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60" r:id="rId1"/>
    <p:sldMasterId id="2147483648" r:id="rId2"/>
  </p:sldMasterIdLst>
  <p:notesMasterIdLst>
    <p:notesMasterId r:id="rId17"/>
  </p:notesMasterIdLst>
  <p:sldIdLst>
    <p:sldId id="256" r:id="rId3"/>
    <p:sldId id="264" r:id="rId4"/>
    <p:sldId id="260" r:id="rId5"/>
    <p:sldId id="261" r:id="rId6"/>
    <p:sldId id="262" r:id="rId7"/>
    <p:sldId id="269" r:id="rId8"/>
    <p:sldId id="267" r:id="rId9"/>
    <p:sldId id="268" r:id="rId10"/>
    <p:sldId id="263" r:id="rId11"/>
    <p:sldId id="273" r:id="rId12"/>
    <p:sldId id="270" r:id="rId13"/>
    <p:sldId id="271" r:id="rId14"/>
    <p:sldId id="272" r:id="rId15"/>
    <p:sldId id="274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636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9D1A4B0-D059-4531-B1F4-BBF47D262BF4}" type="datetimeFigureOut">
              <a:rPr lang="en-US"/>
              <a:pPr>
                <a:defRPr/>
              </a:pPr>
              <a:t>23-Feb-21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ADC0525-1E9A-4E75-B46C-F893A0145B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5965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D953E0E-E9E2-4375-9E58-CCC69DDBB31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18 NGDA Data themes =&gt; </a:t>
            </a:r>
            <a:r>
              <a:rPr lang="en-US" smtClean="0"/>
              <a:t>Geodetic Control Theme =&gt; NSRS</a:t>
            </a:r>
            <a:endParaRPr lang="en-US" dirty="0" smtClean="0"/>
          </a:p>
          <a:p>
            <a:r>
              <a:rPr lang="en-US" dirty="0" smtClean="0"/>
              <a:t>173 NGDA datasets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DC0525-1E9A-4E75-B46C-F893A0145B7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590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 that the GGRF =/ ITRS</a:t>
            </a:r>
          </a:p>
          <a:p>
            <a:r>
              <a:rPr lang="en-US" dirty="0" smtClean="0"/>
              <a:t>Rather</a:t>
            </a:r>
            <a:r>
              <a:rPr lang="en-US" baseline="0" dirty="0" smtClean="0"/>
              <a:t> it is an overarching agreement or framework for how to align global geospatial datasets</a:t>
            </a:r>
          </a:p>
          <a:p>
            <a:r>
              <a:rPr lang="en-US" baseline="0" dirty="0" smtClean="0"/>
              <a:t>It is, in effect, the GDA on the international scale</a:t>
            </a:r>
          </a:p>
          <a:p>
            <a:r>
              <a:rPr lang="en-US" baseline="0" dirty="0" smtClean="0"/>
              <a:t>Note also that ISO 19161-1 is IAG’s International Terrestrial Reference System (ITRS)</a:t>
            </a:r>
          </a:p>
          <a:p>
            <a:r>
              <a:rPr lang="en-US" baseline="0" dirty="0" smtClean="0"/>
              <a:t>GGRF essentially stipulates that all national SRS must be tied to the ITRS</a:t>
            </a:r>
          </a:p>
          <a:p>
            <a:r>
              <a:rPr lang="en-US" baseline="0" dirty="0" smtClean="0"/>
              <a:t>The NSRS is tied to the ITRS – currently through ITRF96 but eventually through ITRF2020</a:t>
            </a:r>
          </a:p>
          <a:p>
            <a:r>
              <a:rPr lang="en-US" baseline="0" dirty="0" smtClean="0"/>
              <a:t>Note that the UN </a:t>
            </a:r>
            <a:r>
              <a:rPr lang="en-US" baseline="0" dirty="0" err="1" smtClean="0"/>
              <a:t>SCoG</a:t>
            </a:r>
            <a:r>
              <a:rPr lang="en-US" baseline="0" dirty="0" smtClean="0"/>
              <a:t> specifically excluded use of WGS-84 as it does not meet the standards required for all users</a:t>
            </a:r>
            <a:endParaRPr lang="en-US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430EE0-D857-FA48-938F-FD098A05E48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2005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 applies to ALL geospatial data – annual report</a:t>
            </a:r>
          </a:p>
          <a:p>
            <a:r>
              <a:rPr lang="en-US" dirty="0" smtClean="0"/>
              <a:t>LCA applies to NGDA’s specifically – annual report</a:t>
            </a:r>
          </a:p>
          <a:p>
            <a:r>
              <a:rPr lang="en-US" dirty="0" smtClean="0"/>
              <a:t>OMB A-16 will, hopefully, address NSRS</a:t>
            </a:r>
          </a:p>
          <a:p>
            <a:r>
              <a:rPr lang="en-US" dirty="0" smtClean="0"/>
              <a:t>FGDC report is biennial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DC0525-1E9A-4E75-B46C-F893A0145B7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944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43B95-2F85-4F7B-855F-FC89FF1CBC9E}" type="datetimeFigureOut">
              <a:rPr lang="en-US"/>
              <a:pPr>
                <a:defRPr/>
              </a:pPr>
              <a:t>23-Feb-21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E1933-727F-41BA-865B-376A9C3638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966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909BD-D485-4D88-B485-2A7F5A964ECB}" type="datetimeFigureOut">
              <a:rPr lang="en-US"/>
              <a:pPr>
                <a:defRPr/>
              </a:pPr>
              <a:t>23-Feb-21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9C372-CCF9-4643-BF51-FBA97B6144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808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22208-4EB0-48BD-B865-0951E25CCC75}" type="datetimeFigureOut">
              <a:rPr lang="en-US"/>
              <a:pPr>
                <a:defRPr/>
              </a:pPr>
              <a:t>23-Feb-21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AC953-54ED-4B6A-8263-CA8A633860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540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4D4C3-5395-4634-A026-D4A5E921F535}" type="datetimeFigureOut">
              <a:rPr lang="en-US"/>
              <a:pPr>
                <a:defRPr/>
              </a:pPr>
              <a:t>23-Feb-21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A621D-B3D1-422D-955B-1C2DBCF4FF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000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F0F51-B42B-409A-B156-12866EDA1AB2}" type="datetimeFigureOut">
              <a:rPr lang="en-US"/>
              <a:pPr>
                <a:defRPr/>
              </a:pPr>
              <a:t>23-Feb-21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A6FB8-545A-4751-9156-76485D11BA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858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C8CE9-6A2C-435E-9B0F-24090E11F354}" type="datetimeFigureOut">
              <a:rPr lang="en-US"/>
              <a:pPr>
                <a:defRPr/>
              </a:pPr>
              <a:t>23-Feb-21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D7ED1-32F4-4695-864F-3D6AF1CD9F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201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D35C6-30B0-461F-84D2-3B4258FC0235}" type="datetimeFigureOut">
              <a:rPr lang="en-US"/>
              <a:pPr>
                <a:defRPr/>
              </a:pPr>
              <a:t>23-Feb-21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FCFE3-3DE0-4D9C-9184-3998040DA5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184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6D197-DC22-4B46-B17A-2AF3CC5A3020}" type="datetimeFigureOut">
              <a:rPr lang="en-US"/>
              <a:pPr>
                <a:defRPr/>
              </a:pPr>
              <a:t>23-Feb-21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27518-E41A-445E-8A23-8E4626402E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681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AE393-185F-4682-A52B-EE0AF1DF2A69}" type="datetimeFigureOut">
              <a:rPr lang="en-US"/>
              <a:pPr>
                <a:defRPr/>
              </a:pPr>
              <a:t>23-Feb-21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F997D-4528-4AE6-A38E-B087B1510F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978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F3050-6619-4F76-8C98-6B76364168CE}" type="datetimeFigureOut">
              <a:rPr lang="en-US"/>
              <a:pPr>
                <a:defRPr/>
              </a:pPr>
              <a:t>23-Feb-21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D6F02-B1F6-446A-8B71-1E9EDCD8C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203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BE5B5-B7AC-4DFF-8678-C4068D5A2226}" type="datetimeFigureOut">
              <a:rPr lang="en-US"/>
              <a:pPr>
                <a:defRPr/>
              </a:pPr>
              <a:t>23-Feb-21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272E1-1169-4B87-B618-068E45B76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408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Header Slid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896615B-B79E-458C-9501-7911297ECA11}" type="datetimeFigureOut">
              <a:rPr lang="en-US"/>
              <a:pPr>
                <a:defRPr/>
              </a:pPr>
              <a:t>23-Feb-21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1D5CDFA-A458-450F-893B-6DE860C46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Continuation Slide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8DCA13-FC07-4655-A13D-112FEB83C528}" type="datetimeFigureOut">
              <a:rPr lang="en-US"/>
              <a:pPr>
                <a:defRPr/>
              </a:pPr>
              <a:t>23-Feb-21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8251FB-A298-4BF4-9AFA-C493FE6E73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geodesy.noaa.gov/cgi-bin/HTDP/htdp.prl?f1=4&amp;f2=3" TargetMode="External"/><Relationship Id="rId3" Type="http://schemas.openxmlformats.org/officeDocument/2006/relationships/hyperlink" Target="https://geodesy.noaa.gov/TOOLS/Htdp/Htdp.shtml" TargetMode="External"/><Relationship Id="rId7" Type="http://schemas.openxmlformats.org/officeDocument/2006/relationships/hyperlink" Target="https://geodesy.noaa.gov/TOOLS/Htdp/explain_BB.html" TargetMode="External"/><Relationship Id="rId12" Type="http://schemas.openxmlformats.org/officeDocument/2006/relationships/hyperlink" Target="https://geodesy.noaa.gov/cgi-bin/HTDP/htdp.prl?f1=4&amp;f2=5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geodesy.noaa.gov/cgi-bin/HTDP/htdp.prl?f1=4&amp;f2=2" TargetMode="External"/><Relationship Id="rId11" Type="http://schemas.openxmlformats.org/officeDocument/2006/relationships/hyperlink" Target="https://geodesy.noaa.gov/TOOLS/Htdp/explain_Z4.html" TargetMode="External"/><Relationship Id="rId5" Type="http://schemas.openxmlformats.org/officeDocument/2006/relationships/hyperlink" Target="https://geodesy.noaa.gov/cgi-bin/HTDP/htdp.prl?f1=4&amp;f2=1" TargetMode="External"/><Relationship Id="rId10" Type="http://schemas.openxmlformats.org/officeDocument/2006/relationships/hyperlink" Target="https://geodesy.noaa.gov/cgi-bin/HTDP/htdp.prl?f1=4&amp;f2=4" TargetMode="External"/><Relationship Id="rId4" Type="http://schemas.openxmlformats.org/officeDocument/2006/relationships/hyperlink" Target="https://geodesy.noaa.gov/TOOLS/Htdp/Htdp_transform.html" TargetMode="External"/><Relationship Id="rId9" Type="http://schemas.openxmlformats.org/officeDocument/2006/relationships/hyperlink" Target="https://geodesy.noaa.gov/TOOLS/Htdp/explain_Z2.htm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geodesy.noaa.gov/NCAT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gdc.gov/gda" TargetMode="External"/><Relationship Id="rId2" Type="http://schemas.openxmlformats.org/officeDocument/2006/relationships/hyperlink" Target="https://uscode.house.gov/view.xhtml?hl=false&amp;edition=2019&amp;path=%2Fprelim%40title43%2Fchapter46&amp;req=granuleid%3AUSC-2019-title43-chapter46&amp;num=0&amp;saved=L3ByZWxpbUB0aXRsZTQzL2NoYXB0ZXI0Ng%3D%3D%7CZ3JhbnVsZWlkOlVTQy1wcmVsaW0tdGl0bGU0My1jaGFwdGVyNDY%3D%7C%7C%7C0%7Cfalse%7Cpreli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gdc.gov/nsdi-plan/nsdi-strategic-plan-2021-2024.pdf" TargetMode="External"/><Relationship Id="rId2" Type="http://schemas.openxmlformats.org/officeDocument/2006/relationships/hyperlink" Target="https://www.fgdc.gov/gda/gda-ig-reports/index_html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hyperlink" Target="https://www.fgdc.gov/gda/gda-reports/gda-report-to-congress-phase-1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so.org/standard/54721.html" TargetMode="External"/><Relationship Id="rId3" Type="http://schemas.openxmlformats.org/officeDocument/2006/relationships/hyperlink" Target="https://www.fgdc.gov/standards/projects/accuracy/part2/chapter2" TargetMode="External"/><Relationship Id="rId7" Type="http://schemas.openxmlformats.org/officeDocument/2006/relationships/hyperlink" Target="https://www.fgdc.gov/standards/projects/usng/fgdc_std_011_2001_usng.pdf" TargetMode="External"/><Relationship Id="rId2" Type="http://schemas.openxmlformats.org/officeDocument/2006/relationships/hyperlink" Target="https://www.fgdc.gov/standards/projects/framework-data-standard/GI_FrameworkDataStandard_Part4_GeodeticControl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so.org/standard/67252.html" TargetMode="External"/><Relationship Id="rId5" Type="http://schemas.openxmlformats.org/officeDocument/2006/relationships/hyperlink" Target="http://webstore.ansi.org/RecordDetail.aspx?sku=INCITS%2fISO+6709%3a2008%2fCOR+1%3a2009+%5bR2015%5d" TargetMode="External"/><Relationship Id="rId4" Type="http://schemas.openxmlformats.org/officeDocument/2006/relationships/hyperlink" Target="http://webstore.ansi.org/RecordDetail.aspx?sku=INCITS%2fISO+6709%3a2008%5bR2013%5d" TargetMode="External"/><Relationship Id="rId9" Type="http://schemas.openxmlformats.org/officeDocument/2006/relationships/hyperlink" Target="https://www.iso.org/standard/70655.html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gs.noaa.gov/FGCS/BlueBook/" TargetMode="External"/><Relationship Id="rId3" Type="http://schemas.openxmlformats.org/officeDocument/2006/relationships/hyperlink" Target="https://www.fgdc.gov/standards/projects/accuracy/part2/chapter2" TargetMode="External"/><Relationship Id="rId7" Type="http://schemas.openxmlformats.org/officeDocument/2006/relationships/hyperlink" Target="http://webstore.ansi.org/RecordDetail.aspx?sku=INCITS%2fISO+19112%3a2003%5bR2014%5d" TargetMode="External"/><Relationship Id="rId2" Type="http://schemas.openxmlformats.org/officeDocument/2006/relationships/hyperlink" Target="https://www.fgdc.gov/standards/projects/accuracy/part1/chapter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so.org/standard/74039.html" TargetMode="External"/><Relationship Id="rId5" Type="http://schemas.openxmlformats.org/officeDocument/2006/relationships/hyperlink" Target="https://www.fgdc.gov/standards/projects/accuracy/part4/FGDC-endorsed-standard" TargetMode="External"/><Relationship Id="rId4" Type="http://schemas.openxmlformats.org/officeDocument/2006/relationships/hyperlink" Target="https://www.fgdc.gov/standards/projects/accuracy/part3/chapter3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Header Slide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25001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Geospatial Data </a:t>
            </a:r>
            <a:r>
              <a:rPr lang="en-US" dirty="0" smtClean="0"/>
              <a:t>Act: Impacts to Usage of WGS84 and the NSRS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Daniel Roman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Chief Geodesist, National Geodetic Survey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FRPP presentation 23 February 2021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WGS84 versus ITRS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205385300"/>
                  </p:ext>
                </p:extLst>
              </p:nvPr>
            </p:nvGraphicFramePr>
            <p:xfrm>
              <a:off x="457200" y="1295400"/>
              <a:ext cx="11125200" cy="493674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54200">
                      <a:extLst>
                        <a:ext uri="{9D8B030D-6E8A-4147-A177-3AD203B41FA5}">
                          <a16:colId xmlns:a16="http://schemas.microsoft.com/office/drawing/2014/main" val="4026818094"/>
                        </a:ext>
                      </a:extLst>
                    </a:gridCol>
                    <a:gridCol w="1854200">
                      <a:extLst>
                        <a:ext uri="{9D8B030D-6E8A-4147-A177-3AD203B41FA5}">
                          <a16:colId xmlns:a16="http://schemas.microsoft.com/office/drawing/2014/main" val="3787803198"/>
                        </a:ext>
                      </a:extLst>
                    </a:gridCol>
                    <a:gridCol w="1854200">
                      <a:extLst>
                        <a:ext uri="{9D8B030D-6E8A-4147-A177-3AD203B41FA5}">
                          <a16:colId xmlns:a16="http://schemas.microsoft.com/office/drawing/2014/main" val="592465303"/>
                        </a:ext>
                      </a:extLst>
                    </a:gridCol>
                    <a:gridCol w="1854200">
                      <a:extLst>
                        <a:ext uri="{9D8B030D-6E8A-4147-A177-3AD203B41FA5}">
                          <a16:colId xmlns:a16="http://schemas.microsoft.com/office/drawing/2014/main" val="2666233016"/>
                        </a:ext>
                      </a:extLst>
                    </a:gridCol>
                    <a:gridCol w="1854200">
                      <a:extLst>
                        <a:ext uri="{9D8B030D-6E8A-4147-A177-3AD203B41FA5}">
                          <a16:colId xmlns:a16="http://schemas.microsoft.com/office/drawing/2014/main" val="2068039891"/>
                        </a:ext>
                      </a:extLst>
                    </a:gridCol>
                    <a:gridCol w="1854200">
                      <a:extLst>
                        <a:ext uri="{9D8B030D-6E8A-4147-A177-3AD203B41FA5}">
                          <a16:colId xmlns:a16="http://schemas.microsoft.com/office/drawing/2014/main" val="36779759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20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Realization</a:t>
                          </a:r>
                          <a:endParaRPr lang="en-U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 row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20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Epoch,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𝐷</m:t>
                                  </m:r>
                                </m:sub>
                              </m:sSub>
                            </m:oMath>
                          </a14:m>
                          <a:endParaRPr lang="en-U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 grid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Implementation date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2000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Nominally Aligned </a:t>
                          </a:r>
                          <a:r>
                            <a:rPr lang="en-US" sz="20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to</a:t>
                          </a:r>
                          <a:endParaRPr lang="en-U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 row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20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Accuracy (m</a:t>
                          </a:r>
                          <a:r>
                            <a:rPr lang="en-US" sz="2000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en-U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extLst>
                      <a:ext uri="{0D108BD9-81ED-4DB2-BD59-A6C34878D82A}">
                        <a16:rowId xmlns:a16="http://schemas.microsoft.com/office/drawing/2014/main" val="3048405403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Broadcast orbits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Precise ephemeris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6630301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WGS84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1984.0</a:t>
                          </a:r>
                          <a:endParaRPr lang="en-U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1987</a:t>
                          </a:r>
                          <a:endParaRPr lang="en-U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 Jan 1987 (1987.00)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BTS 1984</a:t>
                          </a:r>
                          <a:endParaRPr lang="en-U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1-2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extLst>
                      <a:ext uri="{0D108BD9-81ED-4DB2-BD59-A6C34878D82A}">
                        <a16:rowId xmlns:a16="http://schemas.microsoft.com/office/drawing/2014/main" val="39039694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WGS84 (G730)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1994.0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29 Jun 1994 (1994.49)</a:t>
                          </a:r>
                          <a:endParaRPr lang="en-U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 Jan 1994 (1994.00)</a:t>
                          </a:r>
                          <a:endParaRPr lang="en-U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ITRF91</a:t>
                          </a:r>
                          <a:endParaRPr lang="en-U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0.10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extLst>
                      <a:ext uri="{0D108BD9-81ED-4DB2-BD59-A6C34878D82A}">
                        <a16:rowId xmlns:a16="http://schemas.microsoft.com/office/drawing/2014/main" val="67155141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WGS84 (G873)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1997.0</a:t>
                          </a:r>
                          <a:endParaRPr lang="en-U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20 Jan 1997 (1997.05)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29 Sep 1996 (1996.74)</a:t>
                          </a:r>
                          <a:endParaRPr lang="en-U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ITRF94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0.05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extLst>
                      <a:ext uri="{0D108BD9-81ED-4DB2-BD59-A6C34878D82A}">
                        <a16:rowId xmlns:a16="http://schemas.microsoft.com/office/drawing/2014/main" val="286489903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WGS84 (G1150)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2001.0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20 Jan 2002 (2002.05)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20 Jan 2002 (2002.05)</a:t>
                          </a:r>
                          <a:endParaRPr lang="en-U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ITRF2000</a:t>
                          </a:r>
                          <a:endParaRPr lang="en-U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0.01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extLst>
                      <a:ext uri="{0D108BD9-81ED-4DB2-BD59-A6C34878D82A}">
                        <a16:rowId xmlns:a16="http://schemas.microsoft.com/office/drawing/2014/main" val="24001924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WGS84 (G1674)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2005.0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8 Feb 2012 (2012.10)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7 May 2012 (2012.35)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ITRF2008</a:t>
                          </a:r>
                          <a:endParaRPr lang="en-U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&lt; 0.01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extLst>
                      <a:ext uri="{0D108BD9-81ED-4DB2-BD59-A6C34878D82A}">
                        <a16:rowId xmlns:a16="http://schemas.microsoft.com/office/drawing/2014/main" val="129399026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WGS84 (G1762)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2005.0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16 Oct 2013 (2013.79)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16 Oct 2013 (2013.79)</a:t>
                          </a:r>
                          <a:endParaRPr lang="en-U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ITRF2008</a:t>
                          </a:r>
                          <a:endParaRPr lang="en-U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&lt; 0.01</a:t>
                          </a:r>
                          <a:endParaRPr lang="en-U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extLst>
                      <a:ext uri="{0D108BD9-81ED-4DB2-BD59-A6C34878D82A}">
                        <a16:rowId xmlns:a16="http://schemas.microsoft.com/office/drawing/2014/main" val="230882793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205385300"/>
                  </p:ext>
                </p:extLst>
              </p:nvPr>
            </p:nvGraphicFramePr>
            <p:xfrm>
              <a:off x="457200" y="1295400"/>
              <a:ext cx="11125200" cy="493674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54200">
                      <a:extLst>
                        <a:ext uri="{9D8B030D-6E8A-4147-A177-3AD203B41FA5}">
                          <a16:colId xmlns:a16="http://schemas.microsoft.com/office/drawing/2014/main" val="4026818094"/>
                        </a:ext>
                      </a:extLst>
                    </a:gridCol>
                    <a:gridCol w="1854200">
                      <a:extLst>
                        <a:ext uri="{9D8B030D-6E8A-4147-A177-3AD203B41FA5}">
                          <a16:colId xmlns:a16="http://schemas.microsoft.com/office/drawing/2014/main" val="3787803198"/>
                        </a:ext>
                      </a:extLst>
                    </a:gridCol>
                    <a:gridCol w="1854200">
                      <a:extLst>
                        <a:ext uri="{9D8B030D-6E8A-4147-A177-3AD203B41FA5}">
                          <a16:colId xmlns:a16="http://schemas.microsoft.com/office/drawing/2014/main" val="592465303"/>
                        </a:ext>
                      </a:extLst>
                    </a:gridCol>
                    <a:gridCol w="1854200">
                      <a:extLst>
                        <a:ext uri="{9D8B030D-6E8A-4147-A177-3AD203B41FA5}">
                          <a16:colId xmlns:a16="http://schemas.microsoft.com/office/drawing/2014/main" val="2666233016"/>
                        </a:ext>
                      </a:extLst>
                    </a:gridCol>
                    <a:gridCol w="1854200">
                      <a:extLst>
                        <a:ext uri="{9D8B030D-6E8A-4147-A177-3AD203B41FA5}">
                          <a16:colId xmlns:a16="http://schemas.microsoft.com/office/drawing/2014/main" val="2068039891"/>
                        </a:ext>
                      </a:extLst>
                    </a:gridCol>
                    <a:gridCol w="1854200">
                      <a:extLst>
                        <a:ext uri="{9D8B030D-6E8A-4147-A177-3AD203B41FA5}">
                          <a16:colId xmlns:a16="http://schemas.microsoft.com/office/drawing/2014/main" val="36779759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20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Realization</a:t>
                          </a:r>
                          <a:endParaRPr lang="en-U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marT="0" marB="0" anchor="ctr">
                        <a:blipFill>
                          <a:blip r:embed="rId2"/>
                          <a:stretch>
                            <a:fillRect l="-100658" t="-5357" r="-401974" b="-395833"/>
                          </a:stretch>
                        </a:blip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Implementation date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2000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Nominally Aligned </a:t>
                          </a:r>
                          <a:r>
                            <a:rPr lang="en-US" sz="20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to</a:t>
                          </a:r>
                          <a:endParaRPr lang="en-U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 row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20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Accuracy (m</a:t>
                          </a:r>
                          <a:r>
                            <a:rPr lang="en-US" sz="2000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en-U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extLst>
                      <a:ext uri="{0D108BD9-81ED-4DB2-BD59-A6C34878D82A}">
                        <a16:rowId xmlns:a16="http://schemas.microsoft.com/office/drawing/2014/main" val="3048405403"/>
                      </a:ext>
                    </a:extLst>
                  </a:tr>
                  <a:tr h="652272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Broadcast orbits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Precise ephemeris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66303014"/>
                      </a:ext>
                    </a:extLst>
                  </a:tr>
                  <a:tr h="65227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WGS84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1984.0</a:t>
                          </a:r>
                          <a:endParaRPr lang="en-U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1987</a:t>
                          </a:r>
                          <a:endParaRPr lang="en-U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 Jan 1987 (1987.00)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BTS 1984</a:t>
                          </a:r>
                          <a:endParaRPr lang="en-U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1-2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extLst>
                      <a:ext uri="{0D108BD9-81ED-4DB2-BD59-A6C34878D82A}">
                        <a16:rowId xmlns:a16="http://schemas.microsoft.com/office/drawing/2014/main" val="3903969428"/>
                      </a:ext>
                    </a:extLst>
                  </a:tr>
                  <a:tr h="65227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WGS84 (G730)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1994.0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29 Jun 1994 (1994.49)</a:t>
                          </a:r>
                          <a:endParaRPr lang="en-U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 Jan 1994 (1994.00)</a:t>
                          </a:r>
                          <a:endParaRPr lang="en-U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ITRF91</a:t>
                          </a:r>
                          <a:endParaRPr lang="en-U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0.10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extLst>
                      <a:ext uri="{0D108BD9-81ED-4DB2-BD59-A6C34878D82A}">
                        <a16:rowId xmlns:a16="http://schemas.microsoft.com/office/drawing/2014/main" val="671551411"/>
                      </a:ext>
                    </a:extLst>
                  </a:tr>
                  <a:tr h="65227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WGS84 (G873)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1997.0</a:t>
                          </a:r>
                          <a:endParaRPr lang="en-U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20 Jan 1997 (1997.05)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29 Sep 1996 (1996.74)</a:t>
                          </a:r>
                          <a:endParaRPr lang="en-U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ITRF94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0.05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extLst>
                      <a:ext uri="{0D108BD9-81ED-4DB2-BD59-A6C34878D82A}">
                        <a16:rowId xmlns:a16="http://schemas.microsoft.com/office/drawing/2014/main" val="2864899030"/>
                      </a:ext>
                    </a:extLst>
                  </a:tr>
                  <a:tr h="65227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WGS84 (G1150)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2001.0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20 Jan 2002 (2002.05)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20 Jan 2002 (2002.05)</a:t>
                          </a:r>
                          <a:endParaRPr lang="en-U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ITRF2000</a:t>
                          </a:r>
                          <a:endParaRPr lang="en-U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0.01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extLst>
                      <a:ext uri="{0D108BD9-81ED-4DB2-BD59-A6C34878D82A}">
                        <a16:rowId xmlns:a16="http://schemas.microsoft.com/office/drawing/2014/main" val="2400192402"/>
                      </a:ext>
                    </a:extLst>
                  </a:tr>
                  <a:tr h="65227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WGS84 (G1674)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2005.0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8 Feb 2012 (2012.10)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7 May 2012 (2012.35)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ITRF2008</a:t>
                          </a:r>
                          <a:endParaRPr lang="en-U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&lt; 0.01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extLst>
                      <a:ext uri="{0D108BD9-81ED-4DB2-BD59-A6C34878D82A}">
                        <a16:rowId xmlns:a16="http://schemas.microsoft.com/office/drawing/2014/main" val="1293990263"/>
                      </a:ext>
                    </a:extLst>
                  </a:tr>
                  <a:tr h="65227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WGS84 (G1762)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2005.0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16 Oct 2013 (2013.79)</a:t>
                          </a:r>
                          <a:endParaRPr lang="en-U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16 Oct 2013 (2013.79)</a:t>
                          </a:r>
                          <a:endParaRPr lang="en-U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ITRF2008</a:t>
                          </a:r>
                          <a:endParaRPr lang="en-U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&lt; 0.01</a:t>
                          </a:r>
                          <a:endParaRPr lang="en-U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5720" marR="45720" marT="0" marB="0" anchor="ctr"/>
                    </a:tc>
                    <a:extLst>
                      <a:ext uri="{0D108BD9-81ED-4DB2-BD59-A6C34878D82A}">
                        <a16:rowId xmlns:a16="http://schemas.microsoft.com/office/drawing/2014/main" val="230882793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TextBox 2"/>
          <p:cNvSpPr txBox="1"/>
          <p:nvPr/>
        </p:nvSpPr>
        <p:spPr>
          <a:xfrm>
            <a:off x="2928893" y="6248400"/>
            <a:ext cx="5224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Kelly and Dennis, 2021 in preparation (in review)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31414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782761"/>
            <a:ext cx="4529414" cy="4499859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Horizontal Time-Dependent Positioning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09600" y="1143000"/>
            <a:ext cx="5386917" cy="639762"/>
          </a:xfrm>
        </p:spPr>
        <p:txBody>
          <a:bodyPr/>
          <a:lstStyle/>
          <a:p>
            <a:r>
              <a:rPr lang="en-US" dirty="0" smtClean="0">
                <a:hlinkClick r:id="rId3"/>
              </a:rPr>
              <a:t>HTDP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hlinkClick r:id="rId4"/>
              </a:rPr>
              <a:t>Transforming Positions Between Reference Frames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z="1800" b="1" dirty="0"/>
              <a:t>Select how you wish to specify positions:</a:t>
            </a:r>
          </a:p>
          <a:p>
            <a:r>
              <a:rPr lang="en-US" sz="1800" b="1" dirty="0">
                <a:hlinkClick r:id="rId5"/>
              </a:rPr>
              <a:t>Individual points entered interactively</a:t>
            </a:r>
            <a:endParaRPr lang="en-US" sz="1800" dirty="0"/>
          </a:p>
          <a:p>
            <a:r>
              <a:rPr lang="en-US" sz="1800" b="1" dirty="0">
                <a:hlinkClick r:id="rId6"/>
              </a:rPr>
              <a:t>*80* and *86* records in a specified Bluebook file.</a:t>
            </a:r>
            <a:r>
              <a:rPr lang="en-US" sz="1800" dirty="0"/>
              <a:t> </a:t>
            </a:r>
            <a:r>
              <a:rPr lang="en-US" sz="1800" dirty="0">
                <a:hlinkClick r:id="rId7"/>
              </a:rPr>
              <a:t>Explain</a:t>
            </a:r>
            <a:endParaRPr lang="en-US" sz="1800" dirty="0"/>
          </a:p>
          <a:p>
            <a:r>
              <a:rPr lang="en-US" sz="1800" b="1" dirty="0">
                <a:hlinkClick r:id="rId8"/>
              </a:rPr>
              <a:t>Multiple points contained in a file in </a:t>
            </a:r>
            <a:r>
              <a:rPr lang="en-US" sz="1800" b="1" dirty="0" err="1">
                <a:hlinkClick r:id="rId8"/>
              </a:rPr>
              <a:t>Lat</a:t>
            </a:r>
            <a:r>
              <a:rPr lang="en-US" sz="1800" b="1" dirty="0">
                <a:hlinkClick r:id="rId8"/>
              </a:rPr>
              <a:t>-Lon-</a:t>
            </a:r>
            <a:r>
              <a:rPr lang="en-US" sz="1800" b="1" dirty="0" err="1">
                <a:hlinkClick r:id="rId8"/>
              </a:rPr>
              <a:t>Ht</a:t>
            </a:r>
            <a:r>
              <a:rPr lang="en-US" sz="1800" b="1" dirty="0">
                <a:hlinkClick r:id="rId8"/>
              </a:rPr>
              <a:t> format.</a:t>
            </a:r>
            <a:r>
              <a:rPr lang="en-US" sz="1800" dirty="0"/>
              <a:t> </a:t>
            </a:r>
            <a:r>
              <a:rPr lang="en-US" sz="1800" dirty="0">
                <a:hlinkClick r:id="rId9"/>
              </a:rPr>
              <a:t>Explain</a:t>
            </a:r>
            <a:endParaRPr lang="en-US" sz="1800" dirty="0"/>
          </a:p>
          <a:p>
            <a:r>
              <a:rPr lang="en-US" sz="1800" b="1" dirty="0">
                <a:hlinkClick r:id="rId10"/>
              </a:rPr>
              <a:t>Multiple points contained in a file in X-Y-Z format.</a:t>
            </a:r>
            <a:r>
              <a:rPr lang="en-US" sz="1800" dirty="0"/>
              <a:t> </a:t>
            </a:r>
            <a:r>
              <a:rPr lang="en-US" sz="1800" dirty="0">
                <a:hlinkClick r:id="rId11"/>
              </a:rPr>
              <a:t>Explain</a:t>
            </a:r>
            <a:endParaRPr lang="en-US" sz="1800" dirty="0"/>
          </a:p>
          <a:p>
            <a:r>
              <a:rPr lang="en-US" sz="1800" b="1" dirty="0">
                <a:hlinkClick r:id="rId12"/>
              </a:rPr>
              <a:t>Transform positions using velocities contained in a batch file of delimited records of the form: X, Y, Z, </a:t>
            </a:r>
            <a:r>
              <a:rPr lang="en-US" sz="1800" b="1" dirty="0" err="1">
                <a:hlinkClick r:id="rId12"/>
              </a:rPr>
              <a:t>Vx</a:t>
            </a:r>
            <a:r>
              <a:rPr lang="en-US" sz="1800" b="1" dirty="0">
                <a:hlinkClick r:id="rId12"/>
              </a:rPr>
              <a:t>, </a:t>
            </a:r>
            <a:r>
              <a:rPr lang="en-US" sz="1800" b="1" dirty="0" err="1">
                <a:hlinkClick r:id="rId12"/>
              </a:rPr>
              <a:t>Vy</a:t>
            </a:r>
            <a:r>
              <a:rPr lang="en-US" sz="1800" b="1" dirty="0">
                <a:hlinkClick r:id="rId12"/>
              </a:rPr>
              <a:t>, </a:t>
            </a:r>
            <a:r>
              <a:rPr lang="en-US" sz="1800" b="1" dirty="0" err="1">
                <a:hlinkClick r:id="rId12"/>
              </a:rPr>
              <a:t>Vz</a:t>
            </a:r>
            <a:r>
              <a:rPr lang="en-US" sz="1800" b="1" dirty="0">
                <a:hlinkClick r:id="rId12"/>
              </a:rPr>
              <a:t>, TEXT</a:t>
            </a: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066800" y="4713287"/>
            <a:ext cx="3200400" cy="152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553200" y="2590800"/>
            <a:ext cx="39624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553200" y="3505200"/>
            <a:ext cx="4724400" cy="533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553200" y="4038600"/>
            <a:ext cx="4800600" cy="609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603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12192000" cy="1143000"/>
          </a:xfrm>
        </p:spPr>
        <p:txBody>
          <a:bodyPr/>
          <a:lstStyle/>
          <a:p>
            <a:r>
              <a:rPr lang="en-US" b="1" dirty="0" smtClean="0"/>
              <a:t>Transforming Positions Between Reference Frames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269" y="1600200"/>
            <a:ext cx="5039462" cy="4525963"/>
          </a:xfrm>
        </p:spPr>
      </p:pic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7600" y="2373314"/>
            <a:ext cx="5384800" cy="3752849"/>
          </a:xfrm>
        </p:spPr>
      </p:pic>
    </p:spTree>
    <p:extLst>
      <p:ext uri="{BB962C8B-B14F-4D97-AF65-F5344CB8AC3E}">
        <p14:creationId xmlns:p14="http://schemas.microsoft.com/office/powerpoint/2010/main" val="38998667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GDA requires non-DOD geospatial data to use international Standards</a:t>
            </a:r>
          </a:p>
          <a:p>
            <a:r>
              <a:rPr lang="en-US" sz="2800" dirty="0" smtClean="0"/>
              <a:t>Aids in integration and inter-relations of different geospatial datasets</a:t>
            </a:r>
          </a:p>
          <a:p>
            <a:r>
              <a:rPr lang="en-US" sz="2800" dirty="0" smtClean="0"/>
              <a:t>Covered Agencies (most Departments) will need Geospatial Strategies</a:t>
            </a:r>
          </a:p>
          <a:p>
            <a:pPr lvl="1"/>
            <a:r>
              <a:rPr lang="en-US" sz="2400" dirty="0" smtClean="0"/>
              <a:t>These must be consistent with the GDA and the NSDI Strategic Plan</a:t>
            </a:r>
          </a:p>
          <a:p>
            <a:pPr lvl="1"/>
            <a:r>
              <a:rPr lang="en-US" sz="2400" dirty="0" smtClean="0"/>
              <a:t>The pending OMB Circular A-16 revision will further amplify</a:t>
            </a:r>
          </a:p>
          <a:p>
            <a:r>
              <a:rPr lang="en-US" sz="2800" dirty="0" smtClean="0"/>
              <a:t>Migrate WGS84 positions to NAD 83 using HTDP software</a:t>
            </a:r>
          </a:p>
          <a:p>
            <a:pPr lvl="1"/>
            <a:r>
              <a:rPr lang="en-US" sz="2400" dirty="0" smtClean="0"/>
              <a:t>Need observation dates at the least to estimate version of WGS84</a:t>
            </a:r>
          </a:p>
          <a:p>
            <a:r>
              <a:rPr lang="en-US" sz="2800" dirty="0"/>
              <a:t>HTDP should NOT be used to transform between NAD 83 realizations (2011, NSRS2007, HARN, etc</a:t>
            </a:r>
            <a:r>
              <a:rPr lang="en-US" sz="2800" dirty="0" smtClean="0"/>
              <a:t>.). </a:t>
            </a:r>
          </a:p>
          <a:p>
            <a:pPr lvl="1"/>
            <a:r>
              <a:rPr lang="en-US" sz="2400" dirty="0" smtClean="0"/>
              <a:t>Use </a:t>
            </a:r>
            <a:r>
              <a:rPr lang="en-US" sz="2400" dirty="0"/>
              <a:t>the </a:t>
            </a:r>
            <a:r>
              <a:rPr lang="en-US" sz="2400" dirty="0" smtClean="0">
                <a:hlinkClick r:id="rId2"/>
              </a:rPr>
              <a:t>NGS </a:t>
            </a:r>
            <a:r>
              <a:rPr lang="en-US" sz="2400" dirty="0">
                <a:hlinkClick r:id="rId2"/>
              </a:rPr>
              <a:t>Coordinate Conversion and Transformation Tool (NCAT</a:t>
            </a:r>
            <a:r>
              <a:rPr lang="en-US" sz="2400" dirty="0" smtClean="0">
                <a:hlinkClick r:id="rId2"/>
              </a:rPr>
              <a:t>)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6680160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7848600" cy="4525963"/>
          </a:xfrm>
        </p:spPr>
        <p:txBody>
          <a:bodyPr/>
          <a:lstStyle/>
          <a:p>
            <a:r>
              <a:rPr lang="en-US" sz="2800" dirty="0"/>
              <a:t>In roughly 2025, modernized NSRS will be tied to ITRF2020</a:t>
            </a:r>
          </a:p>
          <a:p>
            <a:pPr lvl="1"/>
            <a:r>
              <a:rPr lang="en-US" sz="2400" dirty="0" smtClean="0"/>
              <a:t>Geospatial solutions in the NSRS </a:t>
            </a:r>
            <a:r>
              <a:rPr lang="en-US" sz="2400" dirty="0"/>
              <a:t>will be in ITRF2020</a:t>
            </a:r>
          </a:p>
          <a:p>
            <a:pPr lvl="1"/>
            <a:r>
              <a:rPr lang="en-US" sz="2400" dirty="0" smtClean="0"/>
              <a:t>Rigorous </a:t>
            </a:r>
            <a:r>
              <a:rPr lang="en-US" sz="2400" dirty="0"/>
              <a:t>transformations to regional TRF’s (e.g., NATRF)</a:t>
            </a:r>
          </a:p>
          <a:p>
            <a:r>
              <a:rPr lang="en-US" sz="2800" dirty="0"/>
              <a:t>Can still use ITRF2020 solutions OCONUS</a:t>
            </a:r>
          </a:p>
          <a:p>
            <a:pPr lvl="1"/>
            <a:r>
              <a:rPr lang="en-US" sz="2400" dirty="0"/>
              <a:t>Other Nations will be adopting ITRF-based Spatial Reference Systems</a:t>
            </a:r>
          </a:p>
          <a:p>
            <a:pPr lvl="1"/>
            <a:r>
              <a:rPr lang="en-US" sz="2400" dirty="0"/>
              <a:t>Facilitates comparisons of overseas geospatial data and that of host Nations</a:t>
            </a:r>
          </a:p>
          <a:p>
            <a:r>
              <a:rPr lang="en-US" sz="2800" dirty="0"/>
              <a:t>Tools will be available to transform between the existing and modernized NSRS</a:t>
            </a:r>
          </a:p>
          <a:p>
            <a:endParaRPr lang="en-US" sz="28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200" y="695799"/>
            <a:ext cx="3390900" cy="274047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239" y="3810000"/>
            <a:ext cx="3599861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388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Geospatial Data Act of 2018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Geospatial Data Act of 2018 (GDA) was signed into </a:t>
            </a:r>
            <a:r>
              <a:rPr lang="en-US" dirty="0" smtClean="0"/>
              <a:t>law </a:t>
            </a:r>
            <a:r>
              <a:rPr lang="en-US" dirty="0"/>
              <a:t>on October 5, </a:t>
            </a:r>
            <a:r>
              <a:rPr lang="en-US" dirty="0" smtClean="0"/>
              <a:t>2018.</a:t>
            </a:r>
            <a:r>
              <a:rPr lang="en-US" dirty="0"/>
              <a:t>  The GDA is now in </a:t>
            </a:r>
            <a:r>
              <a:rPr lang="en-US" dirty="0">
                <a:hlinkClick r:id="rId2"/>
              </a:rPr>
              <a:t>U.S. Code, Title 43 – Public Lands, Chapter 46: GEOSPATIAL </a:t>
            </a:r>
            <a:r>
              <a:rPr lang="en-US" dirty="0" smtClean="0">
                <a:hlinkClick r:id="rId2"/>
              </a:rPr>
              <a:t>DATA</a:t>
            </a:r>
            <a:endParaRPr lang="en-US" dirty="0" smtClean="0"/>
          </a:p>
          <a:p>
            <a:r>
              <a:rPr lang="en-US" dirty="0"/>
              <a:t>Continues the previous structure (FGDC, NGAC</a:t>
            </a:r>
            <a:r>
              <a:rPr lang="en-US" dirty="0" smtClean="0"/>
              <a:t>)</a:t>
            </a:r>
          </a:p>
          <a:p>
            <a:r>
              <a:rPr lang="en-US" dirty="0" smtClean="0"/>
              <a:t>Further details are found at: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www.fgdc.gov/gda</a:t>
            </a:r>
            <a:endParaRPr lang="en-US" dirty="0" smtClean="0"/>
          </a:p>
          <a:p>
            <a:r>
              <a:rPr lang="en-US" dirty="0" smtClean="0"/>
              <a:t>Does not drill down deeper (e.g., WG’s and subcommittees)</a:t>
            </a:r>
          </a:p>
          <a:p>
            <a:r>
              <a:rPr lang="en-US" dirty="0" smtClean="0"/>
              <a:t>Defers to FGDC WG’s to re-affirm structure </a:t>
            </a:r>
          </a:p>
          <a:p>
            <a:r>
              <a:rPr lang="en-US" dirty="0" smtClean="0"/>
              <a:t>Sets several tasks for the FGDC and US Departments</a:t>
            </a:r>
          </a:p>
        </p:txBody>
      </p:sp>
    </p:spTree>
    <p:extLst>
      <p:ext uri="{BB962C8B-B14F-4D97-AF65-F5344CB8AC3E}">
        <p14:creationId xmlns:p14="http://schemas.microsoft.com/office/powerpoint/2010/main" val="314987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GDA - Section 757: </a:t>
            </a:r>
            <a:r>
              <a:rPr lang="en-US" dirty="0"/>
              <a:t>Geospatial Data </a:t>
            </a:r>
            <a:r>
              <a:rPr lang="en-US" dirty="0" smtClean="0"/>
              <a:t>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</a:t>
            </a:r>
            <a:r>
              <a:rPr lang="en-US" dirty="0"/>
              <a:t>section requires the FGDC to </a:t>
            </a:r>
            <a:r>
              <a:rPr lang="en-US" b="1" dirty="0"/>
              <a:t>establish</a:t>
            </a:r>
            <a:r>
              <a:rPr lang="en-US" dirty="0"/>
              <a:t> </a:t>
            </a:r>
            <a:r>
              <a:rPr lang="en-US" b="1" dirty="0"/>
              <a:t>standards</a:t>
            </a:r>
            <a:r>
              <a:rPr lang="en-US" dirty="0"/>
              <a:t> for each of the </a:t>
            </a:r>
            <a:r>
              <a:rPr lang="en-US" b="1" dirty="0"/>
              <a:t>NGDA data themes</a:t>
            </a:r>
            <a:r>
              <a:rPr lang="en-US" dirty="0"/>
              <a:t>, including rules, conditions, guidelines, and characteristics, and also establishes content </a:t>
            </a:r>
            <a:r>
              <a:rPr lang="en-US" b="1" dirty="0"/>
              <a:t>standards for metadata</a:t>
            </a:r>
            <a:r>
              <a:rPr lang="en-US" dirty="0"/>
              <a:t>. These standards are required to be </a:t>
            </a:r>
            <a:r>
              <a:rPr lang="en-US" b="1" dirty="0"/>
              <a:t>consistent with international standards </a:t>
            </a:r>
            <a:r>
              <a:rPr lang="en-US" dirty="0"/>
              <a:t>to the maximum extent practicable and be periodically reviewed and </a:t>
            </a:r>
            <a:r>
              <a:rPr lang="en-US" dirty="0" smtClean="0"/>
              <a:t>updated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97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GDA – Section </a:t>
            </a:r>
            <a:r>
              <a:rPr lang="en-US" dirty="0"/>
              <a:t>759A. Limitation on Use of Federal Funds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section </a:t>
            </a:r>
            <a:r>
              <a:rPr lang="en-US" b="1" dirty="0"/>
              <a:t>prohibits</a:t>
            </a:r>
            <a:r>
              <a:rPr lang="en-US" dirty="0"/>
              <a:t> the use of </a:t>
            </a:r>
            <a:r>
              <a:rPr lang="en-US" b="1" dirty="0"/>
              <a:t>federal funds </a:t>
            </a:r>
            <a:r>
              <a:rPr lang="en-US" dirty="0"/>
              <a:t>by a covered agency for the collection, production, acquisition, maintenance, or dissemination of</a:t>
            </a:r>
            <a:r>
              <a:rPr lang="en-US" b="1" dirty="0"/>
              <a:t> geospatial data that does not comply with applicable standards established under Section 757</a:t>
            </a:r>
            <a:r>
              <a:rPr lang="en-US" dirty="0"/>
              <a:t>, as determined by the FGDC. The prohibition under this section will be </a:t>
            </a:r>
            <a:r>
              <a:rPr lang="en-US" b="1" dirty="0"/>
              <a:t>effective five years</a:t>
            </a:r>
            <a:r>
              <a:rPr lang="en-US" dirty="0"/>
              <a:t> from the date on which standards for each NGDA theme are established by the FGDC.</a:t>
            </a:r>
          </a:p>
        </p:txBody>
      </p:sp>
    </p:spTree>
    <p:extLst>
      <p:ext uri="{BB962C8B-B14F-4D97-AF65-F5344CB8AC3E}">
        <p14:creationId xmlns:p14="http://schemas.microsoft.com/office/powerpoint/2010/main" val="51368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GDA of 2018 – Timeline of Completed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00201"/>
            <a:ext cx="6096000" cy="4525963"/>
          </a:xfrm>
        </p:spPr>
        <p:txBody>
          <a:bodyPr/>
          <a:lstStyle/>
          <a:p>
            <a:r>
              <a:rPr lang="en-US" dirty="0" smtClean="0"/>
              <a:t>2018-2019 - Tiger Teams</a:t>
            </a:r>
          </a:p>
          <a:p>
            <a:r>
              <a:rPr lang="en-US" dirty="0" smtClean="0"/>
              <a:t>2020 – completed items</a:t>
            </a:r>
            <a:endParaRPr lang="en-US" dirty="0"/>
          </a:p>
          <a:p>
            <a:pPr lvl="1"/>
            <a:r>
              <a:rPr lang="en-US" dirty="0" smtClean="0">
                <a:hlinkClick r:id="rId2"/>
              </a:rPr>
              <a:t>Inspectors General </a:t>
            </a:r>
            <a:r>
              <a:rPr lang="en-US" dirty="0">
                <a:hlinkClick r:id="rId2"/>
              </a:rPr>
              <a:t>Audit </a:t>
            </a:r>
            <a:r>
              <a:rPr lang="en-US" dirty="0" smtClean="0">
                <a:hlinkClick r:id="rId2"/>
              </a:rPr>
              <a:t>Reports</a:t>
            </a:r>
            <a:endParaRPr lang="en-US" dirty="0"/>
          </a:p>
          <a:p>
            <a:pPr lvl="2"/>
            <a:r>
              <a:rPr lang="en-US" dirty="0" smtClean="0"/>
              <a:t>Required by GDA Section 759 </a:t>
            </a:r>
          </a:p>
          <a:p>
            <a:pPr lvl="2"/>
            <a:r>
              <a:rPr lang="en-US" dirty="0" smtClean="0"/>
              <a:t>Completed during first half of 2020</a:t>
            </a:r>
            <a:endParaRPr lang="en-US" dirty="0"/>
          </a:p>
          <a:p>
            <a:pPr lvl="1"/>
            <a:r>
              <a:rPr lang="en-US" dirty="0" smtClean="0"/>
              <a:t>NGDA Baseline Standards Inventory</a:t>
            </a:r>
          </a:p>
          <a:p>
            <a:pPr lvl="2"/>
            <a:r>
              <a:rPr lang="en-US" dirty="0" smtClean="0"/>
              <a:t>Required by GDA Section 756</a:t>
            </a:r>
          </a:p>
          <a:p>
            <a:pPr lvl="1"/>
            <a:r>
              <a:rPr lang="en-US" dirty="0" smtClean="0"/>
              <a:t> </a:t>
            </a:r>
            <a:r>
              <a:rPr lang="nn-NO" dirty="0">
                <a:hlinkClick r:id="rId3" tooltip="NSDI Strategic Plan"/>
              </a:rPr>
              <a:t>2021-2024 NSDI Strategic </a:t>
            </a:r>
            <a:r>
              <a:rPr lang="nn-NO" dirty="0" smtClean="0">
                <a:hlinkClick r:id="rId3" tooltip="NSDI Strategic Plan"/>
              </a:rPr>
              <a:t>Plan</a:t>
            </a:r>
            <a:endParaRPr lang="nn-NO" dirty="0" smtClean="0"/>
          </a:p>
          <a:p>
            <a:pPr lvl="1"/>
            <a:r>
              <a:rPr lang="nn-NO" dirty="0" smtClean="0"/>
              <a:t>Required by GDA Section 755</a:t>
            </a:r>
          </a:p>
          <a:p>
            <a:r>
              <a:rPr lang="en-US" dirty="0" smtClean="0">
                <a:hlinkClick r:id="rId4" tooltip="GDA report to Congress Phase 1"/>
              </a:rPr>
              <a:t>2020 FGDC </a:t>
            </a:r>
            <a:r>
              <a:rPr lang="en-US" dirty="0">
                <a:hlinkClick r:id="rId4" tooltip="GDA report to Congress Phase 1"/>
              </a:rPr>
              <a:t>GDA Report to Congress – Phase </a:t>
            </a:r>
            <a:r>
              <a:rPr lang="en-US" dirty="0" smtClean="0">
                <a:hlinkClick r:id="rId4" tooltip="GDA report to Congress Phase 1"/>
              </a:rPr>
              <a:t>1</a:t>
            </a:r>
            <a:r>
              <a:rPr lang="en-US" dirty="0" smtClean="0"/>
              <a:t> </a:t>
            </a:r>
            <a:r>
              <a:rPr lang="en-US" dirty="0"/>
              <a:t> </a:t>
            </a:r>
            <a:r>
              <a:rPr lang="en-US" dirty="0" smtClean="0"/>
              <a:t>Progress report</a:t>
            </a:r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264"/>
          <a:stretch/>
        </p:blipFill>
        <p:spPr>
          <a:xfrm>
            <a:off x="6324600" y="1219199"/>
            <a:ext cx="5791200" cy="4961883"/>
          </a:xfrm>
        </p:spPr>
      </p:pic>
    </p:spTree>
    <p:extLst>
      <p:ext uri="{BB962C8B-B14F-4D97-AF65-F5344CB8AC3E}">
        <p14:creationId xmlns:p14="http://schemas.microsoft.com/office/powerpoint/2010/main" val="399536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Geodetic Reference Frame Roadmap</a:t>
            </a:r>
            <a:endParaRPr lang="en-GB" b="1" dirty="0">
              <a:solidFill>
                <a:srgbClr val="1D5E8A"/>
              </a:solidFill>
              <a:latin typeface="Trebuchet MS"/>
              <a:cs typeface="Trebuchet MS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7114" y="1686362"/>
            <a:ext cx="8267486" cy="4961053"/>
          </a:xfrm>
        </p:spPr>
      </p:pic>
      <p:sp>
        <p:nvSpPr>
          <p:cNvPr id="2" name="Rounded Rectangle 1"/>
          <p:cNvSpPr/>
          <p:nvPr/>
        </p:nvSpPr>
        <p:spPr>
          <a:xfrm>
            <a:off x="1867114" y="3352800"/>
            <a:ext cx="2857286" cy="144780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3238714" y="5045878"/>
            <a:ext cx="5981486" cy="745322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6188" y="3455172"/>
            <a:ext cx="13131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ISO/OGC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Standards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6373" y="533400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GDA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1524000" y="4076700"/>
            <a:ext cx="228600" cy="1905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1600200" y="5410200"/>
            <a:ext cx="1524000" cy="1905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25120" y="1896722"/>
            <a:ext cx="16508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NOAA CORS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Network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1524000" y="2209800"/>
            <a:ext cx="2819400" cy="161707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4457914" y="1676400"/>
            <a:ext cx="3238286" cy="99060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0170" y="4314668"/>
            <a:ext cx="15440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FGDC/FGCS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Standards</a:t>
            </a:r>
          </a:p>
        </p:txBody>
      </p:sp>
      <p:sp>
        <p:nvSpPr>
          <p:cNvPr id="14" name="Right Arrow 13"/>
          <p:cNvSpPr/>
          <p:nvPr/>
        </p:nvSpPr>
        <p:spPr>
          <a:xfrm rot="5400000">
            <a:off x="592626" y="4124559"/>
            <a:ext cx="228600" cy="1905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844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12192000" cy="1143000"/>
          </a:xfrm>
        </p:spPr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</a:rPr>
              <a:t>Table 14</a:t>
            </a:r>
            <a:r>
              <a:rPr lang="en-US" altLang="en-US" dirty="0">
                <a:latin typeface="Arial" panose="020B0604020202020204" pitchFamily="34" charset="0"/>
              </a:rPr>
              <a:t>. Geodetic Control Theme Standards</a:t>
            </a:r>
            <a:r>
              <a:rPr lang="en-US" altLang="en-US" dirty="0" smtClean="0">
                <a:latin typeface="Arial" panose="020B0604020202020204" pitchFamily="34" charset="0"/>
              </a:rPr>
              <a:t>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2294441"/>
              </p:ext>
            </p:extLst>
          </p:nvPr>
        </p:nvGraphicFramePr>
        <p:xfrm>
          <a:off x="304801" y="1417638"/>
          <a:ext cx="11317406" cy="4641662"/>
        </p:xfrm>
        <a:graphic>
          <a:graphicData uri="http://schemas.openxmlformats.org/drawingml/2006/table">
            <a:tbl>
              <a:tblPr firstRow="1" firstCol="1" bandRow="1"/>
              <a:tblGrid>
                <a:gridCol w="11317406">
                  <a:extLst>
                    <a:ext uri="{9D8B030D-6E8A-4147-A177-3AD203B41FA5}">
                      <a16:colId xmlns:a16="http://schemas.microsoft.com/office/drawing/2014/main" val="487679042"/>
                    </a:ext>
                  </a:extLst>
                </a:gridCol>
              </a:tblGrid>
              <a:tr h="26623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</a:rPr>
                        <a:t>Identified Standards (FDGC Endorsed and Other)</a:t>
                      </a:r>
                      <a:endParaRPr lang="en-US" sz="2000" dirty="0">
                        <a:effectLst/>
                      </a:endParaRPr>
                    </a:p>
                  </a:txBody>
                  <a:tcPr marL="66558" marR="665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120984"/>
                  </a:ext>
                </a:extLst>
              </a:tr>
              <a:tr h="532466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dirty="0">
                          <a:effectLst/>
                          <a:hlinkClick r:id="rId2"/>
                        </a:rPr>
                        <a:t>Geographic information Framework Data Standard Part 4, Geodetic Control, FGDC-STD-014.4-2008</a:t>
                      </a:r>
                      <a:endParaRPr lang="en-US" sz="2000" dirty="0">
                        <a:effectLst/>
                      </a:endParaRPr>
                    </a:p>
                  </a:txBody>
                  <a:tcPr marL="66558" marR="665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315884"/>
                  </a:ext>
                </a:extLst>
              </a:tr>
              <a:tr h="532466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>
                          <a:effectLst/>
                          <a:hlinkClick r:id="rId3"/>
                        </a:rPr>
                        <a:t>Geospatial Positioning Accuracy Standards, Part 2: Standards for Geodetic Networks, FGDC-STD-007.2-1998</a:t>
                      </a:r>
                      <a:endParaRPr lang="en-US" sz="2000">
                        <a:effectLst/>
                      </a:endParaRPr>
                    </a:p>
                  </a:txBody>
                  <a:tcPr marL="66558" marR="665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1069602"/>
                  </a:ext>
                </a:extLst>
              </a:tr>
              <a:tr h="532466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>
                          <a:effectLst/>
                          <a:hlinkClick r:id="rId4"/>
                        </a:rPr>
                        <a:t>INCITS/ISO 6709:2008[R2013] Standard representation of geographic point location by coordinates</a:t>
                      </a:r>
                      <a:endParaRPr lang="en-US" sz="2000">
                        <a:effectLst/>
                      </a:endParaRPr>
                    </a:p>
                  </a:txBody>
                  <a:tcPr marL="66558" marR="665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1452929"/>
                  </a:ext>
                </a:extLst>
              </a:tr>
              <a:tr h="798699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dirty="0">
                          <a:effectLst/>
                          <a:hlinkClick r:id="rId5"/>
                        </a:rPr>
                        <a:t>INCITS/ISO 6709:2008/COR 1:2009 [R2015] Standard representation of geographic point location by coordinates - Technical Corrigendum 1</a:t>
                      </a:r>
                      <a:endParaRPr lang="en-US" sz="2000" dirty="0">
                        <a:effectLst/>
                      </a:endParaRPr>
                    </a:p>
                  </a:txBody>
                  <a:tcPr marL="66558" marR="665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816396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dirty="0" smtClean="0">
                          <a:effectLst/>
                          <a:hlinkClick r:id="rId6"/>
                        </a:rPr>
                        <a:t>ISO 19127:2019 Geographic information — Geodetic register</a:t>
                      </a:r>
                      <a:endParaRPr lang="en-US" sz="2000" dirty="0">
                        <a:effectLst/>
                      </a:endParaRPr>
                    </a:p>
                  </a:txBody>
                  <a:tcPr marL="66558" marR="665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922492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dirty="0" smtClean="0">
                          <a:effectLst/>
                          <a:hlinkClick r:id="rId7"/>
                        </a:rPr>
                        <a:t>Standard for a U.S. National Grid, FGDC-STD-011-2001</a:t>
                      </a:r>
                      <a:endParaRPr lang="en-US" sz="2000" dirty="0">
                        <a:effectLst/>
                      </a:endParaRPr>
                    </a:p>
                  </a:txBody>
                  <a:tcPr marL="66558" marR="665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556588"/>
                  </a:ext>
                </a:extLst>
              </a:tr>
              <a:tr h="532466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dirty="0">
                          <a:effectLst/>
                          <a:hlinkClick r:id="rId8"/>
                        </a:rPr>
                        <a:t>ISO 19135-1:2015 Geographic information — Procedures for item registration — Part 1: Fundamentals</a:t>
                      </a:r>
                      <a:endParaRPr lang="en-US" sz="2000" dirty="0">
                        <a:effectLst/>
                      </a:endParaRPr>
                    </a:p>
                  </a:txBody>
                  <a:tcPr marL="66558" marR="665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3794857"/>
                  </a:ext>
                </a:extLst>
              </a:tr>
              <a:tr h="798699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dirty="0">
                          <a:effectLst/>
                          <a:hlinkClick r:id="rId9"/>
                        </a:rPr>
                        <a:t>ISO 19161-1:2020 Geographic Information - Geodetic references — Part 1: International terrestrial reference system (ITRS)</a:t>
                      </a:r>
                      <a:endParaRPr lang="en-US" sz="2000" dirty="0">
                        <a:effectLst/>
                      </a:endParaRPr>
                    </a:p>
                  </a:txBody>
                  <a:tcPr marL="66558" marR="665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60647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2400" y="6216950"/>
            <a:ext cx="116749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dirty="0">
                <a:latin typeface="Arial" panose="020B0604020202020204" pitchFamily="34" charset="0"/>
              </a:rPr>
              <a:t>ISO 19127/19135/19161 are all on the </a:t>
            </a:r>
            <a:r>
              <a:rPr lang="en-US" altLang="en-US" dirty="0" smtClean="0">
                <a:latin typeface="Arial" panose="020B0604020202020204" pitchFamily="34" charset="0"/>
              </a:rPr>
              <a:t>list. </a:t>
            </a:r>
            <a:r>
              <a:rPr lang="en-US" altLang="en-US" dirty="0">
                <a:latin typeface="Arial" panose="020B0604020202020204" pitchFamily="34" charset="0"/>
              </a:rPr>
              <a:t>They tell </a:t>
            </a:r>
            <a:r>
              <a:rPr lang="en-US" altLang="en-US" dirty="0" smtClean="0">
                <a:latin typeface="Arial" panose="020B0604020202020204" pitchFamily="34" charset="0"/>
              </a:rPr>
              <a:t>NGS </a:t>
            </a:r>
            <a:r>
              <a:rPr lang="en-US" altLang="en-US" dirty="0">
                <a:latin typeface="Arial" panose="020B0604020202020204" pitchFamily="34" charset="0"/>
              </a:rPr>
              <a:t>that the NSRS should be linked to the </a:t>
            </a:r>
            <a:endParaRPr lang="en-US" altLang="en-US" dirty="0" smtClean="0">
              <a:latin typeface="Arial" panose="020B0604020202020204" pitchFamily="34" charset="0"/>
            </a:endParaRPr>
          </a:p>
          <a:p>
            <a:r>
              <a:rPr lang="en-US" altLang="en-US" dirty="0" smtClean="0">
                <a:latin typeface="Arial" panose="020B0604020202020204" pitchFamily="34" charset="0"/>
              </a:rPr>
              <a:t>ITRS </a:t>
            </a:r>
            <a:r>
              <a:rPr lang="en-US" altLang="en-US" dirty="0">
                <a:latin typeface="Arial" panose="020B0604020202020204" pitchFamily="34" charset="0"/>
              </a:rPr>
              <a:t>(it is), and that </a:t>
            </a:r>
            <a:r>
              <a:rPr lang="en-US" altLang="en-US" dirty="0" smtClean="0">
                <a:latin typeface="Arial" panose="020B0604020202020204" pitchFamily="34" charset="0"/>
              </a:rPr>
              <a:t>NGS </a:t>
            </a:r>
            <a:r>
              <a:rPr lang="en-US" altLang="en-US" dirty="0">
                <a:latin typeface="Arial" panose="020B0604020202020204" pitchFamily="34" charset="0"/>
              </a:rPr>
              <a:t>should codify our </a:t>
            </a:r>
            <a:r>
              <a:rPr lang="en-US" altLang="en-US" dirty="0" err="1">
                <a:latin typeface="Arial" panose="020B0604020202020204" pitchFamily="34" charset="0"/>
              </a:rPr>
              <a:t>datums</a:t>
            </a:r>
            <a:r>
              <a:rPr lang="en-US" altLang="en-US" dirty="0">
                <a:latin typeface="Arial" panose="020B0604020202020204" pitchFamily="34" charset="0"/>
              </a:rPr>
              <a:t> and put them in the ISO Geodetic Registry (they mostly are</a:t>
            </a:r>
            <a:r>
              <a:rPr lang="en-US" altLang="en-US" dirty="0" smtClean="0">
                <a:latin typeface="Arial" panose="020B0604020202020204" pitchFamily="34" charset="0"/>
              </a:rPr>
              <a:t>).</a:t>
            </a:r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66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25</a:t>
            </a:r>
            <a:r>
              <a:rPr lang="en-US" dirty="0" smtClean="0"/>
              <a:t>: </a:t>
            </a:r>
            <a:r>
              <a:rPr lang="en-US" dirty="0">
                <a:cs typeface="Calibri" panose="020F0502020204030204" pitchFamily="34" charset="0"/>
              </a:rPr>
              <a:t>Structure Accuracy </a:t>
            </a:r>
            <a:r>
              <a:rPr lang="en-US" dirty="0" smtClean="0">
                <a:cs typeface="Calibri" panose="020F0502020204030204" pitchFamily="34" charset="0"/>
              </a:rPr>
              <a:t>Standards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814164"/>
              </p:ext>
            </p:extLst>
          </p:nvPr>
        </p:nvGraphicFramePr>
        <p:xfrm>
          <a:off x="304799" y="1805781"/>
          <a:ext cx="11277601" cy="3352800"/>
        </p:xfrm>
        <a:graphic>
          <a:graphicData uri="http://schemas.openxmlformats.org/drawingml/2006/table">
            <a:tbl>
              <a:tblPr firstRow="1" firstCol="1" bandRow="1"/>
              <a:tblGrid>
                <a:gridCol w="11277601">
                  <a:extLst>
                    <a:ext uri="{9D8B030D-6E8A-4147-A177-3AD203B41FA5}">
                      <a16:colId xmlns:a16="http://schemas.microsoft.com/office/drawing/2014/main" val="2637122237"/>
                    </a:ext>
                  </a:extLst>
                </a:gridCol>
              </a:tblGrid>
              <a:tr h="102235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b="1" dirty="0">
                          <a:effectLst/>
                          <a:cs typeface="Calibri" panose="020F0502020204030204" pitchFamily="34" charset="0"/>
                        </a:rPr>
                        <a:t>Structure Accuracy Standards</a:t>
                      </a:r>
                      <a:endParaRPr lang="en-US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455263"/>
                  </a:ext>
                </a:extLst>
              </a:tr>
              <a:tr h="205105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>
                          <a:effectLst/>
                          <a:hlinkClick r:id="rId2"/>
                        </a:rPr>
                        <a:t>Geospatial Positioning Accuracy Standards, Part 1: Reporting Methodology, FGDC-STD-007.1-1998</a:t>
                      </a:r>
                      <a:endParaRPr lang="en-US" sz="200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4239812"/>
                  </a:ext>
                </a:extLst>
              </a:tr>
              <a:tr h="147955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b="1" dirty="0">
                          <a:effectLst/>
                          <a:hlinkClick r:id="rId3"/>
                        </a:rPr>
                        <a:t>Geospatial Positioning Accuracy Standards, Part 2: Standards for Geodetic Networks, FGDC-STD-007.2-1998</a:t>
                      </a:r>
                      <a:endParaRPr lang="en-US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2890820"/>
                  </a:ext>
                </a:extLst>
              </a:tr>
              <a:tr h="147955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dirty="0">
                          <a:effectLst/>
                          <a:hlinkClick r:id="rId4"/>
                        </a:rPr>
                        <a:t>Geospatial Positioning Accuracy Standards, Part 3: National Standard for Spatial Data Accuracy, FGDC-STD-007.3-1998</a:t>
                      </a:r>
                      <a:endParaRPr lang="en-US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503487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dirty="0">
                          <a:effectLst/>
                          <a:hlinkClick r:id="rId5"/>
                        </a:rPr>
                        <a:t>Geospatial Positioning Accuracy Standards, Part 4: Architecture, Engineering, Construction, and Facilities Management</a:t>
                      </a:r>
                      <a:endParaRPr lang="en-US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8363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b="1" dirty="0">
                          <a:effectLst/>
                          <a:hlinkClick r:id="rId6"/>
                        </a:rPr>
                        <a:t>ISO 19111:2019 Geographic Information - Referencing by coordinates</a:t>
                      </a:r>
                      <a:endParaRPr lang="en-US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5518852"/>
                  </a:ext>
                </a:extLst>
              </a:tr>
              <a:tr h="36830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dirty="0">
                          <a:effectLst/>
                          <a:hlinkClick r:id="rId7"/>
                        </a:rPr>
                        <a:t>INCITS/ISO 19112:2003[R2014] Geographic information - Spatial referencing by geographic identifiers</a:t>
                      </a:r>
                      <a:endParaRPr lang="en-US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695192"/>
                  </a:ext>
                </a:extLst>
              </a:tr>
              <a:tr h="36830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b="1" dirty="0">
                          <a:effectLst/>
                          <a:cs typeface="Calibri" panose="020F0502020204030204" pitchFamily="34" charset="0"/>
                          <a:hlinkClick r:id="rId8"/>
                        </a:rPr>
                        <a:t>The Federal Geodetic Control Subcommittee (FGCS) </a:t>
                      </a:r>
                      <a:r>
                        <a:rPr lang="en-US" sz="2000" b="1" dirty="0" err="1">
                          <a:effectLst/>
                          <a:cs typeface="Calibri" panose="020F0502020204030204" pitchFamily="34" charset="0"/>
                          <a:hlinkClick r:id="rId8"/>
                        </a:rPr>
                        <a:t>BlueBook</a:t>
                      </a:r>
                      <a:endParaRPr lang="en-US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01629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21132" y="5410200"/>
            <a:ext cx="110466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These standards apply to all US Government agencies for collection and determination of positioning data </a:t>
            </a:r>
          </a:p>
          <a:p>
            <a:r>
              <a:rPr lang="en-US" dirty="0" smtClean="0"/>
              <a:t>(Bluebook) and the organization of the geospatial data.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6096000"/>
            <a:ext cx="10623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Currently reviewing another ISO Standard that mandates usage of ITRS to implement the NSRS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42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GDA – Timeline of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10972800" cy="4525963"/>
          </a:xfrm>
        </p:spPr>
        <p:txBody>
          <a:bodyPr/>
          <a:lstStyle/>
          <a:p>
            <a:r>
              <a:rPr lang="en-US" dirty="0" smtClean="0"/>
              <a:t>2021 - CA Reports &lt;&lt;March&gt;&gt;</a:t>
            </a:r>
          </a:p>
          <a:p>
            <a:pPr lvl="1"/>
            <a:r>
              <a:rPr lang="en-US" dirty="0" smtClean="0"/>
              <a:t>Had to determine structure of these during second half of 2020</a:t>
            </a:r>
          </a:p>
          <a:p>
            <a:pPr lvl="1"/>
            <a:r>
              <a:rPr lang="en-US" dirty="0" smtClean="0"/>
              <a:t>Required by GDA Section 759</a:t>
            </a:r>
          </a:p>
          <a:p>
            <a:r>
              <a:rPr lang="en-US" dirty="0" smtClean="0"/>
              <a:t>2021 – LCA Reports &lt;&lt;April&gt;&gt;</a:t>
            </a:r>
          </a:p>
          <a:p>
            <a:pPr lvl="1"/>
            <a:r>
              <a:rPr lang="en-US" dirty="0"/>
              <a:t>Had to determine structure of these during second half of </a:t>
            </a:r>
            <a:r>
              <a:rPr lang="en-US" dirty="0" smtClean="0"/>
              <a:t>2020</a:t>
            </a:r>
          </a:p>
          <a:p>
            <a:pPr lvl="1"/>
            <a:r>
              <a:rPr lang="en-US" dirty="0" smtClean="0"/>
              <a:t>Required by GDA Section 756</a:t>
            </a:r>
          </a:p>
          <a:p>
            <a:r>
              <a:rPr lang="en-US" dirty="0" smtClean="0"/>
              <a:t>2021 – Departmental Geospatial Strategies &lt;&lt;April&gt;&gt;</a:t>
            </a:r>
          </a:p>
          <a:p>
            <a:r>
              <a:rPr lang="en-US" dirty="0" smtClean="0"/>
              <a:t>2021 </a:t>
            </a:r>
            <a:r>
              <a:rPr lang="en-US" dirty="0"/>
              <a:t>– OMB Circular A-16 revision </a:t>
            </a:r>
            <a:r>
              <a:rPr lang="en-US" dirty="0" smtClean="0"/>
              <a:t>&lt;&lt;</a:t>
            </a:r>
            <a:r>
              <a:rPr lang="en-US" dirty="0"/>
              <a:t>June</a:t>
            </a:r>
            <a:r>
              <a:rPr lang="en-US" dirty="0" smtClean="0"/>
              <a:t>&gt;&gt;</a:t>
            </a:r>
          </a:p>
          <a:p>
            <a:pPr lvl="1"/>
            <a:r>
              <a:rPr lang="en-US" dirty="0" smtClean="0"/>
              <a:t>Pending language mandating NSRS for non-DOD Geospatial data</a:t>
            </a:r>
            <a:endParaRPr lang="en-US" dirty="0"/>
          </a:p>
          <a:p>
            <a:r>
              <a:rPr lang="en-US" dirty="0"/>
              <a:t>2021 - 2020 FGDC GDA Report to Congress – Phase 2 &lt;&lt;June</a:t>
            </a:r>
            <a:r>
              <a:rPr lang="en-US" dirty="0" smtClean="0"/>
              <a:t>&gt;&gt;</a:t>
            </a:r>
          </a:p>
        </p:txBody>
      </p:sp>
    </p:spTree>
    <p:extLst>
      <p:ext uri="{BB962C8B-B14F-4D97-AF65-F5344CB8AC3E}">
        <p14:creationId xmlns:p14="http://schemas.microsoft.com/office/powerpoint/2010/main" val="209581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4413</TotalTime>
  <Words>1277</Words>
  <Application>Microsoft Office PowerPoint</Application>
  <PresentationFormat>Widescreen</PresentationFormat>
  <Paragraphs>160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Cambria Math</vt:lpstr>
      <vt:lpstr>Times New Roman</vt:lpstr>
      <vt:lpstr>Trebuchet MS</vt:lpstr>
      <vt:lpstr>Custom Design</vt:lpstr>
      <vt:lpstr>Office Theme</vt:lpstr>
      <vt:lpstr>Geospatial Data Act: Impacts to Usage of WGS84 and the NSRS</vt:lpstr>
      <vt:lpstr>Geospatial Data Act of 2018 </vt:lpstr>
      <vt:lpstr>GDA - Section 757: Geospatial Data Standards</vt:lpstr>
      <vt:lpstr>GDA – Section 759A. Limitation on Use of Federal Funds</vt:lpstr>
      <vt:lpstr>GDA of 2018 – Timeline of Completed Items</vt:lpstr>
      <vt:lpstr>Global Geodetic Reference Frame Roadmap</vt:lpstr>
      <vt:lpstr>Table 14. Geodetic Control Theme Standards.</vt:lpstr>
      <vt:lpstr>Table 25: Structure Accuracy Standards</vt:lpstr>
      <vt:lpstr>GDA – Timeline of Next Steps</vt:lpstr>
      <vt:lpstr>WGS84 versus ITRS</vt:lpstr>
      <vt:lpstr>Horizontal Time-Dependent Positioning</vt:lpstr>
      <vt:lpstr>Transforming Positions Between Reference Frames</vt:lpstr>
      <vt:lpstr>Summary</vt:lpstr>
      <vt:lpstr>Next Steps</vt:lpstr>
    </vt:vector>
  </TitlesOfParts>
  <Company>NOS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Galen.Scott</dc:creator>
  <cp:lastModifiedBy>Dan Roman</cp:lastModifiedBy>
  <cp:revision>41</cp:revision>
  <dcterms:created xsi:type="dcterms:W3CDTF">2009-10-22T15:32:12Z</dcterms:created>
  <dcterms:modified xsi:type="dcterms:W3CDTF">2021-02-23T14:02:07Z</dcterms:modified>
</cp:coreProperties>
</file>