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7568" r:id="rId1"/>
    <p:sldMasterId id="2147487879" r:id="rId2"/>
    <p:sldMasterId id="2147487891" r:id="rId3"/>
  </p:sldMasterIdLst>
  <p:notesMasterIdLst>
    <p:notesMasterId r:id="rId18"/>
  </p:notesMasterIdLst>
  <p:handoutMasterIdLst>
    <p:handoutMasterId r:id="rId19"/>
  </p:handoutMasterIdLst>
  <p:sldIdLst>
    <p:sldId id="362" r:id="rId4"/>
    <p:sldId id="449" r:id="rId5"/>
    <p:sldId id="364" r:id="rId6"/>
    <p:sldId id="471" r:id="rId7"/>
    <p:sldId id="383" r:id="rId8"/>
    <p:sldId id="473" r:id="rId9"/>
    <p:sldId id="472" r:id="rId10"/>
    <p:sldId id="474" r:id="rId11"/>
    <p:sldId id="477" r:id="rId12"/>
    <p:sldId id="476" r:id="rId13"/>
    <p:sldId id="479" r:id="rId14"/>
    <p:sldId id="452" r:id="rId15"/>
    <p:sldId id="454" r:id="rId16"/>
    <p:sldId id="456" r:id="rId17"/>
  </p:sldIdLst>
  <p:sldSz cx="9144000" cy="6858000" type="screen4x3"/>
  <p:notesSz cx="70104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MS PGothic" pitchFamily="34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MS PGothic" pitchFamily="34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MS PGothic" pitchFamily="34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MS PGothic" pitchFamily="34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MS PGothic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MS PGothic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MS PGothic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MS PGothic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MS PGothic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10">
          <p15:clr>
            <a:srgbClr val="A4A3A4"/>
          </p15:clr>
        </p15:guide>
        <p15:guide id="2" orient="horz" pos="1892">
          <p15:clr>
            <a:srgbClr val="A4A3A4"/>
          </p15:clr>
        </p15:guide>
        <p15:guide id="3" orient="horz" pos="2304">
          <p15:clr>
            <a:srgbClr val="A4A3A4"/>
          </p15:clr>
        </p15:guide>
        <p15:guide id="4" orient="horz" pos="1709">
          <p15:clr>
            <a:srgbClr val="A4A3A4"/>
          </p15:clr>
        </p15:guide>
        <p15:guide id="5" orient="horz" pos="3157">
          <p15:clr>
            <a:srgbClr val="A4A3A4"/>
          </p15:clr>
        </p15:guide>
        <p15:guide id="6" orient="horz" pos="4170">
          <p15:clr>
            <a:srgbClr val="A4A3A4"/>
          </p15:clr>
        </p15:guide>
        <p15:guide id="7" orient="horz" pos="2886">
          <p15:clr>
            <a:srgbClr val="A4A3A4"/>
          </p15:clr>
        </p15:guide>
        <p15:guide id="8" pos="531">
          <p15:clr>
            <a:srgbClr val="A4A3A4"/>
          </p15:clr>
        </p15:guide>
        <p15:guide id="9" pos="3348">
          <p15:clr>
            <a:srgbClr val="A4A3A4"/>
          </p15:clr>
        </p15:guide>
        <p15:guide id="10" pos="1976">
          <p15:clr>
            <a:srgbClr val="A4A3A4"/>
          </p15:clr>
        </p15:guide>
        <p15:guide id="11" pos="417">
          <p15:clr>
            <a:srgbClr val="A4A3A4"/>
          </p15:clr>
        </p15:guide>
        <p15:guide id="12" pos="4970">
          <p15:clr>
            <a:srgbClr val="A4A3A4"/>
          </p15:clr>
        </p15:guide>
        <p15:guide id="13" pos="1289">
          <p15:clr>
            <a:srgbClr val="A4A3A4"/>
          </p15:clr>
        </p15:guide>
        <p15:guide id="14" pos="537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8" userDrawn="1">
          <p15:clr>
            <a:srgbClr val="A4A3A4"/>
          </p15:clr>
        </p15:guide>
        <p15:guide id="2" pos="2208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FF00"/>
    <a:srgbClr val="C00000"/>
    <a:srgbClr val="009900"/>
    <a:srgbClr val="008000"/>
    <a:srgbClr val="008080"/>
    <a:srgbClr val="336600"/>
    <a:srgbClr val="003300"/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86314" autoAdjust="0"/>
  </p:normalViewPr>
  <p:slideViewPr>
    <p:cSldViewPr snapToGrid="0">
      <p:cViewPr>
        <p:scale>
          <a:sx n="112" d="100"/>
          <a:sy n="112" d="100"/>
        </p:scale>
        <p:origin x="1032" y="-444"/>
      </p:cViewPr>
      <p:guideLst>
        <p:guide orient="horz" pos="2110"/>
        <p:guide orient="horz" pos="1892"/>
        <p:guide orient="horz" pos="2304"/>
        <p:guide orient="horz" pos="1709"/>
        <p:guide orient="horz" pos="3157"/>
        <p:guide orient="horz" pos="4170"/>
        <p:guide orient="horz" pos="2886"/>
        <p:guide pos="531"/>
        <p:guide pos="3348"/>
        <p:guide pos="1976"/>
        <p:guide pos="417"/>
        <p:guide pos="4970"/>
        <p:guide pos="1289"/>
        <p:guide pos="5379"/>
      </p:guideLst>
    </p:cSldViewPr>
  </p:slideViewPr>
  <p:outlineViewPr>
    <p:cViewPr>
      <p:scale>
        <a:sx n="33" d="100"/>
        <a:sy n="33" d="100"/>
      </p:scale>
      <p:origin x="0" y="58692"/>
    </p:cViewPr>
  </p:outlineViewPr>
  <p:notesTextViewPr>
    <p:cViewPr>
      <p:scale>
        <a:sx n="150" d="100"/>
        <a:sy n="15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>
        <p:scale>
          <a:sx n="100" d="100"/>
          <a:sy n="100" d="100"/>
        </p:scale>
        <p:origin x="-2357" y="86"/>
      </p:cViewPr>
      <p:guideLst>
        <p:guide orient="horz" pos="2928"/>
        <p:guide pos="2208"/>
      </p:guideLst>
    </p:cSldViewPr>
  </p:notesViewPr>
  <p:gridSpacing cx="228600" cy="2286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viewProps" Target="viewProp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tableStyles" Target="tableStyles.xml"/><Relationship Id="rId10" Type="http://schemas.openxmlformats.org/officeDocument/2006/relationships/slide" Target="slides/slide7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9219" cy="465774"/>
          </a:xfrm>
          <a:prstGeom prst="rect">
            <a:avLst/>
          </a:prstGeom>
        </p:spPr>
        <p:txBody>
          <a:bodyPr vert="horz" lIns="91418" tIns="45709" rIns="91418" bIns="45709" rtlCol="0"/>
          <a:lstStyle>
            <a:lvl1pPr algn="l">
              <a:defRPr sz="1200">
                <a:latin typeface="Gill Sans MT" pitchFamily="34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69592" y="0"/>
            <a:ext cx="3039219" cy="465774"/>
          </a:xfrm>
          <a:prstGeom prst="rect">
            <a:avLst/>
          </a:prstGeom>
        </p:spPr>
        <p:txBody>
          <a:bodyPr vert="horz" wrap="square" lIns="91418" tIns="45709" rIns="91418" bIns="45709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Gill Sans MT" pitchFamily="34" charset="0"/>
                <a:ea typeface="ＭＳ Ｐゴシック" pitchFamily="34" charset="-128"/>
                <a:cs typeface="Arial" pitchFamily="34" charset="0"/>
              </a:defRPr>
            </a:lvl1pPr>
          </a:lstStyle>
          <a:p>
            <a:pPr>
              <a:defRPr/>
            </a:pPr>
            <a:fld id="{665BF6DA-DA8C-44E3-A6C0-332C06A682C5}" type="datetimeFigureOut">
              <a:rPr lang="en-US" altLang="en-US"/>
              <a:pPr>
                <a:defRPr/>
              </a:pPr>
              <a:t>2/22/2018</a:t>
            </a:fld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037"/>
            <a:ext cx="3039219" cy="465774"/>
          </a:xfrm>
          <a:prstGeom prst="rect">
            <a:avLst/>
          </a:prstGeom>
        </p:spPr>
        <p:txBody>
          <a:bodyPr vert="horz" lIns="91418" tIns="45709" rIns="91418" bIns="45709" rtlCol="0" anchor="b"/>
          <a:lstStyle>
            <a:lvl1pPr algn="l">
              <a:defRPr sz="1200">
                <a:latin typeface="Gill Sans MT" pitchFamily="34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69592" y="8829037"/>
            <a:ext cx="3039219" cy="465774"/>
          </a:xfrm>
          <a:prstGeom prst="rect">
            <a:avLst/>
          </a:prstGeom>
        </p:spPr>
        <p:txBody>
          <a:bodyPr vert="horz" wrap="square" lIns="91418" tIns="45709" rIns="91418" bIns="45709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Gill Sans MT" pitchFamily="34" charset="0"/>
                <a:ea typeface="ＭＳ Ｐゴシック" pitchFamily="34" charset="-128"/>
                <a:cs typeface="Arial" pitchFamily="34" charset="0"/>
              </a:defRPr>
            </a:lvl1pPr>
          </a:lstStyle>
          <a:p>
            <a:pPr>
              <a:defRPr/>
            </a:pPr>
            <a:fld id="{8F1AEA04-358C-45E1-A861-0E11DAA9CBF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4808318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628" cy="465774"/>
          </a:xfrm>
          <a:prstGeom prst="rect">
            <a:avLst/>
          </a:prstGeom>
        </p:spPr>
        <p:txBody>
          <a:bodyPr vert="horz" lIns="93137" tIns="46568" rIns="93137" bIns="46568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Gill Sans MT" pitchFamily="34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1183" y="0"/>
            <a:ext cx="3037628" cy="465774"/>
          </a:xfrm>
          <a:prstGeom prst="rect">
            <a:avLst/>
          </a:prstGeom>
        </p:spPr>
        <p:txBody>
          <a:bodyPr vert="horz" wrap="square" lIns="93137" tIns="46568" rIns="93137" bIns="46568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Gill Sans MT" pitchFamily="34" charset="0"/>
                <a:ea typeface="ＭＳ Ｐゴシック" pitchFamily="34" charset="-128"/>
                <a:cs typeface="Arial" pitchFamily="34" charset="0"/>
              </a:defRPr>
            </a:lvl1pPr>
          </a:lstStyle>
          <a:p>
            <a:pPr>
              <a:defRPr/>
            </a:pPr>
            <a:fld id="{50601C75-92DE-49D3-8A56-637421670EE3}" type="datetimeFigureOut">
              <a:rPr lang="en-US" altLang="en-US"/>
              <a:pPr>
                <a:defRPr/>
              </a:pPr>
              <a:t>2/22/2018</a:t>
            </a:fld>
            <a:endParaRPr lang="en-US" alt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37" tIns="46568" rIns="93137" bIns="46568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359" y="4414519"/>
            <a:ext cx="5607684" cy="4187195"/>
          </a:xfrm>
          <a:prstGeom prst="rect">
            <a:avLst/>
          </a:prstGeom>
        </p:spPr>
        <p:txBody>
          <a:bodyPr vert="horz" lIns="93137" tIns="46568" rIns="93137" bIns="46568" rtlCol="0">
            <a:normAutofit/>
          </a:bodyPr>
          <a:lstStyle/>
          <a:p>
            <a:pPr lvl="0"/>
            <a:r>
              <a:rPr lang="en-US" noProof="0" dirty="0" smtClean="0"/>
              <a:t>Click to edit Master text styles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  <a:endParaRPr lang="en-US" noProof="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037"/>
            <a:ext cx="3037628" cy="465774"/>
          </a:xfrm>
          <a:prstGeom prst="rect">
            <a:avLst/>
          </a:prstGeom>
        </p:spPr>
        <p:txBody>
          <a:bodyPr vert="horz" lIns="93137" tIns="46568" rIns="93137" bIns="46568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Gill Sans MT" pitchFamily="34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1183" y="8829037"/>
            <a:ext cx="3037628" cy="465774"/>
          </a:xfrm>
          <a:prstGeom prst="rect">
            <a:avLst/>
          </a:prstGeom>
        </p:spPr>
        <p:txBody>
          <a:bodyPr vert="horz" wrap="square" lIns="93137" tIns="46568" rIns="93137" bIns="46568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Gill Sans MT" pitchFamily="34" charset="0"/>
                <a:ea typeface="ＭＳ Ｐゴシック" pitchFamily="34" charset="-128"/>
                <a:cs typeface="Arial" pitchFamily="34" charset="0"/>
              </a:defRPr>
            </a:lvl1pPr>
          </a:lstStyle>
          <a:p>
            <a:pPr>
              <a:defRPr/>
            </a:pPr>
            <a:fld id="{0BB61E35-BFDD-405B-89B5-EDCF0FB433D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4106147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Gill Sans MT" pitchFamily="34" charset="0"/>
        <a:ea typeface="MS PGothic" pitchFamily="34" charset="-128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Gill Sans MT" pitchFamily="34" charset="0"/>
        <a:ea typeface="MS PGothic" pitchFamily="34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Gill Sans MT" pitchFamily="34" charset="0"/>
        <a:ea typeface="MS PGothic" pitchFamily="34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Gill Sans MT" pitchFamily="34" charset="0"/>
        <a:ea typeface="MS PGothic" pitchFamily="34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Gill Sans MT" pitchFamily="34" charset="0"/>
        <a:ea typeface="MS PGothic" pitchFamily="34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BB61E35-BFDD-405B-89B5-EDCF0FB433D1}" type="slidenum">
              <a:rPr lang="en-US" altLang="en-US" smtClean="0"/>
              <a:pPr>
                <a:defRPr/>
              </a:pPr>
              <a:t>8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287275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914400">
              <a:defRPr/>
            </a:lvl1pPr>
          </a:lstStyle>
          <a:p>
            <a:pPr>
              <a:defRPr/>
            </a:pPr>
            <a:r>
              <a:rPr lang="en-US" smtClean="0"/>
              <a:t>February 22, 2018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914400">
              <a:defRPr/>
            </a:lvl1pPr>
          </a:lstStyle>
          <a:p>
            <a:pPr>
              <a:defRPr/>
            </a:pPr>
            <a:r>
              <a:rPr lang="fr-FR" smtClean="0"/>
              <a:t>FGCS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914400">
              <a:defRPr/>
            </a:lvl1pPr>
          </a:lstStyle>
          <a:p>
            <a:pPr>
              <a:defRPr/>
            </a:pPr>
            <a:fld id="{CE0248DD-E039-490F-A33E-18FD7AE8E33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65275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914400">
              <a:defRPr/>
            </a:lvl1pPr>
          </a:lstStyle>
          <a:p>
            <a:pPr>
              <a:defRPr/>
            </a:pPr>
            <a:r>
              <a:rPr lang="en-US" smtClean="0"/>
              <a:t>February 22, 2018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914400">
              <a:defRPr/>
            </a:lvl1pPr>
          </a:lstStyle>
          <a:p>
            <a:pPr>
              <a:defRPr/>
            </a:pPr>
            <a:r>
              <a:rPr lang="fr-FR" smtClean="0"/>
              <a:t>FGCS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914400">
              <a:defRPr/>
            </a:lvl1pPr>
          </a:lstStyle>
          <a:p>
            <a:pPr>
              <a:defRPr/>
            </a:pPr>
            <a:fld id="{C3A82986-1F3D-4261-A550-CAE2B543919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41183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914400">
              <a:defRPr/>
            </a:lvl1pPr>
          </a:lstStyle>
          <a:p>
            <a:pPr>
              <a:defRPr/>
            </a:pPr>
            <a:r>
              <a:rPr lang="en-US" smtClean="0"/>
              <a:t>February 22, 2018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914400">
              <a:defRPr/>
            </a:lvl1pPr>
          </a:lstStyle>
          <a:p>
            <a:pPr>
              <a:defRPr/>
            </a:pPr>
            <a:r>
              <a:rPr lang="fr-FR" smtClean="0"/>
              <a:t>FGCS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914400">
              <a:defRPr/>
            </a:lvl1pPr>
          </a:lstStyle>
          <a:p>
            <a:pPr>
              <a:defRPr/>
            </a:pPr>
            <a:fld id="{9388FFD5-0402-43D6-9F11-6821BFC63D0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573416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February 22, 2018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FGCS Meeting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109657-9162-4B0D-AA6B-54BA105B8BEC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572137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February 22, 2018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FGCS Meeting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083702-E6E1-411B-A9C5-9B25E2FC045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204368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February 22, 2018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FGCS Meeting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109228-8DC1-4108-8F5F-76E7DB08A26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929990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February 22, 2018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FGCS Meeting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BC48EA-E0C4-496C-BBFE-57A4C7C9F3C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062305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February 22, 2018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FGCS Meeting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948E24-2272-499F-A113-87AFB6171D24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661802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February 22, 2018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FGCS Meeting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7C3780-70E6-40D6-BD95-92E481368A0C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872134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February 22, 2018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FGCS Meeting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1DC1B9-CCCA-454A-837E-B9A2D236531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032566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February 22, 2018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FGCS Meeting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196642-AB2C-4250-9960-DC6CC04797F5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40367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914400">
              <a:defRPr/>
            </a:lvl1pPr>
          </a:lstStyle>
          <a:p>
            <a:pPr>
              <a:defRPr/>
            </a:pPr>
            <a:r>
              <a:rPr lang="en-US" smtClean="0"/>
              <a:t>February 22, 2018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914400">
              <a:defRPr/>
            </a:lvl1pPr>
          </a:lstStyle>
          <a:p>
            <a:pPr>
              <a:defRPr/>
            </a:pPr>
            <a:r>
              <a:rPr lang="fr-FR" smtClean="0"/>
              <a:t>FGCS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914400">
              <a:defRPr/>
            </a:lvl1pPr>
          </a:lstStyle>
          <a:p>
            <a:pPr>
              <a:defRPr/>
            </a:pPr>
            <a:fld id="{EB6791C4-DF4E-4C17-A41C-B2BEB15390B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842126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February 22, 2018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FGCS Meeting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1E5EEF-0BE9-4A2F-966A-FDBA46905159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77850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February 22, 2018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FGCS Meeting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E40B99-DE6C-4D2D-B943-19722DABE0C5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660898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February 22, 2018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FGCS Meeting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9B5CB4-F098-4822-9951-C21BC47364E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828692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February 22, 2018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FGCS Meeting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109657-9162-4B0D-AA6B-54BA105B8BEC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594158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February 22, 2018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FGCS Meeting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083702-E6E1-411B-A9C5-9B25E2FC045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581353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February 22, 2018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FGCS Meeting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109228-8DC1-4108-8F5F-76E7DB08A26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592947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February 22, 2018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FGCS Meeting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BC48EA-E0C4-496C-BBFE-57A4C7C9F3C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001490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February 22, 2018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FGCS Meeting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948E24-2272-499F-A113-87AFB6171D24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687987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February 22, 2018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FGCS Meeting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7C3780-70E6-40D6-BD95-92E481368A0C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32980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February 22, 2018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FGCS Meeting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1DC1B9-CCCA-454A-837E-B9A2D236531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08571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914400">
              <a:defRPr/>
            </a:lvl1pPr>
          </a:lstStyle>
          <a:p>
            <a:pPr>
              <a:defRPr/>
            </a:pPr>
            <a:r>
              <a:rPr lang="en-US" smtClean="0"/>
              <a:t>February 22, 2018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914400">
              <a:defRPr/>
            </a:lvl1pPr>
          </a:lstStyle>
          <a:p>
            <a:pPr>
              <a:defRPr/>
            </a:pPr>
            <a:r>
              <a:rPr lang="fr-FR" smtClean="0"/>
              <a:t>FGCS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914400">
              <a:defRPr/>
            </a:lvl1pPr>
          </a:lstStyle>
          <a:p>
            <a:pPr>
              <a:defRPr/>
            </a:pPr>
            <a:fld id="{70739471-F808-4705-A7AA-D92294A1C55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5552162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February 22, 2018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FGCS Meeting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196642-AB2C-4250-9960-DC6CC04797F5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033294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February 22, 2018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FGCS Meeting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1E5EEF-0BE9-4A2F-966A-FDBA46905159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861031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February 22, 2018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FGCS Meeting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E40B99-DE6C-4D2D-B943-19722DABE0C5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4549478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February 22, 2018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FGCS Meeting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9B5CB4-F098-4822-9951-C21BC47364E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46537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914400">
              <a:defRPr/>
            </a:lvl1pPr>
          </a:lstStyle>
          <a:p>
            <a:pPr>
              <a:defRPr/>
            </a:pPr>
            <a:r>
              <a:rPr lang="en-US" smtClean="0"/>
              <a:t>February 22, 2018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914400">
              <a:defRPr/>
            </a:lvl1pPr>
          </a:lstStyle>
          <a:p>
            <a:pPr>
              <a:defRPr/>
            </a:pPr>
            <a:r>
              <a:rPr lang="fr-FR" smtClean="0"/>
              <a:t>FGCS Meeting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914400">
              <a:defRPr/>
            </a:lvl1pPr>
          </a:lstStyle>
          <a:p>
            <a:pPr>
              <a:defRPr/>
            </a:pPr>
            <a:fld id="{F02D534D-F749-4E34-9E16-A977421D79C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56208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914400">
              <a:defRPr/>
            </a:lvl1pPr>
          </a:lstStyle>
          <a:p>
            <a:pPr>
              <a:defRPr/>
            </a:pPr>
            <a:r>
              <a:rPr lang="en-US" smtClean="0"/>
              <a:t>February 22, 2018</a:t>
            </a:r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914400">
              <a:defRPr/>
            </a:lvl1pPr>
          </a:lstStyle>
          <a:p>
            <a:pPr>
              <a:defRPr/>
            </a:pPr>
            <a:r>
              <a:rPr lang="fr-FR" smtClean="0"/>
              <a:t>FGCS Meeting</a:t>
            </a: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914400">
              <a:defRPr/>
            </a:lvl1pPr>
          </a:lstStyle>
          <a:p>
            <a:pPr>
              <a:defRPr/>
            </a:pPr>
            <a:fld id="{9352E7D5-2CCB-47EF-A1DD-484874EE5CC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22184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914400">
              <a:defRPr/>
            </a:lvl1pPr>
          </a:lstStyle>
          <a:p>
            <a:pPr>
              <a:defRPr/>
            </a:pPr>
            <a:r>
              <a:rPr lang="en-US" smtClean="0"/>
              <a:t>February 22, 2018</a:t>
            </a: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914400">
              <a:defRPr/>
            </a:lvl1pPr>
          </a:lstStyle>
          <a:p>
            <a:pPr>
              <a:defRPr/>
            </a:pPr>
            <a:r>
              <a:rPr lang="fr-FR" smtClean="0"/>
              <a:t>FGCS Meeting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914400">
              <a:defRPr/>
            </a:lvl1pPr>
          </a:lstStyle>
          <a:p>
            <a:pPr>
              <a:defRPr/>
            </a:pPr>
            <a:fld id="{5A837433-97E9-4D94-B898-19FA6F4A2CA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44909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914400">
              <a:defRPr/>
            </a:lvl1pPr>
          </a:lstStyle>
          <a:p>
            <a:pPr>
              <a:defRPr/>
            </a:pPr>
            <a:r>
              <a:rPr lang="en-US" smtClean="0"/>
              <a:t>February 22, 2018</a:t>
            </a:r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914400">
              <a:defRPr/>
            </a:lvl1pPr>
          </a:lstStyle>
          <a:p>
            <a:pPr>
              <a:defRPr/>
            </a:pPr>
            <a:r>
              <a:rPr lang="fr-FR" smtClean="0"/>
              <a:t>FGCS Meeting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914400">
              <a:defRPr/>
            </a:lvl1pPr>
          </a:lstStyle>
          <a:p>
            <a:pPr>
              <a:defRPr/>
            </a:pPr>
            <a:fld id="{58280CB3-0FF6-4D07-A0F6-C78040BEDDE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71914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914400">
              <a:defRPr/>
            </a:lvl1pPr>
          </a:lstStyle>
          <a:p>
            <a:pPr>
              <a:defRPr/>
            </a:pPr>
            <a:r>
              <a:rPr lang="en-US" smtClean="0"/>
              <a:t>February 22, 2018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914400">
              <a:defRPr/>
            </a:lvl1pPr>
          </a:lstStyle>
          <a:p>
            <a:pPr>
              <a:defRPr/>
            </a:pPr>
            <a:r>
              <a:rPr lang="fr-FR" smtClean="0"/>
              <a:t>FGCS Meeting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914400">
              <a:defRPr/>
            </a:lvl1pPr>
          </a:lstStyle>
          <a:p>
            <a:pPr>
              <a:defRPr/>
            </a:pPr>
            <a:fld id="{CD9C6512-9771-45B7-9F31-64042ED0DC3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78307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914400">
              <a:defRPr/>
            </a:lvl1pPr>
          </a:lstStyle>
          <a:p>
            <a:pPr>
              <a:defRPr/>
            </a:pPr>
            <a:r>
              <a:rPr lang="en-US" smtClean="0"/>
              <a:t>February 22, 2018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914400">
              <a:defRPr/>
            </a:lvl1pPr>
          </a:lstStyle>
          <a:p>
            <a:pPr>
              <a:defRPr/>
            </a:pPr>
            <a:r>
              <a:rPr lang="fr-FR" smtClean="0"/>
              <a:t>FGCS Meeting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914400">
              <a:defRPr/>
            </a:lvl1pPr>
          </a:lstStyle>
          <a:p>
            <a:pPr>
              <a:defRPr/>
            </a:pPr>
            <a:fld id="{639559B1-278D-4C34-B003-AF779974BA7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93810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205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defTabSz="457200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smtClean="0"/>
              <a:t>February 22, 2018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defTabSz="457200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fr-FR" smtClean="0"/>
              <a:t>FGCS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defTabSz="457200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9FD14B67-5B11-4339-9EE3-C1E8D2A7596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7868" r:id="rId1"/>
    <p:sldLayoutId id="2147487869" r:id="rId2"/>
    <p:sldLayoutId id="2147487870" r:id="rId3"/>
    <p:sldLayoutId id="2147487871" r:id="rId4"/>
    <p:sldLayoutId id="2147487872" r:id="rId5"/>
    <p:sldLayoutId id="2147487873" r:id="rId6"/>
    <p:sldLayoutId id="2147487874" r:id="rId7"/>
    <p:sldLayoutId id="2147487875" r:id="rId8"/>
    <p:sldLayoutId id="2147487876" r:id="rId9"/>
    <p:sldLayoutId id="2147487877" r:id="rId10"/>
    <p:sldLayoutId id="2147487878" r:id="rId11"/>
  </p:sldLayoutIdLst>
  <p:hf hdr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MS PGothic" pitchFamily="34" charset="-128"/>
          <a:cs typeface="ＭＳ Ｐゴシック" charset="0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itchFamily="34" charset="-128"/>
          <a:cs typeface="ＭＳ Ｐゴシック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itchFamily="34" charset="-128"/>
          <a:cs typeface="ＭＳ Ｐゴシック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itchFamily="34" charset="-128"/>
          <a:cs typeface="ＭＳ Ｐゴシック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itchFamily="34" charset="-128"/>
          <a:cs typeface="ＭＳ Ｐゴシック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MS PGothic" pitchFamily="34" charset="-128"/>
          <a:cs typeface="ＭＳ Ｐゴシック" charset="0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MS PGothic" pitchFamily="34" charset="-128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MS PGothic" pitchFamily="34" charset="-128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MS PGothic" pitchFamily="34" charset="-128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MS PGothic" pitchFamily="34" charset="-128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6" descr="Continuation Slide.JPG"/>
          <p:cNvPicPr>
            <a:picLocks noChangeAspect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1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dirty="0" smtClean="0"/>
          </a:p>
        </p:txBody>
      </p:sp>
      <p:sp>
        <p:nvSpPr>
          <p:cNvPr id="2052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 eaLnBrk="0" hangingPunct="0">
              <a:defRPr/>
            </a:pPr>
            <a:r>
              <a:rPr lang="en-US" b="1" smtClean="0">
                <a:solidFill>
                  <a:prstClr val="black">
                    <a:tint val="75000"/>
                  </a:prstClr>
                </a:solidFill>
                <a:ea typeface="+mn-ea"/>
              </a:rPr>
              <a:t>February 22, 2018</a:t>
            </a:r>
            <a:endParaRPr lang="en-US" b="1">
              <a:solidFill>
                <a:prstClr val="black">
                  <a:tint val="75000"/>
                </a:prstClr>
              </a:solidFill>
              <a:ea typeface="+mn-ea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 eaLnBrk="0" hangingPunct="0">
              <a:defRPr/>
            </a:pPr>
            <a:r>
              <a:rPr lang="fr-FR" b="1" smtClean="0">
                <a:solidFill>
                  <a:prstClr val="black">
                    <a:tint val="75000"/>
                  </a:prstClr>
                </a:solidFill>
                <a:ea typeface="+mn-ea"/>
              </a:rPr>
              <a:t>FGCS Meeting</a:t>
            </a:r>
            <a:endParaRPr lang="en-US" b="1">
              <a:solidFill>
                <a:prstClr val="black">
                  <a:tint val="75000"/>
                </a:prstClr>
              </a:solidFill>
              <a:ea typeface="+mn-ea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 eaLnBrk="0" hangingPunct="0">
              <a:defRPr/>
            </a:pPr>
            <a:fld id="{9BFF1EB7-48D0-4244-B994-DAA8D417C2D9}" type="slidenum">
              <a:rPr lang="en-US" b="1">
                <a:solidFill>
                  <a:prstClr val="black">
                    <a:tint val="75000"/>
                  </a:prstClr>
                </a:solidFill>
                <a:ea typeface="+mn-ea"/>
              </a:rPr>
              <a:pPr eaLnBrk="0" hangingPunct="0">
                <a:defRPr/>
              </a:pPr>
              <a:t>‹#›</a:t>
            </a:fld>
            <a:endParaRPr lang="en-US" b="1">
              <a:solidFill>
                <a:prstClr val="black">
                  <a:tint val="75000"/>
                </a:prstClr>
              </a:solidFill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4850907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7880" r:id="rId1"/>
    <p:sldLayoutId id="2147487881" r:id="rId2"/>
    <p:sldLayoutId id="2147487882" r:id="rId3"/>
    <p:sldLayoutId id="2147487883" r:id="rId4"/>
    <p:sldLayoutId id="2147487884" r:id="rId5"/>
    <p:sldLayoutId id="2147487885" r:id="rId6"/>
    <p:sldLayoutId id="2147487886" r:id="rId7"/>
    <p:sldLayoutId id="2147487887" r:id="rId8"/>
    <p:sldLayoutId id="2147487888" r:id="rId9"/>
    <p:sldLayoutId id="2147487889" r:id="rId10"/>
    <p:sldLayoutId id="2147487890" r:id="rId11"/>
  </p:sldLayoutIdLst>
  <p:hf hd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Times New Roman" pitchFamily="18" charset="0"/>
          <a:ea typeface="+mj-ea"/>
          <a:cs typeface="Times New Roman" pitchFamily="18" charset="0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Times New Roman" pitchFamily="18" charset="0"/>
          <a:ea typeface="+mn-ea"/>
          <a:cs typeface="Times New Roman" pitchFamily="18" charset="0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Times New Roman" pitchFamily="18" charset="0"/>
          <a:ea typeface="+mn-ea"/>
          <a:cs typeface="Times New Roman" pitchFamily="18" charset="0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Times New Roman" pitchFamily="18" charset="0"/>
          <a:ea typeface="+mn-ea"/>
          <a:cs typeface="Times New Roman" pitchFamily="18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Times New Roman" pitchFamily="18" charset="0"/>
          <a:ea typeface="+mn-ea"/>
          <a:cs typeface="Times New Roman" pitchFamily="18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Times New Roman" pitchFamily="18" charset="0"/>
          <a:ea typeface="+mn-ea"/>
          <a:cs typeface="Times New Roman" pitchFamily="18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6" descr="Continuation Slide.JPG"/>
          <p:cNvPicPr>
            <a:picLocks noChangeAspect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1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dirty="0" smtClean="0"/>
          </a:p>
        </p:txBody>
      </p:sp>
      <p:sp>
        <p:nvSpPr>
          <p:cNvPr id="2052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 eaLnBrk="0" hangingPunct="0">
              <a:defRPr/>
            </a:pPr>
            <a:r>
              <a:rPr lang="en-US" b="1" smtClean="0">
                <a:solidFill>
                  <a:prstClr val="black">
                    <a:tint val="75000"/>
                  </a:prstClr>
                </a:solidFill>
                <a:ea typeface="+mn-ea"/>
              </a:rPr>
              <a:t>February 22, 2018</a:t>
            </a:r>
            <a:endParaRPr lang="en-US" b="1">
              <a:solidFill>
                <a:prstClr val="black">
                  <a:tint val="75000"/>
                </a:prstClr>
              </a:solidFill>
              <a:ea typeface="+mn-ea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 eaLnBrk="0" hangingPunct="0">
              <a:defRPr/>
            </a:pPr>
            <a:r>
              <a:rPr lang="fr-FR" b="1" smtClean="0">
                <a:solidFill>
                  <a:prstClr val="black">
                    <a:tint val="75000"/>
                  </a:prstClr>
                </a:solidFill>
                <a:ea typeface="+mn-ea"/>
              </a:rPr>
              <a:t>FGCS Meeting</a:t>
            </a:r>
            <a:endParaRPr lang="en-US" b="1">
              <a:solidFill>
                <a:prstClr val="black">
                  <a:tint val="75000"/>
                </a:prstClr>
              </a:solidFill>
              <a:ea typeface="+mn-ea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 eaLnBrk="0" hangingPunct="0">
              <a:defRPr/>
            </a:pPr>
            <a:fld id="{9BFF1EB7-48D0-4244-B994-DAA8D417C2D9}" type="slidenum">
              <a:rPr lang="en-US" b="1">
                <a:solidFill>
                  <a:prstClr val="black">
                    <a:tint val="75000"/>
                  </a:prstClr>
                </a:solidFill>
                <a:ea typeface="+mn-ea"/>
              </a:rPr>
              <a:pPr eaLnBrk="0" hangingPunct="0">
                <a:defRPr/>
              </a:pPr>
              <a:t>‹#›</a:t>
            </a:fld>
            <a:endParaRPr lang="en-US" b="1">
              <a:solidFill>
                <a:prstClr val="black">
                  <a:tint val="75000"/>
                </a:prstClr>
              </a:solidFill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3514066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7892" r:id="rId1"/>
    <p:sldLayoutId id="2147487893" r:id="rId2"/>
    <p:sldLayoutId id="2147487894" r:id="rId3"/>
    <p:sldLayoutId id="2147487895" r:id="rId4"/>
    <p:sldLayoutId id="2147487896" r:id="rId5"/>
    <p:sldLayoutId id="2147487897" r:id="rId6"/>
    <p:sldLayoutId id="2147487898" r:id="rId7"/>
    <p:sldLayoutId id="2147487899" r:id="rId8"/>
    <p:sldLayoutId id="2147487900" r:id="rId9"/>
    <p:sldLayoutId id="2147487901" r:id="rId10"/>
    <p:sldLayoutId id="2147487902" r:id="rId11"/>
  </p:sldLayoutIdLst>
  <p:hf hd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Times New Roman" pitchFamily="18" charset="0"/>
          <a:ea typeface="+mj-ea"/>
          <a:cs typeface="Times New Roman" pitchFamily="18" charset="0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Times New Roman" pitchFamily="18" charset="0"/>
          <a:ea typeface="+mn-ea"/>
          <a:cs typeface="Times New Roman" pitchFamily="18" charset="0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Times New Roman" pitchFamily="18" charset="0"/>
          <a:ea typeface="+mn-ea"/>
          <a:cs typeface="Times New Roman" pitchFamily="18" charset="0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Times New Roman" pitchFamily="18" charset="0"/>
          <a:ea typeface="+mn-ea"/>
          <a:cs typeface="Times New Roman" pitchFamily="18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Times New Roman" pitchFamily="18" charset="0"/>
          <a:ea typeface="+mn-ea"/>
          <a:cs typeface="Times New Roman" pitchFamily="18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Times New Roman" pitchFamily="18" charset="0"/>
          <a:ea typeface="+mn-ea"/>
          <a:cs typeface="Times New Roman" pitchFamily="18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463550" y="1913660"/>
            <a:ext cx="8204200" cy="36321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en-US" sz="3600" b="1" dirty="0" smtClean="0">
                <a:solidFill>
                  <a:prstClr val="black"/>
                </a:solidFill>
                <a:latin typeface="Verdana" pitchFamily="34" charset="0"/>
                <a:ea typeface="+mn-ea"/>
              </a:rPr>
              <a:t>NSRS Modernization Update</a:t>
            </a:r>
          </a:p>
          <a:p>
            <a:pPr algn="ctr">
              <a:defRPr/>
            </a:pPr>
            <a:r>
              <a:rPr lang="en-US" sz="3600" b="1" dirty="0" smtClean="0">
                <a:solidFill>
                  <a:prstClr val="black"/>
                </a:solidFill>
                <a:latin typeface="Verdana" pitchFamily="34" charset="0"/>
                <a:ea typeface="+mn-ea"/>
              </a:rPr>
              <a:t>NADCON </a:t>
            </a:r>
            <a:r>
              <a:rPr lang="en-US" sz="3600" b="1" dirty="0" smtClean="0">
                <a:solidFill>
                  <a:prstClr val="black"/>
                </a:solidFill>
                <a:latin typeface="Verdana" pitchFamily="34" charset="0"/>
                <a:ea typeface="+mn-ea"/>
              </a:rPr>
              <a:t>5 </a:t>
            </a:r>
            <a:r>
              <a:rPr lang="en-US" sz="3600" b="1" dirty="0" smtClean="0">
                <a:solidFill>
                  <a:prstClr val="black"/>
                </a:solidFill>
                <a:latin typeface="Verdana" pitchFamily="34" charset="0"/>
                <a:ea typeface="+mn-ea"/>
              </a:rPr>
              <a:t>FRN vote</a:t>
            </a:r>
            <a:endParaRPr lang="en-US" b="1" dirty="0">
              <a:solidFill>
                <a:prstClr val="black"/>
              </a:solidFill>
              <a:latin typeface="Verdana" pitchFamily="34" charset="0"/>
              <a:ea typeface="+mn-ea"/>
            </a:endParaRPr>
          </a:p>
          <a:p>
            <a:pPr algn="ctr">
              <a:defRPr/>
            </a:pPr>
            <a:endParaRPr lang="en-US" b="1" dirty="0">
              <a:solidFill>
                <a:prstClr val="black"/>
              </a:solidFill>
              <a:latin typeface="Verdana" pitchFamily="34" charset="0"/>
              <a:ea typeface="+mn-ea"/>
            </a:endParaRPr>
          </a:p>
          <a:p>
            <a:pPr algn="ctr">
              <a:defRPr/>
            </a:pPr>
            <a:endParaRPr lang="en-US" b="1" dirty="0">
              <a:solidFill>
                <a:prstClr val="black"/>
              </a:solidFill>
              <a:latin typeface="Verdana" pitchFamily="34" charset="0"/>
              <a:ea typeface="+mn-ea"/>
            </a:endParaRPr>
          </a:p>
          <a:p>
            <a:pPr algn="ctr">
              <a:defRPr/>
            </a:pPr>
            <a:r>
              <a:rPr lang="en-US" b="1" dirty="0" smtClean="0">
                <a:solidFill>
                  <a:prstClr val="black"/>
                </a:solidFill>
                <a:latin typeface="Verdana" pitchFamily="34" charset="0"/>
                <a:ea typeface="+mn-ea"/>
              </a:rPr>
              <a:t>Dru Smith</a:t>
            </a:r>
            <a:endParaRPr lang="en-US" b="1" dirty="0">
              <a:solidFill>
                <a:prstClr val="black"/>
              </a:solidFill>
              <a:latin typeface="Verdana" pitchFamily="34" charset="0"/>
              <a:ea typeface="+mn-ea"/>
            </a:endParaRPr>
          </a:p>
          <a:p>
            <a:pPr algn="ctr">
              <a:defRPr/>
            </a:pPr>
            <a:r>
              <a:rPr lang="en-US" dirty="0" smtClean="0">
                <a:solidFill>
                  <a:prstClr val="black"/>
                </a:solidFill>
                <a:latin typeface="Verdana" pitchFamily="34" charset="0"/>
                <a:ea typeface="+mn-ea"/>
              </a:rPr>
              <a:t>NSRS Modernization Manager</a:t>
            </a:r>
            <a:endParaRPr lang="en-US" dirty="0">
              <a:solidFill>
                <a:prstClr val="black"/>
              </a:solidFill>
              <a:latin typeface="Verdana" pitchFamily="34" charset="0"/>
              <a:ea typeface="+mn-ea"/>
            </a:endParaRPr>
          </a:p>
          <a:p>
            <a:pPr algn="ctr">
              <a:defRPr/>
            </a:pPr>
            <a:endParaRPr lang="en-US" dirty="0">
              <a:solidFill>
                <a:prstClr val="black"/>
              </a:solidFill>
              <a:latin typeface="Verdana" pitchFamily="34" charset="0"/>
              <a:ea typeface="+mn-ea"/>
            </a:endParaRPr>
          </a:p>
          <a:p>
            <a:pPr algn="ctr">
              <a:defRPr/>
            </a:pPr>
            <a:endParaRPr lang="en-US" dirty="0">
              <a:solidFill>
                <a:prstClr val="black"/>
              </a:solidFill>
              <a:latin typeface="Verdana" pitchFamily="34" charset="0"/>
              <a:ea typeface="+mn-ea"/>
            </a:endParaRPr>
          </a:p>
          <a:p>
            <a:pPr algn="ctr">
              <a:defRPr/>
            </a:pPr>
            <a:r>
              <a:rPr lang="en-US" b="1" dirty="0">
                <a:solidFill>
                  <a:prstClr val="black"/>
                </a:solidFill>
                <a:latin typeface="Verdana" pitchFamily="34" charset="0"/>
                <a:ea typeface="+mn-ea"/>
              </a:rPr>
              <a:t>NOAA’s National Geodetic Survey</a:t>
            </a:r>
            <a:r>
              <a:rPr lang="en-US" b="1" dirty="0">
                <a:solidFill>
                  <a:prstClr val="blac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+mn-ea"/>
              </a:rPr>
              <a:t/>
            </a:r>
            <a:br>
              <a:rPr lang="en-US" b="1" dirty="0">
                <a:solidFill>
                  <a:prstClr val="blac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+mn-ea"/>
              </a:rPr>
            </a:br>
            <a:endParaRPr lang="en-US" b="1" dirty="0">
              <a:solidFill>
                <a:prstClr val="black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ea typeface="+mn-ea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February 22, 2018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FGCS Meeting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8280CB3-0FF6-4D07-A0F6-C78040BEDDEE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2022 Project Updates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r>
              <a:rPr lang="en-US" u="sng" dirty="0" smtClean="0"/>
              <a:t>Comprehensive Toolkit Improvements</a:t>
            </a:r>
          </a:p>
          <a:p>
            <a:pPr lvl="1"/>
            <a:r>
              <a:rPr lang="en-US" dirty="0" smtClean="0"/>
              <a:t>NADCON 5 is live in NCAT and soon in </a:t>
            </a:r>
            <a:r>
              <a:rPr lang="en-US" dirty="0" err="1" smtClean="0"/>
              <a:t>VDatum</a:t>
            </a:r>
            <a:endParaRPr lang="en-US" dirty="0" smtClean="0"/>
          </a:p>
          <a:p>
            <a:pPr lvl="1"/>
            <a:r>
              <a:rPr lang="en-US" dirty="0" smtClean="0"/>
              <a:t>VERTCON 3 underway</a:t>
            </a:r>
          </a:p>
          <a:p>
            <a:pPr lvl="2"/>
            <a:r>
              <a:rPr lang="en-US" dirty="0" smtClean="0"/>
              <a:t>Rebuild/Reconfirm CONUS 29/88 grid</a:t>
            </a:r>
          </a:p>
          <a:p>
            <a:pPr lvl="2"/>
            <a:r>
              <a:rPr lang="en-US" dirty="0" smtClean="0"/>
              <a:t>Build grid for Alaska (29/88)</a:t>
            </a:r>
          </a:p>
          <a:p>
            <a:pPr lvl="2"/>
            <a:r>
              <a:rPr lang="en-US" dirty="0" smtClean="0"/>
              <a:t>Investigating grids for islands.  Local Tidal to:</a:t>
            </a:r>
          </a:p>
          <a:p>
            <a:pPr lvl="3"/>
            <a:r>
              <a:rPr lang="en-US" dirty="0" smtClean="0"/>
              <a:t>PRVD02, ASVD02, NMVD03, GUVD04, VIVD09</a:t>
            </a:r>
          </a:p>
          <a:p>
            <a:pPr lvl="2"/>
            <a:r>
              <a:rPr lang="en-US" dirty="0" smtClean="0"/>
              <a:t>Prepare software for transformation to NAPGD2022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February 22, 2018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FGCS Meeting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02D534D-F749-4E34-9E16-A977421D79C9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71222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February 22, 2018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FGCS Meeting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8280CB3-0FF6-4D07-A0F6-C78040BEDDEE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  <p:sp>
        <p:nvSpPr>
          <p:cNvPr id="8" name="Title 9"/>
          <p:cNvSpPr txBox="1">
            <a:spLocks/>
          </p:cNvSpPr>
          <p:nvPr/>
        </p:nvSpPr>
        <p:spPr>
          <a:xfrm>
            <a:off x="441325" y="2802890"/>
            <a:ext cx="8261350" cy="1174750"/>
          </a:xfrm>
          <a:prstGeom prst="rect">
            <a:avLst/>
          </a:prstGeom>
        </p:spPr>
        <p:txBody>
          <a:bodyPr/>
          <a:lstStyle>
            <a:lvl1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MS PGothic" pitchFamily="34" charset="-128"/>
                <a:cs typeface="ＭＳ Ｐゴシック" charset="0"/>
              </a:defRPr>
            </a:lvl1pPr>
            <a:lvl2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MS PGothic" pitchFamily="34" charset="-128"/>
                <a:cs typeface="ＭＳ Ｐゴシック" charset="0"/>
              </a:defRPr>
            </a:lvl2pPr>
            <a:lvl3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MS PGothic" pitchFamily="34" charset="-128"/>
                <a:cs typeface="ＭＳ Ｐゴシック" charset="0"/>
              </a:defRPr>
            </a:lvl3pPr>
            <a:lvl4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MS PGothic" pitchFamily="34" charset="-128"/>
                <a:cs typeface="ＭＳ Ｐゴシック" charset="0"/>
              </a:defRPr>
            </a:lvl4pPr>
            <a:lvl5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MS PGothic" pitchFamily="34" charset="-128"/>
                <a:cs typeface="ＭＳ Ｐゴシック" charset="0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9pPr>
          </a:lstStyle>
          <a:p>
            <a:r>
              <a:rPr lang="en-US" altLang="en-US" dirty="0" smtClean="0"/>
              <a:t>Thank you</a:t>
            </a:r>
            <a:endParaRPr lang="en-US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2896454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February 22, 2018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FGCS Meeting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8280CB3-0FF6-4D07-A0F6-C78040BEDDEE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  <p:sp>
        <p:nvSpPr>
          <p:cNvPr id="8" name="Title 9"/>
          <p:cNvSpPr txBox="1">
            <a:spLocks/>
          </p:cNvSpPr>
          <p:nvPr/>
        </p:nvSpPr>
        <p:spPr>
          <a:xfrm>
            <a:off x="441325" y="2802890"/>
            <a:ext cx="8261350" cy="1174750"/>
          </a:xfrm>
          <a:prstGeom prst="rect">
            <a:avLst/>
          </a:prstGeom>
        </p:spPr>
        <p:txBody>
          <a:bodyPr/>
          <a:lstStyle>
            <a:lvl1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MS PGothic" pitchFamily="34" charset="-128"/>
                <a:cs typeface="ＭＳ Ｐゴシック" charset="0"/>
              </a:defRPr>
            </a:lvl1pPr>
            <a:lvl2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MS PGothic" pitchFamily="34" charset="-128"/>
                <a:cs typeface="ＭＳ Ｐゴシック" charset="0"/>
              </a:defRPr>
            </a:lvl2pPr>
            <a:lvl3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MS PGothic" pitchFamily="34" charset="-128"/>
                <a:cs typeface="ＭＳ Ｐゴシック" charset="0"/>
              </a:defRPr>
            </a:lvl3pPr>
            <a:lvl4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MS PGothic" pitchFamily="34" charset="-128"/>
                <a:cs typeface="ＭＳ Ｐゴシック" charset="0"/>
              </a:defRPr>
            </a:lvl4pPr>
            <a:lvl5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MS PGothic" pitchFamily="34" charset="-128"/>
                <a:cs typeface="ＭＳ Ｐゴシック" charset="0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9pPr>
          </a:lstStyle>
          <a:p>
            <a:r>
              <a:rPr lang="en-US" altLang="en-US" dirty="0" smtClean="0"/>
              <a:t>NADCON 5 Agreement</a:t>
            </a:r>
          </a:p>
        </p:txBody>
      </p:sp>
    </p:spTree>
    <p:extLst>
      <p:ext uri="{BB962C8B-B14F-4D97-AF65-F5344CB8AC3E}">
        <p14:creationId xmlns:p14="http://schemas.microsoft.com/office/powerpoint/2010/main" val="781060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FGCS and FRNs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Reminder from the October 2017 meeting:</a:t>
            </a:r>
          </a:p>
          <a:p>
            <a:pPr lvl="1"/>
            <a:r>
              <a:rPr lang="en-US" dirty="0" smtClean="0"/>
              <a:t>In </a:t>
            </a:r>
            <a:r>
              <a:rPr lang="en-US" dirty="0" smtClean="0"/>
              <a:t>1990, then-FGCC issued FRN setting “NADCON” as the standard method of mathematically transforming from NAD 27 to NAD 83</a:t>
            </a:r>
          </a:p>
          <a:p>
            <a:pPr lvl="2"/>
            <a:r>
              <a:rPr lang="en-US" dirty="0" smtClean="0"/>
              <a:t>Never updated for new versions of NADCON</a:t>
            </a:r>
          </a:p>
          <a:p>
            <a:pPr lvl="2"/>
            <a:r>
              <a:rPr lang="en-US" dirty="0" smtClean="0"/>
              <a:t>Never updated for other datums</a:t>
            </a:r>
          </a:p>
          <a:p>
            <a:pPr lvl="2"/>
            <a:r>
              <a:rPr lang="en-US" dirty="0" smtClean="0"/>
              <a:t>Never updated for other realizations</a:t>
            </a:r>
          </a:p>
          <a:p>
            <a:pPr lvl="2"/>
            <a:r>
              <a:rPr lang="en-US" dirty="0" smtClean="0"/>
              <a:t>Never updated </a:t>
            </a:r>
            <a:r>
              <a:rPr lang="en-US" smtClean="0"/>
              <a:t>for </a:t>
            </a:r>
            <a:r>
              <a:rPr lang="en-US" smtClean="0"/>
              <a:t>GEOCON</a:t>
            </a:r>
            <a:endParaRPr lang="en-US" dirty="0" smtClean="0"/>
          </a:p>
          <a:p>
            <a:pPr lvl="1"/>
            <a:endParaRPr lang="en-US" dirty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February 22, 2018</a:t>
            </a:r>
            <a:endParaRPr lang="en-US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FGCS Meeting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B6791C4-DF4E-4C17-A41C-B2BEB15390BD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54283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FGCS and FRNs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 am proposing that the FGCS issue an FRN standardizing NADCON as the chosen method to transform between specific datums</a:t>
            </a:r>
          </a:p>
          <a:p>
            <a:pPr lvl="1"/>
            <a:r>
              <a:rPr lang="en-US" dirty="0" smtClean="0"/>
              <a:t>With generic language to cover new versions:</a:t>
            </a:r>
          </a:p>
          <a:p>
            <a:pPr lvl="2"/>
            <a:r>
              <a:rPr lang="en-US" i="1" dirty="0" smtClean="0"/>
              <a:t>All </a:t>
            </a:r>
            <a:r>
              <a:rPr lang="en-US" i="1" dirty="0"/>
              <a:t>new versions of NADCON, once approved by the FGCS, will supersede their predecessors, and will become the FGCS approved standard method of performing mathematical transformations between horizontal datums/reference frames within the NSRS.</a:t>
            </a:r>
          </a:p>
          <a:p>
            <a:pPr lvl="1"/>
            <a:endParaRPr lang="en-US" dirty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February 22, 2018</a:t>
            </a:r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FGCS Meeting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B6791C4-DF4E-4C17-A41C-B2BEB15390BD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69589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February 22, 2018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FGCS Meeting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8280CB3-0FF6-4D07-A0F6-C78040BEDDEE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  <p:sp>
        <p:nvSpPr>
          <p:cNvPr id="8" name="Title 9"/>
          <p:cNvSpPr txBox="1">
            <a:spLocks/>
          </p:cNvSpPr>
          <p:nvPr/>
        </p:nvSpPr>
        <p:spPr>
          <a:xfrm>
            <a:off x="441325" y="2802890"/>
            <a:ext cx="8261350" cy="1174750"/>
          </a:xfrm>
          <a:prstGeom prst="rect">
            <a:avLst/>
          </a:prstGeom>
        </p:spPr>
        <p:txBody>
          <a:bodyPr/>
          <a:lstStyle>
            <a:lvl1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MS PGothic" pitchFamily="34" charset="-128"/>
                <a:cs typeface="ＭＳ Ｐゴシック" charset="0"/>
              </a:defRPr>
            </a:lvl1pPr>
            <a:lvl2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MS PGothic" pitchFamily="34" charset="-128"/>
                <a:cs typeface="ＭＳ Ｐゴシック" charset="0"/>
              </a:defRPr>
            </a:lvl2pPr>
            <a:lvl3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MS PGothic" pitchFamily="34" charset="-128"/>
                <a:cs typeface="ＭＳ Ｐゴシック" charset="0"/>
              </a:defRPr>
            </a:lvl3pPr>
            <a:lvl4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MS PGothic" pitchFamily="34" charset="-128"/>
                <a:cs typeface="ＭＳ Ｐゴシック" charset="0"/>
              </a:defRPr>
            </a:lvl4pPr>
            <a:lvl5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MS PGothic" pitchFamily="34" charset="-128"/>
                <a:cs typeface="ＭＳ Ｐゴシック" charset="0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9pPr>
          </a:lstStyle>
          <a:p>
            <a:r>
              <a:rPr lang="en-US" altLang="en-US" dirty="0" smtClean="0"/>
              <a:t>NSRS Modernization Update</a:t>
            </a:r>
          </a:p>
        </p:txBody>
      </p:sp>
    </p:spTree>
    <p:extLst>
      <p:ext uri="{BB962C8B-B14F-4D97-AF65-F5344CB8AC3E}">
        <p14:creationId xmlns:p14="http://schemas.microsoft.com/office/powerpoint/2010/main" val="3872463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February 22, 2018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FGCS Meeting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8280CB3-0FF6-4D07-A0F6-C78040BEDDEE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660910"/>
            <a:ext cx="2743200" cy="364261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71612" y="1660910"/>
            <a:ext cx="2748188" cy="364261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39582" y="1660910"/>
            <a:ext cx="2763107" cy="3642611"/>
          </a:xfrm>
          <a:prstGeom prst="rect">
            <a:avLst/>
          </a:prstGeom>
        </p:spPr>
      </p:pic>
      <p:sp>
        <p:nvSpPr>
          <p:cNvPr id="8" name="Title 9"/>
          <p:cNvSpPr txBox="1">
            <a:spLocks/>
          </p:cNvSpPr>
          <p:nvPr/>
        </p:nvSpPr>
        <p:spPr>
          <a:xfrm>
            <a:off x="425450" y="425450"/>
            <a:ext cx="8261350" cy="1174750"/>
          </a:xfrm>
          <a:prstGeom prst="rect">
            <a:avLst/>
          </a:prstGeom>
        </p:spPr>
        <p:txBody>
          <a:bodyPr/>
          <a:lstStyle>
            <a:lvl1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MS PGothic" pitchFamily="34" charset="-128"/>
                <a:cs typeface="ＭＳ Ｐゴシック" charset="0"/>
              </a:defRPr>
            </a:lvl1pPr>
            <a:lvl2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MS PGothic" pitchFamily="34" charset="-128"/>
                <a:cs typeface="ＭＳ Ｐゴシック" charset="0"/>
              </a:defRPr>
            </a:lvl2pPr>
            <a:lvl3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MS PGothic" pitchFamily="34" charset="-128"/>
                <a:cs typeface="ＭＳ Ｐゴシック" charset="0"/>
              </a:defRPr>
            </a:lvl3pPr>
            <a:lvl4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MS PGothic" pitchFamily="34" charset="-128"/>
                <a:cs typeface="ＭＳ Ｐゴシック" charset="0"/>
              </a:defRPr>
            </a:lvl4pPr>
            <a:lvl5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MS PGothic" pitchFamily="34" charset="-128"/>
                <a:cs typeface="ＭＳ Ｐゴシック" charset="0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9pPr>
          </a:lstStyle>
          <a:p>
            <a:r>
              <a:rPr lang="en-US" altLang="en-US" dirty="0" smtClean="0"/>
              <a:t>Modernizing the NSRS</a:t>
            </a:r>
          </a:p>
          <a:p>
            <a:r>
              <a:rPr lang="en-US" altLang="en-US" sz="2400" dirty="0" smtClean="0"/>
              <a:t>The “blueprint” documents:  Your best source for information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55676" y="5453390"/>
            <a:ext cx="192873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Geometric</a:t>
            </a:r>
            <a:r>
              <a:rPr lang="en-US" dirty="0" smtClean="0"/>
              <a:t>:</a:t>
            </a:r>
          </a:p>
          <a:p>
            <a:r>
              <a:rPr lang="en-US" dirty="0" smtClean="0"/>
              <a:t>Latest: Sep 2017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3867288" y="5506770"/>
            <a:ext cx="168507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Geopotential</a:t>
            </a:r>
            <a:r>
              <a:rPr lang="en-US" dirty="0" smtClean="0"/>
              <a:t>:</a:t>
            </a:r>
          </a:p>
          <a:p>
            <a:r>
              <a:rPr lang="en-US" dirty="0" smtClean="0"/>
              <a:t>Nov 2017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6553200" y="5506770"/>
            <a:ext cx="223009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“Using the NSRS”</a:t>
            </a:r>
            <a:r>
              <a:rPr lang="en-US" dirty="0" smtClean="0"/>
              <a:t>:</a:t>
            </a:r>
            <a:endParaRPr lang="en-US" dirty="0" smtClean="0"/>
          </a:p>
          <a:p>
            <a:r>
              <a:rPr lang="en-US" dirty="0" smtClean="0"/>
              <a:t>September</a:t>
            </a:r>
            <a:r>
              <a:rPr lang="en-US" dirty="0" smtClean="0"/>
              <a:t> </a:t>
            </a:r>
            <a:r>
              <a:rPr lang="en-US" dirty="0" smtClean="0"/>
              <a:t>2018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9964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February 22, 2018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FGCS Meeting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8280CB3-0FF6-4D07-A0F6-C78040BEDDEE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332663"/>
            <a:ext cx="2763107" cy="3642611"/>
          </a:xfrm>
          <a:prstGeom prst="rect">
            <a:avLst/>
          </a:prstGeom>
        </p:spPr>
      </p:pic>
      <p:sp>
        <p:nvSpPr>
          <p:cNvPr id="8" name="Title 9"/>
          <p:cNvSpPr txBox="1">
            <a:spLocks/>
          </p:cNvSpPr>
          <p:nvPr/>
        </p:nvSpPr>
        <p:spPr>
          <a:xfrm>
            <a:off x="425450" y="425450"/>
            <a:ext cx="8261350" cy="1174750"/>
          </a:xfrm>
          <a:prstGeom prst="rect">
            <a:avLst/>
          </a:prstGeom>
        </p:spPr>
        <p:txBody>
          <a:bodyPr/>
          <a:lstStyle>
            <a:lvl1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MS PGothic" pitchFamily="34" charset="-128"/>
                <a:cs typeface="ＭＳ Ｐゴシック" charset="0"/>
              </a:defRPr>
            </a:lvl1pPr>
            <a:lvl2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MS PGothic" pitchFamily="34" charset="-128"/>
                <a:cs typeface="ＭＳ Ｐゴシック" charset="0"/>
              </a:defRPr>
            </a:lvl2pPr>
            <a:lvl3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MS PGothic" pitchFamily="34" charset="-128"/>
                <a:cs typeface="ＭＳ Ｐゴシック" charset="0"/>
              </a:defRPr>
            </a:lvl3pPr>
            <a:lvl4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MS PGothic" pitchFamily="34" charset="-128"/>
                <a:cs typeface="ＭＳ Ｐゴシック" charset="0"/>
              </a:defRPr>
            </a:lvl4pPr>
            <a:lvl5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MS PGothic" pitchFamily="34" charset="-128"/>
                <a:cs typeface="ＭＳ Ｐゴシック" charset="0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9pPr>
          </a:lstStyle>
          <a:p>
            <a:r>
              <a:rPr lang="en-US" altLang="en-US" dirty="0" smtClean="0"/>
              <a:t>Modernizing the </a:t>
            </a:r>
            <a:r>
              <a:rPr lang="en-US" altLang="en-US" dirty="0" smtClean="0"/>
              <a:t>NSRS</a:t>
            </a:r>
            <a:endParaRPr lang="en-US" altLang="en-US" dirty="0" smtClean="0"/>
          </a:p>
        </p:txBody>
      </p:sp>
      <p:sp>
        <p:nvSpPr>
          <p:cNvPr id="11" name="TextBox 10"/>
          <p:cNvSpPr txBox="1"/>
          <p:nvPr/>
        </p:nvSpPr>
        <p:spPr>
          <a:xfrm>
            <a:off x="360702" y="5136710"/>
            <a:ext cx="223009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“Using the NSRS”</a:t>
            </a:r>
            <a:r>
              <a:rPr lang="en-US" dirty="0" smtClean="0"/>
              <a:t>:</a:t>
            </a:r>
            <a:endParaRPr lang="en-US" dirty="0" smtClean="0"/>
          </a:p>
          <a:p>
            <a:r>
              <a:rPr lang="en-US" dirty="0" smtClean="0"/>
              <a:t>September</a:t>
            </a:r>
            <a:r>
              <a:rPr lang="en-US" dirty="0" smtClean="0"/>
              <a:t> </a:t>
            </a:r>
            <a:r>
              <a:rPr lang="en-US" dirty="0" smtClean="0"/>
              <a:t>2018</a:t>
            </a:r>
            <a:endParaRPr lang="en-US" dirty="0"/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3016249" y="1274663"/>
            <a:ext cx="5858119" cy="4525963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MS PGothic" pitchFamily="34" charset="-128"/>
                <a:cs typeface="ＭＳ Ｐゴシック" charset="0"/>
              </a:defRPr>
            </a:lvl1pPr>
            <a:lvl2pPr marL="742950" indent="-28575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2pPr>
            <a:lvl3pPr marL="11430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3pPr>
            <a:lvl4pPr marL="16002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4pPr>
            <a:lvl5pPr marL="20574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 smtClean="0"/>
              <a:t>Writing team has been working for the last month</a:t>
            </a:r>
          </a:p>
          <a:p>
            <a:r>
              <a:rPr lang="en-US" sz="2400" dirty="0" smtClean="0"/>
              <a:t>Foundational component of this document will be “case studies”</a:t>
            </a:r>
          </a:p>
          <a:p>
            <a:pPr lvl="1"/>
            <a:r>
              <a:rPr lang="en-US" sz="2000" dirty="0" smtClean="0"/>
              <a:t>Addressing real-world examples of NSRS users</a:t>
            </a:r>
          </a:p>
          <a:p>
            <a:pPr lvl="2"/>
            <a:r>
              <a:rPr lang="en-US" sz="1600" dirty="0" smtClean="0"/>
              <a:t>“I’m in charge of (making topo maps ; monitoring levee subsidence ; surveying airports ; etc….)”</a:t>
            </a:r>
          </a:p>
          <a:p>
            <a:pPr lvl="1"/>
            <a:r>
              <a:rPr lang="en-US" sz="2000" dirty="0" smtClean="0"/>
              <a:t>How things worked in NAD 83/NAVD 88</a:t>
            </a:r>
          </a:p>
          <a:p>
            <a:pPr lvl="1"/>
            <a:r>
              <a:rPr lang="en-US" sz="2000" dirty="0" smtClean="0"/>
              <a:t>How they will have to change in the future</a:t>
            </a:r>
          </a:p>
          <a:p>
            <a:r>
              <a:rPr lang="en-US" sz="2400" dirty="0" smtClean="0"/>
              <a:t>Direct contributions by FGCS members would be of immense value</a:t>
            </a:r>
          </a:p>
          <a:p>
            <a:pPr lvl="1"/>
            <a:r>
              <a:rPr lang="en-US" sz="2000" dirty="0" smtClean="0"/>
              <a:t>Please contact Dru with a desire to participate as a contributor:  dru.smith@noaa.gov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8044445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2022 Project Updates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February 22, 2018</a:t>
            </a:r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FGCS Meeting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269A303-B593-45E6-8920-67DA3337AB25}" type="slidenum">
              <a:rPr lang="en-US" altLang="en-US" smtClean="0"/>
              <a:pPr>
                <a:defRPr/>
              </a:pPr>
              <a:t>5</a:t>
            </a:fld>
            <a:endParaRPr lang="en-US" alt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124092" cy="4525963"/>
          </a:xfrm>
        </p:spPr>
        <p:txBody>
          <a:bodyPr/>
          <a:lstStyle/>
          <a:p>
            <a:r>
              <a:rPr lang="en-US" u="sng" dirty="0" smtClean="0"/>
              <a:t>State Plane:  </a:t>
            </a:r>
            <a:r>
              <a:rPr lang="en-US" dirty="0" smtClean="0"/>
              <a:t>Lots!  See Michael Dennis’s Presentation</a:t>
            </a:r>
          </a:p>
          <a:p>
            <a:r>
              <a:rPr lang="en-US" u="sng" dirty="0" smtClean="0"/>
              <a:t>OPUS-Projects:</a:t>
            </a:r>
          </a:p>
          <a:p>
            <a:pPr lvl="1"/>
            <a:r>
              <a:rPr lang="en-US" dirty="0" smtClean="0"/>
              <a:t>On Beta:  You can now “bluebook” surveys using OPUS-Projects!</a:t>
            </a:r>
          </a:p>
          <a:p>
            <a:pPr lvl="1"/>
            <a:r>
              <a:rPr lang="en-US" dirty="0" smtClean="0"/>
              <a:t>In Development:  OP expansion to include RTN/K data</a:t>
            </a:r>
          </a:p>
          <a:p>
            <a:pPr lvl="1"/>
            <a:r>
              <a:rPr lang="en-US" dirty="0" smtClean="0"/>
              <a:t>In Planning:  OP expansion to include leveling data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33850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2022 Project Updates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February 22, 2018</a:t>
            </a:r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FGCS Meeting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269A303-B593-45E6-8920-67DA3337AB25}" type="slidenum">
              <a:rPr lang="en-US" altLang="en-US" smtClean="0"/>
              <a:pPr>
                <a:defRPr/>
              </a:pPr>
              <a:t>6</a:t>
            </a:fld>
            <a:endParaRPr lang="en-US" alt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124092" cy="4525963"/>
          </a:xfrm>
        </p:spPr>
        <p:txBody>
          <a:bodyPr/>
          <a:lstStyle/>
          <a:p>
            <a:r>
              <a:rPr lang="en-US" u="sng" dirty="0" err="1" smtClean="0"/>
              <a:t>xGEOID</a:t>
            </a:r>
            <a:r>
              <a:rPr lang="en-US" u="sng" dirty="0" smtClean="0"/>
              <a:t> models:</a:t>
            </a:r>
            <a:r>
              <a:rPr lang="en-US" dirty="0" smtClean="0"/>
              <a:t>  </a:t>
            </a:r>
          </a:p>
          <a:p>
            <a:pPr lvl="1"/>
            <a:r>
              <a:rPr lang="en-US" dirty="0" smtClean="0"/>
              <a:t>Look for these expansions in 2018:</a:t>
            </a:r>
          </a:p>
          <a:p>
            <a:pPr lvl="2"/>
            <a:r>
              <a:rPr lang="en-US" i="1" dirty="0" smtClean="0"/>
              <a:t>Three</a:t>
            </a:r>
            <a:r>
              <a:rPr lang="en-US" dirty="0" smtClean="0"/>
              <a:t> regions (added Guam/CNMI and American Samoa)</a:t>
            </a:r>
          </a:p>
          <a:p>
            <a:pPr lvl="2"/>
            <a:r>
              <a:rPr lang="en-US" dirty="0" smtClean="0"/>
              <a:t>Deflections of the Vertical</a:t>
            </a:r>
          </a:p>
          <a:p>
            <a:pPr lvl="1"/>
            <a:r>
              <a:rPr lang="en-US" dirty="0" smtClean="0"/>
              <a:t>Entered into an annual cyclic agreement with NGA for ingestion of GRAV-D data into a global geopotential model to serve as foundation to </a:t>
            </a:r>
            <a:r>
              <a:rPr lang="en-US" dirty="0" err="1" smtClean="0"/>
              <a:t>xGEOID</a:t>
            </a:r>
            <a:r>
              <a:rPr lang="en-US" dirty="0" smtClean="0"/>
              <a:t> models through 2022</a:t>
            </a:r>
          </a:p>
          <a:p>
            <a:r>
              <a:rPr lang="en-US" u="sng" dirty="0" smtClean="0"/>
              <a:t>MATRF2022:</a:t>
            </a:r>
          </a:p>
          <a:p>
            <a:pPr lvl="1"/>
            <a:r>
              <a:rPr lang="en-US" dirty="0" smtClean="0"/>
              <a:t>NGS 2017 survey yielded the world’s first absolute plate rotation model for the Mariana plate based on in-situ data (JGR, submitted)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93060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2022 Project Updates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r>
              <a:rPr lang="en-US" u="sng" dirty="0" smtClean="0"/>
              <a:t>NSRS Database</a:t>
            </a:r>
          </a:p>
          <a:p>
            <a:pPr lvl="1"/>
            <a:r>
              <a:rPr lang="en-US" dirty="0" smtClean="0"/>
              <a:t>Passive control GPS data being organized for massive re-processing into the IGS08 and IGS14 frames</a:t>
            </a:r>
          </a:p>
          <a:p>
            <a:pPr lvl="2"/>
            <a:r>
              <a:rPr lang="en-US" dirty="0" smtClean="0"/>
              <a:t>50k to 100k occupations since 1997(4?)</a:t>
            </a:r>
          </a:p>
          <a:p>
            <a:pPr lvl="1"/>
            <a:r>
              <a:rPr lang="en-US" dirty="0" smtClean="0"/>
              <a:t>CORS data into the NSRS DB</a:t>
            </a:r>
          </a:p>
          <a:p>
            <a:pPr lvl="2"/>
            <a:r>
              <a:rPr lang="en-US" dirty="0" smtClean="0"/>
              <a:t>True history of CORS captured…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February 22, 2018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FGCS Meeting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02D534D-F749-4E34-9E16-A977421D79C9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07137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CORS position/velocity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337538" y="1234825"/>
            <a:ext cx="4038600" cy="4525963"/>
          </a:xfrm>
        </p:spPr>
        <p:txBody>
          <a:bodyPr/>
          <a:lstStyle/>
          <a:p>
            <a:r>
              <a:rPr lang="en-US" dirty="0" smtClean="0"/>
              <a:t>Today:</a:t>
            </a:r>
          </a:p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75846" y="3037560"/>
            <a:ext cx="2948354" cy="1312985"/>
          </a:xfrm>
        </p:spPr>
        <p:txBody>
          <a:bodyPr/>
          <a:lstStyle/>
          <a:p>
            <a:r>
              <a:rPr lang="en-US" dirty="0" smtClean="0"/>
              <a:t>2022: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February 22, 2018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FGCS Meeting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02D534D-F749-4E34-9E16-A977421D79C9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3675" y="3563887"/>
            <a:ext cx="7987725" cy="274626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76625" y="1356472"/>
            <a:ext cx="2810175" cy="2124978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6060831" y="1922585"/>
            <a:ext cx="762000" cy="7033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449647" y="1799240"/>
            <a:ext cx="762000" cy="7033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6060831" y="2314791"/>
            <a:ext cx="762000" cy="7033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656237" y="1623591"/>
            <a:ext cx="52501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One coordinate, at one epoch, and one velocity…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1119499" y="5391456"/>
            <a:ext cx="18710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Vx</a:t>
            </a:r>
            <a:r>
              <a:rPr lang="en-US" dirty="0" smtClean="0"/>
              <a:t> = -0.02</a:t>
            </a:r>
            <a:r>
              <a:rPr lang="en-US" dirty="0" smtClean="0">
                <a:solidFill>
                  <a:srgbClr val="FF0000"/>
                </a:solidFill>
              </a:rPr>
              <a:t>13</a:t>
            </a:r>
            <a:r>
              <a:rPr lang="en-US" dirty="0" smtClean="0"/>
              <a:t>m/y</a:t>
            </a:r>
            <a:endParaRPr lang="en-US" dirty="0"/>
          </a:p>
        </p:txBody>
      </p:sp>
      <p:cxnSp>
        <p:nvCxnSpPr>
          <p:cNvPr id="17" name="Straight Arrow Connector 16"/>
          <p:cNvCxnSpPr/>
          <p:nvPr/>
        </p:nvCxnSpPr>
        <p:spPr>
          <a:xfrm flipH="1" flipV="1">
            <a:off x="1944117" y="4432982"/>
            <a:ext cx="29963" cy="96220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6633353" y="5082763"/>
            <a:ext cx="20534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Vx</a:t>
            </a:r>
            <a:r>
              <a:rPr lang="en-US" dirty="0" smtClean="0"/>
              <a:t> = -0.02</a:t>
            </a:r>
            <a:r>
              <a:rPr lang="en-US" dirty="0" smtClean="0">
                <a:solidFill>
                  <a:srgbClr val="FF0000"/>
                </a:solidFill>
              </a:rPr>
              <a:t>31</a:t>
            </a:r>
            <a:r>
              <a:rPr lang="en-US" dirty="0" smtClean="0"/>
              <a:t>m/y</a:t>
            </a:r>
            <a:endParaRPr lang="en-US" dirty="0"/>
          </a:p>
        </p:txBody>
      </p:sp>
      <p:cxnSp>
        <p:nvCxnSpPr>
          <p:cNvPr id="21" name="Straight Arrow Connector 20"/>
          <p:cNvCxnSpPr/>
          <p:nvPr/>
        </p:nvCxnSpPr>
        <p:spPr>
          <a:xfrm flipH="1">
            <a:off x="6946613" y="5480183"/>
            <a:ext cx="535764" cy="20998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3437670" y="5611329"/>
            <a:ext cx="20336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Vx</a:t>
            </a:r>
            <a:r>
              <a:rPr lang="en-US" dirty="0" smtClean="0"/>
              <a:t> = -0.0</a:t>
            </a:r>
            <a:r>
              <a:rPr lang="en-US" dirty="0" smtClean="0">
                <a:solidFill>
                  <a:srgbClr val="FF0000"/>
                </a:solidFill>
              </a:rPr>
              <a:t>165</a:t>
            </a:r>
            <a:r>
              <a:rPr lang="en-US" dirty="0" smtClean="0"/>
              <a:t>m/y</a:t>
            </a:r>
            <a:endParaRPr lang="en-US" dirty="0"/>
          </a:p>
        </p:txBody>
      </p:sp>
      <p:cxnSp>
        <p:nvCxnSpPr>
          <p:cNvPr id="25" name="Straight Arrow Connector 24"/>
          <p:cNvCxnSpPr/>
          <p:nvPr/>
        </p:nvCxnSpPr>
        <p:spPr>
          <a:xfrm flipV="1">
            <a:off x="4784684" y="5391457"/>
            <a:ext cx="881178" cy="21987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3" name="Picture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166088" y="2039121"/>
            <a:ext cx="4381500" cy="2628900"/>
          </a:xfrm>
          <a:prstGeom prst="rect">
            <a:avLst/>
          </a:prstGeom>
        </p:spPr>
      </p:pic>
      <p:sp>
        <p:nvSpPr>
          <p:cNvPr id="28" name="TextBox 27"/>
          <p:cNvSpPr txBox="1"/>
          <p:nvPr/>
        </p:nvSpPr>
        <p:spPr>
          <a:xfrm rot="741584">
            <a:off x="1352462" y="4128346"/>
            <a:ext cx="28392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Every discontinuity shown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65055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build="p"/>
      <p:bldP spid="10" grpId="0" animBg="1"/>
      <p:bldP spid="11" grpId="0" animBg="1"/>
      <p:bldP spid="12" grpId="0" animBg="1"/>
      <p:bldP spid="14" grpId="0"/>
      <p:bldP spid="14" grpId="1"/>
      <p:bldP spid="15" grpId="0"/>
      <p:bldP spid="20" grpId="0"/>
      <p:bldP spid="24" grpId="0"/>
      <p:bldP spid="2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2022 Project Updates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r>
              <a:rPr lang="en-US" u="sng" dirty="0" smtClean="0"/>
              <a:t>Comprehensive Toolkit Improvements</a:t>
            </a:r>
          </a:p>
          <a:p>
            <a:pPr lvl="1"/>
            <a:r>
              <a:rPr lang="en-US" dirty="0" smtClean="0"/>
              <a:t>Decision:  </a:t>
            </a:r>
            <a:r>
              <a:rPr lang="en-US" b="1" dirty="0" err="1" smtClean="0"/>
              <a:t>VDatum</a:t>
            </a:r>
            <a:r>
              <a:rPr lang="en-US" dirty="0" smtClean="0"/>
              <a:t> and </a:t>
            </a:r>
            <a:r>
              <a:rPr lang="en-US" b="1" dirty="0" smtClean="0"/>
              <a:t>NCAT</a:t>
            </a:r>
            <a:r>
              <a:rPr lang="en-US" dirty="0" smtClean="0"/>
              <a:t> coexistence.  Target:</a:t>
            </a:r>
          </a:p>
          <a:p>
            <a:pPr lvl="2"/>
            <a:r>
              <a:rPr lang="en-US" dirty="0" smtClean="0"/>
              <a:t>Will draw from identical master library for common code, such as NADCON</a:t>
            </a:r>
          </a:p>
          <a:p>
            <a:pPr lvl="2"/>
            <a:r>
              <a:rPr lang="en-US" dirty="0" smtClean="0"/>
              <a:t>Identical I/O support (file formats)</a:t>
            </a:r>
          </a:p>
          <a:p>
            <a:pPr lvl="2"/>
            <a:r>
              <a:rPr lang="en-US" dirty="0" smtClean="0"/>
              <a:t>Identical functional support (downloadable, browser, web services)</a:t>
            </a:r>
          </a:p>
          <a:p>
            <a:pPr lvl="2"/>
            <a:r>
              <a:rPr lang="en-US" dirty="0" err="1" smtClean="0"/>
              <a:t>VDatum</a:t>
            </a:r>
            <a:r>
              <a:rPr lang="en-US" dirty="0" smtClean="0"/>
              <a:t> will have a broader set of tools (“tidal datums”, </a:t>
            </a:r>
            <a:r>
              <a:rPr lang="en-US" dirty="0" err="1" smtClean="0"/>
              <a:t>etc</a:t>
            </a:r>
            <a:r>
              <a:rPr lang="en-US" dirty="0" smtClean="0"/>
              <a:t>)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February 22, 2018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FGCS Meeting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02D534D-F749-4E34-9E16-A977421D79C9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37811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81330</TotalTime>
  <Words>679</Words>
  <Application>Microsoft Office PowerPoint</Application>
  <PresentationFormat>On-screen Show (4:3)</PresentationFormat>
  <Paragraphs>129</Paragraphs>
  <Slides>14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14</vt:i4>
      </vt:variant>
    </vt:vector>
  </HeadingPairs>
  <TitlesOfParts>
    <vt:vector size="24" baseType="lpstr">
      <vt:lpstr>ＭＳ Ｐゴシック</vt:lpstr>
      <vt:lpstr>ＭＳ Ｐゴシック</vt:lpstr>
      <vt:lpstr>Arial</vt:lpstr>
      <vt:lpstr>Calibri</vt:lpstr>
      <vt:lpstr>Gill Sans MT</vt:lpstr>
      <vt:lpstr>Times New Roman</vt:lpstr>
      <vt:lpstr>Verdana</vt:lpstr>
      <vt:lpstr>Office Theme</vt:lpstr>
      <vt:lpstr>1_Office Theme</vt:lpstr>
      <vt:lpstr>2_Office Theme</vt:lpstr>
      <vt:lpstr>PowerPoint Presentation</vt:lpstr>
      <vt:lpstr>PowerPoint Presentation</vt:lpstr>
      <vt:lpstr>PowerPoint Presentation</vt:lpstr>
      <vt:lpstr>PowerPoint Presentation</vt:lpstr>
      <vt:lpstr>2022 Project Updates</vt:lpstr>
      <vt:lpstr>2022 Project Updates</vt:lpstr>
      <vt:lpstr>2022 Project Updates</vt:lpstr>
      <vt:lpstr>CORS position/velocity</vt:lpstr>
      <vt:lpstr>2022 Project Updates</vt:lpstr>
      <vt:lpstr>2022 Project Updates</vt:lpstr>
      <vt:lpstr>PowerPoint Presentation</vt:lpstr>
      <vt:lpstr>PowerPoint Presentation</vt:lpstr>
      <vt:lpstr>FGCS and FRNs</vt:lpstr>
      <vt:lpstr>FGCS and FRNs</vt:lpstr>
    </vt:vector>
  </TitlesOfParts>
  <Company>NOS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NGS All Hands 2.5.2010</dc:title>
  <dc:creator>Chris.Harm</dc:creator>
  <cp:lastModifiedBy>Dru Smith</cp:lastModifiedBy>
  <cp:revision>2661</cp:revision>
  <cp:lastPrinted>2017-02-02T17:15:29Z</cp:lastPrinted>
  <dcterms:created xsi:type="dcterms:W3CDTF">2009-09-30T12:20:38Z</dcterms:created>
  <dcterms:modified xsi:type="dcterms:W3CDTF">2018-02-22T13:50:38Z</dcterms:modified>
</cp:coreProperties>
</file>