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0" r:id="rId3"/>
    <p:sldMasterId id="2147483685" r:id="rId4"/>
    <p:sldMasterId id="2147483700" r:id="rId5"/>
    <p:sldMasterId id="2147483703" r:id="rId6"/>
  </p:sldMasterIdLst>
  <p:notesMasterIdLst>
    <p:notesMasterId r:id="rId16"/>
  </p:notesMasterIdLst>
  <p:sldIdLst>
    <p:sldId id="260" r:id="rId7"/>
    <p:sldId id="262" r:id="rId8"/>
    <p:sldId id="263" r:id="rId9"/>
    <p:sldId id="266" r:id="rId10"/>
    <p:sldId id="256" r:id="rId11"/>
    <p:sldId id="257" r:id="rId12"/>
    <p:sldId id="265" r:id="rId13"/>
    <p:sldId id="25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8605-6547-486D-AB92-1FDFE5A6E52B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2F-EDE4-4F3B-ABCD-0283FB45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80 are in common with NGSIDB and were used in making GEOID09</a:t>
            </a:r>
          </a:p>
          <a:p>
            <a:r>
              <a:rPr lang="en-US" smtClean="0"/>
              <a:t>57 are in common with NGSIDB and were *NOT* used in making GEOID09</a:t>
            </a:r>
          </a:p>
          <a:p>
            <a:r>
              <a:rPr lang="en-US" smtClean="0"/>
              <a:t>285 are new points never before occupied with GPS</a:t>
            </a:r>
          </a:p>
          <a:p>
            <a:r>
              <a:rPr lang="en-US" smtClean="0"/>
              <a:t>Distribution is fair, but you can see that some states are more active than others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5EE44-5410-4CAF-AE1B-A515DCB506A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458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458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09657-9162-4B0D-AA6B-54BA105B8B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458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F1EB7-48D0-4244-B994-DAA8D417C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F1EB7-48D0-4244-B994-DAA8D417C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5468B1-2758-4B19-AB55-BF7977CB966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D642504-FA15-4B0A-92B1-6762ACC28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May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Federal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F1EB7-48D0-4244-B994-DAA8D417C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NGS Activities in Colorado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Federal Surveyors Workshop</a:t>
            </a:r>
          </a:p>
          <a:p>
            <a:r>
              <a:rPr lang="en-US" dirty="0" smtClean="0"/>
              <a:t>February 28, 2012</a:t>
            </a:r>
          </a:p>
          <a:p>
            <a:r>
              <a:rPr lang="en-US" dirty="0" smtClean="0"/>
              <a:t>P. Fromhertz@noaa.gov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800" dirty="0" smtClean="0"/>
              <a:t>CDOT CORS/OPUS Team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162800" cy="30480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Proposed Addendum</a:t>
            </a:r>
          </a:p>
        </p:txBody>
      </p:sp>
      <p:pic>
        <p:nvPicPr>
          <p:cNvPr id="7" name="Picture 6" descr="Addendum_RecommendationsD.jpg"/>
          <p:cNvPicPr>
            <a:picLocks noChangeAspect="1"/>
          </p:cNvPicPr>
          <p:nvPr/>
        </p:nvPicPr>
        <p:blipFill>
          <a:blip r:embed="rId2" cstate="print"/>
          <a:srcRect l="11176" t="30247" r="5920" b="33333"/>
          <a:stretch>
            <a:fillRect/>
          </a:stretch>
        </p:blipFill>
        <p:spPr>
          <a:xfrm>
            <a:off x="918209" y="2286000"/>
            <a:ext cx="7506005" cy="426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4400" y="2286000"/>
            <a:ext cx="7391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800" y="1143000"/>
            <a:ext cx="2457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DRAFT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143000"/>
            <a:ext cx="2457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DRAFT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800" dirty="0" smtClean="0"/>
              <a:t>CDOT CORS/OPUS Team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04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Recommendations</a:t>
            </a:r>
          </a:p>
          <a:p>
            <a:pPr algn="ctr">
              <a:buNone/>
            </a:pPr>
            <a:endParaRPr lang="en-US" sz="2000" dirty="0" smtClean="0"/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OPUS tools are valuable and use of them should be further explored and encouraged where appropriate and incorporated into re-write of Chapter 3.</a:t>
            </a: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Encourage publishing of control using OPUS-DB especially on NGS vertical marks to prepare the vertical </a:t>
            </a:r>
            <a:r>
              <a:rPr lang="en-US" sz="2400" dirty="0" err="1" smtClean="0">
                <a:solidFill>
                  <a:srgbClr val="000000"/>
                </a:solidFill>
              </a:rPr>
              <a:t>datums</a:t>
            </a:r>
            <a:r>
              <a:rPr lang="en-US" sz="2400" dirty="0" smtClean="0">
                <a:solidFill>
                  <a:srgbClr val="000000"/>
                </a:solidFill>
              </a:rPr>
              <a:t> for the future. </a:t>
            </a:r>
            <a:endParaRPr lang="en-US" sz="2400" dirty="0" smtClean="0"/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/>
              <a:t>Additional CORS should be added in Colorado</a:t>
            </a: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</a:rPr>
              <a:t>Microstation</a:t>
            </a:r>
            <a:r>
              <a:rPr lang="en-US" sz="2400" dirty="0" smtClean="0">
                <a:solidFill>
                  <a:srgbClr val="000000"/>
                </a:solidFill>
              </a:rPr>
              <a:t> control diagrams be edited to reflect the language in the proposed (approved) Addendum</a:t>
            </a:r>
            <a:endParaRPr lang="en-US" sz="2400" dirty="0" smtClean="0"/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/>
              <a:t>Training to Support these Changes</a:t>
            </a:r>
            <a:endParaRPr lang="en-US" sz="3200" dirty="0" smtClean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2457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DRAFT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2457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DRAFT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CORS in Colorado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59" t="20203" r="18432" b="29288"/>
          <a:stretch>
            <a:fillRect/>
          </a:stretch>
        </p:blipFill>
        <p:spPr bwMode="auto">
          <a:xfrm>
            <a:off x="914400" y="1381125"/>
            <a:ext cx="742188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5334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6096000"/>
            <a:ext cx="351974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Mesa County RTN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Projects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28600" y="1981200"/>
            <a:ext cx="4419600" cy="3810000"/>
          </a:xfrm>
          <a:prstGeom prst="rect">
            <a:avLst/>
          </a:prstGeom>
        </p:spPr>
      </p:pic>
      <p:pic>
        <p:nvPicPr>
          <p:cNvPr id="6" name="Content Placeholder 5" descr="updated_overview_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32243"/>
            <a:ext cx="4114800" cy="3858957"/>
          </a:xfrm>
        </p:spPr>
      </p:pic>
      <p:sp>
        <p:nvSpPr>
          <p:cNvPr id="7" name="TextBox 6"/>
          <p:cNvSpPr txBox="1"/>
          <p:nvPr/>
        </p:nvSpPr>
        <p:spPr>
          <a:xfrm>
            <a:off x="609600" y="5983069"/>
            <a:ext cx="294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CDOT Region 6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Avenue Federal - Sheridan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019800"/>
            <a:ext cx="431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CDOT Region 2</a:t>
            </a:r>
          </a:p>
          <a:p>
            <a:r>
              <a:rPr lang="en-US" dirty="0" smtClean="0"/>
              <a:t>Monument – south side of Colorado Springs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LOCUS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Leveling OnLine Calculations User Service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Provides a means to process and adjust level data</a:t>
            </a:r>
          </a:p>
          <a:p>
            <a:pPr lvl="1"/>
            <a:r>
              <a:rPr lang="en-US" sz="2400" dirty="0" smtClean="0">
                <a:latin typeface="+mn-lt"/>
              </a:rPr>
              <a:t>Has been done at NGS Headquarters</a:t>
            </a:r>
          </a:p>
          <a:p>
            <a:r>
              <a:rPr lang="en-US" sz="2800" dirty="0" smtClean="0">
                <a:latin typeface="+mn-lt"/>
              </a:rPr>
              <a:t>Requires *.hgz file from Translev</a:t>
            </a:r>
          </a:p>
          <a:p>
            <a:pPr lvl="1"/>
            <a:r>
              <a:rPr lang="en-US" sz="2400" dirty="0" smtClean="0">
                <a:latin typeface="+mn-lt"/>
              </a:rPr>
              <a:t>Error free</a:t>
            </a:r>
          </a:p>
          <a:p>
            <a:r>
              <a:rPr lang="en-US" sz="2800" dirty="0" smtClean="0">
                <a:latin typeface="+mn-lt"/>
              </a:rPr>
              <a:t>Requires Description file from WinDesc</a:t>
            </a:r>
          </a:p>
          <a:p>
            <a:r>
              <a:rPr lang="en-US" sz="2800" dirty="0" smtClean="0">
                <a:latin typeface="+mn-lt"/>
              </a:rPr>
              <a:t>You pick stations to constrain</a:t>
            </a:r>
          </a:p>
          <a:p>
            <a:r>
              <a:rPr lang="en-US" sz="2800" dirty="0" smtClean="0">
                <a:latin typeface="+mn-lt"/>
              </a:rPr>
              <a:t>Helps expedite entire process</a:t>
            </a:r>
          </a:p>
          <a:p>
            <a:r>
              <a:rPr lang="en-US" sz="2800" dirty="0" smtClean="0">
                <a:latin typeface="+mn-lt"/>
              </a:rPr>
              <a:t>Beta Version – Needs to be tested</a:t>
            </a:r>
          </a:p>
          <a:p>
            <a:r>
              <a:rPr lang="en-US" sz="2800" dirty="0" smtClean="0">
                <a:latin typeface="+mn-lt"/>
              </a:rPr>
              <a:t>Data is not submitted to NGS (at this time)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Work to be Done</a:t>
            </a:r>
            <a:br>
              <a:rPr lang="en-US" sz="3600" dirty="0" smtClean="0"/>
            </a:br>
            <a:r>
              <a:rPr lang="en-US" sz="3600" dirty="0" smtClean="0"/>
              <a:t>(Ht Modernization)</a:t>
            </a:r>
            <a:br>
              <a:rPr lang="en-US" sz="3600" dirty="0" smtClean="0"/>
            </a:br>
            <a:r>
              <a:rPr lang="en-US" sz="3600" i="1" dirty="0" smtClean="0"/>
              <a:t>Big Picture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772400" cy="3048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Assessment of Vertical Issues in CO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Gap Analysis of Where we need better vertical measurements, whether orthometric or ellipsoidal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Collect Data in those Key areas, using OPUS-DB, and determine what other means (leveling)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In the meantime, collect what you can using OPUS-DB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Write a report capturing all of this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cs typeface="Arial" pitchFamily="34" charset="0"/>
              </a:rPr>
              <a:t>Leveled Bench Marks Occupied by GPS and stored in OPUS-DB</a:t>
            </a:r>
          </a:p>
        </p:txBody>
      </p:sp>
      <p:sp>
        <p:nvSpPr>
          <p:cNvPr id="73731" name="Content Placeholder 2"/>
          <p:cNvSpPr txBox="1">
            <a:spLocks/>
          </p:cNvSpPr>
          <p:nvPr/>
        </p:nvSpPr>
        <p:spPr bwMode="auto">
          <a:xfrm>
            <a:off x="381000" y="20574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/>
              <a:t>OPUS-DB shows great promise for filling gaps</a:t>
            </a:r>
          </a:p>
        </p:txBody>
      </p:sp>
      <p:pic>
        <p:nvPicPr>
          <p:cNvPr id="73732" name="Picture 2" descr="C:\MyFiles\Docs\Papers_Meetings\FIG2011\Paper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5257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GS2010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GS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NGS2010</Template>
  <TotalTime>141</TotalTime>
  <Words>311</Words>
  <Application>Microsoft Office PowerPoint</Application>
  <PresentationFormat>On-screen Show (4:3)</PresentationFormat>
  <Paragraphs>48</Paragraphs>
  <Slides>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NGS2010</vt:lpstr>
      <vt:lpstr>Office Theme</vt:lpstr>
      <vt:lpstr>NGS2010All</vt:lpstr>
      <vt:lpstr>1_Office Theme</vt:lpstr>
      <vt:lpstr>1_NGS2010</vt:lpstr>
      <vt:lpstr>2_Office Theme</vt:lpstr>
      <vt:lpstr>NGS Activities in Colorado</vt:lpstr>
      <vt:lpstr>CDOT CORS/OPUS Team</vt:lpstr>
      <vt:lpstr>CDOT CORS/OPUS Team</vt:lpstr>
      <vt:lpstr>NGS CORS in Colorado</vt:lpstr>
      <vt:lpstr>Slide 5</vt:lpstr>
      <vt:lpstr>Leveling Projects</vt:lpstr>
      <vt:lpstr>LOCUS Leveling OnLine Calculations User Service</vt:lpstr>
      <vt:lpstr>Work to be Done (Ht Modernization) Big Picture</vt:lpstr>
      <vt:lpstr>Leveled Bench Marks Occupied by GPS and stored in OPUS-DB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Pamela.Fromhertz</dc:creator>
  <cp:lastModifiedBy>Pamela.Fromhertz</cp:lastModifiedBy>
  <cp:revision>10</cp:revision>
  <dcterms:created xsi:type="dcterms:W3CDTF">2012-02-27T18:55:18Z</dcterms:created>
  <dcterms:modified xsi:type="dcterms:W3CDTF">2012-02-28T15:46:31Z</dcterms:modified>
</cp:coreProperties>
</file>