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833" r:id="rId3"/>
  </p:sldMasterIdLst>
  <p:notesMasterIdLst>
    <p:notesMasterId r:id="rId16"/>
  </p:notesMasterIdLst>
  <p:handoutMasterIdLst>
    <p:handoutMasterId r:id="rId17"/>
  </p:handoutMasterIdLst>
  <p:sldIdLst>
    <p:sldId id="256" r:id="rId4"/>
    <p:sldId id="258" r:id="rId5"/>
    <p:sldId id="270" r:id="rId6"/>
    <p:sldId id="259" r:id="rId7"/>
    <p:sldId id="260" r:id="rId8"/>
    <p:sldId id="261" r:id="rId9"/>
    <p:sldId id="262" r:id="rId10"/>
    <p:sldId id="269" r:id="rId11"/>
    <p:sldId id="263" r:id="rId12"/>
    <p:sldId id="271" r:id="rId13"/>
    <p:sldId id="264" r:id="rId14"/>
    <p:sldId id="267" r:id="rId15"/>
  </p:sldIdLst>
  <p:sldSz cx="12192000" cy="6858000"/>
  <p:notesSz cx="7188200" cy="94488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7" autoAdjust="0"/>
    <p:restoredTop sz="85233" autoAdjust="0"/>
  </p:normalViewPr>
  <p:slideViewPr>
    <p:cSldViewPr>
      <p:cViewPr varScale="1">
        <p:scale>
          <a:sx n="88" d="100"/>
          <a:sy n="88" d="100"/>
        </p:scale>
        <p:origin x="114" y="32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675" cy="473075"/>
          </a:xfrm>
          <a:prstGeom prst="rect">
            <a:avLst/>
          </a:prstGeom>
        </p:spPr>
        <p:txBody>
          <a:bodyPr vert="horz" lIns="95061" tIns="47531" rIns="95061" bIns="47531" rtlCol="0"/>
          <a:lstStyle>
            <a:lvl1pPr algn="l">
              <a:defRPr sz="1200">
                <a:cs typeface="Arial" charset="0"/>
              </a:defRPr>
            </a:lvl1pPr>
          </a:lstStyle>
          <a:p>
            <a:pPr>
              <a:defRPr/>
            </a:pPr>
            <a:endParaRPr lang="en-US"/>
          </a:p>
        </p:txBody>
      </p:sp>
      <p:sp>
        <p:nvSpPr>
          <p:cNvPr id="3" name="Date Placeholder 2"/>
          <p:cNvSpPr>
            <a:spLocks noGrp="1"/>
          </p:cNvSpPr>
          <p:nvPr>
            <p:ph type="dt" sz="quarter" idx="1"/>
          </p:nvPr>
        </p:nvSpPr>
        <p:spPr>
          <a:xfrm>
            <a:off x="4071938" y="0"/>
            <a:ext cx="3114675" cy="473075"/>
          </a:xfrm>
          <a:prstGeom prst="rect">
            <a:avLst/>
          </a:prstGeom>
        </p:spPr>
        <p:txBody>
          <a:bodyPr vert="horz" lIns="95061" tIns="47531" rIns="95061" bIns="47531" rtlCol="0"/>
          <a:lstStyle>
            <a:lvl1pPr algn="r">
              <a:defRPr sz="1200">
                <a:cs typeface="Arial" charset="0"/>
              </a:defRPr>
            </a:lvl1pPr>
          </a:lstStyle>
          <a:p>
            <a:pPr>
              <a:defRPr/>
            </a:pPr>
            <a:fld id="{C22BD812-C1CA-45D3-AEB4-85233DC49CBC}" type="datetimeFigureOut">
              <a:rPr lang="en-US"/>
              <a:pPr>
                <a:defRPr/>
              </a:pPr>
              <a:t>05-Mar-21</a:t>
            </a:fld>
            <a:endParaRPr lang="en-US"/>
          </a:p>
        </p:txBody>
      </p:sp>
      <p:sp>
        <p:nvSpPr>
          <p:cNvPr id="4" name="Footer Placeholder 3"/>
          <p:cNvSpPr>
            <a:spLocks noGrp="1"/>
          </p:cNvSpPr>
          <p:nvPr>
            <p:ph type="ftr" sz="quarter" idx="2"/>
          </p:nvPr>
        </p:nvSpPr>
        <p:spPr>
          <a:xfrm>
            <a:off x="0" y="8974138"/>
            <a:ext cx="3114675" cy="473075"/>
          </a:xfrm>
          <a:prstGeom prst="rect">
            <a:avLst/>
          </a:prstGeom>
        </p:spPr>
        <p:txBody>
          <a:bodyPr vert="horz" lIns="95061" tIns="47531" rIns="95061" bIns="47531" rtlCol="0" anchor="b"/>
          <a:lstStyle>
            <a:lvl1pPr algn="l">
              <a:defRPr sz="1200">
                <a:cs typeface="Arial" charset="0"/>
              </a:defRPr>
            </a:lvl1pPr>
          </a:lstStyle>
          <a:p>
            <a:pPr>
              <a:defRPr/>
            </a:pPr>
            <a:endParaRPr lang="en-US"/>
          </a:p>
        </p:txBody>
      </p:sp>
      <p:sp>
        <p:nvSpPr>
          <p:cNvPr id="5" name="Slide Number Placeholder 4"/>
          <p:cNvSpPr>
            <a:spLocks noGrp="1"/>
          </p:cNvSpPr>
          <p:nvPr>
            <p:ph type="sldNum" sz="quarter" idx="3"/>
          </p:nvPr>
        </p:nvSpPr>
        <p:spPr>
          <a:xfrm>
            <a:off x="4071938" y="8974138"/>
            <a:ext cx="3114675" cy="473075"/>
          </a:xfrm>
          <a:prstGeom prst="rect">
            <a:avLst/>
          </a:prstGeom>
        </p:spPr>
        <p:txBody>
          <a:bodyPr vert="horz" lIns="95061" tIns="47531" rIns="95061" bIns="47531" rtlCol="0" anchor="b"/>
          <a:lstStyle>
            <a:lvl1pPr algn="r">
              <a:defRPr sz="1200">
                <a:cs typeface="Arial" charset="0"/>
              </a:defRPr>
            </a:lvl1pPr>
          </a:lstStyle>
          <a:p>
            <a:pPr>
              <a:defRPr/>
            </a:pPr>
            <a:fld id="{D223B189-C4A0-4777-AC43-B299D95C2B35}" type="slidenum">
              <a:rPr lang="en-US"/>
              <a:pPr>
                <a:defRPr/>
              </a:pPr>
              <a:t>‹#›</a:t>
            </a:fld>
            <a:endParaRPr lang="en-US"/>
          </a:p>
        </p:txBody>
      </p:sp>
    </p:spTree>
    <p:extLst>
      <p:ext uri="{BB962C8B-B14F-4D97-AF65-F5344CB8AC3E}">
        <p14:creationId xmlns:p14="http://schemas.microsoft.com/office/powerpoint/2010/main" val="6161088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14675" cy="473075"/>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4071938" y="0"/>
            <a:ext cx="3114675" cy="473075"/>
          </a:xfrm>
          <a:prstGeom prst="rect">
            <a:avLst/>
          </a:prstGeom>
        </p:spPr>
        <p:txBody>
          <a:bodyPr vert="horz" lIns="91440" tIns="45720" rIns="91440" bIns="45720" rtlCol="0"/>
          <a:lstStyle>
            <a:lvl1pPr algn="r">
              <a:defRPr sz="1200"/>
            </a:lvl1pPr>
          </a:lstStyle>
          <a:p>
            <a:pPr>
              <a:defRPr/>
            </a:pPr>
            <a:fld id="{F57D26A3-FF1A-4BF4-AE6A-90DA2435872E}" type="datetimeFigureOut">
              <a:rPr lang="en-US"/>
              <a:pPr>
                <a:defRPr/>
              </a:pPr>
              <a:t>05-Mar-21</a:t>
            </a:fld>
            <a:endParaRPr lang="en-US"/>
          </a:p>
        </p:txBody>
      </p:sp>
      <p:sp>
        <p:nvSpPr>
          <p:cNvPr id="4" name="Slide Image Placeholder 3"/>
          <p:cNvSpPr>
            <a:spLocks noGrp="1" noRot="1" noChangeAspect="1"/>
          </p:cNvSpPr>
          <p:nvPr>
            <p:ph type="sldImg" idx="2"/>
          </p:nvPr>
        </p:nvSpPr>
        <p:spPr>
          <a:xfrm>
            <a:off x="444500" y="708025"/>
            <a:ext cx="6299200" cy="35433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19138" y="4487863"/>
            <a:ext cx="5749925" cy="4252912"/>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974138"/>
            <a:ext cx="3114675" cy="473075"/>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4071938" y="8974138"/>
            <a:ext cx="3114675" cy="473075"/>
          </a:xfrm>
          <a:prstGeom prst="rect">
            <a:avLst/>
          </a:prstGeom>
        </p:spPr>
        <p:txBody>
          <a:bodyPr vert="horz" lIns="91440" tIns="45720" rIns="91440" bIns="45720" rtlCol="0" anchor="b"/>
          <a:lstStyle>
            <a:lvl1pPr algn="r">
              <a:defRPr sz="1200"/>
            </a:lvl1pPr>
          </a:lstStyle>
          <a:p>
            <a:pPr>
              <a:defRPr/>
            </a:pPr>
            <a:fld id="{E91C980E-4CC5-4AD9-991F-5D42EEE1B9FA}" type="slidenum">
              <a:rPr lang="en-US"/>
              <a:pPr>
                <a:defRPr/>
              </a:pPr>
              <a:t>‹#›</a:t>
            </a:fld>
            <a:endParaRPr lang="en-US"/>
          </a:p>
        </p:txBody>
      </p:sp>
    </p:spTree>
    <p:extLst>
      <p:ext uri="{BB962C8B-B14F-4D97-AF65-F5344CB8AC3E}">
        <p14:creationId xmlns:p14="http://schemas.microsoft.com/office/powerpoint/2010/main" val="2325178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444500" y="708025"/>
            <a:ext cx="6299200" cy="3543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 Introduce self –Chief</a:t>
            </a:r>
            <a:r>
              <a:rPr lang="en-US" altLang="en-US" baseline="0" dirty="0" smtClean="0"/>
              <a:t> Scientist for US Geodetic Agency tracing heritage back to 1807</a:t>
            </a:r>
            <a:endParaRPr lang="en-US" altLang="en-US" dirty="0" smtClean="0"/>
          </a:p>
          <a:p>
            <a:pPr marL="171450" indent="-171450" eaLnBrk="1" hangingPunct="1">
              <a:buFontTx/>
              <a:buChar char="-"/>
            </a:pPr>
            <a:r>
              <a:rPr lang="en-US" altLang="en-US" dirty="0" smtClean="0"/>
              <a:t>NGS mission – define, maintain, provide</a:t>
            </a:r>
            <a:r>
              <a:rPr lang="en-US" altLang="en-US" baseline="0" dirty="0" smtClean="0"/>
              <a:t> access to the National Spatial Reference System =&gt; currently realized by NAD 83 and NAVD 88</a:t>
            </a:r>
          </a:p>
          <a:p>
            <a:pPr marL="171450" indent="-171450" eaLnBrk="1" hangingPunct="1">
              <a:buFontTx/>
              <a:buChar char="-"/>
            </a:pPr>
            <a:r>
              <a:rPr lang="en-US" altLang="en-US" baseline="0" dirty="0" smtClean="0"/>
              <a:t>Lower left image – NOAA CORS Network for accessing NAD 83</a:t>
            </a:r>
          </a:p>
          <a:p>
            <a:pPr marL="171450" indent="-171450" eaLnBrk="1" hangingPunct="1">
              <a:buFontTx/>
              <a:buChar char="-"/>
            </a:pPr>
            <a:r>
              <a:rPr lang="en-US" altLang="en-US" baseline="0" dirty="0" smtClean="0"/>
              <a:t>Upper left image – exemplar CORS (Eldon, MO)</a:t>
            </a:r>
          </a:p>
          <a:p>
            <a:pPr marL="171450" indent="-171450" eaLnBrk="1" hangingPunct="1">
              <a:buFontTx/>
              <a:buChar char="-"/>
            </a:pPr>
            <a:r>
              <a:rPr lang="en-US" altLang="en-US" baseline="0" dirty="0" smtClean="0"/>
              <a:t>Middle left image – Extents of North American Vertical Datum of 1988 – adjusted geopotential numbers</a:t>
            </a:r>
          </a:p>
          <a:p>
            <a:pPr marL="171450" indent="-171450" eaLnBrk="1" hangingPunct="1">
              <a:buFontTx/>
              <a:buChar char="-"/>
            </a:pPr>
            <a:r>
              <a:rPr lang="en-US" altLang="en-US" baseline="0" dirty="0" smtClean="0"/>
              <a:t>Middle right images – examples of benchmarks:  the more traditional USC&amp;GS marks (near Jacksonville, FL/BC0366) and recessed NGS marks (near Pt. Iroquois, MI/RJ0596)</a:t>
            </a:r>
          </a:p>
          <a:p>
            <a:pPr marL="171450" indent="-171450" eaLnBrk="1" hangingPunct="1">
              <a:buFontTx/>
              <a:buChar char="-"/>
            </a:pPr>
            <a:r>
              <a:rPr lang="en-US" altLang="en-US" baseline="0" dirty="0" smtClean="0"/>
              <a:t>Lower right image – NCN in the Great lakes region – as you can see the spatial density isn’t quite impressive when you zoom in</a:t>
            </a:r>
          </a:p>
          <a:p>
            <a:pPr marL="171450" indent="-171450" eaLnBrk="1" hangingPunct="1">
              <a:buFontTx/>
              <a:buChar char="-"/>
            </a:pPr>
            <a:r>
              <a:rPr lang="en-US" altLang="en-US" baseline="0" dirty="0" smtClean="0"/>
              <a:t>Upper right – One of these stations is Pt. Iroquois CORS collocated with NWLON water level station on Lake Superior</a:t>
            </a:r>
          </a:p>
          <a:p>
            <a:pPr marL="171450" indent="-171450" eaLnBrk="1" hangingPunct="1">
              <a:buFontTx/>
              <a:buChar char="-"/>
            </a:pPr>
            <a:r>
              <a:rPr lang="en-US" altLang="en-US" baseline="0" dirty="0" smtClean="0"/>
              <a:t>Bottom middle image – that station is about here at the outlet of Lake Superior (BR) and here in the image profile (BM)</a:t>
            </a:r>
          </a:p>
          <a:p>
            <a:pPr marL="171450" indent="-171450" eaLnBrk="1" hangingPunct="1">
              <a:buFontTx/>
              <a:buChar char="-"/>
            </a:pPr>
            <a:r>
              <a:rPr lang="en-US" altLang="en-US" baseline="0" dirty="0" smtClean="0"/>
              <a:t>I bring this up, because I am going to focus on lake Superior as it is the largest, deepest and has the most significant features to model</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978938B-DB39-48FC-9C13-FEB5E4F15C19}" type="slidenum">
              <a:rPr lang="en-US" altLang="en-US" smtClean="0"/>
              <a:pPr eaLnBrk="1" hangingPunct="1">
                <a:spcBef>
                  <a:spcPct val="0"/>
                </a:spcBef>
              </a:pPr>
              <a:t>1</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Shown</a:t>
            </a:r>
            <a:r>
              <a:rPr lang="en-US" baseline="0" dirty="0" smtClean="0"/>
              <a:t> here are all the US and Canadian water level stations on the Greta Lakes. Lake Superior is the westernmost.  The Pt. Iroquois station is in the bottom right corner of the red box (large blue dot).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91C980E-4CC5-4AD9-991F-5D42EEE1B9FA}" type="slidenum">
              <a:rPr lang="en-US" smtClean="0"/>
              <a:pPr>
                <a:defRPr/>
              </a:pPr>
              <a:t>3</a:t>
            </a:fld>
            <a:endParaRPr lang="en-US"/>
          </a:p>
        </p:txBody>
      </p:sp>
    </p:spTree>
    <p:extLst>
      <p:ext uri="{BB962C8B-B14F-4D97-AF65-F5344CB8AC3E}">
        <p14:creationId xmlns:p14="http://schemas.microsoft.com/office/powerpoint/2010/main" val="79222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http://www.greatlakescc.org/wp36/wp-content/uploads/2017/09/IGLD_Update_20170929_Exec_220dpi.pdf</a:t>
            </a:r>
            <a:endParaRPr lang="en-US" dirty="0"/>
          </a:p>
        </p:txBody>
      </p:sp>
      <p:sp>
        <p:nvSpPr>
          <p:cNvPr id="4" name="Slide Number Placeholder 3"/>
          <p:cNvSpPr>
            <a:spLocks noGrp="1"/>
          </p:cNvSpPr>
          <p:nvPr>
            <p:ph type="sldNum" sz="quarter" idx="10"/>
          </p:nvPr>
        </p:nvSpPr>
        <p:spPr/>
        <p:txBody>
          <a:bodyPr/>
          <a:lstStyle/>
          <a:p>
            <a:pPr>
              <a:defRPr/>
            </a:pPr>
            <a:fld id="{E91C980E-4CC5-4AD9-991F-5D42EEE1B9FA}" type="slidenum">
              <a:rPr lang="en-US" smtClean="0"/>
              <a:pPr>
                <a:defRPr/>
              </a:pPr>
              <a:t>4</a:t>
            </a:fld>
            <a:endParaRPr lang="en-US"/>
          </a:p>
        </p:txBody>
      </p:sp>
    </p:spTree>
    <p:extLst>
      <p:ext uri="{BB962C8B-B14F-4D97-AF65-F5344CB8AC3E}">
        <p14:creationId xmlns:p14="http://schemas.microsoft.com/office/powerpoint/2010/main" val="624651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Glacial</a:t>
            </a:r>
            <a:r>
              <a:rPr lang="en-US" baseline="0" dirty="0" smtClean="0"/>
              <a:t> Isostatic Adjustment has caused the movement of mass and a shift in the geopotential values and, therefore, a shift in the Great Lakes surfaces</a:t>
            </a:r>
            <a:endParaRPr lang="en-US" dirty="0"/>
          </a:p>
        </p:txBody>
      </p:sp>
      <p:sp>
        <p:nvSpPr>
          <p:cNvPr id="4" name="Slide Number Placeholder 3"/>
          <p:cNvSpPr>
            <a:spLocks noGrp="1"/>
          </p:cNvSpPr>
          <p:nvPr>
            <p:ph type="sldNum" sz="quarter" idx="10"/>
          </p:nvPr>
        </p:nvSpPr>
        <p:spPr/>
        <p:txBody>
          <a:bodyPr/>
          <a:lstStyle/>
          <a:p>
            <a:pPr>
              <a:defRPr/>
            </a:pPr>
            <a:fld id="{E91C980E-4CC5-4AD9-991F-5D42EEE1B9FA}" type="slidenum">
              <a:rPr lang="en-US" smtClean="0"/>
              <a:pPr>
                <a:defRPr/>
              </a:pPr>
              <a:t>6</a:t>
            </a:fld>
            <a:endParaRPr lang="en-US"/>
          </a:p>
        </p:txBody>
      </p:sp>
    </p:spTree>
    <p:extLst>
      <p:ext uri="{BB962C8B-B14F-4D97-AF65-F5344CB8AC3E}">
        <p14:creationId xmlns:p14="http://schemas.microsoft.com/office/powerpoint/2010/main" val="428834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Upgrade of NOS Lake Superior Operational Forecast System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err="1" smtClean="0">
                <a:solidFill>
                  <a:schemeClr val="tx1"/>
                </a:solidFill>
                <a:latin typeface="+mn-lt"/>
                <a:ea typeface="+mn-ea"/>
                <a:cs typeface="+mn-cs"/>
              </a:rPr>
              <a:t>Hindcast</a:t>
            </a:r>
            <a:r>
              <a:rPr lang="en-US" sz="1200" b="1" i="0" u="none" strike="noStrike" kern="1200" baseline="0" dirty="0" smtClean="0">
                <a:solidFill>
                  <a:schemeClr val="tx1"/>
                </a:solidFill>
                <a:latin typeface="+mn-lt"/>
                <a:ea typeface="+mn-ea"/>
                <a:cs typeface="+mn-cs"/>
              </a:rPr>
              <a:t> Skill Assessment Results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John G.W. Kelley, Eric Anderson, Yi Chen, and Greg Lang </a:t>
            </a:r>
            <a:endParaRPr lang="en-US" sz="1200" b="0" i="0" u="none" strike="noStrike" kern="1200" baseline="0" dirty="0" smtClean="0">
              <a:solidFill>
                <a:schemeClr val="tx1"/>
              </a:solidFill>
              <a:latin typeface="+mn-lt"/>
              <a:ea typeface="+mn-ea"/>
              <a:cs typeface="+mn-cs"/>
            </a:endParaRP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NOAA/NOS/CSDL/CMMB and NOAA/GLERL </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April </a:t>
            </a:r>
            <a:endParaRPr lang="en-US" dirty="0"/>
          </a:p>
        </p:txBody>
      </p:sp>
      <p:sp>
        <p:nvSpPr>
          <p:cNvPr id="4" name="Slide Number Placeholder 3"/>
          <p:cNvSpPr>
            <a:spLocks noGrp="1"/>
          </p:cNvSpPr>
          <p:nvPr>
            <p:ph type="sldNum" sz="quarter" idx="10"/>
          </p:nvPr>
        </p:nvSpPr>
        <p:spPr/>
        <p:txBody>
          <a:bodyPr/>
          <a:lstStyle/>
          <a:p>
            <a:pPr>
              <a:defRPr/>
            </a:pPr>
            <a:fld id="{E91C980E-4CC5-4AD9-991F-5D42EEE1B9FA}" type="slidenum">
              <a:rPr lang="en-US" smtClean="0"/>
              <a:pPr>
                <a:defRPr/>
              </a:pPr>
              <a:t>7</a:t>
            </a:fld>
            <a:endParaRPr lang="en-US"/>
          </a:p>
        </p:txBody>
      </p:sp>
    </p:spTree>
    <p:extLst>
      <p:ext uri="{BB962C8B-B14F-4D97-AF65-F5344CB8AC3E}">
        <p14:creationId xmlns:p14="http://schemas.microsoft.com/office/powerpoint/2010/main" val="405285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NAPGD 2022 should resolve issues regarding both the datum defect and time varying aspects.</a:t>
            </a:r>
            <a:r>
              <a:rPr lang="en-US" baseline="0" dirty="0" smtClean="0"/>
              <a:t> The ties to global gravity field models will ensure the long wavelength trends. Local gravity and aerogravity will resolve smaller features. The DGEOID2022 will resolve the variation through time from GIA.</a:t>
            </a:r>
            <a:endParaRPr lang="en-US" dirty="0"/>
          </a:p>
        </p:txBody>
      </p:sp>
      <p:sp>
        <p:nvSpPr>
          <p:cNvPr id="4" name="Slide Number Placeholder 3"/>
          <p:cNvSpPr>
            <a:spLocks noGrp="1"/>
          </p:cNvSpPr>
          <p:nvPr>
            <p:ph type="sldNum" sz="quarter" idx="10"/>
          </p:nvPr>
        </p:nvSpPr>
        <p:spPr/>
        <p:txBody>
          <a:bodyPr/>
          <a:lstStyle/>
          <a:p>
            <a:pPr>
              <a:defRPr/>
            </a:pPr>
            <a:fld id="{E91C980E-4CC5-4AD9-991F-5D42EEE1B9FA}" type="slidenum">
              <a:rPr lang="en-US" smtClean="0"/>
              <a:pPr>
                <a:defRPr/>
              </a:pPr>
              <a:t>8</a:t>
            </a:fld>
            <a:endParaRPr lang="en-US"/>
          </a:p>
        </p:txBody>
      </p:sp>
    </p:spTree>
    <p:extLst>
      <p:ext uri="{BB962C8B-B14F-4D97-AF65-F5344CB8AC3E}">
        <p14:creationId xmlns:p14="http://schemas.microsoft.com/office/powerpoint/2010/main" val="132196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Water run-up do wind and currents – Lake</a:t>
            </a:r>
            <a:r>
              <a:rPr lang="en-US" baseline="0" dirty="0" smtClean="0"/>
              <a:t> water</a:t>
            </a:r>
            <a:r>
              <a:rPr lang="en-US" dirty="0" smtClean="0"/>
              <a:t> topography. There is only a few cm</a:t>
            </a:r>
            <a:r>
              <a:rPr lang="en-US" baseline="0" dirty="0" smtClean="0"/>
              <a:t> drop off from the West and very North down to the Southeast.</a:t>
            </a:r>
            <a:endParaRPr lang="en-US" dirty="0" smtClean="0"/>
          </a:p>
          <a:p>
            <a:r>
              <a:rPr lang="en-US" dirty="0" smtClean="0"/>
              <a:t>This all internally consistent. However, this doesn’t solve the problem of absolute accuracy.</a:t>
            </a:r>
          </a:p>
          <a:p>
            <a:r>
              <a:rPr lang="en-US" dirty="0" smtClean="0"/>
              <a:t>IGLD 85 was based on (flawed) leveling that we cannot afford</a:t>
            </a:r>
            <a:r>
              <a:rPr lang="en-US" baseline="0" dirty="0" smtClean="0"/>
              <a:t> to repeat. </a:t>
            </a:r>
          </a:p>
          <a:p>
            <a:r>
              <a:rPr lang="en-US" baseline="0" dirty="0" smtClean="0"/>
              <a:t>Hence, a geopotential model must be used to obtain the external positioning no longer available through leveling and adjustments.</a:t>
            </a:r>
            <a:endParaRPr lang="en-US" dirty="0"/>
          </a:p>
        </p:txBody>
      </p:sp>
      <p:sp>
        <p:nvSpPr>
          <p:cNvPr id="4" name="Slide Number Placeholder 3"/>
          <p:cNvSpPr>
            <a:spLocks noGrp="1"/>
          </p:cNvSpPr>
          <p:nvPr>
            <p:ph type="sldNum" sz="quarter" idx="10"/>
          </p:nvPr>
        </p:nvSpPr>
        <p:spPr/>
        <p:txBody>
          <a:bodyPr/>
          <a:lstStyle/>
          <a:p>
            <a:pPr>
              <a:defRPr/>
            </a:pPr>
            <a:fld id="{E91C980E-4CC5-4AD9-991F-5D42EEE1B9FA}" type="slidenum">
              <a:rPr lang="en-US" smtClean="0"/>
              <a:pPr>
                <a:defRPr/>
              </a:pPr>
              <a:t>10</a:t>
            </a:fld>
            <a:endParaRPr lang="en-US"/>
          </a:p>
        </p:txBody>
      </p:sp>
    </p:spTree>
    <p:extLst>
      <p:ext uri="{BB962C8B-B14F-4D97-AF65-F5344CB8AC3E}">
        <p14:creationId xmlns:p14="http://schemas.microsoft.com/office/powerpoint/2010/main" val="377766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Geoid Heights and Dynamic Heights determined from the xGEOID20B model, which includes aerogravity over</a:t>
            </a:r>
            <a:r>
              <a:rPr lang="en-US" baseline="0" dirty="0" smtClean="0"/>
              <a:t> Lake Superior</a:t>
            </a:r>
          </a:p>
          <a:p>
            <a:endParaRPr lang="en-US" baseline="0" dirty="0" smtClean="0"/>
          </a:p>
          <a:p>
            <a:r>
              <a:rPr lang="en-US" baseline="0" dirty="0" smtClean="0"/>
              <a:t>Orthometric Heights aren’t ideal for determining water flow, because they vary based on local gravity</a:t>
            </a:r>
          </a:p>
          <a:p>
            <a:r>
              <a:rPr lang="en-US" baseline="0" dirty="0" smtClean="0"/>
              <a:t>Whereas Dynamic Heights are more useful because they scale the geopotential surface into meters. Water conforms to the lowest geopotential surface</a:t>
            </a:r>
          </a:p>
          <a:p>
            <a:r>
              <a:rPr lang="en-US" baseline="0" dirty="0" smtClean="0"/>
              <a:t>A flat lake, ideally has the same geopotential everywhere. The slight tilt seen in the water topography indicates that the water does drain from the Lake</a:t>
            </a:r>
          </a:p>
          <a:p>
            <a:r>
              <a:rPr lang="en-US" baseline="0" dirty="0" smtClean="0"/>
              <a:t>However, what is needed are absolute values for the heights measured from Geodesy.</a:t>
            </a:r>
          </a:p>
          <a:p>
            <a:endParaRPr lang="en-US" baseline="0" dirty="0" smtClean="0"/>
          </a:p>
          <a:p>
            <a:r>
              <a:rPr lang="en-US" baseline="0" dirty="0" smtClean="0"/>
              <a:t>For the Orthometric Heights in red</a:t>
            </a:r>
          </a:p>
          <a:p>
            <a:r>
              <a:rPr lang="en-US" baseline="0" dirty="0" smtClean="0"/>
              <a:t>North South tilts are about 5 cm between Grand Marais and Ontonagon are consistent with those seen in altimeter profiles</a:t>
            </a:r>
          </a:p>
          <a:p>
            <a:r>
              <a:rPr lang="en-US" baseline="0" dirty="0" smtClean="0"/>
              <a:t>From West to East, the tilt is uphill by 42 cm. Seemingly very unlikely.</a:t>
            </a:r>
          </a:p>
          <a:p>
            <a:endParaRPr lang="en-US" baseline="0" dirty="0" smtClean="0"/>
          </a:p>
          <a:p>
            <a:r>
              <a:rPr lang="en-US" baseline="0" dirty="0" smtClean="0"/>
              <a:t>Likewise for the Dynamic Heights in blue:</a:t>
            </a:r>
          </a:p>
          <a:p>
            <a:r>
              <a:rPr lang="en-US" dirty="0" smtClean="0"/>
              <a:t>North</a:t>
            </a:r>
            <a:r>
              <a:rPr lang="en-US" baseline="0" dirty="0" smtClean="0"/>
              <a:t> South tilt is still about 5 cm and the East West tilt is also about 42 cm</a:t>
            </a:r>
          </a:p>
          <a:p>
            <a:endParaRPr lang="en-US" baseline="0" dirty="0" smtClean="0"/>
          </a:p>
          <a:p>
            <a:r>
              <a:rPr lang="en-US" baseline="0" dirty="0" smtClean="0"/>
              <a:t>There is a marginal improvement in the dynamic heights with </a:t>
            </a:r>
            <a:r>
              <a:rPr lang="en-US" baseline="0" dirty="0" err="1" smtClean="0"/>
              <a:t>STDev</a:t>
            </a:r>
            <a:r>
              <a:rPr lang="en-US" baseline="0" dirty="0" smtClean="0"/>
              <a:t>. reducing from 17 to 16 cm RMSE.</a:t>
            </a:r>
          </a:p>
          <a:p>
            <a:r>
              <a:rPr lang="en-US" baseline="0" dirty="0" smtClean="0"/>
              <a:t>The East-West tilt is 64 cm. Again up from West to East and seemingly unlikely.</a:t>
            </a:r>
            <a:endParaRPr lang="en-US" dirty="0" smtClean="0"/>
          </a:p>
        </p:txBody>
      </p:sp>
      <p:sp>
        <p:nvSpPr>
          <p:cNvPr id="4" name="Slide Number Placeholder 3"/>
          <p:cNvSpPr>
            <a:spLocks noGrp="1"/>
          </p:cNvSpPr>
          <p:nvPr>
            <p:ph type="sldNum" sz="quarter" idx="10"/>
          </p:nvPr>
        </p:nvSpPr>
        <p:spPr/>
        <p:txBody>
          <a:bodyPr/>
          <a:lstStyle/>
          <a:p>
            <a:pPr>
              <a:defRPr/>
            </a:pPr>
            <a:fld id="{E91C980E-4CC5-4AD9-991F-5D42EEE1B9FA}" type="slidenum">
              <a:rPr lang="en-US" smtClean="0"/>
              <a:pPr>
                <a:defRPr/>
              </a:pPr>
              <a:t>11</a:t>
            </a:fld>
            <a:endParaRPr lang="en-US"/>
          </a:p>
        </p:txBody>
      </p:sp>
    </p:spTree>
    <p:extLst>
      <p:ext uri="{BB962C8B-B14F-4D97-AF65-F5344CB8AC3E}">
        <p14:creationId xmlns:p14="http://schemas.microsoft.com/office/powerpoint/2010/main" val="3046721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638969C-9DAA-4B31-8F5D-FC9086867645}"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BD1C85-38DB-4F5E-AD2B-B2EDB0178288}" type="slidenum">
              <a:rPr lang="en-US"/>
              <a:pPr>
                <a:defRPr/>
              </a:pPr>
              <a:t>‹#›</a:t>
            </a:fld>
            <a:endParaRPr lang="en-US"/>
          </a:p>
        </p:txBody>
      </p:sp>
    </p:spTree>
    <p:extLst>
      <p:ext uri="{BB962C8B-B14F-4D97-AF65-F5344CB8AC3E}">
        <p14:creationId xmlns:p14="http://schemas.microsoft.com/office/powerpoint/2010/main" val="1222234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B0AACEC-45B1-4E66-AF74-89130BB8EAA5}"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11EBCF9-274B-4AD9-8180-E9EF15D8998E}" type="slidenum">
              <a:rPr lang="en-US"/>
              <a:pPr>
                <a:defRPr/>
              </a:pPr>
              <a:t>‹#›</a:t>
            </a:fld>
            <a:endParaRPr lang="en-US"/>
          </a:p>
        </p:txBody>
      </p:sp>
    </p:spTree>
    <p:extLst>
      <p:ext uri="{BB962C8B-B14F-4D97-AF65-F5344CB8AC3E}">
        <p14:creationId xmlns:p14="http://schemas.microsoft.com/office/powerpoint/2010/main" val="36280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9C0D74-83AA-437D-8592-9FA83C07B669}"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B74F91-1CEF-4B1A-B06C-FC7B66278FED}" type="slidenum">
              <a:rPr lang="en-US"/>
              <a:pPr>
                <a:defRPr/>
              </a:pPr>
              <a:t>‹#›</a:t>
            </a:fld>
            <a:endParaRPr lang="en-US"/>
          </a:p>
        </p:txBody>
      </p:sp>
    </p:spTree>
    <p:extLst>
      <p:ext uri="{BB962C8B-B14F-4D97-AF65-F5344CB8AC3E}">
        <p14:creationId xmlns:p14="http://schemas.microsoft.com/office/powerpoint/2010/main" val="160146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our Quad">
    <p:spTree>
      <p:nvGrpSpPr>
        <p:cNvPr id="1" name=""/>
        <p:cNvGrpSpPr/>
        <p:nvPr/>
      </p:nvGrpSpPr>
      <p:grpSpPr>
        <a:xfrm>
          <a:off x="0" y="0"/>
          <a:ext cx="0" cy="0"/>
          <a:chOff x="0" y="0"/>
          <a:chExt cx="0" cy="0"/>
        </a:xfrm>
      </p:grpSpPr>
      <p:sp>
        <p:nvSpPr>
          <p:cNvPr id="3" name="Rectangle 2"/>
          <p:cNvSpPr/>
          <p:nvPr userDrawn="1"/>
        </p:nvSpPr>
        <p:spPr bwMode="gray">
          <a:xfrm>
            <a:off x="812800" y="1524000"/>
            <a:ext cx="10566400" cy="4800600"/>
          </a:xfrm>
          <a:prstGeom prst="rect">
            <a:avLst/>
          </a:prstGeom>
          <a:solidFill>
            <a:schemeClr val="bg1"/>
          </a:solidFill>
          <a:ln w="571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 name="Rectangle 3"/>
          <p:cNvSpPr>
            <a:spLocks noChangeArrowheads="1"/>
          </p:cNvSpPr>
          <p:nvPr userDrawn="1"/>
        </p:nvSpPr>
        <p:spPr bwMode="auto">
          <a:xfrm>
            <a:off x="819152" y="1514476"/>
            <a:ext cx="10560049" cy="314325"/>
          </a:xfrm>
          <a:prstGeom prst="rect">
            <a:avLst/>
          </a:prstGeom>
          <a:solidFill>
            <a:schemeClr val="tx1">
              <a:lumMod val="75000"/>
              <a:lumOff val="25000"/>
            </a:schemeClr>
          </a:solidFill>
          <a:ln w="9525" algn="ctr">
            <a:noFill/>
            <a:miter lim="800000"/>
            <a:headEnd/>
            <a:tailEnd/>
          </a:ln>
        </p:spPr>
        <p:txBody>
          <a:bodyPr wrap="none" anchor="ctr"/>
          <a:lstStyle/>
          <a:p>
            <a:pPr fontAlgn="auto">
              <a:spcBef>
                <a:spcPts val="0"/>
              </a:spcBef>
              <a:spcAft>
                <a:spcPts val="0"/>
              </a:spcAft>
              <a:defRPr/>
            </a:pPr>
            <a:endParaRPr lang="en-US">
              <a:solidFill>
                <a:srgbClr val="151515"/>
              </a:solidFill>
              <a:latin typeface="Arial"/>
              <a:cs typeface="+mn-cs"/>
            </a:endParaRPr>
          </a:p>
        </p:txBody>
      </p:sp>
      <p:sp>
        <p:nvSpPr>
          <p:cNvPr id="5" name="Rectangle 4"/>
          <p:cNvSpPr>
            <a:spLocks noChangeArrowheads="1"/>
          </p:cNvSpPr>
          <p:nvPr userDrawn="1"/>
        </p:nvSpPr>
        <p:spPr bwMode="auto">
          <a:xfrm>
            <a:off x="812800" y="3962401"/>
            <a:ext cx="10560051" cy="314325"/>
          </a:xfrm>
          <a:prstGeom prst="rect">
            <a:avLst/>
          </a:prstGeom>
          <a:solidFill>
            <a:schemeClr val="tx1">
              <a:lumMod val="75000"/>
              <a:lumOff val="25000"/>
            </a:schemeClr>
          </a:solidFill>
          <a:ln w="9525" algn="ctr">
            <a:noFill/>
            <a:miter lim="800000"/>
            <a:headEnd/>
            <a:tailEnd/>
          </a:ln>
        </p:spPr>
        <p:txBody>
          <a:bodyPr wrap="none" anchor="ctr"/>
          <a:lstStyle/>
          <a:p>
            <a:pPr fontAlgn="auto">
              <a:spcBef>
                <a:spcPts val="0"/>
              </a:spcBef>
              <a:spcAft>
                <a:spcPts val="0"/>
              </a:spcAft>
              <a:defRPr/>
            </a:pPr>
            <a:endParaRPr lang="en-US">
              <a:solidFill>
                <a:srgbClr val="151515"/>
              </a:solidFill>
              <a:latin typeface="Arial"/>
              <a:cs typeface="+mn-cs"/>
            </a:endParaRPr>
          </a:p>
        </p:txBody>
      </p:sp>
      <p:cxnSp>
        <p:nvCxnSpPr>
          <p:cNvPr id="6" name="Straight Connector 5"/>
          <p:cNvCxnSpPr>
            <a:endCxn id="3" idx="2"/>
          </p:cNvCxnSpPr>
          <p:nvPr userDrawn="1"/>
        </p:nvCxnSpPr>
        <p:spPr bwMode="gray">
          <a:xfrm rot="5400000">
            <a:off x="3848101" y="4076171"/>
            <a:ext cx="4495800" cy="4233"/>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bwMode="gray">
          <a:xfrm>
            <a:off x="3194305" y="164592"/>
            <a:ext cx="8623300" cy="673608"/>
          </a:xfrm>
          <a:prstGeom prst="rect">
            <a:avLst/>
          </a:prstGeom>
        </p:spPr>
        <p:txBody>
          <a:bodyPr/>
          <a:lstStyle>
            <a:lvl1pPr>
              <a:defRPr sz="1800"/>
            </a:lvl1pPr>
          </a:lstStyle>
          <a:p>
            <a:r>
              <a:rPr lang="en-US" smtClean="0"/>
              <a:t>Click to edit Master title style</a:t>
            </a:r>
            <a:endParaRPr lang="en-US" dirty="0"/>
          </a:p>
        </p:txBody>
      </p:sp>
    </p:spTree>
    <p:extLst>
      <p:ext uri="{BB962C8B-B14F-4D97-AF65-F5344CB8AC3E}">
        <p14:creationId xmlns:p14="http://schemas.microsoft.com/office/powerpoint/2010/main" val="3869145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Four Quad">
    <p:spTree>
      <p:nvGrpSpPr>
        <p:cNvPr id="1" name=""/>
        <p:cNvGrpSpPr/>
        <p:nvPr/>
      </p:nvGrpSpPr>
      <p:grpSpPr>
        <a:xfrm>
          <a:off x="0" y="0"/>
          <a:ext cx="0" cy="0"/>
          <a:chOff x="0" y="0"/>
          <a:chExt cx="0" cy="0"/>
        </a:xfrm>
      </p:grpSpPr>
      <p:sp>
        <p:nvSpPr>
          <p:cNvPr id="3" name="Rectangle 2"/>
          <p:cNvSpPr/>
          <p:nvPr userDrawn="1"/>
        </p:nvSpPr>
        <p:spPr bwMode="gray">
          <a:xfrm>
            <a:off x="812800" y="1524000"/>
            <a:ext cx="10566400" cy="4800600"/>
          </a:xfrm>
          <a:prstGeom prst="rect">
            <a:avLst/>
          </a:prstGeom>
          <a:solidFill>
            <a:schemeClr val="bg1"/>
          </a:solidFill>
          <a:ln w="571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 name="Rectangle 3"/>
          <p:cNvSpPr>
            <a:spLocks noChangeArrowheads="1"/>
          </p:cNvSpPr>
          <p:nvPr userDrawn="1"/>
        </p:nvSpPr>
        <p:spPr bwMode="auto">
          <a:xfrm>
            <a:off x="819152" y="1514476"/>
            <a:ext cx="10560049" cy="314325"/>
          </a:xfrm>
          <a:prstGeom prst="rect">
            <a:avLst/>
          </a:prstGeom>
          <a:solidFill>
            <a:schemeClr val="tx1">
              <a:lumMod val="75000"/>
              <a:lumOff val="25000"/>
            </a:schemeClr>
          </a:solidFill>
          <a:ln w="9525" algn="ctr">
            <a:noFill/>
            <a:miter lim="800000"/>
            <a:headEnd/>
            <a:tailEnd/>
          </a:ln>
        </p:spPr>
        <p:txBody>
          <a:bodyPr wrap="none" anchor="ctr"/>
          <a:lstStyle/>
          <a:p>
            <a:pPr fontAlgn="auto">
              <a:spcBef>
                <a:spcPts val="0"/>
              </a:spcBef>
              <a:spcAft>
                <a:spcPts val="0"/>
              </a:spcAft>
              <a:defRPr/>
            </a:pPr>
            <a:endParaRPr lang="en-US">
              <a:solidFill>
                <a:srgbClr val="151515"/>
              </a:solidFill>
              <a:latin typeface="Arial"/>
            </a:endParaRPr>
          </a:p>
        </p:txBody>
      </p:sp>
      <p:sp>
        <p:nvSpPr>
          <p:cNvPr id="5" name="Rectangle 4"/>
          <p:cNvSpPr>
            <a:spLocks noChangeArrowheads="1"/>
          </p:cNvSpPr>
          <p:nvPr userDrawn="1"/>
        </p:nvSpPr>
        <p:spPr bwMode="auto">
          <a:xfrm>
            <a:off x="812800" y="3962401"/>
            <a:ext cx="10560051" cy="314325"/>
          </a:xfrm>
          <a:prstGeom prst="rect">
            <a:avLst/>
          </a:prstGeom>
          <a:solidFill>
            <a:schemeClr val="tx1">
              <a:lumMod val="75000"/>
              <a:lumOff val="25000"/>
            </a:schemeClr>
          </a:solidFill>
          <a:ln w="9525" algn="ctr">
            <a:noFill/>
            <a:miter lim="800000"/>
            <a:headEnd/>
            <a:tailEnd/>
          </a:ln>
        </p:spPr>
        <p:txBody>
          <a:bodyPr wrap="none" anchor="ctr"/>
          <a:lstStyle/>
          <a:p>
            <a:pPr fontAlgn="auto">
              <a:spcBef>
                <a:spcPts val="0"/>
              </a:spcBef>
              <a:spcAft>
                <a:spcPts val="0"/>
              </a:spcAft>
              <a:defRPr/>
            </a:pPr>
            <a:endParaRPr lang="en-US">
              <a:solidFill>
                <a:srgbClr val="151515"/>
              </a:solidFill>
              <a:latin typeface="Arial"/>
            </a:endParaRPr>
          </a:p>
        </p:txBody>
      </p:sp>
      <p:cxnSp>
        <p:nvCxnSpPr>
          <p:cNvPr id="6" name="Straight Connector 5"/>
          <p:cNvCxnSpPr>
            <a:endCxn id="3" idx="2"/>
          </p:cNvCxnSpPr>
          <p:nvPr userDrawn="1"/>
        </p:nvCxnSpPr>
        <p:spPr bwMode="gray">
          <a:xfrm rot="5400000">
            <a:off x="3848101" y="4076171"/>
            <a:ext cx="4495800" cy="4233"/>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bwMode="gray">
          <a:xfrm>
            <a:off x="3194305" y="164592"/>
            <a:ext cx="8623300" cy="673608"/>
          </a:xfrm>
          <a:prstGeom prst="rect">
            <a:avLst/>
          </a:prstGeom>
        </p:spPr>
        <p:txBody>
          <a:bodyPr/>
          <a:lstStyle>
            <a:lvl1pPr>
              <a:defRPr sz="1800"/>
            </a:lvl1pPr>
          </a:lstStyle>
          <a:p>
            <a:r>
              <a:rPr lang="en-US" smtClean="0"/>
              <a:t>Click to edit Master title style</a:t>
            </a:r>
            <a:endParaRPr lang="en-US" dirty="0"/>
          </a:p>
        </p:txBody>
      </p:sp>
    </p:spTree>
    <p:extLst>
      <p:ext uri="{BB962C8B-B14F-4D97-AF65-F5344CB8AC3E}">
        <p14:creationId xmlns:p14="http://schemas.microsoft.com/office/powerpoint/2010/main" val="407131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FE8CC11-11FF-43B4-9603-AC498E13240C}"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3E34EC-22DE-4FD6-A4F8-49B4D2983042}" type="slidenum">
              <a:rPr lang="en-US"/>
              <a:pPr>
                <a:defRPr/>
              </a:pPr>
              <a:t>‹#›</a:t>
            </a:fld>
            <a:endParaRPr lang="en-US"/>
          </a:p>
        </p:txBody>
      </p:sp>
    </p:spTree>
    <p:extLst>
      <p:ext uri="{BB962C8B-B14F-4D97-AF65-F5344CB8AC3E}">
        <p14:creationId xmlns:p14="http://schemas.microsoft.com/office/powerpoint/2010/main" val="907231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5B8DD4-2D5E-4196-B9AE-48C65FE003D7}"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6B2556-B9E8-4FFE-B362-3A6F2CF8DDA9}" type="slidenum">
              <a:rPr lang="en-US"/>
              <a:pPr>
                <a:defRPr/>
              </a:pPr>
              <a:t>‹#›</a:t>
            </a:fld>
            <a:endParaRPr lang="en-US"/>
          </a:p>
        </p:txBody>
      </p:sp>
    </p:spTree>
    <p:extLst>
      <p:ext uri="{BB962C8B-B14F-4D97-AF65-F5344CB8AC3E}">
        <p14:creationId xmlns:p14="http://schemas.microsoft.com/office/powerpoint/2010/main" val="3806791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050C412-37C5-4A8C-8FA8-0C09F7A9CF3B}" type="datetimeFigureOut">
              <a:rPr lang="en-US"/>
              <a:pPr>
                <a:defRPr/>
              </a:pPr>
              <a:t>05-Mar-21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0AF0BE-3261-4041-AAE4-5A890D552083}" type="slidenum">
              <a:rPr lang="en-US"/>
              <a:pPr>
                <a:defRPr/>
              </a:pPr>
              <a:t>‹#›</a:t>
            </a:fld>
            <a:endParaRPr lang="en-US"/>
          </a:p>
        </p:txBody>
      </p:sp>
    </p:spTree>
    <p:extLst>
      <p:ext uri="{BB962C8B-B14F-4D97-AF65-F5344CB8AC3E}">
        <p14:creationId xmlns:p14="http://schemas.microsoft.com/office/powerpoint/2010/main" val="952422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Four Quad">
    <p:spTree>
      <p:nvGrpSpPr>
        <p:cNvPr id="1" name=""/>
        <p:cNvGrpSpPr/>
        <p:nvPr/>
      </p:nvGrpSpPr>
      <p:grpSpPr>
        <a:xfrm>
          <a:off x="0" y="0"/>
          <a:ext cx="0" cy="0"/>
          <a:chOff x="0" y="0"/>
          <a:chExt cx="0" cy="0"/>
        </a:xfrm>
      </p:grpSpPr>
      <p:sp>
        <p:nvSpPr>
          <p:cNvPr id="3" name="Rectangle 2"/>
          <p:cNvSpPr/>
          <p:nvPr userDrawn="1"/>
        </p:nvSpPr>
        <p:spPr bwMode="gray">
          <a:xfrm>
            <a:off x="812800" y="1524000"/>
            <a:ext cx="10566400" cy="4800600"/>
          </a:xfrm>
          <a:prstGeom prst="rect">
            <a:avLst/>
          </a:prstGeom>
          <a:solidFill>
            <a:schemeClr val="bg1"/>
          </a:solidFill>
          <a:ln w="571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 name="Rectangle 3"/>
          <p:cNvSpPr>
            <a:spLocks noChangeArrowheads="1"/>
          </p:cNvSpPr>
          <p:nvPr userDrawn="1"/>
        </p:nvSpPr>
        <p:spPr bwMode="auto">
          <a:xfrm>
            <a:off x="819152" y="1514476"/>
            <a:ext cx="10560049" cy="314325"/>
          </a:xfrm>
          <a:prstGeom prst="rect">
            <a:avLst/>
          </a:prstGeom>
          <a:solidFill>
            <a:schemeClr val="tx1">
              <a:lumMod val="75000"/>
              <a:lumOff val="25000"/>
            </a:schemeClr>
          </a:solidFill>
          <a:ln w="9525" algn="ctr">
            <a:noFill/>
            <a:miter lim="800000"/>
            <a:headEnd/>
            <a:tailEnd/>
          </a:ln>
        </p:spPr>
        <p:txBody>
          <a:bodyPr wrap="none" anchor="ctr"/>
          <a:lstStyle/>
          <a:p>
            <a:pPr fontAlgn="auto">
              <a:spcBef>
                <a:spcPts val="0"/>
              </a:spcBef>
              <a:spcAft>
                <a:spcPts val="0"/>
              </a:spcAft>
              <a:defRPr/>
            </a:pPr>
            <a:endParaRPr lang="en-US">
              <a:solidFill>
                <a:srgbClr val="151515"/>
              </a:solidFill>
              <a:latin typeface="Arial"/>
              <a:cs typeface="+mn-cs"/>
            </a:endParaRPr>
          </a:p>
        </p:txBody>
      </p:sp>
      <p:sp>
        <p:nvSpPr>
          <p:cNvPr id="5" name="Rectangle 4"/>
          <p:cNvSpPr>
            <a:spLocks noChangeArrowheads="1"/>
          </p:cNvSpPr>
          <p:nvPr userDrawn="1"/>
        </p:nvSpPr>
        <p:spPr bwMode="auto">
          <a:xfrm>
            <a:off x="812800" y="3962401"/>
            <a:ext cx="10560051" cy="314325"/>
          </a:xfrm>
          <a:prstGeom prst="rect">
            <a:avLst/>
          </a:prstGeom>
          <a:solidFill>
            <a:schemeClr val="tx1">
              <a:lumMod val="75000"/>
              <a:lumOff val="25000"/>
            </a:schemeClr>
          </a:solidFill>
          <a:ln w="9525" algn="ctr">
            <a:noFill/>
            <a:miter lim="800000"/>
            <a:headEnd/>
            <a:tailEnd/>
          </a:ln>
        </p:spPr>
        <p:txBody>
          <a:bodyPr wrap="none" anchor="ctr"/>
          <a:lstStyle/>
          <a:p>
            <a:pPr fontAlgn="auto">
              <a:spcBef>
                <a:spcPts val="0"/>
              </a:spcBef>
              <a:spcAft>
                <a:spcPts val="0"/>
              </a:spcAft>
              <a:defRPr/>
            </a:pPr>
            <a:endParaRPr lang="en-US">
              <a:solidFill>
                <a:srgbClr val="151515"/>
              </a:solidFill>
              <a:latin typeface="Arial"/>
              <a:cs typeface="+mn-cs"/>
            </a:endParaRPr>
          </a:p>
        </p:txBody>
      </p:sp>
      <p:cxnSp>
        <p:nvCxnSpPr>
          <p:cNvPr id="6" name="Straight Connector 5"/>
          <p:cNvCxnSpPr>
            <a:endCxn id="3" idx="2"/>
          </p:cNvCxnSpPr>
          <p:nvPr userDrawn="1"/>
        </p:nvCxnSpPr>
        <p:spPr bwMode="gray">
          <a:xfrm rot="5400000">
            <a:off x="3848101" y="4076171"/>
            <a:ext cx="4495800" cy="4233"/>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bwMode="gray">
          <a:xfrm>
            <a:off x="3194305" y="164592"/>
            <a:ext cx="8623300" cy="673608"/>
          </a:xfrm>
          <a:prstGeom prst="rect">
            <a:avLst/>
          </a:prstGeom>
        </p:spPr>
        <p:txBody>
          <a:bodyPr/>
          <a:lstStyle>
            <a:lvl1pPr>
              <a:defRPr sz="1800"/>
            </a:lvl1pPr>
          </a:lstStyle>
          <a:p>
            <a:r>
              <a:rPr lang="en-US" smtClean="0"/>
              <a:t>Click to edit Master title style</a:t>
            </a:r>
            <a:endParaRPr lang="en-US" dirty="0"/>
          </a:p>
        </p:txBody>
      </p:sp>
    </p:spTree>
    <p:extLst>
      <p:ext uri="{BB962C8B-B14F-4D97-AF65-F5344CB8AC3E}">
        <p14:creationId xmlns:p14="http://schemas.microsoft.com/office/powerpoint/2010/main" val="2721442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7C36D83-221A-444B-99FB-00F2B1CF85D6}"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92A57C-10BF-4A1E-B077-FFA8C0E8EC34}" type="slidenum">
              <a:rPr lang="en-US"/>
              <a:pPr>
                <a:defRPr/>
              </a:pPr>
              <a:t>‹#›</a:t>
            </a:fld>
            <a:endParaRPr lang="en-US"/>
          </a:p>
        </p:txBody>
      </p:sp>
    </p:spTree>
    <p:extLst>
      <p:ext uri="{BB962C8B-B14F-4D97-AF65-F5344CB8AC3E}">
        <p14:creationId xmlns:p14="http://schemas.microsoft.com/office/powerpoint/2010/main" val="1392446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Four Quad">
    <p:spTree>
      <p:nvGrpSpPr>
        <p:cNvPr id="1" name=""/>
        <p:cNvGrpSpPr/>
        <p:nvPr/>
      </p:nvGrpSpPr>
      <p:grpSpPr>
        <a:xfrm>
          <a:off x="0" y="0"/>
          <a:ext cx="0" cy="0"/>
          <a:chOff x="0" y="0"/>
          <a:chExt cx="0" cy="0"/>
        </a:xfrm>
      </p:grpSpPr>
      <p:sp>
        <p:nvSpPr>
          <p:cNvPr id="3" name="Rectangle 2"/>
          <p:cNvSpPr/>
          <p:nvPr userDrawn="1"/>
        </p:nvSpPr>
        <p:spPr bwMode="gray">
          <a:xfrm>
            <a:off x="812800" y="1524000"/>
            <a:ext cx="10566400" cy="4800600"/>
          </a:xfrm>
          <a:prstGeom prst="rect">
            <a:avLst/>
          </a:prstGeom>
          <a:solidFill>
            <a:schemeClr val="bg1"/>
          </a:solidFill>
          <a:ln w="57150">
            <a:solidFill>
              <a:schemeClr val="tx1">
                <a:lumMod val="75000"/>
                <a:lumOff val="2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 name="Rectangle 3"/>
          <p:cNvSpPr>
            <a:spLocks noChangeArrowheads="1"/>
          </p:cNvSpPr>
          <p:nvPr userDrawn="1"/>
        </p:nvSpPr>
        <p:spPr bwMode="auto">
          <a:xfrm>
            <a:off x="819152" y="1514476"/>
            <a:ext cx="10560049" cy="314325"/>
          </a:xfrm>
          <a:prstGeom prst="rect">
            <a:avLst/>
          </a:prstGeom>
          <a:solidFill>
            <a:schemeClr val="tx1">
              <a:lumMod val="75000"/>
              <a:lumOff val="25000"/>
            </a:schemeClr>
          </a:solidFill>
          <a:ln w="9525" algn="ctr">
            <a:noFill/>
            <a:miter lim="800000"/>
            <a:headEnd/>
            <a:tailEnd/>
          </a:ln>
        </p:spPr>
        <p:txBody>
          <a:bodyPr wrap="none" anchor="ctr"/>
          <a:lstStyle/>
          <a:p>
            <a:pPr fontAlgn="auto">
              <a:spcBef>
                <a:spcPts val="0"/>
              </a:spcBef>
              <a:spcAft>
                <a:spcPts val="0"/>
              </a:spcAft>
              <a:defRPr/>
            </a:pPr>
            <a:endParaRPr lang="en-US">
              <a:solidFill>
                <a:srgbClr val="151515"/>
              </a:solidFill>
              <a:latin typeface="Arial"/>
              <a:cs typeface="+mn-cs"/>
            </a:endParaRPr>
          </a:p>
        </p:txBody>
      </p:sp>
      <p:sp>
        <p:nvSpPr>
          <p:cNvPr id="5" name="Rectangle 4"/>
          <p:cNvSpPr>
            <a:spLocks noChangeArrowheads="1"/>
          </p:cNvSpPr>
          <p:nvPr userDrawn="1"/>
        </p:nvSpPr>
        <p:spPr bwMode="auto">
          <a:xfrm>
            <a:off x="812800" y="3962401"/>
            <a:ext cx="10560051" cy="314325"/>
          </a:xfrm>
          <a:prstGeom prst="rect">
            <a:avLst/>
          </a:prstGeom>
          <a:solidFill>
            <a:schemeClr val="tx1">
              <a:lumMod val="75000"/>
              <a:lumOff val="25000"/>
            </a:schemeClr>
          </a:solidFill>
          <a:ln w="9525" algn="ctr">
            <a:noFill/>
            <a:miter lim="800000"/>
            <a:headEnd/>
            <a:tailEnd/>
          </a:ln>
        </p:spPr>
        <p:txBody>
          <a:bodyPr wrap="none" anchor="ctr"/>
          <a:lstStyle/>
          <a:p>
            <a:pPr fontAlgn="auto">
              <a:spcBef>
                <a:spcPts val="0"/>
              </a:spcBef>
              <a:spcAft>
                <a:spcPts val="0"/>
              </a:spcAft>
              <a:defRPr/>
            </a:pPr>
            <a:endParaRPr lang="en-US">
              <a:solidFill>
                <a:srgbClr val="151515"/>
              </a:solidFill>
              <a:latin typeface="Arial"/>
              <a:cs typeface="+mn-cs"/>
            </a:endParaRPr>
          </a:p>
        </p:txBody>
      </p:sp>
      <p:cxnSp>
        <p:nvCxnSpPr>
          <p:cNvPr id="6" name="Straight Connector 5"/>
          <p:cNvCxnSpPr>
            <a:endCxn id="3" idx="2"/>
          </p:cNvCxnSpPr>
          <p:nvPr userDrawn="1"/>
        </p:nvCxnSpPr>
        <p:spPr bwMode="gray">
          <a:xfrm rot="5400000">
            <a:off x="3848101" y="4076171"/>
            <a:ext cx="4495800" cy="4233"/>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bwMode="gray">
          <a:xfrm>
            <a:off x="3194305" y="164592"/>
            <a:ext cx="8623300" cy="673608"/>
          </a:xfrm>
          <a:prstGeom prst="rect">
            <a:avLst/>
          </a:prstGeom>
        </p:spPr>
        <p:txBody>
          <a:bodyPr/>
          <a:lstStyle>
            <a:lvl1pPr>
              <a:defRPr sz="1800"/>
            </a:lvl1pPr>
          </a:lstStyle>
          <a:p>
            <a:r>
              <a:rPr lang="en-US" smtClean="0"/>
              <a:t>Click to edit Master title style</a:t>
            </a:r>
            <a:endParaRPr lang="en-US" dirty="0"/>
          </a:p>
        </p:txBody>
      </p:sp>
    </p:spTree>
    <p:extLst>
      <p:ext uri="{BB962C8B-B14F-4D97-AF65-F5344CB8AC3E}">
        <p14:creationId xmlns:p14="http://schemas.microsoft.com/office/powerpoint/2010/main" val="2398922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B4A4490-0B88-4181-AA95-43F9082DFB10}"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281C85-178E-4CDE-81A8-914C8330FCAA}" type="slidenum">
              <a:rPr lang="en-US"/>
              <a:pPr>
                <a:defRPr/>
              </a:pPr>
              <a:t>‹#›</a:t>
            </a:fld>
            <a:endParaRPr lang="en-US"/>
          </a:p>
        </p:txBody>
      </p:sp>
    </p:spTree>
    <p:extLst>
      <p:ext uri="{BB962C8B-B14F-4D97-AF65-F5344CB8AC3E}">
        <p14:creationId xmlns:p14="http://schemas.microsoft.com/office/powerpoint/2010/main" val="3327676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083223-98C3-4FBC-A085-FBAE03FE544E}"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944C7F-0BE5-40D1-B6A8-6A6936E68389}" type="slidenum">
              <a:rPr lang="en-US"/>
              <a:pPr>
                <a:defRPr/>
              </a:pPr>
              <a:t>‹#›</a:t>
            </a:fld>
            <a:endParaRPr lang="en-US"/>
          </a:p>
        </p:txBody>
      </p:sp>
    </p:spTree>
    <p:extLst>
      <p:ext uri="{BB962C8B-B14F-4D97-AF65-F5344CB8AC3E}">
        <p14:creationId xmlns:p14="http://schemas.microsoft.com/office/powerpoint/2010/main" val="1714893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DFFD5A8-9A54-4A37-900A-7011EB7D3649}"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044327-A902-488A-9E59-8D3591CDFE18}" type="slidenum">
              <a:rPr lang="en-US"/>
              <a:pPr>
                <a:defRPr/>
              </a:pPr>
              <a:t>‹#›</a:t>
            </a:fld>
            <a:endParaRPr lang="en-US"/>
          </a:p>
        </p:txBody>
      </p:sp>
    </p:spTree>
    <p:extLst>
      <p:ext uri="{BB962C8B-B14F-4D97-AF65-F5344CB8AC3E}">
        <p14:creationId xmlns:p14="http://schemas.microsoft.com/office/powerpoint/2010/main" val="1958094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953B837-F545-4879-9087-0233420F577B}"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740F2A-8009-4ED3-877B-A4EF50DC020C}" type="slidenum">
              <a:rPr lang="en-US"/>
              <a:pPr>
                <a:defRPr/>
              </a:pPr>
              <a:t>‹#›</a:t>
            </a:fld>
            <a:endParaRPr lang="en-US"/>
          </a:p>
        </p:txBody>
      </p:sp>
    </p:spTree>
    <p:extLst>
      <p:ext uri="{BB962C8B-B14F-4D97-AF65-F5344CB8AC3E}">
        <p14:creationId xmlns:p14="http://schemas.microsoft.com/office/powerpoint/2010/main" val="565045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CEE2918-415E-402B-B85C-ACED412A776B}" type="datetimeFigureOut">
              <a:rPr lang="en-US"/>
              <a:pPr>
                <a:defRPr/>
              </a:pPr>
              <a:t>05-Mar-21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160253-E899-4F86-9B4C-96E644EB41DD}" type="slidenum">
              <a:rPr lang="en-US"/>
              <a:pPr>
                <a:defRPr/>
              </a:pPr>
              <a:t>‹#›</a:t>
            </a:fld>
            <a:endParaRPr lang="en-US"/>
          </a:p>
        </p:txBody>
      </p:sp>
    </p:spTree>
    <p:extLst>
      <p:ext uri="{BB962C8B-B14F-4D97-AF65-F5344CB8AC3E}">
        <p14:creationId xmlns:p14="http://schemas.microsoft.com/office/powerpoint/2010/main" val="808281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237BA37-4379-4C90-A39D-59C3024EC237}" type="datetimeFigureOut">
              <a:rPr lang="en-US"/>
              <a:pPr>
                <a:defRPr/>
              </a:pPr>
              <a:t>05-Mar-21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3E2C2EA-7C01-458B-8985-633227A0321B}" type="slidenum">
              <a:rPr lang="en-US"/>
              <a:pPr>
                <a:defRPr/>
              </a:pPr>
              <a:t>‹#›</a:t>
            </a:fld>
            <a:endParaRPr lang="en-US"/>
          </a:p>
        </p:txBody>
      </p:sp>
    </p:spTree>
    <p:extLst>
      <p:ext uri="{BB962C8B-B14F-4D97-AF65-F5344CB8AC3E}">
        <p14:creationId xmlns:p14="http://schemas.microsoft.com/office/powerpoint/2010/main" val="1123587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3C63D6-D9DE-4009-B0FB-7E0ABCB65BB2}" type="datetimeFigureOut">
              <a:rPr lang="en-US"/>
              <a:pPr>
                <a:defRPr/>
              </a:pPr>
              <a:t>05-Mar-21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752CC56-8794-40E6-B3BB-7188C3B284D7}" type="slidenum">
              <a:rPr lang="en-US"/>
              <a:pPr>
                <a:defRPr/>
              </a:pPr>
              <a:t>‹#›</a:t>
            </a:fld>
            <a:endParaRPr lang="en-US"/>
          </a:p>
        </p:txBody>
      </p:sp>
    </p:spTree>
    <p:extLst>
      <p:ext uri="{BB962C8B-B14F-4D97-AF65-F5344CB8AC3E}">
        <p14:creationId xmlns:p14="http://schemas.microsoft.com/office/powerpoint/2010/main" val="1110645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412BEA-B3B7-4935-A6BC-BBD061B1BBC4}" type="datetimeFigureOut">
              <a:rPr lang="en-US"/>
              <a:pPr>
                <a:defRPr/>
              </a:pPr>
              <a:t>05-Mar-21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B02CD0A-347F-4EB3-943D-62BE227D6B78}" type="slidenum">
              <a:rPr lang="en-US"/>
              <a:pPr>
                <a:defRPr/>
              </a:pPr>
              <a:t>‹#›</a:t>
            </a:fld>
            <a:endParaRPr lang="en-US"/>
          </a:p>
        </p:txBody>
      </p:sp>
    </p:spTree>
    <p:extLst>
      <p:ext uri="{BB962C8B-B14F-4D97-AF65-F5344CB8AC3E}">
        <p14:creationId xmlns:p14="http://schemas.microsoft.com/office/powerpoint/2010/main" val="3160226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7381C1-D5F4-4293-BFB4-1D2EF1AF7580}" type="datetimeFigureOut">
              <a:rPr lang="en-US"/>
              <a:pPr>
                <a:defRPr/>
              </a:pPr>
              <a:t>05-Mar-21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C20019-A4D0-4800-A239-1F97F58B7619}" type="slidenum">
              <a:rPr lang="en-US"/>
              <a:pPr>
                <a:defRPr/>
              </a:pPr>
              <a:t>‹#›</a:t>
            </a:fld>
            <a:endParaRPr lang="en-US"/>
          </a:p>
        </p:txBody>
      </p:sp>
    </p:spTree>
    <p:extLst>
      <p:ext uri="{BB962C8B-B14F-4D97-AF65-F5344CB8AC3E}">
        <p14:creationId xmlns:p14="http://schemas.microsoft.com/office/powerpoint/2010/main" val="2732908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6EB6AB6-9FE0-4F63-8162-54A809276559}" type="datetimeFigureOut">
              <a:rPr lang="en-US"/>
              <a:pPr>
                <a:defRPr/>
              </a:pPr>
              <a:t>05-Mar-21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F641FDE-780D-4AD1-BB19-262FB840B313}" type="slidenum">
              <a:rPr lang="en-US"/>
              <a:pPr>
                <a:defRPr/>
              </a:pPr>
              <a:t>‹#›</a:t>
            </a:fld>
            <a:endParaRPr lang="en-US"/>
          </a:p>
        </p:txBody>
      </p:sp>
    </p:spTree>
    <p:extLst>
      <p:ext uri="{BB962C8B-B14F-4D97-AF65-F5344CB8AC3E}">
        <p14:creationId xmlns:p14="http://schemas.microsoft.com/office/powerpoint/2010/main" val="1245872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DCD6E35-E6D2-4022-9253-109683EA5517}"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ABA274-9EB5-439A-9B27-F5FCCCAF40DC}" type="slidenum">
              <a:rPr lang="en-US"/>
              <a:pPr>
                <a:defRPr/>
              </a:pPr>
              <a:t>‹#›</a:t>
            </a:fld>
            <a:endParaRPr lang="en-US"/>
          </a:p>
        </p:txBody>
      </p:sp>
    </p:spTree>
    <p:extLst>
      <p:ext uri="{BB962C8B-B14F-4D97-AF65-F5344CB8AC3E}">
        <p14:creationId xmlns:p14="http://schemas.microsoft.com/office/powerpoint/2010/main" val="5362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a:defRPr/>
            </a:pPr>
            <a:fld id="{D6248292-2F07-4ECC-890B-8C621DBB1B51}"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785D5B-EE30-4A01-B1EF-3429FC7B9EE4}" type="slidenum">
              <a:rPr lang="en-US"/>
              <a:pPr>
                <a:defRPr/>
              </a:pPr>
              <a:t>‹#›</a:t>
            </a:fld>
            <a:endParaRPr lang="en-US"/>
          </a:p>
        </p:txBody>
      </p:sp>
    </p:spTree>
    <p:extLst>
      <p:ext uri="{BB962C8B-B14F-4D97-AF65-F5344CB8AC3E}">
        <p14:creationId xmlns:p14="http://schemas.microsoft.com/office/powerpoint/2010/main" val="3085987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EDDE04-F467-4691-B1D0-75A3EEB0527C}" type="datetimeFigureOut">
              <a:rPr lang="en-US"/>
              <a:pPr>
                <a:defRPr/>
              </a:pPr>
              <a:t>05-Mar-21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C651AC-F8A7-4931-BB62-D964DAF21459}" type="slidenum">
              <a:rPr lang="en-US"/>
              <a:pPr>
                <a:defRPr/>
              </a:pPr>
              <a:t>‹#›</a:t>
            </a:fld>
            <a:endParaRPr lang="en-US"/>
          </a:p>
        </p:txBody>
      </p:sp>
    </p:spTree>
    <p:extLst>
      <p:ext uri="{BB962C8B-B14F-4D97-AF65-F5344CB8AC3E}">
        <p14:creationId xmlns:p14="http://schemas.microsoft.com/office/powerpoint/2010/main" val="2152167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5BD2CE3-AA3F-46B2-8DBA-0A1AFBA26D84}" type="datetimeFigureOut">
              <a:rPr lang="en-US"/>
              <a:pPr>
                <a:defRPr/>
              </a:pPr>
              <a:t>05-Mar-21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469540-CAE7-4F24-991E-47BA0E73CA4E}" type="slidenum">
              <a:rPr lang="en-US"/>
              <a:pPr>
                <a:defRPr/>
              </a:pPr>
              <a:t>‹#›</a:t>
            </a:fld>
            <a:endParaRPr lang="en-US"/>
          </a:p>
        </p:txBody>
      </p:sp>
    </p:spTree>
    <p:extLst>
      <p:ext uri="{BB962C8B-B14F-4D97-AF65-F5344CB8AC3E}">
        <p14:creationId xmlns:p14="http://schemas.microsoft.com/office/powerpoint/2010/main" val="71800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65774D7-F561-4152-8330-4A7554AB87A4}" type="datetimeFigureOut">
              <a:rPr lang="en-US"/>
              <a:pPr>
                <a:defRPr/>
              </a:pPr>
              <a:t>05-Mar-21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8B0005B-2864-4F80-9BA5-A03ABB02C536}" type="slidenum">
              <a:rPr lang="en-US"/>
              <a:pPr>
                <a:defRPr/>
              </a:pPr>
              <a:t>‹#›</a:t>
            </a:fld>
            <a:endParaRPr lang="en-US"/>
          </a:p>
        </p:txBody>
      </p:sp>
    </p:spTree>
    <p:extLst>
      <p:ext uri="{BB962C8B-B14F-4D97-AF65-F5344CB8AC3E}">
        <p14:creationId xmlns:p14="http://schemas.microsoft.com/office/powerpoint/2010/main" val="1777598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3428CF-27C6-4416-98FD-138FCE7633E4}" type="datetimeFigureOut">
              <a:rPr lang="en-US"/>
              <a:pPr>
                <a:defRPr/>
              </a:pPr>
              <a:t>05-Mar-21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2FEEAC3-8B9B-4916-8AF2-B7D3600B4397}" type="slidenum">
              <a:rPr lang="en-US"/>
              <a:pPr>
                <a:defRPr/>
              </a:pPr>
              <a:t>‹#›</a:t>
            </a:fld>
            <a:endParaRPr lang="en-US"/>
          </a:p>
        </p:txBody>
      </p:sp>
    </p:spTree>
    <p:extLst>
      <p:ext uri="{BB962C8B-B14F-4D97-AF65-F5344CB8AC3E}">
        <p14:creationId xmlns:p14="http://schemas.microsoft.com/office/powerpoint/2010/main" val="207757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F85A7C-5583-41E7-8DA8-C45BE1CB5F3A}" type="datetimeFigureOut">
              <a:rPr lang="en-US"/>
              <a:pPr>
                <a:defRPr/>
              </a:pPr>
              <a:t>05-Mar-21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B75260F-D753-49EA-97E4-56B94A439653}" type="slidenum">
              <a:rPr lang="en-US"/>
              <a:pPr>
                <a:defRPr/>
              </a:pPr>
              <a:t>‹#›</a:t>
            </a:fld>
            <a:endParaRPr lang="en-US"/>
          </a:p>
        </p:txBody>
      </p:sp>
    </p:spTree>
    <p:extLst>
      <p:ext uri="{BB962C8B-B14F-4D97-AF65-F5344CB8AC3E}">
        <p14:creationId xmlns:p14="http://schemas.microsoft.com/office/powerpoint/2010/main" val="3565246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34045924-61A1-4E10-8D7F-2ADFED947AB2}" type="datetimeFigureOut">
              <a:rPr lang="en-US"/>
              <a:pPr>
                <a:defRPr/>
              </a:pPr>
              <a:t>05-Mar-21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16CF95-22F9-46A4-9A04-E80C841EF860}" type="slidenum">
              <a:rPr lang="en-US"/>
              <a:pPr>
                <a:defRPr/>
              </a:pPr>
              <a:t>‹#›</a:t>
            </a:fld>
            <a:endParaRPr lang="en-US"/>
          </a:p>
        </p:txBody>
      </p:sp>
    </p:spTree>
    <p:extLst>
      <p:ext uri="{BB962C8B-B14F-4D97-AF65-F5344CB8AC3E}">
        <p14:creationId xmlns:p14="http://schemas.microsoft.com/office/powerpoint/2010/main" val="329252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vl1pPr>
          </a:lstStyle>
          <a:p>
            <a:pPr>
              <a:defRPr/>
            </a:pPr>
            <a:fld id="{2F55AC99-ABBB-48C7-84BF-17998DF0A0C0}" type="datetimeFigureOut">
              <a:rPr lang="en-US"/>
              <a:pPr>
                <a:defRPr/>
              </a:pPr>
              <a:t>05-Mar-21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63C5CA-0FA3-4923-A561-7C26A435A0F2}" type="slidenum">
              <a:rPr lang="en-US"/>
              <a:pPr>
                <a:defRPr/>
              </a:pPr>
              <a:t>‹#›</a:t>
            </a:fld>
            <a:endParaRPr lang="en-US"/>
          </a:p>
        </p:txBody>
      </p:sp>
    </p:spTree>
    <p:extLst>
      <p:ext uri="{BB962C8B-B14F-4D97-AF65-F5344CB8AC3E}">
        <p14:creationId xmlns:p14="http://schemas.microsoft.com/office/powerpoint/2010/main" val="393816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6" descr="Continuation Slide.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US" altLang="en-US" smtClean="0"/>
          </a:p>
        </p:txBody>
      </p:sp>
      <p:sp>
        <p:nvSpPr>
          <p:cNvPr id="1028"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2C89849-DB02-4D63-B7FC-9A49DE57270D}" type="datetimeFigureOut">
              <a:rPr lang="en-US"/>
              <a:pPr>
                <a:defRPr/>
              </a:pPr>
              <a:t>05-Mar-21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C30833-2050-4B4E-B53D-63DEAB4599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75" r:id="rId12"/>
    <p:sldLayoutId id="2147483876" r:id="rId13"/>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Header Slide.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FC52252-AFC9-4D6B-A51A-13403C15EF52}" type="datetimeFigureOut">
              <a:rPr lang="en-US"/>
              <a:pPr>
                <a:defRPr/>
              </a:pPr>
              <a:t>05-Mar-21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50840D7-E971-440E-BF2D-C3BEB201FA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77" r:id="rId4"/>
    <p:sldLayoutId id="2147483863" r:id="rId5"/>
    <p:sldLayoutId id="2147483878" r:id="rId6"/>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cs typeface="+mn-cs"/>
              </a:defRPr>
            </a:lvl1pPr>
          </a:lstStyle>
          <a:p>
            <a:pPr>
              <a:defRPr/>
            </a:pPr>
            <a:fld id="{94B84EDE-224C-4C18-969C-BC40D6F1F1DF}" type="datetimeFigureOut">
              <a:rPr lang="en-US"/>
              <a:pPr>
                <a:defRPr/>
              </a:pPr>
              <a:t>05-Mar-21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ea typeface="+mn-ea"/>
                <a:cs typeface="+mn-cs"/>
              </a:defRPr>
            </a:lvl1pPr>
          </a:lstStyle>
          <a:p>
            <a:pPr>
              <a:defRPr/>
            </a:pPr>
            <a:fld id="{44DC387E-C07C-4500-A486-C99D748299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7.jpe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dan.roman@noaa.gov" TargetMode="Externa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0" y="533400"/>
            <a:ext cx="12192000" cy="1470025"/>
          </a:xfrm>
        </p:spPr>
        <p:txBody>
          <a:bodyPr/>
          <a:lstStyle/>
          <a:p>
            <a:pPr eaLnBrk="1" hangingPunct="1"/>
            <a:r>
              <a:rPr lang="en-US" altLang="en-US" sz="4000" dirty="0">
                <a:latin typeface="Arial Black" pitchFamily="34" charset="0"/>
                <a:cs typeface="Arial" pitchFamily="34" charset="0"/>
              </a:rPr>
              <a:t>Dynamic Heights From Recent Experimental Geopotential Models </a:t>
            </a:r>
            <a:endParaRPr lang="en-US" altLang="en-US" dirty="0" smtClean="0">
              <a:latin typeface="Arial Black" pitchFamily="34" charset="0"/>
              <a:cs typeface="Arial" pitchFamily="34" charset="0"/>
            </a:endParaRPr>
          </a:p>
        </p:txBody>
      </p:sp>
      <p:sp>
        <p:nvSpPr>
          <p:cNvPr id="8195" name="Subtitle 2"/>
          <p:cNvSpPr>
            <a:spLocks noGrp="1"/>
          </p:cNvSpPr>
          <p:nvPr>
            <p:ph type="subTitle" idx="1"/>
          </p:nvPr>
        </p:nvSpPr>
        <p:spPr>
          <a:xfrm>
            <a:off x="2286000" y="2819400"/>
            <a:ext cx="7391400" cy="2286000"/>
          </a:xfrm>
        </p:spPr>
        <p:txBody>
          <a:bodyPr/>
          <a:lstStyle/>
          <a:p>
            <a:pPr eaLnBrk="1" hangingPunct="1"/>
            <a:r>
              <a:rPr lang="en-US" altLang="en-US" sz="2800" b="1" dirty="0" smtClean="0">
                <a:solidFill>
                  <a:srgbClr val="0070C0"/>
                </a:solidFill>
                <a:latin typeface="Arial" pitchFamily="34" charset="0"/>
                <a:cs typeface="Arial" pitchFamily="34" charset="0"/>
              </a:rPr>
              <a:t>Daniel Roman, Ph.D.</a:t>
            </a:r>
          </a:p>
          <a:p>
            <a:pPr eaLnBrk="1" hangingPunct="1"/>
            <a:r>
              <a:rPr lang="en-US" altLang="en-US" sz="2800" b="1" dirty="0" smtClean="0">
                <a:solidFill>
                  <a:srgbClr val="0070C0"/>
                </a:solidFill>
                <a:latin typeface="Arial" pitchFamily="34" charset="0"/>
                <a:cs typeface="Arial" pitchFamily="34" charset="0"/>
              </a:rPr>
              <a:t>Chief Geodesist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1769" r="33343" b="23388"/>
          <a:stretch/>
        </p:blipFill>
        <p:spPr>
          <a:xfrm>
            <a:off x="182217" y="381000"/>
            <a:ext cx="942802" cy="13716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4419601"/>
            <a:ext cx="3685329" cy="2250798"/>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0474" y="4485015"/>
            <a:ext cx="3597362" cy="220709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6928" t="36744" r="31593" b="12779"/>
          <a:stretch/>
        </p:blipFill>
        <p:spPr>
          <a:xfrm>
            <a:off x="11061913" y="381000"/>
            <a:ext cx="990600" cy="12954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01" y="4448271"/>
            <a:ext cx="4038600" cy="222212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1893628"/>
            <a:ext cx="3685329" cy="2480211"/>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7540" t="8968" r="15260" b="8599"/>
          <a:stretch/>
        </p:blipFill>
        <p:spPr>
          <a:xfrm rot="10800000" flipH="1">
            <a:off x="10095990" y="2438401"/>
            <a:ext cx="1931846" cy="1777298"/>
          </a:xfrm>
          <a:prstGeom prst="rect">
            <a:avLst/>
          </a:prstGeom>
          <a:scene3d>
            <a:camera prst="orthographicFront">
              <a:rot lat="0" lon="10799999" rev="10799999"/>
            </a:camera>
            <a:lightRig rig="threePt" dir="t"/>
          </a:scene3d>
        </p:spPr>
      </p:pic>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l="33716" t="24534" r="27534" b="23333"/>
          <a:stretch/>
        </p:blipFill>
        <p:spPr>
          <a:xfrm>
            <a:off x="8301126" y="2438400"/>
            <a:ext cx="1761417" cy="1777299"/>
          </a:xfrm>
          <a:prstGeom prst="rect">
            <a:avLst/>
          </a:prstGeom>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dirty="0"/>
              <a:t>Color contours of Lake topography for all of </a:t>
            </a:r>
            <a:r>
              <a:rPr lang="en-US" dirty="0" smtClean="0"/>
              <a:t>2017</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207066"/>
            <a:ext cx="9829800" cy="5617028"/>
          </a:xfrm>
        </p:spPr>
      </p:pic>
      <p:sp>
        <p:nvSpPr>
          <p:cNvPr id="7" name="TextBox 6"/>
          <p:cNvSpPr txBox="1"/>
          <p:nvPr/>
        </p:nvSpPr>
        <p:spPr>
          <a:xfrm rot="16200000">
            <a:off x="1599215" y="3863181"/>
            <a:ext cx="851836" cy="369332"/>
          </a:xfrm>
          <a:prstGeom prst="rect">
            <a:avLst/>
          </a:prstGeom>
          <a:noFill/>
        </p:spPr>
        <p:txBody>
          <a:bodyPr wrap="none" rtlCol="0">
            <a:spAutoFit/>
          </a:bodyPr>
          <a:lstStyle/>
          <a:p>
            <a:r>
              <a:rPr lang="en-US" dirty="0" smtClean="0"/>
              <a:t>Meters</a:t>
            </a:r>
            <a:endParaRPr lang="en-US" dirty="0"/>
          </a:p>
        </p:txBody>
      </p:sp>
      <p:sp>
        <p:nvSpPr>
          <p:cNvPr id="9" name="TextBox 8"/>
          <p:cNvSpPr txBox="1"/>
          <p:nvPr/>
        </p:nvSpPr>
        <p:spPr>
          <a:xfrm>
            <a:off x="304800" y="1828800"/>
            <a:ext cx="1447800" cy="4801314"/>
          </a:xfrm>
          <a:prstGeom prst="rect">
            <a:avLst/>
          </a:prstGeom>
          <a:noFill/>
        </p:spPr>
        <p:txBody>
          <a:bodyPr wrap="square" rtlCol="0">
            <a:spAutoFit/>
          </a:bodyPr>
          <a:lstStyle/>
          <a:p>
            <a:r>
              <a:rPr lang="en-US" dirty="0"/>
              <a:t>From Eric Anderson, GLERL (2020</a:t>
            </a:r>
            <a:r>
              <a:rPr lang="en-US" dirty="0" smtClean="0"/>
              <a:t>).</a:t>
            </a:r>
          </a:p>
          <a:p>
            <a:endParaRPr lang="en-US" dirty="0"/>
          </a:p>
          <a:p>
            <a:r>
              <a:rPr lang="en-US" dirty="0" smtClean="0"/>
              <a:t>Low Water Datum (</a:t>
            </a:r>
            <a:r>
              <a:rPr lang="en-US" b="1" dirty="0" smtClean="0">
                <a:solidFill>
                  <a:schemeClr val="accent1"/>
                </a:solidFill>
              </a:rPr>
              <a:t>LWD</a:t>
            </a:r>
            <a:r>
              <a:rPr lang="en-US" dirty="0" smtClean="0"/>
              <a:t>) for </a:t>
            </a:r>
            <a:r>
              <a:rPr lang="en-US" dirty="0"/>
              <a:t>L</a:t>
            </a:r>
            <a:r>
              <a:rPr lang="en-US" dirty="0" smtClean="0"/>
              <a:t>ake Superior  is 183.2 m in </a:t>
            </a:r>
            <a:r>
              <a:rPr lang="en-US" b="1" dirty="0" smtClean="0">
                <a:solidFill>
                  <a:srgbClr val="FF0000"/>
                </a:solidFill>
              </a:rPr>
              <a:t>IGLD 85</a:t>
            </a:r>
          </a:p>
          <a:p>
            <a:endParaRPr lang="en-US" dirty="0"/>
          </a:p>
          <a:p>
            <a:r>
              <a:rPr lang="en-US" dirty="0" smtClean="0"/>
              <a:t>Summer means are given at eight stations</a:t>
            </a:r>
            <a:endParaRPr lang="en-US" dirty="0"/>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640317496"/>
              </p:ext>
            </p:extLst>
          </p:nvPr>
        </p:nvGraphicFramePr>
        <p:xfrm>
          <a:off x="9372600" y="5867400"/>
          <a:ext cx="1244600" cy="741680"/>
        </p:xfrm>
        <a:graphic>
          <a:graphicData uri="http://schemas.openxmlformats.org/drawingml/2006/table">
            <a:tbl>
              <a:tblPr firstRow="1" bandRow="1">
                <a:tableStyleId>{2D5ABB26-0587-4C30-8999-92F81FD0307C}</a:tableStyleId>
              </a:tblPr>
              <a:tblGrid>
                <a:gridCol w="1244600">
                  <a:extLst>
                    <a:ext uri="{9D8B030D-6E8A-4147-A177-3AD203B41FA5}">
                      <a16:colId xmlns:a16="http://schemas.microsoft.com/office/drawing/2014/main" val="2086027893"/>
                    </a:ext>
                  </a:extLst>
                </a:gridCol>
              </a:tblGrid>
              <a:tr h="370840">
                <a:tc>
                  <a:txBody>
                    <a:bodyPr/>
                    <a:lstStyle/>
                    <a:p>
                      <a:endParaRPr lang="en-US" dirty="0"/>
                    </a:p>
                  </a:txBody>
                  <a:tcPr>
                    <a:noFill/>
                  </a:tcPr>
                </a:tc>
                <a:extLst>
                  <a:ext uri="{0D108BD9-81ED-4DB2-BD59-A6C34878D82A}">
                    <a16:rowId xmlns:a16="http://schemas.microsoft.com/office/drawing/2014/main" val="1069151342"/>
                  </a:ext>
                </a:extLst>
              </a:tr>
              <a:tr h="370840">
                <a:tc>
                  <a:txBody>
                    <a:bodyPr/>
                    <a:lstStyle/>
                    <a:p>
                      <a:endParaRPr lang="en-US" dirty="0"/>
                    </a:p>
                  </a:txBody>
                  <a:tcPr/>
                </a:tc>
                <a:extLst>
                  <a:ext uri="{0D108BD9-81ED-4DB2-BD59-A6C34878D82A}">
                    <a16:rowId xmlns:a16="http://schemas.microsoft.com/office/drawing/2014/main" val="1738579554"/>
                  </a:ext>
                </a:extLst>
              </a:tr>
            </a:tbl>
          </a:graphicData>
        </a:graphic>
      </p:graphicFrame>
      <p:sp>
        <p:nvSpPr>
          <p:cNvPr id="11" name="Oval 10"/>
          <p:cNvSpPr/>
          <p:nvPr/>
        </p:nvSpPr>
        <p:spPr>
          <a:xfrm>
            <a:off x="10889068" y="5943600"/>
            <a:ext cx="194930" cy="173666"/>
          </a:xfrm>
          <a:prstGeom prst="ellipse">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8077200" y="5791200"/>
            <a:ext cx="194930" cy="173666"/>
          </a:xfrm>
          <a:prstGeom prst="ellipse">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5943600" y="5334000"/>
            <a:ext cx="194930" cy="173666"/>
          </a:xfrm>
          <a:prstGeom prst="ellipse">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3310270" y="5486400"/>
            <a:ext cx="194930" cy="173666"/>
          </a:xfrm>
          <a:prstGeom prst="ellipse">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205870" y="2743200"/>
            <a:ext cx="194930" cy="173666"/>
          </a:xfrm>
          <a:prstGeom prst="ellipse">
            <a:avLst/>
          </a:prstGeom>
          <a:solidFill>
            <a:srgbClr val="FFFF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187070" y="2036134"/>
            <a:ext cx="194930" cy="173666"/>
          </a:xfrm>
          <a:prstGeom prst="ellipse">
            <a:avLst/>
          </a:prstGeom>
          <a:solidFill>
            <a:srgbClr val="FFFF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0744200" y="3560134"/>
            <a:ext cx="194930" cy="173666"/>
          </a:xfrm>
          <a:prstGeom prst="ellipse">
            <a:avLst/>
          </a:prstGeom>
          <a:solidFill>
            <a:srgbClr val="FFFF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8" name="Table 17"/>
          <p:cNvGraphicFramePr>
            <a:graphicFrameLocks noGrp="1"/>
          </p:cNvGraphicFramePr>
          <p:nvPr>
            <p:extLst>
              <p:ext uri="{D42A27DB-BD31-4B8C-83A1-F6EECF244321}">
                <p14:modId xmlns:p14="http://schemas.microsoft.com/office/powerpoint/2010/main" val="2216258957"/>
              </p:ext>
            </p:extLst>
          </p:nvPr>
        </p:nvGraphicFramePr>
        <p:xfrm>
          <a:off x="9635351" y="5843064"/>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183.640</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0.440</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928654493"/>
              </p:ext>
            </p:extLst>
          </p:nvPr>
        </p:nvGraphicFramePr>
        <p:xfrm>
          <a:off x="7027900" y="5863029"/>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183.639</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0.439</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3535630442"/>
              </p:ext>
            </p:extLst>
          </p:nvPr>
        </p:nvGraphicFramePr>
        <p:xfrm>
          <a:off x="5617535" y="5843064"/>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183.640</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0.440</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444729446"/>
              </p:ext>
            </p:extLst>
          </p:nvPr>
        </p:nvGraphicFramePr>
        <p:xfrm>
          <a:off x="2940568" y="5843064"/>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183.627</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0.427</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4248107649"/>
              </p:ext>
            </p:extLst>
          </p:nvPr>
        </p:nvGraphicFramePr>
        <p:xfrm>
          <a:off x="5278512" y="1871001"/>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183.631</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0.431</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2310589779"/>
              </p:ext>
            </p:extLst>
          </p:nvPr>
        </p:nvGraphicFramePr>
        <p:xfrm>
          <a:off x="8415781" y="1316782"/>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183.633</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0.433</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1986008620"/>
              </p:ext>
            </p:extLst>
          </p:nvPr>
        </p:nvGraphicFramePr>
        <p:xfrm>
          <a:off x="10889068" y="2740070"/>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183.637</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0.437</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sp>
        <p:nvSpPr>
          <p:cNvPr id="26" name="Oval 25"/>
          <p:cNvSpPr/>
          <p:nvPr/>
        </p:nvSpPr>
        <p:spPr>
          <a:xfrm>
            <a:off x="5443870" y="3636334"/>
            <a:ext cx="194930" cy="173666"/>
          </a:xfrm>
          <a:prstGeom prst="ellipse">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7" name="Table 26"/>
          <p:cNvGraphicFramePr>
            <a:graphicFrameLocks noGrp="1"/>
          </p:cNvGraphicFramePr>
          <p:nvPr>
            <p:extLst>
              <p:ext uri="{D42A27DB-BD31-4B8C-83A1-F6EECF244321}">
                <p14:modId xmlns:p14="http://schemas.microsoft.com/office/powerpoint/2010/main" val="3389922835"/>
              </p:ext>
            </p:extLst>
          </p:nvPr>
        </p:nvGraphicFramePr>
        <p:xfrm>
          <a:off x="4360900" y="2839720"/>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183.630</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0.430</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spTree>
    <p:extLst>
      <p:ext uri="{BB962C8B-B14F-4D97-AF65-F5344CB8AC3E}">
        <p14:creationId xmlns:p14="http://schemas.microsoft.com/office/powerpoint/2010/main" val="3274399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Geopotential Heights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800" y="1359556"/>
            <a:ext cx="9829800" cy="5382795"/>
          </a:xfrm>
        </p:spPr>
      </p:pic>
      <p:graphicFrame>
        <p:nvGraphicFramePr>
          <p:cNvPr id="17" name="Table 16"/>
          <p:cNvGraphicFramePr>
            <a:graphicFrameLocks noGrp="1"/>
          </p:cNvGraphicFramePr>
          <p:nvPr>
            <p:extLst>
              <p:ext uri="{D42A27DB-BD31-4B8C-83A1-F6EECF244321}">
                <p14:modId xmlns:p14="http://schemas.microsoft.com/office/powerpoint/2010/main" val="1251421124"/>
              </p:ext>
            </p:extLst>
          </p:nvPr>
        </p:nvGraphicFramePr>
        <p:xfrm>
          <a:off x="10199983" y="5638800"/>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183.184</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183.193</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2443647726"/>
              </p:ext>
            </p:extLst>
          </p:nvPr>
        </p:nvGraphicFramePr>
        <p:xfrm>
          <a:off x="7942300" y="5963920"/>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182.974</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182.990</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788633348"/>
              </p:ext>
            </p:extLst>
          </p:nvPr>
        </p:nvGraphicFramePr>
        <p:xfrm>
          <a:off x="4360900" y="5963920"/>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182.811</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182.839</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63016246"/>
              </p:ext>
            </p:extLst>
          </p:nvPr>
        </p:nvGraphicFramePr>
        <p:xfrm>
          <a:off x="2895600" y="5963920"/>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182.752</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182.778</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561692765"/>
              </p:ext>
            </p:extLst>
          </p:nvPr>
        </p:nvGraphicFramePr>
        <p:xfrm>
          <a:off x="3868700" y="2467369"/>
          <a:ext cx="973100" cy="741680"/>
        </p:xfrm>
        <a:graphic>
          <a:graphicData uri="http://schemas.openxmlformats.org/drawingml/2006/table">
            <a:tbl>
              <a:tblPr firstRow="1" bandRow="1">
                <a:tableStyleId>{2D5ABB26-0587-4C30-8999-92F81FD0307C}</a:tableStyleId>
              </a:tblPr>
              <a:tblGrid>
                <a:gridCol w="973100">
                  <a:extLst>
                    <a:ext uri="{9D8B030D-6E8A-4147-A177-3AD203B41FA5}">
                      <a16:colId xmlns:a16="http://schemas.microsoft.com/office/drawing/2014/main" val="2983727365"/>
                    </a:ext>
                  </a:extLst>
                </a:gridCol>
              </a:tblGrid>
              <a:tr h="370840">
                <a:tc>
                  <a:txBody>
                    <a:bodyPr/>
                    <a:lstStyle/>
                    <a:p>
                      <a:pPr algn="ctr"/>
                      <a:r>
                        <a:rPr lang="en-US" b="1" dirty="0" smtClean="0">
                          <a:solidFill>
                            <a:srgbClr val="FF0000"/>
                          </a:solidFill>
                        </a:rPr>
                        <a:t>182.864</a:t>
                      </a:r>
                      <a:endParaRPr lang="en-US" b="1" dirty="0">
                        <a:solidFill>
                          <a:srgbClr val="FF0000"/>
                        </a:solidFill>
                      </a:endParaRPr>
                    </a:p>
                  </a:txBody>
                  <a:tcPr>
                    <a:solidFill>
                      <a:schemeClr val="bg1"/>
                    </a:solidFill>
                  </a:tcPr>
                </a:tc>
                <a:extLst>
                  <a:ext uri="{0D108BD9-81ED-4DB2-BD59-A6C34878D82A}">
                    <a16:rowId xmlns:a16="http://schemas.microsoft.com/office/drawing/2014/main" val="130328713"/>
                  </a:ext>
                </a:extLst>
              </a:tr>
              <a:tr h="370840">
                <a:tc>
                  <a:txBody>
                    <a:bodyPr/>
                    <a:lstStyle/>
                    <a:p>
                      <a:pPr algn="ctr"/>
                      <a:r>
                        <a:rPr lang="en-US" b="1" dirty="0" smtClean="0">
                          <a:solidFill>
                            <a:srgbClr val="0070C0"/>
                          </a:solidFill>
                        </a:rPr>
                        <a:t>182.869</a:t>
                      </a:r>
                      <a:endParaRPr lang="en-US" b="1" dirty="0">
                        <a:solidFill>
                          <a:srgbClr val="0070C0"/>
                        </a:solidFill>
                      </a:endParaRPr>
                    </a:p>
                  </a:txBody>
                  <a:tcPr>
                    <a:solidFill>
                      <a:schemeClr val="bg1"/>
                    </a:solidFill>
                  </a:tcPr>
                </a:tc>
                <a:extLst>
                  <a:ext uri="{0D108BD9-81ED-4DB2-BD59-A6C34878D82A}">
                    <a16:rowId xmlns:a16="http://schemas.microsoft.com/office/drawing/2014/main" val="705189136"/>
                  </a:ext>
                </a:extLst>
              </a:tr>
            </a:tbl>
          </a:graphicData>
        </a:graphic>
      </p:graphicFrame>
      <p:sp>
        <p:nvSpPr>
          <p:cNvPr id="25" name="TextBox 24"/>
          <p:cNvSpPr txBox="1"/>
          <p:nvPr/>
        </p:nvSpPr>
        <p:spPr>
          <a:xfrm>
            <a:off x="304799" y="1524000"/>
            <a:ext cx="1724283" cy="4801314"/>
          </a:xfrm>
          <a:prstGeom prst="rect">
            <a:avLst/>
          </a:prstGeom>
          <a:noFill/>
        </p:spPr>
        <p:txBody>
          <a:bodyPr wrap="square" rtlCol="0">
            <a:spAutoFit/>
          </a:bodyPr>
          <a:lstStyle/>
          <a:p>
            <a:r>
              <a:rPr lang="en-US" dirty="0" smtClean="0"/>
              <a:t>Values from xGEOID20B including aerogravity </a:t>
            </a:r>
          </a:p>
          <a:p>
            <a:endParaRPr lang="en-US" dirty="0"/>
          </a:p>
          <a:p>
            <a:r>
              <a:rPr lang="en-US" b="1" dirty="0" smtClean="0">
                <a:solidFill>
                  <a:srgbClr val="FF0000"/>
                </a:solidFill>
              </a:rPr>
              <a:t>Ortho </a:t>
            </a:r>
            <a:r>
              <a:rPr lang="en-US" b="1" dirty="0" err="1" smtClean="0">
                <a:solidFill>
                  <a:srgbClr val="FF0000"/>
                </a:solidFill>
              </a:rPr>
              <a:t>Ht</a:t>
            </a:r>
            <a:r>
              <a:rPr lang="en-US" dirty="0" smtClean="0"/>
              <a:t> (H) from </a:t>
            </a:r>
            <a:r>
              <a:rPr lang="en-US" dirty="0" err="1" smtClean="0"/>
              <a:t>ellips</a:t>
            </a:r>
            <a:r>
              <a:rPr lang="en-US" dirty="0" smtClean="0"/>
              <a:t>. </a:t>
            </a:r>
            <a:r>
              <a:rPr lang="en-US" dirty="0" err="1" smtClean="0"/>
              <a:t>ht</a:t>
            </a:r>
            <a:r>
              <a:rPr lang="en-US" dirty="0" smtClean="0"/>
              <a:t> (h) minus Geoid </a:t>
            </a:r>
            <a:r>
              <a:rPr lang="en-US" dirty="0" err="1" smtClean="0"/>
              <a:t>Ht</a:t>
            </a:r>
            <a:r>
              <a:rPr lang="en-US" dirty="0" smtClean="0"/>
              <a:t> (N): H = h – N</a:t>
            </a:r>
          </a:p>
          <a:p>
            <a:endParaRPr lang="en-US" dirty="0"/>
          </a:p>
          <a:p>
            <a:r>
              <a:rPr lang="en-US" b="1" dirty="0" smtClean="0">
                <a:solidFill>
                  <a:srgbClr val="0070C0"/>
                </a:solidFill>
              </a:rPr>
              <a:t>Dynamic </a:t>
            </a:r>
            <a:r>
              <a:rPr lang="en-US" b="1" dirty="0" err="1" smtClean="0">
                <a:solidFill>
                  <a:srgbClr val="0070C0"/>
                </a:solidFill>
              </a:rPr>
              <a:t>Ht</a:t>
            </a:r>
            <a:r>
              <a:rPr lang="en-US" dirty="0" smtClean="0"/>
              <a:t> from </a:t>
            </a:r>
            <a:r>
              <a:rPr lang="en-US" dirty="0" err="1" smtClean="0"/>
              <a:t>Geop</a:t>
            </a:r>
            <a:r>
              <a:rPr lang="en-US" dirty="0" smtClean="0"/>
              <a:t>. Numbers (C)</a:t>
            </a:r>
          </a:p>
          <a:p>
            <a:endParaRPr lang="en-US" dirty="0"/>
          </a:p>
          <a:p>
            <a:r>
              <a:rPr lang="en-US" dirty="0" smtClean="0"/>
              <a:t>Based on datum of 62,636,856.0 m</a:t>
            </a:r>
            <a:r>
              <a:rPr lang="en-US" baseline="30000" dirty="0" smtClean="0"/>
              <a:t>2</a:t>
            </a:r>
            <a:r>
              <a:rPr lang="en-US" dirty="0" smtClean="0"/>
              <a:t>/s</a:t>
            </a:r>
            <a:r>
              <a:rPr lang="en-US" baseline="30000" dirty="0" smtClean="0"/>
              <a:t>2</a:t>
            </a:r>
          </a:p>
        </p:txBody>
      </p:sp>
    </p:spTree>
    <p:extLst>
      <p:ext uri="{BB962C8B-B14F-4D97-AF65-F5344CB8AC3E}">
        <p14:creationId xmlns:p14="http://schemas.microsoft.com/office/powerpoint/2010/main" val="656657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sz="half" idx="1"/>
          </p:nvPr>
        </p:nvSpPr>
        <p:spPr>
          <a:xfrm>
            <a:off x="609600" y="762000"/>
            <a:ext cx="6400800" cy="4525963"/>
          </a:xfrm>
        </p:spPr>
        <p:txBody>
          <a:bodyPr/>
          <a:lstStyle/>
          <a:p>
            <a:r>
              <a:rPr lang="en-US" dirty="0" smtClean="0"/>
              <a:t>IGLD 85 =&gt; IGLD 2020</a:t>
            </a:r>
          </a:p>
          <a:p>
            <a:r>
              <a:rPr lang="en-US" dirty="0" smtClean="0"/>
              <a:t>Correcting for datum defect of NAVD 88</a:t>
            </a:r>
          </a:p>
          <a:p>
            <a:r>
              <a:rPr lang="en-US" dirty="0" smtClean="0"/>
              <a:t>Correcting for GIA signal over 40 years</a:t>
            </a:r>
          </a:p>
          <a:p>
            <a:r>
              <a:rPr lang="en-US" dirty="0" smtClean="0"/>
              <a:t>Lake surface may indicate new HC =&gt;</a:t>
            </a:r>
          </a:p>
          <a:p>
            <a:r>
              <a:rPr lang="en-US" dirty="0"/>
              <a:t>S</a:t>
            </a:r>
            <a:r>
              <a:rPr lang="en-US" dirty="0" smtClean="0"/>
              <a:t>ignificant tilting occurs (42 cm) E-W</a:t>
            </a:r>
          </a:p>
          <a:p>
            <a:r>
              <a:rPr lang="en-US" dirty="0" smtClean="0"/>
              <a:t>Source of this is yet unresolved</a:t>
            </a:r>
          </a:p>
          <a:p>
            <a:endParaRPr lang="en-US" dirty="0"/>
          </a:p>
          <a:p>
            <a:r>
              <a:rPr lang="en-US" dirty="0" smtClean="0"/>
              <a:t>Daniel Roman</a:t>
            </a:r>
          </a:p>
          <a:p>
            <a:r>
              <a:rPr lang="en-US" dirty="0" smtClean="0">
                <a:hlinkClick r:id="rId2"/>
              </a:rPr>
              <a:t>dan.roman@noaa.gov</a:t>
            </a:r>
            <a:endParaRPr lang="en-US" dirty="0" smtClean="0"/>
          </a:p>
          <a:p>
            <a:r>
              <a:rPr lang="en-US" dirty="0"/>
              <a:t>https://geodesy.noaa.gov/</a:t>
            </a:r>
            <a:endParaRPr lang="en-US" dirty="0" smtClean="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96099" y="1295401"/>
            <a:ext cx="5067301" cy="2895600"/>
          </a:xfrm>
        </p:spPr>
      </p:pic>
      <p:sp>
        <p:nvSpPr>
          <p:cNvPr id="7" name="TextBox 6"/>
          <p:cNvSpPr txBox="1"/>
          <p:nvPr/>
        </p:nvSpPr>
        <p:spPr>
          <a:xfrm>
            <a:off x="6552305" y="4495800"/>
            <a:ext cx="5030095" cy="2308324"/>
          </a:xfrm>
          <a:prstGeom prst="rect">
            <a:avLst/>
          </a:prstGeom>
          <a:noFill/>
        </p:spPr>
        <p:txBody>
          <a:bodyPr wrap="none" rtlCol="0">
            <a:spAutoFit/>
          </a:bodyPr>
          <a:lstStyle/>
          <a:p>
            <a:r>
              <a:rPr lang="en-US" sz="2400" dirty="0" smtClean="0"/>
              <a:t>Acknowledgements: </a:t>
            </a:r>
          </a:p>
          <a:p>
            <a:endParaRPr lang="en-US" sz="2400" dirty="0" smtClean="0"/>
          </a:p>
          <a:p>
            <a:r>
              <a:rPr lang="en-US" sz="2400" dirty="0" smtClean="0"/>
              <a:t>Eric Anderson, Yi Chen, John Kelley, </a:t>
            </a:r>
          </a:p>
          <a:p>
            <a:r>
              <a:rPr lang="en-US" sz="2400" dirty="0" smtClean="0"/>
              <a:t>Jeff </a:t>
            </a:r>
            <a:r>
              <a:rPr lang="en-US" sz="2400" dirty="0" err="1" smtClean="0"/>
              <a:t>Oyler</a:t>
            </a:r>
            <a:r>
              <a:rPr lang="en-US" sz="2400" dirty="0" smtClean="0"/>
              <a:t>, Dana </a:t>
            </a:r>
            <a:r>
              <a:rPr lang="en-US" sz="2400" dirty="0" err="1" smtClean="0"/>
              <a:t>Caccamise</a:t>
            </a:r>
            <a:r>
              <a:rPr lang="en-US" sz="2400" dirty="0" smtClean="0"/>
              <a:t>, Jacob Heck</a:t>
            </a:r>
          </a:p>
          <a:p>
            <a:r>
              <a:rPr lang="en-US" sz="2000" dirty="0"/>
              <a:t>GLERL/CO-OPS/NGS</a:t>
            </a:r>
          </a:p>
          <a:p>
            <a:endParaRPr lang="en-US" sz="2400" dirty="0"/>
          </a:p>
        </p:txBody>
      </p:sp>
    </p:spTree>
    <p:extLst>
      <p:ext uri="{BB962C8B-B14F-4D97-AF65-F5344CB8AC3E}">
        <p14:creationId xmlns:p14="http://schemas.microsoft.com/office/powerpoint/2010/main" val="987711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sz="2000" dirty="0"/>
              <a:t>slides:</a:t>
            </a:r>
          </a:p>
          <a:p>
            <a:r>
              <a:rPr lang="en-US" sz="2000" dirty="0"/>
              <a:t>* 1) title/intro - who I am/NGS - maybe a stock image    </a:t>
            </a:r>
          </a:p>
          <a:p>
            <a:r>
              <a:rPr lang="en-US" sz="2000" dirty="0" smtClean="0"/>
              <a:t>* 3)     </a:t>
            </a:r>
            <a:r>
              <a:rPr lang="en-US" sz="2000" dirty="0"/>
              <a:t>IGLD 85/IGLD 2020 - COOPS/NGS  - USA/CAN</a:t>
            </a:r>
          </a:p>
          <a:p>
            <a:r>
              <a:rPr lang="en-US" sz="2000" dirty="0" smtClean="0"/>
              <a:t>* 4) </a:t>
            </a:r>
            <a:r>
              <a:rPr lang="en-US" sz="2000" dirty="0"/>
              <a:t>Show stations around Lake Superior</a:t>
            </a:r>
          </a:p>
          <a:p>
            <a:r>
              <a:rPr lang="en-US" sz="2000" dirty="0"/>
              <a:t>* </a:t>
            </a:r>
            <a:r>
              <a:rPr lang="en-US" sz="2000" dirty="0" smtClean="0"/>
              <a:t>5) </a:t>
            </a:r>
            <a:r>
              <a:rPr lang="en-US" sz="2000" dirty="0"/>
              <a:t>Show errors in NAVD 88 =&gt; HC  [sets up the [problem</a:t>
            </a:r>
            <a:r>
              <a:rPr lang="en-US" sz="2000" dirty="0" smtClean="0"/>
              <a:t>]</a:t>
            </a:r>
          </a:p>
          <a:p>
            <a:r>
              <a:rPr lang="en-US" sz="2000" dirty="0" smtClean="0"/>
              <a:t>   6) </a:t>
            </a:r>
            <a:r>
              <a:rPr lang="en-US" sz="2000" dirty="0"/>
              <a:t>xGEOID20 =&gt; </a:t>
            </a:r>
            <a:r>
              <a:rPr lang="en-US" sz="2000" dirty="0" smtClean="0"/>
              <a:t>NAPGD2022 to fix above</a:t>
            </a:r>
          </a:p>
          <a:p>
            <a:r>
              <a:rPr lang="en-US" sz="2000" dirty="0" smtClean="0"/>
              <a:t>* 7)  show GIA trends</a:t>
            </a:r>
            <a:endParaRPr lang="en-US" sz="2000" dirty="0"/>
          </a:p>
          <a:p>
            <a:r>
              <a:rPr lang="en-US" sz="2000" dirty="0" smtClean="0"/>
              <a:t>   8) </a:t>
            </a:r>
            <a:r>
              <a:rPr lang="en-US" sz="2000" dirty="0"/>
              <a:t>Show GLERL/CO-OPS trends on LS</a:t>
            </a:r>
          </a:p>
          <a:p>
            <a:r>
              <a:rPr lang="en-US" sz="2000" dirty="0"/>
              <a:t>  </a:t>
            </a:r>
            <a:r>
              <a:rPr lang="en-US" sz="2000" dirty="0" smtClean="0"/>
              <a:t>9) </a:t>
            </a:r>
            <a:r>
              <a:rPr lang="en-US" sz="2000" dirty="0"/>
              <a:t>Show Lake Map w/ stations - give numbers before/after de-trend</a:t>
            </a:r>
          </a:p>
          <a:p>
            <a:r>
              <a:rPr lang="en-US" sz="2000" dirty="0"/>
              <a:t>  </a:t>
            </a:r>
            <a:r>
              <a:rPr lang="en-US" sz="2000" dirty="0" smtClean="0"/>
              <a:t>10) </a:t>
            </a:r>
            <a:r>
              <a:rPr lang="en-US" sz="2000" dirty="0"/>
              <a:t>Show ideas behind dynamic heights calculation - image?</a:t>
            </a:r>
          </a:p>
          <a:p>
            <a:r>
              <a:rPr lang="en-US" sz="2000" dirty="0"/>
              <a:t>  </a:t>
            </a:r>
            <a:r>
              <a:rPr lang="en-US" sz="2000" dirty="0" smtClean="0"/>
              <a:t>11) </a:t>
            </a:r>
            <a:r>
              <a:rPr lang="en-US" sz="2000" dirty="0"/>
              <a:t>Show revised dynamic heights </a:t>
            </a:r>
          </a:p>
          <a:p>
            <a:r>
              <a:rPr lang="en-US" sz="2000" dirty="0"/>
              <a:t> </a:t>
            </a:r>
            <a:r>
              <a:rPr lang="en-US" sz="2000" dirty="0" smtClean="0"/>
              <a:t>12) </a:t>
            </a:r>
            <a:r>
              <a:rPr lang="en-US" sz="2000" dirty="0"/>
              <a:t>Show </a:t>
            </a:r>
            <a:r>
              <a:rPr lang="en-US" sz="2000" dirty="0" err="1"/>
              <a:t>NetCDF</a:t>
            </a:r>
            <a:r>
              <a:rPr lang="en-US" sz="2000" dirty="0"/>
              <a:t> image (theirs if need be) [coverage </a:t>
            </a:r>
            <a:r>
              <a:rPr lang="en-US" sz="2000" dirty="0" err="1" smtClean="0"/>
              <a:t>beoynd</a:t>
            </a:r>
            <a:r>
              <a:rPr lang="en-US" sz="2000" dirty="0" smtClean="0"/>
              <a:t> </a:t>
            </a:r>
            <a:r>
              <a:rPr lang="en-US" sz="2000" dirty="0"/>
              <a:t>points)</a:t>
            </a:r>
          </a:p>
          <a:p>
            <a:r>
              <a:rPr lang="en-US" sz="2000" dirty="0"/>
              <a:t>*</a:t>
            </a:r>
            <a:r>
              <a:rPr lang="en-US" sz="2000" dirty="0" smtClean="0"/>
              <a:t>13) </a:t>
            </a:r>
            <a:r>
              <a:rPr lang="en-US" sz="2000" dirty="0"/>
              <a:t>Summary/conclusions/image of HC or revised Dynamic height numbers with </a:t>
            </a:r>
            <a:r>
              <a:rPr lang="en-US" sz="2000" dirty="0" err="1"/>
              <a:t>NetCDF</a:t>
            </a:r>
            <a:r>
              <a:rPr lang="en-US" sz="2000" dirty="0"/>
              <a:t> overlay</a:t>
            </a:r>
          </a:p>
        </p:txBody>
      </p:sp>
    </p:spTree>
    <p:extLst>
      <p:ext uri="{BB962C8B-B14F-4D97-AF65-F5344CB8AC3E}">
        <p14:creationId xmlns:p14="http://schemas.microsoft.com/office/powerpoint/2010/main" val="345553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the International Great Lakes</a:t>
            </a:r>
          </a:p>
        </p:txBody>
      </p:sp>
      <p:pic>
        <p:nvPicPr>
          <p:cNvPr id="6" name="Content Placeholder 5"/>
          <p:cNvPicPr>
            <a:picLocks noGrp="1" noChangeAspect="1"/>
          </p:cNvPicPr>
          <p:nvPr>
            <p:ph idx="1"/>
          </p:nvPr>
        </p:nvPicPr>
        <p:blipFill>
          <a:blip r:embed="rId3"/>
          <a:stretch>
            <a:fillRect/>
          </a:stretch>
        </p:blipFill>
        <p:spPr>
          <a:xfrm>
            <a:off x="1447801" y="1166364"/>
            <a:ext cx="9143999" cy="5032425"/>
          </a:xfrm>
          <a:prstGeom prst="rect">
            <a:avLst/>
          </a:prstGeom>
        </p:spPr>
      </p:pic>
      <p:sp>
        <p:nvSpPr>
          <p:cNvPr id="7" name="TextBox 6"/>
          <p:cNvSpPr txBox="1"/>
          <p:nvPr/>
        </p:nvSpPr>
        <p:spPr>
          <a:xfrm>
            <a:off x="1143000" y="6135469"/>
            <a:ext cx="9708876" cy="646331"/>
          </a:xfrm>
          <a:prstGeom prst="rect">
            <a:avLst/>
          </a:prstGeom>
          <a:noFill/>
        </p:spPr>
        <p:txBody>
          <a:bodyPr wrap="none" rtlCol="0">
            <a:spAutoFit/>
          </a:bodyPr>
          <a:lstStyle/>
          <a:p>
            <a:r>
              <a:rPr lang="en-US" altLang="en-US" dirty="0"/>
              <a:t>Distribution of 53 U.S. (NOAA) and 34 Canadian (CHS) Water Level Stations  in the Great Lakes region. </a:t>
            </a:r>
            <a:endParaRPr lang="en-US" altLang="en-US" dirty="0" smtClean="0"/>
          </a:p>
          <a:p>
            <a:r>
              <a:rPr lang="en-US" altLang="en-US" dirty="0" smtClean="0"/>
              <a:t>These </a:t>
            </a:r>
            <a:r>
              <a:rPr lang="en-US" altLang="en-US" dirty="0"/>
              <a:t>sites collect continuous water level measurements. A few have collocated CORS</a:t>
            </a:r>
            <a:endParaRPr lang="en-US" dirty="0"/>
          </a:p>
        </p:txBody>
      </p:sp>
      <p:sp>
        <p:nvSpPr>
          <p:cNvPr id="8" name="Rectangle 7"/>
          <p:cNvSpPr/>
          <p:nvPr/>
        </p:nvSpPr>
        <p:spPr>
          <a:xfrm>
            <a:off x="1371600" y="1143001"/>
            <a:ext cx="3657600" cy="1905000"/>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371600" y="1219200"/>
            <a:ext cx="1483227" cy="369332"/>
          </a:xfrm>
          <a:prstGeom prst="rect">
            <a:avLst/>
          </a:prstGeom>
          <a:noFill/>
        </p:spPr>
        <p:txBody>
          <a:bodyPr wrap="none" rtlCol="0">
            <a:spAutoFit/>
          </a:bodyPr>
          <a:lstStyle/>
          <a:p>
            <a:r>
              <a:rPr lang="en-US" b="1" dirty="0" smtClean="0">
                <a:solidFill>
                  <a:srgbClr val="FF0000"/>
                </a:solidFill>
              </a:rPr>
              <a:t>Lake Superior</a:t>
            </a:r>
            <a:endParaRPr lang="en-US" b="1" dirty="0">
              <a:solidFill>
                <a:srgbClr val="FF0000"/>
              </a:solidFill>
            </a:endParaRPr>
          </a:p>
        </p:txBody>
      </p:sp>
    </p:spTree>
    <p:extLst>
      <p:ext uri="{BB962C8B-B14F-4D97-AF65-F5344CB8AC3E}">
        <p14:creationId xmlns:p14="http://schemas.microsoft.com/office/powerpoint/2010/main" val="1819085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IGLD 85 Dynamic Heights (</a:t>
            </a:r>
            <a:r>
              <a:rPr lang="en-US" dirty="0" err="1" smtClean="0"/>
              <a:t>H</a:t>
            </a:r>
            <a:r>
              <a:rPr lang="en-US" baseline="-25000" dirty="0" err="1" smtClean="0"/>
              <a:t>d</a:t>
            </a:r>
            <a:r>
              <a:rPr lang="en-US" dirty="0" smtClean="0"/>
              <a:t>)</a:t>
            </a:r>
            <a:endParaRPr lang="en-US" dirty="0"/>
          </a:p>
        </p:txBody>
      </p:sp>
      <p:pic>
        <p:nvPicPr>
          <p:cNvPr id="4"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25111" y="1587863"/>
            <a:ext cx="6159836" cy="4337912"/>
          </a:xfrm>
        </p:spPr>
      </p:pic>
      <p:sp>
        <p:nvSpPr>
          <p:cNvPr id="5" name="Content Placeholder 4"/>
          <p:cNvSpPr>
            <a:spLocks noGrp="1"/>
          </p:cNvSpPr>
          <p:nvPr>
            <p:ph sz="half" idx="2"/>
          </p:nvPr>
        </p:nvSpPr>
        <p:spPr>
          <a:xfrm>
            <a:off x="475752" y="1295400"/>
            <a:ext cx="5696447" cy="4525963"/>
          </a:xfrm>
        </p:spPr>
        <p:txBody>
          <a:bodyPr/>
          <a:lstStyle/>
          <a:p>
            <a:r>
              <a:rPr lang="en-US" dirty="0" smtClean="0"/>
              <a:t>International Great Lakes Datum of 1985 (IGLD 85)</a:t>
            </a:r>
          </a:p>
          <a:p>
            <a:r>
              <a:rPr lang="en-US" dirty="0" smtClean="0"/>
              <a:t>Realized from same geopotential numbers from NAVD 88</a:t>
            </a:r>
          </a:p>
          <a:p>
            <a:r>
              <a:rPr lang="en-US" dirty="0" smtClean="0"/>
              <a:t>Each </a:t>
            </a:r>
            <a:r>
              <a:rPr lang="en-US" dirty="0"/>
              <a:t>L</a:t>
            </a:r>
            <a:r>
              <a:rPr lang="en-US" dirty="0" smtClean="0"/>
              <a:t>ake generally is equipotential =&gt;   </a:t>
            </a:r>
            <a:r>
              <a:rPr lang="en-US" dirty="0" err="1" smtClean="0"/>
              <a:t>H</a:t>
            </a:r>
            <a:r>
              <a:rPr lang="en-US" baseline="-25000" dirty="0" err="1" smtClean="0"/>
              <a:t>d</a:t>
            </a:r>
            <a:r>
              <a:rPr lang="en-US" dirty="0" smtClean="0"/>
              <a:t>=constant</a:t>
            </a:r>
          </a:p>
          <a:p>
            <a:r>
              <a:rPr lang="en-US" dirty="0" smtClean="0"/>
              <a:t>Hydraulic Correctors (HC) were required to “level” the Lakes</a:t>
            </a:r>
          </a:p>
          <a:p>
            <a:r>
              <a:rPr lang="en-US" dirty="0" smtClean="0"/>
              <a:t>Causes: NAVD 88 defect, GIA-based changes and </a:t>
            </a:r>
            <a:r>
              <a:rPr lang="en-US" dirty="0"/>
              <a:t>gravity field errors</a:t>
            </a:r>
          </a:p>
        </p:txBody>
      </p:sp>
      <p:sp>
        <p:nvSpPr>
          <p:cNvPr id="6" name="TextBox 5"/>
          <p:cNvSpPr txBox="1"/>
          <p:nvPr/>
        </p:nvSpPr>
        <p:spPr>
          <a:xfrm>
            <a:off x="595907" y="6096000"/>
            <a:ext cx="10529293" cy="369332"/>
          </a:xfrm>
          <a:prstGeom prst="rect">
            <a:avLst/>
          </a:prstGeom>
          <a:noFill/>
        </p:spPr>
        <p:txBody>
          <a:bodyPr wrap="none" rtlCol="0">
            <a:spAutoFit/>
          </a:bodyPr>
          <a:lstStyle/>
          <a:p>
            <a:r>
              <a:rPr lang="en-US" dirty="0" smtClean="0"/>
              <a:t>From “Updating the International great Lakes Datum” by VC-WL-SC of the Great lakes Coordinating Committee</a:t>
            </a:r>
            <a:endParaRPr lang="en-US" dirty="0"/>
          </a:p>
        </p:txBody>
      </p:sp>
    </p:spTree>
    <p:extLst>
      <p:ext uri="{BB962C8B-B14F-4D97-AF65-F5344CB8AC3E}">
        <p14:creationId xmlns:p14="http://schemas.microsoft.com/office/powerpoint/2010/main" val="1311427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Errors in NAVD 88 as a datum</a:t>
            </a:r>
            <a:endParaRPr lang="en-US" dirty="0"/>
          </a:p>
        </p:txBody>
      </p:sp>
      <p:pic>
        <p:nvPicPr>
          <p:cNvPr id="7" name="Content Placeholder 6"/>
          <p:cNvPicPr>
            <a:picLocks noGrp="1" noChangeAspect="1"/>
          </p:cNvPicPr>
          <p:nvPr>
            <p:ph idx="1"/>
          </p:nvPr>
        </p:nvPicPr>
        <p:blipFill>
          <a:blip r:embed="rId2"/>
          <a:stretch>
            <a:fillRect/>
          </a:stretch>
        </p:blipFill>
        <p:spPr>
          <a:xfrm>
            <a:off x="990600" y="1167799"/>
            <a:ext cx="10163884" cy="5554103"/>
          </a:xfrm>
          <a:prstGeom prst="rect">
            <a:avLst/>
          </a:prstGeom>
        </p:spPr>
      </p:pic>
    </p:spTree>
    <p:extLst>
      <p:ext uri="{BB962C8B-B14F-4D97-AF65-F5344CB8AC3E}">
        <p14:creationId xmlns:p14="http://schemas.microsoft.com/office/powerpoint/2010/main" val="247758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2192000" cy="1143000"/>
          </a:xfrm>
        </p:spPr>
        <p:txBody>
          <a:bodyPr/>
          <a:lstStyle/>
          <a:p>
            <a:r>
              <a:rPr lang="en-US" dirty="0" smtClean="0"/>
              <a:t>The Earth isn’t Static – GIA Affects Dynamic Heights</a:t>
            </a:r>
            <a:endParaRPr lang="en-US" dirty="0"/>
          </a:p>
        </p:txBody>
      </p:sp>
      <p:sp>
        <p:nvSpPr>
          <p:cNvPr id="4" name="Text Placeholder 3"/>
          <p:cNvSpPr>
            <a:spLocks noGrp="1"/>
          </p:cNvSpPr>
          <p:nvPr>
            <p:ph type="body" idx="1"/>
          </p:nvPr>
        </p:nvSpPr>
        <p:spPr/>
        <p:txBody>
          <a:bodyPr/>
          <a:lstStyle/>
          <a:p>
            <a:r>
              <a:rPr lang="en-US" dirty="0" smtClean="0"/>
              <a:t>Vertical Movement in the Great Lakes as Noted in IGLD 85 Literature</a:t>
            </a:r>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4646" y="2174875"/>
            <a:ext cx="5356296" cy="3951288"/>
          </a:xfrm>
        </p:spPr>
      </p:pic>
      <p:sp>
        <p:nvSpPr>
          <p:cNvPr id="6" name="Text Placeholder 5"/>
          <p:cNvSpPr>
            <a:spLocks noGrp="1"/>
          </p:cNvSpPr>
          <p:nvPr>
            <p:ph type="body" sz="quarter" idx="3"/>
          </p:nvPr>
        </p:nvSpPr>
        <p:spPr/>
        <p:txBody>
          <a:bodyPr/>
          <a:lstStyle/>
          <a:p>
            <a:endParaRPr lang="en-US" b="0" dirty="0"/>
          </a:p>
          <a:p>
            <a:r>
              <a:rPr lang="en-US" dirty="0"/>
              <a:t>Vertical Movement in the Great Lakes due to Glacial Isostatic Adjustment </a:t>
            </a:r>
          </a:p>
        </p:txBody>
      </p:sp>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298569" y="2174875"/>
            <a:ext cx="5178099" cy="3951288"/>
          </a:xfrm>
        </p:spPr>
      </p:pic>
    </p:spTree>
    <p:extLst>
      <p:ext uri="{BB962C8B-B14F-4D97-AF65-F5344CB8AC3E}">
        <p14:creationId xmlns:p14="http://schemas.microsoft.com/office/powerpoint/2010/main" val="3148205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2192000" cy="6839708"/>
          </a:xfrm>
        </p:spPr>
      </p:pic>
    </p:spTree>
    <p:extLst>
      <p:ext uri="{BB962C8B-B14F-4D97-AF65-F5344CB8AC3E}">
        <p14:creationId xmlns:p14="http://schemas.microsoft.com/office/powerpoint/2010/main" val="2547213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NAPGD 2022 (Static and Dynamic)</a:t>
            </a:r>
            <a:endParaRPr lang="en-US" dirty="0"/>
          </a:p>
        </p:txBody>
      </p:sp>
      <p:sp>
        <p:nvSpPr>
          <p:cNvPr id="8" name="Text Placeholder 7"/>
          <p:cNvSpPr>
            <a:spLocks noGrp="1"/>
          </p:cNvSpPr>
          <p:nvPr>
            <p:ph type="body" idx="1"/>
          </p:nvPr>
        </p:nvSpPr>
        <p:spPr/>
        <p:txBody>
          <a:bodyPr/>
          <a:lstStyle/>
          <a:p>
            <a:r>
              <a:rPr lang="en-US" dirty="0" smtClean="0"/>
              <a:t>xGEOID20: Gravimetric Geoid in a series leading to NAPGD 2022 (epoch 2020.0)</a:t>
            </a:r>
            <a:endParaRPr lang="en-US" dirty="0"/>
          </a:p>
        </p:txBody>
      </p:sp>
      <p:sp>
        <p:nvSpPr>
          <p:cNvPr id="9" name="Text Placeholder 8"/>
          <p:cNvSpPr>
            <a:spLocks noGrp="1"/>
          </p:cNvSpPr>
          <p:nvPr>
            <p:ph type="body" sz="quarter" idx="3"/>
          </p:nvPr>
        </p:nvSpPr>
        <p:spPr/>
        <p:txBody>
          <a:bodyPr/>
          <a:lstStyle/>
          <a:p>
            <a:r>
              <a:rPr lang="en-US" dirty="0" smtClean="0"/>
              <a:t>xDGEOID19: </a:t>
            </a:r>
            <a:r>
              <a:rPr lang="en-US" dirty="0"/>
              <a:t>Alpha model based on secular trend from GRACE </a:t>
            </a:r>
          </a:p>
        </p:txBody>
      </p:sp>
      <p:pic>
        <p:nvPicPr>
          <p:cNvPr id="13" name="Content Placeholder 12"/>
          <p:cNvPicPr>
            <a:picLocks noGrp="1" noChangeAspect="1"/>
          </p:cNvPicPr>
          <p:nvPr>
            <p:ph sz="quarter" idx="4"/>
          </p:nvPr>
        </p:nvPicPr>
        <p:blipFill>
          <a:blip r:embed="rId3"/>
          <a:stretch>
            <a:fillRect/>
          </a:stretch>
        </p:blipFill>
        <p:spPr>
          <a:xfrm>
            <a:off x="6192838" y="2500441"/>
            <a:ext cx="5389562" cy="3300155"/>
          </a:xfrm>
          <a:prstGeom prst="rect">
            <a:avLst/>
          </a:prstGeom>
        </p:spPr>
      </p:pic>
      <p:sp>
        <p:nvSpPr>
          <p:cNvPr id="7" name="TextBox 6"/>
          <p:cNvSpPr txBox="1"/>
          <p:nvPr/>
        </p:nvSpPr>
        <p:spPr>
          <a:xfrm>
            <a:off x="6192838" y="5562600"/>
            <a:ext cx="5389561" cy="830997"/>
          </a:xfrm>
          <a:prstGeom prst="rect">
            <a:avLst/>
          </a:prstGeom>
          <a:noFill/>
        </p:spPr>
        <p:txBody>
          <a:bodyPr wrap="square" rtlCol="0">
            <a:spAutoFit/>
          </a:bodyPr>
          <a:lstStyle/>
          <a:p>
            <a:r>
              <a:rPr lang="en-US" sz="1600" dirty="0" smtClean="0"/>
              <a:t> </a:t>
            </a:r>
            <a:endParaRPr lang="en-US" sz="1600" dirty="0"/>
          </a:p>
          <a:p>
            <a:r>
              <a:rPr lang="en-US" sz="1600" dirty="0" smtClean="0"/>
              <a:t>From NASA </a:t>
            </a:r>
            <a:r>
              <a:rPr lang="en-US" sz="1600" dirty="0"/>
              <a:t>GSFC mascon v02.4, </a:t>
            </a:r>
            <a:r>
              <a:rPr lang="en-US" sz="1600" dirty="0" err="1"/>
              <a:t>Luthcke</a:t>
            </a:r>
            <a:r>
              <a:rPr lang="en-US" sz="1600" dirty="0"/>
              <a:t>, et al. </a:t>
            </a:r>
            <a:r>
              <a:rPr lang="en-US" sz="1600" dirty="0" smtClean="0"/>
              <a:t>2013</a:t>
            </a:r>
            <a:endParaRPr lang="en-US" sz="1600" dirty="0"/>
          </a:p>
          <a:p>
            <a:r>
              <a:rPr lang="en-US" sz="1600" dirty="0" smtClean="0"/>
              <a:t>Units</a:t>
            </a:r>
            <a:r>
              <a:rPr lang="en-US" sz="1600" dirty="0"/>
              <a:t>: mm/yr. </a:t>
            </a:r>
            <a:r>
              <a:rPr lang="en-US" sz="1600" dirty="0" smtClean="0"/>
              <a:t>          Contour </a:t>
            </a:r>
            <a:r>
              <a:rPr lang="en-US" sz="1600" dirty="0"/>
              <a:t>Interval: 0.5 </a:t>
            </a:r>
            <a:r>
              <a:rPr lang="en-US" sz="1600" dirty="0" smtClean="0"/>
              <a:t>mm/</a:t>
            </a:r>
            <a:r>
              <a:rPr lang="en-US" sz="1600" dirty="0" err="1" smtClean="0"/>
              <a:t>yr</a:t>
            </a:r>
            <a:endParaRPr lang="en-US" sz="1600" dirty="0"/>
          </a:p>
        </p:txBody>
      </p:sp>
      <p:pic>
        <p:nvPicPr>
          <p:cNvPr id="12" name="Content Placeholder 4"/>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2601" t="5052" r="2452" b="8765"/>
          <a:stretch/>
        </p:blipFill>
        <p:spPr>
          <a:xfrm>
            <a:off x="152399" y="2362200"/>
            <a:ext cx="5562601" cy="4495800"/>
          </a:xfrm>
        </p:spPr>
      </p:pic>
    </p:spTree>
    <p:extLst>
      <p:ext uri="{BB962C8B-B14F-4D97-AF65-F5344CB8AC3E}">
        <p14:creationId xmlns:p14="http://schemas.microsoft.com/office/powerpoint/2010/main" val="1024521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Detrended</a:t>
            </a:r>
            <a:r>
              <a:rPr lang="en-US" dirty="0" smtClean="0"/>
              <a:t> Long Term NWLON Series</a:t>
            </a:r>
            <a:endParaRPr lang="en-US" dirty="0"/>
          </a:p>
        </p:txBody>
      </p:sp>
      <p:pic>
        <p:nvPicPr>
          <p:cNvPr id="4" name="Content Placeholder 3"/>
          <p:cNvPicPr>
            <a:picLocks noGrp="1" noChangeAspect="1"/>
          </p:cNvPicPr>
          <p:nvPr>
            <p:ph idx="1"/>
          </p:nvPr>
        </p:nvPicPr>
        <p:blipFill>
          <a:blip r:embed="rId2"/>
          <a:stretch>
            <a:fillRect/>
          </a:stretch>
        </p:blipFill>
        <p:spPr>
          <a:xfrm>
            <a:off x="1143000" y="1151139"/>
            <a:ext cx="9829800" cy="5466461"/>
          </a:xfrm>
          <a:prstGeom prst="rect">
            <a:avLst/>
          </a:prstGeom>
        </p:spPr>
      </p:pic>
    </p:spTree>
    <p:extLst>
      <p:ext uri="{BB962C8B-B14F-4D97-AF65-F5344CB8AC3E}">
        <p14:creationId xmlns:p14="http://schemas.microsoft.com/office/powerpoint/2010/main" val="2944039801"/>
      </p:ext>
    </p:extLst>
  </p:cSld>
  <p:clrMapOvr>
    <a:masterClrMapping/>
  </p:clrMapOvr>
</p:sld>
</file>

<file path=ppt/theme/theme1.xml><?xml version="1.0" encoding="utf-8"?>
<a:theme xmlns:a="http://schemas.openxmlformats.org/drawingml/2006/main" name="NGSPowerPoin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GU_2020_G016-07_Roman_15min" id="{0E43582A-29FC-46CB-83E9-42242B7A7B19}" vid="{44EA367F-B88D-4646-9401-360F3122646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GU_2020_G016-07_Roman_15min" id="{0E43582A-29FC-46CB-83E9-42242B7A7B19}" vid="{C64FE9F2-7E1E-4CA5-9BC2-C5E0D901469E}"/>
    </a:ext>
  </a:extLst>
</a:theme>
</file>

<file path=ppt/theme/theme3.xml><?xml version="1.0" encoding="utf-8"?>
<a:theme xmlns:a="http://schemas.openxmlformats.org/drawingml/2006/main" name="NGS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U_2020_G016-07_Roman_15min" id="{0E43582A-29FC-46CB-83E9-42242B7A7B19}" vid="{8A1A578F-2481-4E00-BDBE-51AD10E5EC8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AGU_2020_G016-07_Roman_15min</Template>
  <TotalTime>0</TotalTime>
  <Words>1205</Words>
  <Application>Microsoft Office PowerPoint</Application>
  <PresentationFormat>Widescreen</PresentationFormat>
  <Paragraphs>147</Paragraphs>
  <Slides>12</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12</vt:i4>
      </vt:variant>
    </vt:vector>
  </HeadingPairs>
  <TitlesOfParts>
    <vt:vector size="20" baseType="lpstr">
      <vt:lpstr>ＭＳ Ｐゴシック</vt:lpstr>
      <vt:lpstr>ＭＳ Ｐゴシック</vt:lpstr>
      <vt:lpstr>Arial</vt:lpstr>
      <vt:lpstr>Arial Black</vt:lpstr>
      <vt:lpstr>Calibri</vt:lpstr>
      <vt:lpstr>NGSPowerPointTemplate</vt:lpstr>
      <vt:lpstr>Custom Design</vt:lpstr>
      <vt:lpstr>NGS theme</vt:lpstr>
      <vt:lpstr>Dynamic Heights From Recent Experimental Geopotential Models </vt:lpstr>
      <vt:lpstr>PowerPoint Presentation</vt:lpstr>
      <vt:lpstr>Monitoring the International Great Lakes</vt:lpstr>
      <vt:lpstr>IGLD 85 Dynamic Heights (Hd)</vt:lpstr>
      <vt:lpstr>Errors in NAVD 88 as a datum</vt:lpstr>
      <vt:lpstr>The Earth isn’t Static – GIA Affects Dynamic Heights</vt:lpstr>
      <vt:lpstr>PowerPoint Presentation</vt:lpstr>
      <vt:lpstr>Solution: NAPGD 2022 (Static and Dynamic)</vt:lpstr>
      <vt:lpstr>Detrended Long Term NWLON Series</vt:lpstr>
      <vt:lpstr>Color contours of Lake topography for all of 2017</vt:lpstr>
      <vt:lpstr>Comparison of Geopotential Heights</vt:lpstr>
      <vt:lpstr>Summary</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 Heights From Recent Experimental Geopotential Models </dc:title>
  <dc:creator>Dan Roman</dc:creator>
  <cp:lastModifiedBy>Dan Roman</cp:lastModifiedBy>
  <cp:revision>1</cp:revision>
  <cp:lastPrinted>2014-07-23T21:23:46Z</cp:lastPrinted>
  <dcterms:created xsi:type="dcterms:W3CDTF">2021-03-05T22:40:02Z</dcterms:created>
  <dcterms:modified xsi:type="dcterms:W3CDTF">2021-03-05T22:40:40Z</dcterms:modified>
</cp:coreProperties>
</file>