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8"/>
  </p:notesMasterIdLst>
  <p:handoutMasterIdLst>
    <p:handoutMasterId r:id="rId79"/>
  </p:handoutMasterIdLst>
  <p:sldIdLst>
    <p:sldId id="261" r:id="rId2"/>
    <p:sldId id="266" r:id="rId3"/>
    <p:sldId id="315" r:id="rId4"/>
    <p:sldId id="316" r:id="rId5"/>
    <p:sldId id="272" r:id="rId6"/>
    <p:sldId id="320" r:id="rId7"/>
    <p:sldId id="269" r:id="rId8"/>
    <p:sldId id="271" r:id="rId9"/>
    <p:sldId id="270" r:id="rId10"/>
    <p:sldId id="273" r:id="rId11"/>
    <p:sldId id="290" r:id="rId12"/>
    <p:sldId id="265" r:id="rId13"/>
    <p:sldId id="319" r:id="rId14"/>
    <p:sldId id="276" r:id="rId15"/>
    <p:sldId id="335" r:id="rId16"/>
    <p:sldId id="277" r:id="rId17"/>
    <p:sldId id="278" r:id="rId18"/>
    <p:sldId id="280" r:id="rId19"/>
    <p:sldId id="294" r:id="rId20"/>
    <p:sldId id="295" r:id="rId21"/>
    <p:sldId id="296" r:id="rId22"/>
    <p:sldId id="322" r:id="rId23"/>
    <p:sldId id="299" r:id="rId24"/>
    <p:sldId id="300" r:id="rId25"/>
    <p:sldId id="301" r:id="rId26"/>
    <p:sldId id="302" r:id="rId27"/>
    <p:sldId id="303" r:id="rId28"/>
    <p:sldId id="304" r:id="rId29"/>
    <p:sldId id="305" r:id="rId30"/>
    <p:sldId id="306" r:id="rId31"/>
    <p:sldId id="307" r:id="rId32"/>
    <p:sldId id="308" r:id="rId33"/>
    <p:sldId id="313" r:id="rId34"/>
    <p:sldId id="334" r:id="rId35"/>
    <p:sldId id="328" r:id="rId36"/>
    <p:sldId id="332" r:id="rId37"/>
    <p:sldId id="336" r:id="rId38"/>
    <p:sldId id="337" r:id="rId39"/>
    <p:sldId id="338" r:id="rId40"/>
    <p:sldId id="339" r:id="rId41"/>
    <p:sldId id="340" r:id="rId42"/>
    <p:sldId id="341" r:id="rId43"/>
    <p:sldId id="342" r:id="rId44"/>
    <p:sldId id="343" r:id="rId45"/>
    <p:sldId id="344" r:id="rId46"/>
    <p:sldId id="374" r:id="rId47"/>
    <p:sldId id="375" r:id="rId48"/>
    <p:sldId id="376" r:id="rId49"/>
    <p:sldId id="347" r:id="rId50"/>
    <p:sldId id="348" r:id="rId51"/>
    <p:sldId id="349" r:id="rId52"/>
    <p:sldId id="350" r:id="rId53"/>
    <p:sldId id="351" r:id="rId54"/>
    <p:sldId id="352" r:id="rId55"/>
    <p:sldId id="353" r:id="rId56"/>
    <p:sldId id="354" r:id="rId57"/>
    <p:sldId id="360" r:id="rId58"/>
    <p:sldId id="361" r:id="rId59"/>
    <p:sldId id="362" r:id="rId60"/>
    <p:sldId id="363" r:id="rId61"/>
    <p:sldId id="364" r:id="rId62"/>
    <p:sldId id="365" r:id="rId63"/>
    <p:sldId id="366" r:id="rId64"/>
    <p:sldId id="367" r:id="rId65"/>
    <p:sldId id="368" r:id="rId66"/>
    <p:sldId id="282" r:id="rId67"/>
    <p:sldId id="284" r:id="rId68"/>
    <p:sldId id="291" r:id="rId69"/>
    <p:sldId id="369" r:id="rId70"/>
    <p:sldId id="370" r:id="rId71"/>
    <p:sldId id="371" r:id="rId72"/>
    <p:sldId id="372" r:id="rId73"/>
    <p:sldId id="373" r:id="rId74"/>
    <p:sldId id="286" r:id="rId75"/>
    <p:sldId id="329" r:id="rId76"/>
    <p:sldId id="333" r:id="rId77"/>
  </p:sldIdLst>
  <p:sldSz cx="9144000" cy="6858000" type="screen4x3"/>
  <p:notesSz cx="6997700" cy="9283700"/>
  <p:defaultTextStyle>
    <a:defPPr>
      <a:defRPr lang="en-US"/>
    </a:defPPr>
    <a:lvl1pPr algn="l" defTabSz="457200" rtl="0" fontAlgn="base">
      <a:spcBef>
        <a:spcPct val="0"/>
      </a:spcBef>
      <a:spcAft>
        <a:spcPct val="0"/>
      </a:spcAft>
      <a:defRPr kern="1200">
        <a:solidFill>
          <a:schemeClr val="tx1"/>
        </a:solidFill>
        <a:latin typeface="Calibri" pitchFamily="34" charset="0"/>
        <a:ea typeface="MS PGothic"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C1CDE1"/>
    <a:srgbClr val="FF99FF"/>
    <a:srgbClr val="96AF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07" d="100"/>
          <a:sy n="107" d="100"/>
        </p:scale>
        <p:origin x="-1062" y="-84"/>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92" d="100"/>
          <a:sy n="92" d="100"/>
        </p:scale>
        <p:origin x="-3780" y="-120"/>
      </p:cViewPr>
      <p:guideLst>
        <p:guide orient="horz" pos="2924"/>
        <p:guide pos="22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2337" cy="464185"/>
          </a:xfrm>
          <a:prstGeom prst="rect">
            <a:avLst/>
          </a:prstGeom>
        </p:spPr>
        <p:txBody>
          <a:bodyPr vert="horz" lIns="93022" tIns="46511" rIns="93022" bIns="46511" rtlCol="0"/>
          <a:lstStyle>
            <a:lvl1pPr algn="l">
              <a:defRPr sz="1200"/>
            </a:lvl1pPr>
          </a:lstStyle>
          <a:p>
            <a:endParaRPr lang="en-US"/>
          </a:p>
        </p:txBody>
      </p:sp>
      <p:sp>
        <p:nvSpPr>
          <p:cNvPr id="3" name="Date Placeholder 2"/>
          <p:cNvSpPr>
            <a:spLocks noGrp="1"/>
          </p:cNvSpPr>
          <p:nvPr>
            <p:ph type="dt" sz="quarter" idx="1"/>
          </p:nvPr>
        </p:nvSpPr>
        <p:spPr>
          <a:xfrm>
            <a:off x="3963744" y="1"/>
            <a:ext cx="3032337" cy="464185"/>
          </a:xfrm>
          <a:prstGeom prst="rect">
            <a:avLst/>
          </a:prstGeom>
        </p:spPr>
        <p:txBody>
          <a:bodyPr vert="horz" lIns="93022" tIns="46511" rIns="93022" bIns="46511" rtlCol="0"/>
          <a:lstStyle>
            <a:lvl1pPr algn="r">
              <a:defRPr sz="1200"/>
            </a:lvl1pPr>
          </a:lstStyle>
          <a:p>
            <a:fld id="{A1AB0F20-3C8E-44BC-9441-3380B1C7B398}" type="datetimeFigureOut">
              <a:rPr lang="en-US" smtClean="0"/>
              <a:t>3/12/2014</a:t>
            </a:fld>
            <a:endParaRPr lang="en-US"/>
          </a:p>
        </p:txBody>
      </p:sp>
      <p:sp>
        <p:nvSpPr>
          <p:cNvPr id="4" name="Footer Placeholder 3"/>
          <p:cNvSpPr>
            <a:spLocks noGrp="1"/>
          </p:cNvSpPr>
          <p:nvPr>
            <p:ph type="ftr" sz="quarter" idx="2"/>
          </p:nvPr>
        </p:nvSpPr>
        <p:spPr>
          <a:xfrm>
            <a:off x="1" y="8817904"/>
            <a:ext cx="3032337" cy="464185"/>
          </a:xfrm>
          <a:prstGeom prst="rect">
            <a:avLst/>
          </a:prstGeom>
        </p:spPr>
        <p:txBody>
          <a:bodyPr vert="horz" lIns="93022" tIns="46511" rIns="93022" bIns="46511" rtlCol="0" anchor="b"/>
          <a:lstStyle>
            <a:lvl1pPr algn="l">
              <a:defRPr sz="1200"/>
            </a:lvl1pPr>
          </a:lstStyle>
          <a:p>
            <a:endParaRPr lang="en-US"/>
          </a:p>
        </p:txBody>
      </p:sp>
      <p:sp>
        <p:nvSpPr>
          <p:cNvPr id="5" name="Slide Number Placeholder 4"/>
          <p:cNvSpPr>
            <a:spLocks noGrp="1"/>
          </p:cNvSpPr>
          <p:nvPr>
            <p:ph type="sldNum" sz="quarter" idx="3"/>
          </p:nvPr>
        </p:nvSpPr>
        <p:spPr>
          <a:xfrm>
            <a:off x="3963744" y="8817904"/>
            <a:ext cx="3032337" cy="464185"/>
          </a:xfrm>
          <a:prstGeom prst="rect">
            <a:avLst/>
          </a:prstGeom>
        </p:spPr>
        <p:txBody>
          <a:bodyPr vert="horz" lIns="93022" tIns="46511" rIns="93022" bIns="46511" rtlCol="0" anchor="b"/>
          <a:lstStyle>
            <a:lvl1pPr algn="r">
              <a:defRPr sz="1200"/>
            </a:lvl1pPr>
          </a:lstStyle>
          <a:p>
            <a:fld id="{6C3DAE3C-6C47-4259-86AB-1948C9657280}" type="slidenum">
              <a:rPr lang="en-US" smtClean="0"/>
              <a:t>‹#›</a:t>
            </a:fld>
            <a:endParaRPr lang="en-US"/>
          </a:p>
        </p:txBody>
      </p:sp>
    </p:spTree>
    <p:extLst>
      <p:ext uri="{BB962C8B-B14F-4D97-AF65-F5344CB8AC3E}">
        <p14:creationId xmlns:p14="http://schemas.microsoft.com/office/powerpoint/2010/main" val="26846610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2337" cy="464185"/>
          </a:xfrm>
          <a:prstGeom prst="rect">
            <a:avLst/>
          </a:prstGeom>
        </p:spPr>
        <p:txBody>
          <a:bodyPr vert="horz" lIns="93022" tIns="46511" rIns="93022" bIns="46511" rtlCol="0"/>
          <a:lstStyle>
            <a:lvl1pPr algn="l">
              <a:defRPr sz="1200">
                <a:latin typeface="Calibri" charset="0"/>
                <a:ea typeface="ＭＳ Ｐゴシック" charset="0"/>
                <a:cs typeface="ＭＳ Ｐゴシック" charset="0"/>
              </a:defRPr>
            </a:lvl1pPr>
          </a:lstStyle>
          <a:p>
            <a:pPr>
              <a:defRPr/>
            </a:pPr>
            <a:endParaRPr lang="en-US"/>
          </a:p>
        </p:txBody>
      </p:sp>
      <p:sp>
        <p:nvSpPr>
          <p:cNvPr id="3" name="Date Placeholder 2"/>
          <p:cNvSpPr>
            <a:spLocks noGrp="1"/>
          </p:cNvSpPr>
          <p:nvPr>
            <p:ph type="dt" idx="1"/>
          </p:nvPr>
        </p:nvSpPr>
        <p:spPr>
          <a:xfrm>
            <a:off x="3963744" y="1"/>
            <a:ext cx="3032337" cy="464185"/>
          </a:xfrm>
          <a:prstGeom prst="rect">
            <a:avLst/>
          </a:prstGeom>
        </p:spPr>
        <p:txBody>
          <a:bodyPr vert="horz" lIns="93022" tIns="46511" rIns="93022" bIns="46511" rtlCol="0"/>
          <a:lstStyle>
            <a:lvl1pPr algn="r">
              <a:defRPr sz="1200">
                <a:latin typeface="Calibri" charset="0"/>
                <a:ea typeface="ＭＳ Ｐゴシック" charset="0"/>
                <a:cs typeface="ＭＳ Ｐゴシック" charset="0"/>
              </a:defRPr>
            </a:lvl1pPr>
          </a:lstStyle>
          <a:p>
            <a:pPr>
              <a:defRPr/>
            </a:pPr>
            <a:fld id="{F73E97D4-412C-4A9E-8E31-60CCDD613773}" type="datetimeFigureOut">
              <a:rPr lang="en-US"/>
              <a:pPr>
                <a:defRPr/>
              </a:pPr>
              <a:t>3/12/2014</a:t>
            </a:fld>
            <a:endParaRPr lang="en-US"/>
          </a:p>
        </p:txBody>
      </p:sp>
      <p:sp>
        <p:nvSpPr>
          <p:cNvPr id="4" name="Slide Image Placeholder 3"/>
          <p:cNvSpPr>
            <a:spLocks noGrp="1" noRot="1" noChangeAspect="1"/>
          </p:cNvSpPr>
          <p:nvPr>
            <p:ph type="sldImg" idx="2"/>
          </p:nvPr>
        </p:nvSpPr>
        <p:spPr>
          <a:xfrm>
            <a:off x="1177925" y="696913"/>
            <a:ext cx="4641850" cy="3481387"/>
          </a:xfrm>
          <a:prstGeom prst="rect">
            <a:avLst/>
          </a:prstGeom>
          <a:noFill/>
          <a:ln w="12700">
            <a:solidFill>
              <a:prstClr val="black"/>
            </a:solidFill>
          </a:ln>
        </p:spPr>
        <p:txBody>
          <a:bodyPr vert="horz" lIns="93022" tIns="46511" rIns="93022" bIns="46511" rtlCol="0" anchor="ctr"/>
          <a:lstStyle/>
          <a:p>
            <a:pPr lvl="0"/>
            <a:endParaRPr lang="en-US" noProof="0" smtClean="0"/>
          </a:p>
        </p:txBody>
      </p:sp>
      <p:sp>
        <p:nvSpPr>
          <p:cNvPr id="5" name="Notes Placeholder 4"/>
          <p:cNvSpPr>
            <a:spLocks noGrp="1"/>
          </p:cNvSpPr>
          <p:nvPr>
            <p:ph type="body" sz="quarter" idx="3"/>
          </p:nvPr>
        </p:nvSpPr>
        <p:spPr>
          <a:xfrm>
            <a:off x="699770" y="4409758"/>
            <a:ext cx="5598160" cy="4177665"/>
          </a:xfrm>
          <a:prstGeom prst="rect">
            <a:avLst/>
          </a:prstGeom>
        </p:spPr>
        <p:txBody>
          <a:bodyPr vert="horz" lIns="93022" tIns="46511" rIns="93022" bIns="46511"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1" y="8817904"/>
            <a:ext cx="3032337" cy="464185"/>
          </a:xfrm>
          <a:prstGeom prst="rect">
            <a:avLst/>
          </a:prstGeom>
        </p:spPr>
        <p:txBody>
          <a:bodyPr vert="horz" lIns="93022" tIns="46511" rIns="93022" bIns="46511" rtlCol="0" anchor="b"/>
          <a:lstStyle>
            <a:lvl1pPr algn="l">
              <a:defRPr sz="1200">
                <a:latin typeface="Calibri"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5"/>
          </p:nvPr>
        </p:nvSpPr>
        <p:spPr>
          <a:xfrm>
            <a:off x="3963744" y="8817904"/>
            <a:ext cx="3032337" cy="464185"/>
          </a:xfrm>
          <a:prstGeom prst="rect">
            <a:avLst/>
          </a:prstGeom>
        </p:spPr>
        <p:txBody>
          <a:bodyPr vert="horz" lIns="93022" tIns="46511" rIns="93022" bIns="46511" rtlCol="0" anchor="b"/>
          <a:lstStyle>
            <a:lvl1pPr algn="r">
              <a:defRPr sz="1200">
                <a:latin typeface="Calibri" charset="0"/>
                <a:ea typeface="ＭＳ Ｐゴシック" charset="0"/>
                <a:cs typeface="ＭＳ Ｐゴシック" charset="0"/>
              </a:defRPr>
            </a:lvl1pPr>
          </a:lstStyle>
          <a:p>
            <a:pPr>
              <a:defRPr/>
            </a:pPr>
            <a:fld id="{6EF27572-4C5E-479C-89BD-F22F29234D68}" type="slidenum">
              <a:rPr lang="en-US"/>
              <a:pPr>
                <a:defRPr/>
              </a:pPr>
              <a:t>‹#›</a:t>
            </a:fld>
            <a:endParaRPr lang="en-US"/>
          </a:p>
        </p:txBody>
      </p:sp>
    </p:spTree>
    <p:extLst>
      <p:ext uri="{BB962C8B-B14F-4D97-AF65-F5344CB8AC3E}">
        <p14:creationId xmlns:p14="http://schemas.microsoft.com/office/powerpoint/2010/main" val="78555277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4C5BAA7-026B-4099-9E2B-F058EC31144B}" type="slidenum">
              <a:rPr lang="en-US" smtClean="0"/>
              <a:pPr fontAlgn="base">
                <a:spcBef>
                  <a:spcPct val="0"/>
                </a:spcBef>
                <a:spcAft>
                  <a:spcPct val="0"/>
                </a:spcAft>
                <a:defRPr/>
              </a:pPr>
              <a:t>3</a:t>
            </a:fld>
            <a:endParaRPr lang="en-US" smtClean="0"/>
          </a:p>
        </p:txBody>
      </p:sp>
      <p:sp>
        <p:nvSpPr>
          <p:cNvPr id="307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8911" eaLnBrk="0" hangingPunct="0">
              <a:spcBef>
                <a:spcPct val="30000"/>
              </a:spcBef>
              <a:defRPr sz="1200">
                <a:solidFill>
                  <a:schemeClr val="tx1"/>
                </a:solidFill>
                <a:latin typeface="Calibri" pitchFamily="34" charset="0"/>
              </a:defRPr>
            </a:lvl1pPr>
            <a:lvl2pPr marL="755800" indent="-290692" defTabSz="918911" eaLnBrk="0" hangingPunct="0">
              <a:spcBef>
                <a:spcPct val="30000"/>
              </a:spcBef>
              <a:defRPr sz="1200">
                <a:solidFill>
                  <a:schemeClr val="tx1"/>
                </a:solidFill>
                <a:latin typeface="Calibri" pitchFamily="34" charset="0"/>
              </a:defRPr>
            </a:lvl2pPr>
            <a:lvl3pPr marL="1162769" indent="-232554" defTabSz="918911" eaLnBrk="0" hangingPunct="0">
              <a:spcBef>
                <a:spcPct val="30000"/>
              </a:spcBef>
              <a:defRPr sz="1200">
                <a:solidFill>
                  <a:schemeClr val="tx1"/>
                </a:solidFill>
                <a:latin typeface="Calibri" pitchFamily="34" charset="0"/>
              </a:defRPr>
            </a:lvl3pPr>
            <a:lvl4pPr marL="1627876" indent="-232554" defTabSz="918911" eaLnBrk="0" hangingPunct="0">
              <a:spcBef>
                <a:spcPct val="30000"/>
              </a:spcBef>
              <a:defRPr sz="1200">
                <a:solidFill>
                  <a:schemeClr val="tx1"/>
                </a:solidFill>
                <a:latin typeface="Calibri" pitchFamily="34" charset="0"/>
              </a:defRPr>
            </a:lvl4pPr>
            <a:lvl5pPr marL="2092985" indent="-232554" defTabSz="918911" eaLnBrk="0" hangingPunct="0">
              <a:spcBef>
                <a:spcPct val="30000"/>
              </a:spcBef>
              <a:defRPr sz="1200">
                <a:solidFill>
                  <a:schemeClr val="tx1"/>
                </a:solidFill>
                <a:latin typeface="Calibri" pitchFamily="34" charset="0"/>
              </a:defRPr>
            </a:lvl5pPr>
            <a:lvl6pPr marL="2558092" indent="-232554" defTabSz="918911" eaLnBrk="0" fontAlgn="base" hangingPunct="0">
              <a:spcBef>
                <a:spcPct val="30000"/>
              </a:spcBef>
              <a:spcAft>
                <a:spcPct val="0"/>
              </a:spcAft>
              <a:defRPr sz="1200">
                <a:solidFill>
                  <a:schemeClr val="tx1"/>
                </a:solidFill>
                <a:latin typeface="Calibri" pitchFamily="34" charset="0"/>
              </a:defRPr>
            </a:lvl6pPr>
            <a:lvl7pPr marL="3023199" indent="-232554" defTabSz="918911" eaLnBrk="0" fontAlgn="base" hangingPunct="0">
              <a:spcBef>
                <a:spcPct val="30000"/>
              </a:spcBef>
              <a:spcAft>
                <a:spcPct val="0"/>
              </a:spcAft>
              <a:defRPr sz="1200">
                <a:solidFill>
                  <a:schemeClr val="tx1"/>
                </a:solidFill>
                <a:latin typeface="Calibri" pitchFamily="34" charset="0"/>
              </a:defRPr>
            </a:lvl7pPr>
            <a:lvl8pPr marL="3488308" indent="-232554" defTabSz="918911" eaLnBrk="0" fontAlgn="base" hangingPunct="0">
              <a:spcBef>
                <a:spcPct val="30000"/>
              </a:spcBef>
              <a:spcAft>
                <a:spcPct val="0"/>
              </a:spcAft>
              <a:defRPr sz="1200">
                <a:solidFill>
                  <a:schemeClr val="tx1"/>
                </a:solidFill>
                <a:latin typeface="Calibri" pitchFamily="34" charset="0"/>
              </a:defRPr>
            </a:lvl8pPr>
            <a:lvl9pPr marL="3953415" indent="-232554" defTabSz="918911" eaLnBrk="0" fontAlgn="base" hangingPunct="0">
              <a:spcBef>
                <a:spcPct val="30000"/>
              </a:spcBef>
              <a:spcAft>
                <a:spcPct val="0"/>
              </a:spcAft>
              <a:defRPr sz="1200">
                <a:solidFill>
                  <a:schemeClr val="tx1"/>
                </a:solidFill>
                <a:latin typeface="Calibri" pitchFamily="34" charset="0"/>
              </a:defRPr>
            </a:lvl9pPr>
          </a:lstStyle>
          <a:p>
            <a:pPr>
              <a:spcBef>
                <a:spcPct val="0"/>
              </a:spcBef>
            </a:pPr>
            <a:fld id="{4DDC6B3B-8574-4C9C-A5DB-19E8155B8D61}" type="slidenum">
              <a:rPr lang="en-US" altLang="en-US" smtClean="0">
                <a:latin typeface="Times New Roman" pitchFamily="18" charset="0"/>
                <a:ea typeface="MS PGothic" pitchFamily="34" charset="-128"/>
              </a:rPr>
              <a:pPr>
                <a:spcBef>
                  <a:spcPct val="0"/>
                </a:spcBef>
              </a:pPr>
              <a:t>16</a:t>
            </a:fld>
            <a:endParaRPr lang="en-US" altLang="en-US" smtClean="0">
              <a:latin typeface="Times New Roman" pitchFamily="18" charset="0"/>
              <a:ea typeface="MS PGothic"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8911" eaLnBrk="0" hangingPunct="0">
              <a:spcBef>
                <a:spcPct val="30000"/>
              </a:spcBef>
              <a:defRPr sz="1200">
                <a:solidFill>
                  <a:schemeClr val="tx1"/>
                </a:solidFill>
                <a:latin typeface="Calibri" pitchFamily="34" charset="0"/>
              </a:defRPr>
            </a:lvl1pPr>
            <a:lvl2pPr marL="755800" indent="-290692" defTabSz="918911" eaLnBrk="0" hangingPunct="0">
              <a:spcBef>
                <a:spcPct val="30000"/>
              </a:spcBef>
              <a:defRPr sz="1200">
                <a:solidFill>
                  <a:schemeClr val="tx1"/>
                </a:solidFill>
                <a:latin typeface="Calibri" pitchFamily="34" charset="0"/>
              </a:defRPr>
            </a:lvl2pPr>
            <a:lvl3pPr marL="1162769" indent="-232554" defTabSz="918911" eaLnBrk="0" hangingPunct="0">
              <a:spcBef>
                <a:spcPct val="30000"/>
              </a:spcBef>
              <a:defRPr sz="1200">
                <a:solidFill>
                  <a:schemeClr val="tx1"/>
                </a:solidFill>
                <a:latin typeface="Calibri" pitchFamily="34" charset="0"/>
              </a:defRPr>
            </a:lvl3pPr>
            <a:lvl4pPr marL="1627876" indent="-232554" defTabSz="918911" eaLnBrk="0" hangingPunct="0">
              <a:spcBef>
                <a:spcPct val="30000"/>
              </a:spcBef>
              <a:defRPr sz="1200">
                <a:solidFill>
                  <a:schemeClr val="tx1"/>
                </a:solidFill>
                <a:latin typeface="Calibri" pitchFamily="34" charset="0"/>
              </a:defRPr>
            </a:lvl4pPr>
            <a:lvl5pPr marL="2092985" indent="-232554" defTabSz="918911" eaLnBrk="0" hangingPunct="0">
              <a:spcBef>
                <a:spcPct val="30000"/>
              </a:spcBef>
              <a:defRPr sz="1200">
                <a:solidFill>
                  <a:schemeClr val="tx1"/>
                </a:solidFill>
                <a:latin typeface="Calibri" pitchFamily="34" charset="0"/>
              </a:defRPr>
            </a:lvl5pPr>
            <a:lvl6pPr marL="2558092" indent="-232554" defTabSz="918911" eaLnBrk="0" fontAlgn="base" hangingPunct="0">
              <a:spcBef>
                <a:spcPct val="30000"/>
              </a:spcBef>
              <a:spcAft>
                <a:spcPct val="0"/>
              </a:spcAft>
              <a:defRPr sz="1200">
                <a:solidFill>
                  <a:schemeClr val="tx1"/>
                </a:solidFill>
                <a:latin typeface="Calibri" pitchFamily="34" charset="0"/>
              </a:defRPr>
            </a:lvl6pPr>
            <a:lvl7pPr marL="3023199" indent="-232554" defTabSz="918911" eaLnBrk="0" fontAlgn="base" hangingPunct="0">
              <a:spcBef>
                <a:spcPct val="30000"/>
              </a:spcBef>
              <a:spcAft>
                <a:spcPct val="0"/>
              </a:spcAft>
              <a:defRPr sz="1200">
                <a:solidFill>
                  <a:schemeClr val="tx1"/>
                </a:solidFill>
                <a:latin typeface="Calibri" pitchFamily="34" charset="0"/>
              </a:defRPr>
            </a:lvl7pPr>
            <a:lvl8pPr marL="3488308" indent="-232554" defTabSz="918911" eaLnBrk="0" fontAlgn="base" hangingPunct="0">
              <a:spcBef>
                <a:spcPct val="30000"/>
              </a:spcBef>
              <a:spcAft>
                <a:spcPct val="0"/>
              </a:spcAft>
              <a:defRPr sz="1200">
                <a:solidFill>
                  <a:schemeClr val="tx1"/>
                </a:solidFill>
                <a:latin typeface="Calibri" pitchFamily="34" charset="0"/>
              </a:defRPr>
            </a:lvl8pPr>
            <a:lvl9pPr marL="3953415" indent="-232554" defTabSz="918911"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D1DB6053-BDE7-4542-9CF3-C9AEBF03B8FE}" type="slidenum">
              <a:rPr lang="en-US" altLang="en-US" smtClean="0">
                <a:latin typeface="Times New Roman" pitchFamily="18" charset="0"/>
                <a:ea typeface="MS PGothic" pitchFamily="34" charset="-128"/>
              </a:rPr>
              <a:pPr eaLnBrk="1" hangingPunct="1">
                <a:spcBef>
                  <a:spcPct val="0"/>
                </a:spcBef>
              </a:pPr>
              <a:t>17</a:t>
            </a:fld>
            <a:endParaRPr lang="en-US" altLang="en-US" smtClean="0">
              <a:latin typeface="Times New Roman" pitchFamily="18" charset="0"/>
              <a:ea typeface="MS PGothic" pitchFamily="34" charset="-128"/>
            </a:endParaRPr>
          </a:p>
        </p:txBody>
      </p:sp>
      <p:sp>
        <p:nvSpPr>
          <p:cNvPr id="51203" name="Rectangle 2"/>
          <p:cNvSpPr>
            <a:spLocks noGrp="1" noRot="1" noChangeAspect="1" noChangeArrowheads="1" noTextEdit="1"/>
          </p:cNvSpPr>
          <p:nvPr>
            <p:ph type="sldImg"/>
          </p:nvPr>
        </p:nvSpPr>
        <p:spPr bwMode="auto">
          <a:xfrm>
            <a:off x="1179513" y="696913"/>
            <a:ext cx="4640262" cy="34813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4" name="Rectangle 3"/>
          <p:cNvSpPr>
            <a:spLocks noGrp="1" noChangeArrowheads="1"/>
          </p:cNvSpPr>
          <p:nvPr>
            <p:ph type="body" idx="1"/>
          </p:nvPr>
        </p:nvSpPr>
        <p:spPr bwMode="auto">
          <a:xfrm>
            <a:off x="701391" y="4409758"/>
            <a:ext cx="5594920" cy="417766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Let’s look more closely at the area that must be covered by the GRAV-D airborne survey.  The green polygon shows: 1) States and territories, 2) Shallow water areas to the shelf break, 3) 150 km into Canada and Mexico. </a:t>
            </a:r>
          </a:p>
        </p:txBody>
      </p:sp>
      <p:sp>
        <p:nvSpPr>
          <p:cNvPr id="4" name="Slide Number Placeholder 3"/>
          <p:cNvSpPr>
            <a:spLocks noGrp="1"/>
          </p:cNvSpPr>
          <p:nvPr>
            <p:ph type="sldNum" sz="quarter" idx="5"/>
          </p:nvPr>
        </p:nvSpPr>
        <p:spPr>
          <a:xfrm>
            <a:off x="3963744" y="8817904"/>
            <a:ext cx="3032337" cy="464185"/>
          </a:xfrm>
          <a:prstGeom prst="rect">
            <a:avLst/>
          </a:prstGeom>
        </p:spPr>
        <p:txBody>
          <a:bodyPr/>
          <a:lstStyle/>
          <a:p>
            <a:pPr>
              <a:defRPr/>
            </a:pPr>
            <a:fld id="{7D28817E-677C-429B-BD88-CEA417A73508}" type="slidenum">
              <a:rPr lang="en-US" smtClean="0"/>
              <a:pPr>
                <a:defRPr/>
              </a:pPr>
              <a:t>19</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4) For pacific island surveys, the minimum dimension of the surveys is 300-500 km on a side.  We always strive to have a block large enough to provide sufficient spectral overlap with the GRACE mission gravity field.</a:t>
            </a:r>
          </a:p>
          <a:p>
            <a:endParaRPr lang="en-US" smtClean="0"/>
          </a:p>
        </p:txBody>
      </p:sp>
      <p:sp>
        <p:nvSpPr>
          <p:cNvPr id="4" name="Slide Number Placeholder 3"/>
          <p:cNvSpPr>
            <a:spLocks noGrp="1"/>
          </p:cNvSpPr>
          <p:nvPr>
            <p:ph type="sldNum" sz="quarter" idx="5"/>
          </p:nvPr>
        </p:nvSpPr>
        <p:spPr>
          <a:xfrm>
            <a:off x="3963744" y="8817904"/>
            <a:ext cx="3032337" cy="464185"/>
          </a:xfrm>
          <a:prstGeom prst="rect">
            <a:avLst/>
          </a:prstGeom>
        </p:spPr>
        <p:txBody>
          <a:bodyPr/>
          <a:lstStyle/>
          <a:p>
            <a:pPr>
              <a:defRPr/>
            </a:pPr>
            <a:fld id="{312AF516-ECF9-41D1-B8E1-61ED24CD071C}" type="slidenum">
              <a:rPr lang="en-US" smtClean="0"/>
              <a:pPr>
                <a:defRPr/>
              </a:pPr>
              <a:t>20</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NGS evaluated the US and all of its territories and established a priority order according to the where the datum is in greatest need of repair.  Alaska has the biggest need, so tops the list.  Next in priority are the coastal regions of the US and the Great Lakes.  Then the Hawaiian and Pacific Islands, the Aleutians, and then interior CONUS.  The mountainous regions have the greatest geoid errors and will get our first attention.  The actual order we fly the surveys is also informed by the availability of aircraft, the appropriate seasons for measurement, the availability of government contract fuel, and the coordination of logistical constraints so as to most efficiently use our resources.</a:t>
            </a:r>
          </a:p>
          <a:p>
            <a:endParaRPr lang="en-US" smtClean="0"/>
          </a:p>
        </p:txBody>
      </p:sp>
      <p:sp>
        <p:nvSpPr>
          <p:cNvPr id="4" name="Slide Number Placeholder 3"/>
          <p:cNvSpPr>
            <a:spLocks noGrp="1"/>
          </p:cNvSpPr>
          <p:nvPr>
            <p:ph type="sldNum" sz="quarter" idx="5"/>
          </p:nvPr>
        </p:nvSpPr>
        <p:spPr>
          <a:xfrm>
            <a:off x="3963744" y="8817904"/>
            <a:ext cx="3032337" cy="464185"/>
          </a:xfrm>
          <a:prstGeom prst="rect">
            <a:avLst/>
          </a:prstGeom>
        </p:spPr>
        <p:txBody>
          <a:bodyPr/>
          <a:lstStyle/>
          <a:p>
            <a:pPr>
              <a:defRPr/>
            </a:pPr>
            <a:fld id="{5D8B5DA7-B965-498E-A014-215B3FB68D76}" type="slidenum">
              <a:rPr lang="en-US" smtClean="0"/>
              <a:pPr>
                <a:defRPr/>
              </a:pPr>
              <a:t>21</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rPr>
              <a:t>We’ve set up a basic GIS GPRA monitoring in the War Room.  We will report the coordinates of our survey monthly and they will calculate our percentages.  </a:t>
            </a:r>
          </a:p>
        </p:txBody>
      </p:sp>
      <p:sp>
        <p:nvSpPr>
          <p:cNvPr id="53252" name="Slide Number Placeholder 3"/>
          <p:cNvSpPr>
            <a:spLocks noGrp="1"/>
          </p:cNvSpPr>
          <p:nvPr>
            <p:ph type="sldNum" sz="quarter" idx="5"/>
          </p:nvPr>
        </p:nvSpPr>
        <p:spPr>
          <a:xfrm>
            <a:off x="3963744" y="8817904"/>
            <a:ext cx="3032337" cy="46418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0" eaLnBrk="0" hangingPunct="0">
              <a:defRPr sz="1400" b="1">
                <a:solidFill>
                  <a:schemeClr val="tx1"/>
                </a:solidFill>
                <a:latin typeface="Verdana" pitchFamily="34" charset="0"/>
              </a:defRPr>
            </a:lvl1pPr>
            <a:lvl2pPr marL="741667" indent="-285256" defTabSz="922330" eaLnBrk="0" hangingPunct="0">
              <a:defRPr sz="1400" b="1">
                <a:solidFill>
                  <a:schemeClr val="tx1"/>
                </a:solidFill>
                <a:latin typeface="Verdana" pitchFamily="34" charset="0"/>
              </a:defRPr>
            </a:lvl2pPr>
            <a:lvl3pPr marL="1141025" indent="-228204" defTabSz="922330" eaLnBrk="0" hangingPunct="0">
              <a:defRPr sz="1400" b="1">
                <a:solidFill>
                  <a:schemeClr val="tx1"/>
                </a:solidFill>
                <a:latin typeface="Verdana" pitchFamily="34" charset="0"/>
              </a:defRPr>
            </a:lvl3pPr>
            <a:lvl4pPr marL="1597435" indent="-228204" defTabSz="922330" eaLnBrk="0" hangingPunct="0">
              <a:defRPr sz="1400" b="1">
                <a:solidFill>
                  <a:schemeClr val="tx1"/>
                </a:solidFill>
                <a:latin typeface="Verdana" pitchFamily="34" charset="0"/>
              </a:defRPr>
            </a:lvl4pPr>
            <a:lvl5pPr marL="2053846" indent="-228204" defTabSz="922330" eaLnBrk="0" hangingPunct="0">
              <a:defRPr sz="1400" b="1">
                <a:solidFill>
                  <a:schemeClr val="tx1"/>
                </a:solidFill>
                <a:latin typeface="Verdana" pitchFamily="34" charset="0"/>
              </a:defRPr>
            </a:lvl5pPr>
            <a:lvl6pPr marL="2510256" indent="-228204" defTabSz="922330" eaLnBrk="0" fontAlgn="base" hangingPunct="0">
              <a:spcBef>
                <a:spcPct val="0"/>
              </a:spcBef>
              <a:spcAft>
                <a:spcPct val="0"/>
              </a:spcAft>
              <a:defRPr sz="1400" b="1">
                <a:solidFill>
                  <a:schemeClr val="tx1"/>
                </a:solidFill>
                <a:latin typeface="Verdana" pitchFamily="34" charset="0"/>
              </a:defRPr>
            </a:lvl6pPr>
            <a:lvl7pPr marL="2966665" indent="-228204" defTabSz="922330" eaLnBrk="0" fontAlgn="base" hangingPunct="0">
              <a:spcBef>
                <a:spcPct val="0"/>
              </a:spcBef>
              <a:spcAft>
                <a:spcPct val="0"/>
              </a:spcAft>
              <a:defRPr sz="1400" b="1">
                <a:solidFill>
                  <a:schemeClr val="tx1"/>
                </a:solidFill>
                <a:latin typeface="Verdana" pitchFamily="34" charset="0"/>
              </a:defRPr>
            </a:lvl7pPr>
            <a:lvl8pPr marL="3423076" indent="-228204" defTabSz="922330" eaLnBrk="0" fontAlgn="base" hangingPunct="0">
              <a:spcBef>
                <a:spcPct val="0"/>
              </a:spcBef>
              <a:spcAft>
                <a:spcPct val="0"/>
              </a:spcAft>
              <a:defRPr sz="1400" b="1">
                <a:solidFill>
                  <a:schemeClr val="tx1"/>
                </a:solidFill>
                <a:latin typeface="Verdana" pitchFamily="34" charset="0"/>
              </a:defRPr>
            </a:lvl8pPr>
            <a:lvl9pPr marL="3879486" indent="-228204" defTabSz="922330" eaLnBrk="0" fontAlgn="base" hangingPunct="0">
              <a:spcBef>
                <a:spcPct val="0"/>
              </a:spcBef>
              <a:spcAft>
                <a:spcPct val="0"/>
              </a:spcAft>
              <a:defRPr sz="1400" b="1">
                <a:solidFill>
                  <a:schemeClr val="tx1"/>
                </a:solidFill>
                <a:latin typeface="Verdana" pitchFamily="34" charset="0"/>
              </a:defRPr>
            </a:lvl9pPr>
          </a:lstStyle>
          <a:p>
            <a:pPr eaLnBrk="1" hangingPunct="1"/>
            <a:fld id="{DF6A3A44-F5AB-44E7-8A72-BA05E4C22111}" type="slidenum">
              <a:rPr lang="en-US" sz="1200" b="0">
                <a:latin typeface="Arial" pitchFamily="34" charset="0"/>
              </a:rPr>
              <a:pPr eaLnBrk="1" hangingPunct="1"/>
              <a:t>23</a:t>
            </a:fld>
            <a:endParaRPr lang="en-US" sz="1200" b="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Size of survey based on aircraft legs (how far it can go)</a:t>
            </a:r>
          </a:p>
          <a:p>
            <a:pPr eaLnBrk="1" hangingPunct="1">
              <a:spcBef>
                <a:spcPct val="0"/>
              </a:spcBef>
            </a:pPr>
            <a:r>
              <a:rPr lang="en-US" smtClean="0"/>
              <a:t>Location dependent on aircraft (over water?), in this case only a 2 engine aircraft</a:t>
            </a:r>
          </a:p>
          <a:p>
            <a:pPr eaLnBrk="1" hangingPunct="1">
              <a:spcBef>
                <a:spcPct val="0"/>
              </a:spcBef>
            </a:pPr>
            <a:endParaRPr lang="en-US" smtClean="0"/>
          </a:p>
        </p:txBody>
      </p:sp>
      <p:sp>
        <p:nvSpPr>
          <p:cNvPr id="12292" name="Slide Number Placeholder 3"/>
          <p:cNvSpPr>
            <a:spLocks noGrp="1"/>
          </p:cNvSpPr>
          <p:nvPr>
            <p:ph type="sldNum" sz="quarter" idx="5"/>
          </p:nvPr>
        </p:nvSpPr>
        <p:spPr bwMode="auto">
          <a:xfrm>
            <a:off x="3963744" y="8817904"/>
            <a:ext cx="3032337" cy="46418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5800" indent="-290692">
              <a:defRPr>
                <a:solidFill>
                  <a:schemeClr val="tx1"/>
                </a:solidFill>
                <a:latin typeface="Calibri" pitchFamily="34" charset="0"/>
              </a:defRPr>
            </a:lvl2pPr>
            <a:lvl3pPr marL="1162769" indent="-232554">
              <a:defRPr>
                <a:solidFill>
                  <a:schemeClr val="tx1"/>
                </a:solidFill>
                <a:latin typeface="Calibri" pitchFamily="34" charset="0"/>
              </a:defRPr>
            </a:lvl3pPr>
            <a:lvl4pPr marL="1627876" indent="-232554">
              <a:defRPr>
                <a:solidFill>
                  <a:schemeClr val="tx1"/>
                </a:solidFill>
                <a:latin typeface="Calibri" pitchFamily="34" charset="0"/>
              </a:defRPr>
            </a:lvl4pPr>
            <a:lvl5pPr marL="2092985" indent="-232554">
              <a:defRPr>
                <a:solidFill>
                  <a:schemeClr val="tx1"/>
                </a:solidFill>
                <a:latin typeface="Calibri" pitchFamily="34" charset="0"/>
              </a:defRPr>
            </a:lvl5pPr>
            <a:lvl6pPr marL="2558092" indent="-232554" fontAlgn="base">
              <a:spcBef>
                <a:spcPct val="0"/>
              </a:spcBef>
              <a:spcAft>
                <a:spcPct val="0"/>
              </a:spcAft>
              <a:defRPr>
                <a:solidFill>
                  <a:schemeClr val="tx1"/>
                </a:solidFill>
                <a:latin typeface="Calibri" pitchFamily="34" charset="0"/>
              </a:defRPr>
            </a:lvl6pPr>
            <a:lvl7pPr marL="3023199" indent="-232554" fontAlgn="base">
              <a:spcBef>
                <a:spcPct val="0"/>
              </a:spcBef>
              <a:spcAft>
                <a:spcPct val="0"/>
              </a:spcAft>
              <a:defRPr>
                <a:solidFill>
                  <a:schemeClr val="tx1"/>
                </a:solidFill>
                <a:latin typeface="Calibri" pitchFamily="34" charset="0"/>
              </a:defRPr>
            </a:lvl7pPr>
            <a:lvl8pPr marL="3488308" indent="-232554" fontAlgn="base">
              <a:spcBef>
                <a:spcPct val="0"/>
              </a:spcBef>
              <a:spcAft>
                <a:spcPct val="0"/>
              </a:spcAft>
              <a:defRPr>
                <a:solidFill>
                  <a:schemeClr val="tx1"/>
                </a:solidFill>
                <a:latin typeface="Calibri" pitchFamily="34" charset="0"/>
              </a:defRPr>
            </a:lvl8pPr>
            <a:lvl9pPr marL="3953415" indent="-232554"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5AEC9BF2-E99D-45D1-BE6A-770DB1FEA472}" type="slidenum">
              <a:rPr lang="en-US" smtClean="0"/>
              <a:pPr fontAlgn="base">
                <a:spcBef>
                  <a:spcPct val="0"/>
                </a:spcBef>
                <a:spcAft>
                  <a:spcPct val="0"/>
                </a:spcAft>
                <a:defRPr/>
              </a:pPr>
              <a:t>24</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Block layout based on aircraft, adjust size of block if needed</a:t>
            </a:r>
          </a:p>
          <a:p>
            <a:pPr eaLnBrk="1" hangingPunct="1">
              <a:spcBef>
                <a:spcPct val="0"/>
              </a:spcBef>
            </a:pPr>
            <a:endParaRPr lang="en-US" smtClean="0"/>
          </a:p>
        </p:txBody>
      </p:sp>
      <p:sp>
        <p:nvSpPr>
          <p:cNvPr id="14340" name="Slide Number Placeholder 3"/>
          <p:cNvSpPr>
            <a:spLocks noGrp="1"/>
          </p:cNvSpPr>
          <p:nvPr>
            <p:ph type="sldNum" sz="quarter" idx="5"/>
          </p:nvPr>
        </p:nvSpPr>
        <p:spPr bwMode="auto">
          <a:xfrm>
            <a:off x="3963744" y="8817904"/>
            <a:ext cx="3032337" cy="46418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5800" indent="-290692">
              <a:defRPr>
                <a:solidFill>
                  <a:schemeClr val="tx1"/>
                </a:solidFill>
                <a:latin typeface="Calibri" pitchFamily="34" charset="0"/>
              </a:defRPr>
            </a:lvl2pPr>
            <a:lvl3pPr marL="1162769" indent="-232554">
              <a:defRPr>
                <a:solidFill>
                  <a:schemeClr val="tx1"/>
                </a:solidFill>
                <a:latin typeface="Calibri" pitchFamily="34" charset="0"/>
              </a:defRPr>
            </a:lvl3pPr>
            <a:lvl4pPr marL="1627876" indent="-232554">
              <a:defRPr>
                <a:solidFill>
                  <a:schemeClr val="tx1"/>
                </a:solidFill>
                <a:latin typeface="Calibri" pitchFamily="34" charset="0"/>
              </a:defRPr>
            </a:lvl4pPr>
            <a:lvl5pPr marL="2092985" indent="-232554">
              <a:defRPr>
                <a:solidFill>
                  <a:schemeClr val="tx1"/>
                </a:solidFill>
                <a:latin typeface="Calibri" pitchFamily="34" charset="0"/>
              </a:defRPr>
            </a:lvl5pPr>
            <a:lvl6pPr marL="2558092" indent="-232554" fontAlgn="base">
              <a:spcBef>
                <a:spcPct val="0"/>
              </a:spcBef>
              <a:spcAft>
                <a:spcPct val="0"/>
              </a:spcAft>
              <a:defRPr>
                <a:solidFill>
                  <a:schemeClr val="tx1"/>
                </a:solidFill>
                <a:latin typeface="Calibri" pitchFamily="34" charset="0"/>
              </a:defRPr>
            </a:lvl6pPr>
            <a:lvl7pPr marL="3023199" indent="-232554" fontAlgn="base">
              <a:spcBef>
                <a:spcPct val="0"/>
              </a:spcBef>
              <a:spcAft>
                <a:spcPct val="0"/>
              </a:spcAft>
              <a:defRPr>
                <a:solidFill>
                  <a:schemeClr val="tx1"/>
                </a:solidFill>
                <a:latin typeface="Calibri" pitchFamily="34" charset="0"/>
              </a:defRPr>
            </a:lvl7pPr>
            <a:lvl8pPr marL="3488308" indent="-232554" fontAlgn="base">
              <a:spcBef>
                <a:spcPct val="0"/>
              </a:spcBef>
              <a:spcAft>
                <a:spcPct val="0"/>
              </a:spcAft>
              <a:defRPr>
                <a:solidFill>
                  <a:schemeClr val="tx1"/>
                </a:solidFill>
                <a:latin typeface="Calibri" pitchFamily="34" charset="0"/>
              </a:defRPr>
            </a:lvl8pPr>
            <a:lvl9pPr marL="3953415" indent="-232554"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4764C487-657E-48B7-923D-F07C8AE137D9}" type="slidenum">
              <a:rPr lang="en-US" smtClean="0"/>
              <a:pPr fontAlgn="base">
                <a:spcBef>
                  <a:spcPct val="0"/>
                </a:spcBef>
                <a:spcAft>
                  <a:spcPct val="0"/>
                </a:spcAft>
                <a:defRPr/>
              </a:pPr>
              <a:t>25</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GRAV-D surveys have been operating on a number of aircraft.  In order to accomplish our objectives within budget, we utilize a “portfolio” of aircraft of both government and contract origin.  We’ve used the NOAA Jet Prop and the P-3, although little opportunity exists for further use of these aircraft.  We operate about five months/year aboard the BLM Pilatus PC-12 aircraft.  This aircraft is used for fire-spotting during warmer weather months in AK and the western US.   This year we began working with Fugro to provide us aircraft services. We plan also to work this year with the Naval Research Lab and the VXS-1 Navy Squadron aboard their RC-12 King Air aircraft.</a:t>
            </a:r>
          </a:p>
        </p:txBody>
      </p:sp>
      <p:sp>
        <p:nvSpPr>
          <p:cNvPr id="4" name="Slide Number Placeholder 3"/>
          <p:cNvSpPr>
            <a:spLocks noGrp="1"/>
          </p:cNvSpPr>
          <p:nvPr>
            <p:ph type="sldNum" sz="quarter" idx="5"/>
          </p:nvPr>
        </p:nvSpPr>
        <p:spPr>
          <a:xfrm>
            <a:off x="3963744" y="8817904"/>
            <a:ext cx="3032337" cy="464185"/>
          </a:xfrm>
          <a:prstGeom prst="rect">
            <a:avLst/>
          </a:prstGeom>
        </p:spPr>
        <p:txBody>
          <a:bodyPr/>
          <a:lstStyle/>
          <a:p>
            <a:pPr>
              <a:defRPr/>
            </a:pPr>
            <a:fld id="{C566A279-0512-4B4E-93E7-A4E5BF540A76}" type="slidenum">
              <a:rPr lang="en-US" smtClean="0"/>
              <a:pPr>
                <a:defRPr/>
              </a:pPr>
              <a:t>26</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54266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p>
            <a:pPr>
              <a:defRPr/>
            </a:pPr>
            <a:fld id="{C5DDDEE8-2B22-4412-810A-672DCF9F4C03}" type="slidenum">
              <a:rPr lang="en-US" smtClean="0"/>
              <a:pPr>
                <a:defRPr/>
              </a:pPr>
              <a:t>4</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33244" indent="-281023" eaLnBrk="0" hangingPunct="0">
              <a:spcBef>
                <a:spcPct val="30000"/>
              </a:spcBef>
              <a:defRPr sz="1200">
                <a:solidFill>
                  <a:schemeClr val="tx1"/>
                </a:solidFill>
                <a:latin typeface="Calibri" pitchFamily="34" charset="0"/>
              </a:defRPr>
            </a:lvl2pPr>
            <a:lvl3pPr marL="1127321" indent="-224496" eaLnBrk="0" hangingPunct="0">
              <a:spcBef>
                <a:spcPct val="30000"/>
              </a:spcBef>
              <a:defRPr sz="1200">
                <a:solidFill>
                  <a:schemeClr val="tx1"/>
                </a:solidFill>
                <a:latin typeface="Calibri" pitchFamily="34" charset="0"/>
              </a:defRPr>
            </a:lvl3pPr>
            <a:lvl4pPr marL="1579543" indent="-224496" eaLnBrk="0" hangingPunct="0">
              <a:spcBef>
                <a:spcPct val="30000"/>
              </a:spcBef>
              <a:defRPr sz="1200">
                <a:solidFill>
                  <a:schemeClr val="tx1"/>
                </a:solidFill>
                <a:latin typeface="Calibri" pitchFamily="34" charset="0"/>
              </a:defRPr>
            </a:lvl4pPr>
            <a:lvl5pPr marL="2030149" indent="-224496" eaLnBrk="0" hangingPunct="0">
              <a:spcBef>
                <a:spcPct val="30000"/>
              </a:spcBef>
              <a:defRPr sz="1200">
                <a:solidFill>
                  <a:schemeClr val="tx1"/>
                </a:solidFill>
                <a:latin typeface="Calibri" pitchFamily="34" charset="0"/>
              </a:defRPr>
            </a:lvl5pPr>
            <a:lvl6pPr marL="2495290" indent="-224496" eaLnBrk="0" fontAlgn="base" hangingPunct="0">
              <a:spcBef>
                <a:spcPct val="30000"/>
              </a:spcBef>
              <a:spcAft>
                <a:spcPct val="0"/>
              </a:spcAft>
              <a:defRPr sz="1200">
                <a:solidFill>
                  <a:schemeClr val="tx1"/>
                </a:solidFill>
                <a:latin typeface="Calibri" pitchFamily="34" charset="0"/>
              </a:defRPr>
            </a:lvl6pPr>
            <a:lvl7pPr marL="2960432" indent="-224496" eaLnBrk="0" fontAlgn="base" hangingPunct="0">
              <a:spcBef>
                <a:spcPct val="30000"/>
              </a:spcBef>
              <a:spcAft>
                <a:spcPct val="0"/>
              </a:spcAft>
              <a:defRPr sz="1200">
                <a:solidFill>
                  <a:schemeClr val="tx1"/>
                </a:solidFill>
                <a:latin typeface="Calibri" pitchFamily="34" charset="0"/>
              </a:defRPr>
            </a:lvl7pPr>
            <a:lvl8pPr marL="3425573" indent="-224496" eaLnBrk="0" fontAlgn="base" hangingPunct="0">
              <a:spcBef>
                <a:spcPct val="30000"/>
              </a:spcBef>
              <a:spcAft>
                <a:spcPct val="0"/>
              </a:spcAft>
              <a:defRPr sz="1200">
                <a:solidFill>
                  <a:schemeClr val="tx1"/>
                </a:solidFill>
                <a:latin typeface="Calibri" pitchFamily="34" charset="0"/>
              </a:defRPr>
            </a:lvl8pPr>
            <a:lvl9pPr marL="3890714" indent="-224496"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0EF7B738-FA9F-4179-937B-5B95DC86B35C}" type="slidenum">
              <a:rPr lang="en-US" altLang="en-US" smtClean="0">
                <a:ea typeface="MS PGothic" pitchFamily="34" charset="-128"/>
              </a:rPr>
              <a:pPr eaLnBrk="1" fontAlgn="base" hangingPunct="1">
                <a:spcBef>
                  <a:spcPct val="0"/>
                </a:spcBef>
                <a:spcAft>
                  <a:spcPct val="0"/>
                </a:spcAft>
              </a:pPr>
              <a:t>41</a:t>
            </a:fld>
            <a:endParaRPr lang="en-US" altLang="en-US" smtClean="0">
              <a:ea typeface="MS PGothic" pitchFamily="34" charset="-128"/>
            </a:endParaRPr>
          </a:p>
        </p:txBody>
      </p:sp>
      <p:sp>
        <p:nvSpPr>
          <p:cNvPr id="143363" name="Rectangle 2"/>
          <p:cNvSpPr>
            <a:spLocks noGrp="1" noRot="1" noChangeAspect="1" noChangeArrowheads="1" noTextEdit="1"/>
          </p:cNvSpPr>
          <p:nvPr>
            <p:ph type="sldImg"/>
          </p:nvPr>
        </p:nvSpPr>
        <p:spPr bwMode="auto">
          <a:xfrm>
            <a:off x="1177925" y="693738"/>
            <a:ext cx="4643438" cy="34845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4" name="Rectangle 3"/>
          <p:cNvSpPr>
            <a:spLocks noGrp="1" noChangeArrowheads="1"/>
          </p:cNvSpPr>
          <p:nvPr>
            <p:ph type="body" idx="1"/>
          </p:nvPr>
        </p:nvSpPr>
        <p:spPr bwMode="auto">
          <a:xfrm>
            <a:off x="192763" y="4411369"/>
            <a:ext cx="6804939" cy="48723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spcBef>
                <a:spcPct val="0"/>
              </a:spcBef>
            </a:pPr>
            <a:endParaRPr lang="en-US" altLang="en-US" sz="16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3756" eaLnBrk="0" hangingPunct="0">
              <a:spcBef>
                <a:spcPct val="30000"/>
              </a:spcBef>
              <a:defRPr sz="1200">
                <a:solidFill>
                  <a:schemeClr val="tx1"/>
                </a:solidFill>
                <a:latin typeface="Calibri" pitchFamily="34" charset="0"/>
              </a:defRPr>
            </a:lvl1pPr>
            <a:lvl2pPr marL="755800" indent="-290692" defTabSz="923756" eaLnBrk="0" hangingPunct="0">
              <a:spcBef>
                <a:spcPct val="30000"/>
              </a:spcBef>
              <a:defRPr sz="1200">
                <a:solidFill>
                  <a:schemeClr val="tx1"/>
                </a:solidFill>
                <a:latin typeface="Calibri" pitchFamily="34" charset="0"/>
              </a:defRPr>
            </a:lvl2pPr>
            <a:lvl3pPr marL="1162769" indent="-232554" defTabSz="923756" eaLnBrk="0" hangingPunct="0">
              <a:spcBef>
                <a:spcPct val="30000"/>
              </a:spcBef>
              <a:defRPr sz="1200">
                <a:solidFill>
                  <a:schemeClr val="tx1"/>
                </a:solidFill>
                <a:latin typeface="Calibri" pitchFamily="34" charset="0"/>
              </a:defRPr>
            </a:lvl3pPr>
            <a:lvl4pPr marL="1627876" indent="-232554" defTabSz="923756" eaLnBrk="0" hangingPunct="0">
              <a:spcBef>
                <a:spcPct val="30000"/>
              </a:spcBef>
              <a:defRPr sz="1200">
                <a:solidFill>
                  <a:schemeClr val="tx1"/>
                </a:solidFill>
                <a:latin typeface="Calibri" pitchFamily="34" charset="0"/>
              </a:defRPr>
            </a:lvl4pPr>
            <a:lvl5pPr marL="2092985" indent="-232554" defTabSz="923756" eaLnBrk="0" hangingPunct="0">
              <a:spcBef>
                <a:spcPct val="30000"/>
              </a:spcBef>
              <a:defRPr sz="1200">
                <a:solidFill>
                  <a:schemeClr val="tx1"/>
                </a:solidFill>
                <a:latin typeface="Calibri" pitchFamily="34" charset="0"/>
              </a:defRPr>
            </a:lvl5pPr>
            <a:lvl6pPr marL="2558092" indent="-232554" defTabSz="923756" eaLnBrk="0" fontAlgn="base" hangingPunct="0">
              <a:spcBef>
                <a:spcPct val="30000"/>
              </a:spcBef>
              <a:spcAft>
                <a:spcPct val="0"/>
              </a:spcAft>
              <a:defRPr sz="1200">
                <a:solidFill>
                  <a:schemeClr val="tx1"/>
                </a:solidFill>
                <a:latin typeface="Calibri" pitchFamily="34" charset="0"/>
              </a:defRPr>
            </a:lvl6pPr>
            <a:lvl7pPr marL="3023199" indent="-232554" defTabSz="923756" eaLnBrk="0" fontAlgn="base" hangingPunct="0">
              <a:spcBef>
                <a:spcPct val="30000"/>
              </a:spcBef>
              <a:spcAft>
                <a:spcPct val="0"/>
              </a:spcAft>
              <a:defRPr sz="1200">
                <a:solidFill>
                  <a:schemeClr val="tx1"/>
                </a:solidFill>
                <a:latin typeface="Calibri" pitchFamily="34" charset="0"/>
              </a:defRPr>
            </a:lvl7pPr>
            <a:lvl8pPr marL="3488308" indent="-232554" defTabSz="923756" eaLnBrk="0" fontAlgn="base" hangingPunct="0">
              <a:spcBef>
                <a:spcPct val="30000"/>
              </a:spcBef>
              <a:spcAft>
                <a:spcPct val="0"/>
              </a:spcAft>
              <a:defRPr sz="1200">
                <a:solidFill>
                  <a:schemeClr val="tx1"/>
                </a:solidFill>
                <a:latin typeface="Calibri" pitchFamily="34" charset="0"/>
              </a:defRPr>
            </a:lvl8pPr>
            <a:lvl9pPr marL="3953415" indent="-232554" defTabSz="923756"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AE1A7474-5B72-4F09-BE43-19001F3EC116}" type="slidenum">
              <a:rPr lang="en-US" altLang="en-US" smtClean="0">
                <a:latin typeface="Arial" pitchFamily="34" charset="0"/>
                <a:ea typeface="MS PGothic" pitchFamily="34" charset="-128"/>
              </a:rPr>
              <a:pPr eaLnBrk="1" hangingPunct="1">
                <a:spcBef>
                  <a:spcPct val="0"/>
                </a:spcBef>
              </a:pPr>
              <a:t>46</a:t>
            </a:fld>
            <a:endParaRPr lang="en-US" altLang="en-US" smtClean="0">
              <a:latin typeface="Arial" pitchFamily="34" charset="0"/>
              <a:ea typeface="MS PGothic"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8911" eaLnBrk="0" hangingPunct="0">
              <a:spcBef>
                <a:spcPct val="30000"/>
              </a:spcBef>
              <a:defRPr sz="1200">
                <a:solidFill>
                  <a:schemeClr val="tx1"/>
                </a:solidFill>
                <a:latin typeface="Calibri" pitchFamily="34" charset="0"/>
              </a:defRPr>
            </a:lvl1pPr>
            <a:lvl2pPr marL="755800" indent="-290692" defTabSz="918911" eaLnBrk="0" hangingPunct="0">
              <a:spcBef>
                <a:spcPct val="30000"/>
              </a:spcBef>
              <a:defRPr sz="1200">
                <a:solidFill>
                  <a:schemeClr val="tx1"/>
                </a:solidFill>
                <a:latin typeface="Calibri" pitchFamily="34" charset="0"/>
              </a:defRPr>
            </a:lvl2pPr>
            <a:lvl3pPr marL="1162769" indent="-232554" defTabSz="918911" eaLnBrk="0" hangingPunct="0">
              <a:spcBef>
                <a:spcPct val="30000"/>
              </a:spcBef>
              <a:defRPr sz="1200">
                <a:solidFill>
                  <a:schemeClr val="tx1"/>
                </a:solidFill>
                <a:latin typeface="Calibri" pitchFamily="34" charset="0"/>
              </a:defRPr>
            </a:lvl3pPr>
            <a:lvl4pPr marL="1627876" indent="-232554" defTabSz="918911" eaLnBrk="0" hangingPunct="0">
              <a:spcBef>
                <a:spcPct val="30000"/>
              </a:spcBef>
              <a:defRPr sz="1200">
                <a:solidFill>
                  <a:schemeClr val="tx1"/>
                </a:solidFill>
                <a:latin typeface="Calibri" pitchFamily="34" charset="0"/>
              </a:defRPr>
            </a:lvl4pPr>
            <a:lvl5pPr marL="2092985" indent="-232554" defTabSz="918911" eaLnBrk="0" hangingPunct="0">
              <a:spcBef>
                <a:spcPct val="30000"/>
              </a:spcBef>
              <a:defRPr sz="1200">
                <a:solidFill>
                  <a:schemeClr val="tx1"/>
                </a:solidFill>
                <a:latin typeface="Calibri" pitchFamily="34" charset="0"/>
              </a:defRPr>
            </a:lvl5pPr>
            <a:lvl6pPr marL="2558092" indent="-232554" defTabSz="918911" eaLnBrk="0" fontAlgn="base" hangingPunct="0">
              <a:spcBef>
                <a:spcPct val="30000"/>
              </a:spcBef>
              <a:spcAft>
                <a:spcPct val="0"/>
              </a:spcAft>
              <a:defRPr sz="1200">
                <a:solidFill>
                  <a:schemeClr val="tx1"/>
                </a:solidFill>
                <a:latin typeface="Calibri" pitchFamily="34" charset="0"/>
              </a:defRPr>
            </a:lvl6pPr>
            <a:lvl7pPr marL="3023199" indent="-232554" defTabSz="918911" eaLnBrk="0" fontAlgn="base" hangingPunct="0">
              <a:spcBef>
                <a:spcPct val="30000"/>
              </a:spcBef>
              <a:spcAft>
                <a:spcPct val="0"/>
              </a:spcAft>
              <a:defRPr sz="1200">
                <a:solidFill>
                  <a:schemeClr val="tx1"/>
                </a:solidFill>
                <a:latin typeface="Calibri" pitchFamily="34" charset="0"/>
              </a:defRPr>
            </a:lvl7pPr>
            <a:lvl8pPr marL="3488308" indent="-232554" defTabSz="918911" eaLnBrk="0" fontAlgn="base" hangingPunct="0">
              <a:spcBef>
                <a:spcPct val="30000"/>
              </a:spcBef>
              <a:spcAft>
                <a:spcPct val="0"/>
              </a:spcAft>
              <a:defRPr sz="1200">
                <a:solidFill>
                  <a:schemeClr val="tx1"/>
                </a:solidFill>
                <a:latin typeface="Calibri" pitchFamily="34" charset="0"/>
              </a:defRPr>
            </a:lvl8pPr>
            <a:lvl9pPr marL="3953415" indent="-232554" defTabSz="918911" eaLnBrk="0" fontAlgn="base" hangingPunct="0">
              <a:spcBef>
                <a:spcPct val="30000"/>
              </a:spcBef>
              <a:spcAft>
                <a:spcPct val="0"/>
              </a:spcAft>
              <a:defRPr sz="1200">
                <a:solidFill>
                  <a:schemeClr val="tx1"/>
                </a:solidFill>
                <a:latin typeface="Calibri" pitchFamily="34" charset="0"/>
              </a:defRPr>
            </a:lvl9pPr>
          </a:lstStyle>
          <a:p>
            <a:pPr>
              <a:spcBef>
                <a:spcPct val="0"/>
              </a:spcBef>
            </a:pPr>
            <a:fld id="{AB39EF62-6C5B-46AE-AC6A-EFDAB8CF6F90}" type="slidenum">
              <a:rPr lang="en-US" altLang="en-US" smtClean="0">
                <a:latin typeface="Times New Roman" pitchFamily="18" charset="0"/>
                <a:ea typeface="MS PGothic" pitchFamily="34" charset="-128"/>
              </a:rPr>
              <a:pPr>
                <a:spcBef>
                  <a:spcPct val="0"/>
                </a:spcBef>
              </a:pPr>
              <a:t>47</a:t>
            </a:fld>
            <a:endParaRPr lang="en-US" altLang="en-US" smtClean="0">
              <a:latin typeface="Times New Roman" pitchFamily="18" charset="0"/>
              <a:ea typeface="MS PGothic"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8911" eaLnBrk="0" hangingPunct="0">
              <a:spcBef>
                <a:spcPct val="30000"/>
              </a:spcBef>
              <a:defRPr sz="1200">
                <a:solidFill>
                  <a:schemeClr val="tx1"/>
                </a:solidFill>
                <a:latin typeface="Calibri" pitchFamily="34" charset="0"/>
              </a:defRPr>
            </a:lvl1pPr>
            <a:lvl2pPr marL="755800" indent="-290692" defTabSz="918911" eaLnBrk="0" hangingPunct="0">
              <a:spcBef>
                <a:spcPct val="30000"/>
              </a:spcBef>
              <a:defRPr sz="1200">
                <a:solidFill>
                  <a:schemeClr val="tx1"/>
                </a:solidFill>
                <a:latin typeface="Calibri" pitchFamily="34" charset="0"/>
              </a:defRPr>
            </a:lvl2pPr>
            <a:lvl3pPr marL="1162769" indent="-232554" defTabSz="918911" eaLnBrk="0" hangingPunct="0">
              <a:spcBef>
                <a:spcPct val="30000"/>
              </a:spcBef>
              <a:defRPr sz="1200">
                <a:solidFill>
                  <a:schemeClr val="tx1"/>
                </a:solidFill>
                <a:latin typeface="Calibri" pitchFamily="34" charset="0"/>
              </a:defRPr>
            </a:lvl3pPr>
            <a:lvl4pPr marL="1627876" indent="-232554" defTabSz="918911" eaLnBrk="0" hangingPunct="0">
              <a:spcBef>
                <a:spcPct val="30000"/>
              </a:spcBef>
              <a:defRPr sz="1200">
                <a:solidFill>
                  <a:schemeClr val="tx1"/>
                </a:solidFill>
                <a:latin typeface="Calibri" pitchFamily="34" charset="0"/>
              </a:defRPr>
            </a:lvl4pPr>
            <a:lvl5pPr marL="2092985" indent="-232554" defTabSz="918911" eaLnBrk="0" hangingPunct="0">
              <a:spcBef>
                <a:spcPct val="30000"/>
              </a:spcBef>
              <a:defRPr sz="1200">
                <a:solidFill>
                  <a:schemeClr val="tx1"/>
                </a:solidFill>
                <a:latin typeface="Calibri" pitchFamily="34" charset="0"/>
              </a:defRPr>
            </a:lvl5pPr>
            <a:lvl6pPr marL="2558092" indent="-232554" defTabSz="918911" eaLnBrk="0" fontAlgn="base" hangingPunct="0">
              <a:spcBef>
                <a:spcPct val="30000"/>
              </a:spcBef>
              <a:spcAft>
                <a:spcPct val="0"/>
              </a:spcAft>
              <a:defRPr sz="1200">
                <a:solidFill>
                  <a:schemeClr val="tx1"/>
                </a:solidFill>
                <a:latin typeface="Calibri" pitchFamily="34" charset="0"/>
              </a:defRPr>
            </a:lvl6pPr>
            <a:lvl7pPr marL="3023199" indent="-232554" defTabSz="918911" eaLnBrk="0" fontAlgn="base" hangingPunct="0">
              <a:spcBef>
                <a:spcPct val="30000"/>
              </a:spcBef>
              <a:spcAft>
                <a:spcPct val="0"/>
              </a:spcAft>
              <a:defRPr sz="1200">
                <a:solidFill>
                  <a:schemeClr val="tx1"/>
                </a:solidFill>
                <a:latin typeface="Calibri" pitchFamily="34" charset="0"/>
              </a:defRPr>
            </a:lvl7pPr>
            <a:lvl8pPr marL="3488308" indent="-232554" defTabSz="918911" eaLnBrk="0" fontAlgn="base" hangingPunct="0">
              <a:spcBef>
                <a:spcPct val="30000"/>
              </a:spcBef>
              <a:spcAft>
                <a:spcPct val="0"/>
              </a:spcAft>
              <a:defRPr sz="1200">
                <a:solidFill>
                  <a:schemeClr val="tx1"/>
                </a:solidFill>
                <a:latin typeface="Calibri" pitchFamily="34" charset="0"/>
              </a:defRPr>
            </a:lvl8pPr>
            <a:lvl9pPr marL="3953415" indent="-232554" defTabSz="918911" eaLnBrk="0" fontAlgn="base" hangingPunct="0">
              <a:spcBef>
                <a:spcPct val="30000"/>
              </a:spcBef>
              <a:spcAft>
                <a:spcPct val="0"/>
              </a:spcAft>
              <a:defRPr sz="1200">
                <a:solidFill>
                  <a:schemeClr val="tx1"/>
                </a:solidFill>
                <a:latin typeface="Calibri" pitchFamily="34" charset="0"/>
              </a:defRPr>
            </a:lvl9pPr>
          </a:lstStyle>
          <a:p>
            <a:pPr>
              <a:spcBef>
                <a:spcPct val="0"/>
              </a:spcBef>
            </a:pPr>
            <a:fld id="{ED7C48AE-417E-4B84-BE49-5F1FC2DBE80A}" type="slidenum">
              <a:rPr lang="en-US" altLang="en-US" smtClean="0">
                <a:latin typeface="Times New Roman" pitchFamily="18" charset="0"/>
                <a:ea typeface="MS PGothic" pitchFamily="34" charset="-128"/>
              </a:rPr>
              <a:pPr>
                <a:spcBef>
                  <a:spcPct val="0"/>
                </a:spcBef>
              </a:pPr>
              <a:t>48</a:t>
            </a:fld>
            <a:endParaRPr lang="en-US" altLang="en-US" smtClean="0">
              <a:latin typeface="Times New Roman" pitchFamily="18" charset="0"/>
              <a:ea typeface="MS PGothic"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5855" indent="-290713" eaLnBrk="0" hangingPunct="0">
              <a:spcBef>
                <a:spcPct val="30000"/>
              </a:spcBef>
              <a:defRPr sz="1200">
                <a:solidFill>
                  <a:schemeClr val="tx1"/>
                </a:solidFill>
                <a:latin typeface="Calibri" pitchFamily="34" charset="0"/>
              </a:defRPr>
            </a:lvl2pPr>
            <a:lvl3pPr marL="1162853" indent="-232570" eaLnBrk="0" hangingPunct="0">
              <a:spcBef>
                <a:spcPct val="30000"/>
              </a:spcBef>
              <a:defRPr sz="1200">
                <a:solidFill>
                  <a:schemeClr val="tx1"/>
                </a:solidFill>
                <a:latin typeface="Calibri" pitchFamily="34" charset="0"/>
              </a:defRPr>
            </a:lvl3pPr>
            <a:lvl4pPr marL="1627995" indent="-232570" eaLnBrk="0" hangingPunct="0">
              <a:spcBef>
                <a:spcPct val="30000"/>
              </a:spcBef>
              <a:defRPr sz="1200">
                <a:solidFill>
                  <a:schemeClr val="tx1"/>
                </a:solidFill>
                <a:latin typeface="Calibri" pitchFamily="34" charset="0"/>
              </a:defRPr>
            </a:lvl4pPr>
            <a:lvl5pPr marL="2093137" indent="-232570" eaLnBrk="0" hangingPunct="0">
              <a:spcBef>
                <a:spcPct val="30000"/>
              </a:spcBef>
              <a:defRPr sz="1200">
                <a:solidFill>
                  <a:schemeClr val="tx1"/>
                </a:solidFill>
                <a:latin typeface="Calibri" pitchFamily="34" charset="0"/>
              </a:defRPr>
            </a:lvl5pPr>
            <a:lvl6pPr marL="2558277" indent="-232570" eaLnBrk="0" fontAlgn="base" hangingPunct="0">
              <a:spcBef>
                <a:spcPct val="30000"/>
              </a:spcBef>
              <a:spcAft>
                <a:spcPct val="0"/>
              </a:spcAft>
              <a:defRPr sz="1200">
                <a:solidFill>
                  <a:schemeClr val="tx1"/>
                </a:solidFill>
                <a:latin typeface="Calibri" pitchFamily="34" charset="0"/>
              </a:defRPr>
            </a:lvl6pPr>
            <a:lvl7pPr marL="3023419" indent="-232570" eaLnBrk="0" fontAlgn="base" hangingPunct="0">
              <a:spcBef>
                <a:spcPct val="30000"/>
              </a:spcBef>
              <a:spcAft>
                <a:spcPct val="0"/>
              </a:spcAft>
              <a:defRPr sz="1200">
                <a:solidFill>
                  <a:schemeClr val="tx1"/>
                </a:solidFill>
                <a:latin typeface="Calibri" pitchFamily="34" charset="0"/>
              </a:defRPr>
            </a:lvl7pPr>
            <a:lvl8pPr marL="3488560" indent="-232570" eaLnBrk="0" fontAlgn="base" hangingPunct="0">
              <a:spcBef>
                <a:spcPct val="30000"/>
              </a:spcBef>
              <a:spcAft>
                <a:spcPct val="0"/>
              </a:spcAft>
              <a:defRPr sz="1200">
                <a:solidFill>
                  <a:schemeClr val="tx1"/>
                </a:solidFill>
                <a:latin typeface="Calibri" pitchFamily="34" charset="0"/>
              </a:defRPr>
            </a:lvl8pPr>
            <a:lvl9pPr marL="3953702" indent="-23257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F7219C21-D527-4B04-8048-CEA8A6306F02}" type="slidenum">
              <a:rPr lang="en-US" altLang="en-US" smtClean="0">
                <a:ea typeface="MS PGothic" pitchFamily="34" charset="-128"/>
              </a:rPr>
              <a:pPr eaLnBrk="1" fontAlgn="base" hangingPunct="1">
                <a:spcBef>
                  <a:spcPct val="0"/>
                </a:spcBef>
                <a:spcAft>
                  <a:spcPct val="0"/>
                </a:spcAft>
              </a:pPr>
              <a:t>51</a:t>
            </a:fld>
            <a:endParaRPr lang="en-US" altLang="en-US" smtClean="0">
              <a:ea typeface="MS PGothic" pitchFamily="34" charset="-128"/>
            </a:endParaRPr>
          </a:p>
        </p:txBody>
      </p:sp>
      <p:sp>
        <p:nvSpPr>
          <p:cNvPr id="144387" name="Rectangle 2"/>
          <p:cNvSpPr>
            <a:spLocks noGrp="1" noRot="1" noChangeAspect="1" noChangeArrowheads="1" noTextEdit="1"/>
          </p:cNvSpPr>
          <p:nvPr>
            <p:ph type="sldImg"/>
          </p:nvPr>
        </p:nvSpPr>
        <p:spPr bwMode="auto">
          <a:xfrm>
            <a:off x="1177925" y="696913"/>
            <a:ext cx="4641850" cy="34813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8" name="Rectangle 3"/>
          <p:cNvSpPr>
            <a:spLocks noGrp="1" noChangeArrowheads="1"/>
          </p:cNvSpPr>
          <p:nvPr>
            <p:ph type="body" idx="1"/>
          </p:nvPr>
        </p:nvSpPr>
        <p:spPr bwMode="auto">
          <a:xfrm>
            <a:off x="699770" y="4411370"/>
            <a:ext cx="5598160" cy="417444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45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33244" indent="-281023" eaLnBrk="0" hangingPunct="0">
              <a:spcBef>
                <a:spcPct val="30000"/>
              </a:spcBef>
              <a:defRPr sz="1200">
                <a:solidFill>
                  <a:schemeClr val="tx1"/>
                </a:solidFill>
                <a:latin typeface="Calibri" pitchFamily="34" charset="0"/>
              </a:defRPr>
            </a:lvl2pPr>
            <a:lvl3pPr marL="1127321" indent="-224496" eaLnBrk="0" hangingPunct="0">
              <a:spcBef>
                <a:spcPct val="30000"/>
              </a:spcBef>
              <a:defRPr sz="1200">
                <a:solidFill>
                  <a:schemeClr val="tx1"/>
                </a:solidFill>
                <a:latin typeface="Calibri" pitchFamily="34" charset="0"/>
              </a:defRPr>
            </a:lvl3pPr>
            <a:lvl4pPr marL="1579543" indent="-224496" eaLnBrk="0" hangingPunct="0">
              <a:spcBef>
                <a:spcPct val="30000"/>
              </a:spcBef>
              <a:defRPr sz="1200">
                <a:solidFill>
                  <a:schemeClr val="tx1"/>
                </a:solidFill>
                <a:latin typeface="Calibri" pitchFamily="34" charset="0"/>
              </a:defRPr>
            </a:lvl4pPr>
            <a:lvl5pPr marL="2030149" indent="-224496" eaLnBrk="0" hangingPunct="0">
              <a:spcBef>
                <a:spcPct val="30000"/>
              </a:spcBef>
              <a:defRPr sz="1200">
                <a:solidFill>
                  <a:schemeClr val="tx1"/>
                </a:solidFill>
                <a:latin typeface="Calibri" pitchFamily="34" charset="0"/>
              </a:defRPr>
            </a:lvl5pPr>
            <a:lvl6pPr marL="2495290" indent="-224496" eaLnBrk="0" fontAlgn="base" hangingPunct="0">
              <a:spcBef>
                <a:spcPct val="30000"/>
              </a:spcBef>
              <a:spcAft>
                <a:spcPct val="0"/>
              </a:spcAft>
              <a:defRPr sz="1200">
                <a:solidFill>
                  <a:schemeClr val="tx1"/>
                </a:solidFill>
                <a:latin typeface="Calibri" pitchFamily="34" charset="0"/>
              </a:defRPr>
            </a:lvl6pPr>
            <a:lvl7pPr marL="2960432" indent="-224496" eaLnBrk="0" fontAlgn="base" hangingPunct="0">
              <a:spcBef>
                <a:spcPct val="30000"/>
              </a:spcBef>
              <a:spcAft>
                <a:spcPct val="0"/>
              </a:spcAft>
              <a:defRPr sz="1200">
                <a:solidFill>
                  <a:schemeClr val="tx1"/>
                </a:solidFill>
                <a:latin typeface="Calibri" pitchFamily="34" charset="0"/>
              </a:defRPr>
            </a:lvl7pPr>
            <a:lvl8pPr marL="3425573" indent="-224496" eaLnBrk="0" fontAlgn="base" hangingPunct="0">
              <a:spcBef>
                <a:spcPct val="30000"/>
              </a:spcBef>
              <a:spcAft>
                <a:spcPct val="0"/>
              </a:spcAft>
              <a:defRPr sz="1200">
                <a:solidFill>
                  <a:schemeClr val="tx1"/>
                </a:solidFill>
                <a:latin typeface="Calibri" pitchFamily="34" charset="0"/>
              </a:defRPr>
            </a:lvl8pPr>
            <a:lvl9pPr marL="3890714" indent="-224496"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0304D5FA-53F1-487E-9463-C8C8E12CA819}" type="slidenum">
              <a:rPr lang="en-US" altLang="en-US" smtClean="0">
                <a:ea typeface="MS PGothic" pitchFamily="34" charset="-128"/>
              </a:rPr>
              <a:pPr eaLnBrk="1" fontAlgn="base" hangingPunct="1">
                <a:spcBef>
                  <a:spcPct val="0"/>
                </a:spcBef>
                <a:spcAft>
                  <a:spcPct val="0"/>
                </a:spcAft>
              </a:pPr>
              <a:t>53</a:t>
            </a:fld>
            <a:endParaRPr lang="en-US" altLang="en-US" smtClean="0">
              <a:ea typeface="MS PGothic"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US" dirty="0" smtClean="0"/>
              <a:t>Multiple questions come up about using the new vertical datum.  Two examples are given in the next few slides.  The first is the example of how the new datum will address subsidence, say for floodplain mapping.  The second example is about how the datum will be accessible when there aren’t bench marks in the immediate region of interest.  Both examples rely on this simple formula:</a:t>
            </a:r>
          </a:p>
          <a:p>
            <a:pPr>
              <a:defRPr/>
            </a:pPr>
            <a:endParaRPr lang="en-US" dirty="0" smtClean="0"/>
          </a:p>
          <a:p>
            <a:pPr marL="228199" indent="-228199">
              <a:buFontTx/>
              <a:buAutoNum type="arabicParenR"/>
              <a:defRPr/>
            </a:pPr>
            <a:r>
              <a:rPr lang="en-US" dirty="0" smtClean="0"/>
              <a:t>Get an ellipsoid height (h) from GNSS in the latest geometric datum (the replacement for NAD 83)</a:t>
            </a:r>
          </a:p>
          <a:p>
            <a:pPr marL="228199" indent="-228199">
              <a:buFontTx/>
              <a:buAutoNum type="arabicParenR"/>
              <a:defRPr/>
            </a:pPr>
            <a:r>
              <a:rPr lang="en-US" dirty="0" smtClean="0"/>
              <a:t>Remove the NGS provided geoid model (N)</a:t>
            </a:r>
          </a:p>
          <a:p>
            <a:pPr marL="228199" indent="-228199">
              <a:buFontTx/>
              <a:buAutoNum type="arabicParenR"/>
              <a:defRPr/>
            </a:pPr>
            <a:r>
              <a:rPr lang="en-US" dirty="0" smtClean="0"/>
              <a:t>The orthometric height in the new datum (H) is just H=h-N</a:t>
            </a:r>
            <a:endParaRPr lang="en-US" dirty="0"/>
          </a:p>
        </p:txBody>
      </p:sp>
      <p:sp>
        <p:nvSpPr>
          <p:cNvPr id="146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0593" eaLnBrk="0" hangingPunct="0">
              <a:spcBef>
                <a:spcPct val="30000"/>
              </a:spcBef>
              <a:defRPr sz="1200">
                <a:solidFill>
                  <a:schemeClr val="tx1"/>
                </a:solidFill>
                <a:latin typeface="Calibri" pitchFamily="34" charset="0"/>
              </a:defRPr>
            </a:lvl1pPr>
            <a:lvl2pPr marL="741320" indent="-284253" defTabSz="920593" eaLnBrk="0" hangingPunct="0">
              <a:spcBef>
                <a:spcPct val="30000"/>
              </a:spcBef>
              <a:defRPr sz="1200">
                <a:solidFill>
                  <a:schemeClr val="tx1"/>
                </a:solidFill>
                <a:latin typeface="Calibri" pitchFamily="34" charset="0"/>
              </a:defRPr>
            </a:lvl2pPr>
            <a:lvl3pPr marL="1140243" indent="-227726" defTabSz="920593" eaLnBrk="0" hangingPunct="0">
              <a:spcBef>
                <a:spcPct val="30000"/>
              </a:spcBef>
              <a:defRPr sz="1200">
                <a:solidFill>
                  <a:schemeClr val="tx1"/>
                </a:solidFill>
                <a:latin typeface="Calibri" pitchFamily="34" charset="0"/>
              </a:defRPr>
            </a:lvl3pPr>
            <a:lvl4pPr marL="1597309" indent="-227726" defTabSz="920593" eaLnBrk="0" hangingPunct="0">
              <a:spcBef>
                <a:spcPct val="30000"/>
              </a:spcBef>
              <a:defRPr sz="1200">
                <a:solidFill>
                  <a:schemeClr val="tx1"/>
                </a:solidFill>
                <a:latin typeface="Calibri" pitchFamily="34" charset="0"/>
              </a:defRPr>
            </a:lvl4pPr>
            <a:lvl5pPr marL="2052760" indent="-227726" defTabSz="920593" eaLnBrk="0" hangingPunct="0">
              <a:spcBef>
                <a:spcPct val="30000"/>
              </a:spcBef>
              <a:defRPr sz="1200">
                <a:solidFill>
                  <a:schemeClr val="tx1"/>
                </a:solidFill>
                <a:latin typeface="Calibri" pitchFamily="34" charset="0"/>
              </a:defRPr>
            </a:lvl5pPr>
            <a:lvl6pPr marL="2517901" indent="-227726" defTabSz="920593" eaLnBrk="0" fontAlgn="base" hangingPunct="0">
              <a:spcBef>
                <a:spcPct val="30000"/>
              </a:spcBef>
              <a:spcAft>
                <a:spcPct val="0"/>
              </a:spcAft>
              <a:defRPr sz="1200">
                <a:solidFill>
                  <a:schemeClr val="tx1"/>
                </a:solidFill>
                <a:latin typeface="Calibri" pitchFamily="34" charset="0"/>
              </a:defRPr>
            </a:lvl6pPr>
            <a:lvl7pPr marL="2983042" indent="-227726" defTabSz="920593" eaLnBrk="0" fontAlgn="base" hangingPunct="0">
              <a:spcBef>
                <a:spcPct val="30000"/>
              </a:spcBef>
              <a:spcAft>
                <a:spcPct val="0"/>
              </a:spcAft>
              <a:defRPr sz="1200">
                <a:solidFill>
                  <a:schemeClr val="tx1"/>
                </a:solidFill>
                <a:latin typeface="Calibri" pitchFamily="34" charset="0"/>
              </a:defRPr>
            </a:lvl7pPr>
            <a:lvl8pPr marL="3448184" indent="-227726" defTabSz="920593" eaLnBrk="0" fontAlgn="base" hangingPunct="0">
              <a:spcBef>
                <a:spcPct val="30000"/>
              </a:spcBef>
              <a:spcAft>
                <a:spcPct val="0"/>
              </a:spcAft>
              <a:defRPr sz="1200">
                <a:solidFill>
                  <a:schemeClr val="tx1"/>
                </a:solidFill>
                <a:latin typeface="Calibri" pitchFamily="34" charset="0"/>
              </a:defRPr>
            </a:lvl8pPr>
            <a:lvl9pPr marL="3913326" indent="-227726" defTabSz="920593"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C84AAC71-032F-4872-9216-3C9939665FCC}" type="slidenum">
              <a:rPr lang="en-US" altLang="en-US" smtClean="0">
                <a:latin typeface="Arial" pitchFamily="34" charset="0"/>
              </a:rPr>
              <a:pPr eaLnBrk="1" fontAlgn="base" hangingPunct="1">
                <a:spcBef>
                  <a:spcPct val="0"/>
                </a:spcBef>
                <a:spcAft>
                  <a:spcPct val="0"/>
                </a:spcAft>
              </a:pPr>
              <a:t>55</a:t>
            </a:fld>
            <a:endParaRPr lang="en-US" altLang="en-US" smtClean="0">
              <a:latin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latin typeface="Arial" pitchFamily="34" charset="0"/>
              </a:rPr>
              <a:t>NGS will eventually stop making the claim that we “know” the heights of bench marks as the method of providing access to the vertical datum.  What NGS will do is provide the orthometric height to a user on the day of their survey (and with the disclaimer that this height should not be taken as “known” for very long, due to the dynamic nature of the Earth).  If possible, height changes (velocities) will be computed and provided to</a:t>
            </a:r>
          </a:p>
          <a:p>
            <a:r>
              <a:rPr lang="en-US" altLang="en-US" dirty="0" smtClean="0">
                <a:latin typeface="Arial" pitchFamily="34" charset="0"/>
              </a:rPr>
              <a:t>assist in predicting heights in the future.</a:t>
            </a:r>
          </a:p>
          <a:p>
            <a:endParaRPr lang="en-US" altLang="en-US" dirty="0" smtClean="0">
              <a:latin typeface="Arial" pitchFamily="34" charset="0"/>
            </a:endParaRPr>
          </a:p>
          <a:p>
            <a:r>
              <a:rPr lang="en-US" altLang="en-US" dirty="0" smtClean="0">
                <a:latin typeface="Arial" pitchFamily="34" charset="0"/>
              </a:rPr>
              <a:t>Updated October 2010.</a:t>
            </a:r>
          </a:p>
        </p:txBody>
      </p:sp>
      <p:sp>
        <p:nvSpPr>
          <p:cNvPr id="147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0593" eaLnBrk="0" hangingPunct="0">
              <a:spcBef>
                <a:spcPct val="30000"/>
              </a:spcBef>
              <a:defRPr sz="1200">
                <a:solidFill>
                  <a:schemeClr val="tx1"/>
                </a:solidFill>
                <a:latin typeface="Calibri" pitchFamily="34" charset="0"/>
              </a:defRPr>
            </a:lvl1pPr>
            <a:lvl2pPr marL="741320" indent="-284253" defTabSz="920593" eaLnBrk="0" hangingPunct="0">
              <a:spcBef>
                <a:spcPct val="30000"/>
              </a:spcBef>
              <a:defRPr sz="1200">
                <a:solidFill>
                  <a:schemeClr val="tx1"/>
                </a:solidFill>
                <a:latin typeface="Calibri" pitchFamily="34" charset="0"/>
              </a:defRPr>
            </a:lvl2pPr>
            <a:lvl3pPr marL="1140243" indent="-227726" defTabSz="920593" eaLnBrk="0" hangingPunct="0">
              <a:spcBef>
                <a:spcPct val="30000"/>
              </a:spcBef>
              <a:defRPr sz="1200">
                <a:solidFill>
                  <a:schemeClr val="tx1"/>
                </a:solidFill>
                <a:latin typeface="Calibri" pitchFamily="34" charset="0"/>
              </a:defRPr>
            </a:lvl3pPr>
            <a:lvl4pPr marL="1597309" indent="-227726" defTabSz="920593" eaLnBrk="0" hangingPunct="0">
              <a:spcBef>
                <a:spcPct val="30000"/>
              </a:spcBef>
              <a:defRPr sz="1200">
                <a:solidFill>
                  <a:schemeClr val="tx1"/>
                </a:solidFill>
                <a:latin typeface="Calibri" pitchFamily="34" charset="0"/>
              </a:defRPr>
            </a:lvl4pPr>
            <a:lvl5pPr marL="2052760" indent="-227726" defTabSz="920593" eaLnBrk="0" hangingPunct="0">
              <a:spcBef>
                <a:spcPct val="30000"/>
              </a:spcBef>
              <a:defRPr sz="1200">
                <a:solidFill>
                  <a:schemeClr val="tx1"/>
                </a:solidFill>
                <a:latin typeface="Calibri" pitchFamily="34" charset="0"/>
              </a:defRPr>
            </a:lvl5pPr>
            <a:lvl6pPr marL="2517901" indent="-227726" defTabSz="920593" eaLnBrk="0" fontAlgn="base" hangingPunct="0">
              <a:spcBef>
                <a:spcPct val="30000"/>
              </a:spcBef>
              <a:spcAft>
                <a:spcPct val="0"/>
              </a:spcAft>
              <a:defRPr sz="1200">
                <a:solidFill>
                  <a:schemeClr val="tx1"/>
                </a:solidFill>
                <a:latin typeface="Calibri" pitchFamily="34" charset="0"/>
              </a:defRPr>
            </a:lvl6pPr>
            <a:lvl7pPr marL="2983042" indent="-227726" defTabSz="920593" eaLnBrk="0" fontAlgn="base" hangingPunct="0">
              <a:spcBef>
                <a:spcPct val="30000"/>
              </a:spcBef>
              <a:spcAft>
                <a:spcPct val="0"/>
              </a:spcAft>
              <a:defRPr sz="1200">
                <a:solidFill>
                  <a:schemeClr val="tx1"/>
                </a:solidFill>
                <a:latin typeface="Calibri" pitchFamily="34" charset="0"/>
              </a:defRPr>
            </a:lvl7pPr>
            <a:lvl8pPr marL="3448184" indent="-227726" defTabSz="920593" eaLnBrk="0" fontAlgn="base" hangingPunct="0">
              <a:spcBef>
                <a:spcPct val="30000"/>
              </a:spcBef>
              <a:spcAft>
                <a:spcPct val="0"/>
              </a:spcAft>
              <a:defRPr sz="1200">
                <a:solidFill>
                  <a:schemeClr val="tx1"/>
                </a:solidFill>
                <a:latin typeface="Calibri" pitchFamily="34" charset="0"/>
              </a:defRPr>
            </a:lvl8pPr>
            <a:lvl9pPr marL="3913326" indent="-227726" defTabSz="920593"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566CD85F-DA24-4FF1-B108-04E29E984CFA}" type="slidenum">
              <a:rPr lang="en-US" altLang="en-US" smtClean="0">
                <a:latin typeface="Arial" pitchFamily="34" charset="0"/>
              </a:rPr>
              <a:pPr eaLnBrk="1" fontAlgn="base" hangingPunct="1">
                <a:spcBef>
                  <a:spcPct val="0"/>
                </a:spcBef>
                <a:spcAft>
                  <a:spcPct val="0"/>
                </a:spcAft>
              </a:pPr>
              <a:t>56</a:t>
            </a:fld>
            <a:endParaRPr lang="en-US" altLang="en-US" smtClean="0">
              <a:latin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50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33244" indent="-281023" eaLnBrk="0" hangingPunct="0">
              <a:spcBef>
                <a:spcPct val="30000"/>
              </a:spcBef>
              <a:defRPr sz="1200">
                <a:solidFill>
                  <a:schemeClr val="tx1"/>
                </a:solidFill>
                <a:latin typeface="Calibri" pitchFamily="34" charset="0"/>
              </a:defRPr>
            </a:lvl2pPr>
            <a:lvl3pPr marL="1127321" indent="-224496" eaLnBrk="0" hangingPunct="0">
              <a:spcBef>
                <a:spcPct val="30000"/>
              </a:spcBef>
              <a:defRPr sz="1200">
                <a:solidFill>
                  <a:schemeClr val="tx1"/>
                </a:solidFill>
                <a:latin typeface="Calibri" pitchFamily="34" charset="0"/>
              </a:defRPr>
            </a:lvl3pPr>
            <a:lvl4pPr marL="1579543" indent="-224496" eaLnBrk="0" hangingPunct="0">
              <a:spcBef>
                <a:spcPct val="30000"/>
              </a:spcBef>
              <a:defRPr sz="1200">
                <a:solidFill>
                  <a:schemeClr val="tx1"/>
                </a:solidFill>
                <a:latin typeface="Calibri" pitchFamily="34" charset="0"/>
              </a:defRPr>
            </a:lvl4pPr>
            <a:lvl5pPr marL="2030149" indent="-224496" eaLnBrk="0" hangingPunct="0">
              <a:spcBef>
                <a:spcPct val="30000"/>
              </a:spcBef>
              <a:defRPr sz="1200">
                <a:solidFill>
                  <a:schemeClr val="tx1"/>
                </a:solidFill>
                <a:latin typeface="Calibri" pitchFamily="34" charset="0"/>
              </a:defRPr>
            </a:lvl5pPr>
            <a:lvl6pPr marL="2495290" indent="-224496" eaLnBrk="0" fontAlgn="base" hangingPunct="0">
              <a:spcBef>
                <a:spcPct val="30000"/>
              </a:spcBef>
              <a:spcAft>
                <a:spcPct val="0"/>
              </a:spcAft>
              <a:defRPr sz="1200">
                <a:solidFill>
                  <a:schemeClr val="tx1"/>
                </a:solidFill>
                <a:latin typeface="Calibri" pitchFamily="34" charset="0"/>
              </a:defRPr>
            </a:lvl6pPr>
            <a:lvl7pPr marL="2960432" indent="-224496" eaLnBrk="0" fontAlgn="base" hangingPunct="0">
              <a:spcBef>
                <a:spcPct val="30000"/>
              </a:spcBef>
              <a:spcAft>
                <a:spcPct val="0"/>
              </a:spcAft>
              <a:defRPr sz="1200">
                <a:solidFill>
                  <a:schemeClr val="tx1"/>
                </a:solidFill>
                <a:latin typeface="Calibri" pitchFamily="34" charset="0"/>
              </a:defRPr>
            </a:lvl7pPr>
            <a:lvl8pPr marL="3425573" indent="-224496" eaLnBrk="0" fontAlgn="base" hangingPunct="0">
              <a:spcBef>
                <a:spcPct val="30000"/>
              </a:spcBef>
              <a:spcAft>
                <a:spcPct val="0"/>
              </a:spcAft>
              <a:defRPr sz="1200">
                <a:solidFill>
                  <a:schemeClr val="tx1"/>
                </a:solidFill>
                <a:latin typeface="Calibri" pitchFamily="34" charset="0"/>
              </a:defRPr>
            </a:lvl8pPr>
            <a:lvl9pPr marL="3890714" indent="-224496"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97785091-957B-4FB8-8F32-B1D7110723C0}" type="slidenum">
              <a:rPr lang="en-US" altLang="en-US" smtClean="0">
                <a:ea typeface="MS PGothic" pitchFamily="34" charset="-128"/>
              </a:rPr>
              <a:pPr eaLnBrk="1" fontAlgn="base" hangingPunct="1">
                <a:spcBef>
                  <a:spcPct val="0"/>
                </a:spcBef>
                <a:spcAft>
                  <a:spcPct val="0"/>
                </a:spcAft>
              </a:pPr>
              <a:t>63</a:t>
            </a:fld>
            <a:endParaRPr lang="en-US" altLang="en-US" smtClean="0">
              <a:ea typeface="MS PGothic"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8911" eaLnBrk="0" hangingPunct="0">
              <a:spcBef>
                <a:spcPct val="30000"/>
              </a:spcBef>
              <a:defRPr sz="1200">
                <a:solidFill>
                  <a:schemeClr val="tx1"/>
                </a:solidFill>
                <a:latin typeface="Calibri" pitchFamily="34" charset="0"/>
              </a:defRPr>
            </a:lvl1pPr>
            <a:lvl2pPr marL="755800" indent="-290692" defTabSz="918911" eaLnBrk="0" hangingPunct="0">
              <a:spcBef>
                <a:spcPct val="30000"/>
              </a:spcBef>
              <a:defRPr sz="1200">
                <a:solidFill>
                  <a:schemeClr val="tx1"/>
                </a:solidFill>
                <a:latin typeface="Calibri" pitchFamily="34" charset="0"/>
              </a:defRPr>
            </a:lvl2pPr>
            <a:lvl3pPr marL="1162769" indent="-232554" defTabSz="918911" eaLnBrk="0" hangingPunct="0">
              <a:spcBef>
                <a:spcPct val="30000"/>
              </a:spcBef>
              <a:defRPr sz="1200">
                <a:solidFill>
                  <a:schemeClr val="tx1"/>
                </a:solidFill>
                <a:latin typeface="Calibri" pitchFamily="34" charset="0"/>
              </a:defRPr>
            </a:lvl3pPr>
            <a:lvl4pPr marL="1627876" indent="-232554" defTabSz="918911" eaLnBrk="0" hangingPunct="0">
              <a:spcBef>
                <a:spcPct val="30000"/>
              </a:spcBef>
              <a:defRPr sz="1200">
                <a:solidFill>
                  <a:schemeClr val="tx1"/>
                </a:solidFill>
                <a:latin typeface="Calibri" pitchFamily="34" charset="0"/>
              </a:defRPr>
            </a:lvl4pPr>
            <a:lvl5pPr marL="2092985" indent="-232554" defTabSz="918911" eaLnBrk="0" hangingPunct="0">
              <a:spcBef>
                <a:spcPct val="30000"/>
              </a:spcBef>
              <a:defRPr sz="1200">
                <a:solidFill>
                  <a:schemeClr val="tx1"/>
                </a:solidFill>
                <a:latin typeface="Calibri" pitchFamily="34" charset="0"/>
              </a:defRPr>
            </a:lvl5pPr>
            <a:lvl6pPr marL="2558092" indent="-232554" defTabSz="918911" eaLnBrk="0" fontAlgn="base" hangingPunct="0">
              <a:spcBef>
                <a:spcPct val="30000"/>
              </a:spcBef>
              <a:spcAft>
                <a:spcPct val="0"/>
              </a:spcAft>
              <a:defRPr sz="1200">
                <a:solidFill>
                  <a:schemeClr val="tx1"/>
                </a:solidFill>
                <a:latin typeface="Calibri" pitchFamily="34" charset="0"/>
              </a:defRPr>
            </a:lvl6pPr>
            <a:lvl7pPr marL="3023199" indent="-232554" defTabSz="918911" eaLnBrk="0" fontAlgn="base" hangingPunct="0">
              <a:spcBef>
                <a:spcPct val="30000"/>
              </a:spcBef>
              <a:spcAft>
                <a:spcPct val="0"/>
              </a:spcAft>
              <a:defRPr sz="1200">
                <a:solidFill>
                  <a:schemeClr val="tx1"/>
                </a:solidFill>
                <a:latin typeface="Calibri" pitchFamily="34" charset="0"/>
              </a:defRPr>
            </a:lvl7pPr>
            <a:lvl8pPr marL="3488308" indent="-232554" defTabSz="918911" eaLnBrk="0" fontAlgn="base" hangingPunct="0">
              <a:spcBef>
                <a:spcPct val="30000"/>
              </a:spcBef>
              <a:spcAft>
                <a:spcPct val="0"/>
              </a:spcAft>
              <a:defRPr sz="1200">
                <a:solidFill>
                  <a:schemeClr val="tx1"/>
                </a:solidFill>
                <a:latin typeface="Calibri" pitchFamily="34" charset="0"/>
              </a:defRPr>
            </a:lvl8pPr>
            <a:lvl9pPr marL="3953415" indent="-232554" defTabSz="918911"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30D6FA4C-2F8A-43B6-A771-540F4C955FC3}" type="slidenum">
              <a:rPr lang="en-US" altLang="en-US" smtClean="0">
                <a:latin typeface="Times New Roman" pitchFamily="18" charset="0"/>
                <a:ea typeface="MS PGothic" pitchFamily="34" charset="-128"/>
              </a:rPr>
              <a:pPr eaLnBrk="1" hangingPunct="1">
                <a:spcBef>
                  <a:spcPct val="0"/>
                </a:spcBef>
              </a:pPr>
              <a:t>66</a:t>
            </a:fld>
            <a:endParaRPr lang="en-US" altLang="en-US" smtClean="0">
              <a:latin typeface="Times New Roman" pitchFamily="18" charset="0"/>
              <a:ea typeface="MS PGothic" pitchFamily="34" charset="-128"/>
            </a:endParaRPr>
          </a:p>
        </p:txBody>
      </p:sp>
      <p:sp>
        <p:nvSpPr>
          <p:cNvPr id="59395" name="Rectangle 2"/>
          <p:cNvSpPr>
            <a:spLocks noGrp="1" noRot="1" noChangeAspect="1" noChangeArrowheads="1" noTextEdit="1"/>
          </p:cNvSpPr>
          <p:nvPr>
            <p:ph type="sldImg"/>
          </p:nvPr>
        </p:nvSpPr>
        <p:spPr bwMode="auto">
          <a:xfrm>
            <a:off x="1177925" y="698500"/>
            <a:ext cx="4640263" cy="34813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6" name="Rectangle 3"/>
          <p:cNvSpPr>
            <a:spLocks noGrp="1" noChangeArrowheads="1"/>
          </p:cNvSpPr>
          <p:nvPr>
            <p:ph type="body" idx="1"/>
          </p:nvPr>
        </p:nvSpPr>
        <p:spPr bwMode="auto">
          <a:xfrm>
            <a:off x="699770" y="4409758"/>
            <a:ext cx="5598160" cy="41760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Char char="•"/>
            </a:pPr>
            <a:r>
              <a:rPr lang="en-US" altLang="en-US" b="1" smtClean="0"/>
              <a:t>ACURRACY BUT NOT CONSISTENCY!!</a:t>
            </a:r>
          </a:p>
          <a:p>
            <a:pPr eaLnBrk="1" hangingPunct="1">
              <a:spcBef>
                <a:spcPct val="0"/>
              </a:spcBef>
              <a:buFontTx/>
              <a:buChar char="•"/>
            </a:pPr>
            <a:endParaRPr lang="en-US" altLang="en-US" b="1" smtClean="0"/>
          </a:p>
          <a:p>
            <a:pPr eaLnBrk="1" hangingPunct="1">
              <a:spcBef>
                <a:spcPct val="0"/>
              </a:spcBef>
              <a:buFontTx/>
              <a:buChar char="•"/>
            </a:pPr>
            <a:r>
              <a:rPr lang="en-US" altLang="en-US" b="1" smtClean="0"/>
              <a:t>To summarize:  This slide shows how far we’ve come since 1986, really since 1927.</a:t>
            </a:r>
          </a:p>
          <a:p>
            <a:pPr eaLnBrk="1" hangingPunct="1">
              <a:spcBef>
                <a:spcPct val="0"/>
              </a:spcBef>
              <a:buFontTx/>
              <a:buChar char="•"/>
            </a:pPr>
            <a:r>
              <a:rPr lang="en-US" altLang="en-US" b="1" smtClean="0"/>
              <a:t>Unfortunately, ---  Next slide  ----</a:t>
            </a:r>
          </a:p>
          <a:p>
            <a:pPr eaLnBrk="1" hangingPunct="1">
              <a:spcBef>
                <a:spcPct val="0"/>
              </a:spcBef>
            </a:pPr>
            <a:endParaRPr lang="en-US" altLang="en-US" b="1" smtClean="0"/>
          </a:p>
          <a:p>
            <a:pPr eaLnBrk="1" hangingPunct="1">
              <a:spcBef>
                <a:spcPct val="0"/>
              </a:spcBef>
            </a:pPr>
            <a:endParaRPr lang="en-US" altLang="en-US" b="1"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5800" indent="-290692" eaLnBrk="0" hangingPunct="0">
              <a:spcBef>
                <a:spcPct val="30000"/>
              </a:spcBef>
              <a:defRPr sz="1200">
                <a:solidFill>
                  <a:schemeClr val="tx1"/>
                </a:solidFill>
                <a:latin typeface="Calibri" pitchFamily="34" charset="0"/>
              </a:defRPr>
            </a:lvl2pPr>
            <a:lvl3pPr marL="1162769" indent="-232554" eaLnBrk="0" hangingPunct="0">
              <a:spcBef>
                <a:spcPct val="30000"/>
              </a:spcBef>
              <a:defRPr sz="1200">
                <a:solidFill>
                  <a:schemeClr val="tx1"/>
                </a:solidFill>
                <a:latin typeface="Calibri" pitchFamily="34" charset="0"/>
              </a:defRPr>
            </a:lvl3pPr>
            <a:lvl4pPr marL="1627876" indent="-232554" eaLnBrk="0" hangingPunct="0">
              <a:spcBef>
                <a:spcPct val="30000"/>
              </a:spcBef>
              <a:defRPr sz="1200">
                <a:solidFill>
                  <a:schemeClr val="tx1"/>
                </a:solidFill>
                <a:latin typeface="Calibri" pitchFamily="34" charset="0"/>
              </a:defRPr>
            </a:lvl4pPr>
            <a:lvl5pPr marL="2092985" indent="-232554" eaLnBrk="0" hangingPunct="0">
              <a:spcBef>
                <a:spcPct val="30000"/>
              </a:spcBef>
              <a:defRPr sz="1200">
                <a:solidFill>
                  <a:schemeClr val="tx1"/>
                </a:solidFill>
                <a:latin typeface="Calibri" pitchFamily="34" charset="0"/>
              </a:defRPr>
            </a:lvl5pPr>
            <a:lvl6pPr marL="2558092" indent="-232554" defTabSz="465108" eaLnBrk="0" fontAlgn="base" hangingPunct="0">
              <a:spcBef>
                <a:spcPct val="30000"/>
              </a:spcBef>
              <a:spcAft>
                <a:spcPct val="0"/>
              </a:spcAft>
              <a:defRPr sz="1200">
                <a:solidFill>
                  <a:schemeClr val="tx1"/>
                </a:solidFill>
                <a:latin typeface="Calibri" pitchFamily="34" charset="0"/>
              </a:defRPr>
            </a:lvl6pPr>
            <a:lvl7pPr marL="3023199" indent="-232554" defTabSz="465108" eaLnBrk="0" fontAlgn="base" hangingPunct="0">
              <a:spcBef>
                <a:spcPct val="30000"/>
              </a:spcBef>
              <a:spcAft>
                <a:spcPct val="0"/>
              </a:spcAft>
              <a:defRPr sz="1200">
                <a:solidFill>
                  <a:schemeClr val="tx1"/>
                </a:solidFill>
                <a:latin typeface="Calibri" pitchFamily="34" charset="0"/>
              </a:defRPr>
            </a:lvl7pPr>
            <a:lvl8pPr marL="3488308" indent="-232554" defTabSz="465108" eaLnBrk="0" fontAlgn="base" hangingPunct="0">
              <a:spcBef>
                <a:spcPct val="30000"/>
              </a:spcBef>
              <a:spcAft>
                <a:spcPct val="0"/>
              </a:spcAft>
              <a:defRPr sz="1200">
                <a:solidFill>
                  <a:schemeClr val="tx1"/>
                </a:solidFill>
                <a:latin typeface="Calibri" pitchFamily="34" charset="0"/>
              </a:defRPr>
            </a:lvl8pPr>
            <a:lvl9pPr marL="3953415" indent="-232554" defTabSz="465108"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3C14F61D-2D79-410D-AA33-9A4D9C3F5A87}" type="slidenum">
              <a:rPr lang="en-US" altLang="en-US" smtClean="0">
                <a:latin typeface="Arial" pitchFamily="34" charset="0"/>
                <a:ea typeface="MS PGothic" pitchFamily="34" charset="-128"/>
                <a:cs typeface="Arial" pitchFamily="34" charset="0"/>
              </a:rPr>
              <a:pPr eaLnBrk="1" hangingPunct="1">
                <a:spcBef>
                  <a:spcPct val="0"/>
                </a:spcBef>
              </a:pPr>
              <a:t>5</a:t>
            </a:fld>
            <a:endParaRPr lang="en-US" altLang="en-US" smtClean="0">
              <a:latin typeface="Arial" pitchFamily="34" charset="0"/>
              <a:ea typeface="MS PGothic" pitchFamily="34" charset="-128"/>
              <a:cs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latin typeface="Arial" pitchFamily="34" charset="0"/>
              </a:rPr>
              <a:t>Note that even if this goes off as planned, there may still need to be leveling involved to check existing bench marks or possibly check the GPS results on these new points.</a:t>
            </a:r>
          </a:p>
        </p:txBody>
      </p:sp>
      <p:sp>
        <p:nvSpPr>
          <p:cNvPr id="148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0593" eaLnBrk="0" hangingPunct="0">
              <a:spcBef>
                <a:spcPct val="30000"/>
              </a:spcBef>
              <a:defRPr sz="1200">
                <a:solidFill>
                  <a:schemeClr val="tx1"/>
                </a:solidFill>
                <a:latin typeface="Calibri" pitchFamily="34" charset="0"/>
              </a:defRPr>
            </a:lvl1pPr>
            <a:lvl2pPr marL="741320" indent="-284253" defTabSz="920593" eaLnBrk="0" hangingPunct="0">
              <a:spcBef>
                <a:spcPct val="30000"/>
              </a:spcBef>
              <a:defRPr sz="1200">
                <a:solidFill>
                  <a:schemeClr val="tx1"/>
                </a:solidFill>
                <a:latin typeface="Calibri" pitchFamily="34" charset="0"/>
              </a:defRPr>
            </a:lvl2pPr>
            <a:lvl3pPr marL="1140243" indent="-227726" defTabSz="920593" eaLnBrk="0" hangingPunct="0">
              <a:spcBef>
                <a:spcPct val="30000"/>
              </a:spcBef>
              <a:defRPr sz="1200">
                <a:solidFill>
                  <a:schemeClr val="tx1"/>
                </a:solidFill>
                <a:latin typeface="Calibri" pitchFamily="34" charset="0"/>
              </a:defRPr>
            </a:lvl3pPr>
            <a:lvl4pPr marL="1597309" indent="-227726" defTabSz="920593" eaLnBrk="0" hangingPunct="0">
              <a:spcBef>
                <a:spcPct val="30000"/>
              </a:spcBef>
              <a:defRPr sz="1200">
                <a:solidFill>
                  <a:schemeClr val="tx1"/>
                </a:solidFill>
                <a:latin typeface="Calibri" pitchFamily="34" charset="0"/>
              </a:defRPr>
            </a:lvl4pPr>
            <a:lvl5pPr marL="2052760" indent="-227726" defTabSz="920593" eaLnBrk="0" hangingPunct="0">
              <a:spcBef>
                <a:spcPct val="30000"/>
              </a:spcBef>
              <a:defRPr sz="1200">
                <a:solidFill>
                  <a:schemeClr val="tx1"/>
                </a:solidFill>
                <a:latin typeface="Calibri" pitchFamily="34" charset="0"/>
              </a:defRPr>
            </a:lvl5pPr>
            <a:lvl6pPr marL="2517901" indent="-227726" defTabSz="920593" eaLnBrk="0" fontAlgn="base" hangingPunct="0">
              <a:spcBef>
                <a:spcPct val="30000"/>
              </a:spcBef>
              <a:spcAft>
                <a:spcPct val="0"/>
              </a:spcAft>
              <a:defRPr sz="1200">
                <a:solidFill>
                  <a:schemeClr val="tx1"/>
                </a:solidFill>
                <a:latin typeface="Calibri" pitchFamily="34" charset="0"/>
              </a:defRPr>
            </a:lvl6pPr>
            <a:lvl7pPr marL="2983042" indent="-227726" defTabSz="920593" eaLnBrk="0" fontAlgn="base" hangingPunct="0">
              <a:spcBef>
                <a:spcPct val="30000"/>
              </a:spcBef>
              <a:spcAft>
                <a:spcPct val="0"/>
              </a:spcAft>
              <a:defRPr sz="1200">
                <a:solidFill>
                  <a:schemeClr val="tx1"/>
                </a:solidFill>
                <a:latin typeface="Calibri" pitchFamily="34" charset="0"/>
              </a:defRPr>
            </a:lvl7pPr>
            <a:lvl8pPr marL="3448184" indent="-227726" defTabSz="920593" eaLnBrk="0" fontAlgn="base" hangingPunct="0">
              <a:spcBef>
                <a:spcPct val="30000"/>
              </a:spcBef>
              <a:spcAft>
                <a:spcPct val="0"/>
              </a:spcAft>
              <a:defRPr sz="1200">
                <a:solidFill>
                  <a:schemeClr val="tx1"/>
                </a:solidFill>
                <a:latin typeface="Calibri" pitchFamily="34" charset="0"/>
              </a:defRPr>
            </a:lvl8pPr>
            <a:lvl9pPr marL="3913326" indent="-227726" defTabSz="920593"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9AFB19BC-843E-4BF5-8E18-D816C4D4380C}" type="slidenum">
              <a:rPr lang="en-US" altLang="en-US" smtClean="0">
                <a:latin typeface="Arial" pitchFamily="34" charset="0"/>
              </a:rPr>
              <a:pPr eaLnBrk="1" fontAlgn="base" hangingPunct="1">
                <a:spcBef>
                  <a:spcPct val="0"/>
                </a:spcBef>
                <a:spcAft>
                  <a:spcPct val="0"/>
                </a:spcAft>
              </a:pPr>
              <a:t>71</a:t>
            </a:fld>
            <a:endParaRPr lang="en-US" altLang="en-US" smtClean="0">
              <a:latin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latin typeface="Arial" pitchFamily="34" charset="0"/>
              </a:rPr>
              <a:t>NGS will eventually stop making the claim that we “know” the heights of bench marks as the method of providing access to the vertical datum.  What NGS will do is provide the orthometric height to a user on the day of their survey (and with the disclaimer that this height should not be taken as “known” for very long, due to the dynamic nature of the Earth).  If possible, height changes (velocities) will be computed and provided to</a:t>
            </a:r>
          </a:p>
          <a:p>
            <a:r>
              <a:rPr lang="en-US" altLang="en-US" smtClean="0">
                <a:latin typeface="Arial" pitchFamily="34" charset="0"/>
              </a:rPr>
              <a:t>assist in predicting heights in the future.</a:t>
            </a:r>
          </a:p>
          <a:p>
            <a:endParaRPr lang="en-US" altLang="en-US" smtClean="0">
              <a:latin typeface="Arial" pitchFamily="34" charset="0"/>
            </a:endParaRPr>
          </a:p>
          <a:p>
            <a:r>
              <a:rPr lang="en-US" altLang="en-US" smtClean="0">
                <a:latin typeface="Arial" pitchFamily="34" charset="0"/>
              </a:rPr>
              <a:t>Updated October 2010.</a:t>
            </a:r>
          </a:p>
        </p:txBody>
      </p:sp>
      <p:sp>
        <p:nvSpPr>
          <p:cNvPr id="149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0593" eaLnBrk="0" hangingPunct="0">
              <a:spcBef>
                <a:spcPct val="30000"/>
              </a:spcBef>
              <a:defRPr sz="1200">
                <a:solidFill>
                  <a:schemeClr val="tx1"/>
                </a:solidFill>
                <a:latin typeface="Calibri" pitchFamily="34" charset="0"/>
              </a:defRPr>
            </a:lvl1pPr>
            <a:lvl2pPr marL="741320" indent="-284253" defTabSz="920593" eaLnBrk="0" hangingPunct="0">
              <a:spcBef>
                <a:spcPct val="30000"/>
              </a:spcBef>
              <a:defRPr sz="1200">
                <a:solidFill>
                  <a:schemeClr val="tx1"/>
                </a:solidFill>
                <a:latin typeface="Calibri" pitchFamily="34" charset="0"/>
              </a:defRPr>
            </a:lvl2pPr>
            <a:lvl3pPr marL="1140243" indent="-227726" defTabSz="920593" eaLnBrk="0" hangingPunct="0">
              <a:spcBef>
                <a:spcPct val="30000"/>
              </a:spcBef>
              <a:defRPr sz="1200">
                <a:solidFill>
                  <a:schemeClr val="tx1"/>
                </a:solidFill>
                <a:latin typeface="Calibri" pitchFamily="34" charset="0"/>
              </a:defRPr>
            </a:lvl3pPr>
            <a:lvl4pPr marL="1597309" indent="-227726" defTabSz="920593" eaLnBrk="0" hangingPunct="0">
              <a:spcBef>
                <a:spcPct val="30000"/>
              </a:spcBef>
              <a:defRPr sz="1200">
                <a:solidFill>
                  <a:schemeClr val="tx1"/>
                </a:solidFill>
                <a:latin typeface="Calibri" pitchFamily="34" charset="0"/>
              </a:defRPr>
            </a:lvl4pPr>
            <a:lvl5pPr marL="2052760" indent="-227726" defTabSz="920593" eaLnBrk="0" hangingPunct="0">
              <a:spcBef>
                <a:spcPct val="30000"/>
              </a:spcBef>
              <a:defRPr sz="1200">
                <a:solidFill>
                  <a:schemeClr val="tx1"/>
                </a:solidFill>
                <a:latin typeface="Calibri" pitchFamily="34" charset="0"/>
              </a:defRPr>
            </a:lvl5pPr>
            <a:lvl6pPr marL="2517901" indent="-227726" defTabSz="920593" eaLnBrk="0" fontAlgn="base" hangingPunct="0">
              <a:spcBef>
                <a:spcPct val="30000"/>
              </a:spcBef>
              <a:spcAft>
                <a:spcPct val="0"/>
              </a:spcAft>
              <a:defRPr sz="1200">
                <a:solidFill>
                  <a:schemeClr val="tx1"/>
                </a:solidFill>
                <a:latin typeface="Calibri" pitchFamily="34" charset="0"/>
              </a:defRPr>
            </a:lvl6pPr>
            <a:lvl7pPr marL="2983042" indent="-227726" defTabSz="920593" eaLnBrk="0" fontAlgn="base" hangingPunct="0">
              <a:spcBef>
                <a:spcPct val="30000"/>
              </a:spcBef>
              <a:spcAft>
                <a:spcPct val="0"/>
              </a:spcAft>
              <a:defRPr sz="1200">
                <a:solidFill>
                  <a:schemeClr val="tx1"/>
                </a:solidFill>
                <a:latin typeface="Calibri" pitchFamily="34" charset="0"/>
              </a:defRPr>
            </a:lvl7pPr>
            <a:lvl8pPr marL="3448184" indent="-227726" defTabSz="920593" eaLnBrk="0" fontAlgn="base" hangingPunct="0">
              <a:spcBef>
                <a:spcPct val="30000"/>
              </a:spcBef>
              <a:spcAft>
                <a:spcPct val="0"/>
              </a:spcAft>
              <a:defRPr sz="1200">
                <a:solidFill>
                  <a:schemeClr val="tx1"/>
                </a:solidFill>
                <a:latin typeface="Calibri" pitchFamily="34" charset="0"/>
              </a:defRPr>
            </a:lvl8pPr>
            <a:lvl9pPr marL="3913326" indent="-227726" defTabSz="920593"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94D12C69-2DB8-430D-B76E-53CCD1A9744E}" type="slidenum">
              <a:rPr lang="en-US" altLang="en-US" smtClean="0">
                <a:latin typeface="Arial" pitchFamily="34" charset="0"/>
              </a:rPr>
              <a:pPr eaLnBrk="1" fontAlgn="base" hangingPunct="1">
                <a:spcBef>
                  <a:spcPct val="0"/>
                </a:spcBef>
                <a:spcAft>
                  <a:spcPct val="0"/>
                </a:spcAft>
              </a:pPr>
              <a:t>73</a:t>
            </a:fld>
            <a:endParaRPr lang="en-US" altLang="en-US" smtClean="0">
              <a:latin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8911" eaLnBrk="0" hangingPunct="0">
              <a:spcBef>
                <a:spcPct val="30000"/>
              </a:spcBef>
              <a:defRPr sz="1200">
                <a:solidFill>
                  <a:schemeClr val="tx1"/>
                </a:solidFill>
                <a:latin typeface="Calibri" pitchFamily="34" charset="0"/>
              </a:defRPr>
            </a:lvl1pPr>
            <a:lvl2pPr marL="755800" indent="-290692" defTabSz="918911" eaLnBrk="0" hangingPunct="0">
              <a:spcBef>
                <a:spcPct val="30000"/>
              </a:spcBef>
              <a:defRPr sz="1200">
                <a:solidFill>
                  <a:schemeClr val="tx1"/>
                </a:solidFill>
                <a:latin typeface="Calibri" pitchFamily="34" charset="0"/>
              </a:defRPr>
            </a:lvl2pPr>
            <a:lvl3pPr marL="1162769" indent="-232554" defTabSz="918911" eaLnBrk="0" hangingPunct="0">
              <a:spcBef>
                <a:spcPct val="30000"/>
              </a:spcBef>
              <a:defRPr sz="1200">
                <a:solidFill>
                  <a:schemeClr val="tx1"/>
                </a:solidFill>
                <a:latin typeface="Calibri" pitchFamily="34" charset="0"/>
              </a:defRPr>
            </a:lvl3pPr>
            <a:lvl4pPr marL="1627876" indent="-232554" defTabSz="918911" eaLnBrk="0" hangingPunct="0">
              <a:spcBef>
                <a:spcPct val="30000"/>
              </a:spcBef>
              <a:defRPr sz="1200">
                <a:solidFill>
                  <a:schemeClr val="tx1"/>
                </a:solidFill>
                <a:latin typeface="Calibri" pitchFamily="34" charset="0"/>
              </a:defRPr>
            </a:lvl4pPr>
            <a:lvl5pPr marL="2092985" indent="-232554" defTabSz="918911" eaLnBrk="0" hangingPunct="0">
              <a:spcBef>
                <a:spcPct val="30000"/>
              </a:spcBef>
              <a:defRPr sz="1200">
                <a:solidFill>
                  <a:schemeClr val="tx1"/>
                </a:solidFill>
                <a:latin typeface="Calibri" pitchFamily="34" charset="0"/>
              </a:defRPr>
            </a:lvl5pPr>
            <a:lvl6pPr marL="2558092" indent="-232554" defTabSz="918911" eaLnBrk="0" fontAlgn="base" hangingPunct="0">
              <a:spcBef>
                <a:spcPct val="30000"/>
              </a:spcBef>
              <a:spcAft>
                <a:spcPct val="0"/>
              </a:spcAft>
              <a:defRPr sz="1200">
                <a:solidFill>
                  <a:schemeClr val="tx1"/>
                </a:solidFill>
                <a:latin typeface="Calibri" pitchFamily="34" charset="0"/>
              </a:defRPr>
            </a:lvl6pPr>
            <a:lvl7pPr marL="3023199" indent="-232554" defTabSz="918911" eaLnBrk="0" fontAlgn="base" hangingPunct="0">
              <a:spcBef>
                <a:spcPct val="30000"/>
              </a:spcBef>
              <a:spcAft>
                <a:spcPct val="0"/>
              </a:spcAft>
              <a:defRPr sz="1200">
                <a:solidFill>
                  <a:schemeClr val="tx1"/>
                </a:solidFill>
                <a:latin typeface="Calibri" pitchFamily="34" charset="0"/>
              </a:defRPr>
            </a:lvl7pPr>
            <a:lvl8pPr marL="3488308" indent="-232554" defTabSz="918911" eaLnBrk="0" fontAlgn="base" hangingPunct="0">
              <a:spcBef>
                <a:spcPct val="30000"/>
              </a:spcBef>
              <a:spcAft>
                <a:spcPct val="0"/>
              </a:spcAft>
              <a:defRPr sz="1200">
                <a:solidFill>
                  <a:schemeClr val="tx1"/>
                </a:solidFill>
                <a:latin typeface="Calibri" pitchFamily="34" charset="0"/>
              </a:defRPr>
            </a:lvl8pPr>
            <a:lvl9pPr marL="3953415" indent="-232554" defTabSz="918911" eaLnBrk="0" fontAlgn="base" hangingPunct="0">
              <a:spcBef>
                <a:spcPct val="30000"/>
              </a:spcBef>
              <a:spcAft>
                <a:spcPct val="0"/>
              </a:spcAft>
              <a:defRPr sz="1200">
                <a:solidFill>
                  <a:schemeClr val="tx1"/>
                </a:solidFill>
                <a:latin typeface="Calibri" pitchFamily="34" charset="0"/>
              </a:defRPr>
            </a:lvl9pPr>
          </a:lstStyle>
          <a:p>
            <a:pPr>
              <a:spcBef>
                <a:spcPct val="0"/>
              </a:spcBef>
            </a:pPr>
            <a:fld id="{C8367FD2-67DC-4214-8B67-AC11946FAE3F}" type="slidenum">
              <a:rPr lang="en-US" altLang="en-US" smtClean="0">
                <a:latin typeface="Times New Roman" pitchFamily="18" charset="0"/>
                <a:ea typeface="MS PGothic" pitchFamily="34" charset="-128"/>
              </a:rPr>
              <a:pPr>
                <a:spcBef>
                  <a:spcPct val="0"/>
                </a:spcBef>
              </a:pPr>
              <a:t>74</a:t>
            </a:fld>
            <a:endParaRPr lang="en-US" altLang="en-US" smtClean="0">
              <a:latin typeface="Times New Roman" pitchFamily="18" charset="0"/>
              <a:ea typeface="MS PGothic" pitchFamily="34" charset="-128"/>
            </a:endParaRPr>
          </a:p>
        </p:txBody>
      </p:sp>
      <p:sp>
        <p:nvSpPr>
          <p:cNvPr id="573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By fixing the geopotential value at the origin point, it was possible to ensure that the origins of IGLD 85 and NAVD 88 aligned.</a:t>
            </a:r>
          </a:p>
          <a:p>
            <a:pPr eaLnBrk="1" hangingPunct="1">
              <a:spcBef>
                <a:spcPct val="0"/>
              </a:spcBef>
            </a:pPr>
            <a:endParaRPr lang="en-US" altLang="en-US" dirty="0" smtClean="0"/>
          </a:p>
          <a:p>
            <a:pPr eaLnBrk="1" hangingPunct="1">
              <a:spcBef>
                <a:spcPct val="0"/>
              </a:spcBef>
            </a:pPr>
            <a:r>
              <a:rPr lang="en-US" altLang="en-US" dirty="0" smtClean="0"/>
              <a:t>*It should be pointed out that while the datum was defined in such a way as to be usable on the North American continent, it was never actually adopted in Canada.  It can be used there, but it’s not their official civilian datum.</a:t>
            </a:r>
          </a:p>
          <a:p>
            <a:pPr eaLnBrk="1" hangingPunct="1">
              <a:spcBef>
                <a:spcPct val="0"/>
              </a:spcBef>
            </a:pPr>
            <a:endParaRPr lang="en-US" altLang="en-US" dirty="0" smtClean="0"/>
          </a:p>
          <a:p>
            <a:pPr eaLnBrk="1" hangingPunct="1">
              <a:spcBef>
                <a:spcPct val="0"/>
              </a:spcBef>
            </a:pPr>
            <a:r>
              <a:rPr lang="en-US" altLang="en-US" dirty="0" smtClean="0"/>
              <a:t>Note that the designation of the vertical control point at Father Point is “1250 G=NAVD 88 DATUM POINT” for PID# TY5255 and is not available from the publicly accessible NGSIDB.</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Arial" pitchFamily="34" charset="0"/>
              </a:rPr>
              <a:t>Clarification on the word “convenient” – this is used to mean “there isn’t always a bench mark around when you need one – sometimes you have to find one far away and level from it to your site of interest”</a:t>
            </a:r>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0526" eaLnBrk="0" hangingPunct="0">
              <a:spcBef>
                <a:spcPct val="30000"/>
              </a:spcBef>
              <a:defRPr sz="1200">
                <a:solidFill>
                  <a:schemeClr val="tx1"/>
                </a:solidFill>
                <a:latin typeface="Calibri" pitchFamily="34" charset="0"/>
              </a:defRPr>
            </a:lvl1pPr>
            <a:lvl2pPr marL="741266" indent="-284232" defTabSz="920526" eaLnBrk="0" hangingPunct="0">
              <a:spcBef>
                <a:spcPct val="30000"/>
              </a:spcBef>
              <a:defRPr sz="1200">
                <a:solidFill>
                  <a:schemeClr val="tx1"/>
                </a:solidFill>
                <a:latin typeface="Calibri" pitchFamily="34" charset="0"/>
              </a:defRPr>
            </a:lvl2pPr>
            <a:lvl3pPr marL="1140159" indent="-227710" defTabSz="920526" eaLnBrk="0" hangingPunct="0">
              <a:spcBef>
                <a:spcPct val="30000"/>
              </a:spcBef>
              <a:defRPr sz="1200">
                <a:solidFill>
                  <a:schemeClr val="tx1"/>
                </a:solidFill>
                <a:latin typeface="Calibri" pitchFamily="34" charset="0"/>
              </a:defRPr>
            </a:lvl3pPr>
            <a:lvl4pPr marL="1597193" indent="-227710" defTabSz="920526" eaLnBrk="0" hangingPunct="0">
              <a:spcBef>
                <a:spcPct val="30000"/>
              </a:spcBef>
              <a:defRPr sz="1200">
                <a:solidFill>
                  <a:schemeClr val="tx1"/>
                </a:solidFill>
                <a:latin typeface="Calibri" pitchFamily="34" charset="0"/>
              </a:defRPr>
            </a:lvl4pPr>
            <a:lvl5pPr marL="2052611" indent="-227710" defTabSz="920526" eaLnBrk="0" hangingPunct="0">
              <a:spcBef>
                <a:spcPct val="30000"/>
              </a:spcBef>
              <a:defRPr sz="1200">
                <a:solidFill>
                  <a:schemeClr val="tx1"/>
                </a:solidFill>
                <a:latin typeface="Calibri" pitchFamily="34" charset="0"/>
              </a:defRPr>
            </a:lvl5pPr>
            <a:lvl6pPr marL="2517718" indent="-227710" defTabSz="920526" eaLnBrk="0" fontAlgn="base" hangingPunct="0">
              <a:spcBef>
                <a:spcPct val="30000"/>
              </a:spcBef>
              <a:spcAft>
                <a:spcPct val="0"/>
              </a:spcAft>
              <a:defRPr sz="1200">
                <a:solidFill>
                  <a:schemeClr val="tx1"/>
                </a:solidFill>
                <a:latin typeface="Calibri" pitchFamily="34" charset="0"/>
              </a:defRPr>
            </a:lvl6pPr>
            <a:lvl7pPr marL="2982827" indent="-227710" defTabSz="920526" eaLnBrk="0" fontAlgn="base" hangingPunct="0">
              <a:spcBef>
                <a:spcPct val="30000"/>
              </a:spcBef>
              <a:spcAft>
                <a:spcPct val="0"/>
              </a:spcAft>
              <a:defRPr sz="1200">
                <a:solidFill>
                  <a:schemeClr val="tx1"/>
                </a:solidFill>
                <a:latin typeface="Calibri" pitchFamily="34" charset="0"/>
              </a:defRPr>
            </a:lvl7pPr>
            <a:lvl8pPr marL="3447933" indent="-227710" defTabSz="920526" eaLnBrk="0" fontAlgn="base" hangingPunct="0">
              <a:spcBef>
                <a:spcPct val="30000"/>
              </a:spcBef>
              <a:spcAft>
                <a:spcPct val="0"/>
              </a:spcAft>
              <a:defRPr sz="1200">
                <a:solidFill>
                  <a:schemeClr val="tx1"/>
                </a:solidFill>
                <a:latin typeface="Calibri" pitchFamily="34" charset="0"/>
              </a:defRPr>
            </a:lvl8pPr>
            <a:lvl9pPr marL="3913041" indent="-227710" defTabSz="920526"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F8ACCBE7-08E7-492A-B58C-CD04F5176602}" type="slidenum">
              <a:rPr lang="en-US" altLang="en-US" smtClean="0">
                <a:latin typeface="Arial" pitchFamily="34" charset="0"/>
                <a:ea typeface="MS PGothic" pitchFamily="34" charset="-128"/>
              </a:rPr>
              <a:pPr eaLnBrk="1" hangingPunct="1">
                <a:spcBef>
                  <a:spcPct val="0"/>
                </a:spcBef>
              </a:pPr>
              <a:t>10</a:t>
            </a:fld>
            <a:endParaRPr lang="en-US" altLang="en-US" smtClean="0">
              <a:latin typeface="Arial" pitchFamily="34" charset="0"/>
              <a:ea typeface="MS PGothic"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latin typeface="Arial" pitchFamily="34" charset="0"/>
            </a:endParaRPr>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0526" eaLnBrk="0" hangingPunct="0">
              <a:spcBef>
                <a:spcPct val="30000"/>
              </a:spcBef>
              <a:defRPr sz="1200">
                <a:solidFill>
                  <a:schemeClr val="tx1"/>
                </a:solidFill>
                <a:latin typeface="Calibri" pitchFamily="34" charset="0"/>
              </a:defRPr>
            </a:lvl1pPr>
            <a:lvl2pPr marL="741266" indent="-284232" defTabSz="920526" eaLnBrk="0" hangingPunct="0">
              <a:spcBef>
                <a:spcPct val="30000"/>
              </a:spcBef>
              <a:defRPr sz="1200">
                <a:solidFill>
                  <a:schemeClr val="tx1"/>
                </a:solidFill>
                <a:latin typeface="Calibri" pitchFamily="34" charset="0"/>
              </a:defRPr>
            </a:lvl2pPr>
            <a:lvl3pPr marL="1140159" indent="-227710" defTabSz="920526" eaLnBrk="0" hangingPunct="0">
              <a:spcBef>
                <a:spcPct val="30000"/>
              </a:spcBef>
              <a:defRPr sz="1200">
                <a:solidFill>
                  <a:schemeClr val="tx1"/>
                </a:solidFill>
                <a:latin typeface="Calibri" pitchFamily="34" charset="0"/>
              </a:defRPr>
            </a:lvl3pPr>
            <a:lvl4pPr marL="1597193" indent="-227710" defTabSz="920526" eaLnBrk="0" hangingPunct="0">
              <a:spcBef>
                <a:spcPct val="30000"/>
              </a:spcBef>
              <a:defRPr sz="1200">
                <a:solidFill>
                  <a:schemeClr val="tx1"/>
                </a:solidFill>
                <a:latin typeface="Calibri" pitchFamily="34" charset="0"/>
              </a:defRPr>
            </a:lvl4pPr>
            <a:lvl5pPr marL="2052611" indent="-227710" defTabSz="920526" eaLnBrk="0" hangingPunct="0">
              <a:spcBef>
                <a:spcPct val="30000"/>
              </a:spcBef>
              <a:defRPr sz="1200">
                <a:solidFill>
                  <a:schemeClr val="tx1"/>
                </a:solidFill>
                <a:latin typeface="Calibri" pitchFamily="34" charset="0"/>
              </a:defRPr>
            </a:lvl5pPr>
            <a:lvl6pPr marL="2517718" indent="-227710" defTabSz="920526" eaLnBrk="0" fontAlgn="base" hangingPunct="0">
              <a:spcBef>
                <a:spcPct val="30000"/>
              </a:spcBef>
              <a:spcAft>
                <a:spcPct val="0"/>
              </a:spcAft>
              <a:defRPr sz="1200">
                <a:solidFill>
                  <a:schemeClr val="tx1"/>
                </a:solidFill>
                <a:latin typeface="Calibri" pitchFamily="34" charset="0"/>
              </a:defRPr>
            </a:lvl6pPr>
            <a:lvl7pPr marL="2982827" indent="-227710" defTabSz="920526" eaLnBrk="0" fontAlgn="base" hangingPunct="0">
              <a:spcBef>
                <a:spcPct val="30000"/>
              </a:spcBef>
              <a:spcAft>
                <a:spcPct val="0"/>
              </a:spcAft>
              <a:defRPr sz="1200">
                <a:solidFill>
                  <a:schemeClr val="tx1"/>
                </a:solidFill>
                <a:latin typeface="Calibri" pitchFamily="34" charset="0"/>
              </a:defRPr>
            </a:lvl7pPr>
            <a:lvl8pPr marL="3447933" indent="-227710" defTabSz="920526" eaLnBrk="0" fontAlgn="base" hangingPunct="0">
              <a:spcBef>
                <a:spcPct val="30000"/>
              </a:spcBef>
              <a:spcAft>
                <a:spcPct val="0"/>
              </a:spcAft>
              <a:defRPr sz="1200">
                <a:solidFill>
                  <a:schemeClr val="tx1"/>
                </a:solidFill>
                <a:latin typeface="Calibri" pitchFamily="34" charset="0"/>
              </a:defRPr>
            </a:lvl8pPr>
            <a:lvl9pPr marL="3913041" indent="-227710" defTabSz="920526"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B9A68996-0F28-4EBB-B22F-917FC1A006A5}" type="slidenum">
              <a:rPr lang="en-US" altLang="en-US" smtClean="0">
                <a:latin typeface="Arial" pitchFamily="34" charset="0"/>
                <a:ea typeface="MS PGothic" pitchFamily="34" charset="-128"/>
              </a:rPr>
              <a:pPr eaLnBrk="1" hangingPunct="1">
                <a:spcBef>
                  <a:spcPct val="0"/>
                </a:spcBef>
              </a:pPr>
              <a:t>11</a:t>
            </a:fld>
            <a:endParaRPr lang="en-US" altLang="en-US" smtClean="0">
              <a:latin typeface="Arial" pitchFamily="34" charset="0"/>
              <a:ea typeface="MS PGothic"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This map reflects the sort of height changes that users could expect if NAVD 88 were replaced with a geoid-based vertical datum.  </a:t>
            </a:r>
          </a:p>
          <a:p>
            <a:r>
              <a:rPr lang="en-US" altLang="en-US" dirty="0" smtClean="0"/>
              <a:t>This is only a large scale approximation and should not be used as an absolute guide.  Each benchmark might have its own level</a:t>
            </a:r>
          </a:p>
          <a:p>
            <a:r>
              <a:rPr lang="en-US" altLang="en-US" dirty="0" smtClean="0"/>
              <a:t>Of mismatch, say from uplift or subsidence, not captured by this broad brush.</a:t>
            </a:r>
          </a:p>
          <a:p>
            <a:endParaRPr lang="en-US" altLang="en-US" dirty="0" smtClean="0"/>
          </a:p>
          <a:p>
            <a:r>
              <a:rPr lang="en-US" altLang="en-US" dirty="0" smtClean="0"/>
              <a:t>Also, this is the difference between the zero level of NAVD 88 and the actual geoid.  The difference between NAD 83 ellipsoid heights and</a:t>
            </a:r>
          </a:p>
          <a:p>
            <a:r>
              <a:rPr lang="en-US" altLang="en-US" dirty="0" smtClean="0"/>
              <a:t>ITRF/GRS-80 ellipsoid heights has NO influence on this graph and should not be part of the story.</a:t>
            </a:r>
          </a:p>
          <a:p>
            <a:endParaRPr lang="en-US" altLang="en-US" dirty="0" smtClean="0"/>
          </a:p>
          <a:p>
            <a:r>
              <a:rPr lang="en-US" altLang="en-US" dirty="0" smtClean="0"/>
              <a:t>Updated October 2010</a:t>
            </a:r>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8291" eaLnBrk="0" hangingPunct="0">
              <a:spcBef>
                <a:spcPct val="30000"/>
              </a:spcBef>
              <a:defRPr sz="1200">
                <a:solidFill>
                  <a:schemeClr val="tx1"/>
                </a:solidFill>
                <a:latin typeface="Calibri" pitchFamily="34" charset="0"/>
              </a:defRPr>
            </a:lvl1pPr>
            <a:lvl2pPr marL="755800" indent="-290692" defTabSz="938291" eaLnBrk="0" hangingPunct="0">
              <a:spcBef>
                <a:spcPct val="30000"/>
              </a:spcBef>
              <a:defRPr sz="1200">
                <a:solidFill>
                  <a:schemeClr val="tx1"/>
                </a:solidFill>
                <a:latin typeface="Calibri" pitchFamily="34" charset="0"/>
              </a:defRPr>
            </a:lvl2pPr>
            <a:lvl3pPr marL="1162769" indent="-232554" defTabSz="938291" eaLnBrk="0" hangingPunct="0">
              <a:spcBef>
                <a:spcPct val="30000"/>
              </a:spcBef>
              <a:defRPr sz="1200">
                <a:solidFill>
                  <a:schemeClr val="tx1"/>
                </a:solidFill>
                <a:latin typeface="Calibri" pitchFamily="34" charset="0"/>
              </a:defRPr>
            </a:lvl3pPr>
            <a:lvl4pPr marL="1627876" indent="-232554" defTabSz="938291" eaLnBrk="0" hangingPunct="0">
              <a:spcBef>
                <a:spcPct val="30000"/>
              </a:spcBef>
              <a:defRPr sz="1200">
                <a:solidFill>
                  <a:schemeClr val="tx1"/>
                </a:solidFill>
                <a:latin typeface="Calibri" pitchFamily="34" charset="0"/>
              </a:defRPr>
            </a:lvl4pPr>
            <a:lvl5pPr marL="2092985" indent="-232554" defTabSz="938291" eaLnBrk="0" hangingPunct="0">
              <a:spcBef>
                <a:spcPct val="30000"/>
              </a:spcBef>
              <a:defRPr sz="1200">
                <a:solidFill>
                  <a:schemeClr val="tx1"/>
                </a:solidFill>
                <a:latin typeface="Calibri" pitchFamily="34" charset="0"/>
              </a:defRPr>
            </a:lvl5pPr>
            <a:lvl6pPr marL="2558092" indent="-232554" defTabSz="938291" eaLnBrk="0" fontAlgn="base" hangingPunct="0">
              <a:spcBef>
                <a:spcPct val="30000"/>
              </a:spcBef>
              <a:spcAft>
                <a:spcPct val="0"/>
              </a:spcAft>
              <a:defRPr sz="1200">
                <a:solidFill>
                  <a:schemeClr val="tx1"/>
                </a:solidFill>
                <a:latin typeface="Calibri" pitchFamily="34" charset="0"/>
              </a:defRPr>
            </a:lvl6pPr>
            <a:lvl7pPr marL="3023199" indent="-232554" defTabSz="938291" eaLnBrk="0" fontAlgn="base" hangingPunct="0">
              <a:spcBef>
                <a:spcPct val="30000"/>
              </a:spcBef>
              <a:spcAft>
                <a:spcPct val="0"/>
              </a:spcAft>
              <a:defRPr sz="1200">
                <a:solidFill>
                  <a:schemeClr val="tx1"/>
                </a:solidFill>
                <a:latin typeface="Calibri" pitchFamily="34" charset="0"/>
              </a:defRPr>
            </a:lvl7pPr>
            <a:lvl8pPr marL="3488308" indent="-232554" defTabSz="938291" eaLnBrk="0" fontAlgn="base" hangingPunct="0">
              <a:spcBef>
                <a:spcPct val="30000"/>
              </a:spcBef>
              <a:spcAft>
                <a:spcPct val="0"/>
              </a:spcAft>
              <a:defRPr sz="1200">
                <a:solidFill>
                  <a:schemeClr val="tx1"/>
                </a:solidFill>
                <a:latin typeface="Calibri" pitchFamily="34" charset="0"/>
              </a:defRPr>
            </a:lvl8pPr>
            <a:lvl9pPr marL="3953415" indent="-232554" defTabSz="938291" eaLnBrk="0" fontAlgn="base" hangingPunct="0">
              <a:spcBef>
                <a:spcPct val="30000"/>
              </a:spcBef>
              <a:spcAft>
                <a:spcPct val="0"/>
              </a:spcAft>
              <a:defRPr sz="1200">
                <a:solidFill>
                  <a:schemeClr val="tx1"/>
                </a:solidFill>
                <a:latin typeface="Calibri" pitchFamily="34" charset="0"/>
              </a:defRPr>
            </a:lvl9pPr>
          </a:lstStyle>
          <a:p>
            <a:pPr>
              <a:spcBef>
                <a:spcPct val="0"/>
              </a:spcBef>
            </a:pPr>
            <a:fld id="{224E7CDD-CF05-4F5A-8084-3EE16CCCD36D}" type="slidenum">
              <a:rPr lang="en-US" altLang="en-US" smtClean="0">
                <a:latin typeface="Times New Roman" pitchFamily="18" charset="0"/>
                <a:ea typeface="MS PGothic" pitchFamily="34" charset="-128"/>
              </a:rPr>
              <a:pPr>
                <a:spcBef>
                  <a:spcPct val="0"/>
                </a:spcBef>
              </a:pPr>
              <a:t>13</a:t>
            </a:fld>
            <a:endParaRPr lang="en-US" altLang="en-US" smtClean="0">
              <a:latin typeface="Times New Roman" pitchFamily="18" charset="0"/>
              <a:ea typeface="MS PGothic"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8911" eaLnBrk="0" hangingPunct="0">
              <a:spcBef>
                <a:spcPct val="30000"/>
              </a:spcBef>
              <a:defRPr sz="1200">
                <a:solidFill>
                  <a:schemeClr val="tx1"/>
                </a:solidFill>
                <a:latin typeface="Calibri" pitchFamily="34" charset="0"/>
              </a:defRPr>
            </a:lvl1pPr>
            <a:lvl2pPr marL="755800" indent="-290692" defTabSz="918911" eaLnBrk="0" hangingPunct="0">
              <a:spcBef>
                <a:spcPct val="30000"/>
              </a:spcBef>
              <a:defRPr sz="1200">
                <a:solidFill>
                  <a:schemeClr val="tx1"/>
                </a:solidFill>
                <a:latin typeface="Calibri" pitchFamily="34" charset="0"/>
              </a:defRPr>
            </a:lvl2pPr>
            <a:lvl3pPr marL="1162769" indent="-232554" defTabSz="918911" eaLnBrk="0" hangingPunct="0">
              <a:spcBef>
                <a:spcPct val="30000"/>
              </a:spcBef>
              <a:defRPr sz="1200">
                <a:solidFill>
                  <a:schemeClr val="tx1"/>
                </a:solidFill>
                <a:latin typeface="Calibri" pitchFamily="34" charset="0"/>
              </a:defRPr>
            </a:lvl3pPr>
            <a:lvl4pPr marL="1627876" indent="-232554" defTabSz="918911" eaLnBrk="0" hangingPunct="0">
              <a:spcBef>
                <a:spcPct val="30000"/>
              </a:spcBef>
              <a:defRPr sz="1200">
                <a:solidFill>
                  <a:schemeClr val="tx1"/>
                </a:solidFill>
                <a:latin typeface="Calibri" pitchFamily="34" charset="0"/>
              </a:defRPr>
            </a:lvl4pPr>
            <a:lvl5pPr marL="2092985" indent="-232554" defTabSz="918911" eaLnBrk="0" hangingPunct="0">
              <a:spcBef>
                <a:spcPct val="30000"/>
              </a:spcBef>
              <a:defRPr sz="1200">
                <a:solidFill>
                  <a:schemeClr val="tx1"/>
                </a:solidFill>
                <a:latin typeface="Calibri" pitchFamily="34" charset="0"/>
              </a:defRPr>
            </a:lvl5pPr>
            <a:lvl6pPr marL="2558092" indent="-232554" defTabSz="918911" eaLnBrk="0" fontAlgn="base" hangingPunct="0">
              <a:spcBef>
                <a:spcPct val="30000"/>
              </a:spcBef>
              <a:spcAft>
                <a:spcPct val="0"/>
              </a:spcAft>
              <a:defRPr sz="1200">
                <a:solidFill>
                  <a:schemeClr val="tx1"/>
                </a:solidFill>
                <a:latin typeface="Calibri" pitchFamily="34" charset="0"/>
              </a:defRPr>
            </a:lvl6pPr>
            <a:lvl7pPr marL="3023199" indent="-232554" defTabSz="918911" eaLnBrk="0" fontAlgn="base" hangingPunct="0">
              <a:spcBef>
                <a:spcPct val="30000"/>
              </a:spcBef>
              <a:spcAft>
                <a:spcPct val="0"/>
              </a:spcAft>
              <a:defRPr sz="1200">
                <a:solidFill>
                  <a:schemeClr val="tx1"/>
                </a:solidFill>
                <a:latin typeface="Calibri" pitchFamily="34" charset="0"/>
              </a:defRPr>
            </a:lvl7pPr>
            <a:lvl8pPr marL="3488308" indent="-232554" defTabSz="918911" eaLnBrk="0" fontAlgn="base" hangingPunct="0">
              <a:spcBef>
                <a:spcPct val="30000"/>
              </a:spcBef>
              <a:spcAft>
                <a:spcPct val="0"/>
              </a:spcAft>
              <a:defRPr sz="1200">
                <a:solidFill>
                  <a:schemeClr val="tx1"/>
                </a:solidFill>
                <a:latin typeface="Calibri" pitchFamily="34" charset="0"/>
              </a:defRPr>
            </a:lvl8pPr>
            <a:lvl9pPr marL="3953415" indent="-232554" defTabSz="918911" eaLnBrk="0" fontAlgn="base" hangingPunct="0">
              <a:spcBef>
                <a:spcPct val="30000"/>
              </a:spcBef>
              <a:spcAft>
                <a:spcPct val="0"/>
              </a:spcAft>
              <a:defRPr sz="1200">
                <a:solidFill>
                  <a:schemeClr val="tx1"/>
                </a:solidFill>
                <a:latin typeface="Calibri" pitchFamily="34" charset="0"/>
              </a:defRPr>
            </a:lvl9pPr>
          </a:lstStyle>
          <a:p>
            <a:pPr>
              <a:spcBef>
                <a:spcPct val="0"/>
              </a:spcBef>
            </a:pPr>
            <a:fld id="{E3E5B3C2-7215-4786-BB5F-1DA6EBBAE07D}" type="slidenum">
              <a:rPr lang="en-US" altLang="en-US" smtClean="0">
                <a:latin typeface="Times New Roman" pitchFamily="18" charset="0"/>
                <a:ea typeface="MS PGothic" pitchFamily="34" charset="-128"/>
              </a:rPr>
              <a:pPr>
                <a:spcBef>
                  <a:spcPct val="0"/>
                </a:spcBef>
              </a:pPr>
              <a:t>14</a:t>
            </a:fld>
            <a:endParaRPr lang="en-US" altLang="en-US" smtClean="0">
              <a:latin typeface="Times New Roman" pitchFamily="18" charset="0"/>
              <a:ea typeface="MS PGothic" pitchFamily="34" charset="-128"/>
            </a:endParaRPr>
          </a:p>
        </p:txBody>
      </p:sp>
      <p:sp>
        <p:nvSpPr>
          <p:cNvPr id="47107" name="Rectangle 2"/>
          <p:cNvSpPr>
            <a:spLocks noGrp="1" noRot="1" noChangeAspect="1" noChangeArrowheads="1" noTextEdit="1"/>
          </p:cNvSpPr>
          <p:nvPr>
            <p:ph type="sldImg"/>
          </p:nvPr>
        </p:nvSpPr>
        <p:spPr bwMode="auto">
          <a:xfrm>
            <a:off x="1179513" y="696913"/>
            <a:ext cx="4643437" cy="34829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8" name="Rectangle 3"/>
          <p:cNvSpPr>
            <a:spLocks noGrp="1" noChangeArrowheads="1"/>
          </p:cNvSpPr>
          <p:nvPr>
            <p:ph type="body" idx="1"/>
          </p:nvPr>
        </p:nvSpPr>
        <p:spPr bwMode="auto">
          <a:xfrm>
            <a:off x="933027" y="4409758"/>
            <a:ext cx="5131647" cy="417766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800" b="1" dirty="0"/>
              <a:t>ITRF</a:t>
            </a:r>
            <a:r>
              <a:rPr lang="en-US" altLang="en-US" sz="800" dirty="0"/>
              <a:t> (International Terrestrial Reference Frame) just has an origin; take NAD83 shaped ellipsoid centered at the ITRF origin to derive ITRF97 ellipsoid heights.</a:t>
            </a:r>
          </a:p>
          <a:p>
            <a:pPr eaLnBrk="1" hangingPunct="1">
              <a:spcBef>
                <a:spcPct val="0"/>
              </a:spcBef>
            </a:pPr>
            <a:endParaRPr lang="en-US" altLang="en-US" sz="800" b="1" dirty="0"/>
          </a:p>
          <a:p>
            <a:pPr eaLnBrk="1" hangingPunct="1">
              <a:spcBef>
                <a:spcPct val="0"/>
              </a:spcBef>
            </a:pPr>
            <a:r>
              <a:rPr lang="en-US" altLang="en-US" sz="800" b="1" dirty="0"/>
              <a:t>Ellipsoid heights NAD83 vs. ITRF97</a:t>
            </a:r>
            <a:r>
              <a:rPr lang="en-US" altLang="en-US" sz="800" dirty="0"/>
              <a:t> - Defined origins are best estimate of the center of mass; NAD83 is not geocentric.  Move origin; move ellipsoid surface as illustrated.</a:t>
            </a:r>
          </a:p>
          <a:p>
            <a:pPr eaLnBrk="1" hangingPunct="1">
              <a:spcBef>
                <a:spcPct val="0"/>
              </a:spcBef>
            </a:pPr>
            <a:endParaRPr lang="en-US" altLang="en-US" sz="800" dirty="0"/>
          </a:p>
          <a:p>
            <a:pPr eaLnBrk="1" hangingPunct="1">
              <a:spcBef>
                <a:spcPct val="0"/>
              </a:spcBef>
            </a:pPr>
            <a:r>
              <a:rPr lang="en-US" altLang="en-US" sz="800" b="1" dirty="0"/>
              <a:t>Ellipsoid height differences</a:t>
            </a:r>
            <a:r>
              <a:rPr lang="en-US" altLang="en-US" sz="800" dirty="0"/>
              <a:t> reflect the non-</a:t>
            </a:r>
            <a:r>
              <a:rPr lang="en-US" altLang="en-US" sz="800" dirty="0" err="1"/>
              <a:t>geocentricity</a:t>
            </a:r>
            <a:r>
              <a:rPr lang="en-US" altLang="en-US" sz="800" dirty="0"/>
              <a:t> of NAD83.</a:t>
            </a:r>
          </a:p>
          <a:p>
            <a:pPr eaLnBrk="1" hangingPunct="1">
              <a:spcBef>
                <a:spcPct val="0"/>
              </a:spcBef>
            </a:pPr>
            <a:endParaRPr lang="en-US" altLang="en-US" sz="80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8911" eaLnBrk="0" hangingPunct="0">
              <a:spcBef>
                <a:spcPct val="30000"/>
              </a:spcBef>
              <a:defRPr sz="1200">
                <a:solidFill>
                  <a:schemeClr val="tx1"/>
                </a:solidFill>
                <a:latin typeface="Calibri" pitchFamily="34" charset="0"/>
              </a:defRPr>
            </a:lvl1pPr>
            <a:lvl2pPr marL="755800" indent="-290692" defTabSz="918911" eaLnBrk="0" hangingPunct="0">
              <a:spcBef>
                <a:spcPct val="30000"/>
              </a:spcBef>
              <a:defRPr sz="1200">
                <a:solidFill>
                  <a:schemeClr val="tx1"/>
                </a:solidFill>
                <a:latin typeface="Calibri" pitchFamily="34" charset="0"/>
              </a:defRPr>
            </a:lvl2pPr>
            <a:lvl3pPr marL="1162769" indent="-232554" defTabSz="918911" eaLnBrk="0" hangingPunct="0">
              <a:spcBef>
                <a:spcPct val="30000"/>
              </a:spcBef>
              <a:defRPr sz="1200">
                <a:solidFill>
                  <a:schemeClr val="tx1"/>
                </a:solidFill>
                <a:latin typeface="Calibri" pitchFamily="34" charset="0"/>
              </a:defRPr>
            </a:lvl3pPr>
            <a:lvl4pPr marL="1627876" indent="-232554" defTabSz="918911" eaLnBrk="0" hangingPunct="0">
              <a:spcBef>
                <a:spcPct val="30000"/>
              </a:spcBef>
              <a:defRPr sz="1200">
                <a:solidFill>
                  <a:schemeClr val="tx1"/>
                </a:solidFill>
                <a:latin typeface="Calibri" pitchFamily="34" charset="0"/>
              </a:defRPr>
            </a:lvl4pPr>
            <a:lvl5pPr marL="2092985" indent="-232554" defTabSz="918911" eaLnBrk="0" hangingPunct="0">
              <a:spcBef>
                <a:spcPct val="30000"/>
              </a:spcBef>
              <a:defRPr sz="1200">
                <a:solidFill>
                  <a:schemeClr val="tx1"/>
                </a:solidFill>
                <a:latin typeface="Calibri" pitchFamily="34" charset="0"/>
              </a:defRPr>
            </a:lvl5pPr>
            <a:lvl6pPr marL="2558092" indent="-232554" defTabSz="918911" eaLnBrk="0" fontAlgn="base" hangingPunct="0">
              <a:spcBef>
                <a:spcPct val="30000"/>
              </a:spcBef>
              <a:spcAft>
                <a:spcPct val="0"/>
              </a:spcAft>
              <a:defRPr sz="1200">
                <a:solidFill>
                  <a:schemeClr val="tx1"/>
                </a:solidFill>
                <a:latin typeface="Calibri" pitchFamily="34" charset="0"/>
              </a:defRPr>
            </a:lvl6pPr>
            <a:lvl7pPr marL="3023199" indent="-232554" defTabSz="918911" eaLnBrk="0" fontAlgn="base" hangingPunct="0">
              <a:spcBef>
                <a:spcPct val="30000"/>
              </a:spcBef>
              <a:spcAft>
                <a:spcPct val="0"/>
              </a:spcAft>
              <a:defRPr sz="1200">
                <a:solidFill>
                  <a:schemeClr val="tx1"/>
                </a:solidFill>
                <a:latin typeface="Calibri" pitchFamily="34" charset="0"/>
              </a:defRPr>
            </a:lvl7pPr>
            <a:lvl8pPr marL="3488308" indent="-232554" defTabSz="918911" eaLnBrk="0" fontAlgn="base" hangingPunct="0">
              <a:spcBef>
                <a:spcPct val="30000"/>
              </a:spcBef>
              <a:spcAft>
                <a:spcPct val="0"/>
              </a:spcAft>
              <a:defRPr sz="1200">
                <a:solidFill>
                  <a:schemeClr val="tx1"/>
                </a:solidFill>
                <a:latin typeface="Calibri" pitchFamily="34" charset="0"/>
              </a:defRPr>
            </a:lvl8pPr>
            <a:lvl9pPr marL="3953415" indent="-232554" defTabSz="918911"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653A99C8-7E46-41EB-8638-167F68917434}" type="slidenum">
              <a:rPr lang="en-US" altLang="en-US" smtClean="0">
                <a:latin typeface="Times New Roman" pitchFamily="18" charset="0"/>
                <a:ea typeface="MS PGothic" pitchFamily="34" charset="-128"/>
              </a:rPr>
              <a:pPr eaLnBrk="1" hangingPunct="1">
                <a:spcBef>
                  <a:spcPct val="0"/>
                </a:spcBef>
              </a:pPr>
              <a:t>15</a:t>
            </a:fld>
            <a:endParaRPr lang="en-US" altLang="en-US" smtClean="0">
              <a:latin typeface="Times New Roman" pitchFamily="18" charset="0"/>
              <a:ea typeface="MS PGothic" pitchFamily="34" charset="-128"/>
            </a:endParaRPr>
          </a:p>
        </p:txBody>
      </p:sp>
      <p:sp>
        <p:nvSpPr>
          <p:cNvPr id="58371" name="Rectangle 2"/>
          <p:cNvSpPr>
            <a:spLocks noGrp="1" noRot="1" noChangeAspect="1" noChangeArrowheads="1" noTextEdit="1"/>
          </p:cNvSpPr>
          <p:nvPr>
            <p:ph type="sldImg"/>
          </p:nvPr>
        </p:nvSpPr>
        <p:spPr bwMode="auto">
          <a:xfrm>
            <a:off x="1179513" y="696913"/>
            <a:ext cx="4640262" cy="34813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2" name="Rectangle 3"/>
          <p:cNvSpPr>
            <a:spLocks noGrp="1" noChangeArrowheads="1"/>
          </p:cNvSpPr>
          <p:nvPr>
            <p:ph type="body" idx="1"/>
          </p:nvPr>
        </p:nvSpPr>
        <p:spPr bwMode="auto">
          <a:xfrm>
            <a:off x="701391" y="4409758"/>
            <a:ext cx="5594920" cy="417766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Char char="•"/>
            </a:pPr>
            <a:endParaRPr lang="en-US" altLang="en-US" smtClean="0">
              <a:latin typeface="Palatino Linotype"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t>March 12, 2014</a:t>
            </a:r>
            <a:endParaRPr lang="en-US"/>
          </a:p>
        </p:txBody>
      </p:sp>
      <p:sp>
        <p:nvSpPr>
          <p:cNvPr id="5" name="Footer Placeholder 4"/>
          <p:cNvSpPr>
            <a:spLocks noGrp="1"/>
          </p:cNvSpPr>
          <p:nvPr>
            <p:ph type="ftr" sz="quarter" idx="11"/>
          </p:nvPr>
        </p:nvSpPr>
        <p:spPr/>
        <p:txBody>
          <a:bodyPr/>
          <a:lstStyle>
            <a:lvl1pPr>
              <a:defRPr/>
            </a:lvl1pPr>
          </a:lstStyle>
          <a:p>
            <a:pPr>
              <a:defRPr/>
            </a:pPr>
            <a:r>
              <a:rPr lang="en-US"/>
              <a:t>DCALS Spring Banquet</a:t>
            </a:r>
          </a:p>
        </p:txBody>
      </p:sp>
      <p:sp>
        <p:nvSpPr>
          <p:cNvPr id="6" name="Slide Number Placeholder 5"/>
          <p:cNvSpPr>
            <a:spLocks noGrp="1"/>
          </p:cNvSpPr>
          <p:nvPr>
            <p:ph type="sldNum" sz="quarter" idx="12"/>
          </p:nvPr>
        </p:nvSpPr>
        <p:spPr/>
        <p:txBody>
          <a:bodyPr/>
          <a:lstStyle>
            <a:lvl1pPr>
              <a:defRPr/>
            </a:lvl1pPr>
          </a:lstStyle>
          <a:p>
            <a:pPr>
              <a:defRPr/>
            </a:pPr>
            <a:fld id="{CF2FFD9C-B850-4F38-8999-062072F54F21}" type="slidenum">
              <a:rPr lang="en-US"/>
              <a:pPr>
                <a:defRPr/>
              </a:pPr>
              <a:t>‹#›</a:t>
            </a:fld>
            <a:endParaRPr lang="en-US"/>
          </a:p>
        </p:txBody>
      </p:sp>
    </p:spTree>
    <p:extLst>
      <p:ext uri="{BB962C8B-B14F-4D97-AF65-F5344CB8AC3E}">
        <p14:creationId xmlns:p14="http://schemas.microsoft.com/office/powerpoint/2010/main" val="4071524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t>March 12, 2014</a:t>
            </a:r>
            <a:endParaRPr lang="en-US"/>
          </a:p>
        </p:txBody>
      </p:sp>
      <p:sp>
        <p:nvSpPr>
          <p:cNvPr id="5" name="Footer Placeholder 4"/>
          <p:cNvSpPr>
            <a:spLocks noGrp="1"/>
          </p:cNvSpPr>
          <p:nvPr>
            <p:ph type="ftr" sz="quarter" idx="11"/>
          </p:nvPr>
        </p:nvSpPr>
        <p:spPr/>
        <p:txBody>
          <a:bodyPr/>
          <a:lstStyle>
            <a:lvl1pPr>
              <a:defRPr/>
            </a:lvl1pPr>
          </a:lstStyle>
          <a:p>
            <a:pPr>
              <a:defRPr/>
            </a:pPr>
            <a:r>
              <a:rPr lang="en-US"/>
              <a:t>DCALS Spring Banquet</a:t>
            </a:r>
          </a:p>
        </p:txBody>
      </p:sp>
      <p:sp>
        <p:nvSpPr>
          <p:cNvPr id="6" name="Slide Number Placeholder 5"/>
          <p:cNvSpPr>
            <a:spLocks noGrp="1"/>
          </p:cNvSpPr>
          <p:nvPr>
            <p:ph type="sldNum" sz="quarter" idx="12"/>
          </p:nvPr>
        </p:nvSpPr>
        <p:spPr/>
        <p:txBody>
          <a:bodyPr/>
          <a:lstStyle>
            <a:lvl1pPr>
              <a:defRPr/>
            </a:lvl1pPr>
          </a:lstStyle>
          <a:p>
            <a:pPr>
              <a:defRPr/>
            </a:pPr>
            <a:fld id="{AA601A2E-1654-437D-BB98-D57D319E1ADD}" type="slidenum">
              <a:rPr lang="en-US"/>
              <a:pPr>
                <a:defRPr/>
              </a:pPr>
              <a:t>‹#›</a:t>
            </a:fld>
            <a:endParaRPr lang="en-US"/>
          </a:p>
        </p:txBody>
      </p:sp>
    </p:spTree>
    <p:extLst>
      <p:ext uri="{BB962C8B-B14F-4D97-AF65-F5344CB8AC3E}">
        <p14:creationId xmlns:p14="http://schemas.microsoft.com/office/powerpoint/2010/main" val="8978001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t>March 12, 2014</a:t>
            </a:r>
            <a:endParaRPr lang="en-US"/>
          </a:p>
        </p:txBody>
      </p:sp>
      <p:sp>
        <p:nvSpPr>
          <p:cNvPr id="5" name="Footer Placeholder 4"/>
          <p:cNvSpPr>
            <a:spLocks noGrp="1"/>
          </p:cNvSpPr>
          <p:nvPr>
            <p:ph type="ftr" sz="quarter" idx="11"/>
          </p:nvPr>
        </p:nvSpPr>
        <p:spPr/>
        <p:txBody>
          <a:bodyPr/>
          <a:lstStyle>
            <a:lvl1pPr>
              <a:defRPr/>
            </a:lvl1pPr>
          </a:lstStyle>
          <a:p>
            <a:pPr>
              <a:defRPr/>
            </a:pPr>
            <a:r>
              <a:rPr lang="en-US"/>
              <a:t>DCALS Spring Banquet</a:t>
            </a:r>
          </a:p>
        </p:txBody>
      </p:sp>
      <p:sp>
        <p:nvSpPr>
          <p:cNvPr id="6" name="Slide Number Placeholder 5"/>
          <p:cNvSpPr>
            <a:spLocks noGrp="1"/>
          </p:cNvSpPr>
          <p:nvPr>
            <p:ph type="sldNum" sz="quarter" idx="12"/>
          </p:nvPr>
        </p:nvSpPr>
        <p:spPr/>
        <p:txBody>
          <a:bodyPr/>
          <a:lstStyle>
            <a:lvl1pPr>
              <a:defRPr/>
            </a:lvl1pPr>
          </a:lstStyle>
          <a:p>
            <a:pPr>
              <a:defRPr/>
            </a:pPr>
            <a:fld id="{C00B4BF5-AE70-4504-93CD-C7AF4AE38573}" type="slidenum">
              <a:rPr lang="en-US"/>
              <a:pPr>
                <a:defRPr/>
              </a:pPr>
              <a:t>‹#›</a:t>
            </a:fld>
            <a:endParaRPr lang="en-US"/>
          </a:p>
        </p:txBody>
      </p:sp>
    </p:spTree>
    <p:extLst>
      <p:ext uri="{BB962C8B-B14F-4D97-AF65-F5344CB8AC3E}">
        <p14:creationId xmlns:p14="http://schemas.microsoft.com/office/powerpoint/2010/main" val="3002048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t>March 12, 2014</a:t>
            </a:r>
            <a:endParaRPr lang="en-US"/>
          </a:p>
        </p:txBody>
      </p:sp>
      <p:sp>
        <p:nvSpPr>
          <p:cNvPr id="5" name="Footer Placeholder 4"/>
          <p:cNvSpPr>
            <a:spLocks noGrp="1"/>
          </p:cNvSpPr>
          <p:nvPr>
            <p:ph type="ftr" sz="quarter" idx="11"/>
          </p:nvPr>
        </p:nvSpPr>
        <p:spPr/>
        <p:txBody>
          <a:bodyPr/>
          <a:lstStyle>
            <a:lvl1pPr>
              <a:defRPr/>
            </a:lvl1pPr>
          </a:lstStyle>
          <a:p>
            <a:pPr>
              <a:defRPr/>
            </a:pPr>
            <a:r>
              <a:rPr lang="en-US"/>
              <a:t>DCALS Spring Banquet</a:t>
            </a:r>
          </a:p>
        </p:txBody>
      </p:sp>
      <p:sp>
        <p:nvSpPr>
          <p:cNvPr id="6" name="Slide Number Placeholder 5"/>
          <p:cNvSpPr>
            <a:spLocks noGrp="1"/>
          </p:cNvSpPr>
          <p:nvPr>
            <p:ph type="sldNum" sz="quarter" idx="12"/>
          </p:nvPr>
        </p:nvSpPr>
        <p:spPr/>
        <p:txBody>
          <a:bodyPr/>
          <a:lstStyle>
            <a:lvl1pPr>
              <a:defRPr/>
            </a:lvl1pPr>
          </a:lstStyle>
          <a:p>
            <a:pPr>
              <a:defRPr/>
            </a:pPr>
            <a:fld id="{4F49AAF0-771A-4457-B36D-6C76FDADB3EC}" type="slidenum">
              <a:rPr lang="en-US"/>
              <a:pPr>
                <a:defRPr/>
              </a:pPr>
              <a:t>‹#›</a:t>
            </a:fld>
            <a:endParaRPr lang="en-US"/>
          </a:p>
        </p:txBody>
      </p:sp>
    </p:spTree>
    <p:extLst>
      <p:ext uri="{BB962C8B-B14F-4D97-AF65-F5344CB8AC3E}">
        <p14:creationId xmlns:p14="http://schemas.microsoft.com/office/powerpoint/2010/main" val="1501098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smtClean="0"/>
              <a:t>March 12, 2014</a:t>
            </a:r>
            <a:endParaRPr lang="en-US"/>
          </a:p>
        </p:txBody>
      </p:sp>
      <p:sp>
        <p:nvSpPr>
          <p:cNvPr id="5" name="Footer Placeholder 4"/>
          <p:cNvSpPr>
            <a:spLocks noGrp="1"/>
          </p:cNvSpPr>
          <p:nvPr>
            <p:ph type="ftr" sz="quarter" idx="11"/>
          </p:nvPr>
        </p:nvSpPr>
        <p:spPr/>
        <p:txBody>
          <a:bodyPr/>
          <a:lstStyle>
            <a:lvl1pPr>
              <a:defRPr/>
            </a:lvl1pPr>
          </a:lstStyle>
          <a:p>
            <a:pPr>
              <a:defRPr/>
            </a:pPr>
            <a:r>
              <a:rPr lang="en-US"/>
              <a:t>DCALS Spring Banquet</a:t>
            </a:r>
          </a:p>
        </p:txBody>
      </p:sp>
      <p:sp>
        <p:nvSpPr>
          <p:cNvPr id="6" name="Slide Number Placeholder 5"/>
          <p:cNvSpPr>
            <a:spLocks noGrp="1"/>
          </p:cNvSpPr>
          <p:nvPr>
            <p:ph type="sldNum" sz="quarter" idx="12"/>
          </p:nvPr>
        </p:nvSpPr>
        <p:spPr/>
        <p:txBody>
          <a:bodyPr/>
          <a:lstStyle>
            <a:lvl1pPr>
              <a:defRPr/>
            </a:lvl1pPr>
          </a:lstStyle>
          <a:p>
            <a:pPr>
              <a:defRPr/>
            </a:pPr>
            <a:fld id="{82E77160-7163-4204-BC9A-1A17DDC29E42}" type="slidenum">
              <a:rPr lang="en-US"/>
              <a:pPr>
                <a:defRPr/>
              </a:pPr>
              <a:t>‹#›</a:t>
            </a:fld>
            <a:endParaRPr lang="en-US"/>
          </a:p>
        </p:txBody>
      </p:sp>
    </p:spTree>
    <p:extLst>
      <p:ext uri="{BB962C8B-B14F-4D97-AF65-F5344CB8AC3E}">
        <p14:creationId xmlns:p14="http://schemas.microsoft.com/office/powerpoint/2010/main" val="574022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smtClean="0"/>
              <a:t>March 12, 2014</a:t>
            </a:r>
            <a:endParaRPr lang="en-US"/>
          </a:p>
        </p:txBody>
      </p:sp>
      <p:sp>
        <p:nvSpPr>
          <p:cNvPr id="6" name="Footer Placeholder 4"/>
          <p:cNvSpPr>
            <a:spLocks noGrp="1"/>
          </p:cNvSpPr>
          <p:nvPr>
            <p:ph type="ftr" sz="quarter" idx="11"/>
          </p:nvPr>
        </p:nvSpPr>
        <p:spPr/>
        <p:txBody>
          <a:bodyPr/>
          <a:lstStyle>
            <a:lvl1pPr>
              <a:defRPr/>
            </a:lvl1pPr>
          </a:lstStyle>
          <a:p>
            <a:pPr>
              <a:defRPr/>
            </a:pPr>
            <a:r>
              <a:rPr lang="en-US"/>
              <a:t>DCALS Spring Banquet</a:t>
            </a:r>
          </a:p>
        </p:txBody>
      </p:sp>
      <p:sp>
        <p:nvSpPr>
          <p:cNvPr id="7" name="Slide Number Placeholder 5"/>
          <p:cNvSpPr>
            <a:spLocks noGrp="1"/>
          </p:cNvSpPr>
          <p:nvPr>
            <p:ph type="sldNum" sz="quarter" idx="12"/>
          </p:nvPr>
        </p:nvSpPr>
        <p:spPr/>
        <p:txBody>
          <a:bodyPr/>
          <a:lstStyle>
            <a:lvl1pPr>
              <a:defRPr/>
            </a:lvl1pPr>
          </a:lstStyle>
          <a:p>
            <a:pPr>
              <a:defRPr/>
            </a:pPr>
            <a:fld id="{3DC207F5-9C40-4438-9AC0-4CEA82F74C6A}" type="slidenum">
              <a:rPr lang="en-US"/>
              <a:pPr>
                <a:defRPr/>
              </a:pPr>
              <a:t>‹#›</a:t>
            </a:fld>
            <a:endParaRPr lang="en-US"/>
          </a:p>
        </p:txBody>
      </p:sp>
    </p:spTree>
    <p:extLst>
      <p:ext uri="{BB962C8B-B14F-4D97-AF65-F5344CB8AC3E}">
        <p14:creationId xmlns:p14="http://schemas.microsoft.com/office/powerpoint/2010/main" val="3403314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smtClean="0"/>
              <a:t>March 12, 2014</a:t>
            </a:r>
            <a:endParaRPr lang="en-US"/>
          </a:p>
        </p:txBody>
      </p:sp>
      <p:sp>
        <p:nvSpPr>
          <p:cNvPr id="8" name="Footer Placeholder 4"/>
          <p:cNvSpPr>
            <a:spLocks noGrp="1"/>
          </p:cNvSpPr>
          <p:nvPr>
            <p:ph type="ftr" sz="quarter" idx="11"/>
          </p:nvPr>
        </p:nvSpPr>
        <p:spPr/>
        <p:txBody>
          <a:bodyPr/>
          <a:lstStyle>
            <a:lvl1pPr>
              <a:defRPr/>
            </a:lvl1pPr>
          </a:lstStyle>
          <a:p>
            <a:pPr>
              <a:defRPr/>
            </a:pPr>
            <a:r>
              <a:rPr lang="en-US"/>
              <a:t>DCALS Spring Banquet</a:t>
            </a:r>
          </a:p>
        </p:txBody>
      </p:sp>
      <p:sp>
        <p:nvSpPr>
          <p:cNvPr id="9" name="Slide Number Placeholder 5"/>
          <p:cNvSpPr>
            <a:spLocks noGrp="1"/>
          </p:cNvSpPr>
          <p:nvPr>
            <p:ph type="sldNum" sz="quarter" idx="12"/>
          </p:nvPr>
        </p:nvSpPr>
        <p:spPr/>
        <p:txBody>
          <a:bodyPr/>
          <a:lstStyle>
            <a:lvl1pPr>
              <a:defRPr/>
            </a:lvl1pPr>
          </a:lstStyle>
          <a:p>
            <a:pPr>
              <a:defRPr/>
            </a:pPr>
            <a:fld id="{9ED622C1-51DA-4A4A-9DAF-99F7B8B1A375}" type="slidenum">
              <a:rPr lang="en-US"/>
              <a:pPr>
                <a:defRPr/>
              </a:pPr>
              <a:t>‹#›</a:t>
            </a:fld>
            <a:endParaRPr lang="en-US"/>
          </a:p>
        </p:txBody>
      </p:sp>
    </p:spTree>
    <p:extLst>
      <p:ext uri="{BB962C8B-B14F-4D97-AF65-F5344CB8AC3E}">
        <p14:creationId xmlns:p14="http://schemas.microsoft.com/office/powerpoint/2010/main" val="2882765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smtClean="0"/>
              <a:t>March 12, 2014</a:t>
            </a:r>
            <a:endParaRPr lang="en-US"/>
          </a:p>
        </p:txBody>
      </p:sp>
      <p:sp>
        <p:nvSpPr>
          <p:cNvPr id="4" name="Footer Placeholder 4"/>
          <p:cNvSpPr>
            <a:spLocks noGrp="1"/>
          </p:cNvSpPr>
          <p:nvPr>
            <p:ph type="ftr" sz="quarter" idx="11"/>
          </p:nvPr>
        </p:nvSpPr>
        <p:spPr/>
        <p:txBody>
          <a:bodyPr/>
          <a:lstStyle>
            <a:lvl1pPr>
              <a:defRPr/>
            </a:lvl1pPr>
          </a:lstStyle>
          <a:p>
            <a:pPr>
              <a:defRPr/>
            </a:pPr>
            <a:r>
              <a:rPr lang="en-US"/>
              <a:t>DCALS Spring Banquet</a:t>
            </a:r>
          </a:p>
        </p:txBody>
      </p:sp>
      <p:sp>
        <p:nvSpPr>
          <p:cNvPr id="5" name="Slide Number Placeholder 5"/>
          <p:cNvSpPr>
            <a:spLocks noGrp="1"/>
          </p:cNvSpPr>
          <p:nvPr>
            <p:ph type="sldNum" sz="quarter" idx="12"/>
          </p:nvPr>
        </p:nvSpPr>
        <p:spPr/>
        <p:txBody>
          <a:bodyPr/>
          <a:lstStyle>
            <a:lvl1pPr>
              <a:defRPr/>
            </a:lvl1pPr>
          </a:lstStyle>
          <a:p>
            <a:pPr>
              <a:defRPr/>
            </a:pPr>
            <a:fld id="{5E2E86B7-16A4-47FE-88B6-E369E800E0E4}" type="slidenum">
              <a:rPr lang="en-US"/>
              <a:pPr>
                <a:defRPr/>
              </a:pPr>
              <a:t>‹#›</a:t>
            </a:fld>
            <a:endParaRPr lang="en-US"/>
          </a:p>
        </p:txBody>
      </p:sp>
    </p:spTree>
    <p:extLst>
      <p:ext uri="{BB962C8B-B14F-4D97-AF65-F5344CB8AC3E}">
        <p14:creationId xmlns:p14="http://schemas.microsoft.com/office/powerpoint/2010/main" val="2133998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smtClean="0"/>
              <a:t>March 12, 2014</a:t>
            </a:r>
            <a:endParaRPr lang="en-US" dirty="0"/>
          </a:p>
        </p:txBody>
      </p:sp>
      <p:sp>
        <p:nvSpPr>
          <p:cNvPr id="3" name="Footer Placeholder 4"/>
          <p:cNvSpPr>
            <a:spLocks noGrp="1"/>
          </p:cNvSpPr>
          <p:nvPr>
            <p:ph type="ftr" sz="quarter" idx="11"/>
          </p:nvPr>
        </p:nvSpPr>
        <p:spPr/>
        <p:txBody>
          <a:bodyPr/>
          <a:lstStyle>
            <a:lvl1pPr>
              <a:defRPr/>
            </a:lvl1pPr>
          </a:lstStyle>
          <a:p>
            <a:pPr>
              <a:defRPr/>
            </a:pPr>
            <a:r>
              <a:rPr lang="en-US"/>
              <a:t>DCALS Spring Banquet</a:t>
            </a:r>
          </a:p>
        </p:txBody>
      </p:sp>
      <p:sp>
        <p:nvSpPr>
          <p:cNvPr id="4" name="Slide Number Placeholder 5"/>
          <p:cNvSpPr>
            <a:spLocks noGrp="1"/>
          </p:cNvSpPr>
          <p:nvPr>
            <p:ph type="sldNum" sz="quarter" idx="12"/>
          </p:nvPr>
        </p:nvSpPr>
        <p:spPr/>
        <p:txBody>
          <a:bodyPr/>
          <a:lstStyle>
            <a:lvl1pPr>
              <a:defRPr/>
            </a:lvl1pPr>
          </a:lstStyle>
          <a:p>
            <a:pPr>
              <a:defRPr/>
            </a:pPr>
            <a:fld id="{A4595DB8-FB5B-4287-92F6-59917864B753}" type="slidenum">
              <a:rPr lang="en-US"/>
              <a:pPr>
                <a:defRPr/>
              </a:pPr>
              <a:t>‹#›</a:t>
            </a:fld>
            <a:endParaRPr lang="en-US"/>
          </a:p>
        </p:txBody>
      </p:sp>
    </p:spTree>
    <p:extLst>
      <p:ext uri="{BB962C8B-B14F-4D97-AF65-F5344CB8AC3E}">
        <p14:creationId xmlns:p14="http://schemas.microsoft.com/office/powerpoint/2010/main" val="1396182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t>March 12, 2014</a:t>
            </a:r>
            <a:endParaRPr lang="en-US"/>
          </a:p>
        </p:txBody>
      </p:sp>
      <p:sp>
        <p:nvSpPr>
          <p:cNvPr id="6" name="Footer Placeholder 4"/>
          <p:cNvSpPr>
            <a:spLocks noGrp="1"/>
          </p:cNvSpPr>
          <p:nvPr>
            <p:ph type="ftr" sz="quarter" idx="11"/>
          </p:nvPr>
        </p:nvSpPr>
        <p:spPr/>
        <p:txBody>
          <a:bodyPr/>
          <a:lstStyle>
            <a:lvl1pPr>
              <a:defRPr/>
            </a:lvl1pPr>
          </a:lstStyle>
          <a:p>
            <a:pPr>
              <a:defRPr/>
            </a:pPr>
            <a:r>
              <a:rPr lang="en-US"/>
              <a:t>DCALS Spring Banquet</a:t>
            </a:r>
          </a:p>
        </p:txBody>
      </p:sp>
      <p:sp>
        <p:nvSpPr>
          <p:cNvPr id="7" name="Slide Number Placeholder 5"/>
          <p:cNvSpPr>
            <a:spLocks noGrp="1"/>
          </p:cNvSpPr>
          <p:nvPr>
            <p:ph type="sldNum" sz="quarter" idx="12"/>
          </p:nvPr>
        </p:nvSpPr>
        <p:spPr/>
        <p:txBody>
          <a:bodyPr/>
          <a:lstStyle>
            <a:lvl1pPr>
              <a:defRPr/>
            </a:lvl1pPr>
          </a:lstStyle>
          <a:p>
            <a:pPr>
              <a:defRPr/>
            </a:pPr>
            <a:fld id="{4FE706E2-AE58-43E3-9741-86FBEE58F245}" type="slidenum">
              <a:rPr lang="en-US"/>
              <a:pPr>
                <a:defRPr/>
              </a:pPr>
              <a:t>‹#›</a:t>
            </a:fld>
            <a:endParaRPr lang="en-US"/>
          </a:p>
        </p:txBody>
      </p:sp>
    </p:spTree>
    <p:extLst>
      <p:ext uri="{BB962C8B-B14F-4D97-AF65-F5344CB8AC3E}">
        <p14:creationId xmlns:p14="http://schemas.microsoft.com/office/powerpoint/2010/main" val="14667305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t>March 12, 2014</a:t>
            </a:r>
            <a:endParaRPr lang="en-US"/>
          </a:p>
        </p:txBody>
      </p:sp>
      <p:sp>
        <p:nvSpPr>
          <p:cNvPr id="6" name="Footer Placeholder 4"/>
          <p:cNvSpPr>
            <a:spLocks noGrp="1"/>
          </p:cNvSpPr>
          <p:nvPr>
            <p:ph type="ftr" sz="quarter" idx="11"/>
          </p:nvPr>
        </p:nvSpPr>
        <p:spPr/>
        <p:txBody>
          <a:bodyPr/>
          <a:lstStyle>
            <a:lvl1pPr>
              <a:defRPr/>
            </a:lvl1pPr>
          </a:lstStyle>
          <a:p>
            <a:pPr>
              <a:defRPr/>
            </a:pPr>
            <a:r>
              <a:rPr lang="en-US"/>
              <a:t>DCALS Spring Banquet</a:t>
            </a:r>
          </a:p>
        </p:txBody>
      </p:sp>
      <p:sp>
        <p:nvSpPr>
          <p:cNvPr id="7" name="Slide Number Placeholder 5"/>
          <p:cNvSpPr>
            <a:spLocks noGrp="1"/>
          </p:cNvSpPr>
          <p:nvPr>
            <p:ph type="sldNum" sz="quarter" idx="12"/>
          </p:nvPr>
        </p:nvSpPr>
        <p:spPr/>
        <p:txBody>
          <a:bodyPr/>
          <a:lstStyle>
            <a:lvl1pPr>
              <a:defRPr/>
            </a:lvl1pPr>
          </a:lstStyle>
          <a:p>
            <a:pPr>
              <a:defRPr/>
            </a:pPr>
            <a:fld id="{40E129E5-1B89-4E0F-B91B-17A9A9DF0A4F}" type="slidenum">
              <a:rPr lang="en-US"/>
              <a:pPr>
                <a:defRPr/>
              </a:pPr>
              <a:t>‹#›</a:t>
            </a:fld>
            <a:endParaRPr lang="en-US"/>
          </a:p>
        </p:txBody>
      </p:sp>
    </p:spTree>
    <p:extLst>
      <p:ext uri="{BB962C8B-B14F-4D97-AF65-F5344CB8AC3E}">
        <p14:creationId xmlns:p14="http://schemas.microsoft.com/office/powerpoint/2010/main" val="5739768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r>
              <a:rPr lang="en-US" smtClean="0"/>
              <a:t>March 12, 2014</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r>
              <a:rPr lang="en-US"/>
              <a:t>DCALS Spring Banquet</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EE067C04-95FA-46A0-9E06-0115CA49E2A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13" r:id="rId7"/>
    <p:sldLayoutId id="2147483720" r:id="rId8"/>
    <p:sldLayoutId id="2147483721" r:id="rId9"/>
    <p:sldLayoutId id="2147483722" r:id="rId10"/>
    <p:sldLayoutId id="2147483723" r:id="rId11"/>
  </p:sldLayoutIdLst>
  <p:hf hdr="0"/>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ww.geodesy.noaa.gov/GRAV-D/"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6.xml"/><Relationship Id="rId5" Type="http://schemas.openxmlformats.org/officeDocument/2006/relationships/image" Target="../media/image48.jpeg"/><Relationship Id="rId4" Type="http://schemas.openxmlformats.org/officeDocument/2006/relationships/image" Target="../media/image47.jpeg"/></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xml"/><Relationship Id="rId1" Type="http://schemas.openxmlformats.org/officeDocument/2006/relationships/vmlDrawing" Target="../drawings/vmlDrawing1.vml"/><Relationship Id="rId4" Type="http://schemas.openxmlformats.org/officeDocument/2006/relationships/image" Target="../media/image53.emf"/></Relationships>
</file>

<file path=ppt/slides/_rels/slide3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jpeg"/></Relationships>
</file>

<file path=ppt/slides/_rels/slide4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vdatum.noaa.gov/"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5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www.ngs.noaa.gov/heightmod/" TargetMode="External"/><Relationship Id="rId2" Type="http://schemas.openxmlformats.org/officeDocument/2006/relationships/hyperlink" Target="http://www.ngs.noaa.gov/PUBS_LIB/pub_GPS.shtml"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hyperlink" Target="http://www.ngs.noaa.gov/heightmod/Regional.shtml" TargetMode="External"/><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hyperlink" Target="http://www.ngs.noaa.gov/heightmod/Pennsylvania.shtml"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2.xml"/><Relationship Id="rId5" Type="http://schemas.openxmlformats.org/officeDocument/2006/relationships/hyperlink" Target="http://www.ngs.noaa.gov/corbin/calendar.shtml" TargetMode="External"/><Relationship Id="rId4" Type="http://schemas.openxmlformats.org/officeDocument/2006/relationships/image" Target="../media/image78.jpeg"/></Relationships>
</file>

<file path=ppt/slides/_rels/slide6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www.ngs.noaa.gov/TOOLS/Htdp/Htdp.shtml"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http://www.ngs.noaa.gov/cgi-bin/GEOID_STUFF/usgg2012_prompt1.prl"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mailto:mark.eckl@noaa.gov" TargetMode="External"/><Relationship Id="rId2" Type="http://schemas.openxmlformats.org/officeDocument/2006/relationships/hyperlink" Target="mailto:joe.evjen@noaa.gov" TargetMode="External"/><Relationship Id="rId1" Type="http://schemas.openxmlformats.org/officeDocument/2006/relationships/slideLayout" Target="../slideLayouts/slideLayout2.xml"/><Relationship Id="rId4" Type="http://schemas.openxmlformats.org/officeDocument/2006/relationships/hyperlink" Target="http://www.geodesy.noaa.gov/web/science_edu/training/"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hyperlink" Target="http://student.britannica.com/ebi/art-53199"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314" name="Title 1"/>
          <p:cNvSpPr txBox="1">
            <a:spLocks/>
          </p:cNvSpPr>
          <p:nvPr/>
        </p:nvSpPr>
        <p:spPr bwMode="auto">
          <a:xfrm>
            <a:off x="457200" y="1679575"/>
            <a:ext cx="8229600"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defRPr/>
            </a:pPr>
            <a:r>
              <a:rPr lang="en-US" sz="4400" dirty="0" smtClean="0">
                <a:latin typeface="+mj-lt"/>
              </a:rPr>
              <a:t>GRAV-D and the </a:t>
            </a:r>
            <a:r>
              <a:rPr lang="en-US" sz="4400" dirty="0">
                <a:latin typeface="+mj-lt"/>
              </a:rPr>
              <a:t>New </a:t>
            </a:r>
            <a:r>
              <a:rPr lang="en-US" sz="4400" dirty="0" err="1" smtClean="0">
                <a:latin typeface="+mj-lt"/>
              </a:rPr>
              <a:t>Datums</a:t>
            </a:r>
            <a:r>
              <a:rPr lang="en-US" sz="4400" dirty="0" smtClean="0">
                <a:latin typeface="+mj-lt"/>
              </a:rPr>
              <a:t>: </a:t>
            </a:r>
          </a:p>
          <a:p>
            <a:pPr algn="ctr" eaLnBrk="1" hangingPunct="1">
              <a:defRPr/>
            </a:pPr>
            <a:r>
              <a:rPr lang="en-US" sz="4400" dirty="0" smtClean="0">
                <a:latin typeface="+mj-lt"/>
              </a:rPr>
              <a:t>Coming Your Way </a:t>
            </a:r>
            <a:r>
              <a:rPr lang="en-US" sz="4400" dirty="0">
                <a:latin typeface="+mj-lt"/>
              </a:rPr>
              <a:t>in 2022!</a:t>
            </a:r>
            <a:endParaRPr lang="en-US" sz="4400" dirty="0">
              <a:latin typeface="+mj-lt"/>
              <a:cs typeface="Times New Roman" charset="0"/>
            </a:endParaRPr>
          </a:p>
        </p:txBody>
      </p:sp>
      <p:sp>
        <p:nvSpPr>
          <p:cNvPr id="13315" name="Content Placeholder 2"/>
          <p:cNvSpPr txBox="1">
            <a:spLocks/>
          </p:cNvSpPr>
          <p:nvPr/>
        </p:nvSpPr>
        <p:spPr bwMode="auto">
          <a:xfrm>
            <a:off x="457200" y="3600450"/>
            <a:ext cx="8229600" cy="291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spcBef>
                <a:spcPct val="20000"/>
              </a:spcBef>
              <a:buFont typeface="Arial" charset="0"/>
              <a:buNone/>
              <a:defRPr/>
            </a:pPr>
            <a:r>
              <a:rPr lang="en-US" sz="3200" dirty="0" smtClean="0">
                <a:latin typeface="+mj-lt"/>
                <a:cs typeface="Times New Roman" charset="0"/>
              </a:rPr>
              <a:t>Vicki Childers, Ph.D., GRAV-D Project </a:t>
            </a:r>
            <a:r>
              <a:rPr lang="en-US" sz="3200" dirty="0" smtClean="0">
                <a:latin typeface="+mj-lt"/>
                <a:cs typeface="Times New Roman" charset="0"/>
              </a:rPr>
              <a:t>Manager</a:t>
            </a:r>
          </a:p>
          <a:p>
            <a:pPr algn="ctr" eaLnBrk="1" hangingPunct="1">
              <a:spcBef>
                <a:spcPct val="20000"/>
              </a:spcBef>
              <a:buFont typeface="Arial" charset="0"/>
              <a:buNone/>
              <a:defRPr/>
            </a:pPr>
            <a:r>
              <a:rPr lang="en-US" sz="3200" dirty="0" smtClean="0">
                <a:latin typeface="+mj-lt"/>
                <a:cs typeface="Times New Roman" charset="0"/>
              </a:rPr>
              <a:t>Theresa </a:t>
            </a:r>
            <a:r>
              <a:rPr lang="en-US" sz="3200" dirty="0" err="1" smtClean="0">
                <a:latin typeface="+mj-lt"/>
                <a:cs typeface="Times New Roman" charset="0"/>
              </a:rPr>
              <a:t>Damiani</a:t>
            </a:r>
            <a:r>
              <a:rPr lang="en-US" sz="3200" dirty="0" smtClean="0">
                <a:latin typeface="+mj-lt"/>
                <a:cs typeface="Times New Roman" charset="0"/>
              </a:rPr>
              <a:t>, </a:t>
            </a:r>
            <a:r>
              <a:rPr lang="en-US" sz="3200" dirty="0" err="1" smtClean="0">
                <a:latin typeface="+mj-lt"/>
                <a:cs typeface="Times New Roman" charset="0"/>
              </a:rPr>
              <a:t>Ph.D</a:t>
            </a:r>
            <a:r>
              <a:rPr lang="en-US" sz="3200" dirty="0" smtClean="0">
                <a:latin typeface="+mj-lt"/>
                <a:cs typeface="Times New Roman" charset="0"/>
              </a:rPr>
              <a:t>, Airborne Scientist</a:t>
            </a:r>
            <a:endParaRPr lang="en-US" sz="3200" dirty="0" smtClean="0">
              <a:latin typeface="+mj-lt"/>
              <a:cs typeface="Times New Roman" charset="0"/>
            </a:endParaRPr>
          </a:p>
          <a:p>
            <a:pPr algn="ctr" eaLnBrk="1" hangingPunct="1">
              <a:spcBef>
                <a:spcPct val="20000"/>
              </a:spcBef>
              <a:buFont typeface="Arial" charset="0"/>
              <a:buNone/>
              <a:defRPr/>
            </a:pPr>
            <a:r>
              <a:rPr lang="en-US" sz="3200" dirty="0" smtClean="0">
                <a:latin typeface="+mj-lt"/>
                <a:cs typeface="Times New Roman" charset="0"/>
              </a:rPr>
              <a:t>National </a:t>
            </a:r>
            <a:r>
              <a:rPr lang="en-US" sz="3200" dirty="0" smtClean="0">
                <a:latin typeface="+mj-lt"/>
                <a:cs typeface="Times New Roman" charset="0"/>
              </a:rPr>
              <a:t>Geodetic Survey (NGS</a:t>
            </a:r>
            <a:r>
              <a:rPr lang="en-US" sz="3200" dirty="0" smtClean="0">
                <a:latin typeface="+mj-lt"/>
                <a:cs typeface="Times New Roman" charset="0"/>
              </a:rPr>
              <a:t>)</a:t>
            </a:r>
          </a:p>
        </p:txBody>
      </p:sp>
      <p:sp>
        <p:nvSpPr>
          <p:cNvPr id="5" name="Footer Placeholder 4"/>
          <p:cNvSpPr>
            <a:spLocks noGrp="1"/>
          </p:cNvSpPr>
          <p:nvPr>
            <p:ph type="ftr" sz="quarter" idx="11"/>
          </p:nvPr>
        </p:nvSpPr>
        <p:spPr/>
        <p:txBody>
          <a:bodyPr/>
          <a:lstStyle/>
          <a:p>
            <a:pPr>
              <a:defRPr/>
            </a:pPr>
            <a:r>
              <a:rPr lang="en-US"/>
              <a:t>DCALS Spring Banquet</a:t>
            </a:r>
          </a:p>
        </p:txBody>
      </p:sp>
      <p:sp>
        <p:nvSpPr>
          <p:cNvPr id="6" name="Date Placeholder 5"/>
          <p:cNvSpPr>
            <a:spLocks noGrp="1"/>
          </p:cNvSpPr>
          <p:nvPr>
            <p:ph type="dt" sz="quarter" idx="10"/>
          </p:nvPr>
        </p:nvSpPr>
        <p:spPr/>
        <p:txBody>
          <a:bodyPr/>
          <a:lstStyle/>
          <a:p>
            <a:pPr>
              <a:defRPr/>
            </a:pPr>
            <a:r>
              <a:rPr lang="en-US" smtClean="0"/>
              <a:t>March 12, 2014</a:t>
            </a:r>
            <a:endParaRPr lang="en-US" dirty="0"/>
          </a:p>
        </p:txBody>
      </p:sp>
      <p:sp>
        <p:nvSpPr>
          <p:cNvPr id="2" name="Slide Number Placeholder 1"/>
          <p:cNvSpPr>
            <a:spLocks noGrp="1"/>
          </p:cNvSpPr>
          <p:nvPr>
            <p:ph type="sldNum" sz="quarter" idx="12"/>
          </p:nvPr>
        </p:nvSpPr>
        <p:spPr/>
        <p:txBody>
          <a:bodyPr/>
          <a:lstStyle/>
          <a:p>
            <a:pPr>
              <a:defRPr/>
            </a:pPr>
            <a:fld id="{A4595DB8-FB5B-4287-92F6-59917864B753}" type="slidenum">
              <a:rPr lang="en-US" smtClean="0"/>
              <a:pPr>
                <a:defRPr/>
              </a:pPr>
              <a:t>1</a:t>
            </a:fld>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Content Placeholder 2"/>
          <p:cNvSpPr>
            <a:spLocks noGrp="1"/>
          </p:cNvSpPr>
          <p:nvPr>
            <p:ph idx="1"/>
          </p:nvPr>
        </p:nvSpPr>
        <p:spPr>
          <a:xfrm>
            <a:off x="2133600" y="1752600"/>
            <a:ext cx="4800600" cy="3933825"/>
          </a:xfrm>
        </p:spPr>
        <p:txBody>
          <a:bodyPr/>
          <a:lstStyle/>
          <a:p>
            <a:pPr eaLnBrk="1" hangingPunct="1">
              <a:buFont typeface="Arial" charset="0"/>
              <a:buChar char="•"/>
              <a:defRPr/>
            </a:pPr>
            <a:r>
              <a:rPr lang="en-US" altLang="en-US" sz="2000" b="1" dirty="0" smtClean="0">
                <a:latin typeface="+mj-lt"/>
                <a:ea typeface="ＭＳ Ｐゴシック" charset="0"/>
              </a:rPr>
              <a:t>NAVD 88 is defined at bench marks that:</a:t>
            </a:r>
          </a:p>
          <a:p>
            <a:pPr lvl="1" eaLnBrk="1" hangingPunct="1">
              <a:buFont typeface="Arial" charset="0"/>
              <a:buChar char="–"/>
              <a:defRPr/>
            </a:pPr>
            <a:r>
              <a:rPr lang="en-US" altLang="en-US" sz="2000" dirty="0" smtClean="0">
                <a:latin typeface="+mj-lt"/>
                <a:ea typeface="ＭＳ Ｐゴシック" charset="0"/>
              </a:rPr>
              <a:t>Were </a:t>
            </a:r>
            <a:r>
              <a:rPr lang="en-US" altLang="en-US" sz="2000" dirty="0" smtClean="0">
                <a:latin typeface="+mj-lt"/>
                <a:ea typeface="ＭＳ Ｐゴシック" charset="0"/>
              </a:rPr>
              <a:t>determined by leveling from a single point, allowing cross-country error build up</a:t>
            </a:r>
          </a:p>
          <a:p>
            <a:pPr lvl="1" eaLnBrk="1" hangingPunct="1">
              <a:buFont typeface="Arial" charset="0"/>
              <a:buChar char="–"/>
              <a:defRPr/>
            </a:pPr>
            <a:r>
              <a:rPr lang="en-US" altLang="en-US" sz="2000" dirty="0" smtClean="0">
                <a:latin typeface="+mj-lt"/>
                <a:ea typeface="ＭＳ Ｐゴシック" charset="0"/>
              </a:rPr>
              <a:t>Are not always conveniently located</a:t>
            </a:r>
          </a:p>
          <a:p>
            <a:pPr lvl="1" eaLnBrk="1" hangingPunct="1">
              <a:buFont typeface="Arial" charset="0"/>
              <a:buChar char="–"/>
              <a:defRPr/>
            </a:pPr>
            <a:r>
              <a:rPr lang="en-US" altLang="en-US" sz="2000" dirty="0" smtClean="0">
                <a:latin typeface="+mj-lt"/>
                <a:ea typeface="ＭＳ Ｐゴシック" charset="0"/>
              </a:rPr>
              <a:t>Disappear </a:t>
            </a:r>
            <a:r>
              <a:rPr lang="en-US" altLang="en-US" sz="2000" dirty="0" smtClean="0">
                <a:latin typeface="+mj-lt"/>
                <a:ea typeface="ＭＳ Ｐゴシック" charset="0"/>
              </a:rPr>
              <a:t>by the thousands every year</a:t>
            </a:r>
          </a:p>
          <a:p>
            <a:pPr lvl="1" eaLnBrk="1" hangingPunct="1">
              <a:buFont typeface="Arial" charset="0"/>
              <a:buChar char="–"/>
              <a:defRPr/>
            </a:pPr>
            <a:r>
              <a:rPr lang="en-US" altLang="en-US" sz="2000" dirty="0" smtClean="0">
                <a:latin typeface="+mj-lt"/>
                <a:ea typeface="ＭＳ Ｐゴシック" charset="0"/>
              </a:rPr>
              <a:t>Are not funded for replacement</a:t>
            </a:r>
          </a:p>
          <a:p>
            <a:pPr lvl="1" eaLnBrk="1" hangingPunct="1">
              <a:buFont typeface="Arial" charset="0"/>
              <a:buChar char="–"/>
              <a:defRPr/>
            </a:pPr>
            <a:r>
              <a:rPr lang="en-US" altLang="en-US" sz="2000" dirty="0" smtClean="0">
                <a:latin typeface="+mj-lt"/>
                <a:ea typeface="ＭＳ Ｐゴシック" charset="0"/>
              </a:rPr>
              <a:t>Are </a:t>
            </a:r>
            <a:r>
              <a:rPr lang="en-US" altLang="en-US" sz="2000" dirty="0" smtClean="0">
                <a:latin typeface="+mj-lt"/>
                <a:ea typeface="ＭＳ Ｐゴシック" charset="0"/>
              </a:rPr>
              <a:t>rarely re-checked for movement</a:t>
            </a:r>
          </a:p>
          <a:p>
            <a:pPr lvl="1" eaLnBrk="1" hangingPunct="1">
              <a:buFont typeface="Arial" charset="0"/>
              <a:buChar char="–"/>
              <a:defRPr/>
            </a:pPr>
            <a:r>
              <a:rPr lang="en-US" altLang="en-US" sz="2000" dirty="0" smtClean="0">
                <a:latin typeface="+mj-lt"/>
                <a:ea typeface="ＭＳ Ｐゴシック" charset="0"/>
              </a:rPr>
              <a:t>Don’t exist in most of Alaska</a:t>
            </a:r>
          </a:p>
          <a:p>
            <a:pPr marL="457200" lvl="1" indent="0" eaLnBrk="1" hangingPunct="1">
              <a:buFont typeface="Arial" charset="0"/>
              <a:buNone/>
              <a:defRPr/>
            </a:pPr>
            <a:endParaRPr lang="en-US" altLang="en-US" sz="2400" dirty="0" smtClean="0">
              <a:latin typeface="+mj-lt"/>
              <a:ea typeface="ＭＳ Ｐゴシック" charset="0"/>
            </a:endParaRPr>
          </a:p>
          <a:p>
            <a:pPr eaLnBrk="1" hangingPunct="1">
              <a:buFont typeface="Arial" charset="0"/>
              <a:buChar char="•"/>
              <a:defRPr/>
            </a:pPr>
            <a:endParaRPr lang="en-US" altLang="en-US" sz="2800" dirty="0" smtClean="0">
              <a:latin typeface="+mj-lt"/>
              <a:ea typeface="ＭＳ Ｐゴシック" charset="0"/>
            </a:endParaRPr>
          </a:p>
          <a:p>
            <a:pPr eaLnBrk="1" hangingPunct="1">
              <a:buFont typeface="Arial" charset="0"/>
              <a:buChar char="•"/>
              <a:defRPr/>
            </a:pPr>
            <a:endParaRPr lang="en-US" altLang="en-US" sz="2800" dirty="0" smtClean="0">
              <a:latin typeface="+mj-lt"/>
              <a:ea typeface="ＭＳ Ｐゴシック" charset="0"/>
            </a:endParaRPr>
          </a:p>
        </p:txBody>
      </p:sp>
      <p:sp>
        <p:nvSpPr>
          <p:cNvPr id="4" name="Title 1"/>
          <p:cNvSpPr txBox="1">
            <a:spLocks/>
          </p:cNvSpPr>
          <p:nvPr/>
        </p:nvSpPr>
        <p:spPr bwMode="auto">
          <a:xfrm>
            <a:off x="609600" y="609600"/>
            <a:ext cx="8458200" cy="1143000"/>
          </a:xfrm>
          <a:prstGeom prst="rect">
            <a:avLst/>
          </a:prstGeom>
          <a:noFill/>
          <a:ln w="9525">
            <a:noFill/>
            <a:miter lim="800000"/>
            <a:headEnd/>
            <a:tailEnd/>
          </a:ln>
        </p:spPr>
        <p:txBody>
          <a:bodyPr anchor="ctr"/>
          <a:lstStyle/>
          <a:p>
            <a:pPr algn="ctr" eaLnBrk="0" hangingPunct="0">
              <a:defRPr/>
            </a:pPr>
            <a:r>
              <a:rPr lang="en-US" sz="4400" kern="0" dirty="0">
                <a:latin typeface="+mj-lt"/>
                <a:ea typeface="+mj-ea"/>
                <a:cs typeface="Times New Roman" pitchFamily="18" charset="0"/>
              </a:rPr>
              <a:t>Bench Marks</a:t>
            </a:r>
          </a:p>
        </p:txBody>
      </p:sp>
      <p:pic>
        <p:nvPicPr>
          <p:cNvPr id="2048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40575" y="2063750"/>
            <a:ext cx="192722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51675" y="4070350"/>
            <a:ext cx="209232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TextBox 7"/>
          <p:cNvSpPr txBox="1">
            <a:spLocks noChangeArrowheads="1"/>
          </p:cNvSpPr>
          <p:nvPr/>
        </p:nvSpPr>
        <p:spPr bwMode="auto">
          <a:xfrm>
            <a:off x="7369175" y="4897438"/>
            <a:ext cx="1457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spcBef>
                <a:spcPct val="0"/>
              </a:spcBef>
              <a:buFontTx/>
              <a:buNone/>
            </a:pPr>
            <a:r>
              <a:rPr lang="en-US" altLang="en-US" sz="1400" b="1">
                <a:solidFill>
                  <a:schemeClr val="bg1"/>
                </a:solidFill>
                <a:latin typeface="Verdana" pitchFamily="34" charset="0"/>
              </a:rPr>
              <a:t>PID: EZ0840</a:t>
            </a:r>
          </a:p>
        </p:txBody>
      </p:sp>
      <p:pic>
        <p:nvPicPr>
          <p:cNvPr id="20487"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4613" y="1773238"/>
            <a:ext cx="1939925" cy="295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2"/>
          <p:cNvPicPr>
            <a:picLocks noChangeAspect="1" noChangeArrowheads="1"/>
          </p:cNvPicPr>
          <p:nvPr/>
        </p:nvPicPr>
        <p:blipFill>
          <a:blip r:embed="rId6">
            <a:extLst>
              <a:ext uri="{28A0092B-C50C-407E-A947-70E740481C1C}">
                <a14:useLocalDpi xmlns:a14="http://schemas.microsoft.com/office/drawing/2010/main" val="0"/>
              </a:ext>
            </a:extLst>
          </a:blip>
          <a:srcRect t="48039" r="4013" b="3922"/>
          <a:stretch>
            <a:fillRect/>
          </a:stretch>
        </p:blipFill>
        <p:spPr bwMode="auto">
          <a:xfrm>
            <a:off x="46038" y="4953000"/>
            <a:ext cx="2554287" cy="1314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ate Placeholder 1"/>
          <p:cNvSpPr>
            <a:spLocks noGrp="1"/>
          </p:cNvSpPr>
          <p:nvPr>
            <p:ph type="dt" sz="quarter" idx="10"/>
          </p:nvPr>
        </p:nvSpPr>
        <p:spPr/>
        <p:txBody>
          <a:bodyPr/>
          <a:lstStyle/>
          <a:p>
            <a:pPr>
              <a:defRPr/>
            </a:pPr>
            <a:r>
              <a:rPr lang="en-US" smtClean="0"/>
              <a:t>March 12, 2014</a:t>
            </a:r>
            <a:endParaRPr lang="en-US"/>
          </a:p>
        </p:txBody>
      </p:sp>
      <p:sp>
        <p:nvSpPr>
          <p:cNvPr id="3" name="Footer Placeholder 2"/>
          <p:cNvSpPr>
            <a:spLocks noGrp="1"/>
          </p:cNvSpPr>
          <p:nvPr>
            <p:ph type="ftr" sz="quarter" idx="11"/>
          </p:nvPr>
        </p:nvSpPr>
        <p:spPr/>
        <p:txBody>
          <a:bodyPr/>
          <a:lstStyle/>
          <a:p>
            <a:pPr>
              <a:defRPr/>
            </a:pPr>
            <a:r>
              <a:rPr lang="en-US"/>
              <a:t>DCALS Spring Banquet</a:t>
            </a:r>
          </a:p>
        </p:txBody>
      </p:sp>
      <p:sp>
        <p:nvSpPr>
          <p:cNvPr id="6" name="Slide Number Placeholder 5"/>
          <p:cNvSpPr>
            <a:spLocks noGrp="1"/>
          </p:cNvSpPr>
          <p:nvPr>
            <p:ph type="sldNum" sz="quarter" idx="12"/>
          </p:nvPr>
        </p:nvSpPr>
        <p:spPr/>
        <p:txBody>
          <a:bodyPr/>
          <a:lstStyle/>
          <a:p>
            <a:pPr>
              <a:defRPr/>
            </a:pPr>
            <a:fld id="{4F49AAF0-771A-4457-B36D-6C76FDADB3EC}" type="slidenum">
              <a:rPr lang="en-US" smtClean="0"/>
              <a:pPr>
                <a:defRPr/>
              </a:pPr>
              <a:t>10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57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57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578">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4578">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4578">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57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a:spLocks noChangeArrowheads="1"/>
          </p:cNvSpPr>
          <p:nvPr/>
        </p:nvSpPr>
        <p:spPr bwMode="auto">
          <a:xfrm>
            <a:off x="6227763" y="2595563"/>
            <a:ext cx="29162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spcBef>
                <a:spcPct val="0"/>
              </a:spcBef>
              <a:buFontTx/>
              <a:buNone/>
            </a:pPr>
            <a:r>
              <a:rPr lang="en-US" altLang="en-US" sz="1400" b="1">
                <a:latin typeface="Verdana" pitchFamily="34" charset="0"/>
              </a:rPr>
              <a:t>1954-1991:  Subsidence</a:t>
            </a:r>
          </a:p>
        </p:txBody>
      </p:sp>
      <p:grpSp>
        <p:nvGrpSpPr>
          <p:cNvPr id="2" name="Group 27"/>
          <p:cNvGrpSpPr>
            <a:grpSpLocks/>
          </p:cNvGrpSpPr>
          <p:nvPr/>
        </p:nvGrpSpPr>
        <p:grpSpPr bwMode="auto">
          <a:xfrm>
            <a:off x="1066800" y="2605088"/>
            <a:ext cx="6724650" cy="1114425"/>
            <a:chOff x="1066800" y="2447925"/>
            <a:chExt cx="6724650" cy="1114425"/>
          </a:xfrm>
        </p:grpSpPr>
        <p:sp>
          <p:nvSpPr>
            <p:cNvPr id="21527" name="Freeform 7"/>
            <p:cNvSpPr>
              <a:spLocks/>
            </p:cNvSpPr>
            <p:nvPr/>
          </p:nvSpPr>
          <p:spPr bwMode="auto">
            <a:xfrm>
              <a:off x="1066800" y="2743200"/>
              <a:ext cx="6724650" cy="819150"/>
            </a:xfrm>
            <a:custGeom>
              <a:avLst/>
              <a:gdLst>
                <a:gd name="T0" fmla="*/ 0 w 6724650"/>
                <a:gd name="T1" fmla="*/ 819150 h 819150"/>
                <a:gd name="T2" fmla="*/ 2105025 w 6724650"/>
                <a:gd name="T3" fmla="*/ 447675 h 819150"/>
                <a:gd name="T4" fmla="*/ 4200526 w 6724650"/>
                <a:gd name="T5" fmla="*/ 552450 h 819150"/>
                <a:gd name="T6" fmla="*/ 6724650 w 6724650"/>
                <a:gd name="T7" fmla="*/ 0 h 8191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724650" h="819150">
                  <a:moveTo>
                    <a:pt x="0" y="819150"/>
                  </a:moveTo>
                  <a:cubicBezTo>
                    <a:pt x="702469" y="655637"/>
                    <a:pt x="1404938" y="492125"/>
                    <a:pt x="2105025" y="447675"/>
                  </a:cubicBezTo>
                  <a:cubicBezTo>
                    <a:pt x="2805112" y="403225"/>
                    <a:pt x="3430588" y="627062"/>
                    <a:pt x="4200525" y="552450"/>
                  </a:cubicBezTo>
                  <a:cubicBezTo>
                    <a:pt x="4970462" y="477838"/>
                    <a:pt x="5847556" y="238919"/>
                    <a:pt x="6724650" y="0"/>
                  </a:cubicBezTo>
                </a:path>
              </a:pathLst>
            </a:custGeom>
            <a:noFill/>
            <a:ln w="38100"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528" name="Rectangle 8"/>
            <p:cNvSpPr>
              <a:spLocks noChangeArrowheads="1"/>
            </p:cNvSpPr>
            <p:nvPr/>
          </p:nvSpPr>
          <p:spPr bwMode="auto">
            <a:xfrm>
              <a:off x="3200399" y="2865120"/>
              <a:ext cx="285751" cy="316230"/>
            </a:xfrm>
            <a:prstGeom prst="rect">
              <a:avLst/>
            </a:prstGeom>
            <a:solidFill>
              <a:srgbClr val="92D05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spcBef>
                  <a:spcPct val="0"/>
                </a:spcBef>
                <a:buFontTx/>
                <a:buNone/>
              </a:pPr>
              <a:endParaRPr lang="en-US" altLang="en-US" sz="1400" b="1">
                <a:latin typeface="Verdana" pitchFamily="34" charset="0"/>
              </a:endParaRPr>
            </a:p>
          </p:txBody>
        </p:sp>
        <p:sp>
          <p:nvSpPr>
            <p:cNvPr id="21529" name="Rectangle 9"/>
            <p:cNvSpPr>
              <a:spLocks noChangeArrowheads="1"/>
            </p:cNvSpPr>
            <p:nvPr/>
          </p:nvSpPr>
          <p:spPr bwMode="auto">
            <a:xfrm>
              <a:off x="4867275" y="3219450"/>
              <a:ext cx="266700" cy="104775"/>
            </a:xfrm>
            <a:prstGeom prst="rect">
              <a:avLst/>
            </a:prstGeom>
            <a:solidFill>
              <a:srgbClr val="FFC0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spcBef>
                  <a:spcPct val="0"/>
                </a:spcBef>
                <a:buFontTx/>
                <a:buNone/>
              </a:pPr>
              <a:endParaRPr lang="en-US" altLang="en-US" sz="1400" b="1">
                <a:latin typeface="Verdana" pitchFamily="34" charset="0"/>
              </a:endParaRPr>
            </a:p>
          </p:txBody>
        </p:sp>
        <p:sp>
          <p:nvSpPr>
            <p:cNvPr id="21530" name="Isosceles Triangle 11"/>
            <p:cNvSpPr>
              <a:spLocks noChangeArrowheads="1"/>
            </p:cNvSpPr>
            <p:nvPr/>
          </p:nvSpPr>
          <p:spPr bwMode="auto">
            <a:xfrm>
              <a:off x="3162300" y="2562225"/>
              <a:ext cx="364617" cy="314325"/>
            </a:xfrm>
            <a:prstGeom prst="triangle">
              <a:avLst>
                <a:gd name="adj" fmla="val 50000"/>
              </a:avLst>
            </a:prstGeom>
            <a:solidFill>
              <a:srgbClr val="92D05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spcBef>
                  <a:spcPct val="0"/>
                </a:spcBef>
                <a:buFontTx/>
                <a:buNone/>
              </a:pPr>
              <a:endParaRPr lang="en-US" altLang="en-US" sz="1400" b="1">
                <a:latin typeface="Verdana" pitchFamily="34" charset="0"/>
              </a:endParaRPr>
            </a:p>
          </p:txBody>
        </p:sp>
        <p:sp>
          <p:nvSpPr>
            <p:cNvPr id="21531" name="TextBox 13"/>
            <p:cNvSpPr txBox="1">
              <a:spLocks noChangeArrowheads="1"/>
            </p:cNvSpPr>
            <p:nvPr/>
          </p:nvSpPr>
          <p:spPr bwMode="auto">
            <a:xfrm>
              <a:off x="3409950" y="2447925"/>
              <a:ext cx="81144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spcBef>
                  <a:spcPct val="0"/>
                </a:spcBef>
                <a:buFontTx/>
                <a:buNone/>
              </a:pPr>
              <a:r>
                <a:rPr lang="en-US" altLang="en-US" sz="1400" b="1">
                  <a:latin typeface="Verdana" pitchFamily="34" charset="0"/>
                </a:rPr>
                <a:t>House</a:t>
              </a:r>
            </a:p>
          </p:txBody>
        </p:sp>
        <p:sp>
          <p:nvSpPr>
            <p:cNvPr id="21532" name="TextBox 26"/>
            <p:cNvSpPr txBox="1">
              <a:spLocks noChangeArrowheads="1"/>
            </p:cNvSpPr>
            <p:nvPr/>
          </p:nvSpPr>
          <p:spPr bwMode="auto">
            <a:xfrm>
              <a:off x="4610100" y="2828925"/>
              <a:ext cx="49084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spcBef>
                  <a:spcPct val="0"/>
                </a:spcBef>
                <a:buFontTx/>
                <a:buNone/>
              </a:pPr>
              <a:r>
                <a:rPr lang="en-US" altLang="en-US" sz="1400" b="1">
                  <a:latin typeface="Verdana" pitchFamily="34" charset="0"/>
                </a:rPr>
                <a:t>BM</a:t>
              </a:r>
            </a:p>
          </p:txBody>
        </p:sp>
      </p:grpSp>
      <p:grpSp>
        <p:nvGrpSpPr>
          <p:cNvPr id="30" name="Group 29"/>
          <p:cNvGrpSpPr>
            <a:grpSpLocks/>
          </p:cNvGrpSpPr>
          <p:nvPr/>
        </p:nvGrpSpPr>
        <p:grpSpPr bwMode="auto">
          <a:xfrm>
            <a:off x="1066800" y="2605088"/>
            <a:ext cx="6724650" cy="1114425"/>
            <a:chOff x="1066800" y="2447925"/>
            <a:chExt cx="6724650" cy="1114425"/>
          </a:xfrm>
        </p:grpSpPr>
        <p:sp>
          <p:nvSpPr>
            <p:cNvPr id="21521" name="Freeform 15"/>
            <p:cNvSpPr>
              <a:spLocks/>
            </p:cNvSpPr>
            <p:nvPr/>
          </p:nvSpPr>
          <p:spPr bwMode="auto">
            <a:xfrm>
              <a:off x="1066800" y="2743200"/>
              <a:ext cx="6724650" cy="819150"/>
            </a:xfrm>
            <a:custGeom>
              <a:avLst/>
              <a:gdLst>
                <a:gd name="T0" fmla="*/ 0 w 6724650"/>
                <a:gd name="T1" fmla="*/ 819150 h 819150"/>
                <a:gd name="T2" fmla="*/ 2105025 w 6724650"/>
                <a:gd name="T3" fmla="*/ 447675 h 819150"/>
                <a:gd name="T4" fmla="*/ 4200526 w 6724650"/>
                <a:gd name="T5" fmla="*/ 552450 h 819150"/>
                <a:gd name="T6" fmla="*/ 6724650 w 6724650"/>
                <a:gd name="T7" fmla="*/ 0 h 8191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724650" h="819150">
                  <a:moveTo>
                    <a:pt x="0" y="819150"/>
                  </a:moveTo>
                  <a:cubicBezTo>
                    <a:pt x="702469" y="655637"/>
                    <a:pt x="1404938" y="492125"/>
                    <a:pt x="2105025" y="447675"/>
                  </a:cubicBezTo>
                  <a:cubicBezTo>
                    <a:pt x="2805112" y="403225"/>
                    <a:pt x="3430588" y="627062"/>
                    <a:pt x="4200525" y="552450"/>
                  </a:cubicBezTo>
                  <a:cubicBezTo>
                    <a:pt x="4970462" y="477838"/>
                    <a:pt x="5847556" y="238919"/>
                    <a:pt x="6724650" y="0"/>
                  </a:cubicBezTo>
                </a:path>
              </a:pathLst>
            </a:custGeom>
            <a:noFill/>
            <a:ln w="38100"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522" name="Rectangle 16"/>
            <p:cNvSpPr>
              <a:spLocks noChangeArrowheads="1"/>
            </p:cNvSpPr>
            <p:nvPr/>
          </p:nvSpPr>
          <p:spPr bwMode="auto">
            <a:xfrm>
              <a:off x="3200400" y="2865438"/>
              <a:ext cx="285750" cy="315912"/>
            </a:xfrm>
            <a:prstGeom prst="rect">
              <a:avLst/>
            </a:prstGeom>
            <a:solidFill>
              <a:srgbClr val="92D05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spcBef>
                  <a:spcPct val="0"/>
                </a:spcBef>
                <a:buFontTx/>
                <a:buNone/>
              </a:pPr>
              <a:endParaRPr lang="en-US" altLang="en-US" sz="1400" b="1">
                <a:latin typeface="Verdana" pitchFamily="34" charset="0"/>
              </a:endParaRPr>
            </a:p>
          </p:txBody>
        </p:sp>
        <p:sp>
          <p:nvSpPr>
            <p:cNvPr id="21523" name="Rectangle 17"/>
            <p:cNvSpPr>
              <a:spLocks noChangeArrowheads="1"/>
            </p:cNvSpPr>
            <p:nvPr/>
          </p:nvSpPr>
          <p:spPr bwMode="auto">
            <a:xfrm>
              <a:off x="4867275" y="3219450"/>
              <a:ext cx="266700" cy="104775"/>
            </a:xfrm>
            <a:prstGeom prst="rect">
              <a:avLst/>
            </a:prstGeom>
            <a:solidFill>
              <a:srgbClr val="FFC0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spcBef>
                  <a:spcPct val="0"/>
                </a:spcBef>
                <a:buFontTx/>
                <a:buNone/>
              </a:pPr>
              <a:endParaRPr lang="en-US" altLang="en-US" sz="1400" b="1">
                <a:latin typeface="Verdana" pitchFamily="34" charset="0"/>
              </a:endParaRPr>
            </a:p>
          </p:txBody>
        </p:sp>
        <p:sp>
          <p:nvSpPr>
            <p:cNvPr id="21524" name="Isosceles Triangle 18"/>
            <p:cNvSpPr>
              <a:spLocks noChangeArrowheads="1"/>
            </p:cNvSpPr>
            <p:nvPr/>
          </p:nvSpPr>
          <p:spPr bwMode="auto">
            <a:xfrm>
              <a:off x="3162300" y="2562225"/>
              <a:ext cx="365125" cy="314325"/>
            </a:xfrm>
            <a:prstGeom prst="triangle">
              <a:avLst>
                <a:gd name="adj" fmla="val 50000"/>
              </a:avLst>
            </a:prstGeom>
            <a:solidFill>
              <a:srgbClr val="92D05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spcBef>
                  <a:spcPct val="0"/>
                </a:spcBef>
                <a:buFontTx/>
                <a:buNone/>
              </a:pPr>
              <a:endParaRPr lang="en-US" altLang="en-US" sz="1400" b="1">
                <a:latin typeface="Verdana" pitchFamily="34" charset="0"/>
              </a:endParaRPr>
            </a:p>
          </p:txBody>
        </p:sp>
        <p:sp>
          <p:nvSpPr>
            <p:cNvPr id="21525" name="TextBox 19"/>
            <p:cNvSpPr txBox="1">
              <a:spLocks noChangeArrowheads="1"/>
            </p:cNvSpPr>
            <p:nvPr/>
          </p:nvSpPr>
          <p:spPr bwMode="auto">
            <a:xfrm>
              <a:off x="3409950" y="2447925"/>
              <a:ext cx="8112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spcBef>
                  <a:spcPct val="0"/>
                </a:spcBef>
                <a:buFontTx/>
                <a:buNone/>
              </a:pPr>
              <a:r>
                <a:rPr lang="en-US" altLang="en-US" sz="1400" b="1">
                  <a:latin typeface="Verdana" pitchFamily="34" charset="0"/>
                </a:rPr>
                <a:t>House</a:t>
              </a:r>
            </a:p>
          </p:txBody>
        </p:sp>
        <p:sp>
          <p:nvSpPr>
            <p:cNvPr id="21526" name="TextBox 20"/>
            <p:cNvSpPr txBox="1">
              <a:spLocks noChangeArrowheads="1"/>
            </p:cNvSpPr>
            <p:nvPr/>
          </p:nvSpPr>
          <p:spPr bwMode="auto">
            <a:xfrm>
              <a:off x="4610100" y="2828925"/>
              <a:ext cx="4905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spcBef>
                  <a:spcPct val="0"/>
                </a:spcBef>
                <a:buFontTx/>
                <a:buNone/>
              </a:pPr>
              <a:r>
                <a:rPr lang="en-US" altLang="en-US" sz="1400" b="1">
                  <a:latin typeface="Verdana" pitchFamily="34" charset="0"/>
                </a:rPr>
                <a:t>BM</a:t>
              </a:r>
            </a:p>
          </p:txBody>
        </p:sp>
      </p:grpSp>
      <p:sp>
        <p:nvSpPr>
          <p:cNvPr id="21509" name="TextBox 21"/>
          <p:cNvSpPr txBox="1">
            <a:spLocks noChangeArrowheads="1"/>
          </p:cNvSpPr>
          <p:nvPr/>
        </p:nvSpPr>
        <p:spPr bwMode="auto">
          <a:xfrm>
            <a:off x="6227763" y="1909763"/>
            <a:ext cx="29162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spcBef>
                <a:spcPct val="0"/>
              </a:spcBef>
              <a:buFontTx/>
              <a:buNone/>
            </a:pPr>
            <a:r>
              <a:rPr lang="en-US" altLang="en-US" sz="1400" b="1">
                <a:latin typeface="Verdana" pitchFamily="34" charset="0"/>
              </a:rPr>
              <a:t>1954:  Leveling Performed </a:t>
            </a:r>
          </a:p>
          <a:p>
            <a:pPr>
              <a:spcBef>
                <a:spcPct val="0"/>
              </a:spcBef>
              <a:buFontTx/>
              <a:buNone/>
            </a:pPr>
            <a:r>
              <a:rPr lang="en-US" altLang="en-US" sz="1400" b="1">
                <a:latin typeface="Verdana" pitchFamily="34" charset="0"/>
              </a:rPr>
              <a:t>to bench mark</a:t>
            </a:r>
          </a:p>
        </p:txBody>
      </p:sp>
      <p:cxnSp>
        <p:nvCxnSpPr>
          <p:cNvPr id="24" name="Straight Connector 23"/>
          <p:cNvCxnSpPr>
            <a:cxnSpLocks noChangeShapeType="1"/>
          </p:cNvCxnSpPr>
          <p:nvPr/>
        </p:nvCxnSpPr>
        <p:spPr bwMode="auto">
          <a:xfrm>
            <a:off x="600075" y="5710238"/>
            <a:ext cx="8086725" cy="0"/>
          </a:xfrm>
          <a:prstGeom prst="line">
            <a:avLst/>
          </a:prstGeom>
          <a:noFill/>
          <a:ln w="57150" algn="ctr">
            <a:solidFill>
              <a:schemeClr val="tx1"/>
            </a:solidFill>
            <a:prstDash val="dash"/>
            <a:round/>
            <a:headEnd/>
            <a:tailEnd/>
          </a:ln>
          <a:extLst>
            <a:ext uri="{909E8E84-426E-40DD-AFC4-6F175D3DCCD1}">
              <a14:hiddenFill xmlns:a14="http://schemas.microsoft.com/office/drawing/2010/main">
                <a:noFill/>
              </a14:hiddenFill>
            </a:ext>
          </a:extLst>
        </p:spPr>
      </p:cxnSp>
      <p:sp>
        <p:nvSpPr>
          <p:cNvPr id="26" name="TextBox 25"/>
          <p:cNvSpPr txBox="1">
            <a:spLocks noChangeArrowheads="1"/>
          </p:cNvSpPr>
          <p:nvPr/>
        </p:nvSpPr>
        <p:spPr bwMode="auto">
          <a:xfrm>
            <a:off x="6227763" y="3214688"/>
            <a:ext cx="291623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spcBef>
                <a:spcPct val="0"/>
              </a:spcBef>
              <a:buFontTx/>
              <a:buNone/>
            </a:pPr>
            <a:r>
              <a:rPr lang="en-US" altLang="en-US" sz="1400" b="1">
                <a:latin typeface="Verdana" pitchFamily="34" charset="0"/>
              </a:rPr>
              <a:t>1991:  Published NAVD 88 height for this BM is from 1954 leveling</a:t>
            </a:r>
          </a:p>
        </p:txBody>
      </p:sp>
      <p:cxnSp>
        <p:nvCxnSpPr>
          <p:cNvPr id="29" name="Straight Arrow Connector 28"/>
          <p:cNvCxnSpPr>
            <a:cxnSpLocks noChangeShapeType="1"/>
          </p:cNvCxnSpPr>
          <p:nvPr/>
        </p:nvCxnSpPr>
        <p:spPr bwMode="auto">
          <a:xfrm rot="5400000" flipH="1" flipV="1">
            <a:off x="3829050" y="4529138"/>
            <a:ext cx="2324100" cy="19050"/>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31" name="TextBox 30"/>
          <p:cNvSpPr txBox="1">
            <a:spLocks noChangeArrowheads="1"/>
          </p:cNvSpPr>
          <p:nvPr/>
        </p:nvSpPr>
        <p:spPr bwMode="auto">
          <a:xfrm>
            <a:off x="3478213" y="5759450"/>
            <a:ext cx="515143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spcBef>
                <a:spcPct val="0"/>
              </a:spcBef>
              <a:buFontTx/>
              <a:buNone/>
            </a:pPr>
            <a:r>
              <a:rPr lang="en-US" altLang="en-US" sz="1400" b="1">
                <a:latin typeface="Verdana" pitchFamily="34" charset="0"/>
              </a:rPr>
              <a:t>The published NAVD 88 height is no longer the true height for this BM</a:t>
            </a:r>
          </a:p>
          <a:p>
            <a:pPr>
              <a:spcBef>
                <a:spcPct val="0"/>
              </a:spcBef>
              <a:buFontTx/>
              <a:buNone/>
            </a:pPr>
            <a:endParaRPr lang="en-US" altLang="en-US" sz="1400" b="1">
              <a:latin typeface="Verdana" pitchFamily="34" charset="0"/>
            </a:endParaRPr>
          </a:p>
        </p:txBody>
      </p:sp>
      <p:cxnSp>
        <p:nvCxnSpPr>
          <p:cNvPr id="33" name="Straight Arrow Connector 32"/>
          <p:cNvCxnSpPr>
            <a:cxnSpLocks noChangeShapeType="1"/>
          </p:cNvCxnSpPr>
          <p:nvPr/>
        </p:nvCxnSpPr>
        <p:spPr bwMode="auto">
          <a:xfrm rot="5400000" flipH="1" flipV="1">
            <a:off x="4568031" y="5334794"/>
            <a:ext cx="714375" cy="1588"/>
          </a:xfrm>
          <a:prstGeom prst="straightConnector1">
            <a:avLst/>
          </a:prstGeom>
          <a:noFill/>
          <a:ln w="57150" algn="ctr">
            <a:solidFill>
              <a:srgbClr val="00B0F0"/>
            </a:solidFill>
            <a:round/>
            <a:headEnd/>
            <a:tailEnd type="arrow" w="med" len="med"/>
          </a:ln>
          <a:extLst>
            <a:ext uri="{909E8E84-426E-40DD-AFC4-6F175D3DCCD1}">
              <a14:hiddenFill xmlns:a14="http://schemas.microsoft.com/office/drawing/2010/main">
                <a:noFill/>
              </a14:hiddenFill>
            </a:ext>
          </a:extLst>
        </p:spPr>
      </p:cxnSp>
      <p:sp>
        <p:nvSpPr>
          <p:cNvPr id="35" name="Right Brace 34"/>
          <p:cNvSpPr>
            <a:spLocks/>
          </p:cNvSpPr>
          <p:nvPr/>
        </p:nvSpPr>
        <p:spPr bwMode="auto">
          <a:xfrm>
            <a:off x="5124450" y="3452813"/>
            <a:ext cx="371475" cy="2209800"/>
          </a:xfrm>
          <a:prstGeom prst="rightBrace">
            <a:avLst>
              <a:gd name="adj1" fmla="val 8345"/>
              <a:gd name="adj2" fmla="val 75431"/>
            </a:avLst>
          </a:prstGeom>
          <a:noFill/>
          <a:ln w="2857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spcBef>
                <a:spcPct val="0"/>
              </a:spcBef>
              <a:buFontTx/>
              <a:buNone/>
            </a:pPr>
            <a:endParaRPr lang="en-US" altLang="en-US" sz="1400" b="1">
              <a:latin typeface="Verdana" pitchFamily="34" charset="0"/>
            </a:endParaRPr>
          </a:p>
        </p:txBody>
      </p:sp>
      <p:sp>
        <p:nvSpPr>
          <p:cNvPr id="36" name="TextBox 35"/>
          <p:cNvSpPr txBox="1">
            <a:spLocks noChangeArrowheads="1"/>
          </p:cNvSpPr>
          <p:nvPr/>
        </p:nvSpPr>
        <p:spPr bwMode="auto">
          <a:xfrm>
            <a:off x="5543550" y="4967288"/>
            <a:ext cx="16779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spcBef>
                <a:spcPct val="0"/>
              </a:spcBef>
              <a:buFontTx/>
              <a:buNone/>
            </a:pPr>
            <a:r>
              <a:rPr lang="en-US" altLang="en-US" sz="1400" b="1">
                <a:latin typeface="Verdana" pitchFamily="34" charset="0"/>
              </a:rPr>
              <a:t>H</a:t>
            </a:r>
            <a:r>
              <a:rPr lang="en-US" altLang="en-US" sz="1400" b="1" baseline="-25000">
                <a:latin typeface="Verdana" pitchFamily="34" charset="0"/>
              </a:rPr>
              <a:t>88</a:t>
            </a:r>
            <a:r>
              <a:rPr lang="en-US" altLang="en-US" sz="1400" b="1">
                <a:latin typeface="Verdana" pitchFamily="34" charset="0"/>
              </a:rPr>
              <a:t>(published)</a:t>
            </a:r>
          </a:p>
        </p:txBody>
      </p:sp>
      <p:sp>
        <p:nvSpPr>
          <p:cNvPr id="37" name="Right Brace 36"/>
          <p:cNvSpPr>
            <a:spLocks/>
          </p:cNvSpPr>
          <p:nvPr/>
        </p:nvSpPr>
        <p:spPr bwMode="auto">
          <a:xfrm flipH="1">
            <a:off x="4457700" y="4995863"/>
            <a:ext cx="409575" cy="676275"/>
          </a:xfrm>
          <a:prstGeom prst="rightBrace">
            <a:avLst>
              <a:gd name="adj1" fmla="val 8332"/>
              <a:gd name="adj2" fmla="val 48977"/>
            </a:avLst>
          </a:prstGeom>
          <a:noFill/>
          <a:ln w="2857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spcBef>
                <a:spcPct val="0"/>
              </a:spcBef>
              <a:buFontTx/>
              <a:buNone/>
            </a:pPr>
            <a:endParaRPr lang="en-US" altLang="en-US" sz="1400" b="1">
              <a:latin typeface="Verdana" pitchFamily="34" charset="0"/>
            </a:endParaRPr>
          </a:p>
        </p:txBody>
      </p:sp>
      <p:sp>
        <p:nvSpPr>
          <p:cNvPr id="38" name="TextBox 37"/>
          <p:cNvSpPr txBox="1">
            <a:spLocks noChangeArrowheads="1"/>
          </p:cNvSpPr>
          <p:nvPr/>
        </p:nvSpPr>
        <p:spPr bwMode="auto">
          <a:xfrm>
            <a:off x="3333750" y="5148263"/>
            <a:ext cx="11191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spcBef>
                <a:spcPct val="0"/>
              </a:spcBef>
              <a:buFontTx/>
              <a:buNone/>
            </a:pPr>
            <a:r>
              <a:rPr lang="en-US" altLang="en-US" sz="1400" b="1">
                <a:latin typeface="Verdana" pitchFamily="34" charset="0"/>
              </a:rPr>
              <a:t>H</a:t>
            </a:r>
            <a:r>
              <a:rPr lang="en-US" altLang="en-US" sz="1400" b="1" baseline="-25000">
                <a:latin typeface="Verdana" pitchFamily="34" charset="0"/>
              </a:rPr>
              <a:t>88</a:t>
            </a:r>
            <a:r>
              <a:rPr lang="en-US" altLang="en-US" sz="1400" b="1">
                <a:latin typeface="Verdana" pitchFamily="34" charset="0"/>
              </a:rPr>
              <a:t>(true)</a:t>
            </a:r>
          </a:p>
        </p:txBody>
      </p:sp>
      <p:sp>
        <p:nvSpPr>
          <p:cNvPr id="39" name="TextBox 38"/>
          <p:cNvSpPr txBox="1">
            <a:spLocks noChangeArrowheads="1"/>
          </p:cNvSpPr>
          <p:nvPr/>
        </p:nvSpPr>
        <p:spPr bwMode="auto">
          <a:xfrm>
            <a:off x="0" y="5348288"/>
            <a:ext cx="3089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spcBef>
                <a:spcPct val="0"/>
              </a:spcBef>
              <a:buFontTx/>
              <a:buNone/>
            </a:pPr>
            <a:r>
              <a:rPr lang="en-US" altLang="en-US" sz="1400" b="1">
                <a:latin typeface="Verdana" pitchFamily="34" charset="0"/>
              </a:rPr>
              <a:t>NAVD 88 zero height surface</a:t>
            </a:r>
          </a:p>
        </p:txBody>
      </p:sp>
      <p:sp>
        <p:nvSpPr>
          <p:cNvPr id="40" name="Title 1"/>
          <p:cNvSpPr txBox="1">
            <a:spLocks/>
          </p:cNvSpPr>
          <p:nvPr/>
        </p:nvSpPr>
        <p:spPr bwMode="auto">
          <a:xfrm>
            <a:off x="304800" y="609600"/>
            <a:ext cx="8458200" cy="1143000"/>
          </a:xfrm>
          <a:prstGeom prst="rect">
            <a:avLst/>
          </a:prstGeom>
          <a:noFill/>
          <a:ln w="9525">
            <a:noFill/>
            <a:miter lim="800000"/>
            <a:headEnd/>
            <a:tailEnd/>
          </a:ln>
        </p:spPr>
        <p:txBody>
          <a:bodyPr anchor="ctr"/>
          <a:lstStyle/>
          <a:p>
            <a:pPr algn="ctr" eaLnBrk="0" hangingPunct="0">
              <a:defRPr/>
            </a:pPr>
            <a:r>
              <a:rPr lang="en-US" sz="4400" kern="0" dirty="0">
                <a:latin typeface="Times New Roman" pitchFamily="18" charset="0"/>
                <a:cs typeface="Times New Roman" pitchFamily="18" charset="0"/>
              </a:rPr>
              <a:t>Subsidence and Bench Mark Height</a:t>
            </a:r>
          </a:p>
        </p:txBody>
      </p:sp>
      <p:sp>
        <p:nvSpPr>
          <p:cNvPr id="3" name="Date Placeholder 2"/>
          <p:cNvSpPr>
            <a:spLocks noGrp="1"/>
          </p:cNvSpPr>
          <p:nvPr>
            <p:ph type="dt" sz="half" idx="10"/>
          </p:nvPr>
        </p:nvSpPr>
        <p:spPr/>
        <p:txBody>
          <a:bodyPr/>
          <a:lstStyle/>
          <a:p>
            <a:pPr>
              <a:defRPr/>
            </a:pPr>
            <a:r>
              <a:rPr lang="en-US" smtClean="0"/>
              <a:t>March 12, 2014</a:t>
            </a:r>
            <a:endParaRPr lang="en-US"/>
          </a:p>
        </p:txBody>
      </p:sp>
      <p:sp>
        <p:nvSpPr>
          <p:cNvPr id="4" name="Footer Placeholder 3"/>
          <p:cNvSpPr>
            <a:spLocks noGrp="1"/>
          </p:cNvSpPr>
          <p:nvPr>
            <p:ph type="ftr" sz="quarter" idx="11"/>
          </p:nvPr>
        </p:nvSpPr>
        <p:spPr/>
        <p:txBody>
          <a:bodyPr/>
          <a:lstStyle/>
          <a:p>
            <a:pPr>
              <a:defRPr/>
            </a:pPr>
            <a:r>
              <a:rPr lang="en-US" smtClean="0"/>
              <a:t>DCALS Spring Banquet</a:t>
            </a:r>
            <a:endParaRPr lang="en-US"/>
          </a:p>
        </p:txBody>
      </p:sp>
      <p:sp>
        <p:nvSpPr>
          <p:cNvPr id="6" name="Slide Number Placeholder 5"/>
          <p:cNvSpPr>
            <a:spLocks noGrp="1"/>
          </p:cNvSpPr>
          <p:nvPr>
            <p:ph type="sldNum" sz="quarter" idx="12"/>
          </p:nvPr>
        </p:nvSpPr>
        <p:spPr/>
        <p:txBody>
          <a:bodyPr/>
          <a:lstStyle/>
          <a:p>
            <a:pPr>
              <a:defRPr/>
            </a:pPr>
            <a:fld id="{4F49AAF0-771A-4457-B36D-6C76FDADB3EC}" type="slidenum">
              <a:rPr lang="en-US" smtClean="0"/>
              <a:pPr>
                <a:defRPr/>
              </a:pPr>
              <a:t>11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path" presetSubtype="0" accel="50000" decel="50000" fill="hold" nodeType="clickEffect">
                                  <p:stCondLst>
                                    <p:cond delay="0"/>
                                  </p:stCondLst>
                                  <p:childTnLst>
                                    <p:animMotion origin="layout" path="M 5E-6 -4.44444E-6 L 5E-6 0.22639 " pathEditMode="relative" rAng="0" ptsTypes="AA">
                                      <p:cBhvr>
                                        <p:cTn id="6" dur="2000" fill="hold"/>
                                        <p:tgtEl>
                                          <p:spTgt spid="2"/>
                                        </p:tgtEl>
                                        <p:attrNameLst>
                                          <p:attrName>ppt_x</p:attrName>
                                          <p:attrName>ppt_y</p:attrName>
                                        </p:attrNameLst>
                                      </p:cBhvr>
                                      <p:rCtr x="0" y="113"/>
                                    </p:animMotion>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mph" presetSubtype="0" nodeType="clickEffect">
                                  <p:stCondLst>
                                    <p:cond delay="0"/>
                                  </p:stCondLst>
                                  <p:childTnLst>
                                    <p:set>
                                      <p:cBhvr rctx="PPT">
                                        <p:cTn id="12" dur="indefinite"/>
                                        <p:tgtEl>
                                          <p:spTgt spid="30"/>
                                        </p:tgtEl>
                                        <p:attrNameLst>
                                          <p:attrName>style.opacity</p:attrName>
                                        </p:attrNameLst>
                                      </p:cBhvr>
                                      <p:to>
                                        <p:strVal val="0.15"/>
                                      </p:to>
                                    </p:set>
                                    <p:animEffect filter="image" prLst="opacity: 0.15">
                                      <p:cBhvr rctx="IE">
                                        <p:cTn id="13" dur="indefinite"/>
                                        <p:tgtEl>
                                          <p:spTgt spid="3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9"/>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5"/>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nodeType="clickEffect">
                                  <p:stCondLst>
                                    <p:cond delay="0"/>
                                  </p:stCondLst>
                                  <p:childTnLst>
                                    <p:set>
                                      <p:cBhvr>
                                        <p:cTn id="33" dur="1" fill="hold">
                                          <p:stCondLst>
                                            <p:cond delay="0"/>
                                          </p:stCondLst>
                                        </p:cTn>
                                        <p:tgtEl>
                                          <p:spTgt spid="33"/>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7"/>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8"/>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6" grpId="0"/>
      <p:bldP spid="31" grpId="0"/>
      <p:bldP spid="35" grpId="0" animBg="1"/>
      <p:bldP spid="36" grpId="0"/>
      <p:bldP spid="37" grpId="0" animBg="1"/>
      <p:bldP spid="38" grpId="0"/>
      <p:bldP spid="3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6"/>
          <p:cNvSpPr txBox="1">
            <a:spLocks noChangeArrowheads="1"/>
          </p:cNvSpPr>
          <p:nvPr/>
        </p:nvSpPr>
        <p:spPr bwMode="auto">
          <a:xfrm>
            <a:off x="0" y="-44450"/>
            <a:ext cx="9144000" cy="954088"/>
          </a:xfrm>
          <a:prstGeom prst="rect">
            <a:avLst/>
          </a:prstGeom>
          <a:solidFill>
            <a:schemeClr val="accent1">
              <a:lumMod val="20000"/>
              <a:lumOff val="80000"/>
            </a:schemeClr>
          </a:solidFill>
          <a:ln>
            <a:noFill/>
          </a:ln>
        </p:spPr>
        <p:txBody>
          <a:bodyPr>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defTabSz="4572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defTabSz="4572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defTabSz="4572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defTabSz="4572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algn="ctr" eaLnBrk="1" hangingPunct="1">
              <a:spcBef>
                <a:spcPct val="0"/>
              </a:spcBef>
              <a:buClrTx/>
              <a:buSzTx/>
              <a:buFontTx/>
              <a:buNone/>
              <a:defRPr/>
            </a:pPr>
            <a:r>
              <a:rPr lang="en-US" altLang="en-US" sz="3800" b="1" dirty="0">
                <a:solidFill>
                  <a:schemeClr val="tx1"/>
                </a:solidFill>
                <a:latin typeface="+mj-lt"/>
                <a:ea typeface="ＭＳ Ｐゴシック" charset="0"/>
                <a:cs typeface="Times New Roman" pitchFamily="18" charset="0"/>
              </a:rPr>
              <a:t>Subsidence in the area of Chesapeake Bay</a:t>
            </a:r>
          </a:p>
          <a:p>
            <a:pPr algn="ctr" eaLnBrk="1" hangingPunct="1">
              <a:spcBef>
                <a:spcPct val="0"/>
              </a:spcBef>
              <a:buClrTx/>
              <a:buSzTx/>
              <a:buFontTx/>
              <a:buNone/>
              <a:defRPr/>
            </a:pPr>
            <a:r>
              <a:rPr lang="en-US" altLang="en-US" sz="1800" b="1" dirty="0">
                <a:solidFill>
                  <a:schemeClr val="tx1"/>
                </a:solidFill>
                <a:latin typeface="+mj-lt"/>
                <a:ea typeface="ＭＳ Ｐゴシック" charset="0"/>
                <a:cs typeface="Times New Roman" pitchFamily="18" charset="0"/>
              </a:rPr>
              <a:t>1973 Report by S. </a:t>
            </a:r>
            <a:r>
              <a:rPr lang="en-US" altLang="en-US" sz="1800" b="1" dirty="0" err="1">
                <a:solidFill>
                  <a:schemeClr val="tx1"/>
                </a:solidFill>
                <a:latin typeface="+mj-lt"/>
                <a:ea typeface="ＭＳ Ｐゴシック" charset="0"/>
                <a:cs typeface="Times New Roman" pitchFamily="18" charset="0"/>
              </a:rPr>
              <a:t>Holdhal</a:t>
            </a:r>
            <a:r>
              <a:rPr lang="en-US" altLang="en-US" sz="1800" b="1" dirty="0">
                <a:solidFill>
                  <a:schemeClr val="tx1"/>
                </a:solidFill>
                <a:latin typeface="+mj-lt"/>
                <a:ea typeface="ＭＳ Ｐゴシック" charset="0"/>
                <a:cs typeface="Times New Roman" pitchFamily="18" charset="0"/>
              </a:rPr>
              <a:t> and N. Morrison</a:t>
            </a:r>
          </a:p>
        </p:txBody>
      </p:sp>
      <p:pic>
        <p:nvPicPr>
          <p:cNvPr id="22531" name="Picture 1"/>
          <p:cNvPicPr>
            <a:picLocks noChangeAspect="1"/>
          </p:cNvPicPr>
          <p:nvPr/>
        </p:nvPicPr>
        <p:blipFill>
          <a:blip r:embed="rId2">
            <a:extLst>
              <a:ext uri="{28A0092B-C50C-407E-A947-70E740481C1C}">
                <a14:useLocalDpi xmlns:a14="http://schemas.microsoft.com/office/drawing/2010/main" val="0"/>
              </a:ext>
            </a:extLst>
          </a:blip>
          <a:srcRect l="3035" r="-1149"/>
          <a:stretch>
            <a:fillRect/>
          </a:stretch>
        </p:blipFill>
        <p:spPr bwMode="auto">
          <a:xfrm>
            <a:off x="1312863" y="819150"/>
            <a:ext cx="3727450" cy="584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Box 6"/>
          <p:cNvSpPr txBox="1">
            <a:spLocks noChangeArrowheads="1"/>
          </p:cNvSpPr>
          <p:nvPr/>
        </p:nvSpPr>
        <p:spPr bwMode="auto">
          <a:xfrm>
            <a:off x="5810250" y="3836988"/>
            <a:ext cx="16954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n-US" altLang="en-US" sz="1800" b="1"/>
              <a:t>HNPT = - 0.0024</a:t>
            </a:r>
          </a:p>
        </p:txBody>
      </p:sp>
      <p:cxnSp>
        <p:nvCxnSpPr>
          <p:cNvPr id="8" name="Straight Arrow Connector 7"/>
          <p:cNvCxnSpPr>
            <a:stCxn id="22532" idx="1"/>
          </p:cNvCxnSpPr>
          <p:nvPr/>
        </p:nvCxnSpPr>
        <p:spPr>
          <a:xfrm flipH="1" flipV="1">
            <a:off x="3074988" y="2852738"/>
            <a:ext cx="2735262" cy="11684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534" name="TextBox 10"/>
          <p:cNvSpPr txBox="1">
            <a:spLocks noChangeArrowheads="1"/>
          </p:cNvSpPr>
          <p:nvPr/>
        </p:nvSpPr>
        <p:spPr bwMode="auto">
          <a:xfrm>
            <a:off x="5807075" y="3375025"/>
            <a:ext cx="1708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n-US" altLang="en-US" sz="1800" b="1"/>
              <a:t>ANP6 = - 0.0016</a:t>
            </a:r>
          </a:p>
        </p:txBody>
      </p:sp>
      <p:cxnSp>
        <p:nvCxnSpPr>
          <p:cNvPr id="12" name="Straight Arrow Connector 11"/>
          <p:cNvCxnSpPr>
            <a:stCxn id="22534" idx="1"/>
          </p:cNvCxnSpPr>
          <p:nvPr/>
        </p:nvCxnSpPr>
        <p:spPr>
          <a:xfrm flipH="1" flipV="1">
            <a:off x="2657475" y="2312988"/>
            <a:ext cx="3149600" cy="124618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536" name="TextBox 13"/>
          <p:cNvSpPr txBox="1">
            <a:spLocks noChangeArrowheads="1"/>
          </p:cNvSpPr>
          <p:nvPr/>
        </p:nvSpPr>
        <p:spPr bwMode="auto">
          <a:xfrm>
            <a:off x="5808663" y="2944813"/>
            <a:ext cx="163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n-US" altLang="en-US" sz="1800" b="1"/>
              <a:t>GAIT = - 0.0004</a:t>
            </a:r>
          </a:p>
        </p:txBody>
      </p:sp>
      <p:cxnSp>
        <p:nvCxnSpPr>
          <p:cNvPr id="15" name="Straight Arrow Connector 14"/>
          <p:cNvCxnSpPr/>
          <p:nvPr/>
        </p:nvCxnSpPr>
        <p:spPr>
          <a:xfrm flipH="1" flipV="1">
            <a:off x="1957388" y="2111375"/>
            <a:ext cx="3867150" cy="102076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538" name="Rectangle 12"/>
          <p:cNvSpPr>
            <a:spLocks noChangeArrowheads="1"/>
          </p:cNvSpPr>
          <p:nvPr/>
        </p:nvSpPr>
        <p:spPr bwMode="auto">
          <a:xfrm>
            <a:off x="5802313" y="2503488"/>
            <a:ext cx="17367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n-US" altLang="en-US" sz="1800" b="1"/>
              <a:t>GODE = - 0.0011</a:t>
            </a:r>
          </a:p>
        </p:txBody>
      </p:sp>
      <p:cxnSp>
        <p:nvCxnSpPr>
          <p:cNvPr id="19" name="Straight Arrow Connector 18"/>
          <p:cNvCxnSpPr/>
          <p:nvPr/>
        </p:nvCxnSpPr>
        <p:spPr>
          <a:xfrm flipH="1" flipV="1">
            <a:off x="2328863" y="2328863"/>
            <a:ext cx="3492500" cy="35877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540" name="Rectangle 20"/>
          <p:cNvSpPr>
            <a:spLocks noChangeArrowheads="1"/>
          </p:cNvSpPr>
          <p:nvPr/>
        </p:nvSpPr>
        <p:spPr bwMode="auto">
          <a:xfrm>
            <a:off x="5803900" y="2111375"/>
            <a:ext cx="18303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n-US" altLang="en-US" sz="1800" b="1"/>
              <a:t>BACO = - 0.0032*</a:t>
            </a:r>
          </a:p>
        </p:txBody>
      </p:sp>
      <p:cxnSp>
        <p:nvCxnSpPr>
          <p:cNvPr id="22" name="Straight Arrow Connector 21"/>
          <p:cNvCxnSpPr/>
          <p:nvPr/>
        </p:nvCxnSpPr>
        <p:spPr>
          <a:xfrm flipH="1" flipV="1">
            <a:off x="2700338" y="1643063"/>
            <a:ext cx="3074987" cy="65246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542" name="TextBox 23"/>
          <p:cNvSpPr txBox="1">
            <a:spLocks noChangeArrowheads="1"/>
          </p:cNvSpPr>
          <p:nvPr/>
        </p:nvSpPr>
        <p:spPr bwMode="auto">
          <a:xfrm>
            <a:off x="5810250" y="4691063"/>
            <a:ext cx="17986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n-US" altLang="en-US" sz="1800" b="1"/>
              <a:t>VIMS = - 0.0034*</a:t>
            </a:r>
          </a:p>
        </p:txBody>
      </p:sp>
      <p:cxnSp>
        <p:nvCxnSpPr>
          <p:cNvPr id="28" name="Straight Arrow Connector 27"/>
          <p:cNvCxnSpPr>
            <a:stCxn id="22542" idx="1"/>
          </p:cNvCxnSpPr>
          <p:nvPr/>
        </p:nvCxnSpPr>
        <p:spPr>
          <a:xfrm flipH="1" flipV="1">
            <a:off x="3543300" y="4783138"/>
            <a:ext cx="2266950" cy="9366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544" name="TextBox 29"/>
          <p:cNvSpPr txBox="1">
            <a:spLocks noChangeArrowheads="1"/>
          </p:cNvSpPr>
          <p:nvPr/>
        </p:nvSpPr>
        <p:spPr bwMode="auto">
          <a:xfrm>
            <a:off x="5805488" y="5014913"/>
            <a:ext cx="1701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n-US" altLang="en-US" sz="1800" b="1"/>
              <a:t>DRV6 = - 0.0033</a:t>
            </a:r>
          </a:p>
        </p:txBody>
      </p:sp>
      <p:cxnSp>
        <p:nvCxnSpPr>
          <p:cNvPr id="31" name="Straight Arrow Connector 30"/>
          <p:cNvCxnSpPr>
            <a:stCxn id="22544" idx="1"/>
          </p:cNvCxnSpPr>
          <p:nvPr/>
        </p:nvCxnSpPr>
        <p:spPr>
          <a:xfrm flipH="1">
            <a:off x="2886075" y="5199063"/>
            <a:ext cx="2919413" cy="59531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546" name="TextBox 32"/>
          <p:cNvSpPr txBox="1">
            <a:spLocks noChangeArrowheads="1"/>
          </p:cNvSpPr>
          <p:nvPr/>
        </p:nvSpPr>
        <p:spPr bwMode="auto">
          <a:xfrm>
            <a:off x="5815013" y="5338763"/>
            <a:ext cx="16938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n-US" altLang="en-US" sz="1800" b="1"/>
              <a:t>COVX = - 0.0016</a:t>
            </a:r>
          </a:p>
        </p:txBody>
      </p:sp>
      <p:cxnSp>
        <p:nvCxnSpPr>
          <p:cNvPr id="34" name="Straight Arrow Connector 33"/>
          <p:cNvCxnSpPr>
            <a:stCxn id="22546" idx="1"/>
          </p:cNvCxnSpPr>
          <p:nvPr/>
        </p:nvCxnSpPr>
        <p:spPr>
          <a:xfrm flipH="1">
            <a:off x="3557588" y="5522913"/>
            <a:ext cx="2257425" cy="14287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548" name="TextBox 42"/>
          <p:cNvSpPr txBox="1">
            <a:spLocks noChangeArrowheads="1"/>
          </p:cNvSpPr>
          <p:nvPr/>
        </p:nvSpPr>
        <p:spPr bwMode="auto">
          <a:xfrm>
            <a:off x="80963" y="3532188"/>
            <a:ext cx="17065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n-US" altLang="en-US" sz="1800" b="1"/>
              <a:t>VAGP = - 0.0027</a:t>
            </a:r>
          </a:p>
        </p:txBody>
      </p:sp>
      <p:cxnSp>
        <p:nvCxnSpPr>
          <p:cNvPr id="42" name="Straight Arrow Connector 41"/>
          <p:cNvCxnSpPr/>
          <p:nvPr/>
        </p:nvCxnSpPr>
        <p:spPr>
          <a:xfrm>
            <a:off x="1528763" y="3760788"/>
            <a:ext cx="1371600" cy="149225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550" name="TextBox 48"/>
          <p:cNvSpPr txBox="1">
            <a:spLocks noChangeArrowheads="1"/>
          </p:cNvSpPr>
          <p:nvPr/>
        </p:nvSpPr>
        <p:spPr bwMode="auto">
          <a:xfrm>
            <a:off x="36513" y="2328863"/>
            <a:ext cx="16954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n-US" altLang="en-US" sz="1800" b="1"/>
              <a:t>CORB = - 0.0010</a:t>
            </a:r>
          </a:p>
        </p:txBody>
      </p:sp>
      <p:cxnSp>
        <p:nvCxnSpPr>
          <p:cNvPr id="50" name="Straight Arrow Connector 49"/>
          <p:cNvCxnSpPr/>
          <p:nvPr/>
        </p:nvCxnSpPr>
        <p:spPr>
          <a:xfrm>
            <a:off x="511175" y="2579688"/>
            <a:ext cx="1158875" cy="90963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552" name="TextBox 6"/>
          <p:cNvSpPr txBox="1">
            <a:spLocks noChangeArrowheads="1"/>
          </p:cNvSpPr>
          <p:nvPr/>
        </p:nvSpPr>
        <p:spPr bwMode="auto">
          <a:xfrm>
            <a:off x="4995863" y="1085850"/>
            <a:ext cx="4005262" cy="708025"/>
          </a:xfrm>
          <a:prstGeom prst="rect">
            <a:avLst/>
          </a:prstGeom>
          <a:solidFill>
            <a:srgbClr val="FFFF00"/>
          </a:solidFill>
          <a:ln w="9525">
            <a:solidFill>
              <a:srgbClr val="FF0000"/>
            </a:solidFill>
            <a:miter lim="800000"/>
            <a:headEnd/>
            <a:tailEnd/>
          </a:ln>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2000" b="1">
                <a:latin typeface="Times New Roman" pitchFamily="18" charset="0"/>
                <a:cs typeface="Times New Roman" pitchFamily="18" charset="0"/>
              </a:rPr>
              <a:t>IGS08</a:t>
            </a:r>
          </a:p>
          <a:p>
            <a:pPr algn="ctr" eaLnBrk="1" hangingPunct="1">
              <a:spcBef>
                <a:spcPct val="0"/>
              </a:spcBef>
              <a:buFontTx/>
              <a:buNone/>
            </a:pPr>
            <a:r>
              <a:rPr lang="en-US" altLang="en-US" sz="2000" b="1">
                <a:latin typeface="Times New Roman" pitchFamily="18" charset="0"/>
                <a:cs typeface="Times New Roman" pitchFamily="18" charset="0"/>
              </a:rPr>
              <a:t>Vertical Velocity at Selected CORS</a:t>
            </a:r>
          </a:p>
        </p:txBody>
      </p:sp>
      <p:sp>
        <p:nvSpPr>
          <p:cNvPr id="22553" name="TextBox 68"/>
          <p:cNvSpPr txBox="1">
            <a:spLocks noChangeArrowheads="1"/>
          </p:cNvSpPr>
          <p:nvPr/>
        </p:nvSpPr>
        <p:spPr bwMode="auto">
          <a:xfrm>
            <a:off x="5232400" y="6105525"/>
            <a:ext cx="3602038" cy="646113"/>
          </a:xfrm>
          <a:prstGeom prst="rect">
            <a:avLst/>
          </a:prstGeom>
          <a:solidFill>
            <a:srgbClr val="92D050"/>
          </a:solidFill>
          <a:ln w="9525">
            <a:solidFill>
              <a:srgbClr val="FF0000"/>
            </a:solidFill>
            <a:miter lim="800000"/>
            <a:headEnd/>
            <a:tailEnd/>
          </a:ln>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1800" b="1"/>
              <a:t>* = Differs by more than 1 mm from</a:t>
            </a:r>
          </a:p>
          <a:p>
            <a:pPr algn="ctr" eaLnBrk="1" hangingPunct="1">
              <a:spcBef>
                <a:spcPct val="0"/>
              </a:spcBef>
              <a:buFontTx/>
              <a:buNone/>
            </a:pPr>
            <a:r>
              <a:rPr lang="en-US" altLang="en-US" sz="1800" b="1"/>
              <a:t>1973 estimates </a:t>
            </a:r>
          </a:p>
        </p:txBody>
      </p:sp>
      <p:cxnSp>
        <p:nvCxnSpPr>
          <p:cNvPr id="4" name="Straight Arrow Connector 3"/>
          <p:cNvCxnSpPr/>
          <p:nvPr/>
        </p:nvCxnSpPr>
        <p:spPr>
          <a:xfrm flipH="1" flipV="1">
            <a:off x="4075113" y="4121150"/>
            <a:ext cx="1928812" cy="3698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555" name="TextBox 1"/>
          <p:cNvSpPr txBox="1">
            <a:spLocks noChangeArrowheads="1"/>
          </p:cNvSpPr>
          <p:nvPr/>
        </p:nvSpPr>
        <p:spPr bwMode="auto">
          <a:xfrm>
            <a:off x="5824538" y="4276725"/>
            <a:ext cx="1816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n-US" altLang="en-US" sz="1800" b="1"/>
              <a:t>VAWI = - 0.0043*</a:t>
            </a:r>
          </a:p>
        </p:txBody>
      </p:sp>
      <p:sp>
        <p:nvSpPr>
          <p:cNvPr id="7" name="Footer Placeholder 6"/>
          <p:cNvSpPr>
            <a:spLocks noGrp="1"/>
          </p:cNvSpPr>
          <p:nvPr>
            <p:ph type="ftr" sz="quarter" idx="11"/>
          </p:nvPr>
        </p:nvSpPr>
        <p:spPr/>
        <p:txBody>
          <a:bodyPr/>
          <a:lstStyle/>
          <a:p>
            <a:pPr>
              <a:defRPr/>
            </a:pPr>
            <a:r>
              <a:rPr lang="en-US"/>
              <a:t>DCALS Spring Banquet</a:t>
            </a:r>
          </a:p>
        </p:txBody>
      </p:sp>
      <p:sp>
        <p:nvSpPr>
          <p:cNvPr id="9" name="Date Placeholder 8"/>
          <p:cNvSpPr>
            <a:spLocks noGrp="1"/>
          </p:cNvSpPr>
          <p:nvPr>
            <p:ph type="dt" sz="quarter" idx="10"/>
          </p:nvPr>
        </p:nvSpPr>
        <p:spPr/>
        <p:txBody>
          <a:bodyPr/>
          <a:lstStyle/>
          <a:p>
            <a:pPr>
              <a:defRPr/>
            </a:pPr>
            <a:r>
              <a:rPr lang="en-US" smtClean="0"/>
              <a:t>March 12, 2014</a:t>
            </a:r>
            <a:endParaRPr lang="en-US"/>
          </a:p>
        </p:txBody>
      </p:sp>
      <p:sp>
        <p:nvSpPr>
          <p:cNvPr id="2" name="Slide Number Placeholder 1"/>
          <p:cNvSpPr>
            <a:spLocks noGrp="1"/>
          </p:cNvSpPr>
          <p:nvPr>
            <p:ph type="sldNum" sz="quarter" idx="12"/>
          </p:nvPr>
        </p:nvSpPr>
        <p:spPr/>
        <p:txBody>
          <a:bodyPr/>
          <a:lstStyle/>
          <a:p>
            <a:pPr>
              <a:defRPr/>
            </a:pPr>
            <a:fld id="{5E2E86B7-16A4-47FE-88B6-E369E800E0E4}" type="slidenum">
              <a:rPr lang="en-US" smtClean="0"/>
              <a:pPr>
                <a:defRPr/>
              </a:pPr>
              <a:t>12</a:t>
            </a:fld>
            <a:endParaRPr lang="en-US"/>
          </a:p>
        </p:txBody>
      </p:sp>
      <p:sp>
        <p:nvSpPr>
          <p:cNvPr id="3" name="TextBox 2"/>
          <p:cNvSpPr txBox="1"/>
          <p:nvPr/>
        </p:nvSpPr>
        <p:spPr>
          <a:xfrm>
            <a:off x="306702" y="793531"/>
            <a:ext cx="1911036" cy="646331"/>
          </a:xfrm>
          <a:prstGeom prst="rect">
            <a:avLst/>
          </a:prstGeom>
          <a:solidFill>
            <a:schemeClr val="bg1"/>
          </a:solidFill>
          <a:ln w="12700">
            <a:solidFill>
              <a:srgbClr val="FF0000"/>
            </a:solidFill>
          </a:ln>
        </p:spPr>
        <p:txBody>
          <a:bodyPr wrap="none" rtlCol="0">
            <a:spAutoFit/>
          </a:bodyPr>
          <a:lstStyle/>
          <a:p>
            <a:r>
              <a:rPr lang="en-US" dirty="0" smtClean="0"/>
              <a:t>Rates of Elevation </a:t>
            </a:r>
          </a:p>
          <a:p>
            <a:r>
              <a:rPr lang="en-US" dirty="0" smtClean="0"/>
              <a:t>Change (mm/</a:t>
            </a:r>
            <a:r>
              <a:rPr lang="en-US" dirty="0" err="1" smtClean="0"/>
              <a:t>yr</a:t>
            </a:r>
            <a:r>
              <a:rPr lang="en-US" dirty="0" smtClean="0"/>
              <a:t>)</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Content Placeholder 2"/>
          <p:cNvSpPr>
            <a:spLocks noGrp="1"/>
          </p:cNvSpPr>
          <p:nvPr>
            <p:ph idx="1"/>
          </p:nvPr>
        </p:nvSpPr>
        <p:spPr>
          <a:xfrm>
            <a:off x="1089025" y="5926667"/>
            <a:ext cx="7162800" cy="918633"/>
          </a:xfrm>
        </p:spPr>
        <p:txBody>
          <a:bodyPr/>
          <a:lstStyle/>
          <a:p>
            <a:pPr marL="0" indent="0" algn="ctr" eaLnBrk="1" hangingPunct="1">
              <a:buFont typeface="Wingdings 2" pitchFamily="18" charset="2"/>
              <a:buNone/>
              <a:defRPr/>
            </a:pPr>
            <a:r>
              <a:rPr lang="en-US" sz="2400" b="1" dirty="0" smtClean="0">
                <a:latin typeface="+mj-lt"/>
                <a:cs typeface="Times New Roman" pitchFamily="18" charset="0"/>
              </a:rPr>
              <a:t>Approximate mismatch between NAVD 88 </a:t>
            </a:r>
          </a:p>
          <a:p>
            <a:pPr marL="0" indent="0" algn="ctr" eaLnBrk="1" hangingPunct="1">
              <a:buFont typeface="Wingdings 2" pitchFamily="18" charset="2"/>
              <a:buNone/>
              <a:defRPr/>
            </a:pPr>
            <a:r>
              <a:rPr lang="en-US" sz="2400" b="1" dirty="0">
                <a:latin typeface="+mj-lt"/>
                <a:cs typeface="Times New Roman" pitchFamily="18" charset="0"/>
              </a:rPr>
              <a:t>(</a:t>
            </a:r>
            <a:r>
              <a:rPr lang="en-US" sz="2400" b="1" dirty="0" smtClean="0">
                <a:latin typeface="+mj-lt"/>
                <a:cs typeface="Times New Roman" pitchFamily="18" charset="0"/>
              </a:rPr>
              <a:t>zero surface) and the global geoid (i.e. sea level)</a:t>
            </a:r>
          </a:p>
          <a:p>
            <a:pPr algn="ctr" eaLnBrk="1" hangingPunct="1">
              <a:defRPr/>
            </a:pPr>
            <a:endParaRPr lang="en-US" dirty="0" smtClean="0">
              <a:latin typeface="+mj-lt"/>
            </a:endParaRPr>
          </a:p>
          <a:p>
            <a:pPr algn="ctr" eaLnBrk="1" hangingPunct="1">
              <a:defRPr/>
            </a:pPr>
            <a:endParaRPr lang="en-US" dirty="0" smtClean="0">
              <a:latin typeface="+mj-lt"/>
            </a:endParaRPr>
          </a:p>
          <a:p>
            <a:pPr algn="ctr" eaLnBrk="1" hangingPunct="1">
              <a:buFontTx/>
              <a:buNone/>
              <a:defRPr/>
            </a:pPr>
            <a:endParaRPr lang="en-US" dirty="0" smtClean="0">
              <a:latin typeface="+mj-lt"/>
            </a:endParaRPr>
          </a:p>
          <a:p>
            <a:pPr lvl="1" algn="ctr" eaLnBrk="1" hangingPunct="1">
              <a:defRPr/>
            </a:pPr>
            <a:endParaRPr lang="en-US" dirty="0" smtClean="0">
              <a:latin typeface="+mj-lt"/>
            </a:endParaRPr>
          </a:p>
          <a:p>
            <a:pPr lvl="1" algn="ctr" eaLnBrk="1" hangingPunct="1">
              <a:defRPr/>
            </a:pPr>
            <a:endParaRPr lang="en-US" dirty="0" smtClean="0">
              <a:latin typeface="+mj-lt"/>
            </a:endParaRPr>
          </a:p>
          <a:p>
            <a:pPr algn="ctr" eaLnBrk="1" hangingPunct="1">
              <a:defRPr/>
            </a:pPr>
            <a:endParaRPr lang="en-US" dirty="0" smtClean="0">
              <a:latin typeface="+mj-lt"/>
            </a:endParaRPr>
          </a:p>
          <a:p>
            <a:pPr algn="ctr" eaLnBrk="1" hangingPunct="1">
              <a:defRPr/>
            </a:pPr>
            <a:endParaRPr lang="en-US" dirty="0" smtClean="0">
              <a:latin typeface="+mj-lt"/>
            </a:endParaRPr>
          </a:p>
        </p:txBody>
      </p:sp>
      <p:sp>
        <p:nvSpPr>
          <p:cNvPr id="8" name="Title 1"/>
          <p:cNvSpPr txBox="1">
            <a:spLocks/>
          </p:cNvSpPr>
          <p:nvPr/>
        </p:nvSpPr>
        <p:spPr bwMode="auto">
          <a:xfrm>
            <a:off x="0" y="38100"/>
            <a:ext cx="9067800" cy="1143000"/>
          </a:xfrm>
          <a:prstGeom prst="rect">
            <a:avLst/>
          </a:prstGeom>
          <a:solidFill>
            <a:srgbClr val="C1CDE1"/>
          </a:solidFill>
          <a:ln w="9525">
            <a:noFill/>
            <a:miter lim="800000"/>
            <a:headEnd/>
            <a:tailEnd/>
          </a:ln>
        </p:spPr>
        <p:txBody>
          <a:bodyPr anchor="ctr"/>
          <a:lstStyle/>
          <a:p>
            <a:pPr algn="ctr">
              <a:defRPr/>
            </a:pPr>
            <a:r>
              <a:rPr lang="en-US" sz="4400" kern="0" dirty="0" smtClean="0">
                <a:latin typeface="+mj-lt"/>
                <a:ea typeface="+mj-ea"/>
                <a:cs typeface="Times New Roman" pitchFamily="18" charset="0"/>
              </a:rPr>
              <a:t>NAVD </a:t>
            </a:r>
            <a:r>
              <a:rPr lang="en-US" sz="4400" kern="0" dirty="0">
                <a:latin typeface="+mj-lt"/>
                <a:ea typeface="+mj-ea"/>
                <a:cs typeface="Times New Roman" pitchFamily="18" charset="0"/>
              </a:rPr>
              <a:t>88 </a:t>
            </a:r>
            <a:r>
              <a:rPr lang="en-US" sz="4400" kern="0" dirty="0" smtClean="0">
                <a:latin typeface="+mj-lt"/>
                <a:ea typeface="+mj-ea"/>
                <a:cs typeface="Times New Roman" pitchFamily="18" charset="0"/>
              </a:rPr>
              <a:t>Problems</a:t>
            </a:r>
            <a:endParaRPr lang="en-US" sz="4400" kern="0" dirty="0">
              <a:latin typeface="+mj-lt"/>
              <a:ea typeface="+mj-ea"/>
              <a:cs typeface="Times New Roman" pitchFamily="18" charset="0"/>
            </a:endParaRPr>
          </a:p>
        </p:txBody>
      </p:sp>
      <p:pic>
        <p:nvPicPr>
          <p:cNvPr id="2048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 y="1181100"/>
            <a:ext cx="9096375" cy="482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38524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728663" y="127000"/>
            <a:ext cx="7594070" cy="522288"/>
          </a:xfrm>
          <a:prstGeom prst="rect">
            <a:avLst/>
          </a:prstGeom>
          <a:solidFill>
            <a:srgbClr val="C1CDE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a:spcBef>
                <a:spcPct val="0"/>
              </a:spcBef>
              <a:buFontTx/>
              <a:buNone/>
            </a:pPr>
            <a:r>
              <a:rPr lang="en-US" altLang="en-US" sz="2800" b="1" dirty="0">
                <a:latin typeface="Times New Roman" pitchFamily="18" charset="0"/>
                <a:cs typeface="Times New Roman" pitchFamily="18" charset="0"/>
              </a:rPr>
              <a:t>Simplified Concept of  NAD 83 vs. ITRF/IGS</a:t>
            </a:r>
            <a:endParaRPr lang="en-US" altLang="en-US" sz="2800" dirty="0">
              <a:latin typeface="Times New Roman" pitchFamily="18" charset="0"/>
              <a:cs typeface="Times New Roman" pitchFamily="18" charset="0"/>
            </a:endParaRPr>
          </a:p>
        </p:txBody>
      </p:sp>
      <p:sp>
        <p:nvSpPr>
          <p:cNvPr id="23555" name="Line 3"/>
          <p:cNvSpPr>
            <a:spLocks noChangeShapeType="1"/>
          </p:cNvSpPr>
          <p:nvPr/>
        </p:nvSpPr>
        <p:spPr bwMode="auto">
          <a:xfrm flipV="1">
            <a:off x="254000" y="1355725"/>
            <a:ext cx="0" cy="4425950"/>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3556" name="Line 4"/>
          <p:cNvSpPr>
            <a:spLocks noChangeShapeType="1"/>
          </p:cNvSpPr>
          <p:nvPr/>
        </p:nvSpPr>
        <p:spPr bwMode="auto">
          <a:xfrm>
            <a:off x="0" y="5530850"/>
            <a:ext cx="5908675" cy="0"/>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3557" name="Arc 5"/>
          <p:cNvSpPr>
            <a:spLocks/>
          </p:cNvSpPr>
          <p:nvPr/>
        </p:nvSpPr>
        <p:spPr bwMode="auto">
          <a:xfrm>
            <a:off x="254000" y="1644650"/>
            <a:ext cx="5402263" cy="38481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582" name="Line 6"/>
          <p:cNvSpPr>
            <a:spLocks noChangeShapeType="1"/>
          </p:cNvSpPr>
          <p:nvPr/>
        </p:nvSpPr>
        <p:spPr bwMode="auto">
          <a:xfrm flipV="1">
            <a:off x="1266825" y="1066800"/>
            <a:ext cx="0" cy="4425950"/>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4583" name="Line 7"/>
          <p:cNvSpPr>
            <a:spLocks noChangeShapeType="1"/>
          </p:cNvSpPr>
          <p:nvPr/>
        </p:nvSpPr>
        <p:spPr bwMode="auto">
          <a:xfrm>
            <a:off x="1012825" y="5205413"/>
            <a:ext cx="5910263" cy="0"/>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4584" name="Arc 8"/>
          <p:cNvSpPr>
            <a:spLocks/>
          </p:cNvSpPr>
          <p:nvPr/>
        </p:nvSpPr>
        <p:spPr bwMode="auto">
          <a:xfrm>
            <a:off x="1266825" y="1355725"/>
            <a:ext cx="5402263" cy="38496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rgbClr val="0033C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cxnSp>
        <p:nvCxnSpPr>
          <p:cNvPr id="24585" name="AutoShape 9"/>
          <p:cNvCxnSpPr>
            <a:cxnSpLocks noChangeShapeType="1"/>
            <a:stCxn id="23557" idx="2"/>
            <a:endCxn id="24584" idx="2"/>
          </p:cNvCxnSpPr>
          <p:nvPr/>
        </p:nvCxnSpPr>
        <p:spPr bwMode="auto">
          <a:xfrm flipV="1">
            <a:off x="254000" y="5219700"/>
            <a:ext cx="1012825" cy="287338"/>
          </a:xfrm>
          <a:prstGeom prst="straightConnector1">
            <a:avLst/>
          </a:prstGeom>
          <a:noFill/>
          <a:ln w="38100">
            <a:solidFill>
              <a:srgbClr val="00B050"/>
            </a:solidFill>
            <a:prstDash val="sysDot"/>
            <a:round/>
            <a:headEnd type="triangle" w="med" len="med"/>
            <a:tailEnd type="triangle" w="med" len="med"/>
          </a:ln>
          <a:extLst>
            <a:ext uri="{909E8E84-426E-40DD-AFC4-6F175D3DCCD1}">
              <a14:hiddenFill xmlns:a14="http://schemas.microsoft.com/office/drawing/2010/main">
                <a:noFill/>
              </a14:hiddenFill>
            </a:ext>
          </a:extLst>
        </p:spPr>
      </p:cxnSp>
      <p:sp>
        <p:nvSpPr>
          <p:cNvPr id="23562" name="Line 10"/>
          <p:cNvSpPr>
            <a:spLocks noChangeShapeType="1"/>
          </p:cNvSpPr>
          <p:nvPr/>
        </p:nvSpPr>
        <p:spPr bwMode="auto">
          <a:xfrm flipV="1">
            <a:off x="4384675" y="1473200"/>
            <a:ext cx="1266825" cy="1522413"/>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4587" name="Line 11"/>
          <p:cNvSpPr>
            <a:spLocks noChangeShapeType="1"/>
          </p:cNvSpPr>
          <p:nvPr/>
        </p:nvSpPr>
        <p:spPr bwMode="auto">
          <a:xfrm flipV="1">
            <a:off x="5051425" y="1482725"/>
            <a:ext cx="590550" cy="968375"/>
          </a:xfrm>
          <a:prstGeom prst="line">
            <a:avLst/>
          </a:prstGeom>
          <a:noFill/>
          <a:ln w="28575">
            <a:solidFill>
              <a:srgbClr val="0033C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64" name="Freeform 12"/>
          <p:cNvSpPr>
            <a:spLocks/>
          </p:cNvSpPr>
          <p:nvPr/>
        </p:nvSpPr>
        <p:spPr bwMode="auto">
          <a:xfrm>
            <a:off x="4500563" y="2859088"/>
            <a:ext cx="122237" cy="258762"/>
          </a:xfrm>
          <a:custGeom>
            <a:avLst/>
            <a:gdLst>
              <a:gd name="T0" fmla="*/ 0 w 69"/>
              <a:gd name="T1" fmla="*/ 0 h 129"/>
              <a:gd name="T2" fmla="*/ 2147483647 w 69"/>
              <a:gd name="T3" fmla="*/ 2147483647 h 129"/>
              <a:gd name="T4" fmla="*/ 2147483647 w 69"/>
              <a:gd name="T5" fmla="*/ 2147483647 h 129"/>
              <a:gd name="T6" fmla="*/ 0 60000 65536"/>
              <a:gd name="T7" fmla="*/ 0 60000 65536"/>
              <a:gd name="T8" fmla="*/ 0 60000 65536"/>
              <a:gd name="T9" fmla="*/ 0 w 69"/>
              <a:gd name="T10" fmla="*/ 0 h 129"/>
              <a:gd name="T11" fmla="*/ 69 w 69"/>
              <a:gd name="T12" fmla="*/ 129 h 129"/>
            </a:gdLst>
            <a:ahLst/>
            <a:cxnLst>
              <a:cxn ang="T6">
                <a:pos x="T0" y="T1"/>
              </a:cxn>
              <a:cxn ang="T7">
                <a:pos x="T2" y="T3"/>
              </a:cxn>
              <a:cxn ang="T8">
                <a:pos x="T4" y="T5"/>
              </a:cxn>
            </a:cxnLst>
            <a:rect l="T9" t="T10" r="T11" b="T12"/>
            <a:pathLst>
              <a:path w="69" h="129">
                <a:moveTo>
                  <a:pt x="0" y="0"/>
                </a:moveTo>
                <a:lnTo>
                  <a:pt x="69" y="57"/>
                </a:lnTo>
                <a:lnTo>
                  <a:pt x="3" y="129"/>
                </a:lnTo>
              </a:path>
            </a:pathLst>
          </a:custGeom>
          <a:noFill/>
          <a:ln w="28575" cap="flat" cmpd="sng">
            <a:solidFill>
              <a:srgbClr val="CC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589" name="Freeform 13"/>
          <p:cNvSpPr>
            <a:spLocks/>
          </p:cNvSpPr>
          <p:nvPr/>
        </p:nvSpPr>
        <p:spPr bwMode="auto">
          <a:xfrm>
            <a:off x="5133975" y="2305050"/>
            <a:ext cx="120650" cy="228600"/>
          </a:xfrm>
          <a:custGeom>
            <a:avLst/>
            <a:gdLst>
              <a:gd name="T0" fmla="*/ 0 w 69"/>
              <a:gd name="T1" fmla="*/ 0 h 114"/>
              <a:gd name="T2" fmla="*/ 2147483647 w 69"/>
              <a:gd name="T3" fmla="*/ 2147483647 h 114"/>
              <a:gd name="T4" fmla="*/ 2147483647 w 69"/>
              <a:gd name="T5" fmla="*/ 2147483647 h 114"/>
              <a:gd name="T6" fmla="*/ 0 60000 65536"/>
              <a:gd name="T7" fmla="*/ 0 60000 65536"/>
              <a:gd name="T8" fmla="*/ 0 60000 65536"/>
              <a:gd name="T9" fmla="*/ 0 w 69"/>
              <a:gd name="T10" fmla="*/ 0 h 114"/>
              <a:gd name="T11" fmla="*/ 69 w 69"/>
              <a:gd name="T12" fmla="*/ 114 h 114"/>
            </a:gdLst>
            <a:ahLst/>
            <a:cxnLst>
              <a:cxn ang="T6">
                <a:pos x="T0" y="T1"/>
              </a:cxn>
              <a:cxn ang="T7">
                <a:pos x="T2" y="T3"/>
              </a:cxn>
              <a:cxn ang="T8">
                <a:pos x="T4" y="T5"/>
              </a:cxn>
            </a:cxnLst>
            <a:rect l="T9" t="T10" r="T11" b="T12"/>
            <a:pathLst>
              <a:path w="69" h="114">
                <a:moveTo>
                  <a:pt x="0" y="0"/>
                </a:moveTo>
                <a:lnTo>
                  <a:pt x="69" y="45"/>
                </a:lnTo>
                <a:lnTo>
                  <a:pt x="15" y="114"/>
                </a:lnTo>
              </a:path>
            </a:pathLst>
          </a:custGeom>
          <a:noFill/>
          <a:ln w="28575" cap="flat" cmpd="sng">
            <a:solidFill>
              <a:srgbClr val="0033CC"/>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3566" name="Freeform 14"/>
          <p:cNvSpPr>
            <a:spLocks/>
          </p:cNvSpPr>
          <p:nvPr/>
        </p:nvSpPr>
        <p:spPr bwMode="auto">
          <a:xfrm>
            <a:off x="4395788" y="1219200"/>
            <a:ext cx="1978025" cy="1162050"/>
          </a:xfrm>
          <a:custGeom>
            <a:avLst/>
            <a:gdLst>
              <a:gd name="T0" fmla="*/ 2147483647 w 1125"/>
              <a:gd name="T1" fmla="*/ 2147483647 h 580"/>
              <a:gd name="T2" fmla="*/ 2147483647 w 1125"/>
              <a:gd name="T3" fmla="*/ 2147483647 h 580"/>
              <a:gd name="T4" fmla="*/ 2147483647 w 1125"/>
              <a:gd name="T5" fmla="*/ 2147483647 h 580"/>
              <a:gd name="T6" fmla="*/ 2147483647 w 1125"/>
              <a:gd name="T7" fmla="*/ 2147483647 h 580"/>
              <a:gd name="T8" fmla="*/ 2147483647 w 1125"/>
              <a:gd name="T9" fmla="*/ 2147483647 h 580"/>
              <a:gd name="T10" fmla="*/ 2147483647 w 1125"/>
              <a:gd name="T11" fmla="*/ 2147483647 h 580"/>
              <a:gd name="T12" fmla="*/ 2147483647 w 1125"/>
              <a:gd name="T13" fmla="*/ 2147483647 h 580"/>
              <a:gd name="T14" fmla="*/ 2147483647 w 1125"/>
              <a:gd name="T15" fmla="*/ 2147483647 h 580"/>
              <a:gd name="T16" fmla="*/ 2147483647 w 1125"/>
              <a:gd name="T17" fmla="*/ 2147483647 h 580"/>
              <a:gd name="T18" fmla="*/ 2147483647 w 1125"/>
              <a:gd name="T19" fmla="*/ 2147483647 h 580"/>
              <a:gd name="T20" fmla="*/ 2147483647 w 1125"/>
              <a:gd name="T21" fmla="*/ 2147483647 h 580"/>
              <a:gd name="T22" fmla="*/ 2147483647 w 1125"/>
              <a:gd name="T23" fmla="*/ 2147483647 h 5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25"/>
              <a:gd name="T37" fmla="*/ 0 h 580"/>
              <a:gd name="T38" fmla="*/ 1125 w 1125"/>
              <a:gd name="T39" fmla="*/ 580 h 58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25" h="580">
                <a:moveTo>
                  <a:pt x="45" y="12"/>
                </a:moveTo>
                <a:cubicBezTo>
                  <a:pt x="144" y="45"/>
                  <a:pt x="0" y="0"/>
                  <a:pt x="285" y="28"/>
                </a:cubicBezTo>
                <a:cubicBezTo>
                  <a:pt x="295" y="29"/>
                  <a:pt x="300" y="42"/>
                  <a:pt x="309" y="44"/>
                </a:cubicBezTo>
                <a:cubicBezTo>
                  <a:pt x="349" y="51"/>
                  <a:pt x="389" y="49"/>
                  <a:pt x="429" y="52"/>
                </a:cubicBezTo>
                <a:cubicBezTo>
                  <a:pt x="522" y="114"/>
                  <a:pt x="652" y="111"/>
                  <a:pt x="757" y="116"/>
                </a:cubicBezTo>
                <a:cubicBezTo>
                  <a:pt x="770" y="156"/>
                  <a:pt x="794" y="188"/>
                  <a:pt x="829" y="212"/>
                </a:cubicBezTo>
                <a:cubicBezTo>
                  <a:pt x="834" y="220"/>
                  <a:pt x="837" y="230"/>
                  <a:pt x="845" y="236"/>
                </a:cubicBezTo>
                <a:cubicBezTo>
                  <a:pt x="852" y="241"/>
                  <a:pt x="863" y="238"/>
                  <a:pt x="869" y="244"/>
                </a:cubicBezTo>
                <a:cubicBezTo>
                  <a:pt x="892" y="267"/>
                  <a:pt x="914" y="311"/>
                  <a:pt x="933" y="340"/>
                </a:cubicBezTo>
                <a:cubicBezTo>
                  <a:pt x="952" y="369"/>
                  <a:pt x="1027" y="421"/>
                  <a:pt x="1061" y="444"/>
                </a:cubicBezTo>
                <a:cubicBezTo>
                  <a:pt x="1072" y="460"/>
                  <a:pt x="1087" y="474"/>
                  <a:pt x="1093" y="492"/>
                </a:cubicBezTo>
                <a:cubicBezTo>
                  <a:pt x="1103" y="522"/>
                  <a:pt x="1111" y="552"/>
                  <a:pt x="1125" y="580"/>
                </a:cubicBezTo>
              </a:path>
            </a:pathLst>
          </a:custGeom>
          <a:noFill/>
          <a:ln w="38100" cap="flat" cmpd="sng">
            <a:solidFill>
              <a:srgbClr val="0099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3567" name="Oval 15"/>
          <p:cNvSpPr>
            <a:spLocks noChangeArrowheads="1"/>
          </p:cNvSpPr>
          <p:nvPr/>
        </p:nvSpPr>
        <p:spPr bwMode="auto">
          <a:xfrm>
            <a:off x="5627688" y="1387475"/>
            <a:ext cx="84137" cy="112713"/>
          </a:xfrm>
          <a:prstGeom prst="ellipse">
            <a:avLst/>
          </a:prstGeom>
          <a:solidFill>
            <a:schemeClr val="tx1"/>
          </a:solidFill>
          <a:ln w="19050">
            <a:solidFill>
              <a:srgbClr val="CC0000"/>
            </a:solidFill>
            <a:round/>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a:spcBef>
                <a:spcPct val="0"/>
              </a:spcBef>
              <a:buFontTx/>
              <a:buNone/>
            </a:pPr>
            <a:endParaRPr lang="en-US" altLang="en-US" sz="1800"/>
          </a:p>
        </p:txBody>
      </p:sp>
      <p:sp>
        <p:nvSpPr>
          <p:cNvPr id="23568" name="Text Box 17"/>
          <p:cNvSpPr txBox="1">
            <a:spLocks noChangeArrowheads="1"/>
          </p:cNvSpPr>
          <p:nvPr/>
        </p:nvSpPr>
        <p:spPr bwMode="auto">
          <a:xfrm>
            <a:off x="728663" y="5629275"/>
            <a:ext cx="8763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a:spcBef>
                <a:spcPct val="0"/>
              </a:spcBef>
              <a:buFontTx/>
              <a:buNone/>
            </a:pPr>
            <a:r>
              <a:rPr lang="en-US" altLang="en-US" sz="1600" b="1">
                <a:latin typeface="Times New Roman" pitchFamily="18" charset="0"/>
                <a:cs typeface="Times New Roman" pitchFamily="18" charset="0"/>
              </a:rPr>
              <a:t>NAD 83</a:t>
            </a:r>
          </a:p>
        </p:txBody>
      </p:sp>
      <p:sp>
        <p:nvSpPr>
          <p:cNvPr id="23569" name="Text Box 18"/>
          <p:cNvSpPr txBox="1">
            <a:spLocks noChangeArrowheads="1"/>
          </p:cNvSpPr>
          <p:nvPr/>
        </p:nvSpPr>
        <p:spPr bwMode="auto">
          <a:xfrm>
            <a:off x="674688" y="5870575"/>
            <a:ext cx="762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a:spcBef>
                <a:spcPct val="0"/>
              </a:spcBef>
              <a:buFontTx/>
              <a:buNone/>
            </a:pPr>
            <a:r>
              <a:rPr lang="en-US" altLang="en-US" sz="1600" b="1">
                <a:latin typeface="Times New Roman" pitchFamily="18" charset="0"/>
                <a:cs typeface="Times New Roman" pitchFamily="18" charset="0"/>
              </a:rPr>
              <a:t>Origin</a:t>
            </a:r>
          </a:p>
        </p:txBody>
      </p:sp>
      <p:sp>
        <p:nvSpPr>
          <p:cNvPr id="24594" name="Text Box 19"/>
          <p:cNvSpPr txBox="1">
            <a:spLocks noChangeArrowheads="1"/>
          </p:cNvSpPr>
          <p:nvPr/>
        </p:nvSpPr>
        <p:spPr bwMode="auto">
          <a:xfrm>
            <a:off x="1514475" y="4521200"/>
            <a:ext cx="10842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a:spcBef>
                <a:spcPct val="0"/>
              </a:spcBef>
              <a:buFontTx/>
              <a:buNone/>
            </a:pPr>
            <a:r>
              <a:rPr lang="en-US" altLang="en-US" sz="1600" b="1">
                <a:latin typeface="Times New Roman" pitchFamily="18" charset="0"/>
                <a:cs typeface="Times New Roman" pitchFamily="18" charset="0"/>
              </a:rPr>
              <a:t>ITRF/IGS</a:t>
            </a:r>
          </a:p>
        </p:txBody>
      </p:sp>
      <p:sp>
        <p:nvSpPr>
          <p:cNvPr id="24595" name="Text Box 20"/>
          <p:cNvSpPr txBox="1">
            <a:spLocks noChangeArrowheads="1"/>
          </p:cNvSpPr>
          <p:nvPr/>
        </p:nvSpPr>
        <p:spPr bwMode="auto">
          <a:xfrm>
            <a:off x="1589088" y="4795838"/>
            <a:ext cx="762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a:spcBef>
                <a:spcPct val="0"/>
              </a:spcBef>
              <a:buFontTx/>
              <a:buNone/>
            </a:pPr>
            <a:r>
              <a:rPr lang="en-US" altLang="en-US" sz="1600" b="1">
                <a:latin typeface="Times New Roman" pitchFamily="18" charset="0"/>
                <a:cs typeface="Times New Roman" pitchFamily="18" charset="0"/>
              </a:rPr>
              <a:t>Origin</a:t>
            </a:r>
          </a:p>
        </p:txBody>
      </p:sp>
      <p:sp>
        <p:nvSpPr>
          <p:cNvPr id="23572" name="Line 21"/>
          <p:cNvSpPr>
            <a:spLocks noChangeShapeType="1"/>
          </p:cNvSpPr>
          <p:nvPr/>
        </p:nvSpPr>
        <p:spPr bwMode="auto">
          <a:xfrm flipH="1" flipV="1">
            <a:off x="309563" y="5589588"/>
            <a:ext cx="379412" cy="320675"/>
          </a:xfrm>
          <a:prstGeom prst="line">
            <a:avLst/>
          </a:prstGeom>
          <a:noFill/>
          <a:ln w="19050">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4597" name="Line 22"/>
          <p:cNvSpPr>
            <a:spLocks noChangeShapeType="1"/>
          </p:cNvSpPr>
          <p:nvPr/>
        </p:nvSpPr>
        <p:spPr bwMode="auto">
          <a:xfrm flipH="1">
            <a:off x="1308100" y="4803775"/>
            <a:ext cx="352425" cy="352425"/>
          </a:xfrm>
          <a:prstGeom prst="line">
            <a:avLst/>
          </a:prstGeom>
          <a:noFill/>
          <a:ln w="19050">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3574" name="Text Box 23"/>
          <p:cNvSpPr txBox="1">
            <a:spLocks noChangeArrowheads="1"/>
          </p:cNvSpPr>
          <p:nvPr/>
        </p:nvSpPr>
        <p:spPr bwMode="auto">
          <a:xfrm>
            <a:off x="6464300" y="1925638"/>
            <a:ext cx="8397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a:spcBef>
                <a:spcPct val="0"/>
              </a:spcBef>
              <a:buFontTx/>
              <a:buNone/>
            </a:pPr>
            <a:r>
              <a:rPr lang="en-US" altLang="en-US" sz="1600" b="1">
                <a:latin typeface="Times New Roman" pitchFamily="18" charset="0"/>
                <a:cs typeface="Times New Roman" pitchFamily="18" charset="0"/>
              </a:rPr>
              <a:t>Earth’s</a:t>
            </a:r>
          </a:p>
        </p:txBody>
      </p:sp>
      <p:sp>
        <p:nvSpPr>
          <p:cNvPr id="23575" name="Text Box 24"/>
          <p:cNvSpPr txBox="1">
            <a:spLocks noChangeArrowheads="1"/>
          </p:cNvSpPr>
          <p:nvPr/>
        </p:nvSpPr>
        <p:spPr bwMode="auto">
          <a:xfrm>
            <a:off x="6416675" y="2212975"/>
            <a:ext cx="850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a:spcBef>
                <a:spcPct val="0"/>
              </a:spcBef>
              <a:buFontTx/>
              <a:buNone/>
            </a:pPr>
            <a:r>
              <a:rPr lang="en-US" altLang="en-US" sz="1600" b="1">
                <a:latin typeface="Times New Roman" pitchFamily="18" charset="0"/>
                <a:cs typeface="Times New Roman" pitchFamily="18" charset="0"/>
              </a:rPr>
              <a:t>Surface</a:t>
            </a:r>
          </a:p>
        </p:txBody>
      </p:sp>
      <p:sp>
        <p:nvSpPr>
          <p:cNvPr id="23576" name="Text Box 25"/>
          <p:cNvSpPr txBox="1">
            <a:spLocks noChangeArrowheads="1"/>
          </p:cNvSpPr>
          <p:nvPr/>
        </p:nvSpPr>
        <p:spPr bwMode="auto">
          <a:xfrm>
            <a:off x="4533900" y="1481138"/>
            <a:ext cx="903288"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a:spcBef>
                <a:spcPct val="0"/>
              </a:spcBef>
              <a:buFontTx/>
              <a:buNone/>
            </a:pPr>
            <a:r>
              <a:rPr lang="en-US" altLang="en-US" sz="2100" b="1">
                <a:latin typeface="Times New Roman" pitchFamily="18" charset="0"/>
                <a:cs typeface="Times New Roman" pitchFamily="18" charset="0"/>
              </a:rPr>
              <a:t>h</a:t>
            </a:r>
            <a:r>
              <a:rPr lang="en-US" altLang="en-US" sz="2100" b="1" baseline="-25000">
                <a:latin typeface="Times New Roman" pitchFamily="18" charset="0"/>
                <a:cs typeface="Times New Roman" pitchFamily="18" charset="0"/>
              </a:rPr>
              <a:t>NAD83</a:t>
            </a:r>
            <a:endParaRPr lang="en-US" altLang="en-US" sz="2100" b="1">
              <a:latin typeface="Times New Roman" pitchFamily="18" charset="0"/>
              <a:cs typeface="Times New Roman" pitchFamily="18" charset="0"/>
            </a:endParaRPr>
          </a:p>
        </p:txBody>
      </p:sp>
      <p:sp>
        <p:nvSpPr>
          <p:cNvPr id="24601" name="Text Box 26"/>
          <p:cNvSpPr txBox="1">
            <a:spLocks noChangeArrowheads="1"/>
          </p:cNvSpPr>
          <p:nvPr/>
        </p:nvSpPr>
        <p:spPr bwMode="auto">
          <a:xfrm>
            <a:off x="5170488" y="2022475"/>
            <a:ext cx="1123950"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a:spcBef>
                <a:spcPct val="0"/>
              </a:spcBef>
              <a:buFontTx/>
              <a:buNone/>
            </a:pPr>
            <a:r>
              <a:rPr lang="en-US" altLang="en-US" sz="2100" b="1">
                <a:latin typeface="Times New Roman" pitchFamily="18" charset="0"/>
                <a:cs typeface="Times New Roman" pitchFamily="18" charset="0"/>
              </a:rPr>
              <a:t>h</a:t>
            </a:r>
            <a:r>
              <a:rPr lang="en-US" altLang="en-US" sz="2100" b="1" baseline="-25000">
                <a:latin typeface="Times New Roman" pitchFamily="18" charset="0"/>
                <a:cs typeface="Times New Roman" pitchFamily="18" charset="0"/>
              </a:rPr>
              <a:t>ITRF/IGS</a:t>
            </a:r>
            <a:endParaRPr lang="en-US" altLang="en-US" sz="2100" b="1">
              <a:latin typeface="Times New Roman" pitchFamily="18" charset="0"/>
              <a:cs typeface="Times New Roman" pitchFamily="18" charset="0"/>
            </a:endParaRPr>
          </a:p>
        </p:txBody>
      </p:sp>
      <p:sp>
        <p:nvSpPr>
          <p:cNvPr id="23578" name="Text Box 27"/>
          <p:cNvSpPr txBox="1">
            <a:spLocks noChangeArrowheads="1"/>
          </p:cNvSpPr>
          <p:nvPr/>
        </p:nvSpPr>
        <p:spPr bwMode="auto">
          <a:xfrm>
            <a:off x="5194300" y="5870575"/>
            <a:ext cx="39195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spcBef>
                <a:spcPct val="0"/>
              </a:spcBef>
              <a:buFontTx/>
              <a:buNone/>
            </a:pPr>
            <a:r>
              <a:rPr lang="en-US" altLang="en-US" sz="1600" b="1">
                <a:latin typeface="Times New Roman" pitchFamily="18" charset="0"/>
                <a:cs typeface="Times New Roman" pitchFamily="18" charset="0"/>
              </a:rPr>
              <a:t>Identically shaped ellipsoids (GRS-80)</a:t>
            </a:r>
          </a:p>
          <a:p>
            <a:pPr>
              <a:spcBef>
                <a:spcPct val="0"/>
              </a:spcBef>
              <a:buFontTx/>
              <a:buNone/>
            </a:pPr>
            <a:r>
              <a:rPr lang="en-US" altLang="en-US" sz="1600" b="1">
                <a:latin typeface="Times New Roman" pitchFamily="18" charset="0"/>
                <a:cs typeface="Times New Roman" pitchFamily="18" charset="0"/>
              </a:rPr>
              <a:t>a = 6,378,137.000 meters (semi-major axis)</a:t>
            </a:r>
          </a:p>
          <a:p>
            <a:pPr>
              <a:spcBef>
                <a:spcPct val="0"/>
              </a:spcBef>
              <a:buFontTx/>
              <a:buNone/>
            </a:pPr>
            <a:r>
              <a:rPr lang="en-US" altLang="en-US" sz="1600" b="1">
                <a:latin typeface="Times New Roman" pitchFamily="18" charset="0"/>
                <a:cs typeface="Times New Roman" pitchFamily="18" charset="0"/>
              </a:rPr>
              <a:t>1/f = 298.25722210088 (flattening)</a:t>
            </a:r>
          </a:p>
        </p:txBody>
      </p:sp>
      <p:sp>
        <p:nvSpPr>
          <p:cNvPr id="24603" name="TextBox 1"/>
          <p:cNvSpPr txBox="1">
            <a:spLocks noChangeArrowheads="1"/>
          </p:cNvSpPr>
          <p:nvPr/>
        </p:nvSpPr>
        <p:spPr bwMode="auto">
          <a:xfrm>
            <a:off x="6669088" y="2693988"/>
            <a:ext cx="2444750" cy="1477962"/>
          </a:xfrm>
          <a:prstGeom prst="rect">
            <a:avLst/>
          </a:prstGeom>
          <a:solidFill>
            <a:srgbClr val="FFC000"/>
          </a:solidFill>
          <a:ln w="9525">
            <a:solidFill>
              <a:srgbClr val="0070C0"/>
            </a:solidFill>
            <a:miter lim="800000"/>
            <a:headEnd/>
            <a:tailEnd/>
          </a:ln>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n-US" altLang="en-US" sz="1800" b="1">
                <a:latin typeface="Times New Roman" pitchFamily="18" charset="0"/>
                <a:cs typeface="Times New Roman" pitchFamily="18" charset="0"/>
              </a:rPr>
              <a:t>Millsboro, DE - DEMI</a:t>
            </a:r>
          </a:p>
          <a:p>
            <a:pPr eaLnBrk="1" hangingPunct="1">
              <a:spcBef>
                <a:spcPct val="0"/>
              </a:spcBef>
              <a:buFontTx/>
              <a:buNone/>
            </a:pPr>
            <a:r>
              <a:rPr lang="en-US" altLang="en-US" sz="1800" b="1">
                <a:latin typeface="Times New Roman" pitchFamily="18" charset="0"/>
                <a:cs typeface="Times New Roman" pitchFamily="18" charset="0"/>
              </a:rPr>
              <a:t>dX =  -  0.683 m</a:t>
            </a:r>
          </a:p>
          <a:p>
            <a:pPr eaLnBrk="1" hangingPunct="1">
              <a:spcBef>
                <a:spcPct val="0"/>
              </a:spcBef>
              <a:buFontTx/>
              <a:buNone/>
            </a:pPr>
            <a:r>
              <a:rPr lang="en-US" altLang="en-US" sz="1800" b="1">
                <a:latin typeface="Times New Roman" pitchFamily="18" charset="0"/>
                <a:cs typeface="Times New Roman" pitchFamily="18" charset="0"/>
              </a:rPr>
              <a:t>dY =  + 1.471 m</a:t>
            </a:r>
          </a:p>
          <a:p>
            <a:pPr eaLnBrk="1" hangingPunct="1">
              <a:spcBef>
                <a:spcPct val="0"/>
              </a:spcBef>
              <a:buFontTx/>
              <a:buNone/>
            </a:pPr>
            <a:r>
              <a:rPr lang="en-US" altLang="en-US" sz="1800" b="1">
                <a:latin typeface="Times New Roman" pitchFamily="18" charset="0"/>
                <a:cs typeface="Times New Roman" pitchFamily="18" charset="0"/>
              </a:rPr>
              <a:t>dZ =  +  0.099 m</a:t>
            </a:r>
          </a:p>
          <a:p>
            <a:pPr eaLnBrk="1" hangingPunct="1">
              <a:spcBef>
                <a:spcPct val="0"/>
              </a:spcBef>
              <a:buFontTx/>
              <a:buNone/>
            </a:pPr>
            <a:r>
              <a:rPr lang="en-US" altLang="en-US" sz="1800" b="1">
                <a:latin typeface="Times New Roman" pitchFamily="18" charset="0"/>
                <a:cs typeface="Times New Roman" pitchFamily="18" charset="0"/>
              </a:rPr>
              <a:t>3D =      1.622 m</a:t>
            </a:r>
          </a:p>
        </p:txBody>
      </p:sp>
      <p:sp>
        <p:nvSpPr>
          <p:cNvPr id="24604" name="TextBox 1"/>
          <p:cNvSpPr txBox="1">
            <a:spLocks noChangeArrowheads="1"/>
          </p:cNvSpPr>
          <p:nvPr/>
        </p:nvSpPr>
        <p:spPr bwMode="auto">
          <a:xfrm>
            <a:off x="1436688" y="2998788"/>
            <a:ext cx="2530475" cy="1384300"/>
          </a:xfrm>
          <a:prstGeom prst="rect">
            <a:avLst/>
          </a:prstGeom>
          <a:solidFill>
            <a:srgbClr val="FFFF00"/>
          </a:solidFill>
          <a:ln w="12700">
            <a:solidFill>
              <a:srgbClr val="002060"/>
            </a:solidFill>
            <a:miter lim="800000"/>
            <a:headEnd/>
            <a:tailEnd/>
          </a:ln>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n-US" altLang="en-US" sz="1400" b="1"/>
              <a:t>~ 1.54 m +/- 0.19 m CONUS</a:t>
            </a:r>
          </a:p>
          <a:p>
            <a:pPr eaLnBrk="1" hangingPunct="1">
              <a:spcBef>
                <a:spcPct val="0"/>
              </a:spcBef>
              <a:buFontTx/>
              <a:buNone/>
            </a:pPr>
            <a:r>
              <a:rPr lang="en-US" altLang="en-US" sz="1400" b="1"/>
              <a:t>~ 1.41 m +/- 0.11 m AK</a:t>
            </a:r>
          </a:p>
          <a:p>
            <a:pPr eaLnBrk="1" hangingPunct="1">
              <a:spcBef>
                <a:spcPct val="0"/>
              </a:spcBef>
              <a:buFontTx/>
              <a:buNone/>
            </a:pPr>
            <a:r>
              <a:rPr lang="en-US" altLang="en-US" sz="1400" b="1"/>
              <a:t>~ 1.92 m +/- 0.01 m PR &amp; VI</a:t>
            </a:r>
          </a:p>
          <a:p>
            <a:pPr eaLnBrk="1" hangingPunct="1">
              <a:spcBef>
                <a:spcPct val="0"/>
              </a:spcBef>
              <a:buFontTx/>
              <a:buNone/>
            </a:pPr>
            <a:r>
              <a:rPr lang="en-US" altLang="en-US" sz="1400" b="1"/>
              <a:t>~ 2.46 m +/- 0.02 m HI</a:t>
            </a:r>
          </a:p>
          <a:p>
            <a:pPr eaLnBrk="1" hangingPunct="1">
              <a:spcBef>
                <a:spcPct val="0"/>
              </a:spcBef>
              <a:buFontTx/>
              <a:buNone/>
            </a:pPr>
            <a:r>
              <a:rPr lang="en-US" altLang="en-US" sz="1400" b="1"/>
              <a:t>~ 3.11 m AS</a:t>
            </a:r>
          </a:p>
          <a:p>
            <a:pPr eaLnBrk="1" hangingPunct="1">
              <a:spcBef>
                <a:spcPct val="0"/>
              </a:spcBef>
              <a:buFontTx/>
              <a:buNone/>
            </a:pPr>
            <a:r>
              <a:rPr lang="en-US" altLang="en-US" sz="1400" b="1"/>
              <a:t>~ 2.30 m +/- 0.09 m GU &amp; NM</a:t>
            </a:r>
          </a:p>
        </p:txBody>
      </p:sp>
      <p:cxnSp>
        <p:nvCxnSpPr>
          <p:cNvPr id="3" name="Elbow Connector 2"/>
          <p:cNvCxnSpPr>
            <a:stCxn id="24604" idx="1"/>
          </p:cNvCxnSpPr>
          <p:nvPr/>
        </p:nvCxnSpPr>
        <p:spPr>
          <a:xfrm rot="10800000" flipV="1">
            <a:off x="760413" y="3690938"/>
            <a:ext cx="676275" cy="1528762"/>
          </a:xfrm>
          <a:prstGeom prst="bentConnector2">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quarter" idx="10"/>
          </p:nvPr>
        </p:nvSpPr>
        <p:spPr/>
        <p:txBody>
          <a:bodyPr/>
          <a:lstStyle/>
          <a:p>
            <a:pPr>
              <a:defRPr/>
            </a:pPr>
            <a:r>
              <a:rPr lang="en-US" smtClean="0"/>
              <a:t>March 12, 2014</a:t>
            </a:r>
            <a:endParaRPr lang="en-US" dirty="0"/>
          </a:p>
        </p:txBody>
      </p:sp>
      <p:sp>
        <p:nvSpPr>
          <p:cNvPr id="4" name="Footer Placeholder 3"/>
          <p:cNvSpPr>
            <a:spLocks noGrp="1"/>
          </p:cNvSpPr>
          <p:nvPr>
            <p:ph type="ftr" sz="quarter" idx="11"/>
          </p:nvPr>
        </p:nvSpPr>
        <p:spPr/>
        <p:txBody>
          <a:bodyPr/>
          <a:lstStyle/>
          <a:p>
            <a:pPr>
              <a:defRPr/>
            </a:pPr>
            <a:r>
              <a:rPr lang="en-US"/>
              <a:t>DCALS Spring Banquet</a:t>
            </a:r>
          </a:p>
        </p:txBody>
      </p:sp>
      <p:sp>
        <p:nvSpPr>
          <p:cNvPr id="6" name="Slide Number Placeholder 5"/>
          <p:cNvSpPr>
            <a:spLocks noGrp="1"/>
          </p:cNvSpPr>
          <p:nvPr>
            <p:ph type="sldNum" sz="quarter" idx="12"/>
          </p:nvPr>
        </p:nvSpPr>
        <p:spPr/>
        <p:txBody>
          <a:bodyPr/>
          <a:lstStyle/>
          <a:p>
            <a:pPr>
              <a:defRPr/>
            </a:pPr>
            <a:fld id="{A4595DB8-FB5B-4287-92F6-59917864B753}" type="slidenum">
              <a:rPr lang="en-US" smtClean="0"/>
              <a:pPr>
                <a:defRPr/>
              </a:pPr>
              <a:t>14</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58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60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57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58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58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58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58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59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59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597"/>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2458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604"/>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46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2" grpId="0" animBg="1"/>
      <p:bldP spid="24583" grpId="0" animBg="1"/>
      <p:bldP spid="24584" grpId="0" animBg="1"/>
      <p:bldP spid="24587" grpId="0" animBg="1"/>
      <p:bldP spid="24589" grpId="0" animBg="1"/>
      <p:bldP spid="24594" grpId="0"/>
      <p:bldP spid="24595" grpId="0"/>
      <p:bldP spid="24597" grpId="0" animBg="1"/>
      <p:bldP spid="24601" grpId="0"/>
      <p:bldP spid="23578" grpId="0"/>
      <p:bldP spid="24603" grpId="0" animBg="1"/>
      <p:bldP spid="2460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5"/>
          <p:cNvSpPr>
            <a:spLocks noChangeArrowheads="1"/>
          </p:cNvSpPr>
          <p:nvPr/>
        </p:nvSpPr>
        <p:spPr bwMode="auto">
          <a:xfrm>
            <a:off x="584200" y="3340100"/>
            <a:ext cx="81026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buFontTx/>
              <a:buNone/>
            </a:pPr>
            <a:endParaRPr lang="en-US" altLang="en-US" sz="2000">
              <a:latin typeface="Verdana" pitchFamily="34" charset="0"/>
            </a:endParaRPr>
          </a:p>
        </p:txBody>
      </p:sp>
      <p:sp>
        <p:nvSpPr>
          <p:cNvPr id="35843" name="TextBox 4"/>
          <p:cNvSpPr txBox="1">
            <a:spLocks noChangeArrowheads="1"/>
          </p:cNvSpPr>
          <p:nvPr/>
        </p:nvSpPr>
        <p:spPr bwMode="auto">
          <a:xfrm>
            <a:off x="76200" y="193675"/>
            <a:ext cx="8915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4000" b="1">
                <a:latin typeface="Times New Roman" pitchFamily="18" charset="0"/>
                <a:cs typeface="Times New Roman" pitchFamily="18" charset="0"/>
              </a:rPr>
              <a:t>International Gold Standard</a:t>
            </a:r>
          </a:p>
        </p:txBody>
      </p:sp>
      <p:sp>
        <p:nvSpPr>
          <p:cNvPr id="35844" name="TextBox 5"/>
          <p:cNvSpPr txBox="1">
            <a:spLocks noChangeArrowheads="1"/>
          </p:cNvSpPr>
          <p:nvPr/>
        </p:nvSpPr>
        <p:spPr bwMode="auto">
          <a:xfrm>
            <a:off x="177800" y="1241425"/>
            <a:ext cx="8915400" cy="567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3000" b="1">
                <a:solidFill>
                  <a:srgbClr val="0070C0"/>
                </a:solidFill>
                <a:latin typeface="Times New Roman" pitchFamily="18" charset="0"/>
                <a:cs typeface="Times New Roman" pitchFamily="18" charset="0"/>
              </a:rPr>
              <a:t>International Earth Rotation and Reference System Service (IERS)</a:t>
            </a:r>
          </a:p>
          <a:p>
            <a:pPr algn="ctr" eaLnBrk="1" hangingPunct="1">
              <a:spcBef>
                <a:spcPct val="0"/>
              </a:spcBef>
              <a:buFontTx/>
              <a:buNone/>
            </a:pPr>
            <a:endParaRPr lang="en-US" altLang="en-US" sz="3000" b="1">
              <a:latin typeface="Times New Roman" pitchFamily="18" charset="0"/>
              <a:cs typeface="Times New Roman" pitchFamily="18" charset="0"/>
            </a:endParaRPr>
          </a:p>
          <a:p>
            <a:pPr algn="ctr" eaLnBrk="1" hangingPunct="1">
              <a:spcBef>
                <a:spcPct val="0"/>
              </a:spcBef>
              <a:buFontTx/>
              <a:buNone/>
            </a:pPr>
            <a:endParaRPr lang="en-US" altLang="en-US" sz="4800" b="1">
              <a:latin typeface="Times New Roman" pitchFamily="18" charset="0"/>
              <a:cs typeface="Times New Roman" pitchFamily="18" charset="0"/>
            </a:endParaRPr>
          </a:p>
          <a:p>
            <a:pPr algn="ctr" eaLnBrk="1" hangingPunct="1">
              <a:spcBef>
                <a:spcPct val="0"/>
              </a:spcBef>
              <a:buFontTx/>
              <a:buNone/>
            </a:pPr>
            <a:r>
              <a:rPr lang="en-US" altLang="en-US" sz="3000" b="1">
                <a:latin typeface="Times New Roman" pitchFamily="18" charset="0"/>
                <a:cs typeface="Times New Roman" pitchFamily="18" charset="0"/>
              </a:rPr>
              <a:t>Established 1987</a:t>
            </a:r>
          </a:p>
          <a:p>
            <a:pPr algn="ctr" eaLnBrk="1" hangingPunct="1">
              <a:spcBef>
                <a:spcPct val="0"/>
              </a:spcBef>
              <a:buFontTx/>
              <a:buNone/>
            </a:pPr>
            <a:r>
              <a:rPr lang="en-US" altLang="en-US" sz="3000" b="1">
                <a:latin typeface="Times New Roman" pitchFamily="18" charset="0"/>
                <a:cs typeface="Times New Roman" pitchFamily="18" charset="0"/>
              </a:rPr>
              <a:t>Office in Paris, France</a:t>
            </a:r>
          </a:p>
          <a:p>
            <a:pPr algn="ctr" eaLnBrk="1" hangingPunct="1">
              <a:spcBef>
                <a:spcPct val="0"/>
              </a:spcBef>
              <a:buFontTx/>
              <a:buNone/>
            </a:pPr>
            <a:endParaRPr lang="en-US" altLang="en-US" sz="3000" b="1">
              <a:latin typeface="Times New Roman" pitchFamily="18" charset="0"/>
              <a:cs typeface="Times New Roman" pitchFamily="18" charset="0"/>
            </a:endParaRPr>
          </a:p>
          <a:p>
            <a:pPr algn="ctr" eaLnBrk="1" hangingPunct="1">
              <a:spcBef>
                <a:spcPct val="0"/>
              </a:spcBef>
              <a:buFontTx/>
              <a:buNone/>
            </a:pPr>
            <a:r>
              <a:rPr lang="en-US" altLang="en-US" sz="2700" b="1">
                <a:latin typeface="Times New Roman" pitchFamily="18" charset="0"/>
                <a:cs typeface="Times New Roman" pitchFamily="18" charset="0"/>
              </a:rPr>
              <a:t>Produces the International Terrestrial Reference System</a:t>
            </a:r>
          </a:p>
          <a:p>
            <a:pPr algn="ctr" eaLnBrk="1" hangingPunct="1">
              <a:spcBef>
                <a:spcPct val="0"/>
              </a:spcBef>
              <a:buFontTx/>
              <a:buNone/>
            </a:pPr>
            <a:r>
              <a:rPr lang="en-US" altLang="en-US" sz="2700" b="1">
                <a:latin typeface="Times New Roman" pitchFamily="18" charset="0"/>
                <a:cs typeface="Times New Roman" pitchFamily="18" charset="0"/>
              </a:rPr>
              <a:t>And</a:t>
            </a:r>
          </a:p>
          <a:p>
            <a:pPr algn="ctr" eaLnBrk="1" hangingPunct="1">
              <a:spcBef>
                <a:spcPct val="0"/>
              </a:spcBef>
              <a:buFontTx/>
              <a:buNone/>
            </a:pPr>
            <a:r>
              <a:rPr lang="en-US" altLang="en-US" sz="2700" b="1">
                <a:latin typeface="Times New Roman" pitchFamily="18" charset="0"/>
                <a:cs typeface="Times New Roman" pitchFamily="18" charset="0"/>
              </a:rPr>
              <a:t>International Terrestrial Reference Frame</a:t>
            </a:r>
          </a:p>
          <a:p>
            <a:pPr algn="ctr" eaLnBrk="1" hangingPunct="1">
              <a:spcBef>
                <a:spcPct val="0"/>
              </a:spcBef>
              <a:buFontTx/>
              <a:buNone/>
            </a:pPr>
            <a:r>
              <a:rPr lang="en-US" altLang="en-US" sz="2700" b="1">
                <a:solidFill>
                  <a:srgbClr val="FF0000"/>
                </a:solidFill>
                <a:latin typeface="Times New Roman" pitchFamily="18" charset="0"/>
                <a:cs typeface="Times New Roman" pitchFamily="18" charset="0"/>
              </a:rPr>
              <a:t>First ITRF – 1988</a:t>
            </a:r>
          </a:p>
          <a:p>
            <a:pPr algn="ctr" eaLnBrk="1" hangingPunct="1">
              <a:spcBef>
                <a:spcPct val="0"/>
              </a:spcBef>
              <a:buFontTx/>
              <a:buNone/>
            </a:pPr>
            <a:r>
              <a:rPr lang="en-US" altLang="en-US" sz="2700" b="1">
                <a:solidFill>
                  <a:srgbClr val="FF0000"/>
                </a:solidFill>
                <a:latin typeface="Times New Roman" pitchFamily="18" charset="0"/>
                <a:cs typeface="Times New Roman" pitchFamily="18" charset="0"/>
              </a:rPr>
              <a:t>Latest ITRF - 2008</a:t>
            </a:r>
          </a:p>
        </p:txBody>
      </p:sp>
      <p:pic>
        <p:nvPicPr>
          <p:cNvPr id="3584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51338" y="2297113"/>
            <a:ext cx="758825"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pPr>
              <a:defRPr/>
            </a:pPr>
            <a:r>
              <a:rPr lang="en-US" smtClean="0"/>
              <a:t>March 12, 2014</a:t>
            </a:r>
            <a:endParaRPr lang="en-US"/>
          </a:p>
        </p:txBody>
      </p:sp>
      <p:sp>
        <p:nvSpPr>
          <p:cNvPr id="3" name="Footer Placeholder 2"/>
          <p:cNvSpPr>
            <a:spLocks noGrp="1"/>
          </p:cNvSpPr>
          <p:nvPr>
            <p:ph type="ftr" sz="quarter" idx="11"/>
          </p:nvPr>
        </p:nvSpPr>
        <p:spPr/>
        <p:txBody>
          <a:bodyPr/>
          <a:lstStyle/>
          <a:p>
            <a:pPr>
              <a:defRPr/>
            </a:pPr>
            <a:r>
              <a:rPr lang="en-US" smtClean="0"/>
              <a:t>DCALS Spring Banquet</a:t>
            </a:r>
            <a:endParaRPr lang="en-US"/>
          </a:p>
        </p:txBody>
      </p:sp>
      <p:sp>
        <p:nvSpPr>
          <p:cNvPr id="5" name="Slide Number Placeholder 4"/>
          <p:cNvSpPr>
            <a:spLocks noGrp="1"/>
          </p:cNvSpPr>
          <p:nvPr>
            <p:ph type="sldNum" sz="quarter" idx="12"/>
          </p:nvPr>
        </p:nvSpPr>
        <p:spPr/>
        <p:txBody>
          <a:bodyPr/>
          <a:lstStyle/>
          <a:p>
            <a:pPr>
              <a:defRPr/>
            </a:pPr>
            <a:fld id="{4F49AAF0-771A-4457-B36D-6C76FDADB3EC}" type="slidenum">
              <a:rPr lang="en-US" smtClean="0"/>
              <a:pPr>
                <a:defRPr/>
              </a:pPr>
              <a:t>15</a:t>
            </a:fld>
            <a:endParaRPr lang="en-US"/>
          </a:p>
        </p:txBody>
      </p:sp>
    </p:spTree>
    <p:extLst>
      <p:ext uri="{BB962C8B-B14F-4D97-AF65-F5344CB8AC3E}">
        <p14:creationId xmlns:p14="http://schemas.microsoft.com/office/powerpoint/2010/main" val="11417387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009650"/>
          </a:xfrm>
          <a:prstGeom prst="rect">
            <a:avLst/>
          </a:prstGeom>
          <a:solidFill>
            <a:srgbClr val="C1CDE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626" name="TextBox 6"/>
          <p:cNvSpPr txBox="1">
            <a:spLocks noChangeArrowheads="1"/>
          </p:cNvSpPr>
          <p:nvPr/>
        </p:nvSpPr>
        <p:spPr bwMode="auto">
          <a:xfrm>
            <a:off x="114300" y="184142"/>
            <a:ext cx="90297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a:spcBef>
                <a:spcPct val="0"/>
              </a:spcBef>
              <a:buFontTx/>
              <a:buNone/>
            </a:pPr>
            <a:r>
              <a:rPr lang="en-US" altLang="en-US" sz="3800" b="1" dirty="0">
                <a:latin typeface="+mj-lt"/>
                <a:cs typeface="Times New Roman" pitchFamily="18" charset="0"/>
              </a:rPr>
              <a:t>Tectonic Plate Velocities</a:t>
            </a:r>
          </a:p>
        </p:txBody>
      </p:sp>
      <p:pic>
        <p:nvPicPr>
          <p:cNvPr id="2662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09650"/>
            <a:ext cx="9153525" cy="579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Rectangle 2"/>
          <p:cNvSpPr>
            <a:spLocks noChangeArrowheads="1"/>
          </p:cNvSpPr>
          <p:nvPr/>
        </p:nvSpPr>
        <p:spPr bwMode="auto">
          <a:xfrm>
            <a:off x="65088" y="10096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spcBef>
                <a:spcPct val="0"/>
              </a:spcBef>
              <a:buFontTx/>
              <a:buNone/>
            </a:pPr>
            <a:r>
              <a:rPr lang="en-US" altLang="en-US" sz="1000" dirty="0">
                <a:latin typeface="Arial Unicode MS" pitchFamily="34" charset="-128"/>
              </a:rPr>
              <a:t>northward = 0.0020 m/</a:t>
            </a:r>
            <a:r>
              <a:rPr lang="en-US" altLang="en-US" sz="1000" dirty="0" err="1">
                <a:latin typeface="Arial Unicode MS" pitchFamily="34" charset="-128"/>
              </a:rPr>
              <a:t>yr</a:t>
            </a:r>
            <a:r>
              <a:rPr lang="en-US" altLang="en-US" sz="800" dirty="0"/>
              <a:t> </a:t>
            </a:r>
            <a:endParaRPr lang="en-US" altLang="en-US" sz="1800" dirty="0"/>
          </a:p>
        </p:txBody>
      </p:sp>
      <p:cxnSp>
        <p:nvCxnSpPr>
          <p:cNvPr id="9" name="Straight Arrow Connector 8"/>
          <p:cNvCxnSpPr>
            <a:stCxn id="7" idx="0"/>
          </p:cNvCxnSpPr>
          <p:nvPr/>
        </p:nvCxnSpPr>
        <p:spPr>
          <a:xfrm flipV="1">
            <a:off x="4637088" y="2900363"/>
            <a:ext cx="1635125" cy="242411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quarter" idx="10"/>
          </p:nvPr>
        </p:nvSpPr>
        <p:spPr/>
        <p:txBody>
          <a:bodyPr/>
          <a:lstStyle/>
          <a:p>
            <a:pPr>
              <a:defRPr/>
            </a:pPr>
            <a:r>
              <a:rPr lang="en-US" smtClean="0"/>
              <a:t>March 12, 2014</a:t>
            </a:r>
            <a:endParaRPr lang="en-US"/>
          </a:p>
        </p:txBody>
      </p:sp>
      <p:sp>
        <p:nvSpPr>
          <p:cNvPr id="3" name="Footer Placeholder 2"/>
          <p:cNvSpPr>
            <a:spLocks noGrp="1"/>
          </p:cNvSpPr>
          <p:nvPr>
            <p:ph type="ftr" sz="quarter" idx="11"/>
          </p:nvPr>
        </p:nvSpPr>
        <p:spPr/>
        <p:txBody>
          <a:bodyPr/>
          <a:lstStyle/>
          <a:p>
            <a:pPr>
              <a:defRPr/>
            </a:pPr>
            <a:r>
              <a:rPr lang="en-US"/>
              <a:t>DCALS Spring Banquet</a:t>
            </a:r>
          </a:p>
        </p:txBody>
      </p:sp>
      <p:sp>
        <p:nvSpPr>
          <p:cNvPr id="7" name="TextBox 6"/>
          <p:cNvSpPr txBox="1">
            <a:spLocks noChangeArrowheads="1"/>
          </p:cNvSpPr>
          <p:nvPr/>
        </p:nvSpPr>
        <p:spPr bwMode="auto">
          <a:xfrm>
            <a:off x="3148013" y="5324475"/>
            <a:ext cx="2978150" cy="1477963"/>
          </a:xfrm>
          <a:prstGeom prst="rect">
            <a:avLst/>
          </a:prstGeom>
          <a:solidFill>
            <a:srgbClr val="FFFF00"/>
          </a:solidFill>
          <a:ln w="28575">
            <a:solidFill>
              <a:schemeClr val="tx1"/>
            </a:solidFill>
            <a:miter lim="800000"/>
            <a:headEnd/>
            <a:tailEnd/>
          </a:ln>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1800"/>
              <a:t>IGS08 Velocities Millsboro, DE</a:t>
            </a:r>
          </a:p>
          <a:p>
            <a:pPr algn="ctr" eaLnBrk="1" hangingPunct="1">
              <a:spcBef>
                <a:spcPct val="0"/>
              </a:spcBef>
              <a:buFontTx/>
              <a:buNone/>
            </a:pPr>
            <a:r>
              <a:rPr lang="en-US" altLang="en-US" sz="1800"/>
              <a:t>DEMI</a:t>
            </a:r>
          </a:p>
          <a:p>
            <a:pPr algn="ctr" eaLnBrk="1" hangingPunct="1">
              <a:spcBef>
                <a:spcPct val="0"/>
              </a:spcBef>
              <a:buFontTx/>
              <a:buNone/>
            </a:pPr>
            <a:r>
              <a:rPr lang="en-US" altLang="en-US" sz="1800"/>
              <a:t>N =   0.0045 m/yr</a:t>
            </a:r>
          </a:p>
          <a:p>
            <a:pPr algn="ctr" eaLnBrk="1" hangingPunct="1">
              <a:spcBef>
                <a:spcPct val="0"/>
              </a:spcBef>
              <a:buFontTx/>
              <a:buNone/>
            </a:pPr>
            <a:r>
              <a:rPr lang="en-US" altLang="en-US" sz="1800"/>
              <a:t>E = - 0.0144 m/yr</a:t>
            </a:r>
          </a:p>
          <a:p>
            <a:pPr algn="ctr" eaLnBrk="1" hangingPunct="1">
              <a:spcBef>
                <a:spcPct val="0"/>
              </a:spcBef>
              <a:buFontTx/>
              <a:buNone/>
            </a:pPr>
            <a:r>
              <a:rPr lang="en-US" altLang="en-US" sz="1800"/>
              <a:t>U = - 0.0001 m/yr</a:t>
            </a:r>
          </a:p>
        </p:txBody>
      </p:sp>
      <p:sp>
        <p:nvSpPr>
          <p:cNvPr id="6" name="TextBox 5"/>
          <p:cNvSpPr txBox="1"/>
          <p:nvPr/>
        </p:nvSpPr>
        <p:spPr>
          <a:xfrm>
            <a:off x="114300" y="5850465"/>
            <a:ext cx="2722033" cy="646331"/>
          </a:xfrm>
          <a:prstGeom prst="rect">
            <a:avLst/>
          </a:prstGeom>
          <a:solidFill>
            <a:schemeClr val="bg1"/>
          </a:solidFill>
          <a:ln>
            <a:noFill/>
          </a:ln>
        </p:spPr>
        <p:txBody>
          <a:bodyPr wrap="square" rtlCol="0">
            <a:spAutoFit/>
          </a:bodyPr>
          <a:lstStyle/>
          <a:p>
            <a:r>
              <a:rPr lang="en-US" dirty="0" smtClean="0"/>
              <a:t>Major plate boundaries are shown in green</a:t>
            </a:r>
            <a:endParaRPr lang="en-US" dirty="0"/>
          </a:p>
        </p:txBody>
      </p:sp>
      <p:sp>
        <p:nvSpPr>
          <p:cNvPr id="8" name="Slide Number Placeholder 7"/>
          <p:cNvSpPr>
            <a:spLocks noGrp="1"/>
          </p:cNvSpPr>
          <p:nvPr>
            <p:ph type="sldNum" sz="quarter" idx="12"/>
          </p:nvPr>
        </p:nvSpPr>
        <p:spPr/>
        <p:txBody>
          <a:bodyPr/>
          <a:lstStyle/>
          <a:p>
            <a:pPr>
              <a:defRPr/>
            </a:pPr>
            <a:fld id="{4F49AAF0-771A-4457-B36D-6C76FDADB3EC}" type="slidenum">
              <a:rPr lang="en-US" smtClean="0"/>
              <a:pPr>
                <a:defRPr/>
              </a:pPr>
              <a:t>16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body" idx="1"/>
          </p:nvPr>
        </p:nvSpPr>
        <p:spPr>
          <a:xfrm>
            <a:off x="280988" y="2182813"/>
            <a:ext cx="4656137" cy="4276725"/>
          </a:xfrm>
        </p:spPr>
        <p:txBody>
          <a:bodyPr/>
          <a:lstStyle/>
          <a:p>
            <a:pPr eaLnBrk="1" hangingPunct="1">
              <a:lnSpc>
                <a:spcPct val="75000"/>
              </a:lnSpc>
            </a:pPr>
            <a:r>
              <a:rPr lang="en-US" altLang="en-US" sz="2400" b="1" dirty="0" smtClean="0">
                <a:solidFill>
                  <a:srgbClr val="0000FF"/>
                </a:solidFill>
              </a:rPr>
              <a:t>Official NGS policy as of Nov 14, 2007</a:t>
            </a:r>
          </a:p>
          <a:p>
            <a:pPr lvl="1" eaLnBrk="1" hangingPunct="1">
              <a:lnSpc>
                <a:spcPct val="75000"/>
              </a:lnSpc>
            </a:pPr>
            <a:r>
              <a:rPr lang="en-US" altLang="en-US" sz="2000" b="1" dirty="0" smtClean="0">
                <a:solidFill>
                  <a:srgbClr val="0000FF"/>
                </a:solidFill>
              </a:rPr>
              <a:t>Airborne Gravity Snapshot</a:t>
            </a:r>
          </a:p>
          <a:p>
            <a:pPr lvl="1" eaLnBrk="1" hangingPunct="1">
              <a:lnSpc>
                <a:spcPct val="75000"/>
              </a:lnSpc>
            </a:pPr>
            <a:r>
              <a:rPr lang="en-US" altLang="en-US" sz="2000" b="1" dirty="0" smtClean="0">
                <a:solidFill>
                  <a:srgbClr val="0000FF"/>
                </a:solidFill>
              </a:rPr>
              <a:t>Absolute Gravity Tracking</a:t>
            </a:r>
          </a:p>
          <a:p>
            <a:pPr eaLnBrk="1" hangingPunct="1">
              <a:lnSpc>
                <a:spcPct val="75000"/>
              </a:lnSpc>
            </a:pPr>
            <a:endParaRPr lang="en-US" altLang="en-US" sz="2400" b="1" dirty="0" smtClean="0">
              <a:solidFill>
                <a:srgbClr val="0000FF"/>
              </a:solidFill>
            </a:endParaRPr>
          </a:p>
          <a:p>
            <a:pPr eaLnBrk="1" hangingPunct="1">
              <a:lnSpc>
                <a:spcPct val="75000"/>
              </a:lnSpc>
            </a:pPr>
            <a:r>
              <a:rPr lang="en-US" altLang="en-US" sz="2400" b="1" dirty="0" smtClean="0">
                <a:solidFill>
                  <a:srgbClr val="0000FF"/>
                </a:solidFill>
              </a:rPr>
              <a:t>Re-define the Vertical Datum of the USA by 2022</a:t>
            </a:r>
          </a:p>
          <a:p>
            <a:pPr lvl="1" eaLnBrk="1" hangingPunct="1">
              <a:lnSpc>
                <a:spcPct val="75000"/>
              </a:lnSpc>
            </a:pPr>
            <a:r>
              <a:rPr lang="en-US" altLang="en-US" sz="2000" b="1" dirty="0" smtClean="0">
                <a:solidFill>
                  <a:srgbClr val="0000FF"/>
                </a:solidFill>
              </a:rPr>
              <a:t>$38.5M projected over 10 years</a:t>
            </a:r>
          </a:p>
          <a:p>
            <a:pPr eaLnBrk="1" hangingPunct="1">
              <a:lnSpc>
                <a:spcPct val="75000"/>
              </a:lnSpc>
            </a:pPr>
            <a:endParaRPr lang="en-US" altLang="en-US" sz="2400" b="1" dirty="0" smtClean="0">
              <a:solidFill>
                <a:srgbClr val="0000FF"/>
              </a:solidFill>
            </a:endParaRPr>
          </a:p>
          <a:p>
            <a:pPr eaLnBrk="1" hangingPunct="1">
              <a:lnSpc>
                <a:spcPct val="75000"/>
              </a:lnSpc>
            </a:pPr>
            <a:r>
              <a:rPr lang="en-US" altLang="en-US" sz="2400" b="1" dirty="0" smtClean="0">
                <a:solidFill>
                  <a:srgbClr val="0000FF"/>
                </a:solidFill>
              </a:rPr>
              <a:t>35% Complete as of 2-28-14</a:t>
            </a:r>
          </a:p>
        </p:txBody>
      </p:sp>
      <p:pic>
        <p:nvPicPr>
          <p:cNvPr id="27651" name="Picture 3">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7313" y="1130300"/>
            <a:ext cx="3684587" cy="482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Rectangle 4"/>
          <p:cNvSpPr>
            <a:spLocks noChangeArrowheads="1"/>
          </p:cNvSpPr>
          <p:nvPr/>
        </p:nvSpPr>
        <p:spPr bwMode="auto">
          <a:xfrm>
            <a:off x="406400" y="406397"/>
            <a:ext cx="84582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dirty="0" smtClean="0">
                <a:latin typeface="Verdana" pitchFamily="34" charset="0"/>
              </a:rPr>
              <a:t>The GRAV-D Project</a:t>
            </a:r>
            <a:endParaRPr lang="en-US" altLang="en-US" dirty="0">
              <a:latin typeface="Verdana" pitchFamily="34" charset="0"/>
            </a:endParaRPr>
          </a:p>
        </p:txBody>
      </p:sp>
      <p:sp>
        <p:nvSpPr>
          <p:cNvPr id="27653" name="Rectangle 5"/>
          <p:cNvSpPr>
            <a:spLocks noChangeArrowheads="1"/>
          </p:cNvSpPr>
          <p:nvPr/>
        </p:nvSpPr>
        <p:spPr bwMode="auto">
          <a:xfrm>
            <a:off x="152400" y="1155700"/>
            <a:ext cx="4914900"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50000"/>
              </a:spcBef>
              <a:buFontTx/>
              <a:buNone/>
            </a:pPr>
            <a:r>
              <a:rPr lang="en-US" altLang="en-US" sz="2400" dirty="0">
                <a:latin typeface="Verdana" pitchFamily="34" charset="0"/>
              </a:rPr>
              <a:t>Gravity for the Redefinition of the American Vertical Datum</a:t>
            </a:r>
          </a:p>
        </p:txBody>
      </p:sp>
      <p:sp>
        <p:nvSpPr>
          <p:cNvPr id="2" name="Date Placeholder 1"/>
          <p:cNvSpPr>
            <a:spLocks noGrp="1"/>
          </p:cNvSpPr>
          <p:nvPr>
            <p:ph type="dt" sz="quarter" idx="10"/>
          </p:nvPr>
        </p:nvSpPr>
        <p:spPr/>
        <p:txBody>
          <a:bodyPr/>
          <a:lstStyle/>
          <a:p>
            <a:pPr>
              <a:defRPr/>
            </a:pPr>
            <a:r>
              <a:rPr lang="en-US" smtClean="0"/>
              <a:t>March 12, 2014</a:t>
            </a:r>
            <a:endParaRPr lang="en-US"/>
          </a:p>
        </p:txBody>
      </p:sp>
      <p:sp>
        <p:nvSpPr>
          <p:cNvPr id="3" name="Footer Placeholder 2"/>
          <p:cNvSpPr>
            <a:spLocks noGrp="1"/>
          </p:cNvSpPr>
          <p:nvPr>
            <p:ph type="ftr" sz="quarter" idx="11"/>
          </p:nvPr>
        </p:nvSpPr>
        <p:spPr/>
        <p:txBody>
          <a:bodyPr/>
          <a:lstStyle/>
          <a:p>
            <a:pPr>
              <a:defRPr/>
            </a:pPr>
            <a:r>
              <a:rPr lang="en-US"/>
              <a:t>DCALS Spring Banquet</a:t>
            </a:r>
          </a:p>
        </p:txBody>
      </p:sp>
      <p:sp>
        <p:nvSpPr>
          <p:cNvPr id="5" name="Slide Number Placeholder 4"/>
          <p:cNvSpPr>
            <a:spLocks noGrp="1"/>
          </p:cNvSpPr>
          <p:nvPr>
            <p:ph type="sldNum" sz="quarter" idx="12"/>
          </p:nvPr>
        </p:nvSpPr>
        <p:spPr/>
        <p:txBody>
          <a:bodyPr/>
          <a:lstStyle/>
          <a:p>
            <a:pPr>
              <a:defRPr/>
            </a:pPr>
            <a:fld id="{4F49AAF0-771A-4457-B36D-6C76FDADB3EC}" type="slidenum">
              <a:rPr lang="en-US" smtClean="0"/>
              <a:pPr>
                <a:defRPr/>
              </a:pPr>
              <a:t>17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650">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65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650">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650">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765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38150" y="304800"/>
            <a:ext cx="8267700" cy="803275"/>
          </a:xfrm>
          <a:prstGeom prst="rect">
            <a:avLst/>
          </a:prstGeom>
        </p:spPr>
        <p:txBody>
          <a:bodyPr lIns="64232" tIns="32114" rIns="64232" bIns="32114"/>
          <a:lstStyle/>
          <a:p>
            <a:pPr algn="ctr" defTabSz="642321" eaLnBrk="0">
              <a:defRPr/>
            </a:pPr>
            <a:r>
              <a:rPr lang="en-US" sz="4600" dirty="0">
                <a:latin typeface="+mj-lt"/>
                <a:ea typeface="+mj-ea"/>
                <a:cs typeface="Times New Roman" pitchFamily="18" charset="0"/>
              </a:rPr>
              <a:t>Building a Gravity Field</a:t>
            </a:r>
          </a:p>
        </p:txBody>
      </p:sp>
      <p:grpSp>
        <p:nvGrpSpPr>
          <p:cNvPr id="23" name="Group 22"/>
          <p:cNvGrpSpPr>
            <a:grpSpLocks/>
          </p:cNvGrpSpPr>
          <p:nvPr/>
        </p:nvGrpSpPr>
        <p:grpSpPr bwMode="auto">
          <a:xfrm>
            <a:off x="76200" y="1189038"/>
            <a:ext cx="8305800" cy="1832052"/>
            <a:chOff x="76200" y="1189299"/>
            <a:chExt cx="8305800" cy="1832380"/>
          </a:xfrm>
        </p:grpSpPr>
        <p:pic>
          <p:nvPicPr>
            <p:cNvPr id="29718" name="Picture 2" descr="C:\Work\Presentations\Graphics\grace_satellite-600x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8398" y="1206027"/>
              <a:ext cx="1787202" cy="1435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9" name="Picture 2"/>
            <p:cNvPicPr>
              <a:picLocks noChangeAspect="1" noChangeArrowheads="1"/>
            </p:cNvPicPr>
            <p:nvPr/>
          </p:nvPicPr>
          <p:blipFill>
            <a:blip r:embed="rId3">
              <a:extLst>
                <a:ext uri="{28A0092B-C50C-407E-A947-70E740481C1C}">
                  <a14:useLocalDpi xmlns:a14="http://schemas.microsoft.com/office/drawing/2010/main" val="0"/>
                </a:ext>
              </a:extLst>
            </a:blip>
            <a:srcRect l="14763" t="26244" r="42294" b="9790"/>
            <a:stretch>
              <a:fillRect/>
            </a:stretch>
          </p:blipFill>
          <p:spPr bwMode="auto">
            <a:xfrm>
              <a:off x="6814998" y="1189299"/>
              <a:ext cx="1567002" cy="1553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20" name="TextBox 10"/>
            <p:cNvSpPr txBox="1">
              <a:spLocks noChangeArrowheads="1"/>
            </p:cNvSpPr>
            <p:nvPr/>
          </p:nvSpPr>
          <p:spPr bwMode="auto">
            <a:xfrm>
              <a:off x="3722190" y="1524000"/>
              <a:ext cx="2267691" cy="769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n-US" altLang="en-US" sz="2200" dirty="0">
                  <a:latin typeface="+mj-lt"/>
                  <a:cs typeface="Times New Roman" pitchFamily="18" charset="0"/>
                </a:rPr>
                <a:t>Long Wavelengths</a:t>
              </a:r>
            </a:p>
            <a:p>
              <a:pPr eaLnBrk="1" hangingPunct="1">
                <a:spcBef>
                  <a:spcPct val="0"/>
                </a:spcBef>
                <a:buFontTx/>
                <a:buNone/>
              </a:pPr>
              <a:r>
                <a:rPr lang="en-US" altLang="en-US" sz="2200" dirty="0">
                  <a:latin typeface="+mj-lt"/>
                  <a:cs typeface="Times New Roman" pitchFamily="18" charset="0"/>
                </a:rPr>
                <a:t>(≥ 250 km)</a:t>
              </a:r>
            </a:p>
          </p:txBody>
        </p:sp>
        <p:sp>
          <p:nvSpPr>
            <p:cNvPr id="29721" name="TextBox 11"/>
            <p:cNvSpPr txBox="1">
              <a:spLocks noChangeArrowheads="1"/>
            </p:cNvSpPr>
            <p:nvPr/>
          </p:nvSpPr>
          <p:spPr bwMode="auto">
            <a:xfrm>
              <a:off x="76200" y="2590800"/>
              <a:ext cx="3895765" cy="430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n-US" altLang="en-US" sz="2200" dirty="0">
                  <a:latin typeface="+mj-lt"/>
                  <a:cs typeface="Times New Roman" pitchFamily="18" charset="0"/>
                </a:rPr>
                <a:t>GRACE/GOCE/Satellite Altimetry</a:t>
              </a:r>
            </a:p>
          </p:txBody>
        </p:sp>
      </p:grpSp>
      <p:grpSp>
        <p:nvGrpSpPr>
          <p:cNvPr id="24" name="Group 23"/>
          <p:cNvGrpSpPr>
            <a:grpSpLocks/>
          </p:cNvGrpSpPr>
          <p:nvPr/>
        </p:nvGrpSpPr>
        <p:grpSpPr bwMode="auto">
          <a:xfrm>
            <a:off x="522288" y="3040063"/>
            <a:ext cx="8056562" cy="1836737"/>
            <a:chOff x="521807" y="3040852"/>
            <a:chExt cx="8057389" cy="1835947"/>
          </a:xfrm>
        </p:grpSpPr>
        <p:pic>
          <p:nvPicPr>
            <p:cNvPr id="29714" name="Picture 3" descr="C:\Work\Presentations\Graphics\Citation\NOAA Jet CU.jpg"/>
            <p:cNvPicPr>
              <a:picLocks noChangeAspect="1" noChangeArrowheads="1"/>
            </p:cNvPicPr>
            <p:nvPr/>
          </p:nvPicPr>
          <p:blipFill>
            <a:blip r:embed="rId4">
              <a:extLst>
                <a:ext uri="{28A0092B-C50C-407E-A947-70E740481C1C}">
                  <a14:useLocalDpi xmlns:a14="http://schemas.microsoft.com/office/drawing/2010/main" val="0"/>
                </a:ext>
              </a:extLst>
            </a:blip>
            <a:srcRect l="20924" t="10252" b="31152"/>
            <a:stretch>
              <a:fillRect/>
            </a:stretch>
          </p:blipFill>
          <p:spPr bwMode="auto">
            <a:xfrm>
              <a:off x="1030785" y="3459525"/>
              <a:ext cx="1850678" cy="914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15" name="TextBox 13"/>
            <p:cNvSpPr txBox="1">
              <a:spLocks noChangeArrowheads="1"/>
            </p:cNvSpPr>
            <p:nvPr/>
          </p:nvSpPr>
          <p:spPr bwMode="auto">
            <a:xfrm>
              <a:off x="3548398" y="3624713"/>
              <a:ext cx="2940998" cy="707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n-US" altLang="en-US" sz="2000" dirty="0">
                  <a:latin typeface="+mj-lt"/>
                  <a:cs typeface="Times New Roman" pitchFamily="18" charset="0"/>
                </a:rPr>
                <a:t>Intermediate Wavelengths</a:t>
              </a:r>
            </a:p>
            <a:p>
              <a:pPr eaLnBrk="1" hangingPunct="1">
                <a:spcBef>
                  <a:spcPct val="0"/>
                </a:spcBef>
                <a:buFontTx/>
                <a:buNone/>
              </a:pPr>
              <a:r>
                <a:rPr lang="en-US" altLang="en-US" sz="2000" dirty="0">
                  <a:latin typeface="+mj-lt"/>
                  <a:cs typeface="Times New Roman" pitchFamily="18" charset="0"/>
                </a:rPr>
                <a:t>(500 km to 20 km)</a:t>
              </a:r>
            </a:p>
          </p:txBody>
        </p:sp>
        <p:pic>
          <p:nvPicPr>
            <p:cNvPr id="29716" name="Picture 4" descr="ak08_grav_prelim.PNG"/>
            <p:cNvPicPr>
              <a:picLocks noChangeAspect="1"/>
            </p:cNvPicPr>
            <p:nvPr/>
          </p:nvPicPr>
          <p:blipFill>
            <a:blip r:embed="rId5">
              <a:extLst>
                <a:ext uri="{28A0092B-C50C-407E-A947-70E740481C1C}">
                  <a14:useLocalDpi xmlns:a14="http://schemas.microsoft.com/office/drawing/2010/main" val="0"/>
                </a:ext>
              </a:extLst>
            </a:blip>
            <a:srcRect t="15825" b="14104"/>
            <a:stretch>
              <a:fillRect/>
            </a:stretch>
          </p:blipFill>
          <p:spPr bwMode="auto">
            <a:xfrm>
              <a:off x="6553200" y="3040852"/>
              <a:ext cx="2025996" cy="1835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17" name="TextBox 20"/>
            <p:cNvSpPr txBox="1">
              <a:spLocks noChangeArrowheads="1"/>
            </p:cNvSpPr>
            <p:nvPr/>
          </p:nvSpPr>
          <p:spPr bwMode="auto">
            <a:xfrm>
              <a:off x="521807" y="4396013"/>
              <a:ext cx="2869779" cy="438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n-US" altLang="en-US" sz="2200" dirty="0">
                  <a:latin typeface="+mj-lt"/>
                  <a:cs typeface="Times New Roman" pitchFamily="18" charset="0"/>
                </a:rPr>
                <a:t>Airborne Measurement</a:t>
              </a:r>
            </a:p>
          </p:txBody>
        </p:sp>
      </p:grpSp>
      <p:grpSp>
        <p:nvGrpSpPr>
          <p:cNvPr id="25" name="Group 24"/>
          <p:cNvGrpSpPr>
            <a:grpSpLocks/>
          </p:cNvGrpSpPr>
          <p:nvPr/>
        </p:nvGrpSpPr>
        <p:grpSpPr bwMode="auto">
          <a:xfrm>
            <a:off x="38100" y="5029200"/>
            <a:ext cx="8343900" cy="1854200"/>
            <a:chOff x="37433" y="5029200"/>
            <a:chExt cx="8344567" cy="1854314"/>
          </a:xfrm>
        </p:grpSpPr>
        <p:pic>
          <p:nvPicPr>
            <p:cNvPr id="29710" name="Picture 4" descr="C:\Work\GRAV-D\Images-graphics\NEW ORLEANS AP.JPG"/>
            <p:cNvPicPr>
              <a:picLocks noChangeAspect="1" noChangeArrowheads="1"/>
            </p:cNvPicPr>
            <p:nvPr/>
          </p:nvPicPr>
          <p:blipFill>
            <a:blip r:embed="rId6">
              <a:extLst>
                <a:ext uri="{28A0092B-C50C-407E-A947-70E740481C1C}">
                  <a14:useLocalDpi xmlns:a14="http://schemas.microsoft.com/office/drawing/2010/main" val="0"/>
                </a:ext>
              </a:extLst>
            </a:blip>
            <a:srcRect l="19295" t="24883" r="20724" b="32260"/>
            <a:stretch>
              <a:fillRect/>
            </a:stretch>
          </p:blipFill>
          <p:spPr bwMode="auto">
            <a:xfrm>
              <a:off x="980554" y="5029200"/>
              <a:ext cx="1951137" cy="1045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11" name="TextBox 21"/>
            <p:cNvSpPr txBox="1">
              <a:spLocks noChangeArrowheads="1"/>
            </p:cNvSpPr>
            <p:nvPr/>
          </p:nvSpPr>
          <p:spPr bwMode="auto">
            <a:xfrm>
              <a:off x="37433" y="6114157"/>
              <a:ext cx="4229767" cy="76935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2200" dirty="0">
                  <a:latin typeface="+mj-lt"/>
                  <a:cs typeface="Times New Roman" pitchFamily="18" charset="0"/>
                </a:rPr>
                <a:t>Surface Measurement and </a:t>
              </a:r>
            </a:p>
            <a:p>
              <a:pPr algn="ctr" eaLnBrk="1" hangingPunct="1">
                <a:spcBef>
                  <a:spcPct val="0"/>
                </a:spcBef>
                <a:buFontTx/>
                <a:buNone/>
              </a:pPr>
              <a:r>
                <a:rPr lang="en-US" altLang="en-US" sz="2200" dirty="0">
                  <a:latin typeface="+mj-lt"/>
                  <a:cs typeface="Times New Roman" pitchFamily="18" charset="0"/>
                </a:rPr>
                <a:t>Predicted Gravity from Topography</a:t>
              </a:r>
            </a:p>
          </p:txBody>
        </p:sp>
        <p:sp>
          <p:nvSpPr>
            <p:cNvPr id="29712" name="TextBox 22"/>
            <p:cNvSpPr txBox="1">
              <a:spLocks noChangeArrowheads="1"/>
            </p:cNvSpPr>
            <p:nvPr/>
          </p:nvSpPr>
          <p:spPr bwMode="auto">
            <a:xfrm>
              <a:off x="3886200" y="5311999"/>
              <a:ext cx="2146420" cy="707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n-US" altLang="en-US" sz="2000" dirty="0">
                  <a:latin typeface="+mj-lt"/>
                  <a:cs typeface="Times New Roman" pitchFamily="18" charset="0"/>
                </a:rPr>
                <a:t>Short Wavelengths</a:t>
              </a:r>
            </a:p>
            <a:p>
              <a:pPr eaLnBrk="1" hangingPunct="1">
                <a:spcBef>
                  <a:spcPct val="0"/>
                </a:spcBef>
                <a:buFontTx/>
                <a:buNone/>
              </a:pPr>
              <a:r>
                <a:rPr lang="en-US" altLang="en-US" sz="2000" dirty="0">
                  <a:latin typeface="+mj-lt"/>
                  <a:cs typeface="Times New Roman" pitchFamily="18" charset="0"/>
                </a:rPr>
                <a:t>(&lt; 100 km)</a:t>
              </a:r>
            </a:p>
          </p:txBody>
        </p:sp>
        <p:pic>
          <p:nvPicPr>
            <p:cNvPr id="29713" name="Picture 5"/>
            <p:cNvPicPr>
              <a:picLocks noChangeAspect="1" noChangeArrowheads="1"/>
            </p:cNvPicPr>
            <p:nvPr/>
          </p:nvPicPr>
          <p:blipFill>
            <a:blip r:embed="rId7">
              <a:extLst>
                <a:ext uri="{28A0092B-C50C-407E-A947-70E740481C1C}">
                  <a14:useLocalDpi xmlns:a14="http://schemas.microsoft.com/office/drawing/2010/main" val="0"/>
                </a:ext>
              </a:extLst>
            </a:blip>
            <a:srcRect t="30673" r="73679" b="38123"/>
            <a:stretch>
              <a:fillRect/>
            </a:stretch>
          </p:blipFill>
          <p:spPr bwMode="auto">
            <a:xfrm>
              <a:off x="6756836" y="5081663"/>
              <a:ext cx="1625164" cy="16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9703" name="TextBox 25"/>
          <p:cNvSpPr txBox="1">
            <a:spLocks noChangeArrowheads="1"/>
          </p:cNvSpPr>
          <p:nvPr/>
        </p:nvSpPr>
        <p:spPr bwMode="auto">
          <a:xfrm>
            <a:off x="4495800" y="2667000"/>
            <a:ext cx="363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n-US" altLang="en-US" sz="2400">
                <a:latin typeface="Arial" pitchFamily="34" charset="0"/>
                <a:cs typeface="Arial" pitchFamily="34" charset="0"/>
              </a:rPr>
              <a:t>+</a:t>
            </a:r>
          </a:p>
        </p:txBody>
      </p:sp>
      <p:sp>
        <p:nvSpPr>
          <p:cNvPr id="38" name="Rectangle 37"/>
          <p:cNvSpPr/>
          <p:nvPr/>
        </p:nvSpPr>
        <p:spPr>
          <a:xfrm>
            <a:off x="533400" y="3048000"/>
            <a:ext cx="8229600" cy="1905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54" tIns="45678" rIns="91354" bIns="45678" anchor="ctr"/>
          <a:lstStyle/>
          <a:p>
            <a:pPr defTabSz="410373">
              <a:defRPr/>
            </a:pPr>
            <a:endParaRPr lang="en-US" dirty="0"/>
          </a:p>
        </p:txBody>
      </p:sp>
      <p:cxnSp>
        <p:nvCxnSpPr>
          <p:cNvPr id="20" name="Straight Connector 19"/>
          <p:cNvCxnSpPr/>
          <p:nvPr/>
        </p:nvCxnSpPr>
        <p:spPr>
          <a:xfrm>
            <a:off x="838200" y="3048000"/>
            <a:ext cx="777240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838200" y="4953000"/>
            <a:ext cx="777240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9707" name="TextBox 25"/>
          <p:cNvSpPr txBox="1">
            <a:spLocks noChangeArrowheads="1"/>
          </p:cNvSpPr>
          <p:nvPr/>
        </p:nvSpPr>
        <p:spPr bwMode="auto">
          <a:xfrm>
            <a:off x="4513263" y="4876800"/>
            <a:ext cx="3635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n-US" altLang="en-US" sz="2400">
                <a:latin typeface="Arial" pitchFamily="34" charset="0"/>
                <a:cs typeface="Arial" pitchFamily="34" charset="0"/>
              </a:rPr>
              <a:t>+</a:t>
            </a:r>
          </a:p>
        </p:txBody>
      </p:sp>
      <p:sp>
        <p:nvSpPr>
          <p:cNvPr id="26" name="Rectangle 25"/>
          <p:cNvSpPr/>
          <p:nvPr/>
        </p:nvSpPr>
        <p:spPr>
          <a:xfrm>
            <a:off x="938735" y="2622550"/>
            <a:ext cx="893763" cy="3492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54" tIns="45678" rIns="91354" bIns="45678" anchor="ctr"/>
          <a:lstStyle/>
          <a:p>
            <a:pPr defTabSz="410373">
              <a:defRPr/>
            </a:pPr>
            <a:endParaRPr lang="en-US" dirty="0"/>
          </a:p>
        </p:txBody>
      </p:sp>
      <p:sp>
        <p:nvSpPr>
          <p:cNvPr id="27" name="Rectangle 26"/>
          <p:cNvSpPr/>
          <p:nvPr/>
        </p:nvSpPr>
        <p:spPr>
          <a:xfrm>
            <a:off x="38100" y="6499225"/>
            <a:ext cx="4229100" cy="3476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54" tIns="45678" rIns="91354" bIns="45678" anchor="ctr"/>
          <a:lstStyle/>
          <a:p>
            <a:pPr defTabSz="410373">
              <a:defRPr/>
            </a:pPr>
            <a:endParaRPr lang="en-US" dirty="0"/>
          </a:p>
        </p:txBody>
      </p:sp>
      <p:sp>
        <p:nvSpPr>
          <p:cNvPr id="2" name="Date Placeholder 1"/>
          <p:cNvSpPr>
            <a:spLocks noGrp="1"/>
          </p:cNvSpPr>
          <p:nvPr>
            <p:ph type="dt" sz="half" idx="10"/>
          </p:nvPr>
        </p:nvSpPr>
        <p:spPr/>
        <p:txBody>
          <a:bodyPr/>
          <a:lstStyle/>
          <a:p>
            <a:pPr>
              <a:defRPr/>
            </a:pPr>
            <a:r>
              <a:rPr lang="en-US" smtClean="0"/>
              <a:t>March 12, 2014</a:t>
            </a:r>
            <a:endParaRPr lang="en-US" dirty="0"/>
          </a:p>
        </p:txBody>
      </p:sp>
      <p:sp>
        <p:nvSpPr>
          <p:cNvPr id="3" name="Footer Placeholder 2"/>
          <p:cNvSpPr>
            <a:spLocks noGrp="1"/>
          </p:cNvSpPr>
          <p:nvPr>
            <p:ph type="ftr" sz="quarter" idx="11"/>
          </p:nvPr>
        </p:nvSpPr>
        <p:spPr/>
        <p:txBody>
          <a:bodyPr/>
          <a:lstStyle/>
          <a:p>
            <a:pPr>
              <a:defRPr/>
            </a:pPr>
            <a:r>
              <a:rPr lang="en-US" smtClean="0"/>
              <a:t>DCALS Spring Banquet</a:t>
            </a:r>
            <a:endParaRPr lang="en-US"/>
          </a:p>
        </p:txBody>
      </p:sp>
      <p:sp>
        <p:nvSpPr>
          <p:cNvPr id="4" name="Slide Number Placeholder 3"/>
          <p:cNvSpPr>
            <a:spLocks noGrp="1"/>
          </p:cNvSpPr>
          <p:nvPr>
            <p:ph type="sldNum" sz="quarter" idx="12"/>
          </p:nvPr>
        </p:nvSpPr>
        <p:spPr/>
        <p:txBody>
          <a:bodyPr/>
          <a:lstStyle/>
          <a:p>
            <a:pPr>
              <a:defRPr/>
            </a:pPr>
            <a:fld id="{A4595DB8-FB5B-4287-92F6-59917864B753}" type="slidenum">
              <a:rPr lang="en-US" smtClean="0"/>
              <a:pPr>
                <a:defRPr/>
              </a:pPr>
              <a:t>18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26" grpId="0" animBg="1"/>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pPr eaLnBrk="1" hangingPunct="1"/>
            <a:r>
              <a:rPr lang="en-US" smtClean="0"/>
              <a:t>GRAV-D Coverage Area: </a:t>
            </a:r>
            <a:br>
              <a:rPr lang="en-US" smtClean="0"/>
            </a:br>
            <a:r>
              <a:rPr lang="en-US" sz="2800"/>
              <a:t>CONUS &amp; Alaska</a:t>
            </a:r>
          </a:p>
        </p:txBody>
      </p:sp>
      <p:pic>
        <p:nvPicPr>
          <p:cNvPr id="4099" name="Content Placeholder 5" descr="Screen Clippin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828800" y="1454150"/>
            <a:ext cx="5410200" cy="4565650"/>
          </a:xfrm>
        </p:spPr>
      </p:pic>
      <p:sp>
        <p:nvSpPr>
          <p:cNvPr id="2" name="Date Placeholder 1"/>
          <p:cNvSpPr>
            <a:spLocks noGrp="1"/>
          </p:cNvSpPr>
          <p:nvPr>
            <p:ph type="dt" sz="half" idx="10"/>
          </p:nvPr>
        </p:nvSpPr>
        <p:spPr/>
        <p:txBody>
          <a:bodyPr/>
          <a:lstStyle/>
          <a:p>
            <a:pPr>
              <a:defRPr/>
            </a:pPr>
            <a:r>
              <a:rPr lang="en-US" smtClean="0"/>
              <a:t>March 12, 2014</a:t>
            </a:r>
            <a:endParaRPr lang="en-US" dirty="0"/>
          </a:p>
        </p:txBody>
      </p:sp>
      <p:sp>
        <p:nvSpPr>
          <p:cNvPr id="3" name="Footer Placeholder 2"/>
          <p:cNvSpPr>
            <a:spLocks noGrp="1"/>
          </p:cNvSpPr>
          <p:nvPr>
            <p:ph type="ftr" sz="quarter" idx="11"/>
          </p:nvPr>
        </p:nvSpPr>
        <p:spPr/>
        <p:txBody>
          <a:bodyPr/>
          <a:lstStyle/>
          <a:p>
            <a:pPr>
              <a:defRPr/>
            </a:pPr>
            <a:r>
              <a:rPr lang="en-US" smtClean="0"/>
              <a:t>DCALS Spring Banquet</a:t>
            </a:r>
            <a:endParaRPr lang="en-US" dirty="0"/>
          </a:p>
        </p:txBody>
      </p:sp>
      <p:sp>
        <p:nvSpPr>
          <p:cNvPr id="5" name="Slide Number Placeholder 4"/>
          <p:cNvSpPr>
            <a:spLocks noGrp="1"/>
          </p:cNvSpPr>
          <p:nvPr>
            <p:ph type="sldNum" sz="quarter" idx="12"/>
          </p:nvPr>
        </p:nvSpPr>
        <p:spPr/>
        <p:txBody>
          <a:bodyPr/>
          <a:lstStyle/>
          <a:p>
            <a:pPr>
              <a:defRPr/>
            </a:pPr>
            <a:fld id="{4F49AAF0-771A-4457-B36D-6C76FDADB3EC}" type="slidenum">
              <a:rPr lang="en-US" smtClean="0"/>
              <a:pPr>
                <a:defRPr/>
              </a:pPr>
              <a:t>19</a:t>
            </a:fld>
            <a:endParaRPr lang="en-US"/>
          </a:p>
        </p:txBody>
      </p:sp>
    </p:spTree>
    <p:extLst>
      <p:ext uri="{BB962C8B-B14F-4D97-AF65-F5344CB8AC3E}">
        <p14:creationId xmlns:p14="http://schemas.microsoft.com/office/powerpoint/2010/main" val="21159198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5"/>
          <p:cNvSpPr>
            <a:spLocks noGrp="1"/>
          </p:cNvSpPr>
          <p:nvPr>
            <p:ph type="title"/>
          </p:nvPr>
        </p:nvSpPr>
        <p:spPr/>
        <p:txBody>
          <a:bodyPr/>
          <a:lstStyle/>
          <a:p>
            <a:pPr eaLnBrk="1" hangingPunct="1"/>
            <a:r>
              <a:rPr lang="en-US" altLang="en-US" dirty="0" smtClean="0"/>
              <a:t>Agenda</a:t>
            </a:r>
          </a:p>
        </p:txBody>
      </p:sp>
      <p:sp>
        <p:nvSpPr>
          <p:cNvPr id="13315" name="Content Placeholder 6"/>
          <p:cNvSpPr>
            <a:spLocks noGrp="1"/>
          </p:cNvSpPr>
          <p:nvPr>
            <p:ph idx="1"/>
          </p:nvPr>
        </p:nvSpPr>
        <p:spPr/>
        <p:txBody>
          <a:bodyPr/>
          <a:lstStyle/>
          <a:p>
            <a:pPr lvl="1" eaLnBrk="1" hangingPunct="1"/>
            <a:r>
              <a:rPr lang="en-US" altLang="en-US" dirty="0" smtClean="0"/>
              <a:t>NGS and Modernizing the Nation’s </a:t>
            </a:r>
            <a:r>
              <a:rPr lang="en-US" altLang="en-US" dirty="0" err="1" smtClean="0"/>
              <a:t>Datums</a:t>
            </a:r>
            <a:endParaRPr lang="en-US" altLang="en-US" dirty="0" smtClean="0"/>
          </a:p>
          <a:p>
            <a:pPr lvl="1" eaLnBrk="1" hangingPunct="1"/>
            <a:r>
              <a:rPr lang="en-US" altLang="en-US" dirty="0" smtClean="0"/>
              <a:t>The GRAV-D project</a:t>
            </a:r>
          </a:p>
          <a:p>
            <a:pPr lvl="1" eaLnBrk="1" hangingPunct="1"/>
            <a:r>
              <a:rPr lang="en-US" altLang="en-US" dirty="0" smtClean="0"/>
              <a:t>Impact on Surveying</a:t>
            </a:r>
          </a:p>
          <a:p>
            <a:pPr lvl="2" eaLnBrk="1" hangingPunct="1"/>
            <a:r>
              <a:rPr lang="en-US" altLang="en-US" dirty="0" smtClean="0"/>
              <a:t>Implementation of Datum</a:t>
            </a:r>
          </a:p>
          <a:p>
            <a:pPr lvl="2" eaLnBrk="1" hangingPunct="1"/>
            <a:r>
              <a:rPr lang="en-US" altLang="en-US" dirty="0" smtClean="0"/>
              <a:t>How you will (probably) use it</a:t>
            </a:r>
          </a:p>
          <a:p>
            <a:pPr lvl="2" eaLnBrk="1" hangingPunct="1"/>
            <a:r>
              <a:rPr lang="en-US" altLang="en-US" dirty="0" smtClean="0"/>
              <a:t>How you can prepare now</a:t>
            </a:r>
          </a:p>
          <a:p>
            <a:pPr marL="914400" lvl="2" indent="0" eaLnBrk="1" hangingPunct="1">
              <a:buNone/>
            </a:pPr>
            <a:endParaRPr lang="en-US" altLang="en-US" dirty="0" smtClean="0"/>
          </a:p>
        </p:txBody>
      </p:sp>
      <p:sp>
        <p:nvSpPr>
          <p:cNvPr id="8" name="Footer Placeholder 7"/>
          <p:cNvSpPr>
            <a:spLocks noGrp="1"/>
          </p:cNvSpPr>
          <p:nvPr>
            <p:ph type="ftr" sz="quarter" idx="11"/>
          </p:nvPr>
        </p:nvSpPr>
        <p:spPr/>
        <p:txBody>
          <a:bodyPr/>
          <a:lstStyle/>
          <a:p>
            <a:pPr>
              <a:defRPr/>
            </a:pPr>
            <a:r>
              <a:rPr lang="en-US"/>
              <a:t>DCALS Spring Banquet</a:t>
            </a:r>
          </a:p>
        </p:txBody>
      </p:sp>
      <p:sp>
        <p:nvSpPr>
          <p:cNvPr id="9" name="Date Placeholder 8"/>
          <p:cNvSpPr>
            <a:spLocks noGrp="1"/>
          </p:cNvSpPr>
          <p:nvPr>
            <p:ph type="dt" sz="quarter" idx="10"/>
          </p:nvPr>
        </p:nvSpPr>
        <p:spPr/>
        <p:txBody>
          <a:bodyPr/>
          <a:lstStyle/>
          <a:p>
            <a:pPr>
              <a:defRPr/>
            </a:pPr>
            <a:r>
              <a:rPr lang="en-US" smtClean="0"/>
              <a:t>March 12, 2014</a:t>
            </a:r>
            <a:endParaRPr lang="en-US"/>
          </a:p>
        </p:txBody>
      </p:sp>
      <p:sp>
        <p:nvSpPr>
          <p:cNvPr id="2" name="Slide Number Placeholder 1"/>
          <p:cNvSpPr>
            <a:spLocks noGrp="1"/>
          </p:cNvSpPr>
          <p:nvPr>
            <p:ph type="sldNum" sz="quarter" idx="12"/>
          </p:nvPr>
        </p:nvSpPr>
        <p:spPr/>
        <p:txBody>
          <a:bodyPr/>
          <a:lstStyle/>
          <a:p>
            <a:pPr>
              <a:defRPr/>
            </a:pPr>
            <a:fld id="{4F49AAF0-771A-4457-B36D-6C76FDADB3EC}" type="slidenum">
              <a:rPr lang="en-US" smtClean="0"/>
              <a:pPr>
                <a:defRPr/>
              </a:pPr>
              <a:t>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3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31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315">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315">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31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pPr eaLnBrk="1" hangingPunct="1"/>
            <a:r>
              <a:rPr lang="en-US" smtClean="0"/>
              <a:t>GRAV-D Coverage Area: </a:t>
            </a:r>
            <a:br>
              <a:rPr lang="en-US" smtClean="0"/>
            </a:br>
            <a:r>
              <a:rPr lang="en-US" sz="2800"/>
              <a:t>Pacific Islands</a:t>
            </a:r>
          </a:p>
        </p:txBody>
      </p:sp>
      <p:pic>
        <p:nvPicPr>
          <p:cNvPr id="5123" name="Content Placeholder 3" descr="Screen Clippin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782764" y="1600201"/>
            <a:ext cx="5578475" cy="4525963"/>
          </a:xfrm>
        </p:spPr>
      </p:pic>
      <p:sp>
        <p:nvSpPr>
          <p:cNvPr id="2" name="Date Placeholder 1"/>
          <p:cNvSpPr>
            <a:spLocks noGrp="1"/>
          </p:cNvSpPr>
          <p:nvPr>
            <p:ph type="dt" sz="half" idx="10"/>
          </p:nvPr>
        </p:nvSpPr>
        <p:spPr/>
        <p:txBody>
          <a:bodyPr/>
          <a:lstStyle/>
          <a:p>
            <a:pPr>
              <a:defRPr/>
            </a:pPr>
            <a:r>
              <a:rPr lang="en-US" smtClean="0"/>
              <a:t>March 12, 2014</a:t>
            </a:r>
            <a:endParaRPr lang="en-US" dirty="0"/>
          </a:p>
        </p:txBody>
      </p:sp>
      <p:sp>
        <p:nvSpPr>
          <p:cNvPr id="3" name="Footer Placeholder 2"/>
          <p:cNvSpPr>
            <a:spLocks noGrp="1"/>
          </p:cNvSpPr>
          <p:nvPr>
            <p:ph type="ftr" sz="quarter" idx="11"/>
          </p:nvPr>
        </p:nvSpPr>
        <p:spPr/>
        <p:txBody>
          <a:bodyPr/>
          <a:lstStyle/>
          <a:p>
            <a:pPr>
              <a:defRPr/>
            </a:pPr>
            <a:r>
              <a:rPr lang="en-US" smtClean="0"/>
              <a:t>DCALS Spring Banquet</a:t>
            </a:r>
            <a:endParaRPr lang="en-US" dirty="0"/>
          </a:p>
        </p:txBody>
      </p:sp>
      <p:sp>
        <p:nvSpPr>
          <p:cNvPr id="5" name="Slide Number Placeholder 4"/>
          <p:cNvSpPr>
            <a:spLocks noGrp="1"/>
          </p:cNvSpPr>
          <p:nvPr>
            <p:ph type="sldNum" sz="quarter" idx="12"/>
          </p:nvPr>
        </p:nvSpPr>
        <p:spPr/>
        <p:txBody>
          <a:bodyPr/>
          <a:lstStyle/>
          <a:p>
            <a:pPr>
              <a:defRPr/>
            </a:pPr>
            <a:fld id="{4F49AAF0-771A-4457-B36D-6C76FDADB3EC}" type="slidenum">
              <a:rPr lang="en-US" smtClean="0"/>
              <a:pPr>
                <a:defRPr/>
              </a:pPr>
              <a:t>20</a:t>
            </a:fld>
            <a:endParaRPr lang="en-US"/>
          </a:p>
        </p:txBody>
      </p:sp>
    </p:spTree>
    <p:extLst>
      <p:ext uri="{BB962C8B-B14F-4D97-AF65-F5344CB8AC3E}">
        <p14:creationId xmlns:p14="http://schemas.microsoft.com/office/powerpoint/2010/main" val="37011427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age.png"/>
          <p:cNvPicPr>
            <a:picLocks noChangeAspect="1"/>
          </p:cNvPicPr>
          <p:nvPr/>
        </p:nvPicPr>
        <p:blipFill>
          <a:blip r:embed="rId3" cstate="print"/>
          <a:srcRect/>
          <a:stretch>
            <a:fillRect/>
          </a:stretch>
        </p:blipFill>
        <p:spPr bwMode="auto">
          <a:xfrm>
            <a:off x="3581401" y="2358406"/>
            <a:ext cx="5425873" cy="2442195"/>
          </a:xfrm>
          <a:prstGeom prst="rect">
            <a:avLst/>
          </a:prstGeom>
          <a:noFill/>
          <a:ln w="12700">
            <a:noFill/>
            <a:miter lim="0"/>
            <a:headEnd/>
            <a:tailEnd/>
          </a:ln>
        </p:spPr>
      </p:pic>
      <p:sp>
        <p:nvSpPr>
          <p:cNvPr id="6146" name="Title 1"/>
          <p:cNvSpPr>
            <a:spLocks noGrp="1"/>
          </p:cNvSpPr>
          <p:nvPr>
            <p:ph type="title"/>
          </p:nvPr>
        </p:nvSpPr>
        <p:spPr/>
        <p:txBody>
          <a:bodyPr/>
          <a:lstStyle/>
          <a:p>
            <a:pPr eaLnBrk="1" hangingPunct="1"/>
            <a:r>
              <a:rPr lang="en-US" smtClean="0"/>
              <a:t>Priority Order for Surveys</a:t>
            </a:r>
          </a:p>
        </p:txBody>
      </p:sp>
      <p:sp>
        <p:nvSpPr>
          <p:cNvPr id="6147" name="Text Placeholder 2"/>
          <p:cNvSpPr>
            <a:spLocks noGrp="1"/>
          </p:cNvSpPr>
          <p:nvPr>
            <p:ph type="body" idx="1"/>
          </p:nvPr>
        </p:nvSpPr>
        <p:spPr/>
        <p:txBody>
          <a:bodyPr/>
          <a:lstStyle/>
          <a:p>
            <a:r>
              <a:rPr lang="en-US" smtClean="0"/>
              <a:t>Greatest Datum Needs</a:t>
            </a:r>
          </a:p>
        </p:txBody>
      </p:sp>
      <p:sp>
        <p:nvSpPr>
          <p:cNvPr id="6148" name="Content Placeholder 2"/>
          <p:cNvSpPr>
            <a:spLocks noGrp="1"/>
          </p:cNvSpPr>
          <p:nvPr>
            <p:ph sz="half" idx="2"/>
          </p:nvPr>
        </p:nvSpPr>
        <p:spPr>
          <a:xfrm>
            <a:off x="457200" y="2174875"/>
            <a:ext cx="3276600" cy="3951288"/>
          </a:xfrm>
        </p:spPr>
        <p:txBody>
          <a:bodyPr/>
          <a:lstStyle/>
          <a:p>
            <a:pPr eaLnBrk="1" hangingPunct="1"/>
            <a:r>
              <a:rPr lang="en-US" dirty="0" smtClean="0"/>
              <a:t>Alaska</a:t>
            </a:r>
          </a:p>
          <a:p>
            <a:pPr eaLnBrk="1" hangingPunct="1"/>
            <a:r>
              <a:rPr lang="en-US" dirty="0" smtClean="0"/>
              <a:t>Coastal US &amp; Great Lakes</a:t>
            </a:r>
          </a:p>
          <a:p>
            <a:pPr eaLnBrk="1" hangingPunct="1"/>
            <a:r>
              <a:rPr lang="en-US" dirty="0" smtClean="0"/>
              <a:t>Hawaii &amp; Pacific Islands</a:t>
            </a:r>
          </a:p>
          <a:p>
            <a:pPr eaLnBrk="1" hangingPunct="1"/>
            <a:r>
              <a:rPr lang="en-US" dirty="0" smtClean="0"/>
              <a:t>Aleutians</a:t>
            </a:r>
          </a:p>
          <a:p>
            <a:pPr eaLnBrk="1" hangingPunct="1"/>
            <a:r>
              <a:rPr lang="en-US" dirty="0" smtClean="0"/>
              <a:t>Interior CONUS </a:t>
            </a:r>
          </a:p>
          <a:p>
            <a:pPr lvl="1" eaLnBrk="1" hangingPunct="1"/>
            <a:r>
              <a:rPr lang="en-US" dirty="0" smtClean="0"/>
              <a:t>Mountains first</a:t>
            </a:r>
          </a:p>
        </p:txBody>
      </p:sp>
      <p:sp>
        <p:nvSpPr>
          <p:cNvPr id="4" name="Text Placeholder 3"/>
          <p:cNvSpPr>
            <a:spLocks noGrp="1"/>
          </p:cNvSpPr>
          <p:nvPr>
            <p:ph type="body" sz="quarter" idx="3"/>
          </p:nvPr>
        </p:nvSpPr>
        <p:spPr/>
        <p:txBody>
          <a:bodyPr/>
          <a:lstStyle/>
          <a:p>
            <a:r>
              <a:rPr lang="en-US" smtClean="0"/>
              <a:t>Other Variables to Consider</a:t>
            </a:r>
          </a:p>
        </p:txBody>
      </p:sp>
      <p:sp>
        <p:nvSpPr>
          <p:cNvPr id="5" name="Content Placeholder 4"/>
          <p:cNvSpPr>
            <a:spLocks noGrp="1"/>
          </p:cNvSpPr>
          <p:nvPr>
            <p:ph sz="quarter" idx="4"/>
          </p:nvPr>
        </p:nvSpPr>
        <p:spPr/>
        <p:txBody>
          <a:bodyPr/>
          <a:lstStyle/>
          <a:p>
            <a:r>
              <a:rPr lang="en-US" dirty="0" smtClean="0"/>
              <a:t>Need to meet GPRA Objective</a:t>
            </a:r>
          </a:p>
          <a:p>
            <a:r>
              <a:rPr lang="en-US" dirty="0" smtClean="0"/>
              <a:t>Aircraft availability and capability</a:t>
            </a:r>
          </a:p>
          <a:p>
            <a:r>
              <a:rPr lang="en-US" dirty="0" smtClean="0"/>
              <a:t>Appropriate season for measurement</a:t>
            </a:r>
          </a:p>
          <a:p>
            <a:r>
              <a:rPr lang="en-US" dirty="0" smtClean="0"/>
              <a:t>Contract fuel availability</a:t>
            </a:r>
          </a:p>
        </p:txBody>
      </p:sp>
      <p:sp>
        <p:nvSpPr>
          <p:cNvPr id="2" name="Date Placeholder 1"/>
          <p:cNvSpPr>
            <a:spLocks noGrp="1"/>
          </p:cNvSpPr>
          <p:nvPr>
            <p:ph type="dt" sz="half" idx="10"/>
          </p:nvPr>
        </p:nvSpPr>
        <p:spPr/>
        <p:txBody>
          <a:bodyPr/>
          <a:lstStyle/>
          <a:p>
            <a:pPr>
              <a:defRPr/>
            </a:pPr>
            <a:r>
              <a:rPr lang="en-US" smtClean="0"/>
              <a:t>March 12, 2014</a:t>
            </a:r>
            <a:endParaRPr lang="en-US"/>
          </a:p>
        </p:txBody>
      </p:sp>
      <p:sp>
        <p:nvSpPr>
          <p:cNvPr id="3" name="Footer Placeholder 2"/>
          <p:cNvSpPr>
            <a:spLocks noGrp="1"/>
          </p:cNvSpPr>
          <p:nvPr>
            <p:ph type="ftr" sz="quarter" idx="11"/>
          </p:nvPr>
        </p:nvSpPr>
        <p:spPr/>
        <p:txBody>
          <a:bodyPr/>
          <a:lstStyle/>
          <a:p>
            <a:pPr>
              <a:defRPr/>
            </a:pPr>
            <a:r>
              <a:rPr lang="en-US" smtClean="0"/>
              <a:t>DCALS Spring Banquet</a:t>
            </a:r>
            <a:endParaRPr lang="en-US"/>
          </a:p>
        </p:txBody>
      </p:sp>
      <p:sp>
        <p:nvSpPr>
          <p:cNvPr id="8" name="Slide Number Placeholder 7"/>
          <p:cNvSpPr>
            <a:spLocks noGrp="1"/>
          </p:cNvSpPr>
          <p:nvPr>
            <p:ph type="sldNum" sz="quarter" idx="12"/>
          </p:nvPr>
        </p:nvSpPr>
        <p:spPr/>
        <p:txBody>
          <a:bodyPr/>
          <a:lstStyle/>
          <a:p>
            <a:pPr>
              <a:defRPr/>
            </a:pPr>
            <a:fld id="{9ED622C1-51DA-4A4A-9DAF-99F7B8B1A375}" type="slidenum">
              <a:rPr lang="en-US" smtClean="0"/>
              <a:pPr>
                <a:defRPr/>
              </a:pPr>
              <a:t>21</a:t>
            </a:fld>
            <a:endParaRPr lang="en-US"/>
          </a:p>
        </p:txBody>
      </p:sp>
    </p:spTree>
    <p:extLst>
      <p:ext uri="{BB962C8B-B14F-4D97-AF65-F5344CB8AC3E}">
        <p14:creationId xmlns:p14="http://schemas.microsoft.com/office/powerpoint/2010/main" val="3035110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467" y="-8467"/>
            <a:ext cx="9245600" cy="6951134"/>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098" name="Picture 3" descr="H:\shared\GRAV-D\Data Release Tracking\GRAVD_DataReleaseStatus_03031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442" y="945409"/>
            <a:ext cx="7749116" cy="5424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457200" y="-30174"/>
            <a:ext cx="8229600" cy="1143000"/>
          </a:xfrm>
        </p:spPr>
        <p:txBody>
          <a:bodyPr/>
          <a:lstStyle/>
          <a:p>
            <a:r>
              <a:rPr lang="en-US" dirty="0" smtClean="0">
                <a:solidFill>
                  <a:schemeClr val="bg1"/>
                </a:solidFill>
              </a:rPr>
              <a:t>GRAV-D Status 2-28-14: 34%</a:t>
            </a:r>
            <a:endParaRPr lang="en-US" dirty="0">
              <a:solidFill>
                <a:schemeClr val="bg1"/>
              </a:solidFill>
            </a:endParaRPr>
          </a:p>
        </p:txBody>
      </p:sp>
    </p:spTree>
    <p:extLst>
      <p:ext uri="{BB962C8B-B14F-4D97-AF65-F5344CB8AC3E}">
        <p14:creationId xmlns:p14="http://schemas.microsoft.com/office/powerpoint/2010/main" val="34432275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366713"/>
            <a:ext cx="8229600" cy="1143000"/>
          </a:xfrm>
        </p:spPr>
        <p:txBody>
          <a:bodyPr/>
          <a:lstStyle/>
          <a:p>
            <a:r>
              <a:rPr lang="en-US" smtClean="0"/>
              <a:t>GPRA* Performance Metric</a:t>
            </a:r>
            <a:br>
              <a:rPr lang="en-US" smtClean="0"/>
            </a:br>
            <a:r>
              <a:rPr lang="en-US" sz="3600"/>
              <a:t>For Airborne Surveys</a:t>
            </a:r>
            <a:endParaRPr lang="en-US" smtClean="0"/>
          </a:p>
        </p:txBody>
      </p:sp>
      <p:graphicFrame>
        <p:nvGraphicFramePr>
          <p:cNvPr id="4" name="Table 3"/>
          <p:cNvGraphicFramePr>
            <a:graphicFrameLocks noGrp="1"/>
          </p:cNvGraphicFramePr>
          <p:nvPr>
            <p:extLst>
              <p:ext uri="{D42A27DB-BD31-4B8C-83A1-F6EECF244321}">
                <p14:modId xmlns:p14="http://schemas.microsoft.com/office/powerpoint/2010/main" val="3566442857"/>
              </p:ext>
            </p:extLst>
          </p:nvPr>
        </p:nvGraphicFramePr>
        <p:xfrm>
          <a:off x="492916" y="2303859"/>
          <a:ext cx="8158167" cy="2092229"/>
        </p:xfrm>
        <a:graphic>
          <a:graphicData uri="http://schemas.openxmlformats.org/drawingml/2006/table">
            <a:tbl>
              <a:tblPr/>
              <a:tblGrid>
                <a:gridCol w="685762"/>
                <a:gridCol w="574556"/>
                <a:gridCol w="523759"/>
                <a:gridCol w="523759"/>
                <a:gridCol w="523759"/>
                <a:gridCol w="523759"/>
                <a:gridCol w="523759"/>
                <a:gridCol w="523759"/>
                <a:gridCol w="523759"/>
                <a:gridCol w="523759"/>
                <a:gridCol w="523759"/>
                <a:gridCol w="523759"/>
                <a:gridCol w="625353"/>
                <a:gridCol w="1034906"/>
              </a:tblGrid>
              <a:tr h="214313">
                <a:tc rowSpan="2">
                  <a:txBody>
                    <a:bodyPr/>
                    <a:lstStyle/>
                    <a:p>
                      <a:pPr marL="0" marR="0" algn="ctr">
                        <a:spcBef>
                          <a:spcPts val="0"/>
                        </a:spcBef>
                        <a:spcAft>
                          <a:spcPts val="0"/>
                        </a:spcAft>
                      </a:pPr>
                      <a:endParaRPr lang="en-US" sz="1400" dirty="0">
                        <a:latin typeface="Times New Roman"/>
                        <a:ea typeface="Calibri"/>
                      </a:endParaRPr>
                    </a:p>
                    <a:p>
                      <a:pPr marL="0" marR="0" algn="ctr">
                        <a:spcBef>
                          <a:spcPts val="0"/>
                        </a:spcBef>
                        <a:spcAft>
                          <a:spcPts val="0"/>
                        </a:spcAft>
                      </a:pPr>
                      <a:r>
                        <a:rPr lang="en-US" sz="1100" b="1" dirty="0">
                          <a:latin typeface="Times New Roman"/>
                          <a:ea typeface="Calibri"/>
                        </a:rPr>
                        <a:t>FY09 </a:t>
                      </a:r>
                      <a:r>
                        <a:rPr lang="en-US" sz="1100" b="1" dirty="0" smtClean="0">
                          <a:latin typeface="Times New Roman"/>
                          <a:ea typeface="Calibri"/>
                        </a:rPr>
                        <a:t>Baseline</a:t>
                      </a:r>
                      <a:endParaRPr lang="en-US" sz="14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13">
                  <a:txBody>
                    <a:bodyPr/>
                    <a:lstStyle/>
                    <a:p>
                      <a:pPr marL="0" marR="0" algn="ctr">
                        <a:spcBef>
                          <a:spcPts val="0"/>
                        </a:spcBef>
                        <a:spcAft>
                          <a:spcPts val="0"/>
                        </a:spcAft>
                      </a:pPr>
                      <a:r>
                        <a:rPr lang="en-US" sz="1400" b="1" dirty="0" smtClean="0">
                          <a:latin typeface="Times New Roman"/>
                          <a:ea typeface="Calibri"/>
                        </a:rPr>
                        <a:t>Targets </a:t>
                      </a:r>
                      <a:r>
                        <a:rPr lang="en-US" sz="1400" b="1" dirty="0" err="1" smtClean="0">
                          <a:latin typeface="Times New Roman"/>
                          <a:ea typeface="Calibri"/>
                        </a:rPr>
                        <a:t>vs</a:t>
                      </a:r>
                      <a:r>
                        <a:rPr lang="en-US" sz="1400" b="1" dirty="0" smtClean="0">
                          <a:latin typeface="Times New Roman"/>
                          <a:ea typeface="Calibri"/>
                        </a:rPr>
                        <a:t> Actual</a:t>
                      </a:r>
                      <a:endParaRPr lang="en-US" sz="14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42900">
                <a:tc vMerge="1">
                  <a:txBody>
                    <a:bodyPr/>
                    <a:lstStyle/>
                    <a:p>
                      <a:endParaRPr lang="en-US"/>
                    </a:p>
                  </a:txBody>
                  <a:tcPr/>
                </a:tc>
                <a:tc>
                  <a:txBody>
                    <a:bodyPr/>
                    <a:lstStyle/>
                    <a:p>
                      <a:pPr marL="0" marR="0" algn="ctr">
                        <a:spcBef>
                          <a:spcPts val="0"/>
                        </a:spcBef>
                        <a:spcAft>
                          <a:spcPts val="0"/>
                        </a:spcAft>
                      </a:pPr>
                      <a:r>
                        <a:rPr lang="en-US" sz="1100" b="1" dirty="0">
                          <a:latin typeface="Times New Roman"/>
                          <a:ea typeface="Calibri"/>
                        </a:rPr>
                        <a:t>FY10</a:t>
                      </a:r>
                      <a:endParaRPr lang="en-US" sz="14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b="1" dirty="0">
                          <a:latin typeface="Times New Roman"/>
                          <a:ea typeface="Calibri"/>
                        </a:rPr>
                        <a:t>FY11</a:t>
                      </a:r>
                      <a:endParaRPr lang="en-US" sz="14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b="1" dirty="0">
                          <a:latin typeface="Times New Roman"/>
                          <a:ea typeface="Calibri"/>
                        </a:rPr>
                        <a:t>FY12</a:t>
                      </a:r>
                      <a:endParaRPr lang="en-US" sz="14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b="1">
                          <a:latin typeface="Times New Roman"/>
                          <a:ea typeface="Calibri"/>
                        </a:rPr>
                        <a:t>FY13</a:t>
                      </a:r>
                      <a:endParaRPr lang="en-US" sz="140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b="1">
                          <a:latin typeface="Times New Roman"/>
                          <a:ea typeface="Calibri"/>
                        </a:rPr>
                        <a:t>FY14</a:t>
                      </a:r>
                      <a:endParaRPr lang="en-US" sz="140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b="1">
                          <a:latin typeface="Times New Roman"/>
                          <a:ea typeface="Calibri"/>
                        </a:rPr>
                        <a:t>FY15</a:t>
                      </a:r>
                      <a:endParaRPr lang="en-US" sz="140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b="1" dirty="0">
                          <a:latin typeface="Times New Roman"/>
                          <a:ea typeface="Calibri"/>
                        </a:rPr>
                        <a:t>FY16</a:t>
                      </a:r>
                      <a:endParaRPr lang="en-US" sz="14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b="1" dirty="0">
                          <a:latin typeface="Times New Roman"/>
                          <a:ea typeface="Calibri"/>
                        </a:rPr>
                        <a:t>FY17</a:t>
                      </a:r>
                      <a:endParaRPr lang="en-US" sz="14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b="1" dirty="0">
                          <a:latin typeface="Times New Roman"/>
                          <a:ea typeface="Calibri"/>
                        </a:rPr>
                        <a:t>FY18</a:t>
                      </a:r>
                      <a:endParaRPr lang="en-US" sz="14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b="1" dirty="0">
                          <a:latin typeface="Times New Roman"/>
                          <a:ea typeface="Calibri"/>
                        </a:rPr>
                        <a:t>FY19</a:t>
                      </a:r>
                      <a:endParaRPr lang="en-US" sz="14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b="1" dirty="0">
                          <a:latin typeface="Times New Roman"/>
                          <a:ea typeface="Calibri"/>
                        </a:rPr>
                        <a:t>FY20</a:t>
                      </a:r>
                      <a:endParaRPr lang="en-US" sz="14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b="1" dirty="0">
                          <a:latin typeface="Times New Roman"/>
                          <a:ea typeface="Calibri"/>
                        </a:rPr>
                        <a:t>FY21</a:t>
                      </a:r>
                      <a:endParaRPr lang="en-US" sz="14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100" b="1" dirty="0">
                          <a:latin typeface="Times New Roman"/>
                          <a:ea typeface="Calibri"/>
                        </a:rPr>
                        <a:t>FY22</a:t>
                      </a:r>
                      <a:endParaRPr lang="en-US" sz="14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r>
              <a:tr h="767508">
                <a:tc>
                  <a:txBody>
                    <a:bodyPr/>
                    <a:lstStyle/>
                    <a:p>
                      <a:pPr marL="0" marR="0" algn="ctr">
                        <a:spcBef>
                          <a:spcPts val="0"/>
                        </a:spcBef>
                        <a:spcAft>
                          <a:spcPts val="0"/>
                        </a:spcAft>
                      </a:pPr>
                      <a:r>
                        <a:rPr lang="en-US" sz="1600" dirty="0">
                          <a:latin typeface="Times New Roman"/>
                          <a:ea typeface="Calibri"/>
                        </a:rPr>
                        <a:t>6.14%</a:t>
                      </a:r>
                      <a:endParaRPr lang="en-US" sz="20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latin typeface="Times New Roman"/>
                          <a:ea typeface="Calibri"/>
                        </a:rPr>
                        <a:t>7.5%</a:t>
                      </a:r>
                      <a:endParaRPr lang="en-US" sz="20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latin typeface="Times New Roman"/>
                          <a:ea typeface="Calibri"/>
                        </a:rPr>
                        <a:t>12%</a:t>
                      </a:r>
                      <a:endParaRPr lang="en-US" sz="20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latin typeface="Times New Roman"/>
                          <a:ea typeface="Calibri"/>
                        </a:rPr>
                        <a:t>20%</a:t>
                      </a:r>
                      <a:endParaRPr lang="en-US" sz="20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latin typeface="Times New Roman"/>
                          <a:ea typeface="Calibri"/>
                        </a:rPr>
                        <a:t>28%</a:t>
                      </a:r>
                      <a:endParaRPr lang="en-US" sz="20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latin typeface="Times New Roman"/>
                          <a:ea typeface="Calibri"/>
                        </a:rPr>
                        <a:t>36%</a:t>
                      </a:r>
                      <a:endParaRPr lang="en-US" sz="20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latin typeface="Times New Roman"/>
                          <a:ea typeface="Calibri"/>
                        </a:rPr>
                        <a:t>44%</a:t>
                      </a:r>
                      <a:endParaRPr lang="en-US" sz="20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latin typeface="Times New Roman"/>
                          <a:ea typeface="Calibri"/>
                        </a:rPr>
                        <a:t>52%</a:t>
                      </a:r>
                      <a:endParaRPr lang="en-US" sz="20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latin typeface="Times New Roman"/>
                          <a:ea typeface="Calibri"/>
                        </a:rPr>
                        <a:t>60%</a:t>
                      </a:r>
                      <a:endParaRPr lang="en-US" sz="20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latin typeface="Times New Roman"/>
                          <a:ea typeface="Calibri"/>
                        </a:rPr>
                        <a:t>68%</a:t>
                      </a:r>
                      <a:endParaRPr lang="en-US" sz="20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latin typeface="Times New Roman"/>
                          <a:ea typeface="Calibri"/>
                        </a:rPr>
                        <a:t>76%</a:t>
                      </a:r>
                      <a:endParaRPr lang="en-US" sz="20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latin typeface="Times New Roman"/>
                          <a:ea typeface="Calibri"/>
                        </a:rPr>
                        <a:t>84%</a:t>
                      </a:r>
                      <a:endParaRPr lang="en-US" sz="20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latin typeface="Times New Roman"/>
                          <a:ea typeface="Calibri"/>
                        </a:rPr>
                        <a:t>92%</a:t>
                      </a:r>
                      <a:endParaRPr lang="en-US" sz="20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600" dirty="0" smtClean="0">
                          <a:latin typeface="Times New Roman"/>
                          <a:ea typeface="Calibri"/>
                        </a:rPr>
                        <a:t>100% and Implement</a:t>
                      </a:r>
                      <a:endParaRPr lang="en-US" sz="20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r>
              <a:tr h="767508">
                <a:tc>
                  <a:txBody>
                    <a:bodyPr/>
                    <a:lstStyle/>
                    <a:p>
                      <a:pPr marL="0" marR="0" algn="ctr">
                        <a:spcBef>
                          <a:spcPts val="0"/>
                        </a:spcBef>
                        <a:spcAft>
                          <a:spcPts val="0"/>
                        </a:spcAft>
                      </a:pPr>
                      <a:r>
                        <a:rPr lang="en-US" sz="1600" dirty="0" smtClean="0">
                          <a:latin typeface="Times New Roman"/>
                          <a:ea typeface="Calibri"/>
                        </a:rPr>
                        <a:t>6.14</a:t>
                      </a:r>
                      <a:endParaRPr lang="en-US" sz="16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latin typeface="Times New Roman"/>
                          <a:ea typeface="Calibri"/>
                        </a:rPr>
                        <a:t>7.8</a:t>
                      </a:r>
                      <a:endParaRPr lang="en-US" sz="16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latin typeface="Times New Roman"/>
                          <a:ea typeface="Calibri"/>
                        </a:rPr>
                        <a:t>14.7</a:t>
                      </a:r>
                      <a:endParaRPr lang="en-US" sz="16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latin typeface="Times New Roman"/>
                          <a:ea typeface="Calibri"/>
                        </a:rPr>
                        <a:t>23.9</a:t>
                      </a:r>
                      <a:endParaRPr lang="en-US" sz="16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latin typeface="Times New Roman"/>
                          <a:ea typeface="Calibri"/>
                        </a:rPr>
                        <a:t>31%</a:t>
                      </a:r>
                      <a:endParaRPr lang="en-US" sz="16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6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6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6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6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6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6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6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6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endParaRPr lang="en-US" sz="16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r>
            </a:tbl>
          </a:graphicData>
        </a:graphic>
      </p:graphicFrame>
      <p:sp>
        <p:nvSpPr>
          <p:cNvPr id="16437" name="TextBox 5"/>
          <p:cNvSpPr txBox="1">
            <a:spLocks noChangeArrowheads="1"/>
          </p:cNvSpPr>
          <p:nvPr/>
        </p:nvSpPr>
        <p:spPr bwMode="auto">
          <a:xfrm>
            <a:off x="1142892" y="4893930"/>
            <a:ext cx="7020143" cy="838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indent="233363" eaLnBrk="0" hangingPunct="0">
              <a:defRPr sz="1400" b="1">
                <a:solidFill>
                  <a:schemeClr val="tx1"/>
                </a:solidFill>
                <a:latin typeface="Verdana" pitchFamily="34" charset="0"/>
              </a:defRPr>
            </a:lvl1pPr>
            <a:lvl2pPr marL="742950" indent="-285750" eaLnBrk="0" hangingPunct="0">
              <a:defRPr sz="1400" b="1">
                <a:solidFill>
                  <a:schemeClr val="tx1"/>
                </a:solidFill>
                <a:latin typeface="Verdana" pitchFamily="34" charset="0"/>
              </a:defRPr>
            </a:lvl2pPr>
            <a:lvl3pPr marL="1143000" indent="-228600" eaLnBrk="0" hangingPunct="0">
              <a:defRPr sz="1400" b="1">
                <a:solidFill>
                  <a:schemeClr val="tx1"/>
                </a:solidFill>
                <a:latin typeface="Verdana" pitchFamily="34" charset="0"/>
              </a:defRPr>
            </a:lvl3pPr>
            <a:lvl4pPr marL="1600200" indent="-228600" eaLnBrk="0" hangingPunct="0">
              <a:defRPr sz="1400" b="1">
                <a:solidFill>
                  <a:schemeClr val="tx1"/>
                </a:solidFill>
                <a:latin typeface="Verdana" pitchFamily="34" charset="0"/>
              </a:defRPr>
            </a:lvl4pPr>
            <a:lvl5pPr marL="2057400" indent="-228600" eaLnBrk="0" hangingPunct="0">
              <a:defRPr sz="1400" b="1">
                <a:solidFill>
                  <a:schemeClr val="tx1"/>
                </a:solidFill>
                <a:latin typeface="Verdana" pitchFamily="34" charset="0"/>
              </a:defRPr>
            </a:lvl5pPr>
            <a:lvl6pPr marL="2514600" indent="-228600" eaLnBrk="0" fontAlgn="base" hangingPunct="0">
              <a:spcBef>
                <a:spcPct val="0"/>
              </a:spcBef>
              <a:spcAft>
                <a:spcPct val="0"/>
              </a:spcAft>
              <a:defRPr sz="1400" b="1">
                <a:solidFill>
                  <a:schemeClr val="tx1"/>
                </a:solidFill>
                <a:latin typeface="Verdana" pitchFamily="34" charset="0"/>
              </a:defRPr>
            </a:lvl6pPr>
            <a:lvl7pPr marL="2971800" indent="-228600" eaLnBrk="0" fontAlgn="base" hangingPunct="0">
              <a:spcBef>
                <a:spcPct val="0"/>
              </a:spcBef>
              <a:spcAft>
                <a:spcPct val="0"/>
              </a:spcAft>
              <a:defRPr sz="1400" b="1">
                <a:solidFill>
                  <a:schemeClr val="tx1"/>
                </a:solidFill>
                <a:latin typeface="Verdana" pitchFamily="34" charset="0"/>
              </a:defRPr>
            </a:lvl7pPr>
            <a:lvl8pPr marL="3429000" indent="-228600" eaLnBrk="0" fontAlgn="base" hangingPunct="0">
              <a:spcBef>
                <a:spcPct val="0"/>
              </a:spcBef>
              <a:spcAft>
                <a:spcPct val="0"/>
              </a:spcAft>
              <a:defRPr sz="1400" b="1">
                <a:solidFill>
                  <a:schemeClr val="tx1"/>
                </a:solidFill>
                <a:latin typeface="Verdana" pitchFamily="34" charset="0"/>
              </a:defRPr>
            </a:lvl8pPr>
            <a:lvl9pPr marL="3886200" indent="-228600" eaLnBrk="0" fontAlgn="base" hangingPunct="0">
              <a:spcBef>
                <a:spcPct val="0"/>
              </a:spcBef>
              <a:spcAft>
                <a:spcPct val="0"/>
              </a:spcAft>
              <a:defRPr sz="1400" b="1">
                <a:solidFill>
                  <a:schemeClr val="tx1"/>
                </a:solidFill>
                <a:latin typeface="Verdana" pitchFamily="34" charset="0"/>
              </a:defRPr>
            </a:lvl9pPr>
          </a:lstStyle>
          <a:p>
            <a:pPr eaLnBrk="1" hangingPunct="1">
              <a:buFont typeface="Arial" pitchFamily="34" charset="0"/>
              <a:buChar char="•"/>
            </a:pPr>
            <a:r>
              <a:rPr lang="en-US" sz="1600" dirty="0">
                <a:latin typeface="Times New Roman" pitchFamily="18" charset="0"/>
                <a:ea typeface="Calibri" pitchFamily="34" charset="0"/>
                <a:cs typeface="Calibri" pitchFamily="34" charset="0"/>
              </a:rPr>
              <a:t> </a:t>
            </a:r>
            <a:r>
              <a:rPr lang="en-US" sz="1600" dirty="0">
                <a:latin typeface="+mn-lt"/>
                <a:ea typeface="Calibri" pitchFamily="34" charset="0"/>
                <a:cs typeface="Calibri" pitchFamily="34" charset="0"/>
              </a:rPr>
              <a:t>Measure</a:t>
            </a:r>
            <a:r>
              <a:rPr lang="en-US" sz="1600" b="0" dirty="0">
                <a:latin typeface="+mn-lt"/>
                <a:ea typeface="Calibri" pitchFamily="34" charset="0"/>
                <a:cs typeface="Calibri" pitchFamily="34" charset="0"/>
              </a:rPr>
              <a:t>: Percentage of the U.S. and its territories with GRAV-D data available </a:t>
            </a:r>
          </a:p>
          <a:p>
            <a:pPr eaLnBrk="1" hangingPunct="1"/>
            <a:r>
              <a:rPr lang="en-US" sz="1600" b="0" dirty="0">
                <a:latin typeface="+mn-lt"/>
                <a:ea typeface="Calibri" pitchFamily="34" charset="0"/>
                <a:cs typeface="Calibri" pitchFamily="34" charset="0"/>
              </a:rPr>
              <a:t>to support a 1 cm geoid supporting 2 cm orthometric heights.</a:t>
            </a:r>
          </a:p>
          <a:p>
            <a:pPr eaLnBrk="1" hangingPunct="1"/>
            <a:endParaRPr lang="en-US" sz="1600" b="0" dirty="0">
              <a:latin typeface="+mn-lt"/>
              <a:ea typeface="Calibri" pitchFamily="34" charset="0"/>
              <a:cs typeface="Calibri" pitchFamily="34" charset="0"/>
            </a:endParaRPr>
          </a:p>
        </p:txBody>
      </p:sp>
      <p:sp>
        <p:nvSpPr>
          <p:cNvPr id="16438" name="TextBox 6"/>
          <p:cNvSpPr txBox="1">
            <a:spLocks noChangeArrowheads="1"/>
          </p:cNvSpPr>
          <p:nvPr/>
        </p:nvSpPr>
        <p:spPr bwMode="auto">
          <a:xfrm>
            <a:off x="2492955" y="6400801"/>
            <a:ext cx="4277123" cy="292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1400" b="1">
                <a:solidFill>
                  <a:schemeClr val="tx1"/>
                </a:solidFill>
                <a:latin typeface="Verdana" pitchFamily="34" charset="0"/>
              </a:defRPr>
            </a:lvl1pPr>
            <a:lvl2pPr marL="742950" indent="-285750" eaLnBrk="0" hangingPunct="0">
              <a:defRPr sz="1400" b="1">
                <a:solidFill>
                  <a:schemeClr val="tx1"/>
                </a:solidFill>
                <a:latin typeface="Verdana" pitchFamily="34" charset="0"/>
              </a:defRPr>
            </a:lvl2pPr>
            <a:lvl3pPr marL="1143000" indent="-228600" eaLnBrk="0" hangingPunct="0">
              <a:defRPr sz="1400" b="1">
                <a:solidFill>
                  <a:schemeClr val="tx1"/>
                </a:solidFill>
                <a:latin typeface="Verdana" pitchFamily="34" charset="0"/>
              </a:defRPr>
            </a:lvl3pPr>
            <a:lvl4pPr marL="1600200" indent="-228600" eaLnBrk="0" hangingPunct="0">
              <a:defRPr sz="1400" b="1">
                <a:solidFill>
                  <a:schemeClr val="tx1"/>
                </a:solidFill>
                <a:latin typeface="Verdana" pitchFamily="34" charset="0"/>
              </a:defRPr>
            </a:lvl4pPr>
            <a:lvl5pPr marL="2057400" indent="-228600" eaLnBrk="0" hangingPunct="0">
              <a:defRPr sz="1400" b="1">
                <a:solidFill>
                  <a:schemeClr val="tx1"/>
                </a:solidFill>
                <a:latin typeface="Verdana" pitchFamily="34" charset="0"/>
              </a:defRPr>
            </a:lvl5pPr>
            <a:lvl6pPr marL="2514600" indent="-228600" eaLnBrk="0" fontAlgn="base" hangingPunct="0">
              <a:spcBef>
                <a:spcPct val="0"/>
              </a:spcBef>
              <a:spcAft>
                <a:spcPct val="0"/>
              </a:spcAft>
              <a:defRPr sz="1400" b="1">
                <a:solidFill>
                  <a:schemeClr val="tx1"/>
                </a:solidFill>
                <a:latin typeface="Verdana" pitchFamily="34" charset="0"/>
              </a:defRPr>
            </a:lvl6pPr>
            <a:lvl7pPr marL="2971800" indent="-228600" eaLnBrk="0" fontAlgn="base" hangingPunct="0">
              <a:spcBef>
                <a:spcPct val="0"/>
              </a:spcBef>
              <a:spcAft>
                <a:spcPct val="0"/>
              </a:spcAft>
              <a:defRPr sz="1400" b="1">
                <a:solidFill>
                  <a:schemeClr val="tx1"/>
                </a:solidFill>
                <a:latin typeface="Verdana" pitchFamily="34" charset="0"/>
              </a:defRPr>
            </a:lvl7pPr>
            <a:lvl8pPr marL="3429000" indent="-228600" eaLnBrk="0" fontAlgn="base" hangingPunct="0">
              <a:spcBef>
                <a:spcPct val="0"/>
              </a:spcBef>
              <a:spcAft>
                <a:spcPct val="0"/>
              </a:spcAft>
              <a:defRPr sz="1400" b="1">
                <a:solidFill>
                  <a:schemeClr val="tx1"/>
                </a:solidFill>
                <a:latin typeface="Verdana" pitchFamily="34" charset="0"/>
              </a:defRPr>
            </a:lvl8pPr>
            <a:lvl9pPr marL="3886200" indent="-228600" eaLnBrk="0" fontAlgn="base" hangingPunct="0">
              <a:spcBef>
                <a:spcPct val="0"/>
              </a:spcBef>
              <a:spcAft>
                <a:spcPct val="0"/>
              </a:spcAft>
              <a:defRPr sz="1400" b="1">
                <a:solidFill>
                  <a:schemeClr val="tx1"/>
                </a:solidFill>
                <a:latin typeface="Verdana" pitchFamily="34" charset="0"/>
              </a:defRPr>
            </a:lvl9pPr>
          </a:lstStyle>
          <a:p>
            <a:pPr eaLnBrk="1" hangingPunct="1"/>
            <a:r>
              <a:rPr lang="en-US" sz="1300" dirty="0">
                <a:latin typeface="+mn-lt"/>
                <a:cs typeface="Times New Roman" pitchFamily="18" charset="0"/>
              </a:rPr>
              <a:t>*GPRA = Government Performance and Results Act of 1993</a:t>
            </a:r>
          </a:p>
        </p:txBody>
      </p:sp>
      <p:sp>
        <p:nvSpPr>
          <p:cNvPr id="2" name="Date Placeholder 1"/>
          <p:cNvSpPr>
            <a:spLocks noGrp="1"/>
          </p:cNvSpPr>
          <p:nvPr>
            <p:ph type="dt" sz="half" idx="10"/>
          </p:nvPr>
        </p:nvSpPr>
        <p:spPr/>
        <p:txBody>
          <a:bodyPr/>
          <a:lstStyle/>
          <a:p>
            <a:pPr>
              <a:defRPr/>
            </a:pPr>
            <a:r>
              <a:rPr lang="en-US" smtClean="0"/>
              <a:t>March 12, 2014</a:t>
            </a:r>
            <a:endParaRPr lang="en-US" dirty="0"/>
          </a:p>
        </p:txBody>
      </p:sp>
      <p:sp>
        <p:nvSpPr>
          <p:cNvPr id="3" name="Footer Placeholder 2"/>
          <p:cNvSpPr>
            <a:spLocks noGrp="1"/>
          </p:cNvSpPr>
          <p:nvPr>
            <p:ph type="ftr" sz="quarter" idx="11"/>
          </p:nvPr>
        </p:nvSpPr>
        <p:spPr/>
        <p:txBody>
          <a:bodyPr/>
          <a:lstStyle/>
          <a:p>
            <a:pPr>
              <a:defRPr/>
            </a:pPr>
            <a:r>
              <a:rPr lang="en-US" smtClean="0"/>
              <a:t>DCALS Spring Banquet</a:t>
            </a:r>
            <a:endParaRPr lang="en-US" dirty="0"/>
          </a:p>
        </p:txBody>
      </p:sp>
      <p:sp>
        <p:nvSpPr>
          <p:cNvPr id="6" name="Slide Number Placeholder 5"/>
          <p:cNvSpPr>
            <a:spLocks noGrp="1"/>
          </p:cNvSpPr>
          <p:nvPr>
            <p:ph type="sldNum" sz="quarter" idx="12"/>
          </p:nvPr>
        </p:nvSpPr>
        <p:spPr/>
        <p:txBody>
          <a:bodyPr/>
          <a:lstStyle/>
          <a:p>
            <a:pPr>
              <a:defRPr/>
            </a:pPr>
            <a:fld id="{4F49AAF0-771A-4457-B36D-6C76FDADB3EC}" type="slidenum">
              <a:rPr lang="en-US" smtClean="0"/>
              <a:pPr>
                <a:defRPr/>
              </a:pPr>
              <a:t>23</a:t>
            </a:fld>
            <a:endParaRPr lang="en-US"/>
          </a:p>
        </p:txBody>
      </p:sp>
    </p:spTree>
    <p:extLst>
      <p:ext uri="{BB962C8B-B14F-4D97-AF65-F5344CB8AC3E}">
        <p14:creationId xmlns:p14="http://schemas.microsoft.com/office/powerpoint/2010/main" val="39151357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eaLnBrk="1" hangingPunct="1"/>
            <a:r>
              <a:rPr lang="en-US" dirty="0" smtClean="0"/>
              <a:t>Survey and Block Plans</a:t>
            </a:r>
          </a:p>
        </p:txBody>
      </p:sp>
      <p:sp>
        <p:nvSpPr>
          <p:cNvPr id="3" name="Content Placeholder 2"/>
          <p:cNvSpPr>
            <a:spLocks noGrp="1"/>
          </p:cNvSpPr>
          <p:nvPr>
            <p:ph sz="half" idx="2"/>
          </p:nvPr>
        </p:nvSpPr>
        <p:spPr/>
        <p:txBody>
          <a:bodyPr/>
          <a:lstStyle/>
          <a:p>
            <a:r>
              <a:rPr lang="en-US" dirty="0" smtClean="0"/>
              <a:t>Layout rectangular survey 400 x 500 km</a:t>
            </a:r>
          </a:p>
          <a:p>
            <a:r>
              <a:rPr lang="en-US" dirty="0" smtClean="0"/>
              <a:t>Extends beyond the shelf break</a:t>
            </a:r>
          </a:p>
          <a:p>
            <a:r>
              <a:rPr lang="en-US" dirty="0" smtClean="0"/>
              <a:t>Block size will reflect the endurance of the aircraft</a:t>
            </a:r>
            <a:endParaRPr lang="en-US" dirty="0"/>
          </a:p>
        </p:txBody>
      </p:sp>
      <p:pic>
        <p:nvPicPr>
          <p:cNvPr id="8195" name="Picture 2"/>
          <p:cNvPicPr>
            <a:picLocks noChangeAspect="1" noChangeArrowheads="1"/>
          </p:cNvPicPr>
          <p:nvPr/>
        </p:nvPicPr>
        <p:blipFill>
          <a:blip r:embed="rId3">
            <a:extLst>
              <a:ext uri="{28A0092B-C50C-407E-A947-70E740481C1C}">
                <a14:useLocalDpi xmlns:a14="http://schemas.microsoft.com/office/drawing/2010/main" val="0"/>
              </a:ext>
            </a:extLst>
          </a:blip>
          <a:srcRect l="21301" t="7620" r="27934" b="16582"/>
          <a:stretch>
            <a:fillRect/>
          </a:stretch>
        </p:blipFill>
        <p:spPr bwMode="auto">
          <a:xfrm>
            <a:off x="500063" y="1714500"/>
            <a:ext cx="3862646" cy="357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p:cNvSpPr>
            <a:spLocks noGrp="1"/>
          </p:cNvSpPr>
          <p:nvPr>
            <p:ph type="dt" sz="half" idx="10"/>
          </p:nvPr>
        </p:nvSpPr>
        <p:spPr/>
        <p:txBody>
          <a:bodyPr/>
          <a:lstStyle/>
          <a:p>
            <a:pPr>
              <a:defRPr/>
            </a:pPr>
            <a:r>
              <a:rPr lang="en-US" smtClean="0"/>
              <a:t>March 12, 2014</a:t>
            </a:r>
            <a:endParaRPr lang="en-US" dirty="0"/>
          </a:p>
        </p:txBody>
      </p:sp>
      <p:sp>
        <p:nvSpPr>
          <p:cNvPr id="5" name="Footer Placeholder 4"/>
          <p:cNvSpPr>
            <a:spLocks noGrp="1"/>
          </p:cNvSpPr>
          <p:nvPr>
            <p:ph type="ftr" sz="quarter" idx="11"/>
          </p:nvPr>
        </p:nvSpPr>
        <p:spPr/>
        <p:txBody>
          <a:bodyPr/>
          <a:lstStyle/>
          <a:p>
            <a:pPr>
              <a:defRPr/>
            </a:pPr>
            <a:r>
              <a:rPr lang="en-US" smtClean="0"/>
              <a:t>DCALS Spring Banquet</a:t>
            </a:r>
            <a:endParaRPr lang="en-US" dirty="0"/>
          </a:p>
        </p:txBody>
      </p:sp>
      <p:sp>
        <p:nvSpPr>
          <p:cNvPr id="2" name="Slide Number Placeholder 1"/>
          <p:cNvSpPr>
            <a:spLocks noGrp="1"/>
          </p:cNvSpPr>
          <p:nvPr>
            <p:ph type="sldNum" sz="quarter" idx="12"/>
          </p:nvPr>
        </p:nvSpPr>
        <p:spPr/>
        <p:txBody>
          <a:bodyPr/>
          <a:lstStyle/>
          <a:p>
            <a:pPr>
              <a:defRPr/>
            </a:pPr>
            <a:fld id="{3DC207F5-9C40-4438-9AC0-4CEA82F74C6A}" type="slidenum">
              <a:rPr lang="en-US" smtClean="0"/>
              <a:pPr>
                <a:defRPr/>
              </a:pPr>
              <a:t>24</a:t>
            </a:fld>
            <a:endParaRPr lang="en-US"/>
          </a:p>
        </p:txBody>
      </p:sp>
    </p:spTree>
    <p:extLst>
      <p:ext uri="{BB962C8B-B14F-4D97-AF65-F5344CB8AC3E}">
        <p14:creationId xmlns:p14="http://schemas.microsoft.com/office/powerpoint/2010/main" val="1560257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r>
              <a:rPr lang="en-US" smtClean="0"/>
              <a:t>Survey and Block Plans</a:t>
            </a:r>
          </a:p>
        </p:txBody>
      </p:sp>
      <p:sp>
        <p:nvSpPr>
          <p:cNvPr id="3" name="Content Placeholder 2"/>
          <p:cNvSpPr>
            <a:spLocks noGrp="1"/>
          </p:cNvSpPr>
          <p:nvPr>
            <p:ph sz="half" idx="2"/>
          </p:nvPr>
        </p:nvSpPr>
        <p:spPr/>
        <p:txBody>
          <a:bodyPr/>
          <a:lstStyle/>
          <a:p>
            <a:r>
              <a:rPr lang="en-US" dirty="0" smtClean="0"/>
              <a:t>Data lines spaced 10 km apart</a:t>
            </a:r>
          </a:p>
          <a:p>
            <a:r>
              <a:rPr lang="en-US" dirty="0" smtClean="0"/>
              <a:t>Cross lines spaced 60-80 km apart</a:t>
            </a:r>
          </a:p>
          <a:p>
            <a:r>
              <a:rPr lang="en-US" dirty="0" smtClean="0"/>
              <a:t>Flight altitude 20,000 </a:t>
            </a:r>
            <a:r>
              <a:rPr lang="en-US" dirty="0" err="1" smtClean="0"/>
              <a:t>ft</a:t>
            </a:r>
            <a:endParaRPr lang="en-US" dirty="0" smtClean="0"/>
          </a:p>
          <a:p>
            <a:r>
              <a:rPr lang="en-US" dirty="0" smtClean="0"/>
              <a:t>Nominal speed 220-250 </a:t>
            </a:r>
            <a:r>
              <a:rPr lang="en-US" dirty="0" err="1" smtClean="0"/>
              <a:t>kts</a:t>
            </a:r>
            <a:endParaRPr lang="en-US" dirty="0"/>
          </a:p>
        </p:txBody>
      </p:sp>
      <p:pic>
        <p:nvPicPr>
          <p:cNvPr id="10243" name="Picture 2" descr="Z:\GRAV-D\Communication\GRAV-D EN06 Flight Plan.png"/>
          <p:cNvPicPr>
            <a:picLocks noChangeAspect="1" noChangeArrowheads="1"/>
          </p:cNvPicPr>
          <p:nvPr/>
        </p:nvPicPr>
        <p:blipFill>
          <a:blip r:embed="rId3">
            <a:extLst>
              <a:ext uri="{28A0092B-C50C-407E-A947-70E740481C1C}">
                <a14:useLocalDpi xmlns:a14="http://schemas.microsoft.com/office/drawing/2010/main" val="0"/>
              </a:ext>
            </a:extLst>
          </a:blip>
          <a:srcRect t="6071" b="2927"/>
          <a:stretch>
            <a:fillRect/>
          </a:stretch>
        </p:blipFill>
        <p:spPr bwMode="auto">
          <a:xfrm>
            <a:off x="741976" y="1660922"/>
            <a:ext cx="3750469" cy="4415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p:cNvSpPr>
            <a:spLocks noGrp="1"/>
          </p:cNvSpPr>
          <p:nvPr>
            <p:ph type="dt" sz="half" idx="10"/>
          </p:nvPr>
        </p:nvSpPr>
        <p:spPr/>
        <p:txBody>
          <a:bodyPr/>
          <a:lstStyle/>
          <a:p>
            <a:pPr>
              <a:defRPr/>
            </a:pPr>
            <a:r>
              <a:rPr lang="en-US" smtClean="0"/>
              <a:t>March 12, 2014</a:t>
            </a:r>
            <a:endParaRPr lang="en-US" dirty="0"/>
          </a:p>
        </p:txBody>
      </p:sp>
      <p:sp>
        <p:nvSpPr>
          <p:cNvPr id="5" name="Footer Placeholder 4"/>
          <p:cNvSpPr>
            <a:spLocks noGrp="1"/>
          </p:cNvSpPr>
          <p:nvPr>
            <p:ph type="ftr" sz="quarter" idx="11"/>
          </p:nvPr>
        </p:nvSpPr>
        <p:spPr/>
        <p:txBody>
          <a:bodyPr/>
          <a:lstStyle/>
          <a:p>
            <a:pPr>
              <a:defRPr/>
            </a:pPr>
            <a:r>
              <a:rPr lang="en-US" smtClean="0"/>
              <a:t>DCALS Spring Banquet</a:t>
            </a:r>
            <a:endParaRPr lang="en-US" dirty="0"/>
          </a:p>
        </p:txBody>
      </p:sp>
      <p:sp>
        <p:nvSpPr>
          <p:cNvPr id="2" name="Slide Number Placeholder 1"/>
          <p:cNvSpPr>
            <a:spLocks noGrp="1"/>
          </p:cNvSpPr>
          <p:nvPr>
            <p:ph type="sldNum" sz="quarter" idx="12"/>
          </p:nvPr>
        </p:nvSpPr>
        <p:spPr/>
        <p:txBody>
          <a:bodyPr/>
          <a:lstStyle/>
          <a:p>
            <a:pPr>
              <a:defRPr/>
            </a:pPr>
            <a:fld id="{3DC207F5-9C40-4438-9AC0-4CEA82F74C6A}" type="slidenum">
              <a:rPr lang="en-US" smtClean="0"/>
              <a:pPr>
                <a:defRPr/>
              </a:pPr>
              <a:t>25</a:t>
            </a:fld>
            <a:endParaRPr lang="en-US"/>
          </a:p>
        </p:txBody>
      </p:sp>
    </p:spTree>
    <p:extLst>
      <p:ext uri="{BB962C8B-B14F-4D97-AF65-F5344CB8AC3E}">
        <p14:creationId xmlns:p14="http://schemas.microsoft.com/office/powerpoint/2010/main" val="24363089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smtClean="0">
                <a:solidFill>
                  <a:srgbClr val="0000FF"/>
                </a:solidFill>
              </a:rPr>
              <a:t>GRAV-D Aircraft</a:t>
            </a:r>
          </a:p>
        </p:txBody>
      </p:sp>
      <p:sp>
        <p:nvSpPr>
          <p:cNvPr id="3" name="Content Placeholder 2"/>
          <p:cNvSpPr>
            <a:spLocks noGrp="1"/>
          </p:cNvSpPr>
          <p:nvPr>
            <p:ph idx="1"/>
          </p:nvPr>
        </p:nvSpPr>
        <p:spPr>
          <a:xfrm>
            <a:off x="304801" y="1524001"/>
            <a:ext cx="4419600" cy="4525963"/>
          </a:xfrm>
        </p:spPr>
        <p:txBody>
          <a:bodyPr/>
          <a:lstStyle/>
          <a:p>
            <a:r>
              <a:rPr lang="en-US" sz="2800" dirty="0"/>
              <a:t>DOI Bureau of Land Management</a:t>
            </a:r>
          </a:p>
          <a:p>
            <a:pPr lvl="1"/>
            <a:r>
              <a:rPr lang="en-US" sz="2400" dirty="0"/>
              <a:t>Pilatus PC-12</a:t>
            </a:r>
          </a:p>
          <a:p>
            <a:r>
              <a:rPr lang="en-US" sz="2800" dirty="0" err="1"/>
              <a:t>Fugro</a:t>
            </a:r>
            <a:endParaRPr lang="en-US" sz="2800" dirty="0"/>
          </a:p>
          <a:p>
            <a:pPr lvl="1"/>
            <a:r>
              <a:rPr lang="en-US" sz="2400" dirty="0"/>
              <a:t>King Air </a:t>
            </a:r>
            <a:r>
              <a:rPr lang="en-US" sz="2400" dirty="0" smtClean="0"/>
              <a:t>E-90A</a:t>
            </a:r>
          </a:p>
          <a:p>
            <a:pPr lvl="1"/>
            <a:r>
              <a:rPr lang="en-US" sz="2400" dirty="0" smtClean="0"/>
              <a:t>Cessna Conquest</a:t>
            </a:r>
            <a:endParaRPr lang="en-US" sz="2400" dirty="0"/>
          </a:p>
          <a:p>
            <a:r>
              <a:rPr lang="en-US" sz="2800" dirty="0"/>
              <a:t>Naval Research Lab</a:t>
            </a:r>
          </a:p>
          <a:p>
            <a:pPr lvl="1"/>
            <a:r>
              <a:rPr lang="en-US" sz="2400" dirty="0"/>
              <a:t>King Air RC-12</a:t>
            </a:r>
          </a:p>
          <a:p>
            <a:r>
              <a:rPr lang="en-US" sz="2800" dirty="0"/>
              <a:t>NOAA </a:t>
            </a:r>
          </a:p>
          <a:p>
            <a:pPr lvl="1"/>
            <a:r>
              <a:rPr lang="en-US" sz="2400" dirty="0"/>
              <a:t>Gulfstream Jet Prop</a:t>
            </a:r>
          </a:p>
          <a:p>
            <a:pPr lvl="1"/>
            <a:r>
              <a:rPr lang="en-US" sz="2400" dirty="0"/>
              <a:t>NOAA P-3 Hurricane Hunter</a:t>
            </a:r>
          </a:p>
          <a:p>
            <a:pPr lvl="2"/>
            <a:endParaRPr lang="en-US" dirty="0" smtClean="0"/>
          </a:p>
          <a:p>
            <a:pPr lvl="1"/>
            <a:endParaRPr lang="en-US" dirty="0" smtClean="0"/>
          </a:p>
        </p:txBody>
      </p:sp>
      <p:sp>
        <p:nvSpPr>
          <p:cNvPr id="4" name="Date Placeholder 3"/>
          <p:cNvSpPr>
            <a:spLocks noGrp="1"/>
          </p:cNvSpPr>
          <p:nvPr>
            <p:ph type="dt" sz="quarter" idx="10"/>
          </p:nvPr>
        </p:nvSpPr>
        <p:spPr/>
        <p:txBody>
          <a:bodyPr/>
          <a:lstStyle/>
          <a:p>
            <a:pPr>
              <a:defRPr/>
            </a:pPr>
            <a:r>
              <a:rPr lang="en-US" smtClean="0"/>
              <a:t>March 12, 2014</a:t>
            </a:r>
            <a:endParaRPr lang="en-US"/>
          </a:p>
        </p:txBody>
      </p:sp>
      <p:sp>
        <p:nvSpPr>
          <p:cNvPr id="5" name="Footer Placeholder 4"/>
          <p:cNvSpPr>
            <a:spLocks noGrp="1"/>
          </p:cNvSpPr>
          <p:nvPr>
            <p:ph type="ftr" sz="quarter" idx="11"/>
          </p:nvPr>
        </p:nvSpPr>
        <p:spPr/>
        <p:txBody>
          <a:bodyPr/>
          <a:lstStyle/>
          <a:p>
            <a:pPr>
              <a:defRPr/>
            </a:pPr>
            <a:r>
              <a:rPr lang="en-US" smtClean="0"/>
              <a:t>DCALS Spring Banquet</a:t>
            </a:r>
            <a:endParaRPr lang="en-US"/>
          </a:p>
        </p:txBody>
      </p:sp>
      <p:pic>
        <p:nvPicPr>
          <p:cNvPr id="6150" name="Picture 3" descr="C:\Work\GRAV-D\Images-graphics\Turbo Commander\IMG_1009_cr.JPG"/>
          <p:cNvPicPr>
            <a:picLocks noChangeAspect="1" noChangeArrowheads="1"/>
          </p:cNvPicPr>
          <p:nvPr/>
        </p:nvPicPr>
        <p:blipFill>
          <a:blip r:embed="rId3">
            <a:extLst>
              <a:ext uri="{28A0092B-C50C-407E-A947-70E740481C1C}">
                <a14:useLocalDpi xmlns:a14="http://schemas.microsoft.com/office/drawing/2010/main" val="0"/>
              </a:ext>
            </a:extLst>
          </a:blip>
          <a:srcRect t="20213" r="929" b="9967"/>
          <a:stretch>
            <a:fillRect/>
          </a:stretch>
        </p:blipFill>
        <p:spPr bwMode="auto">
          <a:xfrm>
            <a:off x="5075239" y="5197476"/>
            <a:ext cx="3565525"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3" descr="C:\Documents and Settings\vicki.childers\Desktop\KingAi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1612901"/>
            <a:ext cx="1951038" cy="26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6" name="TextBox 10"/>
          <p:cNvSpPr txBox="1">
            <a:spLocks noChangeArrowheads="1"/>
          </p:cNvSpPr>
          <p:nvPr/>
        </p:nvSpPr>
        <p:spPr bwMode="auto">
          <a:xfrm>
            <a:off x="4284245" y="2895600"/>
            <a:ext cx="1713748" cy="438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2200"/>
              <a:t>Pilatus PC-12</a:t>
            </a:r>
          </a:p>
        </p:txBody>
      </p:sp>
      <p:sp>
        <p:nvSpPr>
          <p:cNvPr id="12" name="TextBox 11"/>
          <p:cNvSpPr txBox="1">
            <a:spLocks noChangeArrowheads="1"/>
          </p:cNvSpPr>
          <p:nvPr/>
        </p:nvSpPr>
        <p:spPr bwMode="auto">
          <a:xfrm>
            <a:off x="6911404" y="4213225"/>
            <a:ext cx="1842645" cy="438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2200" dirty="0"/>
              <a:t>King Air E-90A</a:t>
            </a:r>
          </a:p>
        </p:txBody>
      </p:sp>
      <p:pic>
        <p:nvPicPr>
          <p:cNvPr id="7178" name="Picture 1"/>
          <p:cNvPicPr>
            <a:picLocks noChangeAspect="1"/>
          </p:cNvPicPr>
          <p:nvPr/>
        </p:nvPicPr>
        <p:blipFill>
          <a:blip r:embed="rId5">
            <a:extLst>
              <a:ext uri="{28A0092B-C50C-407E-A947-70E740481C1C}">
                <a14:useLocalDpi xmlns:a14="http://schemas.microsoft.com/office/drawing/2010/main" val="0"/>
              </a:ext>
            </a:extLst>
          </a:blip>
          <a:srcRect t="12566" b="21805"/>
          <a:stretch>
            <a:fillRect/>
          </a:stretch>
        </p:blipFill>
        <p:spPr bwMode="auto">
          <a:xfrm>
            <a:off x="3592513" y="1528764"/>
            <a:ext cx="2882900" cy="141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Picture 11" descr="P9210001"/>
          <p:cNvPicPr>
            <a:picLocks noChangeAspect="1" noChangeArrowheads="1"/>
          </p:cNvPicPr>
          <p:nvPr/>
        </p:nvPicPr>
        <p:blipFill>
          <a:blip r:embed="rId6">
            <a:extLst>
              <a:ext uri="{28A0092B-C50C-407E-A947-70E740481C1C}">
                <a14:useLocalDpi xmlns:a14="http://schemas.microsoft.com/office/drawing/2010/main" val="0"/>
              </a:ext>
            </a:extLst>
          </a:blip>
          <a:srcRect t="15077" b="11572"/>
          <a:stretch>
            <a:fillRect/>
          </a:stretch>
        </p:blipFill>
        <p:spPr bwMode="auto">
          <a:xfrm>
            <a:off x="3657600" y="3276601"/>
            <a:ext cx="2882900" cy="158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a:spLocks noChangeArrowheads="1"/>
          </p:cNvSpPr>
          <p:nvPr/>
        </p:nvSpPr>
        <p:spPr bwMode="auto">
          <a:xfrm>
            <a:off x="4070938" y="4822031"/>
            <a:ext cx="1843501" cy="438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2200" dirty="0"/>
              <a:t>King Air RC-12</a:t>
            </a:r>
          </a:p>
        </p:txBody>
      </p:sp>
      <p:sp>
        <p:nvSpPr>
          <p:cNvPr id="6" name="Slide Number Placeholder 5"/>
          <p:cNvSpPr>
            <a:spLocks noGrp="1"/>
          </p:cNvSpPr>
          <p:nvPr>
            <p:ph type="sldNum" sz="quarter" idx="12"/>
          </p:nvPr>
        </p:nvSpPr>
        <p:spPr/>
        <p:txBody>
          <a:bodyPr/>
          <a:lstStyle/>
          <a:p>
            <a:pPr>
              <a:defRPr/>
            </a:pPr>
            <a:fld id="{4F49AAF0-771A-4457-B36D-6C76FDADB3EC}" type="slidenum">
              <a:rPr lang="en-US" smtClean="0"/>
              <a:pPr>
                <a:defRPr/>
              </a:pPr>
              <a:t>26</a:t>
            </a:fld>
            <a:endParaRPr lang="en-US"/>
          </a:p>
        </p:txBody>
      </p:sp>
    </p:spTree>
    <p:extLst>
      <p:ext uri="{BB962C8B-B14F-4D97-AF65-F5344CB8AC3E}">
        <p14:creationId xmlns:p14="http://schemas.microsoft.com/office/powerpoint/2010/main" val="6998915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57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15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1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547310" y="214313"/>
            <a:ext cx="8229600" cy="1143000"/>
          </a:xfrm>
        </p:spPr>
        <p:txBody>
          <a:bodyPr/>
          <a:lstStyle/>
          <a:p>
            <a:r>
              <a:rPr lang="en-US" dirty="0" smtClean="0"/>
              <a:t>Reconnaissance Survey</a:t>
            </a:r>
          </a:p>
        </p:txBody>
      </p:sp>
      <p:pic>
        <p:nvPicPr>
          <p:cNvPr id="11267" name="Picture 2" descr="D:\0_FL\KTMB\Report\KTMB Station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8047" y="1489341"/>
            <a:ext cx="6288128" cy="4404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p:cNvCxnSpPr/>
          <p:nvPr/>
        </p:nvCxnSpPr>
        <p:spPr>
          <a:xfrm flipH="1">
            <a:off x="5857875" y="4929188"/>
            <a:ext cx="1214433" cy="535781"/>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684653" y="4018360"/>
            <a:ext cx="1426539" cy="618918"/>
          </a:xfrm>
          <a:prstGeom prst="rect">
            <a:avLst/>
          </a:prstGeom>
          <a:solidFill>
            <a:schemeClr val="bg1"/>
          </a:solidFill>
        </p:spPr>
        <p:txBody>
          <a:bodyPr wrap="none" lIns="64291" tIns="32146" rIns="64291" bIns="32146" rtlCol="0">
            <a:spAutoFit/>
          </a:bodyPr>
          <a:lstStyle/>
          <a:p>
            <a:r>
              <a:rPr lang="en-US" dirty="0" smtClean="0">
                <a:solidFill>
                  <a:schemeClr val="tx1"/>
                </a:solidFill>
              </a:rPr>
              <a:t>Parking Space</a:t>
            </a:r>
          </a:p>
          <a:p>
            <a:r>
              <a:rPr lang="en-US" dirty="0" smtClean="0">
                <a:solidFill>
                  <a:schemeClr val="tx1"/>
                </a:solidFill>
              </a:rPr>
              <a:t>Gravity Tie</a:t>
            </a:r>
            <a:endParaRPr lang="en-US" dirty="0">
              <a:solidFill>
                <a:schemeClr val="tx1"/>
              </a:solidFill>
            </a:endParaRPr>
          </a:p>
        </p:txBody>
      </p:sp>
      <p:cxnSp>
        <p:nvCxnSpPr>
          <p:cNvPr id="10" name="Straight Arrow Connector 9"/>
          <p:cNvCxnSpPr/>
          <p:nvPr/>
        </p:nvCxnSpPr>
        <p:spPr>
          <a:xfrm flipH="1">
            <a:off x="4304109" y="3107531"/>
            <a:ext cx="1232297" cy="803672"/>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5107781" y="3107531"/>
            <a:ext cx="428625" cy="696516"/>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5536406" y="3107532"/>
            <a:ext cx="321469" cy="583936"/>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082883" y="2612415"/>
            <a:ext cx="1798436" cy="341919"/>
          </a:xfrm>
          <a:prstGeom prst="rect">
            <a:avLst/>
          </a:prstGeom>
          <a:solidFill>
            <a:schemeClr val="bg1"/>
          </a:solidFill>
        </p:spPr>
        <p:txBody>
          <a:bodyPr wrap="none" lIns="64291" tIns="32146" rIns="64291" bIns="32146" rtlCol="0">
            <a:spAutoFit/>
          </a:bodyPr>
          <a:lstStyle/>
          <a:p>
            <a:r>
              <a:rPr lang="en-US" dirty="0" smtClean="0"/>
              <a:t>GPS Base Stations</a:t>
            </a:r>
            <a:endParaRPr lang="en-US" dirty="0"/>
          </a:p>
        </p:txBody>
      </p:sp>
      <p:sp>
        <p:nvSpPr>
          <p:cNvPr id="23" name="TextBox 22"/>
          <p:cNvSpPr txBox="1"/>
          <p:nvPr/>
        </p:nvSpPr>
        <p:spPr>
          <a:xfrm>
            <a:off x="446485" y="1995659"/>
            <a:ext cx="1731815" cy="618918"/>
          </a:xfrm>
          <a:prstGeom prst="rect">
            <a:avLst/>
          </a:prstGeom>
          <a:solidFill>
            <a:schemeClr val="bg1"/>
          </a:solidFill>
        </p:spPr>
        <p:txBody>
          <a:bodyPr wrap="none" lIns="64291" tIns="32146" rIns="64291" bIns="32146" rtlCol="0">
            <a:spAutoFit/>
          </a:bodyPr>
          <a:lstStyle/>
          <a:p>
            <a:r>
              <a:rPr lang="en-US" dirty="0" smtClean="0"/>
              <a:t>Absolute Gravity </a:t>
            </a:r>
          </a:p>
          <a:p>
            <a:r>
              <a:rPr lang="en-US" dirty="0" smtClean="0"/>
              <a:t>Station</a:t>
            </a:r>
            <a:endParaRPr lang="en-US" dirty="0"/>
          </a:p>
        </p:txBody>
      </p:sp>
      <p:cxnSp>
        <p:nvCxnSpPr>
          <p:cNvPr id="24" name="Straight Arrow Connector 23"/>
          <p:cNvCxnSpPr/>
          <p:nvPr/>
        </p:nvCxnSpPr>
        <p:spPr>
          <a:xfrm flipV="1">
            <a:off x="3125390" y="1961878"/>
            <a:ext cx="721373" cy="324788"/>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22" name="Date Placeholder 21"/>
          <p:cNvSpPr>
            <a:spLocks noGrp="1"/>
          </p:cNvSpPr>
          <p:nvPr>
            <p:ph type="dt" sz="half" idx="10"/>
          </p:nvPr>
        </p:nvSpPr>
        <p:spPr/>
        <p:txBody>
          <a:bodyPr/>
          <a:lstStyle/>
          <a:p>
            <a:pPr>
              <a:defRPr/>
            </a:pPr>
            <a:r>
              <a:rPr lang="en-US" smtClean="0"/>
              <a:t>March 12, 2014</a:t>
            </a:r>
            <a:endParaRPr lang="en-US"/>
          </a:p>
        </p:txBody>
      </p:sp>
      <p:sp>
        <p:nvSpPr>
          <p:cNvPr id="25" name="Footer Placeholder 24"/>
          <p:cNvSpPr>
            <a:spLocks noGrp="1"/>
          </p:cNvSpPr>
          <p:nvPr>
            <p:ph type="ftr" sz="quarter" idx="11"/>
          </p:nvPr>
        </p:nvSpPr>
        <p:spPr/>
        <p:txBody>
          <a:bodyPr/>
          <a:lstStyle/>
          <a:p>
            <a:pPr>
              <a:defRPr/>
            </a:pPr>
            <a:r>
              <a:rPr lang="en-US" smtClean="0"/>
              <a:t>DCALS Spring Banquet</a:t>
            </a:r>
            <a:endParaRPr lang="en-US"/>
          </a:p>
        </p:txBody>
      </p:sp>
      <p:sp>
        <p:nvSpPr>
          <p:cNvPr id="2" name="Slide Number Placeholder 1"/>
          <p:cNvSpPr>
            <a:spLocks noGrp="1"/>
          </p:cNvSpPr>
          <p:nvPr>
            <p:ph type="sldNum" sz="quarter" idx="12"/>
          </p:nvPr>
        </p:nvSpPr>
        <p:spPr/>
        <p:txBody>
          <a:bodyPr/>
          <a:lstStyle/>
          <a:p>
            <a:pPr>
              <a:defRPr/>
            </a:pPr>
            <a:fld id="{5E2E86B7-16A4-47FE-88B6-E369E800E0E4}" type="slidenum">
              <a:rPr lang="en-US" smtClean="0"/>
              <a:pPr>
                <a:defRPr/>
              </a:pPr>
              <a:t>27</a:t>
            </a:fld>
            <a:endParaRPr lang="en-US"/>
          </a:p>
        </p:txBody>
      </p:sp>
    </p:spTree>
    <p:extLst>
      <p:ext uri="{BB962C8B-B14F-4D97-AF65-F5344CB8AC3E}">
        <p14:creationId xmlns:p14="http://schemas.microsoft.com/office/powerpoint/2010/main" val="1687044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0" grpId="0" animBg="1"/>
      <p:bldP spid="2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dirty="0" smtClean="0"/>
              <a:t>Gravity Tie and GPS Base Stations </a:t>
            </a:r>
          </a:p>
        </p:txBody>
      </p:sp>
      <p:grpSp>
        <p:nvGrpSpPr>
          <p:cNvPr id="3" name="Group 2"/>
          <p:cNvGrpSpPr/>
          <p:nvPr/>
        </p:nvGrpSpPr>
        <p:grpSpPr>
          <a:xfrm>
            <a:off x="1366751" y="1446610"/>
            <a:ext cx="2072651" cy="1991289"/>
            <a:chOff x="820448" y="2230902"/>
            <a:chExt cx="2947771" cy="2832056"/>
          </a:xfrm>
        </p:grpSpPr>
        <p:pic>
          <p:nvPicPr>
            <p:cNvPr id="1026" name="Picture 2" descr="C:\Vicki\Work\Presentations\GRAV-D images\KTMB recon\DSC0468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66" t="15642" r="21894" b="887"/>
            <a:stretch/>
          </p:blipFill>
          <p:spPr bwMode="auto">
            <a:xfrm>
              <a:off x="1212056" y="2230902"/>
              <a:ext cx="2556163" cy="209896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20448" y="4537686"/>
              <a:ext cx="2266422" cy="525272"/>
            </a:xfrm>
            <a:prstGeom prst="rect">
              <a:avLst/>
            </a:prstGeom>
            <a:noFill/>
          </p:spPr>
          <p:txBody>
            <a:bodyPr wrap="none" rtlCol="0">
              <a:spAutoFit/>
            </a:bodyPr>
            <a:lstStyle/>
            <a:p>
              <a:r>
                <a:rPr lang="en-US" dirty="0" smtClean="0"/>
                <a:t>Parking spot ID</a:t>
              </a:r>
              <a:endParaRPr lang="en-US" dirty="0"/>
            </a:p>
          </p:txBody>
        </p:sp>
      </p:grpSp>
      <p:grpSp>
        <p:nvGrpSpPr>
          <p:cNvPr id="5" name="Group 4"/>
          <p:cNvGrpSpPr/>
          <p:nvPr/>
        </p:nvGrpSpPr>
        <p:grpSpPr>
          <a:xfrm>
            <a:off x="4870051" y="1392990"/>
            <a:ext cx="2780810" cy="2494856"/>
            <a:chOff x="785594" y="2140266"/>
            <a:chExt cx="3954930" cy="3548239"/>
          </a:xfrm>
        </p:grpSpPr>
        <p:pic>
          <p:nvPicPr>
            <p:cNvPr id="1027" name="Picture 3" descr="C:\Vicki\Work\Presentations\GRAV-D images\KTMB recon\DSC04687.JPG"/>
            <p:cNvPicPr>
              <a:picLocks noChangeAspect="1" noChangeArrowheads="1"/>
            </p:cNvPicPr>
            <p:nvPr/>
          </p:nvPicPr>
          <p:blipFill rotWithShape="1">
            <a:blip r:embed="rId3">
              <a:extLst>
                <a:ext uri="{28A0092B-C50C-407E-A947-70E740481C1C}">
                  <a14:useLocalDpi xmlns:a14="http://schemas.microsoft.com/office/drawing/2010/main" val="0"/>
                </a:ext>
              </a:extLst>
            </a:blip>
            <a:srcRect l="24561" t="23988" r="14367" b="14307"/>
            <a:stretch/>
          </p:blipFill>
          <p:spPr bwMode="auto">
            <a:xfrm>
              <a:off x="955530" y="2140266"/>
              <a:ext cx="3784994" cy="286815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85594" y="5163233"/>
              <a:ext cx="2724393" cy="525272"/>
            </a:xfrm>
            <a:prstGeom prst="rect">
              <a:avLst/>
            </a:prstGeom>
            <a:noFill/>
          </p:spPr>
          <p:txBody>
            <a:bodyPr wrap="none" rtlCol="0">
              <a:spAutoFit/>
            </a:bodyPr>
            <a:lstStyle/>
            <a:p>
              <a:r>
                <a:rPr lang="en-US" dirty="0" smtClean="0"/>
                <a:t>A10 measurement</a:t>
              </a:r>
              <a:endParaRPr lang="en-US" dirty="0"/>
            </a:p>
          </p:txBody>
        </p:sp>
      </p:grpSp>
      <p:grpSp>
        <p:nvGrpSpPr>
          <p:cNvPr id="4" name="Group 3"/>
          <p:cNvGrpSpPr/>
          <p:nvPr/>
        </p:nvGrpSpPr>
        <p:grpSpPr>
          <a:xfrm>
            <a:off x="4732734" y="4084850"/>
            <a:ext cx="2963032" cy="2567181"/>
            <a:chOff x="6654800" y="2140267"/>
            <a:chExt cx="4214091" cy="3651102"/>
          </a:xfrm>
        </p:grpSpPr>
        <p:pic>
          <p:nvPicPr>
            <p:cNvPr id="1028" name="Picture 4" descr="C:\Vicki\Work\Presentations\GRAV-D images\KTMB recon\DSC04677.JPG"/>
            <p:cNvPicPr>
              <a:picLocks noChangeAspect="1" noChangeArrowheads="1"/>
            </p:cNvPicPr>
            <p:nvPr/>
          </p:nvPicPr>
          <p:blipFill rotWithShape="1">
            <a:blip r:embed="rId4">
              <a:extLst>
                <a:ext uri="{28A0092B-C50C-407E-A947-70E740481C1C}">
                  <a14:useLocalDpi xmlns:a14="http://schemas.microsoft.com/office/drawing/2010/main" val="0"/>
                </a:ext>
              </a:extLst>
            </a:blip>
            <a:srcRect l="15558" t="21194" r="19446" b="9075"/>
            <a:stretch/>
          </p:blipFill>
          <p:spPr bwMode="auto">
            <a:xfrm>
              <a:off x="7112000" y="2140267"/>
              <a:ext cx="3756891" cy="302296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654800" y="5266097"/>
              <a:ext cx="3497711" cy="525272"/>
            </a:xfrm>
            <a:prstGeom prst="rect">
              <a:avLst/>
            </a:prstGeom>
            <a:noFill/>
          </p:spPr>
          <p:txBody>
            <a:bodyPr wrap="none" rtlCol="0">
              <a:spAutoFit/>
            </a:bodyPr>
            <a:lstStyle/>
            <a:p>
              <a:r>
                <a:rPr lang="en-US" dirty="0" smtClean="0"/>
                <a:t>Vertical gravity gradient </a:t>
              </a:r>
              <a:endParaRPr lang="en-US" dirty="0"/>
            </a:p>
          </p:txBody>
        </p:sp>
      </p:grpSp>
      <p:grpSp>
        <p:nvGrpSpPr>
          <p:cNvPr id="7" name="Group 6"/>
          <p:cNvGrpSpPr/>
          <p:nvPr/>
        </p:nvGrpSpPr>
        <p:grpSpPr>
          <a:xfrm>
            <a:off x="1061253" y="3716606"/>
            <a:ext cx="2653498" cy="2727682"/>
            <a:chOff x="1509337" y="5285840"/>
            <a:chExt cx="3773863" cy="3879369"/>
          </a:xfrm>
        </p:grpSpPr>
        <p:pic>
          <p:nvPicPr>
            <p:cNvPr id="1029" name="Picture 5" descr="C:\Vicki\Work\Presentations\GRAV-D images\MN12\BaseStation.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725" r="11664"/>
            <a:stretch/>
          </p:blipFill>
          <p:spPr bwMode="auto">
            <a:xfrm>
              <a:off x="2082800" y="5285840"/>
              <a:ext cx="3200400" cy="321710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509337" y="8639937"/>
              <a:ext cx="2635753" cy="525272"/>
            </a:xfrm>
            <a:prstGeom prst="rect">
              <a:avLst/>
            </a:prstGeom>
            <a:noFill/>
          </p:spPr>
          <p:txBody>
            <a:bodyPr wrap="none" rtlCol="0">
              <a:spAutoFit/>
            </a:bodyPr>
            <a:lstStyle/>
            <a:p>
              <a:r>
                <a:rPr lang="en-US" dirty="0" smtClean="0"/>
                <a:t>GPS Base Stations</a:t>
              </a:r>
              <a:endParaRPr lang="en-US" dirty="0"/>
            </a:p>
          </p:txBody>
        </p:sp>
      </p:grpSp>
      <p:sp>
        <p:nvSpPr>
          <p:cNvPr id="9" name="Date Placeholder 8"/>
          <p:cNvSpPr>
            <a:spLocks noGrp="1"/>
          </p:cNvSpPr>
          <p:nvPr>
            <p:ph type="dt" sz="half" idx="10"/>
          </p:nvPr>
        </p:nvSpPr>
        <p:spPr/>
        <p:txBody>
          <a:bodyPr/>
          <a:lstStyle/>
          <a:p>
            <a:pPr>
              <a:defRPr/>
            </a:pPr>
            <a:r>
              <a:rPr lang="en-US" smtClean="0"/>
              <a:t>March 12, 2014</a:t>
            </a:r>
            <a:endParaRPr lang="en-US"/>
          </a:p>
        </p:txBody>
      </p:sp>
      <p:sp>
        <p:nvSpPr>
          <p:cNvPr id="10" name="Footer Placeholder 9"/>
          <p:cNvSpPr>
            <a:spLocks noGrp="1"/>
          </p:cNvSpPr>
          <p:nvPr>
            <p:ph type="ftr" sz="quarter" idx="11"/>
          </p:nvPr>
        </p:nvSpPr>
        <p:spPr/>
        <p:txBody>
          <a:bodyPr/>
          <a:lstStyle/>
          <a:p>
            <a:pPr>
              <a:defRPr/>
            </a:pPr>
            <a:r>
              <a:rPr lang="en-US" smtClean="0"/>
              <a:t>DCALS Spring Banquet</a:t>
            </a:r>
            <a:endParaRPr lang="en-US"/>
          </a:p>
        </p:txBody>
      </p:sp>
      <p:sp>
        <p:nvSpPr>
          <p:cNvPr id="12" name="Slide Number Placeholder 11"/>
          <p:cNvSpPr>
            <a:spLocks noGrp="1"/>
          </p:cNvSpPr>
          <p:nvPr>
            <p:ph type="sldNum" sz="quarter" idx="12"/>
          </p:nvPr>
        </p:nvSpPr>
        <p:spPr/>
        <p:txBody>
          <a:bodyPr/>
          <a:lstStyle/>
          <a:p>
            <a:pPr>
              <a:defRPr/>
            </a:pPr>
            <a:fld id="{5E2E86B7-16A4-47FE-88B6-E369E800E0E4}" type="slidenum">
              <a:rPr lang="en-US" smtClean="0"/>
              <a:pPr>
                <a:defRPr/>
              </a:pPr>
              <a:t>28</a:t>
            </a:fld>
            <a:endParaRPr lang="en-US"/>
          </a:p>
        </p:txBody>
      </p:sp>
    </p:spTree>
    <p:extLst>
      <p:ext uri="{BB962C8B-B14F-4D97-AF65-F5344CB8AC3E}">
        <p14:creationId xmlns:p14="http://schemas.microsoft.com/office/powerpoint/2010/main" val="2852022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GRAV-D Instrumentation</a:t>
            </a:r>
            <a:endParaRPr lang="en-US" dirty="0"/>
          </a:p>
        </p:txBody>
      </p:sp>
      <p:sp>
        <p:nvSpPr>
          <p:cNvPr id="3" name="Date Placeholder 2"/>
          <p:cNvSpPr>
            <a:spLocks noGrp="1"/>
          </p:cNvSpPr>
          <p:nvPr>
            <p:ph type="dt" sz="half" idx="10"/>
          </p:nvPr>
        </p:nvSpPr>
        <p:spPr/>
        <p:txBody>
          <a:bodyPr/>
          <a:lstStyle/>
          <a:p>
            <a:pPr>
              <a:defRPr/>
            </a:pPr>
            <a:r>
              <a:rPr lang="en-US" smtClean="0"/>
              <a:t>March 12, 2014</a:t>
            </a:r>
            <a:endParaRPr lang="en-US"/>
          </a:p>
        </p:txBody>
      </p:sp>
      <p:sp>
        <p:nvSpPr>
          <p:cNvPr id="4" name="Footer Placeholder 3"/>
          <p:cNvSpPr>
            <a:spLocks noGrp="1"/>
          </p:cNvSpPr>
          <p:nvPr>
            <p:ph type="ftr" sz="quarter" idx="11"/>
          </p:nvPr>
        </p:nvSpPr>
        <p:spPr/>
        <p:txBody>
          <a:bodyPr/>
          <a:lstStyle/>
          <a:p>
            <a:pPr>
              <a:defRPr/>
            </a:pPr>
            <a:r>
              <a:rPr lang="en-US" smtClean="0"/>
              <a:t>DCALS Spring Banquet</a:t>
            </a:r>
            <a:endParaRPr lang="en-US"/>
          </a:p>
        </p:txBody>
      </p:sp>
      <p:grpSp>
        <p:nvGrpSpPr>
          <p:cNvPr id="7" name="Group 6"/>
          <p:cNvGrpSpPr/>
          <p:nvPr/>
        </p:nvGrpSpPr>
        <p:grpSpPr>
          <a:xfrm>
            <a:off x="774046" y="1407644"/>
            <a:ext cx="3429000" cy="3437263"/>
            <a:chOff x="1100866" y="2001982"/>
            <a:chExt cx="4876800" cy="4888553"/>
          </a:xfrm>
        </p:grpSpPr>
        <p:pic>
          <p:nvPicPr>
            <p:cNvPr id="2050" name="Picture 2" descr="C:\Vicki\Work\Presentations\GRAV-D images\MN12\TAGSinPlan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0866" y="2001982"/>
              <a:ext cx="4876800" cy="36576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593842" y="5971309"/>
              <a:ext cx="2515196" cy="919226"/>
            </a:xfrm>
            <a:prstGeom prst="rect">
              <a:avLst/>
            </a:prstGeom>
            <a:noFill/>
          </p:spPr>
          <p:txBody>
            <a:bodyPr wrap="none" rtlCol="0">
              <a:spAutoFit/>
            </a:bodyPr>
            <a:lstStyle/>
            <a:p>
              <a:r>
                <a:rPr lang="en-US" dirty="0" smtClean="0"/>
                <a:t>Micro-g </a:t>
              </a:r>
              <a:r>
                <a:rPr lang="en-US" dirty="0" err="1" smtClean="0"/>
                <a:t>LaCoste</a:t>
              </a:r>
              <a:r>
                <a:rPr lang="en-US" dirty="0" smtClean="0"/>
                <a:t> </a:t>
              </a:r>
            </a:p>
            <a:p>
              <a:r>
                <a:rPr lang="en-US" dirty="0" smtClean="0"/>
                <a:t>TAGS Gravimeter</a:t>
              </a:r>
              <a:endParaRPr lang="en-US" dirty="0"/>
            </a:p>
          </p:txBody>
        </p:sp>
      </p:grpSp>
      <p:grpSp>
        <p:nvGrpSpPr>
          <p:cNvPr id="8" name="Group 7"/>
          <p:cNvGrpSpPr/>
          <p:nvPr/>
        </p:nvGrpSpPr>
        <p:grpSpPr>
          <a:xfrm>
            <a:off x="4839982" y="1407643"/>
            <a:ext cx="3482488" cy="3437264"/>
            <a:chOff x="6883528" y="2001981"/>
            <a:chExt cx="4952871" cy="4888554"/>
          </a:xfrm>
        </p:grpSpPr>
        <p:pic>
          <p:nvPicPr>
            <p:cNvPr id="2051" name="Picture 3" descr="C:\Vicki\Work\Presentations\GRAV-D images\MN12\SPA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59597" y="2001981"/>
              <a:ext cx="4876802" cy="365760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883528" y="5971309"/>
              <a:ext cx="3605683" cy="919226"/>
            </a:xfrm>
            <a:prstGeom prst="rect">
              <a:avLst/>
            </a:prstGeom>
            <a:noFill/>
          </p:spPr>
          <p:txBody>
            <a:bodyPr wrap="none" rtlCol="0">
              <a:spAutoFit/>
            </a:bodyPr>
            <a:lstStyle/>
            <a:p>
              <a:r>
                <a:rPr lang="en-US" dirty="0" err="1" smtClean="0"/>
                <a:t>NovAtel</a:t>
              </a:r>
              <a:r>
                <a:rPr lang="en-US" dirty="0" smtClean="0"/>
                <a:t> SPAN-SE</a:t>
              </a:r>
            </a:p>
            <a:p>
              <a:r>
                <a:rPr lang="en-US" dirty="0" smtClean="0"/>
                <a:t>w/ Honeywell </a:t>
              </a:r>
              <a:r>
                <a:rPr lang="en-US" dirty="0" smtClean="0">
                  <a:latin typeface="Times New Roman"/>
                  <a:cs typeface="Times New Roman"/>
                </a:rPr>
                <a:t>µIRS IMU</a:t>
              </a:r>
              <a:endParaRPr lang="en-US" dirty="0"/>
            </a:p>
          </p:txBody>
        </p:sp>
      </p:grpSp>
      <p:sp>
        <p:nvSpPr>
          <p:cNvPr id="10" name="TextBox 9"/>
          <p:cNvSpPr txBox="1"/>
          <p:nvPr/>
        </p:nvSpPr>
        <p:spPr>
          <a:xfrm>
            <a:off x="125016" y="5304235"/>
            <a:ext cx="5958549" cy="618918"/>
          </a:xfrm>
          <a:prstGeom prst="rect">
            <a:avLst/>
          </a:prstGeom>
          <a:noFill/>
        </p:spPr>
        <p:txBody>
          <a:bodyPr wrap="none" lIns="64291" tIns="32146" rIns="64291" bIns="32146" rtlCol="0">
            <a:spAutoFit/>
          </a:bodyPr>
          <a:lstStyle/>
          <a:p>
            <a:pPr marL="401822" indent="-401822">
              <a:buFont typeface="Arial" pitchFamily="34" charset="0"/>
              <a:buChar char="•"/>
            </a:pPr>
            <a:r>
              <a:rPr lang="en-US" dirty="0" smtClean="0"/>
              <a:t>Both instruments include GNSS receivers</a:t>
            </a:r>
          </a:p>
          <a:p>
            <a:pPr marL="401822" indent="-401822">
              <a:buFont typeface="Arial" pitchFamily="34" charset="0"/>
              <a:buChar char="•"/>
            </a:pPr>
            <a:r>
              <a:rPr lang="en-US" dirty="0" smtClean="0"/>
              <a:t>SPAN system allows for tightly coupled GPS/IMU solutions</a:t>
            </a:r>
            <a:endParaRPr lang="en-US" dirty="0"/>
          </a:p>
        </p:txBody>
      </p:sp>
      <p:sp>
        <p:nvSpPr>
          <p:cNvPr id="11" name="Slide Number Placeholder 10"/>
          <p:cNvSpPr>
            <a:spLocks noGrp="1"/>
          </p:cNvSpPr>
          <p:nvPr>
            <p:ph type="sldNum" sz="quarter" idx="12"/>
          </p:nvPr>
        </p:nvSpPr>
        <p:spPr/>
        <p:txBody>
          <a:bodyPr/>
          <a:lstStyle/>
          <a:p>
            <a:pPr>
              <a:defRPr/>
            </a:pPr>
            <a:fld id="{5E2E86B7-16A4-47FE-88B6-E369E800E0E4}" type="slidenum">
              <a:rPr lang="en-US" smtClean="0"/>
              <a:pPr>
                <a:defRPr/>
              </a:pPr>
              <a:t>29</a:t>
            </a:fld>
            <a:endParaRPr lang="en-US"/>
          </a:p>
        </p:txBody>
      </p:sp>
    </p:spTree>
    <p:extLst>
      <p:ext uri="{BB962C8B-B14F-4D97-AF65-F5344CB8AC3E}">
        <p14:creationId xmlns:p14="http://schemas.microsoft.com/office/powerpoint/2010/main" val="4039552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762000" y="533400"/>
            <a:ext cx="7696200" cy="1219200"/>
          </a:xfrm>
        </p:spPr>
        <p:txBody>
          <a:bodyPr/>
          <a:lstStyle/>
          <a:p>
            <a:pPr eaLnBrk="1" hangingPunct="1"/>
            <a:r>
              <a:rPr lang="en-US" altLang="en-US" b="1" dirty="0" smtClean="0">
                <a:solidFill>
                  <a:srgbClr val="0000FF"/>
                </a:solidFill>
                <a:cs typeface="Arial" pitchFamily="34" charset="0"/>
              </a:rPr>
              <a:t>NGS Mission Statement</a:t>
            </a:r>
          </a:p>
        </p:txBody>
      </p:sp>
      <p:sp>
        <p:nvSpPr>
          <p:cNvPr id="11267" name="Rectangle 3"/>
          <p:cNvSpPr>
            <a:spLocks noGrp="1" noChangeArrowheads="1"/>
          </p:cNvSpPr>
          <p:nvPr>
            <p:ph idx="1"/>
          </p:nvPr>
        </p:nvSpPr>
        <p:spPr>
          <a:xfrm>
            <a:off x="2895600" y="1905000"/>
            <a:ext cx="5943600" cy="1905000"/>
          </a:xfrm>
        </p:spPr>
        <p:txBody>
          <a:bodyPr>
            <a:normAutofit lnSpcReduction="10000"/>
          </a:bodyPr>
          <a:lstStyle/>
          <a:p>
            <a:pPr marL="0" indent="0" algn="ctr" eaLnBrk="1" hangingPunct="1">
              <a:lnSpc>
                <a:spcPct val="90000"/>
              </a:lnSpc>
              <a:buFont typeface="Wingdings" pitchFamily="2" charset="2"/>
              <a:buNone/>
              <a:tabLst>
                <a:tab pos="0" algn="l"/>
              </a:tabLst>
              <a:defRPr/>
            </a:pPr>
            <a:r>
              <a:rPr lang="en-US" altLang="zh-CN" sz="2800" dirty="0" smtClean="0">
                <a:cs typeface="Arial" pitchFamily="34" charset="0"/>
              </a:rPr>
              <a:t>To define, maintain and provide access to the </a:t>
            </a:r>
            <a:r>
              <a:rPr lang="en-US" altLang="zh-CN" sz="2800" b="1" dirty="0" smtClean="0">
                <a:cs typeface="Arial" pitchFamily="34" charset="0"/>
              </a:rPr>
              <a:t>National Spatial Reference System</a:t>
            </a:r>
            <a:r>
              <a:rPr lang="en-US" altLang="zh-CN" sz="2800" dirty="0" smtClean="0">
                <a:cs typeface="Arial" pitchFamily="34" charset="0"/>
              </a:rPr>
              <a:t> (</a:t>
            </a:r>
            <a:r>
              <a:rPr lang="en-US" altLang="zh-CN" sz="2800" b="1" dirty="0" smtClean="0">
                <a:solidFill>
                  <a:srgbClr val="0033CC"/>
                </a:solidFill>
                <a:cs typeface="Arial" pitchFamily="34" charset="0"/>
              </a:rPr>
              <a:t>NSRS</a:t>
            </a:r>
            <a:r>
              <a:rPr lang="en-US" altLang="zh-CN" sz="2800" dirty="0" smtClean="0">
                <a:cs typeface="Arial" pitchFamily="34" charset="0"/>
              </a:rPr>
              <a:t>) to meet our nation’s economic, social, and environmental needs.  </a:t>
            </a:r>
          </a:p>
        </p:txBody>
      </p:sp>
      <p:sp>
        <p:nvSpPr>
          <p:cNvPr id="4" name="Oval 3"/>
          <p:cNvSpPr/>
          <p:nvPr/>
        </p:nvSpPr>
        <p:spPr>
          <a:xfrm>
            <a:off x="304800" y="1752600"/>
            <a:ext cx="2286000" cy="2286000"/>
          </a:xfrm>
          <a:prstGeom prst="ellipse">
            <a:avLst/>
          </a:prstGeom>
          <a:blipFill>
            <a:blip r:embed="rId3" cstate="print"/>
            <a:stretch>
              <a:fillRect/>
            </a:stretch>
          </a:blipFill>
          <a:ln>
            <a:noFill/>
          </a:ln>
          <a:effectLst>
            <a:outerShdw blurRad="76200" dir="18900000" sy="23000" kx="-1200000" algn="bl" rotWithShape="0">
              <a:prstClr val="black">
                <a:alpha val="20000"/>
              </a:prst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1509" name="Rectangle 5"/>
          <p:cNvSpPr>
            <a:spLocks noChangeArrowheads="1"/>
          </p:cNvSpPr>
          <p:nvPr/>
        </p:nvSpPr>
        <p:spPr bwMode="auto">
          <a:xfrm>
            <a:off x="533400" y="4800600"/>
            <a:ext cx="8153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2400" dirty="0"/>
              <a:t>The </a:t>
            </a:r>
            <a:r>
              <a:rPr lang="en-US" altLang="en-US" sz="2400" b="1" dirty="0"/>
              <a:t>NSRS</a:t>
            </a:r>
            <a:r>
              <a:rPr lang="en-US" altLang="en-US" sz="2400" dirty="0"/>
              <a:t> is a consistent coordinate system that defines latitude, longitude, height, scale, gravity, and orientation throughout the United States. </a:t>
            </a:r>
          </a:p>
        </p:txBody>
      </p:sp>
      <p:sp>
        <p:nvSpPr>
          <p:cNvPr id="6" name="Date Placeholder 5"/>
          <p:cNvSpPr>
            <a:spLocks noGrp="1"/>
          </p:cNvSpPr>
          <p:nvPr>
            <p:ph type="dt" sz="quarter" idx="10"/>
          </p:nvPr>
        </p:nvSpPr>
        <p:spPr/>
        <p:txBody>
          <a:bodyPr/>
          <a:lstStyle/>
          <a:p>
            <a:pPr>
              <a:defRPr/>
            </a:pPr>
            <a:r>
              <a:rPr lang="en-US" smtClean="0"/>
              <a:t>March 12, 2014</a:t>
            </a:r>
            <a:endParaRPr lang="en-US" dirty="0"/>
          </a:p>
        </p:txBody>
      </p:sp>
      <p:sp>
        <p:nvSpPr>
          <p:cNvPr id="8" name="Footer Placeholder 7"/>
          <p:cNvSpPr>
            <a:spLocks noGrp="1"/>
          </p:cNvSpPr>
          <p:nvPr>
            <p:ph type="ftr" sz="quarter" idx="11"/>
          </p:nvPr>
        </p:nvSpPr>
        <p:spPr/>
        <p:txBody>
          <a:bodyPr/>
          <a:lstStyle/>
          <a:p>
            <a:pPr>
              <a:defRPr/>
            </a:pPr>
            <a:r>
              <a:rPr lang="en-US" dirty="0" smtClean="0"/>
              <a:t>DCALS Spring Banquet</a:t>
            </a:r>
            <a:endParaRPr lang="en-US" dirty="0"/>
          </a:p>
        </p:txBody>
      </p:sp>
      <p:sp>
        <p:nvSpPr>
          <p:cNvPr id="2" name="Slide Number Placeholder 1"/>
          <p:cNvSpPr>
            <a:spLocks noGrp="1"/>
          </p:cNvSpPr>
          <p:nvPr>
            <p:ph type="sldNum" sz="quarter" idx="12"/>
          </p:nvPr>
        </p:nvSpPr>
        <p:spPr/>
        <p:txBody>
          <a:bodyPr/>
          <a:lstStyle/>
          <a:p>
            <a:pPr>
              <a:defRPr/>
            </a:pPr>
            <a:fld id="{4F49AAF0-771A-4457-B36D-6C76FDADB3EC}" type="slidenum">
              <a:rPr lang="en-US" smtClean="0"/>
              <a:pPr>
                <a:defRPr/>
              </a:pPr>
              <a:t>3</a:t>
            </a:fld>
            <a:endParaRPr lang="en-US"/>
          </a:p>
        </p:txBody>
      </p:sp>
    </p:spTree>
    <p:extLst>
      <p:ext uri="{BB962C8B-B14F-4D97-AF65-F5344CB8AC3E}">
        <p14:creationId xmlns:p14="http://schemas.microsoft.com/office/powerpoint/2010/main" val="15824678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5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p:bldP spid="2150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Instrument Installation</a:t>
            </a:r>
            <a:endParaRPr lang="en-US" dirty="0"/>
          </a:p>
        </p:txBody>
      </p:sp>
      <p:sp>
        <p:nvSpPr>
          <p:cNvPr id="7" name="Content Placeholder 6"/>
          <p:cNvSpPr>
            <a:spLocks noGrp="1"/>
          </p:cNvSpPr>
          <p:nvPr>
            <p:ph sz="half" idx="2"/>
          </p:nvPr>
        </p:nvSpPr>
        <p:spPr>
          <a:xfrm>
            <a:off x="5161359" y="1600205"/>
            <a:ext cx="3525441" cy="4525963"/>
          </a:xfrm>
        </p:spPr>
        <p:txBody>
          <a:bodyPr/>
          <a:lstStyle/>
          <a:p>
            <a:r>
              <a:rPr lang="en-US" dirty="0" smtClean="0"/>
              <a:t>Instrument suite installed</a:t>
            </a:r>
          </a:p>
          <a:p>
            <a:r>
              <a:rPr lang="en-US" dirty="0" smtClean="0"/>
              <a:t>Lever arm survey required</a:t>
            </a:r>
          </a:p>
          <a:p>
            <a:r>
              <a:rPr lang="en-US" dirty="0" smtClean="0"/>
              <a:t>Test flight performed</a:t>
            </a:r>
            <a:endParaRPr lang="en-US" dirty="0"/>
          </a:p>
        </p:txBody>
      </p:sp>
      <p:sp>
        <p:nvSpPr>
          <p:cNvPr id="3" name="Date Placeholder 2"/>
          <p:cNvSpPr>
            <a:spLocks noGrp="1"/>
          </p:cNvSpPr>
          <p:nvPr>
            <p:ph type="dt" sz="half" idx="10"/>
          </p:nvPr>
        </p:nvSpPr>
        <p:spPr/>
        <p:txBody>
          <a:bodyPr/>
          <a:lstStyle/>
          <a:p>
            <a:pPr>
              <a:defRPr/>
            </a:pPr>
            <a:r>
              <a:rPr lang="en-US" smtClean="0"/>
              <a:t>March 12, 2014</a:t>
            </a:r>
            <a:endParaRPr lang="en-US"/>
          </a:p>
        </p:txBody>
      </p:sp>
      <p:sp>
        <p:nvSpPr>
          <p:cNvPr id="4" name="Footer Placeholder 3"/>
          <p:cNvSpPr>
            <a:spLocks noGrp="1"/>
          </p:cNvSpPr>
          <p:nvPr>
            <p:ph type="ftr" sz="quarter" idx="11"/>
          </p:nvPr>
        </p:nvSpPr>
        <p:spPr/>
        <p:txBody>
          <a:bodyPr/>
          <a:lstStyle/>
          <a:p>
            <a:pPr>
              <a:defRPr/>
            </a:pPr>
            <a:r>
              <a:rPr lang="en-US" smtClean="0"/>
              <a:t>DCALS Spring Banquet</a:t>
            </a:r>
            <a:endParaRPr lang="en-US"/>
          </a:p>
        </p:txBody>
      </p:sp>
      <p:pic>
        <p:nvPicPr>
          <p:cNvPr id="3074" name="Picture 2" descr="C:\Vicki\Work\Presentations\GRAV-D images\MI12\N45RFinstal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1531" y="1607344"/>
            <a:ext cx="3927439" cy="2945579"/>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Vicki\Work\Presentations\GRAV-D images\MI12\Marshall-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133" t="8026" r="13141" b="27260"/>
          <a:stretch/>
        </p:blipFill>
        <p:spPr bwMode="auto">
          <a:xfrm>
            <a:off x="2785249" y="3410125"/>
            <a:ext cx="2264894" cy="301925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pPr>
              <a:defRPr/>
            </a:pPr>
            <a:fld id="{3DC207F5-9C40-4438-9AC0-4CEA82F74C6A}" type="slidenum">
              <a:rPr lang="en-US" smtClean="0"/>
              <a:pPr>
                <a:defRPr/>
              </a:pPr>
              <a:t>30</a:t>
            </a:fld>
            <a:endParaRPr lang="en-US"/>
          </a:p>
        </p:txBody>
      </p:sp>
    </p:spTree>
    <p:extLst>
      <p:ext uri="{BB962C8B-B14F-4D97-AF65-F5344CB8AC3E}">
        <p14:creationId xmlns:p14="http://schemas.microsoft.com/office/powerpoint/2010/main" val="1226536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Collection and Field Data QC</a:t>
            </a:r>
            <a:endParaRPr lang="en-US" dirty="0"/>
          </a:p>
        </p:txBody>
      </p:sp>
      <p:sp>
        <p:nvSpPr>
          <p:cNvPr id="8" name="Content Placeholder 7"/>
          <p:cNvSpPr>
            <a:spLocks noGrp="1"/>
          </p:cNvSpPr>
          <p:nvPr>
            <p:ph idx="1"/>
          </p:nvPr>
        </p:nvSpPr>
        <p:spPr/>
        <p:txBody>
          <a:bodyPr/>
          <a:lstStyle/>
          <a:p>
            <a:r>
              <a:rPr lang="en-US" dirty="0" smtClean="0"/>
              <a:t>Goal is two flights per day when/if:</a:t>
            </a:r>
          </a:p>
          <a:p>
            <a:pPr lvl="1"/>
            <a:r>
              <a:rPr lang="en-US" dirty="0" smtClean="0"/>
              <a:t>Weather/atmosphere is calm  (TAGS cannot tolerate turbulence)</a:t>
            </a:r>
          </a:p>
          <a:p>
            <a:pPr lvl="1"/>
            <a:r>
              <a:rPr lang="en-US" dirty="0" smtClean="0"/>
              <a:t>Instruments and aircraft are in working order</a:t>
            </a:r>
          </a:p>
          <a:p>
            <a:pPr lvl="1"/>
            <a:r>
              <a:rPr lang="en-US" dirty="0" smtClean="0"/>
              <a:t>Good GPS geometry</a:t>
            </a:r>
          </a:p>
          <a:p>
            <a:pPr lvl="1"/>
            <a:r>
              <a:rPr lang="en-US" dirty="0" smtClean="0"/>
              <a:t>Military airspaces are not “hot”</a:t>
            </a:r>
          </a:p>
          <a:p>
            <a:pPr lvl="1"/>
            <a:r>
              <a:rPr lang="en-US" dirty="0" smtClean="0"/>
              <a:t>We have the operators/pilots to support two flights per day</a:t>
            </a:r>
          </a:p>
        </p:txBody>
      </p:sp>
      <p:sp>
        <p:nvSpPr>
          <p:cNvPr id="5" name="Date Placeholder 4"/>
          <p:cNvSpPr>
            <a:spLocks noGrp="1"/>
          </p:cNvSpPr>
          <p:nvPr>
            <p:ph type="dt" sz="half" idx="10"/>
          </p:nvPr>
        </p:nvSpPr>
        <p:spPr/>
        <p:txBody>
          <a:bodyPr/>
          <a:lstStyle/>
          <a:p>
            <a:pPr>
              <a:defRPr/>
            </a:pPr>
            <a:r>
              <a:rPr lang="en-US" smtClean="0"/>
              <a:t>March 12, 2014</a:t>
            </a:r>
            <a:endParaRPr lang="en-US" dirty="0"/>
          </a:p>
        </p:txBody>
      </p:sp>
      <p:sp>
        <p:nvSpPr>
          <p:cNvPr id="6" name="Footer Placeholder 5"/>
          <p:cNvSpPr>
            <a:spLocks noGrp="1"/>
          </p:cNvSpPr>
          <p:nvPr>
            <p:ph type="ftr" sz="quarter" idx="11"/>
          </p:nvPr>
        </p:nvSpPr>
        <p:spPr/>
        <p:txBody>
          <a:bodyPr/>
          <a:lstStyle/>
          <a:p>
            <a:pPr>
              <a:defRPr/>
            </a:pPr>
            <a:r>
              <a:rPr lang="en-US" smtClean="0"/>
              <a:t>DCALS Spring Banquet</a:t>
            </a:r>
            <a:endParaRPr lang="en-US" dirty="0"/>
          </a:p>
        </p:txBody>
      </p:sp>
      <p:sp>
        <p:nvSpPr>
          <p:cNvPr id="3" name="Slide Number Placeholder 2"/>
          <p:cNvSpPr>
            <a:spLocks noGrp="1"/>
          </p:cNvSpPr>
          <p:nvPr>
            <p:ph type="sldNum" sz="quarter" idx="12"/>
          </p:nvPr>
        </p:nvSpPr>
        <p:spPr/>
        <p:txBody>
          <a:bodyPr/>
          <a:lstStyle/>
          <a:p>
            <a:pPr>
              <a:defRPr/>
            </a:pPr>
            <a:fld id="{4F49AAF0-771A-4457-B36D-6C76FDADB3EC}" type="slidenum">
              <a:rPr lang="en-US" smtClean="0"/>
              <a:pPr>
                <a:defRPr/>
              </a:pPr>
              <a:t>31</a:t>
            </a:fld>
            <a:endParaRPr lang="en-US"/>
          </a:p>
        </p:txBody>
      </p:sp>
    </p:spTree>
    <p:extLst>
      <p:ext uri="{BB962C8B-B14F-4D97-AF65-F5344CB8AC3E}">
        <p14:creationId xmlns:p14="http://schemas.microsoft.com/office/powerpoint/2010/main" val="1921269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Collection and QC</a:t>
            </a:r>
            <a:endParaRPr lang="en-US" dirty="0"/>
          </a:p>
        </p:txBody>
      </p:sp>
      <p:sp>
        <p:nvSpPr>
          <p:cNvPr id="3" name="Content Placeholder 2"/>
          <p:cNvSpPr>
            <a:spLocks noGrp="1"/>
          </p:cNvSpPr>
          <p:nvPr>
            <p:ph idx="1"/>
          </p:nvPr>
        </p:nvSpPr>
        <p:spPr/>
        <p:txBody>
          <a:bodyPr/>
          <a:lstStyle/>
          <a:p>
            <a:r>
              <a:rPr lang="en-US" sz="2800" dirty="0" smtClean="0"/>
              <a:t>Data </a:t>
            </a:r>
            <a:r>
              <a:rPr lang="en-US" sz="2800" dirty="0"/>
              <a:t>are evaluated to verify instrument performance and data quality</a:t>
            </a:r>
          </a:p>
          <a:p>
            <a:pPr marL="0" indent="0">
              <a:buNone/>
            </a:pPr>
            <a:r>
              <a:rPr lang="en-US" sz="3100" i="1" dirty="0">
                <a:solidFill>
                  <a:srgbClr val="C00000"/>
                </a:solidFill>
              </a:rPr>
              <a:t>OBJECTIVE:  Identify ASAP lines </a:t>
            </a:r>
            <a:r>
              <a:rPr lang="en-US" sz="3100" i="1" dirty="0" smtClean="0">
                <a:solidFill>
                  <a:srgbClr val="C00000"/>
                </a:solidFill>
              </a:rPr>
              <a:t>that must be </a:t>
            </a:r>
            <a:r>
              <a:rPr lang="en-US" sz="3100" i="1" dirty="0" err="1">
                <a:solidFill>
                  <a:srgbClr val="C00000"/>
                </a:solidFill>
              </a:rPr>
              <a:t>reflown</a:t>
            </a:r>
            <a:endParaRPr lang="en-US" sz="3100" i="1" dirty="0">
              <a:solidFill>
                <a:srgbClr val="C00000"/>
              </a:solidFill>
            </a:endParaRPr>
          </a:p>
        </p:txBody>
      </p:sp>
      <p:sp>
        <p:nvSpPr>
          <p:cNvPr id="4" name="Date Placeholder 3"/>
          <p:cNvSpPr>
            <a:spLocks noGrp="1"/>
          </p:cNvSpPr>
          <p:nvPr>
            <p:ph type="dt" sz="half" idx="10"/>
          </p:nvPr>
        </p:nvSpPr>
        <p:spPr/>
        <p:txBody>
          <a:bodyPr/>
          <a:lstStyle/>
          <a:p>
            <a:pPr>
              <a:defRPr/>
            </a:pPr>
            <a:r>
              <a:rPr lang="en-US" smtClean="0"/>
              <a:t>March 12, 2014</a:t>
            </a:r>
            <a:endParaRPr lang="en-US" dirty="0"/>
          </a:p>
        </p:txBody>
      </p:sp>
      <p:sp>
        <p:nvSpPr>
          <p:cNvPr id="5" name="Footer Placeholder 4"/>
          <p:cNvSpPr>
            <a:spLocks noGrp="1"/>
          </p:cNvSpPr>
          <p:nvPr>
            <p:ph type="ftr" sz="quarter" idx="11"/>
          </p:nvPr>
        </p:nvSpPr>
        <p:spPr/>
        <p:txBody>
          <a:bodyPr/>
          <a:lstStyle/>
          <a:p>
            <a:pPr>
              <a:defRPr/>
            </a:pPr>
            <a:r>
              <a:rPr lang="en-US" smtClean="0"/>
              <a:t>DCALS Spring Banquet</a:t>
            </a:r>
            <a:endParaRPr lang="en-US" dirty="0"/>
          </a:p>
        </p:txBody>
      </p:sp>
      <p:sp>
        <p:nvSpPr>
          <p:cNvPr id="7" name="Slide Number Placeholder 6"/>
          <p:cNvSpPr>
            <a:spLocks noGrp="1"/>
          </p:cNvSpPr>
          <p:nvPr>
            <p:ph type="sldNum" sz="quarter" idx="12"/>
          </p:nvPr>
        </p:nvSpPr>
        <p:spPr/>
        <p:txBody>
          <a:bodyPr/>
          <a:lstStyle/>
          <a:p>
            <a:pPr>
              <a:defRPr/>
            </a:pPr>
            <a:fld id="{4F49AAF0-771A-4457-B36D-6C76FDADB3EC}" type="slidenum">
              <a:rPr lang="en-US" smtClean="0"/>
              <a:pPr>
                <a:defRPr/>
              </a:pPr>
              <a:t>32</a:t>
            </a:fld>
            <a:endParaRPr lang="en-US"/>
          </a:p>
        </p:txBody>
      </p:sp>
    </p:spTree>
    <p:extLst>
      <p:ext uri="{BB962C8B-B14F-4D97-AF65-F5344CB8AC3E}">
        <p14:creationId xmlns:p14="http://schemas.microsoft.com/office/powerpoint/2010/main" val="1698642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Handling </a:t>
            </a:r>
            <a:endParaRPr lang="en-US" dirty="0"/>
          </a:p>
        </p:txBody>
      </p:sp>
      <p:sp>
        <p:nvSpPr>
          <p:cNvPr id="8" name="Content Placeholder 7"/>
          <p:cNvSpPr>
            <a:spLocks noGrp="1"/>
          </p:cNvSpPr>
          <p:nvPr>
            <p:ph sz="half" idx="2"/>
          </p:nvPr>
        </p:nvSpPr>
        <p:spPr>
          <a:xfrm>
            <a:off x="4648200" y="1346200"/>
            <a:ext cx="4038600" cy="4525963"/>
          </a:xfrm>
        </p:spPr>
        <p:txBody>
          <a:bodyPr/>
          <a:lstStyle/>
          <a:p>
            <a:r>
              <a:rPr lang="en-US" sz="2400" dirty="0" smtClean="0"/>
              <a:t>Complete </a:t>
            </a:r>
            <a:r>
              <a:rPr lang="en-US" sz="2400" dirty="0" smtClean="0"/>
              <a:t>metadata logs </a:t>
            </a:r>
            <a:r>
              <a:rPr lang="en-US" sz="2400" dirty="0" smtClean="0"/>
              <a:t>daily and survey </a:t>
            </a:r>
            <a:r>
              <a:rPr lang="en-US" sz="2400" dirty="0" smtClean="0"/>
              <a:t>report written</a:t>
            </a:r>
          </a:p>
          <a:p>
            <a:r>
              <a:rPr lang="en-US" sz="2400" dirty="0" smtClean="0"/>
              <a:t>Ship the data back to HQ for final processing</a:t>
            </a:r>
          </a:p>
          <a:p>
            <a:r>
              <a:rPr lang="en-US" sz="2400" dirty="0" smtClean="0"/>
              <a:t>GPS/Gravity data reprocessed at HQ with precise orbits</a:t>
            </a:r>
          </a:p>
          <a:p>
            <a:r>
              <a:rPr lang="en-US" sz="2400" dirty="0" smtClean="0"/>
              <a:t>Released to the public via the GRAV-D website </a:t>
            </a:r>
          </a:p>
          <a:p>
            <a:r>
              <a:rPr lang="en-US" sz="2400" dirty="0" smtClean="0"/>
              <a:t>Released to the geoid team</a:t>
            </a:r>
            <a:endParaRPr lang="en-US" sz="2400" dirty="0"/>
          </a:p>
        </p:txBody>
      </p:sp>
      <p:sp>
        <p:nvSpPr>
          <p:cNvPr id="3" name="Date Placeholder 2"/>
          <p:cNvSpPr>
            <a:spLocks noGrp="1"/>
          </p:cNvSpPr>
          <p:nvPr>
            <p:ph type="dt" sz="half" idx="10"/>
          </p:nvPr>
        </p:nvSpPr>
        <p:spPr/>
        <p:txBody>
          <a:bodyPr/>
          <a:lstStyle/>
          <a:p>
            <a:pPr>
              <a:defRPr/>
            </a:pPr>
            <a:r>
              <a:rPr lang="en-US" smtClean="0"/>
              <a:t>March 12, 2014</a:t>
            </a:r>
            <a:endParaRPr lang="en-US"/>
          </a:p>
        </p:txBody>
      </p:sp>
      <p:sp>
        <p:nvSpPr>
          <p:cNvPr id="4" name="Footer Placeholder 3"/>
          <p:cNvSpPr>
            <a:spLocks noGrp="1"/>
          </p:cNvSpPr>
          <p:nvPr>
            <p:ph type="ftr" sz="quarter" idx="11"/>
          </p:nvPr>
        </p:nvSpPr>
        <p:spPr/>
        <p:txBody>
          <a:bodyPr/>
          <a:lstStyle/>
          <a:p>
            <a:pPr>
              <a:defRPr/>
            </a:pPr>
            <a:r>
              <a:rPr lang="en-US" smtClean="0"/>
              <a:t>DCALS Spring Banquet</a:t>
            </a:r>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2640330906"/>
              </p:ext>
            </p:extLst>
          </p:nvPr>
        </p:nvGraphicFramePr>
        <p:xfrm>
          <a:off x="446484" y="1232297"/>
          <a:ext cx="4098727" cy="5304234"/>
        </p:xfrm>
        <a:graphic>
          <a:graphicData uri="http://schemas.openxmlformats.org/presentationml/2006/ole">
            <mc:AlternateContent xmlns:mc="http://schemas.openxmlformats.org/markup-compatibility/2006">
              <mc:Choice xmlns:v="urn:schemas-microsoft-com:vml" Requires="v">
                <p:oleObj spid="_x0000_s73757" name="Acrobat Document" r:id="rId3" imgW="5829103" imgH="7543564" progId="Acrobat.Document.11">
                  <p:embed/>
                </p:oleObj>
              </mc:Choice>
              <mc:Fallback>
                <p:oleObj name="Acrobat Document" r:id="rId3" imgW="5829103" imgH="7543564" progId="Acrobat.Document.11">
                  <p:embed/>
                  <p:pic>
                    <p:nvPicPr>
                      <p:cNvPr id="0" name=""/>
                      <p:cNvPicPr/>
                      <p:nvPr/>
                    </p:nvPicPr>
                    <p:blipFill>
                      <a:blip r:embed="rId4"/>
                      <a:stretch>
                        <a:fillRect/>
                      </a:stretch>
                    </p:blipFill>
                    <p:spPr>
                      <a:xfrm>
                        <a:off x="446484" y="1232297"/>
                        <a:ext cx="4098727" cy="5304234"/>
                      </a:xfrm>
                      <a:prstGeom prst="rect">
                        <a:avLst/>
                      </a:prstGeom>
                    </p:spPr>
                  </p:pic>
                </p:oleObj>
              </mc:Fallback>
            </mc:AlternateContent>
          </a:graphicData>
        </a:graphic>
      </p:graphicFrame>
      <p:sp>
        <p:nvSpPr>
          <p:cNvPr id="10" name="TextBox 9"/>
          <p:cNvSpPr txBox="1"/>
          <p:nvPr/>
        </p:nvSpPr>
        <p:spPr>
          <a:xfrm>
            <a:off x="1035844" y="5948871"/>
            <a:ext cx="1856336" cy="341919"/>
          </a:xfrm>
          <a:prstGeom prst="rect">
            <a:avLst/>
          </a:prstGeom>
          <a:noFill/>
        </p:spPr>
        <p:txBody>
          <a:bodyPr wrap="none" lIns="64291" tIns="32146" rIns="64291" bIns="32146" rtlCol="0">
            <a:spAutoFit/>
          </a:bodyPr>
          <a:lstStyle/>
          <a:p>
            <a:r>
              <a:rPr lang="en-US" dirty="0" smtClean="0"/>
              <a:t>Lake Huron survey</a:t>
            </a:r>
            <a:endParaRPr lang="en-US" dirty="0"/>
          </a:p>
        </p:txBody>
      </p:sp>
      <p:sp>
        <p:nvSpPr>
          <p:cNvPr id="7" name="Slide Number Placeholder 6"/>
          <p:cNvSpPr>
            <a:spLocks noGrp="1"/>
          </p:cNvSpPr>
          <p:nvPr>
            <p:ph type="sldNum" sz="quarter" idx="12"/>
          </p:nvPr>
        </p:nvSpPr>
        <p:spPr/>
        <p:txBody>
          <a:bodyPr/>
          <a:lstStyle/>
          <a:p>
            <a:pPr>
              <a:defRPr/>
            </a:pPr>
            <a:fld id="{3DC207F5-9C40-4438-9AC0-4CEA82F74C6A}" type="slidenum">
              <a:rPr lang="en-US" smtClean="0"/>
              <a:pPr>
                <a:defRPr/>
              </a:pPr>
              <a:t>33</a:t>
            </a:fld>
            <a:endParaRPr lang="en-US"/>
          </a:p>
        </p:txBody>
      </p:sp>
    </p:spTree>
    <p:extLst>
      <p:ext uri="{BB962C8B-B14F-4D97-AF65-F5344CB8AC3E}">
        <p14:creationId xmlns:p14="http://schemas.microsoft.com/office/powerpoint/2010/main" val="3919955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GRAV-D Website</a:t>
            </a:r>
            <a:endParaRPr lang="en-US" dirty="0"/>
          </a:p>
        </p:txBody>
      </p:sp>
      <p:sp>
        <p:nvSpPr>
          <p:cNvPr id="5" name="Date Placeholder 4"/>
          <p:cNvSpPr>
            <a:spLocks noGrp="1"/>
          </p:cNvSpPr>
          <p:nvPr>
            <p:ph type="dt" sz="half" idx="10"/>
          </p:nvPr>
        </p:nvSpPr>
        <p:spPr/>
        <p:txBody>
          <a:bodyPr/>
          <a:lstStyle/>
          <a:p>
            <a:pPr>
              <a:defRPr/>
            </a:pPr>
            <a:r>
              <a:rPr lang="en-US" smtClean="0"/>
              <a:t>March 12, 2014</a:t>
            </a:r>
            <a:endParaRPr lang="en-US"/>
          </a:p>
        </p:txBody>
      </p:sp>
      <p:sp>
        <p:nvSpPr>
          <p:cNvPr id="6" name="Footer Placeholder 5"/>
          <p:cNvSpPr>
            <a:spLocks noGrp="1"/>
          </p:cNvSpPr>
          <p:nvPr>
            <p:ph type="ftr" sz="quarter" idx="11"/>
          </p:nvPr>
        </p:nvSpPr>
        <p:spPr/>
        <p:txBody>
          <a:bodyPr/>
          <a:lstStyle/>
          <a:p>
            <a:pPr>
              <a:defRPr/>
            </a:pPr>
            <a:r>
              <a:rPr lang="en-US" smtClean="0"/>
              <a:t>DCALS Spring Banquet</a:t>
            </a:r>
            <a:endParaRPr lang="en-US"/>
          </a:p>
        </p:txBody>
      </p:sp>
      <p:sp>
        <p:nvSpPr>
          <p:cNvPr id="7" name="Slide Number Placeholder 6"/>
          <p:cNvSpPr>
            <a:spLocks noGrp="1"/>
          </p:cNvSpPr>
          <p:nvPr>
            <p:ph type="sldNum" sz="quarter" idx="12"/>
          </p:nvPr>
        </p:nvSpPr>
        <p:spPr/>
        <p:txBody>
          <a:bodyPr/>
          <a:lstStyle/>
          <a:p>
            <a:pPr>
              <a:defRPr/>
            </a:pPr>
            <a:fld id="{3DC207F5-9C40-4438-9AC0-4CEA82F74C6A}" type="slidenum">
              <a:rPr lang="en-US" smtClean="0"/>
              <a:pPr>
                <a:defRPr/>
              </a:pPr>
              <a:t>34</a:t>
            </a:fld>
            <a:endParaRPr lang="en-US"/>
          </a:p>
        </p:txBody>
      </p:sp>
      <p:pic>
        <p:nvPicPr>
          <p:cNvPr id="7475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334" b="4363"/>
          <a:stretch/>
        </p:blipFill>
        <p:spPr bwMode="auto">
          <a:xfrm>
            <a:off x="2394481" y="1204973"/>
            <a:ext cx="4548188" cy="4753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2957016" y="5987018"/>
            <a:ext cx="3423117" cy="369332"/>
          </a:xfrm>
          <a:prstGeom prst="rect">
            <a:avLst/>
          </a:prstGeom>
          <a:noFill/>
        </p:spPr>
        <p:txBody>
          <a:bodyPr wrap="none" rtlCol="0">
            <a:spAutoFit/>
          </a:bodyPr>
          <a:lstStyle/>
          <a:p>
            <a:r>
              <a:rPr lang="en-US" dirty="0" smtClean="0"/>
              <a:t>http://www.ngs.noaa.gov/GRAV-D</a:t>
            </a:r>
            <a:endParaRPr lang="en-US" dirty="0"/>
          </a:p>
        </p:txBody>
      </p:sp>
    </p:spTree>
    <p:extLst>
      <p:ext uri="{BB962C8B-B14F-4D97-AF65-F5344CB8AC3E}">
        <p14:creationId xmlns:p14="http://schemas.microsoft.com/office/powerpoint/2010/main" val="137113119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Creation of New Geoid</a:t>
            </a:r>
            <a:endParaRPr lang="en-US" dirty="0"/>
          </a:p>
        </p:txBody>
      </p:sp>
      <p:sp>
        <p:nvSpPr>
          <p:cNvPr id="9" name="Content Placeholder 8"/>
          <p:cNvSpPr>
            <a:spLocks noGrp="1"/>
          </p:cNvSpPr>
          <p:nvPr>
            <p:ph idx="1"/>
          </p:nvPr>
        </p:nvSpPr>
        <p:spPr/>
        <p:txBody>
          <a:bodyPr/>
          <a:lstStyle/>
          <a:p>
            <a:r>
              <a:rPr lang="en-US" dirty="0" smtClean="0"/>
              <a:t>The gravity data from satellites, airborne, corrected surface data, and terrain predictions will be blended into a gravity field</a:t>
            </a:r>
          </a:p>
          <a:p>
            <a:r>
              <a:rPr lang="en-US" dirty="0" smtClean="0"/>
              <a:t>As regions are completed, “beta” preliminary geoids will be created and released to the public for local testing</a:t>
            </a:r>
          </a:p>
          <a:p>
            <a:r>
              <a:rPr lang="en-US" dirty="0" smtClean="0"/>
              <a:t>Create a gravimetric geoid that will be the basis of the new vertical datum</a:t>
            </a:r>
          </a:p>
        </p:txBody>
      </p:sp>
      <p:sp>
        <p:nvSpPr>
          <p:cNvPr id="5" name="Date Placeholder 4"/>
          <p:cNvSpPr>
            <a:spLocks noGrp="1"/>
          </p:cNvSpPr>
          <p:nvPr>
            <p:ph type="dt" sz="half" idx="10"/>
          </p:nvPr>
        </p:nvSpPr>
        <p:spPr/>
        <p:txBody>
          <a:bodyPr/>
          <a:lstStyle/>
          <a:p>
            <a:pPr>
              <a:defRPr/>
            </a:pPr>
            <a:r>
              <a:rPr lang="en-US" smtClean="0"/>
              <a:t>March 12, 2014</a:t>
            </a:r>
            <a:endParaRPr lang="en-US"/>
          </a:p>
        </p:txBody>
      </p:sp>
      <p:sp>
        <p:nvSpPr>
          <p:cNvPr id="6" name="Footer Placeholder 5"/>
          <p:cNvSpPr>
            <a:spLocks noGrp="1"/>
          </p:cNvSpPr>
          <p:nvPr>
            <p:ph type="ftr" sz="quarter" idx="11"/>
          </p:nvPr>
        </p:nvSpPr>
        <p:spPr/>
        <p:txBody>
          <a:bodyPr/>
          <a:lstStyle/>
          <a:p>
            <a:pPr>
              <a:defRPr/>
            </a:pPr>
            <a:r>
              <a:rPr lang="en-US" smtClean="0"/>
              <a:t>DCALS Spring Banquet</a:t>
            </a:r>
            <a:endParaRPr lang="en-US"/>
          </a:p>
        </p:txBody>
      </p:sp>
      <p:sp>
        <p:nvSpPr>
          <p:cNvPr id="7" name="Slide Number Placeholder 6"/>
          <p:cNvSpPr>
            <a:spLocks noGrp="1"/>
          </p:cNvSpPr>
          <p:nvPr>
            <p:ph type="sldNum" sz="quarter" idx="12"/>
          </p:nvPr>
        </p:nvSpPr>
        <p:spPr/>
        <p:txBody>
          <a:bodyPr/>
          <a:lstStyle/>
          <a:p>
            <a:pPr>
              <a:defRPr/>
            </a:pPr>
            <a:fld id="{3DC207F5-9C40-4438-9AC0-4CEA82F74C6A}" type="slidenum">
              <a:rPr lang="en-US" smtClean="0"/>
              <a:pPr>
                <a:defRPr/>
              </a:pPr>
              <a:t>35</a:t>
            </a:fld>
            <a:endParaRPr lang="en-US"/>
          </a:p>
        </p:txBody>
      </p:sp>
    </p:spTree>
    <p:extLst>
      <p:ext uri="{BB962C8B-B14F-4D97-AF65-F5344CB8AC3E}">
        <p14:creationId xmlns:p14="http://schemas.microsoft.com/office/powerpoint/2010/main" val="19404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a:t>
            </a:r>
            <a:r>
              <a:rPr lang="en-US" dirty="0" err="1" smtClean="0"/>
              <a:t>Datums</a:t>
            </a:r>
            <a:r>
              <a:rPr lang="en-US" dirty="0" smtClean="0"/>
              <a:t> Released</a:t>
            </a:r>
            <a:endParaRPr lang="en-US" dirty="0"/>
          </a:p>
        </p:txBody>
      </p:sp>
      <p:sp>
        <p:nvSpPr>
          <p:cNvPr id="3" name="Content Placeholder 2"/>
          <p:cNvSpPr>
            <a:spLocks noGrp="1"/>
          </p:cNvSpPr>
          <p:nvPr>
            <p:ph idx="1"/>
          </p:nvPr>
        </p:nvSpPr>
        <p:spPr/>
        <p:txBody>
          <a:bodyPr/>
          <a:lstStyle/>
          <a:p>
            <a:r>
              <a:rPr lang="en-US" dirty="0" smtClean="0"/>
              <a:t>In 2022, the new geometric datum and the new vertical (geopotential) datum will be released</a:t>
            </a:r>
          </a:p>
          <a:p>
            <a:r>
              <a:rPr lang="en-US" dirty="0" smtClean="0"/>
              <a:t>The </a:t>
            </a:r>
            <a:r>
              <a:rPr lang="en-US" i="1" dirty="0" smtClean="0"/>
              <a:t>realization</a:t>
            </a:r>
            <a:r>
              <a:rPr lang="en-US" dirty="0" smtClean="0"/>
              <a:t> of the new </a:t>
            </a:r>
            <a:r>
              <a:rPr lang="en-US" dirty="0" err="1" smtClean="0"/>
              <a:t>datums</a:t>
            </a:r>
            <a:r>
              <a:rPr lang="en-US" dirty="0" smtClean="0"/>
              <a:t> will be through GNSS receivers</a:t>
            </a:r>
          </a:p>
          <a:p>
            <a:pPr marL="0" indent="0">
              <a:buNone/>
            </a:pPr>
            <a:endParaRPr lang="en-US" dirty="0"/>
          </a:p>
        </p:txBody>
      </p:sp>
      <p:sp>
        <p:nvSpPr>
          <p:cNvPr id="4" name="Date Placeholder 3"/>
          <p:cNvSpPr>
            <a:spLocks noGrp="1"/>
          </p:cNvSpPr>
          <p:nvPr>
            <p:ph type="dt" sz="half" idx="10"/>
          </p:nvPr>
        </p:nvSpPr>
        <p:spPr/>
        <p:txBody>
          <a:bodyPr/>
          <a:lstStyle/>
          <a:p>
            <a:pPr>
              <a:defRPr/>
            </a:pPr>
            <a:r>
              <a:rPr lang="en-US" smtClean="0"/>
              <a:t>March 12, 2014</a:t>
            </a:r>
            <a:endParaRPr lang="en-US"/>
          </a:p>
        </p:txBody>
      </p:sp>
      <p:sp>
        <p:nvSpPr>
          <p:cNvPr id="5" name="Footer Placeholder 4"/>
          <p:cNvSpPr>
            <a:spLocks noGrp="1"/>
          </p:cNvSpPr>
          <p:nvPr>
            <p:ph type="ftr" sz="quarter" idx="11"/>
          </p:nvPr>
        </p:nvSpPr>
        <p:spPr/>
        <p:txBody>
          <a:bodyPr/>
          <a:lstStyle/>
          <a:p>
            <a:pPr>
              <a:defRPr/>
            </a:pPr>
            <a:r>
              <a:rPr lang="en-US" smtClean="0"/>
              <a:t>DCALS Spring Banquet</a:t>
            </a:r>
            <a:endParaRPr lang="en-US"/>
          </a:p>
        </p:txBody>
      </p:sp>
      <p:sp>
        <p:nvSpPr>
          <p:cNvPr id="6" name="Slide Number Placeholder 5"/>
          <p:cNvSpPr>
            <a:spLocks noGrp="1"/>
          </p:cNvSpPr>
          <p:nvPr>
            <p:ph type="sldNum" sz="quarter" idx="12"/>
          </p:nvPr>
        </p:nvSpPr>
        <p:spPr/>
        <p:txBody>
          <a:bodyPr/>
          <a:lstStyle/>
          <a:p>
            <a:pPr>
              <a:defRPr/>
            </a:pPr>
            <a:fld id="{4F49AAF0-771A-4457-B36D-6C76FDADB3EC}" type="slidenum">
              <a:rPr lang="en-US" smtClean="0"/>
              <a:pPr>
                <a:defRPr/>
              </a:pPr>
              <a:t>36</a:t>
            </a:fld>
            <a:endParaRPr lang="en-US"/>
          </a:p>
        </p:txBody>
      </p:sp>
    </p:spTree>
    <p:extLst>
      <p:ext uri="{BB962C8B-B14F-4D97-AF65-F5344CB8AC3E}">
        <p14:creationId xmlns:p14="http://schemas.microsoft.com/office/powerpoint/2010/main" val="2068645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a:xfrm>
            <a:off x="381000" y="2362200"/>
            <a:ext cx="8229600" cy="1143000"/>
          </a:xfrm>
        </p:spPr>
        <p:txBody>
          <a:bodyPr/>
          <a:lstStyle/>
          <a:p>
            <a:r>
              <a:rPr lang="en-US" altLang="en-US" smtClean="0"/>
              <a:t>Part 3: Impact on Surveying</a:t>
            </a:r>
          </a:p>
        </p:txBody>
      </p:sp>
    </p:spTree>
    <p:extLst>
      <p:ext uri="{BB962C8B-B14F-4D97-AF65-F5344CB8AC3E}">
        <p14:creationId xmlns:p14="http://schemas.microsoft.com/office/powerpoint/2010/main" val="13868455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a:xfrm>
            <a:off x="-9525" y="703263"/>
            <a:ext cx="9144000" cy="1143000"/>
          </a:xfrm>
        </p:spPr>
        <p:txBody>
          <a:bodyPr/>
          <a:lstStyle/>
          <a:p>
            <a:r>
              <a:rPr lang="en-US" altLang="en-US" sz="3000" b="1" smtClean="0">
                <a:solidFill>
                  <a:srgbClr val="0000FF"/>
                </a:solidFill>
                <a:latin typeface="Times New Roman" pitchFamily="18" charset="0"/>
                <a:cs typeface="Times New Roman" pitchFamily="18" charset="0"/>
              </a:rPr>
              <a:t>NEW VERTICAL DATUM</a:t>
            </a:r>
            <a:br>
              <a:rPr lang="en-US" altLang="en-US" sz="3000" b="1" smtClean="0">
                <a:solidFill>
                  <a:srgbClr val="0000FF"/>
                </a:solidFill>
                <a:latin typeface="Times New Roman" pitchFamily="18" charset="0"/>
                <a:cs typeface="Times New Roman" pitchFamily="18" charset="0"/>
              </a:rPr>
            </a:br>
            <a:r>
              <a:rPr lang="en-US" altLang="en-US" sz="3000" b="1" smtClean="0">
                <a:solidFill>
                  <a:srgbClr val="0000FF"/>
                </a:solidFill>
                <a:latin typeface="Times New Roman" pitchFamily="18" charset="0"/>
                <a:cs typeface="Times New Roman" pitchFamily="18" charset="0"/>
              </a:rPr>
              <a:t>(Components)</a:t>
            </a:r>
            <a:endParaRPr lang="en-US" altLang="en-US" sz="3000" b="1" smtClean="0">
              <a:solidFill>
                <a:srgbClr val="0000FF"/>
              </a:solidFill>
            </a:endParaRPr>
          </a:p>
        </p:txBody>
      </p:sp>
      <p:sp>
        <p:nvSpPr>
          <p:cNvPr id="74755" name="TextBox 19"/>
          <p:cNvSpPr txBox="1">
            <a:spLocks noChangeArrowheads="1"/>
          </p:cNvSpPr>
          <p:nvPr/>
        </p:nvSpPr>
        <p:spPr bwMode="auto">
          <a:xfrm>
            <a:off x="0" y="2346325"/>
            <a:ext cx="91376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pPr>
            <a:r>
              <a:rPr lang="en-US" altLang="en-US" sz="2400" b="1">
                <a:latin typeface="Times New Roman" pitchFamily="18" charset="0"/>
                <a:ea typeface="MS PGothic" pitchFamily="34" charset="-128"/>
                <a:cs typeface="Times New Roman" pitchFamily="18" charset="0"/>
              </a:rPr>
              <a:t>Design and adopt new geometric reference frame </a:t>
            </a:r>
            <a:r>
              <a:rPr lang="en-US" altLang="en-US" sz="2400" b="1" i="1">
                <a:latin typeface="Times New Roman" pitchFamily="18" charset="0"/>
                <a:ea typeface="MS PGothic" pitchFamily="34" charset="-128"/>
                <a:cs typeface="Times New Roman" pitchFamily="18" charset="0"/>
              </a:rPr>
              <a:t>(Geometric Datum Project)</a:t>
            </a:r>
            <a:endParaRPr lang="en-US" altLang="en-US" sz="2400" b="1">
              <a:latin typeface="Verdana" pitchFamily="34" charset="0"/>
              <a:ea typeface="MS PGothic" pitchFamily="34" charset="-128"/>
              <a:cs typeface="Times New Roman" pitchFamily="18" charset="0"/>
            </a:endParaRPr>
          </a:p>
        </p:txBody>
      </p:sp>
      <p:sp>
        <p:nvSpPr>
          <p:cNvPr id="74756" name="TextBox 3"/>
          <p:cNvSpPr txBox="1">
            <a:spLocks noChangeArrowheads="1"/>
          </p:cNvSpPr>
          <p:nvPr/>
        </p:nvSpPr>
        <p:spPr bwMode="auto">
          <a:xfrm>
            <a:off x="6350" y="3168650"/>
            <a:ext cx="91376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pPr>
            <a:r>
              <a:rPr lang="en-US" altLang="en-US" sz="2400" b="1">
                <a:latin typeface="Times New Roman" pitchFamily="18" charset="0"/>
                <a:ea typeface="MS PGothic" pitchFamily="34" charset="-128"/>
                <a:cs typeface="Times New Roman" pitchFamily="18" charset="0"/>
              </a:rPr>
              <a:t>Realize new </a:t>
            </a:r>
            <a:r>
              <a:rPr lang="en-US" altLang="en-US" sz="2400" b="1" u="sng">
                <a:latin typeface="Times New Roman" pitchFamily="18" charset="0"/>
                <a:ea typeface="MS PGothic" pitchFamily="34" charset="-128"/>
                <a:cs typeface="Times New Roman" pitchFamily="18" charset="0"/>
              </a:rPr>
              <a:t>geometric</a:t>
            </a:r>
            <a:r>
              <a:rPr lang="en-US" altLang="en-US" sz="2400" b="1">
                <a:latin typeface="Times New Roman" pitchFamily="18" charset="0"/>
                <a:ea typeface="MS PGothic" pitchFamily="34" charset="-128"/>
                <a:cs typeface="Times New Roman" pitchFamily="18" charset="0"/>
              </a:rPr>
              <a:t> </a:t>
            </a:r>
            <a:r>
              <a:rPr lang="en-US" altLang="en-US" sz="2400" b="1" u="sng">
                <a:latin typeface="Times New Roman" pitchFamily="18" charset="0"/>
                <a:ea typeface="MS PGothic" pitchFamily="34" charset="-128"/>
                <a:cs typeface="Times New Roman" pitchFamily="18" charset="0"/>
              </a:rPr>
              <a:t>datum</a:t>
            </a:r>
            <a:r>
              <a:rPr lang="en-US" altLang="en-US" sz="2400" b="1">
                <a:latin typeface="Times New Roman" pitchFamily="18" charset="0"/>
                <a:ea typeface="MS PGothic" pitchFamily="34" charset="-128"/>
                <a:cs typeface="Times New Roman" pitchFamily="18" charset="0"/>
              </a:rPr>
              <a:t> with existing passive/active control, i.e., a horizontal (geometric) adjustment</a:t>
            </a:r>
            <a:endParaRPr lang="en-US" altLang="en-US" sz="2400" b="1" i="1">
              <a:latin typeface="Times New Roman" pitchFamily="18" charset="0"/>
              <a:ea typeface="MS PGothic" pitchFamily="34" charset="-128"/>
              <a:cs typeface="Times New Roman" pitchFamily="18" charset="0"/>
            </a:endParaRPr>
          </a:p>
        </p:txBody>
      </p:sp>
      <p:sp>
        <p:nvSpPr>
          <p:cNvPr id="7" name="TextBox 6"/>
          <p:cNvSpPr txBox="1">
            <a:spLocks noChangeArrowheads="1"/>
          </p:cNvSpPr>
          <p:nvPr/>
        </p:nvSpPr>
        <p:spPr bwMode="auto">
          <a:xfrm>
            <a:off x="6350" y="4492625"/>
            <a:ext cx="91376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pPr>
            <a:r>
              <a:rPr lang="en-US" altLang="en-US" sz="2400" b="1">
                <a:latin typeface="Times New Roman" pitchFamily="18" charset="0"/>
                <a:ea typeface="MS PGothic" pitchFamily="34" charset="-128"/>
                <a:cs typeface="Times New Roman" pitchFamily="18" charset="0"/>
              </a:rPr>
              <a:t>Definition of the W</a:t>
            </a:r>
            <a:r>
              <a:rPr lang="en-US" altLang="en-US" sz="2400" b="1" baseline="-25000">
                <a:latin typeface="Times New Roman" pitchFamily="18" charset="0"/>
                <a:ea typeface="MS PGothic" pitchFamily="34" charset="-128"/>
                <a:cs typeface="Times New Roman" pitchFamily="18" charset="0"/>
              </a:rPr>
              <a:t>0</a:t>
            </a:r>
            <a:r>
              <a:rPr lang="en-US" altLang="en-US" sz="2400" b="1">
                <a:latin typeface="Times New Roman" pitchFamily="18" charset="0"/>
                <a:ea typeface="MS PGothic" pitchFamily="34" charset="-128"/>
                <a:cs typeface="Times New Roman" pitchFamily="18" charset="0"/>
              </a:rPr>
              <a:t> surface as the new datum reference surface</a:t>
            </a:r>
          </a:p>
        </p:txBody>
      </p:sp>
      <p:sp>
        <p:nvSpPr>
          <p:cNvPr id="8" name="TextBox 7"/>
          <p:cNvSpPr txBox="1">
            <a:spLocks noChangeArrowheads="1"/>
          </p:cNvSpPr>
          <p:nvPr/>
        </p:nvSpPr>
        <p:spPr bwMode="auto">
          <a:xfrm>
            <a:off x="-9525" y="5014913"/>
            <a:ext cx="91376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pPr>
            <a:r>
              <a:rPr lang="en-US" altLang="en-US" sz="2400" b="1">
                <a:latin typeface="Times New Roman" pitchFamily="18" charset="0"/>
                <a:ea typeface="MS PGothic" pitchFamily="34" charset="-128"/>
                <a:cs typeface="Times New Roman" pitchFamily="18" charset="0"/>
              </a:rPr>
              <a:t>Build a gravimetric geoid with an overall accuracy of 1 cm (GRAV-D Project)</a:t>
            </a:r>
          </a:p>
          <a:p>
            <a:pPr eaLnBrk="1" hangingPunct="1">
              <a:spcBef>
                <a:spcPct val="0"/>
              </a:spcBef>
            </a:pPr>
            <a:r>
              <a:rPr lang="en-US" altLang="en-US" sz="2400" b="1">
                <a:latin typeface="Times New Roman" pitchFamily="18" charset="0"/>
                <a:ea typeface="MS PGothic" pitchFamily="34" charset="-128"/>
                <a:cs typeface="Times New Roman" pitchFamily="18" charset="0"/>
              </a:rPr>
              <a:t>Make orthometric heights easily available</a:t>
            </a:r>
          </a:p>
        </p:txBody>
      </p:sp>
    </p:spTree>
    <p:extLst>
      <p:ext uri="{BB962C8B-B14F-4D97-AF65-F5344CB8AC3E}">
        <p14:creationId xmlns:p14="http://schemas.microsoft.com/office/powerpoint/2010/main" val="41476326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3"/>
          <p:cNvSpPr>
            <a:spLocks noGrp="1"/>
          </p:cNvSpPr>
          <p:nvPr>
            <p:ph type="title"/>
          </p:nvPr>
        </p:nvSpPr>
        <p:spPr/>
        <p:txBody>
          <a:bodyPr/>
          <a:lstStyle/>
          <a:p>
            <a:r>
              <a:rPr lang="en-US" altLang="en-US" smtClean="0">
                <a:latin typeface="Times New Roman" pitchFamily="18" charset="0"/>
                <a:cs typeface="Times New Roman" pitchFamily="18" charset="0"/>
              </a:rPr>
              <a:t>Agreement on W</a:t>
            </a:r>
            <a:r>
              <a:rPr lang="en-US" altLang="en-US" baseline="-25000" smtClean="0">
                <a:latin typeface="Times New Roman" pitchFamily="18" charset="0"/>
                <a:cs typeface="Times New Roman" pitchFamily="18" charset="0"/>
              </a:rPr>
              <a:t>0</a:t>
            </a:r>
            <a:r>
              <a:rPr lang="en-US" altLang="en-US" smtClean="0">
                <a:latin typeface="Times New Roman" pitchFamily="18" charset="0"/>
                <a:cs typeface="Times New Roman" pitchFamily="18" charset="0"/>
              </a:rPr>
              <a:t> Value</a:t>
            </a:r>
          </a:p>
        </p:txBody>
      </p:sp>
      <p:pic>
        <p:nvPicPr>
          <p:cNvPr id="75779" name="Content Placeholder 6"/>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727075" y="1600200"/>
            <a:ext cx="3498850" cy="4525963"/>
          </a:xfrm>
        </p:spPr>
      </p:pic>
      <p:pic>
        <p:nvPicPr>
          <p:cNvPr id="75780"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918075" y="1600200"/>
            <a:ext cx="3498850" cy="4525963"/>
          </a:xfrm>
        </p:spPr>
      </p:pic>
    </p:spTree>
    <p:extLst>
      <p:ext uri="{BB962C8B-B14F-4D97-AF65-F5344CB8AC3E}">
        <p14:creationId xmlns:p14="http://schemas.microsoft.com/office/powerpoint/2010/main" val="28084794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381000"/>
            <a:ext cx="8458200" cy="1143000"/>
          </a:xfrm>
        </p:spPr>
        <p:txBody>
          <a:bodyPr/>
          <a:lstStyle/>
          <a:p>
            <a:pPr eaLnBrk="1" hangingPunct="1"/>
            <a:r>
              <a:rPr lang="en-US" altLang="en-US" sz="3600" b="1" dirty="0" smtClean="0">
                <a:solidFill>
                  <a:srgbClr val="0000FF"/>
                </a:solidFill>
              </a:rPr>
              <a:t>NSRS Provides the Geospatial </a:t>
            </a:r>
            <a:r>
              <a:rPr lang="en-US" altLang="en-US" sz="3600" b="1" i="1" dirty="0" smtClean="0">
                <a:solidFill>
                  <a:srgbClr val="0000FF"/>
                </a:solidFill>
              </a:rPr>
              <a:t>Foundation</a:t>
            </a:r>
          </a:p>
        </p:txBody>
      </p:sp>
      <p:grpSp>
        <p:nvGrpSpPr>
          <p:cNvPr id="10243" name="Group 3"/>
          <p:cNvGrpSpPr>
            <a:grpSpLocks/>
          </p:cNvGrpSpPr>
          <p:nvPr/>
        </p:nvGrpSpPr>
        <p:grpSpPr bwMode="auto">
          <a:xfrm>
            <a:off x="533400" y="1676400"/>
            <a:ext cx="8247063" cy="4495800"/>
            <a:chOff x="864" y="960"/>
            <a:chExt cx="4861" cy="2496"/>
          </a:xfrm>
        </p:grpSpPr>
        <p:grpSp>
          <p:nvGrpSpPr>
            <p:cNvPr id="10247" name="Group 4"/>
            <p:cNvGrpSpPr>
              <a:grpSpLocks/>
            </p:cNvGrpSpPr>
            <p:nvPr/>
          </p:nvGrpSpPr>
          <p:grpSpPr bwMode="auto">
            <a:xfrm>
              <a:off x="930" y="2768"/>
              <a:ext cx="4795" cy="688"/>
              <a:chOff x="182" y="2997"/>
              <a:chExt cx="2774" cy="640"/>
            </a:xfrm>
          </p:grpSpPr>
          <p:grpSp>
            <p:nvGrpSpPr>
              <p:cNvPr id="10265" name="Group 5"/>
              <p:cNvGrpSpPr>
                <a:grpSpLocks/>
              </p:cNvGrpSpPr>
              <p:nvPr/>
            </p:nvGrpSpPr>
            <p:grpSpPr bwMode="auto">
              <a:xfrm>
                <a:off x="182" y="2997"/>
                <a:ext cx="1462" cy="640"/>
                <a:chOff x="960" y="2112"/>
                <a:chExt cx="2479" cy="912"/>
              </a:xfrm>
            </p:grpSpPr>
            <p:sp>
              <p:nvSpPr>
                <p:cNvPr id="10267" name="AutoShape 6"/>
                <p:cNvSpPr>
                  <a:spLocks noChangeArrowheads="1"/>
                </p:cNvSpPr>
                <p:nvPr/>
              </p:nvSpPr>
              <p:spPr bwMode="auto">
                <a:xfrm>
                  <a:off x="960" y="2112"/>
                  <a:ext cx="2479" cy="912"/>
                </a:xfrm>
                <a:prstGeom prst="diamond">
                  <a:avLst/>
                </a:prstGeom>
                <a:solidFill>
                  <a:srgbClr val="FFFFCC"/>
                </a:solidFill>
                <a:ln w="15875">
                  <a:solidFill>
                    <a:schemeClr val="tx1"/>
                  </a:solidFill>
                  <a:miter lim="800000"/>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endParaRPr lang="en-US" altLang="en-US"/>
                </a:p>
              </p:txBody>
            </p:sp>
            <p:sp>
              <p:nvSpPr>
                <p:cNvPr id="10268" name="AutoShape 7"/>
                <p:cNvSpPr>
                  <a:spLocks noChangeArrowheads="1"/>
                </p:cNvSpPr>
                <p:nvPr/>
              </p:nvSpPr>
              <p:spPr bwMode="auto">
                <a:xfrm>
                  <a:off x="1428" y="2480"/>
                  <a:ext cx="203" cy="141"/>
                </a:xfrm>
                <a:prstGeom prst="triangle">
                  <a:avLst>
                    <a:gd name="adj" fmla="val 50000"/>
                  </a:avLst>
                </a:prstGeom>
                <a:solidFill>
                  <a:srgbClr val="FF0000"/>
                </a:solidFill>
                <a:ln w="15875">
                  <a:solidFill>
                    <a:schemeClr val="bg2"/>
                  </a:solidFill>
                  <a:miter lim="800000"/>
                  <a:headEnd/>
                  <a:tailEnd/>
                </a:ln>
              </p:spPr>
              <p:txBody>
                <a:bodyPr vert="eaVert"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endParaRPr lang="en-US" altLang="en-US"/>
                </a:p>
              </p:txBody>
            </p:sp>
            <p:sp>
              <p:nvSpPr>
                <p:cNvPr id="10269" name="AutoShape 8"/>
                <p:cNvSpPr>
                  <a:spLocks noChangeArrowheads="1"/>
                </p:cNvSpPr>
                <p:nvPr/>
              </p:nvSpPr>
              <p:spPr bwMode="auto">
                <a:xfrm>
                  <a:off x="1991" y="2691"/>
                  <a:ext cx="203" cy="140"/>
                </a:xfrm>
                <a:prstGeom prst="triangle">
                  <a:avLst>
                    <a:gd name="adj" fmla="val 50000"/>
                  </a:avLst>
                </a:prstGeom>
                <a:solidFill>
                  <a:srgbClr val="FF0000"/>
                </a:solidFill>
                <a:ln w="15875">
                  <a:solidFill>
                    <a:schemeClr val="bg2"/>
                  </a:solidFill>
                  <a:miter lim="800000"/>
                  <a:headEnd/>
                  <a:tailEnd/>
                </a:ln>
              </p:spPr>
              <p:txBody>
                <a:bodyPr vert="eaVert"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endParaRPr lang="en-US" altLang="en-US"/>
                </a:p>
              </p:txBody>
            </p:sp>
            <p:sp>
              <p:nvSpPr>
                <p:cNvPr id="10270" name="AutoShape 9"/>
                <p:cNvSpPr>
                  <a:spLocks noChangeArrowheads="1"/>
                </p:cNvSpPr>
                <p:nvPr/>
              </p:nvSpPr>
              <p:spPr bwMode="auto">
                <a:xfrm>
                  <a:off x="2834" y="2480"/>
                  <a:ext cx="202" cy="141"/>
                </a:xfrm>
                <a:prstGeom prst="triangle">
                  <a:avLst>
                    <a:gd name="adj" fmla="val 50000"/>
                  </a:avLst>
                </a:prstGeom>
                <a:solidFill>
                  <a:srgbClr val="FF0000"/>
                </a:solidFill>
                <a:ln w="15875">
                  <a:solidFill>
                    <a:schemeClr val="bg2"/>
                  </a:solidFill>
                  <a:miter lim="800000"/>
                  <a:headEnd/>
                  <a:tailEnd/>
                </a:ln>
              </p:spPr>
              <p:txBody>
                <a:bodyPr vert="eaVert"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endParaRPr lang="en-US" altLang="en-US"/>
                </a:p>
              </p:txBody>
            </p:sp>
            <p:sp>
              <p:nvSpPr>
                <p:cNvPr id="10271" name="AutoShape 10"/>
                <p:cNvSpPr>
                  <a:spLocks noChangeArrowheads="1"/>
                </p:cNvSpPr>
                <p:nvPr/>
              </p:nvSpPr>
              <p:spPr bwMode="auto">
                <a:xfrm>
                  <a:off x="2365" y="2638"/>
                  <a:ext cx="202" cy="140"/>
                </a:xfrm>
                <a:prstGeom prst="triangle">
                  <a:avLst>
                    <a:gd name="adj" fmla="val 50000"/>
                  </a:avLst>
                </a:prstGeom>
                <a:solidFill>
                  <a:srgbClr val="FF0000"/>
                </a:solidFill>
                <a:ln w="15875">
                  <a:solidFill>
                    <a:schemeClr val="bg2"/>
                  </a:solidFill>
                  <a:miter lim="800000"/>
                  <a:headEnd/>
                  <a:tailEnd/>
                </a:ln>
              </p:spPr>
              <p:txBody>
                <a:bodyPr vert="eaVert"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endParaRPr lang="en-US" altLang="en-US"/>
                </a:p>
              </p:txBody>
            </p:sp>
          </p:grpSp>
          <p:sp>
            <p:nvSpPr>
              <p:cNvPr id="10266" name="Text Box 11"/>
              <p:cNvSpPr txBox="1">
                <a:spLocks noChangeArrowheads="1"/>
              </p:cNvSpPr>
              <p:nvPr/>
            </p:nvSpPr>
            <p:spPr bwMode="auto">
              <a:xfrm>
                <a:off x="1729" y="3222"/>
                <a:ext cx="1227" cy="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sz="2800" b="1">
                    <a:solidFill>
                      <a:srgbClr val="FF0000"/>
                    </a:solidFill>
                  </a:rPr>
                  <a:t>Geodetic Control</a:t>
                </a:r>
              </a:p>
            </p:txBody>
          </p:sp>
        </p:grpSp>
        <p:grpSp>
          <p:nvGrpSpPr>
            <p:cNvPr id="10248" name="Group 12"/>
            <p:cNvGrpSpPr>
              <a:grpSpLocks/>
            </p:cNvGrpSpPr>
            <p:nvPr/>
          </p:nvGrpSpPr>
          <p:grpSpPr bwMode="auto">
            <a:xfrm>
              <a:off x="864" y="2522"/>
              <a:ext cx="3678" cy="628"/>
              <a:chOff x="960" y="3200"/>
              <a:chExt cx="3609" cy="832"/>
            </a:xfrm>
          </p:grpSpPr>
          <p:sp>
            <p:nvSpPr>
              <p:cNvPr id="10263" name="AutoShape 13" descr="DOQQ"/>
              <p:cNvSpPr>
                <a:spLocks noChangeArrowheads="1"/>
              </p:cNvSpPr>
              <p:nvPr/>
            </p:nvSpPr>
            <p:spPr bwMode="auto">
              <a:xfrm>
                <a:off x="960" y="3200"/>
                <a:ext cx="2540" cy="832"/>
              </a:xfrm>
              <a:prstGeom prst="diamond">
                <a:avLst/>
              </a:prstGeom>
              <a:blipFill dpi="0" rotWithShape="0">
                <a:blip r:embed="rId3"/>
                <a:srcRect/>
                <a:stretch>
                  <a:fillRect/>
                </a:stretch>
              </a:blipFill>
              <a:ln w="15875">
                <a:solidFill>
                  <a:schemeClr val="tx1"/>
                </a:solidFill>
                <a:miter lim="800000"/>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endParaRPr lang="en-US" altLang="en-US"/>
              </a:p>
            </p:txBody>
          </p:sp>
          <p:sp>
            <p:nvSpPr>
              <p:cNvPr id="10264" name="Text Box 14"/>
              <p:cNvSpPr txBox="1">
                <a:spLocks noChangeArrowheads="1"/>
              </p:cNvSpPr>
              <p:nvPr/>
            </p:nvSpPr>
            <p:spPr bwMode="auto">
              <a:xfrm>
                <a:off x="3644" y="3530"/>
                <a:ext cx="925" cy="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sz="1600" b="1"/>
                  <a:t>Aerial Imagery</a:t>
                </a:r>
              </a:p>
            </p:txBody>
          </p:sp>
        </p:grpSp>
        <p:grpSp>
          <p:nvGrpSpPr>
            <p:cNvPr id="10249" name="Group 15"/>
            <p:cNvGrpSpPr>
              <a:grpSpLocks/>
            </p:cNvGrpSpPr>
            <p:nvPr/>
          </p:nvGrpSpPr>
          <p:grpSpPr bwMode="auto">
            <a:xfrm>
              <a:off x="864" y="2187"/>
              <a:ext cx="3455" cy="628"/>
              <a:chOff x="960" y="2768"/>
              <a:chExt cx="3389" cy="832"/>
            </a:xfrm>
          </p:grpSpPr>
          <p:sp>
            <p:nvSpPr>
              <p:cNvPr id="10261" name="AutoShape 16" descr="HILSHD"/>
              <p:cNvSpPr>
                <a:spLocks noChangeArrowheads="1"/>
              </p:cNvSpPr>
              <p:nvPr/>
            </p:nvSpPr>
            <p:spPr bwMode="auto">
              <a:xfrm>
                <a:off x="960" y="2768"/>
                <a:ext cx="2540" cy="832"/>
              </a:xfrm>
              <a:prstGeom prst="diamond">
                <a:avLst/>
              </a:prstGeom>
              <a:blipFill dpi="0" rotWithShape="0">
                <a:blip r:embed="rId4"/>
                <a:srcRect/>
                <a:stretch>
                  <a:fillRect/>
                </a:stretch>
              </a:blipFill>
              <a:ln w="15875">
                <a:solidFill>
                  <a:schemeClr val="tx1"/>
                </a:solidFill>
                <a:miter lim="800000"/>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endParaRPr lang="en-US" altLang="en-US"/>
              </a:p>
            </p:txBody>
          </p:sp>
          <p:sp>
            <p:nvSpPr>
              <p:cNvPr id="10262" name="Text Box 17"/>
              <p:cNvSpPr txBox="1">
                <a:spLocks noChangeArrowheads="1"/>
              </p:cNvSpPr>
              <p:nvPr/>
            </p:nvSpPr>
            <p:spPr bwMode="auto">
              <a:xfrm>
                <a:off x="3641" y="3134"/>
                <a:ext cx="708"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sz="1600" b="1"/>
                  <a:t>Elevation</a:t>
                </a:r>
                <a:r>
                  <a:rPr lang="en-US" altLang="en-US" b="1"/>
                  <a:t> </a:t>
                </a:r>
                <a:r>
                  <a:rPr lang="en-US" altLang="en-US" b="1">
                    <a:solidFill>
                      <a:schemeClr val="bg1"/>
                    </a:solidFill>
                  </a:rPr>
                  <a:t> </a:t>
                </a:r>
              </a:p>
            </p:txBody>
          </p:sp>
        </p:grpSp>
        <p:sp>
          <p:nvSpPr>
            <p:cNvPr id="10250" name="Text Box 18"/>
            <p:cNvSpPr txBox="1">
              <a:spLocks noChangeArrowheads="1"/>
            </p:cNvSpPr>
            <p:nvPr/>
          </p:nvSpPr>
          <p:spPr bwMode="auto">
            <a:xfrm>
              <a:off x="3600" y="2134"/>
              <a:ext cx="807"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sz="1600" b="1"/>
                <a:t>Boundaries </a:t>
              </a:r>
            </a:p>
          </p:txBody>
        </p:sp>
        <p:sp>
          <p:nvSpPr>
            <p:cNvPr id="10251" name="AutoShape 19" descr="ADM"/>
            <p:cNvSpPr>
              <a:spLocks noChangeArrowheads="1"/>
            </p:cNvSpPr>
            <p:nvPr/>
          </p:nvSpPr>
          <p:spPr bwMode="auto">
            <a:xfrm>
              <a:off x="864" y="1879"/>
              <a:ext cx="2589" cy="645"/>
            </a:xfrm>
            <a:prstGeom prst="diamond">
              <a:avLst/>
            </a:prstGeom>
            <a:blipFill dpi="0" rotWithShape="0">
              <a:blip r:embed="rId5"/>
              <a:srcRect/>
              <a:stretch>
                <a:fillRect/>
              </a:stretch>
            </a:blipFill>
            <a:ln w="15875">
              <a:solidFill>
                <a:schemeClr val="tx1"/>
              </a:solidFill>
              <a:miter lim="800000"/>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endParaRPr lang="en-US" altLang="en-US"/>
            </a:p>
          </p:txBody>
        </p:sp>
        <p:grpSp>
          <p:nvGrpSpPr>
            <p:cNvPr id="10252" name="Group 20"/>
            <p:cNvGrpSpPr>
              <a:grpSpLocks/>
            </p:cNvGrpSpPr>
            <p:nvPr/>
          </p:nvGrpSpPr>
          <p:grpSpPr bwMode="auto">
            <a:xfrm>
              <a:off x="864" y="1656"/>
              <a:ext cx="3714" cy="627"/>
              <a:chOff x="960" y="1712"/>
              <a:chExt cx="3644" cy="832"/>
            </a:xfrm>
          </p:grpSpPr>
          <p:sp>
            <p:nvSpPr>
              <p:cNvPr id="10259" name="Text Box 21"/>
              <p:cNvSpPr txBox="1">
                <a:spLocks noChangeArrowheads="1"/>
              </p:cNvSpPr>
              <p:nvPr/>
            </p:nvSpPr>
            <p:spPr bwMode="auto">
              <a:xfrm>
                <a:off x="3604" y="1944"/>
                <a:ext cx="1000" cy="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sz="1600" b="1"/>
                  <a:t>Surface Waters</a:t>
                </a:r>
                <a:r>
                  <a:rPr lang="en-US" altLang="en-US" sz="1600" b="1">
                    <a:solidFill>
                      <a:schemeClr val="bg1"/>
                    </a:solidFill>
                  </a:rPr>
                  <a:t> </a:t>
                </a:r>
              </a:p>
            </p:txBody>
          </p:sp>
          <p:sp>
            <p:nvSpPr>
              <p:cNvPr id="10260" name="AutoShape 22" descr="STM"/>
              <p:cNvSpPr>
                <a:spLocks noChangeArrowheads="1"/>
              </p:cNvSpPr>
              <p:nvPr/>
            </p:nvSpPr>
            <p:spPr bwMode="auto">
              <a:xfrm>
                <a:off x="960" y="1712"/>
                <a:ext cx="2540" cy="832"/>
              </a:xfrm>
              <a:prstGeom prst="diamond">
                <a:avLst/>
              </a:prstGeom>
              <a:blipFill dpi="0" rotWithShape="0">
                <a:blip r:embed="rId6"/>
                <a:srcRect/>
                <a:stretch>
                  <a:fillRect/>
                </a:stretch>
              </a:blipFill>
              <a:ln w="15875">
                <a:solidFill>
                  <a:schemeClr val="tx1"/>
                </a:solidFill>
                <a:miter lim="800000"/>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endParaRPr lang="en-US" altLang="en-US"/>
              </a:p>
            </p:txBody>
          </p:sp>
        </p:grpSp>
        <p:grpSp>
          <p:nvGrpSpPr>
            <p:cNvPr id="10253" name="Group 23"/>
            <p:cNvGrpSpPr>
              <a:grpSpLocks/>
            </p:cNvGrpSpPr>
            <p:nvPr/>
          </p:nvGrpSpPr>
          <p:grpSpPr bwMode="auto">
            <a:xfrm>
              <a:off x="864" y="1333"/>
              <a:ext cx="4772" cy="645"/>
              <a:chOff x="960" y="1296"/>
              <a:chExt cx="4681" cy="832"/>
            </a:xfrm>
          </p:grpSpPr>
          <p:sp>
            <p:nvSpPr>
              <p:cNvPr id="10257" name="Text Box 24"/>
              <p:cNvSpPr txBox="1">
                <a:spLocks noChangeArrowheads="1"/>
              </p:cNvSpPr>
              <p:nvPr/>
            </p:nvSpPr>
            <p:spPr bwMode="auto">
              <a:xfrm>
                <a:off x="3604" y="1531"/>
                <a:ext cx="2037"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sz="1600" b="1"/>
                  <a:t>Transportation </a:t>
                </a:r>
              </a:p>
            </p:txBody>
          </p:sp>
          <p:sp>
            <p:nvSpPr>
              <p:cNvPr id="10258" name="AutoShape 25" descr="STREETS"/>
              <p:cNvSpPr>
                <a:spLocks noChangeArrowheads="1"/>
              </p:cNvSpPr>
              <p:nvPr/>
            </p:nvSpPr>
            <p:spPr bwMode="auto">
              <a:xfrm>
                <a:off x="960" y="1296"/>
                <a:ext cx="2540" cy="832"/>
              </a:xfrm>
              <a:prstGeom prst="diamond">
                <a:avLst/>
              </a:prstGeom>
              <a:blipFill dpi="0" rotWithShape="0">
                <a:blip r:embed="rId7"/>
                <a:srcRect/>
                <a:stretch>
                  <a:fillRect/>
                </a:stretch>
              </a:blipFill>
              <a:ln w="15875">
                <a:solidFill>
                  <a:schemeClr val="tx1"/>
                </a:solidFill>
                <a:miter lim="800000"/>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endParaRPr lang="en-US" altLang="en-US"/>
              </a:p>
            </p:txBody>
          </p:sp>
        </p:grpSp>
        <p:grpSp>
          <p:nvGrpSpPr>
            <p:cNvPr id="10254" name="Group 26"/>
            <p:cNvGrpSpPr>
              <a:grpSpLocks/>
            </p:cNvGrpSpPr>
            <p:nvPr/>
          </p:nvGrpSpPr>
          <p:grpSpPr bwMode="auto">
            <a:xfrm>
              <a:off x="864" y="960"/>
              <a:ext cx="3850" cy="628"/>
              <a:chOff x="864" y="960"/>
              <a:chExt cx="3850" cy="628"/>
            </a:xfrm>
          </p:grpSpPr>
          <p:sp>
            <p:nvSpPr>
              <p:cNvPr id="10255" name="AutoShape 27" descr="cadastral"/>
              <p:cNvSpPr>
                <a:spLocks noChangeArrowheads="1"/>
              </p:cNvSpPr>
              <p:nvPr/>
            </p:nvSpPr>
            <p:spPr bwMode="auto">
              <a:xfrm>
                <a:off x="864" y="960"/>
                <a:ext cx="2588" cy="628"/>
              </a:xfrm>
              <a:prstGeom prst="diamond">
                <a:avLst/>
              </a:prstGeom>
              <a:blipFill dpi="0" rotWithShape="0">
                <a:blip r:embed="rId8"/>
                <a:srcRect/>
                <a:stretch>
                  <a:fillRect/>
                </a:stretch>
              </a:blipFill>
              <a:ln w="15875">
                <a:solidFill>
                  <a:schemeClr val="tx1"/>
                </a:solidFill>
                <a:miter lim="800000"/>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endParaRPr lang="en-US" altLang="en-US"/>
              </a:p>
            </p:txBody>
          </p:sp>
          <p:sp>
            <p:nvSpPr>
              <p:cNvPr id="10256" name="Text Box 28"/>
              <p:cNvSpPr txBox="1">
                <a:spLocks noChangeArrowheads="1"/>
              </p:cNvSpPr>
              <p:nvPr/>
            </p:nvSpPr>
            <p:spPr bwMode="auto">
              <a:xfrm>
                <a:off x="3553" y="1207"/>
                <a:ext cx="1161"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sz="1600" b="1"/>
                  <a:t> Land Ownership</a:t>
                </a:r>
                <a:r>
                  <a:rPr lang="en-US" altLang="en-US" sz="1600" b="1">
                    <a:solidFill>
                      <a:schemeClr val="bg1"/>
                    </a:solidFill>
                  </a:rPr>
                  <a:t> </a:t>
                </a:r>
              </a:p>
            </p:txBody>
          </p:sp>
        </p:grpSp>
      </p:grpSp>
      <p:sp>
        <p:nvSpPr>
          <p:cNvPr id="29" name="Date Placeholder 28"/>
          <p:cNvSpPr>
            <a:spLocks noGrp="1"/>
          </p:cNvSpPr>
          <p:nvPr>
            <p:ph type="dt" sz="quarter" idx="10"/>
          </p:nvPr>
        </p:nvSpPr>
        <p:spPr/>
        <p:txBody>
          <a:bodyPr/>
          <a:lstStyle/>
          <a:p>
            <a:pPr>
              <a:defRPr/>
            </a:pPr>
            <a:r>
              <a:rPr lang="en-US" smtClean="0"/>
              <a:t>March 12, 2014</a:t>
            </a:r>
            <a:endParaRPr lang="en-US"/>
          </a:p>
        </p:txBody>
      </p:sp>
      <p:sp>
        <p:nvSpPr>
          <p:cNvPr id="31" name="Footer Placeholder 30"/>
          <p:cNvSpPr>
            <a:spLocks noGrp="1"/>
          </p:cNvSpPr>
          <p:nvPr>
            <p:ph type="ftr" sz="quarter" idx="11"/>
          </p:nvPr>
        </p:nvSpPr>
        <p:spPr/>
        <p:txBody>
          <a:bodyPr/>
          <a:lstStyle/>
          <a:p>
            <a:pPr>
              <a:defRPr/>
            </a:pPr>
            <a:r>
              <a:rPr lang="en-US" smtClean="0"/>
              <a:t>DCALS Spring Banquet</a:t>
            </a:r>
            <a:endParaRPr lang="en-US" dirty="0"/>
          </a:p>
        </p:txBody>
      </p:sp>
      <p:sp>
        <p:nvSpPr>
          <p:cNvPr id="2" name="Slide Number Placeholder 1"/>
          <p:cNvSpPr>
            <a:spLocks noGrp="1"/>
          </p:cNvSpPr>
          <p:nvPr>
            <p:ph type="sldNum" sz="quarter" idx="12"/>
          </p:nvPr>
        </p:nvSpPr>
        <p:spPr/>
        <p:txBody>
          <a:bodyPr/>
          <a:lstStyle/>
          <a:p>
            <a:pPr>
              <a:defRPr/>
            </a:pPr>
            <a:fld id="{4F49AAF0-771A-4457-B36D-6C76FDADB3EC}" type="slidenum">
              <a:rPr lang="en-US" smtClean="0"/>
              <a:pPr>
                <a:defRPr/>
              </a:pPr>
              <a:t>4</a:t>
            </a:fld>
            <a:endParaRPr lang="en-US"/>
          </a:p>
        </p:txBody>
      </p:sp>
    </p:spTree>
    <p:extLst>
      <p:ext uri="{BB962C8B-B14F-4D97-AF65-F5344CB8AC3E}">
        <p14:creationId xmlns:p14="http://schemas.microsoft.com/office/powerpoint/2010/main" val="290683842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p:txBody>
          <a:bodyPr/>
          <a:lstStyle/>
          <a:p>
            <a:r>
              <a:rPr lang="en-US" altLang="en-US" sz="3600" smtClean="0"/>
              <a:t>Orthometric Heights from OPUS</a:t>
            </a:r>
          </a:p>
        </p:txBody>
      </p:sp>
      <p:sp>
        <p:nvSpPr>
          <p:cNvPr id="3" name="Content Placeholder 2"/>
          <p:cNvSpPr>
            <a:spLocks noGrp="1"/>
          </p:cNvSpPr>
          <p:nvPr>
            <p:ph idx="1"/>
          </p:nvPr>
        </p:nvSpPr>
        <p:spPr/>
        <p:txBody>
          <a:bodyPr/>
          <a:lstStyle/>
          <a:p>
            <a:pPr marL="0" indent="0">
              <a:buFont typeface="Arial" pitchFamily="34" charset="0"/>
              <a:buNone/>
            </a:pPr>
            <a:r>
              <a:rPr lang="en-US" altLang="en-US" smtClean="0"/>
              <a:t>Make geoid-based orthometric heights available via OPUS (NGS’ Online Positioning User Service)</a:t>
            </a:r>
          </a:p>
          <a:p>
            <a:pPr lvl="1"/>
            <a:r>
              <a:rPr lang="en-US" altLang="en-US" b="1" u="sng" smtClean="0">
                <a:solidFill>
                  <a:srgbClr val="FF0000"/>
                </a:solidFill>
              </a:rPr>
              <a:t>Done</a:t>
            </a:r>
            <a:r>
              <a:rPr lang="en-US" altLang="en-US" smtClean="0"/>
              <a:t>, in extended output</a:t>
            </a:r>
          </a:p>
          <a:p>
            <a:pPr lvl="1"/>
            <a:endParaRPr lang="en-US" altLang="en-US" smtClean="0"/>
          </a:p>
          <a:p>
            <a:pPr lvl="1"/>
            <a:endParaRPr lang="en-US" altLang="en-US" smtClean="0"/>
          </a:p>
        </p:txBody>
      </p:sp>
      <p:pic>
        <p:nvPicPr>
          <p:cNvPr id="73732" name="Content Placeholder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6275" y="3581400"/>
            <a:ext cx="7705725" cy="22002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62785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37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11" descr="DanglingRope DR2 disk small"/>
          <p:cNvPicPr>
            <a:picLocks noChangeArrowheads="1"/>
          </p:cNvPicPr>
          <p:nvPr/>
        </p:nvPicPr>
        <p:blipFill>
          <a:blip r:embed="rId3">
            <a:extLst>
              <a:ext uri="{28A0092B-C50C-407E-A947-70E740481C1C}">
                <a14:useLocalDpi xmlns:a14="http://schemas.microsoft.com/office/drawing/2010/main" val="0"/>
              </a:ext>
            </a:extLst>
          </a:blip>
          <a:srcRect l="8496" t="5078" r="11719" b="9766"/>
          <a:stretch>
            <a:fillRect/>
          </a:stretch>
        </p:blipFill>
        <p:spPr bwMode="auto">
          <a:xfrm>
            <a:off x="0" y="1103313"/>
            <a:ext cx="2193925"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7" name="Picture 12" descr="104_0463"/>
          <p:cNvPicPr>
            <a:picLocks noChangeArrowheads="1"/>
          </p:cNvPicPr>
          <p:nvPr/>
        </p:nvPicPr>
        <p:blipFill>
          <a:blip r:embed="rId4">
            <a:lum bright="-12000" contrast="18000"/>
            <a:extLst>
              <a:ext uri="{28A0092B-C50C-407E-A947-70E740481C1C}">
                <a14:useLocalDpi xmlns:a14="http://schemas.microsoft.com/office/drawing/2010/main" val="0"/>
              </a:ext>
            </a:extLst>
          </a:blip>
          <a:srcRect l="15070" t="23425" r="14583"/>
          <a:stretch>
            <a:fillRect/>
          </a:stretch>
        </p:blipFill>
        <p:spPr bwMode="auto">
          <a:xfrm>
            <a:off x="6950075" y="1116013"/>
            <a:ext cx="2193925" cy="159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8" name="Line 13"/>
          <p:cNvSpPr>
            <a:spLocks noChangeShapeType="1"/>
          </p:cNvSpPr>
          <p:nvPr/>
        </p:nvSpPr>
        <p:spPr bwMode="auto">
          <a:xfrm flipV="1">
            <a:off x="1181100" y="1611313"/>
            <a:ext cx="6907213" cy="227012"/>
          </a:xfrm>
          <a:prstGeom prst="line">
            <a:avLst/>
          </a:prstGeom>
          <a:noFill/>
          <a:ln w="41275">
            <a:solidFill>
              <a:srgbClr val="C00000"/>
            </a:solidFill>
            <a:prstDash val="sysDot"/>
            <a:round/>
            <a:headEnd type="oval" w="sm" len="med"/>
            <a:tailEnd type="oval" w="sm" len="med"/>
          </a:ln>
          <a:extLst>
            <a:ext uri="{909E8E84-426E-40DD-AFC4-6F175D3DCCD1}">
              <a14:hiddenFill xmlns:a14="http://schemas.microsoft.com/office/drawing/2010/main">
                <a:noFill/>
              </a14:hiddenFill>
            </a:ext>
          </a:extLst>
        </p:spPr>
        <p:txBody>
          <a:bodyPr/>
          <a:lstStyle/>
          <a:p>
            <a:endParaRPr lang="en-US"/>
          </a:p>
        </p:txBody>
      </p:sp>
      <p:pic>
        <p:nvPicPr>
          <p:cNvPr id="77829" name="Picture 13" descr="OPUS schematic.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09775" y="1265238"/>
            <a:ext cx="5133975" cy="322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0" name="Text Box 9"/>
          <p:cNvSpPr txBox="1">
            <a:spLocks noChangeArrowheads="1"/>
          </p:cNvSpPr>
          <p:nvPr/>
        </p:nvSpPr>
        <p:spPr bwMode="auto">
          <a:xfrm>
            <a:off x="0" y="4600575"/>
            <a:ext cx="9144000" cy="2124075"/>
          </a:xfrm>
          <a:prstGeom prst="rect">
            <a:avLst/>
          </a:prstGeom>
          <a:solidFill>
            <a:srgbClr val="003399"/>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lnSpc>
                <a:spcPct val="150000"/>
              </a:lnSpc>
              <a:spcBef>
                <a:spcPct val="0"/>
              </a:spcBef>
              <a:buFontTx/>
              <a:buChar char="•"/>
            </a:pPr>
            <a:r>
              <a:rPr lang="en-US" altLang="en-US" sz="2000">
                <a:solidFill>
                  <a:schemeClr val="bg1"/>
                </a:solidFill>
                <a:ea typeface="MS PGothic" pitchFamily="34" charset="-128"/>
                <a:cs typeface="Times New Roman" pitchFamily="18" charset="0"/>
              </a:rPr>
              <a:t>&gt;15 min of L1/L2 GPS data &gt;&gt;&gt; www.ngs.noaa.gov/OPUS</a:t>
            </a:r>
          </a:p>
          <a:p>
            <a:pPr eaLnBrk="1" hangingPunct="1">
              <a:lnSpc>
                <a:spcPct val="150000"/>
              </a:lnSpc>
              <a:spcBef>
                <a:spcPct val="0"/>
              </a:spcBef>
              <a:buFontTx/>
              <a:buChar char="•"/>
            </a:pPr>
            <a:r>
              <a:rPr lang="en-US" altLang="en-US" sz="2000">
                <a:solidFill>
                  <a:schemeClr val="bg1"/>
                </a:solidFill>
                <a:ea typeface="MS PGothic" pitchFamily="34" charset="-128"/>
                <a:cs typeface="Times New Roman" pitchFamily="18" charset="0"/>
              </a:rPr>
              <a:t>Processed automatically on NGS computers</a:t>
            </a:r>
          </a:p>
          <a:p>
            <a:pPr eaLnBrk="1" hangingPunct="1">
              <a:lnSpc>
                <a:spcPct val="150000"/>
              </a:lnSpc>
              <a:spcBef>
                <a:spcPct val="0"/>
              </a:spcBef>
              <a:buFontTx/>
              <a:buChar char="•"/>
            </a:pPr>
            <a:r>
              <a:rPr lang="en-US" altLang="en-US" sz="2000">
                <a:solidFill>
                  <a:schemeClr val="bg1"/>
                </a:solidFill>
                <a:ea typeface="MS PGothic" pitchFamily="34" charset="-128"/>
                <a:cs typeface="Times New Roman" pitchFamily="18" charset="0"/>
              </a:rPr>
              <a:t>Solution via email - in minutes</a:t>
            </a:r>
          </a:p>
          <a:p>
            <a:pPr algn="ctr" eaLnBrk="1" hangingPunct="1">
              <a:lnSpc>
                <a:spcPct val="150000"/>
              </a:lnSpc>
              <a:spcBef>
                <a:spcPct val="0"/>
              </a:spcBef>
              <a:buFontTx/>
              <a:buNone/>
            </a:pPr>
            <a:r>
              <a:rPr lang="en-US" altLang="en-US" sz="2800" u="sng">
                <a:solidFill>
                  <a:srgbClr val="FFFF00"/>
                </a:solidFill>
                <a:ea typeface="MS PGothic" pitchFamily="34" charset="-128"/>
                <a:cs typeface="Times New Roman" pitchFamily="18" charset="0"/>
              </a:rPr>
              <a:t>Fast, easy, consistent access to NSRS</a:t>
            </a:r>
          </a:p>
        </p:txBody>
      </p:sp>
      <p:sp>
        <p:nvSpPr>
          <p:cNvPr id="77831" name="Text Box 10"/>
          <p:cNvSpPr txBox="1">
            <a:spLocks noChangeArrowheads="1"/>
          </p:cNvSpPr>
          <p:nvPr/>
        </p:nvSpPr>
        <p:spPr bwMode="auto">
          <a:xfrm>
            <a:off x="69850" y="414338"/>
            <a:ext cx="89741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a:latin typeface="Arial" pitchFamily="34" charset="0"/>
                <a:ea typeface="MS PGothic" pitchFamily="34" charset="-128"/>
                <a:cs typeface="Times New Roman" pitchFamily="18" charset="0"/>
              </a:rPr>
              <a:t> </a:t>
            </a:r>
            <a:r>
              <a:rPr lang="en-US" altLang="en-US">
                <a:latin typeface="Times New Roman" pitchFamily="18" charset="0"/>
                <a:ea typeface="MS PGothic" pitchFamily="34" charset="-128"/>
                <a:cs typeface="Times New Roman" pitchFamily="18" charset="0"/>
              </a:rPr>
              <a:t>Online Positioning User Service (OPUS)</a:t>
            </a:r>
          </a:p>
        </p:txBody>
      </p:sp>
    </p:spTree>
    <p:extLst>
      <p:ext uri="{BB962C8B-B14F-4D97-AF65-F5344CB8AC3E}">
        <p14:creationId xmlns:p14="http://schemas.microsoft.com/office/powerpoint/2010/main" val="3120019663"/>
      </p:ext>
    </p:extLst>
  </p:cSld>
  <p:clrMapOvr>
    <a:masterClrMapping/>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8" descr="OPUS main pag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0225" y="561975"/>
            <a:ext cx="8083550" cy="617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Text Box 3"/>
          <p:cNvSpPr txBox="1">
            <a:spLocks noChangeArrowheads="1"/>
          </p:cNvSpPr>
          <p:nvPr/>
        </p:nvSpPr>
        <p:spPr bwMode="auto">
          <a:xfrm>
            <a:off x="5768975" y="2120900"/>
            <a:ext cx="1096963" cy="400050"/>
          </a:xfrm>
          <a:prstGeom prst="rect">
            <a:avLst/>
          </a:prstGeom>
          <a:solidFill>
            <a:srgbClr val="FFFF00"/>
          </a:solidFill>
          <a:ln w="9525">
            <a:solidFill>
              <a:schemeClr val="tx1"/>
            </a:solidFill>
            <a:miter lim="800000"/>
            <a:headEnd/>
            <a:tailEnd/>
          </a:ln>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2000">
                <a:ea typeface="MS PGothic" pitchFamily="34" charset="-128"/>
                <a:cs typeface="Times New Roman" pitchFamily="18" charset="0"/>
              </a:rPr>
              <a:t>e-mail</a:t>
            </a:r>
          </a:p>
        </p:txBody>
      </p:sp>
      <p:sp>
        <p:nvSpPr>
          <p:cNvPr id="78852" name="Text Box 4"/>
          <p:cNvSpPr txBox="1">
            <a:spLocks noChangeArrowheads="1"/>
          </p:cNvSpPr>
          <p:nvPr/>
        </p:nvSpPr>
        <p:spPr bwMode="auto">
          <a:xfrm>
            <a:off x="5753100" y="2795588"/>
            <a:ext cx="1430338" cy="400050"/>
          </a:xfrm>
          <a:prstGeom prst="rect">
            <a:avLst/>
          </a:prstGeom>
          <a:solidFill>
            <a:srgbClr val="FFFF00"/>
          </a:solidFill>
          <a:ln w="9525">
            <a:solidFill>
              <a:schemeClr val="tx1"/>
            </a:solidFill>
            <a:miter lim="800000"/>
            <a:headEnd/>
            <a:tailEnd/>
          </a:ln>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2000">
                <a:ea typeface="MS PGothic" pitchFamily="34" charset="-128"/>
                <a:cs typeface="Times New Roman" pitchFamily="18" charset="0"/>
              </a:rPr>
              <a:t>GPS file</a:t>
            </a:r>
          </a:p>
        </p:txBody>
      </p:sp>
      <p:sp>
        <p:nvSpPr>
          <p:cNvPr id="78853" name="Text Box 5"/>
          <p:cNvSpPr txBox="1">
            <a:spLocks noChangeArrowheads="1"/>
          </p:cNvSpPr>
          <p:nvPr/>
        </p:nvSpPr>
        <p:spPr bwMode="auto">
          <a:xfrm>
            <a:off x="5764213" y="3405188"/>
            <a:ext cx="1504950" cy="400050"/>
          </a:xfrm>
          <a:prstGeom prst="rect">
            <a:avLst/>
          </a:prstGeom>
          <a:solidFill>
            <a:srgbClr val="FFFF00"/>
          </a:solidFill>
          <a:ln w="9525">
            <a:solidFill>
              <a:schemeClr val="tx1"/>
            </a:solidFill>
            <a:miter lim="800000"/>
            <a:headEnd/>
            <a:tailEnd/>
          </a:ln>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2000">
                <a:ea typeface="MS PGothic" pitchFamily="34" charset="-128"/>
                <a:cs typeface="Times New Roman" pitchFamily="18" charset="0"/>
              </a:rPr>
              <a:t>antenna </a:t>
            </a:r>
          </a:p>
        </p:txBody>
      </p:sp>
      <p:sp>
        <p:nvSpPr>
          <p:cNvPr id="78854" name="Text Box 6"/>
          <p:cNvSpPr txBox="1">
            <a:spLocks noChangeArrowheads="1"/>
          </p:cNvSpPr>
          <p:nvPr/>
        </p:nvSpPr>
        <p:spPr bwMode="auto">
          <a:xfrm>
            <a:off x="5764213" y="4054475"/>
            <a:ext cx="2463800" cy="400050"/>
          </a:xfrm>
          <a:prstGeom prst="rect">
            <a:avLst/>
          </a:prstGeom>
          <a:solidFill>
            <a:srgbClr val="FFFF00"/>
          </a:solidFill>
          <a:ln w="9525">
            <a:solidFill>
              <a:schemeClr val="tx1"/>
            </a:solidFill>
            <a:miter lim="800000"/>
            <a:headEnd/>
            <a:tailEnd/>
          </a:ln>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2000">
                <a:ea typeface="MS PGothic" pitchFamily="34" charset="-128"/>
                <a:cs typeface="Times New Roman" pitchFamily="18" charset="0"/>
              </a:rPr>
              <a:t>antenna height </a:t>
            </a:r>
          </a:p>
        </p:txBody>
      </p:sp>
      <p:sp>
        <p:nvSpPr>
          <p:cNvPr id="78855" name="Text Box 7"/>
          <p:cNvSpPr txBox="1">
            <a:spLocks noChangeArrowheads="1"/>
          </p:cNvSpPr>
          <p:nvPr/>
        </p:nvSpPr>
        <p:spPr bwMode="auto">
          <a:xfrm>
            <a:off x="568325" y="4643438"/>
            <a:ext cx="1820863" cy="400050"/>
          </a:xfrm>
          <a:prstGeom prst="rect">
            <a:avLst/>
          </a:prstGeom>
          <a:solidFill>
            <a:srgbClr val="FFFF00"/>
          </a:solidFill>
          <a:ln w="9525">
            <a:solidFill>
              <a:schemeClr val="tx1"/>
            </a:solidFill>
            <a:miter lim="800000"/>
            <a:headEnd/>
            <a:tailEnd/>
          </a:ln>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2000">
                <a:ea typeface="MS PGothic" pitchFamily="34" charset="-128"/>
                <a:cs typeface="Times New Roman" pitchFamily="18" charset="0"/>
              </a:rPr>
              <a:t>(OPTIONS)</a:t>
            </a:r>
          </a:p>
        </p:txBody>
      </p:sp>
      <p:sp>
        <p:nvSpPr>
          <p:cNvPr id="18" name="Text Box 9"/>
          <p:cNvSpPr txBox="1">
            <a:spLocks noChangeArrowheads="1"/>
          </p:cNvSpPr>
          <p:nvPr/>
        </p:nvSpPr>
        <p:spPr bwMode="auto">
          <a:xfrm>
            <a:off x="2058988" y="5564188"/>
            <a:ext cx="4429125" cy="708025"/>
          </a:xfrm>
          <a:prstGeom prst="rect">
            <a:avLst/>
          </a:prstGeom>
          <a:solidFill>
            <a:srgbClr val="FF3300"/>
          </a:solidFill>
          <a:ln w="9525">
            <a:solidFill>
              <a:schemeClr val="tx1"/>
            </a:solidFill>
            <a:miter lim="800000"/>
            <a:headEnd/>
            <a:tailEnd/>
          </a:ln>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000">
                <a:ea typeface="MS PGothic" pitchFamily="34" charset="-128"/>
                <a:cs typeface="Times New Roman" pitchFamily="18" charset="0"/>
              </a:rPr>
              <a:t>    OPUS-RS   or   OPUS-Static</a:t>
            </a:r>
          </a:p>
          <a:p>
            <a:pPr eaLnBrk="1" hangingPunct="1">
              <a:spcBef>
                <a:spcPct val="0"/>
              </a:spcBef>
              <a:buFontTx/>
              <a:buNone/>
            </a:pPr>
            <a:r>
              <a:rPr lang="en-US" altLang="en-US" sz="2000">
                <a:ea typeface="MS PGothic" pitchFamily="34" charset="-128"/>
                <a:cs typeface="Times New Roman" pitchFamily="18" charset="0"/>
              </a:rPr>
              <a:t>(15 min-2 hr)       (2-48 hr)</a:t>
            </a:r>
          </a:p>
        </p:txBody>
      </p:sp>
    </p:spTree>
    <p:extLst>
      <p:ext uri="{BB962C8B-B14F-4D97-AF65-F5344CB8AC3E}">
        <p14:creationId xmlns:p14="http://schemas.microsoft.com/office/powerpoint/2010/main" val="62242571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amond(in)">
                                      <p:cBhvr>
                                        <p:cTn id="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p:txBody>
          <a:bodyPr/>
          <a:lstStyle/>
          <a:p>
            <a:r>
              <a:rPr lang="en-US" altLang="en-US" sz="3600" smtClean="0"/>
              <a:t>Experimental Models</a:t>
            </a:r>
          </a:p>
        </p:txBody>
      </p:sp>
      <p:sp>
        <p:nvSpPr>
          <p:cNvPr id="3" name="Content Placeholder 2"/>
          <p:cNvSpPr>
            <a:spLocks noGrp="1"/>
          </p:cNvSpPr>
          <p:nvPr>
            <p:ph idx="1"/>
          </p:nvPr>
        </p:nvSpPr>
        <p:spPr/>
        <p:txBody>
          <a:bodyPr/>
          <a:lstStyle/>
          <a:p>
            <a:pPr marL="0" indent="0">
              <a:buFont typeface="Arial" pitchFamily="34" charset="0"/>
              <a:buNone/>
            </a:pPr>
            <a:r>
              <a:rPr lang="en-US" altLang="en-US" smtClean="0"/>
              <a:t>Annually update an experimental gravimetric geoid with GRAV-D data</a:t>
            </a:r>
          </a:p>
          <a:p>
            <a:pPr lvl="1"/>
            <a:r>
              <a:rPr lang="en-US" altLang="en-US" smtClean="0"/>
              <a:t>Evolution as we move </a:t>
            </a:r>
          </a:p>
          <a:p>
            <a:pPr lvl="2"/>
            <a:r>
              <a:rPr lang="en-US" altLang="en-US" smtClean="0"/>
              <a:t>from USGG2012 (last non-GRAV-D gravimetric geoid)</a:t>
            </a:r>
          </a:p>
          <a:p>
            <a:pPr lvl="2"/>
            <a:r>
              <a:rPr lang="en-US" altLang="en-US" smtClean="0"/>
              <a:t>through xGG201? (annual experimental geoid)</a:t>
            </a:r>
          </a:p>
          <a:p>
            <a:pPr lvl="2"/>
            <a:r>
              <a:rPr lang="en-US" altLang="en-US" smtClean="0"/>
              <a:t>to USGG2022 (the final geoid with GRAV-D)</a:t>
            </a:r>
          </a:p>
          <a:p>
            <a:pPr lvl="1"/>
            <a:endParaRPr lang="en-US" altLang="en-US" smtClean="0"/>
          </a:p>
          <a:p>
            <a:pPr lvl="1"/>
            <a:r>
              <a:rPr lang="en-US" altLang="en-US" smtClean="0"/>
              <a:t>Starting 2014: National Ocean Service Requirement</a:t>
            </a:r>
          </a:p>
          <a:p>
            <a:pPr lvl="1"/>
            <a:endParaRPr lang="en-US" altLang="en-US" b="1" smtClean="0">
              <a:solidFill>
                <a:srgbClr val="FF0000"/>
              </a:solidFill>
            </a:endParaRPr>
          </a:p>
          <a:p>
            <a:pPr lvl="1"/>
            <a:endParaRPr lang="en-US" altLang="en-US" smtClean="0"/>
          </a:p>
          <a:p>
            <a:pPr lvl="1"/>
            <a:endParaRPr lang="en-US" altLang="en-US" smtClean="0"/>
          </a:p>
        </p:txBody>
      </p:sp>
    </p:spTree>
    <p:extLst>
      <p:ext uri="{BB962C8B-B14F-4D97-AF65-F5344CB8AC3E}">
        <p14:creationId xmlns:p14="http://schemas.microsoft.com/office/powerpoint/2010/main" val="34194341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p:txBody>
          <a:bodyPr/>
          <a:lstStyle/>
          <a:p>
            <a:r>
              <a:rPr lang="en-US" altLang="en-US" smtClean="0"/>
              <a:t>xGG2014</a:t>
            </a:r>
          </a:p>
        </p:txBody>
      </p:sp>
      <p:sp>
        <p:nvSpPr>
          <p:cNvPr id="77827" name="Content Placeholder 2"/>
          <p:cNvSpPr>
            <a:spLocks noGrp="1"/>
          </p:cNvSpPr>
          <p:nvPr>
            <p:ph idx="1"/>
          </p:nvPr>
        </p:nvSpPr>
        <p:spPr>
          <a:xfrm>
            <a:off x="457200" y="1295400"/>
            <a:ext cx="8229600" cy="4525963"/>
          </a:xfrm>
        </p:spPr>
        <p:txBody>
          <a:bodyPr/>
          <a:lstStyle/>
          <a:p>
            <a:pPr lvl="1"/>
            <a:r>
              <a:rPr lang="en-US" altLang="en-US" smtClean="0"/>
              <a:t>First experimental geoid model likely to be available this summer</a:t>
            </a:r>
          </a:p>
          <a:p>
            <a:pPr lvl="1"/>
            <a:r>
              <a:rPr lang="en-US" altLang="en-US" smtClean="0"/>
              <a:t>Online tools for accessing it (GRAV-D website)</a:t>
            </a:r>
          </a:p>
          <a:p>
            <a:pPr lvl="1"/>
            <a:r>
              <a:rPr lang="en-US" altLang="en-US" smtClean="0"/>
              <a:t>Will include GRAV-D data over the Great Lakes and Northeast, possibly the mid-Atlantic</a:t>
            </a:r>
          </a:p>
        </p:txBody>
      </p:sp>
      <p:grpSp>
        <p:nvGrpSpPr>
          <p:cNvPr id="2" name="Group 1"/>
          <p:cNvGrpSpPr>
            <a:grpSpLocks/>
          </p:cNvGrpSpPr>
          <p:nvPr/>
        </p:nvGrpSpPr>
        <p:grpSpPr bwMode="auto">
          <a:xfrm>
            <a:off x="219075" y="3943350"/>
            <a:ext cx="6858000" cy="2800350"/>
            <a:chOff x="219075" y="3943350"/>
            <a:chExt cx="6858000" cy="2800350"/>
          </a:xfrm>
        </p:grpSpPr>
        <p:pic>
          <p:nvPicPr>
            <p:cNvPr id="80901" name="Picture 2"/>
            <p:cNvPicPr>
              <a:picLocks noChangeAspect="1" noChangeArrowheads="1"/>
            </p:cNvPicPr>
            <p:nvPr/>
          </p:nvPicPr>
          <p:blipFill>
            <a:blip r:embed="rId2">
              <a:extLst>
                <a:ext uri="{28A0092B-C50C-407E-A947-70E740481C1C}">
                  <a14:useLocalDpi xmlns:a14="http://schemas.microsoft.com/office/drawing/2010/main" val="0"/>
                </a:ext>
              </a:extLst>
            </a:blip>
            <a:srcRect l="44061" t="61293" r="33073" b="13362"/>
            <a:stretch>
              <a:fillRect/>
            </a:stretch>
          </p:blipFill>
          <p:spPr bwMode="auto">
            <a:xfrm>
              <a:off x="2895600" y="3943350"/>
              <a:ext cx="4181475" cy="2800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0902" name="TextBox 3"/>
            <p:cNvSpPr txBox="1">
              <a:spLocks noChangeArrowheads="1"/>
            </p:cNvSpPr>
            <p:nvPr/>
          </p:nvSpPr>
          <p:spPr bwMode="auto">
            <a:xfrm>
              <a:off x="3810000" y="4267200"/>
              <a:ext cx="319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a:latin typeface="Arial" pitchFamily="34" charset="0"/>
                </a:rPr>
                <a:t>+</a:t>
              </a:r>
            </a:p>
          </p:txBody>
        </p:sp>
        <p:sp>
          <p:nvSpPr>
            <p:cNvPr id="80903" name="TextBox 5"/>
            <p:cNvSpPr txBox="1">
              <a:spLocks noChangeArrowheads="1"/>
            </p:cNvSpPr>
            <p:nvPr/>
          </p:nvSpPr>
          <p:spPr bwMode="auto">
            <a:xfrm>
              <a:off x="3962400" y="4953000"/>
              <a:ext cx="319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a:latin typeface="Arial" pitchFamily="34" charset="0"/>
                </a:rPr>
                <a:t>+</a:t>
              </a:r>
            </a:p>
          </p:txBody>
        </p:sp>
        <p:sp>
          <p:nvSpPr>
            <p:cNvPr id="80904" name="TextBox 6"/>
            <p:cNvSpPr txBox="1">
              <a:spLocks noChangeArrowheads="1"/>
            </p:cNvSpPr>
            <p:nvPr/>
          </p:nvSpPr>
          <p:spPr bwMode="auto">
            <a:xfrm>
              <a:off x="4481513" y="4735513"/>
              <a:ext cx="3190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a:latin typeface="Arial" pitchFamily="34" charset="0"/>
                </a:rPr>
                <a:t>+</a:t>
              </a:r>
            </a:p>
          </p:txBody>
        </p:sp>
        <p:sp>
          <p:nvSpPr>
            <p:cNvPr id="80905" name="TextBox 7"/>
            <p:cNvSpPr txBox="1">
              <a:spLocks noChangeArrowheads="1"/>
            </p:cNvSpPr>
            <p:nvPr/>
          </p:nvSpPr>
          <p:spPr bwMode="auto">
            <a:xfrm>
              <a:off x="4938713" y="4887913"/>
              <a:ext cx="3190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a:latin typeface="Arial" pitchFamily="34" charset="0"/>
                </a:rPr>
                <a:t>+</a:t>
              </a:r>
            </a:p>
          </p:txBody>
        </p:sp>
        <p:sp>
          <p:nvSpPr>
            <p:cNvPr id="80906" name="TextBox 8"/>
            <p:cNvSpPr txBox="1">
              <a:spLocks noChangeArrowheads="1"/>
            </p:cNvSpPr>
            <p:nvPr/>
          </p:nvSpPr>
          <p:spPr bwMode="auto">
            <a:xfrm>
              <a:off x="4557713" y="5192713"/>
              <a:ext cx="3190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a:latin typeface="Arial" pitchFamily="34" charset="0"/>
                </a:rPr>
                <a:t>+</a:t>
              </a:r>
            </a:p>
          </p:txBody>
        </p:sp>
        <p:sp>
          <p:nvSpPr>
            <p:cNvPr id="80907" name="TextBox 9"/>
            <p:cNvSpPr txBox="1">
              <a:spLocks noChangeArrowheads="1"/>
            </p:cNvSpPr>
            <p:nvPr/>
          </p:nvSpPr>
          <p:spPr bwMode="auto">
            <a:xfrm>
              <a:off x="5853113" y="4419600"/>
              <a:ext cx="3190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a:latin typeface="Arial" pitchFamily="34" charset="0"/>
                </a:rPr>
                <a:t>+</a:t>
              </a:r>
            </a:p>
          </p:txBody>
        </p:sp>
        <p:sp>
          <p:nvSpPr>
            <p:cNvPr id="80908" name="TextBox 10"/>
            <p:cNvSpPr txBox="1">
              <a:spLocks noChangeArrowheads="1"/>
            </p:cNvSpPr>
            <p:nvPr/>
          </p:nvSpPr>
          <p:spPr bwMode="auto">
            <a:xfrm>
              <a:off x="6081713" y="5040313"/>
              <a:ext cx="3190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a:latin typeface="Arial" pitchFamily="34" charset="0"/>
                </a:rPr>
                <a:t>+</a:t>
              </a:r>
            </a:p>
          </p:txBody>
        </p:sp>
        <p:sp>
          <p:nvSpPr>
            <p:cNvPr id="80909" name="TextBox 11"/>
            <p:cNvSpPr txBox="1">
              <a:spLocks noChangeArrowheads="1"/>
            </p:cNvSpPr>
            <p:nvPr/>
          </p:nvSpPr>
          <p:spPr bwMode="auto">
            <a:xfrm>
              <a:off x="5334000" y="4811713"/>
              <a:ext cx="3190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a:latin typeface="Arial" pitchFamily="34" charset="0"/>
                </a:rPr>
                <a:t>+</a:t>
              </a:r>
            </a:p>
          </p:txBody>
        </p:sp>
        <p:sp>
          <p:nvSpPr>
            <p:cNvPr id="80910" name="TextBox 12"/>
            <p:cNvSpPr txBox="1">
              <a:spLocks noChangeArrowheads="1"/>
            </p:cNvSpPr>
            <p:nvPr/>
          </p:nvSpPr>
          <p:spPr bwMode="auto">
            <a:xfrm>
              <a:off x="5624513" y="5345113"/>
              <a:ext cx="3190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a:latin typeface="Arial" pitchFamily="34" charset="0"/>
                </a:rPr>
                <a:t>+</a:t>
              </a:r>
            </a:p>
          </p:txBody>
        </p:sp>
        <p:sp>
          <p:nvSpPr>
            <p:cNvPr id="80911" name="TextBox 13"/>
            <p:cNvSpPr txBox="1">
              <a:spLocks noChangeArrowheads="1"/>
            </p:cNvSpPr>
            <p:nvPr/>
          </p:nvSpPr>
          <p:spPr bwMode="auto">
            <a:xfrm>
              <a:off x="5105400" y="5268913"/>
              <a:ext cx="3190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a:latin typeface="Arial" pitchFamily="34" charset="0"/>
                </a:rPr>
                <a:t>+</a:t>
              </a:r>
            </a:p>
          </p:txBody>
        </p:sp>
        <p:sp>
          <p:nvSpPr>
            <p:cNvPr id="80912" name="TextBox 14"/>
            <p:cNvSpPr txBox="1">
              <a:spLocks noChangeArrowheads="1"/>
            </p:cNvSpPr>
            <p:nvPr/>
          </p:nvSpPr>
          <p:spPr bwMode="auto">
            <a:xfrm>
              <a:off x="5091113" y="5649913"/>
              <a:ext cx="3190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a:latin typeface="Arial" pitchFamily="34" charset="0"/>
                </a:rPr>
                <a:t>+</a:t>
              </a:r>
            </a:p>
          </p:txBody>
        </p:sp>
        <p:sp>
          <p:nvSpPr>
            <p:cNvPr id="80913" name="TextBox 15"/>
            <p:cNvSpPr txBox="1">
              <a:spLocks noChangeArrowheads="1"/>
            </p:cNvSpPr>
            <p:nvPr/>
          </p:nvSpPr>
          <p:spPr bwMode="auto">
            <a:xfrm>
              <a:off x="4953000" y="6030913"/>
              <a:ext cx="3190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a:latin typeface="Arial" pitchFamily="34" charset="0"/>
                </a:rPr>
                <a:t>?</a:t>
              </a:r>
            </a:p>
          </p:txBody>
        </p:sp>
        <p:sp>
          <p:nvSpPr>
            <p:cNvPr id="80914" name="TextBox 16"/>
            <p:cNvSpPr txBox="1">
              <a:spLocks noChangeArrowheads="1"/>
            </p:cNvSpPr>
            <p:nvPr/>
          </p:nvSpPr>
          <p:spPr bwMode="auto">
            <a:xfrm>
              <a:off x="219075" y="4814888"/>
              <a:ext cx="26670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a:latin typeface="Arial" pitchFamily="34" charset="0"/>
                </a:rPr>
                <a:t>+  Will be included</a:t>
              </a:r>
            </a:p>
            <a:p>
              <a:pPr eaLnBrk="1" hangingPunct="1">
                <a:spcBef>
                  <a:spcPct val="0"/>
                </a:spcBef>
                <a:buFontTx/>
                <a:buNone/>
              </a:pPr>
              <a:r>
                <a:rPr lang="en-US" altLang="en-US" sz="1800">
                  <a:latin typeface="Arial" pitchFamily="34" charset="0"/>
                </a:rPr>
                <a:t>?  May be included</a:t>
              </a:r>
              <a:br>
                <a:rPr lang="en-US" altLang="en-US" sz="1800">
                  <a:latin typeface="Arial" pitchFamily="34" charset="0"/>
                </a:rPr>
              </a:br>
              <a:r>
                <a:rPr lang="en-US" altLang="en-US" sz="1800">
                  <a:latin typeface="Arial" pitchFamily="34" charset="0"/>
                </a:rPr>
                <a:t>-   Not included</a:t>
              </a:r>
            </a:p>
          </p:txBody>
        </p:sp>
        <p:sp>
          <p:nvSpPr>
            <p:cNvPr id="80915" name="TextBox 17"/>
            <p:cNvSpPr txBox="1">
              <a:spLocks noChangeArrowheads="1"/>
            </p:cNvSpPr>
            <p:nvPr/>
          </p:nvSpPr>
          <p:spPr bwMode="auto">
            <a:xfrm>
              <a:off x="3124200" y="4235450"/>
              <a:ext cx="2619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a:latin typeface="Arial" pitchFamily="34" charset="0"/>
                </a:rPr>
                <a:t>-</a:t>
              </a:r>
            </a:p>
          </p:txBody>
        </p:sp>
        <p:sp>
          <p:nvSpPr>
            <p:cNvPr id="80916" name="TextBox 18"/>
            <p:cNvSpPr txBox="1">
              <a:spLocks noChangeArrowheads="1"/>
            </p:cNvSpPr>
            <p:nvPr/>
          </p:nvSpPr>
          <p:spPr bwMode="auto">
            <a:xfrm>
              <a:off x="3276600" y="5268913"/>
              <a:ext cx="2619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a:latin typeface="Arial" pitchFamily="34" charset="0"/>
                </a:rPr>
                <a:t>-</a:t>
              </a:r>
            </a:p>
          </p:txBody>
        </p:sp>
      </p:grpSp>
    </p:spTree>
    <p:extLst>
      <p:ext uri="{BB962C8B-B14F-4D97-AF65-F5344CB8AC3E}">
        <p14:creationId xmlns:p14="http://schemas.microsoft.com/office/powerpoint/2010/main" val="10479044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782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Content Placeholder 2"/>
          <p:cNvSpPr>
            <a:spLocks noGrp="1"/>
          </p:cNvSpPr>
          <p:nvPr>
            <p:ph idx="1"/>
          </p:nvPr>
        </p:nvSpPr>
        <p:spPr>
          <a:xfrm>
            <a:off x="242888" y="1404938"/>
            <a:ext cx="8572500" cy="5345112"/>
          </a:xfrm>
        </p:spPr>
        <p:txBody>
          <a:bodyPr/>
          <a:lstStyle/>
          <a:p>
            <a:pPr>
              <a:lnSpc>
                <a:spcPct val="105000"/>
              </a:lnSpc>
            </a:pPr>
            <a:r>
              <a:rPr lang="en-US" altLang="en-US" smtClean="0">
                <a:sym typeface="Wingdings" pitchFamily="2" charset="2"/>
              </a:rPr>
              <a:t>How much will NSRS ellipsoid height change?</a:t>
            </a:r>
          </a:p>
          <a:p>
            <a:pPr lvl="1">
              <a:lnSpc>
                <a:spcPct val="105000"/>
              </a:lnSpc>
            </a:pPr>
            <a:r>
              <a:rPr lang="en-US" altLang="en-US" smtClean="0">
                <a:sym typeface="Wingdings" pitchFamily="2" charset="2"/>
              </a:rPr>
              <a:t>Geometric Datum will be aligned to ITRF</a:t>
            </a:r>
          </a:p>
          <a:p>
            <a:pPr lvl="1">
              <a:lnSpc>
                <a:spcPct val="105000"/>
              </a:lnSpc>
            </a:pPr>
            <a:r>
              <a:rPr lang="en-US" altLang="en-US" smtClean="0">
                <a:sym typeface="Wingdings" pitchFamily="2" charset="2"/>
              </a:rPr>
              <a:t>Approx -1.9 m (Puerto Rico) to +2.0 m (Guam)</a:t>
            </a:r>
          </a:p>
          <a:p>
            <a:pPr lvl="1">
              <a:lnSpc>
                <a:spcPct val="105000"/>
              </a:lnSpc>
            </a:pPr>
            <a:endParaRPr lang="en-US" altLang="en-US" smtClean="0">
              <a:sym typeface="Wingdings" pitchFamily="2" charset="2"/>
            </a:endParaRPr>
          </a:p>
          <a:p>
            <a:pPr>
              <a:lnSpc>
                <a:spcPct val="105000"/>
              </a:lnSpc>
            </a:pPr>
            <a:r>
              <a:rPr lang="en-US" altLang="en-US" smtClean="0">
                <a:sym typeface="Wingdings" pitchFamily="2" charset="2"/>
              </a:rPr>
              <a:t>How much will NSRS CONUS orthometric height change?</a:t>
            </a:r>
          </a:p>
          <a:p>
            <a:pPr lvl="1">
              <a:lnSpc>
                <a:spcPct val="105000"/>
              </a:lnSpc>
            </a:pPr>
            <a:r>
              <a:rPr lang="en-US" altLang="en-US" smtClean="0">
                <a:sym typeface="Wingdings" pitchFamily="2" charset="2"/>
              </a:rPr>
              <a:t>Approx +0.1 m (Florida) to -1.3 m (Washington)</a:t>
            </a:r>
          </a:p>
          <a:p>
            <a:pPr lvl="1">
              <a:lnSpc>
                <a:spcPct val="105000"/>
              </a:lnSpc>
            </a:pPr>
            <a:r>
              <a:rPr lang="en-US" altLang="en-US" smtClean="0">
                <a:sym typeface="Wingdings" pitchFamily="2" charset="2"/>
              </a:rPr>
              <a:t>More than 2 meters of change in Alaska</a:t>
            </a:r>
          </a:p>
          <a:p>
            <a:pPr>
              <a:lnSpc>
                <a:spcPct val="105000"/>
              </a:lnSpc>
            </a:pPr>
            <a:endParaRPr lang="en-US" altLang="en-US" smtClean="0">
              <a:sym typeface="Wingdings" pitchFamily="2" charset="2"/>
            </a:endParaRPr>
          </a:p>
          <a:p>
            <a:pPr>
              <a:lnSpc>
                <a:spcPct val="105000"/>
              </a:lnSpc>
            </a:pPr>
            <a:endParaRPr lang="en-US" altLang="en-US" smtClean="0">
              <a:sym typeface="Wingdings" pitchFamily="2" charset="2"/>
            </a:endParaRPr>
          </a:p>
          <a:p>
            <a:pPr lvl="1">
              <a:lnSpc>
                <a:spcPct val="105000"/>
              </a:lnSpc>
            </a:pPr>
            <a:endParaRPr lang="en-US" altLang="en-US" smtClean="0"/>
          </a:p>
          <a:p>
            <a:pPr lvl="2">
              <a:lnSpc>
                <a:spcPct val="105000"/>
              </a:lnSpc>
            </a:pPr>
            <a:endParaRPr lang="en-US" altLang="en-US" smtClean="0"/>
          </a:p>
        </p:txBody>
      </p:sp>
      <p:sp>
        <p:nvSpPr>
          <p:cNvPr id="81923" name="Title 1"/>
          <p:cNvSpPr>
            <a:spLocks noGrp="1"/>
          </p:cNvSpPr>
          <p:nvPr>
            <p:ph type="title"/>
          </p:nvPr>
        </p:nvSpPr>
        <p:spPr>
          <a:xfrm>
            <a:off x="0" y="585788"/>
            <a:ext cx="9144000" cy="582612"/>
          </a:xfrm>
        </p:spPr>
        <p:txBody>
          <a:bodyPr/>
          <a:lstStyle/>
          <a:p>
            <a:r>
              <a:rPr lang="en-US" altLang="en-US" smtClean="0"/>
              <a:t>How much will heights change?</a:t>
            </a:r>
          </a:p>
        </p:txBody>
      </p:sp>
    </p:spTree>
    <p:extLst>
      <p:ext uri="{BB962C8B-B14F-4D97-AF65-F5344CB8AC3E}">
        <p14:creationId xmlns:p14="http://schemas.microsoft.com/office/powerpoint/2010/main" val="2860284706"/>
      </p:ext>
    </p:extLst>
  </p:cSld>
  <p:clrMapOvr>
    <a:masterClrMapping/>
  </p:clrMapOvr>
  <p:transition spd="slow">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descr="D:\GIS\General\US\Export\New vert datum_minus_NAVD88_m_NE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60438"/>
            <a:ext cx="9144000" cy="589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Box 6"/>
          <p:cNvSpPr txBox="1">
            <a:spLocks noChangeArrowheads="1"/>
          </p:cNvSpPr>
          <p:nvPr/>
        </p:nvSpPr>
        <p:spPr bwMode="auto">
          <a:xfrm>
            <a:off x="214313" y="190500"/>
            <a:ext cx="8458200" cy="646113"/>
          </a:xfrm>
          <a:prstGeom prst="rect">
            <a:avLst/>
          </a:prstGeom>
          <a:solidFill>
            <a:srgbClr val="C1CDE1"/>
          </a:solidFill>
          <a:ln>
            <a:noFill/>
          </a:ln>
        </p:spPr>
        <p:txBody>
          <a:bodyPr>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defTabSz="4572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defTabSz="4572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defTabSz="4572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defTabSz="4572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algn="ctr">
              <a:spcBef>
                <a:spcPct val="0"/>
              </a:spcBef>
              <a:buClrTx/>
              <a:buSzTx/>
              <a:buFontTx/>
              <a:buNone/>
              <a:defRPr/>
            </a:pPr>
            <a:r>
              <a:rPr lang="en-US" altLang="en-US" sz="3600" b="1" dirty="0">
                <a:solidFill>
                  <a:schemeClr val="tx1"/>
                </a:solidFill>
                <a:latin typeface="+mj-lt"/>
                <a:ea typeface="ＭＳ Ｐゴシック" charset="0"/>
                <a:cs typeface="Times New Roman" pitchFamily="18" charset="0"/>
              </a:rPr>
              <a:t>Geopotential Datum Changes</a:t>
            </a:r>
          </a:p>
        </p:txBody>
      </p:sp>
      <p:sp>
        <p:nvSpPr>
          <p:cNvPr id="30724" name="TextBox 5"/>
          <p:cNvSpPr txBox="1">
            <a:spLocks noChangeArrowheads="1"/>
          </p:cNvSpPr>
          <p:nvPr/>
        </p:nvSpPr>
        <p:spPr bwMode="auto">
          <a:xfrm>
            <a:off x="6986588" y="6572250"/>
            <a:ext cx="1400175"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n-US" altLang="en-US" sz="1400" b="1">
                <a:latin typeface="Times New Roman" pitchFamily="18" charset="0"/>
                <a:cs typeface="Times New Roman" pitchFamily="18" charset="0"/>
              </a:rPr>
              <a:t>USGG2012</a:t>
            </a:r>
          </a:p>
        </p:txBody>
      </p:sp>
      <p:sp>
        <p:nvSpPr>
          <p:cNvPr id="2" name="Date Placeholder 1"/>
          <p:cNvSpPr>
            <a:spLocks noGrp="1"/>
          </p:cNvSpPr>
          <p:nvPr>
            <p:ph type="dt" sz="half" idx="10"/>
          </p:nvPr>
        </p:nvSpPr>
        <p:spPr/>
        <p:txBody>
          <a:bodyPr/>
          <a:lstStyle/>
          <a:p>
            <a:pPr>
              <a:defRPr/>
            </a:pPr>
            <a:r>
              <a:rPr lang="en-US" smtClean="0"/>
              <a:t>March 12, 2014</a:t>
            </a:r>
            <a:endParaRPr lang="en-US"/>
          </a:p>
        </p:txBody>
      </p:sp>
      <p:sp>
        <p:nvSpPr>
          <p:cNvPr id="3" name="Footer Placeholder 2"/>
          <p:cNvSpPr>
            <a:spLocks noGrp="1"/>
          </p:cNvSpPr>
          <p:nvPr>
            <p:ph type="ftr" sz="quarter" idx="11"/>
          </p:nvPr>
        </p:nvSpPr>
        <p:spPr/>
        <p:txBody>
          <a:bodyPr/>
          <a:lstStyle/>
          <a:p>
            <a:pPr>
              <a:defRPr/>
            </a:pPr>
            <a:r>
              <a:rPr lang="en-US" smtClean="0"/>
              <a:t>DCALS Spring Banquet</a:t>
            </a:r>
            <a:endParaRPr lang="en-US"/>
          </a:p>
        </p:txBody>
      </p:sp>
      <p:sp>
        <p:nvSpPr>
          <p:cNvPr id="5" name="Slide Number Placeholder 4"/>
          <p:cNvSpPr>
            <a:spLocks noGrp="1"/>
          </p:cNvSpPr>
          <p:nvPr>
            <p:ph type="sldNum" sz="quarter" idx="12"/>
          </p:nvPr>
        </p:nvSpPr>
        <p:spPr/>
        <p:txBody>
          <a:bodyPr/>
          <a:lstStyle/>
          <a:p>
            <a:pPr>
              <a:defRPr/>
            </a:pPr>
            <a:fld id="{4F49AAF0-771A-4457-B36D-6C76FDADB3EC}" type="slidenum">
              <a:rPr lang="en-US" smtClean="0"/>
              <a:pPr>
                <a:defRPr/>
              </a:pPr>
              <a:t>46</a:t>
            </a:fld>
            <a:endParaRPr lang="en-US"/>
          </a:p>
        </p:txBody>
      </p:sp>
    </p:spTree>
    <p:extLst>
      <p:ext uri="{BB962C8B-B14F-4D97-AF65-F5344CB8AC3E}">
        <p14:creationId xmlns:p14="http://schemas.microsoft.com/office/powerpoint/2010/main" val="3745563519"/>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6" descr="NAD83 to ITRF05 at 2020 (Horiz).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quarter" idx="10"/>
          </p:nvPr>
        </p:nvSpPr>
        <p:spPr/>
        <p:txBody>
          <a:bodyPr/>
          <a:lstStyle/>
          <a:p>
            <a:pPr>
              <a:defRPr/>
            </a:pPr>
            <a:r>
              <a:rPr lang="en-US" smtClean="0"/>
              <a:t>March 12, 2014</a:t>
            </a:r>
            <a:endParaRPr lang="en-US" dirty="0"/>
          </a:p>
        </p:txBody>
      </p:sp>
      <p:sp>
        <p:nvSpPr>
          <p:cNvPr id="3" name="Footer Placeholder 2"/>
          <p:cNvSpPr>
            <a:spLocks noGrp="1"/>
          </p:cNvSpPr>
          <p:nvPr>
            <p:ph type="ftr" sz="quarter" idx="11"/>
          </p:nvPr>
        </p:nvSpPr>
        <p:spPr/>
        <p:txBody>
          <a:bodyPr/>
          <a:lstStyle/>
          <a:p>
            <a:pPr>
              <a:defRPr/>
            </a:pPr>
            <a:r>
              <a:rPr lang="en-US"/>
              <a:t>DCALS Spring Banquet</a:t>
            </a:r>
          </a:p>
        </p:txBody>
      </p:sp>
      <p:sp>
        <p:nvSpPr>
          <p:cNvPr id="5" name="Slide Number Placeholder 4"/>
          <p:cNvSpPr>
            <a:spLocks noGrp="1"/>
          </p:cNvSpPr>
          <p:nvPr>
            <p:ph type="sldNum" sz="quarter" idx="12"/>
          </p:nvPr>
        </p:nvSpPr>
        <p:spPr/>
        <p:txBody>
          <a:bodyPr/>
          <a:lstStyle/>
          <a:p>
            <a:pPr>
              <a:defRPr/>
            </a:pPr>
            <a:fld id="{A4595DB8-FB5B-4287-92F6-59917864B753}" type="slidenum">
              <a:rPr lang="en-US" smtClean="0"/>
              <a:pPr>
                <a:defRPr/>
              </a:pPr>
              <a:t>47</a:t>
            </a:fld>
            <a:endParaRPr lang="en-US"/>
          </a:p>
        </p:txBody>
      </p:sp>
    </p:spTree>
    <p:extLst>
      <p:ext uri="{BB962C8B-B14F-4D97-AF65-F5344CB8AC3E}">
        <p14:creationId xmlns:p14="http://schemas.microsoft.com/office/powerpoint/2010/main" val="2783396443"/>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 descr="NAD83 to ITRF05 at 2020 (Ver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quarter" idx="10"/>
          </p:nvPr>
        </p:nvSpPr>
        <p:spPr/>
        <p:txBody>
          <a:bodyPr/>
          <a:lstStyle/>
          <a:p>
            <a:pPr>
              <a:defRPr/>
            </a:pPr>
            <a:r>
              <a:rPr lang="en-US" smtClean="0"/>
              <a:t>March 12, 2014</a:t>
            </a:r>
            <a:endParaRPr lang="en-US" dirty="0"/>
          </a:p>
        </p:txBody>
      </p:sp>
      <p:sp>
        <p:nvSpPr>
          <p:cNvPr id="3" name="Footer Placeholder 2"/>
          <p:cNvSpPr>
            <a:spLocks noGrp="1"/>
          </p:cNvSpPr>
          <p:nvPr>
            <p:ph type="ftr" sz="quarter" idx="11"/>
          </p:nvPr>
        </p:nvSpPr>
        <p:spPr/>
        <p:txBody>
          <a:bodyPr/>
          <a:lstStyle/>
          <a:p>
            <a:pPr>
              <a:defRPr/>
            </a:pPr>
            <a:r>
              <a:rPr lang="en-US"/>
              <a:t>DCALS Spring Banquet</a:t>
            </a:r>
          </a:p>
        </p:txBody>
      </p:sp>
      <p:sp>
        <p:nvSpPr>
          <p:cNvPr id="5" name="Slide Number Placeholder 4"/>
          <p:cNvSpPr>
            <a:spLocks noGrp="1"/>
          </p:cNvSpPr>
          <p:nvPr>
            <p:ph type="sldNum" sz="quarter" idx="12"/>
          </p:nvPr>
        </p:nvSpPr>
        <p:spPr/>
        <p:txBody>
          <a:bodyPr/>
          <a:lstStyle/>
          <a:p>
            <a:pPr>
              <a:defRPr/>
            </a:pPr>
            <a:fld id="{A4595DB8-FB5B-4287-92F6-59917864B753}" type="slidenum">
              <a:rPr lang="en-US" smtClean="0"/>
              <a:pPr>
                <a:defRPr/>
              </a:pPr>
              <a:t>48</a:t>
            </a:fld>
            <a:endParaRPr lang="en-US"/>
          </a:p>
        </p:txBody>
      </p:sp>
    </p:spTree>
    <p:extLst>
      <p:ext uri="{BB962C8B-B14F-4D97-AF65-F5344CB8AC3E}">
        <p14:creationId xmlns:p14="http://schemas.microsoft.com/office/powerpoint/2010/main" val="2015038114"/>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2190750"/>
            <a:ext cx="9144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pPr>
            <a:r>
              <a:rPr lang="en-US" altLang="en-US" sz="2400">
                <a:latin typeface="Times New Roman" pitchFamily="18" charset="0"/>
                <a:ea typeface="MS PGothic" pitchFamily="34" charset="-128"/>
                <a:cs typeface="Times New Roman" pitchFamily="18" charset="0"/>
              </a:rPr>
              <a:t>Prepare a forward and backward vertical datum conversion strategy - points and maps/charts (ref: NC Pilot Project)</a:t>
            </a:r>
          </a:p>
        </p:txBody>
      </p:sp>
      <p:sp>
        <p:nvSpPr>
          <p:cNvPr id="84995" name="Title 1"/>
          <p:cNvSpPr>
            <a:spLocks noGrp="1"/>
          </p:cNvSpPr>
          <p:nvPr>
            <p:ph type="title"/>
          </p:nvPr>
        </p:nvSpPr>
        <p:spPr>
          <a:xfrm>
            <a:off x="0" y="906463"/>
            <a:ext cx="9144000" cy="1143000"/>
          </a:xfrm>
        </p:spPr>
        <p:txBody>
          <a:bodyPr/>
          <a:lstStyle/>
          <a:p>
            <a:r>
              <a:rPr lang="en-US" altLang="en-US" sz="3000" b="1" smtClean="0">
                <a:solidFill>
                  <a:srgbClr val="0000FF"/>
                </a:solidFill>
                <a:latin typeface="Times New Roman" pitchFamily="18" charset="0"/>
                <a:cs typeface="Times New Roman" pitchFamily="18" charset="0"/>
              </a:rPr>
              <a:t>NEW VERTICAL DATUM</a:t>
            </a:r>
            <a:br>
              <a:rPr lang="en-US" altLang="en-US" sz="3000" b="1" smtClean="0">
                <a:solidFill>
                  <a:srgbClr val="0000FF"/>
                </a:solidFill>
                <a:latin typeface="Times New Roman" pitchFamily="18" charset="0"/>
                <a:cs typeface="Times New Roman" pitchFamily="18" charset="0"/>
              </a:rPr>
            </a:br>
            <a:r>
              <a:rPr lang="en-US" altLang="en-US" sz="3000" b="1" smtClean="0">
                <a:solidFill>
                  <a:srgbClr val="0000FF"/>
                </a:solidFill>
                <a:latin typeface="Times New Roman" pitchFamily="18" charset="0"/>
                <a:cs typeface="Times New Roman" pitchFamily="18" charset="0"/>
              </a:rPr>
              <a:t>(Components)</a:t>
            </a:r>
            <a:endParaRPr lang="en-US" altLang="en-US" sz="3000" b="1" smtClean="0">
              <a:solidFill>
                <a:srgbClr val="0000FF"/>
              </a:solidFill>
            </a:endParaRPr>
          </a:p>
        </p:txBody>
      </p:sp>
      <p:sp>
        <p:nvSpPr>
          <p:cNvPr id="6" name="Rectangle 5"/>
          <p:cNvSpPr>
            <a:spLocks noChangeArrowheads="1"/>
          </p:cNvSpPr>
          <p:nvPr/>
        </p:nvSpPr>
        <p:spPr bwMode="auto">
          <a:xfrm>
            <a:off x="0" y="3030538"/>
            <a:ext cx="9144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800100" indent="-34290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pPr>
            <a:r>
              <a:rPr lang="en-US" altLang="en-US" sz="2400">
                <a:latin typeface="Times New Roman" pitchFamily="18" charset="0"/>
                <a:ea typeface="MS PGothic" pitchFamily="34" charset="-128"/>
                <a:cs typeface="Times New Roman" pitchFamily="18" charset="0"/>
              </a:rPr>
              <a:t>Work with FGCS for adoption of new/updated </a:t>
            </a:r>
            <a:r>
              <a:rPr lang="en-US" altLang="en-US" sz="2400" i="1">
                <a:latin typeface="Times New Roman" pitchFamily="18" charset="0"/>
                <a:ea typeface="MS PGothic" pitchFamily="34" charset="-128"/>
                <a:cs typeface="Times New Roman" pitchFamily="18" charset="0"/>
              </a:rPr>
              <a:t>(FGCS Vertical Working Group)</a:t>
            </a:r>
            <a:r>
              <a:rPr lang="en-US" altLang="en-US" sz="2400">
                <a:latin typeface="Times New Roman" pitchFamily="18" charset="0"/>
                <a:ea typeface="MS PGothic" pitchFamily="34" charset="-128"/>
                <a:cs typeface="Times New Roman" pitchFamily="18" charset="0"/>
              </a:rPr>
              <a:t>:</a:t>
            </a:r>
          </a:p>
          <a:p>
            <a:pPr lvl="1" eaLnBrk="1" hangingPunct="1">
              <a:spcBef>
                <a:spcPct val="0"/>
              </a:spcBef>
              <a:buFont typeface="Arial" pitchFamily="34" charset="0"/>
              <a:buChar char="•"/>
            </a:pPr>
            <a:r>
              <a:rPr lang="en-US" altLang="en-US" sz="2400">
                <a:latin typeface="Times New Roman" pitchFamily="18" charset="0"/>
                <a:ea typeface="MS PGothic" pitchFamily="34" charset="-128"/>
                <a:cs typeface="Times New Roman" pitchFamily="18" charset="0"/>
              </a:rPr>
              <a:t>Standards of Accuracy</a:t>
            </a:r>
          </a:p>
          <a:p>
            <a:pPr lvl="1" eaLnBrk="1" hangingPunct="1">
              <a:spcBef>
                <a:spcPct val="0"/>
              </a:spcBef>
              <a:buFont typeface="Arial" pitchFamily="34" charset="0"/>
              <a:buChar char="•"/>
            </a:pPr>
            <a:r>
              <a:rPr lang="en-US" altLang="en-US" sz="2400">
                <a:latin typeface="Times New Roman" pitchFamily="18" charset="0"/>
                <a:ea typeface="MS PGothic" pitchFamily="34" charset="-128"/>
                <a:cs typeface="Times New Roman" pitchFamily="18" charset="0"/>
              </a:rPr>
              <a:t>Specifications</a:t>
            </a:r>
          </a:p>
          <a:p>
            <a:pPr lvl="1" eaLnBrk="1" hangingPunct="1">
              <a:spcBef>
                <a:spcPct val="0"/>
              </a:spcBef>
              <a:buFont typeface="Arial" pitchFamily="34" charset="0"/>
              <a:buChar char="•"/>
            </a:pPr>
            <a:r>
              <a:rPr lang="en-US" altLang="en-US" sz="2400">
                <a:latin typeface="Times New Roman" pitchFamily="18" charset="0"/>
                <a:ea typeface="MS PGothic" pitchFamily="34" charset="-128"/>
                <a:cs typeface="Times New Roman" pitchFamily="18" charset="0"/>
              </a:rPr>
              <a:t>Procedures, and</a:t>
            </a:r>
          </a:p>
          <a:p>
            <a:pPr lvl="1" eaLnBrk="1" hangingPunct="1">
              <a:spcBef>
                <a:spcPct val="0"/>
              </a:spcBef>
              <a:buFont typeface="Arial" pitchFamily="34" charset="0"/>
              <a:buChar char="•"/>
            </a:pPr>
            <a:r>
              <a:rPr lang="en-US" altLang="en-US" sz="2400">
                <a:latin typeface="Times New Roman" pitchFamily="18" charset="0"/>
                <a:ea typeface="MS PGothic" pitchFamily="34" charset="-128"/>
                <a:cs typeface="Times New Roman" pitchFamily="18" charset="0"/>
              </a:rPr>
              <a:t>Guidelines</a:t>
            </a:r>
          </a:p>
        </p:txBody>
      </p:sp>
      <p:sp>
        <p:nvSpPr>
          <p:cNvPr id="7" name="Rectangle 6"/>
          <p:cNvSpPr>
            <a:spLocks noChangeArrowheads="1"/>
          </p:cNvSpPr>
          <p:nvPr/>
        </p:nvSpPr>
        <p:spPr bwMode="auto">
          <a:xfrm>
            <a:off x="0" y="5345113"/>
            <a:ext cx="9144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pPr>
            <a:r>
              <a:rPr lang="en-US" altLang="en-US" sz="2400">
                <a:latin typeface="Times New Roman" pitchFamily="18" charset="0"/>
                <a:ea typeface="MS PGothic" pitchFamily="34" charset="-128"/>
                <a:cs typeface="Times New Roman" pitchFamily="18" charset="0"/>
              </a:rPr>
              <a:t>Outreach</a:t>
            </a:r>
          </a:p>
        </p:txBody>
      </p:sp>
    </p:spTree>
    <p:extLst>
      <p:ext uri="{BB962C8B-B14F-4D97-AF65-F5344CB8AC3E}">
        <p14:creationId xmlns:p14="http://schemas.microsoft.com/office/powerpoint/2010/main" val="14006918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xit" presetSubtype="0" fill="hold" grpId="1" nodeType="clickEffect">
                                  <p:stCondLst>
                                    <p:cond delay="0"/>
                                  </p:stCondLst>
                                  <p:childTnLst>
                                    <p:animEffect transition="out" filter="fade">
                                      <p:cBhvr>
                                        <p:cTn id="13" dur="2000"/>
                                        <p:tgtEl>
                                          <p:spTgt spid="4"/>
                                        </p:tgtEl>
                                      </p:cBhvr>
                                    </p:animEffect>
                                    <p:set>
                                      <p:cBhvr>
                                        <p:cTn id="14" dur="1" fill="hold">
                                          <p:stCondLst>
                                            <p:cond delay="1999"/>
                                          </p:stCondLst>
                                        </p:cTn>
                                        <p:tgtEl>
                                          <p:spTgt spid="4"/>
                                        </p:tgtEl>
                                        <p:attrNameLst>
                                          <p:attrName>style.visibility</p:attrName>
                                        </p:attrNameLst>
                                      </p:cBhvr>
                                      <p:to>
                                        <p:strVal val="hidden"/>
                                      </p:to>
                                    </p:set>
                                  </p:childTnLst>
                                </p:cTn>
                              </p:par>
                              <p:par>
                                <p:cTn id="15" presetID="53"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xit" presetSubtype="0" fill="hold" grpId="1" nodeType="clickEffect">
                                  <p:stCondLst>
                                    <p:cond delay="0"/>
                                  </p:stCondLst>
                                  <p:childTnLst>
                                    <p:animEffect transition="out" filter="fade">
                                      <p:cBhvr>
                                        <p:cTn id="23" dur="2000"/>
                                        <p:tgtEl>
                                          <p:spTgt spid="6"/>
                                        </p:tgtEl>
                                      </p:cBhvr>
                                    </p:animEffect>
                                    <p:set>
                                      <p:cBhvr>
                                        <p:cTn id="24" dur="1" fill="hold">
                                          <p:stCondLst>
                                            <p:cond delay="1999"/>
                                          </p:stCondLst>
                                        </p:cTn>
                                        <p:tgtEl>
                                          <p:spTgt spid="6"/>
                                        </p:tgtEl>
                                        <p:attrNameLst>
                                          <p:attrName>style.visibility</p:attrName>
                                        </p:attrNameLst>
                                      </p:cBhvr>
                                      <p:to>
                                        <p:strVal val="hidden"/>
                                      </p:to>
                                    </p:set>
                                  </p:childTnLst>
                                </p:cTn>
                              </p:par>
                              <p:par>
                                <p:cTn id="25" presetID="53"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946304"/>
          </a:xfrm>
          <a:prstGeom prst="rect">
            <a:avLst/>
          </a:prstGeom>
          <a:solidFill>
            <a:srgbClr val="C1CD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386" name="Title 1"/>
          <p:cNvSpPr>
            <a:spLocks noGrp="1"/>
          </p:cNvSpPr>
          <p:nvPr>
            <p:ph type="title"/>
          </p:nvPr>
        </p:nvSpPr>
        <p:spPr>
          <a:xfrm>
            <a:off x="0" y="108104"/>
            <a:ext cx="9144000" cy="838200"/>
          </a:xfrm>
          <a:solidFill>
            <a:srgbClr val="C1CDE1"/>
          </a:solidFill>
        </p:spPr>
        <p:txBody>
          <a:bodyPr/>
          <a:lstStyle/>
          <a:p>
            <a:pPr eaLnBrk="1" hangingPunct="1"/>
            <a:r>
              <a:rPr lang="en-US" altLang="en-US" sz="3600" dirty="0" smtClean="0"/>
              <a:t>The National Spatial Reference System supports </a:t>
            </a:r>
          </a:p>
        </p:txBody>
      </p:sp>
      <p:sp>
        <p:nvSpPr>
          <p:cNvPr id="12311" name="TextBox 4"/>
          <p:cNvSpPr txBox="1">
            <a:spLocks noChangeArrowheads="1"/>
          </p:cNvSpPr>
          <p:nvPr/>
        </p:nvSpPr>
        <p:spPr bwMode="auto">
          <a:xfrm>
            <a:off x="1828800" y="1981200"/>
            <a:ext cx="7567613" cy="769938"/>
          </a:xfrm>
          <a:prstGeom prst="rect">
            <a:avLst/>
          </a:prstGeom>
          <a:noFill/>
          <a:ln w="9525">
            <a:noFill/>
            <a:miter lim="800000"/>
            <a:headEnd/>
            <a:tailEnd/>
          </a:ln>
        </p:spPr>
        <p:txBody>
          <a:bodyPr>
            <a:spAutoFit/>
          </a:bodyPr>
          <a:lstStyle/>
          <a:p>
            <a:pPr>
              <a:defRPr/>
            </a:pPr>
            <a:r>
              <a:rPr lang="en-US" sz="2200" b="1" dirty="0">
                <a:latin typeface="Calibri" charset="0"/>
                <a:ea typeface="ＭＳ Ｐゴシック" charset="0"/>
                <a:cs typeface="ＭＳ Ｐゴシック" charset="0"/>
              </a:rPr>
              <a:t>Emergency Response Imagery, Flood zones </a:t>
            </a:r>
            <a:r>
              <a:rPr lang="en-US" sz="2200" dirty="0">
                <a:latin typeface="Calibri" charset="0"/>
                <a:ea typeface="ＭＳ Ｐゴシック" charset="0"/>
                <a:cs typeface="ＭＳ Ｐゴシック" charset="0"/>
              </a:rPr>
              <a:t>for the </a:t>
            </a:r>
            <a:endParaRPr lang="en-US" sz="2200" b="1" dirty="0">
              <a:latin typeface="Calibri" charset="0"/>
              <a:ea typeface="ＭＳ Ｐゴシック" charset="0"/>
              <a:cs typeface="ＭＳ Ｐゴシック" charset="0"/>
            </a:endParaRPr>
          </a:p>
          <a:p>
            <a:pPr>
              <a:defRPr/>
            </a:pPr>
            <a:r>
              <a:rPr lang="en-US" sz="2200" dirty="0">
                <a:latin typeface="+mj-lt"/>
                <a:ea typeface="ＭＳ Ｐゴシック" charset="0"/>
                <a:cs typeface="ＭＳ Ｐゴシック" charset="0"/>
              </a:rPr>
              <a:t>National Flood Insurance Program</a:t>
            </a:r>
          </a:p>
        </p:txBody>
      </p:sp>
      <p:pic>
        <p:nvPicPr>
          <p:cNvPr id="194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027238"/>
            <a:ext cx="1376363" cy="4984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9461" name="TextBox 5"/>
          <p:cNvSpPr txBox="1">
            <a:spLocks noChangeArrowheads="1"/>
          </p:cNvSpPr>
          <p:nvPr/>
        </p:nvSpPr>
        <p:spPr bwMode="auto">
          <a:xfrm>
            <a:off x="2286000" y="2709863"/>
            <a:ext cx="71056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n-US" altLang="en-US" sz="1600">
                <a:solidFill>
                  <a:srgbClr val="002060"/>
                </a:solidFill>
                <a:latin typeface="Arial" pitchFamily="34" charset="0"/>
                <a:cs typeface="Arial" pitchFamily="34" charset="0"/>
              </a:rPr>
              <a:t>Federal Emergency Management Agency</a:t>
            </a:r>
          </a:p>
        </p:txBody>
      </p:sp>
      <p:sp>
        <p:nvSpPr>
          <p:cNvPr id="12308" name="TextBox 4"/>
          <p:cNvSpPr txBox="1">
            <a:spLocks noChangeArrowheads="1"/>
          </p:cNvSpPr>
          <p:nvPr/>
        </p:nvSpPr>
        <p:spPr bwMode="auto">
          <a:xfrm>
            <a:off x="1828800" y="3160713"/>
            <a:ext cx="7691438" cy="542925"/>
          </a:xfrm>
          <a:prstGeom prst="rect">
            <a:avLst/>
          </a:prstGeom>
          <a:noFill/>
          <a:ln w="9525">
            <a:noFill/>
            <a:miter lim="800000"/>
            <a:headEnd/>
            <a:tailEnd/>
          </a:ln>
        </p:spPr>
        <p:txBody>
          <a:bodyPr>
            <a:spAutoFit/>
          </a:bodyPr>
          <a:lstStyle/>
          <a:p>
            <a:pPr>
              <a:defRPr/>
            </a:pPr>
            <a:r>
              <a:rPr lang="en-US" sz="2200" b="1" dirty="0">
                <a:latin typeface="+mj-lt"/>
                <a:ea typeface="ＭＳ Ｐゴシック" charset="0"/>
                <a:cs typeface="ＭＳ Ｐゴシック" charset="0"/>
              </a:rPr>
              <a:t>Levee Safety Program </a:t>
            </a:r>
            <a:r>
              <a:rPr lang="en-US" sz="2200" dirty="0">
                <a:latin typeface="+mj-lt"/>
                <a:ea typeface="ＭＳ Ｐゴシック" charset="0"/>
                <a:cs typeface="ＭＳ Ｐゴシック" charset="0"/>
              </a:rPr>
              <a:t>to determine levee heights &amp; positions</a:t>
            </a:r>
            <a:endParaRPr lang="en-US" sz="2200" b="1" dirty="0">
              <a:latin typeface="+mj-lt"/>
              <a:ea typeface="ＭＳ Ｐゴシック" charset="0"/>
              <a:cs typeface="ＭＳ Ｐゴシック" charset="0"/>
            </a:endParaRPr>
          </a:p>
        </p:txBody>
      </p:sp>
      <p:sp>
        <p:nvSpPr>
          <p:cNvPr id="8" name="Flowchart: Alternate Process 7"/>
          <p:cNvSpPr/>
          <p:nvPr/>
        </p:nvSpPr>
        <p:spPr bwMode="auto">
          <a:xfrm>
            <a:off x="457200" y="3160713"/>
            <a:ext cx="914400" cy="914400"/>
          </a:xfrm>
          <a:prstGeom prst="flowChartAlternateProcess">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dirty="0"/>
          </a:p>
        </p:txBody>
      </p:sp>
      <p:sp>
        <p:nvSpPr>
          <p:cNvPr id="19464" name="TextBox 8"/>
          <p:cNvSpPr txBox="1">
            <a:spLocks noChangeArrowheads="1"/>
          </p:cNvSpPr>
          <p:nvPr/>
        </p:nvSpPr>
        <p:spPr bwMode="auto">
          <a:xfrm>
            <a:off x="2286000" y="3598863"/>
            <a:ext cx="7888288"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n-US" altLang="en-US" sz="1600">
                <a:solidFill>
                  <a:srgbClr val="002060"/>
                </a:solidFill>
                <a:latin typeface="Arial" pitchFamily="34" charset="0"/>
                <a:cs typeface="Arial" pitchFamily="34" charset="0"/>
              </a:rPr>
              <a:t>United States Army Corps of Engineers</a:t>
            </a:r>
          </a:p>
        </p:txBody>
      </p:sp>
      <p:sp>
        <p:nvSpPr>
          <p:cNvPr id="12305" name="TextBox 4"/>
          <p:cNvSpPr txBox="1">
            <a:spLocks noChangeArrowheads="1"/>
          </p:cNvSpPr>
          <p:nvPr/>
        </p:nvSpPr>
        <p:spPr bwMode="auto">
          <a:xfrm>
            <a:off x="1828800" y="4876800"/>
            <a:ext cx="8610600" cy="430213"/>
          </a:xfrm>
          <a:prstGeom prst="rect">
            <a:avLst/>
          </a:prstGeom>
          <a:noFill/>
          <a:ln w="9525">
            <a:noFill/>
            <a:miter lim="800000"/>
            <a:headEnd/>
            <a:tailEnd/>
          </a:ln>
        </p:spPr>
        <p:txBody>
          <a:bodyPr>
            <a:spAutoFit/>
          </a:bodyPr>
          <a:lstStyle/>
          <a:p>
            <a:pPr>
              <a:defRPr/>
            </a:pPr>
            <a:r>
              <a:rPr lang="en-US" sz="2200" b="1" dirty="0">
                <a:latin typeface="+mj-lt"/>
                <a:ea typeface="ＭＳ Ｐゴシック" charset="0"/>
                <a:cs typeface="ＭＳ Ｐゴシック" charset="0"/>
              </a:rPr>
              <a:t>NSRS gravity data </a:t>
            </a:r>
            <a:r>
              <a:rPr lang="en-US" sz="2200" dirty="0">
                <a:latin typeface="+mj-lt"/>
                <a:ea typeface="ＭＳ Ｐゴシック" charset="0"/>
                <a:cs typeface="ＭＳ Ｐゴシック" charset="0"/>
              </a:rPr>
              <a:t>for the geospatial mission of NGA  </a:t>
            </a:r>
          </a:p>
        </p:txBody>
      </p:sp>
      <p:sp>
        <p:nvSpPr>
          <p:cNvPr id="13" name="Oval 12"/>
          <p:cNvSpPr/>
          <p:nvPr/>
        </p:nvSpPr>
        <p:spPr bwMode="auto">
          <a:xfrm>
            <a:off x="457200" y="4876800"/>
            <a:ext cx="914400" cy="914400"/>
          </a:xfrm>
          <a:prstGeom prst="ellipse">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dirty="0"/>
          </a:p>
        </p:txBody>
      </p:sp>
      <p:sp>
        <p:nvSpPr>
          <p:cNvPr id="19467" name="TextBox 13"/>
          <p:cNvSpPr txBox="1">
            <a:spLocks noChangeArrowheads="1"/>
          </p:cNvSpPr>
          <p:nvPr/>
        </p:nvSpPr>
        <p:spPr bwMode="auto">
          <a:xfrm>
            <a:off x="2286000" y="5257800"/>
            <a:ext cx="79375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n-US" altLang="en-US" sz="1600">
                <a:solidFill>
                  <a:srgbClr val="002060"/>
                </a:solidFill>
                <a:latin typeface="Arial" pitchFamily="34" charset="0"/>
                <a:cs typeface="Arial" pitchFamily="34" charset="0"/>
              </a:rPr>
              <a:t>National Geospatial-Intelligence Agency</a:t>
            </a:r>
          </a:p>
        </p:txBody>
      </p:sp>
      <p:sp>
        <p:nvSpPr>
          <p:cNvPr id="12302" name="TextBox 4"/>
          <p:cNvSpPr txBox="1">
            <a:spLocks noChangeArrowheads="1"/>
          </p:cNvSpPr>
          <p:nvPr/>
        </p:nvSpPr>
        <p:spPr bwMode="auto">
          <a:xfrm>
            <a:off x="1828800" y="4038600"/>
            <a:ext cx="8229600" cy="430213"/>
          </a:xfrm>
          <a:prstGeom prst="rect">
            <a:avLst/>
          </a:prstGeom>
          <a:noFill/>
          <a:ln w="9525">
            <a:noFill/>
            <a:miter lim="800000"/>
            <a:headEnd/>
            <a:tailEnd/>
          </a:ln>
        </p:spPr>
        <p:txBody>
          <a:bodyPr>
            <a:spAutoFit/>
          </a:bodyPr>
          <a:lstStyle/>
          <a:p>
            <a:pPr>
              <a:defRPr/>
            </a:pPr>
            <a:r>
              <a:rPr lang="en-US" sz="2200" b="1" dirty="0">
                <a:latin typeface="+mj-lt"/>
                <a:ea typeface="ＭＳ Ｐゴシック" charset="0"/>
                <a:cs typeface="ＭＳ Ｐゴシック" charset="0"/>
              </a:rPr>
              <a:t>Topographic Maps </a:t>
            </a:r>
            <a:r>
              <a:rPr lang="en-US" sz="2200" dirty="0">
                <a:latin typeface="+mj-lt"/>
                <a:ea typeface="ＭＳ Ｐゴシック" charset="0"/>
                <a:cs typeface="ＭＳ Ｐゴシック" charset="0"/>
              </a:rPr>
              <a:t>and interior water data for the nation</a:t>
            </a:r>
          </a:p>
        </p:txBody>
      </p:sp>
      <p:pic>
        <p:nvPicPr>
          <p:cNvPr id="19469"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4217988"/>
            <a:ext cx="1150938"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70" name="Rectangle 14"/>
          <p:cNvSpPr>
            <a:spLocks noChangeArrowheads="1"/>
          </p:cNvSpPr>
          <p:nvPr/>
        </p:nvSpPr>
        <p:spPr bwMode="auto">
          <a:xfrm>
            <a:off x="2286000" y="4408488"/>
            <a:ext cx="6115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n-US" altLang="en-US" sz="1600">
                <a:solidFill>
                  <a:srgbClr val="002060"/>
                </a:solidFill>
              </a:rPr>
              <a:t>United States Geological Survey</a:t>
            </a:r>
          </a:p>
        </p:txBody>
      </p:sp>
      <p:sp>
        <p:nvSpPr>
          <p:cNvPr id="16" name="Oval 15"/>
          <p:cNvSpPr/>
          <p:nvPr/>
        </p:nvSpPr>
        <p:spPr bwMode="auto">
          <a:xfrm>
            <a:off x="457200" y="941388"/>
            <a:ext cx="914400" cy="914400"/>
          </a:xfrm>
          <a:prstGeom prst="ellipse">
            <a:avLst/>
          </a:prstGeom>
          <a:blipFill>
            <a:blip r:embed="rId7"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dirty="0"/>
          </a:p>
        </p:txBody>
      </p:sp>
      <p:sp>
        <p:nvSpPr>
          <p:cNvPr id="12300" name="TextBox 11"/>
          <p:cNvSpPr txBox="1">
            <a:spLocks noChangeArrowheads="1"/>
          </p:cNvSpPr>
          <p:nvPr/>
        </p:nvSpPr>
        <p:spPr bwMode="auto">
          <a:xfrm>
            <a:off x="1828800" y="1093788"/>
            <a:ext cx="7867650" cy="430212"/>
          </a:xfrm>
          <a:prstGeom prst="rect">
            <a:avLst/>
          </a:prstGeom>
          <a:noFill/>
          <a:ln w="9525">
            <a:noFill/>
            <a:miter lim="800000"/>
            <a:headEnd/>
            <a:tailEnd/>
          </a:ln>
        </p:spPr>
        <p:txBody>
          <a:bodyPr>
            <a:spAutoFit/>
          </a:bodyPr>
          <a:lstStyle/>
          <a:p>
            <a:pPr>
              <a:defRPr/>
            </a:pPr>
            <a:r>
              <a:rPr lang="en-US" sz="2200" b="1" dirty="0">
                <a:latin typeface="+mj-lt"/>
                <a:ea typeface="ＭＳ Ｐゴシック" charset="0"/>
                <a:cs typeface="ＭＳ Ｐゴシック" charset="0"/>
              </a:rPr>
              <a:t>Nautical charts</a:t>
            </a:r>
            <a:r>
              <a:rPr lang="en-US" sz="2200" dirty="0">
                <a:latin typeface="+mj-lt"/>
                <a:ea typeface="ＭＳ Ｐゴシック" charset="0"/>
                <a:cs typeface="ＭＳ Ｐゴシック" charset="0"/>
              </a:rPr>
              <a:t>, among many other geospatial applications  </a:t>
            </a:r>
            <a:endParaRPr lang="en-US" sz="2200" b="1" dirty="0">
              <a:latin typeface="+mj-lt"/>
              <a:ea typeface="ＭＳ Ｐゴシック" charset="0"/>
              <a:cs typeface="ＭＳ Ｐゴシック" charset="0"/>
            </a:endParaRPr>
          </a:p>
        </p:txBody>
      </p:sp>
      <p:sp>
        <p:nvSpPr>
          <p:cNvPr id="16401" name="TextBox 17"/>
          <p:cNvSpPr txBox="1">
            <a:spLocks noChangeArrowheads="1"/>
          </p:cNvSpPr>
          <p:nvPr/>
        </p:nvSpPr>
        <p:spPr bwMode="auto">
          <a:xfrm>
            <a:off x="2286000" y="1414463"/>
            <a:ext cx="78676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n-US" altLang="en-US" sz="1600">
                <a:solidFill>
                  <a:srgbClr val="002060"/>
                </a:solidFill>
                <a:latin typeface="Arial" pitchFamily="34" charset="0"/>
                <a:cs typeface="Arial" pitchFamily="34" charset="0"/>
              </a:rPr>
              <a:t>National Oceanic and Atmospheric Administration</a:t>
            </a:r>
          </a:p>
        </p:txBody>
      </p:sp>
      <p:pic>
        <p:nvPicPr>
          <p:cNvPr id="19474" name="Picture 23"/>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5897563"/>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4"/>
          <p:cNvSpPr txBox="1">
            <a:spLocks noChangeArrowheads="1"/>
          </p:cNvSpPr>
          <p:nvPr/>
        </p:nvSpPr>
        <p:spPr bwMode="auto">
          <a:xfrm>
            <a:off x="1828800" y="5942013"/>
            <a:ext cx="8458200" cy="430212"/>
          </a:xfrm>
          <a:prstGeom prst="rect">
            <a:avLst/>
          </a:prstGeom>
          <a:noFill/>
          <a:ln w="9525">
            <a:noFill/>
            <a:miter lim="800000"/>
            <a:headEnd/>
            <a:tailEnd/>
          </a:ln>
        </p:spPr>
        <p:txBody>
          <a:bodyPr>
            <a:spAutoFit/>
          </a:bodyPr>
          <a:lstStyle/>
          <a:p>
            <a:pPr>
              <a:defRPr/>
            </a:pPr>
            <a:r>
              <a:rPr lang="en-US" sz="2200" b="1" dirty="0">
                <a:latin typeface="+mj-lt"/>
                <a:ea typeface="ＭＳ Ｐゴシック" charset="0"/>
                <a:cs typeface="ＭＳ Ｐゴシック" charset="0"/>
              </a:rPr>
              <a:t>Aeronautical Data </a:t>
            </a:r>
            <a:r>
              <a:rPr lang="en-US" sz="2200" dirty="0">
                <a:latin typeface="+mj-lt"/>
                <a:ea typeface="ＭＳ Ｐゴシック" charset="0"/>
                <a:cs typeface="ＭＳ Ｐゴシック" charset="0"/>
              </a:rPr>
              <a:t>Quality Assurance</a:t>
            </a:r>
            <a:endParaRPr lang="en-US" sz="2200" b="1" dirty="0">
              <a:latin typeface="+mj-lt"/>
              <a:ea typeface="ＭＳ Ｐゴシック" charset="0"/>
              <a:cs typeface="ＭＳ Ｐゴシック" charset="0"/>
            </a:endParaRPr>
          </a:p>
        </p:txBody>
      </p:sp>
      <p:sp>
        <p:nvSpPr>
          <p:cNvPr id="2" name="Date Placeholder 1"/>
          <p:cNvSpPr>
            <a:spLocks noGrp="1"/>
          </p:cNvSpPr>
          <p:nvPr>
            <p:ph type="dt" sz="quarter" idx="10"/>
          </p:nvPr>
        </p:nvSpPr>
        <p:spPr/>
        <p:txBody>
          <a:bodyPr/>
          <a:lstStyle/>
          <a:p>
            <a:pPr>
              <a:defRPr/>
            </a:pPr>
            <a:r>
              <a:rPr lang="en-US" smtClean="0"/>
              <a:t>March 12, 2014</a:t>
            </a:r>
            <a:endParaRPr lang="en-US"/>
          </a:p>
        </p:txBody>
      </p:sp>
      <p:sp>
        <p:nvSpPr>
          <p:cNvPr id="3" name="Footer Placeholder 2"/>
          <p:cNvSpPr>
            <a:spLocks noGrp="1"/>
          </p:cNvSpPr>
          <p:nvPr>
            <p:ph type="ftr" sz="quarter" idx="11"/>
          </p:nvPr>
        </p:nvSpPr>
        <p:spPr/>
        <p:txBody>
          <a:bodyPr/>
          <a:lstStyle/>
          <a:p>
            <a:pPr>
              <a:defRPr/>
            </a:pPr>
            <a:r>
              <a:rPr lang="en-US"/>
              <a:t>DCALS Spring Banquet</a:t>
            </a:r>
          </a:p>
        </p:txBody>
      </p:sp>
      <p:sp>
        <p:nvSpPr>
          <p:cNvPr id="19476" name="TextBox 13"/>
          <p:cNvSpPr txBox="1">
            <a:spLocks noChangeArrowheads="1"/>
          </p:cNvSpPr>
          <p:nvPr/>
        </p:nvSpPr>
        <p:spPr bwMode="auto">
          <a:xfrm>
            <a:off x="2286000" y="6383338"/>
            <a:ext cx="3057525" cy="338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n-US" altLang="en-US" sz="1600">
                <a:solidFill>
                  <a:srgbClr val="002060"/>
                </a:solidFill>
                <a:latin typeface="Arial" pitchFamily="34" charset="0"/>
                <a:cs typeface="Arial" pitchFamily="34" charset="0"/>
              </a:rPr>
              <a:t>Federal Aviation Administration</a:t>
            </a:r>
          </a:p>
        </p:txBody>
      </p:sp>
      <p:sp>
        <p:nvSpPr>
          <p:cNvPr id="6" name="Slide Number Placeholder 5"/>
          <p:cNvSpPr>
            <a:spLocks noGrp="1"/>
          </p:cNvSpPr>
          <p:nvPr>
            <p:ph type="sldNum" sz="quarter" idx="12"/>
          </p:nvPr>
        </p:nvSpPr>
        <p:spPr/>
        <p:txBody>
          <a:bodyPr/>
          <a:lstStyle/>
          <a:p>
            <a:pPr>
              <a:defRPr/>
            </a:pPr>
            <a:fld id="{4F49AAF0-771A-4457-B36D-6C76FDADB3EC}" type="slidenum">
              <a:rPr lang="en-US" smtClean="0"/>
              <a:pPr>
                <a:defRPr/>
              </a:pPr>
              <a:t>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3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46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46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30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46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946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30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47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46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30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947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94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11" grpId="0"/>
      <p:bldP spid="19461" grpId="0"/>
      <p:bldP spid="12308" grpId="0"/>
      <p:bldP spid="8" grpId="0" animBg="1"/>
      <p:bldP spid="19464" grpId="0"/>
      <p:bldP spid="12305" grpId="0"/>
      <p:bldP spid="13" grpId="0" animBg="1"/>
      <p:bldP spid="19467" grpId="0"/>
      <p:bldP spid="12302" grpId="0"/>
      <p:bldP spid="19470" grpId="0"/>
      <p:bldP spid="24" grpId="0"/>
      <p:bldP spid="1947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p:txBody>
          <a:bodyPr/>
          <a:lstStyle/>
          <a:p>
            <a:pPr eaLnBrk="1" hangingPunct="1"/>
            <a:r>
              <a:rPr lang="en-US" altLang="en-US" smtClean="0"/>
              <a:t>Metadata is Critical</a:t>
            </a:r>
          </a:p>
        </p:txBody>
      </p:sp>
      <p:sp>
        <p:nvSpPr>
          <p:cNvPr id="86019" name="Content Placeholder 2"/>
          <p:cNvSpPr>
            <a:spLocks noGrp="1"/>
          </p:cNvSpPr>
          <p:nvPr>
            <p:ph idx="1"/>
          </p:nvPr>
        </p:nvSpPr>
        <p:spPr/>
        <p:txBody>
          <a:bodyPr/>
          <a:lstStyle/>
          <a:p>
            <a:pPr eaLnBrk="1" hangingPunct="1"/>
            <a:r>
              <a:rPr lang="en-US" altLang="en-US" smtClean="0"/>
              <a:t>Your positional metadata should include:</a:t>
            </a:r>
          </a:p>
          <a:p>
            <a:pPr lvl="1" eaLnBrk="1" hangingPunct="1"/>
            <a:r>
              <a:rPr lang="en-US" altLang="en-US" smtClean="0"/>
              <a:t>datum</a:t>
            </a:r>
          </a:p>
          <a:p>
            <a:pPr lvl="1" eaLnBrk="1" hangingPunct="1"/>
            <a:r>
              <a:rPr lang="en-US" altLang="en-US" smtClean="0"/>
              <a:t>epoch</a:t>
            </a:r>
          </a:p>
          <a:p>
            <a:pPr lvl="1" eaLnBrk="1" hangingPunct="1"/>
            <a:r>
              <a:rPr lang="en-US" altLang="en-US" smtClean="0"/>
              <a:t>source</a:t>
            </a:r>
          </a:p>
          <a:p>
            <a:pPr eaLnBrk="1" hangingPunct="1"/>
            <a:r>
              <a:rPr lang="en-US" altLang="en-US" smtClean="0"/>
              <a:t>These will facilitate transforming from current to new datum</a:t>
            </a:r>
          </a:p>
          <a:p>
            <a:pPr eaLnBrk="1" hangingPunct="1"/>
            <a:r>
              <a:rPr lang="en-US" altLang="en-US" smtClean="0"/>
              <a:t>Maintaining your original survey data will provide more accurate results</a:t>
            </a:r>
          </a:p>
        </p:txBody>
      </p:sp>
    </p:spTree>
    <p:extLst>
      <p:ext uri="{BB962C8B-B14F-4D97-AF65-F5344CB8AC3E}">
        <p14:creationId xmlns:p14="http://schemas.microsoft.com/office/powerpoint/2010/main" val="1967487142"/>
      </p:ext>
    </p:extLst>
  </p:cSld>
  <p:clrMapOvr>
    <a:masterClrMapping/>
  </p:clrMapOvr>
  <p:transition spd="slow"/>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4"/>
          <p:cNvSpPr>
            <a:spLocks noGrp="1" noChangeArrowheads="1"/>
          </p:cNvSpPr>
          <p:nvPr>
            <p:ph type="title"/>
          </p:nvPr>
        </p:nvSpPr>
        <p:spPr>
          <a:xfrm>
            <a:off x="76200" y="304800"/>
            <a:ext cx="8991600" cy="838200"/>
          </a:xfrm>
        </p:spPr>
        <p:txBody>
          <a:bodyPr/>
          <a:lstStyle/>
          <a:p>
            <a:pPr eaLnBrk="1" hangingPunct="1"/>
            <a:r>
              <a:rPr lang="en-US" altLang="en-US" sz="3400" b="1" smtClean="0">
                <a:solidFill>
                  <a:srgbClr val="0000FF"/>
                </a:solidFill>
                <a:cs typeface="Arial" pitchFamily="34" charset="0"/>
              </a:rPr>
              <a:t>VDatum:</a:t>
            </a:r>
            <a:r>
              <a:rPr lang="en-US" altLang="en-US" sz="3400" smtClean="0">
                <a:solidFill>
                  <a:srgbClr val="0000FF"/>
                </a:solidFill>
                <a:cs typeface="Arial" pitchFamily="34" charset="0"/>
              </a:rPr>
              <a:t> </a:t>
            </a:r>
            <a:r>
              <a:rPr lang="en-US" altLang="en-US" sz="3400" b="1" smtClean="0">
                <a:solidFill>
                  <a:srgbClr val="0000FF"/>
                </a:solidFill>
                <a:cs typeface="Arial" pitchFamily="34" charset="0"/>
              </a:rPr>
              <a:t>V</a:t>
            </a:r>
            <a:r>
              <a:rPr lang="en-US" altLang="en-US" sz="3400" smtClean="0">
                <a:solidFill>
                  <a:srgbClr val="0000FF"/>
                </a:solidFill>
                <a:cs typeface="Arial" pitchFamily="34" charset="0"/>
              </a:rPr>
              <a:t>ertical </a:t>
            </a:r>
            <a:r>
              <a:rPr lang="en-US" altLang="en-US" sz="3400" b="1" smtClean="0">
                <a:solidFill>
                  <a:srgbClr val="0000FF"/>
                </a:solidFill>
                <a:cs typeface="Arial" pitchFamily="34" charset="0"/>
              </a:rPr>
              <a:t>D</a:t>
            </a:r>
            <a:r>
              <a:rPr lang="en-US" altLang="en-US" sz="3400" smtClean="0">
                <a:solidFill>
                  <a:srgbClr val="0000FF"/>
                </a:solidFill>
                <a:cs typeface="Arial" pitchFamily="34" charset="0"/>
              </a:rPr>
              <a:t>atum </a:t>
            </a:r>
            <a:r>
              <a:rPr lang="en-US" altLang="en-US" sz="3400" b="1" smtClean="0">
                <a:solidFill>
                  <a:srgbClr val="0000FF"/>
                </a:solidFill>
                <a:cs typeface="Arial" pitchFamily="34" charset="0"/>
              </a:rPr>
              <a:t>T</a:t>
            </a:r>
            <a:r>
              <a:rPr lang="en-US" altLang="en-US" sz="3400" smtClean="0">
                <a:solidFill>
                  <a:srgbClr val="0000FF"/>
                </a:solidFill>
                <a:cs typeface="Arial" pitchFamily="34" charset="0"/>
              </a:rPr>
              <a:t>ransformation </a:t>
            </a:r>
            <a:r>
              <a:rPr lang="en-US" altLang="en-US" sz="3400" b="1" smtClean="0">
                <a:solidFill>
                  <a:srgbClr val="0000FF"/>
                </a:solidFill>
                <a:cs typeface="Arial" pitchFamily="34" charset="0"/>
              </a:rPr>
              <a:t>T</a:t>
            </a:r>
            <a:r>
              <a:rPr lang="en-US" altLang="en-US" sz="3400" smtClean="0">
                <a:solidFill>
                  <a:srgbClr val="0000FF"/>
                </a:solidFill>
                <a:cs typeface="Arial" pitchFamily="34" charset="0"/>
              </a:rPr>
              <a:t>ool</a:t>
            </a:r>
          </a:p>
        </p:txBody>
      </p:sp>
      <p:sp>
        <p:nvSpPr>
          <p:cNvPr id="87043" name="Text Box 3"/>
          <p:cNvSpPr txBox="1">
            <a:spLocks noChangeArrowheads="1"/>
          </p:cNvSpPr>
          <p:nvPr/>
        </p:nvSpPr>
        <p:spPr bwMode="auto">
          <a:xfrm>
            <a:off x="2743200" y="62484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50000"/>
              </a:spcBef>
              <a:buFontTx/>
              <a:buNone/>
            </a:pPr>
            <a:r>
              <a:rPr lang="en-US" altLang="en-US" sz="2400" b="1">
                <a:latin typeface="Arial" pitchFamily="34" charset="0"/>
                <a:ea typeface="MS PGothic" pitchFamily="34" charset="-128"/>
                <a:cs typeface="Arial" pitchFamily="34" charset="0"/>
                <a:hlinkClick r:id="rId3"/>
              </a:rPr>
              <a:t>http://vdatum.noaa.gov/</a:t>
            </a:r>
            <a:r>
              <a:rPr lang="en-US" altLang="en-US" sz="2400" b="1">
                <a:latin typeface="Arial" pitchFamily="34" charset="0"/>
                <a:ea typeface="MS PGothic" pitchFamily="34" charset="-128"/>
                <a:cs typeface="Arial" pitchFamily="34" charset="0"/>
              </a:rPr>
              <a:t> </a:t>
            </a:r>
          </a:p>
        </p:txBody>
      </p:sp>
      <p:sp>
        <p:nvSpPr>
          <p:cNvPr id="87044" name="Rectangle 8"/>
          <p:cNvSpPr>
            <a:spLocks noChangeArrowheads="1"/>
          </p:cNvSpPr>
          <p:nvPr/>
        </p:nvSpPr>
        <p:spPr bwMode="auto">
          <a:xfrm>
            <a:off x="2414588" y="5610225"/>
            <a:ext cx="62484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a:ea typeface="MS PGothic" pitchFamily="34" charset="-128"/>
              </a:rPr>
              <a:t>VDatum is a software tool capable of transforming coastal bathymetry and land topographic elevations between 36 different vertical datums. </a:t>
            </a:r>
          </a:p>
        </p:txBody>
      </p:sp>
      <p:pic>
        <p:nvPicPr>
          <p:cNvPr id="87045" name="Picture 1" descr="Tampa Bay Bathy/Topo Mreged DEM - the VDatum initial projec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66800"/>
            <a:ext cx="191135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7046" name="Group 64"/>
          <p:cNvGrpSpPr>
            <a:grpSpLocks/>
          </p:cNvGrpSpPr>
          <p:nvPr/>
        </p:nvGrpSpPr>
        <p:grpSpPr bwMode="auto">
          <a:xfrm>
            <a:off x="1951038" y="1117600"/>
            <a:ext cx="7421562" cy="4445000"/>
            <a:chOff x="480" y="1230"/>
            <a:chExt cx="4944" cy="2898"/>
          </a:xfrm>
        </p:grpSpPr>
        <p:sp>
          <p:nvSpPr>
            <p:cNvPr id="87047" name="AutoShape 5"/>
            <p:cNvSpPr>
              <a:spLocks noChangeAspect="1" noChangeArrowheads="1"/>
            </p:cNvSpPr>
            <p:nvPr/>
          </p:nvSpPr>
          <p:spPr bwMode="auto">
            <a:xfrm>
              <a:off x="480" y="1230"/>
              <a:ext cx="4944" cy="2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latin typeface="Arial" pitchFamily="34" charset="0"/>
              </a:endParaRPr>
            </a:p>
          </p:txBody>
        </p:sp>
        <p:sp>
          <p:nvSpPr>
            <p:cNvPr id="87048" name="AutoShape 6"/>
            <p:cNvSpPr>
              <a:spLocks noChangeArrowheads="1"/>
            </p:cNvSpPr>
            <p:nvPr/>
          </p:nvSpPr>
          <p:spPr bwMode="auto">
            <a:xfrm>
              <a:off x="480" y="1230"/>
              <a:ext cx="4774" cy="2898"/>
            </a:xfrm>
            <a:prstGeom prst="roundRect">
              <a:avLst>
                <a:gd name="adj" fmla="val 16667"/>
              </a:avLst>
            </a:prstGeom>
            <a:solidFill>
              <a:srgbClr val="00CCFF"/>
            </a:solidFill>
            <a:ln w="9525">
              <a:solidFill>
                <a:srgbClr val="000000"/>
              </a:solidFill>
              <a:round/>
              <a:headEnd/>
              <a:tailEnd/>
            </a:ln>
          </p:spPr>
          <p:txBody>
            <a:bodyPr lIns="56693" tIns="28346" rIns="56693" bIns="28346"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latin typeface="Arial" pitchFamily="34" charset="0"/>
              </a:endParaRPr>
            </a:p>
          </p:txBody>
        </p:sp>
        <p:sp>
          <p:nvSpPr>
            <p:cNvPr id="87049" name="Rectangle 7"/>
            <p:cNvSpPr>
              <a:spLocks noChangeArrowheads="1"/>
            </p:cNvSpPr>
            <p:nvPr/>
          </p:nvSpPr>
          <p:spPr bwMode="auto">
            <a:xfrm>
              <a:off x="2836" y="1230"/>
              <a:ext cx="826" cy="2891"/>
            </a:xfrm>
            <a:prstGeom prst="rect">
              <a:avLst/>
            </a:prstGeom>
            <a:solidFill>
              <a:srgbClr val="00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latin typeface="Arial" pitchFamily="34" charset="0"/>
              </a:endParaRPr>
            </a:p>
          </p:txBody>
        </p:sp>
        <p:sp>
          <p:nvSpPr>
            <p:cNvPr id="87050" name="Line 8"/>
            <p:cNvSpPr>
              <a:spLocks noChangeShapeType="1"/>
            </p:cNvSpPr>
            <p:nvPr/>
          </p:nvSpPr>
          <p:spPr bwMode="auto">
            <a:xfrm>
              <a:off x="3241" y="2094"/>
              <a:ext cx="0" cy="459"/>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51" name="Line 9"/>
            <p:cNvSpPr>
              <a:spLocks noChangeShapeType="1"/>
            </p:cNvSpPr>
            <p:nvPr/>
          </p:nvSpPr>
          <p:spPr bwMode="auto">
            <a:xfrm>
              <a:off x="1560" y="2679"/>
              <a:ext cx="232" cy="6"/>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52" name="Oval 10"/>
            <p:cNvSpPr>
              <a:spLocks noChangeArrowheads="1"/>
            </p:cNvSpPr>
            <p:nvPr/>
          </p:nvSpPr>
          <p:spPr bwMode="auto">
            <a:xfrm>
              <a:off x="2870" y="2529"/>
              <a:ext cx="742" cy="301"/>
            </a:xfrm>
            <a:prstGeom prst="ellipse">
              <a:avLst/>
            </a:prstGeom>
            <a:solidFill>
              <a:srgbClr val="0033CC"/>
            </a:solidFill>
            <a:ln w="9525">
              <a:solidFill>
                <a:srgbClr val="808080"/>
              </a:solidFill>
              <a:round/>
              <a:headEnd/>
              <a:tailEnd/>
            </a:ln>
          </p:spPr>
          <p:txBody>
            <a:bodyPr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latin typeface="Arial" pitchFamily="34" charset="0"/>
              </a:endParaRPr>
            </a:p>
          </p:txBody>
        </p:sp>
        <p:sp>
          <p:nvSpPr>
            <p:cNvPr id="87053" name="Oval 11"/>
            <p:cNvSpPr>
              <a:spLocks noChangeArrowheads="1"/>
            </p:cNvSpPr>
            <p:nvPr/>
          </p:nvSpPr>
          <p:spPr bwMode="auto">
            <a:xfrm>
              <a:off x="3759" y="2528"/>
              <a:ext cx="663" cy="302"/>
            </a:xfrm>
            <a:prstGeom prst="ellipse">
              <a:avLst/>
            </a:prstGeom>
            <a:solidFill>
              <a:srgbClr val="0033CC"/>
            </a:solidFill>
            <a:ln w="9525">
              <a:solidFill>
                <a:srgbClr val="808080"/>
              </a:solidFill>
              <a:round/>
              <a:headEnd/>
              <a:tailEnd/>
            </a:ln>
          </p:spPr>
          <p:txBody>
            <a:bodyPr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latin typeface="Arial" pitchFamily="34" charset="0"/>
              </a:endParaRPr>
            </a:p>
          </p:txBody>
        </p:sp>
        <p:sp>
          <p:nvSpPr>
            <p:cNvPr id="87054" name="Oval 12"/>
            <p:cNvSpPr>
              <a:spLocks noChangeArrowheads="1"/>
            </p:cNvSpPr>
            <p:nvPr/>
          </p:nvSpPr>
          <p:spPr bwMode="auto">
            <a:xfrm>
              <a:off x="1781" y="2529"/>
              <a:ext cx="976" cy="301"/>
            </a:xfrm>
            <a:prstGeom prst="ellipse">
              <a:avLst/>
            </a:prstGeom>
            <a:solidFill>
              <a:srgbClr val="0033CC"/>
            </a:solidFill>
            <a:ln w="9525">
              <a:solidFill>
                <a:srgbClr val="808080"/>
              </a:solidFill>
              <a:round/>
              <a:headEnd/>
              <a:tailEnd/>
            </a:ln>
          </p:spPr>
          <p:txBody>
            <a:bodyPr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latin typeface="Arial" pitchFamily="34" charset="0"/>
              </a:endParaRPr>
            </a:p>
          </p:txBody>
        </p:sp>
        <p:sp>
          <p:nvSpPr>
            <p:cNvPr id="87055" name="Text Box 13"/>
            <p:cNvSpPr txBox="1">
              <a:spLocks noChangeArrowheads="1"/>
            </p:cNvSpPr>
            <p:nvPr/>
          </p:nvSpPr>
          <p:spPr bwMode="auto">
            <a:xfrm>
              <a:off x="1925" y="2517"/>
              <a:ext cx="1076"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6693" tIns="28346" rIns="56693" bIns="28346"/>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600" b="1">
                  <a:solidFill>
                    <a:srgbClr val="FF9900"/>
                  </a:solidFill>
                  <a:latin typeface="Swis721 Ex BT"/>
                </a:rPr>
                <a:t>NAD83 </a:t>
              </a:r>
              <a:r>
                <a:rPr lang="en-US" altLang="en-US" sz="1400" b="1">
                  <a:solidFill>
                    <a:srgbClr val="FF9900"/>
                  </a:solidFill>
                  <a:latin typeface="Swis721 Ex BT"/>
                </a:rPr>
                <a:t>(CORS96)</a:t>
              </a:r>
              <a:endParaRPr lang="en-US" altLang="en-US" sz="1400">
                <a:latin typeface="Arial" pitchFamily="34" charset="0"/>
              </a:endParaRPr>
            </a:p>
          </p:txBody>
        </p:sp>
        <p:sp>
          <p:nvSpPr>
            <p:cNvPr id="87056" name="Text Box 14"/>
            <p:cNvSpPr txBox="1">
              <a:spLocks noChangeArrowheads="1"/>
            </p:cNvSpPr>
            <p:nvPr/>
          </p:nvSpPr>
          <p:spPr bwMode="auto">
            <a:xfrm>
              <a:off x="2937" y="2597"/>
              <a:ext cx="73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6693" tIns="28346" rIns="56693" bIns="28346"/>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600" b="1">
                  <a:solidFill>
                    <a:srgbClr val="FF9900"/>
                  </a:solidFill>
                  <a:latin typeface="Swis721 Ex BT"/>
                </a:rPr>
                <a:t> NAVD 88</a:t>
              </a:r>
              <a:endParaRPr lang="en-US" altLang="en-US" sz="1600">
                <a:latin typeface="Arial" pitchFamily="34" charset="0"/>
              </a:endParaRPr>
            </a:p>
          </p:txBody>
        </p:sp>
        <p:sp>
          <p:nvSpPr>
            <p:cNvPr id="87057" name="Text Box 15"/>
            <p:cNvSpPr txBox="1">
              <a:spLocks noChangeArrowheads="1"/>
            </p:cNvSpPr>
            <p:nvPr/>
          </p:nvSpPr>
          <p:spPr bwMode="auto">
            <a:xfrm>
              <a:off x="3897" y="2597"/>
              <a:ext cx="44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6693" tIns="28346" rIns="56693" bIns="28346"/>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600" b="1">
                  <a:solidFill>
                    <a:srgbClr val="FF9900"/>
                  </a:solidFill>
                  <a:latin typeface="Swis721 Ex BT"/>
                </a:rPr>
                <a:t>LMSL</a:t>
              </a:r>
              <a:endParaRPr lang="en-US" altLang="en-US" sz="1600">
                <a:latin typeface="Arial" pitchFamily="34" charset="0"/>
              </a:endParaRPr>
            </a:p>
          </p:txBody>
        </p:sp>
        <p:sp>
          <p:nvSpPr>
            <p:cNvPr id="87058" name="Text Box 17"/>
            <p:cNvSpPr txBox="1">
              <a:spLocks noChangeArrowheads="1"/>
            </p:cNvSpPr>
            <p:nvPr/>
          </p:nvSpPr>
          <p:spPr bwMode="auto">
            <a:xfrm>
              <a:off x="4572" y="2042"/>
              <a:ext cx="559"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6693" tIns="28346" rIns="56693" bIns="28346"/>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600" b="1">
                  <a:solidFill>
                    <a:srgbClr val="FFFFFF"/>
                  </a:solidFill>
                  <a:latin typeface="Swis721 Ex BT"/>
                </a:rPr>
                <a:t>MHHW</a:t>
              </a:r>
              <a:endParaRPr lang="en-US" altLang="en-US" sz="1600">
                <a:latin typeface="Arial" pitchFamily="34" charset="0"/>
              </a:endParaRPr>
            </a:p>
          </p:txBody>
        </p:sp>
        <p:sp>
          <p:nvSpPr>
            <p:cNvPr id="87059" name="Text Box 18"/>
            <p:cNvSpPr txBox="1">
              <a:spLocks noChangeArrowheads="1"/>
            </p:cNvSpPr>
            <p:nvPr/>
          </p:nvSpPr>
          <p:spPr bwMode="auto">
            <a:xfrm>
              <a:off x="4572" y="2286"/>
              <a:ext cx="715"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6693" tIns="28346" rIns="56693" bIns="28346"/>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600" b="1">
                  <a:solidFill>
                    <a:srgbClr val="FFFFFF"/>
                  </a:solidFill>
                  <a:latin typeface="Swis721 Ex BT"/>
                </a:rPr>
                <a:t>MHW</a:t>
              </a:r>
              <a:endParaRPr lang="en-US" altLang="en-US" sz="1600">
                <a:latin typeface="Arial" pitchFamily="34" charset="0"/>
              </a:endParaRPr>
            </a:p>
          </p:txBody>
        </p:sp>
        <p:sp>
          <p:nvSpPr>
            <p:cNvPr id="87060" name="Text Box 19"/>
            <p:cNvSpPr txBox="1">
              <a:spLocks noChangeArrowheads="1"/>
            </p:cNvSpPr>
            <p:nvPr/>
          </p:nvSpPr>
          <p:spPr bwMode="auto">
            <a:xfrm>
              <a:off x="4572" y="2531"/>
              <a:ext cx="418"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6693" tIns="28346" rIns="56693" bIns="28346"/>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600" b="1">
                  <a:solidFill>
                    <a:srgbClr val="FFFFFF"/>
                  </a:solidFill>
                  <a:latin typeface="Swis721 Ex BT"/>
                </a:rPr>
                <a:t>MTL</a:t>
              </a:r>
              <a:endParaRPr lang="en-US" altLang="en-US" sz="1600">
                <a:latin typeface="Arial" pitchFamily="34" charset="0"/>
              </a:endParaRPr>
            </a:p>
          </p:txBody>
        </p:sp>
        <p:sp>
          <p:nvSpPr>
            <p:cNvPr id="87061" name="Text Box 20"/>
            <p:cNvSpPr txBox="1">
              <a:spLocks noChangeArrowheads="1"/>
            </p:cNvSpPr>
            <p:nvPr/>
          </p:nvSpPr>
          <p:spPr bwMode="auto">
            <a:xfrm>
              <a:off x="4572" y="2777"/>
              <a:ext cx="405"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6693" tIns="28346" rIns="56693" bIns="28346"/>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600" b="1">
                  <a:solidFill>
                    <a:srgbClr val="FFFFFF"/>
                  </a:solidFill>
                  <a:latin typeface="Swis721 Ex BT"/>
                </a:rPr>
                <a:t>DTL</a:t>
              </a:r>
              <a:endParaRPr lang="en-US" altLang="en-US" sz="1600">
                <a:latin typeface="Arial" pitchFamily="34" charset="0"/>
              </a:endParaRPr>
            </a:p>
          </p:txBody>
        </p:sp>
        <p:sp>
          <p:nvSpPr>
            <p:cNvPr id="87062" name="Text Box 21"/>
            <p:cNvSpPr txBox="1">
              <a:spLocks noChangeArrowheads="1"/>
            </p:cNvSpPr>
            <p:nvPr/>
          </p:nvSpPr>
          <p:spPr bwMode="auto">
            <a:xfrm>
              <a:off x="4572" y="3019"/>
              <a:ext cx="696"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6693" tIns="28346" rIns="56693" bIns="28346"/>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600" b="1">
                  <a:solidFill>
                    <a:srgbClr val="FFFFFF"/>
                  </a:solidFill>
                  <a:latin typeface="Swis721 Ex BT"/>
                </a:rPr>
                <a:t>MLW</a:t>
              </a:r>
              <a:endParaRPr lang="en-US" altLang="en-US" sz="1600">
                <a:latin typeface="Arial" pitchFamily="34" charset="0"/>
              </a:endParaRPr>
            </a:p>
          </p:txBody>
        </p:sp>
        <p:sp>
          <p:nvSpPr>
            <p:cNvPr id="87063" name="Text Box 22"/>
            <p:cNvSpPr txBox="1">
              <a:spLocks noChangeArrowheads="1"/>
            </p:cNvSpPr>
            <p:nvPr/>
          </p:nvSpPr>
          <p:spPr bwMode="auto">
            <a:xfrm>
              <a:off x="4572" y="3264"/>
              <a:ext cx="531"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6693" tIns="28346" rIns="56693" bIns="28346"/>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600" b="1">
                  <a:solidFill>
                    <a:srgbClr val="FFFFFF"/>
                  </a:solidFill>
                  <a:latin typeface="Swis721 Ex BT"/>
                </a:rPr>
                <a:t>MLLW</a:t>
              </a:r>
              <a:endParaRPr lang="en-US" altLang="en-US" sz="1600">
                <a:latin typeface="Arial" pitchFamily="34" charset="0"/>
              </a:endParaRPr>
            </a:p>
          </p:txBody>
        </p:sp>
        <p:sp>
          <p:nvSpPr>
            <p:cNvPr id="87064" name="Line 23"/>
            <p:cNvSpPr>
              <a:spLocks noChangeShapeType="1"/>
            </p:cNvSpPr>
            <p:nvPr/>
          </p:nvSpPr>
          <p:spPr bwMode="auto">
            <a:xfrm>
              <a:off x="2757" y="2682"/>
              <a:ext cx="113" cy="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65" name="Line 24"/>
            <p:cNvSpPr>
              <a:spLocks noChangeShapeType="1"/>
            </p:cNvSpPr>
            <p:nvPr/>
          </p:nvSpPr>
          <p:spPr bwMode="auto">
            <a:xfrm>
              <a:off x="3615" y="2680"/>
              <a:ext cx="141" cy="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66" name="Text Box 25"/>
            <p:cNvSpPr txBox="1">
              <a:spLocks noChangeArrowheads="1"/>
            </p:cNvSpPr>
            <p:nvPr/>
          </p:nvSpPr>
          <p:spPr bwMode="auto">
            <a:xfrm>
              <a:off x="2897" y="1900"/>
              <a:ext cx="769" cy="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6693" tIns="28346" rIns="56693" bIns="28346"/>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600" b="1">
                  <a:solidFill>
                    <a:srgbClr val="FFFFFF"/>
                  </a:solidFill>
                  <a:latin typeface="Swis721 Ex BT"/>
                </a:rPr>
                <a:t>NGVD 29</a:t>
              </a:r>
              <a:endParaRPr lang="en-US" altLang="en-US" sz="1600">
                <a:latin typeface="Arial" pitchFamily="34" charset="0"/>
              </a:endParaRPr>
            </a:p>
          </p:txBody>
        </p:sp>
        <p:sp>
          <p:nvSpPr>
            <p:cNvPr id="87067" name="Text Box 26"/>
            <p:cNvSpPr txBox="1">
              <a:spLocks noChangeArrowheads="1"/>
            </p:cNvSpPr>
            <p:nvPr/>
          </p:nvSpPr>
          <p:spPr bwMode="auto">
            <a:xfrm>
              <a:off x="1991" y="3219"/>
              <a:ext cx="711" cy="538"/>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56693" tIns="28346" rIns="56693" bIns="28346"/>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600" b="1">
                  <a:latin typeface="Arial" pitchFamily="34" charset="0"/>
                </a:rPr>
                <a:t>GEOID99,</a:t>
              </a:r>
            </a:p>
            <a:p>
              <a:pPr eaLnBrk="1" hangingPunct="1">
                <a:spcBef>
                  <a:spcPct val="0"/>
                </a:spcBef>
                <a:buFontTx/>
                <a:buNone/>
              </a:pPr>
              <a:r>
                <a:rPr lang="en-US" altLang="en-US" sz="1600" b="1">
                  <a:latin typeface="Arial" pitchFamily="34" charset="0"/>
                </a:rPr>
                <a:t>GEOID03,</a:t>
              </a:r>
            </a:p>
            <a:p>
              <a:pPr eaLnBrk="1" hangingPunct="1">
                <a:spcBef>
                  <a:spcPct val="0"/>
                </a:spcBef>
                <a:buFontTx/>
                <a:buNone/>
              </a:pPr>
              <a:r>
                <a:rPr lang="en-US" altLang="en-US" sz="1600" b="1">
                  <a:latin typeface="Arial" pitchFamily="34" charset="0"/>
                </a:rPr>
                <a:t>GEOID09</a:t>
              </a:r>
              <a:endParaRPr lang="en-US" altLang="en-US" sz="1600">
                <a:latin typeface="Arial" pitchFamily="34" charset="0"/>
              </a:endParaRPr>
            </a:p>
          </p:txBody>
        </p:sp>
        <p:sp>
          <p:nvSpPr>
            <p:cNvPr id="87068" name="Text Box 27"/>
            <p:cNvSpPr txBox="1">
              <a:spLocks noChangeArrowheads="1"/>
            </p:cNvSpPr>
            <p:nvPr/>
          </p:nvSpPr>
          <p:spPr bwMode="auto">
            <a:xfrm>
              <a:off x="3089" y="3338"/>
              <a:ext cx="1099" cy="67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56693" tIns="28346" rIns="56693" bIns="28346"/>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1600" b="1">
                  <a:latin typeface="Arial" pitchFamily="34" charset="0"/>
                </a:rPr>
                <a:t>TSS</a:t>
              </a:r>
            </a:p>
            <a:p>
              <a:pPr algn="ctr" eaLnBrk="1" hangingPunct="1">
                <a:spcBef>
                  <a:spcPct val="0"/>
                </a:spcBef>
                <a:buFontTx/>
                <a:buNone/>
              </a:pPr>
              <a:r>
                <a:rPr lang="en-US" altLang="en-US" sz="1600" b="1">
                  <a:latin typeface="Arial" pitchFamily="34" charset="0"/>
                </a:rPr>
                <a:t>(Topography of the Sea Surface)</a:t>
              </a:r>
              <a:endParaRPr lang="en-US" altLang="en-US" sz="1600">
                <a:latin typeface="Arial" pitchFamily="34" charset="0"/>
              </a:endParaRPr>
            </a:p>
          </p:txBody>
        </p:sp>
        <p:sp>
          <p:nvSpPr>
            <p:cNvPr id="87069" name="Line 28"/>
            <p:cNvSpPr>
              <a:spLocks noChangeShapeType="1"/>
            </p:cNvSpPr>
            <p:nvPr/>
          </p:nvSpPr>
          <p:spPr bwMode="auto">
            <a:xfrm flipV="1">
              <a:off x="2445" y="2691"/>
              <a:ext cx="393" cy="50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70" name="Line 29"/>
            <p:cNvSpPr>
              <a:spLocks noChangeShapeType="1"/>
            </p:cNvSpPr>
            <p:nvPr/>
          </p:nvSpPr>
          <p:spPr bwMode="auto">
            <a:xfrm flipH="1" flipV="1">
              <a:off x="3688" y="2691"/>
              <a:ext cx="170" cy="64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71" name="Text Box 31"/>
            <p:cNvSpPr txBox="1">
              <a:spLocks noChangeArrowheads="1"/>
            </p:cNvSpPr>
            <p:nvPr/>
          </p:nvSpPr>
          <p:spPr bwMode="auto">
            <a:xfrm>
              <a:off x="774" y="1913"/>
              <a:ext cx="1042"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6693" tIns="28346" rIns="56693" bIns="28346"/>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000" b="1">
                  <a:solidFill>
                    <a:srgbClr val="FFFFFF"/>
                  </a:solidFill>
                  <a:latin typeface="Swis721 Ex BT"/>
                </a:rPr>
                <a:t> WGS 84 (G873)</a:t>
              </a:r>
              <a:endParaRPr lang="en-US" altLang="en-US" sz="1000" b="1">
                <a:latin typeface="Arial" pitchFamily="34" charset="0"/>
              </a:endParaRPr>
            </a:p>
          </p:txBody>
        </p:sp>
        <p:sp>
          <p:nvSpPr>
            <p:cNvPr id="87072" name="Text Box 32"/>
            <p:cNvSpPr txBox="1">
              <a:spLocks noChangeArrowheads="1"/>
            </p:cNvSpPr>
            <p:nvPr/>
          </p:nvSpPr>
          <p:spPr bwMode="auto">
            <a:xfrm>
              <a:off x="774" y="2041"/>
              <a:ext cx="1042"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6693" tIns="28346" rIns="56693" bIns="28346"/>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000" b="1">
                  <a:solidFill>
                    <a:srgbClr val="FFFFFF"/>
                  </a:solidFill>
                  <a:latin typeface="Swis721 Ex BT"/>
                </a:rPr>
                <a:t> WGS 84 (G730)</a:t>
              </a:r>
              <a:endParaRPr lang="en-US" altLang="en-US" sz="1000" b="1">
                <a:latin typeface="Arial" pitchFamily="34" charset="0"/>
              </a:endParaRPr>
            </a:p>
          </p:txBody>
        </p:sp>
        <p:sp>
          <p:nvSpPr>
            <p:cNvPr id="87073" name="Text Box 33"/>
            <p:cNvSpPr txBox="1">
              <a:spLocks noChangeArrowheads="1"/>
            </p:cNvSpPr>
            <p:nvPr/>
          </p:nvSpPr>
          <p:spPr bwMode="auto">
            <a:xfrm>
              <a:off x="774" y="2168"/>
              <a:ext cx="1008"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6693" tIns="28346" rIns="56693" bIns="28346"/>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000" b="1">
                  <a:solidFill>
                    <a:srgbClr val="FFFFFF"/>
                  </a:solidFill>
                  <a:latin typeface="Swis721 Ex BT"/>
                </a:rPr>
                <a:t> WGS 84 (orig.)</a:t>
              </a:r>
              <a:endParaRPr lang="en-US" altLang="en-US" sz="1000" b="1">
                <a:latin typeface="Arial" pitchFamily="34" charset="0"/>
              </a:endParaRPr>
            </a:p>
          </p:txBody>
        </p:sp>
        <p:sp>
          <p:nvSpPr>
            <p:cNvPr id="87074" name="Text Box 34"/>
            <p:cNvSpPr txBox="1">
              <a:spLocks noChangeArrowheads="1"/>
            </p:cNvSpPr>
            <p:nvPr/>
          </p:nvSpPr>
          <p:spPr bwMode="auto">
            <a:xfrm>
              <a:off x="774" y="2424"/>
              <a:ext cx="555"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6693" tIns="28346" rIns="56693" bIns="28346"/>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000" b="1">
                  <a:solidFill>
                    <a:srgbClr val="FFFFFF"/>
                  </a:solidFill>
                  <a:latin typeface="Swis721 Ex BT"/>
                </a:rPr>
                <a:t> ITRF97</a:t>
              </a:r>
              <a:endParaRPr lang="en-US" altLang="en-US" sz="1000" b="1">
                <a:latin typeface="Arial" pitchFamily="34" charset="0"/>
              </a:endParaRPr>
            </a:p>
          </p:txBody>
        </p:sp>
        <p:sp>
          <p:nvSpPr>
            <p:cNvPr id="87075" name="Text Box 35"/>
            <p:cNvSpPr txBox="1">
              <a:spLocks noChangeArrowheads="1"/>
            </p:cNvSpPr>
            <p:nvPr/>
          </p:nvSpPr>
          <p:spPr bwMode="auto">
            <a:xfrm>
              <a:off x="774" y="2680"/>
              <a:ext cx="555"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6693" tIns="28346" rIns="56693" bIns="28346"/>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000" b="1">
                  <a:solidFill>
                    <a:srgbClr val="FFFFFF"/>
                  </a:solidFill>
                  <a:latin typeface="Swis721 Ex BT"/>
                </a:rPr>
                <a:t> ITRF94</a:t>
              </a:r>
              <a:endParaRPr lang="en-US" altLang="en-US" sz="1000" b="1">
                <a:latin typeface="Arial" pitchFamily="34" charset="0"/>
              </a:endParaRPr>
            </a:p>
          </p:txBody>
        </p:sp>
        <p:sp>
          <p:nvSpPr>
            <p:cNvPr id="87076" name="Text Box 36"/>
            <p:cNvSpPr txBox="1">
              <a:spLocks noChangeArrowheads="1"/>
            </p:cNvSpPr>
            <p:nvPr/>
          </p:nvSpPr>
          <p:spPr bwMode="auto">
            <a:xfrm>
              <a:off x="774" y="2552"/>
              <a:ext cx="555"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6693" tIns="28346" rIns="56693" bIns="28346"/>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000" b="1">
                  <a:solidFill>
                    <a:srgbClr val="FFFFFF"/>
                  </a:solidFill>
                  <a:latin typeface="Swis721 Ex BT"/>
                </a:rPr>
                <a:t> ITRF96</a:t>
              </a:r>
              <a:endParaRPr lang="en-US" altLang="en-US" sz="1000" b="1">
                <a:latin typeface="Arial" pitchFamily="34" charset="0"/>
              </a:endParaRPr>
            </a:p>
          </p:txBody>
        </p:sp>
        <p:sp>
          <p:nvSpPr>
            <p:cNvPr id="87077" name="Text Box 37"/>
            <p:cNvSpPr txBox="1">
              <a:spLocks noChangeArrowheads="1"/>
            </p:cNvSpPr>
            <p:nvPr/>
          </p:nvSpPr>
          <p:spPr bwMode="auto">
            <a:xfrm>
              <a:off x="774" y="2808"/>
              <a:ext cx="555"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6693" tIns="28346" rIns="56693" bIns="28346"/>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000" b="1">
                  <a:solidFill>
                    <a:srgbClr val="FFFFFF"/>
                  </a:solidFill>
                  <a:latin typeface="Swis721 Ex BT"/>
                </a:rPr>
                <a:t> ITRF93</a:t>
              </a:r>
              <a:endParaRPr lang="en-US" altLang="en-US" sz="1000" b="1">
                <a:latin typeface="Arial" pitchFamily="34" charset="0"/>
              </a:endParaRPr>
            </a:p>
          </p:txBody>
        </p:sp>
        <p:sp>
          <p:nvSpPr>
            <p:cNvPr id="87078" name="Text Box 38"/>
            <p:cNvSpPr txBox="1">
              <a:spLocks noChangeArrowheads="1"/>
            </p:cNvSpPr>
            <p:nvPr/>
          </p:nvSpPr>
          <p:spPr bwMode="auto">
            <a:xfrm>
              <a:off x="774" y="2936"/>
              <a:ext cx="555"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6693" tIns="28346" rIns="56693" bIns="28346"/>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000" b="1">
                  <a:solidFill>
                    <a:srgbClr val="FFFFFF"/>
                  </a:solidFill>
                  <a:latin typeface="Swis721 Ex BT"/>
                </a:rPr>
                <a:t> ITRF92</a:t>
              </a:r>
              <a:endParaRPr lang="en-US" altLang="en-US" sz="1000" b="1">
                <a:latin typeface="Arial" pitchFamily="34" charset="0"/>
              </a:endParaRPr>
            </a:p>
          </p:txBody>
        </p:sp>
        <p:sp>
          <p:nvSpPr>
            <p:cNvPr id="87079" name="Text Box 39"/>
            <p:cNvSpPr txBox="1">
              <a:spLocks noChangeArrowheads="1"/>
            </p:cNvSpPr>
            <p:nvPr/>
          </p:nvSpPr>
          <p:spPr bwMode="auto">
            <a:xfrm>
              <a:off x="774" y="3065"/>
              <a:ext cx="555"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6693" tIns="28346" rIns="56693" bIns="28346"/>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000" b="1">
                  <a:solidFill>
                    <a:srgbClr val="FFFFFF"/>
                  </a:solidFill>
                  <a:latin typeface="Swis721 Ex BT"/>
                </a:rPr>
                <a:t> ITRF91</a:t>
              </a:r>
              <a:endParaRPr lang="en-US" altLang="en-US" sz="1000" b="1">
                <a:latin typeface="Arial" pitchFamily="34" charset="0"/>
              </a:endParaRPr>
            </a:p>
          </p:txBody>
        </p:sp>
        <p:sp>
          <p:nvSpPr>
            <p:cNvPr id="87080" name="Text Box 40"/>
            <p:cNvSpPr txBox="1">
              <a:spLocks noChangeArrowheads="1"/>
            </p:cNvSpPr>
            <p:nvPr/>
          </p:nvSpPr>
          <p:spPr bwMode="auto">
            <a:xfrm>
              <a:off x="774" y="3192"/>
              <a:ext cx="555"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6693" tIns="28346" rIns="56693" bIns="28346"/>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000" b="1">
                  <a:solidFill>
                    <a:srgbClr val="FFFFFF"/>
                  </a:solidFill>
                  <a:latin typeface="Swis721 Ex BT"/>
                </a:rPr>
                <a:t> ITRF90</a:t>
              </a:r>
              <a:endParaRPr lang="en-US" altLang="en-US" sz="1000" b="1">
                <a:latin typeface="Arial" pitchFamily="34" charset="0"/>
              </a:endParaRPr>
            </a:p>
          </p:txBody>
        </p:sp>
        <p:sp>
          <p:nvSpPr>
            <p:cNvPr id="87081" name="Text Box 41"/>
            <p:cNvSpPr txBox="1">
              <a:spLocks noChangeArrowheads="1"/>
            </p:cNvSpPr>
            <p:nvPr/>
          </p:nvSpPr>
          <p:spPr bwMode="auto">
            <a:xfrm>
              <a:off x="774" y="3319"/>
              <a:ext cx="555"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6693" tIns="28346" rIns="56693" bIns="28346"/>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000" b="1">
                  <a:solidFill>
                    <a:srgbClr val="FFFFFF"/>
                  </a:solidFill>
                  <a:latin typeface="Swis721 Ex BT"/>
                </a:rPr>
                <a:t> ITRF89</a:t>
              </a:r>
              <a:endParaRPr lang="en-US" altLang="en-US" sz="1000" b="1">
                <a:latin typeface="Arial" pitchFamily="34" charset="0"/>
              </a:endParaRPr>
            </a:p>
          </p:txBody>
        </p:sp>
        <p:sp>
          <p:nvSpPr>
            <p:cNvPr id="87082" name="Text Box 42"/>
            <p:cNvSpPr txBox="1">
              <a:spLocks noChangeArrowheads="1"/>
            </p:cNvSpPr>
            <p:nvPr/>
          </p:nvSpPr>
          <p:spPr bwMode="auto">
            <a:xfrm>
              <a:off x="774" y="3448"/>
              <a:ext cx="555"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6693" tIns="28346" rIns="56693" bIns="28346"/>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000" b="1">
                  <a:solidFill>
                    <a:srgbClr val="FFFFFF"/>
                  </a:solidFill>
                  <a:latin typeface="Swis721 Ex BT"/>
                </a:rPr>
                <a:t> ITRF88</a:t>
              </a:r>
              <a:endParaRPr lang="en-US" altLang="en-US" sz="1000" b="1">
                <a:latin typeface="Arial" pitchFamily="34" charset="0"/>
              </a:endParaRPr>
            </a:p>
          </p:txBody>
        </p:sp>
        <p:sp>
          <p:nvSpPr>
            <p:cNvPr id="87083" name="Text Box 43"/>
            <p:cNvSpPr txBox="1">
              <a:spLocks noChangeArrowheads="1"/>
            </p:cNvSpPr>
            <p:nvPr/>
          </p:nvSpPr>
          <p:spPr bwMode="auto">
            <a:xfrm>
              <a:off x="774" y="3575"/>
              <a:ext cx="781"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6693" tIns="28346" rIns="56693" bIns="28346"/>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000" b="1">
                  <a:solidFill>
                    <a:srgbClr val="FFFFFF"/>
                  </a:solidFill>
                  <a:latin typeface="Swis721 Ex BT"/>
                </a:rPr>
                <a:t> SIO/MIT 92</a:t>
              </a:r>
              <a:endParaRPr lang="en-US" altLang="en-US" sz="1000" b="1">
                <a:latin typeface="Arial" pitchFamily="34" charset="0"/>
              </a:endParaRPr>
            </a:p>
          </p:txBody>
        </p:sp>
        <p:sp>
          <p:nvSpPr>
            <p:cNvPr id="87084" name="Text Box 44"/>
            <p:cNvSpPr txBox="1">
              <a:spLocks noChangeArrowheads="1"/>
            </p:cNvSpPr>
            <p:nvPr/>
          </p:nvSpPr>
          <p:spPr bwMode="auto">
            <a:xfrm>
              <a:off x="774" y="3703"/>
              <a:ext cx="670"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6693" tIns="28346" rIns="56693" bIns="28346"/>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000" b="1">
                  <a:solidFill>
                    <a:srgbClr val="FFFFFF"/>
                  </a:solidFill>
                  <a:latin typeface="Swis721 Ex BT"/>
                </a:rPr>
                <a:t> NEOS 90</a:t>
              </a:r>
              <a:endParaRPr lang="en-US" altLang="en-US" sz="1000" b="1">
                <a:latin typeface="Arial" pitchFamily="34" charset="0"/>
              </a:endParaRPr>
            </a:p>
          </p:txBody>
        </p:sp>
        <p:sp>
          <p:nvSpPr>
            <p:cNvPr id="87085" name="Text Box 45"/>
            <p:cNvSpPr txBox="1">
              <a:spLocks noChangeArrowheads="1"/>
            </p:cNvSpPr>
            <p:nvPr/>
          </p:nvSpPr>
          <p:spPr bwMode="auto">
            <a:xfrm>
              <a:off x="768" y="3832"/>
              <a:ext cx="755"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6693" tIns="28346" rIns="56693" bIns="28346"/>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000" b="1">
                  <a:solidFill>
                    <a:srgbClr val="FFFFFF"/>
                  </a:solidFill>
                  <a:latin typeface="Swis721 Ex BT"/>
                </a:rPr>
                <a:t> PNEOS 90</a:t>
              </a:r>
              <a:endParaRPr lang="en-US" altLang="en-US" sz="1000" b="1">
                <a:latin typeface="Arial" pitchFamily="34" charset="0"/>
              </a:endParaRPr>
            </a:p>
          </p:txBody>
        </p:sp>
        <p:sp>
          <p:nvSpPr>
            <p:cNvPr id="87086" name="Text Box 46"/>
            <p:cNvSpPr txBox="1">
              <a:spLocks noChangeArrowheads="1"/>
            </p:cNvSpPr>
            <p:nvPr/>
          </p:nvSpPr>
          <p:spPr bwMode="auto">
            <a:xfrm>
              <a:off x="774" y="1785"/>
              <a:ext cx="1146"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6693" tIns="28346" rIns="56693" bIns="28346"/>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000" b="1">
                  <a:solidFill>
                    <a:srgbClr val="FFFFFF"/>
                  </a:solidFill>
                  <a:latin typeface="Arial" pitchFamily="34" charset="0"/>
                </a:rPr>
                <a:t> WGS 84 (G1150)</a:t>
              </a:r>
              <a:endParaRPr lang="en-US" altLang="en-US" sz="1000" b="1">
                <a:latin typeface="Arial" pitchFamily="34" charset="0"/>
              </a:endParaRPr>
            </a:p>
          </p:txBody>
        </p:sp>
        <p:sp>
          <p:nvSpPr>
            <p:cNvPr id="87087" name="Text Box 47"/>
            <p:cNvSpPr txBox="1">
              <a:spLocks noChangeArrowheads="1"/>
            </p:cNvSpPr>
            <p:nvPr/>
          </p:nvSpPr>
          <p:spPr bwMode="auto">
            <a:xfrm>
              <a:off x="774" y="2296"/>
              <a:ext cx="69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6693" tIns="28346" rIns="56693" bIns="28346"/>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000" b="1">
                  <a:solidFill>
                    <a:srgbClr val="FFFFFF"/>
                  </a:solidFill>
                  <a:latin typeface="Swis721 Ex BT"/>
                </a:rPr>
                <a:t> ITRF2000</a:t>
              </a:r>
              <a:endParaRPr lang="en-US" altLang="en-US" sz="1000" b="1">
                <a:latin typeface="Arial" pitchFamily="34" charset="0"/>
              </a:endParaRPr>
            </a:p>
          </p:txBody>
        </p:sp>
        <p:sp>
          <p:nvSpPr>
            <p:cNvPr id="87088" name="AutoShape 48"/>
            <p:cNvSpPr>
              <a:spLocks noChangeArrowheads="1"/>
            </p:cNvSpPr>
            <p:nvPr/>
          </p:nvSpPr>
          <p:spPr bwMode="auto">
            <a:xfrm>
              <a:off x="667" y="1741"/>
              <a:ext cx="893" cy="2273"/>
            </a:xfrm>
            <a:prstGeom prst="roundRect">
              <a:avLst>
                <a:gd name="adj" fmla="val 16667"/>
              </a:avLst>
            </a:prstGeom>
            <a:noFill/>
            <a:ln w="9525">
              <a:solidFill>
                <a:srgbClr val="FFFFFF"/>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latin typeface="Arial" pitchFamily="34" charset="0"/>
              </a:endParaRPr>
            </a:p>
          </p:txBody>
        </p:sp>
        <p:sp>
          <p:nvSpPr>
            <p:cNvPr id="87089" name="Text Box 49"/>
            <p:cNvSpPr txBox="1">
              <a:spLocks noChangeArrowheads="1"/>
            </p:cNvSpPr>
            <p:nvPr/>
          </p:nvSpPr>
          <p:spPr bwMode="auto">
            <a:xfrm>
              <a:off x="858" y="1344"/>
              <a:ext cx="1780"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6693" tIns="28346" rIns="56693" bIns="28346"/>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600" b="1">
                  <a:latin typeface="Arial" pitchFamily="34" charset="0"/>
                </a:rPr>
                <a:t>Ellipsoidal (geometric) datums</a:t>
              </a:r>
              <a:endParaRPr lang="en-US" altLang="en-US" sz="1600">
                <a:latin typeface="Arial" pitchFamily="34" charset="0"/>
              </a:endParaRPr>
            </a:p>
          </p:txBody>
        </p:sp>
        <p:sp>
          <p:nvSpPr>
            <p:cNvPr id="87090" name="Text Box 50"/>
            <p:cNvSpPr txBox="1">
              <a:spLocks noChangeArrowheads="1"/>
            </p:cNvSpPr>
            <p:nvPr/>
          </p:nvSpPr>
          <p:spPr bwMode="auto">
            <a:xfrm>
              <a:off x="3950" y="1344"/>
              <a:ext cx="1474"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6693" tIns="28346" rIns="56693" bIns="28346"/>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600" b="1">
                  <a:latin typeface="Arial" pitchFamily="34" charset="0"/>
                </a:rPr>
                <a:t>Tidal datums</a:t>
              </a:r>
              <a:endParaRPr lang="en-US" altLang="en-US" sz="1600">
                <a:latin typeface="Arial" pitchFamily="34" charset="0"/>
              </a:endParaRPr>
            </a:p>
          </p:txBody>
        </p:sp>
        <p:sp>
          <p:nvSpPr>
            <p:cNvPr id="87091" name="Text Box 51"/>
            <p:cNvSpPr txBox="1">
              <a:spLocks noChangeArrowheads="1"/>
            </p:cNvSpPr>
            <p:nvPr/>
          </p:nvSpPr>
          <p:spPr bwMode="auto">
            <a:xfrm>
              <a:off x="2763" y="1230"/>
              <a:ext cx="957" cy="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6693" tIns="28346" rIns="56693" bIns="28346"/>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1600" b="1">
                  <a:latin typeface="Arial" pitchFamily="34" charset="0"/>
                </a:rPr>
                <a:t>Orthometric datums</a:t>
              </a:r>
              <a:endParaRPr lang="en-US" altLang="en-US" sz="1600">
                <a:latin typeface="Arial" pitchFamily="34" charset="0"/>
              </a:endParaRPr>
            </a:p>
          </p:txBody>
        </p:sp>
        <p:sp>
          <p:nvSpPr>
            <p:cNvPr id="87092" name="Text Box 52"/>
            <p:cNvSpPr txBox="1">
              <a:spLocks noChangeArrowheads="1"/>
            </p:cNvSpPr>
            <p:nvPr/>
          </p:nvSpPr>
          <p:spPr bwMode="auto">
            <a:xfrm>
              <a:off x="2403" y="2264"/>
              <a:ext cx="800" cy="20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56693" tIns="28346" rIns="56693" bIns="28346"/>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600" b="1">
                  <a:latin typeface="Arial" pitchFamily="34" charset="0"/>
                </a:rPr>
                <a:t>VERTCON</a:t>
              </a:r>
              <a:endParaRPr lang="en-US" altLang="en-US" sz="1600">
                <a:latin typeface="Arial" pitchFamily="34" charset="0"/>
              </a:endParaRPr>
            </a:p>
          </p:txBody>
        </p:sp>
        <p:sp>
          <p:nvSpPr>
            <p:cNvPr id="87093" name="AutoShape 53"/>
            <p:cNvSpPr>
              <a:spLocks noChangeArrowheads="1"/>
            </p:cNvSpPr>
            <p:nvPr/>
          </p:nvSpPr>
          <p:spPr bwMode="auto">
            <a:xfrm>
              <a:off x="2914" y="1912"/>
              <a:ext cx="698" cy="182"/>
            </a:xfrm>
            <a:prstGeom prst="roundRect">
              <a:avLst>
                <a:gd name="adj" fmla="val 16667"/>
              </a:avLst>
            </a:prstGeom>
            <a:noFill/>
            <a:ln w="9525">
              <a:solidFill>
                <a:srgbClr val="FFFFFF"/>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latin typeface="Arial" pitchFamily="34" charset="0"/>
              </a:endParaRPr>
            </a:p>
          </p:txBody>
        </p:sp>
        <p:sp>
          <p:nvSpPr>
            <p:cNvPr id="87094" name="Line 54"/>
            <p:cNvSpPr>
              <a:spLocks noChangeShapeType="1"/>
            </p:cNvSpPr>
            <p:nvPr/>
          </p:nvSpPr>
          <p:spPr bwMode="auto">
            <a:xfrm>
              <a:off x="3136" y="2349"/>
              <a:ext cx="101"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95" name="AutoShape 55"/>
            <p:cNvSpPr>
              <a:spLocks noChangeArrowheads="1"/>
            </p:cNvSpPr>
            <p:nvPr/>
          </p:nvSpPr>
          <p:spPr bwMode="auto">
            <a:xfrm>
              <a:off x="4572" y="1968"/>
              <a:ext cx="625" cy="1534"/>
            </a:xfrm>
            <a:prstGeom prst="roundRect">
              <a:avLst>
                <a:gd name="adj" fmla="val 16667"/>
              </a:avLst>
            </a:prstGeom>
            <a:noFill/>
            <a:ln w="9525">
              <a:solidFill>
                <a:srgbClr val="FFFFFF"/>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latin typeface="Arial" pitchFamily="34" charset="0"/>
              </a:endParaRPr>
            </a:p>
          </p:txBody>
        </p:sp>
        <p:sp>
          <p:nvSpPr>
            <p:cNvPr id="87096" name="Line 56"/>
            <p:cNvSpPr>
              <a:spLocks noChangeShapeType="1"/>
            </p:cNvSpPr>
            <p:nvPr/>
          </p:nvSpPr>
          <p:spPr bwMode="auto">
            <a:xfrm>
              <a:off x="480" y="1637"/>
              <a:ext cx="4774"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97" name="Line 57"/>
            <p:cNvSpPr>
              <a:spLocks noChangeShapeType="1"/>
            </p:cNvSpPr>
            <p:nvPr/>
          </p:nvSpPr>
          <p:spPr bwMode="auto">
            <a:xfrm>
              <a:off x="2842" y="1230"/>
              <a:ext cx="0" cy="40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98" name="Line 58"/>
            <p:cNvSpPr>
              <a:spLocks noChangeShapeType="1"/>
            </p:cNvSpPr>
            <p:nvPr/>
          </p:nvSpPr>
          <p:spPr bwMode="auto">
            <a:xfrm>
              <a:off x="3662" y="1230"/>
              <a:ext cx="0" cy="40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99" name="Line 59"/>
            <p:cNvSpPr>
              <a:spLocks noChangeShapeType="1"/>
            </p:cNvSpPr>
            <p:nvPr/>
          </p:nvSpPr>
          <p:spPr bwMode="auto">
            <a:xfrm>
              <a:off x="4411" y="2654"/>
              <a:ext cx="163" cy="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100" name="Text Box 60"/>
            <p:cNvSpPr txBox="1">
              <a:spLocks noChangeArrowheads="1"/>
            </p:cNvSpPr>
            <p:nvPr/>
          </p:nvSpPr>
          <p:spPr bwMode="auto">
            <a:xfrm>
              <a:off x="3687" y="1926"/>
              <a:ext cx="827" cy="33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56693" tIns="28346" rIns="56693" bIns="28346"/>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600" b="1">
                  <a:latin typeface="Arial" pitchFamily="34" charset="0"/>
                </a:rPr>
                <a:t>Tide Models</a:t>
              </a:r>
              <a:endParaRPr lang="en-US" altLang="en-US" sz="1600">
                <a:latin typeface="Arial" pitchFamily="34" charset="0"/>
              </a:endParaRPr>
            </a:p>
          </p:txBody>
        </p:sp>
        <p:sp>
          <p:nvSpPr>
            <p:cNvPr id="87101" name="Line 61"/>
            <p:cNvSpPr>
              <a:spLocks noChangeShapeType="1"/>
            </p:cNvSpPr>
            <p:nvPr/>
          </p:nvSpPr>
          <p:spPr bwMode="auto">
            <a:xfrm>
              <a:off x="4117" y="2248"/>
              <a:ext cx="374" cy="40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102" name="Text Box 62"/>
            <p:cNvSpPr txBox="1">
              <a:spLocks noChangeArrowheads="1"/>
            </p:cNvSpPr>
            <p:nvPr/>
          </p:nvSpPr>
          <p:spPr bwMode="auto">
            <a:xfrm>
              <a:off x="1697" y="1779"/>
              <a:ext cx="1118" cy="35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56693" tIns="28346" rIns="56693" bIns="28346"/>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1300" b="1">
                  <a:latin typeface="Arial" pitchFamily="34" charset="0"/>
                </a:rPr>
                <a:t>Calibrated Helmert Transformations</a:t>
              </a:r>
              <a:endParaRPr lang="en-US" altLang="en-US" sz="1300">
                <a:latin typeface="Arial" pitchFamily="34" charset="0"/>
              </a:endParaRPr>
            </a:p>
          </p:txBody>
        </p:sp>
        <p:sp>
          <p:nvSpPr>
            <p:cNvPr id="87103" name="Line 63"/>
            <p:cNvSpPr>
              <a:spLocks noChangeShapeType="1"/>
            </p:cNvSpPr>
            <p:nvPr/>
          </p:nvSpPr>
          <p:spPr bwMode="auto">
            <a:xfrm flipV="1">
              <a:off x="1697" y="2153"/>
              <a:ext cx="224" cy="5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Tree>
    <p:extLst>
      <p:ext uri="{BB962C8B-B14F-4D97-AF65-F5344CB8AC3E}">
        <p14:creationId xmlns:p14="http://schemas.microsoft.com/office/powerpoint/2010/main" val="1962902843"/>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0675"/>
            <a:ext cx="8229600" cy="1143000"/>
          </a:xfrm>
        </p:spPr>
        <p:txBody>
          <a:bodyPr>
            <a:normAutofit fontScale="90000"/>
          </a:bodyPr>
          <a:lstStyle/>
          <a:p>
            <a:pPr>
              <a:defRPr/>
            </a:pPr>
            <a:r>
              <a:rPr lang="en-US" dirty="0" smtClean="0"/>
              <a:t>NGS Geodetic Tool Kit &amp;</a:t>
            </a:r>
            <a:br>
              <a:rPr lang="en-US" dirty="0" smtClean="0"/>
            </a:br>
            <a:r>
              <a:rPr lang="en-US" dirty="0" smtClean="0"/>
              <a:t>Geodetic Software Download</a:t>
            </a:r>
            <a:endParaRPr lang="en-US" dirty="0"/>
          </a:p>
        </p:txBody>
      </p:sp>
      <p:pic>
        <p:nvPicPr>
          <p:cNvPr id="88067" name="Picture 4" descr="Geodetic Toolkit menu.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1576388"/>
            <a:ext cx="4978400" cy="2409825"/>
          </a:xfrm>
          <a:prstGeom prst="rect">
            <a:avLst/>
          </a:prstGeom>
          <a:noFill/>
          <a:ln w="15875">
            <a:solidFill>
              <a:srgbClr val="FF0000"/>
            </a:solidFill>
            <a:prstDash val="dash"/>
            <a:miter lim="800000"/>
            <a:headEnd/>
            <a:tailEnd/>
          </a:ln>
          <a:extLst>
            <a:ext uri="{909E8E84-426E-40DD-AFC4-6F175D3DCCD1}">
              <a14:hiddenFill xmlns:a14="http://schemas.microsoft.com/office/drawing/2010/main">
                <a:solidFill>
                  <a:srgbClr val="FFFFFF"/>
                </a:solidFill>
              </a14:hiddenFill>
            </a:ext>
          </a:extLst>
        </p:spPr>
      </p:pic>
      <p:pic>
        <p:nvPicPr>
          <p:cNvPr id="88068" name="Picture 5" descr="NGS Software menu.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862138"/>
            <a:ext cx="3987800" cy="1660525"/>
          </a:xfrm>
          <a:prstGeom prst="rect">
            <a:avLst/>
          </a:prstGeom>
          <a:noFill/>
          <a:ln w="15875">
            <a:solidFill>
              <a:srgbClr val="FF0000"/>
            </a:solidFill>
            <a:prstDash val="dash"/>
            <a:miter lim="800000"/>
            <a:headEnd/>
            <a:tailEnd/>
          </a:ln>
          <a:extLst>
            <a:ext uri="{909E8E84-426E-40DD-AFC4-6F175D3DCCD1}">
              <a14:hiddenFill xmlns:a14="http://schemas.microsoft.com/office/drawing/2010/main">
                <a:solidFill>
                  <a:srgbClr val="FFFFFF"/>
                </a:solidFill>
              </a14:hiddenFill>
            </a:ext>
          </a:extLst>
        </p:spPr>
      </p:pic>
      <p:sp>
        <p:nvSpPr>
          <p:cNvPr id="9" name="Title 26"/>
          <p:cNvSpPr txBox="1">
            <a:spLocks/>
          </p:cNvSpPr>
          <p:nvPr/>
        </p:nvSpPr>
        <p:spPr>
          <a:xfrm>
            <a:off x="266218" y="4395495"/>
            <a:ext cx="8611563" cy="2040029"/>
          </a:xfrm>
          <a:prstGeom prst="rect">
            <a:avLst/>
          </a:prstGeom>
          <a:solidFill>
            <a:schemeClr val="accent1"/>
          </a:solidFill>
        </p:spPr>
        <p:txBody>
          <a:bodyPr numCol="2"/>
          <a:lstStyle/>
          <a:p>
            <a:pPr>
              <a:buFont typeface="Arial" pitchFamily="34" charset="0"/>
              <a:buChar char="•"/>
              <a:defRPr/>
            </a:pPr>
            <a:r>
              <a:rPr lang="en-US" sz="2400" b="1" kern="0" dirty="0">
                <a:latin typeface="+mj-lt"/>
                <a:ea typeface="+mj-ea"/>
                <a:cs typeface="+mj-cs"/>
              </a:rPr>
              <a:t>datum/coordinate conversion</a:t>
            </a:r>
          </a:p>
          <a:p>
            <a:pPr>
              <a:buFont typeface="Arial" pitchFamily="34" charset="0"/>
              <a:buChar char="•"/>
              <a:defRPr/>
            </a:pPr>
            <a:r>
              <a:rPr lang="en-US" sz="2400" b="1" kern="0" dirty="0">
                <a:latin typeface="+mj-lt"/>
                <a:ea typeface="+mj-ea"/>
                <a:cs typeface="+mj-cs"/>
              </a:rPr>
              <a:t>time-dependent positioning</a:t>
            </a:r>
          </a:p>
          <a:p>
            <a:pPr>
              <a:buFont typeface="Arial" pitchFamily="34" charset="0"/>
              <a:buChar char="•"/>
              <a:defRPr/>
            </a:pPr>
            <a:r>
              <a:rPr lang="en-US" sz="2400" b="1" kern="0" dirty="0">
                <a:latin typeface="+mj-lt"/>
                <a:ea typeface="+mj-ea"/>
                <a:cs typeface="+mj-cs"/>
              </a:rPr>
              <a:t>datasheet utilities</a:t>
            </a:r>
          </a:p>
          <a:p>
            <a:pPr>
              <a:buFont typeface="Arial" pitchFamily="34" charset="0"/>
              <a:buChar char="•"/>
              <a:defRPr/>
            </a:pPr>
            <a:r>
              <a:rPr lang="en-US" sz="2400" b="1" kern="0" dirty="0">
                <a:latin typeface="+mj-lt"/>
                <a:ea typeface="+mj-ea"/>
                <a:cs typeface="+mj-cs"/>
              </a:rPr>
              <a:t>geodetic utilities	</a:t>
            </a:r>
          </a:p>
          <a:p>
            <a:pPr>
              <a:buFont typeface="Arial" pitchFamily="34" charset="0"/>
              <a:buChar char="•"/>
              <a:defRPr/>
            </a:pPr>
            <a:r>
              <a:rPr lang="en-US" sz="2400" b="1" kern="0" dirty="0">
                <a:latin typeface="+mj-lt"/>
                <a:ea typeface="+mj-ea"/>
                <a:cs typeface="+mj-cs"/>
              </a:rPr>
              <a:t>g</a:t>
            </a:r>
            <a:r>
              <a:rPr lang="en-US" sz="2400" b="1" kern="0" dirty="0" err="1">
                <a:latin typeface="+mj-lt"/>
                <a:ea typeface="+mj-ea"/>
                <a:cs typeface="+mj-cs"/>
              </a:rPr>
              <a:t>eoid</a:t>
            </a:r>
            <a:r>
              <a:rPr lang="en-US" sz="2400" b="1" kern="0" dirty="0">
                <a:latin typeface="+mj-lt"/>
                <a:ea typeface="+mj-ea"/>
                <a:cs typeface="+mj-cs"/>
              </a:rPr>
              <a:t> modeling		</a:t>
            </a:r>
          </a:p>
          <a:p>
            <a:pPr lvl="2">
              <a:buFont typeface="Arial" pitchFamily="34" charset="0"/>
              <a:buChar char="•"/>
              <a:defRPr/>
            </a:pPr>
            <a:r>
              <a:rPr lang="en-US" sz="2400" b="1" kern="0" dirty="0">
                <a:latin typeface="+mj-lt"/>
                <a:ea typeface="+mj-ea"/>
                <a:cs typeface="+mj-cs"/>
              </a:rPr>
              <a:t>gravity prediction</a:t>
            </a:r>
          </a:p>
          <a:p>
            <a:pPr lvl="2">
              <a:buFont typeface="Arial" pitchFamily="34" charset="0"/>
              <a:buChar char="•"/>
              <a:defRPr/>
            </a:pPr>
            <a:r>
              <a:rPr lang="en-US" sz="2400" b="1" kern="0" dirty="0">
                <a:latin typeface="+mj-lt"/>
                <a:ea typeface="+mj-ea"/>
                <a:cs typeface="+mj-cs"/>
              </a:rPr>
              <a:t>network adjustment</a:t>
            </a:r>
          </a:p>
          <a:p>
            <a:pPr lvl="2">
              <a:buFont typeface="Arial" pitchFamily="34" charset="0"/>
              <a:buChar char="•"/>
              <a:defRPr/>
            </a:pPr>
            <a:r>
              <a:rPr lang="en-US" sz="2400" b="1" kern="0" dirty="0">
                <a:latin typeface="+mj-lt"/>
                <a:ea typeface="+mj-ea"/>
                <a:cs typeface="+mj-cs"/>
              </a:rPr>
              <a:t>GPS project analysis</a:t>
            </a:r>
          </a:p>
          <a:p>
            <a:pPr lvl="2">
              <a:buFont typeface="Arial" pitchFamily="34" charset="0"/>
              <a:buChar char="•"/>
              <a:defRPr/>
            </a:pPr>
            <a:r>
              <a:rPr lang="en-US" sz="2400" b="1" kern="0" dirty="0">
                <a:latin typeface="+mj-lt"/>
                <a:ea typeface="+mj-ea"/>
                <a:cs typeface="+mj-cs"/>
              </a:rPr>
              <a:t>project submission</a:t>
            </a:r>
          </a:p>
          <a:p>
            <a:pPr lvl="2">
              <a:defRPr/>
            </a:pPr>
            <a:endParaRPr lang="en-US" sz="2400" b="1" kern="0" dirty="0">
              <a:latin typeface="+mj-lt"/>
              <a:ea typeface="+mj-ea"/>
              <a:cs typeface="+mj-cs"/>
            </a:endParaRPr>
          </a:p>
        </p:txBody>
      </p:sp>
    </p:spTree>
    <p:extLst>
      <p:ext uri="{BB962C8B-B14F-4D97-AF65-F5344CB8AC3E}">
        <p14:creationId xmlns:p14="http://schemas.microsoft.com/office/powerpoint/2010/main" val="4022080803"/>
      </p:ext>
    </p:extLst>
  </p:cSld>
  <p:clrMapOvr>
    <a:masterClrMapping/>
  </p:clrMapOvr>
  <p:transition spd="slow"/>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p:txBody>
          <a:bodyPr/>
          <a:lstStyle/>
          <a:p>
            <a:r>
              <a:rPr lang="en-US" altLang="en-US" smtClean="0"/>
              <a:t>How to Plan for the Future</a:t>
            </a:r>
          </a:p>
        </p:txBody>
      </p:sp>
      <p:sp>
        <p:nvSpPr>
          <p:cNvPr id="75779" name="Content Placeholder 2"/>
          <p:cNvSpPr>
            <a:spLocks noGrp="1"/>
          </p:cNvSpPr>
          <p:nvPr>
            <p:ph idx="1"/>
          </p:nvPr>
        </p:nvSpPr>
        <p:spPr>
          <a:xfrm>
            <a:off x="457200" y="1295400"/>
            <a:ext cx="8229600" cy="5286375"/>
          </a:xfrm>
        </p:spPr>
        <p:txBody>
          <a:bodyPr/>
          <a:lstStyle/>
          <a:p>
            <a:r>
              <a:rPr lang="en-US" altLang="en-US" sz="2400" smtClean="0"/>
              <a:t>Move to newest realizations</a:t>
            </a:r>
          </a:p>
          <a:p>
            <a:pPr lvl="1"/>
            <a:r>
              <a:rPr lang="en-US" altLang="en-US" sz="2000" smtClean="0"/>
              <a:t>NAD 83(2011) epoch 2010.00</a:t>
            </a:r>
          </a:p>
          <a:p>
            <a:pPr lvl="1"/>
            <a:r>
              <a:rPr lang="en-US" altLang="en-US" sz="2000" smtClean="0"/>
              <a:t>USGG12 (gravimetric geoid) / GEOID12A (hybrid geoid)</a:t>
            </a:r>
          </a:p>
          <a:p>
            <a:r>
              <a:rPr lang="en-US" altLang="en-US" sz="2400" smtClean="0"/>
              <a:t>Obtain precise ellipsoid heights on NAVD 88 bench marks (OPUS-DB, contact NGS Geodetic Advisor)</a:t>
            </a:r>
          </a:p>
          <a:p>
            <a:pPr lvl="1"/>
            <a:r>
              <a:rPr lang="en-US" altLang="en-US" sz="2000" smtClean="0"/>
              <a:t>Improves hybrid geoid models and provides “hard points” in new 	vertical datum</a:t>
            </a:r>
          </a:p>
          <a:p>
            <a:pPr lvl="1"/>
            <a:r>
              <a:rPr lang="en-US" altLang="en-US" sz="2000" smtClean="0"/>
              <a:t>Follow new NGS Guidelines when released</a:t>
            </a:r>
          </a:p>
          <a:p>
            <a:r>
              <a:rPr lang="en-US" altLang="en-US" sz="2400" smtClean="0"/>
              <a:t>Move off of NGVD 29 to NAVD 88</a:t>
            </a:r>
          </a:p>
          <a:p>
            <a:pPr lvl="1"/>
            <a:r>
              <a:rPr lang="en-US" altLang="en-US" sz="2000" smtClean="0"/>
              <a:t>Understand the accuracy of VERTCON in your area</a:t>
            </a:r>
          </a:p>
          <a:p>
            <a:r>
              <a:rPr lang="en-US" altLang="en-US" sz="2400" smtClean="0"/>
              <a:t>Move away from passive marks to GNSS</a:t>
            </a:r>
          </a:p>
          <a:p>
            <a:pPr lvl="1"/>
            <a:r>
              <a:rPr lang="en-US" altLang="en-US" sz="2000" smtClean="0"/>
              <a:t>Especially move off of classical passive control</a:t>
            </a:r>
          </a:p>
          <a:p>
            <a:r>
              <a:rPr lang="en-US" altLang="en-US" sz="2400" smtClean="0"/>
              <a:t>Require/provide complete metadata for all mapping contracts</a:t>
            </a:r>
          </a:p>
          <a:p>
            <a:pPr lvl="1"/>
            <a:r>
              <a:rPr lang="en-US" altLang="en-US" sz="2000" smtClean="0"/>
              <a:t>How did they get the positions/heights?   Document it!!</a:t>
            </a:r>
          </a:p>
        </p:txBody>
      </p:sp>
    </p:spTree>
    <p:extLst>
      <p:ext uri="{BB962C8B-B14F-4D97-AF65-F5344CB8AC3E}">
        <p14:creationId xmlns:p14="http://schemas.microsoft.com/office/powerpoint/2010/main" val="344252964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5779">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5779">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5779">
                                            <p:txEl>
                                              <p:pRg st="5" end="5"/>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5779">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5779">
                                            <p:txEl>
                                              <p:pRg st="7" end="7"/>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75779">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5779">
                                            <p:txEl>
                                              <p:pRg st="9" end="9"/>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75779">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5779">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p:txBody>
          <a:bodyPr/>
          <a:lstStyle/>
          <a:p>
            <a:r>
              <a:rPr lang="en-US" altLang="en-US" smtClean="0"/>
              <a:t>GNSS-Derived Height Guidelines</a:t>
            </a:r>
          </a:p>
        </p:txBody>
      </p:sp>
      <p:sp>
        <p:nvSpPr>
          <p:cNvPr id="3" name="Content Placeholder 2"/>
          <p:cNvSpPr>
            <a:spLocks noGrp="1"/>
          </p:cNvSpPr>
          <p:nvPr>
            <p:ph idx="1"/>
          </p:nvPr>
        </p:nvSpPr>
        <p:spPr/>
        <p:txBody>
          <a:bodyPr/>
          <a:lstStyle/>
          <a:p>
            <a:pPr marL="0" indent="0">
              <a:buFont typeface="Arial" pitchFamily="34" charset="0"/>
              <a:buNone/>
            </a:pPr>
            <a:r>
              <a:rPr lang="en-US" altLang="en-US" sz="1600" b="1" smtClean="0"/>
              <a:t>Current Technical Memorandum:</a:t>
            </a:r>
          </a:p>
          <a:p>
            <a:pPr marL="0" indent="0">
              <a:buFont typeface="Arial" pitchFamily="34" charset="0"/>
              <a:buNone/>
            </a:pPr>
            <a:r>
              <a:rPr lang="en-US" altLang="en-US" sz="1600" smtClean="0"/>
              <a:t>- Guidelines for Establishing GPS-Derived </a:t>
            </a:r>
            <a:r>
              <a:rPr lang="en-US" altLang="en-US" sz="1600" b="1" smtClean="0"/>
              <a:t>Ellipsoid Heights </a:t>
            </a:r>
            <a:r>
              <a:rPr lang="en-US" altLang="en-US" sz="1600" smtClean="0"/>
              <a:t>- NOAA TM NOS NGS-58 </a:t>
            </a:r>
            <a:r>
              <a:rPr lang="en-US" altLang="en-US" sz="1600" b="1" smtClean="0"/>
              <a:t>Nov 1997</a:t>
            </a:r>
          </a:p>
          <a:p>
            <a:pPr marL="0" indent="0">
              <a:buFont typeface="Arial" pitchFamily="34" charset="0"/>
              <a:buNone/>
            </a:pPr>
            <a:r>
              <a:rPr lang="en-US" altLang="en-US" sz="1600" smtClean="0"/>
              <a:t>- Guidelines for Establishing GPS-derived </a:t>
            </a:r>
            <a:r>
              <a:rPr lang="en-US" altLang="en-US" sz="1600" b="1" smtClean="0"/>
              <a:t>Orthometric Heights </a:t>
            </a:r>
            <a:r>
              <a:rPr lang="en-US" altLang="en-US" sz="1600" smtClean="0"/>
              <a:t>(Standards: 2 cm and 5 cm) NOAA TM NOS NGS-59 </a:t>
            </a:r>
            <a:r>
              <a:rPr lang="en-US" altLang="en-US" sz="1600" b="1" smtClean="0"/>
              <a:t>Mar 26, 2008</a:t>
            </a:r>
          </a:p>
          <a:p>
            <a:pPr marL="0" indent="0">
              <a:buFont typeface="Arial" pitchFamily="34" charset="0"/>
              <a:buNone/>
            </a:pPr>
            <a:r>
              <a:rPr lang="en-US" altLang="en-US" sz="1600" smtClean="0"/>
              <a:t>- Available: </a:t>
            </a:r>
            <a:r>
              <a:rPr lang="en-US" altLang="en-US" sz="1600" smtClean="0">
                <a:hlinkClick r:id="rId2"/>
              </a:rPr>
              <a:t>http://www.ngs.noaa.gov/PUBS_LIB/pub_GPS.shtml</a:t>
            </a:r>
            <a:endParaRPr lang="en-US" altLang="en-US" sz="1600" smtClean="0"/>
          </a:p>
          <a:p>
            <a:pPr marL="0" indent="0">
              <a:buFont typeface="Arial" pitchFamily="34" charset="0"/>
              <a:buNone/>
            </a:pPr>
            <a:endParaRPr lang="en-US" altLang="en-US" sz="1600" smtClean="0"/>
          </a:p>
          <a:p>
            <a:pPr marL="0" indent="0">
              <a:buFont typeface="Arial" pitchFamily="34" charset="0"/>
              <a:buNone/>
            </a:pPr>
            <a:endParaRPr lang="en-US" altLang="en-US" sz="1600" b="1" smtClean="0"/>
          </a:p>
          <a:p>
            <a:pPr marL="0" indent="0">
              <a:buFont typeface="Arial" pitchFamily="34" charset="0"/>
              <a:buNone/>
            </a:pPr>
            <a:r>
              <a:rPr lang="en-US" altLang="en-US" sz="1600" b="1" smtClean="0"/>
              <a:t>12/02/2013 - Field Campaign Begins in South Carolina to Update NOAA Height Guidelines</a:t>
            </a:r>
          </a:p>
          <a:p>
            <a:pPr marL="0" indent="0">
              <a:buFont typeface="Arial" pitchFamily="34" charset="0"/>
              <a:buNone/>
            </a:pPr>
            <a:r>
              <a:rPr lang="en-US" altLang="en-US" sz="1600" smtClean="0"/>
              <a:t>Beginning December 2, NOAA and surveying and engineering firm, Gustin, Cothern &amp; Tucker, Inc., (GCT), will begin a field campaign to collect Global Navigation Satellite System (GNSS) observations in South Carolina. Working in collaboration with the South Carolina Geodetic Survey, this effort is part of a larger study to update and improve existing NOAA guidelines to establish GNSS-derived heights. Since the original guidelines were published, many advances in science and technology have prompted a re-examination of how GNSS may be most effectively used to determine elevations.</a:t>
            </a:r>
          </a:p>
          <a:p>
            <a:pPr marL="0" indent="0">
              <a:buFont typeface="Arial" pitchFamily="34" charset="0"/>
              <a:buNone/>
            </a:pPr>
            <a:endParaRPr lang="en-US" altLang="en-US" sz="1600" smtClean="0"/>
          </a:p>
          <a:p>
            <a:pPr marL="0" indent="0">
              <a:buFont typeface="Arial" pitchFamily="34" charset="0"/>
              <a:buNone/>
            </a:pPr>
            <a:r>
              <a:rPr lang="en-US" altLang="en-US" sz="1600" smtClean="0"/>
              <a:t>STAY TUNED: </a:t>
            </a:r>
            <a:r>
              <a:rPr lang="en-US" altLang="en-US" sz="1600" smtClean="0">
                <a:hlinkClick r:id="rId3"/>
              </a:rPr>
              <a:t>http://www.ngs.noaa.gov/heightmod/</a:t>
            </a:r>
            <a:endParaRPr lang="en-US" altLang="en-US" sz="1600" smtClean="0"/>
          </a:p>
        </p:txBody>
      </p:sp>
    </p:spTree>
    <p:extLst>
      <p:ext uri="{BB962C8B-B14F-4D97-AF65-F5344CB8AC3E}">
        <p14:creationId xmlns:p14="http://schemas.microsoft.com/office/powerpoint/2010/main" val="29984155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Content Placeholder 2"/>
          <p:cNvSpPr>
            <a:spLocks noGrp="1"/>
          </p:cNvSpPr>
          <p:nvPr>
            <p:ph idx="1"/>
          </p:nvPr>
        </p:nvSpPr>
        <p:spPr>
          <a:xfrm>
            <a:off x="1219200" y="1905000"/>
            <a:ext cx="7162800" cy="3933825"/>
          </a:xfrm>
        </p:spPr>
        <p:txBody>
          <a:bodyPr/>
          <a:lstStyle/>
          <a:p>
            <a:r>
              <a:rPr lang="en-US" altLang="en-US" sz="2400" b="1" smtClean="0"/>
              <a:t>Primary access</a:t>
            </a:r>
            <a:r>
              <a:rPr lang="en-US" altLang="en-US" sz="2400" smtClean="0"/>
              <a:t> (NGS mission)</a:t>
            </a:r>
          </a:p>
          <a:p>
            <a:pPr lvl="1"/>
            <a:r>
              <a:rPr lang="en-US" altLang="en-US" sz="2400" smtClean="0"/>
              <a:t>Users with geodetic quality </a:t>
            </a:r>
            <a:r>
              <a:rPr lang="en-US" altLang="en-US" sz="2400" b="1" i="1" smtClean="0">
                <a:solidFill>
                  <a:srgbClr val="FF0000"/>
                </a:solidFill>
              </a:rPr>
              <a:t>GNSS receivers </a:t>
            </a:r>
            <a:r>
              <a:rPr lang="en-US" altLang="en-US" sz="2400" smtClean="0"/>
              <a:t>will continue to use OPUS suite of tools</a:t>
            </a:r>
          </a:p>
          <a:p>
            <a:pPr lvl="1"/>
            <a:endParaRPr lang="en-US" altLang="en-US" sz="2400" smtClean="0"/>
          </a:p>
          <a:p>
            <a:pPr lvl="1"/>
            <a:r>
              <a:rPr lang="en-US" altLang="en-US" sz="2400" smtClean="0"/>
              <a:t>Ellipsoid heights computed, and then a gravimetric geoid removed to provide orthometric heights in the new datum </a:t>
            </a:r>
          </a:p>
          <a:p>
            <a:pPr lvl="1"/>
            <a:endParaRPr lang="en-US" altLang="en-US" sz="2400" smtClean="0"/>
          </a:p>
          <a:p>
            <a:pPr lvl="1"/>
            <a:r>
              <a:rPr lang="en-US" altLang="en-US" sz="2400" smtClean="0"/>
              <a:t>No passive marks needed</a:t>
            </a:r>
          </a:p>
          <a:p>
            <a:pPr lvl="1"/>
            <a:endParaRPr lang="en-US" altLang="en-US" sz="2400" smtClean="0"/>
          </a:p>
          <a:p>
            <a:pPr lvl="1"/>
            <a:r>
              <a:rPr lang="en-US" altLang="en-US" sz="2400" smtClean="0"/>
              <a:t>But, could be used to position a passive mark</a:t>
            </a:r>
          </a:p>
          <a:p>
            <a:pPr lvl="1"/>
            <a:endParaRPr lang="en-US" altLang="en-US" smtClean="0"/>
          </a:p>
          <a:p>
            <a:endParaRPr lang="en-US" altLang="en-US" smtClean="0"/>
          </a:p>
          <a:p>
            <a:pPr>
              <a:buFontTx/>
              <a:buNone/>
            </a:pPr>
            <a:endParaRPr lang="en-US" altLang="en-US" smtClean="0"/>
          </a:p>
          <a:p>
            <a:pPr lvl="1"/>
            <a:endParaRPr lang="en-US" altLang="en-US" smtClean="0"/>
          </a:p>
          <a:p>
            <a:pPr lvl="1"/>
            <a:endParaRPr lang="en-US" altLang="en-US" smtClean="0"/>
          </a:p>
          <a:p>
            <a:endParaRPr lang="en-US" altLang="en-US" smtClean="0"/>
          </a:p>
          <a:p>
            <a:endParaRPr lang="en-US" altLang="en-US" smtClean="0"/>
          </a:p>
        </p:txBody>
      </p:sp>
      <p:sp>
        <p:nvSpPr>
          <p:cNvPr id="4" name="Title 1"/>
          <p:cNvSpPr txBox="1">
            <a:spLocks/>
          </p:cNvSpPr>
          <p:nvPr/>
        </p:nvSpPr>
        <p:spPr bwMode="auto">
          <a:xfrm>
            <a:off x="609600" y="609600"/>
            <a:ext cx="8458200" cy="1143000"/>
          </a:xfrm>
          <a:prstGeom prst="rect">
            <a:avLst/>
          </a:prstGeom>
          <a:noFill/>
          <a:ln w="9525">
            <a:noFill/>
            <a:miter lim="800000"/>
            <a:headEnd/>
            <a:tailEnd/>
          </a:ln>
        </p:spPr>
        <p:txBody>
          <a:bodyPr anchor="ctr"/>
          <a:lstStyle/>
          <a:p>
            <a:pPr algn="ctr" eaLnBrk="0" hangingPunct="0">
              <a:defRPr/>
            </a:pPr>
            <a:r>
              <a:rPr lang="en-US" sz="4400" kern="0" dirty="0">
                <a:latin typeface="Times New Roman" pitchFamily="18" charset="0"/>
                <a:cs typeface="Times New Roman" pitchFamily="18" charset="0"/>
              </a:rPr>
              <a:t>How will I access the new </a:t>
            </a:r>
          </a:p>
          <a:p>
            <a:pPr algn="ctr" eaLnBrk="0" hangingPunct="0">
              <a:defRPr/>
            </a:pPr>
            <a:r>
              <a:rPr lang="en-US" sz="4400" kern="0" dirty="0">
                <a:latin typeface="Times New Roman" pitchFamily="18" charset="0"/>
                <a:cs typeface="Times New Roman" pitchFamily="18" charset="0"/>
              </a:rPr>
              <a:t>vertical datum?</a:t>
            </a:r>
          </a:p>
        </p:txBody>
      </p:sp>
    </p:spTree>
    <p:extLst>
      <p:ext uri="{BB962C8B-B14F-4D97-AF65-F5344CB8AC3E}">
        <p14:creationId xmlns:p14="http://schemas.microsoft.com/office/powerpoint/2010/main" val="8553354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6498">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649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Content Placeholder 2"/>
          <p:cNvSpPr>
            <a:spLocks noGrp="1"/>
          </p:cNvSpPr>
          <p:nvPr>
            <p:ph idx="1"/>
          </p:nvPr>
        </p:nvSpPr>
        <p:spPr>
          <a:xfrm>
            <a:off x="1219200" y="1905000"/>
            <a:ext cx="7162800" cy="3933825"/>
          </a:xfrm>
        </p:spPr>
        <p:txBody>
          <a:bodyPr/>
          <a:lstStyle/>
          <a:p>
            <a:r>
              <a:rPr lang="en-US" altLang="en-US" sz="2400" b="1" dirty="0" smtClean="0"/>
              <a:t>Secondary access</a:t>
            </a:r>
            <a:r>
              <a:rPr lang="en-US" altLang="en-US" sz="2400" dirty="0" smtClean="0"/>
              <a:t> (Use at your own risk)</a:t>
            </a:r>
          </a:p>
          <a:p>
            <a:endParaRPr lang="en-US" altLang="en-US" sz="2400" dirty="0" smtClean="0"/>
          </a:p>
          <a:p>
            <a:pPr lvl="1"/>
            <a:r>
              <a:rPr lang="en-US" altLang="en-US" sz="2400" dirty="0" smtClean="0"/>
              <a:t>Passive marks that have been tied to the new vertical datum</a:t>
            </a:r>
          </a:p>
          <a:p>
            <a:pPr lvl="2">
              <a:buFontTx/>
              <a:buNone/>
            </a:pPr>
            <a:endParaRPr lang="en-US" altLang="en-US" dirty="0" smtClean="0"/>
          </a:p>
          <a:p>
            <a:pPr lvl="1"/>
            <a:r>
              <a:rPr lang="en-US" altLang="en-US" sz="2400" dirty="0" smtClean="0"/>
              <a:t>NGS will provide a “data sharing” service for these points (think “datasheets”)</a:t>
            </a:r>
          </a:p>
          <a:p>
            <a:pPr lvl="2"/>
            <a:r>
              <a:rPr lang="en-US" altLang="en-US" sz="2000" dirty="0" smtClean="0"/>
              <a:t>Modeled velocities over time will mean growing uncertainty in the coordinate at datasheet retrieval</a:t>
            </a:r>
          </a:p>
          <a:p>
            <a:pPr lvl="1"/>
            <a:endParaRPr lang="en-US" altLang="en-US" dirty="0" smtClean="0"/>
          </a:p>
          <a:p>
            <a:endParaRPr lang="en-US" altLang="en-US" dirty="0" smtClean="0"/>
          </a:p>
          <a:p>
            <a:pPr>
              <a:buFontTx/>
              <a:buNone/>
            </a:pPr>
            <a:endParaRPr lang="en-US" altLang="en-US" dirty="0" smtClean="0"/>
          </a:p>
          <a:p>
            <a:pPr lvl="1"/>
            <a:endParaRPr lang="en-US" altLang="en-US" dirty="0" smtClean="0"/>
          </a:p>
          <a:p>
            <a:pPr lvl="1"/>
            <a:endParaRPr lang="en-US" altLang="en-US" dirty="0" smtClean="0"/>
          </a:p>
          <a:p>
            <a:endParaRPr lang="en-US" altLang="en-US" dirty="0" smtClean="0"/>
          </a:p>
          <a:p>
            <a:endParaRPr lang="en-US" altLang="en-US" dirty="0" smtClean="0"/>
          </a:p>
        </p:txBody>
      </p:sp>
      <p:sp>
        <p:nvSpPr>
          <p:cNvPr id="7" name="Title 1"/>
          <p:cNvSpPr txBox="1">
            <a:spLocks/>
          </p:cNvSpPr>
          <p:nvPr/>
        </p:nvSpPr>
        <p:spPr bwMode="auto">
          <a:xfrm>
            <a:off x="609600" y="609600"/>
            <a:ext cx="8458200" cy="1143000"/>
          </a:xfrm>
          <a:prstGeom prst="rect">
            <a:avLst/>
          </a:prstGeom>
          <a:noFill/>
          <a:ln w="9525">
            <a:noFill/>
            <a:miter lim="800000"/>
            <a:headEnd/>
            <a:tailEnd/>
          </a:ln>
        </p:spPr>
        <p:txBody>
          <a:bodyPr anchor="ctr"/>
          <a:lstStyle/>
          <a:p>
            <a:pPr algn="ctr" eaLnBrk="0" hangingPunct="0">
              <a:defRPr/>
            </a:pPr>
            <a:r>
              <a:rPr lang="en-US" sz="4400" kern="0" dirty="0">
                <a:latin typeface="Times New Roman" pitchFamily="18" charset="0"/>
                <a:cs typeface="Times New Roman" pitchFamily="18" charset="0"/>
              </a:rPr>
              <a:t>How will I access the new </a:t>
            </a:r>
          </a:p>
          <a:p>
            <a:pPr algn="ctr" eaLnBrk="0" hangingPunct="0">
              <a:defRPr/>
            </a:pPr>
            <a:r>
              <a:rPr lang="en-US" sz="4400" kern="0" dirty="0">
                <a:latin typeface="Times New Roman" pitchFamily="18" charset="0"/>
                <a:cs typeface="Times New Roman" pitchFamily="18" charset="0"/>
              </a:rPr>
              <a:t>vertical datum?</a:t>
            </a:r>
          </a:p>
        </p:txBody>
      </p:sp>
    </p:spTree>
    <p:extLst>
      <p:ext uri="{BB962C8B-B14F-4D97-AF65-F5344CB8AC3E}">
        <p14:creationId xmlns:p14="http://schemas.microsoft.com/office/powerpoint/2010/main" val="231245441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p:txBody>
          <a:bodyPr/>
          <a:lstStyle/>
          <a:p>
            <a:r>
              <a:rPr lang="en-US" altLang="en-US" sz="3600" smtClean="0"/>
              <a:t>After 2022- Updates to the Datum</a:t>
            </a:r>
          </a:p>
        </p:txBody>
      </p:sp>
      <p:sp>
        <p:nvSpPr>
          <p:cNvPr id="3" name="Content Placeholder 2"/>
          <p:cNvSpPr>
            <a:spLocks noGrp="1"/>
          </p:cNvSpPr>
          <p:nvPr>
            <p:ph idx="1"/>
          </p:nvPr>
        </p:nvSpPr>
        <p:spPr/>
        <p:txBody>
          <a:bodyPr/>
          <a:lstStyle/>
          <a:p>
            <a:pPr marL="0" indent="0">
              <a:buFont typeface="Arial" charset="0"/>
              <a:buNone/>
              <a:defRPr/>
            </a:pPr>
            <a:r>
              <a:rPr lang="en-US" dirty="0" smtClean="0"/>
              <a:t>Develop a long-term geoid-monitoring service</a:t>
            </a:r>
            <a:endParaRPr lang="en-US" dirty="0"/>
          </a:p>
          <a:p>
            <a:pPr lvl="1">
              <a:buFont typeface="Arial" charset="0"/>
              <a:buChar char="–"/>
              <a:defRPr/>
            </a:pPr>
            <a:r>
              <a:rPr lang="en-US" dirty="0" smtClean="0"/>
              <a:t>Will there be new satellite data?</a:t>
            </a:r>
          </a:p>
          <a:p>
            <a:pPr lvl="1">
              <a:buFont typeface="Arial" charset="0"/>
              <a:buChar char="–"/>
              <a:defRPr/>
            </a:pPr>
            <a:r>
              <a:rPr lang="en-US" dirty="0" smtClean="0"/>
              <a:t>Likely to include:</a:t>
            </a:r>
          </a:p>
          <a:p>
            <a:pPr lvl="2">
              <a:buFont typeface="Arial" charset="0"/>
              <a:buChar char="•"/>
              <a:defRPr/>
            </a:pPr>
            <a:r>
              <a:rPr lang="en-US" dirty="0"/>
              <a:t>A</a:t>
            </a:r>
            <a:r>
              <a:rPr lang="en-US" dirty="0" smtClean="0"/>
              <a:t> tracking network</a:t>
            </a:r>
          </a:p>
          <a:p>
            <a:pPr lvl="3">
              <a:buFont typeface="Arial" charset="0"/>
              <a:buChar char="–"/>
              <a:defRPr/>
            </a:pPr>
            <a:r>
              <a:rPr lang="en-US" dirty="0" smtClean="0"/>
              <a:t>Co-located CORS with gravimeters?</a:t>
            </a:r>
          </a:p>
          <a:p>
            <a:pPr lvl="2">
              <a:buFont typeface="Arial" charset="0"/>
              <a:buChar char="•"/>
              <a:defRPr/>
            </a:pPr>
            <a:r>
              <a:rPr lang="en-US" dirty="0" smtClean="0"/>
              <a:t>Geophysical Models</a:t>
            </a:r>
          </a:p>
          <a:p>
            <a:pPr lvl="1">
              <a:buFont typeface="Arial" charset="0"/>
              <a:buChar char="–"/>
              <a:defRPr/>
            </a:pPr>
            <a:endParaRPr lang="en-US" b="1" dirty="0" smtClean="0">
              <a:solidFill>
                <a:srgbClr val="FF0000"/>
              </a:solidFill>
            </a:endParaRPr>
          </a:p>
          <a:p>
            <a:pPr lvl="1">
              <a:buFont typeface="Arial" charset="0"/>
              <a:buChar char="–"/>
              <a:defRPr/>
            </a:pPr>
            <a:r>
              <a:rPr lang="en-US" b="1" dirty="0" smtClean="0">
                <a:solidFill>
                  <a:srgbClr val="FF0000"/>
                </a:solidFill>
              </a:rPr>
              <a:t>Working group established</a:t>
            </a:r>
          </a:p>
          <a:p>
            <a:pPr lvl="2">
              <a:buFont typeface="Arial" charset="0"/>
              <a:buChar char="•"/>
              <a:defRPr/>
            </a:pPr>
            <a:r>
              <a:rPr lang="en-US" b="1" dirty="0" smtClean="0">
                <a:solidFill>
                  <a:srgbClr val="FF0000"/>
                </a:solidFill>
              </a:rPr>
              <a:t>Boulder conference in 2009</a:t>
            </a:r>
          </a:p>
          <a:p>
            <a:pPr lvl="2">
              <a:buFont typeface="Arial" charset="0"/>
              <a:buChar char="•"/>
              <a:defRPr/>
            </a:pPr>
            <a:r>
              <a:rPr lang="en-US" b="1" dirty="0" smtClean="0">
                <a:solidFill>
                  <a:srgbClr val="FF0000"/>
                </a:solidFill>
              </a:rPr>
              <a:t>Unstaffed at the moment</a:t>
            </a:r>
          </a:p>
          <a:p>
            <a:pPr marL="457200" lvl="1" indent="0">
              <a:buFont typeface="Arial" charset="0"/>
              <a:buNone/>
              <a:defRPr/>
            </a:pPr>
            <a:r>
              <a:rPr lang="en-US" dirty="0" smtClean="0"/>
              <a:t>		</a:t>
            </a:r>
            <a:endParaRPr lang="en-US" dirty="0"/>
          </a:p>
          <a:p>
            <a:pPr lvl="1">
              <a:buFont typeface="Arial" charset="0"/>
              <a:buChar char="–"/>
              <a:defRPr/>
            </a:pPr>
            <a:endParaRPr lang="en-US" dirty="0"/>
          </a:p>
          <a:p>
            <a:pPr lvl="1">
              <a:buFont typeface="Arial" charset="0"/>
              <a:buChar char="–"/>
              <a:defRPr/>
            </a:pPr>
            <a:endParaRPr lang="en-US" dirty="0"/>
          </a:p>
        </p:txBody>
      </p:sp>
    </p:spTree>
    <p:extLst>
      <p:ext uri="{BB962C8B-B14F-4D97-AF65-F5344CB8AC3E}">
        <p14:creationId xmlns:p14="http://schemas.microsoft.com/office/powerpoint/2010/main" val="10906758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p:txBody>
          <a:bodyPr/>
          <a:lstStyle/>
          <a:p>
            <a:pPr eaLnBrk="1" hangingPunct="1"/>
            <a:r>
              <a:rPr lang="en-US" altLang="en-US" smtClean="0"/>
              <a:t>The Dynamic Earth</a:t>
            </a:r>
          </a:p>
        </p:txBody>
      </p:sp>
      <p:sp>
        <p:nvSpPr>
          <p:cNvPr id="99331" name="Content Placeholder 2"/>
          <p:cNvSpPr>
            <a:spLocks noGrp="1"/>
          </p:cNvSpPr>
          <p:nvPr>
            <p:ph idx="1"/>
          </p:nvPr>
        </p:nvSpPr>
        <p:spPr>
          <a:xfrm>
            <a:off x="533400" y="1219200"/>
            <a:ext cx="8229600" cy="4678363"/>
          </a:xfrm>
        </p:spPr>
        <p:txBody>
          <a:bodyPr/>
          <a:lstStyle/>
          <a:p>
            <a:pPr marL="457200" lvl="1" indent="0" eaLnBrk="1" hangingPunct="1">
              <a:buFont typeface="Arial" pitchFamily="34" charset="0"/>
              <a:buNone/>
            </a:pPr>
            <a:r>
              <a:rPr lang="en-US" altLang="en-US" smtClean="0"/>
              <a:t>Actual Motion as detected by the NGS CORS Network (Continuously Operating Reference Station)</a:t>
            </a:r>
          </a:p>
        </p:txBody>
      </p:sp>
      <p:pic>
        <p:nvPicPr>
          <p:cNvPr id="99332" name="Picture 4" descr="nam_dual_surfall.jpg"/>
          <p:cNvPicPr>
            <a:picLocks noChangeAspect="1"/>
          </p:cNvPicPr>
          <p:nvPr/>
        </p:nvPicPr>
        <p:blipFill>
          <a:blip r:embed="rId2">
            <a:extLst>
              <a:ext uri="{28A0092B-C50C-407E-A947-70E740481C1C}">
                <a14:useLocalDpi xmlns:a14="http://schemas.microsoft.com/office/drawing/2010/main" val="0"/>
              </a:ext>
            </a:extLst>
          </a:blip>
          <a:srcRect l="22562" t="34770" b="4346"/>
          <a:stretch>
            <a:fillRect/>
          </a:stretch>
        </p:blipFill>
        <p:spPr bwMode="auto">
          <a:xfrm>
            <a:off x="533400" y="2286000"/>
            <a:ext cx="8153400" cy="443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221613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p:cNvSpPr>
          <p:nvPr>
            <p:ph type="title"/>
          </p:nvPr>
        </p:nvSpPr>
        <p:spPr/>
        <p:txBody>
          <a:bodyPr/>
          <a:lstStyle/>
          <a:p>
            <a:r>
              <a:rPr lang="en-US" altLang="en-US" smtClean="0"/>
              <a:t>Geoid Height Change Over Time</a:t>
            </a:r>
          </a:p>
        </p:txBody>
      </p:sp>
      <p:pic>
        <p:nvPicPr>
          <p:cNvPr id="10035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295400"/>
            <a:ext cx="5419725" cy="18954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689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2950" y="3390900"/>
            <a:ext cx="6445250" cy="34671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Rectangle 3"/>
          <p:cNvSpPr/>
          <p:nvPr/>
        </p:nvSpPr>
        <p:spPr>
          <a:xfrm>
            <a:off x="3581400" y="3390900"/>
            <a:ext cx="2438400" cy="33147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0358" name="TextBox 4"/>
          <p:cNvSpPr txBox="1">
            <a:spLocks noChangeArrowheads="1"/>
          </p:cNvSpPr>
          <p:nvPr/>
        </p:nvSpPr>
        <p:spPr bwMode="auto">
          <a:xfrm>
            <a:off x="6019800" y="1295400"/>
            <a:ext cx="27432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a:latin typeface="Arial" pitchFamily="34" charset="0"/>
              </a:rPr>
              <a:t>How often will updates be needed to maintain a 1-2 cm accuracy geoid?</a:t>
            </a:r>
          </a:p>
          <a:p>
            <a:pPr eaLnBrk="1" hangingPunct="1">
              <a:spcBef>
                <a:spcPct val="0"/>
              </a:spcBef>
              <a:buFontTx/>
              <a:buNone/>
            </a:pPr>
            <a:endParaRPr lang="en-US" altLang="en-US" sz="1800">
              <a:latin typeface="Arial" pitchFamily="34" charset="0"/>
            </a:endParaRPr>
          </a:p>
          <a:p>
            <a:pPr eaLnBrk="1" hangingPunct="1">
              <a:spcBef>
                <a:spcPct val="0"/>
              </a:spcBef>
              <a:buFontTx/>
              <a:buNone/>
            </a:pPr>
            <a:r>
              <a:rPr lang="en-US" altLang="en-US" sz="1800">
                <a:latin typeface="Arial" pitchFamily="34" charset="0"/>
              </a:rPr>
              <a:t>Which areas of U.S. will see the most change?</a:t>
            </a:r>
          </a:p>
        </p:txBody>
      </p:sp>
      <p:sp>
        <p:nvSpPr>
          <p:cNvPr id="6" name="TextBox 5"/>
          <p:cNvSpPr txBox="1">
            <a:spLocks noChangeArrowheads="1"/>
          </p:cNvSpPr>
          <p:nvPr/>
        </p:nvSpPr>
        <p:spPr bwMode="auto">
          <a:xfrm>
            <a:off x="152400" y="3832225"/>
            <a:ext cx="1752600"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a:latin typeface="Arial" pitchFamily="34" charset="0"/>
              </a:rPr>
              <a:t>Their Answer: Approximately every 10 years for the Nation; Local adjustments may be needed after disasters</a:t>
            </a:r>
          </a:p>
        </p:txBody>
      </p:sp>
    </p:spTree>
    <p:extLst>
      <p:ext uri="{BB962C8B-B14F-4D97-AF65-F5344CB8AC3E}">
        <p14:creationId xmlns:p14="http://schemas.microsoft.com/office/powerpoint/2010/main" val="2609980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896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Federal Geographic Data Committee</a:t>
            </a:r>
            <a:endParaRPr lang="en-US" sz="4000" dirty="0"/>
          </a:p>
        </p:txBody>
      </p:sp>
      <p:sp>
        <p:nvSpPr>
          <p:cNvPr id="3" name="Content Placeholder 2"/>
          <p:cNvSpPr>
            <a:spLocks noGrp="1"/>
          </p:cNvSpPr>
          <p:nvPr>
            <p:ph idx="1"/>
          </p:nvPr>
        </p:nvSpPr>
        <p:spPr>
          <a:xfrm>
            <a:off x="457200" y="4123264"/>
            <a:ext cx="8229600" cy="1850496"/>
          </a:xfrm>
        </p:spPr>
        <p:txBody>
          <a:bodyPr/>
          <a:lstStyle/>
          <a:p>
            <a:r>
              <a:rPr lang="en-US" sz="2400" dirty="0" smtClean="0"/>
              <a:t>Promotes the coordinated development, use, sharing and dissemination of geospatial data nationally</a:t>
            </a:r>
          </a:p>
          <a:p>
            <a:r>
              <a:rPr lang="en-US" sz="2400" dirty="0" smtClean="0"/>
              <a:t>NGS is the lead agency responsible for coordinating geodetic data-related activities among Fed and non-Fed agencies</a:t>
            </a:r>
            <a:endParaRPr lang="en-US" sz="2400" dirty="0"/>
          </a:p>
        </p:txBody>
      </p:sp>
      <p:sp>
        <p:nvSpPr>
          <p:cNvPr id="4" name="Date Placeholder 3"/>
          <p:cNvSpPr>
            <a:spLocks noGrp="1"/>
          </p:cNvSpPr>
          <p:nvPr>
            <p:ph type="dt" sz="half" idx="10"/>
          </p:nvPr>
        </p:nvSpPr>
        <p:spPr/>
        <p:txBody>
          <a:bodyPr/>
          <a:lstStyle/>
          <a:p>
            <a:pPr>
              <a:defRPr/>
            </a:pPr>
            <a:r>
              <a:rPr lang="en-US" smtClean="0"/>
              <a:t>March 12, 2014</a:t>
            </a:r>
            <a:endParaRPr lang="en-US"/>
          </a:p>
        </p:txBody>
      </p:sp>
      <p:sp>
        <p:nvSpPr>
          <p:cNvPr id="5" name="Footer Placeholder 4"/>
          <p:cNvSpPr>
            <a:spLocks noGrp="1"/>
          </p:cNvSpPr>
          <p:nvPr>
            <p:ph type="ftr" sz="quarter" idx="11"/>
          </p:nvPr>
        </p:nvSpPr>
        <p:spPr/>
        <p:txBody>
          <a:bodyPr/>
          <a:lstStyle/>
          <a:p>
            <a:pPr>
              <a:defRPr/>
            </a:pPr>
            <a:r>
              <a:rPr lang="en-US" smtClean="0"/>
              <a:t>DCALS Spring Banquet</a:t>
            </a:r>
            <a:endParaRPr lang="en-US"/>
          </a:p>
        </p:txBody>
      </p:sp>
      <p:sp>
        <p:nvSpPr>
          <p:cNvPr id="6" name="Slide Number Placeholder 5"/>
          <p:cNvSpPr>
            <a:spLocks noGrp="1"/>
          </p:cNvSpPr>
          <p:nvPr>
            <p:ph type="sldNum" sz="quarter" idx="12"/>
          </p:nvPr>
        </p:nvSpPr>
        <p:spPr/>
        <p:txBody>
          <a:bodyPr/>
          <a:lstStyle/>
          <a:p>
            <a:pPr>
              <a:defRPr/>
            </a:pPr>
            <a:fld id="{4F49AAF0-771A-4457-B36D-6C76FDADB3EC}" type="slidenum">
              <a:rPr lang="en-US" smtClean="0"/>
              <a:pPr>
                <a:defRPr/>
              </a:pPr>
              <a:t>6</a:t>
            </a:fld>
            <a:endParaRPr lang="en-US"/>
          </a:p>
        </p:txBody>
      </p:sp>
      <p:pic>
        <p:nvPicPr>
          <p:cNvPr id="7475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31" t="1793" r="47459" b="59091"/>
          <a:stretch/>
        </p:blipFill>
        <p:spPr bwMode="auto">
          <a:xfrm>
            <a:off x="787400" y="1417638"/>
            <a:ext cx="6250956" cy="24910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4879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p:txBody>
          <a:bodyPr/>
          <a:lstStyle/>
          <a:p>
            <a:r>
              <a:rPr lang="en-US" altLang="en-US" sz="3600" smtClean="0"/>
              <a:t>Education and Outreach</a:t>
            </a:r>
          </a:p>
        </p:txBody>
      </p:sp>
      <p:sp>
        <p:nvSpPr>
          <p:cNvPr id="3" name="Content Placeholder 2"/>
          <p:cNvSpPr>
            <a:spLocks noGrp="1"/>
          </p:cNvSpPr>
          <p:nvPr>
            <p:ph idx="1"/>
          </p:nvPr>
        </p:nvSpPr>
        <p:spPr/>
        <p:txBody>
          <a:bodyPr/>
          <a:lstStyle/>
          <a:p>
            <a:pPr lvl="1">
              <a:buFont typeface="Arial" charset="0"/>
              <a:buChar char="–"/>
              <a:defRPr/>
            </a:pPr>
            <a:r>
              <a:rPr lang="en-US" dirty="0" smtClean="0"/>
              <a:t>Get state legislatures to remove all references to “NAVD 88” and/or “NAD 83” on the books</a:t>
            </a:r>
          </a:p>
          <a:p>
            <a:pPr lvl="2">
              <a:buFont typeface="Arial" charset="0"/>
              <a:buChar char="•"/>
              <a:defRPr/>
            </a:pPr>
            <a:r>
              <a:rPr lang="en-US" dirty="0" smtClean="0"/>
              <a:t>New wording “</a:t>
            </a:r>
            <a:r>
              <a:rPr lang="en-US" i="1" dirty="0" smtClean="0"/>
              <a:t>National Spatial Reference System</a:t>
            </a:r>
            <a:r>
              <a:rPr lang="en-US" dirty="0" smtClean="0"/>
              <a:t>”</a:t>
            </a:r>
          </a:p>
          <a:p>
            <a:pPr lvl="1">
              <a:buFont typeface="Arial" charset="0"/>
              <a:buChar char="–"/>
              <a:defRPr/>
            </a:pPr>
            <a:r>
              <a:rPr lang="en-US" dirty="0" smtClean="0"/>
              <a:t>Informational Web Pages</a:t>
            </a:r>
          </a:p>
          <a:p>
            <a:pPr lvl="2">
              <a:buFont typeface="Arial" charset="0"/>
              <a:buChar char="•"/>
              <a:defRPr/>
            </a:pPr>
            <a:r>
              <a:rPr lang="en-US" dirty="0" smtClean="0"/>
              <a:t>Videos</a:t>
            </a:r>
          </a:p>
          <a:p>
            <a:pPr lvl="2">
              <a:buFont typeface="Arial" charset="0"/>
              <a:buChar char="•"/>
              <a:defRPr/>
            </a:pPr>
            <a:r>
              <a:rPr lang="en-US" dirty="0" smtClean="0"/>
              <a:t>Flyers</a:t>
            </a:r>
          </a:p>
          <a:p>
            <a:pPr lvl="1">
              <a:buFont typeface="Arial" charset="0"/>
              <a:buChar char="–"/>
              <a:defRPr/>
            </a:pPr>
            <a:r>
              <a:rPr lang="en-US" dirty="0" smtClean="0"/>
              <a:t>Regional Presentations and Webinars</a:t>
            </a:r>
          </a:p>
          <a:p>
            <a:pPr lvl="1">
              <a:buFont typeface="Arial" charset="0"/>
              <a:buChar char="–"/>
              <a:defRPr/>
            </a:pPr>
            <a:endParaRPr lang="en-US" b="1" dirty="0" smtClean="0">
              <a:solidFill>
                <a:srgbClr val="FF0000"/>
              </a:solidFill>
            </a:endParaRPr>
          </a:p>
          <a:p>
            <a:pPr lvl="1">
              <a:buFont typeface="Arial" charset="0"/>
              <a:buChar char="–"/>
              <a:defRPr/>
            </a:pPr>
            <a:r>
              <a:rPr lang="en-US" b="1" dirty="0" smtClean="0">
                <a:solidFill>
                  <a:srgbClr val="FF0000"/>
                </a:solidFill>
              </a:rPr>
              <a:t>Priorities for NGS’ 10-Year Plan</a:t>
            </a:r>
          </a:p>
          <a:p>
            <a:pPr lvl="1">
              <a:buFont typeface="Arial" charset="0"/>
              <a:buChar char="–"/>
              <a:defRPr/>
            </a:pPr>
            <a:r>
              <a:rPr lang="en-US" b="1" dirty="0" smtClean="0">
                <a:solidFill>
                  <a:srgbClr val="FF0000"/>
                </a:solidFill>
              </a:rPr>
              <a:t>Some Information Already Available</a:t>
            </a:r>
            <a:endParaRPr lang="en-US" dirty="0" smtClean="0"/>
          </a:p>
          <a:p>
            <a:pPr marL="457200" lvl="1" indent="0">
              <a:buFont typeface="Arial" charset="0"/>
              <a:buNone/>
              <a:defRPr/>
            </a:pPr>
            <a:r>
              <a:rPr lang="en-US" dirty="0" smtClean="0"/>
              <a:t>		</a:t>
            </a:r>
            <a:endParaRPr lang="en-US" dirty="0"/>
          </a:p>
          <a:p>
            <a:pPr lvl="1">
              <a:buFont typeface="Arial" charset="0"/>
              <a:buChar char="–"/>
              <a:defRPr/>
            </a:pPr>
            <a:endParaRPr lang="en-US" dirty="0"/>
          </a:p>
          <a:p>
            <a:pPr lvl="1">
              <a:buFont typeface="Arial" charset="0"/>
              <a:buChar char="–"/>
              <a:defRPr/>
            </a:pPr>
            <a:endParaRPr lang="en-US" dirty="0"/>
          </a:p>
        </p:txBody>
      </p:sp>
    </p:spTree>
    <p:extLst>
      <p:ext uri="{BB962C8B-B14F-4D97-AF65-F5344CB8AC3E}">
        <p14:creationId xmlns:p14="http://schemas.microsoft.com/office/powerpoint/2010/main" val="114788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p:cNvPicPr>
            <a:picLocks noChangeAspect="1" noChangeArrowheads="1"/>
          </p:cNvPicPr>
          <p:nvPr/>
        </p:nvPicPr>
        <p:blipFill>
          <a:blip r:embed="rId2">
            <a:extLst>
              <a:ext uri="{28A0092B-C50C-407E-A947-70E740481C1C}">
                <a14:useLocalDpi xmlns:a14="http://schemas.microsoft.com/office/drawing/2010/main" val="0"/>
              </a:ext>
            </a:extLst>
          </a:blip>
          <a:srcRect l="28802" t="8447" r="29636" b="16035"/>
          <a:stretch>
            <a:fillRect/>
          </a:stretch>
        </p:blipFill>
        <p:spPr bwMode="auto">
          <a:xfrm>
            <a:off x="1603375" y="0"/>
            <a:ext cx="624681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2403" name="Left Arrow 7"/>
          <p:cNvSpPr>
            <a:spLocks noChangeArrowheads="1"/>
          </p:cNvSpPr>
          <p:nvPr/>
        </p:nvSpPr>
        <p:spPr bwMode="auto">
          <a:xfrm>
            <a:off x="2590800" y="3248025"/>
            <a:ext cx="914400" cy="374650"/>
          </a:xfrm>
          <a:prstGeom prst="leftArrow">
            <a:avLst>
              <a:gd name="adj1" fmla="val 50000"/>
              <a:gd name="adj2" fmla="val 50034"/>
            </a:avLst>
          </a:prstGeom>
          <a:solidFill>
            <a:srgbClr val="FF00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ea typeface="MS PGothic" pitchFamily="34" charset="-128"/>
            </a:endParaRPr>
          </a:p>
        </p:txBody>
      </p:sp>
      <p:sp>
        <p:nvSpPr>
          <p:cNvPr id="102404" name="Left Arrow 6"/>
          <p:cNvSpPr>
            <a:spLocks noChangeArrowheads="1"/>
          </p:cNvSpPr>
          <p:nvPr/>
        </p:nvSpPr>
        <p:spPr bwMode="auto">
          <a:xfrm>
            <a:off x="2514600" y="3092450"/>
            <a:ext cx="914400" cy="374650"/>
          </a:xfrm>
          <a:prstGeom prst="leftArrow">
            <a:avLst>
              <a:gd name="adj1" fmla="val 50000"/>
              <a:gd name="adj2" fmla="val 50034"/>
            </a:avLst>
          </a:prstGeom>
          <a:solidFill>
            <a:srgbClr val="FF00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ea typeface="MS PGothic" pitchFamily="34" charset="-128"/>
            </a:endParaRPr>
          </a:p>
        </p:txBody>
      </p:sp>
      <p:sp>
        <p:nvSpPr>
          <p:cNvPr id="102405" name="Left Arrow 8"/>
          <p:cNvSpPr>
            <a:spLocks noChangeArrowheads="1"/>
          </p:cNvSpPr>
          <p:nvPr/>
        </p:nvSpPr>
        <p:spPr bwMode="auto">
          <a:xfrm rot="5400000">
            <a:off x="4606925" y="1412875"/>
            <a:ext cx="914400" cy="374650"/>
          </a:xfrm>
          <a:prstGeom prst="leftArrow">
            <a:avLst>
              <a:gd name="adj1" fmla="val 50000"/>
              <a:gd name="adj2" fmla="val 50034"/>
            </a:avLst>
          </a:prstGeom>
          <a:solidFill>
            <a:srgbClr val="FF00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ea typeface="MS PGothic" pitchFamily="34" charset="-128"/>
            </a:endParaRPr>
          </a:p>
        </p:txBody>
      </p:sp>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l="28716" t="8534" r="29688" b="16121"/>
          <a:stretch>
            <a:fillRect/>
          </a:stretch>
        </p:blipFill>
        <p:spPr bwMode="auto">
          <a:xfrm>
            <a:off x="1622425" y="0"/>
            <a:ext cx="626745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Left Arrow 11"/>
          <p:cNvSpPr>
            <a:spLocks noChangeArrowheads="1"/>
          </p:cNvSpPr>
          <p:nvPr/>
        </p:nvSpPr>
        <p:spPr bwMode="auto">
          <a:xfrm>
            <a:off x="5791200" y="2362200"/>
            <a:ext cx="914400" cy="374650"/>
          </a:xfrm>
          <a:prstGeom prst="leftArrow">
            <a:avLst>
              <a:gd name="adj1" fmla="val 50000"/>
              <a:gd name="adj2" fmla="val 50034"/>
            </a:avLst>
          </a:prstGeom>
          <a:solidFill>
            <a:srgbClr val="FF00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ea typeface="MS PGothic" pitchFamily="34" charset="-128"/>
            </a:endParaRPr>
          </a:p>
        </p:txBody>
      </p:sp>
      <p:sp>
        <p:nvSpPr>
          <p:cNvPr id="102408" name="TextBox 10"/>
          <p:cNvSpPr txBox="1">
            <a:spLocks noChangeArrowheads="1"/>
          </p:cNvSpPr>
          <p:nvPr/>
        </p:nvSpPr>
        <p:spPr bwMode="auto">
          <a:xfrm>
            <a:off x="254000" y="387350"/>
            <a:ext cx="51212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3600" b="1">
                <a:solidFill>
                  <a:srgbClr val="C00000"/>
                </a:solidFill>
                <a:ea typeface="MS PGothic" pitchFamily="34" charset="-128"/>
              </a:rPr>
              <a:t>geodesy.noaa.gov</a:t>
            </a:r>
          </a:p>
        </p:txBody>
      </p:sp>
      <p:sp>
        <p:nvSpPr>
          <p:cNvPr id="13" name="Left Arrow 12"/>
          <p:cNvSpPr>
            <a:spLocks noChangeArrowheads="1"/>
          </p:cNvSpPr>
          <p:nvPr/>
        </p:nvSpPr>
        <p:spPr bwMode="auto">
          <a:xfrm>
            <a:off x="5762625" y="3089275"/>
            <a:ext cx="914400" cy="374650"/>
          </a:xfrm>
          <a:prstGeom prst="leftArrow">
            <a:avLst>
              <a:gd name="adj1" fmla="val 50000"/>
              <a:gd name="adj2" fmla="val 50034"/>
            </a:avLst>
          </a:prstGeom>
          <a:solidFill>
            <a:srgbClr val="FF00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ea typeface="MS PGothic" pitchFamily="34" charset="-128"/>
            </a:endParaRPr>
          </a:p>
        </p:txBody>
      </p:sp>
    </p:spTree>
    <p:extLst>
      <p:ext uri="{BB962C8B-B14F-4D97-AF65-F5344CB8AC3E}">
        <p14:creationId xmlns:p14="http://schemas.microsoft.com/office/powerpoint/2010/main" val="31214191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5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Advisor Regional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1981200"/>
            <a:ext cx="4895850" cy="391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7" name="Rectangle 1"/>
          <p:cNvSpPr>
            <a:spLocks noChangeArrowheads="1"/>
          </p:cNvSpPr>
          <p:nvPr/>
        </p:nvSpPr>
        <p:spPr bwMode="auto">
          <a:xfrm>
            <a:off x="76200" y="1447800"/>
            <a:ext cx="4038600"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pPr>
            <a:r>
              <a:rPr lang="en-US" altLang="en-US" sz="2000">
                <a:latin typeface="Arial" pitchFamily="34" charset="0"/>
                <a:cs typeface="Arial" pitchFamily="34" charset="0"/>
              </a:rPr>
              <a:t>More effective, consistent contact </a:t>
            </a:r>
          </a:p>
          <a:p>
            <a:pPr eaLnBrk="1" hangingPunct="1">
              <a:spcBef>
                <a:spcPct val="0"/>
              </a:spcBef>
            </a:pPr>
            <a:r>
              <a:rPr lang="en-US" altLang="en-US" sz="2000">
                <a:latin typeface="Arial" pitchFamily="34" charset="0"/>
                <a:cs typeface="Arial" pitchFamily="34" charset="0"/>
              </a:rPr>
              <a:t>Outreach support for datum modernization</a:t>
            </a:r>
          </a:p>
          <a:p>
            <a:pPr eaLnBrk="1" hangingPunct="1">
              <a:spcBef>
                <a:spcPct val="0"/>
              </a:spcBef>
            </a:pPr>
            <a:endParaRPr lang="en-US" altLang="en-US" sz="2000">
              <a:latin typeface="Arial" pitchFamily="34" charset="0"/>
              <a:cs typeface="Arial" pitchFamily="34" charset="0"/>
            </a:endParaRPr>
          </a:p>
          <a:p>
            <a:pPr eaLnBrk="1" hangingPunct="1">
              <a:spcBef>
                <a:spcPct val="0"/>
              </a:spcBef>
            </a:pPr>
            <a:r>
              <a:rPr lang="en-US" altLang="en-US" sz="2000">
                <a:latin typeface="Arial" pitchFamily="34" charset="0"/>
                <a:cs typeface="Arial" pitchFamily="34" charset="0"/>
              </a:rPr>
              <a:t>Previous “State Advisor” focus will shift to regional</a:t>
            </a:r>
          </a:p>
          <a:p>
            <a:pPr eaLnBrk="1" hangingPunct="1">
              <a:spcBef>
                <a:spcPct val="0"/>
              </a:spcBef>
            </a:pPr>
            <a:endParaRPr lang="en-US" altLang="en-US" sz="2000">
              <a:latin typeface="Arial" pitchFamily="34" charset="0"/>
              <a:cs typeface="Arial" pitchFamily="34" charset="0"/>
            </a:endParaRPr>
          </a:p>
          <a:p>
            <a:pPr eaLnBrk="1" hangingPunct="1">
              <a:spcBef>
                <a:spcPct val="0"/>
              </a:spcBef>
            </a:pPr>
            <a:r>
              <a:rPr lang="en-US" altLang="en-US" sz="2000">
                <a:latin typeface="Arial" pitchFamily="34" charset="0"/>
                <a:cs typeface="Arial" pitchFamily="34" charset="0"/>
              </a:rPr>
              <a:t>Was no advisor for Pennsylvania; nearest was Bill Henning, who retired in 2013</a:t>
            </a:r>
          </a:p>
          <a:p>
            <a:pPr eaLnBrk="1" hangingPunct="1">
              <a:spcBef>
                <a:spcPct val="0"/>
              </a:spcBef>
            </a:pPr>
            <a:endParaRPr lang="en-US" altLang="en-US" sz="2000">
              <a:latin typeface="Arial" pitchFamily="34" charset="0"/>
              <a:cs typeface="Arial" pitchFamily="34" charset="0"/>
            </a:endParaRPr>
          </a:p>
          <a:p>
            <a:pPr eaLnBrk="1" hangingPunct="1">
              <a:spcBef>
                <a:spcPct val="0"/>
              </a:spcBef>
            </a:pPr>
            <a:r>
              <a:rPr lang="en-US" altLang="en-US" sz="2000">
                <a:latin typeface="Arial" pitchFamily="34" charset="0"/>
                <a:cs typeface="Arial" pitchFamily="34" charset="0"/>
              </a:rPr>
              <a:t>PA will be part of “Eastern Great Lakes”</a:t>
            </a:r>
          </a:p>
          <a:p>
            <a:pPr eaLnBrk="1" hangingPunct="1">
              <a:spcBef>
                <a:spcPct val="0"/>
              </a:spcBef>
            </a:pPr>
            <a:endParaRPr lang="en-US" altLang="en-US" sz="2000">
              <a:latin typeface="Arial" pitchFamily="34" charset="0"/>
              <a:cs typeface="Arial" pitchFamily="34" charset="0"/>
            </a:endParaRPr>
          </a:p>
          <a:p>
            <a:pPr eaLnBrk="1" hangingPunct="1">
              <a:spcBef>
                <a:spcPct val="0"/>
              </a:spcBef>
            </a:pPr>
            <a:r>
              <a:rPr lang="en-US" altLang="en-US" sz="2000">
                <a:latin typeface="Arial" pitchFamily="34" charset="0"/>
                <a:cs typeface="Arial" pitchFamily="34" charset="0"/>
              </a:rPr>
              <a:t>Will be gradual over the next 5 years (2013 – 2017)</a:t>
            </a:r>
          </a:p>
        </p:txBody>
      </p:sp>
      <p:sp>
        <p:nvSpPr>
          <p:cNvPr id="4" name="Title 1"/>
          <p:cNvSpPr txBox="1">
            <a:spLocks/>
          </p:cNvSpPr>
          <p:nvPr/>
        </p:nvSpPr>
        <p:spPr>
          <a:xfrm>
            <a:off x="0" y="379413"/>
            <a:ext cx="9144000" cy="649287"/>
          </a:xfrm>
          <a:prstGeom prst="rect">
            <a:avLst/>
          </a:prstGeom>
        </p:spPr>
        <p:txBody>
          <a:bodyPr/>
          <a:lstStyle/>
          <a:p>
            <a:pPr algn="ctr">
              <a:defRPr/>
            </a:pPr>
            <a:r>
              <a:rPr lang="en-US" sz="3000" b="1" dirty="0">
                <a:latin typeface="Arial" charset="0"/>
                <a:ea typeface="+mj-ea"/>
                <a:cs typeface="Arial" charset="0"/>
              </a:rPr>
              <a:t>NGS Regional Presence</a:t>
            </a:r>
          </a:p>
          <a:p>
            <a:pPr algn="ctr">
              <a:defRPr/>
            </a:pPr>
            <a:r>
              <a:rPr lang="en-US" sz="3000" b="1" dirty="0">
                <a:latin typeface="Arial" charset="0"/>
                <a:ea typeface="+mj-ea"/>
                <a:cs typeface="Arial" charset="0"/>
              </a:rPr>
              <a:t>*New* Regional Advisors</a:t>
            </a:r>
          </a:p>
        </p:txBody>
      </p:sp>
    </p:spTree>
    <p:extLst>
      <p:ext uri="{BB962C8B-B14F-4D97-AF65-F5344CB8AC3E}">
        <p14:creationId xmlns:p14="http://schemas.microsoft.com/office/powerpoint/2010/main" val="144650381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379413"/>
            <a:ext cx="9144000" cy="649287"/>
          </a:xfrm>
          <a:prstGeom prst="rect">
            <a:avLst/>
          </a:prstGeom>
        </p:spPr>
        <p:txBody>
          <a:bodyPr/>
          <a:lstStyle/>
          <a:p>
            <a:pPr algn="ctr">
              <a:defRPr/>
            </a:pPr>
            <a:r>
              <a:rPr lang="en-US" sz="3000" b="1" dirty="0">
                <a:latin typeface="Arial" charset="0"/>
                <a:ea typeface="+mj-ea"/>
                <a:cs typeface="Arial" charset="0"/>
              </a:rPr>
              <a:t>NGS Regional Presence</a:t>
            </a:r>
          </a:p>
          <a:p>
            <a:pPr algn="ctr">
              <a:defRPr/>
            </a:pPr>
            <a:r>
              <a:rPr lang="en-US" sz="3000" b="1" dirty="0">
                <a:latin typeface="Arial" charset="0"/>
                <a:ea typeface="+mj-ea"/>
                <a:cs typeface="Arial" charset="0"/>
              </a:rPr>
              <a:t>Height Modernization</a:t>
            </a:r>
          </a:p>
        </p:txBody>
      </p:sp>
      <p:sp>
        <p:nvSpPr>
          <p:cNvPr id="104451" name="TextBox 3"/>
          <p:cNvSpPr txBox="1">
            <a:spLocks noChangeArrowheads="1"/>
          </p:cNvSpPr>
          <p:nvPr/>
        </p:nvSpPr>
        <p:spPr bwMode="auto">
          <a:xfrm>
            <a:off x="1776413" y="5791200"/>
            <a:ext cx="55911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a:ea typeface="MS PGothic" pitchFamily="34" charset="-128"/>
                <a:hlinkClick r:id="rId3"/>
              </a:rPr>
              <a:t>http://www.ngs.noaa.gov/heightmod/Regional.shtml</a:t>
            </a:r>
            <a:endParaRPr lang="en-US" altLang="en-US" sz="1800">
              <a:ea typeface="MS PGothic" pitchFamily="34" charset="-128"/>
            </a:endParaRPr>
          </a:p>
          <a:p>
            <a:pPr eaLnBrk="1" hangingPunct="1">
              <a:spcBef>
                <a:spcPct val="0"/>
              </a:spcBef>
              <a:buFontTx/>
              <a:buNone/>
            </a:pPr>
            <a:r>
              <a:rPr lang="en-US" altLang="en-US" sz="1800">
                <a:ea typeface="MS PGothic" pitchFamily="34" charset="-128"/>
                <a:hlinkClick r:id="rId4"/>
              </a:rPr>
              <a:t>http://www.ngs.noaa.gov/heightmod/Pennsylvania.shtml</a:t>
            </a:r>
            <a:endParaRPr lang="en-US" altLang="en-US" sz="1800">
              <a:ea typeface="MS PGothic" pitchFamily="34" charset="-128"/>
            </a:endParaRPr>
          </a:p>
        </p:txBody>
      </p:sp>
      <p:pic>
        <p:nvPicPr>
          <p:cNvPr id="104452" name="Picture 2" descr="Regional U.S. Ma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71663" y="1676400"/>
            <a:ext cx="540067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862001"/>
      </p:ext>
    </p:extLst>
  </p:cSld>
  <p:clrMapOvr>
    <a:masterClrMapping/>
  </p:clrMapOvr>
  <p:transition spd="slow"/>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1"/>
          <p:cNvPicPr>
            <a:picLocks noChangeAspect="1" noChangeArrowheads="1"/>
          </p:cNvPicPr>
          <p:nvPr/>
        </p:nvPicPr>
        <p:blipFill>
          <a:blip r:embed="rId2">
            <a:extLst>
              <a:ext uri="{28A0092B-C50C-407E-A947-70E740481C1C}">
                <a14:useLocalDpi xmlns:a14="http://schemas.microsoft.com/office/drawing/2010/main" val="0"/>
              </a:ext>
            </a:extLst>
          </a:blip>
          <a:srcRect l="29114" t="8707" r="29219" b="27931"/>
          <a:stretch>
            <a:fillRect/>
          </a:stretch>
        </p:blipFill>
        <p:spPr bwMode="auto">
          <a:xfrm>
            <a:off x="1676400" y="30163"/>
            <a:ext cx="7397750" cy="6796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5475" name="Picture 5" descr="RTK_class at Corbin.jpg"/>
          <p:cNvPicPr>
            <a:picLocks noChangeAspect="1"/>
          </p:cNvPicPr>
          <p:nvPr/>
        </p:nvPicPr>
        <p:blipFill>
          <a:blip r:embed="rId3">
            <a:extLst>
              <a:ext uri="{28A0092B-C50C-407E-A947-70E740481C1C}">
                <a14:useLocalDpi xmlns:a14="http://schemas.microsoft.com/office/drawing/2010/main" val="0"/>
              </a:ext>
            </a:extLst>
          </a:blip>
          <a:srcRect l="19334"/>
          <a:stretch>
            <a:fillRect/>
          </a:stretch>
        </p:blipFill>
        <p:spPr bwMode="auto">
          <a:xfrm>
            <a:off x="322263" y="4191000"/>
            <a:ext cx="2727325"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bwMode="auto">
          <a:xfrm>
            <a:off x="19050" y="76200"/>
            <a:ext cx="3333750" cy="723900"/>
          </a:xfrm>
          <a:prstGeom prst="rect">
            <a:avLst/>
          </a:prstGeom>
          <a:solidFill>
            <a:schemeClr val="bg1"/>
          </a:solidFill>
          <a:ln w="9525">
            <a:solidFill>
              <a:schemeClr val="tx1"/>
            </a:solidFill>
            <a:miter lim="800000"/>
            <a:headEnd/>
            <a:tailEnd/>
          </a:ln>
          <a:effectLst/>
        </p:spPr>
        <p:txBody>
          <a:bodyPr anchor="ctr"/>
          <a:lstStyle/>
          <a:p>
            <a:pPr algn="ctr">
              <a:defRPr/>
            </a:pPr>
            <a:r>
              <a:rPr lang="en-US" sz="2800" b="1" kern="0" dirty="0">
                <a:latin typeface="Times New Roman" pitchFamily="18" charset="0"/>
                <a:ea typeface="+mj-ea"/>
                <a:cs typeface="Times New Roman" pitchFamily="18" charset="0"/>
              </a:rPr>
              <a:t>NGS Corbin, VA Training Center</a:t>
            </a:r>
          </a:p>
        </p:txBody>
      </p:sp>
      <p:pic>
        <p:nvPicPr>
          <p:cNvPr id="105477" name="Picture 3" descr="New computers at the Corbin Facility (static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488" y="2606675"/>
            <a:ext cx="2627312"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8" name="Rectangle 1"/>
          <p:cNvSpPr>
            <a:spLocks noChangeArrowheads="1"/>
          </p:cNvSpPr>
          <p:nvPr/>
        </p:nvSpPr>
        <p:spPr bwMode="auto">
          <a:xfrm>
            <a:off x="4495800" y="-76200"/>
            <a:ext cx="457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600">
                <a:latin typeface="Arial" pitchFamily="34" charset="0"/>
                <a:hlinkClick r:id="rId5"/>
              </a:rPr>
              <a:t>http://www.ngs.noaa.gov/corbin/calendar.shtml</a:t>
            </a:r>
            <a:endParaRPr lang="en-US" altLang="en-US" sz="1600">
              <a:latin typeface="Arial" pitchFamily="34" charset="0"/>
            </a:endParaRPr>
          </a:p>
        </p:txBody>
      </p:sp>
    </p:spTree>
    <p:extLst>
      <p:ext uri="{BB962C8B-B14F-4D97-AF65-F5344CB8AC3E}">
        <p14:creationId xmlns:p14="http://schemas.microsoft.com/office/powerpoint/2010/main" val="547324816"/>
      </p:ext>
    </p:extLst>
  </p:cSld>
  <p:clrMapOvr>
    <a:masterClrMapping/>
  </p:clrMapOvr>
  <p:transition spd="slow"/>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4" descr="NGS Online Training Notice Pag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1925" y="565150"/>
            <a:ext cx="5961063" cy="592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9" name="TextBox 1"/>
          <p:cNvSpPr txBox="1">
            <a:spLocks noChangeArrowheads="1"/>
          </p:cNvSpPr>
          <p:nvPr/>
        </p:nvSpPr>
        <p:spPr bwMode="auto">
          <a:xfrm>
            <a:off x="6248400" y="2057400"/>
            <a:ext cx="2667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a:latin typeface="Arial" pitchFamily="34" charset="0"/>
              </a:rPr>
              <a:t>Join the Training Center Mailing List</a:t>
            </a:r>
          </a:p>
        </p:txBody>
      </p:sp>
    </p:spTree>
    <p:extLst>
      <p:ext uri="{BB962C8B-B14F-4D97-AF65-F5344CB8AC3E}">
        <p14:creationId xmlns:p14="http://schemas.microsoft.com/office/powerpoint/2010/main" val="964673474"/>
      </p:ext>
    </p:extLst>
  </p:cSld>
  <p:clrMapOvr>
    <a:masterClrMapping/>
  </p:clrMapOvr>
  <p:transition spd="slow"/>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3"/>
          <p:cNvSpPr txBox="1">
            <a:spLocks noChangeArrowheads="1"/>
          </p:cNvSpPr>
          <p:nvPr/>
        </p:nvSpPr>
        <p:spPr bwMode="auto">
          <a:xfrm>
            <a:off x="0" y="2479675"/>
            <a:ext cx="9144000"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defTabSz="4572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defTabSz="4572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defTabSz="4572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defTabSz="4572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algn="ctr" eaLnBrk="1" hangingPunct="1">
              <a:spcBef>
                <a:spcPct val="0"/>
              </a:spcBef>
              <a:buClrTx/>
              <a:buSzTx/>
              <a:buFontTx/>
              <a:buNone/>
              <a:defRPr/>
            </a:pPr>
            <a:r>
              <a:rPr lang="en-US" altLang="en-US" sz="2600" b="1" dirty="0">
                <a:solidFill>
                  <a:schemeClr val="tx1"/>
                </a:solidFill>
                <a:latin typeface="+mj-lt"/>
                <a:ea typeface="ＭＳ Ｐゴシック" charset="0"/>
                <a:cs typeface="ＭＳ Ｐゴシック" charset="0"/>
              </a:rPr>
              <a:t>HORIZONTAL =  1.14 m (3.7 </a:t>
            </a:r>
            <a:r>
              <a:rPr lang="en-US" altLang="en-US" sz="2600" b="1" dirty="0" err="1">
                <a:solidFill>
                  <a:schemeClr val="tx1"/>
                </a:solidFill>
                <a:latin typeface="+mj-lt"/>
                <a:ea typeface="ＭＳ Ｐゴシック" charset="0"/>
                <a:cs typeface="ＭＳ Ｐゴシック" charset="0"/>
              </a:rPr>
              <a:t>ft</a:t>
            </a:r>
            <a:r>
              <a:rPr lang="en-US" altLang="en-US" sz="2600" b="1" dirty="0">
                <a:solidFill>
                  <a:schemeClr val="tx1"/>
                </a:solidFill>
                <a:latin typeface="+mj-lt"/>
                <a:ea typeface="ＭＳ Ｐゴシック" charset="0"/>
                <a:cs typeface="ＭＳ Ｐゴシック" charset="0"/>
              </a:rPr>
              <a:t>)</a:t>
            </a:r>
          </a:p>
          <a:p>
            <a:pPr algn="ctr" eaLnBrk="1" hangingPunct="1">
              <a:spcBef>
                <a:spcPct val="0"/>
              </a:spcBef>
              <a:buClrTx/>
              <a:buSzTx/>
              <a:buFontTx/>
              <a:buNone/>
              <a:defRPr/>
            </a:pPr>
            <a:r>
              <a:rPr lang="en-US" altLang="en-US" sz="2600" b="1" dirty="0">
                <a:solidFill>
                  <a:srgbClr val="00B050"/>
                </a:solidFill>
                <a:latin typeface="+mj-lt"/>
                <a:ea typeface="ＭＳ Ｐゴシック" charset="0"/>
                <a:cs typeface="ＭＳ Ｐゴシック" charset="0"/>
              </a:rPr>
              <a:t>ELLIPSOID HEIGHT </a:t>
            </a:r>
            <a:r>
              <a:rPr lang="en-US" altLang="en-US" sz="2600" b="1" dirty="0">
                <a:solidFill>
                  <a:schemeClr val="tx1"/>
                </a:solidFill>
                <a:latin typeface="+mj-lt"/>
                <a:ea typeface="ＭＳ Ｐゴシック" charset="0"/>
                <a:cs typeface="ＭＳ Ｐゴシック" charset="0"/>
              </a:rPr>
              <a:t>= </a:t>
            </a:r>
            <a:r>
              <a:rPr lang="en-US" altLang="en-US" sz="2600" b="1" i="1" dirty="0">
                <a:solidFill>
                  <a:schemeClr val="tx1"/>
                </a:solidFill>
                <a:latin typeface="+mj-lt"/>
                <a:ea typeface="ＭＳ Ｐゴシック" charset="0"/>
                <a:cs typeface="ＭＳ Ｐゴシック" charset="0"/>
              </a:rPr>
              <a:t>- </a:t>
            </a:r>
            <a:r>
              <a:rPr lang="en-US" altLang="en-US" sz="2600" b="1" dirty="0">
                <a:solidFill>
                  <a:schemeClr val="tx1"/>
                </a:solidFill>
                <a:latin typeface="+mj-lt"/>
                <a:ea typeface="ＭＳ Ｐゴシック" charset="0"/>
                <a:cs typeface="ＭＳ Ｐゴシック" charset="0"/>
              </a:rPr>
              <a:t>1.29 m (- 4.2 </a:t>
            </a:r>
            <a:r>
              <a:rPr lang="en-US" altLang="en-US" sz="2600" b="1" dirty="0" err="1">
                <a:solidFill>
                  <a:schemeClr val="tx1"/>
                </a:solidFill>
                <a:latin typeface="+mj-lt"/>
                <a:ea typeface="ＭＳ Ｐゴシック" charset="0"/>
                <a:cs typeface="ＭＳ Ｐゴシック" charset="0"/>
              </a:rPr>
              <a:t>ft</a:t>
            </a:r>
            <a:r>
              <a:rPr lang="en-US" altLang="en-US" sz="2600" b="1" dirty="0">
                <a:solidFill>
                  <a:schemeClr val="tx1"/>
                </a:solidFill>
                <a:latin typeface="+mj-lt"/>
                <a:ea typeface="ＭＳ Ｐゴシック" charset="0"/>
                <a:cs typeface="ＭＳ Ｐゴシック" charset="0"/>
              </a:rPr>
              <a:t>)</a:t>
            </a:r>
          </a:p>
          <a:p>
            <a:pPr algn="ctr" eaLnBrk="1" hangingPunct="1">
              <a:spcBef>
                <a:spcPct val="0"/>
              </a:spcBef>
              <a:buClrTx/>
              <a:buSzTx/>
              <a:buFontTx/>
              <a:buNone/>
              <a:defRPr/>
            </a:pPr>
            <a:r>
              <a:rPr lang="en-US" altLang="en-US" sz="2600" b="1" dirty="0">
                <a:solidFill>
                  <a:schemeClr val="tx1"/>
                </a:solidFill>
                <a:latin typeface="+mj-lt"/>
                <a:ea typeface="ＭＳ Ｐゴシック" charset="0"/>
                <a:cs typeface="ＭＳ Ｐゴシック" charset="0"/>
              </a:rPr>
              <a:t>Predicted with </a:t>
            </a:r>
            <a:r>
              <a:rPr lang="en-US" altLang="en-US" sz="2600" b="1" dirty="0">
                <a:solidFill>
                  <a:srgbClr val="FF0000"/>
                </a:solidFill>
                <a:latin typeface="+mj-lt"/>
                <a:ea typeface="ＭＳ Ｐゴシック" charset="0"/>
                <a:cs typeface="ＭＳ Ｐゴシック" charset="0"/>
                <a:hlinkClick r:id="rId3"/>
              </a:rPr>
              <a:t>HTDP</a:t>
            </a:r>
            <a:endParaRPr lang="en-US" altLang="en-US" sz="2600" b="1" dirty="0">
              <a:solidFill>
                <a:srgbClr val="FF0000"/>
              </a:solidFill>
              <a:latin typeface="+mj-lt"/>
              <a:ea typeface="ＭＳ Ｐゴシック" charset="0"/>
              <a:cs typeface="ＭＳ Ｐゴシック" charset="0"/>
            </a:endParaRPr>
          </a:p>
          <a:p>
            <a:pPr algn="ctr" eaLnBrk="1" hangingPunct="1">
              <a:spcBef>
                <a:spcPct val="0"/>
              </a:spcBef>
              <a:buClrTx/>
              <a:buSzTx/>
              <a:buFontTx/>
              <a:buNone/>
              <a:defRPr/>
            </a:pPr>
            <a:endParaRPr lang="en-US" altLang="en-US" sz="2600" b="1" dirty="0">
              <a:solidFill>
                <a:schemeClr val="tx1"/>
              </a:solidFill>
              <a:latin typeface="+mj-lt"/>
              <a:ea typeface="ＭＳ Ｐゴシック" charset="0"/>
              <a:cs typeface="ＭＳ Ｐゴシック" charset="0"/>
            </a:endParaRPr>
          </a:p>
          <a:p>
            <a:pPr algn="ctr" eaLnBrk="1" hangingPunct="1">
              <a:spcBef>
                <a:spcPct val="0"/>
              </a:spcBef>
              <a:buClrTx/>
              <a:buSzTx/>
              <a:buFontTx/>
              <a:buNone/>
              <a:defRPr/>
            </a:pPr>
            <a:r>
              <a:rPr lang="en-US" altLang="en-US" sz="2600" b="1" dirty="0">
                <a:solidFill>
                  <a:srgbClr val="7030A0"/>
                </a:solidFill>
                <a:latin typeface="+mj-lt"/>
                <a:ea typeface="ＭＳ Ｐゴシック" charset="0"/>
                <a:cs typeface="ＭＳ Ｐゴシック" charset="0"/>
              </a:rPr>
              <a:t>ORTHOMETRIC HEIGHT </a:t>
            </a:r>
            <a:r>
              <a:rPr lang="en-US" altLang="en-US" sz="2600" b="1" dirty="0">
                <a:solidFill>
                  <a:schemeClr val="tx1"/>
                </a:solidFill>
                <a:latin typeface="+mj-lt"/>
                <a:ea typeface="ＭＳ Ｐゴシック" charset="0"/>
                <a:cs typeface="ＭＳ Ｐゴシック" charset="0"/>
              </a:rPr>
              <a:t>= </a:t>
            </a:r>
            <a:r>
              <a:rPr lang="en-US" altLang="en-US" sz="2600" b="1" i="1" dirty="0">
                <a:solidFill>
                  <a:schemeClr val="tx1"/>
                </a:solidFill>
                <a:latin typeface="+mj-lt"/>
                <a:ea typeface="ＭＳ Ｐゴシック" charset="0"/>
                <a:cs typeface="ＭＳ Ｐゴシック" charset="0"/>
              </a:rPr>
              <a:t>- </a:t>
            </a:r>
            <a:r>
              <a:rPr lang="en-US" altLang="en-US" sz="2600" b="1" dirty="0">
                <a:solidFill>
                  <a:schemeClr val="tx1"/>
                </a:solidFill>
                <a:latin typeface="+mj-lt"/>
                <a:ea typeface="ＭＳ Ｐゴシック" charset="0"/>
                <a:cs typeface="ＭＳ Ｐゴシック" charset="0"/>
              </a:rPr>
              <a:t>0.41 m (- 1.3 </a:t>
            </a:r>
            <a:r>
              <a:rPr lang="en-US" altLang="en-US" sz="2600" b="1" dirty="0" err="1">
                <a:solidFill>
                  <a:schemeClr val="tx1"/>
                </a:solidFill>
                <a:latin typeface="+mj-lt"/>
                <a:ea typeface="ＭＳ Ｐゴシック" charset="0"/>
                <a:cs typeface="ＭＳ Ｐゴシック" charset="0"/>
              </a:rPr>
              <a:t>ft</a:t>
            </a:r>
            <a:r>
              <a:rPr lang="en-US" altLang="en-US" sz="2600" b="1" dirty="0">
                <a:solidFill>
                  <a:schemeClr val="tx1"/>
                </a:solidFill>
                <a:latin typeface="+mj-lt"/>
                <a:ea typeface="ＭＳ Ｐゴシック" charset="0"/>
                <a:cs typeface="ＭＳ Ｐゴシック" charset="0"/>
              </a:rPr>
              <a:t>)</a:t>
            </a:r>
          </a:p>
          <a:p>
            <a:pPr algn="ctr" eaLnBrk="1" hangingPunct="1">
              <a:spcBef>
                <a:spcPct val="0"/>
              </a:spcBef>
              <a:buClrTx/>
              <a:buSzTx/>
              <a:buFontTx/>
              <a:buNone/>
              <a:defRPr/>
            </a:pPr>
            <a:r>
              <a:rPr lang="en-US" altLang="en-US" sz="2600" b="1" dirty="0">
                <a:solidFill>
                  <a:schemeClr val="tx1"/>
                </a:solidFill>
                <a:latin typeface="+mj-lt"/>
                <a:ea typeface="ＭＳ Ｐゴシック" charset="0"/>
                <a:cs typeface="ＭＳ Ｐゴシック" charset="0"/>
              </a:rPr>
              <a:t>Predicted with </a:t>
            </a:r>
            <a:r>
              <a:rPr lang="en-US" altLang="en-US" sz="2600" b="1" dirty="0">
                <a:solidFill>
                  <a:srgbClr val="FF0000"/>
                </a:solidFill>
                <a:latin typeface="+mj-lt"/>
                <a:ea typeface="ＭＳ Ｐゴシック" charset="0"/>
                <a:cs typeface="ＭＳ Ｐゴシック" charset="0"/>
                <a:hlinkClick r:id="rId3"/>
              </a:rPr>
              <a:t>HTDP</a:t>
            </a:r>
            <a:r>
              <a:rPr lang="en-US" altLang="en-US" sz="2600" b="1" dirty="0">
                <a:solidFill>
                  <a:schemeClr val="tx1"/>
                </a:solidFill>
                <a:latin typeface="+mj-lt"/>
                <a:ea typeface="ＭＳ Ｐゴシック" charset="0"/>
                <a:cs typeface="ＭＳ Ｐゴシック" charset="0"/>
              </a:rPr>
              <a:t> and </a:t>
            </a:r>
            <a:r>
              <a:rPr lang="en-US" altLang="en-US" sz="2600" b="1" dirty="0">
                <a:solidFill>
                  <a:srgbClr val="FF0000"/>
                </a:solidFill>
                <a:latin typeface="+mj-lt"/>
                <a:ea typeface="ＭＳ Ｐゴシック" charset="0"/>
                <a:cs typeface="ＭＳ Ｐゴシック" charset="0"/>
                <a:hlinkClick r:id="rId4"/>
              </a:rPr>
              <a:t>USGG2012</a:t>
            </a:r>
            <a:endParaRPr lang="en-US" altLang="en-US" sz="2600" b="1" dirty="0">
              <a:solidFill>
                <a:srgbClr val="FF0000"/>
              </a:solidFill>
              <a:latin typeface="+mj-lt"/>
              <a:ea typeface="ＭＳ Ｐゴシック" charset="0"/>
              <a:cs typeface="ＭＳ Ｐゴシック" charset="0"/>
            </a:endParaRPr>
          </a:p>
        </p:txBody>
      </p:sp>
      <p:sp>
        <p:nvSpPr>
          <p:cNvPr id="34819" name="TextBox 1"/>
          <p:cNvSpPr txBox="1">
            <a:spLocks noChangeArrowheads="1"/>
          </p:cNvSpPr>
          <p:nvPr/>
        </p:nvSpPr>
        <p:spPr bwMode="auto">
          <a:xfrm>
            <a:off x="-28575" y="673100"/>
            <a:ext cx="920115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defTabSz="4572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defTabSz="4572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defTabSz="4572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defTabSz="4572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algn="ctr" eaLnBrk="1" hangingPunct="1">
              <a:spcBef>
                <a:spcPct val="0"/>
              </a:spcBef>
              <a:buClrTx/>
              <a:buSzTx/>
              <a:buFontTx/>
              <a:buNone/>
              <a:defRPr/>
            </a:pPr>
            <a:r>
              <a:rPr lang="en-US" altLang="en-US" sz="2700" b="1" dirty="0">
                <a:solidFill>
                  <a:schemeClr val="tx1"/>
                </a:solidFill>
                <a:latin typeface="+mj-lt"/>
                <a:ea typeface="ＭＳ Ｐゴシック" charset="0"/>
                <a:cs typeface="Times New Roman" pitchFamily="18" charset="0"/>
              </a:rPr>
              <a:t>Predicated Positional Changes in 2022 in Washington D.C.</a:t>
            </a:r>
          </a:p>
          <a:p>
            <a:pPr algn="ctr" eaLnBrk="1" hangingPunct="1">
              <a:spcBef>
                <a:spcPct val="0"/>
              </a:spcBef>
              <a:buClrTx/>
              <a:buSzTx/>
              <a:buFontTx/>
              <a:buNone/>
              <a:defRPr/>
            </a:pPr>
            <a:r>
              <a:rPr lang="en-US" altLang="en-US" sz="2400" b="1" dirty="0">
                <a:solidFill>
                  <a:schemeClr val="tx1"/>
                </a:solidFill>
                <a:latin typeface="+mj-lt"/>
                <a:ea typeface="ＭＳ Ｐゴシック" charset="0"/>
                <a:cs typeface="Times New Roman" pitchFamily="18" charset="0"/>
              </a:rPr>
              <a:t>Computed for JEFFERSON PIER (US0024)</a:t>
            </a:r>
          </a:p>
        </p:txBody>
      </p:sp>
      <p:sp>
        <p:nvSpPr>
          <p:cNvPr id="2" name="Date Placeholder 1"/>
          <p:cNvSpPr>
            <a:spLocks noGrp="1"/>
          </p:cNvSpPr>
          <p:nvPr>
            <p:ph type="dt" sz="half" idx="10"/>
          </p:nvPr>
        </p:nvSpPr>
        <p:spPr/>
        <p:txBody>
          <a:bodyPr/>
          <a:lstStyle/>
          <a:p>
            <a:pPr>
              <a:defRPr/>
            </a:pPr>
            <a:r>
              <a:rPr lang="en-US" smtClean="0"/>
              <a:t>March 12, 2014</a:t>
            </a:r>
            <a:endParaRPr lang="en-US"/>
          </a:p>
        </p:txBody>
      </p:sp>
      <p:sp>
        <p:nvSpPr>
          <p:cNvPr id="3" name="Footer Placeholder 2"/>
          <p:cNvSpPr>
            <a:spLocks noGrp="1"/>
          </p:cNvSpPr>
          <p:nvPr>
            <p:ph type="ftr" sz="quarter" idx="11"/>
          </p:nvPr>
        </p:nvSpPr>
        <p:spPr/>
        <p:txBody>
          <a:bodyPr/>
          <a:lstStyle/>
          <a:p>
            <a:pPr>
              <a:defRPr/>
            </a:pPr>
            <a:r>
              <a:rPr lang="en-US" smtClean="0"/>
              <a:t>DCALS Spring Banquet</a:t>
            </a:r>
            <a:endParaRPr lang="en-US"/>
          </a:p>
        </p:txBody>
      </p:sp>
      <p:sp>
        <p:nvSpPr>
          <p:cNvPr id="5" name="Slide Number Placeholder 4"/>
          <p:cNvSpPr>
            <a:spLocks noGrp="1"/>
          </p:cNvSpPr>
          <p:nvPr>
            <p:ph type="sldNum" sz="quarter" idx="12"/>
          </p:nvPr>
        </p:nvSpPr>
        <p:spPr/>
        <p:txBody>
          <a:bodyPr/>
          <a:lstStyle/>
          <a:p>
            <a:pPr>
              <a:defRPr/>
            </a:pPr>
            <a:fld id="{4F49AAF0-771A-4457-B36D-6C76FDADB3EC}" type="slidenum">
              <a:rPr lang="en-US" smtClean="0"/>
              <a:pPr>
                <a:defRPr/>
              </a:pPr>
              <a:t>66</a:t>
            </a:fld>
            <a:endParaRPr lang="en-US"/>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Box 6"/>
          <p:cNvSpPr txBox="1">
            <a:spLocks noChangeArrowheads="1"/>
          </p:cNvSpPr>
          <p:nvPr/>
        </p:nvSpPr>
        <p:spPr bwMode="auto">
          <a:xfrm>
            <a:off x="304800" y="174625"/>
            <a:ext cx="84582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a:spcBef>
                <a:spcPct val="0"/>
              </a:spcBef>
              <a:buFontTx/>
              <a:buNone/>
            </a:pPr>
            <a:r>
              <a:rPr lang="en-US" altLang="en-US" sz="3400" b="1">
                <a:latin typeface="Times New Roman" pitchFamily="18" charset="0"/>
                <a:cs typeface="Times New Roman" pitchFamily="18" charset="0"/>
              </a:rPr>
              <a:t>What can you do to get ready for 2022??</a:t>
            </a:r>
          </a:p>
        </p:txBody>
      </p:sp>
      <p:sp>
        <p:nvSpPr>
          <p:cNvPr id="38915" name="TextBox 6"/>
          <p:cNvSpPr txBox="1">
            <a:spLocks noChangeArrowheads="1"/>
          </p:cNvSpPr>
          <p:nvPr/>
        </p:nvSpPr>
        <p:spPr bwMode="auto">
          <a:xfrm>
            <a:off x="304800" y="1236663"/>
            <a:ext cx="8458200" cy="830262"/>
          </a:xfrm>
          <a:prstGeom prst="rect">
            <a:avLst/>
          </a:prstGeom>
          <a:noFill/>
          <a:ln w="1905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a:spcBef>
                <a:spcPct val="0"/>
              </a:spcBef>
              <a:buFontTx/>
              <a:buNone/>
            </a:pPr>
            <a:r>
              <a:rPr lang="en-US" altLang="en-US" sz="2400" b="1">
                <a:solidFill>
                  <a:srgbClr val="7030A0"/>
                </a:solidFill>
                <a:latin typeface="Times New Roman" pitchFamily="18" charset="0"/>
                <a:cs typeface="Times New Roman" pitchFamily="18" charset="0"/>
              </a:rPr>
              <a:t>Understand the impact of changing positions and heights for your community, company or agency</a:t>
            </a:r>
            <a:endParaRPr lang="en-US" altLang="en-US" sz="2000" b="1">
              <a:solidFill>
                <a:srgbClr val="7030A0"/>
              </a:solidFill>
              <a:latin typeface="Times New Roman" pitchFamily="18" charset="0"/>
              <a:cs typeface="Times New Roman" pitchFamily="18" charset="0"/>
            </a:endParaRPr>
          </a:p>
        </p:txBody>
      </p:sp>
      <p:sp>
        <p:nvSpPr>
          <p:cNvPr id="38916" name="TextBox 6"/>
          <p:cNvSpPr txBox="1">
            <a:spLocks noChangeArrowheads="1"/>
          </p:cNvSpPr>
          <p:nvPr/>
        </p:nvSpPr>
        <p:spPr bwMode="auto">
          <a:xfrm>
            <a:off x="304800" y="3686175"/>
            <a:ext cx="8458200" cy="1200150"/>
          </a:xfrm>
          <a:prstGeom prst="rect">
            <a:avLst/>
          </a:prstGeom>
          <a:noFill/>
          <a:ln w="1905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a:spcBef>
                <a:spcPct val="0"/>
              </a:spcBef>
              <a:buFontTx/>
              <a:buNone/>
            </a:pPr>
            <a:r>
              <a:rPr lang="en-US" altLang="en-US" sz="2400" b="1">
                <a:latin typeface="Times New Roman" pitchFamily="18" charset="0"/>
                <a:cs typeface="Times New Roman" pitchFamily="18" charset="0"/>
              </a:rPr>
              <a:t>Should NGS continue to publish State Plane Coordinates?</a:t>
            </a:r>
          </a:p>
          <a:p>
            <a:pPr algn="ctr">
              <a:spcBef>
                <a:spcPct val="0"/>
              </a:spcBef>
              <a:buFontTx/>
              <a:buNone/>
            </a:pPr>
            <a:r>
              <a:rPr lang="en-US" altLang="en-US" sz="2400" b="1">
                <a:latin typeface="Times New Roman" pitchFamily="18" charset="0"/>
                <a:cs typeface="Times New Roman" pitchFamily="18" charset="0"/>
              </a:rPr>
              <a:t>If yes:</a:t>
            </a:r>
          </a:p>
          <a:p>
            <a:pPr algn="ctr">
              <a:spcBef>
                <a:spcPct val="0"/>
              </a:spcBef>
              <a:buFontTx/>
              <a:buNone/>
            </a:pPr>
            <a:r>
              <a:rPr lang="en-US" altLang="en-US" sz="2400" b="1">
                <a:latin typeface="Times New Roman" pitchFamily="18" charset="0"/>
                <a:cs typeface="Times New Roman" pitchFamily="18" charset="0"/>
              </a:rPr>
              <a:t>Retain  or change NAD 83 geometric parameters?</a:t>
            </a:r>
            <a:endParaRPr lang="en-US" altLang="en-US" sz="2000" b="1">
              <a:latin typeface="Times New Roman" pitchFamily="18" charset="0"/>
              <a:cs typeface="Times New Roman" pitchFamily="18" charset="0"/>
            </a:endParaRPr>
          </a:p>
        </p:txBody>
      </p:sp>
      <p:sp>
        <p:nvSpPr>
          <p:cNvPr id="38917" name="TextBox 6"/>
          <p:cNvSpPr txBox="1">
            <a:spLocks noChangeArrowheads="1"/>
          </p:cNvSpPr>
          <p:nvPr/>
        </p:nvSpPr>
        <p:spPr bwMode="auto">
          <a:xfrm>
            <a:off x="200025" y="5381625"/>
            <a:ext cx="8772525" cy="1138238"/>
          </a:xfrm>
          <a:prstGeom prst="rect">
            <a:avLst/>
          </a:prstGeom>
          <a:noFill/>
          <a:ln w="1905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a:spcBef>
                <a:spcPct val="0"/>
              </a:spcBef>
              <a:buFontTx/>
              <a:buNone/>
            </a:pPr>
            <a:r>
              <a:rPr lang="en-US" altLang="en-US" sz="2400" b="1">
                <a:solidFill>
                  <a:srgbClr val="C00000"/>
                </a:solidFill>
                <a:latin typeface="Times New Roman" pitchFamily="18" charset="0"/>
                <a:cs typeface="Times New Roman" pitchFamily="18" charset="0"/>
              </a:rPr>
              <a:t>Communicate your issues directly to NGS</a:t>
            </a:r>
          </a:p>
          <a:p>
            <a:pPr algn="ctr">
              <a:spcBef>
                <a:spcPct val="0"/>
              </a:spcBef>
              <a:buFontTx/>
              <a:buNone/>
            </a:pPr>
            <a:r>
              <a:rPr lang="en-US" altLang="en-US" sz="2200" b="1">
                <a:solidFill>
                  <a:srgbClr val="C00000"/>
                </a:solidFill>
                <a:latin typeface="Times New Roman" pitchFamily="18" charset="0"/>
                <a:cs typeface="Times New Roman" pitchFamily="18" charset="0"/>
              </a:rPr>
              <a:t>Joe Evjen – </a:t>
            </a:r>
            <a:r>
              <a:rPr lang="en-US" altLang="en-US" sz="2200" b="1">
                <a:solidFill>
                  <a:srgbClr val="C00000"/>
                </a:solidFill>
                <a:latin typeface="Times New Roman" pitchFamily="18" charset="0"/>
                <a:cs typeface="Times New Roman" pitchFamily="18" charset="0"/>
                <a:hlinkClick r:id="rId2"/>
              </a:rPr>
              <a:t>joe.evjen@noaa.gov</a:t>
            </a:r>
            <a:r>
              <a:rPr lang="en-US" altLang="en-US" sz="2200" b="1">
                <a:solidFill>
                  <a:srgbClr val="C00000"/>
                </a:solidFill>
                <a:latin typeface="Times New Roman" pitchFamily="18" charset="0"/>
                <a:cs typeface="Times New Roman" pitchFamily="18" charset="0"/>
              </a:rPr>
              <a:t> – Geometric Datum Manager</a:t>
            </a:r>
          </a:p>
          <a:p>
            <a:pPr algn="ctr">
              <a:spcBef>
                <a:spcPct val="0"/>
              </a:spcBef>
              <a:buFontTx/>
              <a:buNone/>
            </a:pPr>
            <a:r>
              <a:rPr lang="en-US" altLang="en-US" sz="2200" b="1">
                <a:solidFill>
                  <a:srgbClr val="C00000"/>
                </a:solidFill>
                <a:latin typeface="Times New Roman" pitchFamily="18" charset="0"/>
                <a:cs typeface="Times New Roman" pitchFamily="18" charset="0"/>
              </a:rPr>
              <a:t>    Mark Eckl – </a:t>
            </a:r>
            <a:r>
              <a:rPr lang="en-US" altLang="en-US" sz="2200" b="1">
                <a:solidFill>
                  <a:srgbClr val="C00000"/>
                </a:solidFill>
                <a:latin typeface="Times New Roman" pitchFamily="18" charset="0"/>
                <a:cs typeface="Times New Roman" pitchFamily="18" charset="0"/>
                <a:hlinkClick r:id="rId3"/>
              </a:rPr>
              <a:t>mark.eckl@noaa.gov</a:t>
            </a:r>
            <a:r>
              <a:rPr lang="en-US" altLang="en-US" sz="2200" b="1">
                <a:solidFill>
                  <a:srgbClr val="C00000"/>
                </a:solidFill>
                <a:latin typeface="Times New Roman" pitchFamily="18" charset="0"/>
                <a:cs typeface="Times New Roman" pitchFamily="18" charset="0"/>
              </a:rPr>
              <a:t> – Geopotential Datum Manager</a:t>
            </a:r>
          </a:p>
        </p:txBody>
      </p:sp>
      <p:sp>
        <p:nvSpPr>
          <p:cNvPr id="38918" name="TextBox 6">
            <a:hlinkClick r:id="rId4"/>
          </p:cNvPr>
          <p:cNvSpPr txBox="1">
            <a:spLocks noChangeArrowheads="1"/>
          </p:cNvSpPr>
          <p:nvPr/>
        </p:nvSpPr>
        <p:spPr bwMode="auto">
          <a:xfrm>
            <a:off x="304800" y="2589213"/>
            <a:ext cx="8458200" cy="461962"/>
          </a:xfrm>
          <a:prstGeom prst="rect">
            <a:avLst/>
          </a:prstGeom>
          <a:noFill/>
          <a:ln w="1905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a:spcBef>
                <a:spcPct val="0"/>
              </a:spcBef>
              <a:buFontTx/>
              <a:buNone/>
            </a:pPr>
            <a:r>
              <a:rPr lang="en-US" altLang="en-US" sz="2400" b="1">
                <a:solidFill>
                  <a:srgbClr val="00B050"/>
                </a:solidFill>
                <a:latin typeface="Times New Roman" pitchFamily="18" charset="0"/>
                <a:cs typeface="Times New Roman" pitchFamily="18" charset="0"/>
              </a:rPr>
              <a:t>Watch for upcoming NGS status reports/webinars</a:t>
            </a:r>
            <a:endParaRPr lang="en-US" altLang="en-US" sz="2000" b="1">
              <a:solidFill>
                <a:srgbClr val="00B050"/>
              </a:solidFill>
              <a:latin typeface="Times New Roman" pitchFamily="18" charset="0"/>
              <a:cs typeface="Times New Roman" pitchFamily="18" charset="0"/>
            </a:endParaRPr>
          </a:p>
        </p:txBody>
      </p:sp>
      <p:sp>
        <p:nvSpPr>
          <p:cNvPr id="2" name="Date Placeholder 1"/>
          <p:cNvSpPr>
            <a:spLocks noGrp="1"/>
          </p:cNvSpPr>
          <p:nvPr>
            <p:ph type="dt" sz="half" idx="10"/>
          </p:nvPr>
        </p:nvSpPr>
        <p:spPr/>
        <p:txBody>
          <a:bodyPr/>
          <a:lstStyle/>
          <a:p>
            <a:pPr>
              <a:defRPr/>
            </a:pPr>
            <a:r>
              <a:rPr lang="en-US" smtClean="0"/>
              <a:t>March 12, 2014</a:t>
            </a:r>
            <a:endParaRPr lang="en-US"/>
          </a:p>
        </p:txBody>
      </p:sp>
      <p:sp>
        <p:nvSpPr>
          <p:cNvPr id="3" name="Footer Placeholder 2"/>
          <p:cNvSpPr>
            <a:spLocks noGrp="1"/>
          </p:cNvSpPr>
          <p:nvPr>
            <p:ph type="ftr" sz="quarter" idx="11"/>
          </p:nvPr>
        </p:nvSpPr>
        <p:spPr/>
        <p:txBody>
          <a:bodyPr/>
          <a:lstStyle/>
          <a:p>
            <a:pPr>
              <a:defRPr/>
            </a:pPr>
            <a:r>
              <a:rPr lang="en-US" smtClean="0"/>
              <a:t>DCALS Spring Banquet</a:t>
            </a:r>
            <a:endParaRPr lang="en-US"/>
          </a:p>
        </p:txBody>
      </p:sp>
      <p:sp>
        <p:nvSpPr>
          <p:cNvPr id="5" name="Slide Number Placeholder 4"/>
          <p:cNvSpPr>
            <a:spLocks noGrp="1"/>
          </p:cNvSpPr>
          <p:nvPr>
            <p:ph type="sldNum" sz="quarter" idx="12"/>
          </p:nvPr>
        </p:nvSpPr>
        <p:spPr/>
        <p:txBody>
          <a:bodyPr/>
          <a:lstStyle/>
          <a:p>
            <a:pPr>
              <a:defRPr/>
            </a:pPr>
            <a:fld id="{4F49AAF0-771A-4457-B36D-6C76FDADB3EC}" type="slidenum">
              <a:rPr lang="en-US" smtClean="0"/>
              <a:pPr>
                <a:defRPr/>
              </a:pPr>
              <a:t>67</a:t>
            </a:fld>
            <a:endParaRPr lang="en-US"/>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altLang="en-US" smtClean="0"/>
              <a:t>Extra Slides</a:t>
            </a:r>
          </a:p>
        </p:txBody>
      </p:sp>
      <p:sp>
        <p:nvSpPr>
          <p:cNvPr id="39939" name="Content Placeholder 2"/>
          <p:cNvSpPr>
            <a:spLocks noGrp="1"/>
          </p:cNvSpPr>
          <p:nvPr>
            <p:ph idx="1"/>
          </p:nvPr>
        </p:nvSpPr>
        <p:spPr/>
        <p:txBody>
          <a:bodyPr/>
          <a:lstStyle/>
          <a:p>
            <a:endParaRPr lang="en-US" altLang="en-US" smtClean="0"/>
          </a:p>
        </p:txBody>
      </p:sp>
      <p:sp>
        <p:nvSpPr>
          <p:cNvPr id="4" name="Date Placeholder 3"/>
          <p:cNvSpPr>
            <a:spLocks noGrp="1"/>
          </p:cNvSpPr>
          <p:nvPr>
            <p:ph type="dt" sz="quarter" idx="10"/>
          </p:nvPr>
        </p:nvSpPr>
        <p:spPr/>
        <p:txBody>
          <a:bodyPr/>
          <a:lstStyle/>
          <a:p>
            <a:pPr>
              <a:defRPr/>
            </a:pPr>
            <a:r>
              <a:rPr lang="en-US" smtClean="0"/>
              <a:t>March 12, 2014</a:t>
            </a:r>
            <a:endParaRPr lang="en-US"/>
          </a:p>
        </p:txBody>
      </p:sp>
      <p:sp>
        <p:nvSpPr>
          <p:cNvPr id="5" name="Footer Placeholder 4"/>
          <p:cNvSpPr>
            <a:spLocks noGrp="1"/>
          </p:cNvSpPr>
          <p:nvPr>
            <p:ph type="ftr" sz="quarter" idx="11"/>
          </p:nvPr>
        </p:nvSpPr>
        <p:spPr/>
        <p:txBody>
          <a:bodyPr/>
          <a:lstStyle/>
          <a:p>
            <a:pPr>
              <a:defRPr/>
            </a:pPr>
            <a:r>
              <a:rPr lang="en-US" smtClean="0"/>
              <a:t>DCALS Spring Banquet</a:t>
            </a:r>
            <a:endParaRPr lang="en-US"/>
          </a:p>
        </p:txBody>
      </p:sp>
      <p:sp>
        <p:nvSpPr>
          <p:cNvPr id="2" name="Slide Number Placeholder 1"/>
          <p:cNvSpPr>
            <a:spLocks noGrp="1"/>
          </p:cNvSpPr>
          <p:nvPr>
            <p:ph type="sldNum" sz="quarter" idx="12"/>
          </p:nvPr>
        </p:nvSpPr>
        <p:spPr/>
        <p:txBody>
          <a:bodyPr/>
          <a:lstStyle/>
          <a:p>
            <a:pPr>
              <a:defRPr/>
            </a:pPr>
            <a:fld id="{4F49AAF0-771A-4457-B36D-6C76FDADB3EC}" type="slidenum">
              <a:rPr lang="en-US" smtClean="0"/>
              <a:pPr>
                <a:defRPr/>
              </a:pPr>
              <a:t>68</a:t>
            </a:fld>
            <a:endParaRPr lang="en-US"/>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Box 6"/>
          <p:cNvSpPr txBox="1">
            <a:spLocks noChangeArrowheads="1"/>
          </p:cNvSpPr>
          <p:nvPr/>
        </p:nvSpPr>
        <p:spPr bwMode="auto">
          <a:xfrm>
            <a:off x="133350" y="1752600"/>
            <a:ext cx="2597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1400" b="1">
                <a:latin typeface="Verdana" pitchFamily="34" charset="0"/>
              </a:rPr>
              <a:t>“Bringing in” the datum</a:t>
            </a:r>
          </a:p>
        </p:txBody>
      </p:sp>
      <p:sp>
        <p:nvSpPr>
          <p:cNvPr id="93187" name="Isosceles Triangle 29"/>
          <p:cNvSpPr>
            <a:spLocks noChangeArrowheads="1"/>
          </p:cNvSpPr>
          <p:nvPr/>
        </p:nvSpPr>
        <p:spPr bwMode="auto">
          <a:xfrm>
            <a:off x="4381500" y="3829050"/>
            <a:ext cx="142875" cy="123825"/>
          </a:xfrm>
          <a:prstGeom prst="triangle">
            <a:avLst>
              <a:gd name="adj" fmla="val 50000"/>
            </a:avLst>
          </a:prstGeom>
          <a:solidFill>
            <a:schemeClr val="accent1"/>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3188" name="TextBox 31"/>
          <p:cNvSpPr txBox="1">
            <a:spLocks noChangeArrowheads="1"/>
          </p:cNvSpPr>
          <p:nvPr/>
        </p:nvSpPr>
        <p:spPr bwMode="auto">
          <a:xfrm>
            <a:off x="3981450" y="4257675"/>
            <a:ext cx="23923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1400" b="1">
                <a:latin typeface="Verdana" pitchFamily="34" charset="0"/>
              </a:rPr>
              <a:t>Point where I need </a:t>
            </a:r>
          </a:p>
          <a:p>
            <a:pPr>
              <a:spcBef>
                <a:spcPct val="0"/>
              </a:spcBef>
              <a:buFontTx/>
              <a:buNone/>
            </a:pPr>
            <a:r>
              <a:rPr lang="en-US" altLang="en-US" sz="1400" b="1">
                <a:latin typeface="Verdana" pitchFamily="34" charset="0"/>
              </a:rPr>
              <a:t>an orthometric height</a:t>
            </a:r>
          </a:p>
        </p:txBody>
      </p:sp>
      <p:cxnSp>
        <p:nvCxnSpPr>
          <p:cNvPr id="93189" name="Straight Arrow Connector 39"/>
          <p:cNvCxnSpPr>
            <a:cxnSpLocks noChangeShapeType="1"/>
          </p:cNvCxnSpPr>
          <p:nvPr/>
        </p:nvCxnSpPr>
        <p:spPr bwMode="auto">
          <a:xfrm rot="16200000" flipV="1">
            <a:off x="4397375" y="3968751"/>
            <a:ext cx="338137" cy="201612"/>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93190" name="Oval 42"/>
          <p:cNvSpPr>
            <a:spLocks noChangeArrowheads="1"/>
          </p:cNvSpPr>
          <p:nvPr/>
        </p:nvSpPr>
        <p:spPr bwMode="auto">
          <a:xfrm rot="1436089">
            <a:off x="7927975" y="766763"/>
            <a:ext cx="76200" cy="76200"/>
          </a:xfrm>
          <a:prstGeom prst="ellipse">
            <a:avLst/>
          </a:prstGeom>
          <a:solidFill>
            <a:srgbClr val="00FF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3191" name="Oval 43"/>
          <p:cNvSpPr>
            <a:spLocks noChangeArrowheads="1"/>
          </p:cNvSpPr>
          <p:nvPr/>
        </p:nvSpPr>
        <p:spPr bwMode="auto">
          <a:xfrm rot="1436089">
            <a:off x="8005763" y="966788"/>
            <a:ext cx="76200" cy="76200"/>
          </a:xfrm>
          <a:prstGeom prst="ellipse">
            <a:avLst/>
          </a:prstGeom>
          <a:solidFill>
            <a:srgbClr val="00FF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3192" name="Oval 44"/>
          <p:cNvSpPr>
            <a:spLocks noChangeArrowheads="1"/>
          </p:cNvSpPr>
          <p:nvPr/>
        </p:nvSpPr>
        <p:spPr bwMode="auto">
          <a:xfrm rot="1436089">
            <a:off x="8083550" y="1168400"/>
            <a:ext cx="76200" cy="76200"/>
          </a:xfrm>
          <a:prstGeom prst="ellipse">
            <a:avLst/>
          </a:prstGeom>
          <a:solidFill>
            <a:srgbClr val="00FF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3193" name="Oval 45"/>
          <p:cNvSpPr>
            <a:spLocks noChangeArrowheads="1"/>
          </p:cNvSpPr>
          <p:nvPr/>
        </p:nvSpPr>
        <p:spPr bwMode="auto">
          <a:xfrm rot="1436089">
            <a:off x="8159750" y="1370013"/>
            <a:ext cx="76200" cy="76200"/>
          </a:xfrm>
          <a:prstGeom prst="ellipse">
            <a:avLst/>
          </a:prstGeom>
          <a:solidFill>
            <a:srgbClr val="00FF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3194" name="Oval 46"/>
          <p:cNvSpPr>
            <a:spLocks noChangeArrowheads="1"/>
          </p:cNvSpPr>
          <p:nvPr/>
        </p:nvSpPr>
        <p:spPr bwMode="auto">
          <a:xfrm rot="1436089">
            <a:off x="8237538" y="1570038"/>
            <a:ext cx="76200" cy="76200"/>
          </a:xfrm>
          <a:prstGeom prst="ellipse">
            <a:avLst/>
          </a:prstGeom>
          <a:solidFill>
            <a:srgbClr val="00FF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3195" name="Oval 47"/>
          <p:cNvSpPr>
            <a:spLocks noChangeArrowheads="1"/>
          </p:cNvSpPr>
          <p:nvPr/>
        </p:nvSpPr>
        <p:spPr bwMode="auto">
          <a:xfrm rot="1436089">
            <a:off x="8315325" y="1771650"/>
            <a:ext cx="76200" cy="76200"/>
          </a:xfrm>
          <a:prstGeom prst="ellipse">
            <a:avLst/>
          </a:prstGeom>
          <a:solidFill>
            <a:srgbClr val="00FF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3196" name="Oval 48"/>
          <p:cNvSpPr>
            <a:spLocks noChangeArrowheads="1"/>
          </p:cNvSpPr>
          <p:nvPr/>
        </p:nvSpPr>
        <p:spPr bwMode="auto">
          <a:xfrm rot="1436089">
            <a:off x="8393113" y="1973263"/>
            <a:ext cx="76200" cy="76200"/>
          </a:xfrm>
          <a:prstGeom prst="ellipse">
            <a:avLst/>
          </a:prstGeom>
          <a:solidFill>
            <a:srgbClr val="00FF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3197" name="Oval 49"/>
          <p:cNvSpPr>
            <a:spLocks noChangeArrowheads="1"/>
          </p:cNvSpPr>
          <p:nvPr/>
        </p:nvSpPr>
        <p:spPr bwMode="auto">
          <a:xfrm rot="1436089">
            <a:off x="8470900" y="2173288"/>
            <a:ext cx="76200" cy="76200"/>
          </a:xfrm>
          <a:prstGeom prst="ellipse">
            <a:avLst/>
          </a:prstGeom>
          <a:solidFill>
            <a:srgbClr val="00FF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3198" name="Oval 50"/>
          <p:cNvSpPr>
            <a:spLocks noChangeArrowheads="1"/>
          </p:cNvSpPr>
          <p:nvPr/>
        </p:nvSpPr>
        <p:spPr bwMode="auto">
          <a:xfrm rot="1436089">
            <a:off x="8547100" y="2374900"/>
            <a:ext cx="76200" cy="76200"/>
          </a:xfrm>
          <a:prstGeom prst="ellipse">
            <a:avLst/>
          </a:prstGeom>
          <a:solidFill>
            <a:srgbClr val="00FF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3199" name="Oval 51"/>
          <p:cNvSpPr>
            <a:spLocks noChangeArrowheads="1"/>
          </p:cNvSpPr>
          <p:nvPr/>
        </p:nvSpPr>
        <p:spPr bwMode="auto">
          <a:xfrm rot="1436089">
            <a:off x="8624888" y="2576513"/>
            <a:ext cx="76200" cy="76200"/>
          </a:xfrm>
          <a:prstGeom prst="ellipse">
            <a:avLst/>
          </a:prstGeom>
          <a:solidFill>
            <a:srgbClr val="00FF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3200" name="Oval 52"/>
          <p:cNvSpPr>
            <a:spLocks noChangeArrowheads="1"/>
          </p:cNvSpPr>
          <p:nvPr/>
        </p:nvSpPr>
        <p:spPr bwMode="auto">
          <a:xfrm rot="1436089">
            <a:off x="8702675" y="2776538"/>
            <a:ext cx="76200" cy="76200"/>
          </a:xfrm>
          <a:prstGeom prst="ellipse">
            <a:avLst/>
          </a:prstGeom>
          <a:solidFill>
            <a:srgbClr val="00FF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3201" name="Oval 55"/>
          <p:cNvSpPr>
            <a:spLocks noChangeArrowheads="1"/>
          </p:cNvSpPr>
          <p:nvPr/>
        </p:nvSpPr>
        <p:spPr bwMode="auto">
          <a:xfrm rot="-1288772">
            <a:off x="1398588" y="4413250"/>
            <a:ext cx="74612" cy="82550"/>
          </a:xfrm>
          <a:prstGeom prst="ellipse">
            <a:avLst/>
          </a:prstGeom>
          <a:solidFill>
            <a:srgbClr val="00FF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3202" name="Oval 56"/>
          <p:cNvSpPr>
            <a:spLocks noChangeArrowheads="1"/>
          </p:cNvSpPr>
          <p:nvPr/>
        </p:nvSpPr>
        <p:spPr bwMode="auto">
          <a:xfrm rot="-1288772">
            <a:off x="1597025" y="4511675"/>
            <a:ext cx="73025" cy="82550"/>
          </a:xfrm>
          <a:prstGeom prst="ellipse">
            <a:avLst/>
          </a:prstGeom>
          <a:solidFill>
            <a:srgbClr val="00FF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3203" name="Oval 57"/>
          <p:cNvSpPr>
            <a:spLocks noChangeArrowheads="1"/>
          </p:cNvSpPr>
          <p:nvPr/>
        </p:nvSpPr>
        <p:spPr bwMode="auto">
          <a:xfrm rot="-1288772">
            <a:off x="1793875" y="4611688"/>
            <a:ext cx="73025" cy="82550"/>
          </a:xfrm>
          <a:prstGeom prst="ellipse">
            <a:avLst/>
          </a:prstGeom>
          <a:solidFill>
            <a:srgbClr val="00FF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3204" name="Oval 58"/>
          <p:cNvSpPr>
            <a:spLocks noChangeArrowheads="1"/>
          </p:cNvSpPr>
          <p:nvPr/>
        </p:nvSpPr>
        <p:spPr bwMode="auto">
          <a:xfrm rot="-1288772">
            <a:off x="1990725" y="4711700"/>
            <a:ext cx="74613" cy="80963"/>
          </a:xfrm>
          <a:prstGeom prst="ellipse">
            <a:avLst/>
          </a:prstGeom>
          <a:solidFill>
            <a:srgbClr val="00FF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3205" name="Oval 59"/>
          <p:cNvSpPr>
            <a:spLocks noChangeArrowheads="1"/>
          </p:cNvSpPr>
          <p:nvPr/>
        </p:nvSpPr>
        <p:spPr bwMode="auto">
          <a:xfrm rot="-1288772">
            <a:off x="2189163" y="4810125"/>
            <a:ext cx="73025" cy="82550"/>
          </a:xfrm>
          <a:prstGeom prst="ellipse">
            <a:avLst/>
          </a:prstGeom>
          <a:solidFill>
            <a:srgbClr val="00FF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3206" name="Oval 60"/>
          <p:cNvSpPr>
            <a:spLocks noChangeArrowheads="1"/>
          </p:cNvSpPr>
          <p:nvPr/>
        </p:nvSpPr>
        <p:spPr bwMode="auto">
          <a:xfrm rot="-1288772">
            <a:off x="2386013" y="4910138"/>
            <a:ext cx="73025" cy="82550"/>
          </a:xfrm>
          <a:prstGeom prst="ellipse">
            <a:avLst/>
          </a:prstGeom>
          <a:solidFill>
            <a:srgbClr val="00FF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3207" name="Oval 61"/>
          <p:cNvSpPr>
            <a:spLocks noChangeArrowheads="1"/>
          </p:cNvSpPr>
          <p:nvPr/>
        </p:nvSpPr>
        <p:spPr bwMode="auto">
          <a:xfrm rot="-1288772">
            <a:off x="2582863" y="5008563"/>
            <a:ext cx="74612" cy="82550"/>
          </a:xfrm>
          <a:prstGeom prst="ellipse">
            <a:avLst/>
          </a:prstGeom>
          <a:solidFill>
            <a:srgbClr val="00FF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3208" name="Oval 62"/>
          <p:cNvSpPr>
            <a:spLocks noChangeArrowheads="1"/>
          </p:cNvSpPr>
          <p:nvPr/>
        </p:nvSpPr>
        <p:spPr bwMode="auto">
          <a:xfrm rot="-1288772">
            <a:off x="2781300" y="5108575"/>
            <a:ext cx="73025" cy="82550"/>
          </a:xfrm>
          <a:prstGeom prst="ellipse">
            <a:avLst/>
          </a:prstGeom>
          <a:solidFill>
            <a:srgbClr val="00FF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3209" name="Oval 63"/>
          <p:cNvSpPr>
            <a:spLocks noChangeArrowheads="1"/>
          </p:cNvSpPr>
          <p:nvPr/>
        </p:nvSpPr>
        <p:spPr bwMode="auto">
          <a:xfrm rot="-1288772">
            <a:off x="2978150" y="5208588"/>
            <a:ext cx="73025" cy="80962"/>
          </a:xfrm>
          <a:prstGeom prst="ellipse">
            <a:avLst/>
          </a:prstGeom>
          <a:solidFill>
            <a:srgbClr val="00FF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3210" name="Oval 64"/>
          <p:cNvSpPr>
            <a:spLocks noChangeArrowheads="1"/>
          </p:cNvSpPr>
          <p:nvPr/>
        </p:nvSpPr>
        <p:spPr bwMode="auto">
          <a:xfrm rot="-1288772">
            <a:off x="3175000" y="5307013"/>
            <a:ext cx="74613" cy="82550"/>
          </a:xfrm>
          <a:prstGeom prst="ellipse">
            <a:avLst/>
          </a:prstGeom>
          <a:solidFill>
            <a:srgbClr val="00FF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3211" name="Oval 65"/>
          <p:cNvSpPr>
            <a:spLocks noChangeArrowheads="1"/>
          </p:cNvSpPr>
          <p:nvPr/>
        </p:nvSpPr>
        <p:spPr bwMode="auto">
          <a:xfrm rot="-1288772">
            <a:off x="3373438" y="5407025"/>
            <a:ext cx="73025" cy="82550"/>
          </a:xfrm>
          <a:prstGeom prst="ellipse">
            <a:avLst/>
          </a:prstGeom>
          <a:solidFill>
            <a:srgbClr val="00FF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3212" name="TextBox 70"/>
          <p:cNvSpPr txBox="1">
            <a:spLocks noChangeArrowheads="1"/>
          </p:cNvSpPr>
          <p:nvPr/>
        </p:nvSpPr>
        <p:spPr bwMode="auto">
          <a:xfrm>
            <a:off x="4610100" y="5372100"/>
            <a:ext cx="34893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1400" b="1">
                <a:latin typeface="Verdana" pitchFamily="34" charset="0"/>
              </a:rPr>
              <a:t>Nearest level lines</a:t>
            </a:r>
          </a:p>
          <a:p>
            <a:pPr>
              <a:spcBef>
                <a:spcPct val="0"/>
              </a:spcBef>
              <a:buFontTx/>
              <a:buNone/>
            </a:pPr>
            <a:r>
              <a:rPr lang="en-US" altLang="en-US" sz="1400" b="1">
                <a:latin typeface="Verdana" pitchFamily="34" charset="0"/>
              </a:rPr>
              <a:t>are about 25 km and 50 km</a:t>
            </a:r>
          </a:p>
          <a:p>
            <a:pPr>
              <a:spcBef>
                <a:spcPct val="0"/>
              </a:spcBef>
              <a:buFontTx/>
              <a:buNone/>
            </a:pPr>
            <a:r>
              <a:rPr lang="en-US" altLang="en-US" sz="1400" b="1">
                <a:latin typeface="Verdana" pitchFamily="34" charset="0"/>
              </a:rPr>
              <a:t>away respectively.  Bench marks</a:t>
            </a:r>
          </a:p>
          <a:p>
            <a:pPr>
              <a:spcBef>
                <a:spcPct val="0"/>
              </a:spcBef>
              <a:buFontTx/>
              <a:buNone/>
            </a:pPr>
            <a:r>
              <a:rPr lang="en-US" altLang="en-US" sz="1400" b="1">
                <a:latin typeface="Verdana" pitchFamily="34" charset="0"/>
              </a:rPr>
              <a:t>may or may not exist,</a:t>
            </a:r>
          </a:p>
        </p:txBody>
      </p:sp>
      <p:cxnSp>
        <p:nvCxnSpPr>
          <p:cNvPr id="93213" name="Straight Arrow Connector 72"/>
          <p:cNvCxnSpPr>
            <a:cxnSpLocks noChangeShapeType="1"/>
          </p:cNvCxnSpPr>
          <p:nvPr/>
        </p:nvCxnSpPr>
        <p:spPr bwMode="auto">
          <a:xfrm rot="10800000">
            <a:off x="3219450" y="5257800"/>
            <a:ext cx="1419225" cy="295275"/>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93214" name="Straight Arrow Connector 74"/>
          <p:cNvCxnSpPr>
            <a:cxnSpLocks noChangeShapeType="1"/>
            <a:endCxn id="93195" idx="3"/>
          </p:cNvCxnSpPr>
          <p:nvPr/>
        </p:nvCxnSpPr>
        <p:spPr bwMode="auto">
          <a:xfrm rot="5400000" flipH="1" flipV="1">
            <a:off x="5595144" y="2648744"/>
            <a:ext cx="3548062" cy="189865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34" name="Title 1"/>
          <p:cNvSpPr txBox="1">
            <a:spLocks/>
          </p:cNvSpPr>
          <p:nvPr/>
        </p:nvSpPr>
        <p:spPr bwMode="auto">
          <a:xfrm>
            <a:off x="609600" y="609600"/>
            <a:ext cx="8458200" cy="1143000"/>
          </a:xfrm>
          <a:prstGeom prst="rect">
            <a:avLst/>
          </a:prstGeom>
          <a:noFill/>
          <a:ln w="9525">
            <a:noFill/>
            <a:miter lim="800000"/>
            <a:headEnd/>
            <a:tailEnd/>
          </a:ln>
        </p:spPr>
        <p:txBody>
          <a:bodyPr anchor="ctr"/>
          <a:lstStyle/>
          <a:p>
            <a:pPr algn="ctr" eaLnBrk="0" hangingPunct="0">
              <a:defRPr/>
            </a:pPr>
            <a:r>
              <a:rPr lang="en-US" sz="4400" kern="0" dirty="0">
                <a:latin typeface="Times New Roman" pitchFamily="18" charset="0"/>
                <a:cs typeface="Times New Roman" pitchFamily="18" charset="0"/>
              </a:rPr>
              <a:t>Example</a:t>
            </a:r>
          </a:p>
        </p:txBody>
      </p:sp>
    </p:spTree>
    <p:extLst>
      <p:ext uri="{BB962C8B-B14F-4D97-AF65-F5344CB8AC3E}">
        <p14:creationId xmlns:p14="http://schemas.microsoft.com/office/powerpoint/2010/main" val="12887247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396067" y="4103688"/>
            <a:ext cx="4444999" cy="247650"/>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ectangle 7"/>
          <p:cNvSpPr/>
          <p:nvPr/>
        </p:nvSpPr>
        <p:spPr>
          <a:xfrm>
            <a:off x="996950" y="2114551"/>
            <a:ext cx="7356475" cy="1289050"/>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Rectangle 3"/>
          <p:cNvSpPr txBox="1">
            <a:spLocks noChangeArrowheads="1"/>
          </p:cNvSpPr>
          <p:nvPr/>
        </p:nvSpPr>
        <p:spPr>
          <a:xfrm>
            <a:off x="-206375" y="1035050"/>
            <a:ext cx="9144000" cy="5410200"/>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lgn="ctr">
              <a:lnSpc>
                <a:spcPct val="80000"/>
              </a:lnSpc>
              <a:buClr>
                <a:srgbClr val="003300"/>
              </a:buClr>
              <a:buFont typeface="Arial" charset="0"/>
              <a:buNone/>
              <a:defRPr/>
            </a:pPr>
            <a:r>
              <a:rPr lang="en-US" u="sng" dirty="0" smtClean="0">
                <a:solidFill>
                  <a:srgbClr val="663300"/>
                </a:solidFill>
                <a:latin typeface="Times New Roman" pitchFamily="18" charset="0"/>
                <a:cs typeface="Times New Roman" pitchFamily="18" charset="0"/>
              </a:rPr>
              <a:t>Horizontal</a:t>
            </a:r>
            <a:endParaRPr lang="en-US" b="1" dirty="0" smtClean="0">
              <a:solidFill>
                <a:srgbClr val="663300"/>
              </a:solidFill>
              <a:latin typeface="Times New Roman" pitchFamily="18" charset="0"/>
              <a:cs typeface="Times New Roman" pitchFamily="18" charset="0"/>
            </a:endParaRPr>
          </a:p>
          <a:p>
            <a:pPr marL="457200" lvl="1" indent="0" algn="ctr">
              <a:lnSpc>
                <a:spcPct val="80000"/>
              </a:lnSpc>
              <a:buClr>
                <a:srgbClr val="003300"/>
              </a:buClr>
              <a:buFont typeface="Arial" charset="0"/>
              <a:buNone/>
              <a:defRPr/>
            </a:pPr>
            <a:endParaRPr lang="en-US" sz="1700" b="1" dirty="0" smtClean="0">
              <a:latin typeface="Times New Roman" pitchFamily="18" charset="0"/>
              <a:cs typeface="Times New Roman" pitchFamily="18" charset="0"/>
            </a:endParaRPr>
          </a:p>
          <a:p>
            <a:pPr marL="457200" lvl="1" indent="0" algn="ctr">
              <a:lnSpc>
                <a:spcPct val="80000"/>
              </a:lnSpc>
              <a:buClr>
                <a:srgbClr val="003300"/>
              </a:buClr>
              <a:buFont typeface="Arial" charset="0"/>
              <a:buNone/>
              <a:defRPr/>
            </a:pPr>
            <a:r>
              <a:rPr lang="en-US" sz="1700" b="1" dirty="0" smtClean="0">
                <a:latin typeface="Times New Roman" pitchFamily="18" charset="0"/>
                <a:cs typeface="Times New Roman" pitchFamily="18" charset="0"/>
              </a:rPr>
              <a:t>2-D (Latitude and Longitude) (e.g. NAD 27, NAD 83 (1986))</a:t>
            </a:r>
          </a:p>
          <a:p>
            <a:pPr marL="457200" lvl="1" indent="0" algn="ctr">
              <a:lnSpc>
                <a:spcPct val="80000"/>
              </a:lnSpc>
              <a:buClr>
                <a:srgbClr val="003300"/>
              </a:buClr>
              <a:buFont typeface="Arial" charset="0"/>
              <a:buNone/>
              <a:defRPr/>
            </a:pPr>
            <a:endParaRPr lang="en-US" sz="1700" b="1" dirty="0" smtClean="0">
              <a:solidFill>
                <a:schemeClr val="hlink"/>
              </a:solidFill>
              <a:latin typeface="Times New Roman" pitchFamily="18" charset="0"/>
              <a:cs typeface="Times New Roman" pitchFamily="18" charset="0"/>
            </a:endParaRPr>
          </a:p>
          <a:p>
            <a:pPr marL="457200" lvl="1" indent="0" algn="ctr">
              <a:lnSpc>
                <a:spcPct val="80000"/>
              </a:lnSpc>
              <a:buClr>
                <a:srgbClr val="003300"/>
              </a:buClr>
              <a:buFont typeface="Arial" charset="0"/>
              <a:buNone/>
              <a:defRPr/>
            </a:pPr>
            <a:r>
              <a:rPr lang="en-US" u="sng" dirty="0" smtClean="0">
                <a:solidFill>
                  <a:srgbClr val="663300"/>
                </a:solidFill>
                <a:latin typeface="Times New Roman" pitchFamily="18" charset="0"/>
                <a:cs typeface="Times New Roman" pitchFamily="18" charset="0"/>
              </a:rPr>
              <a:t>Vertical/Geopotential</a:t>
            </a:r>
            <a:endParaRPr lang="en-US" b="1" dirty="0" smtClean="0">
              <a:solidFill>
                <a:schemeClr val="hlink"/>
              </a:solidFill>
              <a:latin typeface="Times New Roman" pitchFamily="18" charset="0"/>
              <a:cs typeface="Times New Roman" pitchFamily="18" charset="0"/>
            </a:endParaRPr>
          </a:p>
          <a:p>
            <a:pPr marL="457200" lvl="1" indent="0" algn="ctr">
              <a:lnSpc>
                <a:spcPct val="80000"/>
              </a:lnSpc>
              <a:buClr>
                <a:srgbClr val="003300"/>
              </a:buClr>
              <a:buFont typeface="Arial" charset="0"/>
              <a:buNone/>
              <a:defRPr/>
            </a:pPr>
            <a:endParaRPr lang="en-US" sz="1700" b="1" dirty="0" smtClean="0">
              <a:solidFill>
                <a:schemeClr val="hlink"/>
              </a:solidFill>
              <a:latin typeface="Times New Roman" pitchFamily="18" charset="0"/>
              <a:cs typeface="Times New Roman" pitchFamily="18" charset="0"/>
            </a:endParaRPr>
          </a:p>
          <a:p>
            <a:pPr marL="457200" lvl="1" indent="0" algn="ctr">
              <a:lnSpc>
                <a:spcPct val="80000"/>
              </a:lnSpc>
              <a:buClr>
                <a:srgbClr val="003300"/>
              </a:buClr>
              <a:buFont typeface="Arial" charset="0"/>
              <a:buNone/>
              <a:defRPr/>
            </a:pPr>
            <a:r>
              <a:rPr lang="en-US" sz="1700" b="1" dirty="0" smtClean="0">
                <a:latin typeface="Times New Roman" pitchFamily="18" charset="0"/>
                <a:cs typeface="Times New Roman" pitchFamily="18" charset="0"/>
              </a:rPr>
              <a:t>1-D (Orthometric/Dynamic Height) (e.g. NGVD 29, NAVD 88, IGLD 85)</a:t>
            </a:r>
          </a:p>
          <a:p>
            <a:pPr lvl="1" algn="ctr">
              <a:lnSpc>
                <a:spcPct val="80000"/>
              </a:lnSpc>
              <a:buClr>
                <a:srgbClr val="003300"/>
              </a:buClr>
              <a:buFontTx/>
              <a:buNone/>
              <a:defRPr/>
            </a:pPr>
            <a:endParaRPr lang="en-US" sz="1700" dirty="0" smtClean="0">
              <a:latin typeface="Times New Roman" pitchFamily="18" charset="0"/>
              <a:cs typeface="Times New Roman" pitchFamily="18" charset="0"/>
            </a:endParaRPr>
          </a:p>
          <a:p>
            <a:pPr lvl="1" algn="ctr">
              <a:lnSpc>
                <a:spcPct val="80000"/>
              </a:lnSpc>
              <a:buClr>
                <a:srgbClr val="003300"/>
              </a:buClr>
              <a:buFontTx/>
              <a:buNone/>
              <a:defRPr/>
            </a:pPr>
            <a:r>
              <a:rPr lang="en-US" u="sng" dirty="0" smtClean="0">
                <a:solidFill>
                  <a:srgbClr val="663300"/>
                </a:solidFill>
                <a:latin typeface="Times New Roman" pitchFamily="18" charset="0"/>
                <a:cs typeface="Times New Roman" pitchFamily="18" charset="0"/>
              </a:rPr>
              <a:t>Geometric</a:t>
            </a:r>
            <a:endParaRPr lang="en-US" dirty="0" smtClean="0">
              <a:solidFill>
                <a:schemeClr val="hlink"/>
              </a:solidFill>
              <a:latin typeface="Times New Roman" pitchFamily="18" charset="0"/>
              <a:cs typeface="Times New Roman" pitchFamily="18" charset="0"/>
            </a:endParaRPr>
          </a:p>
          <a:p>
            <a:pPr lvl="1" algn="ctr">
              <a:lnSpc>
                <a:spcPct val="80000"/>
              </a:lnSpc>
              <a:buClr>
                <a:srgbClr val="003300"/>
              </a:buClr>
              <a:buFontTx/>
              <a:buNone/>
              <a:defRPr/>
            </a:pPr>
            <a:endParaRPr lang="en-US" sz="1700" b="1" dirty="0" smtClean="0">
              <a:solidFill>
                <a:schemeClr val="hlink"/>
              </a:solidFill>
              <a:latin typeface="Times New Roman" pitchFamily="18" charset="0"/>
              <a:cs typeface="Times New Roman" pitchFamily="18" charset="0"/>
            </a:endParaRPr>
          </a:p>
          <a:p>
            <a:pPr lvl="1" algn="ctr">
              <a:lnSpc>
                <a:spcPct val="80000"/>
              </a:lnSpc>
              <a:buClr>
                <a:srgbClr val="003300"/>
              </a:buClr>
              <a:buFontTx/>
              <a:buNone/>
              <a:defRPr/>
            </a:pPr>
            <a:r>
              <a:rPr lang="en-US" sz="1700" b="1" dirty="0" smtClean="0">
                <a:latin typeface="Times New Roman" pitchFamily="18" charset="0"/>
                <a:cs typeface="Times New Roman" pitchFamily="18" charset="0"/>
              </a:rPr>
              <a:t>3-D (Latitude, Longitude and Ellipsoid Height) </a:t>
            </a:r>
          </a:p>
          <a:p>
            <a:pPr lvl="1" algn="ctr">
              <a:lnSpc>
                <a:spcPct val="80000"/>
              </a:lnSpc>
              <a:buClr>
                <a:srgbClr val="003300"/>
              </a:buClr>
              <a:buFontTx/>
              <a:buNone/>
              <a:defRPr/>
            </a:pPr>
            <a:r>
              <a:rPr lang="en-US" sz="1700" b="1" dirty="0" smtClean="0">
                <a:latin typeface="Times New Roman" pitchFamily="18" charset="0"/>
                <a:cs typeface="Times New Roman" pitchFamily="18" charset="0"/>
              </a:rPr>
              <a:t>Fixed and Stable(?) - Coordinates seldom change </a:t>
            </a:r>
          </a:p>
          <a:p>
            <a:pPr lvl="1" algn="ctr">
              <a:lnSpc>
                <a:spcPct val="80000"/>
              </a:lnSpc>
              <a:buClr>
                <a:srgbClr val="003300"/>
              </a:buClr>
              <a:buFontTx/>
              <a:buNone/>
              <a:defRPr/>
            </a:pPr>
            <a:r>
              <a:rPr lang="en-US" sz="1700" b="1" dirty="0" smtClean="0">
                <a:latin typeface="Times New Roman" pitchFamily="18" charset="0"/>
                <a:cs typeface="Times New Roman" pitchFamily="18" charset="0"/>
              </a:rPr>
              <a:t>(e.g. NAD 83 (1993), NAD 83 (2007), NAD 83 (2011))</a:t>
            </a:r>
          </a:p>
          <a:p>
            <a:pPr lvl="1" algn="ctr">
              <a:lnSpc>
                <a:spcPct val="80000"/>
              </a:lnSpc>
              <a:buClr>
                <a:srgbClr val="003300"/>
              </a:buClr>
              <a:buFontTx/>
              <a:buNone/>
              <a:defRPr/>
            </a:pPr>
            <a:endParaRPr lang="en-US" sz="1700" b="1" dirty="0" smtClean="0">
              <a:latin typeface="Times New Roman" pitchFamily="18" charset="0"/>
              <a:cs typeface="Times New Roman" pitchFamily="18" charset="0"/>
            </a:endParaRPr>
          </a:p>
          <a:p>
            <a:pPr lvl="1" algn="ctr">
              <a:lnSpc>
                <a:spcPct val="80000"/>
              </a:lnSpc>
              <a:buClr>
                <a:srgbClr val="003300"/>
              </a:buClr>
              <a:buFontTx/>
              <a:buNone/>
              <a:defRPr/>
            </a:pPr>
            <a:r>
              <a:rPr lang="en-US" sz="1700" b="1" dirty="0" smtClean="0">
                <a:latin typeface="Times New Roman" pitchFamily="18" charset="0"/>
                <a:cs typeface="Times New Roman" pitchFamily="18" charset="0"/>
              </a:rPr>
              <a:t>also</a:t>
            </a:r>
          </a:p>
          <a:p>
            <a:pPr lvl="1" algn="ctr">
              <a:lnSpc>
                <a:spcPct val="80000"/>
              </a:lnSpc>
              <a:buClr>
                <a:srgbClr val="003300"/>
              </a:buClr>
              <a:buFontTx/>
              <a:buNone/>
              <a:defRPr/>
            </a:pPr>
            <a:r>
              <a:rPr lang="en-US" sz="1700" b="1" dirty="0" smtClean="0">
                <a:latin typeface="Times New Roman" pitchFamily="18" charset="0"/>
                <a:cs typeface="Times New Roman" pitchFamily="18" charset="0"/>
              </a:rPr>
              <a:t>4-D (Latitude, Longitude, Ellipsoid Height, Velocities) </a:t>
            </a:r>
          </a:p>
          <a:p>
            <a:pPr lvl="1" algn="ctr">
              <a:lnSpc>
                <a:spcPct val="80000"/>
              </a:lnSpc>
              <a:buClr>
                <a:srgbClr val="003300"/>
              </a:buClr>
              <a:buFontTx/>
              <a:buNone/>
              <a:defRPr/>
            </a:pPr>
            <a:r>
              <a:rPr lang="en-US" sz="1700" b="1" dirty="0" smtClean="0">
                <a:latin typeface="Times New Roman" pitchFamily="18" charset="0"/>
                <a:cs typeface="Times New Roman" pitchFamily="18" charset="0"/>
              </a:rPr>
              <a:t>Coordinates change with time </a:t>
            </a:r>
          </a:p>
          <a:p>
            <a:pPr lvl="1" algn="ctr">
              <a:lnSpc>
                <a:spcPct val="80000"/>
              </a:lnSpc>
              <a:buClr>
                <a:srgbClr val="003300"/>
              </a:buClr>
              <a:buFontTx/>
              <a:buNone/>
              <a:defRPr/>
            </a:pPr>
            <a:r>
              <a:rPr lang="en-US" sz="1700" b="1" dirty="0" smtClean="0">
                <a:latin typeface="Times New Roman" pitchFamily="18" charset="0"/>
                <a:cs typeface="Times New Roman" pitchFamily="18" charset="0"/>
              </a:rPr>
              <a:t>(e.g. NAD 83, ITRF00, ITRF05)</a:t>
            </a:r>
          </a:p>
        </p:txBody>
      </p:sp>
      <p:sp>
        <p:nvSpPr>
          <p:cNvPr id="17414" name="Rectangle 2"/>
          <p:cNvSpPr txBox="1">
            <a:spLocks noChangeArrowheads="1"/>
          </p:cNvSpPr>
          <p:nvPr/>
        </p:nvSpPr>
        <p:spPr bwMode="auto">
          <a:xfrm>
            <a:off x="0" y="447675"/>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3000" b="1">
                <a:solidFill>
                  <a:srgbClr val="0000FF"/>
                </a:solidFill>
                <a:latin typeface="Times New Roman" pitchFamily="18" charset="0"/>
                <a:cs typeface="Times New Roman" pitchFamily="18" charset="0"/>
              </a:rPr>
              <a:t>Geodetic Datums</a:t>
            </a:r>
          </a:p>
        </p:txBody>
      </p:sp>
      <p:sp>
        <p:nvSpPr>
          <p:cNvPr id="10" name="Footer Placeholder 9"/>
          <p:cNvSpPr>
            <a:spLocks noGrp="1"/>
          </p:cNvSpPr>
          <p:nvPr>
            <p:ph type="ftr" sz="quarter" idx="11"/>
          </p:nvPr>
        </p:nvSpPr>
        <p:spPr/>
        <p:txBody>
          <a:bodyPr/>
          <a:lstStyle/>
          <a:p>
            <a:pPr>
              <a:defRPr/>
            </a:pPr>
            <a:r>
              <a:rPr lang="en-US"/>
              <a:t>DCALS Spring Banquet</a:t>
            </a:r>
          </a:p>
        </p:txBody>
      </p:sp>
      <p:sp>
        <p:nvSpPr>
          <p:cNvPr id="11" name="Date Placeholder 10"/>
          <p:cNvSpPr>
            <a:spLocks noGrp="1"/>
          </p:cNvSpPr>
          <p:nvPr>
            <p:ph type="dt" sz="quarter" idx="10"/>
          </p:nvPr>
        </p:nvSpPr>
        <p:spPr/>
        <p:txBody>
          <a:bodyPr/>
          <a:lstStyle/>
          <a:p>
            <a:pPr>
              <a:defRPr/>
            </a:pPr>
            <a:r>
              <a:rPr lang="en-US" smtClean="0"/>
              <a:t>March 12, 2014</a:t>
            </a:r>
            <a:endParaRPr lang="en-US" dirty="0"/>
          </a:p>
        </p:txBody>
      </p:sp>
      <p:sp>
        <p:nvSpPr>
          <p:cNvPr id="2" name="Slide Number Placeholder 1"/>
          <p:cNvSpPr>
            <a:spLocks noGrp="1"/>
          </p:cNvSpPr>
          <p:nvPr>
            <p:ph type="sldNum" sz="quarter" idx="12"/>
          </p:nvPr>
        </p:nvSpPr>
        <p:spPr/>
        <p:txBody>
          <a:bodyPr/>
          <a:lstStyle/>
          <a:p>
            <a:pPr>
              <a:defRPr/>
            </a:pPr>
            <a:fld id="{A4595DB8-FB5B-4287-92F6-59917864B753}" type="slidenum">
              <a:rPr lang="en-US" smtClean="0"/>
              <a:pPr>
                <a:defRPr/>
              </a:pPr>
              <a:t>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14" end="1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15" end="1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16" end="1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xEl>
                                              <p:pRg st="17" end="1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Oval 101"/>
          <p:cNvSpPr>
            <a:spLocks noChangeArrowheads="1"/>
          </p:cNvSpPr>
          <p:nvPr/>
        </p:nvSpPr>
        <p:spPr bwMode="auto">
          <a:xfrm rot="1436089">
            <a:off x="7927975" y="766763"/>
            <a:ext cx="76200" cy="76200"/>
          </a:xfrm>
          <a:prstGeom prst="ellipse">
            <a:avLst/>
          </a:prstGeom>
          <a:solidFill>
            <a:srgbClr val="00FF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4211" name="Oval 102"/>
          <p:cNvSpPr>
            <a:spLocks noChangeArrowheads="1"/>
          </p:cNvSpPr>
          <p:nvPr/>
        </p:nvSpPr>
        <p:spPr bwMode="auto">
          <a:xfrm rot="1436089">
            <a:off x="8005763" y="966788"/>
            <a:ext cx="76200" cy="76200"/>
          </a:xfrm>
          <a:prstGeom prst="ellipse">
            <a:avLst/>
          </a:prstGeom>
          <a:solidFill>
            <a:srgbClr val="00FF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4212" name="Oval 103"/>
          <p:cNvSpPr>
            <a:spLocks noChangeArrowheads="1"/>
          </p:cNvSpPr>
          <p:nvPr/>
        </p:nvSpPr>
        <p:spPr bwMode="auto">
          <a:xfrm rot="1436089">
            <a:off x="8083550" y="1168400"/>
            <a:ext cx="76200" cy="76200"/>
          </a:xfrm>
          <a:prstGeom prst="ellipse">
            <a:avLst/>
          </a:prstGeom>
          <a:solidFill>
            <a:srgbClr val="00FF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4213" name="Oval 104"/>
          <p:cNvSpPr>
            <a:spLocks noChangeArrowheads="1"/>
          </p:cNvSpPr>
          <p:nvPr/>
        </p:nvSpPr>
        <p:spPr bwMode="auto">
          <a:xfrm rot="1436089">
            <a:off x="8159750" y="1370013"/>
            <a:ext cx="76200" cy="76200"/>
          </a:xfrm>
          <a:prstGeom prst="ellipse">
            <a:avLst/>
          </a:prstGeom>
          <a:solidFill>
            <a:srgbClr val="00FF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4214" name="Oval 105"/>
          <p:cNvSpPr>
            <a:spLocks noChangeArrowheads="1"/>
          </p:cNvSpPr>
          <p:nvPr/>
        </p:nvSpPr>
        <p:spPr bwMode="auto">
          <a:xfrm rot="1436089">
            <a:off x="8237538" y="1570038"/>
            <a:ext cx="76200" cy="76200"/>
          </a:xfrm>
          <a:prstGeom prst="ellipse">
            <a:avLst/>
          </a:prstGeom>
          <a:solidFill>
            <a:srgbClr val="00FF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4215" name="Oval 106"/>
          <p:cNvSpPr>
            <a:spLocks noChangeArrowheads="1"/>
          </p:cNvSpPr>
          <p:nvPr/>
        </p:nvSpPr>
        <p:spPr bwMode="auto">
          <a:xfrm rot="1436089">
            <a:off x="8315325" y="1771650"/>
            <a:ext cx="76200" cy="76200"/>
          </a:xfrm>
          <a:prstGeom prst="ellipse">
            <a:avLst/>
          </a:prstGeom>
          <a:solidFill>
            <a:srgbClr val="00FF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4216" name="Oval 107"/>
          <p:cNvSpPr>
            <a:spLocks noChangeArrowheads="1"/>
          </p:cNvSpPr>
          <p:nvPr/>
        </p:nvSpPr>
        <p:spPr bwMode="auto">
          <a:xfrm rot="1436089">
            <a:off x="8393113" y="1973263"/>
            <a:ext cx="76200" cy="76200"/>
          </a:xfrm>
          <a:prstGeom prst="ellipse">
            <a:avLst/>
          </a:prstGeom>
          <a:solidFill>
            <a:srgbClr val="00FF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4217" name="Oval 108"/>
          <p:cNvSpPr>
            <a:spLocks noChangeArrowheads="1"/>
          </p:cNvSpPr>
          <p:nvPr/>
        </p:nvSpPr>
        <p:spPr bwMode="auto">
          <a:xfrm rot="1436089">
            <a:off x="8470900" y="2173288"/>
            <a:ext cx="76200" cy="76200"/>
          </a:xfrm>
          <a:prstGeom prst="ellipse">
            <a:avLst/>
          </a:prstGeom>
          <a:solidFill>
            <a:srgbClr val="00FF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4218" name="Oval 109"/>
          <p:cNvSpPr>
            <a:spLocks noChangeArrowheads="1"/>
          </p:cNvSpPr>
          <p:nvPr/>
        </p:nvSpPr>
        <p:spPr bwMode="auto">
          <a:xfrm rot="1436089">
            <a:off x="8547100" y="2374900"/>
            <a:ext cx="76200" cy="76200"/>
          </a:xfrm>
          <a:prstGeom prst="ellipse">
            <a:avLst/>
          </a:prstGeom>
          <a:solidFill>
            <a:srgbClr val="00FF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4219" name="Oval 110"/>
          <p:cNvSpPr>
            <a:spLocks noChangeArrowheads="1"/>
          </p:cNvSpPr>
          <p:nvPr/>
        </p:nvSpPr>
        <p:spPr bwMode="auto">
          <a:xfrm rot="1436089">
            <a:off x="8624888" y="2576513"/>
            <a:ext cx="76200" cy="76200"/>
          </a:xfrm>
          <a:prstGeom prst="ellipse">
            <a:avLst/>
          </a:prstGeom>
          <a:solidFill>
            <a:srgbClr val="00FF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4220" name="Oval 111"/>
          <p:cNvSpPr>
            <a:spLocks noChangeArrowheads="1"/>
          </p:cNvSpPr>
          <p:nvPr/>
        </p:nvSpPr>
        <p:spPr bwMode="auto">
          <a:xfrm rot="1436089">
            <a:off x="8702675" y="2776538"/>
            <a:ext cx="76200" cy="76200"/>
          </a:xfrm>
          <a:prstGeom prst="ellipse">
            <a:avLst/>
          </a:prstGeom>
          <a:solidFill>
            <a:srgbClr val="00FF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4221" name="Oval 42"/>
          <p:cNvSpPr>
            <a:spLocks noChangeArrowheads="1"/>
          </p:cNvSpPr>
          <p:nvPr/>
        </p:nvSpPr>
        <p:spPr bwMode="auto">
          <a:xfrm rot="1436089">
            <a:off x="7927975" y="766763"/>
            <a:ext cx="76200" cy="76200"/>
          </a:xfrm>
          <a:prstGeom prst="ellipse">
            <a:avLst/>
          </a:prstGeom>
          <a:solidFill>
            <a:srgbClr val="00FF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4222" name="Oval 43"/>
          <p:cNvSpPr>
            <a:spLocks noChangeArrowheads="1"/>
          </p:cNvSpPr>
          <p:nvPr/>
        </p:nvSpPr>
        <p:spPr bwMode="auto">
          <a:xfrm rot="1436089">
            <a:off x="8005763" y="966788"/>
            <a:ext cx="76200" cy="76200"/>
          </a:xfrm>
          <a:prstGeom prst="ellipse">
            <a:avLst/>
          </a:prstGeom>
          <a:solidFill>
            <a:srgbClr val="00FF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4223" name="Oval 44"/>
          <p:cNvSpPr>
            <a:spLocks noChangeArrowheads="1"/>
          </p:cNvSpPr>
          <p:nvPr/>
        </p:nvSpPr>
        <p:spPr bwMode="auto">
          <a:xfrm rot="1436089">
            <a:off x="8083550" y="1168400"/>
            <a:ext cx="76200" cy="76200"/>
          </a:xfrm>
          <a:prstGeom prst="ellipse">
            <a:avLst/>
          </a:prstGeom>
          <a:solidFill>
            <a:srgbClr val="FF00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4224" name="Oval 45"/>
          <p:cNvSpPr>
            <a:spLocks noChangeArrowheads="1"/>
          </p:cNvSpPr>
          <p:nvPr/>
        </p:nvSpPr>
        <p:spPr bwMode="auto">
          <a:xfrm rot="1436089">
            <a:off x="8159750" y="1370013"/>
            <a:ext cx="76200" cy="76200"/>
          </a:xfrm>
          <a:prstGeom prst="ellipse">
            <a:avLst/>
          </a:prstGeom>
          <a:solidFill>
            <a:srgbClr val="FF00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4225" name="Oval 46"/>
          <p:cNvSpPr>
            <a:spLocks noChangeArrowheads="1"/>
          </p:cNvSpPr>
          <p:nvPr/>
        </p:nvSpPr>
        <p:spPr bwMode="auto">
          <a:xfrm rot="1436089">
            <a:off x="8237538" y="1570038"/>
            <a:ext cx="76200" cy="76200"/>
          </a:xfrm>
          <a:prstGeom prst="ellipse">
            <a:avLst/>
          </a:prstGeom>
          <a:solidFill>
            <a:srgbClr val="FF00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4226" name="Oval 47"/>
          <p:cNvSpPr>
            <a:spLocks noChangeArrowheads="1"/>
          </p:cNvSpPr>
          <p:nvPr/>
        </p:nvSpPr>
        <p:spPr bwMode="auto">
          <a:xfrm rot="1436089">
            <a:off x="8315325" y="1771650"/>
            <a:ext cx="76200" cy="76200"/>
          </a:xfrm>
          <a:prstGeom prst="ellipse">
            <a:avLst/>
          </a:prstGeom>
          <a:solidFill>
            <a:srgbClr val="FF00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4227" name="Oval 48"/>
          <p:cNvSpPr>
            <a:spLocks noChangeArrowheads="1"/>
          </p:cNvSpPr>
          <p:nvPr/>
        </p:nvSpPr>
        <p:spPr bwMode="auto">
          <a:xfrm rot="1436089">
            <a:off x="8393113" y="1973263"/>
            <a:ext cx="76200" cy="76200"/>
          </a:xfrm>
          <a:prstGeom prst="ellipse">
            <a:avLst/>
          </a:prstGeom>
          <a:solidFill>
            <a:srgbClr val="FF00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4228" name="Oval 49"/>
          <p:cNvSpPr>
            <a:spLocks noChangeArrowheads="1"/>
          </p:cNvSpPr>
          <p:nvPr/>
        </p:nvSpPr>
        <p:spPr bwMode="auto">
          <a:xfrm rot="1436089">
            <a:off x="8470900" y="2173288"/>
            <a:ext cx="76200" cy="76200"/>
          </a:xfrm>
          <a:prstGeom prst="ellipse">
            <a:avLst/>
          </a:prstGeom>
          <a:solidFill>
            <a:srgbClr val="00FF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4229" name="Oval 50"/>
          <p:cNvSpPr>
            <a:spLocks noChangeArrowheads="1"/>
          </p:cNvSpPr>
          <p:nvPr/>
        </p:nvSpPr>
        <p:spPr bwMode="auto">
          <a:xfrm rot="1436089">
            <a:off x="8547100" y="2374900"/>
            <a:ext cx="76200" cy="76200"/>
          </a:xfrm>
          <a:prstGeom prst="ellipse">
            <a:avLst/>
          </a:prstGeom>
          <a:solidFill>
            <a:srgbClr val="00FF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4230" name="Oval 51"/>
          <p:cNvSpPr>
            <a:spLocks noChangeArrowheads="1"/>
          </p:cNvSpPr>
          <p:nvPr/>
        </p:nvSpPr>
        <p:spPr bwMode="auto">
          <a:xfrm rot="1436089">
            <a:off x="8624888" y="2576513"/>
            <a:ext cx="76200" cy="76200"/>
          </a:xfrm>
          <a:prstGeom prst="ellipse">
            <a:avLst/>
          </a:prstGeom>
          <a:solidFill>
            <a:srgbClr val="00FF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4231" name="Oval 52"/>
          <p:cNvSpPr>
            <a:spLocks noChangeArrowheads="1"/>
          </p:cNvSpPr>
          <p:nvPr/>
        </p:nvSpPr>
        <p:spPr bwMode="auto">
          <a:xfrm rot="1436089">
            <a:off x="8702675" y="2776538"/>
            <a:ext cx="76200" cy="76200"/>
          </a:xfrm>
          <a:prstGeom prst="ellipse">
            <a:avLst/>
          </a:prstGeom>
          <a:solidFill>
            <a:srgbClr val="00FF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4232" name="Oval 41"/>
          <p:cNvSpPr>
            <a:spLocks noChangeArrowheads="1"/>
          </p:cNvSpPr>
          <p:nvPr/>
        </p:nvSpPr>
        <p:spPr bwMode="auto">
          <a:xfrm rot="-1288772">
            <a:off x="1398588" y="4413250"/>
            <a:ext cx="74612" cy="82550"/>
          </a:xfrm>
          <a:prstGeom prst="ellipse">
            <a:avLst/>
          </a:prstGeom>
          <a:solidFill>
            <a:srgbClr val="00FF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4233" name="Oval 53"/>
          <p:cNvSpPr>
            <a:spLocks noChangeArrowheads="1"/>
          </p:cNvSpPr>
          <p:nvPr/>
        </p:nvSpPr>
        <p:spPr bwMode="auto">
          <a:xfrm rot="-1288772">
            <a:off x="1597025" y="4511675"/>
            <a:ext cx="73025" cy="82550"/>
          </a:xfrm>
          <a:prstGeom prst="ellipse">
            <a:avLst/>
          </a:prstGeom>
          <a:solidFill>
            <a:srgbClr val="00FF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4234" name="Oval 54"/>
          <p:cNvSpPr>
            <a:spLocks noChangeArrowheads="1"/>
          </p:cNvSpPr>
          <p:nvPr/>
        </p:nvSpPr>
        <p:spPr bwMode="auto">
          <a:xfrm rot="-1288772">
            <a:off x="1793875" y="4611688"/>
            <a:ext cx="73025" cy="82550"/>
          </a:xfrm>
          <a:prstGeom prst="ellipse">
            <a:avLst/>
          </a:prstGeom>
          <a:solidFill>
            <a:srgbClr val="00FF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4235" name="Oval 66"/>
          <p:cNvSpPr>
            <a:spLocks noChangeArrowheads="1"/>
          </p:cNvSpPr>
          <p:nvPr/>
        </p:nvSpPr>
        <p:spPr bwMode="auto">
          <a:xfrm rot="-1288772">
            <a:off x="1990725" y="4711700"/>
            <a:ext cx="74613" cy="80963"/>
          </a:xfrm>
          <a:prstGeom prst="ellipse">
            <a:avLst/>
          </a:prstGeom>
          <a:solidFill>
            <a:srgbClr val="00FF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4236" name="Oval 67"/>
          <p:cNvSpPr>
            <a:spLocks noChangeArrowheads="1"/>
          </p:cNvSpPr>
          <p:nvPr/>
        </p:nvSpPr>
        <p:spPr bwMode="auto">
          <a:xfrm rot="-1288772">
            <a:off x="2189163" y="4810125"/>
            <a:ext cx="73025" cy="82550"/>
          </a:xfrm>
          <a:prstGeom prst="ellipse">
            <a:avLst/>
          </a:prstGeom>
          <a:solidFill>
            <a:srgbClr val="00FF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4237" name="Oval 68"/>
          <p:cNvSpPr>
            <a:spLocks noChangeArrowheads="1"/>
          </p:cNvSpPr>
          <p:nvPr/>
        </p:nvSpPr>
        <p:spPr bwMode="auto">
          <a:xfrm rot="-1288772">
            <a:off x="2386013" y="4910138"/>
            <a:ext cx="73025" cy="82550"/>
          </a:xfrm>
          <a:prstGeom prst="ellipse">
            <a:avLst/>
          </a:prstGeom>
          <a:solidFill>
            <a:srgbClr val="00FF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4238" name="Oval 69"/>
          <p:cNvSpPr>
            <a:spLocks noChangeArrowheads="1"/>
          </p:cNvSpPr>
          <p:nvPr/>
        </p:nvSpPr>
        <p:spPr bwMode="auto">
          <a:xfrm rot="-1288772">
            <a:off x="2582863" y="5008563"/>
            <a:ext cx="74612" cy="82550"/>
          </a:xfrm>
          <a:prstGeom prst="ellipse">
            <a:avLst/>
          </a:prstGeom>
          <a:solidFill>
            <a:srgbClr val="00FF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4239" name="Oval 71"/>
          <p:cNvSpPr>
            <a:spLocks noChangeArrowheads="1"/>
          </p:cNvSpPr>
          <p:nvPr/>
        </p:nvSpPr>
        <p:spPr bwMode="auto">
          <a:xfrm rot="-1288772">
            <a:off x="2781300" y="5108575"/>
            <a:ext cx="73025" cy="82550"/>
          </a:xfrm>
          <a:prstGeom prst="ellipse">
            <a:avLst/>
          </a:prstGeom>
          <a:solidFill>
            <a:srgbClr val="00FF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4240" name="Oval 73"/>
          <p:cNvSpPr>
            <a:spLocks noChangeArrowheads="1"/>
          </p:cNvSpPr>
          <p:nvPr/>
        </p:nvSpPr>
        <p:spPr bwMode="auto">
          <a:xfrm rot="-1288772">
            <a:off x="2978150" y="5208588"/>
            <a:ext cx="73025" cy="80962"/>
          </a:xfrm>
          <a:prstGeom prst="ellipse">
            <a:avLst/>
          </a:prstGeom>
          <a:solidFill>
            <a:srgbClr val="00FF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4241" name="Oval 75"/>
          <p:cNvSpPr>
            <a:spLocks noChangeArrowheads="1"/>
          </p:cNvSpPr>
          <p:nvPr/>
        </p:nvSpPr>
        <p:spPr bwMode="auto">
          <a:xfrm rot="-1288772">
            <a:off x="3175000" y="5307013"/>
            <a:ext cx="74613" cy="82550"/>
          </a:xfrm>
          <a:prstGeom prst="ellipse">
            <a:avLst/>
          </a:prstGeom>
          <a:solidFill>
            <a:srgbClr val="00FF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4242" name="Oval 76"/>
          <p:cNvSpPr>
            <a:spLocks noChangeArrowheads="1"/>
          </p:cNvSpPr>
          <p:nvPr/>
        </p:nvSpPr>
        <p:spPr bwMode="auto">
          <a:xfrm rot="-1288772">
            <a:off x="3373438" y="5407025"/>
            <a:ext cx="73025" cy="82550"/>
          </a:xfrm>
          <a:prstGeom prst="ellipse">
            <a:avLst/>
          </a:prstGeom>
          <a:solidFill>
            <a:srgbClr val="00FF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4243" name="Oval 55"/>
          <p:cNvSpPr>
            <a:spLocks noChangeArrowheads="1"/>
          </p:cNvSpPr>
          <p:nvPr/>
        </p:nvSpPr>
        <p:spPr bwMode="auto">
          <a:xfrm rot="-1288772">
            <a:off x="1398588" y="4413250"/>
            <a:ext cx="74612" cy="82550"/>
          </a:xfrm>
          <a:prstGeom prst="ellipse">
            <a:avLst/>
          </a:prstGeom>
          <a:solidFill>
            <a:srgbClr val="FF00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4244" name="Oval 56"/>
          <p:cNvSpPr>
            <a:spLocks noChangeArrowheads="1"/>
          </p:cNvSpPr>
          <p:nvPr/>
        </p:nvSpPr>
        <p:spPr bwMode="auto">
          <a:xfrm rot="-1288772">
            <a:off x="1597025" y="4511675"/>
            <a:ext cx="73025" cy="82550"/>
          </a:xfrm>
          <a:prstGeom prst="ellipse">
            <a:avLst/>
          </a:prstGeom>
          <a:solidFill>
            <a:srgbClr val="FF00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4245" name="Oval 57"/>
          <p:cNvSpPr>
            <a:spLocks noChangeArrowheads="1"/>
          </p:cNvSpPr>
          <p:nvPr/>
        </p:nvSpPr>
        <p:spPr bwMode="auto">
          <a:xfrm rot="-1288772">
            <a:off x="1793875" y="4611688"/>
            <a:ext cx="73025" cy="82550"/>
          </a:xfrm>
          <a:prstGeom prst="ellipse">
            <a:avLst/>
          </a:prstGeom>
          <a:solidFill>
            <a:srgbClr val="FF00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4246" name="Oval 58"/>
          <p:cNvSpPr>
            <a:spLocks noChangeArrowheads="1"/>
          </p:cNvSpPr>
          <p:nvPr/>
        </p:nvSpPr>
        <p:spPr bwMode="auto">
          <a:xfrm rot="-1288772">
            <a:off x="1990725" y="4711700"/>
            <a:ext cx="74613" cy="80963"/>
          </a:xfrm>
          <a:prstGeom prst="ellipse">
            <a:avLst/>
          </a:prstGeom>
          <a:solidFill>
            <a:srgbClr val="FF00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4247" name="Oval 59"/>
          <p:cNvSpPr>
            <a:spLocks noChangeArrowheads="1"/>
          </p:cNvSpPr>
          <p:nvPr/>
        </p:nvSpPr>
        <p:spPr bwMode="auto">
          <a:xfrm rot="-1288772">
            <a:off x="2189163" y="4810125"/>
            <a:ext cx="73025" cy="82550"/>
          </a:xfrm>
          <a:prstGeom prst="ellipse">
            <a:avLst/>
          </a:prstGeom>
          <a:solidFill>
            <a:srgbClr val="FF00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4248" name="Oval 60"/>
          <p:cNvSpPr>
            <a:spLocks noChangeArrowheads="1"/>
          </p:cNvSpPr>
          <p:nvPr/>
        </p:nvSpPr>
        <p:spPr bwMode="auto">
          <a:xfrm rot="-1288772">
            <a:off x="2386013" y="4910138"/>
            <a:ext cx="73025" cy="82550"/>
          </a:xfrm>
          <a:prstGeom prst="ellipse">
            <a:avLst/>
          </a:prstGeom>
          <a:solidFill>
            <a:srgbClr val="00FF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4249" name="Oval 61"/>
          <p:cNvSpPr>
            <a:spLocks noChangeArrowheads="1"/>
          </p:cNvSpPr>
          <p:nvPr/>
        </p:nvSpPr>
        <p:spPr bwMode="auto">
          <a:xfrm rot="-1288772">
            <a:off x="2582863" y="5008563"/>
            <a:ext cx="74612" cy="82550"/>
          </a:xfrm>
          <a:prstGeom prst="ellipse">
            <a:avLst/>
          </a:prstGeom>
          <a:solidFill>
            <a:srgbClr val="FF00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4250" name="Oval 62"/>
          <p:cNvSpPr>
            <a:spLocks noChangeArrowheads="1"/>
          </p:cNvSpPr>
          <p:nvPr/>
        </p:nvSpPr>
        <p:spPr bwMode="auto">
          <a:xfrm rot="-1288772">
            <a:off x="2781300" y="5108575"/>
            <a:ext cx="73025" cy="82550"/>
          </a:xfrm>
          <a:prstGeom prst="ellipse">
            <a:avLst/>
          </a:prstGeom>
          <a:solidFill>
            <a:srgbClr val="FF00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4251" name="Oval 63"/>
          <p:cNvSpPr>
            <a:spLocks noChangeArrowheads="1"/>
          </p:cNvSpPr>
          <p:nvPr/>
        </p:nvSpPr>
        <p:spPr bwMode="auto">
          <a:xfrm rot="-1288772">
            <a:off x="2978150" y="5208588"/>
            <a:ext cx="73025" cy="80962"/>
          </a:xfrm>
          <a:prstGeom prst="ellipse">
            <a:avLst/>
          </a:prstGeom>
          <a:solidFill>
            <a:srgbClr val="FF00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4252" name="Oval 64"/>
          <p:cNvSpPr>
            <a:spLocks noChangeArrowheads="1"/>
          </p:cNvSpPr>
          <p:nvPr/>
        </p:nvSpPr>
        <p:spPr bwMode="auto">
          <a:xfrm rot="-1288772">
            <a:off x="3175000" y="5307013"/>
            <a:ext cx="74613" cy="82550"/>
          </a:xfrm>
          <a:prstGeom prst="ellipse">
            <a:avLst/>
          </a:prstGeom>
          <a:solidFill>
            <a:srgbClr val="FF00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4253" name="Oval 65"/>
          <p:cNvSpPr>
            <a:spLocks noChangeArrowheads="1"/>
          </p:cNvSpPr>
          <p:nvPr/>
        </p:nvSpPr>
        <p:spPr bwMode="auto">
          <a:xfrm rot="-1288772">
            <a:off x="3373438" y="5407025"/>
            <a:ext cx="73025" cy="82550"/>
          </a:xfrm>
          <a:prstGeom prst="ellipse">
            <a:avLst/>
          </a:prstGeom>
          <a:solidFill>
            <a:srgbClr val="FF00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4254" name="Isosceles Triangle 29"/>
          <p:cNvSpPr>
            <a:spLocks noChangeArrowheads="1"/>
          </p:cNvSpPr>
          <p:nvPr/>
        </p:nvSpPr>
        <p:spPr bwMode="auto">
          <a:xfrm>
            <a:off x="4381500" y="3829050"/>
            <a:ext cx="142875" cy="123825"/>
          </a:xfrm>
          <a:prstGeom prst="triangle">
            <a:avLst>
              <a:gd name="adj" fmla="val 50000"/>
            </a:avLst>
          </a:prstGeom>
          <a:solidFill>
            <a:schemeClr val="accent1"/>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4255" name="TextBox 33"/>
          <p:cNvSpPr txBox="1">
            <a:spLocks noChangeArrowheads="1"/>
          </p:cNvSpPr>
          <p:nvPr/>
        </p:nvSpPr>
        <p:spPr bwMode="auto">
          <a:xfrm>
            <a:off x="492125" y="1652588"/>
            <a:ext cx="23574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1600" b="1">
                <a:latin typeface="Verdana" pitchFamily="34" charset="0"/>
              </a:rPr>
              <a:t>Choice 1:  Leveling</a:t>
            </a:r>
          </a:p>
        </p:txBody>
      </p:sp>
      <p:cxnSp>
        <p:nvCxnSpPr>
          <p:cNvPr id="36" name="Straight Connector 35"/>
          <p:cNvCxnSpPr>
            <a:cxnSpLocks noChangeShapeType="1"/>
            <a:stCxn id="94248" idx="6"/>
            <a:endCxn id="94254" idx="5"/>
          </p:cNvCxnSpPr>
          <p:nvPr/>
        </p:nvCxnSpPr>
        <p:spPr bwMode="auto">
          <a:xfrm flipV="1">
            <a:off x="2457450" y="3890963"/>
            <a:ext cx="2032000" cy="1046162"/>
          </a:xfrm>
          <a:prstGeom prst="line">
            <a:avLst/>
          </a:prstGeom>
          <a:noFill/>
          <a:ln w="28575" algn="ctr">
            <a:solidFill>
              <a:schemeClr val="tx1"/>
            </a:solidFill>
            <a:prstDash val="sysDot"/>
            <a:round/>
            <a:headEnd/>
            <a:tailEnd/>
          </a:ln>
          <a:extLst>
            <a:ext uri="{909E8E84-426E-40DD-AFC4-6F175D3DCCD1}">
              <a14:hiddenFill xmlns:a14="http://schemas.microsoft.com/office/drawing/2010/main">
                <a:noFill/>
              </a14:hiddenFill>
            </a:ext>
          </a:extLst>
        </p:spPr>
      </p:cxnSp>
      <p:sp>
        <p:nvSpPr>
          <p:cNvPr id="78" name="TextBox 77"/>
          <p:cNvSpPr txBox="1">
            <a:spLocks noChangeArrowheads="1"/>
          </p:cNvSpPr>
          <p:nvPr/>
        </p:nvSpPr>
        <p:spPr bwMode="auto">
          <a:xfrm>
            <a:off x="295275" y="5257800"/>
            <a:ext cx="27225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1400" b="1">
                <a:latin typeface="Verdana" pitchFamily="34" charset="0"/>
              </a:rPr>
              <a:t>Luckily we find 1 </a:t>
            </a:r>
          </a:p>
          <a:p>
            <a:pPr>
              <a:spcBef>
                <a:spcPct val="0"/>
              </a:spcBef>
              <a:buFontTx/>
              <a:buNone/>
            </a:pPr>
            <a:r>
              <a:rPr lang="en-US" altLang="en-US" sz="1400" b="1">
                <a:latin typeface="Verdana" pitchFamily="34" charset="0"/>
              </a:rPr>
              <a:t>undisturbed bench mark!</a:t>
            </a:r>
          </a:p>
        </p:txBody>
      </p:sp>
      <p:sp>
        <p:nvSpPr>
          <p:cNvPr id="79" name="TextBox 78"/>
          <p:cNvSpPr txBox="1">
            <a:spLocks noChangeArrowheads="1"/>
          </p:cNvSpPr>
          <p:nvPr/>
        </p:nvSpPr>
        <p:spPr bwMode="auto">
          <a:xfrm rot="-1592091">
            <a:off x="2857500" y="4371975"/>
            <a:ext cx="20669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1400" b="1">
                <a:latin typeface="Verdana" pitchFamily="34" charset="0"/>
              </a:rPr>
              <a:t>Leveling for 25 km</a:t>
            </a:r>
          </a:p>
        </p:txBody>
      </p:sp>
      <p:sp>
        <p:nvSpPr>
          <p:cNvPr id="80" name="TextBox 79"/>
          <p:cNvSpPr txBox="1">
            <a:spLocks noChangeArrowheads="1"/>
          </p:cNvSpPr>
          <p:nvPr/>
        </p:nvSpPr>
        <p:spPr bwMode="auto">
          <a:xfrm>
            <a:off x="2981325" y="2552700"/>
            <a:ext cx="230663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1400" b="1">
                <a:latin typeface="Verdana" pitchFamily="34" charset="0"/>
              </a:rPr>
              <a:t>Will we live with a</a:t>
            </a:r>
          </a:p>
          <a:p>
            <a:pPr>
              <a:spcBef>
                <a:spcPct val="0"/>
              </a:spcBef>
              <a:buFontTx/>
              <a:buNone/>
            </a:pPr>
            <a:r>
              <a:rPr lang="en-US" altLang="en-US" sz="1400" b="1">
                <a:latin typeface="Verdana" pitchFamily="34" charset="0"/>
              </a:rPr>
              <a:t>spur or maybe check</a:t>
            </a:r>
          </a:p>
          <a:p>
            <a:pPr>
              <a:spcBef>
                <a:spcPct val="0"/>
              </a:spcBef>
              <a:buFontTx/>
              <a:buNone/>
            </a:pPr>
            <a:r>
              <a:rPr lang="en-US" altLang="en-US" sz="1400" b="1">
                <a:latin typeface="Verdana" pitchFamily="34" charset="0"/>
              </a:rPr>
              <a:t>in with another level</a:t>
            </a:r>
          </a:p>
          <a:p>
            <a:pPr>
              <a:spcBef>
                <a:spcPct val="0"/>
              </a:spcBef>
              <a:buFontTx/>
              <a:buNone/>
            </a:pPr>
            <a:r>
              <a:rPr lang="en-US" altLang="en-US" sz="1400" b="1">
                <a:latin typeface="Verdana" pitchFamily="34" charset="0"/>
              </a:rPr>
              <a:t>line?</a:t>
            </a:r>
          </a:p>
        </p:txBody>
      </p:sp>
      <p:sp>
        <p:nvSpPr>
          <p:cNvPr id="81" name="TextBox 80"/>
          <p:cNvSpPr txBox="1">
            <a:spLocks noChangeArrowheads="1"/>
          </p:cNvSpPr>
          <p:nvPr/>
        </p:nvSpPr>
        <p:spPr bwMode="auto">
          <a:xfrm>
            <a:off x="7470775" y="3171825"/>
            <a:ext cx="16732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1400" b="1">
                <a:latin typeface="Verdana" pitchFamily="34" charset="0"/>
              </a:rPr>
              <a:t>Lucky day, we </a:t>
            </a:r>
          </a:p>
          <a:p>
            <a:pPr>
              <a:spcBef>
                <a:spcPct val="0"/>
              </a:spcBef>
              <a:buFontTx/>
              <a:buNone/>
            </a:pPr>
            <a:r>
              <a:rPr lang="en-US" altLang="en-US" sz="1400" b="1">
                <a:latin typeface="Verdana" pitchFamily="34" charset="0"/>
              </a:rPr>
              <a:t>find 6 </a:t>
            </a:r>
          </a:p>
          <a:p>
            <a:pPr>
              <a:spcBef>
                <a:spcPct val="0"/>
              </a:spcBef>
              <a:buFontTx/>
              <a:buNone/>
            </a:pPr>
            <a:r>
              <a:rPr lang="en-US" altLang="en-US" sz="1400" b="1">
                <a:latin typeface="Verdana" pitchFamily="34" charset="0"/>
              </a:rPr>
              <a:t>undisturbed </a:t>
            </a:r>
          </a:p>
          <a:p>
            <a:pPr>
              <a:spcBef>
                <a:spcPct val="0"/>
              </a:spcBef>
              <a:buFontTx/>
              <a:buNone/>
            </a:pPr>
            <a:r>
              <a:rPr lang="en-US" altLang="en-US" sz="1400" b="1">
                <a:latin typeface="Verdana" pitchFamily="34" charset="0"/>
              </a:rPr>
              <a:t>Bench marks!</a:t>
            </a:r>
          </a:p>
        </p:txBody>
      </p:sp>
      <p:cxnSp>
        <p:nvCxnSpPr>
          <p:cNvPr id="83" name="Straight Connector 82"/>
          <p:cNvCxnSpPr>
            <a:cxnSpLocks noChangeShapeType="1"/>
            <a:endCxn id="94229" idx="1"/>
          </p:cNvCxnSpPr>
          <p:nvPr/>
        </p:nvCxnSpPr>
        <p:spPr bwMode="auto">
          <a:xfrm flipV="1">
            <a:off x="4452938" y="2378075"/>
            <a:ext cx="4119562" cy="1517650"/>
          </a:xfrm>
          <a:prstGeom prst="line">
            <a:avLst/>
          </a:prstGeom>
          <a:noFill/>
          <a:ln w="28575" algn="ctr">
            <a:solidFill>
              <a:schemeClr val="tx1"/>
            </a:solidFill>
            <a:prstDash val="sysDot"/>
            <a:round/>
            <a:headEnd/>
            <a:tailEnd/>
          </a:ln>
          <a:extLst>
            <a:ext uri="{909E8E84-426E-40DD-AFC4-6F175D3DCCD1}">
              <a14:hiddenFill xmlns:a14="http://schemas.microsoft.com/office/drawing/2010/main">
                <a:noFill/>
              </a14:hiddenFill>
            </a:ext>
          </a:extLst>
        </p:spPr>
      </p:cxnSp>
      <p:sp>
        <p:nvSpPr>
          <p:cNvPr id="85" name="TextBox 84"/>
          <p:cNvSpPr txBox="1">
            <a:spLocks noChangeArrowheads="1"/>
          </p:cNvSpPr>
          <p:nvPr/>
        </p:nvSpPr>
        <p:spPr bwMode="auto">
          <a:xfrm rot="-1074431">
            <a:off x="5514975" y="2695575"/>
            <a:ext cx="20669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1400" b="1">
                <a:latin typeface="Verdana" pitchFamily="34" charset="0"/>
              </a:rPr>
              <a:t>Leveling for 50 km</a:t>
            </a:r>
          </a:p>
        </p:txBody>
      </p:sp>
      <p:sp>
        <p:nvSpPr>
          <p:cNvPr id="125" name="TextBox 124"/>
          <p:cNvSpPr txBox="1">
            <a:spLocks noChangeArrowheads="1"/>
          </p:cNvSpPr>
          <p:nvPr/>
        </p:nvSpPr>
        <p:spPr bwMode="auto">
          <a:xfrm>
            <a:off x="4908550" y="5391150"/>
            <a:ext cx="3433763"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1400" b="1">
                <a:latin typeface="Verdana" pitchFamily="34" charset="0"/>
              </a:rPr>
              <a:t>Now it’s time to bluebook the</a:t>
            </a:r>
          </a:p>
          <a:p>
            <a:pPr>
              <a:spcBef>
                <a:spcPct val="0"/>
              </a:spcBef>
              <a:buFontTx/>
              <a:buNone/>
            </a:pPr>
            <a:r>
              <a:rPr lang="en-US" altLang="en-US" sz="1400" b="1">
                <a:latin typeface="Verdana" pitchFamily="34" charset="0"/>
              </a:rPr>
              <a:t>data, submit to NGS, wait for </a:t>
            </a:r>
          </a:p>
          <a:p>
            <a:pPr>
              <a:spcBef>
                <a:spcPct val="0"/>
              </a:spcBef>
              <a:buFontTx/>
              <a:buNone/>
            </a:pPr>
            <a:r>
              <a:rPr lang="en-US" altLang="en-US" sz="1400" b="1">
                <a:latin typeface="Verdana" pitchFamily="34" charset="0"/>
              </a:rPr>
              <a:t>it to be processed and loaded….</a:t>
            </a:r>
          </a:p>
        </p:txBody>
      </p:sp>
      <p:sp>
        <p:nvSpPr>
          <p:cNvPr id="126" name="TextBox 125"/>
          <p:cNvSpPr txBox="1">
            <a:spLocks noChangeArrowheads="1"/>
          </p:cNvSpPr>
          <p:nvPr/>
        </p:nvSpPr>
        <p:spPr bwMode="auto">
          <a:xfrm>
            <a:off x="5461000" y="6334125"/>
            <a:ext cx="3683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1400" b="1">
                <a:latin typeface="Verdana" pitchFamily="34" charset="0"/>
              </a:rPr>
              <a:t>And all this assumes the published</a:t>
            </a:r>
          </a:p>
          <a:p>
            <a:pPr>
              <a:spcBef>
                <a:spcPct val="0"/>
              </a:spcBef>
              <a:buFontTx/>
              <a:buNone/>
            </a:pPr>
            <a:r>
              <a:rPr lang="en-US" altLang="en-US" sz="1400" b="1">
                <a:latin typeface="Verdana" pitchFamily="34" charset="0"/>
              </a:rPr>
              <a:t>heights are correct to begin with…</a:t>
            </a:r>
          </a:p>
        </p:txBody>
      </p:sp>
      <p:sp>
        <p:nvSpPr>
          <p:cNvPr id="61" name="Title 1"/>
          <p:cNvSpPr txBox="1">
            <a:spLocks/>
          </p:cNvSpPr>
          <p:nvPr/>
        </p:nvSpPr>
        <p:spPr bwMode="auto">
          <a:xfrm>
            <a:off x="609600" y="609600"/>
            <a:ext cx="8458200" cy="1143000"/>
          </a:xfrm>
          <a:prstGeom prst="rect">
            <a:avLst/>
          </a:prstGeom>
          <a:noFill/>
          <a:ln w="9525">
            <a:noFill/>
            <a:miter lim="800000"/>
            <a:headEnd/>
            <a:tailEnd/>
          </a:ln>
        </p:spPr>
        <p:txBody>
          <a:bodyPr anchor="ctr"/>
          <a:lstStyle/>
          <a:p>
            <a:pPr algn="ctr" eaLnBrk="0" hangingPunct="0">
              <a:defRPr/>
            </a:pPr>
            <a:r>
              <a:rPr lang="en-US" sz="4400" kern="0" dirty="0">
                <a:latin typeface="Times New Roman" pitchFamily="18" charset="0"/>
                <a:cs typeface="Times New Roman" pitchFamily="18" charset="0"/>
              </a:rPr>
              <a:t>Example</a:t>
            </a:r>
          </a:p>
        </p:txBody>
      </p:sp>
    </p:spTree>
    <p:extLst>
      <p:ext uri="{BB962C8B-B14F-4D97-AF65-F5344CB8AC3E}">
        <p14:creationId xmlns:p14="http://schemas.microsoft.com/office/powerpoint/2010/main" val="34526017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7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wipe(left)">
                                      <p:cBhvr>
                                        <p:cTn id="11" dur="500"/>
                                        <p:tgtEl>
                                          <p:spTgt spid="36"/>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79"/>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0"/>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81"/>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4" fill="hold" nodeType="clickEffect">
                                  <p:stCondLst>
                                    <p:cond delay="0"/>
                                  </p:stCondLst>
                                  <p:childTnLst>
                                    <p:set>
                                      <p:cBhvr>
                                        <p:cTn id="25" dur="1" fill="hold">
                                          <p:stCondLst>
                                            <p:cond delay="0"/>
                                          </p:stCondLst>
                                        </p:cTn>
                                        <p:tgtEl>
                                          <p:spTgt spid="83"/>
                                        </p:tgtEl>
                                        <p:attrNameLst>
                                          <p:attrName>style.visibility</p:attrName>
                                        </p:attrNameLst>
                                      </p:cBhvr>
                                      <p:to>
                                        <p:strVal val="visible"/>
                                      </p:to>
                                    </p:set>
                                    <p:animEffect transition="in" filter="wipe(down)">
                                      <p:cBhvr>
                                        <p:cTn id="26" dur="500"/>
                                        <p:tgtEl>
                                          <p:spTgt spid="83"/>
                                        </p:tgtEl>
                                      </p:cBhvr>
                                    </p:animEffect>
                                  </p:childTnLst>
                                </p:cTn>
                              </p:par>
                              <p:par>
                                <p:cTn id="27" presetID="1" presetClass="entr" presetSubtype="0" fill="hold" grpId="0" nodeType="withEffect">
                                  <p:stCondLst>
                                    <p:cond delay="0"/>
                                  </p:stCondLst>
                                  <p:childTnLst>
                                    <p:set>
                                      <p:cBhvr>
                                        <p:cTn id="28" dur="1" fill="hold">
                                          <p:stCondLst>
                                            <p:cond delay="0"/>
                                          </p:stCondLst>
                                        </p:cTn>
                                        <p:tgtEl>
                                          <p:spTgt spid="85"/>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5"/>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79" grpId="0"/>
      <p:bldP spid="80" grpId="0"/>
      <p:bldP spid="81" grpId="0"/>
      <p:bldP spid="85" grpId="0"/>
      <p:bldP spid="125" grpId="0"/>
      <p:bldP spid="126"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Oval 42"/>
          <p:cNvSpPr>
            <a:spLocks noChangeArrowheads="1"/>
          </p:cNvSpPr>
          <p:nvPr/>
        </p:nvSpPr>
        <p:spPr bwMode="auto">
          <a:xfrm rot="1436089">
            <a:off x="7927975" y="766763"/>
            <a:ext cx="76200" cy="76200"/>
          </a:xfrm>
          <a:prstGeom prst="ellipse">
            <a:avLst/>
          </a:prstGeom>
          <a:solidFill>
            <a:srgbClr val="00FF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5235" name="Oval 43"/>
          <p:cNvSpPr>
            <a:spLocks noChangeArrowheads="1"/>
          </p:cNvSpPr>
          <p:nvPr/>
        </p:nvSpPr>
        <p:spPr bwMode="auto">
          <a:xfrm rot="1436089">
            <a:off x="8005763" y="966788"/>
            <a:ext cx="76200" cy="76200"/>
          </a:xfrm>
          <a:prstGeom prst="ellipse">
            <a:avLst/>
          </a:prstGeom>
          <a:solidFill>
            <a:srgbClr val="00FF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5236" name="Oval 44"/>
          <p:cNvSpPr>
            <a:spLocks noChangeArrowheads="1"/>
          </p:cNvSpPr>
          <p:nvPr/>
        </p:nvSpPr>
        <p:spPr bwMode="auto">
          <a:xfrm rot="1436089">
            <a:off x="8083550" y="1168400"/>
            <a:ext cx="76200" cy="76200"/>
          </a:xfrm>
          <a:prstGeom prst="ellipse">
            <a:avLst/>
          </a:prstGeom>
          <a:solidFill>
            <a:srgbClr val="FF00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5237" name="Oval 45"/>
          <p:cNvSpPr>
            <a:spLocks noChangeArrowheads="1"/>
          </p:cNvSpPr>
          <p:nvPr/>
        </p:nvSpPr>
        <p:spPr bwMode="auto">
          <a:xfrm rot="1436089">
            <a:off x="8159750" y="1370013"/>
            <a:ext cx="76200" cy="76200"/>
          </a:xfrm>
          <a:prstGeom prst="ellipse">
            <a:avLst/>
          </a:prstGeom>
          <a:solidFill>
            <a:srgbClr val="FF00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5238" name="Oval 46"/>
          <p:cNvSpPr>
            <a:spLocks noChangeArrowheads="1"/>
          </p:cNvSpPr>
          <p:nvPr/>
        </p:nvSpPr>
        <p:spPr bwMode="auto">
          <a:xfrm rot="1436089">
            <a:off x="8237538" y="1570038"/>
            <a:ext cx="76200" cy="76200"/>
          </a:xfrm>
          <a:prstGeom prst="ellipse">
            <a:avLst/>
          </a:prstGeom>
          <a:solidFill>
            <a:srgbClr val="FF00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5239" name="Oval 47"/>
          <p:cNvSpPr>
            <a:spLocks noChangeArrowheads="1"/>
          </p:cNvSpPr>
          <p:nvPr/>
        </p:nvSpPr>
        <p:spPr bwMode="auto">
          <a:xfrm rot="1436089">
            <a:off x="8315325" y="1771650"/>
            <a:ext cx="76200" cy="76200"/>
          </a:xfrm>
          <a:prstGeom prst="ellipse">
            <a:avLst/>
          </a:prstGeom>
          <a:solidFill>
            <a:srgbClr val="FF00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5240" name="Oval 48"/>
          <p:cNvSpPr>
            <a:spLocks noChangeArrowheads="1"/>
          </p:cNvSpPr>
          <p:nvPr/>
        </p:nvSpPr>
        <p:spPr bwMode="auto">
          <a:xfrm rot="1436089">
            <a:off x="8393113" y="1973263"/>
            <a:ext cx="76200" cy="76200"/>
          </a:xfrm>
          <a:prstGeom prst="ellipse">
            <a:avLst/>
          </a:prstGeom>
          <a:solidFill>
            <a:srgbClr val="FF00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5241" name="Oval 49"/>
          <p:cNvSpPr>
            <a:spLocks noChangeArrowheads="1"/>
          </p:cNvSpPr>
          <p:nvPr/>
        </p:nvSpPr>
        <p:spPr bwMode="auto">
          <a:xfrm rot="1436089">
            <a:off x="8470900" y="2173288"/>
            <a:ext cx="76200" cy="76200"/>
          </a:xfrm>
          <a:prstGeom prst="ellipse">
            <a:avLst/>
          </a:prstGeom>
          <a:solidFill>
            <a:srgbClr val="00FF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5242" name="Oval 50"/>
          <p:cNvSpPr>
            <a:spLocks noChangeArrowheads="1"/>
          </p:cNvSpPr>
          <p:nvPr/>
        </p:nvSpPr>
        <p:spPr bwMode="auto">
          <a:xfrm rot="1436089">
            <a:off x="8547100" y="2374900"/>
            <a:ext cx="76200" cy="76200"/>
          </a:xfrm>
          <a:prstGeom prst="ellipse">
            <a:avLst/>
          </a:prstGeom>
          <a:solidFill>
            <a:srgbClr val="00FF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5243" name="Oval 51"/>
          <p:cNvSpPr>
            <a:spLocks noChangeArrowheads="1"/>
          </p:cNvSpPr>
          <p:nvPr/>
        </p:nvSpPr>
        <p:spPr bwMode="auto">
          <a:xfrm rot="1436089">
            <a:off x="8624888" y="2576513"/>
            <a:ext cx="76200" cy="76200"/>
          </a:xfrm>
          <a:prstGeom prst="ellipse">
            <a:avLst/>
          </a:prstGeom>
          <a:solidFill>
            <a:srgbClr val="00FF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5244" name="Oval 52"/>
          <p:cNvSpPr>
            <a:spLocks noChangeArrowheads="1"/>
          </p:cNvSpPr>
          <p:nvPr/>
        </p:nvSpPr>
        <p:spPr bwMode="auto">
          <a:xfrm rot="1436089">
            <a:off x="8702675" y="2776538"/>
            <a:ext cx="76200" cy="76200"/>
          </a:xfrm>
          <a:prstGeom prst="ellipse">
            <a:avLst/>
          </a:prstGeom>
          <a:solidFill>
            <a:srgbClr val="00FF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5245" name="Oval 55"/>
          <p:cNvSpPr>
            <a:spLocks noChangeArrowheads="1"/>
          </p:cNvSpPr>
          <p:nvPr/>
        </p:nvSpPr>
        <p:spPr bwMode="auto">
          <a:xfrm rot="-1288772">
            <a:off x="1398588" y="4413250"/>
            <a:ext cx="74612" cy="82550"/>
          </a:xfrm>
          <a:prstGeom prst="ellipse">
            <a:avLst/>
          </a:prstGeom>
          <a:solidFill>
            <a:srgbClr val="FF00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5246" name="Oval 56"/>
          <p:cNvSpPr>
            <a:spLocks noChangeArrowheads="1"/>
          </p:cNvSpPr>
          <p:nvPr/>
        </p:nvSpPr>
        <p:spPr bwMode="auto">
          <a:xfrm rot="-1288772">
            <a:off x="1597025" y="4511675"/>
            <a:ext cx="73025" cy="82550"/>
          </a:xfrm>
          <a:prstGeom prst="ellipse">
            <a:avLst/>
          </a:prstGeom>
          <a:solidFill>
            <a:srgbClr val="FF00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5247" name="Oval 57"/>
          <p:cNvSpPr>
            <a:spLocks noChangeArrowheads="1"/>
          </p:cNvSpPr>
          <p:nvPr/>
        </p:nvSpPr>
        <p:spPr bwMode="auto">
          <a:xfrm rot="-1288772">
            <a:off x="1793875" y="4611688"/>
            <a:ext cx="73025" cy="82550"/>
          </a:xfrm>
          <a:prstGeom prst="ellipse">
            <a:avLst/>
          </a:prstGeom>
          <a:solidFill>
            <a:srgbClr val="FF00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5248" name="Oval 58"/>
          <p:cNvSpPr>
            <a:spLocks noChangeArrowheads="1"/>
          </p:cNvSpPr>
          <p:nvPr/>
        </p:nvSpPr>
        <p:spPr bwMode="auto">
          <a:xfrm rot="-1288772">
            <a:off x="1990725" y="4711700"/>
            <a:ext cx="74613" cy="80963"/>
          </a:xfrm>
          <a:prstGeom prst="ellipse">
            <a:avLst/>
          </a:prstGeom>
          <a:solidFill>
            <a:srgbClr val="FF00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5249" name="Oval 59"/>
          <p:cNvSpPr>
            <a:spLocks noChangeArrowheads="1"/>
          </p:cNvSpPr>
          <p:nvPr/>
        </p:nvSpPr>
        <p:spPr bwMode="auto">
          <a:xfrm rot="-1288772">
            <a:off x="2189163" y="4810125"/>
            <a:ext cx="73025" cy="82550"/>
          </a:xfrm>
          <a:prstGeom prst="ellipse">
            <a:avLst/>
          </a:prstGeom>
          <a:solidFill>
            <a:srgbClr val="FF00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5250" name="Oval 60"/>
          <p:cNvSpPr>
            <a:spLocks noChangeArrowheads="1"/>
          </p:cNvSpPr>
          <p:nvPr/>
        </p:nvSpPr>
        <p:spPr bwMode="auto">
          <a:xfrm rot="-1288772">
            <a:off x="2386013" y="4910138"/>
            <a:ext cx="73025" cy="82550"/>
          </a:xfrm>
          <a:prstGeom prst="ellipse">
            <a:avLst/>
          </a:prstGeom>
          <a:solidFill>
            <a:srgbClr val="00FF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5251" name="Oval 61"/>
          <p:cNvSpPr>
            <a:spLocks noChangeArrowheads="1"/>
          </p:cNvSpPr>
          <p:nvPr/>
        </p:nvSpPr>
        <p:spPr bwMode="auto">
          <a:xfrm rot="-1288772">
            <a:off x="2582863" y="5008563"/>
            <a:ext cx="74612" cy="82550"/>
          </a:xfrm>
          <a:prstGeom prst="ellipse">
            <a:avLst/>
          </a:prstGeom>
          <a:solidFill>
            <a:srgbClr val="FF00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5252" name="Oval 62"/>
          <p:cNvSpPr>
            <a:spLocks noChangeArrowheads="1"/>
          </p:cNvSpPr>
          <p:nvPr/>
        </p:nvSpPr>
        <p:spPr bwMode="auto">
          <a:xfrm rot="-1288772">
            <a:off x="2781300" y="5108575"/>
            <a:ext cx="73025" cy="82550"/>
          </a:xfrm>
          <a:prstGeom prst="ellipse">
            <a:avLst/>
          </a:prstGeom>
          <a:solidFill>
            <a:srgbClr val="FF00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5253" name="Oval 63"/>
          <p:cNvSpPr>
            <a:spLocks noChangeArrowheads="1"/>
          </p:cNvSpPr>
          <p:nvPr/>
        </p:nvSpPr>
        <p:spPr bwMode="auto">
          <a:xfrm rot="-1288772">
            <a:off x="2978150" y="5208588"/>
            <a:ext cx="73025" cy="80962"/>
          </a:xfrm>
          <a:prstGeom prst="ellipse">
            <a:avLst/>
          </a:prstGeom>
          <a:solidFill>
            <a:srgbClr val="FF00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5254" name="Oval 64"/>
          <p:cNvSpPr>
            <a:spLocks noChangeArrowheads="1"/>
          </p:cNvSpPr>
          <p:nvPr/>
        </p:nvSpPr>
        <p:spPr bwMode="auto">
          <a:xfrm rot="-1288772">
            <a:off x="3175000" y="5307013"/>
            <a:ext cx="74613" cy="82550"/>
          </a:xfrm>
          <a:prstGeom prst="ellipse">
            <a:avLst/>
          </a:prstGeom>
          <a:solidFill>
            <a:srgbClr val="FF00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5255" name="Oval 65"/>
          <p:cNvSpPr>
            <a:spLocks noChangeArrowheads="1"/>
          </p:cNvSpPr>
          <p:nvPr/>
        </p:nvSpPr>
        <p:spPr bwMode="auto">
          <a:xfrm rot="-1288772">
            <a:off x="3373438" y="5407025"/>
            <a:ext cx="73025" cy="82550"/>
          </a:xfrm>
          <a:prstGeom prst="ellipse">
            <a:avLst/>
          </a:prstGeom>
          <a:solidFill>
            <a:srgbClr val="FF00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5256" name="Isosceles Triangle 29"/>
          <p:cNvSpPr>
            <a:spLocks noChangeArrowheads="1"/>
          </p:cNvSpPr>
          <p:nvPr/>
        </p:nvSpPr>
        <p:spPr bwMode="auto">
          <a:xfrm>
            <a:off x="4381500" y="3829050"/>
            <a:ext cx="142875" cy="123825"/>
          </a:xfrm>
          <a:prstGeom prst="triangle">
            <a:avLst>
              <a:gd name="adj" fmla="val 50000"/>
            </a:avLst>
          </a:prstGeom>
          <a:solidFill>
            <a:schemeClr val="accent1"/>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5257" name="TextBox 33"/>
          <p:cNvSpPr txBox="1">
            <a:spLocks noChangeArrowheads="1"/>
          </p:cNvSpPr>
          <p:nvPr/>
        </p:nvSpPr>
        <p:spPr bwMode="auto">
          <a:xfrm>
            <a:off x="284163" y="1806575"/>
            <a:ext cx="378301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1600" b="1">
                <a:latin typeface="Verdana" pitchFamily="34" charset="0"/>
              </a:rPr>
              <a:t>Choice 2:  “Height Mod” survey</a:t>
            </a:r>
          </a:p>
        </p:txBody>
      </p:sp>
      <p:sp>
        <p:nvSpPr>
          <p:cNvPr id="71" name="Oval 70"/>
          <p:cNvSpPr>
            <a:spLocks noChangeArrowheads="1"/>
          </p:cNvSpPr>
          <p:nvPr/>
        </p:nvSpPr>
        <p:spPr bwMode="auto">
          <a:xfrm>
            <a:off x="2305050" y="4838700"/>
            <a:ext cx="219075" cy="219075"/>
          </a:xfrm>
          <a:prstGeom prst="ellipse">
            <a:avLst/>
          </a:prstGeom>
          <a:noFill/>
          <a:ln w="571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75" name="Oval 74"/>
          <p:cNvSpPr>
            <a:spLocks noChangeArrowheads="1"/>
          </p:cNvSpPr>
          <p:nvPr/>
        </p:nvSpPr>
        <p:spPr bwMode="auto">
          <a:xfrm>
            <a:off x="7858125" y="695325"/>
            <a:ext cx="219075" cy="219075"/>
          </a:xfrm>
          <a:prstGeom prst="ellipse">
            <a:avLst/>
          </a:prstGeom>
          <a:noFill/>
          <a:ln w="571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82" name="Oval 81"/>
          <p:cNvSpPr>
            <a:spLocks noChangeArrowheads="1"/>
          </p:cNvSpPr>
          <p:nvPr/>
        </p:nvSpPr>
        <p:spPr bwMode="auto">
          <a:xfrm>
            <a:off x="8620125" y="2705100"/>
            <a:ext cx="219075" cy="219075"/>
          </a:xfrm>
          <a:prstGeom prst="ellipse">
            <a:avLst/>
          </a:prstGeom>
          <a:noFill/>
          <a:ln w="571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84" name="TextBox 83"/>
          <p:cNvSpPr txBox="1">
            <a:spLocks noChangeArrowheads="1"/>
          </p:cNvSpPr>
          <p:nvPr/>
        </p:nvSpPr>
        <p:spPr bwMode="auto">
          <a:xfrm>
            <a:off x="6342063" y="3133725"/>
            <a:ext cx="2514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1400" b="1">
                <a:latin typeface="Verdana" pitchFamily="34" charset="0"/>
              </a:rPr>
              <a:t>Create passive marks </a:t>
            </a:r>
          </a:p>
          <a:p>
            <a:pPr>
              <a:spcBef>
                <a:spcPct val="0"/>
              </a:spcBef>
              <a:buFontTx/>
              <a:buNone/>
            </a:pPr>
            <a:r>
              <a:rPr lang="en-US" altLang="en-US" sz="1400" b="1">
                <a:latin typeface="Verdana" pitchFamily="34" charset="0"/>
              </a:rPr>
              <a:t>around area of interest</a:t>
            </a:r>
          </a:p>
        </p:txBody>
      </p:sp>
      <p:sp>
        <p:nvSpPr>
          <p:cNvPr id="88" name="Oval 87"/>
          <p:cNvSpPr>
            <a:spLocks noChangeArrowheads="1"/>
          </p:cNvSpPr>
          <p:nvPr/>
        </p:nvSpPr>
        <p:spPr bwMode="auto">
          <a:xfrm>
            <a:off x="6581775" y="2457450"/>
            <a:ext cx="219075" cy="219075"/>
          </a:xfrm>
          <a:prstGeom prst="ellipse">
            <a:avLst/>
          </a:prstGeom>
          <a:noFill/>
          <a:ln w="571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89" name="Oval 88"/>
          <p:cNvSpPr>
            <a:spLocks noChangeArrowheads="1"/>
          </p:cNvSpPr>
          <p:nvPr/>
        </p:nvSpPr>
        <p:spPr bwMode="auto">
          <a:xfrm>
            <a:off x="4924425" y="5029200"/>
            <a:ext cx="219075" cy="219075"/>
          </a:xfrm>
          <a:prstGeom prst="ellipse">
            <a:avLst/>
          </a:prstGeom>
          <a:noFill/>
          <a:ln w="571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0" name="Oval 89"/>
          <p:cNvSpPr>
            <a:spLocks noChangeArrowheads="1"/>
          </p:cNvSpPr>
          <p:nvPr/>
        </p:nvSpPr>
        <p:spPr bwMode="auto">
          <a:xfrm>
            <a:off x="2371725" y="2524125"/>
            <a:ext cx="219075" cy="219075"/>
          </a:xfrm>
          <a:prstGeom prst="ellipse">
            <a:avLst/>
          </a:prstGeom>
          <a:noFill/>
          <a:ln w="571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1" name="Oval 90"/>
          <p:cNvSpPr>
            <a:spLocks noChangeArrowheads="1"/>
          </p:cNvSpPr>
          <p:nvPr/>
        </p:nvSpPr>
        <p:spPr bwMode="auto">
          <a:xfrm rot="-1288772">
            <a:off x="2449513" y="2597150"/>
            <a:ext cx="73025" cy="82550"/>
          </a:xfrm>
          <a:prstGeom prst="ellipse">
            <a:avLst/>
          </a:prstGeom>
          <a:solidFill>
            <a:srgbClr val="3333CC"/>
          </a:solidFill>
          <a:ln w="9525" algn="ctr">
            <a:solidFill>
              <a:srgbClr val="3333CC"/>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2" name="Oval 91"/>
          <p:cNvSpPr>
            <a:spLocks noChangeArrowheads="1"/>
          </p:cNvSpPr>
          <p:nvPr/>
        </p:nvSpPr>
        <p:spPr bwMode="auto">
          <a:xfrm rot="-1288772">
            <a:off x="6659563" y="2530475"/>
            <a:ext cx="73025" cy="82550"/>
          </a:xfrm>
          <a:prstGeom prst="ellipse">
            <a:avLst/>
          </a:prstGeom>
          <a:solidFill>
            <a:srgbClr val="3333CC"/>
          </a:solidFill>
          <a:ln w="9525" algn="ctr">
            <a:solidFill>
              <a:srgbClr val="3333CC"/>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3" name="Oval 92"/>
          <p:cNvSpPr>
            <a:spLocks noChangeArrowheads="1"/>
          </p:cNvSpPr>
          <p:nvPr/>
        </p:nvSpPr>
        <p:spPr bwMode="auto">
          <a:xfrm rot="-1288772">
            <a:off x="4992688" y="5092700"/>
            <a:ext cx="73025" cy="82550"/>
          </a:xfrm>
          <a:prstGeom prst="ellipse">
            <a:avLst/>
          </a:prstGeom>
          <a:solidFill>
            <a:srgbClr val="3333CC"/>
          </a:solidFill>
          <a:ln w="9525" algn="ctr">
            <a:solidFill>
              <a:srgbClr val="3333CC"/>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4" name="Oval 93"/>
          <p:cNvSpPr>
            <a:spLocks noChangeArrowheads="1"/>
          </p:cNvSpPr>
          <p:nvPr/>
        </p:nvSpPr>
        <p:spPr bwMode="auto">
          <a:xfrm rot="-1288772">
            <a:off x="3182938" y="3016250"/>
            <a:ext cx="73025" cy="82550"/>
          </a:xfrm>
          <a:prstGeom prst="ellipse">
            <a:avLst/>
          </a:prstGeom>
          <a:solidFill>
            <a:srgbClr val="00B050"/>
          </a:solidFill>
          <a:ln w="9525" algn="ctr">
            <a:solidFill>
              <a:srgbClr val="3333CC"/>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5" name="Oval 94"/>
          <p:cNvSpPr>
            <a:spLocks noChangeArrowheads="1"/>
          </p:cNvSpPr>
          <p:nvPr/>
        </p:nvSpPr>
        <p:spPr bwMode="auto">
          <a:xfrm rot="-1288772">
            <a:off x="5668963" y="4359275"/>
            <a:ext cx="73025" cy="82550"/>
          </a:xfrm>
          <a:prstGeom prst="ellipse">
            <a:avLst/>
          </a:prstGeom>
          <a:solidFill>
            <a:srgbClr val="00B050"/>
          </a:solidFill>
          <a:ln w="9525" algn="ctr">
            <a:solidFill>
              <a:srgbClr val="3333CC"/>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6" name="Oval 95"/>
          <p:cNvSpPr>
            <a:spLocks noChangeArrowheads="1"/>
          </p:cNvSpPr>
          <p:nvPr/>
        </p:nvSpPr>
        <p:spPr bwMode="auto">
          <a:xfrm rot="-1288772">
            <a:off x="3382963" y="4530725"/>
            <a:ext cx="73025" cy="82550"/>
          </a:xfrm>
          <a:prstGeom prst="ellipse">
            <a:avLst/>
          </a:prstGeom>
          <a:solidFill>
            <a:srgbClr val="00B050"/>
          </a:solidFill>
          <a:ln w="9525" algn="ctr">
            <a:solidFill>
              <a:srgbClr val="3333CC"/>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7" name="Oval 96"/>
          <p:cNvSpPr>
            <a:spLocks noChangeArrowheads="1"/>
          </p:cNvSpPr>
          <p:nvPr/>
        </p:nvSpPr>
        <p:spPr bwMode="auto">
          <a:xfrm rot="-1288772">
            <a:off x="5192713" y="3025775"/>
            <a:ext cx="73025" cy="82550"/>
          </a:xfrm>
          <a:prstGeom prst="ellipse">
            <a:avLst/>
          </a:prstGeom>
          <a:solidFill>
            <a:srgbClr val="00B050"/>
          </a:solidFill>
          <a:ln w="9525" algn="ctr">
            <a:solidFill>
              <a:srgbClr val="3333CC"/>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8" name="Oval 97"/>
          <p:cNvSpPr>
            <a:spLocks noChangeArrowheads="1"/>
          </p:cNvSpPr>
          <p:nvPr/>
        </p:nvSpPr>
        <p:spPr bwMode="auto">
          <a:xfrm rot="-1288772">
            <a:off x="3963988" y="3482975"/>
            <a:ext cx="73025" cy="82550"/>
          </a:xfrm>
          <a:prstGeom prst="ellipse">
            <a:avLst/>
          </a:prstGeom>
          <a:solidFill>
            <a:srgbClr val="FFFF00"/>
          </a:solidFill>
          <a:ln w="9525" algn="ctr">
            <a:solidFill>
              <a:srgbClr val="3333CC"/>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9" name="Oval 98"/>
          <p:cNvSpPr>
            <a:spLocks noChangeArrowheads="1"/>
          </p:cNvSpPr>
          <p:nvPr/>
        </p:nvSpPr>
        <p:spPr bwMode="auto">
          <a:xfrm rot="-1288772">
            <a:off x="4887913" y="3559175"/>
            <a:ext cx="73025" cy="82550"/>
          </a:xfrm>
          <a:prstGeom prst="ellipse">
            <a:avLst/>
          </a:prstGeom>
          <a:solidFill>
            <a:srgbClr val="FFFF00"/>
          </a:solidFill>
          <a:ln w="9525" algn="ctr">
            <a:solidFill>
              <a:srgbClr val="3333CC"/>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100" name="Oval 99"/>
          <p:cNvSpPr>
            <a:spLocks noChangeArrowheads="1"/>
          </p:cNvSpPr>
          <p:nvPr/>
        </p:nvSpPr>
        <p:spPr bwMode="auto">
          <a:xfrm rot="-1288772">
            <a:off x="4344988" y="4159250"/>
            <a:ext cx="73025" cy="82550"/>
          </a:xfrm>
          <a:prstGeom prst="ellipse">
            <a:avLst/>
          </a:prstGeom>
          <a:solidFill>
            <a:srgbClr val="FFFF00"/>
          </a:solidFill>
          <a:ln w="9525" algn="ctr">
            <a:solidFill>
              <a:srgbClr val="3333CC"/>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101" name="TextBox 100"/>
          <p:cNvSpPr txBox="1">
            <a:spLocks noChangeArrowheads="1"/>
          </p:cNvSpPr>
          <p:nvPr/>
        </p:nvSpPr>
        <p:spPr bwMode="auto">
          <a:xfrm>
            <a:off x="6419850" y="3924300"/>
            <a:ext cx="260032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1400" b="1">
                <a:latin typeface="Verdana" pitchFamily="34" charset="0"/>
              </a:rPr>
              <a:t>Using progressive</a:t>
            </a:r>
          </a:p>
          <a:p>
            <a:pPr>
              <a:spcBef>
                <a:spcPct val="0"/>
              </a:spcBef>
              <a:buFontTx/>
              <a:buNone/>
            </a:pPr>
            <a:r>
              <a:rPr lang="en-US" altLang="en-US" sz="1400" b="1">
                <a:latin typeface="Verdana" pitchFamily="34" charset="0"/>
              </a:rPr>
              <a:t>GNSS surveys (NGS 59</a:t>
            </a:r>
          </a:p>
          <a:p>
            <a:pPr>
              <a:spcBef>
                <a:spcPct val="0"/>
              </a:spcBef>
              <a:buFontTx/>
              <a:buNone/>
            </a:pPr>
            <a:r>
              <a:rPr lang="en-US" altLang="en-US" sz="1400" b="1">
                <a:latin typeface="Verdana" pitchFamily="34" charset="0"/>
              </a:rPr>
              <a:t>Guidelines), transfer</a:t>
            </a:r>
          </a:p>
          <a:p>
            <a:pPr>
              <a:spcBef>
                <a:spcPct val="0"/>
              </a:spcBef>
              <a:buFontTx/>
              <a:buNone/>
            </a:pPr>
            <a:r>
              <a:rPr lang="en-US" altLang="en-US" sz="1400" b="1">
                <a:latin typeface="Verdana" pitchFamily="34" charset="0"/>
              </a:rPr>
              <a:t>orthometric heights to</a:t>
            </a:r>
          </a:p>
          <a:p>
            <a:pPr>
              <a:spcBef>
                <a:spcPct val="0"/>
              </a:spcBef>
              <a:buFontTx/>
              <a:buNone/>
            </a:pPr>
            <a:r>
              <a:rPr lang="en-US" altLang="en-US" sz="1400" b="1">
                <a:latin typeface="Verdana" pitchFamily="34" charset="0"/>
              </a:rPr>
              <a:t>Primary, Secondary and</a:t>
            </a:r>
          </a:p>
          <a:p>
            <a:pPr>
              <a:spcBef>
                <a:spcPct val="0"/>
              </a:spcBef>
              <a:buFontTx/>
              <a:buNone/>
            </a:pPr>
            <a:r>
              <a:rPr lang="en-US" altLang="en-US" sz="1400" b="1">
                <a:latin typeface="Verdana" pitchFamily="34" charset="0"/>
              </a:rPr>
              <a:t>Local marks </a:t>
            </a:r>
          </a:p>
        </p:txBody>
      </p:sp>
      <p:sp>
        <p:nvSpPr>
          <p:cNvPr id="113" name="Oval 112"/>
          <p:cNvSpPr>
            <a:spLocks noChangeArrowheads="1"/>
          </p:cNvSpPr>
          <p:nvPr/>
        </p:nvSpPr>
        <p:spPr bwMode="auto">
          <a:xfrm>
            <a:off x="5105400" y="2962275"/>
            <a:ext cx="219075" cy="219075"/>
          </a:xfrm>
          <a:prstGeom prst="ellipse">
            <a:avLst/>
          </a:prstGeom>
          <a:noFill/>
          <a:ln w="571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114" name="Oval 113"/>
          <p:cNvSpPr>
            <a:spLocks noChangeArrowheads="1"/>
          </p:cNvSpPr>
          <p:nvPr/>
        </p:nvSpPr>
        <p:spPr bwMode="auto">
          <a:xfrm>
            <a:off x="3105150" y="2943225"/>
            <a:ext cx="219075" cy="219075"/>
          </a:xfrm>
          <a:prstGeom prst="ellipse">
            <a:avLst/>
          </a:prstGeom>
          <a:noFill/>
          <a:ln w="571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115" name="Oval 114"/>
          <p:cNvSpPr>
            <a:spLocks noChangeArrowheads="1"/>
          </p:cNvSpPr>
          <p:nvPr/>
        </p:nvSpPr>
        <p:spPr bwMode="auto">
          <a:xfrm>
            <a:off x="5591175" y="4295775"/>
            <a:ext cx="219075" cy="219075"/>
          </a:xfrm>
          <a:prstGeom prst="ellipse">
            <a:avLst/>
          </a:prstGeom>
          <a:noFill/>
          <a:ln w="571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116" name="Oval 115"/>
          <p:cNvSpPr>
            <a:spLocks noChangeArrowheads="1"/>
          </p:cNvSpPr>
          <p:nvPr/>
        </p:nvSpPr>
        <p:spPr bwMode="auto">
          <a:xfrm>
            <a:off x="4333875" y="3800475"/>
            <a:ext cx="219075" cy="219075"/>
          </a:xfrm>
          <a:prstGeom prst="ellipse">
            <a:avLst/>
          </a:prstGeom>
          <a:noFill/>
          <a:ln w="571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117" name="Oval 116"/>
          <p:cNvSpPr>
            <a:spLocks noChangeArrowheads="1"/>
          </p:cNvSpPr>
          <p:nvPr/>
        </p:nvSpPr>
        <p:spPr bwMode="auto">
          <a:xfrm>
            <a:off x="3305175" y="4457700"/>
            <a:ext cx="219075" cy="219075"/>
          </a:xfrm>
          <a:prstGeom prst="ellipse">
            <a:avLst/>
          </a:prstGeom>
          <a:noFill/>
          <a:ln w="571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118" name="Oval 117"/>
          <p:cNvSpPr>
            <a:spLocks noChangeArrowheads="1"/>
          </p:cNvSpPr>
          <p:nvPr/>
        </p:nvSpPr>
        <p:spPr bwMode="auto">
          <a:xfrm>
            <a:off x="3876675" y="3419475"/>
            <a:ext cx="219075" cy="219075"/>
          </a:xfrm>
          <a:prstGeom prst="ellipse">
            <a:avLst/>
          </a:prstGeom>
          <a:noFill/>
          <a:ln w="571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119" name="Oval 118"/>
          <p:cNvSpPr>
            <a:spLocks noChangeArrowheads="1"/>
          </p:cNvSpPr>
          <p:nvPr/>
        </p:nvSpPr>
        <p:spPr bwMode="auto">
          <a:xfrm>
            <a:off x="4267200" y="4086225"/>
            <a:ext cx="219075" cy="219075"/>
          </a:xfrm>
          <a:prstGeom prst="ellipse">
            <a:avLst/>
          </a:prstGeom>
          <a:noFill/>
          <a:ln w="571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120" name="Oval 119"/>
          <p:cNvSpPr>
            <a:spLocks noChangeArrowheads="1"/>
          </p:cNvSpPr>
          <p:nvPr/>
        </p:nvSpPr>
        <p:spPr bwMode="auto">
          <a:xfrm>
            <a:off x="4810125" y="3495675"/>
            <a:ext cx="219075" cy="219075"/>
          </a:xfrm>
          <a:prstGeom prst="ellipse">
            <a:avLst/>
          </a:prstGeom>
          <a:noFill/>
          <a:ln w="571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123" name="TextBox 122"/>
          <p:cNvSpPr txBox="1">
            <a:spLocks noChangeArrowheads="1"/>
          </p:cNvSpPr>
          <p:nvPr/>
        </p:nvSpPr>
        <p:spPr bwMode="auto">
          <a:xfrm>
            <a:off x="4908550" y="5391150"/>
            <a:ext cx="3201988"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1400" b="1">
                <a:latin typeface="Verdana" pitchFamily="34" charset="0"/>
              </a:rPr>
              <a:t>Now it’s time to bluebook the</a:t>
            </a:r>
          </a:p>
          <a:p>
            <a:pPr>
              <a:spcBef>
                <a:spcPct val="0"/>
              </a:spcBef>
              <a:buFontTx/>
              <a:buNone/>
            </a:pPr>
            <a:r>
              <a:rPr lang="en-US" altLang="en-US" sz="1400" b="1">
                <a:latin typeface="Verdana" pitchFamily="34" charset="0"/>
              </a:rPr>
              <a:t>data, submit to NGS, wait for </a:t>
            </a:r>
          </a:p>
          <a:p>
            <a:pPr>
              <a:spcBef>
                <a:spcPct val="0"/>
              </a:spcBef>
              <a:buFontTx/>
              <a:buNone/>
            </a:pPr>
            <a:r>
              <a:rPr lang="en-US" altLang="en-US" sz="1400" b="1">
                <a:latin typeface="Verdana" pitchFamily="34" charset="0"/>
              </a:rPr>
              <a:t>it to be loaded into the IDB….</a:t>
            </a:r>
          </a:p>
        </p:txBody>
      </p:sp>
      <p:sp>
        <p:nvSpPr>
          <p:cNvPr id="124" name="TextBox 123"/>
          <p:cNvSpPr txBox="1">
            <a:spLocks noChangeArrowheads="1"/>
          </p:cNvSpPr>
          <p:nvPr/>
        </p:nvSpPr>
        <p:spPr bwMode="auto">
          <a:xfrm>
            <a:off x="5461000" y="6334125"/>
            <a:ext cx="3683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1400" b="1">
                <a:latin typeface="Verdana" pitchFamily="34" charset="0"/>
              </a:rPr>
              <a:t>And all this assumes the published</a:t>
            </a:r>
          </a:p>
          <a:p>
            <a:pPr>
              <a:spcBef>
                <a:spcPct val="0"/>
              </a:spcBef>
              <a:buFontTx/>
              <a:buNone/>
            </a:pPr>
            <a:r>
              <a:rPr lang="en-US" altLang="en-US" sz="1400" b="1">
                <a:latin typeface="Verdana" pitchFamily="34" charset="0"/>
              </a:rPr>
              <a:t>heights are correct to begin with…</a:t>
            </a:r>
          </a:p>
        </p:txBody>
      </p:sp>
      <p:sp>
        <p:nvSpPr>
          <p:cNvPr id="58" name="Title 1"/>
          <p:cNvSpPr txBox="1">
            <a:spLocks/>
          </p:cNvSpPr>
          <p:nvPr/>
        </p:nvSpPr>
        <p:spPr bwMode="auto">
          <a:xfrm>
            <a:off x="609600" y="609600"/>
            <a:ext cx="8458200" cy="1143000"/>
          </a:xfrm>
          <a:prstGeom prst="rect">
            <a:avLst/>
          </a:prstGeom>
          <a:noFill/>
          <a:ln w="9525">
            <a:noFill/>
            <a:miter lim="800000"/>
            <a:headEnd/>
            <a:tailEnd/>
          </a:ln>
        </p:spPr>
        <p:txBody>
          <a:bodyPr anchor="ctr"/>
          <a:lstStyle/>
          <a:p>
            <a:pPr algn="ctr" eaLnBrk="0" hangingPunct="0">
              <a:defRPr/>
            </a:pPr>
            <a:r>
              <a:rPr lang="en-US" sz="4400" kern="0" dirty="0">
                <a:latin typeface="Times New Roman" pitchFamily="18" charset="0"/>
                <a:cs typeface="Times New Roman" pitchFamily="18" charset="0"/>
              </a:rPr>
              <a:t>Example</a:t>
            </a:r>
          </a:p>
        </p:txBody>
      </p:sp>
    </p:spTree>
    <p:extLst>
      <p:ext uri="{BB962C8B-B14F-4D97-AF65-F5344CB8AC3E}">
        <p14:creationId xmlns:p14="http://schemas.microsoft.com/office/powerpoint/2010/main" val="29066667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0"/>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1"/>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5"/>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xit" presetSubtype="0" fill="hold" grpId="1" nodeType="clickEffect">
                                  <p:stCondLst>
                                    <p:cond delay="0"/>
                                  </p:stCondLst>
                                  <p:childTnLst>
                                    <p:animEffect transition="out" filter="fade">
                                      <p:cBhvr>
                                        <p:cTn id="50" dur="2000"/>
                                        <p:tgtEl>
                                          <p:spTgt spid="82"/>
                                        </p:tgtEl>
                                      </p:cBhvr>
                                    </p:animEffect>
                                    <p:set>
                                      <p:cBhvr>
                                        <p:cTn id="51" dur="1" fill="hold">
                                          <p:stCondLst>
                                            <p:cond delay="1999"/>
                                          </p:stCondLst>
                                        </p:cTn>
                                        <p:tgtEl>
                                          <p:spTgt spid="82"/>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2000"/>
                                        <p:tgtEl>
                                          <p:spTgt spid="75"/>
                                        </p:tgtEl>
                                      </p:cBhvr>
                                    </p:animEffect>
                                    <p:set>
                                      <p:cBhvr>
                                        <p:cTn id="54" dur="1" fill="hold">
                                          <p:stCondLst>
                                            <p:cond delay="1999"/>
                                          </p:stCondLst>
                                        </p:cTn>
                                        <p:tgtEl>
                                          <p:spTgt spid="75"/>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2000"/>
                                        <p:tgtEl>
                                          <p:spTgt spid="71"/>
                                        </p:tgtEl>
                                      </p:cBhvr>
                                    </p:animEffect>
                                    <p:set>
                                      <p:cBhvr>
                                        <p:cTn id="57" dur="1" fill="hold">
                                          <p:stCondLst>
                                            <p:cond delay="1999"/>
                                          </p:stCondLst>
                                        </p:cTn>
                                        <p:tgtEl>
                                          <p:spTgt spid="71"/>
                                        </p:tgtEl>
                                        <p:attrNameLst>
                                          <p:attrName>style.visibility</p:attrName>
                                        </p:attrNameLst>
                                      </p:cBhvr>
                                      <p:to>
                                        <p:strVal val="hidden"/>
                                      </p:to>
                                    </p:set>
                                  </p:childTnLst>
                                </p:cTn>
                              </p:par>
                              <p:par>
                                <p:cTn id="58" presetID="10" presetClass="entr" presetSubtype="0" fill="hold" grpId="0" nodeType="withEffect">
                                  <p:stCondLst>
                                    <p:cond delay="0"/>
                                  </p:stCondLst>
                                  <p:childTnLst>
                                    <p:set>
                                      <p:cBhvr>
                                        <p:cTn id="59" dur="1" fill="hold">
                                          <p:stCondLst>
                                            <p:cond delay="0"/>
                                          </p:stCondLst>
                                        </p:cTn>
                                        <p:tgtEl>
                                          <p:spTgt spid="117"/>
                                        </p:tgtEl>
                                        <p:attrNameLst>
                                          <p:attrName>style.visibility</p:attrName>
                                        </p:attrNameLst>
                                      </p:cBhvr>
                                      <p:to>
                                        <p:strVal val="visible"/>
                                      </p:to>
                                    </p:set>
                                    <p:animEffect transition="in" filter="fade">
                                      <p:cBhvr>
                                        <p:cTn id="60" dur="2000"/>
                                        <p:tgtEl>
                                          <p:spTgt spid="117"/>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14"/>
                                        </p:tgtEl>
                                        <p:attrNameLst>
                                          <p:attrName>style.visibility</p:attrName>
                                        </p:attrNameLst>
                                      </p:cBhvr>
                                      <p:to>
                                        <p:strVal val="visible"/>
                                      </p:to>
                                    </p:set>
                                    <p:animEffect transition="in" filter="fade">
                                      <p:cBhvr>
                                        <p:cTn id="63" dur="2000"/>
                                        <p:tgtEl>
                                          <p:spTgt spid="114"/>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13"/>
                                        </p:tgtEl>
                                        <p:attrNameLst>
                                          <p:attrName>style.visibility</p:attrName>
                                        </p:attrNameLst>
                                      </p:cBhvr>
                                      <p:to>
                                        <p:strVal val="visible"/>
                                      </p:to>
                                    </p:set>
                                    <p:animEffect transition="in" filter="fade">
                                      <p:cBhvr>
                                        <p:cTn id="66" dur="2000"/>
                                        <p:tgtEl>
                                          <p:spTgt spid="113"/>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15"/>
                                        </p:tgtEl>
                                        <p:attrNameLst>
                                          <p:attrName>style.visibility</p:attrName>
                                        </p:attrNameLst>
                                      </p:cBhvr>
                                      <p:to>
                                        <p:strVal val="visible"/>
                                      </p:to>
                                    </p:set>
                                    <p:animEffect transition="in" filter="fade">
                                      <p:cBhvr>
                                        <p:cTn id="69" dur="2000"/>
                                        <p:tgtEl>
                                          <p:spTgt spid="115"/>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10" presetClass="exit" presetSubtype="0" fill="hold" grpId="1" nodeType="clickEffect">
                                  <p:stCondLst>
                                    <p:cond delay="0"/>
                                  </p:stCondLst>
                                  <p:childTnLst>
                                    <p:animEffect transition="out" filter="fade">
                                      <p:cBhvr>
                                        <p:cTn id="73" dur="2000"/>
                                        <p:tgtEl>
                                          <p:spTgt spid="88"/>
                                        </p:tgtEl>
                                      </p:cBhvr>
                                    </p:animEffect>
                                    <p:set>
                                      <p:cBhvr>
                                        <p:cTn id="74" dur="1" fill="hold">
                                          <p:stCondLst>
                                            <p:cond delay="1999"/>
                                          </p:stCondLst>
                                        </p:cTn>
                                        <p:tgtEl>
                                          <p:spTgt spid="88"/>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2000"/>
                                        <p:tgtEl>
                                          <p:spTgt spid="90"/>
                                        </p:tgtEl>
                                      </p:cBhvr>
                                    </p:animEffect>
                                    <p:set>
                                      <p:cBhvr>
                                        <p:cTn id="77" dur="1" fill="hold">
                                          <p:stCondLst>
                                            <p:cond delay="1999"/>
                                          </p:stCondLst>
                                        </p:cTn>
                                        <p:tgtEl>
                                          <p:spTgt spid="90"/>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2000"/>
                                        <p:tgtEl>
                                          <p:spTgt spid="89"/>
                                        </p:tgtEl>
                                      </p:cBhvr>
                                    </p:animEffect>
                                    <p:set>
                                      <p:cBhvr>
                                        <p:cTn id="80" dur="1" fill="hold">
                                          <p:stCondLst>
                                            <p:cond delay="1999"/>
                                          </p:stCondLst>
                                        </p:cTn>
                                        <p:tgtEl>
                                          <p:spTgt spid="89"/>
                                        </p:tgtEl>
                                        <p:attrNameLst>
                                          <p:attrName>style.visibility</p:attrName>
                                        </p:attrNameLst>
                                      </p:cBhvr>
                                      <p:to>
                                        <p:strVal val="hidden"/>
                                      </p:to>
                                    </p:set>
                                  </p:childTnLst>
                                </p:cTn>
                              </p:par>
                              <p:par>
                                <p:cTn id="81" presetID="10" presetClass="entr" presetSubtype="0" fill="hold" grpId="0" nodeType="withEffect">
                                  <p:stCondLst>
                                    <p:cond delay="0"/>
                                  </p:stCondLst>
                                  <p:childTnLst>
                                    <p:set>
                                      <p:cBhvr>
                                        <p:cTn id="82" dur="1" fill="hold">
                                          <p:stCondLst>
                                            <p:cond delay="0"/>
                                          </p:stCondLst>
                                        </p:cTn>
                                        <p:tgtEl>
                                          <p:spTgt spid="116"/>
                                        </p:tgtEl>
                                        <p:attrNameLst>
                                          <p:attrName>style.visibility</p:attrName>
                                        </p:attrNameLst>
                                      </p:cBhvr>
                                      <p:to>
                                        <p:strVal val="visible"/>
                                      </p:to>
                                    </p:set>
                                    <p:animEffect transition="in" filter="fade">
                                      <p:cBhvr>
                                        <p:cTn id="83" dur="2000"/>
                                        <p:tgtEl>
                                          <p:spTgt spid="116"/>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120"/>
                                        </p:tgtEl>
                                        <p:attrNameLst>
                                          <p:attrName>style.visibility</p:attrName>
                                        </p:attrNameLst>
                                      </p:cBhvr>
                                      <p:to>
                                        <p:strVal val="visible"/>
                                      </p:to>
                                    </p:set>
                                    <p:animEffect transition="in" filter="fade">
                                      <p:cBhvr>
                                        <p:cTn id="86" dur="2000"/>
                                        <p:tgtEl>
                                          <p:spTgt spid="120"/>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118"/>
                                        </p:tgtEl>
                                        <p:attrNameLst>
                                          <p:attrName>style.visibility</p:attrName>
                                        </p:attrNameLst>
                                      </p:cBhvr>
                                      <p:to>
                                        <p:strVal val="visible"/>
                                      </p:to>
                                    </p:set>
                                    <p:animEffect transition="in" filter="fade">
                                      <p:cBhvr>
                                        <p:cTn id="89" dur="2000"/>
                                        <p:tgtEl>
                                          <p:spTgt spid="118"/>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119"/>
                                        </p:tgtEl>
                                        <p:attrNameLst>
                                          <p:attrName>style.visibility</p:attrName>
                                        </p:attrNameLst>
                                      </p:cBhvr>
                                      <p:to>
                                        <p:strVal val="visible"/>
                                      </p:to>
                                    </p:set>
                                    <p:animEffect transition="in" filter="fade">
                                      <p:cBhvr>
                                        <p:cTn id="92" dur="2000"/>
                                        <p:tgtEl>
                                          <p:spTgt spid="119"/>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123"/>
                                        </p:tgtEl>
                                        <p:attrNameLst>
                                          <p:attrName>style.visibility</p:attrName>
                                        </p:attrNameLst>
                                      </p:cBhvr>
                                      <p:to>
                                        <p:strVal val="visible"/>
                                      </p:to>
                                    </p:set>
                                  </p:childTnLst>
                                </p:cTn>
                              </p:par>
                            </p:childTnLst>
                          </p:cTn>
                        </p:par>
                      </p:childTnLst>
                    </p:cTn>
                  </p:par>
                  <p:par>
                    <p:cTn id="97" fill="hold" nodeType="clickPar">
                      <p:stCondLst>
                        <p:cond delay="indefinite"/>
                      </p:stCondLst>
                      <p:childTnLst>
                        <p:par>
                          <p:cTn id="98" fill="hold" nodeType="withGroup">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1" grpId="1" animBg="1"/>
      <p:bldP spid="75" grpId="0" animBg="1"/>
      <p:bldP spid="75" grpId="1" animBg="1"/>
      <p:bldP spid="82" grpId="0" animBg="1"/>
      <p:bldP spid="82" grpId="1" animBg="1"/>
      <p:bldP spid="84" grpId="0"/>
      <p:bldP spid="88" grpId="0" animBg="1"/>
      <p:bldP spid="88" grpId="1" animBg="1"/>
      <p:bldP spid="89" grpId="0" animBg="1"/>
      <p:bldP spid="89" grpId="1" animBg="1"/>
      <p:bldP spid="90" grpId="0" animBg="1"/>
      <p:bldP spid="90" grpId="1"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p:bldP spid="113" grpId="0" animBg="1"/>
      <p:bldP spid="114" grpId="0" animBg="1"/>
      <p:bldP spid="115" grpId="0" animBg="1"/>
      <p:bldP spid="116" grpId="0" animBg="1"/>
      <p:bldP spid="117" grpId="0" animBg="1"/>
      <p:bldP spid="118" grpId="0" animBg="1"/>
      <p:bldP spid="119" grpId="0" animBg="1"/>
      <p:bldP spid="120" grpId="0" animBg="1"/>
      <p:bldP spid="123" grpId="0"/>
      <p:bldP spid="124"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6258" name="Group 99"/>
          <p:cNvGrpSpPr>
            <a:grpSpLocks/>
          </p:cNvGrpSpPr>
          <p:nvPr/>
        </p:nvGrpSpPr>
        <p:grpSpPr bwMode="auto">
          <a:xfrm>
            <a:off x="7927975" y="766763"/>
            <a:ext cx="850900" cy="2085975"/>
            <a:chOff x="7927994" y="766034"/>
            <a:chExt cx="850866" cy="2087430"/>
          </a:xfrm>
        </p:grpSpPr>
        <p:sp>
          <p:nvSpPr>
            <p:cNvPr id="96277" name="Oval 42"/>
            <p:cNvSpPr>
              <a:spLocks noChangeArrowheads="1"/>
            </p:cNvSpPr>
            <p:nvPr/>
          </p:nvSpPr>
          <p:spPr bwMode="auto">
            <a:xfrm rot="1436089">
              <a:off x="7927994" y="766034"/>
              <a:ext cx="76200" cy="76200"/>
            </a:xfrm>
            <a:prstGeom prst="ellipse">
              <a:avLst/>
            </a:prstGeom>
            <a:solidFill>
              <a:srgbClr val="00FF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6278" name="Oval 43"/>
            <p:cNvSpPr>
              <a:spLocks noChangeArrowheads="1"/>
            </p:cNvSpPr>
            <p:nvPr/>
          </p:nvSpPr>
          <p:spPr bwMode="auto">
            <a:xfrm rot="1436089">
              <a:off x="8005461" y="967157"/>
              <a:ext cx="76200" cy="76200"/>
            </a:xfrm>
            <a:prstGeom prst="ellipse">
              <a:avLst/>
            </a:prstGeom>
            <a:solidFill>
              <a:srgbClr val="00FF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6279" name="Oval 44"/>
            <p:cNvSpPr>
              <a:spLocks noChangeArrowheads="1"/>
            </p:cNvSpPr>
            <p:nvPr/>
          </p:nvSpPr>
          <p:spPr bwMode="auto">
            <a:xfrm rot="1436089">
              <a:off x="8082927" y="1168280"/>
              <a:ext cx="76200" cy="76200"/>
            </a:xfrm>
            <a:prstGeom prst="ellipse">
              <a:avLst/>
            </a:prstGeom>
            <a:solidFill>
              <a:srgbClr val="FF00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6280" name="Oval 45"/>
            <p:cNvSpPr>
              <a:spLocks noChangeArrowheads="1"/>
            </p:cNvSpPr>
            <p:nvPr/>
          </p:nvSpPr>
          <p:spPr bwMode="auto">
            <a:xfrm rot="1436089">
              <a:off x="8160394" y="1369403"/>
              <a:ext cx="76200" cy="76200"/>
            </a:xfrm>
            <a:prstGeom prst="ellipse">
              <a:avLst/>
            </a:prstGeom>
            <a:solidFill>
              <a:srgbClr val="FF00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6281" name="Oval 46"/>
            <p:cNvSpPr>
              <a:spLocks noChangeArrowheads="1"/>
            </p:cNvSpPr>
            <p:nvPr/>
          </p:nvSpPr>
          <p:spPr bwMode="auto">
            <a:xfrm rot="1436089">
              <a:off x="8237860" y="1570526"/>
              <a:ext cx="76200" cy="76200"/>
            </a:xfrm>
            <a:prstGeom prst="ellipse">
              <a:avLst/>
            </a:prstGeom>
            <a:solidFill>
              <a:srgbClr val="FF00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6282" name="Oval 47"/>
            <p:cNvSpPr>
              <a:spLocks noChangeArrowheads="1"/>
            </p:cNvSpPr>
            <p:nvPr/>
          </p:nvSpPr>
          <p:spPr bwMode="auto">
            <a:xfrm rot="1436089">
              <a:off x="8315327" y="1771649"/>
              <a:ext cx="76200" cy="76200"/>
            </a:xfrm>
            <a:prstGeom prst="ellipse">
              <a:avLst/>
            </a:prstGeom>
            <a:solidFill>
              <a:srgbClr val="FF00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6283" name="Oval 48"/>
            <p:cNvSpPr>
              <a:spLocks noChangeArrowheads="1"/>
            </p:cNvSpPr>
            <p:nvPr/>
          </p:nvSpPr>
          <p:spPr bwMode="auto">
            <a:xfrm rot="1436089">
              <a:off x="8392794" y="1972772"/>
              <a:ext cx="76200" cy="76200"/>
            </a:xfrm>
            <a:prstGeom prst="ellipse">
              <a:avLst/>
            </a:prstGeom>
            <a:solidFill>
              <a:srgbClr val="FF00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6284" name="Oval 49"/>
            <p:cNvSpPr>
              <a:spLocks noChangeArrowheads="1"/>
            </p:cNvSpPr>
            <p:nvPr/>
          </p:nvSpPr>
          <p:spPr bwMode="auto">
            <a:xfrm rot="1436089">
              <a:off x="8470260" y="2173895"/>
              <a:ext cx="76200" cy="76200"/>
            </a:xfrm>
            <a:prstGeom prst="ellipse">
              <a:avLst/>
            </a:prstGeom>
            <a:solidFill>
              <a:srgbClr val="00FF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6285" name="Oval 50"/>
            <p:cNvSpPr>
              <a:spLocks noChangeArrowheads="1"/>
            </p:cNvSpPr>
            <p:nvPr/>
          </p:nvSpPr>
          <p:spPr bwMode="auto">
            <a:xfrm rot="1436089">
              <a:off x="8547727" y="2375018"/>
              <a:ext cx="76200" cy="76200"/>
            </a:xfrm>
            <a:prstGeom prst="ellipse">
              <a:avLst/>
            </a:prstGeom>
            <a:solidFill>
              <a:srgbClr val="00FF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6286" name="Oval 51"/>
            <p:cNvSpPr>
              <a:spLocks noChangeArrowheads="1"/>
            </p:cNvSpPr>
            <p:nvPr/>
          </p:nvSpPr>
          <p:spPr bwMode="auto">
            <a:xfrm rot="1436089">
              <a:off x="8625193" y="2576141"/>
              <a:ext cx="76200" cy="76200"/>
            </a:xfrm>
            <a:prstGeom prst="ellipse">
              <a:avLst/>
            </a:prstGeom>
            <a:solidFill>
              <a:srgbClr val="00FF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6287" name="Oval 52"/>
            <p:cNvSpPr>
              <a:spLocks noChangeArrowheads="1"/>
            </p:cNvSpPr>
            <p:nvPr/>
          </p:nvSpPr>
          <p:spPr bwMode="auto">
            <a:xfrm rot="1436089">
              <a:off x="8702660" y="2777264"/>
              <a:ext cx="76200" cy="76200"/>
            </a:xfrm>
            <a:prstGeom prst="ellipse">
              <a:avLst/>
            </a:prstGeom>
            <a:solidFill>
              <a:srgbClr val="00FF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grpSp>
      <p:sp>
        <p:nvSpPr>
          <p:cNvPr id="96259" name="Oval 55"/>
          <p:cNvSpPr>
            <a:spLocks noChangeArrowheads="1"/>
          </p:cNvSpPr>
          <p:nvPr/>
        </p:nvSpPr>
        <p:spPr bwMode="auto">
          <a:xfrm rot="-1288772">
            <a:off x="1398588" y="4413250"/>
            <a:ext cx="74612" cy="82550"/>
          </a:xfrm>
          <a:prstGeom prst="ellipse">
            <a:avLst/>
          </a:prstGeom>
          <a:solidFill>
            <a:srgbClr val="FF00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6260" name="Oval 56"/>
          <p:cNvSpPr>
            <a:spLocks noChangeArrowheads="1"/>
          </p:cNvSpPr>
          <p:nvPr/>
        </p:nvSpPr>
        <p:spPr bwMode="auto">
          <a:xfrm rot="-1288772">
            <a:off x="1597025" y="4511675"/>
            <a:ext cx="73025" cy="82550"/>
          </a:xfrm>
          <a:prstGeom prst="ellipse">
            <a:avLst/>
          </a:prstGeom>
          <a:solidFill>
            <a:srgbClr val="FF00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6261" name="Oval 57"/>
          <p:cNvSpPr>
            <a:spLocks noChangeArrowheads="1"/>
          </p:cNvSpPr>
          <p:nvPr/>
        </p:nvSpPr>
        <p:spPr bwMode="auto">
          <a:xfrm rot="-1288772">
            <a:off x="1793875" y="4611688"/>
            <a:ext cx="73025" cy="82550"/>
          </a:xfrm>
          <a:prstGeom prst="ellipse">
            <a:avLst/>
          </a:prstGeom>
          <a:solidFill>
            <a:srgbClr val="FF00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6262" name="Oval 58"/>
          <p:cNvSpPr>
            <a:spLocks noChangeArrowheads="1"/>
          </p:cNvSpPr>
          <p:nvPr/>
        </p:nvSpPr>
        <p:spPr bwMode="auto">
          <a:xfrm rot="-1288772">
            <a:off x="1990725" y="4711700"/>
            <a:ext cx="74613" cy="80963"/>
          </a:xfrm>
          <a:prstGeom prst="ellipse">
            <a:avLst/>
          </a:prstGeom>
          <a:solidFill>
            <a:srgbClr val="FF00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6263" name="Oval 59"/>
          <p:cNvSpPr>
            <a:spLocks noChangeArrowheads="1"/>
          </p:cNvSpPr>
          <p:nvPr/>
        </p:nvSpPr>
        <p:spPr bwMode="auto">
          <a:xfrm rot="-1288772">
            <a:off x="2189163" y="4810125"/>
            <a:ext cx="73025" cy="82550"/>
          </a:xfrm>
          <a:prstGeom prst="ellipse">
            <a:avLst/>
          </a:prstGeom>
          <a:solidFill>
            <a:srgbClr val="FF00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6264" name="Oval 60"/>
          <p:cNvSpPr>
            <a:spLocks noChangeArrowheads="1"/>
          </p:cNvSpPr>
          <p:nvPr/>
        </p:nvSpPr>
        <p:spPr bwMode="auto">
          <a:xfrm rot="-1288772">
            <a:off x="2386013" y="4910138"/>
            <a:ext cx="73025" cy="82550"/>
          </a:xfrm>
          <a:prstGeom prst="ellipse">
            <a:avLst/>
          </a:prstGeom>
          <a:solidFill>
            <a:srgbClr val="00FF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6265" name="Oval 61"/>
          <p:cNvSpPr>
            <a:spLocks noChangeArrowheads="1"/>
          </p:cNvSpPr>
          <p:nvPr/>
        </p:nvSpPr>
        <p:spPr bwMode="auto">
          <a:xfrm rot="-1288772">
            <a:off x="2582863" y="5008563"/>
            <a:ext cx="74612" cy="82550"/>
          </a:xfrm>
          <a:prstGeom prst="ellipse">
            <a:avLst/>
          </a:prstGeom>
          <a:solidFill>
            <a:srgbClr val="FF00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6266" name="Oval 62"/>
          <p:cNvSpPr>
            <a:spLocks noChangeArrowheads="1"/>
          </p:cNvSpPr>
          <p:nvPr/>
        </p:nvSpPr>
        <p:spPr bwMode="auto">
          <a:xfrm rot="-1288772">
            <a:off x="2781300" y="5108575"/>
            <a:ext cx="73025" cy="82550"/>
          </a:xfrm>
          <a:prstGeom prst="ellipse">
            <a:avLst/>
          </a:prstGeom>
          <a:solidFill>
            <a:srgbClr val="FF00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6267" name="Oval 63"/>
          <p:cNvSpPr>
            <a:spLocks noChangeArrowheads="1"/>
          </p:cNvSpPr>
          <p:nvPr/>
        </p:nvSpPr>
        <p:spPr bwMode="auto">
          <a:xfrm rot="-1288772">
            <a:off x="2978150" y="5208588"/>
            <a:ext cx="73025" cy="80962"/>
          </a:xfrm>
          <a:prstGeom prst="ellipse">
            <a:avLst/>
          </a:prstGeom>
          <a:solidFill>
            <a:srgbClr val="FF00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6268" name="Oval 64"/>
          <p:cNvSpPr>
            <a:spLocks noChangeArrowheads="1"/>
          </p:cNvSpPr>
          <p:nvPr/>
        </p:nvSpPr>
        <p:spPr bwMode="auto">
          <a:xfrm rot="-1288772">
            <a:off x="3175000" y="5307013"/>
            <a:ext cx="74613" cy="82550"/>
          </a:xfrm>
          <a:prstGeom prst="ellipse">
            <a:avLst/>
          </a:prstGeom>
          <a:solidFill>
            <a:srgbClr val="FF00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6269" name="Oval 65"/>
          <p:cNvSpPr>
            <a:spLocks noChangeArrowheads="1"/>
          </p:cNvSpPr>
          <p:nvPr/>
        </p:nvSpPr>
        <p:spPr bwMode="auto">
          <a:xfrm rot="-1288772">
            <a:off x="3373438" y="5407025"/>
            <a:ext cx="73025" cy="82550"/>
          </a:xfrm>
          <a:prstGeom prst="ellipse">
            <a:avLst/>
          </a:prstGeom>
          <a:solidFill>
            <a:srgbClr val="FF00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6270" name="Isosceles Triangle 29"/>
          <p:cNvSpPr>
            <a:spLocks noChangeArrowheads="1"/>
          </p:cNvSpPr>
          <p:nvPr/>
        </p:nvSpPr>
        <p:spPr bwMode="auto">
          <a:xfrm>
            <a:off x="4381500" y="3829050"/>
            <a:ext cx="142875" cy="123825"/>
          </a:xfrm>
          <a:prstGeom prst="triangle">
            <a:avLst>
              <a:gd name="adj" fmla="val 50000"/>
            </a:avLst>
          </a:prstGeom>
          <a:solidFill>
            <a:schemeClr val="accent1"/>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96271" name="TextBox 33"/>
          <p:cNvSpPr txBox="1">
            <a:spLocks noChangeArrowheads="1"/>
          </p:cNvSpPr>
          <p:nvPr/>
        </p:nvSpPr>
        <p:spPr bwMode="auto">
          <a:xfrm>
            <a:off x="319088" y="1806575"/>
            <a:ext cx="43386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1600" b="1">
                <a:latin typeface="Verdana" pitchFamily="34" charset="0"/>
              </a:rPr>
              <a:t>Choice 3:  Once GRAV-D is complete</a:t>
            </a:r>
          </a:p>
        </p:txBody>
      </p:sp>
      <p:sp>
        <p:nvSpPr>
          <p:cNvPr id="101" name="TextBox 100"/>
          <p:cNvSpPr txBox="1">
            <a:spLocks noChangeArrowheads="1"/>
          </p:cNvSpPr>
          <p:nvPr/>
        </p:nvSpPr>
        <p:spPr bwMode="auto">
          <a:xfrm>
            <a:off x="5381625" y="3467100"/>
            <a:ext cx="34147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1400" b="1">
                <a:latin typeface="Verdana" pitchFamily="34" charset="0"/>
              </a:rPr>
              <a:t>Set up GNSS receiver over mark</a:t>
            </a:r>
          </a:p>
        </p:txBody>
      </p:sp>
      <p:sp>
        <p:nvSpPr>
          <p:cNvPr id="116" name="Oval 115"/>
          <p:cNvSpPr>
            <a:spLocks noChangeArrowheads="1"/>
          </p:cNvSpPr>
          <p:nvPr/>
        </p:nvSpPr>
        <p:spPr bwMode="auto">
          <a:xfrm>
            <a:off x="4333875" y="3800475"/>
            <a:ext cx="219075" cy="219075"/>
          </a:xfrm>
          <a:prstGeom prst="ellipse">
            <a:avLst/>
          </a:prstGeom>
          <a:noFill/>
          <a:ln w="571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123" name="TextBox 122"/>
          <p:cNvSpPr txBox="1">
            <a:spLocks noChangeArrowheads="1"/>
          </p:cNvSpPr>
          <p:nvPr/>
        </p:nvSpPr>
        <p:spPr bwMode="auto">
          <a:xfrm>
            <a:off x="5365750" y="4019550"/>
            <a:ext cx="29241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1400" b="1">
                <a:latin typeface="Verdana" pitchFamily="34" charset="0"/>
              </a:rPr>
              <a:t>Submit data to OPUS and</a:t>
            </a:r>
          </a:p>
          <a:p>
            <a:pPr>
              <a:spcBef>
                <a:spcPct val="0"/>
              </a:spcBef>
              <a:buFontTx/>
              <a:buNone/>
            </a:pPr>
            <a:r>
              <a:rPr lang="en-US" altLang="en-US" sz="1400" b="1">
                <a:latin typeface="Verdana" pitchFamily="34" charset="0"/>
              </a:rPr>
              <a:t>receive orthometric height</a:t>
            </a:r>
          </a:p>
        </p:txBody>
      </p:sp>
      <p:sp>
        <p:nvSpPr>
          <p:cNvPr id="124" name="TextBox 123"/>
          <p:cNvSpPr txBox="1">
            <a:spLocks noChangeArrowheads="1"/>
          </p:cNvSpPr>
          <p:nvPr/>
        </p:nvSpPr>
        <p:spPr bwMode="auto">
          <a:xfrm>
            <a:off x="5346700" y="4676775"/>
            <a:ext cx="332263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1400" b="1">
                <a:latin typeface="Verdana" pitchFamily="34" charset="0"/>
              </a:rPr>
              <a:t>Feeling generous?  Share your</a:t>
            </a:r>
          </a:p>
          <a:p>
            <a:pPr>
              <a:spcBef>
                <a:spcPct val="0"/>
              </a:spcBef>
              <a:buFontTx/>
              <a:buNone/>
            </a:pPr>
            <a:r>
              <a:rPr lang="en-US" altLang="en-US" sz="1400" b="1">
                <a:latin typeface="Verdana" pitchFamily="34" charset="0"/>
              </a:rPr>
              <a:t>results with others using the</a:t>
            </a:r>
          </a:p>
          <a:p>
            <a:pPr>
              <a:spcBef>
                <a:spcPct val="0"/>
              </a:spcBef>
              <a:buFontTx/>
              <a:buNone/>
            </a:pPr>
            <a:r>
              <a:rPr lang="en-US" altLang="en-US" sz="1400" b="1">
                <a:latin typeface="Verdana" pitchFamily="34" charset="0"/>
              </a:rPr>
              <a:t>NGS online database (no</a:t>
            </a:r>
          </a:p>
          <a:p>
            <a:pPr>
              <a:spcBef>
                <a:spcPct val="0"/>
              </a:spcBef>
              <a:buFontTx/>
              <a:buNone/>
            </a:pPr>
            <a:r>
              <a:rPr lang="en-US" altLang="en-US" sz="1400" b="1">
                <a:latin typeface="Verdana" pitchFamily="34" charset="0"/>
              </a:rPr>
              <a:t>bluebooking involved).  If not,</a:t>
            </a:r>
          </a:p>
          <a:p>
            <a:pPr>
              <a:spcBef>
                <a:spcPct val="0"/>
              </a:spcBef>
              <a:buFontTx/>
              <a:buNone/>
            </a:pPr>
            <a:r>
              <a:rPr lang="en-US" altLang="en-US" sz="1400" b="1">
                <a:latin typeface="Verdana" pitchFamily="34" charset="0"/>
              </a:rPr>
              <a:t>take your height and walk </a:t>
            </a:r>
          </a:p>
          <a:p>
            <a:pPr>
              <a:spcBef>
                <a:spcPct val="0"/>
              </a:spcBef>
              <a:buFontTx/>
              <a:buNone/>
            </a:pPr>
            <a:r>
              <a:rPr lang="en-US" altLang="en-US" sz="1400" b="1">
                <a:latin typeface="Verdana" pitchFamily="34" charset="0"/>
              </a:rPr>
              <a:t>away.</a:t>
            </a:r>
          </a:p>
        </p:txBody>
      </p:sp>
      <p:sp>
        <p:nvSpPr>
          <p:cNvPr id="35" name="Title 1"/>
          <p:cNvSpPr txBox="1">
            <a:spLocks/>
          </p:cNvSpPr>
          <p:nvPr/>
        </p:nvSpPr>
        <p:spPr bwMode="auto">
          <a:xfrm>
            <a:off x="609600" y="609600"/>
            <a:ext cx="8458200" cy="1143000"/>
          </a:xfrm>
          <a:prstGeom prst="rect">
            <a:avLst/>
          </a:prstGeom>
          <a:noFill/>
          <a:ln w="9525">
            <a:noFill/>
            <a:miter lim="800000"/>
            <a:headEnd/>
            <a:tailEnd/>
          </a:ln>
        </p:spPr>
        <p:txBody>
          <a:bodyPr anchor="ctr"/>
          <a:lstStyle/>
          <a:p>
            <a:pPr algn="ctr" eaLnBrk="0" hangingPunct="0">
              <a:defRPr/>
            </a:pPr>
            <a:r>
              <a:rPr lang="en-US" sz="4400" kern="0" dirty="0">
                <a:latin typeface="Times New Roman" pitchFamily="18" charset="0"/>
                <a:cs typeface="Times New Roman" pitchFamily="18" charset="0"/>
              </a:rPr>
              <a:t>Example</a:t>
            </a:r>
          </a:p>
        </p:txBody>
      </p:sp>
    </p:spTree>
    <p:extLst>
      <p:ext uri="{BB962C8B-B14F-4D97-AF65-F5344CB8AC3E}">
        <p14:creationId xmlns:p14="http://schemas.microsoft.com/office/powerpoint/2010/main" val="11233109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116"/>
                                        </p:tgtEl>
                                        <p:attrNameLst>
                                          <p:attrName>style.visibility</p:attrName>
                                        </p:attrNameLst>
                                      </p:cBhvr>
                                      <p:to>
                                        <p:strVal val="visible"/>
                                      </p:to>
                                    </p:set>
                                    <p:animEffect transition="in" filter="fade">
                                      <p:cBhvr>
                                        <p:cTn id="9" dur="2000"/>
                                        <p:tgtEl>
                                          <p:spTgt spid="11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23"/>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P spid="116" grpId="0" animBg="1"/>
      <p:bldP spid="123" grpId="0"/>
      <p:bldP spid="124"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609600" y="609600"/>
            <a:ext cx="8458200" cy="1143000"/>
          </a:xfrm>
          <a:prstGeom prst="rect">
            <a:avLst/>
          </a:prstGeom>
          <a:noFill/>
          <a:ln w="9525">
            <a:noFill/>
            <a:miter lim="800000"/>
            <a:headEnd/>
            <a:tailEnd/>
          </a:ln>
        </p:spPr>
        <p:txBody>
          <a:bodyPr anchor="ctr"/>
          <a:lstStyle/>
          <a:p>
            <a:pPr algn="ctr" eaLnBrk="0" hangingPunct="0">
              <a:defRPr/>
            </a:pPr>
            <a:r>
              <a:rPr lang="en-US" sz="4400" kern="0" dirty="0">
                <a:latin typeface="Times New Roman" pitchFamily="18" charset="0"/>
                <a:cs typeface="Times New Roman" pitchFamily="18" charset="0"/>
              </a:rPr>
              <a:t>Why reoccupy bench marks?</a:t>
            </a:r>
          </a:p>
        </p:txBody>
      </p:sp>
      <p:cxnSp>
        <p:nvCxnSpPr>
          <p:cNvPr id="4" name="Straight Connector 3"/>
          <p:cNvCxnSpPr/>
          <p:nvPr/>
        </p:nvCxnSpPr>
        <p:spPr>
          <a:xfrm flipH="1">
            <a:off x="857250" y="1916113"/>
            <a:ext cx="9525" cy="4051300"/>
          </a:xfrm>
          <a:prstGeom prst="line">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01613" y="4927600"/>
            <a:ext cx="8605837" cy="0"/>
          </a:xfrm>
          <a:prstGeom prst="line">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41" name="Group 40"/>
          <p:cNvGrpSpPr>
            <a:grpSpLocks/>
          </p:cNvGrpSpPr>
          <p:nvPr/>
        </p:nvGrpSpPr>
        <p:grpSpPr bwMode="auto">
          <a:xfrm>
            <a:off x="1282700" y="2733675"/>
            <a:ext cx="284163" cy="260350"/>
            <a:chOff x="1456220" y="3941545"/>
            <a:chExt cx="283144" cy="259882"/>
          </a:xfrm>
        </p:grpSpPr>
        <p:cxnSp>
          <p:nvCxnSpPr>
            <p:cNvPr id="19" name="Straight Connector 18"/>
            <p:cNvCxnSpPr/>
            <p:nvPr/>
          </p:nvCxnSpPr>
          <p:spPr>
            <a:xfrm>
              <a:off x="1598583" y="3941545"/>
              <a:ext cx="0" cy="25988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456220" y="4201427"/>
              <a:ext cx="28314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525820" y="4074655"/>
              <a:ext cx="14394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456220" y="3941545"/>
              <a:ext cx="28314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0" name="Group 39"/>
          <p:cNvGrpSpPr>
            <a:grpSpLocks/>
          </p:cNvGrpSpPr>
          <p:nvPr/>
        </p:nvGrpSpPr>
        <p:grpSpPr bwMode="auto">
          <a:xfrm>
            <a:off x="7402513" y="2347913"/>
            <a:ext cx="282575" cy="2065337"/>
            <a:chOff x="2399120" y="3941545"/>
            <a:chExt cx="283144" cy="259882"/>
          </a:xfrm>
        </p:grpSpPr>
        <p:cxnSp>
          <p:nvCxnSpPr>
            <p:cNvPr id="33" name="Straight Connector 32"/>
            <p:cNvCxnSpPr/>
            <p:nvPr/>
          </p:nvCxnSpPr>
          <p:spPr>
            <a:xfrm>
              <a:off x="2540691" y="3941545"/>
              <a:ext cx="0" cy="259882"/>
            </a:xfrm>
            <a:prstGeom prst="line">
              <a:avLst/>
            </a:prstGeom>
            <a:ln w="2540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2399120" y="4201427"/>
              <a:ext cx="283144" cy="0"/>
            </a:xfrm>
            <a:prstGeom prst="line">
              <a:avLst/>
            </a:prstGeom>
            <a:ln w="2540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2469111" y="4074782"/>
              <a:ext cx="143163" cy="0"/>
            </a:xfrm>
            <a:prstGeom prst="line">
              <a:avLst/>
            </a:prstGeom>
            <a:ln w="2540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2399120" y="3941545"/>
              <a:ext cx="283144" cy="0"/>
            </a:xfrm>
            <a:prstGeom prst="line">
              <a:avLst/>
            </a:prstGeom>
            <a:ln w="25400">
              <a:solidFill>
                <a:srgbClr val="FF00FF"/>
              </a:solidFill>
            </a:ln>
          </p:spPr>
          <p:style>
            <a:lnRef idx="1">
              <a:schemeClr val="accent1"/>
            </a:lnRef>
            <a:fillRef idx="0">
              <a:schemeClr val="accent1"/>
            </a:fillRef>
            <a:effectRef idx="0">
              <a:schemeClr val="accent1"/>
            </a:effectRef>
            <a:fontRef idx="minor">
              <a:schemeClr val="tx1"/>
            </a:fontRef>
          </p:style>
        </p:cxnSp>
      </p:grpSp>
      <p:grpSp>
        <p:nvGrpSpPr>
          <p:cNvPr id="42" name="Group 41"/>
          <p:cNvGrpSpPr>
            <a:grpSpLocks/>
          </p:cNvGrpSpPr>
          <p:nvPr/>
        </p:nvGrpSpPr>
        <p:grpSpPr bwMode="auto">
          <a:xfrm>
            <a:off x="2751138" y="2786063"/>
            <a:ext cx="282575" cy="409575"/>
            <a:chOff x="2399120" y="3941545"/>
            <a:chExt cx="283144" cy="259882"/>
          </a:xfrm>
        </p:grpSpPr>
        <p:cxnSp>
          <p:nvCxnSpPr>
            <p:cNvPr id="43" name="Straight Connector 42"/>
            <p:cNvCxnSpPr/>
            <p:nvPr/>
          </p:nvCxnSpPr>
          <p:spPr>
            <a:xfrm>
              <a:off x="2540691" y="3941545"/>
              <a:ext cx="0" cy="25988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2399120" y="4201427"/>
              <a:ext cx="28314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2469111" y="4074508"/>
              <a:ext cx="14316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2399120" y="3941545"/>
              <a:ext cx="28314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8" name="Straight Connector 47"/>
          <p:cNvCxnSpPr/>
          <p:nvPr/>
        </p:nvCxnSpPr>
        <p:spPr>
          <a:xfrm>
            <a:off x="1087438" y="2679700"/>
            <a:ext cx="7446962" cy="1973263"/>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1087438" y="2833688"/>
            <a:ext cx="7446962" cy="669925"/>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857250" y="2244725"/>
            <a:ext cx="7677150" cy="78105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39939" name="TextBox 39938"/>
          <p:cNvSpPr txBox="1">
            <a:spLocks noChangeArrowheads="1"/>
          </p:cNvSpPr>
          <p:nvPr/>
        </p:nvSpPr>
        <p:spPr bwMode="auto">
          <a:xfrm>
            <a:off x="1401763" y="1752600"/>
            <a:ext cx="30321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1400" b="1">
                <a:latin typeface="Verdana" pitchFamily="34" charset="0"/>
              </a:rPr>
              <a:t>H</a:t>
            </a:r>
            <a:r>
              <a:rPr lang="en-US" altLang="en-US" sz="1400" b="1" baseline="-25000">
                <a:latin typeface="Verdana" pitchFamily="34" charset="0"/>
              </a:rPr>
              <a:t>2022</a:t>
            </a:r>
            <a:r>
              <a:rPr lang="en-US" altLang="en-US" sz="1400" b="1">
                <a:latin typeface="Verdana" pitchFamily="34" charset="0"/>
              </a:rPr>
              <a:t>=5.000m +/- 0.020m</a:t>
            </a:r>
          </a:p>
          <a:p>
            <a:pPr>
              <a:spcBef>
                <a:spcPct val="0"/>
              </a:spcBef>
              <a:buFontTx/>
              <a:buNone/>
            </a:pPr>
            <a:r>
              <a:rPr lang="en-US" altLang="en-US" sz="1400" b="1">
                <a:latin typeface="Verdana" pitchFamily="34" charset="0"/>
              </a:rPr>
              <a:t>(GNSS/geoid)</a:t>
            </a:r>
          </a:p>
        </p:txBody>
      </p:sp>
      <p:sp>
        <p:nvSpPr>
          <p:cNvPr id="68" name="TextBox 67"/>
          <p:cNvSpPr txBox="1">
            <a:spLocks noChangeArrowheads="1"/>
          </p:cNvSpPr>
          <p:nvPr/>
        </p:nvSpPr>
        <p:spPr bwMode="auto">
          <a:xfrm>
            <a:off x="1112838" y="4319588"/>
            <a:ext cx="30321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1400" b="1">
                <a:latin typeface="Verdana" pitchFamily="34" charset="0"/>
              </a:rPr>
              <a:t>H</a:t>
            </a:r>
            <a:r>
              <a:rPr lang="en-US" altLang="en-US" sz="1400" b="1" baseline="-25000">
                <a:latin typeface="Verdana" pitchFamily="34" charset="0"/>
              </a:rPr>
              <a:t>2024</a:t>
            </a:r>
            <a:r>
              <a:rPr lang="en-US" altLang="en-US" sz="1400" b="1">
                <a:latin typeface="Verdana" pitchFamily="34" charset="0"/>
              </a:rPr>
              <a:t>=4.960m +/- 0.030m</a:t>
            </a:r>
          </a:p>
          <a:p>
            <a:pPr>
              <a:spcBef>
                <a:spcPct val="0"/>
              </a:spcBef>
              <a:buFontTx/>
              <a:buNone/>
            </a:pPr>
            <a:r>
              <a:rPr lang="en-US" altLang="en-US" sz="1400" b="1">
                <a:latin typeface="Verdana" pitchFamily="34" charset="0"/>
              </a:rPr>
              <a:t>(GNSS/geoid)</a:t>
            </a:r>
          </a:p>
        </p:txBody>
      </p:sp>
      <p:sp>
        <p:nvSpPr>
          <p:cNvPr id="69" name="TextBox 68"/>
          <p:cNvSpPr txBox="1">
            <a:spLocks noChangeArrowheads="1"/>
          </p:cNvSpPr>
          <p:nvPr/>
        </p:nvSpPr>
        <p:spPr bwMode="auto">
          <a:xfrm>
            <a:off x="4721225" y="4332288"/>
            <a:ext cx="30321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1400" b="1">
                <a:latin typeface="Verdana" pitchFamily="34" charset="0"/>
              </a:rPr>
              <a:t>H</a:t>
            </a:r>
            <a:r>
              <a:rPr lang="en-US" altLang="en-US" sz="1400" b="1" baseline="-25000">
                <a:latin typeface="Verdana" pitchFamily="34" charset="0"/>
              </a:rPr>
              <a:t>2029</a:t>
            </a:r>
            <a:r>
              <a:rPr lang="en-US" altLang="en-US" sz="1400" b="1">
                <a:latin typeface="Verdana" pitchFamily="34" charset="0"/>
              </a:rPr>
              <a:t>=4.860m +/- 0.150m</a:t>
            </a:r>
          </a:p>
          <a:p>
            <a:pPr>
              <a:spcBef>
                <a:spcPct val="0"/>
              </a:spcBef>
              <a:buFontTx/>
              <a:buNone/>
            </a:pPr>
            <a:r>
              <a:rPr lang="en-US" altLang="en-US" sz="1400" b="1">
                <a:latin typeface="Verdana" pitchFamily="34" charset="0"/>
              </a:rPr>
              <a:t>(modeled)</a:t>
            </a:r>
          </a:p>
        </p:txBody>
      </p:sp>
      <p:sp>
        <p:nvSpPr>
          <p:cNvPr id="97294" name="TextBox 39939"/>
          <p:cNvSpPr txBox="1">
            <a:spLocks noChangeArrowheads="1"/>
          </p:cNvSpPr>
          <p:nvPr/>
        </p:nvSpPr>
        <p:spPr bwMode="auto">
          <a:xfrm rot="-5400000">
            <a:off x="277813" y="3233737"/>
            <a:ext cx="8509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1400" b="1">
                <a:latin typeface="Verdana" pitchFamily="34" charset="0"/>
              </a:rPr>
              <a:t>Height</a:t>
            </a:r>
          </a:p>
        </p:txBody>
      </p:sp>
      <p:sp>
        <p:nvSpPr>
          <p:cNvPr id="97295" name="TextBox 70"/>
          <p:cNvSpPr txBox="1">
            <a:spLocks noChangeArrowheads="1"/>
          </p:cNvSpPr>
          <p:nvPr/>
        </p:nvSpPr>
        <p:spPr bwMode="auto">
          <a:xfrm>
            <a:off x="4192588" y="4959350"/>
            <a:ext cx="646112"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1400" b="1">
                <a:latin typeface="Verdana" pitchFamily="34" charset="0"/>
              </a:rPr>
              <a:t>Year</a:t>
            </a:r>
          </a:p>
        </p:txBody>
      </p:sp>
      <p:sp>
        <p:nvSpPr>
          <p:cNvPr id="97296" name="TextBox 39940"/>
          <p:cNvSpPr txBox="1">
            <a:spLocks noChangeArrowheads="1"/>
          </p:cNvSpPr>
          <p:nvPr/>
        </p:nvSpPr>
        <p:spPr bwMode="auto">
          <a:xfrm>
            <a:off x="1087438" y="4918075"/>
            <a:ext cx="6985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1400" b="1">
                <a:latin typeface="Verdana" pitchFamily="34" charset="0"/>
              </a:rPr>
              <a:t>2022</a:t>
            </a:r>
          </a:p>
        </p:txBody>
      </p:sp>
      <p:sp>
        <p:nvSpPr>
          <p:cNvPr id="97297" name="TextBox 72"/>
          <p:cNvSpPr txBox="1">
            <a:spLocks noChangeArrowheads="1"/>
          </p:cNvSpPr>
          <p:nvPr/>
        </p:nvSpPr>
        <p:spPr bwMode="auto">
          <a:xfrm>
            <a:off x="2603500" y="4937125"/>
            <a:ext cx="6985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1400" b="1">
                <a:latin typeface="Verdana" pitchFamily="34" charset="0"/>
              </a:rPr>
              <a:t>2024</a:t>
            </a:r>
          </a:p>
        </p:txBody>
      </p:sp>
      <p:sp>
        <p:nvSpPr>
          <p:cNvPr id="97298" name="TextBox 73"/>
          <p:cNvSpPr txBox="1">
            <a:spLocks noChangeArrowheads="1"/>
          </p:cNvSpPr>
          <p:nvPr/>
        </p:nvSpPr>
        <p:spPr bwMode="auto">
          <a:xfrm>
            <a:off x="7194550" y="4959350"/>
            <a:ext cx="696913"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1400" b="1">
                <a:latin typeface="Verdana" pitchFamily="34" charset="0"/>
              </a:rPr>
              <a:t>2029</a:t>
            </a:r>
          </a:p>
        </p:txBody>
      </p:sp>
      <p:cxnSp>
        <p:nvCxnSpPr>
          <p:cNvPr id="39943" name="Straight Arrow Connector 39942"/>
          <p:cNvCxnSpPr>
            <a:stCxn id="39939" idx="2"/>
          </p:cNvCxnSpPr>
          <p:nvPr/>
        </p:nvCxnSpPr>
        <p:spPr>
          <a:xfrm flipH="1">
            <a:off x="1617663" y="2276475"/>
            <a:ext cx="1300162" cy="358775"/>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flipV="1">
            <a:off x="2417763" y="3379788"/>
            <a:ext cx="474662" cy="950912"/>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grpSp>
        <p:nvGrpSpPr>
          <p:cNvPr id="82" name="Group 81"/>
          <p:cNvGrpSpPr>
            <a:grpSpLocks/>
          </p:cNvGrpSpPr>
          <p:nvPr/>
        </p:nvGrpSpPr>
        <p:grpSpPr bwMode="auto">
          <a:xfrm>
            <a:off x="7402513" y="3324225"/>
            <a:ext cx="282575" cy="409575"/>
            <a:chOff x="2399120" y="3941545"/>
            <a:chExt cx="283144" cy="259882"/>
          </a:xfrm>
        </p:grpSpPr>
        <p:cxnSp>
          <p:nvCxnSpPr>
            <p:cNvPr id="83" name="Straight Connector 82"/>
            <p:cNvCxnSpPr/>
            <p:nvPr/>
          </p:nvCxnSpPr>
          <p:spPr>
            <a:xfrm>
              <a:off x="2540691" y="3941545"/>
              <a:ext cx="0" cy="25988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2399120" y="4201427"/>
              <a:ext cx="28314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2469111" y="4074508"/>
              <a:ext cx="14316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2399120" y="3941545"/>
              <a:ext cx="28314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7" name="TextBox 86"/>
          <p:cNvSpPr txBox="1">
            <a:spLocks noChangeArrowheads="1"/>
          </p:cNvSpPr>
          <p:nvPr/>
        </p:nvSpPr>
        <p:spPr bwMode="auto">
          <a:xfrm>
            <a:off x="5840413" y="1835150"/>
            <a:ext cx="30321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1400" b="1">
                <a:latin typeface="Verdana" pitchFamily="34" charset="0"/>
              </a:rPr>
              <a:t>H</a:t>
            </a:r>
            <a:r>
              <a:rPr lang="en-US" altLang="en-US" sz="1400" b="1" baseline="-25000">
                <a:latin typeface="Verdana" pitchFamily="34" charset="0"/>
              </a:rPr>
              <a:t>2029</a:t>
            </a:r>
            <a:r>
              <a:rPr lang="en-US" altLang="en-US" sz="1400" b="1">
                <a:latin typeface="Verdana" pitchFamily="34" charset="0"/>
              </a:rPr>
              <a:t>=4.830m +/- 0.020m</a:t>
            </a:r>
          </a:p>
          <a:p>
            <a:pPr>
              <a:spcBef>
                <a:spcPct val="0"/>
              </a:spcBef>
              <a:buFontTx/>
              <a:buNone/>
            </a:pPr>
            <a:r>
              <a:rPr lang="en-US" altLang="en-US" sz="1400" b="1">
                <a:latin typeface="Verdana" pitchFamily="34" charset="0"/>
              </a:rPr>
              <a:t>(GNSS/geoid)</a:t>
            </a:r>
          </a:p>
        </p:txBody>
      </p:sp>
      <p:cxnSp>
        <p:nvCxnSpPr>
          <p:cNvPr id="39949" name="Straight Connector 39948"/>
          <p:cNvCxnSpPr/>
          <p:nvPr/>
        </p:nvCxnSpPr>
        <p:spPr>
          <a:xfrm>
            <a:off x="585788" y="2759075"/>
            <a:ext cx="8116887" cy="906463"/>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062038" y="2711450"/>
            <a:ext cx="7356475" cy="1143000"/>
          </a:xfrm>
          <a:prstGeom prst="line">
            <a:avLst/>
          </a:prstGeom>
          <a:ln w="19050">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1098550" y="2995613"/>
            <a:ext cx="7435850" cy="384175"/>
          </a:xfrm>
          <a:prstGeom prst="line">
            <a:avLst/>
          </a:prstGeom>
          <a:ln w="19050">
            <a:solidFill>
              <a:srgbClr val="00B050"/>
            </a:solidFill>
            <a:prstDash val="dash"/>
          </a:ln>
        </p:spPr>
        <p:style>
          <a:lnRef idx="1">
            <a:schemeClr val="accent1"/>
          </a:lnRef>
          <a:fillRef idx="0">
            <a:schemeClr val="accent1"/>
          </a:fillRef>
          <a:effectRef idx="0">
            <a:schemeClr val="accent1"/>
          </a:effectRef>
          <a:fontRef idx="minor">
            <a:schemeClr val="tx1"/>
          </a:fontRef>
        </p:style>
      </p:cxnSp>
      <p:sp>
        <p:nvSpPr>
          <p:cNvPr id="39960" name="TextBox 39959"/>
          <p:cNvSpPr txBox="1">
            <a:spLocks noChangeArrowheads="1"/>
          </p:cNvSpPr>
          <p:nvPr/>
        </p:nvSpPr>
        <p:spPr bwMode="auto">
          <a:xfrm>
            <a:off x="4187825" y="5578475"/>
            <a:ext cx="48148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1400" b="1">
                <a:latin typeface="Verdana" pitchFamily="34" charset="0"/>
              </a:rPr>
              <a:t>V(modeled 22/24) = -2 cm/yr +/- 2.5 cm/yr </a:t>
            </a:r>
          </a:p>
        </p:txBody>
      </p:sp>
      <p:sp>
        <p:nvSpPr>
          <p:cNvPr id="103" name="TextBox 102"/>
          <p:cNvSpPr txBox="1">
            <a:spLocks noChangeArrowheads="1"/>
          </p:cNvSpPr>
          <p:nvPr/>
        </p:nvSpPr>
        <p:spPr bwMode="auto">
          <a:xfrm>
            <a:off x="4060825" y="5957888"/>
            <a:ext cx="50069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1400" b="1">
                <a:latin typeface="Verdana" pitchFamily="34" charset="0"/>
              </a:rPr>
              <a:t>V(modeled 22/29) = -2.1 cm/yr +/- 0.3 cm/yr </a:t>
            </a:r>
          </a:p>
        </p:txBody>
      </p:sp>
    </p:spTree>
    <p:extLst>
      <p:ext uri="{BB962C8B-B14F-4D97-AF65-F5344CB8AC3E}">
        <p14:creationId xmlns:p14="http://schemas.microsoft.com/office/powerpoint/2010/main" val="37183073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39943"/>
                                        </p:tgtEl>
                                        <p:attrNameLst>
                                          <p:attrName>style.visibility</p:attrName>
                                        </p:attrNameLst>
                                      </p:cBhvr>
                                      <p:to>
                                        <p:strVal val="visible"/>
                                      </p:to>
                                    </p:set>
                                  </p:childTnLst>
                                </p:cTn>
                              </p:par>
                            </p:childTnLst>
                          </p:cTn>
                        </p:par>
                        <p:par>
                          <p:cTn id="10" fill="hold" nodeType="afterGroup">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39939"/>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childTnLst>
                          </p:cTn>
                        </p:par>
                        <p:par>
                          <p:cTn id="17" fill="hold" nodeType="afterGroup">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68"/>
                                        </p:tgtEl>
                                        <p:attrNameLst>
                                          <p:attrName>style.visibility</p:attrName>
                                        </p:attrNameLst>
                                      </p:cBhvr>
                                      <p:to>
                                        <p:strVal val="visible"/>
                                      </p:to>
                                    </p:set>
                                  </p:childTnLst>
                                </p:cTn>
                              </p:par>
                            </p:childTnLst>
                          </p:cTn>
                        </p:par>
                        <p:par>
                          <p:cTn id="20" fill="hold" nodeType="afterGroup">
                            <p:stCondLst>
                              <p:cond delay="0"/>
                            </p:stCondLst>
                            <p:childTnLst>
                              <p:par>
                                <p:cTn id="21" presetID="1" presetClass="entr" presetSubtype="0" fill="hold" nodeType="afterEffect">
                                  <p:stCondLst>
                                    <p:cond delay="0"/>
                                  </p:stCondLst>
                                  <p:childTnLst>
                                    <p:set>
                                      <p:cBhvr>
                                        <p:cTn id="22" dur="1" fill="hold">
                                          <p:stCondLst>
                                            <p:cond delay="0"/>
                                          </p:stCondLst>
                                        </p:cTn>
                                        <p:tgtEl>
                                          <p:spTgt spid="7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wipe(left)">
                                      <p:cBhvr>
                                        <p:cTn id="27" dur="500"/>
                                        <p:tgtEl>
                                          <p:spTgt spid="5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wipe(left)">
                                      <p:cBhvr>
                                        <p:cTn id="32" dur="500"/>
                                        <p:tgtEl>
                                          <p:spTgt spid="48"/>
                                        </p:tgtEl>
                                      </p:cBhvr>
                                    </p:animEffect>
                                  </p:childTnLst>
                                </p:cTn>
                              </p:par>
                              <p:par>
                                <p:cTn id="33" presetID="22" presetClass="entr" presetSubtype="8" fill="hold" nodeType="withEffect">
                                  <p:stCondLst>
                                    <p:cond delay="0"/>
                                  </p:stCondLst>
                                  <p:childTnLst>
                                    <p:set>
                                      <p:cBhvr>
                                        <p:cTn id="34" dur="1" fill="hold">
                                          <p:stCondLst>
                                            <p:cond delay="0"/>
                                          </p:stCondLst>
                                        </p:cTn>
                                        <p:tgtEl>
                                          <p:spTgt spid="57"/>
                                        </p:tgtEl>
                                        <p:attrNameLst>
                                          <p:attrName>style.visibility</p:attrName>
                                        </p:attrNameLst>
                                      </p:cBhvr>
                                      <p:to>
                                        <p:strVal val="visible"/>
                                      </p:to>
                                    </p:set>
                                    <p:animEffect transition="in" filter="wipe(left)">
                                      <p:cBhvr>
                                        <p:cTn id="35" dur="500"/>
                                        <p:tgtEl>
                                          <p:spTgt spid="57"/>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3" presetClass="entr" presetSubtype="16" fill="hold" nodeType="clickEffect">
                                  <p:stCondLst>
                                    <p:cond delay="0"/>
                                  </p:stCondLst>
                                  <p:childTnLst>
                                    <p:set>
                                      <p:cBhvr>
                                        <p:cTn id="39" dur="1" fill="hold">
                                          <p:stCondLst>
                                            <p:cond delay="0"/>
                                          </p:stCondLst>
                                        </p:cTn>
                                        <p:tgtEl>
                                          <p:spTgt spid="40"/>
                                        </p:tgtEl>
                                        <p:attrNameLst>
                                          <p:attrName>style.visibility</p:attrName>
                                        </p:attrNameLst>
                                      </p:cBhvr>
                                      <p:to>
                                        <p:strVal val="visible"/>
                                      </p:to>
                                    </p:set>
                                    <p:anim calcmode="lin" valueType="num">
                                      <p:cBhvr>
                                        <p:cTn id="40" dur="500" fill="hold"/>
                                        <p:tgtEl>
                                          <p:spTgt spid="40"/>
                                        </p:tgtEl>
                                        <p:attrNameLst>
                                          <p:attrName>ppt_w</p:attrName>
                                        </p:attrNameLst>
                                      </p:cBhvr>
                                      <p:tavLst>
                                        <p:tav tm="0">
                                          <p:val>
                                            <p:fltVal val="0"/>
                                          </p:val>
                                        </p:tav>
                                        <p:tav tm="100000">
                                          <p:val>
                                            <p:strVal val="#ppt_w"/>
                                          </p:val>
                                        </p:tav>
                                      </p:tavLst>
                                    </p:anim>
                                    <p:anim calcmode="lin" valueType="num">
                                      <p:cBhvr>
                                        <p:cTn id="41" dur="500" fill="hold"/>
                                        <p:tgtEl>
                                          <p:spTgt spid="40"/>
                                        </p:tgtEl>
                                        <p:attrNameLst>
                                          <p:attrName>ppt_h</p:attrName>
                                        </p:attrNameLst>
                                      </p:cBhvr>
                                      <p:tavLst>
                                        <p:tav tm="0">
                                          <p:val>
                                            <p:fltVal val="0"/>
                                          </p:val>
                                        </p:tav>
                                        <p:tav tm="100000">
                                          <p:val>
                                            <p:strVal val="#ppt_h"/>
                                          </p:val>
                                        </p:tav>
                                      </p:tavLst>
                                    </p:anim>
                                    <p:animEffect transition="in" filter="fade">
                                      <p:cBhvr>
                                        <p:cTn id="42" dur="500"/>
                                        <p:tgtEl>
                                          <p:spTgt spid="40"/>
                                        </p:tgtEl>
                                      </p:cBhvr>
                                    </p:animEffect>
                                  </p:childTnLst>
                                </p:cTn>
                              </p:par>
                            </p:childTnLst>
                          </p:cTn>
                        </p:par>
                        <p:par>
                          <p:cTn id="43" fill="hold" nodeType="afterGroup">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69"/>
                                        </p:tgtEl>
                                        <p:attrNameLst>
                                          <p:attrName>style.visibility</p:attrName>
                                        </p:attrNameLst>
                                      </p:cBhvr>
                                      <p:to>
                                        <p:strVal val="visible"/>
                                      </p:to>
                                    </p:set>
                                    <p:animEffect transition="in" filter="fade">
                                      <p:cBhvr>
                                        <p:cTn id="46" dur="500"/>
                                        <p:tgtEl>
                                          <p:spTgt spid="69"/>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960"/>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9" presetClass="emph" presetSubtype="0" nodeType="clickEffect">
                                  <p:stCondLst>
                                    <p:cond delay="0"/>
                                  </p:stCondLst>
                                  <p:childTnLst>
                                    <p:set>
                                      <p:cBhvr rctx="PPT">
                                        <p:cTn id="54" dur="indefinite"/>
                                        <p:tgtEl>
                                          <p:spTgt spid="48"/>
                                        </p:tgtEl>
                                        <p:attrNameLst>
                                          <p:attrName>style.opacity</p:attrName>
                                        </p:attrNameLst>
                                      </p:cBhvr>
                                      <p:to>
                                        <p:strVal val="0.25"/>
                                      </p:to>
                                    </p:set>
                                    <p:animEffect filter="image" prLst="opacity: 0.25">
                                      <p:cBhvr rctx="IE">
                                        <p:cTn id="55" dur="indefinite"/>
                                        <p:tgtEl>
                                          <p:spTgt spid="48"/>
                                        </p:tgtEl>
                                      </p:cBhvr>
                                    </p:animEffect>
                                  </p:childTnLst>
                                </p:cTn>
                              </p:par>
                              <p:par>
                                <p:cTn id="56" presetID="9" presetClass="emph" presetSubtype="0" nodeType="withEffect">
                                  <p:stCondLst>
                                    <p:cond delay="0"/>
                                  </p:stCondLst>
                                  <p:childTnLst>
                                    <p:set>
                                      <p:cBhvr rctx="PPT">
                                        <p:cTn id="57" dur="indefinite"/>
                                        <p:tgtEl>
                                          <p:spTgt spid="57"/>
                                        </p:tgtEl>
                                        <p:attrNameLst>
                                          <p:attrName>style.opacity</p:attrName>
                                        </p:attrNameLst>
                                      </p:cBhvr>
                                      <p:to>
                                        <p:strVal val="0.25"/>
                                      </p:to>
                                    </p:set>
                                    <p:animEffect filter="image" prLst="opacity: 0.25">
                                      <p:cBhvr rctx="IE">
                                        <p:cTn id="58" dur="indefinite"/>
                                        <p:tgtEl>
                                          <p:spTgt spid="57"/>
                                        </p:tgtEl>
                                      </p:cBhvr>
                                    </p:animEffect>
                                  </p:childTnLst>
                                </p:cTn>
                              </p:par>
                              <p:par>
                                <p:cTn id="59" presetID="9" presetClass="emph" presetSubtype="0" nodeType="withEffect">
                                  <p:stCondLst>
                                    <p:cond delay="0"/>
                                  </p:stCondLst>
                                  <p:childTnLst>
                                    <p:set>
                                      <p:cBhvr rctx="PPT">
                                        <p:cTn id="60" dur="indefinite"/>
                                        <p:tgtEl>
                                          <p:spTgt spid="54"/>
                                        </p:tgtEl>
                                        <p:attrNameLst>
                                          <p:attrName>style.opacity</p:attrName>
                                        </p:attrNameLst>
                                      </p:cBhvr>
                                      <p:to>
                                        <p:strVal val="0.25"/>
                                      </p:to>
                                    </p:set>
                                    <p:animEffect filter="image" prLst="opacity: 0.25">
                                      <p:cBhvr rctx="IE">
                                        <p:cTn id="61" dur="indefinite"/>
                                        <p:tgtEl>
                                          <p:spTgt spid="54"/>
                                        </p:tgtEl>
                                      </p:cBhvr>
                                    </p:animEffect>
                                  </p:childTnLst>
                                </p:cTn>
                              </p:par>
                              <p:par>
                                <p:cTn id="62" presetID="9" presetClass="emph" presetSubtype="0" nodeType="withEffect">
                                  <p:stCondLst>
                                    <p:cond delay="0"/>
                                  </p:stCondLst>
                                  <p:childTnLst>
                                    <p:set>
                                      <p:cBhvr rctx="PPT">
                                        <p:cTn id="63" dur="indefinite"/>
                                        <p:tgtEl>
                                          <p:spTgt spid="40"/>
                                        </p:tgtEl>
                                        <p:attrNameLst>
                                          <p:attrName>style.opacity</p:attrName>
                                        </p:attrNameLst>
                                      </p:cBhvr>
                                      <p:to>
                                        <p:strVal val="0.25"/>
                                      </p:to>
                                    </p:set>
                                    <p:animEffect filter="image" prLst="opacity: 0.25">
                                      <p:cBhvr rctx="IE">
                                        <p:cTn id="64" dur="indefinite"/>
                                        <p:tgtEl>
                                          <p:spTgt spid="40"/>
                                        </p:tgtEl>
                                      </p:cBhvr>
                                    </p:animEffect>
                                  </p:childTnLst>
                                </p:cTn>
                              </p:par>
                              <p:par>
                                <p:cTn id="65" presetID="9" presetClass="emph" presetSubtype="0" grpId="1" nodeType="withEffect">
                                  <p:stCondLst>
                                    <p:cond delay="0"/>
                                  </p:stCondLst>
                                  <p:childTnLst>
                                    <p:set>
                                      <p:cBhvr rctx="PPT">
                                        <p:cTn id="66" dur="indefinite"/>
                                        <p:tgtEl>
                                          <p:spTgt spid="69"/>
                                        </p:tgtEl>
                                        <p:attrNameLst>
                                          <p:attrName>style.opacity</p:attrName>
                                        </p:attrNameLst>
                                      </p:cBhvr>
                                      <p:to>
                                        <p:strVal val="0.5"/>
                                      </p:to>
                                    </p:set>
                                    <p:animEffect filter="image" prLst="opacity: 0.5">
                                      <p:cBhvr rctx="IE">
                                        <p:cTn id="67" dur="indefinite"/>
                                        <p:tgtEl>
                                          <p:spTgt spid="69"/>
                                        </p:tgtEl>
                                      </p:cBhvr>
                                    </p:animEffect>
                                  </p:childTnLst>
                                </p:cTn>
                              </p:par>
                              <p:par>
                                <p:cTn id="68" presetID="9" presetClass="emph" presetSubtype="0" grpId="1" nodeType="withEffect">
                                  <p:stCondLst>
                                    <p:cond delay="0"/>
                                  </p:stCondLst>
                                  <p:childTnLst>
                                    <p:set>
                                      <p:cBhvr rctx="PPT">
                                        <p:cTn id="69" dur="indefinite"/>
                                        <p:tgtEl>
                                          <p:spTgt spid="39960"/>
                                        </p:tgtEl>
                                        <p:attrNameLst>
                                          <p:attrName>style.opacity</p:attrName>
                                        </p:attrNameLst>
                                      </p:cBhvr>
                                      <p:to>
                                        <p:strVal val="0.5"/>
                                      </p:to>
                                    </p:set>
                                    <p:animEffect filter="image" prLst="opacity: 0.5">
                                      <p:cBhvr rctx="IE">
                                        <p:cTn id="70" dur="indefinite"/>
                                        <p:tgtEl>
                                          <p:spTgt spid="39960"/>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nodeType="clickEffect">
                                  <p:stCondLst>
                                    <p:cond delay="0"/>
                                  </p:stCondLst>
                                  <p:childTnLst>
                                    <p:set>
                                      <p:cBhvr>
                                        <p:cTn id="74" dur="1" fill="hold">
                                          <p:stCondLst>
                                            <p:cond delay="0"/>
                                          </p:stCondLst>
                                        </p:cTn>
                                        <p:tgtEl>
                                          <p:spTgt spid="82"/>
                                        </p:tgtEl>
                                        <p:attrNameLst>
                                          <p:attrName>style.visibility</p:attrName>
                                        </p:attrNameLst>
                                      </p:cBhvr>
                                      <p:to>
                                        <p:strVal val="visible"/>
                                      </p:to>
                                    </p:set>
                                  </p:childTnLst>
                                </p:cTn>
                              </p:par>
                            </p:childTnLst>
                          </p:cTn>
                        </p:par>
                        <p:par>
                          <p:cTn id="75" fill="hold" nodeType="afterGroup">
                            <p:stCondLst>
                              <p:cond delay="0"/>
                            </p:stCondLst>
                            <p:childTnLst>
                              <p:par>
                                <p:cTn id="76" presetID="1" presetClass="entr" presetSubtype="0" fill="hold" grpId="0" nodeType="afterEffect">
                                  <p:stCondLst>
                                    <p:cond delay="0"/>
                                  </p:stCondLst>
                                  <p:childTnLst>
                                    <p:set>
                                      <p:cBhvr>
                                        <p:cTn id="77" dur="1" fill="hold">
                                          <p:stCondLst>
                                            <p:cond delay="0"/>
                                          </p:stCondLst>
                                        </p:cTn>
                                        <p:tgtEl>
                                          <p:spTgt spid="87"/>
                                        </p:tgtEl>
                                        <p:attrNameLst>
                                          <p:attrName>style.visibility</p:attrName>
                                        </p:attrNameLst>
                                      </p:cBhvr>
                                      <p:to>
                                        <p:strVal val="visible"/>
                                      </p:to>
                                    </p:set>
                                  </p:childTnLst>
                                </p:cTn>
                              </p:par>
                            </p:childTnLst>
                          </p:cTn>
                        </p:par>
                      </p:childTnLst>
                    </p:cTn>
                  </p:par>
                  <p:par>
                    <p:cTn id="78" fill="hold" nodeType="clickPar">
                      <p:stCondLst>
                        <p:cond delay="indefinite"/>
                      </p:stCondLst>
                      <p:childTnLst>
                        <p:par>
                          <p:cTn id="79" fill="hold" nodeType="withGroup">
                            <p:stCondLst>
                              <p:cond delay="0"/>
                            </p:stCondLst>
                            <p:childTnLst>
                              <p:par>
                                <p:cTn id="80" presetID="22" presetClass="entr" presetSubtype="8" fill="hold" nodeType="clickEffect">
                                  <p:stCondLst>
                                    <p:cond delay="0"/>
                                  </p:stCondLst>
                                  <p:childTnLst>
                                    <p:set>
                                      <p:cBhvr>
                                        <p:cTn id="81" dur="1" fill="hold">
                                          <p:stCondLst>
                                            <p:cond delay="0"/>
                                          </p:stCondLst>
                                        </p:cTn>
                                        <p:tgtEl>
                                          <p:spTgt spid="39949"/>
                                        </p:tgtEl>
                                        <p:attrNameLst>
                                          <p:attrName>style.visibility</p:attrName>
                                        </p:attrNameLst>
                                      </p:cBhvr>
                                      <p:to>
                                        <p:strVal val="visible"/>
                                      </p:to>
                                    </p:set>
                                    <p:animEffect transition="in" filter="wipe(left)">
                                      <p:cBhvr>
                                        <p:cTn id="82" dur="500"/>
                                        <p:tgtEl>
                                          <p:spTgt spid="39949"/>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8" fill="hold" nodeType="clickEffect">
                                  <p:stCondLst>
                                    <p:cond delay="0"/>
                                  </p:stCondLst>
                                  <p:childTnLst>
                                    <p:set>
                                      <p:cBhvr>
                                        <p:cTn id="86" dur="1" fill="hold">
                                          <p:stCondLst>
                                            <p:cond delay="0"/>
                                          </p:stCondLst>
                                        </p:cTn>
                                        <p:tgtEl>
                                          <p:spTgt spid="94"/>
                                        </p:tgtEl>
                                        <p:attrNameLst>
                                          <p:attrName>style.visibility</p:attrName>
                                        </p:attrNameLst>
                                      </p:cBhvr>
                                      <p:to>
                                        <p:strVal val="visible"/>
                                      </p:to>
                                    </p:set>
                                    <p:animEffect transition="in" filter="wipe(left)">
                                      <p:cBhvr>
                                        <p:cTn id="87" dur="500"/>
                                        <p:tgtEl>
                                          <p:spTgt spid="94"/>
                                        </p:tgtEl>
                                      </p:cBhvr>
                                    </p:animEffect>
                                  </p:childTnLst>
                                </p:cTn>
                              </p:par>
                              <p:par>
                                <p:cTn id="88" presetID="22" presetClass="entr" presetSubtype="8" fill="hold" nodeType="withEffect">
                                  <p:stCondLst>
                                    <p:cond delay="0"/>
                                  </p:stCondLst>
                                  <p:childTnLst>
                                    <p:set>
                                      <p:cBhvr>
                                        <p:cTn id="89" dur="1" fill="hold">
                                          <p:stCondLst>
                                            <p:cond delay="0"/>
                                          </p:stCondLst>
                                        </p:cTn>
                                        <p:tgtEl>
                                          <p:spTgt spid="92"/>
                                        </p:tgtEl>
                                        <p:attrNameLst>
                                          <p:attrName>style.visibility</p:attrName>
                                        </p:attrNameLst>
                                      </p:cBhvr>
                                      <p:to>
                                        <p:strVal val="visible"/>
                                      </p:to>
                                    </p:set>
                                    <p:animEffect transition="in" filter="wipe(left)">
                                      <p:cBhvr>
                                        <p:cTn id="90" dur="500"/>
                                        <p:tgtEl>
                                          <p:spTgt spid="92"/>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p:bldP spid="68" grpId="0"/>
      <p:bldP spid="69" grpId="0"/>
      <p:bldP spid="69" grpId="1"/>
      <p:bldP spid="87" grpId="0"/>
      <p:bldP spid="39960" grpId="0"/>
      <p:bldP spid="39960" grpId="1"/>
      <p:bldP spid="103"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pPr>
              <a:defRPr/>
            </a:pPr>
            <a:r>
              <a:rPr lang="en-US" dirty="0" smtClean="0"/>
              <a:t>March 12, 2014</a:t>
            </a:r>
            <a:endParaRPr lang="en-US" dirty="0"/>
          </a:p>
        </p:txBody>
      </p:sp>
      <p:sp>
        <p:nvSpPr>
          <p:cNvPr id="34818" name="TextBox 2"/>
          <p:cNvSpPr txBox="1">
            <a:spLocks noChangeArrowheads="1"/>
          </p:cNvSpPr>
          <p:nvPr/>
        </p:nvSpPr>
        <p:spPr bwMode="auto">
          <a:xfrm>
            <a:off x="593725" y="273050"/>
            <a:ext cx="83280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n-US" altLang="en-US" sz="1800">
                <a:solidFill>
                  <a:srgbClr val="0000FF"/>
                </a:solidFill>
              </a:rPr>
              <a:t>	</a:t>
            </a:r>
            <a:r>
              <a:rPr lang="en-US" altLang="en-US" b="1">
                <a:solidFill>
                  <a:srgbClr val="0000FF"/>
                </a:solidFill>
                <a:latin typeface="Times New Roman" pitchFamily="18" charset="0"/>
                <a:cs typeface="Times New Roman" pitchFamily="18" charset="0"/>
              </a:rPr>
              <a:t>GEOID 12A ACCURACY IN MARYLAND</a:t>
            </a:r>
            <a:endParaRPr lang="en-US" altLang="en-US" sz="1800">
              <a:solidFill>
                <a:srgbClr val="0000FF"/>
              </a:solidFill>
              <a:cs typeface="Times New Roman" pitchFamily="18" charset="0"/>
            </a:endParaRPr>
          </a:p>
        </p:txBody>
      </p:sp>
      <p:pic>
        <p:nvPicPr>
          <p:cNvPr id="34819" name="Snagit_PPT642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288" y="1100138"/>
            <a:ext cx="9115425" cy="502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4288" y="4538663"/>
            <a:ext cx="2474912" cy="2319337"/>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34821" name="Snagit_PPTE40C"/>
          <p:cNvPicPr>
            <a:picLocks noChangeAspect="1"/>
          </p:cNvPicPr>
          <p:nvPr/>
        </p:nvPicPr>
        <p:blipFill>
          <a:blip r:embed="rId4">
            <a:extLst>
              <a:ext uri="{28A0092B-C50C-407E-A947-70E740481C1C}">
                <a14:useLocalDpi xmlns:a14="http://schemas.microsoft.com/office/drawing/2010/main" val="0"/>
              </a:ext>
            </a:extLst>
          </a:blip>
          <a:srcRect l="2" t="3305" r="1971"/>
          <a:stretch>
            <a:fillRect/>
          </a:stretch>
        </p:blipFill>
        <p:spPr bwMode="auto">
          <a:xfrm rot="-420000">
            <a:off x="69850" y="4624388"/>
            <a:ext cx="2522538" cy="223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4288" y="6723063"/>
            <a:ext cx="2474912" cy="13493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 name="Rectangle 3"/>
          <p:cNvSpPr/>
          <p:nvPr/>
        </p:nvSpPr>
        <p:spPr>
          <a:xfrm>
            <a:off x="14288" y="4538663"/>
            <a:ext cx="2474912" cy="2032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Rectangle 4"/>
          <p:cNvSpPr/>
          <p:nvPr/>
        </p:nvSpPr>
        <p:spPr>
          <a:xfrm>
            <a:off x="2489200" y="4538663"/>
            <a:ext cx="230188" cy="231933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Rectangle 8"/>
          <p:cNvSpPr/>
          <p:nvPr/>
        </p:nvSpPr>
        <p:spPr>
          <a:xfrm>
            <a:off x="-11113" y="4538663"/>
            <a:ext cx="179388" cy="231933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Footer Placeholder 6"/>
          <p:cNvSpPr>
            <a:spLocks noGrp="1"/>
          </p:cNvSpPr>
          <p:nvPr>
            <p:ph type="ftr" sz="quarter" idx="11"/>
          </p:nvPr>
        </p:nvSpPr>
        <p:spPr/>
        <p:txBody>
          <a:bodyPr/>
          <a:lstStyle/>
          <a:p>
            <a:pPr>
              <a:defRPr/>
            </a:pPr>
            <a:r>
              <a:rPr lang="en-US" smtClean="0"/>
              <a:t>DCALS Spring Banquet</a:t>
            </a:r>
            <a:endParaRPr lang="en-US"/>
          </a:p>
        </p:txBody>
      </p:sp>
      <p:sp>
        <p:nvSpPr>
          <p:cNvPr id="10" name="Slide Number Placeholder 9"/>
          <p:cNvSpPr>
            <a:spLocks noGrp="1"/>
          </p:cNvSpPr>
          <p:nvPr>
            <p:ph type="sldNum" sz="quarter" idx="12"/>
          </p:nvPr>
        </p:nvSpPr>
        <p:spPr/>
        <p:txBody>
          <a:bodyPr/>
          <a:lstStyle/>
          <a:p>
            <a:pPr>
              <a:defRPr/>
            </a:pPr>
            <a:fld id="{4F49AAF0-771A-4457-B36D-6C76FDADB3EC}" type="slidenum">
              <a:rPr lang="en-US" smtClean="0"/>
              <a:pPr>
                <a:defRPr/>
              </a:pPr>
              <a:t>74</a:t>
            </a:fld>
            <a:endParaRPr lang="en-US"/>
          </a:p>
        </p:txBody>
      </p:sp>
    </p:spTree>
  </p:cSld>
  <p:clrMapOvr>
    <a:masterClrMapping/>
  </p:clrMapOvr>
  <p:transition>
    <p:randomBar dir="vert"/>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How the New </a:t>
            </a:r>
            <a:r>
              <a:rPr lang="en-US" sz="4000" dirty="0" err="1" smtClean="0"/>
              <a:t>Datums</a:t>
            </a:r>
            <a:r>
              <a:rPr lang="en-US" sz="4000" dirty="0" smtClean="0"/>
              <a:t> Will Affect You</a:t>
            </a:r>
            <a:endParaRPr lang="en-US" sz="4000" dirty="0"/>
          </a:p>
        </p:txBody>
      </p:sp>
      <p:sp>
        <p:nvSpPr>
          <p:cNvPr id="3" name="Content Placeholder 2"/>
          <p:cNvSpPr>
            <a:spLocks noGrp="1"/>
          </p:cNvSpPr>
          <p:nvPr>
            <p:ph idx="1"/>
          </p:nvPr>
        </p:nvSpPr>
        <p:spPr/>
        <p:txBody>
          <a:bodyPr/>
          <a:lstStyle/>
          <a:p>
            <a:r>
              <a:rPr lang="en-US" dirty="0" smtClean="0"/>
              <a:t>New geometric datum will change </a:t>
            </a:r>
            <a:r>
              <a:rPr lang="en-US" dirty="0" err="1" smtClean="0"/>
              <a:t>lat</a:t>
            </a:r>
            <a:r>
              <a:rPr lang="en-US" dirty="0" smtClean="0"/>
              <a:t>, </a:t>
            </a:r>
            <a:r>
              <a:rPr lang="en-US" dirty="0" err="1" smtClean="0"/>
              <a:t>lon</a:t>
            </a:r>
            <a:r>
              <a:rPr lang="en-US" dirty="0" smtClean="0"/>
              <a:t>, and ellipsoid height by between 1 and 2 meters.</a:t>
            </a:r>
          </a:p>
          <a:p>
            <a:r>
              <a:rPr lang="en-US" dirty="0" smtClean="0"/>
              <a:t>The </a:t>
            </a:r>
            <a:r>
              <a:rPr lang="en-US" dirty="0" smtClean="0"/>
              <a:t>new vertical datum will change heights on average 50 cm (20”), with a 1 meter (39”) tilt towards the Pacific </a:t>
            </a:r>
            <a:r>
              <a:rPr lang="en-US" dirty="0" smtClean="0"/>
              <a:t>NW</a:t>
            </a:r>
            <a:endParaRPr lang="en-US" dirty="0" smtClean="0"/>
          </a:p>
        </p:txBody>
      </p:sp>
      <p:sp>
        <p:nvSpPr>
          <p:cNvPr id="4" name="Date Placeholder 3"/>
          <p:cNvSpPr>
            <a:spLocks noGrp="1"/>
          </p:cNvSpPr>
          <p:nvPr>
            <p:ph type="dt" sz="half" idx="10"/>
          </p:nvPr>
        </p:nvSpPr>
        <p:spPr/>
        <p:txBody>
          <a:bodyPr/>
          <a:lstStyle/>
          <a:p>
            <a:pPr>
              <a:defRPr/>
            </a:pPr>
            <a:r>
              <a:rPr lang="en-US" smtClean="0"/>
              <a:t>March 12, 2014</a:t>
            </a:r>
            <a:endParaRPr lang="en-US"/>
          </a:p>
        </p:txBody>
      </p:sp>
      <p:sp>
        <p:nvSpPr>
          <p:cNvPr id="5" name="Footer Placeholder 4"/>
          <p:cNvSpPr>
            <a:spLocks noGrp="1"/>
          </p:cNvSpPr>
          <p:nvPr>
            <p:ph type="ftr" sz="quarter" idx="11"/>
          </p:nvPr>
        </p:nvSpPr>
        <p:spPr/>
        <p:txBody>
          <a:bodyPr/>
          <a:lstStyle/>
          <a:p>
            <a:pPr>
              <a:defRPr/>
            </a:pPr>
            <a:r>
              <a:rPr lang="en-US" smtClean="0"/>
              <a:t>DCALS Spring Banquet</a:t>
            </a:r>
            <a:endParaRPr lang="en-US"/>
          </a:p>
        </p:txBody>
      </p:sp>
      <p:sp>
        <p:nvSpPr>
          <p:cNvPr id="6" name="Slide Number Placeholder 5"/>
          <p:cNvSpPr>
            <a:spLocks noGrp="1"/>
          </p:cNvSpPr>
          <p:nvPr>
            <p:ph type="sldNum" sz="quarter" idx="12"/>
          </p:nvPr>
        </p:nvSpPr>
        <p:spPr/>
        <p:txBody>
          <a:bodyPr/>
          <a:lstStyle/>
          <a:p>
            <a:pPr>
              <a:defRPr/>
            </a:pPr>
            <a:fld id="{4F49AAF0-771A-4457-B36D-6C76FDADB3EC}" type="slidenum">
              <a:rPr lang="en-US" smtClean="0"/>
              <a:pPr>
                <a:defRPr/>
              </a:pPr>
              <a:t>75</a:t>
            </a:fld>
            <a:endParaRPr lang="en-US"/>
          </a:p>
        </p:txBody>
      </p:sp>
    </p:spTree>
    <p:extLst>
      <p:ext uri="{BB962C8B-B14F-4D97-AF65-F5344CB8AC3E}">
        <p14:creationId xmlns:p14="http://schemas.microsoft.com/office/powerpoint/2010/main" val="177658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What to Expect as </a:t>
            </a:r>
            <a:r>
              <a:rPr lang="en-US" dirty="0" err="1" smtClean="0"/>
              <a:t>Datums</a:t>
            </a:r>
            <a:r>
              <a:rPr lang="en-US" dirty="0" smtClean="0"/>
              <a:t> Roll Out</a:t>
            </a:r>
            <a:endParaRPr lang="en-US" dirty="0"/>
          </a:p>
        </p:txBody>
      </p:sp>
      <p:sp>
        <p:nvSpPr>
          <p:cNvPr id="6" name="Content Placeholder 5"/>
          <p:cNvSpPr>
            <a:spLocks noGrp="1"/>
          </p:cNvSpPr>
          <p:nvPr>
            <p:ph idx="1"/>
          </p:nvPr>
        </p:nvSpPr>
        <p:spPr/>
        <p:txBody>
          <a:bodyPr/>
          <a:lstStyle/>
          <a:p>
            <a:r>
              <a:rPr lang="en-US" sz="2800" dirty="0" smtClean="0"/>
              <a:t>Both </a:t>
            </a:r>
            <a:r>
              <a:rPr lang="en-US" sz="2800" dirty="0" err="1" smtClean="0"/>
              <a:t>datums</a:t>
            </a:r>
            <a:r>
              <a:rPr lang="en-US" sz="2800" dirty="0" smtClean="0"/>
              <a:t> will be released together</a:t>
            </a:r>
          </a:p>
          <a:p>
            <a:r>
              <a:rPr lang="en-US" sz="2800" dirty="0" smtClean="0"/>
              <a:t>NGS will provide tools to allow for easy transformation between the new and old </a:t>
            </a:r>
            <a:r>
              <a:rPr lang="en-US" sz="2800" dirty="0" err="1" smtClean="0"/>
              <a:t>datums</a:t>
            </a:r>
            <a:endParaRPr lang="en-US" sz="2800" dirty="0"/>
          </a:p>
          <a:p>
            <a:r>
              <a:rPr lang="en-US" sz="2800" dirty="0" smtClean="0"/>
              <a:t>We expect to assign values to all BMs that have GPS observations</a:t>
            </a:r>
          </a:p>
          <a:p>
            <a:r>
              <a:rPr lang="en-US" sz="2800" dirty="0" smtClean="0"/>
              <a:t>NGS will develop standards and specifications for how to best blend the controlled leveling survey with the new methods of accessing the datum</a:t>
            </a:r>
          </a:p>
        </p:txBody>
      </p:sp>
      <p:sp>
        <p:nvSpPr>
          <p:cNvPr id="2" name="Date Placeholder 1"/>
          <p:cNvSpPr>
            <a:spLocks noGrp="1"/>
          </p:cNvSpPr>
          <p:nvPr>
            <p:ph type="dt" sz="half" idx="10"/>
          </p:nvPr>
        </p:nvSpPr>
        <p:spPr/>
        <p:txBody>
          <a:bodyPr/>
          <a:lstStyle/>
          <a:p>
            <a:pPr>
              <a:defRPr/>
            </a:pPr>
            <a:r>
              <a:rPr lang="en-US" smtClean="0"/>
              <a:t>March 12, 2014</a:t>
            </a:r>
            <a:endParaRPr lang="en-US" dirty="0"/>
          </a:p>
        </p:txBody>
      </p:sp>
      <p:sp>
        <p:nvSpPr>
          <p:cNvPr id="3" name="Footer Placeholder 2"/>
          <p:cNvSpPr>
            <a:spLocks noGrp="1"/>
          </p:cNvSpPr>
          <p:nvPr>
            <p:ph type="ftr" sz="quarter" idx="11"/>
          </p:nvPr>
        </p:nvSpPr>
        <p:spPr/>
        <p:txBody>
          <a:bodyPr/>
          <a:lstStyle/>
          <a:p>
            <a:pPr>
              <a:defRPr/>
            </a:pPr>
            <a:r>
              <a:rPr lang="en-US" smtClean="0"/>
              <a:t>DCALS Spring Banquet</a:t>
            </a:r>
            <a:endParaRPr lang="en-US"/>
          </a:p>
        </p:txBody>
      </p:sp>
      <p:sp>
        <p:nvSpPr>
          <p:cNvPr id="4" name="Slide Number Placeholder 3"/>
          <p:cNvSpPr>
            <a:spLocks noGrp="1"/>
          </p:cNvSpPr>
          <p:nvPr>
            <p:ph type="sldNum" sz="quarter" idx="12"/>
          </p:nvPr>
        </p:nvSpPr>
        <p:spPr/>
        <p:txBody>
          <a:bodyPr/>
          <a:lstStyle/>
          <a:p>
            <a:pPr>
              <a:defRPr/>
            </a:pPr>
            <a:fld id="{A4595DB8-FB5B-4287-92F6-59917864B753}" type="slidenum">
              <a:rPr lang="en-US" smtClean="0"/>
              <a:pPr>
                <a:defRPr/>
              </a:pPr>
              <a:t>76</a:t>
            </a:fld>
            <a:endParaRPr lang="en-US"/>
          </a:p>
        </p:txBody>
      </p:sp>
    </p:spTree>
    <p:extLst>
      <p:ext uri="{BB962C8B-B14F-4D97-AF65-F5344CB8AC3E}">
        <p14:creationId xmlns:p14="http://schemas.microsoft.com/office/powerpoint/2010/main" val="258372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434" name="Picture 1" descr="Continuation Slid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3338"/>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18435" name="Rectangle 5"/>
          <p:cNvSpPr>
            <a:spLocks noGrp="1" noChangeArrowheads="1"/>
          </p:cNvSpPr>
          <p:nvPr>
            <p:ph type="title"/>
          </p:nvPr>
        </p:nvSpPr>
        <p:spPr>
          <a:xfrm>
            <a:off x="457200" y="465138"/>
            <a:ext cx="8229600" cy="1143000"/>
          </a:xfrm>
        </p:spPr>
        <p:txBody>
          <a:bodyPr lIns="88787" tIns="50743" rIns="88787" bIns="50743"/>
          <a:lstStyle/>
          <a:p>
            <a:pPr defTabSz="911225" eaLnBrk="1" hangingPunct="1"/>
            <a:r>
              <a:rPr lang="en-US" altLang="en-US" sz="4200" smtClean="0">
                <a:cs typeface="Times New Roman" pitchFamily="18" charset="0"/>
                <a:sym typeface="Times New Roman" pitchFamily="18" charset="0"/>
              </a:rPr>
              <a:t>What is a Vertical Datum?</a:t>
            </a:r>
            <a:endParaRPr lang="en-US" altLang="en-US" sz="4200" smtClean="0">
              <a:cs typeface="Times New Roman" pitchFamily="18" charset="0"/>
            </a:endParaRPr>
          </a:p>
        </p:txBody>
      </p:sp>
      <p:sp>
        <p:nvSpPr>
          <p:cNvPr id="5122" name="Rectangle 2"/>
          <p:cNvSpPr>
            <a:spLocks noGrp="1" noChangeArrowheads="1"/>
          </p:cNvSpPr>
          <p:nvPr>
            <p:ph idx="1"/>
          </p:nvPr>
        </p:nvSpPr>
        <p:spPr>
          <a:xfrm>
            <a:off x="608013" y="1714500"/>
            <a:ext cx="3963987" cy="4610100"/>
          </a:xfrm>
        </p:spPr>
        <p:txBody>
          <a:bodyPr lIns="88787" tIns="50743" rIns="88787" bIns="50743"/>
          <a:lstStyle/>
          <a:p>
            <a:pPr marL="212725" indent="-212725" defTabSz="912813" eaLnBrk="1" hangingPunct="1">
              <a:spcBef>
                <a:spcPts val="488"/>
              </a:spcBef>
              <a:buClr>
                <a:srgbClr val="000000"/>
              </a:buClr>
              <a:buFont typeface="ArialMT"/>
              <a:buChar char="•"/>
              <a:defRPr/>
            </a:pPr>
            <a:r>
              <a:rPr lang="en-US" altLang="en-US" sz="2300" b="1" i="1" dirty="0" smtClean="0">
                <a:latin typeface="+mj-lt"/>
                <a:ea typeface="ＭＳ Ｐゴシック" charset="0"/>
                <a:cs typeface="Times New Roman" pitchFamily="18" charset="0"/>
                <a:sym typeface="Times New Roman" pitchFamily="18" charset="0"/>
              </a:rPr>
              <a:t>Surface</a:t>
            </a:r>
            <a:r>
              <a:rPr lang="en-US" altLang="en-US" sz="2300" dirty="0" smtClean="0">
                <a:latin typeface="+mj-lt"/>
                <a:ea typeface="ＭＳ Ｐゴシック" charset="0"/>
                <a:cs typeface="Times New Roman" pitchFamily="18" charset="0"/>
                <a:sym typeface="Times New Roman" pitchFamily="18" charset="0"/>
              </a:rPr>
              <a:t> representing zero elevation</a:t>
            </a:r>
          </a:p>
          <a:p>
            <a:pPr marL="212725" indent="-212725" defTabSz="912813" eaLnBrk="1" hangingPunct="1">
              <a:spcBef>
                <a:spcPts val="488"/>
              </a:spcBef>
              <a:buClr>
                <a:srgbClr val="000000"/>
              </a:buClr>
              <a:buFont typeface="ArialMT"/>
              <a:buChar char="•"/>
              <a:defRPr/>
            </a:pPr>
            <a:r>
              <a:rPr lang="en-US" altLang="en-US" sz="2300" b="1" i="1" dirty="0" smtClean="0">
                <a:latin typeface="+mj-lt"/>
                <a:ea typeface="ＭＳ Ｐゴシック" charset="0"/>
                <a:cs typeface="Times New Roman" pitchFamily="18" charset="0"/>
                <a:sym typeface="Times New Roman" pitchFamily="18" charset="0"/>
              </a:rPr>
              <a:t>System:</a:t>
            </a:r>
            <a:r>
              <a:rPr lang="en-US" altLang="en-US" sz="2300" dirty="0" smtClean="0">
                <a:latin typeface="+mj-lt"/>
                <a:ea typeface="ＭＳ Ｐゴシック" charset="0"/>
                <a:cs typeface="Times New Roman" pitchFamily="18" charset="0"/>
                <a:sym typeface="Times New Roman" pitchFamily="18" charset="0"/>
              </a:rPr>
              <a:t> how are heights determined above the zero elevation surface</a:t>
            </a:r>
          </a:p>
          <a:p>
            <a:pPr marL="212725" indent="-212725" defTabSz="912813" eaLnBrk="1" hangingPunct="1">
              <a:spcBef>
                <a:spcPts val="488"/>
              </a:spcBef>
              <a:buClr>
                <a:srgbClr val="000000"/>
              </a:buClr>
              <a:buFont typeface="ArialMT"/>
              <a:buChar char="•"/>
              <a:defRPr/>
            </a:pPr>
            <a:r>
              <a:rPr lang="en-US" altLang="en-US" sz="2300" dirty="0" smtClean="0">
                <a:latin typeface="+mj-lt"/>
                <a:ea typeface="ＭＳ Ｐゴシック" charset="0"/>
                <a:cs typeface="Times New Roman" pitchFamily="18" charset="0"/>
                <a:sym typeface="Times New Roman" pitchFamily="18" charset="0"/>
              </a:rPr>
              <a:t>Vertical datum </a:t>
            </a:r>
            <a:r>
              <a:rPr lang="en-US" altLang="en-US" sz="2300" dirty="0" smtClean="0">
                <a:latin typeface="+mj-lt"/>
                <a:ea typeface="ＭＳ Ｐゴシック" charset="0"/>
                <a:cs typeface="Times New Roman" pitchFamily="18" charset="0"/>
                <a:sym typeface="Times New Roman" pitchFamily="18" charset="0"/>
              </a:rPr>
              <a:t>must have:</a:t>
            </a:r>
            <a:endParaRPr lang="en-US" altLang="en-US" sz="2300" dirty="0" smtClean="0">
              <a:latin typeface="+mj-lt"/>
              <a:ea typeface="ＭＳ Ｐゴシック" charset="0"/>
              <a:cs typeface="Times New Roman" pitchFamily="18" charset="0"/>
              <a:sym typeface="Times New Roman" pitchFamily="18" charset="0"/>
            </a:endParaRPr>
          </a:p>
          <a:p>
            <a:pPr marL="606425" lvl="1" indent="-284163" defTabSz="912813" eaLnBrk="1" hangingPunct="1">
              <a:spcBef>
                <a:spcPts val="425"/>
              </a:spcBef>
              <a:buClr>
                <a:srgbClr val="000000"/>
              </a:buClr>
              <a:buFont typeface="ArialMT"/>
              <a:buChar char="–"/>
              <a:defRPr/>
            </a:pPr>
            <a:r>
              <a:rPr lang="en-US" altLang="en-US" sz="2300" dirty="0" smtClean="0">
                <a:latin typeface="+mj-lt"/>
                <a:ea typeface="ＭＳ Ｐゴシック" charset="0"/>
                <a:cs typeface="Times New Roman" pitchFamily="18" charset="0"/>
                <a:sym typeface="Times New Roman" pitchFamily="18" charset="0"/>
              </a:rPr>
              <a:t>A </a:t>
            </a:r>
            <a:r>
              <a:rPr lang="en-US" altLang="en-US" sz="2300" b="1" i="1" dirty="0" smtClean="0">
                <a:latin typeface="+mj-lt"/>
                <a:ea typeface="ＭＳ Ｐゴシック" charset="0"/>
                <a:cs typeface="Times New Roman" pitchFamily="18" charset="0"/>
                <a:sym typeface="Times New Roman" pitchFamily="18" charset="0"/>
              </a:rPr>
              <a:t>definition: </a:t>
            </a:r>
            <a:r>
              <a:rPr lang="en-US" altLang="en-US" sz="2300" dirty="0" smtClean="0">
                <a:latin typeface="+mj-lt"/>
                <a:ea typeface="ＭＳ Ｐゴシック" charset="0"/>
                <a:cs typeface="Times New Roman" pitchFamily="18" charset="0"/>
                <a:sym typeface="Times New Roman" pitchFamily="18" charset="0"/>
              </a:rPr>
              <a:t>parameters</a:t>
            </a:r>
          </a:p>
          <a:p>
            <a:pPr marL="606425" lvl="1" indent="-284163" defTabSz="912813" eaLnBrk="1" hangingPunct="1">
              <a:spcBef>
                <a:spcPts val="425"/>
              </a:spcBef>
              <a:buClr>
                <a:srgbClr val="000000"/>
              </a:buClr>
              <a:buFont typeface="ArialMT"/>
              <a:buChar char="–"/>
              <a:defRPr/>
            </a:pPr>
            <a:r>
              <a:rPr lang="en-US" altLang="en-US" sz="2300" dirty="0" smtClean="0">
                <a:latin typeface="+mj-lt"/>
                <a:ea typeface="ＭＳ Ｐゴシック" charset="0"/>
                <a:cs typeface="Times New Roman" pitchFamily="18" charset="0"/>
                <a:sym typeface="Times New Roman" pitchFamily="18" charset="0"/>
              </a:rPr>
              <a:t>A </a:t>
            </a:r>
            <a:r>
              <a:rPr lang="en-US" altLang="en-US" sz="2300" b="1" i="1" dirty="0" smtClean="0">
                <a:latin typeface="+mj-lt"/>
                <a:ea typeface="ＭＳ Ｐゴシック" charset="0"/>
                <a:cs typeface="Times New Roman" pitchFamily="18" charset="0"/>
                <a:sym typeface="Times New Roman" pitchFamily="18" charset="0"/>
              </a:rPr>
              <a:t>realization: </a:t>
            </a:r>
            <a:r>
              <a:rPr lang="en-US" altLang="en-US" sz="2300" dirty="0" smtClean="0">
                <a:latin typeface="+mj-lt"/>
                <a:ea typeface="ＭＳ Ｐゴシック" charset="0"/>
                <a:cs typeface="Times New Roman" pitchFamily="18" charset="0"/>
                <a:sym typeface="Times New Roman" pitchFamily="18" charset="0"/>
              </a:rPr>
              <a:t>how you access it</a:t>
            </a:r>
          </a:p>
        </p:txBody>
      </p:sp>
      <p:grpSp>
        <p:nvGrpSpPr>
          <p:cNvPr id="18437" name="Group 6"/>
          <p:cNvGrpSpPr>
            <a:grpSpLocks/>
          </p:cNvGrpSpPr>
          <p:nvPr/>
        </p:nvGrpSpPr>
        <p:grpSpPr bwMode="auto">
          <a:xfrm>
            <a:off x="4826000" y="1752600"/>
            <a:ext cx="3195638" cy="4392613"/>
            <a:chOff x="0" y="0"/>
            <a:chExt cx="358" cy="493"/>
          </a:xfrm>
        </p:grpSpPr>
        <p:pic>
          <p:nvPicPr>
            <p:cNvPr id="18441" name="Picture 7"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357"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18442" name="Rectangle 8"/>
            <p:cNvSpPr>
              <a:spLocks/>
            </p:cNvSpPr>
            <p:nvPr/>
          </p:nvSpPr>
          <p:spPr bwMode="auto">
            <a:xfrm>
              <a:off x="0" y="384"/>
              <a:ext cx="315"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126435" tIns="72248" rIns="126435" bIns="72248"/>
            <a:lstStyle>
              <a:lvl1pPr defTabSz="911225"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defTabSz="911225"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defTabSz="911225"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defTabSz="911225"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defTabSz="911225"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n-US" altLang="en-US" sz="1200">
                  <a:latin typeface="Helvetica" pitchFamily="34" charset="0"/>
                  <a:cs typeface="Helvetica" pitchFamily="34" charset="0"/>
                  <a:sym typeface="Helvetica" pitchFamily="34" charset="0"/>
                </a:rPr>
                <a:t>"</a:t>
              </a:r>
              <a:r>
                <a:rPr lang="en-US" altLang="en-US" sz="1200" i="1">
                  <a:latin typeface="Helvetica" pitchFamily="34" charset="0"/>
                  <a:cs typeface="Helvetica" pitchFamily="34" charset="0"/>
                  <a:sym typeface="Helvetica" pitchFamily="34" charset="0"/>
                </a:rPr>
                <a:t>topographic map</a:t>
              </a:r>
              <a:r>
                <a:rPr lang="en-US" altLang="en-US" sz="1200">
                  <a:latin typeface="Helvetica" pitchFamily="34" charset="0"/>
                  <a:cs typeface="Helvetica" pitchFamily="34" charset="0"/>
                  <a:sym typeface="Helvetica" pitchFamily="34" charset="0"/>
                </a:rPr>
                <a:t>." Online Art. </a:t>
              </a:r>
            </a:p>
            <a:p>
              <a:pPr eaLnBrk="1" hangingPunct="1">
                <a:spcBef>
                  <a:spcPct val="0"/>
                </a:spcBef>
                <a:buFontTx/>
                <a:buNone/>
              </a:pPr>
              <a:r>
                <a:rPr lang="en-US" altLang="en-US" sz="1200">
                  <a:latin typeface="Helvetica" pitchFamily="34" charset="0"/>
                  <a:cs typeface="Helvetica" pitchFamily="34" charset="0"/>
                  <a:sym typeface="Helvetica" pitchFamily="34" charset="0"/>
                </a:rPr>
                <a:t>Britannica Student Encyclopædia. </a:t>
              </a:r>
            </a:p>
            <a:p>
              <a:pPr eaLnBrk="1" hangingPunct="1">
                <a:spcBef>
                  <a:spcPct val="0"/>
                </a:spcBef>
                <a:buFontTx/>
                <a:buNone/>
              </a:pPr>
              <a:r>
                <a:rPr lang="en-US" altLang="en-US" sz="1200">
                  <a:latin typeface="Helvetica" pitchFamily="34" charset="0"/>
                  <a:cs typeface="Helvetica" pitchFamily="34" charset="0"/>
                  <a:sym typeface="Helvetica" pitchFamily="34" charset="0"/>
                </a:rPr>
                <a:t>17 Dec. 2008  </a:t>
              </a:r>
            </a:p>
            <a:p>
              <a:pPr eaLnBrk="1" hangingPunct="1">
                <a:spcBef>
                  <a:spcPct val="0"/>
                </a:spcBef>
                <a:buFontTx/>
                <a:buNone/>
              </a:pPr>
              <a:r>
                <a:rPr lang="en-US" altLang="en-US" sz="1000">
                  <a:latin typeface="Helvetica" pitchFamily="34" charset="0"/>
                  <a:cs typeface="Helvetica" pitchFamily="34" charset="0"/>
                  <a:sym typeface="Helvetica" pitchFamily="34" charset="0"/>
                </a:rPr>
                <a:t>&lt;</a:t>
              </a:r>
              <a:r>
                <a:rPr lang="en-US" altLang="en-US" sz="1000" u="sng">
                  <a:latin typeface="Helvetica" pitchFamily="34" charset="0"/>
                  <a:cs typeface="Helvetica" pitchFamily="34" charset="0"/>
                  <a:sym typeface="Helvetica" pitchFamily="34" charset="0"/>
                  <a:hlinkClick r:id="rId4" action="ppaction://hlinkfile"/>
                </a:rPr>
                <a:t>http://student.britannica.com/ebi/art-53199</a:t>
              </a:r>
              <a:r>
                <a:rPr lang="en-US" altLang="en-US" sz="1000">
                  <a:latin typeface="Helvetica" pitchFamily="34" charset="0"/>
                  <a:cs typeface="Helvetica" pitchFamily="34" charset="0"/>
                  <a:sym typeface="Helvetica" pitchFamily="34" charset="0"/>
                </a:rPr>
                <a:t>&gt;</a:t>
              </a:r>
              <a:endParaRPr lang="en-US" altLang="en-US" sz="1200">
                <a:latin typeface="Helvetica" pitchFamily="34" charset="0"/>
                <a:cs typeface="Helvetica" pitchFamily="34" charset="0"/>
                <a:sym typeface="Helvetica" pitchFamily="34" charset="0"/>
              </a:endParaRPr>
            </a:p>
          </p:txBody>
        </p:sp>
      </p:grpSp>
      <p:sp>
        <p:nvSpPr>
          <p:cNvPr id="2" name="Footer Placeholder 1"/>
          <p:cNvSpPr>
            <a:spLocks noGrp="1"/>
          </p:cNvSpPr>
          <p:nvPr>
            <p:ph type="ftr" sz="quarter" idx="11"/>
          </p:nvPr>
        </p:nvSpPr>
        <p:spPr/>
        <p:txBody>
          <a:bodyPr/>
          <a:lstStyle/>
          <a:p>
            <a:pPr>
              <a:defRPr/>
            </a:pPr>
            <a:r>
              <a:rPr lang="en-US"/>
              <a:t>DCALS Spring Banquet</a:t>
            </a:r>
          </a:p>
        </p:txBody>
      </p:sp>
      <p:sp>
        <p:nvSpPr>
          <p:cNvPr id="3" name="Date Placeholder 2"/>
          <p:cNvSpPr>
            <a:spLocks noGrp="1"/>
          </p:cNvSpPr>
          <p:nvPr>
            <p:ph type="dt" sz="quarter" idx="10"/>
          </p:nvPr>
        </p:nvSpPr>
        <p:spPr/>
        <p:txBody>
          <a:bodyPr/>
          <a:lstStyle/>
          <a:p>
            <a:pPr>
              <a:defRPr/>
            </a:pPr>
            <a:r>
              <a:rPr lang="en-US" smtClean="0"/>
              <a:t>March 12, 2014</a:t>
            </a:r>
            <a:endParaRPr lang="en-US"/>
          </a:p>
        </p:txBody>
      </p:sp>
      <p:sp>
        <p:nvSpPr>
          <p:cNvPr id="4" name="Slide Number Placeholder 3"/>
          <p:cNvSpPr>
            <a:spLocks noGrp="1"/>
          </p:cNvSpPr>
          <p:nvPr>
            <p:ph type="sldNum" sz="quarter" idx="12"/>
          </p:nvPr>
        </p:nvSpPr>
        <p:spPr/>
        <p:txBody>
          <a:bodyPr/>
          <a:lstStyle/>
          <a:p>
            <a:pPr>
              <a:defRPr/>
            </a:pPr>
            <a:fld id="{4F49AAF0-771A-4457-B36D-6C76FDADB3EC}" type="slidenum">
              <a:rPr lang="en-US" smtClean="0"/>
              <a:pPr>
                <a:defRPr/>
              </a:pPr>
              <a:t>8</a:t>
            </a:fld>
            <a:endParaRPr 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12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122">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12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build="p"/>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458" name="Picture 1" descr="Continuation Slid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19459" name="Rectangle 5"/>
          <p:cNvSpPr>
            <a:spLocks noGrp="1" noChangeArrowheads="1"/>
          </p:cNvSpPr>
          <p:nvPr>
            <p:ph type="title"/>
          </p:nvPr>
        </p:nvSpPr>
        <p:spPr>
          <a:xfrm>
            <a:off x="457200" y="366713"/>
            <a:ext cx="8455025" cy="1143000"/>
          </a:xfrm>
        </p:spPr>
        <p:txBody>
          <a:bodyPr lIns="88792" tIns="50746" rIns="88792" bIns="50746"/>
          <a:lstStyle/>
          <a:p>
            <a:pPr defTabSz="911225" eaLnBrk="1" hangingPunct="1"/>
            <a:r>
              <a:rPr lang="en-US" altLang="en-US" sz="3900" smtClean="0">
                <a:cs typeface="Times New Roman" pitchFamily="18" charset="0"/>
                <a:sym typeface="Times New Roman" pitchFamily="18" charset="0"/>
              </a:rPr>
              <a:t>NAVD 88: Current Vertical Datum</a:t>
            </a:r>
            <a:endParaRPr lang="en-US" altLang="en-US" sz="3900" smtClean="0"/>
          </a:p>
        </p:txBody>
      </p:sp>
      <p:sp>
        <p:nvSpPr>
          <p:cNvPr id="7170" name="Rectangle 2"/>
          <p:cNvSpPr>
            <a:spLocks noGrp="1" noChangeArrowheads="1"/>
          </p:cNvSpPr>
          <p:nvPr>
            <p:ph idx="1"/>
          </p:nvPr>
        </p:nvSpPr>
        <p:spPr>
          <a:xfrm>
            <a:off x="2816225" y="1635125"/>
            <a:ext cx="6007100" cy="4470400"/>
          </a:xfrm>
        </p:spPr>
        <p:txBody>
          <a:bodyPr lIns="88792" tIns="50746" rIns="88792" bIns="50746"/>
          <a:lstStyle/>
          <a:p>
            <a:pPr marL="0" indent="0" defTabSz="911225" eaLnBrk="1" hangingPunct="1">
              <a:spcBef>
                <a:spcPts val="488"/>
              </a:spcBef>
              <a:buClr>
                <a:srgbClr val="000000"/>
              </a:buClr>
              <a:buFont typeface="Arial" pitchFamily="34" charset="0"/>
              <a:buNone/>
              <a:defRPr/>
            </a:pPr>
            <a:r>
              <a:rPr lang="en-US" altLang="en-US" sz="2000" b="1" dirty="0" smtClean="0">
                <a:latin typeface="+mj-lt"/>
                <a:ea typeface="ＭＳ Ｐゴシック" charset="0"/>
                <a:cs typeface="Times New Roman" pitchFamily="18" charset="0"/>
                <a:sym typeface="Times New Roman" pitchFamily="18" charset="0"/>
              </a:rPr>
              <a:t>NAVD 88</a:t>
            </a:r>
            <a:r>
              <a:rPr lang="en-US" altLang="en-US" sz="2000" dirty="0" smtClean="0">
                <a:latin typeface="+mj-lt"/>
                <a:ea typeface="ＭＳ Ｐゴシック" charset="0"/>
                <a:cs typeface="Times New Roman" pitchFamily="18" charset="0"/>
                <a:sym typeface="Times New Roman" pitchFamily="18" charset="0"/>
              </a:rPr>
              <a:t>: North American Vertical Datum of 1988</a:t>
            </a:r>
          </a:p>
          <a:p>
            <a:pPr marL="612775" lvl="1" indent="-212725" defTabSz="911225" eaLnBrk="1" hangingPunct="1">
              <a:spcBef>
                <a:spcPts val="488"/>
              </a:spcBef>
              <a:buClr>
                <a:srgbClr val="000000"/>
              </a:buClr>
              <a:buFont typeface="ArialMT"/>
              <a:buChar char="•"/>
              <a:defRPr/>
            </a:pPr>
            <a:r>
              <a:rPr lang="en-US" altLang="en-US" sz="1600" dirty="0" smtClean="0">
                <a:latin typeface="+mj-lt"/>
                <a:ea typeface="ＭＳ Ｐゴシック" charset="0"/>
                <a:cs typeface="Times New Roman" pitchFamily="18" charset="0"/>
                <a:sym typeface="Times New Roman" pitchFamily="18" charset="0"/>
              </a:rPr>
              <a:t>The surface of equal gravity potential to which orthometric heights shall refer in the US</a:t>
            </a:r>
          </a:p>
          <a:p>
            <a:pPr marL="212725" indent="-212725" defTabSz="911225" eaLnBrk="1" hangingPunct="1">
              <a:spcBef>
                <a:spcPts val="488"/>
              </a:spcBef>
              <a:buClr>
                <a:srgbClr val="000000"/>
              </a:buClr>
              <a:buFont typeface="ArialMT"/>
              <a:buChar char="•"/>
              <a:defRPr/>
            </a:pPr>
            <a:r>
              <a:rPr lang="en-US" altLang="en-US" sz="2000" b="1" i="1" dirty="0" smtClean="0">
                <a:latin typeface="+mj-lt"/>
                <a:ea typeface="ＭＳ Ｐゴシック" charset="0"/>
                <a:cs typeface="Times New Roman" pitchFamily="18" charset="0"/>
                <a:sym typeface="Times New Roman" pitchFamily="18" charset="0"/>
              </a:rPr>
              <a:t>How Defined:  </a:t>
            </a:r>
          </a:p>
          <a:p>
            <a:pPr marL="612775" lvl="1" indent="-212725" defTabSz="911225" eaLnBrk="1" hangingPunct="1">
              <a:spcBef>
                <a:spcPts val="488"/>
              </a:spcBef>
              <a:buClr>
                <a:srgbClr val="000000"/>
              </a:buClr>
              <a:buFont typeface="ArialMT"/>
              <a:buChar char="•"/>
              <a:defRPr/>
            </a:pPr>
            <a:r>
              <a:rPr lang="en-US" altLang="en-US" sz="1600" dirty="0" smtClean="0">
                <a:latin typeface="+mj-lt"/>
                <a:ea typeface="ＭＳ Ｐゴシック" charset="0"/>
                <a:cs typeface="Times New Roman" pitchFamily="18" charset="0"/>
                <a:sym typeface="Times New Roman" pitchFamily="18" charset="0"/>
              </a:rPr>
              <a:t>Massive leveling and gravity campaign across the country in the 1980’s yielded measurements at &gt;500,000 benchmarks</a:t>
            </a:r>
          </a:p>
          <a:p>
            <a:pPr marL="612775" lvl="1" indent="-212725" defTabSz="911225" eaLnBrk="1" hangingPunct="1">
              <a:spcBef>
                <a:spcPts val="488"/>
              </a:spcBef>
              <a:buClr>
                <a:srgbClr val="000000"/>
              </a:buClr>
              <a:buFont typeface="ArialMT"/>
              <a:buChar char="•"/>
              <a:defRPr/>
            </a:pPr>
            <a:r>
              <a:rPr lang="en-US" altLang="en-US" sz="1600" dirty="0" smtClean="0">
                <a:latin typeface="+mj-lt"/>
                <a:ea typeface="ＭＳ Ｐゴシック" charset="0"/>
                <a:cs typeface="Times New Roman" pitchFamily="18" charset="0"/>
                <a:sym typeface="Times New Roman" pitchFamily="18" charset="0"/>
              </a:rPr>
              <a:t>Minimally constrained adjustment of level/</a:t>
            </a:r>
            <a:r>
              <a:rPr lang="en-US" altLang="en-US" sz="1600" dirty="0" err="1" smtClean="0">
                <a:latin typeface="+mj-lt"/>
                <a:ea typeface="ＭＳ Ｐゴシック" charset="0"/>
                <a:cs typeface="Times New Roman" pitchFamily="18" charset="0"/>
                <a:sym typeface="Times New Roman" pitchFamily="18" charset="0"/>
              </a:rPr>
              <a:t>grav</a:t>
            </a:r>
            <a:r>
              <a:rPr lang="en-US" altLang="en-US" sz="1600" dirty="0" smtClean="0">
                <a:latin typeface="+mj-lt"/>
                <a:ea typeface="ＭＳ Ｐゴシック" charset="0"/>
                <a:cs typeface="Times New Roman" pitchFamily="18" charset="0"/>
                <a:sym typeface="Times New Roman" pitchFamily="18" charset="0"/>
              </a:rPr>
              <a:t> data, holding geopotential value fixed at one point: 6.271 meters (along the plumb line) below the geodetic mark at “Father Point/Rimouski” (NGSIDB PID TY5255)</a:t>
            </a:r>
          </a:p>
          <a:p>
            <a:pPr marL="212725" indent="-212725" defTabSz="911225" eaLnBrk="1" hangingPunct="1">
              <a:spcBef>
                <a:spcPts val="488"/>
              </a:spcBef>
              <a:buClr>
                <a:srgbClr val="000000"/>
              </a:buClr>
              <a:buFont typeface="ArialMT"/>
              <a:buChar char="•"/>
              <a:defRPr/>
            </a:pPr>
            <a:r>
              <a:rPr lang="en-US" altLang="en-US" sz="2000" b="1" i="1" dirty="0" smtClean="0">
                <a:latin typeface="+mj-lt"/>
                <a:ea typeface="ＭＳ Ｐゴシック" charset="0"/>
                <a:cs typeface="Times New Roman" pitchFamily="18" charset="0"/>
                <a:sym typeface="Times New Roman" pitchFamily="18" charset="0"/>
              </a:rPr>
              <a:t>Realization:  </a:t>
            </a:r>
            <a:endParaRPr lang="en-US" altLang="en-US" sz="2000" b="1" i="1" dirty="0">
              <a:latin typeface="+mj-lt"/>
              <a:ea typeface="ＭＳ Ｐゴシック" charset="0"/>
              <a:cs typeface="Times New Roman" pitchFamily="18" charset="0"/>
              <a:sym typeface="Times New Roman" pitchFamily="18" charset="0"/>
            </a:endParaRPr>
          </a:p>
          <a:p>
            <a:pPr marL="612775" lvl="1" indent="-212725" defTabSz="911225" eaLnBrk="1" hangingPunct="1">
              <a:spcBef>
                <a:spcPts val="488"/>
              </a:spcBef>
              <a:buClr>
                <a:srgbClr val="000000"/>
              </a:buClr>
              <a:buFont typeface="ArialMT"/>
              <a:buChar char="•"/>
              <a:defRPr/>
            </a:pPr>
            <a:r>
              <a:rPr lang="en-US" altLang="en-US" sz="1600" dirty="0" smtClean="0">
                <a:latin typeface="+mj-lt"/>
                <a:ea typeface="ＭＳ Ｐゴシック" charset="0"/>
                <a:cs typeface="Times New Roman" pitchFamily="18" charset="0"/>
                <a:sym typeface="Times New Roman" pitchFamily="18" charset="0"/>
              </a:rPr>
              <a:t>NAVD 88 is only defined at these benchmarks.</a:t>
            </a:r>
          </a:p>
        </p:txBody>
      </p:sp>
      <p:pic>
        <p:nvPicPr>
          <p:cNvPr id="20485" name="Picture 6" descr="Father Point lighthous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1613" y="1685925"/>
            <a:ext cx="2451100" cy="372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16390" name="Rectangle 7"/>
          <p:cNvSpPr>
            <a:spLocks/>
          </p:cNvSpPr>
          <p:nvPr/>
        </p:nvSpPr>
        <p:spPr bwMode="auto">
          <a:xfrm>
            <a:off x="163513" y="5586413"/>
            <a:ext cx="2652712" cy="79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88792" tIns="50746" rIns="88792" bIns="50746">
            <a:spAutoFit/>
          </a:bodyPr>
          <a:lstStyle>
            <a:lvl1pPr defTabSz="911225" eaLnBrk="0" hangingPunct="0">
              <a:spcBef>
                <a:spcPct val="20000"/>
              </a:spcBef>
              <a:buFont typeface="Arial" pitchFamily="34" charset="0"/>
              <a:buChar char="•"/>
              <a:defRPr sz="3200">
                <a:solidFill>
                  <a:schemeClr val="tx1"/>
                </a:solidFill>
                <a:latin typeface="Calibri" pitchFamily="34" charset="0"/>
              </a:defRPr>
            </a:lvl1pPr>
            <a:lvl2pPr marL="742950" indent="-285750" defTabSz="911225" eaLnBrk="0" hangingPunct="0">
              <a:spcBef>
                <a:spcPct val="20000"/>
              </a:spcBef>
              <a:buFont typeface="Arial" pitchFamily="34" charset="0"/>
              <a:buChar char="–"/>
              <a:defRPr sz="2800">
                <a:solidFill>
                  <a:schemeClr val="tx1"/>
                </a:solidFill>
                <a:latin typeface="Calibri" pitchFamily="34" charset="0"/>
              </a:defRPr>
            </a:lvl2pPr>
            <a:lvl3pPr marL="1143000" indent="-228600" defTabSz="911225" eaLnBrk="0" hangingPunct="0">
              <a:spcBef>
                <a:spcPct val="20000"/>
              </a:spcBef>
              <a:buFont typeface="Arial" pitchFamily="34" charset="0"/>
              <a:buChar char="•"/>
              <a:defRPr sz="2400">
                <a:solidFill>
                  <a:schemeClr val="tx1"/>
                </a:solidFill>
                <a:latin typeface="Calibri" pitchFamily="34" charset="0"/>
              </a:defRPr>
            </a:lvl3pPr>
            <a:lvl4pPr marL="1600200" indent="-228600" defTabSz="911225" eaLnBrk="0" hangingPunct="0">
              <a:spcBef>
                <a:spcPct val="20000"/>
              </a:spcBef>
              <a:buFont typeface="Arial" pitchFamily="34" charset="0"/>
              <a:buChar char="–"/>
              <a:defRPr sz="2000">
                <a:solidFill>
                  <a:schemeClr val="tx1"/>
                </a:solidFill>
                <a:latin typeface="Calibri" pitchFamily="34" charset="0"/>
              </a:defRPr>
            </a:lvl4pPr>
            <a:lvl5pPr marL="2057400" indent="-228600" defTabSz="911225" eaLnBrk="0" hangingPunct="0">
              <a:spcBef>
                <a:spcPct val="20000"/>
              </a:spcBef>
              <a:buFont typeface="Arial" pitchFamily="34" charset="0"/>
              <a:buChar char="»"/>
              <a:defRPr sz="2000">
                <a:solidFill>
                  <a:schemeClr val="tx1"/>
                </a:solidFill>
                <a:latin typeface="Calibri" pitchFamily="34" charset="0"/>
              </a:defRPr>
            </a:lvl5pPr>
            <a:lvl6pPr marL="25146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defRPr/>
            </a:pPr>
            <a:r>
              <a:rPr lang="en-US" altLang="en-US" sz="2200" dirty="0">
                <a:latin typeface="+mj-lt"/>
                <a:ea typeface="ＭＳ Ｐゴシック" charset="0"/>
                <a:cs typeface="Times New Roman" pitchFamily="18" charset="0"/>
                <a:sym typeface="Times New Roman" pitchFamily="18" charset="0"/>
              </a:rPr>
              <a:t>Father Point Lighthouse, Quebec</a:t>
            </a:r>
            <a:endParaRPr lang="en-US" altLang="en-US" sz="2200" dirty="0">
              <a:latin typeface="+mj-lt"/>
              <a:ea typeface="ＭＳ Ｐゴシック" charset="0"/>
              <a:cs typeface="Arial" pitchFamily="34" charset="0"/>
            </a:endParaRPr>
          </a:p>
        </p:txBody>
      </p:sp>
      <p:sp>
        <p:nvSpPr>
          <p:cNvPr id="2" name="Footer Placeholder 1"/>
          <p:cNvSpPr>
            <a:spLocks noGrp="1"/>
          </p:cNvSpPr>
          <p:nvPr>
            <p:ph type="ftr" sz="quarter" idx="11"/>
          </p:nvPr>
        </p:nvSpPr>
        <p:spPr/>
        <p:txBody>
          <a:bodyPr/>
          <a:lstStyle/>
          <a:p>
            <a:pPr>
              <a:defRPr/>
            </a:pPr>
            <a:r>
              <a:rPr lang="en-US"/>
              <a:t>DCALS Spring Banquet</a:t>
            </a:r>
          </a:p>
        </p:txBody>
      </p:sp>
      <p:sp>
        <p:nvSpPr>
          <p:cNvPr id="3" name="Date Placeholder 2"/>
          <p:cNvSpPr>
            <a:spLocks noGrp="1"/>
          </p:cNvSpPr>
          <p:nvPr>
            <p:ph type="dt" sz="quarter" idx="10"/>
          </p:nvPr>
        </p:nvSpPr>
        <p:spPr/>
        <p:txBody>
          <a:bodyPr/>
          <a:lstStyle/>
          <a:p>
            <a:pPr>
              <a:defRPr/>
            </a:pPr>
            <a:r>
              <a:rPr lang="en-US" smtClean="0"/>
              <a:t>March 12, 2014</a:t>
            </a:r>
            <a:endParaRPr lang="en-US"/>
          </a:p>
        </p:txBody>
      </p:sp>
      <p:sp>
        <p:nvSpPr>
          <p:cNvPr id="4" name="Slide Number Placeholder 3"/>
          <p:cNvSpPr>
            <a:spLocks noGrp="1"/>
          </p:cNvSpPr>
          <p:nvPr>
            <p:ph type="sldNum" sz="quarter" idx="12"/>
          </p:nvPr>
        </p:nvSpPr>
        <p:spPr/>
        <p:txBody>
          <a:bodyPr/>
          <a:lstStyle/>
          <a:p>
            <a:pPr>
              <a:defRPr/>
            </a:pPr>
            <a:fld id="{4F49AAF0-771A-4457-B36D-6C76FDADB3EC}" type="slidenum">
              <a:rPr lang="en-US" smtClean="0"/>
              <a:pPr>
                <a:defRPr/>
              </a:pPr>
              <a:t>9</a:t>
            </a:fld>
            <a:endParaRPr 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170">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170">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17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70">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48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39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17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17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0" grpId="0"/>
    </p:bldLst>
  </p:timing>
</p:sld>
</file>

<file path=ppt/theme/theme1.xml><?xml version="1.0" encoding="utf-8"?>
<a:theme xmlns:a="http://schemas.openxmlformats.org/drawingml/2006/main" name="NGS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NGS Template</Template>
  <TotalTime>1431</TotalTime>
  <Words>4672</Words>
  <Application>Microsoft Office PowerPoint</Application>
  <PresentationFormat>On-screen Show (4:3)</PresentationFormat>
  <Paragraphs>852</Paragraphs>
  <Slides>76</Slides>
  <Notes>32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76</vt:i4>
      </vt:variant>
    </vt:vector>
  </HeadingPairs>
  <TitlesOfParts>
    <vt:vector size="78" baseType="lpstr">
      <vt:lpstr>NGS Template</vt:lpstr>
      <vt:lpstr>Acrobat Document</vt:lpstr>
      <vt:lpstr>PowerPoint Presentation</vt:lpstr>
      <vt:lpstr>Agenda</vt:lpstr>
      <vt:lpstr>NGS Mission Statement</vt:lpstr>
      <vt:lpstr>NSRS Provides the Geospatial Foundation</vt:lpstr>
      <vt:lpstr>The National Spatial Reference System supports </vt:lpstr>
      <vt:lpstr>Federal Geographic Data Committee</vt:lpstr>
      <vt:lpstr>PowerPoint Presentation</vt:lpstr>
      <vt:lpstr>What is a Vertical Datum?</vt:lpstr>
      <vt:lpstr>NAVD 88: Current Vertical Datum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GRAV-D Coverage Area:  CONUS &amp; Alaska</vt:lpstr>
      <vt:lpstr>GRAV-D Coverage Area:  Pacific Islands</vt:lpstr>
      <vt:lpstr>Priority Order for Surveys</vt:lpstr>
      <vt:lpstr>GRAV-D Status 2-28-14: 34%</vt:lpstr>
      <vt:lpstr>GPRA* Performance Metric For Airborne Surveys</vt:lpstr>
      <vt:lpstr>Survey and Block Plans</vt:lpstr>
      <vt:lpstr>Survey and Block Plans</vt:lpstr>
      <vt:lpstr>GRAV-D Aircraft</vt:lpstr>
      <vt:lpstr>Reconnaissance Survey</vt:lpstr>
      <vt:lpstr>Gravity Tie and GPS Base Stations </vt:lpstr>
      <vt:lpstr>GRAV-D Instrumentation</vt:lpstr>
      <vt:lpstr>Instrument Installation</vt:lpstr>
      <vt:lpstr>Data Collection and Field Data QC</vt:lpstr>
      <vt:lpstr>Data Collection and QC</vt:lpstr>
      <vt:lpstr>Data Handling </vt:lpstr>
      <vt:lpstr>GRAV-D Website</vt:lpstr>
      <vt:lpstr>Creation of New Geoid</vt:lpstr>
      <vt:lpstr>New Datums Released</vt:lpstr>
      <vt:lpstr>Part 3: Impact on Surveying</vt:lpstr>
      <vt:lpstr>NEW VERTICAL DATUM (Components)</vt:lpstr>
      <vt:lpstr>Agreement on W0 Value</vt:lpstr>
      <vt:lpstr>Orthometric Heights from OPUS</vt:lpstr>
      <vt:lpstr>PowerPoint Presentation</vt:lpstr>
      <vt:lpstr>PowerPoint Presentation</vt:lpstr>
      <vt:lpstr>Experimental Models</vt:lpstr>
      <vt:lpstr>xGG2014</vt:lpstr>
      <vt:lpstr>How much will heights change?</vt:lpstr>
      <vt:lpstr>PowerPoint Presentation</vt:lpstr>
      <vt:lpstr>PowerPoint Presentation</vt:lpstr>
      <vt:lpstr>PowerPoint Presentation</vt:lpstr>
      <vt:lpstr>NEW VERTICAL DATUM (Components)</vt:lpstr>
      <vt:lpstr>Metadata is Critical</vt:lpstr>
      <vt:lpstr>VDatum: Vertical Datum Transformation Tool</vt:lpstr>
      <vt:lpstr>NGS Geodetic Tool Kit &amp; Geodetic Software Download</vt:lpstr>
      <vt:lpstr>How to Plan for the Future</vt:lpstr>
      <vt:lpstr>GNSS-Derived Height Guidelines</vt:lpstr>
      <vt:lpstr>PowerPoint Presentation</vt:lpstr>
      <vt:lpstr>PowerPoint Presentation</vt:lpstr>
      <vt:lpstr>After 2022- Updates to the Datum</vt:lpstr>
      <vt:lpstr>The Dynamic Earth</vt:lpstr>
      <vt:lpstr>Geoid Height Change Over Time</vt:lpstr>
      <vt:lpstr>Education and Outreach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Extra Slides</vt:lpstr>
      <vt:lpstr>PowerPoint Presentation</vt:lpstr>
      <vt:lpstr>PowerPoint Presentation</vt:lpstr>
      <vt:lpstr>PowerPoint Presentation</vt:lpstr>
      <vt:lpstr>PowerPoint Presentation</vt:lpstr>
      <vt:lpstr>PowerPoint Presentation</vt:lpstr>
      <vt:lpstr>PowerPoint Presentation</vt:lpstr>
      <vt:lpstr>How the New Datums Will Affect You</vt:lpstr>
      <vt:lpstr>What to Expect as Datums Roll Out</vt:lpstr>
    </vt:vector>
  </TitlesOfParts>
  <Company>NOS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Vicki Childers</dc:creator>
  <cp:lastModifiedBy>Vicki Childers</cp:lastModifiedBy>
  <cp:revision>63</cp:revision>
  <cp:lastPrinted>2014-03-12T21:08:03Z</cp:lastPrinted>
  <dcterms:created xsi:type="dcterms:W3CDTF">2014-03-07T16:45:03Z</dcterms:created>
  <dcterms:modified xsi:type="dcterms:W3CDTF">2014-03-12T21:09:34Z</dcterms:modified>
</cp:coreProperties>
</file>