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37.jpg" ContentType="image/jp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53.jpg" ContentType="image/jpg"/>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9.xml" ContentType="application/vnd.openxmlformats-officedocument.presentationml.notesSlide+xml"/>
  <Override PartName="/ppt/media/image57.jpg" ContentType="image/jpg"/>
  <Override PartName="/ppt/media/image58.jpg" ContentType="image/jpg"/>
  <Override PartName="/ppt/media/image63.jpg" ContentType="image/jpg"/>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75" r:id="rId2"/>
    <p:sldMasterId id="2147483889" r:id="rId3"/>
    <p:sldMasterId id="2147483917" r:id="rId4"/>
    <p:sldMasterId id="2147487622" r:id="rId5"/>
    <p:sldMasterId id="2147487635" r:id="rId6"/>
    <p:sldMasterId id="2147487659" r:id="rId7"/>
    <p:sldMasterId id="2147487699" r:id="rId8"/>
  </p:sldMasterIdLst>
  <p:notesMasterIdLst>
    <p:notesMasterId r:id="rId112"/>
  </p:notesMasterIdLst>
  <p:handoutMasterIdLst>
    <p:handoutMasterId r:id="rId113"/>
  </p:handoutMasterIdLst>
  <p:sldIdLst>
    <p:sldId id="261" r:id="rId9"/>
    <p:sldId id="1016" r:id="rId10"/>
    <p:sldId id="642" r:id="rId11"/>
    <p:sldId id="633" r:id="rId12"/>
    <p:sldId id="634" r:id="rId13"/>
    <p:sldId id="1017" r:id="rId14"/>
    <p:sldId id="708" r:id="rId15"/>
    <p:sldId id="672" r:id="rId16"/>
    <p:sldId id="673" r:id="rId17"/>
    <p:sldId id="709" r:id="rId18"/>
    <p:sldId id="674" r:id="rId19"/>
    <p:sldId id="675" r:id="rId20"/>
    <p:sldId id="885" r:id="rId21"/>
    <p:sldId id="667" r:id="rId22"/>
    <p:sldId id="744" r:id="rId23"/>
    <p:sldId id="668" r:id="rId24"/>
    <p:sldId id="1038" r:id="rId25"/>
    <p:sldId id="1039" r:id="rId26"/>
    <p:sldId id="888" r:id="rId27"/>
    <p:sldId id="889" r:id="rId28"/>
    <p:sldId id="1040" r:id="rId29"/>
    <p:sldId id="615" r:id="rId30"/>
    <p:sldId id="640" r:id="rId31"/>
    <p:sldId id="874" r:id="rId32"/>
    <p:sldId id="876" r:id="rId33"/>
    <p:sldId id="711" r:id="rId34"/>
    <p:sldId id="961" r:id="rId35"/>
    <p:sldId id="809" r:id="rId36"/>
    <p:sldId id="810" r:id="rId37"/>
    <p:sldId id="835" r:id="rId38"/>
    <p:sldId id="812" r:id="rId39"/>
    <p:sldId id="813" r:id="rId40"/>
    <p:sldId id="836" r:id="rId41"/>
    <p:sldId id="891" r:id="rId42"/>
    <p:sldId id="1013" r:id="rId43"/>
    <p:sldId id="892" r:id="rId44"/>
    <p:sldId id="893" r:id="rId45"/>
    <p:sldId id="894" r:id="rId46"/>
    <p:sldId id="896" r:id="rId47"/>
    <p:sldId id="897" r:id="rId48"/>
    <p:sldId id="898" r:id="rId49"/>
    <p:sldId id="899" r:id="rId50"/>
    <p:sldId id="900" r:id="rId51"/>
    <p:sldId id="901" r:id="rId52"/>
    <p:sldId id="902" r:id="rId53"/>
    <p:sldId id="904" r:id="rId54"/>
    <p:sldId id="905" r:id="rId55"/>
    <p:sldId id="906" r:id="rId56"/>
    <p:sldId id="907" r:id="rId57"/>
    <p:sldId id="909" r:id="rId58"/>
    <p:sldId id="910" r:id="rId59"/>
    <p:sldId id="912" r:id="rId60"/>
    <p:sldId id="913" r:id="rId61"/>
    <p:sldId id="914" r:id="rId62"/>
    <p:sldId id="915" r:id="rId63"/>
    <p:sldId id="917" r:id="rId64"/>
    <p:sldId id="918" r:id="rId65"/>
    <p:sldId id="919" r:id="rId66"/>
    <p:sldId id="921" r:id="rId67"/>
    <p:sldId id="922" r:id="rId68"/>
    <p:sldId id="923" r:id="rId69"/>
    <p:sldId id="924" r:id="rId70"/>
    <p:sldId id="925" r:id="rId71"/>
    <p:sldId id="926" r:id="rId72"/>
    <p:sldId id="927" r:id="rId73"/>
    <p:sldId id="929" r:id="rId74"/>
    <p:sldId id="930" r:id="rId75"/>
    <p:sldId id="1014" r:id="rId76"/>
    <p:sldId id="933" r:id="rId77"/>
    <p:sldId id="934" r:id="rId78"/>
    <p:sldId id="936" r:id="rId79"/>
    <p:sldId id="937" r:id="rId80"/>
    <p:sldId id="938" r:id="rId81"/>
    <p:sldId id="1018" r:id="rId82"/>
    <p:sldId id="940" r:id="rId83"/>
    <p:sldId id="941" r:id="rId84"/>
    <p:sldId id="942" r:id="rId85"/>
    <p:sldId id="943" r:id="rId86"/>
    <p:sldId id="944" r:id="rId87"/>
    <p:sldId id="945" r:id="rId88"/>
    <p:sldId id="1015" r:id="rId89"/>
    <p:sldId id="962" r:id="rId90"/>
    <p:sldId id="963" r:id="rId91"/>
    <p:sldId id="965" r:id="rId92"/>
    <p:sldId id="966" r:id="rId93"/>
    <p:sldId id="967" r:id="rId94"/>
    <p:sldId id="968" r:id="rId95"/>
    <p:sldId id="969" r:id="rId96"/>
    <p:sldId id="970" r:id="rId97"/>
    <p:sldId id="971" r:id="rId98"/>
    <p:sldId id="972" r:id="rId99"/>
    <p:sldId id="973" r:id="rId100"/>
    <p:sldId id="974" r:id="rId101"/>
    <p:sldId id="975" r:id="rId102"/>
    <p:sldId id="977" r:id="rId103"/>
    <p:sldId id="978" r:id="rId104"/>
    <p:sldId id="979" r:id="rId105"/>
    <p:sldId id="980" r:id="rId106"/>
    <p:sldId id="998" r:id="rId107"/>
    <p:sldId id="999" r:id="rId108"/>
    <p:sldId id="1000" r:id="rId109"/>
    <p:sldId id="1001" r:id="rId110"/>
    <p:sldId id="1023" r:id="rId111"/>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 Evjen - NOAA Federal" initials="" lastIdx="9" clrIdx="1"/>
  <p:cmAuthor id="2" name="Kevin Choi - NOAA Federal"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2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44" autoAdjust="0"/>
  </p:normalViewPr>
  <p:slideViewPr>
    <p:cSldViewPr snapToGrid="0" snapToObjects="1">
      <p:cViewPr varScale="1">
        <p:scale>
          <a:sx n="64" d="100"/>
          <a:sy n="64" d="100"/>
        </p:scale>
        <p:origin x="1566"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3" d="100"/>
          <a:sy n="53" d="100"/>
        </p:scale>
        <p:origin x="-2874" y="-96"/>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theme" Target="theme/theme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notesMaster" Target="notesMasters/notesMaster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slide" Target="slides/slide102.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handoutMaster" Target="handoutMasters/handoutMaster1.xml"/><Relationship Id="rId11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commentAuthors" Target="commentAuthor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s>
</file>

<file path=ppt/charts/_rels/chart1.xml.rels><?xml version="1.0" encoding="UTF-8" standalone="yes"?>
<Relationships xmlns="http://schemas.openxmlformats.org/package/2006/relationships"><Relationship Id="rId3" Type="http://schemas.openxmlformats.org/officeDocument/2006/relationships/oleObject" Target="file:///\\NGS-S-Brunswick\NGS\shared\HQ\GRAVD%20GPRA%20Measure\GRAVD_GPRA_Tracking_Master.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600" b="0" i="0" u="none" strike="noStrike" kern="1200" spc="0" baseline="0">
                <a:solidFill>
                  <a:schemeClr val="tx1">
                    <a:lumMod val="65000"/>
                    <a:lumOff val="35000"/>
                  </a:schemeClr>
                </a:solidFill>
                <a:latin typeface="+mn-lt"/>
                <a:ea typeface="+mn-ea"/>
                <a:cs typeface="+mn-cs"/>
              </a:defRPr>
            </a:pPr>
            <a:r>
              <a:rPr lang="en-US" sz="3600" baseline="0" dirty="0">
                <a:solidFill>
                  <a:schemeClr val="tx1"/>
                </a:solidFill>
                <a:latin typeface="Cambria" panose="02040503050406030204" pitchFamily="18" charset="0"/>
                <a:ea typeface="Cambria" panose="02040503050406030204" pitchFamily="18" charset="0"/>
                <a:cs typeface="Helvetica" panose="020B0604020202020204" pitchFamily="34" charset="0"/>
              </a:rPr>
              <a:t>GRAV-D </a:t>
            </a:r>
            <a:r>
              <a:rPr lang="en-US" sz="3600" baseline="0" dirty="0" smtClean="0">
                <a:solidFill>
                  <a:schemeClr val="tx1"/>
                </a:solidFill>
                <a:latin typeface="Cambria" panose="02040503050406030204" pitchFamily="18" charset="0"/>
                <a:ea typeface="Cambria" panose="02040503050406030204" pitchFamily="18" charset="0"/>
                <a:cs typeface="Helvetica" panose="020B0604020202020204" pitchFamily="34" charset="0"/>
              </a:rPr>
              <a:t>Performance Metric</a:t>
            </a:r>
            <a:endParaRPr lang="en-US" sz="3600" baseline="0" dirty="0">
              <a:solidFill>
                <a:schemeClr val="tx1"/>
              </a:solidFill>
              <a:latin typeface="Cambria" panose="02040503050406030204" pitchFamily="18" charset="0"/>
              <a:ea typeface="Cambria" panose="02040503050406030204" pitchFamily="18" charset="0"/>
              <a:cs typeface="Helvetica" panose="020B0604020202020204" pitchFamily="34" charset="0"/>
            </a:endParaRPr>
          </a:p>
        </c:rich>
      </c:tx>
      <c:overlay val="0"/>
      <c:spPr>
        <a:noFill/>
        <a:ln>
          <a:noFill/>
        </a:ln>
        <a:effectLst/>
      </c:spPr>
      <c:txPr>
        <a:bodyPr rot="0" spcFirstLastPara="1" vertOverflow="ellipsis" vert="horz" wrap="square" anchor="ctr" anchorCtr="1"/>
        <a:lstStyle/>
        <a:p>
          <a:pPr>
            <a:defRPr sz="2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'Analysis of Actuals'!$I$1</c:f>
              <c:strCache>
                <c:ptCount val="1"/>
                <c:pt idx="0">
                  <c:v>Actual</c:v>
                </c:pt>
              </c:strCache>
            </c:strRef>
          </c:tx>
          <c:spPr>
            <a:solidFill>
              <a:schemeClr val="accent1"/>
            </a:solidFill>
            <a:ln>
              <a:noFill/>
            </a:ln>
            <a:effectLst/>
          </c:spPr>
          <c:invertIfNegative val="0"/>
          <c:dPt>
            <c:idx val="9"/>
            <c:invertIfNegative val="0"/>
            <c:bubble3D val="0"/>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ffectLst/>
            </c:spPr>
            <c:extLst>
              <c:ext xmlns:c16="http://schemas.microsoft.com/office/drawing/2014/chart" uri="{C3380CC4-5D6E-409C-BE32-E72D297353CC}">
                <c16:uniqueId val="{00000001-03CB-4B1F-B4C2-D2DCF7E0D294}"/>
              </c:ext>
            </c:extLst>
          </c:dPt>
          <c:cat>
            <c:strRef>
              <c:f>'Analysis of Actuals'!$H$2:$H$14</c:f>
              <c:strCache>
                <c:ptCount val="13"/>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strCache>
            </c:strRef>
          </c:cat>
          <c:val>
            <c:numRef>
              <c:f>'Analysis of Actuals'!$I$2:$I$14</c:f>
              <c:numCache>
                <c:formatCode>0.00%</c:formatCode>
                <c:ptCount val="13"/>
                <c:pt idx="0">
                  <c:v>7.8262131529763107E-2</c:v>
                </c:pt>
                <c:pt idx="1">
                  <c:v>0.14719388042722528</c:v>
                </c:pt>
                <c:pt idx="2">
                  <c:v>0.23865166095336018</c:v>
                </c:pt>
                <c:pt idx="3">
                  <c:v>0.30993406991503347</c:v>
                </c:pt>
                <c:pt idx="4">
                  <c:v>0.38111922700380479</c:v>
                </c:pt>
                <c:pt idx="5">
                  <c:v>0.45593130688198091</c:v>
                </c:pt>
                <c:pt idx="6">
                  <c:v>0.55431542812582013</c:v>
                </c:pt>
                <c:pt idx="7">
                  <c:v>0.63948582876946947</c:v>
                </c:pt>
                <c:pt idx="8">
                  <c:v>0.72114089238138601</c:v>
                </c:pt>
                <c:pt idx="9">
                  <c:v>0.75760465457876658</c:v>
                </c:pt>
              </c:numCache>
            </c:numRef>
          </c:val>
          <c:extLst>
            <c:ext xmlns:c16="http://schemas.microsoft.com/office/drawing/2014/chart" uri="{C3380CC4-5D6E-409C-BE32-E72D297353CC}">
              <c16:uniqueId val="{00000002-03CB-4B1F-B4C2-D2DCF7E0D294}"/>
            </c:ext>
          </c:extLst>
        </c:ser>
        <c:dLbls>
          <c:showLegendKey val="0"/>
          <c:showVal val="0"/>
          <c:showCatName val="0"/>
          <c:showSerName val="0"/>
          <c:showPercent val="0"/>
          <c:showBubbleSize val="0"/>
        </c:dLbls>
        <c:gapWidth val="150"/>
        <c:axId val="561514520"/>
        <c:axId val="561515504"/>
      </c:barChart>
      <c:lineChart>
        <c:grouping val="standard"/>
        <c:varyColors val="0"/>
        <c:ser>
          <c:idx val="1"/>
          <c:order val="1"/>
          <c:tx>
            <c:strRef>
              <c:f>'Analysis of Actuals'!$J$1</c:f>
              <c:strCache>
                <c:ptCount val="1"/>
                <c:pt idx="0">
                  <c:v>Goal</c:v>
                </c:pt>
              </c:strCache>
            </c:strRef>
          </c:tx>
          <c:spPr>
            <a:ln w="28575" cap="rnd">
              <a:solidFill>
                <a:schemeClr val="accent2"/>
              </a:solidFill>
              <a:round/>
            </a:ln>
            <a:effectLst/>
          </c:spPr>
          <c:marker>
            <c:symbol val="none"/>
          </c:marker>
          <c:cat>
            <c:strRef>
              <c:f>'Analysis of Actuals'!$H$2:$H$14</c:f>
              <c:strCache>
                <c:ptCount val="13"/>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strCache>
            </c:strRef>
          </c:cat>
          <c:val>
            <c:numRef>
              <c:f>'Analysis of Actuals'!$J$2:$J$14</c:f>
              <c:numCache>
                <c:formatCode>0%</c:formatCode>
                <c:ptCount val="13"/>
                <c:pt idx="0" formatCode="0.00%">
                  <c:v>7.4999999999999997E-2</c:v>
                </c:pt>
                <c:pt idx="1">
                  <c:v>0.13</c:v>
                </c:pt>
                <c:pt idx="2">
                  <c:v>0.2</c:v>
                </c:pt>
                <c:pt idx="3">
                  <c:v>0.28000000000000003</c:v>
                </c:pt>
                <c:pt idx="4">
                  <c:v>0.36</c:v>
                </c:pt>
                <c:pt idx="5">
                  <c:v>0.45</c:v>
                </c:pt>
                <c:pt idx="6">
                  <c:v>0.53</c:v>
                </c:pt>
                <c:pt idx="7">
                  <c:v>0.62</c:v>
                </c:pt>
                <c:pt idx="8">
                  <c:v>0.7</c:v>
                </c:pt>
                <c:pt idx="9">
                  <c:v>0.79</c:v>
                </c:pt>
                <c:pt idx="10">
                  <c:v>0.87</c:v>
                </c:pt>
                <c:pt idx="11">
                  <c:v>0.96</c:v>
                </c:pt>
                <c:pt idx="12">
                  <c:v>1</c:v>
                </c:pt>
              </c:numCache>
            </c:numRef>
          </c:val>
          <c:smooth val="0"/>
          <c:extLst>
            <c:ext xmlns:c16="http://schemas.microsoft.com/office/drawing/2014/chart" uri="{C3380CC4-5D6E-409C-BE32-E72D297353CC}">
              <c16:uniqueId val="{00000003-03CB-4B1F-B4C2-D2DCF7E0D294}"/>
            </c:ext>
          </c:extLst>
        </c:ser>
        <c:dLbls>
          <c:showLegendKey val="0"/>
          <c:showVal val="0"/>
          <c:showCatName val="0"/>
          <c:showSerName val="0"/>
          <c:showPercent val="0"/>
          <c:showBubbleSize val="0"/>
        </c:dLbls>
        <c:marker val="1"/>
        <c:smooth val="0"/>
        <c:axId val="561514520"/>
        <c:axId val="561515504"/>
      </c:lineChart>
      <c:catAx>
        <c:axId val="5615145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panose="020B0604020202020204" pitchFamily="34" charset="0"/>
                <a:ea typeface="+mn-ea"/>
                <a:cs typeface="+mn-cs"/>
              </a:defRPr>
            </a:pPr>
            <a:endParaRPr lang="en-US"/>
          </a:p>
        </c:txPr>
        <c:crossAx val="561515504"/>
        <c:crosses val="autoZero"/>
        <c:auto val="1"/>
        <c:lblAlgn val="ctr"/>
        <c:lblOffset val="100"/>
        <c:noMultiLvlLbl val="0"/>
      </c:catAx>
      <c:valAx>
        <c:axId val="56151550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panose="020B0604020202020204" pitchFamily="34" charset="0"/>
                <a:ea typeface="+mn-ea"/>
                <a:cs typeface="+mn-cs"/>
              </a:defRPr>
            </a:pPr>
            <a:endParaRPr lang="en-US"/>
          </a:p>
        </c:txPr>
        <c:crossAx val="561514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Helvetica" panose="020B0604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43375" y="9118600"/>
            <a:ext cx="3170238" cy="481013"/>
          </a:xfrm>
          <a:prstGeom prst="rect">
            <a:avLst/>
          </a:prstGeom>
        </p:spPr>
        <p:txBody>
          <a:bodyPr vert="horz" wrap="square" lIns="96647" tIns="48324" rIns="96647" bIns="48324" numCol="1" anchor="b" anchorCtr="0" compatLnSpc="1">
            <a:prstTxWarp prst="textNoShape">
              <a:avLst/>
            </a:prstTxWarp>
          </a:bodyPr>
          <a:lstStyle>
            <a:lvl1pPr algn="r" eaLnBrk="1" hangingPunct="1">
              <a:defRPr sz="1300"/>
            </a:lvl1pPr>
          </a:lstStyle>
          <a:p>
            <a:pPr>
              <a:defRPr/>
            </a:pPr>
            <a:fld id="{EE8C8B61-CB0D-4296-8A5B-94CF4DD642E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6647" tIns="48324" rIns="96647" bIns="48324" rtlCol="0"/>
          <a:lstStyle>
            <a:lvl1pPr algn="l" eaLnBrk="1" hangingPunct="1">
              <a:defRPr sz="1300">
                <a:cs typeface="+mn-cs"/>
              </a:defRPr>
            </a:lvl1pPr>
          </a:lstStyle>
          <a:p>
            <a:pPr>
              <a:defRPr/>
            </a:pPr>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6647" tIns="48324" rIns="96647" bIns="48324" rtlCol="0"/>
          <a:lstStyle>
            <a:lvl1pPr algn="r" eaLnBrk="1" hangingPunct="1">
              <a:defRPr sz="1300">
                <a:cs typeface="+mn-cs"/>
              </a:defRPr>
            </a:lvl1pPr>
          </a:lstStyle>
          <a:p>
            <a:pPr>
              <a:defRPr/>
            </a:pPr>
            <a:fld id="{5CF82848-E4AC-4673-8E91-51DD4065B1E9}" type="datetimeFigureOut">
              <a:rPr lang="en-US"/>
              <a:pPr>
                <a:defRPr/>
              </a:pPr>
              <a:t>1/31/2020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pPr lvl="0"/>
            <a:endParaRPr lang="en-US" noProof="0" smtClean="0"/>
          </a:p>
        </p:txBody>
      </p:sp>
      <p:sp>
        <p:nvSpPr>
          <p:cNvPr id="5" name="Notes Placeholder 4"/>
          <p:cNvSpPr>
            <a:spLocks noGrp="1"/>
          </p:cNvSpPr>
          <p:nvPr>
            <p:ph type="body" sz="quarter" idx="3"/>
          </p:nvPr>
        </p:nvSpPr>
        <p:spPr>
          <a:xfrm>
            <a:off x="731839" y="4560889"/>
            <a:ext cx="5851525" cy="4321175"/>
          </a:xfrm>
          <a:prstGeom prst="rect">
            <a:avLst/>
          </a:prstGeom>
        </p:spPr>
        <p:txBody>
          <a:bodyPr vert="horz" lIns="96647" tIns="48324" rIns="96647" bIns="4832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18600"/>
            <a:ext cx="3170238" cy="481013"/>
          </a:xfrm>
          <a:prstGeom prst="rect">
            <a:avLst/>
          </a:prstGeom>
        </p:spPr>
        <p:txBody>
          <a:bodyPr vert="horz" lIns="96647" tIns="48324" rIns="96647" bIns="48324" rtlCol="0" anchor="b"/>
          <a:lstStyle>
            <a:lvl1pPr algn="l" eaLnBrk="1" hangingPunct="1">
              <a:defRPr sz="1300">
                <a:cs typeface="+mn-cs"/>
              </a:defRPr>
            </a:lvl1pPr>
          </a:lstStyle>
          <a:p>
            <a:pPr>
              <a:defRPr/>
            </a:pPr>
            <a:endParaRPr lang="en-US"/>
          </a:p>
        </p:txBody>
      </p:sp>
      <p:sp>
        <p:nvSpPr>
          <p:cNvPr id="7" name="Slide Number Placeholder 6"/>
          <p:cNvSpPr>
            <a:spLocks noGrp="1"/>
          </p:cNvSpPr>
          <p:nvPr>
            <p:ph type="sldNum" sz="quarter" idx="5"/>
          </p:nvPr>
        </p:nvSpPr>
        <p:spPr>
          <a:xfrm>
            <a:off x="4143375" y="9118600"/>
            <a:ext cx="3170238" cy="481013"/>
          </a:xfrm>
          <a:prstGeom prst="rect">
            <a:avLst/>
          </a:prstGeom>
        </p:spPr>
        <p:txBody>
          <a:bodyPr vert="horz" wrap="square" lIns="96647" tIns="48324" rIns="96647" bIns="48324" numCol="1" anchor="b" anchorCtr="0" compatLnSpc="1">
            <a:prstTxWarp prst="textNoShape">
              <a:avLst/>
            </a:prstTxWarp>
          </a:bodyPr>
          <a:lstStyle>
            <a:lvl1pPr algn="r" eaLnBrk="1" hangingPunct="1">
              <a:defRPr sz="1300"/>
            </a:lvl1pPr>
          </a:lstStyle>
          <a:p>
            <a:pPr>
              <a:defRPr/>
            </a:pPr>
            <a:fld id="{FCACDAEA-9F51-4D68-A8AA-F9663FD75C8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geod.nrcan.gc.ca/products/html-public/GSDpublications/Papers/English/itrf/mike/nad83csrs.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2638" indent="-300038">
              <a:spcBef>
                <a:spcPct val="30000"/>
              </a:spcBef>
              <a:defRPr sz="1200">
                <a:solidFill>
                  <a:schemeClr val="tx1"/>
                </a:solidFill>
                <a:latin typeface="Calibri" panose="020F0502020204030204" pitchFamily="34" charset="0"/>
              </a:defRPr>
            </a:lvl2pPr>
            <a:lvl3pPr marL="1206500" indent="-239713">
              <a:spcBef>
                <a:spcPct val="30000"/>
              </a:spcBef>
              <a:defRPr sz="1200">
                <a:solidFill>
                  <a:schemeClr val="tx1"/>
                </a:solidFill>
                <a:latin typeface="Calibri" panose="020F0502020204030204" pitchFamily="34" charset="0"/>
              </a:defRPr>
            </a:lvl3pPr>
            <a:lvl4pPr marL="1690688" indent="-239713">
              <a:spcBef>
                <a:spcPct val="30000"/>
              </a:spcBef>
              <a:defRPr sz="1200">
                <a:solidFill>
                  <a:schemeClr val="tx1"/>
                </a:solidFill>
                <a:latin typeface="Calibri" panose="020F0502020204030204" pitchFamily="34" charset="0"/>
              </a:defRPr>
            </a:lvl4pPr>
            <a:lvl5pPr marL="2173288" indent="-239713">
              <a:spcBef>
                <a:spcPct val="30000"/>
              </a:spcBef>
              <a:defRPr sz="1200">
                <a:solidFill>
                  <a:schemeClr val="tx1"/>
                </a:solidFill>
                <a:latin typeface="Calibri" panose="020F0502020204030204" pitchFamily="34" charset="0"/>
              </a:defRPr>
            </a:lvl5pPr>
            <a:lvl6pPr marL="2630488" indent="-239713" defTabSz="457200" eaLnBrk="0" fontAlgn="base" hangingPunct="0">
              <a:spcBef>
                <a:spcPct val="30000"/>
              </a:spcBef>
              <a:spcAft>
                <a:spcPct val="0"/>
              </a:spcAft>
              <a:defRPr sz="1200">
                <a:solidFill>
                  <a:schemeClr val="tx1"/>
                </a:solidFill>
                <a:latin typeface="Calibri" panose="020F0502020204030204" pitchFamily="34" charset="0"/>
              </a:defRPr>
            </a:lvl6pPr>
            <a:lvl7pPr marL="3087688" indent="-239713" defTabSz="457200" eaLnBrk="0" fontAlgn="base" hangingPunct="0">
              <a:spcBef>
                <a:spcPct val="30000"/>
              </a:spcBef>
              <a:spcAft>
                <a:spcPct val="0"/>
              </a:spcAft>
              <a:defRPr sz="1200">
                <a:solidFill>
                  <a:schemeClr val="tx1"/>
                </a:solidFill>
                <a:latin typeface="Calibri" panose="020F0502020204030204" pitchFamily="34" charset="0"/>
              </a:defRPr>
            </a:lvl7pPr>
            <a:lvl8pPr marL="3544888" indent="-239713" defTabSz="457200" eaLnBrk="0" fontAlgn="base" hangingPunct="0">
              <a:spcBef>
                <a:spcPct val="30000"/>
              </a:spcBef>
              <a:spcAft>
                <a:spcPct val="0"/>
              </a:spcAft>
              <a:defRPr sz="1200">
                <a:solidFill>
                  <a:schemeClr val="tx1"/>
                </a:solidFill>
                <a:latin typeface="Calibri" panose="020F0502020204030204" pitchFamily="34" charset="0"/>
              </a:defRPr>
            </a:lvl8pPr>
            <a:lvl9pPr marL="4002088" indent="-239713"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2717C6-DF13-467E-B06C-0F8FB634C005}" type="slidenum">
              <a:rPr lang="en-US" altLang="en-US" sz="1300" smtClean="0">
                <a:cs typeface="Arial" panose="020B0604020202020204" pitchFamily="34" charset="0"/>
              </a:rPr>
              <a:pPr>
                <a:spcBef>
                  <a:spcPct val="0"/>
                </a:spcBef>
              </a:pPr>
              <a:t>1</a:t>
            </a:fld>
            <a:endParaRPr lang="en-US" altLang="en-US" sz="1300" smtClean="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Calibri" panose="020F0502020204030204" pitchFamily="34" charset="0"/>
              </a:defRPr>
            </a:lvl1pPr>
            <a:lvl2pPr marL="741363" indent="-284163" defTabSz="968375">
              <a:spcBef>
                <a:spcPct val="30000"/>
              </a:spcBef>
              <a:defRPr sz="1200">
                <a:solidFill>
                  <a:schemeClr val="tx1"/>
                </a:solidFill>
                <a:latin typeface="Calibri" panose="020F0502020204030204" pitchFamily="34" charset="0"/>
              </a:defRPr>
            </a:lvl2pPr>
            <a:lvl3pPr marL="1141413" indent="-227013" defTabSz="968375">
              <a:spcBef>
                <a:spcPct val="30000"/>
              </a:spcBef>
              <a:defRPr sz="1200">
                <a:solidFill>
                  <a:schemeClr val="tx1"/>
                </a:solidFill>
                <a:latin typeface="Calibri" panose="020F0502020204030204" pitchFamily="34" charset="0"/>
              </a:defRPr>
            </a:lvl3pPr>
            <a:lvl4pPr marL="1598613" indent="-227013" defTabSz="968375">
              <a:spcBef>
                <a:spcPct val="30000"/>
              </a:spcBef>
              <a:defRPr sz="1200">
                <a:solidFill>
                  <a:schemeClr val="tx1"/>
                </a:solidFill>
                <a:latin typeface="Calibri" panose="020F0502020204030204" pitchFamily="34" charset="0"/>
              </a:defRPr>
            </a:lvl4pPr>
            <a:lvl5pPr marL="2055813" indent="-227013" defTabSz="968375">
              <a:spcBef>
                <a:spcPct val="30000"/>
              </a:spcBef>
              <a:defRPr sz="1200">
                <a:solidFill>
                  <a:schemeClr val="tx1"/>
                </a:solidFill>
                <a:latin typeface="Calibri" panose="020F0502020204030204" pitchFamily="34" charset="0"/>
              </a:defRPr>
            </a:lvl5pPr>
            <a:lvl6pPr marL="2513013" indent="-227013" defTabSz="968375"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68375"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68375"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68375"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CF7792CE-75B5-4740-B52D-36A1A44F5BC9}" type="slidenum">
              <a:rPr lang="en-US" altLang="en-US" sz="1300" smtClean="0">
                <a:latin typeface="Times New Roman" panose="02020603050405020304" pitchFamily="18" charset="0"/>
                <a:cs typeface="Arial" panose="020B0604020202020204" pitchFamily="34" charset="0"/>
              </a:rPr>
              <a:pPr eaLnBrk="0" hangingPunct="0">
                <a:spcBef>
                  <a:spcPct val="0"/>
                </a:spcBef>
              </a:pPr>
              <a:t>12</a:t>
            </a:fld>
            <a:endParaRPr lang="en-US" altLang="en-US" sz="1300" smtClean="0">
              <a:latin typeface="Times New Roman" panose="02020603050405020304" pitchFamily="18"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GNSS</a:t>
            </a:r>
            <a:r>
              <a:rPr lang="en-US" baseline="0" dirty="0" smtClean="0"/>
              <a:t> Users get an ellipsoid height calculated from GNSS satellite data.</a:t>
            </a:r>
          </a:p>
          <a:p>
            <a:endParaRPr lang="en-US" baseline="0" dirty="0" smtClean="0"/>
          </a:p>
          <a:p>
            <a:r>
              <a:rPr lang="en-US" baseline="0" dirty="0" smtClean="0"/>
              <a:t>Ultimately we need an orthometric height (height in relationship to the geoid) to know where water will flow</a:t>
            </a:r>
          </a:p>
          <a:p>
            <a:endParaRPr lang="en-US" baseline="0" dirty="0" smtClean="0"/>
          </a:p>
          <a:p>
            <a:r>
              <a:rPr lang="en-US" baseline="0" dirty="0" smtClean="0"/>
              <a:t>Problem: we need to know the difference between the ellipsoid height and geoid (aka geoid height or undulation)</a:t>
            </a:r>
          </a:p>
          <a:p>
            <a:endParaRPr lang="en-US" baseline="0" dirty="0" smtClean="0"/>
          </a:p>
          <a:p>
            <a:r>
              <a:rPr lang="en-US" baseline="0" dirty="0" smtClean="0"/>
              <a:t>In the past this geoid height was calculated by NGS using large scale leveling and GNSS campaigns. Then provided to users through a realization of NAVD-88</a:t>
            </a:r>
          </a:p>
          <a:p>
            <a:endParaRPr lang="en-US" baseline="0" dirty="0" smtClean="0"/>
          </a:p>
          <a:p>
            <a:r>
              <a:rPr lang="en-US" baseline="0" dirty="0" smtClean="0"/>
              <a:t>The new NGS vertical datum North American-Pacific Geopotential Datum of 2022 will be based on gravimetric calculations rather than traditional leveling surveys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9573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3A66A65E-3105-49D6-A567-60608FE77B8F}" type="slidenum">
              <a:rPr lang="en-US" altLang="en-US" sz="1300" smtClean="0">
                <a:latin typeface="Times New Roman" panose="02020603050405020304" pitchFamily="18" charset="0"/>
                <a:cs typeface="Arial" panose="020B0604020202020204" pitchFamily="34" charset="0"/>
              </a:rPr>
              <a:pPr eaLnBrk="0" hangingPunct="0">
                <a:spcBef>
                  <a:spcPct val="0"/>
                </a:spcBef>
              </a:pPr>
              <a:t>14</a:t>
            </a:fld>
            <a:endParaRPr lang="en-US" altLang="en-US" sz="1300" smtClean="0">
              <a:latin typeface="Times New Roman" panose="02020603050405020304" pitchFamily="18" charset="0"/>
              <a:cs typeface="Arial" panose="020B0604020202020204" pitchFamily="34" charset="0"/>
            </a:endParaRPr>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2D363BAA-66C2-4296-BA50-49462FF176B5}" type="slidenum">
              <a:rPr lang="en-US" altLang="en-US" sz="1300" smtClean="0">
                <a:latin typeface="Times New Roman" panose="02020603050405020304" pitchFamily="18" charset="0"/>
                <a:cs typeface="Arial" panose="020B0604020202020204" pitchFamily="34" charset="0"/>
              </a:rPr>
              <a:pPr eaLnBrk="0" hangingPunct="0">
                <a:spcBef>
                  <a:spcPct val="0"/>
                </a:spcBef>
              </a:pPr>
              <a:t>16</a:t>
            </a:fld>
            <a:endParaRPr lang="en-US" altLang="en-US" sz="1300" smtClean="0">
              <a:latin typeface="Times New Roman" panose="02020603050405020304" pitchFamily="18" charset="0"/>
              <a:cs typeface="Arial" panose="020B0604020202020204" pitchFamily="34" charset="0"/>
            </a:endParaRPr>
          </a:p>
        </p:txBody>
      </p:sp>
      <p:sp>
        <p:nvSpPr>
          <p:cNvPr id="197635" name="Rectangle 2"/>
          <p:cNvSpPr>
            <a:spLocks noGrp="1" noRot="1" noChangeAspect="1" noChangeArrowheads="1" noTextEdit="1"/>
          </p:cNvSpPr>
          <p:nvPr>
            <p:ph type="sldImg"/>
          </p:nvPr>
        </p:nvSpPr>
        <p:spPr bwMode="auto">
          <a:xfrm>
            <a:off x="1258888" y="720725"/>
            <a:ext cx="47990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t>These are the control data used to make xGEOID06a, GEOID03 and GEOID99 (GPS on bench marks: GPSBM’s).</a:t>
            </a:r>
          </a:p>
          <a:p>
            <a:pPr>
              <a:buFontTx/>
              <a:buChar char="•"/>
            </a:pPr>
            <a:r>
              <a:rPr lang="en-US" altLang="en-US" smtClean="0"/>
              <a:t>Improvements in Distribution are primarily due to obtaining data in Canada.</a:t>
            </a:r>
          </a:p>
          <a:p>
            <a:pPr>
              <a:buFontTx/>
              <a:buChar char="•"/>
            </a:pPr>
            <a:r>
              <a:rPr lang="en-US" altLang="en-US" smtClean="0"/>
              <a:t>The bulk of the increase comes in one state: Minnesota (603 =&gt; 4161).</a:t>
            </a:r>
          </a:p>
          <a:p>
            <a:pPr>
              <a:buFontTx/>
              <a:buChar char="•"/>
            </a:pPr>
            <a:r>
              <a:rPr lang="en-US" altLang="en-US" smtClean="0"/>
              <a:t>Note the inequitable distribution.</a:t>
            </a:r>
          </a:p>
          <a:p>
            <a:pPr>
              <a:buFontTx/>
              <a:buChar char="•"/>
            </a:pPr>
            <a:r>
              <a:rPr lang="en-US" altLang="en-US" smtClean="0"/>
              <a:t>You could practically grid the GPSBM’s in South Carolina or Minnesota and get a good result.</a:t>
            </a:r>
          </a:p>
          <a:p>
            <a:pPr>
              <a:buFontTx/>
              <a:buChar char="•"/>
            </a:pPr>
            <a:r>
              <a:rPr lang="en-US" altLang="en-US" smtClean="0"/>
              <a:t>Other places are not so fortunate…</a:t>
            </a:r>
          </a:p>
          <a:p>
            <a:pPr>
              <a:buFontTx/>
              <a:buChar char="•"/>
            </a:pPr>
            <a:r>
              <a:rPr lang="en-US" altLang="en-US" smtClean="0"/>
              <a:t>Also note that this shows distribution but not quality of the points. </a:t>
            </a:r>
          </a:p>
          <a:p>
            <a:pPr>
              <a:buFontTx/>
              <a:buChar char="•"/>
            </a:pPr>
            <a:r>
              <a:rPr lang="en-US" altLang="en-US" smtClean="0"/>
              <a:t>Some regions (e.g., Texas) have systematic quality problems (due to subsidence) that impact the GPSBM’s and the derived hybrid geoids.</a:t>
            </a:r>
          </a:p>
          <a:p>
            <a:pPr>
              <a:buFontTx/>
              <a:buChar char="•"/>
            </a:pPr>
            <a:r>
              <a:rPr lang="en-US" altLang="en-US" smtClean="0"/>
              <a:t>Current techniques rely on creating models of the systematic effects at multiple wavelengths. If the spatial density doesn’t support the shorter wavelength models, then the quality of predictions will commensurately be reduced.</a:t>
            </a:r>
          </a:p>
          <a:p>
            <a:pPr>
              <a:buFontTx/>
              <a:buChar char="•"/>
            </a:pPr>
            <a:r>
              <a:rPr lang="en-US" altLang="en-US" smtClean="0"/>
              <a:t>Note that a hyper-dense survey isn’t necessary to achieve optimal results. Later discussion on Minnesota will emphasize this.</a:t>
            </a:r>
          </a:p>
          <a:p>
            <a:pPr>
              <a:buFontTx/>
              <a:buChar char="•"/>
            </a:pPr>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50913" rtl="0" eaLnBrk="0" fontAlgn="base" latinLnBrk="0" hangingPunct="0">
              <a:lnSpc>
                <a:spcPct val="100000"/>
              </a:lnSpc>
              <a:spcBef>
                <a:spcPct val="0"/>
              </a:spcBef>
              <a:spcAft>
                <a:spcPct val="0"/>
              </a:spcAft>
              <a:buClrTx/>
              <a:buSzTx/>
              <a:buFontTx/>
              <a:buNone/>
              <a:tabLst/>
              <a:defRPr/>
            </a:pPr>
            <a:fld id="{6A2E22B3-1A1C-4DB5-B6B1-9CE3CC1D4DD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0913" rtl="0" eaLnBrk="0" fontAlgn="base" latinLnBrk="0" hangingPunct="0">
                <a:lnSpc>
                  <a:spcPct val="100000"/>
                </a:lnSpc>
                <a:spcBef>
                  <a:spcPct val="0"/>
                </a:spcBef>
                <a:spcAft>
                  <a:spcPct val="0"/>
                </a:spcAft>
                <a:buClrTx/>
                <a:buSzTx/>
                <a:buFontTx/>
                <a:buNone/>
                <a:tabLst/>
                <a:defRPr/>
              </a:pPr>
              <a:t>17</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353070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C87AE7-44F7-4F90-9A68-82DDD49D767A}" type="slidenum">
              <a:rPr lang="en-US" altLang="en-US" sz="1300" smtClean="0">
                <a:cs typeface="Arial" panose="020B0604020202020204" pitchFamily="34" charset="0"/>
              </a:rPr>
              <a:pPr>
                <a:spcBef>
                  <a:spcPct val="0"/>
                </a:spcBef>
              </a:pPr>
              <a:t>22</a:t>
            </a:fld>
            <a:endParaRPr lang="en-US" altLang="en-US" sz="1300" smtClean="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FFCB2978-52DE-4BF6-A67A-5B4E3D2E6747}" type="slidenum">
              <a:rPr lang="en-US" altLang="en-US" sz="1300" smtClean="0">
                <a:latin typeface="Times New Roman" panose="02020603050405020304" pitchFamily="18" charset="0"/>
                <a:cs typeface="Arial" panose="020B0604020202020204" pitchFamily="34" charset="0"/>
              </a:rPr>
              <a:pPr eaLnBrk="0" hangingPunct="0">
                <a:spcBef>
                  <a:spcPct val="0"/>
                </a:spcBef>
              </a:pPr>
              <a:t>23</a:t>
            </a:fld>
            <a:endParaRPr lang="en-US" altLang="en-US" sz="1300" smtClean="0">
              <a:latin typeface="Times New Roman" panose="02020603050405020304" pitchFamily="18" charset="0"/>
              <a:cs typeface="Arial" panose="020B0604020202020204" pitchFamily="34" charset="0"/>
            </a:endParaRPr>
          </a:p>
        </p:txBody>
      </p:sp>
      <p:sp>
        <p:nvSpPr>
          <p:cNvPr id="204803" name="Rectangle 2"/>
          <p:cNvSpPr>
            <a:spLocks noGrp="1" noRot="1" noChangeAspect="1" noChangeArrowheads="1" noTextEdit="1"/>
          </p:cNvSpPr>
          <p:nvPr>
            <p:ph type="sldImg"/>
          </p:nvPr>
        </p:nvSpPr>
        <p:spPr bwMode="auto">
          <a:xfrm>
            <a:off x="1258888" y="720725"/>
            <a:ext cx="47990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endParaRPr lang="en-US" altLang="en-US" smtClean="0">
              <a:latin typeface="Palatino Linotype" panose="0204050205050503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Calibri" panose="020F0502020204030204" pitchFamily="34" charset="0"/>
              </a:defRPr>
            </a:lvl1pPr>
            <a:lvl2pPr marL="741363" indent="-284163" defTabSz="968375">
              <a:spcBef>
                <a:spcPct val="30000"/>
              </a:spcBef>
              <a:defRPr sz="1200">
                <a:solidFill>
                  <a:schemeClr val="tx1"/>
                </a:solidFill>
                <a:latin typeface="Calibri" panose="020F0502020204030204" pitchFamily="34" charset="0"/>
              </a:defRPr>
            </a:lvl2pPr>
            <a:lvl3pPr marL="1141413" indent="-227013" defTabSz="968375">
              <a:spcBef>
                <a:spcPct val="30000"/>
              </a:spcBef>
              <a:defRPr sz="1200">
                <a:solidFill>
                  <a:schemeClr val="tx1"/>
                </a:solidFill>
                <a:latin typeface="Calibri" panose="020F0502020204030204" pitchFamily="34" charset="0"/>
              </a:defRPr>
            </a:lvl3pPr>
            <a:lvl4pPr marL="1598613" indent="-227013" defTabSz="968375">
              <a:spcBef>
                <a:spcPct val="30000"/>
              </a:spcBef>
              <a:defRPr sz="1200">
                <a:solidFill>
                  <a:schemeClr val="tx1"/>
                </a:solidFill>
                <a:latin typeface="Calibri" panose="020F0502020204030204" pitchFamily="34" charset="0"/>
              </a:defRPr>
            </a:lvl4pPr>
            <a:lvl5pPr marL="2055813" indent="-227013" defTabSz="968375">
              <a:spcBef>
                <a:spcPct val="30000"/>
              </a:spcBef>
              <a:defRPr sz="1200">
                <a:solidFill>
                  <a:schemeClr val="tx1"/>
                </a:solidFill>
                <a:latin typeface="Calibri" panose="020F0502020204030204" pitchFamily="34" charset="0"/>
              </a:defRPr>
            </a:lvl5pPr>
            <a:lvl6pPr marL="2513013" indent="-227013" defTabSz="968375"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68375"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68375"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68375"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C8D89297-603B-42C6-8BCE-ED146464E591}" type="slidenum">
              <a:rPr lang="en-US" altLang="en-US" sz="1300" smtClean="0">
                <a:latin typeface="Times New Roman" panose="02020603050405020304" pitchFamily="18" charset="0"/>
                <a:cs typeface="Arial" panose="020B0604020202020204" pitchFamily="34" charset="0"/>
              </a:rPr>
              <a:pPr eaLnBrk="0" hangingPunct="0">
                <a:spcBef>
                  <a:spcPct val="0"/>
                </a:spcBef>
              </a:pPr>
              <a:t>24</a:t>
            </a:fld>
            <a:endParaRPr lang="en-US" altLang="en-US" sz="1300" smtClean="0">
              <a:latin typeface="Times New Roman" panose="02020603050405020304" pitchFamily="18" charset="0"/>
              <a:cs typeface="Arial" panose="020B0604020202020204" pitchFamily="34" charset="0"/>
            </a:endParaRPr>
          </a:p>
        </p:txBody>
      </p:sp>
      <p:sp>
        <p:nvSpPr>
          <p:cNvPr id="210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This slide shows what NGS now knows about the error in NAVD 88 itself.  Using a continental geoid computed from the GRACE satellite, a bias and tilt in NAVD 88 has been computed using GPS derived ellipsoid heights on NAVD 88 bench marks.  These are now known errors that exist in all NAVD 88 bench marks.  This datum realization error, relative to the geoid, is over and above the errors from marks moving.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xfrm>
            <a:off x="1373188" y="1144588"/>
            <a:ext cx="4111625" cy="3084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Things are looking up! GNSS technologies simplify and improve access to and accuracy of our spatial reference system.</a:t>
            </a:r>
          </a:p>
          <a:p>
            <a:endParaRPr lang="en-US" altLang="en-US" smtClean="0"/>
          </a:p>
          <a:p>
            <a:r>
              <a:rPr lang="en-US" altLang="en-US" smtClean="0"/>
              <a:t>While we can continue to leverage this technology to maintain the old datums, it makes sense to adopt GRAV-D results in an unpolluted form, and align it to modern global standards.</a:t>
            </a:r>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F17B101A-7336-4C9B-A58A-4F2FF606155D}" type="slidenum">
              <a:rPr lang="en-US" altLang="en-US" smtClean="0"/>
              <a:pPr/>
              <a:t>25</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Calibri" panose="020F0502020204030204" pitchFamily="34" charset="0"/>
              </a:defRPr>
            </a:lvl1pPr>
            <a:lvl2pPr marL="727075" indent="-279400" defTabSz="933450">
              <a:spcBef>
                <a:spcPct val="30000"/>
              </a:spcBef>
              <a:defRPr sz="1200">
                <a:solidFill>
                  <a:schemeClr val="tx1"/>
                </a:solidFill>
                <a:latin typeface="Calibri" panose="020F0502020204030204" pitchFamily="34" charset="0"/>
              </a:defRPr>
            </a:lvl2pPr>
            <a:lvl3pPr marL="1120775" indent="-223838" defTabSz="933450">
              <a:spcBef>
                <a:spcPct val="30000"/>
              </a:spcBef>
              <a:defRPr sz="1200">
                <a:solidFill>
                  <a:schemeClr val="tx1"/>
                </a:solidFill>
                <a:latin typeface="Calibri" panose="020F0502020204030204" pitchFamily="34" charset="0"/>
              </a:defRPr>
            </a:lvl3pPr>
            <a:lvl4pPr marL="1568450" indent="-223838" defTabSz="933450">
              <a:spcBef>
                <a:spcPct val="30000"/>
              </a:spcBef>
              <a:defRPr sz="1200">
                <a:solidFill>
                  <a:schemeClr val="tx1"/>
                </a:solidFill>
                <a:latin typeface="Calibri" panose="020F0502020204030204" pitchFamily="34" charset="0"/>
              </a:defRPr>
            </a:lvl4pPr>
            <a:lvl5pPr marL="2016125" indent="-223838" defTabSz="933450">
              <a:spcBef>
                <a:spcPct val="30000"/>
              </a:spcBef>
              <a:defRPr sz="1200">
                <a:solidFill>
                  <a:schemeClr val="tx1"/>
                </a:solidFill>
                <a:latin typeface="Calibri" panose="020F0502020204030204" pitchFamily="34" charset="0"/>
              </a:defRPr>
            </a:lvl5pPr>
            <a:lvl6pPr marL="2473325" indent="-223838" defTabSz="933450" eaLnBrk="0" fontAlgn="base" hangingPunct="0">
              <a:spcBef>
                <a:spcPct val="30000"/>
              </a:spcBef>
              <a:spcAft>
                <a:spcPct val="0"/>
              </a:spcAft>
              <a:defRPr sz="1200">
                <a:solidFill>
                  <a:schemeClr val="tx1"/>
                </a:solidFill>
                <a:latin typeface="Calibri" panose="020F0502020204030204" pitchFamily="34" charset="0"/>
              </a:defRPr>
            </a:lvl6pPr>
            <a:lvl7pPr marL="2930525" indent="-223838" defTabSz="933450" eaLnBrk="0" fontAlgn="base" hangingPunct="0">
              <a:spcBef>
                <a:spcPct val="30000"/>
              </a:spcBef>
              <a:spcAft>
                <a:spcPct val="0"/>
              </a:spcAft>
              <a:defRPr sz="1200">
                <a:solidFill>
                  <a:schemeClr val="tx1"/>
                </a:solidFill>
                <a:latin typeface="Calibri" panose="020F0502020204030204" pitchFamily="34" charset="0"/>
              </a:defRPr>
            </a:lvl7pPr>
            <a:lvl8pPr marL="3387725" indent="-223838" defTabSz="933450" eaLnBrk="0" fontAlgn="base" hangingPunct="0">
              <a:spcBef>
                <a:spcPct val="30000"/>
              </a:spcBef>
              <a:spcAft>
                <a:spcPct val="0"/>
              </a:spcAft>
              <a:defRPr sz="1200">
                <a:solidFill>
                  <a:schemeClr val="tx1"/>
                </a:solidFill>
                <a:latin typeface="Calibri" panose="020F0502020204030204" pitchFamily="34" charset="0"/>
              </a:defRPr>
            </a:lvl8pPr>
            <a:lvl9pPr marL="3844925" indent="-223838" defTabSz="933450"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BDE99EA6-439F-4CE0-B0C6-972A98D0F013}" type="slidenum">
              <a:rPr lang="en-US" altLang="en-US" sz="1300" smtClean="0">
                <a:solidFill>
                  <a:srgbClr val="000000"/>
                </a:solidFill>
                <a:latin typeface="Times New Roman" panose="02020603050405020304" pitchFamily="18" charset="0"/>
                <a:cs typeface="Arial" panose="020B0604020202020204" pitchFamily="34" charset="0"/>
              </a:rPr>
              <a:pPr eaLnBrk="0" hangingPunct="0">
                <a:spcBef>
                  <a:spcPct val="0"/>
                </a:spcBef>
              </a:pPr>
              <a:t>26</a:t>
            </a:fld>
            <a:endParaRPr lang="en-US" altLang="en-US" sz="1300" smtClean="0">
              <a:solidFill>
                <a:srgbClr val="000000"/>
              </a:solidFill>
              <a:latin typeface="Times New Roman" panose="02020603050405020304" pitchFamily="18" charset="0"/>
              <a:cs typeface="Arial" panose="020B0604020202020204" pitchFamily="34" charset="0"/>
            </a:endParaRPr>
          </a:p>
        </p:txBody>
      </p:sp>
      <p:sp>
        <p:nvSpPr>
          <p:cNvPr id="215043" name="Rectangle 2"/>
          <p:cNvSpPr>
            <a:spLocks noGrp="1" noRot="1" noChangeAspect="1" noChangeArrowheads="1" noTextEdit="1"/>
          </p:cNvSpPr>
          <p:nvPr>
            <p:ph type="sldImg"/>
          </p:nvPr>
        </p:nvSpPr>
        <p:spPr bwMode="auto">
          <a:xfrm>
            <a:off x="1257300"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4" name="Rectangle 3"/>
          <p:cNvSpPr>
            <a:spLocks noGrp="1" noChangeArrowheads="1"/>
          </p:cNvSpPr>
          <p:nvPr>
            <p:ph type="body" idx="1"/>
          </p:nvPr>
        </p:nvSpPr>
        <p:spPr bwMode="auto">
          <a:xfrm>
            <a:off x="974726" y="4560889"/>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hlinkClick r:id="rId3"/>
              </a:rPr>
              <a:t>Realization and unification of NAD83 in Canada and the U.S. via the ITRF.</a:t>
            </a:r>
            <a:r>
              <a:rPr lang="en-US" altLang="en-US" smtClean="0"/>
              <a:t> </a:t>
            </a:r>
          </a:p>
          <a:p>
            <a:r>
              <a:rPr lang="en-US" altLang="en-US" smtClean="0"/>
              <a:t>http://www.geod.nrcan.gc.ca &gt; Geodetic Survey Division &gt; Publications &gt; Papers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8">
              <a:spcBef>
                <a:spcPct val="30000"/>
              </a:spcBef>
              <a:defRPr sz="1200">
                <a:solidFill>
                  <a:schemeClr val="tx1"/>
                </a:solidFill>
                <a:latin typeface="Calibri" pitchFamily="34" charset="0"/>
              </a:defRPr>
            </a:lvl1pPr>
            <a:lvl2pPr marL="751940" indent="-289208" defTabSz="914218">
              <a:spcBef>
                <a:spcPct val="30000"/>
              </a:spcBef>
              <a:defRPr sz="1200">
                <a:solidFill>
                  <a:schemeClr val="tx1"/>
                </a:solidFill>
                <a:latin typeface="Calibri" pitchFamily="34" charset="0"/>
              </a:defRPr>
            </a:lvl2pPr>
            <a:lvl3pPr marL="1156830" indent="-231366" defTabSz="914218">
              <a:spcBef>
                <a:spcPct val="30000"/>
              </a:spcBef>
              <a:defRPr sz="1200">
                <a:solidFill>
                  <a:schemeClr val="tx1"/>
                </a:solidFill>
                <a:latin typeface="Calibri" pitchFamily="34" charset="0"/>
              </a:defRPr>
            </a:lvl3pPr>
            <a:lvl4pPr marL="1619562" indent="-231366" defTabSz="914218">
              <a:spcBef>
                <a:spcPct val="30000"/>
              </a:spcBef>
              <a:defRPr sz="1200">
                <a:solidFill>
                  <a:schemeClr val="tx1"/>
                </a:solidFill>
                <a:latin typeface="Calibri" pitchFamily="34" charset="0"/>
              </a:defRPr>
            </a:lvl4pPr>
            <a:lvl5pPr marL="2082295" indent="-231366" defTabSz="914218">
              <a:spcBef>
                <a:spcPct val="30000"/>
              </a:spcBef>
              <a:defRPr sz="1200">
                <a:solidFill>
                  <a:schemeClr val="tx1"/>
                </a:solidFill>
                <a:latin typeface="Calibri" pitchFamily="34" charset="0"/>
              </a:defRPr>
            </a:lvl5pPr>
            <a:lvl6pPr marL="2545027" indent="-231366" defTabSz="914218" eaLnBrk="0" fontAlgn="base" hangingPunct="0">
              <a:spcBef>
                <a:spcPct val="30000"/>
              </a:spcBef>
              <a:spcAft>
                <a:spcPct val="0"/>
              </a:spcAft>
              <a:defRPr sz="1200">
                <a:solidFill>
                  <a:schemeClr val="tx1"/>
                </a:solidFill>
                <a:latin typeface="Calibri" pitchFamily="34" charset="0"/>
              </a:defRPr>
            </a:lvl6pPr>
            <a:lvl7pPr marL="3007759" indent="-231366" defTabSz="914218" eaLnBrk="0" fontAlgn="base" hangingPunct="0">
              <a:spcBef>
                <a:spcPct val="30000"/>
              </a:spcBef>
              <a:spcAft>
                <a:spcPct val="0"/>
              </a:spcAft>
              <a:defRPr sz="1200">
                <a:solidFill>
                  <a:schemeClr val="tx1"/>
                </a:solidFill>
                <a:latin typeface="Calibri" pitchFamily="34" charset="0"/>
              </a:defRPr>
            </a:lvl7pPr>
            <a:lvl8pPr marL="3470491" indent="-231366" defTabSz="914218" eaLnBrk="0" fontAlgn="base" hangingPunct="0">
              <a:spcBef>
                <a:spcPct val="30000"/>
              </a:spcBef>
              <a:spcAft>
                <a:spcPct val="0"/>
              </a:spcAft>
              <a:defRPr sz="1200">
                <a:solidFill>
                  <a:schemeClr val="tx1"/>
                </a:solidFill>
                <a:latin typeface="Calibri" pitchFamily="34" charset="0"/>
              </a:defRPr>
            </a:lvl8pPr>
            <a:lvl9pPr marL="3933223" indent="-231366" defTabSz="914218" eaLnBrk="0" fontAlgn="base" hangingPunct="0">
              <a:spcBef>
                <a:spcPct val="30000"/>
              </a:spcBef>
              <a:spcAft>
                <a:spcPct val="0"/>
              </a:spcAft>
              <a:defRPr sz="1200">
                <a:solidFill>
                  <a:schemeClr val="tx1"/>
                </a:solidFill>
                <a:latin typeface="Calibri" pitchFamily="34" charset="0"/>
              </a:defRPr>
            </a:lvl9pPr>
          </a:lstStyle>
          <a:p>
            <a:pPr marL="0" marR="0" lvl="0" indent="0" algn="r" defTabSz="914218" rtl="0" eaLnBrk="1" fontAlgn="base" latinLnBrk="0" hangingPunct="1">
              <a:lnSpc>
                <a:spcPct val="100000"/>
              </a:lnSpc>
              <a:spcBef>
                <a:spcPct val="0"/>
              </a:spcBef>
              <a:spcAft>
                <a:spcPct val="0"/>
              </a:spcAft>
              <a:buClrTx/>
              <a:buSzTx/>
              <a:buFontTx/>
              <a:buNone/>
              <a:tabLst/>
              <a:defRPr/>
            </a:pPr>
            <a:fld id="{506D509A-BFD5-4D5F-AAD1-E7FC90ED03FB}"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14218"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517522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5: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5:notes"/>
          <p:cNvSpPr txBox="1">
            <a:spLocks noGrp="1"/>
          </p:cNvSpPr>
          <p:nvPr>
            <p:ph type="body" idx="1"/>
          </p:nvPr>
        </p:nvSpPr>
        <p:spPr>
          <a:xfrm>
            <a:off x="701360" y="4414519"/>
            <a:ext cx="5607684" cy="4187195"/>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endParaRPr/>
          </a:p>
        </p:txBody>
      </p:sp>
      <p:sp>
        <p:nvSpPr>
          <p:cNvPr id="274" name="Google Shape;274;p5:notes"/>
          <p:cNvSpPr txBox="1">
            <a:spLocks noGrp="1"/>
          </p:cNvSpPr>
          <p:nvPr>
            <p:ph type="sldNum" idx="12"/>
          </p:nvPr>
        </p:nvSpPr>
        <p:spPr>
          <a:xfrm>
            <a:off x="3971184" y="8829039"/>
            <a:ext cx="3037628" cy="465773"/>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744768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8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13BCF200-C035-4EE5-9BED-84632E1E3B73}" type="slidenum">
              <a:rPr lang="en-US" altLang="en-US" smtClean="0"/>
              <a:pPr/>
              <a:t>29</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8CCC65C-1648-4F37-96C8-1FB3B807E83B}" type="slidenum">
              <a:rPr lang="en-US" altLang="en-US" smtClean="0">
                <a:cs typeface="Arial" panose="020B0604020202020204" pitchFamily="34" charset="0"/>
              </a:rPr>
              <a:pPr/>
              <a:t>30</a:t>
            </a:fld>
            <a:endParaRPr lang="en-US" altLang="en-US" smtClean="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F6EB3EC-AFC0-44DE-BDA8-1FDDD828D8B1}" type="slidenum">
              <a:rPr lang="en-US" altLang="en-US" smtClean="0"/>
              <a:pPr/>
              <a:t>32</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5A5ABD0-3BA4-44D0-82BA-7665E426ED7A}" type="slidenum">
              <a:rPr lang="en-US" altLang="en-US" smtClean="0">
                <a:cs typeface="Arial" panose="020B0604020202020204" pitchFamily="34" charset="0"/>
              </a:rPr>
              <a:pPr/>
              <a:t>33</a:t>
            </a:fld>
            <a:endParaRPr lang="en-US" altLang="en-US" smtClean="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p>
          <a:p>
            <a:r>
              <a:rPr lang="en-US" dirty="0" smtClean="0"/>
              <a:t>-because</a:t>
            </a:r>
            <a:r>
              <a:rPr lang="en-US" baseline="0" dirty="0" smtClean="0"/>
              <a:t> of that word down there: drift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924640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-remember, we covered 4 reference</a:t>
            </a:r>
            <a:r>
              <a:rPr lang="en-US" baseline="0" dirty="0" smtClean="0"/>
              <a:t> frames but if you’re just working in this region, you only have to be concerned with NATRF</a:t>
            </a:r>
          </a:p>
          <a:p>
            <a:r>
              <a:rPr lang="en-US" baseline="0" dirty="0" smtClean="0"/>
              <a:t>-almost everything I’ve covered thus far is in this TR or Technical Report available on our website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879940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-for sanity and brevity’s sake…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-could be debated that  “datum” was misused for many years in ellipsoidal coordinates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-even though the geometric/horizontal</a:t>
            </a:r>
            <a:r>
              <a:rPr lang="en-US" baseline="0" dirty="0" smtClean="0"/>
              <a:t> portion will officially be titled a “reference frame”</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62277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--Also</a:t>
            </a:r>
            <a:r>
              <a:rPr lang="en-US" baseline="0" dirty="0" smtClean="0"/>
              <a:t> table/podium example</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18145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509737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13469541-9789-46D3-B632-ACB5C5770F2C}" type="slidenum">
              <a:rPr lang="en-US" altLang="en-US" sz="1300" smtClean="0">
                <a:latin typeface="Times New Roman" panose="02020603050405020304" pitchFamily="18" charset="0"/>
                <a:cs typeface="Arial" panose="020B0604020202020204" pitchFamily="34" charset="0"/>
              </a:rPr>
              <a:pPr eaLnBrk="0" hangingPunct="0">
                <a:spcBef>
                  <a:spcPct val="0"/>
                </a:spcBef>
              </a:pPr>
              <a:t>3</a:t>
            </a:fld>
            <a:endParaRPr lang="en-US" altLang="en-US" sz="1300" smtClean="0">
              <a:latin typeface="Times New Roman" panose="02020603050405020304" pitchFamily="18" charset="0"/>
              <a:cs typeface="Arial" panose="020B0604020202020204" pitchFamily="34" charset="0"/>
            </a:endParaRPr>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baseline="0" dirty="0" smtClean="0"/>
              <a:t>We refer them as “plate-fixed” because the frame moves with the plate, to minimize time-based coordinate shift.  We’ll cover that in more detail, I have some slides I put together that I guarantee you’ll understand it, if not I’ll buy you a beer later.  No, not really.</a:t>
            </a:r>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908505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-there’s four reference</a:t>
            </a:r>
            <a:r>
              <a:rPr lang="en-US" baseline="0" dirty="0" smtClean="0"/>
              <a:t> frames because there are four major tectonic plates within the NGS Area of Responsibility.</a:t>
            </a:r>
          </a:p>
          <a:p>
            <a:r>
              <a:rPr lang="en-US" baseline="0" dirty="0" smtClean="0"/>
              <a:t>-</a:t>
            </a:r>
            <a:r>
              <a:rPr lang="en-US" dirty="0" smtClean="0"/>
              <a:t>As the </a:t>
            </a:r>
            <a:r>
              <a:rPr lang="en-US" b="1" dirty="0" smtClean="0"/>
              <a:t>National</a:t>
            </a:r>
            <a:r>
              <a:rPr lang="en-US" baseline="0" dirty="0" smtClean="0"/>
              <a:t> Geodetic Survey, we’re part of the </a:t>
            </a:r>
            <a:r>
              <a:rPr lang="en-US" baseline="0" dirty="0" err="1" smtClean="0"/>
              <a:t>DoC</a:t>
            </a:r>
            <a:r>
              <a:rPr lang="en-US" baseline="0" dirty="0" smtClean="0"/>
              <a:t> so we must cater to all US States and Territories</a:t>
            </a:r>
          </a:p>
          <a:p>
            <a:r>
              <a:rPr lang="en-US" dirty="0" smtClean="0"/>
              <a:t>-thus </a:t>
            </a:r>
            <a:r>
              <a:rPr lang="en-US" baseline="0" dirty="0" smtClean="0"/>
              <a:t>w</a:t>
            </a:r>
            <a:r>
              <a:rPr lang="en-US" dirty="0" smtClean="0"/>
              <a:t>e’ve got four tectonic</a:t>
            </a:r>
            <a:r>
              <a:rPr lang="en-US" baseline="0" dirty="0" smtClean="0"/>
              <a:t> plates in our Area of Operations, so four Ref Frames</a:t>
            </a:r>
          </a:p>
          <a:p>
            <a:r>
              <a:rPr lang="en-US" baseline="0" dirty="0" smtClean="0"/>
              <a:t>-But…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38135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-NON-</a:t>
            </a:r>
            <a:r>
              <a:rPr lang="en-US" baseline="0" dirty="0" err="1" smtClean="0"/>
              <a:t>geocentricity</a:t>
            </a:r>
            <a:r>
              <a:rPr lang="en-US" baseline="0" dirty="0" smtClean="0"/>
              <a:t>… well the goal was a geocentric NAD but it was the 80s, so they were off a little bit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1206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-picture</a:t>
            </a:r>
            <a:r>
              <a:rPr lang="en-US" baseline="0" dirty="0" smtClean="0"/>
              <a:t> this, there’s one quarter of an ellipsoid, notice they are the same geometry (size, shape) but different origin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174589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-Estimate</a:t>
            </a:r>
            <a:r>
              <a:rPr lang="en-US" baseline="0" dirty="0" smtClean="0"/>
              <a:t> of shift from NAD83(2011) epoch 2010.00 to NATRF2022 epoch 2020.00</a:t>
            </a:r>
          </a:p>
          <a:p>
            <a:r>
              <a:rPr lang="en-US" baseline="0" dirty="0" smtClean="0"/>
              <a:t>-so this represents the positional shift due to non-</a:t>
            </a:r>
            <a:r>
              <a:rPr lang="en-US" baseline="0" dirty="0" err="1" smtClean="0"/>
              <a:t>geocentricity</a:t>
            </a:r>
            <a:r>
              <a:rPr lang="en-US" baseline="0" dirty="0" smtClean="0"/>
              <a:t> that we’re addressing/fixing</a:t>
            </a:r>
          </a:p>
          <a:p>
            <a:r>
              <a:rPr lang="en-US" baseline="0" dirty="0" smtClean="0"/>
              <a:t>-now remember this is the Geometric component only, so the graphic on the right illustrates a somewhat constant shift because it is representing Ellipsoidal shift, </a:t>
            </a:r>
            <a:r>
              <a:rPr lang="en-US" b="1" baseline="0" dirty="0" smtClean="0"/>
              <a:t>not Orthometric</a:t>
            </a:r>
          </a:p>
          <a:p>
            <a:r>
              <a:rPr lang="en-US" dirty="0" smtClean="0"/>
              <a:t>-Look at the size of those arrows,</a:t>
            </a:r>
            <a:r>
              <a:rPr lang="en-US" baseline="0" dirty="0" smtClean="0"/>
              <a:t> based on the scale bar there we’re looking at about 1 meter-</a:t>
            </a:r>
            <a:r>
              <a:rPr lang="en-US" baseline="0" dirty="0" err="1" smtClean="0"/>
              <a:t>ish</a:t>
            </a:r>
            <a:r>
              <a:rPr lang="en-US" baseline="0" dirty="0" smtClean="0"/>
              <a:t> </a:t>
            </a:r>
            <a:r>
              <a:rPr lang="en-US" baseline="0" dirty="0" err="1" smtClean="0"/>
              <a:t>lat,lon</a:t>
            </a:r>
            <a:r>
              <a:rPr lang="en-US" baseline="0" dirty="0" smtClean="0"/>
              <a:t> shift and somewhere around the same </a:t>
            </a:r>
            <a:r>
              <a:rPr lang="en-US" baseline="0" dirty="0" err="1" smtClean="0"/>
              <a:t>ellipsoidally</a:t>
            </a:r>
            <a:r>
              <a:rPr lang="en-US" baseline="0" dirty="0" smtClean="0"/>
              <a:t> around here</a:t>
            </a:r>
          </a:p>
          <a:p>
            <a:r>
              <a:rPr lang="en-US" baseline="0" dirty="0" smtClean="0"/>
              <a:t>-REMEMBER, this is easy to address compared to geoid/</a:t>
            </a:r>
            <a:r>
              <a:rPr lang="en-US" baseline="0" dirty="0" err="1" smtClean="0"/>
              <a:t>ortho</a:t>
            </a:r>
            <a:r>
              <a:rPr lang="en-US" baseline="0" dirty="0" smtClean="0"/>
              <a:t> heights!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66887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We’ll talk about that ‘plate fixed’ later.</a:t>
            </a:r>
          </a:p>
          <a:p>
            <a:r>
              <a:rPr lang="en-US" baseline="0" dirty="0" smtClean="0"/>
              <a:t>Now wait a minute Jeff, what is the IGS?  You just explained the ITRF and told us about that!!</a:t>
            </a:r>
          </a:p>
          <a:p>
            <a:r>
              <a:rPr lang="en-US" baseline="0" dirty="0" smtClean="0"/>
              <a:t>IGS Reference Frame is pretty much equivalent to the ITRF, created by the Intl. GNSS Service, of which NGS is a contributing partner.</a:t>
            </a:r>
          </a:p>
          <a:p>
            <a:r>
              <a:rPr lang="en-US" baseline="0" dirty="0" smtClean="0"/>
              <a:t>The Intl. GNSS Service, let’s take a look at their website for a minute.</a:t>
            </a:r>
          </a:p>
          <a:p>
            <a:r>
              <a:rPr lang="en-US" baseline="0" dirty="0" smtClean="0"/>
              <a:t>-pronounced “oiler” poles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876169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Ok, now ITRF mentioned</a:t>
            </a:r>
            <a:r>
              <a:rPr lang="en-US" baseline="0" dirty="0" smtClean="0"/>
              <a:t> a couple slides ago.</a:t>
            </a:r>
          </a:p>
          <a:p>
            <a:r>
              <a:rPr lang="en-US" baseline="0" dirty="0" smtClean="0"/>
              <a:t>Most simplistic way to explain ITRF is to watch this animation.</a:t>
            </a:r>
            <a:endParaRPr lang="en-US" dirty="0" smtClean="0"/>
          </a:p>
          <a:p>
            <a:r>
              <a:rPr lang="en-US" dirty="0" smtClean="0"/>
              <a:t>This is </a:t>
            </a:r>
            <a:r>
              <a:rPr lang="en-US" i="1" dirty="0" smtClean="0"/>
              <a:t>a very loose representation/visualization</a:t>
            </a:r>
            <a:r>
              <a:rPr lang="en-US" i="1" baseline="0" dirty="0" smtClean="0"/>
              <a:t> </a:t>
            </a:r>
            <a:r>
              <a:rPr lang="en-US" baseline="0" dirty="0" smtClean="0"/>
              <a:t>of what the ITRF is, a characterization only.</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69957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We’ll talk about that </a:t>
            </a:r>
            <a:r>
              <a:rPr lang="en-US" baseline="0" smtClean="0"/>
              <a:t>‘plate fixed’ later.</a:t>
            </a:r>
            <a:endParaRPr lang="en-US" baseline="0" dirty="0" smtClean="0"/>
          </a:p>
          <a:p>
            <a:r>
              <a:rPr lang="en-US" baseline="0" dirty="0" smtClean="0"/>
              <a:t>Now wait a minute Jeff, what is the IGS?  You just explained the ITRF and told us about that!!</a:t>
            </a:r>
          </a:p>
          <a:p>
            <a:r>
              <a:rPr lang="en-US" baseline="0" dirty="0" smtClean="0"/>
              <a:t>IGS Reference Frame is pretty much equivalent to the ITRF, created by the Intl. GNSS Service, of which NGS is a contributing partner.</a:t>
            </a:r>
          </a:p>
          <a:p>
            <a:r>
              <a:rPr lang="en-US" baseline="0" dirty="0" smtClean="0"/>
              <a:t>The Intl. GNSS Service, let’s take a look at their website for a minute.</a:t>
            </a:r>
          </a:p>
          <a:p>
            <a:r>
              <a:rPr lang="en-US" baseline="0" dirty="0" smtClean="0"/>
              <a:t>-pronounced “oiler” poles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4572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380635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69082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8855D0-B5B3-4D1A-9D23-46632876D5E9}" type="slidenum">
              <a:rPr lang="en-US" altLang="en-US" sz="1300" smtClean="0">
                <a:cs typeface="Arial" panose="020B0604020202020204" pitchFamily="34" charset="0"/>
              </a:rPr>
              <a:pPr>
                <a:spcBef>
                  <a:spcPct val="0"/>
                </a:spcBef>
              </a:pPr>
              <a:t>5</a:t>
            </a:fld>
            <a:endParaRPr lang="en-US" altLang="en-US" sz="1300" smtClean="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a:t>
            </a:r>
            <a:r>
              <a:rPr lang="en-US" baseline="0" dirty="0" smtClean="0"/>
              <a:t>these are ground-level horizontal velocities</a:t>
            </a:r>
          </a:p>
          <a:p>
            <a:r>
              <a:rPr lang="en-US" baseline="0" dirty="0" smtClean="0"/>
              <a:t>-the arrows illustrate the positions and velocities of CORS plotted in ITRF2014</a:t>
            </a:r>
          </a:p>
          <a:p>
            <a:r>
              <a:rPr lang="en-US" baseline="0" dirty="0" smtClean="0"/>
              <a:t>-our scale is on the left there, with that arrow representing 20mm of motion per year</a:t>
            </a:r>
          </a:p>
          <a:p>
            <a:r>
              <a:rPr lang="en-US" baseline="0" dirty="0" smtClean="0"/>
              <a:t>-so right thru Ohio it’s a little cluttered but we’re seeing arrows about that length so about 2cm/20mm per </a:t>
            </a:r>
            <a:r>
              <a:rPr lang="en-US" baseline="0" dirty="0" err="1" smtClean="0"/>
              <a:t>yr</a:t>
            </a:r>
            <a:endParaRPr lang="en-US" baseline="0" dirty="0" smtClean="0"/>
          </a:p>
          <a:p>
            <a:r>
              <a:rPr lang="en-US" baseline="0" dirty="0" smtClean="0"/>
              <a:t>-what do we notice about the direction of these arrows?</a:t>
            </a:r>
          </a:p>
          <a:p>
            <a:r>
              <a:rPr lang="en-US" baseline="0" dirty="0" smtClean="0"/>
              <a:t>-they look rotational, don’t they?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CLICK HERE</a:t>
            </a:r>
          </a:p>
          <a:p>
            <a:r>
              <a:rPr lang="en-US" baseline="0" dirty="0" smtClean="0"/>
              <a:t>-Note the arrows in California do not conform to the rotation… those are CORS on a different PLATE which is moving in a different direction</a:t>
            </a:r>
          </a:p>
          <a:p>
            <a:r>
              <a:rPr lang="en-US" b="1" baseline="0" dirty="0" smtClean="0"/>
              <a:t>CLICK HERE</a:t>
            </a:r>
          </a:p>
          <a:p>
            <a:r>
              <a:rPr lang="en-US" b="1" baseline="0" dirty="0" smtClean="0"/>
              <a:t>-</a:t>
            </a:r>
            <a:r>
              <a:rPr lang="en-US" b="0" baseline="0" dirty="0" smtClean="0"/>
              <a:t>so when you look at those arrows you can see the rotation, but the point of rotation is obviously off the map, way down below the screen right?</a:t>
            </a:r>
          </a:p>
          <a:p>
            <a:r>
              <a:rPr lang="en-US" b="0" baseline="0" dirty="0" smtClean="0"/>
              <a:t>-that point is what’s known as an Euler Pole</a:t>
            </a:r>
            <a:endParaRPr lang="en-US" b="1"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88314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a:t>
            </a:r>
            <a:r>
              <a:rPr lang="en-US" sz="1200" baseline="0" dirty="0" smtClean="0"/>
              <a:t> frame is constant to itself, but rotating within ITRF, and moving in a different direction than the other 3 frames</a:t>
            </a: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86102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a:t>
            </a:r>
            <a:r>
              <a:rPr lang="en-US" sz="1200" baseline="0" dirty="0" smtClean="0"/>
              <a:t> frame is constant to itself, but rotating within ITRF, and moving in a different direction than the other 3 frames</a:t>
            </a: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393331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78140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0073199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These velocities the</a:t>
            </a:r>
            <a:r>
              <a:rPr lang="en-US" baseline="0" dirty="0" smtClean="0"/>
              <a:t> motion that is left after removing Euler Pole rotation via it’s defining parameters, known simply as Euler Pole Parameters or EPP</a:t>
            </a:r>
          </a:p>
          <a:p>
            <a:endParaRPr lang="en-US" baseline="0" dirty="0" smtClean="0"/>
          </a:p>
          <a:p>
            <a:r>
              <a:rPr lang="en-US" baseline="0" dirty="0" smtClean="0"/>
              <a:t>These small bare visible arrows in our region are residual velocities leftover after modeling that Euler pole, which will then be modeled into the IFVM for NATRF2022.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9699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81100" y="695325"/>
            <a:ext cx="4649788"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-So it all starts</a:t>
            </a:r>
            <a:r>
              <a:rPr lang="en-US" altLang="en-US" baseline="0" dirty="0" smtClean="0"/>
              <a:t> with ITRF</a:t>
            </a:r>
          </a:p>
          <a:p>
            <a:r>
              <a:rPr lang="en-US" altLang="en-US" baseline="0" dirty="0" smtClean="0"/>
              <a:t>-OPUS is already running all your processing in ITRF, take a look at one of your recent solution reports and you’ll see ITRF2014 coordinates on the right hand side (or IGS/IGb08)</a:t>
            </a:r>
          </a:p>
          <a:p>
            <a:r>
              <a:rPr lang="en-US" altLang="en-US" baseline="0" dirty="0" smtClean="0"/>
              <a:t>-Not just North America, Each plate gets a set of EPP associated with it, as each plate is rotating around a different Euler Pole </a:t>
            </a:r>
          </a:p>
          <a:p>
            <a:endParaRPr lang="en-US" altLang="en-US" baseline="0"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98D6984-8E5E-478D-8F77-5884F69C3D2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1993468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9431133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886025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First look at that blue line, that is the velocity of DI4044 if we graph it’s easting</a:t>
            </a:r>
            <a:r>
              <a:rPr lang="en-US" baseline="0" dirty="0" smtClean="0"/>
              <a:t> coordinate in ITRF over 10+ years.</a:t>
            </a:r>
            <a:endParaRPr lang="en-US" dirty="0" smtClean="0"/>
          </a:p>
          <a:p>
            <a:r>
              <a:rPr lang="en-US" dirty="0" smtClean="0"/>
              <a:t>So look at the reddish</a:t>
            </a:r>
            <a:r>
              <a:rPr lang="en-US" baseline="0" dirty="0" smtClean="0"/>
              <a:t> line, that’s the longitude/easting of PID DI4044 </a:t>
            </a:r>
            <a:r>
              <a:rPr lang="en-US" i="1" baseline="0" dirty="0" smtClean="0"/>
              <a:t>after the EPP (rotation) is modeled and factored in, </a:t>
            </a:r>
            <a:r>
              <a:rPr lang="en-US" b="1" i="1" baseline="0" dirty="0" smtClean="0"/>
              <a:t>but</a:t>
            </a:r>
            <a:r>
              <a:rPr lang="en-US" i="1" baseline="0" dirty="0" smtClean="0"/>
              <a:t> </a:t>
            </a:r>
            <a:r>
              <a:rPr lang="en-US" b="1" i="1" baseline="0" dirty="0" smtClean="0"/>
              <a:t>before the IFVM is applied.</a:t>
            </a:r>
          </a:p>
          <a:p>
            <a:pPr marL="12700" marR="133985">
              <a:lnSpc>
                <a:spcPct val="100000"/>
              </a:lnSpc>
              <a:spcBef>
                <a:spcPts val="100"/>
              </a:spcBef>
            </a:pPr>
            <a:r>
              <a:rPr lang="en-US" sz="1200" b="0" dirty="0" smtClean="0">
                <a:solidFill>
                  <a:srgbClr val="C00000"/>
                </a:solidFill>
                <a:latin typeface="+mn-lt"/>
                <a:cs typeface="Calibri"/>
              </a:rPr>
              <a:t>This is the </a:t>
            </a:r>
            <a:r>
              <a:rPr lang="en-US" sz="1200" b="0" spc="-5" dirty="0" smtClean="0">
                <a:solidFill>
                  <a:srgbClr val="C00000"/>
                </a:solidFill>
                <a:latin typeface="+mn-lt"/>
                <a:cs typeface="Calibri"/>
              </a:rPr>
              <a:t>velocity </a:t>
            </a:r>
            <a:r>
              <a:rPr lang="en-US" sz="1200" b="0" dirty="0" smtClean="0">
                <a:solidFill>
                  <a:srgbClr val="C00000"/>
                </a:solidFill>
                <a:latin typeface="+mn-lt"/>
                <a:cs typeface="Calibri"/>
              </a:rPr>
              <a:t>of</a:t>
            </a:r>
            <a:r>
              <a:rPr lang="en-US" sz="1200" b="0" spc="-100" dirty="0" smtClean="0">
                <a:solidFill>
                  <a:srgbClr val="C00000"/>
                </a:solidFill>
                <a:latin typeface="+mn-lt"/>
                <a:cs typeface="Calibri"/>
              </a:rPr>
              <a:t> </a:t>
            </a:r>
            <a:r>
              <a:rPr lang="en-US" sz="1200" b="0" dirty="0" smtClean="0">
                <a:solidFill>
                  <a:srgbClr val="C00000"/>
                </a:solidFill>
                <a:latin typeface="+mn-lt"/>
                <a:cs typeface="Calibri"/>
              </a:rPr>
              <a:t>the  </a:t>
            </a:r>
            <a:r>
              <a:rPr lang="en-US" sz="1200" b="0" spc="-5" dirty="0" smtClean="0">
                <a:solidFill>
                  <a:srgbClr val="C00000"/>
                </a:solidFill>
                <a:latin typeface="+mn-lt"/>
                <a:cs typeface="Calibri"/>
              </a:rPr>
              <a:t>point </a:t>
            </a:r>
            <a:r>
              <a:rPr lang="en-US" sz="1200" b="0" dirty="0" smtClean="0">
                <a:solidFill>
                  <a:srgbClr val="C00000"/>
                </a:solidFill>
                <a:latin typeface="+mn-lt"/>
                <a:cs typeface="Calibri"/>
              </a:rPr>
              <a:t>in </a:t>
            </a:r>
            <a:r>
              <a:rPr lang="en-US" sz="1200" b="0" spc="-10" dirty="0" smtClean="0">
                <a:solidFill>
                  <a:srgbClr val="C00000"/>
                </a:solidFill>
                <a:latin typeface="+mn-lt"/>
                <a:cs typeface="Calibri"/>
              </a:rPr>
              <a:t>NATRF2022</a:t>
            </a:r>
            <a:r>
              <a:rPr lang="en-US" sz="1200" b="0" spc="-10" baseline="0" dirty="0" smtClean="0">
                <a:solidFill>
                  <a:srgbClr val="C00000"/>
                </a:solidFill>
                <a:latin typeface="+mn-lt"/>
                <a:cs typeface="Calibri"/>
              </a:rPr>
              <a:t> </a:t>
            </a:r>
            <a:endParaRPr lang="en-US" sz="1200" b="0" dirty="0" smtClean="0">
              <a:latin typeface="+mn-lt"/>
              <a:cs typeface="Calibri"/>
            </a:endParaRPr>
          </a:p>
          <a:p>
            <a:pPr marL="12700" marR="5080">
              <a:lnSpc>
                <a:spcPct val="100000"/>
              </a:lnSpc>
            </a:pPr>
            <a:r>
              <a:rPr lang="en-US" sz="1200" b="1" spc="-10" dirty="0" smtClean="0">
                <a:solidFill>
                  <a:srgbClr val="C00000"/>
                </a:solidFill>
                <a:latin typeface="+mn-lt"/>
                <a:cs typeface="Calibri"/>
              </a:rPr>
              <a:t>Rotation </a:t>
            </a:r>
            <a:r>
              <a:rPr lang="en-US" sz="1200" b="1" dirty="0" smtClean="0">
                <a:solidFill>
                  <a:srgbClr val="C00000"/>
                </a:solidFill>
                <a:latin typeface="+mn-lt"/>
                <a:cs typeface="Calibri"/>
              </a:rPr>
              <a:t>of </a:t>
            </a:r>
            <a:r>
              <a:rPr lang="en-US" sz="1200" b="1" spc="-10" dirty="0" smtClean="0">
                <a:solidFill>
                  <a:srgbClr val="C00000"/>
                </a:solidFill>
                <a:latin typeface="+mn-lt"/>
                <a:cs typeface="Calibri"/>
              </a:rPr>
              <a:t>plate </a:t>
            </a:r>
            <a:r>
              <a:rPr lang="en-US" sz="1200" b="1" spc="-5" dirty="0" smtClean="0">
                <a:solidFill>
                  <a:srgbClr val="C00000"/>
                </a:solidFill>
                <a:latin typeface="+mn-lt"/>
                <a:cs typeface="Calibri"/>
              </a:rPr>
              <a:t>removed.  </a:t>
            </a:r>
            <a:r>
              <a:rPr lang="en-US" sz="1200" b="1" dirty="0" smtClean="0">
                <a:solidFill>
                  <a:srgbClr val="C00000"/>
                </a:solidFill>
                <a:latin typeface="+mn-lt"/>
                <a:cs typeface="Calibri"/>
              </a:rPr>
              <a:t>It is not </a:t>
            </a:r>
            <a:r>
              <a:rPr lang="en-US" sz="1200" b="1" spc="-10" dirty="0" smtClean="0">
                <a:solidFill>
                  <a:srgbClr val="C00000"/>
                </a:solidFill>
                <a:latin typeface="+mn-lt"/>
                <a:cs typeface="Calibri"/>
              </a:rPr>
              <a:t>constant </a:t>
            </a:r>
            <a:r>
              <a:rPr lang="en-US" sz="1200" b="1" spc="-5" dirty="0" smtClean="0">
                <a:solidFill>
                  <a:srgbClr val="C00000"/>
                </a:solidFill>
                <a:latin typeface="+mn-lt"/>
                <a:cs typeface="Calibri"/>
              </a:rPr>
              <a:t>because  </a:t>
            </a:r>
            <a:r>
              <a:rPr lang="en-US" sz="1200" b="1" dirty="0" smtClean="0">
                <a:solidFill>
                  <a:srgbClr val="C00000"/>
                </a:solidFill>
                <a:latin typeface="+mn-lt"/>
                <a:cs typeface="Calibri"/>
              </a:rPr>
              <a:t>the </a:t>
            </a:r>
            <a:r>
              <a:rPr lang="en-US" sz="1200" b="1" spc="-5" dirty="0" smtClean="0">
                <a:solidFill>
                  <a:srgbClr val="C00000"/>
                </a:solidFill>
                <a:latin typeface="+mn-lt"/>
                <a:cs typeface="Calibri"/>
              </a:rPr>
              <a:t>point still suffers small  </a:t>
            </a:r>
            <a:r>
              <a:rPr lang="en-US" sz="1200" b="1" spc="-10" dirty="0" smtClean="0">
                <a:solidFill>
                  <a:srgbClr val="C00000"/>
                </a:solidFill>
                <a:latin typeface="+mn-lt"/>
                <a:cs typeface="Calibri"/>
              </a:rPr>
              <a:t>“intra-frame”</a:t>
            </a:r>
            <a:r>
              <a:rPr lang="en-US" sz="1200" b="1" spc="-35" dirty="0" smtClean="0">
                <a:solidFill>
                  <a:srgbClr val="C00000"/>
                </a:solidFill>
                <a:latin typeface="+mn-lt"/>
                <a:cs typeface="Calibri"/>
              </a:rPr>
              <a:t> </a:t>
            </a:r>
            <a:r>
              <a:rPr lang="en-US" sz="1200" b="1" spc="-5" dirty="0" smtClean="0">
                <a:solidFill>
                  <a:srgbClr val="C00000"/>
                </a:solidFill>
                <a:latin typeface="+mn-lt"/>
                <a:cs typeface="Calibri"/>
              </a:rPr>
              <a:t>velocities.</a:t>
            </a:r>
            <a:endParaRPr lang="en-US" sz="1200" dirty="0" smtClean="0">
              <a:latin typeface="+mn-lt"/>
              <a:cs typeface="Calibri"/>
            </a:endParaRPr>
          </a:p>
          <a:p>
            <a:pPr marL="12700" marR="69215">
              <a:lnSpc>
                <a:spcPct val="100000"/>
              </a:lnSpc>
            </a:pPr>
            <a:r>
              <a:rPr lang="en-US" sz="1200" b="1" i="1" u="sng" spc="-5" dirty="0" smtClean="0">
                <a:solidFill>
                  <a:srgbClr val="C00000"/>
                </a:solidFill>
                <a:uFill>
                  <a:solidFill>
                    <a:srgbClr val="C00000"/>
                  </a:solidFill>
                </a:uFill>
                <a:latin typeface="+mn-lt"/>
                <a:cs typeface="Calibri"/>
              </a:rPr>
              <a:t>Such </a:t>
            </a:r>
            <a:r>
              <a:rPr lang="en-US" sz="1200" b="1" i="1" u="sng" spc="-15" dirty="0" smtClean="0">
                <a:solidFill>
                  <a:srgbClr val="C00000"/>
                </a:solidFill>
                <a:uFill>
                  <a:solidFill>
                    <a:srgbClr val="C00000"/>
                  </a:solidFill>
                </a:uFill>
                <a:latin typeface="+mn-lt"/>
                <a:cs typeface="Calibri"/>
              </a:rPr>
              <a:t>IFVs </a:t>
            </a:r>
            <a:r>
              <a:rPr lang="en-US" sz="1200" b="1" i="1" u="sng" dirty="0" smtClean="0">
                <a:solidFill>
                  <a:srgbClr val="C00000"/>
                </a:solidFill>
                <a:uFill>
                  <a:solidFill>
                    <a:srgbClr val="C00000"/>
                  </a:solidFill>
                </a:uFill>
                <a:latin typeface="+mn-lt"/>
                <a:cs typeface="Calibri"/>
              </a:rPr>
              <a:t>will be </a:t>
            </a:r>
            <a:r>
              <a:rPr lang="en-US" sz="1200" b="1" i="1" u="sng" spc="-5" dirty="0" smtClean="0">
                <a:solidFill>
                  <a:srgbClr val="C00000"/>
                </a:solidFill>
                <a:uFill>
                  <a:solidFill>
                    <a:srgbClr val="C00000"/>
                  </a:solidFill>
                </a:uFill>
                <a:latin typeface="+mn-lt"/>
                <a:cs typeface="Calibri"/>
              </a:rPr>
              <a:t>captured </a:t>
            </a:r>
            <a:r>
              <a:rPr lang="en-US" sz="1200" b="1" i="1" spc="-5" dirty="0" smtClean="0">
                <a:solidFill>
                  <a:srgbClr val="C00000"/>
                </a:solidFill>
                <a:latin typeface="+mn-lt"/>
                <a:cs typeface="Calibri"/>
              </a:rPr>
              <a:t> </a:t>
            </a:r>
            <a:r>
              <a:rPr lang="en-US" sz="1200" b="1" i="1" u="sng" dirty="0" smtClean="0">
                <a:solidFill>
                  <a:srgbClr val="C00000"/>
                </a:solidFill>
                <a:uFill>
                  <a:solidFill>
                    <a:srgbClr val="C00000"/>
                  </a:solidFill>
                </a:uFill>
                <a:latin typeface="+mn-lt"/>
                <a:cs typeface="Calibri"/>
              </a:rPr>
              <a:t>in a </a:t>
            </a:r>
            <a:r>
              <a:rPr lang="en-US" sz="1200" b="1" i="1" u="sng" spc="-5" dirty="0" smtClean="0">
                <a:solidFill>
                  <a:srgbClr val="C00000"/>
                </a:solidFill>
                <a:uFill>
                  <a:solidFill>
                    <a:srgbClr val="C00000"/>
                  </a:solidFill>
                </a:uFill>
                <a:latin typeface="+mn-lt"/>
                <a:cs typeface="Calibri"/>
              </a:rPr>
              <a:t>model by</a:t>
            </a:r>
            <a:r>
              <a:rPr lang="en-US" sz="1200" b="1" i="1" u="sng" spc="5" dirty="0" smtClean="0">
                <a:solidFill>
                  <a:srgbClr val="C00000"/>
                </a:solidFill>
                <a:uFill>
                  <a:solidFill>
                    <a:srgbClr val="C00000"/>
                  </a:solidFill>
                </a:uFill>
                <a:latin typeface="+mn-lt"/>
                <a:cs typeface="Calibri"/>
              </a:rPr>
              <a:t> </a:t>
            </a:r>
            <a:r>
              <a:rPr lang="en-US" sz="1200" b="1" i="1" u="sng" dirty="0" smtClean="0">
                <a:solidFill>
                  <a:srgbClr val="C00000"/>
                </a:solidFill>
                <a:uFill>
                  <a:solidFill>
                    <a:srgbClr val="C00000"/>
                  </a:solidFill>
                </a:uFill>
                <a:latin typeface="+mn-lt"/>
                <a:cs typeface="Calibri"/>
              </a:rPr>
              <a:t>NGS.</a:t>
            </a:r>
            <a:endParaRPr lang="en-US" sz="1200" dirty="0" smtClean="0">
              <a:latin typeface="+mn-lt"/>
              <a:cs typeface="Calibri"/>
            </a:endParaRPr>
          </a:p>
          <a:p>
            <a:endParaRPr lang="en-US" baseline="0" dirty="0" smtClean="0"/>
          </a:p>
          <a:p>
            <a:r>
              <a:rPr lang="en-US" baseline="0" dirty="0" smtClean="0"/>
              <a:t>The intent of the IFVM is to remove even that movement to better support coordinate comparisons, etc.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76814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91BEF71-7571-409B-AE02-C03712F02C06}"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930090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t>Confidential</a:t>
            </a:r>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DB5857B-6BAE-944B-AAB1-ECC8570D1349}"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16282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-Model of all residual/</a:t>
            </a:r>
            <a:r>
              <a:rPr lang="en-US" baseline="0" dirty="0" smtClean="0"/>
              <a:t>leftover </a:t>
            </a:r>
            <a:r>
              <a:rPr lang="en-US" b="1" i="1" baseline="0" dirty="0" smtClean="0"/>
              <a:t>horizontal</a:t>
            </a:r>
            <a:r>
              <a:rPr lang="en-US" baseline="0" dirty="0" smtClean="0"/>
              <a:t> velocities after applying those EPPs</a:t>
            </a:r>
            <a:endParaRPr lang="en-US" dirty="0" smtClean="0"/>
          </a:p>
          <a:p>
            <a:r>
              <a:rPr lang="en-US" dirty="0" smtClean="0"/>
              <a:t>HTDP hasn’t been updated, but</a:t>
            </a:r>
            <a:r>
              <a:rPr lang="en-US" baseline="0" dirty="0" smtClean="0"/>
              <a:t> the IFVM will be even better than HTDP.</a:t>
            </a:r>
          </a:p>
          <a:p>
            <a:r>
              <a:rPr lang="en-US" baseline="0" dirty="0" smtClean="0"/>
              <a:t>That bottom bullet is what the current plan is stating</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668467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-what’s</a:t>
            </a:r>
            <a:r>
              <a:rPr lang="en-US" baseline="0" dirty="0" smtClean="0"/>
              <a:t> the </a:t>
            </a:r>
            <a:r>
              <a:rPr lang="en-US" sz="1200" spc="-7" dirty="0" smtClean="0">
                <a:solidFill>
                  <a:schemeClr val="tx2">
                    <a:lumMod val="75000"/>
                  </a:schemeClr>
                </a:solidFill>
                <a:latin typeface="Cambria" panose="02040503050406030204" pitchFamily="18" charset="0"/>
                <a:cs typeface="Calibri"/>
              </a:rPr>
              <a:t>Magnitude of Horizontal Change?</a:t>
            </a:r>
            <a:endParaRPr lang="en-US" sz="1200" dirty="0" smtClean="0">
              <a:solidFill>
                <a:schemeClr val="tx2">
                  <a:lumMod val="75000"/>
                </a:schemeClr>
              </a:solidFill>
              <a:latin typeface="Cambria" panose="02040503050406030204" pitchFamily="18" charset="0"/>
              <a:cs typeface="Calibri"/>
            </a:endParaRPr>
          </a:p>
          <a:p>
            <a:r>
              <a:rPr lang="en-US" dirty="0" smtClean="0"/>
              <a:t>-we will have</a:t>
            </a:r>
            <a:r>
              <a:rPr lang="en-US" baseline="0" dirty="0" smtClean="0"/>
              <a:t> tools online to simplify the process of estimating NAD83</a:t>
            </a:r>
            <a:r>
              <a:rPr lang="en-US" baseline="0" dirty="0" smtClean="0">
                <a:sym typeface="Wingdings" panose="05000000000000000000" pitchFamily="2" charset="2"/>
              </a:rPr>
              <a:t>NATRF2022</a:t>
            </a:r>
          </a:p>
          <a:p>
            <a:r>
              <a:rPr lang="en-US" baseline="0" dirty="0" smtClean="0">
                <a:sym typeface="Wingdings" panose="05000000000000000000" pitchFamily="2" charset="2"/>
              </a:rPr>
              <a:t>-see the 1.1 and 1.2m contour lines are south and just thru Northern OH, so you’ll see a northwesterly shift of less than 4 feet throughout the vast majority of Ohio, between 3.7 and 4 feet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6660852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-I already</a:t>
            </a:r>
            <a:r>
              <a:rPr lang="en-US" baseline="0" dirty="0" smtClean="0"/>
              <a:t> mentioned Blueprint Part 1, geopotential coordinates are covered in detail </a:t>
            </a:r>
            <a:r>
              <a:rPr lang="en-US" baseline="0" dirty="0" err="1" smtClean="0"/>
              <a:t>oin</a:t>
            </a:r>
            <a:r>
              <a:rPr lang="en-US" baseline="0" dirty="0" smtClean="0"/>
              <a:t> Blueprint part 2</a:t>
            </a:r>
          </a:p>
          <a:p>
            <a:r>
              <a:rPr lang="en-US" baseline="0" dirty="0" smtClean="0"/>
              <a:t>-also easy to find on our website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460909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The goal stated in the NGS strategic</a:t>
            </a:r>
            <a:r>
              <a:rPr lang="en-US" baseline="0" dirty="0" smtClean="0"/>
              <a:t> plan is to achieve 2cm accuracy vertically with a 15 minutes GPS session.</a:t>
            </a:r>
          </a:p>
          <a:p>
            <a:endParaRPr lang="en-US" baseline="0" dirty="0" smtClean="0"/>
          </a:p>
          <a:p>
            <a:r>
              <a:rPr lang="en-US" baseline="0" dirty="0" smtClean="0"/>
              <a:t>Note the datum will be aligned to global mean sea level, not continental as with previous </a:t>
            </a:r>
            <a:r>
              <a:rPr lang="en-US" baseline="0" dirty="0" err="1" smtClean="0"/>
              <a:t>datums</a:t>
            </a:r>
            <a:endParaRPr lang="en-US" baseline="0" dirty="0" smtClean="0"/>
          </a:p>
          <a:p>
            <a:endParaRPr lang="en-US" baseline="0" dirty="0" smtClean="0"/>
          </a:p>
          <a:p>
            <a:r>
              <a:rPr lang="en-US" baseline="0" dirty="0" smtClean="0"/>
              <a:t>Like </a:t>
            </a:r>
            <a:r>
              <a:rPr lang="en-US" baseline="0" dirty="0" err="1" smtClean="0"/>
              <a:t>I”d</a:t>
            </a:r>
            <a:r>
              <a:rPr lang="en-US" baseline="0" dirty="0" smtClean="0"/>
              <a:t> said, the community wants an easier to access, no need to go recover a BM, nationwide datum.  GNSS is the most efficient way to accomplish that, which mean geoid-based </a:t>
            </a:r>
            <a:r>
              <a:rPr lang="en-US" baseline="0" dirty="0" err="1" smtClean="0"/>
              <a:t>ortho</a:t>
            </a:r>
            <a:r>
              <a:rPr lang="en-US" baseline="0" dirty="0" smtClean="0"/>
              <a:t> heights, which means gravity observations. </a:t>
            </a:r>
          </a:p>
          <a:p>
            <a:endParaRPr lang="en-US" baseline="0" dirty="0" smtClean="0"/>
          </a:p>
          <a:p>
            <a:r>
              <a:rPr lang="en-US" baseline="0" dirty="0" smtClean="0"/>
              <a:t>So let’s talk about that.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638381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Last leveling</a:t>
            </a:r>
            <a:r>
              <a:rPr lang="en-US" baseline="0" dirty="0" smtClean="0"/>
              <a:t> USGS ran in the area they quantified 6.2 feet of subsidence by 2016.</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9426633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smtClean="0"/>
              <a:t>Target is to be able to achieve 2 cm accuracy </a:t>
            </a:r>
            <a:r>
              <a:rPr lang="en-US" altLang="en-US" dirty="0" err="1" smtClean="0"/>
              <a:t>orthometric</a:t>
            </a:r>
            <a:r>
              <a:rPr lang="en-US" altLang="en-US" dirty="0" smtClean="0"/>
              <a:t> heights (where possible) using a GNSS receiver and a geoid model</a:t>
            </a:r>
          </a:p>
          <a:p>
            <a:pPr marL="171450" indent="-171450">
              <a:buFontTx/>
              <a:buChar char="-"/>
              <a:defRPr/>
            </a:pPr>
            <a:r>
              <a:rPr lang="en-US" altLang="en-US" dirty="0" smtClean="0"/>
              <a:t>Roughly 1 cm uncertainty from GNSS and 1 cm from the geoid model</a:t>
            </a:r>
          </a:p>
          <a:p>
            <a:pPr marL="171450" indent="-171450">
              <a:buFontTx/>
              <a:buChar char="-"/>
              <a:defRPr/>
            </a:pPr>
            <a:endParaRPr lang="en-US" altLang="en-US" dirty="0" smtClean="0"/>
          </a:p>
          <a:p>
            <a:pPr>
              <a:defRPr/>
            </a:pPr>
            <a:r>
              <a:rPr lang="en-US" altLang="en-US" dirty="0" smtClean="0"/>
              <a:t>GRAV-D</a:t>
            </a:r>
          </a:p>
          <a:p>
            <a:pPr marL="171450" indent="-171450">
              <a:buFontTx/>
              <a:buChar char="-"/>
              <a:defRPr/>
            </a:pPr>
            <a:r>
              <a:rPr lang="en-US" altLang="en-US" dirty="0" smtClean="0"/>
              <a:t>Phase 1: snapshot of the entire country to provide a consistent data set</a:t>
            </a:r>
          </a:p>
          <a:p>
            <a:pPr marL="171450" indent="-171450">
              <a:buFontTx/>
              <a:buChar char="-"/>
              <a:defRPr/>
            </a:pPr>
            <a:r>
              <a:rPr lang="en-US" altLang="en-US" dirty="0" smtClean="0"/>
              <a:t>Phase 2: long term monitoring of geoid change – Geoid Monitoring</a:t>
            </a:r>
            <a:r>
              <a:rPr lang="en-US" altLang="en-US" baseline="0" dirty="0" smtClean="0"/>
              <a:t> Service (Kevin </a:t>
            </a:r>
            <a:r>
              <a:rPr lang="en-US" altLang="en-US" baseline="0" dirty="0" err="1" smtClean="0"/>
              <a:t>Ahlgren</a:t>
            </a:r>
            <a:r>
              <a:rPr lang="en-US" altLang="en-US" baseline="0" dirty="0" smtClean="0"/>
              <a:t>) will present during this session</a:t>
            </a:r>
            <a:endParaRPr lang="en-US" altLang="en-US" dirty="0" smtClean="0"/>
          </a:p>
          <a:p>
            <a:pPr marL="171450" indent="-171450">
              <a:buFontTx/>
              <a:buChar char="-"/>
              <a:defRPr/>
            </a:pPr>
            <a:r>
              <a:rPr lang="en-US" altLang="en-US" dirty="0" smtClean="0"/>
              <a:t>Work with partners to incorporate additional gravity data, particularly surface gravity data, validate existing data, and monitor change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9FB43C-F078-4A11-ADB5-ADBCC264F6F7}"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699468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-airborne</a:t>
            </a:r>
            <a:r>
              <a:rPr lang="en-US" baseline="0" dirty="0" smtClean="0"/>
              <a:t> </a:t>
            </a:r>
            <a:r>
              <a:rPr lang="en-US" baseline="0" dirty="0" err="1" smtClean="0"/>
              <a:t>gravimetry</a:t>
            </a:r>
            <a:r>
              <a:rPr lang="en-US" baseline="0" dirty="0" smtClean="0"/>
              <a:t> functions as the bridge for blending terrestrial/surface gravity data with satellite gravity data</a:t>
            </a:r>
          </a:p>
          <a:p>
            <a:r>
              <a:rPr lang="en-US" baseline="0" dirty="0" smtClean="0"/>
              <a:t>-satellite data is global, airborne data is continental, terrestrial/surface is spot-shots or gridded</a:t>
            </a:r>
            <a:endParaRPr lang="en-US" dirty="0" smtClean="0"/>
          </a:p>
          <a:p>
            <a:r>
              <a:rPr lang="en-US" dirty="0" smtClean="0"/>
              <a:t>GRAV-D is</a:t>
            </a:r>
            <a:r>
              <a:rPr lang="en-US" baseline="0" dirty="0" smtClean="0"/>
              <a:t> one of the programs that will make the NSRS modernization possible, the NAPGD2022 relies on it.  More on NAPGD2022 later.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804192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34" charset="0"/>
              </a:rPr>
              <a:t>GRAV-D Performance Metric</a:t>
            </a:r>
          </a:p>
          <a:p>
            <a:pPr marL="171450" indent="-171450">
              <a:buFont typeface="Arial" panose="020B0604020202020204" pitchFamily="34" charset="0"/>
              <a:buChar char="•"/>
            </a:pPr>
            <a:r>
              <a:rPr lang="en-US" dirty="0" smtClean="0">
                <a:latin typeface="Arial" pitchFamily="34" charset="0"/>
              </a:rPr>
              <a:t>Total area calculated using GIS: ~15.5M sq.</a:t>
            </a:r>
            <a:r>
              <a:rPr lang="en-US" baseline="0" dirty="0" smtClean="0">
                <a:latin typeface="Arial" pitchFamily="34" charset="0"/>
              </a:rPr>
              <a:t> km.</a:t>
            </a:r>
          </a:p>
          <a:p>
            <a:pPr marL="171450" indent="-171450">
              <a:buFont typeface="Arial" panose="020B0604020202020204" pitchFamily="34" charset="0"/>
              <a:buChar char="•"/>
            </a:pPr>
            <a:r>
              <a:rPr lang="en-US" baseline="0" dirty="0" smtClean="0">
                <a:latin typeface="Arial" pitchFamily="34" charset="0"/>
              </a:rPr>
              <a:t>We have collected ~11.8M sq. km.</a:t>
            </a:r>
          </a:p>
          <a:p>
            <a:pPr marL="171450" indent="-171450">
              <a:buFont typeface="Arial" panose="020B0604020202020204" pitchFamily="34" charset="0"/>
              <a:buChar char="•"/>
            </a:pPr>
            <a:r>
              <a:rPr lang="en-US" baseline="0" dirty="0" smtClean="0">
                <a:latin typeface="Arial" pitchFamily="34" charset="0"/>
              </a:rPr>
              <a:t>That is 75.8% of the target area.</a:t>
            </a:r>
          </a:p>
          <a:p>
            <a:pPr marL="171450" indent="-171450">
              <a:buFont typeface="Arial" panose="020B0604020202020204" pitchFamily="34" charset="0"/>
              <a:buChar char="•"/>
            </a:pPr>
            <a:endParaRPr lang="en-US" baseline="0" dirty="0" smtClean="0">
              <a:latin typeface="Arial" pitchFamily="34" charset="0"/>
            </a:endParaRPr>
          </a:p>
          <a:p>
            <a:pPr marL="0" indent="0">
              <a:buFont typeface="Arial" panose="020B0604020202020204" pitchFamily="34" charset="0"/>
              <a:buNone/>
            </a:pPr>
            <a:r>
              <a:rPr lang="en-US" baseline="0" dirty="0" smtClean="0">
                <a:latin typeface="Arial" pitchFamily="34" charset="0"/>
              </a:rPr>
              <a:t>Explain Slide</a:t>
            </a:r>
          </a:p>
          <a:p>
            <a:pPr marL="228600" indent="-228600">
              <a:buFont typeface="Arial" panose="020B0604020202020204" pitchFamily="34" charset="0"/>
              <a:buChar char="•"/>
            </a:pPr>
            <a:r>
              <a:rPr lang="en-US" baseline="0" dirty="0" smtClean="0">
                <a:latin typeface="Arial" pitchFamily="34" charset="0"/>
              </a:rPr>
              <a:t>A set of yearly goals was created to keep us on track to have 100% collection done in time for the release of the new geopotential datum in 2022 (NAPGD2022). </a:t>
            </a:r>
          </a:p>
          <a:p>
            <a:pPr marL="228600" indent="-228600">
              <a:buFont typeface="Arial" panose="020B0604020202020204" pitchFamily="34" charset="0"/>
              <a:buChar char="•"/>
            </a:pPr>
            <a:r>
              <a:rPr lang="en-US" baseline="0" dirty="0" smtClean="0">
                <a:latin typeface="Arial" pitchFamily="34" charset="0"/>
              </a:rPr>
              <a:t>Historically, GRAV-D has stayed on track each year.</a:t>
            </a:r>
          </a:p>
          <a:p>
            <a:pPr marL="228600" indent="-228600">
              <a:buFont typeface="Arial" panose="020B0604020202020204" pitchFamily="34" charset="0"/>
              <a:buChar char="•"/>
            </a:pPr>
            <a:r>
              <a:rPr lang="en-US" baseline="0" dirty="0" smtClean="0">
                <a:latin typeface="Arial" pitchFamily="34" charset="0"/>
              </a:rPr>
              <a:t>We are on track to reach our FY19 goal of 79%</a:t>
            </a:r>
          </a:p>
          <a:p>
            <a:pPr marL="228600" indent="-228600">
              <a:buFont typeface="Arial" panose="020B0604020202020204" pitchFamily="34" charset="0"/>
              <a:buChar char="•"/>
            </a:pPr>
            <a:r>
              <a:rPr lang="en-US" baseline="0" dirty="0" smtClean="0">
                <a:latin typeface="Arial" pitchFamily="34" charset="0"/>
              </a:rPr>
              <a:t>The FY22 goal is only a 4% increase to give time for processing and inclusion into NAPGD2022.</a:t>
            </a:r>
          </a:p>
          <a:p>
            <a:pPr marL="228600" indent="-228600">
              <a:buFont typeface="Arial" panose="020B0604020202020204" pitchFamily="34" charset="0"/>
              <a:buChar char="•"/>
            </a:pPr>
            <a:r>
              <a:rPr lang="en-US" baseline="0" dirty="0" smtClean="0">
                <a:latin typeface="Arial" pitchFamily="34" charset="0"/>
              </a:rPr>
              <a:t>As we come to the end, we will lose flexibility of choosing locations based on best conditions and may experience some low productivity that will delay our completion.</a:t>
            </a:r>
          </a:p>
          <a:p>
            <a:pPr marL="228600" indent="-228600">
              <a:buFont typeface="Arial" panose="020B0604020202020204" pitchFamily="34" charset="0"/>
              <a:buChar char="•"/>
            </a:pPr>
            <a:r>
              <a:rPr lang="en-US" baseline="0" dirty="0" smtClean="0">
                <a:latin typeface="Arial" pitchFamily="34" charset="0"/>
              </a:rPr>
              <a:t>We have several high risk locations to survey including Guam, American Samoa, Hawaii, and the Aleutian Island Chain. Inability to complete these regions could delay completion before 2022.</a:t>
            </a:r>
            <a:endParaRPr lang="en-US"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9FB43C-F078-4A11-ADB5-ADBCC264F6F7}"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470002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-gravity data</a:t>
            </a:r>
            <a:r>
              <a:rPr lang="en-US" baseline="0" dirty="0" smtClean="0"/>
              <a:t> used to create NAPGD will come from all of these sources</a:t>
            </a:r>
          </a:p>
          <a:p>
            <a:r>
              <a:rPr lang="en-US" baseline="0" dirty="0" smtClean="0"/>
              <a:t>-The airborne observations are all a part of the GRAV-D program already discussed</a:t>
            </a:r>
          </a:p>
          <a:p>
            <a:r>
              <a:rPr lang="en-US" dirty="0" smtClean="0"/>
              <a:t>-A relative gravity campaign of terrestrial was performed countrywide in</a:t>
            </a:r>
            <a:r>
              <a:rPr lang="en-US" baseline="0" dirty="0" smtClean="0"/>
              <a:t> the early 2000s.  It was, as far as I was told, this one dude who just rode around the country hitting up all the major gravity points in the Intl Gravity Standardization Network of 1971.</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142982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Calibri" panose="020F0502020204030204" pitchFamily="34" charset="0"/>
              </a:defRPr>
            </a:lvl1pPr>
            <a:lvl2pPr marL="741363" indent="-284163" defTabSz="968375">
              <a:spcBef>
                <a:spcPct val="30000"/>
              </a:spcBef>
              <a:defRPr sz="1200">
                <a:solidFill>
                  <a:schemeClr val="tx1"/>
                </a:solidFill>
                <a:latin typeface="Calibri" panose="020F0502020204030204" pitchFamily="34" charset="0"/>
              </a:defRPr>
            </a:lvl2pPr>
            <a:lvl3pPr marL="1141413" indent="-227013" defTabSz="968375">
              <a:spcBef>
                <a:spcPct val="30000"/>
              </a:spcBef>
              <a:defRPr sz="1200">
                <a:solidFill>
                  <a:schemeClr val="tx1"/>
                </a:solidFill>
                <a:latin typeface="Calibri" panose="020F0502020204030204" pitchFamily="34" charset="0"/>
              </a:defRPr>
            </a:lvl3pPr>
            <a:lvl4pPr marL="1598613" indent="-227013" defTabSz="968375">
              <a:spcBef>
                <a:spcPct val="30000"/>
              </a:spcBef>
              <a:defRPr sz="1200">
                <a:solidFill>
                  <a:schemeClr val="tx1"/>
                </a:solidFill>
                <a:latin typeface="Calibri" panose="020F0502020204030204" pitchFamily="34" charset="0"/>
              </a:defRPr>
            </a:lvl4pPr>
            <a:lvl5pPr marL="2055813" indent="-227013" defTabSz="968375">
              <a:spcBef>
                <a:spcPct val="30000"/>
              </a:spcBef>
              <a:defRPr sz="1200">
                <a:solidFill>
                  <a:schemeClr val="tx1"/>
                </a:solidFill>
                <a:latin typeface="Calibri" panose="020F0502020204030204" pitchFamily="34" charset="0"/>
              </a:defRPr>
            </a:lvl5pPr>
            <a:lvl6pPr marL="2513013" indent="-227013" defTabSz="968375"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68375"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68375"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68375"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8DEB92D2-D692-4203-B4CA-E96046DD808F}" type="slidenum">
              <a:rPr lang="en-US" altLang="en-US" sz="1300" smtClean="0">
                <a:latin typeface="Times New Roman" panose="02020603050405020304" pitchFamily="18" charset="0"/>
                <a:cs typeface="Arial" panose="020B0604020202020204" pitchFamily="34" charset="0"/>
              </a:rPr>
              <a:pPr eaLnBrk="0" hangingPunct="0">
                <a:spcBef>
                  <a:spcPct val="0"/>
                </a:spcBef>
              </a:pPr>
              <a:t>8</a:t>
            </a:fld>
            <a:endParaRPr lang="en-US" altLang="en-US" sz="1300" smtClean="0">
              <a:latin typeface="Times New Roman" panose="02020603050405020304" pitchFamily="18"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mbria" panose="02040503050406030204" pitchFamily="18" charset="0"/>
                <a:ea typeface="Cambria" panose="02040503050406030204" pitchFamily="18" charset="0"/>
              </a:rPr>
              <a:t>-Gravity and Climate</a:t>
            </a:r>
            <a:r>
              <a:rPr lang="en-US" sz="1200" baseline="0" dirty="0" smtClean="0">
                <a:latin typeface="Cambria" panose="02040503050406030204" pitchFamily="18" charset="0"/>
                <a:ea typeface="Cambria" panose="02040503050406030204" pitchFamily="18" charset="0"/>
              </a:rPr>
              <a:t> Experiment</a:t>
            </a:r>
            <a:endParaRPr lang="en-US" sz="1200" dirty="0" smtClean="0">
              <a:latin typeface="Cambria" panose="02040503050406030204" pitchFamily="18" charset="0"/>
              <a:ea typeface="Cambria" panose="02040503050406030204" pitchFamily="18" charset="0"/>
            </a:endParaRPr>
          </a:p>
          <a:p>
            <a:r>
              <a:rPr lang="en-US" sz="1200" dirty="0" smtClean="0">
                <a:latin typeface="Cambria" panose="02040503050406030204" pitchFamily="18" charset="0"/>
                <a:ea typeface="Cambria" panose="02040503050406030204" pitchFamily="18" charset="0"/>
              </a:rPr>
              <a:t>-2 Satellites measuring separation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251772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Calibri" panose="020F0502020204030204" pitchFamily="34" charset="0"/>
              </a:defRPr>
            </a:lvl1pPr>
            <a:lvl2pPr marL="727075" indent="-279400" defTabSz="933450">
              <a:spcBef>
                <a:spcPct val="30000"/>
              </a:spcBef>
              <a:defRPr sz="1200">
                <a:solidFill>
                  <a:schemeClr val="tx1"/>
                </a:solidFill>
                <a:latin typeface="Calibri" panose="020F0502020204030204" pitchFamily="34" charset="0"/>
              </a:defRPr>
            </a:lvl2pPr>
            <a:lvl3pPr marL="1119188" indent="-223838" defTabSz="933450">
              <a:spcBef>
                <a:spcPct val="30000"/>
              </a:spcBef>
              <a:defRPr sz="1200">
                <a:solidFill>
                  <a:schemeClr val="tx1"/>
                </a:solidFill>
                <a:latin typeface="Calibri" panose="020F0502020204030204" pitchFamily="34" charset="0"/>
              </a:defRPr>
            </a:lvl3pPr>
            <a:lvl4pPr marL="1568450" indent="-223838" defTabSz="933450">
              <a:spcBef>
                <a:spcPct val="30000"/>
              </a:spcBef>
              <a:defRPr sz="1200">
                <a:solidFill>
                  <a:schemeClr val="tx1"/>
                </a:solidFill>
                <a:latin typeface="Calibri" panose="020F0502020204030204" pitchFamily="34" charset="0"/>
              </a:defRPr>
            </a:lvl4pPr>
            <a:lvl5pPr marL="2016125" indent="-223838" defTabSz="933450">
              <a:spcBef>
                <a:spcPct val="30000"/>
              </a:spcBef>
              <a:defRPr sz="1200">
                <a:solidFill>
                  <a:schemeClr val="tx1"/>
                </a:solidFill>
                <a:latin typeface="Calibri" panose="020F0502020204030204" pitchFamily="34" charset="0"/>
              </a:defRPr>
            </a:lvl5pPr>
            <a:lvl6pPr marL="2473325" indent="-223838" defTabSz="933450" eaLnBrk="0" fontAlgn="base" hangingPunct="0">
              <a:spcBef>
                <a:spcPct val="30000"/>
              </a:spcBef>
              <a:spcAft>
                <a:spcPct val="0"/>
              </a:spcAft>
              <a:defRPr sz="1200">
                <a:solidFill>
                  <a:schemeClr val="tx1"/>
                </a:solidFill>
                <a:latin typeface="Calibri" panose="020F0502020204030204" pitchFamily="34" charset="0"/>
              </a:defRPr>
            </a:lvl6pPr>
            <a:lvl7pPr marL="2930525" indent="-223838" defTabSz="933450" eaLnBrk="0" fontAlgn="base" hangingPunct="0">
              <a:spcBef>
                <a:spcPct val="30000"/>
              </a:spcBef>
              <a:spcAft>
                <a:spcPct val="0"/>
              </a:spcAft>
              <a:defRPr sz="1200">
                <a:solidFill>
                  <a:schemeClr val="tx1"/>
                </a:solidFill>
                <a:latin typeface="Calibri" panose="020F0502020204030204" pitchFamily="34" charset="0"/>
              </a:defRPr>
            </a:lvl7pPr>
            <a:lvl8pPr marL="3387725" indent="-223838" defTabSz="933450" eaLnBrk="0" fontAlgn="base" hangingPunct="0">
              <a:spcBef>
                <a:spcPct val="30000"/>
              </a:spcBef>
              <a:spcAft>
                <a:spcPct val="0"/>
              </a:spcAft>
              <a:defRPr sz="1200">
                <a:solidFill>
                  <a:schemeClr val="tx1"/>
                </a:solidFill>
                <a:latin typeface="Calibri" panose="020F0502020204030204" pitchFamily="34" charset="0"/>
              </a:defRPr>
            </a:lvl8pPr>
            <a:lvl9pPr marL="3844925" indent="-223838" defTabSz="93345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3450" rtl="0" eaLnBrk="0" fontAlgn="base" latinLnBrk="0" hangingPunct="0">
              <a:lnSpc>
                <a:spcPct val="100000"/>
              </a:lnSpc>
              <a:spcBef>
                <a:spcPct val="0"/>
              </a:spcBef>
              <a:spcAft>
                <a:spcPct val="0"/>
              </a:spcAft>
              <a:buClrTx/>
              <a:buSzTx/>
              <a:buFontTx/>
              <a:buNone/>
              <a:tabLst/>
              <a:defRPr/>
            </a:pPr>
            <a:fld id="{AA2F4285-6230-488B-8D00-2A7DACE385EE}"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itchFamily="34" charset="-128"/>
                <a:cs typeface="Arial" panose="020B0604020202020204" pitchFamily="34" charset="0"/>
              </a:rPr>
              <a:pPr marL="0" marR="0" lvl="0" indent="0" algn="r" defTabSz="933450" rtl="0" eaLnBrk="0" fontAlgn="base" latinLnBrk="0" hangingPunct="0">
                <a:lnSpc>
                  <a:spcPct val="100000"/>
                </a:lnSpc>
                <a:spcBef>
                  <a:spcPct val="0"/>
                </a:spcBef>
                <a:spcAft>
                  <a:spcPct val="0"/>
                </a:spcAft>
                <a:buClrTx/>
                <a:buSzTx/>
                <a:buFontTx/>
                <a:buNone/>
                <a:tabLst/>
                <a:defRPr/>
              </a:pPr>
              <a:t>78</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itchFamily="34" charset="-128"/>
              <a:cs typeface="Arial" panose="020B0604020202020204" pitchFamily="34" charset="0"/>
            </a:endParaRPr>
          </a:p>
        </p:txBody>
      </p:sp>
      <p:sp>
        <p:nvSpPr>
          <p:cNvPr id="251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8462137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So all those models work</a:t>
            </a:r>
            <a:r>
              <a:rPr lang="en-US" baseline="0" dirty="0" smtClean="0"/>
              <a:t> together to get you a 2cm height with a 15 minutes GNSS session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9352291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246" name="Google Shape;246;p2: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81962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4: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264" name="Google Shape;264;p4: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60715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7: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296" name="Google Shape;296;p7: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10884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8: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305" name="Google Shape;305;p8: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7352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314" name="Google Shape;314;p9: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41247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0: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323" name="Google Shape;323;p10: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63384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1: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332" name="Google Shape;332;p11: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402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A7AF627A-4B0A-4F07-AA98-FC43EF4A1389}" type="slidenum">
              <a:rPr lang="en-US" altLang="en-US" sz="1300" smtClean="0">
                <a:latin typeface="Times New Roman" panose="02020603050405020304" pitchFamily="18" charset="0"/>
                <a:cs typeface="Arial" panose="020B0604020202020204" pitchFamily="34" charset="0"/>
              </a:rPr>
              <a:pPr eaLnBrk="0" hangingPunct="0">
                <a:spcBef>
                  <a:spcPct val="0"/>
                </a:spcBef>
              </a:pPr>
              <a:t>9</a:t>
            </a:fld>
            <a:endParaRPr lang="en-US" altLang="en-US" sz="1300" smtClean="0">
              <a:latin typeface="Times New Roman" panose="02020603050405020304" pitchFamily="18" charset="0"/>
              <a:cs typeface="Arial" panose="020B0604020202020204" pitchFamily="34" charset="0"/>
            </a:endParaRPr>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smtClean="0"/>
              <a:t>It turns out that MSL is a close approximation to another surface, defined by gravity, called the </a:t>
            </a:r>
            <a:r>
              <a:rPr lang="en-US" altLang="en-US" sz="1100" b="1" smtClean="0"/>
              <a:t>geoid</a:t>
            </a:r>
            <a:r>
              <a:rPr lang="en-US" altLang="en-US" sz="1100" smtClean="0"/>
              <a:t>, which is the </a:t>
            </a:r>
            <a:r>
              <a:rPr lang="en-US" altLang="en-US" sz="1100" i="1" smtClean="0"/>
              <a:t>true zero surface for measuring elevations</a:t>
            </a:r>
            <a:r>
              <a:rPr lang="en-US" altLang="en-US" sz="1100" smtClean="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altLang="en-US" sz="1100" smtClean="0"/>
          </a:p>
          <a:p>
            <a:r>
              <a:rPr lang="en-US" altLang="en-US" sz="1100" smtClean="0"/>
              <a:t>Definition: NGVD29 – The National Geodetic Vertical Datum of 1929…</a:t>
            </a:r>
          </a:p>
          <a:p>
            <a:r>
              <a:rPr lang="en-US" altLang="en-US" sz="1100" smtClean="0"/>
              <a:t>The </a:t>
            </a:r>
            <a:r>
              <a:rPr lang="en-US" altLang="en-US" sz="1100" b="1" smtClean="0"/>
              <a:t>Sea Level Datum of 1929</a:t>
            </a:r>
            <a:r>
              <a:rPr lang="en-US" altLang="en-US" sz="1100" smtClean="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altLang="en-US" sz="1100" smtClean="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altLang="en-US" sz="1100" smtClean="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altLang="en-US" sz="110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2: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340" name="Google Shape;340;p12: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08909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3: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349" name="Google Shape;349;p13: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12270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4: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360" name="Google Shape;360;p14: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07454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5: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369" name="Google Shape;369;p15: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26870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6: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378" name="Google Shape;378;p16: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1546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7: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390" name="Google Shape;390;p17: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92484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9: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407" name="Google Shape;407;p19: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32279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0: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416" name="Google Shape;416;p20: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11862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1: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426" name="Google Shape;426;p21: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33681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2: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435" name="Google Shape;435;p22: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5171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By fixing the geopotential value at the origin point, it was possible to ensure that the origins of IGLD 85 and NAVD 88 aligned.</a:t>
            </a:r>
          </a:p>
          <a:p>
            <a:pPr eaLnBrk="1" hangingPunct="1"/>
            <a:endParaRPr lang="en-US" altLang="en-US" smtClean="0"/>
          </a:p>
          <a:p>
            <a:pPr eaLnBrk="1" hangingPunct="1"/>
            <a:r>
              <a:rPr lang="en-US" altLang="en-US" smtClean="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smtClean="0"/>
          </a:p>
          <a:p>
            <a:pPr eaLnBrk="1" hangingPunct="1"/>
            <a:r>
              <a:rPr lang="en-US" altLang="en-US" smtClean="0"/>
              <a:t>Note that the designation of the vertical control point at Father Point is “1250 G=NAVD 88 DATUM POINT” for PID# TY5255 and is not available from the publicly accessible NGSIDB.</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40: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1611" name="Google Shape;1611;p40: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34952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p41: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1619" name="Google Shape;1619;p41: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4765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p42: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1628" name="Google Shape;1628;p42: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79416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43:notes"/>
          <p:cNvSpPr txBox="1">
            <a:spLocks noGrp="1"/>
          </p:cNvSpPr>
          <p:nvPr>
            <p:ph type="body" idx="1"/>
          </p:nvPr>
        </p:nvSpPr>
        <p:spPr>
          <a:xfrm>
            <a:off x="701360"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1654" name="Google Shape;1654;p43: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60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Calibri" panose="020F0502020204030204" pitchFamily="34" charset="0"/>
              </a:defRPr>
            </a:lvl1pPr>
            <a:lvl2pPr marL="741363" indent="-284163" defTabSz="968375">
              <a:spcBef>
                <a:spcPct val="30000"/>
              </a:spcBef>
              <a:defRPr sz="1200">
                <a:solidFill>
                  <a:schemeClr val="tx1"/>
                </a:solidFill>
                <a:latin typeface="Calibri" panose="020F0502020204030204" pitchFamily="34" charset="0"/>
              </a:defRPr>
            </a:lvl2pPr>
            <a:lvl3pPr marL="1141413" indent="-227013" defTabSz="968375">
              <a:spcBef>
                <a:spcPct val="30000"/>
              </a:spcBef>
              <a:defRPr sz="1200">
                <a:solidFill>
                  <a:schemeClr val="tx1"/>
                </a:solidFill>
                <a:latin typeface="Calibri" panose="020F0502020204030204" pitchFamily="34" charset="0"/>
              </a:defRPr>
            </a:lvl3pPr>
            <a:lvl4pPr marL="1598613" indent="-227013" defTabSz="968375">
              <a:spcBef>
                <a:spcPct val="30000"/>
              </a:spcBef>
              <a:defRPr sz="1200">
                <a:solidFill>
                  <a:schemeClr val="tx1"/>
                </a:solidFill>
                <a:latin typeface="Calibri" panose="020F0502020204030204" pitchFamily="34" charset="0"/>
              </a:defRPr>
            </a:lvl4pPr>
            <a:lvl5pPr marL="2055813" indent="-227013" defTabSz="968375">
              <a:spcBef>
                <a:spcPct val="30000"/>
              </a:spcBef>
              <a:defRPr sz="1200">
                <a:solidFill>
                  <a:schemeClr val="tx1"/>
                </a:solidFill>
                <a:latin typeface="Calibri" panose="020F0502020204030204" pitchFamily="34" charset="0"/>
              </a:defRPr>
            </a:lvl5pPr>
            <a:lvl6pPr marL="2513013" indent="-227013" defTabSz="968375"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68375"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68375"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68375"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3E52CA15-EE54-4078-AF7E-8CCB7974F72E}" type="slidenum">
              <a:rPr lang="en-US" altLang="en-US" sz="1300" smtClean="0">
                <a:latin typeface="Times New Roman" panose="02020603050405020304" pitchFamily="18" charset="0"/>
                <a:cs typeface="Arial" panose="020B0604020202020204" pitchFamily="34" charset="0"/>
              </a:rPr>
              <a:pPr eaLnBrk="0" hangingPunct="0">
                <a:spcBef>
                  <a:spcPct val="0"/>
                </a:spcBef>
              </a:pPr>
              <a:t>11</a:t>
            </a:fld>
            <a:endParaRPr lang="en-US" altLang="en-US" sz="1300" smtClean="0">
              <a:latin typeface="Times New Roman" panose="02020603050405020304" pitchFamily="18"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95416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73271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45553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0294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457200" y="457200"/>
            <a:ext cx="8229600" cy="1143000"/>
          </a:xfrm>
          <a:prstGeom prst="rect">
            <a:avLst/>
          </a:prstGeom>
          <a:noFill/>
          <a:ln>
            <a:noFill/>
          </a:ln>
        </p:spPr>
        <p:txBody>
          <a:bodyPr spcFirstLastPara="1" lIns="91425" tIns="45700" rIns="91425" bIns="45700"/>
          <a:lstStyle>
            <a:lvl1pPr marR="0" lvl="0" algn="ctr" rtl="0">
              <a:spcBef>
                <a:spcPts val="0"/>
              </a:spcBef>
              <a:spcAft>
                <a:spcPts val="0"/>
              </a:spcAft>
              <a:buSzPts val="1400"/>
              <a:buNone/>
              <a:defRPr sz="3300" b="0" i="0" u="none" strike="noStrike" cap="none">
                <a:solidFill>
                  <a:schemeClr val="dk2"/>
                </a:solidFill>
                <a:latin typeface="Cabin"/>
                <a:ea typeface="Cabin"/>
                <a:cs typeface="Cabin"/>
                <a:sym typeface="Cabin"/>
              </a:defRPr>
            </a:lvl1pPr>
            <a:lvl2pPr marR="0" lvl="1" algn="ctr" rtl="0">
              <a:spcBef>
                <a:spcPts val="0"/>
              </a:spcBef>
              <a:spcAft>
                <a:spcPts val="0"/>
              </a:spcAft>
              <a:buSzPts val="1400"/>
              <a:buNone/>
              <a:defRPr sz="3300" b="0" i="0" u="none" strike="noStrike" cap="none">
                <a:solidFill>
                  <a:schemeClr val="dk2"/>
                </a:solidFill>
                <a:latin typeface="Cabin"/>
                <a:ea typeface="Cabin"/>
                <a:cs typeface="Cabin"/>
                <a:sym typeface="Cabin"/>
              </a:defRPr>
            </a:lvl2pPr>
            <a:lvl3pPr marR="0" lvl="2" algn="ctr" rtl="0">
              <a:spcBef>
                <a:spcPts val="0"/>
              </a:spcBef>
              <a:spcAft>
                <a:spcPts val="0"/>
              </a:spcAft>
              <a:buSzPts val="1400"/>
              <a:buNone/>
              <a:defRPr sz="3300" b="0" i="0" u="none" strike="noStrike" cap="none">
                <a:solidFill>
                  <a:schemeClr val="dk2"/>
                </a:solidFill>
                <a:latin typeface="Cabin"/>
                <a:ea typeface="Cabin"/>
                <a:cs typeface="Cabin"/>
                <a:sym typeface="Cabin"/>
              </a:defRPr>
            </a:lvl3pPr>
            <a:lvl4pPr marR="0" lvl="3" algn="ctr" rtl="0">
              <a:spcBef>
                <a:spcPts val="0"/>
              </a:spcBef>
              <a:spcAft>
                <a:spcPts val="0"/>
              </a:spcAft>
              <a:buSzPts val="1400"/>
              <a:buNone/>
              <a:defRPr sz="3300" b="0" i="0" u="none" strike="noStrike" cap="none">
                <a:solidFill>
                  <a:schemeClr val="dk2"/>
                </a:solidFill>
                <a:latin typeface="Cabin"/>
                <a:ea typeface="Cabin"/>
                <a:cs typeface="Cabin"/>
                <a:sym typeface="Cabin"/>
              </a:defRPr>
            </a:lvl4pPr>
            <a:lvl5pPr marR="0" lvl="4" algn="ctr" rtl="0">
              <a:spcBef>
                <a:spcPts val="0"/>
              </a:spcBef>
              <a:spcAft>
                <a:spcPts val="0"/>
              </a:spcAft>
              <a:buSzPts val="1400"/>
              <a:buNone/>
              <a:defRPr sz="3300" b="0" i="0" u="none" strike="noStrike" cap="none">
                <a:solidFill>
                  <a:schemeClr val="dk2"/>
                </a:solidFill>
                <a:latin typeface="Cabin"/>
                <a:ea typeface="Cabin"/>
                <a:cs typeface="Cabin"/>
                <a:sym typeface="Cabin"/>
              </a:defRPr>
            </a:lvl5pPr>
            <a:lvl6pPr marR="0" lvl="5"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body" idx="1"/>
          </p:nvPr>
        </p:nvSpPr>
        <p:spPr>
          <a:xfrm>
            <a:off x="457200" y="1828801"/>
            <a:ext cx="8229600" cy="4297363"/>
          </a:xfrm>
          <a:prstGeom prst="rect">
            <a:avLst/>
          </a:prstGeom>
          <a:noFill/>
          <a:ln>
            <a:noFill/>
          </a:ln>
        </p:spPr>
        <p:txBody>
          <a:bodyPr spcFirstLastPara="1" lIns="91425" tIns="45700" rIns="91425" bIns="4570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bin"/>
                <a:ea typeface="Cabin"/>
                <a:cs typeface="Cabin"/>
                <a:sym typeface="Cabin"/>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bin"/>
                <a:ea typeface="Cabin"/>
                <a:cs typeface="Cabin"/>
                <a:sym typeface="Cabin"/>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bin"/>
                <a:ea typeface="Cabin"/>
                <a:cs typeface="Cabin"/>
                <a:sym typeface="Cabin"/>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bin"/>
                <a:ea typeface="Cabin"/>
                <a:cs typeface="Cabin"/>
                <a:sym typeface="Cabin"/>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bin"/>
                <a:ea typeface="Cabin"/>
                <a:cs typeface="Cabin"/>
                <a:sym typeface="Cabin"/>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 name="Google Shape;27;p3"/>
          <p:cNvSpPr txBox="1">
            <a:spLocks noGrp="1"/>
          </p:cNvSpPr>
          <p:nvPr>
            <p:ph type="dt" idx="10"/>
          </p:nvPr>
        </p:nvSpPr>
        <p:spPr>
          <a:xfrm>
            <a:off x="457200" y="6356350"/>
            <a:ext cx="2133600" cy="365125"/>
          </a:xfrm>
          <a:prstGeom prst="rect">
            <a:avLst/>
          </a:prstGeom>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a:defRPr/>
            </a:pPr>
            <a:endParaRPr/>
          </a:p>
        </p:txBody>
      </p:sp>
      <p:sp>
        <p:nvSpPr>
          <p:cNvPr id="5" name="Google Shape;28;p3"/>
          <p:cNvSpPr txBox="1">
            <a:spLocks noGrp="1"/>
          </p:cNvSpPr>
          <p:nvPr>
            <p:ph type="ftr" idx="11"/>
          </p:nvPr>
        </p:nvSpPr>
        <p:spPr>
          <a:xfrm>
            <a:off x="3124200" y="6356350"/>
            <a:ext cx="2895600" cy="365125"/>
          </a:xfrm>
          <a:prstGeom prst="rect">
            <a:avLst/>
          </a:prstGeom>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a:defRPr/>
            </a:pPr>
            <a:endParaRPr/>
          </a:p>
        </p:txBody>
      </p:sp>
      <p:sp>
        <p:nvSpPr>
          <p:cNvPr id="6" name="Google Shape;29;p3"/>
          <p:cNvSpPr txBox="1">
            <a:spLocks noGrp="1"/>
          </p:cNvSpPr>
          <p:nvPr>
            <p:ph type="sldNum" idx="12"/>
          </p:nvPr>
        </p:nvSpPr>
        <p:spPr/>
        <p:txBody>
          <a:bodyPr spcFirstLastPara="1" lIns="91425" tIns="45700" rIns="91425" bIns="45700">
            <a:noAutofit/>
          </a:bodyPr>
          <a:lstStyle>
            <a:lvl1pPr marL="0" marR="0" lvl="0" indent="0" algn="r" rtl="0">
              <a:spcBef>
                <a:spcPts val="0"/>
              </a:spcBef>
              <a:spcAft>
                <a:spcPts val="0"/>
              </a:spcAft>
              <a:buNone/>
              <a:defRPr sz="900" b="0" i="0" u="none" strike="noStrike" cap="none">
                <a:solidFill>
                  <a:srgbClr val="898989"/>
                </a:solidFill>
                <a:latin typeface="Cabin"/>
                <a:ea typeface="Cabin"/>
                <a:cs typeface="Cabin"/>
                <a:sym typeface="Cabin"/>
              </a:defRPr>
            </a:lvl1pPr>
            <a:lvl2pPr marL="0" marR="0" lvl="1" indent="0" algn="r" rtl="0">
              <a:spcBef>
                <a:spcPts val="0"/>
              </a:spcBef>
              <a:buNone/>
              <a:defRPr sz="900" b="0" i="0" u="none" strike="noStrike" cap="none">
                <a:solidFill>
                  <a:srgbClr val="898989"/>
                </a:solidFill>
                <a:latin typeface="Cabin"/>
                <a:ea typeface="Cabin"/>
                <a:cs typeface="Cabin"/>
                <a:sym typeface="Cabin"/>
              </a:defRPr>
            </a:lvl2pPr>
            <a:lvl3pPr marL="0" marR="0" lvl="2" indent="0" algn="r" rtl="0">
              <a:spcBef>
                <a:spcPts val="0"/>
              </a:spcBef>
              <a:buNone/>
              <a:defRPr sz="900" b="0" i="0" u="none" strike="noStrike" cap="none">
                <a:solidFill>
                  <a:srgbClr val="898989"/>
                </a:solidFill>
                <a:latin typeface="Cabin"/>
                <a:ea typeface="Cabin"/>
                <a:cs typeface="Cabin"/>
                <a:sym typeface="Cabin"/>
              </a:defRPr>
            </a:lvl3pPr>
            <a:lvl4pPr marL="0" marR="0" lvl="3" indent="0" algn="r" rtl="0">
              <a:spcBef>
                <a:spcPts val="0"/>
              </a:spcBef>
              <a:buNone/>
              <a:defRPr sz="900" b="0" i="0" u="none" strike="noStrike" cap="none">
                <a:solidFill>
                  <a:srgbClr val="898989"/>
                </a:solidFill>
                <a:latin typeface="Cabin"/>
                <a:ea typeface="Cabin"/>
                <a:cs typeface="Cabin"/>
                <a:sym typeface="Cabin"/>
              </a:defRPr>
            </a:lvl4pPr>
            <a:lvl5pPr marL="0" marR="0" lvl="4" indent="0" algn="r" rtl="0">
              <a:spcBef>
                <a:spcPts val="0"/>
              </a:spcBef>
              <a:buNone/>
              <a:defRPr sz="900" b="0" i="0" u="none" strike="noStrike" cap="none">
                <a:solidFill>
                  <a:srgbClr val="898989"/>
                </a:solidFill>
                <a:latin typeface="Cabin"/>
                <a:ea typeface="Cabin"/>
                <a:cs typeface="Cabin"/>
                <a:sym typeface="Cabin"/>
              </a:defRPr>
            </a:lvl5pPr>
            <a:lvl6pPr marL="0" marR="0" lvl="5" indent="0" algn="r" rtl="0">
              <a:spcBef>
                <a:spcPts val="0"/>
              </a:spcBef>
              <a:buNone/>
              <a:defRPr sz="900" b="0" i="0" u="none" strike="noStrike" cap="none">
                <a:solidFill>
                  <a:srgbClr val="898989"/>
                </a:solidFill>
                <a:latin typeface="Cabin"/>
                <a:ea typeface="Cabin"/>
                <a:cs typeface="Cabin"/>
                <a:sym typeface="Cabin"/>
              </a:defRPr>
            </a:lvl6pPr>
            <a:lvl7pPr marL="0" marR="0" lvl="6" indent="0" algn="r" rtl="0">
              <a:spcBef>
                <a:spcPts val="0"/>
              </a:spcBef>
              <a:buNone/>
              <a:defRPr sz="900" b="0" i="0" u="none" strike="noStrike" cap="none">
                <a:solidFill>
                  <a:srgbClr val="898989"/>
                </a:solidFill>
                <a:latin typeface="Cabin"/>
                <a:ea typeface="Cabin"/>
                <a:cs typeface="Cabin"/>
                <a:sym typeface="Cabin"/>
              </a:defRPr>
            </a:lvl7pPr>
            <a:lvl8pPr marL="0" marR="0" lvl="7" indent="0" algn="r" rtl="0">
              <a:spcBef>
                <a:spcPts val="0"/>
              </a:spcBef>
              <a:buNone/>
              <a:defRPr sz="900" b="0" i="0" u="none" strike="noStrike" cap="none">
                <a:solidFill>
                  <a:srgbClr val="898989"/>
                </a:solidFill>
                <a:latin typeface="Cabin"/>
                <a:ea typeface="Cabin"/>
                <a:cs typeface="Cabin"/>
                <a:sym typeface="Cabin"/>
              </a:defRPr>
            </a:lvl8pPr>
            <a:lvl9pPr marL="0" marR="0" lvl="8" indent="0" algn="r" rtl="0">
              <a:spcBef>
                <a:spcPts val="0"/>
              </a:spcBef>
              <a:buNone/>
              <a:defRPr sz="900" b="0" i="0" u="none" strike="noStrike" cap="none">
                <a:solidFill>
                  <a:srgbClr val="898989"/>
                </a:solidFill>
                <a:latin typeface="Cabin"/>
                <a:ea typeface="Cabin"/>
                <a:cs typeface="Cabin"/>
                <a:sym typeface="Cabin"/>
              </a:defRPr>
            </a:lvl9pPr>
          </a:lstStyle>
          <a:p>
            <a:pPr>
              <a:defRPr/>
            </a:pPr>
            <a:fld id="{15754925-C7D9-453A-B21F-D299978526D9}" type="slidenum">
              <a:rPr lang="en-US"/>
              <a:pPr>
                <a:defRPr/>
              </a:pPr>
              <a:t>‹#›</a:t>
            </a:fld>
            <a:r>
              <a:rPr lang="en-US"/>
              <a:t> of 34</a:t>
            </a:r>
          </a:p>
        </p:txBody>
      </p:sp>
    </p:spTree>
    <p:extLst>
      <p:ext uri="{BB962C8B-B14F-4D97-AF65-F5344CB8AC3E}">
        <p14:creationId xmlns:p14="http://schemas.microsoft.com/office/powerpoint/2010/main" val="289207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6066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0837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0212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57D034DE-9AE8-487F-97DE-D7A68BF383B4}" type="datetimeFigureOut">
              <a:rPr lang="en-US"/>
              <a:pPr>
                <a:defRPr/>
              </a:pPr>
              <a:t>1/31/2020</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20EAB6D1-E116-4513-BA6D-C23793C8C5F4}" type="slidenum">
              <a:rPr lang="en-US" altLang="en-US"/>
              <a:pPr>
                <a:defRPr/>
              </a:pPr>
              <a:t>‹#›</a:t>
            </a:fld>
            <a:endParaRPr lang="en-US" altLang="en-US"/>
          </a:p>
        </p:txBody>
      </p:sp>
    </p:spTree>
    <p:extLst>
      <p:ext uri="{BB962C8B-B14F-4D97-AF65-F5344CB8AC3E}">
        <p14:creationId xmlns:p14="http://schemas.microsoft.com/office/powerpoint/2010/main" val="1787858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EC0B6DC6-B9C1-423A-93EC-3DA80AC8C9B7}" type="datetimeFigureOut">
              <a:rPr lang="en-US"/>
              <a:pPr>
                <a:defRPr/>
              </a:pPr>
              <a:t>1/31/2020</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73F374D6-EC09-4682-9664-D5A15C36D1BF}" type="slidenum">
              <a:rPr lang="en-US" altLang="en-US"/>
              <a:pPr>
                <a:defRPr/>
              </a:pPr>
              <a:t>‹#›</a:t>
            </a:fld>
            <a:endParaRPr lang="en-US" altLang="en-US"/>
          </a:p>
        </p:txBody>
      </p:sp>
    </p:spTree>
    <p:extLst>
      <p:ext uri="{BB962C8B-B14F-4D97-AF65-F5344CB8AC3E}">
        <p14:creationId xmlns:p14="http://schemas.microsoft.com/office/powerpoint/2010/main" val="2601771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E74BBF6A-7825-4DA9-8F57-77096AE815FB}" type="datetimeFigureOut">
              <a:rPr lang="en-US"/>
              <a:pPr>
                <a:defRPr/>
              </a:pPr>
              <a:t>1/31/2020</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B73575F3-4ECE-45C1-8923-2A4372B42D8A}" type="slidenum">
              <a:rPr lang="en-US" altLang="en-US"/>
              <a:pPr>
                <a:defRPr/>
              </a:pPr>
              <a:t>‹#›</a:t>
            </a:fld>
            <a:endParaRPr lang="en-US" altLang="en-US"/>
          </a:p>
        </p:txBody>
      </p:sp>
    </p:spTree>
    <p:extLst>
      <p:ext uri="{BB962C8B-B14F-4D97-AF65-F5344CB8AC3E}">
        <p14:creationId xmlns:p14="http://schemas.microsoft.com/office/powerpoint/2010/main" val="146567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49CC2203-50CF-449C-96CA-A6625973B204}" type="datetimeFigureOut">
              <a:rPr lang="en-US"/>
              <a:pPr>
                <a:defRPr/>
              </a:pPr>
              <a:t>1/31/2020</a:t>
            </a:fld>
            <a:endParaRPr lang="en-US"/>
          </a:p>
        </p:txBody>
      </p:sp>
      <p:sp>
        <p:nvSpPr>
          <p:cNvPr id="6"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6A8C105F-8A07-4164-A8AA-976432F62D2A}" type="slidenum">
              <a:rPr lang="en-US" altLang="en-US"/>
              <a:pPr>
                <a:defRPr/>
              </a:pPr>
              <a:t>‹#›</a:t>
            </a:fld>
            <a:endParaRPr lang="en-US" altLang="en-US"/>
          </a:p>
        </p:txBody>
      </p:sp>
    </p:spTree>
    <p:extLst>
      <p:ext uri="{BB962C8B-B14F-4D97-AF65-F5344CB8AC3E}">
        <p14:creationId xmlns:p14="http://schemas.microsoft.com/office/powerpoint/2010/main" val="2344360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7CE1C3BB-D8EC-4B07-B960-C94EE13598D4}" type="datetimeFigureOut">
              <a:rPr lang="en-US"/>
              <a:pPr>
                <a:defRPr/>
              </a:pPr>
              <a:t>1/31/2020</a:t>
            </a:fld>
            <a:endParaRPr lang="en-US"/>
          </a:p>
        </p:txBody>
      </p:sp>
      <p:sp>
        <p:nvSpPr>
          <p:cNvPr id="8"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9" name="Slide Number Placeholder 5"/>
          <p:cNvSpPr>
            <a:spLocks noGrp="1"/>
          </p:cNvSpPr>
          <p:nvPr>
            <p:ph type="sldNum" sz="quarter" idx="12"/>
          </p:nvPr>
        </p:nvSpPr>
        <p:spPr/>
        <p:txBody>
          <a:bodyPr/>
          <a:lstStyle>
            <a:lvl1pPr defTabSz="457200">
              <a:defRPr/>
            </a:lvl1pPr>
          </a:lstStyle>
          <a:p>
            <a:pPr>
              <a:defRPr/>
            </a:pPr>
            <a:fld id="{05E37C83-0389-4003-A48F-2B1F1D36770A}" type="slidenum">
              <a:rPr lang="en-US" altLang="en-US"/>
              <a:pPr>
                <a:defRPr/>
              </a:pPr>
              <a:t>‹#›</a:t>
            </a:fld>
            <a:endParaRPr lang="en-US" altLang="en-US"/>
          </a:p>
        </p:txBody>
      </p:sp>
    </p:spTree>
    <p:extLst>
      <p:ext uri="{BB962C8B-B14F-4D97-AF65-F5344CB8AC3E}">
        <p14:creationId xmlns:p14="http://schemas.microsoft.com/office/powerpoint/2010/main" val="656660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0D7C7E4B-2E0A-45E1-9E28-ED66E042B179}" type="datetimeFigureOut">
              <a:rPr lang="en-US"/>
              <a:pPr>
                <a:defRPr/>
              </a:pPr>
              <a:t>1/31/2020</a:t>
            </a:fld>
            <a:endParaRPr lang="en-US"/>
          </a:p>
        </p:txBody>
      </p:sp>
      <p:sp>
        <p:nvSpPr>
          <p:cNvPr id="4"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5" name="Slide Number Placeholder 5"/>
          <p:cNvSpPr>
            <a:spLocks noGrp="1"/>
          </p:cNvSpPr>
          <p:nvPr>
            <p:ph type="sldNum" sz="quarter" idx="12"/>
          </p:nvPr>
        </p:nvSpPr>
        <p:spPr/>
        <p:txBody>
          <a:bodyPr/>
          <a:lstStyle>
            <a:lvl1pPr defTabSz="457200">
              <a:defRPr/>
            </a:lvl1pPr>
          </a:lstStyle>
          <a:p>
            <a:pPr>
              <a:defRPr/>
            </a:pPr>
            <a:fld id="{44E284E1-CAAE-482F-9622-461000EB93E7}" type="slidenum">
              <a:rPr lang="en-US" altLang="en-US"/>
              <a:pPr>
                <a:defRPr/>
              </a:pPr>
              <a:t>‹#›</a:t>
            </a:fld>
            <a:endParaRPr lang="en-US" altLang="en-US"/>
          </a:p>
        </p:txBody>
      </p:sp>
    </p:spTree>
    <p:extLst>
      <p:ext uri="{BB962C8B-B14F-4D97-AF65-F5344CB8AC3E}">
        <p14:creationId xmlns:p14="http://schemas.microsoft.com/office/powerpoint/2010/main" val="2015122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57813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E69809FC-64DE-4ED4-B7BE-908D0EECDBD4}" type="datetimeFigureOut">
              <a:rPr lang="en-US"/>
              <a:pPr>
                <a:defRPr/>
              </a:pPr>
              <a:t>1/31/2020</a:t>
            </a:fld>
            <a:endParaRPr lang="en-US"/>
          </a:p>
        </p:txBody>
      </p:sp>
      <p:sp>
        <p:nvSpPr>
          <p:cNvPr id="3"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defTabSz="457200">
              <a:defRPr/>
            </a:lvl1pPr>
          </a:lstStyle>
          <a:p>
            <a:pPr>
              <a:defRPr/>
            </a:pPr>
            <a:fld id="{0D6BC0F7-BB7C-4B83-97D9-4D95F74B17F5}" type="slidenum">
              <a:rPr lang="en-US" altLang="en-US"/>
              <a:pPr>
                <a:defRPr/>
              </a:pPr>
              <a:t>‹#›</a:t>
            </a:fld>
            <a:endParaRPr lang="en-US" altLang="en-US"/>
          </a:p>
        </p:txBody>
      </p:sp>
    </p:spTree>
    <p:extLst>
      <p:ext uri="{BB962C8B-B14F-4D97-AF65-F5344CB8AC3E}">
        <p14:creationId xmlns:p14="http://schemas.microsoft.com/office/powerpoint/2010/main" val="3205864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1BFE2A95-7F94-4D2F-B6F7-053D3C558C72}" type="datetimeFigureOut">
              <a:rPr lang="en-US"/>
              <a:pPr>
                <a:defRPr/>
              </a:pPr>
              <a:t>1/31/2020</a:t>
            </a:fld>
            <a:endParaRPr lang="en-US"/>
          </a:p>
        </p:txBody>
      </p:sp>
      <p:sp>
        <p:nvSpPr>
          <p:cNvPr id="6"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D0291D7A-6F3A-43C1-B499-95DA7E40BA96}" type="slidenum">
              <a:rPr lang="en-US" altLang="en-US"/>
              <a:pPr>
                <a:defRPr/>
              </a:pPr>
              <a:t>‹#›</a:t>
            </a:fld>
            <a:endParaRPr lang="en-US" altLang="en-US"/>
          </a:p>
        </p:txBody>
      </p:sp>
    </p:spTree>
    <p:extLst>
      <p:ext uri="{BB962C8B-B14F-4D97-AF65-F5344CB8AC3E}">
        <p14:creationId xmlns:p14="http://schemas.microsoft.com/office/powerpoint/2010/main" val="2023570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DC7D1E65-6DC9-47FC-A746-9333482BEF88}" type="datetimeFigureOut">
              <a:rPr lang="en-US"/>
              <a:pPr>
                <a:defRPr/>
              </a:pPr>
              <a:t>1/31/2020</a:t>
            </a:fld>
            <a:endParaRPr lang="en-US"/>
          </a:p>
        </p:txBody>
      </p:sp>
      <p:sp>
        <p:nvSpPr>
          <p:cNvPr id="6"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69B0C2AB-014F-4525-94EB-2559D7F7F553}" type="slidenum">
              <a:rPr lang="en-US" altLang="en-US"/>
              <a:pPr>
                <a:defRPr/>
              </a:pPr>
              <a:t>‹#›</a:t>
            </a:fld>
            <a:endParaRPr lang="en-US" altLang="en-US"/>
          </a:p>
        </p:txBody>
      </p:sp>
    </p:spTree>
    <p:extLst>
      <p:ext uri="{BB962C8B-B14F-4D97-AF65-F5344CB8AC3E}">
        <p14:creationId xmlns:p14="http://schemas.microsoft.com/office/powerpoint/2010/main" val="676341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6732D91E-A22D-4A84-AEE1-20CD4671E5EB}" type="datetimeFigureOut">
              <a:rPr lang="en-US"/>
              <a:pPr>
                <a:defRPr/>
              </a:pPr>
              <a:t>1/31/2020</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54D9F664-D7EE-4565-8ACB-190A4092A0D5}" type="slidenum">
              <a:rPr lang="en-US" altLang="en-US"/>
              <a:pPr>
                <a:defRPr/>
              </a:pPr>
              <a:t>‹#›</a:t>
            </a:fld>
            <a:endParaRPr lang="en-US" altLang="en-US"/>
          </a:p>
        </p:txBody>
      </p:sp>
    </p:spTree>
    <p:extLst>
      <p:ext uri="{BB962C8B-B14F-4D97-AF65-F5344CB8AC3E}">
        <p14:creationId xmlns:p14="http://schemas.microsoft.com/office/powerpoint/2010/main" val="2559495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D41F06F0-A704-4FE4-84EF-CB6A0508D81A}" type="datetimeFigureOut">
              <a:rPr lang="en-US"/>
              <a:pPr>
                <a:defRPr/>
              </a:pPr>
              <a:t>1/31/2020</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DB371E77-B4E2-4C9D-AF27-80C43C8D7283}" type="slidenum">
              <a:rPr lang="en-US" altLang="en-US"/>
              <a:pPr>
                <a:defRPr/>
              </a:pPr>
              <a:t>‹#›</a:t>
            </a:fld>
            <a:endParaRPr lang="en-US" altLang="en-US"/>
          </a:p>
        </p:txBody>
      </p:sp>
    </p:spTree>
    <p:extLst>
      <p:ext uri="{BB962C8B-B14F-4D97-AF65-F5344CB8AC3E}">
        <p14:creationId xmlns:p14="http://schemas.microsoft.com/office/powerpoint/2010/main" val="916242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defTabSz="457200">
              <a:defRPr>
                <a:ea typeface="ＭＳ Ｐゴシック"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defTabSz="457200">
              <a:defRPr/>
            </a:lvl1pPr>
          </a:lstStyle>
          <a:p>
            <a:pPr>
              <a:defRPr/>
            </a:pPr>
            <a:fld id="{FFAA83D9-2FCA-4FF7-A013-DBC5E24A5695}" type="slidenum">
              <a:rPr lang="en-US" altLang="en-US"/>
              <a:pPr>
                <a:defRPr/>
              </a:pPr>
              <a:t>‹#›</a:t>
            </a:fld>
            <a:endParaRPr lang="en-US" altLang="en-US"/>
          </a:p>
        </p:txBody>
      </p:sp>
    </p:spTree>
    <p:extLst>
      <p:ext uri="{BB962C8B-B14F-4D97-AF65-F5344CB8AC3E}">
        <p14:creationId xmlns:p14="http://schemas.microsoft.com/office/powerpoint/2010/main" val="650636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911217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A8965142-2BCF-4F92-8484-CCB44DF4C11C}" type="datetimeFigureOut">
              <a:rPr lang="en-US"/>
              <a:pPr>
                <a:defRPr/>
              </a:pPr>
              <a:t>1/31/2020</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02489A52-392C-4F93-80DB-40ED4F745D10}" type="slidenum">
              <a:rPr lang="en-US" altLang="en-US"/>
              <a:pPr>
                <a:defRPr/>
              </a:pPr>
              <a:t>‹#›</a:t>
            </a:fld>
            <a:endParaRPr lang="en-US" altLang="en-US"/>
          </a:p>
        </p:txBody>
      </p:sp>
    </p:spTree>
    <p:extLst>
      <p:ext uri="{BB962C8B-B14F-4D97-AF65-F5344CB8AC3E}">
        <p14:creationId xmlns:p14="http://schemas.microsoft.com/office/powerpoint/2010/main" val="3629291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6329714B-2A5E-4271-8F40-4C58DE30913D}" type="datetimeFigureOut">
              <a:rPr lang="en-US"/>
              <a:pPr>
                <a:defRPr/>
              </a:pPr>
              <a:t>1/31/2020</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B2D378CC-9AAC-43B5-BB30-AEC09373A87B}" type="slidenum">
              <a:rPr lang="en-US" altLang="en-US"/>
              <a:pPr>
                <a:defRPr/>
              </a:pPr>
              <a:t>‹#›</a:t>
            </a:fld>
            <a:endParaRPr lang="en-US" altLang="en-US"/>
          </a:p>
        </p:txBody>
      </p:sp>
    </p:spTree>
    <p:extLst>
      <p:ext uri="{BB962C8B-B14F-4D97-AF65-F5344CB8AC3E}">
        <p14:creationId xmlns:p14="http://schemas.microsoft.com/office/powerpoint/2010/main" val="766048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3E36E6EB-1EC1-4250-B799-1A82893FD608}" type="datetimeFigureOut">
              <a:rPr lang="en-US"/>
              <a:pPr>
                <a:defRPr/>
              </a:pPr>
              <a:t>1/31/2020</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CF97A0EF-FD7A-47E1-A1B7-8E66F86DC042}" type="slidenum">
              <a:rPr lang="en-US" altLang="en-US"/>
              <a:pPr>
                <a:defRPr/>
              </a:pPr>
              <a:t>‹#›</a:t>
            </a:fld>
            <a:endParaRPr lang="en-US" altLang="en-US"/>
          </a:p>
        </p:txBody>
      </p:sp>
    </p:spTree>
    <p:extLst>
      <p:ext uri="{BB962C8B-B14F-4D97-AF65-F5344CB8AC3E}">
        <p14:creationId xmlns:p14="http://schemas.microsoft.com/office/powerpoint/2010/main" val="68642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44022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22589951-9C76-46FA-A123-6960BEA3A946}" type="datetimeFigureOut">
              <a:rPr lang="en-US"/>
              <a:pPr>
                <a:defRPr/>
              </a:pPr>
              <a:t>1/31/2020</a:t>
            </a:fld>
            <a:endParaRPr lang="en-US"/>
          </a:p>
        </p:txBody>
      </p:sp>
      <p:sp>
        <p:nvSpPr>
          <p:cNvPr id="6"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98037227-AC44-4685-9DCF-936480E94B0B}" type="slidenum">
              <a:rPr lang="en-US" altLang="en-US"/>
              <a:pPr>
                <a:defRPr/>
              </a:pPr>
              <a:t>‹#›</a:t>
            </a:fld>
            <a:endParaRPr lang="en-US" altLang="en-US"/>
          </a:p>
        </p:txBody>
      </p:sp>
    </p:spTree>
    <p:extLst>
      <p:ext uri="{BB962C8B-B14F-4D97-AF65-F5344CB8AC3E}">
        <p14:creationId xmlns:p14="http://schemas.microsoft.com/office/powerpoint/2010/main" val="3549932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0B8C0C13-9096-4FEC-85EE-577B4770BFBA}" type="datetimeFigureOut">
              <a:rPr lang="en-US"/>
              <a:pPr>
                <a:defRPr/>
              </a:pPr>
              <a:t>1/31/2020</a:t>
            </a:fld>
            <a:endParaRPr lang="en-US"/>
          </a:p>
        </p:txBody>
      </p:sp>
      <p:sp>
        <p:nvSpPr>
          <p:cNvPr id="8"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9" name="Slide Number Placeholder 5"/>
          <p:cNvSpPr>
            <a:spLocks noGrp="1"/>
          </p:cNvSpPr>
          <p:nvPr>
            <p:ph type="sldNum" sz="quarter" idx="12"/>
          </p:nvPr>
        </p:nvSpPr>
        <p:spPr/>
        <p:txBody>
          <a:bodyPr/>
          <a:lstStyle>
            <a:lvl1pPr defTabSz="457200">
              <a:defRPr/>
            </a:lvl1pPr>
          </a:lstStyle>
          <a:p>
            <a:pPr>
              <a:defRPr/>
            </a:pPr>
            <a:fld id="{35B489D4-6E01-4774-A89D-5247112A2FF6}" type="slidenum">
              <a:rPr lang="en-US" altLang="en-US"/>
              <a:pPr>
                <a:defRPr/>
              </a:pPr>
              <a:t>‹#›</a:t>
            </a:fld>
            <a:endParaRPr lang="en-US" altLang="en-US"/>
          </a:p>
        </p:txBody>
      </p:sp>
    </p:spTree>
    <p:extLst>
      <p:ext uri="{BB962C8B-B14F-4D97-AF65-F5344CB8AC3E}">
        <p14:creationId xmlns:p14="http://schemas.microsoft.com/office/powerpoint/2010/main" val="469917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8B00E30F-109C-47F0-9999-4C46254AEEF4}" type="datetimeFigureOut">
              <a:rPr lang="en-US"/>
              <a:pPr>
                <a:defRPr/>
              </a:pPr>
              <a:t>1/31/2020</a:t>
            </a:fld>
            <a:endParaRPr lang="en-US"/>
          </a:p>
        </p:txBody>
      </p:sp>
      <p:sp>
        <p:nvSpPr>
          <p:cNvPr id="4"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5" name="Slide Number Placeholder 5"/>
          <p:cNvSpPr>
            <a:spLocks noGrp="1"/>
          </p:cNvSpPr>
          <p:nvPr>
            <p:ph type="sldNum" sz="quarter" idx="12"/>
          </p:nvPr>
        </p:nvSpPr>
        <p:spPr/>
        <p:txBody>
          <a:bodyPr/>
          <a:lstStyle>
            <a:lvl1pPr defTabSz="457200">
              <a:defRPr/>
            </a:lvl1pPr>
          </a:lstStyle>
          <a:p>
            <a:pPr>
              <a:defRPr/>
            </a:pPr>
            <a:fld id="{C4F4F4ED-D59F-4BB2-BFA2-A5F5AC8E5F52}" type="slidenum">
              <a:rPr lang="en-US" altLang="en-US"/>
              <a:pPr>
                <a:defRPr/>
              </a:pPr>
              <a:t>‹#›</a:t>
            </a:fld>
            <a:endParaRPr lang="en-US" altLang="en-US"/>
          </a:p>
        </p:txBody>
      </p:sp>
    </p:spTree>
    <p:extLst>
      <p:ext uri="{BB962C8B-B14F-4D97-AF65-F5344CB8AC3E}">
        <p14:creationId xmlns:p14="http://schemas.microsoft.com/office/powerpoint/2010/main" val="2563439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35D12BE8-17B5-4B56-AD71-37B1810FC888}" type="datetimeFigureOut">
              <a:rPr lang="en-US"/>
              <a:pPr>
                <a:defRPr/>
              </a:pPr>
              <a:t>1/31/2020</a:t>
            </a:fld>
            <a:endParaRPr lang="en-US"/>
          </a:p>
        </p:txBody>
      </p:sp>
      <p:sp>
        <p:nvSpPr>
          <p:cNvPr id="3"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defTabSz="457200">
              <a:defRPr/>
            </a:lvl1pPr>
          </a:lstStyle>
          <a:p>
            <a:pPr>
              <a:defRPr/>
            </a:pPr>
            <a:fld id="{45E33FD8-22E7-464F-B315-5FE2FB2FC5B2}" type="slidenum">
              <a:rPr lang="en-US" altLang="en-US"/>
              <a:pPr>
                <a:defRPr/>
              </a:pPr>
              <a:t>‹#›</a:t>
            </a:fld>
            <a:endParaRPr lang="en-US" altLang="en-US"/>
          </a:p>
        </p:txBody>
      </p:sp>
    </p:spTree>
    <p:extLst>
      <p:ext uri="{BB962C8B-B14F-4D97-AF65-F5344CB8AC3E}">
        <p14:creationId xmlns:p14="http://schemas.microsoft.com/office/powerpoint/2010/main" val="3733378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EBE60131-D8CB-4544-9309-BB4FB7E93CA8}" type="datetimeFigureOut">
              <a:rPr lang="en-US"/>
              <a:pPr>
                <a:defRPr/>
              </a:pPr>
              <a:t>1/31/2020</a:t>
            </a:fld>
            <a:endParaRPr lang="en-US"/>
          </a:p>
        </p:txBody>
      </p:sp>
      <p:sp>
        <p:nvSpPr>
          <p:cNvPr id="6"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C36C14F9-233B-483D-93D1-7EAC4E533336}" type="slidenum">
              <a:rPr lang="en-US" altLang="en-US"/>
              <a:pPr>
                <a:defRPr/>
              </a:pPr>
              <a:t>‹#›</a:t>
            </a:fld>
            <a:endParaRPr lang="en-US" altLang="en-US"/>
          </a:p>
        </p:txBody>
      </p:sp>
    </p:spTree>
    <p:extLst>
      <p:ext uri="{BB962C8B-B14F-4D97-AF65-F5344CB8AC3E}">
        <p14:creationId xmlns:p14="http://schemas.microsoft.com/office/powerpoint/2010/main" val="162423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E3D30038-8B51-4BA5-AE10-917963B14BC1}" type="datetimeFigureOut">
              <a:rPr lang="en-US"/>
              <a:pPr>
                <a:defRPr/>
              </a:pPr>
              <a:t>1/31/2020</a:t>
            </a:fld>
            <a:endParaRPr lang="en-US"/>
          </a:p>
        </p:txBody>
      </p:sp>
      <p:sp>
        <p:nvSpPr>
          <p:cNvPr id="6"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F5266147-ACD1-4CF9-9795-A283ACEA9FCF}" type="slidenum">
              <a:rPr lang="en-US" altLang="en-US"/>
              <a:pPr>
                <a:defRPr/>
              </a:pPr>
              <a:t>‹#›</a:t>
            </a:fld>
            <a:endParaRPr lang="en-US" altLang="en-US"/>
          </a:p>
        </p:txBody>
      </p:sp>
    </p:spTree>
    <p:extLst>
      <p:ext uri="{BB962C8B-B14F-4D97-AF65-F5344CB8AC3E}">
        <p14:creationId xmlns:p14="http://schemas.microsoft.com/office/powerpoint/2010/main" val="3006311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5F7D83CD-07B9-45C3-9128-9587B49E2AF9}" type="datetimeFigureOut">
              <a:rPr lang="en-US"/>
              <a:pPr>
                <a:defRPr/>
              </a:pPr>
              <a:t>1/31/2020</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9BBBC48E-DD1E-46BA-86D3-64FF8051B0C0}" type="slidenum">
              <a:rPr lang="en-US" altLang="en-US"/>
              <a:pPr>
                <a:defRPr/>
              </a:pPr>
              <a:t>‹#›</a:t>
            </a:fld>
            <a:endParaRPr lang="en-US" altLang="en-US"/>
          </a:p>
        </p:txBody>
      </p:sp>
    </p:spTree>
    <p:extLst>
      <p:ext uri="{BB962C8B-B14F-4D97-AF65-F5344CB8AC3E}">
        <p14:creationId xmlns:p14="http://schemas.microsoft.com/office/powerpoint/2010/main" val="503316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3E23A42F-1AFC-4AFF-A191-52D792E3A042}" type="datetimeFigureOut">
              <a:rPr lang="en-US"/>
              <a:pPr>
                <a:defRPr/>
              </a:pPr>
              <a:t>1/31/2020</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A2131E51-C210-4C99-AAEC-4DF313FDE6BB}" type="slidenum">
              <a:rPr lang="en-US" altLang="en-US"/>
              <a:pPr>
                <a:defRPr/>
              </a:pPr>
              <a:t>‹#›</a:t>
            </a:fld>
            <a:endParaRPr lang="en-US" altLang="en-US"/>
          </a:p>
        </p:txBody>
      </p:sp>
    </p:spTree>
    <p:extLst>
      <p:ext uri="{BB962C8B-B14F-4D97-AF65-F5344CB8AC3E}">
        <p14:creationId xmlns:p14="http://schemas.microsoft.com/office/powerpoint/2010/main" val="1156273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defTabSz="457200">
              <a:defRPr>
                <a:ea typeface="ＭＳ Ｐゴシック"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defTabSz="457200">
              <a:defRPr/>
            </a:lvl1pPr>
          </a:lstStyle>
          <a:p>
            <a:pPr>
              <a:defRPr/>
            </a:pPr>
            <a:fld id="{243DFF4F-3988-447E-A1A0-82EFABE3DB4D}" type="slidenum">
              <a:rPr lang="en-US" altLang="en-US"/>
              <a:pPr>
                <a:defRPr/>
              </a:pPr>
              <a:t>‹#›</a:t>
            </a:fld>
            <a:endParaRPr lang="en-US" altLang="en-US"/>
          </a:p>
        </p:txBody>
      </p:sp>
    </p:spTree>
    <p:extLst>
      <p:ext uri="{BB962C8B-B14F-4D97-AF65-F5344CB8AC3E}">
        <p14:creationId xmlns:p14="http://schemas.microsoft.com/office/powerpoint/2010/main" val="1722205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69043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9238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D2527177-F158-4AF0-B517-569075F4E91D}" type="datetimeFigureOut">
              <a:rPr lang="en-US"/>
              <a:pPr>
                <a:defRPr/>
              </a:pPr>
              <a:t>1/31/2020</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8AEE15FD-2B2F-4965-8336-8F0B29481B63}" type="slidenum">
              <a:rPr lang="en-US" altLang="en-US"/>
              <a:pPr>
                <a:defRPr/>
              </a:pPr>
              <a:t>‹#›</a:t>
            </a:fld>
            <a:endParaRPr lang="en-US" altLang="en-US"/>
          </a:p>
        </p:txBody>
      </p:sp>
    </p:spTree>
    <p:extLst>
      <p:ext uri="{BB962C8B-B14F-4D97-AF65-F5344CB8AC3E}">
        <p14:creationId xmlns:p14="http://schemas.microsoft.com/office/powerpoint/2010/main" val="3569111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00EFD1D8-0DDB-466B-97D6-68830C55685F}" type="datetimeFigureOut">
              <a:rPr lang="en-US"/>
              <a:pPr>
                <a:defRPr/>
              </a:pPr>
              <a:t>1/31/2020</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E8BE2D4E-A6BD-42D0-8E18-E3EEFC07C1C3}" type="slidenum">
              <a:rPr lang="en-US" altLang="en-US"/>
              <a:pPr>
                <a:defRPr/>
              </a:pPr>
              <a:t>‹#›</a:t>
            </a:fld>
            <a:endParaRPr lang="en-US" altLang="en-US"/>
          </a:p>
        </p:txBody>
      </p:sp>
    </p:spTree>
    <p:extLst>
      <p:ext uri="{BB962C8B-B14F-4D97-AF65-F5344CB8AC3E}">
        <p14:creationId xmlns:p14="http://schemas.microsoft.com/office/powerpoint/2010/main" val="3624253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B75FD187-7FC3-4D9F-870B-B4FC7AF9E2E2}" type="datetimeFigureOut">
              <a:rPr lang="en-US"/>
              <a:pPr>
                <a:defRPr/>
              </a:pPr>
              <a:t>1/31/2020</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0D5DAB72-F22C-4DBA-9D33-E918E050CC18}" type="slidenum">
              <a:rPr lang="en-US" altLang="en-US"/>
              <a:pPr>
                <a:defRPr/>
              </a:pPr>
              <a:t>‹#›</a:t>
            </a:fld>
            <a:endParaRPr lang="en-US" altLang="en-US"/>
          </a:p>
        </p:txBody>
      </p:sp>
    </p:spTree>
    <p:extLst>
      <p:ext uri="{BB962C8B-B14F-4D97-AF65-F5344CB8AC3E}">
        <p14:creationId xmlns:p14="http://schemas.microsoft.com/office/powerpoint/2010/main" val="7988153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1191AF76-6B5D-4FB6-9384-2EC3E3E2AEE2}" type="datetimeFigureOut">
              <a:rPr lang="en-US"/>
              <a:pPr>
                <a:defRPr/>
              </a:pPr>
              <a:t>1/31/2020</a:t>
            </a:fld>
            <a:endParaRPr lang="en-US"/>
          </a:p>
        </p:txBody>
      </p:sp>
      <p:sp>
        <p:nvSpPr>
          <p:cNvPr id="6"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8B389C7D-FB81-4323-96C0-765CE5726AD2}" type="slidenum">
              <a:rPr lang="en-US" altLang="en-US"/>
              <a:pPr>
                <a:defRPr/>
              </a:pPr>
              <a:t>‹#›</a:t>
            </a:fld>
            <a:endParaRPr lang="en-US" altLang="en-US"/>
          </a:p>
        </p:txBody>
      </p:sp>
    </p:spTree>
    <p:extLst>
      <p:ext uri="{BB962C8B-B14F-4D97-AF65-F5344CB8AC3E}">
        <p14:creationId xmlns:p14="http://schemas.microsoft.com/office/powerpoint/2010/main" val="3582243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23B03663-E2C6-4738-932F-90F435081751}" type="datetimeFigureOut">
              <a:rPr lang="en-US"/>
              <a:pPr>
                <a:defRPr/>
              </a:pPr>
              <a:t>1/31/2020</a:t>
            </a:fld>
            <a:endParaRPr lang="en-US"/>
          </a:p>
        </p:txBody>
      </p:sp>
      <p:sp>
        <p:nvSpPr>
          <p:cNvPr id="8"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9" name="Slide Number Placeholder 5"/>
          <p:cNvSpPr>
            <a:spLocks noGrp="1"/>
          </p:cNvSpPr>
          <p:nvPr>
            <p:ph type="sldNum" sz="quarter" idx="12"/>
          </p:nvPr>
        </p:nvSpPr>
        <p:spPr/>
        <p:txBody>
          <a:bodyPr/>
          <a:lstStyle>
            <a:lvl1pPr defTabSz="457200">
              <a:defRPr/>
            </a:lvl1pPr>
          </a:lstStyle>
          <a:p>
            <a:pPr>
              <a:defRPr/>
            </a:pPr>
            <a:fld id="{F551E29C-22B5-4D0A-A146-85DE0772D537}" type="slidenum">
              <a:rPr lang="en-US" altLang="en-US"/>
              <a:pPr>
                <a:defRPr/>
              </a:pPr>
              <a:t>‹#›</a:t>
            </a:fld>
            <a:endParaRPr lang="en-US" altLang="en-US"/>
          </a:p>
        </p:txBody>
      </p:sp>
    </p:spTree>
    <p:extLst>
      <p:ext uri="{BB962C8B-B14F-4D97-AF65-F5344CB8AC3E}">
        <p14:creationId xmlns:p14="http://schemas.microsoft.com/office/powerpoint/2010/main" val="3913512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2DDD92EF-EBED-4B56-B846-E264EA0180A4}" type="datetimeFigureOut">
              <a:rPr lang="en-US"/>
              <a:pPr>
                <a:defRPr/>
              </a:pPr>
              <a:t>1/31/2020</a:t>
            </a:fld>
            <a:endParaRPr lang="en-US"/>
          </a:p>
        </p:txBody>
      </p:sp>
      <p:sp>
        <p:nvSpPr>
          <p:cNvPr id="4"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5" name="Slide Number Placeholder 5"/>
          <p:cNvSpPr>
            <a:spLocks noGrp="1"/>
          </p:cNvSpPr>
          <p:nvPr>
            <p:ph type="sldNum" sz="quarter" idx="12"/>
          </p:nvPr>
        </p:nvSpPr>
        <p:spPr/>
        <p:txBody>
          <a:bodyPr/>
          <a:lstStyle>
            <a:lvl1pPr defTabSz="457200">
              <a:defRPr/>
            </a:lvl1pPr>
          </a:lstStyle>
          <a:p>
            <a:pPr>
              <a:defRPr/>
            </a:pPr>
            <a:fld id="{0FD2FC41-2263-405F-BB20-20388F4F3C3B}" type="slidenum">
              <a:rPr lang="en-US" altLang="en-US"/>
              <a:pPr>
                <a:defRPr/>
              </a:pPr>
              <a:t>‹#›</a:t>
            </a:fld>
            <a:endParaRPr lang="en-US" altLang="en-US"/>
          </a:p>
        </p:txBody>
      </p:sp>
    </p:spTree>
    <p:extLst>
      <p:ext uri="{BB962C8B-B14F-4D97-AF65-F5344CB8AC3E}">
        <p14:creationId xmlns:p14="http://schemas.microsoft.com/office/powerpoint/2010/main" val="3242775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69EF7064-5C9B-4BC9-97AF-2DC44C932253}" type="datetimeFigureOut">
              <a:rPr lang="en-US"/>
              <a:pPr>
                <a:defRPr/>
              </a:pPr>
              <a:t>1/31/2020</a:t>
            </a:fld>
            <a:endParaRPr lang="en-US"/>
          </a:p>
        </p:txBody>
      </p:sp>
      <p:sp>
        <p:nvSpPr>
          <p:cNvPr id="3"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defTabSz="457200">
              <a:defRPr/>
            </a:lvl1pPr>
          </a:lstStyle>
          <a:p>
            <a:pPr>
              <a:defRPr/>
            </a:pPr>
            <a:fld id="{5AEB9324-E0BC-456A-8339-39D0524E3E42}" type="slidenum">
              <a:rPr lang="en-US" altLang="en-US"/>
              <a:pPr>
                <a:defRPr/>
              </a:pPr>
              <a:t>‹#›</a:t>
            </a:fld>
            <a:endParaRPr lang="en-US" altLang="en-US"/>
          </a:p>
        </p:txBody>
      </p:sp>
    </p:spTree>
    <p:extLst>
      <p:ext uri="{BB962C8B-B14F-4D97-AF65-F5344CB8AC3E}">
        <p14:creationId xmlns:p14="http://schemas.microsoft.com/office/powerpoint/2010/main" val="3610365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71262697-99B5-438B-8845-11DDB9013BBB}" type="datetimeFigureOut">
              <a:rPr lang="en-US"/>
              <a:pPr>
                <a:defRPr/>
              </a:pPr>
              <a:t>1/31/2020</a:t>
            </a:fld>
            <a:endParaRPr lang="en-US"/>
          </a:p>
        </p:txBody>
      </p:sp>
      <p:sp>
        <p:nvSpPr>
          <p:cNvPr id="6"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CA4661A6-EDEE-4D02-8826-29C5974F89B8}" type="slidenum">
              <a:rPr lang="en-US" altLang="en-US"/>
              <a:pPr>
                <a:defRPr/>
              </a:pPr>
              <a:t>‹#›</a:t>
            </a:fld>
            <a:endParaRPr lang="en-US" altLang="en-US"/>
          </a:p>
        </p:txBody>
      </p:sp>
    </p:spTree>
    <p:extLst>
      <p:ext uri="{BB962C8B-B14F-4D97-AF65-F5344CB8AC3E}">
        <p14:creationId xmlns:p14="http://schemas.microsoft.com/office/powerpoint/2010/main" val="30796151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8C95EF3F-1C36-4EDC-940D-D7441CB3505C}" type="datetimeFigureOut">
              <a:rPr lang="en-US"/>
              <a:pPr>
                <a:defRPr/>
              </a:pPr>
              <a:t>1/31/2020</a:t>
            </a:fld>
            <a:endParaRPr lang="en-US"/>
          </a:p>
        </p:txBody>
      </p:sp>
      <p:sp>
        <p:nvSpPr>
          <p:cNvPr id="6"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7175D40E-99FA-49C6-846C-F8B3C1333B2B}" type="slidenum">
              <a:rPr lang="en-US" altLang="en-US"/>
              <a:pPr>
                <a:defRPr/>
              </a:pPr>
              <a:t>‹#›</a:t>
            </a:fld>
            <a:endParaRPr lang="en-US" altLang="en-US"/>
          </a:p>
        </p:txBody>
      </p:sp>
    </p:spTree>
    <p:extLst>
      <p:ext uri="{BB962C8B-B14F-4D97-AF65-F5344CB8AC3E}">
        <p14:creationId xmlns:p14="http://schemas.microsoft.com/office/powerpoint/2010/main" val="3012012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D2516480-CE96-4CA5-96B6-28783F167256}" type="datetimeFigureOut">
              <a:rPr lang="en-US"/>
              <a:pPr>
                <a:defRPr/>
              </a:pPr>
              <a:t>1/31/2020</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C0916F0D-523C-40A0-8881-0901B96F3646}" type="slidenum">
              <a:rPr lang="en-US" altLang="en-US"/>
              <a:pPr>
                <a:defRPr/>
              </a:pPr>
              <a:t>‹#›</a:t>
            </a:fld>
            <a:endParaRPr lang="en-US" altLang="en-US"/>
          </a:p>
        </p:txBody>
      </p:sp>
    </p:spTree>
    <p:extLst>
      <p:ext uri="{BB962C8B-B14F-4D97-AF65-F5344CB8AC3E}">
        <p14:creationId xmlns:p14="http://schemas.microsoft.com/office/powerpoint/2010/main" val="294628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0421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92BFEDC6-3345-4143-808E-B42C3A180CB8}" type="datetimeFigureOut">
              <a:rPr lang="en-US"/>
              <a:pPr>
                <a:defRPr/>
              </a:pPr>
              <a:t>1/31/2020</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ACF9FE4C-FC2C-4921-8D99-1CFBEA74DC11}" type="slidenum">
              <a:rPr lang="en-US" altLang="en-US"/>
              <a:pPr>
                <a:defRPr/>
              </a:pPr>
              <a:t>‹#›</a:t>
            </a:fld>
            <a:endParaRPr lang="en-US" altLang="en-US"/>
          </a:p>
        </p:txBody>
      </p:sp>
    </p:spTree>
    <p:extLst>
      <p:ext uri="{BB962C8B-B14F-4D97-AF65-F5344CB8AC3E}">
        <p14:creationId xmlns:p14="http://schemas.microsoft.com/office/powerpoint/2010/main" val="114143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defTabSz="457200">
              <a:defRPr>
                <a:ea typeface="ＭＳ Ｐゴシック"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defTabSz="457200">
              <a:defRPr/>
            </a:lvl1pPr>
          </a:lstStyle>
          <a:p>
            <a:pPr>
              <a:defRPr/>
            </a:pPr>
            <a:fld id="{A77752F1-7EA4-45D8-9DDB-CA9B138EE21A}" type="slidenum">
              <a:rPr lang="en-US" altLang="en-US"/>
              <a:pPr>
                <a:defRPr/>
              </a:pPr>
              <a:t>‹#›</a:t>
            </a:fld>
            <a:endParaRPr lang="en-US" altLang="en-US"/>
          </a:p>
        </p:txBody>
      </p:sp>
    </p:spTree>
    <p:extLst>
      <p:ext uri="{BB962C8B-B14F-4D97-AF65-F5344CB8AC3E}">
        <p14:creationId xmlns:p14="http://schemas.microsoft.com/office/powerpoint/2010/main" val="3179686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096347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69321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7800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992735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8624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14323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91613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764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6423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93367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881061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1604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2077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smtClean="0"/>
              <a:t>Text = 28 </a:t>
            </a:r>
            <a:r>
              <a:rPr lang="en-US" dirty="0" err="1" smtClean="0"/>
              <a:t>pt</a:t>
            </a:r>
            <a:r>
              <a:rPr lang="en-US" dirty="0" smtClean="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smtClean="0"/>
              <a:t>Title = 32 </a:t>
            </a:r>
            <a:r>
              <a:rPr lang="en-US" dirty="0" err="1" smtClean="0"/>
              <a:t>pt</a:t>
            </a:r>
            <a:r>
              <a:rPr lang="en-US" dirty="0" smtClean="0"/>
              <a:t> Calibri</a:t>
            </a:r>
            <a:endParaRPr lang="en-US" dirty="0"/>
          </a:p>
        </p:txBody>
      </p:sp>
    </p:spTree>
    <p:extLst>
      <p:ext uri="{BB962C8B-B14F-4D97-AF65-F5344CB8AC3E}">
        <p14:creationId xmlns:p14="http://schemas.microsoft.com/office/powerpoint/2010/main" val="114452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9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9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9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9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9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9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9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75937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457200" y="1600206"/>
            <a:ext cx="8229600" cy="4525963"/>
          </a:xfrm>
          <a:prstGeom prst="rect">
            <a:avLst/>
          </a:prstGeom>
          <a:noFill/>
          <a:ln>
            <a:noFill/>
          </a:ln>
        </p:spPr>
        <p:txBody>
          <a:bodyPr spcFirstLastPara="1" wrap="square" lIns="91425" tIns="45700" rIns="91425" bIns="45700" anchor="t" anchorCtr="0"/>
          <a:lstStyle>
            <a:lvl1pPr marL="342892" lvl="0" indent="-257168" algn="l">
              <a:spcBef>
                <a:spcPts val="270"/>
              </a:spcBef>
              <a:spcAft>
                <a:spcPts val="0"/>
              </a:spcAft>
              <a:buClr>
                <a:schemeClr val="dk1"/>
              </a:buClr>
              <a:buSzPts val="1800"/>
              <a:buChar char="•"/>
              <a:defRPr/>
            </a:lvl1pPr>
            <a:lvl2pPr marL="685783" lvl="1" indent="-257168" algn="l">
              <a:spcBef>
                <a:spcPts val="270"/>
              </a:spcBef>
              <a:spcAft>
                <a:spcPts val="0"/>
              </a:spcAft>
              <a:buClr>
                <a:schemeClr val="dk1"/>
              </a:buClr>
              <a:buSzPts val="1800"/>
              <a:buChar char="–"/>
              <a:defRPr/>
            </a:lvl2pPr>
            <a:lvl3pPr marL="1028675" lvl="2" indent="-257168" algn="l">
              <a:spcBef>
                <a:spcPts val="270"/>
              </a:spcBef>
              <a:spcAft>
                <a:spcPts val="0"/>
              </a:spcAft>
              <a:buClr>
                <a:schemeClr val="dk1"/>
              </a:buClr>
              <a:buSzPts val="1800"/>
              <a:buChar char="•"/>
              <a:defRPr/>
            </a:lvl3pPr>
            <a:lvl4pPr marL="1371566" lvl="3" indent="-257168" algn="l">
              <a:spcBef>
                <a:spcPts val="270"/>
              </a:spcBef>
              <a:spcAft>
                <a:spcPts val="0"/>
              </a:spcAft>
              <a:buClr>
                <a:schemeClr val="dk1"/>
              </a:buClr>
              <a:buSzPts val="1800"/>
              <a:buChar char="–"/>
              <a:defRPr/>
            </a:lvl4pPr>
            <a:lvl5pPr marL="1714457" lvl="4" indent="-257168" algn="l">
              <a:spcBef>
                <a:spcPts val="270"/>
              </a:spcBef>
              <a:spcAft>
                <a:spcPts val="0"/>
              </a:spcAft>
              <a:buClr>
                <a:schemeClr val="dk1"/>
              </a:buClr>
              <a:buSzPts val="1800"/>
              <a:buChar char="»"/>
              <a:defRPr/>
            </a:lvl5pPr>
            <a:lvl6pPr marL="2057348" lvl="5" indent="-257168" algn="l">
              <a:spcBef>
                <a:spcPts val="270"/>
              </a:spcBef>
              <a:spcAft>
                <a:spcPts val="0"/>
              </a:spcAft>
              <a:buClr>
                <a:schemeClr val="dk1"/>
              </a:buClr>
              <a:buSzPts val="1800"/>
              <a:buChar char="•"/>
              <a:defRPr/>
            </a:lvl6pPr>
            <a:lvl7pPr marL="2400240" lvl="6" indent="-257168" algn="l">
              <a:spcBef>
                <a:spcPts val="270"/>
              </a:spcBef>
              <a:spcAft>
                <a:spcPts val="0"/>
              </a:spcAft>
              <a:buClr>
                <a:schemeClr val="dk1"/>
              </a:buClr>
              <a:buSzPts val="1800"/>
              <a:buChar char="•"/>
              <a:defRPr/>
            </a:lvl7pPr>
            <a:lvl8pPr marL="2743132" lvl="7" indent="-257168" algn="l">
              <a:spcBef>
                <a:spcPts val="270"/>
              </a:spcBef>
              <a:spcAft>
                <a:spcPts val="0"/>
              </a:spcAft>
              <a:buClr>
                <a:schemeClr val="dk1"/>
              </a:buClr>
              <a:buSzPts val="1800"/>
              <a:buChar char="•"/>
              <a:defRPr/>
            </a:lvl8pPr>
            <a:lvl9pPr marL="3086023" lvl="8" indent="-257168" algn="l">
              <a:spcBef>
                <a:spcPts val="270"/>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9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9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9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9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9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9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9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584181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685800" y="213043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480"/>
              </a:spcBef>
              <a:spcAft>
                <a:spcPts val="0"/>
              </a:spcAft>
              <a:buClr>
                <a:srgbClr val="888888"/>
              </a:buClr>
              <a:buSzPts val="3200"/>
              <a:buNone/>
              <a:defRPr>
                <a:solidFill>
                  <a:srgbClr val="888888"/>
                </a:solidFill>
              </a:defRPr>
            </a:lvl1pPr>
            <a:lvl2pPr lvl="1" algn="ctr">
              <a:spcBef>
                <a:spcPts val="420"/>
              </a:spcBef>
              <a:spcAft>
                <a:spcPts val="0"/>
              </a:spcAft>
              <a:buClr>
                <a:srgbClr val="888888"/>
              </a:buClr>
              <a:buSzPts val="2800"/>
              <a:buNone/>
              <a:defRPr>
                <a:solidFill>
                  <a:srgbClr val="888888"/>
                </a:solidFill>
              </a:defRPr>
            </a:lvl2pPr>
            <a:lvl3pPr lvl="2" algn="ctr">
              <a:spcBef>
                <a:spcPts val="360"/>
              </a:spcBef>
              <a:spcAft>
                <a:spcPts val="0"/>
              </a:spcAft>
              <a:buClr>
                <a:srgbClr val="888888"/>
              </a:buClr>
              <a:buSzPts val="2400"/>
              <a:buNone/>
              <a:defRPr>
                <a:solidFill>
                  <a:srgbClr val="888888"/>
                </a:solidFill>
              </a:defRPr>
            </a:lvl3pPr>
            <a:lvl4pPr lvl="3" algn="ctr">
              <a:spcBef>
                <a:spcPts val="300"/>
              </a:spcBef>
              <a:spcAft>
                <a:spcPts val="0"/>
              </a:spcAft>
              <a:buClr>
                <a:srgbClr val="888888"/>
              </a:buClr>
              <a:buSzPts val="2000"/>
              <a:buNone/>
              <a:defRPr>
                <a:solidFill>
                  <a:srgbClr val="888888"/>
                </a:solidFill>
              </a:defRPr>
            </a:lvl4pPr>
            <a:lvl5pPr lvl="4" algn="ctr">
              <a:spcBef>
                <a:spcPts val="300"/>
              </a:spcBef>
              <a:spcAft>
                <a:spcPts val="0"/>
              </a:spcAft>
              <a:buClr>
                <a:srgbClr val="888888"/>
              </a:buClr>
              <a:buSzPts val="2000"/>
              <a:buNone/>
              <a:defRPr>
                <a:solidFill>
                  <a:srgbClr val="888888"/>
                </a:solidFill>
              </a:defRPr>
            </a:lvl5pPr>
            <a:lvl6pPr lvl="5" algn="ctr">
              <a:spcBef>
                <a:spcPts val="300"/>
              </a:spcBef>
              <a:spcAft>
                <a:spcPts val="0"/>
              </a:spcAft>
              <a:buClr>
                <a:srgbClr val="888888"/>
              </a:buClr>
              <a:buSzPts val="2000"/>
              <a:buNone/>
              <a:defRPr>
                <a:solidFill>
                  <a:srgbClr val="888888"/>
                </a:solidFill>
              </a:defRPr>
            </a:lvl6pPr>
            <a:lvl7pPr lvl="6" algn="ctr">
              <a:spcBef>
                <a:spcPts val="300"/>
              </a:spcBef>
              <a:spcAft>
                <a:spcPts val="0"/>
              </a:spcAft>
              <a:buClr>
                <a:srgbClr val="888888"/>
              </a:buClr>
              <a:buSzPts val="2000"/>
              <a:buNone/>
              <a:defRPr>
                <a:solidFill>
                  <a:srgbClr val="888888"/>
                </a:solidFill>
              </a:defRPr>
            </a:lvl7pPr>
            <a:lvl8pPr lvl="7" algn="ctr">
              <a:spcBef>
                <a:spcPts val="300"/>
              </a:spcBef>
              <a:spcAft>
                <a:spcPts val="0"/>
              </a:spcAft>
              <a:buClr>
                <a:srgbClr val="888888"/>
              </a:buClr>
              <a:buSzPts val="2000"/>
              <a:buNone/>
              <a:defRPr>
                <a:solidFill>
                  <a:srgbClr val="888888"/>
                </a:solidFill>
              </a:defRPr>
            </a:lvl8pPr>
            <a:lvl9pPr lvl="8" algn="ctr">
              <a:spcBef>
                <a:spcPts val="300"/>
              </a:spcBef>
              <a:spcAft>
                <a:spcPts val="0"/>
              </a:spcAft>
              <a:buClr>
                <a:srgbClr val="888888"/>
              </a:buClr>
              <a:buSzPts val="2000"/>
              <a:buNone/>
              <a:defRPr>
                <a:solidFill>
                  <a:srgbClr val="888888"/>
                </a:solidFill>
              </a:defRPr>
            </a:lvl9pPr>
          </a:lstStyle>
          <a:p>
            <a:endParaRPr/>
          </a:p>
        </p:txBody>
      </p:sp>
      <p:sp>
        <p:nvSpPr>
          <p:cNvPr id="28" name="Google Shape;28;p4"/>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5909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1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342892" lvl="0" indent="-171446" algn="l">
              <a:spcBef>
                <a:spcPts val="300"/>
              </a:spcBef>
              <a:spcAft>
                <a:spcPts val="0"/>
              </a:spcAft>
              <a:buClr>
                <a:srgbClr val="888888"/>
              </a:buClr>
              <a:buSzPts val="2000"/>
              <a:buNone/>
              <a:defRPr sz="1500">
                <a:solidFill>
                  <a:srgbClr val="888888"/>
                </a:solidFill>
              </a:defRPr>
            </a:lvl1pPr>
            <a:lvl2pPr marL="685783" lvl="1" indent="-171446" algn="l">
              <a:spcBef>
                <a:spcPts val="270"/>
              </a:spcBef>
              <a:spcAft>
                <a:spcPts val="0"/>
              </a:spcAft>
              <a:buClr>
                <a:srgbClr val="888888"/>
              </a:buClr>
              <a:buSzPts val="1800"/>
              <a:buNone/>
              <a:defRPr sz="1350">
                <a:solidFill>
                  <a:srgbClr val="888888"/>
                </a:solidFill>
              </a:defRPr>
            </a:lvl2pPr>
            <a:lvl3pPr marL="1028675" lvl="2" indent="-171446" algn="l">
              <a:spcBef>
                <a:spcPts val="240"/>
              </a:spcBef>
              <a:spcAft>
                <a:spcPts val="0"/>
              </a:spcAft>
              <a:buClr>
                <a:srgbClr val="888888"/>
              </a:buClr>
              <a:buSzPts val="1600"/>
              <a:buNone/>
              <a:defRPr sz="1200">
                <a:solidFill>
                  <a:srgbClr val="888888"/>
                </a:solidFill>
              </a:defRPr>
            </a:lvl3pPr>
            <a:lvl4pPr marL="1371566" lvl="3" indent="-171446" algn="l">
              <a:spcBef>
                <a:spcPts val="210"/>
              </a:spcBef>
              <a:spcAft>
                <a:spcPts val="0"/>
              </a:spcAft>
              <a:buClr>
                <a:srgbClr val="888888"/>
              </a:buClr>
              <a:buSzPts val="1400"/>
              <a:buNone/>
              <a:defRPr sz="1050">
                <a:solidFill>
                  <a:srgbClr val="888888"/>
                </a:solidFill>
              </a:defRPr>
            </a:lvl4pPr>
            <a:lvl5pPr marL="1714457" lvl="4" indent="-171446" algn="l">
              <a:spcBef>
                <a:spcPts val="210"/>
              </a:spcBef>
              <a:spcAft>
                <a:spcPts val="0"/>
              </a:spcAft>
              <a:buClr>
                <a:srgbClr val="888888"/>
              </a:buClr>
              <a:buSzPts val="1400"/>
              <a:buNone/>
              <a:defRPr sz="1050">
                <a:solidFill>
                  <a:srgbClr val="888888"/>
                </a:solidFill>
              </a:defRPr>
            </a:lvl5pPr>
            <a:lvl6pPr marL="2057348" lvl="5" indent="-171446" algn="l">
              <a:spcBef>
                <a:spcPts val="210"/>
              </a:spcBef>
              <a:spcAft>
                <a:spcPts val="0"/>
              </a:spcAft>
              <a:buClr>
                <a:srgbClr val="888888"/>
              </a:buClr>
              <a:buSzPts val="1400"/>
              <a:buNone/>
              <a:defRPr sz="1050">
                <a:solidFill>
                  <a:srgbClr val="888888"/>
                </a:solidFill>
              </a:defRPr>
            </a:lvl6pPr>
            <a:lvl7pPr marL="2400240" lvl="6" indent="-171446" algn="l">
              <a:spcBef>
                <a:spcPts val="210"/>
              </a:spcBef>
              <a:spcAft>
                <a:spcPts val="0"/>
              </a:spcAft>
              <a:buClr>
                <a:srgbClr val="888888"/>
              </a:buClr>
              <a:buSzPts val="1400"/>
              <a:buNone/>
              <a:defRPr sz="1050">
                <a:solidFill>
                  <a:srgbClr val="888888"/>
                </a:solidFill>
              </a:defRPr>
            </a:lvl7pPr>
            <a:lvl8pPr marL="2743132" lvl="7" indent="-171446" algn="l">
              <a:spcBef>
                <a:spcPts val="210"/>
              </a:spcBef>
              <a:spcAft>
                <a:spcPts val="0"/>
              </a:spcAft>
              <a:buClr>
                <a:srgbClr val="888888"/>
              </a:buClr>
              <a:buSzPts val="1400"/>
              <a:buNone/>
              <a:defRPr sz="1050">
                <a:solidFill>
                  <a:srgbClr val="888888"/>
                </a:solidFill>
              </a:defRPr>
            </a:lvl8pPr>
            <a:lvl9pPr marL="3086023" lvl="8" indent="-171446" algn="l">
              <a:spcBef>
                <a:spcPts val="210"/>
              </a:spcBef>
              <a:spcAft>
                <a:spcPts val="0"/>
              </a:spcAft>
              <a:buClr>
                <a:srgbClr val="888888"/>
              </a:buClr>
              <a:buSzPts val="1400"/>
              <a:buNone/>
              <a:defRPr sz="1050">
                <a:solidFill>
                  <a:srgbClr val="888888"/>
                </a:solidFill>
              </a:defRPr>
            </a:lvl9pPr>
          </a:lstStyle>
          <a:p>
            <a:endParaRPr/>
          </a:p>
        </p:txBody>
      </p:sp>
      <p:sp>
        <p:nvSpPr>
          <p:cNvPr id="34" name="Google Shape;34;p5"/>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04497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6"/>
            <a:ext cx="4038600" cy="4525963"/>
          </a:xfrm>
          <a:prstGeom prst="rect">
            <a:avLst/>
          </a:prstGeom>
          <a:noFill/>
          <a:ln>
            <a:noFill/>
          </a:ln>
        </p:spPr>
        <p:txBody>
          <a:bodyPr spcFirstLastPara="1" wrap="square" lIns="91425" tIns="45700" rIns="91425" bIns="45700" anchor="t" anchorCtr="0"/>
          <a:lstStyle>
            <a:lvl1pPr marL="342892" lvl="0" indent="-304793" algn="l">
              <a:spcBef>
                <a:spcPts val="420"/>
              </a:spcBef>
              <a:spcAft>
                <a:spcPts val="0"/>
              </a:spcAft>
              <a:buClr>
                <a:schemeClr val="dk1"/>
              </a:buClr>
              <a:buSzPts val="2800"/>
              <a:buChar char="•"/>
              <a:defRPr sz="2100"/>
            </a:lvl1pPr>
            <a:lvl2pPr marL="685783" lvl="1" indent="-285743" algn="l">
              <a:spcBef>
                <a:spcPts val="360"/>
              </a:spcBef>
              <a:spcAft>
                <a:spcPts val="0"/>
              </a:spcAft>
              <a:buClr>
                <a:schemeClr val="dk1"/>
              </a:buClr>
              <a:buSzPts val="2400"/>
              <a:buChar char="–"/>
              <a:defRPr sz="1800"/>
            </a:lvl2pPr>
            <a:lvl3pPr marL="1028675" lvl="2" indent="-266693" algn="l">
              <a:spcBef>
                <a:spcPts val="300"/>
              </a:spcBef>
              <a:spcAft>
                <a:spcPts val="0"/>
              </a:spcAft>
              <a:buClr>
                <a:schemeClr val="dk1"/>
              </a:buClr>
              <a:buSzPts val="2000"/>
              <a:buChar char="•"/>
              <a:defRPr sz="1500"/>
            </a:lvl3pPr>
            <a:lvl4pPr marL="1371566" lvl="3" indent="-257168" algn="l">
              <a:spcBef>
                <a:spcPts val="270"/>
              </a:spcBef>
              <a:spcAft>
                <a:spcPts val="0"/>
              </a:spcAft>
              <a:buClr>
                <a:schemeClr val="dk1"/>
              </a:buClr>
              <a:buSzPts val="1800"/>
              <a:buChar char="–"/>
              <a:defRPr sz="1350"/>
            </a:lvl4pPr>
            <a:lvl5pPr marL="1714457" lvl="4" indent="-257168" algn="l">
              <a:spcBef>
                <a:spcPts val="270"/>
              </a:spcBef>
              <a:spcAft>
                <a:spcPts val="0"/>
              </a:spcAft>
              <a:buClr>
                <a:schemeClr val="dk1"/>
              </a:buClr>
              <a:buSzPts val="1800"/>
              <a:buChar char="»"/>
              <a:defRPr sz="1350"/>
            </a:lvl5pPr>
            <a:lvl6pPr marL="2057348" lvl="5" indent="-257168" algn="l">
              <a:spcBef>
                <a:spcPts val="270"/>
              </a:spcBef>
              <a:spcAft>
                <a:spcPts val="0"/>
              </a:spcAft>
              <a:buClr>
                <a:schemeClr val="dk1"/>
              </a:buClr>
              <a:buSzPts val="1800"/>
              <a:buChar char="•"/>
              <a:defRPr sz="1350"/>
            </a:lvl6pPr>
            <a:lvl7pPr marL="2400240" lvl="6" indent="-257168" algn="l">
              <a:spcBef>
                <a:spcPts val="270"/>
              </a:spcBef>
              <a:spcAft>
                <a:spcPts val="0"/>
              </a:spcAft>
              <a:buClr>
                <a:schemeClr val="dk1"/>
              </a:buClr>
              <a:buSzPts val="1800"/>
              <a:buChar char="•"/>
              <a:defRPr sz="1350"/>
            </a:lvl7pPr>
            <a:lvl8pPr marL="2743132" lvl="7" indent="-257168" algn="l">
              <a:spcBef>
                <a:spcPts val="270"/>
              </a:spcBef>
              <a:spcAft>
                <a:spcPts val="0"/>
              </a:spcAft>
              <a:buClr>
                <a:schemeClr val="dk1"/>
              </a:buClr>
              <a:buSzPts val="1800"/>
              <a:buChar char="•"/>
              <a:defRPr sz="1350"/>
            </a:lvl8pPr>
            <a:lvl9pPr marL="3086023" lvl="8" indent="-257168" algn="l">
              <a:spcBef>
                <a:spcPts val="270"/>
              </a:spcBef>
              <a:spcAft>
                <a:spcPts val="0"/>
              </a:spcAft>
              <a:buClr>
                <a:schemeClr val="dk1"/>
              </a:buClr>
              <a:buSzPts val="1800"/>
              <a:buChar char="•"/>
              <a:defRPr sz="1350"/>
            </a:lvl9pPr>
          </a:lstStyle>
          <a:p>
            <a:endParaRPr/>
          </a:p>
        </p:txBody>
      </p:sp>
      <p:sp>
        <p:nvSpPr>
          <p:cNvPr id="40" name="Google Shape;40;p6"/>
          <p:cNvSpPr txBox="1">
            <a:spLocks noGrp="1"/>
          </p:cNvSpPr>
          <p:nvPr>
            <p:ph type="body" idx="2"/>
          </p:nvPr>
        </p:nvSpPr>
        <p:spPr>
          <a:xfrm>
            <a:off x="4648200" y="1600206"/>
            <a:ext cx="4038600" cy="4525963"/>
          </a:xfrm>
          <a:prstGeom prst="rect">
            <a:avLst/>
          </a:prstGeom>
          <a:noFill/>
          <a:ln>
            <a:noFill/>
          </a:ln>
        </p:spPr>
        <p:txBody>
          <a:bodyPr spcFirstLastPara="1" wrap="square" lIns="91425" tIns="45700" rIns="91425" bIns="45700" anchor="t" anchorCtr="0"/>
          <a:lstStyle>
            <a:lvl1pPr marL="342892" lvl="0" indent="-304793" algn="l">
              <a:spcBef>
                <a:spcPts val="420"/>
              </a:spcBef>
              <a:spcAft>
                <a:spcPts val="0"/>
              </a:spcAft>
              <a:buClr>
                <a:schemeClr val="dk1"/>
              </a:buClr>
              <a:buSzPts val="2800"/>
              <a:buChar char="•"/>
              <a:defRPr sz="2100"/>
            </a:lvl1pPr>
            <a:lvl2pPr marL="685783" lvl="1" indent="-285743" algn="l">
              <a:spcBef>
                <a:spcPts val="360"/>
              </a:spcBef>
              <a:spcAft>
                <a:spcPts val="0"/>
              </a:spcAft>
              <a:buClr>
                <a:schemeClr val="dk1"/>
              </a:buClr>
              <a:buSzPts val="2400"/>
              <a:buChar char="–"/>
              <a:defRPr sz="1800"/>
            </a:lvl2pPr>
            <a:lvl3pPr marL="1028675" lvl="2" indent="-266693" algn="l">
              <a:spcBef>
                <a:spcPts val="300"/>
              </a:spcBef>
              <a:spcAft>
                <a:spcPts val="0"/>
              </a:spcAft>
              <a:buClr>
                <a:schemeClr val="dk1"/>
              </a:buClr>
              <a:buSzPts val="2000"/>
              <a:buChar char="•"/>
              <a:defRPr sz="1500"/>
            </a:lvl3pPr>
            <a:lvl4pPr marL="1371566" lvl="3" indent="-257168" algn="l">
              <a:spcBef>
                <a:spcPts val="270"/>
              </a:spcBef>
              <a:spcAft>
                <a:spcPts val="0"/>
              </a:spcAft>
              <a:buClr>
                <a:schemeClr val="dk1"/>
              </a:buClr>
              <a:buSzPts val="1800"/>
              <a:buChar char="–"/>
              <a:defRPr sz="1350"/>
            </a:lvl4pPr>
            <a:lvl5pPr marL="1714457" lvl="4" indent="-257168" algn="l">
              <a:spcBef>
                <a:spcPts val="270"/>
              </a:spcBef>
              <a:spcAft>
                <a:spcPts val="0"/>
              </a:spcAft>
              <a:buClr>
                <a:schemeClr val="dk1"/>
              </a:buClr>
              <a:buSzPts val="1800"/>
              <a:buChar char="»"/>
              <a:defRPr sz="1350"/>
            </a:lvl5pPr>
            <a:lvl6pPr marL="2057348" lvl="5" indent="-257168" algn="l">
              <a:spcBef>
                <a:spcPts val="270"/>
              </a:spcBef>
              <a:spcAft>
                <a:spcPts val="0"/>
              </a:spcAft>
              <a:buClr>
                <a:schemeClr val="dk1"/>
              </a:buClr>
              <a:buSzPts val="1800"/>
              <a:buChar char="•"/>
              <a:defRPr sz="1350"/>
            </a:lvl6pPr>
            <a:lvl7pPr marL="2400240" lvl="6" indent="-257168" algn="l">
              <a:spcBef>
                <a:spcPts val="270"/>
              </a:spcBef>
              <a:spcAft>
                <a:spcPts val="0"/>
              </a:spcAft>
              <a:buClr>
                <a:schemeClr val="dk1"/>
              </a:buClr>
              <a:buSzPts val="1800"/>
              <a:buChar char="•"/>
              <a:defRPr sz="1350"/>
            </a:lvl7pPr>
            <a:lvl8pPr marL="2743132" lvl="7" indent="-257168" algn="l">
              <a:spcBef>
                <a:spcPts val="270"/>
              </a:spcBef>
              <a:spcAft>
                <a:spcPts val="0"/>
              </a:spcAft>
              <a:buClr>
                <a:schemeClr val="dk1"/>
              </a:buClr>
              <a:buSzPts val="1800"/>
              <a:buChar char="•"/>
              <a:defRPr sz="1350"/>
            </a:lvl8pPr>
            <a:lvl9pPr marL="3086023" lvl="8" indent="-257168" algn="l">
              <a:spcBef>
                <a:spcPts val="270"/>
              </a:spcBef>
              <a:spcAft>
                <a:spcPts val="0"/>
              </a:spcAft>
              <a:buClr>
                <a:schemeClr val="dk1"/>
              </a:buClr>
              <a:buSzPts val="1800"/>
              <a:buChar char="•"/>
              <a:defRPr sz="1350"/>
            </a:lvl9pPr>
          </a:lstStyle>
          <a:p>
            <a:endParaRPr/>
          </a:p>
        </p:txBody>
      </p:sp>
      <p:sp>
        <p:nvSpPr>
          <p:cNvPr id="41" name="Google Shape;41;p6"/>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14876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9298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342892" lvl="0" indent="-171446" algn="l">
              <a:spcBef>
                <a:spcPts val="360"/>
              </a:spcBef>
              <a:spcAft>
                <a:spcPts val="0"/>
              </a:spcAft>
              <a:buClr>
                <a:schemeClr val="dk1"/>
              </a:buClr>
              <a:buSzPts val="2400"/>
              <a:buNone/>
              <a:defRPr sz="1800" b="1"/>
            </a:lvl1pPr>
            <a:lvl2pPr marL="685783" lvl="1" indent="-171446" algn="l">
              <a:spcBef>
                <a:spcPts val="300"/>
              </a:spcBef>
              <a:spcAft>
                <a:spcPts val="0"/>
              </a:spcAft>
              <a:buClr>
                <a:schemeClr val="dk1"/>
              </a:buClr>
              <a:buSzPts val="2000"/>
              <a:buNone/>
              <a:defRPr sz="1500" b="1"/>
            </a:lvl2pPr>
            <a:lvl3pPr marL="1028675" lvl="2" indent="-171446" algn="l">
              <a:spcBef>
                <a:spcPts val="270"/>
              </a:spcBef>
              <a:spcAft>
                <a:spcPts val="0"/>
              </a:spcAft>
              <a:buClr>
                <a:schemeClr val="dk1"/>
              </a:buClr>
              <a:buSzPts val="1800"/>
              <a:buNone/>
              <a:defRPr sz="1350" b="1"/>
            </a:lvl3pPr>
            <a:lvl4pPr marL="1371566" lvl="3" indent="-171446" algn="l">
              <a:spcBef>
                <a:spcPts val="240"/>
              </a:spcBef>
              <a:spcAft>
                <a:spcPts val="0"/>
              </a:spcAft>
              <a:buClr>
                <a:schemeClr val="dk1"/>
              </a:buClr>
              <a:buSzPts val="1600"/>
              <a:buNone/>
              <a:defRPr sz="1200" b="1"/>
            </a:lvl4pPr>
            <a:lvl5pPr marL="1714457" lvl="4" indent="-171446" algn="l">
              <a:spcBef>
                <a:spcPts val="240"/>
              </a:spcBef>
              <a:spcAft>
                <a:spcPts val="0"/>
              </a:spcAft>
              <a:buClr>
                <a:schemeClr val="dk1"/>
              </a:buClr>
              <a:buSzPts val="1600"/>
              <a:buNone/>
              <a:defRPr sz="1200" b="1"/>
            </a:lvl5pPr>
            <a:lvl6pPr marL="2057348" lvl="5" indent="-171446" algn="l">
              <a:spcBef>
                <a:spcPts val="240"/>
              </a:spcBef>
              <a:spcAft>
                <a:spcPts val="0"/>
              </a:spcAft>
              <a:buClr>
                <a:schemeClr val="dk1"/>
              </a:buClr>
              <a:buSzPts val="1600"/>
              <a:buNone/>
              <a:defRPr sz="1200" b="1"/>
            </a:lvl6pPr>
            <a:lvl7pPr marL="2400240" lvl="6" indent="-171446" algn="l">
              <a:spcBef>
                <a:spcPts val="240"/>
              </a:spcBef>
              <a:spcAft>
                <a:spcPts val="0"/>
              </a:spcAft>
              <a:buClr>
                <a:schemeClr val="dk1"/>
              </a:buClr>
              <a:buSzPts val="1600"/>
              <a:buNone/>
              <a:defRPr sz="1200" b="1"/>
            </a:lvl7pPr>
            <a:lvl8pPr marL="2743132" lvl="7" indent="-171446" algn="l">
              <a:spcBef>
                <a:spcPts val="240"/>
              </a:spcBef>
              <a:spcAft>
                <a:spcPts val="0"/>
              </a:spcAft>
              <a:buClr>
                <a:schemeClr val="dk1"/>
              </a:buClr>
              <a:buSzPts val="1600"/>
              <a:buNone/>
              <a:defRPr sz="1200" b="1"/>
            </a:lvl8pPr>
            <a:lvl9pPr marL="3086023" lvl="8" indent="-171446" algn="l">
              <a:spcBef>
                <a:spcPts val="240"/>
              </a:spcBef>
              <a:spcAft>
                <a:spcPts val="0"/>
              </a:spcAft>
              <a:buClr>
                <a:schemeClr val="dk1"/>
              </a:buClr>
              <a:buSzPts val="1600"/>
              <a:buNone/>
              <a:defRPr sz="12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342892" lvl="0" indent="-285743" algn="l">
              <a:spcBef>
                <a:spcPts val="360"/>
              </a:spcBef>
              <a:spcAft>
                <a:spcPts val="0"/>
              </a:spcAft>
              <a:buClr>
                <a:schemeClr val="dk1"/>
              </a:buClr>
              <a:buSzPts val="2400"/>
              <a:buChar char="•"/>
              <a:defRPr sz="1800"/>
            </a:lvl1pPr>
            <a:lvl2pPr marL="685783" lvl="1" indent="-266693" algn="l">
              <a:spcBef>
                <a:spcPts val="300"/>
              </a:spcBef>
              <a:spcAft>
                <a:spcPts val="0"/>
              </a:spcAft>
              <a:buClr>
                <a:schemeClr val="dk1"/>
              </a:buClr>
              <a:buSzPts val="2000"/>
              <a:buChar char="–"/>
              <a:defRPr sz="1500"/>
            </a:lvl2pPr>
            <a:lvl3pPr marL="1028675" lvl="2" indent="-257168" algn="l">
              <a:spcBef>
                <a:spcPts val="270"/>
              </a:spcBef>
              <a:spcAft>
                <a:spcPts val="0"/>
              </a:spcAft>
              <a:buClr>
                <a:schemeClr val="dk1"/>
              </a:buClr>
              <a:buSzPts val="1800"/>
              <a:buChar char="•"/>
              <a:defRPr sz="1350"/>
            </a:lvl3pPr>
            <a:lvl4pPr marL="1371566" lvl="3" indent="-247644" algn="l">
              <a:spcBef>
                <a:spcPts val="240"/>
              </a:spcBef>
              <a:spcAft>
                <a:spcPts val="0"/>
              </a:spcAft>
              <a:buClr>
                <a:schemeClr val="dk1"/>
              </a:buClr>
              <a:buSzPts val="1600"/>
              <a:buChar char="–"/>
              <a:defRPr sz="1200"/>
            </a:lvl4pPr>
            <a:lvl5pPr marL="1714457" lvl="4" indent="-247644" algn="l">
              <a:spcBef>
                <a:spcPts val="240"/>
              </a:spcBef>
              <a:spcAft>
                <a:spcPts val="0"/>
              </a:spcAft>
              <a:buClr>
                <a:schemeClr val="dk1"/>
              </a:buClr>
              <a:buSzPts val="1600"/>
              <a:buChar char="»"/>
              <a:defRPr sz="1200"/>
            </a:lvl5pPr>
            <a:lvl6pPr marL="2057348" lvl="5" indent="-247644" algn="l">
              <a:spcBef>
                <a:spcPts val="240"/>
              </a:spcBef>
              <a:spcAft>
                <a:spcPts val="0"/>
              </a:spcAft>
              <a:buClr>
                <a:schemeClr val="dk1"/>
              </a:buClr>
              <a:buSzPts val="1600"/>
              <a:buChar char="•"/>
              <a:defRPr sz="1200"/>
            </a:lvl6pPr>
            <a:lvl7pPr marL="2400240" lvl="6" indent="-247644" algn="l">
              <a:spcBef>
                <a:spcPts val="240"/>
              </a:spcBef>
              <a:spcAft>
                <a:spcPts val="0"/>
              </a:spcAft>
              <a:buClr>
                <a:schemeClr val="dk1"/>
              </a:buClr>
              <a:buSzPts val="1600"/>
              <a:buChar char="•"/>
              <a:defRPr sz="1200"/>
            </a:lvl7pPr>
            <a:lvl8pPr marL="2743132" lvl="7" indent="-247644" algn="l">
              <a:spcBef>
                <a:spcPts val="240"/>
              </a:spcBef>
              <a:spcAft>
                <a:spcPts val="0"/>
              </a:spcAft>
              <a:buClr>
                <a:schemeClr val="dk1"/>
              </a:buClr>
              <a:buSzPts val="1600"/>
              <a:buChar char="•"/>
              <a:defRPr sz="1200"/>
            </a:lvl8pPr>
            <a:lvl9pPr marL="3086023" lvl="8" indent="-247644" algn="l">
              <a:spcBef>
                <a:spcPts val="240"/>
              </a:spcBef>
              <a:spcAft>
                <a:spcPts val="0"/>
              </a:spcAft>
              <a:buClr>
                <a:schemeClr val="dk1"/>
              </a:buClr>
              <a:buSzPts val="1600"/>
              <a:buChar char="•"/>
              <a:defRPr sz="1200"/>
            </a:lvl9pPr>
          </a:lstStyle>
          <a:p>
            <a:endParaRPr/>
          </a:p>
        </p:txBody>
      </p:sp>
      <p:sp>
        <p:nvSpPr>
          <p:cNvPr id="48" name="Google Shape;48;p7"/>
          <p:cNvSpPr txBox="1">
            <a:spLocks noGrp="1"/>
          </p:cNvSpPr>
          <p:nvPr>
            <p:ph type="body" idx="3"/>
          </p:nvPr>
        </p:nvSpPr>
        <p:spPr>
          <a:xfrm>
            <a:off x="4645030" y="1535113"/>
            <a:ext cx="4041775" cy="639762"/>
          </a:xfrm>
          <a:prstGeom prst="rect">
            <a:avLst/>
          </a:prstGeom>
          <a:noFill/>
          <a:ln>
            <a:noFill/>
          </a:ln>
        </p:spPr>
        <p:txBody>
          <a:bodyPr spcFirstLastPara="1" wrap="square" lIns="91425" tIns="45700" rIns="91425" bIns="45700" anchor="b" anchorCtr="0"/>
          <a:lstStyle>
            <a:lvl1pPr marL="342892" lvl="0" indent="-171446" algn="l">
              <a:spcBef>
                <a:spcPts val="360"/>
              </a:spcBef>
              <a:spcAft>
                <a:spcPts val="0"/>
              </a:spcAft>
              <a:buClr>
                <a:schemeClr val="dk1"/>
              </a:buClr>
              <a:buSzPts val="2400"/>
              <a:buNone/>
              <a:defRPr sz="1800" b="1"/>
            </a:lvl1pPr>
            <a:lvl2pPr marL="685783" lvl="1" indent="-171446" algn="l">
              <a:spcBef>
                <a:spcPts val="300"/>
              </a:spcBef>
              <a:spcAft>
                <a:spcPts val="0"/>
              </a:spcAft>
              <a:buClr>
                <a:schemeClr val="dk1"/>
              </a:buClr>
              <a:buSzPts val="2000"/>
              <a:buNone/>
              <a:defRPr sz="1500" b="1"/>
            </a:lvl2pPr>
            <a:lvl3pPr marL="1028675" lvl="2" indent="-171446" algn="l">
              <a:spcBef>
                <a:spcPts val="270"/>
              </a:spcBef>
              <a:spcAft>
                <a:spcPts val="0"/>
              </a:spcAft>
              <a:buClr>
                <a:schemeClr val="dk1"/>
              </a:buClr>
              <a:buSzPts val="1800"/>
              <a:buNone/>
              <a:defRPr sz="1350" b="1"/>
            </a:lvl3pPr>
            <a:lvl4pPr marL="1371566" lvl="3" indent="-171446" algn="l">
              <a:spcBef>
                <a:spcPts val="240"/>
              </a:spcBef>
              <a:spcAft>
                <a:spcPts val="0"/>
              </a:spcAft>
              <a:buClr>
                <a:schemeClr val="dk1"/>
              </a:buClr>
              <a:buSzPts val="1600"/>
              <a:buNone/>
              <a:defRPr sz="1200" b="1"/>
            </a:lvl4pPr>
            <a:lvl5pPr marL="1714457" lvl="4" indent="-171446" algn="l">
              <a:spcBef>
                <a:spcPts val="240"/>
              </a:spcBef>
              <a:spcAft>
                <a:spcPts val="0"/>
              </a:spcAft>
              <a:buClr>
                <a:schemeClr val="dk1"/>
              </a:buClr>
              <a:buSzPts val="1600"/>
              <a:buNone/>
              <a:defRPr sz="1200" b="1"/>
            </a:lvl5pPr>
            <a:lvl6pPr marL="2057348" lvl="5" indent="-171446" algn="l">
              <a:spcBef>
                <a:spcPts val="240"/>
              </a:spcBef>
              <a:spcAft>
                <a:spcPts val="0"/>
              </a:spcAft>
              <a:buClr>
                <a:schemeClr val="dk1"/>
              </a:buClr>
              <a:buSzPts val="1600"/>
              <a:buNone/>
              <a:defRPr sz="1200" b="1"/>
            </a:lvl6pPr>
            <a:lvl7pPr marL="2400240" lvl="6" indent="-171446" algn="l">
              <a:spcBef>
                <a:spcPts val="240"/>
              </a:spcBef>
              <a:spcAft>
                <a:spcPts val="0"/>
              </a:spcAft>
              <a:buClr>
                <a:schemeClr val="dk1"/>
              </a:buClr>
              <a:buSzPts val="1600"/>
              <a:buNone/>
              <a:defRPr sz="1200" b="1"/>
            </a:lvl7pPr>
            <a:lvl8pPr marL="2743132" lvl="7" indent="-171446" algn="l">
              <a:spcBef>
                <a:spcPts val="240"/>
              </a:spcBef>
              <a:spcAft>
                <a:spcPts val="0"/>
              </a:spcAft>
              <a:buClr>
                <a:schemeClr val="dk1"/>
              </a:buClr>
              <a:buSzPts val="1600"/>
              <a:buNone/>
              <a:defRPr sz="1200" b="1"/>
            </a:lvl8pPr>
            <a:lvl9pPr marL="3086023" lvl="8" indent="-171446" algn="l">
              <a:spcBef>
                <a:spcPts val="240"/>
              </a:spcBef>
              <a:spcAft>
                <a:spcPts val="0"/>
              </a:spcAft>
              <a:buClr>
                <a:schemeClr val="dk1"/>
              </a:buClr>
              <a:buSzPts val="1600"/>
              <a:buNone/>
              <a:defRPr sz="1200" b="1"/>
            </a:lvl9pPr>
          </a:lstStyle>
          <a:p>
            <a:endParaRPr/>
          </a:p>
        </p:txBody>
      </p:sp>
      <p:sp>
        <p:nvSpPr>
          <p:cNvPr id="49" name="Google Shape;49;p7"/>
          <p:cNvSpPr txBox="1">
            <a:spLocks noGrp="1"/>
          </p:cNvSpPr>
          <p:nvPr>
            <p:ph type="body" idx="4"/>
          </p:nvPr>
        </p:nvSpPr>
        <p:spPr>
          <a:xfrm>
            <a:off x="4645030" y="2174875"/>
            <a:ext cx="4041775" cy="3951288"/>
          </a:xfrm>
          <a:prstGeom prst="rect">
            <a:avLst/>
          </a:prstGeom>
          <a:noFill/>
          <a:ln>
            <a:noFill/>
          </a:ln>
        </p:spPr>
        <p:txBody>
          <a:bodyPr spcFirstLastPara="1" wrap="square" lIns="91425" tIns="45700" rIns="91425" bIns="45700" anchor="t" anchorCtr="0"/>
          <a:lstStyle>
            <a:lvl1pPr marL="342892" lvl="0" indent="-285743" algn="l">
              <a:spcBef>
                <a:spcPts val="360"/>
              </a:spcBef>
              <a:spcAft>
                <a:spcPts val="0"/>
              </a:spcAft>
              <a:buClr>
                <a:schemeClr val="dk1"/>
              </a:buClr>
              <a:buSzPts val="2400"/>
              <a:buChar char="•"/>
              <a:defRPr sz="1800"/>
            </a:lvl1pPr>
            <a:lvl2pPr marL="685783" lvl="1" indent="-266693" algn="l">
              <a:spcBef>
                <a:spcPts val="300"/>
              </a:spcBef>
              <a:spcAft>
                <a:spcPts val="0"/>
              </a:spcAft>
              <a:buClr>
                <a:schemeClr val="dk1"/>
              </a:buClr>
              <a:buSzPts val="2000"/>
              <a:buChar char="–"/>
              <a:defRPr sz="1500"/>
            </a:lvl2pPr>
            <a:lvl3pPr marL="1028675" lvl="2" indent="-257168" algn="l">
              <a:spcBef>
                <a:spcPts val="270"/>
              </a:spcBef>
              <a:spcAft>
                <a:spcPts val="0"/>
              </a:spcAft>
              <a:buClr>
                <a:schemeClr val="dk1"/>
              </a:buClr>
              <a:buSzPts val="1800"/>
              <a:buChar char="•"/>
              <a:defRPr sz="1350"/>
            </a:lvl3pPr>
            <a:lvl4pPr marL="1371566" lvl="3" indent="-247644" algn="l">
              <a:spcBef>
                <a:spcPts val="240"/>
              </a:spcBef>
              <a:spcAft>
                <a:spcPts val="0"/>
              </a:spcAft>
              <a:buClr>
                <a:schemeClr val="dk1"/>
              </a:buClr>
              <a:buSzPts val="1600"/>
              <a:buChar char="–"/>
              <a:defRPr sz="1200"/>
            </a:lvl4pPr>
            <a:lvl5pPr marL="1714457" lvl="4" indent="-247644" algn="l">
              <a:spcBef>
                <a:spcPts val="240"/>
              </a:spcBef>
              <a:spcAft>
                <a:spcPts val="0"/>
              </a:spcAft>
              <a:buClr>
                <a:schemeClr val="dk1"/>
              </a:buClr>
              <a:buSzPts val="1600"/>
              <a:buChar char="»"/>
              <a:defRPr sz="1200"/>
            </a:lvl5pPr>
            <a:lvl6pPr marL="2057348" lvl="5" indent="-247644" algn="l">
              <a:spcBef>
                <a:spcPts val="240"/>
              </a:spcBef>
              <a:spcAft>
                <a:spcPts val="0"/>
              </a:spcAft>
              <a:buClr>
                <a:schemeClr val="dk1"/>
              </a:buClr>
              <a:buSzPts val="1600"/>
              <a:buChar char="•"/>
              <a:defRPr sz="1200"/>
            </a:lvl6pPr>
            <a:lvl7pPr marL="2400240" lvl="6" indent="-247644" algn="l">
              <a:spcBef>
                <a:spcPts val="240"/>
              </a:spcBef>
              <a:spcAft>
                <a:spcPts val="0"/>
              </a:spcAft>
              <a:buClr>
                <a:schemeClr val="dk1"/>
              </a:buClr>
              <a:buSzPts val="1600"/>
              <a:buChar char="•"/>
              <a:defRPr sz="1200"/>
            </a:lvl7pPr>
            <a:lvl8pPr marL="2743132" lvl="7" indent="-247644" algn="l">
              <a:spcBef>
                <a:spcPts val="240"/>
              </a:spcBef>
              <a:spcAft>
                <a:spcPts val="0"/>
              </a:spcAft>
              <a:buClr>
                <a:schemeClr val="dk1"/>
              </a:buClr>
              <a:buSzPts val="1600"/>
              <a:buChar char="•"/>
              <a:defRPr sz="1200"/>
            </a:lvl8pPr>
            <a:lvl9pPr marL="3086023" lvl="8" indent="-247644" algn="l">
              <a:spcBef>
                <a:spcPts val="240"/>
              </a:spcBef>
              <a:spcAft>
                <a:spcPts val="0"/>
              </a:spcAft>
              <a:buClr>
                <a:schemeClr val="dk1"/>
              </a:buClr>
              <a:buSzPts val="1600"/>
              <a:buChar char="•"/>
              <a:defRPr sz="1200"/>
            </a:lvl9pPr>
          </a:lstStyle>
          <a:p>
            <a:endParaRPr/>
          </a:p>
        </p:txBody>
      </p:sp>
      <p:sp>
        <p:nvSpPr>
          <p:cNvPr id="50" name="Google Shape;50;p7"/>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664755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197373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60"/>
            <a:ext cx="5111750" cy="5853113"/>
          </a:xfrm>
          <a:prstGeom prst="rect">
            <a:avLst/>
          </a:prstGeom>
          <a:noFill/>
          <a:ln>
            <a:noFill/>
          </a:ln>
        </p:spPr>
        <p:txBody>
          <a:bodyPr spcFirstLastPara="1" wrap="square" lIns="91425" tIns="45700" rIns="91425" bIns="45700" anchor="t" anchorCtr="0"/>
          <a:lstStyle>
            <a:lvl1pPr marL="342892" lvl="0" indent="-323842" algn="l">
              <a:spcBef>
                <a:spcPts val="480"/>
              </a:spcBef>
              <a:spcAft>
                <a:spcPts val="0"/>
              </a:spcAft>
              <a:buClr>
                <a:schemeClr val="dk1"/>
              </a:buClr>
              <a:buSzPts val="3200"/>
              <a:buChar char="•"/>
              <a:defRPr sz="2400"/>
            </a:lvl1pPr>
            <a:lvl2pPr marL="685783" lvl="1" indent="-304793" algn="l">
              <a:spcBef>
                <a:spcPts val="420"/>
              </a:spcBef>
              <a:spcAft>
                <a:spcPts val="0"/>
              </a:spcAft>
              <a:buClr>
                <a:schemeClr val="dk1"/>
              </a:buClr>
              <a:buSzPts val="2800"/>
              <a:buChar char="–"/>
              <a:defRPr sz="2100"/>
            </a:lvl2pPr>
            <a:lvl3pPr marL="1028675" lvl="2" indent="-285743" algn="l">
              <a:spcBef>
                <a:spcPts val="360"/>
              </a:spcBef>
              <a:spcAft>
                <a:spcPts val="0"/>
              </a:spcAft>
              <a:buClr>
                <a:schemeClr val="dk1"/>
              </a:buClr>
              <a:buSzPts val="2400"/>
              <a:buChar char="•"/>
              <a:defRPr sz="1800"/>
            </a:lvl3pPr>
            <a:lvl4pPr marL="1371566" lvl="3" indent="-266693" algn="l">
              <a:spcBef>
                <a:spcPts val="300"/>
              </a:spcBef>
              <a:spcAft>
                <a:spcPts val="0"/>
              </a:spcAft>
              <a:buClr>
                <a:schemeClr val="dk1"/>
              </a:buClr>
              <a:buSzPts val="2000"/>
              <a:buChar char="–"/>
              <a:defRPr sz="1500"/>
            </a:lvl4pPr>
            <a:lvl5pPr marL="1714457" lvl="4" indent="-266693" algn="l">
              <a:spcBef>
                <a:spcPts val="300"/>
              </a:spcBef>
              <a:spcAft>
                <a:spcPts val="0"/>
              </a:spcAft>
              <a:buClr>
                <a:schemeClr val="dk1"/>
              </a:buClr>
              <a:buSzPts val="2000"/>
              <a:buChar char="»"/>
              <a:defRPr sz="1500"/>
            </a:lvl5pPr>
            <a:lvl6pPr marL="2057348" lvl="5" indent="-266693" algn="l">
              <a:spcBef>
                <a:spcPts val="300"/>
              </a:spcBef>
              <a:spcAft>
                <a:spcPts val="0"/>
              </a:spcAft>
              <a:buClr>
                <a:schemeClr val="dk1"/>
              </a:buClr>
              <a:buSzPts val="2000"/>
              <a:buChar char="•"/>
              <a:defRPr sz="1500"/>
            </a:lvl6pPr>
            <a:lvl7pPr marL="2400240" lvl="6" indent="-266693" algn="l">
              <a:spcBef>
                <a:spcPts val="300"/>
              </a:spcBef>
              <a:spcAft>
                <a:spcPts val="0"/>
              </a:spcAft>
              <a:buClr>
                <a:schemeClr val="dk1"/>
              </a:buClr>
              <a:buSzPts val="2000"/>
              <a:buChar char="•"/>
              <a:defRPr sz="1500"/>
            </a:lvl7pPr>
            <a:lvl8pPr marL="2743132" lvl="7" indent="-266693" algn="l">
              <a:spcBef>
                <a:spcPts val="300"/>
              </a:spcBef>
              <a:spcAft>
                <a:spcPts val="0"/>
              </a:spcAft>
              <a:buClr>
                <a:schemeClr val="dk1"/>
              </a:buClr>
              <a:buSzPts val="2000"/>
              <a:buChar char="•"/>
              <a:defRPr sz="1500"/>
            </a:lvl8pPr>
            <a:lvl9pPr marL="3086023" lvl="8" indent="-266693" algn="l">
              <a:spcBef>
                <a:spcPts val="300"/>
              </a:spcBef>
              <a:spcAft>
                <a:spcPts val="0"/>
              </a:spcAft>
              <a:buClr>
                <a:schemeClr val="dk1"/>
              </a:buClr>
              <a:buSzPts val="2000"/>
              <a:buChar char="•"/>
              <a:defRPr sz="1500"/>
            </a:lvl9pPr>
          </a:lstStyle>
          <a:p>
            <a:endParaRPr/>
          </a:p>
        </p:txBody>
      </p:sp>
      <p:sp>
        <p:nvSpPr>
          <p:cNvPr id="61" name="Google Shape;61;p9"/>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lstStyle>
            <a:lvl1pPr marL="342892" lvl="0" indent="-171446" algn="l">
              <a:spcBef>
                <a:spcPts val="210"/>
              </a:spcBef>
              <a:spcAft>
                <a:spcPts val="0"/>
              </a:spcAft>
              <a:buClr>
                <a:schemeClr val="dk1"/>
              </a:buClr>
              <a:buSzPts val="1400"/>
              <a:buNone/>
              <a:defRPr sz="1050"/>
            </a:lvl1pPr>
            <a:lvl2pPr marL="685783" lvl="1" indent="-171446" algn="l">
              <a:spcBef>
                <a:spcPts val="180"/>
              </a:spcBef>
              <a:spcAft>
                <a:spcPts val="0"/>
              </a:spcAft>
              <a:buClr>
                <a:schemeClr val="dk1"/>
              </a:buClr>
              <a:buSzPts val="1200"/>
              <a:buNone/>
              <a:defRPr sz="900"/>
            </a:lvl2pPr>
            <a:lvl3pPr marL="1028675" lvl="2" indent="-171446" algn="l">
              <a:spcBef>
                <a:spcPts val="150"/>
              </a:spcBef>
              <a:spcAft>
                <a:spcPts val="0"/>
              </a:spcAft>
              <a:buClr>
                <a:schemeClr val="dk1"/>
              </a:buClr>
              <a:buSzPts val="1000"/>
              <a:buNone/>
              <a:defRPr sz="750"/>
            </a:lvl3pPr>
            <a:lvl4pPr marL="1371566" lvl="3" indent="-171446" algn="l">
              <a:spcBef>
                <a:spcPts val="135"/>
              </a:spcBef>
              <a:spcAft>
                <a:spcPts val="0"/>
              </a:spcAft>
              <a:buClr>
                <a:schemeClr val="dk1"/>
              </a:buClr>
              <a:buSzPts val="900"/>
              <a:buNone/>
              <a:defRPr sz="675"/>
            </a:lvl4pPr>
            <a:lvl5pPr marL="1714457" lvl="4" indent="-171446" algn="l">
              <a:spcBef>
                <a:spcPts val="135"/>
              </a:spcBef>
              <a:spcAft>
                <a:spcPts val="0"/>
              </a:spcAft>
              <a:buClr>
                <a:schemeClr val="dk1"/>
              </a:buClr>
              <a:buSzPts val="900"/>
              <a:buNone/>
              <a:defRPr sz="675"/>
            </a:lvl5pPr>
            <a:lvl6pPr marL="2057348" lvl="5" indent="-171446" algn="l">
              <a:spcBef>
                <a:spcPts val="135"/>
              </a:spcBef>
              <a:spcAft>
                <a:spcPts val="0"/>
              </a:spcAft>
              <a:buClr>
                <a:schemeClr val="dk1"/>
              </a:buClr>
              <a:buSzPts val="900"/>
              <a:buNone/>
              <a:defRPr sz="675"/>
            </a:lvl6pPr>
            <a:lvl7pPr marL="2400240" lvl="6" indent="-171446" algn="l">
              <a:spcBef>
                <a:spcPts val="135"/>
              </a:spcBef>
              <a:spcAft>
                <a:spcPts val="0"/>
              </a:spcAft>
              <a:buClr>
                <a:schemeClr val="dk1"/>
              </a:buClr>
              <a:buSzPts val="900"/>
              <a:buNone/>
              <a:defRPr sz="675"/>
            </a:lvl7pPr>
            <a:lvl8pPr marL="2743132" lvl="7" indent="-171446" algn="l">
              <a:spcBef>
                <a:spcPts val="135"/>
              </a:spcBef>
              <a:spcAft>
                <a:spcPts val="0"/>
              </a:spcAft>
              <a:buClr>
                <a:schemeClr val="dk1"/>
              </a:buClr>
              <a:buSzPts val="900"/>
              <a:buNone/>
              <a:defRPr sz="675"/>
            </a:lvl8pPr>
            <a:lvl9pPr marL="3086023" lvl="8" indent="-171446" algn="l">
              <a:spcBef>
                <a:spcPts val="135"/>
              </a:spcBef>
              <a:spcAft>
                <a:spcPts val="0"/>
              </a:spcAft>
              <a:buClr>
                <a:schemeClr val="dk1"/>
              </a:buClr>
              <a:buSzPts val="900"/>
              <a:buNone/>
              <a:defRPr sz="675"/>
            </a:lvl9pPr>
          </a:lstStyle>
          <a:p>
            <a:endParaRPr/>
          </a:p>
        </p:txBody>
      </p:sp>
      <p:sp>
        <p:nvSpPr>
          <p:cNvPr id="62" name="Google Shape;62;p9"/>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77702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342892" lvl="0" indent="-171446" algn="l">
              <a:spcBef>
                <a:spcPts val="210"/>
              </a:spcBef>
              <a:spcAft>
                <a:spcPts val="0"/>
              </a:spcAft>
              <a:buClr>
                <a:schemeClr val="dk1"/>
              </a:buClr>
              <a:buSzPts val="1400"/>
              <a:buNone/>
              <a:defRPr sz="1050"/>
            </a:lvl1pPr>
            <a:lvl2pPr marL="685783" lvl="1" indent="-171446" algn="l">
              <a:spcBef>
                <a:spcPts val="180"/>
              </a:spcBef>
              <a:spcAft>
                <a:spcPts val="0"/>
              </a:spcAft>
              <a:buClr>
                <a:schemeClr val="dk1"/>
              </a:buClr>
              <a:buSzPts val="1200"/>
              <a:buNone/>
              <a:defRPr sz="900"/>
            </a:lvl2pPr>
            <a:lvl3pPr marL="1028675" lvl="2" indent="-171446" algn="l">
              <a:spcBef>
                <a:spcPts val="150"/>
              </a:spcBef>
              <a:spcAft>
                <a:spcPts val="0"/>
              </a:spcAft>
              <a:buClr>
                <a:schemeClr val="dk1"/>
              </a:buClr>
              <a:buSzPts val="1000"/>
              <a:buNone/>
              <a:defRPr sz="750"/>
            </a:lvl3pPr>
            <a:lvl4pPr marL="1371566" lvl="3" indent="-171446" algn="l">
              <a:spcBef>
                <a:spcPts val="135"/>
              </a:spcBef>
              <a:spcAft>
                <a:spcPts val="0"/>
              </a:spcAft>
              <a:buClr>
                <a:schemeClr val="dk1"/>
              </a:buClr>
              <a:buSzPts val="900"/>
              <a:buNone/>
              <a:defRPr sz="675"/>
            </a:lvl4pPr>
            <a:lvl5pPr marL="1714457" lvl="4" indent="-171446" algn="l">
              <a:spcBef>
                <a:spcPts val="135"/>
              </a:spcBef>
              <a:spcAft>
                <a:spcPts val="0"/>
              </a:spcAft>
              <a:buClr>
                <a:schemeClr val="dk1"/>
              </a:buClr>
              <a:buSzPts val="900"/>
              <a:buNone/>
              <a:defRPr sz="675"/>
            </a:lvl5pPr>
            <a:lvl6pPr marL="2057348" lvl="5" indent="-171446" algn="l">
              <a:spcBef>
                <a:spcPts val="135"/>
              </a:spcBef>
              <a:spcAft>
                <a:spcPts val="0"/>
              </a:spcAft>
              <a:buClr>
                <a:schemeClr val="dk1"/>
              </a:buClr>
              <a:buSzPts val="900"/>
              <a:buNone/>
              <a:defRPr sz="675"/>
            </a:lvl6pPr>
            <a:lvl7pPr marL="2400240" lvl="6" indent="-171446" algn="l">
              <a:spcBef>
                <a:spcPts val="135"/>
              </a:spcBef>
              <a:spcAft>
                <a:spcPts val="0"/>
              </a:spcAft>
              <a:buClr>
                <a:schemeClr val="dk1"/>
              </a:buClr>
              <a:buSzPts val="900"/>
              <a:buNone/>
              <a:defRPr sz="675"/>
            </a:lvl7pPr>
            <a:lvl8pPr marL="2743132" lvl="7" indent="-171446" algn="l">
              <a:spcBef>
                <a:spcPts val="135"/>
              </a:spcBef>
              <a:spcAft>
                <a:spcPts val="0"/>
              </a:spcAft>
              <a:buClr>
                <a:schemeClr val="dk1"/>
              </a:buClr>
              <a:buSzPts val="900"/>
              <a:buNone/>
              <a:defRPr sz="675"/>
            </a:lvl8pPr>
            <a:lvl9pPr marL="3086023" lvl="8" indent="-171446" algn="l">
              <a:spcBef>
                <a:spcPts val="135"/>
              </a:spcBef>
              <a:spcAft>
                <a:spcPts val="0"/>
              </a:spcAft>
              <a:buClr>
                <a:schemeClr val="dk1"/>
              </a:buClr>
              <a:buSzPts val="900"/>
              <a:buNone/>
              <a:defRPr sz="675"/>
            </a:lvl9pPr>
          </a:lstStyle>
          <a:p>
            <a:endParaRPr/>
          </a:p>
        </p:txBody>
      </p:sp>
      <p:sp>
        <p:nvSpPr>
          <p:cNvPr id="69" name="Google Shape;69;p10"/>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777996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22" y="-251615"/>
            <a:ext cx="4525963" cy="8229600"/>
          </a:xfrm>
          <a:prstGeom prst="rect">
            <a:avLst/>
          </a:prstGeom>
          <a:noFill/>
          <a:ln>
            <a:noFill/>
          </a:ln>
        </p:spPr>
        <p:txBody>
          <a:bodyPr spcFirstLastPara="1" wrap="square" lIns="91425" tIns="45700" rIns="91425" bIns="45700" anchor="t" anchorCtr="0"/>
          <a:lstStyle>
            <a:lvl1pPr marL="342892" lvl="0" indent="-257168" algn="l">
              <a:spcBef>
                <a:spcPts val="270"/>
              </a:spcBef>
              <a:spcAft>
                <a:spcPts val="0"/>
              </a:spcAft>
              <a:buClr>
                <a:schemeClr val="dk1"/>
              </a:buClr>
              <a:buSzPts val="1800"/>
              <a:buChar char="•"/>
              <a:defRPr/>
            </a:lvl1pPr>
            <a:lvl2pPr marL="685783" lvl="1" indent="-257168" algn="l">
              <a:spcBef>
                <a:spcPts val="270"/>
              </a:spcBef>
              <a:spcAft>
                <a:spcPts val="0"/>
              </a:spcAft>
              <a:buClr>
                <a:schemeClr val="dk1"/>
              </a:buClr>
              <a:buSzPts val="1800"/>
              <a:buChar char="–"/>
              <a:defRPr/>
            </a:lvl2pPr>
            <a:lvl3pPr marL="1028675" lvl="2" indent="-257168" algn="l">
              <a:spcBef>
                <a:spcPts val="270"/>
              </a:spcBef>
              <a:spcAft>
                <a:spcPts val="0"/>
              </a:spcAft>
              <a:buClr>
                <a:schemeClr val="dk1"/>
              </a:buClr>
              <a:buSzPts val="1800"/>
              <a:buChar char="•"/>
              <a:defRPr/>
            </a:lvl3pPr>
            <a:lvl4pPr marL="1371566" lvl="3" indent="-257168" algn="l">
              <a:spcBef>
                <a:spcPts val="270"/>
              </a:spcBef>
              <a:spcAft>
                <a:spcPts val="0"/>
              </a:spcAft>
              <a:buClr>
                <a:schemeClr val="dk1"/>
              </a:buClr>
              <a:buSzPts val="1800"/>
              <a:buChar char="–"/>
              <a:defRPr/>
            </a:lvl4pPr>
            <a:lvl5pPr marL="1714457" lvl="4" indent="-257168" algn="l">
              <a:spcBef>
                <a:spcPts val="270"/>
              </a:spcBef>
              <a:spcAft>
                <a:spcPts val="0"/>
              </a:spcAft>
              <a:buClr>
                <a:schemeClr val="dk1"/>
              </a:buClr>
              <a:buSzPts val="1800"/>
              <a:buChar char="»"/>
              <a:defRPr/>
            </a:lvl5pPr>
            <a:lvl6pPr marL="2057348" lvl="5" indent="-257168" algn="l">
              <a:spcBef>
                <a:spcPts val="270"/>
              </a:spcBef>
              <a:spcAft>
                <a:spcPts val="0"/>
              </a:spcAft>
              <a:buClr>
                <a:schemeClr val="dk1"/>
              </a:buClr>
              <a:buSzPts val="1800"/>
              <a:buChar char="•"/>
              <a:defRPr/>
            </a:lvl6pPr>
            <a:lvl7pPr marL="2400240" lvl="6" indent="-257168" algn="l">
              <a:spcBef>
                <a:spcPts val="270"/>
              </a:spcBef>
              <a:spcAft>
                <a:spcPts val="0"/>
              </a:spcAft>
              <a:buClr>
                <a:schemeClr val="dk1"/>
              </a:buClr>
              <a:buSzPts val="1800"/>
              <a:buChar char="•"/>
              <a:defRPr/>
            </a:lvl7pPr>
            <a:lvl8pPr marL="2743132" lvl="7" indent="-257168" algn="l">
              <a:spcBef>
                <a:spcPts val="270"/>
              </a:spcBef>
              <a:spcAft>
                <a:spcPts val="0"/>
              </a:spcAft>
              <a:buClr>
                <a:schemeClr val="dk1"/>
              </a:buClr>
              <a:buSzPts val="1800"/>
              <a:buChar char="•"/>
              <a:defRPr/>
            </a:lvl8pPr>
            <a:lvl9pPr marL="3086023" lvl="8" indent="-257168" algn="l">
              <a:spcBef>
                <a:spcPts val="27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59205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41" y="2171704"/>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41" y="190503"/>
            <a:ext cx="5851525" cy="6019800"/>
          </a:xfrm>
          <a:prstGeom prst="rect">
            <a:avLst/>
          </a:prstGeom>
          <a:noFill/>
          <a:ln>
            <a:noFill/>
          </a:ln>
        </p:spPr>
        <p:txBody>
          <a:bodyPr spcFirstLastPara="1" wrap="square" lIns="91425" tIns="45700" rIns="91425" bIns="45700" anchor="t" anchorCtr="0"/>
          <a:lstStyle>
            <a:lvl1pPr marL="342892" lvl="0" indent="-257168" algn="l">
              <a:spcBef>
                <a:spcPts val="270"/>
              </a:spcBef>
              <a:spcAft>
                <a:spcPts val="0"/>
              </a:spcAft>
              <a:buClr>
                <a:schemeClr val="dk1"/>
              </a:buClr>
              <a:buSzPts val="1800"/>
              <a:buChar char="•"/>
              <a:defRPr/>
            </a:lvl1pPr>
            <a:lvl2pPr marL="685783" lvl="1" indent="-257168" algn="l">
              <a:spcBef>
                <a:spcPts val="270"/>
              </a:spcBef>
              <a:spcAft>
                <a:spcPts val="0"/>
              </a:spcAft>
              <a:buClr>
                <a:schemeClr val="dk1"/>
              </a:buClr>
              <a:buSzPts val="1800"/>
              <a:buChar char="–"/>
              <a:defRPr/>
            </a:lvl2pPr>
            <a:lvl3pPr marL="1028675" lvl="2" indent="-257168" algn="l">
              <a:spcBef>
                <a:spcPts val="270"/>
              </a:spcBef>
              <a:spcAft>
                <a:spcPts val="0"/>
              </a:spcAft>
              <a:buClr>
                <a:schemeClr val="dk1"/>
              </a:buClr>
              <a:buSzPts val="1800"/>
              <a:buChar char="•"/>
              <a:defRPr/>
            </a:lvl3pPr>
            <a:lvl4pPr marL="1371566" lvl="3" indent="-257168" algn="l">
              <a:spcBef>
                <a:spcPts val="270"/>
              </a:spcBef>
              <a:spcAft>
                <a:spcPts val="0"/>
              </a:spcAft>
              <a:buClr>
                <a:schemeClr val="dk1"/>
              </a:buClr>
              <a:buSzPts val="1800"/>
              <a:buChar char="–"/>
              <a:defRPr/>
            </a:lvl4pPr>
            <a:lvl5pPr marL="1714457" lvl="4" indent="-257168" algn="l">
              <a:spcBef>
                <a:spcPts val="270"/>
              </a:spcBef>
              <a:spcAft>
                <a:spcPts val="0"/>
              </a:spcAft>
              <a:buClr>
                <a:schemeClr val="dk1"/>
              </a:buClr>
              <a:buSzPts val="1800"/>
              <a:buChar char="»"/>
              <a:defRPr/>
            </a:lvl5pPr>
            <a:lvl6pPr marL="2057348" lvl="5" indent="-257168" algn="l">
              <a:spcBef>
                <a:spcPts val="270"/>
              </a:spcBef>
              <a:spcAft>
                <a:spcPts val="0"/>
              </a:spcAft>
              <a:buClr>
                <a:schemeClr val="dk1"/>
              </a:buClr>
              <a:buSzPts val="1800"/>
              <a:buChar char="•"/>
              <a:defRPr/>
            </a:lvl6pPr>
            <a:lvl7pPr marL="2400240" lvl="6" indent="-257168" algn="l">
              <a:spcBef>
                <a:spcPts val="270"/>
              </a:spcBef>
              <a:spcAft>
                <a:spcPts val="0"/>
              </a:spcAft>
              <a:buClr>
                <a:schemeClr val="dk1"/>
              </a:buClr>
              <a:buSzPts val="1800"/>
              <a:buChar char="•"/>
              <a:defRPr/>
            </a:lvl7pPr>
            <a:lvl8pPr marL="2743132" lvl="7" indent="-257168" algn="l">
              <a:spcBef>
                <a:spcPts val="270"/>
              </a:spcBef>
              <a:spcAft>
                <a:spcPts val="0"/>
              </a:spcAft>
              <a:buClr>
                <a:schemeClr val="dk1"/>
              </a:buClr>
              <a:buSzPts val="1800"/>
              <a:buChar char="•"/>
              <a:defRPr/>
            </a:lvl8pPr>
            <a:lvl9pPr marL="3086023" lvl="8" indent="-257168" algn="l">
              <a:spcBef>
                <a:spcPts val="27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123433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5951580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90017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886711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6928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51289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32869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259486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1137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376914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00426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8271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4324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0517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39842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755410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544304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918941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700083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87525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19551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05585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2193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30097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718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11449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3793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2.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3.jp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1.jpe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6" Type="http://schemas.openxmlformats.org/officeDocument/2006/relationships/image" Target="../media/image1.jpe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8.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37D8B51-76F3-410F-B504-CA52D56E508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554" r:id="rId1"/>
    <p:sldLayoutId id="2147487555" r:id="rId2"/>
    <p:sldLayoutId id="2147487556" r:id="rId3"/>
    <p:sldLayoutId id="2147487557" r:id="rId4"/>
    <p:sldLayoutId id="2147487558" r:id="rId5"/>
    <p:sldLayoutId id="2147487559" r:id="rId6"/>
    <p:sldLayoutId id="2147487560" r:id="rId7"/>
    <p:sldLayoutId id="2147487561" r:id="rId8"/>
    <p:sldLayoutId id="2147487562" r:id="rId9"/>
    <p:sldLayoutId id="2147487563" r:id="rId10"/>
    <p:sldLayoutId id="2147487564" r:id="rId11"/>
    <p:sldLayoutId id="2147487565" r:id="rId12"/>
    <p:sldLayoutId id="2147487566" r:id="rId13"/>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230FDAF9-91B9-48F3-9B0E-2E508D12CA58}" type="datetimeFigureOut">
              <a:rPr lang="en-US"/>
              <a:pPr>
                <a:defRPr/>
              </a:pPr>
              <a:t>1/31/2020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a:solidFill>
                  <a:srgbClr val="898989"/>
                </a:solidFill>
              </a:defRPr>
            </a:lvl1pPr>
          </a:lstStyle>
          <a:p>
            <a:pPr>
              <a:defRPr/>
            </a:pPr>
            <a:fld id="{253CE5F3-5B82-4F7C-B63E-939873D4710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570" r:id="rId1"/>
    <p:sldLayoutId id="2147487571" r:id="rId2"/>
    <p:sldLayoutId id="2147487572" r:id="rId3"/>
    <p:sldLayoutId id="2147487573" r:id="rId4"/>
    <p:sldLayoutId id="2147487574" r:id="rId5"/>
    <p:sldLayoutId id="2147487575" r:id="rId6"/>
    <p:sldLayoutId id="2147487576" r:id="rId7"/>
    <p:sldLayoutId id="2147487577" r:id="rId8"/>
    <p:sldLayoutId id="2147487578" r:id="rId9"/>
    <p:sldLayoutId id="2147487579" r:id="rId10"/>
    <p:sldLayoutId id="2147487580" r:id="rId11"/>
    <p:sldLayoutId id="2147487581" r:id="rId12"/>
    <p:sldLayoutId id="2147487582"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0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8916E971-0F7C-4E8B-842C-71F21079158C}" type="datetimeFigureOut">
              <a:rPr lang="en-US"/>
              <a:pPr>
                <a:defRPr/>
              </a:pPr>
              <a:t>1/31/2020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a:solidFill>
                  <a:srgbClr val="898989"/>
                </a:solidFill>
              </a:defRPr>
            </a:lvl1pPr>
          </a:lstStyle>
          <a:p>
            <a:pPr>
              <a:defRPr/>
            </a:pPr>
            <a:fld id="{E02A240C-24ED-49F2-A288-B86111A7462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583" r:id="rId1"/>
    <p:sldLayoutId id="2147487584" r:id="rId2"/>
    <p:sldLayoutId id="2147487585" r:id="rId3"/>
    <p:sldLayoutId id="2147487586" r:id="rId4"/>
    <p:sldLayoutId id="2147487587" r:id="rId5"/>
    <p:sldLayoutId id="2147487588" r:id="rId6"/>
    <p:sldLayoutId id="2147487589" r:id="rId7"/>
    <p:sldLayoutId id="2147487590" r:id="rId8"/>
    <p:sldLayoutId id="2147487591" r:id="rId9"/>
    <p:sldLayoutId id="2147487592" r:id="rId10"/>
    <p:sldLayoutId id="2147487593" r:id="rId11"/>
    <p:sldLayoutId id="2147487594" r:id="rId12"/>
    <p:sldLayoutId id="2147487595"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9B8F84FD-C288-4BBD-9016-EAB14B4B48B1}" type="datetimeFigureOut">
              <a:rPr lang="en-US"/>
              <a:pPr>
                <a:defRPr/>
              </a:pPr>
              <a:t>1/31/2020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a:solidFill>
                  <a:srgbClr val="898989"/>
                </a:solidFill>
              </a:defRPr>
            </a:lvl1pPr>
          </a:lstStyle>
          <a:p>
            <a:pPr>
              <a:defRPr/>
            </a:pPr>
            <a:fld id="{534C0E7A-4151-45FA-A09F-40E4C3B1210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609" r:id="rId1"/>
    <p:sldLayoutId id="2147487610" r:id="rId2"/>
    <p:sldLayoutId id="2147487611" r:id="rId3"/>
    <p:sldLayoutId id="2147487612" r:id="rId4"/>
    <p:sldLayoutId id="2147487613" r:id="rId5"/>
    <p:sldLayoutId id="2147487614" r:id="rId6"/>
    <p:sldLayoutId id="2147487615" r:id="rId7"/>
    <p:sldLayoutId id="2147487616" r:id="rId8"/>
    <p:sldLayoutId id="2147487617" r:id="rId9"/>
    <p:sldLayoutId id="2147487618" r:id="rId10"/>
    <p:sldLayoutId id="2147487619" r:id="rId11"/>
    <p:sldLayoutId id="2147487620" r:id="rId12"/>
    <p:sldLayoutId id="2147487621"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1775917545"/>
      </p:ext>
    </p:extLst>
  </p:cSld>
  <p:clrMap bg1="lt1" tx1="dk1" bg2="lt2" tx2="dk2" accent1="accent1" accent2="accent2" accent3="accent3" accent4="accent4" accent5="accent5" accent6="accent6" hlink="hlink" folHlink="folHlink"/>
  <p:sldLayoutIdLst>
    <p:sldLayoutId id="2147487623" r:id="rId1"/>
    <p:sldLayoutId id="2147487624" r:id="rId2"/>
    <p:sldLayoutId id="2147487625" r:id="rId3"/>
    <p:sldLayoutId id="2147487626" r:id="rId4"/>
    <p:sldLayoutId id="2147487627" r:id="rId5"/>
    <p:sldLayoutId id="2147487628" r:id="rId6"/>
    <p:sldLayoutId id="2147487629" r:id="rId7"/>
    <p:sldLayoutId id="2147487630" r:id="rId8"/>
    <p:sldLayoutId id="2147487631" r:id="rId9"/>
    <p:sldLayoutId id="2147487632" r:id="rId10"/>
    <p:sldLayoutId id="2147487633" r:id="rId11"/>
    <p:sldLayoutId id="2147487634" r:id="rId12"/>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57200" y="1600206"/>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9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9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9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9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9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9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9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3019655"/>
      </p:ext>
    </p:extLst>
  </p:cSld>
  <p:clrMap bg1="lt1" tx1="dk1" bg2="dk2" tx2="lt2" accent1="accent1" accent2="accent2" accent3="accent3" accent4="accent4" accent5="accent5" accent6="accent6" hlink="hlink" folHlink="folHlink"/>
  <p:sldLayoutIdLst>
    <p:sldLayoutId id="2147487636" r:id="rId1"/>
    <p:sldLayoutId id="2147487637" r:id="rId2"/>
    <p:sldLayoutId id="2147487638" r:id="rId3"/>
    <p:sldLayoutId id="2147487639" r:id="rId4"/>
    <p:sldLayoutId id="2147487640" r:id="rId5"/>
    <p:sldLayoutId id="2147487641" r:id="rId6"/>
    <p:sldLayoutId id="2147487642" r:id="rId7"/>
    <p:sldLayoutId id="2147487643" r:id="rId8"/>
    <p:sldLayoutId id="2147487644" r:id="rId9"/>
    <p:sldLayoutId id="2147487645" r:id="rId10"/>
    <p:sldLayoutId id="214748764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4195078323"/>
      </p:ext>
    </p:extLst>
  </p:cSld>
  <p:clrMap bg1="lt1" tx1="dk1" bg2="lt2" tx2="dk2" accent1="accent1" accent2="accent2" accent3="accent3" accent4="accent4" accent5="accent5" accent6="accent6" hlink="hlink" folHlink="folHlink"/>
  <p:sldLayoutIdLst>
    <p:sldLayoutId id="2147487660" r:id="rId1"/>
    <p:sldLayoutId id="2147487661" r:id="rId2"/>
    <p:sldLayoutId id="2147487662" r:id="rId3"/>
    <p:sldLayoutId id="2147487663" r:id="rId4"/>
    <p:sldLayoutId id="2147487664" r:id="rId5"/>
    <p:sldLayoutId id="2147487665" r:id="rId6"/>
    <p:sldLayoutId id="2147487666" r:id="rId7"/>
    <p:sldLayoutId id="2147487667" r:id="rId8"/>
    <p:sldLayoutId id="2147487668" r:id="rId9"/>
    <p:sldLayoutId id="2147487669" r:id="rId10"/>
    <p:sldLayoutId id="2147487670" r:id="rId11"/>
    <p:sldLayoutId id="2147487671" r:id="rId12"/>
    <p:sldLayoutId id="2147487672" r:id="rId13"/>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74FC61C8-382E-40C7-A7FB-A8C9E5120B38}" type="slidenum">
              <a:rPr lang="en-US" altLang="en-US"/>
              <a:pPr>
                <a:defRPr/>
              </a:pPr>
              <a:t>‹#›</a:t>
            </a:fld>
            <a:endParaRPr lang="en-US" altLang="en-US"/>
          </a:p>
        </p:txBody>
      </p:sp>
    </p:spTree>
    <p:extLst>
      <p:ext uri="{BB962C8B-B14F-4D97-AF65-F5344CB8AC3E}">
        <p14:creationId xmlns:p14="http://schemas.microsoft.com/office/powerpoint/2010/main" val="1921488915"/>
      </p:ext>
    </p:extLst>
  </p:cSld>
  <p:clrMap bg1="lt1" tx1="dk1" bg2="lt2" tx2="dk2" accent1="accent1" accent2="accent2" accent3="accent3" accent4="accent4" accent5="accent5" accent6="accent6" hlink="hlink" folHlink="folHlink"/>
  <p:sldLayoutIdLst>
    <p:sldLayoutId id="2147487700" r:id="rId1"/>
    <p:sldLayoutId id="2147487701" r:id="rId2"/>
    <p:sldLayoutId id="2147487702" r:id="rId3"/>
    <p:sldLayoutId id="2147487703" r:id="rId4"/>
    <p:sldLayoutId id="2147487704" r:id="rId5"/>
    <p:sldLayoutId id="2147487705" r:id="rId6"/>
    <p:sldLayoutId id="2147487706" r:id="rId7"/>
    <p:sldLayoutId id="2147487707" r:id="rId8"/>
    <p:sldLayoutId id="2147487708" r:id="rId9"/>
    <p:sldLayoutId id="2147487709" r:id="rId10"/>
    <p:sldLayoutId id="2147487710" r:id="rId11"/>
    <p:sldLayoutId id="2147487711" r:id="rId12"/>
    <p:sldLayoutId id="2147487712" r:id="rId13"/>
    <p:sldLayoutId id="2147487713" r:id="rId14"/>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95.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95.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6.xml"/><Relationship Id="rId5" Type="http://schemas.openxmlformats.org/officeDocument/2006/relationships/image" Target="../media/image33.png"/><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41.xml"/><Relationship Id="rId5" Type="http://schemas.openxmlformats.org/officeDocument/2006/relationships/image" Target="../media/image36.pn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54.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6.xml"/><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54.xml"/><Relationship Id="rId4" Type="http://schemas.openxmlformats.org/officeDocument/2006/relationships/image" Target="../media/image38.jp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5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hyperlink" Target="http://student.britannica.com/ebi/art-53199"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8.xml"/><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5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 Id="rId9" Type="http://schemas.openxmlformats.org/officeDocument/2006/relationships/image" Target="../media/image63.jpg"/></Relationships>
</file>

<file path=ppt/slides/_rels/slide7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60.xml"/><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5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66.xml"/><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6.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7.xml"/><Relationship Id="rId1" Type="http://schemas.openxmlformats.org/officeDocument/2006/relationships/slideLayout" Target="../slideLayouts/slideLayout66.xml"/><Relationship Id="rId4" Type="http://schemas.openxmlformats.org/officeDocument/2006/relationships/image" Target="../media/image7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2338" name="Title 1"/>
          <p:cNvSpPr txBox="1">
            <a:spLocks/>
          </p:cNvSpPr>
          <p:nvPr/>
        </p:nvSpPr>
        <p:spPr bwMode="auto">
          <a:xfrm>
            <a:off x="498475" y="11255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eaLnBrk="1" hangingPunct="1">
              <a:spcBef>
                <a:spcPct val="0"/>
              </a:spcBef>
              <a:buFontTx/>
              <a:buNone/>
            </a:pPr>
            <a:r>
              <a:rPr lang="en-US" altLang="en-US" sz="4000" dirty="0" smtClean="0"/>
              <a:t> What you need to know…</a:t>
            </a:r>
          </a:p>
          <a:p>
            <a:pPr algn="ctr" eaLnBrk="1" hangingPunct="1">
              <a:spcBef>
                <a:spcPct val="0"/>
              </a:spcBef>
              <a:buFontTx/>
              <a:buNone/>
            </a:pPr>
            <a:r>
              <a:rPr lang="en-US" altLang="en-US" sz="4000" dirty="0" smtClean="0"/>
              <a:t>With only two years to go</a:t>
            </a:r>
          </a:p>
        </p:txBody>
      </p:sp>
      <p:sp>
        <p:nvSpPr>
          <p:cNvPr id="142339" name="Content Placeholder 2"/>
          <p:cNvSpPr txBox="1">
            <a:spLocks/>
          </p:cNvSpPr>
          <p:nvPr/>
        </p:nvSpPr>
        <p:spPr bwMode="auto">
          <a:xfrm>
            <a:off x="219075" y="4276413"/>
            <a:ext cx="8705850" cy="79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a:spcBef>
                <a:spcPct val="20000"/>
              </a:spcBef>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defTabSz="828675">
              <a:spcBef>
                <a:spcPct val="20000"/>
              </a:spcBef>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defTabSz="828675">
              <a:spcBef>
                <a:spcPct val="20000"/>
              </a:spcBef>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defTabSz="828675">
              <a:spcBef>
                <a:spcPct val="20000"/>
              </a:spcBef>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defTabSz="828675">
              <a:spcBef>
                <a:spcPct val="20000"/>
              </a:spcBef>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828675" eaLnBrk="0" fontAlgn="base" hangingPunct="0">
              <a:spcBef>
                <a:spcPct val="20000"/>
              </a:spcBef>
              <a:spcAft>
                <a:spcPct val="0"/>
              </a:spcAft>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828675" eaLnBrk="0" fontAlgn="base" hangingPunct="0">
              <a:spcBef>
                <a:spcPct val="20000"/>
              </a:spcBef>
              <a:spcAft>
                <a:spcPct val="0"/>
              </a:spcAft>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828675" eaLnBrk="0" fontAlgn="base" hangingPunct="0">
              <a:spcBef>
                <a:spcPct val="20000"/>
              </a:spcBef>
              <a:spcAft>
                <a:spcPct val="0"/>
              </a:spcAft>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828675" eaLnBrk="0" fontAlgn="base" hangingPunct="0">
              <a:spcBef>
                <a:spcPct val="20000"/>
              </a:spcBef>
              <a:spcAft>
                <a:spcPct val="0"/>
              </a:spcAft>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lnSpc>
                <a:spcPct val="95000"/>
              </a:lnSpc>
              <a:spcBef>
                <a:spcPct val="0"/>
              </a:spcBef>
              <a:buClr>
                <a:srgbClr val="000000"/>
              </a:buClr>
              <a:buSzPct val="45000"/>
              <a:buFontTx/>
              <a:buNone/>
            </a:pPr>
            <a:r>
              <a:rPr lang="en-GB" altLang="en-US" sz="2000" dirty="0" smtClean="0">
                <a:solidFill>
                  <a:srgbClr val="000000"/>
                </a:solidFill>
              </a:rPr>
              <a:t>Maine Society of Land Surveyors</a:t>
            </a:r>
          </a:p>
          <a:p>
            <a:pPr algn="ctr">
              <a:lnSpc>
                <a:spcPct val="95000"/>
              </a:lnSpc>
              <a:spcBef>
                <a:spcPct val="0"/>
              </a:spcBef>
              <a:buClr>
                <a:srgbClr val="000000"/>
              </a:buClr>
              <a:buSzPct val="45000"/>
              <a:buFontTx/>
              <a:buNone/>
            </a:pPr>
            <a:r>
              <a:rPr lang="en-GB" altLang="en-US" sz="2000" dirty="0" smtClean="0">
                <a:solidFill>
                  <a:srgbClr val="000000"/>
                </a:solidFill>
              </a:rPr>
              <a:t>January 31, 2020</a:t>
            </a:r>
            <a:endParaRPr lang="en-GB" altLang="en-US" sz="2000" dirty="0">
              <a:solidFill>
                <a:srgbClr val="000000"/>
              </a:solidFill>
            </a:endParaRPr>
          </a:p>
        </p:txBody>
      </p:sp>
      <p:sp>
        <p:nvSpPr>
          <p:cNvPr id="142340" name="TextBox 1"/>
          <p:cNvSpPr txBox="1">
            <a:spLocks noChangeArrowheads="1"/>
          </p:cNvSpPr>
          <p:nvPr/>
        </p:nvSpPr>
        <p:spPr bwMode="auto">
          <a:xfrm>
            <a:off x="2631750" y="5100637"/>
            <a:ext cx="39630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GB" altLang="en-US" sz="1800" b="1" dirty="0"/>
              <a:t>Dan Martin</a:t>
            </a:r>
          </a:p>
          <a:p>
            <a:pPr algn="ctr">
              <a:spcBef>
                <a:spcPct val="0"/>
              </a:spcBef>
              <a:buFontTx/>
              <a:buNone/>
            </a:pPr>
            <a:r>
              <a:rPr lang="en-GB" altLang="en-US" sz="1800" b="1" dirty="0"/>
              <a:t>Northeast Regional Geodetic Advisor</a:t>
            </a:r>
          </a:p>
          <a:p>
            <a:pPr algn="ctr">
              <a:spcBef>
                <a:spcPct val="0"/>
              </a:spcBef>
              <a:buFontTx/>
              <a:buNone/>
            </a:pPr>
            <a:r>
              <a:rPr lang="en-GB" altLang="en-US" sz="1800" b="1" dirty="0"/>
              <a:t>ME, NH, VT, MA, CT, RI, NY, NJ</a:t>
            </a:r>
          </a:p>
          <a:p>
            <a:pPr algn="ctr">
              <a:spcBef>
                <a:spcPct val="0"/>
              </a:spcBef>
              <a:buFontTx/>
              <a:buNone/>
            </a:pPr>
            <a:r>
              <a:rPr lang="en-GB" altLang="en-US" sz="1800" b="1" dirty="0"/>
              <a:t>Dan.martin@noaa.gov</a:t>
            </a:r>
          </a:p>
          <a:p>
            <a:pPr algn="ctr">
              <a:spcBef>
                <a:spcPct val="0"/>
              </a:spcBef>
              <a:buFontTx/>
              <a:buNone/>
            </a:pPr>
            <a:r>
              <a:rPr lang="en-GB" altLang="en-US" sz="1800" b="1" dirty="0"/>
              <a:t>240-676-4762</a:t>
            </a:r>
          </a:p>
        </p:txBody>
      </p:sp>
      <p:pic>
        <p:nvPicPr>
          <p:cNvPr id="142341"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3975" y="2557955"/>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70211" y="2578593"/>
            <a:ext cx="1874837"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5346"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85347"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sz="3900" smtClean="0">
                <a:latin typeface="Times New Roman" panose="02020603050405020304" pitchFamily="18" charset="0"/>
                <a:cs typeface="Times New Roman" panose="02020603050405020304" pitchFamily="18" charset="0"/>
                <a:sym typeface="Times New Roman" panose="02020603050405020304" pitchFamily="18" charset="0"/>
              </a:rPr>
              <a:t>Current Vertical Datum in the USA</a:t>
            </a:r>
            <a:endParaRPr lang="en-US" altLang="en-US" sz="3900" smtClean="0"/>
          </a:p>
        </p:txBody>
      </p:sp>
      <p:sp>
        <p:nvSpPr>
          <p:cNvPr id="7170" name="Rectangle 2"/>
          <p:cNvSpPr>
            <a:spLocks noGrp="1" noChangeArrowheads="1"/>
          </p:cNvSpPr>
          <p:nvPr>
            <p:ph idx="1"/>
          </p:nvPr>
        </p:nvSpPr>
        <p:spPr>
          <a:xfrm>
            <a:off x="2816225" y="1601788"/>
            <a:ext cx="6007100" cy="4470400"/>
          </a:xfrm>
        </p:spPr>
        <p:txBody>
          <a:bodyPr lIns="88792" tIns="50746" rIns="88792" bIns="50746"/>
          <a:lstStyle/>
          <a:p>
            <a:pPr marL="212725" indent="-212725" defTabSz="911225" eaLnBrk="1" hangingPunct="1">
              <a:spcBef>
                <a:spcPts val="488"/>
              </a:spcBef>
              <a:buClr>
                <a:srgbClr val="000000"/>
              </a:buClr>
              <a:buFont typeface="ArialMT"/>
              <a:buChar char="•"/>
            </a:pPr>
            <a:r>
              <a:rPr lang="en-US" altLang="en-US" sz="2000" b="1" smtClean="0">
                <a:latin typeface="Times New Roman" panose="02020603050405020304" pitchFamily="18" charset="0"/>
                <a:cs typeface="Times New Roman" panose="02020603050405020304" pitchFamily="18" charset="0"/>
                <a:sym typeface="Times New Roman" panose="02020603050405020304" pitchFamily="18" charset="0"/>
              </a:rPr>
              <a:t>NAVD 88</a:t>
            </a:r>
            <a:r>
              <a:rPr lang="en-US" altLang="en-US" sz="2000" smtClean="0">
                <a:latin typeface="Times New Roman" panose="02020603050405020304" pitchFamily="18" charset="0"/>
                <a:cs typeface="Times New Roman" panose="02020603050405020304" pitchFamily="18" charset="0"/>
                <a:sym typeface="Times New Roman" panose="02020603050405020304" pitchFamily="18" charset="0"/>
              </a:rPr>
              <a:t>: North American Vertical Datum of 1988</a:t>
            </a:r>
          </a:p>
          <a:p>
            <a:pPr marL="212725" indent="-212725" defTabSz="911225" eaLnBrk="1" hangingPunct="1">
              <a:spcBef>
                <a:spcPts val="488"/>
              </a:spcBef>
              <a:buClr>
                <a:srgbClr val="000000"/>
              </a:buClr>
              <a:buFont typeface="ArialMT"/>
              <a:buChar char="•"/>
            </a:pPr>
            <a:r>
              <a:rPr lang="en-US" altLang="en-US" sz="2000" b="1" i="1" smtClean="0">
                <a:latin typeface="Times New Roman" panose="02020603050405020304" pitchFamily="18" charset="0"/>
                <a:cs typeface="Times New Roman" panose="02020603050405020304" pitchFamily="18" charset="0"/>
                <a:sym typeface="Times New Roman" panose="02020603050405020304" pitchFamily="18" charset="0"/>
              </a:rPr>
              <a:t>Definition:  </a:t>
            </a:r>
            <a:r>
              <a:rPr lang="en-US" altLang="en-US" sz="2000" smtClean="0">
                <a:latin typeface="Times New Roman" panose="02020603050405020304" pitchFamily="18" charset="0"/>
                <a:cs typeface="Times New Roman" panose="02020603050405020304" pitchFamily="18" charset="0"/>
                <a:sym typeface="Times New Roman" panose="02020603050405020304" pitchFamily="18" charset="0"/>
              </a:rPr>
              <a:t>The surface of equal gravity potential to which orthometric heights shall refer in North America*, and which is 6.271 meters (along the plumb line) below the geodetic mark at “Father Point/Rimouski” (NGSIDB PID TY5255).</a:t>
            </a:r>
          </a:p>
          <a:p>
            <a:pPr marL="212725" indent="-212725" defTabSz="911225" eaLnBrk="1" hangingPunct="1">
              <a:spcBef>
                <a:spcPts val="488"/>
              </a:spcBef>
              <a:buClr>
                <a:srgbClr val="000000"/>
              </a:buClr>
              <a:buFont typeface="ArialMT"/>
              <a:buChar char="•"/>
            </a:pPr>
            <a:r>
              <a:rPr lang="en-US" altLang="en-US" sz="2000" b="1" i="1" smtClean="0">
                <a:latin typeface="Times New Roman" panose="02020603050405020304" pitchFamily="18" charset="0"/>
                <a:cs typeface="Times New Roman" panose="02020603050405020304" pitchFamily="18" charset="0"/>
                <a:sym typeface="Times New Roman" panose="02020603050405020304" pitchFamily="18" charset="0"/>
              </a:rPr>
              <a:t>Realization:  </a:t>
            </a:r>
            <a:r>
              <a:rPr lang="en-US" altLang="en-US" sz="2000" smtClean="0">
                <a:latin typeface="Times New Roman" panose="02020603050405020304" pitchFamily="18" charset="0"/>
                <a:cs typeface="Times New Roman" panose="02020603050405020304" pitchFamily="18" charset="0"/>
                <a:sym typeface="Times New Roman" panose="02020603050405020304" pitchFamily="18" charset="0"/>
              </a:rPr>
              <a:t>Over 500,000 geodetic marks across North America with published Helmert orthometric heights, most of which were originally computed from a minimally constrained adjustment of leveling and gravity data, holding the geopotential value at “Father Point/Rimouski” fixed.</a:t>
            </a:r>
            <a:endParaRPr lang="en-US" altLang="en-US" smtClean="0"/>
          </a:p>
        </p:txBody>
      </p:sp>
      <p:pic>
        <p:nvPicPr>
          <p:cNvPr id="185349"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8510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4" name="Rectangle 7"/>
          <p:cNvSpPr>
            <a:spLocks/>
          </p:cNvSpPr>
          <p:nvPr/>
        </p:nvSpPr>
        <p:spPr bwMode="auto">
          <a:xfrm>
            <a:off x="163513" y="5734050"/>
            <a:ext cx="265271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792" tIns="50746" rIns="88792" bIns="50746">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en-US" altLang="en-US" sz="2200">
                <a:solidFill>
                  <a:prstClr val="black"/>
                </a:solidFill>
                <a:latin typeface="Times New Roman" pitchFamily="18" charset="0"/>
                <a:ea typeface="+mn-ea"/>
                <a:cs typeface="Times New Roman" pitchFamily="18" charset="0"/>
                <a:sym typeface="Times New Roman" pitchFamily="18" charset="0"/>
              </a:rPr>
              <a:t>Father Point Lighthouse, Quebec</a:t>
            </a:r>
            <a:endParaRPr lang="en-US" altLang="en-US" sz="2200">
              <a:solidFill>
                <a:prstClr val="black"/>
              </a:solidFill>
              <a:latin typeface="Arial" pitchFamily="34" charset="0"/>
              <a:ea typeface="+mn-ea"/>
              <a:cs typeface="Arial" pitchFamily="34" charset="0"/>
            </a:endParaRPr>
          </a:p>
        </p:txBody>
      </p:sp>
      <p:sp>
        <p:nvSpPr>
          <p:cNvPr id="27655" name="TextBox 8"/>
          <p:cNvSpPr txBox="1">
            <a:spLocks noChangeArrowheads="1"/>
          </p:cNvSpPr>
          <p:nvPr/>
        </p:nvSpPr>
        <p:spPr bwMode="auto">
          <a:xfrm>
            <a:off x="2965450" y="6000750"/>
            <a:ext cx="22621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19" tIns="32107" rIns="64219" bIns="32107">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defRPr/>
            </a:pPr>
            <a:r>
              <a:rPr lang="en-US" altLang="en-US" sz="1700" i="1">
                <a:solidFill>
                  <a:prstClr val="black"/>
                </a:solidFill>
                <a:latin typeface="Times New Roman" pitchFamily="18" charset="0"/>
                <a:ea typeface="+mn-ea"/>
                <a:cs typeface="Times New Roman" pitchFamily="18" charset="0"/>
              </a:rPr>
              <a:t>*Not adopted in Canada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77"/>
          <p:cNvSpPr txBox="1">
            <a:spLocks noGrp="1"/>
          </p:cNvSpPr>
          <p:nvPr>
            <p:ph type="title"/>
          </p:nvPr>
        </p:nvSpPr>
        <p:spPr>
          <a:xfrm>
            <a:off x="-914400" y="274639"/>
            <a:ext cx="10972800" cy="1143000"/>
          </a:xfrm>
          <a:prstGeom prst="rect">
            <a:avLst/>
          </a:prstGeom>
          <a:noFill/>
          <a:ln>
            <a:noFill/>
          </a:ln>
        </p:spPr>
        <p:txBody>
          <a:bodyPr spcFirstLastPara="1" wrap="square" lIns="91425" tIns="45700" rIns="91425" bIns="45700" anchor="ctr" anchorCtr="0">
            <a:noAutofit/>
          </a:bodyPr>
          <a:lstStyle/>
          <a:p>
            <a:r>
              <a:rPr lang="en-US"/>
              <a:t>GNSS:  Monthly workflow…</a:t>
            </a:r>
            <a:endParaRPr/>
          </a:p>
        </p:txBody>
      </p:sp>
      <p:sp>
        <p:nvSpPr>
          <p:cNvPr id="1622" name="Google Shape;1622;p77"/>
          <p:cNvSpPr txBox="1">
            <a:spLocks noGrp="1"/>
          </p:cNvSpPr>
          <p:nvPr>
            <p:ph type="body" idx="1"/>
          </p:nvPr>
        </p:nvSpPr>
        <p:spPr>
          <a:xfrm>
            <a:off x="438150" y="1600207"/>
            <a:ext cx="8305800" cy="4525963"/>
          </a:xfrm>
          <a:prstGeom prst="rect">
            <a:avLst/>
          </a:prstGeom>
          <a:noFill/>
          <a:ln>
            <a:noFill/>
          </a:ln>
        </p:spPr>
        <p:txBody>
          <a:bodyPr spcFirstLastPara="1" wrap="square" lIns="91425" tIns="45700" rIns="91425" bIns="45700" anchor="t" anchorCtr="0">
            <a:noAutofit/>
          </a:bodyPr>
          <a:lstStyle/>
          <a:p>
            <a:pPr marL="342891">
              <a:spcBef>
                <a:spcPts val="0"/>
              </a:spcBef>
              <a:buSzPts val="2800"/>
            </a:pPr>
            <a:r>
              <a:rPr lang="en-US" sz="2800" dirty="0"/>
              <a:t>Every </a:t>
            </a:r>
            <a:r>
              <a:rPr lang="en-US" sz="2800" b="1" u="sng" dirty="0"/>
              <a:t>GPS month </a:t>
            </a:r>
            <a:r>
              <a:rPr lang="en-US" sz="2800" dirty="0"/>
              <a:t>(say the first Monday of that GPS month), NGS will “process the GPS month of 12-16 weeks ago” by doing the following:</a:t>
            </a:r>
            <a:endParaRPr dirty="0"/>
          </a:p>
          <a:p>
            <a:pPr marL="742932" lvl="1" indent="-285744">
              <a:spcBef>
                <a:spcPts val="480"/>
              </a:spcBef>
              <a:buSzPts val="2400"/>
            </a:pPr>
            <a:r>
              <a:rPr lang="en-US" sz="2400" dirty="0"/>
              <a:t>Ensure that the “final” IGS orbits for the GPS month that spans 12-16 weeks prior are available</a:t>
            </a:r>
            <a:endParaRPr dirty="0"/>
          </a:p>
          <a:p>
            <a:pPr marL="1142971" lvl="2" indent="-228594">
              <a:spcBef>
                <a:spcPts val="400"/>
              </a:spcBef>
              <a:buSzPts val="2000"/>
            </a:pPr>
            <a:r>
              <a:rPr lang="en-US" sz="2000" dirty="0"/>
              <a:t>If not, hold off on this until they are</a:t>
            </a:r>
            <a:endParaRPr dirty="0"/>
          </a:p>
          <a:p>
            <a:pPr marL="742932" lvl="1" indent="-285744">
              <a:spcBef>
                <a:spcPts val="480"/>
              </a:spcBef>
              <a:buSzPts val="2400"/>
            </a:pPr>
            <a:r>
              <a:rPr lang="en-US" sz="2400" dirty="0"/>
              <a:t>Create an in-house project named for that prior GPS month</a:t>
            </a:r>
            <a:endParaRPr dirty="0"/>
          </a:p>
          <a:p>
            <a:pPr marL="742932" lvl="1" indent="-285744">
              <a:spcBef>
                <a:spcPts val="480"/>
              </a:spcBef>
              <a:buSzPts val="2400"/>
            </a:pPr>
            <a:r>
              <a:rPr lang="en-US" sz="2400" dirty="0"/>
              <a:t>Farm all data (collected during that GPS month) from all projects submitted to NGS, and put them all into the in-house project</a:t>
            </a:r>
            <a:endParaRPr dirty="0"/>
          </a:p>
        </p:txBody>
      </p:sp>
      <p:sp>
        <p:nvSpPr>
          <p:cNvPr id="1623" name="Google Shape;1623;p77"/>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1624" name="Google Shape;1624;p77"/>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1625" name="Google Shape;1625;p77"/>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100</a:t>
            </a:fld>
            <a:endParaRPr/>
          </a:p>
        </p:txBody>
      </p:sp>
    </p:spTree>
    <p:extLst>
      <p:ext uri="{BB962C8B-B14F-4D97-AF65-F5344CB8AC3E}">
        <p14:creationId xmlns:p14="http://schemas.microsoft.com/office/powerpoint/2010/main" val="190400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cxnSp>
        <p:nvCxnSpPr>
          <p:cNvPr id="1630" name="Google Shape;1630;p78"/>
          <p:cNvCxnSpPr>
            <a:stCxn id="1631" idx="3"/>
            <a:endCxn id="1632" idx="1"/>
          </p:cNvCxnSpPr>
          <p:nvPr/>
        </p:nvCxnSpPr>
        <p:spPr>
          <a:xfrm rot="10800000" flipH="1">
            <a:off x="4448987" y="2790793"/>
            <a:ext cx="473100" cy="2863200"/>
          </a:xfrm>
          <a:prstGeom prst="bentConnector2">
            <a:avLst/>
          </a:prstGeom>
          <a:noFill/>
          <a:ln w="508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sp>
        <p:nvSpPr>
          <p:cNvPr id="1633" name="Google Shape;1633;p78"/>
          <p:cNvSpPr txBox="1">
            <a:spLocks noGrp="1"/>
          </p:cNvSpPr>
          <p:nvPr>
            <p:ph type="title"/>
          </p:nvPr>
        </p:nvSpPr>
        <p:spPr>
          <a:xfrm>
            <a:off x="-914400" y="274639"/>
            <a:ext cx="10972800" cy="1143000"/>
          </a:xfrm>
          <a:prstGeom prst="rect">
            <a:avLst/>
          </a:prstGeom>
          <a:noFill/>
          <a:ln>
            <a:noFill/>
          </a:ln>
        </p:spPr>
        <p:txBody>
          <a:bodyPr spcFirstLastPara="1" wrap="square" lIns="91425" tIns="45700" rIns="91425" bIns="45700" anchor="ctr" anchorCtr="0">
            <a:noAutofit/>
          </a:bodyPr>
          <a:lstStyle/>
          <a:p>
            <a:r>
              <a:rPr lang="en-US"/>
              <a:t>Processing by GPS Month…</a:t>
            </a:r>
            <a:endParaRPr/>
          </a:p>
        </p:txBody>
      </p:sp>
      <p:sp>
        <p:nvSpPr>
          <p:cNvPr id="1634" name="Google Shape;1634;p78"/>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1635" name="Google Shape;1635;p78"/>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1636" name="Google Shape;1636;p78"/>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101</a:t>
            </a:fld>
            <a:endParaRPr/>
          </a:p>
        </p:txBody>
      </p:sp>
      <p:sp>
        <p:nvSpPr>
          <p:cNvPr id="1637" name="Google Shape;1637;p78"/>
          <p:cNvSpPr/>
          <p:nvPr/>
        </p:nvSpPr>
        <p:spPr>
          <a:xfrm>
            <a:off x="457205" y="1417644"/>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587</a:t>
            </a:r>
            <a:endParaRPr/>
          </a:p>
        </p:txBody>
      </p:sp>
      <p:sp>
        <p:nvSpPr>
          <p:cNvPr id="1638" name="Google Shape;1638;p78"/>
          <p:cNvSpPr/>
          <p:nvPr/>
        </p:nvSpPr>
        <p:spPr>
          <a:xfrm>
            <a:off x="1449426" y="1417644"/>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588</a:t>
            </a:r>
            <a:endParaRPr/>
          </a:p>
        </p:txBody>
      </p:sp>
      <p:sp>
        <p:nvSpPr>
          <p:cNvPr id="1639" name="Google Shape;1639;p78"/>
          <p:cNvSpPr/>
          <p:nvPr/>
        </p:nvSpPr>
        <p:spPr>
          <a:xfrm>
            <a:off x="2441647" y="1417643"/>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589</a:t>
            </a:r>
            <a:endParaRPr/>
          </a:p>
        </p:txBody>
      </p:sp>
      <p:sp>
        <p:nvSpPr>
          <p:cNvPr id="1640" name="Google Shape;1640;p78"/>
          <p:cNvSpPr/>
          <p:nvPr/>
        </p:nvSpPr>
        <p:spPr>
          <a:xfrm>
            <a:off x="3433867" y="1417641"/>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590</a:t>
            </a:r>
            <a:endParaRPr/>
          </a:p>
        </p:txBody>
      </p:sp>
      <p:sp>
        <p:nvSpPr>
          <p:cNvPr id="1641" name="Google Shape;1641;p78"/>
          <p:cNvSpPr/>
          <p:nvPr/>
        </p:nvSpPr>
        <p:spPr>
          <a:xfrm>
            <a:off x="4426089" y="1417644"/>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591</a:t>
            </a:r>
            <a:endParaRPr/>
          </a:p>
        </p:txBody>
      </p:sp>
      <p:sp>
        <p:nvSpPr>
          <p:cNvPr id="1642" name="Google Shape;1642;p78"/>
          <p:cNvSpPr/>
          <p:nvPr/>
        </p:nvSpPr>
        <p:spPr>
          <a:xfrm>
            <a:off x="5418310" y="1417643"/>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592</a:t>
            </a:r>
            <a:endParaRPr/>
          </a:p>
        </p:txBody>
      </p:sp>
      <p:sp>
        <p:nvSpPr>
          <p:cNvPr id="1643" name="Google Shape;1643;p78"/>
          <p:cNvSpPr/>
          <p:nvPr/>
        </p:nvSpPr>
        <p:spPr>
          <a:xfrm>
            <a:off x="6410531" y="1417641"/>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593</a:t>
            </a:r>
            <a:endParaRPr/>
          </a:p>
        </p:txBody>
      </p:sp>
      <p:sp>
        <p:nvSpPr>
          <p:cNvPr id="1644" name="Google Shape;1644;p78"/>
          <p:cNvSpPr/>
          <p:nvPr/>
        </p:nvSpPr>
        <p:spPr>
          <a:xfrm>
            <a:off x="7402751" y="1417640"/>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594</a:t>
            </a:r>
            <a:endParaRPr/>
          </a:p>
        </p:txBody>
      </p:sp>
      <p:sp>
        <p:nvSpPr>
          <p:cNvPr id="1645" name="Google Shape;1645;p78"/>
          <p:cNvSpPr/>
          <p:nvPr/>
        </p:nvSpPr>
        <p:spPr>
          <a:xfrm rot="-5400000">
            <a:off x="718430" y="2059842"/>
            <a:ext cx="469773" cy="992223"/>
          </a:xfrm>
          <a:prstGeom prst="lef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sz="1800">
              <a:solidFill>
                <a:schemeClr val="dk1"/>
              </a:solidFill>
            </a:endParaRPr>
          </a:p>
        </p:txBody>
      </p:sp>
      <p:sp>
        <p:nvSpPr>
          <p:cNvPr id="1632" name="Google Shape;1632;p78"/>
          <p:cNvSpPr/>
          <p:nvPr/>
        </p:nvSpPr>
        <p:spPr>
          <a:xfrm rot="-5400000">
            <a:off x="4687313" y="2059844"/>
            <a:ext cx="469773" cy="992223"/>
          </a:xfrm>
          <a:prstGeom prst="lef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sz="1800">
              <a:solidFill>
                <a:schemeClr val="dk1"/>
              </a:solidFill>
            </a:endParaRPr>
          </a:p>
        </p:txBody>
      </p:sp>
      <p:sp>
        <p:nvSpPr>
          <p:cNvPr id="1646" name="Google Shape;1646;p78"/>
          <p:cNvSpPr txBox="1"/>
          <p:nvPr/>
        </p:nvSpPr>
        <p:spPr>
          <a:xfrm>
            <a:off x="1588727" y="3037062"/>
            <a:ext cx="3021981" cy="584775"/>
          </a:xfrm>
          <a:prstGeom prst="rect">
            <a:avLst/>
          </a:prstGeom>
          <a:noFill/>
          <a:ln>
            <a:noFill/>
          </a:ln>
        </p:spPr>
        <p:txBody>
          <a:bodyPr spcFirstLastPara="1" wrap="square" lIns="91425" tIns="45700" rIns="91425" bIns="45700" anchor="t" anchorCtr="0">
            <a:noAutofit/>
          </a:bodyPr>
          <a:lstStyle/>
          <a:p>
            <a:r>
              <a:rPr lang="en-US" sz="1600">
                <a:solidFill>
                  <a:schemeClr val="dk1"/>
                </a:solidFill>
              </a:rPr>
              <a:t>All GNSS data collected in this </a:t>
            </a:r>
            <a:endParaRPr/>
          </a:p>
          <a:p>
            <a:r>
              <a:rPr lang="en-US" sz="1600">
                <a:solidFill>
                  <a:schemeClr val="dk1"/>
                </a:solidFill>
              </a:rPr>
              <a:t>GPS month…</a:t>
            </a:r>
            <a:endParaRPr/>
          </a:p>
        </p:txBody>
      </p:sp>
      <p:cxnSp>
        <p:nvCxnSpPr>
          <p:cNvPr id="1647" name="Google Shape;1647;p78"/>
          <p:cNvCxnSpPr>
            <a:stCxn id="1648" idx="3"/>
            <a:endCxn id="1632" idx="1"/>
          </p:cNvCxnSpPr>
          <p:nvPr/>
        </p:nvCxnSpPr>
        <p:spPr>
          <a:xfrm rot="10800000" flipH="1">
            <a:off x="4674139" y="2790731"/>
            <a:ext cx="248100" cy="1177500"/>
          </a:xfrm>
          <a:prstGeom prst="bentConnector2">
            <a:avLst/>
          </a:prstGeom>
          <a:noFill/>
          <a:ln w="25400" cap="flat" cmpd="sng">
            <a:solidFill>
              <a:srgbClr val="00B0F0"/>
            </a:solidFill>
            <a:prstDash val="solid"/>
            <a:round/>
            <a:headEnd type="none" w="sm" len="sm"/>
            <a:tailEnd type="triangle" w="med" len="med"/>
          </a:ln>
          <a:effectLst>
            <a:outerShdw blurRad="40000" dist="20000" dir="5400000" rotWithShape="0">
              <a:srgbClr val="000000">
                <a:alpha val="37647"/>
              </a:srgbClr>
            </a:outerShdw>
          </a:effectLst>
        </p:spPr>
      </p:cxnSp>
      <p:sp>
        <p:nvSpPr>
          <p:cNvPr id="1648" name="Google Shape;1648;p78"/>
          <p:cNvSpPr txBox="1"/>
          <p:nvPr/>
        </p:nvSpPr>
        <p:spPr>
          <a:xfrm>
            <a:off x="1057280" y="3798956"/>
            <a:ext cx="3616863" cy="338555"/>
          </a:xfrm>
          <a:prstGeom prst="rect">
            <a:avLst/>
          </a:prstGeom>
          <a:noFill/>
          <a:ln>
            <a:noFill/>
          </a:ln>
        </p:spPr>
        <p:txBody>
          <a:bodyPr spcFirstLastPara="1" wrap="square" lIns="91425" tIns="45700" rIns="91425" bIns="45700" anchor="t" anchorCtr="0">
            <a:noAutofit/>
          </a:bodyPr>
          <a:lstStyle/>
          <a:p>
            <a:r>
              <a:rPr lang="en-US" sz="1600">
                <a:solidFill>
                  <a:schemeClr val="dk1"/>
                </a:solidFill>
              </a:rPr>
              <a:t>…are processed in this GPS month…</a:t>
            </a:r>
            <a:endParaRPr/>
          </a:p>
        </p:txBody>
      </p:sp>
      <p:sp>
        <p:nvSpPr>
          <p:cNvPr id="1649" name="Google Shape;1649;p78"/>
          <p:cNvSpPr txBox="1"/>
          <p:nvPr/>
        </p:nvSpPr>
        <p:spPr>
          <a:xfrm>
            <a:off x="1588729" y="4421465"/>
            <a:ext cx="2392727" cy="830997"/>
          </a:xfrm>
          <a:prstGeom prst="rect">
            <a:avLst/>
          </a:prstGeom>
          <a:noFill/>
          <a:ln>
            <a:noFill/>
          </a:ln>
        </p:spPr>
        <p:txBody>
          <a:bodyPr spcFirstLastPara="1" wrap="square" lIns="91425" tIns="45700" rIns="91425" bIns="45700" anchor="t" anchorCtr="0">
            <a:noAutofit/>
          </a:bodyPr>
          <a:lstStyle/>
          <a:p>
            <a:r>
              <a:rPr lang="en-US" sz="1600">
                <a:solidFill>
                  <a:schemeClr val="dk1"/>
                </a:solidFill>
              </a:rPr>
              <a:t>…to create Final Discrete coordinates for </a:t>
            </a:r>
            <a:endParaRPr/>
          </a:p>
          <a:p>
            <a:r>
              <a:rPr lang="en-US" sz="1600">
                <a:solidFill>
                  <a:schemeClr val="dk1"/>
                </a:solidFill>
              </a:rPr>
              <a:t>this GPS month….</a:t>
            </a:r>
            <a:endParaRPr/>
          </a:p>
        </p:txBody>
      </p:sp>
      <p:cxnSp>
        <p:nvCxnSpPr>
          <p:cNvPr id="1650" name="Google Shape;1650;p78"/>
          <p:cNvCxnSpPr>
            <a:stCxn id="1649" idx="1"/>
            <a:endCxn id="1645" idx="1"/>
          </p:cNvCxnSpPr>
          <p:nvPr/>
        </p:nvCxnSpPr>
        <p:spPr>
          <a:xfrm rot="10800000">
            <a:off x="953324" y="2790959"/>
            <a:ext cx="635400" cy="2046000"/>
          </a:xfrm>
          <a:prstGeom prst="bentConnector2">
            <a:avLst/>
          </a:prstGeom>
          <a:noFill/>
          <a:ln w="50800" cap="flat" cmpd="sng">
            <a:solidFill>
              <a:srgbClr val="00B05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651" name="Google Shape;1651;p78"/>
          <p:cNvCxnSpPr>
            <a:stCxn id="1646" idx="1"/>
            <a:endCxn id="1645" idx="1"/>
          </p:cNvCxnSpPr>
          <p:nvPr/>
        </p:nvCxnSpPr>
        <p:spPr>
          <a:xfrm rot="10800000">
            <a:off x="953324" y="2790947"/>
            <a:ext cx="635400" cy="538500"/>
          </a:xfrm>
          <a:prstGeom prst="bentConnector2">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1631" name="Google Shape;1631;p78"/>
          <p:cNvSpPr txBox="1"/>
          <p:nvPr/>
        </p:nvSpPr>
        <p:spPr>
          <a:xfrm>
            <a:off x="953315" y="5361610"/>
            <a:ext cx="3495675" cy="584775"/>
          </a:xfrm>
          <a:prstGeom prst="rect">
            <a:avLst/>
          </a:prstGeom>
          <a:noFill/>
          <a:ln>
            <a:noFill/>
          </a:ln>
        </p:spPr>
        <p:txBody>
          <a:bodyPr spcFirstLastPara="1" wrap="square" lIns="91425" tIns="45700" rIns="91425" bIns="45700" anchor="t" anchorCtr="0">
            <a:noAutofit/>
          </a:bodyPr>
          <a:lstStyle/>
          <a:p>
            <a:r>
              <a:rPr lang="en-US" sz="1600">
                <a:solidFill>
                  <a:schemeClr val="dk1"/>
                </a:solidFill>
              </a:rPr>
              <a:t>…which are loaded into the </a:t>
            </a:r>
            <a:endParaRPr/>
          </a:p>
          <a:p>
            <a:r>
              <a:rPr lang="en-US" sz="1600">
                <a:solidFill>
                  <a:schemeClr val="dk1"/>
                </a:solidFill>
              </a:rPr>
              <a:t>NSRS database in this GPS month.</a:t>
            </a:r>
            <a:endParaRPr/>
          </a:p>
        </p:txBody>
      </p:sp>
    </p:spTree>
    <p:extLst>
      <p:ext uri="{BB962C8B-B14F-4D97-AF65-F5344CB8AC3E}">
        <p14:creationId xmlns:p14="http://schemas.microsoft.com/office/powerpoint/2010/main" val="159939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cxnSp>
        <p:nvCxnSpPr>
          <p:cNvPr id="1656" name="Google Shape;1656;p79"/>
          <p:cNvCxnSpPr>
            <a:stCxn id="1657" idx="3"/>
            <a:endCxn id="1658" idx="1"/>
          </p:cNvCxnSpPr>
          <p:nvPr/>
        </p:nvCxnSpPr>
        <p:spPr>
          <a:xfrm rot="10800000" flipH="1">
            <a:off x="5441207" y="2812215"/>
            <a:ext cx="473100" cy="2863200"/>
          </a:xfrm>
          <a:prstGeom prst="bentConnector2">
            <a:avLst/>
          </a:prstGeom>
          <a:noFill/>
          <a:ln w="508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sp>
        <p:nvSpPr>
          <p:cNvPr id="1659" name="Google Shape;1659;p79"/>
          <p:cNvSpPr txBox="1">
            <a:spLocks noGrp="1"/>
          </p:cNvSpPr>
          <p:nvPr>
            <p:ph type="title"/>
          </p:nvPr>
        </p:nvSpPr>
        <p:spPr>
          <a:xfrm>
            <a:off x="-914400" y="274639"/>
            <a:ext cx="10972800" cy="1143000"/>
          </a:xfrm>
          <a:prstGeom prst="rect">
            <a:avLst/>
          </a:prstGeom>
          <a:noFill/>
          <a:ln>
            <a:noFill/>
          </a:ln>
        </p:spPr>
        <p:txBody>
          <a:bodyPr spcFirstLastPara="1" wrap="square" lIns="91425" tIns="45700" rIns="91425" bIns="45700" anchor="ctr" anchorCtr="0">
            <a:noAutofit/>
          </a:bodyPr>
          <a:lstStyle/>
          <a:p>
            <a:r>
              <a:rPr lang="en-US"/>
              <a:t>Processing by GPS Month…</a:t>
            </a:r>
            <a:endParaRPr/>
          </a:p>
        </p:txBody>
      </p:sp>
      <p:sp>
        <p:nvSpPr>
          <p:cNvPr id="1660" name="Google Shape;1660;p79"/>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1661" name="Google Shape;1661;p79"/>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1662" name="Google Shape;1662;p79"/>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102</a:t>
            </a:fld>
            <a:endParaRPr/>
          </a:p>
        </p:txBody>
      </p:sp>
      <p:sp>
        <p:nvSpPr>
          <p:cNvPr id="1663" name="Google Shape;1663;p79"/>
          <p:cNvSpPr/>
          <p:nvPr/>
        </p:nvSpPr>
        <p:spPr>
          <a:xfrm>
            <a:off x="457205" y="1417644"/>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587</a:t>
            </a:r>
            <a:endParaRPr/>
          </a:p>
        </p:txBody>
      </p:sp>
      <p:sp>
        <p:nvSpPr>
          <p:cNvPr id="1664" name="Google Shape;1664;p79"/>
          <p:cNvSpPr/>
          <p:nvPr/>
        </p:nvSpPr>
        <p:spPr>
          <a:xfrm>
            <a:off x="1449426" y="1417644"/>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588</a:t>
            </a:r>
            <a:endParaRPr/>
          </a:p>
        </p:txBody>
      </p:sp>
      <p:sp>
        <p:nvSpPr>
          <p:cNvPr id="1665" name="Google Shape;1665;p79"/>
          <p:cNvSpPr/>
          <p:nvPr/>
        </p:nvSpPr>
        <p:spPr>
          <a:xfrm>
            <a:off x="2441647" y="1417643"/>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589</a:t>
            </a:r>
            <a:endParaRPr/>
          </a:p>
        </p:txBody>
      </p:sp>
      <p:sp>
        <p:nvSpPr>
          <p:cNvPr id="1666" name="Google Shape;1666;p79"/>
          <p:cNvSpPr/>
          <p:nvPr/>
        </p:nvSpPr>
        <p:spPr>
          <a:xfrm>
            <a:off x="3433867" y="1417641"/>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590</a:t>
            </a:r>
            <a:endParaRPr/>
          </a:p>
        </p:txBody>
      </p:sp>
      <p:sp>
        <p:nvSpPr>
          <p:cNvPr id="1667" name="Google Shape;1667;p79"/>
          <p:cNvSpPr/>
          <p:nvPr/>
        </p:nvSpPr>
        <p:spPr>
          <a:xfrm>
            <a:off x="4426089" y="1417644"/>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591</a:t>
            </a:r>
            <a:endParaRPr/>
          </a:p>
        </p:txBody>
      </p:sp>
      <p:sp>
        <p:nvSpPr>
          <p:cNvPr id="1668" name="Google Shape;1668;p79"/>
          <p:cNvSpPr/>
          <p:nvPr/>
        </p:nvSpPr>
        <p:spPr>
          <a:xfrm>
            <a:off x="5418310" y="1417643"/>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592</a:t>
            </a:r>
            <a:endParaRPr/>
          </a:p>
        </p:txBody>
      </p:sp>
      <p:sp>
        <p:nvSpPr>
          <p:cNvPr id="1669" name="Google Shape;1669;p79"/>
          <p:cNvSpPr/>
          <p:nvPr/>
        </p:nvSpPr>
        <p:spPr>
          <a:xfrm>
            <a:off x="6410531" y="1417641"/>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593</a:t>
            </a:r>
            <a:endParaRPr/>
          </a:p>
        </p:txBody>
      </p:sp>
      <p:sp>
        <p:nvSpPr>
          <p:cNvPr id="1670" name="Google Shape;1670;p79"/>
          <p:cNvSpPr/>
          <p:nvPr/>
        </p:nvSpPr>
        <p:spPr>
          <a:xfrm>
            <a:off x="7402751" y="1417640"/>
            <a:ext cx="992221" cy="680937"/>
          </a:xfrm>
          <a:prstGeom prst="rect">
            <a:avLst/>
          </a:prstGeom>
          <a:noFill/>
          <a:ln w="508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GPS Month 594</a:t>
            </a:r>
            <a:endParaRPr/>
          </a:p>
        </p:txBody>
      </p:sp>
      <p:sp>
        <p:nvSpPr>
          <p:cNvPr id="1671" name="Google Shape;1671;p79"/>
          <p:cNvSpPr/>
          <p:nvPr/>
        </p:nvSpPr>
        <p:spPr>
          <a:xfrm rot="-5400000">
            <a:off x="1710650" y="2081264"/>
            <a:ext cx="469773" cy="992223"/>
          </a:xfrm>
          <a:prstGeom prst="lef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sz="1800">
              <a:solidFill>
                <a:schemeClr val="dk1"/>
              </a:solidFill>
            </a:endParaRPr>
          </a:p>
        </p:txBody>
      </p:sp>
      <p:sp>
        <p:nvSpPr>
          <p:cNvPr id="1658" name="Google Shape;1658;p79"/>
          <p:cNvSpPr/>
          <p:nvPr/>
        </p:nvSpPr>
        <p:spPr>
          <a:xfrm rot="-5400000">
            <a:off x="5679533" y="2081265"/>
            <a:ext cx="469773" cy="992223"/>
          </a:xfrm>
          <a:prstGeom prst="lef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sz="1800">
              <a:solidFill>
                <a:schemeClr val="dk1"/>
              </a:solidFill>
            </a:endParaRPr>
          </a:p>
        </p:txBody>
      </p:sp>
      <p:sp>
        <p:nvSpPr>
          <p:cNvPr id="1672" name="Google Shape;1672;p79"/>
          <p:cNvSpPr txBox="1"/>
          <p:nvPr/>
        </p:nvSpPr>
        <p:spPr>
          <a:xfrm>
            <a:off x="2580947" y="3058484"/>
            <a:ext cx="3021981" cy="584775"/>
          </a:xfrm>
          <a:prstGeom prst="rect">
            <a:avLst/>
          </a:prstGeom>
          <a:noFill/>
          <a:ln>
            <a:noFill/>
          </a:ln>
        </p:spPr>
        <p:txBody>
          <a:bodyPr spcFirstLastPara="1" wrap="square" lIns="91425" tIns="45700" rIns="91425" bIns="45700" anchor="t" anchorCtr="0">
            <a:noAutofit/>
          </a:bodyPr>
          <a:lstStyle/>
          <a:p>
            <a:r>
              <a:rPr lang="en-US" sz="1600">
                <a:solidFill>
                  <a:schemeClr val="dk1"/>
                </a:solidFill>
              </a:rPr>
              <a:t>All GNSS data collected in this </a:t>
            </a:r>
            <a:endParaRPr/>
          </a:p>
          <a:p>
            <a:r>
              <a:rPr lang="en-US" sz="1600">
                <a:solidFill>
                  <a:schemeClr val="dk1"/>
                </a:solidFill>
              </a:rPr>
              <a:t>GPS month…</a:t>
            </a:r>
            <a:endParaRPr/>
          </a:p>
        </p:txBody>
      </p:sp>
      <p:cxnSp>
        <p:nvCxnSpPr>
          <p:cNvPr id="1673" name="Google Shape;1673;p79"/>
          <p:cNvCxnSpPr>
            <a:stCxn id="1674" idx="3"/>
            <a:endCxn id="1658" idx="1"/>
          </p:cNvCxnSpPr>
          <p:nvPr/>
        </p:nvCxnSpPr>
        <p:spPr>
          <a:xfrm rot="10800000" flipH="1">
            <a:off x="5666359" y="2812153"/>
            <a:ext cx="248100" cy="1177500"/>
          </a:xfrm>
          <a:prstGeom prst="bentConnector2">
            <a:avLst/>
          </a:prstGeom>
          <a:noFill/>
          <a:ln w="25400" cap="flat" cmpd="sng">
            <a:solidFill>
              <a:srgbClr val="00B0F0"/>
            </a:solidFill>
            <a:prstDash val="solid"/>
            <a:round/>
            <a:headEnd type="none" w="sm" len="sm"/>
            <a:tailEnd type="triangle" w="med" len="med"/>
          </a:ln>
          <a:effectLst>
            <a:outerShdw blurRad="40000" dist="20000" dir="5400000" rotWithShape="0">
              <a:srgbClr val="000000">
                <a:alpha val="37647"/>
              </a:srgbClr>
            </a:outerShdw>
          </a:effectLst>
        </p:spPr>
      </p:cxnSp>
      <p:sp>
        <p:nvSpPr>
          <p:cNvPr id="1674" name="Google Shape;1674;p79"/>
          <p:cNvSpPr txBox="1"/>
          <p:nvPr/>
        </p:nvSpPr>
        <p:spPr>
          <a:xfrm>
            <a:off x="2049500" y="3820378"/>
            <a:ext cx="3616863" cy="338555"/>
          </a:xfrm>
          <a:prstGeom prst="rect">
            <a:avLst/>
          </a:prstGeom>
          <a:noFill/>
          <a:ln>
            <a:noFill/>
          </a:ln>
        </p:spPr>
        <p:txBody>
          <a:bodyPr spcFirstLastPara="1" wrap="square" lIns="91425" tIns="45700" rIns="91425" bIns="45700" anchor="t" anchorCtr="0">
            <a:noAutofit/>
          </a:bodyPr>
          <a:lstStyle/>
          <a:p>
            <a:r>
              <a:rPr lang="en-US" sz="1600">
                <a:solidFill>
                  <a:schemeClr val="dk1"/>
                </a:solidFill>
              </a:rPr>
              <a:t>…are processed in this GPS month…</a:t>
            </a:r>
            <a:endParaRPr/>
          </a:p>
        </p:txBody>
      </p:sp>
      <p:sp>
        <p:nvSpPr>
          <p:cNvPr id="1675" name="Google Shape;1675;p79"/>
          <p:cNvSpPr txBox="1"/>
          <p:nvPr/>
        </p:nvSpPr>
        <p:spPr>
          <a:xfrm>
            <a:off x="2580949" y="4442886"/>
            <a:ext cx="2392727" cy="830997"/>
          </a:xfrm>
          <a:prstGeom prst="rect">
            <a:avLst/>
          </a:prstGeom>
          <a:noFill/>
          <a:ln>
            <a:noFill/>
          </a:ln>
        </p:spPr>
        <p:txBody>
          <a:bodyPr spcFirstLastPara="1" wrap="square" lIns="91425" tIns="45700" rIns="91425" bIns="45700" anchor="t" anchorCtr="0">
            <a:noAutofit/>
          </a:bodyPr>
          <a:lstStyle/>
          <a:p>
            <a:r>
              <a:rPr lang="en-US" sz="1600">
                <a:solidFill>
                  <a:schemeClr val="dk1"/>
                </a:solidFill>
              </a:rPr>
              <a:t>…to create Final Discrete coordinates for </a:t>
            </a:r>
            <a:endParaRPr/>
          </a:p>
          <a:p>
            <a:r>
              <a:rPr lang="en-US" sz="1600">
                <a:solidFill>
                  <a:schemeClr val="dk1"/>
                </a:solidFill>
              </a:rPr>
              <a:t>this GPS month….</a:t>
            </a:r>
            <a:endParaRPr/>
          </a:p>
        </p:txBody>
      </p:sp>
      <p:cxnSp>
        <p:nvCxnSpPr>
          <p:cNvPr id="1676" name="Google Shape;1676;p79"/>
          <p:cNvCxnSpPr>
            <a:stCxn id="1675" idx="1"/>
            <a:endCxn id="1671" idx="1"/>
          </p:cNvCxnSpPr>
          <p:nvPr/>
        </p:nvCxnSpPr>
        <p:spPr>
          <a:xfrm rot="10800000">
            <a:off x="1945544" y="2812381"/>
            <a:ext cx="635400" cy="2046000"/>
          </a:xfrm>
          <a:prstGeom prst="bentConnector2">
            <a:avLst/>
          </a:prstGeom>
          <a:noFill/>
          <a:ln w="50800" cap="flat" cmpd="sng">
            <a:solidFill>
              <a:srgbClr val="00B05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677" name="Google Shape;1677;p79"/>
          <p:cNvCxnSpPr>
            <a:stCxn id="1672" idx="1"/>
            <a:endCxn id="1671" idx="1"/>
          </p:cNvCxnSpPr>
          <p:nvPr/>
        </p:nvCxnSpPr>
        <p:spPr>
          <a:xfrm rot="10800000">
            <a:off x="1945544" y="2812367"/>
            <a:ext cx="635400" cy="538500"/>
          </a:xfrm>
          <a:prstGeom prst="bentConnector2">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1657" name="Google Shape;1657;p79"/>
          <p:cNvSpPr txBox="1"/>
          <p:nvPr/>
        </p:nvSpPr>
        <p:spPr>
          <a:xfrm>
            <a:off x="1945535" y="5383032"/>
            <a:ext cx="3495675" cy="584775"/>
          </a:xfrm>
          <a:prstGeom prst="rect">
            <a:avLst/>
          </a:prstGeom>
          <a:noFill/>
          <a:ln>
            <a:noFill/>
          </a:ln>
        </p:spPr>
        <p:txBody>
          <a:bodyPr spcFirstLastPara="1" wrap="square" lIns="91425" tIns="45700" rIns="91425" bIns="45700" anchor="t" anchorCtr="0">
            <a:noAutofit/>
          </a:bodyPr>
          <a:lstStyle/>
          <a:p>
            <a:r>
              <a:rPr lang="en-US" sz="1600">
                <a:solidFill>
                  <a:schemeClr val="dk1"/>
                </a:solidFill>
              </a:rPr>
              <a:t>…which are loaded into the </a:t>
            </a:r>
            <a:endParaRPr/>
          </a:p>
          <a:p>
            <a:r>
              <a:rPr lang="en-US" sz="1600">
                <a:solidFill>
                  <a:schemeClr val="dk1"/>
                </a:solidFill>
              </a:rPr>
              <a:t>NSRS database in this GPS month.</a:t>
            </a:r>
            <a:endParaRPr/>
          </a:p>
        </p:txBody>
      </p:sp>
    </p:spTree>
    <p:extLst>
      <p:ext uri="{BB962C8B-B14F-4D97-AF65-F5344CB8AC3E}">
        <p14:creationId xmlns:p14="http://schemas.microsoft.com/office/powerpoint/2010/main" val="265365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3038"/>
            <a:ext cx="8229600" cy="1143000"/>
          </a:xfrm>
        </p:spPr>
        <p:txBody>
          <a:bodyPr/>
          <a:lstStyle/>
          <a:p>
            <a:r>
              <a:rPr lang="en-US" dirty="0" smtClean="0"/>
              <a:t>Questions?</a:t>
            </a:r>
            <a:endParaRPr lang="en-US" dirty="0"/>
          </a:p>
        </p:txBody>
      </p:sp>
      <p:sp>
        <p:nvSpPr>
          <p:cNvPr id="4" name="TextBox 1"/>
          <p:cNvSpPr txBox="1">
            <a:spLocks noChangeArrowheads="1"/>
          </p:cNvSpPr>
          <p:nvPr/>
        </p:nvSpPr>
        <p:spPr bwMode="auto">
          <a:xfrm>
            <a:off x="2635901" y="5353899"/>
            <a:ext cx="387219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Dan Martin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Times New Roman" pitchFamily="18" charset="0"/>
                <a:ea typeface="ＭＳ Ｐゴシック" pitchFamily="34" charset="-128"/>
                <a:cs typeface="+mn-cs"/>
              </a:rPr>
              <a:t>Northeast Regional </a:t>
            </a: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Geodetic </a:t>
            </a:r>
            <a:r>
              <a:rPr kumimoji="0" lang="en-GB" sz="1800" b="1" i="0" u="none" strike="noStrike" kern="1200" cap="none" spc="0" normalizeH="0" baseline="0" noProof="0" dirty="0" smtClean="0">
                <a:ln>
                  <a:noFill/>
                </a:ln>
                <a:solidFill>
                  <a:prstClr val="black"/>
                </a:solidFill>
                <a:effectLst/>
                <a:uLnTx/>
                <a:uFillTx/>
                <a:latin typeface="Times New Roman" pitchFamily="18" charset="0"/>
                <a:ea typeface="ＭＳ Ｐゴシック" pitchFamily="34" charset="-128"/>
                <a:cs typeface="+mn-cs"/>
              </a:rPr>
              <a:t>Advisor</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Times New Roman" pitchFamily="18" charset="0"/>
                <a:ea typeface="ＭＳ Ｐゴシック" pitchFamily="34" charset="-128"/>
                <a:cs typeface="+mn-cs"/>
              </a:rPr>
              <a:t>ME, NH, VT, MA, CT, RI, NY, NJ</a:t>
            </a:r>
            <a:endPar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Dan.martin@noaa.gov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Times New Roman" pitchFamily="18" charset="0"/>
                <a:ea typeface="ＭＳ Ｐゴシック" pitchFamily="34" charset="-128"/>
                <a:cs typeface="+mn-cs"/>
              </a:rPr>
              <a:t>240-676-4762</a:t>
            </a:r>
            <a:endPar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5366565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7394" name="Title 1"/>
          <p:cNvSpPr>
            <a:spLocks noGrp="1"/>
          </p:cNvSpPr>
          <p:nvPr>
            <p:ph type="title"/>
          </p:nvPr>
        </p:nvSpPr>
        <p:spPr>
          <a:xfrm>
            <a:off x="457200" y="484188"/>
            <a:ext cx="8229600" cy="1143000"/>
          </a:xfrm>
        </p:spPr>
        <p:txBody>
          <a:bodyPr/>
          <a:lstStyle/>
          <a:p>
            <a:r>
              <a:rPr lang="en-US" altLang="en-US" sz="3600" smtClean="0">
                <a:ea typeface="ＭＳ Ｐゴシック" panose="020B0600070205080204" pitchFamily="34" charset="-128"/>
              </a:rPr>
              <a:t>History of vertical </a:t>
            </a:r>
            <a:br>
              <a:rPr lang="en-US" altLang="en-US" sz="3600" smtClean="0">
                <a:ea typeface="ＭＳ Ｐゴシック" panose="020B0600070205080204" pitchFamily="34" charset="-128"/>
              </a:rPr>
            </a:br>
            <a:r>
              <a:rPr lang="en-US" altLang="en-US" sz="3600" smtClean="0">
                <a:ea typeface="ＭＳ Ｐゴシック" panose="020B0600070205080204" pitchFamily="34" charset="-128"/>
              </a:rPr>
              <a:t>datums in the USA</a:t>
            </a:r>
          </a:p>
        </p:txBody>
      </p:sp>
      <p:sp>
        <p:nvSpPr>
          <p:cNvPr id="187395" name="Content Placeholder 2"/>
          <p:cNvSpPr>
            <a:spLocks noGrp="1"/>
          </p:cNvSpPr>
          <p:nvPr>
            <p:ph idx="1"/>
          </p:nvPr>
        </p:nvSpPr>
        <p:spPr>
          <a:xfrm>
            <a:off x="457200" y="1809750"/>
            <a:ext cx="8229600" cy="4525963"/>
          </a:xfrm>
        </p:spPr>
        <p:txBody>
          <a:bodyPr/>
          <a:lstStyle/>
          <a:p>
            <a:pPr>
              <a:lnSpc>
                <a:spcPct val="90000"/>
              </a:lnSpc>
            </a:pPr>
            <a:r>
              <a:rPr lang="en-US" altLang="en-US" sz="2800" b="1" smtClean="0">
                <a:ea typeface="ＭＳ Ｐゴシック" panose="020B0600070205080204" pitchFamily="34" charset="-128"/>
              </a:rPr>
              <a:t>NAVD 88</a:t>
            </a:r>
            <a:endParaRPr lang="en-US" altLang="en-US" sz="2800" smtClean="0">
              <a:ea typeface="ＭＳ Ｐゴシック" panose="020B0600070205080204" pitchFamily="34" charset="-128"/>
            </a:endParaRPr>
          </a:p>
          <a:p>
            <a:pPr lvl="1">
              <a:lnSpc>
                <a:spcPct val="90000"/>
              </a:lnSpc>
            </a:pPr>
            <a:r>
              <a:rPr lang="en-US" altLang="en-US" sz="2200" smtClean="0">
                <a:ea typeface="ＭＳ Ｐゴシック" panose="020B0600070205080204" pitchFamily="34" charset="-128"/>
              </a:rPr>
              <a:t>North American Vertical Datum of 1988</a:t>
            </a:r>
          </a:p>
          <a:p>
            <a:pPr lvl="1">
              <a:lnSpc>
                <a:spcPct val="90000"/>
              </a:lnSpc>
            </a:pPr>
            <a:endParaRPr lang="en-US" altLang="en-US" sz="2200" smtClean="0">
              <a:ea typeface="ＭＳ Ｐゴシック" panose="020B0600070205080204" pitchFamily="34" charset="-128"/>
            </a:endParaRPr>
          </a:p>
          <a:p>
            <a:pPr lvl="1">
              <a:lnSpc>
                <a:spcPct val="90000"/>
              </a:lnSpc>
            </a:pPr>
            <a:r>
              <a:rPr lang="en-US" altLang="en-US" sz="2200" smtClean="0">
                <a:ea typeface="ＭＳ Ｐゴシック" panose="020B0600070205080204" pitchFamily="34" charset="-128"/>
              </a:rPr>
              <a:t>One height held fixed at “Father Point” (Rimouski, Canada)</a:t>
            </a:r>
          </a:p>
          <a:p>
            <a:pPr>
              <a:lnSpc>
                <a:spcPct val="90000"/>
              </a:lnSpc>
            </a:pPr>
            <a:endParaRPr lang="en-US" altLang="en-US" sz="2200" smtClean="0">
              <a:ea typeface="ＭＳ Ｐゴシック" panose="020B0600070205080204" pitchFamily="34" charset="-128"/>
            </a:endParaRPr>
          </a:p>
          <a:p>
            <a:pPr lvl="1">
              <a:lnSpc>
                <a:spcPct val="90000"/>
              </a:lnSpc>
            </a:pPr>
            <a:r>
              <a:rPr lang="en-US" altLang="en-US" sz="2200" smtClean="0">
                <a:ea typeface="ＭＳ Ｐゴシック" panose="020B0600070205080204" pitchFamily="34" charset="-128"/>
              </a:rPr>
              <a:t>…height chosen was to minimize 1929/1988 differences on USGS topo maps in the eastern U.S.</a:t>
            </a:r>
          </a:p>
          <a:p>
            <a:pPr lvl="1">
              <a:lnSpc>
                <a:spcPct val="90000"/>
              </a:lnSpc>
            </a:pPr>
            <a:endParaRPr lang="en-US" altLang="en-US" sz="2200" smtClean="0">
              <a:ea typeface="ＭＳ Ｐゴシック" panose="020B0600070205080204" pitchFamily="34" charset="-128"/>
            </a:endParaRPr>
          </a:p>
          <a:p>
            <a:pPr lvl="1">
              <a:lnSpc>
                <a:spcPct val="90000"/>
              </a:lnSpc>
            </a:pPr>
            <a:r>
              <a:rPr lang="en-US" altLang="en-US" sz="2200" smtClean="0">
                <a:ea typeface="ＭＳ Ｐゴシック" panose="020B0600070205080204" pitchFamily="34" charset="-128"/>
              </a:rPr>
              <a:t>Thus, the “zero height surface” of NAVD 88 wasn’t chosen for its closeness to the geoid (but it was close…few decimeters)</a:t>
            </a:r>
          </a:p>
          <a:p>
            <a:pPr lvl="1">
              <a:lnSpc>
                <a:spcPct val="90000"/>
              </a:lnSpc>
              <a:buFontTx/>
              <a:buNone/>
            </a:pPr>
            <a:endParaRPr lang="en-US" altLang="en-US" smtClean="0">
              <a:ea typeface="ＭＳ Ｐゴシック" panose="020B0600070205080204" pitchFamily="34" charset="-128"/>
            </a:endParaRPr>
          </a:p>
          <a:p>
            <a:pPr lvl="1">
              <a:lnSpc>
                <a:spcPct val="90000"/>
              </a:lnSpc>
            </a:pPr>
            <a:endParaRPr lang="en-US" altLang="en-US" smtClean="0">
              <a:ea typeface="ＭＳ Ｐゴシック" panose="020B0600070205080204" pitchFamily="34" charset="-128"/>
            </a:endParaRPr>
          </a:p>
          <a:p>
            <a:endParaRPr lang="en-US" altLang="en-US" smtClean="0">
              <a:ea typeface="ＭＳ Ｐゴシック" panose="020B0600070205080204"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442" name="Title 1"/>
          <p:cNvSpPr>
            <a:spLocks noGrp="1"/>
          </p:cNvSpPr>
          <p:nvPr>
            <p:ph type="title"/>
          </p:nvPr>
        </p:nvSpPr>
        <p:spPr>
          <a:xfrm>
            <a:off x="457200" y="484188"/>
            <a:ext cx="8229600" cy="1143000"/>
          </a:xfrm>
        </p:spPr>
        <p:txBody>
          <a:bodyPr/>
          <a:lstStyle/>
          <a:p>
            <a:r>
              <a:rPr lang="en-US" altLang="en-US" sz="3600" smtClean="0">
                <a:ea typeface="ＭＳ Ｐゴシック" panose="020B0600070205080204" pitchFamily="34" charset="-128"/>
              </a:rPr>
              <a:t>History of vertical </a:t>
            </a:r>
            <a:br>
              <a:rPr lang="en-US" altLang="en-US" sz="3600" smtClean="0">
                <a:ea typeface="ＭＳ Ｐゴシック" panose="020B0600070205080204" pitchFamily="34" charset="-128"/>
              </a:rPr>
            </a:br>
            <a:r>
              <a:rPr lang="en-US" altLang="en-US" sz="3600" smtClean="0">
                <a:ea typeface="ＭＳ Ｐゴシック" panose="020B0600070205080204" pitchFamily="34" charset="-128"/>
              </a:rPr>
              <a:t>datums in the USA</a:t>
            </a:r>
          </a:p>
        </p:txBody>
      </p:sp>
      <p:sp>
        <p:nvSpPr>
          <p:cNvPr id="189443" name="Content Placeholder 2"/>
          <p:cNvSpPr>
            <a:spLocks noGrp="1"/>
          </p:cNvSpPr>
          <p:nvPr>
            <p:ph idx="1"/>
          </p:nvPr>
        </p:nvSpPr>
        <p:spPr>
          <a:xfrm>
            <a:off x="457200" y="1809750"/>
            <a:ext cx="8229600" cy="4525963"/>
          </a:xfrm>
        </p:spPr>
        <p:txBody>
          <a:bodyPr/>
          <a:lstStyle/>
          <a:p>
            <a:r>
              <a:rPr lang="en-US" altLang="en-US" sz="2800" b="1" smtClean="0">
                <a:ea typeface="ＭＳ Ｐゴシック" panose="020B0600070205080204" pitchFamily="34" charset="-128"/>
              </a:rPr>
              <a:t>NAVD 88 </a:t>
            </a:r>
            <a:r>
              <a:rPr lang="en-US" altLang="en-US" sz="2800" smtClean="0">
                <a:ea typeface="ＭＳ Ｐゴシック" panose="020B0600070205080204" pitchFamily="34" charset="-128"/>
              </a:rPr>
              <a:t>(continued)</a:t>
            </a:r>
          </a:p>
          <a:p>
            <a:pPr>
              <a:buFontTx/>
              <a:buNone/>
            </a:pPr>
            <a:endParaRPr lang="en-US" altLang="en-US" smtClean="0">
              <a:ea typeface="ＭＳ Ｐゴシック" panose="020B0600070205080204" pitchFamily="34" charset="-128"/>
            </a:endParaRPr>
          </a:p>
          <a:p>
            <a:pPr lvl="1"/>
            <a:r>
              <a:rPr lang="en-US" altLang="en-US" sz="2400" smtClean="0">
                <a:ea typeface="ＭＳ Ｐゴシック" panose="020B0600070205080204" pitchFamily="34" charset="-128"/>
              </a:rPr>
              <a:t>Use of one fixed height removed local sea level variation problem of NGVD 29</a:t>
            </a:r>
          </a:p>
          <a:p>
            <a:pPr lvl="1"/>
            <a:endParaRPr lang="en-US" altLang="en-US" sz="2400" smtClean="0">
              <a:ea typeface="ＭＳ Ｐゴシック" panose="020B0600070205080204" pitchFamily="34" charset="-128"/>
            </a:endParaRPr>
          </a:p>
          <a:p>
            <a:pPr lvl="1"/>
            <a:r>
              <a:rPr lang="en-US" altLang="en-US" sz="2400" smtClean="0">
                <a:ea typeface="ＭＳ Ｐゴシック" panose="020B0600070205080204" pitchFamily="34" charset="-128"/>
              </a:rPr>
              <a:t>Use of one fixed height did open the possibility of unconstrained cross-continent error build up</a:t>
            </a:r>
          </a:p>
          <a:p>
            <a:endParaRPr lang="en-US" altLang="en-US" sz="2400" smtClean="0">
              <a:ea typeface="ＭＳ Ｐゴシック" panose="020B0600070205080204" pitchFamily="34" charset="-128"/>
            </a:endParaRPr>
          </a:p>
          <a:p>
            <a:pPr lvl="1"/>
            <a:r>
              <a:rPr lang="en-US" altLang="en-US" sz="2400" smtClean="0">
                <a:ea typeface="ＭＳ Ｐゴシック" panose="020B0600070205080204" pitchFamily="34" charset="-128"/>
              </a:rPr>
              <a:t>H=0 surface of NAVD 88 was supposed to be parallel to the geoid…(close again)</a:t>
            </a:r>
          </a:p>
          <a:p>
            <a:pPr lvl="1"/>
            <a:endParaRPr lang="en-US" altLang="en-US" smtClean="0">
              <a:ea typeface="ＭＳ Ｐゴシック" panose="020B0600070205080204"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temp\geoidSche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0131"/>
            <a:ext cx="9223820" cy="65178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9972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altLang="en-US" smtClean="0">
                <a:ea typeface="ＭＳ Ｐゴシック" panose="020B0600070205080204" pitchFamily="34" charset="-128"/>
              </a:rPr>
              <a:t>Types Uses and History of Geoid Height Models</a:t>
            </a:r>
          </a:p>
        </p:txBody>
      </p:sp>
      <p:sp>
        <p:nvSpPr>
          <p:cNvPr id="193539" name="Rectangle 3"/>
          <p:cNvSpPr>
            <a:spLocks noGrp="1" noChangeArrowheads="1"/>
          </p:cNvSpPr>
          <p:nvPr>
            <p:ph type="body" idx="1"/>
          </p:nvPr>
        </p:nvSpPr>
        <p:spPr>
          <a:xfrm>
            <a:off x="1130300" y="1485900"/>
            <a:ext cx="7162800" cy="4419600"/>
          </a:xfrm>
        </p:spPr>
        <p:txBody>
          <a:bodyPr/>
          <a:lstStyle/>
          <a:p>
            <a:pPr eaLnBrk="1" hangingPunct="1"/>
            <a:r>
              <a:rPr lang="en-US" altLang="en-US" sz="2800" smtClean="0">
                <a:ea typeface="ＭＳ Ｐゴシック" panose="020B0600070205080204" pitchFamily="34" charset="-128"/>
              </a:rPr>
              <a:t>Gravimetric (or Gravity) Geoid Height Models</a:t>
            </a:r>
          </a:p>
          <a:p>
            <a:pPr lvl="1" eaLnBrk="1" hangingPunct="1"/>
            <a:r>
              <a:rPr lang="en-US" altLang="en-US" sz="2400" smtClean="0">
                <a:ea typeface="ＭＳ Ｐゴシック" panose="020B0600070205080204" pitchFamily="34" charset="-128"/>
              </a:rPr>
              <a:t>Defined by gravity data crossing the geoid</a:t>
            </a:r>
          </a:p>
          <a:p>
            <a:pPr lvl="1" eaLnBrk="1" hangingPunct="1"/>
            <a:r>
              <a:rPr lang="en-US" altLang="en-US" sz="2400" smtClean="0">
                <a:ea typeface="ＭＳ Ｐゴシック" panose="020B0600070205080204" pitchFamily="34" charset="-128"/>
              </a:rPr>
              <a:t>Refined by terrain models (DEM’s)</a:t>
            </a:r>
          </a:p>
          <a:p>
            <a:pPr lvl="1" eaLnBrk="1" hangingPunct="1"/>
            <a:r>
              <a:rPr lang="en-US" altLang="en-US" sz="2400" smtClean="0">
                <a:ea typeface="ＭＳ Ｐゴシック" panose="020B0600070205080204" pitchFamily="34" charset="-128"/>
              </a:rPr>
              <a:t>Scientific and engineering applications</a:t>
            </a:r>
          </a:p>
          <a:p>
            <a:pPr eaLnBrk="1" hangingPunct="1"/>
            <a:r>
              <a:rPr lang="en-US" altLang="en-US" sz="2800" smtClean="0">
                <a:ea typeface="ＭＳ Ｐゴシック" panose="020B0600070205080204" pitchFamily="34" charset="-128"/>
              </a:rPr>
              <a:t>Composite (or Hybrid) Geoid Height Models</a:t>
            </a:r>
          </a:p>
          <a:p>
            <a:pPr lvl="1" eaLnBrk="1" hangingPunct="1"/>
            <a:r>
              <a:rPr lang="en-US" altLang="en-US" sz="2400" smtClean="0">
                <a:ea typeface="ＭＳ Ｐゴシック" panose="020B0600070205080204" pitchFamily="34" charset="-128"/>
              </a:rPr>
              <a:t>Gravimetric geoid defines most regions</a:t>
            </a:r>
          </a:p>
          <a:p>
            <a:pPr lvl="1" eaLnBrk="1" hangingPunct="1"/>
            <a:r>
              <a:rPr lang="en-US" altLang="en-US" sz="2400" smtClean="0">
                <a:ea typeface="ＭＳ Ｐゴシック" panose="020B0600070205080204" pitchFamily="34" charset="-128"/>
              </a:rPr>
              <a:t>Warped to fit available GPSBM control data</a:t>
            </a:r>
          </a:p>
          <a:p>
            <a:pPr lvl="1" eaLnBrk="1" hangingPunct="1"/>
            <a:r>
              <a:rPr lang="en-US" altLang="en-US" sz="2400" smtClean="0">
                <a:ea typeface="ＭＳ Ｐゴシック" panose="020B0600070205080204" pitchFamily="34" charset="-128"/>
              </a:rPr>
              <a:t>Defined by legislated ellipsoid (NAD 83) and local vertical datum (NAVD 88, PRVD02, etc.)</a:t>
            </a:r>
          </a:p>
          <a:p>
            <a:pPr lvl="1" eaLnBrk="1" hangingPunct="1"/>
            <a:r>
              <a:rPr lang="en-US" altLang="en-US" sz="2400" smtClean="0">
                <a:ea typeface="ＭＳ Ｐゴシック" panose="020B0600070205080204" pitchFamily="34" charset="-128"/>
              </a:rPr>
              <a:t>May be statutory for some surveying &amp;  mapping applications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913" y="519113"/>
            <a:ext cx="749617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Text Box 4"/>
          <p:cNvSpPr txBox="1">
            <a:spLocks noChangeArrowheads="1"/>
          </p:cNvSpPr>
          <p:nvPr/>
        </p:nvSpPr>
        <p:spPr bwMode="auto">
          <a:xfrm>
            <a:off x="1719263" y="6338888"/>
            <a:ext cx="614203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800">
                <a:latin typeface="Times" panose="02020603050405020304" pitchFamily="18" charset="0"/>
              </a:rPr>
              <a:t>  GPSBM1996:   2,951total      0 Canada  STDEV ≈ 5 cm (2</a:t>
            </a:r>
            <a:r>
              <a:rPr lang="el-GR" altLang="en-US" sz="1800">
                <a:sym typeface="Math1"/>
              </a:rPr>
              <a:t>σ</a:t>
            </a:r>
            <a:r>
              <a:rPr lang="en-US" altLang="en-US" sz="1800">
                <a:latin typeface="Times" panose="02020603050405020304" pitchFamily="18" charset="0"/>
                <a:sym typeface="Math1"/>
              </a:rPr>
              <a:t>)</a:t>
            </a:r>
            <a:r>
              <a:rPr lang="en-US" altLang="en-US" sz="1800">
                <a:latin typeface="Times" panose="02020603050405020304" pitchFamily="18" charset="0"/>
              </a:rPr>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9155" name="Text Box 3"/>
          <p:cNvSpPr txBox="1">
            <a:spLocks noChangeArrowheads="1"/>
          </p:cNvSpPr>
          <p:nvPr/>
        </p:nvSpPr>
        <p:spPr bwMode="auto">
          <a:xfrm>
            <a:off x="1541463" y="6096000"/>
            <a:ext cx="625157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800">
                <a:solidFill>
                  <a:srgbClr val="CC3300"/>
                </a:solidFill>
                <a:latin typeface="Times" panose="02020603050405020304" pitchFamily="18" charset="0"/>
              </a:rPr>
              <a:t>  GPSBM2003: 14,185 total  579 Canada  STDEV 4.8 cm (2 </a:t>
            </a:r>
            <a:r>
              <a:rPr lang="el-GR" altLang="en-US" sz="1800">
                <a:solidFill>
                  <a:srgbClr val="CC3300"/>
                </a:solidFill>
                <a:latin typeface="Arial" panose="020B0604020202020204" pitchFamily="34" charset="0"/>
                <a:sym typeface="Math1"/>
              </a:rPr>
              <a:t>σ</a:t>
            </a:r>
            <a:r>
              <a:rPr lang="en-US" altLang="en-US" sz="1800">
                <a:solidFill>
                  <a:srgbClr val="CC3300"/>
                </a:solidFill>
                <a:latin typeface="Times" panose="02020603050405020304" pitchFamily="18" charset="0"/>
                <a:sym typeface="Math1"/>
              </a:rPr>
              <a:t>)  </a:t>
            </a:r>
            <a:r>
              <a:rPr lang="en-US" altLang="en-US" sz="1800">
                <a:solidFill>
                  <a:srgbClr val="CC3300"/>
                </a:solidFill>
                <a:latin typeface="Times" panose="02020603050405020304" pitchFamily="18" charset="0"/>
              </a:rPr>
              <a:t> </a:t>
            </a:r>
          </a:p>
        </p:txBody>
      </p:sp>
      <p:sp>
        <p:nvSpPr>
          <p:cNvPr id="196612" name="Text Box 4"/>
          <p:cNvSpPr txBox="1">
            <a:spLocks noChangeArrowheads="1"/>
          </p:cNvSpPr>
          <p:nvPr/>
        </p:nvSpPr>
        <p:spPr bwMode="auto">
          <a:xfrm>
            <a:off x="1541463" y="5715000"/>
            <a:ext cx="625157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800">
                <a:latin typeface="Times" panose="02020603050405020304" pitchFamily="18" charset="0"/>
              </a:rPr>
              <a:t>  GPSBM1999:   6,169 total      0 Canada  STDEV 9.2 cm (2</a:t>
            </a:r>
            <a:r>
              <a:rPr lang="el-GR" altLang="en-US" sz="1800">
                <a:sym typeface="Math1"/>
              </a:rPr>
              <a:t>σ</a:t>
            </a:r>
            <a:r>
              <a:rPr lang="en-US" altLang="en-US" sz="1800">
                <a:latin typeface="Times" panose="02020603050405020304" pitchFamily="18" charset="0"/>
                <a:sym typeface="Math1"/>
              </a:rPr>
              <a:t>)</a:t>
            </a:r>
            <a:r>
              <a:rPr lang="en-US" altLang="en-US" sz="1800">
                <a:latin typeface="Times" panose="02020603050405020304" pitchFamily="18" charset="0"/>
              </a:rPr>
              <a:t>    </a:t>
            </a:r>
          </a:p>
        </p:txBody>
      </p:sp>
      <p:pic>
        <p:nvPicPr>
          <p:cNvPr id="196613" name="Picture 5" descr="gpsbm99"/>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175" y="0"/>
            <a:ext cx="9140825" cy="5624513"/>
          </a:xfrm>
        </p:spPr>
      </p:pic>
      <p:pic>
        <p:nvPicPr>
          <p:cNvPr id="1329158" name="Picture 6" descr="gpsbm2003_1999_Comb"/>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175" y="0"/>
            <a:ext cx="9140825" cy="5624513"/>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91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9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91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descr="http://www.ngs.noaa.gov/GEOID/GPSonBM09/images/gpsbm2009_con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3765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4925" y="1524000"/>
            <a:ext cx="35623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p:cNvSpPr txBox="1">
            <a:spLocks noChangeArrowheads="1"/>
          </p:cNvSpPr>
          <p:nvPr/>
        </p:nvSpPr>
        <p:spPr bwMode="auto">
          <a:xfrm>
            <a:off x="1295400" y="5715000"/>
            <a:ext cx="7772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t>  GGPSBM2009:   18,398 STDEV 2.8 cm (2</a:t>
            </a:r>
            <a:r>
              <a:rPr kumimoji="0" lang="el-GR" altLang="en-US" sz="1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sym typeface="Math1"/>
              </a:rPr>
              <a:t>σ</a:t>
            </a:r>
            <a:r>
              <a:rPr kumimoji="0" lang="en-US" altLang="en-US" sz="18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sym typeface="Math1"/>
              </a:rPr>
              <a:t>)</a:t>
            </a:r>
            <a:r>
              <a:rPr kumimoji="0" lang="en-US" altLang="en-US" sz="18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t>    </a:t>
            </a:r>
          </a:p>
        </p:txBody>
      </p:sp>
    </p:spTree>
    <p:extLst>
      <p:ext uri="{BB962C8B-B14F-4D97-AF65-F5344CB8AC3E}">
        <p14:creationId xmlns:p14="http://schemas.microsoft.com/office/powerpoint/2010/main" val="290798280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1085850"/>
            <a:ext cx="721995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688" y="1357313"/>
            <a:ext cx="3436937"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663" y="1984375"/>
            <a:ext cx="226695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89" name="Text Box 4"/>
          <p:cNvSpPr txBox="1">
            <a:spLocks noChangeArrowheads="1"/>
          </p:cNvSpPr>
          <p:nvPr/>
        </p:nvSpPr>
        <p:spPr bwMode="auto">
          <a:xfrm>
            <a:off x="-47625" y="5789613"/>
            <a:ext cx="77724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marL="2057400" marR="0" lvl="4" indent="-228600" algn="l" defTabSz="4572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t>GGPSBM2012A:   23,961 (CONUS)</a:t>
            </a:r>
          </a:p>
          <a:p>
            <a:pPr marL="2057400" marR="0" lvl="4" indent="-228600" algn="l" defTabSz="4572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t>				     499 (OPUS on BM)</a:t>
            </a:r>
          </a:p>
          <a:p>
            <a:pPr marL="2057400" marR="0" lvl="4" indent="-228600" algn="l" defTabSz="4572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t>				     574 (Canada)</a:t>
            </a:r>
          </a:p>
          <a:p>
            <a:pPr marL="2057400" marR="0" lvl="4" indent="-228600" algn="l" defTabSz="4572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t>				     177 (Mexico)</a:t>
            </a:r>
          </a:p>
        </p:txBody>
      </p:sp>
    </p:spTree>
    <p:extLst>
      <p:ext uri="{BB962C8B-B14F-4D97-AF65-F5344CB8AC3E}">
        <p14:creationId xmlns:p14="http://schemas.microsoft.com/office/powerpoint/2010/main" val="1628260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882" y="40962"/>
            <a:ext cx="8837338" cy="681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96656" y="625240"/>
            <a:ext cx="3438067" cy="350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4497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76200" y="380009"/>
            <a:ext cx="9220200" cy="86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1F497D"/>
                </a:solidFill>
                <a:effectLst/>
                <a:uLnTx/>
                <a:uFillTx/>
                <a:latin typeface="Gill Sans MT" panose="020B0502020104020203" pitchFamily="34" charset="0"/>
                <a:ea typeface="ＭＳ Ｐゴシック" pitchFamily="34" charset="-128"/>
                <a:cs typeface="Times New Roman" pitchFamily="18" charset="0"/>
              </a:rPr>
              <a:t>National Spatial Reference System</a:t>
            </a:r>
            <a:br>
              <a:rPr kumimoji="0" lang="en-US" altLang="en-US" sz="3600" b="0" i="0" u="none" strike="noStrike" kern="1200" cap="none" spc="0" normalizeH="0" baseline="0" noProof="0" dirty="0">
                <a:ln>
                  <a:noFill/>
                </a:ln>
                <a:solidFill>
                  <a:srgbClr val="1F497D"/>
                </a:solidFill>
                <a:effectLst/>
                <a:uLnTx/>
                <a:uFillTx/>
                <a:latin typeface="Gill Sans MT" panose="020B0502020104020203" pitchFamily="34" charset="0"/>
                <a:ea typeface="ＭＳ Ｐゴシック" pitchFamily="34" charset="-128"/>
                <a:cs typeface="Times New Roman" pitchFamily="18" charset="0"/>
              </a:rPr>
            </a:br>
            <a:r>
              <a:rPr kumimoji="0" lang="en-US" altLang="en-US" sz="3600" b="0" i="0" u="none" strike="noStrike" kern="1200" cap="none" spc="0" normalizeH="0" baseline="0" noProof="0" dirty="0">
                <a:ln>
                  <a:noFill/>
                </a:ln>
                <a:solidFill>
                  <a:srgbClr val="1F497D"/>
                </a:solidFill>
                <a:effectLst/>
                <a:uLnTx/>
                <a:uFillTx/>
                <a:latin typeface="Gill Sans MT" panose="020B0502020104020203" pitchFamily="34" charset="0"/>
                <a:ea typeface="ＭＳ Ｐゴシック" pitchFamily="34" charset="-128"/>
                <a:cs typeface="Times New Roman" pitchFamily="18" charset="0"/>
              </a:rPr>
              <a:t>(NSRS)</a:t>
            </a:r>
          </a:p>
        </p:txBody>
      </p:sp>
      <p:sp>
        <p:nvSpPr>
          <p:cNvPr id="31747" name="Rectangle 3"/>
          <p:cNvSpPr>
            <a:spLocks noChangeArrowheads="1"/>
          </p:cNvSpPr>
          <p:nvPr/>
        </p:nvSpPr>
        <p:spPr bwMode="auto">
          <a:xfrm>
            <a:off x="0" y="1400958"/>
            <a:ext cx="6103917" cy="546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marL="0" marR="0" lvl="0" indent="0" algn="l" defTabSz="457200" rtl="0" eaLnBrk="1" fontAlgn="base" latinLnBrk="0" hangingPunct="1">
              <a:lnSpc>
                <a:spcPct val="90000"/>
              </a:lnSpc>
              <a:spcBef>
                <a:spcPct val="20000"/>
              </a:spcBef>
              <a:spcAft>
                <a:spcPct val="0"/>
              </a:spcAft>
              <a:buClr>
                <a:srgbClr val="4F81BD"/>
              </a:buClr>
              <a:buSzPct val="70000"/>
              <a:buFontTx/>
              <a:buNone/>
              <a:tabLst/>
              <a:defRPr/>
            </a:pPr>
            <a:r>
              <a:rPr kumimoji="0" lang="en-US" altLang="zh-CN" sz="2400" b="1" i="1" u="none" strike="noStrike" kern="1200" cap="none" spc="0" normalizeH="0" baseline="0" noProof="0" dirty="0" smtClean="0">
                <a:ln>
                  <a:noFill/>
                </a:ln>
                <a:solidFill>
                  <a:srgbClr val="1F497D"/>
                </a:solidFill>
                <a:effectLst/>
                <a:uLnTx/>
                <a:uFillTx/>
                <a:latin typeface="Gill Sans MT" panose="020B0502020104020203" pitchFamily="34" charset="0"/>
                <a:ea typeface="ＭＳ Ｐゴシック" pitchFamily="34" charset="-128"/>
                <a:cs typeface="+mn-cs"/>
              </a:rPr>
              <a:t>NGS Mission</a:t>
            </a:r>
            <a:r>
              <a:rPr kumimoji="0" lang="en-US" altLang="zh-CN" sz="2400" b="1" i="0" u="none" strike="noStrike" kern="1200" cap="none" spc="0" normalizeH="0" baseline="0" noProof="0" dirty="0">
                <a:ln>
                  <a:noFill/>
                </a:ln>
                <a:solidFill>
                  <a:srgbClr val="1F497D"/>
                </a:solidFill>
                <a:effectLst/>
                <a:uLnTx/>
                <a:uFillTx/>
                <a:latin typeface="Gill Sans MT" panose="020B0502020104020203" pitchFamily="34" charset="0"/>
                <a:ea typeface="ＭＳ Ｐゴシック" pitchFamily="34" charset="-128"/>
                <a:cs typeface="+mn-cs"/>
              </a:rPr>
              <a:t>: To define, maintain &amp; provide access to the </a:t>
            </a:r>
            <a:r>
              <a:rPr kumimoji="0" lang="en-US" altLang="zh-CN" sz="2400" b="1" i="0" u="none" strike="noStrike" kern="1200" cap="none" spc="0" normalizeH="0" baseline="0" noProof="0" dirty="0" smtClean="0">
                <a:ln>
                  <a:noFill/>
                </a:ln>
                <a:solidFill>
                  <a:srgbClr val="1F497D"/>
                </a:solidFill>
                <a:effectLst/>
                <a:uLnTx/>
                <a:uFillTx/>
                <a:latin typeface="Gill Sans MT" panose="020B0502020104020203" pitchFamily="34" charset="0"/>
                <a:ea typeface="ＭＳ Ｐゴシック" pitchFamily="34" charset="-128"/>
                <a:cs typeface="+mn-cs"/>
              </a:rPr>
              <a:t> </a:t>
            </a:r>
            <a:r>
              <a:rPr kumimoji="0" lang="en-US" altLang="zh-CN" sz="2400" b="1" i="1" u="none" strike="noStrike" kern="1200" cap="none" spc="0" normalizeH="0" baseline="0" noProof="0" dirty="0" smtClean="0">
                <a:ln>
                  <a:noFill/>
                </a:ln>
                <a:solidFill>
                  <a:srgbClr val="3333CC"/>
                </a:solidFill>
                <a:effectLst/>
                <a:uLnTx/>
                <a:uFillTx/>
                <a:latin typeface="Gill Sans MT" panose="020B0502020104020203" pitchFamily="34" charset="0"/>
                <a:ea typeface="ＭＳ Ｐゴシック" pitchFamily="34" charset="-128"/>
                <a:cs typeface="+mn-cs"/>
              </a:rPr>
              <a:t>National </a:t>
            </a:r>
            <a:r>
              <a:rPr kumimoji="0" lang="en-US" altLang="zh-CN" sz="2400" b="1" i="1" u="none" strike="noStrike" kern="1200" cap="none" spc="0" normalizeH="0" baseline="0" noProof="0" dirty="0">
                <a:ln>
                  <a:noFill/>
                </a:ln>
                <a:solidFill>
                  <a:srgbClr val="3333CC"/>
                </a:solidFill>
                <a:effectLst/>
                <a:uLnTx/>
                <a:uFillTx/>
                <a:latin typeface="Gill Sans MT" panose="020B0502020104020203" pitchFamily="34" charset="0"/>
                <a:ea typeface="ＭＳ Ｐゴシック" pitchFamily="34" charset="-128"/>
                <a:cs typeface="+mn-cs"/>
              </a:rPr>
              <a:t>Spatial Reference System (</a:t>
            </a:r>
            <a:r>
              <a:rPr kumimoji="0" lang="en-US" altLang="zh-CN" sz="2400" b="1" i="1" u="none" strike="noStrike" kern="1200" cap="none" spc="0" normalizeH="0" baseline="0" noProof="0" dirty="0" smtClean="0">
                <a:ln>
                  <a:noFill/>
                </a:ln>
                <a:solidFill>
                  <a:srgbClr val="3333CC"/>
                </a:solidFill>
                <a:effectLst/>
                <a:uLnTx/>
                <a:uFillTx/>
                <a:latin typeface="Gill Sans MT" panose="020B0502020104020203" pitchFamily="34" charset="0"/>
                <a:ea typeface="ＭＳ Ｐゴシック" pitchFamily="34" charset="-128"/>
                <a:cs typeface="+mn-cs"/>
              </a:rPr>
              <a:t>NSRS) </a:t>
            </a:r>
            <a:r>
              <a:rPr kumimoji="0" lang="en-US" altLang="zh-CN" sz="2400" b="1" i="0" u="none" strike="noStrike" kern="1200" cap="none" spc="0" normalizeH="0" baseline="0" noProof="0" dirty="0" smtClean="0">
                <a:ln>
                  <a:noFill/>
                </a:ln>
                <a:solidFill>
                  <a:srgbClr val="1F497D"/>
                </a:solidFill>
                <a:effectLst/>
                <a:uLnTx/>
                <a:uFillTx/>
                <a:latin typeface="Gill Sans MT" panose="020B0502020104020203" pitchFamily="34" charset="0"/>
                <a:ea typeface="ＭＳ Ｐゴシック" pitchFamily="34" charset="-128"/>
                <a:cs typeface="+mn-cs"/>
              </a:rPr>
              <a:t>to </a:t>
            </a:r>
            <a:r>
              <a:rPr kumimoji="0" lang="en-US" altLang="zh-CN" sz="2400" b="1" i="0" u="none" strike="noStrike" kern="1200" cap="none" spc="0" normalizeH="0" baseline="0" noProof="0" dirty="0">
                <a:ln>
                  <a:noFill/>
                </a:ln>
                <a:solidFill>
                  <a:srgbClr val="1F497D"/>
                </a:solidFill>
                <a:effectLst/>
                <a:uLnTx/>
                <a:uFillTx/>
                <a:latin typeface="Gill Sans MT" panose="020B0502020104020203" pitchFamily="34" charset="0"/>
                <a:ea typeface="ＭＳ Ｐゴシック" pitchFamily="34" charset="-128"/>
                <a:cs typeface="+mn-cs"/>
              </a:rPr>
              <a:t>meet our Nation’s economic, social &amp; environmental needs</a:t>
            </a:r>
          </a:p>
          <a:p>
            <a:pPr marL="0" marR="0" lvl="0" indent="0" algn="l" defTabSz="457200" rtl="0" eaLnBrk="1" fontAlgn="base" latinLnBrk="0" hangingPunct="1">
              <a:lnSpc>
                <a:spcPct val="100000"/>
              </a:lnSpc>
              <a:spcBef>
                <a:spcPct val="20000"/>
              </a:spcBef>
              <a:spcAft>
                <a:spcPct val="0"/>
              </a:spcAft>
              <a:buClr>
                <a:prstClr val="black"/>
              </a:buClr>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Gill Sans MT" panose="020B0502020104020203" pitchFamily="34" charset="0"/>
              <a:ea typeface="ＭＳ Ｐゴシック" pitchFamily="34" charset="-128"/>
              <a:cs typeface="+mn-cs"/>
            </a:endParaRPr>
          </a:p>
          <a:p>
            <a:pPr marL="0" marR="0" lvl="0" indent="0" algn="l" defTabSz="457200" rtl="0" eaLnBrk="1" fontAlgn="base" latinLnBrk="0" hangingPunct="1">
              <a:lnSpc>
                <a:spcPct val="100000"/>
              </a:lnSpc>
              <a:spcBef>
                <a:spcPct val="20000"/>
              </a:spcBef>
              <a:spcAft>
                <a:spcPct val="0"/>
              </a:spcAft>
              <a:buClr>
                <a:prstClr val="black"/>
              </a:buClr>
              <a:buSzTx/>
              <a:buFontTx/>
              <a:buNone/>
              <a:tabLst/>
              <a:defRPr/>
            </a:pPr>
            <a:r>
              <a:rPr kumimoji="0" lang="en-US" altLang="en-US" sz="2200" b="0" i="0" u="none" strike="noStrike" kern="1200" cap="none" spc="0" normalizeH="0" baseline="0" noProof="0" dirty="0" smtClean="0">
                <a:ln>
                  <a:noFill/>
                </a:ln>
                <a:solidFill>
                  <a:prstClr val="black"/>
                </a:solidFill>
                <a:effectLst/>
                <a:uLnTx/>
                <a:uFillTx/>
                <a:latin typeface="Gill Sans MT" panose="020B0502020104020203" pitchFamily="34" charset="0"/>
                <a:ea typeface="ＭＳ Ｐゴシック" pitchFamily="34" charset="-128"/>
                <a:cs typeface="+mn-cs"/>
              </a:rPr>
              <a:t>Consistent </a:t>
            </a:r>
            <a:r>
              <a:rPr kumimoji="0" lang="en-US" altLang="en-US" sz="2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itchFamily="34" charset="-128"/>
                <a:cs typeface="+mn-cs"/>
              </a:rPr>
              <a:t>National Coordinate System</a:t>
            </a:r>
          </a:p>
          <a:p>
            <a:pPr marL="0" marR="0" lvl="0" indent="0" algn="l" defTabSz="457200" rtl="0" eaLnBrk="1" fontAlgn="base" latinLnBrk="0" hangingPunct="1">
              <a:lnSpc>
                <a:spcPct val="100000"/>
              </a:lnSpc>
              <a:spcBef>
                <a:spcPct val="20000"/>
              </a:spcBef>
              <a:spcAft>
                <a:spcPct val="0"/>
              </a:spcAft>
              <a:buClr>
                <a:prstClr val="black"/>
              </a:buClr>
              <a:buSzTx/>
              <a:buFontTx/>
              <a:buChar char="•"/>
              <a:tabLst/>
              <a:defRPr/>
            </a:pPr>
            <a:r>
              <a:rPr kumimoji="0" lang="en-US" altLang="en-US" sz="2200" b="0" i="0" u="none" strike="noStrike" kern="1200" cap="none" spc="0" normalizeH="0" baseline="0" noProof="0" dirty="0" smtClean="0">
                <a:ln>
                  <a:noFill/>
                </a:ln>
                <a:solidFill>
                  <a:prstClr val="black"/>
                </a:solidFill>
                <a:effectLst/>
                <a:uLnTx/>
                <a:uFillTx/>
                <a:latin typeface="Gill Sans MT" panose="020B0502020104020203" pitchFamily="34" charset="0"/>
                <a:ea typeface="ＭＳ Ｐゴシック" pitchFamily="34" charset="-128"/>
                <a:cs typeface="+mn-cs"/>
              </a:rPr>
              <a:t> </a:t>
            </a:r>
            <a:r>
              <a:rPr kumimoji="0" lang="en-US" altLang="en-US" sz="2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itchFamily="34" charset="-128"/>
                <a:cs typeface="+mn-cs"/>
              </a:rPr>
              <a:t>Latitude/Northing</a:t>
            </a:r>
          </a:p>
          <a:p>
            <a:pPr marL="0" marR="0" lvl="0" indent="0" algn="l" defTabSz="457200" rtl="0" eaLnBrk="1" fontAlgn="base" latinLnBrk="0" hangingPunct="1">
              <a:lnSpc>
                <a:spcPct val="100000"/>
              </a:lnSpc>
              <a:spcBef>
                <a:spcPct val="20000"/>
              </a:spcBef>
              <a:spcAft>
                <a:spcPct val="0"/>
              </a:spcAft>
              <a:buClr>
                <a:prstClr val="black"/>
              </a:buClr>
              <a:buSzTx/>
              <a:buFontTx/>
              <a:buChar char="•"/>
              <a:tabLst/>
              <a:defRPr/>
            </a:pPr>
            <a:r>
              <a:rPr kumimoji="0" lang="en-US" altLang="en-US" sz="2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itchFamily="34" charset="-128"/>
                <a:cs typeface="+mn-cs"/>
              </a:rPr>
              <a:t> Longitude/Easting</a:t>
            </a:r>
          </a:p>
          <a:p>
            <a:pPr marL="0" marR="0" lvl="0" indent="0" algn="l" defTabSz="457200" rtl="0" eaLnBrk="1" fontAlgn="base" latinLnBrk="0" hangingPunct="1">
              <a:lnSpc>
                <a:spcPct val="100000"/>
              </a:lnSpc>
              <a:spcBef>
                <a:spcPct val="20000"/>
              </a:spcBef>
              <a:spcAft>
                <a:spcPct val="0"/>
              </a:spcAft>
              <a:buClr>
                <a:prstClr val="black"/>
              </a:buClr>
              <a:buSzTx/>
              <a:buFontTx/>
              <a:buChar char="•"/>
              <a:tabLst/>
              <a:defRPr/>
            </a:pPr>
            <a:r>
              <a:rPr kumimoji="0" lang="en-US" altLang="en-US" sz="2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itchFamily="34" charset="-128"/>
                <a:cs typeface="+mn-cs"/>
              </a:rPr>
              <a:t> Height </a:t>
            </a:r>
          </a:p>
          <a:p>
            <a:pPr marL="0" marR="0" lvl="0" indent="0" algn="l" defTabSz="457200" rtl="0" eaLnBrk="1" fontAlgn="base" latinLnBrk="0" hangingPunct="1">
              <a:lnSpc>
                <a:spcPct val="100000"/>
              </a:lnSpc>
              <a:spcBef>
                <a:spcPct val="20000"/>
              </a:spcBef>
              <a:spcAft>
                <a:spcPct val="0"/>
              </a:spcAft>
              <a:buClr>
                <a:prstClr val="black"/>
              </a:buClr>
              <a:buSzTx/>
              <a:buFontTx/>
              <a:buChar char="•"/>
              <a:tabLst/>
              <a:defRPr/>
            </a:pPr>
            <a:r>
              <a:rPr kumimoji="0" lang="en-US" altLang="en-US" sz="2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itchFamily="34" charset="-128"/>
                <a:cs typeface="+mn-cs"/>
              </a:rPr>
              <a:t> Scale </a:t>
            </a:r>
          </a:p>
          <a:p>
            <a:pPr marL="0" marR="0" lvl="0" indent="0" algn="l" defTabSz="457200" rtl="0" eaLnBrk="1" fontAlgn="base" latinLnBrk="0" hangingPunct="1">
              <a:lnSpc>
                <a:spcPct val="100000"/>
              </a:lnSpc>
              <a:spcBef>
                <a:spcPct val="20000"/>
              </a:spcBef>
              <a:spcAft>
                <a:spcPct val="0"/>
              </a:spcAft>
              <a:buClr>
                <a:prstClr val="black"/>
              </a:buClr>
              <a:buSzTx/>
              <a:buFontTx/>
              <a:buChar char="•"/>
              <a:tabLst/>
              <a:defRPr/>
            </a:pPr>
            <a:r>
              <a:rPr kumimoji="0" lang="en-US" altLang="en-US" sz="2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itchFamily="34" charset="-128"/>
                <a:cs typeface="+mn-cs"/>
              </a:rPr>
              <a:t> Gravity</a:t>
            </a:r>
          </a:p>
          <a:p>
            <a:pPr marL="0" marR="0" lvl="0" indent="0" algn="l" defTabSz="457200" rtl="0" eaLnBrk="1" fontAlgn="base" latinLnBrk="0" hangingPunct="1">
              <a:lnSpc>
                <a:spcPct val="100000"/>
              </a:lnSpc>
              <a:spcBef>
                <a:spcPct val="20000"/>
              </a:spcBef>
              <a:spcAft>
                <a:spcPct val="0"/>
              </a:spcAft>
              <a:buClr>
                <a:prstClr val="black"/>
              </a:buClr>
              <a:buSzTx/>
              <a:buFontTx/>
              <a:buChar char="•"/>
              <a:tabLst/>
              <a:defRPr/>
            </a:pPr>
            <a:r>
              <a:rPr kumimoji="0" lang="en-US" altLang="en-US" sz="2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itchFamily="34" charset="-128"/>
                <a:cs typeface="+mn-cs"/>
              </a:rPr>
              <a:t> Orientation </a:t>
            </a:r>
          </a:p>
          <a:p>
            <a:pPr marL="0" marR="0" lvl="0" indent="0" algn="l" defTabSz="457200" rtl="0" eaLnBrk="1" fontAlgn="base" latinLnBrk="0" hangingPunct="1">
              <a:lnSpc>
                <a:spcPct val="100000"/>
              </a:lnSpc>
              <a:spcBef>
                <a:spcPct val="20000"/>
              </a:spcBef>
              <a:spcAft>
                <a:spcPct val="0"/>
              </a:spcAft>
              <a:buClr>
                <a:prstClr val="black"/>
              </a:buClr>
              <a:buSzTx/>
              <a:buFontTx/>
              <a:buNone/>
              <a:tabLst/>
              <a:defRPr/>
            </a:pPr>
            <a:r>
              <a:rPr kumimoji="0" lang="en-US" altLang="en-US" sz="2200" b="0" i="1" u="sng" strike="noStrike" kern="1200" cap="none" spc="0" normalizeH="0" baseline="0" noProof="0" dirty="0" smtClean="0">
                <a:ln>
                  <a:noFill/>
                </a:ln>
                <a:solidFill>
                  <a:srgbClr val="FF0000"/>
                </a:solidFill>
                <a:effectLst/>
                <a:uLnTx/>
                <a:uFillTx/>
                <a:latin typeface="Gill Sans MT" panose="020B0502020104020203" pitchFamily="34" charset="0"/>
                <a:ea typeface="ＭＳ Ｐゴシック" pitchFamily="34" charset="-128"/>
                <a:cs typeface="+mn-cs"/>
              </a:rPr>
              <a:t>&amp; </a:t>
            </a:r>
            <a:r>
              <a:rPr kumimoji="0" lang="en-US" altLang="en-US" sz="2200" b="0" i="1" u="sng" strike="noStrike" kern="1200" cap="none" spc="0" normalizeH="0" baseline="0" noProof="0" dirty="0">
                <a:ln>
                  <a:noFill/>
                </a:ln>
                <a:solidFill>
                  <a:srgbClr val="FF0000"/>
                </a:solidFill>
                <a:effectLst/>
                <a:uLnTx/>
                <a:uFillTx/>
                <a:latin typeface="Gill Sans MT" panose="020B0502020104020203" pitchFamily="34" charset="0"/>
                <a:ea typeface="ＭＳ Ｐゴシック" pitchFamily="34" charset="-128"/>
                <a:cs typeface="+mn-cs"/>
              </a:rPr>
              <a:t>how these values change with </a:t>
            </a:r>
            <a:r>
              <a:rPr kumimoji="0" lang="en-US" altLang="en-US" sz="2200" b="0" i="1" u="sng" strike="noStrike" kern="1200" cap="none" spc="0" normalizeH="0" baseline="0" noProof="0" dirty="0" smtClean="0">
                <a:ln>
                  <a:noFill/>
                </a:ln>
                <a:solidFill>
                  <a:srgbClr val="FF0000"/>
                </a:solidFill>
                <a:effectLst/>
                <a:uLnTx/>
                <a:uFillTx/>
                <a:latin typeface="Gill Sans MT" panose="020B0502020104020203" pitchFamily="34" charset="0"/>
                <a:ea typeface="ＭＳ Ｐゴシック" pitchFamily="34" charset="-128"/>
                <a:cs typeface="+mn-cs"/>
              </a:rPr>
              <a:t>time</a:t>
            </a:r>
            <a:endParaRPr kumimoji="0" lang="en-US" altLang="en-US" sz="2200" b="0" i="1" u="sng" strike="noStrike" kern="1200" cap="none" spc="0" normalizeH="0" baseline="0" noProof="0" dirty="0">
              <a:ln>
                <a:noFill/>
              </a:ln>
              <a:solidFill>
                <a:srgbClr val="FF0000"/>
              </a:solidFill>
              <a:effectLst/>
              <a:uLnTx/>
              <a:uFillTx/>
              <a:latin typeface="Gill Sans MT" panose="020B0502020104020203" pitchFamily="34" charset="0"/>
              <a:ea typeface="ＭＳ Ｐゴシック" pitchFamily="34" charset="-128"/>
              <a:cs typeface="+mn-cs"/>
            </a:endParaRPr>
          </a:p>
        </p:txBody>
      </p:sp>
      <p:pic>
        <p:nvPicPr>
          <p:cNvPr id="31748" name="Picture 4" descr="gi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096000" y="1219200"/>
            <a:ext cx="2801938" cy="5257800"/>
          </a:xfrm>
          <a:noFill/>
        </p:spPr>
      </p:pic>
    </p:spTree>
    <p:extLst>
      <p:ext uri="{BB962C8B-B14F-4D97-AF65-F5344CB8AC3E}">
        <p14:creationId xmlns:p14="http://schemas.microsoft.com/office/powerpoint/2010/main" val="1263410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882" y="70499"/>
            <a:ext cx="8837338" cy="675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2008" y="907192"/>
            <a:ext cx="2480281" cy="254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2755" y="4968203"/>
            <a:ext cx="3362459" cy="369332"/>
          </a:xfrm>
          <a:prstGeom prst="rect">
            <a:avLst/>
          </a:prstGeom>
          <a:solidFill>
            <a:srgbClr val="E6E2E3"/>
          </a:solidFill>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Times" panose="02020603050405020304" pitchFamily="18" charset="0"/>
                <a:ea typeface="ＭＳ Ｐゴシック" panose="020B0600070205080204" pitchFamily="34" charset="-128"/>
                <a:cs typeface="+mn-cs"/>
              </a:rPr>
              <a:t>GPSBM2018 STDEV 2.5 cm (2</a:t>
            </a:r>
            <a:r>
              <a:rPr kumimoji="0" lang="el-GR"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mn-cs"/>
                <a:sym typeface="Math1"/>
              </a:rPr>
              <a:t>σ</a:t>
            </a:r>
            <a:r>
              <a:rPr kumimoji="0" lang="en-US" altLang="en-US" sz="1800" b="0" i="0" u="none" strike="noStrike" kern="1200" cap="none" spc="0" normalizeH="0" baseline="0" noProof="0" dirty="0" smtClean="0">
                <a:ln>
                  <a:noFill/>
                </a:ln>
                <a:solidFill>
                  <a:prstClr val="black"/>
                </a:solidFill>
                <a:effectLst/>
                <a:uLnTx/>
                <a:uFillTx/>
                <a:latin typeface="Times" panose="02020603050405020304" pitchFamily="18" charset="0"/>
                <a:ea typeface="ＭＳ Ｐゴシック" panose="020B0600070205080204" pitchFamily="34" charset="-128"/>
                <a:cs typeface="+mn-cs"/>
                <a:sym typeface="Math1"/>
              </a:rPr>
              <a:t>)</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45323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ngs.noaa.gov/GEOID/GEOID18/maps/geoid18_uncertainty_con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10" y="0"/>
            <a:ext cx="887505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214" y="871302"/>
            <a:ext cx="2693466" cy="2820383"/>
          </a:xfrm>
          <a:prstGeom prst="rect">
            <a:avLst/>
          </a:prstGeom>
        </p:spPr>
      </p:pic>
    </p:spTree>
    <p:extLst>
      <p:ext uri="{BB962C8B-B14F-4D97-AF65-F5344CB8AC3E}">
        <p14:creationId xmlns:p14="http://schemas.microsoft.com/office/powerpoint/2010/main" val="347978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8"/>
          <p:cNvSpPr>
            <a:spLocks noGrp="1"/>
          </p:cNvSpPr>
          <p:nvPr>
            <p:ph type="title"/>
          </p:nvPr>
        </p:nvSpPr>
        <p:spPr/>
        <p:txBody>
          <a:bodyPr/>
          <a:lstStyle/>
          <a:p>
            <a:r>
              <a:rPr lang="en-US" altLang="en-US" smtClean="0">
                <a:ea typeface="ＭＳ Ｐゴシック" panose="020B0600070205080204" pitchFamily="34" charset="-128"/>
              </a:rPr>
              <a:t>Which Geoid for Which NAD 83?</a:t>
            </a:r>
          </a:p>
        </p:txBody>
      </p:sp>
      <p:sp>
        <p:nvSpPr>
          <p:cNvPr id="10" name="Content Placeholder 9"/>
          <p:cNvSpPr>
            <a:spLocks noGrp="1"/>
          </p:cNvSpPr>
          <p:nvPr>
            <p:ph sz="half" idx="1"/>
          </p:nvPr>
        </p:nvSpPr>
        <p:spPr/>
        <p:txBody>
          <a:bodyPr/>
          <a:lstStyle/>
          <a:p>
            <a:r>
              <a:rPr lang="en-US" altLang="en-US" sz="2600" dirty="0" smtClean="0">
                <a:ea typeface="ＭＳ Ｐゴシック" panose="020B0600070205080204" pitchFamily="34" charset="-128"/>
              </a:rPr>
              <a:t>NAD 83(2011)</a:t>
            </a:r>
          </a:p>
          <a:p>
            <a:pPr marL="0" indent="0">
              <a:buNone/>
            </a:pPr>
            <a:endParaRPr lang="en-US" altLang="en-US" sz="2600" dirty="0" smtClean="0">
              <a:ea typeface="ＭＳ Ｐゴシック" panose="020B0600070205080204" pitchFamily="34" charset="-128"/>
            </a:endParaRPr>
          </a:p>
          <a:p>
            <a:endParaRPr lang="en-US" altLang="en-US" sz="2600" dirty="0" smtClean="0">
              <a:ea typeface="ＭＳ Ｐゴシック" panose="020B0600070205080204" pitchFamily="34" charset="-128"/>
            </a:endParaRPr>
          </a:p>
          <a:p>
            <a:r>
              <a:rPr lang="en-US" altLang="en-US" sz="2600" dirty="0" smtClean="0">
                <a:ea typeface="ＭＳ Ｐゴシック" panose="020B0600070205080204" pitchFamily="34" charset="-128"/>
              </a:rPr>
              <a:t>NAD 83(2007)</a:t>
            </a:r>
          </a:p>
          <a:p>
            <a:endParaRPr lang="en-US" altLang="en-US" sz="2600" dirty="0" smtClean="0">
              <a:ea typeface="ＭＳ Ｐゴシック" panose="020B0600070205080204" pitchFamily="34" charset="-128"/>
            </a:endParaRPr>
          </a:p>
          <a:p>
            <a:endParaRPr lang="en-US" altLang="en-US" sz="2600" dirty="0" smtClean="0">
              <a:ea typeface="ＭＳ Ｐゴシック" panose="020B0600070205080204" pitchFamily="34" charset="-128"/>
            </a:endParaRPr>
          </a:p>
          <a:p>
            <a:endParaRPr lang="en-US" altLang="en-US" sz="2600" dirty="0" smtClean="0">
              <a:ea typeface="ＭＳ Ｐゴシック" panose="020B0600070205080204" pitchFamily="34" charset="-128"/>
            </a:endParaRPr>
          </a:p>
          <a:p>
            <a:r>
              <a:rPr lang="en-US" altLang="en-US" sz="2600" dirty="0" smtClean="0">
                <a:ea typeface="ＭＳ Ｐゴシック" panose="020B0600070205080204" pitchFamily="34" charset="-128"/>
              </a:rPr>
              <a:t>NAD 83(1996) &amp; CORS96</a:t>
            </a:r>
          </a:p>
          <a:p>
            <a:endParaRPr lang="en-US" altLang="en-US" sz="2600" dirty="0" smtClean="0">
              <a:ea typeface="ＭＳ Ｐゴシック" panose="020B0600070205080204" pitchFamily="34" charset="-128"/>
            </a:endParaRPr>
          </a:p>
          <a:p>
            <a:endParaRPr lang="en-US" altLang="en-US" sz="2600" dirty="0" smtClean="0">
              <a:ea typeface="ＭＳ Ｐゴシック" panose="020B0600070205080204" pitchFamily="34" charset="-128"/>
            </a:endParaRPr>
          </a:p>
        </p:txBody>
      </p:sp>
      <p:sp>
        <p:nvSpPr>
          <p:cNvPr id="11" name="Content Placeholder 10"/>
          <p:cNvSpPr>
            <a:spLocks noGrp="1"/>
          </p:cNvSpPr>
          <p:nvPr>
            <p:ph sz="half" idx="2"/>
          </p:nvPr>
        </p:nvSpPr>
        <p:spPr/>
        <p:txBody>
          <a:bodyPr/>
          <a:lstStyle/>
          <a:p>
            <a:r>
              <a:rPr lang="en-US" altLang="en-US" sz="2600" dirty="0">
                <a:ea typeface="ＭＳ Ｐゴシック" panose="020B0600070205080204" pitchFamily="34" charset="-128"/>
              </a:rPr>
              <a:t>Geoid18</a:t>
            </a:r>
          </a:p>
          <a:p>
            <a:r>
              <a:rPr lang="en-US" altLang="en-US" sz="2600" dirty="0" smtClean="0">
                <a:ea typeface="ＭＳ Ｐゴシック" panose="020B0600070205080204" pitchFamily="34" charset="-128"/>
              </a:rPr>
              <a:t>Geoid12A/12B</a:t>
            </a:r>
          </a:p>
          <a:p>
            <a:endParaRPr lang="en-US" altLang="en-US" sz="2600" dirty="0" smtClean="0">
              <a:ea typeface="ＭＳ Ｐゴシック" panose="020B0600070205080204" pitchFamily="34" charset="-128"/>
            </a:endParaRPr>
          </a:p>
          <a:p>
            <a:r>
              <a:rPr lang="en-US" altLang="en-US" sz="2600" dirty="0" smtClean="0">
                <a:ea typeface="ＭＳ Ｐゴシック" panose="020B0600070205080204" pitchFamily="34" charset="-128"/>
              </a:rPr>
              <a:t>Geoid09</a:t>
            </a:r>
          </a:p>
          <a:p>
            <a:endParaRPr lang="en-US" altLang="en-US" sz="2600" dirty="0" smtClean="0">
              <a:ea typeface="ＭＳ Ｐゴシック" panose="020B0600070205080204" pitchFamily="34" charset="-128"/>
            </a:endParaRPr>
          </a:p>
          <a:p>
            <a:r>
              <a:rPr lang="en-US" altLang="en-US" sz="2600" dirty="0" smtClean="0">
                <a:ea typeface="ＭＳ Ｐゴシック" panose="020B0600070205080204" pitchFamily="34" charset="-128"/>
              </a:rPr>
              <a:t>Geoid06 (AK only)</a:t>
            </a:r>
          </a:p>
          <a:p>
            <a:endParaRPr lang="en-US" altLang="en-US" sz="2600" dirty="0" smtClean="0">
              <a:ea typeface="ＭＳ Ｐゴシック" panose="020B0600070205080204" pitchFamily="34" charset="-128"/>
            </a:endParaRPr>
          </a:p>
          <a:p>
            <a:r>
              <a:rPr lang="en-US" altLang="en-US" sz="2600" dirty="0" smtClean="0">
                <a:ea typeface="ＭＳ Ｐゴシック" panose="020B0600070205080204" pitchFamily="34" charset="-128"/>
              </a:rPr>
              <a:t>Geoid03</a:t>
            </a:r>
          </a:p>
          <a:p>
            <a:r>
              <a:rPr lang="en-US" altLang="en-US" sz="2600" dirty="0" smtClean="0">
                <a:ea typeface="ＭＳ Ｐゴシック" panose="020B0600070205080204" pitchFamily="34" charset="-128"/>
              </a:rPr>
              <a:t>Geoid99</a:t>
            </a:r>
          </a:p>
          <a:p>
            <a:r>
              <a:rPr lang="en-US" altLang="en-US" sz="2600" dirty="0" smtClean="0">
                <a:ea typeface="ＭＳ Ｐゴシック" panose="020B0600070205080204" pitchFamily="34" charset="-128"/>
              </a:rPr>
              <a:t>Geoid96</a:t>
            </a:r>
          </a:p>
          <a:p>
            <a:endParaRPr lang="en-US" altLang="en-US" sz="2600" dirty="0" smtClean="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additive="base">
                                        <p:cTn id="15"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anim calcmode="lin" valueType="num">
                                      <p:cBhvr additive="base">
                                        <p:cTn id="31" dur="500" fill="hold"/>
                                        <p:tgtEl>
                                          <p:spTgt spid="11">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 calcmode="lin" valueType="num">
                                      <p:cBhvr additive="base">
                                        <p:cTn id="37" dur="500" fill="hold"/>
                                        <p:tgtEl>
                                          <p:spTgt spid="10">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1">
                                            <p:txEl>
                                              <p:pRg st="7" end="7"/>
                                            </p:txEl>
                                          </p:spTgt>
                                        </p:tgtEl>
                                        <p:attrNameLst>
                                          <p:attrName>style.visibility</p:attrName>
                                        </p:attrNameLst>
                                      </p:cBhvr>
                                      <p:to>
                                        <p:strVal val="visible"/>
                                      </p:to>
                                    </p:set>
                                    <p:anim calcmode="lin" valueType="num">
                                      <p:cBhvr additive="base">
                                        <p:cTn id="41" dur="500" fill="hold"/>
                                        <p:tgtEl>
                                          <p:spTgt spid="11">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1">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1">
                                            <p:txEl>
                                              <p:pRg st="8" end="8"/>
                                            </p:txEl>
                                          </p:spTgt>
                                        </p:tgtEl>
                                        <p:attrNameLst>
                                          <p:attrName>style.visibility</p:attrName>
                                        </p:attrNameLst>
                                      </p:cBhvr>
                                      <p:to>
                                        <p:strVal val="visible"/>
                                      </p:to>
                                    </p:set>
                                    <p:anim calcmode="lin" valueType="num">
                                      <p:cBhvr additive="base">
                                        <p:cTn id="45" dur="500" fill="hold"/>
                                        <p:tgtEl>
                                          <p:spTgt spid="11">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1">
                                            <p:txEl>
                                              <p:pRg st="8" end="8"/>
                                            </p:txEl>
                                          </p:spTgt>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1">
                                            <p:txEl>
                                              <p:pRg st="9" end="9"/>
                                            </p:txEl>
                                          </p:spTgt>
                                        </p:tgtEl>
                                        <p:attrNameLst>
                                          <p:attrName>style.visibility</p:attrName>
                                        </p:attrNameLst>
                                      </p:cBhvr>
                                      <p:to>
                                        <p:strVal val="visible"/>
                                      </p:to>
                                    </p:set>
                                    <p:anim calcmode="lin" valueType="num">
                                      <p:cBhvr additive="base">
                                        <p:cTn id="49" dur="500" fill="hold"/>
                                        <p:tgtEl>
                                          <p:spTgt spid="11">
                                            <p:txEl>
                                              <p:pRg st="9" end="9"/>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0" y="481013"/>
            <a:ext cx="9144000" cy="685800"/>
          </a:xfrm>
        </p:spPr>
        <p:txBody>
          <a:bodyPr/>
          <a:lstStyle/>
          <a:p>
            <a:pPr eaLnBrk="1" hangingPunct="1"/>
            <a:r>
              <a:rPr lang="en-US" altLang="en-US" sz="3200" smtClean="0">
                <a:ea typeface="ＭＳ Ｐゴシック" panose="020B0600070205080204" pitchFamily="34" charset="-128"/>
              </a:rPr>
              <a:t>Problems with NAD 83 and NAVD 88</a:t>
            </a:r>
          </a:p>
        </p:txBody>
      </p:sp>
      <p:sp>
        <p:nvSpPr>
          <p:cNvPr id="203779" name="Rectangle 3"/>
          <p:cNvSpPr>
            <a:spLocks noGrp="1" noChangeArrowheads="1"/>
          </p:cNvSpPr>
          <p:nvPr>
            <p:ph type="body" idx="1"/>
          </p:nvPr>
        </p:nvSpPr>
        <p:spPr>
          <a:xfrm>
            <a:off x="381000" y="1214438"/>
            <a:ext cx="8575675" cy="5376862"/>
          </a:xfrm>
        </p:spPr>
        <p:txBody>
          <a:bodyPr/>
          <a:lstStyle/>
          <a:p>
            <a:pPr eaLnBrk="1" hangingPunct="1">
              <a:buFont typeface="Wingdings" panose="05000000000000000000" pitchFamily="2" charset="2"/>
              <a:buChar char="§"/>
            </a:pPr>
            <a:r>
              <a:rPr lang="en-US" altLang="en-US" sz="2400" b="1" dirty="0" smtClean="0">
                <a:ea typeface="ＭＳ Ｐゴシック" panose="020B0600070205080204" pitchFamily="34" charset="-128"/>
              </a:rPr>
              <a:t>NAD 83 </a:t>
            </a:r>
            <a:r>
              <a:rPr lang="en-US" altLang="en-US" sz="2400" dirty="0" smtClean="0">
                <a:ea typeface="ＭＳ Ｐゴシック" panose="020B0600070205080204" pitchFamily="34" charset="-128"/>
              </a:rPr>
              <a:t>is not as geocentric as it could be (approx. 2 m)  	</a:t>
            </a:r>
          </a:p>
          <a:p>
            <a:pPr lvl="1" eaLnBrk="1" hangingPunct="1">
              <a:buFont typeface="Wingdings" panose="05000000000000000000" pitchFamily="2" charset="2"/>
              <a:buChar char="§"/>
            </a:pPr>
            <a:r>
              <a:rPr lang="en-US" altLang="en-US" sz="2000" dirty="0" smtClean="0">
                <a:ea typeface="ＭＳ Ｐゴシック" panose="020B0600070205080204" pitchFamily="34" charset="-128"/>
              </a:rPr>
              <a:t>Positioning Professionals don’t see this - </a:t>
            </a:r>
            <a:r>
              <a:rPr lang="en-US" altLang="en-US" sz="2000" b="1" dirty="0" smtClean="0">
                <a:ea typeface="ＭＳ Ｐゴシック" panose="020B0600070205080204" pitchFamily="34" charset="-128"/>
              </a:rPr>
              <a:t>Yet</a:t>
            </a:r>
          </a:p>
          <a:p>
            <a:pPr eaLnBrk="1" hangingPunct="1">
              <a:buFont typeface="Wingdings" panose="05000000000000000000" pitchFamily="2" charset="2"/>
              <a:buChar char="§"/>
            </a:pPr>
            <a:r>
              <a:rPr lang="en-US" altLang="en-US" sz="2400" b="1" dirty="0" smtClean="0">
                <a:ea typeface="ＭＳ Ｐゴシック" panose="020B0600070205080204" pitchFamily="34" charset="-128"/>
              </a:rPr>
              <a:t>NAD 83 </a:t>
            </a:r>
            <a:r>
              <a:rPr lang="en-US" altLang="en-US" sz="2400" dirty="0" smtClean="0">
                <a:ea typeface="ＭＳ Ｐゴシック" panose="020B0600070205080204" pitchFamily="34" charset="-128"/>
              </a:rPr>
              <a:t>is not well defined with positional velocities</a:t>
            </a:r>
          </a:p>
          <a:p>
            <a:pPr eaLnBrk="1" hangingPunct="1">
              <a:buFont typeface="Wingdings" panose="05000000000000000000" pitchFamily="2" charset="2"/>
              <a:buChar char="§"/>
            </a:pPr>
            <a:r>
              <a:rPr lang="en-US" altLang="en-US" sz="2400" b="1" dirty="0" smtClean="0">
                <a:ea typeface="ＭＳ Ｐゴシック" panose="020B0600070205080204" pitchFamily="34" charset="-128"/>
              </a:rPr>
              <a:t>NAVD 88 </a:t>
            </a:r>
            <a:r>
              <a:rPr lang="en-US" altLang="en-US" sz="2400" dirty="0" smtClean="0">
                <a:ea typeface="ＭＳ Ｐゴシック" panose="020B0600070205080204" pitchFamily="34" charset="-128"/>
              </a:rPr>
              <a:t>is realized by passive control (bench marks) most of which have not been re-leveled in at least 40 years.</a:t>
            </a:r>
          </a:p>
          <a:p>
            <a:pPr eaLnBrk="1" hangingPunct="1">
              <a:buFont typeface="Wingdings" panose="05000000000000000000" pitchFamily="2" charset="2"/>
              <a:buChar char="§"/>
            </a:pPr>
            <a:r>
              <a:rPr lang="en-US" altLang="en-US" sz="2400" b="1" dirty="0" smtClean="0">
                <a:ea typeface="ＭＳ Ｐゴシック" panose="020B0600070205080204" pitchFamily="34" charset="-128"/>
              </a:rPr>
              <a:t>NAVD 88 </a:t>
            </a:r>
            <a:r>
              <a:rPr lang="en-US" altLang="en-US" sz="2400" dirty="0" smtClean="0">
                <a:ea typeface="ＭＳ Ｐゴシック" panose="020B0600070205080204" pitchFamily="34" charset="-128"/>
              </a:rPr>
              <a:t>does not account for local vertical velocities (subsidence and uplift) </a:t>
            </a:r>
          </a:p>
          <a:p>
            <a:pPr lvl="1" eaLnBrk="1" hangingPunct="1">
              <a:buFont typeface="Wingdings" panose="05000000000000000000" pitchFamily="2" charset="2"/>
              <a:buChar char="§"/>
            </a:pPr>
            <a:r>
              <a:rPr lang="en-US" altLang="en-US" sz="2000" dirty="0" smtClean="0">
                <a:ea typeface="ＭＳ Ｐゴシック" panose="020B0600070205080204" pitchFamily="34" charset="-128"/>
              </a:rPr>
              <a:t>Post glacial isostatic readjustment (uplift)</a:t>
            </a:r>
          </a:p>
          <a:p>
            <a:pPr lvl="1" eaLnBrk="1" hangingPunct="1">
              <a:buFont typeface="Wingdings" panose="05000000000000000000" pitchFamily="2" charset="2"/>
              <a:buChar char="§"/>
            </a:pPr>
            <a:r>
              <a:rPr lang="en-US" altLang="en-US" sz="2000" dirty="0" smtClean="0">
                <a:ea typeface="ＭＳ Ｐゴシック" panose="020B0600070205080204" pitchFamily="34" charset="-128"/>
              </a:rPr>
              <a:t>Subsurface fluid withdrawal (subsidence)</a:t>
            </a:r>
          </a:p>
          <a:p>
            <a:pPr lvl="1" eaLnBrk="1" hangingPunct="1">
              <a:buFont typeface="Wingdings" panose="05000000000000000000" pitchFamily="2" charset="2"/>
              <a:buChar char="§"/>
            </a:pPr>
            <a:r>
              <a:rPr lang="en-US" altLang="en-US" sz="2000" dirty="0" smtClean="0">
                <a:ea typeface="ＭＳ Ｐゴシック" panose="020B0600070205080204" pitchFamily="34" charset="-128"/>
              </a:rPr>
              <a:t>Sediment loading (subsidence)</a:t>
            </a:r>
          </a:p>
          <a:p>
            <a:pPr lvl="1" eaLnBrk="1" hangingPunct="1">
              <a:buFont typeface="Wingdings" panose="05000000000000000000" pitchFamily="2" charset="2"/>
              <a:buChar char="§"/>
            </a:pPr>
            <a:r>
              <a:rPr lang="en-US" altLang="en-US" sz="2000" dirty="0">
                <a:ea typeface="ＭＳ Ｐゴシック" panose="020B0600070205080204" pitchFamily="34" charset="-128"/>
              </a:rPr>
              <a:t>Sea level rise (0.70 </a:t>
            </a:r>
            <a:r>
              <a:rPr lang="en-US" altLang="en-US" sz="2000" dirty="0" err="1">
                <a:ea typeface="ＭＳ Ｐゴシック" panose="020B0600070205080204" pitchFamily="34" charset="-128"/>
              </a:rPr>
              <a:t>ft</a:t>
            </a:r>
            <a:r>
              <a:rPr lang="en-US" altLang="en-US" sz="2000" dirty="0">
                <a:ea typeface="ＭＳ Ｐゴシック" panose="020B0600070205080204" pitchFamily="34" charset="-128"/>
              </a:rPr>
              <a:t> – 3.00 </a:t>
            </a:r>
            <a:r>
              <a:rPr lang="en-US" altLang="en-US" sz="2000" dirty="0" err="1">
                <a:ea typeface="ＭＳ Ｐゴシック" panose="020B0600070205080204" pitchFamily="34" charset="-128"/>
              </a:rPr>
              <a:t>ft</a:t>
            </a:r>
            <a:r>
              <a:rPr lang="en-US" altLang="en-US" sz="2000" dirty="0">
                <a:ea typeface="ＭＳ Ｐゴシック" panose="020B0600070205080204" pitchFamily="34" charset="-128"/>
              </a:rPr>
              <a:t> per 100 years)</a:t>
            </a:r>
          </a:p>
          <a:p>
            <a:pPr lvl="2" eaLnBrk="1" hangingPunct="1">
              <a:buFont typeface="Wingdings" panose="05000000000000000000" pitchFamily="2" charset="2"/>
              <a:buChar char="§"/>
            </a:pPr>
            <a:r>
              <a:rPr lang="en-US" altLang="en-US" sz="1800" b="1" dirty="0">
                <a:ea typeface="ＭＳ Ｐゴシック" panose="020B0600070205080204" pitchFamily="34" charset="-128"/>
              </a:rPr>
              <a:t>Bar Harbor, ME 2.0 mm/</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(0.007 </a:t>
            </a:r>
            <a:r>
              <a:rPr lang="en-US" altLang="en-US" sz="1800" b="1" dirty="0" err="1">
                <a:ea typeface="ＭＳ Ｐゴシック" panose="020B0600070205080204" pitchFamily="34" charset="-128"/>
              </a:rPr>
              <a:t>ft</a:t>
            </a:r>
            <a:r>
              <a:rPr lang="en-US" altLang="en-US" sz="1800" b="1" dirty="0">
                <a:ea typeface="ＭＳ Ｐゴシック" panose="020B0600070205080204" pitchFamily="34" charset="-128"/>
              </a:rPr>
              <a:t>/</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1947-2006</a:t>
            </a:r>
          </a:p>
          <a:p>
            <a:pPr lvl="2" eaLnBrk="1" hangingPunct="1">
              <a:buFont typeface="Wingdings" panose="05000000000000000000" pitchFamily="2" charset="2"/>
              <a:buChar char="§"/>
            </a:pPr>
            <a:r>
              <a:rPr lang="en-US" altLang="en-US" sz="1800" b="1" dirty="0">
                <a:ea typeface="ＭＳ Ｐゴシック" panose="020B0600070205080204" pitchFamily="34" charset="-128"/>
              </a:rPr>
              <a:t>Miami Beach, FL 2.39 mm/</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(0.008 </a:t>
            </a:r>
            <a:r>
              <a:rPr lang="en-US" altLang="en-US" sz="1800" b="1" dirty="0" err="1">
                <a:ea typeface="ＭＳ Ｐゴシック" panose="020B0600070205080204" pitchFamily="34" charset="-128"/>
              </a:rPr>
              <a:t>ft</a:t>
            </a:r>
            <a:r>
              <a:rPr lang="en-US" altLang="en-US" sz="1800" b="1" dirty="0">
                <a:ea typeface="ＭＳ Ｐゴシック" panose="020B0600070205080204" pitchFamily="34" charset="-128"/>
              </a:rPr>
              <a:t>/</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1931-1981</a:t>
            </a:r>
          </a:p>
          <a:p>
            <a:pPr lvl="2" eaLnBrk="1" hangingPunct="1">
              <a:buFont typeface="Wingdings" panose="05000000000000000000" pitchFamily="2" charset="2"/>
              <a:buChar char="§"/>
            </a:pPr>
            <a:r>
              <a:rPr lang="en-US" altLang="en-US" sz="1800" b="1" dirty="0">
                <a:ea typeface="ＭＳ Ｐゴシック" panose="020B0600070205080204" pitchFamily="34" charset="-128"/>
              </a:rPr>
              <a:t>Grand Isle, LA – 9.05 mm/</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(0.030 </a:t>
            </a:r>
            <a:r>
              <a:rPr lang="en-US" altLang="en-US" sz="1800" b="1" dirty="0" err="1">
                <a:ea typeface="ＭＳ Ｐゴシック" panose="020B0600070205080204" pitchFamily="34" charset="-128"/>
              </a:rPr>
              <a:t>ft</a:t>
            </a:r>
            <a:r>
              <a:rPr lang="en-US" altLang="en-US" sz="1800" b="1" dirty="0">
                <a:ea typeface="ＭＳ Ｐゴシック" panose="020B0600070205080204" pitchFamily="34" charset="-128"/>
              </a:rPr>
              <a:t>/</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1947- 2015</a:t>
            </a:r>
          </a:p>
          <a:p>
            <a:pPr lvl="2" eaLnBrk="1" hangingPunct="1">
              <a:buFont typeface="Wingdings" panose="05000000000000000000" pitchFamily="2" charset="2"/>
              <a:buChar char="§"/>
            </a:pPr>
            <a:r>
              <a:rPr lang="en-US" altLang="en-US" sz="1800" b="1" dirty="0">
                <a:ea typeface="ＭＳ Ｐゴシック" panose="020B0600070205080204" pitchFamily="34" charset="-128"/>
              </a:rPr>
              <a:t>Seattle, WA– 2.0 mm/</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(.007 </a:t>
            </a:r>
            <a:r>
              <a:rPr lang="en-US" altLang="en-US" sz="1800" b="1" dirty="0" err="1">
                <a:ea typeface="ＭＳ Ｐゴシック" panose="020B0600070205080204" pitchFamily="34" charset="-128"/>
              </a:rPr>
              <a:t>ft</a:t>
            </a:r>
            <a:r>
              <a:rPr lang="en-US" altLang="en-US" sz="1800" b="1" dirty="0">
                <a:ea typeface="ＭＳ Ｐゴシック" panose="020B0600070205080204" pitchFamily="34" charset="-128"/>
              </a:rPr>
              <a:t>/</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1899-2015</a:t>
            </a:r>
          </a:p>
          <a:p>
            <a:pPr marL="914400" lvl="2" indent="0" eaLnBrk="1" hangingPunct="1">
              <a:buNone/>
            </a:pPr>
            <a:endParaRPr lang="en-US" altLang="en-US" sz="1800" b="1" dirty="0" smtClean="0">
              <a:ea typeface="ＭＳ Ｐゴシック" panose="020B0600070205080204" pitchFamily="34" charset="-128"/>
            </a:endParaRPr>
          </a:p>
          <a:p>
            <a:pPr marL="914400" lvl="2" indent="0" eaLnBrk="1" hangingPunct="1">
              <a:buNone/>
            </a:pPr>
            <a:endParaRPr lang="en-US" altLang="en-US" sz="1200" b="1" dirty="0">
              <a:ea typeface="ＭＳ Ｐゴシック" panose="020B0600070205080204" pitchFamily="34" charset="-128"/>
            </a:endParaRPr>
          </a:p>
          <a:p>
            <a:pPr marL="914400" lvl="2" indent="0" eaLnBrk="1" hangingPunct="1">
              <a:buNone/>
            </a:pPr>
            <a:endParaRPr lang="en-US" altLang="en-US" sz="1800" b="1" dirty="0" smtClean="0">
              <a:ea typeface="ＭＳ Ｐゴシック" panose="020B0600070205080204" pitchFamily="34" charset="-128"/>
            </a:endParaRPr>
          </a:p>
          <a:p>
            <a:pPr eaLnBrk="1" hangingPunct="1">
              <a:buFont typeface="Wingdings" panose="05000000000000000000" pitchFamily="2" charset="2"/>
              <a:buChar char="v"/>
            </a:pPr>
            <a:endParaRPr lang="en-US" altLang="en-US" sz="1600" dirty="0" smtClean="0">
              <a:ea typeface="ＭＳ Ｐゴシック" panose="020B0600070205080204" pitchFamily="34" charset="-128"/>
            </a:endParaRPr>
          </a:p>
        </p:txBody>
      </p:sp>
      <p:sp>
        <p:nvSpPr>
          <p:cNvPr id="203780"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eaLnBrk="1" hangingPunct="1">
              <a:buFontTx/>
              <a:buNone/>
            </a:pPr>
            <a:endParaRPr lang="en-US" altLang="en-US" sz="2000">
              <a:latin typeface="Verdana" panose="020B060403050404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48534" y="4266166"/>
            <a:ext cx="2906374" cy="217978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Freeform 4"/>
          <p:cNvSpPr>
            <a:spLocks/>
          </p:cNvSpPr>
          <p:nvPr/>
        </p:nvSpPr>
        <p:spPr bwMode="auto">
          <a:xfrm>
            <a:off x="1289050" y="4297363"/>
            <a:ext cx="7324725" cy="508000"/>
          </a:xfrm>
          <a:custGeom>
            <a:avLst/>
            <a:gdLst>
              <a:gd name="T0" fmla="*/ 0 w 4614"/>
              <a:gd name="T1" fmla="*/ 2147483646 h 320"/>
              <a:gd name="T2" fmla="*/ 2147483646 w 4614"/>
              <a:gd name="T3" fmla="*/ 2147483646 h 320"/>
              <a:gd name="T4" fmla="*/ 2147483646 w 4614"/>
              <a:gd name="T5" fmla="*/ 2147483646 h 320"/>
              <a:gd name="T6" fmla="*/ 2147483646 w 4614"/>
              <a:gd name="T7" fmla="*/ 2147483646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923" name="Freeform 5"/>
          <p:cNvSpPr>
            <a:spLocks/>
          </p:cNvSpPr>
          <p:nvPr/>
        </p:nvSpPr>
        <p:spPr bwMode="auto">
          <a:xfrm>
            <a:off x="1374775" y="1939925"/>
            <a:ext cx="7229475" cy="1171575"/>
          </a:xfrm>
          <a:custGeom>
            <a:avLst/>
            <a:gdLst>
              <a:gd name="T0" fmla="*/ 2147483646 w 4554"/>
              <a:gd name="T1" fmla="*/ 2147483646 h 738"/>
              <a:gd name="T2" fmla="*/ 2147483646 w 4554"/>
              <a:gd name="T3" fmla="*/ 2147483646 h 738"/>
              <a:gd name="T4" fmla="*/ 2147483646 w 4554"/>
              <a:gd name="T5" fmla="*/ 2147483646 h 738"/>
              <a:gd name="T6" fmla="*/ 2147483646 w 4554"/>
              <a:gd name="T7" fmla="*/ 2147483646 h 738"/>
              <a:gd name="T8" fmla="*/ 2147483646 w 4554"/>
              <a:gd name="T9" fmla="*/ 2147483646 h 738"/>
              <a:gd name="T10" fmla="*/ 2147483646 w 4554"/>
              <a:gd name="T11" fmla="*/ 2147483646 h 738"/>
              <a:gd name="T12" fmla="*/ 2147483646 w 4554"/>
              <a:gd name="T13" fmla="*/ 2147483646 h 738"/>
              <a:gd name="T14" fmla="*/ 2147483646 w 4554"/>
              <a:gd name="T15" fmla="*/ 2147483646 h 738"/>
              <a:gd name="T16" fmla="*/ 2147483646 w 4554"/>
              <a:gd name="T17" fmla="*/ 2147483646 h 738"/>
              <a:gd name="T18" fmla="*/ 2147483646 w 4554"/>
              <a:gd name="T19" fmla="*/ 2147483646 h 738"/>
              <a:gd name="T20" fmla="*/ 2147483646 w 4554"/>
              <a:gd name="T21" fmla="*/ 2147483646 h 738"/>
              <a:gd name="T22" fmla="*/ 2147483646 w 4554"/>
              <a:gd name="T23" fmla="*/ 2147483646 h 738"/>
              <a:gd name="T24" fmla="*/ 2147483646 w 4554"/>
              <a:gd name="T25" fmla="*/ 2147483646 h 738"/>
              <a:gd name="T26" fmla="*/ 2147483646 w 4554"/>
              <a:gd name="T27" fmla="*/ 2147483646 h 738"/>
              <a:gd name="T28" fmla="*/ 2147483646 w 4554"/>
              <a:gd name="T29" fmla="*/ 2147483646 h 738"/>
              <a:gd name="T30" fmla="*/ 2147483646 w 4554"/>
              <a:gd name="T31" fmla="*/ 2147483646 h 738"/>
              <a:gd name="T32" fmla="*/ 2147483646 w 4554"/>
              <a:gd name="T33" fmla="*/ 2147483646 h 738"/>
              <a:gd name="T34" fmla="*/ 2147483646 w 4554"/>
              <a:gd name="T35" fmla="*/ 2147483646 h 738"/>
              <a:gd name="T36" fmla="*/ 2147483646 w 4554"/>
              <a:gd name="T37" fmla="*/ 2147483646 h 738"/>
              <a:gd name="T38" fmla="*/ 2147483646 w 4554"/>
              <a:gd name="T39" fmla="*/ 2147483646 h 738"/>
              <a:gd name="T40" fmla="*/ 2147483646 w 4554"/>
              <a:gd name="T41" fmla="*/ 2147483646 h 738"/>
              <a:gd name="T42" fmla="*/ 2147483646 w 4554"/>
              <a:gd name="T43" fmla="*/ 2147483646 h 738"/>
              <a:gd name="T44" fmla="*/ 2147483646 w 4554"/>
              <a:gd name="T45" fmla="*/ 2147483646 h 738"/>
              <a:gd name="T46" fmla="*/ 2147483646 w 4554"/>
              <a:gd name="T47" fmla="*/ 2147483646 h 738"/>
              <a:gd name="T48" fmla="*/ 2147483646 w 4554"/>
              <a:gd name="T49" fmla="*/ 2147483646 h 738"/>
              <a:gd name="T50" fmla="*/ 2147483646 w 4554"/>
              <a:gd name="T51" fmla="*/ 2147483646 h 738"/>
              <a:gd name="T52" fmla="*/ 2147483646 w 4554"/>
              <a:gd name="T53" fmla="*/ 2147483646 h 738"/>
              <a:gd name="T54" fmla="*/ 2147483646 w 4554"/>
              <a:gd name="T55" fmla="*/ 2147483646 h 738"/>
              <a:gd name="T56" fmla="*/ 2147483646 w 4554"/>
              <a:gd name="T57" fmla="*/ 2147483646 h 738"/>
              <a:gd name="T58" fmla="*/ 2147483646 w 4554"/>
              <a:gd name="T59" fmla="*/ 2147483646 h 738"/>
              <a:gd name="T60" fmla="*/ 2147483646 w 4554"/>
              <a:gd name="T61" fmla="*/ 2147483646 h 738"/>
              <a:gd name="T62" fmla="*/ 2147483646 w 4554"/>
              <a:gd name="T63" fmla="*/ 2147483646 h 738"/>
              <a:gd name="T64" fmla="*/ 2147483646 w 4554"/>
              <a:gd name="T65" fmla="*/ 2147483646 h 738"/>
              <a:gd name="T66" fmla="*/ 2147483646 w 4554"/>
              <a:gd name="T67" fmla="*/ 2147483646 h 738"/>
              <a:gd name="T68" fmla="*/ 2147483646 w 4554"/>
              <a:gd name="T69" fmla="*/ 2147483646 h 738"/>
              <a:gd name="T70" fmla="*/ 2147483646 w 4554"/>
              <a:gd name="T71" fmla="*/ 2147483646 h 738"/>
              <a:gd name="T72" fmla="*/ 2147483646 w 4554"/>
              <a:gd name="T73" fmla="*/ 2147483646 h 738"/>
              <a:gd name="T74" fmla="*/ 2147483646 w 4554"/>
              <a:gd name="T75" fmla="*/ 2147483646 h 738"/>
              <a:gd name="T76" fmla="*/ 2147483646 w 4554"/>
              <a:gd name="T77" fmla="*/ 2147483646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54"/>
              <a:gd name="T118" fmla="*/ 0 h 738"/>
              <a:gd name="T119" fmla="*/ 4554 w 4554"/>
              <a:gd name="T120" fmla="*/ 738 h 7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924" name="Freeform 6"/>
          <p:cNvSpPr>
            <a:spLocks/>
          </p:cNvSpPr>
          <p:nvPr/>
        </p:nvSpPr>
        <p:spPr bwMode="auto">
          <a:xfrm>
            <a:off x="4357688" y="2401888"/>
            <a:ext cx="355600" cy="2162175"/>
          </a:xfrm>
          <a:custGeom>
            <a:avLst/>
            <a:gdLst>
              <a:gd name="T0" fmla="*/ 0 w 224"/>
              <a:gd name="T1" fmla="*/ 2147483646 h 1362"/>
              <a:gd name="T2" fmla="*/ 2147483646 w 224"/>
              <a:gd name="T3" fmla="*/ 2147483646 h 1362"/>
              <a:gd name="T4" fmla="*/ 2147483646 w 224"/>
              <a:gd name="T5" fmla="*/ 0 h 1362"/>
              <a:gd name="T6" fmla="*/ 0 60000 65536"/>
              <a:gd name="T7" fmla="*/ 0 60000 65536"/>
              <a:gd name="T8" fmla="*/ 0 60000 65536"/>
              <a:gd name="T9" fmla="*/ 0 w 224"/>
              <a:gd name="T10" fmla="*/ 0 h 1362"/>
              <a:gd name="T11" fmla="*/ 224 w 224"/>
              <a:gd name="T12" fmla="*/ 1362 h 1362"/>
            </a:gdLst>
            <a:ahLst/>
            <a:cxnLst>
              <a:cxn ang="T6">
                <a:pos x="T0" y="T1"/>
              </a:cxn>
              <a:cxn ang="T7">
                <a:pos x="T2" y="T3"/>
              </a:cxn>
              <a:cxn ang="T8">
                <a:pos x="T4" y="T5"/>
              </a:cxn>
            </a:cxnLst>
            <a:rect l="T9" t="T10" r="T11" b="T12"/>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925" name="Text Box 7"/>
          <p:cNvSpPr txBox="1">
            <a:spLocks noChangeArrowheads="1"/>
          </p:cNvSpPr>
          <p:nvPr/>
        </p:nvSpPr>
        <p:spPr bwMode="auto">
          <a:xfrm>
            <a:off x="4760913" y="3367088"/>
            <a:ext cx="33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800">
                <a:latin typeface="Symbol" panose="05050102010706020507" pitchFamily="18" charset="2"/>
              </a:rPr>
              <a:t>H</a:t>
            </a:r>
          </a:p>
        </p:txBody>
      </p:sp>
      <p:sp>
        <p:nvSpPr>
          <p:cNvPr id="209926" name="Oval 8"/>
          <p:cNvSpPr>
            <a:spLocks noChangeArrowheads="1"/>
          </p:cNvSpPr>
          <p:nvPr/>
        </p:nvSpPr>
        <p:spPr bwMode="auto">
          <a:xfrm>
            <a:off x="4546600" y="2349500"/>
            <a:ext cx="88900" cy="88900"/>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endParaRPr lang="en-US" altLang="en-US" sz="1800">
              <a:latin typeface="Calibri" panose="020F0502020204030204" pitchFamily="34" charset="0"/>
              <a:cs typeface="Arial" panose="020B0604020202020204" pitchFamily="34" charset="0"/>
            </a:endParaRPr>
          </a:p>
        </p:txBody>
      </p:sp>
      <p:sp>
        <p:nvSpPr>
          <p:cNvPr id="209927" name="Text Box 9"/>
          <p:cNvSpPr txBox="1">
            <a:spLocks noChangeArrowheads="1"/>
          </p:cNvSpPr>
          <p:nvPr/>
        </p:nvSpPr>
        <p:spPr bwMode="auto">
          <a:xfrm>
            <a:off x="490538" y="2820988"/>
            <a:ext cx="88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800"/>
              <a:t>Earth’s</a:t>
            </a:r>
          </a:p>
          <a:p>
            <a:pPr algn="ctr">
              <a:spcBef>
                <a:spcPct val="0"/>
              </a:spcBef>
              <a:buFontTx/>
              <a:buNone/>
            </a:pPr>
            <a:r>
              <a:rPr lang="en-US" altLang="en-US" sz="1800"/>
              <a:t>Surface</a:t>
            </a:r>
          </a:p>
        </p:txBody>
      </p:sp>
      <p:sp>
        <p:nvSpPr>
          <p:cNvPr id="209928" name="Text Box 10"/>
          <p:cNvSpPr txBox="1">
            <a:spLocks noChangeArrowheads="1"/>
          </p:cNvSpPr>
          <p:nvPr/>
        </p:nvSpPr>
        <p:spPr bwMode="auto">
          <a:xfrm>
            <a:off x="280988" y="4751388"/>
            <a:ext cx="116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800"/>
              <a:t>The Geoid</a:t>
            </a:r>
          </a:p>
        </p:txBody>
      </p:sp>
      <p:sp>
        <p:nvSpPr>
          <p:cNvPr id="165899" name="Freeform 11"/>
          <p:cNvSpPr>
            <a:spLocks/>
          </p:cNvSpPr>
          <p:nvPr/>
        </p:nvSpPr>
        <p:spPr bwMode="auto">
          <a:xfrm>
            <a:off x="1039813" y="3833813"/>
            <a:ext cx="7324725" cy="260350"/>
          </a:xfrm>
          <a:custGeom>
            <a:avLst/>
            <a:gdLst>
              <a:gd name="T0" fmla="*/ 0 w 4614"/>
              <a:gd name="T1" fmla="*/ 2147483646 h 320"/>
              <a:gd name="T2" fmla="*/ 2147483646 w 4614"/>
              <a:gd name="T3" fmla="*/ 2147483646 h 320"/>
              <a:gd name="T4" fmla="*/ 2147483646 w 4614"/>
              <a:gd name="T5" fmla="*/ 2147483646 h 320"/>
              <a:gd name="T6" fmla="*/ 2147483646 w 4614"/>
              <a:gd name="T7" fmla="*/ 2147483646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0" name="Text Box 12"/>
          <p:cNvSpPr txBox="1">
            <a:spLocks noChangeArrowheads="1"/>
          </p:cNvSpPr>
          <p:nvPr/>
        </p:nvSpPr>
        <p:spPr bwMode="auto">
          <a:xfrm rot="-395121">
            <a:off x="6251575" y="3502025"/>
            <a:ext cx="2535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800">
                <a:solidFill>
                  <a:srgbClr val="3333CC"/>
                </a:solidFill>
              </a:rPr>
              <a:t>NAVD 88 reference level</a:t>
            </a:r>
          </a:p>
        </p:txBody>
      </p:sp>
      <p:sp>
        <p:nvSpPr>
          <p:cNvPr id="165901" name="Freeform 13"/>
          <p:cNvSpPr>
            <a:spLocks/>
          </p:cNvSpPr>
          <p:nvPr/>
        </p:nvSpPr>
        <p:spPr bwMode="auto">
          <a:xfrm>
            <a:off x="4579938" y="2409825"/>
            <a:ext cx="50800" cy="1616075"/>
          </a:xfrm>
          <a:custGeom>
            <a:avLst/>
            <a:gdLst>
              <a:gd name="T0" fmla="*/ 0 w 32"/>
              <a:gd name="T1" fmla="*/ 2147483646 h 1018"/>
              <a:gd name="T2" fmla="*/ 2147483646 w 32"/>
              <a:gd name="T3" fmla="*/ 2147483646 h 1018"/>
              <a:gd name="T4" fmla="*/ 0 w 32"/>
              <a:gd name="T5" fmla="*/ 0 h 1018"/>
              <a:gd name="T6" fmla="*/ 0 60000 65536"/>
              <a:gd name="T7" fmla="*/ 0 60000 65536"/>
              <a:gd name="T8" fmla="*/ 0 60000 65536"/>
              <a:gd name="T9" fmla="*/ 0 w 32"/>
              <a:gd name="T10" fmla="*/ 0 h 1018"/>
              <a:gd name="T11" fmla="*/ 32 w 32"/>
              <a:gd name="T12" fmla="*/ 1018 h 1018"/>
            </a:gdLst>
            <a:ahLst/>
            <a:cxnLst>
              <a:cxn ang="T6">
                <a:pos x="T0" y="T1"/>
              </a:cxn>
              <a:cxn ang="T7">
                <a:pos x="T2" y="T3"/>
              </a:cxn>
              <a:cxn ang="T8">
                <a:pos x="T4" y="T5"/>
              </a:cxn>
            </a:cxnLst>
            <a:rect l="T9" t="T10" r="T11" b="T12"/>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2" name="Text Box 14"/>
          <p:cNvSpPr txBox="1">
            <a:spLocks noChangeArrowheads="1"/>
          </p:cNvSpPr>
          <p:nvPr/>
        </p:nvSpPr>
        <p:spPr bwMode="auto">
          <a:xfrm>
            <a:off x="3128963" y="3074988"/>
            <a:ext cx="1487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800">
                <a:solidFill>
                  <a:srgbClr val="3333CC"/>
                </a:solidFill>
              </a:rPr>
              <a:t>H (NAVD 88)</a:t>
            </a:r>
          </a:p>
        </p:txBody>
      </p:sp>
      <p:sp>
        <p:nvSpPr>
          <p:cNvPr id="165903" name="Line 15"/>
          <p:cNvSpPr>
            <a:spLocks noChangeShapeType="1"/>
          </p:cNvSpPr>
          <p:nvPr/>
        </p:nvSpPr>
        <p:spPr bwMode="auto">
          <a:xfrm>
            <a:off x="1631950" y="3897313"/>
            <a:ext cx="136525" cy="58102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5" name="Line 17"/>
          <p:cNvSpPr>
            <a:spLocks noChangeShapeType="1"/>
          </p:cNvSpPr>
          <p:nvPr/>
        </p:nvSpPr>
        <p:spPr bwMode="auto">
          <a:xfrm flipH="1">
            <a:off x="5165725" y="4056063"/>
            <a:ext cx="128588" cy="6334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6" name="Line 18"/>
          <p:cNvSpPr>
            <a:spLocks noChangeShapeType="1"/>
          </p:cNvSpPr>
          <p:nvPr/>
        </p:nvSpPr>
        <p:spPr bwMode="auto">
          <a:xfrm flipH="1">
            <a:off x="3687763" y="3935413"/>
            <a:ext cx="42862" cy="48577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7" name="Line 19"/>
          <p:cNvSpPr>
            <a:spLocks noChangeShapeType="1"/>
          </p:cNvSpPr>
          <p:nvPr/>
        </p:nvSpPr>
        <p:spPr bwMode="auto">
          <a:xfrm>
            <a:off x="2344738" y="3865563"/>
            <a:ext cx="58737" cy="469900"/>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8" name="Line 20"/>
          <p:cNvSpPr>
            <a:spLocks noChangeShapeType="1"/>
          </p:cNvSpPr>
          <p:nvPr/>
        </p:nvSpPr>
        <p:spPr bwMode="auto">
          <a:xfrm>
            <a:off x="6419850" y="4078288"/>
            <a:ext cx="25400" cy="6588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9" name="Line 21"/>
          <p:cNvSpPr>
            <a:spLocks noChangeShapeType="1"/>
          </p:cNvSpPr>
          <p:nvPr/>
        </p:nvSpPr>
        <p:spPr bwMode="auto">
          <a:xfrm>
            <a:off x="8032750" y="3906838"/>
            <a:ext cx="68263" cy="598487"/>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10" name="Freeform 22"/>
          <p:cNvSpPr>
            <a:spLocks/>
          </p:cNvSpPr>
          <p:nvPr/>
        </p:nvSpPr>
        <p:spPr bwMode="auto">
          <a:xfrm>
            <a:off x="1725613" y="4256088"/>
            <a:ext cx="2170112" cy="1308100"/>
          </a:xfrm>
          <a:custGeom>
            <a:avLst/>
            <a:gdLst>
              <a:gd name="T0" fmla="*/ 0 w 1362"/>
              <a:gd name="T1" fmla="*/ 0 h 915"/>
              <a:gd name="T2" fmla="*/ 2147483646 w 1362"/>
              <a:gd name="T3" fmla="*/ 2147483646 h 915"/>
              <a:gd name="T4" fmla="*/ 2147483646 w 1362"/>
              <a:gd name="T5" fmla="*/ 2147483646 h 915"/>
              <a:gd name="T6" fmla="*/ 2147483646 w 1362"/>
              <a:gd name="T7" fmla="*/ 2147483646 h 915"/>
              <a:gd name="T8" fmla="*/ 0 60000 65536"/>
              <a:gd name="T9" fmla="*/ 0 60000 65536"/>
              <a:gd name="T10" fmla="*/ 0 60000 65536"/>
              <a:gd name="T11" fmla="*/ 0 60000 65536"/>
              <a:gd name="T12" fmla="*/ 0 w 1362"/>
              <a:gd name="T13" fmla="*/ 0 h 915"/>
              <a:gd name="T14" fmla="*/ 1362 w 1362"/>
              <a:gd name="T15" fmla="*/ 915 h 915"/>
            </a:gdLst>
            <a:ahLst/>
            <a:cxnLst>
              <a:cxn ang="T8">
                <a:pos x="T0" y="T1"/>
              </a:cxn>
              <a:cxn ang="T9">
                <a:pos x="T2" y="T3"/>
              </a:cxn>
              <a:cxn ang="T10">
                <a:pos x="T4" y="T5"/>
              </a:cxn>
              <a:cxn ang="T11">
                <a:pos x="T6" y="T7"/>
              </a:cxn>
            </a:cxnLst>
            <a:rect l="T12" t="T13" r="T14" b="T15"/>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1" name="Text Box 23"/>
          <p:cNvSpPr txBox="1">
            <a:spLocks noChangeArrowheads="1"/>
          </p:cNvSpPr>
          <p:nvPr/>
        </p:nvSpPr>
        <p:spPr bwMode="auto">
          <a:xfrm>
            <a:off x="2057400" y="5429250"/>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800"/>
              <a:t>Errors in NAVD 88 :  ~50 cm average, </a:t>
            </a:r>
          </a:p>
          <a:p>
            <a:pPr algn="ctr">
              <a:spcBef>
                <a:spcPct val="0"/>
              </a:spcBef>
              <a:buFontTx/>
              <a:buNone/>
            </a:pPr>
            <a:r>
              <a:rPr lang="en-US" altLang="en-US" sz="1800"/>
              <a:t>                                  100 cm CONUS tilt, </a:t>
            </a:r>
          </a:p>
          <a:p>
            <a:pPr algn="ctr">
              <a:spcBef>
                <a:spcPct val="0"/>
              </a:spcBef>
              <a:buFontTx/>
              <a:buNone/>
            </a:pPr>
            <a:r>
              <a:rPr lang="en-US" altLang="en-US" sz="1800"/>
              <a:t>                                  1-2 meters average in Alaska</a:t>
            </a:r>
          </a:p>
          <a:p>
            <a:pPr algn="ctr">
              <a:spcBef>
                <a:spcPct val="0"/>
              </a:spcBef>
              <a:buFontTx/>
              <a:buNone/>
            </a:pPr>
            <a:r>
              <a:rPr lang="en-US" altLang="en-US" sz="1800"/>
              <a:t>                                   </a:t>
            </a:r>
          </a:p>
        </p:txBody>
      </p:sp>
      <p:sp>
        <p:nvSpPr>
          <p:cNvPr id="165912" name="Freeform 24"/>
          <p:cNvSpPr>
            <a:spLocks/>
          </p:cNvSpPr>
          <p:nvPr/>
        </p:nvSpPr>
        <p:spPr bwMode="auto">
          <a:xfrm>
            <a:off x="2314575" y="3998913"/>
            <a:ext cx="1666875" cy="1504950"/>
          </a:xfrm>
          <a:custGeom>
            <a:avLst/>
            <a:gdLst>
              <a:gd name="T0" fmla="*/ 2147483646 w 1050"/>
              <a:gd name="T1" fmla="*/ 2147483646 h 948"/>
              <a:gd name="T2" fmla="*/ 2147483646 w 1050"/>
              <a:gd name="T3" fmla="*/ 2147483646 h 948"/>
              <a:gd name="T4" fmla="*/ 2147483646 w 1050"/>
              <a:gd name="T5" fmla="*/ 2147483646 h 948"/>
              <a:gd name="T6" fmla="*/ 2147483646 w 1050"/>
              <a:gd name="T7" fmla="*/ 2147483646 h 948"/>
              <a:gd name="T8" fmla="*/ 2147483646 w 1050"/>
              <a:gd name="T9" fmla="*/ 2147483646 h 948"/>
              <a:gd name="T10" fmla="*/ 0 60000 65536"/>
              <a:gd name="T11" fmla="*/ 0 60000 65536"/>
              <a:gd name="T12" fmla="*/ 0 60000 65536"/>
              <a:gd name="T13" fmla="*/ 0 60000 65536"/>
              <a:gd name="T14" fmla="*/ 0 60000 65536"/>
              <a:gd name="T15" fmla="*/ 0 w 1050"/>
              <a:gd name="T16" fmla="*/ 0 h 948"/>
              <a:gd name="T17" fmla="*/ 1050 w 1050"/>
              <a:gd name="T18" fmla="*/ 948 h 948"/>
            </a:gdLst>
            <a:ahLst/>
            <a:cxnLst>
              <a:cxn ang="T10">
                <a:pos x="T0" y="T1"/>
              </a:cxn>
              <a:cxn ang="T11">
                <a:pos x="T2" y="T3"/>
              </a:cxn>
              <a:cxn ang="T12">
                <a:pos x="T4" y="T5"/>
              </a:cxn>
              <a:cxn ang="T13">
                <a:pos x="T6" y="T7"/>
              </a:cxn>
              <a:cxn ang="T14">
                <a:pos x="T8" y="T9"/>
              </a:cxn>
            </a:cxnLst>
            <a:rect l="T15" t="T16" r="T17" b="T18"/>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3" name="Freeform 25"/>
          <p:cNvSpPr>
            <a:spLocks/>
          </p:cNvSpPr>
          <p:nvPr/>
        </p:nvSpPr>
        <p:spPr bwMode="auto">
          <a:xfrm>
            <a:off x="3668713" y="4191000"/>
            <a:ext cx="406400" cy="1235075"/>
          </a:xfrm>
          <a:custGeom>
            <a:avLst/>
            <a:gdLst>
              <a:gd name="T0" fmla="*/ 2147483646 w 256"/>
              <a:gd name="T1" fmla="*/ 2147483646 h 778"/>
              <a:gd name="T2" fmla="*/ 2147483646 w 256"/>
              <a:gd name="T3" fmla="*/ 2147483646 h 778"/>
              <a:gd name="T4" fmla="*/ 2147483646 w 256"/>
              <a:gd name="T5" fmla="*/ 2147483646 h 778"/>
              <a:gd name="T6" fmla="*/ 2147483646 w 256"/>
              <a:gd name="T7" fmla="*/ 2147483646 h 778"/>
              <a:gd name="T8" fmla="*/ 0 60000 65536"/>
              <a:gd name="T9" fmla="*/ 0 60000 65536"/>
              <a:gd name="T10" fmla="*/ 0 60000 65536"/>
              <a:gd name="T11" fmla="*/ 0 60000 65536"/>
              <a:gd name="T12" fmla="*/ 0 w 256"/>
              <a:gd name="T13" fmla="*/ 0 h 778"/>
              <a:gd name="T14" fmla="*/ 256 w 256"/>
              <a:gd name="T15" fmla="*/ 778 h 778"/>
            </a:gdLst>
            <a:ahLst/>
            <a:cxnLst>
              <a:cxn ang="T8">
                <a:pos x="T0" y="T1"/>
              </a:cxn>
              <a:cxn ang="T9">
                <a:pos x="T2" y="T3"/>
              </a:cxn>
              <a:cxn ang="T10">
                <a:pos x="T4" y="T5"/>
              </a:cxn>
              <a:cxn ang="T11">
                <a:pos x="T6" y="T7"/>
              </a:cxn>
            </a:cxnLst>
            <a:rect l="T12" t="T13" r="T14" b="T15"/>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5" name="Freeform 27"/>
          <p:cNvSpPr>
            <a:spLocks/>
          </p:cNvSpPr>
          <p:nvPr/>
        </p:nvSpPr>
        <p:spPr bwMode="auto">
          <a:xfrm>
            <a:off x="4579938" y="4351338"/>
            <a:ext cx="1328737" cy="1135062"/>
          </a:xfrm>
          <a:custGeom>
            <a:avLst/>
            <a:gdLst>
              <a:gd name="T0" fmla="*/ 2147483646 w 837"/>
              <a:gd name="T1" fmla="*/ 2147483646 h 715"/>
              <a:gd name="T2" fmla="*/ 2147483646 w 837"/>
              <a:gd name="T3" fmla="*/ 2147483646 h 715"/>
              <a:gd name="T4" fmla="*/ 0 w 837"/>
              <a:gd name="T5" fmla="*/ 2147483646 h 715"/>
              <a:gd name="T6" fmla="*/ 0 60000 65536"/>
              <a:gd name="T7" fmla="*/ 0 60000 65536"/>
              <a:gd name="T8" fmla="*/ 0 60000 65536"/>
              <a:gd name="T9" fmla="*/ 0 w 837"/>
              <a:gd name="T10" fmla="*/ 0 h 715"/>
              <a:gd name="T11" fmla="*/ 837 w 837"/>
              <a:gd name="T12" fmla="*/ 715 h 715"/>
            </a:gdLst>
            <a:ahLst/>
            <a:cxnLst>
              <a:cxn ang="T6">
                <a:pos x="T0" y="T1"/>
              </a:cxn>
              <a:cxn ang="T7">
                <a:pos x="T2" y="T3"/>
              </a:cxn>
              <a:cxn ang="T8">
                <a:pos x="T4" y="T5"/>
              </a:cxn>
            </a:cxnLst>
            <a:rect l="T9" t="T10" r="T11" b="T12"/>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7" name="Freeform 29"/>
          <p:cNvSpPr>
            <a:spLocks/>
          </p:cNvSpPr>
          <p:nvPr/>
        </p:nvSpPr>
        <p:spPr bwMode="auto">
          <a:xfrm>
            <a:off x="5468938" y="4368800"/>
            <a:ext cx="979487" cy="1100138"/>
          </a:xfrm>
          <a:custGeom>
            <a:avLst/>
            <a:gdLst>
              <a:gd name="T0" fmla="*/ 2147483646 w 617"/>
              <a:gd name="T1" fmla="*/ 2147483646 h 693"/>
              <a:gd name="T2" fmla="*/ 2147483646 w 617"/>
              <a:gd name="T3" fmla="*/ 2147483646 h 693"/>
              <a:gd name="T4" fmla="*/ 2147483646 w 617"/>
              <a:gd name="T5" fmla="*/ 2147483646 h 693"/>
              <a:gd name="T6" fmla="*/ 0 w 617"/>
              <a:gd name="T7" fmla="*/ 2147483646 h 693"/>
              <a:gd name="T8" fmla="*/ 0 60000 65536"/>
              <a:gd name="T9" fmla="*/ 0 60000 65536"/>
              <a:gd name="T10" fmla="*/ 0 60000 65536"/>
              <a:gd name="T11" fmla="*/ 0 60000 65536"/>
              <a:gd name="T12" fmla="*/ 0 w 617"/>
              <a:gd name="T13" fmla="*/ 0 h 693"/>
              <a:gd name="T14" fmla="*/ 617 w 617"/>
              <a:gd name="T15" fmla="*/ 693 h 693"/>
            </a:gdLst>
            <a:ahLst/>
            <a:cxnLst>
              <a:cxn ang="T8">
                <a:pos x="T0" y="T1"/>
              </a:cxn>
              <a:cxn ang="T9">
                <a:pos x="T2" y="T3"/>
              </a:cxn>
              <a:cxn ang="T10">
                <a:pos x="T4" y="T5"/>
              </a:cxn>
              <a:cxn ang="T11">
                <a:pos x="T6" y="T7"/>
              </a:cxn>
            </a:cxnLst>
            <a:rect l="T12" t="T13" r="T14" b="T15"/>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8" name="Freeform 30"/>
          <p:cNvSpPr>
            <a:spLocks/>
          </p:cNvSpPr>
          <p:nvPr/>
        </p:nvSpPr>
        <p:spPr bwMode="auto">
          <a:xfrm>
            <a:off x="6211888" y="4213225"/>
            <a:ext cx="1854200" cy="1247775"/>
          </a:xfrm>
          <a:custGeom>
            <a:avLst/>
            <a:gdLst>
              <a:gd name="T0" fmla="*/ 2147483646 w 1168"/>
              <a:gd name="T1" fmla="*/ 0 h 786"/>
              <a:gd name="T2" fmla="*/ 2147483646 w 1168"/>
              <a:gd name="T3" fmla="*/ 2147483646 h 786"/>
              <a:gd name="T4" fmla="*/ 0 w 1168"/>
              <a:gd name="T5" fmla="*/ 2147483646 h 786"/>
              <a:gd name="T6" fmla="*/ 0 60000 65536"/>
              <a:gd name="T7" fmla="*/ 0 60000 65536"/>
              <a:gd name="T8" fmla="*/ 0 60000 65536"/>
              <a:gd name="T9" fmla="*/ 0 w 1168"/>
              <a:gd name="T10" fmla="*/ 0 h 786"/>
              <a:gd name="T11" fmla="*/ 1168 w 1168"/>
              <a:gd name="T12" fmla="*/ 786 h 786"/>
            </a:gdLst>
            <a:ahLst/>
            <a:cxnLst>
              <a:cxn ang="T6">
                <a:pos x="T0" y="T1"/>
              </a:cxn>
              <a:cxn ang="T7">
                <a:pos x="T2" y="T3"/>
              </a:cxn>
              <a:cxn ang="T8">
                <a:pos x="T4" y="T5"/>
              </a:cxn>
            </a:cxnLst>
            <a:rect l="T9" t="T10" r="T11" b="T12"/>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a:defRPr/>
            </a:pPr>
            <a:r>
              <a:rPr lang="en-US" sz="3600" b="1" kern="0" dirty="0">
                <a:latin typeface="Times New Roman" pitchFamily="18" charset="0"/>
                <a:ea typeface="+mj-ea"/>
                <a:cs typeface="Times New Roman" pitchFamily="18" charset="0"/>
              </a:rPr>
              <a:t>Why isn’t NAVD 88 good</a:t>
            </a:r>
          </a:p>
          <a:p>
            <a:pPr algn="ctr">
              <a:defRPr/>
            </a:pPr>
            <a:r>
              <a:rPr lang="en-US" sz="3600" b="1" kern="0" dirty="0">
                <a:latin typeface="Times New Roman" pitchFamily="18" charset="0"/>
                <a:ea typeface="+mj-ea"/>
                <a:cs typeface="Times New Roman" pitchFamily="18" charset="0"/>
              </a:rPr>
              <a:t>enough anymore?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5899"/>
                                        </p:tgtEl>
                                        <p:attrNameLst>
                                          <p:attrName>style.visibility</p:attrName>
                                        </p:attrNameLst>
                                      </p:cBhvr>
                                      <p:to>
                                        <p:strVal val="visible"/>
                                      </p:to>
                                    </p:set>
                                    <p:anim calcmode="lin" valueType="num">
                                      <p:cBhvr additive="base">
                                        <p:cTn id="7" dur="500" fill="hold"/>
                                        <p:tgtEl>
                                          <p:spTgt spid="165899"/>
                                        </p:tgtEl>
                                        <p:attrNameLst>
                                          <p:attrName>ppt_x</p:attrName>
                                        </p:attrNameLst>
                                      </p:cBhvr>
                                      <p:tavLst>
                                        <p:tav tm="0">
                                          <p:val>
                                            <p:strVal val="#ppt_x"/>
                                          </p:val>
                                        </p:tav>
                                        <p:tav tm="100000">
                                          <p:val>
                                            <p:strVal val="#ppt_x"/>
                                          </p:val>
                                        </p:tav>
                                      </p:tavLst>
                                    </p:anim>
                                    <p:anim calcmode="lin" valueType="num">
                                      <p:cBhvr additive="base">
                                        <p:cTn id="8" dur="500" fill="hold"/>
                                        <p:tgtEl>
                                          <p:spTgt spid="1658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5900"/>
                                        </p:tgtEl>
                                        <p:attrNameLst>
                                          <p:attrName>style.visibility</p:attrName>
                                        </p:attrNameLst>
                                      </p:cBhvr>
                                      <p:to>
                                        <p:strVal val="visible"/>
                                      </p:to>
                                    </p:set>
                                    <p:anim calcmode="lin" valueType="num">
                                      <p:cBhvr additive="base">
                                        <p:cTn id="11" dur="500" fill="hold"/>
                                        <p:tgtEl>
                                          <p:spTgt spid="165900"/>
                                        </p:tgtEl>
                                        <p:attrNameLst>
                                          <p:attrName>ppt_x</p:attrName>
                                        </p:attrNameLst>
                                      </p:cBhvr>
                                      <p:tavLst>
                                        <p:tav tm="0">
                                          <p:val>
                                            <p:strVal val="#ppt_x"/>
                                          </p:val>
                                        </p:tav>
                                        <p:tav tm="100000">
                                          <p:val>
                                            <p:strVal val="#ppt_x"/>
                                          </p:val>
                                        </p:tav>
                                      </p:tavLst>
                                    </p:anim>
                                    <p:anim calcmode="lin" valueType="num">
                                      <p:cBhvr additive="base">
                                        <p:cTn id="12" dur="5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65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9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590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590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590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590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590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590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659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59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59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59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59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59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5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00" grpId="0"/>
      <p:bldP spid="165902" grpId="0"/>
      <p:bldP spid="1659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a:xfrm>
            <a:off x="277813" y="519113"/>
            <a:ext cx="8686800" cy="857250"/>
          </a:xfrm>
        </p:spPr>
        <p:txBody>
          <a:bodyPr/>
          <a:lstStyle/>
          <a:p>
            <a:r>
              <a:rPr lang="en-US" altLang="en-US" smtClean="0">
                <a:ea typeface="ＭＳ Ｐゴシック" panose="020B0600070205080204" pitchFamily="34" charset="-128"/>
              </a:rPr>
              <a:t>Why replace NAVD 88 and NAD 83?</a:t>
            </a:r>
          </a:p>
        </p:txBody>
      </p:sp>
      <p:sp>
        <p:nvSpPr>
          <p:cNvPr id="3" name="Content Placeholder 2"/>
          <p:cNvSpPr>
            <a:spLocks noGrp="1"/>
          </p:cNvSpPr>
          <p:nvPr>
            <p:ph idx="1"/>
          </p:nvPr>
        </p:nvSpPr>
        <p:spPr>
          <a:xfrm>
            <a:off x="457200" y="1530350"/>
            <a:ext cx="8229600" cy="3781425"/>
          </a:xfrm>
        </p:spPr>
        <p:txBody>
          <a:bodyPr/>
          <a:lstStyle/>
          <a:p>
            <a:pPr>
              <a:defRPr/>
            </a:pPr>
            <a:r>
              <a:rPr lang="en-US" sz="3000" b="1" dirty="0" smtClean="0"/>
              <a:t>ACCESS!</a:t>
            </a:r>
          </a:p>
          <a:p>
            <a:pPr lvl="1">
              <a:defRPr/>
            </a:pPr>
            <a:r>
              <a:rPr lang="en-US" sz="2600" dirty="0" smtClean="0"/>
              <a:t>easier to find the sky than a 60-year-old bench mark</a:t>
            </a:r>
          </a:p>
          <a:p>
            <a:pPr lvl="1">
              <a:defRPr/>
            </a:pPr>
            <a:r>
              <a:rPr lang="en-US" sz="2600" dirty="0" smtClean="0"/>
              <a:t>GNSS equipment is cheap and fast</a:t>
            </a:r>
          </a:p>
          <a:p>
            <a:pPr>
              <a:defRPr/>
            </a:pPr>
            <a:r>
              <a:rPr lang="en-US" sz="3000" b="1" dirty="0"/>
              <a:t>ACCURACY!</a:t>
            </a:r>
          </a:p>
          <a:p>
            <a:pPr lvl="1">
              <a:defRPr/>
            </a:pPr>
            <a:r>
              <a:rPr lang="en-US" sz="2600" dirty="0"/>
              <a:t>easier to trust the sky than a 60-year old bench mark</a:t>
            </a:r>
          </a:p>
          <a:p>
            <a:pPr lvl="1">
              <a:defRPr/>
            </a:pPr>
            <a:r>
              <a:rPr lang="en-US" sz="2600" dirty="0"/>
              <a:t>immune to passive mark instability</a:t>
            </a:r>
          </a:p>
          <a:p>
            <a:pPr>
              <a:defRPr/>
            </a:pPr>
            <a:r>
              <a:rPr lang="en-US" sz="3000" b="1" dirty="0"/>
              <a:t>GLOBAL STANDARDS!</a:t>
            </a:r>
          </a:p>
          <a:p>
            <a:pPr lvl="1">
              <a:defRPr/>
            </a:pPr>
            <a:r>
              <a:rPr lang="en-US" sz="2600" dirty="0"/>
              <a:t>systematic errors of many meters across the US</a:t>
            </a:r>
          </a:p>
          <a:p>
            <a:pPr lvl="1">
              <a:defRPr/>
            </a:pPr>
            <a:r>
              <a:rPr lang="en-US" sz="2600" dirty="0"/>
              <a:t>aligns with GPS, international efforts</a:t>
            </a:r>
          </a:p>
          <a:p>
            <a:pPr lvl="1">
              <a:defRPr/>
            </a:pPr>
            <a:r>
              <a:rPr lang="en-US" sz="2600" dirty="0"/>
              <a:t>aligns with Canada, Mexico</a:t>
            </a:r>
          </a:p>
          <a:p>
            <a:pPr marL="0" indent="0">
              <a:buFont typeface="Arial" panose="020B0604020202020204" pitchFamily="34" charset="0"/>
              <a:buNone/>
              <a:defRPr/>
            </a:pPr>
            <a:endParaRPr lang="en-US" dirty="0"/>
          </a:p>
        </p:txBody>
      </p:sp>
      <p:sp>
        <p:nvSpPr>
          <p:cNvPr id="211974" name="Slide Number Placeholder 5"/>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fld id="{4ED36021-BFB4-46C8-AF13-838745809F7A}" type="slidenum">
              <a:rPr lang="en-US" altLang="en-US" sz="1200" smtClean="0">
                <a:solidFill>
                  <a:srgbClr val="898989"/>
                </a:solidFill>
                <a:latin typeface="Calibri" panose="020F0502020204030204" pitchFamily="34" charset="0"/>
              </a:rPr>
              <a:pPr>
                <a:spcBef>
                  <a:spcPct val="0"/>
                </a:spcBef>
                <a:buFontTx/>
                <a:buNone/>
              </a:pPr>
              <a:t>25</a:t>
            </a:fld>
            <a:endParaRPr lang="en-US" altLang="en-US" sz="1200" smtClean="0">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906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1" hangingPunct="1">
              <a:defRPr/>
            </a:pPr>
            <a:endParaRPr lang="en-US" sz="4400">
              <a:solidFill>
                <a:prstClr val="black"/>
              </a:solidFill>
              <a:latin typeface="Verdana" pitchFamily="34" charset="0"/>
              <a:ea typeface="+mn-ea"/>
            </a:endParaRPr>
          </a:p>
        </p:txBody>
      </p:sp>
      <p:sp>
        <p:nvSpPr>
          <p:cNvPr id="7171" name="Text Box 3"/>
          <p:cNvSpPr txBox="1">
            <a:spLocks noChangeArrowheads="1"/>
          </p:cNvSpPr>
          <p:nvPr/>
        </p:nvSpPr>
        <p:spPr bwMode="auto">
          <a:xfrm>
            <a:off x="0" y="336550"/>
            <a:ext cx="90773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defTabSz="914400">
              <a:defRPr/>
            </a:pPr>
            <a:r>
              <a:rPr lang="en-US" sz="2400" b="1" dirty="0">
                <a:solidFill>
                  <a:prstClr val="black"/>
                </a:solidFill>
                <a:latin typeface="Verdana" pitchFamily="34" charset="0"/>
                <a:ea typeface="+mn-ea"/>
              </a:rPr>
              <a:t>The National Geodetic Survey 10 year plan</a:t>
            </a:r>
          </a:p>
          <a:p>
            <a:pPr algn="ctr" defTabSz="914400">
              <a:defRPr/>
            </a:pPr>
            <a:r>
              <a:rPr lang="en-US" sz="2400" b="1" dirty="0">
                <a:solidFill>
                  <a:prstClr val="black"/>
                </a:solidFill>
                <a:latin typeface="Verdana" pitchFamily="34" charset="0"/>
                <a:ea typeface="+mn-ea"/>
              </a:rPr>
              <a:t>Mission, Vision and Strategy</a:t>
            </a:r>
          </a:p>
          <a:p>
            <a:pPr algn="ctr" defTabSz="914400">
              <a:defRPr/>
            </a:pPr>
            <a:r>
              <a:rPr lang="en-US" sz="2400" b="1" dirty="0">
                <a:solidFill>
                  <a:prstClr val="black"/>
                </a:solidFill>
                <a:latin typeface="Verdana" pitchFamily="34" charset="0"/>
                <a:ea typeface="+mn-ea"/>
              </a:rPr>
              <a:t>2008 – </a:t>
            </a:r>
            <a:r>
              <a:rPr lang="en-US" sz="2400" b="1" dirty="0" smtClean="0">
                <a:solidFill>
                  <a:prstClr val="black"/>
                </a:solidFill>
                <a:latin typeface="Verdana" pitchFamily="34" charset="0"/>
                <a:ea typeface="+mn-ea"/>
              </a:rPr>
              <a:t>2018, 2013-2023</a:t>
            </a:r>
            <a:endParaRPr lang="en-US" sz="2400" b="1" dirty="0">
              <a:solidFill>
                <a:prstClr val="black"/>
              </a:solidFill>
              <a:latin typeface="Verdana" pitchFamily="34" charset="0"/>
              <a:ea typeface="+mn-ea"/>
            </a:endParaRPr>
          </a:p>
          <a:p>
            <a:pPr algn="ctr" defTabSz="914400">
              <a:defRPr/>
            </a:pPr>
            <a:r>
              <a:rPr lang="en-US" sz="2000" b="1" dirty="0">
                <a:solidFill>
                  <a:prstClr val="black"/>
                </a:solidFill>
                <a:latin typeface="Verdana" pitchFamily="34" charset="0"/>
                <a:ea typeface="+mn-ea"/>
                <a:hlinkClick r:id="rId3"/>
              </a:rPr>
              <a:t>http://www.ngs.noaa.gov/INFO/NGS10yearplan.pdf</a:t>
            </a:r>
            <a:endParaRPr lang="en-US" sz="2000" b="1" dirty="0">
              <a:solidFill>
                <a:prstClr val="black"/>
              </a:solidFill>
              <a:latin typeface="Verdana" pitchFamily="34" charset="0"/>
              <a:ea typeface="+mn-ea"/>
            </a:endParaRPr>
          </a:p>
        </p:txBody>
      </p:sp>
      <p:sp>
        <p:nvSpPr>
          <p:cNvPr id="7172" name="Text Box 4"/>
          <p:cNvSpPr txBox="1">
            <a:spLocks noChangeArrowheads="1"/>
          </p:cNvSpPr>
          <p:nvPr/>
        </p:nvSpPr>
        <p:spPr bwMode="auto">
          <a:xfrm>
            <a:off x="1127125" y="2706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defTabSz="914400">
              <a:defRPr/>
            </a:pPr>
            <a:endParaRPr lang="en-US" sz="2400">
              <a:solidFill>
                <a:prstClr val="black"/>
              </a:solidFill>
              <a:latin typeface="Arial" charset="0"/>
              <a:ea typeface="+mn-ea"/>
            </a:endParaRPr>
          </a:p>
        </p:txBody>
      </p:sp>
      <p:sp>
        <p:nvSpPr>
          <p:cNvPr id="7173" name="Rectangle 5"/>
          <p:cNvSpPr>
            <a:spLocks noChangeArrowheads="1"/>
          </p:cNvSpPr>
          <p:nvPr/>
        </p:nvSpPr>
        <p:spPr bwMode="auto">
          <a:xfrm>
            <a:off x="0" y="2514600"/>
            <a:ext cx="47307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Official NGS policy as of Jan 9, 2008</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Modernized agency</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Attention to accuracy</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Attention to time-changes</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Improved products and services</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Integration with other fed missions</a:t>
            </a:r>
            <a:endParaRPr lang="en-US" sz="1600" b="1" i="1" dirty="0">
              <a:solidFill>
                <a:prstClr val="black"/>
              </a:solidFill>
              <a:latin typeface="Verdana" pitchFamily="34" charset="0"/>
              <a:ea typeface="+mn-ea"/>
            </a:endParaRPr>
          </a:p>
          <a:p>
            <a:pPr marL="342900" indent="-342900" defTabSz="914400" eaLnBrk="1" hangingPunct="1">
              <a:lnSpc>
                <a:spcPct val="90000"/>
              </a:lnSpc>
              <a:spcBef>
                <a:spcPct val="20000"/>
              </a:spcBef>
              <a:defRPr/>
            </a:pPr>
            <a:endParaRPr lang="en-US" sz="1600" b="1" i="1" dirty="0">
              <a:solidFill>
                <a:prstClr val="black"/>
              </a:solidFill>
              <a:latin typeface="Verdana" pitchFamily="34" charset="0"/>
              <a:ea typeface="+mn-ea"/>
            </a:endParaRPr>
          </a:p>
          <a:p>
            <a:pPr marL="342900" indent="-34290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2022 Targets: </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NAD 83 and NAVD 88 re-defined</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Cm-accuracy access to all coordinates</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Customer-focused agency</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Global scientific leadership</a:t>
            </a:r>
          </a:p>
        </p:txBody>
      </p:sp>
      <p:pic>
        <p:nvPicPr>
          <p:cNvPr id="2140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0" y="1830388"/>
            <a:ext cx="3690938"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9" name="Google Shape;279;p41"/>
          <p:cNvPicPr preferRelativeResize="0"/>
          <p:nvPr/>
        </p:nvPicPr>
        <p:blipFill rotWithShape="1">
          <a:blip r:embed="rId3">
            <a:alphaModFix/>
          </a:blip>
          <a:srcRect/>
          <a:stretch/>
        </p:blipFill>
        <p:spPr>
          <a:xfrm>
            <a:off x="356444" y="2102938"/>
            <a:ext cx="2774856" cy="3684646"/>
          </a:xfrm>
          <a:prstGeom prst="rect">
            <a:avLst/>
          </a:prstGeom>
          <a:noFill/>
          <a:ln>
            <a:noFill/>
          </a:ln>
        </p:spPr>
      </p:pic>
      <p:sp>
        <p:nvSpPr>
          <p:cNvPr id="280" name="Google Shape;280;p41"/>
          <p:cNvSpPr txBox="1"/>
          <p:nvPr/>
        </p:nvSpPr>
        <p:spPr>
          <a:xfrm>
            <a:off x="1462091" y="1176341"/>
            <a:ext cx="6196013" cy="881063"/>
          </a:xfrm>
          <a:prstGeom prst="rect">
            <a:avLst/>
          </a:prstGeom>
          <a:noFill/>
          <a:ln>
            <a:noFill/>
          </a:ln>
        </p:spPr>
        <p:txBody>
          <a:bodyPr spcFirstLastPara="1" wrap="square" lIns="68569" tIns="34275" rIns="68569" bIns="34275" anchor="t" anchorCtr="0">
            <a:noAutofit/>
          </a:bodyPr>
          <a:lstStyle/>
          <a:p>
            <a:pPr algn="ctr"/>
            <a:r>
              <a:rPr lang="en-US" sz="3300">
                <a:solidFill>
                  <a:schemeClr val="dk1"/>
                </a:solidFill>
                <a:latin typeface="Calibri"/>
                <a:ea typeface="Calibri"/>
                <a:cs typeface="Calibri"/>
                <a:sym typeface="Calibri"/>
              </a:rPr>
              <a:t>Modernizing the NSRS</a:t>
            </a:r>
            <a:endParaRPr sz="1050"/>
          </a:p>
          <a:p>
            <a:pPr algn="ctr"/>
            <a:r>
              <a:rPr lang="en-US" sz="1800">
                <a:solidFill>
                  <a:schemeClr val="dk1"/>
                </a:solidFill>
                <a:latin typeface="Calibri"/>
                <a:ea typeface="Calibri"/>
                <a:cs typeface="Calibri"/>
                <a:sym typeface="Calibri"/>
              </a:rPr>
              <a:t>The “blueprint” documents:  Your best source for information</a:t>
            </a:r>
            <a:endParaRPr sz="1050"/>
          </a:p>
        </p:txBody>
      </p:sp>
      <p:sp>
        <p:nvSpPr>
          <p:cNvPr id="281" name="Google Shape;281;p41"/>
          <p:cNvSpPr txBox="1"/>
          <p:nvPr/>
        </p:nvSpPr>
        <p:spPr>
          <a:xfrm>
            <a:off x="1222575" y="5913650"/>
            <a:ext cx="1042593" cy="484748"/>
          </a:xfrm>
          <a:prstGeom prst="rect">
            <a:avLst/>
          </a:prstGeom>
          <a:noFill/>
          <a:ln>
            <a:noFill/>
          </a:ln>
        </p:spPr>
        <p:txBody>
          <a:bodyPr spcFirstLastPara="1" wrap="square" lIns="68569" tIns="34275" rIns="68569" bIns="34275" anchor="t" anchorCtr="0">
            <a:noAutofit/>
          </a:bodyPr>
          <a:lstStyle/>
          <a:p>
            <a:pPr algn="ctr"/>
            <a:r>
              <a:rPr lang="en-US" sz="1350" b="1" dirty="0">
                <a:solidFill>
                  <a:schemeClr val="dk1"/>
                </a:solidFill>
              </a:rPr>
              <a:t>Geometric</a:t>
            </a:r>
            <a:r>
              <a:rPr lang="en-US" sz="1350" dirty="0">
                <a:solidFill>
                  <a:schemeClr val="dk1"/>
                </a:solidFill>
              </a:rPr>
              <a:t>:</a:t>
            </a:r>
            <a:endParaRPr sz="1050" dirty="0"/>
          </a:p>
          <a:p>
            <a:pPr algn="ctr"/>
            <a:r>
              <a:rPr lang="en-US" sz="1350" dirty="0">
                <a:solidFill>
                  <a:schemeClr val="dk1"/>
                </a:solidFill>
              </a:rPr>
              <a:t>Sep 2017</a:t>
            </a:r>
            <a:endParaRPr sz="1050" dirty="0"/>
          </a:p>
        </p:txBody>
      </p:sp>
      <p:sp>
        <p:nvSpPr>
          <p:cNvPr id="282" name="Google Shape;282;p41"/>
          <p:cNvSpPr txBox="1"/>
          <p:nvPr/>
        </p:nvSpPr>
        <p:spPr>
          <a:xfrm>
            <a:off x="3937811" y="5913107"/>
            <a:ext cx="1244572" cy="484748"/>
          </a:xfrm>
          <a:prstGeom prst="rect">
            <a:avLst/>
          </a:prstGeom>
          <a:noFill/>
          <a:ln>
            <a:noFill/>
          </a:ln>
        </p:spPr>
        <p:txBody>
          <a:bodyPr spcFirstLastPara="1" wrap="square" lIns="68569" tIns="34275" rIns="68569" bIns="34275" anchor="t" anchorCtr="0">
            <a:noAutofit/>
          </a:bodyPr>
          <a:lstStyle/>
          <a:p>
            <a:pPr algn="ctr"/>
            <a:r>
              <a:rPr lang="en-US" sz="1350" b="1" dirty="0">
                <a:solidFill>
                  <a:schemeClr val="dk1"/>
                </a:solidFill>
              </a:rPr>
              <a:t>Geopotential</a:t>
            </a:r>
            <a:r>
              <a:rPr lang="en-US" sz="1350" dirty="0">
                <a:solidFill>
                  <a:schemeClr val="dk1"/>
                </a:solidFill>
              </a:rPr>
              <a:t>:</a:t>
            </a:r>
            <a:endParaRPr sz="1050" dirty="0"/>
          </a:p>
          <a:p>
            <a:pPr algn="ctr"/>
            <a:r>
              <a:rPr lang="en-US" sz="1350" dirty="0">
                <a:solidFill>
                  <a:schemeClr val="dk1"/>
                </a:solidFill>
              </a:rPr>
              <a:t>Nov 2017</a:t>
            </a:r>
            <a:endParaRPr sz="1350" dirty="0">
              <a:solidFill>
                <a:schemeClr val="dk1"/>
              </a:solidFill>
            </a:endParaRPr>
          </a:p>
        </p:txBody>
      </p:sp>
      <p:sp>
        <p:nvSpPr>
          <p:cNvPr id="283" name="Google Shape;283;p41"/>
          <p:cNvSpPr txBox="1"/>
          <p:nvPr/>
        </p:nvSpPr>
        <p:spPr>
          <a:xfrm>
            <a:off x="6555668" y="5809232"/>
            <a:ext cx="1696619" cy="692498"/>
          </a:xfrm>
          <a:prstGeom prst="rect">
            <a:avLst/>
          </a:prstGeom>
          <a:noFill/>
          <a:ln>
            <a:noFill/>
          </a:ln>
        </p:spPr>
        <p:txBody>
          <a:bodyPr spcFirstLastPara="1" wrap="square" lIns="68569" tIns="34275" rIns="68569" bIns="34275" anchor="t" anchorCtr="0">
            <a:noAutofit/>
          </a:bodyPr>
          <a:lstStyle/>
          <a:p>
            <a:pPr algn="ctr"/>
            <a:r>
              <a:rPr lang="en-US" sz="1350" b="1" dirty="0">
                <a:solidFill>
                  <a:schemeClr val="dk1"/>
                </a:solidFill>
              </a:rPr>
              <a:t>Working in the </a:t>
            </a:r>
            <a:endParaRPr sz="1050" dirty="0"/>
          </a:p>
          <a:p>
            <a:pPr algn="ctr"/>
            <a:r>
              <a:rPr lang="en-US" sz="1350" b="1" dirty="0">
                <a:solidFill>
                  <a:schemeClr val="dk1"/>
                </a:solidFill>
              </a:rPr>
              <a:t>modernized NSRS:</a:t>
            </a:r>
            <a:endParaRPr sz="1050" dirty="0"/>
          </a:p>
          <a:p>
            <a:pPr algn="ctr"/>
            <a:r>
              <a:rPr lang="en-US" sz="1350" dirty="0">
                <a:solidFill>
                  <a:schemeClr val="dk1"/>
                </a:solidFill>
              </a:rPr>
              <a:t>April 2019</a:t>
            </a:r>
            <a:endParaRPr sz="1350" dirty="0">
              <a:solidFill>
                <a:schemeClr val="dk1"/>
              </a:solidFill>
            </a:endParaRPr>
          </a:p>
        </p:txBody>
      </p:sp>
      <p:pic>
        <p:nvPicPr>
          <p:cNvPr id="284" name="Google Shape;284;p41"/>
          <p:cNvPicPr preferRelativeResize="0"/>
          <p:nvPr/>
        </p:nvPicPr>
        <p:blipFill rotWithShape="1">
          <a:blip r:embed="rId4">
            <a:alphaModFix/>
          </a:blip>
          <a:srcRect/>
          <a:stretch/>
        </p:blipFill>
        <p:spPr>
          <a:xfrm>
            <a:off x="3257896" y="2102937"/>
            <a:ext cx="2786379" cy="3684647"/>
          </a:xfrm>
          <a:prstGeom prst="rect">
            <a:avLst/>
          </a:prstGeom>
          <a:noFill/>
          <a:ln>
            <a:noFill/>
          </a:ln>
        </p:spPr>
      </p:pic>
      <p:pic>
        <p:nvPicPr>
          <p:cNvPr id="285" name="Google Shape;285;p41"/>
          <p:cNvPicPr preferRelativeResize="0"/>
          <p:nvPr/>
        </p:nvPicPr>
        <p:blipFill rotWithShape="1">
          <a:blip r:embed="rId5">
            <a:alphaModFix/>
          </a:blip>
          <a:srcRect/>
          <a:stretch/>
        </p:blipFill>
        <p:spPr>
          <a:xfrm>
            <a:off x="6068698" y="2117530"/>
            <a:ext cx="2790481" cy="3684646"/>
          </a:xfrm>
          <a:prstGeom prst="rect">
            <a:avLst/>
          </a:prstGeom>
          <a:noFill/>
          <a:ln>
            <a:noFill/>
          </a:ln>
        </p:spPr>
      </p:pic>
    </p:spTree>
    <p:extLst>
      <p:ext uri="{BB962C8B-B14F-4D97-AF65-F5344CB8AC3E}">
        <p14:creationId xmlns:p14="http://schemas.microsoft.com/office/powerpoint/2010/main" val="23518713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p:txBody>
          <a:bodyPr/>
          <a:lstStyle/>
          <a:p>
            <a:r>
              <a:rPr lang="en-US" altLang="en-US" b="1" smtClean="0">
                <a:solidFill>
                  <a:srgbClr val="FF0000"/>
                </a:solidFill>
              </a:rPr>
              <a:t>Scientific Decisions</a:t>
            </a:r>
          </a:p>
        </p:txBody>
      </p:sp>
      <p:sp>
        <p:nvSpPr>
          <p:cNvPr id="3" name="Content Placeholder 2"/>
          <p:cNvSpPr>
            <a:spLocks noGrp="1"/>
          </p:cNvSpPr>
          <p:nvPr>
            <p:ph idx="1"/>
          </p:nvPr>
        </p:nvSpPr>
        <p:spPr/>
        <p:txBody>
          <a:bodyPr/>
          <a:lstStyle/>
          <a:p>
            <a:r>
              <a:rPr lang="en-US" altLang="en-US" smtClean="0"/>
              <a:t>Blueprint for 2022, </a:t>
            </a:r>
            <a:r>
              <a:rPr lang="en-US" altLang="en-US" u="sng" smtClean="0"/>
              <a:t>Part 1:  Geometric</a:t>
            </a:r>
          </a:p>
          <a:p>
            <a:pPr lvl="1">
              <a:buFont typeface="Wingdings" panose="05000000000000000000" pitchFamily="2" charset="2"/>
              <a:buChar char="ü"/>
            </a:pPr>
            <a:r>
              <a:rPr lang="en-US" altLang="en-US" smtClean="0"/>
              <a:t>Four plate-fixed Terrestrial Reference Frames</a:t>
            </a:r>
          </a:p>
          <a:p>
            <a:pPr lvl="2">
              <a:buFont typeface="Wingdings" panose="05000000000000000000" pitchFamily="2" charset="2"/>
              <a:buChar char="ü"/>
            </a:pPr>
            <a:r>
              <a:rPr lang="en-US" altLang="en-US" smtClean="0"/>
              <a:t>And what “plate fixed” means</a:t>
            </a:r>
          </a:p>
          <a:p>
            <a:pPr lvl="1">
              <a:buFont typeface="Wingdings" panose="05000000000000000000" pitchFamily="2" charset="2"/>
              <a:buChar char="ü"/>
            </a:pPr>
            <a:r>
              <a:rPr lang="en-US" altLang="en-US" smtClean="0"/>
              <a:t>Mathematical equation between IGS and TRFs</a:t>
            </a:r>
          </a:p>
          <a:p>
            <a:pPr lvl="2">
              <a:buFont typeface="Wingdings" panose="05000000000000000000" pitchFamily="2" charset="2"/>
              <a:buChar char="ü"/>
            </a:pPr>
            <a:r>
              <a:rPr lang="en-US" altLang="en-US" smtClean="0"/>
              <a:t>Plate Rotation Model for each plate</a:t>
            </a:r>
          </a:p>
          <a:p>
            <a:pPr lvl="2">
              <a:buFont typeface="Wingdings" panose="05000000000000000000" pitchFamily="2" charset="2"/>
              <a:buChar char="ü"/>
            </a:pPr>
            <a:r>
              <a:rPr lang="en-US" altLang="en-US" smtClean="0"/>
              <a:t>Coordinates at survey epoch</a:t>
            </a:r>
          </a:p>
          <a:p>
            <a:pPr lvl="1">
              <a:buFont typeface="Wingdings" panose="05000000000000000000" pitchFamily="2" charset="2"/>
              <a:buChar char="ü"/>
            </a:pPr>
            <a:r>
              <a:rPr lang="en-US" altLang="en-US" smtClean="0"/>
              <a:t>Intra-frame velocity model</a:t>
            </a:r>
          </a:p>
          <a:p>
            <a:pPr lvl="2">
              <a:buFont typeface="Wingdings" panose="05000000000000000000" pitchFamily="2" charset="2"/>
              <a:buChar char="ü"/>
            </a:pPr>
            <a:r>
              <a:rPr lang="en-US" altLang="en-US" smtClean="0"/>
              <a:t>To compare coordinates surveyed at different epochs</a:t>
            </a:r>
          </a:p>
          <a:p>
            <a:pPr lvl="1"/>
            <a:endParaRPr lang="en-US" altLang="en-US" smtClean="0"/>
          </a:p>
        </p:txBody>
      </p:sp>
      <p:sp>
        <p:nvSpPr>
          <p:cNvPr id="4" name="Date Placeholder 3"/>
          <p:cNvSpPr>
            <a:spLocks noGrp="1"/>
          </p:cNvSpPr>
          <p:nvPr>
            <p:ph type="dt" sz="quarter" idx="10"/>
          </p:nvPr>
        </p:nvSpPr>
        <p:spPr/>
        <p:txBody>
          <a:bodyPr/>
          <a:lstStyle/>
          <a:p>
            <a:pPr>
              <a:defRPr/>
            </a:pPr>
            <a:r>
              <a:rPr lang="en-US" smtClean="0"/>
              <a:t>April 24, 2017</a:t>
            </a:r>
            <a:endParaRPr 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p:txBody>
          <a:bodyPr/>
          <a:lstStyle/>
          <a:p>
            <a:r>
              <a:rPr lang="en-US" altLang="en-US" smtClean="0"/>
              <a:t>Replacing the NAD 83’s</a:t>
            </a:r>
          </a:p>
        </p:txBody>
      </p:sp>
      <p:sp>
        <p:nvSpPr>
          <p:cNvPr id="4" name="Date Placeholder 3"/>
          <p:cNvSpPr>
            <a:spLocks noGrp="1"/>
          </p:cNvSpPr>
          <p:nvPr>
            <p:ph type="dt" sz="quarter" idx="10"/>
          </p:nvPr>
        </p:nvSpPr>
        <p:spPr/>
        <p:txBody>
          <a:bodyPr/>
          <a:lstStyle/>
          <a:p>
            <a:pPr>
              <a:defRPr/>
            </a:pPr>
            <a:r>
              <a:rPr lang="en-US" altLang="en-US" smtClean="0"/>
              <a:t>April 24, 2017</a:t>
            </a:r>
            <a:endParaRPr lang="en-US" alt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sp>
        <p:nvSpPr>
          <p:cNvPr id="6" name="Content Placeholder 5"/>
          <p:cNvSpPr>
            <a:spLocks noGrp="1"/>
          </p:cNvSpPr>
          <p:nvPr>
            <p:ph idx="1"/>
          </p:nvPr>
        </p:nvSpPr>
        <p:spPr/>
        <p:txBody>
          <a:bodyPr/>
          <a:lstStyle/>
          <a:p>
            <a:r>
              <a:rPr lang="en-US" altLang="en-US" sz="2800" u="sng" smtClean="0"/>
              <a:t>Three</a:t>
            </a:r>
            <a:r>
              <a:rPr lang="en-US" altLang="en-US" sz="2800" smtClean="0"/>
              <a:t> plate-(</a:t>
            </a:r>
            <a:r>
              <a:rPr lang="en-US" altLang="en-US" sz="2800" i="1" smtClean="0">
                <a:solidFill>
                  <a:srgbClr val="FF0000"/>
                </a:solidFill>
              </a:rPr>
              <a:t>pseudo</a:t>
            </a:r>
            <a:r>
              <a:rPr lang="en-US" altLang="en-US" sz="2800" smtClean="0"/>
              <a:t>)fixed frames will be replaced with </a:t>
            </a:r>
            <a:r>
              <a:rPr lang="en-US" altLang="en-US" sz="2800" u="sng" smtClean="0"/>
              <a:t>four</a:t>
            </a:r>
            <a:r>
              <a:rPr lang="en-US" altLang="en-US" sz="2800" smtClean="0"/>
              <a:t> </a:t>
            </a:r>
            <a:r>
              <a:rPr lang="en-US" altLang="en-US" sz="2800" i="1" smtClean="0"/>
              <a:t>plate-fixed</a:t>
            </a:r>
            <a:r>
              <a:rPr lang="en-US" altLang="en-US" sz="2800" smtClean="0"/>
              <a:t> reference frames</a:t>
            </a:r>
          </a:p>
          <a:p>
            <a:pPr lvl="1"/>
            <a:r>
              <a:rPr lang="en-US" altLang="en-US" sz="2400" smtClean="0"/>
              <a:t>N. Amer., Pacific, Mariana, Caribbean(new!)</a:t>
            </a:r>
          </a:p>
          <a:p>
            <a:r>
              <a:rPr lang="en-US" altLang="en-US" sz="2800" smtClean="0"/>
              <a:t>Remove long-standing non-geocentricity of NAD 83 frames</a:t>
            </a:r>
            <a:endParaRPr lang="en-US" altLang="en-US" sz="2400" smtClean="0"/>
          </a:p>
          <a:p>
            <a:r>
              <a:rPr lang="en-US" altLang="en-US" sz="2800" smtClean="0"/>
              <a:t>All four : identical to IGSxx at a TBD epoch</a:t>
            </a:r>
          </a:p>
          <a:p>
            <a:pPr lvl="1"/>
            <a:r>
              <a:rPr lang="en-US" altLang="en-US" sz="2400" smtClean="0"/>
              <a:t>2020.00?</a:t>
            </a:r>
          </a:p>
          <a:p>
            <a:r>
              <a:rPr lang="en-US" altLang="en-US" sz="2800" smtClean="0"/>
              <a:t>All four : differ from IGSxx by plate rotation only</a:t>
            </a:r>
          </a:p>
          <a:p>
            <a:pPr lvl="1"/>
            <a:r>
              <a:rPr lang="en-US" altLang="en-US" sz="2400" smtClean="0"/>
              <a:t>Updated Euler Pole determination for rigid plate only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0" y="228600"/>
            <a:ext cx="9144000" cy="1143000"/>
          </a:xfrm>
        </p:spPr>
        <p:txBody>
          <a:bodyPr/>
          <a:lstStyle/>
          <a:p>
            <a:pPr eaLnBrk="1" hangingPunct="1"/>
            <a:r>
              <a:rPr lang="en-US" altLang="en-US" sz="4000" smtClean="0">
                <a:ea typeface="ＭＳ Ｐゴシック" panose="020B0600070205080204" pitchFamily="34" charset="-128"/>
              </a:rPr>
              <a:t>GEODETIC DATUMS</a:t>
            </a:r>
          </a:p>
        </p:txBody>
      </p:sp>
      <p:sp>
        <p:nvSpPr>
          <p:cNvPr id="147459" name="Rectangle 3"/>
          <p:cNvSpPr>
            <a:spLocks noGrp="1" noChangeArrowheads="1"/>
          </p:cNvSpPr>
          <p:nvPr>
            <p:ph type="body" sz="half" idx="1"/>
          </p:nvPr>
        </p:nvSpPr>
        <p:spPr>
          <a:xfrm>
            <a:off x="0" y="1524000"/>
            <a:ext cx="9144000" cy="5334000"/>
          </a:xfrm>
        </p:spPr>
        <p:txBody>
          <a:bodyPr/>
          <a:lstStyle/>
          <a:p>
            <a:pPr lvl="1" algn="ctr" eaLnBrk="1" hangingPunct="1">
              <a:lnSpc>
                <a:spcPct val="80000"/>
              </a:lnSpc>
              <a:buClr>
                <a:srgbClr val="003300"/>
              </a:buClr>
              <a:buFontTx/>
              <a:buChar char=" "/>
            </a:pPr>
            <a:r>
              <a:rPr lang="en-US" altLang="en-US" b="1" u="sng" smtClean="0">
                <a:solidFill>
                  <a:srgbClr val="663300"/>
                </a:solidFill>
                <a:ea typeface="ＭＳ Ｐゴシック" panose="020B0600070205080204" pitchFamily="34" charset="-128"/>
              </a:rPr>
              <a:t>HORIZONTA</a:t>
            </a:r>
            <a:r>
              <a:rPr lang="en-US" altLang="en-US" u="sng" smtClean="0">
                <a:solidFill>
                  <a:srgbClr val="663300"/>
                </a:solidFill>
                <a:ea typeface="ＭＳ Ｐゴシック" panose="020B0600070205080204" pitchFamily="34" charset="-128"/>
              </a:rPr>
              <a:t>L</a:t>
            </a:r>
            <a:r>
              <a:rPr lang="en-US" altLang="en-US" smtClean="0">
                <a:solidFill>
                  <a:srgbClr val="663300"/>
                </a:solidFill>
                <a:ea typeface="ＭＳ Ｐゴシック" panose="020B0600070205080204" pitchFamily="34" charset="-128"/>
              </a:rPr>
              <a:t> </a:t>
            </a:r>
          </a:p>
          <a:p>
            <a:pPr lvl="1" algn="ctr" eaLnBrk="1" hangingPunct="1">
              <a:lnSpc>
                <a:spcPct val="80000"/>
              </a:lnSpc>
              <a:buClr>
                <a:srgbClr val="003300"/>
              </a:buClr>
              <a:buFontTx/>
              <a:buChar char=" "/>
            </a:pPr>
            <a:r>
              <a:rPr lang="en-US" altLang="en-US" sz="1700" smtClean="0">
                <a:ea typeface="ＭＳ Ｐゴシック" panose="020B0600070205080204" pitchFamily="34" charset="-128"/>
              </a:rPr>
              <a:t>2 D (Latitude and Longitude) (e.g. NAD 27, NAD 83 (1986))</a:t>
            </a:r>
          </a:p>
          <a:p>
            <a:pPr lvl="1" algn="ctr" eaLnBrk="1" hangingPunct="1">
              <a:lnSpc>
                <a:spcPct val="80000"/>
              </a:lnSpc>
              <a:buClr>
                <a:srgbClr val="003300"/>
              </a:buClr>
              <a:buFontTx/>
              <a:buChar char=" "/>
            </a:pPr>
            <a:endParaRPr lang="en-US" altLang="en-US" sz="1700" smtClean="0">
              <a:solidFill>
                <a:schemeClr val="hlink"/>
              </a:solidFill>
              <a:ea typeface="ＭＳ Ｐゴシック" panose="020B0600070205080204" pitchFamily="34" charset="-128"/>
            </a:endParaRPr>
          </a:p>
          <a:p>
            <a:pPr lvl="1" algn="ctr" eaLnBrk="1" hangingPunct="1">
              <a:lnSpc>
                <a:spcPct val="80000"/>
              </a:lnSpc>
              <a:buClr>
                <a:srgbClr val="003300"/>
              </a:buClr>
              <a:buFontTx/>
              <a:buChar char=" "/>
            </a:pPr>
            <a:r>
              <a:rPr lang="en-US" altLang="en-US" b="1" u="sng" smtClean="0">
                <a:solidFill>
                  <a:srgbClr val="663300"/>
                </a:solidFill>
                <a:ea typeface="ＭＳ Ｐゴシック" panose="020B0600070205080204" pitchFamily="34" charset="-128"/>
              </a:rPr>
              <a:t>VERTICAL</a:t>
            </a:r>
            <a:r>
              <a:rPr lang="en-US" altLang="en-US" b="1" smtClean="0">
                <a:solidFill>
                  <a:schemeClr val="hlink"/>
                </a:solidFill>
                <a:ea typeface="ＭＳ Ｐゴシック" panose="020B0600070205080204" pitchFamily="34" charset="-128"/>
              </a:rPr>
              <a:t> </a:t>
            </a:r>
          </a:p>
          <a:p>
            <a:pPr lvl="1" algn="ctr" eaLnBrk="1" hangingPunct="1">
              <a:lnSpc>
                <a:spcPct val="80000"/>
              </a:lnSpc>
              <a:buClr>
                <a:srgbClr val="003300"/>
              </a:buClr>
              <a:buFontTx/>
              <a:buChar char=" "/>
            </a:pPr>
            <a:r>
              <a:rPr lang="en-US" altLang="en-US" sz="1700" smtClean="0">
                <a:ea typeface="ＭＳ Ｐゴシック" panose="020B0600070205080204" pitchFamily="34" charset="-128"/>
              </a:rPr>
              <a:t>1 D (Orthometric Height) (e.g. NGVD 29, NAVD 88, Local Tidal)</a:t>
            </a:r>
          </a:p>
          <a:p>
            <a:pPr lvl="1" algn="ctr" eaLnBrk="1" hangingPunct="1">
              <a:lnSpc>
                <a:spcPct val="80000"/>
              </a:lnSpc>
              <a:buClr>
                <a:srgbClr val="003300"/>
              </a:buClr>
              <a:buFontTx/>
              <a:buChar char=" "/>
            </a:pPr>
            <a:endParaRPr lang="en-US" altLang="en-US" sz="1700" smtClean="0">
              <a:ea typeface="ＭＳ Ｐゴシック" panose="020B0600070205080204" pitchFamily="34" charset="-128"/>
            </a:endParaRPr>
          </a:p>
          <a:p>
            <a:pPr lvl="1" algn="ctr" eaLnBrk="1" hangingPunct="1">
              <a:lnSpc>
                <a:spcPct val="80000"/>
              </a:lnSpc>
              <a:buClr>
                <a:srgbClr val="003300"/>
              </a:buClr>
              <a:buFontTx/>
              <a:buNone/>
            </a:pPr>
            <a:r>
              <a:rPr lang="en-US" altLang="en-US" smtClean="0">
                <a:solidFill>
                  <a:srgbClr val="663300"/>
                </a:solidFill>
                <a:ea typeface="ＭＳ Ｐゴシック" panose="020B0600070205080204" pitchFamily="34" charset="-128"/>
              </a:rPr>
              <a:t>	</a:t>
            </a:r>
            <a:r>
              <a:rPr lang="en-US" altLang="en-US" b="1" u="sng" smtClean="0">
                <a:solidFill>
                  <a:srgbClr val="663300"/>
                </a:solidFill>
                <a:ea typeface="ＭＳ Ｐゴシック" panose="020B0600070205080204" pitchFamily="34" charset="-128"/>
              </a:rPr>
              <a:t>GEOMETRIC</a:t>
            </a:r>
            <a:r>
              <a:rPr lang="en-US" altLang="en-US" b="1" smtClean="0">
                <a:solidFill>
                  <a:schemeClr val="hlink"/>
                </a:solidFill>
                <a:ea typeface="ＭＳ Ｐゴシック" panose="020B0600070205080204" pitchFamily="34" charset="-128"/>
              </a:rPr>
              <a:t> </a:t>
            </a:r>
          </a:p>
          <a:p>
            <a:pPr lvl="1" algn="ctr" eaLnBrk="1" hangingPunct="1">
              <a:lnSpc>
                <a:spcPct val="80000"/>
              </a:lnSpc>
              <a:buClr>
                <a:srgbClr val="003300"/>
              </a:buClr>
              <a:buFontTx/>
              <a:buNone/>
            </a:pPr>
            <a:r>
              <a:rPr lang="en-US" altLang="en-US" smtClean="0">
                <a:solidFill>
                  <a:schemeClr val="hlink"/>
                </a:solidFill>
                <a:ea typeface="ＭＳ Ｐゴシック" panose="020B0600070205080204" pitchFamily="34" charset="-128"/>
              </a:rPr>
              <a:t>	</a:t>
            </a:r>
            <a:r>
              <a:rPr lang="en-US" altLang="en-US" sz="1700" smtClean="0">
                <a:ea typeface="ＭＳ Ｐゴシック" panose="020B0600070205080204" pitchFamily="34" charset="-128"/>
              </a:rPr>
              <a:t>3 D (Latitude, Longitude and Ellipsoid Height) </a:t>
            </a:r>
          </a:p>
          <a:p>
            <a:pPr lvl="1" algn="ctr" eaLnBrk="1" hangingPunct="1">
              <a:lnSpc>
                <a:spcPct val="80000"/>
              </a:lnSpc>
              <a:buClr>
                <a:srgbClr val="003300"/>
              </a:buClr>
              <a:buFontTx/>
              <a:buNone/>
            </a:pPr>
            <a:r>
              <a:rPr lang="en-US" altLang="en-US" sz="1700" smtClean="0">
                <a:ea typeface="ＭＳ Ｐゴシック" panose="020B0600070205080204" pitchFamily="34" charset="-128"/>
              </a:rPr>
              <a:t>Fixed and Stable - Coordinates seldom change </a:t>
            </a:r>
          </a:p>
          <a:p>
            <a:pPr lvl="1" algn="ctr" eaLnBrk="1" hangingPunct="1">
              <a:lnSpc>
                <a:spcPct val="80000"/>
              </a:lnSpc>
              <a:buClr>
                <a:srgbClr val="003300"/>
              </a:buClr>
              <a:buFontTx/>
              <a:buNone/>
            </a:pPr>
            <a:r>
              <a:rPr lang="en-US" altLang="en-US" sz="1700" smtClean="0">
                <a:ea typeface="ＭＳ Ｐゴシック" panose="020B0600070205080204" pitchFamily="34" charset="-128"/>
              </a:rPr>
              <a:t>(e.g. NAD 83 (1996), NAD 83 (2007), NAD 83 (CORS96) NAD 83 (2011))</a:t>
            </a:r>
          </a:p>
          <a:p>
            <a:pPr lvl="1" algn="ctr" eaLnBrk="1" hangingPunct="1">
              <a:lnSpc>
                <a:spcPct val="80000"/>
              </a:lnSpc>
              <a:buClr>
                <a:srgbClr val="003300"/>
              </a:buClr>
              <a:buFontTx/>
              <a:buNone/>
            </a:pPr>
            <a:endParaRPr lang="en-US" altLang="en-US" sz="1700" smtClean="0">
              <a:ea typeface="ＭＳ Ｐゴシック" panose="020B0600070205080204" pitchFamily="34" charset="-128"/>
            </a:endParaRPr>
          </a:p>
          <a:p>
            <a:pPr lvl="1" algn="ctr" eaLnBrk="1" hangingPunct="1">
              <a:lnSpc>
                <a:spcPct val="80000"/>
              </a:lnSpc>
              <a:buClr>
                <a:srgbClr val="003300"/>
              </a:buClr>
              <a:buFontTx/>
              <a:buNone/>
            </a:pPr>
            <a:r>
              <a:rPr lang="en-US" altLang="en-US" sz="1700" smtClean="0">
                <a:ea typeface="ＭＳ Ｐゴシック" panose="020B0600070205080204" pitchFamily="34" charset="-128"/>
              </a:rPr>
              <a:t>  also</a:t>
            </a:r>
          </a:p>
          <a:p>
            <a:pPr lvl="1" algn="ctr" eaLnBrk="1" hangingPunct="1">
              <a:lnSpc>
                <a:spcPct val="80000"/>
              </a:lnSpc>
              <a:buClr>
                <a:srgbClr val="003300"/>
              </a:buClr>
              <a:buFontTx/>
              <a:buNone/>
            </a:pPr>
            <a:endParaRPr lang="en-US" altLang="en-US" sz="1700" smtClean="0">
              <a:ea typeface="ＭＳ Ｐゴシック" panose="020B0600070205080204" pitchFamily="34" charset="-128"/>
            </a:endParaRPr>
          </a:p>
          <a:p>
            <a:pPr lvl="1" algn="ctr" eaLnBrk="1" hangingPunct="1">
              <a:lnSpc>
                <a:spcPct val="80000"/>
              </a:lnSpc>
              <a:buClr>
                <a:srgbClr val="003300"/>
              </a:buClr>
              <a:buFontTx/>
              <a:buNone/>
            </a:pPr>
            <a:r>
              <a:rPr lang="en-US" altLang="en-US" sz="1700" smtClean="0">
                <a:ea typeface="ＭＳ Ｐゴシック" panose="020B0600070205080204" pitchFamily="34" charset="-128"/>
              </a:rPr>
              <a:t>	4 D (Latitude, Longitude, Ellipsoid Height, Velocities) Coordinates change with time </a:t>
            </a:r>
          </a:p>
          <a:p>
            <a:pPr lvl="1" algn="ctr" eaLnBrk="1" hangingPunct="1">
              <a:lnSpc>
                <a:spcPct val="80000"/>
              </a:lnSpc>
              <a:buClr>
                <a:srgbClr val="003300"/>
              </a:buClr>
              <a:buFontTx/>
              <a:buNone/>
            </a:pPr>
            <a:r>
              <a:rPr lang="en-US" altLang="en-US" sz="1700" smtClean="0">
                <a:ea typeface="ＭＳ Ｐゴシック" panose="020B0600070205080204" pitchFamily="34" charset="-128"/>
              </a:rPr>
              <a:t>(e.g. ITRF00, ITRF08)</a:t>
            </a:r>
          </a:p>
        </p:txBody>
      </p:sp>
    </p:spTree>
  </p:cSld>
  <p:clrMapOvr>
    <a:masterClrMapping/>
  </p:clrMapOvr>
  <p:transition spd="med">
    <p:zoom dir="in"/>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altLang="en-US" smtClean="0"/>
              <a:t>Names</a:t>
            </a:r>
          </a:p>
        </p:txBody>
      </p:sp>
      <p:sp>
        <p:nvSpPr>
          <p:cNvPr id="4" name="Content Placeholder 2"/>
          <p:cNvSpPr txBox="1">
            <a:spLocks/>
          </p:cNvSpPr>
          <p:nvPr/>
        </p:nvSpPr>
        <p:spPr bwMode="gray">
          <a:xfrm>
            <a:off x="0" y="1736725"/>
            <a:ext cx="2733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smtClean="0">
                <a:latin typeface="Gill Sans MT" panose="020B0502020104020203" pitchFamily="34" charset="0"/>
              </a:rPr>
              <a:t>The Old:</a:t>
            </a:r>
          </a:p>
          <a:p>
            <a:pPr marL="0" indent="0">
              <a:buFont typeface="Wingdings" pitchFamily="2" charset="2"/>
              <a:buNone/>
              <a:defRPr/>
            </a:pPr>
            <a:r>
              <a:rPr lang="en-US" kern="0" dirty="0" smtClean="0">
                <a:latin typeface="Gill Sans MT" panose="020B0502020104020203" pitchFamily="34" charset="0"/>
              </a:rPr>
              <a:t>NAD 83(2011)</a:t>
            </a:r>
          </a:p>
          <a:p>
            <a:pPr marL="0" indent="0">
              <a:buFont typeface="Wingdings" pitchFamily="2" charset="2"/>
              <a:buNone/>
              <a:defRPr/>
            </a:pPr>
            <a:endParaRPr lang="en-US" kern="0" dirty="0" smtClean="0">
              <a:latin typeface="Gill Sans MT" panose="020B0502020104020203" pitchFamily="34" charset="0"/>
            </a:endParaRPr>
          </a:p>
          <a:p>
            <a:pPr marL="0" indent="0">
              <a:buFont typeface="Wingdings" pitchFamily="2" charset="2"/>
              <a:buNone/>
              <a:defRPr/>
            </a:pPr>
            <a:r>
              <a:rPr lang="en-US" kern="0" dirty="0" smtClean="0">
                <a:latin typeface="Gill Sans MT" panose="020B0502020104020203" pitchFamily="34" charset="0"/>
              </a:rPr>
              <a:t>NAD 83(PA11)</a:t>
            </a:r>
          </a:p>
          <a:p>
            <a:pPr marL="0" indent="0">
              <a:buFont typeface="Wingdings" pitchFamily="2" charset="2"/>
              <a:buNone/>
              <a:defRPr/>
            </a:pPr>
            <a:endParaRPr lang="en-US" kern="0" dirty="0" smtClean="0">
              <a:latin typeface="Gill Sans MT" panose="020B0502020104020203" pitchFamily="34" charset="0"/>
            </a:endParaRPr>
          </a:p>
          <a:p>
            <a:pPr marL="0" indent="0">
              <a:buFont typeface="Wingdings" pitchFamily="2" charset="2"/>
              <a:buNone/>
              <a:defRPr/>
            </a:pPr>
            <a:r>
              <a:rPr lang="en-US" kern="0" dirty="0" smtClean="0">
                <a:latin typeface="Gill Sans MT" panose="020B0502020104020203" pitchFamily="34" charset="0"/>
              </a:rPr>
              <a:t>NAD </a:t>
            </a:r>
            <a:r>
              <a:rPr lang="en-US" kern="0" dirty="0">
                <a:latin typeface="Gill Sans MT" panose="020B0502020104020203" pitchFamily="34" charset="0"/>
              </a:rPr>
              <a:t>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313"/>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smtClean="0">
                <a:latin typeface="Gill Sans MT" panose="020B0502020104020203" pitchFamily="34" charset="0"/>
              </a:rPr>
              <a:t>The New:</a:t>
            </a:r>
          </a:p>
          <a:p>
            <a:pPr marL="0" indent="0">
              <a:buFont typeface="Wingdings" pitchFamily="2" charset="2"/>
              <a:buNone/>
              <a:defRPr/>
            </a:pPr>
            <a:r>
              <a:rPr lang="en-US" sz="2000" kern="0" dirty="0" smtClean="0">
                <a:latin typeface="Gill Sans MT" panose="020B0502020104020203" pitchFamily="34" charset="0"/>
              </a:rPr>
              <a:t>The North American Terrestrial Reference Frame of 2022 </a:t>
            </a:r>
          </a:p>
          <a:p>
            <a:pPr marL="0" indent="0">
              <a:buFont typeface="Wingdings" pitchFamily="2" charset="2"/>
              <a:buNone/>
              <a:defRPr/>
            </a:pPr>
            <a:r>
              <a:rPr lang="en-US" sz="2000" kern="0" dirty="0" smtClean="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Caribbean Terrestrial Reference Frame of 2022 </a:t>
            </a:r>
          </a:p>
          <a:p>
            <a:pPr marL="0" indent="0">
              <a:buFont typeface="Wingdings" pitchFamily="2" charset="2"/>
              <a:buNone/>
              <a:defRPr/>
            </a:pPr>
            <a:r>
              <a:rPr lang="en-US" sz="2000" kern="0" dirty="0">
                <a:latin typeface="Gill Sans MT" panose="020B0502020104020203" pitchFamily="34" charset="0"/>
              </a:rPr>
              <a:t>	(CTRF2022</a:t>
            </a:r>
            <a:r>
              <a:rPr lang="en-US" sz="2000" kern="0" dirty="0" smtClean="0">
                <a:latin typeface="Gill Sans MT" panose="020B0502020104020203" pitchFamily="34" charset="0"/>
              </a:rPr>
              <a:t>)</a:t>
            </a:r>
          </a:p>
          <a:p>
            <a:pPr marL="0" indent="0">
              <a:buFont typeface="Wingdings" pitchFamily="2" charset="2"/>
              <a:buNone/>
              <a:defRPr/>
            </a:pPr>
            <a:endParaRPr lang="en-US" sz="2000" kern="0" dirty="0" smtClean="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Pacific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Font typeface="Wingdings" pitchFamily="2" charset="2"/>
              <a:buNone/>
              <a:defRPr/>
            </a:pPr>
            <a:r>
              <a:rPr lang="en-US" sz="2000" kern="0" dirty="0" smtClean="0">
                <a:latin typeface="Gill Sans MT" panose="020B0502020104020203" pitchFamily="34" charset="0"/>
              </a:rPr>
              <a:t>	(PTRF2022)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Mariana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Font typeface="Wingdings" pitchFamily="2" charset="2"/>
              <a:buNone/>
              <a:defRPr/>
            </a:pPr>
            <a:r>
              <a:rPr lang="en-US" sz="2000" kern="0" dirty="0" smtClean="0">
                <a:latin typeface="Gill Sans MT" panose="020B0502020104020203" pitchFamily="34" charset="0"/>
              </a:rPr>
              <a:t>	(MTRF2022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2" name="Date Placeholder 1"/>
          <p:cNvSpPr>
            <a:spLocks noGrp="1"/>
          </p:cNvSpPr>
          <p:nvPr>
            <p:ph type="dt" sz="quarter" idx="10"/>
          </p:nvPr>
        </p:nvSpPr>
        <p:spPr/>
        <p:txBody>
          <a:bodyPr/>
          <a:lstStyle/>
          <a:p>
            <a:pPr>
              <a:defRPr/>
            </a:pPr>
            <a:r>
              <a:rPr lang="en-US" altLang="en-US" smtClean="0"/>
              <a:t>April 24, 2017</a:t>
            </a:r>
            <a:endParaRPr lang="en-US" altLang="en-US"/>
          </a:p>
        </p:txBody>
      </p:sp>
      <p:sp>
        <p:nvSpPr>
          <p:cNvPr id="3" name="Footer Placeholder 2"/>
          <p:cNvSpPr>
            <a:spLocks noGrp="1"/>
          </p:cNvSpPr>
          <p:nvPr>
            <p:ph type="ftr" sz="quarter" idx="11"/>
          </p:nvPr>
        </p:nvSpPr>
        <p:spPr/>
        <p:txBody>
          <a:bodyPr/>
          <a:lstStyle/>
          <a:p>
            <a:pPr>
              <a:defRPr/>
            </a:pPr>
            <a:r>
              <a:rPr lang="en-US" smtClean="0"/>
              <a:t>2017 Geospatial Summit, Silver Spring, MD</a:t>
            </a:r>
            <a:endParaRPr lang="en-US"/>
          </a:p>
        </p:txBody>
      </p:sp>
      <p:cxnSp>
        <p:nvCxnSpPr>
          <p:cNvPr id="6" name="Straight Arrow Connector 5"/>
          <p:cNvCxnSpPr/>
          <p:nvPr/>
        </p:nvCxnSpPr>
        <p:spPr>
          <a:xfrm flipV="1">
            <a:off x="1952625" y="2314575"/>
            <a:ext cx="638175"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05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5" y="3028950"/>
            <a:ext cx="781050" cy="126365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5" y="3786188"/>
            <a:ext cx="781050" cy="160496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p:cNvSpPr>
            <a:spLocks noGrp="1"/>
          </p:cNvSpPr>
          <p:nvPr>
            <p:ph type="title"/>
          </p:nvPr>
        </p:nvSpPr>
        <p:spPr/>
        <p:txBody>
          <a:bodyPr/>
          <a:lstStyle/>
          <a:p>
            <a:r>
              <a:rPr lang="en-US" altLang="en-US" b="1" smtClean="0">
                <a:solidFill>
                  <a:srgbClr val="FF0000"/>
                </a:solidFill>
              </a:rPr>
              <a:t>Scientific Decisions!!</a:t>
            </a:r>
          </a:p>
        </p:txBody>
      </p:sp>
      <p:sp>
        <p:nvSpPr>
          <p:cNvPr id="3" name="Content Placeholder 2"/>
          <p:cNvSpPr>
            <a:spLocks noGrp="1"/>
          </p:cNvSpPr>
          <p:nvPr>
            <p:ph idx="1"/>
          </p:nvPr>
        </p:nvSpPr>
        <p:spPr/>
        <p:txBody>
          <a:bodyPr/>
          <a:lstStyle/>
          <a:p>
            <a:r>
              <a:rPr lang="en-US" altLang="en-US" smtClean="0"/>
              <a:t>Blueprint for 2022, </a:t>
            </a:r>
            <a:r>
              <a:rPr lang="en-US" altLang="en-US" u="sng" smtClean="0"/>
              <a:t>Part 2:  Geopotential</a:t>
            </a:r>
          </a:p>
          <a:p>
            <a:pPr lvl="1">
              <a:buFont typeface="Wingdings" panose="05000000000000000000" pitchFamily="2" charset="2"/>
              <a:buChar char="ü"/>
            </a:pPr>
            <a:r>
              <a:rPr lang="en-US" altLang="en-US" smtClean="0"/>
              <a:t>Global 3-D Geopotential Model (GGM)</a:t>
            </a:r>
          </a:p>
          <a:p>
            <a:pPr lvl="2">
              <a:buFont typeface="Wingdings" panose="05000000000000000000" pitchFamily="2" charset="2"/>
              <a:buChar char="ü"/>
            </a:pPr>
            <a:r>
              <a:rPr lang="en-US" altLang="en-US" smtClean="0"/>
              <a:t>Will contain all GRAV-D data</a:t>
            </a:r>
          </a:p>
          <a:p>
            <a:pPr lvl="2">
              <a:buFont typeface="Wingdings" panose="05000000000000000000" pitchFamily="2" charset="2"/>
              <a:buChar char="ü"/>
            </a:pPr>
            <a:r>
              <a:rPr lang="en-US" altLang="en-US" smtClean="0"/>
              <a:t>Able to yield any physical value on/above surface </a:t>
            </a:r>
          </a:p>
          <a:p>
            <a:pPr lvl="1">
              <a:buFont typeface="Wingdings" panose="05000000000000000000" pitchFamily="2" charset="2"/>
              <a:buChar char="ü"/>
            </a:pPr>
            <a:r>
              <a:rPr lang="en-US" altLang="en-US" smtClean="0"/>
              <a:t>Special high-resolution geoid, DoV and surface gravity products consistent with GGM</a:t>
            </a:r>
          </a:p>
          <a:p>
            <a:pPr lvl="2">
              <a:buFont typeface="Wingdings" panose="05000000000000000000" pitchFamily="2" charset="2"/>
              <a:buChar char="ü"/>
            </a:pPr>
            <a:r>
              <a:rPr lang="en-US" altLang="en-US" smtClean="0"/>
              <a:t>Not global:  NA/Pacific, American Samoa, Guam/CNMI</a:t>
            </a:r>
          </a:p>
          <a:p>
            <a:pPr lvl="1">
              <a:buFont typeface="Wingdings" panose="05000000000000000000" pitchFamily="2" charset="2"/>
              <a:buChar char="ü"/>
            </a:pPr>
            <a:r>
              <a:rPr lang="en-US" altLang="en-US" smtClean="0"/>
              <a:t>Time-Dependencies</a:t>
            </a:r>
          </a:p>
          <a:p>
            <a:pPr lvl="2">
              <a:buFont typeface="Wingdings" panose="05000000000000000000" pitchFamily="2" charset="2"/>
              <a:buChar char="ü"/>
            </a:pPr>
            <a:r>
              <a:rPr lang="en-US" altLang="en-US" smtClean="0"/>
              <a:t>Geoid monitoring service</a:t>
            </a:r>
          </a:p>
          <a:p>
            <a:pPr lvl="3">
              <a:buFont typeface="Wingdings" panose="05000000000000000000" pitchFamily="2" charset="2"/>
              <a:buChar char="ü"/>
            </a:pPr>
            <a:r>
              <a:rPr lang="en-US" altLang="en-US" smtClean="0"/>
              <a:t>Impacts of deglaciation, sea level rise, earthquakes, etc</a:t>
            </a:r>
          </a:p>
          <a:p>
            <a:endParaRPr lang="en-US" altLang="en-US" u="sng" smtClean="0">
              <a:solidFill>
                <a:srgbClr val="FF0000"/>
              </a:solidFill>
            </a:endParaRPr>
          </a:p>
          <a:p>
            <a:pPr lvl="1"/>
            <a:endParaRPr lang="en-US" altLang="en-US" smtClean="0"/>
          </a:p>
        </p:txBody>
      </p:sp>
      <p:sp>
        <p:nvSpPr>
          <p:cNvPr id="4" name="Date Placeholder 3"/>
          <p:cNvSpPr>
            <a:spLocks noGrp="1"/>
          </p:cNvSpPr>
          <p:nvPr>
            <p:ph type="dt" sz="quarter" idx="10"/>
          </p:nvPr>
        </p:nvSpPr>
        <p:spPr/>
        <p:txBody>
          <a:bodyPr/>
          <a:lstStyle/>
          <a:p>
            <a:pPr>
              <a:defRPr/>
            </a:pPr>
            <a:r>
              <a:rPr lang="en-US" smtClean="0"/>
              <a:t>April 24, 2017</a:t>
            </a:r>
            <a:endParaRPr 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April 24, 2017</a:t>
            </a:r>
            <a:endParaRPr 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sp>
        <p:nvSpPr>
          <p:cNvPr id="227332" name="TextBox 6"/>
          <p:cNvSpPr txBox="1">
            <a:spLocks noChangeArrowheads="1"/>
          </p:cNvSpPr>
          <p:nvPr/>
        </p:nvSpPr>
        <p:spPr bwMode="auto">
          <a:xfrm>
            <a:off x="0" y="4743450"/>
            <a:ext cx="4900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GEOID2022 (et al) over the North America/Pacific/Caribbean/Central America/Greenland region will range from </a:t>
            </a:r>
          </a:p>
          <a:p>
            <a:pPr eaLnBrk="1" hangingPunct="1">
              <a:spcBef>
                <a:spcPct val="0"/>
              </a:spcBef>
              <a:buFontTx/>
              <a:buNone/>
            </a:pPr>
            <a:r>
              <a:rPr lang="en-US" altLang="en-US" sz="1800"/>
              <a:t>0 to 90 latitude and from 170 to 350 longitude.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0613" y="785813"/>
            <a:ext cx="2973387"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23125" y="3789363"/>
            <a:ext cx="1920875"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5213350" y="3465513"/>
            <a:ext cx="4019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GEOID2022 (et al) over Guam/CNMI:</a:t>
            </a:r>
          </a:p>
          <a:p>
            <a:pPr eaLnBrk="1" hangingPunct="1">
              <a:spcBef>
                <a:spcPct val="0"/>
              </a:spcBef>
              <a:buFontTx/>
              <a:buNone/>
            </a:pPr>
            <a:r>
              <a:rPr lang="en-US" altLang="en-US" sz="1800"/>
              <a:t>11-22, 143-148</a:t>
            </a:r>
          </a:p>
        </p:txBody>
      </p:sp>
      <p:sp>
        <p:nvSpPr>
          <p:cNvPr id="11" name="TextBox 10"/>
          <p:cNvSpPr txBox="1">
            <a:spLocks noChangeArrowheads="1"/>
          </p:cNvSpPr>
          <p:nvPr/>
        </p:nvSpPr>
        <p:spPr bwMode="auto">
          <a:xfrm>
            <a:off x="4010025" y="438150"/>
            <a:ext cx="4494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GEOID2022 (et al) over American Samoa:</a:t>
            </a:r>
          </a:p>
          <a:p>
            <a:pPr eaLnBrk="1" hangingPunct="1">
              <a:spcBef>
                <a:spcPct val="0"/>
              </a:spcBef>
              <a:buFontTx/>
              <a:buNone/>
            </a:pPr>
            <a:r>
              <a:rPr lang="en-US" altLang="en-US" sz="1800"/>
              <a:t>-16 to -10, 186-193</a:t>
            </a:r>
          </a:p>
        </p:txBody>
      </p:sp>
      <p:pic>
        <p:nvPicPr>
          <p:cNvPr id="227337" name="Picture 11" descr="xGEOID18"/>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1222375"/>
            <a:ext cx="5213350" cy="3319463"/>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0"/>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p:txBody>
          <a:bodyPr/>
          <a:lstStyle/>
          <a:p>
            <a:r>
              <a:rPr lang="en-US" altLang="en-US" smtClean="0"/>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smtClean="0">
                <a:cs typeface="Times New Roman" panose="02020603050405020304" pitchFamily="18" charset="0"/>
              </a:rPr>
              <a:t>The Old:</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NAVD </a:t>
            </a:r>
            <a:r>
              <a:rPr lang="en-US" altLang="en-US" sz="2400" dirty="0">
                <a:cs typeface="Times New Roman" panose="02020603050405020304" pitchFamily="18" charset="0"/>
              </a:rPr>
              <a:t>88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PRVD 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VIVD09</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ASVD02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NMVD03</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GUVD04</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IGLD </a:t>
            </a:r>
            <a:r>
              <a:rPr lang="en-US" altLang="en-US" sz="2400" dirty="0" smtClean="0">
                <a:cs typeface="Times New Roman" panose="02020603050405020304" pitchFamily="18" charset="0"/>
              </a:rPr>
              <a:t>85</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IGSN71</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GEOID12B</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DEFLEC12B</a:t>
            </a: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smtClean="0">
                <a:cs typeface="Times New Roman" panose="02020603050405020304" pitchFamily="18" charset="0"/>
              </a:rPr>
              <a:t>The New:</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The North American-Pacific Geopotential Datum of 2022 (NAPGD2022)</a:t>
            </a:r>
          </a:p>
          <a:p>
            <a:pPr marL="457200" lvl="1" indent="0" eaLnBrk="1" hangingPunct="1">
              <a:buFont typeface="Arial" panose="020B0604020202020204" pitchFamily="34" charset="0"/>
              <a:buNone/>
              <a:defRPr/>
            </a:pPr>
            <a:endParaRPr lang="en-US" altLang="en-US" sz="2400" dirty="0" smtClean="0">
              <a:cs typeface="Times New Roman" panose="02020603050405020304" pitchFamily="18" charset="0"/>
            </a:endParaRP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	</a:t>
            </a:r>
            <a:r>
              <a:rPr lang="en-US" altLang="en-US" sz="2400" dirty="0" smtClean="0">
                <a:cs typeface="Times New Roman" panose="02020603050405020304" pitchFamily="18" charset="0"/>
              </a:rPr>
              <a:t>- Will include GEOID2022</a:t>
            </a:r>
          </a:p>
          <a:p>
            <a:pPr marL="457200" lvl="1" indent="0" eaLnBrk="1" hangingPunct="1">
              <a:buFont typeface="Arial" panose="020B0604020202020204" pitchFamily="34" charset="0"/>
              <a:buNone/>
              <a:defRPr/>
            </a:pPr>
            <a:endParaRPr lang="en-US" altLang="en-US" sz="2400" dirty="0" smtClean="0">
              <a:cs typeface="Times New Roman" panose="02020603050405020304" pitchFamily="18" charset="0"/>
            </a:endParaRPr>
          </a:p>
          <a:p>
            <a:pPr marL="457200" lvl="1" indent="0" eaLnBrk="1" hangingPunct="1">
              <a:buFont typeface="Arial" panose="020B0604020202020204" pitchFamily="34" charset="0"/>
              <a:buNone/>
              <a:defRPr/>
            </a:pPr>
            <a:endParaRPr lang="en-US" altLang="en-US" sz="2400" dirty="0" smtClean="0">
              <a:cs typeface="Times New Roman" panose="02020603050405020304" pitchFamily="18" charset="0"/>
            </a:endParaRP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quarter" idx="10"/>
          </p:nvPr>
        </p:nvSpPr>
        <p:spPr/>
        <p:txBody>
          <a:bodyPr/>
          <a:lstStyle/>
          <a:p>
            <a:pPr>
              <a:defRPr/>
            </a:pPr>
            <a:r>
              <a:rPr lang="en-US" altLang="en-US" smtClean="0"/>
              <a:t>April 24, 2017</a:t>
            </a:r>
            <a:endParaRPr lang="en-US" altLang="en-US"/>
          </a:p>
        </p:txBody>
      </p:sp>
      <p:sp>
        <p:nvSpPr>
          <p:cNvPr id="3" name="Footer Placeholder 2"/>
          <p:cNvSpPr>
            <a:spLocks noGrp="1"/>
          </p:cNvSpPr>
          <p:nvPr>
            <p:ph type="ftr" sz="quarter" idx="11"/>
          </p:nvPr>
        </p:nvSpPr>
        <p:spPr/>
        <p:txBody>
          <a:bodyPr/>
          <a:lstStyle/>
          <a:p>
            <a:pPr>
              <a:defRPr/>
            </a:pPr>
            <a:r>
              <a:rPr lang="en-US" smtClean="0"/>
              <a:t>2017 Geospatial Summit, Silver Spring, MD</a:t>
            </a:r>
            <a:endParaRPr lang="en-US"/>
          </a:p>
        </p:txBody>
      </p:sp>
      <p:sp>
        <p:nvSpPr>
          <p:cNvPr id="4" name="TextBox 3"/>
          <p:cNvSpPr txBox="1">
            <a:spLocks noChangeArrowheads="1"/>
          </p:cNvSpPr>
          <p:nvPr/>
        </p:nvSpPr>
        <p:spPr bwMode="auto">
          <a:xfrm>
            <a:off x="0" y="1990725"/>
            <a:ext cx="989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8" name="TextBox 7"/>
          <p:cNvSpPr txBox="1">
            <a:spLocks noChangeArrowheads="1"/>
          </p:cNvSpPr>
          <p:nvPr/>
        </p:nvSpPr>
        <p:spPr bwMode="auto">
          <a:xfrm>
            <a:off x="0" y="3238500"/>
            <a:ext cx="98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Normal</a:t>
            </a:r>
          </a:p>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5" name="Left Brace 4"/>
          <p:cNvSpPr/>
          <p:nvPr/>
        </p:nvSpPr>
        <p:spPr>
          <a:xfrm>
            <a:off x="989013" y="2514600"/>
            <a:ext cx="258762" cy="20478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TextBox 9"/>
          <p:cNvSpPr txBox="1">
            <a:spLocks noChangeArrowheads="1"/>
          </p:cNvSpPr>
          <p:nvPr/>
        </p:nvSpPr>
        <p:spPr bwMode="auto">
          <a:xfrm>
            <a:off x="-38100" y="4602163"/>
            <a:ext cx="7731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Dynamic</a:t>
            </a:r>
          </a:p>
          <a:p>
            <a:pPr eaLnBrk="1" hangingPunct="1">
              <a:spcBef>
                <a:spcPct val="0"/>
              </a:spcBef>
              <a:buFontTx/>
              <a:buNone/>
            </a:pPr>
            <a:r>
              <a:rPr lang="en-US" altLang="en-US" sz="1100" b="1">
                <a:solidFill>
                  <a:srgbClr val="FF0000"/>
                </a:solidFill>
              </a:rPr>
              <a:t>Heights</a:t>
            </a:r>
          </a:p>
        </p:txBody>
      </p:sp>
      <p:sp>
        <p:nvSpPr>
          <p:cNvPr id="11" name="TextBox 10"/>
          <p:cNvSpPr txBox="1">
            <a:spLocks noChangeArrowheads="1"/>
          </p:cNvSpPr>
          <p:nvPr/>
        </p:nvSpPr>
        <p:spPr bwMode="auto">
          <a:xfrm>
            <a:off x="-44450" y="5153025"/>
            <a:ext cx="669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Gravity</a:t>
            </a:r>
          </a:p>
        </p:txBody>
      </p:sp>
      <p:sp>
        <p:nvSpPr>
          <p:cNvPr id="13" name="TextBox 12"/>
          <p:cNvSpPr txBox="1">
            <a:spLocks noChangeArrowheads="1"/>
          </p:cNvSpPr>
          <p:nvPr/>
        </p:nvSpPr>
        <p:spPr bwMode="auto">
          <a:xfrm>
            <a:off x="-44450" y="5535613"/>
            <a:ext cx="10017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Geoid</a:t>
            </a:r>
          </a:p>
          <a:p>
            <a:pPr eaLnBrk="1" hangingPunct="1">
              <a:spcBef>
                <a:spcPct val="0"/>
              </a:spcBef>
              <a:buFontTx/>
              <a:buNone/>
            </a:pPr>
            <a:r>
              <a:rPr lang="en-US" altLang="en-US" sz="1100" b="1">
                <a:solidFill>
                  <a:srgbClr val="FF0000"/>
                </a:solidFill>
              </a:rPr>
              <a:t>Undulations</a:t>
            </a:r>
          </a:p>
        </p:txBody>
      </p:sp>
      <p:sp>
        <p:nvSpPr>
          <p:cNvPr id="14" name="TextBox 13"/>
          <p:cNvSpPr txBox="1">
            <a:spLocks noChangeArrowheads="1"/>
          </p:cNvSpPr>
          <p:nvPr/>
        </p:nvSpPr>
        <p:spPr bwMode="auto">
          <a:xfrm>
            <a:off x="-11113" y="5965825"/>
            <a:ext cx="11477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Deflections of</a:t>
            </a:r>
          </a:p>
          <a:p>
            <a:pPr eaLnBrk="1" hangingPunct="1">
              <a:spcBef>
                <a:spcPct val="0"/>
              </a:spcBef>
              <a:buFontTx/>
              <a:buNone/>
            </a:pPr>
            <a:r>
              <a:rPr lang="en-US" altLang="en-US" sz="1100" b="1">
                <a:solidFill>
                  <a:srgbClr val="FF0000"/>
                </a:solidFill>
              </a:rPr>
              <a:t>the Vertical</a:t>
            </a:r>
          </a:p>
        </p:txBody>
      </p:sp>
      <p:sp>
        <p:nvSpPr>
          <p:cNvPr id="15" name="TextBox 14"/>
          <p:cNvSpPr txBox="1"/>
          <p:nvPr/>
        </p:nvSpPr>
        <p:spPr>
          <a:xfrm rot="19319665">
            <a:off x="1419225" y="2528888"/>
            <a:ext cx="6773863" cy="1784350"/>
          </a:xfrm>
          <a:prstGeom prst="rect">
            <a:avLst/>
          </a:prstGeom>
          <a:solidFill>
            <a:schemeClr val="accent3">
              <a:lumMod val="20000"/>
              <a:lumOff val="80000"/>
              <a:alpha val="90000"/>
            </a:schemeClr>
          </a:solidFill>
        </p:spPr>
        <p:txBody>
          <a:bodyPr>
            <a:spAutoFit/>
          </a:bodyPr>
          <a:lstStyle/>
          <a:p>
            <a:pPr>
              <a:defRPr/>
            </a:pPr>
            <a:r>
              <a:rPr lang="en-US" sz="6600" b="1" dirty="0">
                <a:solidFill>
                  <a:schemeClr val="accent3">
                    <a:lumMod val="75000"/>
                  </a:schemeClr>
                </a:solidFill>
              </a:rPr>
              <a:t>one vertical datum</a:t>
            </a:r>
          </a:p>
          <a:p>
            <a:pPr algn="ctr">
              <a:defRPr/>
            </a:pPr>
            <a:r>
              <a:rPr lang="en-US" sz="4400" b="1" dirty="0">
                <a:solidFill>
                  <a:schemeClr val="accent3">
                    <a:lumMod val="75000"/>
                  </a:schemeClr>
                </a:solidFill>
              </a:rPr>
              <a:t>pole-to-equator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80">
                                          <p:stCondLst>
                                            <p:cond delay="0"/>
                                          </p:stCondLst>
                                        </p:cTn>
                                        <p:tgtEl>
                                          <p:spTgt spid="15"/>
                                        </p:tgtEl>
                                      </p:cBhvr>
                                    </p:animEffect>
                                    <p:anim calcmode="lin" valueType="num">
                                      <p:cBhvr>
                                        <p:cTn id="6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9" dur="26">
                                          <p:stCondLst>
                                            <p:cond delay="650"/>
                                          </p:stCondLst>
                                        </p:cTn>
                                        <p:tgtEl>
                                          <p:spTgt spid="15"/>
                                        </p:tgtEl>
                                      </p:cBhvr>
                                      <p:to x="100000" y="60000"/>
                                    </p:animScale>
                                    <p:animScale>
                                      <p:cBhvr>
                                        <p:cTn id="70" dur="166" decel="50000">
                                          <p:stCondLst>
                                            <p:cond delay="676"/>
                                          </p:stCondLst>
                                        </p:cTn>
                                        <p:tgtEl>
                                          <p:spTgt spid="15"/>
                                        </p:tgtEl>
                                      </p:cBhvr>
                                      <p:to x="100000" y="100000"/>
                                    </p:animScale>
                                    <p:animScale>
                                      <p:cBhvr>
                                        <p:cTn id="71" dur="26">
                                          <p:stCondLst>
                                            <p:cond delay="1312"/>
                                          </p:stCondLst>
                                        </p:cTn>
                                        <p:tgtEl>
                                          <p:spTgt spid="15"/>
                                        </p:tgtEl>
                                      </p:cBhvr>
                                      <p:to x="100000" y="80000"/>
                                    </p:animScale>
                                    <p:animScale>
                                      <p:cBhvr>
                                        <p:cTn id="72" dur="166" decel="50000">
                                          <p:stCondLst>
                                            <p:cond delay="1338"/>
                                          </p:stCondLst>
                                        </p:cTn>
                                        <p:tgtEl>
                                          <p:spTgt spid="15"/>
                                        </p:tgtEl>
                                      </p:cBhvr>
                                      <p:to x="100000" y="100000"/>
                                    </p:animScale>
                                    <p:animScale>
                                      <p:cBhvr>
                                        <p:cTn id="73" dur="26">
                                          <p:stCondLst>
                                            <p:cond delay="1642"/>
                                          </p:stCondLst>
                                        </p:cTn>
                                        <p:tgtEl>
                                          <p:spTgt spid="15"/>
                                        </p:tgtEl>
                                      </p:cBhvr>
                                      <p:to x="100000" y="90000"/>
                                    </p:animScale>
                                    <p:animScale>
                                      <p:cBhvr>
                                        <p:cTn id="74" dur="166" decel="50000">
                                          <p:stCondLst>
                                            <p:cond delay="1668"/>
                                          </p:stCondLst>
                                        </p:cTn>
                                        <p:tgtEl>
                                          <p:spTgt spid="15"/>
                                        </p:tgtEl>
                                      </p:cBhvr>
                                      <p:to x="100000" y="100000"/>
                                    </p:animScale>
                                    <p:animScale>
                                      <p:cBhvr>
                                        <p:cTn id="75" dur="26">
                                          <p:stCondLst>
                                            <p:cond delay="1808"/>
                                          </p:stCondLst>
                                        </p:cTn>
                                        <p:tgtEl>
                                          <p:spTgt spid="15"/>
                                        </p:tgtEl>
                                      </p:cBhvr>
                                      <p:to x="100000" y="95000"/>
                                    </p:animScale>
                                    <p:animScale>
                                      <p:cBhvr>
                                        <p:cTn id="7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229600" cy="1143000"/>
          </a:xfrm>
        </p:spPr>
        <p:txBody>
          <a:bodyPr/>
          <a:lstStyle/>
          <a:p>
            <a:r>
              <a:rPr lang="en-US" dirty="0" smtClean="0">
                <a:latin typeface="Cambria" panose="02040503050406030204" pitchFamily="18" charset="0"/>
                <a:ea typeface="Cambria" panose="02040503050406030204" pitchFamily="18" charset="0"/>
              </a:rPr>
              <a:t>The wrong question, circa 2022:</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2038354"/>
            <a:ext cx="9144000" cy="970981"/>
          </a:xfrm>
        </p:spPr>
        <p:txBody>
          <a:bodyPr/>
          <a:lstStyle/>
          <a:p>
            <a:pPr marL="0" indent="0" algn="ctr">
              <a:buNone/>
            </a:pPr>
            <a:r>
              <a:rPr lang="en-US" dirty="0" smtClean="0">
                <a:latin typeface="Cambria" panose="02040503050406030204" pitchFamily="18" charset="0"/>
                <a:ea typeface="Cambria" panose="02040503050406030204" pitchFamily="18" charset="0"/>
              </a:rPr>
              <a:t>“What’s the position of that point?”</a:t>
            </a:r>
            <a:endParaRPr lang="en-US" dirty="0">
              <a:latin typeface="Cambria" panose="02040503050406030204" pitchFamily="18" charset="0"/>
              <a:ea typeface="Cambria" panose="02040503050406030204" pitchFamily="18" charset="0"/>
            </a:endParaRPr>
          </a:p>
        </p:txBody>
      </p:sp>
      <p:sp>
        <p:nvSpPr>
          <p:cNvPr id="7" name="Title 1"/>
          <p:cNvSpPr txBox="1">
            <a:spLocks/>
          </p:cNvSpPr>
          <p:nvPr/>
        </p:nvSpPr>
        <p:spPr bwMode="auto">
          <a:xfrm>
            <a:off x="0" y="30706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The right question, circa 2022:</a:t>
            </a:r>
          </a:p>
        </p:txBody>
      </p:sp>
      <p:sp>
        <p:nvSpPr>
          <p:cNvPr id="8" name="Content Placeholder 2"/>
          <p:cNvSpPr txBox="1">
            <a:spLocks/>
          </p:cNvSpPr>
          <p:nvPr/>
        </p:nvSpPr>
        <p:spPr bwMode="auto">
          <a:xfrm>
            <a:off x="0" y="4300966"/>
            <a:ext cx="9144000" cy="9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What’s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the position of that point, </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on some specific date</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6" name="TextBox 5"/>
          <p:cNvSpPr txBox="1"/>
          <p:nvPr/>
        </p:nvSpPr>
        <p:spPr>
          <a:xfrm>
            <a:off x="6832546" y="5590309"/>
            <a:ext cx="2311454" cy="707886"/>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smtClean="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Drift</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t>
            </a:r>
          </a:p>
        </p:txBody>
      </p:sp>
    </p:spTree>
    <p:extLst>
      <p:ext uri="{BB962C8B-B14F-4D97-AF65-F5344CB8AC3E}">
        <p14:creationId xmlns:p14="http://schemas.microsoft.com/office/powerpoint/2010/main" val="246217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par>
                          <p:cTn id="9" fill="hold">
                            <p:stCondLst>
                              <p:cond delay="0"/>
                            </p:stCondLst>
                            <p:childTnLst>
                              <p:par>
                                <p:cTn id="10" presetID="42" presetClass="entr" presetSubtype="0" fill="hold" nodeType="afterEffect">
                                  <p:stCondLst>
                                    <p:cond delay="15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2337246"/>
            <a:ext cx="9144000" cy="2725532"/>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sz="44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North </a:t>
            </a:r>
            <a:r>
              <a:rPr kumimoji="0"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American </a:t>
            </a:r>
            <a:r>
              <a:rPr kumimoji="0" sz="4400" b="1" i="0" u="none" strike="noStrike" kern="1200" cap="none" spc="-2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Terrestrial </a:t>
            </a:r>
            <a:r>
              <a:rPr kumimoji="0"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Reference</a:t>
            </a:r>
            <a:r>
              <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a:t>
            </a:r>
            <a:r>
              <a:rPr kumimoji="0"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Frame of</a:t>
            </a:r>
            <a:r>
              <a:rPr kumimoji="0" sz="4400" b="1" i="0" u="none" strike="noStrike" kern="1200" cap="none" spc="-33"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a:t>
            </a:r>
            <a:r>
              <a:rPr kumimoji="0"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sz="4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(NATRF2022)</a:t>
            </a:r>
            <a:endParaRPr kumimoji="0" sz="4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
        <p:nvSpPr>
          <p:cNvPr id="5" name="object 5"/>
          <p:cNvSpPr>
            <a:spLocks noChangeAspect="1"/>
          </p:cNvSpPr>
          <p:nvPr/>
        </p:nvSpPr>
        <p:spPr>
          <a:xfrm>
            <a:off x="410453" y="1226634"/>
            <a:ext cx="8323096" cy="5553307"/>
          </a:xfrm>
          <a:prstGeom prst="rect">
            <a:avLst/>
          </a:prstGeom>
          <a:blipFill>
            <a:blip r:embed="rId3" cstate="print"/>
            <a:srcRect/>
            <a:stretch>
              <a:fillRect b="-99003"/>
            </a:stretch>
          </a:blipFill>
          <a:ln w="38100">
            <a:solidFill>
              <a:srgbClr val="FF000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556434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60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787635"/>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North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American </a:t>
            </a:r>
            <a:r>
              <a:rPr kumimoji="0" sz="5400" b="1" i="0" u="none" strike="noStrike" kern="1200" cap="none" spc="-2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Terrestrial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Reference</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Frame of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NATRF2022</a:t>
            </a:r>
            <a:endParaRPr kumimoji="0" lang="en-US"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(pronounced: </a:t>
            </a:r>
            <a:r>
              <a:rPr kumimoji="0" lang="en-US" sz="5400" b="1" i="0" u="none" strike="noStrike" kern="1200" cap="none" spc="-20" normalizeH="0" baseline="0" noProof="0" dirty="0" err="1"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a:t>
            </a:r>
            <a:r>
              <a:rPr kumimoji="0" lang="en-US" sz="54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-ref)</a:t>
            </a:r>
            <a:endParaRPr kumimoji="0"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3853102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Cambria" panose="02040503050406030204" pitchFamily="18" charset="0"/>
                <a:ea typeface="Cambria" panose="02040503050406030204" pitchFamily="18" charset="0"/>
              </a:rPr>
              <a:t>Reference Frame is a more </a:t>
            </a:r>
            <a:r>
              <a:rPr lang="en-US" i="1" dirty="0" smtClean="0">
                <a:latin typeface="Cambria" panose="02040503050406030204" pitchFamily="18" charset="0"/>
                <a:ea typeface="Cambria" panose="02040503050406030204" pitchFamily="18" charset="0"/>
              </a:rPr>
              <a:t>scientifically appropriate</a:t>
            </a:r>
            <a:r>
              <a:rPr lang="en-US" dirty="0" smtClean="0">
                <a:latin typeface="Cambria" panose="02040503050406030204" pitchFamily="18" charset="0"/>
                <a:ea typeface="Cambria" panose="02040503050406030204" pitchFamily="18" charset="0"/>
              </a:rPr>
              <a:t> way of saying “datum”</a:t>
            </a:r>
          </a:p>
          <a:p>
            <a:endParaRPr lang="en-US" dirty="0" smtClean="0">
              <a:latin typeface="Cambria" panose="02040503050406030204" pitchFamily="18" charset="0"/>
              <a:ea typeface="Cambria" panose="02040503050406030204" pitchFamily="18" charset="0"/>
            </a:endParaRPr>
          </a:p>
          <a:p>
            <a:r>
              <a:rPr lang="en-US" dirty="0" smtClean="0">
                <a:latin typeface="Cambria" panose="02040503050406030204" pitchFamily="18" charset="0"/>
                <a:ea typeface="Cambria" panose="02040503050406030204" pitchFamily="18" charset="0"/>
              </a:rPr>
              <a:t>could be debated that  “datum” was misused</a:t>
            </a:r>
          </a:p>
          <a:p>
            <a:endParaRPr lang="en-US" dirty="0" smtClean="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y</a:t>
            </a:r>
            <a:r>
              <a:rPr lang="en-US" dirty="0" smtClean="0">
                <a:latin typeface="Cambria" panose="02040503050406030204" pitchFamily="18" charset="0"/>
                <a:ea typeface="Cambria" panose="02040503050406030204" pitchFamily="18" charset="0"/>
              </a:rPr>
              <a:t>ou will continue to see NGS use the phrase “New </a:t>
            </a:r>
            <a:r>
              <a:rPr lang="en-US" dirty="0" err="1" smtClean="0">
                <a:latin typeface="Cambria" panose="02040503050406030204" pitchFamily="18" charset="0"/>
                <a:ea typeface="Cambria" panose="02040503050406030204" pitchFamily="18" charset="0"/>
              </a:rPr>
              <a:t>Datums</a:t>
            </a:r>
            <a:r>
              <a:rPr lang="en-US" dirty="0" smtClean="0">
                <a:latin typeface="Cambria" panose="02040503050406030204" pitchFamily="18" charset="0"/>
                <a:ea typeface="Cambria" panose="02040503050406030204" pitchFamily="18" charset="0"/>
              </a:rPr>
              <a:t>” for 2022</a:t>
            </a: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p:txBody>
          <a:bodyPr/>
          <a:lstStyle/>
          <a:p>
            <a:r>
              <a:rPr lang="en-US" sz="4800" dirty="0">
                <a:latin typeface="Cambria" panose="02040503050406030204" pitchFamily="18" charset="0"/>
                <a:ea typeface="Cambria" panose="02040503050406030204" pitchFamily="18" charset="0"/>
              </a:rPr>
              <a:t>Reference Frame ≈ Datum</a:t>
            </a:r>
          </a:p>
        </p:txBody>
      </p:sp>
    </p:spTree>
    <p:extLst>
      <p:ext uri="{BB962C8B-B14F-4D97-AF65-F5344CB8AC3E}">
        <p14:creationId xmlns:p14="http://schemas.microsoft.com/office/powerpoint/2010/main" val="1279673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4"/>
            <a:ext cx="8496300" cy="4525963"/>
          </a:xfrm>
        </p:spPr>
        <p:txBody>
          <a:bodyPr/>
          <a:lstStyle/>
          <a:p>
            <a:pPr marL="0" indent="0">
              <a:buNone/>
            </a:pPr>
            <a:r>
              <a:rPr lang="en-US" dirty="0">
                <a:latin typeface="Cambria" panose="02040503050406030204" pitchFamily="18" charset="0"/>
                <a:ea typeface="Cambria" panose="02040503050406030204" pitchFamily="18" charset="0"/>
              </a:rPr>
              <a:t>A </a:t>
            </a:r>
            <a:r>
              <a:rPr lang="en-US" dirty="0" smtClean="0">
                <a:latin typeface="Cambria" panose="02040503050406030204" pitchFamily="18" charset="0"/>
                <a:ea typeface="Cambria" panose="02040503050406030204" pitchFamily="18" charset="0"/>
              </a:rPr>
              <a:t>point </a:t>
            </a:r>
            <a:r>
              <a:rPr lang="en-US" dirty="0">
                <a:latin typeface="Cambria" panose="02040503050406030204" pitchFamily="18" charset="0"/>
                <a:ea typeface="Cambria" panose="02040503050406030204" pitchFamily="18" charset="0"/>
              </a:rPr>
              <a:t>of </a:t>
            </a:r>
            <a:r>
              <a:rPr lang="en-US" dirty="0" smtClean="0">
                <a:latin typeface="Cambria" panose="02040503050406030204" pitchFamily="18" charset="0"/>
                <a:ea typeface="Cambria" panose="02040503050406030204" pitchFamily="18" charset="0"/>
              </a:rPr>
              <a:t>view or a ‘frame of reference’.</a:t>
            </a:r>
          </a:p>
          <a:p>
            <a:pPr marL="0" indent="0">
              <a:buNone/>
            </a:pPr>
            <a:endParaRPr lang="en-US" dirty="0">
              <a:latin typeface="Cambria" panose="02040503050406030204" pitchFamily="18" charset="0"/>
              <a:ea typeface="Cambria" panose="02040503050406030204" pitchFamily="18" charset="0"/>
            </a:endParaRPr>
          </a:p>
          <a:p>
            <a:pPr marL="0" indent="0">
              <a:buNone/>
            </a:pPr>
            <a:r>
              <a:rPr lang="en-US" dirty="0" smtClean="0">
                <a:latin typeface="Cambria" panose="02040503050406030204" pitchFamily="18" charset="0"/>
                <a:ea typeface="Cambria" panose="02040503050406030204" pitchFamily="18" charset="0"/>
              </a:rPr>
              <a:t>If </a:t>
            </a:r>
            <a:r>
              <a:rPr lang="en-US" dirty="0">
                <a:latin typeface="Cambria" panose="02040503050406030204" pitchFamily="18" charset="0"/>
                <a:ea typeface="Cambria" panose="02040503050406030204" pitchFamily="18" charset="0"/>
              </a:rPr>
              <a:t>your reference frame is North America, you are standing </a:t>
            </a:r>
            <a:r>
              <a:rPr lang="en-US" dirty="0" smtClean="0">
                <a:latin typeface="Cambria" panose="02040503050406030204" pitchFamily="18" charset="0"/>
                <a:ea typeface="Cambria" panose="02040503050406030204" pitchFamily="18" charset="0"/>
              </a:rPr>
              <a:t>somewhere within </a:t>
            </a:r>
            <a:r>
              <a:rPr lang="en-US" dirty="0">
                <a:latin typeface="Cambria" panose="02040503050406030204" pitchFamily="18" charset="0"/>
                <a:ea typeface="Cambria" panose="02040503050406030204" pitchFamily="18" charset="0"/>
              </a:rPr>
              <a:t>North America, </a:t>
            </a:r>
            <a:r>
              <a:rPr lang="en-US" b="1" dirty="0">
                <a:latin typeface="Cambria" panose="02040503050406030204" pitchFamily="18" charset="0"/>
                <a:ea typeface="Cambria" panose="02040503050406030204" pitchFamily="18" charset="0"/>
              </a:rPr>
              <a:t>seeing how other places </a:t>
            </a:r>
            <a:r>
              <a:rPr lang="en-US" b="1" dirty="0" smtClean="0">
                <a:latin typeface="Cambria" panose="02040503050406030204" pitchFamily="18" charset="0"/>
                <a:ea typeface="Cambria" panose="02040503050406030204" pitchFamily="18" charset="0"/>
              </a:rPr>
              <a:t>move</a:t>
            </a:r>
            <a:r>
              <a:rPr lang="en-US" dirty="0" smtClean="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from your point of view.</a:t>
            </a:r>
            <a:endParaRPr lang="en-US" dirty="0" smtClean="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p:txBody>
          <a:bodyPr/>
          <a:lstStyle/>
          <a:p>
            <a:r>
              <a:rPr lang="en-US" sz="4800" dirty="0">
                <a:latin typeface="Cambria" panose="02040503050406030204" pitchFamily="18" charset="0"/>
                <a:ea typeface="Cambria" panose="02040503050406030204" pitchFamily="18" charset="0"/>
              </a:rPr>
              <a:t>Reference </a:t>
            </a:r>
            <a:r>
              <a:rPr lang="en-US" sz="4800" dirty="0" smtClean="0">
                <a:latin typeface="Cambria" panose="02040503050406030204" pitchFamily="18" charset="0"/>
                <a:ea typeface="Cambria" panose="02040503050406030204" pitchFamily="18" charset="0"/>
              </a:rPr>
              <a:t>Frame Defined</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46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1"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1" i="0" u="sng"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1" i="0" u="sng"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sng" strike="noStrike" kern="1200" cap="none" spc="-2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1"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sz="3200" b="0"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NAD</a:t>
            </a:r>
            <a:r>
              <a:rPr kumimoji="0" sz="3200" b="0"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sz="3200" b="0"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0"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TRF20</a:t>
            </a:r>
            <a:r>
              <a:rPr kumimoji="0" sz="3200" b="0"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14 </a:t>
            </a:r>
            <a:r>
              <a:rPr kumimoji="0" sz="3200" b="0"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most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 rotation from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ITRF2014 via </a:t>
            </a:r>
            <a:r>
              <a:rPr kumimoji="0" lang="en-US" sz="3200" b="0" i="0" u="sng"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Euler</a:t>
            </a:r>
            <a:r>
              <a:rPr kumimoji="0" lang="en-US" sz="3200" b="0" i="0" u="sng" strike="noStrike" kern="1200" cap="none" spc="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r>
              <a:rPr kumimoji="0" lang="en-US" sz="3200" b="0" i="0" u="sng"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Pole Parameters</a:t>
            </a:r>
            <a:endParaRPr kumimoji="0" lang="en-US" sz="32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kumimoji="0" lang="en-US" sz="28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smtClean="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and Drift…</a:t>
            </a:r>
          </a:p>
        </p:txBody>
      </p:sp>
    </p:spTree>
    <p:extLst>
      <p:ext uri="{BB962C8B-B14F-4D97-AF65-F5344CB8AC3E}">
        <p14:creationId xmlns:p14="http://schemas.microsoft.com/office/powerpoint/2010/main" val="1154641870"/>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smtClean="0">
                <a:ea typeface="ＭＳ Ｐゴシック" panose="020B0600070205080204" pitchFamily="34" charset="-128"/>
              </a:rPr>
              <a:t>A (very) brief history of NAD 83</a:t>
            </a:r>
          </a:p>
        </p:txBody>
      </p:sp>
      <p:sp>
        <p:nvSpPr>
          <p:cNvPr id="3" name="Content Placeholder 2"/>
          <p:cNvSpPr>
            <a:spLocks noGrp="1"/>
          </p:cNvSpPr>
          <p:nvPr>
            <p:ph idx="1"/>
          </p:nvPr>
        </p:nvSpPr>
        <p:spPr>
          <a:xfrm>
            <a:off x="344488" y="1417638"/>
            <a:ext cx="5681662" cy="5218112"/>
          </a:xfrm>
        </p:spPr>
        <p:txBody>
          <a:bodyPr>
            <a:normAutofit fontScale="77500" lnSpcReduction="20000"/>
          </a:bodyPr>
          <a:lstStyle/>
          <a:p>
            <a:pPr>
              <a:defRPr/>
            </a:pPr>
            <a:r>
              <a:rPr lang="en-US" dirty="0" smtClean="0"/>
              <a:t>Original realization completed in 1986</a:t>
            </a:r>
          </a:p>
          <a:p>
            <a:pPr lvl="1">
              <a:defRPr/>
            </a:pPr>
            <a:r>
              <a:rPr lang="en-US" dirty="0" smtClean="0"/>
              <a:t>Consisted (almost) entirely of classical (optical) observations</a:t>
            </a:r>
          </a:p>
          <a:p>
            <a:pPr>
              <a:defRPr/>
            </a:pPr>
            <a:r>
              <a:rPr lang="en-US" dirty="0" smtClean="0"/>
              <a:t>“High Precision Geodetic Network” (HPGN) and “High Accuracy Reference Network” (HARN) realizations</a:t>
            </a:r>
          </a:p>
          <a:p>
            <a:pPr lvl="1">
              <a:defRPr/>
            </a:pPr>
            <a:r>
              <a:rPr lang="en-US" dirty="0" smtClean="0"/>
              <a:t>Most done in 1990s, essentially state-by-state</a:t>
            </a:r>
          </a:p>
          <a:p>
            <a:pPr lvl="1">
              <a:defRPr/>
            </a:pPr>
            <a:r>
              <a:rPr lang="en-US" dirty="0" smtClean="0"/>
              <a:t>Based on GNSS but classical stations included in adjustments</a:t>
            </a:r>
          </a:p>
          <a:p>
            <a:pPr>
              <a:defRPr/>
            </a:pPr>
            <a:r>
              <a:rPr lang="en-US" dirty="0" smtClean="0"/>
              <a:t>National Re-Adjustment of 2007</a:t>
            </a:r>
          </a:p>
          <a:p>
            <a:pPr lvl="1">
              <a:defRPr/>
            </a:pPr>
            <a:r>
              <a:rPr lang="en-US" dirty="0" smtClean="0"/>
              <a:t>NAD 83(CORS96) and (NSRS2007)</a:t>
            </a:r>
          </a:p>
          <a:p>
            <a:pPr lvl="1">
              <a:defRPr/>
            </a:pPr>
            <a:r>
              <a:rPr lang="en-US" dirty="0" smtClean="0"/>
              <a:t>Simultaneous nationwide adjustment (GNSS only)</a:t>
            </a:r>
          </a:p>
          <a:p>
            <a:pPr>
              <a:defRPr/>
            </a:pPr>
            <a:r>
              <a:rPr lang="en-US" b="1" i="1" dirty="0" smtClean="0"/>
              <a:t>New realization: NAD 83(2011) epoch 2010.00</a:t>
            </a:r>
          </a:p>
        </p:txBody>
      </p:sp>
      <p:pic>
        <p:nvPicPr>
          <p:cNvPr id="5" name="Picture 5" descr="bilby_tower_light"/>
          <p:cNvPicPr>
            <a:picLocks noChangeAspect="1" noChangeArrowheads="1"/>
          </p:cNvPicPr>
          <p:nvPr/>
        </p:nvPicPr>
        <p:blipFill>
          <a:blip r:embed="rId2"/>
          <a:srcRect r="24116"/>
          <a:stretch>
            <a:fillRect/>
          </a:stretch>
        </p:blipFill>
        <p:spPr>
          <a:xfrm>
            <a:off x="6026150" y="1174750"/>
            <a:ext cx="2138363" cy="38100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6729413" y="4192588"/>
            <a:ext cx="2301875" cy="2541587"/>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nodeType="afterGroup">
                            <p:stCondLst>
                              <p:cond delay="1000"/>
                            </p:stCondLst>
                            <p:childTnLst>
                              <p:par>
                                <p:cTn id="21" presetID="2" presetClass="entr" presetSubtype="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1+#ppt_w/2"/>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childTnLst>
                          </p:cTn>
                        </p:par>
                        <p:par>
                          <p:cTn id="36" fill="hold" nodeType="afterGroup">
                            <p:stCondLst>
                              <p:cond delay="1000"/>
                            </p:stCondLst>
                            <p:childTnLst>
                              <p:par>
                                <p:cTn id="37" presetID="9" presetClass="exit" presetSubtype="0" fill="hold" nodeType="afterEffect">
                                  <p:stCondLst>
                                    <p:cond delay="0"/>
                                  </p:stCondLst>
                                  <p:childTnLst>
                                    <p:animEffect transition="out" filter="dissolve">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97763"/>
            <a:ext cx="9144000" cy="693353"/>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pc="-7" dirty="0">
                <a:latin typeface="Cambria" panose="02040503050406030204" pitchFamily="18" charset="0"/>
                <a:cs typeface="Calibri"/>
              </a:rPr>
              <a:t>Four</a:t>
            </a:r>
            <a:r>
              <a:rPr spc="-7" dirty="0">
                <a:latin typeface="Cambria" panose="02040503050406030204" pitchFamily="18" charset="0"/>
                <a:cs typeface="Calibri"/>
              </a:rPr>
              <a:t> </a:t>
            </a:r>
            <a:r>
              <a:rPr lang="en-US" spc="-7" dirty="0">
                <a:latin typeface="Cambria" panose="02040503050406030204" pitchFamily="18" charset="0"/>
                <a:cs typeface="Calibri"/>
              </a:rPr>
              <a:t>“Plate-Fixed” </a:t>
            </a:r>
            <a:r>
              <a:rPr spc="-47" dirty="0">
                <a:latin typeface="Cambria" panose="02040503050406030204" pitchFamily="18" charset="0"/>
                <a:cs typeface="Calibri"/>
              </a:rPr>
              <a:t>Reference </a:t>
            </a:r>
            <a:r>
              <a:rPr spc="-27" dirty="0">
                <a:latin typeface="Cambria" panose="02040503050406030204" pitchFamily="18" charset="0"/>
                <a:cs typeface="Calibri"/>
              </a:rPr>
              <a:t>Frames</a:t>
            </a:r>
            <a:endParaRPr dirty="0">
              <a:latin typeface="Cambria" panose="02040503050406030204" pitchFamily="18" charset="0"/>
              <a:cs typeface="Calibri"/>
            </a:endParaRPr>
          </a:p>
        </p:txBody>
      </p:sp>
      <p:sp>
        <p:nvSpPr>
          <p:cNvPr id="4" name="object 4"/>
          <p:cNvSpPr txBox="1"/>
          <p:nvPr/>
        </p:nvSpPr>
        <p:spPr>
          <a:xfrm>
            <a:off x="240632" y="1531837"/>
            <a:ext cx="8710864" cy="5225802"/>
          </a:xfrm>
          <a:prstGeom prst="rect">
            <a:avLst/>
          </a:prstGeom>
        </p:spPr>
        <p:txBody>
          <a:bodyPr vert="horz" wrap="square" lIns="0" tIns="16933" rIns="0" bIns="0" rtlCol="0">
            <a:noAutofit/>
          </a:bodyPr>
          <a:lstStyle/>
          <a:p>
            <a:pPr marL="0" marR="0" lvl="0" indent="0" algn="l" defTabSz="457200" rtl="0" eaLnBrk="1" fontAlgn="base" latinLnBrk="0" hangingPunct="1">
              <a:lnSpc>
                <a:spcPts val="2533"/>
              </a:lnSpc>
              <a:spcBef>
                <a:spcPts val="600"/>
              </a:spcBef>
              <a:spcAft>
                <a:spcPts val="600"/>
              </a:spcAft>
              <a:buClrTx/>
              <a:buSzPct val="100000"/>
              <a:buFontTx/>
              <a:buNone/>
              <a:tabLst>
                <a:tab pos="397077" algn="l"/>
                <a:tab pos="397923" algn="l"/>
              </a:tabLst>
              <a:defRPr/>
            </a:pPr>
            <a:r>
              <a:rPr kumimoji="0" sz="3000" b="0"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North </a:t>
            </a:r>
            <a:r>
              <a:rPr kumimoji="0" sz="3000" b="0"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American </a:t>
            </a:r>
            <a:r>
              <a:rPr kumimoji="0" sz="3000" b="0" i="0" u="none" strike="noStrike" kern="1200" cap="none" spc="-2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Terrestrial </a:t>
            </a:r>
            <a:r>
              <a:rPr kumimoji="0" sz="3000" b="0"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Reference Frame of</a:t>
            </a:r>
            <a:r>
              <a:rPr kumimoji="0" sz="3000" b="0" i="0" u="none" strike="noStrike" kern="1200" cap="none" spc="-33"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a:t>
            </a:r>
            <a:r>
              <a:rPr kumimoji="0" sz="3000" b="0"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2022</a:t>
            </a:r>
            <a:endParaRPr kumimoji="0" sz="3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lang="en-US" sz="3000" b="0"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	</a:t>
            </a:r>
            <a:r>
              <a:rPr kumimoji="0" sz="3000" b="0"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(NATRF2022)</a:t>
            </a:r>
            <a:endParaRPr kumimoji="0" lang="en-US" sz="3000" b="0"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514350" marR="0" lvl="0" indent="-514350" algn="l" defTabSz="457200" rtl="0" eaLnBrk="1" fontAlgn="base" latinLnBrk="0" hangingPunct="1">
              <a:lnSpc>
                <a:spcPts val="2533"/>
              </a:lnSpc>
              <a:spcBef>
                <a:spcPts val="600"/>
              </a:spcBef>
              <a:spcAft>
                <a:spcPts val="600"/>
              </a:spcAft>
              <a:buClrTx/>
              <a:buSzTx/>
              <a:buFont typeface="+mj-lt"/>
              <a:buAutoNum type="arabicPeriod"/>
              <a:tabLst/>
              <a:defRPr/>
            </a:pPr>
            <a:endParaRPr kumimoji="0" lang="en-US" sz="3000" b="0"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Pacific </a:t>
            </a:r>
            <a:r>
              <a:rPr kumimoji="0" sz="3000" b="0" i="0" u="none" strike="noStrike" kern="1200" cap="none" spc="-2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Terrestrial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Reference Frame of</a:t>
            </a:r>
            <a:r>
              <a:rPr kumimoji="0" sz="3000" b="0" i="0" u="none" strike="noStrike" kern="1200" cap="none" spc="0"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2022</a:t>
            </a:r>
            <a:endParaRPr kumimoji="0" sz="3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lang="en-US" sz="3000" b="0" i="0" u="none" strike="noStrike" kern="1200" cap="none" spc="-4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	</a:t>
            </a:r>
            <a:r>
              <a:rPr kumimoji="0" sz="3000" b="0" i="0" u="none" strike="noStrike" kern="1200" cap="none" spc="-4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(PATRF2022)</a:t>
            </a:r>
            <a:endParaRPr kumimoji="0" lang="en-US" sz="3000" b="0" i="0" u="none" strike="noStrike" kern="1200" cap="none" spc="-4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endParaRPr>
          </a:p>
          <a:p>
            <a:pPr marL="514350" marR="0" lvl="0" indent="-514350" algn="l" defTabSz="457200" rtl="0" eaLnBrk="1" fontAlgn="base" latinLnBrk="0" hangingPunct="1">
              <a:lnSpc>
                <a:spcPts val="2533"/>
              </a:lnSpc>
              <a:spcBef>
                <a:spcPts val="600"/>
              </a:spcBef>
              <a:spcAft>
                <a:spcPts val="600"/>
              </a:spcAft>
              <a:buClrTx/>
              <a:buSzTx/>
              <a:buFont typeface="+mj-lt"/>
              <a:buAutoNum type="arabicPeriod"/>
              <a:tabLst/>
              <a:defRPr/>
            </a:pPr>
            <a:endParaRPr kumimoji="0" lang="en-US" sz="3000" b="0" i="0" u="none" strike="noStrike" kern="1200" cap="none" spc="-40" normalizeH="0" baseline="0" noProof="0" dirty="0">
              <a:ln>
                <a:noFill/>
              </a:ln>
              <a:solidFill>
                <a:srgbClr val="C00000"/>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Caribbean </a:t>
            </a:r>
            <a:r>
              <a:rPr kumimoji="0" sz="3000" b="0" i="0" u="none" strike="noStrike" kern="1200" cap="none" spc="-2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Terrestrial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Reference Frame of</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2022</a:t>
            </a:r>
            <a:endParaRPr kumimoji="0" sz="3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lang="en-US"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	</a:t>
            </a:r>
            <a:r>
              <a:rPr kumimoji="0"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(CATRF2022)</a:t>
            </a:r>
            <a:endParaRPr kumimoji="0" lang="en-US"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endParaRPr>
          </a:p>
          <a:p>
            <a:pPr marL="514350" marR="0" lvl="0" indent="-514350" algn="l" defTabSz="457200" rtl="0" eaLnBrk="1" fontAlgn="base" latinLnBrk="0" hangingPunct="1">
              <a:lnSpc>
                <a:spcPts val="2533"/>
              </a:lnSpc>
              <a:spcBef>
                <a:spcPts val="600"/>
              </a:spcBef>
              <a:spcAft>
                <a:spcPts val="600"/>
              </a:spcAft>
              <a:buClrTx/>
              <a:buSzTx/>
              <a:buFont typeface="+mj-lt"/>
              <a:buAutoNum type="arabicPeriod"/>
              <a:tabLst/>
              <a:defRPr/>
            </a:pPr>
            <a:endParaRPr kumimoji="0" lang="en-US"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Mariana </a:t>
            </a:r>
            <a:r>
              <a:rPr kumimoji="0" sz="3000" b="0" i="0" u="none" strike="noStrike" kern="1200" cap="none" spc="-2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Terrestrial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Reference Frame</a:t>
            </a:r>
            <a:r>
              <a:rPr kumimoji="0" sz="3000" b="0" i="0" u="none" strike="noStrike" kern="1200" cap="none" spc="0"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 </a:t>
            </a:r>
            <a:r>
              <a:rPr kumimoji="0"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of</a:t>
            </a:r>
            <a:r>
              <a:rPr kumimoji="0" lang="en-US" sz="3000" b="0" i="0" u="none" strike="noStrike" kern="1200" cap="none" spc="-7" normalizeH="0" baseline="0" noProof="0" dirty="0">
                <a:ln>
                  <a:noFill/>
                </a:ln>
                <a:solidFill>
                  <a:srgbClr val="1F497D"/>
                </a:solidFill>
                <a:effectLst/>
                <a:uLnTx/>
                <a:uFillTx/>
                <a:latin typeface="Cambria" panose="02040503050406030204" pitchFamily="18" charset="0"/>
                <a:ea typeface="ＭＳ Ｐゴシック" pitchFamily="34" charset="-128"/>
                <a:cs typeface="Arial"/>
              </a:rPr>
              <a:t> 2022</a:t>
            </a:r>
            <a:endParaRPr kumimoji="0" sz="3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a:endParaRPr>
          </a:p>
          <a:p>
            <a:pPr marL="0" marR="0" lvl="0" indent="0" algn="l" defTabSz="457200" rtl="0" eaLnBrk="1" fontAlgn="base" latinLnBrk="0" hangingPunct="1">
              <a:lnSpc>
                <a:spcPts val="2533"/>
              </a:lnSpc>
              <a:spcBef>
                <a:spcPts val="600"/>
              </a:spcBef>
              <a:spcAft>
                <a:spcPts val="600"/>
              </a:spcAft>
              <a:buClrTx/>
              <a:buSzTx/>
              <a:buFontTx/>
              <a:buNone/>
              <a:tabLst/>
              <a:defRPr/>
            </a:pPr>
            <a:r>
              <a:rPr kumimoji="0" lang="en-US"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	</a:t>
            </a:r>
            <a:r>
              <a:rPr kumimoji="0" sz="3000" b="0" i="0" u="none" strike="noStrike" kern="1200" cap="none" spc="-20" normalizeH="0" baseline="0" noProof="0" dirty="0">
                <a:ln>
                  <a:noFill/>
                </a:ln>
                <a:solidFill>
                  <a:srgbClr val="C00000"/>
                </a:solidFill>
                <a:effectLst/>
                <a:uLnTx/>
                <a:uFillTx/>
                <a:latin typeface="Cambria" panose="02040503050406030204" pitchFamily="18" charset="0"/>
                <a:ea typeface="ＭＳ Ｐゴシック" pitchFamily="34" charset="-128"/>
                <a:cs typeface="Arial Black"/>
              </a:rPr>
              <a:t>(MATRF2022)</a:t>
            </a:r>
            <a:endParaRPr kumimoji="0" sz="3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
        <p:nvSpPr>
          <p:cNvPr id="3" name="Rounded Rectangle 2"/>
          <p:cNvSpPr/>
          <p:nvPr/>
        </p:nvSpPr>
        <p:spPr>
          <a:xfrm>
            <a:off x="96252" y="1271451"/>
            <a:ext cx="8807115" cy="1245326"/>
          </a:xfrm>
          <a:prstGeom prst="round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06051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Straight Arrow Connector 3"/>
          <p:cNvCxnSpPr/>
          <p:nvPr/>
        </p:nvCxnSpPr>
        <p:spPr>
          <a:xfrm flipH="1">
            <a:off x="2409092" y="2209800"/>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84600" y="2286000"/>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0862" y="2286000"/>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68311" y="1955800"/>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56" t="1389" r="63681" b="93077"/>
          <a:stretch/>
        </p:blipFill>
        <p:spPr>
          <a:xfrm>
            <a:off x="1193799" y="95250"/>
            <a:ext cx="2127251" cy="379535"/>
          </a:xfrm>
          <a:prstGeom prst="rect">
            <a:avLst/>
          </a:prstGeom>
        </p:spPr>
      </p:pic>
    </p:spTree>
    <p:extLst>
      <p:ext uri="{BB962C8B-B14F-4D97-AF65-F5344CB8AC3E}">
        <p14:creationId xmlns:p14="http://schemas.microsoft.com/office/powerpoint/2010/main" val="2402741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5E-6 4.81481E-6 L 0.16667 0.27916 " pathEditMode="relative" rAng="0" ptsTypes="AA">
                                      <p:cBhvr>
                                        <p:cTn id="6" dur="2000" fill="hold"/>
                                        <p:tgtEl>
                                          <p:spTgt spid="3"/>
                                        </p:tgtEl>
                                        <p:attrNameLst>
                                          <p:attrName>ppt_x</p:attrName>
                                          <p:attrName>ppt_y</p:attrName>
                                        </p:attrNameLst>
                                      </p:cBhvr>
                                      <p:rCtr x="8333" y="13958"/>
                                    </p:animMotion>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1"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1"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sz="3200" b="1"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NAD</a:t>
            </a:r>
            <a:r>
              <a:rPr kumimoji="0" sz="32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sz="3200" b="0"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0"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TRF20</a:t>
            </a:r>
            <a:r>
              <a:rPr kumimoji="0" sz="3200" b="0"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14 </a:t>
            </a:r>
            <a:r>
              <a:rPr kumimoji="0" sz="3200" b="0"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most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 rotation from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ITRF2014 via </a:t>
            </a:r>
            <a:r>
              <a:rPr kumimoji="0" lang="en-US" sz="3200" b="0" i="0" u="sng"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Euler</a:t>
            </a:r>
            <a:r>
              <a:rPr kumimoji="0" lang="en-US" sz="3200" b="0" i="0" u="sng" strike="noStrike" kern="1200" cap="none" spc="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r>
              <a:rPr kumimoji="0" lang="en-US" sz="3200" b="0" i="0" u="sng"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Pole Parameters</a:t>
            </a:r>
            <a:endParaRPr kumimoji="0" lang="en-US" sz="32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kumimoji="0" lang="en-US" sz="28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smtClean="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and Drift…</a:t>
            </a:r>
          </a:p>
        </p:txBody>
      </p:sp>
    </p:spTree>
    <p:extLst>
      <p:ext uri="{BB962C8B-B14F-4D97-AF65-F5344CB8AC3E}">
        <p14:creationId xmlns:p14="http://schemas.microsoft.com/office/powerpoint/2010/main" val="221573447"/>
      </p:ext>
    </p:extLst>
  </p:cSld>
  <p:clrMapOvr>
    <a:masterClrMapping/>
  </p:clrMapOvr>
  <p:transition spd="slow">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latin typeface="Cambria" panose="02040503050406030204" pitchFamily="18" charset="0"/>
                <a:cs typeface="Calibri"/>
              </a:rPr>
              <a:t>Non-</a:t>
            </a:r>
            <a:r>
              <a:rPr lang="en-US" spc="-40" dirty="0" err="1">
                <a:latin typeface="Cambria" panose="02040503050406030204" pitchFamily="18" charset="0"/>
                <a:cs typeface="Calibri"/>
              </a:rPr>
              <a:t>geocentricity</a:t>
            </a:r>
            <a:r>
              <a:rPr lang="en-US" spc="-40" dirty="0">
                <a:latin typeface="Cambria" panose="02040503050406030204" pitchFamily="18" charset="0"/>
                <a:cs typeface="Calibri"/>
              </a:rPr>
              <a:t> of </a:t>
            </a:r>
            <a:r>
              <a:rPr dirty="0" smtClean="0">
                <a:latin typeface="Cambria" panose="02040503050406030204" pitchFamily="18" charset="0"/>
                <a:cs typeface="Calibri"/>
              </a:rPr>
              <a:t>NAD83</a:t>
            </a:r>
            <a:endParaRPr dirty="0">
              <a:latin typeface="Cambria" panose="02040503050406030204" pitchFamily="18" charset="0"/>
              <a:cs typeface="Calibri"/>
            </a:endParaRPr>
          </a:p>
        </p:txBody>
      </p:sp>
      <p:sp>
        <p:nvSpPr>
          <p:cNvPr id="5" name="Line 3"/>
          <p:cNvSpPr>
            <a:spLocks noChangeShapeType="1"/>
          </p:cNvSpPr>
          <p:nvPr/>
        </p:nvSpPr>
        <p:spPr bwMode="auto">
          <a:xfrm flipV="1">
            <a:off x="2252936" y="1550890"/>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 name="Line 4"/>
          <p:cNvSpPr>
            <a:spLocks noChangeShapeType="1"/>
          </p:cNvSpPr>
          <p:nvPr/>
        </p:nvSpPr>
        <p:spPr bwMode="auto">
          <a:xfrm>
            <a:off x="2045769" y="4925142"/>
            <a:ext cx="4819251"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 name="Line 6"/>
          <p:cNvSpPr>
            <a:spLocks noChangeShapeType="1"/>
          </p:cNvSpPr>
          <p:nvPr/>
        </p:nvSpPr>
        <p:spPr bwMode="auto">
          <a:xfrm flipV="1">
            <a:off x="3079019" y="1315236"/>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 name="Line 7"/>
          <p:cNvSpPr>
            <a:spLocks noChangeShapeType="1"/>
          </p:cNvSpPr>
          <p:nvPr/>
        </p:nvSpPr>
        <p:spPr bwMode="auto">
          <a:xfrm>
            <a:off x="2871853" y="4690783"/>
            <a:ext cx="4820547"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cxnSp>
        <p:nvCxnSpPr>
          <p:cNvPr id="11" name="AutoShape 9"/>
          <p:cNvCxnSpPr>
            <a:cxnSpLocks noChangeShapeType="1"/>
            <a:stCxn id="7" idx="2"/>
            <a:endCxn id="10" idx="2"/>
          </p:cNvCxnSpPr>
          <p:nvPr/>
        </p:nvCxnSpPr>
        <p:spPr bwMode="auto">
          <a:xfrm flipV="1">
            <a:off x="2252938" y="4702438"/>
            <a:ext cx="826083" cy="234359"/>
          </a:xfrm>
          <a:prstGeom prst="straightConnector1">
            <a:avLst/>
          </a:prstGeom>
          <a:noFill/>
          <a:ln w="44450" cmpd="sng">
            <a:solidFill>
              <a:srgbClr val="F6AB16"/>
            </a:solidFill>
            <a:prstDash val="solid"/>
            <a:round/>
            <a:headEnd type="triangle" w="lg" len="med"/>
            <a:tailEnd type="triangle" w="lg" len="med"/>
          </a:ln>
        </p:spPr>
      </p:cxnSp>
      <p:sp>
        <p:nvSpPr>
          <p:cNvPr id="13" name="Line 11"/>
          <p:cNvSpPr>
            <a:spLocks noChangeShapeType="1"/>
          </p:cNvSpPr>
          <p:nvPr/>
        </p:nvSpPr>
        <p:spPr bwMode="auto">
          <a:xfrm flipV="1">
            <a:off x="6148926" y="1642821"/>
            <a:ext cx="510219" cy="795042"/>
          </a:xfrm>
          <a:prstGeom prst="line">
            <a:avLst/>
          </a:prstGeom>
          <a:noFill/>
          <a:ln w="28575">
            <a:solidFill>
              <a:schemeClr val="bg1">
                <a:lumMod val="50000"/>
              </a:schemeClr>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 name="Freeform 12"/>
          <p:cNvSpPr>
            <a:spLocks/>
          </p:cNvSpPr>
          <p:nvPr/>
        </p:nvSpPr>
        <p:spPr bwMode="auto">
          <a:xfrm>
            <a:off x="5716532" y="2782473"/>
            <a:ext cx="99699" cy="205646"/>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 name="Freeform 13"/>
          <p:cNvSpPr>
            <a:spLocks/>
          </p:cNvSpPr>
          <p:nvPr/>
        </p:nvSpPr>
        <p:spPr bwMode="auto">
          <a:xfrm>
            <a:off x="6233158" y="2325183"/>
            <a:ext cx="98405" cy="186451"/>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 name="Freeform 14"/>
          <p:cNvSpPr>
            <a:spLocks/>
          </p:cNvSpPr>
          <p:nvPr/>
        </p:nvSpPr>
        <p:spPr bwMode="auto">
          <a:xfrm>
            <a:off x="5631075" y="1439539"/>
            <a:ext cx="1613323" cy="947795"/>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 name="Text Box 16"/>
          <p:cNvSpPr txBox="1">
            <a:spLocks noChangeArrowheads="1"/>
          </p:cNvSpPr>
          <p:nvPr/>
        </p:nvSpPr>
        <p:spPr bwMode="auto">
          <a:xfrm>
            <a:off x="2618492" y="5366716"/>
            <a:ext cx="1936814" cy="461665"/>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ＭＳ Ｐゴシック" pitchFamily="34" charset="-128"/>
                <a:cs typeface="Times New Roman" pitchFamily="18" charset="0"/>
              </a:rPr>
              <a:t>~2.2 </a:t>
            </a:r>
            <a:r>
              <a:rPr kumimoji="0" lang="en-US" sz="24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rPr>
              <a:t>meters</a:t>
            </a:r>
          </a:p>
        </p:txBody>
      </p:sp>
      <p:sp>
        <p:nvSpPr>
          <p:cNvPr id="19" name="Text Box 17"/>
          <p:cNvSpPr txBox="1">
            <a:spLocks noChangeArrowheads="1"/>
          </p:cNvSpPr>
          <p:nvPr/>
        </p:nvSpPr>
        <p:spPr bwMode="auto">
          <a:xfrm>
            <a:off x="542512" y="3901599"/>
            <a:ext cx="998991"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Times New Roman" pitchFamily="18" charset="0"/>
                <a:ea typeface="ＭＳ Ｐゴシック" pitchFamily="34" charset="-128"/>
                <a:cs typeface="Times New Roman" pitchFamily="18" charset="0"/>
              </a:rPr>
              <a:t>NAD83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itchFamily="18" charset="0"/>
                <a:ea typeface="ＭＳ Ｐゴシック" pitchFamily="34" charset="-128"/>
                <a:cs typeface="Times New Roman" pitchFamily="18" charset="0"/>
              </a:rPr>
              <a:t>origin</a:t>
            </a:r>
            <a:endParaRPr kumimoji="0" lang="en-US" sz="20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endParaRPr>
          </a:p>
        </p:txBody>
      </p:sp>
      <p:sp>
        <p:nvSpPr>
          <p:cNvPr id="21" name="Text Box 19"/>
          <p:cNvSpPr txBox="1">
            <a:spLocks noChangeArrowheads="1"/>
          </p:cNvSpPr>
          <p:nvPr/>
        </p:nvSpPr>
        <p:spPr bwMode="auto">
          <a:xfrm>
            <a:off x="3649408" y="3901599"/>
            <a:ext cx="1317950" cy="707886"/>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B0F0"/>
                </a:solidFill>
                <a:effectLst/>
                <a:uLnTx/>
                <a:uFillTx/>
                <a:latin typeface="Times New Roman" pitchFamily="18" charset="0"/>
                <a:ea typeface="ＭＳ Ｐゴシック" pitchFamily="34" charset="-128"/>
                <a:cs typeface="Times New Roman" pitchFamily="18" charset="0"/>
              </a:rPr>
              <a:t>ITRF2014</a:t>
            </a:r>
            <a:endParaRPr kumimoji="0" lang="en-US" sz="2000" b="1" i="0" u="none" strike="noStrike" kern="1200" cap="none" spc="0" normalizeH="0" baseline="0" noProof="0" dirty="0">
              <a:ln>
                <a:noFill/>
              </a:ln>
              <a:solidFill>
                <a:srgbClr val="00B0F0"/>
              </a:solidFill>
              <a:effectLst/>
              <a:uLnTx/>
              <a:uFillTx/>
              <a:latin typeface="Times New Roman" pitchFamily="18" charset="0"/>
              <a:ea typeface="ＭＳ Ｐゴシック" pitchFamily="34" charset="-128"/>
              <a:cs typeface="Times New Roman" pitchFamily="18"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rPr>
              <a:t>origin</a:t>
            </a:r>
          </a:p>
        </p:txBody>
      </p:sp>
      <p:sp>
        <p:nvSpPr>
          <p:cNvPr id="23" name="Line 21"/>
          <p:cNvSpPr>
            <a:spLocks noChangeShapeType="1"/>
          </p:cNvSpPr>
          <p:nvPr/>
        </p:nvSpPr>
        <p:spPr bwMode="auto">
          <a:xfrm>
            <a:off x="1490408" y="4243644"/>
            <a:ext cx="683590" cy="631716"/>
          </a:xfrm>
          <a:prstGeom prst="line">
            <a:avLst/>
          </a:prstGeom>
          <a:noFill/>
          <a:ln w="38100">
            <a:solidFill>
              <a:srgbClr val="FF0000"/>
            </a:solidFill>
            <a:round/>
            <a:headEnd/>
            <a:tailEnd type="triangle" w="lg" len="lg"/>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 name="Line 22"/>
          <p:cNvSpPr>
            <a:spLocks noChangeShapeType="1"/>
          </p:cNvSpPr>
          <p:nvPr/>
        </p:nvSpPr>
        <p:spPr bwMode="auto">
          <a:xfrm flipH="1">
            <a:off x="3157186" y="4225632"/>
            <a:ext cx="492222" cy="388404"/>
          </a:xfrm>
          <a:prstGeom prst="line">
            <a:avLst/>
          </a:prstGeom>
          <a:noFill/>
          <a:ln w="38100">
            <a:solidFill>
              <a:srgbClr val="00B0F0"/>
            </a:solidFill>
            <a:round/>
            <a:headEnd/>
            <a:tailEnd type="triangle" w="lg" len="lg"/>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 name="Text Box 23"/>
          <p:cNvSpPr txBox="1">
            <a:spLocks noChangeArrowheads="1"/>
          </p:cNvSpPr>
          <p:nvPr/>
        </p:nvSpPr>
        <p:spPr bwMode="auto">
          <a:xfrm>
            <a:off x="7365611" y="1021138"/>
            <a:ext cx="1024639"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itchFamily="18" charset="0"/>
                <a:ea typeface="ＭＳ Ｐゴシック" pitchFamily="34" charset="-128"/>
                <a:cs typeface="Times New Roman" pitchFamily="18" charset="0"/>
              </a:rPr>
              <a:t>Earth’s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itchFamily="18" charset="0"/>
                <a:ea typeface="ＭＳ Ｐゴシック" pitchFamily="34" charset="-128"/>
                <a:cs typeface="Times New Roman" pitchFamily="18" charset="0"/>
              </a:rPr>
              <a:t>Surface</a:t>
            </a:r>
            <a:endParaRPr kumimoji="0" lang="en-US" sz="20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endParaRPr>
          </a:p>
        </p:txBody>
      </p:sp>
      <p:sp>
        <p:nvSpPr>
          <p:cNvPr id="27" name="Text Box 25"/>
          <p:cNvSpPr txBox="1">
            <a:spLocks noChangeArrowheads="1"/>
          </p:cNvSpPr>
          <p:nvPr/>
        </p:nvSpPr>
        <p:spPr bwMode="auto">
          <a:xfrm>
            <a:off x="5351397" y="2181684"/>
            <a:ext cx="561372"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rPr>
              <a:t>h</a:t>
            </a:r>
            <a:r>
              <a:rPr kumimoji="0" lang="en-US" sz="2400" b="1" i="0" u="none" strike="noStrike" kern="1200" cap="none" spc="0" normalizeH="0" baseline="-25000" noProof="0" dirty="0">
                <a:ln>
                  <a:noFill/>
                </a:ln>
                <a:solidFill>
                  <a:prstClr val="black"/>
                </a:solidFill>
                <a:effectLst/>
                <a:uLnTx/>
                <a:uFillTx/>
                <a:latin typeface="Times New Roman" pitchFamily="18" charset="0"/>
                <a:ea typeface="ＭＳ Ｐゴシック" pitchFamily="34" charset="-128"/>
                <a:cs typeface="Times New Roman" pitchFamily="18" charset="0"/>
              </a:rPr>
              <a:t>83</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endParaRPr>
          </a:p>
        </p:txBody>
      </p:sp>
      <p:sp>
        <p:nvSpPr>
          <p:cNvPr id="28" name="Text Box 26"/>
          <p:cNvSpPr txBox="1">
            <a:spLocks noChangeArrowheads="1"/>
          </p:cNvSpPr>
          <p:nvPr/>
        </p:nvSpPr>
        <p:spPr bwMode="auto">
          <a:xfrm>
            <a:off x="6345327" y="1952860"/>
            <a:ext cx="561372"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ＭＳ Ｐゴシック" pitchFamily="34" charset="-128"/>
                <a:cs typeface="Times New Roman" pitchFamily="18" charset="0"/>
              </a:rPr>
              <a:t>h</a:t>
            </a:r>
            <a:r>
              <a:rPr kumimoji="0" lang="en-US" sz="2400" b="1" i="0" u="none" strike="noStrike" kern="1200" cap="none" spc="0" normalizeH="0" baseline="-25000" noProof="0" dirty="0" smtClean="0">
                <a:ln>
                  <a:noFill/>
                </a:ln>
                <a:solidFill>
                  <a:prstClr val="black"/>
                </a:solidFill>
                <a:effectLst/>
                <a:uLnTx/>
                <a:uFillTx/>
                <a:latin typeface="Times New Roman" pitchFamily="18" charset="0"/>
                <a:ea typeface="ＭＳ Ｐゴシック" pitchFamily="34" charset="-128"/>
                <a:cs typeface="Times New Roman" pitchFamily="18" charset="0"/>
              </a:rPr>
              <a:t>14</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endParaRPr>
          </a:p>
        </p:txBody>
      </p:sp>
      <p:sp>
        <p:nvSpPr>
          <p:cNvPr id="31" name="Text Box 19"/>
          <p:cNvSpPr txBox="1">
            <a:spLocks noChangeArrowheads="1"/>
          </p:cNvSpPr>
          <p:nvPr/>
        </p:nvSpPr>
        <p:spPr bwMode="auto">
          <a:xfrm>
            <a:off x="6645323" y="5470431"/>
            <a:ext cx="1093569"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rPr>
              <a:t>GRS80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rPr>
              <a:t>ellipsoid</a:t>
            </a:r>
          </a:p>
        </p:txBody>
      </p:sp>
      <p:sp>
        <p:nvSpPr>
          <p:cNvPr id="32" name="Line 21"/>
          <p:cNvSpPr>
            <a:spLocks noChangeShapeType="1"/>
          </p:cNvSpPr>
          <p:nvPr/>
        </p:nvSpPr>
        <p:spPr bwMode="auto">
          <a:xfrm flipH="1" flipV="1">
            <a:off x="6704462" y="4974925"/>
            <a:ext cx="357862" cy="544772"/>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3" name="Line 21"/>
          <p:cNvSpPr>
            <a:spLocks noChangeShapeType="1"/>
          </p:cNvSpPr>
          <p:nvPr/>
        </p:nvSpPr>
        <p:spPr bwMode="auto">
          <a:xfrm flipV="1">
            <a:off x="7244396" y="4738587"/>
            <a:ext cx="242430" cy="781110"/>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 name="Line 22"/>
          <p:cNvSpPr>
            <a:spLocks noChangeShapeType="1"/>
          </p:cNvSpPr>
          <p:nvPr/>
        </p:nvSpPr>
        <p:spPr bwMode="auto">
          <a:xfrm flipH="1">
            <a:off x="6965202" y="1427885"/>
            <a:ext cx="418005" cy="398796"/>
          </a:xfrm>
          <a:prstGeom prst="line">
            <a:avLst/>
          </a:prstGeom>
          <a:noFill/>
          <a:ln w="38100">
            <a:solidFill>
              <a:srgbClr val="00B050"/>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 name="Arc 8"/>
          <p:cNvSpPr>
            <a:spLocks/>
          </p:cNvSpPr>
          <p:nvPr/>
        </p:nvSpPr>
        <p:spPr bwMode="auto">
          <a:xfrm>
            <a:off x="3079019" y="1550890"/>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B0F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 name="Line 10"/>
          <p:cNvSpPr>
            <a:spLocks noChangeShapeType="1"/>
          </p:cNvSpPr>
          <p:nvPr/>
        </p:nvSpPr>
        <p:spPr bwMode="auto">
          <a:xfrm flipV="1">
            <a:off x="5615527" y="1642821"/>
            <a:ext cx="1043619" cy="1252242"/>
          </a:xfrm>
          <a:prstGeom prst="line">
            <a:avLst/>
          </a:prstGeom>
          <a:noFill/>
          <a:ln w="28575">
            <a:solidFill>
              <a:schemeClr val="bg1">
                <a:lumMod val="50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 name="Arc 5"/>
          <p:cNvSpPr>
            <a:spLocks/>
          </p:cNvSpPr>
          <p:nvPr/>
        </p:nvSpPr>
        <p:spPr bwMode="auto">
          <a:xfrm>
            <a:off x="2252936" y="1786545"/>
            <a:ext cx="4406210" cy="313859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000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0" name="Line 21"/>
          <p:cNvSpPr>
            <a:spLocks noChangeShapeType="1"/>
          </p:cNvSpPr>
          <p:nvPr/>
        </p:nvSpPr>
        <p:spPr bwMode="auto">
          <a:xfrm flipH="1" flipV="1">
            <a:off x="2706500" y="4863253"/>
            <a:ext cx="357862" cy="544772"/>
          </a:xfrm>
          <a:prstGeom prst="line">
            <a:avLst/>
          </a:prstGeom>
          <a:noFill/>
          <a:ln w="19050">
            <a:solidFill>
              <a:schemeClr val="tx1"/>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 name="Flowchart: Connector 2"/>
          <p:cNvSpPr/>
          <p:nvPr/>
        </p:nvSpPr>
        <p:spPr>
          <a:xfrm>
            <a:off x="6600753" y="1549765"/>
            <a:ext cx="137160" cy="137160"/>
          </a:xfrm>
          <a:prstGeom prst="flowChartConnector">
            <a:avLst/>
          </a:prstGeom>
          <a:solidFill>
            <a:schemeClr val="accent2">
              <a:lumMod val="75000"/>
            </a:schemeClr>
          </a:solidFill>
          <a:ln>
            <a:solidFill>
              <a:srgbClr val="CC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2531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3961"/>
            <a:ext cx="9144001" cy="1272939"/>
          </a:xfrm>
        </p:spPr>
        <p:txBody>
          <a:bodyPr/>
          <a:lstStyle/>
          <a:p>
            <a:r>
              <a:rPr lang="en-US" sz="4000" dirty="0">
                <a:latin typeface="Cambria" panose="02040503050406030204" pitchFamily="18" charset="0"/>
                <a:ea typeface="Cambria" panose="02040503050406030204" pitchFamily="18" charset="0"/>
              </a:rPr>
              <a:t>Geometric </a:t>
            </a:r>
            <a:r>
              <a:rPr lang="en-US" sz="4000" dirty="0" smtClean="0">
                <a:latin typeface="Cambria" panose="02040503050406030204" pitchFamily="18" charset="0"/>
                <a:ea typeface="Cambria" panose="02040503050406030204" pitchFamily="18" charset="0"/>
              </a:rPr>
              <a:t>change </a:t>
            </a:r>
            <a:r>
              <a:rPr lang="en-US" sz="4000" dirty="0">
                <a:latin typeface="Cambria" panose="02040503050406030204" pitchFamily="18" charset="0"/>
                <a:ea typeface="Cambria" panose="02040503050406030204" pitchFamily="18" charset="0"/>
              </a:rPr>
              <a:t>due to </a:t>
            </a:r>
            <a:r>
              <a:rPr lang="en-US" sz="4000" dirty="0" smtClean="0">
                <a:latin typeface="Cambria" panose="02040503050406030204" pitchFamily="18" charset="0"/>
                <a:ea typeface="Cambria" panose="02040503050406030204" pitchFamily="18" charset="0"/>
              </a:rPr>
              <a:t/>
            </a:r>
            <a:br>
              <a:rPr lang="en-US" sz="4000" dirty="0" smtClean="0">
                <a:latin typeface="Cambria" panose="02040503050406030204" pitchFamily="18" charset="0"/>
                <a:ea typeface="Cambria" panose="02040503050406030204" pitchFamily="18" charset="0"/>
              </a:rPr>
            </a:br>
            <a:r>
              <a:rPr lang="en-US" sz="4000" dirty="0" smtClean="0">
                <a:latin typeface="Cambria" panose="02040503050406030204" pitchFamily="18" charset="0"/>
                <a:ea typeface="Cambria" panose="02040503050406030204" pitchFamily="18" charset="0"/>
              </a:rPr>
              <a:t>ellipsoid </a:t>
            </a:r>
            <a:r>
              <a:rPr lang="en-US" sz="4000" dirty="0">
                <a:latin typeface="Cambria" panose="02040503050406030204" pitchFamily="18" charset="0"/>
                <a:ea typeface="Cambria" panose="02040503050406030204" pitchFamily="18" charset="0"/>
              </a:rPr>
              <a:t>non-</a:t>
            </a:r>
            <a:r>
              <a:rPr lang="en-US" sz="4000" dirty="0" err="1">
                <a:latin typeface="Cambria" panose="02040503050406030204" pitchFamily="18" charset="0"/>
                <a:ea typeface="Cambria" panose="02040503050406030204" pitchFamily="18" charset="0"/>
              </a:rPr>
              <a:t>geocentricity</a:t>
            </a:r>
            <a:endParaRPr lang="en-US" sz="4000" dirty="0">
              <a:latin typeface="Cambria" panose="02040503050406030204" pitchFamily="18" charset="0"/>
              <a:ea typeface="Cambria" panose="02040503050406030204" pitchFamily="18" charset="0"/>
            </a:endParaRP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294"/>
          <a:stretch/>
        </p:blipFill>
        <p:spPr>
          <a:xfrm>
            <a:off x="48342" y="1863344"/>
            <a:ext cx="4508070" cy="3018593"/>
          </a:xfrm>
          <a:ln w="15875">
            <a:noFill/>
          </a:ln>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485"/>
          <a:stretch/>
        </p:blipFill>
        <p:spPr>
          <a:xfrm>
            <a:off x="4664155" y="1863344"/>
            <a:ext cx="4427967" cy="2958910"/>
          </a:xfrm>
          <a:prstGeom prst="rect">
            <a:avLst/>
          </a:prstGeom>
          <a:ln w="15875">
            <a:noFill/>
          </a:ln>
          <a:effectLst/>
        </p:spPr>
      </p:pic>
      <p:sp>
        <p:nvSpPr>
          <p:cNvPr id="11" name="Rectangle 10"/>
          <p:cNvSpPr/>
          <p:nvPr/>
        </p:nvSpPr>
        <p:spPr>
          <a:xfrm>
            <a:off x="48342" y="1863344"/>
            <a:ext cx="4508070" cy="315110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4669092" y="1863343"/>
            <a:ext cx="4433041" cy="315110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1"/>
          <p:cNvSpPr txBox="1">
            <a:spLocks/>
          </p:cNvSpPr>
          <p:nvPr/>
        </p:nvSpPr>
        <p:spPr bwMode="auto">
          <a:xfrm>
            <a:off x="48342" y="4982638"/>
            <a:ext cx="4508070"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Horizontal (</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Lat</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Lon)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4" name="Title 1"/>
          <p:cNvSpPr txBox="1">
            <a:spLocks/>
          </p:cNvSpPr>
          <p:nvPr/>
        </p:nvSpPr>
        <p:spPr bwMode="auto">
          <a:xfrm>
            <a:off x="4664155" y="4982638"/>
            <a:ext cx="4427967"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Ellipsoidal (h)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9" name="Title 1"/>
          <p:cNvSpPr txBox="1">
            <a:spLocks/>
          </p:cNvSpPr>
          <p:nvPr/>
        </p:nvSpPr>
        <p:spPr bwMode="auto">
          <a:xfrm>
            <a:off x="3715656" y="5859940"/>
            <a:ext cx="1712686"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dirty="0" smtClean="0">
                <a:ln>
                  <a:noFill/>
                </a:ln>
                <a:solidFill>
                  <a:srgbClr val="424242"/>
                </a:solidFill>
                <a:effectLst/>
                <a:uLnTx/>
                <a:uFillTx/>
                <a:latin typeface="Times New Roman" pitchFamily="18" charset="0"/>
                <a:ea typeface="ＭＳ Ｐゴシック" charset="0"/>
                <a:cs typeface="Times New Roman" pitchFamily="18" charset="0"/>
              </a:rPr>
              <a:t>Shift…</a:t>
            </a:r>
            <a:endParaRPr kumimoji="0" lang="en-US" sz="3200" b="0" i="1" u="none" strike="noStrike" kern="1200" cap="none" spc="0" normalizeH="0" baseline="0" noProof="0" dirty="0">
              <a:ln>
                <a:noFill/>
              </a:ln>
              <a:solidFill>
                <a:srgbClr val="424242"/>
              </a:solidFill>
              <a:effectLst/>
              <a:uLnTx/>
              <a:uFillTx/>
              <a:latin typeface="Times New Roman" pitchFamily="18" charset="0"/>
              <a:ea typeface="ＭＳ Ｐゴシック" charset="0"/>
              <a:cs typeface="Times New Roman" pitchFamily="18" charset="0"/>
            </a:endParaRPr>
          </a:p>
        </p:txBody>
      </p:sp>
    </p:spTree>
    <p:extLst>
      <p:ext uri="{BB962C8B-B14F-4D97-AF65-F5344CB8AC3E}">
        <p14:creationId xmlns:p14="http://schemas.microsoft.com/office/powerpoint/2010/main" val="311874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sz="3200" b="0"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NAD</a:t>
            </a:r>
            <a:r>
              <a:rPr kumimoji="0" sz="3200" b="0"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1" i="0" u="none"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1" i="0" u="none"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none"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sz="3200" b="1"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1"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TRF20</a:t>
            </a:r>
            <a:r>
              <a:rPr kumimoji="0" sz="3200" b="1"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14 </a:t>
            </a:r>
            <a:r>
              <a:rPr kumimoji="0" sz="3200" b="1"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1"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1"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most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 rotation from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ITRF2014 via </a:t>
            </a:r>
            <a:r>
              <a:rPr kumimoji="0" lang="en-US" sz="3200" b="0" i="0" u="sng"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Euler</a:t>
            </a:r>
            <a:r>
              <a:rPr kumimoji="0" lang="en-US" sz="3200" b="0" i="0" u="sng" strike="noStrike" kern="1200" cap="none" spc="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r>
              <a:rPr kumimoji="0" lang="en-US" sz="3200" b="0" i="0" u="sng"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Pole Parameters</a:t>
            </a:r>
            <a:endParaRPr kumimoji="0" lang="en-US" sz="32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kumimoji="0" lang="en-US" sz="28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smtClean="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and Drift…</a:t>
            </a:r>
          </a:p>
        </p:txBody>
      </p:sp>
    </p:spTree>
    <p:extLst>
      <p:ext uri="{BB962C8B-B14F-4D97-AF65-F5344CB8AC3E}">
        <p14:creationId xmlns:p14="http://schemas.microsoft.com/office/powerpoint/2010/main" val="2126203606"/>
      </p:ext>
    </p:extLst>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196" y="176896"/>
            <a:ext cx="6547608" cy="6547608"/>
          </a:xfrm>
          <a:prstGeom prst="rect">
            <a:avLst/>
          </a:prstGeom>
        </p:spPr>
      </p:pic>
      <p:sp>
        <p:nvSpPr>
          <p:cNvPr id="6" name="TextBox 5"/>
          <p:cNvSpPr txBox="1"/>
          <p:nvPr/>
        </p:nvSpPr>
        <p:spPr>
          <a:xfrm>
            <a:off x="6429725" y="238451"/>
            <a:ext cx="2530180"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Watch the grid!</a:t>
            </a:r>
          </a:p>
        </p:txBody>
      </p:sp>
      <p:sp>
        <p:nvSpPr>
          <p:cNvPr id="5" name="TextBox 4"/>
          <p:cNvSpPr txBox="1"/>
          <p:nvPr/>
        </p:nvSpPr>
        <p:spPr>
          <a:xfrm>
            <a:off x="126945" y="176896"/>
            <a:ext cx="265444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ITRF concept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391401" y="5236366"/>
            <a:ext cx="2311454" cy="707886"/>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smtClean="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Drift</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t>
            </a:r>
          </a:p>
        </p:txBody>
      </p:sp>
    </p:spTree>
    <p:extLst>
      <p:ext uri="{BB962C8B-B14F-4D97-AF65-F5344CB8AC3E}">
        <p14:creationId xmlns:p14="http://schemas.microsoft.com/office/powerpoint/2010/main" val="3710472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750" tmFilter="0, 0; .2, .5; .8, .5; 1, 0"/>
                                        <p:tgtEl>
                                          <p:spTgt spid="6"/>
                                        </p:tgtEl>
                                      </p:cBhvr>
                                    </p:animEffect>
                                    <p:animScale>
                                      <p:cBhvr>
                                        <p:cTn id="7" dur="875" autoRev="1" fill="hold"/>
                                        <p:tgtEl>
                                          <p:spTgt spid="6"/>
                                        </p:tgtEl>
                                      </p:cBhvr>
                                      <p:by x="105000" y="105000"/>
                                    </p:animScale>
                                  </p:childTnLst>
                                </p:cTn>
                              </p:par>
                            </p:childTnLst>
                          </p:cTn>
                        </p:par>
                        <p:par>
                          <p:cTn id="8" fill="hold">
                            <p:stCondLst>
                              <p:cond delay="1750"/>
                            </p:stCondLst>
                            <p:childTnLst>
                              <p:par>
                                <p:cTn id="9" presetID="42" presetClass="entr" presetSubtype="0" fill="hold" nodeType="afterEffect">
                                  <p:stCondLst>
                                    <p:cond delay="30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sz="3200" b="0"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NAD</a:t>
            </a:r>
            <a:r>
              <a:rPr kumimoji="0" sz="3200" b="0"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sz="3200" b="0"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0"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TRF20</a:t>
            </a:r>
            <a:r>
              <a:rPr kumimoji="0" sz="3200" b="0"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14 </a:t>
            </a:r>
            <a:r>
              <a:rPr kumimoji="0" sz="3200" b="0"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kumimoji="0" sz="3200" b="1" i="0" u="none" strike="noStrike" kern="1200" cap="none" spc="-2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remov</a:t>
            </a:r>
            <a:r>
              <a:rPr kumimoji="0" lang="en-US"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e</a:t>
            </a:r>
            <a:r>
              <a:rPr kumimoji="0"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most </a:t>
            </a:r>
            <a:r>
              <a:rPr kumimoji="0"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sz="3200" b="1"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a:t>
            </a:r>
            <a:r>
              <a:rPr kumimoji="0"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 rotation from </a:t>
            </a:r>
            <a:r>
              <a:rPr kumimoji="0"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TRF20</a:t>
            </a:r>
            <a:r>
              <a:rPr kumimoji="0"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14 </a:t>
            </a:r>
            <a:r>
              <a:rPr kumimoji="0" lang="en-US" sz="3200" b="1"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via</a:t>
            </a:r>
            <a:r>
              <a:rPr kumimoji="0" sz="3200" b="1"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sng" strike="noStrike" kern="1200" cap="none" spc="-7" normalizeH="0" baseline="0" noProof="0" dirty="0" smtClean="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Euler</a:t>
            </a:r>
            <a:r>
              <a:rPr kumimoji="0" sz="3200" b="1" i="0" u="sng" strike="noStrike" kern="1200" cap="none" spc="0" normalizeH="0" baseline="0" noProof="0" dirty="0" smtClean="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r>
              <a:rPr kumimoji="0" sz="3200" b="1" i="0" u="sng" strike="noStrike" kern="1200" cap="none" spc="-20" normalizeH="0" baseline="0" noProof="0" dirty="0" smtClean="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Pole</a:t>
            </a:r>
            <a:r>
              <a:rPr kumimoji="0" lang="en-US" sz="3200" b="1" i="0" u="sng" strike="noStrike" kern="1200" cap="none" spc="-20" normalizeH="0" baseline="0" noProof="0" dirty="0" smtClean="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Parameters</a:t>
            </a:r>
            <a:endParaRPr kumimoji="0" lang="en-US" sz="3200" b="1" i="0" u="none" strike="noStrike" kern="1200" cap="none" spc="-20" normalizeH="0" baseline="0" noProof="0" dirty="0" smtClean="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kumimoji="0" lang="en-US" sz="2800" b="0" i="0" u="none" strike="noStrike" kern="1200" cap="none" spc="-20" normalizeH="0" baseline="0" noProof="0" dirty="0" smtClean="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(pronounced: </a:t>
            </a:r>
            <a:r>
              <a:rPr kumimoji="0" lang="en-US" sz="28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“oiler”)</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338735576"/>
      </p:ext>
    </p:extLst>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smtClean="0">
                <a:latin typeface="Cambria" panose="02040503050406030204" pitchFamily="18" charset="0"/>
                <a:cs typeface="Calibri"/>
              </a:rPr>
              <a:t>Two types of drift</a:t>
            </a:r>
            <a:endParaRPr sz="4800" dirty="0">
              <a:latin typeface="Cambria" panose="02040503050406030204" pitchFamily="18" charset="0"/>
              <a:cs typeface="Calibri"/>
            </a:endParaRPr>
          </a:p>
        </p:txBody>
      </p:sp>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a:t>
            </a:r>
            <a:r>
              <a:rPr kumimoji="0" lang="en-US" sz="40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ectonic </a:t>
            </a: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a:t>
            </a:r>
            <a:r>
              <a:rPr kumimoji="0" lang="en-US" sz="40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late </a:t>
            </a: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a:t>
            </a:r>
            <a:r>
              <a:rPr kumimoji="0" lang="en-US" sz="40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otation</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r>
              <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horizontal</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endParaRPr>
          </a:p>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Everything Else</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residual motions left after rotation</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regional linear motions</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localized subsidence or uplift</a:t>
            </a: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a:rPr>
              <a:t>simple to model</a:t>
            </a:r>
            <a:endParaRPr kumimoji="0" lang="en-US" sz="3200" b="0" i="1" u="none" strike="noStrike" kern="1200" cap="none" spc="-7"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a:rPr>
              <a:t>complex</a:t>
            </a:r>
            <a:endParaRPr kumimoji="0" lang="en-US" sz="3200" b="0" i="1" u="none" strike="noStrike" kern="1200" cap="none" spc="-7"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720999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a:t>
            </a:r>
            <a:r>
              <a:rPr kumimoji="0" lang="en-US" sz="40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ectonic </a:t>
            </a: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a:t>
            </a:r>
            <a:r>
              <a:rPr kumimoji="0" lang="en-US" sz="40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late </a:t>
            </a: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a:t>
            </a:r>
            <a:r>
              <a:rPr kumimoji="0" lang="en-US" sz="40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otation</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r>
              <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Horizontal</a:t>
            </a:r>
          </a:p>
          <a:p>
            <a:pPr marL="1143000" marR="6773" lvl="2" indent="0" algn="l" defTabSz="457200" rtl="0" eaLnBrk="1" fontAlgn="base" latinLnBrk="0" hangingPunct="1">
              <a:lnSpc>
                <a:spcPct val="100000"/>
              </a:lnSpc>
              <a:spcBef>
                <a:spcPts val="133"/>
              </a:spcBef>
              <a:spcAft>
                <a:spcPts val="1200"/>
              </a:spcAft>
              <a:buClrTx/>
              <a:buSzTx/>
              <a:buFontTx/>
              <a:buNone/>
              <a:tabLst/>
              <a:defRPr/>
            </a:pPr>
            <a:endPar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endParaRP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a:rPr>
              <a:t>simple to model</a:t>
            </a:r>
            <a:endParaRPr kumimoji="0" lang="en-US" sz="3200" b="0" i="1" u="none" strike="noStrike" kern="1200" cap="none" spc="-7"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5" name="object 4"/>
          <p:cNvSpPr txBox="1"/>
          <p:nvPr/>
        </p:nvSpPr>
        <p:spPr>
          <a:xfrm>
            <a:off x="239062" y="3597640"/>
            <a:ext cx="8932576" cy="2048424"/>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3600" b="1" i="0" u="none" strike="noStrike" kern="1200" cap="none" spc="0" normalizeH="0" baseline="0" noProof="0" dirty="0" smtClean="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Euler Pole Parameters</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3600" b="1" i="0" u="none" strike="noStrike" kern="1200" cap="none" spc="0" normalizeH="0" baseline="0" noProof="0" dirty="0" smtClean="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o</a:t>
            </a:r>
            <a:r>
              <a:rPr kumimoji="0" sz="3600" b="1" i="0" u="none" strike="noStrike" kern="1200" cap="none" spc="-7" normalizeH="0" baseline="0" noProof="0" dirty="0" smtClean="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3600" b="1" i="0" u="none" strike="noStrike" kern="1200" cap="none" spc="-33" normalizeH="0" baseline="0" noProof="0" dirty="0" smtClean="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36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36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EPP</a:t>
            </a:r>
            <a:r>
              <a:rPr kumimoji="0"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2022</a:t>
            </a:r>
            <a:endParaRPr kumimoji="0" lang="en-US"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39303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altLang="en-US" smtClean="0">
                <a:ea typeface="ＭＳ Ｐゴシック" panose="020B0600070205080204" pitchFamily="34" charset="-128"/>
              </a:rPr>
              <a:t>Why change datums/Realizations</a:t>
            </a:r>
          </a:p>
        </p:txBody>
      </p:sp>
      <p:sp>
        <p:nvSpPr>
          <p:cNvPr id="150531" name="Rectangle 3"/>
          <p:cNvSpPr>
            <a:spLocks noGrp="1" noChangeArrowheads="1"/>
          </p:cNvSpPr>
          <p:nvPr>
            <p:ph type="body" idx="1"/>
          </p:nvPr>
        </p:nvSpPr>
        <p:spPr>
          <a:xfrm>
            <a:off x="1219200" y="1714500"/>
            <a:ext cx="7162800" cy="4191000"/>
          </a:xfrm>
        </p:spPr>
        <p:txBody>
          <a:bodyPr/>
          <a:lstStyle/>
          <a:p>
            <a:r>
              <a:rPr lang="en-US" altLang="en-US" sz="2400" smtClean="0">
                <a:ea typeface="ＭＳ Ｐゴシック" panose="020B0600070205080204" pitchFamily="34" charset="-128"/>
              </a:rPr>
              <a:t>NAD27 based on old observations and old system</a:t>
            </a:r>
          </a:p>
          <a:p>
            <a:r>
              <a:rPr lang="en-US" altLang="en-US" sz="2400" smtClean="0">
                <a:ea typeface="ＭＳ Ｐゴシック" panose="020B0600070205080204" pitchFamily="34" charset="-128"/>
              </a:rPr>
              <a:t>NAD83(86) based on old observations and new system</a:t>
            </a:r>
          </a:p>
          <a:p>
            <a:r>
              <a:rPr lang="en-US" altLang="en-US" sz="2400" smtClean="0">
                <a:ea typeface="ＭＳ Ｐゴシック" panose="020B0600070205080204" pitchFamily="34" charset="-128"/>
              </a:rPr>
              <a:t>NAD83(96) based on new and old observations and same system (HARN)</a:t>
            </a:r>
          </a:p>
          <a:p>
            <a:r>
              <a:rPr lang="en-US" altLang="en-US" sz="2400" smtClean="0">
                <a:ea typeface="ＭＳ Ｐゴシック" panose="020B0600070205080204" pitchFamily="34" charset="-128"/>
              </a:rPr>
              <a:t>NAD83(NSRS2007) based on new observations and same system.  Removed regional distortions and made consistent with CORS</a:t>
            </a:r>
          </a:p>
          <a:p>
            <a:r>
              <a:rPr lang="en-US" altLang="en-US" sz="2400" smtClean="0">
                <a:ea typeface="ＭＳ Ｐゴシック" panose="020B0600070205080204" pitchFamily="34" charset="-128"/>
              </a:rPr>
              <a:t>NAD83(2011) based on new observations and same system.  Kept consistent with CORS</a:t>
            </a:r>
          </a:p>
        </p:txBody>
      </p:sp>
    </p:spTree>
  </p:cSld>
  <p:clrMapOvr>
    <a:masterClrMapping/>
  </p:clrMapOvr>
  <p:transition>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171" y="327434"/>
            <a:ext cx="9144000" cy="796516"/>
          </a:xfrm>
        </p:spPr>
        <p:txBody>
          <a:bodyPr/>
          <a:lstStyle/>
          <a:p>
            <a:r>
              <a:rPr lang="en-US" sz="4800" dirty="0" smtClean="0">
                <a:latin typeface="Cambria" panose="02040503050406030204" pitchFamily="18" charset="0"/>
              </a:rPr>
              <a:t>Plate Rotation visualized</a:t>
            </a:r>
            <a:endParaRPr lang="en-US" sz="4800" dirty="0">
              <a:latin typeface="Cambria" panose="02040503050406030204" pitchFamily="18" charset="0"/>
            </a:endParaRP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1162050"/>
            <a:ext cx="9152586" cy="54483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23046" y="5399809"/>
            <a:ext cx="2311454" cy="707886"/>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smtClean="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Drift</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t>
            </a:r>
          </a:p>
        </p:txBody>
      </p:sp>
      <p:sp>
        <p:nvSpPr>
          <p:cNvPr id="2" name="Oval 1"/>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3906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500"/>
                            </p:stCondLst>
                            <p:childTnLst>
                              <p:par>
                                <p:cTn id="23" presetID="53" presetClass="exit" presetSubtype="32" fill="hold" nodeType="afterEffect">
                                  <p:stCondLst>
                                    <p:cond delay="2500"/>
                                  </p:stCondLst>
                                  <p:childTnLst>
                                    <p:anim calcmode="lin" valueType="num">
                                      <p:cBhvr>
                                        <p:cTn id="24" dur="500"/>
                                        <p:tgtEl>
                                          <p:spTgt spid="7"/>
                                        </p:tgtEl>
                                        <p:attrNameLst>
                                          <p:attrName>ppt_w</p:attrName>
                                        </p:attrNameLst>
                                      </p:cBhvr>
                                      <p:tavLst>
                                        <p:tav tm="0">
                                          <p:val>
                                            <p:strVal val="ppt_w"/>
                                          </p:val>
                                        </p:tav>
                                        <p:tav tm="100000">
                                          <p:val>
                                            <p:fltVal val="0"/>
                                          </p:val>
                                        </p:tav>
                                      </p:tavLst>
                                    </p:anim>
                                    <p:anim calcmode="lin" valueType="num">
                                      <p:cBhvr>
                                        <p:cTn id="25" dur="500"/>
                                        <p:tgtEl>
                                          <p:spTgt spid="7"/>
                                        </p:tgtEl>
                                        <p:attrNameLst>
                                          <p:attrName>ppt_h</p:attrName>
                                        </p:attrNameLst>
                                      </p:cBhvr>
                                      <p:tavLst>
                                        <p:tav tm="0">
                                          <p:val>
                                            <p:strVal val="ppt_h"/>
                                          </p:val>
                                        </p:tav>
                                        <p:tav tm="100000">
                                          <p:val>
                                            <p:fltVal val="0"/>
                                          </p:val>
                                        </p:tav>
                                      </p:tavLst>
                                    </p:anim>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235EEE-24E3-497A-8C0F-872C14BD5DA1}"/>
              </a:ext>
            </a:extLst>
          </p:cNvPr>
          <p:cNvPicPr>
            <a:picLocks noChangeAspect="1"/>
          </p:cNvPicPr>
          <p:nvPr/>
        </p:nvPicPr>
        <p:blipFill>
          <a:blip r:embed="rId3"/>
          <a:stretch>
            <a:fillRect/>
          </a:stretch>
        </p:blipFill>
        <p:spPr>
          <a:xfrm>
            <a:off x="4557337" y="1599618"/>
            <a:ext cx="4586663" cy="5205862"/>
          </a:xfrm>
          <a:prstGeom prst="rect">
            <a:avLst/>
          </a:prstGeom>
        </p:spPr>
      </p:pic>
      <p:sp>
        <p:nvSpPr>
          <p:cNvPr id="10" name="Arrow: Circular 9">
            <a:extLst>
              <a:ext uri="{FF2B5EF4-FFF2-40B4-BE49-F238E27FC236}">
                <a16:creationId xmlns:a16="http://schemas.microsoft.com/office/drawing/2014/main" id="{3BD1C4B8-B79B-43BE-8631-45A60E5EBE5A}"/>
              </a:ext>
            </a:extLst>
          </p:cNvPr>
          <p:cNvSpPr/>
          <p:nvPr/>
        </p:nvSpPr>
        <p:spPr>
          <a:xfrm rot="1691144" flipH="1">
            <a:off x="4659641" y="2884854"/>
            <a:ext cx="5993186" cy="5997715"/>
          </a:xfrm>
          <a:prstGeom prst="circularArrow">
            <a:avLst>
              <a:gd name="adj1" fmla="val 641"/>
              <a:gd name="adj2" fmla="val 599331"/>
              <a:gd name="adj3" fmla="val 21306641"/>
              <a:gd name="adj4" fmla="val 1525736"/>
              <a:gd name="adj5" fmla="val 2202"/>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2"/>
          <p:cNvSpPr/>
          <p:nvPr/>
        </p:nvSpPr>
        <p:spPr>
          <a:xfrm>
            <a:off x="7584734" y="6043647"/>
            <a:ext cx="784160" cy="220535"/>
          </a:xfrm>
          <a:custGeom>
            <a:avLst/>
            <a:gdLst>
              <a:gd name="connsiteX0" fmla="*/ 48841 w 784160"/>
              <a:gd name="connsiteY0" fmla="*/ 753 h 220535"/>
              <a:gd name="connsiteX1" fmla="*/ 249629 w 784160"/>
              <a:gd name="connsiteY1" fmla="*/ 3467 h 220535"/>
              <a:gd name="connsiteX2" fmla="*/ 279476 w 784160"/>
              <a:gd name="connsiteY2" fmla="*/ 6180 h 220535"/>
              <a:gd name="connsiteX3" fmla="*/ 303896 w 784160"/>
              <a:gd name="connsiteY3" fmla="*/ 17034 h 220535"/>
              <a:gd name="connsiteX4" fmla="*/ 360876 w 784160"/>
              <a:gd name="connsiteY4" fmla="*/ 25174 h 220535"/>
              <a:gd name="connsiteX5" fmla="*/ 388010 w 784160"/>
              <a:gd name="connsiteY5" fmla="*/ 30600 h 220535"/>
              <a:gd name="connsiteX6" fmla="*/ 425997 w 784160"/>
              <a:gd name="connsiteY6" fmla="*/ 44167 h 220535"/>
              <a:gd name="connsiteX7" fmla="*/ 442277 w 784160"/>
              <a:gd name="connsiteY7" fmla="*/ 46880 h 220535"/>
              <a:gd name="connsiteX8" fmla="*/ 466697 w 784160"/>
              <a:gd name="connsiteY8" fmla="*/ 52307 h 220535"/>
              <a:gd name="connsiteX9" fmla="*/ 482977 w 784160"/>
              <a:gd name="connsiteY9" fmla="*/ 55021 h 220535"/>
              <a:gd name="connsiteX10" fmla="*/ 493831 w 784160"/>
              <a:gd name="connsiteY10" fmla="*/ 57734 h 220535"/>
              <a:gd name="connsiteX11" fmla="*/ 512824 w 784160"/>
              <a:gd name="connsiteY11" fmla="*/ 63161 h 220535"/>
              <a:gd name="connsiteX12" fmla="*/ 561665 w 784160"/>
              <a:gd name="connsiteY12" fmla="*/ 68587 h 220535"/>
              <a:gd name="connsiteX13" fmla="*/ 583371 w 784160"/>
              <a:gd name="connsiteY13" fmla="*/ 71301 h 220535"/>
              <a:gd name="connsiteX14" fmla="*/ 607792 w 784160"/>
              <a:gd name="connsiteY14" fmla="*/ 74014 h 220535"/>
              <a:gd name="connsiteX15" fmla="*/ 640352 w 784160"/>
              <a:gd name="connsiteY15" fmla="*/ 79441 h 220535"/>
              <a:gd name="connsiteX16" fmla="*/ 648492 w 784160"/>
              <a:gd name="connsiteY16" fmla="*/ 82154 h 220535"/>
              <a:gd name="connsiteX17" fmla="*/ 681052 w 784160"/>
              <a:gd name="connsiteY17" fmla="*/ 87581 h 220535"/>
              <a:gd name="connsiteX18" fmla="*/ 746173 w 784160"/>
              <a:gd name="connsiteY18" fmla="*/ 90294 h 220535"/>
              <a:gd name="connsiteX19" fmla="*/ 751599 w 784160"/>
              <a:gd name="connsiteY19" fmla="*/ 106574 h 220535"/>
              <a:gd name="connsiteX20" fmla="*/ 762453 w 784160"/>
              <a:gd name="connsiteY20" fmla="*/ 122854 h 220535"/>
              <a:gd name="connsiteX21" fmla="*/ 767879 w 784160"/>
              <a:gd name="connsiteY21" fmla="*/ 141848 h 220535"/>
              <a:gd name="connsiteX22" fmla="*/ 773306 w 784160"/>
              <a:gd name="connsiteY22" fmla="*/ 149988 h 220535"/>
              <a:gd name="connsiteX23" fmla="*/ 781446 w 784160"/>
              <a:gd name="connsiteY23" fmla="*/ 177121 h 220535"/>
              <a:gd name="connsiteX24" fmla="*/ 784160 w 784160"/>
              <a:gd name="connsiteY24" fmla="*/ 185261 h 220535"/>
              <a:gd name="connsiteX25" fmla="*/ 781446 w 784160"/>
              <a:gd name="connsiteY25" fmla="*/ 198828 h 220535"/>
              <a:gd name="connsiteX26" fmla="*/ 759739 w 784160"/>
              <a:gd name="connsiteY26" fmla="*/ 209682 h 220535"/>
              <a:gd name="connsiteX27" fmla="*/ 751599 w 784160"/>
              <a:gd name="connsiteY27" fmla="*/ 212395 h 220535"/>
              <a:gd name="connsiteX28" fmla="*/ 716326 w 784160"/>
              <a:gd name="connsiteY28" fmla="*/ 215108 h 220535"/>
              <a:gd name="connsiteX29" fmla="*/ 640352 w 784160"/>
              <a:gd name="connsiteY29" fmla="*/ 217822 h 220535"/>
              <a:gd name="connsiteX30" fmla="*/ 599651 w 784160"/>
              <a:gd name="connsiteY30" fmla="*/ 220535 h 220535"/>
              <a:gd name="connsiteX31" fmla="*/ 466697 w 784160"/>
              <a:gd name="connsiteY31" fmla="*/ 217822 h 220535"/>
              <a:gd name="connsiteX32" fmla="*/ 415143 w 784160"/>
              <a:gd name="connsiteY32" fmla="*/ 212395 h 220535"/>
              <a:gd name="connsiteX33" fmla="*/ 388010 w 784160"/>
              <a:gd name="connsiteY33" fmla="*/ 209682 h 220535"/>
              <a:gd name="connsiteX34" fmla="*/ 160088 w 784160"/>
              <a:gd name="connsiteY34" fmla="*/ 201542 h 220535"/>
              <a:gd name="connsiteX35" fmla="*/ 122101 w 784160"/>
              <a:gd name="connsiteY35" fmla="*/ 198828 h 220535"/>
              <a:gd name="connsiteX36" fmla="*/ 94968 w 784160"/>
              <a:gd name="connsiteY36" fmla="*/ 193402 h 220535"/>
              <a:gd name="connsiteX37" fmla="*/ 75974 w 784160"/>
              <a:gd name="connsiteY37" fmla="*/ 185261 h 220535"/>
              <a:gd name="connsiteX38" fmla="*/ 40701 w 784160"/>
              <a:gd name="connsiteY38" fmla="*/ 166268 h 220535"/>
              <a:gd name="connsiteX39" fmla="*/ 29847 w 784160"/>
              <a:gd name="connsiteY39" fmla="*/ 158128 h 220535"/>
              <a:gd name="connsiteX40" fmla="*/ 13567 w 784160"/>
              <a:gd name="connsiteY40" fmla="*/ 133708 h 220535"/>
              <a:gd name="connsiteX41" fmla="*/ 10854 w 784160"/>
              <a:gd name="connsiteY41" fmla="*/ 122854 h 220535"/>
              <a:gd name="connsiteX42" fmla="*/ 5427 w 784160"/>
              <a:gd name="connsiteY42" fmla="*/ 114714 h 220535"/>
              <a:gd name="connsiteX43" fmla="*/ 0 w 784160"/>
              <a:gd name="connsiteY43" fmla="*/ 82154 h 220535"/>
              <a:gd name="connsiteX44" fmla="*/ 2714 w 784160"/>
              <a:gd name="connsiteY44" fmla="*/ 57734 h 220535"/>
              <a:gd name="connsiteX45" fmla="*/ 10854 w 784160"/>
              <a:gd name="connsiteY45" fmla="*/ 49594 h 220535"/>
              <a:gd name="connsiteX46" fmla="*/ 16281 w 784160"/>
              <a:gd name="connsiteY46" fmla="*/ 38740 h 220535"/>
              <a:gd name="connsiteX47" fmla="*/ 35274 w 784160"/>
              <a:gd name="connsiteY47" fmla="*/ 17034 h 220535"/>
              <a:gd name="connsiteX48" fmla="*/ 48841 w 784160"/>
              <a:gd name="connsiteY48" fmla="*/ 753 h 22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4160" h="220535">
                <a:moveTo>
                  <a:pt x="48841" y="753"/>
                </a:moveTo>
                <a:cubicBezTo>
                  <a:pt x="84567" y="-1508"/>
                  <a:pt x="182712" y="1892"/>
                  <a:pt x="249629" y="3467"/>
                </a:cubicBezTo>
                <a:cubicBezTo>
                  <a:pt x="259616" y="3702"/>
                  <a:pt x="269657" y="4339"/>
                  <a:pt x="279476" y="6180"/>
                </a:cubicBezTo>
                <a:cubicBezTo>
                  <a:pt x="304293" y="10833"/>
                  <a:pt x="282463" y="11319"/>
                  <a:pt x="303896" y="17034"/>
                </a:cubicBezTo>
                <a:cubicBezTo>
                  <a:pt x="322931" y="22110"/>
                  <a:pt x="341439" y="23230"/>
                  <a:pt x="360876" y="25174"/>
                </a:cubicBezTo>
                <a:cubicBezTo>
                  <a:pt x="387639" y="34094"/>
                  <a:pt x="338108" y="18125"/>
                  <a:pt x="388010" y="30600"/>
                </a:cubicBezTo>
                <a:cubicBezTo>
                  <a:pt x="415334" y="37431"/>
                  <a:pt x="386756" y="37628"/>
                  <a:pt x="425997" y="44167"/>
                </a:cubicBezTo>
                <a:cubicBezTo>
                  <a:pt x="431424" y="45071"/>
                  <a:pt x="436882" y="45801"/>
                  <a:pt x="442277" y="46880"/>
                </a:cubicBezTo>
                <a:cubicBezTo>
                  <a:pt x="485894" y="55604"/>
                  <a:pt x="414487" y="42814"/>
                  <a:pt x="466697" y="52307"/>
                </a:cubicBezTo>
                <a:cubicBezTo>
                  <a:pt x="472110" y="53291"/>
                  <a:pt x="477582" y="53942"/>
                  <a:pt x="482977" y="55021"/>
                </a:cubicBezTo>
                <a:cubicBezTo>
                  <a:pt x="486634" y="55752"/>
                  <a:pt x="490245" y="56710"/>
                  <a:pt x="493831" y="57734"/>
                </a:cubicBezTo>
                <a:cubicBezTo>
                  <a:pt x="503996" y="60638"/>
                  <a:pt x="501169" y="61042"/>
                  <a:pt x="512824" y="63161"/>
                </a:cubicBezTo>
                <a:cubicBezTo>
                  <a:pt x="531349" y="66529"/>
                  <a:pt x="541628" y="66478"/>
                  <a:pt x="561665" y="68587"/>
                </a:cubicBezTo>
                <a:cubicBezTo>
                  <a:pt x="568917" y="69350"/>
                  <a:pt x="576129" y="70449"/>
                  <a:pt x="583371" y="71301"/>
                </a:cubicBezTo>
                <a:lnTo>
                  <a:pt x="607792" y="74014"/>
                </a:lnTo>
                <a:cubicBezTo>
                  <a:pt x="626875" y="80374"/>
                  <a:pt x="604002" y="73382"/>
                  <a:pt x="640352" y="79441"/>
                </a:cubicBezTo>
                <a:cubicBezTo>
                  <a:pt x="643173" y="79911"/>
                  <a:pt x="645687" y="81593"/>
                  <a:pt x="648492" y="82154"/>
                </a:cubicBezTo>
                <a:cubicBezTo>
                  <a:pt x="659281" y="84312"/>
                  <a:pt x="670087" y="86667"/>
                  <a:pt x="681052" y="87581"/>
                </a:cubicBezTo>
                <a:cubicBezTo>
                  <a:pt x="702703" y="89385"/>
                  <a:pt x="724466" y="89390"/>
                  <a:pt x="746173" y="90294"/>
                </a:cubicBezTo>
                <a:cubicBezTo>
                  <a:pt x="747982" y="95721"/>
                  <a:pt x="748426" y="101815"/>
                  <a:pt x="751599" y="106574"/>
                </a:cubicBezTo>
                <a:lnTo>
                  <a:pt x="762453" y="122854"/>
                </a:lnTo>
                <a:cubicBezTo>
                  <a:pt x="763322" y="126331"/>
                  <a:pt x="765933" y="137956"/>
                  <a:pt x="767879" y="141848"/>
                </a:cubicBezTo>
                <a:cubicBezTo>
                  <a:pt x="769337" y="144765"/>
                  <a:pt x="771497" y="147275"/>
                  <a:pt x="773306" y="149988"/>
                </a:cubicBezTo>
                <a:cubicBezTo>
                  <a:pt x="777405" y="166387"/>
                  <a:pt x="774841" y="157308"/>
                  <a:pt x="781446" y="177121"/>
                </a:cubicBezTo>
                <a:lnTo>
                  <a:pt x="784160" y="185261"/>
                </a:lnTo>
                <a:cubicBezTo>
                  <a:pt x="783255" y="189783"/>
                  <a:pt x="784707" y="195567"/>
                  <a:pt x="781446" y="198828"/>
                </a:cubicBezTo>
                <a:cubicBezTo>
                  <a:pt x="775726" y="204548"/>
                  <a:pt x="767414" y="207124"/>
                  <a:pt x="759739" y="209682"/>
                </a:cubicBezTo>
                <a:cubicBezTo>
                  <a:pt x="757026" y="210586"/>
                  <a:pt x="754437" y="212040"/>
                  <a:pt x="751599" y="212395"/>
                </a:cubicBezTo>
                <a:cubicBezTo>
                  <a:pt x="739898" y="213858"/>
                  <a:pt x="728104" y="214533"/>
                  <a:pt x="716326" y="215108"/>
                </a:cubicBezTo>
                <a:cubicBezTo>
                  <a:pt x="691015" y="216343"/>
                  <a:pt x="665665" y="216645"/>
                  <a:pt x="640352" y="217822"/>
                </a:cubicBezTo>
                <a:cubicBezTo>
                  <a:pt x="626770" y="218454"/>
                  <a:pt x="613218" y="219631"/>
                  <a:pt x="599651" y="220535"/>
                </a:cubicBezTo>
                <a:lnTo>
                  <a:pt x="466697" y="217822"/>
                </a:lnTo>
                <a:cubicBezTo>
                  <a:pt x="449338" y="217243"/>
                  <a:pt x="432347" y="214306"/>
                  <a:pt x="415143" y="212395"/>
                </a:cubicBezTo>
                <a:cubicBezTo>
                  <a:pt x="406109" y="211391"/>
                  <a:pt x="397054" y="210586"/>
                  <a:pt x="388010" y="209682"/>
                </a:cubicBezTo>
                <a:cubicBezTo>
                  <a:pt x="304293" y="181775"/>
                  <a:pt x="383673" y="206403"/>
                  <a:pt x="160088" y="201542"/>
                </a:cubicBezTo>
                <a:cubicBezTo>
                  <a:pt x="147396" y="201266"/>
                  <a:pt x="134763" y="199733"/>
                  <a:pt x="122101" y="198828"/>
                </a:cubicBezTo>
                <a:cubicBezTo>
                  <a:pt x="103707" y="192697"/>
                  <a:pt x="126154" y="199640"/>
                  <a:pt x="94968" y="193402"/>
                </a:cubicBezTo>
                <a:cubicBezTo>
                  <a:pt x="87575" y="191923"/>
                  <a:pt x="82903" y="188411"/>
                  <a:pt x="75974" y="185261"/>
                </a:cubicBezTo>
                <a:cubicBezTo>
                  <a:pt x="51498" y="174136"/>
                  <a:pt x="62227" y="181336"/>
                  <a:pt x="40701" y="166268"/>
                </a:cubicBezTo>
                <a:cubicBezTo>
                  <a:pt x="36996" y="163675"/>
                  <a:pt x="33045" y="161326"/>
                  <a:pt x="29847" y="158128"/>
                </a:cubicBezTo>
                <a:cubicBezTo>
                  <a:pt x="19814" y="148095"/>
                  <a:pt x="19247" y="145067"/>
                  <a:pt x="13567" y="133708"/>
                </a:cubicBezTo>
                <a:cubicBezTo>
                  <a:pt x="12663" y="130090"/>
                  <a:pt x="12323" y="126282"/>
                  <a:pt x="10854" y="122854"/>
                </a:cubicBezTo>
                <a:cubicBezTo>
                  <a:pt x="9569" y="119857"/>
                  <a:pt x="6267" y="117865"/>
                  <a:pt x="5427" y="114714"/>
                </a:cubicBezTo>
                <a:cubicBezTo>
                  <a:pt x="2592" y="104083"/>
                  <a:pt x="0" y="82154"/>
                  <a:pt x="0" y="82154"/>
                </a:cubicBezTo>
                <a:cubicBezTo>
                  <a:pt x="905" y="74014"/>
                  <a:pt x="124" y="65504"/>
                  <a:pt x="2714" y="57734"/>
                </a:cubicBezTo>
                <a:cubicBezTo>
                  <a:pt x="3928" y="54094"/>
                  <a:pt x="8624" y="52716"/>
                  <a:pt x="10854" y="49594"/>
                </a:cubicBezTo>
                <a:cubicBezTo>
                  <a:pt x="13205" y="46302"/>
                  <a:pt x="14200" y="42209"/>
                  <a:pt x="16281" y="38740"/>
                </a:cubicBezTo>
                <a:cubicBezTo>
                  <a:pt x="20578" y="31578"/>
                  <a:pt x="25890" y="20162"/>
                  <a:pt x="35274" y="17034"/>
                </a:cubicBezTo>
                <a:cubicBezTo>
                  <a:pt x="37848" y="16176"/>
                  <a:pt x="13115" y="3014"/>
                  <a:pt x="48841" y="75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8359551" y="6141096"/>
            <a:ext cx="83345" cy="67397"/>
          </a:xfrm>
          <a:custGeom>
            <a:avLst/>
            <a:gdLst>
              <a:gd name="connsiteX0" fmla="*/ 921 w 83345"/>
              <a:gd name="connsiteY0" fmla="*/ 26185 h 67397"/>
              <a:gd name="connsiteX1" fmla="*/ 3496 w 83345"/>
              <a:gd name="connsiteY1" fmla="*/ 46791 h 67397"/>
              <a:gd name="connsiteX2" fmla="*/ 11224 w 83345"/>
              <a:gd name="connsiteY2" fmla="*/ 49367 h 67397"/>
              <a:gd name="connsiteX3" fmla="*/ 24103 w 83345"/>
              <a:gd name="connsiteY3" fmla="*/ 67397 h 67397"/>
              <a:gd name="connsiteX4" fmla="*/ 67891 w 83345"/>
              <a:gd name="connsiteY4" fmla="*/ 64822 h 67397"/>
              <a:gd name="connsiteX5" fmla="*/ 75618 w 83345"/>
              <a:gd name="connsiteY5" fmla="*/ 62246 h 67397"/>
              <a:gd name="connsiteX6" fmla="*/ 83345 w 83345"/>
              <a:gd name="connsiteY6" fmla="*/ 33912 h 67397"/>
              <a:gd name="connsiteX7" fmla="*/ 80770 w 83345"/>
              <a:gd name="connsiteY7" fmla="*/ 8155 h 67397"/>
              <a:gd name="connsiteX8" fmla="*/ 78194 w 83345"/>
              <a:gd name="connsiteY8" fmla="*/ 427 h 67397"/>
              <a:gd name="connsiteX9" fmla="*/ 42133 w 83345"/>
              <a:gd name="connsiteY9" fmla="*/ 3003 h 67397"/>
              <a:gd name="connsiteX10" fmla="*/ 31830 w 83345"/>
              <a:gd name="connsiteY10" fmla="*/ 5579 h 67397"/>
              <a:gd name="connsiteX11" fmla="*/ 16375 w 83345"/>
              <a:gd name="connsiteY11" fmla="*/ 10730 h 67397"/>
              <a:gd name="connsiteX12" fmla="*/ 921 w 83345"/>
              <a:gd name="connsiteY12" fmla="*/ 26185 h 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5" h="67397">
                <a:moveTo>
                  <a:pt x="921" y="26185"/>
                </a:moveTo>
                <a:cubicBezTo>
                  <a:pt x="-1226" y="32195"/>
                  <a:pt x="685" y="40466"/>
                  <a:pt x="3496" y="46791"/>
                </a:cubicBezTo>
                <a:cubicBezTo>
                  <a:pt x="4599" y="49272"/>
                  <a:pt x="9646" y="47157"/>
                  <a:pt x="11224" y="49367"/>
                </a:cubicBezTo>
                <a:cubicBezTo>
                  <a:pt x="26248" y="70402"/>
                  <a:pt x="6716" y="61603"/>
                  <a:pt x="24103" y="67397"/>
                </a:cubicBezTo>
                <a:cubicBezTo>
                  <a:pt x="38699" y="66539"/>
                  <a:pt x="53342" y="66277"/>
                  <a:pt x="67891" y="64822"/>
                </a:cubicBezTo>
                <a:cubicBezTo>
                  <a:pt x="70593" y="64552"/>
                  <a:pt x="74040" y="64455"/>
                  <a:pt x="75618" y="62246"/>
                </a:cubicBezTo>
                <a:cubicBezTo>
                  <a:pt x="79251" y="57160"/>
                  <a:pt x="82046" y="40408"/>
                  <a:pt x="83345" y="33912"/>
                </a:cubicBezTo>
                <a:cubicBezTo>
                  <a:pt x="82487" y="25326"/>
                  <a:pt x="82082" y="16683"/>
                  <a:pt x="80770" y="8155"/>
                </a:cubicBezTo>
                <a:cubicBezTo>
                  <a:pt x="80357" y="5471"/>
                  <a:pt x="80886" y="786"/>
                  <a:pt x="78194" y="427"/>
                </a:cubicBezTo>
                <a:cubicBezTo>
                  <a:pt x="66249" y="-1166"/>
                  <a:pt x="54153" y="2144"/>
                  <a:pt x="42133" y="3003"/>
                </a:cubicBezTo>
                <a:cubicBezTo>
                  <a:pt x="38699" y="3862"/>
                  <a:pt x="35221" y="4562"/>
                  <a:pt x="31830" y="5579"/>
                </a:cubicBezTo>
                <a:cubicBezTo>
                  <a:pt x="26629" y="7139"/>
                  <a:pt x="16375" y="10730"/>
                  <a:pt x="16375" y="10730"/>
                </a:cubicBezTo>
                <a:cubicBezTo>
                  <a:pt x="10159" y="20056"/>
                  <a:pt x="3068" y="20175"/>
                  <a:pt x="921" y="2618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Content Placeholder 2"/>
          <p:cNvSpPr>
            <a:spLocks noGrp="1"/>
          </p:cNvSpPr>
          <p:nvPr>
            <p:ph idx="1"/>
          </p:nvPr>
        </p:nvSpPr>
        <p:spPr>
          <a:xfrm>
            <a:off x="-1" y="1572361"/>
            <a:ext cx="4557337" cy="2774668"/>
          </a:xfrm>
        </p:spPr>
        <p:txBody>
          <a:bodyPr/>
          <a:lstStyle/>
          <a:p>
            <a:pPr marL="290513" lvl="1" indent="-231775"/>
            <a:r>
              <a:rPr lang="en-US" dirty="0" smtClean="0">
                <a:latin typeface="Cambria" panose="02040503050406030204" pitchFamily="18" charset="0"/>
                <a:ea typeface="Cambria" panose="02040503050406030204" pitchFamily="18" charset="0"/>
              </a:rPr>
              <a:t>In </a:t>
            </a:r>
            <a:r>
              <a:rPr lang="en-US" dirty="0">
                <a:latin typeface="Cambria" panose="02040503050406030204" pitchFamily="18" charset="0"/>
                <a:ea typeface="Cambria" panose="02040503050406030204" pitchFamily="18" charset="0"/>
              </a:rPr>
              <a:t>the ITRF, many tectonic plates have a</a:t>
            </a:r>
            <a:r>
              <a:rPr lang="en-US" dirty="0" smtClean="0">
                <a:latin typeface="Cambria" panose="02040503050406030204" pitchFamily="18" charset="0"/>
                <a:ea typeface="Cambria" panose="02040503050406030204" pitchFamily="18" charset="0"/>
              </a:rPr>
              <a:t> </a:t>
            </a:r>
            <a:r>
              <a:rPr lang="en-US" i="1" dirty="0">
                <a:latin typeface="Cambria" panose="02040503050406030204" pitchFamily="18" charset="0"/>
                <a:ea typeface="Cambria" panose="02040503050406030204" pitchFamily="18" charset="0"/>
              </a:rPr>
              <a:t>dominant </a:t>
            </a:r>
            <a:r>
              <a:rPr lang="en-US" dirty="0">
                <a:latin typeface="Cambria" panose="02040503050406030204" pitchFamily="18" charset="0"/>
                <a:ea typeface="Cambria" panose="02040503050406030204" pitchFamily="18" charset="0"/>
              </a:rPr>
              <a:t>motion: </a:t>
            </a:r>
            <a:r>
              <a:rPr lang="en-US" b="1" dirty="0" smtClean="0">
                <a:latin typeface="Cambria" panose="02040503050406030204" pitchFamily="18" charset="0"/>
                <a:ea typeface="Cambria" panose="02040503050406030204" pitchFamily="18" charset="0"/>
              </a:rPr>
              <a:t>rotation</a:t>
            </a:r>
          </a:p>
          <a:p>
            <a:pPr marL="290513" lvl="1" indent="-231775"/>
            <a:endParaRPr lang="en-US" dirty="0">
              <a:latin typeface="Cambria" panose="02040503050406030204" pitchFamily="18" charset="0"/>
              <a:ea typeface="Cambria" panose="02040503050406030204" pitchFamily="18" charset="0"/>
            </a:endParaRPr>
          </a:p>
          <a:p>
            <a:pPr marL="290513" lvl="1" indent="-231775"/>
            <a:r>
              <a:rPr lang="en-US" b="1" dirty="0">
                <a:latin typeface="Cambria" panose="02040503050406030204" pitchFamily="18" charset="0"/>
                <a:ea typeface="Cambria" panose="02040503050406030204" pitchFamily="18" charset="0"/>
              </a:rPr>
              <a:t>Euler Pole </a:t>
            </a:r>
            <a:r>
              <a:rPr lang="en-US" dirty="0">
                <a:latin typeface="Cambria" panose="02040503050406030204" pitchFamily="18" charset="0"/>
                <a:ea typeface="Cambria" panose="02040503050406030204" pitchFamily="18" charset="0"/>
              </a:rPr>
              <a:t>- point about which a plate </a:t>
            </a:r>
            <a:r>
              <a:rPr lang="en-US" dirty="0" smtClean="0">
                <a:latin typeface="Cambria" panose="02040503050406030204" pitchFamily="18" charset="0"/>
                <a:ea typeface="Cambria" panose="02040503050406030204" pitchFamily="18" charset="0"/>
              </a:rPr>
              <a:t>rotates (yellow star)</a:t>
            </a:r>
          </a:p>
          <a:p>
            <a:pPr marL="290513" lvl="1" indent="-231775"/>
            <a:r>
              <a:rPr lang="en-US" dirty="0" smtClean="0">
                <a:latin typeface="Cambria" panose="02040503050406030204" pitchFamily="18" charset="0"/>
                <a:ea typeface="Cambria" panose="02040503050406030204" pitchFamily="18" charset="0"/>
              </a:rPr>
              <a:t>Euler Pole Parameters</a:t>
            </a:r>
          </a:p>
          <a:p>
            <a:pPr marL="690563" lvl="2" indent="-231775"/>
            <a:r>
              <a:rPr lang="en-US" i="1" dirty="0" err="1" smtClean="0">
                <a:latin typeface="Cambria" panose="02040503050406030204" pitchFamily="18" charset="0"/>
                <a:ea typeface="Cambria" panose="02040503050406030204" pitchFamily="18" charset="0"/>
              </a:rPr>
              <a:t>Lat</a:t>
            </a:r>
            <a:endParaRPr lang="en-US" i="1" dirty="0" smtClean="0">
              <a:latin typeface="Cambria" panose="02040503050406030204" pitchFamily="18" charset="0"/>
              <a:ea typeface="Cambria" panose="02040503050406030204" pitchFamily="18" charset="0"/>
            </a:endParaRPr>
          </a:p>
          <a:p>
            <a:pPr marL="690563" lvl="2" indent="-231775"/>
            <a:r>
              <a:rPr lang="en-US" i="1" dirty="0" smtClean="0">
                <a:latin typeface="Cambria" panose="02040503050406030204" pitchFamily="18" charset="0"/>
                <a:ea typeface="Cambria" panose="02040503050406030204" pitchFamily="18" charset="0"/>
              </a:rPr>
              <a:t>Lon</a:t>
            </a:r>
          </a:p>
          <a:p>
            <a:pPr marL="690563" lvl="2" indent="-231775"/>
            <a:r>
              <a:rPr lang="en-US" i="1" dirty="0" smtClean="0">
                <a:latin typeface="Cambria" panose="02040503050406030204" pitchFamily="18" charset="0"/>
                <a:ea typeface="Cambria" panose="02040503050406030204" pitchFamily="18" charset="0"/>
              </a:rPr>
              <a:t>Rotation Rate</a:t>
            </a:r>
            <a:endParaRPr lang="en-US" i="1" dirty="0">
              <a:latin typeface="Cambria" panose="02040503050406030204" pitchFamily="18" charset="0"/>
              <a:ea typeface="Cambria" panose="02040503050406030204" pitchFamily="18" charset="0"/>
            </a:endParaRPr>
          </a:p>
        </p:txBody>
      </p:sp>
      <p:sp>
        <p:nvSpPr>
          <p:cNvPr id="3" name="Right Arrow 2"/>
          <p:cNvSpPr/>
          <p:nvPr/>
        </p:nvSpPr>
        <p:spPr>
          <a:xfrm>
            <a:off x="5330706" y="5331250"/>
            <a:ext cx="1987588" cy="1071734"/>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bwMode="auto">
          <a:xfrm>
            <a:off x="5506197" y="5562162"/>
            <a:ext cx="1732573"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NATRF2022 Euler Pole</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5-Point Star 20"/>
          <p:cNvSpPr/>
          <p:nvPr/>
        </p:nvSpPr>
        <p:spPr>
          <a:xfrm>
            <a:off x="7414261" y="5681287"/>
            <a:ext cx="401908" cy="40484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Tree>
    <p:extLst>
      <p:ext uri="{BB962C8B-B14F-4D97-AF65-F5344CB8AC3E}">
        <p14:creationId xmlns:p14="http://schemas.microsoft.com/office/powerpoint/2010/main" val="226519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0"/>
                                  </p:stCondLst>
                                  <p:childTnLst>
                                    <p:animRot by="-432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rotating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p:cNvSpPr txBox="1"/>
          <p:nvPr/>
        </p:nvSpPr>
        <p:spPr bwMode="auto">
          <a:xfrm>
            <a:off x="4030864" y="2609744"/>
            <a:ext cx="5113136" cy="2554545"/>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rotating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relative to 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relative to NATRF2022</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66896513"/>
      </p:ext>
    </p:extLst>
  </p:cSld>
  <p:clrMapOvr>
    <a:masterClrMapping/>
  </p:clrMapOvr>
  <p:transition spd="slow">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849368" y="602007"/>
            <a:ext cx="10785848" cy="6513506"/>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constant frame, rotating plate</a:t>
            </a:r>
          </a:p>
        </p:txBody>
      </p:sp>
    </p:spTree>
    <p:extLst>
      <p:ext uri="{BB962C8B-B14F-4D97-AF65-F5344CB8AC3E}">
        <p14:creationId xmlns:p14="http://schemas.microsoft.com/office/powerpoint/2010/main" val="4869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849368" y="602007"/>
            <a:ext cx="10785848" cy="23092412"/>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rotating frame, </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constant with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plate</a:t>
            </a:r>
          </a:p>
        </p:txBody>
      </p:sp>
      <p:sp>
        <p:nvSpPr>
          <p:cNvPr id="26" name="object 2"/>
          <p:cNvSpPr txBox="1">
            <a:spLocks noGrp="1"/>
          </p:cNvSpPr>
          <p:nvPr>
            <p:ph type="title"/>
          </p:nvPr>
        </p:nvSpPr>
        <p:spPr>
          <a:xfrm>
            <a:off x="2773078" y="562954"/>
            <a:ext cx="3547130" cy="754908"/>
          </a:xfrm>
          <a:prstGeom prst="rect">
            <a:avLst/>
          </a:prstGeom>
          <a:solidFill>
            <a:schemeClr val="bg1"/>
          </a:solidFill>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smtClean="0">
                <a:latin typeface="Cambria" panose="02040503050406030204" pitchFamily="18" charset="0"/>
                <a:cs typeface="Calibri"/>
              </a:rPr>
              <a:t>“Plate-Fixed</a:t>
            </a:r>
            <a:r>
              <a:rPr lang="en-US" sz="4800" spc="-13" dirty="0">
                <a:latin typeface="Cambria" panose="02040503050406030204" pitchFamily="18" charset="0"/>
                <a:cs typeface="Calibri"/>
              </a:rPr>
              <a:t>”</a:t>
            </a:r>
          </a:p>
        </p:txBody>
      </p:sp>
    </p:spTree>
    <p:extLst>
      <p:ext uri="{BB962C8B-B14F-4D97-AF65-F5344CB8AC3E}">
        <p14:creationId xmlns:p14="http://schemas.microsoft.com/office/powerpoint/2010/main" val="217407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p:cNvGrpSpPr/>
          <p:nvPr/>
        </p:nvGrpSpPr>
        <p:grpSpPr>
          <a:xfrm>
            <a:off x="-849368" y="602007"/>
            <a:ext cx="10785848" cy="23092412"/>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EEF895EC-4A5B-4E3C-BC23-A527B301D396}"/>
              </a:ext>
            </a:extLst>
          </p:cNvPr>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B0F0"/>
                </a:solidFill>
                <a:effectLst/>
                <a:uLnTx/>
                <a:uFillTx/>
                <a:latin typeface="Cambria" panose="02040503050406030204" pitchFamily="18" charset="0"/>
                <a:ea typeface="Cambria" panose="02040503050406030204" pitchFamily="18" charset="0"/>
                <a:cs typeface="+mn-cs"/>
              </a:rPr>
              <a:t>ITRF</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or </a:t>
            </a:r>
            <a:r>
              <a:rPr kumimoji="0" lang="en-US"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mn-cs"/>
              </a:rPr>
              <a:t>NATRF</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 your choice, just use </a:t>
            </a:r>
            <a:r>
              <a:rPr kumimoji="0" lang="en-US" sz="3200" b="1" i="0" u="none" strike="noStrike" kern="1200" cap="none" spc="0" normalizeH="0" baseline="0" noProof="0" dirty="0" smtClean="0">
                <a:ln>
                  <a:noFill/>
                </a:ln>
                <a:solidFill>
                  <a:srgbClr val="00B050"/>
                </a:solidFill>
                <a:effectLst/>
                <a:uLnTx/>
                <a:uFillTx/>
                <a:latin typeface="Cambria" panose="02040503050406030204" pitchFamily="18" charset="0"/>
                <a:ea typeface="Cambria" panose="02040503050406030204" pitchFamily="18" charset="0"/>
                <a:cs typeface="+mn-cs"/>
              </a:rPr>
              <a:t>EPP</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2" name="Arc 1">
            <a:extLst>
              <a:ext uri="{FF2B5EF4-FFF2-40B4-BE49-F238E27FC236}">
                <a16:creationId xmlns:a16="http://schemas.microsoft.com/office/drawing/2014/main" id="{A1389F58-F6F7-4C6F-AC48-93F986056D1E}"/>
              </a:ext>
            </a:extLst>
          </p:cNvPr>
          <p:cNvSpPr/>
          <p:nvPr/>
        </p:nvSpPr>
        <p:spPr>
          <a:xfrm rot="923700" flipH="1">
            <a:off x="575344" y="3320384"/>
            <a:ext cx="9265290" cy="9260858"/>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libri"/>
              <a:ea typeface="+mn-ea"/>
              <a:cs typeface="+mn-cs"/>
            </a:endParaRPr>
          </a:p>
        </p:txBody>
      </p:sp>
      <p:grpSp>
        <p:nvGrpSpPr>
          <p:cNvPr id="52" name="Group 51"/>
          <p:cNvGrpSpPr/>
          <p:nvPr/>
        </p:nvGrpSpPr>
        <p:grpSpPr>
          <a:xfrm>
            <a:off x="-849368" y="602007"/>
            <a:ext cx="10785848" cy="6513506"/>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2788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52470"/>
            <a:ext cx="9150558" cy="796516"/>
          </a:xfrm>
        </p:spPr>
        <p:txBody>
          <a:bodyPr/>
          <a:lstStyle/>
          <a:p>
            <a:r>
              <a:rPr lang="en-US" sz="4800" dirty="0">
                <a:latin typeface="Cambria" panose="02040503050406030204" pitchFamily="18" charset="0"/>
              </a:rPr>
              <a:t>CORS Velocities in ITRF2014</a:t>
            </a:r>
          </a:p>
        </p:txBody>
      </p:sp>
      <p:pic>
        <p:nvPicPr>
          <p:cNvPr id="4" name="Picture 2"/>
          <p:cNvPicPr preferRelativeResize="0">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1276350"/>
            <a:ext cx="9150558" cy="544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23046" y="5399809"/>
            <a:ext cx="2311454" cy="707886"/>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smtClean="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Drift</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t>
            </a:r>
          </a:p>
        </p:txBody>
      </p:sp>
      <p:sp>
        <p:nvSpPr>
          <p:cNvPr id="7" name="Oval 6"/>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09213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0079"/>
            <a:ext cx="9150350" cy="5450406"/>
          </a:xfrm>
          <a:prstGeom prst="rect">
            <a:avLst/>
          </a:prstGeom>
        </p:spPr>
      </p:pic>
      <p:sp>
        <p:nvSpPr>
          <p:cNvPr id="7"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CORS Velocities in NATRF2022</a:t>
            </a:r>
          </a:p>
        </p:txBody>
      </p:sp>
      <p:sp>
        <p:nvSpPr>
          <p:cNvPr id="9" name="TextBox 8"/>
          <p:cNvSpPr txBox="1"/>
          <p:nvPr/>
        </p:nvSpPr>
        <p:spPr bwMode="auto">
          <a:xfrm>
            <a:off x="1146174" y="1653613"/>
            <a:ext cx="6858000" cy="523220"/>
          </a:xfrm>
          <a:prstGeom prst="rect">
            <a:avLst/>
          </a:prstGeom>
          <a:solidFill>
            <a:schemeClr val="accent6">
              <a:lumMod val="40000"/>
              <a:lumOff val="60000"/>
            </a:schemeClr>
          </a:solid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Think of this map as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ITRF2014 </a:t>
            </a:r>
            <a:r>
              <a:rPr kumimoji="0" lang="en-US" sz="2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EPP2022</a:t>
            </a:r>
          </a:p>
        </p:txBody>
      </p:sp>
      <p:sp>
        <p:nvSpPr>
          <p:cNvPr id="6" name="TextBox 5"/>
          <p:cNvSpPr txBox="1"/>
          <p:nvPr/>
        </p:nvSpPr>
        <p:spPr>
          <a:xfrm>
            <a:off x="7156396" y="4322078"/>
            <a:ext cx="2311454" cy="1792109"/>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smtClean="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Still </a:t>
            </a:r>
            <a:r>
              <a:rPr kumimoji="0" lang="en-US" sz="4000" b="0" i="1" u="none" strike="noStrike" kern="1200" cap="none" spc="-20" normalizeH="0" baseline="0" noProof="0" dirty="0" err="1" smtClean="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SomeDrift</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t>
            </a:r>
          </a:p>
        </p:txBody>
      </p:sp>
      <p:sp>
        <p:nvSpPr>
          <p:cNvPr id="8" name="Oval 7"/>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5916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2000"/>
                            </p:stCondLst>
                            <p:childTnLst>
                              <p:par>
                                <p:cTn id="9" presetID="42" presetClass="entr" presetSubtype="0" fill="hold" nodeType="afterEffect">
                                  <p:stCondLst>
                                    <p:cond delay="1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2"/>
          <p:cNvSpPr txBox="1">
            <a:spLocks/>
          </p:cNvSpPr>
          <p:nvPr/>
        </p:nvSpPr>
        <p:spPr bwMode="gray">
          <a:xfrm>
            <a:off x="5695950" y="1417638"/>
            <a:ext cx="3219450" cy="454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The North American Terrestrial Reference Frame of 2022 </a:t>
            </a:r>
            <a:endParaRPr kumimoji="0" lang="en-US" sz="2000" b="0" i="0" u="none" strike="noStrike" kern="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a:endParaRP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a:rPr>
              <a:t>	(NATRF2022)</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The Caribbean Terrestrial Reference Frame of 2022 </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	(CATRF2022)</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The Pacific Terrestrial Reference Frame of 2022 </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	(PATRF2022)</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The Mariana Terrestrial Reference Frame of 2022 </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	(MATRF2022</a:t>
            </a:r>
            <a:r>
              <a:rPr kumimoji="0" lang="en-US" sz="2400" b="0" i="0" u="none" strike="noStrike" kern="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a:rPr>
              <a:t>)</a:t>
            </a:r>
            <a:endParaRPr kumimoji="0" lang="en-US" sz="2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8" name="TextBox 7"/>
          <p:cNvSpPr txBox="1"/>
          <p:nvPr/>
        </p:nvSpPr>
        <p:spPr>
          <a:xfrm>
            <a:off x="2650998" y="1446869"/>
            <a:ext cx="2275633" cy="646331"/>
          </a:xfrm>
          <a:prstGeom prst="rect">
            <a:avLst/>
          </a:prstGeom>
          <a:noFill/>
          <a:ln>
            <a:solidFill>
              <a:schemeClr val="tx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North American Plate</a:t>
            </a:r>
          </a:p>
        </p:txBody>
      </p:sp>
      <p:sp>
        <p:nvSpPr>
          <p:cNvPr id="14" name="TextBox 13"/>
          <p:cNvSpPr txBox="1"/>
          <p:nvPr/>
        </p:nvSpPr>
        <p:spPr>
          <a:xfrm>
            <a:off x="2650997" y="2579272"/>
            <a:ext cx="1909028" cy="646331"/>
          </a:xfrm>
          <a:prstGeom prst="rect">
            <a:avLst/>
          </a:prstGeom>
          <a:noFill/>
          <a:ln>
            <a:solidFill>
              <a:schemeClr val="tx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Caribbean Plate</a:t>
            </a:r>
          </a:p>
        </p:txBody>
      </p:sp>
      <p:sp>
        <p:nvSpPr>
          <p:cNvPr id="15" name="TextBox 14"/>
          <p:cNvSpPr txBox="1"/>
          <p:nvPr/>
        </p:nvSpPr>
        <p:spPr>
          <a:xfrm>
            <a:off x="2650997" y="3725512"/>
            <a:ext cx="1666034" cy="646331"/>
          </a:xfrm>
          <a:prstGeom prst="rect">
            <a:avLst/>
          </a:prstGeom>
          <a:noFill/>
          <a:ln>
            <a:solidFill>
              <a:schemeClr val="tx1"/>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Pacific Plate</a:t>
            </a:r>
          </a:p>
        </p:txBody>
      </p:sp>
      <p:sp>
        <p:nvSpPr>
          <p:cNvPr id="16" name="TextBox 15"/>
          <p:cNvSpPr txBox="1"/>
          <p:nvPr/>
        </p:nvSpPr>
        <p:spPr>
          <a:xfrm>
            <a:off x="2650997" y="4856929"/>
            <a:ext cx="1666034" cy="646331"/>
          </a:xfrm>
          <a:prstGeom prst="rect">
            <a:avLst/>
          </a:prstGeom>
          <a:noFill/>
          <a:ln>
            <a:solidFill>
              <a:schemeClr val="tx1"/>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Mariana Plate</a:t>
            </a:r>
          </a:p>
        </p:txBody>
      </p:sp>
      <p:sp>
        <p:nvSpPr>
          <p:cNvPr id="18" name="Content Placeholder 2"/>
          <p:cNvSpPr txBox="1">
            <a:spLocks/>
          </p:cNvSpPr>
          <p:nvPr/>
        </p:nvSpPr>
        <p:spPr bwMode="gray">
          <a:xfrm>
            <a:off x="162189" y="3225603"/>
            <a:ext cx="1456660" cy="4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850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marR="0" lvl="0" indent="0" algn="l" defTabSz="457200" rtl="0" eaLnBrk="1" fontAlgn="base" latinLnBrk="0" hangingPunct="1">
              <a:lnSpc>
                <a:spcPct val="120000"/>
              </a:lnSpc>
              <a:spcBef>
                <a:spcPts val="0"/>
              </a:spcBef>
              <a:spcAft>
                <a:spcPct val="0"/>
              </a:spcAft>
              <a:buClr>
                <a:srgbClr val="4F81BD"/>
              </a:buClr>
              <a:buSzTx/>
              <a:buFont typeface="Wingdings" pitchFamily="2" charset="2"/>
              <a:buNone/>
              <a:tabLst/>
              <a:defRPr/>
            </a:pPr>
            <a:r>
              <a:rPr kumimoji="0" lang="en-US" sz="34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Calibri"/>
              </a:rPr>
              <a:t>ITRF2014</a:t>
            </a:r>
          </a:p>
        </p:txBody>
      </p:sp>
      <p:sp>
        <p:nvSpPr>
          <p:cNvPr id="7" name="Rounded Rectangle 6"/>
          <p:cNvSpPr/>
          <p:nvPr/>
        </p:nvSpPr>
        <p:spPr>
          <a:xfrm>
            <a:off x="2347177" y="1213831"/>
            <a:ext cx="2881559" cy="4745254"/>
          </a:xfrm>
          <a:prstGeom prst="roundRect">
            <a:avLst/>
          </a:prstGeom>
          <a:noFill/>
          <a:ln w="698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2921372" y="6040328"/>
            <a:ext cx="1733167" cy="53860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9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EPP2022</a:t>
            </a:r>
          </a:p>
        </p:txBody>
      </p:sp>
      <p:cxnSp>
        <p:nvCxnSpPr>
          <p:cNvPr id="11" name="Elbow Connector 10"/>
          <p:cNvCxnSpPr>
            <a:stCxn id="18" idx="0"/>
            <a:endCxn id="8" idx="1"/>
          </p:cNvCxnSpPr>
          <p:nvPr/>
        </p:nvCxnSpPr>
        <p:spPr>
          <a:xfrm rot="5400000" flipH="1" flipV="1">
            <a:off x="1042974" y="1617580"/>
            <a:ext cx="1455568" cy="1760479"/>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p:cNvCxnSpPr>
            <a:endCxn id="14" idx="1"/>
          </p:cNvCxnSpPr>
          <p:nvPr/>
        </p:nvCxnSpPr>
        <p:spPr>
          <a:xfrm flipV="1">
            <a:off x="1879963" y="2902438"/>
            <a:ext cx="771034" cy="459739"/>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8" idx="2"/>
            <a:endCxn id="16" idx="1"/>
          </p:cNvCxnSpPr>
          <p:nvPr/>
        </p:nvCxnSpPr>
        <p:spPr>
          <a:xfrm rot="16200000" flipH="1">
            <a:off x="1015470" y="3544566"/>
            <a:ext cx="1510577" cy="1760478"/>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15" idx="1"/>
          </p:cNvCxnSpPr>
          <p:nvPr/>
        </p:nvCxnSpPr>
        <p:spPr>
          <a:xfrm>
            <a:off x="1879963" y="3498751"/>
            <a:ext cx="771034" cy="549927"/>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3559" name="Straight Arrow Connector 23558"/>
          <p:cNvCxnSpPr/>
          <p:nvPr/>
        </p:nvCxnSpPr>
        <p:spPr>
          <a:xfrm>
            <a:off x="4926630" y="1770035"/>
            <a:ext cx="675312"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4" idx="3"/>
          </p:cNvCxnSpPr>
          <p:nvPr/>
        </p:nvCxnSpPr>
        <p:spPr>
          <a:xfrm flipV="1">
            <a:off x="4560026" y="2894443"/>
            <a:ext cx="1041917" cy="7994"/>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5" idx="3"/>
          </p:cNvCxnSpPr>
          <p:nvPr/>
        </p:nvCxnSpPr>
        <p:spPr>
          <a:xfrm flipV="1">
            <a:off x="4317032" y="4045437"/>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4303426" y="5180094"/>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Title 2"/>
          <p:cNvSpPr txBox="1">
            <a:spLocks/>
          </p:cNvSpPr>
          <p:nvPr/>
        </p:nvSpPr>
        <p:spPr bwMode="auto">
          <a:xfrm>
            <a:off x="-1" y="2000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00B0F0"/>
                </a:solidFill>
                <a:effectLst/>
                <a:uLnTx/>
                <a:uFillTx/>
                <a:latin typeface="Cambria" panose="02040503050406030204" pitchFamily="18" charset="0"/>
                <a:ea typeface="ＭＳ Ｐゴシック" charset="0"/>
                <a:cs typeface="Times New Roman" pitchFamily="18" charset="0"/>
              </a:rPr>
              <a:t>ITRF2014</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ＭＳ Ｐゴシック" charset="0"/>
                <a:cs typeface="Times New Roman" pitchFamily="18" charset="0"/>
              </a:rPr>
              <a:t> + </a:t>
            </a:r>
            <a:r>
              <a:rPr kumimoji="0" lang="en-US" sz="4400" b="1" i="0" u="none" strike="noStrike" kern="1200" cap="none" spc="0" normalizeH="0" baseline="0" noProof="0" dirty="0" smtClean="0">
                <a:ln>
                  <a:noFill/>
                </a:ln>
                <a:solidFill>
                  <a:srgbClr val="00B050"/>
                </a:solidFill>
                <a:effectLst/>
                <a:uLnTx/>
                <a:uFillTx/>
                <a:latin typeface="Cambria" panose="02040503050406030204" pitchFamily="18" charset="0"/>
                <a:ea typeface="ＭＳ Ｐゴシック" charset="0"/>
                <a:cs typeface="Times New Roman" pitchFamily="18" charset="0"/>
              </a:rPr>
              <a:t>EPP2022</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ＭＳ Ｐゴシック" charset="0"/>
                <a:cs typeface="Times New Roman" pitchFamily="18" charset="0"/>
              </a:rPr>
              <a:t> = </a:t>
            </a:r>
            <a:r>
              <a:rPr kumimoji="0" lang="en-US" sz="4400" b="0" i="0" u="none" strike="noStrike" kern="1200" cap="none" spc="0" normalizeH="0" baseline="0" noProof="0" dirty="0" smtClean="0">
                <a:ln>
                  <a:noFill/>
                </a:ln>
                <a:solidFill>
                  <a:srgbClr val="FF0000"/>
                </a:solidFill>
                <a:effectLst/>
                <a:uLnTx/>
                <a:uFillTx/>
                <a:latin typeface="Cambria" panose="02040503050406030204" pitchFamily="18" charset="0"/>
                <a:ea typeface="ＭＳ Ｐゴシック" charset="0"/>
                <a:cs typeface="Times New Roman" pitchFamily="18" charset="0"/>
              </a:rPr>
              <a:t>--TRF2022</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charset="0"/>
              <a:cs typeface="Times New Roman" pitchFamily="18" charset="0"/>
            </a:endParaRPr>
          </a:p>
        </p:txBody>
      </p:sp>
    </p:spTree>
    <p:extLst>
      <p:ext uri="{BB962C8B-B14F-4D97-AF65-F5344CB8AC3E}">
        <p14:creationId xmlns:p14="http://schemas.microsoft.com/office/powerpoint/2010/main" val="30491165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smtClean="0">
                <a:latin typeface="Cambria" panose="02040503050406030204" pitchFamily="18" charset="0"/>
                <a:cs typeface="Calibri"/>
              </a:rPr>
              <a:t>Two types of drift</a:t>
            </a:r>
            <a:endParaRPr sz="4800" dirty="0">
              <a:latin typeface="Cambria" panose="02040503050406030204" pitchFamily="18" charset="0"/>
              <a:cs typeface="Calibri"/>
            </a:endParaRPr>
          </a:p>
        </p:txBody>
      </p:sp>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a:t>
            </a:r>
            <a:r>
              <a:rPr kumimoji="0" lang="en-US" sz="40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ectonic </a:t>
            </a: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a:t>
            </a:r>
            <a:r>
              <a:rPr kumimoji="0" lang="en-US" sz="40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late </a:t>
            </a: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a:t>
            </a:r>
            <a:r>
              <a:rPr kumimoji="0" lang="en-US" sz="40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otation</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r>
              <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horizontal</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endParaRPr>
          </a:p>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Everything Else</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residual motions left after rotation</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regional linear motions</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localized subsidence or uplift</a:t>
            </a: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a:rPr>
              <a:t>simple to model</a:t>
            </a:r>
            <a:endParaRPr kumimoji="0" lang="en-US" sz="3200" b="0" i="1" u="none" strike="noStrike" kern="1200" cap="none" spc="-7"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a:rPr>
              <a:t>complex</a:t>
            </a:r>
            <a:endParaRPr kumimoji="0" lang="en-US" sz="3200" b="0" i="1" u="none" strike="noStrike" kern="1200" cap="none" spc="-7"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943804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152400" y="274638"/>
            <a:ext cx="8534400" cy="1143000"/>
          </a:xfrm>
        </p:spPr>
        <p:txBody>
          <a:bodyPr/>
          <a:lstStyle/>
          <a:p>
            <a:r>
              <a:rPr lang="en-US" sz="4000" dirty="0" smtClean="0"/>
              <a:t>Horizontal </a:t>
            </a:r>
            <a:r>
              <a:rPr lang="en-US" sz="4000" dirty="0" err="1" smtClean="0"/>
              <a:t>Datums</a:t>
            </a:r>
            <a:r>
              <a:rPr lang="en-US" sz="4000" dirty="0" smtClean="0"/>
              <a:t>/Coordinates…What do we (you) use in your state?</a:t>
            </a:r>
          </a:p>
        </p:txBody>
      </p:sp>
      <p:sp>
        <p:nvSpPr>
          <p:cNvPr id="11272" name="Rectangle 8"/>
          <p:cNvSpPr>
            <a:spLocks noGrp="1" noChangeArrowheads="1"/>
          </p:cNvSpPr>
          <p:nvPr>
            <p:ph type="body" sz="half" idx="1"/>
          </p:nvPr>
        </p:nvSpPr>
        <p:spPr>
          <a:xfrm>
            <a:off x="55408" y="1905000"/>
            <a:ext cx="5250897" cy="4953000"/>
          </a:xfrm>
        </p:spPr>
        <p:txBody>
          <a:bodyPr/>
          <a:lstStyle/>
          <a:p>
            <a:r>
              <a:rPr lang="en-US" sz="2400" dirty="0" smtClean="0"/>
              <a:t>NAD 27</a:t>
            </a:r>
          </a:p>
          <a:p>
            <a:r>
              <a:rPr lang="en-US" sz="2400" dirty="0" smtClean="0"/>
              <a:t>NAD 83 (Lat-Lon) SPC</a:t>
            </a:r>
          </a:p>
          <a:p>
            <a:pPr lvl="1"/>
            <a:r>
              <a:rPr lang="en-US" dirty="0" smtClean="0"/>
              <a:t>Which one???</a:t>
            </a:r>
          </a:p>
          <a:p>
            <a:pPr lvl="2"/>
            <a:r>
              <a:rPr lang="en-US" sz="2400" dirty="0" smtClean="0"/>
              <a:t>NAD 83 (1986)</a:t>
            </a:r>
          </a:p>
          <a:p>
            <a:pPr lvl="2"/>
            <a:r>
              <a:rPr lang="en-US" sz="2400" dirty="0" smtClean="0"/>
              <a:t>NAD 83 (19xx) - HARN</a:t>
            </a:r>
          </a:p>
          <a:p>
            <a:pPr lvl="2"/>
            <a:r>
              <a:rPr lang="en-US" sz="2400" dirty="0" smtClean="0"/>
              <a:t>NAD 83 (1996) - FBN</a:t>
            </a:r>
          </a:p>
          <a:p>
            <a:pPr lvl="2"/>
            <a:r>
              <a:rPr lang="en-US" sz="2400" dirty="0" smtClean="0"/>
              <a:t>NAD 83 CORS96(2002)</a:t>
            </a:r>
          </a:p>
          <a:p>
            <a:pPr lvl="2"/>
            <a:r>
              <a:rPr lang="en-US" sz="2400" dirty="0" smtClean="0"/>
              <a:t>NAD 83 (NSRS2007)</a:t>
            </a:r>
          </a:p>
          <a:p>
            <a:pPr lvl="2"/>
            <a:r>
              <a:rPr lang="en-US" sz="2400" dirty="0" smtClean="0"/>
              <a:t>NAD 83 (2011) epoch 2010.00</a:t>
            </a:r>
          </a:p>
        </p:txBody>
      </p:sp>
      <p:sp>
        <p:nvSpPr>
          <p:cNvPr id="11273" name="Rectangle 9"/>
          <p:cNvSpPr>
            <a:spLocks noGrp="1" noChangeArrowheads="1"/>
          </p:cNvSpPr>
          <p:nvPr>
            <p:ph type="body" sz="half" idx="2"/>
          </p:nvPr>
        </p:nvSpPr>
        <p:spPr>
          <a:xfrm>
            <a:off x="5306305" y="1905000"/>
            <a:ext cx="3810000" cy="4386618"/>
          </a:xfrm>
        </p:spPr>
        <p:txBody>
          <a:bodyPr/>
          <a:lstStyle/>
          <a:p>
            <a:r>
              <a:rPr lang="en-US" sz="2400" dirty="0" smtClean="0"/>
              <a:t>WGS 84</a:t>
            </a:r>
          </a:p>
          <a:p>
            <a:pPr lvl="1"/>
            <a:r>
              <a:rPr lang="en-US" dirty="0" smtClean="0"/>
              <a:t>Which one???</a:t>
            </a:r>
          </a:p>
          <a:p>
            <a:pPr lvl="2"/>
            <a:r>
              <a:rPr lang="en-US" sz="2400" dirty="0" smtClean="0"/>
              <a:t>WGS 84 (1987)</a:t>
            </a:r>
          </a:p>
          <a:p>
            <a:pPr lvl="2"/>
            <a:r>
              <a:rPr lang="en-US" sz="2400" dirty="0" smtClean="0"/>
              <a:t>WGS 84 (G730)</a:t>
            </a:r>
          </a:p>
          <a:p>
            <a:pPr lvl="2"/>
            <a:r>
              <a:rPr lang="en-US" sz="2400" dirty="0" smtClean="0"/>
              <a:t>WGS 84 (G873)</a:t>
            </a:r>
          </a:p>
          <a:p>
            <a:pPr lvl="2"/>
            <a:r>
              <a:rPr lang="en-US" sz="2400" dirty="0" smtClean="0"/>
              <a:t>WGS 84 (G1150)</a:t>
            </a:r>
          </a:p>
          <a:p>
            <a:pPr lvl="2"/>
            <a:r>
              <a:rPr lang="en-US" sz="2400" dirty="0" smtClean="0"/>
              <a:t>WGS 84 (G1674)</a:t>
            </a:r>
          </a:p>
          <a:p>
            <a:pPr lvl="2"/>
            <a:r>
              <a:rPr lang="en-US" sz="2400" dirty="0"/>
              <a:t>WGS 84 (G1762</a:t>
            </a:r>
            <a:r>
              <a:rPr lang="en-US" sz="2400" dirty="0" smtClean="0"/>
              <a:t>)</a:t>
            </a:r>
          </a:p>
          <a:p>
            <a:r>
              <a:rPr lang="en-US" sz="2400" dirty="0" err="1" smtClean="0"/>
              <a:t>ITRFxx</a:t>
            </a:r>
            <a:r>
              <a:rPr lang="en-US" sz="2400" dirty="0" smtClean="0"/>
              <a:t> (epoch </a:t>
            </a:r>
            <a:r>
              <a:rPr lang="en-US" sz="2400" dirty="0" err="1" smtClean="0"/>
              <a:t>xxxx</a:t>
            </a:r>
            <a:r>
              <a:rPr lang="en-US" sz="2400" dirty="0" smtClean="0"/>
              <a:t>)</a:t>
            </a:r>
          </a:p>
          <a:p>
            <a:r>
              <a:rPr lang="en-US" sz="2400" dirty="0" err="1" smtClean="0"/>
              <a:t>IGSxx</a:t>
            </a:r>
            <a:r>
              <a:rPr lang="en-US" sz="2400" dirty="0" smtClean="0"/>
              <a:t> (epoch </a:t>
            </a:r>
            <a:r>
              <a:rPr lang="en-US" sz="2400" dirty="0" err="1" smtClean="0"/>
              <a:t>xxxx</a:t>
            </a:r>
            <a:r>
              <a:rPr lang="en-US" sz="2400" dirty="0" smtClean="0"/>
              <a:t>)</a:t>
            </a:r>
          </a:p>
          <a:p>
            <a:endParaRPr lang="en-US" sz="2400" dirty="0" smtClean="0"/>
          </a:p>
          <a:p>
            <a:endParaRPr lang="en-US" sz="1800" dirty="0" smtClean="0"/>
          </a:p>
          <a:p>
            <a:endParaRPr lang="en-US" sz="1800" dirty="0" smtClean="0"/>
          </a:p>
        </p:txBody>
      </p:sp>
    </p:spTree>
    <p:extLst>
      <p:ext uri="{BB962C8B-B14F-4D97-AF65-F5344CB8AC3E}">
        <p14:creationId xmlns:p14="http://schemas.microsoft.com/office/powerpoint/2010/main" val="316065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72">
                                            <p:txEl>
                                              <p:pRg st="2" end="2"/>
                                            </p:txEl>
                                          </p:spTgt>
                                        </p:tgtEl>
                                        <p:attrNameLst>
                                          <p:attrName>style.visibility</p:attrName>
                                        </p:attrNameLst>
                                      </p:cBhvr>
                                      <p:to>
                                        <p:strVal val="visible"/>
                                      </p:to>
                                    </p:set>
                                    <p:anim calcmode="lin" valueType="num">
                                      <p:cBhvr additive="base">
                                        <p:cTn id="19"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272">
                                            <p:txEl>
                                              <p:pRg st="3" end="3"/>
                                            </p:txEl>
                                          </p:spTgt>
                                        </p:tgtEl>
                                        <p:attrNameLst>
                                          <p:attrName>style.visibility</p:attrName>
                                        </p:attrNameLst>
                                      </p:cBhvr>
                                      <p:to>
                                        <p:strVal val="visible"/>
                                      </p:to>
                                    </p:set>
                                    <p:anim calcmode="lin" valueType="num">
                                      <p:cBhvr additive="base">
                                        <p:cTn id="23"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272">
                                            <p:txEl>
                                              <p:pRg st="4" end="4"/>
                                            </p:txEl>
                                          </p:spTgt>
                                        </p:tgtEl>
                                        <p:attrNameLst>
                                          <p:attrName>style.visibility</p:attrName>
                                        </p:attrNameLst>
                                      </p:cBhvr>
                                      <p:to>
                                        <p:strVal val="visible"/>
                                      </p:to>
                                    </p:set>
                                    <p:anim calcmode="lin" valueType="num">
                                      <p:cBhvr additive="base">
                                        <p:cTn id="27"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1272">
                                            <p:txEl>
                                              <p:pRg st="5" end="5"/>
                                            </p:txEl>
                                          </p:spTgt>
                                        </p:tgtEl>
                                        <p:attrNameLst>
                                          <p:attrName>style.visibility</p:attrName>
                                        </p:attrNameLst>
                                      </p:cBhvr>
                                      <p:to>
                                        <p:strVal val="visible"/>
                                      </p:to>
                                    </p:set>
                                    <p:anim calcmode="lin" valueType="num">
                                      <p:cBhvr additive="base">
                                        <p:cTn id="31"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272">
                                            <p:txEl>
                                              <p:pRg st="6" end="6"/>
                                            </p:txEl>
                                          </p:spTgt>
                                        </p:tgtEl>
                                        <p:attrNameLst>
                                          <p:attrName>style.visibility</p:attrName>
                                        </p:attrNameLst>
                                      </p:cBhvr>
                                      <p:to>
                                        <p:strVal val="visible"/>
                                      </p:to>
                                    </p:set>
                                    <p:anim calcmode="lin" valueType="num">
                                      <p:cBhvr additive="base">
                                        <p:cTn id="35"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272">
                                            <p:txEl>
                                              <p:pRg st="7" end="7"/>
                                            </p:txEl>
                                          </p:spTgt>
                                        </p:tgtEl>
                                        <p:attrNameLst>
                                          <p:attrName>style.visibility</p:attrName>
                                        </p:attrNameLst>
                                      </p:cBhvr>
                                      <p:to>
                                        <p:strVal val="visible"/>
                                      </p:to>
                                    </p:set>
                                    <p:anim calcmode="lin" valueType="num">
                                      <p:cBhvr additive="base">
                                        <p:cTn id="39"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1272">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273">
                                            <p:txEl>
                                              <p:pRg st="3" end="3"/>
                                            </p:txEl>
                                          </p:spTgt>
                                        </p:tgtEl>
                                        <p:attrNameLst>
                                          <p:attrName>style.visibility</p:attrName>
                                        </p:attrNameLst>
                                      </p:cBhvr>
                                      <p:to>
                                        <p:strVal val="visible"/>
                                      </p:to>
                                    </p:set>
                                    <p:anim calcmode="lin" valueType="num">
                                      <p:cBhvr additive="base">
                                        <p:cTn id="63"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127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1273">
                                            <p:txEl>
                                              <p:pRg st="4" end="4"/>
                                            </p:txEl>
                                          </p:spTgt>
                                        </p:tgtEl>
                                        <p:attrNameLst>
                                          <p:attrName>style.visibility</p:attrName>
                                        </p:attrNameLst>
                                      </p:cBhvr>
                                      <p:to>
                                        <p:strVal val="visible"/>
                                      </p:to>
                                    </p:set>
                                    <p:anim calcmode="lin" valueType="num">
                                      <p:cBhvr additive="base">
                                        <p:cTn id="67"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73">
                                            <p:txEl>
                                              <p:pRg st="4" end="4"/>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1273">
                                            <p:txEl>
                                              <p:pRg st="5" end="5"/>
                                            </p:txEl>
                                          </p:spTgt>
                                        </p:tgtEl>
                                        <p:attrNameLst>
                                          <p:attrName>style.visibility</p:attrName>
                                        </p:attrNameLst>
                                      </p:cBhvr>
                                      <p:to>
                                        <p:strVal val="visible"/>
                                      </p:to>
                                    </p:set>
                                    <p:anim calcmode="lin" valueType="num">
                                      <p:cBhvr additive="base">
                                        <p:cTn id="71"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5" end="5"/>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1273">
                                            <p:txEl>
                                              <p:pRg st="6" end="6"/>
                                            </p:txEl>
                                          </p:spTgt>
                                        </p:tgtEl>
                                        <p:attrNameLst>
                                          <p:attrName>style.visibility</p:attrName>
                                        </p:attrNameLst>
                                      </p:cBhvr>
                                      <p:to>
                                        <p:strVal val="visible"/>
                                      </p:to>
                                    </p:set>
                                    <p:anim calcmode="lin" valueType="num">
                                      <p:cBhvr additive="base">
                                        <p:cTn id="75" dur="500" fill="hold"/>
                                        <p:tgtEl>
                                          <p:spTgt spid="11273">
                                            <p:txEl>
                                              <p:pRg st="6" end="6"/>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1273">
                                            <p:txEl>
                                              <p:pRg st="6" end="6"/>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11273">
                                            <p:txEl>
                                              <p:pRg st="7" end="7"/>
                                            </p:txEl>
                                          </p:spTgt>
                                        </p:tgtEl>
                                        <p:attrNameLst>
                                          <p:attrName>style.visibility</p:attrName>
                                        </p:attrNameLst>
                                      </p:cBhvr>
                                      <p:to>
                                        <p:strVal val="visible"/>
                                      </p:to>
                                    </p:set>
                                    <p:anim calcmode="lin" valueType="num">
                                      <p:cBhvr additive="base">
                                        <p:cTn id="79" dur="500" fill="hold"/>
                                        <p:tgtEl>
                                          <p:spTgt spid="11273">
                                            <p:txEl>
                                              <p:pRg st="7" end="7"/>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127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11273">
                                            <p:txEl>
                                              <p:pRg st="8" end="8"/>
                                            </p:txEl>
                                          </p:spTgt>
                                        </p:tgtEl>
                                        <p:attrNameLst>
                                          <p:attrName>style.visibility</p:attrName>
                                        </p:attrNameLst>
                                      </p:cBhvr>
                                      <p:to>
                                        <p:strVal val="visible"/>
                                      </p:to>
                                    </p:set>
                                    <p:anim calcmode="lin" valueType="num">
                                      <p:cBhvr additive="base">
                                        <p:cTn id="85" dur="500" fill="hold"/>
                                        <p:tgtEl>
                                          <p:spTgt spid="11273">
                                            <p:txEl>
                                              <p:pRg st="8" end="8"/>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127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1273">
                                            <p:txEl>
                                              <p:pRg st="9" end="9"/>
                                            </p:txEl>
                                          </p:spTgt>
                                        </p:tgtEl>
                                        <p:attrNameLst>
                                          <p:attrName>style.visibility</p:attrName>
                                        </p:attrNameLst>
                                      </p:cBhvr>
                                      <p:to>
                                        <p:strVal val="visible"/>
                                      </p:to>
                                    </p:set>
                                    <p:anim calcmode="lin" valueType="num">
                                      <p:cBhvr additive="base">
                                        <p:cTn id="91" dur="500" fill="hold"/>
                                        <p:tgtEl>
                                          <p:spTgt spid="11273">
                                            <p:txEl>
                                              <p:pRg st="9" end="9"/>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1127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uiExpand="1" build="p"/>
      <p:bldP spid="1127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1485900" marR="6773" lvl="2" indent="-342900" algn="l" defTabSz="457200" rtl="0" eaLnBrk="1" fontAlgn="base" latinLnBrk="0" hangingPunct="1">
              <a:lnSpc>
                <a:spcPct val="100000"/>
              </a:lnSpc>
              <a:spcBef>
                <a:spcPts val="133"/>
              </a:spcBef>
              <a:spcAft>
                <a:spcPts val="600"/>
              </a:spcAft>
              <a:buClrTx/>
              <a:buSzTx/>
              <a:buFont typeface="Arial" panose="020B0604020202020204" pitchFamily="34" charset="0"/>
              <a:buChar char="•"/>
              <a:tabLst/>
              <a:defRPr/>
            </a:pPr>
            <a:endPar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endParaRP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endParaRPr>
          </a:p>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Everything Else</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residual motions left after rotation</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regional linear motions</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a:rPr>
              <a:t>localized subsidence or uplift</a:t>
            </a: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a:rPr>
              <a:t>complex</a:t>
            </a:r>
            <a:endParaRPr kumimoji="0" lang="en-US" sz="3200" b="0" i="1" u="none" strike="noStrike" kern="1200" cap="none" spc="-7"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7" name="TextBox 6"/>
          <p:cNvSpPr txBox="1"/>
          <p:nvPr/>
        </p:nvSpPr>
        <p:spPr>
          <a:xfrm>
            <a:off x="6680146" y="1845578"/>
            <a:ext cx="2311454" cy="1792109"/>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smtClean="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Still </a:t>
            </a:r>
            <a:r>
              <a:rPr kumimoji="0" lang="en-US" sz="4000" b="0" i="1" u="none" strike="noStrike" kern="1200" cap="none" spc="-20" normalizeH="0" baseline="0" noProof="0" dirty="0" err="1" smtClean="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SomeDrift</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t>
            </a:r>
          </a:p>
        </p:txBody>
      </p:sp>
    </p:spTree>
    <p:extLst>
      <p:ext uri="{BB962C8B-B14F-4D97-AF65-F5344CB8AC3E}">
        <p14:creationId xmlns:p14="http://schemas.microsoft.com/office/powerpoint/2010/main" val="8779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279530"/>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0" normalizeH="0" baseline="0" noProof="0" dirty="0" smtClean="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Intra-Frame Velocity Model o</a:t>
            </a:r>
            <a:r>
              <a:rPr kumimoji="0" sz="5400" b="1" i="0" u="none" strike="noStrike" kern="1200" cap="none" spc="-7" normalizeH="0" baseline="0" noProof="0" dirty="0" smtClean="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5400" b="1" i="0" u="none" strike="noStrike" kern="1200" cap="none" spc="-33" normalizeH="0" baseline="0" noProof="0" dirty="0" smtClean="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IFVM</a:t>
            </a:r>
            <a:r>
              <a:rPr kumimoji="0"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2022</a:t>
            </a:r>
            <a:endParaRPr kumimoji="0" lang="en-US"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3450787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bject 81"/>
          <p:cNvSpPr txBox="1"/>
          <p:nvPr/>
        </p:nvSpPr>
        <p:spPr>
          <a:xfrm>
            <a:off x="285121" y="1336438"/>
            <a:ext cx="7161907" cy="443711"/>
          </a:xfrm>
          <a:prstGeom prst="rect">
            <a:avLst/>
          </a:prstGeom>
        </p:spPr>
        <p:txBody>
          <a:bodyPr vert="horz" wrap="square" lIns="0" tIns="12700" rIns="0" bIns="0" rtlCol="0">
            <a:spAutoFit/>
          </a:bodyPr>
          <a:lstStyle/>
          <a:p>
            <a:pPr marL="12700" marR="0" lvl="0" indent="0" algn="ctr" defTabSz="457200" rtl="0" eaLnBrk="1" fontAlgn="base" latinLnBrk="0" hangingPunct="1">
              <a:lnSpc>
                <a:spcPct val="100000"/>
              </a:lnSpc>
              <a:spcBef>
                <a:spcPts val="100"/>
              </a:spcBef>
              <a:spcAft>
                <a:spcPct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Calibri"/>
                <a:ea typeface="ＭＳ Ｐゴシック" pitchFamily="34" charset="-128"/>
                <a:cs typeface="Calibri"/>
              </a:rPr>
              <a:t>Longitude </a:t>
            </a:r>
            <a:r>
              <a:rPr kumimoji="0" sz="2800" b="0" i="0" u="none" strike="noStrike" kern="1200" cap="none" spc="-10" normalizeH="0" baseline="0" noProof="0" dirty="0">
                <a:ln>
                  <a:noFill/>
                </a:ln>
                <a:solidFill>
                  <a:prstClr val="black"/>
                </a:solidFill>
                <a:effectLst/>
                <a:uLnTx/>
                <a:uFillTx/>
                <a:latin typeface="Calibri"/>
                <a:ea typeface="ＭＳ Ｐゴシック" pitchFamily="34" charset="-128"/>
                <a:cs typeface="Calibri"/>
              </a:rPr>
              <a:t>(Easting) History </a:t>
            </a:r>
            <a:r>
              <a:rPr kumimoji="0" sz="2800" b="0" i="0" u="none" strike="noStrike" kern="1200" cap="none" spc="-5" normalizeH="0" baseline="0" noProof="0" dirty="0">
                <a:ln>
                  <a:noFill/>
                </a:ln>
                <a:solidFill>
                  <a:prstClr val="black"/>
                </a:solidFill>
                <a:effectLst/>
                <a:uLnTx/>
                <a:uFillTx/>
                <a:latin typeface="Calibri"/>
                <a:ea typeface="ＭＳ Ｐゴシック" pitchFamily="34" charset="-128"/>
                <a:cs typeface="Calibri"/>
              </a:rPr>
              <a:t>of</a:t>
            </a:r>
            <a:r>
              <a:rPr kumimoji="0" sz="2800" b="0" i="0" u="none" strike="noStrike" kern="1200" cap="none" spc="-30" normalizeH="0" baseline="0" noProof="0" dirty="0">
                <a:ln>
                  <a:noFill/>
                </a:ln>
                <a:solidFill>
                  <a:prstClr val="black"/>
                </a:solidFill>
                <a:effectLst/>
                <a:uLnTx/>
                <a:uFillTx/>
                <a:latin typeface="Calibri"/>
                <a:ea typeface="ＭＳ Ｐゴシック" pitchFamily="34" charset="-128"/>
                <a:cs typeface="Calibri"/>
              </a:rPr>
              <a:t> </a:t>
            </a:r>
            <a:r>
              <a:rPr kumimoji="0" sz="2800" b="0" i="0" u="none" strike="noStrike" kern="1200" cap="none" spc="-5" normalizeH="0" baseline="0" noProof="0" dirty="0">
                <a:ln>
                  <a:noFill/>
                </a:ln>
                <a:solidFill>
                  <a:prstClr val="black"/>
                </a:solidFill>
                <a:effectLst/>
                <a:uLnTx/>
                <a:uFillTx/>
                <a:latin typeface="Calibri"/>
                <a:ea typeface="ＭＳ Ｐゴシック" pitchFamily="34" charset="-128"/>
                <a:cs typeface="Calibri"/>
              </a:rPr>
              <a:t>DI4044</a:t>
            </a:r>
            <a:endParaRPr kumimoji="0" sz="2800" b="0" i="0" u="none" strike="noStrike" kern="1200" cap="none" spc="0" normalizeH="0" baseline="0" noProof="0" dirty="0">
              <a:ln>
                <a:noFill/>
              </a:ln>
              <a:solidFill>
                <a:prstClr val="black"/>
              </a:solidFill>
              <a:effectLst/>
              <a:uLnTx/>
              <a:uFillTx/>
              <a:latin typeface="Calibri"/>
              <a:ea typeface="ＭＳ Ｐゴシック" pitchFamily="34" charset="-128"/>
              <a:cs typeface="Calibri"/>
            </a:endParaRPr>
          </a:p>
        </p:txBody>
      </p:sp>
      <p:sp>
        <p:nvSpPr>
          <p:cNvPr id="87" name="object 87"/>
          <p:cNvSpPr txBox="1"/>
          <p:nvPr/>
        </p:nvSpPr>
        <p:spPr>
          <a:xfrm>
            <a:off x="6839514" y="5611972"/>
            <a:ext cx="2110584" cy="874598"/>
          </a:xfrm>
          <a:prstGeom prst="rect">
            <a:avLst/>
          </a:prstGeom>
        </p:spPr>
        <p:txBody>
          <a:bodyPr vert="horz" wrap="square" lIns="0" tIns="12700" rIns="0" bIns="0" rtlCol="0">
            <a:spAutoFit/>
          </a:bodyPr>
          <a:lstStyle/>
          <a:p>
            <a:pPr marL="12700" marR="5080" lvl="0" indent="0" algn="l" defTabSz="457200" rtl="0" eaLnBrk="1" fontAlgn="base" latinLnBrk="0" hangingPunct="1">
              <a:lnSpc>
                <a:spcPct val="100000"/>
              </a:lnSpc>
              <a:spcBef>
                <a:spcPts val="100"/>
              </a:spcBef>
              <a:spcAft>
                <a:spcPct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a:ea typeface="ＭＳ Ｐゴシック" pitchFamily="34" charset="-128"/>
                <a:cs typeface="Calibri"/>
              </a:rPr>
              <a:t>BLUE IS ITRF COORDINATE</a:t>
            </a:r>
            <a:endParaRPr kumimoji="0" sz="2800" b="0" i="0" u="none" strike="noStrike" kern="1200" cap="none" spc="0" normalizeH="0" baseline="0" noProof="0" dirty="0">
              <a:ln>
                <a:noFill/>
              </a:ln>
              <a:solidFill>
                <a:srgbClr val="00B0F0"/>
              </a:solidFill>
              <a:effectLst/>
              <a:uLnTx/>
              <a:uFillTx/>
              <a:latin typeface="Calibri"/>
              <a:ea typeface="ＭＳ Ｐゴシック" pitchFamily="34" charset="-128"/>
              <a:cs typeface="Calibri"/>
            </a:endParaRPr>
          </a:p>
        </p:txBody>
      </p:sp>
      <p:sp>
        <p:nvSpPr>
          <p:cNvPr id="90" name="object 90"/>
          <p:cNvSpPr txBox="1"/>
          <p:nvPr/>
        </p:nvSpPr>
        <p:spPr>
          <a:xfrm>
            <a:off x="6902321" y="2009814"/>
            <a:ext cx="2110586" cy="1318310"/>
          </a:xfrm>
          <a:prstGeom prst="rect">
            <a:avLst/>
          </a:prstGeom>
        </p:spPr>
        <p:txBody>
          <a:bodyPr vert="horz" wrap="square" lIns="0" tIns="12700" rIns="0" bIns="0" rtlCol="0">
            <a:spAutoFit/>
          </a:bodyPr>
          <a:lstStyle/>
          <a:p>
            <a:pPr marL="12700" marR="133985" lvl="0" indent="0" algn="l" defTabSz="457200" rtl="0" eaLnBrk="1" fontAlgn="base" latinLnBrk="0" hangingPunct="1">
              <a:lnSpc>
                <a:spcPct val="100000"/>
              </a:lnSpc>
              <a:spcBef>
                <a:spcPts val="1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ＭＳ Ｐゴシック" pitchFamily="34" charset="-128"/>
                <a:cs typeface="Calibri"/>
              </a:rPr>
              <a:t>RED IS NATRF2022</a:t>
            </a:r>
          </a:p>
          <a:p>
            <a:pPr marL="12700" marR="133985" lvl="0" indent="0" algn="l" defTabSz="457200" rtl="0" eaLnBrk="1" fontAlgn="base" latinLnBrk="0" hangingPunct="1">
              <a:lnSpc>
                <a:spcPct val="100000"/>
              </a:lnSpc>
              <a:spcBef>
                <a:spcPts val="1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ＭＳ Ｐゴシック" pitchFamily="34" charset="-128"/>
                <a:cs typeface="Calibri"/>
              </a:rPr>
              <a:t>COORDINATE</a:t>
            </a:r>
            <a:endParaRPr kumimoji="0" sz="2800" b="0" i="0" u="none" strike="noStrike" kern="1200" cap="none" spc="0" normalizeH="0" baseline="0" noProof="0" dirty="0">
              <a:ln>
                <a:noFill/>
              </a:ln>
              <a:solidFill>
                <a:srgbClr val="FF0000"/>
              </a:solidFill>
              <a:effectLst/>
              <a:uLnTx/>
              <a:uFillTx/>
              <a:latin typeface="Calibri"/>
              <a:ea typeface="ＭＳ Ｐゴシック" pitchFamily="34" charset="-128"/>
              <a:cs typeface="Calibri"/>
            </a:endParaRPr>
          </a:p>
        </p:txBody>
      </p:sp>
      <p:sp>
        <p:nvSpPr>
          <p:cNvPr id="3" name="object 3"/>
          <p:cNvSpPr/>
          <p:nvPr/>
        </p:nvSpPr>
        <p:spPr>
          <a:xfrm>
            <a:off x="600595" y="597987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 name="object 4"/>
          <p:cNvSpPr/>
          <p:nvPr/>
        </p:nvSpPr>
        <p:spPr>
          <a:xfrm>
            <a:off x="600595" y="5611972"/>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object 5"/>
          <p:cNvSpPr/>
          <p:nvPr/>
        </p:nvSpPr>
        <p:spPr>
          <a:xfrm>
            <a:off x="600595" y="524406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 name="object 6"/>
          <p:cNvSpPr/>
          <p:nvPr/>
        </p:nvSpPr>
        <p:spPr>
          <a:xfrm>
            <a:off x="600595" y="4876163"/>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 name="object 7"/>
          <p:cNvSpPr/>
          <p:nvPr/>
        </p:nvSpPr>
        <p:spPr>
          <a:xfrm>
            <a:off x="600595" y="4508258"/>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 name="object 8"/>
          <p:cNvSpPr/>
          <p:nvPr/>
        </p:nvSpPr>
        <p:spPr>
          <a:xfrm>
            <a:off x="600595" y="4140353"/>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 name="object 9"/>
          <p:cNvSpPr/>
          <p:nvPr/>
        </p:nvSpPr>
        <p:spPr>
          <a:xfrm>
            <a:off x="600595" y="3772448"/>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 name="object 10"/>
          <p:cNvSpPr/>
          <p:nvPr/>
        </p:nvSpPr>
        <p:spPr>
          <a:xfrm>
            <a:off x="600595" y="3404542"/>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 name="object 11"/>
          <p:cNvSpPr/>
          <p:nvPr/>
        </p:nvSpPr>
        <p:spPr>
          <a:xfrm>
            <a:off x="600595" y="303663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 name="object 12"/>
          <p:cNvSpPr/>
          <p:nvPr/>
        </p:nvSpPr>
        <p:spPr>
          <a:xfrm>
            <a:off x="600595" y="2666955"/>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 name="object 13"/>
          <p:cNvSpPr/>
          <p:nvPr/>
        </p:nvSpPr>
        <p:spPr>
          <a:xfrm>
            <a:off x="600595" y="2299051"/>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 name="object 14"/>
          <p:cNvSpPr/>
          <p:nvPr/>
        </p:nvSpPr>
        <p:spPr>
          <a:xfrm>
            <a:off x="600595" y="1931146"/>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 name="object 15"/>
          <p:cNvSpPr/>
          <p:nvPr/>
        </p:nvSpPr>
        <p:spPr>
          <a:xfrm>
            <a:off x="147147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 name="object 16"/>
          <p:cNvSpPr/>
          <p:nvPr/>
        </p:nvSpPr>
        <p:spPr>
          <a:xfrm>
            <a:off x="2342367"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7" name="object 17"/>
          <p:cNvSpPr/>
          <p:nvPr/>
        </p:nvSpPr>
        <p:spPr>
          <a:xfrm>
            <a:off x="3213252"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 name="object 18"/>
          <p:cNvSpPr/>
          <p:nvPr/>
        </p:nvSpPr>
        <p:spPr>
          <a:xfrm>
            <a:off x="408413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 name="object 19"/>
          <p:cNvSpPr/>
          <p:nvPr/>
        </p:nvSpPr>
        <p:spPr>
          <a:xfrm>
            <a:off x="4956801"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 name="object 20"/>
          <p:cNvSpPr/>
          <p:nvPr/>
        </p:nvSpPr>
        <p:spPr>
          <a:xfrm>
            <a:off x="582768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 name="object 21"/>
          <p:cNvSpPr/>
          <p:nvPr/>
        </p:nvSpPr>
        <p:spPr>
          <a:xfrm>
            <a:off x="6698575"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 name="object 22"/>
          <p:cNvSpPr/>
          <p:nvPr/>
        </p:nvSpPr>
        <p:spPr>
          <a:xfrm>
            <a:off x="600593" y="1931148"/>
            <a:ext cx="0" cy="4049323"/>
          </a:xfrm>
          <a:custGeom>
            <a:avLst/>
            <a:gdLst/>
            <a:ahLst/>
            <a:cxnLst/>
            <a:rect l="l" t="t" r="r" b="b"/>
            <a:pathLst>
              <a:path h="3472179">
                <a:moveTo>
                  <a:pt x="0" y="3471672"/>
                </a:moveTo>
                <a:lnTo>
                  <a:pt x="0" y="0"/>
                </a:lnTo>
              </a:path>
            </a:pathLst>
          </a:custGeom>
          <a:ln w="9144">
            <a:solidFill>
              <a:srgbClr val="BEBEBE"/>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3" name="object 23"/>
          <p:cNvSpPr/>
          <p:nvPr/>
        </p:nvSpPr>
        <p:spPr>
          <a:xfrm>
            <a:off x="600595" y="5979877"/>
            <a:ext cx="6098425" cy="0"/>
          </a:xfrm>
          <a:custGeom>
            <a:avLst/>
            <a:gdLst/>
            <a:ahLst/>
            <a:cxnLst/>
            <a:rect l="l" t="t" r="r" b="b"/>
            <a:pathLst>
              <a:path w="5229225">
                <a:moveTo>
                  <a:pt x="0" y="0"/>
                </a:moveTo>
                <a:lnTo>
                  <a:pt x="5228844" y="0"/>
                </a:lnTo>
              </a:path>
            </a:pathLst>
          </a:custGeom>
          <a:ln w="9144">
            <a:solidFill>
              <a:srgbClr val="BEBEBE"/>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 name="object 24"/>
          <p:cNvSpPr/>
          <p:nvPr/>
        </p:nvSpPr>
        <p:spPr>
          <a:xfrm>
            <a:off x="1482143" y="2583423"/>
            <a:ext cx="0" cy="165883"/>
          </a:xfrm>
          <a:custGeom>
            <a:avLst/>
            <a:gdLst/>
            <a:ahLst/>
            <a:cxnLst/>
            <a:rect l="l" t="t" r="r" b="b"/>
            <a:pathLst>
              <a:path h="142239">
                <a:moveTo>
                  <a:pt x="0" y="0"/>
                </a:moveTo>
                <a:lnTo>
                  <a:pt x="0" y="141731"/>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 name="object 25"/>
          <p:cNvSpPr/>
          <p:nvPr/>
        </p:nvSpPr>
        <p:spPr>
          <a:xfrm>
            <a:off x="1482143" y="2418132"/>
            <a:ext cx="0" cy="165883"/>
          </a:xfrm>
          <a:custGeom>
            <a:avLst/>
            <a:gdLst/>
            <a:ahLst/>
            <a:cxnLst/>
            <a:rect l="l" t="t" r="r" b="b"/>
            <a:pathLst>
              <a:path h="142239">
                <a:moveTo>
                  <a:pt x="0" y="141732"/>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6" name="object 26"/>
          <p:cNvSpPr/>
          <p:nvPr/>
        </p:nvSpPr>
        <p:spPr>
          <a:xfrm>
            <a:off x="1448377" y="2748713"/>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7" name="object 27"/>
          <p:cNvSpPr/>
          <p:nvPr/>
        </p:nvSpPr>
        <p:spPr>
          <a:xfrm>
            <a:off x="1448377" y="241813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8" name="object 28"/>
          <p:cNvSpPr/>
          <p:nvPr/>
        </p:nvSpPr>
        <p:spPr>
          <a:xfrm>
            <a:off x="3527838" y="3624932"/>
            <a:ext cx="0" cy="55541"/>
          </a:xfrm>
          <a:custGeom>
            <a:avLst/>
            <a:gdLst/>
            <a:ahLst/>
            <a:cxnLst/>
            <a:rect l="l" t="t" r="r" b="b"/>
            <a:pathLst>
              <a:path h="47625">
                <a:moveTo>
                  <a:pt x="0" y="0"/>
                </a:moveTo>
                <a:lnTo>
                  <a:pt x="0" y="47243"/>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 name="object 29"/>
          <p:cNvSpPr/>
          <p:nvPr/>
        </p:nvSpPr>
        <p:spPr>
          <a:xfrm>
            <a:off x="3527838" y="3568055"/>
            <a:ext cx="0" cy="57022"/>
          </a:xfrm>
          <a:custGeom>
            <a:avLst/>
            <a:gdLst/>
            <a:ahLst/>
            <a:cxnLst/>
            <a:rect l="l" t="t" r="r" b="b"/>
            <a:pathLst>
              <a:path h="48895">
                <a:moveTo>
                  <a:pt x="0" y="48768"/>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0" name="object 30"/>
          <p:cNvSpPr/>
          <p:nvPr/>
        </p:nvSpPr>
        <p:spPr>
          <a:xfrm>
            <a:off x="3494071" y="3680026"/>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1" name="object 31"/>
          <p:cNvSpPr/>
          <p:nvPr/>
        </p:nvSpPr>
        <p:spPr>
          <a:xfrm>
            <a:off x="3494071" y="3568055"/>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2" name="object 32"/>
          <p:cNvSpPr/>
          <p:nvPr/>
        </p:nvSpPr>
        <p:spPr>
          <a:xfrm>
            <a:off x="4183669" y="4243440"/>
            <a:ext cx="0" cy="37767"/>
          </a:xfrm>
          <a:custGeom>
            <a:avLst/>
            <a:gdLst/>
            <a:ahLst/>
            <a:cxnLst/>
            <a:rect l="l" t="t" r="r" b="b"/>
            <a:pathLst>
              <a:path h="32385">
                <a:moveTo>
                  <a:pt x="0" y="0"/>
                </a:moveTo>
                <a:lnTo>
                  <a:pt x="0" y="32004"/>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3" name="object 33"/>
          <p:cNvSpPr/>
          <p:nvPr/>
        </p:nvSpPr>
        <p:spPr>
          <a:xfrm>
            <a:off x="4183669" y="4206116"/>
            <a:ext cx="0" cy="37767"/>
          </a:xfrm>
          <a:custGeom>
            <a:avLst/>
            <a:gdLst/>
            <a:ahLst/>
            <a:cxnLst/>
            <a:rect l="l" t="t" r="r" b="b"/>
            <a:pathLst>
              <a:path h="32385">
                <a:moveTo>
                  <a:pt x="0" y="32003"/>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4" name="object 34"/>
          <p:cNvSpPr/>
          <p:nvPr/>
        </p:nvSpPr>
        <p:spPr>
          <a:xfrm>
            <a:off x="4149902" y="428076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5" name="object 35"/>
          <p:cNvSpPr/>
          <p:nvPr/>
        </p:nvSpPr>
        <p:spPr>
          <a:xfrm>
            <a:off x="4149902" y="4206114"/>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6" name="object 36"/>
          <p:cNvSpPr/>
          <p:nvPr/>
        </p:nvSpPr>
        <p:spPr>
          <a:xfrm>
            <a:off x="6152938" y="5375592"/>
            <a:ext cx="0" cy="128115"/>
          </a:xfrm>
          <a:custGeom>
            <a:avLst/>
            <a:gdLst/>
            <a:ahLst/>
            <a:cxnLst/>
            <a:rect l="l" t="t" r="r" b="b"/>
            <a:pathLst>
              <a:path h="109854">
                <a:moveTo>
                  <a:pt x="0" y="0"/>
                </a:moveTo>
                <a:lnTo>
                  <a:pt x="0" y="109728"/>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7" name="object 37"/>
          <p:cNvSpPr/>
          <p:nvPr/>
        </p:nvSpPr>
        <p:spPr>
          <a:xfrm>
            <a:off x="6152938" y="5245846"/>
            <a:ext cx="0" cy="130337"/>
          </a:xfrm>
          <a:custGeom>
            <a:avLst/>
            <a:gdLst/>
            <a:ahLst/>
            <a:cxnLst/>
            <a:rect l="l" t="t" r="r" b="b"/>
            <a:pathLst>
              <a:path h="111760">
                <a:moveTo>
                  <a:pt x="0" y="111251"/>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8" name="object 38"/>
          <p:cNvSpPr/>
          <p:nvPr/>
        </p:nvSpPr>
        <p:spPr>
          <a:xfrm>
            <a:off x="6119171" y="5503555"/>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9" name="object 39"/>
          <p:cNvSpPr/>
          <p:nvPr/>
        </p:nvSpPr>
        <p:spPr>
          <a:xfrm>
            <a:off x="6119171" y="5245844"/>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0" name="object 40"/>
          <p:cNvSpPr/>
          <p:nvPr/>
        </p:nvSpPr>
        <p:spPr>
          <a:xfrm>
            <a:off x="1482143" y="2583423"/>
            <a:ext cx="0" cy="165883"/>
          </a:xfrm>
          <a:custGeom>
            <a:avLst/>
            <a:gdLst/>
            <a:ahLst/>
            <a:cxnLst/>
            <a:rect l="l" t="t" r="r" b="b"/>
            <a:pathLst>
              <a:path h="142239">
                <a:moveTo>
                  <a:pt x="0" y="0"/>
                </a:moveTo>
                <a:lnTo>
                  <a:pt x="0" y="141731"/>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1" name="object 41"/>
          <p:cNvSpPr/>
          <p:nvPr/>
        </p:nvSpPr>
        <p:spPr>
          <a:xfrm>
            <a:off x="1482143" y="2418132"/>
            <a:ext cx="0" cy="165883"/>
          </a:xfrm>
          <a:custGeom>
            <a:avLst/>
            <a:gdLst/>
            <a:ahLst/>
            <a:cxnLst/>
            <a:rect l="l" t="t" r="r" b="b"/>
            <a:pathLst>
              <a:path h="142239">
                <a:moveTo>
                  <a:pt x="0" y="141732"/>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2" name="object 42"/>
          <p:cNvSpPr/>
          <p:nvPr/>
        </p:nvSpPr>
        <p:spPr>
          <a:xfrm>
            <a:off x="1448377" y="2748713"/>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3" name="object 43"/>
          <p:cNvSpPr/>
          <p:nvPr/>
        </p:nvSpPr>
        <p:spPr>
          <a:xfrm>
            <a:off x="1448377" y="241813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4" name="object 44"/>
          <p:cNvSpPr/>
          <p:nvPr/>
        </p:nvSpPr>
        <p:spPr>
          <a:xfrm>
            <a:off x="3527838" y="2535435"/>
            <a:ext cx="0" cy="55541"/>
          </a:xfrm>
          <a:custGeom>
            <a:avLst/>
            <a:gdLst/>
            <a:ahLst/>
            <a:cxnLst/>
            <a:rect l="l" t="t" r="r" b="b"/>
            <a:pathLst>
              <a:path h="47625">
                <a:moveTo>
                  <a:pt x="0" y="0"/>
                </a:moveTo>
                <a:lnTo>
                  <a:pt x="0" y="47243"/>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5" name="object 45"/>
          <p:cNvSpPr/>
          <p:nvPr/>
        </p:nvSpPr>
        <p:spPr>
          <a:xfrm>
            <a:off x="3527838" y="2480339"/>
            <a:ext cx="0" cy="55541"/>
          </a:xfrm>
          <a:custGeom>
            <a:avLst/>
            <a:gdLst/>
            <a:ahLst/>
            <a:cxnLst/>
            <a:rect l="l" t="t" r="r" b="b"/>
            <a:pathLst>
              <a:path h="47625">
                <a:moveTo>
                  <a:pt x="0" y="47244"/>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6" name="object 46"/>
          <p:cNvSpPr/>
          <p:nvPr/>
        </p:nvSpPr>
        <p:spPr>
          <a:xfrm>
            <a:off x="3494071" y="2590530"/>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7" name="object 47"/>
          <p:cNvSpPr/>
          <p:nvPr/>
        </p:nvSpPr>
        <p:spPr>
          <a:xfrm>
            <a:off x="3494071" y="2480337"/>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8" name="object 48"/>
          <p:cNvSpPr/>
          <p:nvPr/>
        </p:nvSpPr>
        <p:spPr>
          <a:xfrm>
            <a:off x="4183669" y="2805589"/>
            <a:ext cx="0" cy="37767"/>
          </a:xfrm>
          <a:custGeom>
            <a:avLst/>
            <a:gdLst/>
            <a:ahLst/>
            <a:cxnLst/>
            <a:rect l="l" t="t" r="r" b="b"/>
            <a:pathLst>
              <a:path h="32385">
                <a:moveTo>
                  <a:pt x="0" y="0"/>
                </a:moveTo>
                <a:lnTo>
                  <a:pt x="0" y="32003"/>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9" name="object 49"/>
          <p:cNvSpPr/>
          <p:nvPr/>
        </p:nvSpPr>
        <p:spPr>
          <a:xfrm>
            <a:off x="4183669" y="2768264"/>
            <a:ext cx="0" cy="37767"/>
          </a:xfrm>
          <a:custGeom>
            <a:avLst/>
            <a:gdLst/>
            <a:ahLst/>
            <a:cxnLst/>
            <a:rect l="l" t="t" r="r" b="b"/>
            <a:pathLst>
              <a:path h="32385">
                <a:moveTo>
                  <a:pt x="0" y="32004"/>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0" name="object 50"/>
          <p:cNvSpPr/>
          <p:nvPr/>
        </p:nvSpPr>
        <p:spPr>
          <a:xfrm>
            <a:off x="4149902" y="284291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1" name="object 51"/>
          <p:cNvSpPr/>
          <p:nvPr/>
        </p:nvSpPr>
        <p:spPr>
          <a:xfrm>
            <a:off x="4149902" y="2768262"/>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2" name="object 52"/>
          <p:cNvSpPr/>
          <p:nvPr/>
        </p:nvSpPr>
        <p:spPr>
          <a:xfrm>
            <a:off x="6152938" y="2889122"/>
            <a:ext cx="0" cy="128115"/>
          </a:xfrm>
          <a:custGeom>
            <a:avLst/>
            <a:gdLst/>
            <a:ahLst/>
            <a:cxnLst/>
            <a:rect l="l" t="t" r="r" b="b"/>
            <a:pathLst>
              <a:path h="109854">
                <a:moveTo>
                  <a:pt x="0" y="0"/>
                </a:moveTo>
                <a:lnTo>
                  <a:pt x="0" y="109727"/>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3" name="object 53"/>
          <p:cNvSpPr/>
          <p:nvPr/>
        </p:nvSpPr>
        <p:spPr>
          <a:xfrm>
            <a:off x="6152938" y="2759378"/>
            <a:ext cx="0" cy="130337"/>
          </a:xfrm>
          <a:custGeom>
            <a:avLst/>
            <a:gdLst/>
            <a:ahLst/>
            <a:cxnLst/>
            <a:rect l="l" t="t" r="r" b="b"/>
            <a:pathLst>
              <a:path h="111760">
                <a:moveTo>
                  <a:pt x="0" y="111251"/>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4" name="object 54"/>
          <p:cNvSpPr/>
          <p:nvPr/>
        </p:nvSpPr>
        <p:spPr>
          <a:xfrm>
            <a:off x="6119171" y="3017088"/>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5" name="object 55"/>
          <p:cNvSpPr/>
          <p:nvPr/>
        </p:nvSpPr>
        <p:spPr>
          <a:xfrm>
            <a:off x="6119171" y="2759376"/>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6" name="object 56"/>
          <p:cNvSpPr/>
          <p:nvPr/>
        </p:nvSpPr>
        <p:spPr>
          <a:xfrm>
            <a:off x="1481258" y="2584309"/>
            <a:ext cx="4672867" cy="2790390"/>
          </a:xfrm>
          <a:custGeom>
            <a:avLst/>
            <a:gdLst/>
            <a:ahLst/>
            <a:cxnLst/>
            <a:rect l="l" t="t" r="r" b="b"/>
            <a:pathLst>
              <a:path w="4006850" h="2392679">
                <a:moveTo>
                  <a:pt x="0" y="0"/>
                </a:moveTo>
                <a:lnTo>
                  <a:pt x="1755647" y="891539"/>
                </a:lnTo>
                <a:lnTo>
                  <a:pt x="2316480" y="1423415"/>
                </a:lnTo>
                <a:lnTo>
                  <a:pt x="4006596" y="2392679"/>
                </a:lnTo>
              </a:path>
            </a:pathLst>
          </a:custGeom>
          <a:ln w="50292">
            <a:solidFill>
              <a:srgbClr val="00B0F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7" name="object 57"/>
          <p:cNvSpPr/>
          <p:nvPr/>
        </p:nvSpPr>
        <p:spPr>
          <a:xfrm>
            <a:off x="1439490" y="2541508"/>
            <a:ext cx="85311" cy="85311"/>
          </a:xfrm>
          <a:prstGeom prst="rect">
            <a:avLst/>
          </a:prstGeom>
          <a:blipFill>
            <a:blip r:embed="rId3"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8" name="object 58"/>
          <p:cNvSpPr/>
          <p:nvPr/>
        </p:nvSpPr>
        <p:spPr>
          <a:xfrm>
            <a:off x="3485183" y="3583018"/>
            <a:ext cx="85310" cy="85311"/>
          </a:xfrm>
          <a:prstGeom prst="rect">
            <a:avLst/>
          </a:prstGeom>
          <a:blipFill>
            <a:blip r:embed="rId4"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9" name="object 59"/>
          <p:cNvSpPr/>
          <p:nvPr/>
        </p:nvSpPr>
        <p:spPr>
          <a:xfrm>
            <a:off x="4141015" y="4201524"/>
            <a:ext cx="85311" cy="85311"/>
          </a:xfrm>
          <a:prstGeom prst="rect">
            <a:avLst/>
          </a:prstGeom>
          <a:blipFill>
            <a:blip r:embed="rId5"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0" name="object 60"/>
          <p:cNvSpPr/>
          <p:nvPr/>
        </p:nvSpPr>
        <p:spPr>
          <a:xfrm>
            <a:off x="6110281" y="5333675"/>
            <a:ext cx="85310" cy="85311"/>
          </a:xfrm>
          <a:prstGeom prst="rect">
            <a:avLst/>
          </a:prstGeom>
          <a:blipFill>
            <a:blip r:embed="rId6"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1" name="object 61"/>
          <p:cNvSpPr/>
          <p:nvPr/>
        </p:nvSpPr>
        <p:spPr>
          <a:xfrm>
            <a:off x="1481258" y="2534547"/>
            <a:ext cx="4672867" cy="353983"/>
          </a:xfrm>
          <a:custGeom>
            <a:avLst/>
            <a:gdLst/>
            <a:ahLst/>
            <a:cxnLst/>
            <a:rect l="l" t="t" r="r" b="b"/>
            <a:pathLst>
              <a:path w="4006850" h="303529">
                <a:moveTo>
                  <a:pt x="0" y="42672"/>
                </a:moveTo>
                <a:lnTo>
                  <a:pt x="1755647" y="0"/>
                </a:lnTo>
                <a:lnTo>
                  <a:pt x="2316480" y="233172"/>
                </a:lnTo>
                <a:lnTo>
                  <a:pt x="4006596" y="303275"/>
                </a:lnTo>
              </a:path>
            </a:pathLst>
          </a:custGeom>
          <a:ln w="50292">
            <a:solidFill>
              <a:srgbClr val="FF000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2" name="object 62"/>
          <p:cNvSpPr/>
          <p:nvPr/>
        </p:nvSpPr>
        <p:spPr>
          <a:xfrm>
            <a:off x="1439490" y="2541508"/>
            <a:ext cx="85311" cy="85311"/>
          </a:xfrm>
          <a:prstGeom prst="rect">
            <a:avLst/>
          </a:prstGeom>
          <a:blipFill>
            <a:blip r:embed="rId7"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3" name="object 63"/>
          <p:cNvSpPr/>
          <p:nvPr/>
        </p:nvSpPr>
        <p:spPr>
          <a:xfrm>
            <a:off x="3485183" y="2493521"/>
            <a:ext cx="85310" cy="85311"/>
          </a:xfrm>
          <a:prstGeom prst="rect">
            <a:avLst/>
          </a:prstGeom>
          <a:blipFill>
            <a:blip r:embed="rId8"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4" name="object 64"/>
          <p:cNvSpPr/>
          <p:nvPr/>
        </p:nvSpPr>
        <p:spPr>
          <a:xfrm>
            <a:off x="4141015" y="2763673"/>
            <a:ext cx="85311" cy="85311"/>
          </a:xfrm>
          <a:prstGeom prst="rect">
            <a:avLst/>
          </a:prstGeom>
          <a:blipFill>
            <a:blip r:embed="rId8"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5" name="object 65"/>
          <p:cNvSpPr/>
          <p:nvPr/>
        </p:nvSpPr>
        <p:spPr>
          <a:xfrm>
            <a:off x="6110281" y="2847208"/>
            <a:ext cx="85310" cy="85311"/>
          </a:xfrm>
          <a:prstGeom prst="rect">
            <a:avLst/>
          </a:prstGeom>
          <a:blipFill>
            <a:blip r:embed="rId7"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6" name="object 66"/>
          <p:cNvSpPr/>
          <p:nvPr/>
        </p:nvSpPr>
        <p:spPr>
          <a:xfrm>
            <a:off x="1481258" y="2534547"/>
            <a:ext cx="4672867" cy="2820753"/>
          </a:xfrm>
          <a:custGeom>
            <a:avLst/>
            <a:gdLst/>
            <a:ahLst/>
            <a:cxnLst/>
            <a:rect l="l" t="t" r="r" b="b"/>
            <a:pathLst>
              <a:path w="4006850" h="2418715">
                <a:moveTo>
                  <a:pt x="0" y="0"/>
                </a:moveTo>
                <a:lnTo>
                  <a:pt x="4006596" y="2418588"/>
                </a:lnTo>
              </a:path>
            </a:pathLst>
          </a:custGeom>
          <a:ln w="38100">
            <a:solidFill>
              <a:srgbClr val="4F81BC"/>
            </a:solidFill>
            <a:prstDash val="dot"/>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sng"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
        <p:nvSpPr>
          <p:cNvPr id="67" name="object 67"/>
          <p:cNvSpPr/>
          <p:nvPr/>
        </p:nvSpPr>
        <p:spPr>
          <a:xfrm>
            <a:off x="1481258" y="2534545"/>
            <a:ext cx="4672867" cy="334728"/>
          </a:xfrm>
          <a:custGeom>
            <a:avLst/>
            <a:gdLst/>
            <a:ahLst/>
            <a:cxnLst/>
            <a:rect l="l" t="t" r="r" b="b"/>
            <a:pathLst>
              <a:path w="4006850" h="287020">
                <a:moveTo>
                  <a:pt x="0" y="0"/>
                </a:moveTo>
                <a:lnTo>
                  <a:pt x="4006596" y="286512"/>
                </a:lnTo>
              </a:path>
            </a:pathLst>
          </a:custGeom>
          <a:ln w="38100">
            <a:solidFill>
              <a:srgbClr val="C0504D"/>
            </a:solidFill>
            <a:prstDash val="dot"/>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8" name="object 68"/>
          <p:cNvSpPr txBox="1"/>
          <p:nvPr/>
        </p:nvSpPr>
        <p:spPr>
          <a:xfrm>
            <a:off x="1693055" y="4270987"/>
            <a:ext cx="2788169" cy="320601"/>
          </a:xfrm>
          <a:prstGeom prst="rect">
            <a:avLst/>
          </a:prstGeom>
        </p:spPr>
        <p:txBody>
          <a:bodyPr vert="horz" wrap="square" lIns="0" tIns="12700" rIns="0" bIns="0" rtlCol="0">
            <a:spAutoFit/>
          </a:bodyPr>
          <a:lstStyle/>
          <a:p>
            <a:pPr marL="12700" marR="0" lvl="0" indent="0" algn="l" defTabSz="457200" rtl="0" eaLnBrk="1" fontAlgn="base" latinLnBrk="0" hangingPunct="1">
              <a:lnSpc>
                <a:spcPct val="100000"/>
              </a:lnSpc>
              <a:spcBef>
                <a:spcPts val="100"/>
              </a:spcBef>
              <a:spcAft>
                <a:spcPct val="0"/>
              </a:spcAft>
              <a:buClrTx/>
              <a:buSzTx/>
              <a:buFontTx/>
              <a:buNone/>
              <a:tabLst/>
              <a:defRPr/>
            </a:pPr>
            <a:r>
              <a:rPr kumimoji="0" sz="2000" b="0" i="0" u="none" strike="noStrike" kern="1200" cap="none" spc="-25" normalizeH="0" baseline="0" noProof="0" dirty="0">
                <a:ln>
                  <a:noFill/>
                </a:ln>
                <a:solidFill>
                  <a:srgbClr val="585858"/>
                </a:solidFill>
                <a:effectLst/>
                <a:uLnTx/>
                <a:uFillTx/>
                <a:latin typeface="Calibri"/>
                <a:ea typeface="ＭＳ Ｐゴシック" pitchFamily="34" charset="-128"/>
                <a:cs typeface="Calibri"/>
              </a:rPr>
              <a:t>Trend: </a:t>
            </a:r>
            <a:r>
              <a:rPr kumimoji="0" sz="2000" b="0" i="0" u="none" strike="noStrike" kern="1200" cap="none" spc="-5" normalizeH="0" baseline="0" noProof="0" dirty="0">
                <a:ln>
                  <a:noFill/>
                </a:ln>
                <a:solidFill>
                  <a:srgbClr val="585858"/>
                </a:solidFill>
                <a:effectLst/>
                <a:uLnTx/>
                <a:uFillTx/>
                <a:latin typeface="Calibri"/>
                <a:ea typeface="ＭＳ Ｐゴシック" pitchFamily="34" charset="-128"/>
                <a:cs typeface="Calibri"/>
              </a:rPr>
              <a:t>-14.3 </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mm /</a:t>
            </a:r>
            <a:r>
              <a:rPr kumimoji="0" sz="2000" b="0" i="0" u="none" strike="noStrike" kern="1200" cap="none" spc="-65" normalizeH="0" baseline="0" noProof="0" dirty="0">
                <a:ln>
                  <a:noFill/>
                </a:ln>
                <a:solidFill>
                  <a:srgbClr val="585858"/>
                </a:solidFill>
                <a:effectLst/>
                <a:uLnTx/>
                <a:uFillTx/>
                <a:latin typeface="Calibri"/>
                <a:ea typeface="ＭＳ Ｐゴシック" pitchFamily="34" charset="-128"/>
                <a:cs typeface="Calibri"/>
              </a:rPr>
              <a:t> </a:t>
            </a:r>
            <a:r>
              <a:rPr kumimoji="0" sz="2000" b="0" i="0" u="none" strike="noStrike" kern="1200" cap="none" spc="-5" normalizeH="0" baseline="0" noProof="0" dirty="0">
                <a:ln>
                  <a:noFill/>
                </a:ln>
                <a:solidFill>
                  <a:srgbClr val="585858"/>
                </a:solidFill>
                <a:effectLst/>
                <a:uLnTx/>
                <a:uFillTx/>
                <a:latin typeface="Calibri"/>
                <a:ea typeface="ＭＳ Ｐゴシック" pitchFamily="34" charset="-128"/>
                <a:cs typeface="Calibri"/>
              </a:rPr>
              <a:t>year</a:t>
            </a:r>
            <a:endParaRPr kumimoji="0" sz="2000" b="0" i="0" u="none" strike="noStrike" kern="1200" cap="none" spc="0" normalizeH="0" baseline="0" noProof="0" dirty="0">
              <a:ln>
                <a:noFill/>
              </a:ln>
              <a:solidFill>
                <a:prstClr val="black"/>
              </a:solidFill>
              <a:effectLst/>
              <a:uLnTx/>
              <a:uFillTx/>
              <a:latin typeface="Calibri"/>
              <a:ea typeface="ＭＳ Ｐゴシック" pitchFamily="34" charset="-128"/>
              <a:cs typeface="Calibri"/>
            </a:endParaRPr>
          </a:p>
        </p:txBody>
      </p:sp>
      <p:sp>
        <p:nvSpPr>
          <p:cNvPr id="69" name="object 69"/>
          <p:cNvSpPr txBox="1"/>
          <p:nvPr/>
        </p:nvSpPr>
        <p:spPr>
          <a:xfrm>
            <a:off x="2201873" y="2005797"/>
            <a:ext cx="3405787" cy="289823"/>
          </a:xfrm>
          <a:prstGeom prst="rect">
            <a:avLst/>
          </a:prstGeom>
        </p:spPr>
        <p:txBody>
          <a:bodyPr vert="horz" wrap="square" lIns="0" tIns="12700" rIns="0" bIns="0" rtlCol="0">
            <a:spAutoFit/>
          </a:bodyPr>
          <a:lstStyle/>
          <a:p>
            <a:pPr marL="12700" marR="0" lvl="0" indent="0" algn="l" defTabSz="457200" rtl="0" eaLnBrk="1" fontAlgn="base" latinLnBrk="0" hangingPunct="1">
              <a:lnSpc>
                <a:spcPct val="100000"/>
              </a:lnSpc>
              <a:spcBef>
                <a:spcPts val="100"/>
              </a:spcBef>
              <a:spcAft>
                <a:spcPct val="0"/>
              </a:spcAft>
              <a:buClrTx/>
              <a:buSzTx/>
              <a:buFontTx/>
              <a:buNone/>
              <a:tabLst/>
              <a:defRPr/>
            </a:pPr>
            <a:r>
              <a:rPr kumimoji="0" sz="1800" b="0" i="0" u="none" strike="noStrike" kern="1200" cap="none" spc="-25" normalizeH="0" baseline="0" noProof="0" dirty="0">
                <a:ln>
                  <a:noFill/>
                </a:ln>
                <a:solidFill>
                  <a:srgbClr val="585858"/>
                </a:solidFill>
                <a:effectLst/>
                <a:uLnTx/>
                <a:uFillTx/>
                <a:latin typeface="Calibri"/>
                <a:ea typeface="ＭＳ Ｐゴシック" pitchFamily="34" charset="-128"/>
                <a:cs typeface="Calibri"/>
              </a:rPr>
              <a:t>Trend: </a:t>
            </a:r>
            <a:r>
              <a:rPr kumimoji="0" sz="18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-1.7 mm / </a:t>
            </a:r>
            <a:r>
              <a:rPr kumimoji="0" sz="18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year</a:t>
            </a:r>
            <a:endParaRPr kumimoji="0" sz="1800" b="0" i="0" u="none" strike="noStrike" kern="1200" cap="none" spc="0" normalizeH="0" baseline="0" noProof="0" dirty="0">
              <a:ln>
                <a:noFill/>
              </a:ln>
              <a:solidFill>
                <a:prstClr val="black"/>
              </a:solidFill>
              <a:effectLst/>
              <a:uLnTx/>
              <a:uFillTx/>
              <a:latin typeface="Calibri"/>
              <a:ea typeface="ＭＳ Ｐゴシック" pitchFamily="34" charset="-128"/>
              <a:cs typeface="Calibri"/>
            </a:endParaRPr>
          </a:p>
        </p:txBody>
      </p:sp>
      <p:sp>
        <p:nvSpPr>
          <p:cNvPr id="80" name="object 80"/>
          <p:cNvSpPr txBox="1"/>
          <p:nvPr/>
        </p:nvSpPr>
        <p:spPr>
          <a:xfrm>
            <a:off x="285119" y="6140668"/>
            <a:ext cx="6730854" cy="320601"/>
          </a:xfrm>
          <a:prstGeom prst="rect">
            <a:avLst/>
          </a:prstGeom>
        </p:spPr>
        <p:txBody>
          <a:bodyPr vert="horz" wrap="square" lIns="0" tIns="12700" rIns="0" bIns="0" rtlCol="0">
            <a:spAutoFit/>
          </a:bodyPr>
          <a:lstStyle/>
          <a:p>
            <a:pPr marL="12700" marR="0" lvl="0" indent="0" algn="l" defTabSz="457200" rtl="0" eaLnBrk="1" fontAlgn="base" latinLnBrk="0" hangingPunct="1">
              <a:lnSpc>
                <a:spcPct val="100000"/>
              </a:lnSpc>
              <a:spcBef>
                <a:spcPts val="100"/>
              </a:spcBef>
              <a:spcAft>
                <a:spcPct val="0"/>
              </a:spcAft>
              <a:buClrTx/>
              <a:buSzTx/>
              <a:buFontTx/>
              <a:buNone/>
              <a:tabLst>
                <a:tab pos="759460" algn="l"/>
                <a:tab pos="1506855" algn="l"/>
                <a:tab pos="2253615" algn="l"/>
                <a:tab pos="3001010" algn="l"/>
                <a:tab pos="3748404" algn="l"/>
                <a:tab pos="4495800" algn="l"/>
                <a:tab pos="5243195" algn="l"/>
              </a:tabLst>
              <a:defRPr/>
            </a:pP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004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006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008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1</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012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014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016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018</a:t>
            </a:r>
            <a:endParaRPr kumimoji="0" sz="2000" b="0" i="0" u="none" strike="noStrike" kern="1200" cap="none" spc="0" normalizeH="0" baseline="0" noProof="0">
              <a:ln>
                <a:noFill/>
              </a:ln>
              <a:solidFill>
                <a:prstClr val="black"/>
              </a:solidFill>
              <a:effectLst/>
              <a:uLnTx/>
              <a:uFillTx/>
              <a:latin typeface="Calibri"/>
              <a:ea typeface="ＭＳ Ｐゴシック" pitchFamily="34" charset="-128"/>
              <a:cs typeface="Calibri"/>
            </a:endParaRPr>
          </a:p>
        </p:txBody>
      </p:sp>
      <p:sp>
        <p:nvSpPr>
          <p:cNvPr id="74" name="TextBox 73"/>
          <p:cNvSpPr txBox="1"/>
          <p:nvPr/>
        </p:nvSpPr>
        <p:spPr>
          <a:xfrm>
            <a:off x="6927256" y="3561179"/>
            <a:ext cx="2311454" cy="1792109"/>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3200" b="0" i="1" u="none" strike="noStrike" kern="1200" cap="none" spc="-20" normalizeH="0" baseline="0" noProof="0" dirty="0" smtClean="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Still Some Drift</a:t>
            </a:r>
            <a:r>
              <a:rPr kumimoji="0" lang="en-US" sz="32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t>
            </a:r>
          </a:p>
        </p:txBody>
      </p:sp>
      <p:cxnSp>
        <p:nvCxnSpPr>
          <p:cNvPr id="71" name="Straight Arrow Connector 70"/>
          <p:cNvCxnSpPr>
            <a:stCxn id="74" idx="1"/>
          </p:cNvCxnSpPr>
          <p:nvPr/>
        </p:nvCxnSpPr>
        <p:spPr>
          <a:xfrm flipH="1" flipV="1">
            <a:off x="4226326" y="2418130"/>
            <a:ext cx="2700930" cy="2039104"/>
          </a:xfrm>
          <a:prstGeom prst="straightConnector1">
            <a:avLst/>
          </a:prstGeom>
          <a:ln w="34925">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79"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ＭＳ Ｐゴシック" charset="0"/>
                <a:cs typeface="Times New Roman" pitchFamily="18" charset="0"/>
              </a:rPr>
              <a:t>Concept of goal of IFVM</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endParaRPr>
          </a:p>
        </p:txBody>
      </p:sp>
    </p:spTree>
    <p:extLst>
      <p:ext uri="{BB962C8B-B14F-4D97-AF65-F5344CB8AC3E}">
        <p14:creationId xmlns:p14="http://schemas.microsoft.com/office/powerpoint/2010/main" val="3673437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down)">
                                      <p:cBhvr>
                                        <p:cTn id="7" dur="500"/>
                                        <p:tgtEl>
                                          <p:spTgt spid="74"/>
                                        </p:tgtEl>
                                      </p:cBhvr>
                                    </p:animEffect>
                                  </p:childTnLst>
                                </p:cTn>
                              </p:par>
                              <p:par>
                                <p:cTn id="8" presetID="22" presetClass="entr" presetSubtype="4"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i="1" dirty="0" smtClean="0"/>
              <a:t>Still Some Drift…</a:t>
            </a:r>
            <a:endParaRPr lang="en-US" i="1" dirty="0"/>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200" b="1" dirty="0">
                <a:latin typeface="Cambria" panose="02040503050406030204" pitchFamily="18" charset="0"/>
                <a:ea typeface="Cambria" panose="02040503050406030204" pitchFamily="18" charset="0"/>
              </a:rPr>
              <a:t>Everything</a:t>
            </a:r>
            <a:r>
              <a:rPr lang="en-US" sz="3200" dirty="0">
                <a:latin typeface="Cambria" panose="02040503050406030204" pitchFamily="18" charset="0"/>
                <a:ea typeface="Cambria" panose="02040503050406030204" pitchFamily="18" charset="0"/>
              </a:rPr>
              <a:t> in the world moves</a:t>
            </a:r>
          </a:p>
          <a:p>
            <a:pPr lvl="1">
              <a:spcAft>
                <a:spcPts val="1200"/>
              </a:spcAft>
            </a:pPr>
            <a:r>
              <a:rPr lang="en-US" sz="3200" dirty="0">
                <a:latin typeface="Cambria" panose="02040503050406030204" pitchFamily="18" charset="0"/>
                <a:ea typeface="Cambria" panose="02040503050406030204" pitchFamily="18" charset="0"/>
              </a:rPr>
              <a:t>Coordinates will be associated with </a:t>
            </a:r>
            <a:r>
              <a:rPr lang="en-US" sz="3200" u="sng" dirty="0">
                <a:latin typeface="Cambria" panose="02040503050406030204" pitchFamily="18" charset="0"/>
                <a:ea typeface="Cambria" panose="02040503050406030204" pitchFamily="18" charset="0"/>
              </a:rPr>
              <a:t>the actual date when the data was </a:t>
            </a:r>
            <a:r>
              <a:rPr lang="en-US" sz="3200" u="sng" dirty="0" smtClean="0">
                <a:latin typeface="Cambria" panose="02040503050406030204" pitchFamily="18" charset="0"/>
                <a:ea typeface="Cambria" panose="02040503050406030204" pitchFamily="18" charset="0"/>
              </a:rPr>
              <a:t>collected</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pPr lvl="1">
              <a:spcAft>
                <a:spcPts val="1200"/>
              </a:spcAft>
            </a:pPr>
            <a:r>
              <a:rPr lang="en-US" sz="3200" dirty="0">
                <a:latin typeface="Cambria" panose="02040503050406030204" pitchFamily="18" charset="0"/>
                <a:ea typeface="Cambria" panose="02040503050406030204" pitchFamily="18" charset="0"/>
              </a:rPr>
              <a:t>Velocities at all marks can be </a:t>
            </a:r>
            <a:r>
              <a:rPr lang="en-US" sz="3200" i="1" dirty="0" smtClean="0">
                <a:latin typeface="Cambria" panose="02040503050406030204" pitchFamily="18" charset="0"/>
                <a:ea typeface="Cambria" panose="02040503050406030204" pitchFamily="18" charset="0"/>
              </a:rPr>
              <a:t>estimated</a:t>
            </a:r>
            <a:r>
              <a:rPr lang="en-US" sz="3200" dirty="0" smtClean="0">
                <a:latin typeface="Cambria" panose="02040503050406030204" pitchFamily="18" charset="0"/>
                <a:ea typeface="Cambria" panose="02040503050406030204" pitchFamily="18" charset="0"/>
              </a:rPr>
              <a:t> using this Intra-Frame Velocity Model</a:t>
            </a:r>
          </a:p>
          <a:p>
            <a:pPr lvl="1">
              <a:spcAft>
                <a:spcPts val="1200"/>
              </a:spcAft>
            </a:pPr>
            <a:r>
              <a:rPr lang="en-US" sz="3200" dirty="0" smtClean="0">
                <a:latin typeface="Cambria" panose="02040503050406030204" pitchFamily="18" charset="0"/>
                <a:ea typeface="Cambria" panose="02040503050406030204" pitchFamily="18" charset="0"/>
              </a:rPr>
              <a:t>IFVM goal is to move collected data thru time to Reference Epochs for coordinate comparisons/analysis</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993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0"/>
          </p:nvPr>
        </p:nvSpPr>
        <p:spPr>
          <a:xfrm>
            <a:off x="209549" y="1404257"/>
            <a:ext cx="8934451" cy="5137220"/>
          </a:xfrm>
        </p:spPr>
        <p:txBody>
          <a:bodyPr>
            <a:noAutofit/>
          </a:bodyPr>
          <a:lstStyle/>
          <a:p>
            <a:r>
              <a:rPr lang="en-US" sz="3200" dirty="0">
                <a:solidFill>
                  <a:schemeClr val="tx1"/>
                </a:solidFill>
                <a:latin typeface="Cambria" panose="02040503050406030204" pitchFamily="18" charset="0"/>
                <a:ea typeface="Cambria" panose="02040503050406030204" pitchFamily="18" charset="0"/>
              </a:rPr>
              <a:t>A model of all residual velocities, </a:t>
            </a:r>
            <a:r>
              <a:rPr lang="en-US" sz="3200" i="1" dirty="0">
                <a:solidFill>
                  <a:schemeClr val="tx1"/>
                </a:solidFill>
                <a:latin typeface="Cambria" panose="02040503050406030204" pitchFamily="18" charset="0"/>
                <a:ea typeface="Cambria" panose="02040503050406030204" pitchFamily="18" charset="0"/>
              </a:rPr>
              <a:t>after removal of tectonic rotation </a:t>
            </a:r>
            <a:r>
              <a:rPr lang="en-US" sz="3200" i="1" dirty="0" smtClean="0">
                <a:solidFill>
                  <a:schemeClr val="tx1"/>
                </a:solidFill>
                <a:latin typeface="Cambria" panose="02040503050406030204" pitchFamily="18" charset="0"/>
                <a:ea typeface="Cambria" panose="02040503050406030204" pitchFamily="18" charset="0"/>
              </a:rPr>
              <a:t>via EPP</a:t>
            </a: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Horizontal residual motion</a:t>
            </a:r>
          </a:p>
          <a:p>
            <a:pPr lvl="1"/>
            <a:r>
              <a:rPr lang="en-US" sz="2400" dirty="0">
                <a:latin typeface="Cambria" panose="02040503050406030204" pitchFamily="18" charset="0"/>
                <a:ea typeface="Cambria" panose="02040503050406030204" pitchFamily="18" charset="0"/>
              </a:rPr>
              <a:t>Total vertical motion (ellipsoid heights)</a:t>
            </a:r>
          </a:p>
          <a:p>
            <a:pPr lvl="1"/>
            <a:r>
              <a:rPr lang="en-US" sz="2400" dirty="0">
                <a:latin typeface="Cambria" panose="02040503050406030204" pitchFamily="18" charset="0"/>
                <a:ea typeface="Cambria" panose="02040503050406030204" pitchFamily="18" charset="0"/>
              </a:rPr>
              <a:t>Replaces / Improves upon HTDP</a:t>
            </a:r>
          </a:p>
          <a:p>
            <a:r>
              <a:rPr lang="en-US" sz="3200" dirty="0">
                <a:solidFill>
                  <a:schemeClr val="tx1"/>
                </a:solidFill>
                <a:latin typeface="Cambria" panose="02040503050406030204" pitchFamily="18" charset="0"/>
                <a:ea typeface="Cambria" panose="02040503050406030204" pitchFamily="18" charset="0"/>
              </a:rPr>
              <a:t>Given t</a:t>
            </a:r>
            <a:r>
              <a:rPr lang="en-US" sz="3200" baseline="-25000" dirty="0">
                <a:solidFill>
                  <a:schemeClr val="tx1"/>
                </a:solidFill>
                <a:latin typeface="Cambria" panose="02040503050406030204" pitchFamily="18" charset="0"/>
                <a:ea typeface="Cambria" panose="02040503050406030204" pitchFamily="18" charset="0"/>
              </a:rPr>
              <a:t>1</a:t>
            </a:r>
            <a:r>
              <a:rPr lang="en-US" sz="3200" dirty="0">
                <a:solidFill>
                  <a:schemeClr val="tx1"/>
                </a:solidFill>
                <a:latin typeface="Cambria" panose="02040503050406030204" pitchFamily="18" charset="0"/>
                <a:ea typeface="Cambria" panose="02040503050406030204" pitchFamily="18" charset="0"/>
              </a:rPr>
              <a:t> and t</a:t>
            </a:r>
            <a:r>
              <a:rPr lang="en-US" sz="3200" baseline="-25000" dirty="0">
                <a:solidFill>
                  <a:schemeClr val="tx1"/>
                </a:solidFill>
                <a:latin typeface="Cambria" panose="02040503050406030204" pitchFamily="18" charset="0"/>
                <a:ea typeface="Cambria" panose="02040503050406030204" pitchFamily="18" charset="0"/>
              </a:rPr>
              <a:t>2</a:t>
            </a:r>
            <a:r>
              <a:rPr lang="en-US" sz="3200" dirty="0">
                <a:solidFill>
                  <a:schemeClr val="tx1"/>
                </a:solidFill>
                <a:latin typeface="Cambria" panose="02040503050406030204" pitchFamily="18" charset="0"/>
                <a:ea typeface="Cambria" panose="02040503050406030204" pitchFamily="18" charset="0"/>
              </a:rPr>
              <a:t>, compute </a:t>
            </a:r>
            <a:r>
              <a:rPr lang="en-US" sz="3200" dirty="0" err="1">
                <a:solidFill>
                  <a:schemeClr val="tx1"/>
                </a:solidFill>
                <a:latin typeface="Cambria" panose="02040503050406030204" pitchFamily="18" charset="0"/>
                <a:ea typeface="Cambria" panose="02040503050406030204" pitchFamily="18" charset="0"/>
              </a:rPr>
              <a:t>Df</a:t>
            </a:r>
            <a:r>
              <a:rPr lang="en-US" sz="3200" dirty="0">
                <a:solidFill>
                  <a:schemeClr val="tx1"/>
                </a:solidFill>
                <a:latin typeface="Cambria" panose="02040503050406030204" pitchFamily="18" charset="0"/>
                <a:ea typeface="Cambria" panose="02040503050406030204" pitchFamily="18" charset="0"/>
              </a:rPr>
              <a:t>, Dl, Dh at any point, accounting for all motions (drifts, earthquakes, GIA, etc.)</a:t>
            </a:r>
          </a:p>
          <a:p>
            <a:r>
              <a:rPr lang="en-US" sz="3200" dirty="0">
                <a:solidFill>
                  <a:schemeClr val="tx1"/>
                </a:solidFill>
                <a:latin typeface="Cambria" panose="02040503050406030204" pitchFamily="18" charset="0"/>
                <a:ea typeface="Cambria" panose="02040503050406030204" pitchFamily="18" charset="0"/>
              </a:rPr>
              <a:t>Likely be built upon CORS data, geodynamic models and </a:t>
            </a:r>
            <a:r>
              <a:rPr lang="en-US" sz="3200" dirty="0" err="1" smtClean="0">
                <a:solidFill>
                  <a:schemeClr val="tx1"/>
                </a:solidFill>
                <a:latin typeface="Cambria" panose="02040503050406030204" pitchFamily="18" charset="0"/>
                <a:ea typeface="Cambria" panose="02040503050406030204" pitchFamily="18" charset="0"/>
              </a:rPr>
              <a:t>InSAR</a:t>
            </a:r>
            <a:endParaRPr lang="en-US" sz="3200" dirty="0">
              <a:solidFill>
                <a:schemeClr val="tx1"/>
              </a:solidFill>
              <a:latin typeface="Cambria" panose="02040503050406030204" pitchFamily="18" charset="0"/>
              <a:ea typeface="Cambria" panose="02040503050406030204" pitchFamily="18" charset="0"/>
            </a:endParaRPr>
          </a:p>
        </p:txBody>
      </p:sp>
      <p:sp>
        <p:nvSpPr>
          <p:cNvPr id="6"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ＭＳ Ｐゴシック" charset="0"/>
                <a:cs typeface="Times New Roman" pitchFamily="18" charset="0"/>
              </a:rPr>
              <a:t>Intra-Frame Velocity Model</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endParaRPr>
          </a:p>
        </p:txBody>
      </p:sp>
    </p:spTree>
    <p:extLst>
      <p:ext uri="{BB962C8B-B14F-4D97-AF65-F5344CB8AC3E}">
        <p14:creationId xmlns:p14="http://schemas.microsoft.com/office/powerpoint/2010/main" val="170295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90551"/>
            <a:ext cx="9067800" cy="6267450"/>
          </a:xfrm>
        </p:spPr>
        <p:txBody>
          <a:bodyPr/>
          <a:lstStyle/>
          <a:p>
            <a:pPr marL="0" indent="0">
              <a:buNone/>
            </a:pPr>
            <a:r>
              <a:rPr lang="en-US" sz="3100" dirty="0" smtClean="0">
                <a:latin typeface="Cambria" panose="02040503050406030204" pitchFamily="18" charset="0"/>
                <a:ea typeface="Cambria" panose="02040503050406030204" pitchFamily="18" charset="0"/>
              </a:rPr>
              <a:t>EPP2022 – Euler Pole Parameters – </a:t>
            </a:r>
            <a:r>
              <a:rPr lang="en-US" sz="3100" dirty="0" smtClean="0">
                <a:solidFill>
                  <a:srgbClr val="FF0000"/>
                </a:solidFill>
                <a:latin typeface="Cambria" panose="02040503050406030204" pitchFamily="18" charset="0"/>
                <a:ea typeface="Cambria" panose="02040503050406030204" pitchFamily="18" charset="0"/>
              </a:rPr>
              <a:t>Simple Rotation</a:t>
            </a:r>
          </a:p>
          <a:p>
            <a:pPr lvl="1"/>
            <a:r>
              <a:rPr lang="en-US" sz="2400" dirty="0" smtClean="0">
                <a:latin typeface="Cambria" panose="02040503050406030204" pitchFamily="18" charset="0"/>
                <a:ea typeface="Cambria" panose="02040503050406030204" pitchFamily="18" charset="0"/>
              </a:rPr>
              <a:t>Three parameters: </a:t>
            </a:r>
            <a:r>
              <a:rPr lang="en-US" sz="2400" dirty="0" err="1" smtClean="0">
                <a:latin typeface="Cambria" panose="02040503050406030204" pitchFamily="18" charset="0"/>
                <a:ea typeface="Cambria" panose="02040503050406030204" pitchFamily="18" charset="0"/>
              </a:rPr>
              <a:t>lat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lon</a:t>
            </a:r>
            <a:r>
              <a:rPr lang="en-US" sz="2400"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rotation speed</a:t>
            </a:r>
          </a:p>
          <a:p>
            <a:pPr lvl="1"/>
            <a:r>
              <a:rPr lang="en-US" sz="2400" dirty="0">
                <a:latin typeface="Cambria" panose="02040503050406030204" pitchFamily="18" charset="0"/>
                <a:ea typeface="Cambria" panose="02040503050406030204" pitchFamily="18" charset="0"/>
              </a:rPr>
              <a:t>Horizontal </a:t>
            </a:r>
            <a:r>
              <a:rPr lang="en-US" sz="2400" i="1" dirty="0" smtClean="0">
                <a:latin typeface="Cambria" panose="02040503050406030204" pitchFamily="18" charset="0"/>
                <a:ea typeface="Cambria" panose="02040503050406030204" pitchFamily="18" charset="0"/>
              </a:rPr>
              <a:t>only</a:t>
            </a:r>
            <a:r>
              <a:rPr lang="en-US" sz="2400" dirty="0" smtClean="0">
                <a:latin typeface="Cambria" panose="02040503050406030204" pitchFamily="18" charset="0"/>
                <a:ea typeface="Cambria" panose="02040503050406030204" pitchFamily="18" charset="0"/>
              </a:rPr>
              <a:t>:</a:t>
            </a:r>
            <a:r>
              <a:rPr lang="en-US" sz="2400" i="1"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just latitude and longitude</a:t>
            </a:r>
            <a:endParaRPr lang="en-US" sz="2400" i="1"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Changes the </a:t>
            </a:r>
            <a:r>
              <a:rPr lang="en-US" sz="2400" i="1" dirty="0" smtClean="0">
                <a:solidFill>
                  <a:srgbClr val="FF0000"/>
                </a:solidFill>
                <a:latin typeface="Cambria" panose="02040503050406030204" pitchFamily="18" charset="0"/>
                <a:ea typeface="Cambria" panose="02040503050406030204" pitchFamily="18" charset="0"/>
              </a:rPr>
              <a:t>frame</a:t>
            </a:r>
            <a:r>
              <a:rPr lang="en-US" sz="2400" dirty="0" smtClean="0">
                <a:latin typeface="Cambria" panose="02040503050406030204" pitchFamily="18" charset="0"/>
                <a:ea typeface="Cambria" panose="02040503050406030204" pitchFamily="18" charset="0"/>
              </a:rPr>
              <a:t>:</a:t>
            </a:r>
            <a:r>
              <a:rPr lang="en-US" sz="2400" i="1"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ITRF2014 + EPP2022 = </a:t>
            </a:r>
            <a:r>
              <a:rPr lang="en-US" sz="2400" dirty="0" smtClean="0">
                <a:latin typeface="Cambria" panose="02040503050406030204" pitchFamily="18" charset="0"/>
                <a:ea typeface="Cambria" panose="02040503050406030204" pitchFamily="18" charset="0"/>
              </a:rPr>
              <a:t>NATRF2022</a:t>
            </a:r>
            <a:endParaRPr lang="en-US" sz="1300"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Does </a:t>
            </a:r>
            <a:r>
              <a:rPr lang="en-US" sz="2400" b="1" dirty="0">
                <a:latin typeface="Cambria" panose="02040503050406030204" pitchFamily="18" charset="0"/>
                <a:ea typeface="Cambria" panose="02040503050406030204" pitchFamily="18" charset="0"/>
              </a:rPr>
              <a:t>not</a:t>
            </a:r>
            <a:r>
              <a:rPr lang="en-US" sz="2400" dirty="0">
                <a:latin typeface="Cambria" panose="02040503050406030204" pitchFamily="18" charset="0"/>
                <a:ea typeface="Cambria" panose="02040503050406030204" pitchFamily="18" charset="0"/>
              </a:rPr>
              <a:t> change the </a:t>
            </a:r>
            <a:r>
              <a:rPr lang="en-US" sz="2400" i="1" dirty="0" smtClean="0">
                <a:solidFill>
                  <a:srgbClr val="FF0000"/>
                </a:solidFill>
                <a:latin typeface="Cambria" panose="02040503050406030204" pitchFamily="18" charset="0"/>
                <a:ea typeface="Cambria" panose="02040503050406030204" pitchFamily="18" charset="0"/>
              </a:rPr>
              <a:t>epoch</a:t>
            </a:r>
          </a:p>
          <a:p>
            <a:pPr marL="457200" lvl="1" indent="0">
              <a:buNone/>
            </a:pPr>
            <a:endParaRPr lang="en-US" sz="2400" i="1" dirty="0">
              <a:solidFill>
                <a:srgbClr val="FF0000"/>
              </a:solidFill>
              <a:latin typeface="Cambria" panose="02040503050406030204" pitchFamily="18" charset="0"/>
              <a:ea typeface="Cambria" panose="02040503050406030204" pitchFamily="18" charset="0"/>
            </a:endParaRPr>
          </a:p>
          <a:p>
            <a:pPr marL="0" indent="0">
              <a:buNone/>
            </a:pPr>
            <a:r>
              <a:rPr lang="en-US" sz="3100" dirty="0" smtClean="0">
                <a:latin typeface="Cambria" panose="02040503050406030204" pitchFamily="18" charset="0"/>
                <a:ea typeface="Cambria" panose="02040503050406030204" pitchFamily="18" charset="0"/>
              </a:rPr>
              <a:t>IFVM2022 – Intra-Frame Velocity Model - </a:t>
            </a:r>
            <a:r>
              <a:rPr lang="en-US" sz="3100" dirty="0" smtClean="0">
                <a:solidFill>
                  <a:srgbClr val="FF0000"/>
                </a:solidFill>
                <a:latin typeface="Cambria" panose="02040503050406030204" pitchFamily="18" charset="0"/>
                <a:ea typeface="Cambria" panose="02040503050406030204" pitchFamily="18" charset="0"/>
              </a:rPr>
              <a:t>Complex</a:t>
            </a:r>
            <a:endParaRPr lang="en-US" sz="3100" i="1" dirty="0" smtClean="0">
              <a:solidFill>
                <a:srgbClr val="FF0000"/>
              </a:solidFill>
              <a:latin typeface="Cambria" panose="02040503050406030204" pitchFamily="18" charset="0"/>
              <a:ea typeface="Cambria" panose="02040503050406030204" pitchFamily="18" charset="0"/>
            </a:endParaRPr>
          </a:p>
          <a:p>
            <a:pPr lvl="1"/>
            <a:r>
              <a:rPr lang="en-US" sz="2400" dirty="0" smtClean="0">
                <a:latin typeface="Cambria" panose="02040503050406030204" pitchFamily="18" charset="0"/>
                <a:ea typeface="Cambria" panose="02040503050406030204" pitchFamily="18" charset="0"/>
              </a:rPr>
              <a:t>Complex </a:t>
            </a:r>
            <a:r>
              <a:rPr lang="en-US" sz="2400" dirty="0">
                <a:latin typeface="Cambria" panose="02040503050406030204" pitchFamily="18" charset="0"/>
                <a:ea typeface="Cambria" panose="02040503050406030204" pitchFamily="18" charset="0"/>
              </a:rPr>
              <a:t>set of parameters</a:t>
            </a:r>
          </a:p>
          <a:p>
            <a:pPr lvl="1"/>
            <a:r>
              <a:rPr lang="en-US" sz="2400" i="1" u="sng" dirty="0">
                <a:latin typeface="Cambria" panose="02040503050406030204" pitchFamily="18" charset="0"/>
                <a:ea typeface="Cambria" panose="02040503050406030204" pitchFamily="18" charset="0"/>
              </a:rPr>
              <a:t>Residual</a:t>
            </a:r>
            <a:r>
              <a:rPr lang="en-US" sz="2400" dirty="0">
                <a:latin typeface="Cambria" panose="02040503050406030204" pitchFamily="18" charset="0"/>
                <a:ea typeface="Cambria" panose="02040503050406030204" pitchFamily="18" charset="0"/>
              </a:rPr>
              <a:t> horizontal </a:t>
            </a:r>
            <a:r>
              <a:rPr lang="en-US" sz="2400" dirty="0" smtClean="0">
                <a:latin typeface="Cambria" panose="02040503050406030204" pitchFamily="18" charset="0"/>
                <a:ea typeface="Cambria" panose="02040503050406030204" pitchFamily="18" charset="0"/>
              </a:rPr>
              <a:t>motion: all </a:t>
            </a:r>
            <a:r>
              <a:rPr lang="en-US" sz="2400" dirty="0">
                <a:latin typeface="Cambria" panose="02040503050406030204" pitchFamily="18" charset="0"/>
                <a:ea typeface="Cambria" panose="02040503050406030204" pitchFamily="18" charset="0"/>
              </a:rPr>
              <a:t>the motion leftover after Euler Pole rotation</a:t>
            </a:r>
          </a:p>
          <a:p>
            <a:pPr lvl="1"/>
            <a:r>
              <a:rPr lang="en-US" sz="2400" i="1" u="sng" dirty="0">
                <a:latin typeface="Cambria" panose="02040503050406030204" pitchFamily="18" charset="0"/>
                <a:ea typeface="Cambria" panose="02040503050406030204" pitchFamily="18" charset="0"/>
              </a:rPr>
              <a:t>All</a:t>
            </a:r>
            <a:r>
              <a:rPr lang="en-US" sz="2400" dirty="0">
                <a:latin typeface="Cambria" panose="02040503050406030204" pitchFamily="18" charset="0"/>
                <a:ea typeface="Cambria" panose="02040503050406030204" pitchFamily="18" charset="0"/>
              </a:rPr>
              <a:t> vertical </a:t>
            </a:r>
            <a:r>
              <a:rPr lang="en-US" sz="2400" dirty="0" smtClean="0">
                <a:latin typeface="Cambria" panose="02040503050406030204" pitchFamily="18" charset="0"/>
                <a:ea typeface="Cambria" panose="02040503050406030204" pitchFamily="18" charset="0"/>
              </a:rPr>
              <a:t>motion: </a:t>
            </a:r>
            <a:r>
              <a:rPr lang="en-US" sz="2400" dirty="0">
                <a:latin typeface="Cambria" panose="02040503050406030204" pitchFamily="18" charset="0"/>
                <a:ea typeface="Cambria" panose="02040503050406030204" pitchFamily="18" charset="0"/>
              </a:rPr>
              <a:t>localized subsidence or uplift</a:t>
            </a:r>
          </a:p>
          <a:p>
            <a:pPr lvl="1"/>
            <a:r>
              <a:rPr lang="en-US" sz="2400" dirty="0">
                <a:latin typeface="Cambria" panose="02040503050406030204" pitchFamily="18" charset="0"/>
                <a:ea typeface="Cambria" panose="02040503050406030204" pitchFamily="18" charset="0"/>
              </a:rPr>
              <a:t>Changes the </a:t>
            </a:r>
            <a:r>
              <a:rPr lang="en-US" sz="2400" i="1" dirty="0">
                <a:solidFill>
                  <a:srgbClr val="FF0000"/>
                </a:solidFill>
                <a:latin typeface="Cambria" panose="02040503050406030204" pitchFamily="18" charset="0"/>
                <a:ea typeface="Cambria" panose="02040503050406030204" pitchFamily="18" charset="0"/>
              </a:rPr>
              <a:t>epoch</a:t>
            </a:r>
          </a:p>
          <a:p>
            <a:pPr lvl="1"/>
            <a:r>
              <a:rPr lang="en-US" sz="2400" dirty="0">
                <a:latin typeface="Cambria" panose="02040503050406030204" pitchFamily="18" charset="0"/>
                <a:ea typeface="Cambria" panose="02040503050406030204" pitchFamily="18" charset="0"/>
              </a:rPr>
              <a:t>Does </a:t>
            </a:r>
            <a:r>
              <a:rPr lang="en-US" sz="2400" b="1" dirty="0">
                <a:latin typeface="Cambria" panose="02040503050406030204" pitchFamily="18" charset="0"/>
                <a:ea typeface="Cambria" panose="02040503050406030204" pitchFamily="18" charset="0"/>
              </a:rPr>
              <a:t>not</a:t>
            </a:r>
            <a:r>
              <a:rPr lang="en-US" sz="2400" dirty="0">
                <a:latin typeface="Cambria" panose="02040503050406030204" pitchFamily="18" charset="0"/>
                <a:ea typeface="Cambria" panose="02040503050406030204" pitchFamily="18" charset="0"/>
              </a:rPr>
              <a:t> change the </a:t>
            </a:r>
            <a:r>
              <a:rPr lang="en-US" sz="2400" i="1" dirty="0" smtClean="0">
                <a:solidFill>
                  <a:srgbClr val="FF0000"/>
                </a:solidFill>
                <a:latin typeface="Cambria" panose="02040503050406030204" pitchFamily="18" charset="0"/>
                <a:ea typeface="Cambria" panose="02040503050406030204" pitchFamily="18" charset="0"/>
              </a:rPr>
              <a:t>frame</a:t>
            </a:r>
            <a:r>
              <a:rPr lang="en-US" sz="2400" dirty="0">
                <a:latin typeface="Cambria" panose="02040503050406030204" pitchFamily="18" charset="0"/>
                <a:ea typeface="Cambria" panose="02040503050406030204" pitchFamily="18" charset="0"/>
              </a:rPr>
              <a:t>:</a:t>
            </a:r>
            <a:r>
              <a:rPr lang="en-US" sz="2400"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“intra” = on the inside; within</a:t>
            </a:r>
          </a:p>
        </p:txBody>
      </p:sp>
    </p:spTree>
    <p:extLst>
      <p:ext uri="{BB962C8B-B14F-4D97-AF65-F5344CB8AC3E}">
        <p14:creationId xmlns:p14="http://schemas.microsoft.com/office/powerpoint/2010/main" val="61014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3" end="3"/>
                                            </p:txEl>
                                          </p:spTgt>
                                        </p:tgtEl>
                                      </p:cBhvr>
                                    </p:animEffect>
                                    <p:animScale>
                                      <p:cBhvr>
                                        <p:cTn id="7" dur="250" autoRev="1" fill="hold"/>
                                        <p:tgtEl>
                                          <p:spTgt spid="3">
                                            <p:txEl>
                                              <p:pRg st="3" end="3"/>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10" end="10"/>
                                            </p:txEl>
                                          </p:spTgt>
                                        </p:tgtEl>
                                      </p:cBhvr>
                                    </p:animEffect>
                                    <p:animScale>
                                      <p:cBhvr>
                                        <p:cTn id="12" dur="250" autoRev="1" fill="hold"/>
                                        <p:tgtEl>
                                          <p:spTgt spid="3">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3999" cy="1143000"/>
          </a:xfrm>
        </p:spPr>
        <p:txBody>
          <a:bodyPr/>
          <a:lstStyle/>
          <a:p>
            <a:r>
              <a:rPr lang="en-US" sz="4000" dirty="0" smtClean="0">
                <a:latin typeface="Cambria" panose="02040503050406030204" pitchFamily="18" charset="0"/>
                <a:ea typeface="Cambria" panose="02040503050406030204" pitchFamily="18" charset="0"/>
              </a:rPr>
              <a:t>Example of application of EPP and IFVM</a:t>
            </a:r>
            <a:endParaRPr lang="en-US" sz="4000"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1" y="1310894"/>
            <a:ext cx="6642101" cy="1690661"/>
          </a:xfrm>
        </p:spPr>
        <p:txBody>
          <a:bodyPr/>
          <a:lstStyle/>
          <a:p>
            <a:r>
              <a:rPr lang="en-US" sz="2400" dirty="0">
                <a:latin typeface="Cambria" panose="02040503050406030204" pitchFamily="18" charset="0"/>
                <a:ea typeface="Cambria" panose="02040503050406030204" pitchFamily="18" charset="0"/>
              </a:rPr>
              <a:t>It’s 2039 and you are working in San Diego using NATRF2022 </a:t>
            </a:r>
          </a:p>
          <a:p>
            <a:r>
              <a:rPr lang="en-US" sz="2400" dirty="0" smtClean="0">
                <a:latin typeface="Cambria" panose="02040503050406030204" pitchFamily="18" charset="0"/>
                <a:ea typeface="Cambria" panose="02040503050406030204" pitchFamily="18" charset="0"/>
              </a:rPr>
              <a:t>And you need to </a:t>
            </a:r>
            <a:r>
              <a:rPr lang="en-US" sz="2400" dirty="0">
                <a:latin typeface="Cambria" panose="02040503050406030204" pitchFamily="18" charset="0"/>
                <a:ea typeface="Cambria" panose="02040503050406030204" pitchFamily="18" charset="0"/>
              </a:rPr>
              <a:t>compare your work </a:t>
            </a:r>
            <a:r>
              <a:rPr lang="en-US" sz="2400" dirty="0" smtClean="0">
                <a:latin typeface="Cambria" panose="02040503050406030204" pitchFamily="18" charset="0"/>
                <a:ea typeface="Cambria" panose="02040503050406030204" pitchFamily="18" charset="0"/>
              </a:rPr>
              <a:t>to another survey from 2028</a:t>
            </a:r>
            <a:endParaRPr lang="en-US" sz="2000" dirty="0">
              <a:latin typeface="Cambria" panose="02040503050406030204" pitchFamily="18" charset="0"/>
              <a:ea typeface="Cambria" panose="02040503050406030204" pitchFamily="18" charset="0"/>
            </a:endParaRPr>
          </a:p>
        </p:txBody>
      </p:sp>
      <p:sp>
        <p:nvSpPr>
          <p:cNvPr id="19" name="Cloud 18"/>
          <p:cNvSpPr/>
          <p:nvPr/>
        </p:nvSpPr>
        <p:spPr>
          <a:xfrm>
            <a:off x="6081732" y="1266112"/>
            <a:ext cx="2935267" cy="1440261"/>
          </a:xfrm>
          <a:prstGeom prst="cloud">
            <a:avLst/>
          </a:prstGeom>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Important:  This slide only covers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geometric</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coordinates.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Rectangle 32"/>
          <p:cNvSpPr/>
          <p:nvPr/>
        </p:nvSpPr>
        <p:spPr>
          <a:xfrm>
            <a:off x="7567125"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7030A0"/>
                </a:solidFill>
                <a:effectLst/>
                <a:uLnTx/>
                <a:uFillTx/>
                <a:latin typeface="Calibri"/>
                <a:ea typeface="+mn-ea"/>
                <a:cs typeface="+mn-cs"/>
              </a:rPr>
              <a:t>NATRF2022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ep. 2028.048</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5" name="Rectangle 34"/>
          <p:cNvSpPr/>
          <p:nvPr/>
        </p:nvSpPr>
        <p:spPr>
          <a:xfrm>
            <a:off x="139700"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B0F0"/>
                </a:solidFill>
                <a:effectLst/>
                <a:uLnTx/>
                <a:uFillTx/>
                <a:latin typeface="Calibri"/>
                <a:ea typeface="+mn-ea"/>
                <a:cs typeface="+mn-cs"/>
              </a:rPr>
              <a:t>PATRF2022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ep. 2028.048</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6" name="Rectangle 35"/>
          <p:cNvSpPr/>
          <p:nvPr/>
        </p:nvSpPr>
        <p:spPr>
          <a:xfrm>
            <a:off x="3853412"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ITRF2014</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ep. 2028.048</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8" name="Rectangle 37"/>
          <p:cNvSpPr/>
          <p:nvPr/>
        </p:nvSpPr>
        <p:spPr>
          <a:xfrm>
            <a:off x="7567125" y="5700697"/>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7030A0"/>
                </a:solidFill>
                <a:effectLst/>
                <a:uLnTx/>
                <a:uFillTx/>
                <a:latin typeface="Calibri"/>
                <a:ea typeface="+mn-ea"/>
                <a:cs typeface="+mn-cs"/>
              </a:rPr>
              <a:t>NATRF2022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B050"/>
                </a:solidFill>
                <a:effectLst/>
                <a:uLnTx/>
                <a:uFillTx/>
                <a:latin typeface="Calibri"/>
                <a:ea typeface="+mn-ea"/>
                <a:cs typeface="+mn-cs"/>
              </a:rPr>
              <a:t>ep. 2039.704</a:t>
            </a:r>
            <a:endParaRPr kumimoji="0" lang="en-US" sz="1800" b="0" i="0" u="none" strike="noStrike" kern="1200" cap="none" spc="0" normalizeH="0" baseline="0" noProof="0" dirty="0">
              <a:ln>
                <a:noFill/>
              </a:ln>
              <a:solidFill>
                <a:srgbClr val="00B050"/>
              </a:solidFill>
              <a:effectLst/>
              <a:uLnTx/>
              <a:uFillTx/>
              <a:latin typeface="Calibri"/>
              <a:ea typeface="+mn-ea"/>
              <a:cs typeface="+mn-cs"/>
            </a:endParaRPr>
          </a:p>
        </p:txBody>
      </p:sp>
      <p:sp>
        <p:nvSpPr>
          <p:cNvPr id="39" name="Rectangle 38"/>
          <p:cNvSpPr/>
          <p:nvPr/>
        </p:nvSpPr>
        <p:spPr>
          <a:xfrm>
            <a:off x="3853412" y="5700699"/>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ITRF2014</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B050"/>
                </a:solidFill>
                <a:effectLst/>
                <a:uLnTx/>
                <a:uFillTx/>
                <a:latin typeface="Calibri"/>
                <a:ea typeface="+mn-ea"/>
                <a:cs typeface="+mn-cs"/>
              </a:rPr>
              <a:t>ep. 2039.704</a:t>
            </a:r>
            <a:endParaRPr kumimoji="0" lang="en-US" sz="1800" b="0" i="0" u="none" strike="noStrike" kern="1200" cap="none" spc="0" normalizeH="0" baseline="0" noProof="0" dirty="0">
              <a:ln>
                <a:noFill/>
              </a:ln>
              <a:solidFill>
                <a:srgbClr val="00B050"/>
              </a:solidFill>
              <a:effectLst/>
              <a:uLnTx/>
              <a:uFillTx/>
              <a:latin typeface="Calibri"/>
              <a:ea typeface="+mn-ea"/>
              <a:cs typeface="+mn-cs"/>
            </a:endParaRPr>
          </a:p>
        </p:txBody>
      </p:sp>
      <p:sp>
        <p:nvSpPr>
          <p:cNvPr id="41" name="Rectangle 40"/>
          <p:cNvSpPr/>
          <p:nvPr/>
        </p:nvSpPr>
        <p:spPr>
          <a:xfrm>
            <a:off x="139700" y="5700698"/>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B0F0"/>
                </a:solidFill>
                <a:effectLst/>
                <a:uLnTx/>
                <a:uFillTx/>
                <a:latin typeface="Calibri"/>
                <a:ea typeface="+mn-ea"/>
                <a:cs typeface="+mn-cs"/>
              </a:rPr>
              <a:t>PATRF2022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B050"/>
                </a:solidFill>
                <a:effectLst/>
                <a:uLnTx/>
                <a:uFillTx/>
                <a:latin typeface="Calibri"/>
                <a:ea typeface="+mn-ea"/>
                <a:cs typeface="+mn-cs"/>
              </a:rPr>
              <a:t>ep. 2039.704</a:t>
            </a:r>
            <a:endParaRPr kumimoji="0" lang="en-US" sz="1800" b="0" i="0" u="none" strike="noStrike" kern="1200" cap="none" spc="0" normalizeH="0" baseline="0" noProof="0" dirty="0">
              <a:ln>
                <a:noFill/>
              </a:ln>
              <a:solidFill>
                <a:srgbClr val="00B050"/>
              </a:solidFill>
              <a:effectLst/>
              <a:uLnTx/>
              <a:uFillTx/>
              <a:latin typeface="Calibri"/>
              <a:ea typeface="+mn-ea"/>
              <a:cs typeface="+mn-cs"/>
            </a:endParaRPr>
          </a:p>
        </p:txBody>
      </p:sp>
      <p:sp>
        <p:nvSpPr>
          <p:cNvPr id="42" name="Flowchart: Data 41"/>
          <p:cNvSpPr/>
          <p:nvPr/>
        </p:nvSpPr>
        <p:spPr>
          <a:xfrm>
            <a:off x="2098302" y="3695853"/>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EPP2022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(PA)</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lowchart: Data 43"/>
          <p:cNvSpPr/>
          <p:nvPr/>
        </p:nvSpPr>
        <p:spPr>
          <a:xfrm>
            <a:off x="5844719" y="3707252"/>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EPP2022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(NA)</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Flowchart: Data 44"/>
          <p:cNvSpPr/>
          <p:nvPr/>
        </p:nvSpPr>
        <p:spPr>
          <a:xfrm>
            <a:off x="5844719" y="5689297"/>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EPP2022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(NA)</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lowchart: Data 46"/>
          <p:cNvSpPr/>
          <p:nvPr/>
        </p:nvSpPr>
        <p:spPr>
          <a:xfrm>
            <a:off x="2098302" y="5689297"/>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EPP2022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(PA)</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Oval 47"/>
          <p:cNvSpPr/>
          <p:nvPr/>
        </p:nvSpPr>
        <p:spPr>
          <a:xfrm>
            <a:off x="139700" y="4664075"/>
            <a:ext cx="1449875" cy="616744"/>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IFVM2022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(PA)</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Oval 49"/>
          <p:cNvSpPr/>
          <p:nvPr/>
        </p:nvSpPr>
        <p:spPr>
          <a:xfrm>
            <a:off x="7567125" y="4719320"/>
            <a:ext cx="1449875" cy="561498"/>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IFVM2022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(NA)</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51" name="Straight Arrow Connector 50"/>
          <p:cNvCxnSpPr>
            <a:stCxn id="35" idx="3"/>
            <a:endCxn id="42" idx="2"/>
          </p:cNvCxnSpPr>
          <p:nvPr/>
        </p:nvCxnSpPr>
        <p:spPr>
          <a:xfrm flipV="1">
            <a:off x="1589574" y="4002177"/>
            <a:ext cx="633366"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42" idx="5"/>
            <a:endCxn id="36" idx="1"/>
          </p:cNvCxnSpPr>
          <p:nvPr/>
        </p:nvCxnSpPr>
        <p:spPr>
          <a:xfrm>
            <a:off x="3220047" y="4002177"/>
            <a:ext cx="633366"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4" idx="2"/>
            <a:endCxn id="36" idx="3"/>
          </p:cNvCxnSpPr>
          <p:nvPr/>
        </p:nvCxnSpPr>
        <p:spPr>
          <a:xfrm flipH="1" flipV="1">
            <a:off x="5303288" y="4007878"/>
            <a:ext cx="666071" cy="56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33" idx="1"/>
            <a:endCxn id="44" idx="5"/>
          </p:cNvCxnSpPr>
          <p:nvPr/>
        </p:nvCxnSpPr>
        <p:spPr>
          <a:xfrm flipH="1">
            <a:off x="6966465" y="4007878"/>
            <a:ext cx="600661" cy="56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50" idx="0"/>
            <a:endCxn id="33" idx="2"/>
          </p:cNvCxnSpPr>
          <p:nvPr/>
        </p:nvCxnSpPr>
        <p:spPr>
          <a:xfrm flipV="1">
            <a:off x="8292062" y="4308502"/>
            <a:ext cx="0" cy="41081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0" idx="4"/>
            <a:endCxn id="38" idx="0"/>
          </p:cNvCxnSpPr>
          <p:nvPr/>
        </p:nvCxnSpPr>
        <p:spPr>
          <a:xfrm>
            <a:off x="8292062" y="5280818"/>
            <a:ext cx="0" cy="4198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8" idx="0"/>
            <a:endCxn id="35" idx="2"/>
          </p:cNvCxnSpPr>
          <p:nvPr/>
        </p:nvCxnSpPr>
        <p:spPr>
          <a:xfrm flipH="1" flipV="1">
            <a:off x="864638" y="4308501"/>
            <a:ext cx="1" cy="3555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4"/>
            <a:endCxn id="41" idx="0"/>
          </p:cNvCxnSpPr>
          <p:nvPr/>
        </p:nvCxnSpPr>
        <p:spPr>
          <a:xfrm flipH="1">
            <a:off x="864638" y="5280819"/>
            <a:ext cx="1" cy="4198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41" idx="3"/>
            <a:endCxn id="47" idx="2"/>
          </p:cNvCxnSpPr>
          <p:nvPr/>
        </p:nvCxnSpPr>
        <p:spPr>
          <a:xfrm flipV="1">
            <a:off x="1589574" y="5995622"/>
            <a:ext cx="633366" cy="570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47" idx="5"/>
            <a:endCxn id="39" idx="1"/>
          </p:cNvCxnSpPr>
          <p:nvPr/>
        </p:nvCxnSpPr>
        <p:spPr>
          <a:xfrm>
            <a:off x="3220047" y="5995621"/>
            <a:ext cx="633366" cy="5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39" idx="3"/>
            <a:endCxn id="45" idx="2"/>
          </p:cNvCxnSpPr>
          <p:nvPr/>
        </p:nvCxnSpPr>
        <p:spPr>
          <a:xfrm flipV="1">
            <a:off x="5303288" y="5995621"/>
            <a:ext cx="666071" cy="5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38" idx="1"/>
            <a:endCxn id="45" idx="5"/>
          </p:cNvCxnSpPr>
          <p:nvPr/>
        </p:nvCxnSpPr>
        <p:spPr>
          <a:xfrm flipH="1" flipV="1">
            <a:off x="6966465" y="5995621"/>
            <a:ext cx="600661"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bwMode="auto">
          <a:xfrm>
            <a:off x="368300" y="2990348"/>
            <a:ext cx="8407400" cy="41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defRPr/>
            </a:pPr>
            <a:r>
              <a:rPr kumimoji="0" lang="en-US" sz="29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…the catch is, that survey was done in PATRF2022</a:t>
            </a: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85332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10"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fade">
                                      <p:cBhvr>
                                        <p:cTn id="98" dur="500"/>
                                        <p:tgtEl>
                                          <p:spTgt spid="6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childTnLst>
                                </p:cTn>
                              </p:par>
                              <p:par>
                                <p:cTn id="102" presetID="10" presetClass="entr" presetSubtype="0" fill="hold" nodeType="with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fade">
                                      <p:cBhvr>
                                        <p:cTn id="10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3" grpId="0" animBg="1"/>
      <p:bldP spid="35" grpId="0" animBg="1"/>
      <p:bldP spid="36" grpId="0" animBg="1"/>
      <p:bldP spid="38" grpId="0" animBg="1"/>
      <p:bldP spid="39" grpId="0" animBg="1"/>
      <p:bldP spid="41" grpId="0" animBg="1"/>
      <p:bldP spid="42" grpId="0" animBg="1"/>
      <p:bldP spid="44" grpId="0" animBg="1"/>
      <p:bldP spid="45" grpId="0" animBg="1"/>
      <p:bldP spid="47" grpId="0" animBg="1"/>
      <p:bldP spid="48" grpId="0" animBg="1"/>
      <p:bldP spid="50" grpId="0" animBg="1"/>
      <p:bldP spid="3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a:spLocks noChangeAspect="1"/>
          </p:cNvSpPr>
          <p:nvPr/>
        </p:nvSpPr>
        <p:spPr>
          <a:xfrm>
            <a:off x="-352381" y="28466"/>
            <a:ext cx="9848763" cy="6807232"/>
          </a:xfrm>
          <a:prstGeom prst="rect">
            <a:avLst/>
          </a:prstGeom>
          <a:blipFill>
            <a:blip r:embed="rId3"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22988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txBox="1"/>
          <p:nvPr/>
        </p:nvSpPr>
        <p:spPr>
          <a:xfrm>
            <a:off x="1" y="2337239"/>
            <a:ext cx="9144000" cy="2725532"/>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sz="44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North </a:t>
            </a:r>
            <a:r>
              <a:rPr kumimoji="0"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American</a:t>
            </a:r>
            <a:r>
              <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-Pacific Geopotential Datum</a:t>
            </a:r>
            <a:r>
              <a:rPr kumimoji="0"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of</a:t>
            </a:r>
            <a:r>
              <a:rPr kumimoji="0" sz="4400" b="1" i="0" u="none" strike="noStrike" kern="1200" cap="none" spc="-33"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a:t>
            </a:r>
            <a:r>
              <a:rPr kumimoji="0"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sz="4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a:t>
            </a:r>
            <a:r>
              <a:rPr kumimoji="0" lang="en-US" sz="4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PGD</a:t>
            </a:r>
            <a:r>
              <a:rPr kumimoji="0" sz="4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2022)</a:t>
            </a:r>
            <a:endParaRPr kumimoji="0" sz="4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
        <p:nvSpPr>
          <p:cNvPr id="8" name="object 8"/>
          <p:cNvSpPr>
            <a:spLocks noChangeAspect="1"/>
          </p:cNvSpPr>
          <p:nvPr/>
        </p:nvSpPr>
        <p:spPr>
          <a:xfrm>
            <a:off x="114301" y="533524"/>
            <a:ext cx="8915399" cy="5887040"/>
          </a:xfrm>
          <a:prstGeom prst="rect">
            <a:avLst/>
          </a:prstGeom>
          <a:blipFill>
            <a:blip r:embed="rId3" cstate="print"/>
            <a:srcRect/>
            <a:stretch>
              <a:fillRect t="-1" b="-98380"/>
            </a:stretch>
          </a:blipFill>
          <a:ln w="38100">
            <a:solidFill>
              <a:srgbClr val="FF000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646017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5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787635"/>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North American-Pacific Geopotential Datum of 2022</a:t>
            </a:r>
            <a:r>
              <a:rPr kumimoji="0" lang="en-US" sz="5400" b="1" i="0" u="none" strike="noStrike" kern="1200" cap="none" spc="-7" normalizeH="0" baseline="0" noProof="0" dirty="0" smtClean="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endPar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a:t>
            </a:r>
            <a:r>
              <a:rPr kumimoji="0" lang="en-US"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PGD</a:t>
            </a:r>
            <a:r>
              <a:rPr kumimoji="0"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2022</a:t>
            </a:r>
            <a:endParaRPr kumimoji="0" lang="en-US" sz="60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(pronounced: nap-</a:t>
            </a:r>
            <a:r>
              <a:rPr kumimoji="0" lang="en-US" sz="5400" b="1" i="0" u="none" strike="noStrike" kern="1200" cap="none" spc="-20" normalizeH="0" baseline="0" noProof="0" dirty="0" err="1"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jee</a:t>
            </a:r>
            <a:r>
              <a:rPr kumimoji="0" lang="en-US" sz="54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a:t>
            </a:r>
            <a:r>
              <a:rPr kumimoji="0" lang="en-US" sz="5400" b="1" i="0" u="none" strike="noStrike" kern="1200" cap="none" spc="-20" normalizeH="0" baseline="0" noProof="0" dirty="0" err="1"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dee</a:t>
            </a:r>
            <a:r>
              <a:rPr kumimoji="0" lang="en-US" sz="5400" b="1" i="0" u="none" strike="noStrike" kern="1200" cap="none" spc="-20" normalizeH="0" baseline="0" noProof="0" dirty="0" smtClean="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a:t>
            </a:r>
            <a:endParaRPr kumimoji="0"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2833732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8" name="Picture 1" descr="Continuatio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78179" name="Rectangle 5"/>
          <p:cNvSpPr>
            <a:spLocks noGrp="1" noChangeArrowheads="1"/>
          </p:cNvSpPr>
          <p:nvPr>
            <p:ph type="title"/>
          </p:nvPr>
        </p:nvSpPr>
        <p:spPr>
          <a:xfrm>
            <a:off x="457200" y="465138"/>
            <a:ext cx="8229600" cy="1143000"/>
          </a:xfrm>
        </p:spPr>
        <p:txBody>
          <a:bodyPr lIns="88787" tIns="50743" rIns="88787" bIns="50743"/>
          <a:lstStyle/>
          <a:p>
            <a:pPr defTabSz="911225" eaLnBrk="1" hangingPunct="1"/>
            <a:r>
              <a:rPr lang="en-US" altLang="en-US" sz="4200" smtClean="0">
                <a:latin typeface="Times New Roman" panose="02020603050405020304" pitchFamily="18" charset="0"/>
                <a:cs typeface="Times New Roman" panose="02020603050405020304" pitchFamily="18" charset="0"/>
                <a:sym typeface="Times New Roman" panose="02020603050405020304" pitchFamily="18" charset="0"/>
              </a:rPr>
              <a:t>What is a Vertical Datum?</a:t>
            </a:r>
            <a:endParaRPr lang="en-US" altLang="en-US" sz="4200" smtClean="0">
              <a:latin typeface="Times New Roman" panose="02020603050405020304" pitchFamily="18" charset="0"/>
              <a:cs typeface="Times New Roman" panose="02020603050405020304" pitchFamily="18" charset="0"/>
            </a:endParaRPr>
          </a:p>
        </p:txBody>
      </p:sp>
      <p:sp>
        <p:nvSpPr>
          <p:cNvPr id="5122" name="Rectangle 2"/>
          <p:cNvSpPr>
            <a:spLocks noGrp="1" noChangeArrowheads="1"/>
          </p:cNvSpPr>
          <p:nvPr>
            <p:ph idx="1"/>
          </p:nvPr>
        </p:nvSpPr>
        <p:spPr>
          <a:xfrm>
            <a:off x="608013" y="1714500"/>
            <a:ext cx="3963987" cy="4610100"/>
          </a:xfrm>
        </p:spPr>
        <p:txBody>
          <a:bodyPr lIns="88787" tIns="50743" rIns="88787" bIns="50743"/>
          <a:lstStyle/>
          <a:p>
            <a:pPr marL="212725" indent="-212725" defTabSz="912813" eaLnBrk="1" hangingPunct="1">
              <a:spcBef>
                <a:spcPts val="488"/>
              </a:spcBef>
              <a:buClr>
                <a:srgbClr val="000000"/>
              </a:buClr>
              <a:buFont typeface="ArialMT"/>
              <a:buChar char="•"/>
            </a:pPr>
            <a:r>
              <a:rPr lang="en-US" altLang="en-US" sz="2300" smtClean="0">
                <a:latin typeface="Times New Roman" panose="02020603050405020304" pitchFamily="18" charset="0"/>
                <a:cs typeface="Times New Roman" panose="02020603050405020304" pitchFamily="18" charset="0"/>
                <a:sym typeface="Times New Roman" panose="02020603050405020304" pitchFamily="18" charset="0"/>
              </a:rPr>
              <a:t>Strictly speaking, a vertical datum is a </a:t>
            </a:r>
            <a:r>
              <a:rPr lang="en-US" altLang="en-US" sz="2300" b="1" i="1" smtClean="0">
                <a:latin typeface="Times New Roman" panose="02020603050405020304" pitchFamily="18" charset="0"/>
                <a:cs typeface="Times New Roman" panose="02020603050405020304" pitchFamily="18" charset="0"/>
                <a:sym typeface="Times New Roman" panose="02020603050405020304" pitchFamily="18" charset="0"/>
              </a:rPr>
              <a:t>surface</a:t>
            </a:r>
            <a:r>
              <a:rPr lang="en-US" altLang="en-US" sz="2300" smtClean="0">
                <a:latin typeface="Times New Roman" panose="02020603050405020304" pitchFamily="18" charset="0"/>
                <a:cs typeface="Times New Roman" panose="02020603050405020304" pitchFamily="18" charset="0"/>
                <a:sym typeface="Times New Roman" panose="02020603050405020304" pitchFamily="18" charset="0"/>
              </a:rPr>
              <a:t> representing zero elevation</a:t>
            </a:r>
          </a:p>
          <a:p>
            <a:pPr marL="212725" indent="-212725" defTabSz="912813" eaLnBrk="1" hangingPunct="1">
              <a:spcBef>
                <a:spcPts val="488"/>
              </a:spcBef>
              <a:buClr>
                <a:srgbClr val="000000"/>
              </a:buClr>
              <a:buFont typeface="ArialMT"/>
              <a:buChar char="•"/>
            </a:pPr>
            <a:r>
              <a:rPr lang="en-US" altLang="en-US" sz="2300" smtClean="0">
                <a:latin typeface="Times New Roman" panose="02020603050405020304" pitchFamily="18" charset="0"/>
                <a:cs typeface="Times New Roman" panose="02020603050405020304" pitchFamily="18" charset="0"/>
                <a:sym typeface="Times New Roman" panose="02020603050405020304" pitchFamily="18" charset="0"/>
              </a:rPr>
              <a:t>Traditionally, a vertical datum is a </a:t>
            </a:r>
            <a:r>
              <a:rPr lang="en-US" altLang="en-US" sz="2300" b="1" i="1" smtClean="0">
                <a:latin typeface="Times New Roman" panose="02020603050405020304" pitchFamily="18" charset="0"/>
                <a:cs typeface="Times New Roman" panose="02020603050405020304" pitchFamily="18" charset="0"/>
                <a:sym typeface="Times New Roman" panose="02020603050405020304" pitchFamily="18" charset="0"/>
              </a:rPr>
              <a:t>system</a:t>
            </a:r>
            <a:r>
              <a:rPr lang="en-US" altLang="en-US" sz="2300" smtClean="0">
                <a:latin typeface="Times New Roman" panose="02020603050405020304" pitchFamily="18" charset="0"/>
                <a:cs typeface="Times New Roman" panose="02020603050405020304" pitchFamily="18" charset="0"/>
                <a:sym typeface="Times New Roman" panose="02020603050405020304" pitchFamily="18" charset="0"/>
              </a:rPr>
              <a:t> for the determination of heights above a zero elevation surface</a:t>
            </a:r>
          </a:p>
          <a:p>
            <a:pPr marL="212725" indent="-212725" defTabSz="912813" eaLnBrk="1" hangingPunct="1">
              <a:spcBef>
                <a:spcPts val="488"/>
              </a:spcBef>
              <a:buClr>
                <a:srgbClr val="000000"/>
              </a:buClr>
              <a:buFont typeface="ArialMT"/>
              <a:buChar char="•"/>
            </a:pPr>
            <a:r>
              <a:rPr lang="en-US" altLang="en-US" sz="2300" smtClean="0">
                <a:latin typeface="Times New Roman" panose="02020603050405020304" pitchFamily="18" charset="0"/>
                <a:cs typeface="Times New Roman" panose="02020603050405020304" pitchFamily="18" charset="0"/>
                <a:sym typeface="Times New Roman" panose="02020603050405020304" pitchFamily="18" charset="0"/>
              </a:rPr>
              <a:t>Vertical datum comprised of:</a:t>
            </a:r>
          </a:p>
          <a:p>
            <a:pPr marL="606425" lvl="1" indent="-284163" defTabSz="912813" eaLnBrk="1" hangingPunct="1">
              <a:spcBef>
                <a:spcPts val="425"/>
              </a:spcBef>
              <a:buClr>
                <a:srgbClr val="000000"/>
              </a:buClr>
              <a:buFont typeface="ArialMT"/>
              <a:buChar char="–"/>
            </a:pPr>
            <a:r>
              <a:rPr lang="en-US" altLang="en-US" sz="2300" smtClean="0">
                <a:latin typeface="Times New Roman" panose="02020603050405020304" pitchFamily="18" charset="0"/>
                <a:cs typeface="Times New Roman" panose="02020603050405020304" pitchFamily="18" charset="0"/>
                <a:sym typeface="Times New Roman" panose="02020603050405020304" pitchFamily="18" charset="0"/>
              </a:rPr>
              <a:t>Its </a:t>
            </a:r>
            <a:r>
              <a:rPr lang="en-US" altLang="en-US" sz="2300" b="1" i="1" smtClean="0">
                <a:latin typeface="Times New Roman" panose="02020603050405020304" pitchFamily="18" charset="0"/>
                <a:cs typeface="Times New Roman" panose="02020603050405020304" pitchFamily="18" charset="0"/>
                <a:sym typeface="Times New Roman" panose="02020603050405020304" pitchFamily="18" charset="0"/>
              </a:rPr>
              <a:t>definition: </a:t>
            </a:r>
            <a:r>
              <a:rPr lang="en-US" altLang="en-US" sz="2300" smtClean="0">
                <a:latin typeface="Times New Roman" panose="02020603050405020304" pitchFamily="18" charset="0"/>
                <a:cs typeface="Times New Roman" panose="02020603050405020304" pitchFamily="18" charset="0"/>
                <a:sym typeface="Times New Roman" panose="02020603050405020304" pitchFamily="18" charset="0"/>
              </a:rPr>
              <a:t>Parameters and other descriptors </a:t>
            </a:r>
          </a:p>
          <a:p>
            <a:pPr marL="606425" lvl="1" indent="-284163" defTabSz="912813" eaLnBrk="1" hangingPunct="1">
              <a:spcBef>
                <a:spcPts val="425"/>
              </a:spcBef>
              <a:buClr>
                <a:srgbClr val="000000"/>
              </a:buClr>
              <a:buFont typeface="ArialMT"/>
              <a:buChar char="–"/>
            </a:pPr>
            <a:r>
              <a:rPr lang="en-US" altLang="en-US" sz="2300" smtClean="0">
                <a:latin typeface="Times New Roman" panose="02020603050405020304" pitchFamily="18" charset="0"/>
                <a:cs typeface="Times New Roman" panose="02020603050405020304" pitchFamily="18" charset="0"/>
                <a:sym typeface="Times New Roman" panose="02020603050405020304" pitchFamily="18" charset="0"/>
              </a:rPr>
              <a:t>Its </a:t>
            </a:r>
            <a:r>
              <a:rPr lang="en-US" altLang="en-US" sz="2300" b="1" i="1" smtClean="0">
                <a:latin typeface="Times New Roman" panose="02020603050405020304" pitchFamily="18" charset="0"/>
                <a:cs typeface="Times New Roman" panose="02020603050405020304" pitchFamily="18" charset="0"/>
                <a:sym typeface="Times New Roman" panose="02020603050405020304" pitchFamily="18" charset="0"/>
              </a:rPr>
              <a:t>realization: </a:t>
            </a:r>
            <a:r>
              <a:rPr lang="en-US" altLang="en-US" sz="2300" smtClean="0">
                <a:latin typeface="Times New Roman" panose="02020603050405020304" pitchFamily="18" charset="0"/>
                <a:cs typeface="Times New Roman" panose="02020603050405020304" pitchFamily="18" charset="0"/>
                <a:sym typeface="Times New Roman" panose="02020603050405020304" pitchFamily="18" charset="0"/>
              </a:rPr>
              <a:t>Its physical method of accessibility</a:t>
            </a:r>
          </a:p>
        </p:txBody>
      </p:sp>
      <p:grpSp>
        <p:nvGrpSpPr>
          <p:cNvPr id="178181" name="Group 6"/>
          <p:cNvGrpSpPr>
            <a:grpSpLocks/>
          </p:cNvGrpSpPr>
          <p:nvPr/>
        </p:nvGrpSpPr>
        <p:grpSpPr bwMode="auto">
          <a:xfrm>
            <a:off x="4826000" y="1752600"/>
            <a:ext cx="3195638" cy="4392613"/>
            <a:chOff x="0" y="0"/>
            <a:chExt cx="358" cy="493"/>
          </a:xfrm>
        </p:grpSpPr>
        <p:pic>
          <p:nvPicPr>
            <p:cNvPr id="178182" name="Picture 7"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5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31" name="Rectangle 8"/>
            <p:cNvSpPr>
              <a:spLocks/>
            </p:cNvSpPr>
            <p:nvPr/>
          </p:nvSpPr>
          <p:spPr bwMode="auto">
            <a:xfrm>
              <a:off x="0" y="384"/>
              <a:ext cx="31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en-US" altLang="en-US" sz="1200">
                  <a:solidFill>
                    <a:prstClr val="black"/>
                  </a:solidFill>
                  <a:latin typeface="Helvetica" pitchFamily="34" charset="0"/>
                  <a:ea typeface="+mn-ea"/>
                  <a:cs typeface="Helvetica" pitchFamily="34" charset="0"/>
                  <a:sym typeface="Helvetica" pitchFamily="34" charset="0"/>
                </a:rPr>
                <a:t>"</a:t>
              </a:r>
              <a:r>
                <a:rPr lang="en-US" altLang="en-US" sz="1200" i="1">
                  <a:solidFill>
                    <a:prstClr val="black"/>
                  </a:solidFill>
                  <a:latin typeface="Helvetica" pitchFamily="34" charset="0"/>
                  <a:ea typeface="+mn-ea"/>
                  <a:cs typeface="Helvetica" pitchFamily="34" charset="0"/>
                  <a:sym typeface="Helvetica" pitchFamily="34" charset="0"/>
                </a:rPr>
                <a:t>topographic map</a:t>
              </a:r>
              <a:r>
                <a:rPr lang="en-US" altLang="en-US" sz="1200">
                  <a:solidFill>
                    <a:prstClr val="black"/>
                  </a:solidFill>
                  <a:latin typeface="Helvetica" pitchFamily="34" charset="0"/>
                  <a:ea typeface="+mn-ea"/>
                  <a:cs typeface="Helvetica" pitchFamily="34" charset="0"/>
                  <a:sym typeface="Helvetica" pitchFamily="34" charset="0"/>
                </a:rPr>
                <a:t>." Online Art. </a:t>
              </a:r>
            </a:p>
            <a:p>
              <a:pPr eaLnBrk="1" hangingPunct="1">
                <a:spcBef>
                  <a:spcPct val="0"/>
                </a:spcBef>
                <a:buFontTx/>
                <a:buNone/>
                <a:defRPr/>
              </a:pPr>
              <a:r>
                <a:rPr lang="en-US" altLang="en-US" sz="1200">
                  <a:solidFill>
                    <a:prstClr val="black"/>
                  </a:solidFill>
                  <a:latin typeface="Helvetica" pitchFamily="34" charset="0"/>
                  <a:ea typeface="+mn-ea"/>
                  <a:cs typeface="Helvetica" pitchFamily="34" charset="0"/>
                  <a:sym typeface="Helvetica" pitchFamily="34" charset="0"/>
                </a:rPr>
                <a:t>Britannica Student Encyclopædia. </a:t>
              </a:r>
            </a:p>
            <a:p>
              <a:pPr eaLnBrk="1" hangingPunct="1">
                <a:spcBef>
                  <a:spcPct val="0"/>
                </a:spcBef>
                <a:buFontTx/>
                <a:buNone/>
                <a:defRPr/>
              </a:pPr>
              <a:r>
                <a:rPr lang="en-US" altLang="en-US" sz="1200">
                  <a:solidFill>
                    <a:prstClr val="black"/>
                  </a:solidFill>
                  <a:latin typeface="Helvetica" pitchFamily="34" charset="0"/>
                  <a:ea typeface="+mn-ea"/>
                  <a:cs typeface="Helvetica" pitchFamily="34" charset="0"/>
                  <a:sym typeface="Helvetica" pitchFamily="34" charset="0"/>
                </a:rPr>
                <a:t>17 Dec. 2008  </a:t>
              </a:r>
            </a:p>
            <a:p>
              <a:pPr eaLnBrk="1" hangingPunct="1">
                <a:spcBef>
                  <a:spcPct val="0"/>
                </a:spcBef>
                <a:buFontTx/>
                <a:buNone/>
                <a:defRPr/>
              </a:pPr>
              <a:r>
                <a:rPr lang="en-US" altLang="en-US" sz="1000">
                  <a:solidFill>
                    <a:prstClr val="black"/>
                  </a:solidFill>
                  <a:latin typeface="Helvetica" pitchFamily="34" charset="0"/>
                  <a:ea typeface="+mn-ea"/>
                  <a:cs typeface="Helvetica" pitchFamily="34" charset="0"/>
                  <a:sym typeface="Helvetica" pitchFamily="34" charset="0"/>
                </a:rPr>
                <a:t>&lt;</a:t>
              </a:r>
              <a:r>
                <a:rPr lang="en-US" altLang="en-US" sz="1000" u="sng">
                  <a:solidFill>
                    <a:prstClr val="black"/>
                  </a:solidFill>
                  <a:latin typeface="Helvetica" pitchFamily="34" charset="0"/>
                  <a:ea typeface="+mn-ea"/>
                  <a:cs typeface="Helvetica" pitchFamily="34" charset="0"/>
                  <a:sym typeface="Helvetica" pitchFamily="34" charset="0"/>
                  <a:hlinkClick r:id="rId4" action="ppaction://hlinkfile"/>
                </a:rPr>
                <a:t>http://student.britannica.com/ebi/art-53199</a:t>
              </a:r>
              <a:r>
                <a:rPr lang="en-US" altLang="en-US" sz="1000">
                  <a:solidFill>
                    <a:prstClr val="black"/>
                  </a:solidFill>
                  <a:latin typeface="Helvetica" pitchFamily="34" charset="0"/>
                  <a:ea typeface="+mn-ea"/>
                  <a:cs typeface="Helvetica" pitchFamily="34" charset="0"/>
                  <a:sym typeface="Helvetica" pitchFamily="34" charset="0"/>
                </a:rPr>
                <a:t>&gt;</a:t>
              </a:r>
              <a:endParaRPr lang="en-US" altLang="en-US" sz="1200">
                <a:solidFill>
                  <a:prstClr val="black"/>
                </a:solidFill>
                <a:latin typeface="Helvetica" pitchFamily="34" charset="0"/>
                <a:ea typeface="+mn-ea"/>
                <a:cs typeface="Helvetica" pitchFamily="34" charset="0"/>
                <a:sym typeface="Helvetica"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32252"/>
            <a:ext cx="9144000" cy="848095"/>
          </a:xfrm>
          <a:prstGeom prst="rect">
            <a:avLst/>
          </a:prstGeom>
        </p:spPr>
        <p:txBody>
          <a:bodyPr vert="horz" wrap="square" lIns="0" tIns="16933" rIns="0" bIns="0" numCol="1" rtlCol="0" anchor="ctr" anchorCtr="0" compatLnSpc="1">
            <a:prstTxWarp prst="textNoShape">
              <a:avLst/>
            </a:prstTxWarp>
            <a:spAutoFit/>
          </a:bodyPr>
          <a:lstStyle/>
          <a:p>
            <a:pPr marL="1009201" marR="6773" indent="-993115">
              <a:spcBef>
                <a:spcPts val="133"/>
              </a:spcBef>
            </a:pPr>
            <a:r>
              <a:rPr lang="en-US" sz="5400" spc="-7" dirty="0" smtClean="0">
                <a:latin typeface="Cambria" panose="02040503050406030204" pitchFamily="18" charset="0"/>
                <a:cs typeface="Calibri"/>
              </a:rPr>
              <a:t>Overview NAPGD2022</a:t>
            </a:r>
            <a:endParaRPr sz="5400" dirty="0">
              <a:latin typeface="Cambria" panose="02040503050406030204" pitchFamily="18" charset="0"/>
              <a:cs typeface="Calibri"/>
            </a:endParaRPr>
          </a:p>
        </p:txBody>
      </p:sp>
      <p:sp>
        <p:nvSpPr>
          <p:cNvPr id="3" name="object 3"/>
          <p:cNvSpPr txBox="1"/>
          <p:nvPr/>
        </p:nvSpPr>
        <p:spPr>
          <a:xfrm>
            <a:off x="116114" y="1243568"/>
            <a:ext cx="9027886" cy="4271255"/>
          </a:xfrm>
          <a:prstGeom prst="rect">
            <a:avLst/>
          </a:prstGeom>
        </p:spPr>
        <p:txBody>
          <a:bodyPr vert="horz" wrap="square" lIns="0" tIns="130387" rIns="0" bIns="0" rtlCol="0">
            <a:spAutoFit/>
          </a:bodyPr>
          <a:lstStyle/>
          <a:p>
            <a:pPr marL="474121" marR="0" lvl="0" indent="-457189" algn="l" defTabSz="457200" rtl="0" eaLnBrk="1" fontAlgn="base" latinLnBrk="0" hangingPunct="1">
              <a:lnSpc>
                <a:spcPct val="100000"/>
              </a:lnSpc>
              <a:spcBef>
                <a:spcPts val="893"/>
              </a:spcBef>
              <a:spcAft>
                <a:spcPct val="0"/>
              </a:spcAft>
              <a:buClrTx/>
              <a:buSzTx/>
              <a:buFont typeface="Arial"/>
              <a:buChar char="•"/>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primary </a:t>
            </a:r>
            <a:r>
              <a:rPr kumimoji="0" sz="3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access via GNSS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and </a:t>
            </a:r>
            <a:r>
              <a:rPr kumimoji="0" sz="3200" b="0" i="0" u="none" strike="noStrike" kern="1200" cap="none" spc="-13"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geoid</a:t>
            </a:r>
            <a:r>
              <a:rPr kumimoji="0" lang="en-US" sz="3200" b="0" i="0" u="none" strike="noStrike" kern="1200" cap="none" spc="-13"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a:t>
            </a:r>
            <a:r>
              <a:rPr kumimoji="0" lang="en-US" sz="3200" b="0" i="0" u="none" strike="noStrike" kern="1200" cap="none" spc="-13" normalizeH="0" baseline="0" noProof="0" dirty="0" smtClean="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(think OPUS)</a:t>
            </a:r>
            <a:endParaRPr kumimoji="0" lang="en-US" sz="3200" b="0" i="0" u="none" strike="noStrike" kern="1200" cap="none" spc="-13"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74121" marR="0" lvl="0" indent="-457189" algn="l" defTabSz="457200" rtl="0" eaLnBrk="1" fontAlgn="base" latinLnBrk="0" hangingPunct="1">
              <a:lnSpc>
                <a:spcPct val="100000"/>
              </a:lnSpc>
              <a:spcBef>
                <a:spcPts val="893"/>
              </a:spcBef>
              <a:spcAft>
                <a:spcPct val="0"/>
              </a:spcAft>
              <a:buClrTx/>
              <a:buSzTx/>
              <a:buFont typeface="Arial"/>
              <a:buChar char="•"/>
              <a:tabLst>
                <a:tab pos="473275" algn="l"/>
                <a:tab pos="474121" algn="l"/>
              </a:tabLst>
              <a:defRPr/>
            </a:pPr>
            <a:r>
              <a:rPr kumimoji="0" lang="en-US" sz="32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accurate </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continental </a:t>
            </a:r>
            <a:r>
              <a:rPr kumimoji="0" lang="en-US" sz="3200" b="1"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gravimetric</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a:t>
            </a:r>
            <a:r>
              <a:rPr kumimoji="0" lang="en-US" sz="3200" b="0" i="0" u="none" strike="noStrike" kern="1200" cap="none" spc="-13"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geoid</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a:p>
            <a:pPr marL="474121" marR="0" lvl="0" indent="-457189" algn="l" defTabSz="457200" rtl="0" eaLnBrk="1" fontAlgn="base" latinLnBrk="0" hangingPunct="1">
              <a:lnSpc>
                <a:spcPct val="100000"/>
              </a:lnSpc>
              <a:spcBef>
                <a:spcPts val="900"/>
              </a:spcBef>
              <a:spcAft>
                <a:spcPct val="0"/>
              </a:spcAft>
              <a:buClrTx/>
              <a:buSzTx/>
              <a:buFont typeface="Arial"/>
              <a:buChar char="•"/>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a:t>
            </a:r>
            <a:r>
              <a:rPr kumimoji="0" sz="3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ligned</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with:</a:t>
            </a:r>
          </a:p>
          <a:p>
            <a:pPr marL="988482" marR="0" lvl="1" indent="-514350" algn="l" defTabSz="457200" rtl="0" eaLnBrk="1" fontAlgn="base" latinLnBrk="0" hangingPunct="1">
              <a:lnSpc>
                <a:spcPct val="100000"/>
              </a:lnSpc>
              <a:spcBef>
                <a:spcPts val="900"/>
              </a:spcBef>
              <a:spcAft>
                <a:spcPct val="0"/>
              </a:spcAft>
              <a:buClrTx/>
              <a:buSzPct val="66000"/>
              <a:buFont typeface="+mj-lt"/>
              <a:buAutoNum type="arabicParenR"/>
              <a:tabLst>
                <a:tab pos="473275" algn="l"/>
                <a:tab pos="474121" algn="l"/>
              </a:tabLst>
              <a:defRPr/>
            </a:pP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--TRF</a:t>
            </a:r>
            <a:r>
              <a:rPr kumimoji="0" sz="3200" b="0" i="0" u="none" strike="noStrike" kern="1200" cap="none" spc="0"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2022</a:t>
            </a:r>
            <a:endPar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a:p>
            <a:pPr marL="988482" marR="0" lvl="1" indent="-514350" algn="l" defTabSz="457200" rtl="0" eaLnBrk="1" fontAlgn="base" latinLnBrk="0" hangingPunct="1">
              <a:lnSpc>
                <a:spcPct val="100000"/>
              </a:lnSpc>
              <a:spcBef>
                <a:spcPts val="900"/>
              </a:spcBef>
              <a:spcAft>
                <a:spcPct val="0"/>
              </a:spcAft>
              <a:buClrTx/>
              <a:buSzPct val="66000"/>
              <a:buFont typeface="+mj-lt"/>
              <a:buAutoNum type="arabicParenR"/>
              <a:tabLst>
                <a:tab pos="473275" algn="l"/>
                <a:tab pos="474121" algn="l"/>
              </a:tabLst>
              <a:defRPr/>
            </a:pPr>
            <a:r>
              <a:rPr kumimoji="0" lang="en-US" sz="3200" b="1"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global </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mean sea level (GMSL)</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a:p>
            <a:pPr marL="474121" marR="0" lvl="0" indent="-457189" algn="l" defTabSz="457200" rtl="0" eaLnBrk="1" fontAlgn="base" latinLnBrk="0" hangingPunct="1">
              <a:lnSpc>
                <a:spcPct val="100000"/>
              </a:lnSpc>
              <a:spcBef>
                <a:spcPts val="893"/>
              </a:spcBef>
              <a:spcAft>
                <a:spcPct val="0"/>
              </a:spcAft>
              <a:buClrTx/>
              <a:buSzTx/>
              <a:buFont typeface="Arial"/>
              <a:buChar char="•"/>
              <a:tabLst>
                <a:tab pos="473275" algn="l"/>
                <a:tab pos="474121" algn="l"/>
              </a:tabLst>
              <a:defRPr/>
            </a:pPr>
            <a:r>
              <a:rPr kumimoji="0" sz="3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monitor </a:t>
            </a:r>
            <a:r>
              <a:rPr kumimoji="0" sz="3200" b="0"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time-varying </a:t>
            </a: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nature </a:t>
            </a:r>
            <a:r>
              <a:rPr kumimoji="0" sz="3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of</a:t>
            </a:r>
            <a:r>
              <a:rPr kumimoji="0" sz="32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a:t>
            </a:r>
            <a:r>
              <a:rPr kumimoji="0" sz="3200" b="0" i="0" u="none" strike="noStrike" kern="1200" cap="none" spc="-27"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gravity</a:t>
            </a:r>
            <a:endParaRPr kumimoji="0" lang="en-US" sz="32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a:p>
            <a:pPr marL="931332" marR="0" lvl="1" indent="-457200" algn="l" defTabSz="457200" rtl="0" eaLnBrk="1" fontAlgn="base" latinLnBrk="0" hangingPunct="1">
              <a:lnSpc>
                <a:spcPct val="100000"/>
              </a:lnSpc>
              <a:spcBef>
                <a:spcPts val="893"/>
              </a:spcBef>
              <a:spcAft>
                <a:spcPct val="0"/>
              </a:spcAft>
              <a:buClrTx/>
              <a:buSzTx/>
              <a:buFont typeface="Cambria" panose="02040503050406030204" pitchFamily="18" charset="0"/>
              <a:buChar char="–"/>
              <a:tabLst>
                <a:tab pos="473275" algn="l"/>
                <a:tab pos="474121" algn="l"/>
              </a:tabLst>
              <a:defRPr/>
            </a:pPr>
            <a:r>
              <a:rPr kumimoji="0" lang="en-US" sz="3200" b="0" i="0" u="none" strike="noStrike" kern="1200" cap="none" spc="-27"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via the </a:t>
            </a:r>
            <a:r>
              <a:rPr kumimoji="0" lang="en-US" sz="3200" b="0" i="0" u="sng" strike="noStrike" kern="1200" cap="none" spc="-27"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Ge</a:t>
            </a:r>
            <a:r>
              <a:rPr kumimoji="0" lang="en-US" sz="3200" b="0" i="0" u="none" strike="noStrike" kern="1200" cap="none" spc="-27"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oid </a:t>
            </a:r>
            <a:r>
              <a:rPr kumimoji="0" lang="en-US" sz="3200" b="0" i="0" u="sng"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M</a:t>
            </a:r>
            <a:r>
              <a:rPr kumimoji="0" lang="en-US" sz="32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onitoring </a:t>
            </a:r>
            <a:r>
              <a:rPr kumimoji="0" lang="en-US" sz="3200" b="0" i="0" u="sng"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S</a:t>
            </a:r>
            <a:r>
              <a:rPr kumimoji="0" lang="en-US" sz="32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ervice </a:t>
            </a:r>
            <a:r>
              <a:rPr kumimoji="0" lang="en-US" sz="3200" b="0" i="0" u="none" strike="noStrike" kern="1200" cap="none" spc="-27"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a:t>
            </a:r>
            <a:r>
              <a:rPr kumimoji="0" lang="en-US" sz="3200" b="0" i="0" u="none" strike="noStrike" kern="1200" cap="none" spc="-27" normalizeH="0" baseline="0" noProof="0" dirty="0" err="1" smtClean="0">
                <a:ln>
                  <a:noFill/>
                </a:ln>
                <a:solidFill>
                  <a:prstClr val="black"/>
                </a:solidFill>
                <a:effectLst/>
                <a:uLnTx/>
                <a:uFillTx/>
                <a:latin typeface="Cambria" panose="02040503050406030204" pitchFamily="18" charset="0"/>
                <a:ea typeface="ＭＳ Ｐゴシック" pitchFamily="34" charset="-128"/>
                <a:cs typeface="Calibri"/>
              </a:rPr>
              <a:t>GeMS</a:t>
            </a:r>
            <a:r>
              <a:rPr kumimoji="0" lang="en-US" sz="3200" b="0" i="0" u="none" strike="noStrike" kern="1200" cap="none" spc="-27"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a:t>
            </a:r>
            <a:endParaRPr kumimoji="0" sz="2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p:txBody>
      </p:sp>
    </p:spTree>
    <p:extLst>
      <p:ext uri="{BB962C8B-B14F-4D97-AF65-F5344CB8AC3E}">
        <p14:creationId xmlns:p14="http://schemas.microsoft.com/office/powerpoint/2010/main" val="3746566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0" y="0"/>
            <a:ext cx="9144000" cy="6857998"/>
          </a:xfrm>
          <a:prstGeom prst="rect">
            <a:avLst/>
          </a:prstGeom>
          <a:blipFill>
            <a:blip r:embed="rId3"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 name="object 4"/>
          <p:cNvSpPr txBox="1">
            <a:spLocks noGrp="1"/>
          </p:cNvSpPr>
          <p:nvPr>
            <p:ph type="title"/>
          </p:nvPr>
        </p:nvSpPr>
        <p:spPr>
          <a:xfrm>
            <a:off x="0" y="115096"/>
            <a:ext cx="9144000" cy="1028487"/>
          </a:xfrm>
          <a:prstGeom prst="rect">
            <a:avLst/>
          </a:prstGeom>
        </p:spPr>
        <p:txBody>
          <a:bodyPr vert="horz" wrap="square" lIns="0" tIns="12700" rIns="0" bIns="0" numCol="1" rtlCol="0" anchor="ctr" anchorCtr="0" compatLnSpc="1">
            <a:prstTxWarp prst="textNoShape">
              <a:avLst/>
            </a:prstTxWarp>
            <a:spAutoFit/>
          </a:bodyPr>
          <a:lstStyle/>
          <a:p>
            <a:pPr marL="12700" marR="5080">
              <a:spcBef>
                <a:spcPts val="100"/>
              </a:spcBef>
            </a:pPr>
            <a:r>
              <a:rPr lang="en-US" sz="3500" spc="-10" dirty="0">
                <a:latin typeface="Gill Sans MT"/>
                <a:cs typeface="Gill Sans MT"/>
              </a:rPr>
              <a:t>P</a:t>
            </a:r>
            <a:r>
              <a:rPr sz="3500" spc="-10" dirty="0">
                <a:latin typeface="Gill Sans MT"/>
                <a:cs typeface="Gill Sans MT"/>
              </a:rPr>
              <a:t>assive </a:t>
            </a:r>
            <a:r>
              <a:rPr sz="3500" dirty="0">
                <a:latin typeface="Gill Sans MT"/>
                <a:cs typeface="Gill Sans MT"/>
              </a:rPr>
              <a:t>marks </a:t>
            </a:r>
            <a:r>
              <a:rPr sz="3500" spc="-40" dirty="0">
                <a:latin typeface="Gill Sans MT"/>
                <a:cs typeface="Gill Sans MT"/>
              </a:rPr>
              <a:t>may </a:t>
            </a:r>
            <a:r>
              <a:rPr sz="3500" spc="-5" dirty="0">
                <a:latin typeface="Gill Sans MT"/>
                <a:cs typeface="Gill Sans MT"/>
              </a:rPr>
              <a:t>lie </a:t>
            </a:r>
            <a:r>
              <a:rPr sz="3500" dirty="0">
                <a:latin typeface="Gill Sans MT"/>
                <a:cs typeface="Gill Sans MT"/>
              </a:rPr>
              <a:t>still</a:t>
            </a:r>
            <a:r>
              <a:rPr lang="en-US" sz="3500" dirty="0">
                <a:latin typeface="Gill Sans MT"/>
                <a:cs typeface="Gill Sans MT"/>
              </a:rPr>
              <a:t>… </a:t>
            </a:r>
            <a:r>
              <a:rPr sz="3500" dirty="0">
                <a:latin typeface="Gill Sans MT"/>
                <a:cs typeface="Gill Sans MT"/>
              </a:rPr>
              <a:t>but </a:t>
            </a:r>
            <a:r>
              <a:rPr sz="3500" spc="-15" dirty="0">
                <a:latin typeface="Gill Sans MT"/>
                <a:cs typeface="Gill Sans MT"/>
              </a:rPr>
              <a:t>they </a:t>
            </a:r>
            <a:r>
              <a:rPr sz="3500" dirty="0">
                <a:latin typeface="Gill Sans MT"/>
                <a:cs typeface="Gill Sans MT"/>
              </a:rPr>
              <a:t>still</a:t>
            </a:r>
            <a:r>
              <a:rPr lang="en-US" sz="3500" dirty="0">
                <a:latin typeface="Gill Sans MT"/>
                <a:cs typeface="Gill Sans MT"/>
              </a:rPr>
              <a:t> may</a:t>
            </a:r>
            <a:r>
              <a:rPr lang="en-US" sz="3500" spc="-295" dirty="0">
                <a:latin typeface="Gill Sans MT"/>
                <a:cs typeface="Gill Sans MT"/>
              </a:rPr>
              <a:t> </a:t>
            </a:r>
            <a:r>
              <a:rPr sz="3500" spc="-5" dirty="0">
                <a:latin typeface="Gill Sans MT"/>
                <a:cs typeface="Gill Sans MT"/>
              </a:rPr>
              <a:t>lie</a:t>
            </a:r>
            <a:r>
              <a:rPr lang="en-US" sz="3500" spc="-5" dirty="0" smtClean="0">
                <a:latin typeface="Gill Sans MT"/>
                <a:cs typeface="Gill Sans MT"/>
              </a:rPr>
              <a:t>!</a:t>
            </a:r>
            <a:r>
              <a:rPr lang="en-US" sz="3000" spc="-5" dirty="0">
                <a:latin typeface="Gill Sans MT"/>
                <a:cs typeface="Gill Sans MT"/>
              </a:rPr>
              <a:t/>
            </a:r>
            <a:br>
              <a:rPr lang="en-US" sz="3000" spc="-5" dirty="0">
                <a:latin typeface="Gill Sans MT"/>
                <a:cs typeface="Gill Sans MT"/>
              </a:rPr>
            </a:br>
            <a:r>
              <a:rPr sz="3000" i="1" dirty="0" smtClean="0">
                <a:latin typeface="Gill Sans MT"/>
                <a:cs typeface="Gill Sans MT"/>
              </a:rPr>
              <a:t>small </a:t>
            </a:r>
            <a:r>
              <a:rPr sz="3000" i="1" spc="-5" dirty="0">
                <a:latin typeface="Gill Sans MT"/>
                <a:cs typeface="Gill Sans MT"/>
              </a:rPr>
              <a:t>instability </a:t>
            </a:r>
            <a:r>
              <a:rPr sz="3000" i="1" dirty="0">
                <a:latin typeface="Gill Sans MT"/>
                <a:cs typeface="Gill Sans MT"/>
              </a:rPr>
              <a:t>x long </a:t>
            </a:r>
            <a:r>
              <a:rPr sz="3000" i="1" spc="-5" dirty="0">
                <a:latin typeface="Gill Sans MT"/>
                <a:cs typeface="Gill Sans MT"/>
              </a:rPr>
              <a:t>time </a:t>
            </a:r>
            <a:r>
              <a:rPr sz="3000" i="1" dirty="0">
                <a:latin typeface="Gill Sans MT"/>
                <a:cs typeface="Gill Sans MT"/>
              </a:rPr>
              <a:t>=</a:t>
            </a:r>
            <a:r>
              <a:rPr sz="3000" i="1" spc="-20" dirty="0">
                <a:latin typeface="Gill Sans MT"/>
                <a:cs typeface="Gill Sans MT"/>
              </a:rPr>
              <a:t> </a:t>
            </a:r>
            <a:r>
              <a:rPr lang="en-US" sz="3000" i="1" spc="-20" dirty="0">
                <a:latin typeface="Gill Sans MT"/>
                <a:cs typeface="Gill Sans MT"/>
              </a:rPr>
              <a:t>large </a:t>
            </a:r>
            <a:r>
              <a:rPr sz="3000" i="1" spc="-5" dirty="0">
                <a:latin typeface="Gill Sans MT"/>
                <a:cs typeface="Gill Sans MT"/>
              </a:rPr>
              <a:t>inaccuracy</a:t>
            </a:r>
            <a:endParaRPr sz="3000" i="1" dirty="0">
              <a:latin typeface="Gill Sans MT"/>
              <a:cs typeface="Gill Sans MT"/>
            </a:endParaRPr>
          </a:p>
        </p:txBody>
      </p:sp>
    </p:spTree>
    <p:extLst>
      <p:ext uri="{BB962C8B-B14F-4D97-AF65-F5344CB8AC3E}">
        <p14:creationId xmlns:p14="http://schemas.microsoft.com/office/powerpoint/2010/main" val="2215463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 y="1783080"/>
            <a:ext cx="5802923" cy="5074919"/>
          </a:xfrm>
        </p:spPr>
        <p:txBody>
          <a:bodyPr>
            <a:noAutofit/>
          </a:bodyPr>
          <a:lstStyle/>
          <a:p>
            <a:pPr marL="228600" indent="-228600">
              <a:spcAft>
                <a:spcPts val="600"/>
              </a:spcAft>
              <a:defRPr/>
            </a:pPr>
            <a:r>
              <a:rPr lang="en-US" sz="2800" b="1" dirty="0" smtClean="0">
                <a:latin typeface="Cambria" panose="02040503050406030204" pitchFamily="18" charset="0"/>
                <a:ea typeface="Cambria" panose="02040503050406030204" pitchFamily="18" charset="0"/>
                <a:cs typeface="Helvetica" panose="020B0604020202020204" pitchFamily="34" charset="0"/>
              </a:rPr>
              <a:t>2022 </a:t>
            </a:r>
            <a:r>
              <a:rPr lang="en-US" sz="2800" b="1" dirty="0">
                <a:latin typeface="Cambria" panose="02040503050406030204" pitchFamily="18" charset="0"/>
                <a:ea typeface="Cambria" panose="02040503050406030204" pitchFamily="18" charset="0"/>
                <a:cs typeface="Helvetica" panose="020B0604020202020204" pitchFamily="34" charset="0"/>
              </a:rPr>
              <a:t>Goal</a:t>
            </a:r>
            <a:r>
              <a:rPr lang="en-US" sz="2800" dirty="0">
                <a:latin typeface="Cambria" panose="02040503050406030204" pitchFamily="18" charset="0"/>
                <a:ea typeface="Cambria" panose="02040503050406030204" pitchFamily="18" charset="0"/>
                <a:cs typeface="Helvetica" panose="020B0604020202020204" pitchFamily="34" charset="0"/>
              </a:rPr>
              <a:t>: 2 cm accurate </a:t>
            </a:r>
            <a:r>
              <a:rPr lang="en-US" sz="2800" dirty="0" err="1" smtClean="0">
                <a:latin typeface="Cambria" panose="02040503050406030204" pitchFamily="18" charset="0"/>
                <a:ea typeface="Cambria" panose="02040503050406030204" pitchFamily="18" charset="0"/>
                <a:cs typeface="Helvetica" panose="020B0604020202020204" pitchFamily="34" charset="0"/>
              </a:rPr>
              <a:t>ortho</a:t>
            </a:r>
            <a:r>
              <a:rPr lang="en-US" sz="2800" dirty="0" smtClean="0">
                <a:latin typeface="Cambria" panose="02040503050406030204" pitchFamily="18" charset="0"/>
                <a:ea typeface="Cambria" panose="02040503050406030204" pitchFamily="18" charset="0"/>
                <a:cs typeface="Helvetica" panose="020B0604020202020204" pitchFamily="34" charset="0"/>
              </a:rPr>
              <a:t> heights (H)</a:t>
            </a:r>
            <a:endParaRPr lang="en-US" sz="2800" dirty="0">
              <a:latin typeface="Cambria" panose="02040503050406030204" pitchFamily="18" charset="0"/>
              <a:ea typeface="Cambria" panose="02040503050406030204" pitchFamily="18" charset="0"/>
              <a:cs typeface="Helvetica" panose="020B0604020202020204" pitchFamily="34" charset="0"/>
            </a:endParaRPr>
          </a:p>
          <a:p>
            <a:pPr marL="685800" lvl="1">
              <a:spcAft>
                <a:spcPts val="600"/>
              </a:spcAft>
              <a:defRPr/>
            </a:pPr>
            <a:r>
              <a:rPr lang="en-US" sz="2400" dirty="0">
                <a:latin typeface="Cambria" panose="02040503050406030204" pitchFamily="18" charset="0"/>
                <a:ea typeface="Cambria" panose="02040503050406030204" pitchFamily="18" charset="0"/>
                <a:cs typeface="Helvetica" panose="020B0604020202020204" pitchFamily="34" charset="0"/>
              </a:rPr>
              <a:t>GNSS plus geoid model</a:t>
            </a:r>
          </a:p>
          <a:p>
            <a:pPr marL="228600" indent="-228600">
              <a:spcAft>
                <a:spcPts val="600"/>
              </a:spcAft>
              <a:defRPr/>
            </a:pPr>
            <a:r>
              <a:rPr lang="en-US" sz="2800" b="1" dirty="0" smtClean="0">
                <a:latin typeface="Cambria" panose="02040503050406030204" pitchFamily="18" charset="0"/>
                <a:ea typeface="Cambria" panose="02040503050406030204" pitchFamily="18" charset="0"/>
                <a:cs typeface="Helvetica" panose="020B0604020202020204" pitchFamily="34" charset="0"/>
              </a:rPr>
              <a:t>GRAV-D </a:t>
            </a:r>
            <a:r>
              <a:rPr lang="en-US" sz="2800" b="1" dirty="0">
                <a:latin typeface="Cambria" panose="02040503050406030204" pitchFamily="18" charset="0"/>
                <a:ea typeface="Cambria" panose="02040503050406030204" pitchFamily="18" charset="0"/>
                <a:cs typeface="Helvetica" panose="020B0604020202020204" pitchFamily="34" charset="0"/>
              </a:rPr>
              <a:t>Goal</a:t>
            </a:r>
            <a:r>
              <a:rPr lang="en-US" sz="2800" dirty="0">
                <a:latin typeface="Cambria" panose="02040503050406030204" pitchFamily="18" charset="0"/>
                <a:ea typeface="Cambria" panose="02040503050406030204" pitchFamily="18" charset="0"/>
                <a:cs typeface="Helvetica" panose="020B0604020202020204" pitchFamily="34" charset="0"/>
              </a:rPr>
              <a:t>: G</a:t>
            </a:r>
            <a:r>
              <a:rPr lang="en-US" sz="2800" dirty="0" smtClean="0">
                <a:latin typeface="Cambria" panose="02040503050406030204" pitchFamily="18" charset="0"/>
                <a:ea typeface="Cambria" panose="02040503050406030204" pitchFamily="18" charset="0"/>
                <a:cs typeface="Helvetica" panose="020B0604020202020204" pitchFamily="34" charset="0"/>
              </a:rPr>
              <a:t>ravimetric geoid (</a:t>
            </a:r>
            <a:r>
              <a:rPr lang="en-US" sz="2800" spc="-7" dirty="0" smtClean="0">
                <a:latin typeface="Cambria" panose="02040503050406030204" pitchFamily="18" charset="0"/>
                <a:cs typeface="Calibri"/>
              </a:rPr>
              <a:t>N</a:t>
            </a:r>
            <a:r>
              <a:rPr lang="en-US" sz="2800" spc="-7" baseline="-25000" dirty="0" smtClean="0">
                <a:latin typeface="Cambria" panose="02040503050406030204" pitchFamily="18" charset="0"/>
                <a:cs typeface="Calibri"/>
              </a:rPr>
              <a:t>g</a:t>
            </a:r>
            <a:r>
              <a:rPr lang="en-US" sz="2800" dirty="0" smtClean="0">
                <a:latin typeface="Cambria" panose="02040503050406030204" pitchFamily="18" charset="0"/>
                <a:ea typeface="Cambria" panose="02040503050406030204" pitchFamily="18" charset="0"/>
                <a:cs typeface="Helvetica" panose="020B0604020202020204" pitchFamily="34" charset="0"/>
              </a:rPr>
              <a:t>) accurate </a:t>
            </a:r>
            <a:r>
              <a:rPr lang="en-US" sz="2800" dirty="0">
                <a:latin typeface="Cambria" panose="02040503050406030204" pitchFamily="18" charset="0"/>
                <a:ea typeface="Cambria" panose="02040503050406030204" pitchFamily="18" charset="0"/>
                <a:cs typeface="Helvetica" panose="020B0604020202020204" pitchFamily="34" charset="0"/>
              </a:rPr>
              <a:t>to 1 cm where possible using airborne gravity </a:t>
            </a:r>
            <a:r>
              <a:rPr lang="en-US" sz="2800" dirty="0" smtClean="0">
                <a:latin typeface="Cambria" panose="02040503050406030204" pitchFamily="18" charset="0"/>
                <a:ea typeface="Cambria" panose="02040503050406030204" pitchFamily="18" charset="0"/>
                <a:cs typeface="Helvetica" panose="020B0604020202020204" pitchFamily="34" charset="0"/>
              </a:rPr>
              <a:t>data</a:t>
            </a:r>
            <a:endParaRPr lang="en-US" sz="2800" dirty="0">
              <a:latin typeface="Cambria" panose="02040503050406030204" pitchFamily="18" charset="0"/>
              <a:ea typeface="Cambria" panose="02040503050406030204" pitchFamily="18" charset="0"/>
              <a:cs typeface="Helvetica" panose="020B0604020202020204" pitchFamily="34" charset="0"/>
            </a:endParaRPr>
          </a:p>
          <a:p>
            <a:pPr marL="228600" indent="-228600">
              <a:spcAft>
                <a:spcPts val="600"/>
              </a:spcAft>
              <a:defRPr/>
            </a:pPr>
            <a:r>
              <a:rPr lang="en-US" sz="2800" dirty="0" smtClean="0">
                <a:latin typeface="Cambria" panose="02040503050406030204" pitchFamily="18" charset="0"/>
                <a:ea typeface="Cambria" panose="02040503050406030204" pitchFamily="18" charset="0"/>
                <a:cs typeface="Helvetica" panose="020B0604020202020204" pitchFamily="34" charset="0"/>
              </a:rPr>
              <a:t>Leverage </a:t>
            </a:r>
            <a:r>
              <a:rPr lang="en-US" sz="2800" dirty="0">
                <a:latin typeface="Cambria" panose="02040503050406030204" pitchFamily="18" charset="0"/>
                <a:ea typeface="Cambria" panose="02040503050406030204" pitchFamily="18" charset="0"/>
                <a:cs typeface="Helvetica" panose="020B0604020202020204" pitchFamily="34" charset="0"/>
              </a:rPr>
              <a:t>partnerships to improve and validate gravity </a:t>
            </a:r>
            <a:r>
              <a:rPr lang="en-US" sz="2800" dirty="0" smtClean="0">
                <a:latin typeface="Cambria" panose="02040503050406030204" pitchFamily="18" charset="0"/>
                <a:ea typeface="Cambria" panose="02040503050406030204" pitchFamily="18" charset="0"/>
                <a:cs typeface="Helvetica" panose="020B0604020202020204" pitchFamily="34" charset="0"/>
              </a:rPr>
              <a:t>data</a:t>
            </a:r>
          </a:p>
          <a:p>
            <a:pPr marL="685800" lvl="1">
              <a:spcAft>
                <a:spcPts val="600"/>
              </a:spcAft>
              <a:defRPr/>
            </a:pPr>
            <a:r>
              <a:rPr lang="en-US" sz="2400" dirty="0" smtClean="0">
                <a:latin typeface="Cambria" panose="02040503050406030204" pitchFamily="18" charset="0"/>
                <a:ea typeface="Cambria" panose="02040503050406030204" pitchFamily="18" charset="0"/>
                <a:cs typeface="Helvetica" panose="020B0604020202020204" pitchFamily="34" charset="0"/>
              </a:rPr>
              <a:t>State-based gravity programs?</a:t>
            </a:r>
            <a:endParaRPr lang="en-US" sz="2400" dirty="0">
              <a:latin typeface="Cambria" panose="02040503050406030204" pitchFamily="18" charset="0"/>
              <a:ea typeface="Cambria" panose="02040503050406030204" pitchFamily="18" charset="0"/>
              <a:cs typeface="Helvetica" panose="020B0604020202020204" pitchFamily="34"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391" y="2006251"/>
            <a:ext cx="3396609" cy="4447302"/>
          </a:xfrm>
          <a:prstGeom prst="rect">
            <a:avLst/>
          </a:prstGeom>
          <a:noFill/>
          <a:ln>
            <a:noFill/>
          </a:ln>
          <a:scene3d>
            <a:camera prst="isometricOffAxis2Lef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2"/>
          <p:cNvSpPr>
            <a:spLocks noGrp="1"/>
          </p:cNvSpPr>
          <p:nvPr>
            <p:ph type="title"/>
          </p:nvPr>
        </p:nvSpPr>
        <p:spPr>
          <a:xfrm>
            <a:off x="1" y="407806"/>
            <a:ext cx="9143999" cy="1143000"/>
          </a:xfrm>
        </p:spPr>
        <p:txBody>
          <a:bodyPr/>
          <a:lstStyle/>
          <a:p>
            <a:r>
              <a:rPr lang="en-US" sz="4600" u="sng" dirty="0">
                <a:latin typeface="Cambria" panose="02040503050406030204" pitchFamily="18" charset="0"/>
                <a:ea typeface="Cambria" panose="02040503050406030204" pitchFamily="18" charset="0"/>
              </a:rPr>
              <a:t>G</a:t>
            </a:r>
            <a:r>
              <a:rPr lang="en-US" sz="4600" dirty="0">
                <a:latin typeface="Cambria" panose="02040503050406030204" pitchFamily="18" charset="0"/>
                <a:ea typeface="Cambria" panose="02040503050406030204" pitchFamily="18" charset="0"/>
              </a:rPr>
              <a:t>ravity for the </a:t>
            </a:r>
            <a:r>
              <a:rPr lang="en-US" sz="4600" u="sng" dirty="0">
                <a:latin typeface="Cambria" panose="02040503050406030204" pitchFamily="18" charset="0"/>
                <a:ea typeface="Cambria" panose="02040503050406030204" pitchFamily="18" charset="0"/>
              </a:rPr>
              <a:t>R</a:t>
            </a:r>
            <a:r>
              <a:rPr lang="en-US" sz="4600" dirty="0">
                <a:latin typeface="Cambria" panose="02040503050406030204" pitchFamily="18" charset="0"/>
                <a:ea typeface="Cambria" panose="02040503050406030204" pitchFamily="18" charset="0"/>
              </a:rPr>
              <a:t>edefinition of the </a:t>
            </a:r>
            <a:r>
              <a:rPr lang="en-US" sz="4600" u="sng" dirty="0">
                <a:latin typeface="Cambria" panose="02040503050406030204" pitchFamily="18" charset="0"/>
                <a:ea typeface="Cambria" panose="02040503050406030204" pitchFamily="18" charset="0"/>
              </a:rPr>
              <a:t>A</a:t>
            </a:r>
            <a:r>
              <a:rPr lang="en-US" sz="4600" dirty="0">
                <a:latin typeface="Cambria" panose="02040503050406030204" pitchFamily="18" charset="0"/>
                <a:ea typeface="Cambria" panose="02040503050406030204" pitchFamily="18" charset="0"/>
              </a:rPr>
              <a:t>merican </a:t>
            </a:r>
            <a:r>
              <a:rPr lang="en-US" sz="4600" u="sng" dirty="0">
                <a:latin typeface="Cambria" panose="02040503050406030204" pitchFamily="18" charset="0"/>
                <a:ea typeface="Cambria" panose="02040503050406030204" pitchFamily="18" charset="0"/>
              </a:rPr>
              <a:t>V</a:t>
            </a:r>
            <a:r>
              <a:rPr lang="en-US" sz="4600" dirty="0">
                <a:latin typeface="Cambria" panose="02040503050406030204" pitchFamily="18" charset="0"/>
                <a:ea typeface="Cambria" panose="02040503050406030204" pitchFamily="18" charset="0"/>
              </a:rPr>
              <a:t>ertical </a:t>
            </a:r>
            <a:r>
              <a:rPr lang="en-US" sz="4600" u="sng" dirty="0" smtClean="0">
                <a:latin typeface="Cambria" panose="02040503050406030204" pitchFamily="18" charset="0"/>
                <a:ea typeface="Cambria" panose="02040503050406030204" pitchFamily="18" charset="0"/>
              </a:rPr>
              <a:t>D</a:t>
            </a:r>
            <a:r>
              <a:rPr lang="en-US" sz="4600" dirty="0" smtClean="0">
                <a:latin typeface="Cambria" panose="02040503050406030204" pitchFamily="18" charset="0"/>
                <a:ea typeface="Cambria" panose="02040503050406030204" pitchFamily="18" charset="0"/>
              </a:rPr>
              <a:t>atum</a:t>
            </a:r>
            <a:endParaRPr lang="en-US" sz="4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7159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978017"/>
            <a:ext cx="9143999" cy="4616388"/>
          </a:xfrm>
        </p:spPr>
        <p:txBody>
          <a:bodyPr/>
          <a:lstStyle/>
          <a:p>
            <a:pPr marL="0" indent="0" algn="ctr">
              <a:spcAft>
                <a:spcPts val="1200"/>
              </a:spcAft>
              <a:buNone/>
            </a:pPr>
            <a:r>
              <a:rPr lang="en-US" dirty="0" smtClean="0">
                <a:latin typeface="Cambria" panose="02040503050406030204" pitchFamily="18" charset="0"/>
                <a:ea typeface="Cambria" panose="02040503050406030204" pitchFamily="18" charset="0"/>
              </a:rPr>
              <a:t>There are two major campaigns within GRAV-D</a:t>
            </a:r>
          </a:p>
          <a:p>
            <a:pPr marL="571500" indent="-514350">
              <a:buFont typeface="+mj-lt"/>
              <a:buAutoNum type="arabicPeriod"/>
            </a:pPr>
            <a:r>
              <a:rPr lang="en-US" sz="3000" dirty="0">
                <a:latin typeface="Cambria" panose="02040503050406030204" pitchFamily="18" charset="0"/>
                <a:ea typeface="Cambria" panose="02040503050406030204" pitchFamily="18" charset="0"/>
              </a:rPr>
              <a:t>High-resolution snapshot of gravity</a:t>
            </a:r>
          </a:p>
          <a:p>
            <a:pPr lvl="1"/>
            <a:r>
              <a:rPr lang="en-US" sz="2600" dirty="0">
                <a:latin typeface="Cambria" panose="02040503050406030204" pitchFamily="18" charset="0"/>
                <a:ea typeface="Cambria" panose="02040503050406030204" pitchFamily="18" charset="0"/>
              </a:rPr>
              <a:t>primarily airborne observations, all </a:t>
            </a:r>
            <a:r>
              <a:rPr lang="en-US" sz="2600" b="1" dirty="0">
                <a:latin typeface="Cambria" panose="02040503050406030204" pitchFamily="18" charset="0"/>
                <a:ea typeface="Cambria" panose="02040503050406030204" pitchFamily="18" charset="0"/>
              </a:rPr>
              <a:t>relative gravity</a:t>
            </a:r>
            <a:r>
              <a:rPr lang="en-US" sz="2600" dirty="0">
                <a:latin typeface="Cambria" panose="02040503050406030204" pitchFamily="18" charset="0"/>
                <a:ea typeface="Cambria" panose="02040503050406030204" pitchFamily="18" charset="0"/>
              </a:rPr>
              <a:t>, </a:t>
            </a:r>
            <a:r>
              <a:rPr lang="en-US" sz="2600" dirty="0" smtClean="0">
                <a:latin typeface="Cambria" panose="02040503050406030204" pitchFamily="18" charset="0"/>
                <a:ea typeface="Cambria" panose="02040503050406030204" pitchFamily="18" charset="0"/>
              </a:rPr>
              <a:t>covering the US and Territories at an estimated </a:t>
            </a:r>
            <a:r>
              <a:rPr lang="en-US" sz="2600" dirty="0">
                <a:latin typeface="Cambria" panose="02040503050406030204" pitchFamily="18" charset="0"/>
                <a:ea typeface="Cambria" panose="02040503050406030204" pitchFamily="18" charset="0"/>
              </a:rPr>
              <a:t>cost of ~$39 million</a:t>
            </a:r>
          </a:p>
          <a:p>
            <a:pPr lvl="1"/>
            <a:endParaRPr lang="en-US" sz="2600" dirty="0">
              <a:latin typeface="Cambria" panose="02040503050406030204" pitchFamily="18" charset="0"/>
              <a:ea typeface="Cambria" panose="02040503050406030204" pitchFamily="18" charset="0"/>
            </a:endParaRPr>
          </a:p>
          <a:p>
            <a:pPr marL="571500" indent="-514350">
              <a:buFont typeface="+mj-lt"/>
              <a:buAutoNum type="arabicPeriod"/>
            </a:pPr>
            <a:r>
              <a:rPr lang="en-US" sz="3000" dirty="0">
                <a:latin typeface="Cambria" panose="02040503050406030204" pitchFamily="18" charset="0"/>
                <a:ea typeface="Cambria" panose="02040503050406030204" pitchFamily="18" charset="0"/>
              </a:rPr>
              <a:t>Low-resolution “movie” of gravity changes</a:t>
            </a:r>
          </a:p>
          <a:p>
            <a:pPr lvl="1"/>
            <a:r>
              <a:rPr lang="en-US" sz="2600" dirty="0">
                <a:latin typeface="Cambria" panose="02040503050406030204" pitchFamily="18" charset="0"/>
                <a:ea typeface="Cambria" panose="02040503050406030204" pitchFamily="18" charset="0"/>
              </a:rPr>
              <a:t>primarily terrestrial, episodic observations of </a:t>
            </a:r>
            <a:r>
              <a:rPr lang="en-US" sz="2600" b="1" dirty="0">
                <a:latin typeface="Cambria" panose="02040503050406030204" pitchFamily="18" charset="0"/>
                <a:ea typeface="Cambria" panose="02040503050406030204" pitchFamily="18" charset="0"/>
              </a:rPr>
              <a:t>absolute </a:t>
            </a:r>
            <a:r>
              <a:rPr lang="en-US" sz="2600" b="1" dirty="0" smtClean="0">
                <a:latin typeface="Cambria" panose="02040503050406030204" pitchFamily="18" charset="0"/>
                <a:ea typeface="Cambria" panose="02040503050406030204" pitchFamily="18" charset="0"/>
              </a:rPr>
              <a:t>gravity</a:t>
            </a:r>
            <a:r>
              <a:rPr lang="en-US" sz="2600" dirty="0" smtClean="0">
                <a:latin typeface="Cambria" panose="02040503050406030204" pitchFamily="18" charset="0"/>
                <a:ea typeface="Cambria" panose="02040503050406030204" pitchFamily="18" charset="0"/>
              </a:rPr>
              <a:t> sites to monitor long-term change</a:t>
            </a: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a:xfrm>
            <a:off x="1" y="407806"/>
            <a:ext cx="9143999" cy="1143000"/>
          </a:xfrm>
        </p:spPr>
        <p:txBody>
          <a:bodyPr/>
          <a:lstStyle/>
          <a:p>
            <a:r>
              <a:rPr lang="en-US" sz="4600" u="sng" dirty="0">
                <a:latin typeface="Cambria" panose="02040503050406030204" pitchFamily="18" charset="0"/>
                <a:ea typeface="Cambria" panose="02040503050406030204" pitchFamily="18" charset="0"/>
              </a:rPr>
              <a:t>G</a:t>
            </a:r>
            <a:r>
              <a:rPr lang="en-US" sz="4600" dirty="0">
                <a:latin typeface="Cambria" panose="02040503050406030204" pitchFamily="18" charset="0"/>
                <a:ea typeface="Cambria" panose="02040503050406030204" pitchFamily="18" charset="0"/>
              </a:rPr>
              <a:t>ravity for the </a:t>
            </a:r>
            <a:r>
              <a:rPr lang="en-US" sz="4600" u="sng" dirty="0">
                <a:latin typeface="Cambria" panose="02040503050406030204" pitchFamily="18" charset="0"/>
                <a:ea typeface="Cambria" panose="02040503050406030204" pitchFamily="18" charset="0"/>
              </a:rPr>
              <a:t>R</a:t>
            </a:r>
            <a:r>
              <a:rPr lang="en-US" sz="4600" dirty="0">
                <a:latin typeface="Cambria" panose="02040503050406030204" pitchFamily="18" charset="0"/>
                <a:ea typeface="Cambria" panose="02040503050406030204" pitchFamily="18" charset="0"/>
              </a:rPr>
              <a:t>edefinition of the </a:t>
            </a:r>
            <a:r>
              <a:rPr lang="en-US" sz="4600" u="sng" dirty="0">
                <a:latin typeface="Cambria" panose="02040503050406030204" pitchFamily="18" charset="0"/>
                <a:ea typeface="Cambria" panose="02040503050406030204" pitchFamily="18" charset="0"/>
              </a:rPr>
              <a:t>A</a:t>
            </a:r>
            <a:r>
              <a:rPr lang="en-US" sz="4600" dirty="0">
                <a:latin typeface="Cambria" panose="02040503050406030204" pitchFamily="18" charset="0"/>
                <a:ea typeface="Cambria" panose="02040503050406030204" pitchFamily="18" charset="0"/>
              </a:rPr>
              <a:t>merican </a:t>
            </a:r>
            <a:r>
              <a:rPr lang="en-US" sz="4600" u="sng" dirty="0">
                <a:latin typeface="Cambria" panose="02040503050406030204" pitchFamily="18" charset="0"/>
                <a:ea typeface="Cambria" panose="02040503050406030204" pitchFamily="18" charset="0"/>
              </a:rPr>
              <a:t>V</a:t>
            </a:r>
            <a:r>
              <a:rPr lang="en-US" sz="4600" dirty="0">
                <a:latin typeface="Cambria" panose="02040503050406030204" pitchFamily="18" charset="0"/>
                <a:ea typeface="Cambria" panose="02040503050406030204" pitchFamily="18" charset="0"/>
              </a:rPr>
              <a:t>ertical </a:t>
            </a:r>
            <a:r>
              <a:rPr lang="en-US" sz="4600" u="sng" dirty="0" smtClean="0">
                <a:latin typeface="Cambria" panose="02040503050406030204" pitchFamily="18" charset="0"/>
                <a:ea typeface="Cambria" panose="02040503050406030204" pitchFamily="18" charset="0"/>
              </a:rPr>
              <a:t>D</a:t>
            </a:r>
            <a:r>
              <a:rPr lang="en-US" sz="4600" dirty="0" smtClean="0">
                <a:latin typeface="Cambria" panose="02040503050406030204" pitchFamily="18" charset="0"/>
                <a:ea typeface="Cambria" panose="02040503050406030204" pitchFamily="18" charset="0"/>
              </a:rPr>
              <a:t>atum</a:t>
            </a:r>
            <a:endParaRPr lang="en-US" sz="4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3534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400800"/>
          </a:xfrm>
          <a:prstGeom prst="rect">
            <a:avLst/>
          </a:prstGeom>
        </p:spPr>
      </p:pic>
    </p:spTree>
    <p:extLst>
      <p:ext uri="{BB962C8B-B14F-4D97-AF65-F5344CB8AC3E}">
        <p14:creationId xmlns:p14="http://schemas.microsoft.com/office/powerpoint/2010/main" val="21490383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noChangeAspect="1"/>
          </p:cNvGraphicFramePr>
          <p:nvPr>
            <p:extLst/>
          </p:nvPr>
        </p:nvGraphicFramePr>
        <p:xfrm>
          <a:off x="0" y="797673"/>
          <a:ext cx="7451021" cy="4910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p:cNvGraphicFramePr>
            <a:graphicFrameLocks noGrp="1"/>
          </p:cNvGraphicFramePr>
          <p:nvPr>
            <p:extLst/>
          </p:nvPr>
        </p:nvGraphicFramePr>
        <p:xfrm>
          <a:off x="7493415" y="1270901"/>
          <a:ext cx="1518407" cy="3964044"/>
        </p:xfrm>
        <a:graphic>
          <a:graphicData uri="http://schemas.openxmlformats.org/drawingml/2006/table">
            <a:tbl>
              <a:tblPr>
                <a:tableStyleId>{5C22544A-7EE6-4342-B048-85BDC9FD1C3A}</a:tableStyleId>
              </a:tblPr>
              <a:tblGrid>
                <a:gridCol w="771649">
                  <a:extLst>
                    <a:ext uri="{9D8B030D-6E8A-4147-A177-3AD203B41FA5}">
                      <a16:colId xmlns:a16="http://schemas.microsoft.com/office/drawing/2014/main" val="2184018807"/>
                    </a:ext>
                  </a:extLst>
                </a:gridCol>
                <a:gridCol w="746758">
                  <a:extLst>
                    <a:ext uri="{9D8B030D-6E8A-4147-A177-3AD203B41FA5}">
                      <a16:colId xmlns:a16="http://schemas.microsoft.com/office/drawing/2014/main" val="3225685404"/>
                    </a:ext>
                  </a:extLst>
                </a:gridCol>
              </a:tblGrid>
              <a:tr h="283146">
                <a:tc>
                  <a:txBody>
                    <a:bodyPr/>
                    <a:lstStyle/>
                    <a:p>
                      <a:pPr algn="ctr" fontAlgn="b"/>
                      <a:r>
                        <a:rPr lang="en-US" sz="1600" u="none" strike="noStrike" dirty="0" smtClean="0">
                          <a:effectLst/>
                          <a:latin typeface="Helvetica" panose="020B0604020202020204" pitchFamily="34" charset="0"/>
                          <a:cs typeface="Helvetica" panose="020B0604020202020204" pitchFamily="34" charset="0"/>
                        </a:rPr>
                        <a:t>Year</a:t>
                      </a:r>
                      <a:endParaRPr lang="en-US" sz="1600" b="1" i="0" u="none" strike="noStrike" dirty="0">
                        <a:solidFill>
                          <a:srgbClr val="FFFFFF"/>
                        </a:solidFill>
                        <a:effectLst/>
                        <a:latin typeface="Helvetica" panose="020B0604020202020204" pitchFamily="34" charset="0"/>
                        <a:cs typeface="Helvetica" panose="020B0604020202020204" pitchFamily="34" charset="0"/>
                      </a:endParaRPr>
                    </a:p>
                  </a:txBody>
                  <a:tcPr marL="9525" marR="9525" marT="9525"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Goal</a:t>
                      </a:r>
                      <a:endParaRPr lang="en-US" sz="1600" b="1" i="0" u="none" strike="noStrike" dirty="0">
                        <a:solidFill>
                          <a:srgbClr val="FFFFFF"/>
                        </a:solidFill>
                        <a:effectLst/>
                        <a:latin typeface="Helvetica" panose="020B0604020202020204" pitchFamily="34" charset="0"/>
                        <a:cs typeface="Helvetica" panose="020B0604020202020204" pitchFamily="34" charset="0"/>
                      </a:endParaRPr>
                    </a:p>
                  </a:txBody>
                  <a:tcPr marL="9525" marR="9525" marT="9525" marB="0" anchor="b"/>
                </a:tc>
                <a:extLst>
                  <a:ext uri="{0D108BD9-81ED-4DB2-BD59-A6C34878D82A}">
                    <a16:rowId xmlns:a16="http://schemas.microsoft.com/office/drawing/2014/main" val="3596367873"/>
                  </a:ext>
                </a:extLst>
              </a:tr>
              <a:tr h="283146">
                <a:tc>
                  <a:txBody>
                    <a:bodyPr/>
                    <a:lstStyle/>
                    <a:p>
                      <a:pPr algn="ctr" fontAlgn="b"/>
                      <a:r>
                        <a:rPr lang="en-US" sz="1600" u="none" strike="noStrike" dirty="0">
                          <a:effectLst/>
                          <a:latin typeface="Helvetica" panose="020B0604020202020204" pitchFamily="34" charset="0"/>
                          <a:cs typeface="Helvetica" panose="020B0604020202020204" pitchFamily="34" charset="0"/>
                        </a:rPr>
                        <a:t>FY10</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7.5%</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extLst>
                  <a:ext uri="{0D108BD9-81ED-4DB2-BD59-A6C34878D82A}">
                    <a16:rowId xmlns:a16="http://schemas.microsoft.com/office/drawing/2014/main" val="3617465559"/>
                  </a:ext>
                </a:extLst>
              </a:tr>
              <a:tr h="283146">
                <a:tc>
                  <a:txBody>
                    <a:bodyPr/>
                    <a:lstStyle/>
                    <a:p>
                      <a:pPr algn="ctr" fontAlgn="b"/>
                      <a:r>
                        <a:rPr lang="en-US" sz="1600" u="none" strike="noStrike" dirty="0">
                          <a:effectLst/>
                          <a:latin typeface="Helvetica" panose="020B0604020202020204" pitchFamily="34" charset="0"/>
                          <a:cs typeface="Helvetica" panose="020B0604020202020204" pitchFamily="34" charset="0"/>
                        </a:rPr>
                        <a:t>FY11</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13%</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extLst>
                  <a:ext uri="{0D108BD9-81ED-4DB2-BD59-A6C34878D82A}">
                    <a16:rowId xmlns:a16="http://schemas.microsoft.com/office/drawing/2014/main" val="573249707"/>
                  </a:ext>
                </a:extLst>
              </a:tr>
              <a:tr h="283146">
                <a:tc>
                  <a:txBody>
                    <a:bodyPr/>
                    <a:lstStyle/>
                    <a:p>
                      <a:pPr algn="ctr" fontAlgn="b"/>
                      <a:r>
                        <a:rPr lang="en-US" sz="1600" u="none" strike="noStrike" dirty="0">
                          <a:effectLst/>
                          <a:latin typeface="Helvetica" panose="020B0604020202020204" pitchFamily="34" charset="0"/>
                          <a:cs typeface="Helvetica" panose="020B0604020202020204" pitchFamily="34" charset="0"/>
                        </a:rPr>
                        <a:t>FY12</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20%</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extLst>
                  <a:ext uri="{0D108BD9-81ED-4DB2-BD59-A6C34878D82A}">
                    <a16:rowId xmlns:a16="http://schemas.microsoft.com/office/drawing/2014/main" val="97174808"/>
                  </a:ext>
                </a:extLst>
              </a:tr>
              <a:tr h="283146">
                <a:tc>
                  <a:txBody>
                    <a:bodyPr/>
                    <a:lstStyle/>
                    <a:p>
                      <a:pPr algn="ctr" fontAlgn="b"/>
                      <a:r>
                        <a:rPr lang="en-US" sz="1600" u="none" strike="noStrike">
                          <a:effectLst/>
                          <a:latin typeface="Helvetica" panose="020B0604020202020204" pitchFamily="34" charset="0"/>
                          <a:cs typeface="Helvetica" panose="020B0604020202020204" pitchFamily="34" charset="0"/>
                        </a:rPr>
                        <a:t>FY13</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28%</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extLst>
                  <a:ext uri="{0D108BD9-81ED-4DB2-BD59-A6C34878D82A}">
                    <a16:rowId xmlns:a16="http://schemas.microsoft.com/office/drawing/2014/main" val="1051591509"/>
                  </a:ext>
                </a:extLst>
              </a:tr>
              <a:tr h="283146">
                <a:tc>
                  <a:txBody>
                    <a:bodyPr/>
                    <a:lstStyle/>
                    <a:p>
                      <a:pPr algn="ctr" fontAlgn="b"/>
                      <a:r>
                        <a:rPr lang="en-US" sz="1600" u="none" strike="noStrike">
                          <a:effectLst/>
                          <a:latin typeface="Helvetica" panose="020B0604020202020204" pitchFamily="34" charset="0"/>
                          <a:cs typeface="Helvetica" panose="020B0604020202020204" pitchFamily="34" charset="0"/>
                        </a:rPr>
                        <a:t>FY14</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36%</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extLst>
                  <a:ext uri="{0D108BD9-81ED-4DB2-BD59-A6C34878D82A}">
                    <a16:rowId xmlns:a16="http://schemas.microsoft.com/office/drawing/2014/main" val="324821292"/>
                  </a:ext>
                </a:extLst>
              </a:tr>
              <a:tr h="283146">
                <a:tc>
                  <a:txBody>
                    <a:bodyPr/>
                    <a:lstStyle/>
                    <a:p>
                      <a:pPr algn="ctr" fontAlgn="b"/>
                      <a:r>
                        <a:rPr lang="en-US" sz="1600" u="none" strike="noStrike">
                          <a:effectLst/>
                          <a:latin typeface="Helvetica" panose="020B0604020202020204" pitchFamily="34" charset="0"/>
                          <a:cs typeface="Helvetica" panose="020B0604020202020204" pitchFamily="34" charset="0"/>
                        </a:rPr>
                        <a:t>FY15</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45%</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extLst>
                  <a:ext uri="{0D108BD9-81ED-4DB2-BD59-A6C34878D82A}">
                    <a16:rowId xmlns:a16="http://schemas.microsoft.com/office/drawing/2014/main" val="1555143595"/>
                  </a:ext>
                </a:extLst>
              </a:tr>
              <a:tr h="283146">
                <a:tc>
                  <a:txBody>
                    <a:bodyPr/>
                    <a:lstStyle/>
                    <a:p>
                      <a:pPr algn="ctr" fontAlgn="b"/>
                      <a:r>
                        <a:rPr lang="en-US" sz="1600" u="none" strike="noStrike">
                          <a:effectLst/>
                          <a:latin typeface="Helvetica" panose="020B0604020202020204" pitchFamily="34" charset="0"/>
                          <a:cs typeface="Helvetica" panose="020B0604020202020204" pitchFamily="34" charset="0"/>
                        </a:rPr>
                        <a:t>FY16</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53%</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extLst>
                  <a:ext uri="{0D108BD9-81ED-4DB2-BD59-A6C34878D82A}">
                    <a16:rowId xmlns:a16="http://schemas.microsoft.com/office/drawing/2014/main" val="2560465927"/>
                  </a:ext>
                </a:extLst>
              </a:tr>
              <a:tr h="283146">
                <a:tc>
                  <a:txBody>
                    <a:bodyPr/>
                    <a:lstStyle/>
                    <a:p>
                      <a:pPr algn="ctr" fontAlgn="b"/>
                      <a:r>
                        <a:rPr lang="en-US" sz="1600" u="none" strike="noStrike">
                          <a:effectLst/>
                          <a:latin typeface="Helvetica" panose="020B0604020202020204" pitchFamily="34" charset="0"/>
                          <a:cs typeface="Helvetica" panose="020B0604020202020204" pitchFamily="34" charset="0"/>
                        </a:rPr>
                        <a:t>FY17</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62%</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extLst>
                  <a:ext uri="{0D108BD9-81ED-4DB2-BD59-A6C34878D82A}">
                    <a16:rowId xmlns:a16="http://schemas.microsoft.com/office/drawing/2014/main" val="1215086132"/>
                  </a:ext>
                </a:extLst>
              </a:tr>
              <a:tr h="283146">
                <a:tc>
                  <a:txBody>
                    <a:bodyPr/>
                    <a:lstStyle/>
                    <a:p>
                      <a:pPr algn="ctr" fontAlgn="b"/>
                      <a:r>
                        <a:rPr lang="en-US" sz="1600" u="none" strike="noStrike">
                          <a:effectLst/>
                          <a:latin typeface="Helvetica" panose="020B0604020202020204" pitchFamily="34" charset="0"/>
                          <a:cs typeface="Helvetica" panose="020B0604020202020204" pitchFamily="34" charset="0"/>
                        </a:rPr>
                        <a:t>FY18</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70%</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extLst>
                  <a:ext uri="{0D108BD9-81ED-4DB2-BD59-A6C34878D82A}">
                    <a16:rowId xmlns:a16="http://schemas.microsoft.com/office/drawing/2014/main" val="646599181"/>
                  </a:ext>
                </a:extLst>
              </a:tr>
              <a:tr h="283146">
                <a:tc>
                  <a:txBody>
                    <a:bodyPr/>
                    <a:lstStyle/>
                    <a:p>
                      <a:pPr algn="ctr" fontAlgn="b"/>
                      <a:r>
                        <a:rPr lang="en-US" sz="1600" u="none" strike="noStrike">
                          <a:effectLst/>
                          <a:latin typeface="Helvetica" panose="020B0604020202020204" pitchFamily="34" charset="0"/>
                          <a:cs typeface="Helvetica" panose="020B0604020202020204" pitchFamily="34" charset="0"/>
                        </a:rPr>
                        <a:t>FY19</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79%</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extLst>
                  <a:ext uri="{0D108BD9-81ED-4DB2-BD59-A6C34878D82A}">
                    <a16:rowId xmlns:a16="http://schemas.microsoft.com/office/drawing/2014/main" val="3438241376"/>
                  </a:ext>
                </a:extLst>
              </a:tr>
              <a:tr h="283146">
                <a:tc>
                  <a:txBody>
                    <a:bodyPr/>
                    <a:lstStyle/>
                    <a:p>
                      <a:pPr algn="ctr" fontAlgn="b"/>
                      <a:r>
                        <a:rPr lang="en-US" sz="1600" u="none" strike="noStrike">
                          <a:effectLst/>
                          <a:latin typeface="Helvetica" panose="020B0604020202020204" pitchFamily="34" charset="0"/>
                          <a:cs typeface="Helvetica" panose="020B0604020202020204" pitchFamily="34" charset="0"/>
                        </a:rPr>
                        <a:t>FY20</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87%</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extLst>
                  <a:ext uri="{0D108BD9-81ED-4DB2-BD59-A6C34878D82A}">
                    <a16:rowId xmlns:a16="http://schemas.microsoft.com/office/drawing/2014/main" val="3454062613"/>
                  </a:ext>
                </a:extLst>
              </a:tr>
              <a:tr h="283146">
                <a:tc>
                  <a:txBody>
                    <a:bodyPr/>
                    <a:lstStyle/>
                    <a:p>
                      <a:pPr algn="ctr" fontAlgn="b"/>
                      <a:r>
                        <a:rPr lang="en-US" sz="1600" u="none" strike="noStrike">
                          <a:effectLst/>
                          <a:latin typeface="Helvetica" panose="020B0604020202020204" pitchFamily="34" charset="0"/>
                          <a:cs typeface="Helvetica" panose="020B0604020202020204" pitchFamily="34" charset="0"/>
                        </a:rPr>
                        <a:t>FY21</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96%</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extLst>
                  <a:ext uri="{0D108BD9-81ED-4DB2-BD59-A6C34878D82A}">
                    <a16:rowId xmlns:a16="http://schemas.microsoft.com/office/drawing/2014/main" val="1178407062"/>
                  </a:ext>
                </a:extLst>
              </a:tr>
              <a:tr h="283146">
                <a:tc>
                  <a:txBody>
                    <a:bodyPr/>
                    <a:lstStyle/>
                    <a:p>
                      <a:pPr algn="ctr" fontAlgn="b"/>
                      <a:r>
                        <a:rPr lang="en-US" sz="1600" u="none" strike="noStrike">
                          <a:effectLst/>
                          <a:latin typeface="Helvetica" panose="020B0604020202020204" pitchFamily="34" charset="0"/>
                          <a:cs typeface="Helvetica" panose="020B0604020202020204" pitchFamily="34" charset="0"/>
                        </a:rPr>
                        <a:t>FY22</a:t>
                      </a:r>
                      <a:endParaRPr lang="en-US" sz="1600" b="0" i="0" u="none" strike="noStrike">
                        <a:solidFill>
                          <a:srgbClr val="000000"/>
                        </a:solidFill>
                        <a:effectLst/>
                        <a:latin typeface="Helvetica" panose="020B0604020202020204" pitchFamily="34" charset="0"/>
                        <a:cs typeface="Helvetica" panose="020B0604020202020204" pitchFamily="34" charset="0"/>
                      </a:endParaRPr>
                    </a:p>
                  </a:txBody>
                  <a:tcPr marL="9525" marR="9525" marT="9525" marB="0" anchor="b"/>
                </a:tc>
                <a:tc>
                  <a:txBody>
                    <a:bodyPr/>
                    <a:lstStyle/>
                    <a:p>
                      <a:pPr algn="ctr" fontAlgn="b"/>
                      <a:r>
                        <a:rPr lang="en-US" sz="1600" u="none" strike="noStrike" dirty="0">
                          <a:effectLst/>
                          <a:latin typeface="Helvetica" panose="020B0604020202020204" pitchFamily="34" charset="0"/>
                          <a:cs typeface="Helvetica" panose="020B0604020202020204" pitchFamily="34" charset="0"/>
                        </a:rPr>
                        <a:t>100%</a:t>
                      </a:r>
                      <a:endParaRPr lang="en-US" sz="16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b"/>
                </a:tc>
                <a:extLst>
                  <a:ext uri="{0D108BD9-81ED-4DB2-BD59-A6C34878D82A}">
                    <a16:rowId xmlns:a16="http://schemas.microsoft.com/office/drawing/2014/main" val="334251552"/>
                  </a:ext>
                </a:extLst>
              </a:tr>
            </a:tbl>
          </a:graphicData>
        </a:graphic>
      </p:graphicFrame>
      <p:sp>
        <p:nvSpPr>
          <p:cNvPr id="10" name="TextBox 9"/>
          <p:cNvSpPr txBox="1"/>
          <p:nvPr/>
        </p:nvSpPr>
        <p:spPr>
          <a:xfrm rot="16200000">
            <a:off x="5011353" y="3673896"/>
            <a:ext cx="1118944"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In Progress</a:t>
            </a:r>
          </a:p>
        </p:txBody>
      </p:sp>
    </p:spTree>
    <p:extLst>
      <p:ext uri="{BB962C8B-B14F-4D97-AF65-F5344CB8AC3E}">
        <p14:creationId xmlns:p14="http://schemas.microsoft.com/office/powerpoint/2010/main" val="32679345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50905"/>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spc="-7" dirty="0">
                <a:latin typeface="Cambria" panose="02040503050406030204" pitchFamily="18" charset="0"/>
                <a:cs typeface="Calibri"/>
              </a:rPr>
              <a:t>Building </a:t>
            </a:r>
            <a:r>
              <a:rPr dirty="0">
                <a:latin typeface="Cambria" panose="02040503050406030204" pitchFamily="18" charset="0"/>
                <a:cs typeface="Calibri"/>
              </a:rPr>
              <a:t>a </a:t>
            </a:r>
            <a:r>
              <a:rPr spc="-13" dirty="0">
                <a:latin typeface="Cambria" panose="02040503050406030204" pitchFamily="18" charset="0"/>
                <a:cs typeface="Calibri"/>
              </a:rPr>
              <a:t>Geopotential </a:t>
            </a:r>
            <a:r>
              <a:rPr spc="-7" dirty="0">
                <a:latin typeface="Cambria" panose="02040503050406030204" pitchFamily="18" charset="0"/>
                <a:cs typeface="Calibri"/>
              </a:rPr>
              <a:t>Field</a:t>
            </a:r>
            <a:r>
              <a:rPr spc="-173" dirty="0">
                <a:latin typeface="Cambria" panose="02040503050406030204" pitchFamily="18" charset="0"/>
                <a:cs typeface="Calibri"/>
              </a:rPr>
              <a:t> </a:t>
            </a:r>
            <a:r>
              <a:rPr dirty="0">
                <a:latin typeface="Cambria" panose="02040503050406030204" pitchFamily="18" charset="0"/>
                <a:cs typeface="Calibri"/>
              </a:rPr>
              <a:t>Model</a:t>
            </a:r>
          </a:p>
        </p:txBody>
      </p:sp>
      <p:sp>
        <p:nvSpPr>
          <p:cNvPr id="4" name="object 4"/>
          <p:cNvSpPr>
            <a:spLocks noChangeAspect="1"/>
          </p:cNvSpPr>
          <p:nvPr/>
        </p:nvSpPr>
        <p:spPr>
          <a:xfrm>
            <a:off x="6517285" y="3002280"/>
            <a:ext cx="2564383" cy="1746080"/>
          </a:xfrm>
          <a:prstGeom prst="rect">
            <a:avLst/>
          </a:prstGeom>
          <a:blipFill>
            <a:blip r:embed="rId3"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object 5"/>
          <p:cNvSpPr txBox="1">
            <a:spLocks/>
          </p:cNvSpPr>
          <p:nvPr/>
        </p:nvSpPr>
        <p:spPr>
          <a:xfrm>
            <a:off x="1" y="4002416"/>
            <a:ext cx="3306269" cy="385576"/>
          </a:xfrm>
          <a:prstGeom prst="rect">
            <a:avLst/>
          </a:prstGeom>
        </p:spPr>
        <p:txBody>
          <a:bodyPr vert="horz" wrap="square" lIns="0" tIns="16087" rIns="0" bIns="0" rtlCol="0">
            <a:spAutoFit/>
          </a:bodyPr>
          <a:lstStyle/>
          <a:p>
            <a:pPr marL="16933" marR="0" lvl="0" indent="0" algn="ctr" defTabSz="457200" rtl="0" eaLnBrk="1" fontAlgn="base" latinLnBrk="0" hangingPunct="1">
              <a:lnSpc>
                <a:spcPct val="100000"/>
              </a:lnSpc>
              <a:spcBef>
                <a:spcPts val="233"/>
              </a:spcBef>
              <a:spcAft>
                <a:spcPct val="0"/>
              </a:spcAft>
              <a:buClrTx/>
              <a:buSzTx/>
              <a:buFontTx/>
              <a:buNone/>
              <a:tabLst/>
              <a:defRPr/>
            </a:pPr>
            <a:r>
              <a:rPr kumimoji="0" sz="2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Airborne</a:t>
            </a:r>
            <a:r>
              <a:rPr kumimoji="0" sz="2400" b="0" i="0" u="none" strike="noStrike" kern="1200" cap="none" spc="8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a:t>
            </a:r>
            <a:r>
              <a:rPr kumimoji="0" lang="en-US" sz="2400" b="0" i="0" u="none" strike="noStrike" kern="1200" cap="none" spc="-13"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Observations</a:t>
            </a:r>
            <a:endParaRPr kumimoji="0" lang="en-US" sz="2400" b="0"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p:txBody>
      </p:sp>
      <p:sp>
        <p:nvSpPr>
          <p:cNvPr id="7" name="object 7"/>
          <p:cNvSpPr txBox="1">
            <a:spLocks/>
          </p:cNvSpPr>
          <p:nvPr/>
        </p:nvSpPr>
        <p:spPr>
          <a:xfrm>
            <a:off x="1" y="6037227"/>
            <a:ext cx="4279322" cy="632651"/>
          </a:xfrm>
          <a:prstGeom prst="rect">
            <a:avLst/>
          </a:prstGeom>
        </p:spPr>
        <p:txBody>
          <a:bodyPr vert="horz" wrap="square" lIns="0" tIns="16933" rIns="0" bIns="0" rtlCol="0">
            <a:spAutoFit/>
          </a:bodyPr>
          <a:lstStyle/>
          <a:p>
            <a:pPr marL="0" marR="6773" lvl="0" indent="0" algn="ctr" defTabSz="457200"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Terrestrial/Surface</a:t>
            </a:r>
            <a:r>
              <a:rPr kumimoji="0" sz="20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a:t>
            </a:r>
            <a:r>
              <a:rPr kumimoji="0" lang="en-US" sz="2000" b="0" i="0" u="none" strike="noStrike" kern="1200" cap="none" spc="-13"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Observations</a:t>
            </a:r>
            <a:r>
              <a:rPr kumimoji="0" sz="2000" b="0" i="0" u="none" strike="noStrike" kern="1200" cap="none" spc="-13"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 </a:t>
            </a:r>
            <a:r>
              <a:rPr kumimoji="0" sz="2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and  </a:t>
            </a:r>
            <a:r>
              <a:rPr kumimoji="0" sz="2000" b="0"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Predicted </a:t>
            </a:r>
            <a:r>
              <a:rPr kumimoji="0" sz="2000" b="0"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Gravity </a:t>
            </a:r>
            <a:r>
              <a:rPr kumimoji="0" sz="2000" b="0"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from</a:t>
            </a:r>
            <a:r>
              <a:rPr kumimoji="0" sz="2000" b="0"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a:t>
            </a:r>
            <a:r>
              <a:rPr kumimoji="0" sz="2000" b="0" i="0" u="none" strike="noStrike" kern="1200" cap="none" spc="-3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Topography</a:t>
            </a:r>
            <a:endParaRPr kumimoji="0" sz="20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p:txBody>
      </p:sp>
      <p:sp>
        <p:nvSpPr>
          <p:cNvPr id="8" name="object 8"/>
          <p:cNvSpPr txBox="1">
            <a:spLocks noChangeAspect="1"/>
          </p:cNvSpPr>
          <p:nvPr/>
        </p:nvSpPr>
        <p:spPr>
          <a:xfrm>
            <a:off x="3439209" y="5153141"/>
            <a:ext cx="2704256" cy="754908"/>
          </a:xfrm>
          <a:prstGeom prst="rect">
            <a:avLst/>
          </a:prstGeom>
        </p:spPr>
        <p:txBody>
          <a:bodyPr vert="horz" wrap="square" lIns="0" tIns="16087" rIns="0" bIns="0" rtlCol="0">
            <a:noAutofit/>
          </a:bodyPr>
          <a:lstStyle/>
          <a:p>
            <a:pPr marL="0" marR="6773" lvl="0" indent="15875" algn="ctr" defTabSz="457200" rtl="0" eaLnBrk="1" fontAlgn="base" latinLnBrk="0" hangingPunct="1">
              <a:lnSpc>
                <a:spcPct val="100000"/>
              </a:lnSpc>
              <a:spcBef>
                <a:spcPts val="127"/>
              </a:spcBef>
              <a:spcAft>
                <a:spcPct val="0"/>
              </a:spcAft>
              <a:buClrTx/>
              <a:buSzTx/>
              <a:buFontTx/>
              <a:buNone/>
              <a:tabLst/>
              <a:defRPr/>
            </a:pPr>
            <a:r>
              <a:rPr kumimoji="0" sz="2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Short</a:t>
            </a:r>
            <a:r>
              <a:rPr kumimoji="0" sz="2400" b="0" i="0" u="none" strike="noStrike" kern="1200" cap="none" spc="-6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a:t>
            </a:r>
            <a:r>
              <a:rPr kumimoji="0" sz="2400" b="0" i="0" u="none" strike="noStrike" kern="1200" cap="none" spc="-27"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Wavelengths</a:t>
            </a:r>
            <a:r>
              <a:rPr kumimoji="0" lang="en-US" sz="24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a:t>
            </a:r>
            <a:r>
              <a:rPr kumimoji="0" sz="2400" b="0" i="0" u="none" strike="noStrike" kern="1200" cap="none" spc="-7"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(&lt; </a:t>
            </a:r>
            <a:r>
              <a:rPr kumimoji="0" sz="2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100</a:t>
            </a:r>
            <a:r>
              <a:rPr kumimoji="0" sz="24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a:t>
            </a:r>
            <a:r>
              <a:rPr kumimoji="0" sz="2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km)</a:t>
            </a:r>
            <a:endParaRPr kumimoji="0" sz="2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p:txBody>
      </p:sp>
      <p:sp>
        <p:nvSpPr>
          <p:cNvPr id="9" name="object 9"/>
          <p:cNvSpPr>
            <a:spLocks noChangeAspect="1"/>
          </p:cNvSpPr>
          <p:nvPr/>
        </p:nvSpPr>
        <p:spPr>
          <a:xfrm>
            <a:off x="6757337" y="5041396"/>
            <a:ext cx="2162064" cy="1624489"/>
          </a:xfrm>
          <a:prstGeom prst="rect">
            <a:avLst/>
          </a:prstGeom>
          <a:blipFill>
            <a:blip r:embed="rId4"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 name="object 10"/>
          <p:cNvSpPr txBox="1">
            <a:spLocks noChangeAspect="1"/>
          </p:cNvSpPr>
          <p:nvPr/>
        </p:nvSpPr>
        <p:spPr>
          <a:xfrm>
            <a:off x="4582144" y="2605945"/>
            <a:ext cx="430107" cy="837772"/>
          </a:xfrm>
          <a:prstGeom prst="rect">
            <a:avLst/>
          </a:prstGeom>
        </p:spPr>
        <p:txBody>
          <a:bodyPr vert="horz" wrap="square" lIns="0" tIns="16933" rIns="0" bIns="0" rtlCol="0">
            <a:noAutofit/>
          </a:bodyPr>
          <a:lstStyle/>
          <a:p>
            <a:pPr marL="16933" marR="0" lvl="0" indent="0" algn="l" defTabSz="457200" rtl="0" eaLnBrk="1" fontAlgn="base" latinLnBrk="0" hangingPunct="1">
              <a:lnSpc>
                <a:spcPct val="100000"/>
              </a:lnSpc>
              <a:spcBef>
                <a:spcPts val="133"/>
              </a:spcBef>
              <a:spcAft>
                <a:spcPct val="0"/>
              </a:spcAft>
              <a:buClrTx/>
              <a:buSzTx/>
              <a:buFontTx/>
              <a:buNone/>
              <a:tabLst/>
              <a:defRPr/>
            </a:pPr>
            <a:r>
              <a:rPr kumimoji="0" sz="5333" b="1" i="0" u="none" strike="noStrike" kern="1200" cap="none" spc="0" normalizeH="0" baseline="0" noProof="0" dirty="0">
                <a:ln>
                  <a:noFill/>
                </a:ln>
                <a:solidFill>
                  <a:prstClr val="black"/>
                </a:solidFill>
                <a:effectLst/>
                <a:uLnTx/>
                <a:uFillTx/>
                <a:latin typeface="Arial"/>
                <a:ea typeface="ＭＳ Ｐゴシック" pitchFamily="34" charset="-128"/>
                <a:cs typeface="Arial"/>
              </a:rPr>
              <a:t>+</a:t>
            </a:r>
            <a:endParaRPr kumimoji="0" sz="5333" b="0" i="0" u="none" strike="noStrike" kern="1200" cap="none" spc="0" normalizeH="0" baseline="0" noProof="0" dirty="0">
              <a:ln>
                <a:noFill/>
              </a:ln>
              <a:solidFill>
                <a:prstClr val="black"/>
              </a:solidFill>
              <a:effectLst/>
              <a:uLnTx/>
              <a:uFillTx/>
              <a:latin typeface="Arial"/>
              <a:ea typeface="ＭＳ Ｐゴシック" pitchFamily="34" charset="-128"/>
              <a:cs typeface="Arial"/>
            </a:endParaRPr>
          </a:p>
        </p:txBody>
      </p:sp>
      <p:sp>
        <p:nvSpPr>
          <p:cNvPr id="13" name="object 13"/>
          <p:cNvSpPr>
            <a:spLocks noChangeAspect="1"/>
          </p:cNvSpPr>
          <p:nvPr/>
        </p:nvSpPr>
        <p:spPr>
          <a:xfrm>
            <a:off x="1050511" y="1363112"/>
            <a:ext cx="1047495" cy="786383"/>
          </a:xfrm>
          <a:prstGeom prst="rect">
            <a:avLst/>
          </a:prstGeom>
          <a:blipFill>
            <a:blip r:embed="rId5"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 name="object 14"/>
          <p:cNvSpPr>
            <a:spLocks noChangeAspect="1"/>
          </p:cNvSpPr>
          <p:nvPr/>
        </p:nvSpPr>
        <p:spPr>
          <a:xfrm>
            <a:off x="854052" y="3093423"/>
            <a:ext cx="1598167" cy="1198879"/>
          </a:xfrm>
          <a:prstGeom prst="rect">
            <a:avLst/>
          </a:prstGeom>
          <a:blipFill>
            <a:blip r:embed="rId6"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grpSp>
        <p:nvGrpSpPr>
          <p:cNvPr id="3" name="Group 2"/>
          <p:cNvGrpSpPr/>
          <p:nvPr/>
        </p:nvGrpSpPr>
        <p:grpSpPr>
          <a:xfrm>
            <a:off x="501490" y="5161278"/>
            <a:ext cx="2148041" cy="801997"/>
            <a:chOff x="677340" y="5073353"/>
            <a:chExt cx="2148041" cy="801997"/>
          </a:xfrm>
        </p:grpSpPr>
        <p:sp>
          <p:nvSpPr>
            <p:cNvPr id="15" name="object 15"/>
            <p:cNvSpPr>
              <a:spLocks noChangeAspect="1"/>
            </p:cNvSpPr>
            <p:nvPr/>
          </p:nvSpPr>
          <p:spPr>
            <a:xfrm>
              <a:off x="677340" y="5102175"/>
              <a:ext cx="1031239" cy="773175"/>
            </a:xfrm>
            <a:prstGeom prst="rect">
              <a:avLst/>
            </a:prstGeom>
            <a:blipFill>
              <a:blip r:embed="rId7"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 name="object 16"/>
            <p:cNvSpPr>
              <a:spLocks noChangeAspect="1"/>
            </p:cNvSpPr>
            <p:nvPr/>
          </p:nvSpPr>
          <p:spPr>
            <a:xfrm>
              <a:off x="1946541" y="5073353"/>
              <a:ext cx="878840" cy="780287"/>
            </a:xfrm>
            <a:prstGeom prst="rect">
              <a:avLst/>
            </a:prstGeom>
            <a:blipFill>
              <a:blip r:embed="rId8"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grpSp>
      <p:sp>
        <p:nvSpPr>
          <p:cNvPr id="20" name="object 20"/>
          <p:cNvSpPr txBox="1">
            <a:spLocks noChangeAspect="1"/>
          </p:cNvSpPr>
          <p:nvPr/>
        </p:nvSpPr>
        <p:spPr>
          <a:xfrm>
            <a:off x="3553146" y="1770871"/>
            <a:ext cx="2476382" cy="768586"/>
          </a:xfrm>
          <a:prstGeom prst="rect">
            <a:avLst/>
          </a:prstGeom>
        </p:spPr>
        <p:txBody>
          <a:bodyPr vert="horz" wrap="square" lIns="0" tIns="16933" rIns="0" bIns="0" rtlCol="0">
            <a:noAutofit/>
          </a:bodyPr>
          <a:lstStyle/>
          <a:p>
            <a:pPr marL="0" marR="6773" lvl="0" indent="15875" algn="ctr" defTabSz="457200" rtl="0" eaLnBrk="1" fontAlgn="base" latinLnBrk="0" hangingPunct="1">
              <a:lnSpc>
                <a:spcPct val="100000"/>
              </a:lnSpc>
              <a:spcBef>
                <a:spcPts val="133"/>
              </a:spcBef>
              <a:spcAft>
                <a:spcPct val="0"/>
              </a:spcAft>
              <a:buClrTx/>
              <a:buSzTx/>
              <a:buFontTx/>
              <a:buNone/>
              <a:tabLst/>
              <a:defRPr/>
            </a:pPr>
            <a:r>
              <a:rPr kumimoji="0" sz="2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Long </a:t>
            </a:r>
            <a:r>
              <a:rPr kumimoji="0" sz="2400" b="0" i="0" u="none" strike="noStrike" kern="1200" cap="none" spc="-27"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Wavelengths</a:t>
            </a:r>
            <a:r>
              <a:rPr kumimoji="0" lang="en-US" sz="2400" b="0" i="0" u="none" strike="noStrike" kern="1200" cap="none" spc="-27"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 </a:t>
            </a:r>
            <a:r>
              <a:rPr kumimoji="0" sz="2400" b="0" i="0" u="none" strike="noStrike" kern="1200" cap="none" spc="-7"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(&gt; </a:t>
            </a:r>
            <a:r>
              <a:rPr kumimoji="0" sz="2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250</a:t>
            </a:r>
            <a:r>
              <a:rPr kumimoji="0" sz="2400" b="0" i="0" u="none" strike="noStrike" kern="1200" cap="none" spc="-3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a:t>
            </a:r>
            <a:r>
              <a:rPr kumimoji="0" sz="2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km)</a:t>
            </a:r>
            <a:endParaRPr kumimoji="0" sz="2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p:txBody>
      </p:sp>
      <p:sp>
        <p:nvSpPr>
          <p:cNvPr id="21" name="object 21"/>
          <p:cNvSpPr txBox="1">
            <a:spLocks/>
          </p:cNvSpPr>
          <p:nvPr/>
        </p:nvSpPr>
        <p:spPr>
          <a:xfrm>
            <a:off x="1" y="2258593"/>
            <a:ext cx="3148514" cy="694207"/>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133"/>
              </a:spcBef>
              <a:spcAft>
                <a:spcPct val="0"/>
              </a:spcAft>
              <a:buClrTx/>
              <a:buSzTx/>
              <a:buFontTx/>
              <a:buNone/>
              <a:tabLst/>
              <a:defRPr/>
            </a:pPr>
            <a:r>
              <a:rPr kumimoji="0" sz="2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GRACE</a:t>
            </a:r>
            <a:r>
              <a:rPr kumimoji="0" sz="22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t>
            </a:r>
            <a:r>
              <a:rPr kumimoji="0" sz="2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GOCE</a:t>
            </a:r>
            <a:r>
              <a:rPr kumimoji="0" sz="22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t>
            </a:r>
            <a:r>
              <a:rPr kumimoji="0" sz="2200" b="0"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Satellite</a:t>
            </a:r>
            <a:r>
              <a:rPr kumimoji="0" sz="2200" b="0" i="0" u="none" strike="noStrike" kern="1200" cap="none" spc="-4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a:t>
            </a:r>
            <a:r>
              <a:rPr kumimoji="0" sz="2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Altimetry</a:t>
            </a:r>
            <a:endParaRPr kumimoji="0" sz="22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p:txBody>
      </p:sp>
      <p:sp>
        <p:nvSpPr>
          <p:cNvPr id="22" name="object 22"/>
          <p:cNvSpPr>
            <a:spLocks noChangeAspect="1"/>
          </p:cNvSpPr>
          <p:nvPr/>
        </p:nvSpPr>
        <p:spPr>
          <a:xfrm>
            <a:off x="6799793" y="1122681"/>
            <a:ext cx="2079344" cy="1804996"/>
          </a:xfrm>
          <a:prstGeom prst="rect">
            <a:avLst/>
          </a:prstGeom>
          <a:blipFill>
            <a:blip r:embed="rId9"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3" name="object 8"/>
          <p:cNvSpPr txBox="1">
            <a:spLocks noChangeAspect="1"/>
          </p:cNvSpPr>
          <p:nvPr/>
        </p:nvSpPr>
        <p:spPr>
          <a:xfrm>
            <a:off x="3043720" y="3540534"/>
            <a:ext cx="3495235" cy="754908"/>
          </a:xfrm>
          <a:prstGeom prst="rect">
            <a:avLst/>
          </a:prstGeom>
        </p:spPr>
        <p:txBody>
          <a:bodyPr vert="horz" wrap="square" lIns="0" tIns="16087" rIns="0" bIns="0" rtlCol="0">
            <a:noAutofit/>
          </a:bodyPr>
          <a:lstStyle/>
          <a:p>
            <a:pPr marL="0" marR="6773" lvl="0" indent="0" algn="ctr" defTabSz="457200" rtl="0" eaLnBrk="1" fontAlgn="base" latinLnBrk="0" hangingPunct="1">
              <a:lnSpc>
                <a:spcPct val="100000"/>
              </a:lnSpc>
              <a:spcBef>
                <a:spcPts val="127"/>
              </a:spcBef>
              <a:spcAft>
                <a:spcPct val="0"/>
              </a:spcAft>
              <a:buClrTx/>
              <a:buSzTx/>
              <a:buFontTx/>
              <a:buNone/>
              <a:tabLst/>
              <a:defRPr/>
            </a:pPr>
            <a:r>
              <a:rPr kumimoji="0" lang="en-US" sz="2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Intermediate </a:t>
            </a:r>
            <a:r>
              <a:rPr kumimoji="0" sz="2400" b="0" i="0" u="none" strike="noStrike" kern="1200" cap="none" spc="-27"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Wavelengths</a:t>
            </a:r>
            <a:r>
              <a:rPr kumimoji="0" lang="en-US" sz="24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a:t>
            </a:r>
            <a:r>
              <a:rPr kumimoji="0" sz="2400" b="0" i="0" u="none" strike="noStrike" kern="1200" cap="none" spc="-7" normalizeH="0" baseline="0" noProof="0" dirty="0" smtClean="0">
                <a:ln>
                  <a:noFill/>
                </a:ln>
                <a:solidFill>
                  <a:prstClr val="black"/>
                </a:solidFill>
                <a:effectLst/>
                <a:uLnTx/>
                <a:uFillTx/>
                <a:latin typeface="Cambria" panose="02040503050406030204" pitchFamily="18" charset="0"/>
                <a:ea typeface="ＭＳ Ｐゴシック" pitchFamily="34" charset="-128"/>
                <a:cs typeface="Calibri"/>
              </a:rPr>
              <a:t>(</a:t>
            </a:r>
            <a:r>
              <a:rPr kumimoji="0" lang="en-US" sz="2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20km to 3</a:t>
            </a:r>
            <a:r>
              <a:rPr kumimoji="0" sz="2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00</a:t>
            </a:r>
            <a:r>
              <a:rPr kumimoji="0" sz="24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a:t>
            </a:r>
            <a:r>
              <a:rPr kumimoji="0" sz="2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km)</a:t>
            </a:r>
            <a:endParaRPr kumimoji="0" sz="2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p:txBody>
      </p:sp>
      <p:sp>
        <p:nvSpPr>
          <p:cNvPr id="24" name="object 10"/>
          <p:cNvSpPr txBox="1">
            <a:spLocks noChangeAspect="1"/>
          </p:cNvSpPr>
          <p:nvPr/>
        </p:nvSpPr>
        <p:spPr>
          <a:xfrm>
            <a:off x="4582144" y="4364230"/>
            <a:ext cx="430107" cy="837772"/>
          </a:xfrm>
          <a:prstGeom prst="rect">
            <a:avLst/>
          </a:prstGeom>
        </p:spPr>
        <p:txBody>
          <a:bodyPr vert="horz" wrap="square" lIns="0" tIns="16933" rIns="0" bIns="0" rtlCol="0">
            <a:noAutofit/>
          </a:bodyPr>
          <a:lstStyle/>
          <a:p>
            <a:pPr marL="16933" marR="0" lvl="0" indent="0" algn="l" defTabSz="457200" rtl="0" eaLnBrk="1" fontAlgn="base" latinLnBrk="0" hangingPunct="1">
              <a:lnSpc>
                <a:spcPct val="100000"/>
              </a:lnSpc>
              <a:spcBef>
                <a:spcPts val="133"/>
              </a:spcBef>
              <a:spcAft>
                <a:spcPct val="0"/>
              </a:spcAft>
              <a:buClrTx/>
              <a:buSzTx/>
              <a:buFontTx/>
              <a:buNone/>
              <a:tabLst/>
              <a:defRPr/>
            </a:pPr>
            <a:r>
              <a:rPr kumimoji="0" sz="5333" b="1" i="0" u="none" strike="noStrike" kern="1200" cap="none" spc="0" normalizeH="0" baseline="0" noProof="0" dirty="0">
                <a:ln>
                  <a:noFill/>
                </a:ln>
                <a:solidFill>
                  <a:prstClr val="black"/>
                </a:solidFill>
                <a:effectLst/>
                <a:uLnTx/>
                <a:uFillTx/>
                <a:latin typeface="Arial"/>
                <a:ea typeface="ＭＳ Ｐゴシック" pitchFamily="34" charset="-128"/>
                <a:cs typeface="Arial"/>
              </a:rPr>
              <a:t>+</a:t>
            </a:r>
            <a:endParaRPr kumimoji="0" sz="5333" b="0" i="0" u="none" strike="noStrike" kern="1200" cap="none" spc="0" normalizeH="0" baseline="0" noProof="0" dirty="0">
              <a:ln>
                <a:noFill/>
              </a:ln>
              <a:solidFill>
                <a:prstClr val="black"/>
              </a:solidFill>
              <a:effectLst/>
              <a:uLnTx/>
              <a:uFillTx/>
              <a:latin typeface="Arial"/>
              <a:ea typeface="ＭＳ Ｐゴシック" pitchFamily="34" charset="-128"/>
              <a:cs typeface="Arial"/>
            </a:endParaRPr>
          </a:p>
        </p:txBody>
      </p:sp>
    </p:spTree>
    <p:extLst>
      <p:ext uri="{BB962C8B-B14F-4D97-AF65-F5344CB8AC3E}">
        <p14:creationId xmlns:p14="http://schemas.microsoft.com/office/powerpoint/2010/main" val="221196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119673"/>
            <a:ext cx="9152150" cy="5148084"/>
          </a:xfrm>
        </p:spPr>
      </p:pic>
      <p:sp>
        <p:nvSpPr>
          <p:cNvPr id="3" name="Title 2"/>
          <p:cNvSpPr>
            <a:spLocks noGrp="1"/>
          </p:cNvSpPr>
          <p:nvPr>
            <p:ph type="title"/>
          </p:nvPr>
        </p:nvSpPr>
        <p:spPr>
          <a:xfrm>
            <a:off x="0" y="101407"/>
            <a:ext cx="9265920" cy="1143000"/>
          </a:xfrm>
        </p:spPr>
        <p:txBody>
          <a:bodyPr/>
          <a:lstStyle/>
          <a:p>
            <a:r>
              <a:rPr lang="en-US" dirty="0" smtClean="0">
                <a:latin typeface="Cambria" panose="02040503050406030204" pitchFamily="18" charset="0"/>
                <a:ea typeface="Cambria" panose="02040503050406030204" pitchFamily="18" charset="0"/>
              </a:rPr>
              <a:t>GRACE – </a:t>
            </a:r>
            <a:r>
              <a:rPr lang="en-US" sz="3200" dirty="0" smtClean="0">
                <a:latin typeface="Cambria" panose="02040503050406030204" pitchFamily="18" charset="0"/>
                <a:ea typeface="Cambria" panose="02040503050406030204" pitchFamily="18" charset="0"/>
              </a:rPr>
              <a:t>satellite observations</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1586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457200" y="457200"/>
            <a:ext cx="8458200" cy="889000"/>
          </a:xfrm>
        </p:spPr>
        <p:txBody>
          <a:bodyPr/>
          <a:lstStyle/>
          <a:p>
            <a:pPr eaLnBrk="1" hangingPunct="1"/>
            <a:r>
              <a:rPr lang="en-US" altLang="en-US" sz="2800" smtClean="0"/>
              <a:t>Gravity Survey Plan</a:t>
            </a:r>
          </a:p>
        </p:txBody>
      </p:sp>
      <p:sp>
        <p:nvSpPr>
          <p:cNvPr id="250883" name="Rectangle 3"/>
          <p:cNvSpPr>
            <a:spLocks noGrp="1" noChangeArrowheads="1"/>
          </p:cNvSpPr>
          <p:nvPr>
            <p:ph type="body" idx="1"/>
          </p:nvPr>
        </p:nvSpPr>
        <p:spPr>
          <a:xfrm>
            <a:off x="1003300" y="1435100"/>
            <a:ext cx="7594600" cy="3594100"/>
          </a:xfrm>
        </p:spPr>
        <p:txBody>
          <a:bodyPr/>
          <a:lstStyle/>
          <a:p>
            <a:pPr eaLnBrk="1" hangingPunct="1">
              <a:lnSpc>
                <a:spcPct val="75000"/>
              </a:lnSpc>
            </a:pPr>
            <a:r>
              <a:rPr lang="en-US" altLang="en-US" sz="2400" smtClean="0"/>
              <a:t>National Scale Part 1</a:t>
            </a:r>
          </a:p>
          <a:p>
            <a:pPr eaLnBrk="1" hangingPunct="1">
              <a:lnSpc>
                <a:spcPct val="75000"/>
              </a:lnSpc>
            </a:pPr>
            <a:endParaRPr lang="en-US" altLang="en-US" sz="2400" smtClean="0"/>
          </a:p>
          <a:p>
            <a:pPr lvl="1" eaLnBrk="1" hangingPunct="1">
              <a:lnSpc>
                <a:spcPct val="75000"/>
              </a:lnSpc>
            </a:pPr>
            <a:r>
              <a:rPr lang="en-US" altLang="en-US" sz="2400" smtClean="0"/>
              <a:t>Predominantly through airborne gravity</a:t>
            </a:r>
          </a:p>
          <a:p>
            <a:pPr lvl="1" eaLnBrk="1" hangingPunct="1">
              <a:lnSpc>
                <a:spcPct val="75000"/>
              </a:lnSpc>
              <a:buFontTx/>
              <a:buNone/>
            </a:pPr>
            <a:endParaRPr lang="en-US" altLang="en-US" sz="2400" smtClean="0"/>
          </a:p>
          <a:p>
            <a:pPr lvl="1" eaLnBrk="1" hangingPunct="1">
              <a:lnSpc>
                <a:spcPct val="75000"/>
              </a:lnSpc>
            </a:pPr>
            <a:r>
              <a:rPr lang="en-US" altLang="en-US" sz="2400" smtClean="0"/>
              <a:t>With Absolute Gravity for ties and checks</a:t>
            </a:r>
          </a:p>
          <a:p>
            <a:pPr lvl="1" eaLnBrk="1" hangingPunct="1">
              <a:lnSpc>
                <a:spcPct val="75000"/>
              </a:lnSpc>
            </a:pPr>
            <a:endParaRPr lang="en-US" altLang="en-US" sz="2400" smtClean="0"/>
          </a:p>
          <a:p>
            <a:pPr lvl="1" eaLnBrk="1" hangingPunct="1">
              <a:lnSpc>
                <a:spcPct val="75000"/>
              </a:lnSpc>
            </a:pPr>
            <a:r>
              <a:rPr lang="en-US" altLang="en-US" sz="2400" smtClean="0"/>
              <a:t>Relative Gravity for expanding local regions where airborne shows significant mismatch with existing terrestrial</a:t>
            </a:r>
          </a:p>
        </p:txBody>
      </p:sp>
      <p:pic>
        <p:nvPicPr>
          <p:cNvPr id="250884" name="Picture 3" descr="07_ngs_airborne_gravimeter_assem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14888"/>
            <a:ext cx="2514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14888"/>
            <a:ext cx="2076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6" name="Picture 5" descr="gme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52988"/>
            <a:ext cx="18288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84700"/>
            <a:ext cx="1295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rot="5400000">
            <a:off x="69056" y="2978944"/>
            <a:ext cx="2528888" cy="11430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1790700" y="3467100"/>
            <a:ext cx="2057400" cy="13716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16200000" flipH="1">
            <a:off x="4886325" y="4429125"/>
            <a:ext cx="838200" cy="666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972050" y="4343400"/>
            <a:ext cx="2876550" cy="509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458315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par>
                                <p:cTn id="18" presetID="18" presetClass="entr" presetSubtype="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22616"/>
            <a:ext cx="9144000" cy="5535385"/>
          </a:xfrm>
        </p:spPr>
        <p:txBody>
          <a:bodyPr/>
          <a:lstStyle/>
          <a:p>
            <a:pPr marL="365760">
              <a:spcBef>
                <a:spcPts val="0"/>
              </a:spcBef>
            </a:pPr>
            <a:r>
              <a:rPr lang="en-US" spc="-7" dirty="0">
                <a:uFill>
                  <a:solidFill>
                    <a:srgbClr val="000000"/>
                  </a:solidFill>
                </a:uFill>
                <a:latin typeface="Cambria" panose="02040503050406030204" pitchFamily="18" charset="0"/>
                <a:cs typeface="Calibri"/>
              </a:rPr>
              <a:t>global</a:t>
            </a:r>
            <a:r>
              <a:rPr lang="en-US" b="1" spc="-7" dirty="0">
                <a:latin typeface="Cambria" panose="02040503050406030204" pitchFamily="18" charset="0"/>
                <a:cs typeface="Calibri"/>
              </a:rPr>
              <a:t> </a:t>
            </a:r>
            <a:r>
              <a:rPr lang="en-US" spc="-7" dirty="0">
                <a:latin typeface="Cambria" panose="02040503050406030204" pitchFamily="18" charset="0"/>
                <a:cs typeface="Calibri"/>
              </a:rPr>
              <a:t>model</a:t>
            </a:r>
            <a:r>
              <a:rPr lang="en-US" spc="-67" dirty="0">
                <a:latin typeface="Cambria" panose="02040503050406030204" pitchFamily="18" charset="0"/>
                <a:cs typeface="Calibri"/>
              </a:rPr>
              <a:t> of the </a:t>
            </a:r>
            <a:r>
              <a:rPr lang="en-US" spc="-13" dirty="0">
                <a:latin typeface="Cambria" panose="02040503050406030204" pitchFamily="18" charset="0"/>
                <a:cs typeface="Calibri"/>
              </a:rPr>
              <a:t>geopotential field</a:t>
            </a:r>
            <a:endParaRPr lang="en-US" spc="-67" dirty="0">
              <a:latin typeface="Cambria" panose="02040503050406030204" pitchFamily="18" charset="0"/>
              <a:cs typeface="Calibri"/>
            </a:endParaRPr>
          </a:p>
          <a:p>
            <a:pPr marL="765810" lvl="1">
              <a:spcBef>
                <a:spcPts val="0"/>
              </a:spcBef>
              <a:spcAft>
                <a:spcPts val="1200"/>
              </a:spcAft>
            </a:pPr>
            <a:r>
              <a:rPr lang="en-US" sz="3200" b="1" dirty="0">
                <a:latin typeface="Cambria" panose="02040503050406030204" pitchFamily="18" charset="0"/>
                <a:cs typeface="Calibri"/>
              </a:rPr>
              <a:t>GM2022</a:t>
            </a:r>
            <a:endParaRPr lang="en-US" sz="3200" dirty="0">
              <a:latin typeface="Cambria" panose="02040503050406030204" pitchFamily="18" charset="0"/>
              <a:cs typeface="Calibri"/>
            </a:endParaRPr>
          </a:p>
          <a:p>
            <a:pPr marL="365760">
              <a:spcBef>
                <a:spcPts val="0"/>
              </a:spcBef>
              <a:tabLst>
                <a:tab pos="473275" algn="l"/>
                <a:tab pos="474121" algn="l"/>
              </a:tabLst>
            </a:pPr>
            <a:r>
              <a:rPr lang="en-US" spc="-13" dirty="0">
                <a:latin typeface="Cambria" panose="02040503050406030204" pitchFamily="18" charset="0"/>
                <a:cs typeface="Calibri"/>
              </a:rPr>
              <a:t>geoid undulation models by region</a:t>
            </a:r>
          </a:p>
          <a:p>
            <a:pPr marL="765810" lvl="1">
              <a:spcBef>
                <a:spcPts val="0"/>
              </a:spcBef>
              <a:spcAft>
                <a:spcPts val="1200"/>
              </a:spcAft>
              <a:tabLst>
                <a:tab pos="473275" algn="l"/>
                <a:tab pos="474121" algn="l"/>
              </a:tabLst>
            </a:pPr>
            <a:r>
              <a:rPr lang="en-US" sz="3200" b="1" spc="-7" dirty="0">
                <a:latin typeface="Cambria" panose="02040503050406030204" pitchFamily="18" charset="0"/>
                <a:cs typeface="Calibri"/>
              </a:rPr>
              <a:t>GEOID2022</a:t>
            </a:r>
            <a:r>
              <a:rPr lang="en-US" sz="3200" spc="-7" dirty="0">
                <a:latin typeface="Cambria" panose="02040503050406030204" pitchFamily="18" charset="0"/>
                <a:cs typeface="Calibri"/>
              </a:rPr>
              <a:t> aka “</a:t>
            </a:r>
            <a:r>
              <a:rPr lang="en-US" sz="3200" dirty="0">
                <a:latin typeface="Cambria" panose="02040503050406030204" pitchFamily="18" charset="0"/>
                <a:cs typeface="Calibri"/>
              </a:rPr>
              <a:t>0</a:t>
            </a:r>
            <a:r>
              <a:rPr lang="en-US" sz="3200" spc="33" dirty="0">
                <a:latin typeface="Cambria" panose="02040503050406030204" pitchFamily="18" charset="0"/>
                <a:cs typeface="Calibri"/>
              </a:rPr>
              <a:t> </a:t>
            </a:r>
            <a:r>
              <a:rPr lang="en-US" sz="3200" spc="-60" dirty="0">
                <a:latin typeface="Cambria" panose="02040503050406030204" pitchFamily="18" charset="0"/>
                <a:cs typeface="Calibri"/>
              </a:rPr>
              <a:t>elevation”</a:t>
            </a:r>
            <a:endParaRPr lang="en-US" sz="3200" dirty="0">
              <a:latin typeface="Cambria" panose="02040503050406030204" pitchFamily="18" charset="0"/>
              <a:cs typeface="Calibri"/>
            </a:endParaRPr>
          </a:p>
          <a:p>
            <a:pPr marL="365760">
              <a:spcBef>
                <a:spcPts val="0"/>
              </a:spcBef>
              <a:tabLst>
                <a:tab pos="473275" algn="l"/>
                <a:tab pos="474121" algn="l"/>
              </a:tabLst>
            </a:pPr>
            <a:r>
              <a:rPr lang="en-US" spc="-13" dirty="0">
                <a:latin typeface="Cambria" panose="02040503050406030204" pitchFamily="18" charset="0"/>
                <a:cs typeface="Calibri"/>
              </a:rPr>
              <a:t>deflection </a:t>
            </a:r>
            <a:r>
              <a:rPr lang="en-US" spc="-7" dirty="0">
                <a:latin typeface="Cambria" panose="02040503050406030204" pitchFamily="18" charset="0"/>
                <a:cs typeface="Calibri"/>
              </a:rPr>
              <a:t>of the </a:t>
            </a:r>
            <a:r>
              <a:rPr lang="en-US" spc="-13" dirty="0">
                <a:latin typeface="Cambria" panose="02040503050406030204" pitchFamily="18" charset="0"/>
                <a:cs typeface="Calibri"/>
              </a:rPr>
              <a:t>vertical (</a:t>
            </a:r>
            <a:r>
              <a:rPr lang="en-US" spc="-13" dirty="0" err="1">
                <a:latin typeface="Cambria" panose="02040503050406030204" pitchFamily="18" charset="0"/>
                <a:cs typeface="Calibri"/>
              </a:rPr>
              <a:t>DoV</a:t>
            </a:r>
            <a:r>
              <a:rPr lang="en-US" spc="-13" dirty="0">
                <a:latin typeface="Cambria" panose="02040503050406030204" pitchFamily="18" charset="0"/>
                <a:cs typeface="Calibri"/>
              </a:rPr>
              <a:t>) models by region</a:t>
            </a:r>
            <a:endParaRPr lang="en-US" spc="-20" dirty="0">
              <a:latin typeface="Cambria" panose="02040503050406030204" pitchFamily="18" charset="0"/>
              <a:cs typeface="Calibri"/>
            </a:endParaRPr>
          </a:p>
          <a:p>
            <a:pPr marL="765810" lvl="1">
              <a:spcBef>
                <a:spcPts val="0"/>
              </a:spcBef>
              <a:spcAft>
                <a:spcPts val="1200"/>
              </a:spcAft>
              <a:tabLst>
                <a:tab pos="473275" algn="l"/>
                <a:tab pos="474121" algn="l"/>
              </a:tabLst>
            </a:pPr>
            <a:r>
              <a:rPr lang="en-US" sz="3200" b="1" spc="-7" dirty="0">
                <a:latin typeface="Cambria" panose="02040503050406030204" pitchFamily="18" charset="0"/>
                <a:cs typeface="Calibri"/>
              </a:rPr>
              <a:t>DEFLEC2022</a:t>
            </a:r>
            <a:endParaRPr lang="en-US" sz="3200" dirty="0">
              <a:latin typeface="Cambria" panose="02040503050406030204" pitchFamily="18" charset="0"/>
              <a:cs typeface="Calibri"/>
            </a:endParaRPr>
          </a:p>
          <a:p>
            <a:pPr marL="365760">
              <a:spcBef>
                <a:spcPts val="0"/>
              </a:spcBef>
              <a:tabLst>
                <a:tab pos="473275" algn="l"/>
                <a:tab pos="474121" algn="l"/>
              </a:tabLst>
            </a:pPr>
            <a:r>
              <a:rPr lang="en-US" spc="-27" dirty="0">
                <a:latin typeface="Cambria" panose="02040503050406030204" pitchFamily="18" charset="0"/>
                <a:cs typeface="Calibri"/>
              </a:rPr>
              <a:t>surface gravity </a:t>
            </a:r>
            <a:r>
              <a:rPr lang="en-US" spc="-7" dirty="0">
                <a:latin typeface="Cambria" panose="02040503050406030204" pitchFamily="18" charset="0"/>
                <a:cs typeface="Calibri"/>
              </a:rPr>
              <a:t>models by region</a:t>
            </a:r>
            <a:endParaRPr lang="en-US" spc="-33" dirty="0">
              <a:latin typeface="Cambria" panose="02040503050406030204" pitchFamily="18" charset="0"/>
              <a:cs typeface="Calibri"/>
            </a:endParaRPr>
          </a:p>
          <a:p>
            <a:pPr marL="765810" lvl="1">
              <a:spcBef>
                <a:spcPts val="0"/>
              </a:spcBef>
              <a:tabLst>
                <a:tab pos="473275" algn="l"/>
                <a:tab pos="474121" algn="l"/>
              </a:tabLst>
            </a:pPr>
            <a:r>
              <a:rPr lang="en-US" sz="3200" b="1" spc="-20" dirty="0">
                <a:latin typeface="Cambria" panose="02040503050406030204" pitchFamily="18" charset="0"/>
                <a:cs typeface="Calibri"/>
              </a:rPr>
              <a:t>GRAV2022</a:t>
            </a:r>
          </a:p>
          <a:p>
            <a:pPr marL="1165860" lvl="2">
              <a:spcBef>
                <a:spcPts val="0"/>
              </a:spcBef>
              <a:tabLst>
                <a:tab pos="473275" algn="l"/>
                <a:tab pos="474121" algn="l"/>
              </a:tabLst>
            </a:pPr>
            <a:r>
              <a:rPr lang="en-US" sz="2800" spc="-20" dirty="0">
                <a:latin typeface="Cambria" panose="02040503050406030204" pitchFamily="18" charset="0"/>
                <a:cs typeface="Calibri"/>
              </a:rPr>
              <a:t>static – SGRAV2022</a:t>
            </a:r>
          </a:p>
          <a:p>
            <a:pPr marL="1165860" lvl="2">
              <a:spcBef>
                <a:spcPts val="0"/>
              </a:spcBef>
              <a:tabLst>
                <a:tab pos="473275" algn="l"/>
                <a:tab pos="474121" algn="l"/>
              </a:tabLst>
            </a:pPr>
            <a:r>
              <a:rPr lang="en-US" sz="2800" spc="-20" dirty="0">
                <a:latin typeface="Cambria" panose="02040503050406030204" pitchFamily="18" charset="0"/>
                <a:cs typeface="Calibri"/>
              </a:rPr>
              <a:t>dynamic – DGRAV2022</a:t>
            </a:r>
            <a:endParaRPr lang="en-US" sz="2800" dirty="0">
              <a:latin typeface="Cambria" panose="02040503050406030204" pitchFamily="18" charset="0"/>
              <a:cs typeface="Calibri"/>
            </a:endParaRPr>
          </a:p>
          <a:p>
            <a:endParaRPr lang="en-US" dirty="0"/>
          </a:p>
        </p:txBody>
      </p:sp>
      <p:sp>
        <p:nvSpPr>
          <p:cNvPr id="3" name="Title 2"/>
          <p:cNvSpPr>
            <a:spLocks noGrp="1"/>
          </p:cNvSpPr>
          <p:nvPr>
            <p:ph type="title"/>
          </p:nvPr>
        </p:nvSpPr>
        <p:spPr>
          <a:xfrm>
            <a:off x="0" y="274638"/>
            <a:ext cx="9144000" cy="1143000"/>
          </a:xfrm>
        </p:spPr>
        <p:txBody>
          <a:bodyPr/>
          <a:lstStyle/>
          <a:p>
            <a:r>
              <a:rPr lang="en-US" sz="4200" dirty="0">
                <a:latin typeface="Cambria" panose="02040503050406030204" pitchFamily="18" charset="0"/>
                <a:ea typeface="Cambria" panose="02040503050406030204" pitchFamily="18" charset="0"/>
              </a:rPr>
              <a:t>Individual Components of NAPGD2022</a:t>
            </a:r>
          </a:p>
        </p:txBody>
      </p:sp>
    </p:spTree>
    <p:extLst>
      <p:ext uri="{BB962C8B-B14F-4D97-AF65-F5344CB8AC3E}">
        <p14:creationId xmlns:p14="http://schemas.microsoft.com/office/powerpoint/2010/main" val="1148297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a:xfrm>
            <a:off x="457200" y="484188"/>
            <a:ext cx="8229600" cy="1143000"/>
          </a:xfrm>
        </p:spPr>
        <p:txBody>
          <a:bodyPr/>
          <a:lstStyle/>
          <a:p>
            <a:r>
              <a:rPr lang="en-US" altLang="en-US" sz="3800" smtClean="0">
                <a:ea typeface="ＭＳ Ｐゴシック" panose="020B0600070205080204" pitchFamily="34" charset="-128"/>
              </a:rPr>
              <a:t>History of vertical </a:t>
            </a:r>
            <a:br>
              <a:rPr lang="en-US" altLang="en-US" sz="3800" smtClean="0">
                <a:ea typeface="ＭＳ Ｐゴシック" panose="020B0600070205080204" pitchFamily="34" charset="-128"/>
              </a:rPr>
            </a:br>
            <a:r>
              <a:rPr lang="en-US" altLang="en-US" sz="3800" smtClean="0">
                <a:ea typeface="ＭＳ Ｐゴシック" panose="020B0600070205080204" pitchFamily="34" charset="-128"/>
              </a:rPr>
              <a:t>datums in the USA</a:t>
            </a:r>
          </a:p>
        </p:txBody>
      </p:sp>
      <p:sp>
        <p:nvSpPr>
          <p:cNvPr id="181251" name="Content Placeholder 2"/>
          <p:cNvSpPr>
            <a:spLocks noGrp="1"/>
          </p:cNvSpPr>
          <p:nvPr>
            <p:ph idx="1"/>
          </p:nvPr>
        </p:nvSpPr>
        <p:spPr>
          <a:xfrm>
            <a:off x="457200" y="1809750"/>
            <a:ext cx="8229600" cy="4525963"/>
          </a:xfrm>
        </p:spPr>
        <p:txBody>
          <a:bodyPr/>
          <a:lstStyle/>
          <a:p>
            <a:r>
              <a:rPr lang="en-US" altLang="en-US" sz="2800" b="1" smtClean="0">
                <a:ea typeface="ＭＳ Ｐゴシック" panose="020B0600070205080204" pitchFamily="34" charset="-128"/>
              </a:rPr>
              <a:t>NGVD 29</a:t>
            </a:r>
            <a:endParaRPr lang="en-US" altLang="en-US" smtClean="0">
              <a:ea typeface="ＭＳ Ｐゴシック" panose="020B0600070205080204" pitchFamily="34" charset="-128"/>
            </a:endParaRPr>
          </a:p>
          <a:p>
            <a:pPr lvl="1">
              <a:lnSpc>
                <a:spcPct val="90000"/>
              </a:lnSpc>
            </a:pPr>
            <a:r>
              <a:rPr lang="en-US" altLang="en-US" sz="2400" smtClean="0">
                <a:ea typeface="ＭＳ Ｐゴシック" panose="020B0600070205080204" pitchFamily="34" charset="-128"/>
              </a:rPr>
              <a:t>National Geodetic Vertical Datum of 1929</a:t>
            </a:r>
          </a:p>
          <a:p>
            <a:pPr lvl="1">
              <a:lnSpc>
                <a:spcPct val="90000"/>
              </a:lnSpc>
            </a:pPr>
            <a:endParaRPr lang="en-US" altLang="en-US" sz="2400" smtClean="0">
              <a:ea typeface="ＭＳ Ｐゴシック" panose="020B0600070205080204" pitchFamily="34" charset="-128"/>
            </a:endParaRPr>
          </a:p>
          <a:p>
            <a:pPr lvl="1">
              <a:lnSpc>
                <a:spcPct val="90000"/>
              </a:lnSpc>
            </a:pPr>
            <a:r>
              <a:rPr lang="en-US" altLang="en-US" sz="2400" smtClean="0">
                <a:ea typeface="ＭＳ Ｐゴシック" panose="020B0600070205080204" pitchFamily="34" charset="-128"/>
              </a:rPr>
              <a:t>Original name: “Sea Level Datum of 1929”</a:t>
            </a:r>
          </a:p>
          <a:p>
            <a:pPr lvl="1">
              <a:lnSpc>
                <a:spcPct val="90000"/>
              </a:lnSpc>
              <a:buFontTx/>
              <a:buNone/>
            </a:pPr>
            <a:endParaRPr lang="en-US" altLang="en-US" sz="2400" smtClean="0">
              <a:ea typeface="ＭＳ Ｐゴシック" panose="020B0600070205080204" pitchFamily="34" charset="-128"/>
            </a:endParaRPr>
          </a:p>
          <a:p>
            <a:pPr lvl="1">
              <a:lnSpc>
                <a:spcPct val="90000"/>
              </a:lnSpc>
            </a:pPr>
            <a:r>
              <a:rPr lang="en-US" altLang="en-US" sz="2400" smtClean="0">
                <a:ea typeface="ＭＳ Ｐゴシック" panose="020B0600070205080204" pitchFamily="34" charset="-128"/>
              </a:rPr>
              <a:t>“Zero height” held fixed at 26 tide gauges</a:t>
            </a:r>
          </a:p>
          <a:p>
            <a:pPr lvl="2">
              <a:lnSpc>
                <a:spcPct val="90000"/>
              </a:lnSpc>
            </a:pPr>
            <a:r>
              <a:rPr lang="en-US" altLang="en-US" smtClean="0">
                <a:ea typeface="ＭＳ Ｐゴシック" panose="020B0600070205080204" pitchFamily="34" charset="-128"/>
              </a:rPr>
              <a:t>Not all on the same tidal datum epoch (~ 19 yrs)</a:t>
            </a:r>
          </a:p>
          <a:p>
            <a:pPr lvl="1">
              <a:lnSpc>
                <a:spcPct val="90000"/>
              </a:lnSpc>
            </a:pPr>
            <a:endParaRPr lang="en-US" altLang="en-US" sz="2400" smtClean="0">
              <a:ea typeface="ＭＳ Ｐゴシック" panose="020B0600070205080204" pitchFamily="34" charset="-128"/>
            </a:endParaRPr>
          </a:p>
          <a:p>
            <a:pPr lvl="1">
              <a:lnSpc>
                <a:spcPct val="90000"/>
              </a:lnSpc>
            </a:pPr>
            <a:r>
              <a:rPr lang="en-US" altLang="en-US" sz="2400" smtClean="0">
                <a:ea typeface="ＭＳ Ｐゴシック" panose="020B0600070205080204" pitchFamily="34" charset="-128"/>
              </a:rPr>
              <a:t>Did not account for Local Mean Sea Level variations from the geoid</a:t>
            </a:r>
            <a:endParaRPr lang="en-US" altLang="en-US" smtClean="0">
              <a:ea typeface="ＭＳ Ｐゴシック" panose="020B0600070205080204" pitchFamily="34" charset="-128"/>
            </a:endParaRPr>
          </a:p>
          <a:p>
            <a:pPr lvl="2">
              <a:lnSpc>
                <a:spcPct val="90000"/>
              </a:lnSpc>
            </a:pPr>
            <a:r>
              <a:rPr lang="en-US" altLang="en-US" smtClean="0">
                <a:ea typeface="ＭＳ Ｐゴシック" panose="020B0600070205080204" pitchFamily="34" charset="-128"/>
              </a:rPr>
              <a:t>Thus, not truly a “geoid based” datum</a:t>
            </a:r>
          </a:p>
          <a:p>
            <a:pPr lvl="1"/>
            <a:endParaRPr lang="en-US" altLang="en-US" smtClean="0">
              <a:ea typeface="ＭＳ Ｐゴシック" panose="020B0600070205080204"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3999" cy="6858000"/>
          </a:xfrm>
          <a:prstGeom prst="rect">
            <a:avLst/>
          </a:prstGeom>
        </p:spPr>
      </p:pic>
      <p:sp>
        <p:nvSpPr>
          <p:cNvPr id="6" name="Title 4"/>
          <p:cNvSpPr txBox="1">
            <a:spLocks/>
          </p:cNvSpPr>
          <p:nvPr/>
        </p:nvSpPr>
        <p:spPr bwMode="auto">
          <a:xfrm>
            <a:off x="0" y="1"/>
            <a:ext cx="9144000" cy="577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mj-ea"/>
                <a:cs typeface="+mj-cs"/>
              </a:rPr>
              <a:t>Estimated change in orthometric heights from NAVD88 to </a:t>
            </a:r>
            <a:r>
              <a:rPr kumimoji="0" lang="en-US" sz="23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mj-ea"/>
                <a:cs typeface="+mj-cs"/>
              </a:rPr>
              <a:t>NAPGD2022</a:t>
            </a:r>
          </a:p>
        </p:txBody>
      </p:sp>
      <p:sp>
        <p:nvSpPr>
          <p:cNvPr id="4" name="TextBox 3"/>
          <p:cNvSpPr txBox="1"/>
          <p:nvPr/>
        </p:nvSpPr>
        <p:spPr>
          <a:xfrm>
            <a:off x="4632384" y="5745193"/>
            <a:ext cx="194094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000000"/>
                </a:solidFill>
                <a:effectLst/>
                <a:uLnTx/>
                <a:uFillTx/>
                <a:latin typeface="Calibri"/>
                <a:ea typeface="ＭＳ Ｐゴシック" pitchFamily="34" charset="-128"/>
                <a:cs typeface="+mn-cs"/>
              </a:rPr>
              <a:t>(NAPGD2022 </a:t>
            </a:r>
            <a:r>
              <a:rPr kumimoji="0" lang="en-US" sz="1800" b="1" i="1" u="none" strike="noStrike" kern="1200" cap="none" spc="0" normalizeH="0" baseline="0" noProof="0" dirty="0">
                <a:ln>
                  <a:noFill/>
                </a:ln>
                <a:solidFill>
                  <a:srgbClr val="000000"/>
                </a:solidFill>
                <a:effectLst/>
                <a:uLnTx/>
                <a:uFillTx/>
                <a:latin typeface="Calibri"/>
                <a:ea typeface="ＭＳ Ｐゴシック" pitchFamily="34" charset="-128"/>
                <a:cs typeface="+mn-cs"/>
              </a:rPr>
              <a:t>approximated using </a:t>
            </a:r>
            <a:r>
              <a:rPr kumimoji="0" lang="en-US" sz="1800" b="1" i="1" u="none" strike="noStrike" kern="1200" cap="none" spc="0" normalizeH="0" baseline="0" noProof="0" dirty="0" smtClean="0">
                <a:ln>
                  <a:noFill/>
                </a:ln>
                <a:solidFill>
                  <a:srgbClr val="000000"/>
                </a:solidFill>
                <a:effectLst/>
                <a:uLnTx/>
                <a:uFillTx/>
                <a:latin typeface="Calibri"/>
                <a:ea typeface="ＭＳ Ｐゴシック" pitchFamily="34" charset="-128"/>
                <a:cs typeface="+mn-cs"/>
              </a:rPr>
              <a:t>xGEOID16B)</a:t>
            </a:r>
            <a:endParaRPr kumimoji="0" lang="en-US" sz="1800" b="1" i="1" u="none" strike="noStrike" kern="1200" cap="none" spc="0" normalizeH="0" baseline="0" noProof="0" dirty="0">
              <a:ln>
                <a:noFill/>
              </a:ln>
              <a:solidFill>
                <a:srgbClr val="000000"/>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139571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85;p41"/>
          <p:cNvPicPr preferRelativeResize="0"/>
          <p:nvPr/>
        </p:nvPicPr>
        <p:blipFill rotWithShape="1">
          <a:blip r:embed="rId2">
            <a:alphaModFix/>
          </a:blip>
          <a:srcRect/>
          <a:stretch/>
        </p:blipFill>
        <p:spPr>
          <a:xfrm>
            <a:off x="2006371" y="410066"/>
            <a:ext cx="4844136" cy="6396362"/>
          </a:xfrm>
          <a:prstGeom prst="rect">
            <a:avLst/>
          </a:prstGeom>
          <a:noFill/>
          <a:ln>
            <a:noFill/>
          </a:ln>
        </p:spPr>
      </p:pic>
    </p:spTree>
    <p:extLst>
      <p:ext uri="{BB962C8B-B14F-4D97-AF65-F5344CB8AC3E}">
        <p14:creationId xmlns:p14="http://schemas.microsoft.com/office/powerpoint/2010/main" val="26519918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8"/>
          <p:cNvSpPr txBox="1">
            <a:spLocks noGrp="1"/>
          </p:cNvSpPr>
          <p:nvPr>
            <p:ph type="title"/>
          </p:nvPr>
        </p:nvSpPr>
        <p:spPr>
          <a:xfrm>
            <a:off x="1447800" y="384785"/>
            <a:ext cx="6172200" cy="857250"/>
          </a:xfrm>
          <a:prstGeom prst="rect">
            <a:avLst/>
          </a:prstGeom>
          <a:noFill/>
          <a:ln>
            <a:noFill/>
          </a:ln>
        </p:spPr>
        <p:txBody>
          <a:bodyPr spcFirstLastPara="1" wrap="square" lIns="68569" tIns="34275" rIns="68569" bIns="34275" anchor="ctr" anchorCtr="0">
            <a:noAutofit/>
          </a:bodyPr>
          <a:lstStyle/>
          <a:p>
            <a:r>
              <a:rPr lang="en-US" sz="3000" dirty="0"/>
              <a:t>Outline</a:t>
            </a:r>
            <a:endParaRPr dirty="0"/>
          </a:p>
        </p:txBody>
      </p:sp>
      <p:sp>
        <p:nvSpPr>
          <p:cNvPr id="249" name="Google Shape;249;p38"/>
          <p:cNvSpPr txBox="1">
            <a:spLocks noGrp="1"/>
          </p:cNvSpPr>
          <p:nvPr>
            <p:ph type="body" idx="1"/>
          </p:nvPr>
        </p:nvSpPr>
        <p:spPr>
          <a:xfrm>
            <a:off x="569625" y="1267960"/>
            <a:ext cx="7764905" cy="4997929"/>
          </a:xfrm>
          <a:prstGeom prst="rect">
            <a:avLst/>
          </a:prstGeom>
          <a:noFill/>
          <a:ln>
            <a:noFill/>
          </a:ln>
        </p:spPr>
        <p:txBody>
          <a:bodyPr spcFirstLastPara="1" wrap="square" lIns="68569" tIns="34275" rIns="68569" bIns="34275" anchor="t" anchorCtr="0">
            <a:noAutofit/>
          </a:bodyPr>
          <a:lstStyle/>
          <a:p>
            <a:pPr marL="257168">
              <a:spcBef>
                <a:spcPts val="0"/>
              </a:spcBef>
              <a:buSzPts val="2400"/>
            </a:pPr>
            <a:r>
              <a:rPr lang="en-US" sz="2400" dirty="0"/>
              <a:t>What is Blueprint for 2022, Part 3 (</a:t>
            </a:r>
            <a:r>
              <a:rPr lang="en-US" sz="2400" i="1" dirty="0"/>
              <a:t>BP3</a:t>
            </a:r>
            <a:r>
              <a:rPr lang="en-US" sz="2400" dirty="0"/>
              <a:t>)?</a:t>
            </a:r>
            <a:endParaRPr sz="2400" dirty="0"/>
          </a:p>
          <a:p>
            <a:pPr marL="257168">
              <a:spcBef>
                <a:spcPts val="360"/>
              </a:spcBef>
              <a:buSzPts val="2400"/>
            </a:pPr>
            <a:r>
              <a:rPr lang="en-US" sz="2400" dirty="0"/>
              <a:t>Terminology</a:t>
            </a:r>
            <a:endParaRPr sz="2400" dirty="0"/>
          </a:p>
          <a:p>
            <a:pPr marL="257168">
              <a:spcBef>
                <a:spcPts val="360"/>
              </a:spcBef>
              <a:buSzPts val="2400"/>
            </a:pPr>
            <a:r>
              <a:rPr lang="en-US" sz="2400" dirty="0"/>
              <a:t>New types of coordinates</a:t>
            </a:r>
            <a:endParaRPr sz="2400" dirty="0"/>
          </a:p>
          <a:p>
            <a:pPr marL="257168">
              <a:spcBef>
                <a:spcPts val="360"/>
              </a:spcBef>
              <a:buSzPts val="2400"/>
            </a:pPr>
            <a:r>
              <a:rPr lang="en-US" sz="2400" dirty="0"/>
              <a:t>New way of operating the NOAA CORS Network (</a:t>
            </a:r>
            <a:r>
              <a:rPr lang="en-US" sz="2400" i="1" dirty="0"/>
              <a:t>NCN</a:t>
            </a:r>
            <a:r>
              <a:rPr lang="en-US" sz="2400" dirty="0"/>
              <a:t>)</a:t>
            </a:r>
            <a:endParaRPr sz="2400" dirty="0"/>
          </a:p>
          <a:p>
            <a:pPr marL="257168">
              <a:spcBef>
                <a:spcPts val="360"/>
              </a:spcBef>
              <a:buSzPts val="2400"/>
            </a:pPr>
            <a:r>
              <a:rPr lang="en-US" sz="2400" dirty="0"/>
              <a:t>New way for </a:t>
            </a:r>
            <a:r>
              <a:rPr lang="en-US" sz="2400" i="1" dirty="0"/>
              <a:t>USERS</a:t>
            </a:r>
            <a:r>
              <a:rPr lang="en-US" sz="2400" dirty="0"/>
              <a:t> to process GNSS projects</a:t>
            </a:r>
            <a:endParaRPr sz="2400" dirty="0"/>
          </a:p>
          <a:p>
            <a:pPr marL="257168">
              <a:spcBef>
                <a:spcPts val="360"/>
              </a:spcBef>
              <a:buSzPts val="2400"/>
            </a:pPr>
            <a:r>
              <a:rPr lang="en-US" sz="2400" dirty="0"/>
              <a:t>New way of processing leveling projects</a:t>
            </a:r>
            <a:endParaRPr sz="2400" dirty="0"/>
          </a:p>
          <a:p>
            <a:pPr marL="257168">
              <a:spcBef>
                <a:spcPts val="360"/>
              </a:spcBef>
              <a:buSzPts val="2400"/>
            </a:pPr>
            <a:r>
              <a:rPr lang="en-US" sz="2400" dirty="0"/>
              <a:t>New way for </a:t>
            </a:r>
            <a:r>
              <a:rPr lang="en-US" sz="2400" i="1" dirty="0"/>
              <a:t>NGS</a:t>
            </a:r>
            <a:r>
              <a:rPr lang="en-US" sz="2400" dirty="0"/>
              <a:t> to process and store GNSS data</a:t>
            </a:r>
            <a:endParaRPr sz="2400" dirty="0"/>
          </a:p>
          <a:p>
            <a:pPr marL="557199" lvl="1" indent="-214308">
              <a:spcBef>
                <a:spcPts val="300"/>
              </a:spcBef>
              <a:buSzPts val="2000"/>
            </a:pPr>
            <a:r>
              <a:rPr lang="en-US" sz="1800" b="1" i="1" u="sng" dirty="0"/>
              <a:t>Final Discrete </a:t>
            </a:r>
            <a:r>
              <a:rPr lang="en-US" sz="1800" dirty="0"/>
              <a:t>Coordinates (</a:t>
            </a:r>
            <a:r>
              <a:rPr lang="en-US" sz="1800" i="1" dirty="0"/>
              <a:t>FDCs</a:t>
            </a:r>
            <a:r>
              <a:rPr lang="en-US" sz="1800" dirty="0"/>
              <a:t>)</a:t>
            </a:r>
            <a:endParaRPr sz="1800" dirty="0"/>
          </a:p>
          <a:p>
            <a:pPr marL="257168">
              <a:spcBef>
                <a:spcPts val="360"/>
              </a:spcBef>
              <a:buSzPts val="2400"/>
            </a:pPr>
            <a:r>
              <a:rPr lang="en-US" sz="2400" dirty="0"/>
              <a:t>New way for </a:t>
            </a:r>
            <a:r>
              <a:rPr lang="en-US" sz="2400" i="1" dirty="0"/>
              <a:t>NGS</a:t>
            </a:r>
            <a:r>
              <a:rPr lang="en-US" sz="2400" dirty="0"/>
              <a:t> to process and store GNSS data</a:t>
            </a:r>
            <a:endParaRPr sz="2400" dirty="0"/>
          </a:p>
          <a:p>
            <a:pPr marL="557199" lvl="1" indent="-214308">
              <a:spcBef>
                <a:spcPts val="300"/>
              </a:spcBef>
              <a:buSzPts val="2000"/>
            </a:pPr>
            <a:r>
              <a:rPr lang="en-US" sz="1800" b="1" i="1" u="sng" dirty="0"/>
              <a:t>Reference Epoch </a:t>
            </a:r>
            <a:r>
              <a:rPr lang="en-US" sz="1800" dirty="0"/>
              <a:t>Coordinates (</a:t>
            </a:r>
            <a:r>
              <a:rPr lang="en-US" sz="1800" i="1" dirty="0"/>
              <a:t>RECs</a:t>
            </a:r>
            <a:r>
              <a:rPr lang="en-US" sz="1800" dirty="0"/>
              <a:t>)</a:t>
            </a:r>
            <a:endParaRPr sz="1800" dirty="0"/>
          </a:p>
          <a:p>
            <a:pPr marL="257168">
              <a:spcBef>
                <a:spcPts val="360"/>
              </a:spcBef>
              <a:buSzPts val="2400"/>
            </a:pPr>
            <a:r>
              <a:rPr lang="en-US" sz="2400" dirty="0"/>
              <a:t>Miscellaneous / TBD</a:t>
            </a:r>
            <a:endParaRPr sz="2400" dirty="0"/>
          </a:p>
          <a:p>
            <a:pPr marL="557199" lvl="1" indent="-100010">
              <a:spcBef>
                <a:spcPts val="360"/>
              </a:spcBef>
              <a:buSzPts val="2400"/>
              <a:buNone/>
            </a:pPr>
            <a:endParaRPr sz="1800" dirty="0"/>
          </a:p>
        </p:txBody>
      </p:sp>
      <p:sp>
        <p:nvSpPr>
          <p:cNvPr id="250" name="Google Shape;250;p38"/>
          <p:cNvSpPr txBox="1">
            <a:spLocks noGrp="1"/>
          </p:cNvSpPr>
          <p:nvPr>
            <p:ph type="dt" idx="10"/>
          </p:nvPr>
        </p:nvSpPr>
        <p:spPr>
          <a:xfrm>
            <a:off x="457200" y="5624516"/>
            <a:ext cx="2133600" cy="273844"/>
          </a:xfrm>
          <a:prstGeom prst="rect">
            <a:avLst/>
          </a:prstGeom>
          <a:noFill/>
          <a:ln>
            <a:noFill/>
          </a:ln>
        </p:spPr>
        <p:txBody>
          <a:bodyPr spcFirstLastPara="1" wrap="square" lIns="68569" tIns="34275" rIns="68569"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kern="0" cap="none" spc="0" normalizeH="0" baseline="0" noProof="0">
                <a:ln>
                  <a:noFill/>
                </a:ln>
                <a:solidFill>
                  <a:srgbClr val="888888"/>
                </a:solidFill>
                <a:effectLst/>
                <a:uLnTx/>
                <a:uFillTx/>
                <a:latin typeface="Calibri"/>
                <a:cs typeface="Calibri"/>
                <a:sym typeface="Calibri"/>
              </a:rPr>
              <a:t>May 6, 2019</a:t>
            </a: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251" name="Google Shape;251;p38"/>
          <p:cNvSpPr txBox="1">
            <a:spLocks noGrp="1"/>
          </p:cNvSpPr>
          <p:nvPr>
            <p:ph type="ftr" idx="11"/>
          </p:nvPr>
        </p:nvSpPr>
        <p:spPr>
          <a:xfrm>
            <a:off x="3124200" y="5624519"/>
            <a:ext cx="2895600" cy="273844"/>
          </a:xfrm>
          <a:prstGeom prst="rect">
            <a:avLst/>
          </a:prstGeom>
          <a:noFill/>
          <a:ln>
            <a:noFill/>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kern="0" cap="none" spc="0" normalizeH="0" baseline="0" noProof="0">
                <a:ln>
                  <a:noFill/>
                </a:ln>
                <a:solidFill>
                  <a:srgbClr val="888888"/>
                </a:solidFill>
                <a:effectLst/>
                <a:uLnTx/>
                <a:uFillTx/>
                <a:latin typeface="Calibri"/>
                <a:cs typeface="Calibri"/>
                <a:sym typeface="Calibri"/>
              </a:rPr>
              <a:t>2019 Geospatial Summit</a:t>
            </a: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252" name="Google Shape;252;p38"/>
          <p:cNvSpPr txBox="1">
            <a:spLocks noGrp="1"/>
          </p:cNvSpPr>
          <p:nvPr>
            <p:ph type="sldNum" idx="12"/>
          </p:nvPr>
        </p:nvSpPr>
        <p:spPr>
          <a:xfrm>
            <a:off x="6553200" y="5624519"/>
            <a:ext cx="2133600" cy="273844"/>
          </a:xfrm>
          <a:prstGeom prst="rect">
            <a:avLst/>
          </a:prstGeom>
          <a:noFill/>
          <a:ln>
            <a:noFill/>
          </a:ln>
        </p:spPr>
        <p:txBody>
          <a:bodyPr spcFirstLastPara="1" wrap="square" lIns="68569" tIns="34275" rIns="68569"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82</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881674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0"/>
          <p:cNvSpPr txBox="1">
            <a:spLocks noGrp="1"/>
          </p:cNvSpPr>
          <p:nvPr>
            <p:ph type="title"/>
          </p:nvPr>
        </p:nvSpPr>
        <p:spPr>
          <a:xfrm>
            <a:off x="-914400" y="274639"/>
            <a:ext cx="10972800" cy="1143000"/>
          </a:xfrm>
          <a:prstGeom prst="rect">
            <a:avLst/>
          </a:prstGeom>
          <a:noFill/>
          <a:ln>
            <a:noFill/>
          </a:ln>
        </p:spPr>
        <p:txBody>
          <a:bodyPr spcFirstLastPara="1" wrap="square" lIns="91425" tIns="45700" rIns="91425" bIns="45700" anchor="ctr" anchorCtr="0">
            <a:noAutofit/>
          </a:bodyPr>
          <a:lstStyle/>
          <a:p>
            <a:r>
              <a:rPr lang="en-US"/>
              <a:t>What is BP3?</a:t>
            </a:r>
            <a:endParaRPr/>
          </a:p>
        </p:txBody>
      </p:sp>
      <p:sp>
        <p:nvSpPr>
          <p:cNvPr id="267" name="Google Shape;267;p40"/>
          <p:cNvSpPr txBox="1">
            <a:spLocks noGrp="1"/>
          </p:cNvSpPr>
          <p:nvPr>
            <p:ph type="body" idx="1"/>
          </p:nvPr>
        </p:nvSpPr>
        <p:spPr>
          <a:xfrm>
            <a:off x="346365" y="1624015"/>
            <a:ext cx="8534400" cy="4525963"/>
          </a:xfrm>
          <a:prstGeom prst="rect">
            <a:avLst/>
          </a:prstGeom>
          <a:noFill/>
          <a:ln>
            <a:noFill/>
          </a:ln>
        </p:spPr>
        <p:txBody>
          <a:bodyPr spcFirstLastPara="1" wrap="square" lIns="91425" tIns="45700" rIns="91425" bIns="45700" anchor="t" anchorCtr="0">
            <a:noAutofit/>
          </a:bodyPr>
          <a:lstStyle/>
          <a:p>
            <a:pPr marL="342891">
              <a:spcBef>
                <a:spcPts val="0"/>
              </a:spcBef>
              <a:buSzPts val="3200"/>
            </a:pPr>
            <a:r>
              <a:rPr lang="en-US" dirty="0"/>
              <a:t>BP3 is a companion to BP1 (geometric) and BP2 (geopotential), both released in 2017</a:t>
            </a:r>
            <a:endParaRPr dirty="0"/>
          </a:p>
          <a:p>
            <a:pPr marL="742932" lvl="1" indent="-285744">
              <a:spcBef>
                <a:spcPts val="560"/>
              </a:spcBef>
              <a:buSzPts val="2800"/>
            </a:pPr>
            <a:r>
              <a:rPr lang="en-US" dirty="0"/>
              <a:t>It is about “re-inventing </a:t>
            </a:r>
            <a:r>
              <a:rPr lang="en-US" dirty="0" err="1"/>
              <a:t>bluebooking</a:t>
            </a:r>
            <a:r>
              <a:rPr lang="en-US" dirty="0"/>
              <a:t>”</a:t>
            </a:r>
            <a:endParaRPr dirty="0"/>
          </a:p>
          <a:p>
            <a:pPr marL="742932" lvl="1" indent="-285744">
              <a:spcBef>
                <a:spcPts val="560"/>
              </a:spcBef>
              <a:buSzPts val="2800"/>
            </a:pPr>
            <a:r>
              <a:rPr lang="en-US" dirty="0"/>
              <a:t>It’s about how </a:t>
            </a:r>
            <a:r>
              <a:rPr lang="en-US" u="sng" dirty="0"/>
              <a:t>NGS</a:t>
            </a:r>
            <a:r>
              <a:rPr lang="en-US" dirty="0"/>
              <a:t> will </a:t>
            </a:r>
            <a:r>
              <a:rPr lang="en-US" u="sng" dirty="0"/>
              <a:t>provide</a:t>
            </a:r>
            <a:r>
              <a:rPr lang="en-US" dirty="0"/>
              <a:t> the frames/datum in the future</a:t>
            </a:r>
            <a:endParaRPr dirty="0"/>
          </a:p>
          <a:p>
            <a:pPr marL="742932" lvl="1" indent="-285744">
              <a:spcBef>
                <a:spcPts val="560"/>
              </a:spcBef>
              <a:buSzPts val="2800"/>
            </a:pPr>
            <a:r>
              <a:rPr lang="en-US" dirty="0"/>
              <a:t>It’s about how </a:t>
            </a:r>
            <a:r>
              <a:rPr lang="en-US" u="sng" dirty="0"/>
              <a:t>YOU</a:t>
            </a:r>
            <a:r>
              <a:rPr lang="en-US" dirty="0"/>
              <a:t> will </a:t>
            </a:r>
            <a:r>
              <a:rPr lang="en-US" u="sng" dirty="0"/>
              <a:t>use</a:t>
            </a:r>
            <a:r>
              <a:rPr lang="en-US" dirty="0"/>
              <a:t> the frames/datum in BP1 and BP2</a:t>
            </a:r>
            <a:endParaRPr dirty="0"/>
          </a:p>
          <a:p>
            <a:pPr marL="742932" lvl="1" indent="-107948">
              <a:spcBef>
                <a:spcPts val="560"/>
              </a:spcBef>
              <a:buSzPts val="2800"/>
              <a:buNone/>
            </a:pPr>
            <a:endParaRPr dirty="0"/>
          </a:p>
        </p:txBody>
      </p:sp>
      <p:sp>
        <p:nvSpPr>
          <p:cNvPr id="268" name="Google Shape;268;p40"/>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269" name="Google Shape;269;p40"/>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270" name="Google Shape;270;p40"/>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83</a:t>
            </a:fld>
            <a:endParaRPr/>
          </a:p>
        </p:txBody>
      </p:sp>
    </p:spTree>
    <p:extLst>
      <p:ext uri="{BB962C8B-B14F-4D97-AF65-F5344CB8AC3E}">
        <p14:creationId xmlns:p14="http://schemas.microsoft.com/office/powerpoint/2010/main" val="26530543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3"/>
          <p:cNvSpPr txBox="1">
            <a:spLocks noGrp="1"/>
          </p:cNvSpPr>
          <p:nvPr>
            <p:ph type="title"/>
          </p:nvPr>
        </p:nvSpPr>
        <p:spPr>
          <a:xfrm>
            <a:off x="-914400" y="274639"/>
            <a:ext cx="10972800" cy="1143000"/>
          </a:xfrm>
          <a:prstGeom prst="rect">
            <a:avLst/>
          </a:prstGeom>
          <a:noFill/>
          <a:ln>
            <a:noFill/>
          </a:ln>
        </p:spPr>
        <p:txBody>
          <a:bodyPr spcFirstLastPara="1" wrap="square" lIns="91425" tIns="45700" rIns="91425" bIns="45700" anchor="ctr" anchorCtr="0">
            <a:noAutofit/>
          </a:bodyPr>
          <a:lstStyle/>
          <a:p>
            <a:r>
              <a:rPr lang="en-US"/>
              <a:t>Terminology</a:t>
            </a:r>
            <a:endParaRPr/>
          </a:p>
        </p:txBody>
      </p:sp>
      <p:sp>
        <p:nvSpPr>
          <p:cNvPr id="299" name="Google Shape;299;p43"/>
          <p:cNvSpPr txBox="1">
            <a:spLocks noGrp="1"/>
          </p:cNvSpPr>
          <p:nvPr>
            <p:ph type="body" idx="1"/>
          </p:nvPr>
        </p:nvSpPr>
        <p:spPr>
          <a:xfrm>
            <a:off x="595748" y="1309254"/>
            <a:ext cx="8312726" cy="4828310"/>
          </a:xfrm>
          <a:prstGeom prst="rect">
            <a:avLst/>
          </a:prstGeom>
          <a:noFill/>
          <a:ln>
            <a:noFill/>
          </a:ln>
        </p:spPr>
        <p:txBody>
          <a:bodyPr spcFirstLastPara="1" wrap="square" lIns="91425" tIns="45700" rIns="91425" bIns="45700" anchor="t" anchorCtr="0">
            <a:noAutofit/>
          </a:bodyPr>
          <a:lstStyle/>
          <a:p>
            <a:pPr marL="342891">
              <a:spcBef>
                <a:spcPts val="0"/>
              </a:spcBef>
              <a:buSzPts val="2400"/>
            </a:pPr>
            <a:r>
              <a:rPr lang="en-US" sz="2400" dirty="0"/>
              <a:t>The following terms (and more) are defined meticulously in BP3 in a coordinated effort within NGS and with the IERS:</a:t>
            </a:r>
            <a:endParaRPr dirty="0"/>
          </a:p>
          <a:p>
            <a:pPr marL="742932" lvl="1" indent="-285744">
              <a:spcBef>
                <a:spcPts val="400"/>
              </a:spcBef>
              <a:buSzPts val="2000"/>
            </a:pPr>
            <a:r>
              <a:rPr lang="en-US" sz="2000" dirty="0"/>
              <a:t>Point, Mark, Station, Site, ARP, GRP, Site Marker, CORS, the NOAA CORS Network</a:t>
            </a:r>
            <a:endParaRPr dirty="0"/>
          </a:p>
          <a:p>
            <a:pPr marL="1142971" lvl="2" indent="-228594">
              <a:spcBef>
                <a:spcPts val="320"/>
              </a:spcBef>
              <a:buSzPts val="1600"/>
            </a:pPr>
            <a:r>
              <a:rPr lang="en-US" sz="1600" dirty="0"/>
              <a:t>GRP = Geometric Reference Point – the official point on a station to which all coordinates refer</a:t>
            </a:r>
            <a:endParaRPr dirty="0"/>
          </a:p>
          <a:p>
            <a:pPr marL="342891">
              <a:spcBef>
                <a:spcPts val="480"/>
              </a:spcBef>
              <a:buSzPts val="2400"/>
            </a:pPr>
            <a:r>
              <a:rPr lang="en-US" sz="2400" dirty="0"/>
              <a:t>As a direct fallout:  NGS will no longer provide CORS coordinates at an </a:t>
            </a:r>
            <a:r>
              <a:rPr lang="en-US" sz="2400" i="1" dirty="0"/>
              <a:t>ARP</a:t>
            </a:r>
            <a:r>
              <a:rPr lang="en-US" sz="2400" dirty="0"/>
              <a:t>, only to a </a:t>
            </a:r>
            <a:r>
              <a:rPr lang="en-US" sz="2400" i="1" dirty="0"/>
              <a:t>GRP</a:t>
            </a:r>
            <a:endParaRPr dirty="0"/>
          </a:p>
          <a:p>
            <a:pPr marL="742932" lvl="1" indent="-285744">
              <a:spcBef>
                <a:spcPts val="400"/>
              </a:spcBef>
              <a:buSzPts val="2000"/>
            </a:pPr>
            <a:r>
              <a:rPr lang="en-US" sz="2000" dirty="0"/>
              <a:t>An </a:t>
            </a:r>
            <a:r>
              <a:rPr lang="en-US" sz="2000" b="1" i="1" dirty="0"/>
              <a:t>antenna</a:t>
            </a:r>
            <a:r>
              <a:rPr lang="en-US" sz="2000" dirty="0"/>
              <a:t> has an ARP.  </a:t>
            </a:r>
            <a:endParaRPr dirty="0"/>
          </a:p>
          <a:p>
            <a:pPr marL="1142971" lvl="2" indent="-228594"/>
            <a:r>
              <a:rPr lang="en-US" sz="1800" dirty="0"/>
              <a:t>A CORS only </a:t>
            </a:r>
            <a:r>
              <a:rPr lang="en-US" sz="1800" b="1" i="1" dirty="0"/>
              <a:t>sometimes</a:t>
            </a:r>
            <a:r>
              <a:rPr lang="en-US" sz="1800" dirty="0"/>
              <a:t> has an antenna.  </a:t>
            </a:r>
            <a:endParaRPr dirty="0"/>
          </a:p>
          <a:p>
            <a:pPr marL="1600160" lvl="3" indent="-228594">
              <a:spcBef>
                <a:spcPts val="280"/>
              </a:spcBef>
              <a:buSzPts val="1400"/>
            </a:pPr>
            <a:r>
              <a:rPr lang="en-US" sz="1400" dirty="0"/>
              <a:t>Therefore a CORS only </a:t>
            </a:r>
            <a:r>
              <a:rPr lang="en-US" sz="1400" b="1" i="1" dirty="0"/>
              <a:t>sometimes</a:t>
            </a:r>
            <a:r>
              <a:rPr lang="en-US" sz="1400" dirty="0"/>
              <a:t> has an ARP.  </a:t>
            </a:r>
            <a:endParaRPr dirty="0"/>
          </a:p>
          <a:p>
            <a:pPr marL="1600160" lvl="3" indent="-228594">
              <a:spcBef>
                <a:spcPts val="280"/>
              </a:spcBef>
              <a:buSzPts val="1400"/>
            </a:pPr>
            <a:r>
              <a:rPr lang="en-US" sz="1400" dirty="0"/>
              <a:t>But it </a:t>
            </a:r>
            <a:r>
              <a:rPr lang="en-US" sz="1400" b="1" i="1" u="sng" dirty="0"/>
              <a:t>always</a:t>
            </a:r>
            <a:r>
              <a:rPr lang="en-US" sz="1400" dirty="0"/>
              <a:t> has a GRP.</a:t>
            </a:r>
            <a:endParaRPr dirty="0"/>
          </a:p>
          <a:p>
            <a:pPr marL="2057349" lvl="4" indent="-228594">
              <a:spcBef>
                <a:spcPts val="280"/>
              </a:spcBef>
              <a:buSzPts val="1400"/>
            </a:pPr>
            <a:r>
              <a:rPr lang="en-US" sz="1400" dirty="0"/>
              <a:t>The ARP and GRP are only </a:t>
            </a:r>
            <a:r>
              <a:rPr lang="en-US" sz="1400" b="1" i="1" dirty="0"/>
              <a:t>sometimes</a:t>
            </a:r>
            <a:r>
              <a:rPr lang="en-US" sz="1400" dirty="0"/>
              <a:t> coincident in space when the antenna is mounted at a CORS</a:t>
            </a:r>
            <a:endParaRPr dirty="0"/>
          </a:p>
          <a:p>
            <a:pPr marL="742932" lvl="1" indent="-285744">
              <a:spcBef>
                <a:spcPts val="400"/>
              </a:spcBef>
              <a:buSzPts val="2000"/>
            </a:pPr>
            <a:r>
              <a:rPr lang="en-US" sz="2000" dirty="0"/>
              <a:t>The GRP gets a Permanent Identifier (PID)</a:t>
            </a:r>
            <a:endParaRPr sz="2000" dirty="0"/>
          </a:p>
        </p:txBody>
      </p:sp>
      <p:sp>
        <p:nvSpPr>
          <p:cNvPr id="300" name="Google Shape;300;p43"/>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301" name="Google Shape;301;p43"/>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302" name="Google Shape;302;p43"/>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84</a:t>
            </a:fld>
            <a:endParaRPr/>
          </a:p>
        </p:txBody>
      </p:sp>
    </p:spTree>
    <p:extLst>
      <p:ext uri="{BB962C8B-B14F-4D97-AF65-F5344CB8AC3E}">
        <p14:creationId xmlns:p14="http://schemas.microsoft.com/office/powerpoint/2010/main" val="19101022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4"/>
          <p:cNvSpPr txBox="1">
            <a:spLocks noGrp="1"/>
          </p:cNvSpPr>
          <p:nvPr>
            <p:ph type="title"/>
          </p:nvPr>
        </p:nvSpPr>
        <p:spPr>
          <a:xfrm>
            <a:off x="-914400" y="274639"/>
            <a:ext cx="10972800" cy="1143000"/>
          </a:xfrm>
          <a:prstGeom prst="rect">
            <a:avLst/>
          </a:prstGeom>
          <a:noFill/>
          <a:ln>
            <a:noFill/>
          </a:ln>
        </p:spPr>
        <p:txBody>
          <a:bodyPr spcFirstLastPara="1" wrap="square" lIns="91425" tIns="45700" rIns="91425" bIns="45700" anchor="ctr" anchorCtr="0">
            <a:noAutofit/>
          </a:bodyPr>
          <a:lstStyle/>
          <a:p>
            <a:r>
              <a:rPr lang="en-US"/>
              <a:t>Terminology</a:t>
            </a:r>
            <a:endParaRPr/>
          </a:p>
        </p:txBody>
      </p:sp>
      <p:sp>
        <p:nvSpPr>
          <p:cNvPr id="308" name="Google Shape;308;p44"/>
          <p:cNvSpPr txBox="1">
            <a:spLocks noGrp="1"/>
          </p:cNvSpPr>
          <p:nvPr>
            <p:ph type="body" idx="1"/>
          </p:nvPr>
        </p:nvSpPr>
        <p:spPr>
          <a:xfrm>
            <a:off x="446203" y="1298548"/>
            <a:ext cx="8229600" cy="4525963"/>
          </a:xfrm>
          <a:prstGeom prst="rect">
            <a:avLst/>
          </a:prstGeom>
          <a:noFill/>
          <a:ln>
            <a:noFill/>
          </a:ln>
        </p:spPr>
        <p:txBody>
          <a:bodyPr spcFirstLastPara="1" wrap="square" lIns="91425" tIns="45700" rIns="91425" bIns="45700" anchor="t" anchorCtr="0">
            <a:noAutofit/>
          </a:bodyPr>
          <a:lstStyle/>
          <a:p>
            <a:pPr marL="342891">
              <a:spcBef>
                <a:spcPts val="0"/>
              </a:spcBef>
              <a:buSzPts val="2000"/>
            </a:pPr>
            <a:r>
              <a:rPr lang="en-US" sz="2000" dirty="0"/>
              <a:t>“CORS” is an acronym</a:t>
            </a:r>
            <a:endParaRPr dirty="0"/>
          </a:p>
          <a:p>
            <a:pPr marL="742932" lvl="1" indent="-285744"/>
            <a:r>
              <a:rPr lang="en-US" sz="1800" dirty="0"/>
              <a:t>It is </a:t>
            </a:r>
            <a:r>
              <a:rPr lang="en-US" sz="1800" i="1" dirty="0"/>
              <a:t>singular</a:t>
            </a:r>
            <a:r>
              <a:rPr lang="en-US" sz="1800" dirty="0"/>
              <a:t> (S means “Station”, not “Stations”)</a:t>
            </a:r>
            <a:endParaRPr dirty="0"/>
          </a:p>
          <a:p>
            <a:pPr marL="742932" lvl="1" indent="-285744"/>
            <a:r>
              <a:rPr lang="en-US" sz="1800" u="sng" dirty="0"/>
              <a:t>It will no longer be used to describe the </a:t>
            </a:r>
            <a:r>
              <a:rPr lang="en-US" sz="1800" i="1" u="sng" dirty="0"/>
              <a:t>network</a:t>
            </a:r>
            <a:r>
              <a:rPr lang="en-US" sz="1800" u="sng" dirty="0"/>
              <a:t> of all such stations</a:t>
            </a:r>
            <a:endParaRPr dirty="0"/>
          </a:p>
          <a:p>
            <a:pPr marL="1142971" lvl="2" indent="-228594">
              <a:spcBef>
                <a:spcPts val="320"/>
              </a:spcBef>
              <a:buSzPts val="1600"/>
            </a:pPr>
            <a:r>
              <a:rPr lang="en-US" sz="1600" dirty="0"/>
              <a:t>That will, for now, be called </a:t>
            </a:r>
            <a:r>
              <a:rPr lang="en-US" sz="1600" b="1" dirty="0">
                <a:solidFill>
                  <a:srgbClr val="FF0000"/>
                </a:solidFill>
              </a:rPr>
              <a:t>the NOAA CORS Network, or NCN</a:t>
            </a:r>
            <a:endParaRPr dirty="0"/>
          </a:p>
          <a:p>
            <a:pPr marL="1600160" lvl="3" indent="-228594">
              <a:spcBef>
                <a:spcPts val="240"/>
              </a:spcBef>
              <a:buSzPts val="1200"/>
            </a:pPr>
            <a:r>
              <a:rPr lang="en-US" sz="1200" dirty="0"/>
              <a:t>Which has a subset of stations called </a:t>
            </a:r>
            <a:r>
              <a:rPr lang="en-US" sz="1200" b="1" dirty="0">
                <a:solidFill>
                  <a:srgbClr val="FF0000"/>
                </a:solidFill>
              </a:rPr>
              <a:t>the NOAA Foundation CORS Network, or NFCN</a:t>
            </a:r>
            <a:endParaRPr dirty="0"/>
          </a:p>
          <a:p>
            <a:pPr marL="742932" lvl="1" indent="-285744"/>
            <a:r>
              <a:rPr lang="en-US" sz="1800" dirty="0"/>
              <a:t>Its plural form is </a:t>
            </a:r>
            <a:r>
              <a:rPr lang="en-US" sz="1800" b="1" dirty="0">
                <a:solidFill>
                  <a:srgbClr val="FF0000"/>
                </a:solidFill>
              </a:rPr>
              <a:t>CORSs</a:t>
            </a:r>
            <a:endParaRPr dirty="0"/>
          </a:p>
          <a:p>
            <a:pPr marL="1142971" lvl="2" indent="-228594">
              <a:spcBef>
                <a:spcPts val="320"/>
              </a:spcBef>
              <a:buSzPts val="1600"/>
            </a:pPr>
            <a:r>
              <a:rPr lang="en-US" sz="1600" b="1" dirty="0"/>
              <a:t>No apostrophe, No “</a:t>
            </a:r>
            <a:r>
              <a:rPr lang="en-US" sz="1600" b="1" dirty="0" err="1"/>
              <a:t>es</a:t>
            </a:r>
            <a:r>
              <a:rPr lang="en-US" sz="1600" b="1" dirty="0"/>
              <a:t>” and no skipping the “s”</a:t>
            </a:r>
            <a:endParaRPr dirty="0"/>
          </a:p>
          <a:p>
            <a:pPr marL="1142971" lvl="2" indent="-228594">
              <a:spcBef>
                <a:spcPts val="320"/>
              </a:spcBef>
              <a:buSzPts val="1600"/>
            </a:pPr>
            <a:r>
              <a:rPr lang="en-US" sz="1600" dirty="0"/>
              <a:t>GODE is a CORS </a:t>
            </a:r>
            <a:endParaRPr dirty="0"/>
          </a:p>
          <a:p>
            <a:pPr marL="1600160" lvl="3" indent="-228594">
              <a:spcBef>
                <a:spcPts val="280"/>
              </a:spcBef>
              <a:buSzPts val="1400"/>
            </a:pPr>
            <a:r>
              <a:rPr lang="en-US" sz="1400" dirty="0"/>
              <a:t>Not “a CORS site” </a:t>
            </a:r>
            <a:endParaRPr dirty="0"/>
          </a:p>
          <a:p>
            <a:pPr marL="2057349" lvl="4" indent="-228594">
              <a:spcBef>
                <a:spcPts val="280"/>
              </a:spcBef>
              <a:buSzPts val="1400"/>
            </a:pPr>
            <a:r>
              <a:rPr lang="en-US" sz="1400" dirty="0"/>
              <a:t>And </a:t>
            </a:r>
            <a:r>
              <a:rPr lang="en-US" sz="1400" b="1" i="1" u="sng" dirty="0">
                <a:solidFill>
                  <a:srgbClr val="E36C09"/>
                </a:solidFill>
              </a:rPr>
              <a:t>definitely</a:t>
            </a:r>
            <a:r>
              <a:rPr lang="en-US" sz="1400" dirty="0"/>
              <a:t> NOT “a CORS Station”</a:t>
            </a:r>
            <a:endParaRPr dirty="0"/>
          </a:p>
          <a:p>
            <a:pPr marL="2514537" lvl="5" indent="-228594">
              <a:spcBef>
                <a:spcPts val="280"/>
              </a:spcBef>
              <a:buSzPts val="1400"/>
            </a:pPr>
            <a:r>
              <a:rPr lang="en-US" sz="1400" dirty="0"/>
              <a:t>That’s like “an ATM machine”</a:t>
            </a:r>
            <a:endParaRPr dirty="0"/>
          </a:p>
          <a:p>
            <a:pPr marL="1142971" lvl="2" indent="-228594">
              <a:spcBef>
                <a:spcPts val="320"/>
              </a:spcBef>
              <a:buSzPts val="1600"/>
            </a:pPr>
            <a:r>
              <a:rPr lang="en-US" sz="1600" dirty="0"/>
              <a:t>GODE and 1LSU are CORSs</a:t>
            </a:r>
            <a:endParaRPr dirty="0"/>
          </a:p>
          <a:p>
            <a:pPr marL="1142971" lvl="2" indent="-228594">
              <a:spcBef>
                <a:spcPts val="320"/>
              </a:spcBef>
              <a:buSzPts val="1600"/>
            </a:pPr>
            <a:r>
              <a:rPr lang="en-US" sz="1600" dirty="0"/>
              <a:t>GODE and 1LSU belong to the NOAA CORS Network</a:t>
            </a:r>
            <a:endParaRPr dirty="0"/>
          </a:p>
          <a:p>
            <a:pPr marL="1142971" lvl="2" indent="-228594">
              <a:spcBef>
                <a:spcPts val="320"/>
              </a:spcBef>
              <a:buSzPts val="1600"/>
            </a:pPr>
            <a:r>
              <a:rPr lang="en-US" sz="1600" dirty="0"/>
              <a:t>TMG2 is a NOAA Foundation CORS</a:t>
            </a:r>
            <a:endParaRPr dirty="0"/>
          </a:p>
          <a:p>
            <a:pPr marL="1142971" lvl="2" indent="-228594">
              <a:spcBef>
                <a:spcPts val="320"/>
              </a:spcBef>
              <a:buSzPts val="1600"/>
            </a:pPr>
            <a:r>
              <a:rPr lang="en-US" sz="1600" dirty="0"/>
              <a:t>TMG2 and FLF1 are NOAA Foundation CORSs</a:t>
            </a:r>
            <a:endParaRPr dirty="0"/>
          </a:p>
          <a:p>
            <a:pPr marL="1142971" lvl="2" indent="-228594">
              <a:spcBef>
                <a:spcPts val="320"/>
              </a:spcBef>
              <a:buSzPts val="1600"/>
            </a:pPr>
            <a:r>
              <a:rPr lang="en-US" sz="1600" dirty="0"/>
              <a:t>TMG2 and FLF1 belong to the NOAA Foundation CORS Network</a:t>
            </a:r>
            <a:endParaRPr dirty="0"/>
          </a:p>
          <a:p>
            <a:pPr marL="1142971" lvl="2" indent="-126997">
              <a:spcBef>
                <a:spcPts val="320"/>
              </a:spcBef>
              <a:buSzPts val="1600"/>
              <a:buNone/>
            </a:pPr>
            <a:endParaRPr sz="1600" dirty="0"/>
          </a:p>
        </p:txBody>
      </p:sp>
      <p:sp>
        <p:nvSpPr>
          <p:cNvPr id="309" name="Google Shape;309;p44"/>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310" name="Google Shape;310;p44"/>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311" name="Google Shape;311;p44"/>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85</a:t>
            </a:fld>
            <a:endParaRPr/>
          </a:p>
        </p:txBody>
      </p:sp>
    </p:spTree>
    <p:extLst>
      <p:ext uri="{BB962C8B-B14F-4D97-AF65-F5344CB8AC3E}">
        <p14:creationId xmlns:p14="http://schemas.microsoft.com/office/powerpoint/2010/main" val="79094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8">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8">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8">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8">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5"/>
          <p:cNvSpPr txBox="1">
            <a:spLocks noGrp="1"/>
          </p:cNvSpPr>
          <p:nvPr>
            <p:ph type="title"/>
          </p:nvPr>
        </p:nvSpPr>
        <p:spPr>
          <a:xfrm>
            <a:off x="-914400" y="274639"/>
            <a:ext cx="10972800" cy="1143000"/>
          </a:xfrm>
          <a:prstGeom prst="rect">
            <a:avLst/>
          </a:prstGeom>
          <a:noFill/>
          <a:ln>
            <a:noFill/>
          </a:ln>
        </p:spPr>
        <p:txBody>
          <a:bodyPr spcFirstLastPara="1" wrap="square" lIns="91425" tIns="45700" rIns="91425" bIns="45700" anchor="ctr" anchorCtr="0">
            <a:noAutofit/>
          </a:bodyPr>
          <a:lstStyle/>
          <a:p>
            <a:r>
              <a:rPr lang="en-US"/>
              <a:t>Terminology</a:t>
            </a:r>
            <a:endParaRPr/>
          </a:p>
        </p:txBody>
      </p:sp>
      <p:sp>
        <p:nvSpPr>
          <p:cNvPr id="317" name="Google Shape;317;p45"/>
          <p:cNvSpPr txBox="1">
            <a:spLocks noGrp="1"/>
          </p:cNvSpPr>
          <p:nvPr>
            <p:ph type="body" idx="1"/>
          </p:nvPr>
        </p:nvSpPr>
        <p:spPr>
          <a:xfrm>
            <a:off x="166263" y="1600207"/>
            <a:ext cx="8977745" cy="4525963"/>
          </a:xfrm>
          <a:prstGeom prst="rect">
            <a:avLst/>
          </a:prstGeom>
          <a:noFill/>
          <a:ln>
            <a:noFill/>
          </a:ln>
        </p:spPr>
        <p:txBody>
          <a:bodyPr spcFirstLastPara="1" wrap="square" lIns="91425" tIns="45700" rIns="91425" bIns="45700" anchor="t" anchorCtr="0">
            <a:noAutofit/>
          </a:bodyPr>
          <a:lstStyle/>
          <a:p>
            <a:pPr marL="342891">
              <a:spcBef>
                <a:spcPts val="0"/>
              </a:spcBef>
              <a:buSzPts val="3200"/>
            </a:pPr>
            <a:r>
              <a:rPr lang="en-US" dirty="0"/>
              <a:t>“OPUS”</a:t>
            </a:r>
            <a:endParaRPr dirty="0"/>
          </a:p>
          <a:p>
            <a:pPr marL="742932" lvl="1" indent="-285744">
              <a:spcBef>
                <a:spcPts val="560"/>
              </a:spcBef>
              <a:buSzPts val="2800"/>
            </a:pPr>
            <a:r>
              <a:rPr lang="en-US" dirty="0"/>
              <a:t>Online Positioning User Service</a:t>
            </a:r>
            <a:endParaRPr dirty="0"/>
          </a:p>
          <a:p>
            <a:pPr marL="742932" lvl="1" indent="-285744">
              <a:spcBef>
                <a:spcPts val="560"/>
              </a:spcBef>
              <a:buSzPts val="2800"/>
            </a:pPr>
            <a:r>
              <a:rPr lang="en-US" dirty="0"/>
              <a:t>Adopted as the general term for all of our online positioning software</a:t>
            </a:r>
            <a:endParaRPr dirty="0"/>
          </a:p>
          <a:p>
            <a:pPr marL="1142971" lvl="2" indent="-228594">
              <a:spcBef>
                <a:spcPts val="480"/>
              </a:spcBef>
              <a:buSzPts val="2400"/>
            </a:pPr>
            <a:r>
              <a:rPr lang="en-US" dirty="0"/>
              <a:t>Rather than “-Projects” , “-S” , </a:t>
            </a:r>
            <a:r>
              <a:rPr lang="en-US" dirty="0" err="1"/>
              <a:t>etc</a:t>
            </a:r>
            <a:endParaRPr dirty="0"/>
          </a:p>
          <a:p>
            <a:pPr marL="1142971" lvl="2" indent="-228594">
              <a:spcBef>
                <a:spcPts val="480"/>
              </a:spcBef>
              <a:buSzPts val="2400"/>
            </a:pPr>
            <a:r>
              <a:rPr lang="en-US" dirty="0"/>
              <a:t>Basically “</a:t>
            </a:r>
            <a:r>
              <a:rPr lang="en-US" b="1" dirty="0"/>
              <a:t>do it with OPUS</a:t>
            </a:r>
            <a:r>
              <a:rPr lang="en-US" dirty="0"/>
              <a:t>” should be applicable to a wide variety of tasks</a:t>
            </a:r>
            <a:endParaRPr dirty="0"/>
          </a:p>
          <a:p>
            <a:pPr marL="1600160" lvl="3" indent="-228594">
              <a:spcBef>
                <a:spcPts val="400"/>
              </a:spcBef>
              <a:buSzPts val="2000"/>
            </a:pPr>
            <a:r>
              <a:rPr lang="en-US" dirty="0"/>
              <a:t>Recon, Mark Recovery, GPS, Leveling, Gravity, Classical</a:t>
            </a:r>
            <a:endParaRPr dirty="0"/>
          </a:p>
        </p:txBody>
      </p:sp>
      <p:sp>
        <p:nvSpPr>
          <p:cNvPr id="318" name="Google Shape;318;p45"/>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319" name="Google Shape;319;p45"/>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320" name="Google Shape;320;p45"/>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86</a:t>
            </a:fld>
            <a:endParaRPr/>
          </a:p>
        </p:txBody>
      </p:sp>
    </p:spTree>
    <p:extLst>
      <p:ext uri="{BB962C8B-B14F-4D97-AF65-F5344CB8AC3E}">
        <p14:creationId xmlns:p14="http://schemas.microsoft.com/office/powerpoint/2010/main" val="5927620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914400" y="274639"/>
            <a:ext cx="10972800" cy="1143000"/>
          </a:xfrm>
          <a:prstGeom prst="rect">
            <a:avLst/>
          </a:prstGeom>
          <a:noFill/>
          <a:ln>
            <a:noFill/>
          </a:ln>
        </p:spPr>
        <p:txBody>
          <a:bodyPr spcFirstLastPara="1" wrap="square" lIns="91425" tIns="45700" rIns="91425" bIns="45700" anchor="ctr" anchorCtr="0">
            <a:noAutofit/>
          </a:bodyPr>
          <a:lstStyle/>
          <a:p>
            <a:r>
              <a:rPr lang="en-US"/>
              <a:t>Terminology</a:t>
            </a:r>
            <a:endParaRPr/>
          </a:p>
        </p:txBody>
      </p:sp>
      <p:sp>
        <p:nvSpPr>
          <p:cNvPr id="326" name="Google Shape;326;p46"/>
          <p:cNvSpPr txBox="1">
            <a:spLocks noGrp="1"/>
          </p:cNvSpPr>
          <p:nvPr>
            <p:ph type="body" idx="1"/>
          </p:nvPr>
        </p:nvSpPr>
        <p:spPr>
          <a:xfrm>
            <a:off x="692728" y="1600207"/>
            <a:ext cx="8229599" cy="4525963"/>
          </a:xfrm>
          <a:prstGeom prst="rect">
            <a:avLst/>
          </a:prstGeom>
          <a:noFill/>
          <a:ln>
            <a:noFill/>
          </a:ln>
        </p:spPr>
        <p:txBody>
          <a:bodyPr spcFirstLastPara="1" wrap="square" lIns="91425" tIns="45700" rIns="91425" bIns="45700" anchor="t" anchorCtr="0">
            <a:noAutofit/>
          </a:bodyPr>
          <a:lstStyle/>
          <a:p>
            <a:pPr marL="342891">
              <a:spcBef>
                <a:spcPts val="0"/>
              </a:spcBef>
              <a:buSzPts val="3200"/>
            </a:pPr>
            <a:r>
              <a:rPr lang="en-US" dirty="0"/>
              <a:t>“GPS Month”</a:t>
            </a:r>
            <a:endParaRPr dirty="0"/>
          </a:p>
          <a:p>
            <a:pPr marL="742932" lvl="1" indent="-285744">
              <a:spcBef>
                <a:spcPts val="560"/>
              </a:spcBef>
              <a:buSzPts val="2800"/>
            </a:pPr>
            <a:r>
              <a:rPr lang="en-US" dirty="0"/>
              <a:t>A span of four consecutive GPS weeks, where the first GPS week in the GPS month is an integer multiple of 4</a:t>
            </a:r>
            <a:endParaRPr dirty="0"/>
          </a:p>
          <a:p>
            <a:pPr marL="742932" lvl="1" indent="-285744">
              <a:spcBef>
                <a:spcPts val="560"/>
              </a:spcBef>
              <a:buSzPts val="2800"/>
            </a:pPr>
            <a:r>
              <a:rPr lang="en-US" dirty="0"/>
              <a:t>GPS Month 0 = GPS weeks 0, 1, 2 and 3</a:t>
            </a:r>
            <a:endParaRPr dirty="0"/>
          </a:p>
          <a:p>
            <a:pPr marL="742932" lvl="1" indent="-285744">
              <a:spcBef>
                <a:spcPts val="560"/>
              </a:spcBef>
              <a:buSzPts val="2800"/>
            </a:pPr>
            <a:r>
              <a:rPr lang="en-US" dirty="0"/>
              <a:t>GPS Month 1 = GPS weeks 4, 5, 6 and 7</a:t>
            </a:r>
            <a:endParaRPr dirty="0"/>
          </a:p>
          <a:p>
            <a:pPr marL="742932" lvl="1" indent="-285744">
              <a:spcBef>
                <a:spcPts val="560"/>
              </a:spcBef>
              <a:buSzPts val="2800"/>
            </a:pPr>
            <a:r>
              <a:rPr lang="en-US" dirty="0"/>
              <a:t>Etc.</a:t>
            </a:r>
            <a:endParaRPr dirty="0"/>
          </a:p>
        </p:txBody>
      </p:sp>
      <p:sp>
        <p:nvSpPr>
          <p:cNvPr id="327" name="Google Shape;327;p46"/>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328" name="Google Shape;328;p46"/>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329" name="Google Shape;329;p46"/>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87</a:t>
            </a:fld>
            <a:endParaRPr/>
          </a:p>
        </p:txBody>
      </p:sp>
    </p:spTree>
    <p:extLst>
      <p:ext uri="{BB962C8B-B14F-4D97-AF65-F5344CB8AC3E}">
        <p14:creationId xmlns:p14="http://schemas.microsoft.com/office/powerpoint/2010/main" val="152055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7"/>
          <p:cNvSpPr txBox="1">
            <a:spLocks noGrp="1"/>
          </p:cNvSpPr>
          <p:nvPr>
            <p:ph type="title"/>
          </p:nvPr>
        </p:nvSpPr>
        <p:spPr>
          <a:xfrm>
            <a:off x="457200" y="2499364"/>
            <a:ext cx="8229600" cy="1143000"/>
          </a:xfrm>
          <a:prstGeom prst="rect">
            <a:avLst/>
          </a:prstGeom>
          <a:noFill/>
          <a:ln>
            <a:noFill/>
          </a:ln>
        </p:spPr>
        <p:txBody>
          <a:bodyPr spcFirstLastPara="1" wrap="square" lIns="91425" tIns="45700" rIns="91425" bIns="45700" anchor="ctr" anchorCtr="0">
            <a:noAutofit/>
          </a:bodyPr>
          <a:lstStyle/>
          <a:p>
            <a:r>
              <a:rPr lang="en-US"/>
              <a:t>New Types of Coordinates</a:t>
            </a:r>
            <a:endParaRPr/>
          </a:p>
        </p:txBody>
      </p:sp>
      <p:sp>
        <p:nvSpPr>
          <p:cNvPr id="335" name="Google Shape;335;p47"/>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336" name="Google Shape;336;p47"/>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337" name="Google Shape;337;p47"/>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88</a:t>
            </a:fld>
            <a:endParaRPr/>
          </a:p>
        </p:txBody>
      </p:sp>
    </p:spTree>
    <p:extLst>
      <p:ext uri="{BB962C8B-B14F-4D97-AF65-F5344CB8AC3E}">
        <p14:creationId xmlns:p14="http://schemas.microsoft.com/office/powerpoint/2010/main" val="14839075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8"/>
          <p:cNvSpPr txBox="1">
            <a:spLocks noGrp="1"/>
          </p:cNvSpPr>
          <p:nvPr>
            <p:ph type="title"/>
          </p:nvPr>
        </p:nvSpPr>
        <p:spPr>
          <a:xfrm>
            <a:off x="-914400" y="274639"/>
            <a:ext cx="10972800" cy="1143000"/>
          </a:xfrm>
          <a:prstGeom prst="rect">
            <a:avLst/>
          </a:prstGeom>
          <a:noFill/>
          <a:ln>
            <a:noFill/>
          </a:ln>
        </p:spPr>
        <p:txBody>
          <a:bodyPr spcFirstLastPara="1" wrap="square" lIns="91425" tIns="45700" rIns="91425" bIns="45700" anchor="ctr" anchorCtr="0">
            <a:noAutofit/>
          </a:bodyPr>
          <a:lstStyle/>
          <a:p>
            <a:r>
              <a:rPr lang="en-US"/>
              <a:t>New Types of Coordinates</a:t>
            </a:r>
            <a:endParaRPr/>
          </a:p>
        </p:txBody>
      </p:sp>
      <p:sp>
        <p:nvSpPr>
          <p:cNvPr id="343" name="Google Shape;343;p48"/>
          <p:cNvSpPr txBox="1">
            <a:spLocks noGrp="1"/>
          </p:cNvSpPr>
          <p:nvPr>
            <p:ph type="body" idx="1"/>
          </p:nvPr>
        </p:nvSpPr>
        <p:spPr>
          <a:xfrm>
            <a:off x="484911" y="1600207"/>
            <a:ext cx="8188034" cy="4525963"/>
          </a:xfrm>
          <a:prstGeom prst="rect">
            <a:avLst/>
          </a:prstGeom>
          <a:noFill/>
          <a:ln>
            <a:noFill/>
          </a:ln>
        </p:spPr>
        <p:txBody>
          <a:bodyPr spcFirstLastPara="1" wrap="square" lIns="91425" tIns="45700" rIns="91425" bIns="45700" anchor="t" anchorCtr="0">
            <a:noAutofit/>
          </a:bodyPr>
          <a:lstStyle/>
          <a:p>
            <a:pPr marL="342891">
              <a:spcBef>
                <a:spcPts val="0"/>
              </a:spcBef>
              <a:buSzPts val="3200"/>
            </a:pPr>
            <a:r>
              <a:rPr lang="en-US" b="1" u="sng" dirty="0"/>
              <a:t>Reported</a:t>
            </a:r>
            <a:endParaRPr dirty="0"/>
          </a:p>
          <a:p>
            <a:pPr marL="742932" lvl="1" indent="-285744">
              <a:spcBef>
                <a:spcPts val="560"/>
              </a:spcBef>
              <a:buSzPts val="2800"/>
            </a:pPr>
            <a:r>
              <a:rPr lang="en-US" i="1" dirty="0"/>
              <a:t>“These are from any source where the coordinate is directly reported to NGS </a:t>
            </a:r>
            <a:r>
              <a:rPr lang="en-US" i="1" u="sng" dirty="0"/>
              <a:t>without the data necessary for NGS to replicate the coordinate</a:t>
            </a:r>
            <a:r>
              <a:rPr lang="en-US" i="1" dirty="0"/>
              <a:t>.”</a:t>
            </a:r>
            <a:endParaRPr dirty="0"/>
          </a:p>
          <a:p>
            <a:pPr marL="1142971" lvl="2" indent="-228594">
              <a:spcBef>
                <a:spcPts val="480"/>
              </a:spcBef>
              <a:buSzPts val="2400"/>
            </a:pPr>
            <a:r>
              <a:rPr lang="en-US" dirty="0"/>
              <a:t>Scaled</a:t>
            </a:r>
            <a:endParaRPr dirty="0"/>
          </a:p>
          <a:p>
            <a:pPr marL="1142971" lvl="2" indent="-228594">
              <a:spcBef>
                <a:spcPts val="480"/>
              </a:spcBef>
              <a:buSzPts val="2400"/>
            </a:pPr>
            <a:r>
              <a:rPr lang="en-US" dirty="0"/>
              <a:t>From NCAT or </a:t>
            </a:r>
            <a:r>
              <a:rPr lang="en-US" dirty="0" err="1"/>
              <a:t>Vdatum</a:t>
            </a:r>
            <a:endParaRPr dirty="0"/>
          </a:p>
          <a:p>
            <a:pPr marL="1600160" lvl="3" indent="-228594">
              <a:spcBef>
                <a:spcPts val="400"/>
              </a:spcBef>
              <a:buSzPts val="2000"/>
            </a:pPr>
            <a:r>
              <a:rPr lang="en-US" dirty="0"/>
              <a:t>NGS Coordinate Conversion and Transformation Tool (NCAT)</a:t>
            </a:r>
            <a:endParaRPr dirty="0"/>
          </a:p>
          <a:p>
            <a:pPr marL="1142971" lvl="2" indent="-228594">
              <a:spcBef>
                <a:spcPts val="480"/>
              </a:spcBef>
              <a:buSzPts val="2400"/>
            </a:pPr>
            <a:r>
              <a:rPr lang="en-US" dirty="0"/>
              <a:t>Hand Held / Smartphone</a:t>
            </a:r>
            <a:endParaRPr dirty="0"/>
          </a:p>
          <a:p>
            <a:pPr marL="1142971" lvl="2" indent="-228594">
              <a:spcBef>
                <a:spcPts val="480"/>
              </a:spcBef>
              <a:buSzPts val="2400"/>
            </a:pPr>
            <a:r>
              <a:rPr lang="en-US" dirty="0"/>
              <a:t>Reported directly from an RTK rover without data files</a:t>
            </a:r>
            <a:endParaRPr dirty="0"/>
          </a:p>
          <a:p>
            <a:pPr marL="1142971" lvl="2" indent="-76198">
              <a:spcBef>
                <a:spcPts val="480"/>
              </a:spcBef>
              <a:buSzPts val="2400"/>
              <a:buNone/>
            </a:pPr>
            <a:endParaRPr dirty="0"/>
          </a:p>
          <a:p>
            <a:pPr marL="742932" lvl="1" indent="-107948">
              <a:spcBef>
                <a:spcPts val="560"/>
              </a:spcBef>
              <a:buSzPts val="2800"/>
              <a:buNone/>
            </a:pPr>
            <a:endParaRPr dirty="0"/>
          </a:p>
        </p:txBody>
      </p:sp>
      <p:sp>
        <p:nvSpPr>
          <p:cNvPr id="344" name="Google Shape;344;p48"/>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345" name="Google Shape;345;p48"/>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346" name="Google Shape;346;p48"/>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89</a:t>
            </a:fld>
            <a:endParaRPr/>
          </a:p>
        </p:txBody>
      </p:sp>
    </p:spTree>
    <p:extLst>
      <p:ext uri="{BB962C8B-B14F-4D97-AF65-F5344CB8AC3E}">
        <p14:creationId xmlns:p14="http://schemas.microsoft.com/office/powerpoint/2010/main" val="38509506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WordArt 3"/>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solidFill>
                  <a:srgbClr val="A50021"/>
                </a:solidFill>
                <a:effectLst>
                  <a:outerShdw dist="45791" dir="2021404" algn="ctr" rotWithShape="0">
                    <a:srgbClr val="808080">
                      <a:alpha val="79999"/>
                    </a:srgbClr>
                  </a:outerShdw>
                </a:effectLst>
                <a:latin typeface="Arial Black" panose="020B0A04020102020204" pitchFamily="34" charset="0"/>
              </a:rPr>
              <a:t>NGVD29</a:t>
            </a:r>
          </a:p>
        </p:txBody>
      </p:sp>
      <p:sp>
        <p:nvSpPr>
          <p:cNvPr id="1416196" name="Text Box 4"/>
          <p:cNvSpPr txBox="1">
            <a:spLocks noChangeArrowheads="1"/>
          </p:cNvSpPr>
          <p:nvPr/>
        </p:nvSpPr>
        <p:spPr bwMode="auto">
          <a:xfrm>
            <a:off x="1524000" y="2286000"/>
            <a:ext cx="46482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50000"/>
              </a:spcBef>
              <a:buFontTx/>
              <a:buNone/>
            </a:pPr>
            <a:r>
              <a:rPr lang="en-US" altLang="en-US" sz="2800" b="1">
                <a:solidFill>
                  <a:srgbClr val="FFFF00"/>
                </a:solidFill>
                <a:latin typeface="Arial" panose="020B0604020202020204" pitchFamily="34" charset="0"/>
              </a:rPr>
              <a:t>The National Geodetic Vertical Datum of 1929 is referenced to 26 tide gauges in the US and Canada</a:t>
            </a:r>
          </a:p>
        </p:txBody>
      </p:sp>
      <p:grpSp>
        <p:nvGrpSpPr>
          <p:cNvPr id="2" name="Group 5"/>
          <p:cNvGrpSpPr>
            <a:grpSpLocks/>
          </p:cNvGrpSpPr>
          <p:nvPr/>
        </p:nvGrpSpPr>
        <p:grpSpPr bwMode="auto">
          <a:xfrm>
            <a:off x="4648200" y="1219200"/>
            <a:ext cx="3962400" cy="4900613"/>
            <a:chOff x="2688" y="1008"/>
            <a:chExt cx="2448" cy="2880"/>
          </a:xfrm>
        </p:grpSpPr>
        <p:sp>
          <p:nvSpPr>
            <p:cNvPr id="183312" name="Line 6"/>
            <p:cNvSpPr>
              <a:spLocks noChangeShapeType="1"/>
            </p:cNvSpPr>
            <p:nvPr/>
          </p:nvSpPr>
          <p:spPr bwMode="auto">
            <a:xfrm>
              <a:off x="4032" y="1008"/>
              <a:ext cx="624" cy="4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3" name="Line 7"/>
            <p:cNvSpPr>
              <a:spLocks noChangeShapeType="1"/>
            </p:cNvSpPr>
            <p:nvPr/>
          </p:nvSpPr>
          <p:spPr bwMode="auto">
            <a:xfrm>
              <a:off x="4032" y="1008"/>
              <a:ext cx="1104" cy="4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4" name="Line 8"/>
            <p:cNvSpPr>
              <a:spLocks noChangeShapeType="1"/>
            </p:cNvSpPr>
            <p:nvPr/>
          </p:nvSpPr>
          <p:spPr bwMode="auto">
            <a:xfrm>
              <a:off x="4032" y="1008"/>
              <a:ext cx="1008" cy="5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5" name="Line 9"/>
            <p:cNvSpPr>
              <a:spLocks noChangeShapeType="1"/>
            </p:cNvSpPr>
            <p:nvPr/>
          </p:nvSpPr>
          <p:spPr bwMode="auto">
            <a:xfrm>
              <a:off x="4032" y="1008"/>
              <a:ext cx="720" cy="6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6" name="Line 10"/>
            <p:cNvSpPr>
              <a:spLocks noChangeShapeType="1"/>
            </p:cNvSpPr>
            <p:nvPr/>
          </p:nvSpPr>
          <p:spPr bwMode="auto">
            <a:xfrm>
              <a:off x="4032" y="1008"/>
              <a:ext cx="624" cy="8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7" name="Line 11"/>
            <p:cNvSpPr>
              <a:spLocks noChangeShapeType="1"/>
            </p:cNvSpPr>
            <p:nvPr/>
          </p:nvSpPr>
          <p:spPr bwMode="auto">
            <a:xfrm>
              <a:off x="4032" y="1008"/>
              <a:ext cx="528" cy="11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8" name="Line 12"/>
            <p:cNvSpPr>
              <a:spLocks noChangeShapeType="1"/>
            </p:cNvSpPr>
            <p:nvPr/>
          </p:nvSpPr>
          <p:spPr bwMode="auto">
            <a:xfrm>
              <a:off x="4032" y="1008"/>
              <a:ext cx="336" cy="13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9" name="Line 13"/>
            <p:cNvSpPr>
              <a:spLocks noChangeShapeType="1"/>
            </p:cNvSpPr>
            <p:nvPr/>
          </p:nvSpPr>
          <p:spPr bwMode="auto">
            <a:xfrm>
              <a:off x="4032" y="1008"/>
              <a:ext cx="336" cy="16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0" name="Line 14"/>
            <p:cNvSpPr>
              <a:spLocks noChangeShapeType="1"/>
            </p:cNvSpPr>
            <p:nvPr/>
          </p:nvSpPr>
          <p:spPr bwMode="auto">
            <a:xfrm>
              <a:off x="4032" y="1008"/>
              <a:ext cx="0" cy="24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1" name="Line 15"/>
            <p:cNvSpPr>
              <a:spLocks noChangeShapeType="1"/>
            </p:cNvSpPr>
            <p:nvPr/>
          </p:nvSpPr>
          <p:spPr bwMode="auto">
            <a:xfrm flipH="1">
              <a:off x="3504" y="1008"/>
              <a:ext cx="528"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2" name="Line 16"/>
            <p:cNvSpPr>
              <a:spLocks noChangeShapeType="1"/>
            </p:cNvSpPr>
            <p:nvPr/>
          </p:nvSpPr>
          <p:spPr bwMode="auto">
            <a:xfrm flipH="1">
              <a:off x="3312" y="1008"/>
              <a:ext cx="720"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3" name="Line 17"/>
            <p:cNvSpPr>
              <a:spLocks noChangeShapeType="1"/>
            </p:cNvSpPr>
            <p:nvPr/>
          </p:nvSpPr>
          <p:spPr bwMode="auto">
            <a:xfrm flipH="1">
              <a:off x="2688" y="1008"/>
              <a:ext cx="1344" cy="28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3" name="Group 18"/>
          <p:cNvGrpSpPr>
            <a:grpSpLocks/>
          </p:cNvGrpSpPr>
          <p:nvPr/>
        </p:nvGrpSpPr>
        <p:grpSpPr bwMode="auto">
          <a:xfrm>
            <a:off x="457200" y="228600"/>
            <a:ext cx="1828800" cy="4495800"/>
            <a:chOff x="288" y="144"/>
            <a:chExt cx="1152" cy="2832"/>
          </a:xfrm>
        </p:grpSpPr>
        <p:grpSp>
          <p:nvGrpSpPr>
            <p:cNvPr id="183303" name="Group 19"/>
            <p:cNvGrpSpPr>
              <a:grpSpLocks/>
            </p:cNvGrpSpPr>
            <p:nvPr/>
          </p:nvGrpSpPr>
          <p:grpSpPr bwMode="auto">
            <a:xfrm>
              <a:off x="288" y="144"/>
              <a:ext cx="1152" cy="2832"/>
              <a:chOff x="288" y="288"/>
              <a:chExt cx="1152" cy="2688"/>
            </a:xfrm>
          </p:grpSpPr>
          <p:sp>
            <p:nvSpPr>
              <p:cNvPr id="183305" name="Line 20"/>
              <p:cNvSpPr>
                <a:spLocks noChangeShapeType="1"/>
              </p:cNvSpPr>
              <p:nvPr/>
            </p:nvSpPr>
            <p:spPr bwMode="auto">
              <a:xfrm flipH="1" flipV="1">
                <a:off x="624" y="288"/>
                <a:ext cx="816" cy="5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6" name="Line 21"/>
              <p:cNvSpPr>
                <a:spLocks noChangeShapeType="1"/>
              </p:cNvSpPr>
              <p:nvPr/>
            </p:nvSpPr>
            <p:spPr bwMode="auto">
              <a:xfrm flipH="1">
                <a:off x="720" y="816"/>
                <a:ext cx="720" cy="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7" name="Line 22"/>
              <p:cNvSpPr>
                <a:spLocks noChangeShapeType="1"/>
              </p:cNvSpPr>
              <p:nvPr/>
            </p:nvSpPr>
            <p:spPr bwMode="auto">
              <a:xfrm flipH="1">
                <a:off x="720" y="816"/>
                <a:ext cx="72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8" name="Line 23"/>
              <p:cNvSpPr>
                <a:spLocks noChangeShapeType="1"/>
              </p:cNvSpPr>
              <p:nvPr/>
            </p:nvSpPr>
            <p:spPr bwMode="auto">
              <a:xfrm flipH="1">
                <a:off x="624" y="816"/>
                <a:ext cx="816" cy="3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9" name="Line 24"/>
              <p:cNvSpPr>
                <a:spLocks noChangeShapeType="1"/>
              </p:cNvSpPr>
              <p:nvPr/>
            </p:nvSpPr>
            <p:spPr bwMode="auto">
              <a:xfrm flipH="1">
                <a:off x="288" y="816"/>
                <a:ext cx="1152" cy="14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0" name="Line 25"/>
              <p:cNvSpPr>
                <a:spLocks noChangeShapeType="1"/>
              </p:cNvSpPr>
              <p:nvPr/>
            </p:nvSpPr>
            <p:spPr bwMode="auto">
              <a:xfrm flipH="1">
                <a:off x="528" y="816"/>
                <a:ext cx="912" cy="2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1" name="Line 26"/>
              <p:cNvSpPr>
                <a:spLocks noChangeShapeType="1"/>
              </p:cNvSpPr>
              <p:nvPr/>
            </p:nvSpPr>
            <p:spPr bwMode="auto">
              <a:xfrm flipH="1">
                <a:off x="624" y="816"/>
                <a:ext cx="816" cy="21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83304" name="Line 27"/>
            <p:cNvSpPr>
              <a:spLocks noChangeShapeType="1"/>
            </p:cNvSpPr>
            <p:nvPr/>
          </p:nvSpPr>
          <p:spPr bwMode="auto">
            <a:xfrm flipH="1">
              <a:off x="528" y="700"/>
              <a:ext cx="912" cy="4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9"/>
          <p:cNvSpPr txBox="1">
            <a:spLocks noGrp="1"/>
          </p:cNvSpPr>
          <p:nvPr>
            <p:ph type="title"/>
          </p:nvPr>
        </p:nvSpPr>
        <p:spPr>
          <a:xfrm>
            <a:off x="-914400" y="274639"/>
            <a:ext cx="10972800" cy="1143000"/>
          </a:xfrm>
          <a:prstGeom prst="rect">
            <a:avLst/>
          </a:prstGeom>
          <a:noFill/>
          <a:ln>
            <a:noFill/>
          </a:ln>
        </p:spPr>
        <p:txBody>
          <a:bodyPr spcFirstLastPara="1" wrap="square" lIns="91425" tIns="45700" rIns="91425" bIns="45700" anchor="ctr" anchorCtr="0">
            <a:noAutofit/>
          </a:bodyPr>
          <a:lstStyle/>
          <a:p>
            <a:r>
              <a:rPr lang="en-US"/>
              <a:t>Reported Coordinates</a:t>
            </a:r>
            <a:endParaRPr/>
          </a:p>
        </p:txBody>
      </p:sp>
      <p:pic>
        <p:nvPicPr>
          <p:cNvPr id="352" name="Google Shape;352;p49"/>
          <p:cNvPicPr preferRelativeResize="0">
            <a:picLocks noGrp="1"/>
          </p:cNvPicPr>
          <p:nvPr>
            <p:ph type="body" idx="1"/>
          </p:nvPr>
        </p:nvPicPr>
        <p:blipFill rotWithShape="1">
          <a:blip r:embed="rId3">
            <a:alphaModFix/>
          </a:blip>
          <a:srcRect/>
          <a:stretch/>
        </p:blipFill>
        <p:spPr>
          <a:xfrm>
            <a:off x="165371" y="1339820"/>
            <a:ext cx="3636832" cy="4525963"/>
          </a:xfrm>
          <a:prstGeom prst="rect">
            <a:avLst/>
          </a:prstGeom>
          <a:noFill/>
          <a:ln>
            <a:noFill/>
          </a:ln>
        </p:spPr>
      </p:pic>
      <p:sp>
        <p:nvSpPr>
          <p:cNvPr id="353" name="Google Shape;353;p49"/>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354" name="Google Shape;354;p49"/>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355" name="Google Shape;355;p49"/>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90</a:t>
            </a:fld>
            <a:endParaRPr/>
          </a:p>
        </p:txBody>
      </p:sp>
      <p:pic>
        <p:nvPicPr>
          <p:cNvPr id="356" name="Google Shape;356;p49"/>
          <p:cNvPicPr preferRelativeResize="0"/>
          <p:nvPr/>
        </p:nvPicPr>
        <p:blipFill rotWithShape="1">
          <a:blip r:embed="rId4">
            <a:alphaModFix/>
          </a:blip>
          <a:srcRect/>
          <a:stretch/>
        </p:blipFill>
        <p:spPr>
          <a:xfrm>
            <a:off x="4094036" y="1417644"/>
            <a:ext cx="4712811" cy="4317079"/>
          </a:xfrm>
          <a:prstGeom prst="rect">
            <a:avLst/>
          </a:prstGeom>
          <a:noFill/>
          <a:ln>
            <a:noFill/>
          </a:ln>
        </p:spPr>
      </p:pic>
      <p:sp>
        <p:nvSpPr>
          <p:cNvPr id="357" name="Google Shape;357;p49"/>
          <p:cNvSpPr/>
          <p:nvPr/>
        </p:nvSpPr>
        <p:spPr>
          <a:xfrm>
            <a:off x="7033103" y="3576182"/>
            <a:ext cx="1449421" cy="373253"/>
          </a:xfrm>
          <a:prstGeom prst="rect">
            <a:avLst/>
          </a:prstGeom>
          <a:noFill/>
          <a:ln w="508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endParaRPr>
          </a:p>
        </p:txBody>
      </p:sp>
    </p:spTree>
    <p:extLst>
      <p:ext uri="{BB962C8B-B14F-4D97-AF65-F5344CB8AC3E}">
        <p14:creationId xmlns:p14="http://schemas.microsoft.com/office/powerpoint/2010/main" val="23650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0"/>
          <p:cNvSpPr txBox="1">
            <a:spLocks noGrp="1"/>
          </p:cNvSpPr>
          <p:nvPr>
            <p:ph type="title"/>
          </p:nvPr>
        </p:nvSpPr>
        <p:spPr>
          <a:xfrm>
            <a:off x="-914400" y="274639"/>
            <a:ext cx="10972800" cy="1143000"/>
          </a:xfrm>
          <a:prstGeom prst="rect">
            <a:avLst/>
          </a:prstGeom>
          <a:noFill/>
          <a:ln>
            <a:noFill/>
          </a:ln>
        </p:spPr>
        <p:txBody>
          <a:bodyPr spcFirstLastPara="1" wrap="square" lIns="91425" tIns="45700" rIns="91425" bIns="45700" anchor="ctr" anchorCtr="0">
            <a:noAutofit/>
          </a:bodyPr>
          <a:lstStyle/>
          <a:p>
            <a:r>
              <a:rPr lang="en-US"/>
              <a:t>New Types of Coordinates</a:t>
            </a:r>
            <a:endParaRPr/>
          </a:p>
        </p:txBody>
      </p:sp>
      <p:sp>
        <p:nvSpPr>
          <p:cNvPr id="363" name="Google Shape;363;p50"/>
          <p:cNvSpPr txBox="1">
            <a:spLocks noGrp="1"/>
          </p:cNvSpPr>
          <p:nvPr>
            <p:ph type="body" idx="1"/>
          </p:nvPr>
        </p:nvSpPr>
        <p:spPr>
          <a:xfrm>
            <a:off x="443350" y="1600207"/>
            <a:ext cx="8368141" cy="4525963"/>
          </a:xfrm>
          <a:prstGeom prst="rect">
            <a:avLst/>
          </a:prstGeom>
          <a:noFill/>
          <a:ln>
            <a:noFill/>
          </a:ln>
        </p:spPr>
        <p:txBody>
          <a:bodyPr spcFirstLastPara="1" wrap="square" lIns="91425" tIns="45700" rIns="91425" bIns="45700" anchor="t" anchorCtr="0">
            <a:noAutofit/>
          </a:bodyPr>
          <a:lstStyle/>
          <a:p>
            <a:pPr marL="342891">
              <a:spcBef>
                <a:spcPts val="0"/>
              </a:spcBef>
              <a:buSzPts val="3200"/>
            </a:pPr>
            <a:r>
              <a:rPr lang="en-US" b="1" u="sng" dirty="0"/>
              <a:t>Preliminary</a:t>
            </a:r>
            <a:endParaRPr dirty="0"/>
          </a:p>
          <a:p>
            <a:pPr marL="742932" lvl="1" indent="-285744">
              <a:spcBef>
                <a:spcPts val="560"/>
              </a:spcBef>
              <a:buSzPts val="2800"/>
            </a:pPr>
            <a:r>
              <a:rPr lang="en-US" i="1" dirty="0"/>
              <a:t>“These are coordinates </a:t>
            </a:r>
            <a:r>
              <a:rPr lang="en-US" i="1" u="sng" dirty="0"/>
              <a:t>at survey epoch</a:t>
            </a:r>
            <a:r>
              <a:rPr lang="en-US" i="1" dirty="0"/>
              <a:t> that have been computed from OPUS, but </a:t>
            </a:r>
            <a:r>
              <a:rPr lang="en-US" i="1" u="sng" dirty="0"/>
              <a:t>not yet quality checked</a:t>
            </a:r>
            <a:r>
              <a:rPr lang="en-US" i="1" dirty="0"/>
              <a:t> and loaded into the National Spatial Reference System Database (NSRS DB).”</a:t>
            </a:r>
            <a:endParaRPr i="1" dirty="0"/>
          </a:p>
          <a:p>
            <a:pPr marL="1142971" lvl="2" indent="-228594">
              <a:spcBef>
                <a:spcPts val="480"/>
              </a:spcBef>
              <a:buSzPts val="2400"/>
            </a:pPr>
            <a:r>
              <a:rPr lang="en-US" i="1" dirty="0"/>
              <a:t>User-computed</a:t>
            </a:r>
            <a:r>
              <a:rPr lang="en-US" dirty="0"/>
              <a:t> values, such as they might get today from either OPUS-S or OPUS-Projects</a:t>
            </a:r>
            <a:endParaRPr dirty="0"/>
          </a:p>
          <a:p>
            <a:pPr marL="1142971" lvl="2" indent="-228594">
              <a:spcBef>
                <a:spcPts val="480"/>
              </a:spcBef>
              <a:buClr>
                <a:srgbClr val="FF0000"/>
              </a:buClr>
              <a:buSzPts val="2400"/>
            </a:pPr>
            <a:r>
              <a:rPr lang="en-US" dirty="0">
                <a:solidFill>
                  <a:srgbClr val="FF0000"/>
                </a:solidFill>
              </a:rPr>
              <a:t>“Preliminary” coordinates are the </a:t>
            </a:r>
            <a:r>
              <a:rPr lang="en-US" b="1" i="1" u="sng" dirty="0">
                <a:solidFill>
                  <a:srgbClr val="FF0000"/>
                </a:solidFill>
              </a:rPr>
              <a:t>only</a:t>
            </a:r>
            <a:r>
              <a:rPr lang="en-US" dirty="0">
                <a:solidFill>
                  <a:srgbClr val="FF0000"/>
                </a:solidFill>
              </a:rPr>
              <a:t> coordinates a user will get directly from OPUS</a:t>
            </a:r>
            <a:endParaRPr dirty="0"/>
          </a:p>
          <a:p>
            <a:pPr marL="1600160" lvl="3" indent="-101597">
              <a:spcBef>
                <a:spcPts val="400"/>
              </a:spcBef>
              <a:buSzPts val="2000"/>
              <a:buNone/>
            </a:pPr>
            <a:endParaRPr dirty="0"/>
          </a:p>
          <a:p>
            <a:pPr marL="742932" lvl="1" indent="-107948">
              <a:spcBef>
                <a:spcPts val="560"/>
              </a:spcBef>
              <a:buSzPts val="2800"/>
              <a:buNone/>
            </a:pPr>
            <a:endParaRPr dirty="0"/>
          </a:p>
        </p:txBody>
      </p:sp>
      <p:sp>
        <p:nvSpPr>
          <p:cNvPr id="364" name="Google Shape;364;p50"/>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365" name="Google Shape;365;p50"/>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366" name="Google Shape;366;p50"/>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91</a:t>
            </a:fld>
            <a:endParaRPr/>
          </a:p>
        </p:txBody>
      </p:sp>
    </p:spTree>
    <p:extLst>
      <p:ext uri="{BB962C8B-B14F-4D97-AF65-F5344CB8AC3E}">
        <p14:creationId xmlns:p14="http://schemas.microsoft.com/office/powerpoint/2010/main" val="33487334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1"/>
          <p:cNvSpPr txBox="1">
            <a:spLocks noGrp="1"/>
          </p:cNvSpPr>
          <p:nvPr>
            <p:ph type="title"/>
          </p:nvPr>
        </p:nvSpPr>
        <p:spPr>
          <a:xfrm>
            <a:off x="-914400" y="274639"/>
            <a:ext cx="10972800" cy="1143000"/>
          </a:xfrm>
          <a:prstGeom prst="rect">
            <a:avLst/>
          </a:prstGeom>
          <a:noFill/>
          <a:ln>
            <a:noFill/>
          </a:ln>
        </p:spPr>
        <p:txBody>
          <a:bodyPr spcFirstLastPara="1" wrap="square" lIns="91425" tIns="45700" rIns="91425" bIns="45700" anchor="ctr" anchorCtr="0">
            <a:noAutofit/>
          </a:bodyPr>
          <a:lstStyle/>
          <a:p>
            <a:r>
              <a:rPr lang="en-US"/>
              <a:t>New Types of Coordinates</a:t>
            </a:r>
            <a:endParaRPr/>
          </a:p>
        </p:txBody>
      </p:sp>
      <p:sp>
        <p:nvSpPr>
          <p:cNvPr id="372" name="Google Shape;372;p51"/>
          <p:cNvSpPr txBox="1">
            <a:spLocks noGrp="1"/>
          </p:cNvSpPr>
          <p:nvPr>
            <p:ph type="body" idx="1"/>
          </p:nvPr>
        </p:nvSpPr>
        <p:spPr>
          <a:xfrm>
            <a:off x="304807" y="1600207"/>
            <a:ext cx="8589811" cy="4525963"/>
          </a:xfrm>
          <a:prstGeom prst="rect">
            <a:avLst/>
          </a:prstGeom>
          <a:noFill/>
          <a:ln>
            <a:noFill/>
          </a:ln>
        </p:spPr>
        <p:txBody>
          <a:bodyPr spcFirstLastPara="1" wrap="square" lIns="91425" tIns="45700" rIns="91425" bIns="45700" anchor="t" anchorCtr="0">
            <a:noAutofit/>
          </a:bodyPr>
          <a:lstStyle/>
          <a:p>
            <a:pPr marL="342891">
              <a:spcBef>
                <a:spcPts val="0"/>
              </a:spcBef>
              <a:buSzPts val="3200"/>
            </a:pPr>
            <a:r>
              <a:rPr lang="en-US" b="1" u="sng" dirty="0"/>
              <a:t>Reference Epoch</a:t>
            </a:r>
            <a:endParaRPr dirty="0"/>
          </a:p>
          <a:p>
            <a:pPr marL="742932" lvl="1" indent="-285744">
              <a:spcBef>
                <a:spcPts val="560"/>
              </a:spcBef>
              <a:buSzPts val="2800"/>
            </a:pPr>
            <a:r>
              <a:rPr lang="en-US" i="1" dirty="0"/>
              <a:t>“These are coordinates which have been </a:t>
            </a:r>
            <a:r>
              <a:rPr lang="en-US" i="1" u="sng" dirty="0"/>
              <a:t>estimated by NGS</a:t>
            </a:r>
            <a:r>
              <a:rPr lang="en-US" i="1" dirty="0"/>
              <a:t>, from time-dependent (final discrete and final running) coordinates, </a:t>
            </a:r>
            <a:r>
              <a:rPr lang="en-US" i="1" u="sng" dirty="0"/>
              <a:t>at an Official NSRS Reference Epoch (ONRE)</a:t>
            </a:r>
            <a:r>
              <a:rPr lang="en-US" i="1" dirty="0"/>
              <a:t>”</a:t>
            </a:r>
            <a:endParaRPr dirty="0"/>
          </a:p>
          <a:p>
            <a:pPr marL="1142971" lvl="2" indent="-228594">
              <a:spcBef>
                <a:spcPts val="480"/>
              </a:spcBef>
              <a:buSzPts val="2400"/>
            </a:pPr>
            <a:r>
              <a:rPr lang="en-US" dirty="0"/>
              <a:t>NAD 83(2011) epoch 2010.00 (sort of) would’ve fallen under this category</a:t>
            </a:r>
            <a:endParaRPr dirty="0"/>
          </a:p>
          <a:p>
            <a:pPr marL="1142971" lvl="2" indent="-228594">
              <a:spcBef>
                <a:spcPts val="480"/>
              </a:spcBef>
              <a:buSzPts val="2400"/>
            </a:pPr>
            <a:r>
              <a:rPr lang="en-US" dirty="0"/>
              <a:t>These will be computed by NGS every 5 years</a:t>
            </a:r>
            <a:endParaRPr dirty="0"/>
          </a:p>
          <a:p>
            <a:pPr marL="1600160" lvl="3" indent="-228594">
              <a:spcBef>
                <a:spcPts val="400"/>
              </a:spcBef>
              <a:buSzPts val="2000"/>
            </a:pPr>
            <a:r>
              <a:rPr lang="en-US" dirty="0"/>
              <a:t>On a schedule 2-3 years past ONRE</a:t>
            </a:r>
            <a:endParaRPr dirty="0"/>
          </a:p>
          <a:p>
            <a:pPr marL="2057349" lvl="4" indent="-228594">
              <a:spcBef>
                <a:spcPts val="400"/>
              </a:spcBef>
              <a:buSzPts val="2000"/>
            </a:pPr>
            <a:r>
              <a:rPr lang="en-US" dirty="0"/>
              <a:t>2020.00 coordinates will be computed in CY 2022</a:t>
            </a:r>
            <a:endParaRPr dirty="0"/>
          </a:p>
          <a:p>
            <a:pPr marL="2057349" lvl="4" indent="-228594">
              <a:spcBef>
                <a:spcPts val="400"/>
              </a:spcBef>
              <a:buSzPts val="2000"/>
            </a:pPr>
            <a:r>
              <a:rPr lang="en-US" dirty="0"/>
              <a:t>2025.00 coordinates will be computed in CY 2027</a:t>
            </a:r>
            <a:endParaRPr dirty="0"/>
          </a:p>
        </p:txBody>
      </p:sp>
      <p:sp>
        <p:nvSpPr>
          <p:cNvPr id="373" name="Google Shape;373;p51"/>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374" name="Google Shape;374;p51"/>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375" name="Google Shape;375;p51"/>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92</a:t>
            </a:fld>
            <a:endParaRPr/>
          </a:p>
        </p:txBody>
      </p:sp>
    </p:spTree>
    <p:extLst>
      <p:ext uri="{BB962C8B-B14F-4D97-AF65-F5344CB8AC3E}">
        <p14:creationId xmlns:p14="http://schemas.microsoft.com/office/powerpoint/2010/main" val="2533957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2"/>
          <p:cNvSpPr txBox="1">
            <a:spLocks noGrp="1"/>
          </p:cNvSpPr>
          <p:nvPr>
            <p:ph type="title"/>
          </p:nvPr>
        </p:nvSpPr>
        <p:spPr>
          <a:xfrm>
            <a:off x="-914400" y="274639"/>
            <a:ext cx="10972800" cy="1143000"/>
          </a:xfrm>
          <a:prstGeom prst="rect">
            <a:avLst/>
          </a:prstGeom>
          <a:noFill/>
          <a:ln>
            <a:noFill/>
          </a:ln>
        </p:spPr>
        <p:txBody>
          <a:bodyPr spcFirstLastPara="1" wrap="square" lIns="91425" tIns="45700" rIns="91425" bIns="45700" anchor="ctr" anchorCtr="0">
            <a:noAutofit/>
          </a:bodyPr>
          <a:lstStyle/>
          <a:p>
            <a:r>
              <a:rPr lang="en-US"/>
              <a:t>New Types of Coordinates</a:t>
            </a:r>
            <a:endParaRPr/>
          </a:p>
        </p:txBody>
      </p:sp>
      <p:sp>
        <p:nvSpPr>
          <p:cNvPr id="381" name="Google Shape;381;p52"/>
          <p:cNvSpPr txBox="1">
            <a:spLocks noGrp="1"/>
          </p:cNvSpPr>
          <p:nvPr>
            <p:ph type="body" idx="1"/>
          </p:nvPr>
        </p:nvSpPr>
        <p:spPr>
          <a:xfrm>
            <a:off x="318659" y="1600207"/>
            <a:ext cx="8381996" cy="4525963"/>
          </a:xfrm>
          <a:prstGeom prst="rect">
            <a:avLst/>
          </a:prstGeom>
          <a:noFill/>
          <a:ln>
            <a:noFill/>
          </a:ln>
        </p:spPr>
        <p:txBody>
          <a:bodyPr spcFirstLastPara="1" wrap="square" lIns="91425" tIns="45700" rIns="91425" bIns="45700" anchor="t" anchorCtr="0">
            <a:noAutofit/>
          </a:bodyPr>
          <a:lstStyle/>
          <a:p>
            <a:pPr marL="342891">
              <a:spcBef>
                <a:spcPts val="0"/>
              </a:spcBef>
              <a:buSzPts val="3200"/>
            </a:pPr>
            <a:r>
              <a:rPr lang="en-US" b="1" u="sng"/>
              <a:t>Final Discrete</a:t>
            </a:r>
            <a:endParaRPr/>
          </a:p>
          <a:p>
            <a:pPr marL="742932" lvl="1" indent="-285744">
              <a:spcBef>
                <a:spcPts val="560"/>
              </a:spcBef>
              <a:buSzPts val="2800"/>
            </a:pPr>
            <a:r>
              <a:rPr lang="en-US" i="1" dirty="0"/>
              <a:t>“These are coordinates </a:t>
            </a:r>
            <a:r>
              <a:rPr lang="en-US" i="1" u="sng" dirty="0"/>
              <a:t>computed by NGS</a:t>
            </a:r>
            <a:r>
              <a:rPr lang="en-US" i="1" dirty="0"/>
              <a:t> using submitted data and metadata, checked and adjusted and </a:t>
            </a:r>
            <a:r>
              <a:rPr lang="en-US" i="1" u="sng" dirty="0"/>
              <a:t>referenced to one survey epoch</a:t>
            </a:r>
            <a:r>
              <a:rPr lang="en-US" i="1" dirty="0"/>
              <a:t>.”  </a:t>
            </a:r>
            <a:endParaRPr i="1" dirty="0"/>
          </a:p>
          <a:p>
            <a:pPr marL="1142971" lvl="2" indent="-228594">
              <a:spcBef>
                <a:spcPts val="480"/>
              </a:spcBef>
              <a:buSzPts val="2400"/>
            </a:pPr>
            <a:r>
              <a:rPr lang="en-US" dirty="0"/>
              <a:t>These represent the best estimates NGS has of the time-dependent coordinates at any mark</a:t>
            </a:r>
            <a:endParaRPr dirty="0"/>
          </a:p>
          <a:p>
            <a:pPr marL="1142971" lvl="2" indent="-228594">
              <a:spcBef>
                <a:spcPts val="480"/>
              </a:spcBef>
              <a:buSzPts val="2400"/>
            </a:pPr>
            <a:r>
              <a:rPr lang="en-US" dirty="0"/>
              <a:t>Could be a:</a:t>
            </a:r>
            <a:endParaRPr dirty="0"/>
          </a:p>
          <a:p>
            <a:pPr marL="1600160" lvl="3" indent="-228594">
              <a:spcBef>
                <a:spcPts val="400"/>
              </a:spcBef>
              <a:buSzPts val="2000"/>
            </a:pPr>
            <a:r>
              <a:rPr lang="en-US" dirty="0"/>
              <a:t>Daily solution on one CORS</a:t>
            </a:r>
            <a:endParaRPr dirty="0"/>
          </a:p>
          <a:p>
            <a:pPr marL="1600160" lvl="3" indent="-228594">
              <a:spcBef>
                <a:spcPts val="400"/>
              </a:spcBef>
              <a:buSzPts val="2000"/>
            </a:pPr>
            <a:r>
              <a:rPr lang="en-US" dirty="0"/>
              <a:t>The single adjusted value coming from one or more occupations on a passive mark within </a:t>
            </a:r>
            <a:r>
              <a:rPr lang="en-US" b="1" u="sng" dirty="0"/>
              <a:t>1 GPS Month</a:t>
            </a:r>
            <a:endParaRPr dirty="0"/>
          </a:p>
          <a:p>
            <a:pPr marL="742932" lvl="1" indent="-107948">
              <a:spcBef>
                <a:spcPts val="560"/>
              </a:spcBef>
              <a:buSzPts val="2800"/>
              <a:buNone/>
            </a:pPr>
            <a:endParaRPr dirty="0"/>
          </a:p>
        </p:txBody>
      </p:sp>
      <p:sp>
        <p:nvSpPr>
          <p:cNvPr id="382" name="Google Shape;382;p52"/>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383" name="Google Shape;383;p52"/>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384" name="Google Shape;384;p52"/>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93</a:t>
            </a:fld>
            <a:endParaRPr/>
          </a:p>
        </p:txBody>
      </p:sp>
      <p:sp>
        <p:nvSpPr>
          <p:cNvPr id="385" name="Google Shape;385;p52"/>
          <p:cNvSpPr txBox="1"/>
          <p:nvPr/>
        </p:nvSpPr>
        <p:spPr>
          <a:xfrm>
            <a:off x="2726012" y="5335965"/>
            <a:ext cx="344967" cy="584775"/>
          </a:xfrm>
          <a:prstGeom prst="rect">
            <a:avLst/>
          </a:prstGeom>
          <a:noFill/>
          <a:ln>
            <a:noFill/>
          </a:ln>
        </p:spPr>
        <p:txBody>
          <a:bodyPr spcFirstLastPara="1" wrap="square" lIns="91425" tIns="45700" rIns="91425" bIns="45700" anchor="t" anchorCtr="0">
            <a:noAutofit/>
          </a:bodyPr>
          <a:lstStyle/>
          <a:p>
            <a:r>
              <a:rPr lang="en-US" sz="3200">
                <a:solidFill>
                  <a:srgbClr val="FF0000"/>
                </a:solidFill>
              </a:rPr>
              <a:t>*</a:t>
            </a:r>
            <a:endParaRPr/>
          </a:p>
        </p:txBody>
      </p:sp>
      <p:sp>
        <p:nvSpPr>
          <p:cNvPr id="386" name="Google Shape;386;p52"/>
          <p:cNvSpPr txBox="1"/>
          <p:nvPr/>
        </p:nvSpPr>
        <p:spPr>
          <a:xfrm>
            <a:off x="5847321" y="5948877"/>
            <a:ext cx="344967" cy="584775"/>
          </a:xfrm>
          <a:prstGeom prst="rect">
            <a:avLst/>
          </a:prstGeom>
          <a:noFill/>
          <a:ln>
            <a:noFill/>
          </a:ln>
        </p:spPr>
        <p:txBody>
          <a:bodyPr spcFirstLastPara="1" wrap="square" lIns="91425" tIns="45700" rIns="91425" bIns="45700" anchor="t" anchorCtr="0">
            <a:noAutofit/>
          </a:bodyPr>
          <a:lstStyle/>
          <a:p>
            <a:r>
              <a:rPr lang="en-US" sz="3200">
                <a:solidFill>
                  <a:srgbClr val="FF0000"/>
                </a:solidFill>
              </a:rPr>
              <a:t>*</a:t>
            </a:r>
            <a:endParaRPr sz="1600">
              <a:solidFill>
                <a:srgbClr val="FF0000"/>
              </a:solidFill>
            </a:endParaRPr>
          </a:p>
        </p:txBody>
      </p:sp>
      <p:sp>
        <p:nvSpPr>
          <p:cNvPr id="387" name="Google Shape;387;p52"/>
          <p:cNvSpPr txBox="1"/>
          <p:nvPr/>
        </p:nvSpPr>
        <p:spPr>
          <a:xfrm>
            <a:off x="6019805" y="6035415"/>
            <a:ext cx="3044423" cy="369332"/>
          </a:xfrm>
          <a:prstGeom prst="rect">
            <a:avLst/>
          </a:prstGeom>
          <a:noFill/>
          <a:ln>
            <a:noFill/>
          </a:ln>
        </p:spPr>
        <p:txBody>
          <a:bodyPr spcFirstLastPara="1" wrap="square" lIns="91425" tIns="45700" rIns="91425" bIns="45700" anchor="t" anchorCtr="0">
            <a:noAutofit/>
          </a:bodyPr>
          <a:lstStyle/>
          <a:p>
            <a:r>
              <a:rPr lang="en-US" sz="1800">
                <a:solidFill>
                  <a:srgbClr val="FF0000"/>
                </a:solidFill>
              </a:rPr>
              <a:t>More on that in a moment…</a:t>
            </a:r>
            <a:endParaRPr sz="1800">
              <a:solidFill>
                <a:srgbClr val="FF0000"/>
              </a:solidFill>
            </a:endParaRPr>
          </a:p>
        </p:txBody>
      </p:sp>
    </p:spTree>
    <p:extLst>
      <p:ext uri="{BB962C8B-B14F-4D97-AF65-F5344CB8AC3E}">
        <p14:creationId xmlns:p14="http://schemas.microsoft.com/office/powerpoint/2010/main" val="60874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3"/>
          <p:cNvSpPr txBox="1">
            <a:spLocks noGrp="1"/>
          </p:cNvSpPr>
          <p:nvPr>
            <p:ph type="title"/>
          </p:nvPr>
        </p:nvSpPr>
        <p:spPr>
          <a:xfrm>
            <a:off x="-914400" y="274639"/>
            <a:ext cx="10972800" cy="1143000"/>
          </a:xfrm>
          <a:prstGeom prst="rect">
            <a:avLst/>
          </a:prstGeom>
          <a:noFill/>
          <a:ln>
            <a:noFill/>
          </a:ln>
        </p:spPr>
        <p:txBody>
          <a:bodyPr spcFirstLastPara="1" wrap="square" lIns="91425" tIns="45700" rIns="91425" bIns="45700" anchor="ctr" anchorCtr="0">
            <a:noAutofit/>
          </a:bodyPr>
          <a:lstStyle/>
          <a:p>
            <a:r>
              <a:rPr lang="en-US"/>
              <a:t>New Types of Coordinates</a:t>
            </a:r>
            <a:endParaRPr/>
          </a:p>
        </p:txBody>
      </p:sp>
      <p:sp>
        <p:nvSpPr>
          <p:cNvPr id="393" name="Google Shape;393;p53"/>
          <p:cNvSpPr txBox="1">
            <a:spLocks noGrp="1"/>
          </p:cNvSpPr>
          <p:nvPr>
            <p:ph type="body" idx="1"/>
          </p:nvPr>
        </p:nvSpPr>
        <p:spPr>
          <a:xfrm>
            <a:off x="166260" y="1600207"/>
            <a:ext cx="8783776" cy="4525963"/>
          </a:xfrm>
          <a:prstGeom prst="rect">
            <a:avLst/>
          </a:prstGeom>
          <a:noFill/>
          <a:ln>
            <a:noFill/>
          </a:ln>
        </p:spPr>
        <p:txBody>
          <a:bodyPr spcFirstLastPara="1" wrap="square" lIns="91425" tIns="45700" rIns="91425" bIns="45700" anchor="t" anchorCtr="0">
            <a:noAutofit/>
          </a:bodyPr>
          <a:lstStyle/>
          <a:p>
            <a:pPr marL="342891">
              <a:spcBef>
                <a:spcPts val="0"/>
              </a:spcBef>
              <a:buSzPts val="3200"/>
            </a:pPr>
            <a:r>
              <a:rPr lang="en-US" b="1" u="sng" dirty="0"/>
              <a:t>Final Running</a:t>
            </a:r>
            <a:endParaRPr dirty="0"/>
          </a:p>
          <a:p>
            <a:pPr marL="742932" lvl="1" indent="-285744">
              <a:spcBef>
                <a:spcPts val="560"/>
              </a:spcBef>
              <a:buSzPts val="2800"/>
            </a:pPr>
            <a:r>
              <a:rPr lang="en-US" i="1" dirty="0"/>
              <a:t>“Of all types of coordinates on a mark, these are the only ones which will have a coordinate at any time.”</a:t>
            </a:r>
            <a:endParaRPr dirty="0"/>
          </a:p>
          <a:p>
            <a:pPr marL="1142971" lvl="2" indent="-228594">
              <a:spcBef>
                <a:spcPts val="480"/>
              </a:spcBef>
              <a:buSzPts val="2400"/>
            </a:pPr>
            <a:r>
              <a:rPr lang="en-US" dirty="0"/>
              <a:t>At a CORS GRP, they will be the </a:t>
            </a:r>
            <a:r>
              <a:rPr lang="en-US" u="sng" dirty="0"/>
              <a:t>coordinate function</a:t>
            </a:r>
            <a:endParaRPr dirty="0"/>
          </a:p>
          <a:p>
            <a:pPr marL="1600160" lvl="3" indent="-228594">
              <a:spcBef>
                <a:spcPts val="400"/>
              </a:spcBef>
              <a:buSzPts val="2000"/>
            </a:pPr>
            <a:r>
              <a:rPr lang="en-US" dirty="0"/>
              <a:t>Which will be generated by a “fit” to regularly computed </a:t>
            </a:r>
            <a:r>
              <a:rPr lang="en-US" u="sng" dirty="0"/>
              <a:t>Final Discrete </a:t>
            </a:r>
            <a:r>
              <a:rPr lang="en-US" dirty="0"/>
              <a:t>Coordinates (FDCs) on a TBD basis, perhaps daily, perhaps weekly</a:t>
            </a:r>
            <a:endParaRPr dirty="0"/>
          </a:p>
          <a:p>
            <a:pPr marL="1142971" lvl="2" indent="-228594">
              <a:spcBef>
                <a:spcPts val="480"/>
              </a:spcBef>
              <a:buSzPts val="2400"/>
            </a:pPr>
            <a:r>
              <a:rPr lang="en-US" dirty="0"/>
              <a:t>On a passive mark, they will come from a mixture of Final Discrete Coordinates (FDCs) and the Intra-Frame Velocity Model (IFVM2022)</a:t>
            </a:r>
            <a:endParaRPr dirty="0"/>
          </a:p>
          <a:p>
            <a:pPr marL="1600160" lvl="3" indent="-228594">
              <a:spcBef>
                <a:spcPts val="400"/>
              </a:spcBef>
              <a:buSzPts val="2000"/>
            </a:pPr>
            <a:r>
              <a:rPr lang="en-US" dirty="0"/>
              <a:t>And possibly the time-dependent geoid, DGEOID2022</a:t>
            </a:r>
            <a:endParaRPr dirty="0"/>
          </a:p>
          <a:p>
            <a:pPr marL="742932" lvl="1" indent="-107948">
              <a:spcBef>
                <a:spcPts val="560"/>
              </a:spcBef>
              <a:buSzPts val="2800"/>
              <a:buNone/>
            </a:pPr>
            <a:endParaRPr dirty="0"/>
          </a:p>
        </p:txBody>
      </p:sp>
      <p:sp>
        <p:nvSpPr>
          <p:cNvPr id="394" name="Google Shape;394;p53"/>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395" name="Google Shape;395;p53"/>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396" name="Google Shape;396;p53"/>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94</a:t>
            </a:fld>
            <a:endParaRPr/>
          </a:p>
        </p:txBody>
      </p:sp>
    </p:spTree>
    <p:extLst>
      <p:ext uri="{BB962C8B-B14F-4D97-AF65-F5344CB8AC3E}">
        <p14:creationId xmlns:p14="http://schemas.microsoft.com/office/powerpoint/2010/main" val="131666904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5"/>
          <p:cNvSpPr txBox="1">
            <a:spLocks noGrp="1"/>
          </p:cNvSpPr>
          <p:nvPr>
            <p:ph type="title"/>
          </p:nvPr>
        </p:nvSpPr>
        <p:spPr>
          <a:xfrm>
            <a:off x="0" y="457207"/>
            <a:ext cx="8950036" cy="1143000"/>
          </a:xfrm>
          <a:prstGeom prst="rect">
            <a:avLst/>
          </a:prstGeom>
          <a:noFill/>
          <a:ln>
            <a:noFill/>
          </a:ln>
        </p:spPr>
        <p:txBody>
          <a:bodyPr spcFirstLastPara="1" wrap="square" lIns="91425" tIns="45700" rIns="91425" bIns="45700" anchor="ctr" anchorCtr="0">
            <a:noAutofit/>
          </a:bodyPr>
          <a:lstStyle/>
          <a:p>
            <a:r>
              <a:rPr lang="en-US" sz="3600" dirty="0"/>
              <a:t>New Way of Operating the NOAA CORS Network (NCN)</a:t>
            </a:r>
            <a:endParaRPr sz="3600" dirty="0"/>
          </a:p>
        </p:txBody>
      </p:sp>
      <p:sp>
        <p:nvSpPr>
          <p:cNvPr id="410" name="Google Shape;410;p55"/>
          <p:cNvSpPr txBox="1">
            <a:spLocks noGrp="1"/>
          </p:cNvSpPr>
          <p:nvPr>
            <p:ph type="body" idx="1"/>
          </p:nvPr>
        </p:nvSpPr>
        <p:spPr>
          <a:xfrm>
            <a:off x="508000" y="2012954"/>
            <a:ext cx="8275782" cy="4525963"/>
          </a:xfrm>
          <a:prstGeom prst="rect">
            <a:avLst/>
          </a:prstGeom>
          <a:noFill/>
          <a:ln>
            <a:noFill/>
          </a:ln>
        </p:spPr>
        <p:txBody>
          <a:bodyPr spcFirstLastPara="1" wrap="square" lIns="91425" tIns="45700" rIns="91425" bIns="45700" anchor="t" anchorCtr="0">
            <a:noAutofit/>
          </a:bodyPr>
          <a:lstStyle/>
          <a:p>
            <a:pPr marL="342891">
              <a:spcBef>
                <a:spcPts val="0"/>
              </a:spcBef>
              <a:buSzPts val="2800"/>
            </a:pPr>
            <a:r>
              <a:rPr lang="en-US" sz="2800" dirty="0"/>
              <a:t>Each CORS will get a </a:t>
            </a:r>
            <a:r>
              <a:rPr lang="en-US" sz="2800" u="sng" dirty="0"/>
              <a:t>coordinate function</a:t>
            </a:r>
            <a:endParaRPr dirty="0"/>
          </a:p>
          <a:p>
            <a:pPr marL="742932" lvl="1" indent="-285744">
              <a:spcBef>
                <a:spcPts val="480"/>
              </a:spcBef>
              <a:buSzPts val="2400"/>
            </a:pPr>
            <a:r>
              <a:rPr lang="en-US" sz="2400" dirty="0"/>
              <a:t>Actually three functions, X(t), Y(t), Z(t), in the ITRF2014 frame</a:t>
            </a:r>
            <a:endParaRPr dirty="0"/>
          </a:p>
          <a:p>
            <a:pPr marL="742932" lvl="1" indent="-285744">
              <a:spcBef>
                <a:spcPts val="480"/>
              </a:spcBef>
              <a:buSzPts val="2400"/>
            </a:pPr>
            <a:r>
              <a:rPr lang="en-US" sz="2400" dirty="0"/>
              <a:t>In the strict mathematical definition of “function”</a:t>
            </a:r>
            <a:endParaRPr dirty="0"/>
          </a:p>
          <a:p>
            <a:pPr marL="1142971" lvl="2" indent="-228594">
              <a:spcBef>
                <a:spcPts val="400"/>
              </a:spcBef>
              <a:buSzPts val="2000"/>
            </a:pPr>
            <a:r>
              <a:rPr lang="en-US" sz="2000" dirty="0"/>
              <a:t>For any given “t”, there is one and only one X , Y and Z</a:t>
            </a:r>
            <a:endParaRPr dirty="0"/>
          </a:p>
          <a:p>
            <a:pPr marL="1142971" lvl="2" indent="-228594">
              <a:spcBef>
                <a:spcPts val="400"/>
              </a:spcBef>
              <a:buSzPts val="2000"/>
            </a:pPr>
            <a:r>
              <a:rPr lang="en-US" sz="2000" dirty="0"/>
              <a:t>We actually do this today, just that the functions are piecewise linear</a:t>
            </a:r>
            <a:endParaRPr dirty="0"/>
          </a:p>
          <a:p>
            <a:pPr marL="742932" lvl="1" indent="-285744">
              <a:spcBef>
                <a:spcPts val="480"/>
              </a:spcBef>
              <a:buSzPts val="2400"/>
            </a:pPr>
            <a:r>
              <a:rPr lang="en-US" sz="2400" dirty="0"/>
              <a:t>We are NOT limiting our “modernized NSRS” discussions of CORS coordinate functions to linear functions only!</a:t>
            </a:r>
            <a:endParaRPr dirty="0"/>
          </a:p>
          <a:p>
            <a:pPr marL="1142971" lvl="2" indent="-228594">
              <a:spcBef>
                <a:spcPts val="400"/>
              </a:spcBef>
              <a:buSzPts val="2000"/>
            </a:pPr>
            <a:r>
              <a:rPr lang="en-US" sz="2000" dirty="0"/>
              <a:t>But have made no further decisions yet</a:t>
            </a:r>
            <a:endParaRPr dirty="0"/>
          </a:p>
          <a:p>
            <a:pPr marL="742932" lvl="1" indent="-133347">
              <a:spcBef>
                <a:spcPts val="480"/>
              </a:spcBef>
              <a:buSzPts val="2400"/>
              <a:buNone/>
            </a:pPr>
            <a:endParaRPr sz="2400" dirty="0"/>
          </a:p>
        </p:txBody>
      </p:sp>
      <p:sp>
        <p:nvSpPr>
          <p:cNvPr id="411" name="Google Shape;411;p55"/>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412" name="Google Shape;412;p55"/>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413" name="Google Shape;413;p55"/>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95</a:t>
            </a:fld>
            <a:endParaRPr/>
          </a:p>
        </p:txBody>
      </p:sp>
    </p:spTree>
    <p:extLst>
      <p:ext uri="{BB962C8B-B14F-4D97-AF65-F5344CB8AC3E}">
        <p14:creationId xmlns:p14="http://schemas.microsoft.com/office/powerpoint/2010/main" val="272214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6"/>
          <p:cNvSpPr txBox="1">
            <a:spLocks noGrp="1"/>
          </p:cNvSpPr>
          <p:nvPr>
            <p:ph type="title"/>
          </p:nvPr>
        </p:nvSpPr>
        <p:spPr>
          <a:xfrm>
            <a:off x="457200" y="646113"/>
            <a:ext cx="8229600" cy="1143000"/>
          </a:xfrm>
          <a:prstGeom prst="rect">
            <a:avLst/>
          </a:prstGeom>
          <a:noFill/>
          <a:ln>
            <a:noFill/>
          </a:ln>
        </p:spPr>
        <p:txBody>
          <a:bodyPr spcFirstLastPara="1" wrap="square" lIns="91425" tIns="45700" rIns="91425" bIns="45700" anchor="ctr" anchorCtr="0">
            <a:noAutofit/>
          </a:bodyPr>
          <a:lstStyle/>
          <a:p>
            <a:r>
              <a:rPr lang="en-US"/>
              <a:t>Examples of what non-linear CORS coordinate functions look like</a:t>
            </a:r>
            <a:endParaRPr/>
          </a:p>
        </p:txBody>
      </p:sp>
      <p:sp>
        <p:nvSpPr>
          <p:cNvPr id="419" name="Google Shape;419;p56"/>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420" name="Google Shape;420;p56"/>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421" name="Google Shape;421;p56"/>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96</a:t>
            </a:fld>
            <a:endParaRPr/>
          </a:p>
        </p:txBody>
      </p:sp>
      <p:pic>
        <p:nvPicPr>
          <p:cNvPr id="422" name="Google Shape;422;p56"/>
          <p:cNvPicPr preferRelativeResize="0">
            <a:picLocks noGrp="1"/>
          </p:cNvPicPr>
          <p:nvPr>
            <p:ph type="body" idx="1"/>
          </p:nvPr>
        </p:nvPicPr>
        <p:blipFill rotWithShape="1">
          <a:blip r:embed="rId3">
            <a:alphaModFix/>
          </a:blip>
          <a:srcRect/>
          <a:stretch/>
        </p:blipFill>
        <p:spPr>
          <a:xfrm>
            <a:off x="228601" y="2339394"/>
            <a:ext cx="3943900" cy="3333333"/>
          </a:xfrm>
          <a:prstGeom prst="rect">
            <a:avLst/>
          </a:prstGeom>
          <a:noFill/>
          <a:ln>
            <a:noFill/>
          </a:ln>
        </p:spPr>
      </p:pic>
      <p:pic>
        <p:nvPicPr>
          <p:cNvPr id="423" name="Google Shape;423;p56"/>
          <p:cNvPicPr preferRelativeResize="0"/>
          <p:nvPr/>
        </p:nvPicPr>
        <p:blipFill rotWithShape="1">
          <a:blip r:embed="rId4">
            <a:alphaModFix/>
          </a:blip>
          <a:srcRect/>
          <a:stretch/>
        </p:blipFill>
        <p:spPr>
          <a:xfrm>
            <a:off x="4626261" y="2339394"/>
            <a:ext cx="4309471" cy="3333333"/>
          </a:xfrm>
          <a:prstGeom prst="rect">
            <a:avLst/>
          </a:prstGeom>
          <a:noFill/>
          <a:ln>
            <a:noFill/>
          </a:ln>
        </p:spPr>
      </p:pic>
    </p:spTree>
    <p:extLst>
      <p:ext uri="{BB962C8B-B14F-4D97-AF65-F5344CB8AC3E}">
        <p14:creationId xmlns:p14="http://schemas.microsoft.com/office/powerpoint/2010/main" val="13331285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7"/>
          <p:cNvSpPr txBox="1">
            <a:spLocks noGrp="1"/>
          </p:cNvSpPr>
          <p:nvPr>
            <p:ph type="title"/>
          </p:nvPr>
        </p:nvSpPr>
        <p:spPr>
          <a:xfrm>
            <a:off x="406400" y="457207"/>
            <a:ext cx="8229600" cy="1143000"/>
          </a:xfrm>
          <a:prstGeom prst="rect">
            <a:avLst/>
          </a:prstGeom>
          <a:noFill/>
          <a:ln>
            <a:noFill/>
          </a:ln>
        </p:spPr>
        <p:txBody>
          <a:bodyPr spcFirstLastPara="1" wrap="square" lIns="91425" tIns="45700" rIns="91425" bIns="45700" anchor="ctr" anchorCtr="0">
            <a:noAutofit/>
          </a:bodyPr>
          <a:lstStyle/>
          <a:p>
            <a:r>
              <a:rPr lang="en-US" sz="3600" dirty="0"/>
              <a:t>New Way of Operating the NOAA CORS Network (NCN)</a:t>
            </a:r>
            <a:endParaRPr sz="3600" dirty="0"/>
          </a:p>
        </p:txBody>
      </p:sp>
      <p:sp>
        <p:nvSpPr>
          <p:cNvPr id="429" name="Google Shape;429;p57"/>
          <p:cNvSpPr txBox="1">
            <a:spLocks noGrp="1"/>
          </p:cNvSpPr>
          <p:nvPr>
            <p:ph type="body" idx="1"/>
          </p:nvPr>
        </p:nvSpPr>
        <p:spPr>
          <a:xfrm>
            <a:off x="406400" y="1830392"/>
            <a:ext cx="8543636" cy="4525963"/>
          </a:xfrm>
          <a:prstGeom prst="rect">
            <a:avLst/>
          </a:prstGeom>
          <a:noFill/>
          <a:ln>
            <a:noFill/>
          </a:ln>
        </p:spPr>
        <p:txBody>
          <a:bodyPr spcFirstLastPara="1" wrap="square" lIns="91425" tIns="45700" rIns="91425" bIns="45700" anchor="t" anchorCtr="0">
            <a:noAutofit/>
          </a:bodyPr>
          <a:lstStyle/>
          <a:p>
            <a:pPr marL="342891">
              <a:spcBef>
                <a:spcPts val="0"/>
              </a:spcBef>
              <a:buSzPts val="2800"/>
            </a:pPr>
            <a:r>
              <a:rPr lang="en-US" sz="2800" dirty="0"/>
              <a:t>Philosophy:</a:t>
            </a:r>
            <a:endParaRPr dirty="0"/>
          </a:p>
          <a:p>
            <a:pPr marL="742932" lvl="1" indent="-285744">
              <a:spcBef>
                <a:spcPts val="480"/>
              </a:spcBef>
              <a:buSzPts val="2400"/>
            </a:pPr>
            <a:r>
              <a:rPr lang="en-US" sz="2400" dirty="0"/>
              <a:t>The NOAA CORS Network (NCN) will be self-consistent, meaning:</a:t>
            </a:r>
            <a:endParaRPr dirty="0"/>
          </a:p>
          <a:p>
            <a:pPr marL="1142971" lvl="2" indent="-228594">
              <a:spcBef>
                <a:spcPts val="400"/>
              </a:spcBef>
              <a:buSzPts val="2000"/>
            </a:pPr>
            <a:r>
              <a:rPr lang="en-US" sz="2000" dirty="0"/>
              <a:t>The impact of a user’s CORS choices within their project will not exceed a small, statistically acceptable value:</a:t>
            </a:r>
            <a:endParaRPr dirty="0"/>
          </a:p>
          <a:p>
            <a:pPr marL="1600160" lvl="3" indent="-228594"/>
            <a:r>
              <a:rPr lang="en-US" sz="1800" dirty="0"/>
              <a:t>Horizontal &lt; 5 mm, Vertical &lt; 10 mm</a:t>
            </a:r>
            <a:endParaRPr dirty="0"/>
          </a:p>
          <a:p>
            <a:pPr marL="742932" lvl="1" indent="-285744">
              <a:spcBef>
                <a:spcPts val="480"/>
              </a:spcBef>
              <a:buSzPts val="2400"/>
            </a:pPr>
            <a:r>
              <a:rPr lang="en-US" sz="2400" dirty="0"/>
              <a:t>On a daily basis NGS must be able to detect, and react to, </a:t>
            </a:r>
            <a:r>
              <a:rPr lang="en-US" sz="2400" i="1" u="sng" dirty="0">
                <a:solidFill>
                  <a:srgbClr val="FF0000"/>
                </a:solidFill>
              </a:rPr>
              <a:t>persistent disagreement</a:t>
            </a:r>
            <a:r>
              <a:rPr lang="en-US" sz="2400" i="1" dirty="0">
                <a:solidFill>
                  <a:srgbClr val="FF0000"/>
                </a:solidFill>
              </a:rPr>
              <a:t> </a:t>
            </a:r>
            <a:r>
              <a:rPr lang="en-US" sz="2400" dirty="0"/>
              <a:t>between daily solutions and the current “</a:t>
            </a:r>
            <a:r>
              <a:rPr lang="en-US" sz="2400" u="sng" dirty="0"/>
              <a:t>coordinate function</a:t>
            </a:r>
            <a:r>
              <a:rPr lang="en-US" sz="2400" dirty="0"/>
              <a:t>” assigned to any CORS in the NOAA CORS Network (NCN)</a:t>
            </a:r>
            <a:endParaRPr sz="2400" dirty="0"/>
          </a:p>
        </p:txBody>
      </p:sp>
      <p:sp>
        <p:nvSpPr>
          <p:cNvPr id="430" name="Google Shape;430;p57"/>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431" name="Google Shape;431;p57"/>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432" name="Google Shape;432;p57"/>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97</a:t>
            </a:fld>
            <a:endParaRPr/>
          </a:p>
        </p:txBody>
      </p:sp>
    </p:spTree>
    <p:extLst>
      <p:ext uri="{BB962C8B-B14F-4D97-AF65-F5344CB8AC3E}">
        <p14:creationId xmlns:p14="http://schemas.microsoft.com/office/powerpoint/2010/main" val="197346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8"/>
          <p:cNvSpPr txBox="1">
            <a:spLocks noGrp="1"/>
          </p:cNvSpPr>
          <p:nvPr>
            <p:ph type="title"/>
          </p:nvPr>
        </p:nvSpPr>
        <p:spPr>
          <a:xfrm>
            <a:off x="-914400" y="274639"/>
            <a:ext cx="10972800" cy="1143000"/>
          </a:xfrm>
          <a:prstGeom prst="rect">
            <a:avLst/>
          </a:prstGeom>
          <a:noFill/>
          <a:ln>
            <a:noFill/>
          </a:ln>
        </p:spPr>
        <p:txBody>
          <a:bodyPr spcFirstLastPara="1" wrap="square" lIns="91425" tIns="45700" rIns="91425" bIns="45700" anchor="ctr" anchorCtr="0">
            <a:noAutofit/>
          </a:bodyPr>
          <a:lstStyle/>
          <a:p>
            <a:r>
              <a:rPr lang="en-US"/>
              <a:t>Persistent Disagreement</a:t>
            </a:r>
            <a:endParaRPr/>
          </a:p>
        </p:txBody>
      </p:sp>
      <p:sp>
        <p:nvSpPr>
          <p:cNvPr id="438" name="Google Shape;438;p58"/>
          <p:cNvSpPr txBox="1">
            <a:spLocks noGrp="1"/>
          </p:cNvSpPr>
          <p:nvPr>
            <p:ph type="body" idx="1"/>
          </p:nvPr>
        </p:nvSpPr>
        <p:spPr>
          <a:xfrm>
            <a:off x="314036" y="1417639"/>
            <a:ext cx="8732982" cy="4525963"/>
          </a:xfrm>
          <a:prstGeom prst="rect">
            <a:avLst/>
          </a:prstGeom>
          <a:noFill/>
          <a:ln>
            <a:noFill/>
          </a:ln>
        </p:spPr>
        <p:txBody>
          <a:bodyPr spcFirstLastPara="1" wrap="square" lIns="91425" tIns="45700" rIns="91425" bIns="45700" anchor="t" anchorCtr="0">
            <a:noAutofit/>
          </a:bodyPr>
          <a:lstStyle/>
          <a:p>
            <a:pPr marL="342891">
              <a:spcBef>
                <a:spcPts val="0"/>
              </a:spcBef>
              <a:buSzPts val="3200"/>
            </a:pPr>
            <a:r>
              <a:rPr lang="en-US" dirty="0"/>
              <a:t>The point:</a:t>
            </a:r>
            <a:endParaRPr dirty="0"/>
          </a:p>
          <a:p>
            <a:pPr marL="742932" lvl="1" indent="-285744">
              <a:spcBef>
                <a:spcPts val="560"/>
              </a:spcBef>
              <a:buSzPts val="2800"/>
            </a:pPr>
            <a:r>
              <a:rPr lang="en-US" dirty="0"/>
              <a:t>It’s not enough to say “each CORS is good to 1 cm in ellipsoid height”.  </a:t>
            </a:r>
            <a:endParaRPr dirty="0"/>
          </a:p>
          <a:p>
            <a:pPr marL="1142971" lvl="2" indent="-228594">
              <a:spcBef>
                <a:spcPts val="480"/>
              </a:spcBef>
              <a:buSzPts val="2400"/>
            </a:pPr>
            <a:r>
              <a:rPr lang="en-US" dirty="0"/>
              <a:t>That phrase is vague, lacking what it means to be “good to 1 cm”.</a:t>
            </a:r>
            <a:endParaRPr dirty="0"/>
          </a:p>
          <a:p>
            <a:pPr marL="742932" lvl="1" indent="-285744">
              <a:spcBef>
                <a:spcPts val="560"/>
              </a:spcBef>
              <a:buSzPts val="2800"/>
            </a:pPr>
            <a:r>
              <a:rPr lang="en-US" dirty="0"/>
              <a:t>NGS will define and publish “persistent disagreement”</a:t>
            </a:r>
            <a:endParaRPr dirty="0"/>
          </a:p>
          <a:p>
            <a:pPr marL="1142971" lvl="2" indent="-228594">
              <a:spcBef>
                <a:spcPts val="480"/>
              </a:spcBef>
              <a:buSzPts val="2400"/>
            </a:pPr>
            <a:r>
              <a:rPr lang="en-US" dirty="0"/>
              <a:t>Possible component:  A persistent non-zero average disagreement</a:t>
            </a:r>
            <a:endParaRPr dirty="0"/>
          </a:p>
          <a:p>
            <a:pPr marL="1142971" lvl="2" indent="-228594">
              <a:spcBef>
                <a:spcPts val="480"/>
              </a:spcBef>
              <a:buSzPts val="2400"/>
            </a:pPr>
            <a:r>
              <a:rPr lang="en-US" dirty="0"/>
              <a:t>Possible component:  A persistently deviating disagreement</a:t>
            </a:r>
            <a:endParaRPr dirty="0"/>
          </a:p>
          <a:p>
            <a:pPr marL="742932" lvl="1" indent="-285744">
              <a:spcBef>
                <a:spcPts val="560"/>
              </a:spcBef>
              <a:buSzPts val="2800"/>
            </a:pPr>
            <a:r>
              <a:rPr lang="en-US" dirty="0"/>
              <a:t>And NGS will define what happens when a CORS exhibits “persistent disagreement”</a:t>
            </a:r>
            <a:endParaRPr dirty="0"/>
          </a:p>
        </p:txBody>
      </p:sp>
      <p:sp>
        <p:nvSpPr>
          <p:cNvPr id="439" name="Google Shape;439;p58"/>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441" name="Google Shape;441;p58"/>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98</a:t>
            </a:fld>
            <a:endParaRPr/>
          </a:p>
        </p:txBody>
      </p:sp>
    </p:spTree>
    <p:extLst>
      <p:ext uri="{BB962C8B-B14F-4D97-AF65-F5344CB8AC3E}">
        <p14:creationId xmlns:p14="http://schemas.microsoft.com/office/powerpoint/2010/main" val="268935095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76"/>
          <p:cNvSpPr txBox="1">
            <a:spLocks noGrp="1"/>
          </p:cNvSpPr>
          <p:nvPr>
            <p:ph type="title"/>
          </p:nvPr>
        </p:nvSpPr>
        <p:spPr>
          <a:xfrm>
            <a:off x="-272141" y="2452711"/>
            <a:ext cx="9416141" cy="1143000"/>
          </a:xfrm>
          <a:prstGeom prst="rect">
            <a:avLst/>
          </a:prstGeom>
          <a:noFill/>
          <a:ln>
            <a:noFill/>
          </a:ln>
        </p:spPr>
        <p:txBody>
          <a:bodyPr spcFirstLastPara="1" wrap="square" lIns="91425" tIns="45700" rIns="91425" bIns="45700" anchor="ctr" anchorCtr="0">
            <a:noAutofit/>
          </a:bodyPr>
          <a:lstStyle/>
          <a:p>
            <a:r>
              <a:rPr lang="en-US" sz="3600" dirty="0"/>
              <a:t>New Way for </a:t>
            </a:r>
            <a:r>
              <a:rPr lang="en-US" sz="3600" i="1" dirty="0"/>
              <a:t>NGS</a:t>
            </a:r>
            <a:r>
              <a:rPr lang="en-US" sz="3600" dirty="0"/>
              <a:t> to Process and store GNSS Data:  </a:t>
            </a:r>
            <a:br>
              <a:rPr lang="en-US" sz="3600" dirty="0"/>
            </a:br>
            <a:r>
              <a:rPr lang="en-US" sz="3600" dirty="0"/>
              <a:t/>
            </a:r>
            <a:br>
              <a:rPr lang="en-US" sz="3600" dirty="0"/>
            </a:br>
            <a:r>
              <a:rPr lang="en-US" sz="3600" b="1" i="1" u="sng" dirty="0"/>
              <a:t>Final Discrete</a:t>
            </a:r>
            <a:r>
              <a:rPr lang="en-US" sz="3600" b="1" i="1" dirty="0"/>
              <a:t> </a:t>
            </a:r>
            <a:r>
              <a:rPr lang="en-US" sz="3600" dirty="0"/>
              <a:t>Coordinates (</a:t>
            </a:r>
            <a:r>
              <a:rPr lang="en-US" sz="3600" i="1" dirty="0"/>
              <a:t>FDCs</a:t>
            </a:r>
            <a:r>
              <a:rPr lang="en-US" sz="3600" dirty="0"/>
              <a:t>)</a:t>
            </a:r>
            <a:endParaRPr sz="3600" dirty="0"/>
          </a:p>
        </p:txBody>
      </p:sp>
      <p:sp>
        <p:nvSpPr>
          <p:cNvPr id="1614" name="Google Shape;1614;p76"/>
          <p:cNvSpPr txBox="1">
            <a:spLocks noGrp="1"/>
          </p:cNvSpPr>
          <p:nvPr>
            <p:ph type="dt" idx="10"/>
          </p:nvPr>
        </p:nvSpPr>
        <p:spPr>
          <a:xfrm>
            <a:off x="-914400" y="6356355"/>
            <a:ext cx="2844800" cy="365125"/>
          </a:xfrm>
          <a:prstGeom prst="rect">
            <a:avLst/>
          </a:prstGeom>
          <a:noFill/>
          <a:ln>
            <a:noFill/>
          </a:ln>
        </p:spPr>
        <p:txBody>
          <a:bodyPr spcFirstLastPara="1" wrap="square" lIns="91425" tIns="45700" rIns="91425" bIns="45700" anchor="ctr" anchorCtr="0">
            <a:noAutofit/>
          </a:bodyPr>
          <a:lstStyle/>
          <a:p>
            <a:r>
              <a:rPr lang="en-US"/>
              <a:t>May 6, 2019</a:t>
            </a:r>
            <a:endParaRPr/>
          </a:p>
        </p:txBody>
      </p:sp>
      <p:sp>
        <p:nvSpPr>
          <p:cNvPr id="1615" name="Google Shape;1615;p76"/>
          <p:cNvSpPr txBox="1">
            <a:spLocks noGrp="1"/>
          </p:cNvSpPr>
          <p:nvPr>
            <p:ph type="ftr" idx="11"/>
          </p:nvPr>
        </p:nvSpPr>
        <p:spPr>
          <a:xfrm>
            <a:off x="2641600" y="6356357"/>
            <a:ext cx="3860800" cy="365125"/>
          </a:xfrm>
          <a:prstGeom prst="rect">
            <a:avLst/>
          </a:prstGeom>
          <a:noFill/>
          <a:ln>
            <a:noFill/>
          </a:ln>
        </p:spPr>
        <p:txBody>
          <a:bodyPr spcFirstLastPara="1" wrap="square" lIns="91425" tIns="45700" rIns="91425" bIns="45700" anchor="ctr" anchorCtr="0">
            <a:noAutofit/>
          </a:bodyPr>
          <a:lstStyle/>
          <a:p>
            <a:r>
              <a:rPr lang="en-US"/>
              <a:t>2019 Geospatial Summit</a:t>
            </a:r>
            <a:endParaRPr/>
          </a:p>
        </p:txBody>
      </p:sp>
      <p:sp>
        <p:nvSpPr>
          <p:cNvPr id="1616" name="Google Shape;1616;p76"/>
          <p:cNvSpPr txBox="1">
            <a:spLocks noGrp="1"/>
          </p:cNvSpPr>
          <p:nvPr>
            <p:ph type="sldNum" idx="12"/>
          </p:nvPr>
        </p:nvSpPr>
        <p:spPr>
          <a:xfrm>
            <a:off x="7213600" y="6356357"/>
            <a:ext cx="28448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99</a:t>
            </a:fld>
            <a:endParaRPr/>
          </a:p>
        </p:txBody>
      </p:sp>
    </p:spTree>
    <p:extLst>
      <p:ext uri="{BB962C8B-B14F-4D97-AF65-F5344CB8AC3E}">
        <p14:creationId xmlns:p14="http://schemas.microsoft.com/office/powerpoint/2010/main" val="1393249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6.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8.xml><?xml version="1.0" encoding="utf-8"?>
<a:theme xmlns:a="http://schemas.openxmlformats.org/drawingml/2006/main" name="4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30031</TotalTime>
  <Words>7665</Words>
  <Application>Microsoft Office PowerPoint</Application>
  <PresentationFormat>On-screen Show (4:3)</PresentationFormat>
  <Paragraphs>1089</Paragraphs>
  <Slides>103</Slides>
  <Notes>83</Notes>
  <HiddenSlides>2</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103</vt:i4>
      </vt:variant>
    </vt:vector>
  </HeadingPairs>
  <TitlesOfParts>
    <vt:vector size="127" baseType="lpstr">
      <vt:lpstr>ＭＳ Ｐゴシック</vt:lpstr>
      <vt:lpstr>Arial</vt:lpstr>
      <vt:lpstr>Arial Black</vt:lpstr>
      <vt:lpstr>ArialMT</vt:lpstr>
      <vt:lpstr>Cabin</vt:lpstr>
      <vt:lpstr>Calibri</vt:lpstr>
      <vt:lpstr>Cambria</vt:lpstr>
      <vt:lpstr>Gill Sans MT</vt:lpstr>
      <vt:lpstr>Helvetica</vt:lpstr>
      <vt:lpstr>Math1</vt:lpstr>
      <vt:lpstr>Palatino Linotype</vt:lpstr>
      <vt:lpstr>Symbol</vt:lpstr>
      <vt:lpstr>Times</vt:lpstr>
      <vt:lpstr>Times New Roman</vt:lpstr>
      <vt:lpstr>Verdana</vt:lpstr>
      <vt:lpstr>Wingdings</vt:lpstr>
      <vt:lpstr>NGS PowerPoint Template-geodesy.noaa.gov</vt:lpstr>
      <vt:lpstr>Office Theme</vt:lpstr>
      <vt:lpstr>1_Office Theme</vt:lpstr>
      <vt:lpstr>3_Office Theme</vt:lpstr>
      <vt:lpstr>1_NGS PowerPoint Template-geodesy.noaa.gov</vt:lpstr>
      <vt:lpstr>2_Office Theme</vt:lpstr>
      <vt:lpstr>2_NGS PowerPoint Template-geodesy.noaa.gov</vt:lpstr>
      <vt:lpstr>4_NGS PowerPoint Template-geodesy.noaa.gov</vt:lpstr>
      <vt:lpstr>PowerPoint Presentation</vt:lpstr>
      <vt:lpstr>PowerPoint Presentation</vt:lpstr>
      <vt:lpstr>GEODETIC DATUMS</vt:lpstr>
      <vt:lpstr>A (very) brief history of NAD 83</vt:lpstr>
      <vt:lpstr>Why change datums/Realizations</vt:lpstr>
      <vt:lpstr>Horizontal Datums/Coordinates…What do we (you) use in your state?</vt:lpstr>
      <vt:lpstr>What is a Vertical Datum?</vt:lpstr>
      <vt:lpstr>History of vertical  datums in the USA</vt:lpstr>
      <vt:lpstr>PowerPoint Presentation</vt:lpstr>
      <vt:lpstr>Current Vertical Datum in the USA</vt:lpstr>
      <vt:lpstr>History of vertical  datums in the USA</vt:lpstr>
      <vt:lpstr>History of vertical  datums in the USA</vt:lpstr>
      <vt:lpstr>PowerPoint Presentation</vt:lpstr>
      <vt:lpstr>Types Uses and History of Geoid Height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Geoid for Which NAD 83?</vt:lpstr>
      <vt:lpstr>Problems with NAD 83 and NAVD 88</vt:lpstr>
      <vt:lpstr>PowerPoint Presentation</vt:lpstr>
      <vt:lpstr>Why replace NAVD 88 and NAD 83?</vt:lpstr>
      <vt:lpstr>PowerPoint Presentation</vt:lpstr>
      <vt:lpstr>PowerPoint Presentation</vt:lpstr>
      <vt:lpstr>Scientific Decisions</vt:lpstr>
      <vt:lpstr>Replacing the NAD 83’s</vt:lpstr>
      <vt:lpstr>Names</vt:lpstr>
      <vt:lpstr>Scientific Decisions!!</vt:lpstr>
      <vt:lpstr>PowerPoint Presentation</vt:lpstr>
      <vt:lpstr>Names</vt:lpstr>
      <vt:lpstr>The wrong question, circa 2022:</vt:lpstr>
      <vt:lpstr>PowerPoint Presentation</vt:lpstr>
      <vt:lpstr>PowerPoint Presentation</vt:lpstr>
      <vt:lpstr>Reference Frame ≈ Datum</vt:lpstr>
      <vt:lpstr>Reference Frame Defined</vt:lpstr>
      <vt:lpstr>Replacing NAD83</vt:lpstr>
      <vt:lpstr>Four “Plate-Fixed” Reference Frames</vt:lpstr>
      <vt:lpstr>PowerPoint Presentation</vt:lpstr>
      <vt:lpstr>Replacing NAD83</vt:lpstr>
      <vt:lpstr>Non-geocentricity of NAD83</vt:lpstr>
      <vt:lpstr>Geometric change due to  ellipsoid non-geocentricity</vt:lpstr>
      <vt:lpstr>Replacing NAD83</vt:lpstr>
      <vt:lpstr>PowerPoint Presentation</vt:lpstr>
      <vt:lpstr>Replacing NAD83</vt:lpstr>
      <vt:lpstr>Two types of drift</vt:lpstr>
      <vt:lpstr>PowerPoint Presentation</vt:lpstr>
      <vt:lpstr>Plate Rotation visualized</vt:lpstr>
      <vt:lpstr>Euler Poles and “Plate-Fixed”</vt:lpstr>
      <vt:lpstr>Euler Poles and “Plate-Fixed”</vt:lpstr>
      <vt:lpstr>PowerPoint Presentation</vt:lpstr>
      <vt:lpstr>“Plate-Fixed”</vt:lpstr>
      <vt:lpstr>PowerPoint Presentation</vt:lpstr>
      <vt:lpstr>CORS Velocities in ITRF2014</vt:lpstr>
      <vt:lpstr>PowerPoint Presentation</vt:lpstr>
      <vt:lpstr>PowerPoint Presentation</vt:lpstr>
      <vt:lpstr>Two types of drift</vt:lpstr>
      <vt:lpstr>PowerPoint Presentation</vt:lpstr>
      <vt:lpstr>PowerPoint Presentation</vt:lpstr>
      <vt:lpstr>PowerPoint Presentation</vt:lpstr>
      <vt:lpstr>Still Some Drift…</vt:lpstr>
      <vt:lpstr>PowerPoint Presentation</vt:lpstr>
      <vt:lpstr>PowerPoint Presentation</vt:lpstr>
      <vt:lpstr>Example of application of EPP and IFVM</vt:lpstr>
      <vt:lpstr>PowerPoint Presentation</vt:lpstr>
      <vt:lpstr>PowerPoint Presentation</vt:lpstr>
      <vt:lpstr>PowerPoint Presentation</vt:lpstr>
      <vt:lpstr>Overview NAPGD2022</vt:lpstr>
      <vt:lpstr>Passive marks may lie still… but they still may lie! small instability x long time = large inaccuracy</vt:lpstr>
      <vt:lpstr>Gravity for the Redefinition of the American Vertical Datum</vt:lpstr>
      <vt:lpstr>Gravity for the Redefinition of the American Vertical Datum</vt:lpstr>
      <vt:lpstr>PowerPoint Presentation</vt:lpstr>
      <vt:lpstr>PowerPoint Presentation</vt:lpstr>
      <vt:lpstr>Building a Geopotential Field Model</vt:lpstr>
      <vt:lpstr>GRACE – satellite observations</vt:lpstr>
      <vt:lpstr>Gravity Survey Plan</vt:lpstr>
      <vt:lpstr>Individual Components of NAPGD2022</vt:lpstr>
      <vt:lpstr>PowerPoint Presentation</vt:lpstr>
      <vt:lpstr>PowerPoint Presentation</vt:lpstr>
      <vt:lpstr>Outline</vt:lpstr>
      <vt:lpstr>What is BP3?</vt:lpstr>
      <vt:lpstr>Terminology</vt:lpstr>
      <vt:lpstr>Terminology</vt:lpstr>
      <vt:lpstr>Terminology</vt:lpstr>
      <vt:lpstr>Terminology</vt:lpstr>
      <vt:lpstr>New Types of Coordinates</vt:lpstr>
      <vt:lpstr>New Types of Coordinates</vt:lpstr>
      <vt:lpstr>Reported Coordinates</vt:lpstr>
      <vt:lpstr>New Types of Coordinates</vt:lpstr>
      <vt:lpstr>New Types of Coordinates</vt:lpstr>
      <vt:lpstr>New Types of Coordinates</vt:lpstr>
      <vt:lpstr>New Types of Coordinates</vt:lpstr>
      <vt:lpstr>New Way of Operating the NOAA CORS Network (NCN)</vt:lpstr>
      <vt:lpstr>Examples of what non-linear CORS coordinate functions look like</vt:lpstr>
      <vt:lpstr>New Way of Operating the NOAA CORS Network (NCN)</vt:lpstr>
      <vt:lpstr>Persistent Disagreement</vt:lpstr>
      <vt:lpstr>New Way for NGS to Process and store GNSS Data:    Final Discrete Coordinates (FDCs)</vt:lpstr>
      <vt:lpstr>GNSS:  Monthly workflow…</vt:lpstr>
      <vt:lpstr>Processing by GPS Month…</vt:lpstr>
      <vt:lpstr>Processing by GPS Month…</vt:lpstr>
      <vt:lpstr>Questions?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489</cp:revision>
  <cp:lastPrinted>2019-12-31T19:17:36Z</cp:lastPrinted>
  <dcterms:created xsi:type="dcterms:W3CDTF">2012-09-06T12:10:23Z</dcterms:created>
  <dcterms:modified xsi:type="dcterms:W3CDTF">2020-01-31T14:00:16Z</dcterms:modified>
</cp:coreProperties>
</file>