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29" roundtripDataSignature="AMtx7mitU/1Z4O7HlZSNyUAFSLOvqCpL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n-US"/>
              <a:t>CORS</a:t>
            </a:r>
            <a:r>
              <a:rPr lang="en-US"/>
              <a:t> stands for </a:t>
            </a:r>
            <a:r>
              <a:rPr b="1" lang="en-US">
                <a:solidFill>
                  <a:schemeClr val="dk1"/>
                </a:solidFill>
              </a:rPr>
              <a:t>Continuously Operating GNSS Reference Station</a:t>
            </a:r>
            <a:r>
              <a:rPr lang="en-US">
                <a:solidFill>
                  <a:schemeClr val="dk1"/>
                </a:solidFill>
              </a:rPr>
              <a:t>, and </a:t>
            </a:r>
            <a:r>
              <a:rPr b="1" lang="en-US">
                <a:solidFill>
                  <a:schemeClr val="dk1"/>
                </a:solidFill>
              </a:rPr>
              <a:t>GNSS</a:t>
            </a:r>
            <a:r>
              <a:rPr lang="en-US">
                <a:solidFill>
                  <a:schemeClr val="dk1"/>
                </a:solidFill>
              </a:rPr>
              <a:t> stands for </a:t>
            </a:r>
            <a:r>
              <a:rPr b="1" lang="en-US">
                <a:solidFill>
                  <a:schemeClr val="dk1"/>
                </a:solidFill>
              </a:rPr>
              <a:t>Global Navigation Satellite System</a:t>
            </a:r>
            <a:r>
              <a:rPr lang="en-US">
                <a:solidFill>
                  <a:schemeClr val="dk1"/>
                </a:solidFill>
              </a:rPr>
              <a:t> of which America’s </a:t>
            </a:r>
            <a:r>
              <a:rPr b="1" lang="en-US">
                <a:solidFill>
                  <a:schemeClr val="dk1"/>
                </a:solidFill>
              </a:rPr>
              <a:t>GPS</a:t>
            </a:r>
            <a:r>
              <a:rPr lang="en-US">
                <a:solidFill>
                  <a:schemeClr val="dk1"/>
                </a:solidFill>
              </a:rPr>
              <a:t> is part of, as well as Russia’s </a:t>
            </a:r>
            <a:r>
              <a:rPr b="1" lang="en-US">
                <a:solidFill>
                  <a:schemeClr val="dk1"/>
                </a:solidFill>
              </a:rPr>
              <a:t>GLONASS</a:t>
            </a:r>
            <a:r>
              <a:rPr lang="en-US">
                <a:solidFill>
                  <a:schemeClr val="dk1"/>
                </a:solidFill>
              </a:rPr>
              <a:t>, Europe’s </a:t>
            </a:r>
            <a:r>
              <a:rPr b="1" lang="en-US">
                <a:solidFill>
                  <a:schemeClr val="dk1"/>
                </a:solidFill>
              </a:rPr>
              <a:t>GALILEO</a:t>
            </a:r>
            <a:r>
              <a:rPr lang="en-US">
                <a:solidFill>
                  <a:schemeClr val="dk1"/>
                </a:solidFill>
              </a:rPr>
              <a:t>, and China’s </a:t>
            </a:r>
            <a:r>
              <a:rPr b="1" lang="en-US">
                <a:solidFill>
                  <a:schemeClr val="dk1"/>
                </a:solidFill>
              </a:rPr>
              <a:t>BEIDOU</a:t>
            </a:r>
            <a:r>
              <a:rPr lang="en-US">
                <a:solidFill>
                  <a:schemeClr val="dk1"/>
                </a:solidFill>
              </a:rPr>
              <a:t>.  </a:t>
            </a:r>
            <a:endParaRPr>
              <a:solidFill>
                <a:schemeClr val="dk1"/>
              </a:solidFill>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The </a:t>
            </a:r>
            <a:r>
              <a:rPr b="1" lang="en-US"/>
              <a:t>NOAA CORS Network</a:t>
            </a:r>
            <a:r>
              <a:rPr lang="en-US"/>
              <a:t> provides products and support for rapid and precise </a:t>
            </a:r>
            <a:r>
              <a:rPr lang="en-US"/>
              <a:t>3-D</a:t>
            </a:r>
            <a:r>
              <a:rPr lang="en-US"/>
              <a:t> positioning and other geophysical applications throughout the United States and its territories. This webinar will provide an overview of the people, organizations, and infrastructure which make the NOAA CORS Network, and the efforts underway to improve and modernize it.</a:t>
            </a:r>
            <a:r>
              <a:rPr lang="en-US">
                <a:solidFill>
                  <a:schemeClr val="dk1"/>
                </a:solidFill>
              </a:rPr>
              <a:t>  </a:t>
            </a:r>
            <a:endParaRPr>
              <a:solidFill>
                <a:schemeClr val="dk1"/>
              </a:solidFill>
            </a:endParaRPr>
          </a:p>
          <a:p>
            <a:pPr indent="0" lvl="0" marL="0" rtl="0" algn="l">
              <a:lnSpc>
                <a:spcPct val="100000"/>
              </a:lnSpc>
              <a:spcBef>
                <a:spcPts val="0"/>
              </a:spcBef>
              <a:spcAft>
                <a:spcPts val="0"/>
              </a:spcAft>
              <a:buSzPts val="1800"/>
              <a:buNone/>
            </a:pPr>
            <a:r>
              <a:t/>
            </a:r>
            <a:endParaRPr>
              <a:solidFill>
                <a:schemeClr val="dk1"/>
              </a:solidFill>
            </a:endParaRPr>
          </a:p>
          <a:p>
            <a:pPr indent="0" lvl="0" marL="0" rtl="0" algn="l">
              <a:lnSpc>
                <a:spcPct val="100000"/>
              </a:lnSpc>
              <a:spcBef>
                <a:spcPts val="0"/>
              </a:spcBef>
              <a:spcAft>
                <a:spcPts val="0"/>
              </a:spcAft>
              <a:buSzPts val="1800"/>
              <a:buNone/>
            </a:pPr>
            <a:r>
              <a:rPr lang="en-US">
                <a:solidFill>
                  <a:schemeClr val="dk1"/>
                </a:solidFill>
              </a:rPr>
              <a:t>As we go through slides, look for QR codes which’ll take you to helpful websites!  Now on with the show!</a:t>
            </a:r>
            <a:endParaRPr>
              <a:solidFill>
                <a:schemeClr val="dk1"/>
              </a:solidFill>
            </a:endParaRPr>
          </a:p>
          <a:p>
            <a:pPr indent="0" lvl="0" marL="0" rtl="0" algn="l">
              <a:lnSpc>
                <a:spcPct val="100000"/>
              </a:lnSpc>
              <a:spcBef>
                <a:spcPts val="0"/>
              </a:spcBef>
              <a:spcAft>
                <a:spcPts val="0"/>
              </a:spcAft>
              <a:buSzPts val="1800"/>
              <a:buNone/>
            </a:pPr>
            <a:r>
              <a:t/>
            </a:r>
            <a:endParaRPr>
              <a:solidFill>
                <a:schemeClr val="dk1"/>
              </a:solidFill>
            </a:endParaRPr>
          </a:p>
          <a:p>
            <a:pPr indent="0" lvl="0" marL="0" rtl="0" algn="l">
              <a:lnSpc>
                <a:spcPct val="100000"/>
              </a:lnSpc>
              <a:spcBef>
                <a:spcPts val="0"/>
              </a:spcBef>
              <a:spcAft>
                <a:spcPts val="0"/>
              </a:spcAft>
              <a:buSzPts val="1800"/>
              <a:buNone/>
            </a:pPr>
            <a:r>
              <a:rPr i="1" lang="en-US"/>
              <a:t>NEXT SLIDE</a:t>
            </a:r>
            <a:endParaRPr i="1"/>
          </a:p>
        </p:txBody>
      </p:sp>
      <p:sp>
        <p:nvSpPr>
          <p:cNvPr id="87" name="Google Shape;87;p1: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7ce7e602f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7ce7e602f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Here’s a closer lo</a:t>
            </a:r>
            <a:r>
              <a:rPr lang="en-US"/>
              <a:t>ok at the GNSS </a:t>
            </a:r>
            <a:r>
              <a:rPr b="1" lang="en-US"/>
              <a:t>antenna</a:t>
            </a:r>
            <a:r>
              <a:rPr lang="en-US"/>
              <a:t>.  GNSS signals picked up by the antenna are sent over that black cable to an expensive GNSS receiver safe inside the building to the left rear.  The receiver </a:t>
            </a:r>
            <a:r>
              <a:rPr lang="en-US">
                <a:solidFill>
                  <a:schemeClr val="dk1"/>
                </a:solidFill>
              </a:rPr>
              <a:t>gets power and internet from the building, </a:t>
            </a:r>
            <a:r>
              <a:rPr lang="en-US"/>
              <a:t>processes the GNSS signals and stores the resulting data for the station operator and CORS team to collect each hour or 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NEXT SLIDE</a:t>
            </a:r>
            <a:endParaRPr/>
          </a:p>
        </p:txBody>
      </p:sp>
      <p:sp>
        <p:nvSpPr>
          <p:cNvPr id="182" name="Google Shape;182;ge7ce7e602f_0_39: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7cb35909c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7cb35909c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Here’s another typical type of CORS found in the network.  </a:t>
            </a:r>
            <a:r>
              <a:rPr b="1" lang="en-US">
                <a:solidFill>
                  <a:schemeClr val="dk1"/>
                </a:solidFill>
              </a:rPr>
              <a:t>LOY3</a:t>
            </a:r>
            <a:r>
              <a:rPr lang="en-US">
                <a:solidFill>
                  <a:schemeClr val="dk1"/>
                </a:solidFill>
              </a:rPr>
              <a:t> in Virginia Beach, Virginia is operated by a commercial partner called SmartNet.  Note that the monument for the GNSS antenna is a metal pipe attached to a four-story building.  The view of GNSS satellites is good, but you have to make sure that the building is stable.</a:t>
            </a:r>
            <a:endParaRPr>
              <a:solidFill>
                <a:schemeClr val="dk1"/>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a:t>
            </a:r>
            <a:endParaRPr>
              <a:solidFill>
                <a:schemeClr val="dk1"/>
              </a:solidFill>
            </a:endParaRPr>
          </a:p>
          <a:p>
            <a:pPr indent="0" lvl="0" marL="0" rtl="0" algn="l">
              <a:spcBef>
                <a:spcPts val="0"/>
              </a:spcBef>
              <a:spcAft>
                <a:spcPts val="0"/>
              </a:spcAft>
              <a:buNone/>
            </a:pPr>
            <a:r>
              <a:t/>
            </a:r>
            <a:endParaRPr/>
          </a:p>
        </p:txBody>
      </p:sp>
      <p:sp>
        <p:nvSpPr>
          <p:cNvPr id="188" name="Google Shape;188;ge7cb35909c_1_8: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7cb35909c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e7cb35909c_1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This is </a:t>
            </a:r>
            <a:r>
              <a:rPr b="1" lang="en-US">
                <a:solidFill>
                  <a:schemeClr val="dk1"/>
                </a:solidFill>
              </a:rPr>
              <a:t>GUAX</a:t>
            </a:r>
            <a:r>
              <a:rPr lang="en-US">
                <a:solidFill>
                  <a:schemeClr val="dk1"/>
                </a:solidFill>
              </a:rPr>
              <a:t> on Guadalupe Island a few hundred kilometers off the west coast of Baja California.  The GNSS antenna is inside the gray protective dome, and </a:t>
            </a:r>
            <a:r>
              <a:rPr lang="en-US"/>
              <a:t>t</a:t>
            </a:r>
            <a:r>
              <a:rPr lang="en-US"/>
              <a:t>he tripod-looking structure it’s sitting on </a:t>
            </a:r>
            <a:r>
              <a:rPr lang="en-US">
                <a:solidFill>
                  <a:schemeClr val="dk1"/>
                </a:solidFill>
              </a:rPr>
              <a:t>is the type of CORS monument I’m more accustomed to working with since starting my career in 1996.  </a:t>
            </a:r>
            <a:r>
              <a:rPr lang="en-US"/>
              <a:t>This </a:t>
            </a:r>
            <a:r>
              <a:rPr b="1" i="1" lang="en-US"/>
              <a:t>BRACED</a:t>
            </a:r>
            <a:r>
              <a:rPr lang="en-US"/>
              <a:t> monument </a:t>
            </a:r>
            <a:r>
              <a:rPr lang="en-US"/>
              <a:t>consists of stainless steel legs anchored into the earth and welded together.  The other thing that I’m accustomed to is that the station is solar powered, and has wireless communication</a:t>
            </a:r>
            <a:r>
              <a:rPr lang="en-US"/>
              <a:t> to download data and monitor equipment</a:t>
            </a:r>
            <a:r>
              <a:rPr lang="en-US"/>
              <a:t>.  All these things together--the monument, solar, and wireless communication--allow high quality CORStations to be installed almost anywhere on land.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NEXT SLIDE</a:t>
            </a:r>
            <a:endParaRPr i="1">
              <a:solidFill>
                <a:srgbClr val="FF0000"/>
              </a:solidFill>
            </a:endParaRPr>
          </a:p>
        </p:txBody>
      </p:sp>
      <p:sp>
        <p:nvSpPr>
          <p:cNvPr id="198" name="Google Shape;198;ge7cb35909c_1_18: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7ce7e602f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7ce7e602f_0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There’s a wide mix of monument types, receivers, and antennas out there in the NOAA CORS Network, and standards of maintenance and operation also vary between the contributors.  Some operators don’t promptly report receiver or antenna changes, and this makes extra work for the CORS team trying to track down jumps in station position or investigate hardware change flags raised by data ingest software.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Trying to distinguish real earth movement from noise at many GNSS stations also consumes a lot of the CORS team’s time.  Noise sources include unstable monuments, encroaching vegetation, and faulty GNSS hardware and antenna cables.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I have to say that NGS has been just as guilty of these violations as other contributors to the NOAA CORS Network.  Our very own HNPT tower monument in the left image </a:t>
            </a:r>
            <a:r>
              <a:rPr lang="en-US">
                <a:solidFill>
                  <a:schemeClr val="dk1"/>
                </a:solidFill>
              </a:rPr>
              <a:t>wobbles</a:t>
            </a:r>
            <a:r>
              <a:rPr lang="en-US">
                <a:solidFill>
                  <a:schemeClr val="dk1"/>
                </a:solidFill>
              </a:rPr>
              <a:t> when you stand on the concrete pad base, and the 20-year old concrete pillar monument at our UVFM station is starting to crumble.  </a:t>
            </a:r>
            <a:r>
              <a:rPr i="1" lang="en-US">
                <a:solidFill>
                  <a:schemeClr val="dk1"/>
                </a:solidFill>
              </a:rPr>
              <a:t>We really need to be working smarter, not harder.</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NEXT SLIDE</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07" name="Google Shape;207;ge7ce7e602f_0_107: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7ce7e602f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7ce7e602f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In this slide I’d like to point out the need to prevent vegetation from overwhelming a CORStation.  CHMS in California’s Mojave Desert, is not part of the NOAA CORS Network, </a:t>
            </a:r>
            <a:r>
              <a:rPr i="1" lang="en-US">
                <a:solidFill>
                  <a:schemeClr val="dk1"/>
                </a:solidFill>
              </a:rPr>
              <a:t>but</a:t>
            </a:r>
            <a:r>
              <a:rPr lang="en-US">
                <a:solidFill>
                  <a:schemeClr val="dk1"/>
                </a:solidFill>
              </a:rPr>
              <a:t> it’s a station I helped install and operate 20 years ago when I was with the </a:t>
            </a:r>
            <a:r>
              <a:rPr b="1" lang="en-US">
                <a:solidFill>
                  <a:schemeClr val="dk1"/>
                </a:solidFill>
              </a:rPr>
              <a:t>SCIGN</a:t>
            </a:r>
            <a:r>
              <a:rPr lang="en-US">
                <a:solidFill>
                  <a:schemeClr val="dk1"/>
                </a:solidFill>
              </a:rPr>
              <a:t> consortium.  That tree circled in yellow was not there when we built the station in 2001.  A few years later the school principal planted a mulberry tree next to the station, and it grew and grew.  Each winter the leaves would fall off and each summer they would grow back again.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Look closely at the red rectangle.  The 2-centimeter horizontal and 5-cm vertical oscillations in the position time series were not caused by the ground moving, but from the negative impact the tree had on the station from 2006 to when the tree was finally cut down in 2012.</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Notice the small orange circle where there was real ground displacement of about 12 millimeters north. That was caused by the magnitude 7.1 Ridgecrest earthquake about 125 kilometers away.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The lesson here is even if you have a good stable monument, the CORStation will require good routine maintenance of hardware </a:t>
            </a:r>
            <a:r>
              <a:rPr b="1" lang="en-US">
                <a:solidFill>
                  <a:schemeClr val="dk1"/>
                </a:solidFill>
              </a:rPr>
              <a:t>AND</a:t>
            </a:r>
            <a:r>
              <a:rPr lang="en-US">
                <a:solidFill>
                  <a:schemeClr val="dk1"/>
                </a:solidFill>
              </a:rPr>
              <a:t> surroundings.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NEXT SLIDE</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16" name="Google Shape;216;ge7ce7e602f_0_45: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de27bf340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36" name="Google Shape;236;gdde27bf340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Font typeface="Times New Roman"/>
              <a:buNone/>
            </a:pPr>
            <a:r>
              <a:rPr lang="en-US">
                <a:solidFill>
                  <a:schemeClr val="dk1"/>
                </a:solidFill>
              </a:rPr>
              <a:t>So I’ve given you an overview of the people, organizations and infrastructure that make the NOAA CORS Network, but now I’d like to talk about efforts to improve and moderni</a:t>
            </a:r>
            <a:r>
              <a:rPr lang="en-US">
                <a:solidFill>
                  <a:schemeClr val="dk1"/>
                </a:solidFill>
              </a:rPr>
              <a:t>ze the network.</a:t>
            </a:r>
            <a:endParaRPr>
              <a:solidFill>
                <a:schemeClr val="dk1"/>
              </a:solidFill>
            </a:endParaRPr>
          </a:p>
          <a:p>
            <a:pPr indent="0" lvl="0" marL="0" rtl="0" algn="l">
              <a:lnSpc>
                <a:spcPct val="100000"/>
              </a:lnSpc>
              <a:spcBef>
                <a:spcPts val="0"/>
              </a:spcBef>
              <a:spcAft>
                <a:spcPts val="0"/>
              </a:spcAft>
              <a:buSzPts val="1800"/>
              <a:buFont typeface="Times New Roman"/>
              <a:buNone/>
            </a:pPr>
            <a:r>
              <a:t/>
            </a:r>
            <a:endParaRPr>
              <a:solidFill>
                <a:schemeClr val="dk1"/>
              </a:solidFill>
            </a:endParaRPr>
          </a:p>
          <a:p>
            <a:pPr indent="0" lvl="0" marL="0" rtl="0" algn="l">
              <a:lnSpc>
                <a:spcPct val="100000"/>
              </a:lnSpc>
              <a:spcBef>
                <a:spcPts val="0"/>
              </a:spcBef>
              <a:spcAft>
                <a:spcPts val="0"/>
              </a:spcAft>
              <a:buSzPts val="1800"/>
              <a:buFont typeface="Times New Roman"/>
              <a:buNone/>
            </a:pPr>
            <a:r>
              <a:rPr lang="en-US">
                <a:solidFill>
                  <a:schemeClr val="dk1"/>
                </a:solidFill>
              </a:rPr>
              <a:t>Let’s start with </a:t>
            </a:r>
            <a:r>
              <a:rPr b="1" lang="en-US">
                <a:solidFill>
                  <a:schemeClr val="dk1"/>
                </a:solidFill>
              </a:rPr>
              <a:t>Foundation CORS</a:t>
            </a:r>
            <a:r>
              <a:rPr lang="en-US">
                <a:solidFill>
                  <a:schemeClr val="dk1"/>
                </a:solidFill>
              </a:rPr>
              <a:t> -- a set of at least 36 </a:t>
            </a:r>
            <a:r>
              <a:rPr b="1" lang="en-US">
                <a:solidFill>
                  <a:schemeClr val="dk1"/>
                </a:solidFill>
              </a:rPr>
              <a:t>federally owned and operated</a:t>
            </a:r>
            <a:r>
              <a:rPr lang="en-US">
                <a:solidFill>
                  <a:schemeClr val="dk1"/>
                </a:solidFill>
              </a:rPr>
              <a:t>, high quality, highly-reliable stations to guarantee support for the NSRS and ITRF for decades or even centuries to come.  Federal partners include the National Science Foundation and NASA, and we are pushing to work with others such as the National Park Service and National Geospatial Intelligence Agency.</a:t>
            </a:r>
            <a:endParaRPr>
              <a:solidFill>
                <a:schemeClr val="dk1"/>
              </a:solidFill>
            </a:endParaRPr>
          </a:p>
          <a:p>
            <a:pPr indent="0" lvl="0" marL="0" rtl="0" algn="l">
              <a:lnSpc>
                <a:spcPct val="100000"/>
              </a:lnSpc>
              <a:spcBef>
                <a:spcPts val="0"/>
              </a:spcBef>
              <a:spcAft>
                <a:spcPts val="0"/>
              </a:spcAft>
              <a:buSzPts val="1800"/>
              <a:buFont typeface="Times New Roman"/>
              <a:buNone/>
            </a:pPr>
            <a:r>
              <a:t/>
            </a:r>
            <a:endParaRPr>
              <a:solidFill>
                <a:schemeClr val="dk1"/>
              </a:solidFill>
            </a:endParaRPr>
          </a:p>
          <a:p>
            <a:pPr indent="0" lvl="0" marL="0" rtl="0" algn="l">
              <a:spcBef>
                <a:spcPts val="0"/>
              </a:spcBef>
              <a:spcAft>
                <a:spcPts val="0"/>
              </a:spcAft>
              <a:buSzPts val="1000"/>
              <a:buFont typeface="Times New Roman"/>
              <a:buNone/>
            </a:pPr>
            <a:r>
              <a:rPr lang="en-US">
                <a:solidFill>
                  <a:schemeClr val="dk1"/>
                </a:solidFill>
              </a:rPr>
              <a:t>NEXT SLIDE</a:t>
            </a:r>
            <a:endParaRPr>
              <a:solidFill>
                <a:schemeClr val="dk1"/>
              </a:solidFill>
            </a:endParaRPr>
          </a:p>
        </p:txBody>
      </p:sp>
      <p:sp>
        <p:nvSpPr>
          <p:cNvPr id="237" name="Google Shape;237;gdde27bf340_0_37:notes"/>
          <p:cNvSpPr txBox="1"/>
          <p:nvPr/>
        </p:nvSpPr>
        <p:spPr>
          <a:xfrm>
            <a:off x="3884612" y="8685212"/>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e7ce7e602f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42" name="Google Shape;242;ge7ce7e602f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Font typeface="Times New Roman"/>
              <a:buNone/>
            </a:pPr>
            <a:r>
              <a:rPr lang="en-US">
                <a:solidFill>
                  <a:srgbClr val="FF0000"/>
                </a:solidFill>
              </a:rPr>
              <a:t> </a:t>
            </a:r>
            <a:r>
              <a:rPr lang="en-US">
                <a:solidFill>
                  <a:schemeClr val="dk1"/>
                </a:solidFill>
              </a:rPr>
              <a:t>22 out of 36 Foundation CORStations will be co-located with other space geodetic techniques (like the VLBI radio telescope pictured here) which support the International Terrestrial Reference Frame.  Other stations will fill in big gaps in the network and support our own rotation models for the Carribean, Mariana, Pacific and North America plates.</a:t>
            </a:r>
            <a:endParaRPr>
              <a:solidFill>
                <a:schemeClr val="dk1"/>
              </a:solidFill>
            </a:endParaRPr>
          </a:p>
          <a:p>
            <a:pPr indent="0" lvl="0" marL="0" rtl="0" algn="l">
              <a:lnSpc>
                <a:spcPct val="100000"/>
              </a:lnSpc>
              <a:spcBef>
                <a:spcPts val="0"/>
              </a:spcBef>
              <a:spcAft>
                <a:spcPts val="0"/>
              </a:spcAft>
              <a:buSzPts val="1800"/>
              <a:buFont typeface="Times New Roman"/>
              <a:buNone/>
            </a:pPr>
            <a:r>
              <a:t/>
            </a:r>
            <a:endParaRPr/>
          </a:p>
          <a:p>
            <a:pPr indent="0" lvl="0" marL="0" rtl="0" algn="l">
              <a:lnSpc>
                <a:spcPct val="100000"/>
              </a:lnSpc>
              <a:spcBef>
                <a:spcPts val="0"/>
              </a:spcBef>
              <a:spcAft>
                <a:spcPts val="0"/>
              </a:spcAft>
              <a:buSzPts val="1800"/>
              <a:buFont typeface="Times New Roman"/>
              <a:buNone/>
            </a:pPr>
            <a:r>
              <a:rPr lang="en-US"/>
              <a:t>NEXT SLIDE</a:t>
            </a:r>
            <a:endParaRPr/>
          </a:p>
          <a:p>
            <a:pPr indent="0" lvl="0" marL="0" rtl="0" algn="l">
              <a:lnSpc>
                <a:spcPct val="100000"/>
              </a:lnSpc>
              <a:spcBef>
                <a:spcPts val="0"/>
              </a:spcBef>
              <a:spcAft>
                <a:spcPts val="0"/>
              </a:spcAft>
              <a:buClr>
                <a:srgbClr val="000000"/>
              </a:buClr>
              <a:buSzPts val="1000"/>
              <a:buFont typeface="Times New Roman"/>
              <a:buNone/>
            </a:pPr>
            <a:r>
              <a:t/>
            </a:r>
            <a:endParaRPr>
              <a:solidFill>
                <a:srgbClr val="FF0000"/>
              </a:solidFill>
            </a:endParaRPr>
          </a:p>
        </p:txBody>
      </p:sp>
      <p:sp>
        <p:nvSpPr>
          <p:cNvPr id="243" name="Google Shape;243;ge7ce7e602f_0_133:notes"/>
          <p:cNvSpPr txBox="1"/>
          <p:nvPr/>
        </p:nvSpPr>
        <p:spPr>
          <a:xfrm>
            <a:off x="3884612" y="8685212"/>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e6d6583ec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49" name="Google Shape;249;ge6d6583ec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Font typeface="Times New Roman"/>
              <a:buNone/>
            </a:pPr>
            <a:r>
              <a:rPr lang="en-US"/>
              <a:t>We’re just starting to write a 5-year </a:t>
            </a:r>
            <a:r>
              <a:rPr b="1" lang="en-US"/>
              <a:t>CORS comprehensive plan</a:t>
            </a:r>
            <a:r>
              <a:rPr lang="en-US"/>
              <a:t> to </a:t>
            </a:r>
            <a:r>
              <a:rPr b="1" lang="en-US"/>
              <a:t>guide</a:t>
            </a:r>
            <a:r>
              <a:rPr lang="en-US"/>
              <a:t> NGS, </a:t>
            </a:r>
            <a:r>
              <a:rPr b="1" lang="en-US"/>
              <a:t>inform</a:t>
            </a:r>
            <a:r>
              <a:rPr lang="en-US"/>
              <a:t> our constituents and collaborators, and perhaps </a:t>
            </a:r>
            <a:r>
              <a:rPr b="1" lang="en-US"/>
              <a:t>enlighten</a:t>
            </a:r>
            <a:r>
              <a:rPr lang="en-US"/>
              <a:t> higher levels or other parts of federal government of the need for a high quality national CORS network.</a:t>
            </a:r>
            <a:endParaRPr/>
          </a:p>
          <a:p>
            <a:pPr indent="0" lvl="0" marL="0" rtl="0" algn="l">
              <a:lnSpc>
                <a:spcPct val="100000"/>
              </a:lnSpc>
              <a:spcBef>
                <a:spcPts val="0"/>
              </a:spcBef>
              <a:spcAft>
                <a:spcPts val="0"/>
              </a:spcAft>
              <a:buSzPts val="1800"/>
              <a:buFont typeface="Times New Roman"/>
              <a:buNone/>
            </a:pPr>
            <a:r>
              <a:t/>
            </a:r>
            <a:endParaRPr/>
          </a:p>
          <a:p>
            <a:pPr indent="0" lvl="0" marL="0" rtl="0" algn="l">
              <a:lnSpc>
                <a:spcPct val="100000"/>
              </a:lnSpc>
              <a:spcBef>
                <a:spcPts val="0"/>
              </a:spcBef>
              <a:spcAft>
                <a:spcPts val="0"/>
              </a:spcAft>
              <a:buSzPts val="1800"/>
              <a:buFont typeface="Times New Roman"/>
              <a:buNone/>
            </a:pPr>
            <a:r>
              <a:rPr lang="en-US"/>
              <a:t>The CORS Comprehensive Plan will address issues like </a:t>
            </a:r>
            <a:r>
              <a:rPr b="1" lang="en-US"/>
              <a:t>coordinating</a:t>
            </a:r>
            <a:r>
              <a:rPr lang="en-US"/>
              <a:t> with federal partners, neighboring countries and international organizations, </a:t>
            </a:r>
            <a:r>
              <a:rPr b="1" lang="en-US"/>
              <a:t>and</a:t>
            </a:r>
            <a:r>
              <a:rPr lang="en-US"/>
              <a:t> improving standards and giving better guidance to our partners for the installation, operation and maintenance of CORStations.  I know from speaking to partners over the last year that they are hungry for better guidance, and some groups like UNAVCO have already been leading the way for decades.</a:t>
            </a:r>
            <a:endParaRPr/>
          </a:p>
          <a:p>
            <a:pPr indent="0" lvl="0" marL="0" rtl="0" algn="l">
              <a:lnSpc>
                <a:spcPct val="100000"/>
              </a:lnSpc>
              <a:spcBef>
                <a:spcPts val="0"/>
              </a:spcBef>
              <a:spcAft>
                <a:spcPts val="0"/>
              </a:spcAft>
              <a:buSzPts val="1800"/>
              <a:buFont typeface="Times New Roman"/>
              <a:buNone/>
            </a:pPr>
            <a:r>
              <a:t/>
            </a:r>
            <a:endParaRPr/>
          </a:p>
          <a:p>
            <a:pPr indent="0" lvl="0" marL="0" rtl="0" algn="l">
              <a:lnSpc>
                <a:spcPct val="100000"/>
              </a:lnSpc>
              <a:spcBef>
                <a:spcPts val="0"/>
              </a:spcBef>
              <a:spcAft>
                <a:spcPts val="0"/>
              </a:spcAft>
              <a:buSzPts val="1800"/>
              <a:buFont typeface="Times New Roman"/>
              <a:buNone/>
            </a:pPr>
            <a:r>
              <a:rPr lang="en-US"/>
              <a:t>While we are writing the CORS comprehensive plan, we’re not waiting to implement these and other initiatives:</a:t>
            </a:r>
            <a:endParaRPr/>
          </a:p>
          <a:p>
            <a:pPr indent="0" lvl="0" marL="0" rtl="0" algn="l">
              <a:lnSpc>
                <a:spcPct val="100000"/>
              </a:lnSpc>
              <a:spcBef>
                <a:spcPts val="0"/>
              </a:spcBef>
              <a:spcAft>
                <a:spcPts val="0"/>
              </a:spcAft>
              <a:buSzPts val="1800"/>
              <a:buFont typeface="Times New Roman"/>
              <a:buNone/>
            </a:pPr>
            <a:r>
              <a:t/>
            </a:r>
            <a:endParaRPr>
              <a:solidFill>
                <a:srgbClr val="FF0000"/>
              </a:solidFill>
            </a:endParaRPr>
          </a:p>
          <a:p>
            <a:pPr indent="-317500" lvl="0" marL="457200" rtl="0" algn="l">
              <a:lnSpc>
                <a:spcPct val="100000"/>
              </a:lnSpc>
              <a:spcBef>
                <a:spcPts val="0"/>
              </a:spcBef>
              <a:spcAft>
                <a:spcPts val="0"/>
              </a:spcAft>
              <a:buClr>
                <a:schemeClr val="dk1"/>
              </a:buClr>
              <a:buSzPts val="1400"/>
              <a:buAutoNum type="arabicParenR"/>
            </a:pPr>
            <a:r>
              <a:rPr lang="en-US">
                <a:solidFill>
                  <a:schemeClr val="dk1"/>
                </a:solidFill>
              </a:rPr>
              <a:t>Shift from GPS to multi-GNSS operations.</a:t>
            </a:r>
            <a:endParaRPr>
              <a:solidFill>
                <a:schemeClr val="dk1"/>
              </a:solidFill>
            </a:endParaRPr>
          </a:p>
          <a:p>
            <a:pPr indent="-317500" lvl="0" marL="457200" rtl="0" algn="l">
              <a:lnSpc>
                <a:spcPct val="100000"/>
              </a:lnSpc>
              <a:spcBef>
                <a:spcPts val="0"/>
              </a:spcBef>
              <a:spcAft>
                <a:spcPts val="0"/>
              </a:spcAft>
              <a:buClr>
                <a:schemeClr val="dk1"/>
              </a:buClr>
              <a:buSzPts val="1400"/>
              <a:buAutoNum type="arabicParenR"/>
            </a:pPr>
            <a:r>
              <a:rPr lang="en-US">
                <a:solidFill>
                  <a:schemeClr val="dk1"/>
                </a:solidFill>
              </a:rPr>
              <a:t>Train our </a:t>
            </a:r>
            <a:r>
              <a:rPr lang="en-US">
                <a:solidFill>
                  <a:schemeClr val="dk1"/>
                </a:solidFill>
              </a:rPr>
              <a:t>NGS Field Operations Branch surveyors how to install CORStations and do maintenance on them.</a:t>
            </a:r>
            <a:endParaRPr>
              <a:solidFill>
                <a:schemeClr val="dk1"/>
              </a:solidFill>
            </a:endParaRPr>
          </a:p>
          <a:p>
            <a:pPr indent="-317500" lvl="0" marL="457200" rtl="0" algn="l">
              <a:spcBef>
                <a:spcPts val="0"/>
              </a:spcBef>
              <a:spcAft>
                <a:spcPts val="0"/>
              </a:spcAft>
              <a:buClr>
                <a:schemeClr val="dk1"/>
              </a:buClr>
              <a:buSzPts val="1400"/>
              <a:buAutoNum type="arabicParenR"/>
            </a:pPr>
            <a:r>
              <a:rPr lang="en-US">
                <a:solidFill>
                  <a:schemeClr val="dk1"/>
                </a:solidFill>
              </a:rPr>
              <a:t>Dismantle FTP access to CORS data due to IT security risks, and shift to HTTPS and Amazon Web Services.  Our backup data ingest system is even going to be on AWS.</a:t>
            </a:r>
            <a:endParaRPr>
              <a:solidFill>
                <a:schemeClr val="dk1"/>
              </a:solidFill>
            </a:endParaRPr>
          </a:p>
          <a:p>
            <a:pPr indent="-317500" lvl="0" marL="457200" rtl="0" algn="l">
              <a:spcBef>
                <a:spcPts val="0"/>
              </a:spcBef>
              <a:spcAft>
                <a:spcPts val="0"/>
              </a:spcAft>
              <a:buClr>
                <a:schemeClr val="dk1"/>
              </a:buClr>
              <a:buSzPts val="1400"/>
              <a:buAutoNum type="arabicParenR"/>
            </a:pPr>
            <a:r>
              <a:rPr lang="en-US">
                <a:solidFill>
                  <a:schemeClr val="dk1"/>
                </a:solidFill>
              </a:rPr>
              <a:t>Encourage installation of</a:t>
            </a:r>
            <a:r>
              <a:rPr lang="en-US">
                <a:solidFill>
                  <a:schemeClr val="dk1"/>
                </a:solidFill>
              </a:rPr>
              <a:t> GNSS stations at more tide gauges.</a:t>
            </a:r>
            <a:endParaRPr>
              <a:solidFill>
                <a:schemeClr val="dk1"/>
              </a:solidFill>
            </a:endParaRPr>
          </a:p>
          <a:p>
            <a:pPr indent="-317500" lvl="0" marL="457200" rtl="0" algn="l">
              <a:spcBef>
                <a:spcPts val="0"/>
              </a:spcBef>
              <a:spcAft>
                <a:spcPts val="0"/>
              </a:spcAft>
              <a:buClr>
                <a:schemeClr val="dk1"/>
              </a:buClr>
              <a:buSzPts val="1400"/>
              <a:buAutoNum type="arabicParenR"/>
            </a:pPr>
            <a:r>
              <a:rPr lang="en-US">
                <a:solidFill>
                  <a:schemeClr val="dk1"/>
                </a:solidFill>
              </a:rPr>
              <a:t>Evaluate</a:t>
            </a:r>
            <a:r>
              <a:rPr lang="en-US">
                <a:solidFill>
                  <a:schemeClr val="dk1"/>
                </a:solidFill>
              </a:rPr>
              <a:t> transferring some mundane operational tasks to a third party so that we can focus on the science and innovations.</a:t>
            </a:r>
            <a:endParaRPr>
              <a:solidFill>
                <a:schemeClr val="dk1"/>
              </a:solidFill>
            </a:endParaRPr>
          </a:p>
          <a:p>
            <a:pPr indent="0" lvl="0" marL="0" rtl="0" algn="l">
              <a:spcBef>
                <a:spcPts val="0"/>
              </a:spcBef>
              <a:spcAft>
                <a:spcPts val="0"/>
              </a:spcAft>
              <a:buSzPts val="1800"/>
              <a:buFont typeface="Arial"/>
              <a:buNone/>
            </a:pPr>
            <a:r>
              <a:t/>
            </a:r>
            <a:endParaRPr>
              <a:solidFill>
                <a:srgbClr val="FF0000"/>
              </a:solidFill>
            </a:endParaRPr>
          </a:p>
          <a:p>
            <a:pPr indent="0" lvl="0" marL="0" rtl="0" algn="l">
              <a:spcBef>
                <a:spcPts val="0"/>
              </a:spcBef>
              <a:spcAft>
                <a:spcPts val="0"/>
              </a:spcAft>
              <a:buSzPts val="1000"/>
              <a:buFont typeface="Times New Roman"/>
              <a:buNone/>
            </a:pPr>
            <a:r>
              <a:rPr lang="en-US"/>
              <a:t>NEXT SLIDE</a:t>
            </a:r>
            <a:endParaRPr/>
          </a:p>
        </p:txBody>
      </p:sp>
      <p:sp>
        <p:nvSpPr>
          <p:cNvPr id="250" name="Google Shape;250;ge6d6583ec4_0_0:notes"/>
          <p:cNvSpPr txBox="1"/>
          <p:nvPr/>
        </p:nvSpPr>
        <p:spPr>
          <a:xfrm>
            <a:off x="3884612" y="8685212"/>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e7ce7e602f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e7ce7e602f_0_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For new CORStations with modern antenna leveling adapters, we’re now requiring the use of the </a:t>
            </a:r>
            <a:r>
              <a:rPr b="1" lang="en-US">
                <a:solidFill>
                  <a:schemeClr val="dk1"/>
                </a:solidFill>
              </a:rPr>
              <a:t>Geometric Reference Point</a:t>
            </a:r>
            <a:r>
              <a:rPr lang="en-US">
                <a:solidFill>
                  <a:schemeClr val="dk1"/>
                </a:solidFill>
              </a:rPr>
              <a:t> (or GRP).  It’s a physical non-moveable point on the bottom part of a modern antenna adapter to which the official </a:t>
            </a:r>
            <a:r>
              <a:rPr b="1" lang="en-US">
                <a:solidFill>
                  <a:schemeClr val="dk1"/>
                </a:solidFill>
              </a:rPr>
              <a:t>coordinate function</a:t>
            </a:r>
            <a:r>
              <a:rPr lang="en-US">
                <a:solidFill>
                  <a:schemeClr val="dk1"/>
                </a:solidFill>
              </a:rPr>
              <a:t> of a CORStation is referred to.  With coordination and training from NGS, </a:t>
            </a:r>
            <a:r>
              <a:rPr b="1" lang="en-US">
                <a:solidFill>
                  <a:schemeClr val="dk1"/>
                </a:solidFill>
              </a:rPr>
              <a:t>surveyors</a:t>
            </a:r>
            <a:r>
              <a:rPr lang="en-US">
                <a:solidFill>
                  <a:schemeClr val="dk1"/>
                </a:solidFill>
              </a:rPr>
              <a:t> wanting to tie to or from a CORStation with non-GNSS survey methods can have access to its GRP.</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The concept of a GRP is not new to the continuous GNSS community.  The SCIGN D3 fixed-height antenna leveling adapter shown here has been extensively used in networks such as SCIGN, PANGA and PBO since it was developed by Scripps Institution of Oceanography 25 years ago.  </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Clr>
                <a:schemeClr val="dk1"/>
              </a:buClr>
              <a:buSzPts val="1000"/>
              <a:buFont typeface="Times New Roman"/>
              <a:buNone/>
            </a:pPr>
            <a:r>
              <a:rPr lang="en-US">
                <a:solidFill>
                  <a:schemeClr val="dk1"/>
                </a:solidFill>
              </a:rPr>
              <a:t>NEXT SLIDE</a:t>
            </a:r>
            <a:endParaRPr>
              <a:solidFill>
                <a:schemeClr val="dk1"/>
              </a:solidFill>
            </a:endParaRPr>
          </a:p>
          <a:p>
            <a:pPr indent="0" lvl="0" marL="0" rtl="0" algn="l">
              <a:spcBef>
                <a:spcPts val="0"/>
              </a:spcBef>
              <a:spcAft>
                <a:spcPts val="0"/>
              </a:spcAft>
              <a:buNone/>
            </a:pPr>
            <a:r>
              <a:t/>
            </a:r>
            <a:endParaRPr/>
          </a:p>
        </p:txBody>
      </p:sp>
      <p:sp>
        <p:nvSpPr>
          <p:cNvPr id="256" name="Google Shape;256;ge7ce7e602f_0_81: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e7ce7e602f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e7ce7e602f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The SECO 2072 antenna leveling adapter is very common in the NOAA CORS Network.  Here’s its GRP in case you don’t know.  When properly leveled and oriented north, a GNSS antenna using this mount is exactly 35 mm above the GRP.  It says so right on the adapter.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NEXT SLIDE</a:t>
            </a:r>
            <a:endParaRPr>
              <a:solidFill>
                <a:schemeClr val="dk1"/>
              </a:solidFill>
            </a:endParaRPr>
          </a:p>
        </p:txBody>
      </p:sp>
      <p:sp>
        <p:nvSpPr>
          <p:cNvPr id="275" name="Google Shape;275;ge7ce7e602f_0_92: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The first thing I want to do is introduce you to the CORS team.  </a:t>
            </a:r>
            <a:r>
              <a:rPr lang="en-US"/>
              <a:t>I’ve only been at NGS for 15 months and heard from old timers that the CORS team was much larger in the past.  The current handful of people are all who remain after many folks retired, or went on to better paying or less intensive jobs.  The current team members are Don Haw, Jarir Saleh, Ira Sellars, Josh Jones, Fran Coloma, Lijuan Sun, Phillip McFarland and Will Freeman.  Here’s a summary of these talented individuals:</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--Will Freeman was a NOAA engineer for 15 years managing National Weather Service facilities and field equipment.  He came to </a:t>
            </a:r>
            <a:r>
              <a:rPr lang="en-US">
                <a:solidFill>
                  <a:schemeClr val="dk1"/>
                </a:solidFill>
              </a:rPr>
              <a:t>NGS about 2 years ago to be our CORS Program Manager, and let me tell you that he does the job of 5 or 6 people!</a:t>
            </a:r>
            <a:endParaRPr/>
          </a:p>
          <a:p>
            <a:pPr indent="0" lvl="0" marL="0" rtl="0" algn="l">
              <a:lnSpc>
                <a:spcPct val="100000"/>
              </a:lnSpc>
              <a:spcBef>
                <a:spcPts val="0"/>
              </a:spcBef>
              <a:spcAft>
                <a:spcPts val="0"/>
              </a:spcAft>
              <a:buSzPts val="1800"/>
              <a:buNone/>
            </a:pPr>
            <a:r>
              <a:t/>
            </a:r>
            <a:endParaRPr b="1"/>
          </a:p>
          <a:p>
            <a:pPr indent="0" lvl="0" marL="0" rtl="0" algn="l">
              <a:lnSpc>
                <a:spcPct val="100000"/>
              </a:lnSpc>
              <a:spcBef>
                <a:spcPts val="0"/>
              </a:spcBef>
              <a:spcAft>
                <a:spcPts val="0"/>
              </a:spcAft>
              <a:buSzPts val="1800"/>
              <a:buNone/>
            </a:pPr>
            <a:r>
              <a:rPr lang="en-US">
                <a:solidFill>
                  <a:schemeClr val="dk1"/>
                </a:solidFill>
              </a:rPr>
              <a:t>--Don Haw started working for NGS in 1986 right when I started jumping out of airplanes with the Army Rangers.  </a:t>
            </a:r>
            <a:r>
              <a:rPr b="1" lang="en-US">
                <a:solidFill>
                  <a:schemeClr val="dk1"/>
                </a:solidFill>
              </a:rPr>
              <a:t>Man--that was a LONG time ago!</a:t>
            </a:r>
            <a:r>
              <a:rPr lang="en-US">
                <a:solidFill>
                  <a:schemeClr val="dk1"/>
                </a:solidFill>
              </a:rPr>
              <a:t>  Don is like a juggler-- screening new stations wanting to get into the NOAA CORS Network, staying on top of a flood of hardware and firmware changes at CORStations, and leading an important effort to convert our CORS data ingest system from RINEX 2 to RINEX 3.</a:t>
            </a:r>
            <a:endParaRPr>
              <a:solidFill>
                <a:schemeClr val="dk1"/>
              </a:solidFill>
            </a:endParaRPr>
          </a:p>
          <a:p>
            <a:pPr indent="0" lvl="0" marL="0" rtl="0" algn="l">
              <a:lnSpc>
                <a:spcPct val="100000"/>
              </a:lnSpc>
              <a:spcBef>
                <a:spcPts val="0"/>
              </a:spcBef>
              <a:spcAft>
                <a:spcPts val="0"/>
              </a:spcAft>
              <a:buSzPts val="1800"/>
              <a:buNone/>
            </a:pPr>
            <a:r>
              <a:t/>
            </a:r>
            <a:endParaRPr b="1">
              <a:solidFill>
                <a:schemeClr val="dk1"/>
              </a:solidFill>
            </a:endParaRPr>
          </a:p>
          <a:p>
            <a:pPr indent="0" lvl="0" marL="0" rtl="0" algn="l">
              <a:lnSpc>
                <a:spcPct val="100000"/>
              </a:lnSpc>
              <a:spcBef>
                <a:spcPts val="0"/>
              </a:spcBef>
              <a:spcAft>
                <a:spcPts val="0"/>
              </a:spcAft>
              <a:buSzPts val="1100"/>
              <a:buNone/>
            </a:pPr>
            <a:r>
              <a:rPr lang="en-US">
                <a:solidFill>
                  <a:schemeClr val="dk1"/>
                </a:solidFill>
              </a:rPr>
              <a:t>--Fran Coloma has been affiliated with the NOAA CORS Network going back to 2007.  Fran became a federal </a:t>
            </a:r>
            <a:r>
              <a:rPr lang="en-US">
                <a:solidFill>
                  <a:schemeClr val="dk1"/>
                </a:solidFill>
              </a:rPr>
              <a:t>employee in 2015 and is a guru of our </a:t>
            </a:r>
            <a:r>
              <a:rPr lang="en-US">
                <a:solidFill>
                  <a:schemeClr val="dk1"/>
                </a:solidFill>
              </a:rPr>
              <a:t>CORS data ingest, distribution and archive system.  Fran is now based on the Big Island of Hawaii with her husband who is deputy scientist in-charge at the USGS Hawaiian Volcano Observatory.</a:t>
            </a:r>
            <a:endParaRPr>
              <a:solidFill>
                <a:schemeClr val="dk1"/>
              </a:solidFill>
            </a:endParaRPr>
          </a:p>
          <a:p>
            <a:pPr indent="0" lvl="0" marL="0" rtl="0" algn="l">
              <a:lnSpc>
                <a:spcPct val="100000"/>
              </a:lnSpc>
              <a:spcBef>
                <a:spcPts val="0"/>
              </a:spcBef>
              <a:spcAft>
                <a:spcPts val="0"/>
              </a:spcAft>
              <a:buSzPts val="1100"/>
              <a:buNone/>
            </a:pPr>
            <a:r>
              <a:t/>
            </a:r>
            <a:endParaRPr>
              <a:solidFill>
                <a:srgbClr val="FF0000"/>
              </a:solidFill>
            </a:endParaRPr>
          </a:p>
          <a:p>
            <a:pPr indent="0" lvl="0" marL="0" rtl="0" algn="l">
              <a:lnSpc>
                <a:spcPct val="100000"/>
              </a:lnSpc>
              <a:spcBef>
                <a:spcPts val="0"/>
              </a:spcBef>
              <a:spcAft>
                <a:spcPts val="0"/>
              </a:spcAft>
              <a:buSzPts val="1100"/>
              <a:buNone/>
            </a:pPr>
            <a:r>
              <a:rPr lang="en-US">
                <a:solidFill>
                  <a:schemeClr val="dk1"/>
                </a:solidFill>
              </a:rPr>
              <a:t>--Ira Sellars joined NGS in 2005 as a contractor, and became a federal employee in 2015.  Ira is a master website and software developer, and is cranking away on the new OPUS 4 software and CORS website.  </a:t>
            </a:r>
            <a:endParaRPr>
              <a:solidFill>
                <a:schemeClr val="dk1"/>
              </a:solidFill>
            </a:endParaRPr>
          </a:p>
          <a:p>
            <a:pPr indent="0" lvl="0" marL="0" rtl="0" algn="l">
              <a:lnSpc>
                <a:spcPct val="100000"/>
              </a:lnSpc>
              <a:spcBef>
                <a:spcPts val="0"/>
              </a:spcBef>
              <a:spcAft>
                <a:spcPts val="0"/>
              </a:spcAft>
              <a:buSzPts val="1100"/>
              <a:buNone/>
            </a:pPr>
            <a:r>
              <a:t/>
            </a:r>
            <a:endParaRPr>
              <a:solidFill>
                <a:srgbClr val="FF0000"/>
              </a:solidFill>
            </a:endParaRPr>
          </a:p>
          <a:p>
            <a:pPr indent="0" lvl="0" marL="0" rtl="0" algn="l">
              <a:lnSpc>
                <a:spcPct val="100000"/>
              </a:lnSpc>
              <a:spcBef>
                <a:spcPts val="0"/>
              </a:spcBef>
              <a:spcAft>
                <a:spcPts val="0"/>
              </a:spcAft>
              <a:buSzPts val="1100"/>
              <a:buNone/>
            </a:pPr>
            <a:r>
              <a:rPr lang="en-US">
                <a:solidFill>
                  <a:schemeClr val="dk1"/>
                </a:solidFill>
              </a:rPr>
              <a:t>--Lijuan Sun has also been with NGS since 2005, first as a contractor, then as a federal employee.  Lijuan’s superpower is attention to detail which is essential for publishing station coordinates and maintaining critical files used for data processing.</a:t>
            </a:r>
            <a:endParaRPr>
              <a:solidFill>
                <a:schemeClr val="dk1"/>
              </a:solidFill>
            </a:endParaRPr>
          </a:p>
          <a:p>
            <a:pPr indent="0" lvl="0" marL="0" rtl="0" algn="l">
              <a:lnSpc>
                <a:spcPct val="100000"/>
              </a:lnSpc>
              <a:spcBef>
                <a:spcPts val="0"/>
              </a:spcBef>
              <a:spcAft>
                <a:spcPts val="0"/>
              </a:spcAft>
              <a:buSzPts val="1100"/>
              <a:buNone/>
            </a:pPr>
            <a:r>
              <a:t/>
            </a:r>
            <a:endParaRPr>
              <a:solidFill>
                <a:srgbClr val="FF0000"/>
              </a:solidFill>
            </a:endParaRPr>
          </a:p>
          <a:p>
            <a:pPr indent="0" lvl="0" marL="0" rtl="0" algn="l">
              <a:lnSpc>
                <a:spcPct val="100000"/>
              </a:lnSpc>
              <a:spcBef>
                <a:spcPts val="0"/>
              </a:spcBef>
              <a:spcAft>
                <a:spcPts val="0"/>
              </a:spcAft>
              <a:buSzPts val="1100"/>
              <a:buNone/>
            </a:pPr>
            <a:r>
              <a:rPr lang="en-US">
                <a:solidFill>
                  <a:schemeClr val="dk1"/>
                </a:solidFill>
              </a:rPr>
              <a:t>--Jarir Saleh has been working for NGS since 2006, first as a contractor, then as a federal employee.  In 2017 Jarir was the atomic mushroom cloud behind our Multi-Year CORS Solution 2 which was the reprocessing of all stations in the NOAA CORS and IGS networks.  Jarir currently monitors CORStation position time series, and revises station coordinates if necessary due to things such as earthquakes and hardware changes.</a:t>
            </a:r>
            <a:endParaRPr>
              <a:solidFill>
                <a:schemeClr val="dk1"/>
              </a:solidFill>
            </a:endParaRPr>
          </a:p>
          <a:p>
            <a:pPr indent="0" lvl="0" marL="0" rtl="0" algn="l">
              <a:lnSpc>
                <a:spcPct val="100000"/>
              </a:lnSpc>
              <a:spcBef>
                <a:spcPts val="0"/>
              </a:spcBef>
              <a:spcAft>
                <a:spcPts val="0"/>
              </a:spcAft>
              <a:buSzPts val="1100"/>
              <a:buNone/>
            </a:pPr>
            <a:r>
              <a:t/>
            </a:r>
            <a:endParaRPr>
              <a:solidFill>
                <a:srgbClr val="FF0000"/>
              </a:solidFill>
            </a:endParaRPr>
          </a:p>
          <a:p>
            <a:pPr indent="0" lvl="0" marL="0" rtl="0" algn="l">
              <a:lnSpc>
                <a:spcPct val="100000"/>
              </a:lnSpc>
              <a:spcBef>
                <a:spcPts val="0"/>
              </a:spcBef>
              <a:spcAft>
                <a:spcPts val="0"/>
              </a:spcAft>
              <a:buSzPts val="1100"/>
              <a:buNone/>
            </a:pPr>
            <a:r>
              <a:rPr lang="en-US">
                <a:solidFill>
                  <a:schemeClr val="dk1"/>
                </a:solidFill>
              </a:rPr>
              <a:t>--And finally Phillip McFarland--who is supposed to be our NGS reference frame scientist--is training up our newest member, Josh Jones, on calculating the orbits of GNSS satellites.  </a:t>
            </a:r>
            <a:r>
              <a:rPr lang="en-US">
                <a:solidFill>
                  <a:schemeClr val="dk1"/>
                </a:solidFill>
              </a:rPr>
              <a:t>Josh joined NGS last month after getting his PhD in geodesy and tectonophysics from Virginia Tech.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In case you don’t know, there’s no precise GNSS positioning for us users here on the ground if there are no precisely determined GNSS orbits!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NEXT SLIDE</a:t>
            </a:r>
            <a:endParaRPr/>
          </a:p>
        </p:txBody>
      </p:sp>
      <p:sp>
        <p:nvSpPr>
          <p:cNvPr id="94" name="Google Shape;94;p2: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e7ce7e602f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88" name="Google Shape;288;ge7ce7e602f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Font typeface="Times New Roman"/>
              <a:buNone/>
            </a:pPr>
            <a:r>
              <a:rPr lang="en-US"/>
              <a:t>If you’re a surveyor, the concept of a CORS Geometric Reference Point should make sense with this slide.  The GRP is exactly the same as a </a:t>
            </a:r>
            <a:r>
              <a:rPr b="1" lang="en-US"/>
              <a:t>point</a:t>
            </a:r>
            <a:r>
              <a:rPr lang="en-US"/>
              <a:t> on a bench mark you survey to for your work.  It’s that simple.</a:t>
            </a:r>
            <a:endParaRPr/>
          </a:p>
          <a:p>
            <a:pPr indent="0" lvl="0" marL="0" rtl="0" algn="l">
              <a:lnSpc>
                <a:spcPct val="100000"/>
              </a:lnSpc>
              <a:spcBef>
                <a:spcPts val="0"/>
              </a:spcBef>
              <a:spcAft>
                <a:spcPts val="0"/>
              </a:spcAft>
              <a:buSzPts val="1000"/>
              <a:buNone/>
            </a:pPr>
            <a:r>
              <a:t/>
            </a:r>
            <a:endParaRPr/>
          </a:p>
          <a:p>
            <a:pPr indent="0" lvl="0" marL="0" rtl="0" algn="l">
              <a:lnSpc>
                <a:spcPct val="100000"/>
              </a:lnSpc>
              <a:spcBef>
                <a:spcPts val="0"/>
              </a:spcBef>
              <a:spcAft>
                <a:spcPts val="0"/>
              </a:spcAft>
              <a:buClr>
                <a:srgbClr val="000000"/>
              </a:buClr>
              <a:buSzPts val="1000"/>
              <a:buFont typeface="Times New Roman"/>
              <a:buNone/>
            </a:pPr>
            <a:r>
              <a:rPr lang="en-US"/>
              <a:t>NEXT SLIDE</a:t>
            </a:r>
            <a:endParaRPr/>
          </a:p>
        </p:txBody>
      </p:sp>
      <p:sp>
        <p:nvSpPr>
          <p:cNvPr id="289" name="Google Shape;289;ge7ce7e602f_0_151:notes"/>
          <p:cNvSpPr txBox="1"/>
          <p:nvPr/>
        </p:nvSpPr>
        <p:spPr>
          <a:xfrm>
            <a:off x="3884612" y="8685212"/>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e7ce7e602f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01" name="Google Shape;301;ge7ce7e602f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Font typeface="Times New Roman"/>
              <a:buNone/>
            </a:pPr>
            <a:r>
              <a:rPr lang="en-US">
                <a:solidFill>
                  <a:schemeClr val="dk1"/>
                </a:solidFill>
              </a:rPr>
              <a:t>In my final 2 slides, I’d like to bring up a few emerging applications I think are very exciting and relevant to the NOAA CORS Network.</a:t>
            </a:r>
            <a:endParaRPr>
              <a:solidFill>
                <a:schemeClr val="dk1"/>
              </a:solidFill>
            </a:endParaRPr>
          </a:p>
          <a:p>
            <a:pPr indent="0" lvl="0" marL="0" rtl="0" algn="l">
              <a:lnSpc>
                <a:spcPct val="100000"/>
              </a:lnSpc>
              <a:spcBef>
                <a:spcPts val="0"/>
              </a:spcBef>
              <a:spcAft>
                <a:spcPts val="0"/>
              </a:spcAft>
              <a:buSzPts val="1800"/>
              <a:buFont typeface="Times New Roman"/>
              <a:buNone/>
            </a:pPr>
            <a:r>
              <a:t/>
            </a:r>
            <a:endParaRPr>
              <a:solidFill>
                <a:schemeClr val="dk1"/>
              </a:solidFill>
            </a:endParaRPr>
          </a:p>
          <a:p>
            <a:pPr indent="0" lvl="0" marL="0" rtl="0" algn="l">
              <a:lnSpc>
                <a:spcPct val="100000"/>
              </a:lnSpc>
              <a:spcBef>
                <a:spcPts val="0"/>
              </a:spcBef>
              <a:spcAft>
                <a:spcPts val="0"/>
              </a:spcAft>
              <a:buSzPts val="1800"/>
              <a:buFont typeface="Times New Roman"/>
              <a:buNone/>
            </a:pPr>
            <a:r>
              <a:rPr lang="en-US">
                <a:solidFill>
                  <a:schemeClr val="dk1"/>
                </a:solidFill>
              </a:rPr>
              <a:t>One is GNSS Meteorology.  Water vapor in the lowest region of the atmosphere is a source of noise for precision GNSS measurements on the ground.  By installing more </a:t>
            </a:r>
            <a:r>
              <a:rPr b="1" lang="en-US">
                <a:solidFill>
                  <a:schemeClr val="dk1"/>
                </a:solidFill>
              </a:rPr>
              <a:t>meteorological instruments</a:t>
            </a:r>
            <a:r>
              <a:rPr lang="en-US">
                <a:solidFill>
                  <a:schemeClr val="dk1"/>
                </a:solidFill>
              </a:rPr>
              <a:t> (or </a:t>
            </a:r>
            <a:r>
              <a:rPr b="1" lang="en-US">
                <a:solidFill>
                  <a:schemeClr val="dk1"/>
                </a:solidFill>
              </a:rPr>
              <a:t>metpacks</a:t>
            </a:r>
            <a:r>
              <a:rPr lang="en-US">
                <a:solidFill>
                  <a:schemeClr val="dk1"/>
                </a:solidFill>
              </a:rPr>
              <a:t>) at CORStations, we could be doing a better job of modeling that noise.  At the same time, atmospheric scientists could also be using the GNSS signal delays caused by atmospheric water vapor to do better weather forecasting.  One geodesist’s noise is another meteorologist’s signal!</a:t>
            </a:r>
            <a:endParaRPr>
              <a:solidFill>
                <a:schemeClr val="dk1"/>
              </a:solidFill>
            </a:endParaRPr>
          </a:p>
          <a:p>
            <a:pPr indent="0" lvl="0" marL="0" rtl="0" algn="l">
              <a:lnSpc>
                <a:spcPct val="100000"/>
              </a:lnSpc>
              <a:spcBef>
                <a:spcPts val="0"/>
              </a:spcBef>
              <a:spcAft>
                <a:spcPts val="0"/>
              </a:spcAft>
              <a:buSzPts val="1800"/>
              <a:buFont typeface="Times New Roman"/>
              <a:buNone/>
            </a:pPr>
            <a:r>
              <a:t/>
            </a:r>
            <a:endParaRPr>
              <a:solidFill>
                <a:schemeClr val="dk1"/>
              </a:solidFill>
            </a:endParaRPr>
          </a:p>
          <a:p>
            <a:pPr indent="0" lvl="0" marL="0" rtl="0" algn="l">
              <a:lnSpc>
                <a:spcPct val="100000"/>
              </a:lnSpc>
              <a:spcBef>
                <a:spcPts val="0"/>
              </a:spcBef>
              <a:spcAft>
                <a:spcPts val="0"/>
              </a:spcAft>
              <a:buSzPts val="1800"/>
              <a:buFont typeface="Times New Roman"/>
              <a:buNone/>
            </a:pPr>
            <a:r>
              <a:rPr lang="en-US">
                <a:solidFill>
                  <a:schemeClr val="dk1"/>
                </a:solidFill>
              </a:rPr>
              <a:t>Synthetic Aperture Radar satellites have orbits that allow them to pass over the same part the earth every couple of weeks or so.  They take radar images of the ground during each pass, and if the ground moved during that time it will show up as an interference pattern when the two radar images are stacked.  The left image shows a radar corner reflector developed by Geosciences Australia.  If we have those kind of corner reflectors co-located with CORStations, we not only would be helping calibrate and validate the radar satellites, but also monitoring ground movement happening under and between CORStations.  </a:t>
            </a:r>
            <a:r>
              <a:rPr i="1" lang="en-US">
                <a:solidFill>
                  <a:schemeClr val="dk1"/>
                </a:solidFill>
              </a:rPr>
              <a:t>I just think that’s so cool!</a:t>
            </a:r>
            <a:endParaRPr i="1">
              <a:solidFill>
                <a:schemeClr val="dk1"/>
              </a:solidFill>
            </a:endParaRPr>
          </a:p>
          <a:p>
            <a:pPr indent="0" lvl="0" marL="0" rtl="0" algn="l">
              <a:lnSpc>
                <a:spcPct val="100000"/>
              </a:lnSpc>
              <a:spcBef>
                <a:spcPts val="0"/>
              </a:spcBef>
              <a:spcAft>
                <a:spcPts val="0"/>
              </a:spcAft>
              <a:buSzPts val="1000"/>
              <a:buNone/>
            </a:pPr>
            <a:r>
              <a:t/>
            </a:r>
            <a:endParaRPr>
              <a:solidFill>
                <a:srgbClr val="FF0000"/>
              </a:solidFill>
            </a:endParaRPr>
          </a:p>
          <a:p>
            <a:pPr indent="0" lvl="0" marL="0" rtl="0" algn="l">
              <a:lnSpc>
                <a:spcPct val="100000"/>
              </a:lnSpc>
              <a:spcBef>
                <a:spcPts val="0"/>
              </a:spcBef>
              <a:spcAft>
                <a:spcPts val="0"/>
              </a:spcAft>
              <a:buClr>
                <a:srgbClr val="000000"/>
              </a:buClr>
              <a:buSzPts val="1000"/>
              <a:buFont typeface="Times New Roman"/>
              <a:buNone/>
            </a:pPr>
            <a:r>
              <a:rPr lang="en-US">
                <a:solidFill>
                  <a:schemeClr val="dk1"/>
                </a:solidFill>
              </a:rPr>
              <a:t>NEXT SLIDE</a:t>
            </a:r>
            <a:endParaRPr>
              <a:solidFill>
                <a:schemeClr val="dk1"/>
              </a:solidFill>
            </a:endParaRPr>
          </a:p>
        </p:txBody>
      </p:sp>
      <p:sp>
        <p:nvSpPr>
          <p:cNvPr id="302" name="Google Shape;302;ge7ce7e602f_0_147:notes"/>
          <p:cNvSpPr txBox="1"/>
          <p:nvPr/>
        </p:nvSpPr>
        <p:spPr>
          <a:xfrm>
            <a:off x="3884612" y="8685212"/>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e6d6583ec4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13" name="Google Shape;313;ge6d6583ec4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What’s also amazingly cool is this graphic made by </a:t>
            </a:r>
            <a:r>
              <a:rPr b="1" lang="en-US">
                <a:solidFill>
                  <a:schemeClr val="dk1"/>
                </a:solidFill>
              </a:rPr>
              <a:t>Kristine Larsen</a:t>
            </a:r>
            <a:r>
              <a:rPr lang="en-US">
                <a:solidFill>
                  <a:schemeClr val="dk1"/>
                </a:solidFill>
              </a:rPr>
              <a:t> using data she got from a </a:t>
            </a:r>
            <a:r>
              <a:rPr lang="en-US">
                <a:solidFill>
                  <a:schemeClr val="dk1"/>
                </a:solidFill>
              </a:rPr>
              <a:t>NOAA “</a:t>
            </a:r>
            <a:r>
              <a:rPr b="1" lang="en-US">
                <a:solidFill>
                  <a:schemeClr val="dk1"/>
                </a:solidFill>
              </a:rPr>
              <a:t>Sentinel</a:t>
            </a:r>
            <a:r>
              <a:rPr lang="en-US">
                <a:solidFill>
                  <a:schemeClr val="dk1"/>
                </a:solidFill>
              </a:rPr>
              <a:t>” instrument platform off the Gulf coast of Louisiana.  The Sentinel not only collects traditional wind and water level data, but it has a CORS </a:t>
            </a:r>
            <a:r>
              <a:rPr lang="en-US">
                <a:solidFill>
                  <a:schemeClr val="dk1"/>
                </a:solidFill>
              </a:rPr>
              <a:t>which is operated by </a:t>
            </a:r>
            <a:r>
              <a:rPr b="1" lang="en-US">
                <a:solidFill>
                  <a:schemeClr val="dk1"/>
                </a:solidFill>
              </a:rPr>
              <a:t>Louisiana State University</a:t>
            </a:r>
            <a:r>
              <a:rPr lang="en-US">
                <a:solidFill>
                  <a:schemeClr val="dk1"/>
                </a:solidFill>
              </a:rPr>
              <a:t>.  Kristine measured sea surface levels using GPS signals </a:t>
            </a:r>
            <a:r>
              <a:rPr b="1" lang="en-US">
                <a:solidFill>
                  <a:schemeClr val="dk1"/>
                </a:solidFill>
              </a:rPr>
              <a:t>reflected</a:t>
            </a:r>
            <a:r>
              <a:rPr lang="en-US">
                <a:solidFill>
                  <a:schemeClr val="dk1"/>
                </a:solidFill>
              </a:rPr>
              <a:t> off the water as Hurricane Laura passed over in August, 2020.</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Font typeface="Arial"/>
              <a:buNone/>
            </a:pPr>
            <a:r>
              <a:rPr lang="en-US">
                <a:solidFill>
                  <a:schemeClr val="dk1"/>
                </a:solidFill>
              </a:rPr>
              <a:t>Notice the wind speed plotted in red as it rises and falls—you can even see when the eye of the hurricane passed directly over the Sentinel.  The blue line is the water level recorded by the traditional NOAA tide gauge, and the light blue dots are the water levels measured with Kristine’s GPS reflection technique.  I hope you see tight agreement between the wind and water level data sets, and what an amazing tool GNSS reflections can be for measuring sea and lake levels, storm surges and tsunamis.</a:t>
            </a:r>
            <a:endParaRPr>
              <a:solidFill>
                <a:schemeClr val="dk1"/>
              </a:solidFill>
            </a:endParaRPr>
          </a:p>
          <a:p>
            <a:pPr indent="0" lvl="0" marL="0" rtl="0" algn="l">
              <a:lnSpc>
                <a:spcPct val="100000"/>
              </a:lnSpc>
              <a:spcBef>
                <a:spcPts val="0"/>
              </a:spcBef>
              <a:spcAft>
                <a:spcPts val="0"/>
              </a:spcAft>
              <a:buSzPts val="1100"/>
              <a:buFont typeface="Arial"/>
              <a:buNone/>
            </a:pPr>
            <a:r>
              <a:t/>
            </a:r>
            <a:endParaRPr>
              <a:solidFill>
                <a:schemeClr val="dk1"/>
              </a:solidFill>
            </a:endParaRPr>
          </a:p>
          <a:p>
            <a:pPr indent="0" lvl="0" marL="0" rtl="0" algn="l">
              <a:lnSpc>
                <a:spcPct val="100000"/>
              </a:lnSpc>
              <a:spcBef>
                <a:spcPts val="0"/>
              </a:spcBef>
              <a:spcAft>
                <a:spcPts val="0"/>
              </a:spcAft>
              <a:buSzPts val="1100"/>
              <a:buFont typeface="Arial"/>
              <a:buNone/>
            </a:pPr>
            <a:r>
              <a:rPr b="1" lang="en-US"/>
              <a:t>So in closing</a:t>
            </a:r>
            <a:r>
              <a:rPr lang="en-US"/>
              <a:t>, if we at NGS do these improvements and the modernization right, the NOAA CORS Network will be an even more valuable and </a:t>
            </a:r>
            <a:r>
              <a:rPr lang="en-US"/>
              <a:t>versatile</a:t>
            </a:r>
            <a:r>
              <a:rPr lang="en-US"/>
              <a:t> resource for all of us.</a:t>
            </a:r>
            <a:endParaRPr/>
          </a:p>
          <a:p>
            <a:pPr indent="0" lvl="0" marL="0" rtl="0" algn="l">
              <a:lnSpc>
                <a:spcPct val="100000"/>
              </a:lnSpc>
              <a:spcBef>
                <a:spcPts val="0"/>
              </a:spcBef>
              <a:spcAft>
                <a:spcPts val="0"/>
              </a:spcAft>
              <a:buSzPts val="1100"/>
              <a:buFont typeface="Arial"/>
              <a:buNone/>
            </a:pPr>
            <a:r>
              <a:t/>
            </a:r>
            <a:endParaRPr>
              <a:solidFill>
                <a:srgbClr val="FF00FF"/>
              </a:solidFill>
            </a:endParaRPr>
          </a:p>
          <a:p>
            <a:pPr indent="0" lvl="0" marL="0" rtl="0" algn="l">
              <a:spcBef>
                <a:spcPts val="0"/>
              </a:spcBef>
              <a:spcAft>
                <a:spcPts val="0"/>
              </a:spcAft>
              <a:buSzPts val="1800"/>
              <a:buFont typeface="Arial"/>
              <a:buNone/>
            </a:pPr>
            <a:r>
              <a:rPr lang="en-US">
                <a:solidFill>
                  <a:schemeClr val="dk1"/>
                </a:solidFill>
              </a:rPr>
              <a:t>NEXT and FINAL SLIDE</a:t>
            </a:r>
            <a:endParaRPr>
              <a:solidFill>
                <a:srgbClr val="FF0000"/>
              </a:solidFill>
            </a:endParaRPr>
          </a:p>
        </p:txBody>
      </p:sp>
      <p:sp>
        <p:nvSpPr>
          <p:cNvPr id="314" name="Google Shape;314;ge6d6583ec4_1_22:notes"/>
          <p:cNvSpPr txBox="1"/>
          <p:nvPr/>
        </p:nvSpPr>
        <p:spPr>
          <a:xfrm>
            <a:off x="3884612" y="8685212"/>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3" name="Google Shape;32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Thank you so much for listening to me today.  I’m ready for your questions.</a:t>
            </a:r>
            <a:endParaRPr/>
          </a:p>
        </p:txBody>
      </p:sp>
      <p:sp>
        <p:nvSpPr>
          <p:cNvPr id="324" name="Google Shape;324;p13: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e7cb35909c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e7cb35909c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So that’s the NGS CORS Team as it currently stands.  Pictured here is Sarah Conway from USGS Hawaii Volcano Observatory who will be joining NGS CORS team at the end of August as our newest geodesist.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The other big news is that we’ll be hiring at least three more geodesists over the next year, SO PLEASE tell your students and colleagues to watch for our job postings!</a:t>
            </a:r>
            <a:endParaRPr>
              <a:solidFill>
                <a:srgbClr val="FF0000"/>
              </a:solidFill>
            </a:endParaRPr>
          </a:p>
          <a:p>
            <a:pPr indent="0" lvl="0" marL="0" rtl="0" algn="l">
              <a:spcBef>
                <a:spcPts val="0"/>
              </a:spcBef>
              <a:spcAft>
                <a:spcPts val="0"/>
              </a:spcAft>
              <a:buClr>
                <a:schemeClr val="dk1"/>
              </a:buClr>
              <a:buSzPts val="1800"/>
              <a:buFont typeface="Arial"/>
              <a:buNone/>
            </a:pPr>
            <a:r>
              <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NEXT SLIDE</a:t>
            </a:r>
            <a:endParaRPr>
              <a:solidFill>
                <a:schemeClr val="dk1"/>
              </a:solidFill>
            </a:endParaRPr>
          </a:p>
          <a:p>
            <a:pPr indent="0" lvl="0" marL="0" rtl="0" algn="l">
              <a:spcBef>
                <a:spcPts val="0"/>
              </a:spcBef>
              <a:spcAft>
                <a:spcPts val="0"/>
              </a:spcAft>
              <a:buNone/>
            </a:pPr>
            <a:r>
              <a:t/>
            </a:r>
            <a:endParaRPr/>
          </a:p>
        </p:txBody>
      </p:sp>
      <p:sp>
        <p:nvSpPr>
          <p:cNvPr id="119" name="Google Shape;119;ge7cb35909c_1_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27" name="Google Shape;12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a:solidFill>
                  <a:schemeClr val="dk1"/>
                </a:solidFill>
              </a:rPr>
              <a:t>Let’s now talk about the organizations who help us.  Plotted on this map are 1,887 GNSS reference stations contributed to the NOAA CORS Network by</a:t>
            </a:r>
            <a:r>
              <a:rPr lang="en-US">
                <a:solidFill>
                  <a:schemeClr val="dk1"/>
                </a:solidFill>
              </a:rPr>
              <a:t> 239 government, academic and private partners. </a:t>
            </a:r>
            <a:endParaRPr>
              <a:solidFill>
                <a:schemeClr val="dk1"/>
              </a:solidFill>
            </a:endParaRPr>
          </a:p>
          <a:p>
            <a:pPr indent="0" lvl="0" marL="0" rtl="0" algn="l">
              <a:spcBef>
                <a:spcPts val="0"/>
              </a:spcBef>
              <a:spcAft>
                <a:spcPts val="0"/>
              </a:spcAft>
              <a:buClr>
                <a:schemeClr val="dk1"/>
              </a:buClr>
              <a:buSzPts val="1800"/>
              <a:buFont typeface="Arial"/>
              <a:buNone/>
            </a:pPr>
            <a:r>
              <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The National Science Foundation’s geodetic facility--UNAVCO--is the biggest contributor at around 470 stations, followed by Texas Department of Transportation at 146.  At the other end of the spectrum are many single-station contributors such as the City of </a:t>
            </a:r>
            <a:r>
              <a:rPr b="1" lang="en-US">
                <a:solidFill>
                  <a:schemeClr val="dk1"/>
                </a:solidFill>
              </a:rPr>
              <a:t>Gillette</a:t>
            </a:r>
            <a:r>
              <a:rPr lang="en-US">
                <a:solidFill>
                  <a:schemeClr val="dk1"/>
                </a:solidFill>
              </a:rPr>
              <a:t>, Wyoming, the </a:t>
            </a:r>
            <a:r>
              <a:rPr b="1" lang="en-US">
                <a:solidFill>
                  <a:schemeClr val="dk1"/>
                </a:solidFill>
              </a:rPr>
              <a:t>Marion</a:t>
            </a:r>
            <a:r>
              <a:rPr lang="en-US">
                <a:solidFill>
                  <a:schemeClr val="dk1"/>
                </a:solidFill>
              </a:rPr>
              <a:t> County Oregon surveyors office, and </a:t>
            </a:r>
            <a:r>
              <a:rPr b="1" lang="en-US">
                <a:solidFill>
                  <a:schemeClr val="dk1"/>
                </a:solidFill>
              </a:rPr>
              <a:t>ESRI</a:t>
            </a:r>
            <a:r>
              <a:rPr lang="en-US">
                <a:solidFill>
                  <a:schemeClr val="dk1"/>
                </a:solidFill>
              </a:rPr>
              <a:t> in southern California.  What’s really funny or sad is that </a:t>
            </a:r>
            <a:r>
              <a:rPr lang="en-US"/>
              <a:t>NOAA (which NGS is part of) actually owns only 43 stations--the rest are all crowd sourced!</a:t>
            </a:r>
            <a:endParaRPr/>
          </a:p>
          <a:p>
            <a:pPr indent="0" lvl="0" marL="0" rtl="0" algn="l">
              <a:spcBef>
                <a:spcPts val="0"/>
              </a:spcBef>
              <a:spcAft>
                <a:spcPts val="0"/>
              </a:spcAft>
              <a:buClr>
                <a:schemeClr val="dk1"/>
              </a:buClr>
              <a:buSzPts val="1800"/>
              <a:buFont typeface="Arial"/>
              <a:buNone/>
            </a:pPr>
            <a:r>
              <a:t/>
            </a:r>
            <a:endParaRPr/>
          </a:p>
          <a:p>
            <a:pPr indent="0" lvl="0" marL="0" rtl="0" algn="l">
              <a:spcBef>
                <a:spcPts val="0"/>
              </a:spcBef>
              <a:spcAft>
                <a:spcPts val="0"/>
              </a:spcAft>
              <a:buClr>
                <a:schemeClr val="dk1"/>
              </a:buClr>
              <a:buSzPts val="1800"/>
              <a:buFont typeface="Arial"/>
              <a:buNone/>
            </a:pPr>
            <a:r>
              <a:rPr lang="en-US"/>
              <a:t>NEXT SLIDE</a:t>
            </a:r>
            <a:endParaRPr/>
          </a:p>
        </p:txBody>
      </p:sp>
      <p:sp>
        <p:nvSpPr>
          <p:cNvPr id="128" name="Google Shape;128;p7: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e7ce7e602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e7ce7e602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I also have to mention an important organization.  The </a:t>
            </a:r>
            <a:r>
              <a:rPr b="1" lang="en-US">
                <a:solidFill>
                  <a:schemeClr val="dk1"/>
                </a:solidFill>
              </a:rPr>
              <a:t>International GNSS Service</a:t>
            </a:r>
            <a:r>
              <a:rPr lang="en-US">
                <a:solidFill>
                  <a:schemeClr val="dk1"/>
                </a:solidFill>
              </a:rPr>
              <a:t> is in charge of a global network of high-quality crowd-sourced GNSS ground tracking stations which help establish the </a:t>
            </a:r>
            <a:r>
              <a:rPr b="1" lang="en-US">
                <a:solidFill>
                  <a:schemeClr val="dk1"/>
                </a:solidFill>
              </a:rPr>
              <a:t>International Terrestrial Reference Frame</a:t>
            </a:r>
            <a:r>
              <a:rPr lang="en-US">
                <a:solidFill>
                  <a:schemeClr val="dk1"/>
                </a:solidFill>
              </a:rPr>
              <a:t> (the </a:t>
            </a:r>
            <a:r>
              <a:rPr b="1" lang="en-US">
                <a:solidFill>
                  <a:schemeClr val="dk1"/>
                </a:solidFill>
              </a:rPr>
              <a:t>ITRF</a:t>
            </a:r>
            <a:r>
              <a:rPr lang="en-US">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The core function of the NOAA CORS Networ</a:t>
            </a:r>
            <a:r>
              <a:rPr lang="en-US"/>
              <a:t>k is to define and maintain the geometric component (the latitude, longitude, and ellipsoid height) </a:t>
            </a:r>
            <a:r>
              <a:rPr lang="en-US">
                <a:solidFill>
                  <a:schemeClr val="dk1"/>
                </a:solidFill>
              </a:rPr>
              <a:t>of the </a:t>
            </a:r>
            <a:r>
              <a:rPr b="1" lang="en-US">
                <a:solidFill>
                  <a:schemeClr val="dk1"/>
                </a:solidFill>
              </a:rPr>
              <a:t>US National Spatial Reference System</a:t>
            </a:r>
            <a:r>
              <a:rPr lang="en-US">
                <a:solidFill>
                  <a:schemeClr val="dk1"/>
                </a:solidFill>
              </a:rPr>
              <a:t> </a:t>
            </a:r>
            <a:r>
              <a:rPr lang="en-US"/>
              <a:t>(or </a:t>
            </a:r>
            <a:r>
              <a:rPr b="1" lang="en-US"/>
              <a:t>NSRS</a:t>
            </a:r>
            <a:r>
              <a:rPr lang="en-US"/>
              <a:t>)</a:t>
            </a:r>
            <a:r>
              <a:rPr lang="en-US">
                <a:solidFill>
                  <a:schemeClr val="dk1"/>
                </a:solidFill>
              </a:rPr>
              <a:t>, </a:t>
            </a:r>
            <a:r>
              <a:rPr b="1" lang="en-US">
                <a:solidFill>
                  <a:schemeClr val="dk1"/>
                </a:solidFill>
              </a:rPr>
              <a:t>but</a:t>
            </a:r>
            <a:r>
              <a:rPr lang="en-US">
                <a:solidFill>
                  <a:schemeClr val="dk1"/>
                </a:solidFill>
              </a:rPr>
              <a:t> it’s important for you to know that the </a:t>
            </a:r>
            <a:r>
              <a:rPr b="1" lang="en-US">
                <a:solidFill>
                  <a:schemeClr val="dk1"/>
                </a:solidFill>
              </a:rPr>
              <a:t>NSRS</a:t>
            </a:r>
            <a:r>
              <a:rPr lang="en-US">
                <a:solidFill>
                  <a:schemeClr val="dk1"/>
                </a:solidFill>
              </a:rPr>
              <a:t> is intimately tied to the </a:t>
            </a:r>
            <a:r>
              <a:rPr b="1" lang="en-US">
                <a:solidFill>
                  <a:schemeClr val="dk1"/>
                </a:solidFill>
              </a:rPr>
              <a:t>ITRF.</a:t>
            </a:r>
            <a:r>
              <a:rPr lang="en-US">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We also give back to the </a:t>
            </a:r>
            <a:r>
              <a:rPr b="1" lang="en-US">
                <a:solidFill>
                  <a:schemeClr val="dk1"/>
                </a:solidFill>
              </a:rPr>
              <a:t>IGS</a:t>
            </a:r>
            <a:r>
              <a:rPr lang="en-US">
                <a:solidFill>
                  <a:schemeClr val="dk1"/>
                </a:solidFill>
              </a:rPr>
              <a:t> with our GNSS orbit solutions, and a handful of stations for their global network.</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a:t>
            </a:r>
            <a:endParaRPr/>
          </a:p>
        </p:txBody>
      </p:sp>
      <p:sp>
        <p:nvSpPr>
          <p:cNvPr id="137" name="Google Shape;137;ge7ce7e602f_0_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e7ce7e602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e7ce7e602f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I’ll do my best to guide you through this graphic.  This is the horizontal velocity field of the continental US, Alaska, and a few places in Mexico and Canada with respect to the </a:t>
            </a:r>
            <a:r>
              <a:rPr b="1" lang="en-US"/>
              <a:t>International Terrestrial Reference Frame</a:t>
            </a:r>
            <a:r>
              <a:rPr lang="en-US"/>
              <a:t>.  It’s made by getting speed and direction from a bunch of good CORStations operating for 3 or more years.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--Pale yellow dots show places that are moving slow at a few mm per year.  Red dots mean the ground is moving fast at 40 to 50 mm per year.  The black arrows show both the speed and direction of points on a grid.</a:t>
            </a:r>
            <a:endParaRPr/>
          </a:p>
          <a:p>
            <a:pPr indent="0" lvl="0" marL="0" rtl="0" algn="l">
              <a:spcBef>
                <a:spcPts val="0"/>
              </a:spcBef>
              <a:spcAft>
                <a:spcPts val="0"/>
              </a:spcAft>
              <a:buNone/>
            </a:pPr>
            <a:r>
              <a:rPr lang="en-US"/>
              <a:t>--Can you see the counter-clockwise rotation of the North American tectonic plate west of the Rockies.  Think of Texas being near the center of a wheel, with Minnesota and Maine being farther away from the center.</a:t>
            </a:r>
            <a:endParaRPr/>
          </a:p>
          <a:p>
            <a:pPr indent="0" lvl="0" marL="0" rtl="0" algn="l">
              <a:spcBef>
                <a:spcPts val="0"/>
              </a:spcBef>
              <a:spcAft>
                <a:spcPts val="0"/>
              </a:spcAft>
              <a:buNone/>
            </a:pPr>
            <a:r>
              <a:rPr lang="en-US"/>
              <a:t>--If you look at the west coast and Alaska you can see the impact of the Pacific and Juan de Fuca plates.  Western California is actually on the Pacific tectonic plate being carried to the northwest.  Oregon and Washington are currently being dragged eastward by the small offshore Juan de Fuca plate.  Most of Alaska is rotating with the North American plate until in meets the Pacific plate on its southern shore.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point of this slide is to show that the surface of the earth is moving around--nothing, not even the CORStations are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NEXT SLIDE</a:t>
            </a:r>
            <a:endParaRPr>
              <a:solidFill>
                <a:schemeClr val="dk1"/>
              </a:solidFill>
            </a:endParaRPr>
          </a:p>
        </p:txBody>
      </p:sp>
      <p:sp>
        <p:nvSpPr>
          <p:cNvPr id="145" name="Google Shape;145;ge7ce7e602f_0_19: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e7ce7e602f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e7ce7e602f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One of those CORStations which contributed to the velocity field I just showed you is</a:t>
            </a:r>
            <a:r>
              <a:rPr i="1" lang="en-US">
                <a:solidFill>
                  <a:schemeClr val="dk1"/>
                </a:solidFill>
              </a:rPr>
              <a:t> </a:t>
            </a:r>
            <a:r>
              <a:rPr b="1" lang="en-US"/>
              <a:t>P094</a:t>
            </a:r>
            <a:r>
              <a:rPr lang="en-US"/>
              <a:t> in Death Valley, California.  It has a nice 22-year time series made of </a:t>
            </a:r>
            <a:r>
              <a:rPr b="1" lang="en-US"/>
              <a:t>daily</a:t>
            </a:r>
            <a:r>
              <a:rPr lang="en-US"/>
              <a:t> east, north and up positions.  The horizontal axis is time in years, and the vertical axis is millimeters.  As you can see, this station is slowly moving negative east (in other words, west) at 17 mm per year and negative north (or south) at 7 mm with respect to the International Terrestrial Reference Frame.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NEXT SLIDE</a:t>
            </a:r>
            <a:endParaRPr/>
          </a:p>
        </p:txBody>
      </p:sp>
      <p:sp>
        <p:nvSpPr>
          <p:cNvPr id="153" name="Google Shape;153;ge7ce7e602f_0_35: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e7ce7e602f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e7ce7e602f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what the P094 position time series looks like with it’s carefully m</a:t>
            </a:r>
            <a:r>
              <a:rPr lang="en-US"/>
              <a:t>odeled </a:t>
            </a:r>
            <a:r>
              <a:rPr b="1" lang="en-US"/>
              <a:t>ITRF</a:t>
            </a:r>
            <a:r>
              <a:rPr lang="en-US"/>
              <a:t> velocity removed to give an official </a:t>
            </a:r>
            <a:r>
              <a:rPr b="1" lang="en-US"/>
              <a:t>NSRS</a:t>
            </a:r>
            <a:r>
              <a:rPr lang="en-US"/>
              <a:t> geometric coordinate.  Sometimes there are deviations caused by natural events such as earthquakes and volcanic activity, or artificial movement caused by groundwater extraction.  Sustained deviations of more than 2 cm in the horizontal and 4 cm in the vertical will trigger the CORS team to update the official coordinates of the station.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It’s stations like this that we rely on to define and maintain the NSRS, and to give the appearance that the stations are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NEXT SLIDE</a:t>
            </a:r>
            <a:endParaRPr/>
          </a:p>
        </p:txBody>
      </p:sp>
      <p:sp>
        <p:nvSpPr>
          <p:cNvPr id="165" name="Google Shape;165;ge7ce7e602f_0_72: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7cb35909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2" name="Google Shape;172;ge7cb35909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1" lang="en-US">
                <a:solidFill>
                  <a:schemeClr val="dk1"/>
                </a:solidFill>
              </a:rPr>
              <a:t>We’ve covered infrastructure at a network scale, so now let’s zoom in on what individual CORStations look like.  T</a:t>
            </a:r>
            <a:r>
              <a:rPr i="1" lang="en-US">
                <a:solidFill>
                  <a:schemeClr val="dk1"/>
                </a:solidFill>
              </a:rPr>
              <a:t>his is </a:t>
            </a:r>
            <a:r>
              <a:rPr b="1" i="1" lang="en-US">
                <a:solidFill>
                  <a:schemeClr val="dk1"/>
                </a:solidFill>
              </a:rPr>
              <a:t>WITG</a:t>
            </a:r>
            <a:r>
              <a:rPr i="1" lang="en-US">
                <a:solidFill>
                  <a:schemeClr val="dk1"/>
                </a:solidFill>
              </a:rPr>
              <a:t> in Tigerton, Wisconsin operated by Wisconsin Department of Transportation.  The GNSS antenna in the yellow circle is attached to a concrete pillar monument which is attached to the earth.  A good CORS site like this one is free of nearby obstructions such as trees and buildings which block or bounce GNSS signals, and affect the quality of the station coordinates.</a:t>
            </a:r>
            <a:endParaRPr i="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i="1">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US">
                <a:solidFill>
                  <a:schemeClr val="dk1"/>
                </a:solidFill>
              </a:rPr>
              <a:t>NEXT SLIDE</a:t>
            </a:r>
            <a:endParaRPr i="1">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SzPts val="1400"/>
              <a:buNone/>
            </a:pPr>
            <a:r>
              <a:t/>
            </a:r>
            <a:endParaRPr i="1"/>
          </a:p>
        </p:txBody>
      </p:sp>
      <p:sp>
        <p:nvSpPr>
          <p:cNvPr id="173" name="Google Shape;173;ge7cb35909c_0_0:notes"/>
          <p:cNvSpPr txBox="1"/>
          <p:nvPr/>
        </p:nvSpPr>
        <p:spPr>
          <a:xfrm>
            <a:off x="3884612" y="8685212"/>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5"/>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5"/>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 name="Shape 71"/>
        <p:cNvGrpSpPr/>
        <p:nvPr/>
      </p:nvGrpSpPr>
      <p:grpSpPr>
        <a:xfrm>
          <a:off x="0" y="0"/>
          <a:ext cx="0" cy="0"/>
          <a:chOff x="0" y="0"/>
          <a:chExt cx="0" cy="0"/>
        </a:xfrm>
      </p:grpSpPr>
      <p:sp>
        <p:nvSpPr>
          <p:cNvPr id="72" name="Google Shape;72;p26"/>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3" name="Google Shape;73;p2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4" name="Google Shape;74;p2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5" name="Google Shape;75;p26"/>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6"/>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 name="Shape 78"/>
        <p:cNvGrpSpPr/>
        <p:nvPr/>
      </p:nvGrpSpPr>
      <p:grpSpPr>
        <a:xfrm>
          <a:off x="0" y="0"/>
          <a:ext cx="0" cy="0"/>
          <a:chOff x="0" y="0"/>
          <a:chExt cx="0" cy="0"/>
        </a:xfrm>
      </p:grpSpPr>
      <p:sp>
        <p:nvSpPr>
          <p:cNvPr id="79" name="Google Shape;79;p27"/>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27"/>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81" name="Google Shape;81;p27"/>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7"/>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9"/>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 name="Google Shape;21;p1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19"/>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9"/>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6"/>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 name="Google Shape;27;p16"/>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6"/>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6"/>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 name="Shape 31"/>
        <p:cNvGrpSpPr/>
        <p:nvPr/>
      </p:nvGrpSpPr>
      <p:grpSpPr>
        <a:xfrm>
          <a:off x="0" y="0"/>
          <a:ext cx="0" cy="0"/>
          <a:chOff x="0" y="0"/>
          <a:chExt cx="0" cy="0"/>
        </a:xfrm>
      </p:grpSpPr>
      <p:sp>
        <p:nvSpPr>
          <p:cNvPr id="32" name="Google Shape;32;p20"/>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 name="Google Shape;33;p20"/>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20"/>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0"/>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 name="Shape 37"/>
        <p:cNvGrpSpPr/>
        <p:nvPr/>
      </p:nvGrpSpPr>
      <p:grpSpPr>
        <a:xfrm>
          <a:off x="0" y="0"/>
          <a:ext cx="0" cy="0"/>
          <a:chOff x="0" y="0"/>
          <a:chExt cx="0" cy="0"/>
        </a:xfrm>
      </p:grpSpPr>
      <p:sp>
        <p:nvSpPr>
          <p:cNvPr id="38" name="Google Shape;38;p2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 name="Google Shape;39;p21"/>
          <p:cNvSpPr txBox="1"/>
          <p:nvPr>
            <p:ph idx="1" type="body"/>
          </p:nvPr>
        </p:nvSpPr>
        <p:spPr>
          <a:xfrm rot="5400000">
            <a:off x="3833019" y="-1623219"/>
            <a:ext cx="4525962"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0" name="Google Shape;40;p21"/>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1"/>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 name="Shape 43"/>
        <p:cNvGrpSpPr/>
        <p:nvPr/>
      </p:nvGrpSpPr>
      <p:grpSpPr>
        <a:xfrm>
          <a:off x="0" y="0"/>
          <a:ext cx="0" cy="0"/>
          <a:chOff x="0" y="0"/>
          <a:chExt cx="0" cy="0"/>
        </a:xfrm>
      </p:grpSpPr>
      <p:sp>
        <p:nvSpPr>
          <p:cNvPr id="44" name="Google Shape;44;p22"/>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 name="Google Shape;45;p22"/>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6" name="Google Shape;46;p2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7" name="Google Shape;47;p22"/>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2"/>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 name="Shape 50"/>
        <p:cNvGrpSpPr/>
        <p:nvPr/>
      </p:nvGrpSpPr>
      <p:grpSpPr>
        <a:xfrm>
          <a:off x="0" y="0"/>
          <a:ext cx="0" cy="0"/>
          <a:chOff x="0" y="0"/>
          <a:chExt cx="0" cy="0"/>
        </a:xfrm>
      </p:grpSpPr>
      <p:sp>
        <p:nvSpPr>
          <p:cNvPr id="51" name="Google Shape;51;p23"/>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23"/>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3" name="Google Shape;53;p2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4" name="Google Shape;54;p23"/>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3"/>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24"/>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9" name="Google Shape;59;p24"/>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4"/>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25"/>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4" name="Google Shape;64;p25"/>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5" name="Google Shape;65;p25"/>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6" name="Google Shape;66;p25"/>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7" name="Google Shape;67;p25"/>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8" name="Google Shape;68;p25"/>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5"/>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Arial"/>
                <a:ea typeface="Arial"/>
                <a:cs typeface="Arial"/>
                <a:sym typeface="Arial"/>
              </a:defRPr>
            </a:lvl9pPr>
          </a:lstStyle>
          <a:p/>
        </p:txBody>
      </p:sp>
      <p:sp>
        <p:nvSpPr>
          <p:cNvPr id="11" name="Google Shape;11;p14"/>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4"/>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4"/>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30.jpg"/><Relationship Id="rId5"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8.jpg"/><Relationship Id="rId5" Type="http://schemas.openxmlformats.org/officeDocument/2006/relationships/image" Target="../media/image33.jpg"/></Relationships>
</file>

<file path=ppt/slides/_rels/slide2.xml.rels><?xml version="1.0" encoding="UTF-8" standalone="yes"?><Relationships xmlns="http://schemas.openxmlformats.org/package/2006/relationships"><Relationship Id="rId10"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7.png"/><Relationship Id="rId9" Type="http://schemas.openxmlformats.org/officeDocument/2006/relationships/image" Target="../media/image6.jpg"/><Relationship Id="rId5" Type="http://schemas.openxmlformats.org/officeDocument/2006/relationships/image" Target="../media/image9.png"/><Relationship Id="rId6" Type="http://schemas.openxmlformats.org/officeDocument/2006/relationships/image" Target="../media/image40.jpg"/><Relationship Id="rId7" Type="http://schemas.openxmlformats.org/officeDocument/2006/relationships/image" Target="../media/image2.jpg"/><Relationship Id="rId8"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jpg"/><Relationship Id="rId4" Type="http://schemas.openxmlformats.org/officeDocument/2006/relationships/image" Target="../media/image28.jpg"/><Relationship Id="rId5"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jp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jp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mailto:john.galetzka@noaa.gov" TargetMode="External"/><Relationship Id="rId4" Type="http://schemas.openxmlformats.org/officeDocument/2006/relationships/image" Target="../media/image34.png"/><Relationship Id="rId5"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hyperlink" Target="https://www.usajobs.gov" TargetMode="External"/><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nvSpPr>
        <p:spPr>
          <a:xfrm>
            <a:off x="367350" y="1348575"/>
            <a:ext cx="11457300" cy="2247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800"/>
              <a:buFont typeface="Times New Roman"/>
              <a:buNone/>
            </a:pPr>
            <a:r>
              <a:rPr lang="en-US" sz="4800">
                <a:solidFill>
                  <a:schemeClr val="dk2"/>
                </a:solidFill>
                <a:latin typeface="Verdana"/>
                <a:ea typeface="Verdana"/>
                <a:cs typeface="Verdana"/>
                <a:sym typeface="Verdana"/>
              </a:rPr>
              <a:t>Modernization Plan for the NOAA CORS Network</a:t>
            </a:r>
            <a:endParaRPr b="0" i="0" sz="1400" u="none" cap="none" strike="noStrike">
              <a:solidFill>
                <a:srgbClr val="000000"/>
              </a:solidFill>
              <a:latin typeface="Verdana"/>
              <a:ea typeface="Verdana"/>
              <a:cs typeface="Verdana"/>
              <a:sym typeface="Verdana"/>
            </a:endParaRPr>
          </a:p>
        </p:txBody>
      </p:sp>
      <p:sp>
        <p:nvSpPr>
          <p:cNvPr id="90" name="Google Shape;90;p1"/>
          <p:cNvSpPr txBox="1"/>
          <p:nvPr/>
        </p:nvSpPr>
        <p:spPr>
          <a:xfrm>
            <a:off x="1633500" y="4267350"/>
            <a:ext cx="8925000" cy="15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Times New Roman"/>
              <a:buNone/>
            </a:pPr>
            <a:r>
              <a:rPr b="1" lang="en-US" sz="2800">
                <a:solidFill>
                  <a:schemeClr val="dk1"/>
                </a:solidFill>
                <a:latin typeface="Verdana"/>
                <a:ea typeface="Verdana"/>
                <a:cs typeface="Verdana"/>
                <a:sym typeface="Verdana"/>
              </a:rPr>
              <a:t>Mr. </a:t>
            </a:r>
            <a:r>
              <a:rPr b="1" i="0" lang="en-US" sz="2800" u="none" cap="none" strike="noStrike">
                <a:solidFill>
                  <a:schemeClr val="dk1"/>
                </a:solidFill>
                <a:latin typeface="Verdana"/>
                <a:ea typeface="Verdana"/>
                <a:cs typeface="Verdana"/>
                <a:sym typeface="Verdana"/>
              </a:rPr>
              <a:t>John Galetzka</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Verdana"/>
                <a:ea typeface="Verdana"/>
                <a:cs typeface="Verdana"/>
                <a:sym typeface="Verdana"/>
              </a:rPr>
              <a:t>CORS Branch Chief, Spatial Reference </a:t>
            </a:r>
            <a:r>
              <a:rPr lang="en-US" sz="2400">
                <a:solidFill>
                  <a:schemeClr val="dk1"/>
                </a:solidFill>
                <a:latin typeface="Verdana"/>
                <a:ea typeface="Verdana"/>
                <a:cs typeface="Verdana"/>
                <a:sym typeface="Verdana"/>
              </a:rPr>
              <a:t>System Division</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Verdana"/>
                <a:ea typeface="Verdana"/>
                <a:cs typeface="Verdana"/>
                <a:sym typeface="Verdana"/>
              </a:rPr>
              <a:t>National Geodetic Survey</a:t>
            </a:r>
            <a:endParaRPr b="0" i="0" sz="2400" u="none" cap="none" strike="noStrike">
              <a:solidFill>
                <a:schemeClr val="dk1"/>
              </a:solidFill>
              <a:latin typeface="Verdana"/>
              <a:ea typeface="Verdana"/>
              <a:cs typeface="Verdana"/>
              <a:sym typeface="Verdana"/>
            </a:endParaRPr>
          </a:p>
          <a:p>
            <a:pPr indent="0" lvl="0" marL="0" marR="0" rtl="0" algn="ctr">
              <a:lnSpc>
                <a:spcPct val="100000"/>
              </a:lnSpc>
              <a:spcBef>
                <a:spcPts val="480"/>
              </a:spcBef>
              <a:spcAft>
                <a:spcPts val="0"/>
              </a:spcAft>
              <a:buClr>
                <a:schemeClr val="dk1"/>
              </a:buClr>
              <a:buSzPts val="2400"/>
              <a:buFont typeface="Times New Roman"/>
              <a:buNone/>
            </a:pPr>
            <a:r>
              <a:rPr lang="en-US" sz="2400">
                <a:solidFill>
                  <a:schemeClr val="dk1"/>
                </a:solidFill>
                <a:latin typeface="Verdana"/>
                <a:ea typeface="Verdana"/>
                <a:cs typeface="Verdana"/>
                <a:sym typeface="Verdana"/>
              </a:rPr>
              <a:t>john.galetzka@noaa.gov</a:t>
            </a:r>
            <a:endParaRPr sz="2400">
              <a:solidFill>
                <a:schemeClr val="dk1"/>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e7ce7e602f_0_39"/>
          <p:cNvPicPr preferRelativeResize="0"/>
          <p:nvPr/>
        </p:nvPicPr>
        <p:blipFill>
          <a:blip r:embed="rId3">
            <a:alphaModFix/>
          </a:blip>
          <a:stretch>
            <a:fillRect/>
          </a:stretch>
        </p:blipFill>
        <p:spPr>
          <a:xfrm>
            <a:off x="1121800" y="0"/>
            <a:ext cx="9948401" cy="74613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e7cb35909c_1_8"/>
          <p:cNvSpPr txBox="1"/>
          <p:nvPr>
            <p:ph type="ctrTitle"/>
          </p:nvPr>
        </p:nvSpPr>
        <p:spPr>
          <a:xfrm>
            <a:off x="914400" y="2130426"/>
            <a:ext cx="103632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91" name="Google Shape;191;ge7cb35909c_1_8"/>
          <p:cNvSpPr txBox="1"/>
          <p:nvPr>
            <p:ph idx="1" type="subTitle"/>
          </p:nvPr>
        </p:nvSpPr>
        <p:spPr>
          <a:xfrm>
            <a:off x="1828800" y="3886200"/>
            <a:ext cx="8534400" cy="17526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t/>
            </a:r>
            <a:endParaRPr/>
          </a:p>
        </p:txBody>
      </p:sp>
      <p:pic>
        <p:nvPicPr>
          <p:cNvPr id="192" name="Google Shape;192;ge7cb35909c_1_8"/>
          <p:cNvPicPr preferRelativeResize="0"/>
          <p:nvPr/>
        </p:nvPicPr>
        <p:blipFill>
          <a:blip r:embed="rId3">
            <a:alphaModFix/>
          </a:blip>
          <a:stretch>
            <a:fillRect/>
          </a:stretch>
        </p:blipFill>
        <p:spPr>
          <a:xfrm>
            <a:off x="1230488" y="0"/>
            <a:ext cx="9731025" cy="7298274"/>
          </a:xfrm>
          <a:prstGeom prst="rect">
            <a:avLst/>
          </a:prstGeom>
          <a:noFill/>
          <a:ln>
            <a:noFill/>
          </a:ln>
        </p:spPr>
      </p:pic>
      <p:sp>
        <p:nvSpPr>
          <p:cNvPr id="193" name="Google Shape;193;ge7cb35909c_1_8"/>
          <p:cNvSpPr txBox="1"/>
          <p:nvPr/>
        </p:nvSpPr>
        <p:spPr>
          <a:xfrm>
            <a:off x="1520825" y="6096000"/>
            <a:ext cx="798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LOY3 Virginia Beach, VA</a:t>
            </a:r>
            <a:endParaRPr sz="2000">
              <a:solidFill>
                <a:schemeClr val="lt1"/>
              </a:solidFill>
            </a:endParaRPr>
          </a:p>
        </p:txBody>
      </p:sp>
      <p:sp>
        <p:nvSpPr>
          <p:cNvPr id="194" name="Google Shape;194;ge7cb35909c_1_8"/>
          <p:cNvSpPr/>
          <p:nvPr/>
        </p:nvSpPr>
        <p:spPr>
          <a:xfrm>
            <a:off x="4960625" y="1270000"/>
            <a:ext cx="1100700" cy="1083900"/>
          </a:xfrm>
          <a:prstGeom prst="ellipse">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e7cb35909c_1_18"/>
          <p:cNvSpPr txBox="1"/>
          <p:nvPr>
            <p:ph type="ctrTitle"/>
          </p:nvPr>
        </p:nvSpPr>
        <p:spPr>
          <a:xfrm>
            <a:off x="914400" y="2130426"/>
            <a:ext cx="103632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01" name="Google Shape;201;ge7cb35909c_1_18"/>
          <p:cNvSpPr txBox="1"/>
          <p:nvPr>
            <p:ph idx="1" type="subTitle"/>
          </p:nvPr>
        </p:nvSpPr>
        <p:spPr>
          <a:xfrm>
            <a:off x="1828800" y="3886200"/>
            <a:ext cx="8534400" cy="17526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t/>
            </a:r>
            <a:endParaRPr/>
          </a:p>
        </p:txBody>
      </p:sp>
      <p:pic>
        <p:nvPicPr>
          <p:cNvPr id="202" name="Google Shape;202;ge7cb35909c_1_18"/>
          <p:cNvPicPr preferRelativeResize="0"/>
          <p:nvPr/>
        </p:nvPicPr>
        <p:blipFill>
          <a:blip r:embed="rId3">
            <a:alphaModFix/>
          </a:blip>
          <a:stretch>
            <a:fillRect/>
          </a:stretch>
        </p:blipFill>
        <p:spPr>
          <a:xfrm>
            <a:off x="1061150" y="-347137"/>
            <a:ext cx="10069699" cy="7552274"/>
          </a:xfrm>
          <a:prstGeom prst="rect">
            <a:avLst/>
          </a:prstGeom>
          <a:noFill/>
          <a:ln>
            <a:noFill/>
          </a:ln>
        </p:spPr>
      </p:pic>
      <p:sp>
        <p:nvSpPr>
          <p:cNvPr id="203" name="Google Shape;203;ge7cb35909c_1_18"/>
          <p:cNvSpPr txBox="1"/>
          <p:nvPr/>
        </p:nvSpPr>
        <p:spPr>
          <a:xfrm>
            <a:off x="1520825" y="6096000"/>
            <a:ext cx="798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GUAX Guadalupe Island, Mexico</a:t>
            </a:r>
            <a:endParaRPr sz="20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e7ce7e602f_0_107"/>
          <p:cNvPicPr preferRelativeResize="0"/>
          <p:nvPr/>
        </p:nvPicPr>
        <p:blipFill rotWithShape="1">
          <a:blip r:embed="rId3">
            <a:alphaModFix/>
          </a:blip>
          <a:srcRect b="0" l="0" r="0" t="0"/>
          <a:stretch/>
        </p:blipFill>
        <p:spPr>
          <a:xfrm>
            <a:off x="0" y="1118188"/>
            <a:ext cx="6162176" cy="4621624"/>
          </a:xfrm>
          <a:prstGeom prst="rect">
            <a:avLst/>
          </a:prstGeom>
          <a:noFill/>
          <a:ln>
            <a:noFill/>
          </a:ln>
        </p:spPr>
      </p:pic>
      <p:pic>
        <p:nvPicPr>
          <p:cNvPr id="210" name="Google Shape;210;ge7ce7e602f_0_107"/>
          <p:cNvPicPr preferRelativeResize="0"/>
          <p:nvPr/>
        </p:nvPicPr>
        <p:blipFill rotWithShape="1">
          <a:blip r:embed="rId4">
            <a:alphaModFix/>
          </a:blip>
          <a:srcRect b="0" l="0" r="0" t="0"/>
          <a:stretch/>
        </p:blipFill>
        <p:spPr>
          <a:xfrm>
            <a:off x="6029850" y="1118188"/>
            <a:ext cx="6162150" cy="4621624"/>
          </a:xfrm>
          <a:prstGeom prst="rect">
            <a:avLst/>
          </a:prstGeom>
          <a:noFill/>
          <a:ln>
            <a:noFill/>
          </a:ln>
        </p:spPr>
      </p:pic>
      <p:sp>
        <p:nvSpPr>
          <p:cNvPr id="211" name="Google Shape;211;ge7ce7e602f_0_107"/>
          <p:cNvSpPr txBox="1"/>
          <p:nvPr/>
        </p:nvSpPr>
        <p:spPr>
          <a:xfrm>
            <a:off x="3094050" y="5247200"/>
            <a:ext cx="2935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HNPT Cambridge, MD</a:t>
            </a:r>
            <a:endParaRPr sz="2000">
              <a:solidFill>
                <a:schemeClr val="lt1"/>
              </a:solidFill>
            </a:endParaRPr>
          </a:p>
        </p:txBody>
      </p:sp>
      <p:sp>
        <p:nvSpPr>
          <p:cNvPr id="212" name="Google Shape;212;ge7ce7e602f_0_107"/>
          <p:cNvSpPr txBox="1"/>
          <p:nvPr/>
        </p:nvSpPr>
        <p:spPr>
          <a:xfrm>
            <a:off x="9054600" y="5247200"/>
            <a:ext cx="313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UVFM Charlottesville, VA</a:t>
            </a:r>
            <a:endParaRPr sz="20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ge7ce7e602f_0_45"/>
          <p:cNvPicPr preferRelativeResize="0"/>
          <p:nvPr/>
        </p:nvPicPr>
        <p:blipFill>
          <a:blip r:embed="rId3">
            <a:alphaModFix/>
          </a:blip>
          <a:stretch>
            <a:fillRect/>
          </a:stretch>
        </p:blipFill>
        <p:spPr>
          <a:xfrm>
            <a:off x="152400" y="152400"/>
            <a:ext cx="5116952" cy="6553200"/>
          </a:xfrm>
          <a:prstGeom prst="rect">
            <a:avLst/>
          </a:prstGeom>
          <a:noFill/>
          <a:ln>
            <a:noFill/>
          </a:ln>
        </p:spPr>
      </p:pic>
      <p:pic>
        <p:nvPicPr>
          <p:cNvPr id="219" name="Google Shape;219;ge7ce7e602f_0_45"/>
          <p:cNvPicPr preferRelativeResize="0"/>
          <p:nvPr/>
        </p:nvPicPr>
        <p:blipFill>
          <a:blip r:embed="rId4">
            <a:alphaModFix/>
          </a:blip>
          <a:stretch>
            <a:fillRect/>
          </a:stretch>
        </p:blipFill>
        <p:spPr>
          <a:xfrm>
            <a:off x="4944350" y="152400"/>
            <a:ext cx="3367475" cy="2525599"/>
          </a:xfrm>
          <a:prstGeom prst="rect">
            <a:avLst/>
          </a:prstGeom>
          <a:noFill/>
          <a:ln>
            <a:noFill/>
          </a:ln>
        </p:spPr>
      </p:pic>
      <p:pic>
        <p:nvPicPr>
          <p:cNvPr id="220" name="Google Shape;220;ge7ce7e602f_0_45"/>
          <p:cNvPicPr preferRelativeResize="0"/>
          <p:nvPr/>
        </p:nvPicPr>
        <p:blipFill>
          <a:blip r:embed="rId5">
            <a:alphaModFix/>
          </a:blip>
          <a:stretch>
            <a:fillRect/>
          </a:stretch>
        </p:blipFill>
        <p:spPr>
          <a:xfrm>
            <a:off x="6556425" y="2166200"/>
            <a:ext cx="3367475" cy="2525606"/>
          </a:xfrm>
          <a:prstGeom prst="rect">
            <a:avLst/>
          </a:prstGeom>
          <a:noFill/>
          <a:ln>
            <a:noFill/>
          </a:ln>
        </p:spPr>
      </p:pic>
      <p:pic>
        <p:nvPicPr>
          <p:cNvPr id="221" name="Google Shape;221;ge7ce7e602f_0_45"/>
          <p:cNvPicPr preferRelativeResize="0"/>
          <p:nvPr/>
        </p:nvPicPr>
        <p:blipFill>
          <a:blip r:embed="rId6">
            <a:alphaModFix/>
          </a:blip>
          <a:stretch>
            <a:fillRect/>
          </a:stretch>
        </p:blipFill>
        <p:spPr>
          <a:xfrm>
            <a:off x="8527275" y="4179994"/>
            <a:ext cx="3367475" cy="2525606"/>
          </a:xfrm>
          <a:prstGeom prst="rect">
            <a:avLst/>
          </a:prstGeom>
          <a:noFill/>
          <a:ln>
            <a:noFill/>
          </a:ln>
        </p:spPr>
      </p:pic>
      <p:pic>
        <p:nvPicPr>
          <p:cNvPr id="222" name="Google Shape;222;ge7ce7e602f_0_45"/>
          <p:cNvPicPr preferRelativeResize="0"/>
          <p:nvPr/>
        </p:nvPicPr>
        <p:blipFill>
          <a:blip r:embed="rId7">
            <a:alphaModFix/>
          </a:blip>
          <a:stretch>
            <a:fillRect/>
          </a:stretch>
        </p:blipFill>
        <p:spPr>
          <a:xfrm>
            <a:off x="9510825" y="152400"/>
            <a:ext cx="2383925" cy="3178576"/>
          </a:xfrm>
          <a:prstGeom prst="rect">
            <a:avLst/>
          </a:prstGeom>
          <a:noFill/>
          <a:ln>
            <a:noFill/>
          </a:ln>
        </p:spPr>
      </p:pic>
      <p:sp>
        <p:nvSpPr>
          <p:cNvPr id="223" name="Google Shape;223;ge7ce7e602f_0_45"/>
          <p:cNvSpPr/>
          <p:nvPr/>
        </p:nvSpPr>
        <p:spPr>
          <a:xfrm>
            <a:off x="2352675" y="885825"/>
            <a:ext cx="847800" cy="5172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e7ce7e602f_0_45"/>
          <p:cNvSpPr/>
          <p:nvPr/>
        </p:nvSpPr>
        <p:spPr>
          <a:xfrm>
            <a:off x="10543250" y="152400"/>
            <a:ext cx="1352400" cy="21039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e7ce7e602f_0_45"/>
          <p:cNvSpPr/>
          <p:nvPr/>
        </p:nvSpPr>
        <p:spPr>
          <a:xfrm>
            <a:off x="5269350" y="215850"/>
            <a:ext cx="1461000" cy="14763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e7ce7e602f_0_45"/>
          <p:cNvSpPr/>
          <p:nvPr/>
        </p:nvSpPr>
        <p:spPr>
          <a:xfrm>
            <a:off x="6730256" y="2256275"/>
            <a:ext cx="2004900" cy="18138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ge7ce7e602f_0_45"/>
          <p:cNvGrpSpPr/>
          <p:nvPr/>
        </p:nvGrpSpPr>
        <p:grpSpPr>
          <a:xfrm>
            <a:off x="3512613" y="1000125"/>
            <a:ext cx="1119600" cy="1184625"/>
            <a:chOff x="3512613" y="1000125"/>
            <a:chExt cx="1119600" cy="1184625"/>
          </a:xfrm>
        </p:grpSpPr>
        <p:sp>
          <p:nvSpPr>
            <p:cNvPr id="228" name="Google Shape;228;ge7ce7e602f_0_45"/>
            <p:cNvSpPr/>
            <p:nvPr/>
          </p:nvSpPr>
          <p:spPr>
            <a:xfrm>
              <a:off x="4210050" y="1000125"/>
              <a:ext cx="314400" cy="3333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9" name="Google Shape;229;ge7ce7e602f_0_45"/>
            <p:cNvCxnSpPr>
              <a:endCxn id="228" idx="4"/>
            </p:cNvCxnSpPr>
            <p:nvPr/>
          </p:nvCxnSpPr>
          <p:spPr>
            <a:xfrm flipH="1" rot="10800000">
              <a:off x="4200450" y="1333425"/>
              <a:ext cx="166800" cy="476400"/>
            </a:xfrm>
            <a:prstGeom prst="straightConnector1">
              <a:avLst/>
            </a:prstGeom>
            <a:noFill/>
            <a:ln cap="flat" cmpd="sng" w="9525">
              <a:solidFill>
                <a:schemeClr val="dk2"/>
              </a:solidFill>
              <a:prstDash val="solid"/>
              <a:round/>
              <a:headEnd len="med" w="med" type="none"/>
              <a:tailEnd len="med" w="med" type="triangle"/>
            </a:ln>
          </p:spPr>
        </p:cxnSp>
        <p:sp>
          <p:nvSpPr>
            <p:cNvPr id="230" name="Google Shape;230;ge7ce7e602f_0_45"/>
            <p:cNvSpPr txBox="1"/>
            <p:nvPr/>
          </p:nvSpPr>
          <p:spPr>
            <a:xfrm>
              <a:off x="3512613" y="1692150"/>
              <a:ext cx="111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Ridgecrest</a:t>
              </a:r>
              <a:endParaRPr sz="1000"/>
            </a:p>
            <a:p>
              <a:pPr indent="0" lvl="0" marL="0" rtl="0" algn="l">
                <a:spcBef>
                  <a:spcPts val="0"/>
                </a:spcBef>
                <a:spcAft>
                  <a:spcPts val="0"/>
                </a:spcAft>
                <a:buNone/>
              </a:pPr>
              <a:r>
                <a:rPr lang="en-US" sz="1000"/>
                <a:t>earthquake</a:t>
              </a:r>
              <a:endParaRPr sz="1000"/>
            </a:p>
          </p:txBody>
        </p:sp>
      </p:grpSp>
      <p:cxnSp>
        <p:nvCxnSpPr>
          <p:cNvPr id="231" name="Google Shape;231;ge7ce7e602f_0_45"/>
          <p:cNvCxnSpPr/>
          <p:nvPr/>
        </p:nvCxnSpPr>
        <p:spPr>
          <a:xfrm>
            <a:off x="2424075" y="3105150"/>
            <a:ext cx="705000" cy="0"/>
          </a:xfrm>
          <a:prstGeom prst="straightConnector1">
            <a:avLst/>
          </a:prstGeom>
          <a:noFill/>
          <a:ln cap="flat" cmpd="sng" w="9525">
            <a:solidFill>
              <a:schemeClr val="dk2"/>
            </a:solidFill>
            <a:prstDash val="solid"/>
            <a:round/>
            <a:headEnd len="med" w="med" type="triangle"/>
            <a:tailEnd len="med" w="med" type="triangle"/>
          </a:ln>
        </p:spPr>
      </p:cxnSp>
      <p:sp>
        <p:nvSpPr>
          <p:cNvPr id="232" name="Google Shape;232;ge7ce7e602f_0_45"/>
          <p:cNvSpPr txBox="1"/>
          <p:nvPr/>
        </p:nvSpPr>
        <p:spPr>
          <a:xfrm>
            <a:off x="2133675" y="2634000"/>
            <a:ext cx="128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t>Mulberry tree period</a:t>
            </a:r>
            <a:endParaRPr sz="1000"/>
          </a:p>
        </p:txBody>
      </p:sp>
      <p:sp>
        <p:nvSpPr>
          <p:cNvPr id="233" name="Google Shape;233;ge7ce7e602f_0_45"/>
          <p:cNvSpPr txBox="1"/>
          <p:nvPr/>
        </p:nvSpPr>
        <p:spPr>
          <a:xfrm>
            <a:off x="0" y="6365400"/>
            <a:ext cx="40767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800"/>
              </a:spcAft>
              <a:buNone/>
            </a:pPr>
            <a:r>
              <a:rPr lang="en-US" sz="2000">
                <a:solidFill>
                  <a:srgbClr val="003366"/>
                </a:solidFill>
              </a:rPr>
              <a:t>By UNAVCO and CWU</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gdde27bf340_0_37"/>
          <p:cNvPicPr preferRelativeResize="0"/>
          <p:nvPr/>
        </p:nvPicPr>
        <p:blipFill rotWithShape="1">
          <a:blip r:embed="rId3">
            <a:alphaModFix/>
          </a:blip>
          <a:srcRect b="4889" l="3533" r="3244" t="4889"/>
          <a:stretch/>
        </p:blipFill>
        <p:spPr>
          <a:xfrm>
            <a:off x="0" y="-21700"/>
            <a:ext cx="12192000" cy="6901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ge7ce7e602f_0_133"/>
          <p:cNvPicPr preferRelativeResize="0"/>
          <p:nvPr/>
        </p:nvPicPr>
        <p:blipFill>
          <a:blip r:embed="rId3">
            <a:alphaModFix/>
          </a:blip>
          <a:stretch>
            <a:fillRect/>
          </a:stretch>
        </p:blipFill>
        <p:spPr>
          <a:xfrm>
            <a:off x="1187100" y="-167575"/>
            <a:ext cx="9817802" cy="7363351"/>
          </a:xfrm>
          <a:prstGeom prst="rect">
            <a:avLst/>
          </a:prstGeom>
          <a:noFill/>
          <a:ln>
            <a:noFill/>
          </a:ln>
        </p:spPr>
      </p:pic>
      <p:sp>
        <p:nvSpPr>
          <p:cNvPr id="246" name="Google Shape;246;ge7ce7e602f_0_133"/>
          <p:cNvSpPr txBox="1"/>
          <p:nvPr/>
        </p:nvSpPr>
        <p:spPr>
          <a:xfrm>
            <a:off x="1520825" y="6096000"/>
            <a:ext cx="798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MG05 and VLBI antenna at McDonald Observatory, TX</a:t>
            </a:r>
            <a:endParaRPr sz="20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e6d6583ec4_0_0"/>
          <p:cNvSpPr txBox="1"/>
          <p:nvPr/>
        </p:nvSpPr>
        <p:spPr>
          <a:xfrm>
            <a:off x="1446000" y="3036450"/>
            <a:ext cx="9300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900"/>
              <a:t>efforts to improve and modernize</a:t>
            </a:r>
            <a:endParaRPr sz="4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grpSp>
        <p:nvGrpSpPr>
          <p:cNvPr id="258" name="Google Shape;258;ge7ce7e602f_0_81"/>
          <p:cNvGrpSpPr/>
          <p:nvPr/>
        </p:nvGrpSpPr>
        <p:grpSpPr>
          <a:xfrm>
            <a:off x="580350" y="152400"/>
            <a:ext cx="11033331" cy="6553199"/>
            <a:chOff x="304800" y="152400"/>
            <a:chExt cx="11033331" cy="6553199"/>
          </a:xfrm>
        </p:grpSpPr>
        <p:pic>
          <p:nvPicPr>
            <p:cNvPr id="259" name="Google Shape;259;ge7ce7e602f_0_81"/>
            <p:cNvPicPr preferRelativeResize="0"/>
            <p:nvPr/>
          </p:nvPicPr>
          <p:blipFill>
            <a:blip r:embed="rId3">
              <a:alphaModFix/>
            </a:blip>
            <a:stretch>
              <a:fillRect/>
            </a:stretch>
          </p:blipFill>
          <p:spPr>
            <a:xfrm>
              <a:off x="304800" y="152400"/>
              <a:ext cx="6662506" cy="6553199"/>
            </a:xfrm>
            <a:prstGeom prst="rect">
              <a:avLst/>
            </a:prstGeom>
            <a:noFill/>
            <a:ln>
              <a:noFill/>
            </a:ln>
          </p:spPr>
        </p:pic>
        <p:pic>
          <p:nvPicPr>
            <p:cNvPr id="260" name="Google Shape;260;ge7ce7e602f_0_81"/>
            <p:cNvPicPr preferRelativeResize="0"/>
            <p:nvPr/>
          </p:nvPicPr>
          <p:blipFill>
            <a:blip r:embed="rId4">
              <a:alphaModFix/>
            </a:blip>
            <a:stretch>
              <a:fillRect/>
            </a:stretch>
          </p:blipFill>
          <p:spPr>
            <a:xfrm>
              <a:off x="6967300" y="152400"/>
              <a:ext cx="4368800" cy="3276600"/>
            </a:xfrm>
            <a:prstGeom prst="rect">
              <a:avLst/>
            </a:prstGeom>
            <a:noFill/>
            <a:ln>
              <a:noFill/>
            </a:ln>
          </p:spPr>
        </p:pic>
        <p:pic>
          <p:nvPicPr>
            <p:cNvPr id="261" name="Google Shape;261;ge7ce7e602f_0_81"/>
            <p:cNvPicPr preferRelativeResize="0"/>
            <p:nvPr/>
          </p:nvPicPr>
          <p:blipFill>
            <a:blip r:embed="rId5">
              <a:alphaModFix/>
            </a:blip>
            <a:stretch>
              <a:fillRect/>
            </a:stretch>
          </p:blipFill>
          <p:spPr>
            <a:xfrm>
              <a:off x="6967300" y="3429000"/>
              <a:ext cx="4370831" cy="3269169"/>
            </a:xfrm>
            <a:prstGeom prst="rect">
              <a:avLst/>
            </a:prstGeom>
            <a:noFill/>
            <a:ln>
              <a:noFill/>
            </a:ln>
          </p:spPr>
        </p:pic>
      </p:grpSp>
      <p:cxnSp>
        <p:nvCxnSpPr>
          <p:cNvPr id="262" name="Google Shape;262;ge7ce7e602f_0_81"/>
          <p:cNvCxnSpPr/>
          <p:nvPr/>
        </p:nvCxnSpPr>
        <p:spPr>
          <a:xfrm rot="10800000">
            <a:off x="8782050" y="4171800"/>
            <a:ext cx="571500" cy="438300"/>
          </a:xfrm>
          <a:prstGeom prst="straightConnector1">
            <a:avLst/>
          </a:prstGeom>
          <a:noFill/>
          <a:ln cap="flat" cmpd="sng" w="28575">
            <a:solidFill>
              <a:srgbClr val="FFFF00"/>
            </a:solidFill>
            <a:prstDash val="solid"/>
            <a:round/>
            <a:headEnd len="med" w="med" type="triangle"/>
            <a:tailEnd len="med" w="med" type="none"/>
          </a:ln>
        </p:spPr>
      </p:cxnSp>
      <p:sp>
        <p:nvSpPr>
          <p:cNvPr id="263" name="Google Shape;263;ge7ce7e602f_0_81"/>
          <p:cNvSpPr txBox="1"/>
          <p:nvPr/>
        </p:nvSpPr>
        <p:spPr>
          <a:xfrm>
            <a:off x="8210550" y="3793500"/>
            <a:ext cx="914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FFFF00"/>
                </a:solidFill>
              </a:rPr>
              <a:t>GRP</a:t>
            </a:r>
            <a:endParaRPr sz="2000">
              <a:solidFill>
                <a:srgbClr val="FFFF00"/>
              </a:solidFill>
            </a:endParaRPr>
          </a:p>
        </p:txBody>
      </p:sp>
      <p:sp>
        <p:nvSpPr>
          <p:cNvPr id="264" name="Google Shape;264;ge7ce7e602f_0_81"/>
          <p:cNvSpPr/>
          <p:nvPr/>
        </p:nvSpPr>
        <p:spPr>
          <a:xfrm>
            <a:off x="2678400" y="4046850"/>
            <a:ext cx="2278800" cy="8565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5" name="Google Shape;265;ge7ce7e602f_0_81"/>
          <p:cNvCxnSpPr/>
          <p:nvPr/>
        </p:nvCxnSpPr>
        <p:spPr>
          <a:xfrm rot="10800000">
            <a:off x="9067800" y="684600"/>
            <a:ext cx="571500" cy="438300"/>
          </a:xfrm>
          <a:prstGeom prst="straightConnector1">
            <a:avLst/>
          </a:prstGeom>
          <a:noFill/>
          <a:ln cap="flat" cmpd="sng" w="28575">
            <a:solidFill>
              <a:srgbClr val="FFFF00"/>
            </a:solidFill>
            <a:prstDash val="solid"/>
            <a:round/>
            <a:headEnd len="med" w="med" type="triangle"/>
            <a:tailEnd len="med" w="med" type="none"/>
          </a:ln>
        </p:spPr>
      </p:cxnSp>
      <p:sp>
        <p:nvSpPr>
          <p:cNvPr id="266" name="Google Shape;266;ge7ce7e602f_0_81"/>
          <p:cNvSpPr txBox="1"/>
          <p:nvPr/>
        </p:nvSpPr>
        <p:spPr>
          <a:xfrm>
            <a:off x="8496300" y="306300"/>
            <a:ext cx="914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FFFF00"/>
                </a:solidFill>
              </a:rPr>
              <a:t>GRP</a:t>
            </a:r>
            <a:endParaRPr sz="2000">
              <a:solidFill>
                <a:srgbClr val="FFFF00"/>
              </a:solidFill>
            </a:endParaRPr>
          </a:p>
        </p:txBody>
      </p:sp>
      <p:sp>
        <p:nvSpPr>
          <p:cNvPr id="267" name="Google Shape;267;ge7ce7e602f_0_81"/>
          <p:cNvSpPr txBox="1"/>
          <p:nvPr/>
        </p:nvSpPr>
        <p:spPr>
          <a:xfrm>
            <a:off x="1036800" y="5270400"/>
            <a:ext cx="141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SCIGN D3</a:t>
            </a:r>
            <a:endParaRPr sz="2000"/>
          </a:p>
        </p:txBody>
      </p:sp>
      <p:cxnSp>
        <p:nvCxnSpPr>
          <p:cNvPr id="268" name="Google Shape;268;ge7ce7e602f_0_81"/>
          <p:cNvCxnSpPr/>
          <p:nvPr/>
        </p:nvCxnSpPr>
        <p:spPr>
          <a:xfrm flipH="1" rot="10800000">
            <a:off x="2203323" y="4903318"/>
            <a:ext cx="626400" cy="410400"/>
          </a:xfrm>
          <a:prstGeom prst="straightConnector1">
            <a:avLst/>
          </a:prstGeom>
          <a:noFill/>
          <a:ln cap="flat" cmpd="sng" w="28575">
            <a:solidFill>
              <a:srgbClr val="000000"/>
            </a:solidFill>
            <a:prstDash val="solid"/>
            <a:round/>
            <a:headEnd len="med" w="med" type="none"/>
            <a:tailEnd len="med" w="med" type="triangle"/>
          </a:ln>
        </p:spPr>
      </p:cxnSp>
      <p:sp>
        <p:nvSpPr>
          <p:cNvPr id="269" name="Google Shape;269;ge7ce7e602f_0_81"/>
          <p:cNvSpPr txBox="1"/>
          <p:nvPr/>
        </p:nvSpPr>
        <p:spPr>
          <a:xfrm>
            <a:off x="2019600" y="1351200"/>
            <a:ext cx="3596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“Choke ring” GNSS antenna</a:t>
            </a:r>
            <a:endParaRPr sz="2000">
              <a:solidFill>
                <a:schemeClr val="lt1"/>
              </a:solidFill>
            </a:endParaRPr>
          </a:p>
        </p:txBody>
      </p:sp>
      <p:cxnSp>
        <p:nvCxnSpPr>
          <p:cNvPr id="270" name="Google Shape;270;ge7ce7e602f_0_81"/>
          <p:cNvCxnSpPr/>
          <p:nvPr/>
        </p:nvCxnSpPr>
        <p:spPr>
          <a:xfrm flipH="1">
            <a:off x="2656800" y="1868400"/>
            <a:ext cx="626400" cy="1026000"/>
          </a:xfrm>
          <a:prstGeom prst="straightConnector1">
            <a:avLst/>
          </a:prstGeom>
          <a:noFill/>
          <a:ln cap="flat" cmpd="sng" w="28575">
            <a:solidFill>
              <a:schemeClr val="lt1"/>
            </a:solidFill>
            <a:prstDash val="solid"/>
            <a:round/>
            <a:headEnd len="med" w="med" type="none"/>
            <a:tailEnd len="med" w="med" type="triangle"/>
          </a:ln>
        </p:spPr>
      </p:cxnSp>
      <p:cxnSp>
        <p:nvCxnSpPr>
          <p:cNvPr id="271" name="Google Shape;271;ge7ce7e602f_0_81"/>
          <p:cNvCxnSpPr/>
          <p:nvPr/>
        </p:nvCxnSpPr>
        <p:spPr>
          <a:xfrm>
            <a:off x="4330800" y="1868400"/>
            <a:ext cx="626400" cy="1026000"/>
          </a:xfrm>
          <a:prstGeom prst="straightConnector1">
            <a:avLst/>
          </a:prstGeom>
          <a:noFill/>
          <a:ln cap="flat" cmpd="sng" w="28575">
            <a:solidFill>
              <a:schemeClr val="lt1"/>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e7ce7e602f_0_92"/>
          <p:cNvPicPr preferRelativeResize="0"/>
          <p:nvPr/>
        </p:nvPicPr>
        <p:blipFill rotWithShape="1">
          <a:blip r:embed="rId3">
            <a:alphaModFix/>
          </a:blip>
          <a:srcRect b="0" l="10731" r="5227" t="0"/>
          <a:stretch/>
        </p:blipFill>
        <p:spPr>
          <a:xfrm>
            <a:off x="495301" y="152400"/>
            <a:ext cx="7342976" cy="6553199"/>
          </a:xfrm>
          <a:prstGeom prst="rect">
            <a:avLst/>
          </a:prstGeom>
          <a:noFill/>
          <a:ln>
            <a:noFill/>
          </a:ln>
        </p:spPr>
      </p:pic>
      <p:pic>
        <p:nvPicPr>
          <p:cNvPr id="278" name="Google Shape;278;ge7ce7e602f_0_92"/>
          <p:cNvPicPr preferRelativeResize="0"/>
          <p:nvPr/>
        </p:nvPicPr>
        <p:blipFill>
          <a:blip r:embed="rId4">
            <a:alphaModFix/>
          </a:blip>
          <a:stretch>
            <a:fillRect/>
          </a:stretch>
        </p:blipFill>
        <p:spPr>
          <a:xfrm>
            <a:off x="7242851" y="3429001"/>
            <a:ext cx="4368799" cy="3276599"/>
          </a:xfrm>
          <a:prstGeom prst="rect">
            <a:avLst/>
          </a:prstGeom>
          <a:noFill/>
          <a:ln>
            <a:noFill/>
          </a:ln>
        </p:spPr>
      </p:pic>
      <p:pic>
        <p:nvPicPr>
          <p:cNvPr id="279" name="Google Shape;279;ge7ce7e602f_0_92"/>
          <p:cNvPicPr preferRelativeResize="0"/>
          <p:nvPr/>
        </p:nvPicPr>
        <p:blipFill>
          <a:blip r:embed="rId5">
            <a:alphaModFix/>
          </a:blip>
          <a:stretch>
            <a:fillRect/>
          </a:stretch>
        </p:blipFill>
        <p:spPr>
          <a:xfrm>
            <a:off x="7242850" y="152400"/>
            <a:ext cx="4368799" cy="3276599"/>
          </a:xfrm>
          <a:prstGeom prst="rect">
            <a:avLst/>
          </a:prstGeom>
          <a:noFill/>
          <a:ln>
            <a:noFill/>
          </a:ln>
        </p:spPr>
      </p:pic>
      <p:grpSp>
        <p:nvGrpSpPr>
          <p:cNvPr id="280" name="Google Shape;280;ge7ce7e602f_0_92"/>
          <p:cNvGrpSpPr/>
          <p:nvPr/>
        </p:nvGrpSpPr>
        <p:grpSpPr>
          <a:xfrm>
            <a:off x="8136575" y="4000650"/>
            <a:ext cx="1143000" cy="816600"/>
            <a:chOff x="4748250" y="1085800"/>
            <a:chExt cx="1143000" cy="816600"/>
          </a:xfrm>
        </p:grpSpPr>
        <p:cxnSp>
          <p:nvCxnSpPr>
            <p:cNvPr id="281" name="Google Shape;281;ge7ce7e602f_0_92"/>
            <p:cNvCxnSpPr/>
            <p:nvPr/>
          </p:nvCxnSpPr>
          <p:spPr>
            <a:xfrm rot="10800000">
              <a:off x="5319750" y="1464100"/>
              <a:ext cx="571500" cy="438300"/>
            </a:xfrm>
            <a:prstGeom prst="straightConnector1">
              <a:avLst/>
            </a:prstGeom>
            <a:noFill/>
            <a:ln cap="flat" cmpd="sng" w="28575">
              <a:solidFill>
                <a:srgbClr val="FFFF00"/>
              </a:solidFill>
              <a:prstDash val="solid"/>
              <a:round/>
              <a:headEnd len="med" w="med" type="triangle"/>
              <a:tailEnd len="med" w="med" type="none"/>
            </a:ln>
          </p:spPr>
        </p:cxnSp>
        <p:sp>
          <p:nvSpPr>
            <p:cNvPr id="282" name="Google Shape;282;ge7ce7e602f_0_92"/>
            <p:cNvSpPr txBox="1"/>
            <p:nvPr/>
          </p:nvSpPr>
          <p:spPr>
            <a:xfrm>
              <a:off x="4748250" y="1085800"/>
              <a:ext cx="914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FFFF00"/>
                  </a:solidFill>
                </a:rPr>
                <a:t>GRP</a:t>
              </a:r>
              <a:endParaRPr sz="2000">
                <a:solidFill>
                  <a:srgbClr val="FFFF00"/>
                </a:solidFill>
              </a:endParaRPr>
            </a:p>
          </p:txBody>
        </p:sp>
      </p:grpSp>
      <p:sp>
        <p:nvSpPr>
          <p:cNvPr id="283" name="Google Shape;283;ge7ce7e602f_0_92"/>
          <p:cNvSpPr/>
          <p:nvPr/>
        </p:nvSpPr>
        <p:spPr>
          <a:xfrm>
            <a:off x="2729350" y="2299850"/>
            <a:ext cx="2507700" cy="25173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e7ce7e602f_0_92"/>
          <p:cNvSpPr txBox="1"/>
          <p:nvPr/>
        </p:nvSpPr>
        <p:spPr>
          <a:xfrm>
            <a:off x="1191500" y="5541825"/>
            <a:ext cx="2410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SECO 2072</a:t>
            </a:r>
            <a:endParaRPr sz="2000"/>
          </a:p>
        </p:txBody>
      </p:sp>
      <p:cxnSp>
        <p:nvCxnSpPr>
          <p:cNvPr id="285" name="Google Shape;285;ge7ce7e602f_0_92"/>
          <p:cNvCxnSpPr>
            <a:stCxn id="284" idx="0"/>
          </p:cNvCxnSpPr>
          <p:nvPr/>
        </p:nvCxnSpPr>
        <p:spPr>
          <a:xfrm flipH="1" rot="10800000">
            <a:off x="2396900" y="4752225"/>
            <a:ext cx="789600" cy="78960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nvSpPr>
        <p:spPr>
          <a:xfrm>
            <a:off x="933500" y="781512"/>
            <a:ext cx="102426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Times New Roman"/>
              <a:buNone/>
            </a:pPr>
            <a:r>
              <a:rPr lang="en-US" sz="3600">
                <a:solidFill>
                  <a:schemeClr val="dk2"/>
                </a:solidFill>
                <a:latin typeface="Verdana"/>
                <a:ea typeface="Verdana"/>
                <a:cs typeface="Verdana"/>
                <a:sym typeface="Verdana"/>
              </a:rPr>
              <a:t>NGS CORS Team</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chemeClr val="dk1"/>
              </a:buClr>
              <a:buSzPts val="2800"/>
              <a:buFont typeface="Times New Roman"/>
              <a:buNone/>
            </a:pPr>
            <a:r>
              <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Verdana"/>
              <a:ea typeface="Verdana"/>
              <a:cs typeface="Verdana"/>
              <a:sym typeface="Verdana"/>
            </a:endParaRPr>
          </a:p>
        </p:txBody>
      </p:sp>
      <p:sp>
        <p:nvSpPr>
          <p:cNvPr id="97" name="Google Shape;97;p2"/>
          <p:cNvSpPr txBox="1"/>
          <p:nvPr/>
        </p:nvSpPr>
        <p:spPr>
          <a:xfrm>
            <a:off x="897425" y="3348625"/>
            <a:ext cx="139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98" name="Google Shape;98;p2"/>
          <p:cNvGrpSpPr/>
          <p:nvPr/>
        </p:nvGrpSpPr>
        <p:grpSpPr>
          <a:xfrm>
            <a:off x="780325" y="1681425"/>
            <a:ext cx="10457972" cy="2051350"/>
            <a:chOff x="780325" y="1681425"/>
            <a:chExt cx="10457972" cy="2051350"/>
          </a:xfrm>
        </p:grpSpPr>
        <p:pic>
          <p:nvPicPr>
            <p:cNvPr id="99" name="Google Shape;99;p2"/>
            <p:cNvPicPr preferRelativeResize="0"/>
            <p:nvPr/>
          </p:nvPicPr>
          <p:blipFill rotWithShape="1">
            <a:blip r:embed="rId3">
              <a:alphaModFix/>
            </a:blip>
            <a:srcRect b="0" l="0" r="0" t="0"/>
            <a:stretch/>
          </p:blipFill>
          <p:spPr>
            <a:xfrm>
              <a:off x="6865985" y="1692184"/>
              <a:ext cx="1194370" cy="1341901"/>
            </a:xfrm>
            <a:prstGeom prst="rect">
              <a:avLst/>
            </a:prstGeom>
            <a:noFill/>
            <a:ln>
              <a:noFill/>
            </a:ln>
          </p:spPr>
        </p:pic>
        <p:pic>
          <p:nvPicPr>
            <p:cNvPr id="100" name="Google Shape;100;p2"/>
            <p:cNvPicPr preferRelativeResize="0"/>
            <p:nvPr/>
          </p:nvPicPr>
          <p:blipFill rotWithShape="1">
            <a:blip r:embed="rId4">
              <a:alphaModFix/>
            </a:blip>
            <a:srcRect b="2868" l="0" r="0" t="4262"/>
            <a:stretch/>
          </p:blipFill>
          <p:spPr>
            <a:xfrm>
              <a:off x="780325" y="1681425"/>
              <a:ext cx="1119925" cy="1391629"/>
            </a:xfrm>
            <a:prstGeom prst="rect">
              <a:avLst/>
            </a:prstGeom>
            <a:noFill/>
            <a:ln>
              <a:noFill/>
            </a:ln>
          </p:spPr>
        </p:pic>
        <p:sp>
          <p:nvSpPr>
            <p:cNvPr id="101" name="Google Shape;101;p2"/>
            <p:cNvSpPr/>
            <p:nvPr/>
          </p:nvSpPr>
          <p:spPr>
            <a:xfrm>
              <a:off x="3843816" y="1702917"/>
              <a:ext cx="1038600" cy="1341900"/>
            </a:xfrm>
            <a:prstGeom prst="rect">
              <a:avLst/>
            </a:prstGeom>
            <a:blipFill rotWithShape="1">
              <a:blip r:embed="rId5">
                <a:alphaModFix/>
              </a:blip>
              <a:stretch>
                <a:fillRect b="0" l="-10048" r="-5877"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6">
              <a:alphaModFix/>
            </a:blip>
            <a:srcRect b="0" l="7732" r="32836" t="0"/>
            <a:stretch/>
          </p:blipFill>
          <p:spPr>
            <a:xfrm>
              <a:off x="10043924" y="1713648"/>
              <a:ext cx="1194373" cy="1339451"/>
            </a:xfrm>
            <a:prstGeom prst="rect">
              <a:avLst/>
            </a:prstGeom>
            <a:noFill/>
            <a:ln>
              <a:noFill/>
            </a:ln>
          </p:spPr>
        </p:pic>
        <p:sp>
          <p:nvSpPr>
            <p:cNvPr id="103" name="Google Shape;103;p2"/>
            <p:cNvSpPr txBox="1"/>
            <p:nvPr/>
          </p:nvSpPr>
          <p:spPr>
            <a:xfrm>
              <a:off x="935588" y="3024775"/>
              <a:ext cx="809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t>Don</a:t>
              </a:r>
              <a:endParaRPr sz="1700"/>
            </a:p>
            <a:p>
              <a:pPr indent="0" lvl="0" marL="0" rtl="0" algn="ctr">
                <a:spcBef>
                  <a:spcPts val="0"/>
                </a:spcBef>
                <a:spcAft>
                  <a:spcPts val="0"/>
                </a:spcAft>
                <a:buNone/>
              </a:pPr>
              <a:r>
                <a:rPr lang="en-US" sz="1700"/>
                <a:t>Haw</a:t>
              </a:r>
              <a:endParaRPr sz="1700"/>
            </a:p>
          </p:txBody>
        </p:sp>
        <p:sp>
          <p:nvSpPr>
            <p:cNvPr id="104" name="Google Shape;104;p2"/>
            <p:cNvSpPr txBox="1"/>
            <p:nvPr/>
          </p:nvSpPr>
          <p:spPr>
            <a:xfrm>
              <a:off x="3900775" y="3024775"/>
              <a:ext cx="809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t>Jarir Saleh</a:t>
              </a:r>
              <a:endParaRPr sz="1700"/>
            </a:p>
          </p:txBody>
        </p:sp>
        <p:sp>
          <p:nvSpPr>
            <p:cNvPr id="105" name="Google Shape;105;p2"/>
            <p:cNvSpPr txBox="1"/>
            <p:nvPr/>
          </p:nvSpPr>
          <p:spPr>
            <a:xfrm>
              <a:off x="7003625" y="3024775"/>
              <a:ext cx="996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t>Ira Sellars</a:t>
              </a:r>
              <a:endParaRPr sz="1700"/>
            </a:p>
          </p:txBody>
        </p:sp>
        <p:sp>
          <p:nvSpPr>
            <p:cNvPr id="106" name="Google Shape;106;p2"/>
            <p:cNvSpPr txBox="1"/>
            <p:nvPr/>
          </p:nvSpPr>
          <p:spPr>
            <a:xfrm>
              <a:off x="10293663" y="3024775"/>
              <a:ext cx="809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t>Josh</a:t>
              </a:r>
              <a:endParaRPr sz="1700"/>
            </a:p>
            <a:p>
              <a:pPr indent="0" lvl="0" marL="0" rtl="0" algn="ctr">
                <a:spcBef>
                  <a:spcPts val="0"/>
                </a:spcBef>
                <a:spcAft>
                  <a:spcPts val="0"/>
                </a:spcAft>
                <a:buNone/>
              </a:pPr>
              <a:r>
                <a:rPr lang="en-US" sz="1700"/>
                <a:t>Jones</a:t>
              </a:r>
              <a:endParaRPr sz="1700"/>
            </a:p>
          </p:txBody>
        </p:sp>
      </p:grpSp>
      <p:grpSp>
        <p:nvGrpSpPr>
          <p:cNvPr id="107" name="Google Shape;107;p2"/>
          <p:cNvGrpSpPr/>
          <p:nvPr/>
        </p:nvGrpSpPr>
        <p:grpSpPr>
          <a:xfrm>
            <a:off x="647063" y="3926675"/>
            <a:ext cx="10743073" cy="2221380"/>
            <a:chOff x="636938" y="3872450"/>
            <a:chExt cx="10743073" cy="2221380"/>
          </a:xfrm>
        </p:grpSpPr>
        <p:sp>
          <p:nvSpPr>
            <p:cNvPr id="108" name="Google Shape;108;p2"/>
            <p:cNvSpPr/>
            <p:nvPr/>
          </p:nvSpPr>
          <p:spPr>
            <a:xfrm>
              <a:off x="718838" y="3872462"/>
              <a:ext cx="1229400" cy="14184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9" name="Google Shape;109;p2"/>
            <p:cNvSpPr txBox="1"/>
            <p:nvPr/>
          </p:nvSpPr>
          <p:spPr>
            <a:xfrm>
              <a:off x="636938" y="5385809"/>
              <a:ext cx="1393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t>Fran</a:t>
              </a:r>
              <a:endParaRPr sz="1700"/>
            </a:p>
            <a:p>
              <a:pPr indent="0" lvl="0" marL="0" rtl="0" algn="ctr">
                <a:spcBef>
                  <a:spcPts val="0"/>
                </a:spcBef>
                <a:spcAft>
                  <a:spcPts val="0"/>
                </a:spcAft>
                <a:buNone/>
              </a:pPr>
              <a:r>
                <a:rPr lang="en-US" sz="1700"/>
                <a:t>Coloma</a:t>
              </a:r>
              <a:endParaRPr sz="1700"/>
            </a:p>
          </p:txBody>
        </p:sp>
        <p:sp>
          <p:nvSpPr>
            <p:cNvPr id="110" name="Google Shape;110;p2"/>
            <p:cNvSpPr/>
            <p:nvPr/>
          </p:nvSpPr>
          <p:spPr>
            <a:xfrm>
              <a:off x="3741681" y="3872462"/>
              <a:ext cx="1229400" cy="14184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 name="Google Shape;111;p2"/>
            <p:cNvSpPr txBox="1"/>
            <p:nvPr/>
          </p:nvSpPr>
          <p:spPr>
            <a:xfrm>
              <a:off x="3940429" y="5385797"/>
              <a:ext cx="927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t>Lijuan</a:t>
              </a:r>
              <a:endParaRPr sz="1700"/>
            </a:p>
            <a:p>
              <a:pPr indent="0" lvl="0" marL="0" rtl="0" algn="ctr">
                <a:spcBef>
                  <a:spcPts val="0"/>
                </a:spcBef>
                <a:spcAft>
                  <a:spcPts val="0"/>
                </a:spcAft>
                <a:buNone/>
              </a:pPr>
              <a:r>
                <a:rPr lang="en-US" sz="1700"/>
                <a:t>Sun</a:t>
              </a:r>
              <a:endParaRPr sz="1700"/>
            </a:p>
          </p:txBody>
        </p:sp>
        <p:pic>
          <p:nvPicPr>
            <p:cNvPr id="112" name="Google Shape;112;p2"/>
            <p:cNvPicPr preferRelativeResize="0"/>
            <p:nvPr/>
          </p:nvPicPr>
          <p:blipFill rotWithShape="1">
            <a:blip r:embed="rId9">
              <a:alphaModFix/>
            </a:blip>
            <a:srcRect b="15667" l="0" r="0" t="0"/>
            <a:stretch/>
          </p:blipFill>
          <p:spPr>
            <a:xfrm>
              <a:off x="6830863" y="3872450"/>
              <a:ext cx="1264815" cy="1418400"/>
            </a:xfrm>
            <a:prstGeom prst="rect">
              <a:avLst/>
            </a:prstGeom>
            <a:noFill/>
            <a:ln>
              <a:noFill/>
            </a:ln>
          </p:spPr>
        </p:pic>
        <p:sp>
          <p:nvSpPr>
            <p:cNvPr id="113" name="Google Shape;113;p2"/>
            <p:cNvSpPr txBox="1"/>
            <p:nvPr/>
          </p:nvSpPr>
          <p:spPr>
            <a:xfrm>
              <a:off x="6709220" y="5385830"/>
              <a:ext cx="15081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t>Phillip</a:t>
              </a:r>
              <a:endParaRPr sz="1700"/>
            </a:p>
            <a:p>
              <a:pPr indent="0" lvl="0" marL="0" rtl="0" algn="ctr">
                <a:spcBef>
                  <a:spcPts val="0"/>
                </a:spcBef>
                <a:spcAft>
                  <a:spcPts val="0"/>
                </a:spcAft>
                <a:buNone/>
              </a:pPr>
              <a:r>
                <a:rPr lang="en-US" sz="1700"/>
                <a:t>McFarland</a:t>
              </a:r>
              <a:endParaRPr sz="1700"/>
            </a:p>
          </p:txBody>
        </p:sp>
        <p:pic>
          <p:nvPicPr>
            <p:cNvPr id="114" name="Google Shape;114;p2"/>
            <p:cNvPicPr preferRelativeResize="0"/>
            <p:nvPr/>
          </p:nvPicPr>
          <p:blipFill rotWithShape="1">
            <a:blip r:embed="rId10">
              <a:alphaModFix/>
            </a:blip>
            <a:srcRect b="19219" l="31751" r="8191" t="17452"/>
            <a:stretch/>
          </p:blipFill>
          <p:spPr>
            <a:xfrm rot="-5400000">
              <a:off x="9904188" y="4033289"/>
              <a:ext cx="1443548" cy="1141624"/>
            </a:xfrm>
            <a:prstGeom prst="rect">
              <a:avLst/>
            </a:prstGeom>
            <a:noFill/>
            <a:ln>
              <a:noFill/>
            </a:ln>
          </p:spPr>
        </p:pic>
        <p:sp>
          <p:nvSpPr>
            <p:cNvPr id="115" name="Google Shape;115;p2"/>
            <p:cNvSpPr txBox="1"/>
            <p:nvPr/>
          </p:nvSpPr>
          <p:spPr>
            <a:xfrm>
              <a:off x="9871911" y="5385825"/>
              <a:ext cx="15081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t>Will</a:t>
              </a:r>
              <a:endParaRPr sz="1700"/>
            </a:p>
            <a:p>
              <a:pPr indent="0" lvl="0" marL="0" rtl="0" algn="ctr">
                <a:spcBef>
                  <a:spcPts val="0"/>
                </a:spcBef>
                <a:spcAft>
                  <a:spcPts val="0"/>
                </a:spcAft>
                <a:buNone/>
              </a:pPr>
              <a:r>
                <a:rPr lang="en-US" sz="1700"/>
                <a:t>Freeman</a:t>
              </a:r>
              <a:endParaRPr sz="1700"/>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ge7ce7e602f_0_151"/>
          <p:cNvPicPr preferRelativeResize="0"/>
          <p:nvPr/>
        </p:nvPicPr>
        <p:blipFill>
          <a:blip r:embed="rId3">
            <a:alphaModFix/>
          </a:blip>
          <a:stretch>
            <a:fillRect/>
          </a:stretch>
        </p:blipFill>
        <p:spPr>
          <a:xfrm rot="-5400000">
            <a:off x="337475" y="858276"/>
            <a:ext cx="6866176" cy="5149625"/>
          </a:xfrm>
          <a:prstGeom prst="rect">
            <a:avLst/>
          </a:prstGeom>
          <a:noFill/>
          <a:ln>
            <a:noFill/>
          </a:ln>
        </p:spPr>
      </p:pic>
      <p:pic>
        <p:nvPicPr>
          <p:cNvPr id="292" name="Google Shape;292;ge7ce7e602f_0_151"/>
          <p:cNvPicPr preferRelativeResize="0"/>
          <p:nvPr/>
        </p:nvPicPr>
        <p:blipFill>
          <a:blip r:embed="rId4">
            <a:alphaModFix/>
          </a:blip>
          <a:stretch>
            <a:fillRect/>
          </a:stretch>
        </p:blipFill>
        <p:spPr>
          <a:xfrm>
            <a:off x="6345375" y="3429000"/>
            <a:ext cx="4682824" cy="3512118"/>
          </a:xfrm>
          <a:prstGeom prst="rect">
            <a:avLst/>
          </a:prstGeom>
          <a:noFill/>
          <a:ln>
            <a:noFill/>
          </a:ln>
        </p:spPr>
      </p:pic>
      <p:pic>
        <p:nvPicPr>
          <p:cNvPr id="293" name="Google Shape;293;ge7ce7e602f_0_151"/>
          <p:cNvPicPr preferRelativeResize="0"/>
          <p:nvPr/>
        </p:nvPicPr>
        <p:blipFill>
          <a:blip r:embed="rId5">
            <a:alphaModFix/>
          </a:blip>
          <a:stretch>
            <a:fillRect/>
          </a:stretch>
        </p:blipFill>
        <p:spPr>
          <a:xfrm>
            <a:off x="6345375" y="-83125"/>
            <a:ext cx="4682826" cy="3512124"/>
          </a:xfrm>
          <a:prstGeom prst="rect">
            <a:avLst/>
          </a:prstGeom>
          <a:noFill/>
          <a:ln>
            <a:noFill/>
          </a:ln>
        </p:spPr>
      </p:pic>
      <p:cxnSp>
        <p:nvCxnSpPr>
          <p:cNvPr id="294" name="Google Shape;294;ge7ce7e602f_0_151"/>
          <p:cNvCxnSpPr/>
          <p:nvPr/>
        </p:nvCxnSpPr>
        <p:spPr>
          <a:xfrm flipH="1" rot="10800000">
            <a:off x="3905575" y="960925"/>
            <a:ext cx="5001000" cy="2417700"/>
          </a:xfrm>
          <a:prstGeom prst="straightConnector1">
            <a:avLst/>
          </a:prstGeom>
          <a:noFill/>
          <a:ln cap="flat" cmpd="sng" w="19050">
            <a:solidFill>
              <a:srgbClr val="FFFF00"/>
            </a:solidFill>
            <a:prstDash val="solid"/>
            <a:round/>
            <a:headEnd len="med" w="med" type="triangle"/>
            <a:tailEnd len="med" w="med" type="triangle"/>
          </a:ln>
        </p:spPr>
      </p:cxnSp>
      <p:cxnSp>
        <p:nvCxnSpPr>
          <p:cNvPr id="295" name="Google Shape;295;ge7ce7e602f_0_151"/>
          <p:cNvCxnSpPr/>
          <p:nvPr/>
        </p:nvCxnSpPr>
        <p:spPr>
          <a:xfrm>
            <a:off x="3884900" y="3440625"/>
            <a:ext cx="4680600" cy="1539600"/>
          </a:xfrm>
          <a:prstGeom prst="straightConnector1">
            <a:avLst/>
          </a:prstGeom>
          <a:noFill/>
          <a:ln cap="flat" cmpd="sng" w="19050">
            <a:solidFill>
              <a:srgbClr val="FFFF00"/>
            </a:solidFill>
            <a:prstDash val="solid"/>
            <a:round/>
            <a:headEnd len="med" w="med" type="triangle"/>
            <a:tailEnd len="med" w="med" type="triangle"/>
          </a:ln>
        </p:spPr>
      </p:cxnSp>
      <p:sp>
        <p:nvSpPr>
          <p:cNvPr id="296" name="Google Shape;296;ge7ce7e602f_0_151"/>
          <p:cNvSpPr txBox="1"/>
          <p:nvPr/>
        </p:nvSpPr>
        <p:spPr>
          <a:xfrm>
            <a:off x="6521625" y="6075350"/>
            <a:ext cx="406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rPr>
              <a:t>GRP of a SECO 2072 adapter</a:t>
            </a:r>
            <a:endParaRPr sz="2000">
              <a:solidFill>
                <a:schemeClr val="dk1"/>
              </a:solidFill>
            </a:endParaRPr>
          </a:p>
        </p:txBody>
      </p:sp>
      <p:sp>
        <p:nvSpPr>
          <p:cNvPr id="297" name="Google Shape;297;ge7ce7e602f_0_151"/>
          <p:cNvSpPr txBox="1"/>
          <p:nvPr/>
        </p:nvSpPr>
        <p:spPr>
          <a:xfrm>
            <a:off x="6521625" y="2886025"/>
            <a:ext cx="406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GRP of a SCIGN D3 adapter</a:t>
            </a:r>
            <a:endParaRPr sz="2000">
              <a:solidFill>
                <a:schemeClr val="lt1"/>
              </a:solidFill>
            </a:endParaRPr>
          </a:p>
        </p:txBody>
      </p:sp>
      <p:sp>
        <p:nvSpPr>
          <p:cNvPr id="298" name="Google Shape;298;ge7ce7e602f_0_151"/>
          <p:cNvSpPr txBox="1"/>
          <p:nvPr/>
        </p:nvSpPr>
        <p:spPr>
          <a:xfrm>
            <a:off x="1301275" y="6075350"/>
            <a:ext cx="406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Point on a brass disk mark</a:t>
            </a:r>
            <a:endParaRPr sz="20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ge7ce7e602f_0_147"/>
          <p:cNvPicPr preferRelativeResize="0"/>
          <p:nvPr/>
        </p:nvPicPr>
        <p:blipFill>
          <a:blip r:embed="rId3">
            <a:alphaModFix/>
          </a:blip>
          <a:stretch>
            <a:fillRect/>
          </a:stretch>
        </p:blipFill>
        <p:spPr>
          <a:xfrm>
            <a:off x="0" y="1110735"/>
            <a:ext cx="6096000" cy="4572014"/>
          </a:xfrm>
          <a:prstGeom prst="rect">
            <a:avLst/>
          </a:prstGeom>
          <a:noFill/>
          <a:ln>
            <a:noFill/>
          </a:ln>
        </p:spPr>
      </p:pic>
      <p:pic>
        <p:nvPicPr>
          <p:cNvPr id="305" name="Google Shape;305;ge7ce7e602f_0_147"/>
          <p:cNvPicPr preferRelativeResize="0"/>
          <p:nvPr/>
        </p:nvPicPr>
        <p:blipFill>
          <a:blip r:embed="rId4">
            <a:alphaModFix/>
          </a:blip>
          <a:stretch>
            <a:fillRect/>
          </a:stretch>
        </p:blipFill>
        <p:spPr>
          <a:xfrm>
            <a:off x="6096001" y="1110725"/>
            <a:ext cx="6130224" cy="4572024"/>
          </a:xfrm>
          <a:prstGeom prst="rect">
            <a:avLst/>
          </a:prstGeom>
          <a:noFill/>
          <a:ln>
            <a:noFill/>
          </a:ln>
        </p:spPr>
      </p:pic>
      <p:sp>
        <p:nvSpPr>
          <p:cNvPr id="306" name="Google Shape;306;ge7ce7e602f_0_147"/>
          <p:cNvSpPr txBox="1"/>
          <p:nvPr/>
        </p:nvSpPr>
        <p:spPr>
          <a:xfrm>
            <a:off x="6261325" y="5247200"/>
            <a:ext cx="593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Satellite radar corner reflector, Gunning, Australia</a:t>
            </a:r>
            <a:endParaRPr sz="2000">
              <a:solidFill>
                <a:schemeClr val="lt1"/>
              </a:solidFill>
            </a:endParaRPr>
          </a:p>
        </p:txBody>
      </p:sp>
      <p:sp>
        <p:nvSpPr>
          <p:cNvPr id="307" name="Google Shape;307;ge7ce7e602f_0_147"/>
          <p:cNvSpPr txBox="1"/>
          <p:nvPr/>
        </p:nvSpPr>
        <p:spPr>
          <a:xfrm>
            <a:off x="165300" y="5247200"/>
            <a:ext cx="593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GNSS-Met station, Oaxaca, Mexico</a:t>
            </a:r>
            <a:endParaRPr sz="2000">
              <a:solidFill>
                <a:schemeClr val="lt1"/>
              </a:solidFill>
            </a:endParaRPr>
          </a:p>
        </p:txBody>
      </p:sp>
      <p:sp>
        <p:nvSpPr>
          <p:cNvPr id="308" name="Google Shape;308;ge7ce7e602f_0_147"/>
          <p:cNvSpPr/>
          <p:nvPr/>
        </p:nvSpPr>
        <p:spPr>
          <a:xfrm>
            <a:off x="2192000" y="1397225"/>
            <a:ext cx="487200" cy="6282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e7ce7e602f_0_147"/>
          <p:cNvSpPr txBox="1"/>
          <p:nvPr/>
        </p:nvSpPr>
        <p:spPr>
          <a:xfrm>
            <a:off x="836625" y="1397225"/>
            <a:ext cx="94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00"/>
                </a:solidFill>
              </a:rPr>
              <a:t>Metpack</a:t>
            </a:r>
            <a:endParaRPr>
              <a:solidFill>
                <a:srgbClr val="FFFF00"/>
              </a:solidFill>
            </a:endParaRPr>
          </a:p>
        </p:txBody>
      </p:sp>
      <p:cxnSp>
        <p:nvCxnSpPr>
          <p:cNvPr id="310" name="Google Shape;310;ge7ce7e602f_0_147"/>
          <p:cNvCxnSpPr>
            <a:stCxn id="308" idx="2"/>
          </p:cNvCxnSpPr>
          <p:nvPr/>
        </p:nvCxnSpPr>
        <p:spPr>
          <a:xfrm rot="10800000">
            <a:off x="1626200" y="1614425"/>
            <a:ext cx="565800" cy="96900"/>
          </a:xfrm>
          <a:prstGeom prst="straightConnector1">
            <a:avLst/>
          </a:prstGeom>
          <a:noFill/>
          <a:ln cap="flat" cmpd="sng" w="19050">
            <a:solidFill>
              <a:srgbClr val="FFFF00"/>
            </a:solidFill>
            <a:prstDash val="solid"/>
            <a:round/>
            <a:headEnd len="med" w="med" type="triangl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ge6d6583ec4_1_22"/>
          <p:cNvPicPr preferRelativeResize="0"/>
          <p:nvPr/>
        </p:nvPicPr>
        <p:blipFill>
          <a:blip r:embed="rId3">
            <a:alphaModFix/>
          </a:blip>
          <a:stretch>
            <a:fillRect/>
          </a:stretch>
        </p:blipFill>
        <p:spPr>
          <a:xfrm>
            <a:off x="745762" y="-705266"/>
            <a:ext cx="10700477" cy="8268541"/>
          </a:xfrm>
          <a:prstGeom prst="rect">
            <a:avLst/>
          </a:prstGeom>
          <a:noFill/>
          <a:ln>
            <a:noFill/>
          </a:ln>
        </p:spPr>
      </p:pic>
      <p:pic>
        <p:nvPicPr>
          <p:cNvPr id="317" name="Google Shape;317;ge6d6583ec4_1_22"/>
          <p:cNvPicPr preferRelativeResize="0"/>
          <p:nvPr/>
        </p:nvPicPr>
        <p:blipFill>
          <a:blip r:embed="rId4">
            <a:alphaModFix/>
          </a:blip>
          <a:stretch>
            <a:fillRect/>
          </a:stretch>
        </p:blipFill>
        <p:spPr>
          <a:xfrm>
            <a:off x="9334500" y="4933950"/>
            <a:ext cx="1543050" cy="1543050"/>
          </a:xfrm>
          <a:prstGeom prst="rect">
            <a:avLst/>
          </a:prstGeom>
          <a:noFill/>
          <a:ln>
            <a:noFill/>
          </a:ln>
        </p:spPr>
      </p:pic>
      <p:sp>
        <p:nvSpPr>
          <p:cNvPr id="318" name="Google Shape;318;ge6d6583ec4_1_22"/>
          <p:cNvSpPr/>
          <p:nvPr/>
        </p:nvSpPr>
        <p:spPr>
          <a:xfrm>
            <a:off x="1498150" y="2262750"/>
            <a:ext cx="372000" cy="3306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e6d6583ec4_1_22"/>
          <p:cNvSpPr txBox="1"/>
          <p:nvPr/>
        </p:nvSpPr>
        <p:spPr>
          <a:xfrm>
            <a:off x="1157200" y="165325"/>
            <a:ext cx="1543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CALC</a:t>
            </a:r>
            <a:endParaRPr sz="2000"/>
          </a:p>
        </p:txBody>
      </p:sp>
      <p:cxnSp>
        <p:nvCxnSpPr>
          <p:cNvPr id="320" name="Google Shape;320;ge6d6583ec4_1_22"/>
          <p:cNvCxnSpPr>
            <a:endCxn id="318" idx="0"/>
          </p:cNvCxnSpPr>
          <p:nvPr/>
        </p:nvCxnSpPr>
        <p:spPr>
          <a:xfrm>
            <a:off x="1591150" y="619950"/>
            <a:ext cx="93000" cy="164280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3"/>
          <p:cNvSpPr txBox="1"/>
          <p:nvPr/>
        </p:nvSpPr>
        <p:spPr>
          <a:xfrm>
            <a:off x="2206950" y="1688350"/>
            <a:ext cx="77781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Times New Roman"/>
              <a:buNone/>
            </a:pPr>
            <a:r>
              <a:rPr b="0" i="0" lang="en-US" sz="3600" u="none" cap="none" strike="noStrike">
                <a:solidFill>
                  <a:schemeClr val="dk2"/>
                </a:solidFill>
                <a:latin typeface="Verdana"/>
                <a:ea typeface="Verdana"/>
                <a:cs typeface="Verdana"/>
                <a:sym typeface="Verdana"/>
              </a:rPr>
              <a:t>Thank You</a:t>
            </a:r>
            <a:endParaRPr b="0" i="0" sz="3600" u="none" cap="none" strike="noStrike">
              <a:solidFill>
                <a:schemeClr val="dk2"/>
              </a:solidFill>
              <a:latin typeface="Verdana"/>
              <a:ea typeface="Verdana"/>
              <a:cs typeface="Verdana"/>
              <a:sym typeface="Verdana"/>
            </a:endParaRPr>
          </a:p>
          <a:p>
            <a:pPr indent="0" lvl="0" marL="0" marR="0" rtl="0" algn="ctr">
              <a:lnSpc>
                <a:spcPct val="100000"/>
              </a:lnSpc>
              <a:spcBef>
                <a:spcPts val="0"/>
              </a:spcBef>
              <a:spcAft>
                <a:spcPts val="0"/>
              </a:spcAft>
              <a:buClr>
                <a:schemeClr val="dk2"/>
              </a:buClr>
              <a:buSzPts val="3600"/>
              <a:buFont typeface="Times New Roman"/>
              <a:buNone/>
            </a:pPr>
            <a:r>
              <a:t/>
            </a:r>
            <a:endParaRPr b="0" i="0" sz="3600" u="none" cap="none" strike="noStrike">
              <a:solidFill>
                <a:schemeClr val="dk2"/>
              </a:solidFill>
              <a:latin typeface="Verdana"/>
              <a:ea typeface="Verdana"/>
              <a:cs typeface="Verdana"/>
              <a:sym typeface="Verdana"/>
            </a:endParaRPr>
          </a:p>
          <a:p>
            <a:pPr indent="0" lvl="0" marL="0" marR="0" rtl="0" algn="ctr">
              <a:lnSpc>
                <a:spcPct val="100000"/>
              </a:lnSpc>
              <a:spcBef>
                <a:spcPts val="0"/>
              </a:spcBef>
              <a:spcAft>
                <a:spcPts val="0"/>
              </a:spcAft>
              <a:buClr>
                <a:schemeClr val="dk2"/>
              </a:buClr>
              <a:buSzPts val="3600"/>
              <a:buFont typeface="Times New Roman"/>
              <a:buNone/>
            </a:pPr>
            <a:r>
              <a:rPr b="0" i="0" lang="en-US" sz="3600" cap="none" strike="noStrike">
                <a:solidFill>
                  <a:schemeClr val="dk2"/>
                </a:solidFill>
                <a:uFill>
                  <a:noFill/>
                </a:uFill>
                <a:latin typeface="Verdana"/>
                <a:ea typeface="Verdana"/>
                <a:cs typeface="Verdana"/>
                <a:sym typeface="Verdana"/>
                <a:hlinkClick r:id="rId3">
                  <a:extLst>
                    <a:ext uri="{A12FA001-AC4F-418D-AE19-62706E023703}">
                      <ahyp:hlinkClr val="tx"/>
                    </a:ext>
                  </a:extLst>
                </a:hlinkClick>
              </a:rPr>
              <a:t>john.galetzka@noaa.gov</a:t>
            </a:r>
            <a:endParaRPr b="0" i="0" sz="3600" cap="none" strike="noStrike">
              <a:solidFill>
                <a:schemeClr val="dk2"/>
              </a:solidFill>
              <a:latin typeface="Verdana"/>
              <a:ea typeface="Verdana"/>
              <a:cs typeface="Verdana"/>
              <a:sym typeface="Verdana"/>
            </a:endParaRPr>
          </a:p>
          <a:p>
            <a:pPr indent="0" lvl="0" marL="0" marR="0" rtl="0" algn="ctr">
              <a:lnSpc>
                <a:spcPct val="100000"/>
              </a:lnSpc>
              <a:spcBef>
                <a:spcPts val="0"/>
              </a:spcBef>
              <a:spcAft>
                <a:spcPts val="0"/>
              </a:spcAft>
              <a:buClr>
                <a:schemeClr val="dk2"/>
              </a:buClr>
              <a:buSzPts val="3600"/>
              <a:buFont typeface="Times New Roman"/>
              <a:buNone/>
            </a:pPr>
            <a:r>
              <a:rPr lang="en-US" sz="3600">
                <a:solidFill>
                  <a:schemeClr val="dk2"/>
                </a:solidFill>
                <a:latin typeface="Verdana"/>
                <a:ea typeface="Verdana"/>
                <a:cs typeface="Verdana"/>
                <a:sym typeface="Verdana"/>
              </a:rPr>
              <a:t>ngs.cors@noaa.gov</a:t>
            </a:r>
            <a:endParaRPr sz="3600">
              <a:solidFill>
                <a:schemeClr val="dk2"/>
              </a:solidFill>
              <a:latin typeface="Verdana"/>
              <a:ea typeface="Verdana"/>
              <a:cs typeface="Verdana"/>
              <a:sym typeface="Verdana"/>
            </a:endParaRPr>
          </a:p>
        </p:txBody>
      </p:sp>
      <p:pic>
        <p:nvPicPr>
          <p:cNvPr id="327" name="Google Shape;327;p13"/>
          <p:cNvPicPr preferRelativeResize="0"/>
          <p:nvPr/>
        </p:nvPicPr>
        <p:blipFill>
          <a:blip r:embed="rId4">
            <a:alphaModFix/>
          </a:blip>
          <a:stretch>
            <a:fillRect/>
          </a:stretch>
        </p:blipFill>
        <p:spPr>
          <a:xfrm>
            <a:off x="1854400" y="4435475"/>
            <a:ext cx="1603050" cy="1603050"/>
          </a:xfrm>
          <a:prstGeom prst="rect">
            <a:avLst/>
          </a:prstGeom>
          <a:noFill/>
          <a:ln>
            <a:noFill/>
          </a:ln>
        </p:spPr>
      </p:pic>
      <p:pic>
        <p:nvPicPr>
          <p:cNvPr id="328" name="Google Shape;328;p13"/>
          <p:cNvPicPr preferRelativeResize="0"/>
          <p:nvPr/>
        </p:nvPicPr>
        <p:blipFill>
          <a:blip r:embed="rId5">
            <a:alphaModFix/>
          </a:blip>
          <a:stretch>
            <a:fillRect/>
          </a:stretch>
        </p:blipFill>
        <p:spPr>
          <a:xfrm>
            <a:off x="8658925" y="4498700"/>
            <a:ext cx="1476600" cy="1476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ge7cb35909c_1_0"/>
          <p:cNvPicPr preferRelativeResize="0"/>
          <p:nvPr/>
        </p:nvPicPr>
        <p:blipFill>
          <a:blip r:embed="rId3">
            <a:alphaModFix/>
          </a:blip>
          <a:stretch>
            <a:fillRect/>
          </a:stretch>
        </p:blipFill>
        <p:spPr>
          <a:xfrm>
            <a:off x="4478863" y="914400"/>
            <a:ext cx="3234275" cy="3234275"/>
          </a:xfrm>
          <a:prstGeom prst="rect">
            <a:avLst/>
          </a:prstGeom>
          <a:noFill/>
          <a:ln>
            <a:noFill/>
          </a:ln>
        </p:spPr>
      </p:pic>
      <p:sp>
        <p:nvSpPr>
          <p:cNvPr id="122" name="Google Shape;122;ge7cb35909c_1_0"/>
          <p:cNvSpPr txBox="1"/>
          <p:nvPr/>
        </p:nvSpPr>
        <p:spPr>
          <a:xfrm>
            <a:off x="776075" y="4803125"/>
            <a:ext cx="76182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800" u="sng">
                <a:solidFill>
                  <a:schemeClr val="hlink"/>
                </a:solidFill>
                <a:hlinkClick r:id="rId4"/>
              </a:rPr>
              <a:t>https://www.usajobs.gov</a:t>
            </a:r>
            <a:endParaRPr sz="3800">
              <a:solidFill>
                <a:srgbClr val="FF0000"/>
              </a:solidFill>
            </a:endParaRPr>
          </a:p>
          <a:p>
            <a:pPr indent="0" lvl="0" marL="0" rtl="0" algn="ctr">
              <a:spcBef>
                <a:spcPts val="0"/>
              </a:spcBef>
              <a:spcAft>
                <a:spcPts val="0"/>
              </a:spcAft>
              <a:buNone/>
            </a:pPr>
            <a:r>
              <a:rPr lang="en-US" sz="3800">
                <a:solidFill>
                  <a:srgbClr val="FF0000"/>
                </a:solidFill>
              </a:rPr>
              <a:t>Keywords: “NOAA” “geodesist”</a:t>
            </a:r>
            <a:endParaRPr sz="3800">
              <a:solidFill>
                <a:srgbClr val="FF0000"/>
              </a:solidFill>
            </a:endParaRPr>
          </a:p>
        </p:txBody>
      </p:sp>
      <p:sp>
        <p:nvSpPr>
          <p:cNvPr id="123" name="Google Shape;123;ge7cb35909c_1_0"/>
          <p:cNvSpPr txBox="1"/>
          <p:nvPr/>
        </p:nvSpPr>
        <p:spPr>
          <a:xfrm>
            <a:off x="4478875" y="3748475"/>
            <a:ext cx="225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Sarah Conway, USGS</a:t>
            </a:r>
            <a:endParaRPr>
              <a:solidFill>
                <a:schemeClr val="lt1"/>
              </a:solidFill>
            </a:endParaRPr>
          </a:p>
        </p:txBody>
      </p:sp>
      <p:pic>
        <p:nvPicPr>
          <p:cNvPr id="124" name="Google Shape;124;ge7cb35909c_1_0"/>
          <p:cNvPicPr preferRelativeResize="0"/>
          <p:nvPr/>
        </p:nvPicPr>
        <p:blipFill>
          <a:blip r:embed="rId5">
            <a:alphaModFix/>
          </a:blip>
          <a:stretch>
            <a:fillRect/>
          </a:stretch>
        </p:blipFill>
        <p:spPr>
          <a:xfrm>
            <a:off x="8996056" y="4688150"/>
            <a:ext cx="1584425" cy="1584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7"/>
          <p:cNvSpPr txBox="1"/>
          <p:nvPr/>
        </p:nvSpPr>
        <p:spPr>
          <a:xfrm>
            <a:off x="1235075" y="0"/>
            <a:ext cx="9780600" cy="1339800"/>
          </a:xfrm>
          <a:prstGeom prst="rect">
            <a:avLst/>
          </a:prstGeom>
          <a:no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dk2"/>
              </a:buClr>
              <a:buSzPts val="3600"/>
              <a:buFont typeface="Times New Roman"/>
              <a:buNone/>
            </a:pPr>
            <a:r>
              <a:rPr b="0" i="0" lang="en-US" sz="3600" u="none" cap="none" strike="noStrike">
                <a:solidFill>
                  <a:schemeClr val="dk2"/>
                </a:solidFill>
                <a:latin typeface="Verdana"/>
                <a:ea typeface="Verdana"/>
                <a:cs typeface="Verdana"/>
                <a:sym typeface="Verdana"/>
              </a:rPr>
              <a:t>The NOAA CORS Network (NCN)</a:t>
            </a:r>
            <a:endParaRPr b="0" i="0" sz="1400" u="none" cap="none" strike="noStrike">
              <a:solidFill>
                <a:srgbClr val="000000"/>
              </a:solidFill>
              <a:latin typeface="Verdana"/>
              <a:ea typeface="Verdana"/>
              <a:cs typeface="Verdana"/>
              <a:sym typeface="Verdana"/>
            </a:endParaRPr>
          </a:p>
        </p:txBody>
      </p:sp>
      <p:pic>
        <p:nvPicPr>
          <p:cNvPr id="131" name="Google Shape;131;p7"/>
          <p:cNvPicPr preferRelativeResize="0"/>
          <p:nvPr/>
        </p:nvPicPr>
        <p:blipFill rotWithShape="1">
          <a:blip r:embed="rId3">
            <a:alphaModFix/>
          </a:blip>
          <a:srcRect b="0" l="0" r="0" t="0"/>
          <a:stretch/>
        </p:blipFill>
        <p:spPr>
          <a:xfrm>
            <a:off x="-29618" y="0"/>
            <a:ext cx="12251230" cy="7078200"/>
          </a:xfrm>
          <a:prstGeom prst="rect">
            <a:avLst/>
          </a:prstGeom>
          <a:noFill/>
          <a:ln>
            <a:noFill/>
          </a:ln>
        </p:spPr>
      </p:pic>
      <p:pic>
        <p:nvPicPr>
          <p:cNvPr id="132" name="Google Shape;132;p7"/>
          <p:cNvPicPr preferRelativeResize="0"/>
          <p:nvPr/>
        </p:nvPicPr>
        <p:blipFill>
          <a:blip r:embed="rId4">
            <a:alphaModFix/>
          </a:blip>
          <a:stretch>
            <a:fillRect/>
          </a:stretch>
        </p:blipFill>
        <p:spPr>
          <a:xfrm>
            <a:off x="304800" y="5987488"/>
            <a:ext cx="709625" cy="709625"/>
          </a:xfrm>
          <a:prstGeom prst="rect">
            <a:avLst/>
          </a:prstGeom>
          <a:noFill/>
          <a:ln>
            <a:noFill/>
          </a:ln>
        </p:spPr>
      </p:pic>
      <p:sp>
        <p:nvSpPr>
          <p:cNvPr id="133" name="Google Shape;133;p7"/>
          <p:cNvSpPr txBox="1"/>
          <p:nvPr/>
        </p:nvSpPr>
        <p:spPr>
          <a:xfrm>
            <a:off x="1520825" y="6096000"/>
            <a:ext cx="798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The NOAA CORS Network</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ge7ce7e602f_0_0"/>
          <p:cNvPicPr preferRelativeResize="0"/>
          <p:nvPr/>
        </p:nvPicPr>
        <p:blipFill>
          <a:blip r:embed="rId3">
            <a:alphaModFix/>
          </a:blip>
          <a:stretch>
            <a:fillRect/>
          </a:stretch>
        </p:blipFill>
        <p:spPr>
          <a:xfrm>
            <a:off x="0" y="0"/>
            <a:ext cx="12192000" cy="6310305"/>
          </a:xfrm>
          <a:prstGeom prst="rect">
            <a:avLst/>
          </a:prstGeom>
          <a:noFill/>
          <a:ln>
            <a:noFill/>
          </a:ln>
        </p:spPr>
      </p:pic>
      <p:pic>
        <p:nvPicPr>
          <p:cNvPr id="140" name="Google Shape;140;ge7ce7e602f_0_0"/>
          <p:cNvPicPr preferRelativeResize="0"/>
          <p:nvPr/>
        </p:nvPicPr>
        <p:blipFill>
          <a:blip r:embed="rId4">
            <a:alphaModFix/>
          </a:blip>
          <a:stretch>
            <a:fillRect/>
          </a:stretch>
        </p:blipFill>
        <p:spPr>
          <a:xfrm>
            <a:off x="285750" y="6096000"/>
            <a:ext cx="666750" cy="666750"/>
          </a:xfrm>
          <a:prstGeom prst="rect">
            <a:avLst/>
          </a:prstGeom>
          <a:noFill/>
          <a:ln>
            <a:noFill/>
          </a:ln>
        </p:spPr>
      </p:pic>
      <p:sp>
        <p:nvSpPr>
          <p:cNvPr id="141" name="Google Shape;141;ge7ce7e602f_0_0"/>
          <p:cNvSpPr txBox="1"/>
          <p:nvPr/>
        </p:nvSpPr>
        <p:spPr>
          <a:xfrm>
            <a:off x="1520825" y="6096000"/>
            <a:ext cx="798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The IGS ground tracking station network</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ge7ce7e602f_0_19"/>
          <p:cNvPicPr preferRelativeResize="0"/>
          <p:nvPr/>
        </p:nvPicPr>
        <p:blipFill>
          <a:blip r:embed="rId3">
            <a:alphaModFix/>
          </a:blip>
          <a:stretch>
            <a:fillRect/>
          </a:stretch>
        </p:blipFill>
        <p:spPr>
          <a:xfrm>
            <a:off x="0" y="0"/>
            <a:ext cx="12192000" cy="6494862"/>
          </a:xfrm>
          <a:prstGeom prst="rect">
            <a:avLst/>
          </a:prstGeom>
          <a:noFill/>
          <a:ln>
            <a:noFill/>
          </a:ln>
        </p:spPr>
      </p:pic>
      <p:sp>
        <p:nvSpPr>
          <p:cNvPr id="148" name="Google Shape;148;ge7ce7e602f_0_19"/>
          <p:cNvSpPr txBox="1"/>
          <p:nvPr/>
        </p:nvSpPr>
        <p:spPr>
          <a:xfrm>
            <a:off x="180200" y="227950"/>
            <a:ext cx="2993400" cy="11697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800"/>
              </a:spcAft>
              <a:buNone/>
            </a:pPr>
            <a:r>
              <a:rPr lang="en-US" sz="2000">
                <a:solidFill>
                  <a:srgbClr val="003366"/>
                </a:solidFill>
              </a:rPr>
              <a:t>Horizontal velocity field derived from CORS relative to ITRF2014</a:t>
            </a:r>
            <a:endParaRPr sz="2000"/>
          </a:p>
        </p:txBody>
      </p:sp>
      <p:pic>
        <p:nvPicPr>
          <p:cNvPr id="149" name="Google Shape;149;ge7ce7e602f_0_19"/>
          <p:cNvPicPr preferRelativeResize="0"/>
          <p:nvPr/>
        </p:nvPicPr>
        <p:blipFill>
          <a:blip r:embed="rId4">
            <a:alphaModFix/>
          </a:blip>
          <a:stretch>
            <a:fillRect/>
          </a:stretch>
        </p:blipFill>
        <p:spPr>
          <a:xfrm>
            <a:off x="374150" y="5786650"/>
            <a:ext cx="734100" cy="73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grpSp>
        <p:nvGrpSpPr>
          <p:cNvPr id="155" name="Google Shape;155;ge7ce7e602f_0_35"/>
          <p:cNvGrpSpPr/>
          <p:nvPr/>
        </p:nvGrpSpPr>
        <p:grpSpPr>
          <a:xfrm>
            <a:off x="-62" y="-304799"/>
            <a:ext cx="8513140" cy="7864161"/>
            <a:chOff x="2146600" y="-304800"/>
            <a:chExt cx="8192801" cy="7962900"/>
          </a:xfrm>
        </p:grpSpPr>
        <p:pic>
          <p:nvPicPr>
            <p:cNvPr id="156" name="Google Shape;156;ge7ce7e602f_0_35"/>
            <p:cNvPicPr preferRelativeResize="0"/>
            <p:nvPr/>
          </p:nvPicPr>
          <p:blipFill>
            <a:blip r:embed="rId3">
              <a:alphaModFix/>
            </a:blip>
            <a:stretch>
              <a:fillRect/>
            </a:stretch>
          </p:blipFill>
          <p:spPr>
            <a:xfrm>
              <a:off x="2146600" y="-304800"/>
              <a:ext cx="8192801" cy="7962900"/>
            </a:xfrm>
            <a:prstGeom prst="rect">
              <a:avLst/>
            </a:prstGeom>
            <a:noFill/>
            <a:ln>
              <a:noFill/>
            </a:ln>
          </p:spPr>
        </p:pic>
        <p:sp>
          <p:nvSpPr>
            <p:cNvPr id="157" name="Google Shape;157;ge7ce7e602f_0_35"/>
            <p:cNvSpPr/>
            <p:nvPr/>
          </p:nvSpPr>
          <p:spPr>
            <a:xfrm>
              <a:off x="8104100" y="3580875"/>
              <a:ext cx="508500" cy="4764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 name="Google Shape;158;ge7ce7e602f_0_35"/>
            <p:cNvCxnSpPr>
              <a:stCxn id="159" idx="2"/>
              <a:endCxn id="157" idx="0"/>
            </p:cNvCxnSpPr>
            <p:nvPr/>
          </p:nvCxnSpPr>
          <p:spPr>
            <a:xfrm>
              <a:off x="8200625" y="3235975"/>
              <a:ext cx="157800" cy="345000"/>
            </a:xfrm>
            <a:prstGeom prst="straightConnector1">
              <a:avLst/>
            </a:prstGeom>
            <a:noFill/>
            <a:ln cap="flat" cmpd="sng" w="9525">
              <a:solidFill>
                <a:schemeClr val="dk2"/>
              </a:solidFill>
              <a:prstDash val="solid"/>
              <a:round/>
              <a:headEnd len="med" w="med" type="none"/>
              <a:tailEnd len="med" w="med" type="triangle"/>
            </a:ln>
          </p:spPr>
        </p:cxnSp>
        <p:sp>
          <p:nvSpPr>
            <p:cNvPr id="159" name="Google Shape;159;ge7ce7e602f_0_35"/>
            <p:cNvSpPr txBox="1"/>
            <p:nvPr/>
          </p:nvSpPr>
          <p:spPr>
            <a:xfrm>
              <a:off x="7457675" y="2743375"/>
              <a:ext cx="1485900" cy="49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US" sz="1000"/>
                <a:t>Offset caused by M7.1 </a:t>
              </a:r>
              <a:r>
                <a:rPr lang="en-US" sz="1000"/>
                <a:t>Ridgecrest earthquake</a:t>
              </a:r>
              <a:endParaRPr sz="1000"/>
            </a:p>
          </p:txBody>
        </p:sp>
      </p:grpSp>
      <p:sp>
        <p:nvSpPr>
          <p:cNvPr id="160" name="Google Shape;160;ge7ce7e602f_0_35"/>
          <p:cNvSpPr txBox="1"/>
          <p:nvPr/>
        </p:nvSpPr>
        <p:spPr>
          <a:xfrm>
            <a:off x="0" y="6365400"/>
            <a:ext cx="4076700" cy="4926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800"/>
              </a:spcAft>
              <a:buNone/>
            </a:pPr>
            <a:r>
              <a:rPr lang="en-US" sz="2000">
                <a:solidFill>
                  <a:srgbClr val="003366"/>
                </a:solidFill>
              </a:rPr>
              <a:t>By NGL</a:t>
            </a:r>
            <a:endParaRPr sz="2000"/>
          </a:p>
        </p:txBody>
      </p:sp>
      <p:pic>
        <p:nvPicPr>
          <p:cNvPr id="161" name="Google Shape;161;ge7ce7e602f_0_35"/>
          <p:cNvPicPr preferRelativeResize="0"/>
          <p:nvPr/>
        </p:nvPicPr>
        <p:blipFill>
          <a:blip r:embed="rId4">
            <a:alphaModFix/>
          </a:blip>
          <a:stretch>
            <a:fillRect/>
          </a:stretch>
        </p:blipFill>
        <p:spPr>
          <a:xfrm>
            <a:off x="8192799" y="-304800"/>
            <a:ext cx="3999200" cy="299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ge7ce7e602f_0_72"/>
          <p:cNvPicPr preferRelativeResize="0"/>
          <p:nvPr/>
        </p:nvPicPr>
        <p:blipFill>
          <a:blip r:embed="rId3">
            <a:alphaModFix/>
          </a:blip>
          <a:stretch>
            <a:fillRect/>
          </a:stretch>
        </p:blipFill>
        <p:spPr>
          <a:xfrm>
            <a:off x="0" y="0"/>
            <a:ext cx="8710450" cy="6858000"/>
          </a:xfrm>
          <a:prstGeom prst="rect">
            <a:avLst/>
          </a:prstGeom>
          <a:noFill/>
          <a:ln>
            <a:noFill/>
          </a:ln>
        </p:spPr>
      </p:pic>
      <p:sp>
        <p:nvSpPr>
          <p:cNvPr id="168" name="Google Shape;168;ge7ce7e602f_0_72"/>
          <p:cNvSpPr txBox="1"/>
          <p:nvPr/>
        </p:nvSpPr>
        <p:spPr>
          <a:xfrm>
            <a:off x="0" y="6365400"/>
            <a:ext cx="4076700" cy="4926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800"/>
              </a:spcAft>
              <a:buNone/>
            </a:pPr>
            <a:r>
              <a:rPr lang="en-US" sz="2000">
                <a:solidFill>
                  <a:srgbClr val="003366"/>
                </a:solidFill>
              </a:rPr>
              <a:t>By NGS CORS team</a:t>
            </a:r>
            <a:endParaRPr sz="2000"/>
          </a:p>
        </p:txBody>
      </p:sp>
      <p:pic>
        <p:nvPicPr>
          <p:cNvPr id="169" name="Google Shape;169;ge7ce7e602f_0_72"/>
          <p:cNvPicPr preferRelativeResize="0"/>
          <p:nvPr/>
        </p:nvPicPr>
        <p:blipFill>
          <a:blip r:embed="rId4">
            <a:alphaModFix/>
          </a:blip>
          <a:stretch>
            <a:fillRect/>
          </a:stretch>
        </p:blipFill>
        <p:spPr>
          <a:xfrm>
            <a:off x="8192799" y="-304800"/>
            <a:ext cx="3999200" cy="2999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e7cb35909c_0_0"/>
          <p:cNvSpPr txBox="1"/>
          <p:nvPr/>
        </p:nvSpPr>
        <p:spPr>
          <a:xfrm>
            <a:off x="1235075" y="0"/>
            <a:ext cx="9780600" cy="1339800"/>
          </a:xfrm>
          <a:prstGeom prst="rect">
            <a:avLst/>
          </a:prstGeom>
          <a:no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dk2"/>
              </a:buClr>
              <a:buSzPts val="3600"/>
              <a:buFont typeface="Times New Roman"/>
              <a:buNone/>
            </a:pPr>
            <a:r>
              <a:rPr b="0" i="0" lang="en-US" sz="3600" u="none" cap="none" strike="noStrike">
                <a:solidFill>
                  <a:schemeClr val="dk2"/>
                </a:solidFill>
                <a:latin typeface="Verdana"/>
                <a:ea typeface="Verdana"/>
                <a:cs typeface="Verdana"/>
                <a:sym typeface="Verdana"/>
              </a:rPr>
              <a:t>The NOAA CORS Network (NCN)</a:t>
            </a:r>
            <a:endParaRPr b="0" i="0" sz="1400" u="none" cap="none" strike="noStrike">
              <a:solidFill>
                <a:srgbClr val="000000"/>
              </a:solidFill>
              <a:latin typeface="Verdana"/>
              <a:ea typeface="Verdana"/>
              <a:cs typeface="Verdana"/>
              <a:sym typeface="Verdana"/>
            </a:endParaRPr>
          </a:p>
        </p:txBody>
      </p:sp>
      <p:pic>
        <p:nvPicPr>
          <p:cNvPr id="176" name="Google Shape;176;ge7cb35909c_0_0"/>
          <p:cNvPicPr preferRelativeResize="0"/>
          <p:nvPr/>
        </p:nvPicPr>
        <p:blipFill>
          <a:blip r:embed="rId3">
            <a:alphaModFix/>
          </a:blip>
          <a:stretch>
            <a:fillRect/>
          </a:stretch>
        </p:blipFill>
        <p:spPr>
          <a:xfrm>
            <a:off x="1205700" y="-238724"/>
            <a:ext cx="9780600" cy="7335456"/>
          </a:xfrm>
          <a:prstGeom prst="rect">
            <a:avLst/>
          </a:prstGeom>
          <a:noFill/>
          <a:ln>
            <a:noFill/>
          </a:ln>
        </p:spPr>
      </p:pic>
      <p:sp>
        <p:nvSpPr>
          <p:cNvPr id="177" name="Google Shape;177;ge7cb35909c_0_0"/>
          <p:cNvSpPr txBox="1"/>
          <p:nvPr/>
        </p:nvSpPr>
        <p:spPr>
          <a:xfrm>
            <a:off x="1520825" y="6096000"/>
            <a:ext cx="798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WITG Tigerton, WI</a:t>
            </a:r>
            <a:endParaRPr sz="2000">
              <a:solidFill>
                <a:schemeClr val="lt1"/>
              </a:solidFill>
            </a:endParaRPr>
          </a:p>
        </p:txBody>
      </p:sp>
      <p:sp>
        <p:nvSpPr>
          <p:cNvPr id="178" name="Google Shape;178;ge7cb35909c_0_0"/>
          <p:cNvSpPr/>
          <p:nvPr/>
        </p:nvSpPr>
        <p:spPr>
          <a:xfrm>
            <a:off x="8033250" y="127950"/>
            <a:ext cx="1596600" cy="1455900"/>
          </a:xfrm>
          <a:prstGeom prst="ellipse">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2011-05-03T00:05:47Z</dcterms:created>
  <dc:creator>Barbara Simmons</dc:creator>
</cp:coreProperties>
</file>

<file path=docProps/custom.xml><?xml version="1.0" encoding="utf-8"?>
<Properties xmlns="http://schemas.openxmlformats.org/officeDocument/2006/custom-properties" xmlns:vt="http://schemas.openxmlformats.org/officeDocument/2006/docPropsVTypes"/>
</file>