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 id="2147483669" r:id="rId4"/>
    <p:sldMasterId id="2147483671" r:id="rId5"/>
  </p:sldMasterIdLst>
  <p:notesMasterIdLst>
    <p:notesMasterId r:id="rId45"/>
  </p:notesMasterIdLst>
  <p:sldIdLst>
    <p:sldId id="271" r:id="rId6"/>
    <p:sldId id="259" r:id="rId7"/>
    <p:sldId id="261" r:id="rId8"/>
    <p:sldId id="262" r:id="rId9"/>
    <p:sldId id="260" r:id="rId10"/>
    <p:sldId id="278" r:id="rId11"/>
    <p:sldId id="264" r:id="rId12"/>
    <p:sldId id="265" r:id="rId13"/>
    <p:sldId id="266" r:id="rId14"/>
    <p:sldId id="274" r:id="rId15"/>
    <p:sldId id="276" r:id="rId16"/>
    <p:sldId id="268" r:id="rId17"/>
    <p:sldId id="270" r:id="rId18"/>
    <p:sldId id="275" r:id="rId19"/>
    <p:sldId id="277" r:id="rId20"/>
    <p:sldId id="279" r:id="rId21"/>
    <p:sldId id="298" r:id="rId22"/>
    <p:sldId id="257" r:id="rId23"/>
    <p:sldId id="256" r:id="rId24"/>
    <p:sldId id="269" r:id="rId25"/>
    <p:sldId id="267" r:id="rId26"/>
    <p:sldId id="289" r:id="rId27"/>
    <p:sldId id="290" r:id="rId28"/>
    <p:sldId id="296" r:id="rId29"/>
    <p:sldId id="293" r:id="rId30"/>
    <p:sldId id="294" r:id="rId31"/>
    <p:sldId id="295" r:id="rId32"/>
    <p:sldId id="292" r:id="rId33"/>
    <p:sldId id="291" r:id="rId34"/>
    <p:sldId id="299" r:id="rId35"/>
    <p:sldId id="282" r:id="rId36"/>
    <p:sldId id="283" r:id="rId37"/>
    <p:sldId id="284" r:id="rId38"/>
    <p:sldId id="273" r:id="rId39"/>
    <p:sldId id="286" r:id="rId40"/>
    <p:sldId id="272" r:id="rId41"/>
    <p:sldId id="285" r:id="rId42"/>
    <p:sldId id="287" r:id="rId43"/>
    <p:sldId id="28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95" autoAdjust="0"/>
    <p:restoredTop sz="88201" autoAdjust="0"/>
  </p:normalViewPr>
  <p:slideViewPr>
    <p:cSldViewPr>
      <p:cViewPr varScale="1">
        <p:scale>
          <a:sx n="64" d="100"/>
          <a:sy n="64" d="100"/>
        </p:scale>
        <p:origin x="-198" y="-108"/>
      </p:cViewPr>
      <p:guideLst>
        <p:guide orient="horz" pos="2160"/>
        <p:guide pos="2880"/>
      </p:guideLst>
    </p:cSldViewPr>
  </p:slideViewPr>
  <p:notesTextViewPr>
    <p:cViewPr>
      <p:scale>
        <a:sx n="1" d="1"/>
        <a:sy n="1" d="1"/>
      </p:scale>
      <p:origin x="0" y="0"/>
    </p:cViewPr>
  </p:notesTextViewPr>
  <p:sorterViewPr>
    <p:cViewPr>
      <p:scale>
        <a:sx n="81" d="100"/>
        <a:sy n="81" d="100"/>
      </p:scale>
      <p:origin x="0" y="1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C5818-06C2-4675-9B7A-F6695245EEBF}" type="datetimeFigureOut">
              <a:rPr lang="en-US" smtClean="0"/>
              <a:t>2/13/2013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05EC3B-73C4-4432-A689-A863244B25D2}" type="slidenum">
              <a:rPr lang="en-US" smtClean="0"/>
              <a:t>‹#›</a:t>
            </a:fld>
            <a:endParaRPr lang="en-US"/>
          </a:p>
        </p:txBody>
      </p:sp>
    </p:spTree>
    <p:extLst>
      <p:ext uri="{BB962C8B-B14F-4D97-AF65-F5344CB8AC3E}">
        <p14:creationId xmlns:p14="http://schemas.microsoft.com/office/powerpoint/2010/main" val="60278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0B055B8-8324-46F3-BCF7-FE052D89A14F}"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r>
              <a:rPr lang="en-US" smtClean="0">
                <a:latin typeface="Arial" pitchFamily="34" charset="0"/>
              </a:rPr>
              <a:t>The most common datums are highlighted</a:t>
            </a:r>
          </a:p>
        </p:txBody>
      </p:sp>
      <p:sp>
        <p:nvSpPr>
          <p:cNvPr id="77828" name="Slide Number Placeholder 3"/>
          <p:cNvSpPr>
            <a:spLocks noGrp="1"/>
          </p:cNvSpPr>
          <p:nvPr>
            <p:ph type="sldNum" sz="quarter" idx="5"/>
          </p:nvPr>
        </p:nvSpPr>
        <p:spPr>
          <a:noFill/>
        </p:spPr>
        <p:txBody>
          <a:bodyPr/>
          <a:lstStyle/>
          <a:p>
            <a:fld id="{51A6E671-9DAE-41F7-86B1-ED49AAD33946}" type="slidenum">
              <a:rPr lang="en-US" smtClean="0">
                <a:solidFill>
                  <a:prstClr val="black"/>
                </a:solidFill>
                <a:latin typeface="Arial" pitchFamily="34" charset="0"/>
              </a:rPr>
              <a:pPr/>
              <a:t>31</a:t>
            </a:fld>
            <a:endParaRPr lang="en-US" smtClean="0">
              <a:solidFill>
                <a:prstClr val="black"/>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Error in</a:t>
            </a:r>
            <a:r>
              <a:rPr lang="en-US" baseline="0" dirty="0" smtClean="0"/>
              <a:t> source data (</a:t>
            </a:r>
            <a:r>
              <a:rPr lang="en-US" baseline="0" dirty="0" err="1" smtClean="0"/>
              <a:t>eg</a:t>
            </a:r>
            <a:r>
              <a:rPr lang="en-US" baseline="0" dirty="0" smtClean="0"/>
              <a:t>, NAD83=2 cm) AND in transformations (</a:t>
            </a:r>
            <a:r>
              <a:rPr lang="en-US" baseline="0" dirty="0" err="1" smtClean="0"/>
              <a:t>eg</a:t>
            </a:r>
            <a:r>
              <a:rPr lang="en-US" baseline="0" dirty="0" smtClean="0"/>
              <a:t> going </a:t>
            </a:r>
            <a:r>
              <a:rPr lang="en-US" baseline="0" dirty="0" err="1" smtClean="0"/>
              <a:t>fr</a:t>
            </a:r>
            <a:r>
              <a:rPr lang="en-US" baseline="0" dirty="0" smtClean="0"/>
              <a:t> 83 to 88 = 5cm)</a:t>
            </a:r>
            <a:endParaRPr lang="en-US" dirty="0"/>
          </a:p>
        </p:txBody>
      </p:sp>
      <p:sp>
        <p:nvSpPr>
          <p:cNvPr id="4" name="Slide Number Placeholder 3"/>
          <p:cNvSpPr>
            <a:spLocks noGrp="1"/>
          </p:cNvSpPr>
          <p:nvPr>
            <p:ph type="sldNum" sz="quarter" idx="10"/>
          </p:nvPr>
        </p:nvSpPr>
        <p:spPr/>
        <p:txBody>
          <a:bodyPr/>
          <a:lstStyle/>
          <a:p>
            <a:pPr>
              <a:defRPr/>
            </a:pPr>
            <a:fld id="{7E79D12A-2707-4E94-A46B-E41A3C534B37}" type="slidenum">
              <a:rPr lang="en-US" smtClean="0">
                <a:solidFill>
                  <a:prstClr val="black"/>
                </a:solidFill>
              </a:rPr>
              <a:pPr>
                <a:defRPr/>
              </a:pPr>
              <a:t>32</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show the actual errors for</a:t>
            </a:r>
            <a:r>
              <a:rPr lang="en-US" baseline="0" dirty="0" smtClean="0"/>
              <a:t> each of the 4 CA datasets for the vertical transformations as well as for the source data.  If you involve another tidal datum besides just MSL, you have to add, for the SF Bay dataset, 1.4cm for MSL AND 1.4cm for another tidal datum.</a:t>
            </a:r>
          </a:p>
          <a:p>
            <a:r>
              <a:rPr lang="en-US" baseline="0" dirty="0" smtClean="0"/>
              <a:t>So, if you start from a WGS ellipsoid height, which is equivalent to ITRF, and transform to MLLW:</a:t>
            </a:r>
          </a:p>
          <a:p>
            <a:r>
              <a:rPr lang="en-US" baseline="0" dirty="0" smtClean="0"/>
              <a:t>2.0+5.0+2.0+5.0+0.1+5.8+1.4+1.4 –square each of those and add them= 93.61, sq </a:t>
            </a:r>
            <a:r>
              <a:rPr lang="en-US" baseline="0" dirty="0" err="1" smtClean="0"/>
              <a:t>rt</a:t>
            </a:r>
            <a:r>
              <a:rPr lang="en-US" baseline="0" dirty="0" smtClean="0"/>
              <a:t> of = 9.67 cm</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2F3E23-15DA-489A-B221-3E0592FA43E7}" type="slidenum">
              <a:rPr lang="en-US" smtClean="0">
                <a:solidFill>
                  <a:prstClr val="black"/>
                </a:solidFill>
                <a:latin typeface="Arial" pitchFamily="34" charset="0"/>
              </a:rPr>
              <a:pPr/>
              <a:t>5</a:t>
            </a:fld>
            <a:endParaRPr lang="en-US" smtClean="0">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 know that there’s a lot of statistics in computing tidal</a:t>
            </a:r>
            <a:r>
              <a:rPr lang="en-US" baseline="0" dirty="0" smtClean="0"/>
              <a:t> </a:t>
            </a:r>
            <a:r>
              <a:rPr lang="en-US" baseline="0" dirty="0" err="1" smtClean="0"/>
              <a:t>datums</a:t>
            </a:r>
            <a:r>
              <a:rPr lang="en-US" baseline="0" dirty="0" smtClean="0"/>
              <a:t>, and many of them represent the mean of various water levels measured at the water-land interface over a period of time.  </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704D9E6-9778-41A6-BAAF-18E874645A09}" type="slidenum">
              <a:rPr lang="en-US" smtClean="0">
                <a:solidFill>
                  <a:prstClr val="black"/>
                </a:solidFill>
                <a:latin typeface="Arial" pitchFamily="34" charset="0"/>
              </a:rPr>
              <a:pPr/>
              <a:t>12</a:t>
            </a:fld>
            <a:endParaRPr lang="en-US" smtClean="0">
              <a:solidFill>
                <a:prstClr val="black"/>
              </a:solidFill>
              <a:latin typeface="Arial" pitchFamily="34" charset="0"/>
            </a:endParaRPr>
          </a:p>
        </p:txBody>
      </p:sp>
      <p:sp>
        <p:nvSpPr>
          <p:cNvPr id="89091" name="Rectangle 2"/>
          <p:cNvSpPr>
            <a:spLocks noGrp="1" noRot="1" noChangeAspect="1" noChangeArrowheads="1" noTextEdit="1"/>
          </p:cNvSpPr>
          <p:nvPr>
            <p:ph type="sldImg"/>
          </p:nvPr>
        </p:nvSpPr>
        <p:spPr bwMode="auto">
          <a:xfrm>
            <a:off x="1144588" y="682625"/>
            <a:ext cx="4570412" cy="3429000"/>
          </a:xfrm>
          <a:noFill/>
          <a:ln>
            <a:solidFill>
              <a:srgbClr val="000000"/>
            </a:solidFill>
            <a:miter lim="800000"/>
            <a:headEnd/>
            <a:tailEnd/>
          </a:ln>
        </p:spPr>
      </p:sp>
      <p:sp>
        <p:nvSpPr>
          <p:cNvPr id="89092" name="Rectangle 3"/>
          <p:cNvSpPr>
            <a:spLocks noGrp="1" noChangeArrowheads="1"/>
          </p:cNvSpPr>
          <p:nvPr>
            <p:ph type="body" idx="1"/>
          </p:nvPr>
        </p:nvSpPr>
        <p:spPr bwMode="auto">
          <a:xfrm>
            <a:off x="915988" y="4343400"/>
            <a:ext cx="5026025" cy="4117975"/>
          </a:xfrm>
          <a:noFill/>
        </p:spPr>
        <p:txBody>
          <a:bodyPr wrap="square" numCol="1" anchor="t" anchorCtr="0" compatLnSpc="1">
            <a:prstTxWarp prst="textNoShape">
              <a:avLst/>
            </a:prstTxWarp>
          </a:bodyPr>
          <a:lstStyle/>
          <a:p>
            <a:pPr eaLnBrk="1" hangingPunct="1">
              <a:spcBef>
                <a:spcPct val="0"/>
              </a:spcBef>
            </a:pPr>
            <a:r>
              <a:rPr lang="en-US" dirty="0" smtClean="0">
                <a:latin typeface="Arial" pitchFamily="34" charset="0"/>
              </a:rPr>
              <a:t>To</a:t>
            </a:r>
            <a:r>
              <a:rPr lang="en-US" baseline="0" dirty="0" smtClean="0">
                <a:latin typeface="Arial" pitchFamily="34" charset="0"/>
              </a:rPr>
              <a:t> </a:t>
            </a:r>
            <a:r>
              <a:rPr lang="en-US" dirty="0" smtClean="0">
                <a:latin typeface="Arial" pitchFamily="34" charset="0"/>
              </a:rPr>
              <a:t>understand tidal </a:t>
            </a:r>
            <a:r>
              <a:rPr lang="en-US" dirty="0" err="1" smtClean="0">
                <a:latin typeface="Arial" pitchFamily="34" charset="0"/>
              </a:rPr>
              <a:t>datums</a:t>
            </a:r>
            <a:r>
              <a:rPr lang="en-US" dirty="0" smtClean="0">
                <a:latin typeface="Arial" pitchFamily="34" charset="0"/>
              </a:rPr>
              <a:t>, you need to understand what a</a:t>
            </a:r>
            <a:r>
              <a:rPr lang="en-US" baseline="0" dirty="0" smtClean="0">
                <a:latin typeface="Arial" pitchFamily="34" charset="0"/>
              </a:rPr>
              <a:t> tidal</a:t>
            </a:r>
            <a:r>
              <a:rPr lang="en-US" dirty="0" smtClean="0">
                <a:latin typeface="Arial" pitchFamily="34" charset="0"/>
              </a:rPr>
              <a:t> epoch is and why we have them.  Othe</a:t>
            </a:r>
            <a:r>
              <a:rPr lang="en-US" baseline="0" dirty="0" smtClean="0">
                <a:latin typeface="Arial" pitchFamily="34" charset="0"/>
              </a:rPr>
              <a:t>r than both having ‘time’ in their basic meaning, a tidal epoch has nothing to do with a geodetic epoch (or a geological epoch).  A geodetic is a moment in time, a geological is a really </a:t>
            </a:r>
            <a:r>
              <a:rPr lang="en-US" baseline="0" dirty="0" err="1" smtClean="0">
                <a:latin typeface="Arial" pitchFamily="34" charset="0"/>
              </a:rPr>
              <a:t>really</a:t>
            </a:r>
            <a:r>
              <a:rPr lang="en-US" baseline="0" dirty="0" smtClean="0">
                <a:latin typeface="Arial" pitchFamily="34" charset="0"/>
              </a:rPr>
              <a:t> long time, and a tidal epoch is 18.6 years.</a:t>
            </a:r>
            <a:endParaRPr lang="en-US" dirty="0" smtClean="0">
              <a:latin typeface="Arial" pitchFamily="34" charset="0"/>
            </a:endParaRPr>
          </a:p>
          <a:p>
            <a:pPr eaLnBrk="1" hangingPunct="1">
              <a:spcBef>
                <a:spcPct val="0"/>
              </a:spcBef>
            </a:pPr>
            <a:r>
              <a:rPr lang="en-US" dirty="0" smtClean="0">
                <a:latin typeface="Arial" pitchFamily="34" charset="0"/>
              </a:rPr>
              <a:t>Epoch is how long it takes for the Sun, Moon, &amp; Earth to complete an epoch tidal cycle</a:t>
            </a:r>
          </a:p>
          <a:p>
            <a:pPr eaLnBrk="1" hangingPunct="1">
              <a:spcBef>
                <a:spcPct val="0"/>
              </a:spcBef>
            </a:pPr>
            <a:r>
              <a:rPr lang="en-US" dirty="0" smtClean="0">
                <a:latin typeface="Arial" pitchFamily="34" charset="0"/>
              </a:rPr>
              <a:t>This takes 18.6 yrs, so we use 19 yrs (because statistically the 0.4 is not significant out of the 19 yr avg.) </a:t>
            </a:r>
          </a:p>
          <a:p>
            <a:pPr eaLnBrk="1" hangingPunct="1">
              <a:spcBef>
                <a:spcPct val="0"/>
              </a:spcBef>
            </a:pPr>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primary gage has a Sea Level Trend link at the bottom of the lower left column.  These trends should be considered for anything that will or will likely be impacted, whether it’s wetland restoration, or STP inundation or highway flooding potential.</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Higher highs</a:t>
            </a:r>
            <a:r>
              <a:rPr lang="en-US" baseline="0" dirty="0" smtClean="0"/>
              <a:t> for Feb 7-9 are about 1 foot higher than for surrounding days.  Note that lows are also lower, by &gt; 1ft</a:t>
            </a:r>
            <a:endParaRPr lang="en-US" dirty="0"/>
          </a:p>
        </p:txBody>
      </p:sp>
      <p:sp>
        <p:nvSpPr>
          <p:cNvPr id="4" name="Slide Number Placeholder 3"/>
          <p:cNvSpPr>
            <a:spLocks noGrp="1"/>
          </p:cNvSpPr>
          <p:nvPr>
            <p:ph type="sldNum" sz="quarter" idx="10"/>
          </p:nvPr>
        </p:nvSpPr>
        <p:spPr/>
        <p:txBody>
          <a:bodyPr/>
          <a:lstStyle/>
          <a:p>
            <a:fld id="{8505EC3B-73C4-4432-A689-A863244B25D2}" type="slidenum">
              <a:rPr lang="en-US" smtClean="0"/>
              <a:t>17</a:t>
            </a:fld>
            <a:endParaRPr lang="en-US"/>
          </a:p>
        </p:txBody>
      </p:sp>
    </p:spTree>
    <p:extLst>
      <p:ext uri="{BB962C8B-B14F-4D97-AF65-F5344CB8AC3E}">
        <p14:creationId xmlns:p14="http://schemas.microsoft.com/office/powerpoint/2010/main" val="287298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2920B0C3-89A7-4973-9E69-E6A6BC7FC77A}" type="slidenum">
              <a:rPr lang="en-US" smtClean="0">
                <a:solidFill>
                  <a:prstClr val="black"/>
                </a:solidFill>
              </a:rPr>
              <a:pPr/>
              <a:t>20</a:t>
            </a:fld>
            <a:endParaRPr lang="en-US" smtClean="0">
              <a:solidFill>
                <a:prstClr val="black"/>
              </a:solidFill>
            </a:endParaRPr>
          </a:p>
        </p:txBody>
      </p:sp>
      <p:sp>
        <p:nvSpPr>
          <p:cNvPr id="86019" name="Rectangle 2"/>
          <p:cNvSpPr>
            <a:spLocks noGrp="1" noRot="1" noChangeAspect="1" noChangeArrowheads="1" noTextEdit="1"/>
          </p:cNvSpPr>
          <p:nvPr>
            <p:ph type="sldImg"/>
          </p:nvPr>
        </p:nvSpPr>
        <p:spPr>
          <a:xfrm>
            <a:off x="1106489" y="683926"/>
            <a:ext cx="4649787" cy="3430562"/>
          </a:xfrm>
          <a:ln/>
        </p:spPr>
      </p:sp>
      <p:sp>
        <p:nvSpPr>
          <p:cNvPr id="86020" name="Rectangle 3"/>
          <p:cNvSpPr>
            <a:spLocks noGrp="1" noChangeArrowheads="1"/>
          </p:cNvSpPr>
          <p:nvPr>
            <p:ph type="body" idx="1"/>
          </p:nvPr>
        </p:nvSpPr>
        <p:spPr>
          <a:xfrm>
            <a:off x="914400" y="4344025"/>
            <a:ext cx="5029200" cy="4116049"/>
          </a:xfrm>
          <a:noFill/>
          <a:ln/>
        </p:spPr>
        <p:txBody>
          <a:bodyPr/>
          <a:lstStyle/>
          <a:p>
            <a:pPr>
              <a:buFontTx/>
              <a:buChar char="•"/>
            </a:pPr>
            <a:r>
              <a:rPr lang="en-US" dirty="0" smtClean="0"/>
              <a:t>Highest and Lowest Observed are not a tidal datum or a computation. </a:t>
            </a:r>
          </a:p>
          <a:p>
            <a:pPr>
              <a:buFontTx/>
              <a:buChar char="•"/>
            </a:pPr>
            <a:r>
              <a:rPr lang="en-US" dirty="0" smtClean="0"/>
              <a:t>The</a:t>
            </a:r>
            <a:r>
              <a:rPr lang="en-US" baseline="0" dirty="0" smtClean="0"/>
              <a:t> definitions</a:t>
            </a:r>
            <a:r>
              <a:rPr lang="en-US" dirty="0" smtClean="0"/>
              <a:t> can be found in a Glossary</a:t>
            </a:r>
          </a:p>
          <a:p>
            <a:pPr>
              <a:buFontTx/>
              <a:buChar char="•"/>
            </a:pPr>
            <a:r>
              <a:rPr lang="en-US" dirty="0" smtClean="0"/>
              <a:t>What tidal datum is NOT the mean of water level observations?  Trick question; see next slide</a:t>
            </a:r>
          </a:p>
          <a:p>
            <a:pPr>
              <a:buFontTx/>
              <a:buNone/>
            </a:pPr>
            <a:endParaRPr lang="en-US" dirty="0" smtClean="0"/>
          </a:p>
          <a:p>
            <a:endParaRPr lang="en-US" dirty="0" smtClean="0"/>
          </a:p>
          <a:p>
            <a:r>
              <a:rPr lang="en-US" dirty="0" smtClean="0"/>
              <a:t>Standard Method (MTL, MSL, </a:t>
            </a:r>
            <a:r>
              <a:rPr lang="en-US" dirty="0" err="1" smtClean="0"/>
              <a:t>Mn</a:t>
            </a:r>
            <a:r>
              <a:rPr lang="en-US" dirty="0" smtClean="0"/>
              <a:t>, DHQ &amp; DLG are known):</a:t>
            </a:r>
          </a:p>
          <a:p>
            <a:pPr>
              <a:buFontTx/>
              <a:buChar char="•"/>
            </a:pPr>
            <a:r>
              <a:rPr lang="en-US" dirty="0" smtClean="0"/>
              <a:t>MLW= MTL-(0.5*</a:t>
            </a:r>
            <a:r>
              <a:rPr lang="en-US" dirty="0" err="1" smtClean="0"/>
              <a:t>Mn</a:t>
            </a:r>
            <a:r>
              <a:rPr lang="en-US" dirty="0" smtClean="0"/>
              <a:t>)</a:t>
            </a:r>
          </a:p>
          <a:p>
            <a:pPr>
              <a:buFontTx/>
              <a:buChar char="•"/>
            </a:pPr>
            <a:r>
              <a:rPr lang="en-US" dirty="0" smtClean="0"/>
              <a:t>MHW= </a:t>
            </a:r>
            <a:r>
              <a:rPr lang="en-US" dirty="0" err="1" smtClean="0"/>
              <a:t>MLW+Mn</a:t>
            </a:r>
            <a:endParaRPr lang="en-US" dirty="0" smtClean="0"/>
          </a:p>
          <a:p>
            <a:pPr>
              <a:buFontTx/>
              <a:buChar char="•"/>
            </a:pPr>
            <a:r>
              <a:rPr lang="en-US" dirty="0" smtClean="0"/>
              <a:t>MLLW= MLW-DLQ</a:t>
            </a:r>
          </a:p>
          <a:p>
            <a:pPr>
              <a:buFontTx/>
              <a:buChar char="•"/>
            </a:pPr>
            <a:r>
              <a:rPr lang="en-US" dirty="0" smtClean="0"/>
              <a:t>MHHW= MHW-DHQ</a:t>
            </a:r>
          </a:p>
          <a:p>
            <a:pPr>
              <a:buFontTx/>
              <a:buChar char="•"/>
            </a:pPr>
            <a:r>
              <a:rPr lang="en-US" dirty="0" smtClean="0"/>
              <a:t>DTL= 0.5*(MHHW+MLLW)</a:t>
            </a:r>
          </a:p>
          <a:p>
            <a:pPr>
              <a:buFontTx/>
              <a:buChar char="•"/>
            </a:pPr>
            <a:r>
              <a:rPr lang="en-US" dirty="0" smtClean="0"/>
              <a:t>GT= MHHW-MLLW</a:t>
            </a:r>
          </a:p>
          <a:p>
            <a:endParaRPr lang="en-US" dirty="0" smtClean="0"/>
          </a:p>
          <a:p>
            <a:r>
              <a:rPr lang="en-US" dirty="0" smtClean="0"/>
              <a:t>MRR Method (MTL, DTL, MSL, </a:t>
            </a:r>
            <a:r>
              <a:rPr lang="en-US" dirty="0" err="1" smtClean="0"/>
              <a:t>Mn</a:t>
            </a:r>
            <a:r>
              <a:rPr lang="en-US" dirty="0" smtClean="0"/>
              <a:t> &amp; GT are known):</a:t>
            </a:r>
          </a:p>
          <a:p>
            <a:pPr>
              <a:buFontTx/>
              <a:buChar char="•"/>
            </a:pPr>
            <a:r>
              <a:rPr lang="en-US" dirty="0" smtClean="0"/>
              <a:t>MLW= MTL-(0.5*</a:t>
            </a:r>
            <a:r>
              <a:rPr lang="en-US" dirty="0" err="1" smtClean="0"/>
              <a:t>Mn</a:t>
            </a:r>
            <a:r>
              <a:rPr lang="en-US" dirty="0" smtClean="0"/>
              <a:t>)</a:t>
            </a:r>
          </a:p>
          <a:p>
            <a:pPr>
              <a:buFontTx/>
              <a:buChar char="•"/>
            </a:pPr>
            <a:r>
              <a:rPr lang="en-US" dirty="0" smtClean="0"/>
              <a:t>MHW= </a:t>
            </a:r>
            <a:r>
              <a:rPr lang="en-US" dirty="0" err="1" smtClean="0"/>
              <a:t>MLW+Mn</a:t>
            </a:r>
            <a:endParaRPr lang="en-US" dirty="0" smtClean="0"/>
          </a:p>
          <a:p>
            <a:pPr>
              <a:buFontTx/>
              <a:buChar char="•"/>
            </a:pPr>
            <a:r>
              <a:rPr lang="en-US" dirty="0" smtClean="0"/>
              <a:t>MLLW= MLW-0.5*GT</a:t>
            </a:r>
          </a:p>
          <a:p>
            <a:pPr>
              <a:buFontTx/>
              <a:buChar char="•"/>
            </a:pPr>
            <a:r>
              <a:rPr lang="en-US" dirty="0" smtClean="0"/>
              <a:t>MHHW= MHW+GT</a:t>
            </a:r>
          </a:p>
          <a:p>
            <a:pPr>
              <a:buFontTx/>
              <a:buChar char="•"/>
            </a:pPr>
            <a:r>
              <a:rPr lang="en-US" dirty="0" smtClean="0"/>
              <a:t>DHQ= MHHW-MHW</a:t>
            </a:r>
          </a:p>
          <a:p>
            <a:pPr>
              <a:buFontTx/>
              <a:buChar char="•"/>
            </a:pPr>
            <a:r>
              <a:rPr lang="en-US" dirty="0" smtClean="0"/>
              <a:t>DLQ= MLW-MLLW</a:t>
            </a:r>
          </a:p>
          <a:p>
            <a:endParaRPr lang="en-US" dirty="0" smtClean="0"/>
          </a:p>
          <a:p>
            <a:r>
              <a:rPr lang="en-US" dirty="0" smtClean="0"/>
              <a:t>GT is known as the spring or diurnal range depending on what coast it is 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tidal </a:t>
            </a:r>
            <a:r>
              <a:rPr lang="en-US" dirty="0" err="1" smtClean="0"/>
              <a:t>datums</a:t>
            </a:r>
            <a:r>
              <a:rPr lang="en-US" dirty="0" smtClean="0"/>
              <a:t> are recomputed every 19 or so years.  In some parts</a:t>
            </a:r>
            <a:r>
              <a:rPr lang="en-US" baseline="0" dirty="0" smtClean="0"/>
              <a:t> of the country, the period is much shorter, </a:t>
            </a:r>
            <a:r>
              <a:rPr lang="en-US" baseline="0" dirty="0" err="1" smtClean="0"/>
              <a:t>eg</a:t>
            </a:r>
            <a:r>
              <a:rPr lang="en-US" baseline="0" dirty="0" smtClean="0"/>
              <a:t>, 5 years, because the land-sea interface is changing that rapidly, </a:t>
            </a:r>
            <a:r>
              <a:rPr lang="en-US" baseline="0" dirty="0" err="1" smtClean="0"/>
              <a:t>eg</a:t>
            </a:r>
            <a:r>
              <a:rPr lang="en-US" baseline="0" dirty="0" smtClean="0"/>
              <a:t>, plate tectonics causing upward land motion in Alaska.</a:t>
            </a:r>
          </a:p>
          <a:p>
            <a:r>
              <a:rPr lang="en-US" baseline="0" dirty="0" smtClean="0"/>
              <a:t>Because LMSL includes the hourly values for the 19-yr period, it is the most accurately calculated tidal datum.</a:t>
            </a:r>
          </a:p>
          <a:p>
            <a:r>
              <a:rPr lang="en-US" baseline="0" dirty="0" smtClean="0"/>
              <a:t>The 18.6 year period is called a NTDE.</a:t>
            </a:r>
          </a:p>
          <a:p>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t>
            </a:r>
            <a:r>
              <a:rPr lang="en-US" dirty="0" smtClean="0"/>
              <a:t>PID shown will be the Primary BM</a:t>
            </a:r>
            <a:r>
              <a:rPr lang="en-US" baseline="0" dirty="0" smtClean="0"/>
              <a:t> for the gage</a:t>
            </a:r>
            <a:endParaRPr lang="en-US" dirty="0"/>
          </a:p>
        </p:txBody>
      </p:sp>
      <p:sp>
        <p:nvSpPr>
          <p:cNvPr id="4" name="Slide Number Placeholder 3"/>
          <p:cNvSpPr>
            <a:spLocks noGrp="1"/>
          </p:cNvSpPr>
          <p:nvPr>
            <p:ph type="sldNum" sz="quarter" idx="10"/>
          </p:nvPr>
        </p:nvSpPr>
        <p:spPr/>
        <p:txBody>
          <a:bodyPr/>
          <a:lstStyle/>
          <a:p>
            <a:fld id="{60B055B8-8324-46F3-BCF7-FE052D89A14F}"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39BD-A744-4E37-AE59-1E24C9CF923F}" type="slidenum">
              <a:rPr lang="en-US" smtClean="0"/>
              <a:t>‹#›</a:t>
            </a:fld>
            <a:endParaRPr lang="en-US"/>
          </a:p>
        </p:txBody>
      </p:sp>
    </p:spTree>
    <p:extLst>
      <p:ext uri="{BB962C8B-B14F-4D97-AF65-F5344CB8AC3E}">
        <p14:creationId xmlns:p14="http://schemas.microsoft.com/office/powerpoint/2010/main" val="339666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39BD-A744-4E37-AE59-1E24C9CF923F}" type="slidenum">
              <a:rPr lang="en-US" smtClean="0"/>
              <a:t>‹#›</a:t>
            </a:fld>
            <a:endParaRPr lang="en-US"/>
          </a:p>
        </p:txBody>
      </p:sp>
    </p:spTree>
    <p:extLst>
      <p:ext uri="{BB962C8B-B14F-4D97-AF65-F5344CB8AC3E}">
        <p14:creationId xmlns:p14="http://schemas.microsoft.com/office/powerpoint/2010/main" val="166758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39BD-A744-4E37-AE59-1E24C9CF923F}" type="slidenum">
              <a:rPr lang="en-US" smtClean="0"/>
              <a:t>‹#›</a:t>
            </a:fld>
            <a:endParaRPr lang="en-US"/>
          </a:p>
        </p:txBody>
      </p:sp>
    </p:spTree>
    <p:extLst>
      <p:ext uri="{BB962C8B-B14F-4D97-AF65-F5344CB8AC3E}">
        <p14:creationId xmlns:p14="http://schemas.microsoft.com/office/powerpoint/2010/main" val="294536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5" name="Picture 9" descr="NOAA_logo_color_trans"/>
          <p:cNvPicPr>
            <a:picLocks noChangeAspect="1" noChangeArrowheads="1"/>
          </p:cNvPicPr>
          <p:nvPr userDrawn="1"/>
        </p:nvPicPr>
        <p:blipFill>
          <a:blip r:embed="rId3" cstate="print"/>
          <a:srcRect/>
          <a:stretch>
            <a:fillRect/>
          </a:stretch>
        </p:blipFill>
        <p:spPr bwMode="auto">
          <a:xfrm>
            <a:off x="8451850" y="6162675"/>
            <a:ext cx="609600" cy="609600"/>
          </a:xfrm>
          <a:prstGeom prst="rect">
            <a:avLst/>
          </a:prstGeom>
          <a:noFill/>
          <a:ln w="9525">
            <a:noFill/>
            <a:miter lim="800000"/>
            <a:headEnd/>
            <a:tailEnd/>
          </a:ln>
        </p:spPr>
      </p:pic>
      <p:sp>
        <p:nvSpPr>
          <p:cNvPr id="9" name="Title 8"/>
          <p:cNvSpPr>
            <a:spLocks noGrp="1"/>
          </p:cNvSpPr>
          <p:nvPr>
            <p:ph type="ctrTitle"/>
          </p:nvPr>
        </p:nvSpPr>
        <p:spPr>
          <a:xfrm>
            <a:off x="0" y="136188"/>
            <a:ext cx="9144000" cy="719846"/>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0" y="932808"/>
            <a:ext cx="9144000" cy="487430"/>
          </a:xfrm>
        </p:spPr>
        <p:txBody>
          <a:bodyPr lIns="0" rIns="18288"/>
          <a:lstStyle>
            <a:lvl1pPr marL="0" marR="45720" indent="0" algn="ctr">
              <a:buNone/>
              <a:defRPr sz="2000" b="1">
                <a:solidFill>
                  <a:schemeClr val="accent6">
                    <a:lumMod val="60000"/>
                    <a:lumOff val="40000"/>
                  </a:schemeClr>
                </a:solidFill>
                <a:effectLst>
                  <a:outerShdw blurRad="38100" dist="38100" dir="2700000" algn="tl">
                    <a:srgbClr val="000000">
                      <a:alpha val="43137"/>
                    </a:srgbClr>
                  </a:outerShdw>
                </a:effectLst>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2" name="Text Placeholder 11"/>
          <p:cNvSpPr>
            <a:spLocks noGrp="1"/>
          </p:cNvSpPr>
          <p:nvPr>
            <p:ph type="body" sz="quarter" idx="13"/>
          </p:nvPr>
        </p:nvSpPr>
        <p:spPr>
          <a:xfrm>
            <a:off x="709613" y="2276475"/>
            <a:ext cx="3103562" cy="3589338"/>
          </a:xfrm>
        </p:spPr>
        <p:txBody>
          <a:bodyPr/>
          <a:lstStyle>
            <a:lvl1pPr>
              <a:buFontTx/>
              <a:buNone/>
              <a:defRPr sz="1800">
                <a:solidFill>
                  <a:schemeClr val="tx2">
                    <a:lumMod val="90000"/>
                  </a:schemeClr>
                </a:solidFill>
                <a:latin typeface="Calibri" pitchFamily="34" charset="0"/>
              </a:defRPr>
            </a:lvl1pPr>
            <a:lvl2pPr>
              <a:buFontTx/>
              <a:buNone/>
              <a:defRPr sz="1800">
                <a:solidFill>
                  <a:schemeClr val="bg1"/>
                </a:solidFill>
                <a:latin typeface="Calibri" pitchFamily="34" charset="0"/>
              </a:defRPr>
            </a:lvl2pPr>
            <a:lvl3pPr>
              <a:buFontTx/>
              <a:buNone/>
              <a:defRPr sz="1800">
                <a:solidFill>
                  <a:schemeClr val="tx1"/>
                </a:solidFill>
                <a:latin typeface="Calibri" pitchFamily="34" charset="0"/>
              </a:defRPr>
            </a:lvl3pPr>
            <a:lvl4pPr>
              <a:buFontTx/>
              <a:buNone/>
              <a:defRPr sz="1800">
                <a:solidFill>
                  <a:schemeClr val="accent6">
                    <a:lumMod val="60000"/>
                    <a:lumOff val="40000"/>
                  </a:schemeClr>
                </a:solidFill>
                <a:latin typeface="Calibri" pitchFamily="34" charset="0"/>
              </a:defRPr>
            </a:lvl4pPr>
            <a:lvl5pPr>
              <a:buFontTx/>
              <a:buNone/>
              <a:defRPr sz="1800">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9"/>
          <p:cNvSpPr>
            <a:spLocks noGrp="1"/>
          </p:cNvSpPr>
          <p:nvPr>
            <p:ph type="dt" sz="half" idx="14"/>
          </p:nvPr>
        </p:nvSpPr>
        <p:spPr/>
        <p:txBody>
          <a:bodyPr/>
          <a:lstStyle>
            <a:lvl1pPr>
              <a:defRPr/>
            </a:lvl1pPr>
          </a:lstStyle>
          <a:p>
            <a:pPr>
              <a:defRPr/>
            </a:pPr>
            <a:endParaRPr lang="en-US">
              <a:solidFill>
                <a:srgbClr val="DBF5F9">
                  <a:shade val="90000"/>
                </a:srgbClr>
              </a:solidFill>
            </a:endParaRPr>
          </a:p>
        </p:txBody>
      </p:sp>
      <p:sp>
        <p:nvSpPr>
          <p:cNvPr id="7" name="Footer Placeholder 18"/>
          <p:cNvSpPr>
            <a:spLocks noGrp="1"/>
          </p:cNvSpPr>
          <p:nvPr>
            <p:ph type="ftr" sz="quarter" idx="15"/>
          </p:nvPr>
        </p:nvSpPr>
        <p:spPr/>
        <p:txBody>
          <a:bodyPr/>
          <a:lstStyle>
            <a:lvl1pPr>
              <a:defRPr/>
            </a:lvl1pPr>
          </a:lstStyle>
          <a:p>
            <a:pPr>
              <a:defRPr/>
            </a:pPr>
            <a:endParaRPr lang="en-US">
              <a:solidFill>
                <a:srgbClr val="DBF5F9">
                  <a:shade val="90000"/>
                </a:srgbClr>
              </a:solidFill>
            </a:endParaRPr>
          </a:p>
        </p:txBody>
      </p:sp>
      <p:sp>
        <p:nvSpPr>
          <p:cNvPr id="8" name="Slide Number Placeholder 26"/>
          <p:cNvSpPr>
            <a:spLocks noGrp="1"/>
          </p:cNvSpPr>
          <p:nvPr>
            <p:ph type="sldNum" sz="quarter" idx="16"/>
          </p:nvPr>
        </p:nvSpPr>
        <p:spPr>
          <a:xfrm>
            <a:off x="7696200" y="6324600"/>
            <a:ext cx="762000" cy="365125"/>
          </a:xfrm>
        </p:spPr>
        <p:txBody>
          <a:bodyPr/>
          <a:lstStyle>
            <a:lvl1pPr>
              <a:defRPr/>
            </a:lvl1pPr>
          </a:lstStyle>
          <a:p>
            <a:pPr>
              <a:defRPr/>
            </a:pPr>
            <a:fld id="{1E173A39-B276-45D5-BDA3-9900EACEDE1E}" type="slidenum">
              <a:rPr lang="en-US">
                <a:solidFill>
                  <a:srgbClr val="DBF5F9">
                    <a:shade val="90000"/>
                  </a:srgbClr>
                </a:solidFill>
              </a:rPr>
              <a:pPr>
                <a:defRPr/>
              </a:pPr>
              <a:t>‹#›</a:t>
            </a:fld>
            <a:endParaRPr lang="en-US">
              <a:solidFill>
                <a:srgbClr val="DBF5F9">
                  <a:shade val="9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9" descr="NOAA_logo_color_trans"/>
          <p:cNvPicPr>
            <a:picLocks noChangeAspect="1" noChangeArrowheads="1"/>
          </p:cNvPicPr>
          <p:nvPr userDrawn="1"/>
        </p:nvPicPr>
        <p:blipFill>
          <a:blip r:embed="rId3" cstate="print"/>
          <a:srcRect/>
          <a:stretch>
            <a:fillRect/>
          </a:stretch>
        </p:blipFill>
        <p:spPr bwMode="auto">
          <a:xfrm>
            <a:off x="8451850" y="6162675"/>
            <a:ext cx="609600" cy="609600"/>
          </a:xfrm>
          <a:prstGeom prst="rect">
            <a:avLst/>
          </a:prstGeom>
          <a:noFill/>
          <a:ln w="9525">
            <a:noFill/>
            <a:miter lim="800000"/>
            <a:headEnd/>
            <a:tailEnd/>
          </a:ln>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scene3d>
              <a:camera prst="orthographicFront"/>
              <a:lightRig rig="threePt" dir="t"/>
            </a:scene3d>
            <a:sp3d>
              <a:bevelT w="38100" h="38100"/>
            </a:sp3d>
          </a:bodyPr>
          <a:lstStyle>
            <a:lvl1pPr marL="0" marR="45720" indent="0" algn="r">
              <a:buNone/>
              <a:defRPr sz="1800" b="1">
                <a:solidFill>
                  <a:schemeClr val="accent6">
                    <a:lumMod val="60000"/>
                    <a:lumOff val="40000"/>
                  </a:schemeClr>
                </a:solidFill>
                <a:effectLst>
                  <a:outerShdw blurRad="38100" dist="38100" dir="2700000" algn="tl">
                    <a:srgbClr val="000000">
                      <a:alpha val="43137"/>
                    </a:srgbClr>
                  </a:outerShdw>
                </a:effectLst>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5" name="Date Placeholder 29"/>
          <p:cNvSpPr>
            <a:spLocks noGrp="1"/>
          </p:cNvSpPr>
          <p:nvPr>
            <p:ph type="dt" sz="half" idx="10"/>
          </p:nvPr>
        </p:nvSpPr>
        <p:spPr/>
        <p:txBody>
          <a:bodyPr/>
          <a:lstStyle>
            <a:lvl1pPr>
              <a:defRPr/>
            </a:lvl1pPr>
          </a:lstStyle>
          <a:p>
            <a:pPr>
              <a:defRPr/>
            </a:pPr>
            <a:endParaRPr lang="en-US">
              <a:solidFill>
                <a:srgbClr val="DBF5F9">
                  <a:shade val="90000"/>
                </a:srgbClr>
              </a:solidFill>
            </a:endParaRPr>
          </a:p>
        </p:txBody>
      </p:sp>
      <p:sp>
        <p:nvSpPr>
          <p:cNvPr id="6" name="Footer Placeholder 18"/>
          <p:cNvSpPr>
            <a:spLocks noGrp="1"/>
          </p:cNvSpPr>
          <p:nvPr>
            <p:ph type="ftr" sz="quarter" idx="11"/>
          </p:nvPr>
        </p:nvSpPr>
        <p:spPr/>
        <p:txBody>
          <a:bodyPr/>
          <a:lstStyle>
            <a:lvl1pPr>
              <a:defRPr/>
            </a:lvl1pPr>
          </a:lstStyle>
          <a:p>
            <a:pPr>
              <a:defRPr/>
            </a:pPr>
            <a:endParaRPr lang="en-US">
              <a:solidFill>
                <a:srgbClr val="DBF5F9">
                  <a:shade val="90000"/>
                </a:srgbClr>
              </a:solidFill>
            </a:endParaRPr>
          </a:p>
        </p:txBody>
      </p:sp>
      <p:sp>
        <p:nvSpPr>
          <p:cNvPr id="7" name="Slide Number Placeholder 26"/>
          <p:cNvSpPr>
            <a:spLocks noGrp="1"/>
          </p:cNvSpPr>
          <p:nvPr>
            <p:ph type="sldNum" sz="quarter" idx="12"/>
          </p:nvPr>
        </p:nvSpPr>
        <p:spPr>
          <a:xfrm>
            <a:off x="7696200" y="6324600"/>
            <a:ext cx="762000" cy="365125"/>
          </a:xfrm>
        </p:spPr>
        <p:txBody>
          <a:bodyPr/>
          <a:lstStyle>
            <a:lvl1pPr>
              <a:defRPr/>
            </a:lvl1pPr>
          </a:lstStyle>
          <a:p>
            <a:pPr>
              <a:defRPr/>
            </a:pPr>
            <a:fld id="{35979E94-480A-4EC9-BA67-CEBDE5B410F3}"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pic>
        <p:nvPicPr>
          <p:cNvPr id="5" name="Picture 9" descr="NOAA_logo_color_trans"/>
          <p:cNvPicPr>
            <a:picLocks noChangeAspect="1" noChangeArrowheads="1"/>
          </p:cNvPicPr>
          <p:nvPr userDrawn="1"/>
        </p:nvPicPr>
        <p:blipFill>
          <a:blip r:embed="rId3" cstate="print"/>
          <a:srcRect/>
          <a:stretch>
            <a:fillRect/>
          </a:stretch>
        </p:blipFill>
        <p:spPr bwMode="auto">
          <a:xfrm>
            <a:off x="8451850" y="6162675"/>
            <a:ext cx="609600" cy="609600"/>
          </a:xfrm>
          <a:prstGeom prst="rect">
            <a:avLst/>
          </a:prstGeom>
          <a:noFill/>
          <a:ln w="9525">
            <a:noFill/>
            <a:miter lim="800000"/>
            <a:headEnd/>
            <a:tailEnd/>
          </a:ln>
        </p:spPr>
      </p:pic>
      <p:sp>
        <p:nvSpPr>
          <p:cNvPr id="9" name="Title 8"/>
          <p:cNvSpPr>
            <a:spLocks noGrp="1"/>
          </p:cNvSpPr>
          <p:nvPr>
            <p:ph type="ctrTitle"/>
          </p:nvPr>
        </p:nvSpPr>
        <p:spPr>
          <a:xfrm>
            <a:off x="0" y="136188"/>
            <a:ext cx="9144000" cy="719846"/>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0" y="932808"/>
            <a:ext cx="9144000" cy="487430"/>
          </a:xfrm>
        </p:spPr>
        <p:txBody>
          <a:bodyPr lIns="0" rIns="18288"/>
          <a:lstStyle>
            <a:lvl1pPr marL="0" marR="45720" indent="0" algn="ctr">
              <a:buNone/>
              <a:defRPr sz="2000" b="1">
                <a:solidFill>
                  <a:schemeClr val="accent6">
                    <a:lumMod val="60000"/>
                    <a:lumOff val="40000"/>
                  </a:schemeClr>
                </a:solidFill>
                <a:effectLst>
                  <a:outerShdw blurRad="38100" dist="38100" dir="2700000" algn="tl">
                    <a:srgbClr val="000000">
                      <a:alpha val="43137"/>
                    </a:srgbClr>
                  </a:outerShdw>
                </a:effectLst>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2" name="Text Placeholder 11"/>
          <p:cNvSpPr>
            <a:spLocks noGrp="1"/>
          </p:cNvSpPr>
          <p:nvPr>
            <p:ph type="body" sz="quarter" idx="13"/>
          </p:nvPr>
        </p:nvSpPr>
        <p:spPr>
          <a:xfrm>
            <a:off x="709613" y="2276475"/>
            <a:ext cx="3103562" cy="3589338"/>
          </a:xfrm>
        </p:spPr>
        <p:txBody>
          <a:bodyPr/>
          <a:lstStyle>
            <a:lvl1pPr>
              <a:buFontTx/>
              <a:buNone/>
              <a:defRPr sz="1800">
                <a:solidFill>
                  <a:schemeClr val="tx2">
                    <a:lumMod val="90000"/>
                  </a:schemeClr>
                </a:solidFill>
                <a:latin typeface="Calibri" pitchFamily="34" charset="0"/>
              </a:defRPr>
            </a:lvl1pPr>
            <a:lvl2pPr>
              <a:buFontTx/>
              <a:buNone/>
              <a:defRPr sz="1800">
                <a:solidFill>
                  <a:schemeClr val="bg1"/>
                </a:solidFill>
                <a:latin typeface="Calibri" pitchFamily="34" charset="0"/>
              </a:defRPr>
            </a:lvl2pPr>
            <a:lvl3pPr>
              <a:buFontTx/>
              <a:buNone/>
              <a:defRPr sz="1800">
                <a:solidFill>
                  <a:schemeClr val="tx1"/>
                </a:solidFill>
                <a:latin typeface="Calibri" pitchFamily="34" charset="0"/>
              </a:defRPr>
            </a:lvl3pPr>
            <a:lvl4pPr>
              <a:buFontTx/>
              <a:buNone/>
              <a:defRPr sz="1800">
                <a:solidFill>
                  <a:schemeClr val="accent6">
                    <a:lumMod val="60000"/>
                    <a:lumOff val="40000"/>
                  </a:schemeClr>
                </a:solidFill>
                <a:latin typeface="Calibri" pitchFamily="34" charset="0"/>
              </a:defRPr>
            </a:lvl4pPr>
            <a:lvl5pPr>
              <a:buFontTx/>
              <a:buNone/>
              <a:defRPr sz="1800">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9"/>
          <p:cNvSpPr>
            <a:spLocks noGrp="1"/>
          </p:cNvSpPr>
          <p:nvPr>
            <p:ph type="dt" sz="half" idx="14"/>
          </p:nvPr>
        </p:nvSpPr>
        <p:spPr/>
        <p:txBody>
          <a:bodyPr/>
          <a:lstStyle>
            <a:lvl1pPr>
              <a:defRPr/>
            </a:lvl1pPr>
          </a:lstStyle>
          <a:p>
            <a:pPr>
              <a:defRPr/>
            </a:pPr>
            <a:endParaRPr lang="en-US">
              <a:solidFill>
                <a:srgbClr val="DBF5F9">
                  <a:shade val="90000"/>
                </a:srgbClr>
              </a:solidFill>
            </a:endParaRPr>
          </a:p>
        </p:txBody>
      </p:sp>
      <p:sp>
        <p:nvSpPr>
          <p:cNvPr id="7" name="Footer Placeholder 18"/>
          <p:cNvSpPr>
            <a:spLocks noGrp="1"/>
          </p:cNvSpPr>
          <p:nvPr>
            <p:ph type="ftr" sz="quarter" idx="15"/>
          </p:nvPr>
        </p:nvSpPr>
        <p:spPr/>
        <p:txBody>
          <a:bodyPr/>
          <a:lstStyle>
            <a:lvl1pPr>
              <a:defRPr/>
            </a:lvl1pPr>
          </a:lstStyle>
          <a:p>
            <a:pPr>
              <a:defRPr/>
            </a:pPr>
            <a:endParaRPr lang="en-US">
              <a:solidFill>
                <a:srgbClr val="DBF5F9">
                  <a:shade val="90000"/>
                </a:srgbClr>
              </a:solidFill>
            </a:endParaRPr>
          </a:p>
        </p:txBody>
      </p:sp>
      <p:sp>
        <p:nvSpPr>
          <p:cNvPr id="8" name="Slide Number Placeholder 26"/>
          <p:cNvSpPr>
            <a:spLocks noGrp="1"/>
          </p:cNvSpPr>
          <p:nvPr>
            <p:ph type="sldNum" sz="quarter" idx="16"/>
          </p:nvPr>
        </p:nvSpPr>
        <p:spPr>
          <a:xfrm>
            <a:off x="7696200" y="6324600"/>
            <a:ext cx="762000" cy="365125"/>
          </a:xfrm>
        </p:spPr>
        <p:txBody>
          <a:bodyPr/>
          <a:lstStyle>
            <a:lvl1pPr>
              <a:defRPr/>
            </a:lvl1pPr>
          </a:lstStyle>
          <a:p>
            <a:pPr>
              <a:defRPr/>
            </a:pPr>
            <a:fld id="{3345A581-F17B-4617-9880-01765153E657}"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pic>
        <p:nvPicPr>
          <p:cNvPr id="5" name="Picture 9" descr="NOAA_logo_color_trans"/>
          <p:cNvPicPr>
            <a:picLocks noChangeAspect="1" noChangeArrowheads="1"/>
          </p:cNvPicPr>
          <p:nvPr userDrawn="1"/>
        </p:nvPicPr>
        <p:blipFill>
          <a:blip r:embed="rId3" cstate="print"/>
          <a:srcRect/>
          <a:stretch>
            <a:fillRect/>
          </a:stretch>
        </p:blipFill>
        <p:spPr bwMode="auto">
          <a:xfrm>
            <a:off x="8451850" y="6162675"/>
            <a:ext cx="609600" cy="609600"/>
          </a:xfrm>
          <a:prstGeom prst="rect">
            <a:avLst/>
          </a:prstGeom>
          <a:noFill/>
          <a:ln w="9525">
            <a:noFill/>
            <a:miter lim="800000"/>
            <a:headEnd/>
            <a:tailEnd/>
          </a:ln>
        </p:spPr>
      </p:pic>
      <p:sp>
        <p:nvSpPr>
          <p:cNvPr id="9" name="Title 8"/>
          <p:cNvSpPr>
            <a:spLocks noGrp="1"/>
          </p:cNvSpPr>
          <p:nvPr>
            <p:ph type="ctrTitle"/>
          </p:nvPr>
        </p:nvSpPr>
        <p:spPr>
          <a:xfrm>
            <a:off x="0" y="136188"/>
            <a:ext cx="9144000" cy="719846"/>
          </a:xfrm>
          <a:ln>
            <a:noFill/>
          </a:ln>
        </p:spPr>
        <p:txBody>
          <a:bodyPr tIns="0" rIns="18288">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0" y="932808"/>
            <a:ext cx="9144000" cy="487430"/>
          </a:xfrm>
        </p:spPr>
        <p:txBody>
          <a:bodyPr lIns="0" rIns="18288"/>
          <a:lstStyle>
            <a:lvl1pPr marL="0" marR="45720" indent="0" algn="ctr">
              <a:buNone/>
              <a:defRPr sz="2000" b="1">
                <a:solidFill>
                  <a:schemeClr val="accent6">
                    <a:lumMod val="60000"/>
                    <a:lumOff val="40000"/>
                  </a:schemeClr>
                </a:solidFill>
                <a:effectLst>
                  <a:outerShdw blurRad="38100" dist="38100" dir="2700000" algn="tl">
                    <a:srgbClr val="000000">
                      <a:alpha val="43137"/>
                    </a:srgbClr>
                  </a:outerShdw>
                </a:effectLst>
                <a:latin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12" name="Text Placeholder 11"/>
          <p:cNvSpPr>
            <a:spLocks noGrp="1"/>
          </p:cNvSpPr>
          <p:nvPr>
            <p:ph type="body" sz="quarter" idx="13"/>
          </p:nvPr>
        </p:nvSpPr>
        <p:spPr>
          <a:xfrm>
            <a:off x="709613" y="2276475"/>
            <a:ext cx="3103562" cy="3589338"/>
          </a:xfrm>
        </p:spPr>
        <p:txBody>
          <a:bodyPr/>
          <a:lstStyle>
            <a:lvl1pPr>
              <a:buFontTx/>
              <a:buNone/>
              <a:defRPr sz="1800">
                <a:solidFill>
                  <a:schemeClr val="tx2">
                    <a:lumMod val="90000"/>
                  </a:schemeClr>
                </a:solidFill>
                <a:latin typeface="Calibri" pitchFamily="34" charset="0"/>
              </a:defRPr>
            </a:lvl1pPr>
            <a:lvl2pPr>
              <a:buFontTx/>
              <a:buNone/>
              <a:defRPr sz="1800">
                <a:solidFill>
                  <a:schemeClr val="bg1"/>
                </a:solidFill>
                <a:latin typeface="Calibri" pitchFamily="34" charset="0"/>
              </a:defRPr>
            </a:lvl2pPr>
            <a:lvl3pPr>
              <a:buFontTx/>
              <a:buNone/>
              <a:defRPr sz="1800">
                <a:solidFill>
                  <a:schemeClr val="tx1"/>
                </a:solidFill>
                <a:latin typeface="Calibri" pitchFamily="34" charset="0"/>
              </a:defRPr>
            </a:lvl3pPr>
            <a:lvl4pPr>
              <a:buFontTx/>
              <a:buNone/>
              <a:defRPr sz="1800">
                <a:solidFill>
                  <a:schemeClr val="accent6">
                    <a:lumMod val="60000"/>
                    <a:lumOff val="40000"/>
                  </a:schemeClr>
                </a:solidFill>
                <a:latin typeface="Calibri" pitchFamily="34" charset="0"/>
              </a:defRPr>
            </a:lvl4pPr>
            <a:lvl5pPr>
              <a:buFontTx/>
              <a:buNone/>
              <a:defRPr sz="1800">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29"/>
          <p:cNvSpPr>
            <a:spLocks noGrp="1"/>
          </p:cNvSpPr>
          <p:nvPr>
            <p:ph type="dt" sz="half" idx="14"/>
          </p:nvPr>
        </p:nvSpPr>
        <p:spPr/>
        <p:txBody>
          <a:bodyPr/>
          <a:lstStyle>
            <a:lvl1pPr>
              <a:defRPr/>
            </a:lvl1pPr>
          </a:lstStyle>
          <a:p>
            <a:pPr>
              <a:defRPr/>
            </a:pPr>
            <a:endParaRPr lang="en-US">
              <a:solidFill>
                <a:srgbClr val="DBF5F9">
                  <a:shade val="90000"/>
                </a:srgbClr>
              </a:solidFill>
            </a:endParaRPr>
          </a:p>
        </p:txBody>
      </p:sp>
      <p:sp>
        <p:nvSpPr>
          <p:cNvPr id="7" name="Footer Placeholder 18"/>
          <p:cNvSpPr>
            <a:spLocks noGrp="1"/>
          </p:cNvSpPr>
          <p:nvPr>
            <p:ph type="ftr" sz="quarter" idx="15"/>
          </p:nvPr>
        </p:nvSpPr>
        <p:spPr/>
        <p:txBody>
          <a:bodyPr/>
          <a:lstStyle>
            <a:lvl1pPr>
              <a:defRPr/>
            </a:lvl1pPr>
          </a:lstStyle>
          <a:p>
            <a:pPr>
              <a:defRPr/>
            </a:pPr>
            <a:endParaRPr lang="en-US">
              <a:solidFill>
                <a:srgbClr val="DBF5F9">
                  <a:shade val="90000"/>
                </a:srgbClr>
              </a:solidFill>
            </a:endParaRPr>
          </a:p>
        </p:txBody>
      </p:sp>
      <p:sp>
        <p:nvSpPr>
          <p:cNvPr id="8" name="Slide Number Placeholder 26"/>
          <p:cNvSpPr>
            <a:spLocks noGrp="1"/>
          </p:cNvSpPr>
          <p:nvPr>
            <p:ph type="sldNum" sz="quarter" idx="16"/>
          </p:nvPr>
        </p:nvSpPr>
        <p:spPr>
          <a:xfrm>
            <a:off x="7696200" y="6324600"/>
            <a:ext cx="762000" cy="365125"/>
          </a:xfrm>
        </p:spPr>
        <p:txBody>
          <a:bodyPr/>
          <a:lstStyle>
            <a:lvl1pPr>
              <a:defRPr/>
            </a:lvl1pPr>
          </a:lstStyle>
          <a:p>
            <a:pPr>
              <a:defRPr/>
            </a:pPr>
            <a:fld id="{DF738366-85B9-4DE0-8253-4B0F37CAE61B}" type="slidenum">
              <a:rPr lang="en-US">
                <a:solidFill>
                  <a:srgbClr val="DBF5F9">
                    <a:shade val="90000"/>
                  </a:srgbClr>
                </a:solidFill>
              </a:rPr>
              <a:pPr>
                <a:def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30E6CD3-AAFF-41D1-8489-866F35554C6C}"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39BD-A744-4E37-AE59-1E24C9CF923F}" type="slidenum">
              <a:rPr lang="en-US" smtClean="0"/>
              <a:t>‹#›</a:t>
            </a:fld>
            <a:endParaRPr lang="en-US"/>
          </a:p>
        </p:txBody>
      </p:sp>
    </p:spTree>
    <p:extLst>
      <p:ext uri="{BB962C8B-B14F-4D97-AF65-F5344CB8AC3E}">
        <p14:creationId xmlns:p14="http://schemas.microsoft.com/office/powerpoint/2010/main" val="879841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BB060-FACC-4B1E-A502-D9137C8FE4A5}" type="slidenum">
              <a:rPr lang="en-US" smtClean="0"/>
              <a:t>‹#›</a:t>
            </a:fld>
            <a:endParaRPr lang="en-US"/>
          </a:p>
        </p:txBody>
      </p:sp>
    </p:spTree>
    <p:extLst>
      <p:ext uri="{BB962C8B-B14F-4D97-AF65-F5344CB8AC3E}">
        <p14:creationId xmlns:p14="http://schemas.microsoft.com/office/powerpoint/2010/main" val="759219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639BD-A744-4E37-AE59-1E24C9CF923F}" type="slidenum">
              <a:rPr lang="en-US" smtClean="0"/>
              <a:t>‹#›</a:t>
            </a:fld>
            <a:endParaRPr lang="en-US"/>
          </a:p>
        </p:txBody>
      </p:sp>
    </p:spTree>
    <p:extLst>
      <p:ext uri="{BB962C8B-B14F-4D97-AF65-F5344CB8AC3E}">
        <p14:creationId xmlns:p14="http://schemas.microsoft.com/office/powerpoint/2010/main" val="177155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639BD-A744-4E37-AE59-1E24C9CF923F}" type="slidenum">
              <a:rPr lang="en-US" smtClean="0"/>
              <a:t>‹#›</a:t>
            </a:fld>
            <a:endParaRPr lang="en-US"/>
          </a:p>
        </p:txBody>
      </p:sp>
    </p:spTree>
    <p:extLst>
      <p:ext uri="{BB962C8B-B14F-4D97-AF65-F5344CB8AC3E}">
        <p14:creationId xmlns:p14="http://schemas.microsoft.com/office/powerpoint/2010/main" val="394808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C639BD-A744-4E37-AE59-1E24C9CF923F}" type="slidenum">
              <a:rPr lang="en-US" smtClean="0"/>
              <a:t>‹#›</a:t>
            </a:fld>
            <a:endParaRPr lang="en-US"/>
          </a:p>
        </p:txBody>
      </p:sp>
    </p:spTree>
    <p:extLst>
      <p:ext uri="{BB962C8B-B14F-4D97-AF65-F5344CB8AC3E}">
        <p14:creationId xmlns:p14="http://schemas.microsoft.com/office/powerpoint/2010/main" val="342442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C639BD-A744-4E37-AE59-1E24C9CF923F}" type="slidenum">
              <a:rPr lang="en-US" smtClean="0"/>
              <a:t>‹#›</a:t>
            </a:fld>
            <a:endParaRPr lang="en-US"/>
          </a:p>
        </p:txBody>
      </p:sp>
    </p:spTree>
    <p:extLst>
      <p:ext uri="{BB962C8B-B14F-4D97-AF65-F5344CB8AC3E}">
        <p14:creationId xmlns:p14="http://schemas.microsoft.com/office/powerpoint/2010/main" val="2882802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C639BD-A744-4E37-AE59-1E24C9CF923F}" type="slidenum">
              <a:rPr lang="en-US" smtClean="0"/>
              <a:t>‹#›</a:t>
            </a:fld>
            <a:endParaRPr lang="en-US"/>
          </a:p>
        </p:txBody>
      </p:sp>
    </p:spTree>
    <p:extLst>
      <p:ext uri="{BB962C8B-B14F-4D97-AF65-F5344CB8AC3E}">
        <p14:creationId xmlns:p14="http://schemas.microsoft.com/office/powerpoint/2010/main" val="1843836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639BD-A744-4E37-AE59-1E24C9CF923F}" type="slidenum">
              <a:rPr lang="en-US" smtClean="0"/>
              <a:t>‹#›</a:t>
            </a:fld>
            <a:endParaRPr lang="en-US"/>
          </a:p>
        </p:txBody>
      </p:sp>
    </p:spTree>
    <p:extLst>
      <p:ext uri="{BB962C8B-B14F-4D97-AF65-F5344CB8AC3E}">
        <p14:creationId xmlns:p14="http://schemas.microsoft.com/office/powerpoint/2010/main" val="3093968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639BD-A744-4E37-AE59-1E24C9CF923F}" type="slidenum">
              <a:rPr lang="en-US" smtClean="0"/>
              <a:t>‹#›</a:t>
            </a:fld>
            <a:endParaRPr lang="en-US"/>
          </a:p>
        </p:txBody>
      </p:sp>
    </p:spTree>
    <p:extLst>
      <p:ext uri="{BB962C8B-B14F-4D97-AF65-F5344CB8AC3E}">
        <p14:creationId xmlns:p14="http://schemas.microsoft.com/office/powerpoint/2010/main" val="342668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639BD-A744-4E37-AE59-1E24C9CF923F}" type="slidenum">
              <a:rPr lang="en-US" smtClean="0"/>
              <a:t>‹#›</a:t>
            </a:fld>
            <a:endParaRPr lang="en-US"/>
          </a:p>
        </p:txBody>
      </p:sp>
    </p:spTree>
    <p:extLst>
      <p:ext uri="{BB962C8B-B14F-4D97-AF65-F5344CB8AC3E}">
        <p14:creationId xmlns:p14="http://schemas.microsoft.com/office/powerpoint/2010/main" val="1866665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81F3C524-ACD7-4CCC-AB7D-C5C8D49D6C78}" type="slidenum">
              <a:rPr lang="en-US">
                <a:solidFill>
                  <a:srgbClr val="04617B">
                    <a:shade val="90000"/>
                  </a:srgbClr>
                </a:solidFill>
              </a:rPr>
              <a:pPr>
                <a:defRPr/>
              </a:pPr>
              <a:t>‹#›</a:t>
            </a:fld>
            <a:endParaRPr lang="en-US">
              <a:solidFill>
                <a:srgbClr val="04617B">
                  <a:shade val="90000"/>
                </a:srgbClr>
              </a:solidFill>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endParaRPr>
            </a:p>
          </p:txBody>
        </p:sp>
      </p:grpSp>
      <p:pic>
        <p:nvPicPr>
          <p:cNvPr id="1034" name="Picture 9" descr="NOAA_logo_color_trans"/>
          <p:cNvPicPr>
            <a:picLocks noChangeAspect="1" noChangeArrowheads="1"/>
          </p:cNvPicPr>
          <p:nvPr userDrawn="1"/>
        </p:nvPicPr>
        <p:blipFill>
          <a:blip r:embed="rId6" cstate="print"/>
          <a:srcRect/>
          <a:stretch>
            <a:fillRect/>
          </a:stretch>
        </p:blipFill>
        <p:spPr bwMode="auto">
          <a:xfrm>
            <a:off x="8451850" y="6162675"/>
            <a:ext cx="609600"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3" r:id="rId4"/>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ntinuation Slide.JPG"/>
          <p:cNvPicPr>
            <a:picLocks noChangeAspect="1"/>
          </p:cNvPicPr>
          <p:nvPr/>
        </p:nvPicPr>
        <p:blipFill>
          <a:blip r:embed="rId5"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ntinuation Slide.JPG"/>
          <p:cNvPicPr>
            <a:picLocks noChangeAspect="1"/>
          </p:cNvPicPr>
          <p:nvPr/>
        </p:nvPicPr>
        <p:blipFill>
          <a:blip r:embed="rId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ntinuation Slide.JPG"/>
          <p:cNvPicPr>
            <a:picLocks noChangeAspect="1"/>
          </p:cNvPicPr>
          <p:nvPr/>
        </p:nvPicPr>
        <p:blipFill>
          <a:blip r:embed="rId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2BD76-1B89-4E0D-8542-94A0ADE4AB1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mailto:Ross.Mackay@noaa.gov" TargetMode="External"/><Relationship Id="rId1" Type="http://schemas.openxmlformats.org/officeDocument/2006/relationships/slideLayout" Target="../slideLayouts/slideLayout22.xml"/><Relationship Id="rId4" Type="http://schemas.openxmlformats.org/officeDocument/2006/relationships/image" Target="../media/image43.wmf"/></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 Slid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1524000"/>
            <a:ext cx="7772400" cy="2362199"/>
          </a:xfrm>
        </p:spPr>
        <p:txBody>
          <a:bodyPr>
            <a:normAutofit/>
          </a:bodyPr>
          <a:lstStyle/>
          <a:p>
            <a:r>
              <a:rPr lang="en-US" sz="4000" dirty="0" smtClean="0">
                <a:latin typeface="Times New Roman" pitchFamily="18" charset="0"/>
                <a:cs typeface="Times New Roman" pitchFamily="18" charset="0"/>
              </a:rPr>
              <a:t>Tides, King Tides, and Tidal </a:t>
            </a:r>
            <a:r>
              <a:rPr lang="en-US" sz="4000" dirty="0" err="1" smtClean="0">
                <a:latin typeface="Times New Roman" pitchFamily="18" charset="0"/>
                <a:cs typeface="Times New Roman" pitchFamily="18" charset="0"/>
              </a:rPr>
              <a:t>Datums</a:t>
            </a:r>
            <a:r>
              <a:rPr lang="en-US" sz="4000" dirty="0" smtClean="0">
                <a:latin typeface="Times New Roman" pitchFamily="18" charset="0"/>
                <a:cs typeface="Times New Roman" pitchFamily="18" charset="0"/>
              </a:rPr>
              <a:t> plus some NOS Resources</a:t>
            </a:r>
            <a:endParaRPr lang="en-US" sz="4000" dirty="0">
              <a:latin typeface="Times New Roman" pitchFamily="18" charset="0"/>
              <a:cs typeface="Times New Roman" pitchFamily="18" charset="0"/>
            </a:endParaRPr>
          </a:p>
        </p:txBody>
      </p:sp>
      <p:sp>
        <p:nvSpPr>
          <p:cNvPr id="3" name="Subtitle 2"/>
          <p:cNvSpPr>
            <a:spLocks noGrp="1"/>
          </p:cNvSpPr>
          <p:nvPr>
            <p:ph type="subTitle" idx="1"/>
          </p:nvPr>
        </p:nvSpPr>
        <p:spPr>
          <a:xfrm>
            <a:off x="1371600" y="4800600"/>
            <a:ext cx="6400800" cy="1219200"/>
          </a:xfrm>
        </p:spPr>
        <p:txBody>
          <a:bodyPr>
            <a:normAutofit fontScale="92500" lnSpcReduction="20000"/>
          </a:bodyPr>
          <a:lstStyle/>
          <a:p>
            <a:r>
              <a:rPr lang="en-US" sz="2800" dirty="0" smtClean="0">
                <a:solidFill>
                  <a:schemeClr val="accent2"/>
                </a:solidFill>
                <a:latin typeface="Times New Roman" pitchFamily="18" charset="0"/>
                <a:cs typeface="Times New Roman" pitchFamily="18" charset="0"/>
              </a:rPr>
              <a:t>Marti </a:t>
            </a:r>
            <a:r>
              <a:rPr lang="en-US" sz="2800" dirty="0" err="1" smtClean="0">
                <a:solidFill>
                  <a:schemeClr val="accent2"/>
                </a:solidFill>
                <a:latin typeface="Times New Roman" pitchFamily="18" charset="0"/>
                <a:cs typeface="Times New Roman" pitchFamily="18" charset="0"/>
              </a:rPr>
              <a:t>Ikehara</a:t>
            </a:r>
            <a:r>
              <a:rPr lang="en-US" sz="2800" dirty="0" smtClean="0">
                <a:solidFill>
                  <a:schemeClr val="accent2"/>
                </a:solidFill>
                <a:latin typeface="Times New Roman" pitchFamily="18" charset="0"/>
                <a:cs typeface="Times New Roman" pitchFamily="18" charset="0"/>
              </a:rPr>
              <a:t>, Geodetic Advisor</a:t>
            </a:r>
          </a:p>
          <a:p>
            <a:r>
              <a:rPr lang="en-US" sz="2800" dirty="0" smtClean="0">
                <a:solidFill>
                  <a:schemeClr val="accent2"/>
                </a:solidFill>
                <a:latin typeface="Times New Roman" pitchFamily="18" charset="0"/>
                <a:cs typeface="Times New Roman" pitchFamily="18" charset="0"/>
              </a:rPr>
              <a:t>NOAA’s NGS, Sacramento</a:t>
            </a:r>
          </a:p>
          <a:p>
            <a:r>
              <a:rPr lang="en-US" sz="2800" dirty="0" smtClean="0">
                <a:solidFill>
                  <a:schemeClr val="accent2"/>
                </a:solidFill>
                <a:latin typeface="Times New Roman" pitchFamily="18" charset="0"/>
                <a:cs typeface="Times New Roman" pitchFamily="18" charset="0"/>
              </a:rPr>
              <a:t>Marti.ikehara@noaa.gov</a:t>
            </a:r>
            <a:endParaRPr lang="en-US" sz="2800" dirty="0">
              <a:solidFill>
                <a:schemeClr val="accent2"/>
              </a:solidFill>
              <a:latin typeface="Times New Roman" pitchFamily="18" charset="0"/>
              <a:cs typeface="Times New Roman" pitchFamily="18" charset="0"/>
            </a:endParaRPr>
          </a:p>
        </p:txBody>
      </p:sp>
      <p:sp>
        <p:nvSpPr>
          <p:cNvPr id="5" name="TextBox 4"/>
          <p:cNvSpPr txBox="1"/>
          <p:nvPr/>
        </p:nvSpPr>
        <p:spPr>
          <a:xfrm>
            <a:off x="2057400" y="3962399"/>
            <a:ext cx="5029200" cy="830997"/>
          </a:xfrm>
          <a:prstGeom prst="rect">
            <a:avLst/>
          </a:prstGeom>
          <a:noFill/>
        </p:spPr>
        <p:txBody>
          <a:bodyPr wrap="square" rtlCol="0">
            <a:spAutoFit/>
          </a:bodyPr>
          <a:lstStyle/>
          <a:p>
            <a:pPr algn="ctr"/>
            <a:r>
              <a:rPr lang="en-US" sz="2400" dirty="0" smtClean="0">
                <a:solidFill>
                  <a:schemeClr val="accent1"/>
                </a:solidFill>
              </a:rPr>
              <a:t>CLSA Sonoma County chapter meeting, Feb 2013</a:t>
            </a:r>
            <a:endParaRPr lang="en-US" sz="2400" dirty="0">
              <a:solidFill>
                <a:schemeClr val="accent1"/>
              </a:solidFill>
            </a:endParaRPr>
          </a:p>
        </p:txBody>
      </p:sp>
      <p:sp>
        <p:nvSpPr>
          <p:cNvPr id="6" name="Slide Number Placeholder 5"/>
          <p:cNvSpPr>
            <a:spLocks noGrp="1"/>
          </p:cNvSpPr>
          <p:nvPr>
            <p:ph type="sldNum" sz="quarter" idx="12"/>
          </p:nvPr>
        </p:nvSpPr>
        <p:spPr/>
        <p:txBody>
          <a:bodyPr/>
          <a:lstStyle/>
          <a:p>
            <a:fld id="{3AD2BD76-1B89-4E0D-8542-94A0ADE4AB12}" type="slidenum">
              <a:rPr lang="en-US" smtClean="0">
                <a:solidFill>
                  <a:prstClr val="black">
                    <a:tint val="75000"/>
                  </a:prstClr>
                </a:solidFill>
              </a:rPr>
              <a:pPr/>
              <a:t>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7238"/>
            <a:ext cx="91440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DC639BD-A744-4E37-AE59-1E24C9CF923F}" type="slidenum">
              <a:rPr lang="en-US" smtClean="0"/>
              <a:t>10</a:t>
            </a:fld>
            <a:endParaRPr lang="en-US"/>
          </a:p>
        </p:txBody>
      </p:sp>
    </p:spTree>
    <p:extLst>
      <p:ext uri="{BB962C8B-B14F-4D97-AF65-F5344CB8AC3E}">
        <p14:creationId xmlns:p14="http://schemas.microsoft.com/office/powerpoint/2010/main" val="3782672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300" y="1066800"/>
            <a:ext cx="5867400"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792162"/>
          </a:xfrm>
        </p:spPr>
        <p:txBody>
          <a:bodyPr>
            <a:normAutofit/>
          </a:bodyPr>
          <a:lstStyle/>
          <a:p>
            <a:r>
              <a:rPr lang="en-US" sz="3200" dirty="0" smtClean="0"/>
              <a:t>California RELATIVE Sea </a:t>
            </a:r>
            <a:r>
              <a:rPr lang="en-US" sz="3200" dirty="0" smtClean="0"/>
              <a:t>Level Trends</a:t>
            </a:r>
            <a:endParaRPr lang="en-US" sz="32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DC639BD-A744-4E37-AE59-1E24C9CF923F}" type="slidenum">
              <a:rPr lang="en-US" smtClean="0"/>
              <a:t>11</a:t>
            </a:fld>
            <a:endParaRPr lang="en-US"/>
          </a:p>
        </p:txBody>
      </p:sp>
    </p:spTree>
    <p:extLst>
      <p:ext uri="{BB962C8B-B14F-4D97-AF65-F5344CB8AC3E}">
        <p14:creationId xmlns:p14="http://schemas.microsoft.com/office/powerpoint/2010/main" val="3869554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4" name="Picture 2" descr="HOUSTON"/>
          <p:cNvPicPr>
            <a:picLocks noChangeAspect="1" noChangeArrowheads="1"/>
          </p:cNvPicPr>
          <p:nvPr/>
        </p:nvPicPr>
        <p:blipFill>
          <a:blip r:embed="rId3" cstate="print">
            <a:lum bright="10000" contrast="-68000"/>
          </a:blip>
          <a:srcRect/>
          <a:stretch>
            <a:fillRect/>
          </a:stretch>
        </p:blipFill>
        <p:spPr bwMode="auto">
          <a:xfrm>
            <a:off x="0" y="0"/>
            <a:ext cx="9144000" cy="6858000"/>
          </a:xfrm>
          <a:prstGeom prst="rect">
            <a:avLst/>
          </a:prstGeom>
          <a:noFill/>
          <a:ln w="9525">
            <a:noFill/>
            <a:miter lim="800000"/>
            <a:headEnd/>
            <a:tailEnd/>
          </a:ln>
        </p:spPr>
      </p:pic>
      <p:sp>
        <p:nvSpPr>
          <p:cNvPr id="31747" name="Text Box 3"/>
          <p:cNvSpPr txBox="1">
            <a:spLocks noChangeArrowheads="1"/>
          </p:cNvSpPr>
          <p:nvPr/>
        </p:nvSpPr>
        <p:spPr bwMode="auto">
          <a:xfrm>
            <a:off x="606425" y="1447800"/>
            <a:ext cx="7978775" cy="5201424"/>
          </a:xfrm>
          <a:prstGeom prst="rect">
            <a:avLst/>
          </a:prstGeom>
          <a:noFill/>
          <a:ln w="12700">
            <a:noFill/>
            <a:miter lim="800000"/>
            <a:headEnd type="none" w="sm" len="sm"/>
            <a:tailEnd type="none" w="sm" len="sm"/>
          </a:ln>
        </p:spPr>
        <p:txBody>
          <a:bodyPr wrap="square">
            <a:spAutoFit/>
          </a:bodyPr>
          <a:lstStyle/>
          <a:p>
            <a:pPr marL="285750" indent="-285750" defTabSz="114300">
              <a:spcBef>
                <a:spcPts val="600"/>
              </a:spcBef>
              <a:buFont typeface="CommonBullets" pitchFamily="34" charset="2"/>
              <a:buChar char="6"/>
              <a:tabLst>
                <a:tab pos="177800" algn="l"/>
              </a:tabLst>
              <a:defRPr/>
            </a:pPr>
            <a:r>
              <a:rPr lang="en-US" sz="2400" b="1" dirty="0">
                <a:solidFill>
                  <a:prstClr val="black"/>
                </a:solidFill>
              </a:rPr>
              <a:t>A specific 19 year period that includes the longest periodic tidal variations caused by </a:t>
            </a:r>
            <a:r>
              <a:rPr lang="en-US" sz="2400" b="1" dirty="0" smtClean="0">
                <a:solidFill>
                  <a:prstClr val="black"/>
                </a:solidFill>
              </a:rPr>
              <a:t> </a:t>
            </a:r>
            <a:r>
              <a:rPr lang="en-US" sz="2400" b="1" dirty="0">
                <a:solidFill>
                  <a:prstClr val="black"/>
                </a:solidFill>
              </a:rPr>
              <a:t>tide-producing </a:t>
            </a:r>
            <a:r>
              <a:rPr lang="en-US" sz="2400" b="1" dirty="0" smtClean="0">
                <a:solidFill>
                  <a:prstClr val="black"/>
                </a:solidFill>
              </a:rPr>
              <a:t>forces of astronomical bodies.</a:t>
            </a:r>
            <a:endParaRPr lang="en-US" sz="2400" b="1" dirty="0">
              <a:solidFill>
                <a:prstClr val="black"/>
              </a:solidFill>
            </a:endParaRPr>
          </a:p>
          <a:p>
            <a:pPr marL="285750" indent="-285750" defTabSz="114300">
              <a:spcBef>
                <a:spcPts val="600"/>
              </a:spcBef>
              <a:buFont typeface="CommonBullets" pitchFamily="34" charset="2"/>
              <a:buChar char="6"/>
              <a:tabLst>
                <a:tab pos="177800" algn="l"/>
              </a:tabLst>
              <a:defRPr/>
            </a:pPr>
            <a:r>
              <a:rPr lang="en-US" sz="2400" b="1" dirty="0">
                <a:solidFill>
                  <a:prstClr val="black"/>
                </a:solidFill>
              </a:rPr>
              <a:t>Averages out long term seasonal meteorological, hydrologic, and oceanographic fluctuations.</a:t>
            </a:r>
          </a:p>
          <a:p>
            <a:pPr marL="285750" indent="-285750" defTabSz="114300">
              <a:spcBef>
                <a:spcPts val="600"/>
              </a:spcBef>
              <a:buFont typeface="CommonBullets" pitchFamily="34" charset="2"/>
              <a:buChar char="6"/>
              <a:tabLst>
                <a:tab pos="177800" algn="l"/>
              </a:tabLst>
              <a:defRPr/>
            </a:pPr>
            <a:r>
              <a:rPr lang="en-US" sz="2400" b="1" dirty="0">
                <a:solidFill>
                  <a:prstClr val="black"/>
                </a:solidFill>
              </a:rPr>
              <a:t>Provides a nationally consistent tidal datum network (bench marks) by accounting for seasonal and apparent environmental 	trends in sea level that affect the accuracy of tidal </a:t>
            </a:r>
            <a:r>
              <a:rPr lang="en-US" sz="2400" b="1" dirty="0" err="1">
                <a:solidFill>
                  <a:prstClr val="black"/>
                </a:solidFill>
              </a:rPr>
              <a:t>datums</a:t>
            </a:r>
            <a:r>
              <a:rPr lang="en-US" sz="2400" b="1" dirty="0">
                <a:solidFill>
                  <a:prstClr val="black"/>
                </a:solidFill>
              </a:rPr>
              <a:t>.</a:t>
            </a:r>
          </a:p>
          <a:p>
            <a:pPr marL="285750" indent="-285750" defTabSz="114300">
              <a:spcBef>
                <a:spcPts val="600"/>
              </a:spcBef>
              <a:buFont typeface="CommonBullets" pitchFamily="34" charset="2"/>
              <a:buChar char="6"/>
              <a:tabLst>
                <a:tab pos="177800" algn="l"/>
              </a:tabLst>
              <a:defRPr/>
            </a:pPr>
            <a:r>
              <a:rPr lang="en-US" sz="2400" b="1" dirty="0">
                <a:solidFill>
                  <a:prstClr val="black"/>
                </a:solidFill>
              </a:rPr>
              <a:t>The NWLON provides the data required to maintain the </a:t>
            </a:r>
            <a:r>
              <a:rPr lang="en-US" sz="2400" b="1" dirty="0" smtClean="0">
                <a:solidFill>
                  <a:prstClr val="black"/>
                </a:solidFill>
              </a:rPr>
              <a:t>epoch and </a:t>
            </a:r>
            <a:r>
              <a:rPr lang="en-US" sz="2400" b="1" dirty="0">
                <a:solidFill>
                  <a:prstClr val="black"/>
                </a:solidFill>
              </a:rPr>
              <a:t>make </a:t>
            </a:r>
            <a:r>
              <a:rPr lang="en-US" sz="2400" b="1" dirty="0" smtClean="0">
                <a:solidFill>
                  <a:prstClr val="black"/>
                </a:solidFill>
              </a:rPr>
              <a:t>determinations </a:t>
            </a:r>
            <a:r>
              <a:rPr lang="en-US" sz="2400" b="1" dirty="0">
                <a:solidFill>
                  <a:prstClr val="black"/>
                </a:solidFill>
              </a:rPr>
              <a:t>of tidal </a:t>
            </a:r>
            <a:r>
              <a:rPr lang="en-US" sz="2400" b="1" dirty="0" err="1" smtClean="0">
                <a:solidFill>
                  <a:prstClr val="black"/>
                </a:solidFill>
              </a:rPr>
              <a:t>datums</a:t>
            </a:r>
            <a:r>
              <a:rPr lang="en-US" sz="2400" b="1" dirty="0">
                <a:solidFill>
                  <a:prstClr val="black"/>
                </a:solidFill>
              </a:rPr>
              <a:t> at primary and secondary </a:t>
            </a:r>
            <a:r>
              <a:rPr lang="en-US" sz="2400" b="1" dirty="0" smtClean="0">
                <a:solidFill>
                  <a:prstClr val="black"/>
                </a:solidFill>
              </a:rPr>
              <a:t>tide (water level for the Great Lakes) gages.</a:t>
            </a:r>
          </a:p>
          <a:p>
            <a:pPr marL="285750" indent="-285750" defTabSz="114300">
              <a:spcBef>
                <a:spcPts val="600"/>
              </a:spcBef>
              <a:buFont typeface="CommonBullets" pitchFamily="34" charset="2"/>
              <a:buChar char="6"/>
              <a:tabLst>
                <a:tab pos="177800" algn="l"/>
              </a:tabLst>
              <a:defRPr/>
            </a:pPr>
            <a:r>
              <a:rPr lang="en-US" sz="2400" b="1" dirty="0" smtClean="0">
                <a:solidFill>
                  <a:prstClr val="black"/>
                </a:solidFill>
              </a:rPr>
              <a:t>Current epoch is 1983-2001; previous was 1960-78.</a:t>
            </a:r>
            <a:endParaRPr lang="en-US" sz="2400" b="1" dirty="0">
              <a:solidFill>
                <a:prstClr val="black"/>
              </a:solidFill>
            </a:endParaRPr>
          </a:p>
        </p:txBody>
      </p:sp>
      <p:sp>
        <p:nvSpPr>
          <p:cNvPr id="6" name="Title 1"/>
          <p:cNvSpPr txBox="1">
            <a:spLocks/>
          </p:cNvSpPr>
          <p:nvPr/>
        </p:nvSpPr>
        <p:spPr bwMode="auto">
          <a:xfrm>
            <a:off x="0" y="152400"/>
            <a:ext cx="9144000" cy="685800"/>
          </a:xfrm>
          <a:prstGeom prst="rect">
            <a:avLst/>
          </a:prstGeom>
          <a:noFill/>
          <a:ln w="9525">
            <a:noFill/>
            <a:miter lim="800000"/>
            <a:headEnd/>
            <a:tailEnd/>
          </a:ln>
        </p:spPr>
        <p:txBody>
          <a:bodyPr lIns="0" tIns="0" rIns="18288" bIns="0" anchor="b">
            <a:normAutofit fontScale="82500" lnSpcReduction="10000"/>
            <a:scene3d>
              <a:camera prst="orthographicFront"/>
              <a:lightRig rig="freezing" dir="t">
                <a:rot lat="0" lon="0" rev="5640000"/>
              </a:lightRig>
            </a:scene3d>
            <a:sp3d prstMaterial="flat">
              <a:bevelT w="38100" h="38100"/>
              <a:contourClr>
                <a:schemeClr val="tx2"/>
              </a:contourClr>
            </a:sp3d>
          </a:bodyPr>
          <a:lstStyle/>
          <a:p>
            <a:pPr algn="ctr">
              <a:defRPr/>
            </a:pPr>
            <a:r>
              <a:rPr lang="en-US" sz="5600" b="1" dirty="0">
                <a:solidFill>
                  <a:srgbClr val="9BBB59">
                    <a:tint val="90000"/>
                    <a:satMod val="120000"/>
                  </a:srgbClr>
                </a:solidFill>
                <a:effectLst>
                  <a:outerShdw blurRad="38100" dist="25400" dir="5400000" algn="tl" rotWithShape="0">
                    <a:srgbClr val="000000"/>
                  </a:outerShdw>
                </a:effectLst>
              </a:rPr>
              <a:t>National Tidal Datum Epoch (NTDE)</a:t>
            </a:r>
          </a:p>
        </p:txBody>
      </p:sp>
      <p:sp>
        <p:nvSpPr>
          <p:cNvPr id="7" name="Text Box 4"/>
          <p:cNvSpPr txBox="1">
            <a:spLocks noChangeArrowheads="1"/>
          </p:cNvSpPr>
          <p:nvPr/>
        </p:nvSpPr>
        <p:spPr bwMode="auto">
          <a:xfrm>
            <a:off x="0" y="914400"/>
            <a:ext cx="9144000" cy="400050"/>
          </a:xfrm>
          <a:prstGeom prst="rect">
            <a:avLst/>
          </a:prstGeom>
          <a:noFill/>
          <a:ln w="9525">
            <a:noFill/>
            <a:miter lim="800000"/>
            <a:headEnd/>
            <a:tailEnd/>
          </a:ln>
        </p:spPr>
        <p:txBody>
          <a:bodyPr>
            <a:spAutoFit/>
          </a:bodyPr>
          <a:lstStyle/>
          <a:p>
            <a:pPr algn="ctr">
              <a:defRPr/>
            </a:pPr>
            <a:r>
              <a:rPr lang="en-US" sz="2000" b="1" dirty="0">
                <a:solidFill>
                  <a:srgbClr val="F79646">
                    <a:lumMod val="60000"/>
                    <a:lumOff val="40000"/>
                  </a:srgbClr>
                </a:solidFill>
                <a:effectLst>
                  <a:outerShdw blurRad="38100" dist="38100" dir="2700000" algn="tl">
                    <a:srgbClr val="000000"/>
                  </a:outerShdw>
                </a:effectLst>
              </a:rPr>
              <a:t>A common time period to which tidal datums are referenced</a:t>
            </a:r>
            <a:endParaRPr lang="en-US" sz="2000" dirty="0">
              <a:solidFill>
                <a:srgbClr val="F79646">
                  <a:lumMod val="60000"/>
                  <a:lumOff val="40000"/>
                </a:srgbClr>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fld id="{3AD2BD76-1B89-4E0D-8542-94A0ADE4AB12}" type="slidenum">
              <a:rPr lang="en-US" smtClean="0">
                <a:solidFill>
                  <a:prstClr val="black">
                    <a:tint val="75000"/>
                  </a:prstClr>
                </a:solidFill>
              </a:rPr>
              <a:pPr/>
              <a:t>12</a:t>
            </a:fld>
            <a:endParaRPr lang="en-US">
              <a:solidFill>
                <a:prstClr val="black">
                  <a:tint val="75000"/>
                </a:prstClr>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2800" dirty="0" smtClean="0"/>
              <a:t>Long-term trends have to account for tidal epoch changes</a:t>
            </a:r>
            <a:endParaRPr lang="en-US" sz="2800" dirty="0"/>
          </a:p>
        </p:txBody>
      </p:sp>
      <p:sp>
        <p:nvSpPr>
          <p:cNvPr id="5" name="Slide Number Placeholder 4"/>
          <p:cNvSpPr>
            <a:spLocks noGrp="1"/>
          </p:cNvSpPr>
          <p:nvPr>
            <p:ph type="sldNum" sz="quarter" idx="12"/>
          </p:nvPr>
        </p:nvSpPr>
        <p:spPr/>
        <p:txBody>
          <a:bodyPr/>
          <a:lstStyle/>
          <a:p>
            <a:fld id="{3AD2BD76-1B89-4E0D-8542-94A0ADE4AB12}" type="slidenum">
              <a:rPr lang="en-US" smtClean="0">
                <a:solidFill>
                  <a:prstClr val="black">
                    <a:tint val="75000"/>
                  </a:prstClr>
                </a:solidFill>
              </a:rPr>
              <a:pPr/>
              <a:t>13</a:t>
            </a:fld>
            <a:endParaRPr lang="en-US">
              <a:solidFill>
                <a:prstClr val="black">
                  <a:tint val="75000"/>
                </a:prstClr>
              </a:solidFill>
            </a:endParaRPr>
          </a:p>
        </p:txBody>
      </p:sp>
      <p:pic>
        <p:nvPicPr>
          <p:cNvPr id="64514" name="Picture 2"/>
          <p:cNvPicPr>
            <a:picLocks noGrp="1" noChangeAspect="1" noChangeArrowheads="1"/>
          </p:cNvPicPr>
          <p:nvPr>
            <p:ph idx="1"/>
          </p:nvPr>
        </p:nvPicPr>
        <p:blipFill>
          <a:blip r:embed="rId3" cstate="print"/>
          <a:srcRect l="13171" t="13469" b="7401"/>
          <a:stretch>
            <a:fillRect/>
          </a:stretch>
        </p:blipFill>
        <p:spPr bwMode="auto">
          <a:xfrm>
            <a:off x="228600" y="1254953"/>
            <a:ext cx="8610600" cy="4904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8" y="747713"/>
            <a:ext cx="7515225"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DC639BD-A744-4E37-AE59-1E24C9CF923F}" type="slidenum">
              <a:rPr lang="en-US" smtClean="0"/>
              <a:t>14</a:t>
            </a:fld>
            <a:endParaRPr lang="en-US"/>
          </a:p>
        </p:txBody>
      </p:sp>
    </p:spTree>
    <p:extLst>
      <p:ext uri="{BB962C8B-B14F-4D97-AF65-F5344CB8AC3E}">
        <p14:creationId xmlns:p14="http://schemas.microsoft.com/office/powerpoint/2010/main" val="3040267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sz="5400" b="1" dirty="0" smtClean="0">
                <a:solidFill>
                  <a:srgbClr val="FFC000"/>
                </a:solidFill>
              </a:rPr>
              <a:t>KING</a:t>
            </a:r>
            <a:r>
              <a:rPr lang="en-US" dirty="0" smtClean="0"/>
              <a:t>  TIDES</a:t>
            </a:r>
            <a:endParaRPr lang="en-US" dirty="0"/>
          </a:p>
        </p:txBody>
      </p:sp>
      <p:sp>
        <p:nvSpPr>
          <p:cNvPr id="3" name="Content Placeholder 2"/>
          <p:cNvSpPr>
            <a:spLocks noGrp="1"/>
          </p:cNvSpPr>
          <p:nvPr>
            <p:ph idx="1"/>
          </p:nvPr>
        </p:nvSpPr>
        <p:spPr>
          <a:xfrm>
            <a:off x="457200" y="1219200"/>
            <a:ext cx="8229600" cy="4906963"/>
          </a:xfrm>
        </p:spPr>
        <p:txBody>
          <a:bodyPr>
            <a:normAutofit fontScale="92500"/>
          </a:bodyPr>
          <a:lstStyle/>
          <a:p>
            <a:r>
              <a:rPr lang="en-US" sz="2800" dirty="0" smtClean="0"/>
              <a:t>The gravitational force is greatest when the moon is closest to the earth (perigee) and least when it is farthest from the earth (apogee – about two weeks after perigee).   </a:t>
            </a:r>
            <a:r>
              <a:rPr lang="en-US" sz="2200" dirty="0" smtClean="0"/>
              <a:t>PERIGEAN SPRING TIDES</a:t>
            </a:r>
          </a:p>
          <a:p>
            <a:r>
              <a:rPr lang="en-US" sz="2800" dirty="0" smtClean="0"/>
              <a:t>Gravitational force is greatest when the earth is closest to the sun: perihelion in early January. (Aphelion is in July)</a:t>
            </a:r>
          </a:p>
          <a:p>
            <a:r>
              <a:rPr lang="en-US" sz="2800" dirty="0" smtClean="0"/>
              <a:t>King tides occur when the earth, moon and sun are aligned at perigee and perihelion, resulting in the largest tidal range seen over the course of a year.</a:t>
            </a:r>
          </a:p>
          <a:p>
            <a:r>
              <a:rPr lang="en-US" sz="2800" dirty="0" smtClean="0"/>
              <a:t>King tides are higher than the average highest tides for three or four days in several winter (N. Hemi) months</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2189"/>
            <a:ext cx="1724025" cy="122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0"/>
            <a:ext cx="1670402" cy="118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DC639BD-A744-4E37-AE59-1E24C9CF923F}" type="slidenum">
              <a:rPr lang="en-US" smtClean="0"/>
              <a:t>15</a:t>
            </a:fld>
            <a:endParaRPr lang="en-US"/>
          </a:p>
        </p:txBody>
      </p:sp>
    </p:spTree>
    <p:extLst>
      <p:ext uri="{BB962C8B-B14F-4D97-AF65-F5344CB8AC3E}">
        <p14:creationId xmlns:p14="http://schemas.microsoft.com/office/powerpoint/2010/main" val="38134485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1152525"/>
            <a:ext cx="6086475" cy="4552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877887"/>
          </a:xfrm>
        </p:spPr>
        <p:txBody>
          <a:bodyPr/>
          <a:lstStyle/>
          <a:p>
            <a:r>
              <a:rPr lang="en-US" b="1" dirty="0" smtClean="0">
                <a:solidFill>
                  <a:srgbClr val="FFC000"/>
                </a:solidFill>
              </a:rPr>
              <a:t>King Tide </a:t>
            </a:r>
            <a:r>
              <a:rPr lang="en-US" dirty="0" smtClean="0"/>
              <a:t>Websites/Info</a:t>
            </a:r>
            <a:endParaRPr lang="en-US" dirty="0"/>
          </a:p>
        </p:txBody>
      </p:sp>
      <p:sp>
        <p:nvSpPr>
          <p:cNvPr id="3" name="Content Placeholder 2"/>
          <p:cNvSpPr>
            <a:spLocks noGrp="1"/>
          </p:cNvSpPr>
          <p:nvPr>
            <p:ph idx="1"/>
          </p:nvPr>
        </p:nvSpPr>
        <p:spPr>
          <a:xfrm>
            <a:off x="533400" y="1524000"/>
            <a:ext cx="8077200" cy="4724400"/>
          </a:xfrm>
        </p:spPr>
        <p:txBody>
          <a:bodyPr>
            <a:normAutofit/>
          </a:bodyPr>
          <a:lstStyle/>
          <a:p>
            <a:r>
              <a:rPr lang="en-US" b="1" dirty="0" smtClean="0">
                <a:solidFill>
                  <a:srgbClr val="FFC000"/>
                </a:solidFill>
              </a:rPr>
              <a:t>http://www.californiakingtides.org/</a:t>
            </a:r>
          </a:p>
          <a:p>
            <a:r>
              <a:rPr lang="en-US" b="1" dirty="0" smtClean="0">
                <a:solidFill>
                  <a:srgbClr val="FFC000"/>
                </a:solidFill>
              </a:rPr>
              <a:t>Email: cakingtides@gmail.com</a:t>
            </a:r>
          </a:p>
          <a:p>
            <a:endParaRPr lang="en-US" dirty="0" smtClean="0"/>
          </a:p>
          <a:p>
            <a:pPr marL="0" indent="0" algn="ctr">
              <a:buNone/>
            </a:pPr>
            <a:r>
              <a:rPr lang="en-US" dirty="0" smtClean="0"/>
              <a:t>San Carlos</a:t>
            </a:r>
            <a:endParaRPr lang="en-US" dirty="0"/>
          </a:p>
          <a:p>
            <a:r>
              <a:rPr lang="en-US" dirty="0" smtClean="0"/>
              <a:t>PHOTO LIBRARY: </a:t>
            </a:r>
          </a:p>
          <a:p>
            <a:pPr marL="400050" lvl="1" indent="0">
              <a:buNone/>
            </a:pPr>
            <a:r>
              <a:rPr lang="en-US" sz="3200" b="1" dirty="0" smtClean="0"/>
              <a:t>http://www.flickr.com/groups/cakingtides/pool/map?mode=group</a:t>
            </a:r>
            <a:endParaRPr lang="en-US" dirty="0"/>
          </a:p>
          <a:p>
            <a:endParaRPr lang="en-US" dirty="0"/>
          </a:p>
        </p:txBody>
      </p:sp>
      <p:sp>
        <p:nvSpPr>
          <p:cNvPr id="4" name="Slide Number Placeholder 3"/>
          <p:cNvSpPr>
            <a:spLocks noGrp="1"/>
          </p:cNvSpPr>
          <p:nvPr>
            <p:ph type="sldNum" sz="quarter" idx="12"/>
          </p:nvPr>
        </p:nvSpPr>
        <p:spPr/>
        <p:txBody>
          <a:bodyPr/>
          <a:lstStyle/>
          <a:p>
            <a:fld id="{6DC639BD-A744-4E37-AE59-1E24C9CF923F}" type="slidenum">
              <a:rPr lang="en-US" smtClean="0"/>
              <a:t>16</a:t>
            </a:fld>
            <a:endParaRPr lang="en-US"/>
          </a:p>
        </p:txBody>
      </p:sp>
    </p:spTree>
    <p:extLst>
      <p:ext uri="{BB962C8B-B14F-4D97-AF65-F5344CB8AC3E}">
        <p14:creationId xmlns:p14="http://schemas.microsoft.com/office/powerpoint/2010/main" val="401339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King Tide Dates, Tide Predictions</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2013: Jan 9,10,11 and Feb 7,8,9</a:t>
            </a:r>
          </a:p>
          <a:p>
            <a:r>
              <a:rPr lang="en-US" dirty="0" smtClean="0"/>
              <a:t>Redwood City (nr </a:t>
            </a:r>
            <a:r>
              <a:rPr lang="en-US" dirty="0" err="1" smtClean="0"/>
              <a:t>SanCarlos</a:t>
            </a:r>
            <a:r>
              <a:rPr lang="en-US" dirty="0" smtClean="0"/>
              <a:t>) for Feb 4-11</a:t>
            </a:r>
            <a:endParaRPr lang="en-US" dirty="0"/>
          </a:p>
        </p:txBody>
      </p:sp>
      <p:sp>
        <p:nvSpPr>
          <p:cNvPr id="4" name="Slide Number Placeholder 3"/>
          <p:cNvSpPr>
            <a:spLocks noGrp="1"/>
          </p:cNvSpPr>
          <p:nvPr>
            <p:ph type="sldNum" sz="quarter" idx="12"/>
          </p:nvPr>
        </p:nvSpPr>
        <p:spPr/>
        <p:txBody>
          <a:bodyPr/>
          <a:lstStyle/>
          <a:p>
            <a:fld id="{3AD2BD76-1B89-4E0D-8542-94A0ADE4AB12}" type="slidenum">
              <a:rPr lang="en-US" smtClean="0">
                <a:solidFill>
                  <a:prstClr val="black">
                    <a:tint val="75000"/>
                  </a:prstClr>
                </a:solidFill>
              </a:rPr>
              <a:pPr/>
              <a:t>17</a:t>
            </a:fld>
            <a:endParaRPr lang="en-US">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6915150"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9060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9190"/>
            <a:ext cx="9109982" cy="558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DC639BD-A744-4E37-AE59-1E24C9CF923F}" type="slidenum">
              <a:rPr lang="en-US" smtClean="0"/>
              <a:t>18</a:t>
            </a:fld>
            <a:endParaRPr lang="en-US"/>
          </a:p>
        </p:txBody>
      </p:sp>
    </p:spTree>
    <p:extLst>
      <p:ext uri="{BB962C8B-B14F-4D97-AF65-F5344CB8AC3E}">
        <p14:creationId xmlns:p14="http://schemas.microsoft.com/office/powerpoint/2010/main" val="1288169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65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6DC639BD-A744-4E37-AE59-1E24C9CF923F}" type="slidenum">
              <a:rPr lang="en-US" smtClean="0"/>
              <a:t>19</a:t>
            </a:fld>
            <a:endParaRPr lang="en-US"/>
          </a:p>
        </p:txBody>
      </p:sp>
    </p:spTree>
    <p:extLst>
      <p:ext uri="{BB962C8B-B14F-4D97-AF65-F5344CB8AC3E}">
        <p14:creationId xmlns:p14="http://schemas.microsoft.com/office/powerpoint/2010/main" val="4258604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1062038"/>
            <a:ext cx="6200775"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326630" y="5462171"/>
            <a:ext cx="457200" cy="369332"/>
          </a:xfrm>
          <a:prstGeom prst="rect">
            <a:avLst/>
          </a:prstGeom>
          <a:noFill/>
        </p:spPr>
        <p:txBody>
          <a:bodyPr wrap="square" rtlCol="0">
            <a:spAutoFit/>
          </a:bodyPr>
          <a:lstStyle/>
          <a:p>
            <a:r>
              <a:rPr lang="en-US" dirty="0" smtClean="0">
                <a:solidFill>
                  <a:schemeClr val="bg1"/>
                </a:solidFill>
              </a:rPr>
              <a:t>12</a:t>
            </a:r>
            <a:endParaRPr lang="en-US" dirty="0">
              <a:solidFill>
                <a:schemeClr val="bg1"/>
              </a:solidFill>
            </a:endParaRPr>
          </a:p>
        </p:txBody>
      </p:sp>
      <p:sp>
        <p:nvSpPr>
          <p:cNvPr id="3" name="Title 2"/>
          <p:cNvSpPr>
            <a:spLocks noGrp="1"/>
          </p:cNvSpPr>
          <p:nvPr>
            <p:ph type="title"/>
          </p:nvPr>
        </p:nvSpPr>
        <p:spPr>
          <a:xfrm>
            <a:off x="457200" y="274638"/>
            <a:ext cx="8382000" cy="787400"/>
          </a:xfrm>
        </p:spPr>
        <p:txBody>
          <a:bodyPr>
            <a:normAutofit fontScale="90000"/>
          </a:bodyPr>
          <a:lstStyle/>
          <a:p>
            <a:r>
              <a:rPr lang="en-US" dirty="0" smtClean="0"/>
              <a:t>King Tide, Humboldt Bay, Dec ‘12 event</a:t>
            </a:r>
            <a:endParaRPr lang="en-US" dirty="0"/>
          </a:p>
        </p:txBody>
      </p:sp>
      <p:sp>
        <p:nvSpPr>
          <p:cNvPr id="5" name="TextBox 4"/>
          <p:cNvSpPr txBox="1"/>
          <p:nvPr/>
        </p:nvSpPr>
        <p:spPr>
          <a:xfrm>
            <a:off x="1964871" y="5802868"/>
            <a:ext cx="5438775" cy="369332"/>
          </a:xfrm>
          <a:prstGeom prst="rect">
            <a:avLst/>
          </a:prstGeom>
          <a:noFill/>
        </p:spPr>
        <p:txBody>
          <a:bodyPr wrap="square" rtlCol="0">
            <a:spAutoFit/>
          </a:bodyPr>
          <a:lstStyle/>
          <a:p>
            <a:r>
              <a:rPr lang="en-US" dirty="0" smtClean="0"/>
              <a:t>Photo by Steve Coppin, Humboldt </a:t>
            </a:r>
            <a:r>
              <a:rPr lang="en-US" dirty="0" err="1" smtClean="0"/>
              <a:t>Baykeeper</a:t>
            </a:r>
            <a:endParaRPr lang="en-US" dirty="0"/>
          </a:p>
        </p:txBody>
      </p:sp>
    </p:spTree>
    <p:extLst>
      <p:ext uri="{BB962C8B-B14F-4D97-AF65-F5344CB8AC3E}">
        <p14:creationId xmlns:p14="http://schemas.microsoft.com/office/powerpoint/2010/main" val="1111939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12700">
            <a:noFill/>
            <a:miter lim="800000"/>
            <a:headEnd type="none" w="sm" len="sm"/>
            <a:tailEnd type="none" w="sm" len="sm"/>
          </a:ln>
        </p:spPr>
      </p:pic>
      <p:sp>
        <p:nvSpPr>
          <p:cNvPr id="12291" name="Rectangle 3"/>
          <p:cNvSpPr>
            <a:spLocks noChangeArrowheads="1"/>
          </p:cNvSpPr>
          <p:nvPr/>
        </p:nvSpPr>
        <p:spPr bwMode="auto">
          <a:xfrm>
            <a:off x="7424738" y="4619625"/>
            <a:ext cx="150812" cy="466725"/>
          </a:xfrm>
          <a:prstGeom prst="rect">
            <a:avLst/>
          </a:prstGeom>
          <a:solidFill>
            <a:srgbClr val="0000BA"/>
          </a:solidFill>
          <a:ln w="9525">
            <a:noFill/>
            <a:miter lim="800000"/>
            <a:headEnd type="none" w="sm" len="sm"/>
            <a:tailEnd type="none" w="sm" len="sm"/>
          </a:ln>
        </p:spPr>
        <p:txBody>
          <a:bodyPr anchor="ctr">
            <a:spAutoFit/>
          </a:bodyPr>
          <a:lstStyle/>
          <a:p>
            <a:endParaRPr lang="en-US">
              <a:solidFill>
                <a:prstClr val="black"/>
              </a:solidFill>
            </a:endParaRPr>
          </a:p>
        </p:txBody>
      </p:sp>
      <p:sp>
        <p:nvSpPr>
          <p:cNvPr id="12292" name="Rectangle 4"/>
          <p:cNvSpPr>
            <a:spLocks noChangeArrowheads="1"/>
          </p:cNvSpPr>
          <p:nvPr/>
        </p:nvSpPr>
        <p:spPr bwMode="auto">
          <a:xfrm>
            <a:off x="7419975" y="1866900"/>
            <a:ext cx="150813" cy="466725"/>
          </a:xfrm>
          <a:prstGeom prst="rect">
            <a:avLst/>
          </a:prstGeom>
          <a:solidFill>
            <a:srgbClr val="0000BA"/>
          </a:solidFill>
          <a:ln w="9525">
            <a:noFill/>
            <a:miter lim="800000"/>
            <a:headEnd type="none" w="sm" len="sm"/>
            <a:tailEnd type="none" w="sm" len="sm"/>
          </a:ln>
        </p:spPr>
        <p:txBody>
          <a:bodyPr anchor="ctr">
            <a:spAutoFit/>
          </a:bodyPr>
          <a:lstStyle/>
          <a:p>
            <a:endParaRPr lang="en-US">
              <a:solidFill>
                <a:prstClr val="black"/>
              </a:solidFill>
            </a:endParaRPr>
          </a:p>
        </p:txBody>
      </p:sp>
      <p:sp>
        <p:nvSpPr>
          <p:cNvPr id="11269" name="Text Box 5"/>
          <p:cNvSpPr txBox="1">
            <a:spLocks noChangeArrowheads="1"/>
          </p:cNvSpPr>
          <p:nvPr/>
        </p:nvSpPr>
        <p:spPr bwMode="auto">
          <a:xfrm>
            <a:off x="6121400" y="1166813"/>
            <a:ext cx="1066800" cy="396875"/>
          </a:xfrm>
          <a:prstGeom prst="rect">
            <a:avLst/>
          </a:prstGeom>
          <a:noFill/>
          <a:ln w="9525">
            <a:noFill/>
            <a:miter lim="800000"/>
            <a:headEnd type="none" w="sm" len="sm"/>
            <a:tailEnd type="none" w="sm" len="sm"/>
          </a:ln>
          <a:effectLst/>
        </p:spPr>
        <p:txBody>
          <a:bodyPr>
            <a:spAutoFit/>
          </a:bodyPr>
          <a:lstStyle/>
          <a:p>
            <a:pPr eaLnBrk="0" hangingPunct="0">
              <a:spcBef>
                <a:spcPct val="50000"/>
              </a:spcBef>
              <a:defRPr/>
            </a:pPr>
            <a:r>
              <a:rPr lang="en-US" sz="2000" b="1">
                <a:solidFill>
                  <a:srgbClr val="FFFF00"/>
                </a:solidFill>
                <a:effectLst>
                  <a:outerShdw blurRad="38100" dist="38100" dir="2700000" algn="tl">
                    <a:srgbClr val="C0C0C0"/>
                  </a:outerShdw>
                </a:effectLst>
                <a:latin typeface="Tahoma" charset="0"/>
              </a:rPr>
              <a:t>MHHW</a:t>
            </a:r>
          </a:p>
        </p:txBody>
      </p:sp>
      <p:pic>
        <p:nvPicPr>
          <p:cNvPr id="12294" name="Picture 6" descr="COOPS PATCHFINAL"/>
          <p:cNvPicPr>
            <a:picLocks noChangeAspect="1" noChangeArrowheads="1"/>
          </p:cNvPicPr>
          <p:nvPr/>
        </p:nvPicPr>
        <p:blipFill>
          <a:blip r:embed="rId4" cstate="print"/>
          <a:srcRect/>
          <a:stretch>
            <a:fillRect/>
          </a:stretch>
        </p:blipFill>
        <p:spPr bwMode="auto">
          <a:xfrm>
            <a:off x="12700" y="7938"/>
            <a:ext cx="800100" cy="711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eaLnBrk="1" hangingPunct="1">
              <a:defRPr/>
            </a:pPr>
            <a:r>
              <a:rPr lang="en-US" dirty="0" smtClean="0"/>
              <a:t>Tidal Datums</a:t>
            </a:r>
            <a:endParaRPr lang="en-US" dirty="0"/>
          </a:p>
        </p:txBody>
      </p:sp>
      <p:sp>
        <p:nvSpPr>
          <p:cNvPr id="78852" name="Rectangle 3"/>
          <p:cNvSpPr>
            <a:spLocks noGrp="1" noChangeArrowheads="1"/>
          </p:cNvSpPr>
          <p:nvPr>
            <p:ph type="body" idx="1"/>
          </p:nvPr>
        </p:nvSpPr>
        <p:spPr>
          <a:xfrm>
            <a:off x="228600" y="762000"/>
            <a:ext cx="9144000" cy="6096000"/>
          </a:xfrm>
        </p:spPr>
        <p:txBody>
          <a:bodyPr/>
          <a:lstStyle/>
          <a:p>
            <a:pPr marR="0" algn="l" eaLnBrk="1" hangingPunct="1">
              <a:spcBef>
                <a:spcPct val="0"/>
              </a:spcBef>
            </a:pPr>
            <a:r>
              <a:rPr lang="en-US" i="1" dirty="0" smtClean="0">
                <a:solidFill>
                  <a:srgbClr val="C4EFFF"/>
                </a:solidFill>
                <a:effectLst/>
              </a:rPr>
              <a:t>Station Datum</a:t>
            </a:r>
            <a:r>
              <a:rPr lang="en-US" dirty="0" smtClean="0">
                <a:solidFill>
                  <a:srgbClr val="C4EFFF"/>
                </a:solidFill>
                <a:effectLst/>
              </a:rPr>
              <a:t>: </a:t>
            </a:r>
            <a:r>
              <a:rPr lang="en-US" i="1" dirty="0" smtClean="0">
                <a:solidFill>
                  <a:srgbClr val="C4EFFF"/>
                </a:solidFill>
                <a:effectLst/>
              </a:rPr>
              <a:t> </a:t>
            </a:r>
            <a:r>
              <a:rPr lang="en-US" b="0" dirty="0" smtClean="0">
                <a:solidFill>
                  <a:srgbClr val="C4EFFF"/>
                </a:solidFill>
                <a:effectLst/>
              </a:rPr>
              <a:t>Unique to each water level station </a:t>
            </a:r>
          </a:p>
          <a:p>
            <a:pPr marL="0" lvl="1" algn="l" eaLnBrk="1" hangingPunct="1">
              <a:spcBef>
                <a:spcPct val="0"/>
              </a:spcBef>
            </a:pPr>
            <a:r>
              <a:rPr lang="en-US" sz="2000" dirty="0" smtClean="0">
                <a:solidFill>
                  <a:schemeClr val="bg1"/>
                </a:solidFill>
                <a:latin typeface="Calibri" pitchFamily="34" charset="0"/>
              </a:rPr>
              <a:t>- Established at a lower elevation than the water is ever expected to reach. </a:t>
            </a:r>
          </a:p>
          <a:p>
            <a:pPr marL="0" lvl="1" algn="l" eaLnBrk="1" hangingPunct="1">
              <a:spcBef>
                <a:spcPct val="0"/>
              </a:spcBef>
            </a:pPr>
            <a:r>
              <a:rPr lang="en-US" sz="2000" dirty="0" smtClean="0">
                <a:solidFill>
                  <a:schemeClr val="bg1"/>
                </a:solidFill>
                <a:latin typeface="Calibri" pitchFamily="34" charset="0"/>
              </a:rPr>
              <a:t>- </a:t>
            </a:r>
            <a:r>
              <a:rPr lang="en-US" sz="2000" b="1" i="1" dirty="0" smtClean="0">
                <a:solidFill>
                  <a:schemeClr val="bg1"/>
                </a:solidFill>
                <a:latin typeface="Calibri" pitchFamily="34" charset="0"/>
              </a:rPr>
              <a:t>Referenced to the primary bench mark </a:t>
            </a:r>
            <a:r>
              <a:rPr lang="en-US" sz="2000" dirty="0" smtClean="0">
                <a:solidFill>
                  <a:schemeClr val="bg1"/>
                </a:solidFill>
                <a:latin typeface="Calibri" pitchFamily="34" charset="0"/>
              </a:rPr>
              <a:t>at the station</a:t>
            </a:r>
          </a:p>
          <a:p>
            <a:pPr marL="0" lvl="1" algn="l" eaLnBrk="1" hangingPunct="1">
              <a:spcBef>
                <a:spcPct val="0"/>
              </a:spcBef>
            </a:pPr>
            <a:r>
              <a:rPr lang="en-US" sz="2000" dirty="0" smtClean="0">
                <a:solidFill>
                  <a:schemeClr val="bg1"/>
                </a:solidFill>
                <a:latin typeface="Calibri" pitchFamily="34" charset="0"/>
              </a:rPr>
              <a:t>- Held </a:t>
            </a:r>
            <a:r>
              <a:rPr lang="en-US" sz="2000" b="1" i="1" dirty="0" smtClean="0">
                <a:solidFill>
                  <a:schemeClr val="bg1"/>
                </a:solidFill>
                <a:latin typeface="Calibri" pitchFamily="34" charset="0"/>
              </a:rPr>
              <a:t>constant</a:t>
            </a:r>
            <a:r>
              <a:rPr lang="en-US" sz="2000" dirty="0" smtClean="0">
                <a:solidFill>
                  <a:schemeClr val="bg1"/>
                </a:solidFill>
                <a:latin typeface="Calibri" pitchFamily="34" charset="0"/>
              </a:rPr>
              <a:t> regardless of changes to the water level gauge or tide staff</a:t>
            </a:r>
          </a:p>
          <a:p>
            <a:pPr marR="0" algn="l" eaLnBrk="1" hangingPunct="1">
              <a:spcBef>
                <a:spcPct val="0"/>
              </a:spcBef>
            </a:pPr>
            <a:r>
              <a:rPr lang="en-US" i="1" dirty="0" smtClean="0">
                <a:solidFill>
                  <a:srgbClr val="C4EFFF"/>
                </a:solidFill>
                <a:effectLst/>
              </a:rPr>
              <a:t>MHHW</a:t>
            </a:r>
            <a:r>
              <a:rPr lang="en-US" b="0" dirty="0" smtClean="0">
                <a:solidFill>
                  <a:srgbClr val="C4EFFF"/>
                </a:solidFill>
                <a:effectLst/>
              </a:rPr>
              <a:t>: Mean Higher High Water </a:t>
            </a:r>
          </a:p>
          <a:p>
            <a:pPr marR="0" algn="l" eaLnBrk="1" hangingPunct="1">
              <a:spcBef>
                <a:spcPct val="0"/>
              </a:spcBef>
            </a:pPr>
            <a:r>
              <a:rPr lang="en-US" b="0" dirty="0" smtClean="0">
                <a:solidFill>
                  <a:schemeClr val="bg1"/>
                </a:solidFill>
                <a:effectLst/>
              </a:rPr>
              <a:t>The average height of the higher high water of each tidal day observed over the NTDE </a:t>
            </a:r>
            <a:r>
              <a:rPr lang="en-US" i="1" dirty="0" smtClean="0">
                <a:solidFill>
                  <a:srgbClr val="C4EFFF"/>
                </a:solidFill>
                <a:effectLst/>
              </a:rPr>
              <a:t>MHW</a:t>
            </a:r>
            <a:r>
              <a:rPr lang="en-US" b="0" dirty="0" smtClean="0">
                <a:solidFill>
                  <a:srgbClr val="C4EFFF"/>
                </a:solidFill>
                <a:effectLst/>
              </a:rPr>
              <a:t>: Mean High Water </a:t>
            </a:r>
          </a:p>
          <a:p>
            <a:pPr marR="0" algn="l" eaLnBrk="1" hangingPunct="1">
              <a:spcBef>
                <a:spcPct val="0"/>
              </a:spcBef>
            </a:pPr>
            <a:r>
              <a:rPr lang="en-US" b="0" dirty="0" smtClean="0">
                <a:solidFill>
                  <a:schemeClr val="bg1"/>
                </a:solidFill>
                <a:effectLst/>
              </a:rPr>
              <a:t>The average of all the high water heights observed over the NTDE</a:t>
            </a:r>
          </a:p>
          <a:p>
            <a:pPr marR="0" algn="l" eaLnBrk="1" hangingPunct="1">
              <a:spcBef>
                <a:spcPct val="0"/>
              </a:spcBef>
            </a:pPr>
            <a:r>
              <a:rPr lang="en-US" i="1" dirty="0" smtClean="0">
                <a:solidFill>
                  <a:srgbClr val="C4EFFF"/>
                </a:solidFill>
                <a:effectLst/>
              </a:rPr>
              <a:t>MTL</a:t>
            </a:r>
            <a:r>
              <a:rPr lang="en-US" b="0" dirty="0" smtClean="0">
                <a:solidFill>
                  <a:srgbClr val="C4EFFF"/>
                </a:solidFill>
                <a:effectLst/>
              </a:rPr>
              <a:t>: Mean Tide Level </a:t>
            </a:r>
          </a:p>
          <a:p>
            <a:pPr marR="0" algn="l" eaLnBrk="1" hangingPunct="1">
              <a:spcBef>
                <a:spcPct val="0"/>
              </a:spcBef>
            </a:pPr>
            <a:r>
              <a:rPr lang="en-US" b="0" dirty="0" smtClean="0">
                <a:solidFill>
                  <a:schemeClr val="bg1"/>
                </a:solidFill>
                <a:effectLst/>
              </a:rPr>
              <a:t>The arithmetic mean of mean high water and mean low water</a:t>
            </a:r>
          </a:p>
          <a:p>
            <a:pPr marR="0" algn="l" eaLnBrk="1" hangingPunct="1">
              <a:spcBef>
                <a:spcPct val="0"/>
              </a:spcBef>
            </a:pPr>
            <a:r>
              <a:rPr lang="en-US" i="1" dirty="0" smtClean="0">
                <a:solidFill>
                  <a:srgbClr val="C4EFFF"/>
                </a:solidFill>
                <a:effectLst/>
              </a:rPr>
              <a:t>MSL</a:t>
            </a:r>
            <a:r>
              <a:rPr lang="en-US" b="0" dirty="0" smtClean="0">
                <a:solidFill>
                  <a:srgbClr val="C4EFFF"/>
                </a:solidFill>
                <a:effectLst/>
              </a:rPr>
              <a:t>: Mean Sea Level  or </a:t>
            </a:r>
            <a:r>
              <a:rPr lang="en-US" i="1" dirty="0" smtClean="0">
                <a:solidFill>
                  <a:srgbClr val="C4EFFF"/>
                </a:solidFill>
                <a:effectLst/>
              </a:rPr>
              <a:t>LMSL: </a:t>
            </a:r>
            <a:r>
              <a:rPr lang="en-US" b="0" dirty="0" smtClean="0">
                <a:solidFill>
                  <a:srgbClr val="C4EFFF"/>
                </a:solidFill>
                <a:effectLst/>
              </a:rPr>
              <a:t>Local Mean Sea Level</a:t>
            </a:r>
          </a:p>
          <a:p>
            <a:pPr marR="0" algn="l" eaLnBrk="1" hangingPunct="1">
              <a:spcBef>
                <a:spcPct val="0"/>
              </a:spcBef>
            </a:pPr>
            <a:r>
              <a:rPr lang="en-US" b="0" dirty="0" smtClean="0">
                <a:solidFill>
                  <a:schemeClr val="bg1"/>
                </a:solidFill>
                <a:effectLst/>
              </a:rPr>
              <a:t>The arithmetic mean of HOURLY heights observed over the NTDE</a:t>
            </a:r>
          </a:p>
          <a:p>
            <a:pPr marR="0" algn="l" eaLnBrk="1" hangingPunct="1">
              <a:spcBef>
                <a:spcPct val="0"/>
              </a:spcBef>
            </a:pPr>
            <a:r>
              <a:rPr lang="en-US" i="1" dirty="0" smtClean="0">
                <a:solidFill>
                  <a:srgbClr val="C4EFFF"/>
                </a:solidFill>
                <a:effectLst/>
              </a:rPr>
              <a:t>MLW</a:t>
            </a:r>
            <a:r>
              <a:rPr lang="en-US" b="0" dirty="0" smtClean="0">
                <a:solidFill>
                  <a:srgbClr val="C4EFFF"/>
                </a:solidFill>
                <a:effectLst/>
              </a:rPr>
              <a:t>: Mean Low Water </a:t>
            </a:r>
          </a:p>
          <a:p>
            <a:pPr marR="0" algn="l" eaLnBrk="1" hangingPunct="1">
              <a:spcBef>
                <a:spcPct val="0"/>
              </a:spcBef>
            </a:pPr>
            <a:r>
              <a:rPr lang="en-US" b="0" dirty="0" smtClean="0">
                <a:solidFill>
                  <a:schemeClr val="bg1"/>
                </a:solidFill>
                <a:effectLst/>
              </a:rPr>
              <a:t>The average of all the low water heights observed over the NTDE</a:t>
            </a:r>
          </a:p>
          <a:p>
            <a:pPr marR="0" algn="l" eaLnBrk="1" hangingPunct="1">
              <a:spcBef>
                <a:spcPct val="0"/>
              </a:spcBef>
              <a:buFont typeface="Wingdings" pitchFamily="2" charset="2"/>
              <a:buNone/>
            </a:pPr>
            <a:r>
              <a:rPr lang="en-US" b="0" dirty="0" smtClean="0">
                <a:solidFill>
                  <a:srgbClr val="C4EFFF"/>
                </a:solidFill>
                <a:effectLst/>
              </a:rPr>
              <a:t> </a:t>
            </a:r>
            <a:r>
              <a:rPr lang="en-US" i="1" dirty="0" smtClean="0">
                <a:solidFill>
                  <a:srgbClr val="C4EFFF"/>
                </a:solidFill>
                <a:effectLst/>
              </a:rPr>
              <a:t>MLLW</a:t>
            </a:r>
            <a:r>
              <a:rPr lang="en-US" b="0" dirty="0" smtClean="0">
                <a:solidFill>
                  <a:srgbClr val="C4EFFF"/>
                </a:solidFill>
                <a:effectLst/>
              </a:rPr>
              <a:t>: Mean Lower Low Water </a:t>
            </a:r>
          </a:p>
          <a:p>
            <a:pPr marR="0" algn="l" eaLnBrk="1" hangingPunct="1">
              <a:spcBef>
                <a:spcPct val="0"/>
              </a:spcBef>
              <a:buFont typeface="Wingdings" pitchFamily="2" charset="2"/>
              <a:buNone/>
            </a:pPr>
            <a:r>
              <a:rPr lang="en-US" b="0" dirty="0" smtClean="0">
                <a:solidFill>
                  <a:schemeClr val="bg1"/>
                </a:solidFill>
                <a:effectLst/>
              </a:rPr>
              <a:t>The average of the lower low water height of each tidal day observed over the NTDE</a:t>
            </a:r>
          </a:p>
          <a:p>
            <a:pPr marR="0" algn="l" eaLnBrk="1" hangingPunct="1">
              <a:spcBef>
                <a:spcPct val="0"/>
              </a:spcBef>
            </a:pPr>
            <a:r>
              <a:rPr lang="en-US" i="1" dirty="0" smtClean="0">
                <a:solidFill>
                  <a:srgbClr val="C4EFFF"/>
                </a:solidFill>
                <a:effectLst/>
              </a:rPr>
              <a:t>GT: </a:t>
            </a:r>
            <a:r>
              <a:rPr lang="en-US" b="0" dirty="0" smtClean="0">
                <a:solidFill>
                  <a:srgbClr val="C4EFFF"/>
                </a:solidFill>
                <a:effectLst/>
              </a:rPr>
              <a:t>Great Diurnal Range </a:t>
            </a:r>
          </a:p>
          <a:p>
            <a:pPr marR="0" algn="l" eaLnBrk="1" hangingPunct="1">
              <a:spcBef>
                <a:spcPct val="0"/>
              </a:spcBef>
            </a:pPr>
            <a:r>
              <a:rPr lang="en-US" b="0" dirty="0" smtClean="0">
                <a:solidFill>
                  <a:schemeClr val="bg1"/>
                </a:solidFill>
                <a:effectLst/>
              </a:rPr>
              <a:t>The difference in height between mean higher high water and mean lower low water</a:t>
            </a:r>
          </a:p>
          <a:p>
            <a:pPr marR="0" algn="l" eaLnBrk="1" hangingPunct="1">
              <a:spcBef>
                <a:spcPct val="0"/>
              </a:spcBef>
              <a:buFont typeface="Wingdings" pitchFamily="2" charset="2"/>
              <a:buNone/>
            </a:pPr>
            <a:endParaRPr lang="en-US" b="0" dirty="0" smtClean="0">
              <a:solidFill>
                <a:schemeClr val="bg1"/>
              </a:solidFill>
              <a:effectLst/>
            </a:endParaRPr>
          </a:p>
          <a:p>
            <a:pPr marR="0" algn="l" eaLnBrk="1" hangingPunct="1">
              <a:spcBef>
                <a:spcPct val="0"/>
              </a:spcBef>
              <a:buFont typeface="Wingdings" pitchFamily="2" charset="2"/>
              <a:buNone/>
            </a:pPr>
            <a:endParaRPr lang="en-US" sz="1600" b="0" dirty="0" smtClean="0">
              <a:solidFill>
                <a:schemeClr val="bg1"/>
              </a:solidFill>
              <a:effectLst/>
            </a:endParaRPr>
          </a:p>
        </p:txBody>
      </p:sp>
      <p:sp>
        <p:nvSpPr>
          <p:cNvPr id="2" name="Slide Number Placeholder 1"/>
          <p:cNvSpPr>
            <a:spLocks noGrp="1"/>
          </p:cNvSpPr>
          <p:nvPr>
            <p:ph type="sldNum" sz="quarter" idx="16"/>
          </p:nvPr>
        </p:nvSpPr>
        <p:spPr/>
        <p:txBody>
          <a:bodyPr/>
          <a:lstStyle/>
          <a:p>
            <a:pPr>
              <a:defRPr/>
            </a:pPr>
            <a:fld id="{DF738366-85B9-4DE0-8253-4B0F37CAE61B}" type="slidenum">
              <a:rPr lang="en-US" smtClean="0">
                <a:solidFill>
                  <a:srgbClr val="DBF5F9">
                    <a:shade val="90000"/>
                  </a:srgbClr>
                </a:solidFill>
              </a:rPr>
              <a:pPr>
                <a:defRPr/>
              </a:pPr>
              <a:t>21</a:t>
            </a:fld>
            <a:endParaRPr lang="en-US">
              <a:solidFill>
                <a:srgbClr val="DBF5F9">
                  <a:shade val="90000"/>
                </a:srgb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8852">
                                            <p:txEl>
                                              <p:pRg st="4" end="4"/>
                                            </p:txEl>
                                          </p:spTgt>
                                        </p:tgtEl>
                                        <p:attrNameLst>
                                          <p:attrName>style.visibility</p:attrName>
                                        </p:attrNameLst>
                                      </p:cBhvr>
                                      <p:to>
                                        <p:strVal val="visible"/>
                                      </p:to>
                                    </p:set>
                                    <p:animEffect transition="in" filter="wheel(4)">
                                      <p:cBhvr>
                                        <p:cTn id="7" dur="2000"/>
                                        <p:tgtEl>
                                          <p:spTgt spid="78852">
                                            <p:txEl>
                                              <p:pRg st="4" end="4"/>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78852">
                                            <p:txEl>
                                              <p:pRg st="5" end="5"/>
                                            </p:txEl>
                                          </p:spTgt>
                                        </p:tgtEl>
                                        <p:attrNameLst>
                                          <p:attrName>style.visibility</p:attrName>
                                        </p:attrNameLst>
                                      </p:cBhvr>
                                      <p:to>
                                        <p:strVal val="visible"/>
                                      </p:to>
                                    </p:set>
                                    <p:animEffect transition="in" filter="wheel(4)">
                                      <p:cBhvr>
                                        <p:cTn id="10" dur="2000"/>
                                        <p:tgtEl>
                                          <p:spTgt spid="78852">
                                            <p:txEl>
                                              <p:pRg st="5" end="5"/>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78852">
                                            <p:txEl>
                                              <p:pRg st="6" end="6"/>
                                            </p:txEl>
                                          </p:spTgt>
                                        </p:tgtEl>
                                        <p:attrNameLst>
                                          <p:attrName>style.visibility</p:attrName>
                                        </p:attrNameLst>
                                      </p:cBhvr>
                                      <p:to>
                                        <p:strVal val="visible"/>
                                      </p:to>
                                    </p:set>
                                    <p:animEffect transition="in" filter="wheel(4)">
                                      <p:cBhvr>
                                        <p:cTn id="13" dur="2000"/>
                                        <p:tgtEl>
                                          <p:spTgt spid="78852">
                                            <p:txEl>
                                              <p:pRg st="6" end="6"/>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78852">
                                            <p:txEl>
                                              <p:pRg st="7" end="7"/>
                                            </p:txEl>
                                          </p:spTgt>
                                        </p:tgtEl>
                                        <p:attrNameLst>
                                          <p:attrName>style.visibility</p:attrName>
                                        </p:attrNameLst>
                                      </p:cBhvr>
                                      <p:to>
                                        <p:strVal val="visible"/>
                                      </p:to>
                                    </p:set>
                                    <p:animEffect transition="in" filter="wheel(4)">
                                      <p:cBhvr>
                                        <p:cTn id="16" dur="2000"/>
                                        <p:tgtEl>
                                          <p:spTgt spid="78852">
                                            <p:txEl>
                                              <p:pRg st="7" end="7"/>
                                            </p:txEl>
                                          </p:spTgt>
                                        </p:tgtEl>
                                      </p:cBhvr>
                                    </p:animEffect>
                                  </p:childTnLst>
                                </p:cTn>
                              </p:par>
                              <p:par>
                                <p:cTn id="17" presetID="21" presetClass="entr" presetSubtype="4" fill="hold" nodeType="withEffect">
                                  <p:stCondLst>
                                    <p:cond delay="0"/>
                                  </p:stCondLst>
                                  <p:childTnLst>
                                    <p:set>
                                      <p:cBhvr>
                                        <p:cTn id="18" dur="1" fill="hold">
                                          <p:stCondLst>
                                            <p:cond delay="0"/>
                                          </p:stCondLst>
                                        </p:cTn>
                                        <p:tgtEl>
                                          <p:spTgt spid="78852">
                                            <p:txEl>
                                              <p:pRg st="8" end="8"/>
                                            </p:txEl>
                                          </p:spTgt>
                                        </p:tgtEl>
                                        <p:attrNameLst>
                                          <p:attrName>style.visibility</p:attrName>
                                        </p:attrNameLst>
                                      </p:cBhvr>
                                      <p:to>
                                        <p:strVal val="visible"/>
                                      </p:to>
                                    </p:set>
                                    <p:animEffect transition="in" filter="wheel(4)">
                                      <p:cBhvr>
                                        <p:cTn id="19" dur="2000"/>
                                        <p:tgtEl>
                                          <p:spTgt spid="78852">
                                            <p:txEl>
                                              <p:pRg st="8" end="8"/>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78852">
                                            <p:txEl>
                                              <p:pRg st="9" end="9"/>
                                            </p:txEl>
                                          </p:spTgt>
                                        </p:tgtEl>
                                        <p:attrNameLst>
                                          <p:attrName>style.visibility</p:attrName>
                                        </p:attrNameLst>
                                      </p:cBhvr>
                                      <p:to>
                                        <p:strVal val="visible"/>
                                      </p:to>
                                    </p:set>
                                    <p:animEffect transition="in" filter="wheel(4)">
                                      <p:cBhvr>
                                        <p:cTn id="22" dur="2000"/>
                                        <p:tgtEl>
                                          <p:spTgt spid="78852">
                                            <p:txEl>
                                              <p:pRg st="9" end="9"/>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78852">
                                            <p:txEl>
                                              <p:pRg st="10" end="10"/>
                                            </p:txEl>
                                          </p:spTgt>
                                        </p:tgtEl>
                                        <p:attrNameLst>
                                          <p:attrName>style.visibility</p:attrName>
                                        </p:attrNameLst>
                                      </p:cBhvr>
                                      <p:to>
                                        <p:strVal val="visible"/>
                                      </p:to>
                                    </p:set>
                                    <p:animEffect transition="in" filter="wheel(4)">
                                      <p:cBhvr>
                                        <p:cTn id="25" dur="2000"/>
                                        <p:tgtEl>
                                          <p:spTgt spid="78852">
                                            <p:txEl>
                                              <p:pRg st="10" end="10"/>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78852">
                                            <p:txEl>
                                              <p:pRg st="11" end="11"/>
                                            </p:txEl>
                                          </p:spTgt>
                                        </p:tgtEl>
                                        <p:attrNameLst>
                                          <p:attrName>style.visibility</p:attrName>
                                        </p:attrNameLst>
                                      </p:cBhvr>
                                      <p:to>
                                        <p:strVal val="visible"/>
                                      </p:to>
                                    </p:set>
                                    <p:animEffect transition="in" filter="wheel(4)">
                                      <p:cBhvr>
                                        <p:cTn id="28" dur="2000"/>
                                        <p:tgtEl>
                                          <p:spTgt spid="78852">
                                            <p:txEl>
                                              <p:pRg st="11" end="11"/>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78852">
                                            <p:txEl>
                                              <p:pRg st="12" end="12"/>
                                            </p:txEl>
                                          </p:spTgt>
                                        </p:tgtEl>
                                        <p:attrNameLst>
                                          <p:attrName>style.visibility</p:attrName>
                                        </p:attrNameLst>
                                      </p:cBhvr>
                                      <p:to>
                                        <p:strVal val="visible"/>
                                      </p:to>
                                    </p:set>
                                    <p:animEffect transition="in" filter="wheel(4)">
                                      <p:cBhvr>
                                        <p:cTn id="31" dur="2000"/>
                                        <p:tgtEl>
                                          <p:spTgt spid="78852">
                                            <p:txEl>
                                              <p:pRg st="12" end="12"/>
                                            </p:txEl>
                                          </p:spTgt>
                                        </p:tgtEl>
                                      </p:cBhvr>
                                    </p:animEffect>
                                  </p:childTnLst>
                                </p:cTn>
                              </p:par>
                              <p:par>
                                <p:cTn id="32" presetID="21" presetClass="entr" presetSubtype="4" fill="hold" nodeType="withEffect">
                                  <p:stCondLst>
                                    <p:cond delay="0"/>
                                  </p:stCondLst>
                                  <p:childTnLst>
                                    <p:set>
                                      <p:cBhvr>
                                        <p:cTn id="33" dur="1" fill="hold">
                                          <p:stCondLst>
                                            <p:cond delay="0"/>
                                          </p:stCondLst>
                                        </p:cTn>
                                        <p:tgtEl>
                                          <p:spTgt spid="78852">
                                            <p:txEl>
                                              <p:pRg st="13" end="13"/>
                                            </p:txEl>
                                          </p:spTgt>
                                        </p:tgtEl>
                                        <p:attrNameLst>
                                          <p:attrName>style.visibility</p:attrName>
                                        </p:attrNameLst>
                                      </p:cBhvr>
                                      <p:to>
                                        <p:strVal val="visible"/>
                                      </p:to>
                                    </p:set>
                                    <p:animEffect transition="in" filter="wheel(4)">
                                      <p:cBhvr>
                                        <p:cTn id="34" dur="2000"/>
                                        <p:tgtEl>
                                          <p:spTgt spid="78852">
                                            <p:txEl>
                                              <p:pRg st="13" end="13"/>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78852">
                                            <p:txEl>
                                              <p:pRg st="14" end="14"/>
                                            </p:txEl>
                                          </p:spTgt>
                                        </p:tgtEl>
                                        <p:attrNameLst>
                                          <p:attrName>style.visibility</p:attrName>
                                        </p:attrNameLst>
                                      </p:cBhvr>
                                      <p:to>
                                        <p:strVal val="visible"/>
                                      </p:to>
                                    </p:set>
                                    <p:animEffect transition="in" filter="wheel(4)">
                                      <p:cBhvr>
                                        <p:cTn id="37" dur="2000"/>
                                        <p:tgtEl>
                                          <p:spTgt spid="78852">
                                            <p:txEl>
                                              <p:pRg st="14" end="14"/>
                                            </p:txEl>
                                          </p:spTgt>
                                        </p:tgtEl>
                                      </p:cBhvr>
                                    </p:animEffect>
                                  </p:childTnLst>
                                </p:cTn>
                              </p:par>
                              <p:par>
                                <p:cTn id="38" presetID="21" presetClass="entr" presetSubtype="4" fill="hold" nodeType="withEffect">
                                  <p:stCondLst>
                                    <p:cond delay="0"/>
                                  </p:stCondLst>
                                  <p:childTnLst>
                                    <p:set>
                                      <p:cBhvr>
                                        <p:cTn id="39" dur="1" fill="hold">
                                          <p:stCondLst>
                                            <p:cond delay="0"/>
                                          </p:stCondLst>
                                        </p:cTn>
                                        <p:tgtEl>
                                          <p:spTgt spid="78852">
                                            <p:txEl>
                                              <p:pRg st="15" end="15"/>
                                            </p:txEl>
                                          </p:spTgt>
                                        </p:tgtEl>
                                        <p:attrNameLst>
                                          <p:attrName>style.visibility</p:attrName>
                                        </p:attrNameLst>
                                      </p:cBhvr>
                                      <p:to>
                                        <p:strVal val="visible"/>
                                      </p:to>
                                    </p:set>
                                    <p:animEffect transition="in" filter="wheel(4)">
                                      <p:cBhvr>
                                        <p:cTn id="40" dur="2000"/>
                                        <p:tgtEl>
                                          <p:spTgt spid="78852">
                                            <p:txEl>
                                              <p:pRg st="15" end="15"/>
                                            </p:txEl>
                                          </p:spTgt>
                                        </p:tgtEl>
                                      </p:cBhvr>
                                    </p:animEffect>
                                  </p:childTnLst>
                                </p:cTn>
                              </p:par>
                              <p:par>
                                <p:cTn id="41" presetID="21" presetClass="entr" presetSubtype="4" fill="hold" nodeType="withEffect">
                                  <p:stCondLst>
                                    <p:cond delay="0"/>
                                  </p:stCondLst>
                                  <p:childTnLst>
                                    <p:set>
                                      <p:cBhvr>
                                        <p:cTn id="42" dur="1" fill="hold">
                                          <p:stCondLst>
                                            <p:cond delay="0"/>
                                          </p:stCondLst>
                                        </p:cTn>
                                        <p:tgtEl>
                                          <p:spTgt spid="78852">
                                            <p:txEl>
                                              <p:pRg st="16" end="16"/>
                                            </p:txEl>
                                          </p:spTgt>
                                        </p:tgtEl>
                                        <p:attrNameLst>
                                          <p:attrName>style.visibility</p:attrName>
                                        </p:attrNameLst>
                                      </p:cBhvr>
                                      <p:to>
                                        <p:strVal val="visible"/>
                                      </p:to>
                                    </p:set>
                                    <p:animEffect transition="in" filter="wheel(4)">
                                      <p:cBhvr>
                                        <p:cTn id="43" dur="2000"/>
                                        <p:tgtEl>
                                          <p:spTgt spid="7885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745F09A-F872-4E06-9667-5B6288952C24}" type="datetime1">
              <a:rPr lang="en-US" smtClean="0"/>
              <a:pPr>
                <a:defRPr/>
              </a:pPr>
              <a:t>2/13/2013</a:t>
            </a:fld>
            <a:endParaRPr lang="en-US"/>
          </a:p>
        </p:txBody>
      </p:sp>
      <p:sp>
        <p:nvSpPr>
          <p:cNvPr id="3" name="Slide Number Placeholder 2"/>
          <p:cNvSpPr>
            <a:spLocks noGrp="1"/>
          </p:cNvSpPr>
          <p:nvPr>
            <p:ph type="sldNum" sz="quarter" idx="12"/>
          </p:nvPr>
        </p:nvSpPr>
        <p:spPr/>
        <p:txBody>
          <a:bodyPr/>
          <a:lstStyle/>
          <a:p>
            <a:pPr>
              <a:defRPr/>
            </a:pPr>
            <a:fld id="{35ABBC82-B75B-4B06-97C4-D163C5B35AB8}" type="slidenum">
              <a:rPr lang="en-US" smtClean="0"/>
              <a:pPr>
                <a:defRPr/>
              </a:pPr>
              <a:t>22</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762000" y="0"/>
            <a:ext cx="12192000" cy="7620000"/>
          </a:xfrm>
          <a:prstGeom prst="rect">
            <a:avLst/>
          </a:prstGeom>
          <a:noFill/>
          <a:ln w="9525">
            <a:noFill/>
            <a:miter lim="800000"/>
            <a:headEnd/>
            <a:tailEnd/>
          </a:ln>
        </p:spPr>
      </p:pic>
      <p:sp>
        <p:nvSpPr>
          <p:cNvPr id="6" name="Left Arrow 5"/>
          <p:cNvSpPr/>
          <p:nvPr/>
        </p:nvSpPr>
        <p:spPr>
          <a:xfrm rot="12512318">
            <a:off x="6057923" y="3637906"/>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9119DD5-7DD7-4E2F-8B1E-E68D67F6AFE9}" type="datetime1">
              <a:rPr lang="en-US" smtClean="0"/>
              <a:pPr>
                <a:defRPr/>
              </a:pPr>
              <a:t>2/13/2013</a:t>
            </a:fld>
            <a:endParaRPr lang="en-US"/>
          </a:p>
        </p:txBody>
      </p:sp>
      <p:sp>
        <p:nvSpPr>
          <p:cNvPr id="3" name="Slide Number Placeholder 2"/>
          <p:cNvSpPr>
            <a:spLocks noGrp="1"/>
          </p:cNvSpPr>
          <p:nvPr>
            <p:ph type="sldNum" sz="quarter" idx="12"/>
          </p:nvPr>
        </p:nvSpPr>
        <p:spPr/>
        <p:txBody>
          <a:bodyPr/>
          <a:lstStyle/>
          <a:p>
            <a:pPr>
              <a:defRPr/>
            </a:pPr>
            <a:fld id="{35ABBC82-B75B-4B06-97C4-D163C5B35AB8}" type="slidenum">
              <a:rPr lang="en-US" smtClean="0"/>
              <a:pPr>
                <a:defRPr/>
              </a:pPr>
              <a:t>23</a:t>
            </a:fld>
            <a:endParaRPr lang="en-US"/>
          </a:p>
        </p:txBody>
      </p:sp>
      <p:pic>
        <p:nvPicPr>
          <p:cNvPr id="7170" name="Picture 2"/>
          <p:cNvPicPr>
            <a:picLocks noChangeAspect="1" noChangeArrowheads="1"/>
          </p:cNvPicPr>
          <p:nvPr/>
        </p:nvPicPr>
        <p:blipFill>
          <a:blip r:embed="rId3" cstate="print"/>
          <a:srcRect/>
          <a:stretch>
            <a:fillRect/>
          </a:stretch>
        </p:blipFill>
        <p:spPr bwMode="auto">
          <a:xfrm>
            <a:off x="-1219200" y="0"/>
            <a:ext cx="12192000" cy="7620000"/>
          </a:xfrm>
          <a:prstGeom prst="rect">
            <a:avLst/>
          </a:prstGeom>
          <a:noFill/>
          <a:ln w="9525">
            <a:noFill/>
            <a:miter lim="800000"/>
            <a:headEnd/>
            <a:tailEnd/>
          </a:ln>
        </p:spPr>
      </p:pic>
      <p:sp>
        <p:nvSpPr>
          <p:cNvPr id="5" name="TextBox 4"/>
          <p:cNvSpPr txBox="1"/>
          <p:nvPr/>
        </p:nvSpPr>
        <p:spPr>
          <a:xfrm>
            <a:off x="4419600" y="5105400"/>
            <a:ext cx="2514600" cy="646331"/>
          </a:xfrm>
          <a:prstGeom prst="rect">
            <a:avLst/>
          </a:prstGeom>
          <a:noFill/>
        </p:spPr>
        <p:txBody>
          <a:bodyPr wrap="square" rtlCol="0">
            <a:spAutoFit/>
          </a:bodyPr>
          <a:lstStyle/>
          <a:p>
            <a:r>
              <a:rPr lang="en-US" dirty="0" smtClean="0"/>
              <a:t>Primary Bench Mark for the tide gage</a:t>
            </a:r>
            <a:endParaRPr lang="en-US" dirty="0"/>
          </a:p>
        </p:txBody>
      </p:sp>
      <p:sp>
        <p:nvSpPr>
          <p:cNvPr id="7" name="TextBox 6"/>
          <p:cNvSpPr txBox="1"/>
          <p:nvPr/>
        </p:nvSpPr>
        <p:spPr>
          <a:xfrm>
            <a:off x="3009900" y="1330862"/>
            <a:ext cx="2514600" cy="646331"/>
          </a:xfrm>
          <a:prstGeom prst="rect">
            <a:avLst/>
          </a:prstGeom>
          <a:noFill/>
          <a:ln>
            <a:solidFill>
              <a:srgbClr val="C00000"/>
            </a:solidFill>
          </a:ln>
        </p:spPr>
        <p:txBody>
          <a:bodyPr wrap="square" rtlCol="0">
            <a:spAutoFit/>
          </a:bodyPr>
          <a:lstStyle/>
          <a:p>
            <a:r>
              <a:rPr lang="en-US" dirty="0" smtClean="0"/>
              <a:t>GU4117 DESIGNATION - 941 3450 N TIDAL </a:t>
            </a:r>
            <a:endParaRPr lang="en-US" dirty="0"/>
          </a:p>
        </p:txBody>
      </p:sp>
      <p:sp>
        <p:nvSpPr>
          <p:cNvPr id="8" name="Left Arrow 7"/>
          <p:cNvSpPr/>
          <p:nvPr/>
        </p:nvSpPr>
        <p:spPr>
          <a:xfrm rot="10800000">
            <a:off x="1841072" y="1479255"/>
            <a:ext cx="825928" cy="349545"/>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0" name="Left Arrow 9"/>
          <p:cNvSpPr/>
          <p:nvPr/>
        </p:nvSpPr>
        <p:spPr>
          <a:xfrm rot="5400000">
            <a:off x="4745293" y="5871668"/>
            <a:ext cx="609208" cy="312464"/>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1" name="TextBox 10"/>
          <p:cNvSpPr txBox="1"/>
          <p:nvPr/>
        </p:nvSpPr>
        <p:spPr>
          <a:xfrm>
            <a:off x="4267200" y="4191000"/>
            <a:ext cx="1828800" cy="369332"/>
          </a:xfrm>
          <a:prstGeom prst="rect">
            <a:avLst/>
          </a:prstGeom>
          <a:noFill/>
        </p:spPr>
        <p:txBody>
          <a:bodyPr wrap="square" rtlCol="0">
            <a:spAutoFit/>
          </a:bodyPr>
          <a:lstStyle/>
          <a:p>
            <a:r>
              <a:rPr lang="en-US" dirty="0" smtClean="0"/>
              <a:t>Feet AND meters</a:t>
            </a:r>
            <a:endParaRPr lang="en-US" dirty="0"/>
          </a:p>
        </p:txBody>
      </p:sp>
      <p:sp>
        <p:nvSpPr>
          <p:cNvPr id="12" name="Right Brace 11"/>
          <p:cNvSpPr/>
          <p:nvPr/>
        </p:nvSpPr>
        <p:spPr>
          <a:xfrm>
            <a:off x="3810000" y="2895600"/>
            <a:ext cx="304800" cy="3124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304800" y="1981200"/>
            <a:ext cx="1371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 calcmode="lin" valueType="num">
                                      <p:cBhvr>
                                        <p:cTn id="16" dur="500" fill="hold"/>
                                        <p:tgtEl>
                                          <p:spTgt spid="13"/>
                                        </p:tgtEl>
                                        <p:attrNameLst>
                                          <p:attrName>style.rotation</p:attrName>
                                        </p:attrNameLst>
                                      </p:cBhvr>
                                      <p:tavLst>
                                        <p:tav tm="0">
                                          <p:val>
                                            <p:fltVal val="360"/>
                                          </p:val>
                                        </p:tav>
                                        <p:tav tm="100000">
                                          <p:val>
                                            <p:fltVal val="0"/>
                                          </p:val>
                                        </p:tav>
                                      </p:tavLst>
                                    </p:anim>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par>
                                <p:cTn id="24" presetID="4"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ox(in)">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10" grpId="0" animBg="1"/>
      <p:bldP spid="11" grpId="0"/>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D2BD76-1B89-4E0D-8542-94A0ADE4AB12}" type="slidenum">
              <a:rPr lang="en-US" smtClean="0">
                <a:solidFill>
                  <a:prstClr val="black">
                    <a:tint val="75000"/>
                  </a:prstClr>
                </a:solidFill>
              </a:rPr>
              <a:pPr/>
              <a:t>24</a:t>
            </a:fld>
            <a:endParaRPr lang="en-US">
              <a:solidFill>
                <a:prstClr val="black">
                  <a:tint val="75000"/>
                </a:prst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0"/>
            <a:ext cx="8315325"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3321">
            <a:off x="2378569" y="4572001"/>
            <a:ext cx="1017587"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Punched Tape 3"/>
          <p:cNvSpPr/>
          <p:nvPr/>
        </p:nvSpPr>
        <p:spPr>
          <a:xfrm>
            <a:off x="3488725" y="2660510"/>
            <a:ext cx="4489165" cy="737533"/>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57600" y="2767667"/>
            <a:ext cx="4320290" cy="523220"/>
          </a:xfrm>
          <a:prstGeom prst="rect">
            <a:avLst/>
          </a:prstGeom>
          <a:noFill/>
        </p:spPr>
        <p:txBody>
          <a:bodyPr wrap="square" rtlCol="0">
            <a:spAutoFit/>
          </a:bodyPr>
          <a:lstStyle/>
          <a:p>
            <a:r>
              <a:rPr lang="en-US" sz="2800" dirty="0"/>
              <a:t>t</a:t>
            </a:r>
            <a:r>
              <a:rPr lang="en-US" sz="2800" dirty="0" smtClean="0"/>
              <a:t>idesandcurrents.noaa.gov</a:t>
            </a:r>
            <a:endParaRPr lang="en-US" sz="2800" dirty="0"/>
          </a:p>
        </p:txBody>
      </p:sp>
    </p:spTree>
    <p:extLst>
      <p:ext uri="{BB962C8B-B14F-4D97-AF65-F5344CB8AC3E}">
        <p14:creationId xmlns:p14="http://schemas.microsoft.com/office/powerpoint/2010/main" val="1606821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20737"/>
          </a:xfrm>
        </p:spPr>
        <p:txBody>
          <a:bodyPr>
            <a:normAutofit fontScale="90000"/>
          </a:bodyPr>
          <a:lstStyle/>
          <a:p>
            <a:r>
              <a:rPr lang="en-US" dirty="0" smtClean="0"/>
              <a:t>Data Inventory/ Bench Mark Sheets</a:t>
            </a:r>
            <a:endParaRPr lang="en-US" dirty="0"/>
          </a:p>
        </p:txBody>
      </p:sp>
      <p:sp>
        <p:nvSpPr>
          <p:cNvPr id="2" name="Slide Number Placeholder 1"/>
          <p:cNvSpPr>
            <a:spLocks noGrp="1"/>
          </p:cNvSpPr>
          <p:nvPr>
            <p:ph type="sldNum" sz="quarter" idx="4294967295"/>
          </p:nvPr>
        </p:nvSpPr>
        <p:spPr>
          <a:xfrm>
            <a:off x="7010400" y="6356350"/>
            <a:ext cx="2133600" cy="365125"/>
          </a:xfrm>
        </p:spPr>
        <p:txBody>
          <a:bodyPr/>
          <a:lstStyle/>
          <a:p>
            <a:fld id="{3AD2BD76-1B89-4E0D-8542-94A0ADE4AB12}" type="slidenum">
              <a:rPr lang="en-US" smtClean="0">
                <a:solidFill>
                  <a:prstClr val="black">
                    <a:tint val="75000"/>
                  </a:prstClr>
                </a:solidFill>
              </a:rPr>
              <a:pPr/>
              <a:t>25</a:t>
            </a:fld>
            <a:endParaRPr lang="en-US">
              <a:solidFill>
                <a:prstClr val="black">
                  <a:tint val="75000"/>
                </a:prstClr>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95375"/>
            <a:ext cx="8553450"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412935">
            <a:off x="1665517" y="3427629"/>
            <a:ext cx="884188" cy="631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826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D2BD76-1B89-4E0D-8542-94A0ADE4AB12}" type="slidenum">
              <a:rPr lang="en-US" smtClean="0">
                <a:solidFill>
                  <a:prstClr val="black">
                    <a:tint val="75000"/>
                  </a:prstClr>
                </a:solidFill>
              </a:rPr>
              <a:pPr/>
              <a:t>26</a:t>
            </a:fld>
            <a:endParaRPr lang="en-US">
              <a:solidFill>
                <a:prstClr val="black">
                  <a:tint val="75000"/>
                </a:prst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385763"/>
            <a:ext cx="6200775" cy="60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0861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D2BD76-1B89-4E0D-8542-94A0ADE4AB12}" type="slidenum">
              <a:rPr lang="en-US" smtClean="0">
                <a:solidFill>
                  <a:prstClr val="black">
                    <a:tint val="75000"/>
                  </a:prstClr>
                </a:solidFill>
              </a:rPr>
              <a:pPr/>
              <a:t>27</a:t>
            </a:fld>
            <a:endParaRPr lang="en-US">
              <a:solidFill>
                <a:prstClr val="black">
                  <a:tint val="75000"/>
                </a:prst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38113"/>
            <a:ext cx="8315325" cy="658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37427">
            <a:off x="2337861" y="5808143"/>
            <a:ext cx="1017587" cy="109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1285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D2BD76-1B89-4E0D-8542-94A0ADE4AB12}" type="slidenum">
              <a:rPr lang="en-US" smtClean="0">
                <a:solidFill>
                  <a:prstClr val="black">
                    <a:tint val="75000"/>
                  </a:prstClr>
                </a:solidFill>
              </a:rPr>
              <a:pPr/>
              <a:t>28</a:t>
            </a:fld>
            <a:endParaRPr lang="en-US">
              <a:solidFill>
                <a:prstClr val="black">
                  <a:tint val="75000"/>
                </a:prstClr>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025"/>
            <a:ext cx="9144000" cy="645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9367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D2BD76-1B89-4E0D-8542-94A0ADE4AB12}" type="slidenum">
              <a:rPr lang="en-US" smtClean="0">
                <a:solidFill>
                  <a:prstClr val="black">
                    <a:tint val="75000"/>
                  </a:prstClr>
                </a:solidFill>
              </a:rPr>
              <a:pPr/>
              <a:t>29</a:t>
            </a:fld>
            <a:endParaRPr lang="en-US">
              <a:solidFill>
                <a:prstClr val="black">
                  <a:tint val="75000"/>
                </a:prstClr>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47223"/>
            <a:ext cx="7848599" cy="590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363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9144000" cy="685800"/>
          </a:xfrm>
        </p:spPr>
        <p:txBody>
          <a:bodyPr>
            <a:normAutofit fontScale="90000"/>
          </a:bodyPr>
          <a:lstStyle/>
          <a:p>
            <a:pPr algn="ctr" eaLnBrk="1" fontAlgn="auto" hangingPunct="1">
              <a:spcAft>
                <a:spcPts val="0"/>
              </a:spcAft>
              <a:defRPr/>
            </a:pPr>
            <a:r>
              <a:rPr lang="en-US" dirty="0" smtClean="0"/>
              <a:t>Types of Tides</a:t>
            </a:r>
            <a:endParaRPr lang="en-US" dirty="0"/>
          </a:p>
        </p:txBody>
      </p:sp>
      <p:pic>
        <p:nvPicPr>
          <p:cNvPr id="10" name="Picture 4" descr="TideTypes"/>
          <p:cNvPicPr>
            <a:picLocks noChangeAspect="1" noChangeArrowheads="1"/>
          </p:cNvPicPr>
          <p:nvPr/>
        </p:nvPicPr>
        <p:blipFill>
          <a:blip r:embed="rId2" cstate="print"/>
          <a:srcRect l="2219" t="2973" r="4085" b="2628"/>
          <a:stretch>
            <a:fillRect/>
          </a:stretch>
        </p:blipFill>
        <p:spPr bwMode="auto">
          <a:xfrm>
            <a:off x="1181100" y="1446213"/>
            <a:ext cx="6778625" cy="5278437"/>
          </a:xfrm>
          <a:prstGeom prst="rect">
            <a:avLst/>
          </a:prstGeom>
          <a:solidFill>
            <a:srgbClr val="FFFFFF">
              <a:shade val="85000"/>
            </a:srgbClr>
          </a:solidFill>
          <a:ln w="88900" cap="sq">
            <a:noFill/>
            <a:miter lim="800000"/>
          </a:ln>
          <a:effectLst>
            <a:outerShdw blurRad="50800" dist="38100" algn="l" rotWithShape="0">
              <a:prstClr val="black">
                <a:alpha val="40000"/>
              </a:prstClr>
            </a:outerShdw>
          </a:effectLst>
        </p:spPr>
      </p:pic>
      <p:sp>
        <p:nvSpPr>
          <p:cNvPr id="4" name="Text Box 4"/>
          <p:cNvSpPr txBox="1">
            <a:spLocks noChangeArrowheads="1"/>
          </p:cNvSpPr>
          <p:nvPr/>
        </p:nvSpPr>
        <p:spPr bwMode="auto">
          <a:xfrm>
            <a:off x="0" y="914400"/>
            <a:ext cx="9144000" cy="400050"/>
          </a:xfrm>
          <a:prstGeom prst="rect">
            <a:avLst/>
          </a:prstGeom>
          <a:noFill/>
          <a:ln w="9525">
            <a:noFill/>
            <a:miter lim="800000"/>
            <a:headEnd/>
            <a:tailEnd/>
          </a:ln>
        </p:spPr>
        <p:txBody>
          <a:bodyPr>
            <a:spAutoFit/>
          </a:bodyPr>
          <a:lstStyle/>
          <a:p>
            <a:pPr algn="ctr">
              <a:defRPr/>
            </a:pPr>
            <a:r>
              <a:rPr lang="en-US" sz="2000" b="1" dirty="0">
                <a:solidFill>
                  <a:srgbClr val="F79646">
                    <a:lumMod val="60000"/>
                    <a:lumOff val="40000"/>
                  </a:srgbClr>
                </a:solidFill>
                <a:effectLst>
                  <a:outerShdw blurRad="38100" dist="38100" dir="2700000" algn="tl">
                    <a:srgbClr val="000000">
                      <a:alpha val="43137"/>
                    </a:srgbClr>
                  </a:outerShdw>
                </a:effectLst>
              </a:rPr>
              <a:t>Tide Type Varies by Region due to Local Hydrodynamics</a:t>
            </a:r>
          </a:p>
        </p:txBody>
      </p:sp>
      <p:sp>
        <p:nvSpPr>
          <p:cNvPr id="3" name="Slide Number Placeholder 2"/>
          <p:cNvSpPr>
            <a:spLocks noGrp="1"/>
          </p:cNvSpPr>
          <p:nvPr>
            <p:ph type="sldNum" sz="quarter" idx="12"/>
          </p:nvPr>
        </p:nvSpPr>
        <p:spPr/>
        <p:txBody>
          <a:bodyPr/>
          <a:lstStyle/>
          <a:p>
            <a:fld id="{6DC639BD-A744-4E37-AE59-1E24C9CF923F}" type="slidenum">
              <a:rPr lang="en-US" smtClean="0"/>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D2BD76-1B89-4E0D-8542-94A0ADE4AB12}" type="slidenum">
              <a:rPr lang="en-US" smtClean="0">
                <a:solidFill>
                  <a:prstClr val="black">
                    <a:tint val="75000"/>
                  </a:prstClr>
                </a:solidFill>
              </a:rPr>
              <a:pPr/>
              <a:t>30</a:t>
            </a:fld>
            <a:endParaRPr lang="en-US">
              <a:solidFill>
                <a:prstClr val="black">
                  <a:tint val="75000"/>
                </a:prstClr>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47625"/>
            <a:ext cx="9496426" cy="695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86400" y="304800"/>
            <a:ext cx="2514600" cy="461665"/>
          </a:xfrm>
          <a:prstGeom prst="rect">
            <a:avLst/>
          </a:prstGeom>
          <a:noFill/>
        </p:spPr>
        <p:txBody>
          <a:bodyPr wrap="square" rtlCol="0">
            <a:spAutoFit/>
          </a:bodyPr>
          <a:lstStyle/>
          <a:p>
            <a:r>
              <a:rPr lang="en-US" sz="2400" dirty="0" smtClean="0"/>
              <a:t>Vdatum.noaa.gov</a:t>
            </a:r>
            <a:endParaRPr lang="en-US" sz="2400" dirty="0"/>
          </a:p>
        </p:txBody>
      </p:sp>
    </p:spTree>
    <p:extLst>
      <p:ext uri="{BB962C8B-B14F-4D97-AF65-F5344CB8AC3E}">
        <p14:creationId xmlns:p14="http://schemas.microsoft.com/office/powerpoint/2010/main" val="22967006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Marti.Ikehara\My Documents\Talks\vdatum_vertical.gif"/>
          <p:cNvPicPr>
            <a:picLocks noChangeAspect="1" noChangeArrowheads="1"/>
          </p:cNvPicPr>
          <p:nvPr/>
        </p:nvPicPr>
        <p:blipFill>
          <a:blip r:embed="rId3" cstate="print"/>
          <a:srcRect/>
          <a:stretch>
            <a:fillRect/>
          </a:stretch>
        </p:blipFill>
        <p:spPr bwMode="auto">
          <a:xfrm>
            <a:off x="0" y="1219200"/>
            <a:ext cx="9196388" cy="4243388"/>
          </a:xfrm>
          <a:prstGeom prst="rect">
            <a:avLst/>
          </a:prstGeom>
          <a:noFill/>
          <a:ln w="9525">
            <a:noFill/>
            <a:miter lim="800000"/>
            <a:headEnd/>
            <a:tailEnd/>
          </a:ln>
        </p:spPr>
      </p:pic>
      <p:sp>
        <p:nvSpPr>
          <p:cNvPr id="20483" name="Title 2"/>
          <p:cNvSpPr>
            <a:spLocks noGrp="1"/>
          </p:cNvSpPr>
          <p:nvPr>
            <p:ph type="title"/>
          </p:nvPr>
        </p:nvSpPr>
        <p:spPr/>
        <p:txBody>
          <a:bodyPr/>
          <a:lstStyle/>
          <a:p>
            <a:pPr eaLnBrk="1" hangingPunct="1"/>
            <a:r>
              <a:rPr lang="en-US" sz="3600" smtClean="0"/>
              <a:t>Datums available in VDATUM</a:t>
            </a:r>
          </a:p>
        </p:txBody>
      </p:sp>
      <p:sp>
        <p:nvSpPr>
          <p:cNvPr id="20484" name="Content Placeholder 3"/>
          <p:cNvSpPr>
            <a:spLocks noGrp="1"/>
          </p:cNvSpPr>
          <p:nvPr>
            <p:ph idx="1"/>
          </p:nvPr>
        </p:nvSpPr>
        <p:spPr>
          <a:xfrm>
            <a:off x="609600" y="990600"/>
            <a:ext cx="8229600" cy="4525963"/>
          </a:xfrm>
        </p:spPr>
        <p:txBody>
          <a:bodyPr/>
          <a:lstStyle/>
          <a:p>
            <a:pPr eaLnBrk="1" hangingPunct="1"/>
            <a:endParaRPr lang="en-US" smtClean="0"/>
          </a:p>
        </p:txBody>
      </p:sp>
      <p:sp>
        <p:nvSpPr>
          <p:cNvPr id="2" name="Slide Number Placeholder 1"/>
          <p:cNvSpPr>
            <a:spLocks noGrp="1"/>
          </p:cNvSpPr>
          <p:nvPr>
            <p:ph type="sldNum" sz="quarter" idx="12"/>
          </p:nvPr>
        </p:nvSpPr>
        <p:spPr/>
        <p:txBody>
          <a:bodyPr/>
          <a:lstStyle/>
          <a:p>
            <a:fld id="{3AD2BD76-1B89-4E0D-8542-94A0ADE4AB12}" type="slidenum">
              <a:rPr lang="en-US" smtClean="0">
                <a:solidFill>
                  <a:prstClr val="black">
                    <a:tint val="75000"/>
                  </a:prstClr>
                </a:solidFill>
              </a:rPr>
              <a:pPr/>
              <a:t>31</a:t>
            </a:fld>
            <a:endParaRPr lang="en-US">
              <a:solidFill>
                <a:prstClr val="black">
                  <a:tint val="75000"/>
                </a:prstClr>
              </a:solidFill>
            </a:endParaRPr>
          </a:p>
        </p:txBody>
      </p:sp>
      <p:sp>
        <p:nvSpPr>
          <p:cNvPr id="3" name="TextBox 2"/>
          <p:cNvSpPr txBox="1"/>
          <p:nvPr/>
        </p:nvSpPr>
        <p:spPr>
          <a:xfrm>
            <a:off x="1371600" y="3147509"/>
            <a:ext cx="1600200" cy="369332"/>
          </a:xfrm>
          <a:prstGeom prst="rect">
            <a:avLst/>
          </a:prstGeom>
          <a:noFill/>
        </p:spPr>
        <p:txBody>
          <a:bodyPr wrap="square" rtlCol="0">
            <a:spAutoFit/>
          </a:bodyPr>
          <a:lstStyle/>
          <a:p>
            <a:r>
              <a:rPr lang="en-US" b="1" dirty="0" smtClean="0"/>
              <a:t>NAD83 (2011)</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Estimation of Vertical Errors in VDatum for the Chesapeake Bay"/>
          <p:cNvPicPr>
            <a:picLocks noChangeAspect="1" noChangeArrowheads="1"/>
          </p:cNvPicPr>
          <p:nvPr/>
        </p:nvPicPr>
        <p:blipFill>
          <a:blip r:embed="rId3" cstate="print"/>
          <a:srcRect/>
          <a:stretch>
            <a:fillRect/>
          </a:stretch>
        </p:blipFill>
        <p:spPr bwMode="auto">
          <a:xfrm>
            <a:off x="-73288" y="1600200"/>
            <a:ext cx="9217288" cy="4358778"/>
          </a:xfrm>
          <a:prstGeom prst="rect">
            <a:avLst/>
          </a:prstGeom>
          <a:noFill/>
        </p:spPr>
      </p:pic>
      <p:sp>
        <p:nvSpPr>
          <p:cNvPr id="5" name="Title 4"/>
          <p:cNvSpPr>
            <a:spLocks noGrp="1"/>
          </p:cNvSpPr>
          <p:nvPr>
            <p:ph type="title"/>
          </p:nvPr>
        </p:nvSpPr>
        <p:spPr>
          <a:xfrm>
            <a:off x="533400" y="609600"/>
            <a:ext cx="8229600" cy="914400"/>
          </a:xfrm>
        </p:spPr>
        <p:txBody>
          <a:bodyPr>
            <a:normAutofit fontScale="90000"/>
          </a:bodyPr>
          <a:lstStyle/>
          <a:p>
            <a:r>
              <a:rPr lang="en-US" sz="3200" dirty="0" smtClean="0"/>
              <a:t>Errors from source data and transformations, using Chesapeake Bay dataset as an example</a:t>
            </a:r>
            <a:endParaRPr lang="en-US" sz="3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Slide Number Placeholder 4"/>
          <p:cNvSpPr>
            <a:spLocks noGrp="1"/>
          </p:cNvSpPr>
          <p:nvPr>
            <p:ph type="sldNum" sz="quarter" idx="12"/>
          </p:nvPr>
        </p:nvSpPr>
        <p:spPr/>
        <p:txBody>
          <a:bodyPr/>
          <a:lstStyle/>
          <a:p>
            <a:fld id="{3AD2BD76-1B89-4E0D-8542-94A0ADE4AB12}" type="slidenum">
              <a:rPr lang="en-US" smtClean="0">
                <a:solidFill>
                  <a:prstClr val="black">
                    <a:tint val="75000"/>
                  </a:prstClr>
                </a:solidFill>
              </a:rPr>
              <a:pPr/>
              <a:t>33</a:t>
            </a:fld>
            <a:endParaRPr lang="en-US">
              <a:solidFill>
                <a:prstClr val="black">
                  <a:tint val="75000"/>
                </a:prstClr>
              </a:solidFill>
            </a:endParaRPr>
          </a:p>
        </p:txBody>
      </p:sp>
      <p:pic>
        <p:nvPicPr>
          <p:cNvPr id="67586" name="Picture 2"/>
          <p:cNvPicPr>
            <a:picLocks noGrp="1" noChangeAspect="1" noChangeArrowheads="1"/>
          </p:cNvPicPr>
          <p:nvPr>
            <p:ph idx="1"/>
          </p:nvPr>
        </p:nvPicPr>
        <p:blipFill>
          <a:blip r:embed="rId3" cstate="print"/>
          <a:srcRect l="5303" t="40407" r="8831" b="30972"/>
          <a:stretch>
            <a:fillRect/>
          </a:stretch>
        </p:blipFill>
        <p:spPr bwMode="auto">
          <a:xfrm>
            <a:off x="-156882" y="4114800"/>
            <a:ext cx="9300882" cy="2165959"/>
          </a:xfrm>
          <a:prstGeom prst="rect">
            <a:avLst/>
          </a:prstGeom>
          <a:noFill/>
          <a:ln w="9525">
            <a:noFill/>
            <a:miter lim="800000"/>
            <a:headEnd/>
            <a:tailEnd/>
          </a:ln>
        </p:spPr>
      </p:pic>
      <p:pic>
        <p:nvPicPr>
          <p:cNvPr id="67587" name="Picture 3"/>
          <p:cNvPicPr>
            <a:picLocks noChangeAspect="1" noChangeArrowheads="1"/>
          </p:cNvPicPr>
          <p:nvPr/>
        </p:nvPicPr>
        <p:blipFill>
          <a:blip r:embed="rId4" cstate="print"/>
          <a:srcRect l="5068" t="22798" r="8778" b="20207"/>
          <a:stretch>
            <a:fillRect/>
          </a:stretch>
        </p:blipFill>
        <p:spPr bwMode="auto">
          <a:xfrm>
            <a:off x="-152400" y="0"/>
            <a:ext cx="9296400" cy="4191000"/>
          </a:xfrm>
          <a:prstGeom prst="rect">
            <a:avLst/>
          </a:prstGeom>
          <a:noFill/>
          <a:ln w="9525">
            <a:noFill/>
            <a:miter lim="800000"/>
            <a:headEnd/>
            <a:tailEnd/>
          </a:ln>
        </p:spPr>
      </p:pic>
      <p:sp>
        <p:nvSpPr>
          <p:cNvPr id="8" name="TextBox 7"/>
          <p:cNvSpPr txBox="1"/>
          <p:nvPr/>
        </p:nvSpPr>
        <p:spPr>
          <a:xfrm>
            <a:off x="6934200" y="3581400"/>
            <a:ext cx="533400" cy="307777"/>
          </a:xfrm>
          <a:prstGeom prst="rect">
            <a:avLst/>
          </a:prstGeom>
          <a:solidFill>
            <a:schemeClr val="accent1">
              <a:lumMod val="40000"/>
              <a:lumOff val="60000"/>
            </a:schemeClr>
          </a:solidFill>
        </p:spPr>
        <p:txBody>
          <a:bodyPr wrap="square" rtlCol="0">
            <a:spAutoFit/>
          </a:bodyPr>
          <a:lstStyle/>
          <a:p>
            <a:r>
              <a:rPr lang="en-US" sz="1400" dirty="0">
                <a:solidFill>
                  <a:prstClr val="black"/>
                </a:solidFill>
              </a:rPr>
              <a:t>Each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8588"/>
            <a:ext cx="7315200" cy="660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14800" y="304799"/>
            <a:ext cx="2590800" cy="461665"/>
          </a:xfrm>
          <a:prstGeom prst="rect">
            <a:avLst/>
          </a:prstGeom>
          <a:noFill/>
        </p:spPr>
        <p:txBody>
          <a:bodyPr wrap="square" rtlCol="0">
            <a:spAutoFit/>
          </a:bodyPr>
          <a:lstStyle/>
          <a:p>
            <a:r>
              <a:rPr lang="en-US" sz="2400" dirty="0" smtClean="0"/>
              <a:t>www.nos.noaa.gov</a:t>
            </a:r>
            <a:endParaRPr lang="en-US" sz="2400" dirty="0"/>
          </a:p>
        </p:txBody>
      </p:sp>
      <p:sp>
        <p:nvSpPr>
          <p:cNvPr id="3" name="TextBox 2"/>
          <p:cNvSpPr txBox="1"/>
          <p:nvPr/>
        </p:nvSpPr>
        <p:spPr>
          <a:xfrm>
            <a:off x="4419600" y="243243"/>
            <a:ext cx="3505200" cy="584775"/>
          </a:xfrm>
          <a:prstGeom prst="rect">
            <a:avLst/>
          </a:prstGeom>
          <a:noFill/>
        </p:spPr>
        <p:txBody>
          <a:bodyPr wrap="square" rtlCol="0">
            <a:spAutoFit/>
          </a:bodyPr>
          <a:lstStyle/>
          <a:p>
            <a:r>
              <a:rPr lang="en-US" sz="3200" dirty="0" smtClean="0">
                <a:solidFill>
                  <a:schemeClr val="bg2">
                    <a:lumMod val="75000"/>
                  </a:schemeClr>
                </a:solidFill>
              </a:rPr>
              <a:t>www.nos.noaa.gov</a:t>
            </a:r>
            <a:endParaRPr lang="en-US" sz="3200" dirty="0">
              <a:solidFill>
                <a:schemeClr val="bg2">
                  <a:lumMod val="75000"/>
                </a:schemeClr>
              </a:solidFill>
            </a:endParaRPr>
          </a:p>
        </p:txBody>
      </p:sp>
      <p:sp>
        <p:nvSpPr>
          <p:cNvPr id="4" name="Slide Number Placeholder 3"/>
          <p:cNvSpPr>
            <a:spLocks noGrp="1"/>
          </p:cNvSpPr>
          <p:nvPr>
            <p:ph type="sldNum" sz="quarter" idx="12"/>
          </p:nvPr>
        </p:nvSpPr>
        <p:spPr/>
        <p:txBody>
          <a:bodyPr/>
          <a:lstStyle/>
          <a:p>
            <a:fld id="{6DC639BD-A744-4E37-AE59-1E24C9CF923F}" type="slidenum">
              <a:rPr lang="en-US" smtClean="0"/>
              <a:t>34</a:t>
            </a:fld>
            <a:endParaRPr lang="en-US"/>
          </a:p>
        </p:txBody>
      </p:sp>
    </p:spTree>
    <p:extLst>
      <p:ext uri="{BB962C8B-B14F-4D97-AF65-F5344CB8AC3E}">
        <p14:creationId xmlns:p14="http://schemas.microsoft.com/office/powerpoint/2010/main" val="5210351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600" dirty="0" smtClean="0"/>
              <a:t>Height Modernization Program</a:t>
            </a:r>
            <a:br>
              <a:rPr lang="en-US" sz="3600" dirty="0" smtClean="0"/>
            </a:br>
            <a:r>
              <a:rPr lang="en-US" sz="3600" dirty="0" smtClean="0"/>
              <a:t>monthly meetings, presentations</a:t>
            </a:r>
            <a:endParaRPr lang="en-US" sz="3600"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657" y="1132114"/>
            <a:ext cx="8164804"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A7ABB060-FACC-4B1E-A502-D9137C8FE4A5}" type="slidenum">
              <a:rPr lang="en-US" smtClean="0"/>
              <a:t>35</a:t>
            </a:fld>
            <a:endParaRPr lang="en-US"/>
          </a:p>
        </p:txBody>
      </p:sp>
    </p:spTree>
    <p:extLst>
      <p:ext uri="{BB962C8B-B14F-4D97-AF65-F5344CB8AC3E}">
        <p14:creationId xmlns:p14="http://schemas.microsoft.com/office/powerpoint/2010/main" val="167029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D2BD76-1B89-4E0D-8542-94A0ADE4AB12}" type="slidenum">
              <a:rPr lang="en-US" smtClean="0">
                <a:solidFill>
                  <a:prstClr val="black">
                    <a:tint val="75000"/>
                  </a:prstClr>
                </a:solidFill>
              </a:rPr>
              <a:pPr/>
              <a:t>36</a:t>
            </a:fld>
            <a:endParaRPr lang="en-US">
              <a:solidFill>
                <a:prstClr val="black">
                  <a:tint val="75000"/>
                </a:prstClr>
              </a:solidFill>
            </a:endParaRPr>
          </a:p>
        </p:txBody>
      </p:sp>
      <p:pic>
        <p:nvPicPr>
          <p:cNvPr id="3074" name="Picture 2"/>
          <p:cNvPicPr>
            <a:picLocks noChangeAspect="1" noChangeArrowheads="1"/>
          </p:cNvPicPr>
          <p:nvPr/>
        </p:nvPicPr>
        <p:blipFill>
          <a:blip r:embed="rId2" cstate="print"/>
          <a:srcRect l="17500" t="14433" r="14375" b="3093"/>
          <a:stretch>
            <a:fillRect/>
          </a:stretch>
        </p:blipFill>
        <p:spPr bwMode="auto">
          <a:xfrm>
            <a:off x="304800" y="457200"/>
            <a:ext cx="8305800" cy="6096000"/>
          </a:xfrm>
          <a:prstGeom prst="rect">
            <a:avLst/>
          </a:prstGeom>
          <a:noFill/>
          <a:ln w="9525">
            <a:noFill/>
            <a:miter lim="800000"/>
            <a:headEnd/>
            <a:tailEnd/>
          </a:ln>
        </p:spPr>
      </p:pic>
      <p:sp>
        <p:nvSpPr>
          <p:cNvPr id="5" name="Left Arrow 4"/>
          <p:cNvSpPr/>
          <p:nvPr/>
        </p:nvSpPr>
        <p:spPr>
          <a:xfrm rot="19948240">
            <a:off x="5372998" y="3631988"/>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8" name="Left Arrow 7"/>
          <p:cNvSpPr/>
          <p:nvPr/>
        </p:nvSpPr>
        <p:spPr>
          <a:xfrm rot="19948240">
            <a:off x="5372999" y="2488988"/>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 name="Left Arrow 8"/>
          <p:cNvSpPr/>
          <p:nvPr/>
        </p:nvSpPr>
        <p:spPr>
          <a:xfrm rot="20654453">
            <a:off x="1408675" y="3325588"/>
            <a:ext cx="978408" cy="4084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214313"/>
            <a:ext cx="7743825" cy="642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eft Arrow 1"/>
          <p:cNvSpPr/>
          <p:nvPr/>
        </p:nvSpPr>
        <p:spPr>
          <a:xfrm rot="13505233">
            <a:off x="2067954" y="3817618"/>
            <a:ext cx="7620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lide Number Placeholder 2"/>
          <p:cNvSpPr>
            <a:spLocks noGrp="1"/>
          </p:cNvSpPr>
          <p:nvPr>
            <p:ph type="sldNum" sz="quarter" idx="12"/>
          </p:nvPr>
        </p:nvSpPr>
        <p:spPr/>
        <p:txBody>
          <a:bodyPr/>
          <a:lstStyle/>
          <a:p>
            <a:fld id="{3AD2BD76-1B89-4E0D-8542-94A0ADE4AB12}" type="slidenum">
              <a:rPr lang="en-US" smtClean="0">
                <a:solidFill>
                  <a:prstClr val="black">
                    <a:tint val="75000"/>
                  </a:prstClr>
                </a:solidFill>
              </a:rPr>
              <a:pPr/>
              <a:t>37</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The Changing Face of the Geodetic Advisor </a:t>
            </a:r>
            <a:r>
              <a:rPr lang="en-US" dirty="0" smtClean="0"/>
              <a:t>Program</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Wingdings" pitchFamily="2" charset="2"/>
              <a:buChar char="Ø"/>
              <a:defRPr/>
            </a:pPr>
            <a:r>
              <a:rPr lang="en-US" dirty="0"/>
              <a:t>Provide equal service to non-coop </a:t>
            </a:r>
            <a:r>
              <a:rPr lang="en-US" dirty="0" smtClean="0"/>
              <a:t>states</a:t>
            </a:r>
          </a:p>
          <a:p>
            <a:pPr eaLnBrk="1" fontAlgn="auto" hangingPunct="1">
              <a:spcAft>
                <a:spcPts val="0"/>
              </a:spcAft>
              <a:buFont typeface="Wingdings" pitchFamily="2" charset="2"/>
              <a:buChar char="Ø"/>
              <a:defRPr/>
            </a:pPr>
            <a:r>
              <a:rPr lang="en-US" dirty="0" smtClean="0"/>
              <a:t>REGIONALIZATION</a:t>
            </a:r>
          </a:p>
          <a:p>
            <a:pPr eaLnBrk="1" fontAlgn="auto" hangingPunct="1">
              <a:spcAft>
                <a:spcPts val="0"/>
              </a:spcAft>
              <a:buFont typeface="Wingdings" pitchFamily="2" charset="2"/>
              <a:buChar char="Ø"/>
              <a:defRPr/>
            </a:pPr>
            <a:r>
              <a:rPr lang="en-US" sz="3000" dirty="0" smtClean="0"/>
              <a:t>15 advisors total for 50 states, PR, Pacific islands</a:t>
            </a:r>
          </a:p>
          <a:p>
            <a:pPr eaLnBrk="1" fontAlgn="auto" hangingPunct="1">
              <a:spcAft>
                <a:spcPts val="0"/>
              </a:spcAft>
              <a:buFont typeface="Wingdings" pitchFamily="2" charset="2"/>
              <a:buChar char="Ø"/>
              <a:defRPr/>
            </a:pPr>
            <a:r>
              <a:rPr lang="en-US" sz="3000" dirty="0" smtClean="0"/>
              <a:t>Regions being discussed in NGS Advisory Group</a:t>
            </a:r>
          </a:p>
          <a:p>
            <a:pPr marL="0" indent="0" eaLnBrk="1" fontAlgn="auto" hangingPunct="1">
              <a:spcAft>
                <a:spcPts val="0"/>
              </a:spcAft>
              <a:buFont typeface="Arial" pitchFamily="34" charset="0"/>
              <a:buNone/>
              <a:defRPr/>
            </a:pPr>
            <a:r>
              <a:rPr lang="en-US" sz="3000" dirty="0" smtClean="0">
                <a:hlinkClick r:id="rId2"/>
              </a:rPr>
              <a:t>Ross.Mackay@noaa.gov</a:t>
            </a:r>
            <a:r>
              <a:rPr lang="en-US" sz="3000" dirty="0" smtClean="0"/>
              <a:t> is Chair (SAB Chief)</a:t>
            </a:r>
          </a:p>
          <a:p>
            <a:pPr eaLnBrk="1" fontAlgn="auto" hangingPunct="1">
              <a:spcAft>
                <a:spcPts val="0"/>
              </a:spcAft>
              <a:buFont typeface="Wingdings" pitchFamily="2" charset="2"/>
              <a:buChar char="Ø"/>
              <a:defRPr/>
            </a:pPr>
            <a:r>
              <a:rPr lang="en-US" sz="3000" dirty="0" smtClean="0"/>
              <a:t>Proposal includes “State Coordinator” as POC</a:t>
            </a:r>
          </a:p>
          <a:p>
            <a:pPr eaLnBrk="1" fontAlgn="auto" hangingPunct="1">
              <a:spcAft>
                <a:spcPts val="0"/>
              </a:spcAft>
              <a:buFont typeface="Wingdings" pitchFamily="2" charset="2"/>
              <a:buChar char="Ø"/>
              <a:defRPr/>
            </a:pPr>
            <a:r>
              <a:rPr lang="en-US" sz="3000" dirty="0" smtClean="0"/>
              <a:t>Transition in next 4 years, with attrition due to retirements</a:t>
            </a:r>
          </a:p>
          <a:p>
            <a:pPr eaLnBrk="1" fontAlgn="auto" hangingPunct="1">
              <a:spcAft>
                <a:spcPts val="0"/>
              </a:spcAft>
              <a:buFont typeface="Wingdings" pitchFamily="2" charset="2"/>
              <a:buChar char="Ø"/>
              <a:defRPr/>
            </a:pPr>
            <a:endParaRPr lang="en-US" sz="3000" dirty="0" smtClean="0"/>
          </a:p>
          <a:p>
            <a:pPr eaLnBrk="1" fontAlgn="auto" hangingPunct="1">
              <a:spcAft>
                <a:spcPts val="0"/>
              </a:spcAft>
              <a:buFont typeface="Wingdings" pitchFamily="2" charset="2"/>
              <a:buChar char="Ø"/>
              <a:defRPr/>
            </a:pPr>
            <a:endParaRPr lang="en-US" sz="3000" dirty="0" smtClean="0"/>
          </a:p>
          <a:p>
            <a:pPr eaLnBrk="1" fontAlgn="auto" hangingPunct="1">
              <a:spcAft>
                <a:spcPts val="0"/>
              </a:spcAft>
              <a:defRPr/>
            </a:pPr>
            <a:endParaRPr lang="en-US" dirty="0"/>
          </a:p>
          <a:p>
            <a:pPr eaLnBrk="1" fontAlgn="auto" hangingPunct="1">
              <a:spcAft>
                <a:spcPts val="0"/>
              </a:spcAft>
              <a:defRPr/>
            </a:pPr>
            <a:endParaRPr lang="en-US" dirty="0"/>
          </a:p>
        </p:txBody>
      </p:sp>
      <p:pic>
        <p:nvPicPr>
          <p:cNvPr id="2050" name="Picture 2" descr="C:\Users\Marti.Ikehara\AppData\Local\Microsoft\Windows\Temporary Internet Files\Content.IE5\8TXOJUN5\MC90043266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812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Marti.Ikehara\AppData\Local\Microsoft\Windows\Temporary Internet Files\Content.IE5\71DTDVFE\MC90033430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8413" y="990600"/>
            <a:ext cx="10366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A7ABB060-FACC-4B1E-A502-D9137C8FE4A5}" type="slidenum">
              <a:rPr lang="en-US" smtClean="0"/>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1" end="1"/>
                                            </p:txEl>
                                          </p:spTgt>
                                        </p:tgtEl>
                                      </p:cBhvr>
                                    </p:animEffect>
                                    <p:animScale>
                                      <p:cBhvr>
                                        <p:cTn id="22" dur="250" autoRev="1" fill="hold"/>
                                        <p:tgtEl>
                                          <p:spTgt spid="3">
                                            <p:txEl>
                                              <p:pRg st="1" end="1"/>
                                            </p:txEl>
                                          </p:spTgt>
                                        </p:tgtEl>
                                      </p:cBhvr>
                                      <p:by x="105000" y="105000"/>
                                    </p:animScale>
                                  </p:childTnLst>
                                </p:cTn>
                              </p:par>
                            </p:childTnLst>
                          </p:cTn>
                        </p:par>
                        <p:par>
                          <p:cTn id="23" fill="hold" nodeType="afterGroup">
                            <p:stCondLst>
                              <p:cond delay="500"/>
                            </p:stCondLst>
                            <p:childTnLst>
                              <p:par>
                                <p:cTn id="24" presetID="53" presetClass="entr" presetSubtype="16" fill="hold" nodeType="after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p:cTn id="26" dur="500" fill="hold"/>
                                        <p:tgtEl>
                                          <p:spTgt spid="2050"/>
                                        </p:tgtEl>
                                        <p:attrNameLst>
                                          <p:attrName>ppt_w</p:attrName>
                                        </p:attrNameLst>
                                      </p:cBhvr>
                                      <p:tavLst>
                                        <p:tav tm="0">
                                          <p:val>
                                            <p:fltVal val="0"/>
                                          </p:val>
                                        </p:tav>
                                        <p:tav tm="100000">
                                          <p:val>
                                            <p:strVal val="#ppt_w"/>
                                          </p:val>
                                        </p:tav>
                                      </p:tavLst>
                                    </p:anim>
                                    <p:anim calcmode="lin" valueType="num">
                                      <p:cBhvr>
                                        <p:cTn id="27" dur="500" fill="hold"/>
                                        <p:tgtEl>
                                          <p:spTgt spid="2050"/>
                                        </p:tgtEl>
                                        <p:attrNameLst>
                                          <p:attrName>ppt_h</p:attrName>
                                        </p:attrNameLst>
                                      </p:cBhvr>
                                      <p:tavLst>
                                        <p:tav tm="0">
                                          <p:val>
                                            <p:fltVal val="0"/>
                                          </p:val>
                                        </p:tav>
                                        <p:tav tm="100000">
                                          <p:val>
                                            <p:strVal val="#ppt_h"/>
                                          </p:val>
                                        </p:tav>
                                      </p:tavLst>
                                    </p:anim>
                                    <p:animEffect transition="in" filter="fade">
                                      <p:cBhvr>
                                        <p:cTn id="28" dur="500"/>
                                        <p:tgtEl>
                                          <p:spTgt spid="205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down)">
                                      <p:cBhvr>
                                        <p:cTn id="33" dur="500"/>
                                        <p:tgtEl>
                                          <p:spTgt spid="3">
                                            <p:txEl>
                                              <p:pRg st="2" end="2"/>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1"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up)">
                                      <p:cBhvr>
                                        <p:cTn id="38" dur="500"/>
                                        <p:tgtEl>
                                          <p:spTgt spid="3">
                                            <p:txEl>
                                              <p:pRg st="3" end="3"/>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00"/>
                                        <p:tgtEl>
                                          <p:spTgt spid="3">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wipe(down)">
                                      <p:cBhvr>
                                        <p:cTn id="46" dur="500"/>
                                        <p:tgtEl>
                                          <p:spTgt spid="3">
                                            <p:txEl>
                                              <p:pRg st="5" end="5"/>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wipe(down)">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D2BD76-1B89-4E0D-8542-94A0ADE4AB12}" type="slidenum">
              <a:rPr lang="en-US" smtClean="0">
                <a:solidFill>
                  <a:prstClr val="black">
                    <a:tint val="75000"/>
                  </a:prstClr>
                </a:solidFill>
              </a:rPr>
              <a:pPr/>
              <a:t>39</a:t>
            </a:fld>
            <a:endParaRPr lang="en-US">
              <a:solidFill>
                <a:prstClr val="black">
                  <a:tint val="75000"/>
                </a:prstClr>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283" y="381000"/>
            <a:ext cx="4929398"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74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156575" cy="685800"/>
          </a:xfrm>
        </p:spPr>
        <p:txBody>
          <a:bodyPr>
            <a:normAutofit fontScale="90000"/>
          </a:bodyPr>
          <a:lstStyle/>
          <a:p>
            <a:pPr algn="ctr" eaLnBrk="1" fontAlgn="auto" hangingPunct="1">
              <a:spcAft>
                <a:spcPts val="0"/>
              </a:spcAft>
              <a:defRPr/>
            </a:pPr>
            <a:r>
              <a:rPr lang="en-US" dirty="0" smtClean="0"/>
              <a:t>Types of Tides</a:t>
            </a:r>
            <a:endParaRPr lang="en-US" dirty="0"/>
          </a:p>
        </p:txBody>
      </p:sp>
      <p:grpSp>
        <p:nvGrpSpPr>
          <p:cNvPr id="3" name="Group 11"/>
          <p:cNvGrpSpPr>
            <a:grpSpLocks/>
          </p:cNvGrpSpPr>
          <p:nvPr/>
        </p:nvGrpSpPr>
        <p:grpSpPr bwMode="auto">
          <a:xfrm>
            <a:off x="1044575" y="873125"/>
            <a:ext cx="5832475" cy="5624513"/>
            <a:chOff x="1409700" y="838200"/>
            <a:chExt cx="5894388" cy="5486400"/>
          </a:xfrm>
        </p:grpSpPr>
        <p:pic>
          <p:nvPicPr>
            <p:cNvPr id="52235" name="Picture 2" descr="bite me file2"/>
            <p:cNvPicPr>
              <a:picLocks noChangeAspect="1" noChangeArrowheads="1"/>
            </p:cNvPicPr>
            <p:nvPr/>
          </p:nvPicPr>
          <p:blipFill>
            <a:blip r:embed="rId2" cstate="print"/>
            <a:srcRect t="5591" b="11517"/>
            <a:stretch>
              <a:fillRect/>
            </a:stretch>
          </p:blipFill>
          <p:spPr bwMode="auto">
            <a:xfrm>
              <a:off x="1409700" y="838200"/>
              <a:ext cx="5894388" cy="5486400"/>
            </a:xfrm>
            <a:prstGeom prst="rect">
              <a:avLst/>
            </a:prstGeom>
            <a:noFill/>
            <a:ln w="9525">
              <a:noFill/>
              <a:miter lim="800000"/>
              <a:headEnd/>
              <a:tailEnd/>
            </a:ln>
          </p:spPr>
        </p:pic>
        <p:sp>
          <p:nvSpPr>
            <p:cNvPr id="4" name="Rectangle 3"/>
            <p:cNvSpPr/>
            <p:nvPr/>
          </p:nvSpPr>
          <p:spPr>
            <a:xfrm>
              <a:off x="3657397" y="2811012"/>
              <a:ext cx="1676547" cy="246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endParaRPr lang="en-US" sz="1000" dirty="0">
                <a:solidFill>
                  <a:prstClr val="black"/>
                </a:solidFill>
              </a:endParaRPr>
            </a:p>
          </p:txBody>
        </p:sp>
        <p:sp>
          <p:nvSpPr>
            <p:cNvPr id="5" name="Rectangle 4"/>
            <p:cNvSpPr/>
            <p:nvPr/>
          </p:nvSpPr>
          <p:spPr>
            <a:xfrm>
              <a:off x="3734406" y="4724980"/>
              <a:ext cx="1676547" cy="2462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endParaRPr lang="en-US" sz="1000" dirty="0">
                <a:solidFill>
                  <a:prstClr val="black"/>
                </a:solidFill>
              </a:endParaRPr>
            </a:p>
          </p:txBody>
        </p:sp>
      </p:grpSp>
      <p:sp>
        <p:nvSpPr>
          <p:cNvPr id="7" name="Title 1"/>
          <p:cNvSpPr txBox="1">
            <a:spLocks/>
          </p:cNvSpPr>
          <p:nvPr/>
        </p:nvSpPr>
        <p:spPr bwMode="auto">
          <a:xfrm>
            <a:off x="6885709" y="1158436"/>
            <a:ext cx="2258291" cy="492443"/>
          </a:xfrm>
          <a:prstGeom prst="rect">
            <a:avLst/>
          </a:prstGeom>
          <a:noFill/>
          <a:ln w="9525">
            <a:noFill/>
            <a:miter lim="800000"/>
            <a:headEnd/>
            <a:tailEnd/>
          </a:ln>
          <a:effectLst/>
        </p:spPr>
        <p:txBody>
          <a:bodyPr lIns="0" tIns="0" rIns="18288" bIns="0" anchor="b">
            <a:spAutoFit/>
            <a:scene3d>
              <a:camera prst="orthographicFront"/>
              <a:lightRig rig="freezing" dir="t">
                <a:rot lat="0" lon="0" rev="5640000"/>
              </a:lightRig>
            </a:scene3d>
            <a:sp3d prstMaterial="flat">
              <a:bevelT w="38100" h="38100"/>
              <a:contourClr>
                <a:schemeClr val="tx2"/>
              </a:contourClr>
            </a:sp3d>
          </a:bodyPr>
          <a:lstStyle/>
          <a:p>
            <a:pPr>
              <a:defRPr/>
            </a:pPr>
            <a:r>
              <a:rPr lang="en-US" sz="3200" b="1" spc="-150" dirty="0">
                <a:solidFill>
                  <a:srgbClr val="F79646">
                    <a:lumMod val="60000"/>
                    <a:lumOff val="40000"/>
                  </a:srgbClr>
                </a:solidFill>
                <a:effectLst>
                  <a:outerShdw blurRad="38100" dist="25400" dir="5400000" algn="tl" rotWithShape="0">
                    <a:srgbClr val="000000">
                      <a:alpha val="43000"/>
                    </a:srgbClr>
                  </a:outerShdw>
                </a:effectLst>
              </a:rPr>
              <a:t>Semidiurnal</a:t>
            </a:r>
          </a:p>
        </p:txBody>
      </p:sp>
      <p:sp>
        <p:nvSpPr>
          <p:cNvPr id="8" name="Title 1"/>
          <p:cNvSpPr txBox="1">
            <a:spLocks/>
          </p:cNvSpPr>
          <p:nvPr/>
        </p:nvSpPr>
        <p:spPr bwMode="auto">
          <a:xfrm>
            <a:off x="6885709" y="3456708"/>
            <a:ext cx="1943100" cy="492443"/>
          </a:xfrm>
          <a:prstGeom prst="rect">
            <a:avLst/>
          </a:prstGeom>
          <a:noFill/>
          <a:ln w="9525">
            <a:noFill/>
            <a:miter lim="800000"/>
            <a:headEnd/>
            <a:tailEnd/>
          </a:ln>
        </p:spPr>
        <p:txBody>
          <a:bodyPr lIns="0" tIns="0" rIns="18288" bIns="0" anchor="b">
            <a:spAutoFit/>
            <a:scene3d>
              <a:camera prst="orthographicFront"/>
              <a:lightRig rig="freezing" dir="t">
                <a:rot lat="0" lon="0" rev="5640000"/>
              </a:lightRig>
            </a:scene3d>
            <a:sp3d prstMaterial="flat">
              <a:bevelT w="38100" h="38100"/>
              <a:contourClr>
                <a:schemeClr val="tx2"/>
              </a:contourClr>
            </a:sp3d>
          </a:bodyPr>
          <a:lstStyle/>
          <a:p>
            <a:pPr>
              <a:defRPr/>
            </a:pPr>
            <a:r>
              <a:rPr lang="en-US" sz="3200" b="1" spc="-150" dirty="0">
                <a:solidFill>
                  <a:srgbClr val="F79646">
                    <a:lumMod val="60000"/>
                    <a:lumOff val="40000"/>
                  </a:srgbClr>
                </a:solidFill>
                <a:effectLst>
                  <a:outerShdw blurRad="38100" dist="25400" dir="5400000" algn="tl" rotWithShape="0">
                    <a:srgbClr val="000000">
                      <a:alpha val="43000"/>
                    </a:srgbClr>
                  </a:outerShdw>
                </a:effectLst>
              </a:rPr>
              <a:t>Mixed</a:t>
            </a:r>
          </a:p>
        </p:txBody>
      </p:sp>
      <p:sp>
        <p:nvSpPr>
          <p:cNvPr id="9" name="Title 1"/>
          <p:cNvSpPr txBox="1">
            <a:spLocks/>
          </p:cNvSpPr>
          <p:nvPr/>
        </p:nvSpPr>
        <p:spPr bwMode="auto">
          <a:xfrm>
            <a:off x="6885709" y="5396347"/>
            <a:ext cx="1943100" cy="492443"/>
          </a:xfrm>
          <a:prstGeom prst="rect">
            <a:avLst/>
          </a:prstGeom>
          <a:noFill/>
          <a:ln w="9525">
            <a:noFill/>
            <a:miter lim="800000"/>
            <a:headEnd/>
            <a:tailEnd/>
          </a:ln>
        </p:spPr>
        <p:txBody>
          <a:bodyPr lIns="0" tIns="0" rIns="18288" bIns="0" anchor="b">
            <a:spAutoFit/>
            <a:scene3d>
              <a:camera prst="orthographicFront"/>
              <a:lightRig rig="freezing" dir="t">
                <a:rot lat="0" lon="0" rev="5640000"/>
              </a:lightRig>
            </a:scene3d>
            <a:sp3d prstMaterial="flat">
              <a:bevelT w="38100" h="38100"/>
              <a:contourClr>
                <a:schemeClr val="tx2"/>
              </a:contourClr>
            </a:sp3d>
          </a:bodyPr>
          <a:lstStyle/>
          <a:p>
            <a:pPr>
              <a:defRPr/>
            </a:pPr>
            <a:r>
              <a:rPr lang="en-US" sz="3200" b="1" spc="-150" dirty="0">
                <a:solidFill>
                  <a:srgbClr val="F79646">
                    <a:lumMod val="60000"/>
                    <a:lumOff val="40000"/>
                  </a:srgbClr>
                </a:solidFill>
                <a:effectLst>
                  <a:outerShdw blurRad="38100" dist="25400" dir="5400000" algn="tl" rotWithShape="0">
                    <a:srgbClr val="000000">
                      <a:alpha val="43000"/>
                    </a:srgbClr>
                  </a:outerShdw>
                </a:effectLst>
              </a:rPr>
              <a:t>Diurnal</a:t>
            </a:r>
          </a:p>
        </p:txBody>
      </p:sp>
      <p:sp>
        <p:nvSpPr>
          <p:cNvPr id="52231" name="Rectangle 9"/>
          <p:cNvSpPr>
            <a:spLocks noChangeArrowheads="1"/>
          </p:cNvSpPr>
          <p:nvPr/>
        </p:nvSpPr>
        <p:spPr bwMode="auto">
          <a:xfrm>
            <a:off x="6873875" y="1665288"/>
            <a:ext cx="2279650" cy="646112"/>
          </a:xfrm>
          <a:prstGeom prst="rect">
            <a:avLst/>
          </a:prstGeom>
          <a:noFill/>
          <a:ln w="9525">
            <a:noFill/>
            <a:miter lim="800000"/>
            <a:headEnd/>
            <a:tailEnd/>
          </a:ln>
        </p:spPr>
        <p:txBody>
          <a:bodyPr wrap="none">
            <a:spAutoFit/>
          </a:bodyPr>
          <a:lstStyle/>
          <a:p>
            <a:r>
              <a:rPr lang="en-US">
                <a:solidFill>
                  <a:prstClr val="black"/>
                </a:solidFill>
              </a:rPr>
              <a:t>two daily highs &amp; lows</a:t>
            </a:r>
          </a:p>
          <a:p>
            <a:r>
              <a:rPr lang="en-US">
                <a:solidFill>
                  <a:prstClr val="black"/>
                </a:solidFill>
              </a:rPr>
              <a:t>~ similar height </a:t>
            </a:r>
          </a:p>
        </p:txBody>
      </p:sp>
      <p:sp>
        <p:nvSpPr>
          <p:cNvPr id="52232" name="Rectangle 10"/>
          <p:cNvSpPr>
            <a:spLocks noChangeArrowheads="1"/>
          </p:cNvSpPr>
          <p:nvPr/>
        </p:nvSpPr>
        <p:spPr bwMode="auto">
          <a:xfrm>
            <a:off x="6864350" y="2274888"/>
            <a:ext cx="1603375" cy="369887"/>
          </a:xfrm>
          <a:prstGeom prst="rect">
            <a:avLst/>
          </a:prstGeom>
          <a:noFill/>
          <a:ln w="9525">
            <a:noFill/>
            <a:miter lim="800000"/>
            <a:headEnd/>
            <a:tailEnd/>
          </a:ln>
        </p:spPr>
        <p:txBody>
          <a:bodyPr wrap="none">
            <a:spAutoFit/>
          </a:bodyPr>
          <a:lstStyle/>
          <a:p>
            <a:r>
              <a:rPr lang="en-US">
                <a:solidFill>
                  <a:prstClr val="white"/>
                </a:solidFill>
              </a:rPr>
              <a:t>Most common </a:t>
            </a:r>
          </a:p>
        </p:txBody>
      </p:sp>
      <p:sp>
        <p:nvSpPr>
          <p:cNvPr id="52233" name="Rectangle 12"/>
          <p:cNvSpPr>
            <a:spLocks noChangeArrowheads="1"/>
          </p:cNvSpPr>
          <p:nvPr/>
        </p:nvSpPr>
        <p:spPr bwMode="auto">
          <a:xfrm>
            <a:off x="6864350" y="3951288"/>
            <a:ext cx="2279650" cy="646112"/>
          </a:xfrm>
          <a:prstGeom prst="rect">
            <a:avLst/>
          </a:prstGeom>
          <a:noFill/>
          <a:ln w="9525">
            <a:noFill/>
            <a:miter lim="800000"/>
            <a:headEnd/>
            <a:tailEnd/>
          </a:ln>
        </p:spPr>
        <p:txBody>
          <a:bodyPr wrap="none">
            <a:spAutoFit/>
          </a:bodyPr>
          <a:lstStyle/>
          <a:p>
            <a:r>
              <a:rPr lang="en-US">
                <a:solidFill>
                  <a:prstClr val="black"/>
                </a:solidFill>
              </a:rPr>
              <a:t>two daily highs &amp; lows</a:t>
            </a:r>
          </a:p>
          <a:p>
            <a:r>
              <a:rPr lang="en-US">
                <a:solidFill>
                  <a:prstClr val="black"/>
                </a:solidFill>
              </a:rPr>
              <a:t>~ not similar height </a:t>
            </a:r>
          </a:p>
        </p:txBody>
      </p:sp>
      <p:sp>
        <p:nvSpPr>
          <p:cNvPr id="52234" name="Rectangle 13"/>
          <p:cNvSpPr>
            <a:spLocks noChangeArrowheads="1"/>
          </p:cNvSpPr>
          <p:nvPr/>
        </p:nvSpPr>
        <p:spPr bwMode="auto">
          <a:xfrm>
            <a:off x="6864350" y="5835650"/>
            <a:ext cx="2100263" cy="369888"/>
          </a:xfrm>
          <a:prstGeom prst="rect">
            <a:avLst/>
          </a:prstGeom>
          <a:noFill/>
          <a:ln w="9525">
            <a:noFill/>
            <a:miter lim="800000"/>
            <a:headEnd/>
            <a:tailEnd/>
          </a:ln>
        </p:spPr>
        <p:txBody>
          <a:bodyPr wrap="none">
            <a:spAutoFit/>
          </a:bodyPr>
          <a:lstStyle/>
          <a:p>
            <a:r>
              <a:rPr lang="en-US">
                <a:solidFill>
                  <a:prstClr val="black"/>
                </a:solidFill>
              </a:rPr>
              <a:t>one daily high &amp; low</a:t>
            </a:r>
          </a:p>
        </p:txBody>
      </p:sp>
      <p:sp>
        <p:nvSpPr>
          <p:cNvPr id="6" name="Slide Number Placeholder 5"/>
          <p:cNvSpPr>
            <a:spLocks noGrp="1"/>
          </p:cNvSpPr>
          <p:nvPr>
            <p:ph type="sldNum" sz="quarter" idx="12"/>
          </p:nvPr>
        </p:nvSpPr>
        <p:spPr/>
        <p:txBody>
          <a:bodyPr/>
          <a:lstStyle/>
          <a:p>
            <a:fld id="{6DC639BD-A744-4E37-AE59-1E24C9CF923F}" type="slidenum">
              <a:rPr lang="en-US" smtClean="0"/>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hangingPunct="1">
              <a:defRPr/>
            </a:pPr>
            <a:r>
              <a:rPr lang="en-US" dirty="0" smtClean="0"/>
              <a:t>NWLON Stations</a:t>
            </a:r>
            <a:endParaRPr lang="en-US" dirty="0"/>
          </a:p>
        </p:txBody>
      </p:sp>
      <p:sp>
        <p:nvSpPr>
          <p:cNvPr id="3" name="Subtitle 2"/>
          <p:cNvSpPr>
            <a:spLocks noGrp="1"/>
          </p:cNvSpPr>
          <p:nvPr>
            <p:ph type="subTitle" idx="1"/>
          </p:nvPr>
        </p:nvSpPr>
        <p:spPr>
          <a:xfrm>
            <a:off x="0" y="933450"/>
            <a:ext cx="9144000" cy="487363"/>
          </a:xfrm>
        </p:spPr>
        <p:txBody>
          <a:bodyPr/>
          <a:lstStyle/>
          <a:p>
            <a:pPr marR="0" eaLnBrk="1" hangingPunct="1">
              <a:defRPr/>
            </a:pPr>
            <a:r>
              <a:rPr lang="en-US" smtClean="0">
                <a:solidFill>
                  <a:srgbClr val="C9DA92"/>
                </a:solidFill>
                <a:effectLst>
                  <a:outerShdw blurRad="38100" dist="38100" dir="2700000" algn="tl">
                    <a:srgbClr val="000000"/>
                  </a:outerShdw>
                </a:effectLst>
              </a:rPr>
              <a:t>Essential Equipment</a:t>
            </a:r>
          </a:p>
        </p:txBody>
      </p:sp>
      <p:sp>
        <p:nvSpPr>
          <p:cNvPr id="38916" name="Subtitle 2"/>
          <p:cNvSpPr txBox="1">
            <a:spLocks/>
          </p:cNvSpPr>
          <p:nvPr/>
        </p:nvSpPr>
        <p:spPr bwMode="auto">
          <a:xfrm>
            <a:off x="2233613" y="1722438"/>
            <a:ext cx="3795712" cy="3062287"/>
          </a:xfrm>
          <a:prstGeom prst="rect">
            <a:avLst/>
          </a:prstGeom>
          <a:noFill/>
          <a:ln w="9525">
            <a:noFill/>
            <a:miter lim="800000"/>
            <a:headEnd/>
            <a:tailEnd/>
          </a:ln>
        </p:spPr>
        <p:txBody>
          <a:bodyPr lIns="0" rIns="18288"/>
          <a:lstStyle/>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Automatic water level sensor</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Backup water level sensor</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Backup &amp; Primary data collection platform</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Protective well</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Shelter</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Solar Panel</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GOES satellite radios</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Telephone modem</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Ancillary geophysical instruments</a:t>
            </a:r>
          </a:p>
          <a:p>
            <a:pPr indent="-169863" fontAlgn="base">
              <a:spcBef>
                <a:spcPct val="20000"/>
              </a:spcBef>
              <a:spcAft>
                <a:spcPct val="0"/>
              </a:spcAft>
              <a:buClr>
                <a:srgbClr val="C4EFFF"/>
              </a:buClr>
              <a:buSzPct val="100000"/>
              <a:buFont typeface="Arial" pitchFamily="34" charset="0"/>
              <a:buChar char="•"/>
            </a:pPr>
            <a:r>
              <a:rPr lang="en-US" sz="1600" smtClean="0">
                <a:solidFill>
                  <a:srgbClr val="C4EFFF"/>
                </a:solidFill>
                <a:latin typeface="Calibri" pitchFamily="34" charset="0"/>
              </a:rPr>
              <a:t>System of Bench Marks</a:t>
            </a:r>
          </a:p>
        </p:txBody>
      </p:sp>
      <p:sp>
        <p:nvSpPr>
          <p:cNvPr id="12" name="Subtitle 2"/>
          <p:cNvSpPr txBox="1">
            <a:spLocks/>
          </p:cNvSpPr>
          <p:nvPr/>
        </p:nvSpPr>
        <p:spPr bwMode="auto">
          <a:xfrm>
            <a:off x="3930650" y="5411788"/>
            <a:ext cx="2754313" cy="1446212"/>
          </a:xfrm>
          <a:prstGeom prst="rect">
            <a:avLst/>
          </a:prstGeom>
          <a:noFill/>
          <a:ln w="9525">
            <a:noFill/>
            <a:miter lim="800000"/>
            <a:headEnd/>
            <a:tailEnd/>
          </a:ln>
        </p:spPr>
        <p:txBody>
          <a:bodyPr lIns="0" rIns="18288"/>
          <a:lstStyle/>
          <a:p>
            <a:pPr marL="390525" indent="-157163" fontAlgn="base">
              <a:spcBef>
                <a:spcPts val="384"/>
              </a:spcBef>
              <a:spcAft>
                <a:spcPct val="0"/>
              </a:spcAft>
              <a:buClr>
                <a:srgbClr val="009DD9">
                  <a:lumMod val="20000"/>
                  <a:lumOff val="80000"/>
                </a:srgbClr>
              </a:buClr>
              <a:buSzPct val="100000"/>
              <a:buFont typeface="Arial" pitchFamily="34" charset="0"/>
              <a:buChar char="•"/>
              <a:defRPr/>
            </a:pPr>
            <a:r>
              <a:rPr lang="en-US" sz="1600" dirty="0">
                <a:solidFill>
                  <a:srgbClr val="009DD9">
                    <a:lumMod val="20000"/>
                    <a:lumOff val="80000"/>
                  </a:srgbClr>
                </a:solidFill>
                <a:latin typeface="Calibri" pitchFamily="34" charset="0"/>
              </a:rPr>
              <a:t>Data Collection Platform</a:t>
            </a:r>
          </a:p>
          <a:p>
            <a:pPr marL="390525" indent="-157163" fontAlgn="base">
              <a:spcBef>
                <a:spcPts val="384"/>
              </a:spcBef>
              <a:spcAft>
                <a:spcPct val="0"/>
              </a:spcAft>
              <a:buClr>
                <a:srgbClr val="009DD9">
                  <a:lumMod val="20000"/>
                  <a:lumOff val="80000"/>
                </a:srgbClr>
              </a:buClr>
              <a:buSzPct val="100000"/>
              <a:buFont typeface="Arial" pitchFamily="34" charset="0"/>
              <a:buChar char="•"/>
              <a:defRPr/>
            </a:pPr>
            <a:r>
              <a:rPr lang="en-US" sz="1600" dirty="0">
                <a:solidFill>
                  <a:srgbClr val="009DD9">
                    <a:lumMod val="20000"/>
                    <a:lumOff val="80000"/>
                  </a:srgbClr>
                </a:solidFill>
                <a:latin typeface="Calibri" pitchFamily="34" charset="0"/>
              </a:rPr>
              <a:t>Acoustic or pressure sensor</a:t>
            </a:r>
          </a:p>
          <a:p>
            <a:pPr marL="390525" indent="-157163" fontAlgn="base">
              <a:spcBef>
                <a:spcPts val="384"/>
              </a:spcBef>
              <a:spcAft>
                <a:spcPct val="0"/>
              </a:spcAft>
              <a:buClr>
                <a:srgbClr val="009DD9">
                  <a:lumMod val="20000"/>
                  <a:lumOff val="80000"/>
                </a:srgbClr>
              </a:buClr>
              <a:buSzPct val="100000"/>
              <a:buFont typeface="Arial" pitchFamily="34" charset="0"/>
              <a:buChar char="•"/>
              <a:defRPr/>
            </a:pPr>
            <a:r>
              <a:rPr lang="en-US" sz="1600" dirty="0">
                <a:solidFill>
                  <a:srgbClr val="009DD9">
                    <a:lumMod val="20000"/>
                    <a:lumOff val="80000"/>
                  </a:srgbClr>
                </a:solidFill>
                <a:latin typeface="Calibri" pitchFamily="34" charset="0"/>
              </a:rPr>
              <a:t>Solar Panel</a:t>
            </a:r>
          </a:p>
          <a:p>
            <a:pPr marL="390525" indent="-157163" fontAlgn="base">
              <a:spcBef>
                <a:spcPts val="384"/>
              </a:spcBef>
              <a:spcAft>
                <a:spcPct val="0"/>
              </a:spcAft>
              <a:buClr>
                <a:srgbClr val="009DD9">
                  <a:lumMod val="20000"/>
                  <a:lumOff val="80000"/>
                </a:srgbClr>
              </a:buClr>
              <a:buSzPct val="100000"/>
              <a:buFont typeface="Arial" pitchFamily="34" charset="0"/>
              <a:buChar char="•"/>
              <a:defRPr/>
            </a:pPr>
            <a:r>
              <a:rPr lang="en-US" sz="1600" dirty="0">
                <a:solidFill>
                  <a:srgbClr val="009DD9">
                    <a:lumMod val="20000"/>
                    <a:lumOff val="80000"/>
                  </a:srgbClr>
                </a:solidFill>
                <a:latin typeface="Calibri" pitchFamily="34" charset="0"/>
              </a:rPr>
              <a:t>GOES Transmitter</a:t>
            </a:r>
          </a:p>
        </p:txBody>
      </p:sp>
      <p:sp>
        <p:nvSpPr>
          <p:cNvPr id="38918" name="Subtitle 2"/>
          <p:cNvSpPr txBox="1">
            <a:spLocks/>
          </p:cNvSpPr>
          <p:nvPr/>
        </p:nvSpPr>
        <p:spPr bwMode="auto">
          <a:xfrm>
            <a:off x="4494213" y="5029200"/>
            <a:ext cx="2239962" cy="328613"/>
          </a:xfrm>
          <a:prstGeom prst="rect">
            <a:avLst/>
          </a:prstGeom>
          <a:noFill/>
          <a:ln w="9525">
            <a:noFill/>
            <a:miter lim="800000"/>
            <a:headEnd/>
            <a:tailEnd/>
          </a:ln>
        </p:spPr>
        <p:txBody>
          <a:bodyPr lIns="0" rIns="18288"/>
          <a:lstStyle/>
          <a:p>
            <a:pPr algn="ctr" fontAlgn="base">
              <a:spcBef>
                <a:spcPct val="0"/>
              </a:spcBef>
              <a:spcAft>
                <a:spcPct val="0"/>
              </a:spcAft>
              <a:buClr>
                <a:srgbClr val="C4EFFF"/>
              </a:buClr>
              <a:buSzPct val="100000"/>
            </a:pPr>
            <a:r>
              <a:rPr lang="en-US" b="1" smtClean="0">
                <a:solidFill>
                  <a:prstClr val="black"/>
                </a:solidFill>
                <a:latin typeface="Calibri" pitchFamily="34" charset="0"/>
              </a:rPr>
              <a:t>Short term stations</a:t>
            </a:r>
            <a:endParaRPr lang="en-US" smtClean="0">
              <a:solidFill>
                <a:prstClr val="black"/>
              </a:solidFill>
              <a:latin typeface="Calibri" pitchFamily="34" charset="0"/>
            </a:endParaRPr>
          </a:p>
        </p:txBody>
      </p:sp>
      <p:sp>
        <p:nvSpPr>
          <p:cNvPr id="38919" name="Subtitle 2"/>
          <p:cNvSpPr txBox="1">
            <a:spLocks/>
          </p:cNvSpPr>
          <p:nvPr/>
        </p:nvSpPr>
        <p:spPr bwMode="auto">
          <a:xfrm>
            <a:off x="0" y="1381125"/>
            <a:ext cx="4527550" cy="336550"/>
          </a:xfrm>
          <a:prstGeom prst="rect">
            <a:avLst/>
          </a:prstGeom>
          <a:noFill/>
          <a:ln w="9525">
            <a:noFill/>
            <a:miter lim="800000"/>
            <a:headEnd/>
            <a:tailEnd/>
          </a:ln>
        </p:spPr>
        <p:txBody>
          <a:bodyPr lIns="0" rIns="18288"/>
          <a:lstStyle/>
          <a:p>
            <a:pPr algn="ctr" fontAlgn="base">
              <a:spcBef>
                <a:spcPct val="0"/>
              </a:spcBef>
              <a:spcAft>
                <a:spcPct val="0"/>
              </a:spcAft>
              <a:buClr>
                <a:srgbClr val="C4EFFF"/>
              </a:buClr>
              <a:buSzPct val="100000"/>
            </a:pPr>
            <a:r>
              <a:rPr lang="en-US" b="1" smtClean="0">
                <a:solidFill>
                  <a:prstClr val="black"/>
                </a:solidFill>
                <a:latin typeface="Calibri" pitchFamily="34" charset="0"/>
              </a:rPr>
              <a:t>Control Stations</a:t>
            </a:r>
          </a:p>
        </p:txBody>
      </p:sp>
      <p:pic>
        <p:nvPicPr>
          <p:cNvPr id="17" name="Picture 10" descr="867 0424 port wentworth 8"/>
          <p:cNvPicPr>
            <a:picLocks noChangeAspect="1" noChangeArrowheads="1"/>
          </p:cNvPicPr>
          <p:nvPr/>
        </p:nvPicPr>
        <p:blipFill>
          <a:blip r:embed="rId3" cstate="print"/>
          <a:srcRect l="21823"/>
          <a:stretch>
            <a:fillRect/>
          </a:stretch>
        </p:blipFill>
        <p:spPr>
          <a:xfrm>
            <a:off x="6684963" y="3992563"/>
            <a:ext cx="1681162" cy="2632075"/>
          </a:xfrm>
          <a:prstGeom prst="rect">
            <a:avLst/>
          </a:prstGeom>
          <a:effectLst>
            <a:outerShdw blurRad="50800" dist="76200" dir="2700000" algn="tl" rotWithShape="0">
              <a:prstClr val="black">
                <a:alpha val="88000"/>
              </a:prstClr>
            </a:outerShdw>
          </a:effectLst>
        </p:spPr>
      </p:pic>
      <p:pic>
        <p:nvPicPr>
          <p:cNvPr id="18" name="Picture 4" descr="Station"/>
          <p:cNvPicPr>
            <a:picLocks noChangeAspect="1" noChangeArrowheads="1"/>
          </p:cNvPicPr>
          <p:nvPr/>
        </p:nvPicPr>
        <p:blipFill>
          <a:blip r:embed="rId4" cstate="print"/>
          <a:srcRect l="16138"/>
          <a:stretch>
            <a:fillRect/>
          </a:stretch>
        </p:blipFill>
        <p:spPr bwMode="auto">
          <a:xfrm>
            <a:off x="149225" y="1722438"/>
            <a:ext cx="1925638" cy="3148012"/>
          </a:xfrm>
          <a:prstGeom prst="rect">
            <a:avLst/>
          </a:prstGeom>
          <a:noFill/>
          <a:ln w="57150">
            <a:noFill/>
            <a:miter lim="800000"/>
            <a:headEnd/>
            <a:tailEnd/>
          </a:ln>
          <a:effectLst>
            <a:outerShdw blurRad="50800" dist="101600" dir="2700000" algn="tl" rotWithShape="0">
              <a:prstClr val="black">
                <a:alpha val="87000"/>
              </a:prstClr>
            </a:outerShdw>
          </a:effectLst>
        </p:spPr>
      </p:pic>
      <p:pic>
        <p:nvPicPr>
          <p:cNvPr id="38922" name="Picture 2" descr="237 - NOAA NEXT GENERATION WATER LEVEL MEAS SYS"/>
          <p:cNvPicPr>
            <a:picLocks noChangeAspect="1" noChangeArrowheads="1"/>
          </p:cNvPicPr>
          <p:nvPr/>
        </p:nvPicPr>
        <p:blipFill>
          <a:blip r:embed="rId5" cstate="print"/>
          <a:srcRect l="3368"/>
          <a:stretch>
            <a:fillRect/>
          </a:stretch>
        </p:blipFill>
        <p:spPr bwMode="auto">
          <a:xfrm>
            <a:off x="6019800" y="1619250"/>
            <a:ext cx="2987675" cy="2195513"/>
          </a:xfrm>
          <a:prstGeom prst="rect">
            <a:avLst/>
          </a:prstGeom>
          <a:noFill/>
          <a:ln w="9525">
            <a:noFill/>
            <a:miter lim="800000"/>
            <a:headEnd/>
            <a:tailEnd/>
          </a:ln>
        </p:spPr>
      </p:pic>
      <p:sp>
        <p:nvSpPr>
          <p:cNvPr id="38923" name="Rectangle 3"/>
          <p:cNvSpPr txBox="1">
            <a:spLocks noChangeArrowheads="1"/>
          </p:cNvSpPr>
          <p:nvPr/>
        </p:nvSpPr>
        <p:spPr bwMode="auto">
          <a:xfrm>
            <a:off x="306388" y="4889500"/>
            <a:ext cx="2459037" cy="1708150"/>
          </a:xfrm>
          <a:prstGeom prst="rect">
            <a:avLst/>
          </a:prstGeom>
          <a:noFill/>
          <a:ln w="9525">
            <a:noFill/>
            <a:miter lim="800000"/>
            <a:headEnd/>
            <a:tailEnd/>
          </a:ln>
        </p:spPr>
        <p:txBody>
          <a:bodyPr lIns="0" rIns="18288"/>
          <a:lstStyle/>
          <a:p>
            <a:pPr marL="282575" indent="-228600" fontAlgn="base">
              <a:spcBef>
                <a:spcPct val="20000"/>
              </a:spcBef>
              <a:spcAft>
                <a:spcPct val="0"/>
              </a:spcAft>
              <a:buClr>
                <a:prstClr val="white"/>
              </a:buClr>
              <a:buSzPct val="100000"/>
              <a:buFont typeface="Arial" pitchFamily="34" charset="0"/>
              <a:buChar char="•"/>
            </a:pPr>
            <a:r>
              <a:rPr lang="en-US" sz="1400" smtClean="0">
                <a:solidFill>
                  <a:prstClr val="white"/>
                </a:solidFill>
                <a:latin typeface="Calibri" pitchFamily="34" charset="0"/>
              </a:rPr>
              <a:t>Water Level</a:t>
            </a:r>
          </a:p>
          <a:p>
            <a:pPr marL="282575" indent="-228600" fontAlgn="base">
              <a:spcBef>
                <a:spcPct val="20000"/>
              </a:spcBef>
              <a:spcAft>
                <a:spcPct val="0"/>
              </a:spcAft>
              <a:buClr>
                <a:prstClr val="white"/>
              </a:buClr>
              <a:buSzPct val="100000"/>
              <a:buFont typeface="Arial" pitchFamily="34" charset="0"/>
              <a:buChar char="•"/>
            </a:pPr>
            <a:r>
              <a:rPr lang="en-US" sz="1400" smtClean="0">
                <a:solidFill>
                  <a:prstClr val="white"/>
                </a:solidFill>
                <a:latin typeface="Calibri" pitchFamily="34" charset="0"/>
              </a:rPr>
              <a:t>Wind Speed/Direction</a:t>
            </a:r>
          </a:p>
          <a:p>
            <a:pPr marL="282575" indent="-228600" fontAlgn="base">
              <a:spcBef>
                <a:spcPct val="20000"/>
              </a:spcBef>
              <a:spcAft>
                <a:spcPct val="0"/>
              </a:spcAft>
              <a:buClr>
                <a:prstClr val="white"/>
              </a:buClr>
              <a:buSzPct val="100000"/>
              <a:buFont typeface="Arial" pitchFamily="34" charset="0"/>
              <a:buChar char="•"/>
            </a:pPr>
            <a:r>
              <a:rPr lang="en-US" sz="1400" smtClean="0">
                <a:solidFill>
                  <a:prstClr val="white"/>
                </a:solidFill>
                <a:latin typeface="Calibri" pitchFamily="34" charset="0"/>
              </a:rPr>
              <a:t>Barometric Pressure</a:t>
            </a:r>
          </a:p>
          <a:p>
            <a:pPr marL="282575" indent="-228600" fontAlgn="base">
              <a:spcBef>
                <a:spcPct val="20000"/>
              </a:spcBef>
              <a:spcAft>
                <a:spcPct val="0"/>
              </a:spcAft>
              <a:buClr>
                <a:prstClr val="white"/>
              </a:buClr>
              <a:buSzPct val="100000"/>
              <a:buFont typeface="Arial" pitchFamily="34" charset="0"/>
              <a:buChar char="•"/>
            </a:pPr>
            <a:r>
              <a:rPr lang="en-US" sz="1400" smtClean="0">
                <a:solidFill>
                  <a:prstClr val="white"/>
                </a:solidFill>
                <a:latin typeface="Calibri" pitchFamily="34" charset="0"/>
              </a:rPr>
              <a:t>Air/Water Temp.</a:t>
            </a:r>
          </a:p>
          <a:p>
            <a:pPr marL="282575" indent="-228600" fontAlgn="base">
              <a:spcBef>
                <a:spcPct val="20000"/>
              </a:spcBef>
              <a:spcAft>
                <a:spcPct val="0"/>
              </a:spcAft>
              <a:buClr>
                <a:prstClr val="white"/>
              </a:buClr>
              <a:buSzPct val="100000"/>
              <a:buFont typeface="Arial" pitchFamily="34" charset="0"/>
              <a:buChar char="•"/>
            </a:pPr>
            <a:r>
              <a:rPr lang="en-US" sz="1400" smtClean="0">
                <a:solidFill>
                  <a:prstClr val="white"/>
                </a:solidFill>
                <a:latin typeface="Calibri" pitchFamily="34" charset="0"/>
              </a:rPr>
              <a:t>Conductivity/Temp</a:t>
            </a:r>
          </a:p>
          <a:p>
            <a:pPr marL="282575" indent="-228600" fontAlgn="base">
              <a:spcBef>
                <a:spcPct val="20000"/>
              </a:spcBef>
              <a:spcAft>
                <a:spcPct val="0"/>
              </a:spcAft>
              <a:buClr>
                <a:prstClr val="white"/>
              </a:buClr>
              <a:buSzPct val="100000"/>
              <a:buFont typeface="Arial" pitchFamily="34" charset="0"/>
              <a:buChar char="•"/>
            </a:pPr>
            <a:r>
              <a:rPr lang="en-US" sz="1400" smtClean="0">
                <a:solidFill>
                  <a:prstClr val="white"/>
                </a:solidFill>
                <a:latin typeface="Calibri" pitchFamily="34" charset="0"/>
              </a:rPr>
              <a:t>Chart Datum</a:t>
            </a:r>
          </a:p>
          <a:p>
            <a:pPr marL="282575" indent="-228600" fontAlgn="base">
              <a:spcBef>
                <a:spcPct val="20000"/>
              </a:spcBef>
              <a:spcAft>
                <a:spcPct val="0"/>
              </a:spcAft>
              <a:buClr>
                <a:prstClr val="white"/>
              </a:buClr>
              <a:buSzPct val="100000"/>
              <a:buFont typeface="Arial" pitchFamily="34" charset="0"/>
              <a:buChar char="•"/>
            </a:pPr>
            <a:r>
              <a:rPr lang="en-US" sz="1400" smtClean="0">
                <a:solidFill>
                  <a:prstClr val="white"/>
                </a:solidFill>
                <a:latin typeface="Calibri" pitchFamily="34" charset="0"/>
              </a:rPr>
              <a:t>Tsunami/Storm Surge</a:t>
            </a:r>
          </a:p>
        </p:txBody>
      </p:sp>
      <p:sp>
        <p:nvSpPr>
          <p:cNvPr id="38924" name="Subtitle 2"/>
          <p:cNvSpPr txBox="1">
            <a:spLocks/>
          </p:cNvSpPr>
          <p:nvPr/>
        </p:nvSpPr>
        <p:spPr bwMode="auto">
          <a:xfrm>
            <a:off x="2193925" y="5613400"/>
            <a:ext cx="1568450" cy="438150"/>
          </a:xfrm>
          <a:prstGeom prst="rect">
            <a:avLst/>
          </a:prstGeom>
          <a:noFill/>
          <a:ln w="9525">
            <a:noFill/>
            <a:miter lim="800000"/>
            <a:headEnd/>
            <a:tailEnd/>
          </a:ln>
        </p:spPr>
        <p:txBody>
          <a:bodyPr lIns="0" rIns="18288"/>
          <a:lstStyle/>
          <a:p>
            <a:pPr fontAlgn="base">
              <a:spcBef>
                <a:spcPct val="20000"/>
              </a:spcBef>
              <a:spcAft>
                <a:spcPct val="0"/>
              </a:spcAft>
              <a:buClr>
                <a:srgbClr val="0BD0D9"/>
              </a:buClr>
              <a:buSzPct val="95000"/>
              <a:buFont typeface="Wingdings 2" pitchFamily="18" charset="2"/>
              <a:buNone/>
            </a:pPr>
            <a:r>
              <a:rPr lang="en-US" b="1" smtClean="0">
                <a:solidFill>
                  <a:prstClr val="black"/>
                </a:solidFill>
                <a:latin typeface="Calibri" pitchFamily="34" charset="0"/>
              </a:rPr>
              <a:t>Observations </a:t>
            </a:r>
          </a:p>
          <a:p>
            <a:pPr fontAlgn="base">
              <a:spcBef>
                <a:spcPct val="20000"/>
              </a:spcBef>
              <a:spcAft>
                <a:spcPct val="0"/>
              </a:spcAft>
              <a:buClr>
                <a:srgbClr val="0BD0D9"/>
              </a:buClr>
              <a:buSzPct val="95000"/>
              <a:buFont typeface="Wingdings 2" pitchFamily="18" charset="2"/>
              <a:buNone/>
            </a:pPr>
            <a:r>
              <a:rPr lang="en-US" b="1" smtClean="0">
                <a:solidFill>
                  <a:prstClr val="black"/>
                </a:solidFill>
                <a:latin typeface="Calibri" pitchFamily="34" charset="0"/>
              </a:rPr>
              <a:t>Collected</a:t>
            </a:r>
          </a:p>
        </p:txBody>
      </p:sp>
      <p:sp>
        <p:nvSpPr>
          <p:cNvPr id="4" name="Slide Number Placeholder 3"/>
          <p:cNvSpPr>
            <a:spLocks noGrp="1"/>
          </p:cNvSpPr>
          <p:nvPr>
            <p:ph type="sldNum" sz="quarter" idx="16"/>
          </p:nvPr>
        </p:nvSpPr>
        <p:spPr/>
        <p:txBody>
          <a:bodyPr/>
          <a:lstStyle/>
          <a:p>
            <a:pPr>
              <a:defRPr/>
            </a:pPr>
            <a:fld id="{1E173A39-B276-45D5-BDA3-9900EACEDE1E}" type="slidenum">
              <a:rPr lang="en-US" smtClean="0">
                <a:solidFill>
                  <a:srgbClr val="DBF5F9">
                    <a:shade val="90000"/>
                  </a:srgbClr>
                </a:solidFill>
              </a:rPr>
              <a:pPr>
                <a:defRPr/>
              </a:pPr>
              <a:t>5</a:t>
            </a:fld>
            <a:endParaRPr lang="en-US">
              <a:solidFill>
                <a:srgbClr val="DBF5F9">
                  <a:shade val="90000"/>
                </a:srgb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TIDE</a:t>
            </a:r>
            <a:endParaRPr lang="en-US" dirty="0"/>
          </a:p>
        </p:txBody>
      </p:sp>
      <p:sp>
        <p:nvSpPr>
          <p:cNvPr id="3" name="Content Placeholder 2"/>
          <p:cNvSpPr>
            <a:spLocks noGrp="1"/>
          </p:cNvSpPr>
          <p:nvPr>
            <p:ph idx="1"/>
          </p:nvPr>
        </p:nvSpPr>
        <p:spPr/>
        <p:txBody>
          <a:bodyPr>
            <a:normAutofit/>
          </a:bodyPr>
          <a:lstStyle/>
          <a:p>
            <a:r>
              <a:rPr lang="en-US" sz="2400" dirty="0" smtClean="0"/>
              <a:t>Tides are actually the movement of water across the Earth’s surface caused by the combined effects of the gravitational forces exerted by the moon and the sun and the rotation of the earth</a:t>
            </a:r>
          </a:p>
          <a:p>
            <a:r>
              <a:rPr lang="en-US" sz="2400" dirty="0" smtClean="0"/>
              <a:t>Tides are affected by the relative positions of the earth, moon, and sun, the elliptical orbits of the celestial bodies, land formations, and relative location on the earth.</a:t>
            </a:r>
          </a:p>
          <a:p>
            <a:r>
              <a:rPr lang="en-US" sz="2400" dirty="0"/>
              <a:t>T</a:t>
            </a:r>
            <a:r>
              <a:rPr lang="en-US" sz="2400" dirty="0" smtClean="0"/>
              <a:t>he highest tides—called ‘spring tides’ occur roughly every 14 days, at the new and full moons, when the gravitational pull of the moon and the sun are in alignment.</a:t>
            </a:r>
            <a:endParaRPr lang="en-US" sz="2400" dirty="0"/>
          </a:p>
        </p:txBody>
      </p:sp>
      <p:sp>
        <p:nvSpPr>
          <p:cNvPr id="4" name="Slide Number Placeholder 3"/>
          <p:cNvSpPr>
            <a:spLocks noGrp="1"/>
          </p:cNvSpPr>
          <p:nvPr>
            <p:ph type="sldNum" sz="quarter" idx="12"/>
          </p:nvPr>
        </p:nvSpPr>
        <p:spPr/>
        <p:txBody>
          <a:bodyPr/>
          <a:lstStyle/>
          <a:p>
            <a:fld id="{6DC639BD-A744-4E37-AE59-1E24C9CF923F}" type="slidenum">
              <a:rPr lang="en-US" smtClean="0"/>
              <a:t>6</a:t>
            </a:fld>
            <a:endParaRPr lang="en-US"/>
          </a:p>
        </p:txBody>
      </p:sp>
    </p:spTree>
    <p:extLst>
      <p:ext uri="{BB962C8B-B14F-4D97-AF65-F5344CB8AC3E}">
        <p14:creationId xmlns:p14="http://schemas.microsoft.com/office/powerpoint/2010/main" val="3145085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1066800"/>
            <a:ext cx="8077200" cy="5786199"/>
          </a:xfrm>
          <a:prstGeom prst="rect">
            <a:avLst/>
          </a:prstGeom>
          <a:noFill/>
        </p:spPr>
        <p:txBody>
          <a:bodyPr wrap="square">
            <a:spAutoFit/>
          </a:bodyPr>
          <a:lstStyle/>
          <a:p>
            <a:pPr fontAlgn="base">
              <a:spcBef>
                <a:spcPts val="2400"/>
              </a:spcBef>
              <a:spcAft>
                <a:spcPct val="0"/>
              </a:spcAft>
              <a:defRPr/>
            </a:pPr>
            <a:r>
              <a:rPr lang="en-US" sz="2000" u="sng" dirty="0">
                <a:solidFill>
                  <a:srgbClr val="009DD9">
                    <a:lumMod val="20000"/>
                    <a:lumOff val="80000"/>
                  </a:srgbClr>
                </a:solidFill>
                <a:latin typeface="Calibri"/>
              </a:rPr>
              <a:t>Astronomical Forces:</a:t>
            </a:r>
          </a:p>
          <a:p>
            <a:pPr marL="342900" lvl="1" indent="-228600" fontAlgn="base">
              <a:spcBef>
                <a:spcPts val="432"/>
              </a:spcBef>
              <a:spcAft>
                <a:spcPct val="0"/>
              </a:spcAft>
              <a:buFont typeface="Arial" pitchFamily="34" charset="0"/>
              <a:buChar char="•"/>
              <a:defRPr/>
            </a:pPr>
            <a:r>
              <a:rPr lang="en-US" sz="2000" dirty="0">
                <a:solidFill>
                  <a:prstClr val="white"/>
                </a:solidFill>
                <a:latin typeface="Calibri"/>
              </a:rPr>
              <a:t>Gravitational pull of Moon creates bulge directly beneath Moon</a:t>
            </a:r>
          </a:p>
          <a:p>
            <a:pPr marL="342900" lvl="1" indent="-228600" fontAlgn="base">
              <a:spcBef>
                <a:spcPts val="432"/>
              </a:spcBef>
              <a:spcAft>
                <a:spcPct val="0"/>
              </a:spcAft>
              <a:buFont typeface="Arial" pitchFamily="34" charset="0"/>
              <a:buChar char="•"/>
              <a:defRPr/>
            </a:pPr>
            <a:r>
              <a:rPr lang="en-US" sz="2000" dirty="0">
                <a:solidFill>
                  <a:prstClr val="white"/>
                </a:solidFill>
                <a:latin typeface="Calibri"/>
              </a:rPr>
              <a:t>Centrifugal forces due to the Earth-Moon’s rotation creates second bulge opposite of Moon</a:t>
            </a:r>
          </a:p>
          <a:p>
            <a:pPr marL="349250" indent="-228600" fontAlgn="base">
              <a:spcBef>
                <a:spcPts val="432"/>
              </a:spcBef>
              <a:spcAft>
                <a:spcPct val="0"/>
              </a:spcAft>
              <a:buFont typeface="Arial" pitchFamily="34" charset="0"/>
              <a:buChar char="•"/>
              <a:defRPr/>
            </a:pPr>
            <a:r>
              <a:rPr lang="en-US" sz="2000" dirty="0">
                <a:solidFill>
                  <a:prstClr val="white"/>
                </a:solidFill>
                <a:latin typeface="Calibri"/>
              </a:rPr>
              <a:t>Variations in the positions of the Moon &amp; Sun relative to the Earth produce monthly variations in tides</a:t>
            </a:r>
            <a:endParaRPr lang="en-US" sz="2000" dirty="0">
              <a:solidFill>
                <a:prstClr val="black"/>
              </a:solidFill>
              <a:latin typeface="Calibri"/>
            </a:endParaRPr>
          </a:p>
          <a:p>
            <a:pPr marL="349250" indent="-228600" fontAlgn="base">
              <a:spcBef>
                <a:spcPts val="432"/>
              </a:spcBef>
              <a:spcAft>
                <a:spcPct val="0"/>
              </a:spcAft>
              <a:buFont typeface="Arial" pitchFamily="34" charset="0"/>
              <a:buChar char="•"/>
              <a:defRPr/>
            </a:pPr>
            <a:r>
              <a:rPr lang="en-US" sz="2000" dirty="0">
                <a:solidFill>
                  <a:prstClr val="white"/>
                </a:solidFill>
                <a:latin typeface="Calibri"/>
              </a:rPr>
              <a:t>Variations in the path of the Moon about the Sun produce decadal (18.6 yr) variations in tides </a:t>
            </a:r>
          </a:p>
          <a:p>
            <a:pPr marL="349250" indent="-228600" fontAlgn="base">
              <a:spcBef>
                <a:spcPts val="432"/>
              </a:spcBef>
              <a:spcAft>
                <a:spcPct val="0"/>
              </a:spcAft>
              <a:buFont typeface="Arial" pitchFamily="34" charset="0"/>
              <a:buChar char="•"/>
              <a:defRPr/>
            </a:pPr>
            <a:r>
              <a:rPr lang="en-US" sz="2000" dirty="0">
                <a:solidFill>
                  <a:prstClr val="white"/>
                </a:solidFill>
                <a:latin typeface="Calibri"/>
              </a:rPr>
              <a:t>Variations in the distance of the Earth/Moon from the Sun/Earth due to their elliptical orbits produce annual/monthly variations in tides</a:t>
            </a:r>
          </a:p>
          <a:p>
            <a:pPr marL="349250" indent="-228600" fontAlgn="base">
              <a:spcBef>
                <a:spcPts val="432"/>
              </a:spcBef>
              <a:spcAft>
                <a:spcPct val="0"/>
              </a:spcAft>
              <a:buFont typeface="Arial" pitchFamily="34" charset="0"/>
              <a:buChar char="•"/>
              <a:defRPr/>
            </a:pPr>
            <a:r>
              <a:rPr lang="en-US" sz="2000" dirty="0">
                <a:solidFill>
                  <a:prstClr val="white"/>
                </a:solidFill>
                <a:latin typeface="Calibri"/>
              </a:rPr>
              <a:t>Variations in the declination of the Moon </a:t>
            </a:r>
            <a:r>
              <a:rPr lang="en-US" sz="2000" dirty="0" smtClean="0">
                <a:solidFill>
                  <a:prstClr val="white"/>
                </a:solidFill>
                <a:latin typeface="Calibri"/>
              </a:rPr>
              <a:t>(varying from 18.5 – 28.5 degrees </a:t>
            </a:r>
            <a:r>
              <a:rPr lang="en-US" sz="2000" dirty="0" err="1" smtClean="0">
                <a:solidFill>
                  <a:prstClr val="white"/>
                </a:solidFill>
                <a:latin typeface="Calibri"/>
              </a:rPr>
              <a:t>pos</a:t>
            </a:r>
            <a:r>
              <a:rPr lang="en-US" sz="2000" dirty="0" smtClean="0">
                <a:solidFill>
                  <a:prstClr val="white"/>
                </a:solidFill>
                <a:latin typeface="Calibri"/>
              </a:rPr>
              <a:t> and </a:t>
            </a:r>
            <a:r>
              <a:rPr lang="en-US" sz="2000" dirty="0" err="1" smtClean="0">
                <a:solidFill>
                  <a:prstClr val="white"/>
                </a:solidFill>
                <a:latin typeface="Calibri"/>
              </a:rPr>
              <a:t>neg</a:t>
            </a:r>
            <a:r>
              <a:rPr lang="en-US" sz="2000" dirty="0" smtClean="0">
                <a:solidFill>
                  <a:prstClr val="white"/>
                </a:solidFill>
                <a:latin typeface="Calibri"/>
              </a:rPr>
              <a:t>) produces </a:t>
            </a:r>
            <a:r>
              <a:rPr lang="en-US" sz="2000" dirty="0">
                <a:solidFill>
                  <a:prstClr val="white"/>
                </a:solidFill>
                <a:latin typeface="Calibri"/>
              </a:rPr>
              <a:t>daily variations in the tides</a:t>
            </a:r>
            <a:endParaRPr lang="en-US" sz="2000" dirty="0">
              <a:solidFill>
                <a:prstClr val="black"/>
              </a:solidFill>
              <a:latin typeface="Calibri"/>
            </a:endParaRPr>
          </a:p>
          <a:p>
            <a:pPr marL="349250" indent="-228600" fontAlgn="base">
              <a:spcBef>
                <a:spcPts val="432"/>
              </a:spcBef>
              <a:spcAft>
                <a:spcPct val="0"/>
              </a:spcAft>
              <a:defRPr/>
            </a:pPr>
            <a:r>
              <a:rPr lang="en-US" sz="2000" u="sng" dirty="0">
                <a:solidFill>
                  <a:srgbClr val="009DD9">
                    <a:lumMod val="20000"/>
                    <a:lumOff val="80000"/>
                  </a:srgbClr>
                </a:solidFill>
                <a:latin typeface="Arial" charset="0"/>
              </a:rPr>
              <a:t>Tides:</a:t>
            </a:r>
          </a:p>
          <a:p>
            <a:pPr marL="342900" lvl="1" indent="-228600" fontAlgn="base">
              <a:spcBef>
                <a:spcPts val="432"/>
              </a:spcBef>
              <a:spcAft>
                <a:spcPct val="0"/>
              </a:spcAft>
              <a:buFont typeface="Arial" pitchFamily="34" charset="0"/>
              <a:buChar char="•"/>
              <a:defRPr/>
            </a:pPr>
            <a:r>
              <a:rPr lang="en-US" sz="2000" dirty="0">
                <a:solidFill>
                  <a:prstClr val="white"/>
                </a:solidFill>
                <a:latin typeface="Calibri"/>
              </a:rPr>
              <a:t>Deterministic; predictable</a:t>
            </a:r>
          </a:p>
          <a:p>
            <a:pPr marL="342900" lvl="1" indent="-228600" fontAlgn="base">
              <a:spcBef>
                <a:spcPts val="432"/>
              </a:spcBef>
              <a:spcAft>
                <a:spcPct val="0"/>
              </a:spcAft>
              <a:buFont typeface="Arial" pitchFamily="34" charset="0"/>
              <a:buChar char="•"/>
              <a:defRPr/>
            </a:pPr>
            <a:r>
              <a:rPr lang="en-US" sz="2000" dirty="0">
                <a:solidFill>
                  <a:prstClr val="white"/>
                </a:solidFill>
                <a:latin typeface="Calibri"/>
              </a:rPr>
              <a:t>With enough water level data, the tides can be predicted indefinitely for that location until/when there are changes to the geometry—bathymetrically or along the coastline</a:t>
            </a:r>
          </a:p>
        </p:txBody>
      </p:sp>
      <p:sp>
        <p:nvSpPr>
          <p:cNvPr id="3" name="Title 1"/>
          <p:cNvSpPr txBox="1">
            <a:spLocks/>
          </p:cNvSpPr>
          <p:nvPr/>
        </p:nvSpPr>
        <p:spPr bwMode="auto">
          <a:xfrm>
            <a:off x="0" y="152400"/>
            <a:ext cx="9144000" cy="685800"/>
          </a:xfrm>
          <a:prstGeom prst="rect">
            <a:avLst/>
          </a:prstGeom>
          <a:noFill/>
          <a:ln w="9525">
            <a:noFill/>
            <a:miter lim="800000"/>
            <a:headEnd/>
            <a:tailEnd/>
          </a:ln>
        </p:spPr>
        <p:txBody>
          <a:bodyPr lIns="0" tIns="0" rIns="18288" bIns="0" anchor="b">
            <a:normAutofit fontScale="90000" lnSpcReduction="10000"/>
            <a:scene3d>
              <a:camera prst="orthographicFront"/>
              <a:lightRig rig="freezing" dir="t">
                <a:rot lat="0" lon="0" rev="5640000"/>
              </a:lightRig>
            </a:scene3d>
            <a:sp3d prstMaterial="flat">
              <a:bevelT w="38100" h="38100"/>
              <a:contourClr>
                <a:schemeClr val="tx2"/>
              </a:contourClr>
            </a:sp3d>
          </a:bodyPr>
          <a:lstStyle/>
          <a:p>
            <a:pPr algn="ctr">
              <a:spcBef>
                <a:spcPct val="0"/>
              </a:spcBef>
              <a:defRPr/>
            </a:pPr>
            <a:r>
              <a:rPr lang="en-US" sz="5600" b="1" dirty="0">
                <a:solidFill>
                  <a:srgbClr val="0BD0D9">
                    <a:tint val="90000"/>
                    <a:satMod val="120000"/>
                  </a:srgbClr>
                </a:solidFill>
                <a:effectLst>
                  <a:outerShdw blurRad="38100" dist="25400" dir="5400000" algn="tl" rotWithShape="0">
                    <a:srgbClr val="000000">
                      <a:alpha val="43000"/>
                    </a:srgbClr>
                  </a:outerShdw>
                </a:effectLst>
                <a:latin typeface="Calibri"/>
              </a:rPr>
              <a:t>Tide Generating Forces</a:t>
            </a:r>
          </a:p>
        </p:txBody>
      </p:sp>
      <p:sp>
        <p:nvSpPr>
          <p:cNvPr id="2" name="Slide Number Placeholder 1"/>
          <p:cNvSpPr>
            <a:spLocks noGrp="1"/>
          </p:cNvSpPr>
          <p:nvPr>
            <p:ph type="sldNum" sz="quarter" idx="12"/>
          </p:nvPr>
        </p:nvSpPr>
        <p:spPr/>
        <p:txBody>
          <a:bodyPr/>
          <a:lstStyle/>
          <a:p>
            <a:pPr>
              <a:defRPr/>
            </a:pPr>
            <a:fld id="{35979E94-480A-4EC9-BA67-CEBDE5B410F3}" type="slidenum">
              <a:rPr lang="en-US" smtClean="0">
                <a:solidFill>
                  <a:srgbClr val="DBF5F9">
                    <a:shade val="90000"/>
                  </a:srgbClr>
                </a:solidFill>
              </a:rPr>
              <a:pPr>
                <a:defRPr/>
              </a:pPr>
              <a:t>7</a:t>
            </a:fld>
            <a:endParaRPr lang="en-US">
              <a:solidFill>
                <a:srgbClr val="DBF5F9">
                  <a:shade val="90000"/>
                </a:srgb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466725" y="5237163"/>
            <a:ext cx="8247063" cy="8191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31747" name="Picture 3"/>
          <p:cNvPicPr>
            <a:picLocks noChangeAspect="1" noChangeArrowheads="1"/>
          </p:cNvPicPr>
          <p:nvPr/>
        </p:nvPicPr>
        <p:blipFill>
          <a:blip r:embed="rId2" cstate="print"/>
          <a:srcRect l="1717" t="2052" r="2574" b="4103"/>
          <a:stretch>
            <a:fillRect/>
          </a:stretch>
        </p:blipFill>
        <p:spPr bwMode="auto">
          <a:xfrm>
            <a:off x="463550" y="1743075"/>
            <a:ext cx="8248650" cy="3381375"/>
          </a:xfrm>
          <a:prstGeom prst="rect">
            <a:avLst/>
          </a:prstGeom>
          <a:noFill/>
          <a:ln w="9525">
            <a:noFill/>
            <a:miter lim="800000"/>
            <a:headEnd/>
            <a:tailEnd/>
          </a:ln>
        </p:spPr>
      </p:pic>
      <p:sp>
        <p:nvSpPr>
          <p:cNvPr id="22" name="Oval 20"/>
          <p:cNvSpPr>
            <a:spLocks noChangeArrowheads="1"/>
          </p:cNvSpPr>
          <p:nvPr/>
        </p:nvSpPr>
        <p:spPr bwMode="auto">
          <a:xfrm>
            <a:off x="2335213" y="5321300"/>
            <a:ext cx="355600" cy="338138"/>
          </a:xfrm>
          <a:prstGeom prst="ellipse">
            <a:avLst/>
          </a:prstGeom>
          <a:solidFill>
            <a:srgbClr val="000000"/>
          </a:solidFill>
          <a:ln w="25400">
            <a:solidFill>
              <a:srgbClr val="000000"/>
            </a:solidFill>
            <a:round/>
            <a:headEnd/>
            <a:tailEnd/>
          </a:ln>
          <a:effectLst/>
        </p:spPr>
        <p:txBody>
          <a:bodyPr wrap="none" anchor="ctr"/>
          <a:lstStyle/>
          <a:p>
            <a:pPr fontAlgn="base">
              <a:spcBef>
                <a:spcPct val="0"/>
              </a:spcBef>
              <a:spcAft>
                <a:spcPct val="0"/>
              </a:spcAft>
              <a:defRPr/>
            </a:pPr>
            <a:endParaRPr lang="en-US" sz="2000">
              <a:solidFill>
                <a:prstClr val="white"/>
              </a:solidFill>
              <a:effectLst>
                <a:outerShdw blurRad="38100" dist="38100" dir="2700000" algn="tl">
                  <a:srgbClr val="000000">
                    <a:alpha val="43137"/>
                  </a:srgbClr>
                </a:outerShdw>
              </a:effectLst>
              <a:latin typeface="Arial" charset="0"/>
            </a:endParaRPr>
          </a:p>
        </p:txBody>
      </p:sp>
      <p:sp>
        <p:nvSpPr>
          <p:cNvPr id="23" name="Oval 21"/>
          <p:cNvSpPr>
            <a:spLocks noChangeArrowheads="1"/>
          </p:cNvSpPr>
          <p:nvPr/>
        </p:nvSpPr>
        <p:spPr bwMode="auto">
          <a:xfrm>
            <a:off x="5978525" y="5321300"/>
            <a:ext cx="357188" cy="338138"/>
          </a:xfrm>
          <a:prstGeom prst="ellipse">
            <a:avLst/>
          </a:prstGeom>
          <a:noFill/>
          <a:ln w="25400">
            <a:solidFill>
              <a:srgbClr val="000000"/>
            </a:solidFill>
            <a:round/>
            <a:headEnd/>
            <a:tailEnd/>
          </a:ln>
          <a:effectLst/>
        </p:spPr>
        <p:txBody>
          <a:bodyPr wrap="none" anchor="ctr"/>
          <a:lstStyle/>
          <a:p>
            <a:pPr fontAlgn="base">
              <a:spcBef>
                <a:spcPct val="0"/>
              </a:spcBef>
              <a:spcAft>
                <a:spcPct val="0"/>
              </a:spcAft>
              <a:defRPr/>
            </a:pPr>
            <a:endParaRPr lang="en-US" sz="2000">
              <a:solidFill>
                <a:prstClr val="white"/>
              </a:solidFill>
              <a:effectLst>
                <a:outerShdw blurRad="38100" dist="38100" dir="2700000" algn="tl">
                  <a:srgbClr val="000000">
                    <a:alpha val="43137"/>
                  </a:srgbClr>
                </a:outerShdw>
              </a:effectLst>
              <a:latin typeface="Arial" charset="0"/>
            </a:endParaRPr>
          </a:p>
        </p:txBody>
      </p:sp>
      <p:sp>
        <p:nvSpPr>
          <p:cNvPr id="40" name="Title 1"/>
          <p:cNvSpPr txBox="1">
            <a:spLocks/>
          </p:cNvSpPr>
          <p:nvPr/>
        </p:nvSpPr>
        <p:spPr bwMode="auto">
          <a:xfrm>
            <a:off x="0" y="152400"/>
            <a:ext cx="9144000" cy="685800"/>
          </a:xfrm>
          <a:prstGeom prst="rect">
            <a:avLst/>
          </a:prstGeom>
          <a:noFill/>
          <a:ln w="9525">
            <a:noFill/>
            <a:miter lim="800000"/>
            <a:headEnd/>
            <a:tailEnd/>
          </a:ln>
        </p:spPr>
        <p:txBody>
          <a:bodyPr lIns="0" tIns="0" rIns="18288" bIns="0" anchor="b">
            <a:normAutofit fontScale="90000" lnSpcReduction="10000"/>
            <a:scene3d>
              <a:camera prst="orthographicFront"/>
              <a:lightRig rig="freezing" dir="t">
                <a:rot lat="0" lon="0" rev="5640000"/>
              </a:lightRig>
            </a:scene3d>
            <a:sp3d prstMaterial="flat">
              <a:bevelT w="38100" h="38100"/>
              <a:contourClr>
                <a:schemeClr val="tx2"/>
              </a:contourClr>
            </a:sp3d>
          </a:bodyPr>
          <a:lstStyle/>
          <a:p>
            <a:pPr algn="ctr">
              <a:spcBef>
                <a:spcPct val="0"/>
              </a:spcBef>
              <a:defRPr/>
            </a:pPr>
            <a:r>
              <a:rPr lang="en-US" sz="5600" b="1" dirty="0">
                <a:solidFill>
                  <a:srgbClr val="0BD0D9">
                    <a:tint val="90000"/>
                    <a:satMod val="120000"/>
                  </a:srgbClr>
                </a:solidFill>
                <a:effectLst>
                  <a:outerShdw blurRad="38100" dist="25400" dir="5400000" algn="tl" rotWithShape="0">
                    <a:srgbClr val="000000">
                      <a:alpha val="43000"/>
                    </a:srgbClr>
                  </a:outerShdw>
                </a:effectLst>
                <a:latin typeface="Calibri"/>
              </a:rPr>
              <a:t>Moon Phase Inequality</a:t>
            </a:r>
          </a:p>
        </p:txBody>
      </p:sp>
      <p:sp>
        <p:nvSpPr>
          <p:cNvPr id="42" name="Text Box 4"/>
          <p:cNvSpPr txBox="1">
            <a:spLocks noChangeArrowheads="1"/>
          </p:cNvSpPr>
          <p:nvPr/>
        </p:nvSpPr>
        <p:spPr bwMode="auto">
          <a:xfrm>
            <a:off x="0" y="914400"/>
            <a:ext cx="9144000" cy="523220"/>
          </a:xfrm>
          <a:prstGeom prst="rect">
            <a:avLst/>
          </a:prstGeom>
          <a:noFill/>
          <a:ln w="9525">
            <a:noFill/>
            <a:miter lim="800000"/>
            <a:headEnd/>
            <a:tailEnd/>
          </a:ln>
        </p:spPr>
        <p:txBody>
          <a:bodyPr>
            <a:spAutoFit/>
          </a:bodyPr>
          <a:lstStyle/>
          <a:p>
            <a:pPr algn="ctr" fontAlgn="base">
              <a:spcBef>
                <a:spcPct val="0"/>
              </a:spcBef>
              <a:spcAft>
                <a:spcPct val="0"/>
              </a:spcAft>
              <a:defRPr/>
            </a:pPr>
            <a:r>
              <a:rPr lang="en-US" sz="2800" b="1" dirty="0">
                <a:solidFill>
                  <a:srgbClr val="A5C249">
                    <a:lumMod val="60000"/>
                    <a:lumOff val="40000"/>
                  </a:srgbClr>
                </a:solidFill>
                <a:effectLst>
                  <a:outerShdw blurRad="38100" dist="38100" dir="2700000" algn="tl">
                    <a:srgbClr val="000000">
                      <a:alpha val="43137"/>
                    </a:srgbClr>
                  </a:outerShdw>
                </a:effectLst>
                <a:latin typeface="Calibri"/>
              </a:rPr>
              <a:t>Affects the amplitude of the tides (tidal range)</a:t>
            </a:r>
          </a:p>
        </p:txBody>
      </p:sp>
      <p:sp>
        <p:nvSpPr>
          <p:cNvPr id="31752" name="Text Box 29"/>
          <p:cNvSpPr txBox="1">
            <a:spLocks noChangeArrowheads="1"/>
          </p:cNvSpPr>
          <p:nvPr/>
        </p:nvSpPr>
        <p:spPr bwMode="auto">
          <a:xfrm>
            <a:off x="508000" y="5233988"/>
            <a:ext cx="1130300" cy="83185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2400">
                <a:solidFill>
                  <a:prstClr val="black"/>
                </a:solidFill>
                <a:latin typeface="Calibri" pitchFamily="34" charset="0"/>
              </a:rPr>
              <a:t>Moon Phases:</a:t>
            </a:r>
          </a:p>
        </p:txBody>
      </p:sp>
      <p:sp>
        <p:nvSpPr>
          <p:cNvPr id="43" name="Text Box 32"/>
          <p:cNvSpPr txBox="1">
            <a:spLocks noChangeArrowheads="1"/>
          </p:cNvSpPr>
          <p:nvPr/>
        </p:nvSpPr>
        <p:spPr bwMode="auto">
          <a:xfrm>
            <a:off x="7493000" y="5649913"/>
            <a:ext cx="754063" cy="400050"/>
          </a:xfrm>
          <a:prstGeom prst="rect">
            <a:avLst/>
          </a:prstGeom>
          <a:noFill/>
          <a:ln w="9525">
            <a:noFill/>
            <a:miter lim="800000"/>
            <a:headEnd/>
            <a:tailEnd/>
          </a:ln>
          <a:effectLst>
            <a:outerShdw blurRad="50800" dist="50800" dir="5400000" algn="ctr" rotWithShape="0">
              <a:schemeClr val="tx1"/>
            </a:outerShdw>
          </a:effectLst>
        </p:spPr>
        <p:txBody>
          <a:bodyPr wrap="none"/>
          <a:lstStyle/>
          <a:p>
            <a:pPr algn="ctr" eaLnBrk="0" fontAlgn="base" hangingPunct="0">
              <a:spcBef>
                <a:spcPct val="0"/>
              </a:spcBef>
              <a:spcAft>
                <a:spcPct val="0"/>
              </a:spcAft>
              <a:defRPr/>
            </a:pPr>
            <a:r>
              <a:rPr lang="en-US" sz="2000" b="1" dirty="0">
                <a:solidFill>
                  <a:srgbClr val="003399"/>
                </a:solidFill>
                <a:latin typeface="Calibri" pitchFamily="34" charset="0"/>
              </a:rPr>
              <a:t>Neap</a:t>
            </a:r>
          </a:p>
        </p:txBody>
      </p:sp>
      <p:sp>
        <p:nvSpPr>
          <p:cNvPr id="44" name="Text Box 33"/>
          <p:cNvSpPr txBox="1">
            <a:spLocks noChangeArrowheads="1"/>
          </p:cNvSpPr>
          <p:nvPr/>
        </p:nvSpPr>
        <p:spPr bwMode="auto">
          <a:xfrm>
            <a:off x="4198938" y="5649913"/>
            <a:ext cx="755650" cy="400050"/>
          </a:xfrm>
          <a:prstGeom prst="rect">
            <a:avLst/>
          </a:prstGeom>
          <a:noFill/>
          <a:ln w="9525">
            <a:noFill/>
            <a:miter lim="800000"/>
            <a:headEnd/>
            <a:tailEnd/>
          </a:ln>
          <a:effectLst>
            <a:outerShdw blurRad="50800" dist="50800" dir="5400000" algn="ctr" rotWithShape="0">
              <a:schemeClr val="tx1"/>
            </a:outerShdw>
          </a:effectLst>
        </p:spPr>
        <p:txBody>
          <a:bodyPr wrap="none"/>
          <a:lstStyle/>
          <a:p>
            <a:pPr algn="ctr" eaLnBrk="0" fontAlgn="base" hangingPunct="0">
              <a:spcBef>
                <a:spcPct val="0"/>
              </a:spcBef>
              <a:spcAft>
                <a:spcPct val="0"/>
              </a:spcAft>
              <a:defRPr/>
            </a:pPr>
            <a:r>
              <a:rPr lang="en-US" sz="2000" b="1" dirty="0">
                <a:solidFill>
                  <a:srgbClr val="003399"/>
                </a:solidFill>
                <a:latin typeface="Calibri" pitchFamily="34" charset="0"/>
              </a:rPr>
              <a:t>Neap</a:t>
            </a:r>
          </a:p>
        </p:txBody>
      </p:sp>
      <p:sp>
        <p:nvSpPr>
          <p:cNvPr id="45" name="Text Box 35"/>
          <p:cNvSpPr txBox="1">
            <a:spLocks noChangeArrowheads="1"/>
          </p:cNvSpPr>
          <p:nvPr/>
        </p:nvSpPr>
        <p:spPr bwMode="auto">
          <a:xfrm>
            <a:off x="2055813" y="5649913"/>
            <a:ext cx="925512" cy="400050"/>
          </a:xfrm>
          <a:prstGeom prst="rect">
            <a:avLst/>
          </a:prstGeom>
          <a:noFill/>
          <a:ln w="9525">
            <a:noFill/>
            <a:miter lim="800000"/>
            <a:headEnd/>
            <a:tailEnd/>
          </a:ln>
          <a:effectLst>
            <a:outerShdw blurRad="50800" dist="50800" dir="5400000" algn="ctr" rotWithShape="0">
              <a:schemeClr val="tx1"/>
            </a:outerShdw>
          </a:effectLst>
        </p:spPr>
        <p:txBody>
          <a:bodyPr wrap="none"/>
          <a:lstStyle/>
          <a:p>
            <a:pPr algn="ctr" eaLnBrk="0" fontAlgn="base" hangingPunct="0">
              <a:spcBef>
                <a:spcPct val="0"/>
              </a:spcBef>
              <a:spcAft>
                <a:spcPct val="0"/>
              </a:spcAft>
              <a:defRPr/>
            </a:pPr>
            <a:r>
              <a:rPr lang="en-US" sz="2000" b="1" dirty="0">
                <a:solidFill>
                  <a:srgbClr val="003399"/>
                </a:solidFill>
                <a:latin typeface="Calibri" pitchFamily="34" charset="0"/>
              </a:rPr>
              <a:t>Spring</a:t>
            </a:r>
          </a:p>
        </p:txBody>
      </p:sp>
      <p:sp>
        <p:nvSpPr>
          <p:cNvPr id="46" name="Text Box 36"/>
          <p:cNvSpPr txBox="1">
            <a:spLocks noChangeArrowheads="1"/>
          </p:cNvSpPr>
          <p:nvPr/>
        </p:nvSpPr>
        <p:spPr bwMode="auto">
          <a:xfrm>
            <a:off x="5695950" y="5649913"/>
            <a:ext cx="925513" cy="400050"/>
          </a:xfrm>
          <a:prstGeom prst="rect">
            <a:avLst/>
          </a:prstGeom>
          <a:noFill/>
          <a:ln w="9525">
            <a:noFill/>
            <a:miter lim="800000"/>
            <a:headEnd/>
            <a:tailEnd/>
          </a:ln>
          <a:effectLst>
            <a:outerShdw blurRad="50800" dist="50800" dir="5400000" algn="ctr" rotWithShape="0">
              <a:schemeClr val="tx1"/>
            </a:outerShdw>
          </a:effectLst>
        </p:spPr>
        <p:txBody>
          <a:bodyPr wrap="none"/>
          <a:lstStyle/>
          <a:p>
            <a:pPr algn="ctr" eaLnBrk="0" fontAlgn="base" hangingPunct="0">
              <a:spcBef>
                <a:spcPct val="0"/>
              </a:spcBef>
              <a:spcAft>
                <a:spcPct val="0"/>
              </a:spcAft>
              <a:defRPr/>
            </a:pPr>
            <a:r>
              <a:rPr lang="en-US" sz="2000" b="1" dirty="0">
                <a:solidFill>
                  <a:srgbClr val="003399"/>
                </a:solidFill>
                <a:latin typeface="Calibri" pitchFamily="34" charset="0"/>
              </a:rPr>
              <a:t>Spring</a:t>
            </a:r>
            <a:endParaRPr lang="en-US" sz="2000" dirty="0">
              <a:solidFill>
                <a:srgbClr val="003399"/>
              </a:solidFill>
              <a:latin typeface="Calibri" pitchFamily="34" charset="0"/>
            </a:endParaRPr>
          </a:p>
        </p:txBody>
      </p:sp>
      <p:grpSp>
        <p:nvGrpSpPr>
          <p:cNvPr id="2" name="Group 51"/>
          <p:cNvGrpSpPr>
            <a:grpSpLocks/>
          </p:cNvGrpSpPr>
          <p:nvPr/>
        </p:nvGrpSpPr>
        <p:grpSpPr bwMode="auto">
          <a:xfrm>
            <a:off x="7693025" y="5321300"/>
            <a:ext cx="358775" cy="338138"/>
            <a:chOff x="971307" y="5760720"/>
            <a:chExt cx="359587" cy="338788"/>
          </a:xfrm>
        </p:grpSpPr>
        <p:sp>
          <p:nvSpPr>
            <p:cNvPr id="24" name="Oval 22"/>
            <p:cNvSpPr>
              <a:spLocks noChangeArrowheads="1"/>
            </p:cNvSpPr>
            <p:nvPr/>
          </p:nvSpPr>
          <p:spPr bwMode="auto">
            <a:xfrm>
              <a:off x="971307" y="5760720"/>
              <a:ext cx="356405" cy="338788"/>
            </a:xfrm>
            <a:prstGeom prst="ellipse">
              <a:avLst/>
            </a:prstGeom>
            <a:solidFill>
              <a:srgbClr val="000000"/>
            </a:solidFill>
            <a:ln w="25400">
              <a:solidFill>
                <a:srgbClr val="000000"/>
              </a:solidFill>
              <a:round/>
              <a:headEnd/>
              <a:tailEnd/>
            </a:ln>
            <a:effectLst/>
          </p:spPr>
          <p:txBody>
            <a:bodyPr wrap="none" anchor="ctr"/>
            <a:lstStyle/>
            <a:p>
              <a:pPr fontAlgn="base">
                <a:spcBef>
                  <a:spcPct val="0"/>
                </a:spcBef>
                <a:spcAft>
                  <a:spcPct val="0"/>
                </a:spcAft>
                <a:defRPr/>
              </a:pPr>
              <a:endParaRPr lang="en-US" sz="2000">
                <a:solidFill>
                  <a:prstClr val="white"/>
                </a:solidFill>
                <a:effectLst>
                  <a:outerShdw blurRad="38100" dist="38100" dir="2700000" algn="tl">
                    <a:srgbClr val="000000">
                      <a:alpha val="43137"/>
                    </a:srgbClr>
                  </a:outerShdw>
                </a:effectLst>
                <a:latin typeface="Arial" charset="0"/>
              </a:endParaRPr>
            </a:p>
          </p:txBody>
        </p:sp>
        <p:sp>
          <p:nvSpPr>
            <p:cNvPr id="30" name="Oval 28"/>
            <p:cNvSpPr>
              <a:spLocks noChangeArrowheads="1"/>
            </p:cNvSpPr>
            <p:nvPr/>
          </p:nvSpPr>
          <p:spPr bwMode="auto">
            <a:xfrm>
              <a:off x="974489" y="5760720"/>
              <a:ext cx="356405" cy="338788"/>
            </a:xfrm>
            <a:prstGeom prst="ellipse">
              <a:avLst/>
            </a:prstGeom>
            <a:noFill/>
            <a:ln w="25400">
              <a:solidFill>
                <a:srgbClr val="000000"/>
              </a:solidFill>
              <a:round/>
              <a:headEnd/>
              <a:tailEnd/>
            </a:ln>
            <a:effectLst/>
          </p:spPr>
          <p:txBody>
            <a:bodyPr wrap="none" anchor="ctr"/>
            <a:lstStyle/>
            <a:p>
              <a:pPr fontAlgn="base">
                <a:spcBef>
                  <a:spcPct val="0"/>
                </a:spcBef>
                <a:spcAft>
                  <a:spcPct val="0"/>
                </a:spcAft>
                <a:defRPr/>
              </a:pPr>
              <a:endParaRPr lang="en-US" sz="2000">
                <a:solidFill>
                  <a:prstClr val="white"/>
                </a:solidFill>
                <a:effectLst>
                  <a:outerShdw blurRad="38100" dist="38100" dir="2700000" algn="tl">
                    <a:srgbClr val="000000">
                      <a:alpha val="43137"/>
                    </a:srgbClr>
                  </a:outerShdw>
                </a:effectLst>
                <a:latin typeface="Arial" charset="0"/>
              </a:endParaRPr>
            </a:p>
          </p:txBody>
        </p:sp>
        <p:sp>
          <p:nvSpPr>
            <p:cNvPr id="47" name="Chord 46"/>
            <p:cNvSpPr/>
            <p:nvPr/>
          </p:nvSpPr>
          <p:spPr>
            <a:xfrm>
              <a:off x="996764" y="5792531"/>
              <a:ext cx="273668" cy="273575"/>
            </a:xfrm>
            <a:prstGeom prst="chord">
              <a:avLst>
                <a:gd name="adj1" fmla="val 5503519"/>
                <a:gd name="adj2" fmla="val 162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grpSp>
        <p:nvGrpSpPr>
          <p:cNvPr id="3" name="Group 50"/>
          <p:cNvGrpSpPr>
            <a:grpSpLocks/>
          </p:cNvGrpSpPr>
          <p:nvPr/>
        </p:nvGrpSpPr>
        <p:grpSpPr bwMode="auto">
          <a:xfrm rot="10800000">
            <a:off x="4400550" y="5321300"/>
            <a:ext cx="360363" cy="338138"/>
            <a:chOff x="1123707" y="5913120"/>
            <a:chExt cx="359587" cy="338788"/>
          </a:xfrm>
        </p:grpSpPr>
        <p:sp>
          <p:nvSpPr>
            <p:cNvPr id="48" name="Oval 22"/>
            <p:cNvSpPr>
              <a:spLocks noChangeArrowheads="1"/>
            </p:cNvSpPr>
            <p:nvPr/>
          </p:nvSpPr>
          <p:spPr bwMode="auto">
            <a:xfrm>
              <a:off x="1125292" y="5913120"/>
              <a:ext cx="356418" cy="338788"/>
            </a:xfrm>
            <a:prstGeom prst="ellipse">
              <a:avLst/>
            </a:prstGeom>
            <a:solidFill>
              <a:srgbClr val="000000"/>
            </a:solidFill>
            <a:ln w="25400">
              <a:solidFill>
                <a:srgbClr val="000000"/>
              </a:solidFill>
              <a:round/>
              <a:headEnd/>
              <a:tailEnd/>
            </a:ln>
            <a:effectLst/>
          </p:spPr>
          <p:txBody>
            <a:bodyPr wrap="none" anchor="ctr"/>
            <a:lstStyle/>
            <a:p>
              <a:pPr fontAlgn="base">
                <a:spcBef>
                  <a:spcPct val="0"/>
                </a:spcBef>
                <a:spcAft>
                  <a:spcPct val="0"/>
                </a:spcAft>
                <a:defRPr/>
              </a:pPr>
              <a:endParaRPr lang="en-US" sz="2000">
                <a:solidFill>
                  <a:prstClr val="white"/>
                </a:solidFill>
                <a:effectLst>
                  <a:outerShdw blurRad="38100" dist="38100" dir="2700000" algn="tl">
                    <a:srgbClr val="000000">
                      <a:alpha val="43137"/>
                    </a:srgbClr>
                  </a:outerShdw>
                </a:effectLst>
                <a:latin typeface="Arial" charset="0"/>
              </a:endParaRPr>
            </a:p>
          </p:txBody>
        </p:sp>
        <p:sp>
          <p:nvSpPr>
            <p:cNvPr id="49" name="Oval 28"/>
            <p:cNvSpPr>
              <a:spLocks noChangeArrowheads="1"/>
            </p:cNvSpPr>
            <p:nvPr/>
          </p:nvSpPr>
          <p:spPr bwMode="auto">
            <a:xfrm>
              <a:off x="1144301" y="5913120"/>
              <a:ext cx="356418" cy="338788"/>
            </a:xfrm>
            <a:prstGeom prst="ellipse">
              <a:avLst/>
            </a:prstGeom>
            <a:noFill/>
            <a:ln w="25400">
              <a:solidFill>
                <a:srgbClr val="000000"/>
              </a:solidFill>
              <a:round/>
              <a:headEnd/>
              <a:tailEnd/>
            </a:ln>
            <a:effectLst/>
          </p:spPr>
          <p:txBody>
            <a:bodyPr wrap="none" anchor="ctr"/>
            <a:lstStyle/>
            <a:p>
              <a:pPr fontAlgn="base">
                <a:spcBef>
                  <a:spcPct val="0"/>
                </a:spcBef>
                <a:spcAft>
                  <a:spcPct val="0"/>
                </a:spcAft>
                <a:defRPr/>
              </a:pPr>
              <a:endParaRPr lang="en-US" sz="2000">
                <a:solidFill>
                  <a:prstClr val="white"/>
                </a:solidFill>
                <a:effectLst>
                  <a:outerShdw blurRad="38100" dist="38100" dir="2700000" algn="tl">
                    <a:srgbClr val="000000">
                      <a:alpha val="43137"/>
                    </a:srgbClr>
                  </a:outerShdw>
                </a:effectLst>
                <a:latin typeface="Arial" charset="0"/>
              </a:endParaRPr>
            </a:p>
          </p:txBody>
        </p:sp>
        <p:sp>
          <p:nvSpPr>
            <p:cNvPr id="50" name="Chord 49"/>
            <p:cNvSpPr/>
            <p:nvPr/>
          </p:nvSpPr>
          <p:spPr>
            <a:xfrm>
              <a:off x="1166478" y="5927435"/>
              <a:ext cx="274046" cy="273575"/>
            </a:xfrm>
            <a:prstGeom prst="chord">
              <a:avLst>
                <a:gd name="adj1" fmla="val 5503519"/>
                <a:gd name="adj2" fmla="val 1620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sp>
        <p:nvSpPr>
          <p:cNvPr id="4" name="Slide Number Placeholder 3"/>
          <p:cNvSpPr>
            <a:spLocks noGrp="1"/>
          </p:cNvSpPr>
          <p:nvPr>
            <p:ph type="sldNum" sz="quarter" idx="12"/>
          </p:nvPr>
        </p:nvSpPr>
        <p:spPr/>
        <p:txBody>
          <a:bodyPr/>
          <a:lstStyle/>
          <a:p>
            <a:pPr>
              <a:defRPr/>
            </a:pPr>
            <a:fld id="{35979E94-480A-4EC9-BA67-CEBDE5B410F3}" type="slidenum">
              <a:rPr lang="en-US" smtClean="0">
                <a:solidFill>
                  <a:srgbClr val="DBF5F9">
                    <a:shade val="90000"/>
                  </a:srgbClr>
                </a:solidFill>
              </a:rPr>
              <a:pPr>
                <a:defRPr/>
              </a:pPr>
              <a:t>8</a:t>
            </a:fld>
            <a:endParaRPr lang="en-US">
              <a:solidFill>
                <a:srgbClr val="DBF5F9">
                  <a:shade val="90000"/>
                </a:srgb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hangingPunct="1">
              <a:defRPr/>
            </a:pPr>
            <a:r>
              <a:rPr lang="en-US" dirty="0" smtClean="0"/>
              <a:t>Data Processing</a:t>
            </a:r>
            <a:endParaRPr lang="en-US" dirty="0"/>
          </a:p>
        </p:txBody>
      </p:sp>
      <p:sp>
        <p:nvSpPr>
          <p:cNvPr id="18" name="Rectangle 3"/>
          <p:cNvSpPr>
            <a:spLocks noGrp="1" noChangeArrowheads="1"/>
          </p:cNvSpPr>
          <p:nvPr>
            <p:ph type="body" idx="1"/>
          </p:nvPr>
        </p:nvSpPr>
        <p:spPr>
          <a:xfrm>
            <a:off x="590550" y="1449388"/>
            <a:ext cx="8215313" cy="4584700"/>
          </a:xfrm>
        </p:spPr>
        <p:txBody>
          <a:bodyPr/>
          <a:lstStyle/>
          <a:p>
            <a:pPr marL="609600" marR="0" indent="-609600" eaLnBrk="1" hangingPunct="1">
              <a:buClr>
                <a:srgbClr val="C4EFFF"/>
              </a:buClr>
              <a:buSzPct val="100000"/>
              <a:defRPr/>
            </a:pPr>
            <a:r>
              <a:rPr lang="en-US" sz="1800" dirty="0" smtClean="0">
                <a:solidFill>
                  <a:schemeClr val="tx1"/>
                </a:solidFill>
                <a:effectLst>
                  <a:outerShdw blurRad="38100" dist="38100" dir="2700000" algn="tl">
                    <a:srgbClr val="000000"/>
                  </a:outerShdw>
                </a:effectLst>
              </a:rPr>
              <a:t>Programmed into the computer algorithms.</a:t>
            </a:r>
          </a:p>
          <a:p>
            <a:pPr marL="609600" marR="0" indent="-609600" algn="l" eaLnBrk="1" hangingPunct="1">
              <a:buClr>
                <a:srgbClr val="C4EFFF"/>
              </a:buClr>
              <a:buSzPct val="100000"/>
              <a:defRPr/>
            </a:pPr>
            <a:endParaRPr lang="en-US" sz="1800" b="0" dirty="0" smtClean="0">
              <a:solidFill>
                <a:schemeClr val="tx1"/>
              </a:solidFill>
              <a:effectLst/>
            </a:endParaRPr>
          </a:p>
          <a:p>
            <a:pPr marL="609600" marR="0" indent="-609600" algn="l" eaLnBrk="1" hangingPunct="1">
              <a:buClrTx/>
              <a:buSzPct val="100000"/>
              <a:buFontTx/>
              <a:buAutoNum type="arabicPeriod"/>
              <a:defRPr/>
            </a:pPr>
            <a:r>
              <a:rPr lang="en-US" dirty="0" smtClean="0">
                <a:solidFill>
                  <a:schemeClr val="bg1"/>
                </a:solidFill>
                <a:effectLst/>
              </a:rPr>
              <a:t>Two-hour rule:</a:t>
            </a:r>
            <a:r>
              <a:rPr lang="en-US" dirty="0" smtClean="0">
                <a:solidFill>
                  <a:schemeClr val="bg1"/>
                </a:solidFill>
                <a:effectLst>
                  <a:outerShdw blurRad="38100" dist="38100" dir="2700000" algn="tl">
                    <a:srgbClr val="FFFFFF"/>
                  </a:outerShdw>
                </a:effectLst>
              </a:rPr>
              <a:t> </a:t>
            </a:r>
            <a:r>
              <a:rPr lang="en-US" b="0" dirty="0" smtClean="0">
                <a:solidFill>
                  <a:srgbClr val="C4EFFF"/>
                </a:solidFill>
                <a:effectLst/>
              </a:rPr>
              <a:t>Adjacent high and low waters must be different by 2 hours or more in time in order to be counted as a tide. </a:t>
            </a:r>
          </a:p>
          <a:p>
            <a:pPr marL="609600" marR="0" indent="-609600" algn="l" eaLnBrk="1" hangingPunct="1">
              <a:buClrTx/>
              <a:buSzPct val="100000"/>
              <a:buFontTx/>
              <a:buAutoNum type="arabicPeriod"/>
              <a:defRPr/>
            </a:pPr>
            <a:endParaRPr lang="en-US" sz="1800" b="0" dirty="0" smtClean="0">
              <a:solidFill>
                <a:srgbClr val="C4EFFF"/>
              </a:solidFill>
              <a:effectLst/>
            </a:endParaRPr>
          </a:p>
          <a:p>
            <a:pPr marL="609600" marR="0" indent="-609600" algn="l" eaLnBrk="1" hangingPunct="1">
              <a:buClrTx/>
              <a:buSzPct val="100000"/>
              <a:buFontTx/>
              <a:buAutoNum type="arabicPeriod"/>
              <a:defRPr/>
            </a:pPr>
            <a:r>
              <a:rPr lang="en-US" dirty="0" smtClean="0">
                <a:solidFill>
                  <a:schemeClr val="bg1"/>
                </a:solidFill>
                <a:effectLst/>
              </a:rPr>
              <a:t>One-tenth of a foot rule (same as 0.03 m rule): </a:t>
            </a:r>
            <a:r>
              <a:rPr lang="en-US" b="0" dirty="0" smtClean="0">
                <a:solidFill>
                  <a:srgbClr val="C4EFFF"/>
                </a:solidFill>
                <a:effectLst/>
              </a:rPr>
              <a:t>Adjacent high and low waters must be different in elevation by one tenth of a foot (or 0.03 m) or more in order to be counted as a tide for tabulation. </a:t>
            </a:r>
          </a:p>
          <a:p>
            <a:pPr marL="609600" marR="0" indent="-609600" algn="l" eaLnBrk="1" hangingPunct="1">
              <a:lnSpc>
                <a:spcPct val="80000"/>
              </a:lnSpc>
              <a:spcBef>
                <a:spcPts val="1200"/>
              </a:spcBef>
              <a:buClr>
                <a:srgbClr val="C4EFFF"/>
              </a:buClr>
              <a:buSzPct val="100000"/>
              <a:buFont typeface="Arial" pitchFamily="34" charset="0"/>
              <a:buChar char="•"/>
              <a:defRPr/>
            </a:pPr>
            <a:endParaRPr lang="en-US" sz="1800" b="0" dirty="0" smtClean="0">
              <a:solidFill>
                <a:schemeClr val="bg1"/>
              </a:solidFill>
              <a:effectLst/>
            </a:endParaRPr>
          </a:p>
        </p:txBody>
      </p:sp>
      <p:sp>
        <p:nvSpPr>
          <p:cNvPr id="7" name="Subtitle 2"/>
          <p:cNvSpPr txBox="1">
            <a:spLocks/>
          </p:cNvSpPr>
          <p:nvPr/>
        </p:nvSpPr>
        <p:spPr bwMode="auto">
          <a:xfrm>
            <a:off x="0" y="942975"/>
            <a:ext cx="9144000" cy="428625"/>
          </a:xfrm>
          <a:prstGeom prst="rect">
            <a:avLst/>
          </a:prstGeom>
          <a:noFill/>
          <a:ln w="9525">
            <a:noFill/>
            <a:miter lim="800000"/>
            <a:headEnd/>
            <a:tailEnd/>
          </a:ln>
        </p:spPr>
        <p:txBody>
          <a:bodyPr lIns="0" rIns="18288"/>
          <a:lstStyle/>
          <a:p>
            <a:pPr algn="ctr" fontAlgn="base">
              <a:spcBef>
                <a:spcPct val="0"/>
              </a:spcBef>
              <a:spcAft>
                <a:spcPct val="0"/>
              </a:spcAft>
              <a:defRPr/>
            </a:pPr>
            <a:r>
              <a:rPr lang="en-US" sz="2400" b="1" dirty="0">
                <a:solidFill>
                  <a:srgbClr val="A5C249">
                    <a:lumMod val="60000"/>
                    <a:lumOff val="40000"/>
                  </a:srgbClr>
                </a:solidFill>
                <a:effectLst>
                  <a:outerShdw blurRad="38100" dist="38100" dir="2700000" algn="tl">
                    <a:srgbClr val="000000">
                      <a:alpha val="43137"/>
                    </a:srgbClr>
                  </a:outerShdw>
                </a:effectLst>
                <a:latin typeface="Calibri" pitchFamily="34" charset="0"/>
              </a:rPr>
              <a:t>Criteria</a:t>
            </a:r>
            <a:r>
              <a:rPr lang="en-US" sz="2000" b="1" dirty="0">
                <a:solidFill>
                  <a:srgbClr val="A5C249">
                    <a:lumMod val="60000"/>
                    <a:lumOff val="40000"/>
                  </a:srgbClr>
                </a:solidFill>
                <a:effectLst>
                  <a:outerShdw blurRad="38100" dist="38100" dir="2700000" algn="tl">
                    <a:srgbClr val="000000">
                      <a:alpha val="43137"/>
                    </a:srgbClr>
                  </a:outerShdw>
                </a:effectLst>
                <a:latin typeface="Calibri" pitchFamily="34" charset="0"/>
              </a:rPr>
              <a:t> for determining </a:t>
            </a:r>
            <a:r>
              <a:rPr lang="en-US" sz="2000" b="1" dirty="0" smtClean="0">
                <a:solidFill>
                  <a:srgbClr val="A5C249">
                    <a:lumMod val="60000"/>
                    <a:lumOff val="40000"/>
                  </a:srgbClr>
                </a:solidFill>
                <a:effectLst>
                  <a:outerShdw blurRad="38100" dist="38100" dir="2700000" algn="tl">
                    <a:srgbClr val="000000">
                      <a:alpha val="43137"/>
                    </a:srgbClr>
                  </a:outerShdw>
                </a:effectLst>
                <a:latin typeface="Calibri" pitchFamily="34" charset="0"/>
              </a:rPr>
              <a:t> </a:t>
            </a:r>
            <a:r>
              <a:rPr lang="en-US" sz="2800" b="1" dirty="0" smtClean="0">
                <a:solidFill>
                  <a:srgbClr val="A5C249">
                    <a:lumMod val="60000"/>
                    <a:lumOff val="40000"/>
                  </a:srgbClr>
                </a:solidFill>
                <a:effectLst>
                  <a:outerShdw blurRad="38100" dist="38100" dir="2700000" algn="tl">
                    <a:srgbClr val="000000">
                      <a:alpha val="43137"/>
                    </a:srgbClr>
                  </a:outerShdw>
                </a:effectLst>
                <a:latin typeface="Calibri" pitchFamily="34" charset="0"/>
              </a:rPr>
              <a:t>a </a:t>
            </a:r>
            <a:r>
              <a:rPr lang="en-US" sz="2800" b="1" dirty="0">
                <a:solidFill>
                  <a:srgbClr val="A5C249">
                    <a:lumMod val="60000"/>
                    <a:lumOff val="40000"/>
                  </a:srgbClr>
                </a:solidFill>
                <a:effectLst>
                  <a:outerShdw blurRad="38100" dist="38100" dir="2700000" algn="tl">
                    <a:srgbClr val="000000">
                      <a:alpha val="43137"/>
                    </a:srgbClr>
                  </a:outerShdw>
                </a:effectLst>
                <a:latin typeface="Calibri" pitchFamily="34" charset="0"/>
              </a:rPr>
              <a:t>Tide</a:t>
            </a:r>
          </a:p>
        </p:txBody>
      </p:sp>
      <p:grpSp>
        <p:nvGrpSpPr>
          <p:cNvPr id="3" name="Group 19"/>
          <p:cNvGrpSpPr>
            <a:grpSpLocks/>
          </p:cNvGrpSpPr>
          <p:nvPr/>
        </p:nvGrpSpPr>
        <p:grpSpPr bwMode="auto">
          <a:xfrm>
            <a:off x="2316163" y="4034518"/>
            <a:ext cx="3952875" cy="2514600"/>
            <a:chOff x="1908581" y="4129406"/>
            <a:chExt cx="4486421" cy="2855807"/>
          </a:xfrm>
        </p:grpSpPr>
        <p:sp>
          <p:nvSpPr>
            <p:cNvPr id="29" name="Rectangle 5"/>
            <p:cNvSpPr>
              <a:spLocks noChangeArrowheads="1"/>
            </p:cNvSpPr>
            <p:nvPr/>
          </p:nvSpPr>
          <p:spPr bwMode="auto">
            <a:xfrm>
              <a:off x="6176987" y="5678105"/>
              <a:ext cx="183781" cy="640032"/>
            </a:xfrm>
            <a:prstGeom prst="rect">
              <a:avLst/>
            </a:prstGeom>
            <a:noFill/>
            <a:ln w="9525">
              <a:noFill/>
              <a:miter lim="800000"/>
              <a:headEnd/>
              <a:tailEnd/>
            </a:ln>
          </p:spPr>
          <p:txBody>
            <a:bodyPr wrap="none" anchor="ctr">
              <a:spAutoFit/>
            </a:bodyPr>
            <a:lstStyle/>
            <a:p>
              <a:pPr fontAlgn="base">
                <a:spcBef>
                  <a:spcPct val="0"/>
                </a:spcBef>
                <a:spcAft>
                  <a:spcPct val="0"/>
                </a:spcAft>
                <a:defRPr/>
              </a:pPr>
              <a:endParaRPr lang="en-US" b="1">
                <a:solidFill>
                  <a:prstClr val="white"/>
                </a:solidFill>
                <a:latin typeface="Calibri"/>
              </a:endParaRPr>
            </a:p>
            <a:p>
              <a:pPr fontAlgn="base">
                <a:spcBef>
                  <a:spcPct val="0"/>
                </a:spcBef>
                <a:spcAft>
                  <a:spcPct val="0"/>
                </a:spcAft>
                <a:defRPr/>
              </a:pPr>
              <a:endParaRPr lang="en-US" b="1">
                <a:solidFill>
                  <a:prstClr val="white"/>
                </a:solidFill>
                <a:latin typeface="Calibri"/>
              </a:endParaRPr>
            </a:p>
          </p:txBody>
        </p:sp>
        <p:sp>
          <p:nvSpPr>
            <p:cNvPr id="8" name="Freeform 4"/>
            <p:cNvSpPr>
              <a:spLocks/>
            </p:cNvSpPr>
            <p:nvPr/>
          </p:nvSpPr>
          <p:spPr bwMode="auto">
            <a:xfrm>
              <a:off x="3423874" y="4129406"/>
              <a:ext cx="2971128" cy="2515058"/>
            </a:xfrm>
            <a:custGeom>
              <a:avLst/>
              <a:gdLst>
                <a:gd name="T0" fmla="*/ 0 w 2496"/>
                <a:gd name="T1" fmla="*/ 2147483647 h 2736"/>
                <a:gd name="T2" fmla="*/ 2147483647 w 2496"/>
                <a:gd name="T3" fmla="*/ 2147483647 h 2736"/>
                <a:gd name="T4" fmla="*/ 2147483647 w 2496"/>
                <a:gd name="T5" fmla="*/ 2147483647 h 2736"/>
                <a:gd name="T6" fmla="*/ 2147483647 w 2496"/>
                <a:gd name="T7" fmla="*/ 2147483647 h 2736"/>
                <a:gd name="T8" fmla="*/ 2147483647 w 2496"/>
                <a:gd name="T9" fmla="*/ 2147483647 h 2736"/>
                <a:gd name="T10" fmla="*/ 2147483647 w 2496"/>
                <a:gd name="T11" fmla="*/ 2147483647 h 2736"/>
                <a:gd name="T12" fmla="*/ 0 60000 65536"/>
                <a:gd name="T13" fmla="*/ 0 60000 65536"/>
                <a:gd name="T14" fmla="*/ 0 60000 65536"/>
                <a:gd name="T15" fmla="*/ 0 60000 65536"/>
                <a:gd name="T16" fmla="*/ 0 60000 65536"/>
                <a:gd name="T17" fmla="*/ 0 60000 65536"/>
                <a:gd name="T18" fmla="*/ 0 w 2496"/>
                <a:gd name="T19" fmla="*/ 0 h 2736"/>
                <a:gd name="T20" fmla="*/ 2496 w 2496"/>
                <a:gd name="T21" fmla="*/ 2736 h 2736"/>
              </a:gdLst>
              <a:ahLst/>
              <a:cxnLst>
                <a:cxn ang="T12">
                  <a:pos x="T0" y="T1"/>
                </a:cxn>
                <a:cxn ang="T13">
                  <a:pos x="T2" y="T3"/>
                </a:cxn>
                <a:cxn ang="T14">
                  <a:pos x="T4" y="T5"/>
                </a:cxn>
                <a:cxn ang="T15">
                  <a:pos x="T6" y="T7"/>
                </a:cxn>
                <a:cxn ang="T16">
                  <a:pos x="T8" y="T9"/>
                </a:cxn>
                <a:cxn ang="T17">
                  <a:pos x="T10" y="T11"/>
                </a:cxn>
              </a:cxnLst>
              <a:rect l="T18" t="T19" r="T20" b="T21"/>
              <a:pathLst>
                <a:path w="2496" h="2736">
                  <a:moveTo>
                    <a:pt x="0" y="1040"/>
                  </a:moveTo>
                  <a:cubicBezTo>
                    <a:pt x="108" y="520"/>
                    <a:pt x="216" y="0"/>
                    <a:pt x="384" y="272"/>
                  </a:cubicBezTo>
                  <a:cubicBezTo>
                    <a:pt x="552" y="544"/>
                    <a:pt x="808" y="2608"/>
                    <a:pt x="1008" y="2672"/>
                  </a:cubicBezTo>
                  <a:cubicBezTo>
                    <a:pt x="1208" y="2736"/>
                    <a:pt x="1400" y="752"/>
                    <a:pt x="1584" y="656"/>
                  </a:cubicBezTo>
                  <a:cubicBezTo>
                    <a:pt x="1768" y="560"/>
                    <a:pt x="1960" y="1952"/>
                    <a:pt x="2112" y="2096"/>
                  </a:cubicBezTo>
                  <a:cubicBezTo>
                    <a:pt x="2264" y="2240"/>
                    <a:pt x="2380" y="1880"/>
                    <a:pt x="2496" y="1520"/>
                  </a:cubicBezTo>
                </a:path>
              </a:pathLst>
            </a:custGeom>
            <a:noFill/>
            <a:ln w="25400">
              <a:solidFill>
                <a:schemeClr val="bg1"/>
              </a:solidFill>
              <a:round/>
              <a:headEnd/>
              <a:tailEnd/>
            </a:ln>
          </p:spPr>
          <p:txBody>
            <a:bodyPr/>
            <a:lstStyle/>
            <a:p>
              <a:pPr fontAlgn="base">
                <a:spcBef>
                  <a:spcPct val="0"/>
                </a:spcBef>
                <a:spcAft>
                  <a:spcPct val="0"/>
                </a:spcAft>
                <a:defRPr/>
              </a:pPr>
              <a:endParaRPr lang="en-US" b="1">
                <a:solidFill>
                  <a:prstClr val="black"/>
                </a:solidFill>
                <a:latin typeface="Calibri"/>
              </a:endParaRPr>
            </a:p>
          </p:txBody>
        </p:sp>
        <p:sp>
          <p:nvSpPr>
            <p:cNvPr id="13" name="Oval 7"/>
            <p:cNvSpPr>
              <a:spLocks noChangeArrowheads="1"/>
            </p:cNvSpPr>
            <p:nvPr/>
          </p:nvSpPr>
          <p:spPr bwMode="auto">
            <a:xfrm>
              <a:off x="3652700" y="4205128"/>
              <a:ext cx="151349" cy="153248"/>
            </a:xfrm>
            <a:prstGeom prst="ellipse">
              <a:avLst/>
            </a:prstGeom>
            <a:solidFill>
              <a:srgbClr val="800080"/>
            </a:solidFill>
            <a:ln w="9525">
              <a:solidFill>
                <a:schemeClr val="tx1"/>
              </a:solidFill>
              <a:round/>
              <a:headEnd/>
              <a:tailEnd/>
            </a:ln>
          </p:spPr>
          <p:txBody>
            <a:bodyPr wrap="none" anchor="ctr"/>
            <a:lstStyle/>
            <a:p>
              <a:pPr fontAlgn="base">
                <a:spcBef>
                  <a:spcPct val="0"/>
                </a:spcBef>
                <a:spcAft>
                  <a:spcPct val="0"/>
                </a:spcAft>
                <a:defRPr/>
              </a:pPr>
              <a:endParaRPr lang="en-US" b="1">
                <a:solidFill>
                  <a:prstClr val="black"/>
                </a:solidFill>
                <a:latin typeface="Calibri"/>
              </a:endParaRPr>
            </a:p>
          </p:txBody>
        </p:sp>
        <p:sp>
          <p:nvSpPr>
            <p:cNvPr id="14" name="Oval 8"/>
            <p:cNvSpPr>
              <a:spLocks noChangeArrowheads="1"/>
            </p:cNvSpPr>
            <p:nvPr/>
          </p:nvSpPr>
          <p:spPr bwMode="auto">
            <a:xfrm>
              <a:off x="4566199" y="6491216"/>
              <a:ext cx="153151" cy="153248"/>
            </a:xfrm>
            <a:prstGeom prst="ellipse">
              <a:avLst/>
            </a:prstGeom>
            <a:solidFill>
              <a:srgbClr val="800080"/>
            </a:solidFill>
            <a:ln w="9525">
              <a:solidFill>
                <a:schemeClr val="tx1"/>
              </a:solidFill>
              <a:round/>
              <a:headEnd/>
              <a:tailEnd/>
            </a:ln>
          </p:spPr>
          <p:txBody>
            <a:bodyPr wrap="none" anchor="ctr"/>
            <a:lstStyle/>
            <a:p>
              <a:pPr fontAlgn="base">
                <a:spcBef>
                  <a:spcPct val="0"/>
                </a:spcBef>
                <a:spcAft>
                  <a:spcPct val="0"/>
                </a:spcAft>
                <a:defRPr/>
              </a:pPr>
              <a:endParaRPr lang="en-US" b="1">
                <a:solidFill>
                  <a:prstClr val="black"/>
                </a:solidFill>
                <a:latin typeface="Calibri"/>
              </a:endParaRPr>
            </a:p>
          </p:txBody>
        </p:sp>
        <p:sp>
          <p:nvSpPr>
            <p:cNvPr id="15" name="Oval 9"/>
            <p:cNvSpPr>
              <a:spLocks noChangeArrowheads="1"/>
            </p:cNvSpPr>
            <p:nvPr/>
          </p:nvSpPr>
          <p:spPr bwMode="auto">
            <a:xfrm>
              <a:off x="5252676" y="4663067"/>
              <a:ext cx="151349" cy="151444"/>
            </a:xfrm>
            <a:prstGeom prst="ellipse">
              <a:avLst/>
            </a:prstGeom>
            <a:solidFill>
              <a:srgbClr val="800080"/>
            </a:solidFill>
            <a:ln w="9525">
              <a:solidFill>
                <a:schemeClr val="tx1"/>
              </a:solidFill>
              <a:round/>
              <a:headEnd/>
              <a:tailEnd/>
            </a:ln>
          </p:spPr>
          <p:txBody>
            <a:bodyPr wrap="none" anchor="ctr"/>
            <a:lstStyle/>
            <a:p>
              <a:pPr fontAlgn="base">
                <a:spcBef>
                  <a:spcPct val="0"/>
                </a:spcBef>
                <a:spcAft>
                  <a:spcPct val="0"/>
                </a:spcAft>
                <a:defRPr/>
              </a:pPr>
              <a:endParaRPr lang="en-US" b="1">
                <a:solidFill>
                  <a:prstClr val="black"/>
                </a:solidFill>
                <a:latin typeface="Calibri"/>
              </a:endParaRPr>
            </a:p>
          </p:txBody>
        </p:sp>
        <p:sp>
          <p:nvSpPr>
            <p:cNvPr id="16" name="Oval 10"/>
            <p:cNvSpPr>
              <a:spLocks noChangeArrowheads="1"/>
            </p:cNvSpPr>
            <p:nvPr/>
          </p:nvSpPr>
          <p:spPr bwMode="auto">
            <a:xfrm>
              <a:off x="5937351" y="5957555"/>
              <a:ext cx="153150" cy="153248"/>
            </a:xfrm>
            <a:prstGeom prst="ellipse">
              <a:avLst/>
            </a:prstGeom>
            <a:solidFill>
              <a:srgbClr val="800080"/>
            </a:solidFill>
            <a:ln w="9525">
              <a:solidFill>
                <a:schemeClr val="tx1"/>
              </a:solidFill>
              <a:round/>
              <a:headEnd/>
              <a:tailEnd/>
            </a:ln>
          </p:spPr>
          <p:txBody>
            <a:bodyPr wrap="none" anchor="ctr"/>
            <a:lstStyle/>
            <a:p>
              <a:pPr fontAlgn="base">
                <a:spcBef>
                  <a:spcPct val="0"/>
                </a:spcBef>
                <a:spcAft>
                  <a:spcPct val="0"/>
                </a:spcAft>
                <a:defRPr/>
              </a:pPr>
              <a:endParaRPr lang="en-US" b="1">
                <a:solidFill>
                  <a:prstClr val="black"/>
                </a:solidFill>
                <a:latin typeface="Calibri"/>
              </a:endParaRPr>
            </a:p>
          </p:txBody>
        </p:sp>
        <p:sp>
          <p:nvSpPr>
            <p:cNvPr id="46092" name="Text Box 11"/>
            <p:cNvSpPr txBox="1">
              <a:spLocks noChangeArrowheads="1"/>
            </p:cNvSpPr>
            <p:nvPr/>
          </p:nvSpPr>
          <p:spPr bwMode="auto">
            <a:xfrm>
              <a:off x="1908581" y="5173932"/>
              <a:ext cx="1771054" cy="584775"/>
            </a:xfrm>
            <a:prstGeom prst="rect">
              <a:avLst/>
            </a:prstGeom>
            <a:noFill/>
            <a:ln w="9525">
              <a:noFill/>
              <a:miter lim="800000"/>
              <a:headEnd/>
              <a:tailEnd/>
            </a:ln>
          </p:spPr>
          <p:txBody>
            <a:bodyPr>
              <a:spAutoFit/>
            </a:bodyPr>
            <a:lstStyle/>
            <a:p>
              <a:pPr algn="r" fontAlgn="base">
                <a:spcBef>
                  <a:spcPct val="0"/>
                </a:spcBef>
                <a:spcAft>
                  <a:spcPct val="0"/>
                </a:spcAft>
              </a:pPr>
              <a:r>
                <a:rPr lang="en-US" sz="1600" b="1">
                  <a:solidFill>
                    <a:prstClr val="white"/>
                  </a:solidFill>
                  <a:latin typeface="Calibri" pitchFamily="34" charset="0"/>
                </a:rPr>
                <a:t>Difference in elevation</a:t>
              </a:r>
            </a:p>
          </p:txBody>
        </p:sp>
        <p:sp>
          <p:nvSpPr>
            <p:cNvPr id="46093" name="Text Box 12"/>
            <p:cNvSpPr txBox="1">
              <a:spLocks noChangeArrowheads="1"/>
            </p:cNvSpPr>
            <p:nvPr/>
          </p:nvSpPr>
          <p:spPr bwMode="auto">
            <a:xfrm>
              <a:off x="3639590" y="6646659"/>
              <a:ext cx="2225675" cy="338554"/>
            </a:xfrm>
            <a:prstGeom prst="rect">
              <a:avLst/>
            </a:prstGeom>
            <a:noFill/>
            <a:ln w="9525">
              <a:noFill/>
              <a:miter lim="800000"/>
              <a:headEnd/>
              <a:tailEnd/>
            </a:ln>
          </p:spPr>
          <p:txBody>
            <a:bodyPr>
              <a:spAutoFit/>
            </a:bodyPr>
            <a:lstStyle/>
            <a:p>
              <a:pPr algn="ctr" fontAlgn="base">
                <a:spcBef>
                  <a:spcPct val="0"/>
                </a:spcBef>
                <a:spcAft>
                  <a:spcPct val="0"/>
                </a:spcAft>
              </a:pPr>
              <a:r>
                <a:rPr lang="en-US" sz="1600" b="1">
                  <a:solidFill>
                    <a:prstClr val="white"/>
                  </a:solidFill>
                  <a:latin typeface="Calibri" pitchFamily="34" charset="0"/>
                </a:rPr>
                <a:t>Difference in time</a:t>
              </a:r>
            </a:p>
          </p:txBody>
        </p:sp>
        <p:sp>
          <p:nvSpPr>
            <p:cNvPr id="11" name="Line 5"/>
            <p:cNvSpPr>
              <a:spLocks noChangeShapeType="1"/>
            </p:cNvSpPr>
            <p:nvPr/>
          </p:nvSpPr>
          <p:spPr bwMode="auto">
            <a:xfrm>
              <a:off x="3728374" y="6577756"/>
              <a:ext cx="899085" cy="0"/>
            </a:xfrm>
            <a:prstGeom prst="line">
              <a:avLst/>
            </a:prstGeom>
            <a:noFill/>
            <a:ln w="31750">
              <a:solidFill>
                <a:srgbClr val="FF0000"/>
              </a:solidFill>
              <a:prstDash val="sysDash"/>
              <a:round/>
              <a:headEnd type="triangle" w="lg" len="lg"/>
              <a:tailEnd type="triangle" w="lg" len="lg"/>
            </a:ln>
          </p:spPr>
          <p:txBody>
            <a:bodyPr/>
            <a:lstStyle/>
            <a:p>
              <a:pPr fontAlgn="base">
                <a:spcBef>
                  <a:spcPct val="0"/>
                </a:spcBef>
                <a:spcAft>
                  <a:spcPct val="0"/>
                </a:spcAft>
                <a:defRPr/>
              </a:pPr>
              <a:endParaRPr lang="en-US" b="1">
                <a:solidFill>
                  <a:prstClr val="black"/>
                </a:solidFill>
                <a:latin typeface="Calibri"/>
              </a:endParaRPr>
            </a:p>
          </p:txBody>
        </p:sp>
        <p:sp>
          <p:nvSpPr>
            <p:cNvPr id="12" name="Line 6"/>
            <p:cNvSpPr>
              <a:spLocks noChangeShapeType="1"/>
            </p:cNvSpPr>
            <p:nvPr/>
          </p:nvSpPr>
          <p:spPr bwMode="auto">
            <a:xfrm>
              <a:off x="3728374" y="4282654"/>
              <a:ext cx="0" cy="2316737"/>
            </a:xfrm>
            <a:prstGeom prst="line">
              <a:avLst/>
            </a:prstGeom>
            <a:noFill/>
            <a:ln w="31750">
              <a:solidFill>
                <a:srgbClr val="FF0000"/>
              </a:solidFill>
              <a:prstDash val="sysDash"/>
              <a:round/>
              <a:headEnd type="triangle" w="lg" len="lg"/>
              <a:tailEnd type="triangle" w="lg" len="lg"/>
            </a:ln>
          </p:spPr>
          <p:txBody>
            <a:bodyPr/>
            <a:lstStyle/>
            <a:p>
              <a:pPr fontAlgn="base">
                <a:spcBef>
                  <a:spcPct val="0"/>
                </a:spcBef>
                <a:spcAft>
                  <a:spcPct val="0"/>
                </a:spcAft>
                <a:defRPr/>
              </a:pPr>
              <a:endParaRPr lang="en-US" b="1">
                <a:solidFill>
                  <a:prstClr val="black"/>
                </a:solidFill>
                <a:latin typeface="Calibri"/>
              </a:endParaRPr>
            </a:p>
          </p:txBody>
        </p:sp>
      </p:grpSp>
      <p:sp>
        <p:nvSpPr>
          <p:cNvPr id="4" name="Slide Number Placeholder 3"/>
          <p:cNvSpPr>
            <a:spLocks noGrp="1"/>
          </p:cNvSpPr>
          <p:nvPr>
            <p:ph type="sldNum" sz="quarter" idx="16"/>
          </p:nvPr>
        </p:nvSpPr>
        <p:spPr/>
        <p:txBody>
          <a:bodyPr/>
          <a:lstStyle/>
          <a:p>
            <a:pPr>
              <a:defRPr/>
            </a:pPr>
            <a:fld id="{3345A581-F17B-4617-9880-01765153E657}" type="slidenum">
              <a:rPr lang="en-US" smtClean="0">
                <a:solidFill>
                  <a:srgbClr val="DBF5F9">
                    <a:shade val="90000"/>
                  </a:srgbClr>
                </a:solidFill>
              </a:rPr>
              <a:pPr>
                <a:defRPr/>
              </a:pPr>
              <a:t>9</a:t>
            </a:fld>
            <a:endParaRPr lang="en-US">
              <a:solidFill>
                <a:srgbClr val="DBF5F9">
                  <a:shade val="90000"/>
                </a:srgbClr>
              </a:solidFill>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492</TotalTime>
  <Words>1671</Words>
  <Application>Microsoft Office PowerPoint</Application>
  <PresentationFormat>On-screen Show (4:3)</PresentationFormat>
  <Paragraphs>231</Paragraphs>
  <Slides>39</Slides>
  <Notes>12</Notes>
  <HiddenSlides>0</HiddenSlides>
  <MMClips>0</MMClips>
  <ScaleCrop>false</ScaleCrop>
  <HeadingPairs>
    <vt:vector size="4" baseType="variant">
      <vt:variant>
        <vt:lpstr>Theme</vt:lpstr>
      </vt:variant>
      <vt:variant>
        <vt:i4>5</vt:i4>
      </vt:variant>
      <vt:variant>
        <vt:lpstr>Slide Titles</vt:lpstr>
      </vt:variant>
      <vt:variant>
        <vt:i4>39</vt:i4>
      </vt:variant>
    </vt:vector>
  </HeadingPairs>
  <TitlesOfParts>
    <vt:vector size="44" baseType="lpstr">
      <vt:lpstr>Office Theme</vt:lpstr>
      <vt:lpstr>2_Flow</vt:lpstr>
      <vt:lpstr>4_Office Theme</vt:lpstr>
      <vt:lpstr>1_Office Theme</vt:lpstr>
      <vt:lpstr>2_Office Theme</vt:lpstr>
      <vt:lpstr>Tides, King Tides, and Tidal Datums plus some NOS Resources</vt:lpstr>
      <vt:lpstr>King Tide, Humboldt Bay, Dec ‘12 event</vt:lpstr>
      <vt:lpstr>Types of Tides</vt:lpstr>
      <vt:lpstr>Types of Tides</vt:lpstr>
      <vt:lpstr>NWLON Stations</vt:lpstr>
      <vt:lpstr>Definition of TIDE</vt:lpstr>
      <vt:lpstr>PowerPoint Presentation</vt:lpstr>
      <vt:lpstr>PowerPoint Presentation</vt:lpstr>
      <vt:lpstr>Data Processing</vt:lpstr>
      <vt:lpstr>PowerPoint Presentation</vt:lpstr>
      <vt:lpstr>California RELATIVE Sea Level Trends</vt:lpstr>
      <vt:lpstr>PowerPoint Presentation</vt:lpstr>
      <vt:lpstr>Long-term trends have to account for tidal epoch changes</vt:lpstr>
      <vt:lpstr>PowerPoint Presentation</vt:lpstr>
      <vt:lpstr>KING  TIDES</vt:lpstr>
      <vt:lpstr>King Tide Websites/Info</vt:lpstr>
      <vt:lpstr>King Tide Dates, Tide Predictions</vt:lpstr>
      <vt:lpstr>PowerPoint Presentation</vt:lpstr>
      <vt:lpstr>PowerPoint Presentation</vt:lpstr>
      <vt:lpstr>PowerPoint Presentation</vt:lpstr>
      <vt:lpstr>Tidal Datums</vt:lpstr>
      <vt:lpstr>PowerPoint Presentation</vt:lpstr>
      <vt:lpstr>PowerPoint Presentation</vt:lpstr>
      <vt:lpstr>PowerPoint Presentation</vt:lpstr>
      <vt:lpstr>Data Inventory/ Bench Mark Sheets</vt:lpstr>
      <vt:lpstr>PowerPoint Presentation</vt:lpstr>
      <vt:lpstr>PowerPoint Presentation</vt:lpstr>
      <vt:lpstr>PowerPoint Presentation</vt:lpstr>
      <vt:lpstr>PowerPoint Presentation</vt:lpstr>
      <vt:lpstr>PowerPoint Presentation</vt:lpstr>
      <vt:lpstr>Datums available in VDATUM</vt:lpstr>
      <vt:lpstr>Errors from source data and transformations, using Chesapeake Bay dataset as an example</vt:lpstr>
      <vt:lpstr>PowerPoint Presentation</vt:lpstr>
      <vt:lpstr>PowerPoint Presentation</vt:lpstr>
      <vt:lpstr>Height Modernization Program monthly meetings, presentations</vt:lpstr>
      <vt:lpstr>PowerPoint Presentation</vt:lpstr>
      <vt:lpstr>PowerPoint Presentation</vt:lpstr>
      <vt:lpstr>The Changing Face of the Geodetic Advisor Program</vt:lpstr>
      <vt:lpstr>PowerPoint Presentation</vt:lpstr>
    </vt:vector>
  </TitlesOfParts>
  <Company>NOS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 Ikehara</dc:creator>
  <cp:lastModifiedBy>Marti Ikehara</cp:lastModifiedBy>
  <cp:revision>39</cp:revision>
  <dcterms:created xsi:type="dcterms:W3CDTF">2013-02-13T01:07:53Z</dcterms:created>
  <dcterms:modified xsi:type="dcterms:W3CDTF">2013-02-13T20:11:06Z</dcterms:modified>
</cp:coreProperties>
</file>