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7" r:id="rId2"/>
    <p:sldId id="258" r:id="rId3"/>
    <p:sldId id="318" r:id="rId4"/>
    <p:sldId id="319" r:id="rId5"/>
    <p:sldId id="320" r:id="rId6"/>
    <p:sldId id="317" r:id="rId7"/>
    <p:sldId id="322" r:id="rId8"/>
    <p:sldId id="324" r:id="rId9"/>
    <p:sldId id="325" r:id="rId10"/>
    <p:sldId id="336" r:id="rId11"/>
    <p:sldId id="326" r:id="rId12"/>
    <p:sldId id="327" r:id="rId13"/>
    <p:sldId id="310" r:id="rId14"/>
    <p:sldId id="311" r:id="rId15"/>
    <p:sldId id="305" r:id="rId16"/>
    <p:sldId id="302" r:id="rId17"/>
    <p:sldId id="303" r:id="rId18"/>
    <p:sldId id="304" r:id="rId19"/>
    <p:sldId id="309" r:id="rId20"/>
    <p:sldId id="312" r:id="rId21"/>
    <p:sldId id="308" r:id="rId22"/>
    <p:sldId id="313" r:id="rId23"/>
    <p:sldId id="314" r:id="rId24"/>
    <p:sldId id="315" r:id="rId25"/>
    <p:sldId id="316" r:id="rId26"/>
    <p:sldId id="337" r:id="rId27"/>
    <p:sldId id="262" r:id="rId28"/>
    <p:sldId id="264" r:id="rId29"/>
    <p:sldId id="263" r:id="rId30"/>
    <p:sldId id="265" r:id="rId31"/>
    <p:sldId id="266" r:id="rId32"/>
    <p:sldId id="288" r:id="rId33"/>
    <p:sldId id="289" r:id="rId34"/>
    <p:sldId id="274" r:id="rId35"/>
    <p:sldId id="268" r:id="rId36"/>
    <p:sldId id="290" r:id="rId37"/>
    <p:sldId id="267" r:id="rId38"/>
    <p:sldId id="291" r:id="rId39"/>
    <p:sldId id="295" r:id="rId40"/>
    <p:sldId id="292" r:id="rId41"/>
    <p:sldId id="270" r:id="rId42"/>
    <p:sldId id="271" r:id="rId43"/>
    <p:sldId id="272" r:id="rId44"/>
    <p:sldId id="293" r:id="rId45"/>
    <p:sldId id="273" r:id="rId46"/>
    <p:sldId id="259" r:id="rId47"/>
    <p:sldId id="323" r:id="rId48"/>
    <p:sldId id="279" r:id="rId49"/>
    <p:sldId id="275" r:id="rId50"/>
    <p:sldId id="329" r:id="rId51"/>
    <p:sldId id="330" r:id="rId52"/>
    <p:sldId id="328" r:id="rId53"/>
    <p:sldId id="331" r:id="rId54"/>
    <p:sldId id="332" r:id="rId55"/>
    <p:sldId id="333" r:id="rId56"/>
    <p:sldId id="300" r:id="rId57"/>
    <p:sldId id="301" r:id="rId58"/>
    <p:sldId id="335" r:id="rId59"/>
    <p:sldId id="296" r:id="rId60"/>
    <p:sldId id="297" r:id="rId61"/>
    <p:sldId id="280" r:id="rId62"/>
    <p:sldId id="298" r:id="rId63"/>
    <p:sldId id="299" r:id="rId64"/>
    <p:sldId id="281" r:id="rId65"/>
    <p:sldId id="284" r:id="rId66"/>
    <p:sldId id="283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9" autoAdjust="0"/>
    <p:restoredTop sz="94660"/>
  </p:normalViewPr>
  <p:slideViewPr>
    <p:cSldViewPr>
      <p:cViewPr>
        <p:scale>
          <a:sx n="70" d="100"/>
          <a:sy n="70" d="100"/>
        </p:scale>
        <p:origin x="-312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43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93F1E-7166-4E79-A813-735AA2F0D878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E1904-CFDA-4C6A-8BC2-E874302F8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10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D4807-9CD3-4780-9A12-25676CB30FD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010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02682" indent="-270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81050" indent="-21621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13469" indent="-21621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45889" indent="-21621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78308" indent="-216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10728" indent="-216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43147" indent="-216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75568" indent="-216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BEF05706-4210-4052-B599-3F2DB62F48D6}" type="slidenum">
              <a:rPr lang="en-US" smtClean="0"/>
              <a:pPr eaLnBrk="1" hangingPunct="1">
                <a:defRPr/>
              </a:pPr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3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2886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02682" indent="-270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81050" indent="-21621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13469" indent="-21621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45889" indent="-21621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78308" indent="-216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10728" indent="-216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43147" indent="-216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75568" indent="-216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A2BA443E-93A9-473A-9303-10C75744D7D6}" type="slidenum">
              <a:rPr lang="en-US" smtClean="0"/>
              <a:pPr eaLnBrk="1" hangingPunct="1"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897048">
              <a:defRPr/>
            </a:pPr>
            <a:fld id="{786B5A02-76DC-4A34-BAD5-67463A5AB5D0}" type="slidenum">
              <a:rPr lang="en-US" smtClean="0"/>
              <a:pPr defTabSz="897048">
                <a:defRPr/>
              </a:pPr>
              <a:t>49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421" y="4345587"/>
            <a:ext cx="5485158" cy="41113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TradeGothic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55B8-8324-46F3-BCF7-FE052D89A14F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The most common datums are highlighted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A6E671-9DAE-41F7-86B1-ED49AAD33946}" type="slidenum">
              <a:rPr lang="en-US" smtClean="0">
                <a:latin typeface="Arial" pitchFamily="34" charset="0"/>
              </a:rPr>
              <a:pPr/>
              <a:t>55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471C1-BC61-4524-B83B-08E499F3346D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ITRF on left</a:t>
            </a:r>
          </a:p>
          <a:p>
            <a:r>
              <a:rPr lang="en-US" dirty="0" smtClean="0"/>
              <a:t>1-sigma</a:t>
            </a:r>
          </a:p>
          <a:p>
            <a:r>
              <a:rPr lang="en-US" dirty="0" smtClean="0"/>
              <a:t>All</a:t>
            </a:r>
            <a:r>
              <a:rPr lang="en-US" baseline="0" dirty="0" smtClean="0"/>
              <a:t> ellipsoid heights refer to GRM</a:t>
            </a:r>
          </a:p>
          <a:p>
            <a:r>
              <a:rPr lang="en-US" baseline="0" dirty="0" smtClean="0"/>
              <a:t>Bar1,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, is also PBO; note name format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E1904-CFDA-4C6A-8BC2-E874302F88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0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NAD83 data are on the right</a:t>
            </a:r>
            <a:r>
              <a:rPr lang="en-US" baseline="0" dirty="0" smtClean="0"/>
              <a:t> half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E1904-CFDA-4C6A-8BC2-E874302F887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6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B23AAC-86AB-4319-A919-A14298B43B0D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906" y="684950"/>
            <a:ext cx="4535723" cy="3430932"/>
          </a:xfrm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8542" y="4344370"/>
            <a:ext cx="6669458" cy="4799631"/>
          </a:xfrm>
        </p:spPr>
        <p:txBody>
          <a:bodyPr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available until the passive adjustment is published.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E1904-CFDA-4C6A-8BC2-E874302F887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61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option for data collected at least 4 </a:t>
            </a:r>
            <a:r>
              <a:rPr lang="en-US" dirty="0" err="1" smtClean="0"/>
              <a:t>hrs</a:t>
            </a:r>
            <a:r>
              <a:rPr lang="en-US" dirty="0" smtClean="0"/>
              <a:t> is to publish in the OPUS database online.</a:t>
            </a:r>
          </a:p>
          <a:p>
            <a:r>
              <a:rPr lang="en-US" dirty="0" smtClean="0"/>
              <a:t>Until the new vertical RS is adopted</a:t>
            </a:r>
            <a:r>
              <a:rPr lang="en-US" baseline="0" dirty="0" smtClean="0"/>
              <a:t> the next geoid models might be tapping OPUS-DB results. Would need a rough (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, 0.1 </a:t>
            </a:r>
            <a:r>
              <a:rPr lang="en-US" baseline="0" dirty="0" err="1" smtClean="0"/>
              <a:t>dm</a:t>
            </a:r>
            <a:r>
              <a:rPr lang="en-US" baseline="0" dirty="0" smtClean="0"/>
              <a:t>) comparison between computed and last published </a:t>
            </a:r>
            <a:r>
              <a:rPr lang="en-US" baseline="0" dirty="0" err="1" smtClean="0"/>
              <a:t>Oht</a:t>
            </a:r>
            <a:r>
              <a:rPr lang="en-US" baseline="0" dirty="0" smtClean="0"/>
              <a:t> to help determine vertical stability/reliability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E1904-CFDA-4C6A-8BC2-E874302F887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22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</a:t>
            </a:r>
            <a:r>
              <a:rPr lang="en-US" dirty="0" err="1" smtClean="0"/>
              <a:t>Oht</a:t>
            </a:r>
            <a:r>
              <a:rPr lang="en-US" baseline="0" dirty="0" smtClean="0"/>
              <a:t> because (2011) realization; geoid model not working with these ellipsoid </a:t>
            </a:r>
            <a:r>
              <a:rPr lang="en-US" baseline="0" dirty="0" err="1" smtClean="0"/>
              <a:t>hts</a:t>
            </a:r>
            <a:r>
              <a:rPr lang="en-US" baseline="0" dirty="0" smtClean="0"/>
              <a:t> (yet)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E1904-CFDA-4C6A-8BC2-E874302F887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57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Besides</a:t>
            </a:r>
            <a:r>
              <a:rPr lang="en-US" baseline="0" dirty="0" smtClean="0"/>
              <a:t> via </a:t>
            </a:r>
            <a:r>
              <a:rPr lang="en-US" baseline="0" dirty="0" err="1" smtClean="0"/>
              <a:t>DSWorld</a:t>
            </a:r>
            <a:r>
              <a:rPr lang="en-US" baseline="0" dirty="0" smtClean="0"/>
              <a:t>, c</a:t>
            </a:r>
            <a:r>
              <a:rPr lang="en-US" dirty="0" smtClean="0"/>
              <a:t>an also view</a:t>
            </a:r>
            <a:r>
              <a:rPr lang="en-US" baseline="0" dirty="0" smtClean="0"/>
              <a:t> them from the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E1904-CFDA-4C6A-8BC2-E874302F887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0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D1F-D31E-47A8-8341-14FABE37CD65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EB5F-7B26-464D-ABF3-20501BA6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01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D1F-D31E-47A8-8341-14FABE37CD65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EB5F-7B26-464D-ABF3-20501BA6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D1F-D31E-47A8-8341-14FABE37CD65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EB5F-7B26-464D-ABF3-20501BA6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3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D1F-D31E-47A8-8341-14FABE37CD65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EB5F-7B26-464D-ABF3-20501BA6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57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D1F-D31E-47A8-8341-14FABE37CD65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EB5F-7B26-464D-ABF3-20501BA6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3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D1F-D31E-47A8-8341-14FABE37CD65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EB5F-7B26-464D-ABF3-20501BA6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6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D1F-D31E-47A8-8341-14FABE37CD65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EB5F-7B26-464D-ABF3-20501BA6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1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D1F-D31E-47A8-8341-14FABE37CD65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EB5F-7B26-464D-ABF3-20501BA6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65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D1F-D31E-47A8-8341-14FABE37CD65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EB5F-7B26-464D-ABF3-20501BA6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3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D1F-D31E-47A8-8341-14FABE37CD65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EB5F-7B26-464D-ABF3-20501BA6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0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D1F-D31E-47A8-8341-14FABE37CD65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EB5F-7B26-464D-ABF3-20501BA6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E5D1F-D31E-47A8-8341-14FABE37CD65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EB5F-7B26-464D-ABF3-20501BA6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8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pbo.unavco.org/data/gps/plotviewer/P334/GP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gs.noaa.gov/web/surveys/datasheet/AC6803_htmod.pdf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.ngs.noaa.gov/PC_PROD/PARTNERS/index.shtml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gs.noaa.gov/web/tools/updates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Ross.Mackay@noaa.gov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Header Sl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153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The Challenges of Change: The Evolution of the NSRS and NGS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Geodetic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Advisor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Program, Part II</a:t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86200"/>
            <a:ext cx="6705600" cy="2438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Marti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Ikehara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marti.ikehara@noaa.gov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California Geodetic Advisor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Sacramento, CA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916-227-7325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www.ngs.noaa.gov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233363"/>
            <a:ext cx="7600950" cy="639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887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58158"/>
            <a:ext cx="7151016" cy="582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8412">
            <a:off x="3625291" y="3167703"/>
            <a:ext cx="8112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39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428625"/>
            <a:ext cx="7705725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5026">
            <a:off x="5810628" y="4953556"/>
            <a:ext cx="811213" cy="682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4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Non-NGS Sources of CGPS Data/Info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Plate Boundary Observatory (PBO)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http://pbo.unavco.org/network/gps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400050" lvl="1" indent="0">
              <a:buNone/>
            </a:pPr>
            <a:r>
              <a:rPr lang="en-US" dirty="0" smtClean="0"/>
              <a:t>1137 stations in the West </a:t>
            </a:r>
          </a:p>
          <a:p>
            <a:pPr marL="400050" lvl="1" indent="0">
              <a:buNone/>
            </a:pPr>
            <a:r>
              <a:rPr lang="en-US" dirty="0"/>
              <a:t>No NAD83 coordinates (from them)</a:t>
            </a:r>
          </a:p>
          <a:p>
            <a:pPr marL="400050" lvl="1" indent="0">
              <a:buNone/>
            </a:pPr>
            <a:r>
              <a:rPr lang="en-US" dirty="0" smtClean="0"/>
              <a:t>Some real-time: Navigate to Data Products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33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6" y="990600"/>
            <a:ext cx="8688723" cy="585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PBO GPS Network </a:t>
            </a:r>
            <a:r>
              <a:rPr lang="en-US" sz="2800" dirty="0" smtClean="0"/>
              <a:t>(3/23/12)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3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PBO GNSS station Time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525963"/>
          </a:xfrm>
        </p:spPr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pbo.unavco.org/data/gps/plotviewer/P334/GPS</a:t>
            </a:r>
            <a:endParaRPr lang="en-US" dirty="0" smtClean="0"/>
          </a:p>
          <a:p>
            <a:r>
              <a:rPr lang="en-US" dirty="0" smtClean="0"/>
              <a:t>Change ‘P334’ to your site, shown as Yellow</a:t>
            </a:r>
          </a:p>
          <a:p>
            <a:r>
              <a:rPr lang="en-US" dirty="0" smtClean="0"/>
              <a:t>Scrolling over symbol in map shows site </a:t>
            </a:r>
            <a:r>
              <a:rPr lang="en-US" sz="3100" dirty="0" smtClean="0"/>
              <a:t>name</a:t>
            </a:r>
          </a:p>
          <a:p>
            <a:r>
              <a:rPr lang="en-US" dirty="0" smtClean="0"/>
              <a:t>Colors indicate station health</a:t>
            </a:r>
            <a:endParaRPr lang="en-US" dirty="0"/>
          </a:p>
          <a:p>
            <a:r>
              <a:rPr lang="en-US" sz="3000" dirty="0" smtClean="0"/>
              <a:t>Green: Nominal; Orange: Warning; Red: Failure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77375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314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600075"/>
            <a:ext cx="4733925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222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61925"/>
            <a:ext cx="4714875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74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143000"/>
            <a:ext cx="9077325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Station Health (SW): failures at top; </a:t>
            </a:r>
            <a:r>
              <a:rPr lang="en-US" sz="3200" dirty="0" err="1" smtClean="0"/>
              <a:t>Comms</a:t>
            </a:r>
            <a:r>
              <a:rPr lang="en-US" sz="3200" dirty="0" smtClean="0"/>
              <a:t> Type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73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Table of Contents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Changing Geodetic Advisor Program</a:t>
            </a:r>
          </a:p>
          <a:p>
            <a:pPr marL="0" indent="0">
              <a:buNone/>
            </a:pPr>
            <a:r>
              <a:rPr lang="en-US" sz="3000" dirty="0" smtClean="0"/>
              <a:t>LEARNING/CONT EDUCATION: NGS Resources</a:t>
            </a:r>
          </a:p>
          <a:p>
            <a:pPr marL="0" indent="0">
              <a:buNone/>
            </a:pPr>
            <a:r>
              <a:rPr lang="en-US" sz="3000" dirty="0" smtClean="0"/>
              <a:t>Non-NGS CGPS Data/Info—PBO and CSRC</a:t>
            </a:r>
          </a:p>
          <a:p>
            <a:pPr marL="0" indent="0">
              <a:buNone/>
            </a:pPr>
            <a:r>
              <a:rPr lang="en-US" sz="3000" dirty="0" smtClean="0"/>
              <a:t>OPUS</a:t>
            </a:r>
            <a:r>
              <a:rPr lang="en-US" sz="3000" dirty="0"/>
              <a:t>: S, RS, DB, </a:t>
            </a:r>
            <a:r>
              <a:rPr lang="en-US" sz="3000" dirty="0" smtClean="0"/>
              <a:t>Projects</a:t>
            </a:r>
          </a:p>
          <a:p>
            <a:pPr marL="0" indent="0">
              <a:buNone/>
            </a:pPr>
            <a:r>
              <a:rPr lang="en-US" sz="3000" dirty="0" smtClean="0"/>
              <a:t>HTDP</a:t>
            </a:r>
          </a:p>
          <a:p>
            <a:pPr marL="0" indent="0">
              <a:buNone/>
            </a:pPr>
            <a:r>
              <a:rPr lang="en-US" sz="3000" dirty="0" smtClean="0"/>
              <a:t>Datasheet Format/Content Changes</a:t>
            </a:r>
          </a:p>
          <a:p>
            <a:pPr marL="0" indent="0">
              <a:buNone/>
            </a:pPr>
            <a:r>
              <a:rPr lang="en-US" sz="3000" dirty="0" smtClean="0"/>
              <a:t>VDATUM</a:t>
            </a:r>
          </a:p>
          <a:p>
            <a:pPr marL="0" indent="0">
              <a:buNone/>
            </a:pPr>
            <a:r>
              <a:rPr lang="en-US" sz="3000" dirty="0" smtClean="0"/>
              <a:t>DSWORLD Demonstration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69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"/>
            <a:ext cx="93726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3534" y="1419353"/>
            <a:ext cx="8112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12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097477" cy="64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48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Non-NGS Sources of CGPS Data/Info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92500"/>
          </a:bodyPr>
          <a:lstStyle/>
          <a:p>
            <a:r>
              <a:rPr lang="en-US" dirty="0"/>
              <a:t>CA Spatial Reference Center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http://csrc.ucsd.edu/</a:t>
            </a:r>
          </a:p>
          <a:p>
            <a:r>
              <a:rPr lang="en-US" dirty="0" smtClean="0"/>
              <a:t>830 CGPS sites with ITRF05 and </a:t>
            </a:r>
            <a:r>
              <a:rPr lang="en-US" b="1" dirty="0" smtClean="0">
                <a:solidFill>
                  <a:srgbClr val="00B050"/>
                </a:solidFill>
              </a:rPr>
              <a:t>NAD83 (2007) </a:t>
            </a:r>
            <a:r>
              <a:rPr lang="en-US" dirty="0" smtClean="0"/>
              <a:t>2011.00 epoch coordinates, 766 with 2009.00</a:t>
            </a:r>
          </a:p>
          <a:p>
            <a:r>
              <a:rPr lang="en-US" dirty="0" smtClean="0"/>
              <a:t>Link/access to CRTN via NTRIP protocol (3/1/12)</a:t>
            </a:r>
          </a:p>
          <a:p>
            <a:r>
              <a:rPr lang="en-US" dirty="0" smtClean="0"/>
              <a:t>67 of backbone CRTN sites have become NGS CORS in the last year, by request </a:t>
            </a:r>
            <a:r>
              <a:rPr lang="en-US" dirty="0" err="1" smtClean="0"/>
              <a:t>fr</a:t>
            </a:r>
            <a:r>
              <a:rPr lang="en-US" dirty="0" smtClean="0"/>
              <a:t> CSRC</a:t>
            </a:r>
          </a:p>
          <a:p>
            <a:r>
              <a:rPr lang="en-US" dirty="0" smtClean="0"/>
              <a:t>These stations now selectable in OPUS processing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Central Coast Height Mod project (not in NGSIBD)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0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15" y="0"/>
            <a:ext cx="13716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53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20396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95800" y="2667000"/>
            <a:ext cx="16764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19200" y="2286000"/>
            <a:ext cx="17526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6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8776" y="666750"/>
            <a:ext cx="120396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05600" y="2667000"/>
            <a:ext cx="2209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2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42875"/>
            <a:ext cx="7629525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7766">
            <a:off x="1488328" y="3698598"/>
            <a:ext cx="8112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5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827" name="Picture 11" descr="DanglingRope DR2 disk small"/>
          <p:cNvPicPr>
            <a:picLocks noChangeArrowheads="1"/>
          </p:cNvPicPr>
          <p:nvPr/>
        </p:nvPicPr>
        <p:blipFill>
          <a:blip r:embed="rId3" cstate="print"/>
          <a:srcRect l="8496" t="5078" r="11719" b="9766"/>
          <a:stretch>
            <a:fillRect/>
          </a:stretch>
        </p:blipFill>
        <p:spPr bwMode="auto">
          <a:xfrm>
            <a:off x="0" y="1102641"/>
            <a:ext cx="2193925" cy="1654175"/>
          </a:xfrm>
          <a:prstGeom prst="rect">
            <a:avLst/>
          </a:prstGeom>
          <a:noFill/>
        </p:spPr>
      </p:pic>
      <p:pic>
        <p:nvPicPr>
          <p:cNvPr id="1058828" name="Picture 12" descr="104_0463"/>
          <p:cNvPicPr>
            <a:picLocks noChangeArrowheads="1"/>
          </p:cNvPicPr>
          <p:nvPr/>
        </p:nvPicPr>
        <p:blipFill>
          <a:blip r:embed="rId4" cstate="print">
            <a:lum bright="-12000" contrast="18000"/>
          </a:blip>
          <a:srcRect l="15070" t="23425" r="14583"/>
          <a:stretch>
            <a:fillRect/>
          </a:stretch>
        </p:blipFill>
        <p:spPr bwMode="auto">
          <a:xfrm>
            <a:off x="6950075" y="1115341"/>
            <a:ext cx="2193925" cy="1593850"/>
          </a:xfrm>
          <a:prstGeom prst="rect">
            <a:avLst/>
          </a:prstGeom>
          <a:noFill/>
        </p:spPr>
      </p:pic>
      <p:sp>
        <p:nvSpPr>
          <p:cNvPr id="1058829" name="Line 13"/>
          <p:cNvSpPr>
            <a:spLocks noChangeShapeType="1"/>
          </p:cNvSpPr>
          <p:nvPr/>
        </p:nvSpPr>
        <p:spPr bwMode="auto">
          <a:xfrm flipV="1">
            <a:off x="1181100" y="1610642"/>
            <a:ext cx="6907213" cy="227012"/>
          </a:xfrm>
          <a:prstGeom prst="line">
            <a:avLst/>
          </a:prstGeom>
          <a:noFill/>
          <a:ln w="41275" cmpd="sng">
            <a:solidFill>
              <a:srgbClr val="C00000"/>
            </a:solidFill>
            <a:prstDash val="sysDot"/>
            <a:round/>
            <a:headEnd type="oval" w="sm" len="med"/>
            <a:tailEnd type="oval" w="sm" len="med"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 descr="OPUS schematic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9440" y="1264673"/>
            <a:ext cx="5134369" cy="3226019"/>
          </a:xfrm>
          <a:prstGeom prst="rect">
            <a:avLst/>
          </a:prstGeom>
        </p:spPr>
      </p:pic>
      <p:sp>
        <p:nvSpPr>
          <p:cNvPr id="1058825" name="Text Box 9"/>
          <p:cNvSpPr txBox="1">
            <a:spLocks noChangeArrowheads="1"/>
          </p:cNvSpPr>
          <p:nvPr/>
        </p:nvSpPr>
        <p:spPr bwMode="auto">
          <a:xfrm>
            <a:off x="0" y="4600211"/>
            <a:ext cx="9144000" cy="2123658"/>
          </a:xfrm>
          <a:prstGeom prst="rect">
            <a:avLst/>
          </a:prstGeom>
          <a:solidFill>
            <a:srgbClr val="003399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cs typeface="Times New Roman" pitchFamily="18" charset="0"/>
              </a:rPr>
              <a:t>&gt;15 min of L1/L2 GPS data &gt;&gt;&gt; www.ngs.noaa.gov/OPUS</a:t>
            </a:r>
            <a:endParaRPr lang="en-US" sz="200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cs typeface="Times New Roman" pitchFamily="18" charset="0"/>
              </a:rPr>
              <a:t>Processed automatically on NGS computers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cs typeface="Times New Roman" pitchFamily="18" charset="0"/>
              </a:rPr>
              <a:t>Solution </a:t>
            </a:r>
            <a:r>
              <a:rPr lang="en-US" sz="2000" dirty="0">
                <a:solidFill>
                  <a:schemeClr val="bg1"/>
                </a:solidFill>
                <a:cs typeface="Times New Roman" pitchFamily="18" charset="0"/>
              </a:rPr>
              <a:t>via email - in minutes</a:t>
            </a:r>
          </a:p>
          <a:p>
            <a:pPr algn="ctr">
              <a:lnSpc>
                <a:spcPct val="150000"/>
              </a:lnSpc>
            </a:pPr>
            <a:r>
              <a:rPr lang="en-US" sz="2800" u="sng" dirty="0">
                <a:solidFill>
                  <a:srgbClr val="FFFF00"/>
                </a:solidFill>
                <a:cs typeface="Times New Roman" pitchFamily="18" charset="0"/>
              </a:rPr>
              <a:t>Fast, easy, consistent access to </a:t>
            </a:r>
            <a:r>
              <a:rPr lang="en-US" sz="2800" u="sng" dirty="0" smtClean="0">
                <a:solidFill>
                  <a:srgbClr val="FFFF00"/>
                </a:solidFill>
                <a:cs typeface="Times New Roman" pitchFamily="18" charset="0"/>
              </a:rPr>
              <a:t>NSRS</a:t>
            </a:r>
          </a:p>
        </p:txBody>
      </p:sp>
      <p:sp>
        <p:nvSpPr>
          <p:cNvPr id="1058826" name="Text Box 10"/>
          <p:cNvSpPr txBox="1">
            <a:spLocks noChangeArrowheads="1"/>
          </p:cNvSpPr>
          <p:nvPr/>
        </p:nvSpPr>
        <p:spPr bwMode="auto">
          <a:xfrm>
            <a:off x="69850" y="413908"/>
            <a:ext cx="897413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1" hangingPunct="1"/>
            <a:r>
              <a:rPr lang="en-US" sz="3200" dirty="0">
                <a:latin typeface="Arial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Online Positioning User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Service (OPUS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513"/>
            <a:ext cx="8229600" cy="58188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OPUS Reference Frame Choices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4" y="838200"/>
            <a:ext cx="7800532" cy="5796522"/>
          </a:xfrm>
        </p:spPr>
      </p:pic>
    </p:spTree>
    <p:extLst>
      <p:ext uri="{BB962C8B-B14F-4D97-AF65-F5344CB8AC3E}">
        <p14:creationId xmlns:p14="http://schemas.microsoft.com/office/powerpoint/2010/main" val="251752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PUS main p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779" y="562707"/>
            <a:ext cx="8082442" cy="617806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768467" y="2120756"/>
            <a:ext cx="1096774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cs typeface="Times New Roman" pitchFamily="18" charset="0"/>
              </a:rPr>
              <a:t>e-mail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52374" y="2796290"/>
            <a:ext cx="1431264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Times New Roman" pitchFamily="18" charset="0"/>
              </a:rPr>
              <a:t>GPS file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764244" y="3405672"/>
            <a:ext cx="1504538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Times New Roman" pitchFamily="18" charset="0"/>
              </a:rPr>
              <a:t>antenna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64250" y="4054081"/>
            <a:ext cx="2463426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Times New Roman" pitchFamily="18" charset="0"/>
              </a:rPr>
              <a:t>antenna height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68535" y="4643383"/>
            <a:ext cx="1820863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(OPTIONS)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058679" y="5563960"/>
            <a:ext cx="4429497" cy="707886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    OPUS-RS   or   OPUS-Static</a:t>
            </a:r>
            <a:endParaRPr lang="en-US" sz="2000" dirty="0">
              <a:cs typeface="Times New Roman" pitchFamily="18" charset="0"/>
            </a:endParaRPr>
          </a:p>
          <a:p>
            <a:r>
              <a:rPr lang="en-US" sz="2000" dirty="0" smtClean="0">
                <a:cs typeface="Times New Roman" pitchFamily="18" charset="0"/>
              </a:rPr>
              <a:t>(15 min-2 hr)       (2-48 hr)</a:t>
            </a:r>
            <a:endParaRPr lang="en-US" sz="20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Changing Face of the Geodetic Advisor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What are we not?</a:t>
            </a:r>
          </a:p>
          <a:p>
            <a:pPr marL="0" indent="0">
              <a:buNone/>
            </a:pPr>
            <a:r>
              <a:rPr lang="en-US" dirty="0" smtClean="0"/>
              <a:t>	GEODENTIST</a:t>
            </a:r>
          </a:p>
          <a:p>
            <a:r>
              <a:rPr lang="en-US" dirty="0" smtClean="0"/>
              <a:t>2. What/who are we?</a:t>
            </a:r>
          </a:p>
          <a:p>
            <a:endParaRPr lang="en-US" dirty="0" smtClean="0"/>
          </a:p>
          <a:p>
            <a:r>
              <a:rPr lang="en-US" dirty="0" smtClean="0"/>
              <a:t>3. How is it changing?</a:t>
            </a:r>
            <a:endParaRPr lang="en-US" dirty="0"/>
          </a:p>
        </p:txBody>
      </p:sp>
      <p:pic>
        <p:nvPicPr>
          <p:cNvPr id="7170" name="Picture 2" descr="C:\Users\Marti.Ikehara\AppData\Local\Microsoft\Windows\Temporary Internet Files\Content.IE5\OZ3W5ORM\MC900432538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10" y="1143000"/>
            <a:ext cx="139177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arti.Ikehara\AppData\Local\Microsoft\Windows\Temporary Internet Files\Content.IE5\6VMM933W\MC90019848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6803"/>
            <a:ext cx="1721667" cy="157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ti.Ikehara\AppData\Local\Microsoft\Windows\Temporary Internet Files\Content.IE5\71DTDVFE\MC90033430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62" y="3104655"/>
            <a:ext cx="1176833" cy="18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53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3"/>
          <p:cNvSpPr>
            <a:spLocks noGrp="1"/>
          </p:cNvSpPr>
          <p:nvPr>
            <p:ph type="title"/>
          </p:nvPr>
        </p:nvSpPr>
        <p:spPr>
          <a:xfrm>
            <a:off x="2063750" y="482600"/>
            <a:ext cx="5745163" cy="59531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How Does OPUS-RS Work?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1189038"/>
            <a:ext cx="8656638" cy="35394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OPUS-RS selects three to nine “best” CORS based upon:</a:t>
            </a:r>
          </a:p>
          <a:p>
            <a:pPr marL="920750" lvl="2" indent="-463550">
              <a:buFont typeface="Arial" pitchFamily="34" charset="0"/>
              <a:buChar char="•"/>
              <a:defRPr/>
            </a:pPr>
            <a:r>
              <a:rPr lang="en-US" sz="2800" dirty="0"/>
              <a:t>C</a:t>
            </a:r>
            <a:r>
              <a:rPr lang="en-US" sz="2800" dirty="0" smtClean="0"/>
              <a:t>ommon </a:t>
            </a:r>
            <a:r>
              <a:rPr lang="en-US" sz="2800" dirty="0"/>
              <a:t>satellite visibility with the user data.</a:t>
            </a:r>
          </a:p>
          <a:p>
            <a:pPr marL="920750" lvl="2" indent="-463550">
              <a:buFont typeface="Arial" pitchFamily="34" charset="0"/>
              <a:buChar char="•"/>
              <a:defRPr/>
            </a:pPr>
            <a:r>
              <a:rPr lang="en-US" sz="2800" dirty="0"/>
              <a:t>D</a:t>
            </a:r>
            <a:r>
              <a:rPr lang="en-US" sz="2800" dirty="0" smtClean="0"/>
              <a:t>istances </a:t>
            </a:r>
            <a:r>
              <a:rPr lang="en-US" sz="2800" dirty="0"/>
              <a:t>from the user’s site </a:t>
            </a:r>
            <a:r>
              <a:rPr lang="en-US" sz="2800" dirty="0" smtClean="0"/>
              <a:t>being &lt;250 </a:t>
            </a:r>
            <a:r>
              <a:rPr lang="en-US" sz="2800" dirty="0"/>
              <a:t>km.</a:t>
            </a:r>
          </a:p>
          <a:p>
            <a:pPr marL="920750" lvl="2" indent="-463550">
              <a:buFont typeface="Arial" pitchFamily="34" charset="0"/>
              <a:buChar char="•"/>
              <a:defRPr/>
            </a:pPr>
            <a:endParaRPr lang="en-US" sz="2800" dirty="0"/>
          </a:p>
          <a:p>
            <a:pPr marL="6350" indent="-6350">
              <a:defRPr/>
            </a:pPr>
            <a:r>
              <a:rPr lang="en-US" sz="2800" dirty="0" smtClean="0"/>
              <a:t>The </a:t>
            </a:r>
            <a:r>
              <a:rPr lang="en-US" sz="2800" dirty="0"/>
              <a:t>star represents the user’s </a:t>
            </a:r>
            <a:br>
              <a:rPr lang="en-US" sz="2800" dirty="0"/>
            </a:br>
            <a:r>
              <a:rPr lang="en-US" sz="2800" dirty="0"/>
              <a:t>site. The triangles are CORS. </a:t>
            </a:r>
          </a:p>
          <a:p>
            <a:pPr marL="6350" indent="-6350">
              <a:defRPr/>
            </a:pPr>
            <a:r>
              <a:rPr lang="en-US" sz="2800" dirty="0" smtClean="0"/>
              <a:t>The </a:t>
            </a:r>
            <a:r>
              <a:rPr lang="en-US" sz="2800" dirty="0"/>
              <a:t>three CORS minimum is shown.</a:t>
            </a:r>
            <a:br>
              <a:rPr lang="en-US" sz="2800" dirty="0"/>
            </a:br>
            <a:r>
              <a:rPr lang="en-US" sz="2800" dirty="0"/>
              <a:t>No more than nine are used.</a:t>
            </a:r>
          </a:p>
        </p:txBody>
      </p:sp>
      <p:grpSp>
        <p:nvGrpSpPr>
          <p:cNvPr id="69636" name="Group 2"/>
          <p:cNvGrpSpPr>
            <a:grpSpLocks/>
          </p:cNvGrpSpPr>
          <p:nvPr/>
        </p:nvGrpSpPr>
        <p:grpSpPr bwMode="auto">
          <a:xfrm>
            <a:off x="174625" y="6562725"/>
            <a:ext cx="1460500" cy="277813"/>
            <a:chOff x="121" y="4559"/>
            <a:chExt cx="1014" cy="193"/>
          </a:xfrm>
        </p:grpSpPr>
        <p:sp>
          <p:nvSpPr>
            <p:cNvPr id="69658" name="AutoShape 3"/>
            <p:cNvSpPr>
              <a:spLocks noChangeArrowheads="1"/>
            </p:cNvSpPr>
            <p:nvPr/>
          </p:nvSpPr>
          <p:spPr bwMode="auto">
            <a:xfrm>
              <a:off x="121" y="4559"/>
              <a:ext cx="1014" cy="193"/>
            </a:xfrm>
            <a:prstGeom prst="roundRect">
              <a:avLst>
                <a:gd name="adj" fmla="val 51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69659" name="Group 4"/>
            <p:cNvGrpSpPr>
              <a:grpSpLocks/>
            </p:cNvGrpSpPr>
            <p:nvPr/>
          </p:nvGrpSpPr>
          <p:grpSpPr bwMode="auto">
            <a:xfrm>
              <a:off x="121" y="4559"/>
              <a:ext cx="1014" cy="193"/>
              <a:chOff x="121" y="4559"/>
              <a:chExt cx="1014" cy="193"/>
            </a:xfrm>
          </p:grpSpPr>
          <p:sp>
            <p:nvSpPr>
              <p:cNvPr id="69660" name="AutoShape 5"/>
              <p:cNvSpPr>
                <a:spLocks noChangeArrowheads="1"/>
              </p:cNvSpPr>
              <p:nvPr/>
            </p:nvSpPr>
            <p:spPr bwMode="auto">
              <a:xfrm>
                <a:off x="121" y="4559"/>
                <a:ext cx="1014" cy="193"/>
              </a:xfrm>
              <a:prstGeom prst="roundRect">
                <a:avLst>
                  <a:gd name="adj" fmla="val 519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" name="AutoShape 6"/>
              <p:cNvSpPr>
                <a:spLocks noChangeArrowheads="1"/>
              </p:cNvSpPr>
              <p:nvPr/>
            </p:nvSpPr>
            <p:spPr bwMode="auto">
              <a:xfrm>
                <a:off x="629" y="4559"/>
                <a:ext cx="0" cy="141"/>
              </a:xfrm>
              <a:prstGeom prst="roundRect">
                <a:avLst>
                  <a:gd name="adj" fmla="val 519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830263" eaLnBrk="0" hangingPunct="0">
                  <a:lnSpc>
                    <a:spcPct val="94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14338" algn="l"/>
                    <a:tab pos="830263" algn="l"/>
                    <a:tab pos="1244600" algn="l"/>
                    <a:tab pos="1658938" algn="l"/>
                    <a:tab pos="2073275" algn="l"/>
                    <a:tab pos="2489200" algn="l"/>
                    <a:tab pos="2903538" algn="l"/>
                    <a:tab pos="3317875" algn="l"/>
                    <a:tab pos="3732213" algn="l"/>
                    <a:tab pos="4148138" algn="l"/>
                    <a:tab pos="4562475" algn="l"/>
                    <a:tab pos="4976813" algn="l"/>
                    <a:tab pos="5392738" algn="l"/>
                    <a:tab pos="5807075" algn="l"/>
                    <a:tab pos="6221413" algn="l"/>
                    <a:tab pos="6635750" algn="l"/>
                    <a:tab pos="7051675" algn="l"/>
                    <a:tab pos="7466013" algn="l"/>
                    <a:tab pos="7880350" algn="l"/>
                    <a:tab pos="8294688" algn="l"/>
                  </a:tabLst>
                  <a:defRPr/>
                </a:pPr>
                <a:endParaRPr lang="en-GB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+mn-cs"/>
                </a:endParaRPr>
              </a:p>
            </p:txBody>
          </p:sp>
        </p:grpSp>
      </p:grpSp>
      <p:grpSp>
        <p:nvGrpSpPr>
          <p:cNvPr id="69638" name="Group 40"/>
          <p:cNvGrpSpPr>
            <a:grpSpLocks/>
          </p:cNvGrpSpPr>
          <p:nvPr/>
        </p:nvGrpSpPr>
        <p:grpSpPr bwMode="auto">
          <a:xfrm>
            <a:off x="5215196" y="3078218"/>
            <a:ext cx="3352800" cy="3048000"/>
            <a:chOff x="5867400" y="3810000"/>
            <a:chExt cx="3352800" cy="3048000"/>
          </a:xfrm>
        </p:grpSpPr>
        <p:sp>
          <p:nvSpPr>
            <p:cNvPr id="69641" name="AutoShape 6"/>
            <p:cNvSpPr>
              <a:spLocks noChangeArrowheads="1"/>
            </p:cNvSpPr>
            <p:nvPr/>
          </p:nvSpPr>
          <p:spPr bwMode="auto">
            <a:xfrm>
              <a:off x="5867400" y="4126211"/>
              <a:ext cx="262270" cy="240294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Tw Cen MT" pitchFamily="34" charset="0"/>
              </a:endParaRPr>
            </a:p>
          </p:txBody>
        </p:sp>
        <p:sp>
          <p:nvSpPr>
            <p:cNvPr id="69642" name="AutoShape 7"/>
            <p:cNvSpPr>
              <a:spLocks noChangeArrowheads="1"/>
            </p:cNvSpPr>
            <p:nvPr/>
          </p:nvSpPr>
          <p:spPr bwMode="auto">
            <a:xfrm>
              <a:off x="8424530" y="5351446"/>
              <a:ext cx="262270" cy="24029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chemeClr val="hlink"/>
                </a:solidFill>
                <a:latin typeface="Tw Cen MT" pitchFamily="34" charset="0"/>
              </a:endParaRPr>
            </a:p>
          </p:txBody>
        </p:sp>
        <p:sp>
          <p:nvSpPr>
            <p:cNvPr id="69643" name="AutoShape 8"/>
            <p:cNvSpPr>
              <a:spLocks noChangeArrowheads="1"/>
            </p:cNvSpPr>
            <p:nvPr/>
          </p:nvSpPr>
          <p:spPr bwMode="auto">
            <a:xfrm>
              <a:off x="7309884" y="3810000"/>
              <a:ext cx="262270" cy="24029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Tw Cen MT" pitchFamily="34" charset="0"/>
              </a:endParaRPr>
            </a:p>
          </p:txBody>
        </p:sp>
        <p:sp>
          <p:nvSpPr>
            <p:cNvPr id="69644" name="AutoShape 9"/>
            <p:cNvSpPr>
              <a:spLocks noChangeArrowheads="1"/>
            </p:cNvSpPr>
            <p:nvPr/>
          </p:nvSpPr>
          <p:spPr bwMode="auto">
            <a:xfrm>
              <a:off x="6605934" y="6236706"/>
              <a:ext cx="262270" cy="24029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Tw Cen MT" pitchFamily="34" charset="0"/>
              </a:endParaRPr>
            </a:p>
          </p:txBody>
        </p:sp>
        <p:sp>
          <p:nvSpPr>
            <p:cNvPr id="69645" name="Line 12"/>
            <p:cNvSpPr>
              <a:spLocks noChangeShapeType="1"/>
            </p:cNvSpPr>
            <p:nvPr/>
          </p:nvSpPr>
          <p:spPr bwMode="auto">
            <a:xfrm flipH="1">
              <a:off x="6719776" y="3962400"/>
              <a:ext cx="747823" cy="244660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646" name="Line 15"/>
            <p:cNvSpPr>
              <a:spLocks noChangeShapeType="1"/>
            </p:cNvSpPr>
            <p:nvPr/>
          </p:nvSpPr>
          <p:spPr bwMode="auto">
            <a:xfrm>
              <a:off x="7441019" y="3953912"/>
              <a:ext cx="1114647" cy="155399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647" name="Line 16"/>
            <p:cNvSpPr>
              <a:spLocks noChangeShapeType="1"/>
            </p:cNvSpPr>
            <p:nvPr/>
          </p:nvSpPr>
          <p:spPr bwMode="auto">
            <a:xfrm flipV="1">
              <a:off x="6719777" y="5507902"/>
              <a:ext cx="1835888" cy="90110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6019800" y="3810000"/>
              <a:ext cx="3200400" cy="3048000"/>
            </a:xfrm>
            <a:prstGeom prst="ellipse">
              <a:avLst/>
            </a:prstGeom>
            <a:solidFill>
              <a:schemeClr val="accent1">
                <a:alpha val="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s</a:t>
              </a:r>
            </a:p>
          </p:txBody>
        </p:sp>
        <p:sp>
          <p:nvSpPr>
            <p:cNvPr id="39" name="AutoShape 21"/>
            <p:cNvSpPr>
              <a:spLocks noChangeArrowheads="1"/>
            </p:cNvSpPr>
            <p:nvPr/>
          </p:nvSpPr>
          <p:spPr bwMode="auto">
            <a:xfrm>
              <a:off x="7507288" y="5154613"/>
              <a:ext cx="392112" cy="301625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cxnSp>
          <p:nvCxnSpPr>
            <p:cNvPr id="40" name="Straight Connector 39"/>
            <p:cNvCxnSpPr>
              <a:stCxn id="38" idx="2"/>
            </p:cNvCxnSpPr>
            <p:nvPr/>
          </p:nvCxnSpPr>
          <p:spPr>
            <a:xfrm rot="10800000" flipH="1">
              <a:off x="6019800" y="5334000"/>
              <a:ext cx="1676400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651" name="TextBox 35"/>
            <p:cNvSpPr txBox="1">
              <a:spLocks noChangeArrowheads="1"/>
            </p:cNvSpPr>
            <p:nvPr/>
          </p:nvSpPr>
          <p:spPr bwMode="auto">
            <a:xfrm>
              <a:off x="6256668" y="5081694"/>
              <a:ext cx="7537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Tw Cen MT" pitchFamily="34" charset="0"/>
                </a:rPr>
                <a:t>250km</a:t>
              </a:r>
            </a:p>
          </p:txBody>
        </p:sp>
        <p:cxnSp>
          <p:nvCxnSpPr>
            <p:cNvPr id="42" name="Straight Connector 41"/>
            <p:cNvCxnSpPr>
              <a:stCxn id="69641" idx="4"/>
            </p:cNvCxnSpPr>
            <p:nvPr/>
          </p:nvCxnSpPr>
          <p:spPr>
            <a:xfrm rot="16200000" flipH="1">
              <a:off x="6429375" y="4067176"/>
              <a:ext cx="966787" cy="1566862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653" name="TextBox 39"/>
            <p:cNvSpPr txBox="1">
              <a:spLocks noChangeArrowheads="1"/>
            </p:cNvSpPr>
            <p:nvPr/>
          </p:nvSpPr>
          <p:spPr bwMode="auto">
            <a:xfrm rot="1891440">
              <a:off x="6360608" y="4505848"/>
              <a:ext cx="8563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Tw Cen MT" pitchFamily="34" charset="0"/>
                </a:rPr>
                <a:t>&gt;250km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286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3"/>
          <p:cNvSpPr>
            <a:spLocks noGrp="1"/>
          </p:cNvSpPr>
          <p:nvPr>
            <p:ph type="title"/>
          </p:nvPr>
        </p:nvSpPr>
        <p:spPr>
          <a:xfrm>
            <a:off x="2117725" y="457200"/>
            <a:ext cx="5853113" cy="59372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smtClean="0"/>
              <a:t>How Does OPUS-RS Work?</a:t>
            </a:r>
          </a:p>
        </p:txBody>
      </p:sp>
      <p:sp>
        <p:nvSpPr>
          <p:cNvPr id="70659" name="TextBox 6"/>
          <p:cNvSpPr txBox="1">
            <a:spLocks noChangeArrowheads="1"/>
          </p:cNvSpPr>
          <p:nvPr/>
        </p:nvSpPr>
        <p:spPr bwMode="auto">
          <a:xfrm>
            <a:off x="228600" y="1189038"/>
            <a:ext cx="865663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50" indent="-63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/>
              <a:t>In addition, user’s site must be no more than 50 km from the (convex) polygon created by the selected CORS.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Again in this figure, the star represents the user’s site; the </a:t>
            </a:r>
          </a:p>
          <a:p>
            <a:pPr eaLnBrk="1" hangingPunct="1"/>
            <a:r>
              <a:rPr lang="en-US" sz="2400"/>
              <a:t>triangles are CORS. Five CORS and their resulting polygon are shown in this example.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If the user’s site, the star, is </a:t>
            </a:r>
            <a:br>
              <a:rPr lang="en-US" sz="2400"/>
            </a:br>
            <a:r>
              <a:rPr lang="en-US" sz="2400"/>
              <a:t>more than 50 km outside </a:t>
            </a:r>
            <a:br>
              <a:rPr lang="en-US" sz="2400"/>
            </a:br>
            <a:r>
              <a:rPr lang="en-US" sz="2400"/>
              <a:t>this polygon, alternate </a:t>
            </a:r>
            <a:br>
              <a:rPr lang="en-US" sz="2400"/>
            </a:br>
            <a:r>
              <a:rPr lang="en-US" sz="2400"/>
              <a:t>CORS will be considered.</a:t>
            </a:r>
          </a:p>
          <a:p>
            <a:pPr eaLnBrk="1" hangingPunct="1"/>
            <a:r>
              <a:rPr lang="en-US" sz="2400"/>
              <a:t>If none can be found, </a:t>
            </a:r>
            <a:br>
              <a:rPr lang="en-US" sz="2400"/>
            </a:br>
            <a:r>
              <a:rPr lang="en-US" sz="2400"/>
              <a:t>the processing will abort.</a:t>
            </a:r>
          </a:p>
        </p:txBody>
      </p:sp>
      <p:grpSp>
        <p:nvGrpSpPr>
          <p:cNvPr id="70660" name="Group 2"/>
          <p:cNvGrpSpPr>
            <a:grpSpLocks/>
          </p:cNvGrpSpPr>
          <p:nvPr/>
        </p:nvGrpSpPr>
        <p:grpSpPr bwMode="auto">
          <a:xfrm>
            <a:off x="174625" y="6562725"/>
            <a:ext cx="1460500" cy="277813"/>
            <a:chOff x="121" y="4559"/>
            <a:chExt cx="1014" cy="193"/>
          </a:xfrm>
        </p:grpSpPr>
        <p:sp>
          <p:nvSpPr>
            <p:cNvPr id="70669" name="AutoShape 3"/>
            <p:cNvSpPr>
              <a:spLocks noChangeArrowheads="1"/>
            </p:cNvSpPr>
            <p:nvPr/>
          </p:nvSpPr>
          <p:spPr bwMode="auto">
            <a:xfrm>
              <a:off x="121" y="4559"/>
              <a:ext cx="1014" cy="193"/>
            </a:xfrm>
            <a:prstGeom prst="roundRect">
              <a:avLst>
                <a:gd name="adj" fmla="val 51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0670" name="Group 4"/>
            <p:cNvGrpSpPr>
              <a:grpSpLocks/>
            </p:cNvGrpSpPr>
            <p:nvPr/>
          </p:nvGrpSpPr>
          <p:grpSpPr bwMode="auto">
            <a:xfrm>
              <a:off x="121" y="4559"/>
              <a:ext cx="1014" cy="193"/>
              <a:chOff x="121" y="4559"/>
              <a:chExt cx="1014" cy="193"/>
            </a:xfrm>
          </p:grpSpPr>
          <p:sp>
            <p:nvSpPr>
              <p:cNvPr id="70671" name="AutoShape 5"/>
              <p:cNvSpPr>
                <a:spLocks noChangeArrowheads="1"/>
              </p:cNvSpPr>
              <p:nvPr/>
            </p:nvSpPr>
            <p:spPr bwMode="auto">
              <a:xfrm>
                <a:off x="121" y="4559"/>
                <a:ext cx="1014" cy="193"/>
              </a:xfrm>
              <a:prstGeom prst="roundRect">
                <a:avLst>
                  <a:gd name="adj" fmla="val 519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utoShape 6"/>
              <p:cNvSpPr>
                <a:spLocks noChangeArrowheads="1"/>
              </p:cNvSpPr>
              <p:nvPr/>
            </p:nvSpPr>
            <p:spPr bwMode="auto">
              <a:xfrm>
                <a:off x="629" y="4559"/>
                <a:ext cx="0" cy="141"/>
              </a:xfrm>
              <a:prstGeom prst="roundRect">
                <a:avLst>
                  <a:gd name="adj" fmla="val 519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830263" eaLnBrk="0" hangingPunct="0">
                  <a:lnSpc>
                    <a:spcPct val="94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14338" algn="l"/>
                    <a:tab pos="830263" algn="l"/>
                    <a:tab pos="1244600" algn="l"/>
                    <a:tab pos="1658938" algn="l"/>
                    <a:tab pos="2073275" algn="l"/>
                    <a:tab pos="2489200" algn="l"/>
                    <a:tab pos="2903538" algn="l"/>
                    <a:tab pos="3317875" algn="l"/>
                    <a:tab pos="3732213" algn="l"/>
                    <a:tab pos="4148138" algn="l"/>
                    <a:tab pos="4562475" algn="l"/>
                    <a:tab pos="4976813" algn="l"/>
                    <a:tab pos="5392738" algn="l"/>
                    <a:tab pos="5807075" algn="l"/>
                    <a:tab pos="6221413" algn="l"/>
                    <a:tab pos="6635750" algn="l"/>
                    <a:tab pos="7051675" algn="l"/>
                    <a:tab pos="7466013" algn="l"/>
                    <a:tab pos="7880350" algn="l"/>
                    <a:tab pos="8294688" algn="l"/>
                  </a:tabLst>
                  <a:defRPr/>
                </a:pPr>
                <a:endParaRPr lang="en-GB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+mn-cs"/>
                </a:endParaRPr>
              </a:p>
            </p:txBody>
          </p:sp>
        </p:grpSp>
      </p:grp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7166" r="3537" b="37589"/>
          <a:stretch>
            <a:fillRect/>
          </a:stretch>
        </p:blipFill>
        <p:spPr bwMode="auto">
          <a:xfrm>
            <a:off x="4183063" y="3833813"/>
            <a:ext cx="4440237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Rectangle 15"/>
          <p:cNvSpPr>
            <a:spLocks noChangeArrowheads="1"/>
          </p:cNvSpPr>
          <p:nvPr/>
        </p:nvSpPr>
        <p:spPr bwMode="auto">
          <a:xfrm>
            <a:off x="3995738" y="5654675"/>
            <a:ext cx="45720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Schwarz et al., “Accuracy assessment of the National Geodetic Survey's OPUS-RS utility”, 2009, </a:t>
            </a:r>
            <a:r>
              <a:rPr lang="en-US" sz="1400" i="1"/>
              <a:t>GPS Solutions</a:t>
            </a:r>
            <a:r>
              <a:rPr lang="en-US" sz="1400"/>
              <a:t>, 13(2), 119-132.</a:t>
            </a:r>
          </a:p>
        </p:txBody>
      </p:sp>
    </p:spTree>
    <p:extLst>
      <p:ext uri="{BB962C8B-B14F-4D97-AF65-F5344CB8AC3E}">
        <p14:creationId xmlns:p14="http://schemas.microsoft.com/office/powerpoint/2010/main" val="192983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202993"/>
            <a:ext cx="7696200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Horizontal accuracy, 1sigma, 2/27/12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30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35" y="1176907"/>
            <a:ext cx="7648575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Ellipsoid </a:t>
            </a:r>
            <a:r>
              <a:rPr lang="en-US" sz="3200" dirty="0" err="1" smtClean="0"/>
              <a:t>ht</a:t>
            </a:r>
            <a:r>
              <a:rPr lang="en-US" sz="3200" dirty="0" smtClean="0"/>
              <a:t> accuracy, 1sigma, 2/27/12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6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7600" y="-476250"/>
            <a:ext cx="13716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52400" y="2667000"/>
            <a:ext cx="1752600" cy="685800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86400" y="609600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OPUS-DB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6477000" y="1379041"/>
            <a:ext cx="381000" cy="373559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2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426" y="414666"/>
            <a:ext cx="2877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OPUS – </a:t>
            </a:r>
          </a:p>
          <a:p>
            <a:pPr algn="ctr"/>
            <a:r>
              <a:rPr lang="en-US" sz="2400" b="1" dirty="0" smtClean="0"/>
              <a:t>Datasheet Publishing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222341"/>
            <a:ext cx="3217547" cy="216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u="sng" dirty="0" smtClean="0"/>
              <a:t>Publishing Criteria: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NGS-calibrated GPS antenna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&gt; 4 hour data span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&gt; 70% observations used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&gt; 70% fixed ambiguities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&lt; 0.04m H peak-to-peak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&lt; 0.08m V peak-to-peak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6864" y="4391681"/>
            <a:ext cx="2052165" cy="2117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u="sng" dirty="0" smtClean="0"/>
              <a:t>Uses: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 smtClean="0"/>
              <a:t>GPS on BMs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 smtClean="0"/>
              <a:t>PLSS / GCDB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 smtClean="0"/>
              <a:t>Data archive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 smtClean="0"/>
              <a:t>Data sharing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838" y="97228"/>
            <a:ext cx="6011256" cy="670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3052599" y="3453958"/>
            <a:ext cx="17526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0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OPUS-DB (</a:t>
            </a:r>
            <a:r>
              <a:rPr lang="en-US" dirty="0" err="1" smtClean="0"/>
              <a:t>DataBase</a:t>
            </a:r>
            <a:r>
              <a:rPr lang="en-US" dirty="0" smtClean="0"/>
              <a:t> Publishing)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896" y="1066800"/>
            <a:ext cx="6144904" cy="559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09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US tot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903"/>
            <a:ext cx="9144000" cy="6502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OPUS-Projects: BETA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19115"/>
            <a:ext cx="8648700" cy="558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67144">
            <a:off x="972607" y="4475492"/>
            <a:ext cx="8112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58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OPUS-Projects: BETA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have </a:t>
            </a:r>
            <a:r>
              <a:rPr lang="en-US" b="1" dirty="0" smtClean="0"/>
              <a:t>training</a:t>
            </a:r>
            <a:r>
              <a:rPr lang="en-US" dirty="0" smtClean="0"/>
              <a:t> before being given Username/</a:t>
            </a:r>
            <a:r>
              <a:rPr lang="en-US" dirty="0" err="1" smtClean="0"/>
              <a:t>ProjectID</a:t>
            </a:r>
            <a:r>
              <a:rPr lang="en-US" dirty="0" smtClean="0"/>
              <a:t> access</a:t>
            </a:r>
          </a:p>
          <a:p>
            <a:r>
              <a:rPr lang="en-US" dirty="0" smtClean="0"/>
              <a:t>Will eventually eliminate </a:t>
            </a:r>
            <a:r>
              <a:rPr lang="en-US" dirty="0" err="1" smtClean="0"/>
              <a:t>bluebooking</a:t>
            </a:r>
            <a:endParaRPr lang="en-US" dirty="0" smtClean="0"/>
          </a:p>
          <a:p>
            <a:r>
              <a:rPr lang="en-US" dirty="0" smtClean="0"/>
              <a:t>Working out bugs; has not been great with short times, using PAGE-NT processing engine</a:t>
            </a:r>
          </a:p>
          <a:p>
            <a:r>
              <a:rPr lang="en-US" dirty="0" smtClean="0"/>
              <a:t>Critical that </a:t>
            </a:r>
            <a:r>
              <a:rPr lang="en-US" dirty="0" err="1" smtClean="0"/>
              <a:t>Ht</a:t>
            </a:r>
            <a:r>
              <a:rPr lang="en-US" dirty="0" smtClean="0"/>
              <a:t> Mod Guideline durations, </a:t>
            </a:r>
            <a:r>
              <a:rPr lang="en-US" dirty="0" err="1" smtClean="0"/>
              <a:t>eg</a:t>
            </a:r>
            <a:r>
              <a:rPr lang="en-US" dirty="0" smtClean="0"/>
              <a:t>, 30 minutes, work well in OPUS-P</a:t>
            </a:r>
          </a:p>
          <a:p>
            <a:r>
              <a:rPr lang="en-US" dirty="0"/>
              <a:t>I</a:t>
            </a:r>
            <a:r>
              <a:rPr lang="en-US" dirty="0" smtClean="0"/>
              <a:t>n-person training now, maybe webinar later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5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Changing Face of the Geodetic Advisor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439" y="1524000"/>
            <a:ext cx="8610600" cy="4800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1. What are we not?</a:t>
            </a:r>
          </a:p>
          <a:p>
            <a:r>
              <a:rPr lang="en-US" sz="3000" dirty="0" smtClean="0"/>
              <a:t>2. What are we?</a:t>
            </a:r>
          </a:p>
          <a:p>
            <a:pPr marL="0" indent="0">
              <a:buNone/>
            </a:pPr>
            <a:r>
              <a:rPr lang="en-US" sz="3000" dirty="0" smtClean="0"/>
              <a:t>We provide the link between</a:t>
            </a:r>
          </a:p>
          <a:p>
            <a:pPr marL="0" indent="0">
              <a:buNone/>
            </a:pPr>
            <a:r>
              <a:rPr lang="en-US" sz="3000" dirty="0" smtClean="0"/>
              <a:t>Geodesy and other customers, typically surveyors but also anyone wanting to connect to the NSRS</a:t>
            </a:r>
          </a:p>
          <a:p>
            <a:r>
              <a:rPr lang="en-US" sz="3000" dirty="0" smtClean="0"/>
              <a:t>Who are we?</a:t>
            </a:r>
          </a:p>
          <a:p>
            <a:pPr marL="0" indent="0">
              <a:buNone/>
            </a:pPr>
            <a:r>
              <a:rPr lang="en-US" sz="3000" dirty="0" smtClean="0"/>
              <a:t>20 advisors; 3 are PLS, 2 of those also PE, 2 are PhD</a:t>
            </a:r>
          </a:p>
          <a:p>
            <a:pPr marL="0" indent="0">
              <a:buNone/>
            </a:pPr>
            <a:r>
              <a:rPr lang="en-US" sz="3000" dirty="0" smtClean="0"/>
              <a:t>1/3 transitioned from NGS field assignments; others came </a:t>
            </a:r>
            <a:r>
              <a:rPr lang="en-US" sz="3000" dirty="0" err="1" smtClean="0"/>
              <a:t>fr</a:t>
            </a:r>
            <a:r>
              <a:rPr lang="en-US" sz="3000" dirty="0" smtClean="0"/>
              <a:t> other </a:t>
            </a:r>
            <a:r>
              <a:rPr lang="en-US" sz="3000" dirty="0" err="1" smtClean="0"/>
              <a:t>gov</a:t>
            </a:r>
            <a:r>
              <a:rPr lang="en-US" sz="3000" dirty="0" smtClean="0"/>
              <a:t>, 2 came </a:t>
            </a:r>
            <a:r>
              <a:rPr lang="en-US" sz="3000" dirty="0" err="1" smtClean="0"/>
              <a:t>fr</a:t>
            </a:r>
            <a:r>
              <a:rPr lang="en-US" sz="3000" dirty="0" smtClean="0"/>
              <a:t> the cooperator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171" name="Picture 3" descr="C:\Users\Marti.Ikehara\AppData\Local\Microsoft\Windows\Temporary Internet Files\Content.IE5\OA4B7OGR\MC900442102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81200"/>
            <a:ext cx="2979738" cy="98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9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23850"/>
            <a:ext cx="7572375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9695">
            <a:off x="68465" y="5040624"/>
            <a:ext cx="8112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6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</a:blip>
          <a:srcRect l="557" t="13936" r="2313" b="16171"/>
          <a:stretch>
            <a:fillRect/>
          </a:stretch>
        </p:blipFill>
        <p:spPr bwMode="auto">
          <a:xfrm>
            <a:off x="822960" y="594947"/>
            <a:ext cx="7498080" cy="5668107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27550" r="32085" b="22313"/>
          <a:stretch>
            <a:fillRect/>
          </a:stretch>
        </p:blipFill>
        <p:spPr bwMode="auto">
          <a:xfrm>
            <a:off x="1971675" y="1698625"/>
            <a:ext cx="4049713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" t="47891" r="83492" b="48743"/>
          <a:stretch>
            <a:fillRect/>
          </a:stretch>
        </p:blipFill>
        <p:spPr bwMode="auto">
          <a:xfrm>
            <a:off x="822325" y="3349625"/>
            <a:ext cx="12319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355600"/>
            <a:ext cx="5486400" cy="598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22811" y="5286673"/>
            <a:ext cx="3508744" cy="461665"/>
          </a:xfrm>
          <a:prstGeom prst="rect">
            <a:avLst/>
          </a:prstGeom>
        </p:spPr>
        <p:style>
          <a:lnRef idx="0">
            <a:schemeClr val="accent1"/>
          </a:lnRef>
          <a:fillRef idx="1001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/>
              <a:t>Process </a:t>
            </a:r>
            <a:r>
              <a:rPr lang="en-US" sz="2400" dirty="0"/>
              <a:t>the session’s data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80233" name="Group 10"/>
          <p:cNvGrpSpPr>
            <a:grpSpLocks/>
          </p:cNvGrpSpPr>
          <p:nvPr/>
        </p:nvGrpSpPr>
        <p:grpSpPr bwMode="auto">
          <a:xfrm>
            <a:off x="174625" y="6562725"/>
            <a:ext cx="1460500" cy="277813"/>
            <a:chOff x="121" y="4559"/>
            <a:chExt cx="1014" cy="193"/>
          </a:xfrm>
        </p:grpSpPr>
        <p:sp>
          <p:nvSpPr>
            <p:cNvPr id="180239" name="AutoShape 3"/>
            <p:cNvSpPr>
              <a:spLocks noChangeArrowheads="1"/>
            </p:cNvSpPr>
            <p:nvPr/>
          </p:nvSpPr>
          <p:spPr bwMode="auto">
            <a:xfrm>
              <a:off x="121" y="4559"/>
              <a:ext cx="1014" cy="193"/>
            </a:xfrm>
            <a:prstGeom prst="roundRect">
              <a:avLst>
                <a:gd name="adj" fmla="val 51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0240" name="Group 4"/>
            <p:cNvGrpSpPr>
              <a:grpSpLocks/>
            </p:cNvGrpSpPr>
            <p:nvPr/>
          </p:nvGrpSpPr>
          <p:grpSpPr bwMode="auto">
            <a:xfrm>
              <a:off x="121" y="4559"/>
              <a:ext cx="1014" cy="193"/>
              <a:chOff x="121" y="4559"/>
              <a:chExt cx="1014" cy="193"/>
            </a:xfrm>
          </p:grpSpPr>
          <p:sp>
            <p:nvSpPr>
              <p:cNvPr id="180241" name="AutoShape 5"/>
              <p:cNvSpPr>
                <a:spLocks noChangeArrowheads="1"/>
              </p:cNvSpPr>
              <p:nvPr/>
            </p:nvSpPr>
            <p:spPr bwMode="auto">
              <a:xfrm>
                <a:off x="121" y="4559"/>
                <a:ext cx="1014" cy="193"/>
              </a:xfrm>
              <a:prstGeom prst="roundRect">
                <a:avLst>
                  <a:gd name="adj" fmla="val 519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AutoShape 6"/>
              <p:cNvSpPr>
                <a:spLocks noChangeArrowheads="1"/>
              </p:cNvSpPr>
              <p:nvPr/>
            </p:nvSpPr>
            <p:spPr bwMode="auto">
              <a:xfrm>
                <a:off x="629" y="4559"/>
                <a:ext cx="0" cy="141"/>
              </a:xfrm>
              <a:prstGeom prst="roundRect">
                <a:avLst>
                  <a:gd name="adj" fmla="val 519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830263" eaLnBrk="0" hangingPunct="0">
                  <a:lnSpc>
                    <a:spcPct val="94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14338" algn="l"/>
                    <a:tab pos="830263" algn="l"/>
                    <a:tab pos="1244600" algn="l"/>
                    <a:tab pos="1658938" algn="l"/>
                    <a:tab pos="2073275" algn="l"/>
                    <a:tab pos="2489200" algn="l"/>
                    <a:tab pos="2903538" algn="l"/>
                    <a:tab pos="3317875" algn="l"/>
                    <a:tab pos="3732213" algn="l"/>
                    <a:tab pos="4148138" algn="l"/>
                    <a:tab pos="4562475" algn="l"/>
                    <a:tab pos="4976813" algn="l"/>
                    <a:tab pos="5392738" algn="l"/>
                    <a:tab pos="5807075" algn="l"/>
                    <a:tab pos="6221413" algn="l"/>
                    <a:tab pos="6635750" algn="l"/>
                    <a:tab pos="7051675" algn="l"/>
                    <a:tab pos="7466013" algn="l"/>
                    <a:tab pos="7880350" algn="l"/>
                    <a:tab pos="8294688" algn="l"/>
                  </a:tabLst>
                  <a:defRPr/>
                </a:pPr>
                <a:endParaRPr lang="en-GB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174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 l="1561" t="13469" r="2836" b="17250"/>
          <a:stretch>
            <a:fillRect/>
          </a:stretch>
        </p:blipFill>
        <p:spPr bwMode="auto">
          <a:xfrm>
            <a:off x="822325" y="461963"/>
            <a:ext cx="7499350" cy="5934075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1440" y="3703868"/>
            <a:ext cx="4340506" cy="2677656"/>
          </a:xfrm>
          <a:prstGeom prst="rect">
            <a:avLst/>
          </a:prstGeom>
        </p:spPr>
        <p:style>
          <a:lnRef idx="0">
            <a:schemeClr val="accent1"/>
          </a:lnRef>
          <a:fillRef idx="1001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And at the bottom are summary plots and tables for comparison of different solutions.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The orange parts of the plots indicate regions outside the thresholds set by the project manager.</a:t>
            </a:r>
          </a:p>
        </p:txBody>
      </p:sp>
      <p:grpSp>
        <p:nvGrpSpPr>
          <p:cNvPr id="216070" name="Group 7"/>
          <p:cNvGrpSpPr>
            <a:grpSpLocks/>
          </p:cNvGrpSpPr>
          <p:nvPr/>
        </p:nvGrpSpPr>
        <p:grpSpPr bwMode="auto">
          <a:xfrm>
            <a:off x="174625" y="6562725"/>
            <a:ext cx="1460500" cy="277813"/>
            <a:chOff x="121" y="4559"/>
            <a:chExt cx="1014" cy="193"/>
          </a:xfrm>
        </p:grpSpPr>
        <p:sp>
          <p:nvSpPr>
            <p:cNvPr id="216076" name="AutoShape 3"/>
            <p:cNvSpPr>
              <a:spLocks noChangeArrowheads="1"/>
            </p:cNvSpPr>
            <p:nvPr/>
          </p:nvSpPr>
          <p:spPr bwMode="auto">
            <a:xfrm>
              <a:off x="121" y="4559"/>
              <a:ext cx="1014" cy="193"/>
            </a:xfrm>
            <a:prstGeom prst="roundRect">
              <a:avLst>
                <a:gd name="adj" fmla="val 51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6077" name="Group 4"/>
            <p:cNvGrpSpPr>
              <a:grpSpLocks/>
            </p:cNvGrpSpPr>
            <p:nvPr/>
          </p:nvGrpSpPr>
          <p:grpSpPr bwMode="auto">
            <a:xfrm>
              <a:off x="121" y="4559"/>
              <a:ext cx="1014" cy="193"/>
              <a:chOff x="121" y="4559"/>
              <a:chExt cx="1014" cy="193"/>
            </a:xfrm>
          </p:grpSpPr>
          <p:sp>
            <p:nvSpPr>
              <p:cNvPr id="216078" name="AutoShape 5"/>
              <p:cNvSpPr>
                <a:spLocks noChangeArrowheads="1"/>
              </p:cNvSpPr>
              <p:nvPr/>
            </p:nvSpPr>
            <p:spPr bwMode="auto">
              <a:xfrm>
                <a:off x="121" y="4559"/>
                <a:ext cx="1014" cy="193"/>
              </a:xfrm>
              <a:prstGeom prst="roundRect">
                <a:avLst>
                  <a:gd name="adj" fmla="val 519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AutoShape 6"/>
              <p:cNvSpPr>
                <a:spLocks noChangeArrowheads="1"/>
              </p:cNvSpPr>
              <p:nvPr/>
            </p:nvSpPr>
            <p:spPr bwMode="auto">
              <a:xfrm>
                <a:off x="629" y="4559"/>
                <a:ext cx="0" cy="141"/>
              </a:xfrm>
              <a:prstGeom prst="roundRect">
                <a:avLst>
                  <a:gd name="adj" fmla="val 519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830263" eaLnBrk="0" hangingPunct="0">
                  <a:lnSpc>
                    <a:spcPct val="94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14338" algn="l"/>
                    <a:tab pos="830263" algn="l"/>
                    <a:tab pos="1244600" algn="l"/>
                    <a:tab pos="1658938" algn="l"/>
                    <a:tab pos="2073275" algn="l"/>
                    <a:tab pos="2489200" algn="l"/>
                    <a:tab pos="2903538" algn="l"/>
                    <a:tab pos="3317875" algn="l"/>
                    <a:tab pos="3732213" algn="l"/>
                    <a:tab pos="4148138" algn="l"/>
                    <a:tab pos="4562475" algn="l"/>
                    <a:tab pos="4976813" algn="l"/>
                    <a:tab pos="5392738" algn="l"/>
                    <a:tab pos="5807075" algn="l"/>
                    <a:tab pos="6221413" algn="l"/>
                    <a:tab pos="6635750" algn="l"/>
                    <a:tab pos="7051675" algn="l"/>
                    <a:tab pos="7466013" algn="l"/>
                    <a:tab pos="7880350" algn="l"/>
                    <a:tab pos="8294688" algn="l"/>
                  </a:tabLst>
                  <a:defRPr/>
                </a:pPr>
                <a:endParaRPr lang="en-GB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533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US paper 1 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0" y="1047333"/>
            <a:ext cx="4257675" cy="5629275"/>
          </a:xfrm>
          <a:prstGeom prst="rect">
            <a:avLst/>
          </a:prstGeom>
        </p:spPr>
      </p:pic>
      <p:pic>
        <p:nvPicPr>
          <p:cNvPr id="2" name="Picture 1" descr="OPUS paper 2 cover.jpg"/>
          <p:cNvPicPr>
            <a:picLocks noChangeAspect="1"/>
          </p:cNvPicPr>
          <p:nvPr/>
        </p:nvPicPr>
        <p:blipFill>
          <a:blip r:embed="rId3"/>
          <a:srcRect b="43057"/>
          <a:stretch>
            <a:fillRect/>
          </a:stretch>
        </p:blipFill>
        <p:spPr>
          <a:xfrm>
            <a:off x="4789636" y="389563"/>
            <a:ext cx="4248150" cy="3194612"/>
          </a:xfrm>
          <a:prstGeom prst="rect">
            <a:avLst/>
          </a:prstGeom>
        </p:spPr>
      </p:pic>
      <p:pic>
        <p:nvPicPr>
          <p:cNvPr id="3" name="Picture 2" descr="OPUS paper 3 cover.jpg"/>
          <p:cNvPicPr>
            <a:picLocks noChangeAspect="1"/>
          </p:cNvPicPr>
          <p:nvPr/>
        </p:nvPicPr>
        <p:blipFill>
          <a:blip r:embed="rId4"/>
          <a:srcRect b="42686"/>
          <a:stretch>
            <a:fillRect/>
          </a:stretch>
        </p:blipFill>
        <p:spPr>
          <a:xfrm>
            <a:off x="4857036" y="3618896"/>
            <a:ext cx="4238625" cy="3231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3168" y="439833"/>
            <a:ext cx="4775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sz="2200" b="1" i="1" dirty="0" smtClean="0"/>
              <a:t>The American Surveyor </a:t>
            </a:r>
            <a:r>
              <a:rPr lang="en-US" i="1" dirty="0" err="1" smtClean="0"/>
              <a:t>vol</a:t>
            </a:r>
            <a:r>
              <a:rPr lang="en-US" i="1" dirty="0" smtClean="0"/>
              <a:t> 8 (no. 5,6,7)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HTDP, v. 3.1.2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option</a:t>
            </a:r>
            <a:r>
              <a:rPr lang="en-US" dirty="0"/>
              <a:t>: </a:t>
            </a:r>
            <a:r>
              <a:rPr lang="en-US" i="1" dirty="0"/>
              <a:t>Interactively transform positions between reference frames and/or dates. </a:t>
            </a:r>
            <a:endParaRPr lang="en-US" i="1" dirty="0" smtClean="0"/>
          </a:p>
          <a:p>
            <a:r>
              <a:rPr lang="en-US" dirty="0" smtClean="0"/>
              <a:t>Epoch date format now includes </a:t>
            </a:r>
            <a:r>
              <a:rPr lang="en-US" b="1" dirty="0" err="1" smtClean="0"/>
              <a:t>deci</a:t>
            </a:r>
            <a:r>
              <a:rPr lang="en-US" b="1" dirty="0" smtClean="0"/>
              <a:t>-year</a:t>
            </a:r>
          </a:p>
          <a:p>
            <a:r>
              <a:rPr lang="en-US" dirty="0" smtClean="0"/>
              <a:t>All NAD83 </a:t>
            </a:r>
            <a:r>
              <a:rPr lang="en-US" b="1" dirty="0" smtClean="0"/>
              <a:t>realizations</a:t>
            </a:r>
            <a:r>
              <a:rPr lang="en-US" dirty="0" smtClean="0"/>
              <a:t> are treated the same</a:t>
            </a:r>
          </a:p>
          <a:p>
            <a:r>
              <a:rPr lang="en-US" dirty="0" smtClean="0"/>
              <a:t>After new realization published, will have transforms available between 2007 &amp; 2011</a:t>
            </a:r>
          </a:p>
          <a:p>
            <a:pPr lvl="1"/>
            <a:r>
              <a:rPr lang="en-US" dirty="0" smtClean="0"/>
              <a:t>Changes due to RF very small—mm—versus changes due to velocity (time)—</a:t>
            </a:r>
            <a:r>
              <a:rPr lang="en-US" dirty="0" err="1" smtClean="0"/>
              <a:t>dm</a:t>
            </a:r>
            <a:r>
              <a:rPr lang="en-US" dirty="0" smtClean="0"/>
              <a:t> to m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01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3349"/>
            <a:ext cx="5134840" cy="6679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3048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HTDP</a:t>
            </a:r>
          </a:p>
          <a:p>
            <a:r>
              <a:rPr lang="en-US" sz="4000" dirty="0"/>
              <a:t>v</a:t>
            </a:r>
            <a:r>
              <a:rPr lang="en-US" sz="4000" dirty="0" smtClean="0"/>
              <a:t> 3.1.2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0140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HTDP examples</a:t>
            </a:r>
            <a:br>
              <a:rPr lang="en-US" dirty="0" smtClean="0"/>
            </a:br>
            <a:r>
              <a:rPr lang="en-US" dirty="0" smtClean="0"/>
              <a:t>1991.35 to 2012.21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38 38 38; 121 21 21 | Sacramento</a:t>
            </a:r>
          </a:p>
          <a:p>
            <a:r>
              <a:rPr lang="en-US" dirty="0" smtClean="0"/>
              <a:t>38 38 38; 122 21 21 | </a:t>
            </a:r>
            <a:r>
              <a:rPr lang="en-US" dirty="0" err="1" smtClean="0"/>
              <a:t>nw</a:t>
            </a:r>
            <a:r>
              <a:rPr lang="en-US" dirty="0" smtClean="0"/>
              <a:t> of Lake </a:t>
            </a:r>
            <a:r>
              <a:rPr lang="en-US" dirty="0" err="1" smtClean="0"/>
              <a:t>Berryessa</a:t>
            </a:r>
            <a:endParaRPr lang="en-US" dirty="0" smtClean="0"/>
          </a:p>
          <a:p>
            <a:r>
              <a:rPr lang="en-US" dirty="0" smtClean="0"/>
              <a:t>38 38 38; 123 21 21 | e of Stewart’s Point</a:t>
            </a:r>
          </a:p>
          <a:p>
            <a:pPr marL="0" indent="0">
              <a:buNone/>
            </a:pPr>
            <a:r>
              <a:rPr lang="en-US" u="sng" dirty="0" smtClean="0"/>
              <a:t>N, E, Up, meters: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.192, -.180; -.028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.270, -.266; -.029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.687, -.444, -.029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96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428625"/>
            <a:ext cx="7705725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5026">
            <a:off x="1828800" y="5486400"/>
            <a:ext cx="8112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36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DATASHEET Change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dirty="0" smtClean="0"/>
              <a:t>Better grouping of geometric elements, </a:t>
            </a:r>
            <a:r>
              <a:rPr lang="en-US" dirty="0" err="1" smtClean="0"/>
              <a:t>eg</a:t>
            </a:r>
            <a:r>
              <a:rPr lang="en-US" dirty="0" smtClean="0"/>
              <a:t>, ellipsoid height and epoch date</a:t>
            </a:r>
          </a:p>
          <a:p>
            <a:r>
              <a:rPr lang="en-US" dirty="0" smtClean="0"/>
              <a:t>CLARITY about </a:t>
            </a:r>
            <a:r>
              <a:rPr lang="en-US" dirty="0" err="1" smtClean="0"/>
              <a:t>geoid</a:t>
            </a:r>
            <a:r>
              <a:rPr lang="en-US" dirty="0" smtClean="0"/>
              <a:t> model usage, including for </a:t>
            </a:r>
            <a:r>
              <a:rPr lang="en-US" dirty="0" err="1" smtClean="0"/>
              <a:t>superceded</a:t>
            </a:r>
            <a:r>
              <a:rPr lang="en-US" dirty="0" smtClean="0"/>
              <a:t> </a:t>
            </a:r>
            <a:r>
              <a:rPr lang="en-US" dirty="0" err="1" smtClean="0"/>
              <a:t>ortho</a:t>
            </a:r>
            <a:r>
              <a:rPr lang="en-US" dirty="0" smtClean="0"/>
              <a:t> height data</a:t>
            </a:r>
          </a:p>
          <a:p>
            <a:r>
              <a:rPr lang="en-US" dirty="0" smtClean="0"/>
              <a:t>Note: last year, NGS started publishing </a:t>
            </a:r>
            <a:r>
              <a:rPr lang="en-US" dirty="0" err="1" smtClean="0"/>
              <a:t>superceded</a:t>
            </a:r>
            <a:r>
              <a:rPr lang="en-US" dirty="0" smtClean="0"/>
              <a:t> GPS-derived </a:t>
            </a:r>
            <a:r>
              <a:rPr lang="en-US" dirty="0" err="1" smtClean="0"/>
              <a:t>ortho</a:t>
            </a:r>
            <a:r>
              <a:rPr lang="en-US" dirty="0" smtClean="0"/>
              <a:t> heights</a:t>
            </a:r>
          </a:p>
          <a:p>
            <a:r>
              <a:rPr lang="en-US" dirty="0" smtClean="0"/>
              <a:t>Inclusion (hyperlink) to Local Ties &amp; Accuracies</a:t>
            </a:r>
          </a:p>
          <a:p>
            <a:r>
              <a:rPr lang="en-US" dirty="0" smtClean="0">
                <a:hlinkClick r:id="rId2"/>
              </a:rPr>
              <a:t>http://www.ngs.noaa.gov/web/surveys/datasheet/AC6803_htmod.pdf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8" y="228600"/>
            <a:ext cx="91440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/>
              <a:t>Datasheet Format/Content Changes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0"/>
          <a:stretch/>
        </p:blipFill>
        <p:spPr bwMode="auto">
          <a:xfrm>
            <a:off x="591973" y="919163"/>
            <a:ext cx="8077200" cy="560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62124" y="2944812"/>
            <a:ext cx="5553075" cy="304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57363" y="3376612"/>
            <a:ext cx="2606675" cy="152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757363" y="3722688"/>
            <a:ext cx="5262562" cy="5111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600200" y="5078413"/>
            <a:ext cx="5715000" cy="457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73282" y="2445544"/>
            <a:ext cx="35814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cs typeface="+mn-cs"/>
              </a:rPr>
              <a:t>Move ell </a:t>
            </a:r>
            <a:r>
              <a:rPr lang="en-US" sz="1400" b="1" dirty="0" err="1">
                <a:cs typeface="+mn-cs"/>
              </a:rPr>
              <a:t>ht</a:t>
            </a:r>
            <a:r>
              <a:rPr lang="en-US" sz="1400" b="1" dirty="0">
                <a:cs typeface="+mn-cs"/>
              </a:rPr>
              <a:t> and epoch info into top </a:t>
            </a:r>
            <a:r>
              <a:rPr lang="en-US" sz="1400" b="1" dirty="0" smtClean="0">
                <a:cs typeface="+mn-cs"/>
              </a:rPr>
              <a:t>box</a:t>
            </a:r>
            <a:endParaRPr lang="en-US" sz="1400" b="1" dirty="0"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0144" y="4340226"/>
            <a:ext cx="3581400" cy="73818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cs typeface="+mn-cs"/>
              </a:rPr>
              <a:t>Note when GPS Ortho </a:t>
            </a:r>
            <a:r>
              <a:rPr lang="en-US" sz="1400" b="1" dirty="0" err="1">
                <a:cs typeface="+mn-cs"/>
              </a:rPr>
              <a:t>Ht</a:t>
            </a:r>
            <a:r>
              <a:rPr lang="en-US" sz="1400" b="1" dirty="0">
                <a:cs typeface="+mn-cs"/>
              </a:rPr>
              <a:t> computed with previous geoid model, and provide that model </a:t>
            </a:r>
            <a:r>
              <a:rPr lang="en-US" sz="1400" b="1" dirty="0" err="1">
                <a:cs typeface="+mn-cs"/>
              </a:rPr>
              <a:t>ht</a:t>
            </a:r>
            <a:endParaRPr lang="en-US" sz="1400" b="1" dirty="0">
              <a:cs typeface="+mn-cs"/>
            </a:endParaRPr>
          </a:p>
        </p:txBody>
      </p:sp>
      <p:cxnSp>
        <p:nvCxnSpPr>
          <p:cNvPr id="12" name="Straight Arrow Connector 11"/>
          <p:cNvCxnSpPr>
            <a:endCxn id="3" idx="3"/>
          </p:cNvCxnSpPr>
          <p:nvPr/>
        </p:nvCxnSpPr>
        <p:spPr>
          <a:xfrm flipH="1">
            <a:off x="7315199" y="2753321"/>
            <a:ext cx="466726" cy="3438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10800000" flipV="1">
            <a:off x="4457700" y="2925266"/>
            <a:ext cx="3695700" cy="558800"/>
          </a:xfrm>
          <a:prstGeom prst="bentConnector3">
            <a:avLst>
              <a:gd name="adj1" fmla="val -81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057696" y="3978275"/>
            <a:ext cx="762000" cy="3175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81600" y="5635625"/>
            <a:ext cx="3221038" cy="3079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cs typeface="+mn-cs"/>
              </a:rPr>
              <a:t>Better way to quantify accuracies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732338" y="5535613"/>
            <a:ext cx="455612" cy="3810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068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8" grpId="1" animBg="1"/>
      <p:bldP spid="9" grpId="0" animBg="1"/>
      <p:bldP spid="9" grpId="1" animBg="1"/>
      <p:bldP spid="4" grpId="0" animBg="1"/>
      <p:bldP spid="11" grpId="0" animBg="1"/>
      <p:bldP spid="11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Changing Face of the Geodetic Advisor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1. What are we not?  2. What/who are we?</a:t>
            </a:r>
          </a:p>
          <a:p>
            <a:r>
              <a:rPr lang="en-US" dirty="0" smtClean="0"/>
              <a:t>3. How is it changing?  We are…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Baby boomers!  </a:t>
            </a:r>
            <a:r>
              <a:rPr lang="en-US" dirty="0" smtClean="0"/>
              <a:t>Aging…Retiring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Fewer cooperative partners (states)</a:t>
            </a:r>
          </a:p>
          <a:p>
            <a:pPr marL="0" indent="0">
              <a:buNone/>
            </a:pPr>
            <a:r>
              <a:rPr lang="en-US" dirty="0" smtClean="0"/>
              <a:t>can justify the financial agreement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Recommendation from some many years ago was for </a:t>
            </a:r>
            <a:r>
              <a:rPr lang="en-US" dirty="0" err="1" smtClean="0"/>
              <a:t>Fedgov</a:t>
            </a:r>
            <a:r>
              <a:rPr lang="en-US" dirty="0" smtClean="0"/>
              <a:t> to fully fund Advisor program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Advisors to be located at NOAA or Fed office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8194" name="Picture 2" descr="C:\Users\Marti.Ikehara\AppData\Local\Microsoft\Windows\Temporary Internet Files\Content.IE5\YK4MKJRZ\MC90010501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0"/>
            <a:ext cx="1762049" cy="17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75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00025"/>
            <a:ext cx="6172200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295400" y="2906026"/>
            <a:ext cx="8001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09800" y="260160"/>
            <a:ext cx="127635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7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428625"/>
            <a:ext cx="645795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72">
            <a:off x="409109" y="5353378"/>
            <a:ext cx="8112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6330">
            <a:off x="5007926" y="4685835"/>
            <a:ext cx="8112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06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914400"/>
            <a:ext cx="6213514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Beta sample of Datasheet, HM point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0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FFFF"/>
                </a:solidFill>
              </a:rPr>
              <a:t>VDATUM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800" dirty="0" smtClean="0"/>
              <a:t>Modeling program that enables conversions between multiple vertical </a:t>
            </a:r>
            <a:r>
              <a:rPr lang="en-US" sz="2800" dirty="0" err="1" smtClean="0"/>
              <a:t>datums</a:t>
            </a:r>
            <a:r>
              <a:rPr lang="en-US" sz="2800" dirty="0" smtClean="0"/>
              <a:t>—ellipsoidal, geodetic, tidal- at your specified location</a:t>
            </a:r>
          </a:p>
          <a:p>
            <a:r>
              <a:rPr lang="en-US" sz="2800" dirty="0" smtClean="0"/>
              <a:t>Be fully aware of the errors, </a:t>
            </a:r>
            <a:r>
              <a:rPr lang="en-US" sz="2800" dirty="0" err="1" smtClean="0"/>
              <a:t>eg</a:t>
            </a:r>
            <a:r>
              <a:rPr lang="en-US" sz="2800" dirty="0" smtClean="0"/>
              <a:t>, Standard Deviation, from transformations among </a:t>
            </a:r>
            <a:r>
              <a:rPr lang="en-US" sz="2800" dirty="0" err="1" smtClean="0"/>
              <a:t>datums</a:t>
            </a:r>
            <a:r>
              <a:rPr lang="en-US" sz="2800" dirty="0" smtClean="0"/>
              <a:t>, and from source data;  types of error include:</a:t>
            </a:r>
          </a:p>
          <a:p>
            <a:pPr lvl="1">
              <a:buNone/>
            </a:pPr>
            <a:r>
              <a:rPr lang="en-US" sz="2400" dirty="0" smtClean="0"/>
              <a:t>	variations in the tidal range, tidal phase differences, bathymetric and coastal features, the density and proximity of nearby stations used in the corrections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6/13/2011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BD76-1B89-4E0D-8542-94A0ADE4AB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3B6237-ED1B-46CE-B508-0B2A9CACF73A}" type="datetime1">
              <a:rPr lang="en-US" smtClean="0"/>
              <a:pPr>
                <a:defRPr/>
              </a:pPr>
              <a:t>3/28/2012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BBC82-B75B-4B06-97C4-D163C5B35AB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13402" b="4124"/>
          <a:stretch>
            <a:fillRect/>
          </a:stretch>
        </p:blipFill>
        <p:spPr bwMode="auto">
          <a:xfrm>
            <a:off x="-1524000" y="533400"/>
            <a:ext cx="1219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Arrow 4"/>
          <p:cNvSpPr/>
          <p:nvPr/>
        </p:nvSpPr>
        <p:spPr>
          <a:xfrm rot="21304685">
            <a:off x="5121117" y="2784419"/>
            <a:ext cx="978408" cy="40843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Marti.Ikehara\My Documents\Talks\vdatum_vertica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196388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Datums available in VDATUM</a:t>
            </a:r>
          </a:p>
        </p:txBody>
      </p:sp>
      <p:sp>
        <p:nvSpPr>
          <p:cNvPr id="20484" name="Content Placeholder 3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45259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FFFF"/>
                </a:solidFill>
              </a:rPr>
              <a:t>Vdatum.noaa.gov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Example: Chesapeake Bay uncertainties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MCU is dependent on how many transformations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9" y="1634319"/>
            <a:ext cx="889118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9787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845"/>
            <a:ext cx="6162675" cy="66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24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0707"/>
            <a:ext cx="72009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24200"/>
            <a:ext cx="718185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55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CGAR</a:t>
            </a:r>
            <a:r>
              <a:rPr lang="en-US" dirty="0"/>
              <a:t>: CA Geodetic Advisor Resources</a:t>
            </a:r>
            <a:br>
              <a:rPr lang="en-US" dirty="0"/>
            </a:br>
            <a:r>
              <a:rPr lang="en-US" dirty="0" smtClean="0"/>
              <a:t>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http</a:t>
            </a:r>
            <a:r>
              <a:rPr lang="en-US" dirty="0"/>
              <a:t>://www.dot.ca.gov/hq/row/landsurveys/geodetic/geodetic_control.html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Superceded</a:t>
            </a:r>
            <a:r>
              <a:rPr lang="en-US" dirty="0" smtClean="0"/>
              <a:t> by </a:t>
            </a:r>
            <a:r>
              <a:rPr lang="en-US" dirty="0" err="1" smtClean="0"/>
              <a:t>DSWorld</a:t>
            </a:r>
            <a:r>
              <a:rPr lang="en-US" dirty="0" smtClean="0"/>
              <a:t> now that “Vertical-NAVD88 only” is an available </a:t>
            </a:r>
            <a:r>
              <a:rPr lang="en-US" dirty="0" err="1" smtClean="0"/>
              <a:t>Datatype</a:t>
            </a:r>
            <a:r>
              <a:rPr lang="en-US" dirty="0" smtClean="0"/>
              <a:t> (IF you update downloaded version)</a:t>
            </a:r>
          </a:p>
          <a:p>
            <a:pPr marL="0" indent="0">
              <a:buNone/>
            </a:pPr>
            <a:r>
              <a:rPr lang="en-US" dirty="0" smtClean="0"/>
              <a:t>But if database unavailable or </a:t>
            </a:r>
            <a:r>
              <a:rPr lang="en-US" dirty="0" err="1" smtClean="0"/>
              <a:t>DSWorld</a:t>
            </a:r>
            <a:r>
              <a:rPr lang="en-US" dirty="0" smtClean="0"/>
              <a:t> crashes, these </a:t>
            </a:r>
            <a:r>
              <a:rPr lang="en-US" dirty="0" err="1" smtClean="0"/>
              <a:t>kmls</a:t>
            </a:r>
            <a:r>
              <a:rPr lang="en-US" dirty="0" smtClean="0"/>
              <a:t> (2008+) could be an option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7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374090"/>
            <a:ext cx="9144000" cy="6491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NGS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Geodetic Advisors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6" name="Picture 5" descr="StateAdvisorsMap2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719" y="990291"/>
            <a:ext cx="5306624" cy="4096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6922" y="5163449"/>
            <a:ext cx="803046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Geodetic Advisor Contacts: http://geodesy.noaa.gov/ADVISORS/AdvisorsIndex.shtml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24342" y="637804"/>
            <a:ext cx="25702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u="sng" dirty="0" smtClean="0"/>
              <a:t>@noaa.gov</a:t>
            </a:r>
          </a:p>
          <a:p>
            <a:pPr algn="ctr">
              <a:buFont typeface="Wingdings" pitchFamily="2" charset="2"/>
              <a:buChar char="q"/>
            </a:pPr>
            <a:r>
              <a:rPr lang="en-US" sz="2000" dirty="0" smtClean="0"/>
              <a:t>California</a:t>
            </a:r>
          </a:p>
          <a:p>
            <a:pPr algn="ctr"/>
            <a:r>
              <a:rPr lang="en-US" sz="2000" b="1" i="1" u="sng" dirty="0" smtClean="0"/>
              <a:t>Marti </a:t>
            </a:r>
            <a:r>
              <a:rPr lang="en-US" sz="2000" b="1" i="1" u="sng" dirty="0" err="1" smtClean="0"/>
              <a:t>Ikehara</a:t>
            </a:r>
            <a:endParaRPr lang="en-US" sz="2000" b="1" i="1" u="sng" dirty="0" smtClean="0"/>
          </a:p>
          <a:p>
            <a:pPr algn="ctr"/>
            <a:endParaRPr lang="en-US" sz="2000" b="1" i="1" u="sng" dirty="0" smtClean="0"/>
          </a:p>
          <a:p>
            <a:pPr algn="ctr">
              <a:buFont typeface="Wingdings" pitchFamily="2" charset="2"/>
              <a:buChar char="q"/>
            </a:pPr>
            <a:r>
              <a:rPr lang="en-US" sz="2000" dirty="0" smtClean="0"/>
              <a:t>SW Region</a:t>
            </a:r>
          </a:p>
          <a:p>
            <a:pPr algn="ctr"/>
            <a:r>
              <a:rPr lang="en-US" sz="2000" dirty="0" smtClean="0"/>
              <a:t>(AZ,NM,NV,UT)</a:t>
            </a:r>
          </a:p>
          <a:p>
            <a:pPr algn="ctr"/>
            <a:endParaRPr lang="en-US" sz="1000" dirty="0" smtClean="0"/>
          </a:p>
          <a:p>
            <a:pPr algn="ctr"/>
            <a:r>
              <a:rPr lang="en-US" sz="2000" b="1" i="1" u="sng" dirty="0" smtClean="0"/>
              <a:t>William Stone</a:t>
            </a:r>
          </a:p>
          <a:p>
            <a:pPr algn="ctr"/>
            <a:endParaRPr lang="en-US" sz="2000" b="1" i="1" u="sng" dirty="0" smtClean="0"/>
          </a:p>
          <a:p>
            <a:pPr marL="342900" indent="-342900" algn="ctr">
              <a:buFont typeface="Wingdings" pitchFamily="2" charset="2"/>
              <a:buChar char="q"/>
            </a:pPr>
            <a:r>
              <a:rPr lang="en-US" sz="2000" dirty="0" smtClean="0"/>
              <a:t>Oregon</a:t>
            </a:r>
          </a:p>
          <a:p>
            <a:pPr algn="ctr"/>
            <a:r>
              <a:rPr lang="en-US" sz="2000" b="1" i="1" u="sng" dirty="0" smtClean="0"/>
              <a:t>Mark. L. Armstrong</a:t>
            </a:r>
          </a:p>
          <a:p>
            <a:pPr algn="ctr"/>
            <a:endParaRPr lang="en-US" sz="2000" b="1" i="1" u="sng" dirty="0" smtClean="0"/>
          </a:p>
          <a:p>
            <a:pPr marL="342900" indent="-342900" algn="ctr">
              <a:buFont typeface="Wingdings" pitchFamily="2" charset="2"/>
              <a:buChar char="q"/>
            </a:pPr>
            <a:r>
              <a:rPr lang="en-US" sz="2000" dirty="0" smtClean="0"/>
              <a:t>Idaho/Montana</a:t>
            </a:r>
            <a:endParaRPr lang="en-US" sz="2000" dirty="0"/>
          </a:p>
          <a:p>
            <a:pPr algn="ctr"/>
            <a:r>
              <a:rPr lang="en-US" sz="2000" b="1" i="1" u="sng" dirty="0" smtClean="0"/>
              <a:t>Curt Smith</a:t>
            </a:r>
          </a:p>
          <a:p>
            <a:pPr algn="ctr"/>
            <a:endParaRPr lang="en-US" sz="2000" b="1" i="1" u="sng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218856" y="5532997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Advisor Branch Chief: </a:t>
            </a:r>
            <a:r>
              <a:rPr lang="en-US" sz="2800" u="sng" dirty="0" smtClean="0"/>
              <a:t>Ross.Mackay@noaa.gov</a:t>
            </a:r>
            <a:endParaRPr lang="en-US" sz="28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http://www.dot.ca.gov/hq/row/landsurveys/geodetic/geodetic_control.html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2" r="46667"/>
          <a:stretch>
            <a:fillRect/>
          </a:stretch>
        </p:blipFill>
        <p:spPr bwMode="auto">
          <a:xfrm>
            <a:off x="1066800" y="1072356"/>
            <a:ext cx="6248400" cy="628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77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66"/>
                </a:solidFill>
              </a:rPr>
              <a:t>DSWorld</a:t>
            </a:r>
            <a:r>
              <a:rPr lang="en-US" b="1" dirty="0" smtClean="0">
                <a:solidFill>
                  <a:srgbClr val="FF0066"/>
                </a:solidFill>
              </a:rPr>
              <a:t>: mapping tool and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7848600" cy="47545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Need to have Google Earth installed</a:t>
            </a:r>
          </a:p>
          <a:p>
            <a:r>
              <a:rPr lang="en-US" dirty="0" smtClean="0"/>
              <a:t>Tools, Download PC Software, USER-CONTRI-BUTED SOFTWARE, </a:t>
            </a:r>
            <a:r>
              <a:rPr lang="en-US" dirty="0" err="1" smtClean="0"/>
              <a:t>DSWorld</a:t>
            </a:r>
            <a:endParaRPr lang="en-US" dirty="0" smtClean="0"/>
          </a:p>
          <a:p>
            <a:r>
              <a:rPr lang="en-US" sz="3000" dirty="0" smtClean="0">
                <a:hlinkClick r:id="rId2"/>
              </a:rPr>
              <a:t>http://www.ngs.noaa.gov/PC_PROD/PARTNERS/index.shtml</a:t>
            </a:r>
            <a:endParaRPr lang="en-US" sz="3000" dirty="0" smtClean="0"/>
          </a:p>
          <a:p>
            <a:r>
              <a:rPr lang="en-US" sz="3600" b="1" dirty="0" smtClean="0">
                <a:solidFill>
                  <a:srgbClr val="FF0000"/>
                </a:solidFill>
              </a:rPr>
              <a:t>FIRST:</a:t>
            </a:r>
            <a:r>
              <a:rPr lang="en-US" dirty="0" smtClean="0"/>
              <a:t> Tools, Update program to 4.10.22</a:t>
            </a:r>
          </a:p>
          <a:p>
            <a:r>
              <a:rPr lang="en-US" dirty="0" smtClean="0"/>
              <a:t>Enhancement enables you to distinguish </a:t>
            </a:r>
            <a:r>
              <a:rPr lang="en-US" sz="3000" dirty="0" smtClean="0"/>
              <a:t>VERTCON NAVD88 </a:t>
            </a:r>
            <a:r>
              <a:rPr lang="en-US" dirty="0" smtClean="0"/>
              <a:t>from other(control) NAVD88</a:t>
            </a:r>
          </a:p>
          <a:p>
            <a:r>
              <a:rPr lang="en-US" sz="3000" dirty="0" smtClean="0"/>
              <a:t>Windows7 (settings) could preclude easy updates</a:t>
            </a:r>
          </a:p>
        </p:txBody>
      </p:sp>
      <p:pic>
        <p:nvPicPr>
          <p:cNvPr id="35844" name="Picture 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62200"/>
            <a:ext cx="9144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609600"/>
            <a:ext cx="8077200" cy="7620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58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5635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Updating Malcolm software, workaround for W7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5287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FIRST Change permissions for folders, as follows:</a:t>
            </a:r>
          </a:p>
          <a:p>
            <a:pPr marL="0" indent="0">
              <a:buNone/>
            </a:pPr>
            <a:r>
              <a:rPr lang="en-US" dirty="0"/>
              <a:t>1) Log into the PC as an administrator.</a:t>
            </a:r>
          </a:p>
          <a:p>
            <a:pPr marL="0" indent="0">
              <a:buNone/>
            </a:pPr>
            <a:r>
              <a:rPr lang="en-US" dirty="0"/>
              <a:t>2) Right-click on the </a:t>
            </a:r>
            <a:r>
              <a:rPr lang="en-US" dirty="0" err="1"/>
              <a:t>WinDesc</a:t>
            </a:r>
            <a:r>
              <a:rPr lang="en-US" dirty="0"/>
              <a:t> folder.</a:t>
            </a:r>
          </a:p>
          <a:p>
            <a:pPr marL="0" indent="0">
              <a:buNone/>
            </a:pPr>
            <a:r>
              <a:rPr lang="en-US" dirty="0"/>
              <a:t>3) Left-click on 'Properties'</a:t>
            </a:r>
          </a:p>
          <a:p>
            <a:pPr marL="0" indent="0">
              <a:buNone/>
            </a:pPr>
            <a:r>
              <a:rPr lang="en-US" dirty="0"/>
              <a:t>4) Click the 'Read-only' box to remove the check mark.</a:t>
            </a:r>
          </a:p>
          <a:p>
            <a:pPr marL="0" indent="0">
              <a:buNone/>
            </a:pPr>
            <a:r>
              <a:rPr lang="en-US" dirty="0"/>
              <a:t>5) Click the 'Security' tab.</a:t>
            </a:r>
          </a:p>
          <a:p>
            <a:pPr marL="0" indent="0">
              <a:buNone/>
            </a:pPr>
            <a:r>
              <a:rPr lang="en-US" dirty="0"/>
              <a:t>6) Scroll down and click on 'Users'.</a:t>
            </a:r>
          </a:p>
          <a:p>
            <a:pPr marL="0" indent="0">
              <a:buNone/>
            </a:pPr>
            <a:r>
              <a:rPr lang="en-US" dirty="0"/>
              <a:t>7) In the 'Permissions for Users' window, click 'Modify' </a:t>
            </a:r>
            <a:r>
              <a:rPr lang="en-US" dirty="0" smtClean="0"/>
              <a:t>(or </a:t>
            </a:r>
            <a:r>
              <a:rPr lang="en-US" dirty="0"/>
              <a:t>'Full </a:t>
            </a:r>
            <a:r>
              <a:rPr lang="en-US" dirty="0" smtClean="0"/>
              <a:t>control‘)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Modify allows users to read, write, execute, delete.  Full control allows</a:t>
            </a:r>
          </a:p>
          <a:p>
            <a:pPr marL="0" indent="0">
              <a:buNone/>
            </a:pPr>
            <a:r>
              <a:rPr lang="en-US" dirty="0"/>
              <a:t>users to take ownership and change permissions.</a:t>
            </a:r>
          </a:p>
          <a:p>
            <a:pPr marL="0" indent="0">
              <a:buNone/>
            </a:pPr>
            <a:r>
              <a:rPr lang="en-US" dirty="0"/>
              <a:t>8) Click 'Apply'.</a:t>
            </a:r>
          </a:p>
          <a:p>
            <a:pPr marL="0" indent="0">
              <a:buNone/>
            </a:pPr>
            <a:r>
              <a:rPr lang="en-US" dirty="0"/>
              <a:t>9) Click the radio button that says 'Apply changes to this folder,</a:t>
            </a:r>
          </a:p>
          <a:p>
            <a:pPr marL="0" indent="0">
              <a:buNone/>
            </a:pPr>
            <a:r>
              <a:rPr lang="en-US" dirty="0"/>
              <a:t>subfolders and files.'</a:t>
            </a:r>
          </a:p>
          <a:p>
            <a:pPr marL="0" indent="0">
              <a:buNone/>
            </a:pPr>
            <a:r>
              <a:rPr lang="en-US" dirty="0"/>
              <a:t>10) Click 'OK', 'OK'.</a:t>
            </a:r>
          </a:p>
          <a:p>
            <a:pPr marL="0" indent="0">
              <a:buNone/>
            </a:pPr>
            <a:r>
              <a:rPr lang="en-US" dirty="0"/>
              <a:t>11) log out of .la account.</a:t>
            </a:r>
          </a:p>
        </p:txBody>
      </p:sp>
    </p:spTree>
    <p:extLst>
      <p:ext uri="{BB962C8B-B14F-4D97-AF65-F5344CB8AC3E}">
        <p14:creationId xmlns:p14="http://schemas.microsoft.com/office/powerpoint/2010/main" val="21108184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Workaround, </a:t>
            </a:r>
            <a:r>
              <a:rPr lang="en-US" sz="3600" dirty="0" err="1" smtClean="0"/>
              <a:t>cont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</a:t>
            </a:r>
            <a:r>
              <a:rPr lang="en-US" dirty="0" smtClean="0">
                <a:hlinkClick r:id="rId2"/>
              </a:rPr>
              <a:t>://www.ngs.noaa.gov/web/tools/updates</a:t>
            </a:r>
            <a:endParaRPr lang="en-US" dirty="0" smtClean="0"/>
          </a:p>
          <a:p>
            <a:r>
              <a:rPr lang="en-US" dirty="0" smtClean="0"/>
              <a:t>Select the folder of the pertinent software:</a:t>
            </a:r>
          </a:p>
          <a:p>
            <a:pPr marL="0" indent="0" algn="ctr">
              <a:buNone/>
            </a:pPr>
            <a:r>
              <a:rPr lang="en-US" dirty="0" err="1" smtClean="0"/>
              <a:t>WinDESC</a:t>
            </a:r>
            <a:r>
              <a:rPr lang="en-US" dirty="0" smtClean="0"/>
              <a:t>, </a:t>
            </a:r>
            <a:r>
              <a:rPr lang="en-US" dirty="0" err="1" smtClean="0"/>
              <a:t>DSWorld</a:t>
            </a:r>
            <a:r>
              <a:rPr lang="en-US" dirty="0" smtClean="0"/>
              <a:t>, or </a:t>
            </a:r>
            <a:r>
              <a:rPr lang="en-US" dirty="0" err="1" smtClean="0"/>
              <a:t>Translev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Download the .exe file, at the least.  All the others can be as well.                 </a:t>
            </a:r>
          </a:p>
          <a:p>
            <a:pPr marL="0" indent="0">
              <a:buNone/>
            </a:pPr>
            <a:r>
              <a:rPr lang="en-US" dirty="0" smtClean="0"/>
              <a:t>If permissions not changed, then cannot download directly to any folder under C:\Program Files (x86) EVEN logged in as admin; put in Downloads, then move into appropriate software folder.                                            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262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dirty="0" err="1" smtClean="0"/>
              <a:t>DSWorld</a:t>
            </a:r>
            <a:r>
              <a:rPr lang="en-US" dirty="0" smtClean="0"/>
              <a:t> Demonstration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b="1" dirty="0" smtClean="0">
                <a:solidFill>
                  <a:srgbClr val="00B050"/>
                </a:solidFill>
              </a:rPr>
              <a:t>MAPPING</a:t>
            </a:r>
          </a:p>
          <a:p>
            <a:pPr marL="0" indent="0">
              <a:buFont typeface="Arial" charset="0"/>
              <a:buNone/>
            </a:pPr>
            <a:r>
              <a:rPr lang="en-US" dirty="0" smtClean="0"/>
              <a:t>County example, Toggle between V &amp; V-88only</a:t>
            </a:r>
          </a:p>
          <a:p>
            <a:pPr marL="0" indent="0">
              <a:buFont typeface="Arial" charset="0"/>
              <a:buNone/>
            </a:pPr>
            <a:r>
              <a:rPr lang="en-US" dirty="0" smtClean="0"/>
              <a:t>CORS: Tools/Options/4char;  OPUS-DB</a:t>
            </a:r>
          </a:p>
          <a:p>
            <a:pPr marL="0" indent="0">
              <a:buFont typeface="Arial" charset="0"/>
              <a:buNone/>
            </a:pPr>
            <a:r>
              <a:rPr lang="en-US" dirty="0" smtClean="0"/>
              <a:t>All NGSIDB: color represents CONDITION</a:t>
            </a:r>
          </a:p>
          <a:p>
            <a:pPr marL="0" indent="0" algn="ctr">
              <a:buFont typeface="Arial" charset="0"/>
              <a:buNone/>
            </a:pPr>
            <a:r>
              <a:rPr lang="en-US" b="1" dirty="0" smtClean="0">
                <a:solidFill>
                  <a:srgbClr val="0070C0"/>
                </a:solidFill>
              </a:rPr>
              <a:t>SUBMISSIONS</a:t>
            </a:r>
          </a:p>
          <a:p>
            <a:pPr marL="0" indent="0">
              <a:buFont typeface="Arial" charset="0"/>
              <a:buNone/>
            </a:pPr>
            <a:r>
              <a:rPr lang="en-US" dirty="0" smtClean="0"/>
              <a:t>Recovery Notes, </a:t>
            </a:r>
            <a:r>
              <a:rPr lang="en-US" dirty="0" err="1" smtClean="0"/>
              <a:t>incl</a:t>
            </a:r>
            <a:r>
              <a:rPr lang="en-US" dirty="0" smtClean="0"/>
              <a:t> Destroyed; Photo Naming Convention, Editing Tools; Correct County, Photo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936486"/>
            <a:ext cx="8001000" cy="5462588"/>
          </a:xfrm>
        </p:spPr>
      </p:pic>
      <p:sp>
        <p:nvSpPr>
          <p:cNvPr id="5" name="Cloud Callout 4"/>
          <p:cNvSpPr/>
          <p:nvPr/>
        </p:nvSpPr>
        <p:spPr>
          <a:xfrm>
            <a:off x="5428594" y="2743200"/>
            <a:ext cx="1143000" cy="1143000"/>
          </a:xfrm>
          <a:prstGeom prst="cloudCallou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0" y="2286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With knowledge comes clarity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Marti.ikehara@noaa.gov</a:t>
            </a:r>
          </a:p>
        </p:txBody>
      </p:sp>
      <p:pic>
        <p:nvPicPr>
          <p:cNvPr id="1026" name="Picture 2" descr="C:\Users\Marti.Ikehara\Pictures\My Photos\2011\Flowers\DSCN38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066800"/>
            <a:ext cx="7518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0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Changing Face of the Geodetic Advisor </a:t>
            </a:r>
            <a:r>
              <a:rPr lang="en-US" dirty="0" smtClean="0"/>
              <a:t>Program, Geography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Provide equal service to non-coop </a:t>
            </a:r>
            <a:r>
              <a:rPr lang="en-US" dirty="0" smtClean="0"/>
              <a:t>states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REGIONALIZATION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 smtClean="0"/>
              <a:t>15 advisors total for 50 states, PR, Pacific islands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 smtClean="0"/>
              <a:t>Regions being discussed in NGS Advisory Group</a:t>
            </a:r>
          </a:p>
          <a:p>
            <a:pPr marL="0" indent="0">
              <a:buNone/>
            </a:pPr>
            <a:r>
              <a:rPr lang="en-US" sz="3000" dirty="0" smtClean="0">
                <a:hlinkClick r:id="rId2"/>
              </a:rPr>
              <a:t>Ross.Mackay@noaa.gov</a:t>
            </a:r>
            <a:r>
              <a:rPr lang="en-US" sz="3000" dirty="0" smtClean="0"/>
              <a:t> is Chair (SAB Chief)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 smtClean="0"/>
              <a:t>Situated in a city with decent airport!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 smtClean="0"/>
              <a:t>Proposal includes “State Coordinator” as POC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 smtClean="0"/>
              <a:t>Transition in next 4 years, with attrition</a:t>
            </a:r>
          </a:p>
          <a:p>
            <a:pPr>
              <a:buFont typeface="Wingdings" pitchFamily="2" charset="2"/>
              <a:buChar char="Ø"/>
            </a:pPr>
            <a:endParaRPr lang="en-US" sz="3000" dirty="0" smtClean="0"/>
          </a:p>
          <a:p>
            <a:pPr>
              <a:buFont typeface="Wingdings" pitchFamily="2" charset="2"/>
              <a:buChar char="Ø"/>
            </a:pPr>
            <a:endParaRPr lang="en-US" sz="3000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C:\Users\Marti.Ikehara\AppData\Local\Microsoft\Windows\Temporary Internet Files\Content.IE5\8TXOJUN5\MC90043266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1200"/>
            <a:ext cx="914256" cy="91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15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GS Training homep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22" y="0"/>
            <a:ext cx="7466755" cy="6858000"/>
          </a:xfrm>
          <a:prstGeom prst="rect">
            <a:avLst/>
          </a:prstGeom>
        </p:spPr>
      </p:pic>
      <p:pic>
        <p:nvPicPr>
          <p:cNvPr id="9" name="Picture 8" descr="training calendar.jpg"/>
          <p:cNvPicPr>
            <a:picLocks noChangeAspect="1"/>
          </p:cNvPicPr>
          <p:nvPr/>
        </p:nvPicPr>
        <p:blipFill>
          <a:blip r:embed="rId3"/>
          <a:srcRect t="1020"/>
          <a:stretch>
            <a:fillRect/>
          </a:stretch>
        </p:blipFill>
        <p:spPr>
          <a:xfrm>
            <a:off x="2842434" y="4635819"/>
            <a:ext cx="5534025" cy="2309812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6" name="Picture 5" descr="RTK_class at Corb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6427"/>
            <a:ext cx="2906232" cy="2179674"/>
          </a:xfrm>
          <a:prstGeom prst="rect">
            <a:avLst/>
          </a:prstGeom>
        </p:spPr>
      </p:pic>
      <p:pic>
        <p:nvPicPr>
          <p:cNvPr id="4" name="Picture 3" descr="trainingcenter02 at Corb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4856" y="4651743"/>
            <a:ext cx="2899144" cy="217435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755757" y="60971"/>
            <a:ext cx="4935156" cy="723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NGS Training Center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GS Online Training Notice P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346" y="565012"/>
            <a:ext cx="5961412" cy="5928687"/>
          </a:xfrm>
          <a:prstGeom prst="rect">
            <a:avLst/>
          </a:prstGeom>
        </p:spPr>
      </p:pic>
      <p:pic>
        <p:nvPicPr>
          <p:cNvPr id="4" name="Picture 3" descr="training calendar.jpg"/>
          <p:cNvPicPr>
            <a:picLocks noChangeAspect="1"/>
          </p:cNvPicPr>
          <p:nvPr/>
        </p:nvPicPr>
        <p:blipFill>
          <a:blip r:embed="rId3"/>
          <a:srcRect t="1020"/>
          <a:stretch>
            <a:fillRect/>
          </a:stretch>
        </p:blipFill>
        <p:spPr>
          <a:xfrm>
            <a:off x="3378671" y="2541192"/>
            <a:ext cx="5534025" cy="2309812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0667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1641</Words>
  <Application>Microsoft Office PowerPoint</Application>
  <PresentationFormat>On-screen Show (4:3)</PresentationFormat>
  <Paragraphs>256</Paragraphs>
  <Slides>66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 The Challenges of Change: The Evolution of the NSRS and NGS Geodetic Advisor Program, Part II </vt:lpstr>
      <vt:lpstr>Table of Contents</vt:lpstr>
      <vt:lpstr>The Changing Face of the Geodetic Advisor Program</vt:lpstr>
      <vt:lpstr>The Changing Face of the Geodetic Advisor Program</vt:lpstr>
      <vt:lpstr>The Changing Face of the Geodetic Advisor Program</vt:lpstr>
      <vt:lpstr>PowerPoint Presentation</vt:lpstr>
      <vt:lpstr>The Changing Face of the Geodetic Advisor Program, 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Non-NGS Sources of CGPS Data/Info</vt:lpstr>
      <vt:lpstr>PBO GPS Network (3/23/12)</vt:lpstr>
      <vt:lpstr>Review PBO GNSS station Time Series</vt:lpstr>
      <vt:lpstr>PowerPoint Presentation</vt:lpstr>
      <vt:lpstr>PowerPoint Presentation</vt:lpstr>
      <vt:lpstr>PowerPoint Presentation</vt:lpstr>
      <vt:lpstr>Station Health (SW): failures at top; Comms Type</vt:lpstr>
      <vt:lpstr>PowerPoint Presentation</vt:lpstr>
      <vt:lpstr>PowerPoint Presentation</vt:lpstr>
      <vt:lpstr>Non-NGS Sources of CGPS Data/Info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OPUS Reference Frame Choices</vt:lpstr>
      <vt:lpstr>PowerPoint Presentation</vt:lpstr>
      <vt:lpstr>How Does OPUS-RS Work?</vt:lpstr>
      <vt:lpstr>How Does OPUS-RS Work?</vt:lpstr>
      <vt:lpstr>Horizontal accuracy, 1sigma, 2/27/12</vt:lpstr>
      <vt:lpstr>Ellipsoid ht accuracy, 1sigma, 2/27/12</vt:lpstr>
      <vt:lpstr>PowerPoint Presentation</vt:lpstr>
      <vt:lpstr>PowerPoint Presentation</vt:lpstr>
      <vt:lpstr>OPUS-DB (DataBase Publishing)</vt:lpstr>
      <vt:lpstr>PowerPoint Presentation</vt:lpstr>
      <vt:lpstr>OPUS-Projects: BETA phase</vt:lpstr>
      <vt:lpstr>OPUS-Projects: BETA</vt:lpstr>
      <vt:lpstr>PowerPoint Presentation</vt:lpstr>
      <vt:lpstr>PowerPoint Presentation</vt:lpstr>
      <vt:lpstr>PowerPoint Presentation</vt:lpstr>
      <vt:lpstr>PowerPoint Presentation</vt:lpstr>
      <vt:lpstr>HTDP, v. 3.1.2</vt:lpstr>
      <vt:lpstr>PowerPoint Presentation</vt:lpstr>
      <vt:lpstr>HTDP examples 1991.35 to 2012.21</vt:lpstr>
      <vt:lpstr>PowerPoint Presentation</vt:lpstr>
      <vt:lpstr>DATASHEET Change highlights</vt:lpstr>
      <vt:lpstr>Datasheet Format/Content Changes</vt:lpstr>
      <vt:lpstr>PowerPoint Presentation</vt:lpstr>
      <vt:lpstr>PowerPoint Presentation</vt:lpstr>
      <vt:lpstr>Beta sample of Datasheet, HM point</vt:lpstr>
      <vt:lpstr>VDATUM</vt:lpstr>
      <vt:lpstr>PowerPoint Presentation</vt:lpstr>
      <vt:lpstr>Datums available in VDATUM</vt:lpstr>
      <vt:lpstr>Vdatum.noaa.gov Example: Chesapeake Bay uncertainties  MCU is dependent on how many transformations</vt:lpstr>
      <vt:lpstr>PowerPoint Presentation</vt:lpstr>
      <vt:lpstr>PowerPoint Presentation</vt:lpstr>
      <vt:lpstr>CGAR: CA Geodetic Advisor Resources website</vt:lpstr>
      <vt:lpstr>http://www.dot.ca.gov/hq/row/landsurveys/geodetic/geodetic_control.html</vt:lpstr>
      <vt:lpstr>DSWorld: mapping tool and more</vt:lpstr>
      <vt:lpstr>Updating Malcolm software, workaround for W7</vt:lpstr>
      <vt:lpstr>Workaround, cont</vt:lpstr>
      <vt:lpstr>DSWorld Demonstration</vt:lpstr>
      <vt:lpstr>PowerPoint Presentation</vt:lpstr>
      <vt:lpstr>Marti.ikehara@noaa.gov</vt:lpstr>
    </vt:vector>
  </TitlesOfParts>
  <Company>NOS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 Ikehara</dc:creator>
  <cp:lastModifiedBy>Marti Ikehara</cp:lastModifiedBy>
  <cp:revision>77</cp:revision>
  <dcterms:created xsi:type="dcterms:W3CDTF">2012-02-24T21:48:45Z</dcterms:created>
  <dcterms:modified xsi:type="dcterms:W3CDTF">2012-03-28T13:07:55Z</dcterms:modified>
</cp:coreProperties>
</file>