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57" r:id="rId3"/>
    <p:sldId id="270" r:id="rId4"/>
    <p:sldId id="272" r:id="rId5"/>
    <p:sldId id="269" r:id="rId6"/>
    <p:sldId id="283" r:id="rId7"/>
    <p:sldId id="277" r:id="rId8"/>
    <p:sldId id="278" r:id="rId9"/>
    <p:sldId id="284" r:id="rId10"/>
    <p:sldId id="281" r:id="rId11"/>
    <p:sldId id="262" r:id="rId12"/>
    <p:sldId id="261" r:id="rId13"/>
    <p:sldId id="285" r:id="rId14"/>
    <p:sldId id="275" r:id="rId15"/>
    <p:sldId id="286" r:id="rId16"/>
    <p:sldId id="274" r:id="rId17"/>
    <p:sldId id="276" r:id="rId18"/>
    <p:sldId id="282" r:id="rId19"/>
    <p:sldId id="273" r:id="rId20"/>
    <p:sldId id="291" r:id="rId21"/>
    <p:sldId id="287" r:id="rId22"/>
    <p:sldId id="288" r:id="rId23"/>
    <p:sldId id="289" r:id="rId24"/>
    <p:sldId id="290" r:id="rId25"/>
    <p:sldId id="267" r:id="rId26"/>
    <p:sldId id="280" r:id="rId27"/>
    <p:sldId id="25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65" autoAdjust="0"/>
    <p:restoredTop sz="94660"/>
  </p:normalViewPr>
  <p:slideViewPr>
    <p:cSldViewPr>
      <p:cViewPr varScale="1">
        <p:scale>
          <a:sx n="84" d="100"/>
          <a:sy n="84" d="100"/>
        </p:scale>
        <p:origin x="1435" y="77"/>
      </p:cViewPr>
      <p:guideLst>
        <p:guide orient="horz" pos="2160"/>
        <p:guide pos="2880"/>
      </p:guideLst>
    </p:cSldViewPr>
  </p:slideViewPr>
  <p:notesTextViewPr>
    <p:cViewPr>
      <p:scale>
        <a:sx n="1" d="1"/>
        <a:sy n="1" d="1"/>
      </p:scale>
      <p:origin x="0" y="0"/>
    </p:cViewPr>
  </p:notesTextViewPr>
  <p:sorterViewPr>
    <p:cViewPr>
      <p:scale>
        <a:sx n="100" d="100"/>
        <a:sy n="100" d="100"/>
      </p:scale>
      <p:origin x="0" y="-448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27EDC2-2BF3-41C9-9A96-71901B13988D}" type="datetimeFigureOut">
              <a:rPr lang="en-US" smtClean="0"/>
              <a:t>4/30/2016</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350B7F-3390-49DE-AF7B-A76D4F2399C6}" type="slidenum">
              <a:rPr lang="en-US" smtClean="0"/>
              <a:t>‹#›</a:t>
            </a:fld>
            <a:endParaRPr lang="en-US"/>
          </a:p>
        </p:txBody>
      </p:sp>
    </p:spTree>
    <p:extLst>
      <p:ext uri="{BB962C8B-B14F-4D97-AF65-F5344CB8AC3E}">
        <p14:creationId xmlns:p14="http://schemas.microsoft.com/office/powerpoint/2010/main" val="140681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350B7F-3390-49DE-AF7B-A76D4F2399C6}" type="slidenum">
              <a:rPr lang="en-US" smtClean="0"/>
              <a:t>1</a:t>
            </a:fld>
            <a:endParaRPr lang="en-US"/>
          </a:p>
        </p:txBody>
      </p:sp>
    </p:spTree>
    <p:extLst>
      <p:ext uri="{BB962C8B-B14F-4D97-AF65-F5344CB8AC3E}">
        <p14:creationId xmlns:p14="http://schemas.microsoft.com/office/powerpoint/2010/main" val="135115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70 km rule =&gt; simplifies number of stations we must maintain</a:t>
            </a:r>
          </a:p>
          <a:p>
            <a:pPr eaLnBrk="1" hangingPunct="1">
              <a:spcBef>
                <a:spcPct val="0"/>
              </a:spcBef>
            </a:pPr>
            <a:r>
              <a:rPr lang="en-US" altLang="en-US" smtClean="0"/>
              <a:t>Need more stations where they are too thin to model atmospheric effects</a:t>
            </a:r>
          </a:p>
          <a:p>
            <a:pPr eaLnBrk="1" hangingPunct="1">
              <a:spcBef>
                <a:spcPct val="0"/>
              </a:spcBef>
            </a:pPr>
            <a:r>
              <a:rPr lang="en-US" altLang="en-US" smtClean="0"/>
              <a:t>Ties in to Canadian CORS?</a:t>
            </a:r>
          </a:p>
          <a:p>
            <a:pPr eaLnBrk="1" hangingPunct="1">
              <a:spcBef>
                <a:spcPct val="0"/>
              </a:spcBef>
            </a:pPr>
            <a:r>
              <a:rPr lang="en-US" altLang="en-US" smtClean="0"/>
              <a:t>Expand beyond the immediate area</a:t>
            </a:r>
          </a:p>
          <a:p>
            <a:pPr eaLnBrk="1" hangingPunct="1">
              <a:spcBef>
                <a:spcPct val="0"/>
              </a:spcBef>
            </a:pPr>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1F49463-37EE-4C6E-8CAF-E45A4ED4A4B5}" type="slidenum">
              <a:rPr lang="en-US" altLang="en-US" smtClean="0"/>
              <a:pPr/>
              <a:t>16</a:t>
            </a:fld>
            <a:endParaRPr lang="en-US" altLang="en-US" smtClean="0"/>
          </a:p>
        </p:txBody>
      </p:sp>
    </p:spTree>
    <p:extLst>
      <p:ext uri="{BB962C8B-B14F-4D97-AF65-F5344CB8AC3E}">
        <p14:creationId xmlns:p14="http://schemas.microsoft.com/office/powerpoint/2010/main" val="3166450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Both NA and SA have regional geoid working groups focused on developing geopotential models based on actual earth</a:t>
            </a:r>
          </a:p>
          <a:p>
            <a:r>
              <a:rPr lang="en-US" altLang="en-US" smtClean="0"/>
              <a:t>Hence, both should have same targey – not trying to express regional datums. </a:t>
            </a:r>
          </a:p>
          <a:p>
            <a:r>
              <a:rPr lang="en-US" altLang="en-US" smtClean="0"/>
              <a:t>Better overlap and agreement.</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A0924A7-035B-4A14-A9D4-0E86A17B0191}" type="slidenum">
              <a:rPr lang="en-US" altLang="en-US" smtClean="0"/>
              <a:pPr/>
              <a:t>17</a:t>
            </a:fld>
            <a:endParaRPr lang="en-US" altLang="en-US" smtClean="0"/>
          </a:p>
        </p:txBody>
      </p:sp>
    </p:spTree>
    <p:extLst>
      <p:ext uri="{BB962C8B-B14F-4D97-AF65-F5344CB8AC3E}">
        <p14:creationId xmlns:p14="http://schemas.microsoft.com/office/powerpoint/2010/main" val="170285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smtClean="0"/>
              <a:t>Target is to be able to achieve 2 cm accuracy </a:t>
            </a:r>
            <a:r>
              <a:rPr lang="en-US" altLang="en-US" dirty="0" err="1" smtClean="0"/>
              <a:t>orthometric</a:t>
            </a:r>
            <a:r>
              <a:rPr lang="en-US" altLang="en-US" dirty="0" smtClean="0"/>
              <a:t> heights (where possible) using a GNSS receiver and a geoid model</a:t>
            </a:r>
          </a:p>
          <a:p>
            <a:pPr marL="171450" indent="-171450" eaLnBrk="1" fontAlgn="auto" hangingPunct="1">
              <a:spcBef>
                <a:spcPts val="0"/>
              </a:spcBef>
              <a:spcAft>
                <a:spcPts val="0"/>
              </a:spcAft>
              <a:buFontTx/>
              <a:buChar char="-"/>
              <a:defRPr/>
            </a:pPr>
            <a:r>
              <a:rPr lang="en-US" altLang="en-US" dirty="0" smtClean="0"/>
              <a:t>Roughly 1 cm uncertainty from GNSS and 1 cm from the geoid model</a:t>
            </a:r>
          </a:p>
          <a:p>
            <a:pPr marL="171450" indent="-171450" eaLnBrk="1" fontAlgn="auto" hangingPunct="1">
              <a:spcBef>
                <a:spcPts val="0"/>
              </a:spcBef>
              <a:spcAft>
                <a:spcPts val="0"/>
              </a:spcAft>
              <a:buFontTx/>
              <a:buChar char="-"/>
              <a:defRPr/>
            </a:pPr>
            <a:endParaRPr lang="en-US" altLang="en-US" dirty="0" smtClean="0"/>
          </a:p>
          <a:p>
            <a:pPr eaLnBrk="1" fontAlgn="auto" hangingPunct="1">
              <a:spcBef>
                <a:spcPts val="0"/>
              </a:spcBef>
              <a:spcAft>
                <a:spcPts val="0"/>
              </a:spcAft>
              <a:defRPr/>
            </a:pPr>
            <a:r>
              <a:rPr lang="en-US" altLang="en-US" dirty="0" smtClean="0"/>
              <a:t>GRAV-D</a:t>
            </a:r>
          </a:p>
          <a:p>
            <a:pPr marL="171450" indent="-171450" eaLnBrk="1" fontAlgn="auto" hangingPunct="1">
              <a:spcBef>
                <a:spcPts val="0"/>
              </a:spcBef>
              <a:spcAft>
                <a:spcPts val="0"/>
              </a:spcAft>
              <a:buFontTx/>
              <a:buChar char="-"/>
              <a:defRPr/>
            </a:pPr>
            <a:r>
              <a:rPr lang="en-US" altLang="en-US" dirty="0" smtClean="0"/>
              <a:t>Phase 1: snapshot of the entire country to provide a consistent data set</a:t>
            </a:r>
          </a:p>
          <a:p>
            <a:pPr marL="171450" indent="-171450" eaLnBrk="1" fontAlgn="auto" hangingPunct="1">
              <a:spcBef>
                <a:spcPts val="0"/>
              </a:spcBef>
              <a:spcAft>
                <a:spcPts val="0"/>
              </a:spcAft>
              <a:buFontTx/>
              <a:buChar char="-"/>
              <a:defRPr/>
            </a:pPr>
            <a:r>
              <a:rPr lang="en-US" altLang="en-US" dirty="0" smtClean="0"/>
              <a:t>Phase 2: long term monitoring of geoid change – in development</a:t>
            </a:r>
          </a:p>
          <a:p>
            <a:pPr marL="171450" indent="-171450" eaLnBrk="1" fontAlgn="auto" hangingPunct="1">
              <a:spcBef>
                <a:spcPts val="0"/>
              </a:spcBef>
              <a:spcAft>
                <a:spcPts val="0"/>
              </a:spcAft>
              <a:buFontTx/>
              <a:buChar char="-"/>
              <a:defRPr/>
            </a:pPr>
            <a:r>
              <a:rPr lang="en-US" altLang="en-US" dirty="0" smtClean="0"/>
              <a:t>Work with partners to incorporate additional gravity data, particularly surface gravity data, validate existing data, and monitor change</a:t>
            </a:r>
          </a:p>
          <a:p>
            <a:pPr eaLnBrk="1" fontAlgn="auto" hangingPunct="1">
              <a:spcBef>
                <a:spcPts val="0"/>
              </a:spcBef>
              <a:spcAft>
                <a:spcPts val="0"/>
              </a:spcAft>
              <a:defRPr/>
            </a:pPr>
            <a:endParaRPr lang="en-US" altLang="en-US" dirty="0"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FD43B70-5E5E-43C0-828E-3D10BD49E3E7}" type="slidenum">
              <a:rPr lang="en-US" altLang="en-US"/>
              <a:pPr eaLnBrk="1" hangingPunct="1">
                <a:spcBef>
                  <a:spcPct val="0"/>
                </a:spcBef>
              </a:pPr>
              <a:t>21</a:t>
            </a:fld>
            <a:endParaRPr lang="en-US" altLang="en-US"/>
          </a:p>
        </p:txBody>
      </p:sp>
    </p:spTree>
    <p:extLst>
      <p:ext uri="{BB962C8B-B14F-4D97-AF65-F5344CB8AC3E}">
        <p14:creationId xmlns:p14="http://schemas.microsoft.com/office/powerpoint/2010/main" val="1019155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Size of survey based on aircraft legs (how far it can go)</a:t>
            </a:r>
          </a:p>
          <a:p>
            <a:pPr eaLnBrk="1" hangingPunct="1">
              <a:spcBef>
                <a:spcPct val="0"/>
              </a:spcBef>
            </a:pPr>
            <a:r>
              <a:rPr lang="en-US" altLang="en-US" smtClean="0"/>
              <a:t>Location dependent on aircraft (over water?), in this case only a 2 engine aircraft</a:t>
            </a:r>
          </a:p>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1363" indent="-284163" eaLnBrk="0" hangingPunct="0">
              <a:spcBef>
                <a:spcPct val="30000"/>
              </a:spcBef>
              <a:defRPr sz="1200">
                <a:solidFill>
                  <a:schemeClr val="tx1"/>
                </a:solidFill>
                <a:latin typeface="Calibri" panose="020F0502020204030204" pitchFamily="34" charset="0"/>
              </a:defRPr>
            </a:lvl2pPr>
            <a:lvl3pPr marL="1141413" indent="-227013" eaLnBrk="0" hangingPunct="0">
              <a:spcBef>
                <a:spcPct val="30000"/>
              </a:spcBef>
              <a:defRPr sz="1200">
                <a:solidFill>
                  <a:schemeClr val="tx1"/>
                </a:solidFill>
                <a:latin typeface="Calibri" panose="020F0502020204030204" pitchFamily="34" charset="0"/>
              </a:defRPr>
            </a:lvl3pPr>
            <a:lvl4pPr marL="1598613" indent="-227013" eaLnBrk="0" hangingPunct="0">
              <a:spcBef>
                <a:spcPct val="30000"/>
              </a:spcBef>
              <a:defRPr sz="1200">
                <a:solidFill>
                  <a:schemeClr val="tx1"/>
                </a:solidFill>
                <a:latin typeface="Calibri" panose="020F0502020204030204" pitchFamily="34" charset="0"/>
              </a:defRPr>
            </a:lvl4pPr>
            <a:lvl5pPr marL="2055813" indent="-227013" eaLnBrk="0" hangingPunct="0">
              <a:spcBef>
                <a:spcPct val="30000"/>
              </a:spcBef>
              <a:defRPr sz="1200">
                <a:solidFill>
                  <a:schemeClr val="tx1"/>
                </a:solidFill>
                <a:latin typeface="Calibri" panose="020F0502020204030204" pitchFamily="34" charset="0"/>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D7EAFDB-8675-42DB-8DF3-E8C9DCC597D8}" type="slidenum">
              <a:rPr lang="en-US" altLang="en-US"/>
              <a:pPr eaLnBrk="1" hangingPunct="1">
                <a:spcBef>
                  <a:spcPct val="0"/>
                </a:spcBef>
              </a:pPr>
              <a:t>23</a:t>
            </a:fld>
            <a:endParaRPr lang="en-US" altLang="en-US"/>
          </a:p>
        </p:txBody>
      </p:sp>
    </p:spTree>
    <p:extLst>
      <p:ext uri="{BB962C8B-B14F-4D97-AF65-F5344CB8AC3E}">
        <p14:creationId xmlns:p14="http://schemas.microsoft.com/office/powerpoint/2010/main" val="4129485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Block layout based on aircraft, adjust size of block if needed</a:t>
            </a:r>
          </a:p>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1363" indent="-284163" eaLnBrk="0" hangingPunct="0">
              <a:spcBef>
                <a:spcPct val="30000"/>
              </a:spcBef>
              <a:defRPr sz="1200">
                <a:solidFill>
                  <a:schemeClr val="tx1"/>
                </a:solidFill>
                <a:latin typeface="Calibri" panose="020F0502020204030204" pitchFamily="34" charset="0"/>
              </a:defRPr>
            </a:lvl2pPr>
            <a:lvl3pPr marL="1141413" indent="-227013" eaLnBrk="0" hangingPunct="0">
              <a:spcBef>
                <a:spcPct val="30000"/>
              </a:spcBef>
              <a:defRPr sz="1200">
                <a:solidFill>
                  <a:schemeClr val="tx1"/>
                </a:solidFill>
                <a:latin typeface="Calibri" panose="020F0502020204030204" pitchFamily="34" charset="0"/>
              </a:defRPr>
            </a:lvl3pPr>
            <a:lvl4pPr marL="1598613" indent="-227013" eaLnBrk="0" hangingPunct="0">
              <a:spcBef>
                <a:spcPct val="30000"/>
              </a:spcBef>
              <a:defRPr sz="1200">
                <a:solidFill>
                  <a:schemeClr val="tx1"/>
                </a:solidFill>
                <a:latin typeface="Calibri" panose="020F0502020204030204" pitchFamily="34" charset="0"/>
              </a:defRPr>
            </a:lvl4pPr>
            <a:lvl5pPr marL="2055813" indent="-227013" eaLnBrk="0" hangingPunct="0">
              <a:spcBef>
                <a:spcPct val="30000"/>
              </a:spcBef>
              <a:defRPr sz="1200">
                <a:solidFill>
                  <a:schemeClr val="tx1"/>
                </a:solidFill>
                <a:latin typeface="Calibri" panose="020F0502020204030204" pitchFamily="34" charset="0"/>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3B2F5FD-3D6B-4809-8290-7B7AAF545AEF}" type="slidenum">
              <a:rPr lang="en-US" altLang="en-US"/>
              <a:pPr eaLnBrk="1" hangingPunct="1">
                <a:spcBef>
                  <a:spcPct val="0"/>
                </a:spcBef>
              </a:pPr>
              <a:t>24</a:t>
            </a:fld>
            <a:endParaRPr lang="en-US" altLang="en-US"/>
          </a:p>
        </p:txBody>
      </p:sp>
    </p:spTree>
    <p:extLst>
      <p:ext uri="{BB962C8B-B14F-4D97-AF65-F5344CB8AC3E}">
        <p14:creationId xmlns:p14="http://schemas.microsoft.com/office/powerpoint/2010/main" val="300203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Remember, in large part, the existing datum NAD83 pre-dates the satellite geodesy era. The bulk of observations in the original NAD 83 were angles and distances measured with theodolites and iron bars, later electronic distance measurements. The last-minute addition of some early transit doppler measurements allowed us to look forward and anchor the frame not in Kansas, but at the (then measured) center of the earth.</a:t>
            </a:r>
          </a:p>
          <a:p>
            <a:endParaRPr lang="en-US" altLang="en-US" smtClean="0"/>
          </a:p>
          <a:p>
            <a:r>
              <a:rPr lang="en-US" altLang="en-US" smtClean="0"/>
              <a:t>The lack of doppler control over Russia and south Atlantic laid the foundation for the 2 meter offset in geocenter.</a:t>
            </a: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0D1E46F-60B1-4F7E-8D2D-22BA109445D2}" type="slidenum">
              <a:rPr lang="en-US" altLang="en-US"/>
              <a:pPr eaLnBrk="1" hangingPunct="1">
                <a:spcBef>
                  <a:spcPct val="0"/>
                </a:spcBef>
              </a:pPr>
              <a:t>3</a:t>
            </a:fld>
            <a:endParaRPr lang="en-US" altLang="en-US"/>
          </a:p>
        </p:txBody>
      </p:sp>
    </p:spTree>
    <p:extLst>
      <p:ext uri="{BB962C8B-B14F-4D97-AF65-F5344CB8AC3E}">
        <p14:creationId xmlns:p14="http://schemas.microsoft.com/office/powerpoint/2010/main" val="371434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By fixing the geopotential value at the origin point, it was possible to ensure that the origins of IGLD 85 and NAVD 88 aligned.</a:t>
            </a:r>
          </a:p>
          <a:p>
            <a:pPr eaLnBrk="1" hangingPunct="1"/>
            <a:endParaRPr lang="en-US" altLang="en-US" smtClean="0"/>
          </a:p>
          <a:p>
            <a:pPr eaLnBrk="1" hangingPunct="1"/>
            <a:r>
              <a:rPr lang="en-US" altLang="en-US"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smtClean="0"/>
          </a:p>
          <a:p>
            <a:pPr eaLnBrk="1" hangingPunct="1"/>
            <a:r>
              <a:rPr lang="en-US" altLang="en-US" smtClean="0"/>
              <a:t>Note that the designation of the vertical control point at Father Point is “1250 G=NAVD 88 DATUM POINT” for PID# TY5255 and is not available from the publicly accessible NGSIDB.</a:t>
            </a:r>
          </a:p>
        </p:txBody>
      </p:sp>
      <p:sp>
        <p:nvSpPr>
          <p:cNvPr id="2" name="Date Placeholder 1"/>
          <p:cNvSpPr>
            <a:spLocks noGrp="1"/>
          </p:cNvSpPr>
          <p:nvPr>
            <p:ph type="dt" sz="quarter" idx="1"/>
          </p:nvPr>
        </p:nvSpPr>
        <p:spPr/>
        <p:txBody>
          <a:bodyPr/>
          <a:lstStyle/>
          <a:p>
            <a:pPr>
              <a:defRPr/>
            </a:pPr>
            <a:r>
              <a:rPr lang="en-US"/>
              <a:t>1/13/2015</a:t>
            </a:r>
          </a:p>
        </p:txBody>
      </p:sp>
      <p:sp>
        <p:nvSpPr>
          <p:cNvPr id="3" name="Footer Placeholder 2"/>
          <p:cNvSpPr>
            <a:spLocks noGrp="1"/>
          </p:cNvSpPr>
          <p:nvPr>
            <p:ph type="ftr" sz="quarter" idx="4"/>
          </p:nvPr>
        </p:nvSpPr>
        <p:spPr/>
        <p:txBody>
          <a:bodyPr/>
          <a:lstStyle/>
          <a:p>
            <a:pPr>
              <a:defRPr/>
            </a:pPr>
            <a:r>
              <a:rPr lang="en-US"/>
              <a:t>Dr. Theresa Damiani, National Geodetic Survey</a:t>
            </a:r>
          </a:p>
        </p:txBody>
      </p:sp>
      <p:sp>
        <p:nvSpPr>
          <p:cNvPr id="4" name="Header Placeholder 3"/>
          <p:cNvSpPr>
            <a:spLocks noGrp="1"/>
          </p:cNvSpPr>
          <p:nvPr>
            <p:ph type="hdr" sz="quarter"/>
          </p:nvPr>
        </p:nvSpPr>
        <p:spPr/>
        <p:txBody>
          <a:bodyPr/>
          <a:lstStyle/>
          <a:p>
            <a:pPr>
              <a:defRPr/>
            </a:pPr>
            <a:r>
              <a:rPr lang="en-US"/>
              <a:t>GRAV-D and Its Impact on Surveying</a:t>
            </a:r>
          </a:p>
        </p:txBody>
      </p:sp>
    </p:spTree>
    <p:extLst>
      <p:ext uri="{BB962C8B-B14F-4D97-AF65-F5344CB8AC3E}">
        <p14:creationId xmlns:p14="http://schemas.microsoft.com/office/powerpoint/2010/main" val="421148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Explanation of 1930s leveling by Dave Doyle:</a:t>
            </a:r>
          </a:p>
          <a:p>
            <a:endParaRPr lang="en-US" altLang="en-US" smtClean="0">
              <a:latin typeface="Arial" panose="020B0604020202020204" pitchFamily="34" charset="0"/>
            </a:endParaRPr>
          </a:p>
          <a:p>
            <a:r>
              <a:rPr lang="en-US" altLang="en-US" smtClean="0">
                <a:latin typeface="Arial" panose="020B0604020202020204" pitchFamily="34" charset="0"/>
              </a:rPr>
              <a:t>Why more activity in the 30s.  First of all it was both triangulation as well as leveling.  The development of the portable Bilby Steel Tower in 1927 was a major advancement in the ability of USC&amp;GS to conduct triangulation.  With Roosevelt's election in 1933 and his initiative of the New Deal there was improved funding for many of the C&amp;GS programs.  As to specifically the leveling there were actually two parts - 1) new hires and improved funding for  the full array of C&amp;GS surveying and charting programs and 2) the instigation of the Civil Works Administration (CWA) which set up geodetic surveying programs in virtually all 48 states some of which are still in place today (NC, NJ and SC).  The CWA surveying programs were funded by congress and the monies passed through C&amp;GS but they had little control beyond that.  Each state had their own coordinator and in some cases thousands of marks were set and surveyed.  For example go into the archives and look for two red books "</a:t>
            </a:r>
            <a:r>
              <a:rPr lang="en-US" altLang="en-US" i="1" smtClean="0">
                <a:latin typeface="Arial" panose="020B0604020202020204" pitchFamily="34" charset="0"/>
              </a:rPr>
              <a:t>Geodetic Survey of Georgia.</a:t>
            </a:r>
            <a:r>
              <a:rPr lang="en-US" altLang="en-US" smtClean="0">
                <a:latin typeface="Arial" panose="020B0604020202020204" pitchFamily="34" charset="0"/>
              </a:rPr>
              <a:t>"  There was a really significant amount of traverse and leveling that was conducted under the CWA effort - regrettably virtually all of it was never submitted to C&amp;GS for inclusion in the national reference frame - while many of the marks still exists only a very small percentage were ever later tied in by C&amp;S/NGS field parties into the reference frame.  In most cases the marks used were inscribed U.S. Coast &amp; Geodetic Survey and State Survey.</a:t>
            </a:r>
          </a:p>
        </p:txBody>
      </p:sp>
      <p:sp>
        <p:nvSpPr>
          <p:cNvPr id="798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panose="020B0604020202020204" pitchFamily="34" charset="0"/>
              </a:defRPr>
            </a:lvl1pPr>
            <a:lvl2pPr marL="742950" indent="-285750" defTabSz="923925" eaLnBrk="0" hangingPunct="0">
              <a:spcBef>
                <a:spcPct val="30000"/>
              </a:spcBef>
              <a:defRPr sz="1200">
                <a:solidFill>
                  <a:schemeClr val="tx1"/>
                </a:solidFill>
                <a:latin typeface="Arial" panose="020B0604020202020204" pitchFamily="34" charset="0"/>
              </a:defRPr>
            </a:lvl2pPr>
            <a:lvl3pPr marL="1144588" indent="-228600" defTabSz="923925" eaLnBrk="0" hangingPunct="0">
              <a:spcBef>
                <a:spcPct val="30000"/>
              </a:spcBef>
              <a:defRPr sz="1200">
                <a:solidFill>
                  <a:schemeClr val="tx1"/>
                </a:solidFill>
                <a:latin typeface="Arial" panose="020B0604020202020204" pitchFamily="34" charset="0"/>
              </a:defRPr>
            </a:lvl3pPr>
            <a:lvl4pPr marL="1601788" indent="-228600" defTabSz="923925" eaLnBrk="0" hangingPunct="0">
              <a:spcBef>
                <a:spcPct val="30000"/>
              </a:spcBef>
              <a:defRPr sz="1200">
                <a:solidFill>
                  <a:schemeClr val="tx1"/>
                </a:solidFill>
                <a:latin typeface="Arial" panose="020B0604020202020204" pitchFamily="34" charset="0"/>
              </a:defRPr>
            </a:lvl4pPr>
            <a:lvl5pPr marL="2058988" indent="-228600" defTabSz="923925" eaLnBrk="0" hangingPunct="0">
              <a:spcBef>
                <a:spcPct val="30000"/>
              </a:spcBef>
              <a:defRPr sz="1200">
                <a:solidFill>
                  <a:schemeClr val="tx1"/>
                </a:solidFill>
                <a:latin typeface="Arial" panose="020B0604020202020204" pitchFamily="34" charset="0"/>
              </a:defRPr>
            </a:lvl5pPr>
            <a:lvl6pPr marL="2516188"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3388"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30588"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7788"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E72DB2F-65A4-4D4D-9C35-013DEB382CBC}" type="slidenum">
              <a:rPr lang="en-US" altLang="en-US">
                <a:latin typeface="Gill Sans MT" panose="020B0502020104020203" pitchFamily="34" charset="0"/>
                <a:ea typeface="MS PGothic" panose="020B0600070205080204" pitchFamily="34" charset="-128"/>
              </a:rPr>
              <a:pPr eaLnBrk="1" hangingPunct="1">
                <a:spcBef>
                  <a:spcPct val="0"/>
                </a:spcBef>
              </a:pPr>
              <a:t>8</a:t>
            </a:fld>
            <a:endParaRPr lang="en-US" altLang="en-US">
              <a:latin typeface="Gill Sans MT" panose="020B0502020104020203" pitchFamily="34" charset="0"/>
              <a:ea typeface="MS PGothic" panose="020B0600070205080204" pitchFamily="34" charset="-128"/>
            </a:endParaRPr>
          </a:p>
        </p:txBody>
      </p:sp>
    </p:spTree>
    <p:extLst>
      <p:ext uri="{BB962C8B-B14F-4D97-AF65-F5344CB8AC3E}">
        <p14:creationId xmlns:p14="http://schemas.microsoft.com/office/powerpoint/2010/main" val="282026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Calibri" panose="020F0502020204030204" pitchFamily="34" charset="0"/>
              </a:defRPr>
            </a:lvl1pPr>
            <a:lvl2pPr marL="728663" indent="-279400" defTabSz="904875" eaLnBrk="0" hangingPunct="0">
              <a:spcBef>
                <a:spcPct val="30000"/>
              </a:spcBef>
              <a:defRPr sz="1200">
                <a:solidFill>
                  <a:schemeClr val="tx1"/>
                </a:solidFill>
                <a:latin typeface="Calibri" panose="020F0502020204030204" pitchFamily="34" charset="0"/>
              </a:defRPr>
            </a:lvl2pPr>
            <a:lvl3pPr marL="1120775" indent="-223838" defTabSz="904875" eaLnBrk="0" hangingPunct="0">
              <a:spcBef>
                <a:spcPct val="30000"/>
              </a:spcBef>
              <a:defRPr sz="1200">
                <a:solidFill>
                  <a:schemeClr val="tx1"/>
                </a:solidFill>
                <a:latin typeface="Calibri" panose="020F0502020204030204" pitchFamily="34" charset="0"/>
              </a:defRPr>
            </a:lvl3pPr>
            <a:lvl4pPr marL="1570038" indent="-223838" defTabSz="904875" eaLnBrk="0" hangingPunct="0">
              <a:spcBef>
                <a:spcPct val="30000"/>
              </a:spcBef>
              <a:defRPr sz="1200">
                <a:solidFill>
                  <a:schemeClr val="tx1"/>
                </a:solidFill>
                <a:latin typeface="Calibri" panose="020F0502020204030204" pitchFamily="34" charset="0"/>
              </a:defRPr>
            </a:lvl4pPr>
            <a:lvl5pPr marL="2017713" indent="-223838" defTabSz="904875" eaLnBrk="0" hangingPunct="0">
              <a:spcBef>
                <a:spcPct val="30000"/>
              </a:spcBef>
              <a:defRPr sz="1200">
                <a:solidFill>
                  <a:schemeClr val="tx1"/>
                </a:solidFill>
                <a:latin typeface="Calibri" panose="020F0502020204030204" pitchFamily="34" charset="0"/>
              </a:defRPr>
            </a:lvl5pPr>
            <a:lvl6pPr marL="2474913" indent="-223838" defTabSz="904875" eaLnBrk="0" fontAlgn="base" hangingPunct="0">
              <a:spcBef>
                <a:spcPct val="30000"/>
              </a:spcBef>
              <a:spcAft>
                <a:spcPct val="0"/>
              </a:spcAft>
              <a:defRPr sz="1200">
                <a:solidFill>
                  <a:schemeClr val="tx1"/>
                </a:solidFill>
                <a:latin typeface="Calibri" panose="020F0502020204030204" pitchFamily="34" charset="0"/>
              </a:defRPr>
            </a:lvl6pPr>
            <a:lvl7pPr marL="2932113" indent="-223838" defTabSz="904875" eaLnBrk="0" fontAlgn="base" hangingPunct="0">
              <a:spcBef>
                <a:spcPct val="30000"/>
              </a:spcBef>
              <a:spcAft>
                <a:spcPct val="0"/>
              </a:spcAft>
              <a:defRPr sz="1200">
                <a:solidFill>
                  <a:schemeClr val="tx1"/>
                </a:solidFill>
                <a:latin typeface="Calibri" panose="020F0502020204030204" pitchFamily="34" charset="0"/>
              </a:defRPr>
            </a:lvl7pPr>
            <a:lvl8pPr marL="3389313" indent="-223838" defTabSz="904875" eaLnBrk="0" fontAlgn="base" hangingPunct="0">
              <a:spcBef>
                <a:spcPct val="30000"/>
              </a:spcBef>
              <a:spcAft>
                <a:spcPct val="0"/>
              </a:spcAft>
              <a:defRPr sz="1200">
                <a:solidFill>
                  <a:schemeClr val="tx1"/>
                </a:solidFill>
                <a:latin typeface="Calibri" panose="020F0502020204030204" pitchFamily="34" charset="0"/>
              </a:defRPr>
            </a:lvl8pPr>
            <a:lvl9pPr marL="3846513" indent="-223838" defTabSz="904875"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CD70651-0B94-4AE0-80D8-4B0FBD2EB2F3}" type="slidenum">
              <a:rPr lang="en-US" altLang="en-US">
                <a:latin typeface="Arial" panose="020B0604020202020204" pitchFamily="34" charset="0"/>
              </a:rPr>
              <a:pPr eaLnBrk="1" hangingPunct="1">
                <a:spcBef>
                  <a:spcPct val="0"/>
                </a:spcBef>
              </a:pPr>
              <a:t>9</a:t>
            </a:fld>
            <a:endParaRPr lang="en-US" altLang="en-US">
              <a:latin typeface="Arial" panose="020B0604020202020204" pitchFamily="34" charset="0"/>
            </a:endParaRPr>
          </a:p>
        </p:txBody>
      </p:sp>
      <p:sp>
        <p:nvSpPr>
          <p:cNvPr id="2" name="Date Placeholder 1"/>
          <p:cNvSpPr>
            <a:spLocks noGrp="1"/>
          </p:cNvSpPr>
          <p:nvPr>
            <p:ph type="dt" sz="quarter" idx="1"/>
          </p:nvPr>
        </p:nvSpPr>
        <p:spPr/>
        <p:txBody>
          <a:bodyPr/>
          <a:lstStyle/>
          <a:p>
            <a:pPr>
              <a:defRPr/>
            </a:pPr>
            <a:r>
              <a:rPr lang="en-US"/>
              <a:t>1/13/2015</a:t>
            </a:r>
          </a:p>
        </p:txBody>
      </p:sp>
      <p:sp>
        <p:nvSpPr>
          <p:cNvPr id="3" name="Footer Placeholder 2"/>
          <p:cNvSpPr>
            <a:spLocks noGrp="1"/>
          </p:cNvSpPr>
          <p:nvPr>
            <p:ph type="ftr" sz="quarter" idx="4"/>
          </p:nvPr>
        </p:nvSpPr>
        <p:spPr/>
        <p:txBody>
          <a:bodyPr/>
          <a:lstStyle/>
          <a:p>
            <a:pPr>
              <a:defRPr/>
            </a:pPr>
            <a:r>
              <a:rPr lang="en-US"/>
              <a:t>Dr. Theresa Damiani, National Geodetic Survey</a:t>
            </a:r>
          </a:p>
        </p:txBody>
      </p:sp>
      <p:sp>
        <p:nvSpPr>
          <p:cNvPr id="4" name="Header Placeholder 3"/>
          <p:cNvSpPr>
            <a:spLocks noGrp="1"/>
          </p:cNvSpPr>
          <p:nvPr>
            <p:ph type="hdr" sz="quarter"/>
          </p:nvPr>
        </p:nvSpPr>
        <p:spPr/>
        <p:txBody>
          <a:bodyPr/>
          <a:lstStyle/>
          <a:p>
            <a:pPr>
              <a:defRPr/>
            </a:pPr>
            <a:r>
              <a:rPr lang="en-US"/>
              <a:t>GRAV-D and Its Impact on Surveying</a:t>
            </a:r>
          </a:p>
        </p:txBody>
      </p:sp>
    </p:spTree>
    <p:extLst>
      <p:ext uri="{BB962C8B-B14F-4D97-AF65-F5344CB8AC3E}">
        <p14:creationId xmlns:p14="http://schemas.microsoft.com/office/powerpoint/2010/main" val="196762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anose="020B0604020202020204" pitchFamily="34" charset="0"/>
              </a:rPr>
              <a:t>Clarification on the word “convenient” – this is used to mean “there isn’t always a bench mark around when you need one – sometimes you have to find one far away and level from it to your site of interest”</a:t>
            </a: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spcBef>
                <a:spcPct val="30000"/>
              </a:spcBef>
              <a:defRPr sz="1200">
                <a:solidFill>
                  <a:schemeClr val="tx1"/>
                </a:solidFill>
                <a:latin typeface="Calibri" panose="020F0502020204030204" pitchFamily="34" charset="0"/>
              </a:defRPr>
            </a:lvl1pPr>
            <a:lvl2pPr marL="728663" indent="-279400" defTabSz="904875" eaLnBrk="0" hangingPunct="0">
              <a:spcBef>
                <a:spcPct val="30000"/>
              </a:spcBef>
              <a:defRPr sz="1200">
                <a:solidFill>
                  <a:schemeClr val="tx1"/>
                </a:solidFill>
                <a:latin typeface="Calibri" panose="020F0502020204030204" pitchFamily="34" charset="0"/>
              </a:defRPr>
            </a:lvl2pPr>
            <a:lvl3pPr marL="1120775" indent="-223838" defTabSz="904875" eaLnBrk="0" hangingPunct="0">
              <a:spcBef>
                <a:spcPct val="30000"/>
              </a:spcBef>
              <a:defRPr sz="1200">
                <a:solidFill>
                  <a:schemeClr val="tx1"/>
                </a:solidFill>
                <a:latin typeface="Calibri" panose="020F0502020204030204" pitchFamily="34" charset="0"/>
              </a:defRPr>
            </a:lvl3pPr>
            <a:lvl4pPr marL="1570038" indent="-223838" defTabSz="904875" eaLnBrk="0" hangingPunct="0">
              <a:spcBef>
                <a:spcPct val="30000"/>
              </a:spcBef>
              <a:defRPr sz="1200">
                <a:solidFill>
                  <a:schemeClr val="tx1"/>
                </a:solidFill>
                <a:latin typeface="Calibri" panose="020F0502020204030204" pitchFamily="34" charset="0"/>
              </a:defRPr>
            </a:lvl4pPr>
            <a:lvl5pPr marL="2017713" indent="-223838" defTabSz="904875" eaLnBrk="0" hangingPunct="0">
              <a:spcBef>
                <a:spcPct val="30000"/>
              </a:spcBef>
              <a:defRPr sz="1200">
                <a:solidFill>
                  <a:schemeClr val="tx1"/>
                </a:solidFill>
                <a:latin typeface="Calibri" panose="020F0502020204030204" pitchFamily="34" charset="0"/>
              </a:defRPr>
            </a:lvl5pPr>
            <a:lvl6pPr marL="2474913" indent="-223838" defTabSz="904875" eaLnBrk="0" fontAlgn="base" hangingPunct="0">
              <a:spcBef>
                <a:spcPct val="30000"/>
              </a:spcBef>
              <a:spcAft>
                <a:spcPct val="0"/>
              </a:spcAft>
              <a:defRPr sz="1200">
                <a:solidFill>
                  <a:schemeClr val="tx1"/>
                </a:solidFill>
                <a:latin typeface="Calibri" panose="020F0502020204030204" pitchFamily="34" charset="0"/>
              </a:defRPr>
            </a:lvl6pPr>
            <a:lvl7pPr marL="2932113" indent="-223838" defTabSz="904875" eaLnBrk="0" fontAlgn="base" hangingPunct="0">
              <a:spcBef>
                <a:spcPct val="30000"/>
              </a:spcBef>
              <a:spcAft>
                <a:spcPct val="0"/>
              </a:spcAft>
              <a:defRPr sz="1200">
                <a:solidFill>
                  <a:schemeClr val="tx1"/>
                </a:solidFill>
                <a:latin typeface="Calibri" panose="020F0502020204030204" pitchFamily="34" charset="0"/>
              </a:defRPr>
            </a:lvl7pPr>
            <a:lvl8pPr marL="3389313" indent="-223838" defTabSz="904875" eaLnBrk="0" fontAlgn="base" hangingPunct="0">
              <a:spcBef>
                <a:spcPct val="30000"/>
              </a:spcBef>
              <a:spcAft>
                <a:spcPct val="0"/>
              </a:spcAft>
              <a:defRPr sz="1200">
                <a:solidFill>
                  <a:schemeClr val="tx1"/>
                </a:solidFill>
                <a:latin typeface="Calibri" panose="020F0502020204030204" pitchFamily="34" charset="0"/>
              </a:defRPr>
            </a:lvl8pPr>
            <a:lvl9pPr marL="3846513" indent="-223838" defTabSz="904875"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F629456-0D8F-4233-B387-7585C8F30858}" type="slidenum">
              <a:rPr lang="en-US" altLang="en-US">
                <a:latin typeface="Arial" panose="020B0604020202020204" pitchFamily="34" charset="0"/>
              </a:rPr>
              <a:pPr eaLnBrk="1" hangingPunct="1">
                <a:spcBef>
                  <a:spcPct val="0"/>
                </a:spcBef>
              </a:pPr>
              <a:t>10</a:t>
            </a:fld>
            <a:endParaRPr lang="en-US" altLang="en-US">
              <a:latin typeface="Arial" panose="020B0604020202020204" pitchFamily="34" charset="0"/>
            </a:endParaRPr>
          </a:p>
        </p:txBody>
      </p:sp>
      <p:sp>
        <p:nvSpPr>
          <p:cNvPr id="2" name="Date Placeholder 1"/>
          <p:cNvSpPr>
            <a:spLocks noGrp="1"/>
          </p:cNvSpPr>
          <p:nvPr>
            <p:ph type="dt" sz="quarter" idx="1"/>
          </p:nvPr>
        </p:nvSpPr>
        <p:spPr/>
        <p:txBody>
          <a:bodyPr/>
          <a:lstStyle/>
          <a:p>
            <a:pPr>
              <a:defRPr/>
            </a:pPr>
            <a:r>
              <a:rPr lang="en-US"/>
              <a:t>1/13/2015</a:t>
            </a:r>
          </a:p>
        </p:txBody>
      </p:sp>
      <p:sp>
        <p:nvSpPr>
          <p:cNvPr id="3" name="Footer Placeholder 2"/>
          <p:cNvSpPr>
            <a:spLocks noGrp="1"/>
          </p:cNvSpPr>
          <p:nvPr>
            <p:ph type="ftr" sz="quarter" idx="4"/>
          </p:nvPr>
        </p:nvSpPr>
        <p:spPr/>
        <p:txBody>
          <a:bodyPr/>
          <a:lstStyle/>
          <a:p>
            <a:pPr>
              <a:defRPr/>
            </a:pPr>
            <a:r>
              <a:rPr lang="en-US"/>
              <a:t>Dr. Theresa Damiani, National Geodetic Survey</a:t>
            </a:r>
          </a:p>
        </p:txBody>
      </p:sp>
      <p:sp>
        <p:nvSpPr>
          <p:cNvPr id="4" name="Header Placeholder 3"/>
          <p:cNvSpPr>
            <a:spLocks noGrp="1"/>
          </p:cNvSpPr>
          <p:nvPr>
            <p:ph type="hdr" sz="quarter"/>
          </p:nvPr>
        </p:nvSpPr>
        <p:spPr/>
        <p:txBody>
          <a:bodyPr/>
          <a:lstStyle/>
          <a:p>
            <a:pPr>
              <a:defRPr/>
            </a:pPr>
            <a:r>
              <a:rPr lang="en-US"/>
              <a:t>GRAV-D and Its Impact on Surveying</a:t>
            </a:r>
          </a:p>
        </p:txBody>
      </p:sp>
    </p:spTree>
    <p:extLst>
      <p:ext uri="{BB962C8B-B14F-4D97-AF65-F5344CB8AC3E}">
        <p14:creationId xmlns:p14="http://schemas.microsoft.com/office/powerpoint/2010/main" val="155058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3DF8169-E777-4013-A71F-16C52C06D316}" type="slidenum">
              <a:rPr lang="en-US" altLang="en-US">
                <a:latin typeface="Gill Sans MT" panose="020B0502020104020203" pitchFamily="34" charset="0"/>
              </a:rPr>
              <a:pPr eaLnBrk="1" hangingPunct="1"/>
              <a:t>11</a:t>
            </a:fld>
            <a:endParaRPr lang="en-US" altLang="en-US">
              <a:latin typeface="Gill Sans MT" panose="020B0502020104020203" pitchFamily="34" charset="0"/>
            </a:endParaRPr>
          </a:p>
        </p:txBody>
      </p:sp>
      <p:sp>
        <p:nvSpPr>
          <p:cNvPr id="220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extLst>
      <p:ext uri="{BB962C8B-B14F-4D97-AF65-F5344CB8AC3E}">
        <p14:creationId xmlns:p14="http://schemas.microsoft.com/office/powerpoint/2010/main" val="2189134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2210" name="Shape 565"/>
          <p:cNvSpPr>
            <a:spLocks noGrp="1" noRot="1" noChangeAspect="1" noTextEdit="1"/>
          </p:cNvSpPr>
          <p:nvPr>
            <p:ph type="sldImg" idx="2"/>
          </p:nvPr>
        </p:nvSpPr>
        <p:spPr bwMode="auto">
          <a:xfrm>
            <a:off x="1177925" y="696913"/>
            <a:ext cx="4641850" cy="3481387"/>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0483" name="Shape 566"/>
          <p:cNvSpPr>
            <a:spLocks noGrp="1"/>
          </p:cNvSpPr>
          <p:nvPr>
            <p:ph type="body" idx="1"/>
          </p:nvPr>
        </p:nvSpPr>
        <p:spPr bwMode="auto">
          <a:xfrm>
            <a:off x="700088" y="4410075"/>
            <a:ext cx="5597525" cy="4178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75" tIns="46487" rIns="92975" bIns="46487" numCol="1" anchor="t" anchorCtr="0" compatLnSpc="1">
            <a:prstTxWarp prst="textNoShape">
              <a:avLst/>
            </a:prstTxWarp>
            <a:normAutofit/>
          </a:bodyPr>
          <a:lstStyle/>
          <a:p>
            <a:pPr eaLnBrk="1" hangingPunct="1">
              <a:lnSpc>
                <a:spcPct val="80000"/>
              </a:lnSpc>
              <a:defRPr/>
            </a:pPr>
            <a:endParaRPr lang="en-US" altLang="en-US" sz="1300" dirty="0">
              <a:ea typeface="ＭＳ Ｐゴシック" pitchFamily="34" charset="-128"/>
            </a:endParaRPr>
          </a:p>
        </p:txBody>
      </p:sp>
      <p:sp>
        <p:nvSpPr>
          <p:cNvPr id="567" name="Shape 567"/>
          <p:cNvSpPr>
            <a:spLocks noGrp="1"/>
          </p:cNvSpPr>
          <p:nvPr>
            <p:ph type="sldNum" sz="quarter" idx="5"/>
          </p:nvPr>
        </p:nvSpPr>
        <p:spPr>
          <a:xfrm>
            <a:off x="3962400" y="8816975"/>
            <a:ext cx="3033713" cy="465138"/>
          </a:xfrm>
        </p:spPr>
        <p:txBody>
          <a:bodyPr lIns="92975" tIns="46487" rIns="92975" bIns="46487" rtlCol="0">
            <a:noAutofit/>
          </a:bodyPr>
          <a:lstStyle/>
          <a:p>
            <a:pPr fontAlgn="auto">
              <a:spcBef>
                <a:spcPts val="0"/>
              </a:spcBef>
              <a:spcAft>
                <a:spcPts val="0"/>
              </a:spcAft>
              <a:buSzPct val="25000"/>
              <a:defRPr/>
            </a:pPr>
            <a:r>
              <a:rPr lang="en-US">
                <a:ea typeface="+mn-ea"/>
                <a:cs typeface="+mn-cs"/>
              </a:rPr>
              <a:t> </a:t>
            </a:r>
          </a:p>
        </p:txBody>
      </p:sp>
    </p:spTree>
    <p:extLst>
      <p:ext uri="{BB962C8B-B14F-4D97-AF65-F5344CB8AC3E}">
        <p14:creationId xmlns:p14="http://schemas.microsoft.com/office/powerpoint/2010/main" val="2456661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OPUS-RS meets 15 minute data requirement with supplemental information from CORS processing and modeling of atmospheric effects</a:t>
            </a:r>
          </a:p>
          <a:p>
            <a:r>
              <a:rPr lang="en-US" altLang="en-US" smtClean="0"/>
              <a:t>OPUS and OPUS Projects required to establish base stations of higher quality in regions of insufficient CORS coverage</a:t>
            </a:r>
          </a:p>
          <a:p>
            <a:r>
              <a:rPr lang="en-US" altLang="en-US" smtClean="0"/>
              <a:t>RTN/RTK will be possible but must use OP to succeed</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B93E304-45AB-49AA-A92E-78FA2FDE9033}" type="slidenum">
              <a:rPr lang="en-US" altLang="en-US" smtClean="0"/>
              <a:pPr/>
              <a:t>14</a:t>
            </a:fld>
            <a:endParaRPr lang="en-US" altLang="en-US" smtClean="0"/>
          </a:p>
        </p:txBody>
      </p:sp>
    </p:spTree>
    <p:extLst>
      <p:ext uri="{BB962C8B-B14F-4D97-AF65-F5344CB8AC3E}">
        <p14:creationId xmlns:p14="http://schemas.microsoft.com/office/powerpoint/2010/main" val="880301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B01441E8-CEF9-4FB8-97FA-D8A6BF05DF8D}" type="datetime1">
              <a:rPr lang="en-US" smtClean="0"/>
              <a:t>4/30/2016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976A3273-7CDC-412B-BF1F-9F9153F94251}" type="slidenum">
              <a:rPr lang="en-US" smtClean="0"/>
              <a:t>‹#›</a:t>
            </a:fld>
            <a:endParaRPr lang="en-US"/>
          </a:p>
        </p:txBody>
      </p:sp>
    </p:spTree>
    <p:extLst>
      <p:ext uri="{BB962C8B-B14F-4D97-AF65-F5344CB8AC3E}">
        <p14:creationId xmlns:p14="http://schemas.microsoft.com/office/powerpoint/2010/main" val="3892186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02840" y="980728"/>
            <a:ext cx="8229600" cy="436910"/>
          </a:xfrm>
          <a:prstGeom prst="rect">
            <a:avLst/>
          </a:prstGeom>
        </p:spPr>
        <p:txBody>
          <a:bodyPr/>
          <a:lstStyle>
            <a:lvl1pPr algn="l">
              <a:defRPr sz="2800"/>
            </a:lvl1pPr>
          </a:lstStyle>
          <a:p>
            <a:r>
              <a:rPr lang="de-DE" dirty="0" smtClean="0"/>
              <a:t>Titelmasterformat durch Klicken bearbeiten</a:t>
            </a:r>
            <a:endParaRPr lang="en-US" dirty="0"/>
          </a:p>
        </p:txBody>
      </p:sp>
      <p:sp>
        <p:nvSpPr>
          <p:cNvPr id="3" name="Inhaltsplatzhalter 2"/>
          <p:cNvSpPr>
            <a:spLocks noGrp="1"/>
          </p:cNvSpPr>
          <p:nvPr>
            <p:ph idx="1"/>
          </p:nvPr>
        </p:nvSpPr>
        <p:spPr>
          <a:xfrm>
            <a:off x="323528" y="1556792"/>
            <a:ext cx="8363272" cy="4569371"/>
          </a:xfrm>
          <a:prstGeom prst="rect">
            <a:avLst/>
          </a:prstGeom>
        </p:spPr>
        <p:txBody>
          <a:bodyPr/>
          <a:lstStyle>
            <a:lvl1pPr>
              <a:defRPr sz="2400"/>
            </a:lvl1pPr>
            <a:lvl2pPr>
              <a:defRPr sz="2000"/>
            </a:lvl2pPr>
            <a:lvl3pPr>
              <a:defRPr sz="1800"/>
            </a:lvl3pPr>
            <a:lvl4pPr>
              <a:defRPr sz="1600"/>
            </a:lvl4pPr>
            <a:lvl5pPr marL="1828800" indent="0">
              <a:buNone/>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endParaRPr lang="en-US" dirty="0"/>
          </a:p>
        </p:txBody>
      </p:sp>
      <p:sp>
        <p:nvSpPr>
          <p:cNvPr id="4" name="Datumsplatzhalter 3"/>
          <p:cNvSpPr>
            <a:spLocks noGrp="1"/>
          </p:cNvSpPr>
          <p:nvPr>
            <p:ph type="dt" sz="half" idx="10"/>
          </p:nvPr>
        </p:nvSpPr>
        <p:spPr/>
        <p:txBody>
          <a:bodyPr/>
          <a:lstStyle/>
          <a:p>
            <a:fld id="{B78C5A49-5370-4CB8-97D4-070BBDC92F35}" type="datetime1">
              <a:rPr lang="en-US" smtClean="0"/>
              <a:t>4/30/2016</a:t>
            </a:fld>
            <a:endParaRPr lang="en-US"/>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976A3273-7CDC-412B-BF1F-9F9153F94251}" type="slidenum">
              <a:rPr lang="en-US" smtClean="0"/>
              <a:t>‹#›</a:t>
            </a:fld>
            <a:endParaRPr lang="en-US"/>
          </a:p>
        </p:txBody>
      </p:sp>
    </p:spTree>
    <p:extLst>
      <p:ext uri="{BB962C8B-B14F-4D97-AF65-F5344CB8AC3E}">
        <p14:creationId xmlns:p14="http://schemas.microsoft.com/office/powerpoint/2010/main" val="35015423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5A7B98-22A2-4218-895B-1D0AE64A6DBF}"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687317D-06EA-4E76-800F-7BF049B41692}" type="slidenum">
              <a:rPr lang="en-US" altLang="en-US"/>
              <a:pPr/>
              <a:t>‹#›</a:t>
            </a:fld>
            <a:endParaRPr lang="en-US" altLang="en-US"/>
          </a:p>
        </p:txBody>
      </p:sp>
    </p:spTree>
    <p:extLst>
      <p:ext uri="{BB962C8B-B14F-4D97-AF65-F5344CB8AC3E}">
        <p14:creationId xmlns:p14="http://schemas.microsoft.com/office/powerpoint/2010/main" val="184120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5BBFDD8-06B5-4868-9D06-64503F0CB560}" type="datetime1">
              <a:rPr lang="en-US" smtClean="0"/>
              <a:t>4/30/2016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14F31C4-9ABD-45A0-B76B-4CE85EB2211E}" type="slidenum">
              <a:rPr lang="en-US"/>
              <a:pPr>
                <a:defRPr/>
              </a:pPr>
              <a:t>‹#›</a:t>
            </a:fld>
            <a:endParaRPr lang="en-US"/>
          </a:p>
        </p:txBody>
      </p:sp>
    </p:spTree>
    <p:extLst>
      <p:ext uri="{BB962C8B-B14F-4D97-AF65-F5344CB8AC3E}">
        <p14:creationId xmlns:p14="http://schemas.microsoft.com/office/powerpoint/2010/main" val="18648886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9035E-F9FB-4B48-ADF2-7BE5305C0DBC}" type="datetime1">
              <a:rPr lang="en-US" smtClean="0"/>
              <a:t>4/30/2016</a:t>
            </a:fld>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69120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976A3273-7CDC-412B-BF1F-9F9153F94251}" type="slidenum">
              <a:rPr lang="en-US" smtClean="0"/>
              <a:pPr/>
              <a:t>‹#›</a:t>
            </a:fld>
            <a:endParaRPr lang="en-US"/>
          </a:p>
        </p:txBody>
      </p:sp>
      <p:pic>
        <p:nvPicPr>
          <p:cNvPr id="1026" name="Picture 2" descr="I:\Institut\Veranstaltungen\FIG Comm 5\WW2016_Christchurch\RFIP Seminar\Presentation\Bild2.emf"/>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4450" y="-6350"/>
            <a:ext cx="9232900" cy="687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883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b="1" i="1" u="sng" dirty="0"/>
              <a:t>Case </a:t>
            </a:r>
            <a:r>
              <a:rPr lang="en-US" b="1" i="1" u="sng" dirty="0" smtClean="0"/>
              <a:t>Study </a:t>
            </a:r>
            <a:r>
              <a:rPr lang="en-US" b="1" i="1" u="sng" dirty="0"/>
              <a:t>of </a:t>
            </a:r>
            <a:r>
              <a:rPr lang="en-US" b="1" i="1" u="sng" dirty="0" smtClean="0"/>
              <a:t>USA</a:t>
            </a:r>
            <a:br>
              <a:rPr lang="en-US" b="1" i="1" u="sng" dirty="0" smtClean="0"/>
            </a:br>
            <a:r>
              <a:rPr lang="en-US" b="1" i="1" dirty="0" smtClean="0"/>
              <a:t>Session 4, 1700, 01 MAY 2016</a:t>
            </a:r>
            <a:endParaRPr lang="en-US" dirty="0"/>
          </a:p>
        </p:txBody>
      </p:sp>
      <p:sp>
        <p:nvSpPr>
          <p:cNvPr id="3" name="Untertitel 2"/>
          <p:cNvSpPr>
            <a:spLocks noGrp="1"/>
          </p:cNvSpPr>
          <p:nvPr>
            <p:ph type="subTitle" idx="1"/>
          </p:nvPr>
        </p:nvSpPr>
        <p:spPr/>
        <p:txBody>
          <a:bodyPr/>
          <a:lstStyle/>
          <a:p>
            <a:r>
              <a:rPr lang="en-US" dirty="0" smtClean="0"/>
              <a:t>Dr. Daniel R. Roman</a:t>
            </a:r>
          </a:p>
          <a:p>
            <a:r>
              <a:rPr lang="en-US" dirty="0" smtClean="0"/>
              <a:t>Chief, SRSD, NGS</a:t>
            </a:r>
          </a:p>
          <a:p>
            <a:r>
              <a:rPr lang="en-US" dirty="0" smtClean="0"/>
              <a:t>GRAV-D P.I.</a:t>
            </a:r>
            <a:endParaRPr lang="en-US" dirty="0"/>
          </a:p>
        </p:txBody>
      </p:sp>
    </p:spTree>
    <p:extLst>
      <p:ext uri="{BB962C8B-B14F-4D97-AF65-F5344CB8AC3E}">
        <p14:creationId xmlns:p14="http://schemas.microsoft.com/office/powerpoint/2010/main" val="837450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2133600" y="1752600"/>
            <a:ext cx="4800600" cy="3933825"/>
          </a:xfrm>
        </p:spPr>
        <p:txBody>
          <a:bodyPr/>
          <a:lstStyle/>
          <a:p>
            <a:r>
              <a:rPr lang="en-US" altLang="en-US" sz="2000" b="1" smtClean="0"/>
              <a:t>NAVD 88 uses bench marks that:</a:t>
            </a:r>
          </a:p>
          <a:p>
            <a:pPr lvl="1"/>
            <a:r>
              <a:rPr lang="en-US" altLang="en-US" sz="2000" smtClean="0"/>
              <a:t>Are rarely re-checked for movement</a:t>
            </a:r>
          </a:p>
          <a:p>
            <a:pPr lvl="1"/>
            <a:r>
              <a:rPr lang="en-US" altLang="en-US" sz="2000" smtClean="0"/>
              <a:t>Disappear by the thousands every year</a:t>
            </a:r>
          </a:p>
          <a:p>
            <a:pPr lvl="1"/>
            <a:r>
              <a:rPr lang="en-US" altLang="en-US" sz="2000" smtClean="0"/>
              <a:t>Are not funded for replacement</a:t>
            </a:r>
          </a:p>
          <a:p>
            <a:pPr lvl="1"/>
            <a:r>
              <a:rPr lang="en-US" altLang="en-US" sz="2000" smtClean="0"/>
              <a:t>Are not necessarily in convenient places, particularly for GPS measurements</a:t>
            </a:r>
          </a:p>
          <a:p>
            <a:pPr lvl="1"/>
            <a:r>
              <a:rPr lang="en-US" altLang="en-US" sz="2000" smtClean="0"/>
              <a:t>Don’t exist in most of Alaska</a:t>
            </a:r>
          </a:p>
          <a:p>
            <a:pPr lvl="1"/>
            <a:r>
              <a:rPr lang="en-US" altLang="en-US" sz="2000" smtClean="0"/>
              <a:t>Weren’t adopted in Canada</a:t>
            </a:r>
          </a:p>
          <a:p>
            <a:pPr lvl="1"/>
            <a:r>
              <a:rPr lang="en-US" altLang="en-US" sz="2000" smtClean="0"/>
              <a:t>Were determined by leveling from a single point, allowing cross-country error build up</a:t>
            </a:r>
          </a:p>
          <a:p>
            <a:pPr lvl="1"/>
            <a:endParaRPr lang="en-US" altLang="en-US" sz="2400" smtClean="0"/>
          </a:p>
          <a:p>
            <a:endParaRPr lang="en-US" altLang="en-US" sz="2800" smtClean="0"/>
          </a:p>
          <a:p>
            <a:endParaRPr lang="en-US" altLang="en-US" sz="2800" smtClean="0"/>
          </a:p>
        </p:txBody>
      </p:sp>
      <p:sp>
        <p:nvSpPr>
          <p:cNvPr id="4"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ea typeface="+mj-ea"/>
                <a:cs typeface="Times New Roman" pitchFamily="18" charset="0"/>
              </a:rPr>
              <a:t>Bench marks</a:t>
            </a:r>
          </a:p>
        </p:txBody>
      </p:sp>
      <p:pic>
        <p:nvPicPr>
          <p:cNvPr id="245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2063750"/>
            <a:ext cx="19272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1675" y="4070350"/>
            <a:ext cx="2092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7"/>
          <p:cNvSpPr txBox="1">
            <a:spLocks noChangeArrowheads="1"/>
          </p:cNvSpPr>
          <p:nvPr/>
        </p:nvSpPr>
        <p:spPr bwMode="auto">
          <a:xfrm>
            <a:off x="7369175" y="4897438"/>
            <a:ext cx="1457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chemeClr val="bg1"/>
                </a:solidFill>
                <a:latin typeface="Verdana" panose="020B0604030504040204" pitchFamily="34" charset="0"/>
              </a:rPr>
              <a:t>PID: EZ0840</a:t>
            </a:r>
          </a:p>
        </p:txBody>
      </p:sp>
      <p:pic>
        <p:nvPicPr>
          <p:cNvPr id="2458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13" y="1773238"/>
            <a:ext cx="19399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
          <p:cNvPicPr>
            <a:picLocks noChangeAspect="1" noChangeArrowheads="1"/>
          </p:cNvPicPr>
          <p:nvPr/>
        </p:nvPicPr>
        <p:blipFill>
          <a:blip r:embed="rId6">
            <a:extLst>
              <a:ext uri="{28A0092B-C50C-407E-A947-70E740481C1C}">
                <a14:useLocalDpi xmlns:a14="http://schemas.microsoft.com/office/drawing/2010/main" val="0"/>
              </a:ext>
            </a:extLst>
          </a:blip>
          <a:srcRect t="48039" r="4013" b="3922"/>
          <a:stretch>
            <a:fillRect/>
          </a:stretch>
        </p:blipFill>
        <p:spPr bwMode="auto">
          <a:xfrm>
            <a:off x="46038" y="4953000"/>
            <a:ext cx="2554287"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76A3273-7CDC-412B-BF1F-9F9153F94251}" type="slidenum">
              <a:rPr lang="en-US" smtClean="0"/>
              <a:t>10</a:t>
            </a:fld>
            <a:endParaRPr lang="en-US"/>
          </a:p>
        </p:txBody>
      </p:sp>
    </p:spTree>
    <p:extLst>
      <p:ext uri="{BB962C8B-B14F-4D97-AF65-F5344CB8AC3E}">
        <p14:creationId xmlns:p14="http://schemas.microsoft.com/office/powerpoint/2010/main" val="782089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reeform 4"/>
          <p:cNvSpPr>
            <a:spLocks/>
          </p:cNvSpPr>
          <p:nvPr/>
        </p:nvSpPr>
        <p:spPr bwMode="auto">
          <a:xfrm>
            <a:off x="1289050" y="3698206"/>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3" name="Freeform 5"/>
          <p:cNvSpPr>
            <a:spLocks/>
          </p:cNvSpPr>
          <p:nvPr/>
        </p:nvSpPr>
        <p:spPr bwMode="auto">
          <a:xfrm>
            <a:off x="1374775" y="1340768"/>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4" name="Freeform 6"/>
          <p:cNvSpPr>
            <a:spLocks/>
          </p:cNvSpPr>
          <p:nvPr/>
        </p:nvSpPr>
        <p:spPr bwMode="auto">
          <a:xfrm>
            <a:off x="4357688" y="1802731"/>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5" name="Text Box 7"/>
          <p:cNvSpPr txBox="1">
            <a:spLocks noChangeArrowheads="1"/>
          </p:cNvSpPr>
          <p:nvPr/>
        </p:nvSpPr>
        <p:spPr bwMode="auto">
          <a:xfrm>
            <a:off x="4760913" y="2767931"/>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a:t>H</a:t>
            </a:r>
          </a:p>
        </p:txBody>
      </p:sp>
      <p:sp>
        <p:nvSpPr>
          <p:cNvPr id="61446" name="Oval 8"/>
          <p:cNvSpPr>
            <a:spLocks noChangeArrowheads="1"/>
          </p:cNvSpPr>
          <p:nvPr/>
        </p:nvSpPr>
        <p:spPr bwMode="auto">
          <a:xfrm>
            <a:off x="4546600" y="1750343"/>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61447" name="Text Box 9"/>
          <p:cNvSpPr txBox="1">
            <a:spLocks noChangeArrowheads="1"/>
          </p:cNvSpPr>
          <p:nvPr/>
        </p:nvSpPr>
        <p:spPr bwMode="auto">
          <a:xfrm>
            <a:off x="463550" y="2221831"/>
            <a:ext cx="9429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a:t>Earth’s</a:t>
            </a:r>
          </a:p>
          <a:p>
            <a:pPr eaLnBrk="1" hangingPunct="1"/>
            <a:r>
              <a:rPr lang="en-US" altLang="en-US"/>
              <a:t>Surface</a:t>
            </a:r>
          </a:p>
        </p:txBody>
      </p:sp>
      <p:sp>
        <p:nvSpPr>
          <p:cNvPr id="61448" name="Text Box 10"/>
          <p:cNvSpPr txBox="1">
            <a:spLocks noChangeArrowheads="1"/>
          </p:cNvSpPr>
          <p:nvPr/>
        </p:nvSpPr>
        <p:spPr bwMode="auto">
          <a:xfrm>
            <a:off x="274638" y="4152231"/>
            <a:ext cx="117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a:t>The Geoid</a:t>
            </a:r>
          </a:p>
        </p:txBody>
      </p:sp>
      <p:sp>
        <p:nvSpPr>
          <p:cNvPr id="165899" name="Freeform 11"/>
          <p:cNvSpPr>
            <a:spLocks/>
          </p:cNvSpPr>
          <p:nvPr/>
        </p:nvSpPr>
        <p:spPr bwMode="auto">
          <a:xfrm>
            <a:off x="1039813" y="3234656"/>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10300" y="2934618"/>
            <a:ext cx="2617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a:solidFill>
                  <a:srgbClr val="3333CC"/>
                </a:solidFill>
              </a:rPr>
              <a:t>NAVD 88 reference level</a:t>
            </a:r>
          </a:p>
        </p:txBody>
      </p:sp>
      <p:sp>
        <p:nvSpPr>
          <p:cNvPr id="165901" name="Freeform 13"/>
          <p:cNvSpPr>
            <a:spLocks/>
          </p:cNvSpPr>
          <p:nvPr/>
        </p:nvSpPr>
        <p:spPr bwMode="auto">
          <a:xfrm>
            <a:off x="4579938" y="1810668"/>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35313" y="2475831"/>
            <a:ext cx="1474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a:solidFill>
                  <a:srgbClr val="3333CC"/>
                </a:solidFill>
              </a:rPr>
              <a:t>H (NAVD 88)</a:t>
            </a:r>
          </a:p>
        </p:txBody>
      </p:sp>
      <p:sp>
        <p:nvSpPr>
          <p:cNvPr id="165903" name="Line 15"/>
          <p:cNvSpPr>
            <a:spLocks noChangeShapeType="1"/>
          </p:cNvSpPr>
          <p:nvPr/>
        </p:nvSpPr>
        <p:spPr bwMode="auto">
          <a:xfrm>
            <a:off x="1631950" y="3298156"/>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3456906"/>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336256"/>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266406"/>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3479131"/>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307681"/>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3656931"/>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1922463" y="4869781"/>
            <a:ext cx="6324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b="1"/>
              <a:t>Errors in NAVD 88 </a:t>
            </a:r>
            <a:r>
              <a:rPr lang="en-US" altLang="en-US" sz="1100" b="1"/>
              <a:t>:  </a:t>
            </a:r>
            <a:r>
              <a:rPr lang="en-US" altLang="en-US" sz="1400" b="1"/>
              <a:t>~50 cm average, </a:t>
            </a:r>
          </a:p>
          <a:p>
            <a:pPr eaLnBrk="1" hangingPunct="1"/>
            <a:r>
              <a:rPr lang="en-US" altLang="en-US" sz="1400" b="1"/>
              <a:t>                                  100 cm CONUS tilt, </a:t>
            </a:r>
          </a:p>
          <a:p>
            <a:pPr eaLnBrk="1" hangingPunct="1"/>
            <a:r>
              <a:rPr lang="en-US" altLang="en-US" sz="1400" b="1"/>
              <a:t>                                  1-2 meters average in Alaska</a:t>
            </a:r>
          </a:p>
          <a:p>
            <a:pPr eaLnBrk="1" hangingPunct="1"/>
            <a:r>
              <a:rPr lang="en-US" altLang="en-US" sz="1400" b="1"/>
              <a:t>                                   NO tracking</a:t>
            </a:r>
          </a:p>
        </p:txBody>
      </p:sp>
      <p:sp>
        <p:nvSpPr>
          <p:cNvPr id="165912" name="Freeform 24"/>
          <p:cNvSpPr>
            <a:spLocks/>
          </p:cNvSpPr>
          <p:nvPr/>
        </p:nvSpPr>
        <p:spPr bwMode="auto">
          <a:xfrm>
            <a:off x="2314575" y="3399756"/>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3591843"/>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3752181"/>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3769643"/>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3614068"/>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a:defRPr/>
            </a:pPr>
            <a:endParaRPr lang="en-US" sz="4400" kern="0" dirty="0">
              <a:latin typeface="Times New Roman" pitchFamily="18" charset="0"/>
              <a:ea typeface="+mj-ea"/>
              <a:cs typeface="Times New Roman" pitchFamily="18" charset="0"/>
            </a:endParaRPr>
          </a:p>
        </p:txBody>
      </p:sp>
      <p:sp>
        <p:nvSpPr>
          <p:cNvPr id="2" name="Slide Number Placeholder 1"/>
          <p:cNvSpPr>
            <a:spLocks noGrp="1"/>
          </p:cNvSpPr>
          <p:nvPr>
            <p:ph type="sldNum" sz="quarter" idx="12"/>
          </p:nvPr>
        </p:nvSpPr>
        <p:spPr/>
        <p:txBody>
          <a:bodyPr/>
          <a:lstStyle/>
          <a:p>
            <a:fld id="{976A3273-7CDC-412B-BF1F-9F9153F94251}" type="slidenum">
              <a:rPr lang="en-US" smtClean="0"/>
              <a:t>11</a:t>
            </a:fld>
            <a:endParaRPr lang="en-US"/>
          </a:p>
        </p:txBody>
      </p:sp>
    </p:spTree>
    <p:extLst>
      <p:ext uri="{BB962C8B-B14F-4D97-AF65-F5344CB8AC3E}">
        <p14:creationId xmlns:p14="http://schemas.microsoft.com/office/powerpoint/2010/main" val="3915067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Shape 93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878" y="2000250"/>
            <a:ext cx="4860761" cy="3135326"/>
          </a:xfrm>
          <a:prstGeom prst="rect">
            <a:avLst/>
          </a:prstGeom>
          <a:noFill/>
          <a:ln w="9525">
            <a:solidFill>
              <a:srgbClr val="000000"/>
            </a:solidFill>
            <a:miter lim="800000"/>
            <a:headEnd/>
            <a:tailEnd/>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5539" name="Title 1"/>
          <p:cNvSpPr>
            <a:spLocks noGrp="1"/>
          </p:cNvSpPr>
          <p:nvPr>
            <p:ph type="title"/>
          </p:nvPr>
        </p:nvSpPr>
        <p:spPr>
          <a:xfrm>
            <a:off x="10288" y="908720"/>
            <a:ext cx="9144000" cy="550069"/>
          </a:xfrm>
        </p:spPr>
        <p:txBody>
          <a:bodyPr/>
          <a:lstStyle/>
          <a:p>
            <a:r>
              <a:rPr lang="en-US" altLang="en-US" dirty="0" smtClean="0">
                <a:solidFill>
                  <a:srgbClr val="1F497D"/>
                </a:solidFill>
              </a:rPr>
              <a:t>How will the new datums affect you?</a:t>
            </a:r>
            <a:endParaRPr lang="en-US" altLang="en-US" sz="3200" b="1" dirty="0" smtClean="0">
              <a:latin typeface="Arial" panose="020B0604020202020204" pitchFamily="34" charset="0"/>
              <a:cs typeface="Arial" panose="020B0604020202020204" pitchFamily="34" charset="0"/>
            </a:endParaRPr>
          </a:p>
        </p:txBody>
      </p:sp>
      <p:sp>
        <p:nvSpPr>
          <p:cNvPr id="65540" name="Content Placeholder 2"/>
          <p:cNvSpPr>
            <a:spLocks noGrp="1"/>
          </p:cNvSpPr>
          <p:nvPr>
            <p:ph idx="1"/>
          </p:nvPr>
        </p:nvSpPr>
        <p:spPr>
          <a:xfrm>
            <a:off x="0" y="2000250"/>
            <a:ext cx="3957638" cy="4130675"/>
          </a:xfrm>
        </p:spPr>
        <p:txBody>
          <a:bodyPr/>
          <a:lstStyle/>
          <a:p>
            <a:pPr marL="463550"/>
            <a:r>
              <a:rPr lang="en-US" altLang="en-US" sz="2000" smtClean="0">
                <a:cs typeface="Arial" panose="020B0604020202020204" pitchFamily="34" charset="0"/>
              </a:rPr>
              <a:t>The new geometric datum</a:t>
            </a:r>
            <a:br>
              <a:rPr lang="en-US" altLang="en-US" sz="2000" smtClean="0">
                <a:cs typeface="Arial" panose="020B0604020202020204" pitchFamily="34" charset="0"/>
              </a:rPr>
            </a:br>
            <a:r>
              <a:rPr lang="en-US" altLang="en-US" sz="2000" smtClean="0">
                <a:cs typeface="Arial" panose="020B0604020202020204" pitchFamily="34" charset="0"/>
              </a:rPr>
              <a:t>will change latitude, longitude, </a:t>
            </a:r>
            <a:br>
              <a:rPr lang="en-US" altLang="en-US" sz="2000" smtClean="0">
                <a:cs typeface="Arial" panose="020B0604020202020204" pitchFamily="34" charset="0"/>
              </a:rPr>
            </a:br>
            <a:r>
              <a:rPr lang="en-US" altLang="en-US" sz="2000" smtClean="0">
                <a:cs typeface="Arial" panose="020B0604020202020204" pitchFamily="34" charset="0"/>
              </a:rPr>
              <a:t>and ellipsoid height by between 1 and 2 meters.</a:t>
            </a:r>
            <a:br>
              <a:rPr lang="en-US" altLang="en-US" sz="2000" smtClean="0">
                <a:cs typeface="Arial" panose="020B0604020202020204" pitchFamily="34" charset="0"/>
              </a:rPr>
            </a:br>
            <a:endParaRPr lang="en-US" altLang="en-US" sz="2000" smtClean="0">
              <a:cs typeface="Arial" panose="020B0604020202020204" pitchFamily="34" charset="0"/>
            </a:endParaRPr>
          </a:p>
          <a:p>
            <a:pPr marL="463550"/>
            <a:r>
              <a:rPr lang="en-US" altLang="en-US" sz="2000" smtClean="0">
                <a:cs typeface="Arial" panose="020B0604020202020204" pitchFamily="34" charset="0"/>
              </a:rPr>
              <a:t>The new vertical datum will change heights on average 50 cm (20''), with a1 meter (39'') tilt towards the Pacific Northwest.</a:t>
            </a:r>
          </a:p>
        </p:txBody>
      </p:sp>
      <p:sp>
        <p:nvSpPr>
          <p:cNvPr id="2" name="Slide Number Placeholder 1"/>
          <p:cNvSpPr>
            <a:spLocks noGrp="1"/>
          </p:cNvSpPr>
          <p:nvPr>
            <p:ph type="sldNum" sz="quarter" idx="12"/>
          </p:nvPr>
        </p:nvSpPr>
        <p:spPr/>
        <p:txBody>
          <a:bodyPr/>
          <a:lstStyle/>
          <a:p>
            <a:fld id="{976A3273-7CDC-412B-BF1F-9F9153F94251}" type="slidenum">
              <a:rPr lang="en-US" smtClean="0"/>
              <a:t>12</a:t>
            </a:fld>
            <a:endParaRPr lang="en-US"/>
          </a:p>
        </p:txBody>
      </p:sp>
    </p:spTree>
    <p:extLst>
      <p:ext uri="{BB962C8B-B14F-4D97-AF65-F5344CB8AC3E}">
        <p14:creationId xmlns:p14="http://schemas.microsoft.com/office/powerpoint/2010/main" val="590551681"/>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Reference Datum of 2022 (tentative)</a:t>
            </a:r>
            <a:endParaRPr lang="en-US" dirty="0"/>
          </a:p>
        </p:txBody>
      </p:sp>
      <p:sp>
        <p:nvSpPr>
          <p:cNvPr id="3" name="Content Placeholder 2"/>
          <p:cNvSpPr>
            <a:spLocks noGrp="1"/>
          </p:cNvSpPr>
          <p:nvPr>
            <p:ph idx="1"/>
          </p:nvPr>
        </p:nvSpPr>
        <p:spPr/>
        <p:txBody>
          <a:bodyPr/>
          <a:lstStyle/>
          <a:p>
            <a:r>
              <a:rPr lang="en-US" dirty="0"/>
              <a:t>Replaces both NAD 83 and NAVD </a:t>
            </a:r>
            <a:r>
              <a:rPr lang="en-US" dirty="0" smtClean="0"/>
              <a:t>88</a:t>
            </a:r>
          </a:p>
          <a:p>
            <a:pPr lvl="1"/>
            <a:r>
              <a:rPr lang="en-US" dirty="0" smtClean="0"/>
              <a:t>Resulting datum is combined</a:t>
            </a:r>
          </a:p>
          <a:p>
            <a:pPr lvl="1"/>
            <a:r>
              <a:rPr lang="en-US" dirty="0" smtClean="0"/>
              <a:t>Will also include update to IGLD 85, which was based on NAVD 88</a:t>
            </a:r>
            <a:endParaRPr lang="en-US" dirty="0"/>
          </a:p>
          <a:p>
            <a:r>
              <a:rPr lang="en-US" dirty="0"/>
              <a:t>Geometric component </a:t>
            </a:r>
            <a:endParaRPr lang="en-US" dirty="0" smtClean="0"/>
          </a:p>
          <a:p>
            <a:pPr lvl="1"/>
            <a:r>
              <a:rPr lang="en-US" dirty="0" smtClean="0"/>
              <a:t>Based </a:t>
            </a:r>
            <a:r>
              <a:rPr lang="en-US" dirty="0"/>
              <a:t>on IGS 14 or follow on </a:t>
            </a:r>
            <a:r>
              <a:rPr lang="en-US" dirty="0" smtClean="0"/>
              <a:t>model to define reference frame</a:t>
            </a:r>
          </a:p>
          <a:p>
            <a:pPr lvl="1"/>
            <a:r>
              <a:rPr lang="en-US" dirty="0" smtClean="0"/>
              <a:t>CORS will be used to augment velocities to better access NSDI</a:t>
            </a:r>
          </a:p>
          <a:p>
            <a:pPr lvl="1"/>
            <a:r>
              <a:rPr lang="en-US" dirty="0" smtClean="0"/>
              <a:t>Provides consistent coordinates over time referenced to common epoch</a:t>
            </a:r>
            <a:endParaRPr lang="en-US" dirty="0"/>
          </a:p>
          <a:p>
            <a:r>
              <a:rPr lang="en-US" dirty="0"/>
              <a:t>Geopotential component based on EGM and aerogravity</a:t>
            </a:r>
          </a:p>
          <a:p>
            <a:pPr lvl="1"/>
            <a:r>
              <a:rPr lang="en-US" dirty="0" smtClean="0"/>
              <a:t>Satellite data provides long wavelengths (GRACE, GOCE, CHAMP)</a:t>
            </a:r>
          </a:p>
          <a:p>
            <a:pPr lvl="1"/>
            <a:r>
              <a:rPr lang="en-US" dirty="0" smtClean="0"/>
              <a:t>GRAV-D </a:t>
            </a:r>
            <a:r>
              <a:rPr lang="en-US" dirty="0"/>
              <a:t>project for a centimeter </a:t>
            </a:r>
            <a:r>
              <a:rPr lang="en-US" dirty="0" smtClean="0"/>
              <a:t>geoid improves mid-wavelengths</a:t>
            </a:r>
          </a:p>
          <a:p>
            <a:pPr lvl="1"/>
            <a:r>
              <a:rPr lang="en-US" dirty="0" smtClean="0"/>
              <a:t>Terrestrial data provides shortest wavelengths</a:t>
            </a:r>
          </a:p>
          <a:p>
            <a:r>
              <a:rPr lang="en-US" dirty="0" smtClean="0"/>
              <a:t>GSVS lines, TBM’s and other data used to validate</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976A3273-7CDC-412B-BF1F-9F9153F94251}" type="slidenum">
              <a:rPr lang="en-US" smtClean="0"/>
              <a:t>13</a:t>
            </a:fld>
            <a:endParaRPr lang="en-US"/>
          </a:p>
        </p:txBody>
      </p:sp>
    </p:spTree>
    <p:extLst>
      <p:ext uri="{BB962C8B-B14F-4D97-AF65-F5344CB8AC3E}">
        <p14:creationId xmlns:p14="http://schemas.microsoft.com/office/powerpoint/2010/main" val="1611381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bwMode="auto">
          <a:xfrm>
            <a:off x="303213" y="981075"/>
            <a:ext cx="8229600" cy="436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Implementation</a:t>
            </a:r>
          </a:p>
        </p:txBody>
      </p:sp>
      <p:sp>
        <p:nvSpPr>
          <p:cNvPr id="11267" name="Content Placeholder 5"/>
          <p:cNvSpPr>
            <a:spLocks noGrp="1"/>
          </p:cNvSpPr>
          <p:nvPr>
            <p:ph idx="1"/>
          </p:nvPr>
        </p:nvSpPr>
        <p:spPr bwMode="auto">
          <a:xfrm>
            <a:off x="323850" y="1557338"/>
            <a:ext cx="8362950" cy="456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Foundation CORS tied to IGS solutions</a:t>
            </a:r>
          </a:p>
          <a:p>
            <a:r>
              <a:rPr lang="en-US" altLang="en-US" dirty="0" smtClean="0"/>
              <a:t>Reprocessing yields consistent CORS coordinates and velocities</a:t>
            </a:r>
          </a:p>
          <a:p>
            <a:r>
              <a:rPr lang="en-US" altLang="en-US" dirty="0" smtClean="0"/>
              <a:t>Bench Marks are then adjusted to fit CORS control</a:t>
            </a:r>
          </a:p>
          <a:p>
            <a:r>
              <a:rPr lang="en-US" altLang="en-US" dirty="0" smtClean="0"/>
              <a:t>GNSS/OPUS coordinates supersede bench mark values</a:t>
            </a:r>
          </a:p>
          <a:p>
            <a:r>
              <a:rPr lang="en-US" altLang="en-US" dirty="0" smtClean="0"/>
              <a:t>Velocities applied to revert back to datum epoch (2022.0)</a:t>
            </a:r>
          </a:p>
          <a:p>
            <a:r>
              <a:rPr lang="en-US" altLang="en-US" dirty="0" smtClean="0"/>
              <a:t>Effectively provides “fixed” plate &amp; state plane coordinates</a:t>
            </a:r>
          </a:p>
          <a:p>
            <a:r>
              <a:rPr lang="en-US" altLang="en-US" dirty="0" smtClean="0"/>
              <a:t>Permits use for RTK positioning at current epoch</a:t>
            </a:r>
          </a:p>
        </p:txBody>
      </p:sp>
      <p:sp>
        <p:nvSpPr>
          <p:cNvPr id="11268" name="Slide Number Placeholder 8"/>
          <p:cNvSpPr>
            <a:spLocks noGrp="1"/>
          </p:cNvSpPr>
          <p:nvPr>
            <p:ph type="sldNum" sz="quarter" idx="12"/>
          </p:nvPr>
        </p:nvSpPr>
        <p:spPr bwMode="auto">
          <a:xfrm>
            <a:off x="6911975"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9793D93-5C4F-4A65-889E-2BEEB9570CD6}" type="slidenum">
              <a:rPr lang="en-US" altLang="en-US" smtClean="0"/>
              <a:pPr/>
              <a:t>14</a:t>
            </a:fld>
            <a:endParaRPr lang="en-US" altLang="en-US" smtClean="0"/>
          </a:p>
        </p:txBody>
      </p:sp>
    </p:spTree>
    <p:extLst>
      <p:ext uri="{BB962C8B-B14F-4D97-AF65-F5344CB8AC3E}">
        <p14:creationId xmlns:p14="http://schemas.microsoft.com/office/powerpoint/2010/main" val="3465369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CORS Network</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66" t="9445" r="6646"/>
          <a:stretch/>
        </p:blipFill>
        <p:spPr>
          <a:xfrm>
            <a:off x="1043608" y="1440518"/>
            <a:ext cx="6768752" cy="4922891"/>
          </a:xfrm>
        </p:spPr>
      </p:pic>
      <p:sp>
        <p:nvSpPr>
          <p:cNvPr id="4" name="Slide Number Placeholder 3"/>
          <p:cNvSpPr>
            <a:spLocks noGrp="1"/>
          </p:cNvSpPr>
          <p:nvPr>
            <p:ph type="sldNum" sz="quarter" idx="12"/>
          </p:nvPr>
        </p:nvSpPr>
        <p:spPr/>
        <p:txBody>
          <a:bodyPr/>
          <a:lstStyle/>
          <a:p>
            <a:fld id="{976A3273-7CDC-412B-BF1F-9F9153F94251}" type="slidenum">
              <a:rPr lang="en-US" smtClean="0"/>
              <a:t>15</a:t>
            </a:fld>
            <a:endParaRPr lang="en-US"/>
          </a:p>
        </p:txBody>
      </p:sp>
    </p:spTree>
    <p:extLst>
      <p:ext uri="{BB962C8B-B14F-4D97-AF65-F5344CB8AC3E}">
        <p14:creationId xmlns:p14="http://schemas.microsoft.com/office/powerpoint/2010/main" val="1979624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bwMode="auto">
          <a:xfrm>
            <a:off x="107950" y="904205"/>
            <a:ext cx="8856663" cy="436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OPUS-RS Quality Directly Depends on CORS Spacing</a:t>
            </a:r>
          </a:p>
        </p:txBody>
      </p:sp>
      <p:pic>
        <p:nvPicPr>
          <p:cNvPr id="13315"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088" y="1340769"/>
            <a:ext cx="7373937" cy="49685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Foliennummernplatzhalter 3"/>
          <p:cNvSpPr>
            <a:spLocks noGrp="1"/>
          </p:cNvSpPr>
          <p:nvPr>
            <p:ph type="sldNum" sz="quarter" idx="12"/>
          </p:nvPr>
        </p:nvSpPr>
        <p:spPr bwMode="auto">
          <a:xfrm>
            <a:off x="6911975" y="64482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BD9F9A6-7D30-4562-8E90-0078726ACFF4}" type="slidenum">
              <a:rPr lang="en-US" altLang="en-US" smtClean="0">
                <a:solidFill>
                  <a:srgbClr val="898989"/>
                </a:solidFill>
                <a:latin typeface="Arial" panose="020B0604020202020204" pitchFamily="34" charset="0"/>
              </a:rPr>
              <a:pPr/>
              <a:t>16</a:t>
            </a:fld>
            <a:endParaRPr lang="en-US" altLang="en-US" smtClean="0">
              <a:solidFill>
                <a:srgbClr val="898989"/>
              </a:solidFill>
              <a:latin typeface="Arial" panose="020B0604020202020204" pitchFamily="34" charset="0"/>
            </a:endParaRPr>
          </a:p>
        </p:txBody>
      </p:sp>
    </p:spTree>
    <p:extLst>
      <p:ext uri="{BB962C8B-B14F-4D97-AF65-F5344CB8AC3E}">
        <p14:creationId xmlns:p14="http://schemas.microsoft.com/office/powerpoint/2010/main" val="926830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303213" y="981075"/>
            <a:ext cx="8229600" cy="436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What will a future geopotential frame look like?</a:t>
            </a:r>
          </a:p>
        </p:txBody>
      </p:sp>
      <p:sp>
        <p:nvSpPr>
          <p:cNvPr id="15363" name="Content Placeholder 2"/>
          <p:cNvSpPr>
            <a:spLocks noGrp="1"/>
          </p:cNvSpPr>
          <p:nvPr>
            <p:ph idx="1"/>
          </p:nvPr>
        </p:nvSpPr>
        <p:spPr bwMode="auto">
          <a:xfrm>
            <a:off x="323850" y="1484784"/>
            <a:ext cx="8362950" cy="456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Scientific basis that can be modeled &amp; updated</a:t>
            </a:r>
          </a:p>
          <a:p>
            <a:pPr lvl="1"/>
            <a:r>
              <a:rPr lang="en-US" altLang="en-US" dirty="0"/>
              <a:t>Tied to global MSL, geoid change, MSL rise, local effects</a:t>
            </a:r>
          </a:p>
          <a:p>
            <a:r>
              <a:rPr lang="en-US" altLang="en-US" dirty="0" smtClean="0"/>
              <a:t>Built from multiple data sets:</a:t>
            </a:r>
          </a:p>
          <a:p>
            <a:pPr lvl="1"/>
            <a:r>
              <a:rPr lang="en-US" altLang="en-US" dirty="0" smtClean="0"/>
              <a:t>Long wavelength (400+ km scale) from satellite (GRACE, GOCE, Champ)</a:t>
            </a:r>
          </a:p>
          <a:p>
            <a:pPr lvl="1"/>
            <a:r>
              <a:rPr lang="en-US" altLang="en-US" dirty="0" smtClean="0"/>
              <a:t>Middle wavelengths (40-400 km) GRAV-D aerogravity</a:t>
            </a:r>
          </a:p>
          <a:p>
            <a:pPr lvl="1"/>
            <a:r>
              <a:rPr lang="en-US" altLang="en-US" dirty="0" smtClean="0"/>
              <a:t>Short wavelength (40- km) terrestrial gravity and DTM’s</a:t>
            </a:r>
          </a:p>
          <a:p>
            <a:r>
              <a:rPr lang="en-US" altLang="en-US" dirty="0" smtClean="0"/>
              <a:t>More consistency in heights across the region</a:t>
            </a:r>
          </a:p>
          <a:p>
            <a:pPr lvl="1"/>
            <a:r>
              <a:rPr lang="en-US" altLang="en-US" dirty="0" smtClean="0"/>
              <a:t>cm=-level agreement at all scales</a:t>
            </a:r>
          </a:p>
          <a:p>
            <a:r>
              <a:rPr lang="en-US" altLang="en-US" dirty="0" smtClean="0"/>
              <a:t>Better ties between geoid (MSL), TBM’s (LMSL) &amp; MODT</a:t>
            </a:r>
          </a:p>
          <a:p>
            <a:pPr lvl="1"/>
            <a:r>
              <a:rPr lang="en-US" altLang="en-US" dirty="0" smtClean="0"/>
              <a:t>Geoid (MSL) = LMSL - MODT</a:t>
            </a:r>
          </a:p>
          <a:p>
            <a:r>
              <a:rPr lang="en-US" altLang="en-US" dirty="0" smtClean="0"/>
              <a:t>Applicable to all countries in the regions (U.S., Canada, etc.)</a:t>
            </a:r>
          </a:p>
          <a:p>
            <a:r>
              <a:rPr lang="en-US" altLang="en-US" dirty="0" smtClean="0"/>
              <a:t>Better basis for comparisons with SIRGAS</a:t>
            </a:r>
          </a:p>
          <a:p>
            <a:endParaRPr lang="en-US" altLang="en-US" dirty="0" smtClean="0"/>
          </a:p>
        </p:txBody>
      </p:sp>
      <p:sp>
        <p:nvSpPr>
          <p:cNvPr id="15364" name="Slide Number Placeholder 3"/>
          <p:cNvSpPr>
            <a:spLocks noGrp="1"/>
          </p:cNvSpPr>
          <p:nvPr>
            <p:ph type="sldNum" sz="quarter" idx="12"/>
          </p:nvPr>
        </p:nvSpPr>
        <p:spPr bwMode="auto">
          <a:xfrm>
            <a:off x="6875463" y="637624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F869D3-20D7-4875-93B2-BADB3B1B2980}" type="slidenum">
              <a:rPr lang="en-US" altLang="en-US" sz="1100" smtClean="0"/>
              <a:pPr/>
              <a:t>17</a:t>
            </a:fld>
            <a:endParaRPr lang="en-US" altLang="en-US" dirty="0" smtClean="0"/>
          </a:p>
        </p:txBody>
      </p:sp>
    </p:spTree>
    <p:extLst>
      <p:ext uri="{BB962C8B-B14F-4D97-AF65-F5344CB8AC3E}">
        <p14:creationId xmlns:p14="http://schemas.microsoft.com/office/powerpoint/2010/main" val="686488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Geopotential Model has Infinite Layers</a:t>
            </a:r>
            <a:endParaRPr lang="en-US" dirty="0"/>
          </a:p>
        </p:txBody>
      </p:sp>
      <p:pic>
        <p:nvPicPr>
          <p:cNvPr id="5" name="Content Placeholder 4"/>
          <p:cNvPicPr>
            <a:picLocks noGrp="1" noChangeAspect="1"/>
          </p:cNvPicPr>
          <p:nvPr>
            <p:ph idx="1"/>
          </p:nvPr>
        </p:nvPicPr>
        <p:blipFill>
          <a:blip r:embed="rId2"/>
          <a:stretch>
            <a:fillRect/>
          </a:stretch>
        </p:blipFill>
        <p:spPr>
          <a:xfrm>
            <a:off x="1979712" y="1557339"/>
            <a:ext cx="5825319" cy="4032914"/>
          </a:xfrm>
          <a:prstGeom prst="rect">
            <a:avLst/>
          </a:prstGeom>
        </p:spPr>
      </p:pic>
      <p:sp>
        <p:nvSpPr>
          <p:cNvPr id="4" name="Slide Number Placeholder 3"/>
          <p:cNvSpPr>
            <a:spLocks noGrp="1"/>
          </p:cNvSpPr>
          <p:nvPr>
            <p:ph type="sldNum" sz="quarter" idx="12"/>
          </p:nvPr>
        </p:nvSpPr>
        <p:spPr/>
        <p:txBody>
          <a:bodyPr/>
          <a:lstStyle/>
          <a:p>
            <a:fld id="{976A3273-7CDC-412B-BF1F-9F9153F94251}" type="slidenum">
              <a:rPr lang="en-US" smtClean="0"/>
              <a:t>18</a:t>
            </a:fld>
            <a:endParaRPr lang="en-US"/>
          </a:p>
        </p:txBody>
      </p:sp>
      <p:sp>
        <p:nvSpPr>
          <p:cNvPr id="6" name="Text Box 6"/>
          <p:cNvSpPr txBox="1">
            <a:spLocks noChangeArrowheads="1"/>
          </p:cNvSpPr>
          <p:nvPr/>
        </p:nvSpPr>
        <p:spPr bwMode="auto">
          <a:xfrm>
            <a:off x="212725" y="5517232"/>
            <a:ext cx="885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latin typeface="Arial" panose="020B0604020202020204" pitchFamily="34" charset="0"/>
              </a:rPr>
              <a:t>The relationships between the ellipsoid surface (solid red), various geopotential surfaces (dashed blue), and the geoid (solid blue).  The geoid exists approximately at mean sea level (MSL).  Not shown is the actual surface of the earth, which coincides with MSL but is generally above the geoid.</a:t>
            </a:r>
          </a:p>
        </p:txBody>
      </p:sp>
    </p:spTree>
    <p:extLst>
      <p:ext uri="{BB962C8B-B14F-4D97-AF65-F5344CB8AC3E}">
        <p14:creationId xmlns:p14="http://schemas.microsoft.com/office/powerpoint/2010/main" val="3796543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bwMode="auto">
          <a:xfrm>
            <a:off x="303213" y="904205"/>
            <a:ext cx="8229600" cy="436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Which geopotential to pick for datum level or W</a:t>
            </a:r>
            <a:r>
              <a:rPr lang="en-US" altLang="en-US" baseline="-25000" dirty="0" smtClean="0"/>
              <a:t>0</a:t>
            </a:r>
            <a:r>
              <a:rPr lang="en-US" altLang="en-US" dirty="0" smtClean="0"/>
              <a:t>?</a:t>
            </a:r>
          </a:p>
        </p:txBody>
      </p:sp>
      <p:pic>
        <p:nvPicPr>
          <p:cNvPr id="17411"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513" y="1412776"/>
            <a:ext cx="8351837" cy="5002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Slide Number Placeholder 4"/>
          <p:cNvSpPr>
            <a:spLocks noGrp="1"/>
          </p:cNvSpPr>
          <p:nvPr>
            <p:ph type="sldNum" sz="quarter" idx="12"/>
          </p:nvPr>
        </p:nvSpPr>
        <p:spPr bwMode="auto">
          <a:xfrm>
            <a:off x="6902896" y="645333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71451EA-1B50-43CF-A89E-A66F4A37D3FD}" type="slidenum">
              <a:rPr lang="en-US" altLang="en-US" smtClean="0"/>
              <a:pPr/>
              <a:t>19</a:t>
            </a:fld>
            <a:endParaRPr lang="en-US" altLang="en-US" dirty="0" smtClean="0"/>
          </a:p>
        </p:txBody>
      </p:sp>
    </p:spTree>
    <p:extLst>
      <p:ext uri="{BB962C8B-B14F-4D97-AF65-F5344CB8AC3E}">
        <p14:creationId xmlns:p14="http://schemas.microsoft.com/office/powerpoint/2010/main" val="98716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Topics</a:t>
            </a:r>
            <a:endParaRPr lang="en-US" dirty="0"/>
          </a:p>
        </p:txBody>
      </p:sp>
      <p:sp>
        <p:nvSpPr>
          <p:cNvPr id="3" name="Inhaltsplatzhalter 2"/>
          <p:cNvSpPr>
            <a:spLocks noGrp="1"/>
          </p:cNvSpPr>
          <p:nvPr>
            <p:ph idx="1"/>
          </p:nvPr>
        </p:nvSpPr>
        <p:spPr/>
        <p:txBody>
          <a:bodyPr/>
          <a:lstStyle/>
          <a:p>
            <a:r>
              <a:rPr lang="en-US" i="1" dirty="0"/>
              <a:t>Current horizontal and vertical datums in </a:t>
            </a:r>
            <a:r>
              <a:rPr lang="en-US" i="1" dirty="0" smtClean="0"/>
              <a:t>USA</a:t>
            </a:r>
          </a:p>
          <a:p>
            <a:pPr lvl="1"/>
            <a:r>
              <a:rPr lang="en-US" i="1" dirty="0" smtClean="0"/>
              <a:t>North American Datum of 1983 (NAD 83)</a:t>
            </a:r>
          </a:p>
          <a:p>
            <a:pPr lvl="1"/>
            <a:r>
              <a:rPr lang="en-US" i="1" dirty="0" smtClean="0"/>
              <a:t>North American Vertical Datum of 1988 (NAVD 88)</a:t>
            </a:r>
          </a:p>
          <a:p>
            <a:pPr marL="0" indent="0">
              <a:buNone/>
            </a:pPr>
            <a:endParaRPr lang="en-US" i="1" dirty="0" smtClean="0"/>
          </a:p>
          <a:p>
            <a:r>
              <a:rPr lang="en-US" i="1" dirty="0" smtClean="0"/>
              <a:t>Geodetic Reference Datum of 2022 </a:t>
            </a:r>
          </a:p>
          <a:p>
            <a:pPr lvl="1"/>
            <a:r>
              <a:rPr lang="en-US" i="1" dirty="0" smtClean="0"/>
              <a:t>Replaces both NAD 83 and NAVD 88</a:t>
            </a:r>
          </a:p>
          <a:p>
            <a:pPr lvl="1"/>
            <a:r>
              <a:rPr lang="en-US" i="1" dirty="0" smtClean="0"/>
              <a:t>Geometric component based on IGS 14 or follow on model</a:t>
            </a:r>
          </a:p>
          <a:p>
            <a:pPr lvl="1"/>
            <a:r>
              <a:rPr lang="en-US" i="1" dirty="0" smtClean="0"/>
              <a:t>Geopotential component based on EGM and aerogravity</a:t>
            </a:r>
          </a:p>
          <a:p>
            <a:pPr lvl="1"/>
            <a:r>
              <a:rPr lang="en-US" i="1" dirty="0" smtClean="0"/>
              <a:t>GRAV-D </a:t>
            </a:r>
            <a:r>
              <a:rPr lang="en-US" i="1" dirty="0"/>
              <a:t>project for a </a:t>
            </a:r>
            <a:r>
              <a:rPr lang="en-US" i="1" dirty="0" smtClean="0"/>
              <a:t>centimeter geoid</a:t>
            </a:r>
          </a:p>
          <a:p>
            <a:pPr marL="0" indent="0">
              <a:buNone/>
            </a:pPr>
            <a:endParaRPr lang="en-US" i="1" dirty="0"/>
          </a:p>
          <a:p>
            <a:r>
              <a:rPr lang="en-US" i="1" dirty="0" smtClean="0"/>
              <a:t>How will heights be determined in 2022</a:t>
            </a:r>
          </a:p>
        </p:txBody>
      </p:sp>
      <p:sp>
        <p:nvSpPr>
          <p:cNvPr id="4" name="Foliennummernplatzhalter 3"/>
          <p:cNvSpPr>
            <a:spLocks noGrp="1"/>
          </p:cNvSpPr>
          <p:nvPr>
            <p:ph type="sldNum" sz="quarter" idx="12"/>
          </p:nvPr>
        </p:nvSpPr>
        <p:spPr/>
        <p:txBody>
          <a:bodyPr/>
          <a:lstStyle/>
          <a:p>
            <a:fld id="{976A3273-7CDC-412B-BF1F-9F9153F94251}" type="slidenum">
              <a:rPr lang="en-US" smtClean="0"/>
              <a:t>2</a:t>
            </a:fld>
            <a:endParaRPr lang="en-US"/>
          </a:p>
        </p:txBody>
      </p:sp>
    </p:spTree>
    <p:extLst>
      <p:ext uri="{BB962C8B-B14F-4D97-AF65-F5344CB8AC3E}">
        <p14:creationId xmlns:p14="http://schemas.microsoft.com/office/powerpoint/2010/main" val="690111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73832"/>
            <a:ext cx="8229600" cy="1143000"/>
          </a:xfrm>
        </p:spPr>
        <p:txBody>
          <a:bodyPr/>
          <a:lstStyle/>
          <a:p>
            <a:r>
              <a:rPr lang="da-DK" b="1" dirty="0" smtClean="0"/>
              <a:t>Gravity Field Power Spectrum</a:t>
            </a:r>
            <a:endParaRPr lang="en-US" dirty="0"/>
          </a:p>
        </p:txBody>
      </p:sp>
      <p:graphicFrame>
        <p:nvGraphicFramePr>
          <p:cNvPr id="1026" name="Object 2"/>
          <p:cNvGraphicFramePr>
            <a:graphicFrameLocks noChangeAspect="1"/>
          </p:cNvGraphicFramePr>
          <p:nvPr/>
        </p:nvGraphicFramePr>
        <p:xfrm>
          <a:off x="363828" y="1295400"/>
          <a:ext cx="8475372" cy="3886200"/>
        </p:xfrm>
        <a:graphic>
          <a:graphicData uri="http://schemas.openxmlformats.org/presentationml/2006/ole">
            <mc:AlternateContent xmlns:mc="http://schemas.openxmlformats.org/markup-compatibility/2006">
              <mc:Choice xmlns:v="urn:schemas-microsoft-com:vml" Requires="v">
                <p:oleObj spid="_x0000_s1028" name="Document" r:id="rId3" imgW="5760708" imgH="2641933" progId="Word.Document.12">
                  <p:embed/>
                </p:oleObj>
              </mc:Choice>
              <mc:Fallback>
                <p:oleObj name="Document" r:id="rId3" imgW="5760708" imgH="2641933"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28" y="1295400"/>
                        <a:ext cx="847537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76200" y="5157192"/>
            <a:ext cx="9024650" cy="1200329"/>
          </a:xfrm>
          <a:prstGeom prst="rect">
            <a:avLst/>
          </a:prstGeom>
          <a:noFill/>
        </p:spPr>
        <p:txBody>
          <a:bodyPr wrap="none" rtlCol="0">
            <a:spAutoFit/>
          </a:bodyPr>
          <a:lstStyle/>
          <a:p>
            <a:r>
              <a:rPr lang="da-DK" b="1" dirty="0" smtClean="0"/>
              <a:t>Power Spectrum plot of gravity field  (blue line). Most power is at longest </a:t>
            </a:r>
          </a:p>
          <a:p>
            <a:r>
              <a:rPr lang="da-DK" b="1" dirty="0" smtClean="0"/>
              <a:t>wavelengths (λ) at left on the lowest degree harmonics, where satellite </a:t>
            </a:r>
          </a:p>
          <a:p>
            <a:r>
              <a:rPr lang="da-DK" b="1" dirty="0" smtClean="0"/>
              <a:t>(light blue bar) data dominate. Surface data (brown bar) contain the shortest </a:t>
            </a:r>
          </a:p>
          <a:p>
            <a:r>
              <a:rPr lang="da-DK" b="1" dirty="0" smtClean="0"/>
              <a:t>to the right. Aerogravity (green bar) overlaps both parts of spectrum (red boxes).</a:t>
            </a:r>
            <a:endParaRPr lang="en-US" b="1" dirty="0" smtClean="0"/>
          </a:p>
        </p:txBody>
      </p:sp>
      <p:sp>
        <p:nvSpPr>
          <p:cNvPr id="8" name="Slide Number Placeholder 7"/>
          <p:cNvSpPr>
            <a:spLocks noGrp="1"/>
          </p:cNvSpPr>
          <p:nvPr>
            <p:ph type="sldNum" sz="quarter" idx="12"/>
          </p:nvPr>
        </p:nvSpPr>
        <p:spPr/>
        <p:txBody>
          <a:bodyPr/>
          <a:lstStyle/>
          <a:p>
            <a:pPr>
              <a:defRPr/>
            </a:pPr>
            <a:fld id="{214F31C4-9ABD-45A0-B76B-4CE85EB2211E}" type="slidenum">
              <a:rPr lang="en-US" smtClean="0"/>
              <a:pPr>
                <a:defRPr/>
              </a:pPr>
              <a:t>20</a:t>
            </a:fld>
            <a:endParaRPr lang="en-US"/>
          </a:p>
        </p:txBody>
      </p:sp>
    </p:spTree>
    <p:extLst>
      <p:ext uri="{BB962C8B-B14F-4D97-AF65-F5344CB8AC3E}">
        <p14:creationId xmlns:p14="http://schemas.microsoft.com/office/powerpoint/2010/main" val="2228530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23528" y="908720"/>
            <a:ext cx="8229600" cy="792088"/>
          </a:xfrm>
        </p:spPr>
        <p:txBody>
          <a:bodyPr/>
          <a:lstStyle/>
          <a:p>
            <a:pPr eaLnBrk="1" hangingPunct="1"/>
            <a:r>
              <a:rPr lang="en-US" altLang="en-US" sz="4000" dirty="0" smtClean="0"/>
              <a:t>GRAV-D Project Overview</a:t>
            </a:r>
          </a:p>
        </p:txBody>
      </p:sp>
      <p:sp>
        <p:nvSpPr>
          <p:cNvPr id="3" name="Content Placeholder 2"/>
          <p:cNvSpPr>
            <a:spLocks noGrp="1"/>
          </p:cNvSpPr>
          <p:nvPr>
            <p:ph idx="1"/>
          </p:nvPr>
        </p:nvSpPr>
        <p:spPr>
          <a:xfrm>
            <a:off x="3962400" y="1700808"/>
            <a:ext cx="4876800" cy="5004792"/>
          </a:xfrm>
        </p:spPr>
        <p:txBody>
          <a:bodyPr>
            <a:normAutofit/>
          </a:bodyPr>
          <a:lstStyle/>
          <a:p>
            <a:pPr eaLnBrk="1" hangingPunct="1">
              <a:buFont typeface="Arial" charset="0"/>
              <a:buChar char="•"/>
              <a:defRPr/>
            </a:pPr>
            <a:r>
              <a:rPr lang="en-US" b="1" dirty="0" smtClean="0">
                <a:ea typeface="ＭＳ Ｐゴシック" charset="0"/>
              </a:rPr>
              <a:t>Overall Target</a:t>
            </a:r>
            <a:r>
              <a:rPr lang="en-US" dirty="0" smtClean="0">
                <a:ea typeface="ＭＳ Ｐゴシック" charset="0"/>
              </a:rPr>
              <a:t>: </a:t>
            </a:r>
            <a:r>
              <a:rPr lang="en-US" dirty="0" err="1" smtClean="0">
                <a:ea typeface="ＭＳ Ｐゴシック" charset="0"/>
              </a:rPr>
              <a:t>orthometric</a:t>
            </a:r>
            <a:r>
              <a:rPr lang="en-US" dirty="0" smtClean="0">
                <a:ea typeface="ＭＳ Ｐゴシック" charset="0"/>
              </a:rPr>
              <a:t> heights accurate to 2 cm from GNSS and a geoid model</a:t>
            </a:r>
          </a:p>
          <a:p>
            <a:pPr eaLnBrk="1" hangingPunct="1">
              <a:buFont typeface="Arial" charset="0"/>
              <a:buChar char="•"/>
              <a:defRPr/>
            </a:pPr>
            <a:r>
              <a:rPr lang="en-US" b="1" dirty="0" smtClean="0">
                <a:ea typeface="ＭＳ Ｐゴシック" charset="0"/>
              </a:rPr>
              <a:t>GRAV-D Objective</a:t>
            </a:r>
            <a:r>
              <a:rPr lang="en-US" dirty="0" smtClean="0">
                <a:ea typeface="ＭＳ Ｐゴシック" charset="0"/>
              </a:rPr>
              <a:t>: Create gravimetric geoid accurate to 1 cm where possible using airborne gravity data</a:t>
            </a:r>
          </a:p>
          <a:p>
            <a:pPr eaLnBrk="1" hangingPunct="1">
              <a:buFont typeface="Arial" charset="0"/>
              <a:buChar char="•"/>
              <a:defRPr/>
            </a:pPr>
            <a:r>
              <a:rPr lang="en-US" b="1" dirty="0" smtClean="0">
                <a:ea typeface="ＭＳ Ｐゴシック" charset="0"/>
              </a:rPr>
              <a:t>GRAV-D</a:t>
            </a:r>
            <a:r>
              <a:rPr lang="en-US" dirty="0" smtClean="0">
                <a:ea typeface="ＭＳ Ｐゴシック" charset="0"/>
              </a:rPr>
              <a:t>: two phases</a:t>
            </a:r>
          </a:p>
          <a:p>
            <a:pPr lvl="1" eaLnBrk="1" hangingPunct="1">
              <a:buFont typeface="Arial" charset="0"/>
              <a:buChar char="–"/>
              <a:defRPr/>
            </a:pPr>
            <a:r>
              <a:rPr lang="en-US" dirty="0" smtClean="0">
                <a:ea typeface="ＭＳ Ｐゴシック" charset="0"/>
              </a:rPr>
              <a:t>Airborne gravity survey of entire country and its holdings</a:t>
            </a:r>
          </a:p>
          <a:p>
            <a:pPr lvl="1" eaLnBrk="1" hangingPunct="1">
              <a:buFont typeface="Arial" charset="0"/>
              <a:buChar char="–"/>
              <a:defRPr/>
            </a:pPr>
            <a:r>
              <a:rPr lang="en-US" dirty="0" smtClean="0">
                <a:ea typeface="ＭＳ Ｐゴシック" charset="0"/>
              </a:rPr>
              <a:t>Long-term monitoring of geoid change</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00808"/>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76A3273-7CDC-412B-BF1F-9F9153F94251}" type="slidenum">
              <a:rPr lang="en-US" smtClean="0"/>
              <a:t>21</a:t>
            </a:fld>
            <a:endParaRPr lang="en-US"/>
          </a:p>
        </p:txBody>
      </p:sp>
    </p:spTree>
    <p:extLst>
      <p:ext uri="{BB962C8B-B14F-4D97-AF65-F5344CB8AC3E}">
        <p14:creationId xmlns:p14="http://schemas.microsoft.com/office/powerpoint/2010/main" val="2827055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shared\GRAV-D\FY16\Reports\Monthly Budget\4 - January\GRAVD_DataReleaseStatus_fu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085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0" y="-4763"/>
            <a:ext cx="9144000" cy="455613"/>
          </a:xfrm>
          <a:solidFill>
            <a:schemeClr val="accent1">
              <a:lumMod val="40000"/>
              <a:lumOff val="60000"/>
            </a:schemeClr>
          </a:solidFill>
        </p:spPr>
        <p:txBody>
          <a:bodyPr/>
          <a:lstStyle/>
          <a:p>
            <a:pPr>
              <a:defRPr/>
            </a:pPr>
            <a:r>
              <a:rPr lang="en-US" sz="2400" dirty="0" smtClean="0"/>
              <a:t>GRAV-D Status 2-1-16: 48%</a:t>
            </a:r>
            <a:endParaRPr lang="en-US" sz="2400" dirty="0"/>
          </a:p>
        </p:txBody>
      </p:sp>
      <p:sp>
        <p:nvSpPr>
          <p:cNvPr id="2" name="Slide Number Placeholder 1"/>
          <p:cNvSpPr>
            <a:spLocks noGrp="1"/>
          </p:cNvSpPr>
          <p:nvPr>
            <p:ph type="sldNum" sz="quarter" idx="12"/>
          </p:nvPr>
        </p:nvSpPr>
        <p:spPr/>
        <p:txBody>
          <a:bodyPr/>
          <a:lstStyle/>
          <a:p>
            <a:fld id="{976A3273-7CDC-412B-BF1F-9F9153F94251}" type="slidenum">
              <a:rPr lang="en-US" smtClean="0"/>
              <a:t>22</a:t>
            </a:fld>
            <a:endParaRPr lang="en-US"/>
          </a:p>
        </p:txBody>
      </p:sp>
    </p:spTree>
    <p:extLst>
      <p:ext uri="{BB962C8B-B14F-4D97-AF65-F5344CB8AC3E}">
        <p14:creationId xmlns:p14="http://schemas.microsoft.com/office/powerpoint/2010/main" val="439709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947093"/>
            <a:ext cx="8229600" cy="609699"/>
          </a:xfrm>
        </p:spPr>
        <p:txBody>
          <a:bodyPr/>
          <a:lstStyle/>
          <a:p>
            <a:pPr eaLnBrk="1" hangingPunct="1"/>
            <a:r>
              <a:rPr lang="en-US" altLang="en-US" dirty="0" smtClean="0"/>
              <a:t>Survey and Block Plans</a:t>
            </a:r>
          </a:p>
        </p:txBody>
      </p:sp>
      <p:sp>
        <p:nvSpPr>
          <p:cNvPr id="22531" name="Content Placeholder 2"/>
          <p:cNvSpPr>
            <a:spLocks noGrp="1"/>
          </p:cNvSpPr>
          <p:nvPr>
            <p:ph sz="half" idx="2"/>
          </p:nvPr>
        </p:nvSpPr>
        <p:spPr/>
        <p:txBody>
          <a:bodyPr/>
          <a:lstStyle/>
          <a:p>
            <a:r>
              <a:rPr lang="en-US" altLang="en-US" smtClean="0"/>
              <a:t>Layout rectangular survey 400 x 500 km</a:t>
            </a:r>
          </a:p>
          <a:p>
            <a:r>
              <a:rPr lang="en-US" altLang="en-US" smtClean="0"/>
              <a:t>Extends beyond the shelf break</a:t>
            </a:r>
          </a:p>
          <a:p>
            <a:r>
              <a:rPr lang="en-US" altLang="en-US" smtClean="0"/>
              <a:t>Block size will be limited to the endurance of the aircraft or areas remaining to be collected</a:t>
            </a: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l="21301" t="7620" r="27934" b="16582"/>
          <a:stretch>
            <a:fillRect/>
          </a:stretch>
        </p:blipFill>
        <p:spPr bwMode="auto">
          <a:xfrm>
            <a:off x="500063" y="1714500"/>
            <a:ext cx="3862387"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0E9A9025-0CDE-4EDA-938A-63E1CDE52391}" type="slidenum">
              <a:rPr lang="en-US" altLang="en-US">
                <a:solidFill>
                  <a:srgbClr val="898989"/>
                </a:solidFill>
              </a:rPr>
              <a:pPr eaLnBrk="1" hangingPunct="1"/>
              <a:t>23</a:t>
            </a:fld>
            <a:endParaRPr lang="en-US" altLang="en-US">
              <a:solidFill>
                <a:srgbClr val="898989"/>
              </a:solidFill>
            </a:endParaRPr>
          </a:p>
        </p:txBody>
      </p:sp>
    </p:spTree>
    <p:extLst>
      <p:ext uri="{BB962C8B-B14F-4D97-AF65-F5344CB8AC3E}">
        <p14:creationId xmlns:p14="http://schemas.microsoft.com/office/powerpoint/2010/main" val="4170166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908720"/>
            <a:ext cx="8229600" cy="706090"/>
          </a:xfrm>
        </p:spPr>
        <p:txBody>
          <a:bodyPr/>
          <a:lstStyle/>
          <a:p>
            <a:pPr eaLnBrk="1" hangingPunct="1"/>
            <a:r>
              <a:rPr lang="en-US" altLang="en-US" dirty="0" smtClean="0"/>
              <a:t>Survey and Block Plans</a:t>
            </a:r>
          </a:p>
        </p:txBody>
      </p:sp>
      <p:sp>
        <p:nvSpPr>
          <p:cNvPr id="23555" name="Content Placeholder 2"/>
          <p:cNvSpPr>
            <a:spLocks noGrp="1"/>
          </p:cNvSpPr>
          <p:nvPr>
            <p:ph sz="half" idx="2"/>
          </p:nvPr>
        </p:nvSpPr>
        <p:spPr/>
        <p:txBody>
          <a:bodyPr/>
          <a:lstStyle/>
          <a:p>
            <a:r>
              <a:rPr lang="en-US" altLang="en-US" smtClean="0"/>
              <a:t>Data lines spaced 10 km apart</a:t>
            </a:r>
          </a:p>
          <a:p>
            <a:r>
              <a:rPr lang="en-US" altLang="en-US" smtClean="0"/>
              <a:t>Cross lines spaced 60-80 km apart</a:t>
            </a:r>
          </a:p>
          <a:p>
            <a:r>
              <a:rPr lang="en-US" altLang="en-US" smtClean="0"/>
              <a:t>Flight altitude 20,000 ft</a:t>
            </a:r>
          </a:p>
          <a:p>
            <a:r>
              <a:rPr lang="en-US" altLang="en-US" smtClean="0"/>
              <a:t>Nominal speed 220-250 kts</a:t>
            </a:r>
          </a:p>
        </p:txBody>
      </p:sp>
      <p:pic>
        <p:nvPicPr>
          <p:cNvPr id="23556" name="Picture 2" descr="Z:\GRAV-D\Communication\GRAV-D EN06 Flight Plan.png"/>
          <p:cNvPicPr>
            <a:picLocks noChangeAspect="1" noChangeArrowheads="1"/>
          </p:cNvPicPr>
          <p:nvPr/>
        </p:nvPicPr>
        <p:blipFill>
          <a:blip r:embed="rId3" cstate="print">
            <a:extLst>
              <a:ext uri="{28A0092B-C50C-407E-A947-70E740481C1C}">
                <a14:useLocalDpi xmlns:a14="http://schemas.microsoft.com/office/drawing/2010/main" val="0"/>
              </a:ext>
            </a:extLst>
          </a:blip>
          <a:srcRect t="6071" b="2927"/>
          <a:stretch>
            <a:fillRect/>
          </a:stretch>
        </p:blipFill>
        <p:spPr bwMode="auto">
          <a:xfrm>
            <a:off x="741363" y="1660525"/>
            <a:ext cx="3751262"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05514047-0266-4521-86E1-75C6304A4B1E}" type="slidenum">
              <a:rPr lang="en-US" altLang="en-US">
                <a:solidFill>
                  <a:srgbClr val="898989"/>
                </a:solidFill>
              </a:rPr>
              <a:pPr eaLnBrk="1" hangingPunct="1"/>
              <a:t>24</a:t>
            </a:fld>
            <a:endParaRPr lang="en-US" altLang="en-US">
              <a:solidFill>
                <a:srgbClr val="898989"/>
              </a:solidFill>
            </a:endParaRPr>
          </a:p>
        </p:txBody>
      </p:sp>
    </p:spTree>
    <p:extLst>
      <p:ext uri="{BB962C8B-B14F-4D97-AF65-F5344CB8AC3E}">
        <p14:creationId xmlns:p14="http://schemas.microsoft.com/office/powerpoint/2010/main" val="2623880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7"/>
          <p:cNvSpPr>
            <a:spLocks noGrp="1"/>
          </p:cNvSpPr>
          <p:nvPr>
            <p:ph type="title"/>
          </p:nvPr>
        </p:nvSpPr>
        <p:spPr/>
        <p:txBody>
          <a:bodyPr/>
          <a:lstStyle/>
          <a:p>
            <a:r>
              <a:rPr lang="en-US" altLang="en-US" smtClean="0"/>
              <a:t>Experimental Geoids</a:t>
            </a:r>
          </a:p>
        </p:txBody>
      </p:sp>
      <p:sp>
        <p:nvSpPr>
          <p:cNvPr id="9" name="Content Placeholder 8"/>
          <p:cNvSpPr>
            <a:spLocks noGrp="1"/>
          </p:cNvSpPr>
          <p:nvPr>
            <p:ph idx="1"/>
          </p:nvPr>
        </p:nvSpPr>
        <p:spPr>
          <a:xfrm>
            <a:off x="457200" y="1600200"/>
            <a:ext cx="3643313" cy="4525963"/>
          </a:xfrm>
        </p:spPr>
        <p:txBody>
          <a:bodyPr>
            <a:normAutofit/>
          </a:bodyPr>
          <a:lstStyle/>
          <a:p>
            <a:pPr>
              <a:buFont typeface="Arial" charset="0"/>
              <a:buChar char="•"/>
              <a:defRPr/>
            </a:pPr>
            <a:r>
              <a:rPr lang="en-US" dirty="0" smtClean="0"/>
              <a:t>The gravity data from satellites, airborne, corrected surface data, and terrain predictions will be blended into a gravity field</a:t>
            </a:r>
          </a:p>
          <a:p>
            <a:pPr>
              <a:buFont typeface="Arial" charset="0"/>
              <a:buChar char="•"/>
              <a:defRPr/>
            </a:pPr>
            <a:r>
              <a:rPr lang="en-US" dirty="0" smtClean="0"/>
              <a:t>Methods for blending will be tested to prepare for 2022</a:t>
            </a:r>
          </a:p>
          <a:p>
            <a:pPr>
              <a:buFont typeface="Arial" charset="0"/>
              <a:buChar char="•"/>
              <a:defRPr/>
            </a:pPr>
            <a:r>
              <a:rPr lang="en-US" dirty="0" smtClean="0"/>
              <a:t>Available on the Website</a:t>
            </a:r>
          </a:p>
        </p:txBody>
      </p:sp>
      <p:sp>
        <p:nvSpPr>
          <p:cNvPr id="7" name="Slide Number Placeholder 6"/>
          <p:cNvSpPr>
            <a:spLocks noGrp="1"/>
          </p:cNvSpPr>
          <p:nvPr>
            <p:ph type="sldNum" sz="quarter" idx="12"/>
          </p:nvPr>
        </p:nvSpPr>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CDC44FCC-BB28-4307-82E5-9001EC64566E}" type="slidenum">
              <a:rPr lang="en-US" altLang="en-US">
                <a:solidFill>
                  <a:srgbClr val="898989"/>
                </a:solidFill>
              </a:rPr>
              <a:pPr eaLnBrk="1" hangingPunct="1"/>
              <a:t>25</a:t>
            </a:fld>
            <a:endParaRPr lang="en-US" altLang="en-US">
              <a:solidFill>
                <a:srgbClr val="898989"/>
              </a:solidFill>
            </a:endParaRPr>
          </a:p>
        </p:txBody>
      </p:sp>
      <p:pic>
        <p:nvPicPr>
          <p:cNvPr id="45061" name="Picture 2" descr="xGEOID1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513" y="1768475"/>
            <a:ext cx="49053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1"/>
          <p:cNvSpPr>
            <a:spLocks noChangeArrowheads="1"/>
          </p:cNvSpPr>
          <p:nvPr/>
        </p:nvSpPr>
        <p:spPr bwMode="auto">
          <a:xfrm>
            <a:off x="4495800" y="5102225"/>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t>http://beta.ngs.noaa.gov/GEOID/xGEOID/</a:t>
            </a:r>
          </a:p>
        </p:txBody>
      </p:sp>
    </p:spTree>
    <p:extLst>
      <p:ext uri="{BB962C8B-B14F-4D97-AF65-F5344CB8AC3E}">
        <p14:creationId xmlns:p14="http://schemas.microsoft.com/office/powerpoint/2010/main" val="38244548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Existing datums have known meter level errors</a:t>
            </a:r>
          </a:p>
          <a:p>
            <a:r>
              <a:rPr lang="en-US" dirty="0" smtClean="0"/>
              <a:t>New datum will combine geometric and geophysical datums</a:t>
            </a:r>
          </a:p>
          <a:p>
            <a:r>
              <a:rPr lang="en-US" dirty="0" smtClean="0"/>
              <a:t>Geometric coordinates from 15 minutes GNSS data at cm-level</a:t>
            </a:r>
          </a:p>
          <a:p>
            <a:r>
              <a:rPr lang="en-US" dirty="0" smtClean="0"/>
              <a:t>Requires significant improvements to existing infrastructure</a:t>
            </a:r>
          </a:p>
          <a:p>
            <a:r>
              <a:rPr lang="en-US" dirty="0" smtClean="0"/>
              <a:t>Possibly achieved using OPUS-RS or similar product</a:t>
            </a:r>
          </a:p>
          <a:p>
            <a:r>
              <a:rPr lang="en-US" dirty="0" smtClean="0"/>
              <a:t>Geometric coordinates access the geopotential model</a:t>
            </a:r>
          </a:p>
          <a:p>
            <a:r>
              <a:rPr lang="en-US" dirty="0" smtClean="0"/>
              <a:t>Determines orthometric heights for leveling base stations</a:t>
            </a:r>
          </a:p>
          <a:p>
            <a:r>
              <a:rPr lang="en-US" dirty="0" smtClean="0"/>
              <a:t>RTN/RTK provides potential extender but is not a part of NSRS</a:t>
            </a:r>
          </a:p>
          <a:p>
            <a:pPr marL="457200" lvl="1" indent="0">
              <a:buNone/>
            </a:pPr>
            <a:endParaRPr lang="en-US" dirty="0"/>
          </a:p>
        </p:txBody>
      </p:sp>
      <p:sp>
        <p:nvSpPr>
          <p:cNvPr id="4" name="Slide Number Placeholder 3"/>
          <p:cNvSpPr>
            <a:spLocks noGrp="1"/>
          </p:cNvSpPr>
          <p:nvPr>
            <p:ph type="sldNum" sz="quarter" idx="12"/>
          </p:nvPr>
        </p:nvSpPr>
        <p:spPr/>
        <p:txBody>
          <a:bodyPr/>
          <a:lstStyle/>
          <a:p>
            <a:fld id="{976A3273-7CDC-412B-BF1F-9F9153F94251}" type="slidenum">
              <a:rPr lang="en-US" smtClean="0"/>
              <a:t>26</a:t>
            </a:fld>
            <a:endParaRPr lang="en-US"/>
          </a:p>
        </p:txBody>
      </p:sp>
    </p:spTree>
    <p:extLst>
      <p:ext uri="{BB962C8B-B14F-4D97-AF65-F5344CB8AC3E}">
        <p14:creationId xmlns:p14="http://schemas.microsoft.com/office/powerpoint/2010/main" val="3436582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Questions?</a:t>
            </a:r>
            <a:endParaRPr lang="en-US" dirty="0"/>
          </a:p>
        </p:txBody>
      </p:sp>
      <p:sp>
        <p:nvSpPr>
          <p:cNvPr id="6" name="Subtitle 5"/>
          <p:cNvSpPr>
            <a:spLocks noGrp="1"/>
          </p:cNvSpPr>
          <p:nvPr>
            <p:ph type="subTitle" idx="1"/>
          </p:nvPr>
        </p:nvSpPr>
        <p:spPr/>
        <p:txBody>
          <a:bodyPr/>
          <a:lstStyle/>
          <a:p>
            <a:r>
              <a:rPr lang="en-US" dirty="0" smtClean="0"/>
              <a:t>Daniel R. Roman Ph.D.</a:t>
            </a:r>
          </a:p>
          <a:p>
            <a:r>
              <a:rPr lang="en-US" dirty="0" smtClean="0"/>
              <a:t>+1-301-713-3200</a:t>
            </a:r>
          </a:p>
          <a:p>
            <a:r>
              <a:rPr lang="en-US" dirty="0" smtClean="0"/>
              <a:t>Dan.roman@noaa.gov</a:t>
            </a:r>
            <a:endParaRPr lang="en-US" dirty="0"/>
          </a:p>
        </p:txBody>
      </p:sp>
    </p:spTree>
    <p:extLst>
      <p:ext uri="{BB962C8B-B14F-4D97-AF65-F5344CB8AC3E}">
        <p14:creationId xmlns:p14="http://schemas.microsoft.com/office/powerpoint/2010/main" val="3809437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altLang="en-US" dirty="0" smtClean="0"/>
              <a:t>A brief history of NAD 83</a:t>
            </a:r>
          </a:p>
        </p:txBody>
      </p:sp>
      <p:sp>
        <p:nvSpPr>
          <p:cNvPr id="3" name="Content Placeholder 2"/>
          <p:cNvSpPr>
            <a:spLocks noGrp="1"/>
          </p:cNvSpPr>
          <p:nvPr>
            <p:ph idx="1"/>
          </p:nvPr>
        </p:nvSpPr>
        <p:spPr>
          <a:xfrm>
            <a:off x="1257301" y="1920479"/>
            <a:ext cx="5228035" cy="3913584"/>
          </a:xfrm>
        </p:spPr>
        <p:txBody>
          <a:bodyPr>
            <a:normAutofit fontScale="77500" lnSpcReduction="20000"/>
          </a:bodyPr>
          <a:lstStyle/>
          <a:p>
            <a:pPr eaLnBrk="1" hangingPunct="1">
              <a:buFont typeface="Arial" charset="0"/>
              <a:buChar char="•"/>
              <a:defRPr/>
            </a:pPr>
            <a:r>
              <a:rPr lang="en-US" dirty="0" smtClean="0">
                <a:ea typeface="ＭＳ Ｐゴシック" charset="0"/>
              </a:rPr>
              <a:t>Original realization completed in 1986</a:t>
            </a:r>
          </a:p>
          <a:p>
            <a:pPr lvl="1" eaLnBrk="1" hangingPunct="1">
              <a:buFont typeface="Arial" charset="0"/>
              <a:buChar char="–"/>
              <a:defRPr/>
            </a:pPr>
            <a:r>
              <a:rPr lang="en-US" dirty="0" smtClean="0">
                <a:ea typeface="ＭＳ Ｐゴシック" charset="0"/>
              </a:rPr>
              <a:t>Consisted (almost) entirely of classical (optical) observations</a:t>
            </a:r>
          </a:p>
          <a:p>
            <a:pPr eaLnBrk="1" hangingPunct="1">
              <a:buFont typeface="Arial" charset="0"/>
              <a:buChar char="•"/>
              <a:defRPr/>
            </a:pPr>
            <a:r>
              <a:rPr lang="en-US" dirty="0" smtClean="0">
                <a:ea typeface="ＭＳ Ｐゴシック" charset="0"/>
              </a:rPr>
              <a:t>“High Precision Geodetic Network” (HPGN) and “High Accuracy Reference Network” (HARN) realizations</a:t>
            </a:r>
          </a:p>
          <a:p>
            <a:pPr lvl="1" eaLnBrk="1" hangingPunct="1">
              <a:buFont typeface="Arial" charset="0"/>
              <a:buChar char="–"/>
              <a:defRPr/>
            </a:pPr>
            <a:r>
              <a:rPr lang="en-US" dirty="0" smtClean="0">
                <a:ea typeface="ＭＳ Ｐゴシック" charset="0"/>
              </a:rPr>
              <a:t>Most done in 1990s, essentially state-by-state</a:t>
            </a:r>
          </a:p>
          <a:p>
            <a:pPr lvl="1" eaLnBrk="1" hangingPunct="1">
              <a:buFont typeface="Arial" charset="0"/>
              <a:buChar char="–"/>
              <a:defRPr/>
            </a:pPr>
            <a:r>
              <a:rPr lang="en-US" dirty="0" smtClean="0">
                <a:ea typeface="ＭＳ Ｐゴシック" charset="0"/>
              </a:rPr>
              <a:t>GNSS based, with classical obs. incl. in adjustments</a:t>
            </a:r>
            <a:endParaRPr lang="en-US" dirty="0">
              <a:ea typeface="ＭＳ Ｐゴシック" charset="0"/>
            </a:endParaRPr>
          </a:p>
          <a:p>
            <a:pPr lvl="1" eaLnBrk="1" hangingPunct="1">
              <a:buFont typeface="Arial" charset="0"/>
              <a:buChar char="–"/>
              <a:defRPr/>
            </a:pPr>
            <a:r>
              <a:rPr lang="en-US" dirty="0">
                <a:ea typeface="ＭＳ Ｐゴシック" charset="0"/>
              </a:rPr>
              <a:t>Did NOT use CORS as </a:t>
            </a:r>
            <a:r>
              <a:rPr lang="en-US" dirty="0" smtClean="0">
                <a:ea typeface="ＭＳ Ｐゴシック" charset="0"/>
              </a:rPr>
              <a:t>constraints</a:t>
            </a:r>
          </a:p>
          <a:p>
            <a:pPr eaLnBrk="1" hangingPunct="1">
              <a:buFont typeface="Arial" charset="0"/>
              <a:buChar char="•"/>
              <a:defRPr/>
            </a:pPr>
            <a:r>
              <a:rPr lang="en-US" dirty="0" smtClean="0">
                <a:ea typeface="ＭＳ Ｐゴシック" charset="0"/>
              </a:rPr>
              <a:t>National Re-Adjustment of 2007</a:t>
            </a:r>
          </a:p>
          <a:p>
            <a:pPr lvl="1" eaLnBrk="1" hangingPunct="1">
              <a:buFont typeface="Arial" charset="0"/>
              <a:buChar char="–"/>
              <a:defRPr/>
            </a:pPr>
            <a:r>
              <a:rPr lang="en-US" dirty="0" smtClean="0">
                <a:ea typeface="ＭＳ Ｐゴシック" charset="0"/>
              </a:rPr>
              <a:t>NAD 83(CORS96) and (NSRS2007)</a:t>
            </a:r>
          </a:p>
          <a:p>
            <a:pPr lvl="1" eaLnBrk="1" hangingPunct="1">
              <a:buFont typeface="Arial" charset="0"/>
              <a:buChar char="–"/>
              <a:defRPr/>
            </a:pPr>
            <a:r>
              <a:rPr lang="en-US" dirty="0" smtClean="0">
                <a:ea typeface="ＭＳ Ｐゴシック" charset="0"/>
              </a:rPr>
              <a:t>Simultaneous nationwide adjustment (GNSS only)</a:t>
            </a:r>
          </a:p>
          <a:p>
            <a:pPr eaLnBrk="1" hangingPunct="1">
              <a:buFont typeface="Arial" charset="0"/>
              <a:buChar char="•"/>
              <a:defRPr/>
            </a:pPr>
            <a:r>
              <a:rPr lang="en-US" b="1" i="1" dirty="0" smtClean="0">
                <a:ea typeface="ＭＳ Ｐゴシック" charset="0"/>
              </a:rPr>
              <a:t>New realization: NAD 83(2011) epoch 2010.00</a:t>
            </a:r>
          </a:p>
        </p:txBody>
      </p:sp>
      <p:pic>
        <p:nvPicPr>
          <p:cNvPr id="5" name="Picture 5" descr="bilby_tower_light"/>
          <p:cNvPicPr>
            <a:picLocks noChangeAspect="1" noChangeArrowheads="1"/>
          </p:cNvPicPr>
          <p:nvPr/>
        </p:nvPicPr>
        <p:blipFill>
          <a:blip r:embed="rId3"/>
          <a:srcRect r="24116"/>
          <a:stretch>
            <a:fillRect/>
          </a:stretch>
        </p:blipFill>
        <p:spPr>
          <a:xfrm>
            <a:off x="6614442" y="1738313"/>
            <a:ext cx="1603772" cy="28575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4"/>
          <a:srcRect/>
          <a:stretch>
            <a:fillRect/>
          </a:stretch>
        </p:blipFill>
        <p:spPr bwMode="auto">
          <a:xfrm>
            <a:off x="6518002" y="4001692"/>
            <a:ext cx="1726406" cy="190619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Slide Number Placeholder 6"/>
          <p:cNvSpPr>
            <a:spLocks noGrp="1"/>
          </p:cNvSpPr>
          <p:nvPr>
            <p:ph type="sldNum" sz="quarter" idx="12"/>
          </p:nvPr>
        </p:nvSpPr>
        <p:spPr/>
        <p:txBody>
          <a:bodyPr/>
          <a:lstStyle/>
          <a:p>
            <a:fld id="{5B0ABE0A-6C0D-4FD2-BB4D-7F3028D3A7F6}" type="slidenum">
              <a:rPr lang="en-US" altLang="en-US" smtClean="0"/>
              <a:pPr/>
              <a:t>3</a:t>
            </a:fld>
            <a:endParaRPr lang="en-US" altLang="en-US"/>
          </a:p>
        </p:txBody>
      </p:sp>
    </p:spTree>
    <p:extLst>
      <p:ext uri="{BB962C8B-B14F-4D97-AF65-F5344CB8AC3E}">
        <p14:creationId xmlns:p14="http://schemas.microsoft.com/office/powerpoint/2010/main" val="924128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par>
                          <p:cTn id="23" fill="hold" nodeType="afterGroup">
                            <p:stCondLst>
                              <p:cond delay="1000"/>
                            </p:stCondLst>
                            <p:childTnLst>
                              <p:par>
                                <p:cTn id="24" presetID="2"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1+#ppt_w/2"/>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childTnLst>
                                </p:cTn>
                              </p:par>
                            </p:childTnLst>
                          </p:cTn>
                        </p:par>
                        <p:par>
                          <p:cTn id="39" fill="hold" nodeType="afterGroup">
                            <p:stCondLst>
                              <p:cond delay="1000"/>
                            </p:stCondLst>
                            <p:childTnLst>
                              <p:par>
                                <p:cTn id="40" presetID="9" presetClass="exit" presetSubtype="0" fill="hold" nodeType="afterEffect">
                                  <p:stCondLst>
                                    <p:cond delay="0"/>
                                  </p:stCondLst>
                                  <p:childTnLst>
                                    <p:animEffect transition="out" filter="dissolve">
                                      <p:cBhvr>
                                        <p:cTn id="41" dur="5000"/>
                                        <p:tgtEl>
                                          <p:spTgt spid="5"/>
                                        </p:tgtEl>
                                      </p:cBhvr>
                                    </p:animEffect>
                                    <p:set>
                                      <p:cBhvr>
                                        <p:cTn id="42" dur="1" fill="hold">
                                          <p:stCondLst>
                                            <p:cond delay="4999"/>
                                          </p:stCondLst>
                                        </p:cTn>
                                        <p:tgtEl>
                                          <p:spTgt spid="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61693"/>
            <a:ext cx="8229600" cy="595099"/>
          </a:xfrm>
        </p:spPr>
        <p:txBody>
          <a:bodyPr/>
          <a:lstStyle/>
          <a:p>
            <a:r>
              <a:rPr lang="en-US" dirty="0" smtClean="0"/>
              <a:t>Datum Defect in NAD 83</a:t>
            </a:r>
            <a:endParaRPr lang="en-US" dirty="0"/>
          </a:p>
        </p:txBody>
      </p:sp>
      <p:pic>
        <p:nvPicPr>
          <p:cNvPr id="8" name="Content Placeholder 7"/>
          <p:cNvPicPr>
            <a:picLocks noGrp="1" noChangeAspect="1"/>
          </p:cNvPicPr>
          <p:nvPr>
            <p:ph sz="half" idx="1"/>
          </p:nvPr>
        </p:nvPicPr>
        <p:blipFill>
          <a:blip r:embed="rId2"/>
          <a:stretch>
            <a:fillRect/>
          </a:stretch>
        </p:blipFill>
        <p:spPr>
          <a:xfrm>
            <a:off x="457200" y="1916832"/>
            <a:ext cx="4038600" cy="3151037"/>
          </a:xfrm>
          <a:prstGeom prst="rect">
            <a:avLst/>
          </a:prstGeom>
        </p:spPr>
      </p:pic>
      <p:pic>
        <p:nvPicPr>
          <p:cNvPr id="9" name="Content Placeholder 8"/>
          <p:cNvPicPr>
            <a:picLocks noGrp="1" noChangeAspect="1"/>
          </p:cNvPicPr>
          <p:nvPr>
            <p:ph sz="half" idx="2"/>
          </p:nvPr>
        </p:nvPicPr>
        <p:blipFill>
          <a:blip r:embed="rId3"/>
          <a:stretch>
            <a:fillRect/>
          </a:stretch>
        </p:blipFill>
        <p:spPr>
          <a:xfrm>
            <a:off x="4648200" y="1916832"/>
            <a:ext cx="4038600" cy="3392423"/>
          </a:xfrm>
          <a:prstGeom prst="rect">
            <a:avLst/>
          </a:prstGeom>
        </p:spPr>
      </p:pic>
      <p:sp>
        <p:nvSpPr>
          <p:cNvPr id="4" name="Slide Number Placeholder 3"/>
          <p:cNvSpPr>
            <a:spLocks noGrp="1"/>
          </p:cNvSpPr>
          <p:nvPr>
            <p:ph type="sldNum" sz="quarter" idx="12"/>
          </p:nvPr>
        </p:nvSpPr>
        <p:spPr/>
        <p:txBody>
          <a:bodyPr/>
          <a:lstStyle/>
          <a:p>
            <a:fld id="{976A3273-7CDC-412B-BF1F-9F9153F94251}" type="slidenum">
              <a:rPr lang="en-US" smtClean="0"/>
              <a:t>4</a:t>
            </a:fld>
            <a:endParaRPr lang="en-US"/>
          </a:p>
        </p:txBody>
      </p:sp>
      <p:pic>
        <p:nvPicPr>
          <p:cNvPr id="10" name="Picture 9"/>
          <p:cNvPicPr>
            <a:picLocks noChangeAspect="1"/>
          </p:cNvPicPr>
          <p:nvPr/>
        </p:nvPicPr>
        <p:blipFill>
          <a:blip r:embed="rId4"/>
          <a:stretch>
            <a:fillRect/>
          </a:stretch>
        </p:blipFill>
        <p:spPr>
          <a:xfrm>
            <a:off x="605232" y="4941168"/>
            <a:ext cx="1086448" cy="504056"/>
          </a:xfrm>
          <a:prstGeom prst="rect">
            <a:avLst/>
          </a:prstGeom>
        </p:spPr>
      </p:pic>
    </p:spTree>
    <p:extLst>
      <p:ext uri="{BB962C8B-B14F-4D97-AF65-F5344CB8AC3E}">
        <p14:creationId xmlns:p14="http://schemas.microsoft.com/office/powerpoint/2010/main" val="19243114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BShaw\Presentations\GeCo2014\slideshow\images\NA2011_Horz_Accurac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5B0ABE0A-6C0D-4FD2-BB4D-7F3028D3A7F6}" type="slidenum">
              <a:rPr lang="en-US" altLang="en-US" smtClean="0"/>
              <a:pPr/>
              <a:t>5</a:t>
            </a:fld>
            <a:endParaRPr lang="en-US" altLang="en-US"/>
          </a:p>
        </p:txBody>
      </p:sp>
    </p:spTree>
    <p:extLst>
      <p:ext uri="{BB962C8B-B14F-4D97-AF65-F5344CB8AC3E}">
        <p14:creationId xmlns:p14="http://schemas.microsoft.com/office/powerpoint/2010/main" val="3729059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5363"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dirty="0" smtClean="0">
                <a:latin typeface="Times New Roman" panose="02020603050405020304" pitchFamily="18" charset="0"/>
                <a:cs typeface="Times New Roman" panose="02020603050405020304" pitchFamily="18" charset="0"/>
                <a:sym typeface="Times New Roman" panose="02020603050405020304" pitchFamily="18" charset="0"/>
              </a:rPr>
              <a:t>Current Vertical Datum in the USA</a:t>
            </a:r>
            <a:endParaRPr lang="en-US" altLang="en-US" sz="3900" dirty="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smtClean="0">
                <a:latin typeface="Times New Roman" panose="02020603050405020304" pitchFamily="18" charset="0"/>
                <a:cs typeface="Times New Roman" panose="02020603050405020304" pitchFamily="18" charset="0"/>
                <a:sym typeface="Times New Roman" panose="02020603050405020304" pitchFamily="18" charset="0"/>
              </a:rPr>
              <a:t>NAVD 88</a:t>
            </a:r>
            <a:r>
              <a:rPr lang="en-US" altLang="en-US" sz="2000" smtClean="0">
                <a:latin typeface="Times New Roman" panose="02020603050405020304" pitchFamily="18" charset="0"/>
                <a:cs typeface="Times New Roman" panose="02020603050405020304" pitchFamily="18" charset="0"/>
                <a:sym typeface="Times New Roman" panose="02020603050405020304"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smtClean="0">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sz="2000" smtClean="0">
                <a:latin typeface="Times New Roman" panose="02020603050405020304" pitchFamily="18" charset="0"/>
                <a:cs typeface="Times New Roman" panose="02020603050405020304" pitchFamily="18" charset="0"/>
                <a:sym typeface="Times New Roman" panose="02020603050405020304" pitchFamily="18" charset="0"/>
              </a:rPr>
              <a:t>The surface of equal gravity potential to which orthometric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smtClean="0">
                <a:latin typeface="Times New Roman" panose="02020603050405020304" pitchFamily="18" charset="0"/>
                <a:cs typeface="Times New Roman" panose="02020603050405020304" pitchFamily="18" charset="0"/>
                <a:sym typeface="Times New Roman" panose="02020603050405020304" pitchFamily="18" charset="0"/>
              </a:rPr>
              <a:t>Realization:  </a:t>
            </a:r>
            <a:r>
              <a:rPr lang="en-US" altLang="en-US" sz="2000" smtClean="0">
                <a:latin typeface="Times New Roman" panose="02020603050405020304" pitchFamily="18" charset="0"/>
                <a:cs typeface="Times New Roman" panose="02020603050405020304" pitchFamily="18" charset="0"/>
                <a:sym typeface="Times New Roman" panose="02020603050405020304" pitchFamily="18" charset="0"/>
              </a:rPr>
              <a:t>Over 500,000 geodetic marks across North America with published Helmert orthometric heights, most of which were originally computed from a minimally constrained adjustment of leveling and gravity data, holding the geopotential value at “Father Point/Rimouski” fixed.</a:t>
            </a:r>
            <a:endParaRPr lang="en-US" altLang="en-US" smtClean="0"/>
          </a:p>
        </p:txBody>
      </p:sp>
      <p:pic>
        <p:nvPicPr>
          <p:cNvPr id="15365"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5366"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1225"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1225"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1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1225"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a:latin typeface="Times New Roman" panose="02020603050405020304" pitchFamily="18" charset="0"/>
                <a:cs typeface="Times New Roman" panose="02020603050405020304" pitchFamily="18" charset="0"/>
                <a:sym typeface="Times New Roman" panose="02020603050405020304" pitchFamily="18" charset="0"/>
              </a:rPr>
              <a:t>Father Point Lighthouse, Quebec</a:t>
            </a:r>
            <a:endParaRPr lang="en-US" altLang="en-US" sz="2200">
              <a:latin typeface="Arial" panose="020B0604020202020204" pitchFamily="34" charset="0"/>
              <a:cs typeface="Arial" panose="020B0604020202020204" pitchFamily="34" charset="0"/>
            </a:endParaRPr>
          </a:p>
        </p:txBody>
      </p:sp>
      <p:sp>
        <p:nvSpPr>
          <p:cNvPr id="15367"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i="1">
                <a:latin typeface="Times New Roman" panose="02020603050405020304" pitchFamily="18" charset="0"/>
                <a:cs typeface="Times New Roman" panose="02020603050405020304" pitchFamily="18" charset="0"/>
              </a:rPr>
              <a:t>*Not adopted in Canada</a:t>
            </a:r>
          </a:p>
        </p:txBody>
      </p:sp>
      <p:sp>
        <p:nvSpPr>
          <p:cNvPr id="2" name="Slide Number Placeholder 1"/>
          <p:cNvSpPr>
            <a:spLocks noGrp="1"/>
          </p:cNvSpPr>
          <p:nvPr>
            <p:ph type="sldNum" sz="quarter" idx="12"/>
          </p:nvPr>
        </p:nvSpPr>
        <p:spPr/>
        <p:txBody>
          <a:bodyPr/>
          <a:lstStyle/>
          <a:p>
            <a:fld id="{976A3273-7CDC-412B-BF1F-9F9153F94251}" type="slidenum">
              <a:rPr lang="en-US" smtClean="0"/>
              <a:t>6</a:t>
            </a:fld>
            <a:endParaRPr lang="en-US"/>
          </a:p>
        </p:txBody>
      </p:sp>
    </p:spTree>
    <p:extLst>
      <p:ext uri="{BB962C8B-B14F-4D97-AF65-F5344CB8AC3E}">
        <p14:creationId xmlns:p14="http://schemas.microsoft.com/office/powerpoint/2010/main" val="28624471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C:\BShaw\My_Maps\Leveling\images\LevelingByOrder_fin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93812"/>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5B0ABE0A-6C0D-4FD2-BB4D-7F3028D3A7F6}" type="slidenum">
              <a:rPr lang="en-US" altLang="en-US" smtClean="0"/>
              <a:pPr/>
              <a:t>7</a:t>
            </a:fld>
            <a:endParaRPr lang="en-US" altLang="en-US"/>
          </a:p>
        </p:txBody>
      </p:sp>
    </p:spTree>
    <p:extLst>
      <p:ext uri="{BB962C8B-B14F-4D97-AF65-F5344CB8AC3E}">
        <p14:creationId xmlns:p14="http://schemas.microsoft.com/office/powerpoint/2010/main" val="1766902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C:\BShaw\My_Maps\Leveling\images\1930s_LevelingByOrder_f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093812"/>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5B0ABE0A-6C0D-4FD2-BB4D-7F3028D3A7F6}" type="slidenum">
              <a:rPr lang="en-US" altLang="en-US" smtClean="0"/>
              <a:pPr/>
              <a:t>8</a:t>
            </a:fld>
            <a:endParaRPr lang="en-US" altLang="en-US"/>
          </a:p>
        </p:txBody>
      </p:sp>
    </p:spTree>
    <p:extLst>
      <p:ext uri="{BB962C8B-B14F-4D97-AF65-F5344CB8AC3E}">
        <p14:creationId xmlns:p14="http://schemas.microsoft.com/office/powerpoint/2010/main" val="1608151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6227763" y="2595563"/>
            <a:ext cx="291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1954-1991:  Subsidence</a:t>
            </a:r>
          </a:p>
        </p:txBody>
      </p:sp>
      <p:grpSp>
        <p:nvGrpSpPr>
          <p:cNvPr id="2" name="Group 27"/>
          <p:cNvGrpSpPr>
            <a:grpSpLocks/>
          </p:cNvGrpSpPr>
          <p:nvPr/>
        </p:nvGrpSpPr>
        <p:grpSpPr bwMode="auto">
          <a:xfrm>
            <a:off x="1066800" y="2605088"/>
            <a:ext cx="6724650" cy="1114425"/>
            <a:chOff x="1066800" y="2447925"/>
            <a:chExt cx="6724650" cy="1114425"/>
          </a:xfrm>
        </p:grpSpPr>
        <p:sp>
          <p:nvSpPr>
            <p:cNvPr id="25623"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4"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400" b="1">
                <a:latin typeface="Verdana" panose="020B0604030504040204" pitchFamily="34" charset="0"/>
              </a:endParaRPr>
            </a:p>
          </p:txBody>
        </p:sp>
        <p:sp>
          <p:nvSpPr>
            <p:cNvPr id="25625"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400" b="1">
                <a:latin typeface="Verdana" panose="020B0604030504040204" pitchFamily="34" charset="0"/>
              </a:endParaRPr>
            </a:p>
          </p:txBody>
        </p:sp>
        <p:sp>
          <p:nvSpPr>
            <p:cNvPr id="25626"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400" b="1">
                <a:latin typeface="Verdana" panose="020B0604030504040204" pitchFamily="34" charset="0"/>
              </a:endParaRPr>
            </a:p>
          </p:txBody>
        </p:sp>
        <p:sp>
          <p:nvSpPr>
            <p:cNvPr id="25627" name="TextBox 13"/>
            <p:cNvSpPr txBox="1">
              <a:spLocks noChangeArrowheads="1"/>
            </p:cNvSpPr>
            <p:nvPr/>
          </p:nvSpPr>
          <p:spPr bwMode="auto">
            <a:xfrm>
              <a:off x="3409950" y="2447925"/>
              <a:ext cx="811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House</a:t>
              </a:r>
            </a:p>
          </p:txBody>
        </p:sp>
        <p:sp>
          <p:nvSpPr>
            <p:cNvPr id="25628" name="TextBox 26"/>
            <p:cNvSpPr txBox="1">
              <a:spLocks noChangeArrowheads="1"/>
            </p:cNvSpPr>
            <p:nvPr/>
          </p:nvSpPr>
          <p:spPr bwMode="auto">
            <a:xfrm>
              <a:off x="4610100" y="2828925"/>
              <a:ext cx="4908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BM</a:t>
              </a:r>
            </a:p>
          </p:txBody>
        </p:sp>
      </p:grpSp>
      <p:grpSp>
        <p:nvGrpSpPr>
          <p:cNvPr id="30" name="Group 29"/>
          <p:cNvGrpSpPr>
            <a:grpSpLocks/>
          </p:cNvGrpSpPr>
          <p:nvPr/>
        </p:nvGrpSpPr>
        <p:grpSpPr bwMode="auto">
          <a:xfrm>
            <a:off x="1066800" y="2605088"/>
            <a:ext cx="6724650" cy="1114425"/>
            <a:chOff x="1066800" y="2447925"/>
            <a:chExt cx="6724650" cy="1114425"/>
          </a:xfrm>
        </p:grpSpPr>
        <p:sp>
          <p:nvSpPr>
            <p:cNvPr id="25617"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400" b="1">
                <a:latin typeface="Verdana" panose="020B0604030504040204" pitchFamily="34" charset="0"/>
              </a:endParaRPr>
            </a:p>
          </p:txBody>
        </p:sp>
        <p:sp>
          <p:nvSpPr>
            <p:cNvPr id="25619"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400" b="1">
                <a:latin typeface="Verdana" panose="020B0604030504040204" pitchFamily="34" charset="0"/>
              </a:endParaRPr>
            </a:p>
          </p:txBody>
        </p:sp>
        <p:sp>
          <p:nvSpPr>
            <p:cNvPr id="25620"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400" b="1">
                <a:latin typeface="Verdana" panose="020B0604030504040204" pitchFamily="34" charset="0"/>
              </a:endParaRPr>
            </a:p>
          </p:txBody>
        </p:sp>
        <p:sp>
          <p:nvSpPr>
            <p:cNvPr id="25621" name="TextBox 19"/>
            <p:cNvSpPr txBox="1">
              <a:spLocks noChangeArrowheads="1"/>
            </p:cNvSpPr>
            <p:nvPr/>
          </p:nvSpPr>
          <p:spPr bwMode="auto">
            <a:xfrm>
              <a:off x="3409950" y="2447925"/>
              <a:ext cx="811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House</a:t>
              </a:r>
            </a:p>
          </p:txBody>
        </p:sp>
        <p:sp>
          <p:nvSpPr>
            <p:cNvPr id="25622" name="TextBox 20"/>
            <p:cNvSpPr txBox="1">
              <a:spLocks noChangeArrowheads="1"/>
            </p:cNvSpPr>
            <p:nvPr/>
          </p:nvSpPr>
          <p:spPr bwMode="auto">
            <a:xfrm>
              <a:off x="4610100" y="2828925"/>
              <a:ext cx="49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BM</a:t>
              </a:r>
            </a:p>
          </p:txBody>
        </p:sp>
      </p:grpSp>
      <p:sp>
        <p:nvSpPr>
          <p:cNvPr id="25605" name="TextBox 21"/>
          <p:cNvSpPr txBox="1">
            <a:spLocks noChangeArrowheads="1"/>
          </p:cNvSpPr>
          <p:nvPr/>
        </p:nvSpPr>
        <p:spPr bwMode="auto">
          <a:xfrm>
            <a:off x="6227763" y="1909763"/>
            <a:ext cx="2916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1954:  Leveling Performed </a:t>
            </a:r>
          </a:p>
          <a:p>
            <a:pPr>
              <a:spcBef>
                <a:spcPct val="0"/>
              </a:spcBef>
              <a:buFontTx/>
              <a:buNone/>
            </a:pPr>
            <a:r>
              <a:rPr lang="en-US" altLang="en-US" sz="1400" b="1">
                <a:latin typeface="Verdana" panose="020B0604030504040204" pitchFamily="34" charset="0"/>
              </a:rPr>
              <a:t>to bench mark</a:t>
            </a:r>
          </a:p>
        </p:txBody>
      </p:sp>
      <p:cxnSp>
        <p:nvCxnSpPr>
          <p:cNvPr id="24" name="Straight Connector 23"/>
          <p:cNvCxnSpPr>
            <a:cxnSpLocks noChangeShapeType="1"/>
          </p:cNvCxnSpPr>
          <p:nvPr/>
        </p:nvCxnSpPr>
        <p:spPr bwMode="auto">
          <a:xfrm>
            <a:off x="600075" y="5710238"/>
            <a:ext cx="8086725" cy="0"/>
          </a:xfrm>
          <a:prstGeom prst="line">
            <a:avLst/>
          </a:prstGeom>
          <a:noFill/>
          <a:ln w="571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6" name="TextBox 25"/>
          <p:cNvSpPr txBox="1">
            <a:spLocks noChangeArrowheads="1"/>
          </p:cNvSpPr>
          <p:nvPr/>
        </p:nvSpPr>
        <p:spPr bwMode="auto">
          <a:xfrm>
            <a:off x="6227763" y="3214688"/>
            <a:ext cx="29162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1991:  Original 1954 leveling data is used to compute the NAVD 88 height which is then published for this BM</a:t>
            </a:r>
          </a:p>
        </p:txBody>
      </p:sp>
      <p:cxnSp>
        <p:nvCxnSpPr>
          <p:cNvPr id="29" name="Straight Arrow Connector 28"/>
          <p:cNvCxnSpPr>
            <a:cxnSpLocks noChangeShapeType="1"/>
          </p:cNvCxnSpPr>
          <p:nvPr/>
        </p:nvCxnSpPr>
        <p:spPr bwMode="auto">
          <a:xfrm rot="5400000" flipH="1" flipV="1">
            <a:off x="3829050" y="4529138"/>
            <a:ext cx="2324100" cy="190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3478213" y="5759450"/>
            <a:ext cx="5151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Obviously the true height relative to the NAVD 88 </a:t>
            </a:r>
          </a:p>
          <a:p>
            <a:pPr>
              <a:spcBef>
                <a:spcPct val="0"/>
              </a:spcBef>
              <a:buFontTx/>
              <a:buNone/>
            </a:pPr>
            <a:r>
              <a:rPr lang="en-US" altLang="en-US" sz="1400" b="1">
                <a:latin typeface="Verdana" panose="020B0604030504040204" pitchFamily="34" charset="0"/>
              </a:rPr>
              <a:t>zero surface is not the published NAVD 88 height</a:t>
            </a:r>
          </a:p>
          <a:p>
            <a:pPr>
              <a:spcBef>
                <a:spcPct val="0"/>
              </a:spcBef>
              <a:buFontTx/>
              <a:buNone/>
            </a:pPr>
            <a:endParaRPr lang="en-US" altLang="en-US" sz="1400" b="1">
              <a:latin typeface="Verdana" panose="020B0604030504040204" pitchFamily="34" charset="0"/>
            </a:endParaRPr>
          </a:p>
        </p:txBody>
      </p:sp>
      <p:cxnSp>
        <p:nvCxnSpPr>
          <p:cNvPr id="33" name="Straight Arrow Connector 32"/>
          <p:cNvCxnSpPr>
            <a:cxnSpLocks noChangeShapeType="1"/>
          </p:cNvCxnSpPr>
          <p:nvPr/>
        </p:nvCxnSpPr>
        <p:spPr bwMode="auto">
          <a:xfrm rot="5400000" flipH="1" flipV="1">
            <a:off x="4568031" y="5334794"/>
            <a:ext cx="714375" cy="1588"/>
          </a:xfrm>
          <a:prstGeom prst="straightConnector1">
            <a:avLst/>
          </a:prstGeom>
          <a:noFill/>
          <a:ln w="57150"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35" name="Right Brace 34"/>
          <p:cNvSpPr>
            <a:spLocks/>
          </p:cNvSpPr>
          <p:nvPr/>
        </p:nvSpPr>
        <p:spPr bwMode="auto">
          <a:xfrm>
            <a:off x="5124450" y="3452813"/>
            <a:ext cx="371475" cy="2209800"/>
          </a:xfrm>
          <a:prstGeom prst="rightBrace">
            <a:avLst>
              <a:gd name="adj1" fmla="val 8345"/>
              <a:gd name="adj2" fmla="val 75431"/>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400" b="1">
              <a:latin typeface="Verdana" panose="020B0604030504040204" pitchFamily="34" charset="0"/>
            </a:endParaRPr>
          </a:p>
        </p:txBody>
      </p:sp>
      <p:sp>
        <p:nvSpPr>
          <p:cNvPr id="36" name="TextBox 35"/>
          <p:cNvSpPr txBox="1">
            <a:spLocks noChangeArrowheads="1"/>
          </p:cNvSpPr>
          <p:nvPr/>
        </p:nvSpPr>
        <p:spPr bwMode="auto">
          <a:xfrm>
            <a:off x="5543550" y="4967288"/>
            <a:ext cx="1677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H</a:t>
            </a:r>
            <a:r>
              <a:rPr lang="en-US" altLang="en-US" sz="1400" b="1" baseline="-25000">
                <a:latin typeface="Verdana" panose="020B0604030504040204" pitchFamily="34" charset="0"/>
              </a:rPr>
              <a:t>88</a:t>
            </a:r>
            <a:r>
              <a:rPr lang="en-US" altLang="en-US" sz="1400" b="1">
                <a:latin typeface="Verdana" panose="020B0604030504040204" pitchFamily="34" charset="0"/>
              </a:rPr>
              <a:t>(published)</a:t>
            </a:r>
          </a:p>
        </p:txBody>
      </p:sp>
      <p:sp>
        <p:nvSpPr>
          <p:cNvPr id="37" name="Right Brace 36"/>
          <p:cNvSpPr>
            <a:spLocks/>
          </p:cNvSpPr>
          <p:nvPr/>
        </p:nvSpPr>
        <p:spPr bwMode="auto">
          <a:xfrm flipH="1">
            <a:off x="4457700" y="4995863"/>
            <a:ext cx="409575" cy="676275"/>
          </a:xfrm>
          <a:prstGeom prst="rightBrace">
            <a:avLst>
              <a:gd name="adj1" fmla="val 8332"/>
              <a:gd name="adj2" fmla="val 4897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400" b="1">
              <a:latin typeface="Verdana" panose="020B0604030504040204" pitchFamily="34" charset="0"/>
            </a:endParaRPr>
          </a:p>
        </p:txBody>
      </p:sp>
      <p:sp>
        <p:nvSpPr>
          <p:cNvPr id="38" name="TextBox 37"/>
          <p:cNvSpPr txBox="1">
            <a:spLocks noChangeArrowheads="1"/>
          </p:cNvSpPr>
          <p:nvPr/>
        </p:nvSpPr>
        <p:spPr bwMode="auto">
          <a:xfrm>
            <a:off x="3333750" y="5148263"/>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H</a:t>
            </a:r>
            <a:r>
              <a:rPr lang="en-US" altLang="en-US" sz="1400" b="1" baseline="-25000">
                <a:latin typeface="Verdana" panose="020B0604030504040204" pitchFamily="34" charset="0"/>
              </a:rPr>
              <a:t>88</a:t>
            </a:r>
            <a:r>
              <a:rPr lang="en-US" altLang="en-US" sz="1400" b="1">
                <a:latin typeface="Verdana" panose="020B0604030504040204" pitchFamily="34" charset="0"/>
              </a:rPr>
              <a:t>(true)</a:t>
            </a:r>
          </a:p>
        </p:txBody>
      </p:sp>
      <p:sp>
        <p:nvSpPr>
          <p:cNvPr id="39" name="TextBox 38"/>
          <p:cNvSpPr txBox="1">
            <a:spLocks noChangeArrowheads="1"/>
          </p:cNvSpPr>
          <p:nvPr/>
        </p:nvSpPr>
        <p:spPr bwMode="auto">
          <a:xfrm>
            <a:off x="0" y="5348288"/>
            <a:ext cx="308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Verdana" panose="020B0604030504040204" pitchFamily="34" charset="0"/>
              </a:rPr>
              <a:t>NAVD 88 zero height surface</a:t>
            </a:r>
          </a:p>
        </p:txBody>
      </p:sp>
      <p:sp>
        <p:nvSpPr>
          <p:cNvPr id="40" name="Title 1"/>
          <p:cNvSpPr txBox="1">
            <a:spLocks/>
          </p:cNvSpPr>
          <p:nvPr/>
        </p:nvSpPr>
        <p:spPr bwMode="auto">
          <a:xfrm>
            <a:off x="3048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Subsidence and Bench Mark Height</a:t>
            </a:r>
          </a:p>
        </p:txBody>
      </p:sp>
      <p:sp>
        <p:nvSpPr>
          <p:cNvPr id="3" name="Slide Number Placeholder 2"/>
          <p:cNvSpPr>
            <a:spLocks noGrp="1"/>
          </p:cNvSpPr>
          <p:nvPr>
            <p:ph type="sldNum" sz="quarter" idx="12"/>
          </p:nvPr>
        </p:nvSpPr>
        <p:spPr/>
        <p:txBody>
          <a:bodyPr/>
          <a:lstStyle/>
          <a:p>
            <a:fld id="{976A3273-7CDC-412B-BF1F-9F9153F94251}" type="slidenum">
              <a:rPr lang="en-US" smtClean="0"/>
              <a:t>9</a:t>
            </a:fld>
            <a:endParaRPr lang="en-US"/>
          </a:p>
        </p:txBody>
      </p:sp>
    </p:spTree>
    <p:extLst>
      <p:ext uri="{BB962C8B-B14F-4D97-AF65-F5344CB8AC3E}">
        <p14:creationId xmlns:p14="http://schemas.microsoft.com/office/powerpoint/2010/main" val="789316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5E-6 -4.44444E-6 L 5E-6 0.22639 " pathEditMode="relative" rAng="0" ptsTypes="AA">
                                      <p:cBhvr>
                                        <p:cTn id="6" dur="2000" fill="hold"/>
                                        <p:tgtEl>
                                          <p:spTgt spid="2"/>
                                        </p:tgtEl>
                                        <p:attrNameLst>
                                          <p:attrName>ppt_x</p:attrName>
                                          <p:attrName>ppt_y</p:attrName>
                                        </p:attrNameLst>
                                      </p:cBhvr>
                                      <p:rCtr x="0" y="113"/>
                                    </p:animMotion>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9" presetClass="emph" presetSubtype="0" nodeType="withEffect">
                                  <p:stCondLst>
                                    <p:cond delay="0"/>
                                  </p:stCondLst>
                                  <p:childTnLst>
                                    <p:set>
                                      <p:cBhvr rctx="PPT">
                                        <p:cTn id="10" dur="indefinite"/>
                                        <p:tgtEl>
                                          <p:spTgt spid="30"/>
                                        </p:tgtEl>
                                        <p:attrNameLst>
                                          <p:attrName>style.opacity</p:attrName>
                                        </p:attrNameLst>
                                      </p:cBhvr>
                                      <p:to>
                                        <p:strVal val="0.15"/>
                                      </p:to>
                                    </p:set>
                                    <p:animEffect filter="image" prLst="opacity: 0.15">
                                      <p:cBhvr rctx="IE">
                                        <p:cTn id="11" dur="indefinite"/>
                                        <p:tgtEl>
                                          <p:spTgt spid="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1" grpId="0"/>
      <p:bldP spid="35" grpId="0" animBg="1"/>
      <p:bldP spid="36" grpId="0"/>
      <p:bldP spid="37" grpId="0" animBg="1"/>
      <p:bldP spid="38" grpId="0"/>
      <p:bldP spid="39" grpId="0"/>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1049</TotalTime>
  <Words>1818</Words>
  <Application>Microsoft Office PowerPoint</Application>
  <PresentationFormat>On-screen Show (4:3)</PresentationFormat>
  <Paragraphs>230</Paragraphs>
  <Slides>27</Slides>
  <Notes>14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7" baseType="lpstr">
      <vt:lpstr>MS PGothic</vt:lpstr>
      <vt:lpstr>MS PGothic</vt:lpstr>
      <vt:lpstr>Arial</vt:lpstr>
      <vt:lpstr>ArialMT</vt:lpstr>
      <vt:lpstr>Calibri</vt:lpstr>
      <vt:lpstr>Gill Sans MT</vt:lpstr>
      <vt:lpstr>Times New Roman</vt:lpstr>
      <vt:lpstr>Verdana</vt:lpstr>
      <vt:lpstr>Larissa</vt:lpstr>
      <vt:lpstr>Document</vt:lpstr>
      <vt:lpstr>Case Study of USA Session 4, 1700, 01 MAY 2016</vt:lpstr>
      <vt:lpstr>Topics</vt:lpstr>
      <vt:lpstr>A brief history of NAD 83</vt:lpstr>
      <vt:lpstr>Datum Defect in NAD 83</vt:lpstr>
      <vt:lpstr>PowerPoint Presentation</vt:lpstr>
      <vt:lpstr>Current Vertical Datum in the USA</vt:lpstr>
      <vt:lpstr>PowerPoint Presentation</vt:lpstr>
      <vt:lpstr>PowerPoint Presentation</vt:lpstr>
      <vt:lpstr>PowerPoint Presentation</vt:lpstr>
      <vt:lpstr>PowerPoint Presentation</vt:lpstr>
      <vt:lpstr>PowerPoint Presentation</vt:lpstr>
      <vt:lpstr>How will the new datums affect you?</vt:lpstr>
      <vt:lpstr>Geodetic Reference Datum of 2022 (tentative)</vt:lpstr>
      <vt:lpstr>Implementation</vt:lpstr>
      <vt:lpstr>CORS Network</vt:lpstr>
      <vt:lpstr>OPUS-RS Quality Directly Depends on CORS Spacing</vt:lpstr>
      <vt:lpstr>What will a future geopotential frame look like?</vt:lpstr>
      <vt:lpstr>A Geopotential Model has Infinite Layers</vt:lpstr>
      <vt:lpstr>Which geopotential to pick for datum level or W0?</vt:lpstr>
      <vt:lpstr>Gravity Field Power Spectrum</vt:lpstr>
      <vt:lpstr>GRAV-D Project Overview</vt:lpstr>
      <vt:lpstr>GRAV-D Status 2-1-16: 48%</vt:lpstr>
      <vt:lpstr>Survey and Block Plans</vt:lpstr>
      <vt:lpstr>Survey and Block Plans</vt:lpstr>
      <vt:lpstr>Experimental Geoids</vt:lpstr>
      <vt:lpstr>Summary</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Zhang</dc:creator>
  <cp:lastModifiedBy>Dan</cp:lastModifiedBy>
  <cp:revision>30</cp:revision>
  <dcterms:created xsi:type="dcterms:W3CDTF">2016-02-16T12:27:43Z</dcterms:created>
  <dcterms:modified xsi:type="dcterms:W3CDTF">2016-04-30T09:59:01Z</dcterms:modified>
</cp:coreProperties>
</file>