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7" r:id="rId2"/>
  </p:sldMasterIdLst>
  <p:notesMasterIdLst>
    <p:notesMasterId r:id="rId44"/>
  </p:notesMasterIdLst>
  <p:sldIdLst>
    <p:sldId id="257" r:id="rId3"/>
    <p:sldId id="974" r:id="rId4"/>
    <p:sldId id="315" r:id="rId5"/>
    <p:sldId id="336" r:id="rId6"/>
    <p:sldId id="325" r:id="rId7"/>
    <p:sldId id="323" r:id="rId8"/>
    <p:sldId id="280" r:id="rId9"/>
    <p:sldId id="333" r:id="rId10"/>
    <p:sldId id="359" r:id="rId11"/>
    <p:sldId id="334" r:id="rId12"/>
    <p:sldId id="317" r:id="rId13"/>
    <p:sldId id="343" r:id="rId14"/>
    <p:sldId id="346" r:id="rId15"/>
    <p:sldId id="3031" r:id="rId16"/>
    <p:sldId id="279" r:id="rId17"/>
    <p:sldId id="269" r:id="rId18"/>
    <p:sldId id="274" r:id="rId19"/>
    <p:sldId id="268" r:id="rId20"/>
    <p:sldId id="262" r:id="rId21"/>
    <p:sldId id="975" r:id="rId22"/>
    <p:sldId id="288" r:id="rId23"/>
    <p:sldId id="275" r:id="rId24"/>
    <p:sldId id="3032" r:id="rId25"/>
    <p:sldId id="281" r:id="rId26"/>
    <p:sldId id="357" r:id="rId27"/>
    <p:sldId id="382" r:id="rId28"/>
    <p:sldId id="286" r:id="rId29"/>
    <p:sldId id="970" r:id="rId30"/>
    <p:sldId id="971" r:id="rId31"/>
    <p:sldId id="972" r:id="rId32"/>
    <p:sldId id="973" r:id="rId33"/>
    <p:sldId id="297" r:id="rId34"/>
    <p:sldId id="967" r:id="rId35"/>
    <p:sldId id="294" r:id="rId36"/>
    <p:sldId id="293" r:id="rId37"/>
    <p:sldId id="263" r:id="rId38"/>
    <p:sldId id="290" r:id="rId39"/>
    <p:sldId id="271" r:id="rId40"/>
    <p:sldId id="291" r:id="rId41"/>
    <p:sldId id="273" r:id="rId42"/>
    <p:sldId id="276"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61" autoAdjust="0"/>
    <p:restoredTop sz="77123" autoAdjust="0"/>
  </p:normalViewPr>
  <p:slideViewPr>
    <p:cSldViewPr snapToGrid="0" snapToObjects="1">
      <p:cViewPr varScale="1">
        <p:scale>
          <a:sx n="88" d="100"/>
          <a:sy n="88" d="100"/>
        </p:scale>
        <p:origin x="456" y="44"/>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390C5-4237-47FC-86C3-09BD5C39BFD5}"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DC412-F92B-4CB4-B8D2-FEEF3348FDA7}" type="slidenum">
              <a:rPr lang="en-US" smtClean="0"/>
              <a:t>‹#›</a:t>
            </a:fld>
            <a:endParaRPr lang="en-US"/>
          </a:p>
        </p:txBody>
      </p:sp>
    </p:spTree>
    <p:extLst>
      <p:ext uri="{BB962C8B-B14F-4D97-AF65-F5344CB8AC3E}">
        <p14:creationId xmlns:p14="http://schemas.microsoft.com/office/powerpoint/2010/main" val="174494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eodesy.noaa.gov/datums/newdatums/index.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gs.noaa.gov/cgi-bin/redirectNOAA.prl?u=ngs.feedback@noaa.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odesy.noaa.gov/SPCS/index.s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geodesy.noaa.gov/SPCS/policy.s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DC412-F92B-4CB4-B8D2-FEEF3348FDA7}" type="slidenum">
              <a:rPr lang="en-US" smtClean="0"/>
              <a:t>1</a:t>
            </a:fld>
            <a:endParaRPr lang="en-US"/>
          </a:p>
        </p:txBody>
      </p:sp>
    </p:spTree>
    <p:extLst>
      <p:ext uri="{BB962C8B-B14F-4D97-AF65-F5344CB8AC3E}">
        <p14:creationId xmlns:p14="http://schemas.microsoft.com/office/powerpoint/2010/main" val="277900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is in process of creating “blueprint” documents for modernization of the NSRS</a:t>
            </a:r>
          </a:p>
          <a:p>
            <a:pPr marL="171450" indent="-171450">
              <a:buFont typeface="Arial" panose="020B0604020202020204" pitchFamily="34" charset="0"/>
              <a:buChar char="•"/>
            </a:pPr>
            <a:r>
              <a:rPr lang="en-US" dirty="0"/>
              <a:t>This is best source of detailed and specific information; living documents that get updated as necessary</a:t>
            </a:r>
          </a:p>
          <a:p>
            <a:pPr marL="171450" indent="-171450">
              <a:buFont typeface="Arial" panose="020B0604020202020204" pitchFamily="34" charset="0"/>
              <a:buChar char="•"/>
            </a:pPr>
            <a:r>
              <a:rPr lang="en-US" dirty="0"/>
              <a:t>Three blueprint documents:</a:t>
            </a:r>
          </a:p>
          <a:p>
            <a:pPr marL="628650" lvl="1" indent="-171450">
              <a:buFont typeface="Arial" panose="020B0604020202020204" pitchFamily="34" charset="0"/>
              <a:buChar char="•"/>
            </a:pPr>
            <a:r>
              <a:rPr lang="en-US" dirty="0"/>
              <a:t>First on geometric coordinates (terrestrial reference frames), latest version Sep 2017</a:t>
            </a:r>
          </a:p>
          <a:p>
            <a:pPr marL="628650" lvl="1" indent="-171450">
              <a:buFont typeface="Arial" panose="020B0604020202020204" pitchFamily="34" charset="0"/>
              <a:buChar char="•"/>
            </a:pPr>
            <a:r>
              <a:rPr lang="en-US" dirty="0"/>
              <a:t>Second on geopotential coordinates (“vertical” datum, gravity, etc.), latest version Nov 2017</a:t>
            </a:r>
          </a:p>
          <a:p>
            <a:pPr marL="628650" lvl="1" indent="-171450">
              <a:buFont typeface="Arial" panose="020B0604020202020204" pitchFamily="34" charset="0"/>
              <a:buChar char="•"/>
            </a:pPr>
            <a:r>
              <a:rPr lang="en-US" dirty="0"/>
              <a:t>Third on working in the modernized NSRS, first version will be published in May 2019.  This is the “how to” document for using the new 2022 NSRS.  Emphasis is on practical applications.  Later versions will include case studies.</a:t>
            </a: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14</a:t>
            </a:fld>
            <a:endParaRPr lang="en-US"/>
          </a:p>
        </p:txBody>
      </p:sp>
    </p:spTree>
    <p:extLst>
      <p:ext uri="{BB962C8B-B14F-4D97-AF65-F5344CB8AC3E}">
        <p14:creationId xmlns:p14="http://schemas.microsoft.com/office/powerpoint/2010/main" val="212109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97245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ITRF fixed PLATE specific reference frame.  5</a:t>
            </a:r>
            <a:r>
              <a:rPr lang="en-US" baseline="30000" dirty="0"/>
              <a:t>th</a:t>
            </a:r>
            <a:r>
              <a:rPr lang="en-US" dirty="0"/>
              <a:t> frame will be SIRGAS</a:t>
            </a:r>
          </a:p>
          <a:p>
            <a:endParaRPr lang="en-US" dirty="0"/>
          </a:p>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26364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285806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1149910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107124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ft altitude</a:t>
            </a:r>
          </a:p>
          <a:p>
            <a:pPr eaLnBrk="1" hangingPunct="1">
              <a:spcBef>
                <a:spcPct val="0"/>
              </a:spcBef>
            </a:pPr>
            <a:r>
              <a:rPr lang="en-US" altLang="en-US" sz="1200" dirty="0">
                <a:cs typeface="Arial" panose="020B0604020202020204" pitchFamily="34" charset="0"/>
              </a:rPr>
              <a:t>230 kt flight speed</a:t>
            </a:r>
          </a:p>
          <a:p>
            <a:endParaRPr lang="en-US" dirty="0"/>
          </a:p>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a:t>
            </a:r>
            <a:r>
              <a:rPr lang="en-US" dirty="0" err="1"/>
              <a:t>data_products.shtml</a:t>
            </a:r>
            <a:endParaRPr lang="en-US" dirty="0"/>
          </a:p>
          <a:p>
            <a:endParaRPr lang="en-US" dirty="0"/>
          </a:p>
          <a:p>
            <a:endParaRPr lang="en-US" dirty="0"/>
          </a:p>
        </p:txBody>
      </p:sp>
    </p:spTree>
    <p:extLst>
      <p:ext uri="{BB962C8B-B14F-4D97-AF65-F5344CB8AC3E}">
        <p14:creationId xmlns:p14="http://schemas.microsoft.com/office/powerpoint/2010/main" val="322270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b="0" i="0" dirty="0">
                <a:effectLst/>
                <a:latin typeface="+mj-lt"/>
                <a:ea typeface="+mj-ea"/>
                <a:cs typeface="+mj-cs"/>
                <a:sym typeface="Calibri"/>
              </a:rPr>
              <a:t>Hybrid geoid models are used to convert NAD83 ellipsoid heights from Global Positioning Systems (GPS) observations to </a:t>
            </a:r>
            <a:r>
              <a:rPr lang="en-US" sz="1600" b="0" i="0" dirty="0" err="1">
                <a:effectLst/>
                <a:latin typeface="+mj-lt"/>
                <a:ea typeface="+mj-ea"/>
                <a:cs typeface="+mj-cs"/>
                <a:sym typeface="Calibri"/>
              </a:rPr>
              <a:t>orthometric</a:t>
            </a:r>
            <a:r>
              <a:rPr lang="en-US" sz="1600" b="0" i="0" dirty="0">
                <a:effectLst/>
                <a:latin typeface="+mj-lt"/>
                <a:ea typeface="+mj-ea"/>
                <a:cs typeface="+mj-cs"/>
                <a:sym typeface="Calibri"/>
              </a:rPr>
              <a:t> heights (elevation). Hybrid geoid models are created by constraining a gravimetric geoid model to published heights using GPS observations on leveled bench marks. GEOID18 is intended to be the last hybrid geoid model that NGS creates before the current vertical </a:t>
            </a:r>
            <a:r>
              <a:rPr lang="en-US" sz="1600" b="0" i="0" dirty="0" err="1">
                <a:effectLst/>
                <a:latin typeface="+mj-lt"/>
                <a:ea typeface="+mj-ea"/>
                <a:cs typeface="+mj-cs"/>
                <a:sym typeface="Calibri"/>
              </a:rPr>
              <a:t>datums</a:t>
            </a:r>
            <a:r>
              <a:rPr lang="en-US" sz="1600" b="0" i="0" dirty="0">
                <a:effectLst/>
                <a:latin typeface="+mj-lt"/>
                <a:ea typeface="+mj-ea"/>
                <a:cs typeface="+mj-cs"/>
                <a:sym typeface="Calibri"/>
              </a:rPr>
              <a:t> are replaced by the </a:t>
            </a:r>
            <a:r>
              <a:rPr lang="en-US" sz="1600" b="1" i="0" u="none" strike="noStrike" dirty="0">
                <a:effectLst/>
                <a:latin typeface="+mj-lt"/>
                <a:ea typeface="+mj-ea"/>
                <a:cs typeface="+mj-cs"/>
                <a:sym typeface="Calibri"/>
                <a:hlinkClick r:id="rId3"/>
              </a:rPr>
              <a:t>North American-Pacific Geopotential Datum of 2022 (NAPGD2022) </a:t>
            </a:r>
            <a:r>
              <a:rPr lang="en-US" sz="1600" b="0" i="0" dirty="0">
                <a:effectLst/>
                <a:latin typeface="+mj-lt"/>
                <a:ea typeface="+mj-ea"/>
                <a:cs typeface="+mj-cs"/>
                <a:sym typeface="Calibri"/>
              </a:rPr>
              <a:t>.</a:t>
            </a:r>
            <a:endParaRPr lang="en-US" dirty="0"/>
          </a:p>
        </p:txBody>
      </p:sp>
    </p:spTree>
    <p:extLst>
      <p:ext uri="{BB962C8B-B14F-4D97-AF65-F5344CB8AC3E}">
        <p14:creationId xmlns:p14="http://schemas.microsoft.com/office/powerpoint/2010/main" val="227586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209427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NCAT (implementation of NADCON5) - https://geodesy.noaa.gov/NCAT/</a:t>
            </a:r>
          </a:p>
          <a:p>
            <a:r>
              <a:rPr lang="en-US" dirty="0"/>
              <a:t>NADCON 5 Technical Report - https://</a:t>
            </a:r>
            <a:r>
              <a:rPr lang="en-US" sz="1200" b="0" i="0" dirty="0">
                <a:effectLst/>
                <a:latin typeface="+mj-lt"/>
                <a:ea typeface="+mj-ea"/>
                <a:cs typeface="+mj-cs"/>
                <a:sym typeface="Calibri"/>
              </a:rPr>
              <a:t>geodesy</a:t>
            </a:r>
            <a:r>
              <a:rPr lang="en-US" dirty="0"/>
              <a:t>.noaa.gov/PUBS_LIB/NOAA_TR_NOS_NGS_63.pdf</a:t>
            </a:r>
          </a:p>
          <a:p>
            <a:endParaRPr lang="en-US" dirty="0"/>
          </a:p>
          <a:p>
            <a:r>
              <a:rPr lang="en-US" dirty="0"/>
              <a:t>USSD – United States Standard Datum </a:t>
            </a:r>
            <a:r>
              <a:rPr lang="en-US" sz="1200" b="0" i="0" dirty="0">
                <a:effectLst/>
                <a:latin typeface="+mj-lt"/>
                <a:ea typeface="+mj-ea"/>
                <a:cs typeface="+mj-cs"/>
                <a:sym typeface="Calibri"/>
              </a:rPr>
              <a:t>https://geodesy.noaa.gov/datums/horizontal/us-standard-datum.shtml</a:t>
            </a:r>
          </a:p>
          <a:p>
            <a:r>
              <a:rPr lang="en-US" sz="1200" b="0" i="0" dirty="0">
                <a:effectLst/>
                <a:latin typeface="+mj-lt"/>
                <a:ea typeface="+mj-ea"/>
                <a:cs typeface="+mj-cs"/>
                <a:sym typeface="Calibri"/>
              </a:rPr>
              <a:t>NAD 27 – North American Datum of 1927</a:t>
            </a:r>
            <a:r>
              <a:rPr lang="en-US" sz="1200" b="0" i="0" baseline="0" dirty="0">
                <a:effectLst/>
                <a:latin typeface="+mj-lt"/>
                <a:ea typeface="+mj-ea"/>
                <a:cs typeface="+mj-cs"/>
                <a:sym typeface="Calibri"/>
              </a:rPr>
              <a:t> https://</a:t>
            </a:r>
            <a:r>
              <a:rPr lang="en-US" sz="1200" b="0" i="0" dirty="0">
                <a:effectLst/>
                <a:latin typeface="+mj-lt"/>
                <a:ea typeface="+mj-ea"/>
                <a:cs typeface="+mj-cs"/>
                <a:sym typeface="Calibri"/>
              </a:rPr>
              <a:t>geodesy</a:t>
            </a:r>
            <a:r>
              <a:rPr lang="en-US" sz="1200" b="0" i="0" baseline="0" dirty="0">
                <a:effectLst/>
                <a:latin typeface="+mj-lt"/>
                <a:ea typeface="+mj-ea"/>
                <a:cs typeface="+mj-cs"/>
                <a:sym typeface="Calibri"/>
              </a:rPr>
              <a:t>.noaa.gov/datums/horizontal/north-american-datum-1927.shtml</a:t>
            </a:r>
          </a:p>
          <a:p>
            <a:r>
              <a:rPr lang="en-US" sz="1200" b="0" i="0" baseline="0" dirty="0">
                <a:effectLst/>
                <a:latin typeface="+mj-lt"/>
                <a:ea typeface="+mj-ea"/>
                <a:cs typeface="+mj-cs"/>
                <a:sym typeface="Calibri"/>
              </a:rPr>
              <a:t>NAD 83 – North American Datum of 1983 https://</a:t>
            </a:r>
            <a:r>
              <a:rPr lang="en-US" sz="1200" b="0" i="0" dirty="0">
                <a:effectLst/>
                <a:latin typeface="+mj-lt"/>
                <a:ea typeface="+mj-ea"/>
                <a:cs typeface="+mj-cs"/>
                <a:sym typeface="Calibri"/>
              </a:rPr>
              <a:t>geodesy</a:t>
            </a:r>
            <a:r>
              <a:rPr lang="en-US" sz="1200" b="0" i="0" baseline="0" dirty="0">
                <a:effectLst/>
                <a:latin typeface="+mj-lt"/>
                <a:ea typeface="+mj-ea"/>
                <a:cs typeface="+mj-cs"/>
                <a:sym typeface="Calibri"/>
              </a:rPr>
              <a:t>.noaa.gov/datums/horizontal/north-american-datum-1983.shtml</a:t>
            </a:r>
          </a:p>
          <a:p>
            <a:r>
              <a:rPr lang="en-US" sz="1200" b="0" i="0" baseline="0" dirty="0">
                <a:effectLst/>
                <a:latin typeface="+mj-lt"/>
                <a:ea typeface="+mj-ea"/>
                <a:cs typeface="+mj-cs"/>
                <a:sym typeface="Calibri"/>
              </a:rPr>
              <a:t>NATRF2022 – North American Terrestrial Reference Frame of 2022 https://</a:t>
            </a:r>
            <a:r>
              <a:rPr lang="en-US" sz="1200" b="0" i="0" dirty="0">
                <a:effectLst/>
                <a:latin typeface="+mj-lt"/>
                <a:ea typeface="+mj-ea"/>
                <a:cs typeface="+mj-cs"/>
                <a:sym typeface="Calibri"/>
              </a:rPr>
              <a:t>geodesy</a:t>
            </a:r>
            <a:r>
              <a:rPr lang="en-US" sz="1200" b="0" i="0" baseline="0" dirty="0">
                <a:effectLst/>
                <a:latin typeface="+mj-lt"/>
                <a:ea typeface="+mj-ea"/>
                <a:cs typeface="+mj-cs"/>
                <a:sym typeface="Calibri"/>
              </a:rPr>
              <a:t>.noaa.gov/datums/newdatums/naming-convention.shtml</a:t>
            </a:r>
            <a:endParaRPr lang="en-US" dirty="0"/>
          </a:p>
        </p:txBody>
      </p:sp>
    </p:spTree>
    <p:extLst>
      <p:ext uri="{BB962C8B-B14F-4D97-AF65-F5344CB8AC3E}">
        <p14:creationId xmlns:p14="http://schemas.microsoft.com/office/powerpoint/2010/main" val="1217824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dirty="0">
                <a:effectLst/>
                <a:latin typeface="+mj-lt"/>
                <a:ea typeface="+mj-ea"/>
                <a:cs typeface="+mj-cs"/>
                <a:sym typeface="Calibri"/>
              </a:rPr>
              <a:t>GVX: The GNSS Vector Exchange File Format</a:t>
            </a:r>
          </a:p>
          <a:p>
            <a:endParaRPr lang="en-US" dirty="0"/>
          </a:p>
          <a:p>
            <a:r>
              <a:rPr lang="en-US" dirty="0"/>
              <a:t>The RTK-GVX format will be incorporated into the </a:t>
            </a:r>
            <a:r>
              <a:rPr lang="en-US" dirty="0" err="1"/>
              <a:t>GeodseyML</a:t>
            </a:r>
            <a:r>
              <a:rPr lang="en-US" dirty="0"/>
              <a:t> (Markup Language) international standard for geodetic data</a:t>
            </a:r>
          </a:p>
          <a:p>
            <a:br>
              <a:rPr lang="en-US" dirty="0"/>
            </a:br>
            <a:r>
              <a:rPr lang="en-US" sz="1600" b="1" i="0" dirty="0">
                <a:effectLst/>
                <a:latin typeface="+mj-lt"/>
                <a:ea typeface="+mj-ea"/>
                <a:cs typeface="+mj-cs"/>
                <a:sym typeface="Calibri"/>
              </a:rPr>
              <a:t>Background</a:t>
            </a:r>
          </a:p>
          <a:p>
            <a:r>
              <a:rPr lang="en-US" sz="1600" b="0" i="0" dirty="0">
                <a:effectLst/>
                <a:latin typeface="+mj-lt"/>
                <a:ea typeface="+mj-ea"/>
                <a:cs typeface="+mj-cs"/>
                <a:sym typeface="Calibri"/>
              </a:rPr>
              <a:t>GVX aims to provide a standard file format for exchanging GNSS vectors derived from varying GNSS survey methods and manufacturer hardware. </a:t>
            </a:r>
          </a:p>
          <a:p>
            <a:endParaRPr lang="en-US" sz="1600" b="0" i="0" dirty="0">
              <a:effectLst/>
              <a:latin typeface="+mj-lt"/>
              <a:ea typeface="+mj-ea"/>
              <a:cs typeface="+mj-cs"/>
              <a:sym typeface="Calibri"/>
            </a:endParaRPr>
          </a:p>
          <a:p>
            <a:r>
              <a:rPr lang="en-US" sz="1600" b="0" i="0" dirty="0">
                <a:effectLst/>
                <a:latin typeface="+mj-lt"/>
                <a:ea typeface="+mj-ea"/>
                <a:cs typeface="+mj-cs"/>
                <a:sym typeface="Calibri"/>
              </a:rPr>
              <a:t>The file format includes all of the necessary data of a GNSS vector for inclusion in a survey network for least squares adjustment, as well as crucial metadata. The format is meant for any type of GNSS vector, whether it was derived in a real-time kinematic (RTK) survey or from baseline post-processing. One goal for developing GVX is so that vector data can be uploaded to OPUS-Projects. NGS requests feedback on this file format. Please send comments to </a:t>
            </a:r>
            <a:r>
              <a:rPr lang="en-US" sz="1600" b="1" i="0" u="none" strike="noStrike" dirty="0">
                <a:effectLst/>
                <a:latin typeface="+mj-lt"/>
                <a:ea typeface="+mj-ea"/>
                <a:cs typeface="+mj-cs"/>
                <a:sym typeface="Calibri"/>
                <a:hlinkClick r:id="rId3"/>
              </a:rPr>
              <a:t>NGS.Feedback@noaa.gov</a:t>
            </a:r>
            <a:r>
              <a:rPr lang="en-US" sz="1600" b="0" i="0" dirty="0">
                <a:effectLst/>
                <a:latin typeface="+mj-lt"/>
                <a:ea typeface="+mj-ea"/>
                <a:cs typeface="+mj-cs"/>
                <a:sym typeface="Calibri"/>
              </a:rPr>
              <a:t>.</a:t>
            </a:r>
          </a:p>
          <a:p>
            <a:endParaRPr lang="en-US" dirty="0"/>
          </a:p>
        </p:txBody>
      </p:sp>
    </p:spTree>
    <p:extLst>
      <p:ext uri="{BB962C8B-B14F-4D97-AF65-F5344CB8AC3E}">
        <p14:creationId xmlns:p14="http://schemas.microsoft.com/office/powerpoint/2010/main" val="3123559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498034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3295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1888987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7153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1339440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hlinkClick r:id="rId3"/>
              </a:rPr>
              <a:t>https://geodesy.noaa.gov/SPCS/index.shtml</a:t>
            </a:r>
            <a:endParaRPr lang="en-US" dirty="0"/>
          </a:p>
          <a:p>
            <a:endParaRPr lang="en-US" dirty="0"/>
          </a:p>
          <a:p>
            <a:r>
              <a:rPr lang="en-US" dirty="0"/>
              <a:t>2022 Policy Changes</a:t>
            </a:r>
          </a:p>
          <a:p>
            <a:r>
              <a:rPr lang="en-US" dirty="0">
                <a:hlinkClick r:id="rId4"/>
              </a:rPr>
              <a:t>https://geodesy.noaa.gov/SPCS/policy.shtml</a:t>
            </a:r>
            <a:endParaRPr lang="en-US" dirty="0"/>
          </a:p>
        </p:txBody>
      </p:sp>
    </p:spTree>
    <p:extLst>
      <p:ext uri="{BB962C8B-B14F-4D97-AF65-F5344CB8AC3E}">
        <p14:creationId xmlns:p14="http://schemas.microsoft.com/office/powerpoint/2010/main" val="310444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defTabSz="930275">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D0B63A91-B8F9-4BD8-9756-F9848F08D99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rPr>
              <a:t>NGS develops and maintains the National Spatial Reference System. This national coordinate system provides the foundation for transportation, navigation, land record systems, mapping and charting efforts, and many scientific and engineering applications.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system defines position (latitude, longitude, and elevation), distances and directions between points, strength and direction of gravity (no, it is not simply “straight down”), shoreline, and how these change over time.</a:t>
            </a:r>
          </a:p>
          <a:p>
            <a:pPr eaLnBrk="1" hangingPunct="1"/>
            <a:endParaRPr lang="en-US" altLang="en-US" dirty="0">
              <a:latin typeface="Arial" panose="020B0604020202020204" pitchFamily="34" charset="0"/>
            </a:endParaRPr>
          </a:p>
          <a:p>
            <a:r>
              <a:rPr lang="en-US" baseline="0" dirty="0"/>
              <a:t>The combined use of this system provides a consistent framework that allows people to use data in the same “reference” system to perform analysis, make meaningful comparisons, and ultimately make decisions from that analysis.</a:t>
            </a:r>
            <a:endParaRPr lang="en-US" dirty="0"/>
          </a:p>
          <a:p>
            <a:endParaRPr lang="en-US" dirty="0"/>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327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Calibri" pitchFamily="34" charset="0"/>
              </a:defRPr>
            </a:lvl1pPr>
            <a:lvl2pPr marL="728663" indent="-279400" defTabSz="912813">
              <a:defRPr>
                <a:solidFill>
                  <a:schemeClr val="tx1"/>
                </a:solidFill>
                <a:latin typeface="Calibri" pitchFamily="34" charset="0"/>
              </a:defRPr>
            </a:lvl2pPr>
            <a:lvl3pPr marL="1122363" indent="-223838" defTabSz="912813">
              <a:defRPr>
                <a:solidFill>
                  <a:schemeClr val="tx1"/>
                </a:solidFill>
                <a:latin typeface="Calibri" pitchFamily="34" charset="0"/>
              </a:defRPr>
            </a:lvl3pPr>
            <a:lvl4pPr marL="1571625" indent="-223838" defTabSz="912813">
              <a:defRPr>
                <a:solidFill>
                  <a:schemeClr val="tx1"/>
                </a:solidFill>
                <a:latin typeface="Calibri" pitchFamily="34" charset="0"/>
              </a:defRPr>
            </a:lvl4pPr>
            <a:lvl5pPr marL="2020888" indent="-223838" defTabSz="912813">
              <a:defRPr>
                <a:solidFill>
                  <a:schemeClr val="tx1"/>
                </a:solidFill>
                <a:latin typeface="Calibri" pitchFamily="34" charset="0"/>
              </a:defRPr>
            </a:lvl5pPr>
            <a:lvl6pPr marL="2478088" indent="-223838" defTabSz="912813" fontAlgn="base">
              <a:spcBef>
                <a:spcPct val="0"/>
              </a:spcBef>
              <a:spcAft>
                <a:spcPct val="0"/>
              </a:spcAft>
              <a:defRPr>
                <a:solidFill>
                  <a:schemeClr val="tx1"/>
                </a:solidFill>
                <a:latin typeface="Calibri" pitchFamily="34" charset="0"/>
              </a:defRPr>
            </a:lvl6pPr>
            <a:lvl7pPr marL="2935288" indent="-223838" defTabSz="912813" fontAlgn="base">
              <a:spcBef>
                <a:spcPct val="0"/>
              </a:spcBef>
              <a:spcAft>
                <a:spcPct val="0"/>
              </a:spcAft>
              <a:defRPr>
                <a:solidFill>
                  <a:schemeClr val="tx1"/>
                </a:solidFill>
                <a:latin typeface="Calibri" pitchFamily="34" charset="0"/>
              </a:defRPr>
            </a:lvl7pPr>
            <a:lvl8pPr marL="3392488" indent="-223838" defTabSz="912813" fontAlgn="base">
              <a:spcBef>
                <a:spcPct val="0"/>
              </a:spcBef>
              <a:spcAft>
                <a:spcPct val="0"/>
              </a:spcAft>
              <a:defRPr>
                <a:solidFill>
                  <a:schemeClr val="tx1"/>
                </a:solidFill>
                <a:latin typeface="Calibri" pitchFamily="34" charset="0"/>
              </a:defRPr>
            </a:lvl8pPr>
            <a:lvl9pPr marL="3849688" indent="-223838" defTabSz="912813"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89BC1D-D37F-48B4-8AD4-BAD9408B897C}" type="slidenum">
              <a:rPr lang="en-US" altLang="en-US">
                <a:solidFill>
                  <a:srgbClr val="000000"/>
                </a:solidFill>
                <a:latin typeface="Arial" pitchFamily="34" charset="0"/>
                <a:ea typeface="ＭＳ Ｐゴシック" pitchFamily="34" charset="-128"/>
              </a:rPr>
              <a:pPr fontAlgn="base">
                <a:spcBef>
                  <a:spcPct val="0"/>
                </a:spcBef>
                <a:spcAft>
                  <a:spcPct val="0"/>
                </a:spcAft>
              </a:pPr>
              <a:t>4</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61435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defTabSz="930275">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defTabSz="930275">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E29E85C8-B7FF-4804-A116-6DC2022599E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2003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Shape 111"/>
          <p:cNvSpPr>
            <a:spLocks noGrp="1"/>
          </p:cNvSpPr>
          <p:nvPr>
            <p:ph type="sldNum" sz="quarter" idx="5"/>
          </p:nvPr>
        </p:nvSpPr>
        <p:spPr bwMode="auto">
          <a:xfrm>
            <a:off x="3889375" y="8694738"/>
            <a:ext cx="2979738" cy="46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Pct val="25000"/>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 </a:t>
            </a:r>
          </a:p>
        </p:txBody>
      </p:sp>
      <p:sp>
        <p:nvSpPr>
          <p:cNvPr id="14339" name="Shape 112"/>
          <p:cNvSpPr>
            <a:spLocks noGrp="1" noRot="1" noChangeAspect="1" noTextEdit="1"/>
          </p:cNvSpPr>
          <p:nvPr>
            <p:ph type="sldImg" idx="2"/>
          </p:nvPr>
        </p:nvSpPr>
        <p:spPr bwMode="auto">
          <a:xfrm>
            <a:off x="382588" y="687388"/>
            <a:ext cx="6103937" cy="343376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4996" name="Shape 113"/>
          <p:cNvSpPr>
            <a:spLocks noGrp="1"/>
          </p:cNvSpPr>
          <p:nvPr>
            <p:ph type="body" idx="1"/>
          </p:nvPr>
        </p:nvSpPr>
        <p:spPr bwMode="auto">
          <a:xfrm>
            <a:off x="917575" y="4349750"/>
            <a:ext cx="5037138" cy="4121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normAutofit fontScale="92500" lnSpcReduction="20000"/>
          </a:bodyPr>
          <a:lstStyle/>
          <a:p>
            <a:pPr eaLnBrk="1" fontAlgn="auto" hangingPunct="1">
              <a:spcBef>
                <a:spcPct val="0"/>
              </a:spcBef>
              <a:spcAft>
                <a:spcPts val="0"/>
              </a:spcAft>
              <a:defRPr/>
            </a:pPr>
            <a:r>
              <a:rPr lang="en-US" altLang="en-US" sz="1800" dirty="0">
                <a:ea typeface="ＭＳ Ｐゴシック" charset="0"/>
              </a:rPr>
              <a:t>The NGS Strategic Plan has four major goals and an enterprise goal:</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1: Support the Users of the National Spatial Reference System.</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2: Modernize and Improve the National Spatial Reference System.</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3: Expand the National Spatial Reference System Stakeholder Base through Partnerships, Education and Outreach. </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Goal 4: Develop and Enable a Workforce with a Supportive Environment. </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r>
              <a:rPr lang="en-US" altLang="en-US" sz="1800" dirty="0">
                <a:ea typeface="ＭＳ Ｐゴシック" charset="0"/>
              </a:rPr>
              <a:t>Enterprise Goal: Improve Organizational and Administrative Functionality. </a:t>
            </a:r>
          </a:p>
          <a:p>
            <a:pPr eaLnBrk="1" fontAlgn="auto" hangingPunct="1">
              <a:spcBef>
                <a:spcPct val="0"/>
              </a:spcBef>
              <a:spcAft>
                <a:spcPts val="0"/>
              </a:spcAft>
              <a:defRPr/>
            </a:pPr>
            <a:endParaRPr lang="en-US" altLang="en-US" sz="1800" dirty="0">
              <a:ea typeface="ＭＳ Ｐゴシック" charset="0"/>
            </a:endParaRPr>
          </a:p>
          <a:p>
            <a:pPr eaLnBrk="1" fontAlgn="auto" hangingPunct="1">
              <a:spcBef>
                <a:spcPct val="0"/>
              </a:spcBef>
              <a:spcAft>
                <a:spcPts val="0"/>
              </a:spcAft>
              <a:defRPr/>
            </a:pPr>
            <a:endParaRPr lang="en-US" altLang="en-US" sz="1800" dirty="0">
              <a:ea typeface="ＭＳ Ｐゴシック" charset="0"/>
            </a:endParaRPr>
          </a:p>
        </p:txBody>
      </p:sp>
    </p:spTree>
    <p:extLst>
      <p:ext uri="{BB962C8B-B14F-4D97-AF65-F5344CB8AC3E}">
        <p14:creationId xmlns:p14="http://schemas.microsoft.com/office/powerpoint/2010/main" val="136217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CA49B-524F-4BA1-8666-09B07B922A80}" type="slidenum">
              <a:rPr lang="en-US" altLang="en-US" sz="1300" smtClean="0">
                <a:ea typeface="MS PGothic" panose="020B0600070205080204" pitchFamily="34" charset="-128"/>
              </a:rPr>
              <a:pPr>
                <a:spcBef>
                  <a:spcPct val="0"/>
                </a:spcBef>
              </a:pPr>
              <a:t>12</a:t>
            </a:fld>
            <a:endParaRPr lang="en-US" altLang="en-US" sz="1300">
              <a:ea typeface="MS PGothic" panose="020B0600070205080204" pitchFamily="34" charset="-128"/>
            </a:endParaRPr>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Tree>
    <p:extLst>
      <p:ext uri="{BB962C8B-B14F-4D97-AF65-F5344CB8AC3E}">
        <p14:creationId xmlns:p14="http://schemas.microsoft.com/office/powerpoint/2010/main" val="78357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NSRS provides more than $2.4 billion in potential annual benefits to the U.S. economy, according to a 2009 independent study. The study found that the NOAA CORS network alone provides an estimated $758 million per year in benefits. The study estimates that an additional $522 million in annual economic benefits could be generated by the implementation of a new vertical reference system, allowing users to determine more precise elevations using the Global Positioning System (GPS), with approximately $240 million saved from improved floodplain management alone.</a:t>
            </a:r>
          </a:p>
          <a:p>
            <a:pPr eaLnBrk="1" hangingPunct="1">
              <a:spcBef>
                <a:spcPct val="0"/>
              </a:spcBef>
            </a:pPr>
            <a:endParaRPr lang="en-US" altLang="en-US" dirty="0"/>
          </a:p>
          <a:p>
            <a:pPr eaLnBrk="1" hangingPunct="1">
              <a:spcBef>
                <a:spcPct val="0"/>
              </a:spcBef>
            </a:pPr>
            <a:r>
              <a:rPr lang="en-US" altLang="en-US" dirty="0"/>
              <a:t>Rollout to Congress June 15, 2009</a:t>
            </a:r>
          </a:p>
          <a:p>
            <a:pPr eaLnBrk="1" hangingPunct="1">
              <a:spcBef>
                <a:spcPct val="0"/>
              </a:spcBef>
            </a:pPr>
            <a:endParaRPr lang="en-US" altLang="en-US" dirty="0"/>
          </a:p>
          <a:p>
            <a:pPr eaLnBrk="1" hangingPunct="1">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28663" indent="-279400">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22363" indent="-223838">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71625" indent="-223838">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20888" indent="-223838">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478088" indent="-223838"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35288" indent="-223838"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392488" indent="-223838"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49688" indent="-223838"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a:spcBef>
                <a:spcPct val="0"/>
              </a:spcBef>
            </a:pPr>
            <a:fld id="{4AA47E96-9497-45A8-8790-4E696F79F222}" type="slidenum">
              <a:rPr lang="en-US" altLang="en-US" smtClean="0">
                <a:solidFill>
                  <a:srgbClr val="000000"/>
                </a:solidFill>
              </a:rPr>
              <a:pPr>
                <a:spcBef>
                  <a:spcPct val="0"/>
                </a:spcBef>
              </a:pPr>
              <a:t>13</a:t>
            </a:fld>
            <a:endParaRPr lang="en-US" altLang="en-US">
              <a:solidFill>
                <a:srgbClr val="000000"/>
              </a:solidFill>
            </a:endParaRPr>
          </a:p>
        </p:txBody>
      </p:sp>
    </p:spTree>
    <p:extLst>
      <p:ext uri="{BB962C8B-B14F-4D97-AF65-F5344CB8AC3E}">
        <p14:creationId xmlns:p14="http://schemas.microsoft.com/office/powerpoint/2010/main" val="258780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3B67AB-BC7B-40F2-B088-ED0CFCE9EF5E}"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4868D-D296-489B-A8FF-044E238AE781}"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73D50-EA83-48B8-BA71-6F5E73364584}"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D8DB9B98-69F5-4727-9EEF-995127A4FC95}" type="datetime1">
              <a:rPr lang="en-US" altLang="en-US" smtClean="0"/>
              <a:t>1/26/2023</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BCF39B3-08EB-4720-9EF3-5C406D6D3296}" type="slidenum">
              <a:rPr lang="en-US" altLang="en-US"/>
              <a:pPr>
                <a:defRPr/>
              </a:pPr>
              <a:t>‹#›</a:t>
            </a:fld>
            <a:endParaRPr lang="en-US" altLang="en-US"/>
          </a:p>
        </p:txBody>
      </p:sp>
    </p:spTree>
    <p:extLst>
      <p:ext uri="{BB962C8B-B14F-4D97-AF65-F5344CB8AC3E}">
        <p14:creationId xmlns:p14="http://schemas.microsoft.com/office/powerpoint/2010/main" val="3999234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85725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371601"/>
            <a:ext cx="8229600" cy="3223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AFD1F2-89FC-42CE-9765-3600DD8F0A5D}" type="datetime1">
              <a:rPr lang="en-US" altLang="en-US" smtClean="0"/>
              <a:t>1/26/2023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169006-344C-488C-A18C-6BFA0E2015AE}" type="slidenum">
              <a:rPr lang="en-US" altLang="en-US"/>
              <a:pPr>
                <a:defRPr/>
              </a:pPr>
              <a:t>‹#›</a:t>
            </a:fld>
            <a:r>
              <a:rPr lang="en-US" altLang="en-US"/>
              <a:t> of 34</a:t>
            </a:r>
          </a:p>
        </p:txBody>
      </p:sp>
    </p:spTree>
    <p:extLst>
      <p:ext uri="{BB962C8B-B14F-4D97-AF65-F5344CB8AC3E}">
        <p14:creationId xmlns:p14="http://schemas.microsoft.com/office/powerpoint/2010/main" val="1166761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98F3D0F-AE7F-4D03-9F8D-E8F0016960D3}" type="datetime1">
              <a:rPr lang="en-US" altLang="en-US" smtClean="0"/>
              <a:t>1/26/2023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0EA72F-8614-49C3-9FB7-45585653157B}" type="slidenum">
              <a:rPr lang="en-US" altLang="en-US"/>
              <a:pPr>
                <a:defRPr/>
              </a:pPr>
              <a:t>‹#›</a:t>
            </a:fld>
            <a:endParaRPr lang="en-US" altLang="en-US"/>
          </a:p>
        </p:txBody>
      </p:sp>
    </p:spTree>
    <p:extLst>
      <p:ext uri="{BB962C8B-B14F-4D97-AF65-F5344CB8AC3E}">
        <p14:creationId xmlns:p14="http://schemas.microsoft.com/office/powerpoint/2010/main" val="1969862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FBF1AB6-EAA0-4813-A8C8-28649B0E4DFD}" type="datetime1">
              <a:rPr lang="en-US" altLang="en-US" smtClean="0"/>
              <a:t>1/26/2023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FBDA8E-CC8E-4681-8279-A7C83525694B}" type="slidenum">
              <a:rPr lang="en-US" altLang="en-US"/>
              <a:pPr>
                <a:defRPr/>
              </a:pPr>
              <a:t>‹#›</a:t>
            </a:fld>
            <a:endParaRPr lang="en-US" altLang="en-US"/>
          </a:p>
        </p:txBody>
      </p:sp>
    </p:spTree>
    <p:extLst>
      <p:ext uri="{BB962C8B-B14F-4D97-AF65-F5344CB8AC3E}">
        <p14:creationId xmlns:p14="http://schemas.microsoft.com/office/powerpoint/2010/main" val="309885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2310206-6B40-42C4-9B34-6FB47A7FE0CC}" type="datetime1">
              <a:rPr lang="en-US" altLang="en-US" smtClean="0"/>
              <a:t>1/26/2023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09F5AB-10DC-415A-AE4D-2ACFFA786DB5}" type="slidenum">
              <a:rPr lang="en-US" altLang="en-US"/>
              <a:pPr>
                <a:defRPr/>
              </a:pPr>
              <a:t>‹#›</a:t>
            </a:fld>
            <a:endParaRPr lang="en-US" altLang="en-US"/>
          </a:p>
        </p:txBody>
      </p:sp>
    </p:spTree>
    <p:extLst>
      <p:ext uri="{BB962C8B-B14F-4D97-AF65-F5344CB8AC3E}">
        <p14:creationId xmlns:p14="http://schemas.microsoft.com/office/powerpoint/2010/main" val="977234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80B6F9B-0A15-43A0-9D95-B45A3ECB7D57}" type="datetime1">
              <a:rPr lang="en-US" altLang="en-US" smtClean="0"/>
              <a:t>1/26/2023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BAD8D24-1992-4CB0-97DB-0AB521E29699}" type="slidenum">
              <a:rPr lang="en-US" altLang="en-US"/>
              <a:pPr>
                <a:defRPr/>
              </a:pPr>
              <a:t>‹#›</a:t>
            </a:fld>
            <a:endParaRPr lang="en-US" altLang="en-US"/>
          </a:p>
        </p:txBody>
      </p:sp>
    </p:spTree>
    <p:extLst>
      <p:ext uri="{BB962C8B-B14F-4D97-AF65-F5344CB8AC3E}">
        <p14:creationId xmlns:p14="http://schemas.microsoft.com/office/powerpoint/2010/main" val="641654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50EFDA-C269-47A2-B865-8244BEF47C0D}" type="datetime1">
              <a:rPr lang="en-US" altLang="en-US" smtClean="0"/>
              <a:t>1/26/2023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7E60E7C-EB2B-4B71-9C58-A54DBFC4C913}" type="slidenum">
              <a:rPr lang="en-US" altLang="en-US"/>
              <a:pPr>
                <a:defRPr/>
              </a:pPr>
              <a:t>‹#›</a:t>
            </a:fld>
            <a:endParaRPr lang="en-US" altLang="en-US"/>
          </a:p>
        </p:txBody>
      </p:sp>
    </p:spTree>
    <p:extLst>
      <p:ext uri="{BB962C8B-B14F-4D97-AF65-F5344CB8AC3E}">
        <p14:creationId xmlns:p14="http://schemas.microsoft.com/office/powerpoint/2010/main" val="308671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C323BF2-679E-4D64-95A3-86E7DFD06F06}" type="datetime1">
              <a:rPr lang="en-US" altLang="en-US" smtClean="0"/>
              <a:t>1/26/2023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33472A-6308-4A52-9D1A-6FAB0852AB10}" type="slidenum">
              <a:rPr lang="en-US" altLang="en-US"/>
              <a:pPr>
                <a:defRPr/>
              </a:pPr>
              <a:t>‹#›</a:t>
            </a:fld>
            <a:endParaRPr lang="en-US" altLang="en-US"/>
          </a:p>
        </p:txBody>
      </p:sp>
    </p:spTree>
    <p:extLst>
      <p:ext uri="{BB962C8B-B14F-4D97-AF65-F5344CB8AC3E}">
        <p14:creationId xmlns:p14="http://schemas.microsoft.com/office/powerpoint/2010/main" val="139530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CB69D8-2A0E-45CF-B12A-74864E8E8E63}"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B5762F-9D9C-4540-A44E-A9EAE9ABE9D9}" type="datetime1">
              <a:rPr lang="en-US" altLang="en-US" smtClean="0"/>
              <a:t>1/26/2023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32BF6F-7C12-4632-8440-2D0F48F9D8BC}" type="slidenum">
              <a:rPr lang="en-US" altLang="en-US"/>
              <a:pPr>
                <a:defRPr/>
              </a:pPr>
              <a:t>‹#›</a:t>
            </a:fld>
            <a:endParaRPr lang="en-US" altLang="en-US"/>
          </a:p>
        </p:txBody>
      </p:sp>
    </p:spTree>
    <p:extLst>
      <p:ext uri="{BB962C8B-B14F-4D97-AF65-F5344CB8AC3E}">
        <p14:creationId xmlns:p14="http://schemas.microsoft.com/office/powerpoint/2010/main" val="905522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D6ED5A-748C-4B0D-826B-92952F08EC36}" type="datetime1">
              <a:rPr lang="en-US" altLang="en-US" smtClean="0"/>
              <a:t>1/26/2023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917E7B-7EE3-4716-8D93-F01897EEC978}" type="slidenum">
              <a:rPr lang="en-US" altLang="en-US"/>
              <a:pPr>
                <a:defRPr/>
              </a:pPr>
              <a:t>‹#›</a:t>
            </a:fld>
            <a:endParaRPr lang="en-US" altLang="en-US"/>
          </a:p>
        </p:txBody>
      </p:sp>
    </p:spTree>
    <p:extLst>
      <p:ext uri="{BB962C8B-B14F-4D97-AF65-F5344CB8AC3E}">
        <p14:creationId xmlns:p14="http://schemas.microsoft.com/office/powerpoint/2010/main" val="921195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1C7BF4-B801-43D5-90B1-514AA735B1F2}" type="datetime1">
              <a:rPr lang="en-US" altLang="en-US" smtClean="0"/>
              <a:t>1/26/2023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C2BB72-1ACC-4AD6-AC08-1A2CB7E1BCC9}" type="slidenum">
              <a:rPr lang="en-US" altLang="en-US"/>
              <a:pPr>
                <a:defRPr/>
              </a:pPr>
              <a:t>‹#›</a:t>
            </a:fld>
            <a:endParaRPr lang="en-US" altLang="en-US"/>
          </a:p>
        </p:txBody>
      </p:sp>
    </p:spTree>
    <p:extLst>
      <p:ext uri="{BB962C8B-B14F-4D97-AF65-F5344CB8AC3E}">
        <p14:creationId xmlns:p14="http://schemas.microsoft.com/office/powerpoint/2010/main" val="340606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A5509B-777A-4EA1-A6E1-F68DB6453118}" type="datetime1">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B092AD-55C3-4985-B6F8-4E1D4F30EAD3}"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D273E7-0DBE-4078-85F8-FCF4D4C368A6}" type="datetime1">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756D17-07FF-43FB-A28A-CE3196DBD5A7}" type="datetime1">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25C8A-07E2-4698-B255-DC2EFBEE95F9}" type="datetime1">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057917-7597-4F02-B9AA-ADA1A9E41698}"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FC9FA8-80DE-43F2-812B-39937A60AEEE}" type="datetime1">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4FB9DA3-43B2-46E8-8101-01BF8EB7CEA3}" type="datetime1">
              <a:rPr lang="en-US" smtClean="0"/>
              <a:t>1/26/2023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Gill Sans MT" pitchFamily="34" charset="0"/>
                <a:ea typeface="ＭＳ Ｐゴシック" pitchFamily="34" charset="-128"/>
                <a:cs typeface="Arial" pitchFamily="34" charset="0"/>
              </a:defRPr>
            </a:lvl1pPr>
          </a:lstStyle>
          <a:p>
            <a:pPr>
              <a:defRPr/>
            </a:pPr>
            <a:fld id="{25437B7C-F81E-4E78-B44B-C248EAD3D34F}" type="datetime1">
              <a:rPr lang="en-US" altLang="en-US" smtClean="0"/>
              <a:t>1/26/2023</a:t>
            </a:fld>
            <a:endParaRPr lang="en-US" alt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Gill Sans MT"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Gill Sans MT" panose="020B0502020104020203" pitchFamily="34" charset="0"/>
                <a:cs typeface="Arial" panose="020B0604020202020204" pitchFamily="34" charset="0"/>
              </a:defRPr>
            </a:lvl1pPr>
          </a:lstStyle>
          <a:p>
            <a:pPr>
              <a:defRPr/>
            </a:pPr>
            <a:fld id="{EC3712FE-B60D-4BFC-AF7E-21886BDF133E}" type="slidenum">
              <a:rPr lang="en-US" altLang="en-US"/>
              <a:pPr>
                <a:defRPr/>
              </a:pPr>
              <a:t>‹#›</a:t>
            </a:fld>
            <a:endParaRPr lang="en-US" altLang="en-US"/>
          </a:p>
        </p:txBody>
      </p:sp>
      <p:pic>
        <p:nvPicPr>
          <p:cNvPr id="1031" name="Picture 8" descr="C:\Users\jeremy.mchugh\Pictures\geodesy.noaa.gov slide background.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2419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33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Gill Sans MT" pitchFamily="34" charset="0"/>
          <a:ea typeface="MS PGothic" pitchFamily="34" charset="-128"/>
          <a:cs typeface="ＭＳ Ｐゴシック" charset="0"/>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Gill Sans MT" pitchFamily="34" charset="0"/>
          <a:ea typeface="MS PGothic"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Gill Sans MT" pitchFamily="34" charset="0"/>
          <a:ea typeface="MS PGothic"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Gill Sans MT" pitchFamily="34" charset="0"/>
          <a:ea typeface="MS PGothic"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Gill Sans MT" pitchFamily="34" charset="0"/>
          <a:ea typeface="MS PGothic"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hyperlink" Target="http://www.ngs.noaa.gov/web/news/Ten_Year_Plan_2013-2023.pdf"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hyperlink" Target="https://geodesy.noaa.gov/library/pdfs/NOAA_TR_NOS_NGS_0062.pdf"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geodesy.noaa.gov/library/pdfs/NOAA_SP_NOS_NGS_0013_v01_2018-03-06.pdf" TargetMode="External"/><Relationship Id="rId5" Type="http://schemas.openxmlformats.org/officeDocument/2006/relationships/hyperlink" Target="https://geodesy.noaa.gov/PUBS_LIB/NOAA_TR_NOS_NGS_0067.pdf" TargetMode="External"/><Relationship Id="rId4" Type="http://schemas.openxmlformats.org/officeDocument/2006/relationships/hyperlink" Target="https://geodesy.noaa.gov/library/pdfs/NOAA_TR_NOS_NGS_0064.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70.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wmf"/><Relationship Id="rId3" Type="http://schemas.openxmlformats.org/officeDocument/2006/relationships/image" Target="../media/image10.jpeg"/><Relationship Id="rId7" Type="http://schemas.openxmlformats.org/officeDocument/2006/relationships/hyperlink" Target="http://business.timesonline.co.uk/tol/business/industry_sectors/natural_resources/article3037384.ece" TargetMode="External"/><Relationship Id="rId12" Type="http://schemas.openxmlformats.org/officeDocument/2006/relationships/image" Target="../media/image18.jpe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jpeg"/><Relationship Id="rId1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JP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hyperlink" Target="https://geodesy.noaa.gov/library/pdfs/NOAA_SP_NOS_NGS_0013_v01_2018-03-06.pdf" TargetMode="Externa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0727" y="1382233"/>
            <a:ext cx="6996975" cy="1405073"/>
          </a:xfrm>
        </p:spPr>
        <p:txBody>
          <a:bodyPr>
            <a:noAutofit/>
          </a:bodyPr>
          <a:lstStyle/>
          <a:p>
            <a:r>
              <a:rPr lang="en-US" sz="2800" b="1" dirty="0">
                <a:solidFill>
                  <a:srgbClr val="1F497D"/>
                </a:solidFill>
                <a:latin typeface="Arial Black"/>
                <a:ea typeface="MS PGothic" pitchFamily="34" charset="-128"/>
                <a:cs typeface="MS PGothic" pitchFamily="34" charset="-128"/>
              </a:rPr>
              <a:t>Modernization of the United States </a:t>
            </a:r>
            <a:br>
              <a:rPr lang="en-US" sz="2800" b="1" dirty="0">
                <a:solidFill>
                  <a:srgbClr val="1F497D"/>
                </a:solidFill>
                <a:latin typeface="Arial Black"/>
                <a:ea typeface="MS PGothic" pitchFamily="34" charset="-128"/>
                <a:cs typeface="MS PGothic" pitchFamily="34" charset="-128"/>
              </a:rPr>
            </a:br>
            <a:r>
              <a:rPr lang="en-US" sz="2800" b="1" dirty="0">
                <a:solidFill>
                  <a:srgbClr val="1F497D"/>
                </a:solidFill>
                <a:latin typeface="Arial Black"/>
                <a:ea typeface="MS PGothic" pitchFamily="34" charset="-128"/>
                <a:cs typeface="MS PGothic" pitchFamily="34" charset="-128"/>
              </a:rPr>
              <a:t>National Spatial Reference System</a:t>
            </a:r>
            <a:endParaRPr lang="en-US" sz="2800" dirty="0">
              <a:solidFill>
                <a:srgbClr val="1F497D"/>
              </a:solidFill>
              <a:effectLst>
                <a:outerShdw blurRad="38100" dist="38100" dir="2700000" algn="tl">
                  <a:srgbClr val="DDDDDD"/>
                </a:outerShdw>
              </a:effectLst>
              <a:latin typeface="Arial"/>
              <a:ea typeface="MS PGothic" pitchFamily="34" charset="-128"/>
              <a:cs typeface="MS PGothic" pitchFamily="34" charset="-128"/>
            </a:endParaRPr>
          </a:p>
        </p:txBody>
      </p:sp>
      <p:sp>
        <p:nvSpPr>
          <p:cNvPr id="3" name="Content Placeholder 2"/>
          <p:cNvSpPr>
            <a:spLocks noGrp="1"/>
          </p:cNvSpPr>
          <p:nvPr>
            <p:ph idx="1"/>
          </p:nvPr>
        </p:nvSpPr>
        <p:spPr>
          <a:xfrm>
            <a:off x="704373" y="2882069"/>
            <a:ext cx="7772197" cy="2253373"/>
          </a:xfrm>
        </p:spPr>
        <p:txBody>
          <a:bodyPr>
            <a:normAutofit/>
          </a:bodyPr>
          <a:lstStyle/>
          <a:p>
            <a:pPr algn="ctr">
              <a:spcBef>
                <a:spcPts val="0"/>
              </a:spcBef>
              <a:buNone/>
            </a:pPr>
            <a:r>
              <a:rPr lang="en-US" sz="2000" dirty="0">
                <a:solidFill>
                  <a:srgbClr val="1F497D"/>
                </a:solidFill>
                <a:latin typeface="Arial Black"/>
                <a:cs typeface="Arial Black"/>
              </a:rPr>
              <a:t>Dana J </a:t>
            </a:r>
            <a:r>
              <a:rPr lang="en-US" sz="2000" dirty="0" err="1">
                <a:solidFill>
                  <a:srgbClr val="1F497D"/>
                </a:solidFill>
                <a:latin typeface="Arial Black"/>
                <a:cs typeface="Arial Black"/>
              </a:rPr>
              <a:t>Caccamise</a:t>
            </a:r>
            <a:r>
              <a:rPr lang="en-US" sz="2000" dirty="0">
                <a:solidFill>
                  <a:srgbClr val="1F497D"/>
                </a:solidFill>
                <a:latin typeface="Arial Black"/>
                <a:cs typeface="Arial Black"/>
              </a:rPr>
              <a:t> II</a:t>
            </a:r>
          </a:p>
          <a:p>
            <a:pPr algn="ctr">
              <a:spcBef>
                <a:spcPts val="0"/>
              </a:spcBef>
              <a:buNone/>
            </a:pPr>
            <a:r>
              <a:rPr lang="en-US" sz="1000" dirty="0">
                <a:solidFill>
                  <a:srgbClr val="1F497D"/>
                </a:solidFill>
                <a:latin typeface="Arial Black"/>
                <a:cs typeface="Arial Black"/>
              </a:rPr>
              <a:t>&amp;</a:t>
            </a:r>
          </a:p>
          <a:p>
            <a:pPr algn="ctr">
              <a:spcBef>
                <a:spcPts val="0"/>
              </a:spcBef>
              <a:buNone/>
            </a:pPr>
            <a:r>
              <a:rPr lang="en-US" sz="2000">
                <a:solidFill>
                  <a:srgbClr val="1F497D"/>
                </a:solidFill>
                <a:effectLst>
                  <a:outerShdw blurRad="38100" dist="38100" dir="2700000" algn="tl">
                    <a:srgbClr val="DDDDDD"/>
                  </a:outerShdw>
                </a:effectLst>
                <a:latin typeface="Arial Black"/>
                <a:ea typeface="MS PGothic" pitchFamily="34" charset="-128"/>
                <a:cs typeface="Arial Black"/>
              </a:rPr>
              <a:t>Daniel </a:t>
            </a:r>
            <a:r>
              <a:rPr lang="en-US" sz="2000" dirty="0">
                <a:solidFill>
                  <a:srgbClr val="1F497D"/>
                </a:solidFill>
                <a:effectLst>
                  <a:outerShdw blurRad="38100" dist="38100" dir="2700000" algn="tl">
                    <a:srgbClr val="DDDDDD"/>
                  </a:outerShdw>
                </a:effectLst>
                <a:latin typeface="Arial Black"/>
                <a:ea typeface="MS PGothic" pitchFamily="34" charset="-128"/>
                <a:cs typeface="Arial Black"/>
              </a:rPr>
              <a:t>R Roman</a:t>
            </a:r>
          </a:p>
          <a:p>
            <a:pPr marL="0" indent="0" algn="ctr">
              <a:buNone/>
            </a:pPr>
            <a:endParaRPr lang="en-US" sz="1000" b="0" i="0" dirty="0">
              <a:solidFill>
                <a:schemeClr val="tx2"/>
              </a:solidFill>
              <a:effectLst/>
              <a:latin typeface="Arial" panose="020B0604020202020204" pitchFamily="34" charset="0"/>
            </a:endParaRPr>
          </a:p>
          <a:p>
            <a:pPr marL="0" indent="0" algn="ctr">
              <a:buNone/>
            </a:pPr>
            <a:r>
              <a:rPr lang="en-US" sz="1400" b="0" i="0" dirty="0">
                <a:solidFill>
                  <a:schemeClr val="tx2"/>
                </a:solidFill>
                <a:effectLst/>
                <a:latin typeface="Arial" panose="020B0604020202020204" pitchFamily="34" charset="0"/>
              </a:rPr>
              <a:t>NOAA's National Geodetic Survey (NGS)</a:t>
            </a:r>
          </a:p>
          <a:p>
            <a:pPr marL="0" indent="0" algn="ctr">
              <a:buNone/>
            </a:pPr>
            <a:endParaRPr lang="en-US" sz="1400" dirty="0">
              <a:solidFill>
                <a:srgbClr val="1F497D"/>
              </a:solidFill>
              <a:effectLst>
                <a:outerShdw blurRad="38100" dist="38100" dir="2700000" algn="tl">
                  <a:srgbClr val="DDDDDD"/>
                </a:outerShdw>
              </a:effectLst>
              <a:latin typeface="Arial Black"/>
              <a:ea typeface="MS PGothic" pitchFamily="34" charset="-128"/>
              <a:cs typeface="Arial Black"/>
            </a:endParaRPr>
          </a:p>
          <a:p>
            <a:pPr marL="0" indent="0" algn="ctr">
              <a:buNone/>
            </a:pPr>
            <a:r>
              <a:rPr lang="en-US" sz="1400" dirty="0">
                <a:solidFill>
                  <a:srgbClr val="1F497D"/>
                </a:solidFill>
                <a:effectLst>
                  <a:outerShdw blurRad="38100" dist="38100" dir="2700000" algn="tl">
                    <a:srgbClr val="DDDDDD"/>
                  </a:outerShdw>
                </a:effectLst>
                <a:latin typeface="Arial Black"/>
                <a:ea typeface="MS PGothic" pitchFamily="34" charset="-128"/>
                <a:cs typeface="Arial Black"/>
              </a:rPr>
              <a:t>dana.caccamise@noaa.gov &amp; </a:t>
            </a:r>
            <a:r>
              <a:rPr lang="en-US" sz="1400" b="1" dirty="0" err="1">
                <a:solidFill>
                  <a:srgbClr val="1F497D"/>
                </a:solidFill>
                <a:effectLst>
                  <a:outerShdw blurRad="38100" dist="38100" dir="2700000" algn="tl">
                    <a:srgbClr val="DDDDDD"/>
                  </a:outerShdw>
                </a:effectLst>
                <a:latin typeface="Arial Black"/>
                <a:ea typeface="MS PGothic" pitchFamily="34" charset="-128"/>
                <a:cs typeface="Arial Black"/>
              </a:rPr>
              <a:t>dan.roman@noaa.gov</a:t>
            </a:r>
            <a:endParaRPr lang="en-US" sz="1400" b="1" dirty="0">
              <a:solidFill>
                <a:schemeClr val="tx2"/>
              </a:solidFill>
              <a:latin typeface="Arial" panose="020B0604020202020204" pitchFamily="34" charset="0"/>
              <a:cs typeface="Arial" panose="020B0604020202020204" pitchFamily="34" charset="0"/>
            </a:endParaRPr>
          </a:p>
          <a:p>
            <a:pPr algn="ctr">
              <a:spcBef>
                <a:spcPts val="0"/>
              </a:spcBef>
              <a:buNone/>
            </a:pPr>
            <a:endParaRPr lang="en-US" sz="1400" b="1" dirty="0">
              <a:solidFill>
                <a:schemeClr val="tx2"/>
              </a:solidFill>
              <a:latin typeface="Arial" panose="020B0604020202020204" pitchFamily="34" charset="0"/>
              <a:cs typeface="Arial" panose="020B0604020202020204" pitchFamily="34" charset="0"/>
            </a:endParaRPr>
          </a:p>
          <a:p>
            <a:pPr algn="ctr">
              <a:spcBef>
                <a:spcPts val="0"/>
              </a:spcBef>
              <a:buNone/>
            </a:pPr>
            <a:endParaRPr lang="en-US" sz="1400" b="1" dirty="0">
              <a:solidFill>
                <a:schemeClr val="tx2"/>
              </a:solidFill>
              <a:latin typeface="Arial" panose="020B0604020202020204" pitchFamily="34" charset="0"/>
              <a:cs typeface="Arial" panose="020B0604020202020204" pitchFamily="34" charset="0"/>
            </a:endParaRPr>
          </a:p>
          <a:p>
            <a:pPr algn="ctr">
              <a:spcBef>
                <a:spcPts val="0"/>
              </a:spcBef>
              <a:buNone/>
            </a:pPr>
            <a:endParaRPr lang="en-US" sz="1400" b="1" dirty="0">
              <a:solidFill>
                <a:schemeClr val="tx2"/>
              </a:solidFill>
              <a:latin typeface="Arial" panose="020B0604020202020204" pitchFamily="34" charset="0"/>
              <a:cs typeface="Arial" panose="020B0604020202020204" pitchFamily="34" charset="0"/>
            </a:endParaRPr>
          </a:p>
          <a:p>
            <a:pPr algn="ctr">
              <a:spcBef>
                <a:spcPts val="0"/>
              </a:spcBef>
              <a:buNone/>
            </a:pPr>
            <a:endParaRPr lang="en-US" sz="1400" b="1" dirty="0">
              <a:solidFill>
                <a:schemeClr val="tx2"/>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6C5E97A2-2699-0645-AB42-261C506695BA}"/>
              </a:ext>
            </a:extLst>
          </p:cNvPr>
          <p:cNvCxnSpPr/>
          <p:nvPr/>
        </p:nvCxnSpPr>
        <p:spPr>
          <a:xfrm>
            <a:off x="3105891" y="4326311"/>
            <a:ext cx="293221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697799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chemeClr val="tx2"/>
                </a:solidFill>
                <a:latin typeface="Arial" panose="020B0604020202020204" pitchFamily="34" charset="0"/>
                <a:cs typeface="Arial" panose="020B0604020202020204" pitchFamily="34" charset="0"/>
              </a:rPr>
              <a:t>https://geodesy.noaa.gov/web/science_edu/online_lessons/index.shtml</a:t>
            </a:r>
          </a:p>
        </p:txBody>
      </p:sp>
      <p:sp>
        <p:nvSpPr>
          <p:cNvPr id="2" name="Slide Number Placeholder 1"/>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296360" y="371053"/>
            <a:ext cx="655127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b="1" dirty="0">
                <a:solidFill>
                  <a:schemeClr val="tx2"/>
                </a:solidFill>
                <a:latin typeface="Arial Black" panose="020B0604020202020204" pitchFamily="34" charset="0"/>
                <a:cs typeface="Arial Black" panose="020B0604020202020204" pitchFamily="34" charset="0"/>
              </a:rPr>
              <a:t>NGS Resources</a:t>
            </a:r>
            <a:r>
              <a:rPr lang="en-US" sz="2800" b="1" dirty="0">
                <a:solidFill>
                  <a:schemeClr val="tx2"/>
                </a:solidFill>
                <a:latin typeface="Arial Black" panose="020B0604020202020204" pitchFamily="34" charset="0"/>
                <a:cs typeface="Arial Black" panose="020B0604020202020204" pitchFamily="34" charset="0"/>
              </a:rPr>
              <a:t> – Online Lessons</a:t>
            </a:r>
            <a:endParaRPr sz="2800" b="1" dirty="0">
              <a:solidFill>
                <a:schemeClr val="tx2"/>
              </a:solidFill>
              <a:latin typeface="Arial Black" panose="020B0604020202020204" pitchFamily="34" charset="0"/>
              <a:cs typeface="Arial Black" panose="020B0604020202020204" pitchFamily="34" charset="0"/>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2"/>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4"/>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5"/>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1143000" y="742950"/>
            <a:ext cx="6858000" cy="2400300"/>
          </a:xfrm>
          <a:prstGeom prst="rect">
            <a:avLst/>
          </a:prstGeom>
          <a:noFill/>
          <a:ln>
            <a:noFill/>
          </a:ln>
        </p:spPr>
        <p:txBody>
          <a:bodyPr lIns="68569" tIns="34275" rIns="68569" bIns="34275" anchor="ctr"/>
          <a:lstStyle/>
          <a:p>
            <a:pPr defTabSz="685800" eaLnBrk="0" hangingPunct="0">
              <a:buClr>
                <a:srgbClr val="1F497D"/>
              </a:buClr>
              <a:defRPr/>
            </a:pPr>
            <a:endParaRPr sz="3300" kern="0">
              <a:solidFill>
                <a:srgbClr val="000000"/>
              </a:solidFill>
              <a:latin typeface="Verdana"/>
              <a:ea typeface="Verdana"/>
              <a:cs typeface="Verdana"/>
              <a:sym typeface="Verdana"/>
              <a:rtl val="0"/>
            </a:endParaRPr>
          </a:p>
        </p:txBody>
      </p:sp>
      <p:sp>
        <p:nvSpPr>
          <p:cNvPr id="103" name="Shape 103"/>
          <p:cNvSpPr txBox="1"/>
          <p:nvPr/>
        </p:nvSpPr>
        <p:spPr>
          <a:xfrm>
            <a:off x="590550" y="350328"/>
            <a:ext cx="6050756" cy="511969"/>
          </a:xfrm>
          <a:prstGeom prst="rect">
            <a:avLst/>
          </a:prstGeom>
          <a:noFill/>
          <a:ln>
            <a:noFill/>
          </a:ln>
        </p:spPr>
        <p:txBody>
          <a:bodyPr lIns="68569" tIns="34275" rIns="68569" bIns="34275"/>
          <a:lstStyle/>
          <a:p>
            <a:pPr defTabSz="685800" eaLnBrk="0" hangingPunct="0">
              <a:buClr>
                <a:srgbClr val="3905BB"/>
              </a:buClr>
              <a:buSzPct val="25000"/>
              <a:defRPr/>
            </a:pPr>
            <a:r>
              <a:rPr lang="en-US" sz="2700" b="1" kern="0" dirty="0">
                <a:solidFill>
                  <a:srgbClr val="1F497D"/>
                </a:solidFill>
                <a:latin typeface="Arial Black" panose="020B0604020202020204" pitchFamily="34" charset="0"/>
                <a:ea typeface="Times New Roman"/>
                <a:cs typeface="Arial Black" panose="020B0604020202020204" pitchFamily="34" charset="0"/>
                <a:sym typeface="Times New Roman"/>
                <a:rtl val="0"/>
              </a:rPr>
              <a:t>The National Geodetic Survey Strategic Plan</a:t>
            </a:r>
          </a:p>
        </p:txBody>
      </p:sp>
      <p:sp>
        <p:nvSpPr>
          <p:cNvPr id="104" name="Shape 104"/>
          <p:cNvSpPr txBox="1"/>
          <p:nvPr/>
        </p:nvSpPr>
        <p:spPr>
          <a:xfrm>
            <a:off x="1988344" y="2030016"/>
            <a:ext cx="138113" cy="342900"/>
          </a:xfrm>
          <a:prstGeom prst="rect">
            <a:avLst/>
          </a:prstGeom>
          <a:noFill/>
          <a:ln>
            <a:noFill/>
          </a:ln>
        </p:spPr>
        <p:txBody>
          <a:bodyPr lIns="68569" tIns="34275" rIns="68569" bIns="34275"/>
          <a:lstStyle/>
          <a:p>
            <a:pPr defTabSz="685800" eaLnBrk="0" hangingPunct="0">
              <a:buClr>
                <a:srgbClr val="1F497D"/>
              </a:buClr>
              <a:defRPr/>
            </a:pPr>
            <a:endParaRPr kern="0">
              <a:solidFill>
                <a:srgbClr val="000000"/>
              </a:solidFill>
              <a:latin typeface="Arial"/>
              <a:ea typeface="Arial"/>
              <a:cs typeface="Arial"/>
              <a:sym typeface="Arial"/>
              <a:rtl val="0"/>
            </a:endParaRPr>
          </a:p>
        </p:txBody>
      </p:sp>
      <p:sp>
        <p:nvSpPr>
          <p:cNvPr id="105" name="Shape 105"/>
          <p:cNvSpPr/>
          <p:nvPr/>
        </p:nvSpPr>
        <p:spPr>
          <a:xfrm>
            <a:off x="590550" y="1327689"/>
            <a:ext cx="4092086" cy="3144993"/>
          </a:xfrm>
          <a:prstGeom prst="rect">
            <a:avLst/>
          </a:prstGeom>
          <a:noFill/>
          <a:ln>
            <a:noFill/>
          </a:ln>
        </p:spPr>
        <p:txBody>
          <a:bodyPr lIns="68569" tIns="34275" rIns="68569" bIns="34275"/>
          <a:lstStyle/>
          <a:p>
            <a:pPr defTabSz="685800" eaLnBrk="0" hangingPunct="0">
              <a:lnSpc>
                <a:spcPct val="90000"/>
              </a:lnSpc>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Support the users </a:t>
            </a:r>
            <a:r>
              <a:rPr lang="en-US" sz="1600" dirty="0">
                <a:solidFill>
                  <a:schemeClr val="tx2"/>
                </a:solidFill>
                <a:latin typeface="Arial" panose="020B0604020202020204" pitchFamily="34" charset="0"/>
                <a:ea typeface="ＭＳ Ｐゴシック" pitchFamily="34" charset="-128"/>
              </a:rPr>
              <a:t>of the National </a:t>
            </a:r>
            <a:br>
              <a:rPr lang="en-US" sz="1600" dirty="0">
                <a:solidFill>
                  <a:schemeClr val="tx2"/>
                </a:solidFill>
                <a:latin typeface="Arial" panose="020B0604020202020204" pitchFamily="34" charset="0"/>
                <a:ea typeface="ＭＳ Ｐゴシック" pitchFamily="34" charset="-128"/>
              </a:rPr>
            </a:br>
            <a:r>
              <a:rPr lang="en-US" sz="1600" dirty="0">
                <a:solidFill>
                  <a:schemeClr val="tx2"/>
                </a:solidFill>
                <a:latin typeface="Arial" panose="020B0604020202020204" pitchFamily="34" charset="0"/>
                <a:ea typeface="ＭＳ Ｐゴシック" pitchFamily="34" charset="-128"/>
              </a:rPr>
              <a:t>Spatial Reference System.</a:t>
            </a:r>
          </a:p>
          <a:p>
            <a:pPr defTabSz="685800" eaLnBrk="0" hangingPunct="0">
              <a:lnSpc>
                <a:spcPct val="90000"/>
              </a:lnSpc>
              <a:buClr>
                <a:srgbClr val="000000"/>
              </a:buClr>
              <a:buSzPct val="100000"/>
              <a:defRPr/>
            </a:pPr>
            <a:endParaRPr lang="en-US" sz="1600" dirty="0">
              <a:solidFill>
                <a:srgbClr val="C00000"/>
              </a:solidFill>
              <a:latin typeface="Arial" panose="020B0604020202020204" pitchFamily="34" charset="0"/>
              <a:ea typeface="ＭＳ Ｐゴシック" pitchFamily="34" charset="-128"/>
            </a:endParaRPr>
          </a:p>
          <a:p>
            <a:pPr defTabSz="685800" eaLnBrk="0" hangingPunct="0">
              <a:lnSpc>
                <a:spcPct val="90000"/>
              </a:lnSpc>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Modernize and improve </a:t>
            </a:r>
            <a:r>
              <a:rPr lang="en-US" sz="1600" dirty="0">
                <a:solidFill>
                  <a:schemeClr val="tx2"/>
                </a:solidFill>
                <a:latin typeface="Arial" panose="020B0604020202020204" pitchFamily="34" charset="0"/>
                <a:ea typeface="ＭＳ Ｐゴシック" pitchFamily="34" charset="-128"/>
              </a:rPr>
              <a:t>the National </a:t>
            </a:r>
            <a:br>
              <a:rPr lang="en-US" sz="1600" dirty="0">
                <a:solidFill>
                  <a:schemeClr val="tx2"/>
                </a:solidFill>
                <a:latin typeface="Arial" panose="020B0604020202020204" pitchFamily="34" charset="0"/>
                <a:ea typeface="ＭＳ Ｐゴシック" pitchFamily="34" charset="-128"/>
              </a:rPr>
            </a:br>
            <a:r>
              <a:rPr lang="en-US" sz="1600" dirty="0">
                <a:solidFill>
                  <a:schemeClr val="tx2"/>
                </a:solidFill>
                <a:latin typeface="Arial" panose="020B0604020202020204" pitchFamily="34" charset="0"/>
                <a:ea typeface="ＭＳ Ｐゴシック" pitchFamily="34" charset="-128"/>
              </a:rPr>
              <a:t>Spatial Reference System.</a:t>
            </a:r>
          </a:p>
          <a:p>
            <a:pPr defTabSz="685800" eaLnBrk="0" hangingPunct="0">
              <a:lnSpc>
                <a:spcPct val="90000"/>
              </a:lnSpc>
              <a:buClr>
                <a:srgbClr val="000000"/>
              </a:buClr>
              <a:buSzPct val="100000"/>
              <a:defRPr/>
            </a:pPr>
            <a:endParaRPr lang="en-US" sz="1600" dirty="0">
              <a:solidFill>
                <a:schemeClr val="tx2"/>
              </a:solidFill>
              <a:latin typeface="Arial" panose="020B0604020202020204" pitchFamily="34" charset="0"/>
              <a:ea typeface="ＭＳ Ｐゴシック" pitchFamily="34" charset="-128"/>
            </a:endParaRPr>
          </a:p>
          <a:p>
            <a:pPr defTabSz="685800" eaLnBrk="0" hangingPunct="0">
              <a:lnSpc>
                <a:spcPct val="90000"/>
              </a:lnSpc>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Expand</a:t>
            </a:r>
            <a:r>
              <a:rPr lang="en-US" sz="1600" dirty="0">
                <a:solidFill>
                  <a:schemeClr val="tx2"/>
                </a:solidFill>
                <a:latin typeface="Arial" panose="020B0604020202020204" pitchFamily="34" charset="0"/>
                <a:ea typeface="ＭＳ Ｐゴシック" pitchFamily="34" charset="-128"/>
              </a:rPr>
              <a:t> the National Spatial Reference </a:t>
            </a:r>
            <a:br>
              <a:rPr lang="en-US" sz="1600" dirty="0">
                <a:solidFill>
                  <a:schemeClr val="tx2"/>
                </a:solidFill>
                <a:latin typeface="Arial" panose="020B0604020202020204" pitchFamily="34" charset="0"/>
                <a:ea typeface="ＭＳ Ｐゴシック" pitchFamily="34" charset="-128"/>
              </a:rPr>
            </a:br>
            <a:r>
              <a:rPr lang="en-US" sz="1600" dirty="0">
                <a:solidFill>
                  <a:schemeClr val="tx2"/>
                </a:solidFill>
                <a:latin typeface="Arial" panose="020B0604020202020204" pitchFamily="34" charset="0"/>
                <a:ea typeface="ＭＳ Ｐゴシック" pitchFamily="34" charset="-128"/>
              </a:rPr>
              <a:t>System stakeholder base through </a:t>
            </a:r>
            <a:br>
              <a:rPr lang="en-US" sz="1600" dirty="0">
                <a:solidFill>
                  <a:schemeClr val="tx2"/>
                </a:solidFill>
                <a:latin typeface="Arial" panose="020B0604020202020204" pitchFamily="34" charset="0"/>
                <a:ea typeface="ＭＳ Ｐゴシック" pitchFamily="34" charset="-128"/>
              </a:rPr>
            </a:br>
            <a:r>
              <a:rPr lang="en-US" sz="1600" dirty="0">
                <a:solidFill>
                  <a:schemeClr val="tx2"/>
                </a:solidFill>
                <a:latin typeface="Arial" panose="020B0604020202020204" pitchFamily="34" charset="0"/>
                <a:ea typeface="ＭＳ Ｐゴシック" pitchFamily="34" charset="-128"/>
              </a:rPr>
              <a:t>partnerships, education, and outreach. </a:t>
            </a:r>
          </a:p>
          <a:p>
            <a:pPr defTabSz="685800" eaLnBrk="0" hangingPunct="0">
              <a:lnSpc>
                <a:spcPct val="90000"/>
              </a:lnSpc>
              <a:buClr>
                <a:srgbClr val="000000"/>
              </a:buClr>
              <a:buSzPct val="100000"/>
              <a:defRPr/>
            </a:pPr>
            <a:endParaRPr lang="en-US" sz="1600" dirty="0">
              <a:solidFill>
                <a:schemeClr val="tx2"/>
              </a:solidFill>
              <a:latin typeface="Arial" panose="020B0604020202020204" pitchFamily="34" charset="0"/>
              <a:ea typeface="ＭＳ Ｐゴシック" pitchFamily="34" charset="-128"/>
            </a:endParaRPr>
          </a:p>
          <a:p>
            <a:pPr defTabSz="685800" eaLnBrk="0" hangingPunct="0">
              <a:lnSpc>
                <a:spcPct val="90000"/>
              </a:lnSpc>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Develop and enable </a:t>
            </a:r>
            <a:r>
              <a:rPr lang="en-US" sz="1600" dirty="0">
                <a:solidFill>
                  <a:schemeClr val="tx2"/>
                </a:solidFill>
                <a:latin typeface="Arial" panose="020B0604020202020204" pitchFamily="34" charset="0"/>
                <a:ea typeface="ＭＳ Ｐゴシック" pitchFamily="34" charset="-128"/>
              </a:rPr>
              <a:t>a workforce with </a:t>
            </a:r>
            <a:br>
              <a:rPr lang="en-US" sz="1600" dirty="0">
                <a:solidFill>
                  <a:schemeClr val="tx2"/>
                </a:solidFill>
                <a:latin typeface="Arial" panose="020B0604020202020204" pitchFamily="34" charset="0"/>
                <a:ea typeface="ＭＳ Ｐゴシック" pitchFamily="34" charset="-128"/>
              </a:rPr>
            </a:br>
            <a:r>
              <a:rPr lang="en-US" sz="1600" dirty="0">
                <a:solidFill>
                  <a:schemeClr val="tx2"/>
                </a:solidFill>
                <a:latin typeface="Arial" panose="020B0604020202020204" pitchFamily="34" charset="0"/>
                <a:ea typeface="ＭＳ Ｐゴシック" pitchFamily="34" charset="-128"/>
              </a:rPr>
              <a:t>a supportive environment. </a:t>
            </a:r>
          </a:p>
          <a:p>
            <a:pPr defTabSz="685800" eaLnBrk="0" hangingPunct="0">
              <a:lnSpc>
                <a:spcPct val="90000"/>
              </a:lnSpc>
              <a:buClr>
                <a:srgbClr val="000000"/>
              </a:buClr>
              <a:buSzPct val="100000"/>
              <a:defRPr/>
            </a:pPr>
            <a:endParaRPr lang="en-US" sz="1600" dirty="0">
              <a:solidFill>
                <a:schemeClr val="tx2"/>
              </a:solidFill>
              <a:latin typeface="Arial" panose="020B0604020202020204" pitchFamily="34" charset="0"/>
              <a:ea typeface="ＭＳ Ｐゴシック" pitchFamily="34" charset="-128"/>
            </a:endParaRPr>
          </a:p>
          <a:p>
            <a:pPr defTabSz="685800" eaLnBrk="0" hangingPunct="0">
              <a:lnSpc>
                <a:spcPct val="90000"/>
              </a:lnSpc>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Improve</a:t>
            </a:r>
            <a:r>
              <a:rPr lang="en-US" sz="1600" dirty="0">
                <a:solidFill>
                  <a:schemeClr val="tx2"/>
                </a:solidFill>
                <a:latin typeface="Arial" panose="020B0604020202020204" pitchFamily="34" charset="0"/>
                <a:ea typeface="ＭＳ Ｐゴシック" pitchFamily="34" charset="-128"/>
              </a:rPr>
              <a:t> organizational and administrative functionality. </a:t>
            </a:r>
          </a:p>
          <a:p>
            <a:pPr defTabSz="685800" eaLnBrk="0" hangingPunct="0">
              <a:lnSpc>
                <a:spcPct val="90000"/>
              </a:lnSpc>
              <a:buClr>
                <a:srgbClr val="000000"/>
              </a:buClr>
              <a:buSzPct val="100000"/>
              <a:defRPr/>
            </a:pPr>
            <a:endParaRPr lang="en-US" sz="1200" kern="0" dirty="0">
              <a:solidFill>
                <a:prstClr val="black"/>
              </a:solidFill>
              <a:latin typeface="Arial" panose="020B0604020202020204" pitchFamily="34" charset="0"/>
              <a:ea typeface="ＭＳ Ｐゴシック" pitchFamily="34" charset="-128"/>
              <a:sym typeface="Times New Roman"/>
              <a:rtl val="0"/>
            </a:endParaRPr>
          </a:p>
        </p:txBody>
      </p:sp>
      <p:sp>
        <p:nvSpPr>
          <p:cNvPr id="2" name="Rectangle 1"/>
          <p:cNvSpPr/>
          <p:nvPr/>
        </p:nvSpPr>
        <p:spPr>
          <a:xfrm>
            <a:off x="310392" y="4783647"/>
            <a:ext cx="5721291" cy="253916"/>
          </a:xfrm>
          <a:prstGeom prst="rect">
            <a:avLst/>
          </a:prstGeom>
        </p:spPr>
        <p:txBody>
          <a:bodyPr wrap="square">
            <a:spAutoFit/>
          </a:bodyPr>
          <a:lstStyle/>
          <a:p>
            <a:pPr defTabSz="685800" eaLnBrk="0" hangingPunct="0">
              <a:buClr>
                <a:srgbClr val="000000"/>
              </a:buClr>
              <a:buSzPct val="25000"/>
              <a:defRPr/>
            </a:pPr>
            <a:r>
              <a:rPr lang="en-US" sz="1050" kern="0" dirty="0">
                <a:solidFill>
                  <a:schemeClr val="tx2"/>
                </a:solidFill>
                <a:latin typeface="Arial" panose="020B0604020202020204" pitchFamily="34" charset="0"/>
                <a:ea typeface="Times New Roman"/>
                <a:cs typeface="Arial" panose="020B0604020202020204" pitchFamily="34" charset="0"/>
                <a:sym typeface="Times New Roman"/>
                <a:rtl val="0"/>
              </a:rPr>
              <a:t>https://www.ngs.noaa.gov/web/about_ngs/info/documents/ngs-strategic-plan-2019-2023.pdf</a:t>
            </a:r>
            <a:endParaRPr lang="en-US" sz="1050" kern="0" dirty="0">
              <a:solidFill>
                <a:schemeClr val="tx2"/>
              </a:solidFill>
              <a:latin typeface="Arial" panose="020B0604020202020204" pitchFamily="34" charset="0"/>
              <a:ea typeface="Times New Roman"/>
              <a:cs typeface="Arial" panose="020B0604020202020204" pitchFamily="34" charset="0"/>
              <a:sym typeface="Times New Roman"/>
              <a:hlinkClick r:id="rId3">
                <a:extLst>
                  <a:ext uri="{A12FA001-AC4F-418D-AE19-62706E023703}">
                    <ahyp:hlinkClr xmlns:ahyp="http://schemas.microsoft.com/office/drawing/2018/hyperlinkcolor" val="tx"/>
                  </a:ext>
                </a:extLst>
              </a:hlinkClick>
              <a:rtl val="0"/>
            </a:endParaRPr>
          </a:p>
        </p:txBody>
      </p:sp>
      <p:pic>
        <p:nvPicPr>
          <p:cNvPr id="9" name="Google Shape;169;p25"/>
          <p:cNvPicPr preferRelativeResize="0">
            <a:picLocks noChangeAspect="1"/>
          </p:cNvPicPr>
          <p:nvPr/>
        </p:nvPicPr>
        <p:blipFill>
          <a:blip r:embed="rId4">
            <a:alphaModFix/>
          </a:blip>
          <a:stretch>
            <a:fillRect/>
          </a:stretch>
        </p:blipFill>
        <p:spPr>
          <a:xfrm>
            <a:off x="5061862" y="1036136"/>
            <a:ext cx="2741018" cy="3547199"/>
          </a:xfrm>
          <a:prstGeom prst="rect">
            <a:avLst/>
          </a:prstGeom>
          <a:noFill/>
          <a:ln w="9525" cap="flat" cmpd="sng">
            <a:solidFill>
              <a:srgbClr val="000000"/>
            </a:solidFill>
            <a:prstDash val="solid"/>
            <a:round/>
            <a:headEnd type="none" w="sm" len="sm"/>
            <a:tailEnd type="none" w="sm" len="sm"/>
          </a:ln>
          <a:effectLst>
            <a:outerShdw blurRad="57150" dist="114300" dir="18600000" algn="bl" rotWithShape="0">
              <a:srgbClr val="000000">
                <a:alpha val="50000"/>
              </a:srgbClr>
            </a:outerShdw>
          </a:effectLst>
        </p:spPr>
      </p:pic>
      <p:sp>
        <p:nvSpPr>
          <p:cNvPr id="11" name="Slide Number Placeholder 3"/>
          <p:cNvSpPr txBox="1">
            <a:spLocks/>
          </p:cNvSpPr>
          <p:nvPr/>
        </p:nvSpPr>
        <p:spPr>
          <a:xfrm>
            <a:off x="6553200" y="4738818"/>
            <a:ext cx="2133600" cy="393191"/>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900" kern="1200">
                <a:solidFill>
                  <a:srgbClr val="898989"/>
                </a:solidFill>
                <a:latin typeface="Gill Sans MT" panose="020B0502020104020203"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D169006-344C-488C-A18C-6BFA0E2015AE}" type="slidenum">
              <a:rPr lang="en-US" altLang="en-US" smtClean="0"/>
              <a:pPr>
                <a:defRPr/>
              </a:pPr>
              <a:t>11</a:t>
            </a:fld>
            <a:endParaRPr lang="en-US" altLang="en-US" dirty="0"/>
          </a:p>
        </p:txBody>
      </p:sp>
    </p:spTree>
    <p:extLst>
      <p:ext uri="{BB962C8B-B14F-4D97-AF65-F5344CB8AC3E}">
        <p14:creationId xmlns:p14="http://schemas.microsoft.com/office/powerpoint/2010/main" val="2890135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4"/>
          <p:cNvSpPr>
            <a:spLocks noGrp="1"/>
          </p:cNvSpPr>
          <p:nvPr>
            <p:ph type="title"/>
          </p:nvPr>
        </p:nvSpPr>
        <p:spPr/>
        <p:txBody>
          <a:bodyPr>
            <a:noAutofit/>
          </a:bodyPr>
          <a:lstStyle/>
          <a:p>
            <a:pPr eaLnBrk="1" hangingPunct="1"/>
            <a:r>
              <a:rPr lang="en-US" altLang="en-US" sz="3000" b="1" dirty="0">
                <a:solidFill>
                  <a:srgbClr val="004F8A"/>
                </a:solidFill>
                <a:latin typeface="Arial Black" panose="020B0A04020102020204" pitchFamily="34" charset="0"/>
                <a:cs typeface="Arial" panose="020B0604020202020204" pitchFamily="34" charset="0"/>
              </a:rPr>
              <a:t>NSRS Modernization </a:t>
            </a:r>
          </a:p>
        </p:txBody>
      </p:sp>
      <p:sp>
        <p:nvSpPr>
          <p:cNvPr id="35" name="Rectangle 5"/>
          <p:cNvSpPr txBox="1">
            <a:spLocks/>
          </p:cNvSpPr>
          <p:nvPr/>
        </p:nvSpPr>
        <p:spPr bwMode="auto">
          <a:xfrm>
            <a:off x="2508069" y="1357582"/>
            <a:ext cx="6113417" cy="357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ts val="400"/>
              </a:spcBef>
              <a:buFont typeface="Arial" panose="020B0604020202020204" pitchFamily="34" charset="0"/>
              <a:buNone/>
            </a:pPr>
            <a:r>
              <a:rPr lang="en-US" altLang="en-US" sz="1800" b="1" dirty="0">
                <a:solidFill>
                  <a:srgbClr val="C00000"/>
                </a:solidFill>
                <a:latin typeface="Arial Black" panose="020B0604020202020204" pitchFamily="34" charset="0"/>
                <a:cs typeface="Arial Black" panose="020B0604020202020204" pitchFamily="34" charset="0"/>
              </a:rPr>
              <a:t>Revolutionize professional surveying</a:t>
            </a:r>
          </a:p>
          <a:p>
            <a:pPr marL="557213" lvl="1" indent="-214313">
              <a:spcBef>
                <a:spcPts val="400"/>
              </a:spcBef>
              <a:buFont typeface="Arial" panose="020B0604020202020204" pitchFamily="34" charset="0"/>
              <a:buChar char="•"/>
            </a:pPr>
            <a:r>
              <a:rPr lang="en-US" altLang="en-US" sz="1350" dirty="0">
                <a:solidFill>
                  <a:schemeClr val="tx2"/>
                </a:solidFill>
                <a:latin typeface="Arial" panose="020B0604020202020204" pitchFamily="34" charset="0"/>
              </a:rPr>
              <a:t>No more need for installing and locating bench marks</a:t>
            </a:r>
          </a:p>
          <a:p>
            <a:pPr marL="557213" lvl="1" indent="-214313">
              <a:spcBef>
                <a:spcPts val="400"/>
              </a:spcBef>
              <a:buFont typeface="Arial" panose="020B0604020202020204" pitchFamily="34" charset="0"/>
              <a:buChar char="•"/>
            </a:pPr>
            <a:r>
              <a:rPr lang="en-US" altLang="en-US" sz="1350" dirty="0">
                <a:solidFill>
                  <a:schemeClr val="tx2"/>
                </a:solidFill>
                <a:latin typeface="Arial" panose="020B0604020202020204" pitchFamily="34" charset="0"/>
              </a:rPr>
              <a:t>Absolute, consistent positioning autonomously, anywhere</a:t>
            </a:r>
          </a:p>
          <a:p>
            <a:pPr defTabSz="914400">
              <a:spcBef>
                <a:spcPts val="400"/>
              </a:spcBef>
              <a:buNone/>
              <a:defRPr/>
            </a:pPr>
            <a:r>
              <a:rPr lang="en-US" altLang="en-US" sz="1800" b="1" dirty="0">
                <a:solidFill>
                  <a:srgbClr val="C00000"/>
                </a:solidFill>
                <a:latin typeface="Arial Black" panose="020B0604020202020204" pitchFamily="34" charset="0"/>
                <a:ea typeface="ＭＳ Ｐゴシック" charset="0"/>
                <a:cs typeface="Arial Black" panose="020B0604020202020204" pitchFamily="34" charset="0"/>
              </a:rPr>
              <a:t>Vastly improve flood plain mapping</a:t>
            </a:r>
          </a:p>
          <a:p>
            <a:pPr marL="600075" lvl="1" indent="-257175" defTabSz="914400">
              <a:spcBef>
                <a:spcPts val="400"/>
              </a:spcBef>
              <a:buClr>
                <a:schemeClr val="accent1">
                  <a:lumMod val="75000"/>
                </a:schemeClr>
              </a:buClr>
              <a:buFont typeface="Arial" panose="020B0604020202020204" pitchFamily="34" charset="0"/>
              <a:buChar char="•"/>
              <a:defRPr/>
            </a:pPr>
            <a:r>
              <a:rPr lang="en-US" altLang="en-US" sz="1350" dirty="0">
                <a:solidFill>
                  <a:schemeClr val="tx2"/>
                </a:solidFill>
                <a:latin typeface="Arial" panose="020B0604020202020204" pitchFamily="34" charset="0"/>
              </a:rPr>
              <a:t>Water “sees” and flows due to differences in gravity.  These are mapped directly using GNSS.</a:t>
            </a:r>
          </a:p>
          <a:p>
            <a:pPr marL="600075" lvl="1" indent="-257175" defTabSz="914400">
              <a:spcBef>
                <a:spcPts val="400"/>
              </a:spcBef>
              <a:buClr>
                <a:schemeClr val="accent1">
                  <a:lumMod val="75000"/>
                </a:schemeClr>
              </a:buClr>
              <a:buFont typeface="Arial" panose="020B0604020202020204" pitchFamily="34" charset="0"/>
              <a:buChar char="•"/>
              <a:defRPr/>
            </a:pPr>
            <a:r>
              <a:rPr lang="en-US" altLang="en-US" sz="1350" dirty="0">
                <a:solidFill>
                  <a:schemeClr val="tx2"/>
                </a:solidFill>
                <a:latin typeface="Arial" panose="020B0604020202020204" pitchFamily="34" charset="0"/>
              </a:rPr>
              <a:t>Critical importance in low-lying, flat communities</a:t>
            </a:r>
          </a:p>
          <a:p>
            <a:pPr lvl="0">
              <a:spcBef>
                <a:spcPts val="400"/>
              </a:spcBef>
              <a:buNone/>
            </a:pPr>
            <a:r>
              <a:rPr lang="en-US" altLang="en-US" sz="1800" b="1" dirty="0">
                <a:solidFill>
                  <a:srgbClr val="C00000"/>
                </a:solidFill>
                <a:latin typeface="Arial Black" panose="020B0604020202020204" pitchFamily="34" charset="0"/>
                <a:ea typeface="+mn-ea"/>
                <a:cs typeface="Arial Black" panose="020B0604020202020204" pitchFamily="34" charset="0"/>
              </a:rPr>
              <a:t>Impacts on infrastructure</a:t>
            </a:r>
          </a:p>
          <a:p>
            <a:pPr marL="557213" lvl="1" indent="-256032">
              <a:spcBef>
                <a:spcPts val="400"/>
              </a:spcBef>
              <a:buFont typeface="Arial" panose="020B0604020202020204" pitchFamily="34" charset="0"/>
              <a:buChar char="•"/>
            </a:pPr>
            <a:r>
              <a:rPr lang="en-US" altLang="en-US" sz="1350" dirty="0">
                <a:solidFill>
                  <a:schemeClr val="tx2"/>
                </a:solidFill>
                <a:latin typeface="Arial" panose="020B0604020202020204" pitchFamily="34" charset="0"/>
                <a:ea typeface="+mn-ea"/>
              </a:rPr>
              <a:t>Any application requiring precise positioning - bridges, tunnels, railways, agriculture, navigation - will be easier and more accurate </a:t>
            </a:r>
          </a:p>
          <a:p>
            <a:pPr lvl="0" indent="-256032">
              <a:spcBef>
                <a:spcPts val="400"/>
              </a:spcBef>
              <a:buNone/>
              <a:defRPr/>
            </a:pPr>
            <a:r>
              <a:rPr lang="en-US" altLang="en-US" sz="1800" b="1" dirty="0">
                <a:solidFill>
                  <a:srgbClr val="C00000"/>
                </a:solidFill>
                <a:latin typeface="Arial Black" panose="020B0604020202020204" pitchFamily="34" charset="0"/>
                <a:ea typeface="ＭＳ Ｐゴシック" charset="0"/>
                <a:cs typeface="Arial Black" panose="020B0604020202020204" pitchFamily="34" charset="0"/>
              </a:rPr>
              <a:t>Fundamental support for new technologies</a:t>
            </a:r>
          </a:p>
          <a:p>
            <a:pPr marL="557213" lvl="1" indent="-256032">
              <a:spcBef>
                <a:spcPts val="400"/>
              </a:spcBef>
              <a:buFont typeface="Arial" panose="020B0604020202020204" pitchFamily="34" charset="0"/>
              <a:buChar char="•"/>
              <a:defRPr/>
            </a:pPr>
            <a:r>
              <a:rPr lang="en-US" altLang="en-US" sz="1350" dirty="0">
                <a:solidFill>
                  <a:schemeClr val="tx2"/>
                </a:solidFill>
                <a:latin typeface="Arial" charset="0"/>
                <a:ea typeface="ＭＳ Ｐゴシック" charset="0"/>
                <a:cs typeface="Arial" charset="0"/>
              </a:rPr>
              <a:t>“Smart Highways” for autonomous vehicles</a:t>
            </a:r>
            <a:endParaRPr lang="en-US" altLang="en-US" sz="2100" dirty="0">
              <a:solidFill>
                <a:schemeClr val="tx2"/>
              </a:solidFill>
              <a:latin typeface="Arial" panose="020B0604020202020204" pitchFamily="34" charset="0"/>
              <a:ea typeface="+mn-ea"/>
            </a:endParaRPr>
          </a:p>
          <a:p>
            <a:pPr marL="301181" lvl="1">
              <a:spcBef>
                <a:spcPts val="400"/>
              </a:spcBef>
              <a:buNone/>
              <a:defRPr/>
            </a:pPr>
            <a:endParaRPr lang="en-US" altLang="en-US" sz="1425" dirty="0">
              <a:solidFill>
                <a:schemeClr val="tx2"/>
              </a:solidFill>
              <a:latin typeface="Arial" panose="020B0604020202020204" pitchFamily="34" charset="0"/>
            </a:endParaRPr>
          </a:p>
          <a:p>
            <a:pPr marL="557213" lvl="1" indent="-214313">
              <a:buFont typeface="Arial" panose="020B0604020202020204" pitchFamily="34" charset="0"/>
              <a:buChar char="•"/>
            </a:pPr>
            <a:endParaRPr lang="en-US" altLang="en-US" sz="1800" dirty="0">
              <a:solidFill>
                <a:schemeClr val="tx2"/>
              </a:solidFill>
              <a:latin typeface="Arial" panose="020B0604020202020204" pitchFamily="34" charset="0"/>
            </a:endParaRPr>
          </a:p>
        </p:txBody>
      </p:sp>
      <p:grpSp>
        <p:nvGrpSpPr>
          <p:cNvPr id="6" name="Group 5"/>
          <p:cNvGrpSpPr/>
          <p:nvPr/>
        </p:nvGrpSpPr>
        <p:grpSpPr>
          <a:xfrm>
            <a:off x="744265" y="1200150"/>
            <a:ext cx="1463898" cy="3511533"/>
            <a:chOff x="744265" y="1200150"/>
            <a:chExt cx="1463898" cy="3511533"/>
          </a:xfrm>
        </p:grpSpPr>
        <p:pic>
          <p:nvPicPr>
            <p:cNvPr id="37" name="Picture 12" descr="Image result for smart hig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66" y="3876075"/>
              <a:ext cx="1459439" cy="8356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65" y="2043435"/>
              <a:ext cx="1459439" cy="9893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 name="Picture 11" descr="Bridge_split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67" y="3024658"/>
              <a:ext cx="1463896" cy="8910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265" y="1200150"/>
              <a:ext cx="1463897" cy="891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Slide Number Placeholder 3"/>
          <p:cNvSpPr>
            <a:spLocks noGrp="1"/>
          </p:cNvSpPr>
          <p:nvPr>
            <p:ph type="sldNum" sz="quarter" idx="12"/>
          </p:nvPr>
        </p:nvSpPr>
        <p:spPr/>
        <p:txBody>
          <a:bodyPr/>
          <a:lstStyle/>
          <a:p>
            <a:pPr>
              <a:defRPr/>
            </a:pPr>
            <a:fld id="{2D169006-344C-488C-A18C-6BFA0E2015AE}" type="slidenum">
              <a:rPr lang="en-US" altLang="en-US" smtClean="0"/>
              <a:pPr>
                <a:defRPr/>
              </a:pPr>
              <a:t>12</a:t>
            </a:fld>
            <a:endParaRPr lang="en-US" altLang="en-US" dirty="0"/>
          </a:p>
        </p:txBody>
      </p:sp>
    </p:spTree>
    <p:extLst>
      <p:ext uri="{BB962C8B-B14F-4D97-AF65-F5344CB8AC3E}">
        <p14:creationId xmlns:p14="http://schemas.microsoft.com/office/powerpoint/2010/main" val="179170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825" t="-3446" r="1228" b="2011"/>
          <a:stretch/>
        </p:blipFill>
        <p:spPr>
          <a:xfrm>
            <a:off x="6454378" y="2725013"/>
            <a:ext cx="1955017" cy="1440858"/>
          </a:xfrm>
          <a:prstGeom prst="rect">
            <a:avLst/>
          </a:prstGeom>
          <a:effectLst>
            <a:outerShdw blurRad="292100" dist="139700" dir="2700000" algn="ctr" rotWithShape="0">
              <a:schemeClr val="tx1">
                <a:lumMod val="50000"/>
                <a:lumOff val="50000"/>
                <a:alpha val="65000"/>
              </a:schemeClr>
            </a:outerShdw>
          </a:effectLst>
        </p:spPr>
      </p:pic>
      <p:pic>
        <p:nvPicPr>
          <p:cNvPr id="9" name="Picture 8"/>
          <p:cNvPicPr>
            <a:picLocks noChangeAspect="1"/>
          </p:cNvPicPr>
          <p:nvPr/>
        </p:nvPicPr>
        <p:blipFill rotWithShape="1">
          <a:blip r:embed="rId4"/>
          <a:srcRect l="19773" t="19086" r="21732" b="26381"/>
          <a:stretch/>
        </p:blipFill>
        <p:spPr>
          <a:xfrm>
            <a:off x="6454378" y="1313553"/>
            <a:ext cx="1855805" cy="1299064"/>
          </a:xfrm>
          <a:prstGeom prst="rect">
            <a:avLst/>
          </a:prstGeom>
          <a:ln>
            <a:noFill/>
          </a:ln>
          <a:effectLst>
            <a:outerShdw blurRad="292100" dist="139700" dir="2700000" algn="tl" rotWithShape="0">
              <a:schemeClr val="tx1">
                <a:lumMod val="50000"/>
                <a:lumOff val="50000"/>
                <a:alpha val="65000"/>
              </a:schemeClr>
            </a:outerShdw>
          </a:effectLst>
        </p:spPr>
      </p:pic>
      <p:sp>
        <p:nvSpPr>
          <p:cNvPr id="26626" name="Title 1"/>
          <p:cNvSpPr>
            <a:spLocks noGrp="1"/>
          </p:cNvSpPr>
          <p:nvPr>
            <p:ph type="title"/>
          </p:nvPr>
        </p:nvSpPr>
        <p:spPr>
          <a:xfrm>
            <a:off x="1544241" y="480982"/>
            <a:ext cx="6343650" cy="514350"/>
          </a:xfrm>
        </p:spPr>
        <p:txBody>
          <a:bodyPr/>
          <a:lstStyle/>
          <a:p>
            <a:pPr algn="l"/>
            <a:r>
              <a:rPr lang="en-US" altLang="en-US" sz="3000" b="1" dirty="0">
                <a:latin typeface="Arial Black" panose="020B0A04020102020204" pitchFamily="34" charset="0"/>
                <a:cs typeface="Arial" panose="020B0604020202020204" pitchFamily="34" charset="0"/>
              </a:rPr>
              <a:t>Socio-Economic Benefits</a:t>
            </a:r>
          </a:p>
        </p:txBody>
      </p:sp>
      <p:pic>
        <p:nvPicPr>
          <p:cNvPr id="5" name="Picture 2"/>
          <p:cNvPicPr>
            <a:picLocks noChangeAspect="1" noChangeArrowheads="1"/>
          </p:cNvPicPr>
          <p:nvPr/>
        </p:nvPicPr>
        <p:blipFill>
          <a:blip r:embed="rId5"/>
          <a:srcRect/>
          <a:stretch>
            <a:fillRect/>
          </a:stretch>
        </p:blipFill>
        <p:spPr bwMode="auto">
          <a:xfrm rot="404293">
            <a:off x="620243" y="1351469"/>
            <a:ext cx="2110978" cy="2596753"/>
          </a:xfrm>
          <a:prstGeom prst="rect">
            <a:avLst/>
          </a:prstGeom>
          <a:noFill/>
          <a:ln w="9525">
            <a:solidFill>
              <a:schemeClr val="tx1">
                <a:lumMod val="50000"/>
                <a:lumOff val="50000"/>
              </a:schemeClr>
            </a:solidFill>
            <a:miter lim="800000"/>
            <a:headEnd/>
            <a:tailEnd/>
          </a:ln>
          <a:effectLst>
            <a:outerShdw blurRad="292100" dist="139700" dir="2700000" algn="ctr" rotWithShape="0">
              <a:schemeClr val="tx1">
                <a:lumMod val="50000"/>
                <a:lumOff val="50000"/>
                <a:alpha val="65000"/>
              </a:schemeClr>
            </a:outerShdw>
          </a:effectLst>
          <a:scene3d>
            <a:camera prst="orthographicFront">
              <a:rot lat="0" lon="0" rev="420000"/>
            </a:camera>
            <a:lightRig rig="threePt" dir="t"/>
          </a:scene3d>
          <a:extLst>
            <a:ext uri="{909E8E84-426E-40DD-AFC4-6F175D3DCCD1}">
              <a14:hiddenFill xmlns:a14="http://schemas.microsoft.com/office/drawing/2010/main">
                <a:solidFill>
                  <a:srgbClr val="FFFFFF"/>
                </a:solidFill>
              </a14:hiddenFill>
            </a:ext>
          </a:extLst>
        </p:spPr>
      </p:pic>
      <p:sp>
        <p:nvSpPr>
          <p:cNvPr id="26628" name="TextBox 5"/>
          <p:cNvSpPr txBox="1">
            <a:spLocks noChangeArrowheads="1"/>
          </p:cNvSpPr>
          <p:nvPr/>
        </p:nvSpPr>
        <p:spPr bwMode="auto">
          <a:xfrm>
            <a:off x="2977753" y="1503197"/>
            <a:ext cx="3476625" cy="24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 typeface="Arial" panose="020B0604020202020204" pitchFamily="34" charset="0"/>
              <a:buNone/>
            </a:pPr>
            <a:endParaRPr lang="en-US" altLang="en-US" sz="1200" dirty="0">
              <a:solidFill>
                <a:srgbClr val="000000"/>
              </a:solidFill>
              <a:latin typeface="Arial Black" panose="020B0A04020102020204" pitchFamily="34" charset="0"/>
            </a:endParaRPr>
          </a:p>
          <a:p>
            <a:pPr eaLnBrk="1" hangingPunct="1">
              <a:spcBef>
                <a:spcPct val="0"/>
              </a:spcBef>
              <a:buFont typeface="Arial" panose="020B0604020202020204" pitchFamily="34" charset="0"/>
              <a:buNone/>
            </a:pPr>
            <a:r>
              <a:rPr lang="en-US" altLang="en-US" sz="1200" dirty="0">
                <a:solidFill>
                  <a:srgbClr val="C00000"/>
                </a:solidFill>
                <a:latin typeface="Arial Black" panose="020B0A04020102020204" pitchFamily="34" charset="0"/>
              </a:rPr>
              <a:t>NSRS worth $2.4 billion per year, </a:t>
            </a:r>
            <a:br>
              <a:rPr lang="en-US" altLang="en-US" sz="1200" dirty="0">
                <a:solidFill>
                  <a:srgbClr val="000000"/>
                </a:solidFill>
                <a:latin typeface="Arial" panose="020B0604020202020204" pitchFamily="34" charset="0"/>
              </a:rPr>
            </a:br>
            <a:r>
              <a:rPr lang="en-US" altLang="en-US" sz="1200" dirty="0">
                <a:solidFill>
                  <a:schemeClr val="tx2"/>
                </a:solidFill>
                <a:latin typeface="Arial" panose="020B0604020202020204" pitchFamily="34" charset="0"/>
              </a:rPr>
              <a:t>$22 billion over 15 years at a discounted rate.</a:t>
            </a:r>
          </a:p>
          <a:p>
            <a:pPr eaLnBrk="1" hangingPunct="1">
              <a:spcBef>
                <a:spcPct val="0"/>
              </a:spcBef>
              <a:buFont typeface="Arial" panose="020B0604020202020204" pitchFamily="34" charset="0"/>
              <a:buNone/>
            </a:pPr>
            <a:endParaRPr lang="en-US" altLang="en-US" sz="1200" dirty="0">
              <a:solidFill>
                <a:srgbClr val="000000"/>
              </a:solidFill>
              <a:latin typeface="Arial" panose="020B0604020202020204" pitchFamily="34" charset="0"/>
            </a:endParaRPr>
          </a:p>
          <a:p>
            <a:pPr eaLnBrk="1" hangingPunct="1">
              <a:spcBef>
                <a:spcPct val="0"/>
              </a:spcBef>
              <a:buFont typeface="Arial" panose="020B0604020202020204" pitchFamily="34" charset="0"/>
              <a:buNone/>
            </a:pPr>
            <a:r>
              <a:rPr lang="en-US" altLang="en-US" sz="1200" dirty="0">
                <a:solidFill>
                  <a:srgbClr val="C00000"/>
                </a:solidFill>
                <a:latin typeface="Arial Black" panose="020B0A04020102020204" pitchFamily="34" charset="0"/>
              </a:rPr>
              <a:t>CORS worth $758 million per year; </a:t>
            </a:r>
            <a:br>
              <a:rPr lang="en-US" altLang="en-US" sz="1200" dirty="0">
                <a:solidFill>
                  <a:srgbClr val="000000"/>
                </a:solidFill>
                <a:latin typeface="Arial" panose="020B0604020202020204" pitchFamily="34" charset="0"/>
              </a:rPr>
            </a:br>
            <a:r>
              <a:rPr lang="en-US" altLang="en-US" sz="1200" dirty="0">
                <a:solidFill>
                  <a:schemeClr val="tx2"/>
                </a:solidFill>
                <a:latin typeface="Arial" panose="020B0604020202020204" pitchFamily="34" charset="0"/>
              </a:rPr>
              <a:t>$6.9 billion over 15 years at a discounted rate. </a:t>
            </a:r>
          </a:p>
          <a:p>
            <a:pPr eaLnBrk="1" hangingPunct="1">
              <a:spcBef>
                <a:spcPct val="0"/>
              </a:spcBef>
              <a:buFont typeface="Arial" panose="020B0604020202020204" pitchFamily="34" charset="0"/>
              <a:buNone/>
            </a:pPr>
            <a:endParaRPr lang="en-US" altLang="en-US" sz="1200" dirty="0">
              <a:solidFill>
                <a:srgbClr val="000000"/>
              </a:solidFill>
              <a:latin typeface="Arial" panose="020B0604020202020204" pitchFamily="34" charset="0"/>
            </a:endParaRPr>
          </a:p>
          <a:p>
            <a:pPr eaLnBrk="1" hangingPunct="1">
              <a:spcBef>
                <a:spcPct val="0"/>
              </a:spcBef>
              <a:buFont typeface="Arial" panose="020B0604020202020204" pitchFamily="34" charset="0"/>
              <a:buNone/>
            </a:pPr>
            <a:r>
              <a:rPr lang="en-US" altLang="en-US" sz="1200" dirty="0">
                <a:solidFill>
                  <a:srgbClr val="C00000"/>
                </a:solidFill>
                <a:latin typeface="Arial Black" panose="020B0A04020102020204" pitchFamily="34" charset="0"/>
              </a:rPr>
              <a:t>GRAV-D worth $522 million per year </a:t>
            </a:r>
            <a:r>
              <a:rPr lang="en-US" altLang="en-US" sz="1200" dirty="0">
                <a:solidFill>
                  <a:schemeClr val="tx2"/>
                </a:solidFill>
                <a:latin typeface="Arial" panose="020B0604020202020204" pitchFamily="34" charset="0"/>
              </a:rPr>
              <a:t>through the implementation of a new national vertical datum, $4.8 billion over 15 years at a discounted rate, including $2.2 billion for improved floodplain management alone.  </a:t>
            </a:r>
          </a:p>
          <a:p>
            <a:pPr eaLnBrk="1" hangingPunct="1">
              <a:spcBef>
                <a:spcPct val="0"/>
              </a:spcBef>
              <a:buFontTx/>
              <a:buNone/>
            </a:pPr>
            <a:endParaRPr lang="en-US" altLang="en-US" sz="1050" dirty="0">
              <a:solidFill>
                <a:srgbClr val="000000"/>
              </a:solidFill>
              <a:latin typeface="Arial" panose="020B0604020202020204" pitchFamily="34" charset="0"/>
            </a:endParaRPr>
          </a:p>
        </p:txBody>
      </p:sp>
      <p:sp>
        <p:nvSpPr>
          <p:cNvPr id="26629" name="Rectangle 1"/>
          <p:cNvSpPr>
            <a:spLocks noChangeArrowheads="1"/>
          </p:cNvSpPr>
          <p:nvPr/>
        </p:nvSpPr>
        <p:spPr bwMode="auto">
          <a:xfrm>
            <a:off x="545680" y="4676082"/>
            <a:ext cx="776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050" dirty="0">
                <a:solidFill>
                  <a:srgbClr val="C00000"/>
                </a:solidFill>
                <a:latin typeface="Arial" panose="020B0604020202020204" pitchFamily="34" charset="0"/>
              </a:rPr>
              <a:t>One-page handout available at: </a:t>
            </a:r>
            <a:r>
              <a:rPr lang="en-US" altLang="en-US" sz="1050" dirty="0">
                <a:solidFill>
                  <a:schemeClr val="tx2"/>
                </a:solidFill>
                <a:latin typeface="Arial" panose="020B0604020202020204" pitchFamily="34" charset="0"/>
              </a:rPr>
              <a:t>https://geodesy.noaa.gov/INFO/OnePagers/socio_eco_handout.pdf</a:t>
            </a:r>
          </a:p>
        </p:txBody>
      </p:sp>
      <p:sp>
        <p:nvSpPr>
          <p:cNvPr id="26630" name="Rectangle 1"/>
          <p:cNvSpPr>
            <a:spLocks noChangeArrowheads="1"/>
          </p:cNvSpPr>
          <p:nvPr/>
        </p:nvSpPr>
        <p:spPr bwMode="auto">
          <a:xfrm>
            <a:off x="540544" y="4399761"/>
            <a:ext cx="5913834" cy="2539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050" dirty="0">
                <a:solidFill>
                  <a:schemeClr val="tx2"/>
                </a:solidFill>
                <a:latin typeface="Arial" panose="020B0604020202020204" pitchFamily="34" charset="0"/>
              </a:rPr>
              <a:t>https://geodesy.noaa.gov/PUBS_LIB/Socio-EconomicBenefitsofCORSandGRAV-D.pdf</a:t>
            </a:r>
          </a:p>
        </p:txBody>
      </p:sp>
      <p:sp>
        <p:nvSpPr>
          <p:cNvPr id="266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ea typeface="ＭＳ Ｐゴシック" panose="020B0600070205080204" pitchFamily="34" charset="-128"/>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ea typeface="ＭＳ Ｐゴシック" panose="020B0600070205080204" pitchFamily="34" charset="-128"/>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ea typeface="ＭＳ Ｐゴシック" panose="020B0600070205080204" pitchFamily="34" charset="-128"/>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ea typeface="ＭＳ Ｐゴシック" panose="020B0600070205080204" pitchFamily="34" charset="-128"/>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ea typeface="ＭＳ Ｐゴシック" panose="020B0600070205080204" pitchFamily="34" charset="-128"/>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ea typeface="ＭＳ Ｐゴシック" panose="020B0600070205080204" pitchFamily="34" charset="-128"/>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ea typeface="ＭＳ Ｐゴシック" panose="020B0600070205080204" pitchFamily="34" charset="-128"/>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fld id="{751F7A3C-22C8-4600-ABA5-1C4CBD8C67A6}" type="slidenum">
              <a:rPr lang="en-US" altLang="en-US" sz="900">
                <a:solidFill>
                  <a:srgbClr val="898989"/>
                </a:solidFill>
              </a:rPr>
              <a:pPr>
                <a:spcBef>
                  <a:spcPct val="0"/>
                </a:spcBef>
                <a:buFontTx/>
                <a:buNone/>
              </a:pPr>
              <a:t>13</a:t>
            </a:fld>
            <a:endParaRPr lang="en-US" altLang="en-US" sz="900" dirty="0">
              <a:solidFill>
                <a:srgbClr val="898989"/>
              </a:solidFill>
            </a:endParaRPr>
          </a:p>
        </p:txBody>
      </p:sp>
    </p:spTree>
    <p:extLst>
      <p:ext uri="{BB962C8B-B14F-4D97-AF65-F5344CB8AC3E}">
        <p14:creationId xmlns:p14="http://schemas.microsoft.com/office/powerpoint/2010/main" val="2497741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17D2-F751-4C97-83AB-9DD9F3876773}"/>
              </a:ext>
            </a:extLst>
          </p:cNvPr>
          <p:cNvSpPr>
            <a:spLocks noGrp="1"/>
          </p:cNvSpPr>
          <p:nvPr>
            <p:ph type="title"/>
          </p:nvPr>
        </p:nvSpPr>
        <p:spPr/>
        <p:txBody>
          <a:bodyPr>
            <a:normAutofit/>
          </a:bodyPr>
          <a:lstStyle/>
          <a:p>
            <a:r>
              <a:rPr lang="en-US" sz="3200" b="1" dirty="0">
                <a:latin typeface="Arial Black" panose="020B0604020202020204" pitchFamily="34" charset="0"/>
                <a:cs typeface="Arial Black" panose="020B0604020202020204" pitchFamily="34" charset="0"/>
              </a:rPr>
              <a:t>Updated Blueprint documents</a:t>
            </a:r>
          </a:p>
        </p:txBody>
      </p:sp>
      <p:sp>
        <p:nvSpPr>
          <p:cNvPr id="3" name="Content Placeholder 2">
            <a:extLst>
              <a:ext uri="{FF2B5EF4-FFF2-40B4-BE49-F238E27FC236}">
                <a16:creationId xmlns:a16="http://schemas.microsoft.com/office/drawing/2014/main" id="{7C61ADD4-96F0-4E95-9586-FC3F95EBE5BC}"/>
              </a:ext>
            </a:extLst>
          </p:cNvPr>
          <p:cNvSpPr>
            <a:spLocks noGrp="1"/>
          </p:cNvSpPr>
          <p:nvPr>
            <p:ph idx="1"/>
          </p:nvPr>
        </p:nvSpPr>
        <p:spPr/>
        <p:txBody>
          <a:bodyPr/>
          <a:lstStyle/>
          <a:p>
            <a:endParaRPr lang="en-US" dirty="0"/>
          </a:p>
        </p:txBody>
      </p:sp>
      <p:sp>
        <p:nvSpPr>
          <p:cNvPr id="6" name="Slide Number Placeholder 5">
            <a:extLst>
              <a:ext uri="{FF2B5EF4-FFF2-40B4-BE49-F238E27FC236}">
                <a16:creationId xmlns:a16="http://schemas.microsoft.com/office/drawing/2014/main" id="{30BA37AB-02DB-45DC-B264-22642A9E6658}"/>
              </a:ext>
            </a:extLst>
          </p:cNvPr>
          <p:cNvSpPr>
            <a:spLocks noGrp="1"/>
          </p:cNvSpPr>
          <p:nvPr>
            <p:ph type="sldNum" sz="quarter" idx="12"/>
          </p:nvPr>
        </p:nvSpPr>
        <p:spPr/>
        <p:txBody>
          <a:bodyPr/>
          <a:lstStyle/>
          <a:p>
            <a:fld id="{D3D538F9-49A3-B84F-B36B-A7030CDE5D5B}" type="slidenum">
              <a:rPr lang="en-US" smtClean="0"/>
              <a:t>14</a:t>
            </a:fld>
            <a:endParaRPr lang="en-US"/>
          </a:p>
        </p:txBody>
      </p:sp>
      <p:pic>
        <p:nvPicPr>
          <p:cNvPr id="7" name="Picture 6">
            <a:extLst>
              <a:ext uri="{FF2B5EF4-FFF2-40B4-BE49-F238E27FC236}">
                <a16:creationId xmlns:a16="http://schemas.microsoft.com/office/drawing/2014/main" id="{4F66B3B2-3ABE-4DD6-BF7D-AA3D026A007B}"/>
              </a:ext>
            </a:extLst>
          </p:cNvPr>
          <p:cNvPicPr>
            <a:picLocks noChangeAspect="1"/>
          </p:cNvPicPr>
          <p:nvPr/>
        </p:nvPicPr>
        <p:blipFill>
          <a:blip r:embed="rId3"/>
          <a:stretch>
            <a:fillRect/>
          </a:stretch>
        </p:blipFill>
        <p:spPr>
          <a:xfrm>
            <a:off x="457200" y="1201909"/>
            <a:ext cx="1835555" cy="2437376"/>
          </a:xfrm>
          <a:prstGeom prst="rect">
            <a:avLst/>
          </a:prstGeom>
        </p:spPr>
      </p:pic>
      <p:sp>
        <p:nvSpPr>
          <p:cNvPr id="8" name="TextBox 7">
            <a:extLst>
              <a:ext uri="{FF2B5EF4-FFF2-40B4-BE49-F238E27FC236}">
                <a16:creationId xmlns:a16="http://schemas.microsoft.com/office/drawing/2014/main" id="{99B2BDD1-A3B6-4651-AE35-1B7A87A009B2}"/>
              </a:ext>
            </a:extLst>
          </p:cNvPr>
          <p:cNvSpPr txBox="1"/>
          <p:nvPr/>
        </p:nvSpPr>
        <p:spPr>
          <a:xfrm>
            <a:off x="307884" y="3686851"/>
            <a:ext cx="2053768" cy="1252331"/>
          </a:xfrm>
          <a:prstGeom prst="rect">
            <a:avLst/>
          </a:prstGeom>
          <a:noFill/>
        </p:spPr>
        <p:txBody>
          <a:bodyPr wrap="none" rtlCol="0">
            <a:spAutoFit/>
          </a:bodyPr>
          <a:lstStyle/>
          <a:p>
            <a:pPr algn="ctr"/>
            <a:r>
              <a:rPr lang="en-US" sz="1350" b="1" dirty="0">
                <a:solidFill>
                  <a:schemeClr val="tx2"/>
                </a:solidFill>
                <a:latin typeface="Arial" panose="020B0604020202020204" pitchFamily="34" charset="0"/>
                <a:cs typeface="Arial" panose="020B0604020202020204" pitchFamily="34" charset="0"/>
              </a:rPr>
              <a:t>Geometric:</a:t>
            </a:r>
          </a:p>
          <a:p>
            <a:pPr algn="ctr"/>
            <a:r>
              <a:rPr lang="en-US" sz="1350" dirty="0">
                <a:solidFill>
                  <a:schemeClr val="tx2"/>
                </a:solidFill>
                <a:latin typeface="Arial" panose="020B0604020202020204" pitchFamily="34" charset="0"/>
                <a:cs typeface="Arial" panose="020B0604020202020204" pitchFamily="34" charset="0"/>
              </a:rPr>
              <a:t>Sep 2017</a:t>
            </a:r>
          </a:p>
          <a:p>
            <a:pPr algn="ctr"/>
            <a:r>
              <a:rPr lang="en-US" sz="1350" i="1" dirty="0">
                <a:solidFill>
                  <a:schemeClr val="tx2"/>
                </a:solidFill>
                <a:latin typeface="Arial" panose="020B0604020202020204" pitchFamily="34" charset="0"/>
                <a:cs typeface="Arial" panose="020B0604020202020204" pitchFamily="34" charset="0"/>
              </a:rPr>
              <a:t>Revised April 2021</a:t>
            </a:r>
          </a:p>
          <a:p>
            <a:pPr algn="ctr"/>
            <a:r>
              <a:rPr lang="en-US" sz="1350" b="1" i="1" dirty="0">
                <a:solidFill>
                  <a:schemeClr val="tx2"/>
                </a:solidFill>
                <a:latin typeface="Arial" panose="020B0604020202020204" pitchFamily="34" charset="0"/>
                <a:cs typeface="Arial" panose="020B0604020202020204" pitchFamily="34" charset="0"/>
              </a:rPr>
              <a:t>NOAA TR NOS NGS </a:t>
            </a:r>
            <a:r>
              <a:rPr lang="en-US" sz="1350" b="1" i="1" dirty="0">
                <a:solidFill>
                  <a:srgbClr val="C00000"/>
                </a:solidFill>
                <a:latin typeface="Arial" panose="020B0604020202020204" pitchFamily="34" charset="0"/>
                <a:cs typeface="Arial" panose="020B0604020202020204" pitchFamily="34" charset="0"/>
              </a:rPr>
              <a:t>62</a:t>
            </a:r>
          </a:p>
          <a:p>
            <a:pPr algn="ctr"/>
            <a:r>
              <a:rPr lang="en-US" sz="788" dirty="0">
                <a:solidFill>
                  <a:schemeClr val="tx2"/>
                </a:solidFill>
                <a:latin typeface="Arial" panose="020B0604020202020204" pitchFamily="34" charset="0"/>
                <a:cs typeface="Arial" panose="020B0604020202020204" pitchFamily="34" charset="0"/>
              </a:rPr>
              <a:t>61 pages</a:t>
            </a:r>
          </a:p>
          <a:p>
            <a:pPr algn="ctr"/>
            <a:endParaRPr lang="en-US" sz="1350" dirty="0">
              <a:solidFill>
                <a:schemeClr val="tx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332001C-84E6-439F-97C9-507CCDF6138F}"/>
              </a:ext>
            </a:extLst>
          </p:cNvPr>
          <p:cNvSpPr txBox="1"/>
          <p:nvPr/>
        </p:nvSpPr>
        <p:spPr>
          <a:xfrm>
            <a:off x="3686453" y="3625956"/>
            <a:ext cx="2053768" cy="1252331"/>
          </a:xfrm>
          <a:prstGeom prst="rect">
            <a:avLst/>
          </a:prstGeom>
          <a:noFill/>
        </p:spPr>
        <p:txBody>
          <a:bodyPr wrap="none" rtlCol="0">
            <a:spAutoFit/>
          </a:bodyPr>
          <a:lstStyle/>
          <a:p>
            <a:pPr algn="ctr"/>
            <a:r>
              <a:rPr lang="en-US" sz="1350" b="1" dirty="0">
                <a:solidFill>
                  <a:schemeClr val="tx2"/>
                </a:solidFill>
                <a:latin typeface="Arial" panose="020B0604020202020204" pitchFamily="34" charset="0"/>
                <a:cs typeface="Arial" panose="020B0604020202020204" pitchFamily="34" charset="0"/>
              </a:rPr>
              <a:t>Geopotential:</a:t>
            </a:r>
          </a:p>
          <a:p>
            <a:pPr algn="ctr"/>
            <a:r>
              <a:rPr lang="en-US" sz="1350" dirty="0">
                <a:solidFill>
                  <a:schemeClr val="tx2"/>
                </a:solidFill>
                <a:latin typeface="Arial" panose="020B0604020202020204" pitchFamily="34" charset="0"/>
                <a:cs typeface="Arial" panose="020B0604020202020204" pitchFamily="34" charset="0"/>
              </a:rPr>
              <a:t>Nov 2017</a:t>
            </a:r>
          </a:p>
          <a:p>
            <a:pPr algn="ctr"/>
            <a:r>
              <a:rPr lang="en-US" sz="1350" i="1" dirty="0">
                <a:solidFill>
                  <a:schemeClr val="tx2"/>
                </a:solidFill>
                <a:latin typeface="Arial" panose="020B0604020202020204" pitchFamily="34" charset="0"/>
                <a:cs typeface="Arial" panose="020B0604020202020204" pitchFamily="34" charset="0"/>
              </a:rPr>
              <a:t>Revised Feb 2021</a:t>
            </a:r>
          </a:p>
          <a:p>
            <a:pPr algn="ctr"/>
            <a:r>
              <a:rPr lang="en-US" sz="1350" b="1" i="1" dirty="0">
                <a:solidFill>
                  <a:schemeClr val="tx2"/>
                </a:solidFill>
                <a:latin typeface="Arial" panose="020B0604020202020204" pitchFamily="34" charset="0"/>
                <a:cs typeface="Arial" panose="020B0604020202020204" pitchFamily="34" charset="0"/>
              </a:rPr>
              <a:t>NOAA TR NOS NGS </a:t>
            </a:r>
            <a:r>
              <a:rPr lang="en-US" sz="1350" b="1" i="1" dirty="0">
                <a:solidFill>
                  <a:srgbClr val="C00000"/>
                </a:solidFill>
                <a:latin typeface="Arial" panose="020B0604020202020204" pitchFamily="34" charset="0"/>
                <a:cs typeface="Arial" panose="020B0604020202020204" pitchFamily="34" charset="0"/>
              </a:rPr>
              <a:t>64</a:t>
            </a:r>
          </a:p>
          <a:p>
            <a:pPr algn="ctr"/>
            <a:r>
              <a:rPr lang="en-US" sz="788" dirty="0">
                <a:solidFill>
                  <a:schemeClr val="tx2"/>
                </a:solidFill>
                <a:latin typeface="Arial" panose="020B0604020202020204" pitchFamily="34" charset="0"/>
                <a:cs typeface="Arial" panose="020B0604020202020204" pitchFamily="34" charset="0"/>
              </a:rPr>
              <a:t>53 pages</a:t>
            </a:r>
          </a:p>
          <a:p>
            <a:pPr algn="ctr"/>
            <a:endParaRPr lang="en-US" sz="1350" dirty="0">
              <a:solidFill>
                <a:schemeClr val="tx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20C9F29-1E3A-4B69-84BC-D0DB7C1EB876}"/>
              </a:ext>
            </a:extLst>
          </p:cNvPr>
          <p:cNvSpPr txBox="1"/>
          <p:nvPr/>
        </p:nvSpPr>
        <p:spPr>
          <a:xfrm>
            <a:off x="6701929" y="3582975"/>
            <a:ext cx="2053768" cy="1460080"/>
          </a:xfrm>
          <a:prstGeom prst="rect">
            <a:avLst/>
          </a:prstGeom>
          <a:noFill/>
        </p:spPr>
        <p:txBody>
          <a:bodyPr wrap="none" rtlCol="0">
            <a:spAutoFit/>
          </a:bodyPr>
          <a:lstStyle/>
          <a:p>
            <a:pPr algn="ctr"/>
            <a:r>
              <a:rPr lang="en-US" sz="1350" b="1" dirty="0">
                <a:solidFill>
                  <a:schemeClr val="tx2"/>
                </a:solidFill>
                <a:latin typeface="Arial" panose="020B0604020202020204" pitchFamily="34" charset="0"/>
                <a:cs typeface="Arial" panose="020B0604020202020204" pitchFamily="34" charset="0"/>
              </a:rPr>
              <a:t>Working in the </a:t>
            </a:r>
          </a:p>
          <a:p>
            <a:pPr algn="ctr"/>
            <a:r>
              <a:rPr lang="en-US" sz="1350" b="1" dirty="0">
                <a:solidFill>
                  <a:schemeClr val="tx2"/>
                </a:solidFill>
                <a:latin typeface="Arial" panose="020B0604020202020204" pitchFamily="34" charset="0"/>
                <a:cs typeface="Arial" panose="020B0604020202020204" pitchFamily="34" charset="0"/>
              </a:rPr>
              <a:t>Modernized NSRS:</a:t>
            </a:r>
          </a:p>
          <a:p>
            <a:pPr algn="ctr"/>
            <a:r>
              <a:rPr lang="en-US" sz="1350" dirty="0">
                <a:solidFill>
                  <a:schemeClr val="tx2"/>
                </a:solidFill>
                <a:latin typeface="Arial" panose="020B0604020202020204" pitchFamily="34" charset="0"/>
                <a:cs typeface="Arial" panose="020B0604020202020204" pitchFamily="34" charset="0"/>
              </a:rPr>
              <a:t>April 2019</a:t>
            </a:r>
          </a:p>
          <a:p>
            <a:pPr algn="ctr"/>
            <a:r>
              <a:rPr lang="en-US" sz="1350" i="1" dirty="0">
                <a:solidFill>
                  <a:schemeClr val="tx2"/>
                </a:solidFill>
                <a:latin typeface="Arial" panose="020B0604020202020204" pitchFamily="34" charset="0"/>
                <a:cs typeface="Arial" panose="020B0604020202020204" pitchFamily="34" charset="0"/>
              </a:rPr>
              <a:t>Revised Feb 2021</a:t>
            </a:r>
          </a:p>
          <a:p>
            <a:pPr algn="ctr"/>
            <a:r>
              <a:rPr lang="en-US" sz="1350" b="1" i="1" dirty="0">
                <a:solidFill>
                  <a:schemeClr val="tx2"/>
                </a:solidFill>
                <a:latin typeface="Arial" panose="020B0604020202020204" pitchFamily="34" charset="0"/>
                <a:cs typeface="Arial" panose="020B0604020202020204" pitchFamily="34" charset="0"/>
              </a:rPr>
              <a:t>NOAA TR NOS NGS </a:t>
            </a:r>
            <a:r>
              <a:rPr lang="en-US" sz="1350" b="1" i="1" dirty="0">
                <a:solidFill>
                  <a:srgbClr val="C00000"/>
                </a:solidFill>
                <a:latin typeface="Arial" panose="020B0604020202020204" pitchFamily="34" charset="0"/>
                <a:cs typeface="Arial" panose="020B0604020202020204" pitchFamily="34" charset="0"/>
              </a:rPr>
              <a:t>67</a:t>
            </a:r>
          </a:p>
          <a:p>
            <a:pPr algn="ctr"/>
            <a:r>
              <a:rPr lang="en-US" sz="788" dirty="0">
                <a:solidFill>
                  <a:schemeClr val="tx2"/>
                </a:solidFill>
                <a:latin typeface="Arial" panose="020B0604020202020204" pitchFamily="34" charset="0"/>
                <a:cs typeface="Arial" panose="020B0604020202020204" pitchFamily="34" charset="0"/>
              </a:rPr>
              <a:t>133 pages</a:t>
            </a:r>
          </a:p>
          <a:p>
            <a:pPr algn="ctr"/>
            <a:endParaRPr lang="en-US" sz="1350" dirty="0">
              <a:solidFill>
                <a:schemeClr val="tx2"/>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205595-AD9E-431D-A4B9-33A5FE9FD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1857" y="1198182"/>
            <a:ext cx="1845994" cy="2441103"/>
          </a:xfrm>
          <a:prstGeom prst="rect">
            <a:avLst/>
          </a:prstGeom>
        </p:spPr>
      </p:pic>
      <p:pic>
        <p:nvPicPr>
          <p:cNvPr id="12" name="Picture 11">
            <a:extLst>
              <a:ext uri="{FF2B5EF4-FFF2-40B4-BE49-F238E27FC236}">
                <a16:creationId xmlns:a16="http://schemas.microsoft.com/office/drawing/2014/main" id="{2DD8729E-9A52-487A-A1BB-C069CD411809}"/>
              </a:ext>
            </a:extLst>
          </p:cNvPr>
          <p:cNvPicPr>
            <a:picLocks noChangeAspect="1"/>
          </p:cNvPicPr>
          <p:nvPr/>
        </p:nvPicPr>
        <p:blipFill>
          <a:blip r:embed="rId5"/>
          <a:stretch>
            <a:fillRect/>
          </a:stretch>
        </p:blipFill>
        <p:spPr>
          <a:xfrm>
            <a:off x="6881715" y="1201909"/>
            <a:ext cx="1811821" cy="2439344"/>
          </a:xfrm>
          <a:prstGeom prst="rect">
            <a:avLst/>
          </a:prstGeom>
        </p:spPr>
      </p:pic>
      <p:pic>
        <p:nvPicPr>
          <p:cNvPr id="15" name="Picture 14">
            <a:extLst>
              <a:ext uri="{FF2B5EF4-FFF2-40B4-BE49-F238E27FC236}">
                <a16:creationId xmlns:a16="http://schemas.microsoft.com/office/drawing/2014/main" id="{76F0A98C-BF05-42A5-9E3E-8D07F601EAB7}"/>
              </a:ext>
            </a:extLst>
          </p:cNvPr>
          <p:cNvPicPr>
            <a:picLocks noChangeAspect="1"/>
          </p:cNvPicPr>
          <p:nvPr/>
        </p:nvPicPr>
        <p:blipFill>
          <a:blip r:embed="rId6"/>
          <a:stretch>
            <a:fillRect/>
          </a:stretch>
        </p:blipFill>
        <p:spPr>
          <a:xfrm>
            <a:off x="6888298" y="1198181"/>
            <a:ext cx="1805238" cy="2337495"/>
          </a:xfrm>
          <a:prstGeom prst="rect">
            <a:avLst/>
          </a:prstGeom>
        </p:spPr>
      </p:pic>
      <p:pic>
        <p:nvPicPr>
          <p:cNvPr id="16" name="Picture 15">
            <a:extLst>
              <a:ext uri="{FF2B5EF4-FFF2-40B4-BE49-F238E27FC236}">
                <a16:creationId xmlns:a16="http://schemas.microsoft.com/office/drawing/2014/main" id="{47BEBED5-F1EE-40BC-826F-22C14C49C77D}"/>
              </a:ext>
            </a:extLst>
          </p:cNvPr>
          <p:cNvPicPr>
            <a:picLocks noChangeAspect="1"/>
          </p:cNvPicPr>
          <p:nvPr/>
        </p:nvPicPr>
        <p:blipFill>
          <a:blip r:embed="rId7"/>
          <a:stretch>
            <a:fillRect/>
          </a:stretch>
        </p:blipFill>
        <p:spPr>
          <a:xfrm>
            <a:off x="3787498" y="1198181"/>
            <a:ext cx="1870354" cy="2427775"/>
          </a:xfrm>
          <a:prstGeom prst="rect">
            <a:avLst/>
          </a:prstGeom>
        </p:spPr>
      </p:pic>
      <p:pic>
        <p:nvPicPr>
          <p:cNvPr id="17" name="Picture 16">
            <a:extLst>
              <a:ext uri="{FF2B5EF4-FFF2-40B4-BE49-F238E27FC236}">
                <a16:creationId xmlns:a16="http://schemas.microsoft.com/office/drawing/2014/main" id="{B0D09571-17AE-49B6-9F07-02A3A9AA9A4F}"/>
              </a:ext>
            </a:extLst>
          </p:cNvPr>
          <p:cNvPicPr>
            <a:picLocks noChangeAspect="1"/>
          </p:cNvPicPr>
          <p:nvPr/>
        </p:nvPicPr>
        <p:blipFill>
          <a:blip r:embed="rId8"/>
          <a:stretch>
            <a:fillRect/>
          </a:stretch>
        </p:blipFill>
        <p:spPr>
          <a:xfrm>
            <a:off x="426982" y="1198182"/>
            <a:ext cx="1865773" cy="2415878"/>
          </a:xfrm>
          <a:prstGeom prst="rect">
            <a:avLst/>
          </a:prstGeom>
        </p:spPr>
      </p:pic>
      <p:sp>
        <p:nvSpPr>
          <p:cNvPr id="14" name="Rectangle 13">
            <a:extLst>
              <a:ext uri="{FF2B5EF4-FFF2-40B4-BE49-F238E27FC236}">
                <a16:creationId xmlns:a16="http://schemas.microsoft.com/office/drawing/2014/main" id="{075286DE-959B-4363-882A-863E62ECF007}"/>
              </a:ext>
            </a:extLst>
          </p:cNvPr>
          <p:cNvSpPr/>
          <p:nvPr/>
        </p:nvSpPr>
        <p:spPr>
          <a:xfrm>
            <a:off x="835350" y="2601336"/>
            <a:ext cx="7473299" cy="369332"/>
          </a:xfrm>
          <a:prstGeom prst="rect">
            <a:avLst/>
          </a:prstGeom>
        </p:spPr>
        <p:txBody>
          <a:bodyPr wrap="square">
            <a:spAutoFit/>
          </a:bodyPr>
          <a:lstStyle/>
          <a:p>
            <a:r>
              <a:rPr lang="en-US" dirty="0">
                <a:solidFill>
                  <a:srgbClr val="C00000"/>
                </a:solidFill>
              </a:rPr>
              <a:t>Available in the NGS Publications Library:  </a:t>
            </a:r>
            <a:r>
              <a:rPr lang="en-US" dirty="0">
                <a:solidFill>
                  <a:schemeClr val="tx2"/>
                </a:solidFill>
              </a:rPr>
              <a:t>https://geodesy.noaa.gov/library/</a:t>
            </a:r>
          </a:p>
        </p:txBody>
      </p:sp>
    </p:spTree>
    <p:extLst>
      <p:ext uri="{BB962C8B-B14F-4D97-AF65-F5344CB8AC3E}">
        <p14:creationId xmlns:p14="http://schemas.microsoft.com/office/powerpoint/2010/main" val="38239934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extBox 1"/>
          <p:cNvSpPr txBox="1"/>
          <p:nvPr/>
        </p:nvSpPr>
        <p:spPr>
          <a:xfrm>
            <a:off x="1666390" y="446680"/>
            <a:ext cx="629633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b="1" dirty="0">
                <a:solidFill>
                  <a:schemeClr val="tx2"/>
                </a:solidFill>
                <a:latin typeface="Arial Black" panose="020B0604020202020204" pitchFamily="34" charset="0"/>
                <a:cs typeface="Arial Black" panose="020B0604020202020204" pitchFamily="34" charset="0"/>
              </a:rPr>
              <a:t>Recent &amp; </a:t>
            </a:r>
            <a:r>
              <a:rPr sz="2800" b="1" dirty="0">
                <a:solidFill>
                  <a:schemeClr val="tx2"/>
                </a:solidFill>
                <a:latin typeface="Arial Black" panose="020B0604020202020204" pitchFamily="34" charset="0"/>
                <a:cs typeface="Arial Black" panose="020B0604020202020204" pitchFamily="34" charset="0"/>
              </a:rPr>
              <a:t>Re</a:t>
            </a:r>
            <a:r>
              <a:rPr lang="en-US" sz="2800" b="1" dirty="0">
                <a:solidFill>
                  <a:schemeClr val="tx2"/>
                </a:solidFill>
                <a:latin typeface="Arial Black" panose="020B0604020202020204" pitchFamily="34" charset="0"/>
                <a:cs typeface="Arial Black" panose="020B0604020202020204" pitchFamily="34" charset="0"/>
              </a:rPr>
              <a:t>levant</a:t>
            </a:r>
            <a:r>
              <a:rPr sz="2800" b="1" dirty="0">
                <a:solidFill>
                  <a:schemeClr val="tx2"/>
                </a:solidFill>
                <a:latin typeface="Arial Black" panose="020B0604020202020204" pitchFamily="34" charset="0"/>
                <a:cs typeface="Arial Black" panose="020B0604020202020204" pitchFamily="34" charset="0"/>
              </a:rPr>
              <a:t> Publications</a:t>
            </a:r>
          </a:p>
        </p:txBody>
      </p:sp>
      <p:sp>
        <p:nvSpPr>
          <p:cNvPr id="197" name="Rectangle 2"/>
          <p:cNvSpPr txBox="1"/>
          <p:nvPr/>
        </p:nvSpPr>
        <p:spPr>
          <a:xfrm>
            <a:off x="737670" y="1153598"/>
            <a:ext cx="7668660" cy="3093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sz="2400" b="1" dirty="0">
                <a:solidFill>
                  <a:schemeClr val="tx2"/>
                </a:solidFill>
                <a:latin typeface="Arial" panose="020B0604020202020204" pitchFamily="34" charset="0"/>
                <a:cs typeface="Arial" panose="020B0604020202020204" pitchFamily="34" charset="0"/>
              </a:rPr>
              <a:t>Blueprint </a:t>
            </a:r>
            <a:r>
              <a:rPr lang="en-US" sz="2400" b="1" dirty="0">
                <a:solidFill>
                  <a:schemeClr val="tx2"/>
                </a:solidFill>
                <a:latin typeface="Arial" panose="020B0604020202020204" pitchFamily="34" charset="0"/>
                <a:cs typeface="Arial" panose="020B0604020202020204" pitchFamily="34" charset="0"/>
              </a:rPr>
              <a:t>Documents for 2022</a:t>
            </a:r>
          </a:p>
          <a:p>
            <a:pPr lvl="1">
              <a:defRPr sz="3000">
                <a:solidFill>
                  <a:srgbClr val="17375E"/>
                </a:solidFill>
                <a:latin typeface="Arial"/>
                <a:ea typeface="Arial"/>
                <a:cs typeface="Arial"/>
                <a:sym typeface="Arial"/>
              </a:defRPr>
            </a:pPr>
            <a:r>
              <a:rPr lang="en-US" sz="24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Part 1: Geometric Coordinates</a:t>
            </a:r>
            <a:endParaRPr lang="en-US" sz="2400" dirty="0">
              <a:solidFill>
                <a:schemeClr val="accent1"/>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Part 2: Geopotential Coordinates</a:t>
            </a:r>
            <a:endParaRPr lang="en-US" sz="2400" dirty="0">
              <a:solidFill>
                <a:schemeClr val="accent1"/>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Part 3: Working in the modernized NSRS</a:t>
            </a:r>
            <a:endParaRPr lang="en-US" sz="2400" dirty="0">
              <a:solidFill>
                <a:schemeClr val="accent1"/>
              </a:solidFill>
              <a:latin typeface="Arial" panose="020B0604020202020204" pitchFamily="34" charset="0"/>
              <a:cs typeface="Arial" panose="020B0604020202020204" pitchFamily="34" charset="0"/>
            </a:endParaRPr>
          </a:p>
          <a:p>
            <a:pPr lvl="1" algn="r">
              <a:defRPr sz="3000">
                <a:solidFill>
                  <a:srgbClr val="17375E"/>
                </a:solidFill>
                <a:latin typeface="Arial"/>
                <a:ea typeface="Arial"/>
                <a:cs typeface="Arial"/>
                <a:sym typeface="Arial"/>
              </a:defRPr>
            </a:pPr>
            <a:r>
              <a:rPr lang="en-US" sz="2400" dirty="0">
                <a:solidFill>
                  <a:schemeClr val="tx2"/>
                </a:solidFill>
                <a:latin typeface="Arial" panose="020B0604020202020204" pitchFamily="34" charset="0"/>
                <a:cs typeface="Arial" panose="020B0604020202020204" pitchFamily="34" charset="0"/>
              </a:rPr>
              <a:t>	</a:t>
            </a:r>
            <a:endParaRPr sz="2400" dirty="0">
              <a:solidFill>
                <a:schemeClr val="tx2"/>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b="1" dirty="0">
                <a:solidFill>
                  <a:schemeClr val="tx2"/>
                </a:solidFill>
                <a:latin typeface="Arial" panose="020B0604020202020204" pitchFamily="34" charset="0"/>
                <a:cs typeface="Arial" panose="020B0604020202020204" pitchFamily="34" charset="0"/>
              </a:rPr>
              <a:t>The State Plane Coordinate System History, Policy, and Future Directions</a:t>
            </a:r>
          </a:p>
          <a:p>
            <a:pPr lvl="1">
              <a:defRPr sz="3000">
                <a:solidFill>
                  <a:srgbClr val="17375E"/>
                </a:solidFill>
                <a:latin typeface="Arial"/>
                <a:ea typeface="Arial"/>
                <a:cs typeface="Arial"/>
                <a:sym typeface="Arial"/>
              </a:defRPr>
            </a:pPr>
            <a:r>
              <a:rPr lang="en-US" sz="2400" dirty="0">
                <a:solidFill>
                  <a:schemeClr val="accent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NOAA Special Publication NOS NGS 13</a:t>
            </a:r>
            <a:endParaRPr sz="24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77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1"/>
          <p:cNvSpPr txBox="1"/>
          <p:nvPr/>
        </p:nvSpPr>
        <p:spPr>
          <a:xfrm>
            <a:off x="1113937" y="515762"/>
            <a:ext cx="678005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dirty="0">
                <a:solidFill>
                  <a:schemeClr val="tx2"/>
                </a:solidFill>
                <a:latin typeface="Arial Black" panose="020B0604020202020204" pitchFamily="34" charset="0"/>
                <a:cs typeface="Arial Black" panose="020B0604020202020204" pitchFamily="34" charset="0"/>
              </a:rPr>
              <a:t>The Future Reference Frames</a:t>
            </a:r>
          </a:p>
        </p:txBody>
      </p:sp>
      <p:sp>
        <p:nvSpPr>
          <p:cNvPr id="166" name="Rectangle 2"/>
          <p:cNvSpPr txBox="1"/>
          <p:nvPr/>
        </p:nvSpPr>
        <p:spPr>
          <a:xfrm>
            <a:off x="280696" y="1526203"/>
            <a:ext cx="4223270" cy="3200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3000" b="1" dirty="0">
                <a:solidFill>
                  <a:schemeClr val="tx2"/>
                </a:solidFill>
                <a:latin typeface="Arial" panose="020B0604020202020204" pitchFamily="34" charset="0"/>
                <a:cs typeface="Arial" panose="020B0604020202020204" pitchFamily="34" charset="0"/>
              </a:rPr>
              <a:t>Tectonic </a:t>
            </a:r>
            <a:r>
              <a:rPr sz="3000" b="1" dirty="0">
                <a:solidFill>
                  <a:schemeClr val="tx2"/>
                </a:solidFill>
                <a:latin typeface="Arial" panose="020B0604020202020204" pitchFamily="34" charset="0"/>
                <a:cs typeface="Arial" panose="020B0604020202020204" pitchFamily="34" charset="0"/>
              </a:rPr>
              <a:t>Plate based</a:t>
            </a:r>
            <a:endParaRPr lang="en-US" sz="3000" b="1" dirty="0">
              <a:solidFill>
                <a:schemeClr val="tx2"/>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1500" b="1" dirty="0">
                <a:solidFill>
                  <a:schemeClr val="tx2"/>
                </a:solidFill>
                <a:latin typeface="Arial" panose="020B0604020202020204" pitchFamily="34" charset="0"/>
                <a:cs typeface="Arial" panose="020B0604020202020204" pitchFamily="34" charset="0"/>
              </a:rPr>
              <a:t>    Each Plate is based on the same densified </a:t>
            </a:r>
          </a:p>
          <a:p>
            <a:pPr>
              <a:defRPr sz="3000">
                <a:solidFill>
                  <a:srgbClr val="17375E"/>
                </a:solidFill>
                <a:latin typeface="Arial"/>
                <a:ea typeface="Arial"/>
                <a:cs typeface="Arial"/>
                <a:sym typeface="Arial"/>
              </a:defRPr>
            </a:pPr>
            <a:r>
              <a:rPr lang="en-US" sz="1500" b="1" dirty="0">
                <a:solidFill>
                  <a:schemeClr val="tx2"/>
                </a:solidFill>
                <a:latin typeface="Arial" panose="020B0604020202020204" pitchFamily="34" charset="0"/>
                <a:cs typeface="Arial" panose="020B0604020202020204" pitchFamily="34" charset="0"/>
              </a:rPr>
              <a:t>    ITRF model</a:t>
            </a:r>
          </a:p>
          <a:p>
            <a:pPr>
              <a:defRPr sz="3000">
                <a:solidFill>
                  <a:srgbClr val="17375E"/>
                </a:solidFill>
                <a:latin typeface="Arial"/>
                <a:ea typeface="Arial"/>
                <a:cs typeface="Arial"/>
                <a:sym typeface="Arial"/>
              </a:defRPr>
            </a:pPr>
            <a:endParaRPr lang="en-US" sz="3000" dirty="0">
              <a:solidFill>
                <a:schemeClr val="tx2"/>
              </a:solidFill>
            </a:endParaRP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North America</a:t>
            </a: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Caribbean</a:t>
            </a: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Pacific</a:t>
            </a: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Mariana</a:t>
            </a:r>
            <a:endParaRPr sz="2800" b="1" dirty="0">
              <a:solidFill>
                <a:schemeClr val="tx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877" y="1372795"/>
            <a:ext cx="4461343" cy="3447401"/>
          </a:xfrm>
          <a:prstGeom prst="rect">
            <a:avLst/>
          </a:prstGeom>
        </p:spPr>
      </p:pic>
      <p:sp>
        <p:nvSpPr>
          <p:cNvPr id="3" name="TextBox 2"/>
          <p:cNvSpPr txBox="1"/>
          <p:nvPr/>
        </p:nvSpPr>
        <p:spPr>
          <a:xfrm>
            <a:off x="2516319" y="4235116"/>
            <a:ext cx="92396" cy="3000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endParaRPr lang="en-US" sz="1350" dirty="0">
              <a:solidFill>
                <a:schemeClr val="tx2"/>
              </a:solidFill>
            </a:endParaRPr>
          </a:p>
        </p:txBody>
      </p:sp>
      <p:sp>
        <p:nvSpPr>
          <p:cNvPr id="6" name="Rectangle 2"/>
          <p:cNvSpPr txBox="1"/>
          <p:nvPr/>
        </p:nvSpPr>
        <p:spPr>
          <a:xfrm>
            <a:off x="3132202" y="2480310"/>
            <a:ext cx="1750919"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a:defRPr sz="3000">
                <a:solidFill>
                  <a:srgbClr val="17375E"/>
                </a:solidFill>
                <a:latin typeface="Arial"/>
                <a:ea typeface="Arial"/>
                <a:cs typeface="Arial"/>
                <a:sym typeface="Arial"/>
              </a:defRPr>
            </a:pPr>
            <a:endParaRPr lang="en-US" sz="2800" b="1" dirty="0">
              <a:solidFill>
                <a:schemeClr val="tx2"/>
              </a:solidFill>
              <a:latin typeface="Arial Black" panose="020B0604020202020204" pitchFamily="34" charset="0"/>
              <a:cs typeface="Arial Black" panose="020B0604020202020204" pitchFamily="34" charset="0"/>
            </a:endParaRP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NATRF</a:t>
            </a: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CATRF</a:t>
            </a: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PATRF</a:t>
            </a:r>
          </a:p>
          <a:p>
            <a:pPr>
              <a:defRPr sz="3000">
                <a:solidFill>
                  <a:srgbClr val="17375E"/>
                </a:solidFill>
                <a:latin typeface="Arial"/>
                <a:ea typeface="Arial"/>
                <a:cs typeface="Arial"/>
                <a:sym typeface="Arial"/>
              </a:defRPr>
            </a:pPr>
            <a:r>
              <a:rPr lang="en-US" sz="2800" b="1" dirty="0">
                <a:solidFill>
                  <a:schemeClr val="tx2"/>
                </a:solidFill>
                <a:latin typeface="Arial" panose="020B0604020202020204" pitchFamily="34" charset="0"/>
                <a:cs typeface="Arial" panose="020B0604020202020204" pitchFamily="34" charset="0"/>
              </a:rPr>
              <a:t>MATRF</a:t>
            </a:r>
            <a:endParaRPr sz="2800" b="1" dirty="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627A39-D9A2-6142-A281-A71D9D901576}"/>
              </a:ext>
            </a:extLst>
          </p:cNvPr>
          <p:cNvSpPr txBox="1"/>
          <p:nvPr/>
        </p:nvSpPr>
        <p:spPr>
          <a:xfrm>
            <a:off x="1698336" y="1003463"/>
            <a:ext cx="5840060" cy="369332"/>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Will be based on a densified ITRF model (</a:t>
            </a:r>
            <a:r>
              <a:rPr lang="en-US" dirty="0" err="1">
                <a:solidFill>
                  <a:schemeClr val="tx2"/>
                </a:solidFill>
                <a:latin typeface="Arial" panose="020B0604020202020204" pitchFamily="34" charset="0"/>
                <a:cs typeface="Arial" panose="020B0604020202020204" pitchFamily="34" charset="0"/>
              </a:rPr>
              <a:t>Eg.</a:t>
            </a:r>
            <a:r>
              <a:rPr lang="en-US" dirty="0">
                <a:solidFill>
                  <a:schemeClr val="tx2"/>
                </a:solidFill>
                <a:latin typeface="Arial" panose="020B0604020202020204" pitchFamily="34" charset="0"/>
                <a:cs typeface="Arial" panose="020B0604020202020204" pitchFamily="34" charset="0"/>
              </a:rPr>
              <a:t> SIRGAS)</a:t>
            </a:r>
          </a:p>
        </p:txBody>
      </p:sp>
      <p:cxnSp>
        <p:nvCxnSpPr>
          <p:cNvPr id="7" name="Straight Connector 6">
            <a:extLst>
              <a:ext uri="{FF2B5EF4-FFF2-40B4-BE49-F238E27FC236}">
                <a16:creationId xmlns:a16="http://schemas.microsoft.com/office/drawing/2014/main" id="{4173D5A6-D010-840A-803E-6667619E5C22}"/>
              </a:ext>
            </a:extLst>
          </p:cNvPr>
          <p:cNvCxnSpPr>
            <a:cxnSpLocks/>
          </p:cNvCxnSpPr>
          <p:nvPr/>
        </p:nvCxnSpPr>
        <p:spPr>
          <a:xfrm>
            <a:off x="758824" y="2679192"/>
            <a:ext cx="299936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487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Box 1"/>
          <p:cNvSpPr txBox="1"/>
          <p:nvPr/>
        </p:nvSpPr>
        <p:spPr>
          <a:xfrm>
            <a:off x="624127" y="424316"/>
            <a:ext cx="74262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b="1" dirty="0">
                <a:solidFill>
                  <a:schemeClr val="tx2"/>
                </a:solidFill>
                <a:latin typeface="Arial Black" panose="020B0604020202020204" pitchFamily="34" charset="0"/>
                <a:cs typeface="Arial Black" panose="020B0604020202020204" pitchFamily="34" charset="0"/>
              </a:rPr>
              <a:t>NAPGD2022 </a:t>
            </a:r>
            <a:r>
              <a:rPr sz="3200" b="1" dirty="0">
                <a:solidFill>
                  <a:schemeClr val="tx2"/>
                </a:solidFill>
                <a:latin typeface="Arial Black" panose="020B0604020202020204" pitchFamily="34" charset="0"/>
                <a:cs typeface="Arial Black" panose="020B0604020202020204" pitchFamily="34" charset="0"/>
              </a:rPr>
              <a:t>Geopotential Datum</a:t>
            </a:r>
          </a:p>
        </p:txBody>
      </p:sp>
      <p:sp>
        <p:nvSpPr>
          <p:cNvPr id="3" name="TextBox 2"/>
          <p:cNvSpPr txBox="1"/>
          <p:nvPr/>
        </p:nvSpPr>
        <p:spPr>
          <a:xfrm>
            <a:off x="213713" y="1040460"/>
            <a:ext cx="705964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solidFill>
                  <a:schemeClr val="tx2"/>
                </a:solidFill>
                <a:latin typeface="Arial" panose="020B0604020202020204" pitchFamily="34" charset="0"/>
                <a:cs typeface="Arial" panose="020B0604020202020204" pitchFamily="34" charset="0"/>
              </a:rPr>
              <a:t>Not just a vertical datum, it is more than just heights. </a:t>
            </a:r>
          </a:p>
        </p:txBody>
      </p:sp>
      <p:sp>
        <p:nvSpPr>
          <p:cNvPr id="7" name="TextBox 6"/>
          <p:cNvSpPr txBox="1"/>
          <p:nvPr/>
        </p:nvSpPr>
        <p:spPr>
          <a:xfrm>
            <a:off x="5416944" y="4600688"/>
            <a:ext cx="1534070" cy="5857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000" b="1" dirty="0">
                <a:solidFill>
                  <a:schemeClr val="tx2"/>
                </a:solidFill>
                <a:latin typeface="Arial" panose="020B0604020202020204" pitchFamily="34" charset="0"/>
                <a:cs typeface="Arial" panose="020B0604020202020204" pitchFamily="34" charset="0"/>
              </a:rPr>
              <a:t>Guam/CNMI</a:t>
            </a:r>
          </a:p>
        </p:txBody>
      </p:sp>
      <p:sp>
        <p:nvSpPr>
          <p:cNvPr id="8" name="TextBox 7"/>
          <p:cNvSpPr txBox="1"/>
          <p:nvPr/>
        </p:nvSpPr>
        <p:spPr>
          <a:xfrm>
            <a:off x="7066847" y="4514074"/>
            <a:ext cx="1914838" cy="10364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000" b="1" dirty="0">
                <a:solidFill>
                  <a:schemeClr val="tx2"/>
                </a:solidFill>
                <a:latin typeface="Arial" panose="020B0604020202020204" pitchFamily="34" charset="0"/>
                <a:cs typeface="Arial" panose="020B0604020202020204" pitchFamily="34" charset="0"/>
              </a:rPr>
              <a:t>American Samoa</a:t>
            </a:r>
          </a:p>
        </p:txBody>
      </p:sp>
      <p:sp>
        <p:nvSpPr>
          <p:cNvPr id="9" name="TextBox 8"/>
          <p:cNvSpPr txBox="1"/>
          <p:nvPr/>
        </p:nvSpPr>
        <p:spPr>
          <a:xfrm>
            <a:off x="6951014" y="2016165"/>
            <a:ext cx="274219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b="1" dirty="0">
                <a:solidFill>
                  <a:schemeClr val="tx2"/>
                </a:solidFill>
                <a:latin typeface="Arial" panose="020B0604020202020204" pitchFamily="34" charset="0"/>
                <a:cs typeface="Arial" panose="020B0604020202020204" pitchFamily="34" charset="0"/>
              </a:rPr>
              <a:t>Geopotential, Geoid	     Deflection of Vertical,</a:t>
            </a:r>
          </a:p>
          <a:p>
            <a:r>
              <a:rPr lang="en-US" sz="1600" b="1" dirty="0">
                <a:solidFill>
                  <a:schemeClr val="tx2"/>
                </a:solidFill>
                <a:latin typeface="Arial" panose="020B0604020202020204" pitchFamily="34" charset="0"/>
                <a:cs typeface="Arial" panose="020B0604020202020204" pitchFamily="34" charset="0"/>
              </a:rPr>
              <a:t>&amp; Gravity</a:t>
            </a:r>
          </a:p>
        </p:txBody>
      </p:sp>
      <p:sp>
        <p:nvSpPr>
          <p:cNvPr id="10" name="TextBox 9"/>
          <p:cNvSpPr txBox="1"/>
          <p:nvPr/>
        </p:nvSpPr>
        <p:spPr>
          <a:xfrm>
            <a:off x="3338073" y="1915949"/>
            <a:ext cx="201157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400" dirty="0">
                <a:solidFill>
                  <a:srgbClr val="17375E"/>
                </a:solidFill>
                <a:latin typeface="Times New Roman" panose="02020603050405020304" pitchFamily="18" charset="0"/>
                <a:cs typeface="Times New Roman" panose="02020603050405020304" pitchFamily="18" charset="0"/>
              </a:rPr>
              <a:t>¼ Earth’s Surface</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892" t="2879" r="2323" b="3321"/>
          <a:stretch/>
        </p:blipFill>
        <p:spPr>
          <a:xfrm>
            <a:off x="144040" y="1570660"/>
            <a:ext cx="5093000" cy="337906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9699" t="16442" r="19559" b="16120"/>
          <a:stretch/>
        </p:blipFill>
        <p:spPr>
          <a:xfrm>
            <a:off x="7115982" y="3030606"/>
            <a:ext cx="1816567" cy="155847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9812" t="14385" r="27814" b="13112"/>
          <a:stretch/>
        </p:blipFill>
        <p:spPr>
          <a:xfrm>
            <a:off x="5500311" y="1552373"/>
            <a:ext cx="1367335" cy="3027669"/>
          </a:xfrm>
          <a:prstGeom prst="rect">
            <a:avLst/>
          </a:prstGeom>
        </p:spPr>
      </p:pic>
      <p:pic>
        <p:nvPicPr>
          <p:cNvPr id="4" name="Picture 3">
            <a:extLst>
              <a:ext uri="{FF2B5EF4-FFF2-40B4-BE49-F238E27FC236}">
                <a16:creationId xmlns:a16="http://schemas.microsoft.com/office/drawing/2014/main" id="{839B26CC-3AB8-6E4C-8DBD-2256B8EE9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638" y="605495"/>
            <a:ext cx="3985037" cy="3985037"/>
          </a:xfrm>
          <a:prstGeom prst="rect">
            <a:avLst/>
          </a:prstGeom>
        </p:spPr>
      </p:pic>
      <p:sp>
        <p:nvSpPr>
          <p:cNvPr id="2" name="TextBox 1">
            <a:extLst>
              <a:ext uri="{FF2B5EF4-FFF2-40B4-BE49-F238E27FC236}">
                <a16:creationId xmlns:a16="http://schemas.microsoft.com/office/drawing/2014/main" id="{4F14408D-AAFE-F142-A4FA-793A8DF102F4}"/>
              </a:ext>
            </a:extLst>
          </p:cNvPr>
          <p:cNvSpPr txBox="1"/>
          <p:nvPr/>
        </p:nvSpPr>
        <p:spPr>
          <a:xfrm rot="19998537">
            <a:off x="1885043" y="3318152"/>
            <a:ext cx="1286506" cy="369332"/>
          </a:xfrm>
          <a:prstGeom prst="rect">
            <a:avLst/>
          </a:prstGeom>
          <a:noFill/>
        </p:spPr>
        <p:txBody>
          <a:bodyPr wrap="none" rtlCol="0">
            <a:spAutoFit/>
          </a:bodyPr>
          <a:lstStyle/>
          <a:p>
            <a:r>
              <a:rPr lang="en-US" dirty="0"/>
              <a:t>SIESTA BIEN</a:t>
            </a:r>
          </a:p>
        </p:txBody>
      </p:sp>
      <p:sp>
        <p:nvSpPr>
          <p:cNvPr id="14" name="TextBox 13">
            <a:extLst>
              <a:ext uri="{FF2B5EF4-FFF2-40B4-BE49-F238E27FC236}">
                <a16:creationId xmlns:a16="http://schemas.microsoft.com/office/drawing/2014/main" id="{BE940A3E-2C9C-1147-A677-B368EA983168}"/>
              </a:ext>
            </a:extLst>
          </p:cNvPr>
          <p:cNvSpPr txBox="1"/>
          <p:nvPr/>
        </p:nvSpPr>
        <p:spPr>
          <a:xfrm rot="1800000">
            <a:off x="4584060" y="3384845"/>
            <a:ext cx="1259255" cy="369332"/>
          </a:xfrm>
          <a:prstGeom prst="rect">
            <a:avLst/>
          </a:prstGeom>
          <a:noFill/>
        </p:spPr>
        <p:txBody>
          <a:bodyPr wrap="none" rtlCol="0">
            <a:spAutoFit/>
          </a:bodyPr>
          <a:lstStyle/>
          <a:p>
            <a:r>
              <a:rPr lang="en-US" dirty="0"/>
              <a:t>SESTA BOM</a:t>
            </a:r>
          </a:p>
        </p:txBody>
      </p:sp>
      <p:sp>
        <p:nvSpPr>
          <p:cNvPr id="6" name="TextBox 5">
            <a:extLst>
              <a:ext uri="{FF2B5EF4-FFF2-40B4-BE49-F238E27FC236}">
                <a16:creationId xmlns:a16="http://schemas.microsoft.com/office/drawing/2014/main" id="{33FB0A4B-2FE8-C6DC-34D6-A8864389F111}"/>
              </a:ext>
            </a:extLst>
          </p:cNvPr>
          <p:cNvSpPr txBox="1"/>
          <p:nvPr/>
        </p:nvSpPr>
        <p:spPr>
          <a:xfrm>
            <a:off x="6867646" y="1655126"/>
            <a:ext cx="2742198" cy="400110"/>
          </a:xfrm>
          <a:prstGeom prst="rect">
            <a:avLst/>
          </a:prstGeom>
          <a:noFill/>
        </p:spPr>
        <p:txBody>
          <a:bodyPr wrap="square">
            <a:spAutoFit/>
          </a:bodyPr>
          <a:lstStyle/>
          <a:p>
            <a:r>
              <a:rPr lang="en-US" sz="2000" b="1" dirty="0">
                <a:solidFill>
                  <a:schemeClr val="tx2"/>
                </a:solidFill>
                <a:latin typeface="Arial" panose="020B0604020202020204" pitchFamily="34" charset="0"/>
                <a:cs typeface="Arial" panose="020B0604020202020204" pitchFamily="34" charset="0"/>
              </a:rPr>
              <a:t>Models included: </a:t>
            </a:r>
            <a:endParaRPr lang="en-US" sz="2000" dirty="0"/>
          </a:p>
        </p:txBody>
      </p:sp>
    </p:spTree>
    <p:extLst>
      <p:ext uri="{BB962C8B-B14F-4D97-AF65-F5344CB8AC3E}">
        <p14:creationId xmlns:p14="http://schemas.microsoft.com/office/powerpoint/2010/main" val="11259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1"/>
          <p:cNvSpPr txBox="1"/>
          <p:nvPr/>
        </p:nvSpPr>
        <p:spPr>
          <a:xfrm>
            <a:off x="0" y="376334"/>
            <a:ext cx="871853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b="1" dirty="0">
                <a:solidFill>
                  <a:schemeClr val="tx2"/>
                </a:solidFill>
                <a:latin typeface="Arial Black" panose="020B0604020202020204" pitchFamily="34" charset="0"/>
                <a:cs typeface="Arial Black" panose="020B0604020202020204" pitchFamily="34" charset="0"/>
              </a:rPr>
              <a:t>Once we get to 2022: What to Expect?</a:t>
            </a:r>
            <a:endParaRPr sz="3200" b="1" dirty="0">
              <a:solidFill>
                <a:schemeClr val="tx2"/>
              </a:solidFill>
              <a:latin typeface="Arial Black" panose="020B0604020202020204" pitchFamily="34" charset="0"/>
              <a:cs typeface="Arial Black" panose="020B0604020202020204" pitchFamily="34" charset="0"/>
            </a:endParaRPr>
          </a:p>
        </p:txBody>
      </p:sp>
      <p:pic>
        <p:nvPicPr>
          <p:cNvPr id="2050" name="Picture 2" descr="https://geodesy.noaa.gov/datums/newdatums/images/HorizontalNorthAmericanPla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4138"/>
          <a:stretch/>
        </p:blipFill>
        <p:spPr bwMode="auto">
          <a:xfrm>
            <a:off x="1" y="1011472"/>
            <a:ext cx="3627194" cy="3578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404" y="1011472"/>
            <a:ext cx="5571597" cy="3714397"/>
          </a:xfrm>
          <a:prstGeom prst="rect">
            <a:avLst/>
          </a:prstGeom>
        </p:spPr>
      </p:pic>
      <p:sp>
        <p:nvSpPr>
          <p:cNvPr id="3" name="TextBox 2"/>
          <p:cNvSpPr txBox="1"/>
          <p:nvPr/>
        </p:nvSpPr>
        <p:spPr>
          <a:xfrm>
            <a:off x="119944" y="4391163"/>
            <a:ext cx="4623251" cy="6694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350" b="1" dirty="0">
                <a:solidFill>
                  <a:schemeClr val="tx2"/>
                </a:solidFill>
                <a:latin typeface="Arial Black" panose="020B0604020202020204" pitchFamily="34" charset="0"/>
                <a:cs typeface="Arial Black" panose="020B0604020202020204" pitchFamily="34" charset="0"/>
              </a:rPr>
              <a:t>~1 to 1.5 meters North America</a:t>
            </a:r>
          </a:p>
          <a:p>
            <a:r>
              <a:rPr lang="en-US" sz="2400" b="1" dirty="0">
                <a:solidFill>
                  <a:schemeClr val="tx2"/>
                </a:solidFill>
                <a:latin typeface="Arial Black" panose="020B0604020202020204" pitchFamily="34" charset="0"/>
                <a:cs typeface="Arial Black" panose="020B0604020202020204" pitchFamily="34" charset="0"/>
              </a:rPr>
              <a:t>~2.5 to 4 meters in Pacific </a:t>
            </a:r>
            <a:endParaRPr lang="en-US" sz="1350" b="1" dirty="0">
              <a:solidFill>
                <a:schemeClr val="tx2"/>
              </a:solidFill>
              <a:latin typeface="Arial Black" panose="020B0604020202020204" pitchFamily="34" charset="0"/>
              <a:cs typeface="Arial Black" panose="020B0604020202020204" pitchFamily="34" charset="0"/>
            </a:endParaRPr>
          </a:p>
        </p:txBody>
      </p:sp>
      <p:sp>
        <p:nvSpPr>
          <p:cNvPr id="6" name="TextBox 5"/>
          <p:cNvSpPr txBox="1"/>
          <p:nvPr/>
        </p:nvSpPr>
        <p:spPr>
          <a:xfrm>
            <a:off x="4863138" y="4589478"/>
            <a:ext cx="397929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b="1" dirty="0">
                <a:solidFill>
                  <a:schemeClr val="tx2"/>
                </a:solidFill>
                <a:latin typeface="Arial Black" panose="020B0604020202020204" pitchFamily="34" charset="0"/>
                <a:cs typeface="Arial Black" panose="020B0604020202020204" pitchFamily="34" charset="0"/>
              </a:rPr>
              <a:t>0 to 1.3 meters CONUS</a:t>
            </a:r>
          </a:p>
        </p:txBody>
      </p:sp>
    </p:spTree>
    <p:extLst>
      <p:ext uri="{BB962C8B-B14F-4D97-AF65-F5344CB8AC3E}">
        <p14:creationId xmlns:p14="http://schemas.microsoft.com/office/powerpoint/2010/main" val="1108023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Box 1"/>
          <p:cNvSpPr txBox="1"/>
          <p:nvPr/>
        </p:nvSpPr>
        <p:spPr>
          <a:xfrm>
            <a:off x="611654" y="345509"/>
            <a:ext cx="792069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b="1" dirty="0">
                <a:solidFill>
                  <a:schemeClr val="tx2"/>
                </a:solidFill>
                <a:latin typeface="Arial Black" panose="020B0604020202020204" pitchFamily="34" charset="0"/>
                <a:cs typeface="Arial Black" panose="020B0604020202020204" pitchFamily="34" charset="0"/>
              </a:rPr>
              <a:t>The Earth is Infinitely Complex</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470" y="1213046"/>
            <a:ext cx="1562101" cy="15621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766" y="2101203"/>
            <a:ext cx="3723409" cy="304229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421" y="2994755"/>
            <a:ext cx="2489099" cy="1552575"/>
          </a:xfrm>
          <a:prstGeom prst="rect">
            <a:avLst/>
          </a:prstGeom>
        </p:spPr>
      </p:pic>
      <p:sp>
        <p:nvSpPr>
          <p:cNvPr id="11" name="Rectangle 2"/>
          <p:cNvSpPr txBox="1"/>
          <p:nvPr/>
        </p:nvSpPr>
        <p:spPr>
          <a:xfrm>
            <a:off x="305714" y="4550092"/>
            <a:ext cx="4263345"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b="1" dirty="0">
                <a:solidFill>
                  <a:schemeClr val="tx2"/>
                </a:solidFill>
                <a:latin typeface="Arial" panose="020B0604020202020204" pitchFamily="34" charset="0"/>
                <a:cs typeface="Arial" panose="020B0604020202020204" pitchFamily="34" charset="0"/>
              </a:rPr>
              <a:t>Build Models to Simplify</a:t>
            </a:r>
            <a:endParaRPr sz="28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82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Box 1"/>
          <p:cNvSpPr txBox="1"/>
          <p:nvPr/>
        </p:nvSpPr>
        <p:spPr>
          <a:xfrm>
            <a:off x="2532396" y="477722"/>
            <a:ext cx="347344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dirty="0">
                <a:solidFill>
                  <a:schemeClr val="tx2"/>
                </a:solidFill>
                <a:latin typeface="Arial Black" panose="020B0604020202020204" pitchFamily="34" charset="0"/>
                <a:cs typeface="Arial Black" panose="020B0604020202020204" pitchFamily="34" charset="0"/>
              </a:rPr>
              <a:t>NOAA and NGS</a:t>
            </a:r>
          </a:p>
        </p:txBody>
      </p:sp>
      <p:sp>
        <p:nvSpPr>
          <p:cNvPr id="121" name="Rectangle 2"/>
          <p:cNvSpPr txBox="1"/>
          <p:nvPr/>
        </p:nvSpPr>
        <p:spPr>
          <a:xfrm>
            <a:off x="1897576" y="991015"/>
            <a:ext cx="474309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b="1" dirty="0">
                <a:solidFill>
                  <a:schemeClr val="tx2"/>
                </a:solidFill>
                <a:latin typeface="Arial" panose="020B0604020202020204" pitchFamily="34" charset="0"/>
                <a:cs typeface="Arial" panose="020B0604020202020204" pitchFamily="34" charset="0"/>
              </a:rPr>
              <a:t>Our Nation’s First Civilian Science Agency</a:t>
            </a:r>
          </a:p>
        </p:txBody>
      </p:sp>
      <p:pic>
        <p:nvPicPr>
          <p:cNvPr id="122" name="Picture 5" descr="Picture 5"/>
          <p:cNvPicPr>
            <a:picLocks noChangeAspect="1"/>
          </p:cNvPicPr>
          <p:nvPr/>
        </p:nvPicPr>
        <p:blipFill>
          <a:blip r:embed="rId3"/>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4877"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chemeClr val="tx2"/>
                </a:solidFill>
              </a:rPr>
              <a:t>Thomas Jefferson</a:t>
            </a:r>
          </a:p>
          <a:p>
            <a:pPr>
              <a:defRPr sz="1400">
                <a:latin typeface="Arial"/>
                <a:ea typeface="Arial"/>
                <a:cs typeface="Arial"/>
                <a:sym typeface="Arial"/>
              </a:defRPr>
            </a:pPr>
            <a:r>
              <a:rPr dirty="0">
                <a:solidFill>
                  <a:schemeClr val="tx2"/>
                </a:solidFill>
              </a:rPr>
              <a:t>Survey of the Coast</a:t>
            </a:r>
          </a:p>
        </p:txBody>
      </p:sp>
      <p:sp>
        <p:nvSpPr>
          <p:cNvPr id="125" name="TextBox 13"/>
          <p:cNvSpPr txBox="1"/>
          <p:nvPr/>
        </p:nvSpPr>
        <p:spPr>
          <a:xfrm>
            <a:off x="2096169" y="4215622"/>
            <a:ext cx="155427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chemeClr val="tx2"/>
                </a:solidFill>
              </a:rPr>
              <a:t>Ferdinand Hassler</a:t>
            </a:r>
          </a:p>
          <a:p>
            <a:pPr>
              <a:defRPr sz="1400">
                <a:latin typeface="Arial"/>
                <a:ea typeface="Arial"/>
                <a:cs typeface="Arial"/>
                <a:sym typeface="Arial"/>
              </a:defRPr>
            </a:pPr>
            <a:r>
              <a:rPr dirty="0">
                <a:solidFill>
                  <a:schemeClr val="tx2"/>
                </a:solidFill>
              </a:rPr>
              <a:t>Superintendent</a:t>
            </a:r>
          </a:p>
        </p:txBody>
      </p:sp>
      <p:sp>
        <p:nvSpPr>
          <p:cNvPr id="126" name="TextBox 14"/>
          <p:cNvSpPr txBox="1"/>
          <p:nvPr/>
        </p:nvSpPr>
        <p:spPr>
          <a:xfrm>
            <a:off x="4063292" y="4215622"/>
            <a:ext cx="106259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chemeClr val="tx2"/>
                </a:solidFill>
              </a:rPr>
              <a:t>U.S. Coast </a:t>
            </a:r>
          </a:p>
          <a:p>
            <a:pPr>
              <a:defRPr sz="1400">
                <a:latin typeface="Arial"/>
                <a:ea typeface="Arial"/>
                <a:cs typeface="Arial"/>
                <a:sym typeface="Arial"/>
              </a:defRPr>
            </a:pPr>
            <a:r>
              <a:rPr dirty="0">
                <a:solidFill>
                  <a:schemeClr val="tx2"/>
                </a:solidFill>
              </a:rPr>
              <a:t>Survey</a:t>
            </a:r>
          </a:p>
        </p:txBody>
      </p:sp>
      <p:sp>
        <p:nvSpPr>
          <p:cNvPr id="127" name="TextBox 15"/>
          <p:cNvSpPr txBox="1"/>
          <p:nvPr/>
        </p:nvSpPr>
        <p:spPr>
          <a:xfrm>
            <a:off x="5458505" y="4215622"/>
            <a:ext cx="1416411"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chemeClr val="tx2"/>
                </a:solidFill>
              </a:rPr>
              <a:t>U.S. Coast and</a:t>
            </a:r>
          </a:p>
          <a:p>
            <a:pPr>
              <a:defRPr sz="1400">
                <a:latin typeface="Arial"/>
                <a:ea typeface="Arial"/>
                <a:cs typeface="Arial"/>
                <a:sym typeface="Arial"/>
              </a:defRPr>
            </a:pPr>
            <a:r>
              <a:rPr dirty="0">
                <a:solidFill>
                  <a:schemeClr val="tx2"/>
                </a:solidFill>
              </a:rPr>
              <a:t>Geodetic Survey</a:t>
            </a:r>
          </a:p>
        </p:txBody>
      </p:sp>
      <p:sp>
        <p:nvSpPr>
          <p:cNvPr id="128" name="TextBox 16"/>
          <p:cNvSpPr txBox="1"/>
          <p:nvPr/>
        </p:nvSpPr>
        <p:spPr>
          <a:xfrm>
            <a:off x="7062644" y="4215622"/>
            <a:ext cx="172713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chemeClr val="tx2"/>
                </a:solidFill>
              </a:rPr>
              <a:t>NOAA is established</a:t>
            </a:r>
          </a:p>
        </p:txBody>
      </p:sp>
      <p:pic>
        <p:nvPicPr>
          <p:cNvPr id="129" name="Picture 17" descr="Picture 17"/>
          <p:cNvPicPr>
            <a:picLocks noChangeAspect="1"/>
          </p:cNvPicPr>
          <p:nvPr/>
        </p:nvPicPr>
        <p:blipFill>
          <a:blip r:embed="rId4"/>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5"/>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a:t>
            </a:fld>
            <a:endParaRPr lang="en-US"/>
          </a:p>
        </p:txBody>
      </p:sp>
      <p:pic>
        <p:nvPicPr>
          <p:cNvPr id="3074" name="Picture 2" descr="https://nauticalcharts.noaa.gov/about/images/history-of-coast-survey/US_CSO_Logo1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3E04224-215C-23C8-3043-C8E6DD78F066}"/>
              </a:ext>
            </a:extLst>
          </p:cNvPr>
          <p:cNvCxnSpPr>
            <a:cxnSpLocks/>
          </p:cNvCxnSpPr>
          <p:nvPr/>
        </p:nvCxnSpPr>
        <p:spPr>
          <a:xfrm>
            <a:off x="2231136" y="991015"/>
            <a:ext cx="409651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
          <p:cNvSpPr txBox="1"/>
          <p:nvPr/>
        </p:nvSpPr>
        <p:spPr>
          <a:xfrm>
            <a:off x="234408" y="175632"/>
            <a:ext cx="5839225"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b="1" dirty="0">
                <a:solidFill>
                  <a:schemeClr val="tx2"/>
                </a:solidFill>
                <a:latin typeface="Arial Black" panose="020B0604020202020204" pitchFamily="34" charset="0"/>
                <a:cs typeface="Arial Black" panose="020B0604020202020204" pitchFamily="34" charset="0"/>
              </a:rPr>
              <a:t>Gravity for the Redefinition of the </a:t>
            </a:r>
          </a:p>
          <a:p>
            <a:pPr algn="ctr"/>
            <a:r>
              <a:rPr lang="en-US" sz="2400" b="1" dirty="0">
                <a:solidFill>
                  <a:schemeClr val="tx2"/>
                </a:solidFill>
                <a:latin typeface="Arial Black" panose="020B0604020202020204" pitchFamily="34" charset="0"/>
                <a:cs typeface="Arial Black" panose="020B0604020202020204" pitchFamily="34" charset="0"/>
              </a:rPr>
              <a:t>American Vertical Datum</a:t>
            </a:r>
            <a:endParaRPr sz="2400" b="1" dirty="0">
              <a:solidFill>
                <a:schemeClr val="tx2"/>
              </a:solidFill>
              <a:latin typeface="Arial Black" panose="020B0604020202020204" pitchFamily="34" charset="0"/>
              <a:cs typeface="Arial Black" panose="020B0604020202020204" pitchFamily="34" charset="0"/>
            </a:endParaRPr>
          </a:p>
        </p:txBody>
      </p:sp>
      <p:sp>
        <p:nvSpPr>
          <p:cNvPr id="8" name="TextBox 1"/>
          <p:cNvSpPr txBox="1"/>
          <p:nvPr/>
        </p:nvSpPr>
        <p:spPr>
          <a:xfrm>
            <a:off x="6661690" y="242261"/>
            <a:ext cx="159274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b="1" dirty="0">
                <a:solidFill>
                  <a:srgbClr val="C00000"/>
                </a:solidFill>
                <a:latin typeface="Arial Black" panose="020B0604020202020204" pitchFamily="34" charset="0"/>
                <a:cs typeface="Arial Black" panose="020B0604020202020204" pitchFamily="34" charset="0"/>
              </a:rPr>
              <a:t>GRAV-D</a:t>
            </a:r>
            <a:endParaRPr sz="2800" b="1" dirty="0">
              <a:solidFill>
                <a:srgbClr val="C00000"/>
              </a:solidFill>
              <a:latin typeface="Arial Black" panose="020B0604020202020204" pitchFamily="34" charset="0"/>
              <a:cs typeface="Arial Black" panose="020B0604020202020204" pitchFamily="34" charset="0"/>
            </a:endParaRPr>
          </a:p>
        </p:txBody>
      </p:sp>
      <p:sp>
        <p:nvSpPr>
          <p:cNvPr id="7" name="TextBox 1"/>
          <p:cNvSpPr txBox="1"/>
          <p:nvPr/>
        </p:nvSpPr>
        <p:spPr>
          <a:xfrm>
            <a:off x="6313396" y="653332"/>
            <a:ext cx="237340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b="1" dirty="0">
                <a:solidFill>
                  <a:srgbClr val="C00000"/>
                </a:solidFill>
                <a:latin typeface="Arial Black" panose="020B0604020202020204" pitchFamily="34" charset="0"/>
                <a:cs typeface="Arial Black" panose="020B0604020202020204" pitchFamily="34" charset="0"/>
              </a:rPr>
              <a:t>96.8% Complete</a:t>
            </a:r>
            <a:endParaRPr lang="en-US" sz="2000" b="1" dirty="0">
              <a:solidFill>
                <a:srgbClr val="002E97"/>
              </a:solidFill>
              <a:latin typeface="Arial Black" panose="020B0604020202020204" pitchFamily="34" charset="0"/>
              <a:cs typeface="Arial Black" panose="020B0604020202020204" pitchFamily="34" charset="0"/>
            </a:endParaRPr>
          </a:p>
        </p:txBody>
      </p:sp>
      <p:sp>
        <p:nvSpPr>
          <p:cNvPr id="3" name="Slide Number Placeholder 2"/>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20</a:t>
            </a:fld>
            <a:endParaRPr lang="en-US"/>
          </a:p>
        </p:txBody>
      </p:sp>
      <p:pic>
        <p:nvPicPr>
          <p:cNvPr id="9" name="Picture 8">
            <a:extLst>
              <a:ext uri="{FF2B5EF4-FFF2-40B4-BE49-F238E27FC236}">
                <a16:creationId xmlns:a16="http://schemas.microsoft.com/office/drawing/2014/main" id="{1A2EEB45-3A79-45BD-8F63-63FA688B9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00255"/>
            <a:ext cx="9144000" cy="4023360"/>
          </a:xfrm>
          <a:prstGeom prst="rect">
            <a:avLst/>
          </a:prstGeom>
        </p:spPr>
      </p:pic>
      <p:sp>
        <p:nvSpPr>
          <p:cNvPr id="4" name="TextBox 3">
            <a:extLst>
              <a:ext uri="{FF2B5EF4-FFF2-40B4-BE49-F238E27FC236}">
                <a16:creationId xmlns:a16="http://schemas.microsoft.com/office/drawing/2014/main" id="{A3AFA75F-3F63-2A63-B904-6EA5F0DD0085}"/>
              </a:ext>
            </a:extLst>
          </p:cNvPr>
          <p:cNvSpPr txBox="1"/>
          <p:nvPr/>
        </p:nvSpPr>
        <p:spPr>
          <a:xfrm>
            <a:off x="6891187" y="903842"/>
            <a:ext cx="1217821" cy="246221"/>
          </a:xfrm>
          <a:prstGeom prst="rect">
            <a:avLst/>
          </a:prstGeom>
          <a:noFill/>
        </p:spPr>
        <p:txBody>
          <a:bodyPr wrap="square">
            <a:spAutoFit/>
          </a:bodyPr>
          <a:lstStyle/>
          <a:p>
            <a:r>
              <a:rPr lang="en-US" sz="1000" b="1" dirty="0">
                <a:solidFill>
                  <a:schemeClr val="tx2"/>
                </a:solidFill>
                <a:latin typeface="Arial Black" panose="020B0604020202020204" pitchFamily="34" charset="0"/>
                <a:cs typeface="Arial Black" panose="020B0604020202020204" pitchFamily="34" charset="0"/>
              </a:rPr>
              <a:t>(11/21/2022)</a:t>
            </a:r>
            <a:endParaRPr lang="en-US" sz="1000" dirty="0">
              <a:solidFill>
                <a:schemeClr val="tx2"/>
              </a:solidFill>
            </a:endParaRPr>
          </a:p>
        </p:txBody>
      </p:sp>
    </p:spTree>
    <p:extLst>
      <p:ext uri="{BB962C8B-B14F-4D97-AF65-F5344CB8AC3E}">
        <p14:creationId xmlns:p14="http://schemas.microsoft.com/office/powerpoint/2010/main" val="10145200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95030" y="336840"/>
            <a:ext cx="2943434" cy="769441"/>
          </a:xfrm>
          <a:prstGeom prst="rect">
            <a:avLst/>
          </a:prstGeom>
          <a:noFill/>
        </p:spPr>
        <p:txBody>
          <a:bodyPr wrap="none" rtlCol="0">
            <a:spAutoFit/>
          </a:bodyPr>
          <a:lstStyle/>
          <a:p>
            <a:r>
              <a:rPr lang="en-US" sz="4400" b="1" dirty="0">
                <a:solidFill>
                  <a:schemeClr val="tx2"/>
                </a:solidFill>
                <a:latin typeface="Arial Black" panose="020B0604020202020204" pitchFamily="34" charset="0"/>
                <a:cs typeface="Arial Black" panose="020B0604020202020204" pitchFamily="34" charset="0"/>
              </a:rPr>
              <a:t>GEOID18</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6" y="1224017"/>
            <a:ext cx="4549908" cy="351583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094" y="1224017"/>
            <a:ext cx="4549908" cy="3515838"/>
          </a:xfrm>
          <a:prstGeom prst="rect">
            <a:avLst/>
          </a:prstGeom>
        </p:spPr>
      </p:pic>
      <p:sp>
        <p:nvSpPr>
          <p:cNvPr id="7" name="TextBox 6"/>
          <p:cNvSpPr txBox="1"/>
          <p:nvPr/>
        </p:nvSpPr>
        <p:spPr>
          <a:xfrm>
            <a:off x="1757648" y="4681837"/>
            <a:ext cx="531350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000" b="1" dirty="0">
                <a:solidFill>
                  <a:schemeClr val="tx2"/>
                </a:solidFill>
                <a:latin typeface="Arial" panose="020B0604020202020204" pitchFamily="34" charset="0"/>
                <a:cs typeface="Arial" panose="020B0604020202020204" pitchFamily="34" charset="0"/>
              </a:rPr>
              <a:t>https://geodesy.noaa.gov/GEOID/GEOID18/</a:t>
            </a:r>
          </a:p>
        </p:txBody>
      </p:sp>
      <p:sp>
        <p:nvSpPr>
          <p:cNvPr id="8" name="TextBox 7"/>
          <p:cNvSpPr txBox="1"/>
          <p:nvPr/>
        </p:nvSpPr>
        <p:spPr>
          <a:xfrm>
            <a:off x="4838464" y="306064"/>
            <a:ext cx="295112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b="1" dirty="0">
                <a:solidFill>
                  <a:schemeClr val="tx2"/>
                </a:solidFill>
                <a:latin typeface="Arial" panose="020B0604020202020204" pitchFamily="34" charset="0"/>
                <a:cs typeface="Arial" panose="020B0604020202020204" pitchFamily="34" charset="0"/>
              </a:rPr>
              <a:t>Released:</a:t>
            </a:r>
          </a:p>
          <a:p>
            <a:r>
              <a:rPr lang="en-US" sz="2400" b="1" dirty="0">
                <a:solidFill>
                  <a:schemeClr val="tx2"/>
                </a:solidFill>
                <a:latin typeface="Arial" panose="020B0604020202020204" pitchFamily="34" charset="0"/>
                <a:cs typeface="Arial" panose="020B0604020202020204" pitchFamily="34" charset="0"/>
              </a:rPr>
              <a:t>September 11, 2019</a:t>
            </a:r>
            <a:endParaRPr lang="en-US" sz="135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726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8880" y="466524"/>
            <a:ext cx="5449954" cy="646331"/>
          </a:xfrm>
          <a:prstGeom prst="rect">
            <a:avLst/>
          </a:prstGeom>
          <a:noFill/>
        </p:spPr>
        <p:txBody>
          <a:bodyPr wrap="none" rtlCol="0">
            <a:spAutoFit/>
          </a:bodyPr>
          <a:lstStyle/>
          <a:p>
            <a:pPr algn="ctr"/>
            <a:r>
              <a:rPr lang="en-US" sz="3600" b="1" dirty="0">
                <a:solidFill>
                  <a:schemeClr val="tx2"/>
                </a:solidFill>
                <a:latin typeface="Arial Black" panose="020B0604020202020204" pitchFamily="34" charset="0"/>
                <a:cs typeface="Arial Black" panose="020B0604020202020204" pitchFamily="34" charset="0"/>
              </a:rPr>
              <a:t>GPS on Bench Marks</a:t>
            </a:r>
          </a:p>
        </p:txBody>
      </p:sp>
      <p:sp>
        <p:nvSpPr>
          <p:cNvPr id="7" name="Slide Number Placeholder 6"/>
          <p:cNvSpPr>
            <a:spLocks noGrp="1"/>
          </p:cNvSpPr>
          <p:nvPr>
            <p:ph type="sldNum" sz="quarter" idx="12"/>
          </p:nvPr>
        </p:nvSpPr>
        <p:spPr>
          <a:xfrm>
            <a:off x="8424551" y="4765686"/>
            <a:ext cx="262249" cy="276999"/>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b="1" smtClean="0">
                <a:solidFill>
                  <a:schemeClr val="tx2"/>
                </a:solidFill>
                <a:latin typeface="Arial" panose="020B0604020202020204" pitchFamily="34" charset="0"/>
                <a:cs typeface="Arial" panose="020B0604020202020204" pitchFamily="34" charset="0"/>
              </a:rPr>
              <a:pPr/>
              <a:t>22</a:t>
            </a:fld>
            <a:endParaRPr lang="en-US" b="1">
              <a:solidFill>
                <a:schemeClr val="tx2"/>
              </a:solidFill>
              <a:latin typeface="Arial" panose="020B0604020202020204" pitchFamily="34" charset="0"/>
              <a:cs typeface="Arial" panose="020B0604020202020204" pitchFamily="34" charset="0"/>
            </a:endParaRPr>
          </a:p>
        </p:txBody>
      </p:sp>
      <p:sp>
        <p:nvSpPr>
          <p:cNvPr id="13" name="TextBox 12"/>
          <p:cNvSpPr txBox="1"/>
          <p:nvPr/>
        </p:nvSpPr>
        <p:spPr>
          <a:xfrm>
            <a:off x="295786" y="4065472"/>
            <a:ext cx="290238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2"/>
                </a:solidFill>
                <a:effectLst/>
                <a:uFillTx/>
                <a:latin typeface="Arial Black" panose="020B0604020202020204" pitchFamily="34" charset="0"/>
                <a:cs typeface="Arial Black" panose="020B0604020202020204" pitchFamily="34" charset="0"/>
                <a:sym typeface="Calibri"/>
              </a:rPr>
              <a:t>Web Map Application</a:t>
            </a:r>
          </a:p>
        </p:txBody>
      </p:sp>
      <p:sp>
        <p:nvSpPr>
          <p:cNvPr id="14" name="TextBox 13"/>
          <p:cNvSpPr txBox="1"/>
          <p:nvPr/>
        </p:nvSpPr>
        <p:spPr>
          <a:xfrm>
            <a:off x="4056156" y="4065472"/>
            <a:ext cx="156463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2"/>
                </a:solidFill>
                <a:effectLst/>
                <a:uFillTx/>
                <a:latin typeface="Arial Black" panose="020B0604020202020204" pitchFamily="34" charset="0"/>
                <a:cs typeface="Arial Black" panose="020B0604020202020204" pitchFamily="34" charset="0"/>
                <a:sym typeface="Calibri"/>
              </a:rPr>
              <a:t>Dashboard</a:t>
            </a:r>
          </a:p>
        </p:txBody>
      </p:sp>
      <p:sp>
        <p:nvSpPr>
          <p:cNvPr id="15" name="TextBox 14"/>
          <p:cNvSpPr txBox="1"/>
          <p:nvPr/>
        </p:nvSpPr>
        <p:spPr>
          <a:xfrm>
            <a:off x="5739660" y="4138623"/>
            <a:ext cx="363772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2"/>
                </a:solidFill>
                <a:effectLst/>
                <a:uFillTx/>
                <a:latin typeface="Arial" panose="020B0604020202020204" pitchFamily="34" charset="0"/>
                <a:cs typeface="Arial" panose="020B0604020202020204" pitchFamily="34" charset="0"/>
                <a:sym typeface="Calibri"/>
              </a:rPr>
              <a:t>~3,400</a:t>
            </a:r>
            <a:r>
              <a:rPr kumimoji="0" lang="en-US" sz="1600" b="1" u="none" strike="noStrike" cap="none" spc="0" normalizeH="0" dirty="0">
                <a:ln>
                  <a:noFill/>
                </a:ln>
                <a:solidFill>
                  <a:schemeClr val="tx2"/>
                </a:solidFill>
                <a:effectLst/>
                <a:uFillTx/>
                <a:latin typeface="Arial" panose="020B0604020202020204" pitchFamily="34" charset="0"/>
                <a:cs typeface="Arial" panose="020B0604020202020204" pitchFamily="34" charset="0"/>
                <a:sym typeface="Calibri"/>
              </a:rPr>
              <a:t> Completed in 2020</a:t>
            </a:r>
          </a:p>
          <a:p>
            <a:r>
              <a:rPr lang="en-US" sz="1600" b="1" dirty="0">
                <a:solidFill>
                  <a:schemeClr val="tx2"/>
                </a:solidFill>
                <a:latin typeface="Arial" panose="020B0604020202020204" pitchFamily="34" charset="0"/>
                <a:cs typeface="Arial" panose="020B0604020202020204" pitchFamily="34" charset="0"/>
              </a:rPr>
              <a:t>~4,800 Completed in 2021</a:t>
            </a:r>
          </a:p>
          <a:p>
            <a:r>
              <a:rPr lang="en-US" sz="1600" b="1" dirty="0">
                <a:solidFill>
                  <a:schemeClr val="tx2"/>
                </a:solidFill>
                <a:latin typeface="Arial" panose="020B0604020202020204" pitchFamily="34" charset="0"/>
                <a:cs typeface="Arial" panose="020B0604020202020204" pitchFamily="34" charset="0"/>
              </a:rPr>
              <a:t>~2,200 Completed in 2022</a:t>
            </a:r>
          </a:p>
        </p:txBody>
      </p:sp>
      <p:pic>
        <p:nvPicPr>
          <p:cNvPr id="4" name="Picture 3">
            <a:extLst>
              <a:ext uri="{FF2B5EF4-FFF2-40B4-BE49-F238E27FC236}">
                <a16:creationId xmlns:a16="http://schemas.microsoft.com/office/drawing/2014/main" id="{D8312ADF-215F-498E-9649-D5DDA05CA99E}"/>
              </a:ext>
            </a:extLst>
          </p:cNvPr>
          <p:cNvPicPr>
            <a:picLocks noChangeAspect="1"/>
          </p:cNvPicPr>
          <p:nvPr/>
        </p:nvPicPr>
        <p:blipFill>
          <a:blip r:embed="rId3"/>
          <a:stretch>
            <a:fillRect/>
          </a:stretch>
        </p:blipFill>
        <p:spPr>
          <a:xfrm>
            <a:off x="118660" y="1389245"/>
            <a:ext cx="3079509" cy="2601166"/>
          </a:xfrm>
          <a:prstGeom prst="rect">
            <a:avLst/>
          </a:prstGeom>
        </p:spPr>
      </p:pic>
      <p:pic>
        <p:nvPicPr>
          <p:cNvPr id="3" name="Picture 2">
            <a:extLst>
              <a:ext uri="{FF2B5EF4-FFF2-40B4-BE49-F238E27FC236}">
                <a16:creationId xmlns:a16="http://schemas.microsoft.com/office/drawing/2014/main" id="{A16580AF-11D8-492A-AB6F-0DFA212BA8B2}"/>
              </a:ext>
            </a:extLst>
          </p:cNvPr>
          <p:cNvPicPr>
            <a:picLocks noChangeAspect="1"/>
          </p:cNvPicPr>
          <p:nvPr/>
        </p:nvPicPr>
        <p:blipFill>
          <a:blip r:embed="rId4"/>
          <a:stretch>
            <a:fillRect/>
          </a:stretch>
        </p:blipFill>
        <p:spPr>
          <a:xfrm>
            <a:off x="3368394" y="1389245"/>
            <a:ext cx="5318407" cy="259549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691CA-1D45-4A81-827A-8CBC7FF7D02A}"/>
              </a:ext>
            </a:extLst>
          </p:cNvPr>
          <p:cNvPicPr>
            <a:picLocks noChangeAspect="1"/>
          </p:cNvPicPr>
          <p:nvPr/>
        </p:nvPicPr>
        <p:blipFill>
          <a:blip r:embed="rId3"/>
          <a:stretch>
            <a:fillRect/>
          </a:stretch>
        </p:blipFill>
        <p:spPr>
          <a:xfrm>
            <a:off x="1" y="1834313"/>
            <a:ext cx="6780832" cy="3309187"/>
          </a:xfrm>
          <a:prstGeom prst="rect">
            <a:avLst/>
          </a:prstGeom>
        </p:spPr>
      </p:pic>
      <p:sp>
        <p:nvSpPr>
          <p:cNvPr id="10" name="Rectangle 9">
            <a:extLst>
              <a:ext uri="{FF2B5EF4-FFF2-40B4-BE49-F238E27FC236}">
                <a16:creationId xmlns:a16="http://schemas.microsoft.com/office/drawing/2014/main" id="{3F7C31E0-2C28-4BE3-AE1C-0CD8B7F6C5E5}"/>
              </a:ext>
            </a:extLst>
          </p:cNvPr>
          <p:cNvSpPr/>
          <p:nvPr/>
        </p:nvSpPr>
        <p:spPr>
          <a:xfrm>
            <a:off x="1262413" y="3929276"/>
            <a:ext cx="187768"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Slide Number Placeholder 1"/>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23</a:t>
            </a:fld>
            <a:endParaRPr lang="en-US"/>
          </a:p>
        </p:txBody>
      </p:sp>
      <p:sp>
        <p:nvSpPr>
          <p:cNvPr id="3" name="Title 1"/>
          <p:cNvSpPr>
            <a:spLocks noGrp="1"/>
          </p:cNvSpPr>
          <p:nvPr>
            <p:ph type="title" idx="4294967295"/>
          </p:nvPr>
        </p:nvSpPr>
        <p:spPr>
          <a:xfrm>
            <a:off x="374904" y="158320"/>
            <a:ext cx="8229600" cy="857250"/>
          </a:xfrm>
        </p:spPr>
        <p:txBody>
          <a:bodyPr/>
          <a:lstStyle/>
          <a:p>
            <a:r>
              <a:rPr lang="en-US" b="1" dirty="0">
                <a:latin typeface="Arial Black" panose="020B0604020202020204" pitchFamily="34" charset="0"/>
                <a:cs typeface="Arial Black" panose="020B0604020202020204" pitchFamily="34" charset="0"/>
              </a:rPr>
              <a:t>OPUS Shared Solutions Dashboard</a:t>
            </a:r>
          </a:p>
        </p:txBody>
      </p:sp>
      <p:sp>
        <p:nvSpPr>
          <p:cNvPr id="6" name="TextBox 5"/>
          <p:cNvSpPr txBox="1"/>
          <p:nvPr/>
        </p:nvSpPr>
        <p:spPr>
          <a:xfrm>
            <a:off x="438912" y="859201"/>
            <a:ext cx="8321040" cy="646331"/>
          </a:xfrm>
          <a:prstGeom prst="rect">
            <a:avLst/>
          </a:prstGeom>
          <a:noFill/>
        </p:spPr>
        <p:txBody>
          <a:bodyPr wrap="square" rtlCol="0">
            <a:spAutoFit/>
          </a:bodyPr>
          <a:lstStyle/>
          <a:p>
            <a:pPr algn="ctr"/>
            <a:r>
              <a:rPr lang="en-US" b="1" dirty="0">
                <a:solidFill>
                  <a:schemeClr val="tx2"/>
                </a:solidFill>
                <a:latin typeface="Arial" panose="020B0604020202020204" pitchFamily="34" charset="0"/>
                <a:cs typeface="Arial" panose="020B0604020202020204" pitchFamily="34" charset="0"/>
              </a:rPr>
              <a:t>Dashboard enables sorting and visualization of Shared Solutions by</a:t>
            </a:r>
          </a:p>
          <a:p>
            <a:pPr algn="ctr"/>
            <a:r>
              <a:rPr lang="en-US" b="1" dirty="0">
                <a:solidFill>
                  <a:schemeClr val="tx2"/>
                </a:solidFill>
                <a:latin typeface="Arial" panose="020B0604020202020204" pitchFamily="34" charset="0"/>
                <a:cs typeface="Arial" panose="020B0604020202020204" pitchFamily="34" charset="0"/>
              </a:rPr>
              <a:t>Month &amp; Year, State, Agency Type, and submitting agency </a:t>
            </a:r>
          </a:p>
        </p:txBody>
      </p:sp>
      <p:graphicFrame>
        <p:nvGraphicFramePr>
          <p:cNvPr id="8" name="Table 7"/>
          <p:cNvGraphicFramePr>
            <a:graphicFrameLocks noGrp="1"/>
          </p:cNvGraphicFramePr>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~35,900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~6,200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~3,900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~1400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0312" y="3820155"/>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0312" y="409560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261848"/>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1" name="Group 10">
            <a:extLst>
              <a:ext uri="{FF2B5EF4-FFF2-40B4-BE49-F238E27FC236}">
                <a16:creationId xmlns:a16="http://schemas.microsoft.com/office/drawing/2014/main" id="{F97F579C-48CD-4D2B-87C8-D8BECEE262FD}"/>
              </a:ext>
            </a:extLst>
          </p:cNvPr>
          <p:cNvGrpSpPr/>
          <p:nvPr/>
        </p:nvGrpSpPr>
        <p:grpSpPr>
          <a:xfrm>
            <a:off x="2124635" y="3868202"/>
            <a:ext cx="1111484" cy="771312"/>
            <a:chOff x="2124635" y="3868202"/>
            <a:chExt cx="1111484" cy="771312"/>
          </a:xfrm>
        </p:grpSpPr>
        <p:sp>
          <p:nvSpPr>
            <p:cNvPr id="15" name="Rectangular Callout 6">
              <a:extLst>
                <a:ext uri="{FF2B5EF4-FFF2-40B4-BE49-F238E27FC236}">
                  <a16:creationId xmlns:a16="http://schemas.microsoft.com/office/drawing/2014/main" id="{14133C7D-06D1-423F-87F4-E1A8A6648354}"/>
                </a:ext>
              </a:extLst>
            </p:cNvPr>
            <p:cNvSpPr/>
            <p:nvPr/>
          </p:nvSpPr>
          <p:spPr>
            <a:xfrm>
              <a:off x="2124635" y="3868202"/>
              <a:ext cx="1111484"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6" name="Rectangular Callout 6">
              <a:extLst>
                <a:ext uri="{FF2B5EF4-FFF2-40B4-BE49-F238E27FC236}">
                  <a16:creationId xmlns:a16="http://schemas.microsoft.com/office/drawing/2014/main" id="{C7214C44-5FD3-4C34-B0ED-1AAA355EFEF5}"/>
                </a:ext>
              </a:extLst>
            </p:cNvPr>
            <p:cNvSpPr/>
            <p:nvPr/>
          </p:nvSpPr>
          <p:spPr>
            <a:xfrm>
              <a:off x="2124635" y="3868202"/>
              <a:ext cx="1111484"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ular Callout 6"/>
            <p:cNvSpPr/>
            <p:nvPr/>
          </p:nvSpPr>
          <p:spPr>
            <a:xfrm>
              <a:off x="2124635" y="3868202"/>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Box 1"/>
          <p:cNvSpPr txBox="1"/>
          <p:nvPr/>
        </p:nvSpPr>
        <p:spPr>
          <a:xfrm>
            <a:off x="2687589" y="551698"/>
            <a:ext cx="357725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dirty="0">
                <a:solidFill>
                  <a:schemeClr val="tx2"/>
                </a:solidFill>
                <a:latin typeface="Arial Black" panose="020B0604020202020204" pitchFamily="34" charset="0"/>
                <a:cs typeface="Arial Black" panose="020B0604020202020204" pitchFamily="34" charset="0"/>
              </a:rPr>
              <a:t>NGS Resources</a:t>
            </a:r>
          </a:p>
        </p:txBody>
      </p:sp>
      <p:sp>
        <p:nvSpPr>
          <p:cNvPr id="4" name="Rectangle 2"/>
          <p:cNvSpPr txBox="1"/>
          <p:nvPr/>
        </p:nvSpPr>
        <p:spPr>
          <a:xfrm>
            <a:off x="431268" y="1597819"/>
            <a:ext cx="8554776" cy="2800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a:solidFill>
                  <a:schemeClr val="tx2"/>
                </a:solidFill>
                <a:latin typeface="Arial" panose="020B0604020202020204" pitchFamily="34" charset="0"/>
                <a:cs typeface="Arial" panose="020B0604020202020204" pitchFamily="34" charset="0"/>
              </a:rPr>
              <a:t>NGS Training Center</a:t>
            </a:r>
          </a:p>
          <a:p>
            <a:pPr lvl="1">
              <a:defRPr sz="3000">
                <a:solidFill>
                  <a:srgbClr val="17375E"/>
                </a:solidFill>
                <a:latin typeface="Arial"/>
                <a:ea typeface="Arial"/>
                <a:cs typeface="Arial"/>
                <a:sym typeface="Arial"/>
              </a:defRPr>
            </a:pPr>
            <a:r>
              <a:rPr lang="en-US" sz="2000" b="1" dirty="0">
                <a:solidFill>
                  <a:schemeClr val="tx2"/>
                </a:solidFill>
                <a:latin typeface="Arial" panose="020B0604020202020204" pitchFamily="34" charset="0"/>
                <a:cs typeface="Arial" panose="020B0604020202020204" pitchFamily="34" charset="0"/>
              </a:rPr>
              <a:t>https://geodesy.noaa.gov/web/science_edu/training/</a:t>
            </a:r>
          </a:p>
          <a:p>
            <a:pPr>
              <a:defRPr sz="3000">
                <a:solidFill>
                  <a:srgbClr val="17375E"/>
                </a:solidFill>
                <a:latin typeface="Arial"/>
                <a:ea typeface="Arial"/>
                <a:cs typeface="Arial"/>
                <a:sym typeface="Arial"/>
              </a:defRPr>
            </a:pPr>
            <a:r>
              <a:rPr sz="2400" b="1" dirty="0">
                <a:solidFill>
                  <a:schemeClr val="tx2"/>
                </a:solidFill>
                <a:latin typeface="Arial" panose="020B0604020202020204" pitchFamily="34" charset="0"/>
                <a:cs typeface="Arial" panose="020B0604020202020204" pitchFamily="34" charset="0"/>
              </a:rPr>
              <a:t>Educational Videos</a:t>
            </a:r>
            <a:endParaRPr lang="en-US" sz="2400" b="1" dirty="0">
              <a:solidFill>
                <a:schemeClr val="tx2"/>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000" b="1" dirty="0">
                <a:solidFill>
                  <a:schemeClr val="tx2"/>
                </a:solidFill>
                <a:latin typeface="Arial" panose="020B0604020202020204" pitchFamily="34" charset="0"/>
                <a:cs typeface="Arial" panose="020B0604020202020204" pitchFamily="34" charset="0"/>
              </a:rPr>
              <a:t>https://geodesy.noaa.gov/datums/newdatums/WatchVideos.shtml</a:t>
            </a:r>
          </a:p>
          <a:p>
            <a:pPr>
              <a:defRPr sz="3000">
                <a:solidFill>
                  <a:srgbClr val="17375E"/>
                </a:solidFill>
                <a:latin typeface="Arial"/>
                <a:ea typeface="Arial"/>
                <a:cs typeface="Arial"/>
                <a:sym typeface="Arial"/>
              </a:defRPr>
            </a:pPr>
            <a:r>
              <a:rPr sz="2400" b="1" dirty="0">
                <a:solidFill>
                  <a:schemeClr val="tx2"/>
                </a:solidFill>
                <a:latin typeface="Arial" panose="020B0604020202020204" pitchFamily="34" charset="0"/>
                <a:cs typeface="Arial" panose="020B0604020202020204" pitchFamily="34" charset="0"/>
              </a:rPr>
              <a:t>NGS Webinar Series</a:t>
            </a:r>
            <a:endParaRPr lang="en-US" sz="2400" b="1" dirty="0">
              <a:solidFill>
                <a:schemeClr val="tx2"/>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000" b="1" dirty="0">
                <a:solidFill>
                  <a:schemeClr val="tx2"/>
                </a:solidFill>
                <a:latin typeface="Arial" panose="020B0604020202020204" pitchFamily="34" charset="0"/>
                <a:cs typeface="Arial" panose="020B0604020202020204" pitchFamily="34" charset="0"/>
              </a:rPr>
              <a:t>https://geodesy.noaa.gov/web/science_edu/webinar_series/</a:t>
            </a:r>
          </a:p>
          <a:p>
            <a:pPr>
              <a:defRPr sz="3000">
                <a:solidFill>
                  <a:srgbClr val="17375E"/>
                </a:solidFill>
                <a:latin typeface="Arial"/>
                <a:ea typeface="Arial"/>
                <a:cs typeface="Arial"/>
                <a:sym typeface="Arial"/>
              </a:defRPr>
            </a:pPr>
            <a:r>
              <a:rPr lang="en-US" sz="2400" b="1" dirty="0">
                <a:solidFill>
                  <a:schemeClr val="tx2"/>
                </a:solidFill>
                <a:latin typeface="Arial" panose="020B0604020202020204" pitchFamily="34" charset="0"/>
                <a:cs typeface="Arial" panose="020B0604020202020204" pitchFamily="34" charset="0"/>
              </a:rPr>
              <a:t>Presentation Library</a:t>
            </a:r>
          </a:p>
          <a:p>
            <a:pPr lvl="1">
              <a:defRPr sz="3000">
                <a:solidFill>
                  <a:srgbClr val="17375E"/>
                </a:solidFill>
                <a:latin typeface="Arial"/>
                <a:ea typeface="Arial"/>
                <a:cs typeface="Arial"/>
                <a:sym typeface="Arial"/>
              </a:defRPr>
            </a:pPr>
            <a:r>
              <a:rPr lang="en-US" sz="2000" b="1" dirty="0">
                <a:solidFill>
                  <a:schemeClr val="tx2"/>
                </a:solidFill>
                <a:latin typeface="Arial" panose="020B0604020202020204" pitchFamily="34" charset="0"/>
                <a:cs typeface="Arial" panose="020B0604020202020204" pitchFamily="34" charset="0"/>
              </a:rPr>
              <a:t>https://geodesy.noaa.gov/web/science_edu/presentations_library/</a:t>
            </a:r>
            <a:endParaRPr lang="en-US" sz="3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737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37375" y="4765686"/>
            <a:ext cx="249425" cy="276999"/>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solidFill>
                  <a:schemeClr val="tx2"/>
                </a:solidFill>
              </a:rPr>
              <a:pPr/>
              <a:t>25</a:t>
            </a:fld>
            <a:endParaRPr lang="en-US">
              <a:solidFill>
                <a:schemeClr val="tx2"/>
              </a:solidFill>
            </a:endParaRPr>
          </a:p>
        </p:txBody>
      </p:sp>
      <p:sp>
        <p:nvSpPr>
          <p:cNvPr id="8" name="TextBox 7">
            <a:extLst>
              <a:ext uri="{FF2B5EF4-FFF2-40B4-BE49-F238E27FC236}">
                <a16:creationId xmlns:a16="http://schemas.microsoft.com/office/drawing/2014/main" id="{B989910F-F8B5-4471-A193-8D64E6586DC0}"/>
              </a:ext>
            </a:extLst>
          </p:cNvPr>
          <p:cNvSpPr txBox="1"/>
          <p:nvPr/>
        </p:nvSpPr>
        <p:spPr>
          <a:xfrm>
            <a:off x="1328877" y="4756320"/>
            <a:ext cx="6946771"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chemeClr val="tx2"/>
                </a:solidFill>
              </a:rPr>
              <a:t>https://www.federalregister.gov/documents/2020/10/05/2020-21902/deprecation-of-the-united-states-us-survey-foot</a:t>
            </a:r>
            <a:endParaRPr kumimoji="0" lang="en-US" sz="1100" b="0" i="0" u="none" strike="noStrike" cap="none" spc="0" normalizeH="0" baseline="0" dirty="0">
              <a:ln>
                <a:noFill/>
              </a:ln>
              <a:solidFill>
                <a:schemeClr val="tx2"/>
              </a:solidFill>
              <a:effectLst/>
              <a:uFillTx/>
              <a:sym typeface="Calibri"/>
            </a:endParaRPr>
          </a:p>
        </p:txBody>
      </p:sp>
      <p:sp>
        <p:nvSpPr>
          <p:cNvPr id="11" name="TextBox 1">
            <a:extLst>
              <a:ext uri="{FF2B5EF4-FFF2-40B4-BE49-F238E27FC236}">
                <a16:creationId xmlns:a16="http://schemas.microsoft.com/office/drawing/2014/main" id="{B11B4B9A-4A59-4567-90F5-F468CF4DACB4}"/>
              </a:ext>
            </a:extLst>
          </p:cNvPr>
          <p:cNvSpPr txBox="1"/>
          <p:nvPr/>
        </p:nvSpPr>
        <p:spPr>
          <a:xfrm>
            <a:off x="953542" y="330479"/>
            <a:ext cx="700467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b="1" dirty="0">
                <a:solidFill>
                  <a:schemeClr val="tx2"/>
                </a:solidFill>
                <a:latin typeface="Arial Black" panose="020B0604020202020204" pitchFamily="34" charset="0"/>
                <a:cs typeface="Arial Black" panose="020B0604020202020204" pitchFamily="34" charset="0"/>
              </a:rPr>
              <a:t>Deprecation of US Survey Foot</a:t>
            </a:r>
            <a:endParaRPr sz="3200" b="1" dirty="0">
              <a:solidFill>
                <a:schemeClr val="tx2"/>
              </a:solidFill>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C7141DE4-757B-427C-97D1-B24C01F1A9C7}"/>
              </a:ext>
            </a:extLst>
          </p:cNvPr>
          <p:cNvSpPr txBox="1"/>
          <p:nvPr/>
        </p:nvSpPr>
        <p:spPr>
          <a:xfrm>
            <a:off x="880138" y="4738093"/>
            <a:ext cx="35041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C00000"/>
                </a:solidFill>
              </a:rPr>
              <a:t>FRN</a:t>
            </a:r>
            <a:endParaRPr kumimoji="0" lang="en-US" sz="1200" b="1" i="0" u="none" strike="noStrike" cap="none" spc="0" normalizeH="0" baseline="0" dirty="0">
              <a:ln>
                <a:noFill/>
              </a:ln>
              <a:solidFill>
                <a:srgbClr val="C00000"/>
              </a:solidFill>
              <a:effectLst/>
              <a:uFillTx/>
              <a:sym typeface="Calibri"/>
            </a:endParaRPr>
          </a:p>
        </p:txBody>
      </p:sp>
      <p:sp>
        <p:nvSpPr>
          <p:cNvPr id="12" name="TextBox 11">
            <a:extLst>
              <a:ext uri="{FF2B5EF4-FFF2-40B4-BE49-F238E27FC236}">
                <a16:creationId xmlns:a16="http://schemas.microsoft.com/office/drawing/2014/main" id="{37F759EB-595E-40DE-9BE1-057E8467875F}"/>
              </a:ext>
            </a:extLst>
          </p:cNvPr>
          <p:cNvSpPr txBox="1"/>
          <p:nvPr/>
        </p:nvSpPr>
        <p:spPr>
          <a:xfrm>
            <a:off x="3538041" y="728701"/>
            <a:ext cx="173861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b="1" dirty="0">
                <a:solidFill>
                  <a:schemeClr val="tx2"/>
                </a:solidFill>
              </a:rPr>
              <a:t>December 31, 2022</a:t>
            </a:r>
            <a:endParaRPr kumimoji="0" lang="en-US" sz="1600" b="1" i="0" u="none" strike="noStrike" cap="none" spc="0" normalizeH="0" baseline="0" dirty="0">
              <a:ln>
                <a:noFill/>
              </a:ln>
              <a:solidFill>
                <a:schemeClr val="tx2"/>
              </a:solidFill>
              <a:effectLst/>
              <a:uFillTx/>
              <a:sym typeface="Calibri"/>
            </a:endParaRPr>
          </a:p>
        </p:txBody>
      </p:sp>
      <p:sp>
        <p:nvSpPr>
          <p:cNvPr id="13" name="TextBox 12">
            <a:extLst>
              <a:ext uri="{FF2B5EF4-FFF2-40B4-BE49-F238E27FC236}">
                <a16:creationId xmlns:a16="http://schemas.microsoft.com/office/drawing/2014/main" id="{4247965A-FEB1-4C0A-8545-CF29D1C9A2C6}"/>
              </a:ext>
            </a:extLst>
          </p:cNvPr>
          <p:cNvSpPr txBox="1"/>
          <p:nvPr/>
        </p:nvSpPr>
        <p:spPr>
          <a:xfrm>
            <a:off x="163218" y="3547895"/>
            <a:ext cx="674964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b="1" dirty="0">
                <a:solidFill>
                  <a:srgbClr val="C00000"/>
                </a:solidFill>
              </a:rPr>
              <a:t>Will NOT impact current SPCS 83 </a:t>
            </a:r>
            <a:r>
              <a:rPr lang="en-US" sz="1600" b="1" dirty="0">
                <a:solidFill>
                  <a:schemeClr val="tx2"/>
                </a:solidFill>
              </a:rPr>
              <a:t>coordinates.  The US Survey Foot (</a:t>
            </a:r>
            <a:r>
              <a:rPr lang="en-US" sz="1600" b="1" dirty="0" err="1">
                <a:solidFill>
                  <a:schemeClr val="tx2"/>
                </a:solidFill>
              </a:rPr>
              <a:t>sft</a:t>
            </a:r>
            <a:r>
              <a:rPr lang="en-US" sz="1600" b="1" dirty="0">
                <a:solidFill>
                  <a:schemeClr val="tx2"/>
                </a:solidFill>
              </a:rPr>
              <a:t>) will </a:t>
            </a:r>
          </a:p>
          <a:p>
            <a:r>
              <a:rPr lang="en-US" sz="1600" b="1" dirty="0">
                <a:solidFill>
                  <a:schemeClr val="tx2"/>
                </a:solidFill>
              </a:rPr>
              <a:t>c</a:t>
            </a:r>
            <a:r>
              <a:rPr kumimoji="0" lang="en-US" sz="1600" b="1" i="0" u="none" strike="noStrike" cap="none" spc="0" normalizeH="0" baseline="0" dirty="0">
                <a:ln>
                  <a:noFill/>
                </a:ln>
                <a:solidFill>
                  <a:schemeClr val="tx2"/>
                </a:solidFill>
                <a:effectLst/>
                <a:uFillTx/>
                <a:sym typeface="Calibri"/>
              </a:rPr>
              <a:t>ontinue to be supported in the SPCS 83 system indefinitely.</a:t>
            </a:r>
          </a:p>
          <a:p>
            <a:r>
              <a:rPr lang="en-US" sz="1600" b="1" dirty="0">
                <a:solidFill>
                  <a:schemeClr val="tx2"/>
                </a:solidFill>
              </a:rPr>
              <a:t>The International Foot </a:t>
            </a:r>
            <a:r>
              <a:rPr lang="en-US" sz="1600" b="1" dirty="0">
                <a:solidFill>
                  <a:srgbClr val="C00000"/>
                </a:solidFill>
              </a:rPr>
              <a:t>(</a:t>
            </a:r>
            <a:r>
              <a:rPr lang="en-US" sz="1600" b="1" dirty="0" err="1">
                <a:solidFill>
                  <a:srgbClr val="C00000"/>
                </a:solidFill>
              </a:rPr>
              <a:t>ift</a:t>
            </a:r>
            <a:r>
              <a:rPr lang="en-US" sz="1600" b="1" dirty="0">
                <a:solidFill>
                  <a:srgbClr val="C00000"/>
                </a:solidFill>
              </a:rPr>
              <a:t>) will be used in the Modernized NSRS and SPCS2022</a:t>
            </a:r>
          </a:p>
        </p:txBody>
      </p:sp>
      <p:pic>
        <p:nvPicPr>
          <p:cNvPr id="14" name="Picture 2" descr="http://annerussellart.com/newimages/Twoleftfeet.jpg">
            <a:extLst>
              <a:ext uri="{FF2B5EF4-FFF2-40B4-BE49-F238E27FC236}">
                <a16:creationId xmlns:a16="http://schemas.microsoft.com/office/drawing/2014/main" id="{C7FA0D83-25EC-4E97-8893-3E12DBD6A86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4895" r="7365"/>
          <a:stretch/>
        </p:blipFill>
        <p:spPr bwMode="auto">
          <a:xfrm>
            <a:off x="6628681" y="675084"/>
            <a:ext cx="2558627" cy="4244388"/>
          </a:xfrm>
          <a:prstGeom prst="rect">
            <a:avLst/>
          </a:pr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45BDCA-C10F-4FDC-AA51-DC392110A342}"/>
              </a:ext>
            </a:extLst>
          </p:cNvPr>
          <p:cNvSpPr txBox="1"/>
          <p:nvPr/>
        </p:nvSpPr>
        <p:spPr>
          <a:xfrm>
            <a:off x="1724245" y="4540015"/>
            <a:ext cx="522194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chemeClr val="tx2"/>
                </a:solidFill>
              </a:rPr>
              <a:t>https://geodesy.noaa.gov/web/science_edu/webinar_series/ending-us-survey-foot.shtml</a:t>
            </a:r>
            <a:endParaRPr kumimoji="0" lang="en-US" sz="1100" b="0" i="0" u="none" strike="noStrike" cap="none" spc="0" normalizeH="0" baseline="0" dirty="0">
              <a:ln>
                <a:noFill/>
              </a:ln>
              <a:solidFill>
                <a:schemeClr val="tx2"/>
              </a:solidFill>
              <a:effectLst/>
              <a:uFillTx/>
              <a:sym typeface="Calibri"/>
            </a:endParaRPr>
          </a:p>
        </p:txBody>
      </p:sp>
      <p:sp>
        <p:nvSpPr>
          <p:cNvPr id="16" name="TextBox 15">
            <a:extLst>
              <a:ext uri="{FF2B5EF4-FFF2-40B4-BE49-F238E27FC236}">
                <a16:creationId xmlns:a16="http://schemas.microsoft.com/office/drawing/2014/main" id="{B80E3675-D8D7-4F6F-A0B0-FB1038BB18DC}"/>
              </a:ext>
            </a:extLst>
          </p:cNvPr>
          <p:cNvSpPr txBox="1"/>
          <p:nvPr/>
        </p:nvSpPr>
        <p:spPr>
          <a:xfrm>
            <a:off x="880138" y="4529312"/>
            <a:ext cx="67903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C00000"/>
                </a:solidFill>
              </a:rPr>
              <a:t>Webinar</a:t>
            </a:r>
            <a:r>
              <a:rPr lang="en-US" sz="1200" b="1" dirty="0">
                <a:solidFill>
                  <a:schemeClr val="tx2"/>
                </a:solidFill>
              </a:rPr>
              <a:t> </a:t>
            </a:r>
            <a:endParaRPr kumimoji="0" lang="en-US" sz="1200" b="1" i="0" u="none" strike="noStrike" cap="none" spc="0" normalizeH="0" baseline="0" dirty="0">
              <a:ln>
                <a:noFill/>
              </a:ln>
              <a:solidFill>
                <a:schemeClr val="tx2"/>
              </a:solidFill>
              <a:effectLst/>
              <a:uFillTx/>
              <a:sym typeface="Calibri"/>
            </a:endParaRPr>
          </a:p>
        </p:txBody>
      </p:sp>
      <p:pic>
        <p:nvPicPr>
          <p:cNvPr id="17" name="Picture 16">
            <a:extLst>
              <a:ext uri="{FF2B5EF4-FFF2-40B4-BE49-F238E27FC236}">
                <a16:creationId xmlns:a16="http://schemas.microsoft.com/office/drawing/2014/main" id="{ACFC2FEF-799F-4D94-A995-1612A0A5B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8417" y="1091939"/>
            <a:ext cx="3147166" cy="2360375"/>
          </a:xfrm>
          <a:prstGeom prst="rect">
            <a:avLst/>
          </a:prstGeom>
        </p:spPr>
      </p:pic>
      <p:sp>
        <p:nvSpPr>
          <p:cNvPr id="3" name="TextBox 2">
            <a:extLst>
              <a:ext uri="{FF2B5EF4-FFF2-40B4-BE49-F238E27FC236}">
                <a16:creationId xmlns:a16="http://schemas.microsoft.com/office/drawing/2014/main" id="{FEEA9462-06F1-ACAC-B15D-98717DA6585C}"/>
              </a:ext>
            </a:extLst>
          </p:cNvPr>
          <p:cNvSpPr txBox="1"/>
          <p:nvPr/>
        </p:nvSpPr>
        <p:spPr>
          <a:xfrm rot="20488511">
            <a:off x="-16360" y="4344645"/>
            <a:ext cx="1309896" cy="646331"/>
          </a:xfrm>
          <a:prstGeom prst="rect">
            <a:avLst/>
          </a:prstGeom>
          <a:noFill/>
        </p:spPr>
        <p:txBody>
          <a:bodyPr wrap="square" rtlCol="0">
            <a:spAutoFit/>
          </a:bodyPr>
          <a:lstStyle/>
          <a:p>
            <a:r>
              <a:rPr lang="en-US" b="1" dirty="0">
                <a:solidFill>
                  <a:srgbClr val="C00000"/>
                </a:solidFill>
                <a:latin typeface="Arial Black" panose="020B0604020202020204" pitchFamily="34" charset="0"/>
                <a:cs typeface="Arial Black" panose="020B0604020202020204" pitchFamily="34" charset="0"/>
              </a:rPr>
              <a:t>Find out more:</a:t>
            </a:r>
          </a:p>
        </p:txBody>
      </p:sp>
    </p:spTree>
    <p:extLst>
      <p:ext uri="{BB962C8B-B14F-4D97-AF65-F5344CB8AC3E}">
        <p14:creationId xmlns:p14="http://schemas.microsoft.com/office/powerpoint/2010/main" val="2893308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59230" y="1096533"/>
            <a:ext cx="3429000" cy="1338828"/>
          </a:xfrm>
          <a:prstGeom prst="rect">
            <a:avLst/>
          </a:prstGeom>
        </p:spPr>
        <p:txBody>
          <a:bodyPr>
            <a:spAutoFit/>
          </a:bodyPr>
          <a:lstStyle/>
          <a:p>
            <a:pPr algn="ctr"/>
            <a:r>
              <a:rPr lang="en-US" sz="2700" b="1" dirty="0">
                <a:solidFill>
                  <a:srgbClr val="C00000"/>
                </a:solidFill>
                <a:latin typeface="Arial Black"/>
                <a:ea typeface="MS PGothic" pitchFamily="34" charset="-128"/>
                <a:cs typeface="MS PGothic" pitchFamily="34" charset="-128"/>
              </a:rPr>
              <a:t>Thank</a:t>
            </a:r>
            <a:r>
              <a:rPr lang="en-US" sz="2700" b="1" dirty="0">
                <a:solidFill>
                  <a:srgbClr val="BE0000"/>
                </a:solidFill>
                <a:latin typeface="Arial Black"/>
                <a:ea typeface="MS PGothic" pitchFamily="34" charset="-128"/>
                <a:cs typeface="MS PGothic" pitchFamily="34" charset="-128"/>
              </a:rPr>
              <a:t> You !</a:t>
            </a:r>
          </a:p>
          <a:p>
            <a:pPr algn="ctr"/>
            <a:endParaRPr lang="en-US" sz="2700" b="1" dirty="0">
              <a:solidFill>
                <a:schemeClr val="tx2">
                  <a:lumMod val="75000"/>
                </a:schemeClr>
              </a:solidFill>
              <a:latin typeface="Arial Black"/>
              <a:ea typeface="MS PGothic" pitchFamily="34" charset="-128"/>
              <a:cs typeface="MS PGothic" pitchFamily="34" charset="-128"/>
            </a:endParaRPr>
          </a:p>
          <a:p>
            <a:pPr algn="ctr"/>
            <a:r>
              <a:rPr lang="en-US" sz="2700" b="1" dirty="0">
                <a:solidFill>
                  <a:schemeClr val="tx2">
                    <a:lumMod val="75000"/>
                  </a:schemeClr>
                </a:solidFill>
                <a:latin typeface="Arial Black"/>
                <a:ea typeface="MS PGothic" pitchFamily="34" charset="-128"/>
                <a:cs typeface="MS PGothic" pitchFamily="34" charset="-128"/>
              </a:rPr>
              <a:t>QUESTIONS?</a:t>
            </a:r>
            <a:endParaRPr lang="en-US" sz="2700" dirty="0"/>
          </a:p>
        </p:txBody>
      </p:sp>
      <p:cxnSp>
        <p:nvCxnSpPr>
          <p:cNvPr id="16" name="Straight Connector 15"/>
          <p:cNvCxnSpPr>
            <a:cxnSpLocks/>
          </p:cNvCxnSpPr>
          <p:nvPr/>
        </p:nvCxnSpPr>
        <p:spPr>
          <a:xfrm>
            <a:off x="1429060" y="4246553"/>
            <a:ext cx="60893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373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2152896" y="4046537"/>
            <a:ext cx="5278603" cy="300080"/>
          </a:xfrm>
          <a:prstGeom prst="rect">
            <a:avLst/>
          </a:prstGeom>
          <a:solidFill>
            <a:schemeClr val="bg1">
              <a:lumMod val="95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350"/>
          </a:p>
        </p:txBody>
      </p:sp>
      <p:sp>
        <p:nvSpPr>
          <p:cNvPr id="53" name="TextBox 112"/>
          <p:cNvSpPr txBox="1"/>
          <p:nvPr/>
        </p:nvSpPr>
        <p:spPr>
          <a:xfrm>
            <a:off x="152101" y="3958835"/>
            <a:ext cx="841897"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17375E"/>
                </a:solidFill>
                <a:latin typeface="Times New Roman" panose="02020603050405020304" pitchFamily="18" charset="0"/>
                <a:cs typeface="Times New Roman" panose="02020603050405020304" pitchFamily="18" charset="0"/>
              </a:rPr>
              <a:t>USSD</a:t>
            </a:r>
          </a:p>
        </p:txBody>
      </p:sp>
      <p:sp>
        <p:nvSpPr>
          <p:cNvPr id="54" name="TextBox 113"/>
          <p:cNvSpPr txBox="1"/>
          <p:nvPr/>
        </p:nvSpPr>
        <p:spPr>
          <a:xfrm>
            <a:off x="1041891" y="3958835"/>
            <a:ext cx="1063112"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17375E"/>
                </a:solidFill>
                <a:latin typeface="Times New Roman" panose="02020603050405020304" pitchFamily="18" charset="0"/>
                <a:cs typeface="Times New Roman" panose="02020603050405020304" pitchFamily="18" charset="0"/>
              </a:rPr>
              <a:t>NAD 27</a:t>
            </a:r>
          </a:p>
        </p:txBody>
      </p:sp>
      <p:sp>
        <p:nvSpPr>
          <p:cNvPr id="55" name="TextBox 114"/>
          <p:cNvSpPr txBox="1"/>
          <p:nvPr/>
        </p:nvSpPr>
        <p:spPr>
          <a:xfrm>
            <a:off x="2149323" y="3958835"/>
            <a:ext cx="867545"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17375E"/>
                </a:solidFill>
                <a:latin typeface="Times New Roman" panose="02020603050405020304" pitchFamily="18" charset="0"/>
                <a:cs typeface="Times New Roman" panose="02020603050405020304" pitchFamily="18" charset="0"/>
              </a:rPr>
              <a:t>(1986)</a:t>
            </a:r>
          </a:p>
        </p:txBody>
      </p:sp>
      <p:sp>
        <p:nvSpPr>
          <p:cNvPr id="57" name="TextBox 115"/>
          <p:cNvSpPr txBox="1"/>
          <p:nvPr/>
        </p:nvSpPr>
        <p:spPr>
          <a:xfrm>
            <a:off x="6578125" y="3958835"/>
            <a:ext cx="853375"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17375E"/>
                </a:solidFill>
                <a:latin typeface="Times New Roman" panose="02020603050405020304" pitchFamily="18" charset="0"/>
                <a:cs typeface="Times New Roman" panose="02020603050405020304" pitchFamily="18" charset="0"/>
              </a:rPr>
              <a:t>(2011)</a:t>
            </a:r>
          </a:p>
        </p:txBody>
      </p:sp>
      <p:sp>
        <p:nvSpPr>
          <p:cNvPr id="58" name="TextBox 116"/>
          <p:cNvSpPr txBox="1"/>
          <p:nvPr/>
        </p:nvSpPr>
        <p:spPr>
          <a:xfrm>
            <a:off x="5082998" y="3958835"/>
            <a:ext cx="1524776"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17375E"/>
                </a:solidFill>
                <a:latin typeface="Times New Roman" panose="02020603050405020304" pitchFamily="18" charset="0"/>
                <a:cs typeface="Times New Roman" panose="02020603050405020304" pitchFamily="18" charset="0"/>
              </a:rPr>
              <a:t>(NSRS2007)</a:t>
            </a:r>
          </a:p>
        </p:txBody>
      </p:sp>
      <p:sp>
        <p:nvSpPr>
          <p:cNvPr id="59" name="TextBox 117"/>
          <p:cNvSpPr txBox="1"/>
          <p:nvPr/>
        </p:nvSpPr>
        <p:spPr>
          <a:xfrm>
            <a:off x="4177776" y="3958835"/>
            <a:ext cx="869149"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17375E"/>
                </a:solidFill>
                <a:latin typeface="Times New Roman" panose="02020603050405020304" pitchFamily="18" charset="0"/>
                <a:cs typeface="Times New Roman" panose="02020603050405020304" pitchFamily="18" charset="0"/>
              </a:rPr>
              <a:t>(FBN)</a:t>
            </a:r>
          </a:p>
        </p:txBody>
      </p:sp>
      <p:sp>
        <p:nvSpPr>
          <p:cNvPr id="60" name="TextBox 118"/>
          <p:cNvSpPr txBox="1"/>
          <p:nvPr/>
        </p:nvSpPr>
        <p:spPr>
          <a:xfrm>
            <a:off x="3054545" y="3958835"/>
            <a:ext cx="1111202"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17375E"/>
                </a:solidFill>
                <a:latin typeface="Times New Roman" panose="02020603050405020304" pitchFamily="18" charset="0"/>
                <a:cs typeface="Times New Roman" panose="02020603050405020304" pitchFamily="18" charset="0"/>
              </a:rPr>
              <a:t>(HARN)</a:t>
            </a:r>
          </a:p>
        </p:txBody>
      </p:sp>
      <p:sp>
        <p:nvSpPr>
          <p:cNvPr id="61" name="TextBox 119"/>
          <p:cNvSpPr txBox="1"/>
          <p:nvPr/>
        </p:nvSpPr>
        <p:spPr>
          <a:xfrm>
            <a:off x="7470587" y="3958835"/>
            <a:ext cx="1629164"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000" b="1" dirty="0">
                <a:solidFill>
                  <a:srgbClr val="9B1113"/>
                </a:solidFill>
                <a:latin typeface="Times New Roman" panose="02020603050405020304" pitchFamily="18" charset="0"/>
                <a:cs typeface="Times New Roman" panose="02020603050405020304" pitchFamily="18" charset="0"/>
              </a:rPr>
              <a:t>NATRF2022 </a:t>
            </a:r>
          </a:p>
        </p:txBody>
      </p:sp>
      <p:sp>
        <p:nvSpPr>
          <p:cNvPr id="62" name="TextBox 117"/>
          <p:cNvSpPr txBox="1"/>
          <p:nvPr/>
        </p:nvSpPr>
        <p:spPr>
          <a:xfrm>
            <a:off x="4034232" y="3466405"/>
            <a:ext cx="1250663"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2400" b="1" dirty="0">
                <a:solidFill>
                  <a:srgbClr val="17375E"/>
                </a:solidFill>
                <a:latin typeface="Times New Roman" panose="02020603050405020304" pitchFamily="18" charset="0"/>
                <a:cs typeface="Times New Roman" panose="02020603050405020304" pitchFamily="18" charset="0"/>
              </a:rPr>
              <a:t>NAD</a:t>
            </a:r>
            <a:r>
              <a:rPr lang="en-US" sz="2800" b="1" dirty="0">
                <a:solidFill>
                  <a:srgbClr val="17375E"/>
                </a:solidFill>
                <a:latin typeface="Times New Roman" panose="02020603050405020304" pitchFamily="18" charset="0"/>
                <a:cs typeface="Times New Roman" panose="02020603050405020304" pitchFamily="18" charset="0"/>
              </a:rPr>
              <a:t> </a:t>
            </a:r>
            <a:r>
              <a:rPr lang="en-US" sz="2400" b="1" dirty="0">
                <a:solidFill>
                  <a:srgbClr val="17375E"/>
                </a:solidFill>
                <a:latin typeface="Times New Roman" panose="02020603050405020304" pitchFamily="18" charset="0"/>
                <a:cs typeface="Times New Roman" panose="02020603050405020304" pitchFamily="18" charset="0"/>
              </a:rPr>
              <a:t>83</a:t>
            </a:r>
            <a:endParaRPr lang="en-US" sz="3200" b="1" dirty="0">
              <a:solidFill>
                <a:srgbClr val="17375E"/>
              </a:solidFill>
              <a:latin typeface="Times New Roman" panose="02020603050405020304" pitchFamily="18" charset="0"/>
              <a:cs typeface="Times New Roman" panose="02020603050405020304" pitchFamily="18" charset="0"/>
            </a:endParaRPr>
          </a:p>
        </p:txBody>
      </p:sp>
      <p:sp>
        <p:nvSpPr>
          <p:cNvPr id="63" name="Oval 62"/>
          <p:cNvSpPr/>
          <p:nvPr/>
        </p:nvSpPr>
        <p:spPr>
          <a:xfrm>
            <a:off x="3433794" y="4482982"/>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4" name="Oval 63"/>
          <p:cNvSpPr/>
          <p:nvPr/>
        </p:nvSpPr>
        <p:spPr>
          <a:xfrm>
            <a:off x="4435997" y="4482982"/>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5" name="Oval 64"/>
          <p:cNvSpPr/>
          <p:nvPr/>
        </p:nvSpPr>
        <p:spPr>
          <a:xfrm>
            <a:off x="5669033" y="4482981"/>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6" name="Oval 65"/>
          <p:cNvSpPr/>
          <p:nvPr/>
        </p:nvSpPr>
        <p:spPr>
          <a:xfrm>
            <a:off x="6828459" y="4482981"/>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sp>
        <p:nvSpPr>
          <p:cNvPr id="67" name="Oval 66"/>
          <p:cNvSpPr/>
          <p:nvPr/>
        </p:nvSpPr>
        <p:spPr>
          <a:xfrm>
            <a:off x="8108817" y="4482981"/>
            <a:ext cx="352704" cy="3076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2000" b="1" dirty="0">
              <a:solidFill>
                <a:schemeClr val="tx1"/>
              </a:solidFill>
            </a:endParaRPr>
          </a:p>
        </p:txBody>
      </p:sp>
      <p:cxnSp>
        <p:nvCxnSpPr>
          <p:cNvPr id="68" name="Straight Arrow Connector 67"/>
          <p:cNvCxnSpPr>
            <a:stCxn id="98" idx="3"/>
          </p:cNvCxnSpPr>
          <p:nvPr/>
        </p:nvCxnSpPr>
        <p:spPr>
          <a:xfrm flipV="1">
            <a:off x="719690" y="4636785"/>
            <a:ext cx="677406" cy="2156"/>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9" name="Straight Arrow Connector 68"/>
          <p:cNvCxnSpPr>
            <a:stCxn id="99" idx="3"/>
            <a:endCxn id="100" idx="1"/>
          </p:cNvCxnSpPr>
          <p:nvPr/>
        </p:nvCxnSpPr>
        <p:spPr>
          <a:xfrm>
            <a:off x="1745495" y="4638941"/>
            <a:ext cx="677371" cy="0"/>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0" name="Straight Arrow Connector 69"/>
          <p:cNvCxnSpPr>
            <a:stCxn id="100" idx="3"/>
            <a:endCxn id="63" idx="2"/>
          </p:cNvCxnSpPr>
          <p:nvPr/>
        </p:nvCxnSpPr>
        <p:spPr>
          <a:xfrm flipV="1">
            <a:off x="2772546" y="4636783"/>
            <a:ext cx="661248" cy="2158"/>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1" name="Straight Arrow Connector 70"/>
          <p:cNvCxnSpPr>
            <a:stCxn id="63" idx="6"/>
            <a:endCxn id="64" idx="2"/>
          </p:cNvCxnSpPr>
          <p:nvPr/>
        </p:nvCxnSpPr>
        <p:spPr>
          <a:xfrm>
            <a:off x="3786499" y="4636782"/>
            <a:ext cx="649499" cy="0"/>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2" name="Straight Arrow Connector 71"/>
          <p:cNvCxnSpPr>
            <a:stCxn id="64" idx="6"/>
            <a:endCxn id="65" idx="2"/>
          </p:cNvCxnSpPr>
          <p:nvPr/>
        </p:nvCxnSpPr>
        <p:spPr>
          <a:xfrm flipV="1">
            <a:off x="4788701" y="4636782"/>
            <a:ext cx="880332" cy="1"/>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3" name="Straight Arrow Connector 72"/>
          <p:cNvCxnSpPr>
            <a:stCxn id="65" idx="6"/>
            <a:endCxn id="66" idx="2"/>
          </p:cNvCxnSpPr>
          <p:nvPr/>
        </p:nvCxnSpPr>
        <p:spPr>
          <a:xfrm>
            <a:off x="6021738" y="4636781"/>
            <a:ext cx="806722" cy="0"/>
          </a:xfrm>
          <a:prstGeom prst="straightConnector1">
            <a:avLst/>
          </a:prstGeom>
          <a:noFill/>
          <a:ln w="57150" cap="flat">
            <a:solidFill>
              <a:schemeClr val="accent1"/>
            </a:solidFill>
            <a:prstDash val="solid"/>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4" name="Straight Arrow Connector 73"/>
          <p:cNvCxnSpPr>
            <a:stCxn id="66" idx="6"/>
            <a:endCxn id="67" idx="2"/>
          </p:cNvCxnSpPr>
          <p:nvPr/>
        </p:nvCxnSpPr>
        <p:spPr>
          <a:xfrm>
            <a:off x="7181163" y="4636781"/>
            <a:ext cx="927654" cy="0"/>
          </a:xfrm>
          <a:prstGeom prst="straightConnector1">
            <a:avLst/>
          </a:prstGeom>
          <a:noFill/>
          <a:ln w="57150" cap="flat">
            <a:solidFill>
              <a:srgbClr val="990708"/>
            </a:solidFill>
            <a:prstDash val="sysDot"/>
            <a:round/>
            <a:headEnd type="triangle" w="med" len="med"/>
            <a:tailEnd type="triangl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75" name="Group 74"/>
          <p:cNvGrpSpPr/>
          <p:nvPr/>
        </p:nvGrpSpPr>
        <p:grpSpPr>
          <a:xfrm>
            <a:off x="2661543" y="210099"/>
            <a:ext cx="3801103" cy="1107171"/>
            <a:chOff x="2661542" y="210099"/>
            <a:chExt cx="3801103" cy="1107171"/>
          </a:xfrm>
        </p:grpSpPr>
        <p:sp>
          <p:nvSpPr>
            <p:cNvPr id="76" name="TextBox 1"/>
            <p:cNvSpPr txBox="1"/>
            <p:nvPr/>
          </p:nvSpPr>
          <p:spPr>
            <a:xfrm>
              <a:off x="2661542" y="210099"/>
              <a:ext cx="380110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1339A"/>
                  </a:solidFill>
                </a:rPr>
                <a:t>Transformations</a:t>
              </a:r>
              <a:endParaRPr dirty="0">
                <a:solidFill>
                  <a:srgbClr val="01339A"/>
                </a:solidFill>
              </a:endParaRPr>
            </a:p>
          </p:txBody>
        </p:sp>
        <p:sp>
          <p:nvSpPr>
            <p:cNvPr id="77" name="TextBox 1"/>
            <p:cNvSpPr txBox="1"/>
            <p:nvPr/>
          </p:nvSpPr>
          <p:spPr>
            <a:xfrm>
              <a:off x="2929244" y="732495"/>
              <a:ext cx="324005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1339A"/>
                  </a:solidFill>
                </a:rPr>
                <a:t>NCAT/NADCON5</a:t>
              </a:r>
              <a:endParaRPr sz="3200" dirty="0">
                <a:solidFill>
                  <a:srgbClr val="01339A"/>
                </a:solidFill>
              </a:endParaRPr>
            </a:p>
          </p:txBody>
        </p:sp>
      </p:grpSp>
      <p:sp>
        <p:nvSpPr>
          <p:cNvPr id="78" name="TextBox 112"/>
          <p:cNvSpPr txBox="1"/>
          <p:nvPr/>
        </p:nvSpPr>
        <p:spPr>
          <a:xfrm>
            <a:off x="84982" y="4204969"/>
            <a:ext cx="986167" cy="30777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400" dirty="0">
                <a:solidFill>
                  <a:srgbClr val="17375E"/>
                </a:solidFill>
                <a:latin typeface="Times New Roman" panose="02020603050405020304" pitchFamily="18" charset="0"/>
                <a:cs typeface="Times New Roman" panose="02020603050405020304" pitchFamily="18" charset="0"/>
              </a:rPr>
              <a:t>(No SPCS)</a:t>
            </a:r>
          </a:p>
        </p:txBody>
      </p:sp>
      <p:grpSp>
        <p:nvGrpSpPr>
          <p:cNvPr id="79" name="Group 78"/>
          <p:cNvGrpSpPr/>
          <p:nvPr/>
        </p:nvGrpSpPr>
        <p:grpSpPr>
          <a:xfrm>
            <a:off x="656547" y="999096"/>
            <a:ext cx="8333333" cy="2331303"/>
            <a:chOff x="656546" y="999096"/>
            <a:chExt cx="8333333" cy="2331303"/>
          </a:xfrm>
        </p:grpSpPr>
        <p:cxnSp>
          <p:nvCxnSpPr>
            <p:cNvPr id="80" name="Straight Connector 79"/>
            <p:cNvCxnSpPr>
              <a:stCxn id="89" idx="2"/>
              <a:endCxn id="94" idx="0"/>
            </p:cNvCxnSpPr>
            <p:nvPr/>
          </p:nvCxnSpPr>
          <p:spPr>
            <a:xfrm flipH="1">
              <a:off x="1254838" y="1870151"/>
              <a:ext cx="796780" cy="468644"/>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9" idx="2"/>
              <a:endCxn id="88" idx="0"/>
            </p:cNvCxnSpPr>
            <p:nvPr/>
          </p:nvCxnSpPr>
          <p:spPr>
            <a:xfrm>
              <a:off x="2051618" y="1870151"/>
              <a:ext cx="709683" cy="468644"/>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7609933" y="2508800"/>
              <a:ext cx="1379946" cy="624814"/>
            </a:xfrm>
            <a:prstGeom prst="ellipse">
              <a:avLst/>
            </a:prstGeom>
            <a:solidFill>
              <a:schemeClr val="accent6">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400" dirty="0">
                  <a:solidFill>
                    <a:srgbClr val="17375E"/>
                  </a:solidFill>
                  <a:latin typeface="Times New Roman" panose="02020603050405020304" pitchFamily="18" charset="0"/>
                  <a:cs typeface="Times New Roman" panose="02020603050405020304" pitchFamily="18" charset="0"/>
                </a:rPr>
                <a:t>X, Y, Z</a:t>
              </a:r>
            </a:p>
          </p:txBody>
        </p:sp>
        <p:sp>
          <p:nvSpPr>
            <p:cNvPr id="83" name="Oval 82"/>
            <p:cNvSpPr/>
            <p:nvPr/>
          </p:nvSpPr>
          <p:spPr>
            <a:xfrm>
              <a:off x="6120531" y="999096"/>
              <a:ext cx="1869372" cy="1098608"/>
            </a:xfrm>
            <a:prstGeom prst="ellipse">
              <a:avLst/>
            </a:prstGeom>
            <a:solidFill>
              <a:schemeClr val="accent6">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3600" dirty="0">
                  <a:solidFill>
                    <a:srgbClr val="17375E"/>
                  </a:solidFill>
                  <a:latin typeface="Symbol" panose="05050102010706020507" pitchFamily="18" charset="2"/>
                </a:rPr>
                <a:t>f</a:t>
              </a:r>
              <a:r>
                <a:rPr lang="en-US" sz="3600" dirty="0">
                  <a:solidFill>
                    <a:srgbClr val="17375E"/>
                  </a:solidFill>
                </a:rPr>
                <a:t>, </a:t>
              </a:r>
              <a:r>
                <a:rPr lang="en-US" sz="3600" dirty="0">
                  <a:solidFill>
                    <a:srgbClr val="17375E"/>
                  </a:solidFill>
                  <a:latin typeface="Symbol" panose="05050102010706020507" pitchFamily="18" charset="2"/>
                </a:rPr>
                <a:t>l</a:t>
              </a:r>
              <a:r>
                <a:rPr lang="en-US" sz="3600" dirty="0">
                  <a:solidFill>
                    <a:srgbClr val="17375E"/>
                  </a:solidFill>
                </a:rPr>
                <a:t>, h</a:t>
              </a:r>
            </a:p>
          </p:txBody>
        </p:sp>
        <p:cxnSp>
          <p:nvCxnSpPr>
            <p:cNvPr id="84" name="Straight Connector 83"/>
            <p:cNvCxnSpPr>
              <a:stCxn id="83" idx="3"/>
              <a:endCxn id="92" idx="0"/>
            </p:cNvCxnSpPr>
            <p:nvPr/>
          </p:nvCxnSpPr>
          <p:spPr>
            <a:xfrm flipH="1">
              <a:off x="5881501" y="1936817"/>
              <a:ext cx="512793" cy="468753"/>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83" idx="5"/>
              <a:endCxn id="82" idx="0"/>
            </p:cNvCxnSpPr>
            <p:nvPr/>
          </p:nvCxnSpPr>
          <p:spPr>
            <a:xfrm>
              <a:off x="7716140" y="1936817"/>
              <a:ext cx="583766" cy="571983"/>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3" idx="4"/>
              <a:endCxn id="91" idx="0"/>
            </p:cNvCxnSpPr>
            <p:nvPr/>
          </p:nvCxnSpPr>
          <p:spPr>
            <a:xfrm>
              <a:off x="7055217" y="2097704"/>
              <a:ext cx="12645" cy="482183"/>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656546" y="2338795"/>
              <a:ext cx="1196584" cy="924829"/>
              <a:chOff x="3079419" y="1924720"/>
              <a:chExt cx="1405792" cy="924829"/>
            </a:xfrm>
            <a:effectLst/>
          </p:grpSpPr>
          <p:sp>
            <p:nvSpPr>
              <p:cNvPr id="94" name="Rectangle 93"/>
              <p:cNvSpPr/>
              <p:nvPr/>
            </p:nvSpPr>
            <p:spPr>
              <a:xfrm>
                <a:off x="3079419" y="1924720"/>
                <a:ext cx="1405792" cy="461663"/>
              </a:xfrm>
              <a:prstGeom prst="rect">
                <a:avLst/>
              </a:prstGeom>
              <a:solidFill>
                <a:schemeClr val="accent1">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Times New Roman" panose="02020603050405020304" pitchFamily="18" charset="0"/>
                    <a:cs typeface="Times New Roman" panose="02020603050405020304" pitchFamily="18" charset="0"/>
                  </a:rPr>
                  <a:t>UTM</a:t>
                </a:r>
              </a:p>
            </p:txBody>
          </p:sp>
          <p:sp>
            <p:nvSpPr>
              <p:cNvPr id="95" name="Rectangle 94"/>
              <p:cNvSpPr/>
              <p:nvPr/>
            </p:nvSpPr>
            <p:spPr>
              <a:xfrm>
                <a:off x="3079419" y="2387886"/>
                <a:ext cx="1405792" cy="461663"/>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Times New Roman" panose="02020603050405020304" pitchFamily="18" charset="0"/>
                    <a:cs typeface="Times New Roman" panose="02020603050405020304" pitchFamily="18" charset="0"/>
                  </a:rPr>
                  <a:t>USNG</a:t>
                </a:r>
              </a:p>
            </p:txBody>
          </p:sp>
        </p:grpSp>
        <p:sp>
          <p:nvSpPr>
            <p:cNvPr id="88" name="Rectangle 87"/>
            <p:cNvSpPr/>
            <p:nvPr/>
          </p:nvSpPr>
          <p:spPr>
            <a:xfrm>
              <a:off x="2183592" y="2338795"/>
              <a:ext cx="1155417" cy="461663"/>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Times New Roman" panose="02020603050405020304" pitchFamily="18" charset="0"/>
                  <a:cs typeface="Times New Roman" panose="02020603050405020304" pitchFamily="18" charset="0"/>
                </a:rPr>
                <a:t>SPCS</a:t>
              </a:r>
            </a:p>
          </p:txBody>
        </p:sp>
        <p:sp>
          <p:nvSpPr>
            <p:cNvPr id="89" name="Rectangle 88"/>
            <p:cNvSpPr/>
            <p:nvPr/>
          </p:nvSpPr>
          <p:spPr>
            <a:xfrm>
              <a:off x="1348722" y="1223822"/>
              <a:ext cx="1405792" cy="646329"/>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3600" dirty="0">
                  <a:solidFill>
                    <a:srgbClr val="17375E"/>
                  </a:solidFill>
                  <a:latin typeface="Symbol" panose="05050102010706020507" pitchFamily="18" charset="2"/>
                </a:rPr>
                <a:t>f</a:t>
              </a:r>
              <a:r>
                <a:rPr lang="en-US" sz="3600" dirty="0">
                  <a:solidFill>
                    <a:srgbClr val="17375E"/>
                  </a:solidFill>
                </a:rPr>
                <a:t>, </a:t>
              </a:r>
              <a:r>
                <a:rPr lang="en-US" sz="3600" dirty="0">
                  <a:solidFill>
                    <a:srgbClr val="17375E"/>
                  </a:solidFill>
                  <a:latin typeface="Symbol" panose="05050102010706020507" pitchFamily="18" charset="2"/>
                </a:rPr>
                <a:t>l</a:t>
              </a:r>
              <a:endParaRPr lang="en-US" sz="2400" dirty="0">
                <a:solidFill>
                  <a:srgbClr val="17375E"/>
                </a:solidFill>
              </a:endParaRPr>
            </a:p>
          </p:txBody>
        </p:sp>
        <p:grpSp>
          <p:nvGrpSpPr>
            <p:cNvPr id="90" name="Group 89"/>
            <p:cNvGrpSpPr/>
            <p:nvPr/>
          </p:nvGrpSpPr>
          <p:grpSpPr>
            <a:xfrm>
              <a:off x="5283209" y="2405570"/>
              <a:ext cx="1196584" cy="924829"/>
              <a:chOff x="3541148" y="1953700"/>
              <a:chExt cx="1405792" cy="924829"/>
            </a:xfrm>
            <a:solidFill>
              <a:schemeClr val="accent1">
                <a:lumMod val="20000"/>
                <a:lumOff val="80000"/>
              </a:schemeClr>
            </a:solidFill>
            <a:effectLst/>
          </p:grpSpPr>
          <p:sp>
            <p:nvSpPr>
              <p:cNvPr id="92" name="Rectangle 91"/>
              <p:cNvSpPr/>
              <p:nvPr/>
            </p:nvSpPr>
            <p:spPr>
              <a:xfrm>
                <a:off x="3541148" y="1953700"/>
                <a:ext cx="1405792" cy="461663"/>
              </a:xfrm>
              <a:prstGeom prst="rect">
                <a:avLst/>
              </a:prstGeom>
              <a:grp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Times New Roman" panose="02020603050405020304" pitchFamily="18" charset="0"/>
                    <a:cs typeface="Times New Roman" panose="02020603050405020304" pitchFamily="18" charset="0"/>
                  </a:rPr>
                  <a:t>UTM</a:t>
                </a:r>
              </a:p>
            </p:txBody>
          </p:sp>
          <p:sp>
            <p:nvSpPr>
              <p:cNvPr id="93" name="Rectangle 92"/>
              <p:cNvSpPr/>
              <p:nvPr/>
            </p:nvSpPr>
            <p:spPr>
              <a:xfrm>
                <a:off x="3541148" y="2416866"/>
                <a:ext cx="1405792" cy="461663"/>
              </a:xfrm>
              <a:prstGeom prst="rect">
                <a:avLst/>
              </a:prstGeom>
              <a:gr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Times New Roman" panose="02020603050405020304" pitchFamily="18" charset="0"/>
                    <a:cs typeface="Times New Roman" panose="02020603050405020304" pitchFamily="18" charset="0"/>
                  </a:rPr>
                  <a:t>USNG</a:t>
                </a:r>
              </a:p>
            </p:txBody>
          </p:sp>
        </p:grpSp>
        <p:sp>
          <p:nvSpPr>
            <p:cNvPr id="91" name="Rectangle 90"/>
            <p:cNvSpPr/>
            <p:nvPr/>
          </p:nvSpPr>
          <p:spPr>
            <a:xfrm>
              <a:off x="6607773" y="2579887"/>
              <a:ext cx="920177" cy="461663"/>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Times New Roman" panose="02020603050405020304" pitchFamily="18" charset="0"/>
                  <a:cs typeface="Times New Roman" panose="02020603050405020304" pitchFamily="18" charset="0"/>
                </a:rPr>
                <a:t>SPCS</a:t>
              </a:r>
            </a:p>
          </p:txBody>
        </p:sp>
      </p:grpSp>
      <p:sp>
        <p:nvSpPr>
          <p:cNvPr id="96" name="Rectangle 95"/>
          <p:cNvSpPr/>
          <p:nvPr/>
        </p:nvSpPr>
        <p:spPr>
          <a:xfrm>
            <a:off x="329075" y="533444"/>
            <a:ext cx="1155417" cy="461663"/>
          </a:xfrm>
          <a:prstGeom prst="rect">
            <a:avLst/>
          </a:prstGeom>
          <a:solidFill>
            <a:schemeClr val="accent1">
              <a:lumMod val="20000"/>
              <a:lumOff val="80000"/>
            </a:schemeClr>
          </a:solidFill>
          <a:ln w="25400" cap="flat">
            <a:solidFill>
              <a:schemeClr val="accent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Times New Roman" panose="02020603050405020304" pitchFamily="18" charset="0"/>
                <a:cs typeface="Times New Roman" panose="02020603050405020304" pitchFamily="18" charset="0"/>
              </a:rPr>
              <a:t>2D</a:t>
            </a:r>
          </a:p>
        </p:txBody>
      </p:sp>
      <p:sp>
        <p:nvSpPr>
          <p:cNvPr id="97" name="Oval 96"/>
          <p:cNvSpPr/>
          <p:nvPr/>
        </p:nvSpPr>
        <p:spPr>
          <a:xfrm>
            <a:off x="7550365" y="533443"/>
            <a:ext cx="1271516" cy="547212"/>
          </a:xfrm>
          <a:prstGeom prst="ellipse">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2400" dirty="0">
                <a:solidFill>
                  <a:srgbClr val="17375E"/>
                </a:solidFill>
                <a:latin typeface="Times New Roman" panose="02020603050405020304" pitchFamily="18" charset="0"/>
                <a:cs typeface="Times New Roman" panose="02020603050405020304" pitchFamily="18" charset="0"/>
              </a:rPr>
              <a:t>3D</a:t>
            </a:r>
          </a:p>
        </p:txBody>
      </p:sp>
      <p:sp>
        <p:nvSpPr>
          <p:cNvPr id="98" name="Rectangle 97"/>
          <p:cNvSpPr/>
          <p:nvPr/>
        </p:nvSpPr>
        <p:spPr>
          <a:xfrm>
            <a:off x="370010" y="4488901"/>
            <a:ext cx="349680" cy="300080"/>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350"/>
          </a:p>
        </p:txBody>
      </p:sp>
      <p:sp>
        <p:nvSpPr>
          <p:cNvPr id="99" name="Rectangle 98"/>
          <p:cNvSpPr/>
          <p:nvPr/>
        </p:nvSpPr>
        <p:spPr>
          <a:xfrm>
            <a:off x="1395815" y="4488901"/>
            <a:ext cx="349680" cy="300080"/>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350"/>
          </a:p>
        </p:txBody>
      </p:sp>
      <p:sp>
        <p:nvSpPr>
          <p:cNvPr id="100" name="Rectangle 99"/>
          <p:cNvSpPr/>
          <p:nvPr/>
        </p:nvSpPr>
        <p:spPr>
          <a:xfrm>
            <a:off x="2422866" y="4488901"/>
            <a:ext cx="349680" cy="300080"/>
          </a:xfrm>
          <a:prstGeom prst="rect">
            <a:avLst/>
          </a:prstGeom>
          <a:solidFill>
            <a:schemeClr val="accent1">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350"/>
          </a:p>
        </p:txBody>
      </p:sp>
      <p:sp>
        <p:nvSpPr>
          <p:cNvPr id="101" name="TextBox 1"/>
          <p:cNvSpPr txBox="1"/>
          <p:nvPr/>
        </p:nvSpPr>
        <p:spPr>
          <a:xfrm>
            <a:off x="3666448" y="1811831"/>
            <a:ext cx="156017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3200" dirty="0">
                <a:solidFill>
                  <a:srgbClr val="01339A"/>
                </a:solidFill>
              </a:rPr>
              <a:t>CONUS</a:t>
            </a:r>
            <a:endParaRPr sz="3200" dirty="0">
              <a:solidFill>
                <a:srgbClr val="01339A"/>
              </a:solidFill>
            </a:endParaRPr>
          </a:p>
        </p:txBody>
      </p:sp>
      <p:sp>
        <p:nvSpPr>
          <p:cNvPr id="103" name="Left-Right Arrow 102"/>
          <p:cNvSpPr/>
          <p:nvPr/>
        </p:nvSpPr>
        <p:spPr>
          <a:xfrm>
            <a:off x="2772545" y="1258248"/>
            <a:ext cx="3347985" cy="571423"/>
          </a:xfrm>
          <a:prstGeom prst="leftRightArrow">
            <a:avLst/>
          </a:prstGeom>
          <a:solidFill>
            <a:schemeClr val="accent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Symbol" panose="05050102010706020507" pitchFamily="18" charset="2"/>
              </a:rPr>
              <a:t>f</a:t>
            </a:r>
            <a:r>
              <a:rPr lang="en-US" sz="2400" dirty="0"/>
              <a:t>, </a:t>
            </a:r>
            <a:r>
              <a:rPr lang="en-US" sz="2400" dirty="0">
                <a:latin typeface="Symbol" panose="05050102010706020507" pitchFamily="18" charset="2"/>
              </a:rPr>
              <a:t>l</a:t>
            </a:r>
            <a:endParaRPr lang="en-US" sz="1600" dirty="0"/>
          </a:p>
        </p:txBody>
      </p:sp>
      <p:grpSp>
        <p:nvGrpSpPr>
          <p:cNvPr id="13" name="Group 12"/>
          <p:cNvGrpSpPr/>
          <p:nvPr/>
        </p:nvGrpSpPr>
        <p:grpSpPr>
          <a:xfrm>
            <a:off x="3498751" y="2311855"/>
            <a:ext cx="1746795" cy="1200327"/>
            <a:chOff x="3445216" y="2381218"/>
            <a:chExt cx="1746795" cy="1200327"/>
          </a:xfrm>
        </p:grpSpPr>
        <p:sp>
          <p:nvSpPr>
            <p:cNvPr id="11" name="TextBox 10"/>
            <p:cNvSpPr txBox="1"/>
            <p:nvPr/>
          </p:nvSpPr>
          <p:spPr>
            <a:xfrm>
              <a:off x="3445216" y="2381218"/>
              <a:ext cx="26064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dirty="0">
                  <a:solidFill>
                    <a:srgbClr val="01339A"/>
                  </a:solidFill>
                  <a:latin typeface="Symbol" panose="05050102010706020507" pitchFamily="18" charset="2"/>
                </a:rPr>
                <a:t>f</a:t>
              </a:r>
              <a:endParaRPr lang="en-US" sz="2400" dirty="0">
                <a:solidFill>
                  <a:srgbClr val="01339A"/>
                </a:solidFill>
              </a:endParaRPr>
            </a:p>
            <a:p>
              <a:r>
                <a:rPr lang="en-US" sz="2400" dirty="0">
                  <a:solidFill>
                    <a:srgbClr val="01339A"/>
                  </a:solidFill>
                  <a:latin typeface="Symbol" panose="05050102010706020507" pitchFamily="18" charset="2"/>
                </a:rPr>
                <a:t>l</a:t>
              </a:r>
              <a:endParaRPr lang="en-US" sz="2400" dirty="0">
                <a:solidFill>
                  <a:srgbClr val="01339A"/>
                </a:solidFill>
              </a:endParaRPr>
            </a:p>
            <a:p>
              <a:r>
                <a:rPr lang="en-US" sz="2400" dirty="0">
                  <a:solidFill>
                    <a:srgbClr val="01339A"/>
                  </a:solidFill>
                </a:rPr>
                <a:t>h</a:t>
              </a:r>
            </a:p>
          </p:txBody>
        </p:sp>
        <p:sp>
          <p:nvSpPr>
            <p:cNvPr id="12" name="TextBox 11"/>
            <p:cNvSpPr txBox="1"/>
            <p:nvPr/>
          </p:nvSpPr>
          <p:spPr>
            <a:xfrm>
              <a:off x="3656977" y="2462217"/>
              <a:ext cx="1535034" cy="1069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spcAft>
                  <a:spcPts val="500"/>
                </a:spcAft>
              </a:pPr>
              <a:r>
                <a:rPr lang="en-US" sz="1350" dirty="0">
                  <a:solidFill>
                    <a:srgbClr val="01339A"/>
                  </a:solidFill>
                  <a:latin typeface="Times New Roman" panose="02020603050405020304" pitchFamily="18" charset="0"/>
                  <a:cs typeface="Times New Roman" panose="02020603050405020304" pitchFamily="18" charset="0"/>
                </a:rPr>
                <a:t>- Latitude</a:t>
              </a:r>
            </a:p>
            <a:p>
              <a:pPr>
                <a:spcAft>
                  <a:spcPts val="500"/>
                </a:spcAft>
              </a:pPr>
              <a:r>
                <a:rPr lang="en-US" sz="2400" dirty="0">
                  <a:solidFill>
                    <a:srgbClr val="01339A"/>
                  </a:solidFill>
                  <a:latin typeface="Times New Roman" panose="02020603050405020304" pitchFamily="18" charset="0"/>
                  <a:cs typeface="Times New Roman" panose="02020603050405020304" pitchFamily="18" charset="0"/>
                </a:rPr>
                <a:t>- Longitude</a:t>
              </a:r>
            </a:p>
            <a:p>
              <a:pPr>
                <a:spcAft>
                  <a:spcPts val="500"/>
                </a:spcAft>
              </a:pPr>
              <a:r>
                <a:rPr lang="en-US" sz="1350" dirty="0">
                  <a:solidFill>
                    <a:srgbClr val="01339A"/>
                  </a:solidFill>
                  <a:latin typeface="Times New Roman" panose="02020603050405020304" pitchFamily="18" charset="0"/>
                  <a:cs typeface="Times New Roman" panose="02020603050405020304" pitchFamily="18" charset="0"/>
                </a:rPr>
                <a:t>- </a:t>
              </a:r>
              <a:r>
                <a:rPr lang="en-US" sz="1350" dirty="0" err="1">
                  <a:solidFill>
                    <a:srgbClr val="01339A"/>
                  </a:solidFill>
                  <a:latin typeface="Times New Roman" panose="02020603050405020304" pitchFamily="18" charset="0"/>
                  <a:cs typeface="Times New Roman" panose="02020603050405020304" pitchFamily="18" charset="0"/>
                </a:rPr>
                <a:t>Ellip</a:t>
              </a:r>
              <a:r>
                <a:rPr lang="en-US" sz="1350" dirty="0">
                  <a:solidFill>
                    <a:srgbClr val="01339A"/>
                  </a:solidFill>
                  <a:latin typeface="Times New Roman" panose="02020603050405020304" pitchFamily="18" charset="0"/>
                  <a:cs typeface="Times New Roman" panose="02020603050405020304" pitchFamily="18" charset="0"/>
                </a:rPr>
                <a:t>. Height</a:t>
              </a:r>
            </a:p>
          </p:txBody>
        </p:sp>
      </p:grpSp>
    </p:spTree>
    <p:extLst>
      <p:ext uri="{BB962C8B-B14F-4D97-AF65-F5344CB8AC3E}">
        <p14:creationId xmlns:p14="http://schemas.microsoft.com/office/powerpoint/2010/main" val="2227068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829BB0C-20D9-CC4E-B75C-450EDEF72626}"/>
              </a:ext>
            </a:extLst>
          </p:cNvPr>
          <p:cNvSpPr>
            <a:spLocks noGrp="1"/>
          </p:cNvSpPr>
          <p:nvPr>
            <p:ph type="title" idx="4294967295"/>
          </p:nvPr>
        </p:nvSpPr>
        <p:spPr>
          <a:xfrm>
            <a:off x="2971800" y="39688"/>
            <a:ext cx="6172200" cy="857250"/>
          </a:xfrm>
        </p:spPr>
        <p:txBody>
          <a:bodyPr/>
          <a:lstStyle/>
          <a:p>
            <a:pPr algn="ctr" eaLnBrk="1" hangingPunct="1"/>
            <a:r>
              <a:rPr lang="en-US" altLang="en-US" sz="2700" b="1" dirty="0">
                <a:solidFill>
                  <a:srgbClr val="000099"/>
                </a:solidFill>
              </a:rPr>
              <a:t>NGS Products Update  -  NCAT</a:t>
            </a:r>
          </a:p>
        </p:txBody>
      </p:sp>
      <p:pic>
        <p:nvPicPr>
          <p:cNvPr id="8" name="Picture 7">
            <a:extLst>
              <a:ext uri="{FF2B5EF4-FFF2-40B4-BE49-F238E27FC236}">
                <a16:creationId xmlns:a16="http://schemas.microsoft.com/office/drawing/2014/main" id="{E4AF7DC3-BD69-9F42-8042-5DABD6AEAC14}"/>
              </a:ext>
            </a:extLst>
          </p:cNvPr>
          <p:cNvPicPr>
            <a:picLocks noChangeAspect="1"/>
          </p:cNvPicPr>
          <p:nvPr/>
        </p:nvPicPr>
        <p:blipFill rotWithShape="1">
          <a:blip r:embed="rId2"/>
          <a:srcRect l="23171" t="12165" r="24528"/>
          <a:stretch/>
        </p:blipFill>
        <p:spPr>
          <a:xfrm>
            <a:off x="2089404" y="701664"/>
            <a:ext cx="4930902" cy="4442491"/>
          </a:xfrm>
          <a:prstGeom prst="rect">
            <a:avLst/>
          </a:prstGeom>
          <a:ln w="25400">
            <a:solidFill>
              <a:srgbClr val="000099"/>
            </a:solidFill>
          </a:ln>
        </p:spPr>
      </p:pic>
      <p:sp>
        <p:nvSpPr>
          <p:cNvPr id="9" name="Left Arrow 8">
            <a:extLst>
              <a:ext uri="{FF2B5EF4-FFF2-40B4-BE49-F238E27FC236}">
                <a16:creationId xmlns:a16="http://schemas.microsoft.com/office/drawing/2014/main" id="{268A80E3-33EF-1E4F-A6A2-AE6B8BA320CC}"/>
              </a:ext>
            </a:extLst>
          </p:cNvPr>
          <p:cNvSpPr/>
          <p:nvPr/>
        </p:nvSpPr>
        <p:spPr>
          <a:xfrm>
            <a:off x="4935474" y="2146554"/>
            <a:ext cx="966978" cy="452628"/>
          </a:xfrm>
          <a:prstGeom prst="lef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own Arrow 9">
            <a:extLst>
              <a:ext uri="{FF2B5EF4-FFF2-40B4-BE49-F238E27FC236}">
                <a16:creationId xmlns:a16="http://schemas.microsoft.com/office/drawing/2014/main" id="{66570727-624D-0149-AF97-79206F9682DD}"/>
              </a:ext>
            </a:extLst>
          </p:cNvPr>
          <p:cNvSpPr/>
          <p:nvPr/>
        </p:nvSpPr>
        <p:spPr>
          <a:xfrm>
            <a:off x="3783330" y="788078"/>
            <a:ext cx="363474" cy="733806"/>
          </a:xfrm>
          <a:prstGeom prst="downArrow">
            <a:avLst/>
          </a:prstGeom>
          <a:solidFill>
            <a:srgbClr val="00FF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6092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F06C578-BFF5-694C-81D7-E8C5A4EAAC0B}"/>
              </a:ext>
            </a:extLst>
          </p:cNvPr>
          <p:cNvSpPr>
            <a:spLocks noGrp="1"/>
          </p:cNvSpPr>
          <p:nvPr>
            <p:ph type="title" idx="4294967295"/>
          </p:nvPr>
        </p:nvSpPr>
        <p:spPr>
          <a:xfrm>
            <a:off x="2971800" y="163513"/>
            <a:ext cx="6172200" cy="857250"/>
          </a:xfrm>
        </p:spPr>
        <p:txBody>
          <a:bodyPr/>
          <a:lstStyle/>
          <a:p>
            <a:pPr algn="ctr" eaLnBrk="1" hangingPunct="1"/>
            <a:r>
              <a:rPr lang="en-US" altLang="en-US" sz="2700" b="1" dirty="0">
                <a:solidFill>
                  <a:srgbClr val="000099"/>
                </a:solidFill>
              </a:rPr>
              <a:t>NGS Products Update  -  NCAT</a:t>
            </a:r>
          </a:p>
        </p:txBody>
      </p:sp>
      <p:pic>
        <p:nvPicPr>
          <p:cNvPr id="3" name="Picture 2">
            <a:extLst>
              <a:ext uri="{FF2B5EF4-FFF2-40B4-BE49-F238E27FC236}">
                <a16:creationId xmlns:a16="http://schemas.microsoft.com/office/drawing/2014/main" id="{7C51B09D-8267-A745-B413-D91A5B7FD2A9}"/>
              </a:ext>
            </a:extLst>
          </p:cNvPr>
          <p:cNvPicPr>
            <a:picLocks noChangeAspect="1"/>
          </p:cNvPicPr>
          <p:nvPr/>
        </p:nvPicPr>
        <p:blipFill rotWithShape="1">
          <a:blip r:embed="rId2"/>
          <a:srcRect l="760" t="21704" r="33793" b="8910"/>
          <a:stretch/>
        </p:blipFill>
        <p:spPr>
          <a:xfrm>
            <a:off x="1211581" y="1028395"/>
            <a:ext cx="6728978" cy="3827069"/>
          </a:xfrm>
          <a:prstGeom prst="rect">
            <a:avLst/>
          </a:prstGeom>
          <a:ln w="25400">
            <a:solidFill>
              <a:srgbClr val="000099"/>
            </a:solidFill>
          </a:ln>
        </p:spPr>
      </p:pic>
    </p:spTree>
    <p:extLst>
      <p:ext uri="{BB962C8B-B14F-4D97-AF65-F5344CB8AC3E}">
        <p14:creationId xmlns:p14="http://schemas.microsoft.com/office/powerpoint/2010/main" val="85964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94122" y="354624"/>
            <a:ext cx="5959078" cy="914400"/>
          </a:xfrm>
        </p:spPr>
        <p:txBody>
          <a:bodyPr/>
          <a:lstStyle/>
          <a:p>
            <a:pPr algn="l" eaLnBrk="1" hangingPunct="1"/>
            <a:r>
              <a:rPr lang="en-US" altLang="en-US" sz="3000" b="1" dirty="0">
                <a:latin typeface="Arial Black" panose="020B0A04020102020204" pitchFamily="34" charset="0"/>
                <a:cs typeface="Arial" panose="020B0604020202020204" pitchFamily="34" charset="0"/>
              </a:rPr>
              <a:t>NGS’s Mission Statement</a:t>
            </a:r>
          </a:p>
        </p:txBody>
      </p:sp>
      <p:sp>
        <p:nvSpPr>
          <p:cNvPr id="9219" name="Rectangle 3"/>
          <p:cNvSpPr>
            <a:spLocks noGrp="1" noChangeArrowheads="1"/>
          </p:cNvSpPr>
          <p:nvPr>
            <p:ph idx="1"/>
          </p:nvPr>
        </p:nvSpPr>
        <p:spPr>
          <a:xfrm>
            <a:off x="576732" y="1415752"/>
            <a:ext cx="5332809" cy="2914650"/>
          </a:xfrm>
        </p:spPr>
        <p:txBody>
          <a:bodyPr/>
          <a:lstStyle/>
          <a:p>
            <a:pPr marL="0" indent="0" eaLnBrk="1" hangingPunct="1">
              <a:buNone/>
              <a:tabLst>
                <a:tab pos="0" algn="l"/>
              </a:tabLst>
            </a:pPr>
            <a:r>
              <a:rPr lang="en-US" altLang="zh-CN" sz="2100" dirty="0">
                <a:solidFill>
                  <a:schemeClr val="tx2"/>
                </a:solidFill>
                <a:latin typeface="Arial" panose="020B0604020202020204" pitchFamily="34" charset="0"/>
                <a:cs typeface="Arial" panose="020B0604020202020204" pitchFamily="34" charset="0"/>
              </a:rPr>
              <a:t>To define, maintain and provide access </a:t>
            </a:r>
            <a:br>
              <a:rPr lang="en-US" altLang="zh-CN" sz="2100" dirty="0">
                <a:solidFill>
                  <a:schemeClr val="tx2"/>
                </a:solidFill>
                <a:latin typeface="Arial" panose="020B0604020202020204" pitchFamily="34" charset="0"/>
                <a:cs typeface="Arial" panose="020B0604020202020204" pitchFamily="34" charset="0"/>
              </a:rPr>
            </a:br>
            <a:r>
              <a:rPr lang="en-US" altLang="zh-CN" sz="2100" dirty="0">
                <a:solidFill>
                  <a:schemeClr val="tx2"/>
                </a:solidFill>
                <a:latin typeface="Arial" panose="020B0604020202020204" pitchFamily="34" charset="0"/>
                <a:cs typeface="Arial" panose="020B0604020202020204" pitchFamily="34" charset="0"/>
              </a:rPr>
              <a:t>to the </a:t>
            </a:r>
            <a:r>
              <a:rPr lang="en-US" altLang="zh-CN" sz="2100" b="1" dirty="0">
                <a:solidFill>
                  <a:srgbClr val="C00000"/>
                </a:solidFill>
                <a:latin typeface="Arial Black" panose="020B0A04020102020204" pitchFamily="34" charset="0"/>
                <a:cs typeface="Arial" panose="020B0604020202020204" pitchFamily="34" charset="0"/>
              </a:rPr>
              <a:t>National Spatial Reference System</a:t>
            </a:r>
            <a:r>
              <a:rPr lang="en-US" altLang="zh-CN" sz="2100" dirty="0">
                <a:solidFill>
                  <a:srgbClr val="C00000"/>
                </a:solidFill>
                <a:latin typeface="Arial Black" panose="020B0A04020102020204" pitchFamily="34" charset="0"/>
                <a:cs typeface="Arial" panose="020B0604020202020204" pitchFamily="34" charset="0"/>
              </a:rPr>
              <a:t> (NSRS)</a:t>
            </a:r>
            <a:r>
              <a:rPr lang="en-US" altLang="zh-CN" sz="2100" dirty="0">
                <a:solidFill>
                  <a:schemeClr val="tx2"/>
                </a:solidFill>
                <a:latin typeface="Arial Black" panose="020B0A04020102020204" pitchFamily="34" charset="0"/>
                <a:cs typeface="Arial" panose="020B0604020202020204" pitchFamily="34" charset="0"/>
              </a:rPr>
              <a:t> </a:t>
            </a:r>
            <a:r>
              <a:rPr lang="en-US" altLang="zh-CN" sz="2100" dirty="0">
                <a:solidFill>
                  <a:schemeClr val="tx2"/>
                </a:solidFill>
                <a:latin typeface="Arial" panose="020B0604020202020204" pitchFamily="34" charset="0"/>
                <a:cs typeface="Arial" panose="020B0604020202020204" pitchFamily="34" charset="0"/>
              </a:rPr>
              <a:t>to meet our Nation’s economic, social, and environmental needs.  </a:t>
            </a:r>
          </a:p>
          <a:p>
            <a:pPr marL="0" indent="0" eaLnBrk="1" hangingPunct="1">
              <a:buNone/>
              <a:tabLst>
                <a:tab pos="0" algn="l"/>
              </a:tabLst>
            </a:pPr>
            <a:endParaRPr lang="en-US" altLang="en-US" sz="2100" dirty="0">
              <a:solidFill>
                <a:schemeClr val="tx2"/>
              </a:solidFill>
              <a:latin typeface="Arial" panose="020B0604020202020204" pitchFamily="34" charset="0"/>
              <a:cs typeface="Arial" panose="020B0604020202020204" pitchFamily="34" charset="0"/>
            </a:endParaRPr>
          </a:p>
          <a:p>
            <a:pPr marL="0" indent="0" eaLnBrk="1" hangingPunct="1">
              <a:buNone/>
              <a:tabLst>
                <a:tab pos="0" algn="l"/>
              </a:tabLst>
            </a:pPr>
            <a:r>
              <a:rPr lang="en-US" altLang="en-US" sz="2100" dirty="0">
                <a:solidFill>
                  <a:schemeClr val="tx2"/>
                </a:solidFill>
                <a:latin typeface="Arial" panose="020B0604020202020204" pitchFamily="34" charset="0"/>
                <a:cs typeface="Arial" panose="020B0604020202020204" pitchFamily="34" charset="0"/>
              </a:rPr>
              <a:t>The </a:t>
            </a:r>
            <a:r>
              <a:rPr lang="en-US" altLang="en-US" sz="2100" b="1" dirty="0">
                <a:solidFill>
                  <a:srgbClr val="C00000"/>
                </a:solidFill>
                <a:latin typeface="Arial Black" panose="020B0A04020102020204" pitchFamily="34" charset="0"/>
                <a:cs typeface="Arial" panose="020B0604020202020204" pitchFamily="34" charset="0"/>
              </a:rPr>
              <a:t>NSRS</a:t>
            </a:r>
            <a:r>
              <a:rPr lang="en-US" altLang="en-US" sz="2100" dirty="0">
                <a:solidFill>
                  <a:schemeClr val="tx2"/>
                </a:solidFill>
                <a:latin typeface="Arial" panose="020B0604020202020204" pitchFamily="34" charset="0"/>
                <a:cs typeface="Arial" panose="020B0604020202020204" pitchFamily="34" charset="0"/>
              </a:rPr>
              <a:t> is a consistent coordinate system that defines latitude, longitude, height, scale, gravity, orientation, and shoreline throughout the United States. </a:t>
            </a:r>
          </a:p>
          <a:p>
            <a:pPr marL="0" indent="0" eaLnBrk="1" hangingPunct="1">
              <a:lnSpc>
                <a:spcPct val="90000"/>
              </a:lnSpc>
              <a:buNone/>
              <a:tabLst>
                <a:tab pos="0" algn="l"/>
              </a:tabLst>
            </a:pPr>
            <a:endParaRPr lang="en-US" altLang="zh-CN" sz="1800" dirty="0">
              <a:latin typeface="Arial" panose="020B0604020202020204" pitchFamily="34" charset="0"/>
              <a:cs typeface="Arial" panose="020B0604020202020204" pitchFamily="34" charset="0"/>
            </a:endParaRPr>
          </a:p>
        </p:txBody>
      </p:sp>
      <p:grpSp>
        <p:nvGrpSpPr>
          <p:cNvPr id="15" name="Group 14"/>
          <p:cNvGrpSpPr/>
          <p:nvPr/>
        </p:nvGrpSpPr>
        <p:grpSpPr>
          <a:xfrm>
            <a:off x="6202741" y="1415752"/>
            <a:ext cx="2143125" cy="3178969"/>
            <a:chOff x="6202741" y="1415752"/>
            <a:chExt cx="2143125" cy="3178969"/>
          </a:xfrm>
        </p:grpSpPr>
        <p:pic>
          <p:nvPicPr>
            <p:cNvPr id="4" name="Picture 2" descr="12-l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41" y="1415752"/>
              <a:ext cx="2143125" cy="31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3"/>
            <p:cNvSpPr>
              <a:spLocks/>
            </p:cNvSpPr>
            <p:nvPr/>
          </p:nvSpPr>
          <p:spPr bwMode="auto">
            <a:xfrm>
              <a:off x="6202741" y="4250348"/>
              <a:ext cx="2000250" cy="274320"/>
            </a:xfrm>
            <a:custGeom>
              <a:avLst/>
              <a:gdLst>
                <a:gd name="T0" fmla="*/ 2147483646 w 1680"/>
                <a:gd name="T1" fmla="*/ 0 h 240"/>
                <a:gd name="T2" fmla="*/ 0 w 1680"/>
                <a:gd name="T3" fmla="*/ 2147483646 h 240"/>
                <a:gd name="T4" fmla="*/ 2147483646 w 1680"/>
                <a:gd name="T5" fmla="*/ 2147483646 h 240"/>
                <a:gd name="T6" fmla="*/ 2147483646 w 1680"/>
                <a:gd name="T7" fmla="*/ 2147483646 h 240"/>
                <a:gd name="T8" fmla="*/ 2147483646 w 1680"/>
                <a:gd name="T9" fmla="*/ 0 h 240"/>
                <a:gd name="T10" fmla="*/ 0 60000 65536"/>
                <a:gd name="T11" fmla="*/ 0 60000 65536"/>
                <a:gd name="T12" fmla="*/ 0 60000 65536"/>
                <a:gd name="T13" fmla="*/ 0 60000 65536"/>
                <a:gd name="T14" fmla="*/ 0 60000 65536"/>
                <a:gd name="T15" fmla="*/ 0 w 1680"/>
                <a:gd name="T16" fmla="*/ 0 h 240"/>
                <a:gd name="T17" fmla="*/ 1680 w 1680"/>
                <a:gd name="T18" fmla="*/ 240 h 240"/>
              </a:gdLst>
              <a:ahLst/>
              <a:cxnLst>
                <a:cxn ang="T10">
                  <a:pos x="T0" y="T1"/>
                </a:cxn>
                <a:cxn ang="T11">
                  <a:pos x="T2" y="T3"/>
                </a:cxn>
                <a:cxn ang="T12">
                  <a:pos x="T4" y="T5"/>
                </a:cxn>
                <a:cxn ang="T13">
                  <a:pos x="T6" y="T7"/>
                </a:cxn>
                <a:cxn ang="T14">
                  <a:pos x="T8" y="T9"/>
                </a:cxn>
              </a:cxnLst>
              <a:rect l="T15" t="T16" r="T17" b="T18"/>
              <a:pathLst>
                <a:path w="1680" h="240">
                  <a:moveTo>
                    <a:pt x="288" y="0"/>
                  </a:moveTo>
                  <a:lnTo>
                    <a:pt x="0" y="48"/>
                  </a:lnTo>
                  <a:lnTo>
                    <a:pt x="816" y="240"/>
                  </a:lnTo>
                  <a:lnTo>
                    <a:pt x="1680" y="48"/>
                  </a:lnTo>
                  <a:lnTo>
                    <a:pt x="1392" y="0"/>
                  </a:lnTo>
                </a:path>
              </a:pathLst>
            </a:custGeom>
            <a:noFill/>
            <a:ln w="508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lIns="171396" tIns="0" rIns="0" bIns="0" anchor="ctr">
              <a:spAutoFit/>
            </a:bodyPr>
            <a:lstStyle/>
            <a:p>
              <a:pPr defTabSz="685800" eaLnBrk="0" fontAlgn="base" hangingPunct="0">
                <a:spcBef>
                  <a:spcPct val="0"/>
                </a:spcBef>
                <a:spcAft>
                  <a:spcPct val="0"/>
                </a:spcAft>
              </a:pPr>
              <a:endParaRPr lang="en-US" sz="1350">
                <a:solidFill>
                  <a:prstClr val="black"/>
                </a:solidFill>
                <a:latin typeface="Arial" panose="020B0604020202020204" pitchFamily="34" charset="0"/>
                <a:ea typeface="MS PGothic" panose="020B0600070205080204" pitchFamily="34" charset="-128"/>
              </a:endParaRPr>
            </a:p>
          </p:txBody>
        </p:sp>
      </p:grpSp>
      <p:sp>
        <p:nvSpPr>
          <p:cNvPr id="19" name="Slide Number Placeholder 18"/>
          <p:cNvSpPr>
            <a:spLocks noGrp="1"/>
          </p:cNvSpPr>
          <p:nvPr>
            <p:ph type="sldNum" sz="quarter" idx="12"/>
          </p:nvPr>
        </p:nvSpPr>
        <p:spPr/>
        <p:txBody>
          <a:bodyPr/>
          <a:lstStyle/>
          <a:p>
            <a:pPr>
              <a:defRPr/>
            </a:pPr>
            <a:fld id="{2D169006-344C-488C-A18C-6BFA0E2015AE}" type="slidenum">
              <a:rPr lang="en-US" altLang="en-US" smtClean="0"/>
              <a:pPr>
                <a:defRPr/>
              </a:pPr>
              <a:t>3</a:t>
            </a:fld>
            <a:endParaRPr lang="en-US" altLang="en-US" dirty="0"/>
          </a:p>
        </p:txBody>
      </p:sp>
    </p:spTree>
    <p:extLst>
      <p:ext uri="{BB962C8B-B14F-4D97-AF65-F5344CB8AC3E}">
        <p14:creationId xmlns:p14="http://schemas.microsoft.com/office/powerpoint/2010/main" val="3684187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45629A-3C56-E141-AE04-B61DD12AC6B0}"/>
              </a:ext>
            </a:extLst>
          </p:cNvPr>
          <p:cNvGrpSpPr/>
          <p:nvPr/>
        </p:nvGrpSpPr>
        <p:grpSpPr>
          <a:xfrm rot="19510649">
            <a:off x="6026101" y="3295282"/>
            <a:ext cx="1443101" cy="1210981"/>
            <a:chOff x="1352465" y="1688796"/>
            <a:chExt cx="1924135" cy="1614641"/>
          </a:xfrm>
        </p:grpSpPr>
        <p:sp>
          <p:nvSpPr>
            <p:cNvPr id="3" name="Oval 2">
              <a:extLst>
                <a:ext uri="{FF2B5EF4-FFF2-40B4-BE49-F238E27FC236}">
                  <a16:creationId xmlns:a16="http://schemas.microsoft.com/office/drawing/2014/main" id="{E226D901-864A-0F47-BDAC-C56B0740298F}"/>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4" name="Oval 3">
              <a:extLst>
                <a:ext uri="{FF2B5EF4-FFF2-40B4-BE49-F238E27FC236}">
                  <a16:creationId xmlns:a16="http://schemas.microsoft.com/office/drawing/2014/main" id="{D304E992-7CC2-AD47-92E0-B9654926CB81}"/>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5" name="Oval 4">
              <a:extLst>
                <a:ext uri="{FF2B5EF4-FFF2-40B4-BE49-F238E27FC236}">
                  <a16:creationId xmlns:a16="http://schemas.microsoft.com/office/drawing/2014/main" id="{8D971D09-5E5B-B84E-9057-D148A1FE0D7C}"/>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6" name="Oval 5">
              <a:extLst>
                <a:ext uri="{FF2B5EF4-FFF2-40B4-BE49-F238E27FC236}">
                  <a16:creationId xmlns:a16="http://schemas.microsoft.com/office/drawing/2014/main" id="{D32C5F10-C998-D540-A276-27167375DDE7}"/>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7" name="Oval 6">
              <a:extLst>
                <a:ext uri="{FF2B5EF4-FFF2-40B4-BE49-F238E27FC236}">
                  <a16:creationId xmlns:a16="http://schemas.microsoft.com/office/drawing/2014/main" id="{AE574A4E-B9D3-664E-BBE8-0EF7CF5A1C90}"/>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8" name="Straight Connector 7">
              <a:extLst>
                <a:ext uri="{FF2B5EF4-FFF2-40B4-BE49-F238E27FC236}">
                  <a16:creationId xmlns:a16="http://schemas.microsoft.com/office/drawing/2014/main" id="{615CC89E-D93B-B942-933B-F2D50B4F0C55}"/>
                </a:ext>
              </a:extLst>
            </p:cNvPr>
            <p:cNvCxnSpPr>
              <a:stCxn id="7" idx="4"/>
              <a:endCxn id="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B6FDAF-68BA-FF40-8AEF-90FE609674F7}"/>
                </a:ext>
              </a:extLst>
            </p:cNvPr>
            <p:cNvCxnSpPr>
              <a:stCxn id="7" idx="3"/>
              <a:endCxn id="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1522E8-12B6-EC41-B968-07E1290A3119}"/>
                </a:ext>
              </a:extLst>
            </p:cNvPr>
            <p:cNvCxnSpPr>
              <a:stCxn id="7" idx="5"/>
              <a:endCxn id="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0BB2AE-D448-864C-BB75-6B52EF218864}"/>
                </a:ext>
              </a:extLst>
            </p:cNvPr>
            <p:cNvCxnSpPr>
              <a:stCxn id="7" idx="4"/>
              <a:endCxn id="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E959A-FAC5-E248-B04B-885AF9DB7842}"/>
                </a:ext>
              </a:extLst>
            </p:cNvPr>
            <p:cNvCxnSpPr>
              <a:stCxn id="4" idx="6"/>
              <a:endCxn id="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384EDB4-2A3D-074A-82D7-83CA6DD4CB5C}"/>
              </a:ext>
            </a:extLst>
          </p:cNvPr>
          <p:cNvGrpSpPr/>
          <p:nvPr/>
        </p:nvGrpSpPr>
        <p:grpSpPr>
          <a:xfrm>
            <a:off x="2919841" y="3919620"/>
            <a:ext cx="1443101" cy="1210981"/>
            <a:chOff x="1352465" y="1688796"/>
            <a:chExt cx="1924135" cy="1614641"/>
          </a:xfrm>
        </p:grpSpPr>
        <p:sp>
          <p:nvSpPr>
            <p:cNvPr id="14" name="Oval 13">
              <a:extLst>
                <a:ext uri="{FF2B5EF4-FFF2-40B4-BE49-F238E27FC236}">
                  <a16:creationId xmlns:a16="http://schemas.microsoft.com/office/drawing/2014/main" id="{70BA5995-19F1-BE4C-BEFC-8A4BD7FFD8D3}"/>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15" name="Oval 14">
              <a:extLst>
                <a:ext uri="{FF2B5EF4-FFF2-40B4-BE49-F238E27FC236}">
                  <a16:creationId xmlns:a16="http://schemas.microsoft.com/office/drawing/2014/main" id="{332E663F-4C92-1445-97FF-BD6225BC4B8B}"/>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16" name="Oval 15">
              <a:extLst>
                <a:ext uri="{FF2B5EF4-FFF2-40B4-BE49-F238E27FC236}">
                  <a16:creationId xmlns:a16="http://schemas.microsoft.com/office/drawing/2014/main" id="{49F23E92-B822-2B43-87CA-D531728D2DF4}"/>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17" name="Oval 16">
              <a:extLst>
                <a:ext uri="{FF2B5EF4-FFF2-40B4-BE49-F238E27FC236}">
                  <a16:creationId xmlns:a16="http://schemas.microsoft.com/office/drawing/2014/main" id="{696C743D-2196-9549-94FF-58D54294B9B6}"/>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18" name="Oval 17">
              <a:extLst>
                <a:ext uri="{FF2B5EF4-FFF2-40B4-BE49-F238E27FC236}">
                  <a16:creationId xmlns:a16="http://schemas.microsoft.com/office/drawing/2014/main" id="{349F8BB4-AC54-B442-B3A7-6D6616FBEC6D}"/>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19" name="Straight Connector 18">
              <a:extLst>
                <a:ext uri="{FF2B5EF4-FFF2-40B4-BE49-F238E27FC236}">
                  <a16:creationId xmlns:a16="http://schemas.microsoft.com/office/drawing/2014/main" id="{8C93A501-7FE9-D045-B2D0-5E07AD954753}"/>
                </a:ext>
              </a:extLst>
            </p:cNvPr>
            <p:cNvCxnSpPr>
              <a:stCxn id="18" idx="4"/>
              <a:endCxn id="1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E0D7CC-A8E4-BD40-B575-BCB4691148ED}"/>
                </a:ext>
              </a:extLst>
            </p:cNvPr>
            <p:cNvCxnSpPr>
              <a:stCxn id="18" idx="3"/>
              <a:endCxn id="1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3CDE8B-6FD4-3640-944F-FE94036736A9}"/>
                </a:ext>
              </a:extLst>
            </p:cNvPr>
            <p:cNvCxnSpPr>
              <a:stCxn id="18" idx="5"/>
              <a:endCxn id="1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62A10B-879A-9A49-80AD-DA94BF730F1F}"/>
                </a:ext>
              </a:extLst>
            </p:cNvPr>
            <p:cNvCxnSpPr>
              <a:stCxn id="18" idx="4"/>
              <a:endCxn id="1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CFEEAA-1290-544D-9DE8-80832E00BFA8}"/>
                </a:ext>
              </a:extLst>
            </p:cNvPr>
            <p:cNvCxnSpPr>
              <a:stCxn id="15" idx="6"/>
              <a:endCxn id="1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B826920-13E5-D74D-82BB-3952222096D4}"/>
              </a:ext>
            </a:extLst>
          </p:cNvPr>
          <p:cNvGrpSpPr/>
          <p:nvPr/>
        </p:nvGrpSpPr>
        <p:grpSpPr>
          <a:xfrm>
            <a:off x="4570105" y="3804186"/>
            <a:ext cx="1443101" cy="1210981"/>
            <a:chOff x="1352465" y="1688796"/>
            <a:chExt cx="1924135" cy="1614641"/>
          </a:xfrm>
        </p:grpSpPr>
        <p:sp>
          <p:nvSpPr>
            <p:cNvPr id="25" name="Oval 24">
              <a:extLst>
                <a:ext uri="{FF2B5EF4-FFF2-40B4-BE49-F238E27FC236}">
                  <a16:creationId xmlns:a16="http://schemas.microsoft.com/office/drawing/2014/main" id="{DAB5FC13-37C8-D84B-9FED-8C2663FA7FC7}"/>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26" name="Oval 25">
              <a:extLst>
                <a:ext uri="{FF2B5EF4-FFF2-40B4-BE49-F238E27FC236}">
                  <a16:creationId xmlns:a16="http://schemas.microsoft.com/office/drawing/2014/main" id="{804B4E8D-2262-1B44-8C84-620159154CA6}"/>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27" name="Oval 26">
              <a:extLst>
                <a:ext uri="{FF2B5EF4-FFF2-40B4-BE49-F238E27FC236}">
                  <a16:creationId xmlns:a16="http://schemas.microsoft.com/office/drawing/2014/main" id="{6F5C351C-45E0-2345-9EB9-AB2B83D64694}"/>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28" name="Oval 27">
              <a:extLst>
                <a:ext uri="{FF2B5EF4-FFF2-40B4-BE49-F238E27FC236}">
                  <a16:creationId xmlns:a16="http://schemas.microsoft.com/office/drawing/2014/main" id="{2F07B894-7C7A-F944-B4EE-9E5A7520091F}"/>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29" name="Oval 28">
              <a:extLst>
                <a:ext uri="{FF2B5EF4-FFF2-40B4-BE49-F238E27FC236}">
                  <a16:creationId xmlns:a16="http://schemas.microsoft.com/office/drawing/2014/main" id="{9DC9F14A-CD54-0041-9EC4-CE5B405353EA}"/>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30" name="Straight Connector 29">
              <a:extLst>
                <a:ext uri="{FF2B5EF4-FFF2-40B4-BE49-F238E27FC236}">
                  <a16:creationId xmlns:a16="http://schemas.microsoft.com/office/drawing/2014/main" id="{D1EE56DA-0416-DA45-A699-46B8A1DC27C7}"/>
                </a:ext>
              </a:extLst>
            </p:cNvPr>
            <p:cNvCxnSpPr>
              <a:stCxn id="29" idx="4"/>
              <a:endCxn id="26"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B5D024-7025-D94C-820D-DFC0A3363A6F}"/>
                </a:ext>
              </a:extLst>
            </p:cNvPr>
            <p:cNvCxnSpPr>
              <a:stCxn id="29" idx="3"/>
              <a:endCxn id="25"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C88F6D-CC31-F044-AAAC-4B6D2EBE9D74}"/>
                </a:ext>
              </a:extLst>
            </p:cNvPr>
            <p:cNvCxnSpPr>
              <a:stCxn id="29" idx="5"/>
              <a:endCxn id="28"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795B595-A0DE-0D47-B8DA-4809255D83FA}"/>
                </a:ext>
              </a:extLst>
            </p:cNvPr>
            <p:cNvCxnSpPr>
              <a:stCxn id="29" idx="4"/>
              <a:endCxn id="27"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4683EC-73B0-094E-AB51-5E59EE6E4C63}"/>
                </a:ext>
              </a:extLst>
            </p:cNvPr>
            <p:cNvCxnSpPr>
              <a:stCxn id="26" idx="6"/>
              <a:endCxn id="27"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8B347D5-B8F5-354D-A525-3601601AD690}"/>
              </a:ext>
            </a:extLst>
          </p:cNvPr>
          <p:cNvGrpSpPr/>
          <p:nvPr/>
        </p:nvGrpSpPr>
        <p:grpSpPr>
          <a:xfrm rot="3669868">
            <a:off x="1580960" y="3377541"/>
            <a:ext cx="1443101" cy="1210981"/>
            <a:chOff x="1352465" y="1688796"/>
            <a:chExt cx="1924135" cy="1614641"/>
          </a:xfrm>
        </p:grpSpPr>
        <p:sp>
          <p:nvSpPr>
            <p:cNvPr id="36" name="Oval 35">
              <a:extLst>
                <a:ext uri="{FF2B5EF4-FFF2-40B4-BE49-F238E27FC236}">
                  <a16:creationId xmlns:a16="http://schemas.microsoft.com/office/drawing/2014/main" id="{9A5877E1-E3CF-934C-B6E5-F044A9EBC74C}"/>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37" name="Oval 36">
              <a:extLst>
                <a:ext uri="{FF2B5EF4-FFF2-40B4-BE49-F238E27FC236}">
                  <a16:creationId xmlns:a16="http://schemas.microsoft.com/office/drawing/2014/main" id="{D8DCAC10-6594-5B42-BAC5-FB95EBFF64CB}"/>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38" name="Oval 37">
              <a:extLst>
                <a:ext uri="{FF2B5EF4-FFF2-40B4-BE49-F238E27FC236}">
                  <a16:creationId xmlns:a16="http://schemas.microsoft.com/office/drawing/2014/main" id="{740BDB60-FC0F-C443-8572-11F4A92D4B39}"/>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39" name="Oval 38">
              <a:extLst>
                <a:ext uri="{FF2B5EF4-FFF2-40B4-BE49-F238E27FC236}">
                  <a16:creationId xmlns:a16="http://schemas.microsoft.com/office/drawing/2014/main" id="{6A1C7CCD-306B-5643-8584-DEFF0548D79B}"/>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40" name="Oval 39">
              <a:extLst>
                <a:ext uri="{FF2B5EF4-FFF2-40B4-BE49-F238E27FC236}">
                  <a16:creationId xmlns:a16="http://schemas.microsoft.com/office/drawing/2014/main" id="{B41890F6-70B8-DA46-AF11-695FAF3079E2}"/>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41" name="Straight Connector 40">
              <a:extLst>
                <a:ext uri="{FF2B5EF4-FFF2-40B4-BE49-F238E27FC236}">
                  <a16:creationId xmlns:a16="http://schemas.microsoft.com/office/drawing/2014/main" id="{E2E0FA77-2CDF-CA4B-A21B-4CDE6582C1C9}"/>
                </a:ext>
              </a:extLst>
            </p:cNvPr>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6F35D21-10DC-1D4C-8BC6-486AE127C195}"/>
                </a:ext>
              </a:extLst>
            </p:cNvPr>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998561-645F-5549-8404-4A001AC50DD6}"/>
                </a:ext>
              </a:extLst>
            </p:cNvPr>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D67FA8-510D-AB42-ADD0-726E0DC30541}"/>
                </a:ext>
              </a:extLst>
            </p:cNvPr>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512CC6-9E0E-254F-BC68-DD6CF3E04A75}"/>
                </a:ext>
              </a:extLst>
            </p:cNvPr>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EB5D556-6662-304D-B4BC-9070219C205D}"/>
              </a:ext>
            </a:extLst>
          </p:cNvPr>
          <p:cNvGrpSpPr/>
          <p:nvPr/>
        </p:nvGrpSpPr>
        <p:grpSpPr>
          <a:xfrm rot="16200000">
            <a:off x="6550803" y="389030"/>
            <a:ext cx="1386889" cy="1210981"/>
            <a:chOff x="1352465" y="1688796"/>
            <a:chExt cx="1849185" cy="1614641"/>
          </a:xfrm>
        </p:grpSpPr>
        <p:sp>
          <p:nvSpPr>
            <p:cNvPr id="47" name="Oval 46">
              <a:extLst>
                <a:ext uri="{FF2B5EF4-FFF2-40B4-BE49-F238E27FC236}">
                  <a16:creationId xmlns:a16="http://schemas.microsoft.com/office/drawing/2014/main" id="{80943380-F4E4-FB42-90F4-1CE68E03586E}"/>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48" name="Oval 47">
              <a:extLst>
                <a:ext uri="{FF2B5EF4-FFF2-40B4-BE49-F238E27FC236}">
                  <a16:creationId xmlns:a16="http://schemas.microsoft.com/office/drawing/2014/main" id="{37C6C06C-ADEE-B14A-A01F-E4FB55B9AA5A}"/>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49" name="Oval 48">
              <a:extLst>
                <a:ext uri="{FF2B5EF4-FFF2-40B4-BE49-F238E27FC236}">
                  <a16:creationId xmlns:a16="http://schemas.microsoft.com/office/drawing/2014/main" id="{4C014F9D-03FF-D047-97C0-B6064DC1D987}"/>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50" name="Oval 49">
              <a:extLst>
                <a:ext uri="{FF2B5EF4-FFF2-40B4-BE49-F238E27FC236}">
                  <a16:creationId xmlns:a16="http://schemas.microsoft.com/office/drawing/2014/main" id="{9BADF1F0-AE02-4946-A949-D9A3B6669A06}"/>
                </a:ext>
              </a:extLst>
            </p:cNvPr>
            <p:cNvSpPr/>
            <p:nvPr/>
          </p:nvSpPr>
          <p:spPr>
            <a:xfrm>
              <a:off x="2744450" y="206115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51" name="Oval 50">
              <a:extLst>
                <a:ext uri="{FF2B5EF4-FFF2-40B4-BE49-F238E27FC236}">
                  <a16:creationId xmlns:a16="http://schemas.microsoft.com/office/drawing/2014/main" id="{BECE93D8-F0C2-A94C-853A-9518443A6E34}"/>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52" name="Straight Connector 51">
              <a:extLst>
                <a:ext uri="{FF2B5EF4-FFF2-40B4-BE49-F238E27FC236}">
                  <a16:creationId xmlns:a16="http://schemas.microsoft.com/office/drawing/2014/main" id="{42874D36-8960-7641-8D80-678BC230A7F7}"/>
                </a:ext>
              </a:extLst>
            </p:cNvPr>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D5B1CAB-814E-9D4E-A843-EA6F13C3522E}"/>
                </a:ext>
              </a:extLst>
            </p:cNvPr>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2EF7E5C-75E8-204D-8822-C80D33B5540F}"/>
                </a:ext>
              </a:extLst>
            </p:cNvPr>
            <p:cNvCxnSpPr>
              <a:cxnSpLocks/>
              <a:stCxn id="51" idx="6"/>
              <a:endCxn id="50" idx="1"/>
            </p:cNvCxnSpPr>
            <p:nvPr/>
          </p:nvCxnSpPr>
          <p:spPr>
            <a:xfrm rot="5400000" flipV="1">
              <a:off x="2557648" y="1874348"/>
              <a:ext cx="210709" cy="2968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81EF14-D6DB-EE45-84D4-9BCDB5FF4B49}"/>
                </a:ext>
              </a:extLst>
            </p:cNvPr>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64A296-71E3-224C-8B06-D6889D417494}"/>
                </a:ext>
              </a:extLst>
            </p:cNvPr>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B7E03960-550C-EC45-8E21-67C52D28023F}"/>
              </a:ext>
            </a:extLst>
          </p:cNvPr>
          <p:cNvGrpSpPr/>
          <p:nvPr/>
        </p:nvGrpSpPr>
        <p:grpSpPr>
          <a:xfrm rot="4598599">
            <a:off x="1306023" y="1912397"/>
            <a:ext cx="1443101" cy="1210981"/>
            <a:chOff x="1352465" y="1688796"/>
            <a:chExt cx="1924135" cy="1614641"/>
          </a:xfrm>
        </p:grpSpPr>
        <p:sp>
          <p:nvSpPr>
            <p:cNvPr id="58" name="Oval 57">
              <a:extLst>
                <a:ext uri="{FF2B5EF4-FFF2-40B4-BE49-F238E27FC236}">
                  <a16:creationId xmlns:a16="http://schemas.microsoft.com/office/drawing/2014/main" id="{259C28C8-0E0B-DD46-B089-164B01AAB47E}"/>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59" name="Oval 58">
              <a:extLst>
                <a:ext uri="{FF2B5EF4-FFF2-40B4-BE49-F238E27FC236}">
                  <a16:creationId xmlns:a16="http://schemas.microsoft.com/office/drawing/2014/main" id="{1E435E9A-2EAF-5945-93A9-269A6D400760}"/>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60" name="Oval 59">
              <a:extLst>
                <a:ext uri="{FF2B5EF4-FFF2-40B4-BE49-F238E27FC236}">
                  <a16:creationId xmlns:a16="http://schemas.microsoft.com/office/drawing/2014/main" id="{631B8752-F916-C544-9AEC-C1664A825224}"/>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61" name="Oval 60">
              <a:extLst>
                <a:ext uri="{FF2B5EF4-FFF2-40B4-BE49-F238E27FC236}">
                  <a16:creationId xmlns:a16="http://schemas.microsoft.com/office/drawing/2014/main" id="{84E87DBB-A618-EB4D-AC7B-359868E7EEA6}"/>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62" name="Oval 61">
              <a:extLst>
                <a:ext uri="{FF2B5EF4-FFF2-40B4-BE49-F238E27FC236}">
                  <a16:creationId xmlns:a16="http://schemas.microsoft.com/office/drawing/2014/main" id="{57434A70-000E-2D44-87D5-71AC7FB41E14}"/>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63" name="Straight Connector 62">
              <a:extLst>
                <a:ext uri="{FF2B5EF4-FFF2-40B4-BE49-F238E27FC236}">
                  <a16:creationId xmlns:a16="http://schemas.microsoft.com/office/drawing/2014/main" id="{0B76D14A-8884-6043-9327-545F96A6B61C}"/>
                </a:ext>
              </a:extLst>
            </p:cNvPr>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814F345-DB38-374C-9E6E-81B061D3729C}"/>
                </a:ext>
              </a:extLst>
            </p:cNvPr>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84BCE1E-7057-C840-B5F4-8407948D7D5B}"/>
                </a:ext>
              </a:extLst>
            </p:cNvPr>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164AEA2-E3BE-0F41-8794-B8676C6DCCDD}"/>
                </a:ext>
              </a:extLst>
            </p:cNvPr>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F7B8D13-ED6C-4C40-9BFF-A8122E84C502}"/>
                </a:ext>
              </a:extLst>
            </p:cNvPr>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0BAE1FC8-0C19-E045-B1B8-BDCE46A44EEB}"/>
              </a:ext>
            </a:extLst>
          </p:cNvPr>
          <p:cNvSpPr/>
          <p:nvPr/>
        </p:nvSpPr>
        <p:spPr>
          <a:xfrm rot="6262407">
            <a:off x="1673123" y="377150"/>
            <a:ext cx="350378" cy="3503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69" name="Oval 68">
            <a:extLst>
              <a:ext uri="{FF2B5EF4-FFF2-40B4-BE49-F238E27FC236}">
                <a16:creationId xmlns:a16="http://schemas.microsoft.com/office/drawing/2014/main" id="{E4837E17-F7BB-3D47-912E-69A2ABB113BE}"/>
              </a:ext>
            </a:extLst>
          </p:cNvPr>
          <p:cNvSpPr/>
          <p:nvPr/>
        </p:nvSpPr>
        <p:spPr>
          <a:xfrm rot="6262407">
            <a:off x="1436843" y="960723"/>
            <a:ext cx="363661" cy="363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0" name="Oval 69">
            <a:extLst>
              <a:ext uri="{FF2B5EF4-FFF2-40B4-BE49-F238E27FC236}">
                <a16:creationId xmlns:a16="http://schemas.microsoft.com/office/drawing/2014/main" id="{08134F9C-0A4C-614E-9484-672DA4DF3BE5}"/>
              </a:ext>
            </a:extLst>
          </p:cNvPr>
          <p:cNvSpPr/>
          <p:nvPr/>
        </p:nvSpPr>
        <p:spPr>
          <a:xfrm rot="6262407">
            <a:off x="2353673" y="889014"/>
            <a:ext cx="342900" cy="3429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71" name="Straight Connector 70">
            <a:extLst>
              <a:ext uri="{FF2B5EF4-FFF2-40B4-BE49-F238E27FC236}">
                <a16:creationId xmlns:a16="http://schemas.microsoft.com/office/drawing/2014/main" id="{9D591C83-7D02-0E41-AA86-AA88A35DDC89}"/>
              </a:ext>
            </a:extLst>
          </p:cNvPr>
          <p:cNvCxnSpPr>
            <a:stCxn id="70" idx="3"/>
            <a:endCxn id="68" idx="7"/>
          </p:cNvCxnSpPr>
          <p:nvPr/>
        </p:nvCxnSpPr>
        <p:spPr>
          <a:xfrm flipH="1" flipV="1">
            <a:off x="1937561" y="703090"/>
            <a:ext cx="500219" cy="2098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53C5B9D-484C-F744-A59F-A363B7A39B56}"/>
              </a:ext>
            </a:extLst>
          </p:cNvPr>
          <p:cNvCxnSpPr>
            <a:stCxn id="70" idx="4"/>
            <a:endCxn id="69" idx="0"/>
          </p:cNvCxnSpPr>
          <p:nvPr/>
        </p:nvCxnSpPr>
        <p:spPr>
          <a:xfrm rot="6262407">
            <a:off x="1924658" y="850586"/>
            <a:ext cx="304537" cy="5044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5824B61C-4B7D-EC4A-AAB0-BF2D1C3587F2}"/>
              </a:ext>
            </a:extLst>
          </p:cNvPr>
          <p:cNvSpPr txBox="1"/>
          <p:nvPr/>
        </p:nvSpPr>
        <p:spPr>
          <a:xfrm>
            <a:off x="3865011" y="820395"/>
            <a:ext cx="1318952" cy="300082"/>
          </a:xfrm>
          <a:prstGeom prst="rect">
            <a:avLst/>
          </a:prstGeom>
          <a:noFill/>
        </p:spPr>
        <p:txBody>
          <a:bodyPr wrap="none" rtlCol="0">
            <a:spAutoFit/>
          </a:bodyPr>
          <a:lstStyle/>
          <a:p>
            <a:pPr algn="ctr"/>
            <a:r>
              <a:rPr lang="en-US" sz="1350" b="1" dirty="0"/>
              <a:t>Region:  CONUS</a:t>
            </a:r>
          </a:p>
        </p:txBody>
      </p:sp>
      <p:grpSp>
        <p:nvGrpSpPr>
          <p:cNvPr id="74" name="Group 73">
            <a:extLst>
              <a:ext uri="{FF2B5EF4-FFF2-40B4-BE49-F238E27FC236}">
                <a16:creationId xmlns:a16="http://schemas.microsoft.com/office/drawing/2014/main" id="{C73A6840-74BF-DE44-8055-A762D816468C}"/>
              </a:ext>
            </a:extLst>
          </p:cNvPr>
          <p:cNvGrpSpPr/>
          <p:nvPr/>
        </p:nvGrpSpPr>
        <p:grpSpPr>
          <a:xfrm rot="17285526">
            <a:off x="6424291" y="1956383"/>
            <a:ext cx="1443101" cy="1210981"/>
            <a:chOff x="1352465" y="1688796"/>
            <a:chExt cx="1924135" cy="1614641"/>
          </a:xfrm>
        </p:grpSpPr>
        <p:sp>
          <p:nvSpPr>
            <p:cNvPr id="75" name="Oval 74">
              <a:extLst>
                <a:ext uri="{FF2B5EF4-FFF2-40B4-BE49-F238E27FC236}">
                  <a16:creationId xmlns:a16="http://schemas.microsoft.com/office/drawing/2014/main" id="{6DF53FA5-FAD4-DA4A-98E2-E7E4BA27CD81}"/>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76" name="Oval 75">
              <a:extLst>
                <a:ext uri="{FF2B5EF4-FFF2-40B4-BE49-F238E27FC236}">
                  <a16:creationId xmlns:a16="http://schemas.microsoft.com/office/drawing/2014/main" id="{BD996704-B6DE-4D4F-8F1D-BF3F7362B151}"/>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77" name="Oval 76">
              <a:extLst>
                <a:ext uri="{FF2B5EF4-FFF2-40B4-BE49-F238E27FC236}">
                  <a16:creationId xmlns:a16="http://schemas.microsoft.com/office/drawing/2014/main" id="{CC3E1767-9A6D-CA49-9AD4-5A472711D7E0}"/>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8" name="Oval 77">
              <a:extLst>
                <a:ext uri="{FF2B5EF4-FFF2-40B4-BE49-F238E27FC236}">
                  <a16:creationId xmlns:a16="http://schemas.microsoft.com/office/drawing/2014/main" id="{DDF72BA9-292C-EB44-8FBE-6F0334CA9C3D}"/>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79" name="Oval 78">
              <a:extLst>
                <a:ext uri="{FF2B5EF4-FFF2-40B4-BE49-F238E27FC236}">
                  <a16:creationId xmlns:a16="http://schemas.microsoft.com/office/drawing/2014/main" id="{A3A722EA-7314-1547-B668-6074257731D1}"/>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80" name="Straight Connector 79">
              <a:extLst>
                <a:ext uri="{FF2B5EF4-FFF2-40B4-BE49-F238E27FC236}">
                  <a16:creationId xmlns:a16="http://schemas.microsoft.com/office/drawing/2014/main" id="{6026FBD6-8D86-0248-9ECC-2E6E6ED8F3D6}"/>
                </a:ext>
              </a:extLst>
            </p:cNvPr>
            <p:cNvCxnSpPr>
              <a:stCxn id="79" idx="4"/>
              <a:endCxn id="76"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1FB6EF-4A61-CC4F-9A87-239A27E264E0}"/>
                </a:ext>
              </a:extLst>
            </p:cNvPr>
            <p:cNvCxnSpPr>
              <a:stCxn id="79" idx="3"/>
              <a:endCxn id="75"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9EBBD78-32AE-844C-8A04-ECBF87F41F11}"/>
                </a:ext>
              </a:extLst>
            </p:cNvPr>
            <p:cNvCxnSpPr>
              <a:stCxn id="79" idx="5"/>
              <a:endCxn id="78"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65E5A0D-70C3-5742-AC5C-CD558D1B0665}"/>
                </a:ext>
              </a:extLst>
            </p:cNvPr>
            <p:cNvCxnSpPr>
              <a:stCxn id="79" idx="4"/>
              <a:endCxn id="77"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25A1282-E237-794A-95D2-A7C2197565BF}"/>
                </a:ext>
              </a:extLst>
            </p:cNvPr>
            <p:cNvCxnSpPr>
              <a:stCxn id="76" idx="6"/>
              <a:endCxn id="77"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C28398F4-7280-E441-B781-0710CFC060DE}"/>
              </a:ext>
            </a:extLst>
          </p:cNvPr>
          <p:cNvSpPr txBox="1"/>
          <p:nvPr/>
        </p:nvSpPr>
        <p:spPr>
          <a:xfrm>
            <a:off x="2662472" y="946379"/>
            <a:ext cx="486030" cy="253916"/>
          </a:xfrm>
          <a:prstGeom prst="rect">
            <a:avLst/>
          </a:prstGeom>
          <a:noFill/>
        </p:spPr>
        <p:txBody>
          <a:bodyPr wrap="none" rtlCol="0">
            <a:spAutoFit/>
          </a:bodyPr>
          <a:lstStyle/>
          <a:p>
            <a:r>
              <a:rPr lang="en-US" sz="1050" b="1" dirty="0">
                <a:solidFill>
                  <a:srgbClr val="7030A0"/>
                </a:solidFill>
              </a:rPr>
              <a:t>USSD</a:t>
            </a:r>
            <a:endParaRPr lang="en-US" sz="1350" b="1" dirty="0">
              <a:solidFill>
                <a:srgbClr val="7030A0"/>
              </a:solidFill>
            </a:endParaRPr>
          </a:p>
        </p:txBody>
      </p:sp>
      <p:sp>
        <p:nvSpPr>
          <p:cNvPr id="86" name="TextBox 85">
            <a:extLst>
              <a:ext uri="{FF2B5EF4-FFF2-40B4-BE49-F238E27FC236}">
                <a16:creationId xmlns:a16="http://schemas.microsoft.com/office/drawing/2014/main" id="{6E4B89AC-25F0-214B-A4C6-907A3C113245}"/>
              </a:ext>
            </a:extLst>
          </p:cNvPr>
          <p:cNvSpPr txBox="1"/>
          <p:nvPr/>
        </p:nvSpPr>
        <p:spPr>
          <a:xfrm>
            <a:off x="2562184" y="2250473"/>
            <a:ext cx="607859" cy="253916"/>
          </a:xfrm>
          <a:prstGeom prst="rect">
            <a:avLst/>
          </a:prstGeom>
          <a:noFill/>
        </p:spPr>
        <p:txBody>
          <a:bodyPr wrap="none" rtlCol="0">
            <a:spAutoFit/>
          </a:bodyPr>
          <a:lstStyle/>
          <a:p>
            <a:r>
              <a:rPr lang="en-US" sz="1050" b="1" dirty="0">
                <a:solidFill>
                  <a:srgbClr val="7030A0"/>
                </a:solidFill>
              </a:rPr>
              <a:t>NAD 27</a:t>
            </a:r>
            <a:endParaRPr lang="en-US" sz="1350" b="1" dirty="0">
              <a:solidFill>
                <a:srgbClr val="7030A0"/>
              </a:solidFill>
            </a:endParaRPr>
          </a:p>
        </p:txBody>
      </p:sp>
      <p:sp>
        <p:nvSpPr>
          <p:cNvPr id="87" name="TextBox 86">
            <a:extLst>
              <a:ext uri="{FF2B5EF4-FFF2-40B4-BE49-F238E27FC236}">
                <a16:creationId xmlns:a16="http://schemas.microsoft.com/office/drawing/2014/main" id="{4AA44732-7AC6-E446-84EF-23E12B7B446F}"/>
              </a:ext>
            </a:extLst>
          </p:cNvPr>
          <p:cNvSpPr txBox="1"/>
          <p:nvPr/>
        </p:nvSpPr>
        <p:spPr>
          <a:xfrm>
            <a:off x="2620020" y="3350459"/>
            <a:ext cx="997389" cy="253916"/>
          </a:xfrm>
          <a:prstGeom prst="rect">
            <a:avLst/>
          </a:prstGeom>
          <a:noFill/>
        </p:spPr>
        <p:txBody>
          <a:bodyPr wrap="none" rtlCol="0">
            <a:spAutoFit/>
          </a:bodyPr>
          <a:lstStyle/>
          <a:p>
            <a:r>
              <a:rPr lang="en-US" sz="1050" b="1" dirty="0">
                <a:solidFill>
                  <a:srgbClr val="7030A0"/>
                </a:solidFill>
              </a:rPr>
              <a:t>NAD 83 (1986)</a:t>
            </a:r>
            <a:endParaRPr lang="en-US" sz="1350" b="1" dirty="0">
              <a:solidFill>
                <a:srgbClr val="7030A0"/>
              </a:solidFill>
            </a:endParaRPr>
          </a:p>
        </p:txBody>
      </p:sp>
      <p:sp>
        <p:nvSpPr>
          <p:cNvPr id="88" name="TextBox 87">
            <a:extLst>
              <a:ext uri="{FF2B5EF4-FFF2-40B4-BE49-F238E27FC236}">
                <a16:creationId xmlns:a16="http://schemas.microsoft.com/office/drawing/2014/main" id="{FBCCF00B-8BB4-4849-81E9-C75B505C5E56}"/>
              </a:ext>
            </a:extLst>
          </p:cNvPr>
          <p:cNvSpPr txBox="1"/>
          <p:nvPr/>
        </p:nvSpPr>
        <p:spPr>
          <a:xfrm>
            <a:off x="5463930" y="2308883"/>
            <a:ext cx="997389" cy="253916"/>
          </a:xfrm>
          <a:prstGeom prst="rect">
            <a:avLst/>
          </a:prstGeom>
          <a:noFill/>
        </p:spPr>
        <p:txBody>
          <a:bodyPr wrap="none" rtlCol="0">
            <a:spAutoFit/>
          </a:bodyPr>
          <a:lstStyle/>
          <a:p>
            <a:r>
              <a:rPr lang="en-US" sz="1050" b="1" dirty="0">
                <a:solidFill>
                  <a:srgbClr val="7030A0"/>
                </a:solidFill>
              </a:rPr>
              <a:t>NAD 83 (2011)</a:t>
            </a:r>
            <a:endParaRPr lang="en-US" sz="1350" b="1" dirty="0">
              <a:solidFill>
                <a:srgbClr val="7030A0"/>
              </a:solidFill>
            </a:endParaRPr>
          </a:p>
        </p:txBody>
      </p:sp>
      <p:sp>
        <p:nvSpPr>
          <p:cNvPr id="89" name="TextBox 88">
            <a:extLst>
              <a:ext uri="{FF2B5EF4-FFF2-40B4-BE49-F238E27FC236}">
                <a16:creationId xmlns:a16="http://schemas.microsoft.com/office/drawing/2014/main" id="{D5DCD88F-6B08-6943-A451-6ED27EACA463}"/>
              </a:ext>
            </a:extLst>
          </p:cNvPr>
          <p:cNvSpPr txBox="1"/>
          <p:nvPr/>
        </p:nvSpPr>
        <p:spPr>
          <a:xfrm>
            <a:off x="5169169" y="3183177"/>
            <a:ext cx="1289135" cy="253916"/>
          </a:xfrm>
          <a:prstGeom prst="rect">
            <a:avLst/>
          </a:prstGeom>
          <a:noFill/>
        </p:spPr>
        <p:txBody>
          <a:bodyPr wrap="none" rtlCol="0">
            <a:spAutoFit/>
          </a:bodyPr>
          <a:lstStyle/>
          <a:p>
            <a:r>
              <a:rPr lang="en-US" sz="1050" b="1" dirty="0">
                <a:solidFill>
                  <a:srgbClr val="7030A0"/>
                </a:solidFill>
              </a:rPr>
              <a:t>NAD 83 (NSRS2007)</a:t>
            </a:r>
            <a:endParaRPr lang="en-US" sz="1350" b="1" dirty="0">
              <a:solidFill>
                <a:srgbClr val="7030A0"/>
              </a:solidFill>
            </a:endParaRPr>
          </a:p>
        </p:txBody>
      </p:sp>
      <p:sp>
        <p:nvSpPr>
          <p:cNvPr id="90" name="TextBox 89">
            <a:extLst>
              <a:ext uri="{FF2B5EF4-FFF2-40B4-BE49-F238E27FC236}">
                <a16:creationId xmlns:a16="http://schemas.microsoft.com/office/drawing/2014/main" id="{FDB088CE-62E5-EB4F-B307-9D2F7588A24C}"/>
              </a:ext>
            </a:extLst>
          </p:cNvPr>
          <p:cNvSpPr txBox="1"/>
          <p:nvPr/>
        </p:nvSpPr>
        <p:spPr>
          <a:xfrm>
            <a:off x="4770022" y="3578593"/>
            <a:ext cx="947695" cy="253916"/>
          </a:xfrm>
          <a:prstGeom prst="rect">
            <a:avLst/>
          </a:prstGeom>
          <a:noFill/>
        </p:spPr>
        <p:txBody>
          <a:bodyPr wrap="none" rtlCol="0">
            <a:spAutoFit/>
          </a:bodyPr>
          <a:lstStyle/>
          <a:p>
            <a:r>
              <a:rPr lang="en-US" sz="1050" b="1" dirty="0">
                <a:solidFill>
                  <a:srgbClr val="7030A0"/>
                </a:solidFill>
              </a:rPr>
              <a:t>NAD 83 (FBN)</a:t>
            </a:r>
            <a:endParaRPr lang="en-US" sz="1350" b="1" dirty="0">
              <a:solidFill>
                <a:srgbClr val="7030A0"/>
              </a:solidFill>
            </a:endParaRPr>
          </a:p>
        </p:txBody>
      </p:sp>
      <p:sp>
        <p:nvSpPr>
          <p:cNvPr id="91" name="TextBox 90">
            <a:extLst>
              <a:ext uri="{FF2B5EF4-FFF2-40B4-BE49-F238E27FC236}">
                <a16:creationId xmlns:a16="http://schemas.microsoft.com/office/drawing/2014/main" id="{B854ED6A-BD3A-A14E-B87F-80BEA309AE4A}"/>
              </a:ext>
            </a:extLst>
          </p:cNvPr>
          <p:cNvSpPr txBox="1"/>
          <p:nvPr/>
        </p:nvSpPr>
        <p:spPr>
          <a:xfrm>
            <a:off x="3218907" y="3718366"/>
            <a:ext cx="1051891" cy="253916"/>
          </a:xfrm>
          <a:prstGeom prst="rect">
            <a:avLst/>
          </a:prstGeom>
          <a:noFill/>
        </p:spPr>
        <p:txBody>
          <a:bodyPr wrap="none" rtlCol="0">
            <a:spAutoFit/>
          </a:bodyPr>
          <a:lstStyle/>
          <a:p>
            <a:r>
              <a:rPr lang="en-US" sz="1050" b="1" dirty="0">
                <a:solidFill>
                  <a:srgbClr val="7030A0"/>
                </a:solidFill>
              </a:rPr>
              <a:t>NAD 83 (HARN)</a:t>
            </a:r>
            <a:endParaRPr lang="en-US" sz="1350" b="1" dirty="0">
              <a:solidFill>
                <a:srgbClr val="7030A0"/>
              </a:solidFill>
            </a:endParaRPr>
          </a:p>
        </p:txBody>
      </p:sp>
      <p:sp>
        <p:nvSpPr>
          <p:cNvPr id="92" name="TextBox 91">
            <a:extLst>
              <a:ext uri="{FF2B5EF4-FFF2-40B4-BE49-F238E27FC236}">
                <a16:creationId xmlns:a16="http://schemas.microsoft.com/office/drawing/2014/main" id="{E2FA911F-9DC4-A846-B401-F7901CEBB13F}"/>
              </a:ext>
            </a:extLst>
          </p:cNvPr>
          <p:cNvSpPr txBox="1"/>
          <p:nvPr/>
        </p:nvSpPr>
        <p:spPr>
          <a:xfrm>
            <a:off x="6155207" y="878214"/>
            <a:ext cx="490840" cy="253916"/>
          </a:xfrm>
          <a:prstGeom prst="rect">
            <a:avLst/>
          </a:prstGeom>
          <a:noFill/>
        </p:spPr>
        <p:txBody>
          <a:bodyPr wrap="none" rtlCol="0">
            <a:spAutoFit/>
          </a:bodyPr>
          <a:lstStyle/>
          <a:p>
            <a:r>
              <a:rPr lang="en-US" sz="1050" b="1" dirty="0">
                <a:solidFill>
                  <a:srgbClr val="7030A0"/>
                </a:solidFill>
              </a:rPr>
              <a:t>2022 </a:t>
            </a:r>
            <a:endParaRPr lang="en-US" sz="1350" b="1" dirty="0">
              <a:solidFill>
                <a:srgbClr val="7030A0"/>
              </a:solidFill>
            </a:endParaRPr>
          </a:p>
        </p:txBody>
      </p:sp>
      <p:cxnSp>
        <p:nvCxnSpPr>
          <p:cNvPr id="93" name="Straight Connector 92">
            <a:extLst>
              <a:ext uri="{FF2B5EF4-FFF2-40B4-BE49-F238E27FC236}">
                <a16:creationId xmlns:a16="http://schemas.microsoft.com/office/drawing/2014/main" id="{2CF09C7E-499F-6543-8BB1-8917CC4FF646}"/>
              </a:ext>
            </a:extLst>
          </p:cNvPr>
          <p:cNvCxnSpPr>
            <a:stCxn id="70" idx="6"/>
            <a:endCxn id="62" idx="2"/>
          </p:cNvCxnSpPr>
          <p:nvPr/>
        </p:nvCxnSpPr>
        <p:spPr>
          <a:xfrm flipH="1">
            <a:off x="2405323" y="1226547"/>
            <a:ext cx="77240" cy="1003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4B5F56D-6502-C442-A89B-EB5CB927A0AA}"/>
              </a:ext>
            </a:extLst>
          </p:cNvPr>
          <p:cNvCxnSpPr>
            <a:stCxn id="40" idx="2"/>
            <a:endCxn id="62" idx="6"/>
          </p:cNvCxnSpPr>
          <p:nvPr/>
        </p:nvCxnSpPr>
        <p:spPr>
          <a:xfrm flipH="1" flipV="1">
            <a:off x="2484536" y="2563610"/>
            <a:ext cx="105186"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D6BE776-14AE-C64F-92BA-C5DB51610749}"/>
              </a:ext>
            </a:extLst>
          </p:cNvPr>
          <p:cNvCxnSpPr>
            <a:stCxn id="18" idx="2"/>
            <a:endCxn id="40" idx="7"/>
          </p:cNvCxnSpPr>
          <p:nvPr/>
        </p:nvCxnSpPr>
        <p:spPr>
          <a:xfrm flipH="1" flipV="1">
            <a:off x="2837085" y="3802680"/>
            <a:ext cx="611458"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13CC5FF-6502-404F-A42C-95B97DA30724}"/>
              </a:ext>
            </a:extLst>
          </p:cNvPr>
          <p:cNvCxnSpPr>
            <a:stCxn id="29" idx="2"/>
            <a:endCxn id="18" idx="6"/>
          </p:cNvCxnSpPr>
          <p:nvPr/>
        </p:nvCxnSpPr>
        <p:spPr>
          <a:xfrm flipH="1">
            <a:off x="3791443" y="3975635"/>
            <a:ext cx="1307363" cy="11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56C1F31-3967-8D4A-ADA6-52CC686C7EEB}"/>
              </a:ext>
            </a:extLst>
          </p:cNvPr>
          <p:cNvCxnSpPr>
            <a:stCxn id="7" idx="2"/>
            <a:endCxn id="29" idx="6"/>
          </p:cNvCxnSpPr>
          <p:nvPr/>
        </p:nvCxnSpPr>
        <p:spPr>
          <a:xfrm flipH="1">
            <a:off x="5441706" y="3654581"/>
            <a:ext cx="899779" cy="321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87AE972-AA3D-6540-86B2-F176CF88DA5C}"/>
              </a:ext>
            </a:extLst>
          </p:cNvPr>
          <p:cNvCxnSpPr>
            <a:stCxn id="79" idx="2"/>
            <a:endCxn id="7" idx="7"/>
          </p:cNvCxnSpPr>
          <p:nvPr/>
        </p:nvCxnSpPr>
        <p:spPr>
          <a:xfrm flipH="1">
            <a:off x="6512525" y="2610397"/>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20579BAD-642A-B74F-B2F5-F09C76CDCB67}"/>
              </a:ext>
            </a:extLst>
          </p:cNvPr>
          <p:cNvSpPr txBox="1"/>
          <p:nvPr/>
        </p:nvSpPr>
        <p:spPr>
          <a:xfrm>
            <a:off x="3077336" y="2671462"/>
            <a:ext cx="832600" cy="300082"/>
          </a:xfrm>
          <a:prstGeom prst="rect">
            <a:avLst/>
          </a:prstGeom>
          <a:noFill/>
        </p:spPr>
        <p:txBody>
          <a:bodyPr wrap="none" rtlCol="0">
            <a:spAutoFit/>
          </a:bodyPr>
          <a:lstStyle/>
          <a:p>
            <a:r>
              <a:rPr lang="en-US" sz="1350" b="1" dirty="0">
                <a:solidFill>
                  <a:srgbClr val="FF00FF"/>
                </a:solidFill>
              </a:rPr>
              <a:t>NADCON</a:t>
            </a:r>
          </a:p>
        </p:txBody>
      </p:sp>
      <p:sp>
        <p:nvSpPr>
          <p:cNvPr id="100" name="Freeform 99">
            <a:extLst>
              <a:ext uri="{FF2B5EF4-FFF2-40B4-BE49-F238E27FC236}">
                <a16:creationId xmlns:a16="http://schemas.microsoft.com/office/drawing/2014/main" id="{B03F5AC9-AC2E-5840-AB57-B350639E263A}"/>
              </a:ext>
            </a:extLst>
          </p:cNvPr>
          <p:cNvSpPr/>
          <p:nvPr/>
        </p:nvSpPr>
        <p:spPr>
          <a:xfrm>
            <a:off x="2671764" y="2435237"/>
            <a:ext cx="807244" cy="270302"/>
          </a:xfrm>
          <a:custGeom>
            <a:avLst/>
            <a:gdLst>
              <a:gd name="connsiteX0" fmla="*/ 0 w 1076325"/>
              <a:gd name="connsiteY0" fmla="*/ 7977 h 360402"/>
              <a:gd name="connsiteX1" fmla="*/ 552450 w 1076325"/>
              <a:gd name="connsiteY1" fmla="*/ 46077 h 360402"/>
              <a:gd name="connsiteX2" fmla="*/ 1076325 w 1076325"/>
              <a:gd name="connsiteY2" fmla="*/ 360402 h 360402"/>
            </a:gdLst>
            <a:ahLst/>
            <a:cxnLst>
              <a:cxn ang="0">
                <a:pos x="connsiteX0" y="connsiteY0"/>
              </a:cxn>
              <a:cxn ang="0">
                <a:pos x="connsiteX1" y="connsiteY1"/>
              </a:cxn>
              <a:cxn ang="0">
                <a:pos x="connsiteX2" y="connsiteY2"/>
              </a:cxn>
            </a:cxnLst>
            <a:rect l="l" t="t" r="r" b="b"/>
            <a:pathLst>
              <a:path w="1076325" h="360402">
                <a:moveTo>
                  <a:pt x="0" y="7977"/>
                </a:moveTo>
                <a:cubicBezTo>
                  <a:pt x="186531" y="-2342"/>
                  <a:pt x="373062" y="-12661"/>
                  <a:pt x="552450" y="46077"/>
                </a:cubicBezTo>
                <a:cubicBezTo>
                  <a:pt x="731838" y="104815"/>
                  <a:pt x="904081" y="232608"/>
                  <a:pt x="1076325" y="360402"/>
                </a:cubicBezTo>
              </a:path>
            </a:pathLst>
          </a:custGeom>
          <a:noFill/>
          <a:ln>
            <a:solidFill>
              <a:srgbClr val="FF00FF"/>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Freeform 100">
            <a:extLst>
              <a:ext uri="{FF2B5EF4-FFF2-40B4-BE49-F238E27FC236}">
                <a16:creationId xmlns:a16="http://schemas.microsoft.com/office/drawing/2014/main" id="{8CDC6A91-2C05-414E-A47F-BC2262613625}"/>
              </a:ext>
            </a:extLst>
          </p:cNvPr>
          <p:cNvSpPr/>
          <p:nvPr/>
        </p:nvSpPr>
        <p:spPr>
          <a:xfrm>
            <a:off x="3886201" y="2969858"/>
            <a:ext cx="1050131" cy="628650"/>
          </a:xfrm>
          <a:custGeom>
            <a:avLst/>
            <a:gdLst>
              <a:gd name="connsiteX0" fmla="*/ 0 w 1504950"/>
              <a:gd name="connsiteY0" fmla="*/ 0 h 828675"/>
              <a:gd name="connsiteX1" fmla="*/ 800100 w 1504950"/>
              <a:gd name="connsiteY1" fmla="*/ 314325 h 828675"/>
              <a:gd name="connsiteX2" fmla="*/ 1504950 w 1504950"/>
              <a:gd name="connsiteY2" fmla="*/ 828675 h 828675"/>
              <a:gd name="connsiteX0" fmla="*/ 0 w 1400175"/>
              <a:gd name="connsiteY0" fmla="*/ 0 h 838200"/>
              <a:gd name="connsiteX1" fmla="*/ 695325 w 1400175"/>
              <a:gd name="connsiteY1" fmla="*/ 323850 h 838200"/>
              <a:gd name="connsiteX2" fmla="*/ 1400175 w 1400175"/>
              <a:gd name="connsiteY2" fmla="*/ 838200 h 838200"/>
            </a:gdLst>
            <a:ahLst/>
            <a:cxnLst>
              <a:cxn ang="0">
                <a:pos x="connsiteX0" y="connsiteY0"/>
              </a:cxn>
              <a:cxn ang="0">
                <a:pos x="connsiteX1" y="connsiteY1"/>
              </a:cxn>
              <a:cxn ang="0">
                <a:pos x="connsiteX2" y="connsiteY2"/>
              </a:cxn>
            </a:cxnLst>
            <a:rect l="l" t="t" r="r" b="b"/>
            <a:pathLst>
              <a:path w="1400175" h="838200">
                <a:moveTo>
                  <a:pt x="0" y="0"/>
                </a:moveTo>
                <a:cubicBezTo>
                  <a:pt x="274637" y="88106"/>
                  <a:pt x="461963" y="184150"/>
                  <a:pt x="695325" y="323850"/>
                </a:cubicBezTo>
                <a:cubicBezTo>
                  <a:pt x="928688" y="463550"/>
                  <a:pt x="1173162" y="650081"/>
                  <a:pt x="1400175" y="838200"/>
                </a:cubicBezTo>
              </a:path>
            </a:pathLst>
          </a:custGeom>
          <a:noFill/>
          <a:ln>
            <a:solidFill>
              <a:srgbClr val="FF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2" name="TextBox 101">
            <a:extLst>
              <a:ext uri="{FF2B5EF4-FFF2-40B4-BE49-F238E27FC236}">
                <a16:creationId xmlns:a16="http://schemas.microsoft.com/office/drawing/2014/main" id="{AE9D45C4-49A6-E94B-9C25-D67D73E7013A}"/>
              </a:ext>
            </a:extLst>
          </p:cNvPr>
          <p:cNvSpPr txBox="1"/>
          <p:nvPr/>
        </p:nvSpPr>
        <p:spPr>
          <a:xfrm>
            <a:off x="4605887" y="2781388"/>
            <a:ext cx="815223" cy="300082"/>
          </a:xfrm>
          <a:prstGeom prst="rect">
            <a:avLst/>
          </a:prstGeom>
          <a:noFill/>
        </p:spPr>
        <p:txBody>
          <a:bodyPr wrap="none" rtlCol="0">
            <a:spAutoFit/>
          </a:bodyPr>
          <a:lstStyle/>
          <a:p>
            <a:r>
              <a:rPr lang="en-US" sz="1350" b="1" dirty="0">
                <a:solidFill>
                  <a:srgbClr val="00CCFF"/>
                </a:solidFill>
              </a:rPr>
              <a:t>GEOCON</a:t>
            </a:r>
          </a:p>
        </p:txBody>
      </p:sp>
      <p:cxnSp>
        <p:nvCxnSpPr>
          <p:cNvPr id="103" name="Straight Arrow Connector 102">
            <a:extLst>
              <a:ext uri="{FF2B5EF4-FFF2-40B4-BE49-F238E27FC236}">
                <a16:creationId xmlns:a16="http://schemas.microsoft.com/office/drawing/2014/main" id="{C797DDCA-3383-4441-A9F9-C230B9757E7E}"/>
              </a:ext>
            </a:extLst>
          </p:cNvPr>
          <p:cNvCxnSpPr>
            <a:stCxn id="90" idx="0"/>
          </p:cNvCxnSpPr>
          <p:nvPr/>
        </p:nvCxnSpPr>
        <p:spPr>
          <a:xfrm flipH="1" flipV="1">
            <a:off x="4917696" y="3017711"/>
            <a:ext cx="326174" cy="560882"/>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D9D23607-2646-EE4D-9AF2-31F30A6F24A2}"/>
              </a:ext>
            </a:extLst>
          </p:cNvPr>
          <p:cNvCxnSpPr/>
          <p:nvPr/>
        </p:nvCxnSpPr>
        <p:spPr>
          <a:xfrm>
            <a:off x="5441706" y="2999161"/>
            <a:ext cx="337589" cy="263568"/>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1F15AD2A-3D20-E246-A6E6-56AFB2E72BA5}"/>
              </a:ext>
            </a:extLst>
          </p:cNvPr>
          <p:cNvSpPr txBox="1"/>
          <p:nvPr/>
        </p:nvSpPr>
        <p:spPr>
          <a:xfrm>
            <a:off x="4655892" y="2009863"/>
            <a:ext cx="1030026" cy="300082"/>
          </a:xfrm>
          <a:prstGeom prst="rect">
            <a:avLst/>
          </a:prstGeom>
          <a:noFill/>
        </p:spPr>
        <p:txBody>
          <a:bodyPr wrap="none" rtlCol="0">
            <a:spAutoFit/>
          </a:bodyPr>
          <a:lstStyle/>
          <a:p>
            <a:r>
              <a:rPr lang="en-US" sz="1350" b="1" dirty="0">
                <a:solidFill>
                  <a:srgbClr val="0066FF"/>
                </a:solidFill>
              </a:rPr>
              <a:t>GEOCON 11</a:t>
            </a:r>
          </a:p>
        </p:txBody>
      </p:sp>
      <p:sp>
        <p:nvSpPr>
          <p:cNvPr id="106" name="Freeform 105">
            <a:extLst>
              <a:ext uri="{FF2B5EF4-FFF2-40B4-BE49-F238E27FC236}">
                <a16:creationId xmlns:a16="http://schemas.microsoft.com/office/drawing/2014/main" id="{27E95938-BEC9-DE4B-86BF-88BC4B02F9AF}"/>
              </a:ext>
            </a:extLst>
          </p:cNvPr>
          <p:cNvSpPr/>
          <p:nvPr/>
        </p:nvSpPr>
        <p:spPr>
          <a:xfrm>
            <a:off x="5150645" y="2248339"/>
            <a:ext cx="1064419" cy="914400"/>
          </a:xfrm>
          <a:custGeom>
            <a:avLst/>
            <a:gdLst>
              <a:gd name="connsiteX0" fmla="*/ 1419225 w 1419225"/>
              <a:gd name="connsiteY0" fmla="*/ 1219200 h 1219200"/>
              <a:gd name="connsiteX1" fmla="*/ 323850 w 1419225"/>
              <a:gd name="connsiteY1" fmla="*/ 514350 h 1219200"/>
              <a:gd name="connsiteX2" fmla="*/ 0 w 1419225"/>
              <a:gd name="connsiteY2" fmla="*/ 0 h 1219200"/>
            </a:gdLst>
            <a:ahLst/>
            <a:cxnLst>
              <a:cxn ang="0">
                <a:pos x="connsiteX0" y="connsiteY0"/>
              </a:cxn>
              <a:cxn ang="0">
                <a:pos x="connsiteX1" y="connsiteY1"/>
              </a:cxn>
              <a:cxn ang="0">
                <a:pos x="connsiteX2" y="connsiteY2"/>
              </a:cxn>
            </a:cxnLst>
            <a:rect l="l" t="t" r="r" b="b"/>
            <a:pathLst>
              <a:path w="1419225" h="1219200">
                <a:moveTo>
                  <a:pt x="1419225" y="1219200"/>
                </a:moveTo>
                <a:cubicBezTo>
                  <a:pt x="989806" y="968375"/>
                  <a:pt x="560387" y="717550"/>
                  <a:pt x="323850" y="514350"/>
                </a:cubicBezTo>
                <a:cubicBezTo>
                  <a:pt x="87313" y="311150"/>
                  <a:pt x="43656" y="155575"/>
                  <a:pt x="0" y="0"/>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7" name="Freeform 106">
            <a:extLst>
              <a:ext uri="{FF2B5EF4-FFF2-40B4-BE49-F238E27FC236}">
                <a16:creationId xmlns:a16="http://schemas.microsoft.com/office/drawing/2014/main" id="{E74B1E8B-B409-3C49-8541-2324DA7435BE}"/>
              </a:ext>
            </a:extLst>
          </p:cNvPr>
          <p:cNvSpPr/>
          <p:nvPr/>
        </p:nvSpPr>
        <p:spPr>
          <a:xfrm>
            <a:off x="5779294" y="2098697"/>
            <a:ext cx="357188" cy="213936"/>
          </a:xfrm>
          <a:custGeom>
            <a:avLst/>
            <a:gdLst>
              <a:gd name="connsiteX0" fmla="*/ 0 w 476250"/>
              <a:gd name="connsiteY0" fmla="*/ 18548 h 285248"/>
              <a:gd name="connsiteX1" fmla="*/ 285750 w 476250"/>
              <a:gd name="connsiteY1" fmla="*/ 28073 h 285248"/>
              <a:gd name="connsiteX2" fmla="*/ 476250 w 476250"/>
              <a:gd name="connsiteY2" fmla="*/ 285248 h 285248"/>
            </a:gdLst>
            <a:ahLst/>
            <a:cxnLst>
              <a:cxn ang="0">
                <a:pos x="connsiteX0" y="connsiteY0"/>
              </a:cxn>
              <a:cxn ang="0">
                <a:pos x="connsiteX1" y="connsiteY1"/>
              </a:cxn>
              <a:cxn ang="0">
                <a:pos x="connsiteX2" y="connsiteY2"/>
              </a:cxn>
            </a:cxnLst>
            <a:rect l="l" t="t" r="r" b="b"/>
            <a:pathLst>
              <a:path w="476250" h="285248">
                <a:moveTo>
                  <a:pt x="0" y="18548"/>
                </a:moveTo>
                <a:cubicBezTo>
                  <a:pt x="103187" y="1085"/>
                  <a:pt x="206375" y="-16377"/>
                  <a:pt x="285750" y="28073"/>
                </a:cubicBezTo>
                <a:cubicBezTo>
                  <a:pt x="365125" y="72523"/>
                  <a:pt x="420687" y="178885"/>
                  <a:pt x="476250" y="285248"/>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785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animBg="1"/>
      <p:bldP spid="101" grpId="0" animBg="1"/>
      <p:bldP spid="102" grpId="0"/>
      <p:bldP spid="105" grpId="0"/>
      <p:bldP spid="106" grpId="0" animBg="1"/>
      <p:bldP spid="10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F2DE7-F128-D34A-9383-D451DEEB4301}"/>
              </a:ext>
            </a:extLst>
          </p:cNvPr>
          <p:cNvGrpSpPr/>
          <p:nvPr/>
        </p:nvGrpSpPr>
        <p:grpSpPr>
          <a:xfrm rot="19510649">
            <a:off x="6026101" y="3295282"/>
            <a:ext cx="1443101" cy="1210981"/>
            <a:chOff x="1352465" y="1688796"/>
            <a:chExt cx="1924135" cy="1614641"/>
          </a:xfrm>
        </p:grpSpPr>
        <p:sp>
          <p:nvSpPr>
            <p:cNvPr id="3" name="Oval 2">
              <a:extLst>
                <a:ext uri="{FF2B5EF4-FFF2-40B4-BE49-F238E27FC236}">
                  <a16:creationId xmlns:a16="http://schemas.microsoft.com/office/drawing/2014/main" id="{ECDCFFB5-FF82-144D-9505-27DF2641C7A6}"/>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4" name="Oval 3">
              <a:extLst>
                <a:ext uri="{FF2B5EF4-FFF2-40B4-BE49-F238E27FC236}">
                  <a16:creationId xmlns:a16="http://schemas.microsoft.com/office/drawing/2014/main" id="{37C2E0AE-25B9-034C-9AD5-F4BB2F07CE44}"/>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5" name="Oval 4">
              <a:extLst>
                <a:ext uri="{FF2B5EF4-FFF2-40B4-BE49-F238E27FC236}">
                  <a16:creationId xmlns:a16="http://schemas.microsoft.com/office/drawing/2014/main" id="{227461D6-638E-5147-92D4-73A1F2089E40}"/>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6" name="Oval 5">
              <a:extLst>
                <a:ext uri="{FF2B5EF4-FFF2-40B4-BE49-F238E27FC236}">
                  <a16:creationId xmlns:a16="http://schemas.microsoft.com/office/drawing/2014/main" id="{1762C0A4-D32B-F341-91DE-7E9651CC6E09}"/>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7" name="Oval 6">
              <a:extLst>
                <a:ext uri="{FF2B5EF4-FFF2-40B4-BE49-F238E27FC236}">
                  <a16:creationId xmlns:a16="http://schemas.microsoft.com/office/drawing/2014/main" id="{58A03D72-1B52-3541-A2EC-D12908A5E1EB}"/>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8" name="Straight Connector 7">
              <a:extLst>
                <a:ext uri="{FF2B5EF4-FFF2-40B4-BE49-F238E27FC236}">
                  <a16:creationId xmlns:a16="http://schemas.microsoft.com/office/drawing/2014/main" id="{E0FD2079-2CE5-664B-A8F9-2DD4E24DD1D9}"/>
                </a:ext>
              </a:extLst>
            </p:cNvPr>
            <p:cNvCxnSpPr>
              <a:stCxn id="7" idx="4"/>
              <a:endCxn id="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055BBE-91E6-994A-80D3-520D73E3AC33}"/>
                </a:ext>
              </a:extLst>
            </p:cNvPr>
            <p:cNvCxnSpPr>
              <a:stCxn id="7" idx="3"/>
              <a:endCxn id="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5FAFFD-AFA3-C447-B1C8-10304985EB92}"/>
                </a:ext>
              </a:extLst>
            </p:cNvPr>
            <p:cNvCxnSpPr>
              <a:stCxn id="7" idx="5"/>
              <a:endCxn id="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85C873-0159-D940-A0EE-09C6A2691275}"/>
                </a:ext>
              </a:extLst>
            </p:cNvPr>
            <p:cNvCxnSpPr>
              <a:stCxn id="7" idx="4"/>
              <a:endCxn id="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9AC45C-4246-A744-8B8F-0D7A97F4F78A}"/>
                </a:ext>
              </a:extLst>
            </p:cNvPr>
            <p:cNvCxnSpPr>
              <a:stCxn id="4" idx="6"/>
              <a:endCxn id="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21FEA84-A228-814E-A445-09152E8B19DF}"/>
              </a:ext>
            </a:extLst>
          </p:cNvPr>
          <p:cNvGrpSpPr/>
          <p:nvPr/>
        </p:nvGrpSpPr>
        <p:grpSpPr>
          <a:xfrm>
            <a:off x="2919841" y="3919620"/>
            <a:ext cx="1443101" cy="1210981"/>
            <a:chOff x="1352465" y="1688796"/>
            <a:chExt cx="1924135" cy="1614641"/>
          </a:xfrm>
        </p:grpSpPr>
        <p:sp>
          <p:nvSpPr>
            <p:cNvPr id="14" name="Oval 13">
              <a:extLst>
                <a:ext uri="{FF2B5EF4-FFF2-40B4-BE49-F238E27FC236}">
                  <a16:creationId xmlns:a16="http://schemas.microsoft.com/office/drawing/2014/main" id="{F5EA685C-786D-7F49-9715-67A29176D171}"/>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15" name="Oval 14">
              <a:extLst>
                <a:ext uri="{FF2B5EF4-FFF2-40B4-BE49-F238E27FC236}">
                  <a16:creationId xmlns:a16="http://schemas.microsoft.com/office/drawing/2014/main" id="{EF2DBE15-5D0A-7D4C-A735-900F7B8BA56B}"/>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16" name="Oval 15">
              <a:extLst>
                <a:ext uri="{FF2B5EF4-FFF2-40B4-BE49-F238E27FC236}">
                  <a16:creationId xmlns:a16="http://schemas.microsoft.com/office/drawing/2014/main" id="{51F4E57E-BE93-7D4A-9BA0-337168CCCCD4}"/>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17" name="Oval 16">
              <a:extLst>
                <a:ext uri="{FF2B5EF4-FFF2-40B4-BE49-F238E27FC236}">
                  <a16:creationId xmlns:a16="http://schemas.microsoft.com/office/drawing/2014/main" id="{1C0CE76D-949C-6543-9547-5B6D5B24549C}"/>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18" name="Oval 17">
              <a:extLst>
                <a:ext uri="{FF2B5EF4-FFF2-40B4-BE49-F238E27FC236}">
                  <a16:creationId xmlns:a16="http://schemas.microsoft.com/office/drawing/2014/main" id="{0C42CCAB-7359-A849-B544-073E3A027BBD}"/>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19" name="Straight Connector 18">
              <a:extLst>
                <a:ext uri="{FF2B5EF4-FFF2-40B4-BE49-F238E27FC236}">
                  <a16:creationId xmlns:a16="http://schemas.microsoft.com/office/drawing/2014/main" id="{D39FDC42-46DF-424A-8AD7-D33E358A7630}"/>
                </a:ext>
              </a:extLst>
            </p:cNvPr>
            <p:cNvCxnSpPr>
              <a:stCxn id="18" idx="4"/>
              <a:endCxn id="1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9C43FD-8D61-7E41-ACE9-0ADEEE046556}"/>
                </a:ext>
              </a:extLst>
            </p:cNvPr>
            <p:cNvCxnSpPr>
              <a:stCxn id="18" idx="3"/>
              <a:endCxn id="1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2F1549-7005-BE47-8052-CCF61830E78A}"/>
                </a:ext>
              </a:extLst>
            </p:cNvPr>
            <p:cNvCxnSpPr>
              <a:stCxn id="18" idx="5"/>
              <a:endCxn id="1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8C2717-92D6-D644-8B49-9594EAE05101}"/>
                </a:ext>
              </a:extLst>
            </p:cNvPr>
            <p:cNvCxnSpPr>
              <a:stCxn id="18" idx="4"/>
              <a:endCxn id="1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0AEE48-3EC7-534B-B665-5CE1920BAE55}"/>
                </a:ext>
              </a:extLst>
            </p:cNvPr>
            <p:cNvCxnSpPr>
              <a:stCxn id="15" idx="6"/>
              <a:endCxn id="1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E5B5B16-0607-124B-9EFC-8F637676BEFC}"/>
              </a:ext>
            </a:extLst>
          </p:cNvPr>
          <p:cNvGrpSpPr/>
          <p:nvPr/>
        </p:nvGrpSpPr>
        <p:grpSpPr>
          <a:xfrm>
            <a:off x="4570105" y="3804186"/>
            <a:ext cx="1443101" cy="1210981"/>
            <a:chOff x="1352465" y="1688796"/>
            <a:chExt cx="1924135" cy="1614641"/>
          </a:xfrm>
        </p:grpSpPr>
        <p:sp>
          <p:nvSpPr>
            <p:cNvPr id="25" name="Oval 24">
              <a:extLst>
                <a:ext uri="{FF2B5EF4-FFF2-40B4-BE49-F238E27FC236}">
                  <a16:creationId xmlns:a16="http://schemas.microsoft.com/office/drawing/2014/main" id="{02C6C72E-C5B2-8946-9886-B799E6C48FFB}"/>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26" name="Oval 25">
              <a:extLst>
                <a:ext uri="{FF2B5EF4-FFF2-40B4-BE49-F238E27FC236}">
                  <a16:creationId xmlns:a16="http://schemas.microsoft.com/office/drawing/2014/main" id="{A9CE29D6-BB34-CE4E-8FC3-3BB46E1072D8}"/>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27" name="Oval 26">
              <a:extLst>
                <a:ext uri="{FF2B5EF4-FFF2-40B4-BE49-F238E27FC236}">
                  <a16:creationId xmlns:a16="http://schemas.microsoft.com/office/drawing/2014/main" id="{89B37404-4DC1-6844-A93D-452CFD2E0430}"/>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28" name="Oval 27">
              <a:extLst>
                <a:ext uri="{FF2B5EF4-FFF2-40B4-BE49-F238E27FC236}">
                  <a16:creationId xmlns:a16="http://schemas.microsoft.com/office/drawing/2014/main" id="{A0CFD3D4-9F3E-7E4C-84B2-297118A26D30}"/>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29" name="Oval 28">
              <a:extLst>
                <a:ext uri="{FF2B5EF4-FFF2-40B4-BE49-F238E27FC236}">
                  <a16:creationId xmlns:a16="http://schemas.microsoft.com/office/drawing/2014/main" id="{0DFF0391-AF6A-F646-8029-2E0C37DFB07A}"/>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30" name="Straight Connector 29">
              <a:extLst>
                <a:ext uri="{FF2B5EF4-FFF2-40B4-BE49-F238E27FC236}">
                  <a16:creationId xmlns:a16="http://schemas.microsoft.com/office/drawing/2014/main" id="{5378F228-BD6B-1F46-953C-BEB042570661}"/>
                </a:ext>
              </a:extLst>
            </p:cNvPr>
            <p:cNvCxnSpPr>
              <a:stCxn id="29" idx="4"/>
              <a:endCxn id="26"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BC138E-5FCC-4242-8067-8DB919347E61}"/>
                </a:ext>
              </a:extLst>
            </p:cNvPr>
            <p:cNvCxnSpPr>
              <a:stCxn id="29" idx="3"/>
              <a:endCxn id="25"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A901157-84C3-0749-A217-3A1D70809B8D}"/>
                </a:ext>
              </a:extLst>
            </p:cNvPr>
            <p:cNvCxnSpPr>
              <a:stCxn id="29" idx="5"/>
              <a:endCxn id="28"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7B8B33-8D4A-2246-8109-CAEC4CBF6AFE}"/>
                </a:ext>
              </a:extLst>
            </p:cNvPr>
            <p:cNvCxnSpPr>
              <a:stCxn id="29" idx="4"/>
              <a:endCxn id="27"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30939C8-59CC-8C44-A257-165A1A6393F4}"/>
                </a:ext>
              </a:extLst>
            </p:cNvPr>
            <p:cNvCxnSpPr>
              <a:stCxn id="26" idx="6"/>
              <a:endCxn id="27"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6383BBA-3E4F-E442-A013-0B89694A79AF}"/>
              </a:ext>
            </a:extLst>
          </p:cNvPr>
          <p:cNvGrpSpPr/>
          <p:nvPr/>
        </p:nvGrpSpPr>
        <p:grpSpPr>
          <a:xfrm rot="3669868">
            <a:off x="1580960" y="3377541"/>
            <a:ext cx="1443101" cy="1210981"/>
            <a:chOff x="1352465" y="1688796"/>
            <a:chExt cx="1924135" cy="1614641"/>
          </a:xfrm>
        </p:grpSpPr>
        <p:sp>
          <p:nvSpPr>
            <p:cNvPr id="36" name="Oval 35">
              <a:extLst>
                <a:ext uri="{FF2B5EF4-FFF2-40B4-BE49-F238E27FC236}">
                  <a16:creationId xmlns:a16="http://schemas.microsoft.com/office/drawing/2014/main" id="{ED4454C5-3A7B-2E44-8C7E-2B0EEA786898}"/>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37" name="Oval 36">
              <a:extLst>
                <a:ext uri="{FF2B5EF4-FFF2-40B4-BE49-F238E27FC236}">
                  <a16:creationId xmlns:a16="http://schemas.microsoft.com/office/drawing/2014/main" id="{D001F7FA-0D42-AE49-A735-EA76ABD80A2B}"/>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38" name="Oval 37">
              <a:extLst>
                <a:ext uri="{FF2B5EF4-FFF2-40B4-BE49-F238E27FC236}">
                  <a16:creationId xmlns:a16="http://schemas.microsoft.com/office/drawing/2014/main" id="{FE7ED3EA-739D-AB4F-9CD0-0BE72E593498}"/>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39" name="Oval 38">
              <a:extLst>
                <a:ext uri="{FF2B5EF4-FFF2-40B4-BE49-F238E27FC236}">
                  <a16:creationId xmlns:a16="http://schemas.microsoft.com/office/drawing/2014/main" id="{67132297-EC7F-9143-A9F7-82D0AC2E769C}"/>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40" name="Oval 39">
              <a:extLst>
                <a:ext uri="{FF2B5EF4-FFF2-40B4-BE49-F238E27FC236}">
                  <a16:creationId xmlns:a16="http://schemas.microsoft.com/office/drawing/2014/main" id="{71DD2EC0-B4C3-2C49-B89C-FD616998442E}"/>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41" name="Straight Connector 40">
              <a:extLst>
                <a:ext uri="{FF2B5EF4-FFF2-40B4-BE49-F238E27FC236}">
                  <a16:creationId xmlns:a16="http://schemas.microsoft.com/office/drawing/2014/main" id="{2395401E-4E0B-3944-B4E2-348F8023D25D}"/>
                </a:ext>
              </a:extLst>
            </p:cNvPr>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C40C8A-349F-3741-8EFE-743BBED62C75}"/>
                </a:ext>
              </a:extLst>
            </p:cNvPr>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BF7FCF-3677-2743-A9EB-6567C99ED66B}"/>
                </a:ext>
              </a:extLst>
            </p:cNvPr>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E727C06-243E-B44D-9AEE-64941A9AA507}"/>
                </a:ext>
              </a:extLst>
            </p:cNvPr>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4455C8D-3DCE-C645-BFFA-7305D9663FE6}"/>
                </a:ext>
              </a:extLst>
            </p:cNvPr>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796133D-70CA-EF4A-A546-B410B6B1E8A5}"/>
              </a:ext>
            </a:extLst>
          </p:cNvPr>
          <p:cNvGrpSpPr/>
          <p:nvPr/>
        </p:nvGrpSpPr>
        <p:grpSpPr>
          <a:xfrm rot="16200000">
            <a:off x="6578614" y="416841"/>
            <a:ext cx="1331267" cy="1210981"/>
            <a:chOff x="1352465" y="1688796"/>
            <a:chExt cx="1775023" cy="1614641"/>
          </a:xfrm>
        </p:grpSpPr>
        <p:sp>
          <p:nvSpPr>
            <p:cNvPr id="47" name="Oval 46">
              <a:extLst>
                <a:ext uri="{FF2B5EF4-FFF2-40B4-BE49-F238E27FC236}">
                  <a16:creationId xmlns:a16="http://schemas.microsoft.com/office/drawing/2014/main" id="{1F6B3401-50CC-0E44-84A7-9C81F697355A}"/>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48" name="Oval 47">
              <a:extLst>
                <a:ext uri="{FF2B5EF4-FFF2-40B4-BE49-F238E27FC236}">
                  <a16:creationId xmlns:a16="http://schemas.microsoft.com/office/drawing/2014/main" id="{B19850EA-1A34-4546-A907-B9E7F484AA11}"/>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49" name="Oval 48">
              <a:extLst>
                <a:ext uri="{FF2B5EF4-FFF2-40B4-BE49-F238E27FC236}">
                  <a16:creationId xmlns:a16="http://schemas.microsoft.com/office/drawing/2014/main" id="{A68AA0FB-F824-7748-BBBA-1EFE093CC95B}"/>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50" name="Oval 49">
              <a:extLst>
                <a:ext uri="{FF2B5EF4-FFF2-40B4-BE49-F238E27FC236}">
                  <a16:creationId xmlns:a16="http://schemas.microsoft.com/office/drawing/2014/main" id="{0E813FE4-A9C9-FA4C-AF54-63E52A31292B}"/>
                </a:ext>
              </a:extLst>
            </p:cNvPr>
            <p:cNvSpPr/>
            <p:nvPr/>
          </p:nvSpPr>
          <p:spPr>
            <a:xfrm>
              <a:off x="2670288" y="2169553"/>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51" name="Oval 50">
              <a:extLst>
                <a:ext uri="{FF2B5EF4-FFF2-40B4-BE49-F238E27FC236}">
                  <a16:creationId xmlns:a16="http://schemas.microsoft.com/office/drawing/2014/main" id="{23317F6C-5C93-3844-9194-195026096EE5}"/>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52" name="Straight Connector 51">
              <a:extLst>
                <a:ext uri="{FF2B5EF4-FFF2-40B4-BE49-F238E27FC236}">
                  <a16:creationId xmlns:a16="http://schemas.microsoft.com/office/drawing/2014/main" id="{BCD0E786-3610-F245-AF97-5977C1BF0279}"/>
                </a:ext>
              </a:extLst>
            </p:cNvPr>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C4C058-6AF9-C347-8F56-D4E8214FECC2}"/>
                </a:ext>
              </a:extLst>
            </p:cNvPr>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1FF5DB-ABAD-E448-BD56-DAC8103E1F99}"/>
                </a:ext>
              </a:extLst>
            </p:cNvPr>
            <p:cNvCxnSpPr>
              <a:cxnSpLocks/>
              <a:stCxn id="51" idx="5"/>
              <a:endCxn id="50" idx="1"/>
            </p:cNvCxnSpPr>
            <p:nvPr/>
          </p:nvCxnSpPr>
          <p:spPr>
            <a:xfrm rot="5400000" flipV="1">
              <a:off x="2513711" y="2012976"/>
              <a:ext cx="157467" cy="2895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000BBD-BA9A-FD41-973E-196620AD5D79}"/>
                </a:ext>
              </a:extLst>
            </p:cNvPr>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C9D6E26-0CFC-1B45-81B5-4DEBA494E39E}"/>
                </a:ext>
              </a:extLst>
            </p:cNvPr>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79616326-1EDE-FC40-BFBC-9089073D7E49}"/>
              </a:ext>
            </a:extLst>
          </p:cNvPr>
          <p:cNvGrpSpPr/>
          <p:nvPr/>
        </p:nvGrpSpPr>
        <p:grpSpPr>
          <a:xfrm rot="4598599">
            <a:off x="1306023" y="1912397"/>
            <a:ext cx="1443101" cy="1210981"/>
            <a:chOff x="1352465" y="1688796"/>
            <a:chExt cx="1924135" cy="1614641"/>
          </a:xfrm>
        </p:grpSpPr>
        <p:sp>
          <p:nvSpPr>
            <p:cNvPr id="58" name="Oval 57">
              <a:extLst>
                <a:ext uri="{FF2B5EF4-FFF2-40B4-BE49-F238E27FC236}">
                  <a16:creationId xmlns:a16="http://schemas.microsoft.com/office/drawing/2014/main" id="{11234CEA-69A9-1B47-837D-D264F96EEF30}"/>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59" name="Oval 58">
              <a:extLst>
                <a:ext uri="{FF2B5EF4-FFF2-40B4-BE49-F238E27FC236}">
                  <a16:creationId xmlns:a16="http://schemas.microsoft.com/office/drawing/2014/main" id="{456A5F30-9F96-BC4D-97DE-7AB71337A106}"/>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60" name="Oval 59">
              <a:extLst>
                <a:ext uri="{FF2B5EF4-FFF2-40B4-BE49-F238E27FC236}">
                  <a16:creationId xmlns:a16="http://schemas.microsoft.com/office/drawing/2014/main" id="{C77A7B2D-15DC-B443-A664-AEF5278E98FA}"/>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61" name="Oval 60">
              <a:extLst>
                <a:ext uri="{FF2B5EF4-FFF2-40B4-BE49-F238E27FC236}">
                  <a16:creationId xmlns:a16="http://schemas.microsoft.com/office/drawing/2014/main" id="{E6E346FB-A216-9B4B-B569-570CB36FE517}"/>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62" name="Oval 61">
              <a:extLst>
                <a:ext uri="{FF2B5EF4-FFF2-40B4-BE49-F238E27FC236}">
                  <a16:creationId xmlns:a16="http://schemas.microsoft.com/office/drawing/2014/main" id="{D59D1D9B-A47D-4C46-8B17-9DBC65799F10}"/>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63" name="Straight Connector 62">
              <a:extLst>
                <a:ext uri="{FF2B5EF4-FFF2-40B4-BE49-F238E27FC236}">
                  <a16:creationId xmlns:a16="http://schemas.microsoft.com/office/drawing/2014/main" id="{E5DE8637-BD24-6541-913A-12AE02EA8A5D}"/>
                </a:ext>
              </a:extLst>
            </p:cNvPr>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19004B2-B81D-AF43-B1C1-2BA12CC5904D}"/>
                </a:ext>
              </a:extLst>
            </p:cNvPr>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DE88307-0149-5D42-B25D-D9C91A78F12C}"/>
                </a:ext>
              </a:extLst>
            </p:cNvPr>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EB2B9F5-A7AC-E448-9D74-CF921616D1E0}"/>
                </a:ext>
              </a:extLst>
            </p:cNvPr>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056C793-5529-BD40-9F51-4E1A46F82C57}"/>
                </a:ext>
              </a:extLst>
            </p:cNvPr>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90F5D6B4-3B7D-1447-8B12-26CCF0C6B12B}"/>
              </a:ext>
            </a:extLst>
          </p:cNvPr>
          <p:cNvSpPr/>
          <p:nvPr/>
        </p:nvSpPr>
        <p:spPr>
          <a:xfrm rot="6262407">
            <a:off x="1736665" y="432335"/>
            <a:ext cx="350378" cy="3503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69" name="Oval 68">
            <a:extLst>
              <a:ext uri="{FF2B5EF4-FFF2-40B4-BE49-F238E27FC236}">
                <a16:creationId xmlns:a16="http://schemas.microsoft.com/office/drawing/2014/main" id="{6D9AA6F1-4E5B-5246-A58E-6565A0CC74F1}"/>
              </a:ext>
            </a:extLst>
          </p:cNvPr>
          <p:cNvSpPr/>
          <p:nvPr/>
        </p:nvSpPr>
        <p:spPr>
          <a:xfrm rot="6262407">
            <a:off x="1436843" y="960723"/>
            <a:ext cx="363661" cy="363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0" name="Oval 69">
            <a:extLst>
              <a:ext uri="{FF2B5EF4-FFF2-40B4-BE49-F238E27FC236}">
                <a16:creationId xmlns:a16="http://schemas.microsoft.com/office/drawing/2014/main" id="{2564146F-0D44-6D40-9310-5ED612DB86A0}"/>
              </a:ext>
            </a:extLst>
          </p:cNvPr>
          <p:cNvSpPr/>
          <p:nvPr/>
        </p:nvSpPr>
        <p:spPr>
          <a:xfrm rot="6262407">
            <a:off x="2353673" y="889014"/>
            <a:ext cx="342900" cy="3429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71" name="Straight Connector 70">
            <a:extLst>
              <a:ext uri="{FF2B5EF4-FFF2-40B4-BE49-F238E27FC236}">
                <a16:creationId xmlns:a16="http://schemas.microsoft.com/office/drawing/2014/main" id="{4DFE9F4B-0774-F44C-8515-B7543011654E}"/>
              </a:ext>
            </a:extLst>
          </p:cNvPr>
          <p:cNvCxnSpPr>
            <a:cxnSpLocks/>
            <a:stCxn id="70" idx="3"/>
            <a:endCxn id="68" idx="7"/>
          </p:cNvCxnSpPr>
          <p:nvPr/>
        </p:nvCxnSpPr>
        <p:spPr>
          <a:xfrm flipH="1" flipV="1">
            <a:off x="2001102" y="758275"/>
            <a:ext cx="436678" cy="1546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C700C86-837B-134B-AB06-A2960990D704}"/>
              </a:ext>
            </a:extLst>
          </p:cNvPr>
          <p:cNvCxnSpPr>
            <a:stCxn id="70" idx="4"/>
            <a:endCxn id="69" idx="0"/>
          </p:cNvCxnSpPr>
          <p:nvPr/>
        </p:nvCxnSpPr>
        <p:spPr>
          <a:xfrm flipH="1">
            <a:off x="1794812" y="1017903"/>
            <a:ext cx="564229" cy="169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F7B0445-21C0-7140-BDCF-0E0DEBC8F0F2}"/>
              </a:ext>
            </a:extLst>
          </p:cNvPr>
          <p:cNvSpPr txBox="1"/>
          <p:nvPr/>
        </p:nvSpPr>
        <p:spPr>
          <a:xfrm>
            <a:off x="3696615" y="820395"/>
            <a:ext cx="1655743" cy="300082"/>
          </a:xfrm>
          <a:prstGeom prst="rect">
            <a:avLst/>
          </a:prstGeom>
          <a:noFill/>
        </p:spPr>
        <p:txBody>
          <a:bodyPr wrap="square" rtlCol="0">
            <a:spAutoFit/>
          </a:bodyPr>
          <a:lstStyle/>
          <a:p>
            <a:pPr algn="ctr"/>
            <a:r>
              <a:rPr lang="en-US" sz="1350" b="1" dirty="0"/>
              <a:t>Region:  CONUS</a:t>
            </a:r>
          </a:p>
        </p:txBody>
      </p:sp>
      <p:grpSp>
        <p:nvGrpSpPr>
          <p:cNvPr id="74" name="Group 73">
            <a:extLst>
              <a:ext uri="{FF2B5EF4-FFF2-40B4-BE49-F238E27FC236}">
                <a16:creationId xmlns:a16="http://schemas.microsoft.com/office/drawing/2014/main" id="{9004E231-52D1-D448-9A48-EFC205310D5C}"/>
              </a:ext>
            </a:extLst>
          </p:cNvPr>
          <p:cNvGrpSpPr/>
          <p:nvPr/>
        </p:nvGrpSpPr>
        <p:grpSpPr>
          <a:xfrm rot="17285526">
            <a:off x="6424291" y="1956383"/>
            <a:ext cx="1443101" cy="1210981"/>
            <a:chOff x="1352465" y="1688796"/>
            <a:chExt cx="1924135" cy="1614641"/>
          </a:xfrm>
        </p:grpSpPr>
        <p:sp>
          <p:nvSpPr>
            <p:cNvPr id="75" name="Oval 74">
              <a:extLst>
                <a:ext uri="{FF2B5EF4-FFF2-40B4-BE49-F238E27FC236}">
                  <a16:creationId xmlns:a16="http://schemas.microsoft.com/office/drawing/2014/main" id="{919B6744-3067-EE4A-8515-BCE95EB40753}"/>
                </a:ext>
              </a:extLst>
            </p:cNvPr>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76" name="Oval 75">
              <a:extLst>
                <a:ext uri="{FF2B5EF4-FFF2-40B4-BE49-F238E27FC236}">
                  <a16:creationId xmlns:a16="http://schemas.microsoft.com/office/drawing/2014/main" id="{6C35A7E1-DB68-3B42-BCAA-3D6C18E06431}"/>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77" name="Oval 76">
              <a:extLst>
                <a:ext uri="{FF2B5EF4-FFF2-40B4-BE49-F238E27FC236}">
                  <a16:creationId xmlns:a16="http://schemas.microsoft.com/office/drawing/2014/main" id="{FA0A2F68-83C8-6C47-8651-2A29F2B00A73}"/>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8" name="Oval 77">
              <a:extLst>
                <a:ext uri="{FF2B5EF4-FFF2-40B4-BE49-F238E27FC236}">
                  <a16:creationId xmlns:a16="http://schemas.microsoft.com/office/drawing/2014/main" id="{F8822AA0-509A-B64E-8013-F474FD50F020}"/>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79" name="Oval 78">
              <a:extLst>
                <a:ext uri="{FF2B5EF4-FFF2-40B4-BE49-F238E27FC236}">
                  <a16:creationId xmlns:a16="http://schemas.microsoft.com/office/drawing/2014/main" id="{DB4F6683-79ED-4D4C-B410-D9F009B32E85}"/>
                </a:ext>
              </a:extLst>
            </p:cNvPr>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80" name="Straight Connector 79">
              <a:extLst>
                <a:ext uri="{FF2B5EF4-FFF2-40B4-BE49-F238E27FC236}">
                  <a16:creationId xmlns:a16="http://schemas.microsoft.com/office/drawing/2014/main" id="{AD4EF75A-CFA8-2448-A67F-069DA9F7A470}"/>
                </a:ext>
              </a:extLst>
            </p:cNvPr>
            <p:cNvCxnSpPr>
              <a:stCxn id="79" idx="4"/>
              <a:endCxn id="76"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5CF6335-F013-084E-B572-4E3CDD86EA4F}"/>
                </a:ext>
              </a:extLst>
            </p:cNvPr>
            <p:cNvCxnSpPr>
              <a:stCxn id="79" idx="3"/>
              <a:endCxn id="75"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3F3AF5-F33C-B54D-94B1-1040778B2132}"/>
                </a:ext>
              </a:extLst>
            </p:cNvPr>
            <p:cNvCxnSpPr>
              <a:stCxn id="79" idx="5"/>
              <a:endCxn id="78"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C6674E-B671-8449-8EDD-CD55CDBFFD48}"/>
                </a:ext>
              </a:extLst>
            </p:cNvPr>
            <p:cNvCxnSpPr>
              <a:stCxn id="79" idx="4"/>
              <a:endCxn id="77"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B5A0C7E-8196-4948-B515-ABA1ABF89CCF}"/>
                </a:ext>
              </a:extLst>
            </p:cNvPr>
            <p:cNvCxnSpPr>
              <a:stCxn id="76" idx="6"/>
              <a:endCxn id="77"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EF3B174A-BC78-B84F-8E00-720AA557E718}"/>
              </a:ext>
            </a:extLst>
          </p:cNvPr>
          <p:cNvSpPr txBox="1"/>
          <p:nvPr/>
        </p:nvSpPr>
        <p:spPr>
          <a:xfrm>
            <a:off x="2662473" y="946379"/>
            <a:ext cx="439063" cy="415498"/>
          </a:xfrm>
          <a:prstGeom prst="rect">
            <a:avLst/>
          </a:prstGeom>
          <a:noFill/>
        </p:spPr>
        <p:txBody>
          <a:bodyPr wrap="square" rtlCol="0">
            <a:spAutoFit/>
          </a:bodyPr>
          <a:lstStyle/>
          <a:p>
            <a:r>
              <a:rPr lang="en-US" sz="1050" b="1" dirty="0">
                <a:solidFill>
                  <a:srgbClr val="7030A0"/>
                </a:solidFill>
              </a:rPr>
              <a:t>USSD</a:t>
            </a:r>
            <a:endParaRPr lang="en-US" sz="1350" b="1" dirty="0">
              <a:solidFill>
                <a:srgbClr val="7030A0"/>
              </a:solidFill>
            </a:endParaRPr>
          </a:p>
        </p:txBody>
      </p:sp>
      <p:sp>
        <p:nvSpPr>
          <p:cNvPr id="86" name="TextBox 85">
            <a:extLst>
              <a:ext uri="{FF2B5EF4-FFF2-40B4-BE49-F238E27FC236}">
                <a16:creationId xmlns:a16="http://schemas.microsoft.com/office/drawing/2014/main" id="{86A788CB-6E5B-B84D-9E6B-94F9006BD81E}"/>
              </a:ext>
            </a:extLst>
          </p:cNvPr>
          <p:cNvSpPr txBox="1"/>
          <p:nvPr/>
        </p:nvSpPr>
        <p:spPr>
          <a:xfrm>
            <a:off x="2562184" y="2250473"/>
            <a:ext cx="561692" cy="415498"/>
          </a:xfrm>
          <a:prstGeom prst="rect">
            <a:avLst/>
          </a:prstGeom>
          <a:noFill/>
        </p:spPr>
        <p:txBody>
          <a:bodyPr wrap="square" rtlCol="0">
            <a:spAutoFit/>
          </a:bodyPr>
          <a:lstStyle/>
          <a:p>
            <a:r>
              <a:rPr lang="en-US" sz="1050" b="1" dirty="0">
                <a:solidFill>
                  <a:srgbClr val="7030A0"/>
                </a:solidFill>
              </a:rPr>
              <a:t>NAD 27</a:t>
            </a:r>
            <a:endParaRPr lang="en-US" sz="1350" b="1" dirty="0">
              <a:solidFill>
                <a:srgbClr val="7030A0"/>
              </a:solidFill>
            </a:endParaRPr>
          </a:p>
        </p:txBody>
      </p:sp>
      <p:sp>
        <p:nvSpPr>
          <p:cNvPr id="87" name="TextBox 86">
            <a:extLst>
              <a:ext uri="{FF2B5EF4-FFF2-40B4-BE49-F238E27FC236}">
                <a16:creationId xmlns:a16="http://schemas.microsoft.com/office/drawing/2014/main" id="{D20694F2-9A8E-EA40-8A6B-6A27988ED9F3}"/>
              </a:ext>
            </a:extLst>
          </p:cNvPr>
          <p:cNvSpPr txBox="1"/>
          <p:nvPr/>
        </p:nvSpPr>
        <p:spPr>
          <a:xfrm>
            <a:off x="2620020" y="3350459"/>
            <a:ext cx="950020" cy="415498"/>
          </a:xfrm>
          <a:prstGeom prst="rect">
            <a:avLst/>
          </a:prstGeom>
          <a:noFill/>
        </p:spPr>
        <p:txBody>
          <a:bodyPr wrap="square" rtlCol="0">
            <a:spAutoFit/>
          </a:bodyPr>
          <a:lstStyle/>
          <a:p>
            <a:r>
              <a:rPr lang="en-US" sz="1050" b="1" dirty="0">
                <a:solidFill>
                  <a:srgbClr val="7030A0"/>
                </a:solidFill>
              </a:rPr>
              <a:t>NAD 83 (1986)</a:t>
            </a:r>
            <a:endParaRPr lang="en-US" sz="1350" b="1" dirty="0">
              <a:solidFill>
                <a:srgbClr val="7030A0"/>
              </a:solidFill>
            </a:endParaRPr>
          </a:p>
        </p:txBody>
      </p:sp>
      <p:sp>
        <p:nvSpPr>
          <p:cNvPr id="88" name="TextBox 87">
            <a:extLst>
              <a:ext uri="{FF2B5EF4-FFF2-40B4-BE49-F238E27FC236}">
                <a16:creationId xmlns:a16="http://schemas.microsoft.com/office/drawing/2014/main" id="{76AF053B-167F-8B45-B928-02891EB85673}"/>
              </a:ext>
            </a:extLst>
          </p:cNvPr>
          <p:cNvSpPr txBox="1"/>
          <p:nvPr/>
        </p:nvSpPr>
        <p:spPr>
          <a:xfrm>
            <a:off x="5463930" y="2308883"/>
            <a:ext cx="950020" cy="415498"/>
          </a:xfrm>
          <a:prstGeom prst="rect">
            <a:avLst/>
          </a:prstGeom>
          <a:noFill/>
        </p:spPr>
        <p:txBody>
          <a:bodyPr wrap="square" rtlCol="0">
            <a:spAutoFit/>
          </a:bodyPr>
          <a:lstStyle/>
          <a:p>
            <a:r>
              <a:rPr lang="en-US" sz="1050" b="1" dirty="0">
                <a:solidFill>
                  <a:srgbClr val="7030A0"/>
                </a:solidFill>
              </a:rPr>
              <a:t>NAD 83 (2011)</a:t>
            </a:r>
            <a:endParaRPr lang="en-US" sz="1350" b="1" dirty="0">
              <a:solidFill>
                <a:srgbClr val="7030A0"/>
              </a:solidFill>
            </a:endParaRPr>
          </a:p>
        </p:txBody>
      </p:sp>
      <p:sp>
        <p:nvSpPr>
          <p:cNvPr id="89" name="TextBox 88">
            <a:extLst>
              <a:ext uri="{FF2B5EF4-FFF2-40B4-BE49-F238E27FC236}">
                <a16:creationId xmlns:a16="http://schemas.microsoft.com/office/drawing/2014/main" id="{68229E49-C837-A149-89B9-68A7ABB3E598}"/>
              </a:ext>
            </a:extLst>
          </p:cNvPr>
          <p:cNvSpPr txBox="1"/>
          <p:nvPr/>
        </p:nvSpPr>
        <p:spPr>
          <a:xfrm>
            <a:off x="5169168" y="3183177"/>
            <a:ext cx="1240869" cy="415498"/>
          </a:xfrm>
          <a:prstGeom prst="rect">
            <a:avLst/>
          </a:prstGeom>
          <a:noFill/>
        </p:spPr>
        <p:txBody>
          <a:bodyPr wrap="square" rtlCol="0">
            <a:spAutoFit/>
          </a:bodyPr>
          <a:lstStyle/>
          <a:p>
            <a:r>
              <a:rPr lang="en-US" sz="1050" b="1" dirty="0">
                <a:solidFill>
                  <a:srgbClr val="7030A0"/>
                </a:solidFill>
              </a:rPr>
              <a:t>NAD 83 (NSRS2007)</a:t>
            </a:r>
            <a:endParaRPr lang="en-US" sz="1350" b="1" dirty="0">
              <a:solidFill>
                <a:srgbClr val="7030A0"/>
              </a:solidFill>
            </a:endParaRPr>
          </a:p>
        </p:txBody>
      </p:sp>
      <p:sp>
        <p:nvSpPr>
          <p:cNvPr id="90" name="TextBox 89">
            <a:extLst>
              <a:ext uri="{FF2B5EF4-FFF2-40B4-BE49-F238E27FC236}">
                <a16:creationId xmlns:a16="http://schemas.microsoft.com/office/drawing/2014/main" id="{CB998F2B-1ABB-784D-87CA-B33FADC2B4C5}"/>
              </a:ext>
            </a:extLst>
          </p:cNvPr>
          <p:cNvSpPr txBox="1"/>
          <p:nvPr/>
        </p:nvSpPr>
        <p:spPr>
          <a:xfrm>
            <a:off x="4770022" y="3578593"/>
            <a:ext cx="901930" cy="415498"/>
          </a:xfrm>
          <a:prstGeom prst="rect">
            <a:avLst/>
          </a:prstGeom>
          <a:noFill/>
        </p:spPr>
        <p:txBody>
          <a:bodyPr wrap="square" rtlCol="0">
            <a:spAutoFit/>
          </a:bodyPr>
          <a:lstStyle/>
          <a:p>
            <a:r>
              <a:rPr lang="en-US" sz="1050" b="1" dirty="0">
                <a:solidFill>
                  <a:srgbClr val="7030A0"/>
                </a:solidFill>
              </a:rPr>
              <a:t>NAD 83 (FBN)</a:t>
            </a:r>
            <a:endParaRPr lang="en-US" sz="1350" b="1" dirty="0">
              <a:solidFill>
                <a:srgbClr val="7030A0"/>
              </a:solidFill>
            </a:endParaRPr>
          </a:p>
        </p:txBody>
      </p:sp>
      <p:sp>
        <p:nvSpPr>
          <p:cNvPr id="91" name="TextBox 90">
            <a:extLst>
              <a:ext uri="{FF2B5EF4-FFF2-40B4-BE49-F238E27FC236}">
                <a16:creationId xmlns:a16="http://schemas.microsoft.com/office/drawing/2014/main" id="{3F30169C-D043-3D48-994C-A1B17F7A7B65}"/>
              </a:ext>
            </a:extLst>
          </p:cNvPr>
          <p:cNvSpPr txBox="1"/>
          <p:nvPr/>
        </p:nvSpPr>
        <p:spPr>
          <a:xfrm>
            <a:off x="3218906" y="3718366"/>
            <a:ext cx="1007729" cy="415498"/>
          </a:xfrm>
          <a:prstGeom prst="rect">
            <a:avLst/>
          </a:prstGeom>
          <a:noFill/>
        </p:spPr>
        <p:txBody>
          <a:bodyPr wrap="square" rtlCol="0">
            <a:spAutoFit/>
          </a:bodyPr>
          <a:lstStyle/>
          <a:p>
            <a:r>
              <a:rPr lang="en-US" sz="1050" b="1" dirty="0">
                <a:solidFill>
                  <a:srgbClr val="7030A0"/>
                </a:solidFill>
              </a:rPr>
              <a:t>NAD 83 (HARN)</a:t>
            </a:r>
            <a:endParaRPr lang="en-US" sz="1350" b="1" dirty="0">
              <a:solidFill>
                <a:srgbClr val="7030A0"/>
              </a:solidFill>
            </a:endParaRPr>
          </a:p>
        </p:txBody>
      </p:sp>
      <p:sp>
        <p:nvSpPr>
          <p:cNvPr id="92" name="TextBox 91">
            <a:extLst>
              <a:ext uri="{FF2B5EF4-FFF2-40B4-BE49-F238E27FC236}">
                <a16:creationId xmlns:a16="http://schemas.microsoft.com/office/drawing/2014/main" id="{B11E2000-2B2E-6041-8258-63D264AB0421}"/>
              </a:ext>
            </a:extLst>
          </p:cNvPr>
          <p:cNvSpPr txBox="1"/>
          <p:nvPr/>
        </p:nvSpPr>
        <p:spPr>
          <a:xfrm>
            <a:off x="6155206" y="878214"/>
            <a:ext cx="442670" cy="415498"/>
          </a:xfrm>
          <a:prstGeom prst="rect">
            <a:avLst/>
          </a:prstGeom>
          <a:noFill/>
        </p:spPr>
        <p:txBody>
          <a:bodyPr wrap="square" rtlCol="0">
            <a:spAutoFit/>
          </a:bodyPr>
          <a:lstStyle/>
          <a:p>
            <a:r>
              <a:rPr lang="en-US" sz="1050" b="1" dirty="0">
                <a:solidFill>
                  <a:srgbClr val="7030A0"/>
                </a:solidFill>
              </a:rPr>
              <a:t>2022 </a:t>
            </a:r>
            <a:endParaRPr lang="en-US" sz="1350" b="1" dirty="0">
              <a:solidFill>
                <a:srgbClr val="7030A0"/>
              </a:solidFill>
            </a:endParaRPr>
          </a:p>
        </p:txBody>
      </p:sp>
      <p:cxnSp>
        <p:nvCxnSpPr>
          <p:cNvPr id="93" name="Straight Connector 92">
            <a:extLst>
              <a:ext uri="{FF2B5EF4-FFF2-40B4-BE49-F238E27FC236}">
                <a16:creationId xmlns:a16="http://schemas.microsoft.com/office/drawing/2014/main" id="{988BA9A6-26CE-894B-9FC6-CB5E10AB18C3}"/>
              </a:ext>
            </a:extLst>
          </p:cNvPr>
          <p:cNvCxnSpPr>
            <a:stCxn id="70" idx="6"/>
            <a:endCxn id="62" idx="2"/>
          </p:cNvCxnSpPr>
          <p:nvPr/>
        </p:nvCxnSpPr>
        <p:spPr>
          <a:xfrm flipH="1">
            <a:off x="2405323" y="1226547"/>
            <a:ext cx="77240" cy="1003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DFDC9EA-64EB-FE4A-BA0D-CFF1344CD3F4}"/>
              </a:ext>
            </a:extLst>
          </p:cNvPr>
          <p:cNvCxnSpPr>
            <a:stCxn id="40" idx="2"/>
            <a:endCxn id="62" idx="6"/>
          </p:cNvCxnSpPr>
          <p:nvPr/>
        </p:nvCxnSpPr>
        <p:spPr>
          <a:xfrm flipH="1" flipV="1">
            <a:off x="2484536" y="2563610"/>
            <a:ext cx="105186"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04B3A4C-3CE6-FA4A-B452-BDD72D0FCB33}"/>
              </a:ext>
            </a:extLst>
          </p:cNvPr>
          <p:cNvCxnSpPr>
            <a:stCxn id="18" idx="2"/>
            <a:endCxn id="40" idx="7"/>
          </p:cNvCxnSpPr>
          <p:nvPr/>
        </p:nvCxnSpPr>
        <p:spPr>
          <a:xfrm flipH="1" flipV="1">
            <a:off x="2837085" y="3802680"/>
            <a:ext cx="611458"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503A138-DEFE-8C4D-AFDE-C287CB9A830B}"/>
              </a:ext>
            </a:extLst>
          </p:cNvPr>
          <p:cNvCxnSpPr>
            <a:stCxn id="29" idx="2"/>
            <a:endCxn id="18" idx="6"/>
          </p:cNvCxnSpPr>
          <p:nvPr/>
        </p:nvCxnSpPr>
        <p:spPr>
          <a:xfrm flipH="1">
            <a:off x="3791443" y="3975636"/>
            <a:ext cx="1307363" cy="11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0C1C634-2F9B-A445-9454-4CFF5EB359C3}"/>
              </a:ext>
            </a:extLst>
          </p:cNvPr>
          <p:cNvCxnSpPr>
            <a:stCxn id="7" idx="2"/>
            <a:endCxn id="29" idx="6"/>
          </p:cNvCxnSpPr>
          <p:nvPr/>
        </p:nvCxnSpPr>
        <p:spPr>
          <a:xfrm flipH="1">
            <a:off x="5441706" y="3654582"/>
            <a:ext cx="899779" cy="321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80333B5-AB44-F54C-A74F-FDEEF60815A5}"/>
              </a:ext>
            </a:extLst>
          </p:cNvPr>
          <p:cNvCxnSpPr>
            <a:stCxn id="79" idx="2"/>
            <a:endCxn id="7" idx="7"/>
          </p:cNvCxnSpPr>
          <p:nvPr/>
        </p:nvCxnSpPr>
        <p:spPr>
          <a:xfrm flipH="1">
            <a:off x="6512526" y="2610398"/>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6D23CCB-9825-414C-8E5B-4E54F67E3BDB}"/>
              </a:ext>
            </a:extLst>
          </p:cNvPr>
          <p:cNvCxnSpPr>
            <a:cxnSpLocks/>
          </p:cNvCxnSpPr>
          <p:nvPr/>
        </p:nvCxnSpPr>
        <p:spPr>
          <a:xfrm flipH="1">
            <a:off x="6717299" y="1172978"/>
            <a:ext cx="92908" cy="1070723"/>
          </a:xfrm>
          <a:prstGeom prst="line">
            <a:avLst/>
          </a:prstGeom>
          <a:ln w="63500">
            <a:solidFill>
              <a:srgbClr val="9900FF"/>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86D9EB6B-50A2-9C49-B75F-D34AE6C69C6B}"/>
              </a:ext>
            </a:extLst>
          </p:cNvPr>
          <p:cNvSpPr txBox="1"/>
          <p:nvPr/>
        </p:nvSpPr>
        <p:spPr>
          <a:xfrm>
            <a:off x="3311381" y="1226547"/>
            <a:ext cx="2197958" cy="415498"/>
          </a:xfrm>
          <a:prstGeom prst="rect">
            <a:avLst/>
          </a:prstGeom>
          <a:solidFill>
            <a:schemeClr val="bg1"/>
          </a:solidFill>
          <a:ln w="25400">
            <a:solidFill>
              <a:srgbClr val="00B050"/>
            </a:solidFill>
          </a:ln>
        </p:spPr>
        <p:txBody>
          <a:bodyPr wrap="square" rtlCol="0">
            <a:spAutoFit/>
          </a:bodyPr>
          <a:lstStyle/>
          <a:p>
            <a:r>
              <a:rPr lang="en-US" sz="2100" b="1" dirty="0">
                <a:solidFill>
                  <a:srgbClr val="00CC00"/>
                </a:solidFill>
              </a:rPr>
              <a:t>NCAT (NADCON 5)</a:t>
            </a:r>
          </a:p>
        </p:txBody>
      </p:sp>
      <p:cxnSp>
        <p:nvCxnSpPr>
          <p:cNvPr id="101" name="Straight Arrow Connector 100">
            <a:extLst>
              <a:ext uri="{FF2B5EF4-FFF2-40B4-BE49-F238E27FC236}">
                <a16:creationId xmlns:a16="http://schemas.microsoft.com/office/drawing/2014/main" id="{C281B121-5D84-A148-A7F1-5EF6919FAA03}"/>
              </a:ext>
            </a:extLst>
          </p:cNvPr>
          <p:cNvCxnSpPr>
            <a:stCxn id="62" idx="6"/>
            <a:endCxn id="40" idx="2"/>
          </p:cNvCxnSpPr>
          <p:nvPr/>
        </p:nvCxnSpPr>
        <p:spPr>
          <a:xfrm>
            <a:off x="2484536" y="2563610"/>
            <a:ext cx="105186" cy="1041147"/>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5D741E1-447D-9E41-8F36-C0BD39AA8429}"/>
              </a:ext>
            </a:extLst>
          </p:cNvPr>
          <p:cNvCxnSpPr>
            <a:stCxn id="40" idx="7"/>
            <a:endCxn id="18" idx="2"/>
          </p:cNvCxnSpPr>
          <p:nvPr/>
        </p:nvCxnSpPr>
        <p:spPr>
          <a:xfrm>
            <a:off x="2837085" y="3802680"/>
            <a:ext cx="611458" cy="288391"/>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5379D79-C888-2248-97D0-64A180FF0262}"/>
              </a:ext>
            </a:extLst>
          </p:cNvPr>
          <p:cNvCxnSpPr>
            <a:stCxn id="18" idx="6"/>
            <a:endCxn id="29" idx="2"/>
          </p:cNvCxnSpPr>
          <p:nvPr/>
        </p:nvCxnSpPr>
        <p:spPr>
          <a:xfrm flipV="1">
            <a:off x="3791443" y="3975636"/>
            <a:ext cx="1307363" cy="115434"/>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E132481-0918-8949-BAD5-264804231D72}"/>
              </a:ext>
            </a:extLst>
          </p:cNvPr>
          <p:cNvCxnSpPr>
            <a:stCxn id="29" idx="6"/>
            <a:endCxn id="7" idx="2"/>
          </p:cNvCxnSpPr>
          <p:nvPr/>
        </p:nvCxnSpPr>
        <p:spPr>
          <a:xfrm flipV="1">
            <a:off x="5441706" y="3654582"/>
            <a:ext cx="899779" cy="321054"/>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3538EA2-D1FC-424E-A196-B1D0444B62C2}"/>
              </a:ext>
            </a:extLst>
          </p:cNvPr>
          <p:cNvCxnSpPr>
            <a:stCxn id="7" idx="7"/>
            <a:endCxn id="79" idx="2"/>
          </p:cNvCxnSpPr>
          <p:nvPr/>
        </p:nvCxnSpPr>
        <p:spPr>
          <a:xfrm flipV="1">
            <a:off x="6512526" y="2610398"/>
            <a:ext cx="160845" cy="777527"/>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D416E3C-C61D-CF44-97DE-74663592A221}"/>
              </a:ext>
            </a:extLst>
          </p:cNvPr>
          <p:cNvCxnSpPr>
            <a:cxnSpLocks/>
          </p:cNvCxnSpPr>
          <p:nvPr/>
        </p:nvCxnSpPr>
        <p:spPr>
          <a:xfrm flipH="1">
            <a:off x="2405323" y="1233405"/>
            <a:ext cx="77240" cy="1003437"/>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3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1120" y="301812"/>
            <a:ext cx="5767926" cy="715581"/>
          </a:xfrm>
          <a:prstGeom prst="rect">
            <a:avLst/>
          </a:prstGeom>
          <a:noFill/>
        </p:spPr>
        <p:txBody>
          <a:bodyPr wrap="none" rtlCol="0">
            <a:spAutoFit/>
          </a:bodyPr>
          <a:lstStyle/>
          <a:p>
            <a:r>
              <a:rPr lang="en-US" sz="4050" dirty="0">
                <a:solidFill>
                  <a:srgbClr val="244FA6"/>
                </a:solidFill>
                <a:latin typeface="Times New Roman" panose="02020603050405020304" pitchFamily="18" charset="0"/>
                <a:cs typeface="Times New Roman" panose="02020603050405020304" pitchFamily="18" charset="0"/>
              </a:rPr>
              <a:t>Beta Mark Recovery Form</a:t>
            </a:r>
          </a:p>
        </p:txBody>
      </p:sp>
      <p:sp>
        <p:nvSpPr>
          <p:cNvPr id="6" name="TextBox 5"/>
          <p:cNvSpPr txBox="1"/>
          <p:nvPr/>
        </p:nvSpPr>
        <p:spPr>
          <a:xfrm>
            <a:off x="935308" y="4681837"/>
            <a:ext cx="709674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dirty="0">
                <a:solidFill>
                  <a:srgbClr val="244FA6"/>
                </a:solidFill>
              </a:rPr>
              <a:t>https://beta.ngs.noaa.gov/cgi-bin/recvy_entry_www.prl</a:t>
            </a:r>
            <a:endParaRPr lang="en-US" sz="1350" dirty="0">
              <a:solidFill>
                <a:srgbClr val="244FA6"/>
              </a:solidFill>
            </a:endParaRPr>
          </a:p>
        </p:txBody>
      </p:sp>
      <p:grpSp>
        <p:nvGrpSpPr>
          <p:cNvPr id="5" name="Group 4"/>
          <p:cNvGrpSpPr/>
          <p:nvPr/>
        </p:nvGrpSpPr>
        <p:grpSpPr>
          <a:xfrm>
            <a:off x="1121132" y="1346947"/>
            <a:ext cx="6901737" cy="3334889"/>
            <a:chOff x="389993" y="1795930"/>
            <a:chExt cx="9202316" cy="4446518"/>
          </a:xfrm>
        </p:grpSpPr>
        <p:pic>
          <p:nvPicPr>
            <p:cNvPr id="2" name="Picture 1"/>
            <p:cNvPicPr>
              <a:picLocks noChangeAspect="1"/>
            </p:cNvPicPr>
            <p:nvPr/>
          </p:nvPicPr>
          <p:blipFill>
            <a:blip r:embed="rId2"/>
            <a:stretch>
              <a:fillRect/>
            </a:stretch>
          </p:blipFill>
          <p:spPr>
            <a:xfrm>
              <a:off x="6788010" y="1795930"/>
              <a:ext cx="2804299" cy="4446518"/>
            </a:xfrm>
            <a:prstGeom prst="rect">
              <a:avLst/>
            </a:prstGeom>
          </p:spPr>
        </p:pic>
        <p:pic>
          <p:nvPicPr>
            <p:cNvPr id="3" name="Picture 2"/>
            <p:cNvPicPr>
              <a:picLocks noChangeAspect="1"/>
            </p:cNvPicPr>
            <p:nvPr/>
          </p:nvPicPr>
          <p:blipFill>
            <a:blip r:embed="rId3"/>
            <a:stretch>
              <a:fillRect/>
            </a:stretch>
          </p:blipFill>
          <p:spPr>
            <a:xfrm>
              <a:off x="389993" y="1811670"/>
              <a:ext cx="5706008" cy="4430777"/>
            </a:xfrm>
            <a:prstGeom prst="rect">
              <a:avLst/>
            </a:prstGeom>
          </p:spPr>
        </p:pic>
      </p:grpSp>
      <p:sp>
        <p:nvSpPr>
          <p:cNvPr id="7" name="TextBox 6"/>
          <p:cNvSpPr txBox="1"/>
          <p:nvPr/>
        </p:nvSpPr>
        <p:spPr>
          <a:xfrm>
            <a:off x="2748906" y="897089"/>
            <a:ext cx="363689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dirty="0">
                <a:solidFill>
                  <a:srgbClr val="244FA6"/>
                </a:solidFill>
              </a:rPr>
              <a:t>Desktop and Mobile friendly</a:t>
            </a:r>
            <a:endParaRPr lang="en-US" sz="1350" dirty="0">
              <a:solidFill>
                <a:srgbClr val="244FA6"/>
              </a:solidFill>
            </a:endParaRPr>
          </a:p>
        </p:txBody>
      </p:sp>
    </p:spTree>
    <p:extLst>
      <p:ext uri="{BB962C8B-B14F-4D97-AF65-F5344CB8AC3E}">
        <p14:creationId xmlns:p14="http://schemas.microsoft.com/office/powerpoint/2010/main" val="2079678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6530" y="260249"/>
            <a:ext cx="4729180" cy="715581"/>
          </a:xfrm>
          <a:prstGeom prst="rect">
            <a:avLst/>
          </a:prstGeom>
          <a:noFill/>
        </p:spPr>
        <p:txBody>
          <a:bodyPr wrap="none" rtlCol="0">
            <a:spAutoFit/>
          </a:bodyPr>
          <a:lstStyle/>
          <a:p>
            <a:r>
              <a:rPr lang="en-US" sz="4050" dirty="0">
                <a:solidFill>
                  <a:srgbClr val="244FA6"/>
                </a:solidFill>
                <a:latin typeface="Times New Roman" panose="02020603050405020304" pitchFamily="18" charset="0"/>
                <a:cs typeface="Times New Roman" panose="02020603050405020304" pitchFamily="18" charset="0"/>
              </a:rPr>
              <a:t>Reported Coordinates</a:t>
            </a:r>
          </a:p>
        </p:txBody>
      </p:sp>
      <p:pic>
        <p:nvPicPr>
          <p:cNvPr id="11" name="Content Placeholder 6">
            <a:extLst>
              <a:ext uri="{FF2B5EF4-FFF2-40B4-BE49-F238E27FC236}">
                <a16:creationId xmlns:a16="http://schemas.microsoft.com/office/drawing/2014/main" id="{2D1F8D94-697B-BD40-82BD-E95D30058785}"/>
              </a:ext>
            </a:extLst>
          </p:cNvPr>
          <p:cNvPicPr>
            <a:picLocks noChangeAspect="1"/>
          </p:cNvPicPr>
          <p:nvPr/>
        </p:nvPicPr>
        <p:blipFill>
          <a:blip r:embed="rId2"/>
          <a:stretch>
            <a:fillRect/>
          </a:stretch>
        </p:blipFill>
        <p:spPr>
          <a:xfrm>
            <a:off x="1267028" y="1004863"/>
            <a:ext cx="2727624"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2" name="Date Placeholder 3">
            <a:extLst>
              <a:ext uri="{FF2B5EF4-FFF2-40B4-BE49-F238E27FC236}">
                <a16:creationId xmlns:a16="http://schemas.microsoft.com/office/drawing/2014/main" id="{12AE7785-BE57-5E45-95CE-75C8948901F9}"/>
              </a:ext>
            </a:extLst>
          </p:cNvPr>
          <p:cNvSpPr txBox="1">
            <a:spLocks/>
          </p:cNvSpPr>
          <p:nvPr/>
        </p:nvSpPr>
        <p:spPr>
          <a:xfrm>
            <a:off x="0" y="0"/>
            <a:ext cx="0" cy="0"/>
          </a:xfrm>
        </p:spPr>
        <p:txBody>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z="1800"/>
              <a:t>August 6, 2019</a:t>
            </a:r>
          </a:p>
        </p:txBody>
      </p:sp>
      <p:sp>
        <p:nvSpPr>
          <p:cNvPr id="13" name="Footer Placeholder 4">
            <a:extLst>
              <a:ext uri="{FF2B5EF4-FFF2-40B4-BE49-F238E27FC236}">
                <a16:creationId xmlns:a16="http://schemas.microsoft.com/office/drawing/2014/main" id="{2DC444FA-C5E0-924C-938F-640EF0FA41F7}"/>
              </a:ext>
            </a:extLst>
          </p:cNvPr>
          <p:cNvSpPr txBox="1">
            <a:spLocks/>
          </p:cNvSpPr>
          <p:nvPr/>
        </p:nvSpPr>
        <p:spPr>
          <a:xfrm>
            <a:off x="0" y="0"/>
            <a:ext cx="0" cy="0"/>
          </a:xfrm>
        </p:spPr>
        <p:txBody>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z="1800"/>
              <a:t>SaGES 2019</a:t>
            </a:r>
          </a:p>
        </p:txBody>
      </p:sp>
      <p:sp>
        <p:nvSpPr>
          <p:cNvPr id="14" name="Slide Number Placeholder 5">
            <a:extLst>
              <a:ext uri="{FF2B5EF4-FFF2-40B4-BE49-F238E27FC236}">
                <a16:creationId xmlns:a16="http://schemas.microsoft.com/office/drawing/2014/main" id="{2F996518-5CBB-6D4A-9252-06CF2EA65381}"/>
              </a:ext>
            </a:extLst>
          </p:cNvPr>
          <p:cNvSpPr txBox="1">
            <a:spLocks/>
          </p:cNvSpPr>
          <p:nvPr/>
        </p:nvSpPr>
        <p:spPr>
          <a:xfrm>
            <a:off x="0" y="0"/>
            <a:ext cx="0" cy="0"/>
          </a:xfrm>
        </p:spPr>
        <p:txBody>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a:defRPr/>
            </a:pPr>
            <a:fld id="{EB6791C4-DF4E-4C17-A41C-B2BEB15390BD}" type="slidenum">
              <a:rPr lang="en-US" sz="1800"/>
              <a:pPr>
                <a:defRPr/>
              </a:pPr>
              <a:t>33</a:t>
            </a:fld>
            <a:endParaRPr lang="en-US" sz="1800" dirty="0"/>
          </a:p>
        </p:txBody>
      </p:sp>
      <p:pic>
        <p:nvPicPr>
          <p:cNvPr id="15" name="Picture 14">
            <a:extLst>
              <a:ext uri="{FF2B5EF4-FFF2-40B4-BE49-F238E27FC236}">
                <a16:creationId xmlns:a16="http://schemas.microsoft.com/office/drawing/2014/main" id="{B575DEFE-E356-4C45-AB19-6CE7A1F30457}"/>
              </a:ext>
            </a:extLst>
          </p:cNvPr>
          <p:cNvPicPr>
            <a:picLocks noChangeAspect="1"/>
          </p:cNvPicPr>
          <p:nvPr/>
        </p:nvPicPr>
        <p:blipFill>
          <a:blip r:embed="rId3"/>
          <a:stretch>
            <a:fillRect/>
          </a:stretch>
        </p:blipFill>
        <p:spPr>
          <a:xfrm>
            <a:off x="4213525" y="1063230"/>
            <a:ext cx="3534608" cy="3237809"/>
          </a:xfrm>
          <a:prstGeom prst="rect">
            <a:avLst/>
          </a:prstGeom>
        </p:spPr>
      </p:pic>
      <p:sp>
        <p:nvSpPr>
          <p:cNvPr id="16" name="Rectangle 15">
            <a:extLst>
              <a:ext uri="{FF2B5EF4-FFF2-40B4-BE49-F238E27FC236}">
                <a16:creationId xmlns:a16="http://schemas.microsoft.com/office/drawing/2014/main" id="{575D3A3C-BEDD-C24C-B983-797481A69C62}"/>
              </a:ext>
            </a:extLst>
          </p:cNvPr>
          <p:cNvSpPr/>
          <p:nvPr/>
        </p:nvSpPr>
        <p:spPr>
          <a:xfrm>
            <a:off x="6417825" y="2682134"/>
            <a:ext cx="1087066" cy="27994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457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7358" y="208491"/>
            <a:ext cx="5514651" cy="769441"/>
          </a:xfrm>
          <a:prstGeom prst="rect">
            <a:avLst/>
          </a:prstGeom>
          <a:noFill/>
        </p:spPr>
        <p:txBody>
          <a:bodyPr wrap="none" rtlCol="0">
            <a:spAutoFit/>
          </a:bodyPr>
          <a:lstStyle/>
          <a:p>
            <a:r>
              <a:rPr lang="en-US" sz="4400" dirty="0">
                <a:solidFill>
                  <a:srgbClr val="244FA6"/>
                </a:solidFill>
                <a:latin typeface="Times New Roman" panose="02020603050405020304" pitchFamily="18" charset="0"/>
                <a:cs typeface="Times New Roman" panose="02020603050405020304" pitchFamily="18" charset="0"/>
              </a:rPr>
              <a:t>ITRF2014 and MYCS2</a:t>
            </a:r>
          </a:p>
        </p:txBody>
      </p:sp>
      <p:sp>
        <p:nvSpPr>
          <p:cNvPr id="3" name="TextBox 2"/>
          <p:cNvSpPr txBox="1"/>
          <p:nvPr/>
        </p:nvSpPr>
        <p:spPr>
          <a:xfrm>
            <a:off x="1660867" y="4681837"/>
            <a:ext cx="562070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dirty="0">
                <a:solidFill>
                  <a:srgbClr val="244FA6"/>
                </a:solidFill>
              </a:rPr>
              <a:t>https://geodesy.noaa.gov/CORS/cords.shtml</a:t>
            </a:r>
            <a:endParaRPr lang="en-US" sz="1350" dirty="0">
              <a:solidFill>
                <a:srgbClr val="244FA6"/>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3" y="2105413"/>
            <a:ext cx="4583867" cy="2442941"/>
          </a:xfrm>
          <a:prstGeom prst="rect">
            <a:avLst/>
          </a:prstGeom>
        </p:spPr>
      </p:pic>
      <p:sp>
        <p:nvSpPr>
          <p:cNvPr id="4" name="TextBox 3"/>
          <p:cNvSpPr txBox="1"/>
          <p:nvPr/>
        </p:nvSpPr>
        <p:spPr>
          <a:xfrm>
            <a:off x="1588491" y="816082"/>
            <a:ext cx="5968493" cy="507831"/>
          </a:xfrm>
          <a:prstGeom prst="rect">
            <a:avLst/>
          </a:prstGeom>
          <a:noFill/>
        </p:spPr>
        <p:txBody>
          <a:bodyPr wrap="none" rtlCol="0">
            <a:spAutoFit/>
          </a:bodyPr>
          <a:lstStyle/>
          <a:p>
            <a:r>
              <a:rPr lang="en-US" sz="2700" dirty="0">
                <a:solidFill>
                  <a:srgbClr val="244FA6"/>
                </a:solidFill>
                <a:latin typeface="Times New Roman" panose="02020603050405020304" pitchFamily="18" charset="0"/>
                <a:cs typeface="Times New Roman" panose="02020603050405020304" pitchFamily="18" charset="0"/>
              </a:rPr>
              <a:t>CORS Coordinates and Velocities Update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895" t="15972" r="7553" b="15626"/>
          <a:stretch/>
        </p:blipFill>
        <p:spPr>
          <a:xfrm>
            <a:off x="116878" y="4157662"/>
            <a:ext cx="1586348" cy="98583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999"/>
          <a:stretch/>
        </p:blipFill>
        <p:spPr>
          <a:xfrm>
            <a:off x="4572000" y="1900237"/>
            <a:ext cx="4188122" cy="278159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0677" t="10417" r="8333" b="10417"/>
          <a:stretch/>
        </p:blipFill>
        <p:spPr>
          <a:xfrm>
            <a:off x="7483132" y="3908712"/>
            <a:ext cx="1586851" cy="1163351"/>
          </a:xfrm>
          <a:prstGeom prst="rect">
            <a:avLst/>
          </a:prstGeom>
        </p:spPr>
      </p:pic>
      <p:sp>
        <p:nvSpPr>
          <p:cNvPr id="9" name="TextBox 8"/>
          <p:cNvSpPr txBox="1"/>
          <p:nvPr/>
        </p:nvSpPr>
        <p:spPr>
          <a:xfrm>
            <a:off x="965665" y="1624788"/>
            <a:ext cx="27087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b="1" dirty="0">
                <a:solidFill>
                  <a:srgbClr val="244FA6"/>
                </a:solidFill>
              </a:rPr>
              <a:t>Horizontal Velocities</a:t>
            </a:r>
            <a:endParaRPr lang="en-US" sz="1350" b="1" dirty="0">
              <a:solidFill>
                <a:srgbClr val="244FA6"/>
              </a:solidFill>
            </a:endParaRPr>
          </a:p>
        </p:txBody>
      </p:sp>
      <p:sp>
        <p:nvSpPr>
          <p:cNvPr id="10" name="TextBox 9"/>
          <p:cNvSpPr txBox="1"/>
          <p:nvPr/>
        </p:nvSpPr>
        <p:spPr>
          <a:xfrm>
            <a:off x="5616701" y="1450628"/>
            <a:ext cx="235769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b="1" dirty="0">
                <a:solidFill>
                  <a:srgbClr val="244FA6"/>
                </a:solidFill>
              </a:rPr>
              <a:t>Vertical Velocities</a:t>
            </a:r>
            <a:endParaRPr lang="en-US" sz="1350" b="1" dirty="0">
              <a:solidFill>
                <a:srgbClr val="244FA6"/>
              </a:solidFill>
            </a:endParaRPr>
          </a:p>
        </p:txBody>
      </p:sp>
    </p:spTree>
    <p:extLst>
      <p:ext uri="{BB962C8B-B14F-4D97-AF65-F5344CB8AC3E}">
        <p14:creationId xmlns:p14="http://schemas.microsoft.com/office/powerpoint/2010/main" val="370405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1759" y="243186"/>
            <a:ext cx="4413131" cy="769441"/>
          </a:xfrm>
          <a:prstGeom prst="rect">
            <a:avLst/>
          </a:prstGeom>
          <a:noFill/>
        </p:spPr>
        <p:txBody>
          <a:bodyPr wrap="none" rtlCol="0">
            <a:spAutoFit/>
          </a:bodyPr>
          <a:lstStyle/>
          <a:p>
            <a:r>
              <a:rPr lang="en-US" sz="4400" dirty="0">
                <a:solidFill>
                  <a:srgbClr val="244FA6"/>
                </a:solidFill>
                <a:latin typeface="Times New Roman" panose="02020603050405020304" pitchFamily="18" charset="0"/>
                <a:cs typeface="Times New Roman" panose="02020603050405020304" pitchFamily="18" charset="0"/>
              </a:rPr>
              <a:t>RTK GVX Format</a:t>
            </a:r>
          </a:p>
        </p:txBody>
      </p:sp>
      <p:sp>
        <p:nvSpPr>
          <p:cNvPr id="3" name="TextBox 2"/>
          <p:cNvSpPr txBox="1"/>
          <p:nvPr/>
        </p:nvSpPr>
        <p:spPr>
          <a:xfrm>
            <a:off x="1636222" y="4681837"/>
            <a:ext cx="579671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dirty="0">
                <a:solidFill>
                  <a:srgbClr val="244FA6"/>
                </a:solidFill>
              </a:rPr>
              <a:t>https://geodesy.noaa.gov/data/formats/GVX/</a:t>
            </a:r>
            <a:endParaRPr lang="en-US" sz="1350" dirty="0">
              <a:solidFill>
                <a:srgbClr val="244FA6"/>
              </a:solidFill>
            </a:endParaRPr>
          </a:p>
        </p:txBody>
      </p:sp>
      <p:sp>
        <p:nvSpPr>
          <p:cNvPr id="6" name="TextBox 5"/>
          <p:cNvSpPr txBox="1"/>
          <p:nvPr/>
        </p:nvSpPr>
        <p:spPr>
          <a:xfrm>
            <a:off x="2830955" y="797423"/>
            <a:ext cx="3156633" cy="507831"/>
          </a:xfrm>
          <a:prstGeom prst="rect">
            <a:avLst/>
          </a:prstGeom>
          <a:noFill/>
        </p:spPr>
        <p:txBody>
          <a:bodyPr wrap="none" rtlCol="0">
            <a:spAutoFit/>
          </a:bodyPr>
          <a:lstStyle/>
          <a:p>
            <a:r>
              <a:rPr lang="en-US" sz="2700" dirty="0">
                <a:solidFill>
                  <a:srgbClr val="244FA6"/>
                </a:solidFill>
                <a:latin typeface="Times New Roman" panose="02020603050405020304" pitchFamily="18" charset="0"/>
                <a:cs typeface="Times New Roman" panose="02020603050405020304" pitchFamily="18" charset="0"/>
              </a:rPr>
              <a:t>Requesting Feedback</a:t>
            </a:r>
          </a:p>
        </p:txBody>
      </p:sp>
      <p:pic>
        <p:nvPicPr>
          <p:cNvPr id="4" name="Picture 3"/>
          <p:cNvPicPr>
            <a:picLocks noChangeAspect="1"/>
          </p:cNvPicPr>
          <p:nvPr/>
        </p:nvPicPr>
        <p:blipFill>
          <a:blip r:embed="rId3"/>
          <a:stretch>
            <a:fillRect/>
          </a:stretch>
        </p:blipFill>
        <p:spPr>
          <a:xfrm>
            <a:off x="4947557" y="1739271"/>
            <a:ext cx="4135210" cy="24721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7" y="1431746"/>
            <a:ext cx="4847031" cy="3087186"/>
          </a:xfrm>
          <a:prstGeom prst="rect">
            <a:avLst/>
          </a:prstGeom>
        </p:spPr>
      </p:pic>
    </p:spTree>
    <p:extLst>
      <p:ext uri="{BB962C8B-B14F-4D97-AF65-F5344CB8AC3E}">
        <p14:creationId xmlns:p14="http://schemas.microsoft.com/office/powerpoint/2010/main" val="3963165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Box 1"/>
          <p:cNvSpPr txBox="1"/>
          <p:nvPr/>
        </p:nvSpPr>
        <p:spPr>
          <a:xfrm>
            <a:off x="1497334" y="482876"/>
            <a:ext cx="615649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1339A"/>
                </a:solidFill>
              </a:rPr>
              <a:t>Why Modernize the NSRS</a:t>
            </a:r>
          </a:p>
        </p:txBody>
      </p:sp>
      <p:sp>
        <p:nvSpPr>
          <p:cNvPr id="146" name="Rectangle 2"/>
          <p:cNvSpPr txBox="1"/>
          <p:nvPr/>
        </p:nvSpPr>
        <p:spPr>
          <a:xfrm>
            <a:off x="385590" y="1229783"/>
            <a:ext cx="8571123" cy="381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sz="3000" dirty="0">
                <a:solidFill>
                  <a:srgbClr val="01339A"/>
                </a:solidFill>
              </a:rPr>
              <a:t>Current models built on old technology</a:t>
            </a:r>
            <a:r>
              <a:rPr lang="en-US" sz="3000" dirty="0">
                <a:solidFill>
                  <a:srgbClr val="01339A"/>
                </a:solidFill>
              </a:rPr>
              <a:t> and data</a:t>
            </a:r>
          </a:p>
          <a:p>
            <a:pPr>
              <a:defRPr sz="3000">
                <a:solidFill>
                  <a:srgbClr val="17375E"/>
                </a:solidFill>
                <a:latin typeface="Arial"/>
                <a:ea typeface="Arial"/>
                <a:cs typeface="Arial"/>
                <a:sym typeface="Arial"/>
              </a:defRPr>
            </a:pPr>
            <a:endParaRPr sz="800" dirty="0">
              <a:solidFill>
                <a:srgbClr val="01339A"/>
              </a:solidFill>
            </a:endParaRPr>
          </a:p>
          <a:p>
            <a:pPr lvl="1">
              <a:defRPr sz="3000">
                <a:solidFill>
                  <a:srgbClr val="17375E"/>
                </a:solidFill>
                <a:latin typeface="Arial"/>
                <a:ea typeface="Arial"/>
                <a:cs typeface="Arial"/>
                <a:sym typeface="Arial"/>
              </a:defRPr>
            </a:pPr>
            <a:r>
              <a:rPr sz="3000" dirty="0">
                <a:solidFill>
                  <a:srgbClr val="01339A"/>
                </a:solidFill>
              </a:rPr>
              <a:t>NAD</a:t>
            </a:r>
            <a:r>
              <a:rPr lang="en-US" sz="3000" dirty="0">
                <a:solidFill>
                  <a:srgbClr val="01339A"/>
                </a:solidFill>
              </a:rPr>
              <a:t> </a:t>
            </a:r>
            <a:r>
              <a:rPr sz="3000" dirty="0">
                <a:solidFill>
                  <a:srgbClr val="01339A"/>
                </a:solidFill>
              </a:rPr>
              <a:t>83 not truly Geocentric</a:t>
            </a:r>
            <a:r>
              <a:rPr lang="en-US" sz="3000" dirty="0">
                <a:solidFill>
                  <a:srgbClr val="01339A"/>
                </a:solidFill>
              </a:rPr>
              <a:t> (~2.2m)</a:t>
            </a:r>
          </a:p>
          <a:p>
            <a:pPr lvl="1">
              <a:defRPr sz="3000">
                <a:solidFill>
                  <a:srgbClr val="17375E"/>
                </a:solidFill>
                <a:latin typeface="Arial"/>
                <a:ea typeface="Arial"/>
                <a:cs typeface="Arial"/>
                <a:sym typeface="Arial"/>
              </a:defRPr>
            </a:pPr>
            <a:endParaRPr sz="800" dirty="0">
              <a:solidFill>
                <a:srgbClr val="01339A"/>
              </a:solidFill>
            </a:endParaRPr>
          </a:p>
          <a:p>
            <a:pPr lvl="1">
              <a:defRPr sz="3000">
                <a:solidFill>
                  <a:srgbClr val="17375E"/>
                </a:solidFill>
                <a:latin typeface="Arial"/>
                <a:ea typeface="Arial"/>
                <a:cs typeface="Arial"/>
                <a:sym typeface="Arial"/>
              </a:defRPr>
            </a:pPr>
            <a:r>
              <a:rPr sz="3000" dirty="0">
                <a:solidFill>
                  <a:srgbClr val="01339A"/>
                </a:solidFill>
              </a:rPr>
              <a:t>NAVD</a:t>
            </a:r>
            <a:r>
              <a:rPr lang="en-US" sz="3000" dirty="0">
                <a:solidFill>
                  <a:srgbClr val="01339A"/>
                </a:solidFill>
              </a:rPr>
              <a:t> </a:t>
            </a:r>
            <a:r>
              <a:rPr sz="3000" dirty="0">
                <a:solidFill>
                  <a:srgbClr val="01339A"/>
                </a:solidFill>
              </a:rPr>
              <a:t>88 relies on marks in the ground</a:t>
            </a:r>
          </a:p>
          <a:p>
            <a:pPr lvl="1">
              <a:defRPr sz="3000">
                <a:solidFill>
                  <a:srgbClr val="17375E"/>
                </a:solidFill>
                <a:latin typeface="Arial"/>
                <a:ea typeface="Arial"/>
                <a:cs typeface="Arial"/>
                <a:sym typeface="Arial"/>
              </a:defRPr>
            </a:pPr>
            <a:r>
              <a:rPr lang="en-US" sz="3000" dirty="0">
                <a:solidFill>
                  <a:srgbClr val="01339A"/>
                </a:solidFill>
              </a:rPr>
              <a:t>and is n</a:t>
            </a:r>
            <a:r>
              <a:rPr sz="3000" dirty="0">
                <a:solidFill>
                  <a:srgbClr val="01339A"/>
                </a:solidFill>
              </a:rPr>
              <a:t>ot easily maintained</a:t>
            </a:r>
            <a:endParaRPr lang="en-US" sz="3000" dirty="0">
              <a:solidFill>
                <a:srgbClr val="01339A"/>
              </a:solidFill>
            </a:endParaRPr>
          </a:p>
          <a:p>
            <a:pPr lvl="1">
              <a:defRPr sz="3000">
                <a:solidFill>
                  <a:srgbClr val="17375E"/>
                </a:solidFill>
                <a:latin typeface="Arial"/>
                <a:ea typeface="Arial"/>
                <a:cs typeface="Arial"/>
                <a:sym typeface="Arial"/>
              </a:defRPr>
            </a:pPr>
            <a:endParaRPr sz="800" dirty="0">
              <a:solidFill>
                <a:srgbClr val="01339A"/>
              </a:solidFill>
            </a:endParaRPr>
          </a:p>
          <a:p>
            <a:pPr lvl="1">
              <a:defRPr sz="3000">
                <a:solidFill>
                  <a:srgbClr val="17375E"/>
                </a:solidFill>
                <a:latin typeface="Arial"/>
                <a:ea typeface="Arial"/>
                <a:cs typeface="Arial"/>
                <a:sym typeface="Arial"/>
              </a:defRPr>
            </a:pPr>
            <a:r>
              <a:rPr sz="3000" dirty="0">
                <a:solidFill>
                  <a:srgbClr val="01339A"/>
                </a:solidFill>
              </a:rPr>
              <a:t>T</a:t>
            </a:r>
            <a:r>
              <a:rPr lang="en-US" sz="3000" dirty="0">
                <a:solidFill>
                  <a:srgbClr val="01339A"/>
                </a:solidFill>
              </a:rPr>
              <a:t>oday’s t</a:t>
            </a:r>
            <a:r>
              <a:rPr sz="3000" dirty="0">
                <a:solidFill>
                  <a:srgbClr val="01339A"/>
                </a:solidFill>
              </a:rPr>
              <a:t>echnology needs better </a:t>
            </a:r>
            <a:r>
              <a:rPr lang="en-US" sz="3000" dirty="0">
                <a:solidFill>
                  <a:srgbClr val="01339A"/>
                </a:solidFill>
              </a:rPr>
              <a:t>a</a:t>
            </a:r>
            <a:r>
              <a:rPr sz="3000" dirty="0">
                <a:solidFill>
                  <a:srgbClr val="01339A"/>
                </a:solidFill>
              </a:rPr>
              <a:t>ccuracy</a:t>
            </a:r>
            <a:endParaRPr lang="en-US" sz="3000" dirty="0">
              <a:solidFill>
                <a:srgbClr val="01339A"/>
              </a:solidFill>
            </a:endParaRPr>
          </a:p>
          <a:p>
            <a:pPr lvl="1">
              <a:defRPr sz="3000">
                <a:solidFill>
                  <a:srgbClr val="17375E"/>
                </a:solidFill>
                <a:latin typeface="Arial"/>
                <a:ea typeface="Arial"/>
                <a:cs typeface="Arial"/>
                <a:sym typeface="Arial"/>
              </a:defRPr>
            </a:pPr>
            <a:endParaRPr lang="en-US" sz="800" dirty="0">
              <a:solidFill>
                <a:srgbClr val="01339A"/>
              </a:solidFill>
            </a:endParaRPr>
          </a:p>
          <a:p>
            <a:pPr lvl="1">
              <a:defRPr sz="3000">
                <a:solidFill>
                  <a:srgbClr val="17375E"/>
                </a:solidFill>
                <a:latin typeface="Arial"/>
                <a:ea typeface="Arial"/>
                <a:cs typeface="Arial"/>
                <a:sym typeface="Arial"/>
              </a:defRPr>
            </a:pPr>
            <a:r>
              <a:rPr lang="en-US" sz="3000" dirty="0">
                <a:solidFill>
                  <a:srgbClr val="01339A"/>
                </a:solidFill>
              </a:rPr>
              <a:t>Data is collected exponentially faster</a:t>
            </a:r>
          </a:p>
          <a:p>
            <a:pPr>
              <a:defRPr sz="3000">
                <a:solidFill>
                  <a:srgbClr val="17375E"/>
                </a:solidFill>
                <a:latin typeface="Arial"/>
                <a:ea typeface="Arial"/>
                <a:cs typeface="Arial"/>
                <a:sym typeface="Arial"/>
              </a:defRPr>
            </a:pPr>
            <a:r>
              <a:rPr lang="en-US" sz="3000" dirty="0">
                <a:solidFill>
                  <a:srgbClr val="01339A"/>
                </a:solidFill>
              </a:rPr>
              <a:t>In addition, the US has agreed to adopt the GGRF</a:t>
            </a:r>
            <a:endParaRPr sz="3000" dirty="0">
              <a:solidFill>
                <a:srgbClr val="01339A"/>
              </a:solidFill>
            </a:endParaRPr>
          </a:p>
        </p:txBody>
      </p:sp>
    </p:spTree>
    <p:extLst>
      <p:ext uri="{BB962C8B-B14F-4D97-AF65-F5344CB8AC3E}">
        <p14:creationId xmlns:p14="http://schemas.microsoft.com/office/powerpoint/2010/main" val="3874242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Box 1"/>
          <p:cNvSpPr txBox="1"/>
          <p:nvPr/>
        </p:nvSpPr>
        <p:spPr>
          <a:xfrm>
            <a:off x="-132202" y="334869"/>
            <a:ext cx="937535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3600" dirty="0">
                <a:solidFill>
                  <a:srgbClr val="01339A"/>
                </a:solidFill>
              </a:rPr>
              <a:t>NSRS is a Paradigm Shift in Data &amp; Technology</a:t>
            </a:r>
            <a:endParaRPr sz="3600" dirty="0">
              <a:solidFill>
                <a:srgbClr val="01339A"/>
              </a:solidFill>
            </a:endParaRPr>
          </a:p>
        </p:txBody>
      </p:sp>
      <p:grpSp>
        <p:nvGrpSpPr>
          <p:cNvPr id="8" name="Group 7"/>
          <p:cNvGrpSpPr/>
          <p:nvPr/>
        </p:nvGrpSpPr>
        <p:grpSpPr>
          <a:xfrm>
            <a:off x="307690" y="1068286"/>
            <a:ext cx="8116369" cy="2562240"/>
            <a:chOff x="456416" y="2079835"/>
            <a:chExt cx="10821825" cy="3416320"/>
          </a:xfrm>
        </p:grpSpPr>
        <p:sp>
          <p:nvSpPr>
            <p:cNvPr id="4" name="TextBox 1"/>
            <p:cNvSpPr txBox="1"/>
            <p:nvPr/>
          </p:nvSpPr>
          <p:spPr>
            <a:xfrm>
              <a:off x="456416" y="2079835"/>
              <a:ext cx="2053124"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solidFill>
                    <a:srgbClr val="01339A"/>
                  </a:solidFill>
                </a:rPr>
                <a:t>NAD 83</a:t>
              </a:r>
              <a:endParaRPr sz="3300" b="1" dirty="0">
                <a:solidFill>
                  <a:srgbClr val="01339A"/>
                </a:solidFill>
              </a:endParaRPr>
            </a:p>
          </p:txBody>
        </p:sp>
        <p:sp>
          <p:nvSpPr>
            <p:cNvPr id="5" name="TextBox 1"/>
            <p:cNvSpPr txBox="1"/>
            <p:nvPr/>
          </p:nvSpPr>
          <p:spPr>
            <a:xfrm>
              <a:off x="5863698" y="2079835"/>
              <a:ext cx="2450399"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solidFill>
                    <a:srgbClr val="01339A"/>
                  </a:solidFill>
                </a:rPr>
                <a:t>NAVD 88</a:t>
              </a:r>
              <a:endParaRPr sz="3300" b="1" dirty="0">
                <a:solidFill>
                  <a:srgbClr val="01339A"/>
                </a:solidFill>
              </a:endParaRPr>
            </a:p>
          </p:txBody>
        </p:sp>
        <p:sp>
          <p:nvSpPr>
            <p:cNvPr id="11" name="TextBox 1"/>
            <p:cNvSpPr txBox="1"/>
            <p:nvPr/>
          </p:nvSpPr>
          <p:spPr>
            <a:xfrm>
              <a:off x="913624" y="2849276"/>
              <a:ext cx="4826105" cy="2646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solidFill>
                    <a:srgbClr val="01339A"/>
                  </a:solidFill>
                </a:rPr>
                <a:t>Triangulation (150 years)</a:t>
              </a:r>
            </a:p>
            <a:p>
              <a:endParaRPr lang="en-US" sz="750" dirty="0">
                <a:solidFill>
                  <a:srgbClr val="01339A"/>
                </a:solidFill>
              </a:endParaRPr>
            </a:p>
            <a:p>
              <a:r>
                <a:rPr lang="en-US" sz="2700" dirty="0">
                  <a:solidFill>
                    <a:srgbClr val="01339A"/>
                  </a:solidFill>
                </a:rPr>
                <a:t>TRANSIT/BC-4</a:t>
              </a:r>
            </a:p>
            <a:p>
              <a:r>
                <a:rPr lang="en-US" sz="2700" dirty="0">
                  <a:solidFill>
                    <a:srgbClr val="01339A"/>
                  </a:solidFill>
                </a:rPr>
                <a:t>DORIS</a:t>
              </a:r>
            </a:p>
            <a:p>
              <a:endParaRPr lang="en-US" sz="750" dirty="0">
                <a:solidFill>
                  <a:srgbClr val="01339A"/>
                </a:solidFill>
              </a:endParaRPr>
            </a:p>
            <a:p>
              <a:r>
                <a:rPr lang="en-US" sz="2700" dirty="0">
                  <a:solidFill>
                    <a:srgbClr val="01339A"/>
                  </a:solidFill>
                </a:rPr>
                <a:t>GRS80 Ellipsoid</a:t>
              </a:r>
              <a:endParaRPr sz="2700" dirty="0">
                <a:solidFill>
                  <a:srgbClr val="01339A"/>
                </a:solidFill>
              </a:endParaRPr>
            </a:p>
          </p:txBody>
        </p:sp>
        <p:sp>
          <p:nvSpPr>
            <p:cNvPr id="12" name="TextBox 1"/>
            <p:cNvSpPr txBox="1"/>
            <p:nvPr/>
          </p:nvSpPr>
          <p:spPr>
            <a:xfrm>
              <a:off x="6213181" y="2849276"/>
              <a:ext cx="5065060" cy="2646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solidFill>
                    <a:srgbClr val="01339A"/>
                  </a:solidFill>
                </a:rPr>
                <a:t>Leveling (150+ years)</a:t>
              </a:r>
            </a:p>
            <a:p>
              <a:r>
                <a:rPr lang="en-US" sz="2700" dirty="0">
                  <a:solidFill>
                    <a:srgbClr val="01339A"/>
                  </a:solidFill>
                </a:rPr>
                <a:t>Water-Level Transfers</a:t>
              </a:r>
            </a:p>
            <a:p>
              <a:endParaRPr lang="en-US" sz="750" dirty="0">
                <a:solidFill>
                  <a:srgbClr val="01339A"/>
                </a:solidFill>
              </a:endParaRPr>
            </a:p>
            <a:p>
              <a:r>
                <a:rPr lang="en-US" sz="2700" dirty="0">
                  <a:solidFill>
                    <a:srgbClr val="01339A"/>
                  </a:solidFill>
                </a:rPr>
                <a:t>Surface Gravity</a:t>
              </a:r>
            </a:p>
            <a:p>
              <a:endParaRPr lang="en-US" sz="750" dirty="0">
                <a:solidFill>
                  <a:srgbClr val="01339A"/>
                </a:solidFill>
              </a:endParaRPr>
            </a:p>
            <a:p>
              <a:r>
                <a:rPr lang="en-US" sz="2700" dirty="0">
                  <a:solidFill>
                    <a:srgbClr val="01339A"/>
                  </a:solidFill>
                </a:rPr>
                <a:t>Theodolite Vertical Angles</a:t>
              </a:r>
              <a:endParaRPr sz="2700" dirty="0">
                <a:solidFill>
                  <a:srgbClr val="01339A"/>
                </a:solidFill>
              </a:endParaRPr>
            </a:p>
          </p:txBody>
        </p:sp>
      </p:grpSp>
      <p:sp>
        <p:nvSpPr>
          <p:cNvPr id="13" name="TextBox 1"/>
          <p:cNvSpPr txBox="1"/>
          <p:nvPr/>
        </p:nvSpPr>
        <p:spPr>
          <a:xfrm>
            <a:off x="685219" y="4357799"/>
            <a:ext cx="6809041"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solidFill>
                  <a:srgbClr val="01339A"/>
                </a:solidFill>
              </a:rPr>
              <a:t>Main Frames (MB), Theodolites, Dumpy Levels</a:t>
            </a:r>
            <a:endParaRPr sz="2700" dirty="0">
              <a:solidFill>
                <a:srgbClr val="01339A"/>
              </a:solidFill>
            </a:endParaRPr>
          </a:p>
        </p:txBody>
      </p:sp>
      <p:sp>
        <p:nvSpPr>
          <p:cNvPr id="15" name="TextBox 1"/>
          <p:cNvSpPr txBox="1"/>
          <p:nvPr/>
        </p:nvSpPr>
        <p:spPr>
          <a:xfrm>
            <a:off x="307690" y="3694080"/>
            <a:ext cx="2145393"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solidFill>
                  <a:srgbClr val="01339A"/>
                </a:solidFill>
              </a:rPr>
              <a:t>Technology</a:t>
            </a:r>
            <a:endParaRPr sz="3300" b="1" dirty="0">
              <a:solidFill>
                <a:srgbClr val="01339A"/>
              </a:solidFill>
            </a:endParaRPr>
          </a:p>
        </p:txBody>
      </p:sp>
    </p:spTree>
    <p:extLst>
      <p:ext uri="{BB962C8B-B14F-4D97-AF65-F5344CB8AC3E}">
        <p14:creationId xmlns:p14="http://schemas.microsoft.com/office/powerpoint/2010/main" val="1487704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Box 1"/>
          <p:cNvSpPr txBox="1"/>
          <p:nvPr/>
        </p:nvSpPr>
        <p:spPr>
          <a:xfrm>
            <a:off x="1190050" y="264679"/>
            <a:ext cx="681647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1339A"/>
                </a:solidFill>
              </a:rPr>
              <a:t>Plate Tectonics and Velocities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743"/>
          <a:stretch/>
        </p:blipFill>
        <p:spPr>
          <a:xfrm>
            <a:off x="1329954" y="967600"/>
            <a:ext cx="6484092" cy="3601818"/>
          </a:xfrm>
          <a:prstGeom prst="rect">
            <a:avLst/>
          </a:prstGeom>
        </p:spPr>
      </p:pic>
      <p:sp>
        <p:nvSpPr>
          <p:cNvPr id="2" name="TextBox 1"/>
          <p:cNvSpPr txBox="1"/>
          <p:nvPr/>
        </p:nvSpPr>
        <p:spPr>
          <a:xfrm>
            <a:off x="919078" y="4529918"/>
            <a:ext cx="728603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800" dirty="0">
                <a:solidFill>
                  <a:srgbClr val="01339A"/>
                </a:solidFill>
                <a:latin typeface="Times New Roman" panose="02020603050405020304" pitchFamily="18" charset="0"/>
                <a:cs typeface="Times New Roman" panose="02020603050405020304" pitchFamily="18" charset="0"/>
              </a:rPr>
              <a:t>“drift” : Annual changes to ITRF2014 coordinates</a:t>
            </a:r>
          </a:p>
        </p:txBody>
      </p:sp>
    </p:spTree>
    <p:extLst>
      <p:ext uri="{BB962C8B-B14F-4D97-AF65-F5344CB8AC3E}">
        <p14:creationId xmlns:p14="http://schemas.microsoft.com/office/powerpoint/2010/main" val="3333235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Box 1"/>
          <p:cNvSpPr txBox="1"/>
          <p:nvPr/>
        </p:nvSpPr>
        <p:spPr>
          <a:xfrm>
            <a:off x="0" y="334869"/>
            <a:ext cx="914400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3600" dirty="0">
                <a:solidFill>
                  <a:srgbClr val="01339A"/>
                </a:solidFill>
              </a:rPr>
              <a:t>NSRS is a Paradigm Shift in Data &amp; Technology</a:t>
            </a:r>
          </a:p>
        </p:txBody>
      </p:sp>
      <p:sp>
        <p:nvSpPr>
          <p:cNvPr id="4" name="TextBox 1"/>
          <p:cNvSpPr txBox="1"/>
          <p:nvPr/>
        </p:nvSpPr>
        <p:spPr>
          <a:xfrm>
            <a:off x="307690" y="1068286"/>
            <a:ext cx="1103826"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solidFill>
                  <a:srgbClr val="01339A"/>
                </a:solidFill>
              </a:rPr>
              <a:t>TRFs</a:t>
            </a:r>
            <a:endParaRPr sz="3300" b="1" dirty="0">
              <a:solidFill>
                <a:srgbClr val="01339A"/>
              </a:solidFill>
            </a:endParaRPr>
          </a:p>
        </p:txBody>
      </p:sp>
      <p:sp>
        <p:nvSpPr>
          <p:cNvPr id="5" name="TextBox 1"/>
          <p:cNvSpPr txBox="1"/>
          <p:nvPr/>
        </p:nvSpPr>
        <p:spPr>
          <a:xfrm>
            <a:off x="3418935" y="1068286"/>
            <a:ext cx="2932170"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solidFill>
                  <a:srgbClr val="01339A"/>
                </a:solidFill>
              </a:rPr>
              <a:t>Geopotential</a:t>
            </a:r>
            <a:endParaRPr sz="3300" b="1" dirty="0">
              <a:solidFill>
                <a:srgbClr val="01339A"/>
              </a:solidFill>
            </a:endParaRPr>
          </a:p>
        </p:txBody>
      </p:sp>
      <p:sp>
        <p:nvSpPr>
          <p:cNvPr id="11" name="TextBox 1"/>
          <p:cNvSpPr txBox="1"/>
          <p:nvPr/>
        </p:nvSpPr>
        <p:spPr>
          <a:xfrm>
            <a:off x="685218" y="1649181"/>
            <a:ext cx="2458363" cy="2100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solidFill>
                  <a:srgbClr val="01339A"/>
                </a:solidFill>
              </a:rPr>
              <a:t>GNSS (25 years)</a:t>
            </a:r>
          </a:p>
          <a:p>
            <a:endParaRPr lang="en-US" sz="750" dirty="0">
              <a:solidFill>
                <a:srgbClr val="01339A"/>
              </a:solidFill>
            </a:endParaRPr>
          </a:p>
          <a:p>
            <a:r>
              <a:rPr lang="en-US" sz="2700" dirty="0">
                <a:solidFill>
                  <a:srgbClr val="01339A"/>
                </a:solidFill>
              </a:rPr>
              <a:t>VLBI</a:t>
            </a:r>
          </a:p>
          <a:p>
            <a:endParaRPr lang="en-US" sz="750" dirty="0">
              <a:solidFill>
                <a:srgbClr val="01339A"/>
              </a:solidFill>
            </a:endParaRPr>
          </a:p>
          <a:p>
            <a:r>
              <a:rPr lang="en-US" sz="2700" dirty="0">
                <a:solidFill>
                  <a:srgbClr val="01339A"/>
                </a:solidFill>
              </a:rPr>
              <a:t>SLR</a:t>
            </a:r>
          </a:p>
          <a:p>
            <a:endParaRPr lang="en-US" sz="750" dirty="0">
              <a:solidFill>
                <a:srgbClr val="01339A"/>
              </a:solidFill>
            </a:endParaRPr>
          </a:p>
          <a:p>
            <a:r>
              <a:rPr lang="en-US" sz="2700" dirty="0">
                <a:solidFill>
                  <a:srgbClr val="01339A"/>
                </a:solidFill>
              </a:rPr>
              <a:t>DORIS</a:t>
            </a:r>
            <a:endParaRPr sz="2700" dirty="0">
              <a:solidFill>
                <a:srgbClr val="01339A"/>
              </a:solidFill>
            </a:endParaRPr>
          </a:p>
        </p:txBody>
      </p:sp>
      <p:sp>
        <p:nvSpPr>
          <p:cNvPr id="12" name="TextBox 1"/>
          <p:cNvSpPr txBox="1"/>
          <p:nvPr/>
        </p:nvSpPr>
        <p:spPr>
          <a:xfrm>
            <a:off x="3730917" y="1645367"/>
            <a:ext cx="5241176" cy="1869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solidFill>
                  <a:srgbClr val="01339A"/>
                </a:solidFill>
              </a:rPr>
              <a:t>Leveling (180+ years) – Now Digital</a:t>
            </a:r>
            <a:endParaRPr lang="en-US" sz="750" dirty="0">
              <a:solidFill>
                <a:srgbClr val="01339A"/>
              </a:solidFill>
            </a:endParaRPr>
          </a:p>
          <a:p>
            <a:r>
              <a:rPr lang="en-US" sz="2700" dirty="0">
                <a:solidFill>
                  <a:srgbClr val="01339A"/>
                </a:solidFill>
              </a:rPr>
              <a:t>Satellite, Airborne, Surface Gravity</a:t>
            </a:r>
          </a:p>
          <a:p>
            <a:endParaRPr lang="en-US" sz="750" dirty="0">
              <a:solidFill>
                <a:srgbClr val="01339A"/>
              </a:solidFill>
            </a:endParaRPr>
          </a:p>
          <a:p>
            <a:r>
              <a:rPr lang="en-US" sz="2700" dirty="0">
                <a:solidFill>
                  <a:srgbClr val="01339A"/>
                </a:solidFill>
              </a:rPr>
              <a:t>Digital Elevation Models</a:t>
            </a:r>
          </a:p>
          <a:p>
            <a:r>
              <a:rPr lang="en-US" sz="2700" dirty="0">
                <a:solidFill>
                  <a:srgbClr val="01339A"/>
                </a:solidFill>
              </a:rPr>
              <a:t>	SRTM, LIDAR, IFSAR</a:t>
            </a:r>
          </a:p>
        </p:txBody>
      </p:sp>
      <p:sp>
        <p:nvSpPr>
          <p:cNvPr id="13" name="TextBox 1"/>
          <p:cNvSpPr txBox="1"/>
          <p:nvPr/>
        </p:nvSpPr>
        <p:spPr>
          <a:xfrm>
            <a:off x="406922" y="4407494"/>
            <a:ext cx="845038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solidFill>
                  <a:srgbClr val="01339A"/>
                </a:solidFill>
              </a:rPr>
              <a:t>Cloud/Servers, Satellites, Many new surveying technologies</a:t>
            </a:r>
            <a:endParaRPr sz="2700" dirty="0">
              <a:solidFill>
                <a:srgbClr val="01339A"/>
              </a:solidFill>
            </a:endParaRPr>
          </a:p>
        </p:txBody>
      </p:sp>
      <p:sp>
        <p:nvSpPr>
          <p:cNvPr id="15" name="TextBox 1"/>
          <p:cNvSpPr txBox="1"/>
          <p:nvPr/>
        </p:nvSpPr>
        <p:spPr>
          <a:xfrm>
            <a:off x="307690" y="3694080"/>
            <a:ext cx="2145393"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solidFill>
                  <a:srgbClr val="01339A"/>
                </a:solidFill>
              </a:rPr>
              <a:t>Technology</a:t>
            </a:r>
            <a:endParaRPr sz="3300" b="1" dirty="0">
              <a:solidFill>
                <a:srgbClr val="01339A"/>
              </a:solidFill>
            </a:endParaRPr>
          </a:p>
        </p:txBody>
      </p:sp>
    </p:spTree>
    <p:extLst>
      <p:ext uri="{BB962C8B-B14F-4D97-AF65-F5344CB8AC3E}">
        <p14:creationId xmlns:p14="http://schemas.microsoft.com/office/powerpoint/2010/main" val="2658593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6883004" y="1207294"/>
            <a:ext cx="998934" cy="831804"/>
            <a:chOff x="7467600" y="1143000"/>
            <a:chExt cx="1487907" cy="1474498"/>
          </a:xfrm>
          <a:effectLst>
            <a:outerShdw blurRad="50800" dist="38100" dir="13500000" algn="tl">
              <a:srgbClr val="000000">
                <a:alpha val="43000"/>
              </a:srgbClr>
            </a:outerShdw>
          </a:effectLst>
        </p:grpSpPr>
        <p:pic>
          <p:nvPicPr>
            <p:cNvPr id="16419" name="Picture 9" descr="arabsat-4a_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143000"/>
              <a:ext cx="1447800" cy="10556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8708" name="Rectangle 11"/>
            <p:cNvSpPr>
              <a:spLocks noChangeArrowheads="1"/>
            </p:cNvSpPr>
            <p:nvPr/>
          </p:nvSpPr>
          <p:spPr bwMode="white">
            <a:xfrm>
              <a:off x="7531443" y="2297478"/>
              <a:ext cx="1424064" cy="32002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eaLnBrk="0" hangingPunct="0">
                <a:lnSpc>
                  <a:spcPct val="80000"/>
                </a:lnSpc>
                <a:defRPr/>
              </a:pPr>
              <a:endParaRPr lang="en-US" sz="900">
                <a:solidFill>
                  <a:prstClr val="black"/>
                </a:solidFill>
                <a:latin typeface="Arial Black" charset="0"/>
                <a:ea typeface="ＭＳ Ｐゴシック" charset="0"/>
                <a:cs typeface="Arial" charset="0"/>
              </a:endParaRPr>
            </a:p>
          </p:txBody>
        </p:sp>
      </p:grpSp>
      <p:grpSp>
        <p:nvGrpSpPr>
          <p:cNvPr id="3" name="Group 13"/>
          <p:cNvGrpSpPr>
            <a:grpSpLocks/>
          </p:cNvGrpSpPr>
          <p:nvPr/>
        </p:nvGrpSpPr>
        <p:grpSpPr bwMode="auto">
          <a:xfrm>
            <a:off x="7111832" y="2364663"/>
            <a:ext cx="514350" cy="900113"/>
            <a:chOff x="1965" y="2592"/>
            <a:chExt cx="675" cy="1056"/>
          </a:xfrm>
        </p:grpSpPr>
        <p:pic>
          <p:nvPicPr>
            <p:cNvPr id="16417" name="Picture 1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 y="2592"/>
              <a:ext cx="675" cy="10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418" name="Picture 15" descr="Map zoomed 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 y="2648"/>
              <a:ext cx="504" cy="67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4" name="Group 36"/>
          <p:cNvGrpSpPr>
            <a:grpSpLocks/>
          </p:cNvGrpSpPr>
          <p:nvPr/>
        </p:nvGrpSpPr>
        <p:grpSpPr bwMode="auto">
          <a:xfrm>
            <a:off x="5397103" y="3754041"/>
            <a:ext cx="1528763" cy="1214438"/>
            <a:chOff x="5620120" y="4876800"/>
            <a:chExt cx="2209800" cy="1752600"/>
          </a:xfrm>
          <a:effectLst>
            <a:outerShdw blurRad="50800" dist="38100" dir="18900000" algn="tr">
              <a:srgbClr val="000000">
                <a:alpha val="43000"/>
              </a:srgbClr>
            </a:outerShdw>
          </a:effectLst>
        </p:grpSpPr>
        <p:pic>
          <p:nvPicPr>
            <p:cNvPr id="16415" name="Picture 34" descr="ThaiFishingBoats1"/>
            <p:cNvPicPr>
              <a:picLocks noChangeAspect="1" noChangeArrowheads="1"/>
            </p:cNvPicPr>
            <p:nvPr/>
          </p:nvPicPr>
          <p:blipFill>
            <a:blip r:embed="rId6">
              <a:extLst>
                <a:ext uri="{28A0092B-C50C-407E-A947-70E740481C1C}">
                  <a14:useLocalDpi xmlns:a14="http://schemas.microsoft.com/office/drawing/2010/main" val="0"/>
                </a:ext>
              </a:extLst>
            </a:blip>
            <a:srcRect l="30952" t="17857"/>
            <a:stretch>
              <a:fillRect/>
            </a:stretch>
          </p:blipFill>
          <p:spPr bwMode="auto">
            <a:xfrm>
              <a:off x="5620120" y="4876800"/>
              <a:ext cx="2209800" cy="1752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8704" name="Rectangle 27"/>
            <p:cNvSpPr>
              <a:spLocks noChangeArrowheads="1"/>
            </p:cNvSpPr>
            <p:nvPr/>
          </p:nvSpPr>
          <p:spPr bwMode="white">
            <a:xfrm>
              <a:off x="5685519" y="4945529"/>
              <a:ext cx="2058350" cy="300507"/>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eaLnBrk="0" hangingPunct="0">
                <a:defRPr/>
              </a:pPr>
              <a:r>
                <a:rPr lang="en-US" sz="900" dirty="0">
                  <a:solidFill>
                    <a:srgbClr val="FFFFFF"/>
                  </a:solidFill>
                  <a:latin typeface="Arial Black" charset="0"/>
                  <a:ea typeface="ＭＳ Ｐゴシック" charset="0"/>
                  <a:cs typeface="Arial" charset="0"/>
                </a:rPr>
                <a:t>Fishing and Boating</a:t>
              </a:r>
            </a:p>
          </p:txBody>
        </p:sp>
      </p:grpSp>
      <p:grpSp>
        <p:nvGrpSpPr>
          <p:cNvPr id="5" name="Group 33"/>
          <p:cNvGrpSpPr>
            <a:grpSpLocks/>
          </p:cNvGrpSpPr>
          <p:nvPr/>
        </p:nvGrpSpPr>
        <p:grpSpPr bwMode="auto">
          <a:xfrm>
            <a:off x="3775473" y="3754041"/>
            <a:ext cx="1539478" cy="1214438"/>
            <a:chOff x="3168011" y="4724400"/>
            <a:chExt cx="2423164" cy="1781175"/>
          </a:xfrm>
          <a:effectLst>
            <a:outerShdw blurRad="50800" dist="38100" dir="18900000" algn="tr">
              <a:srgbClr val="000000">
                <a:alpha val="43000"/>
              </a:srgbClr>
            </a:outerShdw>
          </a:effectLst>
        </p:grpSpPr>
        <p:pic>
          <p:nvPicPr>
            <p:cNvPr id="16413" name="Picture 33" descr="Offshore Oil Platform with Helicopter overhead (nv1) ">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2325" y="4724400"/>
              <a:ext cx="2228850" cy="1781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8702" name="Rectangle 26"/>
            <p:cNvSpPr>
              <a:spLocks noChangeArrowheads="1"/>
            </p:cNvSpPr>
            <p:nvPr/>
          </p:nvSpPr>
          <p:spPr bwMode="white">
            <a:xfrm>
              <a:off x="3168011" y="4813457"/>
              <a:ext cx="2132686" cy="26478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algn="ctr" eaLnBrk="0" hangingPunct="0">
                <a:lnSpc>
                  <a:spcPct val="80000"/>
                </a:lnSpc>
                <a:defRPr/>
              </a:pPr>
              <a:r>
                <a:rPr lang="en-US" sz="900">
                  <a:solidFill>
                    <a:srgbClr val="FFFFFF"/>
                  </a:solidFill>
                  <a:latin typeface="Arial Black" charset="0"/>
                  <a:ea typeface="ＭＳ Ｐゴシック" charset="0"/>
                  <a:cs typeface="Arial" charset="0"/>
                </a:rPr>
                <a:t>Oil Exploration</a:t>
              </a:r>
            </a:p>
          </p:txBody>
        </p:sp>
      </p:grpSp>
      <p:pic>
        <p:nvPicPr>
          <p:cNvPr id="24579" name="Picture 7" descr="arab_p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22" y="3754041"/>
            <a:ext cx="1541859" cy="1214438"/>
          </a:xfrm>
          <a:prstGeom prst="rect">
            <a:avLst/>
          </a:prstGeom>
          <a:noFill/>
          <a:ln>
            <a:noFill/>
          </a:ln>
          <a:effectLst>
            <a:outerShdw blurRad="50800" dist="38100" dir="18900000" algn="tr">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nvGrpSpPr>
          <p:cNvPr id="6" name="Group 37"/>
          <p:cNvGrpSpPr>
            <a:grpSpLocks/>
          </p:cNvGrpSpPr>
          <p:nvPr/>
        </p:nvGrpSpPr>
        <p:grpSpPr bwMode="auto">
          <a:xfrm>
            <a:off x="1259681" y="2333626"/>
            <a:ext cx="1876425" cy="1297781"/>
            <a:chOff x="235845" y="3028503"/>
            <a:chExt cx="2506663" cy="1676400"/>
          </a:xfrm>
          <a:effectLst>
            <a:outerShdw blurRad="50800" dist="38100" dir="13500000" algn="tl">
              <a:srgbClr val="000000">
                <a:alpha val="43000"/>
              </a:srgbClr>
            </a:outerShdw>
          </a:effectLst>
        </p:grpSpPr>
        <p:pic>
          <p:nvPicPr>
            <p:cNvPr id="16411" name="Picture 6" descr="ph_services_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845" y="3028503"/>
              <a:ext cx="2506663" cy="1676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8700" name="Rectangle 10"/>
            <p:cNvSpPr>
              <a:spLocks noChangeArrowheads="1"/>
            </p:cNvSpPr>
            <p:nvPr/>
          </p:nvSpPr>
          <p:spPr bwMode="white">
            <a:xfrm>
              <a:off x="258113" y="4257351"/>
              <a:ext cx="2112213" cy="268982"/>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eaLnBrk="0" hangingPunct="0">
                <a:defRPr/>
              </a:pPr>
              <a:r>
                <a:rPr lang="en-US" sz="900" dirty="0">
                  <a:solidFill>
                    <a:srgbClr val="FFFFFF"/>
                  </a:solidFill>
                  <a:latin typeface="Arial Black" charset="0"/>
                  <a:ea typeface="ＭＳ Ｐゴシック" charset="0"/>
                  <a:cs typeface="Arial" charset="0"/>
                </a:rPr>
                <a:t>Trucking and Shipping</a:t>
              </a:r>
            </a:p>
          </p:txBody>
        </p:sp>
      </p:grpSp>
      <p:grpSp>
        <p:nvGrpSpPr>
          <p:cNvPr id="7" name="Group 33"/>
          <p:cNvGrpSpPr>
            <a:grpSpLocks/>
          </p:cNvGrpSpPr>
          <p:nvPr/>
        </p:nvGrpSpPr>
        <p:grpSpPr bwMode="auto">
          <a:xfrm>
            <a:off x="3296841" y="2336006"/>
            <a:ext cx="1502569" cy="1300163"/>
            <a:chOff x="3786966" y="1342545"/>
            <a:chExt cx="2002466" cy="1683884"/>
          </a:xfrm>
          <a:effectLst>
            <a:outerShdw blurRad="50800" dist="38100" dir="13500000" algn="tl">
              <a:srgbClr val="000000">
                <a:alpha val="43000"/>
              </a:srgbClr>
            </a:outerShdw>
          </a:effectLst>
        </p:grpSpPr>
        <p:pic>
          <p:nvPicPr>
            <p:cNvPr id="16409" name="Picture 36" descr="Two surveyors at an open pit mining sit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6966" y="1342545"/>
              <a:ext cx="1905000" cy="168388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8698" name="Rectangle 29"/>
            <p:cNvSpPr>
              <a:spLocks noChangeArrowheads="1"/>
            </p:cNvSpPr>
            <p:nvPr/>
          </p:nvSpPr>
          <p:spPr bwMode="white">
            <a:xfrm>
              <a:off x="3807593" y="2568451"/>
              <a:ext cx="1981839" cy="449063"/>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eaLnBrk="0" hangingPunct="0">
                <a:defRPr/>
              </a:pPr>
              <a:r>
                <a:rPr lang="en-US" sz="900" dirty="0">
                  <a:solidFill>
                    <a:srgbClr val="FFFFFF"/>
                  </a:solidFill>
                  <a:latin typeface="Arial Black" charset="0"/>
                  <a:ea typeface="ＭＳ Ｐゴシック" charset="0"/>
                  <a:cs typeface="Arial" charset="0"/>
                </a:rPr>
                <a:t>Surveying </a:t>
              </a:r>
              <a:br>
                <a:rPr lang="en-US" sz="900" dirty="0">
                  <a:solidFill>
                    <a:srgbClr val="FFFFFF"/>
                  </a:solidFill>
                  <a:latin typeface="Arial Black" charset="0"/>
                  <a:ea typeface="ＭＳ Ｐゴシック" charset="0"/>
                  <a:cs typeface="Arial" charset="0"/>
                </a:rPr>
              </a:br>
              <a:r>
                <a:rPr lang="en-US" sz="900" dirty="0">
                  <a:solidFill>
                    <a:srgbClr val="FFFFFF"/>
                  </a:solidFill>
                  <a:latin typeface="Arial Black" charset="0"/>
                  <a:ea typeface="ＭＳ Ｐゴシック" charset="0"/>
                  <a:cs typeface="Arial" charset="0"/>
                </a:rPr>
                <a:t>and Mapping</a:t>
              </a:r>
            </a:p>
          </p:txBody>
        </p:sp>
      </p:grpSp>
      <p:grpSp>
        <p:nvGrpSpPr>
          <p:cNvPr id="8" name="Group 34"/>
          <p:cNvGrpSpPr>
            <a:grpSpLocks/>
          </p:cNvGrpSpPr>
          <p:nvPr/>
        </p:nvGrpSpPr>
        <p:grpSpPr bwMode="auto">
          <a:xfrm>
            <a:off x="1856185" y="1214438"/>
            <a:ext cx="2882503" cy="990600"/>
            <a:chOff x="101722" y="1462992"/>
            <a:chExt cx="3327049" cy="1432608"/>
          </a:xfrm>
          <a:effectLst>
            <a:outerShdw blurRad="50800" dist="38100" dir="13500000" algn="tl">
              <a:srgbClr val="000000">
                <a:alpha val="43000"/>
              </a:srgbClr>
            </a:outerShdw>
          </a:effectLst>
        </p:grpSpPr>
        <p:pic>
          <p:nvPicPr>
            <p:cNvPr id="16407" name="Picture 7" descr="0022646artwor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22" y="1462992"/>
              <a:ext cx="3298825" cy="143260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8696" name="Rectangle 30"/>
            <p:cNvSpPr>
              <a:spLocks noChangeArrowheads="1"/>
            </p:cNvSpPr>
            <p:nvPr/>
          </p:nvSpPr>
          <p:spPr bwMode="white">
            <a:xfrm>
              <a:off x="1196996" y="2630430"/>
              <a:ext cx="2231775" cy="261086"/>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algn="ctr" eaLnBrk="0" hangingPunct="0">
                <a:lnSpc>
                  <a:spcPct val="80000"/>
                </a:lnSpc>
                <a:defRPr/>
              </a:pPr>
              <a:r>
                <a:rPr lang="en-US" sz="900" dirty="0">
                  <a:solidFill>
                    <a:srgbClr val="FFFFFF"/>
                  </a:solidFill>
                  <a:latin typeface="Arial Black" charset="0"/>
                  <a:ea typeface="ＭＳ Ｐゴシック" charset="0"/>
                  <a:cs typeface="Arial" charset="0"/>
                </a:rPr>
                <a:t>Precision Agriculture</a:t>
              </a:r>
            </a:p>
          </p:txBody>
        </p:sp>
      </p:grpSp>
      <p:grpSp>
        <p:nvGrpSpPr>
          <p:cNvPr id="9" name="Group 35"/>
          <p:cNvGrpSpPr>
            <a:grpSpLocks/>
          </p:cNvGrpSpPr>
          <p:nvPr/>
        </p:nvGrpSpPr>
        <p:grpSpPr bwMode="auto">
          <a:xfrm>
            <a:off x="4887516" y="1215629"/>
            <a:ext cx="1771650" cy="838200"/>
            <a:chOff x="6546876" y="1584250"/>
            <a:chExt cx="1840882" cy="1115251"/>
          </a:xfrm>
          <a:effectLst>
            <a:outerShdw blurRad="50800" dist="38100" dir="16200000" algn="t">
              <a:srgbClr val="000000">
                <a:alpha val="43000"/>
              </a:srgbClr>
            </a:outerShdw>
          </a:effectLst>
        </p:grpSpPr>
        <p:pic>
          <p:nvPicPr>
            <p:cNvPr id="16405"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6876" y="1584250"/>
              <a:ext cx="1840882" cy="111525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pic>
        <p:sp>
          <p:nvSpPr>
            <p:cNvPr id="28694" name="Rectangle 28"/>
            <p:cNvSpPr>
              <a:spLocks noChangeArrowheads="1"/>
            </p:cNvSpPr>
            <p:nvPr/>
          </p:nvSpPr>
          <p:spPr bwMode="white">
            <a:xfrm>
              <a:off x="6625836" y="1593755"/>
              <a:ext cx="684581" cy="240203"/>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lIns="69056" tIns="34529" rIns="69056" bIns="34529">
              <a:spAutoFit/>
            </a:bodyPr>
            <a:lstStyle/>
            <a:p>
              <a:pPr algn="ctr" eaLnBrk="0" hangingPunct="0">
                <a:lnSpc>
                  <a:spcPct val="80000"/>
                </a:lnSpc>
                <a:defRPr/>
              </a:pPr>
              <a:r>
                <a:rPr lang="en-US" sz="900">
                  <a:solidFill>
                    <a:srgbClr val="FFFFFF"/>
                  </a:solidFill>
                  <a:latin typeface="Arial Black" charset="0"/>
                  <a:ea typeface="ＭＳ Ｐゴシック" charset="0"/>
                  <a:cs typeface="Arial" charset="0"/>
                </a:rPr>
                <a:t>Aviation</a:t>
              </a:r>
            </a:p>
          </p:txBody>
        </p:sp>
      </p:grpSp>
      <p:sp>
        <p:nvSpPr>
          <p:cNvPr id="16395" name="Title 1"/>
          <p:cNvSpPr>
            <a:spLocks noGrp="1"/>
          </p:cNvSpPr>
          <p:nvPr>
            <p:ph type="title"/>
          </p:nvPr>
        </p:nvSpPr>
        <p:spPr>
          <a:xfrm>
            <a:off x="901305" y="254794"/>
            <a:ext cx="8458200" cy="857250"/>
          </a:xfrm>
        </p:spPr>
        <p:txBody>
          <a:bodyPr/>
          <a:lstStyle/>
          <a:p>
            <a:pPr algn="l"/>
            <a:r>
              <a:rPr lang="en-US" altLang="en-US" sz="2400" b="1" dirty="0">
                <a:latin typeface="Arial Black" pitchFamily="34" charset="0"/>
                <a:ea typeface="ＭＳ Ｐゴシック" pitchFamily="34" charset="-128"/>
                <a:cs typeface="Arial" pitchFamily="34" charset="0"/>
              </a:rPr>
              <a:t>NGS Provides the Geospatial Infrastructure </a:t>
            </a:r>
            <a:br>
              <a:rPr lang="en-US" altLang="en-US" sz="2400" b="1" dirty="0">
                <a:latin typeface="Arial Black" pitchFamily="34" charset="0"/>
                <a:ea typeface="ＭＳ Ｐゴシック" pitchFamily="34" charset="-128"/>
                <a:cs typeface="Arial" pitchFamily="34" charset="0"/>
              </a:rPr>
            </a:br>
            <a:r>
              <a:rPr lang="en-US" altLang="en-US" sz="2400" b="1" dirty="0">
                <a:latin typeface="Arial Black" pitchFamily="34" charset="0"/>
                <a:ea typeface="ＭＳ Ｐゴシック" pitchFamily="34" charset="-128"/>
                <a:cs typeface="Arial" pitchFamily="34" charset="0"/>
              </a:rPr>
              <a:t>Critical to Our Economy through the NSRS</a:t>
            </a:r>
          </a:p>
        </p:txBody>
      </p:sp>
      <p:pic>
        <p:nvPicPr>
          <p:cNvPr id="16396" name="Picture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7516" y="2343151"/>
            <a:ext cx="1894284" cy="1288256"/>
          </a:xfrm>
          <a:prstGeom prst="rect">
            <a:avLst/>
          </a:prstGeom>
          <a:noFill/>
          <a:ln>
            <a:noFill/>
          </a:ln>
          <a:effectLst>
            <a:outerShdw blurRad="50800" dist="38100" algn="r">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Lst>
        </p:spPr>
      </p:pic>
      <p:sp>
        <p:nvSpPr>
          <p:cNvPr id="28685" name="Rectangle 19"/>
          <p:cNvSpPr>
            <a:spLocks noChangeArrowheads="1"/>
          </p:cNvSpPr>
          <p:nvPr/>
        </p:nvSpPr>
        <p:spPr bwMode="white">
          <a:xfrm>
            <a:off x="4900613" y="3283744"/>
            <a:ext cx="1450181" cy="208232"/>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eaLnBrk="0" hangingPunct="0">
              <a:defRPr/>
            </a:pPr>
            <a:r>
              <a:rPr lang="en-US" sz="900" dirty="0">
                <a:solidFill>
                  <a:srgbClr val="FFFFFF"/>
                </a:solidFill>
                <a:latin typeface="Arial Black"/>
                <a:ea typeface="ＭＳ Ｐゴシック" charset="0"/>
                <a:cs typeface="Arial Black"/>
              </a:rPr>
              <a:t>Disaster Response</a:t>
            </a:r>
          </a:p>
        </p:txBody>
      </p:sp>
      <p:pic>
        <p:nvPicPr>
          <p:cNvPr id="16398"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05650" y="3762007"/>
            <a:ext cx="944166" cy="900113"/>
          </a:xfrm>
          <a:prstGeom prst="rect">
            <a:avLst/>
          </a:prstGeom>
          <a:noFill/>
          <a:ln>
            <a:noFill/>
          </a:ln>
          <a:effectLst>
            <a:outerShdw blurRad="50800" dist="38100" dir="13500000" algn="tl">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Lst>
        </p:spPr>
      </p:pic>
      <p:pic>
        <p:nvPicPr>
          <p:cNvPr id="28687" name="Picture 39"/>
          <p:cNvPicPr>
            <a:picLocks noChangeAspect="1" noChangeArrowheads="1"/>
          </p:cNvPicPr>
          <p:nvPr/>
        </p:nvPicPr>
        <p:blipFill>
          <a:blip r:embed="rId16"/>
          <a:srcRect/>
          <a:stretch>
            <a:fillRect/>
          </a:stretch>
        </p:blipFill>
        <p:spPr bwMode="auto">
          <a:xfrm>
            <a:off x="1206104" y="3754041"/>
            <a:ext cx="983456" cy="898922"/>
          </a:xfrm>
          <a:prstGeom prst="rect">
            <a:avLst/>
          </a:prstGeom>
          <a:noFill/>
          <a:ln>
            <a:noFill/>
          </a:ln>
          <a:effectLst>
            <a:outerShdw blurRad="50800" dist="38100" dir="18900000" algn="tr">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pic>
      <p:sp>
        <p:nvSpPr>
          <p:cNvPr id="28688" name="Rectangle 26"/>
          <p:cNvSpPr>
            <a:spLocks noChangeArrowheads="1"/>
          </p:cNvSpPr>
          <p:nvPr/>
        </p:nvSpPr>
        <p:spPr bwMode="white">
          <a:xfrm>
            <a:off x="1259682" y="3821907"/>
            <a:ext cx="1388269" cy="180532"/>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eaLnBrk="0" hangingPunct="0">
              <a:lnSpc>
                <a:spcPct val="80000"/>
              </a:lnSpc>
              <a:defRPr/>
            </a:pPr>
            <a:r>
              <a:rPr lang="en-US" sz="900">
                <a:solidFill>
                  <a:srgbClr val="FFFFFF"/>
                </a:solidFill>
                <a:latin typeface="Arial Black" charset="0"/>
                <a:ea typeface="ＭＳ Ｐゴシック" charset="0"/>
                <a:cs typeface="Arial" charset="0"/>
              </a:rPr>
              <a:t>CORS</a:t>
            </a:r>
          </a:p>
        </p:txBody>
      </p:sp>
      <p:sp>
        <p:nvSpPr>
          <p:cNvPr id="28689" name="Rectangle 26"/>
          <p:cNvSpPr>
            <a:spLocks noChangeArrowheads="1"/>
          </p:cNvSpPr>
          <p:nvPr/>
        </p:nvSpPr>
        <p:spPr bwMode="white">
          <a:xfrm>
            <a:off x="2300288" y="3813573"/>
            <a:ext cx="1388269" cy="180532"/>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69056" tIns="34529" rIns="69056" bIns="34529">
            <a:spAutoFit/>
          </a:bodyPr>
          <a:lstStyle/>
          <a:p>
            <a:pPr eaLnBrk="0" hangingPunct="0">
              <a:lnSpc>
                <a:spcPct val="80000"/>
              </a:lnSpc>
              <a:defRPr/>
            </a:pPr>
            <a:r>
              <a:rPr lang="en-US" sz="900">
                <a:solidFill>
                  <a:srgbClr val="FFFFFF"/>
                </a:solidFill>
                <a:latin typeface="Arial Black" charset="0"/>
                <a:ea typeface="ＭＳ Ｐゴシック" charset="0"/>
                <a:cs typeface="Arial" charset="0"/>
              </a:rPr>
              <a:t>Navigation</a:t>
            </a:r>
          </a:p>
        </p:txBody>
      </p:sp>
      <p:sp>
        <p:nvSpPr>
          <p:cNvPr id="16402" name="TextBox 2"/>
          <p:cNvSpPr txBox="1">
            <a:spLocks noChangeArrowheads="1"/>
          </p:cNvSpPr>
          <p:nvPr/>
        </p:nvSpPr>
        <p:spPr bwMode="auto">
          <a:xfrm>
            <a:off x="6979444" y="1826419"/>
            <a:ext cx="877163"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900" dirty="0">
                <a:solidFill>
                  <a:schemeClr val="tx2"/>
                </a:solidFill>
                <a:latin typeface="Arial Black" pitchFamily="34" charset="0"/>
              </a:rPr>
              <a:t>Satellite </a:t>
            </a:r>
          </a:p>
          <a:p>
            <a:pPr eaLnBrk="1" hangingPunct="1">
              <a:spcBef>
                <a:spcPct val="0"/>
              </a:spcBef>
              <a:buFontTx/>
              <a:buNone/>
            </a:pPr>
            <a:r>
              <a:rPr lang="en-US" altLang="en-US" sz="900" dirty="0">
                <a:solidFill>
                  <a:schemeClr val="tx2"/>
                </a:solidFill>
                <a:latin typeface="Arial Black" pitchFamily="34" charset="0"/>
              </a:rPr>
              <a:t>Operations</a:t>
            </a:r>
          </a:p>
        </p:txBody>
      </p:sp>
      <p:sp>
        <p:nvSpPr>
          <p:cNvPr id="16403" name="TextBox 38"/>
          <p:cNvSpPr txBox="1">
            <a:spLocks noChangeArrowheads="1"/>
          </p:cNvSpPr>
          <p:nvPr/>
        </p:nvSpPr>
        <p:spPr bwMode="auto">
          <a:xfrm>
            <a:off x="7043737" y="4682000"/>
            <a:ext cx="1067991" cy="2308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900" dirty="0">
                <a:solidFill>
                  <a:schemeClr val="tx2"/>
                </a:solidFill>
                <a:latin typeface="Arial Black" pitchFamily="34" charset="0"/>
              </a:rPr>
              <a:t>Survey Marks</a:t>
            </a:r>
          </a:p>
        </p:txBody>
      </p:sp>
      <p:sp>
        <p:nvSpPr>
          <p:cNvPr id="16404" name="TextBox 39"/>
          <p:cNvSpPr txBox="1">
            <a:spLocks noChangeArrowheads="1"/>
          </p:cNvSpPr>
          <p:nvPr/>
        </p:nvSpPr>
        <p:spPr bwMode="auto">
          <a:xfrm>
            <a:off x="6983017" y="3281363"/>
            <a:ext cx="864339"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900" dirty="0">
                <a:solidFill>
                  <a:schemeClr val="tx2"/>
                </a:solidFill>
                <a:latin typeface="Arial Black" pitchFamily="34" charset="0"/>
              </a:rPr>
              <a:t>Personal </a:t>
            </a:r>
            <a:br>
              <a:rPr lang="en-US" altLang="en-US" sz="900" dirty="0">
                <a:solidFill>
                  <a:schemeClr val="tx2"/>
                </a:solidFill>
                <a:latin typeface="Arial Black" pitchFamily="34" charset="0"/>
              </a:rPr>
            </a:br>
            <a:r>
              <a:rPr lang="en-US" altLang="en-US" sz="900" dirty="0">
                <a:solidFill>
                  <a:schemeClr val="tx2"/>
                </a:solidFill>
                <a:latin typeface="Arial Black" pitchFamily="34" charset="0"/>
              </a:rPr>
              <a:t>Navigation</a:t>
            </a:r>
          </a:p>
        </p:txBody>
      </p:sp>
      <p:sp>
        <p:nvSpPr>
          <p:cNvPr id="12" name="Slide Number Placeholder 11"/>
          <p:cNvSpPr>
            <a:spLocks noGrp="1"/>
          </p:cNvSpPr>
          <p:nvPr>
            <p:ph type="sldNum" sz="quarter" idx="12"/>
          </p:nvPr>
        </p:nvSpPr>
        <p:spPr/>
        <p:txBody>
          <a:bodyPr/>
          <a:lstStyle/>
          <a:p>
            <a:pPr>
              <a:defRPr/>
            </a:pPr>
            <a:fld id="{2D169006-344C-488C-A18C-6BFA0E2015AE}" type="slidenum">
              <a:rPr lang="en-US" altLang="en-US" smtClean="0"/>
              <a:pPr>
                <a:defRPr/>
              </a:pPr>
              <a:t>4</a:t>
            </a:fld>
            <a:endParaRPr lang="en-US" altLang="en-US" dirty="0"/>
          </a:p>
        </p:txBody>
      </p:sp>
    </p:spTree>
    <p:extLst>
      <p:ext uri="{BB962C8B-B14F-4D97-AF65-F5344CB8AC3E}">
        <p14:creationId xmlns:p14="http://schemas.microsoft.com/office/powerpoint/2010/main" val="225534217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332" y="514962"/>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83692" y="529681"/>
            <a:ext cx="1177564" cy="6694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sz="1350" b="1" dirty="0">
                <a:solidFill>
                  <a:srgbClr val="FFFF00"/>
                </a:solidFill>
                <a:latin typeface="Times New Roman" panose="02020603050405020304" pitchFamily="18" charset="0"/>
                <a:cs typeface="Times New Roman" panose="02020603050405020304" pitchFamily="18" charset="0"/>
              </a:rPr>
              <a:t>8.5 meters</a:t>
            </a:r>
          </a:p>
          <a:p>
            <a:pPr algn="ctr"/>
            <a:r>
              <a:rPr lang="en-US" sz="2400" b="1" dirty="0">
                <a:solidFill>
                  <a:srgbClr val="FFFF00"/>
                </a:solidFill>
                <a:latin typeface="Times New Roman" panose="02020603050405020304" pitchFamily="18" charset="0"/>
                <a:cs typeface="Times New Roman" panose="02020603050405020304" pitchFamily="18" charset="0"/>
              </a:rPr>
              <a:t>50 years</a:t>
            </a:r>
            <a:endParaRPr lang="en-US" sz="1350" b="1" dirty="0">
              <a:solidFill>
                <a:srgbClr val="FFFF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3439" y="514962"/>
            <a:ext cx="3010576" cy="3333139"/>
          </a:xfrm>
          <a:prstGeom prst="rect">
            <a:avLst/>
          </a:prstGeom>
        </p:spPr>
      </p:pic>
      <p:sp>
        <p:nvSpPr>
          <p:cNvPr id="5" name="TextBox 4"/>
          <p:cNvSpPr txBox="1"/>
          <p:nvPr/>
        </p:nvSpPr>
        <p:spPr>
          <a:xfrm>
            <a:off x="3527497" y="4082021"/>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800" dirty="0">
                <a:solidFill>
                  <a:srgbClr val="01339A"/>
                </a:solidFill>
                <a:latin typeface="Times New Roman" panose="02020603050405020304" pitchFamily="18" charset="0"/>
                <a:cs typeface="Times New Roman" panose="02020603050405020304" pitchFamily="18" charset="0"/>
              </a:rPr>
              <a:t>San Joaquin Subsiding</a:t>
            </a:r>
          </a:p>
          <a:p>
            <a:r>
              <a:rPr lang="en-US" sz="2800" dirty="0">
                <a:solidFill>
                  <a:srgbClr val="01339A"/>
                </a:solidFill>
                <a:latin typeface="Times New Roman" panose="02020603050405020304" pitchFamily="18" charset="0"/>
                <a:cs typeface="Times New Roman" panose="02020603050405020304" pitchFamily="18" charset="0"/>
              </a:rPr>
              <a:t>20-24” in 16 months</a:t>
            </a:r>
          </a:p>
        </p:txBody>
      </p:sp>
      <p:sp>
        <p:nvSpPr>
          <p:cNvPr id="8" name="TextBox 7"/>
          <p:cNvSpPr txBox="1"/>
          <p:nvPr/>
        </p:nvSpPr>
        <p:spPr>
          <a:xfrm>
            <a:off x="3703439" y="3109439"/>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400" dirty="0">
                <a:solidFill>
                  <a:srgbClr val="FFFF00"/>
                </a:solidFill>
                <a:latin typeface="Times New Roman" panose="02020603050405020304" pitchFamily="18" charset="0"/>
                <a:cs typeface="Times New Roman" panose="02020603050405020304" pitchFamily="18" charset="0"/>
              </a:rPr>
              <a:t>May 2015</a:t>
            </a:r>
          </a:p>
          <a:p>
            <a:pPr algn="ctr"/>
            <a:r>
              <a:rPr lang="en-US" sz="1400" dirty="0">
                <a:solidFill>
                  <a:srgbClr val="FFFF00"/>
                </a:solidFill>
                <a:latin typeface="Times New Roman" panose="02020603050405020304" pitchFamily="18" charset="0"/>
                <a:cs typeface="Times New Roman" panose="02020603050405020304" pitchFamily="18" charset="0"/>
              </a:rPr>
              <a:t>to</a:t>
            </a:r>
          </a:p>
          <a:p>
            <a:r>
              <a:rPr lang="en-US" sz="1400" dirty="0">
                <a:solidFill>
                  <a:srgbClr val="FFFF00"/>
                </a:solidFill>
                <a:latin typeface="Times New Roman" panose="02020603050405020304" pitchFamily="18" charset="0"/>
                <a:cs typeface="Times New Roman" panose="02020603050405020304" pitchFamily="18" charset="0"/>
              </a:rPr>
              <a:t>Sept 2016</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0" y="1677012"/>
            <a:ext cx="3325091" cy="2171089"/>
          </a:xfrm>
          <a:prstGeom prst="rect">
            <a:avLst/>
          </a:prstGeom>
        </p:spPr>
      </p:pic>
      <p:sp>
        <p:nvSpPr>
          <p:cNvPr id="10" name="TextBox 9"/>
          <p:cNvSpPr txBox="1"/>
          <p:nvPr/>
        </p:nvSpPr>
        <p:spPr>
          <a:xfrm>
            <a:off x="63420" y="4082021"/>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800" dirty="0">
                <a:solidFill>
                  <a:srgbClr val="01339A"/>
                </a:solidFill>
                <a:latin typeface="Times New Roman" panose="02020603050405020304" pitchFamily="18" charset="0"/>
                <a:cs typeface="Times New Roman" panose="02020603050405020304" pitchFamily="18" charset="0"/>
              </a:rPr>
              <a:t>Hudson Bay Uplifting</a:t>
            </a:r>
          </a:p>
          <a:p>
            <a:r>
              <a:rPr lang="en-US" sz="2800" dirty="0">
                <a:solidFill>
                  <a:srgbClr val="01339A"/>
                </a:solidFill>
                <a:latin typeface="Times New Roman" panose="02020603050405020304" pitchFamily="18" charset="0"/>
                <a:cs typeface="Times New Roman" panose="02020603050405020304" pitchFamily="18" charset="0"/>
              </a:rPr>
              <a:t>8 -13 mm/year</a:t>
            </a:r>
          </a:p>
        </p:txBody>
      </p:sp>
      <p:sp>
        <p:nvSpPr>
          <p:cNvPr id="11" name="TextBox 1"/>
          <p:cNvSpPr txBox="1"/>
          <p:nvPr/>
        </p:nvSpPr>
        <p:spPr>
          <a:xfrm>
            <a:off x="177233" y="693338"/>
            <a:ext cx="300351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1339A"/>
                </a:solidFill>
              </a:rPr>
              <a:t>Vertical Motion</a:t>
            </a:r>
          </a:p>
        </p:txBody>
      </p:sp>
    </p:spTree>
    <p:extLst>
      <p:ext uri="{BB962C8B-B14F-4D97-AF65-F5344CB8AC3E}">
        <p14:creationId xmlns:p14="http://schemas.microsoft.com/office/powerpoint/2010/main" val="4174998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
          <p:cNvSpPr txBox="1"/>
          <p:nvPr/>
        </p:nvSpPr>
        <p:spPr>
          <a:xfrm>
            <a:off x="2858277" y="281010"/>
            <a:ext cx="3291925"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1339A"/>
                </a:solidFill>
              </a:rPr>
              <a:t>SPCS of 2022</a:t>
            </a:r>
          </a:p>
        </p:txBody>
      </p:sp>
      <p:pic>
        <p:nvPicPr>
          <p:cNvPr id="4" name="Picture 3">
            <a:extLst>
              <a:ext uri="{FF2B5EF4-FFF2-40B4-BE49-F238E27FC236}">
                <a16:creationId xmlns:a16="http://schemas.microsoft.com/office/drawing/2014/main" id="{ACD656A5-2ACC-4632-B315-13C7754B8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674" y="1396205"/>
            <a:ext cx="4178300" cy="3133725"/>
          </a:xfrm>
          <a:prstGeom prst="rect">
            <a:avLst/>
          </a:prstGeom>
        </p:spPr>
      </p:pic>
      <p:pic>
        <p:nvPicPr>
          <p:cNvPr id="5" name="Picture 4">
            <a:extLst>
              <a:ext uri="{FF2B5EF4-FFF2-40B4-BE49-F238E27FC236}">
                <a16:creationId xmlns:a16="http://schemas.microsoft.com/office/drawing/2014/main" id="{E8DD7A7A-CAB0-4034-9C59-EDC01B0100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448" y="1396204"/>
            <a:ext cx="4178300" cy="3133725"/>
          </a:xfrm>
          <a:prstGeom prst="rect">
            <a:avLst/>
          </a:prstGeom>
        </p:spPr>
      </p:pic>
      <p:sp>
        <p:nvSpPr>
          <p:cNvPr id="3" name="TextBox 2"/>
          <p:cNvSpPr txBox="1"/>
          <p:nvPr/>
        </p:nvSpPr>
        <p:spPr>
          <a:xfrm>
            <a:off x="2920287" y="4670467"/>
            <a:ext cx="41134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dirty="0">
                <a:solidFill>
                  <a:srgbClr val="01339A"/>
                </a:solidFill>
              </a:rPr>
              <a:t>https://geodesy.noaa.gov/SPCS/</a:t>
            </a:r>
            <a:endParaRPr lang="en-US" sz="1350" dirty="0">
              <a:solidFill>
                <a:srgbClr val="01339A"/>
              </a:solidFill>
            </a:endParaRPr>
          </a:p>
        </p:txBody>
      </p:sp>
      <p:sp>
        <p:nvSpPr>
          <p:cNvPr id="8" name="TextBox 7"/>
          <p:cNvSpPr txBox="1"/>
          <p:nvPr/>
        </p:nvSpPr>
        <p:spPr>
          <a:xfrm>
            <a:off x="2240091" y="986740"/>
            <a:ext cx="3481207" cy="3000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350" dirty="0">
                <a:solidFill>
                  <a:srgbClr val="01339A"/>
                </a:solidFill>
                <a:hlinkClick r:id="rId5"/>
              </a:rPr>
              <a:t>Special Publication</a:t>
            </a:r>
            <a:r>
              <a:rPr lang="en-US" sz="1350" dirty="0">
                <a:solidFill>
                  <a:srgbClr val="01339A"/>
                </a:solidFill>
              </a:rPr>
              <a:t>, Policy, Procedures, and FRN </a:t>
            </a:r>
          </a:p>
        </p:txBody>
      </p:sp>
      <p:grpSp>
        <p:nvGrpSpPr>
          <p:cNvPr id="2" name="Group 1"/>
          <p:cNvGrpSpPr/>
          <p:nvPr/>
        </p:nvGrpSpPr>
        <p:grpSpPr>
          <a:xfrm>
            <a:off x="713636" y="1"/>
            <a:ext cx="7486650" cy="5120042"/>
            <a:chOff x="0" y="-1"/>
            <a:chExt cx="9144000" cy="6948843"/>
          </a:xfrm>
        </p:grpSpPr>
        <p:pic>
          <p:nvPicPr>
            <p:cNvPr id="6" name="Picture 5">
              <a:extLst>
                <a:ext uri="{FF2B5EF4-FFF2-40B4-BE49-F238E27FC236}">
                  <a16:creationId xmlns:a16="http://schemas.microsoft.com/office/drawing/2014/main" id="{911FCA05-DF1C-4A33-A587-35AB59C866FB}"/>
                </a:ext>
              </a:extLst>
            </p:cNvPr>
            <p:cNvPicPr>
              <a:picLocks noChangeAspect="1"/>
            </p:cNvPicPr>
            <p:nvPr/>
          </p:nvPicPr>
          <p:blipFill>
            <a:blip r:embed="rId6"/>
            <a:stretch>
              <a:fillRect/>
            </a:stretch>
          </p:blipFill>
          <p:spPr>
            <a:xfrm>
              <a:off x="0" y="457199"/>
              <a:ext cx="9144000" cy="6491643"/>
            </a:xfrm>
            <a:prstGeom prst="rect">
              <a:avLst/>
            </a:prstGeom>
          </p:spPr>
        </p:pic>
        <p:sp>
          <p:nvSpPr>
            <p:cNvPr id="7" name="TextBox 6">
              <a:extLst>
                <a:ext uri="{FF2B5EF4-FFF2-40B4-BE49-F238E27FC236}">
                  <a16:creationId xmlns:a16="http://schemas.microsoft.com/office/drawing/2014/main" id="{6C5F4F9F-EA81-40C5-8484-77153D612D6E}"/>
                </a:ext>
              </a:extLst>
            </p:cNvPr>
            <p:cNvSpPr txBox="1"/>
            <p:nvPr/>
          </p:nvSpPr>
          <p:spPr>
            <a:xfrm>
              <a:off x="0" y="-1"/>
              <a:ext cx="9144000" cy="457200"/>
            </a:xfrm>
            <a:prstGeom prst="rect">
              <a:avLst/>
            </a:prstGeom>
            <a:solidFill>
              <a:sysClr val="window" lastClr="FFFFFF"/>
            </a:solidFill>
          </p:spPr>
          <p:txBody>
            <a:bodyPr wrap="square" rtlCol="0">
              <a:normAutofit fontScale="85000" lnSpcReduction="20000"/>
            </a:bodyPr>
            <a:lstStyle/>
            <a:p>
              <a:pPr algn="ctr" fontAlgn="base" hangingPunct="1">
                <a:spcBef>
                  <a:spcPct val="0"/>
                </a:spcBef>
                <a:spcAft>
                  <a:spcPct val="0"/>
                </a:spcAft>
                <a:defRPr/>
              </a:pPr>
              <a:endParaRPr lang="en-US" sz="1200" b="1" dirty="0">
                <a:solidFill>
                  <a:prstClr val="black"/>
                </a:solidFill>
                <a:latin typeface="Calibri" charset="0"/>
                <a:ea typeface="ＭＳ Ｐゴシック" charset="0"/>
              </a:endParaRPr>
            </a:p>
            <a:p>
              <a:pPr algn="ctr" fontAlgn="base" hangingPunct="1">
                <a:lnSpc>
                  <a:spcPct val="50000"/>
                </a:lnSpc>
                <a:spcBef>
                  <a:spcPct val="0"/>
                </a:spcBef>
                <a:spcAft>
                  <a:spcPct val="0"/>
                </a:spcAft>
                <a:defRPr/>
              </a:pPr>
              <a:r>
                <a:rPr lang="en-US" sz="2000" b="1" dirty="0">
                  <a:solidFill>
                    <a:prstClr val="black"/>
                  </a:solidFill>
                  <a:latin typeface="Calibri" charset="0"/>
                  <a:ea typeface="ＭＳ Ｐゴシック" charset="0"/>
                </a:rPr>
                <a:t>State Plane Coordinate Systems of 1927 (134 zones) and 1983 (125 zones)</a:t>
              </a:r>
            </a:p>
          </p:txBody>
        </p:sp>
      </p:grpSp>
    </p:spTree>
    <p:extLst>
      <p:ext uri="{BB962C8B-B14F-4D97-AF65-F5344CB8AC3E}">
        <p14:creationId xmlns:p14="http://schemas.microsoft.com/office/powerpoint/2010/main" val="41147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936232" y="330634"/>
            <a:ext cx="5150644" cy="628650"/>
          </a:xfrm>
        </p:spPr>
        <p:txBody>
          <a:bodyPr/>
          <a:lstStyle/>
          <a:p>
            <a:pPr algn="l"/>
            <a:r>
              <a:rPr lang="en-US" altLang="en-US" sz="3000" b="1" dirty="0">
                <a:latin typeface="Arial Black" panose="020B0A04020102020204" pitchFamily="34" charset="0"/>
                <a:cs typeface="Arial" panose="020B0604020202020204" pitchFamily="34" charset="0"/>
              </a:rPr>
              <a:t>The NSRS Supports: </a:t>
            </a:r>
          </a:p>
        </p:txBody>
      </p:sp>
      <p:grpSp>
        <p:nvGrpSpPr>
          <p:cNvPr id="29699" name="Group 19"/>
          <p:cNvGrpSpPr>
            <a:grpSpLocks/>
          </p:cNvGrpSpPr>
          <p:nvPr/>
        </p:nvGrpSpPr>
        <p:grpSpPr bwMode="auto">
          <a:xfrm>
            <a:off x="1170433" y="1961492"/>
            <a:ext cx="6671824" cy="457200"/>
            <a:chOff x="-1" y="2438399"/>
            <a:chExt cx="9144001" cy="656554"/>
          </a:xfrm>
          <a:noFill/>
        </p:grpSpPr>
        <p:sp>
          <p:nvSpPr>
            <p:cNvPr id="29716" name="TextBox 4"/>
            <p:cNvSpPr txBox="1">
              <a:spLocks noChangeArrowheads="1"/>
            </p:cNvSpPr>
            <p:nvPr/>
          </p:nvSpPr>
          <p:spPr bwMode="auto">
            <a:xfrm>
              <a:off x="1447801" y="2583597"/>
              <a:ext cx="7696199" cy="430928"/>
            </a:xfrm>
            <a:prstGeom prst="rect">
              <a:avLst/>
            </a:prstGeom>
            <a:grpFill/>
            <a:ln w="9525">
              <a:noFill/>
              <a:miter lim="800000"/>
              <a:headEnd/>
              <a:tailEnd/>
            </a:ln>
          </p:spPr>
          <p:txBody>
            <a:bodyPr>
              <a:spAutoFit/>
            </a:bodyPr>
            <a:lstStyle>
              <a:lvl1pPr eaLnBrk="0" hangingPunct="0">
                <a:spcBef>
                  <a:spcPct val="20000"/>
                </a:spcBef>
                <a:buFont typeface="Arial" charset="0"/>
                <a:buChar char="•"/>
                <a:defRPr sz="3200">
                  <a:solidFill>
                    <a:schemeClr val="tx1"/>
                  </a:solidFill>
                  <a:latin typeface="Gill Sans MT" pitchFamily="34" charset="0"/>
                </a:defRPr>
              </a:lvl1pPr>
              <a:lvl2pPr marL="742950" indent="-285750" eaLnBrk="0" hangingPunct="0">
                <a:spcBef>
                  <a:spcPct val="20000"/>
                </a:spcBef>
                <a:buFont typeface="Arial" charset="0"/>
                <a:buChar char="–"/>
                <a:defRPr sz="2800">
                  <a:solidFill>
                    <a:schemeClr val="tx1"/>
                  </a:solidFill>
                  <a:latin typeface="Gill Sans MT" pitchFamily="34" charset="0"/>
                </a:defRPr>
              </a:lvl2pPr>
              <a:lvl3pPr marL="1143000" indent="-228600" eaLnBrk="0" hangingPunct="0">
                <a:spcBef>
                  <a:spcPct val="20000"/>
                </a:spcBef>
                <a:buFont typeface="Arial" charset="0"/>
                <a:buChar char="•"/>
                <a:defRPr sz="2400">
                  <a:solidFill>
                    <a:schemeClr val="tx1"/>
                  </a:solidFill>
                  <a:latin typeface="Gill Sans MT" pitchFamily="34" charset="0"/>
                </a:defRPr>
              </a:lvl3pPr>
              <a:lvl4pPr marL="1600200" indent="-228600" eaLnBrk="0" hangingPunct="0">
                <a:spcBef>
                  <a:spcPct val="20000"/>
                </a:spcBef>
                <a:buFont typeface="Arial" charset="0"/>
                <a:buChar char="–"/>
                <a:defRPr sz="2000">
                  <a:solidFill>
                    <a:schemeClr val="tx1"/>
                  </a:solidFill>
                  <a:latin typeface="Gill Sans MT" pitchFamily="34" charset="0"/>
                </a:defRPr>
              </a:lvl4pPr>
              <a:lvl5pPr marL="2057400" indent="-228600" eaLnBrk="0" hangingPunct="0">
                <a:spcBef>
                  <a:spcPct val="20000"/>
                </a:spcBef>
                <a:buFont typeface="Arial" charset="0"/>
                <a:buChar char="»"/>
                <a:defRPr sz="2000">
                  <a:solidFill>
                    <a:schemeClr val="tx1"/>
                  </a:solidFill>
                  <a:latin typeface="Gill Sans MT"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defRPr>
              </a:lvl9pPr>
            </a:lstStyle>
            <a:p>
              <a:pPr algn="ctr" defTabSz="685800" eaLnBrk="1" fontAlgn="base" hangingPunct="1">
                <a:spcBef>
                  <a:spcPct val="0"/>
                </a:spcBef>
                <a:spcAft>
                  <a:spcPct val="0"/>
                </a:spcAft>
                <a:buNone/>
                <a:defRPr/>
              </a:pPr>
              <a:endParaRPr lang="en-US" altLang="en-US" sz="1350" dirty="0">
                <a:solidFill>
                  <a:prstClr val="black"/>
                </a:solidFill>
                <a:latin typeface="Arial" charset="0"/>
                <a:ea typeface="MS PGothic" panose="020B0600070205080204" pitchFamily="34" charset="-128"/>
                <a:cs typeface="Arial" charset="0"/>
              </a:endParaRPr>
            </a:p>
          </p:txBody>
        </p:sp>
        <p:pic>
          <p:nvPicPr>
            <p:cNvPr id="297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38399"/>
              <a:ext cx="1845786" cy="656554"/>
            </a:xfrm>
            <a:prstGeom prst="rect">
              <a:avLst/>
            </a:prstGeom>
            <a:grpFill/>
            <a:ln w="9525">
              <a:noFill/>
              <a:miter lim="800000"/>
              <a:headEnd/>
              <a:tailEnd/>
            </a:ln>
          </p:spPr>
        </p:pic>
      </p:grpSp>
      <p:grpSp>
        <p:nvGrpSpPr>
          <p:cNvPr id="29700" name="Group 20"/>
          <p:cNvGrpSpPr>
            <a:grpSpLocks/>
          </p:cNvGrpSpPr>
          <p:nvPr/>
        </p:nvGrpSpPr>
        <p:grpSpPr bwMode="auto">
          <a:xfrm>
            <a:off x="1638300" y="2722960"/>
            <a:ext cx="6068616" cy="506015"/>
            <a:chOff x="0" y="3392285"/>
            <a:chExt cx="9144000" cy="762162"/>
          </a:xfrm>
        </p:grpSpPr>
        <p:sp>
          <p:nvSpPr>
            <p:cNvPr id="29710" name="TextBox 4"/>
            <p:cNvSpPr txBox="1">
              <a:spLocks noChangeArrowheads="1"/>
            </p:cNvSpPr>
            <p:nvPr/>
          </p:nvSpPr>
          <p:spPr bwMode="auto">
            <a:xfrm>
              <a:off x="1295401" y="3697068"/>
              <a:ext cx="7848599" cy="45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defTabSz="685800" fontAlgn="base">
                <a:spcBef>
                  <a:spcPct val="0"/>
                </a:spcBef>
                <a:spcAft>
                  <a:spcPct val="0"/>
                </a:spcAft>
                <a:buNone/>
              </a:pPr>
              <a:endParaRPr lang="en-US" altLang="en-US" sz="1350" b="1">
                <a:solidFill>
                  <a:prstClr val="black"/>
                </a:solidFill>
                <a:latin typeface="Arial" panose="020B0604020202020204" pitchFamily="34" charset="0"/>
              </a:endParaRPr>
            </a:p>
          </p:txBody>
        </p:sp>
        <p:sp>
          <p:nvSpPr>
            <p:cNvPr id="8" name="Flowchart: Alternate Process 7"/>
            <p:cNvSpPr>
              <a:spLocks noChangeArrowheads="1"/>
            </p:cNvSpPr>
            <p:nvPr/>
          </p:nvSpPr>
          <p:spPr bwMode="auto">
            <a:xfrm>
              <a:off x="0" y="3392285"/>
              <a:ext cx="990286" cy="762162"/>
            </a:xfrm>
            <a:prstGeom prst="flowChartAlternateProcess">
              <a:avLst/>
            </a:prstGeom>
            <a:blipFill dpi="0" rotWithShape="1">
              <a:blip r:embed="rId4"/>
              <a:srcRect/>
              <a:stretch>
                <a:fillRect/>
              </a:stretch>
            </a:blip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defTabSz="685800" fontAlgn="base">
                <a:spcBef>
                  <a:spcPct val="0"/>
                </a:spcBef>
                <a:spcAft>
                  <a:spcPct val="0"/>
                </a:spcAft>
                <a:defRPr/>
              </a:pPr>
              <a:endParaRPr lang="en-US" sz="1350">
                <a:solidFill>
                  <a:prstClr val="white"/>
                </a:solidFill>
                <a:latin typeface="Calibri"/>
                <a:ea typeface="MS PGothic" panose="020B0600070205080204" pitchFamily="34" charset="-128"/>
              </a:endParaRPr>
            </a:p>
          </p:txBody>
        </p:sp>
      </p:grpSp>
      <p:grpSp>
        <p:nvGrpSpPr>
          <p:cNvPr id="29701" name="Group 22"/>
          <p:cNvGrpSpPr>
            <a:grpSpLocks/>
          </p:cNvGrpSpPr>
          <p:nvPr/>
        </p:nvGrpSpPr>
        <p:grpSpPr bwMode="auto">
          <a:xfrm>
            <a:off x="1599010" y="4260057"/>
            <a:ext cx="5326856" cy="665560"/>
            <a:chOff x="0" y="5486400"/>
            <a:chExt cx="9144000" cy="1143000"/>
          </a:xfrm>
        </p:grpSpPr>
        <p:sp>
          <p:nvSpPr>
            <p:cNvPr id="13" name="Oval 12"/>
            <p:cNvSpPr>
              <a:spLocks noChangeArrowheads="1"/>
            </p:cNvSpPr>
            <p:nvPr/>
          </p:nvSpPr>
          <p:spPr bwMode="auto">
            <a:xfrm>
              <a:off x="0" y="5486400"/>
              <a:ext cx="1142488" cy="1143000"/>
            </a:xfrm>
            <a:prstGeom prst="ellipse">
              <a:avLst/>
            </a:prstGeom>
            <a:blipFill dpi="0" rotWithShape="1">
              <a:blip r:embed="rId5"/>
              <a:srcRect/>
              <a:stretch>
                <a:fillRect/>
              </a:stretch>
            </a:blip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lgn="ctr" defTabSz="685800" fontAlgn="base">
                <a:spcBef>
                  <a:spcPct val="0"/>
                </a:spcBef>
                <a:spcAft>
                  <a:spcPct val="0"/>
                </a:spcAft>
                <a:defRPr/>
              </a:pPr>
              <a:endParaRPr lang="en-US" sz="1350" dirty="0">
                <a:solidFill>
                  <a:prstClr val="white"/>
                </a:solidFill>
                <a:latin typeface="Calibri"/>
                <a:ea typeface="MS PGothic" panose="020B0600070205080204" pitchFamily="34" charset="-128"/>
              </a:endParaRPr>
            </a:p>
          </p:txBody>
        </p:sp>
        <p:sp>
          <p:nvSpPr>
            <p:cNvPr id="29709" name="TextBox 13"/>
            <p:cNvSpPr txBox="1">
              <a:spLocks noChangeArrowheads="1"/>
            </p:cNvSpPr>
            <p:nvPr/>
          </p:nvSpPr>
          <p:spPr bwMode="auto">
            <a:xfrm>
              <a:off x="762001" y="5650469"/>
              <a:ext cx="8381999" cy="63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defTabSz="685800" fontAlgn="base">
                <a:spcBef>
                  <a:spcPct val="0"/>
                </a:spcBef>
                <a:spcAft>
                  <a:spcPct val="0"/>
                </a:spcAft>
                <a:buNone/>
              </a:pPr>
              <a:endParaRPr lang="en-US" altLang="en-US" sz="1800">
                <a:solidFill>
                  <a:prstClr val="black"/>
                </a:solidFill>
                <a:latin typeface="Arial" panose="020B0604020202020204" pitchFamily="34" charset="0"/>
              </a:endParaRPr>
            </a:p>
          </p:txBody>
        </p:sp>
      </p:grpSp>
      <p:grpSp>
        <p:nvGrpSpPr>
          <p:cNvPr id="29702" name="Group 21"/>
          <p:cNvGrpSpPr>
            <a:grpSpLocks/>
          </p:cNvGrpSpPr>
          <p:nvPr/>
        </p:nvGrpSpPr>
        <p:grpSpPr bwMode="auto">
          <a:xfrm>
            <a:off x="1526382" y="3433762"/>
            <a:ext cx="6704410" cy="539354"/>
            <a:chOff x="0" y="4382869"/>
            <a:chExt cx="9144000" cy="735365"/>
          </a:xfrm>
        </p:grpSpPr>
        <p:pic>
          <p:nvPicPr>
            <p:cNvPr id="2970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11470"/>
              <a:ext cx="1081509" cy="50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Rectangle 14"/>
            <p:cNvSpPr>
              <a:spLocks noChangeArrowheads="1"/>
            </p:cNvSpPr>
            <p:nvPr/>
          </p:nvSpPr>
          <p:spPr bwMode="auto">
            <a:xfrm>
              <a:off x="1143000" y="4382869"/>
              <a:ext cx="8001000" cy="50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defTabSz="685800" fontAlgn="base">
                <a:spcBef>
                  <a:spcPct val="0"/>
                </a:spcBef>
                <a:spcAft>
                  <a:spcPct val="0"/>
                </a:spcAft>
                <a:buNone/>
              </a:pPr>
              <a:endParaRPr lang="en-US" altLang="en-US" sz="1800" b="1">
                <a:solidFill>
                  <a:prstClr val="black"/>
                </a:solidFill>
                <a:latin typeface="Arial" panose="020B0604020202020204" pitchFamily="34" charset="0"/>
              </a:endParaRPr>
            </a:p>
          </p:txBody>
        </p:sp>
      </p:grpSp>
      <p:grpSp>
        <p:nvGrpSpPr>
          <p:cNvPr id="29703" name="Group 18"/>
          <p:cNvGrpSpPr>
            <a:grpSpLocks/>
          </p:cNvGrpSpPr>
          <p:nvPr/>
        </p:nvGrpSpPr>
        <p:grpSpPr bwMode="auto">
          <a:xfrm>
            <a:off x="1656592" y="961673"/>
            <a:ext cx="6196357" cy="5817422"/>
            <a:chOff x="236682" y="1013461"/>
            <a:chExt cx="8533024" cy="16399502"/>
          </a:xfrm>
        </p:grpSpPr>
        <p:sp>
          <p:nvSpPr>
            <p:cNvPr id="16" name="Oval 15"/>
            <p:cNvSpPr>
              <a:spLocks noChangeArrowheads="1"/>
            </p:cNvSpPr>
            <p:nvPr/>
          </p:nvSpPr>
          <p:spPr bwMode="auto">
            <a:xfrm>
              <a:off x="236682" y="1013461"/>
              <a:ext cx="812067" cy="1649743"/>
            </a:xfrm>
            <a:prstGeom prst="ellipse">
              <a:avLst/>
            </a:prstGeom>
            <a:blipFill dpi="0" rotWithShape="1">
              <a:blip r:embed="rId7"/>
              <a:srcRect/>
              <a:stretch>
                <a:fillRect/>
              </a:stretch>
            </a:blip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lgn="ctr" defTabSz="685800" fontAlgn="base">
                <a:spcBef>
                  <a:spcPct val="0"/>
                </a:spcBef>
                <a:spcAft>
                  <a:spcPct val="0"/>
                </a:spcAft>
                <a:defRPr/>
              </a:pPr>
              <a:endParaRPr lang="en-US" sz="1350" dirty="0">
                <a:solidFill>
                  <a:prstClr val="white"/>
                </a:solidFill>
                <a:latin typeface="Calibri"/>
                <a:ea typeface="MS PGothic" panose="020B0600070205080204" pitchFamily="34" charset="-128"/>
              </a:endParaRPr>
            </a:p>
          </p:txBody>
        </p:sp>
        <p:sp>
          <p:nvSpPr>
            <p:cNvPr id="29705" name="TextBox 17"/>
            <p:cNvSpPr txBox="1">
              <a:spLocks noChangeArrowheads="1"/>
            </p:cNvSpPr>
            <p:nvPr/>
          </p:nvSpPr>
          <p:spPr bwMode="auto">
            <a:xfrm>
              <a:off x="1523184" y="1036405"/>
              <a:ext cx="7246522" cy="1637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defTabSz="685800" fontAlgn="base">
                <a:spcBef>
                  <a:spcPct val="0"/>
                </a:spcBef>
                <a:spcAft>
                  <a:spcPct val="0"/>
                </a:spcAft>
                <a:buNone/>
              </a:pPr>
              <a:r>
                <a:rPr lang="en-US" altLang="en-US" sz="1400" b="1" dirty="0">
                  <a:solidFill>
                    <a:srgbClr val="C00000"/>
                  </a:solidFill>
                  <a:latin typeface="Arial Black" panose="020B0A04020102020204" pitchFamily="34" charset="0"/>
                </a:rPr>
                <a:t>National Oceanic and Atmospheric Administration</a:t>
              </a:r>
            </a:p>
            <a:p>
              <a:pPr defTabSz="685800" fontAlgn="base">
                <a:spcBef>
                  <a:spcPct val="0"/>
                </a:spcBef>
                <a:spcAft>
                  <a:spcPct val="0"/>
                </a:spcAft>
                <a:buNone/>
              </a:pPr>
              <a:r>
                <a:rPr lang="en-US" altLang="en-US" sz="1200" dirty="0">
                  <a:solidFill>
                    <a:schemeClr val="tx2"/>
                  </a:solidFill>
                  <a:latin typeface="Arial" panose="020B0604020202020204" pitchFamily="34" charset="0"/>
                </a:rPr>
                <a:t>NSRS positioning data provides the reference for </a:t>
              </a:r>
              <a:r>
                <a:rPr lang="en-US" altLang="en-US" sz="1200" dirty="0">
                  <a:solidFill>
                    <a:schemeClr val="tx2"/>
                  </a:solidFill>
                  <a:latin typeface="Arial Black" panose="020B0A04020102020204" pitchFamily="34" charset="0"/>
                </a:rPr>
                <a:t>NOAA’s </a:t>
              </a:r>
              <a:br>
                <a:rPr lang="en-US" altLang="en-US" sz="1200" dirty="0">
                  <a:solidFill>
                    <a:schemeClr val="tx2"/>
                  </a:solidFill>
                  <a:latin typeface="Arial Black" panose="020B0A04020102020204" pitchFamily="34" charset="0"/>
                </a:rPr>
              </a:br>
              <a:r>
                <a:rPr lang="en-US" altLang="en-US" sz="1200" dirty="0">
                  <a:solidFill>
                    <a:schemeClr val="tx2"/>
                  </a:solidFill>
                  <a:latin typeface="Arial Black" panose="020B0A04020102020204" pitchFamily="34" charset="0"/>
                </a:rPr>
                <a:t>nautical charts</a:t>
              </a:r>
              <a:r>
                <a:rPr lang="en-US" altLang="en-US" sz="1200" dirty="0">
                  <a:solidFill>
                    <a:schemeClr val="tx2"/>
                  </a:solidFill>
                  <a:latin typeface="Arial" panose="020B0604020202020204" pitchFamily="34" charset="0"/>
                </a:rPr>
                <a:t>, among many other geospatial applications.  </a:t>
              </a:r>
            </a:p>
            <a:p>
              <a:pPr defTabSz="685800" fontAlgn="base">
                <a:spcBef>
                  <a:spcPct val="0"/>
                </a:spcBef>
                <a:spcAft>
                  <a:spcPct val="0"/>
                </a:spcAft>
                <a:buNone/>
              </a:pPr>
              <a:br>
                <a:rPr lang="en-US" altLang="en-US" sz="1200" b="1" dirty="0">
                  <a:solidFill>
                    <a:schemeClr val="tx2"/>
                  </a:solidFill>
                  <a:latin typeface="Arial" panose="020B0604020202020204" pitchFamily="34" charset="0"/>
                </a:rPr>
              </a:br>
              <a:endParaRPr lang="en-US" altLang="en-US" sz="600" b="1" dirty="0">
                <a:solidFill>
                  <a:schemeClr val="tx2"/>
                </a:solidFill>
                <a:latin typeface="Arial" panose="020B0604020202020204" pitchFamily="34" charset="0"/>
              </a:endParaRPr>
            </a:p>
            <a:p>
              <a:pPr defTabSz="685800" fontAlgn="base">
                <a:spcBef>
                  <a:spcPct val="0"/>
                </a:spcBef>
                <a:spcAft>
                  <a:spcPct val="0"/>
                </a:spcAft>
                <a:buNone/>
              </a:pPr>
              <a:r>
                <a:rPr lang="en-US" altLang="en-US" sz="1400" b="1" dirty="0">
                  <a:solidFill>
                    <a:srgbClr val="C00000"/>
                  </a:solidFill>
                  <a:latin typeface="Arial Black" panose="020B0A04020102020204" pitchFamily="34" charset="0"/>
                </a:rPr>
                <a:t>Federal Emergency Management Agency</a:t>
              </a:r>
            </a:p>
            <a:p>
              <a:pPr defTabSz="685800" fontAlgn="base">
                <a:spcBef>
                  <a:spcPct val="0"/>
                </a:spcBef>
                <a:spcAft>
                  <a:spcPct val="0"/>
                </a:spcAft>
                <a:buNone/>
              </a:pPr>
              <a:r>
                <a:rPr lang="en-US" altLang="en-US" sz="1200" dirty="0">
                  <a:solidFill>
                    <a:schemeClr val="tx2"/>
                  </a:solidFill>
                  <a:latin typeface="Arial" panose="020B0604020202020204" pitchFamily="34" charset="0"/>
                </a:rPr>
                <a:t>FEMA uses NSRS elevations to </a:t>
              </a:r>
              <a:r>
                <a:rPr lang="en-US" altLang="en-US" sz="1200" dirty="0">
                  <a:solidFill>
                    <a:schemeClr val="tx2"/>
                  </a:solidFill>
                  <a:latin typeface="Arial Black" panose="020B0A04020102020204" pitchFamily="34" charset="0"/>
                </a:rPr>
                <a:t>determine flood zones </a:t>
              </a:r>
              <a:br>
                <a:rPr lang="en-US" altLang="en-US" sz="1200" dirty="0">
                  <a:solidFill>
                    <a:schemeClr val="tx2"/>
                  </a:solidFill>
                  <a:latin typeface="Arial Black" panose="020B0A04020102020204" pitchFamily="34" charset="0"/>
                </a:rPr>
              </a:br>
              <a:r>
                <a:rPr lang="en-US" altLang="en-US" sz="1200" dirty="0">
                  <a:solidFill>
                    <a:schemeClr val="tx2"/>
                  </a:solidFill>
                  <a:latin typeface="Arial" panose="020B0604020202020204" pitchFamily="34" charset="0"/>
                </a:rPr>
                <a:t>for the National Flood Insurance Program.  </a:t>
              </a:r>
            </a:p>
            <a:p>
              <a:pPr defTabSz="685800" fontAlgn="base">
                <a:spcBef>
                  <a:spcPct val="0"/>
                </a:spcBef>
                <a:spcAft>
                  <a:spcPct val="0"/>
                </a:spcAft>
                <a:buNone/>
              </a:pPr>
              <a:br>
                <a:rPr lang="en-US" altLang="en-US" sz="1200" dirty="0">
                  <a:solidFill>
                    <a:prstClr val="black"/>
                  </a:solidFill>
                  <a:latin typeface="Arial" panose="020B0604020202020204" pitchFamily="34" charset="0"/>
                </a:rPr>
              </a:br>
              <a:endParaRPr lang="en-US" altLang="en-US" sz="600" dirty="0">
                <a:solidFill>
                  <a:prstClr val="black"/>
                </a:solidFill>
                <a:latin typeface="Arial" panose="020B0604020202020204" pitchFamily="34" charset="0"/>
              </a:endParaRPr>
            </a:p>
            <a:p>
              <a:pPr defTabSz="685800" fontAlgn="base">
                <a:spcBef>
                  <a:spcPct val="0"/>
                </a:spcBef>
                <a:spcAft>
                  <a:spcPct val="0"/>
                </a:spcAft>
                <a:buNone/>
              </a:pPr>
              <a:r>
                <a:rPr lang="en-US" altLang="en-US" sz="1400" b="1" dirty="0">
                  <a:solidFill>
                    <a:srgbClr val="C00000"/>
                  </a:solidFill>
                  <a:latin typeface="Arial Black" panose="020B0A04020102020204" pitchFamily="34" charset="0"/>
                </a:rPr>
                <a:t>United States Army Corps of Engineers</a:t>
              </a:r>
            </a:p>
            <a:p>
              <a:pPr defTabSz="685800" fontAlgn="base">
                <a:spcBef>
                  <a:spcPct val="0"/>
                </a:spcBef>
                <a:spcAft>
                  <a:spcPct val="0"/>
                </a:spcAft>
                <a:buNone/>
              </a:pPr>
              <a:r>
                <a:rPr lang="en-US" altLang="en-US" sz="1200" dirty="0">
                  <a:solidFill>
                    <a:schemeClr val="tx2"/>
                  </a:solidFill>
                  <a:latin typeface="Arial" panose="020B0604020202020204" pitchFamily="34" charset="0"/>
                </a:rPr>
                <a:t>USACE uses NSRS elevations to </a:t>
              </a:r>
              <a:r>
                <a:rPr lang="en-US" altLang="en-US" sz="1200" dirty="0">
                  <a:solidFill>
                    <a:schemeClr val="tx2"/>
                  </a:solidFill>
                  <a:latin typeface="Arial Black" panose="020B0A04020102020204" pitchFamily="34" charset="0"/>
                </a:rPr>
                <a:t>determine levee heights </a:t>
              </a:r>
              <a:br>
                <a:rPr lang="en-US" altLang="en-US" sz="1200" dirty="0">
                  <a:solidFill>
                    <a:schemeClr val="tx2"/>
                  </a:solidFill>
                  <a:latin typeface="Arial Black" panose="020B0A04020102020204" pitchFamily="34" charset="0"/>
                </a:rPr>
              </a:br>
              <a:r>
                <a:rPr lang="en-US" altLang="en-US" sz="1200" dirty="0">
                  <a:solidFill>
                    <a:schemeClr val="tx2"/>
                  </a:solidFill>
                  <a:latin typeface="Arial" panose="020B0604020202020204" pitchFamily="34" charset="0"/>
                </a:rPr>
                <a:t>and positions in their Levee Safety Program. </a:t>
              </a:r>
            </a:p>
            <a:p>
              <a:pPr defTabSz="685800" fontAlgn="base">
                <a:spcBef>
                  <a:spcPct val="0"/>
                </a:spcBef>
                <a:spcAft>
                  <a:spcPct val="0"/>
                </a:spcAft>
                <a:buNone/>
              </a:pPr>
              <a:br>
                <a:rPr lang="en-US" altLang="en-US" sz="1200" dirty="0">
                  <a:solidFill>
                    <a:prstClr val="black"/>
                  </a:solidFill>
                  <a:latin typeface="Arial" panose="020B0604020202020204" pitchFamily="34" charset="0"/>
                </a:rPr>
              </a:br>
              <a:endParaRPr lang="en-US" altLang="en-US" sz="600" dirty="0">
                <a:solidFill>
                  <a:prstClr val="black"/>
                </a:solidFill>
                <a:latin typeface="Arial" panose="020B0604020202020204" pitchFamily="34" charset="0"/>
              </a:endParaRPr>
            </a:p>
            <a:p>
              <a:pPr defTabSz="685800" fontAlgn="base">
                <a:spcBef>
                  <a:spcPct val="0"/>
                </a:spcBef>
                <a:spcAft>
                  <a:spcPct val="0"/>
                </a:spcAft>
                <a:buNone/>
              </a:pPr>
              <a:r>
                <a:rPr lang="en-US" altLang="en-US" sz="1400" dirty="0">
                  <a:solidFill>
                    <a:srgbClr val="C00000"/>
                  </a:solidFill>
                  <a:latin typeface="Arial Black" panose="020B0A04020102020204" pitchFamily="34" charset="0"/>
                </a:rPr>
                <a:t>United States Geological Survey</a:t>
              </a:r>
            </a:p>
            <a:p>
              <a:pPr defTabSz="685800" fontAlgn="base">
                <a:spcBef>
                  <a:spcPct val="0"/>
                </a:spcBef>
                <a:spcAft>
                  <a:spcPct val="0"/>
                </a:spcAft>
                <a:buNone/>
              </a:pPr>
              <a:r>
                <a:rPr lang="en-US" altLang="en-US" sz="1200" dirty="0">
                  <a:solidFill>
                    <a:schemeClr val="tx2"/>
                  </a:solidFill>
                  <a:latin typeface="Arial" panose="020B0604020202020204" pitchFamily="34" charset="0"/>
                </a:rPr>
                <a:t>USGS uses the NSRS to reference their </a:t>
              </a:r>
              <a:r>
                <a:rPr lang="en-US" altLang="en-US" sz="1200" dirty="0">
                  <a:solidFill>
                    <a:schemeClr val="tx2"/>
                  </a:solidFill>
                  <a:latin typeface="Arial Black" panose="020B0A04020102020204" pitchFamily="34" charset="0"/>
                </a:rPr>
                <a:t>Topographic Maps</a:t>
              </a:r>
            </a:p>
            <a:p>
              <a:pPr defTabSz="685800" fontAlgn="base">
                <a:spcBef>
                  <a:spcPct val="0"/>
                </a:spcBef>
                <a:spcAft>
                  <a:spcPct val="0"/>
                </a:spcAft>
                <a:buNone/>
              </a:pPr>
              <a:r>
                <a:rPr lang="en-US" altLang="en-US" sz="1200" dirty="0">
                  <a:solidFill>
                    <a:schemeClr val="tx2"/>
                  </a:solidFill>
                  <a:latin typeface="Arial Black" panose="020B0A04020102020204" pitchFamily="34" charset="0"/>
                </a:rPr>
                <a:t>and interior water data</a:t>
              </a:r>
              <a:r>
                <a:rPr lang="en-US" altLang="en-US" sz="1200" dirty="0">
                  <a:solidFill>
                    <a:schemeClr val="tx2"/>
                  </a:solidFill>
                  <a:latin typeface="Arial" panose="020B0604020202020204" pitchFamily="34" charset="0"/>
                </a:rPr>
                <a:t> for the nation.</a:t>
              </a:r>
            </a:p>
            <a:p>
              <a:pPr defTabSz="685800" fontAlgn="base">
                <a:spcBef>
                  <a:spcPct val="0"/>
                </a:spcBef>
                <a:spcAft>
                  <a:spcPct val="0"/>
                </a:spcAft>
                <a:buNone/>
              </a:pPr>
              <a:br>
                <a:rPr lang="en-US" altLang="en-US" sz="1200" dirty="0">
                  <a:solidFill>
                    <a:schemeClr val="tx2"/>
                  </a:solidFill>
                  <a:latin typeface="Arial" panose="020B0604020202020204" pitchFamily="34" charset="0"/>
                </a:rPr>
              </a:br>
              <a:endParaRPr lang="en-US" altLang="en-US" sz="750" b="1" dirty="0">
                <a:solidFill>
                  <a:schemeClr val="tx2"/>
                </a:solidFill>
                <a:latin typeface="Arial Black" panose="020B0A04020102020204" pitchFamily="34" charset="0"/>
              </a:endParaRPr>
            </a:p>
            <a:p>
              <a:pPr defTabSz="685800" fontAlgn="base">
                <a:spcBef>
                  <a:spcPct val="0"/>
                </a:spcBef>
                <a:spcAft>
                  <a:spcPct val="0"/>
                </a:spcAft>
                <a:buNone/>
              </a:pPr>
              <a:r>
                <a:rPr lang="en-US" altLang="en-US" sz="1400" b="1" dirty="0">
                  <a:solidFill>
                    <a:srgbClr val="C00000"/>
                  </a:solidFill>
                  <a:latin typeface="Arial Black" panose="020B0A04020102020204" pitchFamily="34" charset="0"/>
                </a:rPr>
                <a:t>National Geospatial Intelligence Agency</a:t>
              </a:r>
            </a:p>
            <a:p>
              <a:pPr defTabSz="685800" fontAlgn="base">
                <a:spcBef>
                  <a:spcPct val="0"/>
                </a:spcBef>
                <a:spcAft>
                  <a:spcPct val="0"/>
                </a:spcAft>
                <a:buNone/>
              </a:pPr>
              <a:r>
                <a:rPr lang="en-US" altLang="en-US" sz="1200" dirty="0">
                  <a:solidFill>
                    <a:schemeClr val="tx2"/>
                  </a:solidFill>
                  <a:latin typeface="Arial" panose="020B0604020202020204" pitchFamily="34" charset="0"/>
                </a:rPr>
                <a:t>NSRS gravity data contributes to </a:t>
              </a:r>
              <a:r>
                <a:rPr lang="en-US" altLang="en-US" sz="1200" dirty="0">
                  <a:solidFill>
                    <a:schemeClr val="tx2"/>
                  </a:solidFill>
                  <a:latin typeface="Arial Black" panose="020B0A04020102020204" pitchFamily="34" charset="0"/>
                </a:rPr>
                <a:t>NGA’s geospatial mission.</a:t>
              </a:r>
              <a:endParaRPr lang="en-US" altLang="en-US" sz="1200" b="1" dirty="0">
                <a:solidFill>
                  <a:schemeClr val="tx2"/>
                </a:solidFill>
                <a:latin typeface="Arial Black" panose="020B0A04020102020204" pitchFamily="34" charset="0"/>
              </a:endParaRPr>
            </a:p>
            <a:p>
              <a:pPr defTabSz="685800" fontAlgn="base">
                <a:spcBef>
                  <a:spcPct val="0"/>
                </a:spcBef>
                <a:spcAft>
                  <a:spcPct val="0"/>
                </a:spcAft>
                <a:buNone/>
              </a:pPr>
              <a:endParaRPr lang="en-US" altLang="en-US" sz="1200" dirty="0">
                <a:solidFill>
                  <a:schemeClr val="tx2"/>
                </a:solidFill>
                <a:latin typeface="Arial" panose="020B0604020202020204" pitchFamily="34" charset="0"/>
              </a:endParaRPr>
            </a:p>
            <a:p>
              <a:pPr defTabSz="685800" fontAlgn="base">
                <a:spcBef>
                  <a:spcPct val="0"/>
                </a:spcBef>
                <a:spcAft>
                  <a:spcPct val="0"/>
                </a:spcAft>
                <a:buNone/>
              </a:pPr>
              <a:endParaRPr lang="en-US" altLang="en-US" sz="1200" dirty="0">
                <a:solidFill>
                  <a:prstClr val="black"/>
                </a:solidFill>
                <a:latin typeface="Arial" panose="020B0604020202020204" pitchFamily="34" charset="0"/>
              </a:endParaRPr>
            </a:p>
            <a:p>
              <a:pPr defTabSz="685800" fontAlgn="base">
                <a:spcBef>
                  <a:spcPct val="0"/>
                </a:spcBef>
                <a:spcAft>
                  <a:spcPct val="0"/>
                </a:spcAft>
                <a:buNone/>
              </a:pPr>
              <a:endParaRPr lang="en-US" altLang="en-US" sz="1200" b="1" dirty="0">
                <a:solidFill>
                  <a:prstClr val="black"/>
                </a:solidFill>
                <a:latin typeface="Arial" panose="020B0604020202020204" pitchFamily="34" charset="0"/>
              </a:endParaRPr>
            </a:p>
            <a:p>
              <a:pPr defTabSz="685800" fontAlgn="base">
                <a:spcBef>
                  <a:spcPct val="0"/>
                </a:spcBef>
                <a:spcAft>
                  <a:spcPct val="0"/>
                </a:spcAft>
                <a:buNone/>
              </a:pPr>
              <a:endParaRPr lang="en-US" altLang="en-US" sz="1200" dirty="0">
                <a:solidFill>
                  <a:prstClr val="black"/>
                </a:solidFill>
                <a:latin typeface="Arial" panose="020B0604020202020204" pitchFamily="34" charset="0"/>
              </a:endParaRPr>
            </a:p>
            <a:p>
              <a:pPr defTabSz="685800" fontAlgn="base">
                <a:spcBef>
                  <a:spcPct val="0"/>
                </a:spcBef>
                <a:spcAft>
                  <a:spcPct val="0"/>
                </a:spcAft>
                <a:buNone/>
              </a:pPr>
              <a:endParaRPr lang="en-US" altLang="en-US" sz="1200" dirty="0">
                <a:solidFill>
                  <a:prstClr val="black"/>
                </a:solidFill>
                <a:latin typeface="Arial Black" panose="020B0A04020102020204" pitchFamily="34" charset="0"/>
              </a:endParaRPr>
            </a:p>
            <a:p>
              <a:pPr defTabSz="685800" fontAlgn="base">
                <a:spcBef>
                  <a:spcPct val="0"/>
                </a:spcBef>
                <a:spcAft>
                  <a:spcPct val="0"/>
                </a:spcAft>
                <a:buNone/>
              </a:pPr>
              <a:endParaRPr lang="en-US" altLang="en-US" sz="1200" dirty="0">
                <a:solidFill>
                  <a:prstClr val="black"/>
                </a:solidFill>
                <a:latin typeface="Arial" panose="020B0604020202020204" pitchFamily="34" charset="0"/>
              </a:endParaRPr>
            </a:p>
            <a:p>
              <a:pPr defTabSz="685800" fontAlgn="base">
                <a:spcBef>
                  <a:spcPct val="0"/>
                </a:spcBef>
                <a:spcAft>
                  <a:spcPct val="0"/>
                </a:spcAft>
                <a:buNone/>
              </a:pPr>
              <a:endParaRPr lang="en-US" altLang="en-US" sz="1200" b="1" dirty="0">
                <a:solidFill>
                  <a:prstClr val="black"/>
                </a:solidFill>
                <a:latin typeface="Arial" panose="020B0604020202020204" pitchFamily="34" charset="0"/>
              </a:endParaRPr>
            </a:p>
            <a:p>
              <a:pPr algn="ctr" defTabSz="685800" fontAlgn="base">
                <a:spcBef>
                  <a:spcPct val="0"/>
                </a:spcBef>
                <a:spcAft>
                  <a:spcPct val="0"/>
                </a:spcAft>
                <a:buNone/>
              </a:pPr>
              <a:endParaRPr lang="en-US" altLang="en-US" sz="1800" dirty="0">
                <a:solidFill>
                  <a:prstClr val="black"/>
                </a:solidFill>
                <a:latin typeface="Arial" panose="020B0604020202020204" pitchFamily="34" charset="0"/>
              </a:endParaRPr>
            </a:p>
            <a:p>
              <a:pPr algn="ctr" defTabSz="685800" fontAlgn="base">
                <a:spcBef>
                  <a:spcPct val="0"/>
                </a:spcBef>
                <a:spcAft>
                  <a:spcPct val="0"/>
                </a:spcAft>
                <a:buNone/>
              </a:pPr>
              <a:endParaRPr lang="en-US" altLang="en-US" sz="1800" dirty="0">
                <a:solidFill>
                  <a:prstClr val="black"/>
                </a:solidFill>
                <a:latin typeface="Arial" panose="020B0604020202020204" pitchFamily="34" charset="0"/>
              </a:endParaRPr>
            </a:p>
          </p:txBody>
        </p:sp>
      </p:grpSp>
      <p:sp>
        <p:nvSpPr>
          <p:cNvPr id="4" name="Slide Number Placeholder 3"/>
          <p:cNvSpPr>
            <a:spLocks noGrp="1"/>
          </p:cNvSpPr>
          <p:nvPr>
            <p:ph type="sldNum" sz="quarter" idx="12"/>
          </p:nvPr>
        </p:nvSpPr>
        <p:spPr/>
        <p:txBody>
          <a:bodyPr/>
          <a:lstStyle/>
          <a:p>
            <a:pPr>
              <a:defRPr/>
            </a:pPr>
            <a:fld id="{2D169006-344C-488C-A18C-6BFA0E2015AE}" type="slidenum">
              <a:rPr lang="en-US" altLang="en-US" smtClean="0"/>
              <a:pPr>
                <a:defRPr/>
              </a:pPr>
              <a:t>5</a:t>
            </a:fld>
            <a:endParaRPr lang="en-US" altLang="en-US" dirty="0"/>
          </a:p>
        </p:txBody>
      </p:sp>
    </p:spTree>
    <p:extLst>
      <p:ext uri="{BB962C8B-B14F-4D97-AF65-F5344CB8AC3E}">
        <p14:creationId xmlns:p14="http://schemas.microsoft.com/office/powerpoint/2010/main" val="178245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Box 1"/>
          <p:cNvSpPr txBox="1"/>
          <p:nvPr/>
        </p:nvSpPr>
        <p:spPr>
          <a:xfrm>
            <a:off x="1035053" y="376236"/>
            <a:ext cx="68016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chemeClr val="tx2"/>
                </a:solidFill>
                <a:latin typeface="Arial Black" panose="020B0604020202020204" pitchFamily="34" charset="0"/>
                <a:cs typeface="Arial Black" panose="020B0604020202020204" pitchFamily="34" charset="0"/>
              </a:rPr>
              <a:t>NSRS Modernization Delay</a:t>
            </a:r>
            <a:endParaRPr sz="3600" b="1" dirty="0">
              <a:solidFill>
                <a:schemeClr val="tx2"/>
              </a:solidFill>
              <a:latin typeface="Arial Black" panose="020B0604020202020204" pitchFamily="34" charset="0"/>
              <a:cs typeface="Arial Black" panose="020B0604020202020204" pitchFamily="34" charset="0"/>
            </a:endParaRPr>
          </a:p>
        </p:txBody>
      </p:sp>
      <p:sp>
        <p:nvSpPr>
          <p:cNvPr id="2" name="Slide Number Placeholder 1"/>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6</a:t>
            </a:fld>
            <a:endParaRPr lang="en-US" dirty="0"/>
          </a:p>
        </p:txBody>
      </p:sp>
      <p:sp>
        <p:nvSpPr>
          <p:cNvPr id="6" name="Rectangle 5">
            <a:extLst>
              <a:ext uri="{FF2B5EF4-FFF2-40B4-BE49-F238E27FC236}">
                <a16:creationId xmlns:a16="http://schemas.microsoft.com/office/drawing/2014/main" id="{7E71171C-3AC8-483A-BEAB-F9BD74D4884E}"/>
              </a:ext>
            </a:extLst>
          </p:cNvPr>
          <p:cNvSpPr/>
          <p:nvPr/>
        </p:nvSpPr>
        <p:spPr>
          <a:xfrm>
            <a:off x="1563986" y="4120932"/>
            <a:ext cx="6016028" cy="830997"/>
          </a:xfrm>
          <a:prstGeom prst="rect">
            <a:avLst/>
          </a:prstGeom>
        </p:spPr>
        <p:txBody>
          <a:bodyPr wrap="square">
            <a:spAutoFit/>
          </a:bodyPr>
          <a:lstStyle/>
          <a:p>
            <a:r>
              <a:rPr lang="en-US" sz="1600" dirty="0">
                <a:solidFill>
                  <a:schemeClr val="tx2"/>
                </a:solidFill>
              </a:rPr>
              <a:t>https://geodesy.noaa.gov/datums/newdatums/delayed-release.shtml</a:t>
            </a:r>
          </a:p>
          <a:p>
            <a:endParaRPr lang="en-US" sz="1600" dirty="0">
              <a:solidFill>
                <a:schemeClr val="tx2"/>
              </a:solidFill>
            </a:endParaRPr>
          </a:p>
          <a:p>
            <a:r>
              <a:rPr lang="en-US" sz="1600" dirty="0">
                <a:solidFill>
                  <a:schemeClr val="tx2"/>
                </a:solidFill>
              </a:rPr>
              <a:t>https://</a:t>
            </a:r>
            <a:r>
              <a:rPr lang="en-US" sz="1600" dirty="0" err="1">
                <a:solidFill>
                  <a:schemeClr val="tx2"/>
                </a:solidFill>
              </a:rPr>
              <a:t>geodesy.noaa.gov</a:t>
            </a:r>
            <a:r>
              <a:rPr lang="en-US" sz="1600" dirty="0">
                <a:solidFill>
                  <a:schemeClr val="tx2"/>
                </a:solidFill>
              </a:rPr>
              <a:t>/datums/</a:t>
            </a:r>
            <a:r>
              <a:rPr lang="en-US" sz="1600" dirty="0" err="1">
                <a:solidFill>
                  <a:schemeClr val="tx2"/>
                </a:solidFill>
              </a:rPr>
              <a:t>newdatums</a:t>
            </a:r>
            <a:r>
              <a:rPr lang="en-US" sz="1600" dirty="0">
                <a:solidFill>
                  <a:schemeClr val="tx2"/>
                </a:solidFill>
              </a:rPr>
              <a:t>/</a:t>
            </a:r>
            <a:r>
              <a:rPr lang="en-US" sz="1600" dirty="0" err="1">
                <a:solidFill>
                  <a:schemeClr val="tx2"/>
                </a:solidFill>
              </a:rPr>
              <a:t>FAQNewDatums.shtml</a:t>
            </a:r>
            <a:endParaRPr lang="en-US" sz="1600" dirty="0">
              <a:solidFill>
                <a:schemeClr val="tx2"/>
              </a:solidFill>
            </a:endParaRP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chemeClr val="tx2"/>
                </a:solidFill>
                <a:latin typeface="Helvetica Neue"/>
              </a:rPr>
              <a:t>Operational, workforce retention, and other issues have </a:t>
            </a:r>
            <a:r>
              <a:rPr lang="en-US" sz="2000" b="1" dirty="0">
                <a:solidFill>
                  <a:schemeClr val="tx2"/>
                </a:solidFill>
                <a:latin typeface="Helvetica Neue"/>
              </a:rPr>
              <a:t>delayed NSRS Modernization.</a:t>
            </a:r>
          </a:p>
          <a:p>
            <a:endParaRPr lang="en-US" sz="2000" dirty="0">
              <a:solidFill>
                <a:schemeClr val="tx2"/>
              </a:solidFill>
              <a:latin typeface="Helvetica Neue"/>
            </a:endParaRPr>
          </a:p>
          <a:p>
            <a:r>
              <a:rPr lang="en-US" sz="2000" dirty="0">
                <a:solidFill>
                  <a:schemeClr val="tx2"/>
                </a:solidFill>
                <a:latin typeface="Helvetica Neue"/>
              </a:rPr>
              <a:t>SPCS2022 zones should be finalized in 2022 </a:t>
            </a:r>
            <a:r>
              <a:rPr lang="en-US" sz="2000" b="1" dirty="0">
                <a:solidFill>
                  <a:schemeClr val="tx2"/>
                </a:solidFill>
                <a:latin typeface="Helvetica Neue"/>
              </a:rPr>
              <a:t>but will not be rolled out until all of the NSRS is modernized</a:t>
            </a:r>
            <a:r>
              <a:rPr lang="en-US" sz="2000" dirty="0">
                <a:solidFill>
                  <a:schemeClr val="tx2"/>
                </a:solidFill>
                <a:latin typeface="Helvetica Neue"/>
              </a:rPr>
              <a:t>.</a:t>
            </a:r>
          </a:p>
          <a:p>
            <a:endParaRPr lang="en-US" sz="2000" dirty="0">
              <a:solidFill>
                <a:schemeClr val="tx2"/>
              </a:solidFill>
              <a:latin typeface="Helvetica Neue"/>
            </a:endParaRPr>
          </a:p>
          <a:p>
            <a:r>
              <a:rPr lang="en-US" sz="2000" b="1" dirty="0">
                <a:solidFill>
                  <a:schemeClr val="tx2"/>
                </a:solidFill>
                <a:latin typeface="Helvetica Neue"/>
              </a:rPr>
              <a:t>GPS on Bench Marks </a:t>
            </a:r>
            <a:r>
              <a:rPr lang="en-US" sz="2000" dirty="0">
                <a:solidFill>
                  <a:schemeClr val="tx2"/>
                </a:solidFill>
                <a:latin typeface="Helvetica Neue"/>
              </a:rPr>
              <a:t>deadline extended </a:t>
            </a:r>
          </a:p>
          <a:p>
            <a:r>
              <a:rPr lang="en-US" sz="2000" dirty="0">
                <a:solidFill>
                  <a:schemeClr val="tx2"/>
                </a:solidFill>
                <a:latin typeface="Helvetica Neue"/>
              </a:rPr>
              <a:t>September 30, 2023</a:t>
            </a:r>
          </a:p>
        </p:txBody>
      </p:sp>
      <p:sp>
        <p:nvSpPr>
          <p:cNvPr id="4" name="TextBox 3">
            <a:extLst>
              <a:ext uri="{FF2B5EF4-FFF2-40B4-BE49-F238E27FC236}">
                <a16:creationId xmlns:a16="http://schemas.microsoft.com/office/drawing/2014/main" id="{FB7DDDA0-A422-AE3D-41E9-76114754C8E9}"/>
              </a:ext>
            </a:extLst>
          </p:cNvPr>
          <p:cNvSpPr txBox="1"/>
          <p:nvPr/>
        </p:nvSpPr>
        <p:spPr>
          <a:xfrm rot="19290252">
            <a:off x="429758" y="4155554"/>
            <a:ext cx="1210588" cy="646331"/>
          </a:xfrm>
          <a:prstGeom prst="rect">
            <a:avLst/>
          </a:prstGeom>
          <a:noFill/>
        </p:spPr>
        <p:txBody>
          <a:bodyPr wrap="none" rtlCol="0">
            <a:spAutoFit/>
          </a:bodyPr>
          <a:lstStyle/>
          <a:p>
            <a:r>
              <a:rPr lang="en-US" b="1" dirty="0">
                <a:solidFill>
                  <a:srgbClr val="C00000"/>
                </a:solidFill>
                <a:latin typeface="Arial Black" panose="020B0604020202020204" pitchFamily="34" charset="0"/>
                <a:cs typeface="Arial Black" panose="020B0604020202020204" pitchFamily="34" charset="0"/>
              </a:rPr>
              <a:t>Find out</a:t>
            </a:r>
          </a:p>
          <a:p>
            <a:r>
              <a:rPr lang="en-US" b="1" dirty="0">
                <a:solidFill>
                  <a:srgbClr val="C00000"/>
                </a:solidFill>
                <a:latin typeface="Arial Black" panose="020B0604020202020204" pitchFamily="34" charset="0"/>
                <a:cs typeface="Arial Black" panose="020B0604020202020204" pitchFamily="34" charset="0"/>
              </a:rPr>
              <a:t> More:</a:t>
            </a:r>
          </a:p>
        </p:txBody>
      </p:sp>
    </p:spTree>
    <p:extLst>
      <p:ext uri="{BB962C8B-B14F-4D97-AF65-F5344CB8AC3E}">
        <p14:creationId xmlns:p14="http://schemas.microsoft.com/office/powerpoint/2010/main" val="24421439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Box 1"/>
          <p:cNvSpPr txBox="1"/>
          <p:nvPr/>
        </p:nvSpPr>
        <p:spPr>
          <a:xfrm>
            <a:off x="1199094" y="241955"/>
            <a:ext cx="707071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b="1" dirty="0">
                <a:solidFill>
                  <a:schemeClr val="tx2"/>
                </a:solidFill>
                <a:latin typeface="Arial Black" panose="020B0604020202020204" pitchFamily="34" charset="0"/>
                <a:cs typeface="Arial Black" panose="020B0604020202020204" pitchFamily="34" charset="0"/>
              </a:rPr>
              <a:t>Importance of Coordination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863"/>
          <a:stretch/>
        </p:blipFill>
        <p:spPr>
          <a:xfrm>
            <a:off x="5757455" y="3404656"/>
            <a:ext cx="3020785" cy="1656978"/>
          </a:xfrm>
          <a:prstGeom prst="rect">
            <a:avLst/>
          </a:prstGeom>
        </p:spPr>
      </p:pic>
      <p:sp>
        <p:nvSpPr>
          <p:cNvPr id="12" name="Slide Number Placeholder 11"/>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7</a:t>
            </a:fld>
            <a:endParaRPr lang="en-US"/>
          </a:p>
        </p:txBody>
      </p:sp>
      <p:sp>
        <p:nvSpPr>
          <p:cNvPr id="8" name="TextBox 7"/>
          <p:cNvSpPr txBox="1"/>
          <p:nvPr/>
        </p:nvSpPr>
        <p:spPr>
          <a:xfrm>
            <a:off x="6686176"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38</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pic>
        <p:nvPicPr>
          <p:cNvPr id="3" name="Picture 2">
            <a:extLst>
              <a:ext uri="{FF2B5EF4-FFF2-40B4-BE49-F238E27FC236}">
                <a16:creationId xmlns:a16="http://schemas.microsoft.com/office/drawing/2014/main" id="{FDA159D8-C996-4488-8346-F50105284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74" y="923423"/>
            <a:ext cx="5542349" cy="4165105"/>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1" name="TextBox 10">
            <a:extLst>
              <a:ext uri="{FF2B5EF4-FFF2-40B4-BE49-F238E27FC236}">
                <a16:creationId xmlns:a16="http://schemas.microsoft.com/office/drawing/2014/main" id="{FCDE517B-9317-4E64-9242-E2C27A8A8270}"/>
              </a:ext>
            </a:extLst>
          </p:cNvPr>
          <p:cNvSpPr txBox="1"/>
          <p:nvPr/>
        </p:nvSpPr>
        <p:spPr>
          <a:xfrm>
            <a:off x="3880440"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(2 acting)</a:t>
            </a:r>
          </a:p>
        </p:txBody>
      </p:sp>
      <p:pic>
        <p:nvPicPr>
          <p:cNvPr id="5" name="Picture 2" descr="State Geodetic Coordinator">
            <a:extLst>
              <a:ext uri="{FF2B5EF4-FFF2-40B4-BE49-F238E27FC236}">
                <a16:creationId xmlns:a16="http://schemas.microsoft.com/office/drawing/2014/main" id="{1CCCD615-11BC-455C-A35A-D685D61E4C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2704"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8</a:t>
            </a:fld>
            <a:endParaRPr lang="en-US"/>
          </a:p>
        </p:txBody>
      </p:sp>
      <p:sp>
        <p:nvSpPr>
          <p:cNvPr id="9" name="TextBox 1">
            <a:extLst>
              <a:ext uri="{FF2B5EF4-FFF2-40B4-BE49-F238E27FC236}">
                <a16:creationId xmlns:a16="http://schemas.microsoft.com/office/drawing/2014/main" id="{4605A002-8349-4BFA-B586-5FDFA21AD66B}"/>
              </a:ext>
            </a:extLst>
          </p:cNvPr>
          <p:cNvSpPr txBox="1"/>
          <p:nvPr/>
        </p:nvSpPr>
        <p:spPr>
          <a:xfrm>
            <a:off x="2623580" y="496833"/>
            <a:ext cx="357725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dirty="0">
                <a:solidFill>
                  <a:schemeClr val="tx2"/>
                </a:solidFill>
                <a:latin typeface="Arial Black" panose="020B0604020202020204" pitchFamily="34" charset="0"/>
                <a:cs typeface="Arial Black" panose="020B0604020202020204" pitchFamily="34" charset="0"/>
              </a:rPr>
              <a:t>NGS Resources</a:t>
            </a:r>
          </a:p>
        </p:txBody>
      </p:sp>
      <p:sp>
        <p:nvSpPr>
          <p:cNvPr id="10" name="Rectangle 2">
            <a:extLst>
              <a:ext uri="{FF2B5EF4-FFF2-40B4-BE49-F238E27FC236}">
                <a16:creationId xmlns:a16="http://schemas.microsoft.com/office/drawing/2014/main" id="{C00CBAE5-6785-46AC-BF46-324520A6203F}"/>
              </a:ext>
            </a:extLst>
          </p:cNvPr>
          <p:cNvSpPr txBox="1"/>
          <p:nvPr/>
        </p:nvSpPr>
        <p:spPr>
          <a:xfrm>
            <a:off x="349720" y="1333976"/>
            <a:ext cx="7971283" cy="3570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a:solidFill>
                  <a:schemeClr val="tx2"/>
                </a:solidFill>
                <a:latin typeface="Arial" panose="020B0604020202020204" pitchFamily="34" charset="0"/>
                <a:cs typeface="Arial" panose="020B0604020202020204" pitchFamily="34" charset="0"/>
              </a:rPr>
              <a:t>NGS Training Center</a:t>
            </a:r>
          </a:p>
          <a:p>
            <a:pPr lvl="1">
              <a:defRPr sz="3000">
                <a:solidFill>
                  <a:srgbClr val="17375E"/>
                </a:solidFill>
                <a:latin typeface="Arial"/>
                <a:ea typeface="Arial"/>
                <a:cs typeface="Arial"/>
                <a:sym typeface="Arial"/>
              </a:defRPr>
            </a:pPr>
            <a:r>
              <a:rPr lang="en-US" sz="2000" dirty="0">
                <a:solidFill>
                  <a:schemeClr val="tx2"/>
                </a:solidFill>
                <a:latin typeface="Arial" panose="020B0604020202020204" pitchFamily="34" charset="0"/>
                <a:cs typeface="Arial" panose="020B0604020202020204" pitchFamily="34" charset="0"/>
              </a:rPr>
              <a:t>https://geodesy.noaa.gov/web/science_edu/training/</a:t>
            </a:r>
          </a:p>
          <a:p>
            <a:pPr>
              <a:defRPr sz="3000">
                <a:solidFill>
                  <a:srgbClr val="17375E"/>
                </a:solidFill>
                <a:latin typeface="Arial"/>
                <a:ea typeface="Arial"/>
                <a:cs typeface="Arial"/>
                <a:sym typeface="Arial"/>
              </a:defRPr>
            </a:pPr>
            <a:r>
              <a:rPr sz="2400" b="1" dirty="0">
                <a:solidFill>
                  <a:schemeClr val="tx2"/>
                </a:solidFill>
                <a:latin typeface="Arial" panose="020B0604020202020204" pitchFamily="34" charset="0"/>
                <a:cs typeface="Arial" panose="020B0604020202020204" pitchFamily="34" charset="0"/>
              </a:rPr>
              <a:t>Educational Videos</a:t>
            </a:r>
            <a:endParaRPr lang="en-US" sz="2400" b="1" dirty="0">
              <a:solidFill>
                <a:schemeClr val="tx2"/>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000" dirty="0">
                <a:solidFill>
                  <a:schemeClr val="tx2"/>
                </a:solidFill>
                <a:latin typeface="Arial" panose="020B0604020202020204" pitchFamily="34" charset="0"/>
                <a:cs typeface="Arial" panose="020B0604020202020204" pitchFamily="34" charset="0"/>
              </a:rPr>
              <a:t>https://geodesy.noaa.gov/datums/newdatums/WatchVideos.shtml</a:t>
            </a:r>
          </a:p>
          <a:p>
            <a:pPr>
              <a:defRPr sz="3000">
                <a:solidFill>
                  <a:srgbClr val="17375E"/>
                </a:solidFill>
                <a:latin typeface="Arial"/>
                <a:ea typeface="Arial"/>
                <a:cs typeface="Arial"/>
                <a:sym typeface="Arial"/>
              </a:defRPr>
            </a:pPr>
            <a:r>
              <a:rPr sz="2400" b="1" dirty="0">
                <a:solidFill>
                  <a:schemeClr val="tx2"/>
                </a:solidFill>
                <a:latin typeface="Arial" panose="020B0604020202020204" pitchFamily="34" charset="0"/>
                <a:cs typeface="Arial" panose="020B0604020202020204" pitchFamily="34" charset="0"/>
              </a:rPr>
              <a:t>NGS Webinar Series</a:t>
            </a:r>
            <a:endParaRPr lang="en-US" sz="2400" b="1" dirty="0">
              <a:solidFill>
                <a:schemeClr val="tx2"/>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000" dirty="0">
                <a:solidFill>
                  <a:schemeClr val="tx2"/>
                </a:solidFill>
                <a:latin typeface="Arial" panose="020B0604020202020204" pitchFamily="34" charset="0"/>
                <a:cs typeface="Arial" panose="020B0604020202020204" pitchFamily="34" charset="0"/>
              </a:rPr>
              <a:t>https://geodesy.noaa.gov/web/science_edu/webinar_series/</a:t>
            </a:r>
          </a:p>
          <a:p>
            <a:pPr>
              <a:defRPr sz="3000">
                <a:solidFill>
                  <a:srgbClr val="17375E"/>
                </a:solidFill>
                <a:latin typeface="Arial"/>
                <a:ea typeface="Arial"/>
                <a:cs typeface="Arial"/>
                <a:sym typeface="Arial"/>
              </a:defRPr>
            </a:pPr>
            <a:r>
              <a:rPr sz="2400" b="1" dirty="0">
                <a:solidFill>
                  <a:schemeClr val="tx2"/>
                </a:solidFill>
                <a:latin typeface="Arial" panose="020B0604020202020204" pitchFamily="34" charset="0"/>
                <a:cs typeface="Arial" panose="020B0604020202020204" pitchFamily="34" charset="0"/>
              </a:rPr>
              <a:t>Geospatial Summit</a:t>
            </a:r>
            <a:r>
              <a:rPr lang="en-US" b="1" dirty="0">
                <a:solidFill>
                  <a:schemeClr val="tx2"/>
                </a:solidFill>
                <a:latin typeface="Arial" panose="020B0604020202020204" pitchFamily="34" charset="0"/>
                <a:cs typeface="Arial" panose="020B0604020202020204" pitchFamily="34" charset="0"/>
              </a:rPr>
              <a:t> </a:t>
            </a:r>
            <a:r>
              <a:rPr lang="en-US" sz="2000" dirty="0">
                <a:solidFill>
                  <a:schemeClr val="tx2"/>
                </a:solidFill>
                <a:latin typeface="Arial" panose="020B0604020202020204" pitchFamily="34" charset="0"/>
                <a:cs typeface="Arial" panose="020B0604020202020204" pitchFamily="34" charset="0"/>
              </a:rPr>
              <a:t>(2021, 2019 recorded sessions)</a:t>
            </a:r>
          </a:p>
          <a:p>
            <a:pPr lvl="1">
              <a:defRPr sz="3000">
                <a:solidFill>
                  <a:srgbClr val="17375E"/>
                </a:solidFill>
                <a:latin typeface="Arial"/>
                <a:ea typeface="Arial"/>
                <a:cs typeface="Arial"/>
                <a:sym typeface="Arial"/>
              </a:defRPr>
            </a:pPr>
            <a:r>
              <a:rPr lang="en-US" sz="2000" dirty="0">
                <a:solidFill>
                  <a:schemeClr val="tx2"/>
                </a:solidFill>
                <a:latin typeface="Arial" panose="020B0604020202020204" pitchFamily="34" charset="0"/>
                <a:cs typeface="Arial" panose="020B0604020202020204" pitchFamily="34" charset="0"/>
              </a:rPr>
              <a:t>https://geodesy.noaa.gov/geospatial-summit/</a:t>
            </a:r>
          </a:p>
          <a:p>
            <a:pPr>
              <a:defRPr sz="3000">
                <a:solidFill>
                  <a:srgbClr val="17375E"/>
                </a:solidFill>
                <a:latin typeface="Arial"/>
                <a:ea typeface="Arial"/>
                <a:cs typeface="Arial"/>
                <a:sym typeface="Arial"/>
              </a:defRPr>
            </a:pPr>
            <a:r>
              <a:rPr lang="en-US" sz="2400" b="1" dirty="0">
                <a:solidFill>
                  <a:schemeClr val="tx2"/>
                </a:solidFill>
                <a:latin typeface="Arial" panose="020B0604020202020204" pitchFamily="34" charset="0"/>
                <a:cs typeface="Arial" panose="020B0604020202020204" pitchFamily="34" charset="0"/>
              </a:rPr>
              <a:t>Presentation Library</a:t>
            </a:r>
          </a:p>
          <a:p>
            <a:pPr lvl="1">
              <a:defRPr sz="3000">
                <a:solidFill>
                  <a:srgbClr val="17375E"/>
                </a:solidFill>
                <a:latin typeface="Arial"/>
                <a:ea typeface="Arial"/>
                <a:cs typeface="Arial"/>
                <a:sym typeface="Arial"/>
              </a:defRPr>
            </a:pPr>
            <a:r>
              <a:rPr lang="en-US" sz="2000" dirty="0">
                <a:solidFill>
                  <a:schemeClr val="tx2"/>
                </a:solidFill>
                <a:latin typeface="Arial" panose="020B0604020202020204" pitchFamily="34" charset="0"/>
                <a:cs typeface="Arial" panose="020B0604020202020204" pitchFamily="34" charset="0"/>
              </a:rPr>
              <a:t>https://geodesy.noaa.gov/web/science_edu/presentations_library/</a:t>
            </a:r>
            <a:endParaRPr lang="en-US" dirty="0">
              <a:solidFill>
                <a:schemeClr val="tx2"/>
              </a:solidFill>
              <a:latin typeface="Arial" panose="020B0604020202020204" pitchFamily="34" charset="0"/>
              <a:cs typeface="Arial" panose="020B0604020202020204" pitchFamily="34" charset="0"/>
            </a:endParaRPr>
          </a:p>
        </p:txBody>
      </p:sp>
      <p:pic>
        <p:nvPicPr>
          <p:cNvPr id="11" name="Picture 2" descr="side image">
            <a:extLst>
              <a:ext uri="{FF2B5EF4-FFF2-40B4-BE49-F238E27FC236}">
                <a16:creationId xmlns:a16="http://schemas.microsoft.com/office/drawing/2014/main" id="{E478AEEB-1B25-419A-B0CF-A81C0DFE2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621" y="545886"/>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3827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p:nvPr/>
        </p:nvSpPr>
        <p:spPr>
          <a:xfrm>
            <a:off x="993924" y="4638695"/>
            <a:ext cx="724332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chemeClr val="tx2"/>
                </a:solidFill>
                <a:latin typeface="Times New Roman" panose="02020603050405020304" pitchFamily="18" charset="0"/>
                <a:cs typeface="Times New Roman" panose="02020603050405020304" pitchFamily="18" charset="0"/>
              </a:rPr>
              <a:t>https://geodesy.noaa.gov/datums/newdatums/WatchVideos.shtml</a:t>
            </a:r>
          </a:p>
        </p:txBody>
      </p:sp>
      <p:sp>
        <p:nvSpPr>
          <p:cNvPr id="2" name="Slide Number Placeholder 1"/>
          <p:cNvSpPr>
            <a:spLocks noGrp="1"/>
          </p:cNvSpPr>
          <p:nvPr>
            <p:ph type="sldNum" sz="quarter" idx="12"/>
          </p:nvPr>
        </p:nvSpPr>
        <p:spPr>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594779" y="326924"/>
            <a:ext cx="838908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dirty="0">
                <a:solidFill>
                  <a:schemeClr val="tx2"/>
                </a:solidFill>
                <a:latin typeface="Arial Black" panose="020B0604020202020204" pitchFamily="34" charset="0"/>
                <a:cs typeface="Arial Black" panose="020B0604020202020204" pitchFamily="34" charset="0"/>
              </a:rPr>
              <a:t>NGS Resources</a:t>
            </a:r>
            <a:r>
              <a:rPr lang="en-US" sz="3200" b="1" dirty="0">
                <a:solidFill>
                  <a:schemeClr val="tx2"/>
                </a:solidFill>
                <a:latin typeface="Arial Black" panose="020B0604020202020204" pitchFamily="34" charset="0"/>
                <a:cs typeface="Arial Black" panose="020B0604020202020204" pitchFamily="34" charset="0"/>
              </a:rPr>
              <a:t> – Educational Videos</a:t>
            </a:r>
            <a:endParaRPr sz="3200" b="1" dirty="0">
              <a:solidFill>
                <a:schemeClr val="tx2"/>
              </a:solidFill>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2"/>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3"/>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4"/>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6032812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20804</TotalTime>
  <Words>3550</Words>
  <Application>Microsoft Office PowerPoint</Application>
  <PresentationFormat>On-screen Show (16:9)</PresentationFormat>
  <Paragraphs>587</Paragraphs>
  <Slides>41</Slides>
  <Notes>28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MS PGothic</vt:lpstr>
      <vt:lpstr>MS PGothic</vt:lpstr>
      <vt:lpstr>Arial</vt:lpstr>
      <vt:lpstr>Arial Black</vt:lpstr>
      <vt:lpstr>Calibri</vt:lpstr>
      <vt:lpstr>Calibri Light</vt:lpstr>
      <vt:lpstr>Gill Sans MT</vt:lpstr>
      <vt:lpstr>Helvetica Neue</vt:lpstr>
      <vt:lpstr>Symbol</vt:lpstr>
      <vt:lpstr>Times New Roman</vt:lpstr>
      <vt:lpstr>Verdana</vt:lpstr>
      <vt:lpstr>Office Theme</vt:lpstr>
      <vt:lpstr>Theme1</vt:lpstr>
      <vt:lpstr>Modernization of the United States  National Spatial Reference System</vt:lpstr>
      <vt:lpstr>PowerPoint Presentation</vt:lpstr>
      <vt:lpstr>NGS’s Mission Statement</vt:lpstr>
      <vt:lpstr>NGS Provides the Geospatial Infrastructure  Critical to Our Economy through the NSRS</vt:lpstr>
      <vt:lpstr>The NSRS Supports: </vt:lpstr>
      <vt:lpstr>PowerPoint Presentation</vt:lpstr>
      <vt:lpstr>PowerPoint Presentation</vt:lpstr>
      <vt:lpstr>PowerPoint Presentation</vt:lpstr>
      <vt:lpstr>PowerPoint Presentation</vt:lpstr>
      <vt:lpstr>PowerPoint Presentation</vt:lpstr>
      <vt:lpstr>PowerPoint Presentation</vt:lpstr>
      <vt:lpstr>NSRS Modernization </vt:lpstr>
      <vt:lpstr>Socio-Economic Benefits</vt:lpstr>
      <vt:lpstr>Updated Blueprint documents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PowerPoint Presentation</vt:lpstr>
      <vt:lpstr>PowerPoint Presentation</vt:lpstr>
      <vt:lpstr>PowerPoint Presentation</vt:lpstr>
      <vt:lpstr>PowerPoint Presentation</vt:lpstr>
      <vt:lpstr>NGS Products Update  -  NCAT</vt:lpstr>
      <vt:lpstr>NGS Products Update  -  NCAT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Dana Caccamise</cp:lastModifiedBy>
  <cp:revision>128</cp:revision>
  <dcterms:created xsi:type="dcterms:W3CDTF">2017-02-03T22:38:58Z</dcterms:created>
  <dcterms:modified xsi:type="dcterms:W3CDTF">2023-01-26T22:30:15Z</dcterms:modified>
</cp:coreProperties>
</file>