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sldIdLst>
    <p:sldId id="256" r:id="rId3"/>
    <p:sldId id="257" r:id="rId4"/>
    <p:sldId id="265" r:id="rId5"/>
    <p:sldId id="258" r:id="rId6"/>
    <p:sldId id="261" r:id="rId7"/>
    <p:sldId id="262" r:id="rId8"/>
    <p:sldId id="259" r:id="rId9"/>
    <p:sldId id="263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195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D1A4B0-D059-4531-B1F4-BBF47D262BF4}" type="datetimeFigureOut">
              <a:rPr lang="en-US"/>
              <a:pPr>
                <a:defRPr/>
              </a:pPr>
              <a:t>12/7/2017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C0525-1E9A-4E75-B46C-F893A014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53E0E-E9E2-4375-9E58-CCC69DDBB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will be one of the FCORS. Still current. Use as template for searching for stability for other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34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Geographically desirable but has departures. Ten year history</a:t>
            </a:r>
            <a:r>
              <a:rPr lang="en-US" baseline="0" dirty="0" smtClean="0"/>
              <a:t> but with gaps. Still current.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9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Geographically desirable but has some departures. Six year history with gaps.</a:t>
            </a:r>
            <a:r>
              <a:rPr lang="en-US" baseline="0" dirty="0" smtClean="0"/>
              <a:t> Still current.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 year history with some gaps. Some ½ </a:t>
            </a:r>
            <a:r>
              <a:rPr lang="en-US" dirty="0" err="1" smtClean="0"/>
              <a:t>dm</a:t>
            </a:r>
            <a:r>
              <a:rPr lang="en-US" dirty="0" smtClean="0"/>
              <a:t> variations. Grenada.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05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year time series with vertical motion. No gaps though. Near SAN0.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17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10+ time series but not since 2014. Very stable looking. Barbados.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4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motion. </a:t>
            </a:r>
            <a:r>
              <a:rPr lang="en-US" dirty="0" err="1" smtClean="0"/>
              <a:t>Guadalope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5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four plates/regions in which we</a:t>
            </a:r>
            <a:r>
              <a:rPr lang="en-US" baseline="0" dirty="0" smtClean="0"/>
              <a:t> are involved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7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Plenty of sites</a:t>
            </a:r>
            <a:r>
              <a:rPr lang="en-US" baseline="0" dirty="0" smtClean="0"/>
              <a:t> are available. </a:t>
            </a:r>
          </a:p>
          <a:p>
            <a:r>
              <a:rPr lang="en-US" baseline="0" dirty="0" smtClean="0"/>
              <a:t>	Guam/CNMI is a unique issue but one we’re moving forward on with recent work</a:t>
            </a:r>
          </a:p>
          <a:p>
            <a:r>
              <a:rPr lang="en-US" baseline="0" dirty="0" smtClean="0"/>
              <a:t>	The Pacific has nominally enough for the EPP but we’ll collaborate with GGIM-AP to make it more robust (use of IGS sites)</a:t>
            </a:r>
          </a:p>
          <a:p>
            <a:r>
              <a:rPr lang="en-US" baseline="0" dirty="0" smtClean="0"/>
              <a:t>	NA has plenty of options</a:t>
            </a:r>
          </a:p>
          <a:p>
            <a:r>
              <a:rPr lang="en-US" baseline="0" dirty="0" smtClean="0"/>
              <a:t>	However, only site exists on the Caribbean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Plenty</a:t>
            </a:r>
            <a:r>
              <a:rPr lang="en-US" baseline="0" dirty="0" smtClean="0"/>
              <a:t> of other stations exist, but we necessarily want them to be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in a stable region – eliminates boundary sites (the most numerous)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have demonstrated stability</a:t>
            </a:r>
            <a:endParaRPr lang="en-US" dirty="0" smtClean="0"/>
          </a:p>
          <a:p>
            <a:r>
              <a:rPr lang="en-US" dirty="0" smtClean="0"/>
              <a:t>	have</a:t>
            </a:r>
            <a:r>
              <a:rPr lang="en-US" baseline="0" dirty="0" smtClean="0"/>
              <a:t> a time series of several years</a:t>
            </a:r>
          </a:p>
          <a:p>
            <a:r>
              <a:rPr lang="en-US" baseline="0" dirty="0" smtClean="0"/>
              <a:t>	not have too many gaps (though this would be mitigated by adoption as FCORS through a MOA)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3AF95-821C-4452-A0B6-9677D49AA2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48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work on determining geologic stability already exists.</a:t>
            </a:r>
          </a:p>
          <a:p>
            <a:r>
              <a:rPr lang="en-US" dirty="0" smtClean="0"/>
              <a:t>However,</a:t>
            </a:r>
            <a:r>
              <a:rPr lang="en-US" baseline="0" dirty="0" smtClean="0"/>
              <a:t> the more stable regions typically don’t have many islands and, therefore, available </a:t>
            </a:r>
            <a:r>
              <a:rPr lang="en-US" baseline="0" dirty="0" err="1" smtClean="0"/>
              <a:t>cGNSS</a:t>
            </a:r>
            <a:r>
              <a:rPr lang="en-US" baseline="0" dirty="0" smtClean="0"/>
              <a:t> stations in these regions.</a:t>
            </a:r>
          </a:p>
          <a:p>
            <a:r>
              <a:rPr lang="en-US" baseline="0" dirty="0" smtClean="0"/>
              <a:t>With St. Croix in he east, another station in the west and one near the middle would be optimal.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81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Doesn’t use SAN0 or CN10. Does use CRO1.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51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Newer network but many sites in the ground now for five years. Station CN10 is in middle just south of Jamaica. SAN0</a:t>
            </a:r>
            <a:r>
              <a:rPr lang="en-US" baseline="0" dirty="0" smtClean="0"/>
              <a:t> is in the west just off Nicaragua.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5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Geoff </a:t>
            </a:r>
            <a:r>
              <a:rPr lang="en-US" dirty="0" err="1" smtClean="0"/>
              <a:t>Blewitt</a:t>
            </a:r>
            <a:r>
              <a:rPr lang="en-US" dirty="0" smtClean="0"/>
              <a:t> &amp; Company. Includes SAN0 and CN10. Results consistent with our REPRO2 efforts to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31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 different</a:t>
            </a:r>
            <a:r>
              <a:rPr lang="en-US" baseline="0" dirty="0" smtClean="0"/>
              <a:t> solution than IGS08 or UNR but very similar. Many of the same stations are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C0525-1E9A-4E75-B46C-F893A0145B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1933-727F-41BA-865B-376A9C36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C372-CCF9-4643-BF51-FBA97B614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C953-54ED-4B6A-8263-CA8A6338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0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9224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621D-B3D1-422D-955B-1C2DBCF4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FB8-545A-4751-9156-76485D11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7ED1-32F4-4695-864F-3D6AF1CD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CFE3-3DE0-4D9C-9184-3998040D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518-E41A-445E-8A23-8E462640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97D-4528-4AE6-A38E-B087B15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6F02-B1F6-446A-8B71-1E9EDCD8C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72E1-1169-4B87-B618-068E45B7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5CDFA-A458-450F-893B-6DE860C4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251FB-A298-4BF4-9AFA-C493FE6E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Modernized National Spatial Reference System in 2022: Focus on the Caribbean Terrestrial Reference Frame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Daniel R. Roman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Chief Geodesist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Abstract: G13A-07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Velocities on CRO1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7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Velocities </a:t>
            </a:r>
            <a:r>
              <a:rPr lang="en-US" dirty="0" smtClean="0"/>
              <a:t>on SAN0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5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Velocities </a:t>
            </a:r>
            <a:r>
              <a:rPr lang="en-US" dirty="0" smtClean="0"/>
              <a:t>on CN10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8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Velocities </a:t>
            </a:r>
            <a:r>
              <a:rPr lang="en-US" dirty="0" smtClean="0"/>
              <a:t>on GRE0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3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Velocities </a:t>
            </a:r>
            <a:r>
              <a:rPr lang="en-US" dirty="0" smtClean="0"/>
              <a:t>on CN35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75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Velocities </a:t>
            </a:r>
            <a:r>
              <a:rPr lang="en-US" dirty="0" smtClean="0"/>
              <a:t>on BDOS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9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Velocities </a:t>
            </a:r>
            <a:r>
              <a:rPr lang="en-US" dirty="0" smtClean="0"/>
              <a:t>on ABMF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1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four plates, CATRF requires most care</a:t>
            </a:r>
          </a:p>
          <a:p>
            <a:r>
              <a:rPr lang="en-US" dirty="0" smtClean="0"/>
              <a:t>CRO1 is definite as FCORS</a:t>
            </a:r>
          </a:p>
          <a:p>
            <a:r>
              <a:rPr lang="en-US" dirty="0" smtClean="0"/>
              <a:t>Two other sites needed for continuity for EPP</a:t>
            </a:r>
          </a:p>
          <a:p>
            <a:r>
              <a:rPr lang="en-US" dirty="0" smtClean="0"/>
              <a:t>Coordinating with SIRGAS to optimize choice</a:t>
            </a:r>
          </a:p>
          <a:p>
            <a:r>
              <a:rPr lang="en-US" dirty="0" smtClean="0"/>
              <a:t>Selected sites will be:</a:t>
            </a:r>
          </a:p>
          <a:p>
            <a:pPr lvl="1"/>
            <a:r>
              <a:rPr lang="en-US" dirty="0" smtClean="0"/>
              <a:t>In a stable area</a:t>
            </a:r>
          </a:p>
          <a:p>
            <a:pPr lvl="1"/>
            <a:r>
              <a:rPr lang="en-US" dirty="0" smtClean="0"/>
              <a:t>Have a sufficiently long time series</a:t>
            </a:r>
          </a:p>
          <a:p>
            <a:pPr lvl="1"/>
            <a:r>
              <a:rPr lang="en-US" dirty="0" smtClean="0"/>
              <a:t>Supported by NGS to maintain continuity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NSRS in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Densified ITRF model</a:t>
            </a:r>
          </a:p>
          <a:p>
            <a:r>
              <a:rPr lang="en-US" dirty="0"/>
              <a:t>Control stations</a:t>
            </a:r>
          </a:p>
          <a:p>
            <a:pPr lvl="1"/>
            <a:r>
              <a:rPr lang="en-US" dirty="0" smtClean="0"/>
              <a:t>FCORS/IGS sites &lt;=&gt; ITRF</a:t>
            </a:r>
            <a:endParaRPr lang="en-US" dirty="0"/>
          </a:p>
          <a:p>
            <a:pPr lvl="1"/>
            <a:r>
              <a:rPr lang="en-US" dirty="0" smtClean="0"/>
              <a:t>Subset chosen for EPP</a:t>
            </a:r>
          </a:p>
          <a:p>
            <a:r>
              <a:rPr lang="en-US" dirty="0" smtClean="0"/>
              <a:t>Four Frames after EPP</a:t>
            </a:r>
          </a:p>
          <a:p>
            <a:pPr lvl="1"/>
            <a:r>
              <a:rPr lang="en-US" dirty="0" smtClean="0"/>
              <a:t>CATRF (w/SIRGAS)</a:t>
            </a:r>
          </a:p>
          <a:p>
            <a:pPr lvl="1"/>
            <a:r>
              <a:rPr lang="en-US" dirty="0" smtClean="0"/>
              <a:t>MATRF (~ w/GGIM-AP)</a:t>
            </a:r>
          </a:p>
          <a:p>
            <a:pPr lvl="1"/>
            <a:r>
              <a:rPr lang="en-US" dirty="0" smtClean="0"/>
              <a:t>NATRF (IAG 1.3c)</a:t>
            </a:r>
          </a:p>
          <a:p>
            <a:pPr lvl="1"/>
            <a:r>
              <a:rPr lang="en-US" dirty="0" smtClean="0"/>
              <a:t>PATRF (w/GGIM-AP)</a:t>
            </a:r>
          </a:p>
          <a:p>
            <a:r>
              <a:rPr lang="en-US" dirty="0" smtClean="0"/>
              <a:t>Intra-Frame Velocity Models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88883"/>
            <a:ext cx="4038600" cy="294859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7ED1-32F4-4695-864F-3D6AF1CD9F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7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457200"/>
            <a:ext cx="9170632" cy="644129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/>
              <a:t>Collocated + Density + Euler + Additional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415" y="1458426"/>
            <a:ext cx="6865144" cy="4579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75" y="3973849"/>
            <a:ext cx="1506455" cy="9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(DEMETS 2007)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07121"/>
            <a:ext cx="8229600" cy="468566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8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IGS Velocities in IGS08 (43)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97527"/>
            <a:ext cx="8229600" cy="507947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1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Velocities in IGS08 (64)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10639"/>
            <a:ext cx="8229599" cy="510508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5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COCONet</a:t>
            </a:r>
            <a:r>
              <a:rPr lang="en-US" dirty="0" smtClean="0"/>
              <a:t> </a:t>
            </a:r>
            <a:r>
              <a:rPr lang="en-US" dirty="0" smtClean="0"/>
              <a:t>Velocities in IGS08 (140)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1" y="1397901"/>
            <a:ext cx="8229600" cy="50235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1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dirty="0" smtClean="0"/>
              <a:t>UNR Caribbean Velocities in IGS08 (136)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32962"/>
            <a:ext cx="8229600" cy="506043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REPRO2 Velocities in IGS08 (98)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380436"/>
            <a:ext cx="8229600" cy="50591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AGU Fall Meeting    11-15 December 2017  New Orleans, 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G13A-07  11 December 2017  1510-1535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95950" y="4100111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85561" y="336014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3276600"/>
            <a:ext cx="2286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429000" y="3962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95820" y="4152446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81800" y="4038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13723" y="3555694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23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698</Words>
  <Application>Microsoft Office PowerPoint</Application>
  <PresentationFormat>On-screen Show (4:3)</PresentationFormat>
  <Paragraphs>124</Paragraphs>
  <Slides>17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Custom Design</vt:lpstr>
      <vt:lpstr>Office Theme</vt:lpstr>
      <vt:lpstr>A Modernized National Spatial Reference System in 2022: Focus on the Caribbean Terrestrial Reference Frame </vt:lpstr>
      <vt:lpstr>NSRS in 2022</vt:lpstr>
      <vt:lpstr>Collocated + Density + Euler + Additional</vt:lpstr>
      <vt:lpstr>Structure (DEMETS 2007)</vt:lpstr>
      <vt:lpstr>IGS Velocities in IGS08 (43)</vt:lpstr>
      <vt:lpstr>MEASURES Velocities in IGS08 (64)</vt:lpstr>
      <vt:lpstr>COCONet Velocities in IGS08 (140)</vt:lpstr>
      <vt:lpstr>UNR Caribbean Velocities in IGS08 (136) </vt:lpstr>
      <vt:lpstr>REPRO2 Velocities in IGS08 (98)</vt:lpstr>
      <vt:lpstr>Residual Velocities on CRO1</vt:lpstr>
      <vt:lpstr>Residual Velocities on SAN0</vt:lpstr>
      <vt:lpstr>Residual Velocities on CN10</vt:lpstr>
      <vt:lpstr>Residual Velocities on GRE0</vt:lpstr>
      <vt:lpstr>Residual Velocities on CN35</vt:lpstr>
      <vt:lpstr>Residual Velocities on BDOS</vt:lpstr>
      <vt:lpstr>Residual Velocities on ABMF</vt:lpstr>
      <vt:lpstr>Summary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Daniel R Roman</cp:lastModifiedBy>
  <cp:revision>22</cp:revision>
  <dcterms:created xsi:type="dcterms:W3CDTF">2009-10-22T15:32:12Z</dcterms:created>
  <dcterms:modified xsi:type="dcterms:W3CDTF">2017-12-07T18:39:45Z</dcterms:modified>
</cp:coreProperties>
</file>