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2" r:id="rId2"/>
    <p:sldMasterId id="2147483674" r:id="rId3"/>
    <p:sldMasterId id="2147483676" r:id="rId4"/>
  </p:sldMasterIdLst>
  <p:notesMasterIdLst>
    <p:notesMasterId r:id="rId27"/>
  </p:notesMasterIdLst>
  <p:sldIdLst>
    <p:sldId id="256" r:id="rId5"/>
    <p:sldId id="257" r:id="rId6"/>
    <p:sldId id="265" r:id="rId7"/>
    <p:sldId id="270" r:id="rId8"/>
    <p:sldId id="312" r:id="rId9"/>
    <p:sldId id="301" r:id="rId10"/>
    <p:sldId id="302" r:id="rId11"/>
    <p:sldId id="285" r:id="rId12"/>
    <p:sldId id="286" r:id="rId13"/>
    <p:sldId id="281" r:id="rId14"/>
    <p:sldId id="297" r:id="rId15"/>
    <p:sldId id="303" r:id="rId16"/>
    <p:sldId id="300" r:id="rId17"/>
    <p:sldId id="307" r:id="rId18"/>
    <p:sldId id="308" r:id="rId19"/>
    <p:sldId id="306" r:id="rId20"/>
    <p:sldId id="309" r:id="rId21"/>
    <p:sldId id="310" r:id="rId22"/>
    <p:sldId id="304" r:id="rId23"/>
    <p:sldId id="260" r:id="rId24"/>
    <p:sldId id="258" r:id="rId25"/>
    <p:sldId id="25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040" autoAdjust="0"/>
  </p:normalViewPr>
  <p:slideViewPr>
    <p:cSldViewPr>
      <p:cViewPr>
        <p:scale>
          <a:sx n="80" d="100"/>
          <a:sy n="80" d="100"/>
        </p:scale>
        <p:origin x="-127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5B2744-FD66-4654-BDB0-EA7AC13654AD}" type="datetimeFigureOut">
              <a:rPr lang="en-US" smtClean="0"/>
              <a:pPr/>
              <a:t>9/27/2010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165608-DCC0-4B0F-B1A3-81FAC3D23B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Antenna calibration attempts to answer very important question</a:t>
            </a:r>
            <a:r>
              <a:rPr lang="en-US" baseline="0" dirty="0" smtClean="0"/>
              <a:t> – where do I receive the signal?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65608-DCC0-4B0F-B1A3-81FAC3D23B1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AA21BA-E39E-4136-91CD-75CEAA062775}" type="slidenum">
              <a:rPr lang="en-US"/>
              <a:pPr/>
              <a:t>4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Determination of receiving antenna characteristics required for accurate geodetic positions.</a:t>
            </a:r>
          </a:p>
          <a:p>
            <a:pPr lvl="1" eaLnBrk="1" hangingPunct="1"/>
            <a:r>
              <a:rPr lang="en-US" dirty="0" smtClean="0"/>
              <a:t>What is the location of the point being positioned?</a:t>
            </a:r>
          </a:p>
          <a:p>
            <a:pPr lvl="1" eaLnBrk="1" hangingPunct="1"/>
            <a:r>
              <a:rPr lang="en-US" dirty="0" smtClean="0"/>
              <a:t>How does that point vary in space?</a:t>
            </a:r>
          </a:p>
          <a:p>
            <a:pPr lvl="1" eaLnBrk="1" hangingPunct="1"/>
            <a:r>
              <a:rPr lang="en-US" dirty="0" smtClean="0"/>
              <a:t>How to neutralize antenna contributions (flatten out spatial variation)?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08867"/>
            <a:fld id="{69F5A9CC-A737-4DD6-8CEC-AA84BFDCA352}" type="slidenum">
              <a:rPr lang="en-US" smtClean="0"/>
              <a:pPr defTabSz="408867"/>
              <a:t>5</a:t>
            </a:fld>
            <a:endParaRPr lang="en-US" dirty="0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42686" indent="-342686" defTabSz="913832" fontAlgn="auto">
              <a:spcAft>
                <a:spcPts val="0"/>
              </a:spcAft>
              <a:buNone/>
              <a:defRPr/>
            </a:pPr>
            <a:r>
              <a:rPr lang="en-US" dirty="0" smtClean="0"/>
              <a:t> Applies an elevation (and azimuth) dependent phase variation to the observed phase data</a:t>
            </a:r>
          </a:p>
          <a:p>
            <a:pPr marL="742488" lvl="1" indent="-285571" defTabSz="913832" fontAlgn="auto">
              <a:spcAft>
                <a:spcPts val="0"/>
              </a:spcAft>
              <a:defRPr/>
            </a:pPr>
            <a:r>
              <a:rPr lang="en-US" dirty="0" smtClean="0"/>
              <a:t>Makes height sensitive to elevation cutoff</a:t>
            </a:r>
          </a:p>
          <a:p>
            <a:pPr marL="742488" lvl="1" indent="-285571" defTabSz="913832" fontAlgn="auto">
              <a:spcAft>
                <a:spcPts val="0"/>
              </a:spcAft>
              <a:defRPr/>
            </a:pPr>
            <a:r>
              <a:rPr lang="en-US" dirty="0" smtClean="0"/>
              <a:t>Looks like troposphere variation - leads to incorrect </a:t>
            </a:r>
            <a:r>
              <a:rPr lang="en-US" dirty="0" err="1" smtClean="0"/>
              <a:t>tropo</a:t>
            </a:r>
            <a:r>
              <a:rPr lang="en-US" dirty="0" smtClean="0"/>
              <a:t> scale factors and heights</a:t>
            </a:r>
          </a:p>
          <a:p>
            <a:pPr marL="742488" lvl="1" indent="-285571" defTabSz="913832" fontAlgn="auto">
              <a:spcAft>
                <a:spcPts val="0"/>
              </a:spcAft>
              <a:defRPr/>
            </a:pPr>
            <a:r>
              <a:rPr lang="en-US" dirty="0" smtClean="0"/>
              <a:t>Especially pronounced for mixed-antenna baselines - 10cm height errors are not unusual</a:t>
            </a:r>
          </a:p>
          <a:p>
            <a:pPr marL="742488" lvl="1" indent="-285571" defTabSz="913832" fontAlgn="auto">
              <a:spcAft>
                <a:spcPts val="0"/>
              </a:spcAft>
              <a:defRPr/>
            </a:pPr>
            <a:r>
              <a:rPr lang="en-US" dirty="0" smtClean="0"/>
              <a:t>Mixed-antennas and longer baselines demand good antenna calibrations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Although</a:t>
            </a:r>
            <a:r>
              <a:rPr lang="en-US" baseline="0" dirty="0" smtClean="0"/>
              <a:t> there are other absolute antenna calibration facilities in operation, the National Geodetic Survey felt that a domestic, free calibration service is consistent with our </a:t>
            </a:r>
            <a:r>
              <a:rPr lang="en-US" baseline="0" dirty="0" err="1" smtClean="0"/>
              <a:t>misson</a:t>
            </a:r>
            <a:r>
              <a:rPr lang="en-US" baseline="0" dirty="0" smtClean="0"/>
              <a:t>.  Our overall goal is to serve high precision needs of US surveying/geodesy communities.  To do this, we have developed a facility that… (read other bullets)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65608-DCC0-4B0F-B1A3-81FAC3D23B1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Experimental setup removes many common phase delay factors via single difference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65608-DCC0-4B0F-B1A3-81FAC3D23B1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time pairs are closely spaced</a:t>
            </a:r>
            <a:r>
              <a:rPr lang="en-US" baseline="0" dirty="0" smtClean="0"/>
              <a:t> (&lt; 10 seconds), satellite motion is negligible.  </a:t>
            </a:r>
          </a:p>
          <a:p>
            <a:r>
              <a:rPr lang="en-US" baseline="0" dirty="0" smtClean="0"/>
              <a:t>Between time 1 and time 2, I move antenna under test by a large pan or tilt angle</a:t>
            </a:r>
          </a:p>
          <a:p>
            <a:r>
              <a:rPr lang="en-US" baseline="0" dirty="0" smtClean="0"/>
              <a:t>Results in large change in reception angles for test antenna, but no net change at reference antenna</a:t>
            </a:r>
          </a:p>
          <a:p>
            <a:r>
              <a:rPr lang="en-US" baseline="0" dirty="0" smtClean="0"/>
              <a:t>** Removes phase center effects of reference antenna, and minimizes the slowly varying biases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65608-DCC0-4B0F-B1A3-81FAC3D23B1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08867"/>
            <a:fld id="{59B1AEB1-9605-41E2-879D-FAC85429D786}" type="slidenum">
              <a:rPr lang="en-GB" smtClean="0"/>
              <a:pPr defTabSz="408867"/>
              <a:t>11</a:t>
            </a:fld>
            <a:endParaRPr lang="en-GB" dirty="0" smtClean="0"/>
          </a:p>
        </p:txBody>
      </p:sp>
      <p:sp>
        <p:nvSpPr>
          <p:cNvPr id="45059" name="Text Box 1"/>
          <p:cNvSpPr txBox="1">
            <a:spLocks noChangeArrowheads="1"/>
          </p:cNvSpPr>
          <p:nvPr/>
        </p:nvSpPr>
        <p:spPr bwMode="auto">
          <a:xfrm>
            <a:off x="1210236" y="694171"/>
            <a:ext cx="4436129" cy="342755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endParaRPr lang="en-US">
              <a:ea typeface="DejaVu LGC Sans" charset="0"/>
              <a:cs typeface="DejaVu LGC Sans" charset="0"/>
            </a:endParaRPr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body"/>
          </p:nvPr>
        </p:nvSpPr>
        <p:spPr>
          <a:xfrm>
            <a:off x="686361" y="4342535"/>
            <a:ext cx="5483879" cy="411162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~/conferences/IONGNSS2010/plotTrmZeph1.m</a:t>
            </a:r>
          </a:p>
          <a:p>
            <a:r>
              <a:rPr lang="en-US" dirty="0" smtClean="0"/>
              <a:t>Patterns have been adjusted so that all use same PC0 (from IGS).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65608-DCC0-4B0F-B1A3-81FAC3D23B1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~/conferences/IONGNSS2010/plotAshWhop2.m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65608-DCC0-4B0F-B1A3-81FAC3D23B1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ION GNSS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C3CB1-F722-4D93-8BC4-ACF296296F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9/23/2010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ION GNSS 2010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46179-6680-49E8-AF67-5AC22E5260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9/23/2010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ION GNSS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C5323-DC5F-41B9-AD98-B2A57656BB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9/23/2010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ION GNSS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CF862-1564-4859-B306-826D024AE8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9/23/2010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ION GNSS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B6309-956D-4917-A28A-ED5E2ADB5A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9/23/2010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ION GNSS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B6309-956D-4917-A28A-ED5E2ADB5A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9/23/2010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ION GNSS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78AA1-1663-44D5-9C7A-BCDF66DAE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9/23/2010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ION GNSS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3B56A-F85C-4CC5-A3BB-F4663CD15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9/23/2010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ION GNSS 2010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1A293-F760-4C6A-9954-394A3223D0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9/23/2010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ION GNSS 2010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38F1A-3063-45E6-869A-F038BD3F6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9/23/2010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ION GNSS 2010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41785-8E1C-4987-9F06-F5CE8CEE8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9/23/2010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ION GNSS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B6309-956D-4917-A28A-ED5E2ADB5A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9/23/2010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ION GNSS 2010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4DAE6-EE0F-4321-9216-C259093639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9/23/2010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ION GNSS 2010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3F5FB-1D63-4852-AED9-CD9D839C65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9/23/2010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ION GNSS 2010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46179-6680-49E8-AF67-5AC22E5260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9/23/2010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ION GNSS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C5323-DC5F-41B9-AD98-B2A57656BB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9/23/2010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ION GNSS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CF862-1564-4859-B306-826D024AE8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9/23/2010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ION GNSS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78AA1-1663-44D5-9C7A-BCDF66DAE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9/23/2010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ION GNSS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3B56A-F85C-4CC5-A3BB-F4663CD15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9/23/2010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ION GNSS 2010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1A293-F760-4C6A-9954-394A3223D0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9/23/2010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ION GNSS 2010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38F1A-3063-45E6-869A-F038BD3F6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9/23/2010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ION GNSS 2010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41785-8E1C-4987-9F06-F5CE8CEE8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9/23/2010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ION GNSS 2010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4DAE6-EE0F-4321-9216-C259093639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9/23/2010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ION GNSS 2010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3F5FB-1D63-4852-AED9-CD9D839C65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Header Slid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US" smtClean="0"/>
              <a:t>9/23/2010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US" smtClean="0"/>
              <a:t>ION GNSS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CCC3CB1-F722-4D93-8BC4-ACF296296F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ontinuation Slide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9/23/2010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ION GNSS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EEF5690-63BF-484D-88EE-FBD0A004DC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Header Slid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US" smtClean="0"/>
              <a:t>9/23/2010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US" smtClean="0"/>
              <a:t>ION GNSS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CCC3CB1-F722-4D93-8BC4-ACF296296F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ontinuation Slide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9/23/2010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ION GNSS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EEF5690-63BF-484D-88EE-FBD0A004DC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ngs.noaa.gov/ANTCAL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andria.bilich@noaa.gov" TargetMode="External"/><Relationship Id="rId2" Type="http://schemas.openxmlformats.org/officeDocument/2006/relationships/hyperlink" Target="http://www.ngs.noaa.gov/ANTCAL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NGS.AbsAntCal@noaa.go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/>
          <a:lstStyle/>
          <a:p>
            <a:r>
              <a:rPr lang="en-US" dirty="0" smtClean="0"/>
              <a:t>GNSS Absolute Antenna Calibration at the</a:t>
            </a:r>
            <a:br>
              <a:rPr lang="en-US" dirty="0" smtClean="0"/>
            </a:br>
            <a:r>
              <a:rPr lang="en-US" dirty="0" smtClean="0"/>
              <a:t>National Geodetic Survey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Andria </a:t>
            </a:r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Bilich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&amp; Gerald </a:t>
            </a:r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Mader</a:t>
            </a: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dirty="0" smtClean="0"/>
              <a:t>Geosciences Research Division</a:t>
            </a:r>
          </a:p>
          <a:p>
            <a:r>
              <a:rPr lang="en-US" sz="2400" dirty="0" smtClean="0"/>
              <a:t>National Geodetic Survey</a:t>
            </a:r>
          </a:p>
          <a:p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With contributions from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Steven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Breidenbach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Hong Chen,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Kendall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Fancher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Charles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Geoghegan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David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Gietka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Heeyul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Han, Dennis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Lokken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Frank Marion, Jaya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Neti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Jarir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Saleh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429000" y="274638"/>
            <a:ext cx="5257800" cy="1143000"/>
          </a:xfrm>
        </p:spPr>
        <p:txBody>
          <a:bodyPr/>
          <a:lstStyle/>
          <a:p>
            <a:r>
              <a:rPr lang="en-US" dirty="0" smtClean="0"/>
              <a:t>Why Robot?</a:t>
            </a:r>
          </a:p>
        </p:txBody>
      </p:sp>
      <p:pic>
        <p:nvPicPr>
          <p:cNvPr id="14340" name="Content Placeholder 5" descr="rotated.all.pn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rcRect l="15001" r="11659" b="13656"/>
          <a:stretch>
            <a:fillRect/>
          </a:stretch>
        </p:blipFill>
        <p:spPr>
          <a:xfrm>
            <a:off x="5791200" y="2743200"/>
            <a:ext cx="3352800" cy="3948113"/>
          </a:xfrm>
        </p:spPr>
      </p:pic>
      <p:pic>
        <p:nvPicPr>
          <p:cNvPr id="5" name="Content Placeholder 7" descr="PTU_tilte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09600"/>
            <a:ext cx="3326990" cy="2493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14800" y="1295400"/>
            <a:ext cx="4191000" cy="2209799"/>
          </a:xfrm>
        </p:spPr>
        <p:txBody>
          <a:bodyPr/>
          <a:lstStyle/>
          <a:p>
            <a:r>
              <a:rPr lang="en-US" dirty="0" smtClean="0"/>
              <a:t>Introduce angle changes for TDSD</a:t>
            </a:r>
          </a:p>
        </p:txBody>
      </p:sp>
      <p:pic>
        <p:nvPicPr>
          <p:cNvPr id="7" name="Content Placeholder 4" descr="static.all.png"/>
          <p:cNvPicPr>
            <a:picLocks noChangeAspect="1"/>
          </p:cNvPicPr>
          <p:nvPr/>
        </p:nvPicPr>
        <p:blipFill>
          <a:blip r:embed="rId4" cstate="print"/>
          <a:srcRect l="13469" r="12452" b="15153"/>
          <a:stretch>
            <a:fillRect/>
          </a:stretch>
        </p:blipFill>
        <p:spPr bwMode="auto">
          <a:xfrm>
            <a:off x="2438400" y="2743200"/>
            <a:ext cx="3352800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5"/>
          <p:cNvSpPr txBox="1">
            <a:spLocks/>
          </p:cNvSpPr>
          <p:nvPr/>
        </p:nvSpPr>
        <p:spPr bwMode="auto">
          <a:xfrm>
            <a:off x="152400" y="3962400"/>
            <a:ext cx="2286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Better spatial coverage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9/23/2010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F78AA1-1663-44D5-9C7A-BCDF66DAE6C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ION GNSS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val 33"/>
          <p:cNvSpPr/>
          <p:nvPr/>
        </p:nvSpPr>
        <p:spPr>
          <a:xfrm>
            <a:off x="6230880" y="6401473"/>
            <a:ext cx="138240" cy="13825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36" tIns="41469" rIns="82936" bIns="41469"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885280" y="3083365"/>
            <a:ext cx="1480320" cy="3188495"/>
            <a:chOff x="6335712" y="3398837"/>
            <a:chExt cx="1631972" cy="3514379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6335712" y="3398837"/>
              <a:ext cx="1631972" cy="3514379"/>
              <a:chOff x="6716712" y="3465858"/>
              <a:chExt cx="1631972" cy="3514379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6716712" y="4465885"/>
                <a:ext cx="1524021" cy="25143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 rot="1960345">
                <a:off x="7586674" y="3465858"/>
                <a:ext cx="762010" cy="1752427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7097717" y="4770655"/>
                <a:ext cx="762010" cy="761925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4" name="Oval 13"/>
            <p:cNvSpPr/>
            <p:nvPr/>
          </p:nvSpPr>
          <p:spPr>
            <a:xfrm>
              <a:off x="7021521" y="4998879"/>
              <a:ext cx="152402" cy="1523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 rtlCol="0">
            <a:normAutofit/>
          </a:bodyPr>
          <a:lstStyle/>
          <a:p>
            <a:pPr defTabSz="913832" fontAlgn="auto">
              <a:lnSpc>
                <a:spcPct val="87000"/>
              </a:lnSpc>
              <a:spcAft>
                <a:spcPts val="0"/>
              </a:spcAft>
              <a:tabLst>
                <a:tab pos="0" algn="l"/>
                <a:tab pos="414640" algn="l"/>
                <a:tab pos="829280" algn="l"/>
                <a:tab pos="1243920" algn="l"/>
                <a:tab pos="1658560" algn="l"/>
                <a:tab pos="2073201" algn="l"/>
                <a:tab pos="2487841" algn="l"/>
                <a:tab pos="2902481" algn="l"/>
                <a:tab pos="3317121" algn="l"/>
                <a:tab pos="3731761" algn="l"/>
                <a:tab pos="4146401" algn="l"/>
                <a:tab pos="4561041" algn="l"/>
                <a:tab pos="4975681" algn="l"/>
                <a:tab pos="5390322" algn="l"/>
                <a:tab pos="5804962" algn="l"/>
                <a:tab pos="6219602" algn="l"/>
                <a:tab pos="6634242" algn="l"/>
                <a:tab pos="7048882" algn="l"/>
                <a:tab pos="7463522" algn="l"/>
                <a:tab pos="7878163" algn="l"/>
                <a:tab pos="8292803" algn="l"/>
              </a:tabLst>
              <a:defRPr/>
            </a:pPr>
            <a:r>
              <a:rPr lang="en-GB" dirty="0" smtClean="0"/>
              <a:t>Modelled Factors</a:t>
            </a:r>
          </a:p>
        </p:txBody>
      </p:sp>
      <p:sp>
        <p:nvSpPr>
          <p:cNvPr id="9" name="Curved Up Arrow 8"/>
          <p:cNvSpPr/>
          <p:nvPr/>
        </p:nvSpPr>
        <p:spPr>
          <a:xfrm>
            <a:off x="5055840" y="6124964"/>
            <a:ext cx="2488320" cy="553018"/>
          </a:xfrm>
          <a:prstGeom prst="curvedUp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36" tIns="41469" rIns="82936" bIns="41469"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6576480" y="3359872"/>
            <a:ext cx="1244160" cy="1493437"/>
            <a:chOff x="7097712" y="4618037"/>
            <a:chExt cx="1371600" cy="2789238"/>
          </a:xfrm>
        </p:grpSpPr>
        <p:cxnSp>
          <p:nvCxnSpPr>
            <p:cNvPr id="11" name="Straight Connector 10"/>
            <p:cNvCxnSpPr/>
            <p:nvPr/>
          </p:nvCxnSpPr>
          <p:spPr>
            <a:xfrm rot="5400000">
              <a:off x="5954712" y="5761037"/>
              <a:ext cx="2286001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0800000" flipV="1">
              <a:off x="7097712" y="6523038"/>
              <a:ext cx="1371600" cy="38100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7097712" y="6904038"/>
              <a:ext cx="914400" cy="503237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513" name="TextBox 24"/>
          <p:cNvSpPr txBox="1">
            <a:spLocks noChangeArrowheads="1"/>
          </p:cNvSpPr>
          <p:nvPr/>
        </p:nvSpPr>
        <p:spPr bwMode="auto">
          <a:xfrm>
            <a:off x="7336800" y="4880672"/>
            <a:ext cx="345600" cy="3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36" tIns="41469" rIns="82936" bIns="41469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514" name="TextBox 25"/>
          <p:cNvSpPr txBox="1">
            <a:spLocks noChangeArrowheads="1"/>
          </p:cNvSpPr>
          <p:nvPr/>
        </p:nvSpPr>
        <p:spPr bwMode="auto">
          <a:xfrm>
            <a:off x="7682400" y="4396781"/>
            <a:ext cx="345600" cy="3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36" tIns="41469" rIns="82936" bIns="41469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515" name="TextBox 26"/>
          <p:cNvSpPr txBox="1">
            <a:spLocks noChangeArrowheads="1"/>
          </p:cNvSpPr>
          <p:nvPr/>
        </p:nvSpPr>
        <p:spPr bwMode="auto">
          <a:xfrm>
            <a:off x="6369120" y="3083363"/>
            <a:ext cx="345600" cy="3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36" tIns="41469" rIns="82936" bIns="41469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V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0" name="Group 30"/>
          <p:cNvGrpSpPr>
            <a:grpSpLocks/>
          </p:cNvGrpSpPr>
          <p:nvPr/>
        </p:nvGrpSpPr>
        <p:grpSpPr bwMode="auto">
          <a:xfrm rot="1967928">
            <a:off x="7047360" y="2088221"/>
            <a:ext cx="1520640" cy="1167963"/>
            <a:chOff x="6564312" y="1273670"/>
            <a:chExt cx="1676400" cy="1286967"/>
          </a:xfrm>
        </p:grpSpPr>
        <p:sp>
          <p:nvSpPr>
            <p:cNvPr id="28" name="Rectangle 27"/>
            <p:cNvSpPr/>
            <p:nvPr/>
          </p:nvSpPr>
          <p:spPr>
            <a:xfrm>
              <a:off x="6563613" y="1951216"/>
              <a:ext cx="1676400" cy="30468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095349" y="2256233"/>
              <a:ext cx="609600" cy="30468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Chord 29"/>
            <p:cNvSpPr/>
            <p:nvPr/>
          </p:nvSpPr>
          <p:spPr>
            <a:xfrm rot="6687875">
              <a:off x="6898701" y="1235498"/>
              <a:ext cx="990218" cy="1066800"/>
            </a:xfrm>
            <a:prstGeom prst="chord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33" name="Straight Arrow Connector 32"/>
          <p:cNvCxnSpPr/>
          <p:nvPr/>
        </p:nvCxnSpPr>
        <p:spPr>
          <a:xfrm rot="5400000">
            <a:off x="5505022" y="5399142"/>
            <a:ext cx="1866436" cy="27648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7889760" y="2392092"/>
            <a:ext cx="138240" cy="13825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36" tIns="41469" rIns="82936" bIns="41469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9" name="Straight Arrow Connector 38"/>
          <p:cNvCxnSpPr>
            <a:endCxn id="14" idx="0"/>
          </p:cNvCxnSpPr>
          <p:nvPr/>
        </p:nvCxnSpPr>
        <p:spPr>
          <a:xfrm rot="5400000">
            <a:off x="6334489" y="3394484"/>
            <a:ext cx="1382545" cy="89856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029200" y="2133600"/>
            <a:ext cx="1903545" cy="576190"/>
          </a:xfrm>
          <a:prstGeom prst="rect">
            <a:avLst/>
          </a:prstGeom>
          <a:noFill/>
        </p:spPr>
        <p:txBody>
          <a:bodyPr wrap="none" lIns="82936" tIns="41469" rIns="82936" bIns="41469">
            <a:spAutoFit/>
          </a:bodyPr>
          <a:lstStyle/>
          <a:p>
            <a:pPr>
              <a:defRPr/>
            </a:pPr>
            <a:r>
              <a:rPr lang="en-GB" sz="3200" b="1" i="1" dirty="0" smtClean="0">
                <a:solidFill>
                  <a:schemeClr val="accent3">
                    <a:lumMod val="75000"/>
                  </a:schemeClr>
                </a:solidFill>
              </a:rPr>
              <a:t>PC0 [ENU]</a:t>
            </a:r>
            <a:endParaRPr lang="en-US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42" name="Straight Arrow Connector 41"/>
          <p:cNvCxnSpPr>
            <a:endCxn id="29" idx="2"/>
          </p:cNvCxnSpPr>
          <p:nvPr/>
        </p:nvCxnSpPr>
        <p:spPr>
          <a:xfrm rot="5400000">
            <a:off x="7374925" y="2578615"/>
            <a:ext cx="701353" cy="466560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 39"/>
          <p:cNvSpPr/>
          <p:nvPr/>
        </p:nvSpPr>
        <p:spPr>
          <a:xfrm>
            <a:off x="7186651" y="1612900"/>
            <a:ext cx="1601749" cy="1477609"/>
          </a:xfrm>
          <a:custGeom>
            <a:avLst/>
            <a:gdLst>
              <a:gd name="connsiteX0" fmla="*/ 1031174 w 2349335"/>
              <a:gd name="connsiteY0" fmla="*/ 1573481 h 2254333"/>
              <a:gd name="connsiteX1" fmla="*/ 366155 w 2349335"/>
              <a:gd name="connsiteY1" fmla="*/ 1644733 h 2254333"/>
              <a:gd name="connsiteX2" fmla="*/ 21771 w 2349335"/>
              <a:gd name="connsiteY2" fmla="*/ 932213 h 2254333"/>
              <a:gd name="connsiteX3" fmla="*/ 496784 w 2349335"/>
              <a:gd name="connsiteY3" fmla="*/ 160317 h 2254333"/>
              <a:gd name="connsiteX4" fmla="*/ 1233054 w 2349335"/>
              <a:gd name="connsiteY4" fmla="*/ 17813 h 2254333"/>
              <a:gd name="connsiteX5" fmla="*/ 1993075 w 2349335"/>
              <a:gd name="connsiteY5" fmla="*/ 267195 h 2254333"/>
              <a:gd name="connsiteX6" fmla="*/ 2313709 w 2349335"/>
              <a:gd name="connsiteY6" fmla="*/ 944089 h 2254333"/>
              <a:gd name="connsiteX7" fmla="*/ 2206831 w 2349335"/>
              <a:gd name="connsiteY7" fmla="*/ 1751611 h 2254333"/>
              <a:gd name="connsiteX8" fmla="*/ 1767444 w 2349335"/>
              <a:gd name="connsiteY8" fmla="*/ 2131621 h 2254333"/>
              <a:gd name="connsiteX9" fmla="*/ 1185553 w 2349335"/>
              <a:gd name="connsiteY9" fmla="*/ 2155372 h 2254333"/>
              <a:gd name="connsiteX10" fmla="*/ 1090550 w 2349335"/>
              <a:gd name="connsiteY10" fmla="*/ 1537855 h 2254333"/>
              <a:gd name="connsiteX0" fmla="*/ 1071576 w 2389737"/>
              <a:gd name="connsiteY0" fmla="*/ 1632307 h 2313159"/>
              <a:gd name="connsiteX1" fmla="*/ 406557 w 2389737"/>
              <a:gd name="connsiteY1" fmla="*/ 1703559 h 2313159"/>
              <a:gd name="connsiteX2" fmla="*/ 62173 w 2389737"/>
              <a:gd name="connsiteY2" fmla="*/ 991039 h 2313159"/>
              <a:gd name="connsiteX3" fmla="*/ 779596 w 2389737"/>
              <a:gd name="connsiteY3" fmla="*/ 785857 h 2313159"/>
              <a:gd name="connsiteX4" fmla="*/ 1273456 w 2389737"/>
              <a:gd name="connsiteY4" fmla="*/ 76639 h 2313159"/>
              <a:gd name="connsiteX5" fmla="*/ 2033477 w 2389737"/>
              <a:gd name="connsiteY5" fmla="*/ 326021 h 2313159"/>
              <a:gd name="connsiteX6" fmla="*/ 2354111 w 2389737"/>
              <a:gd name="connsiteY6" fmla="*/ 1002915 h 2313159"/>
              <a:gd name="connsiteX7" fmla="*/ 2247233 w 2389737"/>
              <a:gd name="connsiteY7" fmla="*/ 1810437 h 2313159"/>
              <a:gd name="connsiteX8" fmla="*/ 1807846 w 2389737"/>
              <a:gd name="connsiteY8" fmla="*/ 2190447 h 2313159"/>
              <a:gd name="connsiteX9" fmla="*/ 1225955 w 2389737"/>
              <a:gd name="connsiteY9" fmla="*/ 2214198 h 2313159"/>
              <a:gd name="connsiteX10" fmla="*/ 1130952 w 2389737"/>
              <a:gd name="connsiteY10" fmla="*/ 1596681 h 2313159"/>
              <a:gd name="connsiteX0" fmla="*/ 1071576 w 2472718"/>
              <a:gd name="connsiteY0" fmla="*/ 1569668 h 2250520"/>
              <a:gd name="connsiteX1" fmla="*/ 406557 w 2472718"/>
              <a:gd name="connsiteY1" fmla="*/ 1640920 h 2250520"/>
              <a:gd name="connsiteX2" fmla="*/ 62173 w 2472718"/>
              <a:gd name="connsiteY2" fmla="*/ 928400 h 2250520"/>
              <a:gd name="connsiteX3" fmla="*/ 779596 w 2472718"/>
              <a:gd name="connsiteY3" fmla="*/ 723218 h 2250520"/>
              <a:gd name="connsiteX4" fmla="*/ 1273456 w 2472718"/>
              <a:gd name="connsiteY4" fmla="*/ 14000 h 2250520"/>
              <a:gd name="connsiteX5" fmla="*/ 1535591 w 2472718"/>
              <a:gd name="connsiteY5" fmla="*/ 639218 h 2250520"/>
              <a:gd name="connsiteX6" fmla="*/ 2354111 w 2472718"/>
              <a:gd name="connsiteY6" fmla="*/ 940276 h 2250520"/>
              <a:gd name="connsiteX7" fmla="*/ 2247233 w 2472718"/>
              <a:gd name="connsiteY7" fmla="*/ 1747798 h 2250520"/>
              <a:gd name="connsiteX8" fmla="*/ 1807846 w 2472718"/>
              <a:gd name="connsiteY8" fmla="*/ 2127808 h 2250520"/>
              <a:gd name="connsiteX9" fmla="*/ 1225955 w 2472718"/>
              <a:gd name="connsiteY9" fmla="*/ 2151559 h 2250520"/>
              <a:gd name="connsiteX10" fmla="*/ 1130952 w 2472718"/>
              <a:gd name="connsiteY10" fmla="*/ 1534042 h 2250520"/>
              <a:gd name="connsiteX0" fmla="*/ 1071576 w 2472718"/>
              <a:gd name="connsiteY0" fmla="*/ 1280449 h 1961301"/>
              <a:gd name="connsiteX1" fmla="*/ 406557 w 2472718"/>
              <a:gd name="connsiteY1" fmla="*/ 1351701 h 1961301"/>
              <a:gd name="connsiteX2" fmla="*/ 62173 w 2472718"/>
              <a:gd name="connsiteY2" fmla="*/ 639181 h 1961301"/>
              <a:gd name="connsiteX3" fmla="*/ 779596 w 2472718"/>
              <a:gd name="connsiteY3" fmla="*/ 433999 h 1961301"/>
              <a:gd name="connsiteX4" fmla="*/ 947596 w 2472718"/>
              <a:gd name="connsiteY4" fmla="*/ 14000 h 1961301"/>
              <a:gd name="connsiteX5" fmla="*/ 1535591 w 2472718"/>
              <a:gd name="connsiteY5" fmla="*/ 349999 h 1961301"/>
              <a:gd name="connsiteX6" fmla="*/ 2354111 w 2472718"/>
              <a:gd name="connsiteY6" fmla="*/ 651057 h 1961301"/>
              <a:gd name="connsiteX7" fmla="*/ 2247233 w 2472718"/>
              <a:gd name="connsiteY7" fmla="*/ 1458579 h 1961301"/>
              <a:gd name="connsiteX8" fmla="*/ 1807846 w 2472718"/>
              <a:gd name="connsiteY8" fmla="*/ 1838589 h 1961301"/>
              <a:gd name="connsiteX9" fmla="*/ 1225955 w 2472718"/>
              <a:gd name="connsiteY9" fmla="*/ 1862340 h 1961301"/>
              <a:gd name="connsiteX10" fmla="*/ 1130952 w 2472718"/>
              <a:gd name="connsiteY10" fmla="*/ 1244823 h 1961301"/>
              <a:gd name="connsiteX0" fmla="*/ 1015576 w 2416718"/>
              <a:gd name="connsiteY0" fmla="*/ 1294449 h 1975301"/>
              <a:gd name="connsiteX1" fmla="*/ 350557 w 2416718"/>
              <a:gd name="connsiteY1" fmla="*/ 1365701 h 1975301"/>
              <a:gd name="connsiteX2" fmla="*/ 6173 w 2416718"/>
              <a:gd name="connsiteY2" fmla="*/ 653181 h 1975301"/>
              <a:gd name="connsiteX3" fmla="*/ 387600 w 2416718"/>
              <a:gd name="connsiteY3" fmla="*/ 531997 h 1975301"/>
              <a:gd name="connsiteX4" fmla="*/ 891596 w 2416718"/>
              <a:gd name="connsiteY4" fmla="*/ 28000 h 1975301"/>
              <a:gd name="connsiteX5" fmla="*/ 1479591 w 2416718"/>
              <a:gd name="connsiteY5" fmla="*/ 363999 h 1975301"/>
              <a:gd name="connsiteX6" fmla="*/ 2298111 w 2416718"/>
              <a:gd name="connsiteY6" fmla="*/ 665057 h 1975301"/>
              <a:gd name="connsiteX7" fmla="*/ 2191233 w 2416718"/>
              <a:gd name="connsiteY7" fmla="*/ 1472579 h 1975301"/>
              <a:gd name="connsiteX8" fmla="*/ 1751846 w 2416718"/>
              <a:gd name="connsiteY8" fmla="*/ 1852589 h 1975301"/>
              <a:gd name="connsiteX9" fmla="*/ 1169955 w 2416718"/>
              <a:gd name="connsiteY9" fmla="*/ 1876340 h 1975301"/>
              <a:gd name="connsiteX10" fmla="*/ 1074952 w 2416718"/>
              <a:gd name="connsiteY10" fmla="*/ 1258823 h 1975301"/>
              <a:gd name="connsiteX0" fmla="*/ 802148 w 2203290"/>
              <a:gd name="connsiteY0" fmla="*/ 1294449 h 1975301"/>
              <a:gd name="connsiteX1" fmla="*/ 137129 w 2203290"/>
              <a:gd name="connsiteY1" fmla="*/ 1365701 h 1975301"/>
              <a:gd name="connsiteX2" fmla="*/ 6174 w 2203290"/>
              <a:gd name="connsiteY2" fmla="*/ 783995 h 1975301"/>
              <a:gd name="connsiteX3" fmla="*/ 174172 w 2203290"/>
              <a:gd name="connsiteY3" fmla="*/ 531997 h 1975301"/>
              <a:gd name="connsiteX4" fmla="*/ 678168 w 2203290"/>
              <a:gd name="connsiteY4" fmla="*/ 28000 h 1975301"/>
              <a:gd name="connsiteX5" fmla="*/ 1266163 w 2203290"/>
              <a:gd name="connsiteY5" fmla="*/ 363999 h 1975301"/>
              <a:gd name="connsiteX6" fmla="*/ 2084683 w 2203290"/>
              <a:gd name="connsiteY6" fmla="*/ 665057 h 1975301"/>
              <a:gd name="connsiteX7" fmla="*/ 1977805 w 2203290"/>
              <a:gd name="connsiteY7" fmla="*/ 1472579 h 1975301"/>
              <a:gd name="connsiteX8" fmla="*/ 1538418 w 2203290"/>
              <a:gd name="connsiteY8" fmla="*/ 1852589 h 1975301"/>
              <a:gd name="connsiteX9" fmla="*/ 956527 w 2203290"/>
              <a:gd name="connsiteY9" fmla="*/ 1876340 h 1975301"/>
              <a:gd name="connsiteX10" fmla="*/ 861524 w 2203290"/>
              <a:gd name="connsiteY10" fmla="*/ 1258823 h 1975301"/>
              <a:gd name="connsiteX0" fmla="*/ 802148 w 2203290"/>
              <a:gd name="connsiteY0" fmla="*/ 952627 h 1633479"/>
              <a:gd name="connsiteX1" fmla="*/ 137129 w 2203290"/>
              <a:gd name="connsiteY1" fmla="*/ 1023879 h 1633479"/>
              <a:gd name="connsiteX2" fmla="*/ 6174 w 2203290"/>
              <a:gd name="connsiteY2" fmla="*/ 442173 h 1633479"/>
              <a:gd name="connsiteX3" fmla="*/ 174172 w 2203290"/>
              <a:gd name="connsiteY3" fmla="*/ 190175 h 1633479"/>
              <a:gd name="connsiteX4" fmla="*/ 762167 w 2203290"/>
              <a:gd name="connsiteY4" fmla="*/ 190175 h 1633479"/>
              <a:gd name="connsiteX5" fmla="*/ 1266163 w 2203290"/>
              <a:gd name="connsiteY5" fmla="*/ 22177 h 1633479"/>
              <a:gd name="connsiteX6" fmla="*/ 2084683 w 2203290"/>
              <a:gd name="connsiteY6" fmla="*/ 323235 h 1633479"/>
              <a:gd name="connsiteX7" fmla="*/ 1977805 w 2203290"/>
              <a:gd name="connsiteY7" fmla="*/ 1130757 h 1633479"/>
              <a:gd name="connsiteX8" fmla="*/ 1538418 w 2203290"/>
              <a:gd name="connsiteY8" fmla="*/ 1510767 h 1633479"/>
              <a:gd name="connsiteX9" fmla="*/ 956527 w 2203290"/>
              <a:gd name="connsiteY9" fmla="*/ 1534518 h 1633479"/>
              <a:gd name="connsiteX10" fmla="*/ 861524 w 2203290"/>
              <a:gd name="connsiteY10" fmla="*/ 917001 h 1633479"/>
              <a:gd name="connsiteX0" fmla="*/ 802148 w 1981181"/>
              <a:gd name="connsiteY0" fmla="*/ 972448 h 1653300"/>
              <a:gd name="connsiteX1" fmla="*/ 137129 w 1981181"/>
              <a:gd name="connsiteY1" fmla="*/ 1043700 h 1653300"/>
              <a:gd name="connsiteX2" fmla="*/ 6174 w 1981181"/>
              <a:gd name="connsiteY2" fmla="*/ 461994 h 1653300"/>
              <a:gd name="connsiteX3" fmla="*/ 174172 w 1981181"/>
              <a:gd name="connsiteY3" fmla="*/ 209996 h 1653300"/>
              <a:gd name="connsiteX4" fmla="*/ 762167 w 1981181"/>
              <a:gd name="connsiteY4" fmla="*/ 209996 h 1653300"/>
              <a:gd name="connsiteX5" fmla="*/ 1266163 w 1981181"/>
              <a:gd name="connsiteY5" fmla="*/ 41998 h 1653300"/>
              <a:gd name="connsiteX6" fmla="*/ 1518160 w 1981181"/>
              <a:gd name="connsiteY6" fmla="*/ 461993 h 1653300"/>
              <a:gd name="connsiteX7" fmla="*/ 1977805 w 1981181"/>
              <a:gd name="connsiteY7" fmla="*/ 1150578 h 1653300"/>
              <a:gd name="connsiteX8" fmla="*/ 1538418 w 1981181"/>
              <a:gd name="connsiteY8" fmla="*/ 1530588 h 1653300"/>
              <a:gd name="connsiteX9" fmla="*/ 956527 w 1981181"/>
              <a:gd name="connsiteY9" fmla="*/ 1554339 h 1653300"/>
              <a:gd name="connsiteX10" fmla="*/ 861524 w 1981181"/>
              <a:gd name="connsiteY10" fmla="*/ 936822 h 1653300"/>
              <a:gd name="connsiteX0" fmla="*/ 802148 w 1773534"/>
              <a:gd name="connsiteY0" fmla="*/ 972449 h 1653301"/>
              <a:gd name="connsiteX1" fmla="*/ 137129 w 1773534"/>
              <a:gd name="connsiteY1" fmla="*/ 1043701 h 1653301"/>
              <a:gd name="connsiteX2" fmla="*/ 6174 w 1773534"/>
              <a:gd name="connsiteY2" fmla="*/ 461995 h 1653301"/>
              <a:gd name="connsiteX3" fmla="*/ 174172 w 1773534"/>
              <a:gd name="connsiteY3" fmla="*/ 209997 h 1653301"/>
              <a:gd name="connsiteX4" fmla="*/ 762167 w 1773534"/>
              <a:gd name="connsiteY4" fmla="*/ 209997 h 1653301"/>
              <a:gd name="connsiteX5" fmla="*/ 1266163 w 1773534"/>
              <a:gd name="connsiteY5" fmla="*/ 41999 h 1653301"/>
              <a:gd name="connsiteX6" fmla="*/ 1518160 w 1773534"/>
              <a:gd name="connsiteY6" fmla="*/ 461994 h 1653301"/>
              <a:gd name="connsiteX7" fmla="*/ 1770158 w 1773534"/>
              <a:gd name="connsiteY7" fmla="*/ 965993 h 1653301"/>
              <a:gd name="connsiteX8" fmla="*/ 1538418 w 1773534"/>
              <a:gd name="connsiteY8" fmla="*/ 1530589 h 1653301"/>
              <a:gd name="connsiteX9" fmla="*/ 956527 w 1773534"/>
              <a:gd name="connsiteY9" fmla="*/ 1554340 h 1653301"/>
              <a:gd name="connsiteX10" fmla="*/ 861524 w 1773534"/>
              <a:gd name="connsiteY10" fmla="*/ 936823 h 1653301"/>
              <a:gd name="connsiteX0" fmla="*/ 802148 w 1784158"/>
              <a:gd name="connsiteY0" fmla="*/ 972449 h 1629201"/>
              <a:gd name="connsiteX1" fmla="*/ 137129 w 1784158"/>
              <a:gd name="connsiteY1" fmla="*/ 1043701 h 1629201"/>
              <a:gd name="connsiteX2" fmla="*/ 6174 w 1784158"/>
              <a:gd name="connsiteY2" fmla="*/ 461995 h 1629201"/>
              <a:gd name="connsiteX3" fmla="*/ 174172 w 1784158"/>
              <a:gd name="connsiteY3" fmla="*/ 209997 h 1629201"/>
              <a:gd name="connsiteX4" fmla="*/ 762167 w 1784158"/>
              <a:gd name="connsiteY4" fmla="*/ 209997 h 1629201"/>
              <a:gd name="connsiteX5" fmla="*/ 1266163 w 1784158"/>
              <a:gd name="connsiteY5" fmla="*/ 41999 h 1629201"/>
              <a:gd name="connsiteX6" fmla="*/ 1518160 w 1784158"/>
              <a:gd name="connsiteY6" fmla="*/ 461994 h 1629201"/>
              <a:gd name="connsiteX7" fmla="*/ 1770158 w 1784158"/>
              <a:gd name="connsiteY7" fmla="*/ 965993 h 1629201"/>
              <a:gd name="connsiteX8" fmla="*/ 1434162 w 1784158"/>
              <a:gd name="connsiteY8" fmla="*/ 1385990 h 1629201"/>
              <a:gd name="connsiteX9" fmla="*/ 956527 w 1784158"/>
              <a:gd name="connsiteY9" fmla="*/ 1554340 h 1629201"/>
              <a:gd name="connsiteX10" fmla="*/ 861524 w 1784158"/>
              <a:gd name="connsiteY10" fmla="*/ 936823 h 1629201"/>
              <a:gd name="connsiteX0" fmla="*/ 802148 w 1784158"/>
              <a:gd name="connsiteY0" fmla="*/ 972449 h 1628849"/>
              <a:gd name="connsiteX1" fmla="*/ 137129 w 1784158"/>
              <a:gd name="connsiteY1" fmla="*/ 1043701 h 1628849"/>
              <a:gd name="connsiteX2" fmla="*/ 6174 w 1784158"/>
              <a:gd name="connsiteY2" fmla="*/ 461995 h 1628849"/>
              <a:gd name="connsiteX3" fmla="*/ 174172 w 1784158"/>
              <a:gd name="connsiteY3" fmla="*/ 209997 h 1628849"/>
              <a:gd name="connsiteX4" fmla="*/ 762167 w 1784158"/>
              <a:gd name="connsiteY4" fmla="*/ 209997 h 1628849"/>
              <a:gd name="connsiteX5" fmla="*/ 1266163 w 1784158"/>
              <a:gd name="connsiteY5" fmla="*/ 41999 h 1628849"/>
              <a:gd name="connsiteX6" fmla="*/ 1518160 w 1784158"/>
              <a:gd name="connsiteY6" fmla="*/ 461994 h 1628849"/>
              <a:gd name="connsiteX7" fmla="*/ 1770158 w 1784158"/>
              <a:gd name="connsiteY7" fmla="*/ 965993 h 1628849"/>
              <a:gd name="connsiteX8" fmla="*/ 1434162 w 1784158"/>
              <a:gd name="connsiteY8" fmla="*/ 1385990 h 1628849"/>
              <a:gd name="connsiteX9" fmla="*/ 1266163 w 1784158"/>
              <a:gd name="connsiteY9" fmla="*/ 1553988 h 1628849"/>
              <a:gd name="connsiteX10" fmla="*/ 861524 w 1784158"/>
              <a:gd name="connsiteY10" fmla="*/ 936823 h 1628849"/>
              <a:gd name="connsiteX0" fmla="*/ 802148 w 1798158"/>
              <a:gd name="connsiteY0" fmla="*/ 972449 h 1628849"/>
              <a:gd name="connsiteX1" fmla="*/ 137129 w 1798158"/>
              <a:gd name="connsiteY1" fmla="*/ 1043701 h 1628849"/>
              <a:gd name="connsiteX2" fmla="*/ 6174 w 1798158"/>
              <a:gd name="connsiteY2" fmla="*/ 461995 h 1628849"/>
              <a:gd name="connsiteX3" fmla="*/ 174172 w 1798158"/>
              <a:gd name="connsiteY3" fmla="*/ 209997 h 1628849"/>
              <a:gd name="connsiteX4" fmla="*/ 762167 w 1798158"/>
              <a:gd name="connsiteY4" fmla="*/ 209997 h 1628849"/>
              <a:gd name="connsiteX5" fmla="*/ 1266163 w 1798158"/>
              <a:gd name="connsiteY5" fmla="*/ 41999 h 1628849"/>
              <a:gd name="connsiteX6" fmla="*/ 1518160 w 1798158"/>
              <a:gd name="connsiteY6" fmla="*/ 461994 h 1628849"/>
              <a:gd name="connsiteX7" fmla="*/ 1770158 w 1798158"/>
              <a:gd name="connsiteY7" fmla="*/ 965993 h 1628849"/>
              <a:gd name="connsiteX8" fmla="*/ 1686159 w 1798158"/>
              <a:gd name="connsiteY8" fmla="*/ 1385990 h 1628849"/>
              <a:gd name="connsiteX9" fmla="*/ 1266163 w 1798158"/>
              <a:gd name="connsiteY9" fmla="*/ 1553988 h 1628849"/>
              <a:gd name="connsiteX10" fmla="*/ 861524 w 1798158"/>
              <a:gd name="connsiteY10" fmla="*/ 936823 h 1628849"/>
              <a:gd name="connsiteX0" fmla="*/ 802148 w 1784158"/>
              <a:gd name="connsiteY0" fmla="*/ 972449 h 1600849"/>
              <a:gd name="connsiteX1" fmla="*/ 137129 w 1784158"/>
              <a:gd name="connsiteY1" fmla="*/ 1043701 h 1600849"/>
              <a:gd name="connsiteX2" fmla="*/ 6174 w 1784158"/>
              <a:gd name="connsiteY2" fmla="*/ 461995 h 1600849"/>
              <a:gd name="connsiteX3" fmla="*/ 174172 w 1784158"/>
              <a:gd name="connsiteY3" fmla="*/ 209997 h 1600849"/>
              <a:gd name="connsiteX4" fmla="*/ 762167 w 1784158"/>
              <a:gd name="connsiteY4" fmla="*/ 209997 h 1600849"/>
              <a:gd name="connsiteX5" fmla="*/ 1266163 w 1784158"/>
              <a:gd name="connsiteY5" fmla="*/ 41999 h 1600849"/>
              <a:gd name="connsiteX6" fmla="*/ 1518160 w 1784158"/>
              <a:gd name="connsiteY6" fmla="*/ 461994 h 1600849"/>
              <a:gd name="connsiteX7" fmla="*/ 1770158 w 1784158"/>
              <a:gd name="connsiteY7" fmla="*/ 965993 h 1600849"/>
              <a:gd name="connsiteX8" fmla="*/ 1602160 w 1784158"/>
              <a:gd name="connsiteY8" fmla="*/ 1217992 h 1600849"/>
              <a:gd name="connsiteX9" fmla="*/ 1266163 w 1784158"/>
              <a:gd name="connsiteY9" fmla="*/ 1553988 h 1600849"/>
              <a:gd name="connsiteX10" fmla="*/ 861524 w 1784158"/>
              <a:gd name="connsiteY10" fmla="*/ 936823 h 1600849"/>
              <a:gd name="connsiteX0" fmla="*/ 802148 w 1784158"/>
              <a:gd name="connsiteY0" fmla="*/ 1000449 h 1628849"/>
              <a:gd name="connsiteX1" fmla="*/ 137129 w 1784158"/>
              <a:gd name="connsiteY1" fmla="*/ 1071701 h 1628849"/>
              <a:gd name="connsiteX2" fmla="*/ 6174 w 1784158"/>
              <a:gd name="connsiteY2" fmla="*/ 489995 h 1628849"/>
              <a:gd name="connsiteX3" fmla="*/ 174172 w 1784158"/>
              <a:gd name="connsiteY3" fmla="*/ 237997 h 1628849"/>
              <a:gd name="connsiteX4" fmla="*/ 510170 w 1784158"/>
              <a:gd name="connsiteY4" fmla="*/ 70000 h 1628849"/>
              <a:gd name="connsiteX5" fmla="*/ 1266163 w 1784158"/>
              <a:gd name="connsiteY5" fmla="*/ 69999 h 1628849"/>
              <a:gd name="connsiteX6" fmla="*/ 1518160 w 1784158"/>
              <a:gd name="connsiteY6" fmla="*/ 489994 h 1628849"/>
              <a:gd name="connsiteX7" fmla="*/ 1770158 w 1784158"/>
              <a:gd name="connsiteY7" fmla="*/ 993993 h 1628849"/>
              <a:gd name="connsiteX8" fmla="*/ 1602160 w 1784158"/>
              <a:gd name="connsiteY8" fmla="*/ 1245992 h 1628849"/>
              <a:gd name="connsiteX9" fmla="*/ 1266163 w 1784158"/>
              <a:gd name="connsiteY9" fmla="*/ 1581988 h 1628849"/>
              <a:gd name="connsiteX10" fmla="*/ 861524 w 1784158"/>
              <a:gd name="connsiteY10" fmla="*/ 964823 h 1628849"/>
              <a:gd name="connsiteX0" fmla="*/ 802148 w 1798158"/>
              <a:gd name="connsiteY0" fmla="*/ 1000449 h 1628849"/>
              <a:gd name="connsiteX1" fmla="*/ 137129 w 1798158"/>
              <a:gd name="connsiteY1" fmla="*/ 1071701 h 1628849"/>
              <a:gd name="connsiteX2" fmla="*/ 6174 w 1798158"/>
              <a:gd name="connsiteY2" fmla="*/ 489995 h 1628849"/>
              <a:gd name="connsiteX3" fmla="*/ 174172 w 1798158"/>
              <a:gd name="connsiteY3" fmla="*/ 237997 h 1628849"/>
              <a:gd name="connsiteX4" fmla="*/ 510170 w 1798158"/>
              <a:gd name="connsiteY4" fmla="*/ 70000 h 1628849"/>
              <a:gd name="connsiteX5" fmla="*/ 1266163 w 1798158"/>
              <a:gd name="connsiteY5" fmla="*/ 69999 h 1628849"/>
              <a:gd name="connsiteX6" fmla="*/ 1434161 w 1798158"/>
              <a:gd name="connsiteY6" fmla="*/ 489997 h 1628849"/>
              <a:gd name="connsiteX7" fmla="*/ 1770158 w 1798158"/>
              <a:gd name="connsiteY7" fmla="*/ 993993 h 1628849"/>
              <a:gd name="connsiteX8" fmla="*/ 1602160 w 1798158"/>
              <a:gd name="connsiteY8" fmla="*/ 1245992 h 1628849"/>
              <a:gd name="connsiteX9" fmla="*/ 1266163 w 1798158"/>
              <a:gd name="connsiteY9" fmla="*/ 1581988 h 1628849"/>
              <a:gd name="connsiteX10" fmla="*/ 861524 w 1798158"/>
              <a:gd name="connsiteY10" fmla="*/ 964823 h 1628849"/>
              <a:gd name="connsiteX0" fmla="*/ 769682 w 1765692"/>
              <a:gd name="connsiteY0" fmla="*/ 1000449 h 1628849"/>
              <a:gd name="connsiteX1" fmla="*/ 104663 w 1765692"/>
              <a:gd name="connsiteY1" fmla="*/ 1071701 h 1628849"/>
              <a:gd name="connsiteX2" fmla="*/ 141707 w 1765692"/>
              <a:gd name="connsiteY2" fmla="*/ 657995 h 1628849"/>
              <a:gd name="connsiteX3" fmla="*/ 141706 w 1765692"/>
              <a:gd name="connsiteY3" fmla="*/ 237997 h 1628849"/>
              <a:gd name="connsiteX4" fmla="*/ 477704 w 1765692"/>
              <a:gd name="connsiteY4" fmla="*/ 70000 h 1628849"/>
              <a:gd name="connsiteX5" fmla="*/ 1233697 w 1765692"/>
              <a:gd name="connsiteY5" fmla="*/ 69999 h 1628849"/>
              <a:gd name="connsiteX6" fmla="*/ 1401695 w 1765692"/>
              <a:gd name="connsiteY6" fmla="*/ 489997 h 1628849"/>
              <a:gd name="connsiteX7" fmla="*/ 1737692 w 1765692"/>
              <a:gd name="connsiteY7" fmla="*/ 993993 h 1628849"/>
              <a:gd name="connsiteX8" fmla="*/ 1569694 w 1765692"/>
              <a:gd name="connsiteY8" fmla="*/ 1245992 h 1628849"/>
              <a:gd name="connsiteX9" fmla="*/ 1233697 w 1765692"/>
              <a:gd name="connsiteY9" fmla="*/ 1581988 h 1628849"/>
              <a:gd name="connsiteX10" fmla="*/ 829058 w 1765692"/>
              <a:gd name="connsiteY10" fmla="*/ 964823 h 1628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65692" h="1628849">
                <a:moveTo>
                  <a:pt x="769682" y="1000449"/>
                </a:moveTo>
                <a:cubicBezTo>
                  <a:pt x="521289" y="1089514"/>
                  <a:pt x="209325" y="1128777"/>
                  <a:pt x="104663" y="1071701"/>
                </a:cubicBezTo>
                <a:cubicBezTo>
                  <a:pt x="1" y="1014625"/>
                  <a:pt x="135533" y="796946"/>
                  <a:pt x="141707" y="657995"/>
                </a:cubicBezTo>
                <a:cubicBezTo>
                  <a:pt x="147881" y="519044"/>
                  <a:pt x="85707" y="335996"/>
                  <a:pt x="141706" y="237997"/>
                </a:cubicBezTo>
                <a:cubicBezTo>
                  <a:pt x="197705" y="139998"/>
                  <a:pt x="295706" y="98000"/>
                  <a:pt x="477704" y="70000"/>
                </a:cubicBezTo>
                <a:cubicBezTo>
                  <a:pt x="659702" y="42000"/>
                  <a:pt x="1079699" y="0"/>
                  <a:pt x="1233697" y="69999"/>
                </a:cubicBezTo>
                <a:cubicBezTo>
                  <a:pt x="1387695" y="139998"/>
                  <a:pt x="1317696" y="335998"/>
                  <a:pt x="1401695" y="489997"/>
                </a:cubicBezTo>
                <a:cubicBezTo>
                  <a:pt x="1485694" y="643996"/>
                  <a:pt x="1709692" y="867994"/>
                  <a:pt x="1737692" y="993993"/>
                </a:cubicBezTo>
                <a:cubicBezTo>
                  <a:pt x="1765692" y="1119992"/>
                  <a:pt x="1653693" y="1147993"/>
                  <a:pt x="1569694" y="1245992"/>
                </a:cubicBezTo>
                <a:cubicBezTo>
                  <a:pt x="1485695" y="1343991"/>
                  <a:pt x="1357136" y="1628849"/>
                  <a:pt x="1233697" y="1581988"/>
                </a:cubicBezTo>
                <a:cubicBezTo>
                  <a:pt x="1110258" y="1535127"/>
                  <a:pt x="820151" y="1224101"/>
                  <a:pt x="829058" y="964823"/>
                </a:cubicBezTo>
              </a:path>
            </a:pathLst>
          </a:cu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2936" tIns="41469" rIns="82936" bIns="4146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5029200" y="1447800"/>
            <a:ext cx="1978885" cy="576190"/>
          </a:xfrm>
          <a:prstGeom prst="rect">
            <a:avLst/>
          </a:prstGeom>
          <a:noFill/>
        </p:spPr>
        <p:txBody>
          <a:bodyPr wrap="none" lIns="82936" tIns="41469" rIns="82936" bIns="41469">
            <a:spAutoFit/>
          </a:bodyPr>
          <a:lstStyle/>
          <a:p>
            <a:pPr>
              <a:defRPr/>
            </a:pPr>
            <a:r>
              <a:rPr lang="en-GB" sz="3200" b="1" i="1" dirty="0">
                <a:solidFill>
                  <a:schemeClr val="accent2">
                    <a:lumMod val="75000"/>
                  </a:schemeClr>
                </a:solidFill>
              </a:rPr>
              <a:t>PCV (</a:t>
            </a:r>
            <a:r>
              <a:rPr lang="en-GB" sz="3200" b="1" i="1" dirty="0" err="1">
                <a:solidFill>
                  <a:schemeClr val="accent2">
                    <a:lumMod val="75000"/>
                  </a:schemeClr>
                </a:solidFill>
              </a:rPr>
              <a:t>az,el</a:t>
            </a:r>
            <a:r>
              <a:rPr lang="en-GB" sz="3200" b="1" i="1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6" name="Content Placeholder 35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525963"/>
          </a:xfrm>
        </p:spPr>
        <p:txBody>
          <a:bodyPr/>
          <a:lstStyle/>
          <a:p>
            <a:r>
              <a:rPr lang="en-US" i="1" dirty="0" smtClean="0"/>
              <a:t>A priori</a:t>
            </a:r>
            <a:r>
              <a:rPr lang="en-US" dirty="0" smtClean="0"/>
              <a:t> position</a:t>
            </a:r>
          </a:p>
          <a:p>
            <a:r>
              <a:rPr lang="en-US" dirty="0" smtClean="0"/>
              <a:t>Frame rotation(s) between robot and local frame</a:t>
            </a:r>
          </a:p>
          <a:p>
            <a:r>
              <a:rPr lang="en-US" dirty="0" smtClean="0"/>
              <a:t>Rotation arm length</a:t>
            </a:r>
          </a:p>
          <a:p>
            <a:r>
              <a:rPr lang="en-US" dirty="0" smtClean="0"/>
              <a:t>Phase windup (antenna motion)</a:t>
            </a:r>
            <a:endParaRPr lang="en-US" dirty="0"/>
          </a:p>
        </p:txBody>
      </p:sp>
      <p:sp>
        <p:nvSpPr>
          <p:cNvPr id="44" name="Date Placeholder 4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9/23/2010</a:t>
            </a:r>
            <a:endParaRPr lang="en-US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F78AA1-1663-44D5-9C7A-BCDF66DAE6C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46" name="Footer Placeholder 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ION GNSS 2010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1513" grpId="0"/>
      <p:bldP spid="21514" grpId="0"/>
      <p:bldP spid="21515" grpId="0"/>
      <p:bldP spid="41" grpId="0"/>
      <p:bldP spid="40" grpId="0" animBg="1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609600"/>
          </a:xfrm>
        </p:spPr>
        <p:txBody>
          <a:bodyPr/>
          <a:lstStyle/>
          <a:p>
            <a:r>
              <a:rPr lang="en-US" sz="2800" dirty="0" smtClean="0"/>
              <a:t>NGS Calibration Results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9/23/2010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ION GNSS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546179-6680-49E8-AF67-5AC22E52608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9" name="Picture Placeholder 8" descr="Trm.1.ball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19800" y="4267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Trimble Zephyr Geodetic 2</a:t>
            </a:r>
            <a:br>
              <a:rPr lang="en-US" dirty="0" smtClean="0"/>
            </a:br>
            <a:r>
              <a:rPr lang="en-US" dirty="0" smtClean="0"/>
              <a:t>(TRM55971.00)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9/23/2010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ION GNSS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F78AA1-1663-44D5-9C7A-BCDF66DAE6C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8" name="Picture 7" descr="Trm.noaz.png"/>
          <p:cNvPicPr>
            <a:picLocks noChangeAspect="1"/>
          </p:cNvPicPr>
          <p:nvPr/>
        </p:nvPicPr>
        <p:blipFill>
          <a:blip r:embed="rId3" cstate="print"/>
          <a:srcRect r="6250"/>
          <a:stretch>
            <a:fillRect/>
          </a:stretch>
        </p:blipFill>
        <p:spPr>
          <a:xfrm>
            <a:off x="4038599" y="1752600"/>
            <a:ext cx="5000483" cy="4000386"/>
          </a:xfrm>
          <a:prstGeom prst="rect">
            <a:avLst/>
          </a:prstGeom>
        </p:spPr>
      </p:pic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905000"/>
            <a:ext cx="3200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04800" y="4495800"/>
          <a:ext cx="38862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838200"/>
                <a:gridCol w="838200"/>
                <a:gridCol w="914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(mm)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North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Up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IGS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67.17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30212661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69.84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30212716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69.84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Oval 9"/>
          <p:cNvSpPr/>
          <p:nvPr/>
        </p:nvSpPr>
        <p:spPr>
          <a:xfrm>
            <a:off x="1219200" y="4724400"/>
            <a:ext cx="3200400" cy="609600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4191000" cy="1143000"/>
          </a:xfrm>
        </p:spPr>
        <p:txBody>
          <a:bodyPr/>
          <a:lstStyle/>
          <a:p>
            <a:r>
              <a:rPr lang="en-US" dirty="0" smtClean="0"/>
              <a:t>TRM55971.00</a:t>
            </a:r>
            <a:br>
              <a:rPr lang="en-US" dirty="0" smtClean="0"/>
            </a:br>
            <a:r>
              <a:rPr lang="en-US" dirty="0" smtClean="0"/>
              <a:t>phase center pattern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9/23/2010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ION GNSS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F78AA1-1663-44D5-9C7A-BCDF66DAE6C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7" name="Picture 6" descr="Trm.geopp.png"/>
          <p:cNvPicPr>
            <a:picLocks noChangeAspect="1"/>
          </p:cNvPicPr>
          <p:nvPr/>
        </p:nvPicPr>
        <p:blipFill>
          <a:blip r:embed="rId2" cstate="print"/>
          <a:srcRect l="11906" r="9219" b="6738"/>
          <a:stretch>
            <a:fillRect/>
          </a:stretch>
        </p:blipFill>
        <p:spPr>
          <a:xfrm>
            <a:off x="685800" y="2667000"/>
            <a:ext cx="4038600" cy="3581400"/>
          </a:xfrm>
          <a:prstGeom prst="rect">
            <a:avLst/>
          </a:prstGeom>
        </p:spPr>
      </p:pic>
      <p:pic>
        <p:nvPicPr>
          <p:cNvPr id="8" name="Picture 7" descr="Trm.1.ball.png"/>
          <p:cNvPicPr>
            <a:picLocks noChangeAspect="1"/>
          </p:cNvPicPr>
          <p:nvPr/>
        </p:nvPicPr>
        <p:blipFill>
          <a:blip r:embed="rId3" cstate="print"/>
          <a:srcRect l="14924" r="10417" b="5085"/>
          <a:stretch>
            <a:fillRect/>
          </a:stretch>
        </p:blipFill>
        <p:spPr>
          <a:xfrm>
            <a:off x="5410200" y="457200"/>
            <a:ext cx="3276600" cy="3124200"/>
          </a:xfrm>
          <a:prstGeom prst="rect">
            <a:avLst/>
          </a:prstGeom>
        </p:spPr>
      </p:pic>
      <p:pic>
        <p:nvPicPr>
          <p:cNvPr id="9" name="Picture 8" descr="Trm.2.ball.png"/>
          <p:cNvPicPr>
            <a:picLocks noChangeAspect="1"/>
          </p:cNvPicPr>
          <p:nvPr/>
        </p:nvPicPr>
        <p:blipFill>
          <a:blip r:embed="rId4" cstate="print"/>
          <a:srcRect l="14924" r="12154" b="5085"/>
          <a:stretch>
            <a:fillRect/>
          </a:stretch>
        </p:blipFill>
        <p:spPr>
          <a:xfrm>
            <a:off x="5410200" y="3429000"/>
            <a:ext cx="3200400" cy="3124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38600" y="2590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96200" y="3352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600200"/>
            <a:ext cx="2057400" cy="1143000"/>
          </a:xfrm>
        </p:spPr>
        <p:txBody>
          <a:bodyPr/>
          <a:lstStyle/>
          <a:p>
            <a:r>
              <a:rPr lang="en-US" sz="3600" dirty="0" smtClean="0"/>
              <a:t>Deviation from IGS type mean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9/23/2010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ION GNSS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F78AA1-1663-44D5-9C7A-BCDF66DAE6C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8" name="Picture 7" descr="Trm.1.ball.png"/>
          <p:cNvPicPr>
            <a:picLocks noChangeAspect="1"/>
          </p:cNvPicPr>
          <p:nvPr/>
        </p:nvPicPr>
        <p:blipFill>
          <a:blip r:embed="rId2" cstate="print"/>
          <a:srcRect l="14924" r="10417" b="5085"/>
          <a:stretch>
            <a:fillRect/>
          </a:stretch>
        </p:blipFill>
        <p:spPr>
          <a:xfrm>
            <a:off x="5410200" y="457200"/>
            <a:ext cx="3276600" cy="3124200"/>
          </a:xfrm>
          <a:prstGeom prst="rect">
            <a:avLst/>
          </a:prstGeom>
        </p:spPr>
      </p:pic>
      <p:pic>
        <p:nvPicPr>
          <p:cNvPr id="9" name="Picture 8" descr="Trm.2.ball.png"/>
          <p:cNvPicPr>
            <a:picLocks noChangeAspect="1"/>
          </p:cNvPicPr>
          <p:nvPr/>
        </p:nvPicPr>
        <p:blipFill>
          <a:blip r:embed="rId3" cstate="print"/>
          <a:srcRect l="14924" r="12154" b="5085"/>
          <a:stretch>
            <a:fillRect/>
          </a:stretch>
        </p:blipFill>
        <p:spPr>
          <a:xfrm>
            <a:off x="5410200" y="3429000"/>
            <a:ext cx="3200400" cy="3124200"/>
          </a:xfrm>
          <a:prstGeom prst="rect">
            <a:avLst/>
          </a:prstGeom>
        </p:spPr>
      </p:pic>
      <p:pic>
        <p:nvPicPr>
          <p:cNvPr id="10" name="Picture 9" descr="Trm.1.his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62200" y="609600"/>
            <a:ext cx="2747545" cy="2742973"/>
          </a:xfrm>
          <a:prstGeom prst="rect">
            <a:avLst/>
          </a:prstGeom>
        </p:spPr>
      </p:pic>
      <p:pic>
        <p:nvPicPr>
          <p:cNvPr id="11" name="Picture 10" descr="Trm.2.his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62200" y="3581400"/>
            <a:ext cx="2747545" cy="274297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96200" y="3352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mm</a:t>
            </a:r>
            <a:endParaRPr lang="en-US" dirty="0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5638800" y="838200"/>
            <a:ext cx="2362200" cy="236220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sh.noaz.png"/>
          <p:cNvPicPr>
            <a:picLocks noChangeAspect="1"/>
          </p:cNvPicPr>
          <p:nvPr/>
        </p:nvPicPr>
        <p:blipFill>
          <a:blip r:embed="rId3" cstate="print"/>
          <a:srcRect r="6154"/>
          <a:stretch>
            <a:fillRect/>
          </a:stretch>
        </p:blipFill>
        <p:spPr>
          <a:xfrm>
            <a:off x="4114800" y="1798507"/>
            <a:ext cx="4876800" cy="38974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err="1" smtClean="0"/>
              <a:t>Ashtech</a:t>
            </a:r>
            <a:r>
              <a:rPr lang="en-US" dirty="0" smtClean="0"/>
              <a:t> Geodetic III ‘Whopper’</a:t>
            </a:r>
            <a:br>
              <a:rPr lang="en-US" dirty="0" smtClean="0"/>
            </a:br>
            <a:r>
              <a:rPr lang="en-US" dirty="0" smtClean="0"/>
              <a:t>(ASH700718B)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9/23/2010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ION GNSS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F78AA1-1663-44D5-9C7A-BCDF66DAE6C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905000"/>
            <a:ext cx="3424714" cy="2275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04800" y="4495800"/>
          <a:ext cx="38862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838200"/>
                <a:gridCol w="838200"/>
                <a:gridCol w="914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(mm)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North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Up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IGS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-1.67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69.48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11885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-1.22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69.13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11869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-1.40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69.17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4191000" cy="1143000"/>
          </a:xfrm>
        </p:spPr>
        <p:txBody>
          <a:bodyPr/>
          <a:lstStyle/>
          <a:p>
            <a:r>
              <a:rPr lang="en-US" dirty="0" smtClean="0"/>
              <a:t>ASH700718B</a:t>
            </a:r>
            <a:br>
              <a:rPr lang="en-US" dirty="0" smtClean="0"/>
            </a:br>
            <a:r>
              <a:rPr lang="en-US" dirty="0" smtClean="0"/>
              <a:t>phase center pattern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9/23/2010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ION GNSS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F78AA1-1663-44D5-9C7A-BCDF66DAE6C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7" name="Picture 6" descr="Trm.geopp.png"/>
          <p:cNvPicPr>
            <a:picLocks noChangeAspect="1"/>
          </p:cNvPicPr>
          <p:nvPr/>
        </p:nvPicPr>
        <p:blipFill>
          <a:blip r:embed="rId2" cstate="print"/>
          <a:srcRect l="13394" r="9219" b="6738"/>
          <a:stretch>
            <a:fillRect/>
          </a:stretch>
        </p:blipFill>
        <p:spPr>
          <a:xfrm>
            <a:off x="762000" y="2667000"/>
            <a:ext cx="3962400" cy="3581400"/>
          </a:xfrm>
          <a:prstGeom prst="rect">
            <a:avLst/>
          </a:prstGeom>
        </p:spPr>
      </p:pic>
      <p:pic>
        <p:nvPicPr>
          <p:cNvPr id="8" name="Picture 7" descr="Trm.1.ball.png"/>
          <p:cNvPicPr>
            <a:picLocks noChangeAspect="1"/>
          </p:cNvPicPr>
          <p:nvPr/>
        </p:nvPicPr>
        <p:blipFill>
          <a:blip r:embed="rId3" cstate="print"/>
          <a:srcRect l="13187" r="8681" b="7400"/>
          <a:stretch>
            <a:fillRect/>
          </a:stretch>
        </p:blipFill>
        <p:spPr>
          <a:xfrm>
            <a:off x="5334000" y="457200"/>
            <a:ext cx="3429000" cy="3048000"/>
          </a:xfrm>
          <a:prstGeom prst="rect">
            <a:avLst/>
          </a:prstGeom>
        </p:spPr>
      </p:pic>
      <p:pic>
        <p:nvPicPr>
          <p:cNvPr id="9" name="Picture 8" descr="Trm.2.ball.png"/>
          <p:cNvPicPr>
            <a:picLocks noChangeAspect="1"/>
          </p:cNvPicPr>
          <p:nvPr/>
        </p:nvPicPr>
        <p:blipFill>
          <a:blip r:embed="rId4" cstate="print"/>
          <a:srcRect l="13890" r="9715" b="6821"/>
          <a:stretch>
            <a:fillRect/>
          </a:stretch>
        </p:blipFill>
        <p:spPr>
          <a:xfrm>
            <a:off x="5334000" y="3790950"/>
            <a:ext cx="3352800" cy="30670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38600" y="2590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153400" y="3505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Deviation from IGS type mean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9/23/2010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ION GNSS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041785-8E1C-4987-9F06-F5CE8CEE84F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6" name="Picture 5" descr="Ash.1.hi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143000"/>
            <a:ext cx="7320691" cy="2742973"/>
          </a:xfrm>
          <a:prstGeom prst="rect">
            <a:avLst/>
          </a:prstGeom>
        </p:spPr>
      </p:pic>
      <p:pic>
        <p:nvPicPr>
          <p:cNvPr id="7" name="Picture 6" descr="Ash.2.hist.png"/>
          <p:cNvPicPr>
            <a:picLocks noChangeAspect="1"/>
          </p:cNvPicPr>
          <p:nvPr/>
        </p:nvPicPr>
        <p:blipFill>
          <a:blip r:embed="rId3" cstate="print"/>
          <a:srcRect t="2770"/>
          <a:stretch>
            <a:fillRect/>
          </a:stretch>
        </p:blipFill>
        <p:spPr>
          <a:xfrm>
            <a:off x="914400" y="3657600"/>
            <a:ext cx="7320691" cy="2667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81800" y="1371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81800" y="3886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19400" y="6248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609600"/>
          </a:xfrm>
        </p:spPr>
        <p:txBody>
          <a:bodyPr/>
          <a:lstStyle/>
          <a:p>
            <a:r>
              <a:rPr lang="en-US" sz="2800" dirty="0" smtClean="0"/>
              <a:t>NGS Calibration Services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9/23/2010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ION GNSS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546179-6680-49E8-AF67-5AC22E52608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798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1744" b="11744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NGS methods and observation models</a:t>
            </a:r>
          </a:p>
          <a:p>
            <a:r>
              <a:rPr lang="en-US" dirty="0" smtClean="0"/>
              <a:t>Example results</a:t>
            </a:r>
          </a:p>
          <a:p>
            <a:r>
              <a:rPr lang="en-US" dirty="0" smtClean="0"/>
              <a:t>NGS Calibration Services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9/23/2010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ION GNSS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F78AA1-1663-44D5-9C7A-BCDF66DAE6C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PC0/PCV Distribution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43400" cy="4525963"/>
          </a:xfrm>
        </p:spPr>
        <p:txBody>
          <a:bodyPr/>
          <a:lstStyle/>
          <a:p>
            <a:r>
              <a:rPr lang="en-US" dirty="0" smtClean="0"/>
              <a:t>Freely available</a:t>
            </a:r>
          </a:p>
          <a:p>
            <a:r>
              <a:rPr lang="en-US" dirty="0" smtClean="0"/>
              <a:t>Distribution via website:  </a:t>
            </a:r>
            <a:r>
              <a:rPr lang="en-US" dirty="0" smtClean="0">
                <a:hlinkClick r:id="rId2"/>
              </a:rPr>
              <a:t>http://www.ngs.noaa.gov/ANTCAL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13" name="Content Placeholder 6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/>
          <a:p>
            <a:r>
              <a:rPr lang="en-US" dirty="0" smtClean="0"/>
              <a:t>Data formats for different software:</a:t>
            </a:r>
          </a:p>
          <a:p>
            <a:pPr lvl="1"/>
            <a:r>
              <a:rPr lang="en-US" dirty="0" smtClean="0"/>
              <a:t>NGS format (relative and absolute)</a:t>
            </a:r>
          </a:p>
          <a:p>
            <a:pPr lvl="1"/>
            <a:r>
              <a:rPr lang="en-US" dirty="0" smtClean="0"/>
              <a:t>ANTEX (absolute)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9/23/2010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ION GNSS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F78AA1-1663-44D5-9C7A-BCDF66DAE6C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806" t="23597" r="32326" b="47360"/>
          <a:stretch>
            <a:fillRect/>
          </a:stretch>
        </p:blipFill>
        <p:spPr bwMode="auto">
          <a:xfrm>
            <a:off x="228600" y="3505200"/>
            <a:ext cx="6324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856" t="25786" r="30665" b="46275"/>
          <a:stretch>
            <a:fillRect/>
          </a:stretch>
        </p:blipFill>
        <p:spPr bwMode="auto">
          <a:xfrm>
            <a:off x="2362200" y="4114800"/>
            <a:ext cx="6477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NGS Calibration Services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Formal policy document</a:t>
            </a:r>
          </a:p>
          <a:p>
            <a:pPr lvl="1"/>
            <a:r>
              <a:rPr lang="en-US" dirty="0" smtClean="0"/>
              <a:t>Calibration process and stages</a:t>
            </a:r>
          </a:p>
          <a:p>
            <a:pPr lvl="1"/>
            <a:r>
              <a:rPr lang="en-US" dirty="0" smtClean="0"/>
              <a:t>Eligibility for calibration</a:t>
            </a:r>
          </a:p>
          <a:p>
            <a:pPr lvl="1"/>
            <a:r>
              <a:rPr lang="en-US" dirty="0" smtClean="0"/>
              <a:t>Rights and responsibilities</a:t>
            </a:r>
          </a:p>
          <a:p>
            <a:r>
              <a:rPr lang="en-US" dirty="0" smtClean="0"/>
              <a:t>Request calibration via web form</a:t>
            </a:r>
          </a:p>
          <a:p>
            <a:r>
              <a:rPr lang="en-US" dirty="0" smtClean="0"/>
              <a:t>Tracking system with automated customer notification emails</a:t>
            </a:r>
          </a:p>
          <a:p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9/23/2010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ION GNSS 2010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1A293-F760-4C6A-9954-394A3223D0D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295400"/>
            <a:ext cx="4458097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and Outlook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Good agreement with IGS type means</a:t>
            </a:r>
          </a:p>
          <a:p>
            <a:r>
              <a:rPr lang="en-US" dirty="0" smtClean="0"/>
              <a:t>Pending approval from International GNSS Service (IGS)</a:t>
            </a:r>
          </a:p>
          <a:p>
            <a:r>
              <a:rPr lang="en-US" dirty="0" smtClean="0"/>
              <a:t>Soon to be “open for business”</a:t>
            </a:r>
          </a:p>
          <a:p>
            <a:r>
              <a:rPr lang="en-US" dirty="0" smtClean="0"/>
              <a:t>For more information</a:t>
            </a:r>
          </a:p>
          <a:p>
            <a:pPr lvl="1"/>
            <a:r>
              <a:rPr lang="en-US" dirty="0" smtClean="0">
                <a:hlinkClick r:id="rId2"/>
              </a:rPr>
              <a:t>http://www.ngs.noaa.gov/ANTCAL</a:t>
            </a:r>
            <a:endParaRPr lang="en-US" dirty="0" smtClean="0"/>
          </a:p>
          <a:p>
            <a:pPr lvl="1"/>
            <a:r>
              <a:rPr lang="en-US" dirty="0" smtClean="0"/>
              <a:t>Email </a:t>
            </a:r>
            <a:r>
              <a:rPr lang="en-US" dirty="0" smtClean="0">
                <a:hlinkClick r:id="rId3"/>
              </a:rPr>
              <a:t>andria.bilich@noaa.gov</a:t>
            </a:r>
            <a:r>
              <a:rPr lang="en-US" dirty="0" smtClean="0"/>
              <a:t> or </a:t>
            </a:r>
            <a:r>
              <a:rPr lang="en-US" dirty="0" smtClean="0">
                <a:hlinkClick r:id="rId4"/>
              </a:rPr>
              <a:t>NGS.AbsAntCal@noaa.gov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9/23/2010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ION GNSS 2010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F78AA1-1663-44D5-9C7A-BCDF66DAE6C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 l="11077" t="66686" r="47220" b="16628"/>
          <a:stretch>
            <a:fillRect/>
          </a:stretch>
        </p:blipFill>
        <p:spPr bwMode="auto">
          <a:xfrm>
            <a:off x="2590800" y="4724400"/>
            <a:ext cx="4572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1828800"/>
            <a:ext cx="3333750" cy="221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I receive the signal?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9520" y="3636381"/>
            <a:ext cx="1658880" cy="1237910"/>
          </a:xfrm>
          <a:prstGeom prst="rect">
            <a:avLst/>
          </a:prstGeom>
          <a:noFill/>
        </p:spPr>
        <p:txBody>
          <a:bodyPr wrap="square" lIns="82936" tIns="41469" rIns="82936" bIns="41469" rtlCol="0">
            <a:spAutoFit/>
          </a:bodyPr>
          <a:lstStyle/>
          <a:p>
            <a:r>
              <a:rPr lang="en-US" sz="2500" dirty="0">
                <a:solidFill>
                  <a:schemeClr val="accent2"/>
                </a:solidFill>
              </a:rPr>
              <a:t>Antenna reference point (ARP)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360160" y="4189399"/>
            <a:ext cx="2135640" cy="1906601"/>
          </a:xfrm>
          <a:prstGeom prst="straightConnector1">
            <a:avLst/>
          </a:prstGeom>
          <a:ln w="317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32160" y="1839074"/>
            <a:ext cx="1866240" cy="853189"/>
          </a:xfrm>
          <a:prstGeom prst="rect">
            <a:avLst/>
          </a:prstGeom>
          <a:noFill/>
        </p:spPr>
        <p:txBody>
          <a:bodyPr wrap="square" lIns="82936" tIns="41469" rIns="82936" bIns="41469" rtlCol="0">
            <a:spAutoFit/>
          </a:bodyPr>
          <a:lstStyle/>
          <a:p>
            <a:r>
              <a:rPr lang="en-US" sz="2500" dirty="0">
                <a:solidFill>
                  <a:schemeClr val="accent4"/>
                </a:solidFill>
              </a:rPr>
              <a:t>Antenna element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152800" y="2253836"/>
            <a:ext cx="2266800" cy="717964"/>
          </a:xfrm>
          <a:prstGeom prst="straightConnector1">
            <a:avLst/>
          </a:prstGeom>
          <a:ln w="3175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576480" y="2530346"/>
            <a:ext cx="2211840" cy="1666821"/>
          </a:xfrm>
          <a:prstGeom prst="rect">
            <a:avLst/>
          </a:prstGeom>
          <a:noFill/>
        </p:spPr>
        <p:txBody>
          <a:bodyPr wrap="square" lIns="82936" tIns="41469" rIns="82936" bIns="41469" rtlCol="0">
            <a:spAutoFit/>
          </a:bodyPr>
          <a:lstStyle/>
          <a:p>
            <a:r>
              <a:rPr lang="en-US" sz="2500" dirty="0">
                <a:solidFill>
                  <a:schemeClr val="accent1"/>
                </a:solidFill>
              </a:rPr>
              <a:t>Nonphysical and inconstant point floating in space?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rot="10800000">
            <a:off x="4295520" y="2046454"/>
            <a:ext cx="2211840" cy="829527"/>
          </a:xfrm>
          <a:prstGeom prst="straightConnector1">
            <a:avLst/>
          </a:prstGeom>
          <a:ln w="317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>
            <a:off x="4295520" y="2875981"/>
            <a:ext cx="2211840" cy="1441"/>
          </a:xfrm>
          <a:prstGeom prst="straightConnector1">
            <a:avLst/>
          </a:prstGeom>
          <a:ln w="317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>
            <a:off x="3189600" y="2461219"/>
            <a:ext cx="3248640" cy="414764"/>
          </a:xfrm>
          <a:prstGeom prst="straightConnector1">
            <a:avLst/>
          </a:prstGeom>
          <a:ln w="317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0800000" flipV="1">
            <a:off x="4779360" y="2875982"/>
            <a:ext cx="1658880" cy="345636"/>
          </a:xfrm>
          <a:prstGeom prst="straightConnector1">
            <a:avLst/>
          </a:prstGeom>
          <a:ln w="317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 flipV="1">
            <a:off x="3949920" y="2875982"/>
            <a:ext cx="2488320" cy="138255"/>
          </a:xfrm>
          <a:prstGeom prst="straightConnector1">
            <a:avLst/>
          </a:prstGeom>
          <a:ln w="317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0800000">
            <a:off x="3673440" y="2253836"/>
            <a:ext cx="2833920" cy="622145"/>
          </a:xfrm>
          <a:prstGeom prst="straightConnector1">
            <a:avLst/>
          </a:prstGeom>
          <a:ln w="317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9/23/2010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F78AA1-1663-44D5-9C7A-BCDF66DAE6C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ION GNSS 2010</a:t>
            </a:r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 rot="16200000" flipH="1">
            <a:off x="1828800" y="2667000"/>
            <a:ext cx="3048000" cy="2286000"/>
          </a:xfrm>
          <a:prstGeom prst="straightConnector1">
            <a:avLst/>
          </a:prstGeom>
          <a:ln w="3175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8200"/>
            <a:ext cx="4800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What is GNSS Antenna Calibration?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2514600"/>
            <a:ext cx="3048000" cy="3611563"/>
          </a:xfrm>
        </p:spPr>
        <p:txBody>
          <a:bodyPr/>
          <a:lstStyle/>
          <a:p>
            <a:pPr eaLnBrk="1" hangingPunct="1">
              <a:buNone/>
            </a:pPr>
            <a:r>
              <a:rPr lang="en-US" sz="3200" i="1" dirty="0" smtClean="0"/>
              <a:t>Create a “map” of antenna characteristics</a:t>
            </a:r>
          </a:p>
          <a:p>
            <a:pPr eaLnBrk="1" hangingPunct="1"/>
            <a:r>
              <a:rPr lang="en-US" dirty="0" smtClean="0"/>
              <a:t>Mean point being positioned (</a:t>
            </a:r>
            <a:r>
              <a:rPr lang="en-US" b="1" dirty="0" smtClean="0"/>
              <a:t>PC0</a:t>
            </a:r>
            <a:r>
              <a:rPr lang="en-US" dirty="0" smtClean="0"/>
              <a:t>)</a:t>
            </a:r>
          </a:p>
          <a:p>
            <a:pPr eaLnBrk="1" hangingPunct="1"/>
            <a:r>
              <a:rPr lang="en-US" dirty="0" smtClean="0"/>
              <a:t>Spatial variations (</a:t>
            </a:r>
            <a:r>
              <a:rPr lang="en-US" b="1" dirty="0" smtClean="0"/>
              <a:t>PCV</a:t>
            </a:r>
            <a:r>
              <a:rPr lang="en-US" dirty="0" smtClean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9/23/2010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ION GNSS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F78AA1-1663-44D5-9C7A-BCDF66DAE6C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11077" t="66686" r="47220" b="16628"/>
          <a:stretch>
            <a:fillRect/>
          </a:stretch>
        </p:blipFill>
        <p:spPr bwMode="auto">
          <a:xfrm>
            <a:off x="3505200" y="4343400"/>
            <a:ext cx="5638800" cy="169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733800" y="5943600"/>
            <a:ext cx="1783319" cy="576190"/>
          </a:xfrm>
          <a:prstGeom prst="rect">
            <a:avLst/>
          </a:prstGeom>
          <a:noFill/>
        </p:spPr>
        <p:txBody>
          <a:bodyPr wrap="none" lIns="82936" tIns="41469" rIns="82936" bIns="41469">
            <a:spAutoFit/>
          </a:bodyPr>
          <a:lstStyle/>
          <a:p>
            <a:pPr>
              <a:defRPr/>
            </a:pPr>
            <a:r>
              <a:rPr lang="en-GB" sz="3200" b="1" dirty="0" smtClean="0">
                <a:solidFill>
                  <a:schemeClr val="accent3">
                    <a:lumMod val="75000"/>
                  </a:schemeClr>
                </a:solidFill>
              </a:rPr>
              <a:t>PC0</a:t>
            </a:r>
            <a:r>
              <a:rPr lang="en-GB" sz="3200" b="1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2800" b="1" i="1" dirty="0" smtClean="0">
                <a:solidFill>
                  <a:schemeClr val="accent3">
                    <a:lumMod val="75000"/>
                  </a:schemeClr>
                </a:solidFill>
              </a:rPr>
              <a:t>[ENU]</a:t>
            </a:r>
            <a:endParaRPr lang="en-US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38600" y="1371600"/>
            <a:ext cx="845563" cy="1068633"/>
          </a:xfrm>
          <a:prstGeom prst="rect">
            <a:avLst/>
          </a:prstGeom>
          <a:noFill/>
        </p:spPr>
        <p:txBody>
          <a:bodyPr wrap="none" lIns="82936" tIns="41469" rIns="82936" bIns="41469">
            <a:spAutoFit/>
          </a:bodyPr>
          <a:lstStyle/>
          <a:p>
            <a:pPr>
              <a:defRPr/>
            </a:pPr>
            <a:r>
              <a:rPr lang="en-GB" sz="3200" b="1" dirty="0" smtClean="0">
                <a:solidFill>
                  <a:schemeClr val="accent2">
                    <a:lumMod val="75000"/>
                  </a:schemeClr>
                </a:solidFill>
              </a:rPr>
              <a:t>PCV</a:t>
            </a:r>
            <a:endParaRPr lang="en-GB" sz="3200" b="1" i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GB" sz="3200" b="1" i="1" dirty="0" smtClean="0">
                <a:solidFill>
                  <a:schemeClr val="accent2">
                    <a:lumMod val="75000"/>
                  </a:schemeClr>
                </a:solidFill>
              </a:rPr>
              <a:t>(el)</a:t>
            </a:r>
          </a:p>
        </p:txBody>
      </p:sp>
      <p:sp>
        <p:nvSpPr>
          <p:cNvPr id="19" name="Oval 18"/>
          <p:cNvSpPr/>
          <p:nvPr/>
        </p:nvSpPr>
        <p:spPr>
          <a:xfrm>
            <a:off x="5562600" y="4495800"/>
            <a:ext cx="228600" cy="2286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rot="16200000" flipH="1">
            <a:off x="5067300" y="5219700"/>
            <a:ext cx="1447802" cy="152401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38600" y="2133600"/>
            <a:ext cx="1212650" cy="1068633"/>
          </a:xfrm>
          <a:prstGeom prst="rect">
            <a:avLst/>
          </a:prstGeom>
          <a:noFill/>
        </p:spPr>
        <p:txBody>
          <a:bodyPr wrap="none" lIns="82936" tIns="41469" rIns="82936" bIns="41469">
            <a:spAutoFit/>
          </a:bodyPr>
          <a:lstStyle/>
          <a:p>
            <a:pPr>
              <a:defRPr/>
            </a:pPr>
            <a:r>
              <a:rPr lang="en-GB" sz="3200" b="1" dirty="0" smtClean="0">
                <a:solidFill>
                  <a:schemeClr val="accent2">
                    <a:lumMod val="75000"/>
                  </a:schemeClr>
                </a:solidFill>
              </a:rPr>
              <a:t>PCV</a:t>
            </a:r>
            <a:endParaRPr lang="en-GB" sz="32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GB" sz="3200" b="1" i="1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GB" sz="3200" b="1" i="1" dirty="0" err="1" smtClean="0">
                <a:solidFill>
                  <a:schemeClr val="accent2">
                    <a:lumMod val="75000"/>
                  </a:schemeClr>
                </a:solidFill>
              </a:rPr>
              <a:t>az,el</a:t>
            </a:r>
            <a:r>
              <a:rPr lang="en-GB" sz="3200" b="1" i="1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3" name="Picture 22" descr="ex.e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609600"/>
            <a:ext cx="3662174" cy="3657298"/>
          </a:xfrm>
          <a:prstGeom prst="rect">
            <a:avLst/>
          </a:prstGeom>
        </p:spPr>
      </p:pic>
      <p:pic>
        <p:nvPicPr>
          <p:cNvPr id="24" name="Picture 23" descr="ex.elaz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57800" y="609600"/>
            <a:ext cx="3662174" cy="3657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2" grpId="1"/>
      <p:bldP spid="19" grpId="0" animBg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Effect of PC0/PCV?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85440" y="1523680"/>
            <a:ext cx="7773120" cy="4724720"/>
          </a:xfrm>
        </p:spPr>
        <p:txBody>
          <a:bodyPr rtlCol="0">
            <a:normAutofit fontScale="92500" lnSpcReduction="20000"/>
          </a:bodyPr>
          <a:lstStyle/>
          <a:p>
            <a:pPr marL="342686" indent="-342686" defTabSz="913832" fontAlgn="auto">
              <a:spcAft>
                <a:spcPts val="0"/>
              </a:spcAft>
              <a:buNone/>
              <a:defRPr/>
            </a:pPr>
            <a:r>
              <a:rPr lang="en-US" dirty="0" smtClean="0"/>
              <a:t>   Antenna element introduces elevation- (and azimuth-) dependent advance/delay to the carrier phase observation = PC0 + PCV</a:t>
            </a:r>
          </a:p>
          <a:p>
            <a:pPr marL="742488" lvl="1" indent="-285571" defTabSz="913832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Effect on heights (with respect to elevation cutoff)</a:t>
            </a:r>
          </a:p>
          <a:p>
            <a:pPr marL="742488" lvl="1" indent="-285571" defTabSz="913832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Alias into troposphere estimate</a:t>
            </a:r>
          </a:p>
          <a:p>
            <a:pPr marL="742488" lvl="1" indent="-285571" defTabSz="913832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&lt;= 10cm height errors on mixed-antenna baselines</a:t>
            </a:r>
          </a:p>
          <a:p>
            <a:pPr marL="742488" lvl="1" indent="-285571" defTabSz="913832" fontAlgn="auto">
              <a:spcAft>
                <a:spcPts val="0"/>
              </a:spcAft>
              <a:buNone/>
              <a:defRPr/>
            </a:pPr>
            <a:endParaRPr lang="en-US" sz="1900" b="1" dirty="0" smtClean="0"/>
          </a:p>
          <a:p>
            <a:pPr marL="742488" lvl="1" indent="-285571" defTabSz="913832" fontAlgn="auto">
              <a:spcAft>
                <a:spcPts val="0"/>
              </a:spcAft>
              <a:buNone/>
              <a:defRPr/>
            </a:pPr>
            <a:r>
              <a:rPr lang="en-US" sz="3200" b="1" dirty="0" smtClean="0"/>
              <a:t>Mixed-antenna and longer baselines demand good antenna calibrations</a:t>
            </a:r>
          </a:p>
          <a:p>
            <a:pPr marL="742488" lvl="1" indent="-285571" defTabSz="913832" fontAlgn="auto">
              <a:spcAft>
                <a:spcPts val="0"/>
              </a:spcAft>
              <a:buNone/>
              <a:defRPr/>
            </a:pPr>
            <a:r>
              <a:rPr lang="en-US" sz="3200" b="1" dirty="0" smtClean="0"/>
              <a:t>Published values are idealized (environment-free)</a:t>
            </a:r>
            <a:endParaRPr lang="en-US" sz="3200" i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9/23/2010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F78AA1-1663-44D5-9C7A-BCDF66DAE6C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ION GNSS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NGS Motivations and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Serve high precision needs of U.S. surveying and geodesy communities</a:t>
            </a:r>
          </a:p>
          <a:p>
            <a:r>
              <a:rPr lang="en-US" sz="2800" dirty="0" smtClean="0"/>
              <a:t>Simultaneous multi-freq, multi-GNSS calibrations</a:t>
            </a:r>
          </a:p>
          <a:p>
            <a:r>
              <a:rPr lang="en-US" sz="2800" dirty="0" smtClean="0"/>
              <a:t>2-D (elevation, azimuth) phase center patterns</a:t>
            </a:r>
          </a:p>
          <a:p>
            <a:r>
              <a:rPr lang="en-US" sz="2800" dirty="0" smtClean="0"/>
              <a:t>Free calibration service w/ quick turn-around</a:t>
            </a:r>
          </a:p>
          <a:p>
            <a:r>
              <a:rPr lang="en-US" sz="2800" dirty="0" smtClean="0"/>
              <a:t>Calibration values publicly distributed via Internet</a:t>
            </a:r>
          </a:p>
          <a:p>
            <a:r>
              <a:rPr lang="en-US" sz="2800" dirty="0" smtClean="0"/>
              <a:t>Compatibility with IGS ANTEX values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9/23/2010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ION GNSS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F78AA1-1663-44D5-9C7A-BCDF66DAE6C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066800"/>
          </a:xfrm>
        </p:spPr>
        <p:txBody>
          <a:bodyPr/>
          <a:lstStyle/>
          <a:p>
            <a:r>
              <a:rPr lang="en-US" sz="2800" dirty="0" smtClean="0"/>
              <a:t>NGS Calibration Facility and Methods</a:t>
            </a:r>
            <a:endParaRPr lang="en-US" sz="2800" dirty="0"/>
          </a:p>
        </p:txBody>
      </p:sp>
      <p:pic>
        <p:nvPicPr>
          <p:cNvPr id="8" name="Picture Placeholder 7" descr="ptu_tilt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ln w="1905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9/23/2010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ION GNSS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546179-6680-49E8-AF67-5AC22E52608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 Setup</a:t>
            </a:r>
            <a:endParaRPr lang="en-US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417637"/>
            <a:ext cx="4038600" cy="4525963"/>
          </a:xfrm>
        </p:spPr>
        <p:txBody>
          <a:bodyPr/>
          <a:lstStyle/>
          <a:p>
            <a:r>
              <a:rPr lang="en-US" i="1" dirty="0" smtClean="0"/>
              <a:t>Single differences</a:t>
            </a:r>
          </a:p>
          <a:p>
            <a:r>
              <a:rPr lang="en-US" dirty="0" smtClean="0"/>
              <a:t>Short baseline (5 m)</a:t>
            </a:r>
          </a:p>
          <a:p>
            <a:r>
              <a:rPr lang="en-US" dirty="0" smtClean="0"/>
              <a:t>Simplified multipath environment</a:t>
            </a:r>
          </a:p>
          <a:p>
            <a:r>
              <a:rPr lang="en-US" dirty="0" smtClean="0"/>
              <a:t>Common clock (heading receiver)</a:t>
            </a:r>
          </a:p>
          <a:p>
            <a:endParaRPr lang="en-US" dirty="0" smtClean="0"/>
          </a:p>
          <a:p>
            <a:r>
              <a:rPr lang="en-US" dirty="0" smtClean="0"/>
              <a:t>Remaining factors = phase centers (ref, test), </a:t>
            </a:r>
            <a:r>
              <a:rPr lang="en-US" sz="2000" dirty="0" smtClean="0"/>
              <a:t>differential multipath, hardware bias</a:t>
            </a:r>
            <a:endParaRPr lang="en-US" dirty="0" smtClean="0"/>
          </a:p>
        </p:txBody>
      </p:sp>
      <p:pic>
        <p:nvPicPr>
          <p:cNvPr id="9" name="Content Placeholder 8" descr="shortPiers_far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95800" y="1905000"/>
            <a:ext cx="4039200" cy="3029719"/>
          </a:xfrm>
          <a:ln w="1905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9/23/2010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1A293-F760-4C6A-9954-394A3223D0D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ION GNSS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/>
              <a:t>Time Difference of Single Differences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86000"/>
            <a:ext cx="4038600" cy="3840163"/>
          </a:xfrm>
        </p:spPr>
        <p:txBody>
          <a:bodyPr/>
          <a:lstStyle/>
          <a:p>
            <a:pPr>
              <a:buNone/>
            </a:pPr>
            <a:r>
              <a:rPr lang="en-US" sz="2900" dirty="0" smtClean="0"/>
              <a:t>Closely spaced time pairs + robot motion = </a:t>
            </a:r>
          </a:p>
          <a:p>
            <a:r>
              <a:rPr lang="en-US" sz="2400" dirty="0" smtClean="0"/>
              <a:t>PC0/PCV at reference antenna removed</a:t>
            </a:r>
          </a:p>
          <a:p>
            <a:r>
              <a:rPr lang="en-US" sz="2400" dirty="0" smtClean="0"/>
              <a:t>slowly varying biases (differential MP, hardware bias) minimized</a:t>
            </a:r>
            <a:endParaRPr lang="en-US" sz="1800" dirty="0" smtClean="0"/>
          </a:p>
        </p:txBody>
      </p:sp>
      <p:grpSp>
        <p:nvGrpSpPr>
          <p:cNvPr id="44" name="Group 43"/>
          <p:cNvGrpSpPr/>
          <p:nvPr/>
        </p:nvGrpSpPr>
        <p:grpSpPr>
          <a:xfrm>
            <a:off x="4267200" y="2895600"/>
            <a:ext cx="4354562" cy="2281067"/>
            <a:chOff x="4433760" y="1562696"/>
            <a:chExt cx="4354562" cy="2281067"/>
          </a:xfrm>
        </p:grpSpPr>
        <p:grpSp>
          <p:nvGrpSpPr>
            <p:cNvPr id="4" name="Group 8"/>
            <p:cNvGrpSpPr/>
            <p:nvPr/>
          </p:nvGrpSpPr>
          <p:grpSpPr>
            <a:xfrm>
              <a:off x="4917600" y="3498127"/>
              <a:ext cx="1036800" cy="345636"/>
              <a:chOff x="5802312" y="2713037"/>
              <a:chExt cx="1143000" cy="381000"/>
            </a:xfrm>
            <a:solidFill>
              <a:schemeClr val="accent2"/>
            </a:solidFill>
          </p:grpSpPr>
          <p:sp>
            <p:nvSpPr>
              <p:cNvPr id="7" name="Oval 6"/>
              <p:cNvSpPr/>
              <p:nvPr/>
            </p:nvSpPr>
            <p:spPr>
              <a:xfrm>
                <a:off x="6183312" y="2713037"/>
                <a:ext cx="381000" cy="304800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5802312" y="2865437"/>
                <a:ext cx="1143000" cy="228600"/>
              </a:xfrm>
              <a:prstGeom prst="rect">
                <a:avLst/>
              </a:prstGeom>
              <a:grp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7" name="Straight Connector 16"/>
            <p:cNvCxnSpPr/>
            <p:nvPr/>
          </p:nvCxnSpPr>
          <p:spPr>
            <a:xfrm>
              <a:off x="4433760" y="3843763"/>
              <a:ext cx="359424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51"/>
            <p:cNvGrpSpPr/>
            <p:nvPr/>
          </p:nvGrpSpPr>
          <p:grpSpPr>
            <a:xfrm>
              <a:off x="5436001" y="1562696"/>
              <a:ext cx="3352321" cy="2281067"/>
              <a:chOff x="5992812" y="1722583"/>
              <a:chExt cx="3695701" cy="2514454"/>
            </a:xfrm>
          </p:grpSpPr>
          <p:sp>
            <p:nvSpPr>
              <p:cNvPr id="31" name="Freeform 30"/>
              <p:cNvSpPr/>
              <p:nvPr/>
            </p:nvSpPr>
            <p:spPr>
              <a:xfrm>
                <a:off x="6661151" y="1874837"/>
                <a:ext cx="3027362" cy="1219200"/>
              </a:xfrm>
              <a:custGeom>
                <a:avLst/>
                <a:gdLst>
                  <a:gd name="connsiteX0" fmla="*/ 0 w 3419475"/>
                  <a:gd name="connsiteY0" fmla="*/ 11112 h 1611312"/>
                  <a:gd name="connsiteX1" fmla="*/ 1381125 w 3419475"/>
                  <a:gd name="connsiteY1" fmla="*/ 134937 h 1611312"/>
                  <a:gd name="connsiteX2" fmla="*/ 2647950 w 3419475"/>
                  <a:gd name="connsiteY2" fmla="*/ 820737 h 1611312"/>
                  <a:gd name="connsiteX3" fmla="*/ 3419475 w 3419475"/>
                  <a:gd name="connsiteY3" fmla="*/ 1611312 h 1611312"/>
                  <a:gd name="connsiteX4" fmla="*/ 3419475 w 3419475"/>
                  <a:gd name="connsiteY4" fmla="*/ 1611312 h 1611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9475" h="1611312">
                    <a:moveTo>
                      <a:pt x="0" y="11112"/>
                    </a:moveTo>
                    <a:cubicBezTo>
                      <a:pt x="469900" y="5556"/>
                      <a:pt x="939800" y="0"/>
                      <a:pt x="1381125" y="134937"/>
                    </a:cubicBezTo>
                    <a:cubicBezTo>
                      <a:pt x="1822450" y="269874"/>
                      <a:pt x="2308225" y="574675"/>
                      <a:pt x="2647950" y="820737"/>
                    </a:cubicBezTo>
                    <a:cubicBezTo>
                      <a:pt x="2987675" y="1066799"/>
                      <a:pt x="3419475" y="1611312"/>
                      <a:pt x="3419475" y="1611312"/>
                    </a:cubicBezTo>
                    <a:lnTo>
                      <a:pt x="3419475" y="1611312"/>
                    </a:lnTo>
                  </a:path>
                </a:pathLst>
              </a:custGeom>
              <a:ln w="12700"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9"/>
              <p:cNvGrpSpPr/>
              <p:nvPr/>
            </p:nvGrpSpPr>
            <p:grpSpPr>
              <a:xfrm>
                <a:off x="7554912" y="3856037"/>
                <a:ext cx="1143000" cy="381000"/>
                <a:chOff x="5802312" y="2713037"/>
                <a:chExt cx="1143000" cy="381000"/>
              </a:xfrm>
              <a:solidFill>
                <a:schemeClr val="accent2"/>
              </a:solidFill>
            </p:grpSpPr>
            <p:sp>
              <p:nvSpPr>
                <p:cNvPr id="11" name="Oval 10"/>
                <p:cNvSpPr/>
                <p:nvPr/>
              </p:nvSpPr>
              <p:spPr>
                <a:xfrm>
                  <a:off x="6183312" y="2713037"/>
                  <a:ext cx="381000" cy="304800"/>
                </a:xfrm>
                <a:prstGeom prst="ellipse">
                  <a:avLst/>
                </a:prstGeom>
                <a:grpFill/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5802312" y="2865437"/>
                  <a:ext cx="1143000" cy="228600"/>
                </a:xfrm>
                <a:prstGeom prst="rect">
                  <a:avLst/>
                </a:prstGeom>
                <a:grpFill/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" name="Group 25"/>
              <p:cNvGrpSpPr/>
              <p:nvPr/>
            </p:nvGrpSpPr>
            <p:grpSpPr>
              <a:xfrm rot="1417118">
                <a:off x="7379634" y="1722583"/>
                <a:ext cx="762000" cy="457200"/>
                <a:chOff x="8469312" y="1722437"/>
                <a:chExt cx="762000" cy="457200"/>
              </a:xfrm>
            </p:grpSpPr>
            <p:sp>
              <p:nvSpPr>
                <p:cNvPr id="13" name="Oval 12"/>
                <p:cNvSpPr/>
                <p:nvPr/>
              </p:nvSpPr>
              <p:spPr>
                <a:xfrm>
                  <a:off x="8697912" y="1798637"/>
                  <a:ext cx="304800" cy="30480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9002712" y="1722437"/>
                  <a:ext cx="228600" cy="457200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8469312" y="1722437"/>
                  <a:ext cx="228600" cy="457200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1" name="Straight Arrow Connector 20"/>
              <p:cNvCxnSpPr>
                <a:endCxn id="6" idx="0"/>
              </p:cNvCxnSpPr>
              <p:nvPr/>
            </p:nvCxnSpPr>
            <p:spPr>
              <a:xfrm rot="5400000">
                <a:off x="5668962" y="2808287"/>
                <a:ext cx="1524000" cy="8763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 rot="5400000">
                <a:off x="7859712" y="3170237"/>
                <a:ext cx="1066800" cy="6096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Group 52"/>
          <p:cNvGrpSpPr/>
          <p:nvPr/>
        </p:nvGrpSpPr>
        <p:grpSpPr>
          <a:xfrm>
            <a:off x="5257800" y="2895600"/>
            <a:ext cx="3015360" cy="2626703"/>
            <a:chOff x="5649911" y="4922983"/>
            <a:chExt cx="3324225" cy="2895454"/>
          </a:xfrm>
        </p:grpSpPr>
        <p:grpSp>
          <p:nvGrpSpPr>
            <p:cNvPr id="16" name="Group 34"/>
            <p:cNvGrpSpPr/>
            <p:nvPr/>
          </p:nvGrpSpPr>
          <p:grpSpPr>
            <a:xfrm rot="3261994">
              <a:off x="7229473" y="7056437"/>
              <a:ext cx="1143000" cy="381000"/>
              <a:chOff x="5802312" y="2713037"/>
              <a:chExt cx="1143000" cy="381000"/>
            </a:xfrm>
            <a:solidFill>
              <a:schemeClr val="accent2"/>
            </a:solidFill>
          </p:grpSpPr>
          <p:sp>
            <p:nvSpPr>
              <p:cNvPr id="36" name="Oval 35"/>
              <p:cNvSpPr/>
              <p:nvPr/>
            </p:nvSpPr>
            <p:spPr>
              <a:xfrm>
                <a:off x="6183312" y="2713037"/>
                <a:ext cx="381000" cy="304800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5802312" y="2865437"/>
                <a:ext cx="1143000" cy="228600"/>
              </a:xfrm>
              <a:prstGeom prst="rect">
                <a:avLst/>
              </a:prstGeom>
              <a:grp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37"/>
            <p:cNvGrpSpPr/>
            <p:nvPr/>
          </p:nvGrpSpPr>
          <p:grpSpPr>
            <a:xfrm rot="1417118">
              <a:off x="7054195" y="4922983"/>
              <a:ext cx="762000" cy="457200"/>
              <a:chOff x="8469312" y="1722437"/>
              <a:chExt cx="762000" cy="457200"/>
            </a:xfrm>
            <a:solidFill>
              <a:schemeClr val="bg1">
                <a:lumMod val="85000"/>
              </a:schemeClr>
            </a:solidFill>
          </p:grpSpPr>
          <p:sp>
            <p:nvSpPr>
              <p:cNvPr id="39" name="Oval 38"/>
              <p:cNvSpPr/>
              <p:nvPr/>
            </p:nvSpPr>
            <p:spPr>
              <a:xfrm>
                <a:off x="8697912" y="1798637"/>
                <a:ext cx="304800" cy="304800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9002712" y="1722437"/>
                <a:ext cx="228600" cy="457200"/>
              </a:xfrm>
              <a:prstGeom prst="rect">
                <a:avLst/>
              </a:prstGeom>
              <a:grp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8469312" y="1722437"/>
                <a:ext cx="228600" cy="457200"/>
              </a:xfrm>
              <a:prstGeom prst="rect">
                <a:avLst/>
              </a:prstGeom>
              <a:grp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2" name="Straight Arrow Connector 41"/>
            <p:cNvCxnSpPr/>
            <p:nvPr/>
          </p:nvCxnSpPr>
          <p:spPr>
            <a:xfrm rot="5400000">
              <a:off x="5343523" y="6008687"/>
              <a:ext cx="1524000" cy="876300"/>
            </a:xfrm>
            <a:prstGeom prst="straightConnector1">
              <a:avLst/>
            </a:prstGeom>
            <a:ln w="28575"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rot="10800000" flipV="1">
              <a:off x="7859712" y="7056581"/>
              <a:ext cx="1114424" cy="152255"/>
            </a:xfrm>
            <a:prstGeom prst="straightConnector1">
              <a:avLst/>
            </a:prstGeom>
            <a:ln w="28575">
              <a:solidFill>
                <a:schemeClr val="bg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43"/>
            <p:cNvGrpSpPr/>
            <p:nvPr/>
          </p:nvGrpSpPr>
          <p:grpSpPr>
            <a:xfrm rot="1417118">
              <a:off x="7309785" y="4980133"/>
              <a:ext cx="762000" cy="457200"/>
              <a:chOff x="8469312" y="1722437"/>
              <a:chExt cx="762000" cy="457200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8697912" y="1798637"/>
                <a:ext cx="304800" cy="3048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9002712" y="1722437"/>
                <a:ext cx="228600" cy="45720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8469312" y="1722437"/>
                <a:ext cx="228600" cy="45720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8" name="Straight Arrow Connector 47"/>
            <p:cNvCxnSpPr/>
            <p:nvPr/>
          </p:nvCxnSpPr>
          <p:spPr>
            <a:xfrm rot="5400000">
              <a:off x="5488781" y="5922168"/>
              <a:ext cx="1447800" cy="112553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rot="5400000">
              <a:off x="7745413" y="6256338"/>
              <a:ext cx="1066799" cy="8382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Date Placeholder 5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9/23/2010</a:t>
            </a:r>
            <a:endParaRPr lang="en-US"/>
          </a:p>
        </p:txBody>
      </p:sp>
      <p:sp>
        <p:nvSpPr>
          <p:cNvPr id="52" name="Slide Number Placeholder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1A293-F760-4C6A-9954-394A3223D0D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3" name="Footer Placeholder 5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ION GNSS 2010</a:t>
            </a:r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4648200" y="541020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Fixed reference antenna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6553200" y="56388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Test antenna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GS200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NGS200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NGS2009</Template>
  <TotalTime>4447</TotalTime>
  <Words>902</Words>
  <Application>Microsoft Office PowerPoint</Application>
  <PresentationFormat>On-screen Show (4:3)</PresentationFormat>
  <Paragraphs>226</Paragraphs>
  <Slides>22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NGS2009</vt:lpstr>
      <vt:lpstr>Office Theme</vt:lpstr>
      <vt:lpstr>1_NGS2009</vt:lpstr>
      <vt:lpstr>1_Office Theme</vt:lpstr>
      <vt:lpstr>GNSS Absolute Antenna Calibration at the National Geodetic Survey</vt:lpstr>
      <vt:lpstr>Outline</vt:lpstr>
      <vt:lpstr>Where do I receive the signal?</vt:lpstr>
      <vt:lpstr>What is GNSS Antenna Calibration?</vt:lpstr>
      <vt:lpstr>What Is The Effect of PC0/PCV?</vt:lpstr>
      <vt:lpstr>NGS Motivations and Goals</vt:lpstr>
      <vt:lpstr>NGS Calibration Facility and Methods</vt:lpstr>
      <vt:lpstr>Calibration Setup</vt:lpstr>
      <vt:lpstr>Time Difference of Single Differences</vt:lpstr>
      <vt:lpstr>Why Robot?</vt:lpstr>
      <vt:lpstr>Modelled Factors</vt:lpstr>
      <vt:lpstr>NGS Calibration Results</vt:lpstr>
      <vt:lpstr>Trimble Zephyr Geodetic 2 (TRM55971.00)</vt:lpstr>
      <vt:lpstr>TRM55971.00 phase center pattern</vt:lpstr>
      <vt:lpstr>Deviation from IGS type mean</vt:lpstr>
      <vt:lpstr>Ashtech Geodetic III ‘Whopper’ (ASH700718B)</vt:lpstr>
      <vt:lpstr>ASH700718B phase center pattern</vt:lpstr>
      <vt:lpstr>Deviation from IGS type mean</vt:lpstr>
      <vt:lpstr>NGS Calibration Services</vt:lpstr>
      <vt:lpstr>PC0/PCV Distribution</vt:lpstr>
      <vt:lpstr>NGS Calibration Services</vt:lpstr>
      <vt:lpstr>Conclusions and Outlook</vt:lpstr>
    </vt:vector>
  </TitlesOfParts>
  <Company>NOS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GNSS Absolute Antenna Calibration at the National Geodetic Survey</dc:title>
  <dc:creator>Andria Bilich</dc:creator>
  <cp:lastModifiedBy>Andria Bilich</cp:lastModifiedBy>
  <cp:revision>107</cp:revision>
  <dcterms:created xsi:type="dcterms:W3CDTF">2010-09-08T16:37:49Z</dcterms:created>
  <dcterms:modified xsi:type="dcterms:W3CDTF">2010-09-27T19:04:59Z</dcterms:modified>
</cp:coreProperties>
</file>