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1" r:id="rId2"/>
    <p:sldId id="264" r:id="rId3"/>
    <p:sldId id="275" r:id="rId4"/>
    <p:sldId id="310" r:id="rId5"/>
    <p:sldId id="327" r:id="rId6"/>
    <p:sldId id="337" r:id="rId7"/>
    <p:sldId id="281" r:id="rId8"/>
    <p:sldId id="265" r:id="rId9"/>
    <p:sldId id="283" r:id="rId10"/>
    <p:sldId id="284" r:id="rId11"/>
    <p:sldId id="323" r:id="rId12"/>
    <p:sldId id="339" r:id="rId13"/>
    <p:sldId id="341" r:id="rId14"/>
    <p:sldId id="322" r:id="rId15"/>
    <p:sldId id="340" r:id="rId16"/>
    <p:sldId id="336" r:id="rId17"/>
    <p:sldId id="285" r:id="rId18"/>
    <p:sldId id="276" r:id="rId19"/>
    <p:sldId id="335" r:id="rId20"/>
    <p:sldId id="333" r:id="rId21"/>
    <p:sldId id="277" r:id="rId22"/>
    <p:sldId id="338" r:id="rId23"/>
    <p:sldId id="346" r:id="rId24"/>
    <p:sldId id="286" r:id="rId25"/>
    <p:sldId id="325" r:id="rId26"/>
    <p:sldId id="342" r:id="rId27"/>
    <p:sldId id="343" r:id="rId28"/>
    <p:sldId id="331"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81" autoAdjust="0"/>
  </p:normalViewPr>
  <p:slideViewPr>
    <p:cSldViewPr snapToGrid="0" snapToObjects="1">
      <p:cViewPr varScale="1">
        <p:scale>
          <a:sx n="81" d="100"/>
          <a:sy n="81" d="100"/>
        </p:scale>
        <p:origin x="-744"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charset="0"/>
                <a:ea typeface="ＭＳ Ｐゴシック" charset="0"/>
                <a:cs typeface="ＭＳ Ｐゴシック" charset="0"/>
              </a:defRPr>
            </a:lvl1pPr>
          </a:lstStyle>
          <a:p>
            <a:pPr>
              <a:defRPr/>
            </a:pPr>
            <a:fld id="{897FCBA4-3798-49C3-A501-480A29713281}" type="datetimeFigureOut">
              <a:rPr lang="en-US"/>
              <a:pPr>
                <a:defRPr/>
              </a:pPr>
              <a:t>7/9/2013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charset="0"/>
                <a:ea typeface="ＭＳ Ｐゴシック" charset="0"/>
                <a:cs typeface="ＭＳ Ｐゴシック" charset="0"/>
              </a:defRPr>
            </a:lvl1pPr>
          </a:lstStyle>
          <a:p>
            <a:pPr>
              <a:defRPr/>
            </a:pPr>
            <a:fld id="{3194653D-C7AD-4845-AB89-1A8ABF2979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639F66C-F252-4C0B-8753-6C0A3CD7FADD}" type="slidenum">
              <a:rPr lang="en-US" smtClean="0">
                <a:latin typeface="Calibri" pitchFamily="34" charset="0"/>
                <a:ea typeface="ＭＳ Ｐゴシック" pitchFamily="34" charset="-128"/>
              </a:rPr>
              <a:pPr/>
              <a:t>2</a:t>
            </a:fld>
            <a:endParaRPr lang="en-US" smtClean="0">
              <a:latin typeface="Calibri" pitchFamily="34" charset="0"/>
              <a:ea typeface="ＭＳ Ｐゴシック" pitchFamily="34" charset="-128"/>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Geoid</a:t>
            </a: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9EA1D4-DDD7-41A5-8826-2EC5DE067447}" type="slidenum">
              <a:rPr lang="en-US" smtClean="0">
                <a:latin typeface="Arial" pitchFamily="34" charset="0"/>
                <a:ea typeface="ＭＳ Ｐゴシック" pitchFamily="34" charset="-128"/>
                <a:cs typeface="Arial" pitchFamily="34" charset="0"/>
              </a:rPr>
              <a:pPr/>
              <a:t>14</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a:fld id="{1828E91E-4793-468E-BC22-8B5D1CE1D106}" type="slidenum">
              <a:rPr lang="en-US" smtClean="0">
                <a:latin typeface="Calibri" pitchFamily="34" charset="0"/>
                <a:ea typeface="ＭＳ Ｐゴシック" pitchFamily="34" charset="-128"/>
              </a:rPr>
              <a:pPr defTabSz="914400"/>
              <a:t>22</a:t>
            </a:fld>
            <a:endParaRPr lang="en-US" smtClean="0">
              <a:latin typeface="Calibri"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007433E-8705-4165-8B19-08E71CFDC768}" type="slidenum">
              <a:rPr lang="en-US" smtClean="0">
                <a:latin typeface="Arial" pitchFamily="34" charset="0"/>
                <a:ea typeface="ＭＳ Ｐゴシック" pitchFamily="34" charset="-128"/>
                <a:cs typeface="Arial" pitchFamily="34" charset="0"/>
              </a:rPr>
              <a:pPr/>
              <a:t>25</a:t>
            </a:fld>
            <a:endParaRPr lang="en-US" smtClean="0">
              <a:latin typeface="Arial" pitchFamily="34" charset="0"/>
              <a:ea typeface="ＭＳ Ｐゴシック" pitchFamily="34" charset="-128"/>
              <a:cs typeface="Arial" pitchFamily="34" charset="0"/>
            </a:endParaRPr>
          </a:p>
        </p:txBody>
      </p:sp>
      <p:sp>
        <p:nvSpPr>
          <p:cNvPr id="46083"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GPS doesn’t provide the same results that you can get from leveling</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We are  still a long way off from completely replacing leveling</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You can get mm accuracy from leveling. GPS can not provide that, at least not today. The biggest limitation is the fact we can not see the satellites on the other side of the hemisphere.  Basic geometry applies.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a:fld id="{B39E6F81-553C-40DD-B878-E29C79A11CCE}" type="slidenum">
              <a:rPr lang="en-US" smtClean="0">
                <a:latin typeface="Calibri" pitchFamily="34" charset="0"/>
                <a:ea typeface="ＭＳ Ｐゴシック" pitchFamily="34" charset="-128"/>
              </a:rPr>
              <a:pPr defTabSz="914400"/>
              <a:t>26</a:t>
            </a:fld>
            <a:endParaRPr lang="en-US" smtClean="0">
              <a:latin typeface="Calibri" pitchFamily="34" charset="0"/>
              <a:ea typeface="ＭＳ Ｐゴシック" pitchFamily="34" charset="-128"/>
            </a:endParaRPr>
          </a:p>
        </p:txBody>
      </p:sp>
      <p:sp>
        <p:nvSpPr>
          <p:cNvPr id="47107"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47108" name="Rectangle 3"/>
          <p:cNvSpPr>
            <a:spLocks noGrp="1" noChangeArrowheads="1"/>
          </p:cNvSpPr>
          <p:nvPr>
            <p:ph type="body" idx="1"/>
          </p:nvPr>
        </p:nvSpPr>
        <p:spPr bwMode="auto">
          <a:xfrm>
            <a:off x="685800" y="4344988"/>
            <a:ext cx="5486400" cy="411162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21E1792-5013-4C81-8ABC-36D27A9C2F8D}" type="slidenum">
              <a:rPr lang="en-US" smtClean="0">
                <a:latin typeface="Calibri" pitchFamily="34" charset="0"/>
                <a:ea typeface="ＭＳ Ｐゴシック" pitchFamily="34" charset="-128"/>
              </a:rPr>
              <a:pPr/>
              <a:t>27</a:t>
            </a:fld>
            <a:endParaRPr lang="en-US" smtClean="0">
              <a:latin typeface="Calibri" pitchFamily="34" charset="0"/>
              <a:ea typeface="ＭＳ Ｐゴシック" pitchFamily="34" charset="-128"/>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4676" name="Rectangle 3"/>
          <p:cNvSpPr>
            <a:spLocks noGrp="1" noChangeArrowheads="1"/>
          </p:cNvSpPr>
          <p:nvPr>
            <p:ph type="body" idx="1"/>
          </p:nvPr>
        </p:nvSpPr>
        <p:spPr bwMode="auto"/>
        <p:txBody>
          <a:bodyPr wrap="square" numCol="1" anchor="t" anchorCtr="0" compatLnSpc="1">
            <a:prstTxWarp prst="textNoShape">
              <a:avLst/>
            </a:prstTxWarp>
          </a:bodyPr>
          <a:lstStyle/>
          <a:p>
            <a:pPr eaLnBrk="1" fontAlgn="auto" hangingPunct="1">
              <a:spcBef>
                <a:spcPts val="0"/>
              </a:spcBef>
              <a:spcAft>
                <a:spcPts val="0"/>
              </a:spcAft>
              <a:defRPr/>
            </a:pPr>
            <a:r>
              <a:rPr lang="en-US" dirty="0" smtClean="0"/>
              <a:t>an example of how integrating the data through GIS and other tools can provide solutions to a challenging future….</a:t>
            </a:r>
          </a:p>
          <a:p>
            <a:pPr eaLnBrk="1" fontAlgn="auto" hangingPunct="1">
              <a:lnSpc>
                <a:spcPct val="90000"/>
              </a:lnSpc>
              <a:spcBef>
                <a:spcPts val="0"/>
              </a:spcBef>
              <a:spcAft>
                <a:spcPts val="0"/>
              </a:spcAft>
              <a:defRPr/>
            </a:pPr>
            <a:endParaRPr lang="en-US" b="1" dirty="0" smtClean="0">
              <a:solidFill>
                <a:schemeClr val="accent2">
                  <a:lumMod val="75000"/>
                </a:schemeClr>
              </a:solidFill>
            </a:endParaRPr>
          </a:p>
          <a:p>
            <a:pPr eaLnBrk="1" fontAlgn="auto" hangingPunct="1">
              <a:lnSpc>
                <a:spcPct val="90000"/>
              </a:lnSpc>
              <a:spcBef>
                <a:spcPts val="0"/>
              </a:spcBef>
              <a:spcAft>
                <a:spcPts val="0"/>
              </a:spcAft>
              <a:defRPr/>
            </a:pPr>
            <a:r>
              <a:rPr lang="en-US" b="1" dirty="0" smtClean="0">
                <a:solidFill>
                  <a:schemeClr val="accent2">
                    <a:lumMod val="75000"/>
                  </a:schemeClr>
                </a:solidFill>
              </a:rPr>
              <a:t>Example of integrating water level, geodetic, remote sensing and bathymetry data</a:t>
            </a:r>
            <a:endParaRPr lang="en-US" dirty="0" smtClean="0">
              <a:latin typeface="Arial" pitchFamily="34" charset="0"/>
            </a:endParaRPr>
          </a:p>
          <a:p>
            <a:pPr eaLnBrk="1" fontAlgn="auto" hangingPunct="1">
              <a:lnSpc>
                <a:spcPct val="90000"/>
              </a:lnSpc>
              <a:spcBef>
                <a:spcPts val="0"/>
              </a:spcBef>
              <a:spcAft>
                <a:spcPts val="0"/>
              </a:spcAft>
              <a:defRPr/>
            </a:pPr>
            <a:endParaRPr lang="en-US" dirty="0" smtClean="0">
              <a:latin typeface="Arial" pitchFamily="34" charset="0"/>
            </a:endParaRPr>
          </a:p>
          <a:p>
            <a:pPr eaLnBrk="1" fontAlgn="auto" hangingPunct="1">
              <a:lnSpc>
                <a:spcPct val="90000"/>
              </a:lnSpc>
              <a:spcBef>
                <a:spcPts val="0"/>
              </a:spcBef>
              <a:spcAft>
                <a:spcPts val="0"/>
              </a:spcAft>
              <a:defRPr/>
            </a:pPr>
            <a:r>
              <a:rPr lang="en-US" dirty="0" smtClean="0">
                <a:latin typeface="Arial" pitchFamily="34" charset="0"/>
              </a:rPr>
              <a:t>Simulates a storm surge of 11.5ft in downtown Norfolk, VA</a:t>
            </a:r>
          </a:p>
          <a:p>
            <a:pPr eaLnBrk="1" fontAlgn="auto" hangingPunct="1">
              <a:lnSpc>
                <a:spcPct val="90000"/>
              </a:lnSpc>
              <a:spcBef>
                <a:spcPts val="0"/>
              </a:spcBef>
              <a:spcAft>
                <a:spcPts val="0"/>
              </a:spcAft>
              <a:defRPr/>
            </a:pPr>
            <a:endParaRPr lang="en-US" dirty="0" smtClean="0">
              <a:latin typeface="Arial" pitchFamily="34" charset="0"/>
            </a:endParaRPr>
          </a:p>
          <a:p>
            <a:pPr eaLnBrk="1" fontAlgn="auto" hangingPunct="1">
              <a:lnSpc>
                <a:spcPct val="90000"/>
              </a:lnSpc>
              <a:spcBef>
                <a:spcPts val="0"/>
              </a:spcBef>
              <a:spcAft>
                <a:spcPts val="0"/>
              </a:spcAft>
              <a:defRPr/>
            </a:pPr>
            <a:r>
              <a:rPr lang="en-US" dirty="0" smtClean="0">
                <a:latin typeface="Arial" pitchFamily="34" charset="0"/>
              </a:rPr>
              <a:t>Airborne topographic </a:t>
            </a:r>
            <a:r>
              <a:rPr lang="en-US" b="1" dirty="0" err="1" smtClean="0">
                <a:latin typeface="Arial" pitchFamily="34" charset="0"/>
              </a:rPr>
              <a:t>LiDAR</a:t>
            </a:r>
            <a:r>
              <a:rPr lang="en-US" b="1" dirty="0" smtClean="0">
                <a:latin typeface="Arial" pitchFamily="34" charset="0"/>
              </a:rPr>
              <a:t> data</a:t>
            </a:r>
            <a:r>
              <a:rPr lang="en-US" dirty="0" smtClean="0">
                <a:latin typeface="Arial" pitchFamily="34" charset="0"/>
              </a:rPr>
              <a:t> collected by NGS was merged with MLLW referenced </a:t>
            </a:r>
            <a:r>
              <a:rPr lang="en-US" b="1" dirty="0" smtClean="0">
                <a:latin typeface="Arial" pitchFamily="34" charset="0"/>
              </a:rPr>
              <a:t>hydrographic survey data</a:t>
            </a:r>
            <a:r>
              <a:rPr lang="en-US" dirty="0" smtClean="0">
                <a:latin typeface="Arial" pitchFamily="34" charset="0"/>
              </a:rPr>
              <a:t> from NOAA’s Office of Coast Survey</a:t>
            </a:r>
          </a:p>
          <a:p>
            <a:pPr eaLnBrk="1" fontAlgn="auto" hangingPunct="1">
              <a:lnSpc>
                <a:spcPct val="90000"/>
              </a:lnSpc>
              <a:spcBef>
                <a:spcPts val="0"/>
              </a:spcBef>
              <a:spcAft>
                <a:spcPts val="0"/>
              </a:spcAft>
              <a:defRPr/>
            </a:pPr>
            <a:endParaRPr lang="en-US" dirty="0" smtClean="0">
              <a:latin typeface="Arial" pitchFamily="34" charset="0"/>
            </a:endParaRPr>
          </a:p>
          <a:p>
            <a:pPr eaLnBrk="1" fontAlgn="auto" hangingPunct="1">
              <a:lnSpc>
                <a:spcPct val="90000"/>
              </a:lnSpc>
              <a:spcBef>
                <a:spcPts val="0"/>
              </a:spcBef>
              <a:spcAft>
                <a:spcPts val="0"/>
              </a:spcAft>
              <a:defRPr/>
            </a:pPr>
            <a:r>
              <a:rPr lang="en-US" b="1" dirty="0" err="1" smtClean="0">
                <a:latin typeface="Arial" pitchFamily="34" charset="0"/>
              </a:rPr>
              <a:t>VDatum</a:t>
            </a:r>
            <a:r>
              <a:rPr lang="en-US" b="1" dirty="0" smtClean="0">
                <a:latin typeface="Arial" pitchFamily="34" charset="0"/>
              </a:rPr>
              <a:t> </a:t>
            </a:r>
            <a:r>
              <a:rPr lang="en-US" dirty="0" smtClean="0">
                <a:latin typeface="Arial" pitchFamily="34" charset="0"/>
              </a:rPr>
              <a:t>for Chesapeake Bay used to resolve datum differences and to transform to a common NAVD88 vertical reference</a:t>
            </a:r>
          </a:p>
          <a:p>
            <a:pPr eaLnBrk="1" fontAlgn="auto" hangingPunct="1">
              <a:lnSpc>
                <a:spcPct val="90000"/>
              </a:lnSpc>
              <a:spcBef>
                <a:spcPts val="0"/>
              </a:spcBef>
              <a:spcAft>
                <a:spcPts val="0"/>
              </a:spcAft>
              <a:defRPr/>
            </a:pPr>
            <a:endParaRPr lang="en-US" dirty="0" smtClean="0">
              <a:latin typeface="Arial" pitchFamily="34" charset="0"/>
            </a:endParaRPr>
          </a:p>
          <a:p>
            <a:pPr eaLnBrk="1" fontAlgn="auto" hangingPunct="1">
              <a:lnSpc>
                <a:spcPct val="90000"/>
              </a:lnSpc>
              <a:spcBef>
                <a:spcPts val="0"/>
              </a:spcBef>
              <a:spcAft>
                <a:spcPts val="0"/>
              </a:spcAft>
              <a:defRPr/>
            </a:pPr>
            <a:r>
              <a:rPr lang="en-US" dirty="0" smtClean="0">
                <a:latin typeface="Arial" pitchFamily="34" charset="0"/>
              </a:rPr>
              <a:t>Result is an </a:t>
            </a:r>
            <a:r>
              <a:rPr lang="en-US" b="1" dirty="0" smtClean="0">
                <a:latin typeface="Arial" pitchFamily="34" charset="0"/>
              </a:rPr>
              <a:t>integrated high resolution model</a:t>
            </a:r>
            <a:r>
              <a:rPr lang="en-US" dirty="0" smtClean="0">
                <a:latin typeface="Arial" pitchFamily="34" charset="0"/>
              </a:rPr>
              <a:t> of both </a:t>
            </a:r>
            <a:r>
              <a:rPr lang="en-US" b="1" dirty="0" smtClean="0">
                <a:latin typeface="Arial" pitchFamily="34" charset="0"/>
              </a:rPr>
              <a:t>topography</a:t>
            </a:r>
            <a:r>
              <a:rPr lang="en-US" dirty="0" smtClean="0">
                <a:latin typeface="Arial" pitchFamily="34" charset="0"/>
              </a:rPr>
              <a:t> and </a:t>
            </a:r>
            <a:r>
              <a:rPr lang="en-US" b="1" dirty="0" smtClean="0">
                <a:latin typeface="Arial" pitchFamily="34" charset="0"/>
              </a:rPr>
              <a:t>bathymetry</a:t>
            </a:r>
            <a:r>
              <a:rPr lang="en-US" dirty="0" smtClean="0">
                <a:latin typeface="Arial" pitchFamily="34" charset="0"/>
              </a:rPr>
              <a:t> that can be used for a wide variety of coastal flooding applications.</a:t>
            </a:r>
          </a:p>
          <a:p>
            <a:pPr eaLnBrk="1" fontAlgn="auto" hangingPunct="1">
              <a:spcBef>
                <a:spcPct val="0"/>
              </a:spcBef>
              <a:spcAft>
                <a:spcPts val="0"/>
              </a:spcAft>
              <a:defRPr/>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75000"/>
              </a:lnSpc>
              <a:spcBef>
                <a:spcPct val="20000"/>
              </a:spcBef>
            </a:pPr>
            <a:r>
              <a:rPr lang="en-US" dirty="0" smtClean="0"/>
              <a:t>NGS provides users with a consistent national coordinate system, which includes:</a:t>
            </a:r>
          </a:p>
          <a:p>
            <a:pPr eaLnBrk="1" hangingPunct="1">
              <a:lnSpc>
                <a:spcPct val="75000"/>
              </a:lnSpc>
              <a:spcBef>
                <a:spcPct val="20000"/>
              </a:spcBef>
            </a:pPr>
            <a:endParaRPr lang="en-US" sz="900" dirty="0" smtClean="0"/>
          </a:p>
          <a:p>
            <a:pPr eaLnBrk="1" hangingPunct="1">
              <a:spcBef>
                <a:spcPct val="20000"/>
              </a:spcBef>
              <a:buFontTx/>
              <a:buChar char="•"/>
            </a:pPr>
            <a:r>
              <a:rPr lang="en-US" sz="1100" dirty="0" smtClean="0"/>
              <a:t> Latitude </a:t>
            </a:r>
          </a:p>
          <a:p>
            <a:pPr eaLnBrk="1" hangingPunct="1">
              <a:spcBef>
                <a:spcPct val="20000"/>
              </a:spcBef>
              <a:buFontTx/>
              <a:buChar char="•"/>
            </a:pPr>
            <a:r>
              <a:rPr lang="en-US" sz="1100" dirty="0" smtClean="0"/>
              <a:t> Longitude</a:t>
            </a:r>
          </a:p>
          <a:p>
            <a:pPr eaLnBrk="1" hangingPunct="1">
              <a:spcBef>
                <a:spcPct val="20000"/>
              </a:spcBef>
              <a:buFontTx/>
              <a:buChar char="•"/>
            </a:pPr>
            <a:r>
              <a:rPr lang="en-US" sz="1100" dirty="0" smtClean="0"/>
              <a:t> Height </a:t>
            </a:r>
          </a:p>
          <a:p>
            <a:pPr eaLnBrk="1" hangingPunct="1">
              <a:spcBef>
                <a:spcPct val="20000"/>
              </a:spcBef>
              <a:buFontTx/>
              <a:buChar char="•"/>
            </a:pPr>
            <a:r>
              <a:rPr lang="en-US" sz="1100" dirty="0" smtClean="0"/>
              <a:t> Scale</a:t>
            </a:r>
          </a:p>
          <a:p>
            <a:pPr eaLnBrk="1" hangingPunct="1">
              <a:spcBef>
                <a:spcPct val="20000"/>
              </a:spcBef>
              <a:buFontTx/>
              <a:buChar char="•"/>
            </a:pPr>
            <a:r>
              <a:rPr lang="en-US" sz="1100" dirty="0" smtClean="0"/>
              <a:t> Gravity</a:t>
            </a:r>
          </a:p>
          <a:p>
            <a:pPr eaLnBrk="1" hangingPunct="1">
              <a:spcBef>
                <a:spcPct val="20000"/>
              </a:spcBef>
              <a:buFontTx/>
              <a:buChar char="•"/>
            </a:pPr>
            <a:r>
              <a:rPr lang="en-US" sz="1100" dirty="0" smtClean="0"/>
              <a:t> Orientation</a:t>
            </a:r>
          </a:p>
          <a:p>
            <a:pPr eaLnBrk="1" hangingPunct="1">
              <a:spcBef>
                <a:spcPct val="0"/>
              </a:spcBef>
            </a:pPr>
            <a:endParaRPr lang="en-US" dirty="0"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5CDA1A-5C3B-4DD3-9F41-D09BEAFAE56E}" type="slidenum">
              <a:rPr lang="en-US" smtClean="0">
                <a:latin typeface="Calibri" pitchFamily="34" charset="0"/>
                <a:ea typeface="ＭＳ Ｐゴシック" pitchFamily="34" charset="-128"/>
              </a:rPr>
              <a:pPr/>
              <a:t>3</a:t>
            </a:fld>
            <a:endParaRPr 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1413D40-3F29-4854-BD6B-B4D0F60454A2}" type="slidenum">
              <a:rPr lang="en-US" smtClean="0">
                <a:latin typeface="Arial" pitchFamily="34" charset="0"/>
                <a:ea typeface="ＭＳ Ｐゴシック" pitchFamily="34" charset="-128"/>
                <a:cs typeface="Arial" pitchFamily="34" charset="0"/>
              </a:rPr>
              <a:pPr/>
              <a:t>4</a:t>
            </a:fld>
            <a:endParaRPr lang="en-US" smtClean="0">
              <a:latin typeface="Arial" pitchFamily="34" charset="0"/>
              <a:ea typeface="ＭＳ Ｐゴシック" pitchFamily="34" charset="-128"/>
              <a:cs typeface="Arial" pitchFamily="34"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Clr>
                <a:srgbClr val="003300"/>
              </a:buClr>
            </a:pPr>
            <a:r>
              <a:rPr lang="en-US" dirty="0" smtClean="0">
                <a:latin typeface="Arial" pitchFamily="34" charset="0"/>
                <a:cs typeface="Arial" pitchFamily="34" charset="0"/>
              </a:rPr>
              <a:t>This is what we will talk about – how you can access this data and use it for your projects and what tools we have available to assist you to ensure you are accurate.</a:t>
            </a:r>
          </a:p>
          <a:p>
            <a:pPr eaLnBrk="1" hangingPunct="1">
              <a:spcBef>
                <a:spcPct val="0"/>
              </a:spcBef>
              <a:buClr>
                <a:srgbClr val="003300"/>
              </a:buClr>
              <a:buFontTx/>
              <a:buChar char=" "/>
            </a:pPr>
            <a:endParaRPr lang="en-US" sz="1600" dirty="0" smtClean="0">
              <a:solidFill>
                <a:srgbClr val="CC0066"/>
              </a:solidFill>
              <a:latin typeface="Arial" pitchFamily="34" charset="0"/>
              <a:cs typeface="Arial" pitchFamily="34" charset="0"/>
            </a:endParaRPr>
          </a:p>
          <a:p>
            <a:pPr eaLnBrk="1" hangingPunct="1">
              <a:spcBef>
                <a:spcPct val="0"/>
              </a:spcBef>
              <a:buClr>
                <a:srgbClr val="003300"/>
              </a:buClr>
              <a:buFontTx/>
              <a:buChar char=" "/>
            </a:pPr>
            <a:r>
              <a:rPr lang="en-US" dirty="0" smtClean="0">
                <a:solidFill>
                  <a:srgbClr val="CC0066"/>
                </a:solidFill>
                <a:latin typeface="Arial" pitchFamily="34" charset="0"/>
                <a:cs typeface="Arial" pitchFamily="34" charset="0"/>
              </a:rPr>
              <a:t>ACCURATE</a:t>
            </a:r>
            <a:r>
              <a:rPr lang="en-US" sz="1100" dirty="0" smtClean="0">
                <a:solidFill>
                  <a:srgbClr val="003300"/>
                </a:solidFill>
                <a:latin typeface="Arial" pitchFamily="34" charset="0"/>
                <a:cs typeface="Arial" pitchFamily="34" charset="0"/>
              </a:rPr>
              <a:t> </a:t>
            </a:r>
            <a:r>
              <a:rPr lang="en-US" sz="1100" dirty="0" smtClean="0">
                <a:solidFill>
                  <a:srgbClr val="000000"/>
                </a:solidFill>
                <a:latin typeface="Arial" pitchFamily="34" charset="0"/>
                <a:cs typeface="Arial" pitchFamily="34" charset="0"/>
              </a:rPr>
              <a:t>-- cm accuracy on a global scale</a:t>
            </a:r>
          </a:p>
          <a:p>
            <a:pPr eaLnBrk="1" hangingPunct="1">
              <a:spcBef>
                <a:spcPct val="0"/>
              </a:spcBef>
              <a:buClr>
                <a:srgbClr val="003300"/>
              </a:buClr>
              <a:buFontTx/>
              <a:buChar char=" "/>
            </a:pPr>
            <a:endParaRPr lang="en-US" sz="1100" dirty="0" smtClean="0">
              <a:solidFill>
                <a:srgbClr val="000000"/>
              </a:solidFill>
              <a:latin typeface="Arial" pitchFamily="34" charset="0"/>
              <a:cs typeface="Arial" pitchFamily="34" charset="0"/>
            </a:endParaRPr>
          </a:p>
          <a:p>
            <a:pPr eaLnBrk="1" hangingPunct="1">
              <a:spcBef>
                <a:spcPct val="0"/>
              </a:spcBef>
              <a:buClr>
                <a:srgbClr val="003300"/>
              </a:buClr>
              <a:buFontTx/>
              <a:buChar char=" "/>
            </a:pPr>
            <a:r>
              <a:rPr lang="en-US" dirty="0" smtClean="0">
                <a:solidFill>
                  <a:srgbClr val="009900"/>
                </a:solidFill>
                <a:latin typeface="Arial" pitchFamily="34" charset="0"/>
                <a:cs typeface="Arial" pitchFamily="34" charset="0"/>
              </a:rPr>
              <a:t>MULTIPURPOSE</a:t>
            </a:r>
            <a:r>
              <a:rPr lang="en-US" sz="1100" dirty="0" smtClean="0">
                <a:solidFill>
                  <a:srgbClr val="003300"/>
                </a:solidFill>
                <a:latin typeface="Arial" pitchFamily="34" charset="0"/>
                <a:cs typeface="Arial" pitchFamily="34" charset="0"/>
              </a:rPr>
              <a:t> </a:t>
            </a:r>
            <a:r>
              <a:rPr lang="en-US" sz="1100" dirty="0" smtClean="0">
                <a:latin typeface="Arial" pitchFamily="34" charset="0"/>
                <a:cs typeface="Arial" pitchFamily="34" charset="0"/>
              </a:rPr>
              <a:t>--  Supports Geodesy, Geophysics, Land Surveying, Navigation, Mapping, Charting and GIS activities</a:t>
            </a:r>
          </a:p>
          <a:p>
            <a:pPr eaLnBrk="1" hangingPunct="1">
              <a:spcBef>
                <a:spcPct val="0"/>
              </a:spcBef>
              <a:buClr>
                <a:srgbClr val="003300"/>
              </a:buClr>
              <a:buFontTx/>
              <a:buChar char=" "/>
            </a:pPr>
            <a:endParaRPr lang="en-US" sz="1100" dirty="0" smtClean="0">
              <a:latin typeface="Arial" pitchFamily="34" charset="0"/>
              <a:cs typeface="Arial" pitchFamily="34" charset="0"/>
            </a:endParaRPr>
          </a:p>
          <a:p>
            <a:pPr eaLnBrk="1" hangingPunct="1">
              <a:spcBef>
                <a:spcPct val="0"/>
              </a:spcBef>
              <a:buClr>
                <a:srgbClr val="003300"/>
              </a:buClr>
              <a:buFontTx/>
              <a:buChar char=" "/>
            </a:pPr>
            <a:r>
              <a:rPr lang="en-US" dirty="0" smtClean="0">
                <a:solidFill>
                  <a:srgbClr val="FF0000"/>
                </a:solidFill>
                <a:latin typeface="Arial" pitchFamily="34" charset="0"/>
                <a:cs typeface="Arial" pitchFamily="34" charset="0"/>
              </a:rPr>
              <a:t>ACTIVE</a:t>
            </a:r>
            <a:r>
              <a:rPr lang="en-US" sz="1100" dirty="0" smtClean="0">
                <a:solidFill>
                  <a:srgbClr val="003300"/>
                </a:solidFill>
                <a:latin typeface="Arial" pitchFamily="34" charset="0"/>
                <a:cs typeface="Arial" pitchFamily="34" charset="0"/>
              </a:rPr>
              <a:t> </a:t>
            </a:r>
            <a:r>
              <a:rPr lang="en-US" sz="1100" dirty="0" smtClean="0">
                <a:solidFill>
                  <a:srgbClr val="000000"/>
                </a:solidFill>
                <a:latin typeface="Arial" pitchFamily="34" charset="0"/>
                <a:cs typeface="Arial" pitchFamily="34" charset="0"/>
              </a:rPr>
              <a:t>--  Accessible through Continuously Operating Reference Stations (CORS) and derived products</a:t>
            </a:r>
          </a:p>
          <a:p>
            <a:pPr eaLnBrk="1" hangingPunct="1">
              <a:spcBef>
                <a:spcPct val="0"/>
              </a:spcBef>
              <a:buClr>
                <a:srgbClr val="003300"/>
              </a:buClr>
              <a:buFontTx/>
              <a:buChar char=" "/>
            </a:pPr>
            <a:endParaRPr lang="en-US" sz="1100" dirty="0" smtClean="0">
              <a:solidFill>
                <a:srgbClr val="000000"/>
              </a:solidFill>
              <a:latin typeface="Arial" pitchFamily="34" charset="0"/>
              <a:cs typeface="Arial" pitchFamily="34" charset="0"/>
            </a:endParaRPr>
          </a:p>
          <a:p>
            <a:pPr eaLnBrk="1" hangingPunct="1">
              <a:spcBef>
                <a:spcPct val="0"/>
              </a:spcBef>
              <a:buClr>
                <a:srgbClr val="003300"/>
              </a:buClr>
              <a:buFontTx/>
              <a:buChar char=" "/>
            </a:pPr>
            <a:r>
              <a:rPr lang="en-US" dirty="0" smtClean="0">
                <a:solidFill>
                  <a:srgbClr val="A50021"/>
                </a:solidFill>
                <a:latin typeface="Arial" pitchFamily="34" charset="0"/>
                <a:cs typeface="Arial" pitchFamily="34" charset="0"/>
              </a:rPr>
              <a:t>INTEGRATED</a:t>
            </a:r>
            <a:r>
              <a:rPr lang="en-US" sz="1100" dirty="0" smtClean="0">
                <a:solidFill>
                  <a:srgbClr val="003300"/>
                </a:solidFill>
                <a:latin typeface="Arial" pitchFamily="34" charset="0"/>
                <a:cs typeface="Arial" pitchFamily="34" charset="0"/>
              </a:rPr>
              <a:t> </a:t>
            </a:r>
            <a:r>
              <a:rPr lang="en-US" sz="1100" dirty="0" smtClean="0">
                <a:latin typeface="Arial" pitchFamily="34" charset="0"/>
                <a:cs typeface="Arial" pitchFamily="34" charset="0"/>
              </a:rPr>
              <a:t>-- Related to International services and standards (e.g. International Earth Rotation and Reference Systems Service, International GNSS Service etc.)</a:t>
            </a:r>
          </a:p>
          <a:p>
            <a:pPr eaLnBrk="1" hangingPunct="1">
              <a:spcBef>
                <a:spcPct val="0"/>
              </a:spcBef>
            </a:pPr>
            <a:endParaRPr lang="en-US" sz="11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898525"/>
            <a:fld id="{8D1E006E-2129-462F-AC8A-CCF3B7D8E705}" type="slidenum">
              <a:rPr lang="en-US" smtClean="0">
                <a:latin typeface="Arial" pitchFamily="34" charset="0"/>
                <a:ea typeface="ＭＳ Ｐゴシック" pitchFamily="34" charset="-128"/>
                <a:cs typeface="Arial" pitchFamily="34" charset="0"/>
              </a:rPr>
              <a:pPr defTabSz="898525"/>
              <a:t>5</a:t>
            </a:fld>
            <a:endParaRPr lang="en-US" smtClean="0">
              <a:latin typeface="Arial" pitchFamily="34" charset="0"/>
              <a:ea typeface="ＭＳ Ｐゴシック" pitchFamily="34" charset="-128"/>
              <a:cs typeface="Arial" pitchFamily="34" charset="0"/>
            </a:endParaRPr>
          </a:p>
        </p:txBody>
      </p:sp>
      <p:sp>
        <p:nvSpPr>
          <p:cNvPr id="37891" name="Rectangle 2"/>
          <p:cNvSpPr>
            <a:spLocks noGrp="1" noRot="1" noChangeAspect="1" noChangeArrowheads="1" noTextEdit="1"/>
          </p:cNvSpPr>
          <p:nvPr>
            <p:ph type="sldImg"/>
          </p:nvPr>
        </p:nvSpPr>
        <p:spPr bwMode="auto">
          <a:xfrm>
            <a:off x="1152525" y="684213"/>
            <a:ext cx="4552950" cy="3416300"/>
          </a:xfrm>
          <a:noFill/>
          <a:ln>
            <a:solidFill>
              <a:srgbClr val="000000"/>
            </a:solidFill>
            <a:miter lim="800000"/>
            <a:headEnd/>
            <a:tailEnd/>
          </a:ln>
        </p:spPr>
      </p:sp>
      <p:sp>
        <p:nvSpPr>
          <p:cNvPr id="37892" name="Rectangle 3"/>
          <p:cNvSpPr>
            <a:spLocks noGrp="1" noChangeArrowheads="1"/>
          </p:cNvSpPr>
          <p:nvPr>
            <p:ph type="body" idx="1"/>
          </p:nvPr>
        </p:nvSpPr>
        <p:spPr bwMode="auto">
          <a:xfrm>
            <a:off x="915988" y="4330700"/>
            <a:ext cx="5026025" cy="4098925"/>
          </a:xfrm>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Geodetic Datums</a:t>
            </a:r>
          </a:p>
          <a:p>
            <a:pPr eaLnBrk="1" hangingPunct="1">
              <a:spcBef>
                <a:spcPct val="0"/>
              </a:spcBef>
            </a:pPr>
            <a:r>
              <a:rPr lang="en-US" dirty="0" smtClean="0">
                <a:latin typeface="Arial" pitchFamily="34" charset="0"/>
                <a:cs typeface="Arial" pitchFamily="34" charset="0"/>
              </a:rPr>
              <a:t>A set of constants specifying the coordinate system used for geodetic control, i.e., for calculating coordinates of points on the Earth.  Specific geodetic datums are usually given distinctive names. (e.g., North American Datum of 1983, European Datum 1950, North American Vertical Datum of 1988)</a:t>
            </a:r>
          </a:p>
          <a:p>
            <a:pPr algn="ctr" eaLnBrk="1" hangingPunct="1">
              <a:spcBef>
                <a:spcPct val="0"/>
              </a:spcBef>
            </a:pPr>
            <a:r>
              <a:rPr lang="en-US" b="1" i="1" dirty="0" smtClean="0">
                <a:solidFill>
                  <a:srgbClr val="009900"/>
                </a:solidFill>
              </a:rPr>
              <a:t>Characterized by:</a:t>
            </a:r>
          </a:p>
          <a:p>
            <a:pPr algn="ctr" eaLnBrk="1" hangingPunct="1">
              <a:spcBef>
                <a:spcPct val="0"/>
              </a:spcBef>
            </a:pPr>
            <a:r>
              <a:rPr lang="en-US" b="1" i="1" dirty="0" smtClean="0">
                <a:solidFill>
                  <a:srgbClr val="009900"/>
                </a:solidFill>
              </a:rPr>
              <a:t>   A set of physical monuments, related by survey measurements and resulting coordinates (horizontal and/or vertical) for those monuments</a:t>
            </a:r>
            <a:endParaRPr lang="en-US" i="1" dirty="0" smtClean="0">
              <a:solidFill>
                <a:srgbClr val="009900"/>
              </a:solidFill>
            </a:endParaRPr>
          </a:p>
          <a:p>
            <a:pPr algn="ctr" eaLnBrk="1" hangingPunct="1">
              <a:spcBef>
                <a:spcPct val="0"/>
              </a:spcBef>
            </a:pPr>
            <a:endParaRPr lang="en-US" i="1" dirty="0" smtClean="0">
              <a:solidFill>
                <a:srgbClr val="009900"/>
              </a:solidFill>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5E18DD0-61CF-4CDB-9C11-E26AEA7AF9A4}" type="slidenum">
              <a:rPr lang="en-US" smtClean="0">
                <a:latin typeface="Arial" pitchFamily="34" charset="0"/>
                <a:ea typeface="ＭＳ Ｐゴシック" pitchFamily="34" charset="-128"/>
                <a:cs typeface="Arial" pitchFamily="34" charset="0"/>
              </a:rPr>
              <a:pPr/>
              <a:t>6</a:t>
            </a:fld>
            <a:endParaRPr lang="en-US" smtClean="0">
              <a:latin typeface="Arial" pitchFamily="34" charset="0"/>
              <a:ea typeface="ＭＳ Ｐゴシック" pitchFamily="34" charset="-128"/>
              <a:cs typeface="Arial"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A67D4D-96ED-456B-BD23-FA4BDEF4F6DD}" type="slidenum">
              <a:rPr lang="en-US" smtClean="0">
                <a:latin typeface="Calibri" pitchFamily="34" charset="0"/>
                <a:ea typeface="ＭＳ Ｐゴシック" pitchFamily="34" charset="-128"/>
              </a:rPr>
              <a:pPr/>
              <a:t>8</a:t>
            </a:fld>
            <a:endParaRPr lang="en-US" smtClean="0">
              <a:latin typeface="Calibri"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E42DB0F-D408-4149-9A1B-0DBA90D6BA07}" type="slidenum">
              <a:rPr lang="en-US" smtClean="0">
                <a:latin typeface="Calibri" pitchFamily="34" charset="0"/>
                <a:ea typeface="ＭＳ Ｐゴシック" pitchFamily="34" charset="-128"/>
              </a:rPr>
              <a:pPr/>
              <a:t>11</a:t>
            </a:fld>
            <a:endParaRPr lang="en-US" smtClean="0">
              <a:latin typeface="Calibri" pitchFamily="34" charset="0"/>
              <a:ea typeface="ＭＳ Ｐゴシック" pitchFamily="34" charset="-128"/>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83BAFD-333C-440B-AD1D-B2C02CE75ADA}" type="slidenum">
              <a:rPr lang="en-US" smtClean="0">
                <a:latin typeface="Calibri" pitchFamily="34" charset="0"/>
                <a:ea typeface="ＭＳ Ｐゴシック" pitchFamily="34" charset="-128"/>
              </a:rPr>
              <a:pPr/>
              <a:t>12</a:t>
            </a:fld>
            <a:endParaRPr lang="en-US" smtClean="0">
              <a:latin typeface="Calibri"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06463"/>
            <a:fld id="{00306311-E8FC-4E73-B954-780319093562}" type="slidenum">
              <a:rPr lang="en-US" smtClean="0">
                <a:latin typeface="Arial" pitchFamily="34" charset="0"/>
                <a:ea typeface="ＭＳ Ｐゴシック" pitchFamily="34" charset="-128"/>
              </a:rPr>
              <a:pPr defTabSz="906463"/>
              <a:t>13</a:t>
            </a:fld>
            <a:endParaRPr lang="en-US" smtClean="0">
              <a:latin typeface="Arial" pitchFamily="34" charset="0"/>
              <a:ea typeface="ＭＳ Ｐゴシック" pitchFamily="34" charset="-128"/>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800" smtClean="0"/>
              <a:t>This slide is an idealized situation demonstrating the usefulness of near-shore gravity, specifically the use of such gravity to accurately compute a gravimetric </a:t>
            </a:r>
            <a:r>
              <a:rPr lang="en-US" sz="800" b="1" smtClean="0"/>
              <a:t>geoid</a:t>
            </a:r>
            <a:r>
              <a:rPr lang="en-US" sz="800" smtClean="0"/>
              <a:t> model.  (The geoid is the one unique equipotential surface of the Earth’s gravity field which best fits, in a least-squares sense, global mean sea level).  </a:t>
            </a:r>
          </a:p>
          <a:p>
            <a:pPr eaLnBrk="1" hangingPunct="1">
              <a:lnSpc>
                <a:spcPct val="80000"/>
              </a:lnSpc>
              <a:spcBef>
                <a:spcPct val="0"/>
              </a:spcBef>
            </a:pPr>
            <a:endParaRPr lang="en-US" sz="800" smtClean="0"/>
          </a:p>
          <a:p>
            <a:pPr eaLnBrk="1" hangingPunct="1">
              <a:lnSpc>
                <a:spcPct val="80000"/>
              </a:lnSpc>
              <a:spcBef>
                <a:spcPct val="0"/>
              </a:spcBef>
            </a:pPr>
            <a:r>
              <a:rPr lang="en-US" sz="800" smtClean="0"/>
              <a:t>On land, the use of the Global Positioning System (GPS) for fast, accurate surveying is well documented.  However the height determined by GPS refers to a highly idealized, mathematically simple surface known as the ellipsoid.  Thus GPS heights are “</a:t>
            </a:r>
            <a:r>
              <a:rPr lang="en-US" sz="800" b="1" smtClean="0"/>
              <a:t>ellipsoid heights</a:t>
            </a:r>
            <a:r>
              <a:rPr lang="en-US" sz="800" smtClean="0"/>
              <a:t>”.  Unfortunately, ellipsoid heights are non-intuitive in many ways.  First, they can be dozens of meters different from heights above the geoid (known as </a:t>
            </a:r>
            <a:r>
              <a:rPr lang="en-US" sz="800" b="1" smtClean="0"/>
              <a:t>orthometric heights</a:t>
            </a:r>
            <a:r>
              <a:rPr lang="en-US" sz="800" smtClean="0"/>
              <a:t>, or more colloquially, but less correctly as “</a:t>
            </a:r>
            <a:r>
              <a:rPr lang="en-US" sz="800" b="1" smtClean="0"/>
              <a:t>heights above sea level</a:t>
            </a:r>
            <a:r>
              <a:rPr lang="en-US" sz="800" smtClean="0"/>
              <a:t>”).  Secondly, ellipsoid heights do not give an accurate portrayal of how water will flow, due to their complete disconnect from the gravity field of the Earth.  If one has an accurate model of </a:t>
            </a:r>
            <a:r>
              <a:rPr lang="en-US" sz="800" b="1" smtClean="0"/>
              <a:t>geoid undulations</a:t>
            </a:r>
            <a:r>
              <a:rPr lang="en-US" sz="800" smtClean="0"/>
              <a:t> (the separation between the geoid and ellipsoid), then one can take the GPS-derived ellipsoid heights, remove the geoid undulation, and arrive at your orthometric height (a.k.a. “height above sea level”).  This is a significantly faster method of determining orthometric heights compared to traditional surveying methods of spirit leveling.  </a:t>
            </a:r>
          </a:p>
          <a:p>
            <a:pPr eaLnBrk="1" hangingPunct="1">
              <a:lnSpc>
                <a:spcPct val="80000"/>
              </a:lnSpc>
              <a:spcBef>
                <a:spcPct val="0"/>
              </a:spcBef>
            </a:pPr>
            <a:endParaRPr lang="en-US" sz="800" smtClean="0"/>
          </a:p>
          <a:p>
            <a:pPr eaLnBrk="1" hangingPunct="1">
              <a:lnSpc>
                <a:spcPct val="80000"/>
              </a:lnSpc>
              <a:spcBef>
                <a:spcPct val="0"/>
              </a:spcBef>
            </a:pPr>
            <a:r>
              <a:rPr lang="en-US" sz="800" smtClean="0"/>
              <a:t>On the ocean, satellite altimetry is used to monitor sea level.  However, because the satellite orbits are known relative to the ellipsoid, and the altimetric measurement is from satellite to sea surface, the resulting information is the height of the sea surface above the ellipsoid, often called the “</a:t>
            </a:r>
            <a:r>
              <a:rPr lang="en-US" sz="800" b="1" smtClean="0"/>
              <a:t>sea surface height</a:t>
            </a:r>
            <a:r>
              <a:rPr lang="en-US" sz="800" smtClean="0"/>
              <a:t>” or SSH.  If one is interested, however, in the impact of winds, heating, currents and other phenomena on the ocean surface, then one must remove the gravitational impact on the ocean surface.  That is, one must know the separation between the ellipsoid and the geoid over the ocean in order to remove this signal, and arrive at the residual value.  This residual, the distance from the geoid up to the sea surface, is known by many names, the most common being “</a:t>
            </a:r>
            <a:r>
              <a:rPr lang="en-US" sz="800" b="1" smtClean="0"/>
              <a:t>sea surface topography</a:t>
            </a:r>
            <a:r>
              <a:rPr lang="en-US" sz="800" smtClean="0"/>
              <a:t>” (SST) or “</a:t>
            </a:r>
            <a:r>
              <a:rPr lang="en-US" sz="800" b="1" smtClean="0"/>
              <a:t>dynamic ocean topography</a:t>
            </a:r>
            <a:r>
              <a:rPr lang="en-US" sz="800" smtClean="0"/>
              <a:t>”.  </a:t>
            </a:r>
          </a:p>
          <a:p>
            <a:pPr eaLnBrk="1" hangingPunct="1">
              <a:lnSpc>
                <a:spcPct val="80000"/>
              </a:lnSpc>
              <a:spcBef>
                <a:spcPct val="0"/>
              </a:spcBef>
            </a:pPr>
            <a:endParaRPr lang="en-US" sz="800" smtClean="0"/>
          </a:p>
          <a:p>
            <a:pPr eaLnBrk="1" hangingPunct="1">
              <a:lnSpc>
                <a:spcPct val="80000"/>
              </a:lnSpc>
              <a:spcBef>
                <a:spcPct val="0"/>
              </a:spcBef>
            </a:pPr>
            <a:r>
              <a:rPr lang="en-US" sz="800" smtClean="0"/>
              <a:t>Coastal areas prone to flooding would benefit both by knowing accurate land elevations (to aid in construction planning, floodplain mapping, etc) as well as knowing accurately how the near shore ocean processes work (to better model responses to hurricanes and other dynamic ocean phenomena).  It is an unfortunate fact that the largest areas missing accurate gravity measurements are those areas immediately offshore.  This is because ships with gravimeters can not get into these shallows, altimetrically derived gravity models are unreliable due to the inability to accurately compute near-shore tides, and terrestrial gravimeters can not measure in the water.  The only practical option to collecting the near-shore ocean gravity data is through airborne based technologies.</a:t>
            </a:r>
          </a:p>
          <a:p>
            <a:pPr eaLnBrk="1" hangingPunct="1">
              <a:lnSpc>
                <a:spcPct val="80000"/>
              </a:lnSpc>
              <a:spcBef>
                <a:spcPct val="0"/>
              </a:spcBef>
            </a:pPr>
            <a:r>
              <a:rPr lang="en-US" sz="800" smtClean="0"/>
              <a:t>  </a:t>
            </a:r>
          </a:p>
          <a:p>
            <a:pPr eaLnBrk="1" hangingPunct="1">
              <a:lnSpc>
                <a:spcPct val="80000"/>
              </a:lnSpc>
              <a:spcBef>
                <a:spcPct val="0"/>
              </a:spcBef>
            </a:pPr>
            <a:r>
              <a:rPr lang="en-US" sz="800" smtClean="0"/>
              <a:t>Dr. Dru A. Smith</a:t>
            </a:r>
          </a:p>
          <a:p>
            <a:pPr eaLnBrk="1" hangingPunct="1">
              <a:lnSpc>
                <a:spcPct val="80000"/>
              </a:lnSpc>
              <a:spcBef>
                <a:spcPct val="0"/>
              </a:spcBef>
            </a:pPr>
            <a:r>
              <a:rPr lang="en-US" sz="800" smtClean="0"/>
              <a:t>Chief Geodesist</a:t>
            </a:r>
          </a:p>
          <a:p>
            <a:pPr eaLnBrk="1" hangingPunct="1">
              <a:lnSpc>
                <a:spcPct val="80000"/>
              </a:lnSpc>
              <a:spcBef>
                <a:spcPct val="0"/>
              </a:spcBef>
            </a:pPr>
            <a:r>
              <a:rPr lang="en-US" sz="800" smtClean="0"/>
              <a:t>NOAA, National Geodetic Survey</a:t>
            </a:r>
          </a:p>
          <a:p>
            <a:pPr eaLnBrk="1" hangingPunct="1">
              <a:lnSpc>
                <a:spcPct val="80000"/>
              </a:lnSpc>
              <a:spcBef>
                <a:spcPct val="0"/>
              </a:spcBef>
            </a:pPr>
            <a:r>
              <a:rPr lang="en-US" sz="800" smtClean="0"/>
              <a:t>Dru.Smith@noaa.gov</a:t>
            </a:r>
          </a:p>
          <a:p>
            <a:pPr eaLnBrk="1" hangingPunct="1">
              <a:lnSpc>
                <a:spcPct val="80000"/>
              </a:lnSpc>
              <a:spcBef>
                <a:spcPct val="0"/>
              </a:spcBef>
            </a:pPr>
            <a:r>
              <a:rPr lang="en-US" sz="800" smtClean="0"/>
              <a:t>1/11/2006</a:t>
            </a:r>
          </a:p>
          <a:p>
            <a:pPr eaLnBrk="1" hangingPunct="1">
              <a:lnSpc>
                <a:spcPct val="80000"/>
              </a:lnSpc>
              <a:spcBef>
                <a:spcPct val="0"/>
              </a:spcBef>
            </a:pPr>
            <a:endParaRPr lang="en-US" sz="8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2D0A65-ED2B-425C-BA78-5853AB77684B}" type="datetimeFigureOut">
              <a:rPr lang="en-US"/>
              <a:pPr>
                <a:defRPr/>
              </a:pPr>
              <a:t>7/9/2013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B8BEC0-367D-4F64-B3F2-736493EABE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9B49C8-1DED-422C-BEDD-6ED79424DFC5}" type="datetimeFigureOut">
              <a:rPr lang="en-US"/>
              <a:pPr>
                <a:defRPr/>
              </a:pPr>
              <a:t>7/9/2013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50BA10-4E13-4531-AF42-0A44B1CE2F7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49160A-6AD3-4E52-9FD7-378ECD792F79}" type="datetimeFigureOut">
              <a:rPr lang="en-US"/>
              <a:pPr>
                <a:defRPr/>
              </a:pPr>
              <a:t>7/9/2013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CC5DC2-2DB7-4EFE-A3E0-A5829138C44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CE1456-5F5A-4CFF-9D14-3BD0C6B3ADE4}" type="datetimeFigureOut">
              <a:rPr lang="en-US"/>
              <a:pPr>
                <a:defRPr/>
              </a:pPr>
              <a:t>7/9/2013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8B342B-4F68-4EDE-8A78-2264C309349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BEE450-9C7D-49CA-AB63-8D1564EB84B5}" type="datetimeFigureOut">
              <a:rPr lang="en-US"/>
              <a:pPr>
                <a:defRPr/>
              </a:pPr>
              <a:t>7/9/2013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9C3879-D325-493A-A0D7-71F2CA2B57B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EB1DFE2-2675-4BD4-ABBC-C33DBC57EA3B}" type="datetimeFigureOut">
              <a:rPr lang="en-US"/>
              <a:pPr>
                <a:defRPr/>
              </a:pPr>
              <a:t>7/9/2013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F43F52-AAF6-420E-9CB7-71F5E57B578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DD2CDA2-901D-4161-82E5-5D25E708C4A3}" type="datetimeFigureOut">
              <a:rPr lang="en-US"/>
              <a:pPr>
                <a:defRPr/>
              </a:pPr>
              <a:t>7/9/2013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6B59E1-EA90-448A-BEF5-7C8C9A806CD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72C075-E356-4FF1-8DB1-C56188F07FCF}" type="datetimeFigureOut">
              <a:rPr lang="en-US"/>
              <a:pPr>
                <a:defRPr/>
              </a:pPr>
              <a:t>7/9/2013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1E88D0-E41E-43DF-8FDE-510DF23341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93CD32-375E-4FED-8A25-507C873033CF}" type="datetimeFigureOut">
              <a:rPr lang="en-US"/>
              <a:pPr>
                <a:defRPr/>
              </a:pPr>
              <a:t>7/9/2013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120B95F-352D-4ADE-A4C2-FFDDE746020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F0DAAC-6326-493E-A5F9-33CA454D6E7A}" type="datetimeFigureOut">
              <a:rPr lang="en-US"/>
              <a:pPr>
                <a:defRPr/>
              </a:pPr>
              <a:t>7/9/2013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5FEC35-5C9D-4443-A4F7-485815B2719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D0ED38-1D07-49B5-AEE6-9F8BA5790BB5}" type="datetimeFigureOut">
              <a:rPr lang="en-US"/>
              <a:pPr>
                <a:defRPr/>
              </a:pPr>
              <a:t>7/9/2013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8432A5-19EC-45D1-82E2-D02B8B765B3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F878E571-95A6-4AA6-9D7C-890F408D1DAC}" type="datetimeFigureOut">
              <a:rPr lang="en-US"/>
              <a:pPr>
                <a:defRPr/>
              </a:pPr>
              <a:t>7/9/2013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B0E0ECAD-2F3E-4440-961F-253A1C22A5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vdatum.noaa.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4.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itle 1"/>
          <p:cNvSpPr txBox="1">
            <a:spLocks/>
          </p:cNvSpPr>
          <p:nvPr/>
        </p:nvSpPr>
        <p:spPr bwMode="auto">
          <a:xfrm>
            <a:off x="0" y="1992086"/>
            <a:ext cx="9144000" cy="2595562"/>
          </a:xfrm>
          <a:prstGeom prst="rect">
            <a:avLst/>
          </a:prstGeom>
          <a:noFill/>
          <a:ln w="9525">
            <a:noFill/>
            <a:miter lim="800000"/>
            <a:headEnd/>
            <a:tailEnd/>
          </a:ln>
        </p:spPr>
        <p:txBody>
          <a:bodyPr/>
          <a:lstStyle/>
          <a:p>
            <a:pPr algn="ctr"/>
            <a:r>
              <a:rPr lang="en-US" sz="4000" b="1" i="1" dirty="0">
                <a:solidFill>
                  <a:schemeClr val="tx2"/>
                </a:solidFill>
                <a:latin typeface="Times New Roman" pitchFamily="18" charset="0"/>
                <a:cs typeface="Times New Roman" pitchFamily="18" charset="0"/>
              </a:rPr>
              <a:t>Achieving Great </a:t>
            </a:r>
            <a:r>
              <a:rPr lang="en-US" sz="4000" b="1" i="1" dirty="0" smtClean="0">
                <a:solidFill>
                  <a:schemeClr val="tx2"/>
                </a:solidFill>
                <a:latin typeface="Times New Roman" pitchFamily="18" charset="0"/>
                <a:cs typeface="Times New Roman" pitchFamily="18" charset="0"/>
              </a:rPr>
              <a:t>Heights</a:t>
            </a:r>
          </a:p>
          <a:p>
            <a:pPr algn="ctr"/>
            <a:r>
              <a:rPr lang="en-US" sz="2700" b="1" dirty="0" smtClean="0">
                <a:solidFill>
                  <a:schemeClr val="tx2"/>
                </a:solidFill>
                <a:latin typeface="Times New Roman" pitchFamily="18" charset="0"/>
                <a:cs typeface="Times New Roman" pitchFamily="18" charset="0"/>
              </a:rPr>
              <a:t>A </a:t>
            </a:r>
            <a:r>
              <a:rPr lang="en-US" sz="2700" b="1" dirty="0">
                <a:solidFill>
                  <a:schemeClr val="tx2"/>
                </a:solidFill>
                <a:latin typeface="Times New Roman" pitchFamily="18" charset="0"/>
                <a:cs typeface="Times New Roman" pitchFamily="18" charset="0"/>
              </a:rPr>
              <a:t>New Vertical Datum for the U.S.</a:t>
            </a:r>
          </a:p>
          <a:p>
            <a:pPr algn="ctr"/>
            <a:endParaRPr lang="en-US" sz="2800" dirty="0">
              <a:solidFill>
                <a:schemeClr val="tx2"/>
              </a:solidFill>
              <a:latin typeface="Times New Roman" pitchFamily="18" charset="0"/>
              <a:cs typeface="Times New Roman" pitchFamily="18" charset="0"/>
            </a:endParaRPr>
          </a:p>
          <a:p>
            <a:pPr algn="ctr"/>
            <a:r>
              <a:rPr lang="en-US" sz="2600" dirty="0" smtClean="0">
                <a:solidFill>
                  <a:schemeClr val="tx2"/>
                </a:solidFill>
                <a:latin typeface="Times New Roman" pitchFamily="18" charset="0"/>
                <a:cs typeface="Times New Roman" pitchFamily="18" charset="0"/>
              </a:rPr>
              <a:t>Esri </a:t>
            </a:r>
            <a:r>
              <a:rPr lang="en-US" sz="2600" dirty="0">
                <a:solidFill>
                  <a:schemeClr val="tx2"/>
                </a:solidFill>
                <a:latin typeface="Times New Roman" pitchFamily="18" charset="0"/>
                <a:cs typeface="Times New Roman" pitchFamily="18" charset="0"/>
              </a:rPr>
              <a:t>International </a:t>
            </a:r>
            <a:r>
              <a:rPr lang="en-US" sz="2600" dirty="0" smtClean="0">
                <a:solidFill>
                  <a:schemeClr val="tx2"/>
                </a:solidFill>
                <a:latin typeface="Times New Roman" pitchFamily="18" charset="0"/>
                <a:cs typeface="Times New Roman" pitchFamily="18" charset="0"/>
              </a:rPr>
              <a:t>User </a:t>
            </a:r>
            <a:r>
              <a:rPr lang="en-US" sz="2600" dirty="0">
                <a:solidFill>
                  <a:schemeClr val="tx2"/>
                </a:solidFill>
                <a:latin typeface="Times New Roman" pitchFamily="18" charset="0"/>
                <a:cs typeface="Times New Roman" pitchFamily="18" charset="0"/>
              </a:rPr>
              <a:t>Conference</a:t>
            </a:r>
          </a:p>
          <a:p>
            <a:pPr algn="ctr"/>
            <a:r>
              <a:rPr lang="en-US" sz="2600" dirty="0">
                <a:solidFill>
                  <a:schemeClr val="tx2"/>
                </a:solidFill>
                <a:latin typeface="Times New Roman" pitchFamily="18" charset="0"/>
                <a:cs typeface="Times New Roman" pitchFamily="18" charset="0"/>
              </a:rPr>
              <a:t>San Diego</a:t>
            </a:r>
          </a:p>
          <a:p>
            <a:pPr algn="ctr"/>
            <a:r>
              <a:rPr lang="en-US" sz="2600" dirty="0">
                <a:solidFill>
                  <a:schemeClr val="tx2"/>
                </a:solidFill>
                <a:latin typeface="Times New Roman" pitchFamily="18" charset="0"/>
                <a:cs typeface="Times New Roman" pitchFamily="18" charset="0"/>
              </a:rPr>
              <a:t>July 9, 2013</a:t>
            </a:r>
          </a:p>
        </p:txBody>
      </p:sp>
      <p:sp>
        <p:nvSpPr>
          <p:cNvPr id="13315" name="Content Placeholder 2"/>
          <p:cNvSpPr txBox="1">
            <a:spLocks/>
          </p:cNvSpPr>
          <p:nvPr/>
        </p:nvSpPr>
        <p:spPr bwMode="auto">
          <a:xfrm>
            <a:off x="0" y="5265738"/>
            <a:ext cx="9144000" cy="119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2000" dirty="0" smtClean="0">
                <a:solidFill>
                  <a:schemeClr val="tx2"/>
                </a:solidFill>
                <a:latin typeface="Times New Roman" pitchFamily="18" charset="0"/>
                <a:cs typeface="Times New Roman" pitchFamily="18" charset="0"/>
              </a:rPr>
              <a:t>Michael </a:t>
            </a:r>
            <a:r>
              <a:rPr lang="en-US" sz="2000" dirty="0" smtClean="0">
                <a:solidFill>
                  <a:schemeClr val="tx2"/>
                </a:solidFill>
                <a:latin typeface="Times New Roman" pitchFamily="18" charset="0"/>
                <a:cs typeface="Times New Roman" pitchFamily="18" charset="0"/>
              </a:rPr>
              <a:t>Dennis (for Mark Eckl)</a:t>
            </a:r>
            <a:endParaRPr lang="en-US" sz="2000" dirty="0">
              <a:solidFill>
                <a:schemeClr val="tx2"/>
              </a:solidFill>
              <a:latin typeface="Times New Roman" pitchFamily="18" charset="0"/>
              <a:cs typeface="Times New Roman" pitchFamily="18" charset="0"/>
            </a:endParaRPr>
          </a:p>
          <a:p>
            <a:pPr algn="ctr" eaLnBrk="1" fontAlgn="auto" hangingPunct="1">
              <a:spcBef>
                <a:spcPts val="0"/>
              </a:spcBef>
              <a:spcAft>
                <a:spcPts val="0"/>
              </a:spcAft>
              <a:defRPr/>
            </a:pPr>
            <a:r>
              <a:rPr lang="en-US" sz="2000" dirty="0" smtClean="0">
                <a:solidFill>
                  <a:schemeClr val="tx2"/>
                </a:solidFill>
                <a:latin typeface="Times New Roman" pitchFamily="18" charset="0"/>
                <a:cs typeface="Times New Roman" pitchFamily="18" charset="0"/>
              </a:rPr>
              <a:t>Observation </a:t>
            </a:r>
            <a:r>
              <a:rPr lang="en-US" sz="2000" dirty="0">
                <a:solidFill>
                  <a:schemeClr val="tx2"/>
                </a:solidFill>
                <a:latin typeface="Times New Roman" pitchFamily="18" charset="0"/>
                <a:cs typeface="Times New Roman" pitchFamily="18" charset="0"/>
              </a:rPr>
              <a:t>and Analysis </a:t>
            </a:r>
            <a:r>
              <a:rPr lang="en-US" sz="2000" dirty="0" smtClean="0">
                <a:solidFill>
                  <a:schemeClr val="tx2"/>
                </a:solidFill>
                <a:latin typeface="Times New Roman" pitchFamily="18" charset="0"/>
                <a:cs typeface="Times New Roman" pitchFamily="18" charset="0"/>
              </a:rPr>
              <a:t>Division</a:t>
            </a:r>
            <a:endParaRPr lang="en-US" sz="2000" dirty="0">
              <a:solidFill>
                <a:schemeClr val="tx2"/>
              </a:solidFill>
              <a:latin typeface="Times New Roman" pitchFamily="18" charset="0"/>
              <a:cs typeface="Times New Roman" pitchFamily="18" charset="0"/>
            </a:endParaRPr>
          </a:p>
          <a:p>
            <a:pPr algn="ctr" eaLnBrk="1" fontAlgn="auto" hangingPunct="1">
              <a:spcBef>
                <a:spcPts val="0"/>
              </a:spcBef>
              <a:spcAft>
                <a:spcPts val="0"/>
              </a:spcAft>
              <a:defRPr/>
            </a:pPr>
            <a:r>
              <a:rPr lang="en-US" sz="2000" dirty="0" smtClean="0">
                <a:solidFill>
                  <a:schemeClr val="tx2"/>
                </a:solidFill>
                <a:latin typeface="Times New Roman" pitchFamily="18" charset="0"/>
                <a:cs typeface="Times New Roman" pitchFamily="18" charset="0"/>
              </a:rPr>
              <a:t>National Geodetic Survey</a:t>
            </a:r>
            <a:endParaRPr lang="en-US" sz="2000" dirty="0">
              <a:solidFill>
                <a:schemeClr val="tx2"/>
              </a:solidFill>
              <a:latin typeface="Calibri"/>
              <a:cs typeface="+mn-cs"/>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155700"/>
            <a:ext cx="9144000" cy="1143000"/>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NEW VERTICAL DATUM</a:t>
            </a:r>
            <a:br>
              <a:rPr lang="en-US" sz="3000" b="1" smtClean="0">
                <a:solidFill>
                  <a:srgbClr val="0000FF"/>
                </a:solidFill>
                <a:latin typeface="Times New Roman" pitchFamily="18" charset="0"/>
                <a:ea typeface="ＭＳ Ｐゴシック" pitchFamily="34" charset="-128"/>
                <a:cs typeface="Times New Roman" pitchFamily="18" charset="0"/>
              </a:rPr>
            </a:br>
            <a:r>
              <a:rPr lang="en-US" sz="3000" b="1" smtClean="0">
                <a:solidFill>
                  <a:srgbClr val="0000FF"/>
                </a:solidFill>
                <a:latin typeface="Times New Roman" pitchFamily="18" charset="0"/>
                <a:ea typeface="ＭＳ Ｐゴシック" pitchFamily="34" charset="-128"/>
                <a:cs typeface="Times New Roman" pitchFamily="18" charset="0"/>
              </a:rPr>
              <a:t>(Rationale)</a:t>
            </a:r>
            <a:endParaRPr lang="en-US" sz="3000" b="1" smtClean="0">
              <a:solidFill>
                <a:srgbClr val="0000FF"/>
              </a:solidFill>
              <a:ea typeface="ＭＳ Ｐゴシック" pitchFamily="34" charset="-128"/>
            </a:endParaRPr>
          </a:p>
        </p:txBody>
      </p:sp>
      <p:sp>
        <p:nvSpPr>
          <p:cNvPr id="5" name="Rectangle 4"/>
          <p:cNvSpPr>
            <a:spLocks noChangeArrowheads="1"/>
          </p:cNvSpPr>
          <p:nvPr/>
        </p:nvSpPr>
        <p:spPr bwMode="auto">
          <a:xfrm>
            <a:off x="0" y="3070225"/>
            <a:ext cx="9144000" cy="830263"/>
          </a:xfrm>
          <a:prstGeom prst="rect">
            <a:avLst/>
          </a:prstGeom>
          <a:noFill/>
          <a:ln w="9525">
            <a:noFill/>
            <a:miter lim="800000"/>
            <a:headEnd/>
            <a:tailEnd/>
          </a:ln>
        </p:spPr>
        <p:txBody>
          <a:bodyPr>
            <a:spAutoFit/>
          </a:bodyPr>
          <a:lstStyle/>
          <a:p>
            <a:pPr marL="800100" lvl="1" indent="-342900">
              <a:buFont typeface="Arial" pitchFamily="34" charset="0"/>
              <a:buChar char="•"/>
            </a:pPr>
            <a:r>
              <a:rPr lang="en-US" sz="2400">
                <a:latin typeface="Times New Roman" pitchFamily="18" charset="0"/>
                <a:cs typeface="Times New Roman" pitchFamily="18" charset="0"/>
              </a:rPr>
              <a:t>The technology to make accurate vertical heights measurements with GNSS technology</a:t>
            </a:r>
          </a:p>
        </p:txBody>
      </p:sp>
      <p:sp>
        <p:nvSpPr>
          <p:cNvPr id="6" name="Rectangle 5"/>
          <p:cNvSpPr>
            <a:spLocks noChangeArrowheads="1"/>
          </p:cNvSpPr>
          <p:nvPr/>
        </p:nvSpPr>
        <p:spPr bwMode="auto">
          <a:xfrm>
            <a:off x="0" y="3913188"/>
            <a:ext cx="9144000" cy="460375"/>
          </a:xfrm>
          <a:prstGeom prst="rect">
            <a:avLst/>
          </a:prstGeom>
          <a:noFill/>
          <a:ln w="9525">
            <a:noFill/>
            <a:miter lim="800000"/>
            <a:headEnd/>
            <a:tailEnd/>
          </a:ln>
        </p:spPr>
        <p:txBody>
          <a:bodyPr>
            <a:spAutoFit/>
          </a:bodyPr>
          <a:lstStyle/>
          <a:p>
            <a:pPr marL="800100" lvl="1" indent="-342900">
              <a:buFont typeface="Arial" pitchFamily="34" charset="0"/>
              <a:buChar char="•"/>
            </a:pPr>
            <a:r>
              <a:rPr lang="en-US" sz="2400">
                <a:latin typeface="Times New Roman" pitchFamily="18" charset="0"/>
                <a:cs typeface="Times New Roman" pitchFamily="18" charset="0"/>
              </a:rPr>
              <a:t>To provide vertical access to formerly prohibitive places</a:t>
            </a:r>
          </a:p>
        </p:txBody>
      </p:sp>
      <p:sp>
        <p:nvSpPr>
          <p:cNvPr id="7" name="Rectangle 6"/>
          <p:cNvSpPr>
            <a:spLocks noChangeArrowheads="1"/>
          </p:cNvSpPr>
          <p:nvPr/>
        </p:nvSpPr>
        <p:spPr bwMode="auto">
          <a:xfrm>
            <a:off x="0" y="4384675"/>
            <a:ext cx="9144000" cy="830263"/>
          </a:xfrm>
          <a:prstGeom prst="rect">
            <a:avLst/>
          </a:prstGeom>
          <a:noFill/>
          <a:ln w="9525">
            <a:noFill/>
            <a:miter lim="800000"/>
            <a:headEnd/>
            <a:tailEnd/>
          </a:ln>
        </p:spPr>
        <p:txBody>
          <a:bodyPr>
            <a:spAutoFit/>
          </a:bodyPr>
          <a:lstStyle/>
          <a:p>
            <a:pPr marL="800100" lvl="1" indent="-342900">
              <a:buFont typeface="Arial" pitchFamily="34" charset="0"/>
              <a:buChar char="•"/>
            </a:pPr>
            <a:r>
              <a:rPr lang="en-US" sz="2400">
                <a:latin typeface="Times New Roman" pitchFamily="18" charset="0"/>
                <a:cs typeface="Times New Roman" pitchFamily="18" charset="0"/>
              </a:rPr>
              <a:t>To allow monitoring of physical or geophysical datum deformation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cTn>
                              </p:par>
                              <p:par>
                                <p:cTn id="25" presetID="53"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3"/>
          <p:cNvSpPr>
            <a:spLocks noGrp="1"/>
          </p:cNvSpPr>
          <p:nvPr>
            <p:ph type="ftr" sz="quarter" idx="11"/>
          </p:nvPr>
        </p:nvSpPr>
        <p:spPr>
          <a:xfrm>
            <a:off x="457200" y="6356350"/>
            <a:ext cx="2133600" cy="365125"/>
          </a:xfrm>
        </p:spPr>
        <p:txBody>
          <a:bodyPr/>
          <a:lstStyle/>
          <a:p>
            <a:pPr algn="l">
              <a:defRPr/>
            </a:pPr>
            <a:r>
              <a:rPr lang="en-US">
                <a:latin typeface="Times New Roman" pitchFamily="18" charset="0"/>
                <a:cs typeface="Times New Roman" pitchFamily="18" charset="0"/>
              </a:rPr>
              <a:t>Height Mod Meeting, Miami, September 19, 2008</a:t>
            </a:r>
          </a:p>
        </p:txBody>
      </p:sp>
      <p:sp>
        <p:nvSpPr>
          <p:cNvPr id="15363" name="Rectangle 2"/>
          <p:cNvSpPr>
            <a:spLocks noGrp="1" noChangeArrowheads="1"/>
          </p:cNvSpPr>
          <p:nvPr>
            <p:ph type="title"/>
          </p:nvPr>
        </p:nvSpPr>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Orthometric Height (H)</a:t>
            </a:r>
          </a:p>
        </p:txBody>
      </p:sp>
      <p:sp>
        <p:nvSpPr>
          <p:cNvPr id="15364" name="Rectangle 3"/>
          <p:cNvSpPr>
            <a:spLocks noGrp="1" noChangeArrowheads="1"/>
          </p:cNvSpPr>
          <p:nvPr>
            <p:ph type="body" idx="1"/>
          </p:nvPr>
        </p:nvSpPr>
        <p:spPr>
          <a:xfrm>
            <a:off x="1219200" y="1298575"/>
            <a:ext cx="7162800" cy="3697288"/>
          </a:xfrm>
        </p:spPr>
        <p:txBody>
          <a:bodyPr/>
          <a:lstStyle/>
          <a:p>
            <a:pPr marL="0" indent="0">
              <a:buFont typeface="Arial" pitchFamily="34" charset="0"/>
              <a:buNone/>
            </a:pPr>
            <a:r>
              <a:rPr lang="en-US" sz="2400" b="1" dirty="0" smtClean="0">
                <a:latin typeface="Times New Roman" pitchFamily="18" charset="0"/>
                <a:ea typeface="ＭＳ Ｐゴシック" pitchFamily="34" charset="-128"/>
                <a:cs typeface="Times New Roman" pitchFamily="18" charset="0"/>
              </a:rPr>
              <a:t>The distance along the </a:t>
            </a:r>
            <a:r>
              <a:rPr lang="en-US" sz="2400" b="1" i="1" u="sng" dirty="0" smtClean="0">
                <a:latin typeface="Times New Roman" pitchFamily="18" charset="0"/>
                <a:ea typeface="ＭＳ Ｐゴシック" pitchFamily="34" charset="-128"/>
                <a:cs typeface="Times New Roman" pitchFamily="18" charset="0"/>
              </a:rPr>
              <a:t>plumb line</a:t>
            </a:r>
            <a:r>
              <a:rPr lang="en-US" sz="2400" b="1" dirty="0" smtClean="0">
                <a:latin typeface="Times New Roman" pitchFamily="18" charset="0"/>
                <a:ea typeface="ＭＳ Ｐゴシック" pitchFamily="34" charset="-128"/>
                <a:cs typeface="Times New Roman" pitchFamily="18" charset="0"/>
              </a:rPr>
              <a:t> from </a:t>
            </a:r>
            <a:r>
              <a:rPr lang="en-US" sz="2400" b="1" i="1" u="sng" dirty="0" smtClean="0">
                <a:latin typeface="Times New Roman" pitchFamily="18" charset="0"/>
                <a:ea typeface="ＭＳ Ｐゴシック" pitchFamily="34" charset="-128"/>
                <a:cs typeface="Times New Roman" pitchFamily="18" charset="0"/>
              </a:rPr>
              <a:t>the </a:t>
            </a:r>
            <a:r>
              <a:rPr lang="en-US" sz="2400" b="1" i="1" u="sng" dirty="0" smtClean="0">
                <a:latin typeface="Times New Roman" pitchFamily="18" charset="0"/>
                <a:ea typeface="ＭＳ Ｐゴシック" pitchFamily="34" charset="-128"/>
                <a:cs typeface="Times New Roman" pitchFamily="18" charset="0"/>
              </a:rPr>
              <a:t>geoid</a:t>
            </a:r>
            <a:r>
              <a:rPr lang="en-US" sz="2400" b="1" dirty="0" smtClean="0">
                <a:latin typeface="Times New Roman" pitchFamily="18" charset="0"/>
                <a:ea typeface="ＭＳ Ｐゴシック" pitchFamily="34" charset="-128"/>
                <a:cs typeface="Times New Roman" pitchFamily="18" charset="0"/>
              </a:rPr>
              <a:t/>
            </a:r>
            <a:br>
              <a:rPr lang="en-US" sz="2400" b="1" dirty="0" smtClean="0">
                <a:latin typeface="Times New Roman" pitchFamily="18" charset="0"/>
                <a:ea typeface="ＭＳ Ｐゴシック" pitchFamily="34" charset="-128"/>
                <a:cs typeface="Times New Roman" pitchFamily="18" charset="0"/>
              </a:rPr>
            </a:br>
            <a:r>
              <a:rPr lang="en-US" sz="2400" b="1" dirty="0" smtClean="0">
                <a:latin typeface="Times New Roman" pitchFamily="18" charset="0"/>
                <a:ea typeface="ＭＳ Ｐゴシック" pitchFamily="34" charset="-128"/>
                <a:cs typeface="Times New Roman" pitchFamily="18" charset="0"/>
              </a:rPr>
              <a:t>to </a:t>
            </a:r>
            <a:r>
              <a:rPr lang="en-US" sz="2400" b="1" dirty="0" smtClean="0">
                <a:latin typeface="Times New Roman" pitchFamily="18" charset="0"/>
                <a:ea typeface="ＭＳ Ｐゴシック" pitchFamily="34" charset="-128"/>
                <a:cs typeface="Times New Roman" pitchFamily="18" charset="0"/>
              </a:rPr>
              <a:t>the point of interest</a:t>
            </a:r>
          </a:p>
        </p:txBody>
      </p:sp>
      <p:sp>
        <p:nvSpPr>
          <p:cNvPr id="15365" name="Freeform 4"/>
          <p:cNvSpPr>
            <a:spLocks/>
          </p:cNvSpPr>
          <p:nvPr/>
        </p:nvSpPr>
        <p:spPr bwMode="auto">
          <a:xfrm>
            <a:off x="1298575" y="4433888"/>
            <a:ext cx="7324725" cy="508000"/>
          </a:xfrm>
          <a:custGeom>
            <a:avLst/>
            <a:gdLst>
              <a:gd name="T0" fmla="*/ 0 w 4614"/>
              <a:gd name="T1" fmla="*/ 695563125 h 320"/>
              <a:gd name="T2" fmla="*/ 2147483647 w 4614"/>
              <a:gd name="T3" fmla="*/ 15120938 h 320"/>
              <a:gd name="T4" fmla="*/ 2147483647 w 4614"/>
              <a:gd name="T5" fmla="*/ 788809700 h 320"/>
              <a:gd name="T6" fmla="*/ 2147483647 w 4614"/>
              <a:gd name="T7" fmla="*/ 126007813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ffectLst/>
        </p:spPr>
        <p:txBody>
          <a:bodyPr/>
          <a:lstStyle/>
          <a:p>
            <a:endParaRPr lang="en-US"/>
          </a:p>
        </p:txBody>
      </p:sp>
      <p:sp>
        <p:nvSpPr>
          <p:cNvPr id="15366" name="Freeform 5"/>
          <p:cNvSpPr>
            <a:spLocks/>
          </p:cNvSpPr>
          <p:nvPr/>
        </p:nvSpPr>
        <p:spPr bwMode="auto">
          <a:xfrm>
            <a:off x="1384300" y="2076450"/>
            <a:ext cx="7229475" cy="1171575"/>
          </a:xfrm>
          <a:custGeom>
            <a:avLst/>
            <a:gdLst>
              <a:gd name="T0" fmla="*/ 68045013 w 4554"/>
              <a:gd name="T1" fmla="*/ 1723786875 h 738"/>
              <a:gd name="T2" fmla="*/ 352821875 w 4554"/>
              <a:gd name="T3" fmla="*/ 1343244075 h 738"/>
              <a:gd name="T4" fmla="*/ 733366263 w 4554"/>
              <a:gd name="T5" fmla="*/ 1426408438 h 738"/>
              <a:gd name="T6" fmla="*/ 977820625 w 4554"/>
              <a:gd name="T7" fmla="*/ 1370965000 h 738"/>
              <a:gd name="T8" fmla="*/ 1139110625 w 4554"/>
              <a:gd name="T9" fmla="*/ 1166833138 h 738"/>
              <a:gd name="T10" fmla="*/ 1600300013 w 4554"/>
              <a:gd name="T11" fmla="*/ 897175625 h 738"/>
              <a:gd name="T12" fmla="*/ 2008565325 w 4554"/>
              <a:gd name="T13" fmla="*/ 597277825 h 738"/>
              <a:gd name="T14" fmla="*/ 2147483647 w 4554"/>
              <a:gd name="T15" fmla="*/ 922377188 h 738"/>
              <a:gd name="T16" fmla="*/ 2147483647 w 4554"/>
              <a:gd name="T17" fmla="*/ 705643750 h 738"/>
              <a:gd name="T18" fmla="*/ 2147483647 w 4554"/>
              <a:gd name="T19" fmla="*/ 123488450 h 738"/>
              <a:gd name="T20" fmla="*/ 2147483647 w 4554"/>
              <a:gd name="T21" fmla="*/ 420866888 h 738"/>
              <a:gd name="T22" fmla="*/ 2147483647 w 4554"/>
              <a:gd name="T23" fmla="*/ 965220638 h 738"/>
              <a:gd name="T24" fmla="*/ 2147483647 w 4554"/>
              <a:gd name="T25" fmla="*/ 1275199063 h 738"/>
              <a:gd name="T26" fmla="*/ 2147483647 w 4554"/>
              <a:gd name="T27" fmla="*/ 1315521563 h 738"/>
              <a:gd name="T28" fmla="*/ 2147483647 w 4554"/>
              <a:gd name="T29" fmla="*/ 1602819375 h 738"/>
              <a:gd name="T30" fmla="*/ 2147483647 w 4554"/>
              <a:gd name="T31" fmla="*/ 1358365013 h 738"/>
              <a:gd name="T32" fmla="*/ 2147483647 w 4554"/>
              <a:gd name="T33" fmla="*/ 1018143125 h 738"/>
              <a:gd name="T34" fmla="*/ 2147483647 w 4554"/>
              <a:gd name="T35" fmla="*/ 1086188138 h 738"/>
              <a:gd name="T36" fmla="*/ 2147483647 w 4554"/>
              <a:gd name="T37" fmla="*/ 950099700 h 738"/>
              <a:gd name="T38" fmla="*/ 2147483647 w 4554"/>
              <a:gd name="T39" fmla="*/ 665321250 h 738"/>
              <a:gd name="T40" fmla="*/ 2147483647 w 4554"/>
              <a:gd name="T41" fmla="*/ 488910313 h 738"/>
              <a:gd name="T42" fmla="*/ 2147483647 w 4554"/>
              <a:gd name="T43" fmla="*/ 909777200 h 738"/>
              <a:gd name="T44" fmla="*/ 2147483647 w 4554"/>
              <a:gd name="T45" fmla="*/ 829132200 h 738"/>
              <a:gd name="T46" fmla="*/ 2147483647 w 4554"/>
              <a:gd name="T47" fmla="*/ 1330642500 h 738"/>
              <a:gd name="T48" fmla="*/ 2147483647 w 4554"/>
              <a:gd name="T49" fmla="*/ 897175625 h 738"/>
              <a:gd name="T50" fmla="*/ 2147483647 w 4554"/>
              <a:gd name="T51" fmla="*/ 677922825 h 738"/>
              <a:gd name="T52" fmla="*/ 2147483647 w 4554"/>
              <a:gd name="T53" fmla="*/ 408265313 h 738"/>
              <a:gd name="T54" fmla="*/ 2147483647 w 4554"/>
              <a:gd name="T55" fmla="*/ 814011263 h 738"/>
              <a:gd name="T56" fmla="*/ 2147483647 w 4554"/>
              <a:gd name="T57" fmla="*/ 1113909063 h 738"/>
              <a:gd name="T58" fmla="*/ 2147483647 w 4554"/>
              <a:gd name="T59" fmla="*/ 1426408438 h 738"/>
              <a:gd name="T60" fmla="*/ 2147483647 w 4554"/>
              <a:gd name="T61" fmla="*/ 1222276575 h 738"/>
              <a:gd name="T62" fmla="*/ 2147483647 w 4554"/>
              <a:gd name="T63" fmla="*/ 1451610000 h 738"/>
              <a:gd name="T64" fmla="*/ 2147483647 w 4554"/>
              <a:gd name="T65" fmla="*/ 1249997500 h 738"/>
              <a:gd name="T66" fmla="*/ 2147483647 w 4554"/>
              <a:gd name="T67" fmla="*/ 1113909063 h 738"/>
              <a:gd name="T68" fmla="*/ 2147483647 w 4554"/>
              <a:gd name="T69" fmla="*/ 556955325 h 738"/>
              <a:gd name="T70" fmla="*/ 2147483647 w 4554"/>
              <a:gd name="T71" fmla="*/ 788809700 h 738"/>
              <a:gd name="T72" fmla="*/ 2147483647 w 4554"/>
              <a:gd name="T73" fmla="*/ 922377188 h 738"/>
              <a:gd name="T74" fmla="*/ 2147483647 w 4554"/>
              <a:gd name="T75" fmla="*/ 977820625 h 738"/>
              <a:gd name="T76" fmla="*/ 2147483647 w 4554"/>
              <a:gd name="T77" fmla="*/ 1058465625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ffectLst/>
        </p:spPr>
        <p:txBody>
          <a:bodyPr/>
          <a:lstStyle/>
          <a:p>
            <a:endParaRPr lang="en-US"/>
          </a:p>
        </p:txBody>
      </p:sp>
      <p:sp>
        <p:nvSpPr>
          <p:cNvPr id="15367" name="Freeform 6"/>
          <p:cNvSpPr>
            <a:spLocks/>
          </p:cNvSpPr>
          <p:nvPr/>
        </p:nvSpPr>
        <p:spPr bwMode="auto">
          <a:xfrm>
            <a:off x="4367213" y="2538413"/>
            <a:ext cx="355600" cy="2162175"/>
          </a:xfrm>
          <a:custGeom>
            <a:avLst/>
            <a:gdLst>
              <a:gd name="T0" fmla="*/ 0 w 224"/>
              <a:gd name="T1" fmla="*/ 2147483647 h 1362"/>
              <a:gd name="T2" fmla="*/ 501511888 w 224"/>
              <a:gd name="T3" fmla="*/ 1940520313 h 1362"/>
              <a:gd name="T4" fmla="*/ 380544388 w 224"/>
              <a:gd name="T5" fmla="*/ 0 h 1362"/>
              <a:gd name="T6" fmla="*/ 0 60000 65536"/>
              <a:gd name="T7" fmla="*/ 0 60000 65536"/>
              <a:gd name="T8" fmla="*/ 0 60000 65536"/>
            </a:gdLst>
            <a:ahLst/>
            <a:cxnLst>
              <a:cxn ang="T6">
                <a:pos x="T0" y="T1"/>
              </a:cxn>
              <a:cxn ang="T7">
                <a:pos x="T2" y="T3"/>
              </a:cxn>
              <a:cxn ang="T8">
                <a:pos x="T4" y="T5"/>
              </a:cxn>
            </a:cxnLst>
            <a:rect l="0" t="0" r="r" b="b"/>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ffectLst/>
        </p:spPr>
        <p:txBody>
          <a:bodyPr/>
          <a:lstStyle/>
          <a:p>
            <a:endParaRPr lang="en-US"/>
          </a:p>
        </p:txBody>
      </p:sp>
      <p:sp>
        <p:nvSpPr>
          <p:cNvPr id="15368" name="Text Box 7"/>
          <p:cNvSpPr txBox="1">
            <a:spLocks noChangeArrowheads="1"/>
          </p:cNvSpPr>
          <p:nvPr/>
        </p:nvSpPr>
        <p:spPr bwMode="auto">
          <a:xfrm>
            <a:off x="4770438" y="3503613"/>
            <a:ext cx="350837" cy="369887"/>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H</a:t>
            </a:r>
          </a:p>
        </p:txBody>
      </p:sp>
      <p:sp>
        <p:nvSpPr>
          <p:cNvPr id="15369" name="Oval 8"/>
          <p:cNvSpPr>
            <a:spLocks noChangeArrowheads="1"/>
          </p:cNvSpPr>
          <p:nvPr/>
        </p:nvSpPr>
        <p:spPr bwMode="auto">
          <a:xfrm>
            <a:off x="4556125" y="2486025"/>
            <a:ext cx="88900" cy="88900"/>
          </a:xfrm>
          <a:prstGeom prst="ellipse">
            <a:avLst/>
          </a:prstGeom>
          <a:solidFill>
            <a:schemeClr val="accent1"/>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15370" name="Text Box 9"/>
          <p:cNvSpPr txBox="1">
            <a:spLocks noChangeArrowheads="1"/>
          </p:cNvSpPr>
          <p:nvPr/>
        </p:nvSpPr>
        <p:spPr bwMode="auto">
          <a:xfrm>
            <a:off x="473075" y="2957513"/>
            <a:ext cx="890588" cy="646112"/>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Earth’s</a:t>
            </a:r>
          </a:p>
          <a:p>
            <a:r>
              <a:rPr lang="en-US">
                <a:latin typeface="Times New Roman" pitchFamily="18" charset="0"/>
                <a:cs typeface="Times New Roman" pitchFamily="18" charset="0"/>
              </a:rPr>
              <a:t>Surface</a:t>
            </a:r>
          </a:p>
        </p:txBody>
      </p:sp>
      <p:sp>
        <p:nvSpPr>
          <p:cNvPr id="15371" name="Text Box 10"/>
          <p:cNvSpPr txBox="1">
            <a:spLocks noChangeArrowheads="1"/>
          </p:cNvSpPr>
          <p:nvPr/>
        </p:nvSpPr>
        <p:spPr bwMode="auto">
          <a:xfrm>
            <a:off x="284163" y="4887913"/>
            <a:ext cx="1165225" cy="369887"/>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The Geoid</a:t>
            </a:r>
          </a:p>
        </p:txBody>
      </p:sp>
      <p:sp>
        <p:nvSpPr>
          <p:cNvPr id="503819" name="Freeform 11"/>
          <p:cNvSpPr>
            <a:spLocks/>
          </p:cNvSpPr>
          <p:nvPr/>
        </p:nvSpPr>
        <p:spPr bwMode="auto">
          <a:xfrm>
            <a:off x="1049338" y="3970338"/>
            <a:ext cx="7324725" cy="260350"/>
          </a:xfrm>
          <a:custGeom>
            <a:avLst/>
            <a:gdLst>
              <a:gd name="T0" fmla="*/ 0 w 4614"/>
              <a:gd name="T1" fmla="*/ 182694104 h 320"/>
              <a:gd name="T2" fmla="*/ 2147483647 w 4614"/>
              <a:gd name="T3" fmla="*/ 3971965 h 320"/>
              <a:gd name="T4" fmla="*/ 2147483647 w 4614"/>
              <a:gd name="T5" fmla="*/ 207185716 h 320"/>
              <a:gd name="T6" fmla="*/ 2147483647 w 4614"/>
              <a:gd name="T7" fmla="*/ 33096994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ffectLst/>
        </p:spPr>
        <p:txBody>
          <a:bodyPr/>
          <a:lstStyle/>
          <a:p>
            <a:endParaRPr lang="en-US"/>
          </a:p>
        </p:txBody>
      </p:sp>
      <p:sp>
        <p:nvSpPr>
          <p:cNvPr id="503820" name="Text Box 12"/>
          <p:cNvSpPr txBox="1">
            <a:spLocks noChangeArrowheads="1"/>
          </p:cNvSpPr>
          <p:nvPr/>
        </p:nvSpPr>
        <p:spPr bwMode="auto">
          <a:xfrm rot="-395121">
            <a:off x="6261100" y="3638550"/>
            <a:ext cx="2535238" cy="368300"/>
          </a:xfrm>
          <a:prstGeom prst="rect">
            <a:avLst/>
          </a:prstGeom>
          <a:noFill/>
          <a:ln w="9525">
            <a:noFill/>
            <a:miter lim="800000"/>
            <a:headEnd/>
            <a:tailEnd/>
          </a:ln>
          <a:effectLst/>
        </p:spPr>
        <p:txBody>
          <a:bodyPr wrap="none">
            <a:spAutoFit/>
          </a:bodyPr>
          <a:lstStyle/>
          <a:p>
            <a:r>
              <a:rPr lang="en-US">
                <a:solidFill>
                  <a:srgbClr val="3333CC"/>
                </a:solidFill>
                <a:latin typeface="Times New Roman" pitchFamily="18" charset="0"/>
                <a:cs typeface="Times New Roman" pitchFamily="18" charset="0"/>
              </a:rPr>
              <a:t>NAVD 88 reference level</a:t>
            </a:r>
          </a:p>
        </p:txBody>
      </p:sp>
      <p:sp>
        <p:nvSpPr>
          <p:cNvPr id="503821" name="Freeform 13"/>
          <p:cNvSpPr>
            <a:spLocks/>
          </p:cNvSpPr>
          <p:nvPr/>
        </p:nvSpPr>
        <p:spPr bwMode="auto">
          <a:xfrm>
            <a:off x="4589463" y="2546350"/>
            <a:ext cx="50800" cy="1616075"/>
          </a:xfrm>
          <a:custGeom>
            <a:avLst/>
            <a:gdLst>
              <a:gd name="T0" fmla="*/ 0 w 32"/>
              <a:gd name="T1" fmla="*/ 2147483647 h 1018"/>
              <a:gd name="T2" fmla="*/ 80645000 w 32"/>
              <a:gd name="T3" fmla="*/ 1222276575 h 1018"/>
              <a:gd name="T4" fmla="*/ 0 w 32"/>
              <a:gd name="T5" fmla="*/ 0 h 1018"/>
              <a:gd name="T6" fmla="*/ 0 60000 65536"/>
              <a:gd name="T7" fmla="*/ 0 60000 65536"/>
              <a:gd name="T8" fmla="*/ 0 60000 65536"/>
            </a:gdLst>
            <a:ahLst/>
            <a:cxnLst>
              <a:cxn ang="T6">
                <a:pos x="T0" y="T1"/>
              </a:cxn>
              <a:cxn ang="T7">
                <a:pos x="T2" y="T3"/>
              </a:cxn>
              <a:cxn ang="T8">
                <a:pos x="T4" y="T5"/>
              </a:cxn>
            </a:cxnLst>
            <a:rect l="0" t="0" r="r" b="b"/>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ffectLst/>
        </p:spPr>
        <p:txBody>
          <a:bodyPr/>
          <a:lstStyle/>
          <a:p>
            <a:endParaRPr lang="en-US"/>
          </a:p>
        </p:txBody>
      </p:sp>
      <p:sp>
        <p:nvSpPr>
          <p:cNvPr id="503822" name="Text Box 14"/>
          <p:cNvSpPr txBox="1">
            <a:spLocks noChangeArrowheads="1"/>
          </p:cNvSpPr>
          <p:nvPr/>
        </p:nvSpPr>
        <p:spPr bwMode="auto">
          <a:xfrm>
            <a:off x="3144838" y="3211513"/>
            <a:ext cx="1489075" cy="369887"/>
          </a:xfrm>
          <a:prstGeom prst="rect">
            <a:avLst/>
          </a:prstGeom>
          <a:noFill/>
          <a:ln w="9525">
            <a:noFill/>
            <a:miter lim="800000"/>
            <a:headEnd/>
            <a:tailEnd/>
          </a:ln>
          <a:effectLst/>
        </p:spPr>
        <p:txBody>
          <a:bodyPr wrap="none">
            <a:spAutoFit/>
          </a:bodyPr>
          <a:lstStyle/>
          <a:p>
            <a:r>
              <a:rPr lang="en-US">
                <a:solidFill>
                  <a:srgbClr val="3333CC"/>
                </a:solidFill>
                <a:latin typeface="Times New Roman" pitchFamily="18" charset="0"/>
                <a:cs typeface="Times New Roman" pitchFamily="18" charset="0"/>
              </a:rPr>
              <a:t>H (NAVD 88)</a:t>
            </a:r>
          </a:p>
        </p:txBody>
      </p:sp>
      <p:sp>
        <p:nvSpPr>
          <p:cNvPr id="503823" name="Line 15"/>
          <p:cNvSpPr>
            <a:spLocks noChangeShapeType="1"/>
          </p:cNvSpPr>
          <p:nvPr/>
        </p:nvSpPr>
        <p:spPr bwMode="auto">
          <a:xfrm>
            <a:off x="1641475" y="4033838"/>
            <a:ext cx="136525" cy="581025"/>
          </a:xfrm>
          <a:prstGeom prst="line">
            <a:avLst/>
          </a:prstGeom>
          <a:noFill/>
          <a:ln w="25400">
            <a:solidFill>
              <a:schemeClr val="tx1"/>
            </a:solidFill>
            <a:prstDash val="dash"/>
            <a:round/>
            <a:headEnd type="triangle" w="med" len="med"/>
            <a:tailEnd type="triangle" w="med" len="med"/>
          </a:ln>
          <a:effectLst/>
        </p:spPr>
        <p:txBody>
          <a:bodyPr/>
          <a:lstStyle/>
          <a:p>
            <a:endParaRPr lang="en-US"/>
          </a:p>
        </p:txBody>
      </p:sp>
      <p:sp>
        <p:nvSpPr>
          <p:cNvPr id="503824" name="Line 16"/>
          <p:cNvSpPr>
            <a:spLocks noChangeShapeType="1"/>
          </p:cNvSpPr>
          <p:nvPr/>
        </p:nvSpPr>
        <p:spPr bwMode="auto">
          <a:xfrm flipH="1">
            <a:off x="5175250" y="4192588"/>
            <a:ext cx="128588" cy="633412"/>
          </a:xfrm>
          <a:prstGeom prst="line">
            <a:avLst/>
          </a:prstGeom>
          <a:noFill/>
          <a:ln w="25400">
            <a:solidFill>
              <a:schemeClr val="tx1"/>
            </a:solidFill>
            <a:prstDash val="dash"/>
            <a:round/>
            <a:headEnd type="triangle" w="med" len="med"/>
            <a:tailEnd type="triangle" w="med" len="med"/>
          </a:ln>
          <a:effectLst/>
        </p:spPr>
        <p:txBody>
          <a:bodyPr/>
          <a:lstStyle/>
          <a:p>
            <a:endParaRPr lang="en-US"/>
          </a:p>
        </p:txBody>
      </p:sp>
      <p:sp>
        <p:nvSpPr>
          <p:cNvPr id="503825" name="Line 17"/>
          <p:cNvSpPr>
            <a:spLocks noChangeShapeType="1"/>
          </p:cNvSpPr>
          <p:nvPr/>
        </p:nvSpPr>
        <p:spPr bwMode="auto">
          <a:xfrm flipH="1">
            <a:off x="3697288" y="4071938"/>
            <a:ext cx="42862" cy="485775"/>
          </a:xfrm>
          <a:prstGeom prst="line">
            <a:avLst/>
          </a:prstGeom>
          <a:noFill/>
          <a:ln w="25400">
            <a:solidFill>
              <a:schemeClr val="tx1"/>
            </a:solidFill>
            <a:prstDash val="dash"/>
            <a:round/>
            <a:headEnd type="triangle" w="med" len="med"/>
            <a:tailEnd type="triangle" w="med" len="med"/>
          </a:ln>
          <a:effectLst/>
        </p:spPr>
        <p:txBody>
          <a:bodyPr/>
          <a:lstStyle/>
          <a:p>
            <a:endParaRPr lang="en-US"/>
          </a:p>
        </p:txBody>
      </p:sp>
      <p:sp>
        <p:nvSpPr>
          <p:cNvPr id="503826" name="Line 18"/>
          <p:cNvSpPr>
            <a:spLocks noChangeShapeType="1"/>
          </p:cNvSpPr>
          <p:nvPr/>
        </p:nvSpPr>
        <p:spPr bwMode="auto">
          <a:xfrm>
            <a:off x="2354263" y="4002088"/>
            <a:ext cx="58737" cy="469900"/>
          </a:xfrm>
          <a:prstGeom prst="line">
            <a:avLst/>
          </a:prstGeom>
          <a:noFill/>
          <a:ln w="25400">
            <a:solidFill>
              <a:schemeClr val="tx1"/>
            </a:solidFill>
            <a:prstDash val="dash"/>
            <a:round/>
            <a:headEnd type="triangle" w="med" len="med"/>
            <a:tailEnd type="triangle" w="med" len="med"/>
          </a:ln>
          <a:effectLst/>
        </p:spPr>
        <p:txBody>
          <a:bodyPr/>
          <a:lstStyle/>
          <a:p>
            <a:endParaRPr lang="en-US"/>
          </a:p>
        </p:txBody>
      </p:sp>
      <p:sp>
        <p:nvSpPr>
          <p:cNvPr id="503827" name="Line 19"/>
          <p:cNvSpPr>
            <a:spLocks noChangeShapeType="1"/>
          </p:cNvSpPr>
          <p:nvPr/>
        </p:nvSpPr>
        <p:spPr bwMode="auto">
          <a:xfrm>
            <a:off x="6429375" y="4214813"/>
            <a:ext cx="25400" cy="658812"/>
          </a:xfrm>
          <a:prstGeom prst="line">
            <a:avLst/>
          </a:prstGeom>
          <a:noFill/>
          <a:ln w="25400">
            <a:solidFill>
              <a:schemeClr val="tx1"/>
            </a:solidFill>
            <a:prstDash val="dash"/>
            <a:round/>
            <a:headEnd type="triangle" w="med" len="med"/>
            <a:tailEnd type="triangle" w="med" len="med"/>
          </a:ln>
          <a:effectLst/>
        </p:spPr>
        <p:txBody>
          <a:bodyPr/>
          <a:lstStyle/>
          <a:p>
            <a:endParaRPr lang="en-US"/>
          </a:p>
        </p:txBody>
      </p:sp>
      <p:sp>
        <p:nvSpPr>
          <p:cNvPr id="503828" name="Line 20"/>
          <p:cNvSpPr>
            <a:spLocks noChangeShapeType="1"/>
          </p:cNvSpPr>
          <p:nvPr/>
        </p:nvSpPr>
        <p:spPr bwMode="auto">
          <a:xfrm>
            <a:off x="8042275" y="4043363"/>
            <a:ext cx="68263" cy="598487"/>
          </a:xfrm>
          <a:prstGeom prst="line">
            <a:avLst/>
          </a:prstGeom>
          <a:noFill/>
          <a:ln w="25400">
            <a:solidFill>
              <a:schemeClr val="tx1"/>
            </a:solidFill>
            <a:prstDash val="dash"/>
            <a:round/>
            <a:headEnd type="triangle" w="med" len="med"/>
            <a:tailEnd type="triangle" w="med" len="med"/>
          </a:ln>
          <a:effectLst/>
        </p:spPr>
        <p:txBody>
          <a:bodyPr/>
          <a:lstStyle/>
          <a:p>
            <a:endParaRPr lang="en-US"/>
          </a:p>
        </p:txBody>
      </p:sp>
      <p:sp>
        <p:nvSpPr>
          <p:cNvPr id="503829" name="Freeform 21"/>
          <p:cNvSpPr>
            <a:spLocks/>
          </p:cNvSpPr>
          <p:nvPr/>
        </p:nvSpPr>
        <p:spPr bwMode="auto">
          <a:xfrm>
            <a:off x="1735138" y="4392613"/>
            <a:ext cx="2170112" cy="1308100"/>
          </a:xfrm>
          <a:custGeom>
            <a:avLst/>
            <a:gdLst>
              <a:gd name="T0" fmla="*/ 0 w 1362"/>
              <a:gd name="T1" fmla="*/ 0 h 915"/>
              <a:gd name="T2" fmla="*/ 888542958 w 1362"/>
              <a:gd name="T3" fmla="*/ 429199762 h 915"/>
              <a:gd name="T4" fmla="*/ 654981865 w 1362"/>
              <a:gd name="T5" fmla="*/ 1122049580 h 915"/>
              <a:gd name="T6" fmla="*/ 2147483647 w 1362"/>
              <a:gd name="T7" fmla="*/ 1870082634 h 9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ffectLst/>
        </p:spPr>
        <p:txBody>
          <a:bodyPr/>
          <a:lstStyle/>
          <a:p>
            <a:endParaRPr lang="en-US"/>
          </a:p>
        </p:txBody>
      </p:sp>
      <p:sp>
        <p:nvSpPr>
          <p:cNvPr id="503830" name="Text Box 22"/>
          <p:cNvSpPr txBox="1">
            <a:spLocks noChangeArrowheads="1"/>
          </p:cNvSpPr>
          <p:nvPr/>
        </p:nvSpPr>
        <p:spPr bwMode="auto">
          <a:xfrm>
            <a:off x="1674813" y="5595938"/>
            <a:ext cx="6324600" cy="1200150"/>
          </a:xfrm>
          <a:prstGeom prst="rect">
            <a:avLst/>
          </a:prstGeom>
          <a:noFill/>
          <a:ln w="9525">
            <a:noFill/>
            <a:miter lim="800000"/>
            <a:headEnd/>
            <a:tailEnd/>
          </a:ln>
          <a:effectLst/>
        </p:spPr>
        <p:txBody>
          <a:bodyPr>
            <a:spAutoFit/>
          </a:bodyPr>
          <a:lstStyle/>
          <a:p>
            <a:r>
              <a:rPr lang="en-US">
                <a:latin typeface="Times New Roman" pitchFamily="18" charset="0"/>
                <a:cs typeface="Times New Roman" pitchFamily="18" charset="0"/>
              </a:rPr>
              <a:t>Errors in NAVD 88 :  ~50 cm average, </a:t>
            </a:r>
          </a:p>
          <a:p>
            <a:r>
              <a:rPr lang="en-US">
                <a:latin typeface="Times New Roman" pitchFamily="18" charset="0"/>
                <a:cs typeface="Times New Roman" pitchFamily="18" charset="0"/>
              </a:rPr>
              <a:t>                                  100 cm CONUS tilt, </a:t>
            </a:r>
          </a:p>
          <a:p>
            <a:r>
              <a:rPr lang="en-US">
                <a:latin typeface="Times New Roman" pitchFamily="18" charset="0"/>
                <a:cs typeface="Times New Roman" pitchFamily="18" charset="0"/>
              </a:rPr>
              <a:t>                                  1-2 meters average in Alaska</a:t>
            </a:r>
          </a:p>
          <a:p>
            <a:r>
              <a:rPr lang="en-US">
                <a:latin typeface="Times New Roman" pitchFamily="18" charset="0"/>
                <a:cs typeface="Times New Roman" pitchFamily="18" charset="0"/>
              </a:rPr>
              <a:t>                                   NO tracking</a:t>
            </a:r>
          </a:p>
        </p:txBody>
      </p:sp>
      <p:sp>
        <p:nvSpPr>
          <p:cNvPr id="503831" name="Freeform 23"/>
          <p:cNvSpPr>
            <a:spLocks/>
          </p:cNvSpPr>
          <p:nvPr/>
        </p:nvSpPr>
        <p:spPr bwMode="auto">
          <a:xfrm>
            <a:off x="2324100" y="4135438"/>
            <a:ext cx="1666875" cy="1504950"/>
          </a:xfrm>
          <a:custGeom>
            <a:avLst/>
            <a:gdLst>
              <a:gd name="T0" fmla="*/ 95765938 w 1050"/>
              <a:gd name="T1" fmla="*/ 204133450 h 948"/>
              <a:gd name="T2" fmla="*/ 176410938 w 1050"/>
              <a:gd name="T3" fmla="*/ 151209375 h 948"/>
              <a:gd name="T4" fmla="*/ 1154231563 w 1050"/>
              <a:gd name="T5" fmla="*/ 204133450 h 948"/>
              <a:gd name="T6" fmla="*/ 733366263 w 1050"/>
              <a:gd name="T7" fmla="*/ 1370965000 h 948"/>
              <a:gd name="T8" fmla="*/ 2147483647 w 1050"/>
              <a:gd name="T9" fmla="*/ 2147483647 h 9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ffectLst/>
        </p:spPr>
        <p:txBody>
          <a:bodyPr/>
          <a:lstStyle/>
          <a:p>
            <a:endParaRPr lang="en-US"/>
          </a:p>
        </p:txBody>
      </p:sp>
      <p:sp>
        <p:nvSpPr>
          <p:cNvPr id="503832" name="Freeform 24"/>
          <p:cNvSpPr>
            <a:spLocks/>
          </p:cNvSpPr>
          <p:nvPr/>
        </p:nvSpPr>
        <p:spPr bwMode="auto">
          <a:xfrm>
            <a:off x="3678238" y="4327525"/>
            <a:ext cx="406400" cy="1235075"/>
          </a:xfrm>
          <a:custGeom>
            <a:avLst/>
            <a:gdLst>
              <a:gd name="T0" fmla="*/ 47883763 w 256"/>
              <a:gd name="T1" fmla="*/ 63004700 h 778"/>
              <a:gd name="T2" fmla="*/ 509071563 w 256"/>
              <a:gd name="T3" fmla="*/ 183972200 h 778"/>
              <a:gd name="T4" fmla="*/ 22682200 w 256"/>
              <a:gd name="T5" fmla="*/ 1161792825 h 778"/>
              <a:gd name="T6" fmla="*/ 645160000 w 256"/>
              <a:gd name="T7" fmla="*/ 1960681563 h 7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ffectLst/>
        </p:spPr>
        <p:txBody>
          <a:bodyPr/>
          <a:lstStyle/>
          <a:p>
            <a:endParaRPr lang="en-US"/>
          </a:p>
        </p:txBody>
      </p:sp>
      <p:sp>
        <p:nvSpPr>
          <p:cNvPr id="503833" name="Freeform 25"/>
          <p:cNvSpPr>
            <a:spLocks/>
          </p:cNvSpPr>
          <p:nvPr/>
        </p:nvSpPr>
        <p:spPr bwMode="auto">
          <a:xfrm>
            <a:off x="4589463" y="4487863"/>
            <a:ext cx="1328737" cy="1135062"/>
          </a:xfrm>
          <a:custGeom>
            <a:avLst/>
            <a:gdLst>
              <a:gd name="T0" fmla="*/ 1018142742 w 837"/>
              <a:gd name="T1" fmla="*/ 12599982 h 715"/>
              <a:gd name="T2" fmla="*/ 1940519582 w 837"/>
              <a:gd name="T3" fmla="*/ 297378307 h 715"/>
              <a:gd name="T4" fmla="*/ 0 w 837"/>
              <a:gd name="T5" fmla="*/ 1801910131 h 715"/>
              <a:gd name="T6" fmla="*/ 0 60000 65536"/>
              <a:gd name="T7" fmla="*/ 0 60000 65536"/>
              <a:gd name="T8" fmla="*/ 0 60000 65536"/>
            </a:gdLst>
            <a:ahLst/>
            <a:cxnLst>
              <a:cxn ang="T6">
                <a:pos x="T0" y="T1"/>
              </a:cxn>
              <a:cxn ang="T7">
                <a:pos x="T2" y="T3"/>
              </a:cxn>
              <a:cxn ang="T8">
                <a:pos x="T4" y="T5"/>
              </a:cxn>
            </a:cxnLst>
            <a:rect l="0" t="0" r="r" b="b"/>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ffectLst/>
        </p:spPr>
        <p:txBody>
          <a:bodyPr/>
          <a:lstStyle/>
          <a:p>
            <a:endParaRPr lang="en-US"/>
          </a:p>
        </p:txBody>
      </p:sp>
      <p:sp>
        <p:nvSpPr>
          <p:cNvPr id="503834" name="Freeform 26"/>
          <p:cNvSpPr>
            <a:spLocks/>
          </p:cNvSpPr>
          <p:nvPr/>
        </p:nvSpPr>
        <p:spPr bwMode="auto">
          <a:xfrm>
            <a:off x="5478463" y="4505325"/>
            <a:ext cx="979487" cy="1100138"/>
          </a:xfrm>
          <a:custGeom>
            <a:avLst/>
            <a:gdLst>
              <a:gd name="T0" fmla="*/ 1519652649 w 617"/>
              <a:gd name="T1" fmla="*/ 37803155 h 693"/>
              <a:gd name="T2" fmla="*/ 1451609259 w 617"/>
              <a:gd name="T3" fmla="*/ 78125673 h 693"/>
              <a:gd name="T4" fmla="*/ 894654218 w 617"/>
              <a:gd name="T5" fmla="*/ 511592745 h 693"/>
              <a:gd name="T6" fmla="*/ 0 w 617"/>
              <a:gd name="T7" fmla="*/ 1746469869 h 6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ffectLst/>
        </p:spPr>
        <p:txBody>
          <a:bodyPr/>
          <a:lstStyle/>
          <a:p>
            <a:endParaRPr lang="en-US"/>
          </a:p>
        </p:txBody>
      </p:sp>
      <p:sp>
        <p:nvSpPr>
          <p:cNvPr id="503835" name="Freeform 27"/>
          <p:cNvSpPr>
            <a:spLocks/>
          </p:cNvSpPr>
          <p:nvPr/>
        </p:nvSpPr>
        <p:spPr bwMode="auto">
          <a:xfrm>
            <a:off x="6221413" y="4349750"/>
            <a:ext cx="1854200" cy="1247775"/>
          </a:xfrm>
          <a:custGeom>
            <a:avLst/>
            <a:gdLst>
              <a:gd name="T0" fmla="*/ 2147483647 w 1168"/>
              <a:gd name="T1" fmla="*/ 0 h 786"/>
              <a:gd name="T2" fmla="*/ 1600300013 w 1168"/>
              <a:gd name="T3" fmla="*/ 408265313 h 786"/>
              <a:gd name="T4" fmla="*/ 0 w 1168"/>
              <a:gd name="T5" fmla="*/ 1980842813 h 786"/>
              <a:gd name="T6" fmla="*/ 0 60000 65536"/>
              <a:gd name="T7" fmla="*/ 0 60000 65536"/>
              <a:gd name="T8" fmla="*/ 0 60000 65536"/>
            </a:gdLst>
            <a:ahLst/>
            <a:cxnLst>
              <a:cxn ang="T6">
                <a:pos x="T0" y="T1"/>
              </a:cxn>
              <a:cxn ang="T7">
                <a:pos x="T2" y="T3"/>
              </a:cxn>
              <a:cxn ang="T8">
                <a:pos x="T4" y="T5"/>
              </a:cxn>
            </a:cxnLst>
            <a:rect l="0" t="0" r="r" b="b"/>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ffectLst/>
        </p:spPr>
        <p:txBody>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3819"/>
                                        </p:tgtEl>
                                        <p:attrNameLst>
                                          <p:attrName>style.visibility</p:attrName>
                                        </p:attrNameLst>
                                      </p:cBhvr>
                                      <p:to>
                                        <p:strVal val="visible"/>
                                      </p:to>
                                    </p:set>
                                    <p:anim calcmode="lin" valueType="num">
                                      <p:cBhvr additive="base">
                                        <p:cTn id="7" dur="500" fill="hold"/>
                                        <p:tgtEl>
                                          <p:spTgt spid="503819"/>
                                        </p:tgtEl>
                                        <p:attrNameLst>
                                          <p:attrName>ppt_x</p:attrName>
                                        </p:attrNameLst>
                                      </p:cBhvr>
                                      <p:tavLst>
                                        <p:tav tm="0">
                                          <p:val>
                                            <p:strVal val="#ppt_x"/>
                                          </p:val>
                                        </p:tav>
                                        <p:tav tm="100000">
                                          <p:val>
                                            <p:strVal val="#ppt_x"/>
                                          </p:val>
                                        </p:tav>
                                      </p:tavLst>
                                    </p:anim>
                                    <p:anim calcmode="lin" valueType="num">
                                      <p:cBhvr additive="base">
                                        <p:cTn id="8" dur="500" fill="hold"/>
                                        <p:tgtEl>
                                          <p:spTgt spid="5038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3820"/>
                                        </p:tgtEl>
                                        <p:attrNameLst>
                                          <p:attrName>style.visibility</p:attrName>
                                        </p:attrNameLst>
                                      </p:cBhvr>
                                      <p:to>
                                        <p:strVal val="visible"/>
                                      </p:to>
                                    </p:set>
                                    <p:anim calcmode="lin" valueType="num">
                                      <p:cBhvr additive="base">
                                        <p:cTn id="11" dur="500" fill="hold"/>
                                        <p:tgtEl>
                                          <p:spTgt spid="503820"/>
                                        </p:tgtEl>
                                        <p:attrNameLst>
                                          <p:attrName>ppt_x</p:attrName>
                                        </p:attrNameLst>
                                      </p:cBhvr>
                                      <p:tavLst>
                                        <p:tav tm="0">
                                          <p:val>
                                            <p:strVal val="#ppt_x"/>
                                          </p:val>
                                        </p:tav>
                                        <p:tav tm="100000">
                                          <p:val>
                                            <p:strVal val="#ppt_x"/>
                                          </p:val>
                                        </p:tav>
                                      </p:tavLst>
                                    </p:anim>
                                    <p:anim calcmode="lin" valueType="num">
                                      <p:cBhvr additive="base">
                                        <p:cTn id="12" dur="500" fill="hold"/>
                                        <p:tgtEl>
                                          <p:spTgt spid="50382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38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38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38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38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38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38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8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38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38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38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38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38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38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38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3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9" grpId="0" animBg="1"/>
      <p:bldP spid="503820" grpId="0"/>
      <p:bldP spid="503821" grpId="0" animBg="1"/>
      <p:bldP spid="503822" grpId="0"/>
      <p:bldP spid="503823" grpId="0" animBg="1"/>
      <p:bldP spid="503824" grpId="0" animBg="1"/>
      <p:bldP spid="503825" grpId="0" animBg="1"/>
      <p:bldP spid="503826" grpId="0" animBg="1"/>
      <p:bldP spid="503827" grpId="0" animBg="1"/>
      <p:bldP spid="503828" grpId="0" animBg="1"/>
      <p:bldP spid="503829" grpId="0" animBg="1"/>
      <p:bldP spid="503830" grpId="0"/>
      <p:bldP spid="503831" grpId="0" animBg="1"/>
      <p:bldP spid="503832" grpId="0" animBg="1"/>
      <p:bldP spid="503833" grpId="0" animBg="1"/>
      <p:bldP spid="503834" grpId="0" animBg="1"/>
      <p:bldP spid="5038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14400" y="609600"/>
            <a:ext cx="7239000" cy="914400"/>
          </a:xfrm>
          <a:prstGeom prst="rect">
            <a:avLst/>
          </a:prstGeom>
        </p:spPr>
        <p:txBody>
          <a:bodyPr/>
          <a:lstStyle/>
          <a:p>
            <a:pPr algn="ctr" fontAlgn="auto">
              <a:spcBef>
                <a:spcPts val="0"/>
              </a:spcBef>
              <a:spcAft>
                <a:spcPts val="0"/>
              </a:spcAft>
              <a:defRPr/>
            </a:pPr>
            <a:r>
              <a:rPr lang="en-US" sz="3000" b="1" kern="0" dirty="0">
                <a:solidFill>
                  <a:srgbClr val="0000FF"/>
                </a:solidFill>
                <a:latin typeface="Arial" charset="0"/>
                <a:ea typeface="+mj-ea"/>
                <a:cs typeface="Arial" pitchFamily="34" charset="0"/>
              </a:rPr>
              <a:t>What is Geodesy?</a:t>
            </a:r>
          </a:p>
        </p:txBody>
      </p:sp>
      <p:sp>
        <p:nvSpPr>
          <p:cNvPr id="5" name="Rectangle 6"/>
          <p:cNvSpPr txBox="1">
            <a:spLocks noChangeArrowheads="1"/>
          </p:cNvSpPr>
          <p:nvPr/>
        </p:nvSpPr>
        <p:spPr>
          <a:xfrm>
            <a:off x="4267200" y="1524000"/>
            <a:ext cx="3962400" cy="1905000"/>
          </a:xfrm>
          <a:prstGeom prst="rect">
            <a:avLst/>
          </a:prstGeom>
          <a:noFill/>
        </p:spPr>
        <p:txBody>
          <a:bodyPr/>
          <a:lstStyle/>
          <a:p>
            <a:pPr algn="ctr" fontAlgn="auto">
              <a:spcBef>
                <a:spcPct val="20000"/>
              </a:spcBef>
              <a:spcAft>
                <a:spcPts val="0"/>
              </a:spcAft>
              <a:defRPr/>
            </a:pPr>
            <a:r>
              <a:rPr lang="en-US" sz="2200" kern="0" dirty="0">
                <a:latin typeface="Arial" charset="0"/>
                <a:ea typeface="ＭＳ Ｐゴシック" charset="0"/>
                <a:cs typeface="Arial" pitchFamily="34" charset="0"/>
              </a:rPr>
              <a:t>Geodesy (geodetic control) is a foundational science that defines position &amp; height</a:t>
            </a:r>
            <a:endParaRPr lang="en-US" sz="1600" kern="0" dirty="0">
              <a:latin typeface="Arial" charset="0"/>
              <a:ea typeface="ＭＳ Ｐゴシック" charset="0"/>
              <a:cs typeface="Arial" pitchFamily="34" charset="0"/>
            </a:endParaRPr>
          </a:p>
        </p:txBody>
      </p:sp>
      <p:pic>
        <p:nvPicPr>
          <p:cNvPr id="16388" name="Picture 10" descr="earthsurface"/>
          <p:cNvPicPr>
            <a:picLocks noChangeAspect="1" noChangeArrowheads="1"/>
          </p:cNvPicPr>
          <p:nvPr/>
        </p:nvPicPr>
        <p:blipFill>
          <a:blip r:embed="rId3"/>
          <a:srcRect/>
          <a:stretch>
            <a:fillRect/>
          </a:stretch>
        </p:blipFill>
        <p:spPr bwMode="auto">
          <a:xfrm>
            <a:off x="1371600" y="4162425"/>
            <a:ext cx="1976438" cy="1860550"/>
          </a:xfrm>
          <a:prstGeom prst="rect">
            <a:avLst/>
          </a:prstGeom>
          <a:noFill/>
          <a:ln w="9525">
            <a:noFill/>
            <a:miter lim="800000"/>
            <a:headEnd/>
            <a:tailEnd/>
          </a:ln>
        </p:spPr>
      </p:pic>
      <p:pic>
        <p:nvPicPr>
          <p:cNvPr id="16389" name="Picture 12" descr="relationships"/>
          <p:cNvPicPr>
            <a:picLocks noChangeAspect="1" noChangeArrowheads="1"/>
          </p:cNvPicPr>
          <p:nvPr/>
        </p:nvPicPr>
        <p:blipFill>
          <a:blip r:embed="rId4"/>
          <a:srcRect/>
          <a:stretch>
            <a:fillRect/>
          </a:stretch>
        </p:blipFill>
        <p:spPr bwMode="auto">
          <a:xfrm>
            <a:off x="990600" y="1295400"/>
            <a:ext cx="2965450" cy="1663700"/>
          </a:xfrm>
          <a:prstGeom prst="rect">
            <a:avLst/>
          </a:prstGeom>
          <a:noFill/>
          <a:ln w="9525">
            <a:noFill/>
            <a:miter lim="800000"/>
            <a:headEnd/>
            <a:tailEnd/>
          </a:ln>
        </p:spPr>
      </p:pic>
      <p:sp>
        <p:nvSpPr>
          <p:cNvPr id="6" name="Rectangle 5"/>
          <p:cNvSpPr/>
          <p:nvPr/>
        </p:nvSpPr>
        <p:spPr>
          <a:xfrm>
            <a:off x="3886200" y="4037013"/>
            <a:ext cx="4648200" cy="2051331"/>
          </a:xfrm>
          <a:prstGeom prst="rect">
            <a:avLst/>
          </a:prstGeom>
        </p:spPr>
        <p:txBody>
          <a:bodyPr>
            <a:spAutoFit/>
          </a:bodyPr>
          <a:lstStyle/>
          <a:p>
            <a:pPr algn="ctr" fontAlgn="auto">
              <a:spcBef>
                <a:spcPct val="20000"/>
              </a:spcBef>
              <a:spcAft>
                <a:spcPts val="0"/>
              </a:spcAft>
              <a:defRPr/>
            </a:pPr>
            <a:r>
              <a:rPr lang="en-US" sz="2200" kern="0" dirty="0">
                <a:latin typeface="Arial" charset="0"/>
                <a:ea typeface="ＭＳ Ｐゴシック" charset="0"/>
                <a:cs typeface="Arial" pitchFamily="34" charset="0"/>
              </a:rPr>
              <a:t>The Earth is an irregular surface and is difficult to model.  Accurate positions are required for a wide variety of applications</a:t>
            </a:r>
            <a:r>
              <a:rPr lang="en-US" sz="3600" kern="0" dirty="0">
                <a:latin typeface="Arial" charset="0"/>
                <a:ea typeface="ＭＳ Ｐゴシック" charset="0"/>
                <a:cs typeface="Arial" pitchFamily="34" charset="0"/>
              </a:rPr>
              <a:t/>
            </a:r>
            <a:br>
              <a:rPr lang="en-US" sz="3600" kern="0" dirty="0">
                <a:latin typeface="Arial" charset="0"/>
                <a:ea typeface="ＭＳ Ｐゴシック" charset="0"/>
                <a:cs typeface="Arial" pitchFamily="34" charset="0"/>
              </a:rPr>
            </a:br>
            <a:endParaRPr lang="en-US" sz="1050" kern="0" dirty="0">
              <a:latin typeface="Arial" charset="0"/>
              <a:ea typeface="ＭＳ Ｐゴシック" charset="0"/>
              <a:cs typeface="Arial" pitchFamily="34" charset="0"/>
            </a:endParaRPr>
          </a:p>
          <a:p>
            <a:pPr algn="ctr" fontAlgn="auto">
              <a:spcBef>
                <a:spcPct val="20000"/>
              </a:spcBef>
              <a:spcAft>
                <a:spcPts val="0"/>
              </a:spcAft>
              <a:defRPr/>
            </a:pPr>
            <a:endParaRPr lang="en-US" sz="2400" kern="0" dirty="0">
              <a:latin typeface="Arial" charset="0"/>
              <a:ea typeface="ＭＳ Ｐゴシック" charset="0"/>
              <a:cs typeface="Arial" pitchFamily="34" charset="0"/>
            </a:endParaRPr>
          </a:p>
        </p:txBody>
      </p:sp>
      <p:sp>
        <p:nvSpPr>
          <p:cNvPr id="7" name="Rectangle 2"/>
          <p:cNvSpPr txBox="1">
            <a:spLocks noChangeArrowheads="1"/>
          </p:cNvSpPr>
          <p:nvPr/>
        </p:nvSpPr>
        <p:spPr>
          <a:xfrm>
            <a:off x="1143000" y="3324225"/>
            <a:ext cx="7239000" cy="914400"/>
          </a:xfrm>
          <a:prstGeom prst="rect">
            <a:avLst/>
          </a:prstGeom>
        </p:spPr>
        <p:txBody>
          <a:bodyPr/>
          <a:lstStyle/>
          <a:p>
            <a:pPr algn="ctr" fontAlgn="auto">
              <a:spcBef>
                <a:spcPts val="0"/>
              </a:spcBef>
              <a:spcAft>
                <a:spcPts val="0"/>
              </a:spcAft>
              <a:defRPr/>
            </a:pPr>
            <a:r>
              <a:rPr lang="en-US" sz="3000" b="1" kern="0" dirty="0">
                <a:solidFill>
                  <a:srgbClr val="0000FF"/>
                </a:solidFill>
                <a:latin typeface="Arial" charset="0"/>
                <a:ea typeface="+mj-ea"/>
                <a:cs typeface="Arial" pitchFamily="34" charset="0"/>
              </a:rPr>
              <a:t>Why is Geodesy important?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ocean"/>
          <p:cNvPicPr>
            <a:picLocks noChangeAspect="1" noChangeArrowheads="1"/>
          </p:cNvPicPr>
          <p:nvPr/>
        </p:nvPicPr>
        <p:blipFill>
          <a:blip r:embed="rId3"/>
          <a:srcRect/>
          <a:stretch>
            <a:fillRect/>
          </a:stretch>
        </p:blipFill>
        <p:spPr bwMode="auto">
          <a:xfrm>
            <a:off x="0" y="1123950"/>
            <a:ext cx="9144000" cy="5734050"/>
          </a:xfrm>
          <a:prstGeom prst="rect">
            <a:avLst/>
          </a:prstGeom>
          <a:noFill/>
          <a:ln w="9525">
            <a:noFill/>
            <a:miter lim="800000"/>
            <a:headEnd/>
            <a:tailEnd/>
          </a:ln>
        </p:spPr>
      </p:pic>
      <p:sp>
        <p:nvSpPr>
          <p:cNvPr id="11267" name="Freeform 3"/>
          <p:cNvSpPr>
            <a:spLocks/>
          </p:cNvSpPr>
          <p:nvPr/>
        </p:nvSpPr>
        <p:spPr bwMode="auto">
          <a:xfrm>
            <a:off x="0" y="3227388"/>
            <a:ext cx="9144000" cy="1419225"/>
          </a:xfrm>
          <a:custGeom>
            <a:avLst/>
            <a:gdLst>
              <a:gd name="T0" fmla="*/ 0 w 5737"/>
              <a:gd name="T1" fmla="*/ 2147483647 h 894"/>
              <a:gd name="T2" fmla="*/ 2147483647 w 5737"/>
              <a:gd name="T3" fmla="*/ 2147483647 h 894"/>
              <a:gd name="T4" fmla="*/ 2147483647 w 5737"/>
              <a:gd name="T5" fmla="*/ 2147483647 h 894"/>
              <a:gd name="T6" fmla="*/ 2147483647 w 5737"/>
              <a:gd name="T7" fmla="*/ 2147483647 h 894"/>
              <a:gd name="T8" fmla="*/ 2147483647 w 5737"/>
              <a:gd name="T9" fmla="*/ 2147483647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7" h="894">
                <a:moveTo>
                  <a:pt x="0" y="427"/>
                </a:moveTo>
                <a:cubicBezTo>
                  <a:pt x="250" y="366"/>
                  <a:pt x="939" y="0"/>
                  <a:pt x="1500" y="61"/>
                </a:cubicBezTo>
                <a:cubicBezTo>
                  <a:pt x="2061" y="122"/>
                  <a:pt x="2761" y="696"/>
                  <a:pt x="3364" y="795"/>
                </a:cubicBezTo>
                <a:cubicBezTo>
                  <a:pt x="3967" y="894"/>
                  <a:pt x="4726" y="673"/>
                  <a:pt x="5121" y="657"/>
                </a:cubicBezTo>
                <a:cubicBezTo>
                  <a:pt x="5516" y="641"/>
                  <a:pt x="5609" y="689"/>
                  <a:pt x="5737" y="697"/>
                </a:cubicBezTo>
              </a:path>
            </a:pathLst>
          </a:custGeom>
          <a:noFill/>
          <a:ln w="63500">
            <a:solidFill>
              <a:srgbClr val="008000"/>
            </a:solidFill>
            <a:round/>
            <a:headEnd/>
            <a:tailEnd/>
          </a:ln>
          <a:effectLst/>
        </p:spPr>
        <p:txBody>
          <a:bodyPr/>
          <a:lstStyle/>
          <a:p>
            <a:endParaRPr lang="en-US"/>
          </a:p>
        </p:txBody>
      </p:sp>
      <p:sp>
        <p:nvSpPr>
          <p:cNvPr id="17412" name="Tree"/>
          <p:cNvSpPr>
            <a:spLocks noEditPoints="1" noChangeArrowheads="1"/>
          </p:cNvSpPr>
          <p:nvPr/>
        </p:nvSpPr>
        <p:spPr bwMode="auto">
          <a:xfrm>
            <a:off x="1600200" y="1362075"/>
            <a:ext cx="152400" cy="457200"/>
          </a:xfrm>
          <a:custGeom>
            <a:avLst/>
            <a:gdLst>
              <a:gd name="T0" fmla="*/ 3793300 w 21600"/>
              <a:gd name="T1" fmla="*/ 0 h 21600"/>
              <a:gd name="T2" fmla="*/ 2167460 w 21600"/>
              <a:gd name="T3" fmla="*/ 59744504 h 21600"/>
              <a:gd name="T4" fmla="*/ 1083882 w 21600"/>
              <a:gd name="T5" fmla="*/ 119489008 h 21600"/>
              <a:gd name="T6" fmla="*/ 0 w 21600"/>
              <a:gd name="T7" fmla="*/ 179233513 h 21600"/>
              <a:gd name="T8" fmla="*/ 5419146 w 21600"/>
              <a:gd name="T9" fmla="*/ 59744504 h 21600"/>
              <a:gd name="T10" fmla="*/ 6502725 w 21600"/>
              <a:gd name="T11" fmla="*/ 119489008 h 21600"/>
              <a:gd name="T12" fmla="*/ 7586606 w 21600"/>
              <a:gd name="T13" fmla="*/ 179233513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7413" name="Tree"/>
          <p:cNvSpPr>
            <a:spLocks noEditPoints="1" noChangeArrowheads="1"/>
          </p:cNvSpPr>
          <p:nvPr/>
        </p:nvSpPr>
        <p:spPr bwMode="auto">
          <a:xfrm>
            <a:off x="1257300" y="1209675"/>
            <a:ext cx="152400" cy="457200"/>
          </a:xfrm>
          <a:custGeom>
            <a:avLst/>
            <a:gdLst>
              <a:gd name="T0" fmla="*/ 3793300 w 21600"/>
              <a:gd name="T1" fmla="*/ 0 h 21600"/>
              <a:gd name="T2" fmla="*/ 2167460 w 21600"/>
              <a:gd name="T3" fmla="*/ 59744504 h 21600"/>
              <a:gd name="T4" fmla="*/ 1083882 w 21600"/>
              <a:gd name="T5" fmla="*/ 119489008 h 21600"/>
              <a:gd name="T6" fmla="*/ 0 w 21600"/>
              <a:gd name="T7" fmla="*/ 179233513 h 21600"/>
              <a:gd name="T8" fmla="*/ 5419146 w 21600"/>
              <a:gd name="T9" fmla="*/ 59744504 h 21600"/>
              <a:gd name="T10" fmla="*/ 6502725 w 21600"/>
              <a:gd name="T11" fmla="*/ 119489008 h 21600"/>
              <a:gd name="T12" fmla="*/ 7586606 w 21600"/>
              <a:gd name="T13" fmla="*/ 179233513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17414" name="Picture 6" descr="an00325_[1]"/>
          <p:cNvPicPr>
            <a:picLocks noChangeAspect="1" noChangeArrowheads="1"/>
          </p:cNvPicPr>
          <p:nvPr/>
        </p:nvPicPr>
        <p:blipFill>
          <a:blip r:embed="rId4"/>
          <a:srcRect/>
          <a:stretch>
            <a:fillRect/>
          </a:stretch>
        </p:blipFill>
        <p:spPr bwMode="auto">
          <a:xfrm>
            <a:off x="7762875" y="5819775"/>
            <a:ext cx="495300" cy="409575"/>
          </a:xfrm>
          <a:prstGeom prst="rect">
            <a:avLst/>
          </a:prstGeom>
          <a:noFill/>
          <a:ln w="9525">
            <a:noFill/>
            <a:miter lim="800000"/>
            <a:headEnd/>
            <a:tailEnd/>
          </a:ln>
        </p:spPr>
      </p:pic>
      <p:sp>
        <p:nvSpPr>
          <p:cNvPr id="11271" name="Text Box 7"/>
          <p:cNvSpPr txBox="1">
            <a:spLocks noChangeArrowheads="1"/>
          </p:cNvSpPr>
          <p:nvPr/>
        </p:nvSpPr>
        <p:spPr bwMode="auto">
          <a:xfrm>
            <a:off x="161925" y="3260725"/>
            <a:ext cx="793750" cy="366713"/>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Geoid</a:t>
            </a:r>
          </a:p>
        </p:txBody>
      </p:sp>
      <p:sp>
        <p:nvSpPr>
          <p:cNvPr id="11272" name="Text Box 8"/>
          <p:cNvSpPr txBox="1">
            <a:spLocks noChangeArrowheads="1"/>
          </p:cNvSpPr>
          <p:nvPr/>
        </p:nvSpPr>
        <p:spPr bwMode="auto">
          <a:xfrm>
            <a:off x="171450" y="5295900"/>
            <a:ext cx="1035050" cy="366713"/>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Ellipsoid</a:t>
            </a:r>
          </a:p>
        </p:txBody>
      </p:sp>
      <p:sp>
        <p:nvSpPr>
          <p:cNvPr id="17417" name="Text Box 9"/>
          <p:cNvSpPr txBox="1">
            <a:spLocks noChangeArrowheads="1"/>
          </p:cNvSpPr>
          <p:nvPr/>
        </p:nvSpPr>
        <p:spPr bwMode="auto">
          <a:xfrm>
            <a:off x="152400" y="1504950"/>
            <a:ext cx="971550" cy="641350"/>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Earth’s</a:t>
            </a:r>
          </a:p>
          <a:p>
            <a:r>
              <a:rPr lang="en-US">
                <a:solidFill>
                  <a:schemeClr val="bg1"/>
                </a:solidFill>
                <a:latin typeface="Arial" pitchFamily="34" charset="0"/>
              </a:rPr>
              <a:t>Surface</a:t>
            </a:r>
          </a:p>
        </p:txBody>
      </p:sp>
      <p:sp>
        <p:nvSpPr>
          <p:cNvPr id="17418" name="Text Box 10"/>
          <p:cNvSpPr txBox="1">
            <a:spLocks noChangeArrowheads="1"/>
          </p:cNvSpPr>
          <p:nvPr/>
        </p:nvSpPr>
        <p:spPr bwMode="auto">
          <a:xfrm>
            <a:off x="4548188" y="3505200"/>
            <a:ext cx="781050" cy="366713"/>
          </a:xfrm>
          <a:prstGeom prst="rect">
            <a:avLst/>
          </a:prstGeom>
          <a:noFill/>
          <a:ln w="9525">
            <a:noFill/>
            <a:miter lim="800000"/>
            <a:headEnd/>
            <a:tailEnd/>
          </a:ln>
          <a:effectLst/>
        </p:spPr>
        <p:txBody>
          <a:bodyPr wrap="none">
            <a:spAutoFit/>
          </a:bodyPr>
          <a:lstStyle/>
          <a:p>
            <a:r>
              <a:rPr lang="en-US">
                <a:latin typeface="Arial" pitchFamily="34" charset="0"/>
              </a:rPr>
              <a:t>Coast</a:t>
            </a:r>
          </a:p>
        </p:txBody>
      </p:sp>
      <p:sp>
        <p:nvSpPr>
          <p:cNvPr id="11280" name="AutoShape 16"/>
          <p:cNvSpPr>
            <a:spLocks/>
          </p:cNvSpPr>
          <p:nvPr/>
        </p:nvSpPr>
        <p:spPr bwMode="auto">
          <a:xfrm>
            <a:off x="1866900" y="1962150"/>
            <a:ext cx="252413" cy="3067050"/>
          </a:xfrm>
          <a:prstGeom prst="leftBrace">
            <a:avLst>
              <a:gd name="adj1" fmla="val 101258"/>
              <a:gd name="adj2" fmla="val 50000"/>
            </a:avLst>
          </a:prstGeom>
          <a:noFill/>
          <a:ln w="9525">
            <a:solidFill>
              <a:schemeClr val="tx1"/>
            </a:solidFill>
            <a:round/>
            <a:headEnd/>
            <a:tailEnd/>
          </a:ln>
          <a:effectLst/>
        </p:spPr>
        <p:txBody>
          <a:bodyPr wrap="none" anchor="ctr"/>
          <a:lstStyle/>
          <a:p>
            <a:endParaRPr lang="en-US"/>
          </a:p>
        </p:txBody>
      </p:sp>
      <p:sp>
        <p:nvSpPr>
          <p:cNvPr id="11281" name="Text Box 17"/>
          <p:cNvSpPr txBox="1">
            <a:spLocks noChangeArrowheads="1"/>
          </p:cNvSpPr>
          <p:nvPr/>
        </p:nvSpPr>
        <p:spPr bwMode="auto">
          <a:xfrm>
            <a:off x="549275" y="6069013"/>
            <a:ext cx="781050" cy="641350"/>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From </a:t>
            </a:r>
          </a:p>
          <a:p>
            <a:r>
              <a:rPr lang="en-US">
                <a:solidFill>
                  <a:schemeClr val="bg1"/>
                </a:solidFill>
                <a:latin typeface="Arial" pitchFamily="34" charset="0"/>
              </a:rPr>
              <a:t>GPS</a:t>
            </a:r>
          </a:p>
        </p:txBody>
      </p:sp>
      <p:sp>
        <p:nvSpPr>
          <p:cNvPr id="11282" name="Text Box 18"/>
          <p:cNvSpPr txBox="1">
            <a:spLocks noChangeArrowheads="1"/>
          </p:cNvSpPr>
          <p:nvPr/>
        </p:nvSpPr>
        <p:spPr bwMode="auto">
          <a:xfrm>
            <a:off x="2451100" y="800100"/>
            <a:ext cx="2112963" cy="1477963"/>
          </a:xfrm>
          <a:prstGeom prst="rect">
            <a:avLst/>
          </a:prstGeom>
          <a:noFill/>
          <a:ln w="9525">
            <a:noFill/>
            <a:miter lim="800000"/>
            <a:headEnd/>
            <a:tailEnd/>
          </a:ln>
          <a:effectLst/>
        </p:spPr>
        <p:txBody>
          <a:bodyPr wrap="none">
            <a:spAutoFit/>
          </a:bodyPr>
          <a:lstStyle/>
          <a:p>
            <a:r>
              <a:rPr lang="en-US" b="1" i="1" u="sng">
                <a:latin typeface="Arial" pitchFamily="34" charset="0"/>
              </a:rPr>
              <a:t>How “high above</a:t>
            </a:r>
          </a:p>
          <a:p>
            <a:r>
              <a:rPr lang="en-US" b="1" i="1" u="sng">
                <a:latin typeface="Arial" pitchFamily="34" charset="0"/>
              </a:rPr>
              <a:t>‘sea level’ ” am I?</a:t>
            </a:r>
          </a:p>
          <a:p>
            <a:r>
              <a:rPr lang="en-US" b="1" i="1">
                <a:latin typeface="Arial" pitchFamily="34" charset="0"/>
              </a:rPr>
              <a:t>(FEMA, USACE,</a:t>
            </a:r>
          </a:p>
          <a:p>
            <a:r>
              <a:rPr lang="en-US" b="1" i="1">
                <a:latin typeface="Arial" pitchFamily="34" charset="0"/>
              </a:rPr>
              <a:t>Surveying and </a:t>
            </a:r>
          </a:p>
          <a:p>
            <a:r>
              <a:rPr lang="en-US" b="1" i="1">
                <a:latin typeface="Arial" pitchFamily="34" charset="0"/>
              </a:rPr>
              <a:t>Mapping)</a:t>
            </a:r>
          </a:p>
        </p:txBody>
      </p:sp>
      <p:grpSp>
        <p:nvGrpSpPr>
          <p:cNvPr id="11283" name="Group 19"/>
          <p:cNvGrpSpPr>
            <a:grpSpLocks/>
          </p:cNvGrpSpPr>
          <p:nvPr/>
        </p:nvGrpSpPr>
        <p:grpSpPr bwMode="auto">
          <a:xfrm>
            <a:off x="1154113" y="3500438"/>
            <a:ext cx="727075" cy="2976562"/>
            <a:chOff x="600" y="1758"/>
            <a:chExt cx="585" cy="1974"/>
          </a:xfrm>
        </p:grpSpPr>
        <p:grpSp>
          <p:nvGrpSpPr>
            <p:cNvPr id="17457" name="Group 20"/>
            <p:cNvGrpSpPr>
              <a:grpSpLocks/>
            </p:cNvGrpSpPr>
            <p:nvPr/>
          </p:nvGrpSpPr>
          <p:grpSpPr bwMode="auto">
            <a:xfrm>
              <a:off x="1053" y="1758"/>
              <a:ext cx="132" cy="1974"/>
              <a:chOff x="1053" y="1758"/>
              <a:chExt cx="132" cy="1974"/>
            </a:xfrm>
          </p:grpSpPr>
          <p:sp>
            <p:nvSpPr>
              <p:cNvPr id="17459" name="Line 21"/>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p:spPr>
            <p:txBody>
              <a:bodyPr/>
              <a:lstStyle/>
              <a:p>
                <a:endParaRPr lang="en-US"/>
              </a:p>
            </p:txBody>
          </p:sp>
          <p:sp>
            <p:nvSpPr>
              <p:cNvPr id="17460" name="Line 22"/>
              <p:cNvSpPr>
                <a:spLocks noChangeShapeType="1"/>
              </p:cNvSpPr>
              <p:nvPr/>
            </p:nvSpPr>
            <p:spPr bwMode="auto">
              <a:xfrm>
                <a:off x="1053" y="1758"/>
                <a:ext cx="0" cy="1974"/>
              </a:xfrm>
              <a:prstGeom prst="line">
                <a:avLst/>
              </a:prstGeom>
              <a:noFill/>
              <a:ln w="9525">
                <a:solidFill>
                  <a:schemeClr val="tx1"/>
                </a:solidFill>
                <a:prstDash val="dash"/>
                <a:round/>
                <a:headEnd/>
                <a:tailEnd/>
              </a:ln>
              <a:effectLst/>
            </p:spPr>
            <p:txBody>
              <a:bodyPr/>
              <a:lstStyle/>
              <a:p>
                <a:endParaRPr lang="en-US"/>
              </a:p>
            </p:txBody>
          </p:sp>
        </p:grpSp>
        <p:sp>
          <p:nvSpPr>
            <p:cNvPr id="17458" name="Line 23"/>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p:spPr>
          <p:txBody>
            <a:bodyPr/>
            <a:lstStyle/>
            <a:p>
              <a:endParaRPr lang="en-US"/>
            </a:p>
          </p:txBody>
        </p:sp>
      </p:grpSp>
      <p:sp>
        <p:nvSpPr>
          <p:cNvPr id="11284" name="Text Box 24"/>
          <p:cNvSpPr txBox="1">
            <a:spLocks noChangeArrowheads="1"/>
          </p:cNvSpPr>
          <p:nvPr/>
        </p:nvSpPr>
        <p:spPr bwMode="auto">
          <a:xfrm>
            <a:off x="3394075" y="5921375"/>
            <a:ext cx="971550" cy="641350"/>
          </a:xfrm>
          <a:prstGeom prst="rect">
            <a:avLst/>
          </a:prstGeom>
          <a:noFill/>
          <a:ln w="9525">
            <a:noFill/>
            <a:miter lim="800000"/>
            <a:headEnd/>
            <a:tailEnd/>
          </a:ln>
          <a:effectLst/>
        </p:spPr>
        <p:txBody>
          <a:bodyPr wrap="none">
            <a:spAutoFit/>
          </a:bodyPr>
          <a:lstStyle/>
          <a:p>
            <a:r>
              <a:rPr lang="en-US" b="1" u="sng">
                <a:solidFill>
                  <a:schemeClr val="bg1"/>
                </a:solidFill>
                <a:latin typeface="Arial" pitchFamily="34" charset="0"/>
              </a:rPr>
              <a:t>From </a:t>
            </a:r>
          </a:p>
          <a:p>
            <a:r>
              <a:rPr lang="en-US" b="1" u="sng">
                <a:solidFill>
                  <a:schemeClr val="bg1"/>
                </a:solidFill>
                <a:latin typeface="Arial" pitchFamily="34" charset="0"/>
              </a:rPr>
              <a:t>Gravity</a:t>
            </a:r>
          </a:p>
        </p:txBody>
      </p:sp>
      <p:grpSp>
        <p:nvGrpSpPr>
          <p:cNvPr id="11285" name="Group 25"/>
          <p:cNvGrpSpPr>
            <a:grpSpLocks/>
          </p:cNvGrpSpPr>
          <p:nvPr/>
        </p:nvGrpSpPr>
        <p:grpSpPr bwMode="auto">
          <a:xfrm flipH="1">
            <a:off x="6834188" y="4514850"/>
            <a:ext cx="423862" cy="2066925"/>
            <a:chOff x="600" y="1758"/>
            <a:chExt cx="585" cy="1974"/>
          </a:xfrm>
        </p:grpSpPr>
        <p:grpSp>
          <p:nvGrpSpPr>
            <p:cNvPr id="17453" name="Group 26"/>
            <p:cNvGrpSpPr>
              <a:grpSpLocks/>
            </p:cNvGrpSpPr>
            <p:nvPr/>
          </p:nvGrpSpPr>
          <p:grpSpPr bwMode="auto">
            <a:xfrm>
              <a:off x="1053" y="1758"/>
              <a:ext cx="132" cy="1974"/>
              <a:chOff x="1053" y="1758"/>
              <a:chExt cx="132" cy="1974"/>
            </a:xfrm>
          </p:grpSpPr>
          <p:sp>
            <p:nvSpPr>
              <p:cNvPr id="17455" name="Line 27"/>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p:spPr>
            <p:txBody>
              <a:bodyPr/>
              <a:lstStyle/>
              <a:p>
                <a:endParaRPr lang="en-US"/>
              </a:p>
            </p:txBody>
          </p:sp>
          <p:sp>
            <p:nvSpPr>
              <p:cNvPr id="17456" name="Line 28"/>
              <p:cNvSpPr>
                <a:spLocks noChangeShapeType="1"/>
              </p:cNvSpPr>
              <p:nvPr/>
            </p:nvSpPr>
            <p:spPr bwMode="auto">
              <a:xfrm flipH="1">
                <a:off x="1053" y="1758"/>
                <a:ext cx="0" cy="1974"/>
              </a:xfrm>
              <a:prstGeom prst="line">
                <a:avLst/>
              </a:prstGeom>
              <a:noFill/>
              <a:ln w="9525">
                <a:solidFill>
                  <a:schemeClr val="tx1"/>
                </a:solidFill>
                <a:prstDash val="dash"/>
                <a:round/>
                <a:headEnd/>
                <a:tailEnd/>
              </a:ln>
              <a:effectLst/>
            </p:spPr>
            <p:txBody>
              <a:bodyPr/>
              <a:lstStyle/>
              <a:p>
                <a:endParaRPr lang="en-US"/>
              </a:p>
            </p:txBody>
          </p:sp>
        </p:grpSp>
        <p:sp>
          <p:nvSpPr>
            <p:cNvPr id="17454" name="Line 29"/>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p:spPr>
          <p:txBody>
            <a:bodyPr/>
            <a:lstStyle/>
            <a:p>
              <a:endParaRPr lang="en-US"/>
            </a:p>
          </p:txBody>
        </p:sp>
      </p:grpSp>
      <p:sp>
        <p:nvSpPr>
          <p:cNvPr id="17425" name="Text Box 30"/>
          <p:cNvSpPr txBox="1">
            <a:spLocks noChangeArrowheads="1"/>
          </p:cNvSpPr>
          <p:nvPr/>
        </p:nvSpPr>
        <p:spPr bwMode="auto">
          <a:xfrm>
            <a:off x="8039100" y="4419600"/>
            <a:ext cx="971550" cy="641350"/>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Ocean</a:t>
            </a:r>
          </a:p>
          <a:p>
            <a:r>
              <a:rPr lang="en-US">
                <a:solidFill>
                  <a:schemeClr val="bg1"/>
                </a:solidFill>
                <a:latin typeface="Arial" pitchFamily="34" charset="0"/>
              </a:rPr>
              <a:t>Surface</a:t>
            </a:r>
          </a:p>
        </p:txBody>
      </p:sp>
      <p:sp>
        <p:nvSpPr>
          <p:cNvPr id="17426" name="Text Box 31"/>
          <p:cNvSpPr txBox="1">
            <a:spLocks noChangeArrowheads="1"/>
          </p:cNvSpPr>
          <p:nvPr/>
        </p:nvSpPr>
        <p:spPr bwMode="auto">
          <a:xfrm>
            <a:off x="7194550" y="6216650"/>
            <a:ext cx="1949450" cy="641350"/>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From </a:t>
            </a:r>
          </a:p>
          <a:p>
            <a:r>
              <a:rPr lang="en-US">
                <a:solidFill>
                  <a:schemeClr val="bg1"/>
                </a:solidFill>
                <a:latin typeface="Arial" pitchFamily="34" charset="0"/>
              </a:rPr>
              <a:t>Satellite Altimetry</a:t>
            </a:r>
          </a:p>
        </p:txBody>
      </p:sp>
      <p:grpSp>
        <p:nvGrpSpPr>
          <p:cNvPr id="11288" name="Group 32"/>
          <p:cNvGrpSpPr>
            <a:grpSpLocks/>
          </p:cNvGrpSpPr>
          <p:nvPr/>
        </p:nvGrpSpPr>
        <p:grpSpPr bwMode="auto">
          <a:xfrm>
            <a:off x="2147888" y="4181475"/>
            <a:ext cx="1281112" cy="2057400"/>
            <a:chOff x="1353" y="2130"/>
            <a:chExt cx="807" cy="1296"/>
          </a:xfrm>
        </p:grpSpPr>
        <p:grpSp>
          <p:nvGrpSpPr>
            <p:cNvPr id="17449" name="Group 33"/>
            <p:cNvGrpSpPr>
              <a:grpSpLocks/>
            </p:cNvGrpSpPr>
            <p:nvPr/>
          </p:nvGrpSpPr>
          <p:grpSpPr bwMode="auto">
            <a:xfrm flipH="1">
              <a:off x="1353" y="2130"/>
              <a:ext cx="321" cy="1296"/>
              <a:chOff x="1053" y="1758"/>
              <a:chExt cx="132" cy="1974"/>
            </a:xfrm>
          </p:grpSpPr>
          <p:sp>
            <p:nvSpPr>
              <p:cNvPr id="17451" name="Line 34"/>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p:spPr>
            <p:txBody>
              <a:bodyPr/>
              <a:lstStyle/>
              <a:p>
                <a:endParaRPr lang="en-US"/>
              </a:p>
            </p:txBody>
          </p:sp>
          <p:sp>
            <p:nvSpPr>
              <p:cNvPr id="17452" name="Line 35"/>
              <p:cNvSpPr>
                <a:spLocks noChangeShapeType="1"/>
              </p:cNvSpPr>
              <p:nvPr/>
            </p:nvSpPr>
            <p:spPr bwMode="auto">
              <a:xfrm>
                <a:off x="1053" y="1758"/>
                <a:ext cx="0" cy="1974"/>
              </a:xfrm>
              <a:prstGeom prst="line">
                <a:avLst/>
              </a:prstGeom>
              <a:noFill/>
              <a:ln w="9525">
                <a:solidFill>
                  <a:schemeClr val="tx1"/>
                </a:solidFill>
                <a:prstDash val="dash"/>
                <a:round/>
                <a:headEnd/>
                <a:tailEnd/>
              </a:ln>
              <a:effectLst/>
            </p:spPr>
            <p:txBody>
              <a:bodyPr/>
              <a:lstStyle/>
              <a:p>
                <a:endParaRPr lang="en-US"/>
              </a:p>
            </p:txBody>
          </p:sp>
        </p:grpSp>
        <p:sp>
          <p:nvSpPr>
            <p:cNvPr id="17450" name="Line 36"/>
            <p:cNvSpPr>
              <a:spLocks noChangeShapeType="1"/>
            </p:cNvSpPr>
            <p:nvPr/>
          </p:nvSpPr>
          <p:spPr bwMode="auto">
            <a:xfrm>
              <a:off x="1674" y="3408"/>
              <a:ext cx="486" cy="0"/>
            </a:xfrm>
            <a:prstGeom prst="line">
              <a:avLst/>
            </a:prstGeom>
            <a:noFill/>
            <a:ln w="9525">
              <a:solidFill>
                <a:schemeClr val="tx1"/>
              </a:solidFill>
              <a:prstDash val="dash"/>
              <a:round/>
              <a:headEnd/>
              <a:tailEnd/>
            </a:ln>
            <a:effectLst/>
          </p:spPr>
          <p:txBody>
            <a:bodyPr/>
            <a:lstStyle/>
            <a:p>
              <a:endParaRPr lang="en-US"/>
            </a:p>
          </p:txBody>
        </p:sp>
      </p:grpSp>
      <p:grpSp>
        <p:nvGrpSpPr>
          <p:cNvPr id="11290" name="Group 42"/>
          <p:cNvGrpSpPr>
            <a:grpSpLocks/>
          </p:cNvGrpSpPr>
          <p:nvPr/>
        </p:nvGrpSpPr>
        <p:grpSpPr bwMode="auto">
          <a:xfrm>
            <a:off x="2143125" y="2005013"/>
            <a:ext cx="1552575" cy="633412"/>
            <a:chOff x="1350" y="759"/>
            <a:chExt cx="978" cy="399"/>
          </a:xfrm>
        </p:grpSpPr>
        <p:sp>
          <p:nvSpPr>
            <p:cNvPr id="17447" name="Line 43"/>
            <p:cNvSpPr>
              <a:spLocks noChangeShapeType="1"/>
            </p:cNvSpPr>
            <p:nvPr/>
          </p:nvSpPr>
          <p:spPr bwMode="auto">
            <a:xfrm>
              <a:off x="1350" y="1158"/>
              <a:ext cx="978" cy="0"/>
            </a:xfrm>
            <a:prstGeom prst="line">
              <a:avLst/>
            </a:prstGeom>
            <a:noFill/>
            <a:ln w="9525">
              <a:solidFill>
                <a:schemeClr val="tx1"/>
              </a:solidFill>
              <a:round/>
              <a:headEnd type="triangle" w="med" len="med"/>
              <a:tailEnd/>
            </a:ln>
            <a:effectLst/>
          </p:spPr>
          <p:txBody>
            <a:bodyPr/>
            <a:lstStyle/>
            <a:p>
              <a:endParaRPr lang="en-US"/>
            </a:p>
          </p:txBody>
        </p:sp>
        <p:sp>
          <p:nvSpPr>
            <p:cNvPr id="17448" name="Line 44"/>
            <p:cNvSpPr>
              <a:spLocks noChangeShapeType="1"/>
            </p:cNvSpPr>
            <p:nvPr/>
          </p:nvSpPr>
          <p:spPr bwMode="auto">
            <a:xfrm flipV="1">
              <a:off x="2328" y="759"/>
              <a:ext cx="0" cy="396"/>
            </a:xfrm>
            <a:prstGeom prst="line">
              <a:avLst/>
            </a:prstGeom>
            <a:noFill/>
            <a:ln w="9525">
              <a:solidFill>
                <a:schemeClr val="tx1"/>
              </a:solidFill>
              <a:round/>
              <a:headEnd/>
              <a:tailEnd/>
            </a:ln>
            <a:effectLst/>
          </p:spPr>
          <p:txBody>
            <a:bodyPr/>
            <a:lstStyle/>
            <a:p>
              <a:endParaRPr lang="en-US"/>
            </a:p>
          </p:txBody>
        </p:sp>
      </p:grpSp>
      <p:sp>
        <p:nvSpPr>
          <p:cNvPr id="11291" name="Text Box 45"/>
          <p:cNvSpPr txBox="1">
            <a:spLocks noChangeArrowheads="1"/>
          </p:cNvSpPr>
          <p:nvPr/>
        </p:nvSpPr>
        <p:spPr bwMode="auto">
          <a:xfrm>
            <a:off x="5810250" y="942975"/>
            <a:ext cx="3108325" cy="1200150"/>
          </a:xfrm>
          <a:prstGeom prst="rect">
            <a:avLst/>
          </a:prstGeom>
          <a:noFill/>
          <a:ln w="9525">
            <a:noFill/>
            <a:miter lim="800000"/>
            <a:headEnd/>
            <a:tailEnd/>
          </a:ln>
          <a:effectLst/>
        </p:spPr>
        <p:txBody>
          <a:bodyPr wrap="none">
            <a:spAutoFit/>
          </a:bodyPr>
          <a:lstStyle/>
          <a:p>
            <a:r>
              <a:rPr lang="en-US" b="1" i="1" u="sng">
                <a:latin typeface="Arial" pitchFamily="34" charset="0"/>
              </a:rPr>
              <a:t>How large are </a:t>
            </a:r>
          </a:p>
          <a:p>
            <a:r>
              <a:rPr lang="en-US" b="1" i="1" u="sng">
                <a:latin typeface="Arial" pitchFamily="34" charset="0"/>
              </a:rPr>
              <a:t>hydrodynamic processes?</a:t>
            </a:r>
          </a:p>
          <a:p>
            <a:r>
              <a:rPr lang="en-US" b="1" i="1">
                <a:latin typeface="Arial" pitchFamily="34" charset="0"/>
              </a:rPr>
              <a:t>(Coast Survey, CSC,</a:t>
            </a:r>
          </a:p>
          <a:p>
            <a:r>
              <a:rPr lang="en-US" b="1" i="1">
                <a:latin typeface="Arial" pitchFamily="34" charset="0"/>
              </a:rPr>
              <a:t>CZM)</a:t>
            </a:r>
          </a:p>
        </p:txBody>
      </p:sp>
      <p:sp>
        <p:nvSpPr>
          <p:cNvPr id="17430" name="Line 46"/>
          <p:cNvSpPr>
            <a:spLocks noChangeShapeType="1"/>
          </p:cNvSpPr>
          <p:nvPr/>
        </p:nvSpPr>
        <p:spPr bwMode="auto">
          <a:xfrm flipV="1">
            <a:off x="7986713" y="4310063"/>
            <a:ext cx="757237" cy="2333625"/>
          </a:xfrm>
          <a:prstGeom prst="line">
            <a:avLst/>
          </a:prstGeom>
          <a:noFill/>
          <a:ln w="9525">
            <a:noFill/>
            <a:round/>
            <a:headEnd/>
            <a:tailEnd/>
          </a:ln>
          <a:effectLst/>
        </p:spPr>
        <p:txBody>
          <a:bodyPr/>
          <a:lstStyle/>
          <a:p>
            <a:endParaRPr lang="en-US"/>
          </a:p>
        </p:txBody>
      </p:sp>
      <p:sp>
        <p:nvSpPr>
          <p:cNvPr id="17431" name="Text Box 50"/>
          <p:cNvSpPr txBox="1">
            <a:spLocks noChangeArrowheads="1"/>
          </p:cNvSpPr>
          <p:nvPr/>
        </p:nvSpPr>
        <p:spPr bwMode="auto">
          <a:xfrm>
            <a:off x="393700" y="155575"/>
            <a:ext cx="8293100" cy="457200"/>
          </a:xfrm>
          <a:prstGeom prst="rect">
            <a:avLst/>
          </a:prstGeom>
          <a:noFill/>
          <a:ln w="9525">
            <a:noFill/>
            <a:miter lim="800000"/>
            <a:headEnd/>
            <a:tailEnd/>
          </a:ln>
          <a:effectLst/>
        </p:spPr>
        <p:txBody>
          <a:bodyPr wrap="none">
            <a:spAutoFit/>
          </a:bodyPr>
          <a:lstStyle/>
          <a:p>
            <a:r>
              <a:rPr lang="en-US" sz="2400" b="1" u="sng">
                <a:latin typeface="Arial" pitchFamily="34" charset="0"/>
              </a:rPr>
              <a:t>Gravity measurements help answer two big questions…</a:t>
            </a:r>
          </a:p>
        </p:txBody>
      </p:sp>
      <p:sp>
        <p:nvSpPr>
          <p:cNvPr id="11298" name="Freeform 54"/>
          <p:cNvSpPr>
            <a:spLocks/>
          </p:cNvSpPr>
          <p:nvPr/>
        </p:nvSpPr>
        <p:spPr bwMode="auto">
          <a:xfrm>
            <a:off x="-15875" y="4891088"/>
            <a:ext cx="9167813" cy="361950"/>
          </a:xfrm>
          <a:custGeom>
            <a:avLst/>
            <a:gdLst>
              <a:gd name="T0" fmla="*/ 0 w 5770"/>
              <a:gd name="T1" fmla="*/ 2147483647 h 228"/>
              <a:gd name="T2" fmla="*/ 2147483647 w 5770"/>
              <a:gd name="T3" fmla="*/ 2147483647 h 228"/>
              <a:gd name="T4" fmla="*/ 2147483647 w 5770"/>
              <a:gd name="T5" fmla="*/ 2147483647 h 228"/>
              <a:gd name="T6" fmla="*/ 0 60000 65536"/>
              <a:gd name="T7" fmla="*/ 0 60000 65536"/>
              <a:gd name="T8" fmla="*/ 0 60000 65536"/>
            </a:gdLst>
            <a:ahLst/>
            <a:cxnLst>
              <a:cxn ang="T6">
                <a:pos x="T0" y="T1"/>
              </a:cxn>
              <a:cxn ang="T7">
                <a:pos x="T2" y="T3"/>
              </a:cxn>
              <a:cxn ang="T8">
                <a:pos x="T4" y="T5"/>
              </a:cxn>
            </a:cxnLst>
            <a:rect l="0" t="0" r="r" b="b"/>
            <a:pathLst>
              <a:path w="5770" h="228">
                <a:moveTo>
                  <a:pt x="0" y="223"/>
                </a:moveTo>
                <a:cubicBezTo>
                  <a:pt x="1014" y="111"/>
                  <a:pt x="2029" y="0"/>
                  <a:pt x="2991" y="1"/>
                </a:cubicBezTo>
                <a:cubicBezTo>
                  <a:pt x="3953" y="2"/>
                  <a:pt x="5307" y="190"/>
                  <a:pt x="5770" y="228"/>
                </a:cubicBezTo>
              </a:path>
            </a:pathLst>
          </a:custGeom>
          <a:noFill/>
          <a:ln w="25400">
            <a:solidFill>
              <a:schemeClr val="tx1"/>
            </a:solidFill>
            <a:round/>
            <a:headEnd/>
            <a:tailEnd/>
          </a:ln>
          <a:effectLst/>
        </p:spPr>
        <p:txBody>
          <a:bodyPr/>
          <a:lstStyle/>
          <a:p>
            <a:endParaRPr lang="en-US"/>
          </a:p>
        </p:txBody>
      </p:sp>
      <p:sp>
        <p:nvSpPr>
          <p:cNvPr id="4" name="Slide Number Placeholder 3"/>
          <p:cNvSpPr>
            <a:spLocks noGrp="1"/>
          </p:cNvSpPr>
          <p:nvPr>
            <p:ph type="sldNum" sz="quarter" idx="12"/>
          </p:nvPr>
        </p:nvSpPr>
        <p:spPr/>
        <p:txBody>
          <a:bodyPr/>
          <a:lstStyle/>
          <a:p>
            <a:pPr>
              <a:defRPr/>
            </a:pPr>
            <a:fld id="{AFAB5FB4-1329-4144-8537-D4E44A84B4A8}" type="slidenum">
              <a:rPr lang="en-US" smtClean="0"/>
              <a:pPr>
                <a:defRPr/>
              </a:pPr>
              <a:t>13</a:t>
            </a:fld>
            <a:endParaRPr lang="en-US"/>
          </a:p>
        </p:txBody>
      </p:sp>
      <p:cxnSp>
        <p:nvCxnSpPr>
          <p:cNvPr id="6" name="Straight Arrow Connector 5"/>
          <p:cNvCxnSpPr/>
          <p:nvPr/>
        </p:nvCxnSpPr>
        <p:spPr>
          <a:xfrm flipH="1" flipV="1">
            <a:off x="2143125" y="2005013"/>
            <a:ext cx="9525" cy="1271587"/>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629400" y="4033838"/>
            <a:ext cx="9525" cy="43815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133600" y="3352800"/>
            <a:ext cx="19050" cy="16383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97" name="Group 51"/>
          <p:cNvGrpSpPr>
            <a:grpSpLocks/>
          </p:cNvGrpSpPr>
          <p:nvPr/>
        </p:nvGrpSpPr>
        <p:grpSpPr bwMode="auto">
          <a:xfrm>
            <a:off x="6089650" y="2132013"/>
            <a:ext cx="530225" cy="2168525"/>
            <a:chOff x="3836" y="1343"/>
            <a:chExt cx="334" cy="1366"/>
          </a:xfrm>
        </p:grpSpPr>
        <p:sp>
          <p:nvSpPr>
            <p:cNvPr id="17445" name="Line 52"/>
            <p:cNvSpPr>
              <a:spLocks noChangeShapeType="1"/>
            </p:cNvSpPr>
            <p:nvPr/>
          </p:nvSpPr>
          <p:spPr bwMode="auto">
            <a:xfrm rot="10800000" flipV="1">
              <a:off x="3836" y="2709"/>
              <a:ext cx="334" cy="0"/>
            </a:xfrm>
            <a:prstGeom prst="line">
              <a:avLst/>
            </a:prstGeom>
            <a:noFill/>
            <a:ln w="9525">
              <a:solidFill>
                <a:schemeClr val="tx1"/>
              </a:solidFill>
              <a:round/>
              <a:headEnd type="triangle" w="med" len="med"/>
              <a:tailEnd/>
            </a:ln>
            <a:effectLst/>
          </p:spPr>
          <p:txBody>
            <a:bodyPr/>
            <a:lstStyle/>
            <a:p>
              <a:endParaRPr lang="en-US"/>
            </a:p>
          </p:txBody>
        </p:sp>
        <p:sp>
          <p:nvSpPr>
            <p:cNvPr id="17446" name="Line 53"/>
            <p:cNvSpPr>
              <a:spLocks noChangeShapeType="1"/>
            </p:cNvSpPr>
            <p:nvPr/>
          </p:nvSpPr>
          <p:spPr bwMode="auto">
            <a:xfrm rot="10800000">
              <a:off x="3836" y="1343"/>
              <a:ext cx="0" cy="1364"/>
            </a:xfrm>
            <a:prstGeom prst="line">
              <a:avLst/>
            </a:prstGeom>
            <a:noFill/>
            <a:ln w="9525">
              <a:solidFill>
                <a:schemeClr val="tx1"/>
              </a:solidFill>
              <a:round/>
              <a:headEnd/>
              <a:tailEnd/>
            </a:ln>
            <a:effectLst/>
          </p:spPr>
          <p:txBody>
            <a:bodyPr/>
            <a:lstStyle/>
            <a:p>
              <a:endParaRPr lang="en-US"/>
            </a:p>
          </p:txBody>
        </p:sp>
      </p:grpSp>
      <p:cxnSp>
        <p:nvCxnSpPr>
          <p:cNvPr id="21" name="Straight Arrow Connector 20"/>
          <p:cNvCxnSpPr/>
          <p:nvPr/>
        </p:nvCxnSpPr>
        <p:spPr>
          <a:xfrm flipV="1">
            <a:off x="6634163" y="4471988"/>
            <a:ext cx="0" cy="51911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89" name="Group 37"/>
          <p:cNvGrpSpPr>
            <a:grpSpLocks/>
          </p:cNvGrpSpPr>
          <p:nvPr/>
        </p:nvGrpSpPr>
        <p:grpSpPr bwMode="auto">
          <a:xfrm flipH="1">
            <a:off x="4195763" y="4614863"/>
            <a:ext cx="2411412" cy="1604962"/>
            <a:chOff x="1353" y="2130"/>
            <a:chExt cx="807" cy="1296"/>
          </a:xfrm>
        </p:grpSpPr>
        <p:grpSp>
          <p:nvGrpSpPr>
            <p:cNvPr id="17441" name="Group 38"/>
            <p:cNvGrpSpPr>
              <a:grpSpLocks/>
            </p:cNvGrpSpPr>
            <p:nvPr/>
          </p:nvGrpSpPr>
          <p:grpSpPr bwMode="auto">
            <a:xfrm flipH="1">
              <a:off x="1353" y="2130"/>
              <a:ext cx="321" cy="1296"/>
              <a:chOff x="1053" y="1758"/>
              <a:chExt cx="132" cy="1974"/>
            </a:xfrm>
          </p:grpSpPr>
          <p:sp>
            <p:nvSpPr>
              <p:cNvPr id="17443" name="Line 39"/>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p:spPr>
            <p:txBody>
              <a:bodyPr/>
              <a:lstStyle/>
              <a:p>
                <a:endParaRPr lang="en-US"/>
              </a:p>
            </p:txBody>
          </p:sp>
          <p:sp>
            <p:nvSpPr>
              <p:cNvPr id="17444" name="Line 40"/>
              <p:cNvSpPr>
                <a:spLocks noChangeShapeType="1"/>
              </p:cNvSpPr>
              <p:nvPr/>
            </p:nvSpPr>
            <p:spPr bwMode="auto">
              <a:xfrm>
                <a:off x="1053" y="1758"/>
                <a:ext cx="0" cy="1974"/>
              </a:xfrm>
              <a:prstGeom prst="line">
                <a:avLst/>
              </a:prstGeom>
              <a:noFill/>
              <a:ln w="9525">
                <a:solidFill>
                  <a:schemeClr val="tx1"/>
                </a:solidFill>
                <a:prstDash val="dash"/>
                <a:round/>
                <a:headEnd/>
                <a:tailEnd/>
              </a:ln>
              <a:effectLst/>
            </p:spPr>
            <p:txBody>
              <a:bodyPr/>
              <a:lstStyle/>
              <a:p>
                <a:endParaRPr lang="en-US"/>
              </a:p>
            </p:txBody>
          </p:sp>
        </p:grpSp>
        <p:sp>
          <p:nvSpPr>
            <p:cNvPr id="17442" name="Line 41"/>
            <p:cNvSpPr>
              <a:spLocks noChangeShapeType="1"/>
            </p:cNvSpPr>
            <p:nvPr/>
          </p:nvSpPr>
          <p:spPr bwMode="auto">
            <a:xfrm>
              <a:off x="1674" y="3408"/>
              <a:ext cx="486" cy="0"/>
            </a:xfrm>
            <a:prstGeom prst="line">
              <a:avLst/>
            </a:prstGeom>
            <a:noFill/>
            <a:ln w="9525">
              <a:solidFill>
                <a:schemeClr val="tx1"/>
              </a:solidFill>
              <a:prstDash val="dash"/>
              <a:round/>
              <a:headEnd/>
              <a:tailEnd/>
            </a:ln>
            <a:effectLst/>
          </p:spPr>
          <p:txBody>
            <a:bodyPr/>
            <a:lstStyle/>
            <a:p>
              <a:endParaRPr lang="en-US"/>
            </a:p>
          </p:txBody>
        </p:sp>
      </p:grpSp>
      <p:sp>
        <p:nvSpPr>
          <p:cNvPr id="11277" name="AutoShape 13"/>
          <p:cNvSpPr>
            <a:spLocks/>
          </p:cNvSpPr>
          <p:nvPr/>
        </p:nvSpPr>
        <p:spPr bwMode="auto">
          <a:xfrm>
            <a:off x="6653213" y="4081463"/>
            <a:ext cx="152400" cy="871537"/>
          </a:xfrm>
          <a:prstGeom prst="rightBrace">
            <a:avLst>
              <a:gd name="adj1" fmla="val 47656"/>
              <a:gd name="adj2" fmla="val 50000"/>
            </a:avLst>
          </a:prstGeom>
          <a:no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wipe(left)">
                                      <p:cBhvr>
                                        <p:cTn id="7" dur="500"/>
                                        <p:tgtEl>
                                          <p:spTgt spid="1129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wipe(left)">
                                      <p:cBhvr>
                                        <p:cTn id="14" dur="500"/>
                                        <p:tgtEl>
                                          <p:spTgt spid="1126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2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90"/>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97"/>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2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8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27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2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down)">
                                      <p:cBhvr>
                                        <p:cTn id="57" dur="500"/>
                                        <p:tgtEl>
                                          <p:spTgt spid="63"/>
                                        </p:tgtEl>
                                      </p:cBhvr>
                                    </p:animEffect>
                                  </p:childTnLst>
                                </p:cTn>
                              </p:par>
                              <p:par>
                                <p:cTn id="58" presetID="22" presetClass="entr" presetSubtype="4"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12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28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71" grpId="0"/>
      <p:bldP spid="11272" grpId="0"/>
      <p:bldP spid="11280" grpId="0" animBg="1"/>
      <p:bldP spid="11281" grpId="0"/>
      <p:bldP spid="11282" grpId="0"/>
      <p:bldP spid="11284" grpId="0"/>
      <p:bldP spid="11291" grpId="0"/>
      <p:bldP spid="11298" grpId="0" animBg="1"/>
      <p:bldP spid="4" grpId="0"/>
      <p:bldP spid="112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32507" y="642938"/>
            <a:ext cx="7297094" cy="1143000"/>
          </a:xfrm>
        </p:spPr>
        <p:txBody>
          <a:bodyPr/>
          <a:lstStyle/>
          <a:p>
            <a:r>
              <a:rPr lang="en-US" sz="3000" b="1" dirty="0" smtClean="0">
                <a:solidFill>
                  <a:srgbClr val="0000FF"/>
                </a:solidFill>
                <a:latin typeface="Times New Roman" pitchFamily="18" charset="0"/>
                <a:ea typeface="ＭＳ Ｐゴシック" pitchFamily="34" charset="-128"/>
                <a:cs typeface="Times New Roman" pitchFamily="18" charset="0"/>
              </a:rPr>
              <a:t>Exaggerated view of </a:t>
            </a:r>
            <a:r>
              <a:rPr lang="en-US" sz="3000" b="1" dirty="0" smtClean="0">
                <a:solidFill>
                  <a:srgbClr val="0000FF"/>
                </a:solidFill>
                <a:latin typeface="Times New Roman" pitchFamily="18" charset="0"/>
                <a:ea typeface="ＭＳ Ｐゴシック" pitchFamily="34" charset="-128"/>
                <a:cs typeface="Times New Roman" pitchFamily="18" charset="0"/>
              </a:rPr>
              <a:t>Earth’s gravity equipotential surface (“geoid”)</a:t>
            </a:r>
            <a:endParaRPr lang="en-US" sz="3000" b="1" dirty="0" smtClean="0">
              <a:solidFill>
                <a:srgbClr val="0000FF"/>
              </a:solidFill>
              <a:latin typeface="Times New Roman" pitchFamily="18" charset="0"/>
              <a:ea typeface="ＭＳ Ｐゴシック" pitchFamily="34" charset="-128"/>
              <a:cs typeface="Times New Roman" pitchFamily="18" charset="0"/>
            </a:endParaRPr>
          </a:p>
        </p:txBody>
      </p:sp>
      <p:pic>
        <p:nvPicPr>
          <p:cNvPr id="18435" name="Picture 2" descr="E:\MyDocuments\Linzey Projects\FY09\USVI\Building an Accurate GIS\GIS Workshop Development\Presentations\Grace Gravity Map\ggm01-455.gif"/>
          <p:cNvPicPr>
            <a:picLocks noChangeAspect="1" noChangeArrowheads="1" noCrop="1"/>
          </p:cNvPicPr>
          <p:nvPr/>
        </p:nvPicPr>
        <p:blipFill>
          <a:blip r:embed="rId3"/>
          <a:srcRect/>
          <a:stretch>
            <a:fillRect/>
          </a:stretch>
        </p:blipFill>
        <p:spPr bwMode="auto">
          <a:xfrm>
            <a:off x="2514600" y="1981200"/>
            <a:ext cx="4267200" cy="42672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0" y="531813"/>
            <a:ext cx="9144000" cy="554037"/>
          </a:xfrm>
          <a:prstGeom prst="rect">
            <a:avLst/>
          </a:prstGeom>
          <a:noFill/>
          <a:ln w="9525">
            <a:noFill/>
            <a:miter lim="800000"/>
            <a:headEnd/>
            <a:tailEnd/>
          </a:ln>
        </p:spPr>
        <p:txBody>
          <a:bodyPr>
            <a:spAutoFit/>
          </a:bodyPr>
          <a:lstStyle/>
          <a:p>
            <a:pPr algn="ctr"/>
            <a:r>
              <a:rPr lang="en-US" sz="3000" b="1">
                <a:solidFill>
                  <a:srgbClr val="0000FF"/>
                </a:solidFill>
                <a:latin typeface="Times New Roman" pitchFamily="18" charset="0"/>
                <a:cs typeface="Times New Roman" pitchFamily="18" charset="0"/>
              </a:rPr>
              <a:t>Approximate NAVD88 Reference Surface</a:t>
            </a:r>
          </a:p>
        </p:txBody>
      </p:sp>
      <p:pic>
        <p:nvPicPr>
          <p:cNvPr id="19459" name="Picture 3"/>
          <p:cNvPicPr>
            <a:picLocks noChangeAspect="1"/>
          </p:cNvPicPr>
          <p:nvPr/>
        </p:nvPicPr>
        <p:blipFill>
          <a:blip r:embed="rId2"/>
          <a:srcRect/>
          <a:stretch>
            <a:fillRect/>
          </a:stretch>
        </p:blipFill>
        <p:spPr bwMode="auto">
          <a:xfrm>
            <a:off x="0" y="1346200"/>
            <a:ext cx="9144000" cy="5511800"/>
          </a:xfrm>
          <a:prstGeom prst="rect">
            <a:avLst/>
          </a:prstGeom>
          <a:noFill/>
          <a:ln w="9525">
            <a:noFill/>
            <a:miter lim="800000"/>
            <a:headEnd/>
            <a:tailEnd/>
          </a:ln>
        </p:spPr>
      </p:pic>
      <p:sp>
        <p:nvSpPr>
          <p:cNvPr id="19460" name="TextBox 4"/>
          <p:cNvSpPr txBox="1">
            <a:spLocks noChangeArrowheads="1"/>
          </p:cNvSpPr>
          <p:nvPr/>
        </p:nvSpPr>
        <p:spPr bwMode="auto">
          <a:xfrm>
            <a:off x="6418263" y="6219825"/>
            <a:ext cx="2725737" cy="646113"/>
          </a:xfrm>
          <a:prstGeom prst="rect">
            <a:avLst/>
          </a:prstGeom>
          <a:noFill/>
          <a:ln w="9525">
            <a:noFill/>
            <a:miter lim="800000"/>
            <a:headEnd/>
            <a:tailEnd/>
          </a:ln>
        </p:spPr>
        <p:txBody>
          <a:bodyPr>
            <a:spAutoFit/>
          </a:bodyPr>
          <a:lstStyle/>
          <a:p>
            <a:pPr algn="ctr"/>
            <a:r>
              <a:rPr lang="en-US"/>
              <a:t>Created by Brian Shaw</a:t>
            </a:r>
          </a:p>
          <a:p>
            <a:pPr algn="ctr"/>
            <a:r>
              <a:rPr lang="en-US"/>
              <a:t>February, 2013</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0" y="336550"/>
            <a:ext cx="9144000" cy="554038"/>
          </a:xfrm>
          <a:prstGeom prst="rect">
            <a:avLst/>
          </a:prstGeom>
          <a:noFill/>
          <a:ln w="9525">
            <a:noFill/>
            <a:miter lim="800000"/>
            <a:headEnd/>
            <a:tailEnd/>
          </a:ln>
        </p:spPr>
        <p:txBody>
          <a:bodyPr>
            <a:spAutoFit/>
          </a:bodyPr>
          <a:lstStyle/>
          <a:p>
            <a:pPr algn="ctr"/>
            <a:r>
              <a:rPr lang="en-US" sz="3000" b="1">
                <a:solidFill>
                  <a:srgbClr val="0000FF"/>
                </a:solidFill>
                <a:latin typeface="Times New Roman" pitchFamily="18" charset="0"/>
                <a:cs typeface="Times New Roman" pitchFamily="18" charset="0"/>
              </a:rPr>
              <a:t>Approximate Ellipsoid Height Change</a:t>
            </a:r>
          </a:p>
        </p:txBody>
      </p:sp>
      <p:pic>
        <p:nvPicPr>
          <p:cNvPr id="20483" name="Picture 2" descr="C:\BShaw\My_Maps\MarkEcklDatumSlides\EllipHtChange.jpg"/>
          <p:cNvPicPr>
            <a:picLocks noChangeAspect="1" noChangeArrowheads="1"/>
          </p:cNvPicPr>
          <p:nvPr/>
        </p:nvPicPr>
        <p:blipFill>
          <a:blip r:embed="rId2"/>
          <a:srcRect/>
          <a:stretch>
            <a:fillRect/>
          </a:stretch>
        </p:blipFill>
        <p:spPr bwMode="auto">
          <a:xfrm>
            <a:off x="381000" y="920750"/>
            <a:ext cx="8378825" cy="59309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525" y="703263"/>
            <a:ext cx="9144000" cy="1143000"/>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NEW VERTICAL DATUM</a:t>
            </a:r>
            <a:br>
              <a:rPr lang="en-US" sz="3000" b="1" smtClean="0">
                <a:solidFill>
                  <a:srgbClr val="0000FF"/>
                </a:solidFill>
                <a:latin typeface="Times New Roman" pitchFamily="18" charset="0"/>
                <a:ea typeface="ＭＳ Ｐゴシック" pitchFamily="34" charset="-128"/>
                <a:cs typeface="Times New Roman" pitchFamily="18" charset="0"/>
              </a:rPr>
            </a:br>
            <a:r>
              <a:rPr lang="en-US" sz="3000" b="1" smtClean="0">
                <a:solidFill>
                  <a:srgbClr val="0000FF"/>
                </a:solidFill>
                <a:latin typeface="Times New Roman" pitchFamily="18" charset="0"/>
                <a:ea typeface="ＭＳ Ｐゴシック" pitchFamily="34" charset="-128"/>
                <a:cs typeface="Times New Roman" pitchFamily="18" charset="0"/>
              </a:rPr>
              <a:t>(Components)</a:t>
            </a:r>
            <a:endParaRPr lang="en-US" sz="3000" b="1" smtClean="0">
              <a:solidFill>
                <a:srgbClr val="0000FF"/>
              </a:solidFill>
              <a:ea typeface="ＭＳ Ｐゴシック" pitchFamily="34" charset="-128"/>
            </a:endParaRPr>
          </a:p>
        </p:txBody>
      </p:sp>
      <p:sp>
        <p:nvSpPr>
          <p:cNvPr id="20" name="TextBox 19"/>
          <p:cNvSpPr txBox="1">
            <a:spLocks noChangeArrowheads="1"/>
          </p:cNvSpPr>
          <p:nvPr/>
        </p:nvSpPr>
        <p:spPr bwMode="auto">
          <a:xfrm>
            <a:off x="0" y="2346325"/>
            <a:ext cx="9137650" cy="830263"/>
          </a:xfrm>
          <a:prstGeom prst="rect">
            <a:avLst/>
          </a:prstGeom>
          <a:noFill/>
          <a:ln w="9525">
            <a:noFill/>
            <a:miter lim="800000"/>
            <a:headEnd/>
            <a:tailEnd/>
          </a:ln>
        </p:spPr>
        <p:txBody>
          <a:bodyPr>
            <a:spAutoFit/>
          </a:bodyPr>
          <a:lstStyle/>
          <a:p>
            <a:pPr marL="342900" indent="-342900">
              <a:buFont typeface="Arial" pitchFamily="34" charset="0"/>
              <a:buChar char="•"/>
            </a:pPr>
            <a:r>
              <a:rPr lang="en-US" sz="2400" b="1">
                <a:latin typeface="Times New Roman" pitchFamily="18" charset="0"/>
                <a:cs typeface="Times New Roman" pitchFamily="18" charset="0"/>
              </a:rPr>
              <a:t>Design and adopt new geometric reference frame </a:t>
            </a:r>
            <a:r>
              <a:rPr lang="en-US" sz="2400" b="1" i="1">
                <a:latin typeface="Times New Roman" pitchFamily="18" charset="0"/>
                <a:cs typeface="Times New Roman" pitchFamily="18" charset="0"/>
              </a:rPr>
              <a:t>(Geometric Datum Project)</a:t>
            </a:r>
            <a:endParaRPr lang="en-US" sz="2400" b="1">
              <a:latin typeface="Verdana" pitchFamily="34" charset="0"/>
            </a:endParaRPr>
          </a:p>
        </p:txBody>
      </p:sp>
      <p:sp>
        <p:nvSpPr>
          <p:cNvPr id="4" name="TextBox 3"/>
          <p:cNvSpPr txBox="1">
            <a:spLocks noChangeArrowheads="1"/>
          </p:cNvSpPr>
          <p:nvPr/>
        </p:nvSpPr>
        <p:spPr bwMode="auto">
          <a:xfrm>
            <a:off x="6350" y="3168650"/>
            <a:ext cx="9137650" cy="830263"/>
          </a:xfrm>
          <a:prstGeom prst="rect">
            <a:avLst/>
          </a:prstGeom>
          <a:noFill/>
          <a:ln w="9525">
            <a:noFill/>
            <a:miter lim="800000"/>
            <a:headEnd/>
            <a:tailEnd/>
          </a:ln>
        </p:spPr>
        <p:txBody>
          <a:bodyPr>
            <a:spAutoFit/>
          </a:bodyPr>
          <a:lstStyle/>
          <a:p>
            <a:pPr marL="342900" indent="-342900">
              <a:buFont typeface="Arial" pitchFamily="34" charset="0"/>
              <a:buChar char="•"/>
            </a:pPr>
            <a:r>
              <a:rPr lang="en-US" sz="2400" b="1">
                <a:latin typeface="Times New Roman" pitchFamily="18" charset="0"/>
                <a:cs typeface="Times New Roman" pitchFamily="18" charset="0"/>
              </a:rPr>
              <a:t>Realize new </a:t>
            </a:r>
            <a:r>
              <a:rPr lang="en-US" sz="2400" b="1" u="sng">
                <a:latin typeface="Times New Roman" pitchFamily="18" charset="0"/>
                <a:cs typeface="Times New Roman" pitchFamily="18" charset="0"/>
              </a:rPr>
              <a:t>geometric</a:t>
            </a:r>
            <a:r>
              <a:rPr lang="en-US" sz="2400" b="1">
                <a:latin typeface="Times New Roman" pitchFamily="18" charset="0"/>
                <a:cs typeface="Times New Roman" pitchFamily="18" charset="0"/>
              </a:rPr>
              <a:t> </a:t>
            </a:r>
            <a:r>
              <a:rPr lang="en-US" sz="2400" b="1" u="sng">
                <a:latin typeface="Times New Roman" pitchFamily="18" charset="0"/>
                <a:cs typeface="Times New Roman" pitchFamily="18" charset="0"/>
              </a:rPr>
              <a:t>datum</a:t>
            </a:r>
            <a:r>
              <a:rPr lang="en-US" sz="2400" b="1">
                <a:latin typeface="Times New Roman" pitchFamily="18" charset="0"/>
                <a:cs typeface="Times New Roman" pitchFamily="18" charset="0"/>
              </a:rPr>
              <a:t> with existing passive/active control, i.e., a horizontal (geometric) adjustment</a:t>
            </a:r>
            <a:endParaRPr lang="en-US" sz="2400" b="1" i="1">
              <a:latin typeface="Times New Roman" pitchFamily="18" charset="0"/>
              <a:cs typeface="Times New Roman" pitchFamily="18" charset="0"/>
            </a:endParaRPr>
          </a:p>
        </p:txBody>
      </p:sp>
      <p:sp>
        <p:nvSpPr>
          <p:cNvPr id="7" name="TextBox 6"/>
          <p:cNvSpPr txBox="1">
            <a:spLocks noChangeArrowheads="1"/>
          </p:cNvSpPr>
          <p:nvPr/>
        </p:nvSpPr>
        <p:spPr bwMode="auto">
          <a:xfrm>
            <a:off x="6350" y="4146550"/>
            <a:ext cx="9137650" cy="460375"/>
          </a:xfrm>
          <a:prstGeom prst="rect">
            <a:avLst/>
          </a:prstGeom>
          <a:noFill/>
          <a:ln w="9525">
            <a:noFill/>
            <a:miter lim="800000"/>
            <a:headEnd/>
            <a:tailEnd/>
          </a:ln>
        </p:spPr>
        <p:txBody>
          <a:bodyPr>
            <a:spAutoFit/>
          </a:bodyPr>
          <a:lstStyle/>
          <a:p>
            <a:pPr marL="342900" indent="-342900">
              <a:buFont typeface="Arial" pitchFamily="34" charset="0"/>
              <a:buChar char="•"/>
            </a:pPr>
            <a:r>
              <a:rPr lang="en-US" sz="2400" b="1">
                <a:latin typeface="Times New Roman" pitchFamily="18" charset="0"/>
                <a:cs typeface="Times New Roman" pitchFamily="18" charset="0"/>
              </a:rPr>
              <a:t>Definition of the W</a:t>
            </a:r>
            <a:r>
              <a:rPr lang="en-US" sz="2400" b="1" baseline="-25000">
                <a:latin typeface="Times New Roman" pitchFamily="18" charset="0"/>
                <a:cs typeface="Times New Roman" pitchFamily="18" charset="0"/>
              </a:rPr>
              <a:t>0</a:t>
            </a:r>
            <a:r>
              <a:rPr lang="en-US" sz="2400" b="1">
                <a:latin typeface="Times New Roman" pitchFamily="18" charset="0"/>
                <a:cs typeface="Times New Roman" pitchFamily="18" charset="0"/>
              </a:rPr>
              <a:t> surface as the new datum reference surface</a:t>
            </a:r>
          </a:p>
        </p:txBody>
      </p:sp>
      <p:sp>
        <p:nvSpPr>
          <p:cNvPr id="8" name="TextBox 7"/>
          <p:cNvSpPr txBox="1">
            <a:spLocks noChangeArrowheads="1"/>
          </p:cNvSpPr>
          <p:nvPr/>
        </p:nvSpPr>
        <p:spPr bwMode="auto">
          <a:xfrm>
            <a:off x="-9525" y="5014913"/>
            <a:ext cx="9137650" cy="831850"/>
          </a:xfrm>
          <a:prstGeom prst="rect">
            <a:avLst/>
          </a:prstGeom>
          <a:noFill/>
          <a:ln w="9525">
            <a:noFill/>
            <a:miter lim="800000"/>
            <a:headEnd/>
            <a:tailEnd/>
          </a:ln>
        </p:spPr>
        <p:txBody>
          <a:bodyPr>
            <a:spAutoFit/>
          </a:bodyPr>
          <a:lstStyle/>
          <a:p>
            <a:pPr marL="342900" indent="-342900">
              <a:buFont typeface="Arial" pitchFamily="34" charset="0"/>
              <a:buChar char="•"/>
            </a:pPr>
            <a:r>
              <a:rPr lang="en-US" sz="2400" b="1">
                <a:latin typeface="Times New Roman" pitchFamily="18" charset="0"/>
                <a:cs typeface="Times New Roman" pitchFamily="18" charset="0"/>
              </a:rPr>
              <a:t>Build a gravimetric geoid with an overall accuracy of 1 cm (GRAV-D Project)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2000"/>
                                        <p:tgtEl>
                                          <p:spTgt spid="20"/>
                                        </p:tgtEl>
                                      </p:cBhvr>
                                    </p:animEffect>
                                    <p:set>
                                      <p:cBhvr>
                                        <p:cTn id="14" dur="1" fill="hold">
                                          <p:stCondLst>
                                            <p:cond delay="1999"/>
                                          </p:stCondLst>
                                        </p:cTn>
                                        <p:tgtEl>
                                          <p:spTgt spid="20"/>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par>
                                <p:cTn id="25" presetID="53"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2000"/>
                                        <p:tgtEl>
                                          <p:spTgt spid="7"/>
                                        </p:tgtEl>
                                      </p:cBhvr>
                                    </p:animEffect>
                                    <p:set>
                                      <p:cBhvr>
                                        <p:cTn id="34" dur="1" fill="hold">
                                          <p:stCondLst>
                                            <p:cond delay="1999"/>
                                          </p:stCondLst>
                                        </p:cTn>
                                        <p:tgtEl>
                                          <p:spTgt spid="7"/>
                                        </p:tgtEl>
                                        <p:attrNameLst>
                                          <p:attrName>style.visibility</p:attrName>
                                        </p:attrNameLst>
                                      </p:cBhvr>
                                      <p:to>
                                        <p:strVal val="hidden"/>
                                      </p:to>
                                    </p:set>
                                  </p:childTnLst>
                                </p:cTn>
                              </p:par>
                              <p:par>
                                <p:cTn id="35" presetID="53"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4" grpId="0"/>
      <p:bldP spid="4" grpId="1"/>
      <p:bldP spid="7" grpId="0"/>
      <p:bldP spid="7" grpId="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1100138"/>
            <a:ext cx="9144000" cy="923925"/>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Vertical Datum</a:t>
            </a:r>
            <a:br>
              <a:rPr lang="en-US" sz="3000" b="1" smtClean="0">
                <a:solidFill>
                  <a:srgbClr val="0000FF"/>
                </a:solidFill>
                <a:latin typeface="Times New Roman" pitchFamily="18" charset="0"/>
                <a:ea typeface="ＭＳ Ｐゴシック" pitchFamily="34" charset="-128"/>
                <a:cs typeface="Times New Roman" pitchFamily="18" charset="0"/>
              </a:rPr>
            </a:br>
            <a:r>
              <a:rPr lang="en-US" sz="3000" b="1" smtClean="0">
                <a:solidFill>
                  <a:srgbClr val="0000FF"/>
                </a:solidFill>
                <a:latin typeface="Times New Roman" pitchFamily="18" charset="0"/>
                <a:ea typeface="ＭＳ Ｐゴシック" pitchFamily="34" charset="-128"/>
                <a:cs typeface="Times New Roman" pitchFamily="18" charset="0"/>
              </a:rPr>
              <a:t>(Status)</a:t>
            </a:r>
            <a:endParaRPr lang="en-US" sz="3000" b="1" smtClean="0">
              <a:solidFill>
                <a:srgbClr val="0000FF"/>
              </a:solidFill>
              <a:ea typeface="ＭＳ Ｐゴシック" pitchFamily="34" charset="-128"/>
            </a:endParaRPr>
          </a:p>
        </p:txBody>
      </p:sp>
      <p:sp>
        <p:nvSpPr>
          <p:cNvPr id="5123" name="Content Placeholder 4"/>
          <p:cNvSpPr>
            <a:spLocks noGrp="1"/>
          </p:cNvSpPr>
          <p:nvPr>
            <p:ph idx="1"/>
          </p:nvPr>
        </p:nvSpPr>
        <p:spPr>
          <a:xfrm>
            <a:off x="0" y="2752725"/>
            <a:ext cx="9144000" cy="603250"/>
          </a:xfrm>
        </p:spPr>
        <p:txBody>
          <a:bodyPr/>
          <a:lstStyle/>
          <a:p>
            <a:r>
              <a:rPr lang="en-US" sz="2400" smtClean="0">
                <a:latin typeface="Times New Roman" pitchFamily="18" charset="0"/>
                <a:ea typeface="ＭＳ Ｐゴシック" pitchFamily="34" charset="-128"/>
              </a:rPr>
              <a:t>United States Gravimetric Geoid 2012 (USGG12)</a:t>
            </a:r>
          </a:p>
        </p:txBody>
      </p:sp>
      <p:sp>
        <p:nvSpPr>
          <p:cNvPr id="4" name="Content Placeholder 4"/>
          <p:cNvSpPr txBox="1">
            <a:spLocks/>
          </p:cNvSpPr>
          <p:nvPr/>
        </p:nvSpPr>
        <p:spPr bwMode="auto">
          <a:xfrm>
            <a:off x="0" y="3581400"/>
            <a:ext cx="9144000" cy="603250"/>
          </a:xfrm>
          <a:prstGeom prst="rect">
            <a:avLst/>
          </a:prstGeom>
          <a:noFill/>
          <a:ln w="9525">
            <a:noFill/>
            <a:miter lim="800000"/>
            <a:headEnd/>
            <a:tailEnd/>
          </a:ln>
        </p:spPr>
        <p:txBody>
          <a:bodyPr/>
          <a:lstStyle/>
          <a:p>
            <a:pPr marL="342900" indent="-342900">
              <a:spcBef>
                <a:spcPct val="20000"/>
              </a:spcBef>
              <a:buFontTx/>
              <a:buChar char="•"/>
            </a:pPr>
            <a:r>
              <a:rPr lang="en-US" sz="2400" dirty="0">
                <a:latin typeface="Times New Roman" pitchFamily="18" charset="0"/>
              </a:rPr>
              <a:t>Hybrid Geoid 2012 (</a:t>
            </a:r>
            <a:r>
              <a:rPr lang="en-US" sz="2400" dirty="0" smtClean="0">
                <a:latin typeface="Times New Roman" pitchFamily="18" charset="0"/>
              </a:rPr>
              <a:t>GEOID12A)</a:t>
            </a:r>
            <a:endParaRPr lang="en-US" sz="2400" dirty="0">
              <a:latin typeface="Times New Roman" pitchFamily="18" charset="0"/>
            </a:endParaRPr>
          </a:p>
        </p:txBody>
      </p:sp>
      <p:sp>
        <p:nvSpPr>
          <p:cNvPr id="5" name="Content Placeholder 4"/>
          <p:cNvSpPr txBox="1">
            <a:spLocks/>
          </p:cNvSpPr>
          <p:nvPr/>
        </p:nvSpPr>
        <p:spPr bwMode="auto">
          <a:xfrm>
            <a:off x="0" y="4456113"/>
            <a:ext cx="9144000" cy="603250"/>
          </a:xfrm>
          <a:prstGeom prst="rect">
            <a:avLst/>
          </a:prstGeom>
          <a:noFill/>
          <a:ln w="9525">
            <a:noFill/>
            <a:miter lim="800000"/>
            <a:headEnd/>
            <a:tailEnd/>
          </a:ln>
        </p:spPr>
        <p:txBody>
          <a:bodyPr/>
          <a:lstStyle/>
          <a:p>
            <a:pPr marL="342900" indent="-342900">
              <a:spcBef>
                <a:spcPct val="20000"/>
              </a:spcBef>
              <a:buFontTx/>
              <a:buChar char="•"/>
            </a:pPr>
            <a:r>
              <a:rPr lang="en-US" sz="2400">
                <a:latin typeface="Times New Roman" pitchFamily="18" charset="0"/>
              </a:rPr>
              <a:t>2022 Definition of the Vertical Reference Surface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p:txBody>
          <a:bodyPr/>
          <a:lstStyle/>
          <a:p>
            <a:r>
              <a:rPr lang="en-US" smtClean="0">
                <a:latin typeface="Times New Roman" pitchFamily="18" charset="0"/>
                <a:ea typeface="ＭＳ Ｐゴシック" pitchFamily="34" charset="-128"/>
                <a:cs typeface="Times New Roman" pitchFamily="18" charset="0"/>
              </a:rPr>
              <a:t>Agreement on W</a:t>
            </a:r>
            <a:r>
              <a:rPr lang="en-US" baseline="-25000" smtClean="0">
                <a:latin typeface="Times New Roman" pitchFamily="18" charset="0"/>
                <a:ea typeface="ＭＳ Ｐゴシック" pitchFamily="34" charset="-128"/>
                <a:cs typeface="Times New Roman" pitchFamily="18" charset="0"/>
              </a:rPr>
              <a:t>0</a:t>
            </a:r>
            <a:r>
              <a:rPr lang="en-US" smtClean="0">
                <a:latin typeface="Times New Roman" pitchFamily="18" charset="0"/>
                <a:ea typeface="ＭＳ Ｐゴシック" pitchFamily="34" charset="-128"/>
                <a:cs typeface="Times New Roman" pitchFamily="18" charset="0"/>
              </a:rPr>
              <a:t> Value</a:t>
            </a:r>
          </a:p>
        </p:txBody>
      </p:sp>
      <p:pic>
        <p:nvPicPr>
          <p:cNvPr id="23555" name="Content Placeholder 6"/>
          <p:cNvPicPr>
            <a:picLocks noGrp="1" noChangeAspect="1"/>
          </p:cNvPicPr>
          <p:nvPr>
            <p:ph sz="half" idx="1"/>
          </p:nvPr>
        </p:nvPicPr>
        <p:blipFill>
          <a:blip r:embed="rId2"/>
          <a:srcRect/>
          <a:stretch>
            <a:fillRect/>
          </a:stretch>
        </p:blipFill>
        <p:spPr>
          <a:xfrm>
            <a:off x="727075" y="1600200"/>
            <a:ext cx="3498850" cy="4525963"/>
          </a:xfrm>
        </p:spPr>
      </p:pic>
      <p:pic>
        <p:nvPicPr>
          <p:cNvPr id="23556" name="Content Placeholder 7"/>
          <p:cNvPicPr>
            <a:picLocks noGrp="1" noChangeAspect="1"/>
          </p:cNvPicPr>
          <p:nvPr>
            <p:ph sz="half" idx="2"/>
          </p:nvPr>
        </p:nvPicPr>
        <p:blipFill>
          <a:blip r:embed="rId3"/>
          <a:srcRect/>
          <a:stretch>
            <a:fillRect/>
          </a:stretch>
        </p:blipFill>
        <p:spPr>
          <a:xfrm>
            <a:off x="4918075" y="1600200"/>
            <a:ext cx="3498850"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2-layers"/>
          <p:cNvPicPr>
            <a:picLocks noGrp="1" noChangeAspect="1" noChangeArrowheads="1"/>
          </p:cNvPicPr>
          <p:nvPr>
            <p:ph/>
          </p:nvPr>
        </p:nvPicPr>
        <p:blipFill>
          <a:blip r:embed="rId3"/>
          <a:srcRect/>
          <a:stretch>
            <a:fillRect/>
          </a:stretch>
        </p:blipFill>
        <p:spPr>
          <a:xfrm>
            <a:off x="5981700" y="1933575"/>
            <a:ext cx="2857500" cy="4238625"/>
          </a:xfrm>
        </p:spPr>
      </p:pic>
      <p:sp>
        <p:nvSpPr>
          <p:cNvPr id="6147" name="Freeform 3"/>
          <p:cNvSpPr>
            <a:spLocks/>
          </p:cNvSpPr>
          <p:nvPr/>
        </p:nvSpPr>
        <p:spPr bwMode="auto">
          <a:xfrm>
            <a:off x="6019800" y="5638800"/>
            <a:ext cx="2667000" cy="381000"/>
          </a:xfrm>
          <a:custGeom>
            <a:avLst/>
            <a:gdLst>
              <a:gd name="T0" fmla="*/ 2147483647 w 1680"/>
              <a:gd name="T1" fmla="*/ 0 h 240"/>
              <a:gd name="T2" fmla="*/ 0 w 1680"/>
              <a:gd name="T3" fmla="*/ 2147483647 h 240"/>
              <a:gd name="T4" fmla="*/ 2147483647 w 1680"/>
              <a:gd name="T5" fmla="*/ 2147483647 h 240"/>
              <a:gd name="T6" fmla="*/ 2147483647 w 1680"/>
              <a:gd name="T7" fmla="*/ 2147483647 h 240"/>
              <a:gd name="T8" fmla="*/ 2147483647 w 1680"/>
              <a:gd name="T9" fmla="*/ 0 h 240"/>
              <a:gd name="T10" fmla="*/ 0 60000 65536"/>
              <a:gd name="T11" fmla="*/ 0 60000 65536"/>
              <a:gd name="T12" fmla="*/ 0 60000 65536"/>
              <a:gd name="T13" fmla="*/ 0 60000 65536"/>
              <a:gd name="T14" fmla="*/ 0 60000 65536"/>
              <a:gd name="T15" fmla="*/ 0 w 1680"/>
              <a:gd name="T16" fmla="*/ 0 h 240"/>
              <a:gd name="T17" fmla="*/ 1680 w 1680"/>
              <a:gd name="T18" fmla="*/ 240 h 240"/>
            </a:gdLst>
            <a:ahLst/>
            <a:cxnLst>
              <a:cxn ang="T10">
                <a:pos x="T0" y="T1"/>
              </a:cxn>
              <a:cxn ang="T11">
                <a:pos x="T2" y="T3"/>
              </a:cxn>
              <a:cxn ang="T12">
                <a:pos x="T4" y="T5"/>
              </a:cxn>
              <a:cxn ang="T13">
                <a:pos x="T6" y="T7"/>
              </a:cxn>
              <a:cxn ang="T14">
                <a:pos x="T8" y="T9"/>
              </a:cxn>
            </a:cxnLst>
            <a:rect l="T15" t="T16" r="T17" b="T18"/>
            <a:pathLst>
              <a:path w="1680" h="240">
                <a:moveTo>
                  <a:pt x="288" y="0"/>
                </a:moveTo>
                <a:lnTo>
                  <a:pt x="0" y="48"/>
                </a:lnTo>
                <a:lnTo>
                  <a:pt x="816" y="240"/>
                </a:lnTo>
                <a:lnTo>
                  <a:pt x="1680" y="48"/>
                </a:lnTo>
                <a:lnTo>
                  <a:pt x="1392" y="0"/>
                </a:lnTo>
              </a:path>
            </a:pathLst>
          </a:custGeom>
          <a:noFill/>
          <a:ln w="50800" cap="flat" cmpd="sng">
            <a:solidFill>
              <a:srgbClr val="FF00FF"/>
            </a:solidFill>
            <a:prstDash val="solid"/>
            <a:round/>
            <a:headEnd/>
            <a:tailEnd/>
          </a:ln>
        </p:spPr>
        <p:txBody>
          <a:bodyPr lIns="228528" tIns="0" rIns="0" bIns="0" anchor="ctr">
            <a:spAutoFit/>
          </a:bodyPr>
          <a:lstStyle/>
          <a:p>
            <a:endParaRPr lang="en-US"/>
          </a:p>
        </p:txBody>
      </p:sp>
      <p:sp>
        <p:nvSpPr>
          <p:cNvPr id="6148" name="Rectangle 4"/>
          <p:cNvSpPr>
            <a:spLocks noChangeArrowheads="1"/>
          </p:cNvSpPr>
          <p:nvPr/>
        </p:nvSpPr>
        <p:spPr bwMode="auto">
          <a:xfrm>
            <a:off x="228600" y="2590800"/>
            <a:ext cx="5638800" cy="904875"/>
          </a:xfrm>
          <a:prstGeom prst="rect">
            <a:avLst/>
          </a:prstGeom>
          <a:noFill/>
          <a:ln w="9525">
            <a:noFill/>
            <a:miter lim="800000"/>
            <a:headEnd/>
            <a:tailEnd/>
          </a:ln>
        </p:spPr>
        <p:txBody>
          <a:bodyPr>
            <a:spAutoFit/>
          </a:bodyPr>
          <a:lstStyle/>
          <a:p>
            <a:pPr>
              <a:lnSpc>
                <a:spcPct val="75000"/>
              </a:lnSpc>
              <a:spcBef>
                <a:spcPct val="20000"/>
              </a:spcBef>
            </a:pPr>
            <a:r>
              <a:rPr lang="en-US" sz="2400" u="sng">
                <a:latin typeface="Times New Roman" pitchFamily="18" charset="0"/>
                <a:cs typeface="Times New Roman" pitchFamily="18" charset="0"/>
              </a:rPr>
              <a:t>Geodetic control </a:t>
            </a:r>
            <a:r>
              <a:rPr lang="en-US" sz="2400">
                <a:latin typeface="Times New Roman" pitchFamily="18" charset="0"/>
                <a:cs typeface="Times New Roman" pitchFamily="18" charset="0"/>
              </a:rPr>
              <a:t>is the foundation </a:t>
            </a:r>
          </a:p>
          <a:p>
            <a:pPr>
              <a:lnSpc>
                <a:spcPct val="75000"/>
              </a:lnSpc>
              <a:spcBef>
                <a:spcPct val="20000"/>
              </a:spcBef>
            </a:pPr>
            <a:r>
              <a:rPr lang="en-US" sz="2400">
                <a:latin typeface="Times New Roman" pitchFamily="18" charset="0"/>
                <a:cs typeface="Times New Roman" pitchFamily="18" charset="0"/>
              </a:rPr>
              <a:t>for all geospatial products.</a:t>
            </a:r>
          </a:p>
          <a:p>
            <a:pPr>
              <a:spcBef>
                <a:spcPct val="20000"/>
              </a:spcBef>
              <a:buFontTx/>
              <a:buChar char="•"/>
            </a:pPr>
            <a:endParaRPr lang="en-US" sz="1000">
              <a:latin typeface="Times New Roman" pitchFamily="18" charset="0"/>
              <a:cs typeface="Times New Roman" pitchFamily="18" charset="0"/>
            </a:endParaRPr>
          </a:p>
        </p:txBody>
      </p:sp>
      <p:sp>
        <p:nvSpPr>
          <p:cNvPr id="6149" name="Text Box 5"/>
          <p:cNvSpPr txBox="1">
            <a:spLocks noChangeArrowheads="1"/>
          </p:cNvSpPr>
          <p:nvPr/>
        </p:nvSpPr>
        <p:spPr bwMode="auto">
          <a:xfrm>
            <a:off x="2057400" y="3505200"/>
            <a:ext cx="2971800" cy="923925"/>
          </a:xfrm>
          <a:prstGeom prst="rect">
            <a:avLst/>
          </a:prstGeom>
          <a:noFill/>
          <a:ln w="9525" algn="ctr">
            <a:solidFill>
              <a:schemeClr val="tx1"/>
            </a:solidFill>
            <a:miter lim="800000"/>
            <a:headEnd/>
            <a:tailEnd/>
          </a:ln>
        </p:spPr>
        <p:txBody>
          <a:bodyPr lIns="228528" tIns="0" rIns="0" bIns="0">
            <a:spAutoFit/>
          </a:bodyPr>
          <a:lstStyle/>
          <a:p>
            <a:pPr algn="ctr"/>
            <a:r>
              <a:rPr lang="en-US" sz="2000">
                <a:solidFill>
                  <a:schemeClr val="tx2"/>
                </a:solidFill>
                <a:latin typeface="Times New Roman" pitchFamily="18" charset="0"/>
                <a:cs typeface="Times New Roman" pitchFamily="18" charset="0"/>
              </a:rPr>
              <a:t>Geodetic Control is the critical “basemap” layer for GIS applications</a:t>
            </a:r>
          </a:p>
        </p:txBody>
      </p:sp>
      <p:sp>
        <p:nvSpPr>
          <p:cNvPr id="6150" name="Line 6"/>
          <p:cNvSpPr>
            <a:spLocks noChangeShapeType="1"/>
          </p:cNvSpPr>
          <p:nvPr/>
        </p:nvSpPr>
        <p:spPr bwMode="auto">
          <a:xfrm>
            <a:off x="5029200" y="4419600"/>
            <a:ext cx="914400" cy="1143000"/>
          </a:xfrm>
          <a:prstGeom prst="line">
            <a:avLst/>
          </a:prstGeom>
          <a:noFill/>
          <a:ln w="28575">
            <a:solidFill>
              <a:schemeClr val="tx1"/>
            </a:solidFill>
            <a:round/>
            <a:headEnd/>
            <a:tailEnd type="triangle" w="med" len="med"/>
          </a:ln>
        </p:spPr>
        <p:txBody>
          <a:bodyPr/>
          <a:lstStyle/>
          <a:p>
            <a:endParaRPr lang="en-US"/>
          </a:p>
        </p:txBody>
      </p:sp>
      <p:sp>
        <p:nvSpPr>
          <p:cNvPr id="6151" name="Rectangle 7"/>
          <p:cNvSpPr>
            <a:spLocks noChangeArrowheads="1"/>
          </p:cNvSpPr>
          <p:nvPr/>
        </p:nvSpPr>
        <p:spPr bwMode="auto">
          <a:xfrm>
            <a:off x="0" y="762000"/>
            <a:ext cx="9144000" cy="554038"/>
          </a:xfrm>
          <a:prstGeom prst="rect">
            <a:avLst/>
          </a:prstGeom>
          <a:noFill/>
          <a:ln w="9525">
            <a:noFill/>
            <a:miter lim="800000"/>
            <a:headEnd/>
            <a:tailEnd/>
          </a:ln>
        </p:spPr>
        <p:txBody>
          <a:bodyPr lIns="45720" rIns="45720" anchor="ctr">
            <a:spAutoFit/>
          </a:bodyPr>
          <a:lstStyle/>
          <a:p>
            <a:pPr algn="ctr"/>
            <a:r>
              <a:rPr lang="en-US" sz="3000" b="1">
                <a:solidFill>
                  <a:srgbClr val="0000FF"/>
                </a:solidFill>
                <a:latin typeface="Times New Roman" pitchFamily="18" charset="0"/>
                <a:cs typeface="Times New Roman" pitchFamily="18" charset="0"/>
              </a:rPr>
              <a:t>Coordination begins with good coordinates </a:t>
            </a:r>
            <a:endParaRPr lang="en-US" sz="3000" b="1">
              <a:latin typeface="Times New Roman" pitchFamily="18" charset="0"/>
              <a:cs typeface="Times New Roman" pitchFamily="18" charset="0"/>
            </a:endParaRPr>
          </a:p>
        </p:txBody>
      </p:sp>
      <p:grpSp>
        <p:nvGrpSpPr>
          <p:cNvPr id="6152" name="Group 5"/>
          <p:cNvGrpSpPr>
            <a:grpSpLocks/>
          </p:cNvGrpSpPr>
          <p:nvPr/>
        </p:nvGrpSpPr>
        <p:grpSpPr bwMode="auto">
          <a:xfrm>
            <a:off x="0" y="4419600"/>
            <a:ext cx="3429000" cy="2438400"/>
            <a:chOff x="-1740" y="-3176"/>
            <a:chExt cx="6889" cy="5431"/>
          </a:xfrm>
        </p:grpSpPr>
        <p:pic>
          <p:nvPicPr>
            <p:cNvPr id="6153" name="Picture 6" descr="Bridge_split_cropped"/>
            <p:cNvPicPr>
              <a:picLocks noChangeAspect="1" noChangeArrowheads="1"/>
            </p:cNvPicPr>
            <p:nvPr/>
          </p:nvPicPr>
          <p:blipFill>
            <a:blip r:embed="rId4"/>
            <a:srcRect/>
            <a:stretch>
              <a:fillRect/>
            </a:stretch>
          </p:blipFill>
          <p:spPr bwMode="auto">
            <a:xfrm>
              <a:off x="-1740" y="-2348"/>
              <a:ext cx="6639" cy="4560"/>
            </a:xfrm>
            <a:prstGeom prst="rect">
              <a:avLst/>
            </a:prstGeom>
            <a:noFill/>
            <a:ln w="9525">
              <a:noFill/>
              <a:miter lim="800000"/>
              <a:headEnd/>
              <a:tailEnd/>
            </a:ln>
          </p:spPr>
        </p:pic>
        <p:sp>
          <p:nvSpPr>
            <p:cNvPr id="6154" name="Text Box 7"/>
            <p:cNvSpPr txBox="1">
              <a:spLocks noChangeArrowheads="1"/>
            </p:cNvSpPr>
            <p:nvPr/>
          </p:nvSpPr>
          <p:spPr bwMode="auto">
            <a:xfrm rot="-5400000">
              <a:off x="2279" y="-614"/>
              <a:ext cx="5431" cy="308"/>
            </a:xfrm>
            <a:prstGeom prst="rect">
              <a:avLst/>
            </a:prstGeom>
            <a:noFill/>
            <a:ln w="9525">
              <a:noFill/>
              <a:miter lim="800000"/>
              <a:headEnd/>
              <a:tailEnd/>
            </a:ln>
          </p:spPr>
          <p:txBody>
            <a:bodyPr>
              <a:spAutoFit/>
            </a:bodyPr>
            <a:lstStyle/>
            <a:p>
              <a:pPr>
                <a:spcBef>
                  <a:spcPct val="50000"/>
                </a:spcBef>
              </a:pPr>
              <a:r>
                <a:rPr lang="en-US" sz="1000">
                  <a:latin typeface="Times New Roman" pitchFamily="18" charset="0"/>
                </a:rPr>
                <a:t>Source: Zurich-American Insurance Group</a:t>
              </a:r>
            </a:p>
          </p:txBody>
        </p:sp>
      </p:gr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9"/>
          <p:cNvSpPr>
            <a:spLocks noGrp="1"/>
          </p:cNvSpPr>
          <p:nvPr>
            <p:ph type="title"/>
          </p:nvPr>
        </p:nvSpPr>
        <p:spPr>
          <a:xfrm>
            <a:off x="457200" y="533400"/>
            <a:ext cx="8229600" cy="1143000"/>
          </a:xfrm>
        </p:spPr>
        <p:txBody>
          <a:bodyPr rtlCol="0">
            <a:normAutofit fontScale="90000"/>
          </a:bodyPr>
          <a:lstStyle/>
          <a:p>
            <a:pPr fontAlgn="auto">
              <a:spcAft>
                <a:spcPts val="0"/>
              </a:spcAft>
              <a:defRPr/>
            </a:pPr>
            <a:r>
              <a:rPr lang="da-DK" dirty="0" smtClean="0">
                <a:latin typeface="Times New Roman" pitchFamily="18" charset="0"/>
                <a:cs typeface="Times New Roman" pitchFamily="18" charset="0"/>
              </a:rPr>
              <a:t>Tide Gauge comparisons </a:t>
            </a:r>
            <a:br>
              <a:rPr lang="da-DK" dirty="0" smtClean="0">
                <a:latin typeface="Times New Roman" pitchFamily="18" charset="0"/>
                <a:cs typeface="Times New Roman" pitchFamily="18" charset="0"/>
              </a:rPr>
            </a:br>
            <a:r>
              <a:rPr lang="da-DK" dirty="0" smtClean="0">
                <a:latin typeface="Times New Roman" pitchFamily="18" charset="0"/>
                <a:cs typeface="Times New Roman" pitchFamily="18" charset="0"/>
              </a:rPr>
              <a:t>limited to where SST models exist</a:t>
            </a:r>
            <a:endParaRPr lang="en-US" dirty="0" smtClean="0">
              <a:latin typeface="Times New Roman" pitchFamily="18" charset="0"/>
              <a:cs typeface="Times New Roman" pitchFamily="18" charset="0"/>
            </a:endParaRPr>
          </a:p>
        </p:txBody>
      </p:sp>
      <p:pic>
        <p:nvPicPr>
          <p:cNvPr id="24579" name="Content Placeholder 11" descr="WO_Value_for_NA.png"/>
          <p:cNvPicPr>
            <a:picLocks noGrp="1" noChangeAspect="1"/>
          </p:cNvPicPr>
          <p:nvPr>
            <p:ph idx="1"/>
          </p:nvPr>
        </p:nvPicPr>
        <p:blipFill>
          <a:blip r:embed="rId2"/>
          <a:srcRect l="9091" t="11761" r="8182" b="12938"/>
          <a:stretch>
            <a:fillRect/>
          </a:stretch>
        </p:blipFill>
        <p:spPr>
          <a:xfrm>
            <a:off x="1828800" y="2249488"/>
            <a:ext cx="5867400" cy="4127500"/>
          </a:xfrm>
        </p:spPr>
      </p:pic>
      <p:sp>
        <p:nvSpPr>
          <p:cNvPr id="9" name="Slide Number Placeholder 8"/>
          <p:cNvSpPr>
            <a:spLocks noGrp="1"/>
          </p:cNvSpPr>
          <p:nvPr>
            <p:ph type="sldNum" sz="quarter" idx="12"/>
          </p:nvPr>
        </p:nvSpPr>
        <p:spPr/>
        <p:txBody>
          <a:bodyPr/>
          <a:lstStyle/>
          <a:p>
            <a:pPr>
              <a:defRPr/>
            </a:pPr>
            <a:fld id="{1D413026-1FB8-46AF-85C1-13C7A8FAE6B1}" type="slidenum">
              <a:rPr lang="en-US"/>
              <a:pPr>
                <a:defRPr/>
              </a:pPr>
              <a:t>20</a:t>
            </a:fld>
            <a:endParaRPr lang="en-US" dirty="0"/>
          </a:p>
        </p:txBody>
      </p:sp>
      <p:grpSp>
        <p:nvGrpSpPr>
          <p:cNvPr id="2" name="Group 19"/>
          <p:cNvGrpSpPr>
            <a:grpSpLocks/>
          </p:cNvGrpSpPr>
          <p:nvPr/>
        </p:nvGrpSpPr>
        <p:grpSpPr bwMode="auto">
          <a:xfrm>
            <a:off x="3429000" y="5334000"/>
            <a:ext cx="5181600" cy="1066800"/>
            <a:chOff x="3429000" y="5334000"/>
            <a:chExt cx="5181600" cy="1066800"/>
          </a:xfrm>
        </p:grpSpPr>
        <p:sp>
          <p:nvSpPr>
            <p:cNvPr id="13" name="Rectangle 12"/>
            <p:cNvSpPr/>
            <p:nvPr/>
          </p:nvSpPr>
          <p:spPr>
            <a:xfrm>
              <a:off x="3429000" y="6218238"/>
              <a:ext cx="762000" cy="182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7010400" y="5334000"/>
              <a:ext cx="360363" cy="125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4" name="TextBox 14"/>
            <p:cNvSpPr txBox="1">
              <a:spLocks noChangeArrowheads="1"/>
            </p:cNvSpPr>
            <p:nvPr/>
          </p:nvSpPr>
          <p:spPr bwMode="auto">
            <a:xfrm>
              <a:off x="6258674" y="5867400"/>
              <a:ext cx="2351926" cy="369332"/>
            </a:xfrm>
            <a:prstGeom prst="rect">
              <a:avLst/>
            </a:prstGeom>
            <a:noFill/>
            <a:ln w="9525">
              <a:solidFill>
                <a:srgbClr val="FF0000"/>
              </a:solidFill>
              <a:miter lim="800000"/>
              <a:headEnd/>
              <a:tailEnd/>
            </a:ln>
          </p:spPr>
          <p:txBody>
            <a:bodyPr wrap="none">
              <a:spAutoFit/>
            </a:bodyPr>
            <a:lstStyle/>
            <a:p>
              <a:r>
                <a:rPr lang="en-US">
                  <a:solidFill>
                    <a:srgbClr val="FF0000"/>
                  </a:solidFill>
                  <a:latin typeface="Arial" pitchFamily="34" charset="0"/>
                </a:rPr>
                <a:t>62,636,856.00 m</a:t>
              </a:r>
              <a:r>
                <a:rPr lang="en-US" baseline="30000">
                  <a:solidFill>
                    <a:srgbClr val="FF0000"/>
                  </a:solidFill>
                  <a:latin typeface="Arial" pitchFamily="34" charset="0"/>
                </a:rPr>
                <a:t>2</a:t>
              </a:r>
              <a:r>
                <a:rPr lang="en-US">
                  <a:solidFill>
                    <a:srgbClr val="FF0000"/>
                  </a:solidFill>
                  <a:latin typeface="Arial" pitchFamily="34" charset="0"/>
                </a:rPr>
                <a:t>/s</a:t>
              </a:r>
              <a:r>
                <a:rPr lang="en-US" baseline="30000">
                  <a:solidFill>
                    <a:srgbClr val="FF0000"/>
                  </a:solidFill>
                  <a:latin typeface="Arial" pitchFamily="34" charset="0"/>
                </a:rPr>
                <a:t>2</a:t>
              </a:r>
            </a:p>
          </p:txBody>
        </p:sp>
        <p:cxnSp>
          <p:nvCxnSpPr>
            <p:cNvPr id="17" name="Straight Arrow Connector 16"/>
            <p:cNvCxnSpPr/>
            <p:nvPr/>
          </p:nvCxnSpPr>
          <p:spPr>
            <a:xfrm>
              <a:off x="4191000" y="6172200"/>
              <a:ext cx="20574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4" idx="3"/>
              <a:endCxn id="24584" idx="0"/>
            </p:cNvCxnSpPr>
            <p:nvPr/>
          </p:nvCxnSpPr>
          <p:spPr>
            <a:xfrm>
              <a:off x="7370763" y="5395913"/>
              <a:ext cx="0" cy="463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2921000"/>
            <a:ext cx="9144000" cy="1346200"/>
          </a:xfrm>
        </p:spPr>
        <p:txBody>
          <a:bodyPr/>
          <a:lstStyle/>
          <a:p>
            <a:r>
              <a:rPr lang="en-US" sz="3000" b="1" smtClean="0">
                <a:solidFill>
                  <a:srgbClr val="0000FF"/>
                </a:solidFill>
                <a:latin typeface="Times New Roman" pitchFamily="18" charset="0"/>
                <a:ea typeface="ＭＳ Ｐゴシック" pitchFamily="34" charset="-128"/>
              </a:rPr>
              <a:t>Gravity for the Redefinition of the American Vertical Datum</a:t>
            </a:r>
            <a:r>
              <a:rPr lang="en-US" sz="3000" b="1" smtClean="0">
                <a:solidFill>
                  <a:srgbClr val="0000FF"/>
                </a:solidFill>
                <a:latin typeface="Times New Roman" pitchFamily="18" charset="0"/>
                <a:ea typeface="ＭＳ Ｐゴシック" pitchFamily="34" charset="-128"/>
                <a:cs typeface="Times New Roman" pitchFamily="18" charset="0"/>
              </a:rPr>
              <a:t/>
            </a:r>
            <a:br>
              <a:rPr lang="en-US" sz="3000" b="1" smtClean="0">
                <a:solidFill>
                  <a:srgbClr val="0000FF"/>
                </a:solidFill>
                <a:latin typeface="Times New Roman" pitchFamily="18" charset="0"/>
                <a:ea typeface="ＭＳ Ｐゴシック" pitchFamily="34" charset="-128"/>
                <a:cs typeface="Times New Roman" pitchFamily="18" charset="0"/>
              </a:rPr>
            </a:br>
            <a:r>
              <a:rPr lang="en-US" sz="3000" b="1" smtClean="0">
                <a:solidFill>
                  <a:srgbClr val="0000FF"/>
                </a:solidFill>
                <a:latin typeface="Times New Roman" pitchFamily="18" charset="0"/>
                <a:ea typeface="ＭＳ Ｐゴシック" pitchFamily="34" charset="-128"/>
              </a:rPr>
              <a:t>(GRAV-D)</a:t>
            </a:r>
            <a:endParaRPr lang="en-US" sz="3000" b="1" smtClean="0">
              <a:solidFill>
                <a:srgbClr val="0000FF"/>
              </a:solidFill>
              <a:ea typeface="ＭＳ Ｐゴシック" pitchFamily="34" charset="-128"/>
            </a:endParaRP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7"/>
          <p:cNvSpPr txBox="1">
            <a:spLocks noChangeArrowheads="1"/>
          </p:cNvSpPr>
          <p:nvPr/>
        </p:nvSpPr>
        <p:spPr bwMode="auto">
          <a:xfrm>
            <a:off x="304800" y="457200"/>
            <a:ext cx="8686800" cy="954088"/>
          </a:xfrm>
          <a:prstGeom prst="rect">
            <a:avLst/>
          </a:prstGeom>
          <a:noFill/>
          <a:ln w="9525">
            <a:noFill/>
            <a:miter lim="800000"/>
            <a:headEnd/>
            <a:tailEnd/>
          </a:ln>
        </p:spPr>
        <p:txBody>
          <a:bodyPr>
            <a:spAutoFit/>
          </a:bodyPr>
          <a:lstStyle/>
          <a:p>
            <a:pPr algn="ctr" eaLnBrk="0" hangingPunct="0">
              <a:spcBef>
                <a:spcPct val="50000"/>
              </a:spcBef>
            </a:pPr>
            <a:r>
              <a:rPr lang="en-US" sz="2800" b="1">
                <a:solidFill>
                  <a:srgbClr val="0000FF"/>
                </a:solidFill>
                <a:latin typeface="Arial" pitchFamily="34" charset="0"/>
              </a:rPr>
              <a:t>Gravity for the Redefinition of the </a:t>
            </a:r>
            <a:br>
              <a:rPr lang="en-US" sz="2800" b="1">
                <a:solidFill>
                  <a:srgbClr val="0000FF"/>
                </a:solidFill>
                <a:latin typeface="Arial" pitchFamily="34" charset="0"/>
              </a:rPr>
            </a:br>
            <a:r>
              <a:rPr lang="en-US" sz="2800" b="1">
                <a:solidFill>
                  <a:srgbClr val="0000FF"/>
                </a:solidFill>
                <a:latin typeface="Arial" pitchFamily="34" charset="0"/>
              </a:rPr>
              <a:t>American Vertical Datum (GRAV-D)</a:t>
            </a:r>
          </a:p>
        </p:txBody>
      </p:sp>
      <p:sp>
        <p:nvSpPr>
          <p:cNvPr id="26627" name="Rectangle 11"/>
          <p:cNvSpPr>
            <a:spLocks noGrp="1" noChangeArrowheads="1"/>
          </p:cNvSpPr>
          <p:nvPr>
            <p:ph idx="1"/>
          </p:nvPr>
        </p:nvSpPr>
        <p:spPr>
          <a:xfrm>
            <a:off x="95250" y="1371600"/>
            <a:ext cx="5467350" cy="5181600"/>
          </a:xfrm>
        </p:spPr>
        <p:txBody>
          <a:bodyPr/>
          <a:lstStyle/>
          <a:p>
            <a:pPr eaLnBrk="1" hangingPunct="1">
              <a:lnSpc>
                <a:spcPct val="90000"/>
              </a:lnSpc>
            </a:pPr>
            <a:r>
              <a:rPr lang="en-US" sz="2200" smtClean="0">
                <a:ea typeface="ＭＳ Ｐゴシック" pitchFamily="34" charset="-128"/>
              </a:rPr>
              <a:t>GRAV-D</a:t>
            </a:r>
          </a:p>
          <a:p>
            <a:pPr lvl="1" eaLnBrk="1" hangingPunct="1">
              <a:lnSpc>
                <a:spcPct val="90000"/>
              </a:lnSpc>
            </a:pPr>
            <a:r>
              <a:rPr lang="en-US" sz="2200" smtClean="0">
                <a:ea typeface="ＭＳ Ｐゴシック" pitchFamily="34" charset="-128"/>
              </a:rPr>
              <a:t>Airborne gravity survey (10 years)</a:t>
            </a:r>
          </a:p>
          <a:p>
            <a:pPr lvl="1" eaLnBrk="1" hangingPunct="1">
              <a:lnSpc>
                <a:spcPct val="90000"/>
              </a:lnSpc>
            </a:pPr>
            <a:r>
              <a:rPr lang="en-US" sz="2200" smtClean="0">
                <a:ea typeface="ＭＳ Ｐゴシック" pitchFamily="34" charset="-128"/>
              </a:rPr>
              <a:t>Gravity monitoring into the future</a:t>
            </a:r>
          </a:p>
          <a:p>
            <a:pPr lvl="1" eaLnBrk="1" hangingPunct="1">
              <a:lnSpc>
                <a:spcPct val="90000"/>
              </a:lnSpc>
            </a:pPr>
            <a:r>
              <a:rPr lang="en-US" sz="2200" smtClean="0">
                <a:ea typeface="ＭＳ Ｐゴシック" pitchFamily="34" charset="-128"/>
              </a:rPr>
              <a:t>Coastal areas surveyed first</a:t>
            </a:r>
          </a:p>
          <a:p>
            <a:pPr lvl="1" eaLnBrk="1" hangingPunct="1">
              <a:lnSpc>
                <a:spcPct val="90000"/>
              </a:lnSpc>
            </a:pPr>
            <a:r>
              <a:rPr lang="en-US" sz="2200" smtClean="0">
                <a:ea typeface="ＭＳ Ｐゴシック" pitchFamily="34" charset="-128"/>
              </a:rPr>
              <a:t>All USA states and territories</a:t>
            </a:r>
          </a:p>
          <a:p>
            <a:pPr lvl="1" eaLnBrk="1" hangingPunct="1">
              <a:lnSpc>
                <a:spcPct val="90000"/>
              </a:lnSpc>
            </a:pPr>
            <a:r>
              <a:rPr lang="en-US" sz="2200" b="1" smtClean="0">
                <a:ea typeface="ＭＳ Ｐゴシック" pitchFamily="34" charset="-128"/>
              </a:rPr>
              <a:t>www.ngs.noaa.gov/GRAV-D</a:t>
            </a:r>
          </a:p>
          <a:p>
            <a:pPr eaLnBrk="1" hangingPunct="1">
              <a:lnSpc>
                <a:spcPct val="90000"/>
              </a:lnSpc>
              <a:buFont typeface="Arial" pitchFamily="34" charset="0"/>
              <a:buNone/>
            </a:pPr>
            <a:endParaRPr lang="en-US" sz="1600" b="1" smtClean="0">
              <a:ea typeface="ＭＳ Ｐゴシック" pitchFamily="34" charset="-128"/>
            </a:endParaRPr>
          </a:p>
          <a:p>
            <a:pPr eaLnBrk="1" hangingPunct="1">
              <a:lnSpc>
                <a:spcPct val="90000"/>
              </a:lnSpc>
            </a:pPr>
            <a:r>
              <a:rPr lang="en-US" sz="2200" smtClean="0">
                <a:ea typeface="ＭＳ Ｐゴシック" pitchFamily="34" charset="-128"/>
              </a:rPr>
              <a:t>Targets:</a:t>
            </a:r>
          </a:p>
          <a:p>
            <a:pPr lvl="1" eaLnBrk="1" hangingPunct="1">
              <a:lnSpc>
                <a:spcPct val="90000"/>
              </a:lnSpc>
            </a:pPr>
            <a:r>
              <a:rPr lang="en-US" sz="2200" smtClean="0">
                <a:ea typeface="ＭＳ Ｐゴシック" pitchFamily="34" charset="-128"/>
              </a:rPr>
              <a:t>Orthometric heights (elevations relative to sea level) improved from meter level errors to 2 cm accuracy anywhere, anytime from GPS/GNSS technology</a:t>
            </a:r>
          </a:p>
          <a:p>
            <a:pPr lvl="1" eaLnBrk="1" hangingPunct="1">
              <a:lnSpc>
                <a:spcPct val="90000"/>
              </a:lnSpc>
            </a:pPr>
            <a:r>
              <a:rPr lang="en-US" sz="2200" smtClean="0">
                <a:ea typeface="ＭＳ Ｐゴシック" pitchFamily="34" charset="-128"/>
              </a:rPr>
              <a:t>Height changes easily monitored using new vertical datum</a:t>
            </a:r>
          </a:p>
        </p:txBody>
      </p:sp>
      <p:pic>
        <p:nvPicPr>
          <p:cNvPr id="26628" name="Picture 4" descr="C:\Documents and Settings\theresa.DIEHL\My Documents\My Presentations\2009 12 1 NGS GG Brown Bag\TAGS team St. Thomas b.JPG"/>
          <p:cNvPicPr>
            <a:picLocks noChangeAspect="1" noChangeArrowheads="1"/>
          </p:cNvPicPr>
          <p:nvPr/>
        </p:nvPicPr>
        <p:blipFill>
          <a:blip r:embed="rId3"/>
          <a:srcRect/>
          <a:stretch>
            <a:fillRect/>
          </a:stretch>
        </p:blipFill>
        <p:spPr bwMode="auto">
          <a:xfrm>
            <a:off x="5943600" y="1525588"/>
            <a:ext cx="2667000" cy="2000250"/>
          </a:xfrm>
          <a:prstGeom prst="rect">
            <a:avLst/>
          </a:prstGeom>
          <a:noFill/>
          <a:ln w="9525">
            <a:noFill/>
            <a:miter lim="800000"/>
            <a:headEnd/>
            <a:tailEnd/>
          </a:ln>
        </p:spPr>
      </p:pic>
      <p:pic>
        <p:nvPicPr>
          <p:cNvPr id="26629" name="Picture 6"/>
          <p:cNvPicPr>
            <a:picLocks noChangeAspect="1" noChangeArrowheads="1"/>
          </p:cNvPicPr>
          <p:nvPr/>
        </p:nvPicPr>
        <p:blipFill>
          <a:blip r:embed="rId4"/>
          <a:srcRect/>
          <a:stretch>
            <a:fillRect/>
          </a:stretch>
        </p:blipFill>
        <p:spPr bwMode="auto">
          <a:xfrm>
            <a:off x="5829300" y="3543300"/>
            <a:ext cx="2857500" cy="2705100"/>
          </a:xfrm>
          <a:prstGeom prst="rect">
            <a:avLst/>
          </a:prstGeom>
          <a:noFill/>
          <a:ln w="9525">
            <a:noFill/>
            <a:miter lim="800000"/>
            <a:headEnd/>
            <a:tailEnd/>
          </a:ln>
        </p:spPr>
      </p:pic>
      <p:pic>
        <p:nvPicPr>
          <p:cNvPr id="26630" name="Picture 7"/>
          <p:cNvPicPr>
            <a:picLocks noChangeAspect="1" noChangeArrowheads="1"/>
          </p:cNvPicPr>
          <p:nvPr/>
        </p:nvPicPr>
        <p:blipFill>
          <a:blip r:embed="rId5"/>
          <a:srcRect/>
          <a:stretch>
            <a:fillRect/>
          </a:stretch>
        </p:blipFill>
        <p:spPr bwMode="auto">
          <a:xfrm>
            <a:off x="6019800" y="5638800"/>
            <a:ext cx="2427288" cy="328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GRAV-D </a:t>
            </a:r>
            <a:r>
              <a:rPr lang="en-US" dirty="0" smtClean="0"/>
              <a:t>status</a:t>
            </a:r>
            <a:endParaRPr lang="en-US" dirty="0"/>
          </a:p>
        </p:txBody>
      </p:sp>
      <p:sp>
        <p:nvSpPr>
          <p:cNvPr id="3" name="Content Placeholder 2"/>
          <p:cNvSpPr>
            <a:spLocks noGrp="1"/>
          </p:cNvSpPr>
          <p:nvPr>
            <p:ph idx="1"/>
          </p:nvPr>
        </p:nvSpPr>
        <p:spPr>
          <a:xfrm>
            <a:off x="457200" y="1249378"/>
            <a:ext cx="8229600" cy="4525963"/>
          </a:xfrm>
        </p:spPr>
        <p:txBody>
          <a:bodyPr/>
          <a:lstStyle/>
          <a:p>
            <a:r>
              <a:rPr lang="en-US" dirty="0" smtClean="0"/>
              <a:t>Data collection over 25% </a:t>
            </a:r>
            <a:r>
              <a:rPr lang="en-US" dirty="0" smtClean="0"/>
              <a:t>complete!</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034362" y="1964602"/>
            <a:ext cx="7132320" cy="463069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ectangle 4"/>
          <p:cNvSpPr>
            <a:spLocks noChangeArrowheads="1"/>
          </p:cNvSpPr>
          <p:nvPr/>
        </p:nvSpPr>
        <p:spPr bwMode="auto">
          <a:xfrm>
            <a:off x="4988479" y="2067114"/>
            <a:ext cx="3598752"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b="1" dirty="0" smtClean="0">
                <a:solidFill>
                  <a:srgbClr val="00B050"/>
                </a:solidFill>
                <a:latin typeface="Times New Roman" pitchFamily="18" charset="0"/>
                <a:cs typeface="Times New Roman" pitchFamily="18" charset="0"/>
              </a:rPr>
              <a:t>Green</a:t>
            </a:r>
            <a:r>
              <a:rPr lang="en-US" dirty="0">
                <a:solidFill>
                  <a:prstClr val="black"/>
                </a:solidFill>
                <a:latin typeface="Times New Roman" pitchFamily="18" charset="0"/>
                <a:cs typeface="Times New Roman" pitchFamily="18" charset="0"/>
              </a:rPr>
              <a:t>: Available data and metadata</a:t>
            </a:r>
            <a:br>
              <a:rPr lang="en-US" dirty="0">
                <a:solidFill>
                  <a:prstClr val="black"/>
                </a:solidFill>
                <a:latin typeface="Times New Roman" pitchFamily="18" charset="0"/>
                <a:cs typeface="Times New Roman" pitchFamily="18" charset="0"/>
              </a:rPr>
            </a:br>
            <a:r>
              <a:rPr lang="en-US" b="1" dirty="0">
                <a:solidFill>
                  <a:srgbClr val="0070C0"/>
                </a:solidFill>
                <a:latin typeface="Times New Roman" pitchFamily="18" charset="0"/>
                <a:cs typeface="Times New Roman" pitchFamily="18" charset="0"/>
              </a:rPr>
              <a:t>Blue</a:t>
            </a:r>
            <a:r>
              <a:rPr lang="en-US" dirty="0">
                <a:solidFill>
                  <a:prstClr val="black"/>
                </a:solidFill>
                <a:latin typeface="Times New Roman" pitchFamily="18" charset="0"/>
                <a:cs typeface="Times New Roman" pitchFamily="18" charset="0"/>
              </a:rPr>
              <a:t>: Data being processed</a:t>
            </a:r>
            <a:br>
              <a:rPr lang="en-US" dirty="0">
                <a:solidFill>
                  <a:prstClr val="black"/>
                </a:solidFill>
                <a:latin typeface="Times New Roman" pitchFamily="18" charset="0"/>
                <a:cs typeface="Times New Roman" pitchFamily="18" charset="0"/>
              </a:rPr>
            </a:br>
            <a:r>
              <a:rPr lang="en-US" b="1" dirty="0">
                <a:solidFill>
                  <a:srgbClr val="FFC000"/>
                </a:solidFill>
                <a:latin typeface="Times New Roman" pitchFamily="18" charset="0"/>
                <a:cs typeface="Times New Roman" pitchFamily="18" charset="0"/>
              </a:rPr>
              <a:t>Orange</a:t>
            </a:r>
            <a:r>
              <a:rPr lang="en-US" dirty="0">
                <a:solidFill>
                  <a:prstClr val="black"/>
                </a:solidFill>
                <a:latin typeface="Times New Roman" pitchFamily="18" charset="0"/>
                <a:cs typeface="Times New Roman" pitchFamily="18" charset="0"/>
              </a:rPr>
              <a:t>: Data collection underway</a:t>
            </a:r>
            <a:br>
              <a:rPr lang="en-US" dirty="0">
                <a:solidFill>
                  <a:prstClr val="black"/>
                </a:solidFill>
                <a:latin typeface="Times New Roman" pitchFamily="18" charset="0"/>
                <a:cs typeface="Times New Roman" pitchFamily="18" charset="0"/>
              </a:rPr>
            </a:br>
            <a:r>
              <a:rPr lang="en-US" b="1" dirty="0">
                <a:solidFill>
                  <a:schemeClr val="bg1">
                    <a:lumMod val="50000"/>
                  </a:schemeClr>
                </a:solidFill>
                <a:latin typeface="Times New Roman" pitchFamily="18" charset="0"/>
                <a:cs typeface="Times New Roman" pitchFamily="18" charset="0"/>
              </a:rPr>
              <a:t>White</a:t>
            </a:r>
            <a:r>
              <a:rPr lang="en-US" dirty="0">
                <a:solidFill>
                  <a:prstClr val="black"/>
                </a:solidFill>
                <a:latin typeface="Times New Roman" pitchFamily="18" charset="0"/>
                <a:cs typeface="Times New Roman" pitchFamily="18" charset="0"/>
              </a:rPr>
              <a:t>: Planned for data collection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90750"/>
            <a:ext cx="9144000" cy="831850"/>
          </a:xfrm>
          <a:prstGeom prst="rect">
            <a:avLst/>
          </a:prstGeom>
          <a:noFill/>
          <a:ln w="9525">
            <a:noFill/>
            <a:miter lim="800000"/>
            <a:headEnd/>
            <a:tailEnd/>
          </a:ln>
        </p:spPr>
        <p:txBody>
          <a:bodyPr>
            <a:spAutoFit/>
          </a:bodyPr>
          <a:lstStyle/>
          <a:p>
            <a:pPr marL="342900" indent="-342900">
              <a:buFont typeface="Arial" pitchFamily="34" charset="0"/>
              <a:buChar char="•"/>
            </a:pPr>
            <a:r>
              <a:rPr lang="en-US" sz="2400">
                <a:latin typeface="Times New Roman" pitchFamily="18" charset="0"/>
                <a:cs typeface="Times New Roman" pitchFamily="18" charset="0"/>
              </a:rPr>
              <a:t>Prepare a forward and backward vertical datum conversion strategy - points and maps/charts (ref: NC Pilot Project)</a:t>
            </a:r>
          </a:p>
        </p:txBody>
      </p:sp>
      <p:sp>
        <p:nvSpPr>
          <p:cNvPr id="28675" name="Title 1"/>
          <p:cNvSpPr>
            <a:spLocks noGrp="1"/>
          </p:cNvSpPr>
          <p:nvPr>
            <p:ph type="title"/>
          </p:nvPr>
        </p:nvSpPr>
        <p:spPr>
          <a:xfrm>
            <a:off x="0" y="906463"/>
            <a:ext cx="9144000" cy="1143000"/>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NEW VERTICAL DATUM</a:t>
            </a:r>
            <a:br>
              <a:rPr lang="en-US" sz="3000" b="1" smtClean="0">
                <a:solidFill>
                  <a:srgbClr val="0000FF"/>
                </a:solidFill>
                <a:latin typeface="Times New Roman" pitchFamily="18" charset="0"/>
                <a:ea typeface="ＭＳ Ｐゴシック" pitchFamily="34" charset="-128"/>
                <a:cs typeface="Times New Roman" pitchFamily="18" charset="0"/>
              </a:rPr>
            </a:br>
            <a:r>
              <a:rPr lang="en-US" sz="3000" b="1" smtClean="0">
                <a:solidFill>
                  <a:srgbClr val="0000FF"/>
                </a:solidFill>
                <a:latin typeface="Times New Roman" pitchFamily="18" charset="0"/>
                <a:ea typeface="ＭＳ Ｐゴシック" pitchFamily="34" charset="-128"/>
                <a:cs typeface="Times New Roman" pitchFamily="18" charset="0"/>
              </a:rPr>
              <a:t>(Components)</a:t>
            </a:r>
            <a:endParaRPr lang="en-US" sz="3000" b="1" smtClean="0">
              <a:solidFill>
                <a:srgbClr val="0000FF"/>
              </a:solidFill>
              <a:ea typeface="ＭＳ Ｐゴシック" pitchFamily="34" charset="-128"/>
            </a:endParaRPr>
          </a:p>
        </p:txBody>
      </p:sp>
      <p:sp>
        <p:nvSpPr>
          <p:cNvPr id="6" name="Rectangle 5"/>
          <p:cNvSpPr>
            <a:spLocks noChangeArrowheads="1"/>
          </p:cNvSpPr>
          <p:nvPr/>
        </p:nvSpPr>
        <p:spPr bwMode="auto">
          <a:xfrm>
            <a:off x="0" y="3030538"/>
            <a:ext cx="9144000" cy="2308225"/>
          </a:xfrm>
          <a:prstGeom prst="rect">
            <a:avLst/>
          </a:prstGeom>
          <a:noFill/>
          <a:ln w="9525">
            <a:noFill/>
            <a:miter lim="800000"/>
            <a:headEnd/>
            <a:tailEnd/>
          </a:ln>
        </p:spPr>
        <p:txBody>
          <a:bodyPr>
            <a:spAutoFit/>
          </a:bodyPr>
          <a:lstStyle/>
          <a:p>
            <a:pPr marL="342900" indent="-342900">
              <a:buFont typeface="Arial" pitchFamily="34" charset="0"/>
              <a:buChar char="•"/>
            </a:pPr>
            <a:r>
              <a:rPr lang="en-US" sz="2400">
                <a:latin typeface="Times New Roman" pitchFamily="18" charset="0"/>
                <a:cs typeface="Times New Roman" pitchFamily="18" charset="0"/>
              </a:rPr>
              <a:t>Work with FGCS for adoption of new/updated </a:t>
            </a:r>
            <a:r>
              <a:rPr lang="en-US" sz="2400" i="1">
                <a:latin typeface="Times New Roman" pitchFamily="18" charset="0"/>
                <a:cs typeface="Times New Roman" pitchFamily="18" charset="0"/>
              </a:rPr>
              <a:t>(FGCS Vertical Working Group)</a:t>
            </a:r>
            <a:r>
              <a:rPr lang="en-US" sz="2400">
                <a:latin typeface="Times New Roman" pitchFamily="18" charset="0"/>
                <a:cs typeface="Times New Roman" pitchFamily="18" charset="0"/>
              </a:rPr>
              <a:t>:</a:t>
            </a:r>
          </a:p>
          <a:p>
            <a:pPr marL="800100" lvl="1" indent="-342900">
              <a:buFont typeface="Arial" pitchFamily="34" charset="0"/>
              <a:buChar char="•"/>
            </a:pPr>
            <a:r>
              <a:rPr lang="en-US" sz="2400">
                <a:latin typeface="Times New Roman" pitchFamily="18" charset="0"/>
                <a:cs typeface="Times New Roman" pitchFamily="18" charset="0"/>
              </a:rPr>
              <a:t>Standards of Accuracy</a:t>
            </a:r>
          </a:p>
          <a:p>
            <a:pPr marL="800100" lvl="1" indent="-342900">
              <a:buFont typeface="Arial" pitchFamily="34" charset="0"/>
              <a:buChar char="•"/>
            </a:pPr>
            <a:r>
              <a:rPr lang="en-US" sz="2400">
                <a:latin typeface="Times New Roman" pitchFamily="18" charset="0"/>
                <a:cs typeface="Times New Roman" pitchFamily="18" charset="0"/>
              </a:rPr>
              <a:t>Specifications</a:t>
            </a:r>
          </a:p>
          <a:p>
            <a:pPr marL="800100" lvl="1" indent="-342900">
              <a:buFont typeface="Arial" pitchFamily="34" charset="0"/>
              <a:buChar char="•"/>
            </a:pPr>
            <a:r>
              <a:rPr lang="en-US" sz="2400">
                <a:latin typeface="Times New Roman" pitchFamily="18" charset="0"/>
                <a:cs typeface="Times New Roman" pitchFamily="18" charset="0"/>
              </a:rPr>
              <a:t>Procedures, and</a:t>
            </a:r>
          </a:p>
          <a:p>
            <a:pPr marL="800100" lvl="1" indent="-342900">
              <a:buFont typeface="Arial" pitchFamily="34" charset="0"/>
              <a:buChar char="•"/>
            </a:pPr>
            <a:r>
              <a:rPr lang="en-US" sz="2400">
                <a:latin typeface="Times New Roman" pitchFamily="18" charset="0"/>
                <a:cs typeface="Times New Roman" pitchFamily="18" charset="0"/>
              </a:rPr>
              <a:t>Guidelines</a:t>
            </a:r>
          </a:p>
        </p:txBody>
      </p:sp>
      <p:sp>
        <p:nvSpPr>
          <p:cNvPr id="7" name="Rectangle 6"/>
          <p:cNvSpPr>
            <a:spLocks noChangeArrowheads="1"/>
          </p:cNvSpPr>
          <p:nvPr/>
        </p:nvSpPr>
        <p:spPr bwMode="auto">
          <a:xfrm>
            <a:off x="0" y="5345113"/>
            <a:ext cx="9144000" cy="461962"/>
          </a:xfrm>
          <a:prstGeom prst="rect">
            <a:avLst/>
          </a:prstGeom>
          <a:noFill/>
          <a:ln w="9525">
            <a:noFill/>
            <a:miter lim="800000"/>
            <a:headEnd/>
            <a:tailEnd/>
          </a:ln>
        </p:spPr>
        <p:txBody>
          <a:bodyPr>
            <a:spAutoFit/>
          </a:bodyPr>
          <a:lstStyle/>
          <a:p>
            <a:pPr marL="342900" indent="-342900">
              <a:buFont typeface="Arial" pitchFamily="34" charset="0"/>
              <a:buChar char="•"/>
            </a:pPr>
            <a:r>
              <a:rPr lang="en-US" sz="2400">
                <a:latin typeface="Times New Roman" pitchFamily="18" charset="0"/>
                <a:cs typeface="Times New Roman" pitchFamily="18" charset="0"/>
              </a:rPr>
              <a:t>Outreach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cTn>
                              </p:par>
                              <p:par>
                                <p:cTn id="25" presetID="53"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133600"/>
            <a:ext cx="7569200" cy="2743200"/>
          </a:xfrm>
        </p:spPr>
        <p:txBody>
          <a:bodyPr/>
          <a:lstStyle/>
          <a:p>
            <a:r>
              <a:rPr lang="en-US" sz="2800" smtClean="0">
                <a:latin typeface="Arial" pitchFamily="34" charset="0"/>
                <a:ea typeface="ＭＳ Ｐゴシック" pitchFamily="34" charset="-128"/>
                <a:cs typeface="Arial" pitchFamily="34" charset="0"/>
              </a:rPr>
              <a:t> Using GNSS is cheaper, easier than leveling</a:t>
            </a:r>
            <a:br>
              <a:rPr lang="en-US" sz="2800" smtClean="0">
                <a:latin typeface="Arial" pitchFamily="34" charset="0"/>
                <a:ea typeface="ＭＳ Ｐゴシック" pitchFamily="34" charset="-128"/>
                <a:cs typeface="Arial" pitchFamily="34" charset="0"/>
              </a:rPr>
            </a:br>
            <a:r>
              <a:rPr lang="en-US" sz="2800" smtClean="0">
                <a:latin typeface="Arial" pitchFamily="34" charset="0"/>
                <a:ea typeface="ＭＳ Ｐゴシック" pitchFamily="34" charset="-128"/>
                <a:cs typeface="Arial" pitchFamily="34" charset="0"/>
              </a:rPr>
              <a:t/>
            </a:r>
            <a:br>
              <a:rPr lang="en-US" sz="2800" smtClean="0">
                <a:latin typeface="Arial" pitchFamily="34" charset="0"/>
                <a:ea typeface="ＭＳ Ｐゴシック" pitchFamily="34" charset="-128"/>
                <a:cs typeface="Arial" pitchFamily="34" charset="0"/>
              </a:rPr>
            </a:br>
            <a:r>
              <a:rPr lang="en-US" sz="2800" smtClean="0">
                <a:latin typeface="Arial" pitchFamily="34" charset="0"/>
                <a:ea typeface="ＭＳ Ｐゴシック" pitchFamily="34" charset="-128"/>
                <a:cs typeface="Arial" pitchFamily="34" charset="0"/>
              </a:rPr>
              <a:t>To use GNSS we need a good geoid model</a:t>
            </a:r>
          </a:p>
        </p:txBody>
      </p:sp>
      <p:sp>
        <p:nvSpPr>
          <p:cNvPr id="108547" name="Text Box 3"/>
          <p:cNvSpPr txBox="1">
            <a:spLocks noChangeArrowheads="1"/>
          </p:cNvSpPr>
          <p:nvPr/>
        </p:nvSpPr>
        <p:spPr bwMode="auto">
          <a:xfrm>
            <a:off x="762000" y="838200"/>
            <a:ext cx="7467600" cy="708025"/>
          </a:xfrm>
          <a:prstGeom prst="rect">
            <a:avLst/>
          </a:prstGeom>
          <a:noFill/>
          <a:ln w="25400" algn="ctr">
            <a:noFill/>
            <a:miter lim="800000"/>
            <a:headEnd/>
            <a:tailEnd/>
          </a:ln>
        </p:spPr>
        <p:txBody>
          <a:bodyPr>
            <a:spAutoFit/>
          </a:bodyPr>
          <a:lstStyle/>
          <a:p>
            <a:pPr marL="228600" indent="-228600" algn="ctr" fontAlgn="auto">
              <a:spcBef>
                <a:spcPct val="50000"/>
              </a:spcBef>
              <a:spcAft>
                <a:spcPts val="0"/>
              </a:spcAft>
              <a:defRPr/>
            </a:pPr>
            <a:r>
              <a:rPr lang="en-US" sz="4000" dirty="0">
                <a:latin typeface="+mj-lt"/>
                <a:ea typeface="ＭＳ Ｐゴシック" charset="0"/>
                <a:cs typeface="Times New Roman" pitchFamily="18" charset="0"/>
              </a:rPr>
              <a:t>Future of Heights</a:t>
            </a:r>
          </a:p>
        </p:txBody>
      </p:sp>
      <p:sp>
        <p:nvSpPr>
          <p:cNvPr id="4" name="TextBox 3"/>
          <p:cNvSpPr txBox="1"/>
          <p:nvPr/>
        </p:nvSpPr>
        <p:spPr>
          <a:xfrm>
            <a:off x="1676400" y="5715000"/>
            <a:ext cx="4633913" cy="369888"/>
          </a:xfrm>
          <a:prstGeom prst="rect">
            <a:avLst/>
          </a:prstGeom>
          <a:noFill/>
          <a:ln>
            <a:solidFill>
              <a:schemeClr val="accent3">
                <a:lumMod val="75000"/>
              </a:schemeClr>
            </a:solidFill>
          </a:ln>
        </p:spPr>
        <p:txBody>
          <a:bodyPr wrap="none">
            <a:spAutoFit/>
          </a:bodyPr>
          <a:lstStyle/>
          <a:p>
            <a:pPr fontAlgn="auto">
              <a:spcBef>
                <a:spcPts val="0"/>
              </a:spcBef>
              <a:spcAft>
                <a:spcPts val="0"/>
              </a:spcAft>
              <a:defRPr/>
            </a:pPr>
            <a:r>
              <a:rPr lang="en-US" dirty="0">
                <a:latin typeface="Arial" pitchFamily="34" charset="0"/>
                <a:ea typeface="ＭＳ Ｐゴシック" charset="0"/>
                <a:cs typeface="Arial" pitchFamily="34" charset="0"/>
              </a:rPr>
              <a:t>GNSS – Global Navigation Satellite System</a:t>
            </a:r>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76200" y="304800"/>
            <a:ext cx="8991600" cy="838200"/>
          </a:xfrm>
        </p:spPr>
        <p:txBody>
          <a:bodyPr/>
          <a:lstStyle/>
          <a:p>
            <a:pPr eaLnBrk="1" hangingPunct="1"/>
            <a:r>
              <a:rPr lang="en-US" sz="3400" b="1" smtClean="0">
                <a:solidFill>
                  <a:srgbClr val="0000FF"/>
                </a:solidFill>
                <a:ea typeface="ＭＳ Ｐゴシック" pitchFamily="34" charset="-128"/>
                <a:cs typeface="Arial" pitchFamily="34" charset="0"/>
              </a:rPr>
              <a:t>VDatum:</a:t>
            </a:r>
            <a:r>
              <a:rPr lang="en-US" sz="3400" smtClean="0">
                <a:solidFill>
                  <a:srgbClr val="0000FF"/>
                </a:solidFill>
                <a:ea typeface="ＭＳ Ｐゴシック" pitchFamily="34" charset="-128"/>
                <a:cs typeface="Arial" pitchFamily="34" charset="0"/>
              </a:rPr>
              <a:t> </a:t>
            </a:r>
            <a:r>
              <a:rPr lang="en-US" sz="3400" b="1" smtClean="0">
                <a:solidFill>
                  <a:srgbClr val="0000FF"/>
                </a:solidFill>
                <a:ea typeface="ＭＳ Ｐゴシック" pitchFamily="34" charset="-128"/>
                <a:cs typeface="Arial" pitchFamily="34" charset="0"/>
              </a:rPr>
              <a:t>V</a:t>
            </a:r>
            <a:r>
              <a:rPr lang="en-US" sz="3400" smtClean="0">
                <a:solidFill>
                  <a:srgbClr val="0000FF"/>
                </a:solidFill>
                <a:ea typeface="ＭＳ Ｐゴシック" pitchFamily="34" charset="-128"/>
                <a:cs typeface="Arial" pitchFamily="34" charset="0"/>
              </a:rPr>
              <a:t>ertical </a:t>
            </a:r>
            <a:r>
              <a:rPr lang="en-US" sz="3400" b="1" smtClean="0">
                <a:solidFill>
                  <a:srgbClr val="0000FF"/>
                </a:solidFill>
                <a:ea typeface="ＭＳ Ｐゴシック" pitchFamily="34" charset="-128"/>
                <a:cs typeface="Arial" pitchFamily="34" charset="0"/>
              </a:rPr>
              <a:t>D</a:t>
            </a:r>
            <a:r>
              <a:rPr lang="en-US" sz="3400" smtClean="0">
                <a:solidFill>
                  <a:srgbClr val="0000FF"/>
                </a:solidFill>
                <a:ea typeface="ＭＳ Ｐゴシック" pitchFamily="34" charset="-128"/>
                <a:cs typeface="Arial" pitchFamily="34" charset="0"/>
              </a:rPr>
              <a:t>atum </a:t>
            </a:r>
            <a:r>
              <a:rPr lang="en-US" sz="3400" b="1" smtClean="0">
                <a:solidFill>
                  <a:srgbClr val="0000FF"/>
                </a:solidFill>
                <a:ea typeface="ＭＳ Ｐゴシック" pitchFamily="34" charset="-128"/>
                <a:cs typeface="Arial" pitchFamily="34" charset="0"/>
              </a:rPr>
              <a:t>T</a:t>
            </a:r>
            <a:r>
              <a:rPr lang="en-US" sz="3400" smtClean="0">
                <a:solidFill>
                  <a:srgbClr val="0000FF"/>
                </a:solidFill>
                <a:ea typeface="ＭＳ Ｐゴシック" pitchFamily="34" charset="-128"/>
                <a:cs typeface="Arial" pitchFamily="34" charset="0"/>
              </a:rPr>
              <a:t>ransformation </a:t>
            </a:r>
            <a:r>
              <a:rPr lang="en-US" sz="3400" b="1" smtClean="0">
                <a:solidFill>
                  <a:srgbClr val="0000FF"/>
                </a:solidFill>
                <a:ea typeface="ＭＳ Ｐゴシック" pitchFamily="34" charset="-128"/>
                <a:cs typeface="Arial" pitchFamily="34" charset="0"/>
              </a:rPr>
              <a:t>T</a:t>
            </a:r>
            <a:r>
              <a:rPr lang="en-US" sz="3400" smtClean="0">
                <a:solidFill>
                  <a:srgbClr val="0000FF"/>
                </a:solidFill>
                <a:ea typeface="ＭＳ Ｐゴシック" pitchFamily="34" charset="-128"/>
                <a:cs typeface="Arial" pitchFamily="34" charset="0"/>
              </a:rPr>
              <a:t>ool</a:t>
            </a:r>
          </a:p>
        </p:txBody>
      </p:sp>
      <p:sp>
        <p:nvSpPr>
          <p:cNvPr id="30723" name="Text Box 3"/>
          <p:cNvSpPr txBox="1">
            <a:spLocks noChangeArrowheads="1"/>
          </p:cNvSpPr>
          <p:nvPr/>
        </p:nvSpPr>
        <p:spPr bwMode="auto">
          <a:xfrm>
            <a:off x="2743200" y="6248400"/>
            <a:ext cx="91440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Arial" pitchFamily="34" charset="0"/>
                <a:cs typeface="Arial" pitchFamily="34" charset="0"/>
                <a:hlinkClick r:id="rId3"/>
              </a:rPr>
              <a:t>http://vdatum.noaa.gov/</a:t>
            </a:r>
            <a:r>
              <a:rPr lang="en-US" sz="2400" b="1">
                <a:latin typeface="Arial" pitchFamily="34" charset="0"/>
                <a:cs typeface="Arial" pitchFamily="34" charset="0"/>
              </a:rPr>
              <a:t> </a:t>
            </a:r>
          </a:p>
        </p:txBody>
      </p:sp>
      <p:sp>
        <p:nvSpPr>
          <p:cNvPr id="30724" name="Rectangle 8"/>
          <p:cNvSpPr>
            <a:spLocks noChangeArrowheads="1"/>
          </p:cNvSpPr>
          <p:nvPr/>
        </p:nvSpPr>
        <p:spPr bwMode="auto">
          <a:xfrm>
            <a:off x="2590800" y="4467225"/>
            <a:ext cx="6248400" cy="942975"/>
          </a:xfrm>
          <a:prstGeom prst="rect">
            <a:avLst/>
          </a:prstGeom>
          <a:noFill/>
          <a:ln w="9525">
            <a:noFill/>
            <a:miter lim="800000"/>
            <a:headEnd/>
            <a:tailEnd/>
          </a:ln>
        </p:spPr>
        <p:txBody>
          <a:bodyPr>
            <a:spAutoFit/>
          </a:bodyPr>
          <a:lstStyle/>
          <a:p>
            <a:r>
              <a:rPr lang="en-US"/>
              <a:t>VDatum is a software tool capable of transforming coastal bathymetry and land topographic elevations between 36 different vertical datums. </a:t>
            </a:r>
          </a:p>
        </p:txBody>
      </p:sp>
      <p:pic>
        <p:nvPicPr>
          <p:cNvPr id="30725" name="Picture 1" descr="Tampa Bay Bathy/Topo Mreged DEM - the VDatum initial project"/>
          <p:cNvPicPr>
            <a:picLocks noChangeAspect="1" noChangeArrowheads="1"/>
          </p:cNvPicPr>
          <p:nvPr/>
        </p:nvPicPr>
        <p:blipFill>
          <a:blip r:embed="rId4"/>
          <a:srcRect/>
          <a:stretch>
            <a:fillRect/>
          </a:stretch>
        </p:blipFill>
        <p:spPr bwMode="auto">
          <a:xfrm>
            <a:off x="0" y="1066800"/>
            <a:ext cx="1911350" cy="5791200"/>
          </a:xfrm>
          <a:prstGeom prst="rect">
            <a:avLst/>
          </a:prstGeom>
          <a:noFill/>
          <a:ln w="9525">
            <a:noFill/>
            <a:miter lim="800000"/>
            <a:headEnd/>
            <a:tailEnd/>
          </a:ln>
        </p:spPr>
      </p:pic>
      <p:pic>
        <p:nvPicPr>
          <p:cNvPr id="30726" name="Picture 3" descr="vdatum_roadmap"/>
          <p:cNvPicPr>
            <a:picLocks noChangeAspect="1" noChangeArrowheads="1"/>
          </p:cNvPicPr>
          <p:nvPr/>
        </p:nvPicPr>
        <p:blipFill>
          <a:blip r:embed="rId5"/>
          <a:srcRect/>
          <a:stretch>
            <a:fillRect/>
          </a:stretch>
        </p:blipFill>
        <p:spPr bwMode="auto">
          <a:xfrm>
            <a:off x="2076450" y="1228725"/>
            <a:ext cx="6915150" cy="3190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35618" name="Picture 2" descr="0m_surge2"/>
          <p:cNvPicPr>
            <a:picLocks noChangeAspect="1" noChangeArrowheads="1"/>
          </p:cNvPicPr>
          <p:nvPr/>
        </p:nvPicPr>
        <p:blipFill>
          <a:blip r:embed="rId3"/>
          <a:srcRect/>
          <a:stretch>
            <a:fillRect/>
          </a:stretch>
        </p:blipFill>
        <p:spPr bwMode="auto">
          <a:xfrm>
            <a:off x="-590550" y="-514350"/>
            <a:ext cx="10325100" cy="7886700"/>
          </a:xfrm>
          <a:prstGeom prst="rect">
            <a:avLst/>
          </a:prstGeom>
          <a:noFill/>
          <a:ln w="9525">
            <a:noFill/>
            <a:miter lim="800000"/>
            <a:headEnd/>
            <a:tailEnd/>
          </a:ln>
        </p:spPr>
      </p:pic>
      <p:pic>
        <p:nvPicPr>
          <p:cNvPr id="1135619" name="Picture 3" descr="25m_surge2"/>
          <p:cNvPicPr>
            <a:picLocks noChangeAspect="1" noChangeArrowheads="1"/>
          </p:cNvPicPr>
          <p:nvPr/>
        </p:nvPicPr>
        <p:blipFill>
          <a:blip r:embed="rId4"/>
          <a:srcRect/>
          <a:stretch>
            <a:fillRect/>
          </a:stretch>
        </p:blipFill>
        <p:spPr bwMode="auto">
          <a:xfrm>
            <a:off x="-590550" y="-514350"/>
            <a:ext cx="10325100" cy="7886700"/>
          </a:xfrm>
          <a:prstGeom prst="rect">
            <a:avLst/>
          </a:prstGeom>
          <a:noFill/>
          <a:ln w="9525">
            <a:noFill/>
            <a:miter lim="800000"/>
            <a:headEnd/>
            <a:tailEnd/>
          </a:ln>
        </p:spPr>
      </p:pic>
      <p:pic>
        <p:nvPicPr>
          <p:cNvPr id="1135620" name="Picture 4" descr="50m_surge2"/>
          <p:cNvPicPr>
            <a:picLocks noChangeAspect="1" noChangeArrowheads="1"/>
          </p:cNvPicPr>
          <p:nvPr/>
        </p:nvPicPr>
        <p:blipFill>
          <a:blip r:embed="rId5"/>
          <a:srcRect/>
          <a:stretch>
            <a:fillRect/>
          </a:stretch>
        </p:blipFill>
        <p:spPr bwMode="auto">
          <a:xfrm>
            <a:off x="-590550" y="-514350"/>
            <a:ext cx="10325100" cy="7886700"/>
          </a:xfrm>
          <a:prstGeom prst="rect">
            <a:avLst/>
          </a:prstGeom>
          <a:noFill/>
          <a:ln w="9525">
            <a:noFill/>
            <a:miter lim="800000"/>
            <a:headEnd/>
            <a:tailEnd/>
          </a:ln>
        </p:spPr>
      </p:pic>
      <p:pic>
        <p:nvPicPr>
          <p:cNvPr id="1135621" name="Picture 5" descr="75m_surge2"/>
          <p:cNvPicPr>
            <a:picLocks noChangeAspect="1" noChangeArrowheads="1"/>
          </p:cNvPicPr>
          <p:nvPr/>
        </p:nvPicPr>
        <p:blipFill>
          <a:blip r:embed="rId6"/>
          <a:srcRect/>
          <a:stretch>
            <a:fillRect/>
          </a:stretch>
        </p:blipFill>
        <p:spPr bwMode="auto">
          <a:xfrm>
            <a:off x="-590550" y="-514350"/>
            <a:ext cx="10325100" cy="7886700"/>
          </a:xfrm>
          <a:prstGeom prst="rect">
            <a:avLst/>
          </a:prstGeom>
          <a:noFill/>
          <a:ln w="9525">
            <a:noFill/>
            <a:miter lim="800000"/>
            <a:headEnd/>
            <a:tailEnd/>
          </a:ln>
        </p:spPr>
      </p:pic>
      <p:pic>
        <p:nvPicPr>
          <p:cNvPr id="1135622" name="Picture 6" descr="1m_surge2"/>
          <p:cNvPicPr>
            <a:picLocks noChangeAspect="1" noChangeArrowheads="1"/>
          </p:cNvPicPr>
          <p:nvPr/>
        </p:nvPicPr>
        <p:blipFill>
          <a:blip r:embed="rId7"/>
          <a:srcRect/>
          <a:stretch>
            <a:fillRect/>
          </a:stretch>
        </p:blipFill>
        <p:spPr bwMode="auto">
          <a:xfrm>
            <a:off x="-590550" y="-514350"/>
            <a:ext cx="10325100" cy="7886700"/>
          </a:xfrm>
          <a:prstGeom prst="rect">
            <a:avLst/>
          </a:prstGeom>
          <a:noFill/>
          <a:ln w="9525">
            <a:noFill/>
            <a:miter lim="800000"/>
            <a:headEnd/>
            <a:tailEnd/>
          </a:ln>
        </p:spPr>
      </p:pic>
      <p:pic>
        <p:nvPicPr>
          <p:cNvPr id="1135623" name="Picture 7" descr="125m_surge2"/>
          <p:cNvPicPr>
            <a:picLocks noChangeAspect="1" noChangeArrowheads="1"/>
          </p:cNvPicPr>
          <p:nvPr/>
        </p:nvPicPr>
        <p:blipFill>
          <a:blip r:embed="rId8"/>
          <a:srcRect/>
          <a:stretch>
            <a:fillRect/>
          </a:stretch>
        </p:blipFill>
        <p:spPr bwMode="auto">
          <a:xfrm>
            <a:off x="-590550" y="-514350"/>
            <a:ext cx="10325100" cy="7886700"/>
          </a:xfrm>
          <a:prstGeom prst="rect">
            <a:avLst/>
          </a:prstGeom>
          <a:noFill/>
          <a:ln w="9525">
            <a:noFill/>
            <a:miter lim="800000"/>
            <a:headEnd/>
            <a:tailEnd/>
          </a:ln>
        </p:spPr>
      </p:pic>
      <p:pic>
        <p:nvPicPr>
          <p:cNvPr id="1135624" name="Picture 8" descr="150m_surge2"/>
          <p:cNvPicPr>
            <a:picLocks noChangeAspect="1" noChangeArrowheads="1"/>
          </p:cNvPicPr>
          <p:nvPr/>
        </p:nvPicPr>
        <p:blipFill>
          <a:blip r:embed="rId9"/>
          <a:srcRect/>
          <a:stretch>
            <a:fillRect/>
          </a:stretch>
        </p:blipFill>
        <p:spPr bwMode="auto">
          <a:xfrm>
            <a:off x="-590550" y="-514350"/>
            <a:ext cx="10325100" cy="7886700"/>
          </a:xfrm>
          <a:prstGeom prst="rect">
            <a:avLst/>
          </a:prstGeom>
          <a:noFill/>
          <a:ln w="9525">
            <a:noFill/>
            <a:miter lim="800000"/>
            <a:headEnd/>
            <a:tailEnd/>
          </a:ln>
        </p:spPr>
      </p:pic>
      <p:pic>
        <p:nvPicPr>
          <p:cNvPr id="1135625" name="Picture 9" descr="175m_surge2"/>
          <p:cNvPicPr>
            <a:picLocks noChangeAspect="1" noChangeArrowheads="1"/>
          </p:cNvPicPr>
          <p:nvPr/>
        </p:nvPicPr>
        <p:blipFill>
          <a:blip r:embed="rId10"/>
          <a:srcRect/>
          <a:stretch>
            <a:fillRect/>
          </a:stretch>
        </p:blipFill>
        <p:spPr bwMode="auto">
          <a:xfrm>
            <a:off x="-590550" y="-514350"/>
            <a:ext cx="10325100" cy="7886700"/>
          </a:xfrm>
          <a:prstGeom prst="rect">
            <a:avLst/>
          </a:prstGeom>
          <a:noFill/>
          <a:ln w="9525">
            <a:noFill/>
            <a:miter lim="800000"/>
            <a:headEnd/>
            <a:tailEnd/>
          </a:ln>
        </p:spPr>
      </p:pic>
      <p:pic>
        <p:nvPicPr>
          <p:cNvPr id="1135626" name="Picture 10" descr="2m_surge2"/>
          <p:cNvPicPr>
            <a:picLocks noChangeAspect="1" noChangeArrowheads="1"/>
          </p:cNvPicPr>
          <p:nvPr/>
        </p:nvPicPr>
        <p:blipFill>
          <a:blip r:embed="rId11"/>
          <a:srcRect/>
          <a:stretch>
            <a:fillRect/>
          </a:stretch>
        </p:blipFill>
        <p:spPr bwMode="auto">
          <a:xfrm>
            <a:off x="-590550" y="-514350"/>
            <a:ext cx="10325100" cy="7886700"/>
          </a:xfrm>
          <a:prstGeom prst="rect">
            <a:avLst/>
          </a:prstGeom>
          <a:noFill/>
          <a:ln w="9525">
            <a:noFill/>
            <a:miter lim="800000"/>
            <a:headEnd/>
            <a:tailEnd/>
          </a:ln>
        </p:spPr>
      </p:pic>
      <p:pic>
        <p:nvPicPr>
          <p:cNvPr id="1135627" name="Picture 11" descr="225m_surge2"/>
          <p:cNvPicPr>
            <a:picLocks noChangeAspect="1" noChangeArrowheads="1"/>
          </p:cNvPicPr>
          <p:nvPr/>
        </p:nvPicPr>
        <p:blipFill>
          <a:blip r:embed="rId12"/>
          <a:srcRect/>
          <a:stretch>
            <a:fillRect/>
          </a:stretch>
        </p:blipFill>
        <p:spPr bwMode="auto">
          <a:xfrm>
            <a:off x="-590550" y="-514350"/>
            <a:ext cx="10325100" cy="7886700"/>
          </a:xfrm>
          <a:prstGeom prst="rect">
            <a:avLst/>
          </a:prstGeom>
          <a:noFill/>
          <a:ln w="9525">
            <a:noFill/>
            <a:miter lim="800000"/>
            <a:headEnd/>
            <a:tailEnd/>
          </a:ln>
        </p:spPr>
      </p:pic>
      <p:pic>
        <p:nvPicPr>
          <p:cNvPr id="1135628" name="Picture 12" descr="250m_surge2"/>
          <p:cNvPicPr>
            <a:picLocks noChangeAspect="1" noChangeArrowheads="1"/>
          </p:cNvPicPr>
          <p:nvPr/>
        </p:nvPicPr>
        <p:blipFill>
          <a:blip r:embed="rId13"/>
          <a:srcRect/>
          <a:stretch>
            <a:fillRect/>
          </a:stretch>
        </p:blipFill>
        <p:spPr bwMode="auto">
          <a:xfrm>
            <a:off x="-590550" y="-514350"/>
            <a:ext cx="10325100" cy="7886700"/>
          </a:xfrm>
          <a:prstGeom prst="rect">
            <a:avLst/>
          </a:prstGeom>
          <a:noFill/>
          <a:ln w="9525">
            <a:noFill/>
            <a:miter lim="800000"/>
            <a:headEnd/>
            <a:tailEnd/>
          </a:ln>
        </p:spPr>
      </p:pic>
      <p:pic>
        <p:nvPicPr>
          <p:cNvPr id="1135629" name="Picture 13" descr="275m_surge2"/>
          <p:cNvPicPr>
            <a:picLocks noChangeAspect="1" noChangeArrowheads="1"/>
          </p:cNvPicPr>
          <p:nvPr/>
        </p:nvPicPr>
        <p:blipFill>
          <a:blip r:embed="rId14"/>
          <a:srcRect/>
          <a:stretch>
            <a:fillRect/>
          </a:stretch>
        </p:blipFill>
        <p:spPr bwMode="auto">
          <a:xfrm>
            <a:off x="-590550" y="-514350"/>
            <a:ext cx="10325100" cy="7886700"/>
          </a:xfrm>
          <a:prstGeom prst="rect">
            <a:avLst/>
          </a:prstGeom>
          <a:noFill/>
          <a:ln w="9525">
            <a:noFill/>
            <a:miter lim="800000"/>
            <a:headEnd/>
            <a:tailEnd/>
          </a:ln>
        </p:spPr>
      </p:pic>
      <p:pic>
        <p:nvPicPr>
          <p:cNvPr id="1135630" name="Picture 14" descr="3m_surge2"/>
          <p:cNvPicPr>
            <a:picLocks noChangeAspect="1" noChangeArrowheads="1"/>
          </p:cNvPicPr>
          <p:nvPr/>
        </p:nvPicPr>
        <p:blipFill>
          <a:blip r:embed="rId15"/>
          <a:srcRect/>
          <a:stretch>
            <a:fillRect/>
          </a:stretch>
        </p:blipFill>
        <p:spPr bwMode="auto">
          <a:xfrm>
            <a:off x="-590550" y="-514350"/>
            <a:ext cx="10325100" cy="7886700"/>
          </a:xfrm>
          <a:prstGeom prst="rect">
            <a:avLst/>
          </a:prstGeom>
          <a:noFill/>
          <a:ln w="9525">
            <a:noFill/>
            <a:miter lim="800000"/>
            <a:headEnd/>
            <a:tailEnd/>
          </a:ln>
        </p:spPr>
      </p:pic>
      <p:pic>
        <p:nvPicPr>
          <p:cNvPr id="1135631" name="Picture 15" descr="325m_surge2"/>
          <p:cNvPicPr>
            <a:picLocks noChangeAspect="1" noChangeArrowheads="1"/>
          </p:cNvPicPr>
          <p:nvPr/>
        </p:nvPicPr>
        <p:blipFill>
          <a:blip r:embed="rId16"/>
          <a:srcRect/>
          <a:stretch>
            <a:fillRect/>
          </a:stretch>
        </p:blipFill>
        <p:spPr bwMode="auto">
          <a:xfrm>
            <a:off x="-590550" y="-514350"/>
            <a:ext cx="10325100" cy="7886700"/>
          </a:xfrm>
          <a:prstGeom prst="rect">
            <a:avLst/>
          </a:prstGeom>
          <a:noFill/>
          <a:ln w="9525">
            <a:noFill/>
            <a:miter lim="800000"/>
            <a:headEnd/>
            <a:tailEnd/>
          </a:ln>
        </p:spPr>
      </p:pic>
      <p:pic>
        <p:nvPicPr>
          <p:cNvPr id="1135632" name="Picture 16" descr="350m_surge2"/>
          <p:cNvPicPr>
            <a:picLocks noChangeAspect="1" noChangeArrowheads="1"/>
          </p:cNvPicPr>
          <p:nvPr/>
        </p:nvPicPr>
        <p:blipFill>
          <a:blip r:embed="rId17"/>
          <a:srcRect/>
          <a:stretch>
            <a:fillRect/>
          </a:stretch>
        </p:blipFill>
        <p:spPr bwMode="auto">
          <a:xfrm>
            <a:off x="-590550" y="-514350"/>
            <a:ext cx="10325100" cy="7886700"/>
          </a:xfrm>
          <a:prstGeom prst="rect">
            <a:avLst/>
          </a:prstGeom>
          <a:noFill/>
          <a:ln w="9525">
            <a:noFill/>
            <a:miter lim="800000"/>
            <a:headEnd/>
            <a:tailEnd/>
          </a:ln>
        </p:spPr>
      </p:pic>
      <p:sp>
        <p:nvSpPr>
          <p:cNvPr id="31761" name="Text Box 17"/>
          <p:cNvSpPr txBox="1">
            <a:spLocks noChangeArrowheads="1"/>
          </p:cNvSpPr>
          <p:nvPr/>
        </p:nvSpPr>
        <p:spPr bwMode="auto">
          <a:xfrm>
            <a:off x="0" y="4648200"/>
            <a:ext cx="5486400" cy="1200150"/>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Arial" pitchFamily="34" charset="0"/>
              </a:rPr>
              <a:t>The future:  Integrated products and services to help predict local flooding, such as this Norfolk, Virginia model.  </a:t>
            </a:r>
          </a:p>
        </p:txBody>
      </p:sp>
      <p:sp>
        <p:nvSpPr>
          <p:cNvPr id="31762" name="Text Box 17"/>
          <p:cNvSpPr txBox="1">
            <a:spLocks noChangeArrowheads="1"/>
          </p:cNvSpPr>
          <p:nvPr/>
        </p:nvSpPr>
        <p:spPr bwMode="auto">
          <a:xfrm>
            <a:off x="3733800" y="6019800"/>
            <a:ext cx="5105400" cy="400050"/>
          </a:xfrm>
          <a:prstGeom prst="rect">
            <a:avLst/>
          </a:prstGeom>
          <a:noFill/>
          <a:ln w="9525">
            <a:noFill/>
            <a:miter lim="800000"/>
            <a:headEnd/>
            <a:tailEnd/>
          </a:ln>
        </p:spPr>
        <p:txBody>
          <a:bodyPr>
            <a:spAutoFit/>
          </a:bodyPr>
          <a:lstStyle/>
          <a:p>
            <a:pPr>
              <a:spcBef>
                <a:spcPct val="50000"/>
              </a:spcBef>
            </a:pPr>
            <a:r>
              <a:rPr lang="en-US" sz="2000">
                <a:solidFill>
                  <a:schemeClr val="bg1"/>
                </a:solidFill>
                <a:latin typeface="Arial" pitchFamily="34" charset="0"/>
                <a:cs typeface="Arial" pitchFamily="34" charset="0"/>
              </a:rPr>
              <a:t>Simulation of 11.5 ft. increase in water level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35618"/>
                                        </p:tgtEl>
                                        <p:attrNameLst>
                                          <p:attrName>style.visibility</p:attrName>
                                        </p:attrNameLst>
                                      </p:cBhvr>
                                      <p:to>
                                        <p:strVal val="visible"/>
                                      </p:to>
                                    </p:set>
                                    <p:animEffect transition="in" filter="fade">
                                      <p:cBhvr>
                                        <p:cTn id="7" dur="1000"/>
                                        <p:tgtEl>
                                          <p:spTgt spid="11356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35619"/>
                                        </p:tgtEl>
                                        <p:attrNameLst>
                                          <p:attrName>style.visibility</p:attrName>
                                        </p:attrNameLst>
                                      </p:cBhvr>
                                      <p:to>
                                        <p:strVal val="visible"/>
                                      </p:to>
                                    </p:set>
                                    <p:animEffect transition="in" filter="fade">
                                      <p:cBhvr>
                                        <p:cTn id="11" dur="1000"/>
                                        <p:tgtEl>
                                          <p:spTgt spid="113561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35620"/>
                                        </p:tgtEl>
                                        <p:attrNameLst>
                                          <p:attrName>style.visibility</p:attrName>
                                        </p:attrNameLst>
                                      </p:cBhvr>
                                      <p:to>
                                        <p:strVal val="visible"/>
                                      </p:to>
                                    </p:set>
                                    <p:animEffect transition="in" filter="fade">
                                      <p:cBhvr>
                                        <p:cTn id="15" dur="1000"/>
                                        <p:tgtEl>
                                          <p:spTgt spid="11356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35621"/>
                                        </p:tgtEl>
                                        <p:attrNameLst>
                                          <p:attrName>style.visibility</p:attrName>
                                        </p:attrNameLst>
                                      </p:cBhvr>
                                      <p:to>
                                        <p:strVal val="visible"/>
                                      </p:to>
                                    </p:set>
                                    <p:animEffect transition="in" filter="fade">
                                      <p:cBhvr>
                                        <p:cTn id="19" dur="1000"/>
                                        <p:tgtEl>
                                          <p:spTgt spid="1135621"/>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35622"/>
                                        </p:tgtEl>
                                        <p:attrNameLst>
                                          <p:attrName>style.visibility</p:attrName>
                                        </p:attrNameLst>
                                      </p:cBhvr>
                                      <p:to>
                                        <p:strVal val="visible"/>
                                      </p:to>
                                    </p:set>
                                    <p:animEffect transition="in" filter="fade">
                                      <p:cBhvr>
                                        <p:cTn id="23" dur="1000"/>
                                        <p:tgtEl>
                                          <p:spTgt spid="1135622"/>
                                        </p:tgtEl>
                                      </p:cBhvr>
                                    </p:animEffect>
                                  </p:childTnLst>
                                </p:cTn>
                              </p:par>
                            </p:childTnLst>
                          </p:cTn>
                        </p:par>
                        <p:par>
                          <p:cTn id="24" fill="hold" nodeType="afterGroup">
                            <p:stCondLst>
                              <p:cond delay="5000"/>
                            </p:stCondLst>
                            <p:childTnLst>
                              <p:par>
                                <p:cTn id="25" presetID="10" presetClass="entr" presetSubtype="0" fill="hold" nodeType="afterEffect">
                                  <p:stCondLst>
                                    <p:cond delay="0"/>
                                  </p:stCondLst>
                                  <p:childTnLst>
                                    <p:set>
                                      <p:cBhvr>
                                        <p:cTn id="26" dur="1" fill="hold">
                                          <p:stCondLst>
                                            <p:cond delay="0"/>
                                          </p:stCondLst>
                                        </p:cTn>
                                        <p:tgtEl>
                                          <p:spTgt spid="1135623"/>
                                        </p:tgtEl>
                                        <p:attrNameLst>
                                          <p:attrName>style.visibility</p:attrName>
                                        </p:attrNameLst>
                                      </p:cBhvr>
                                      <p:to>
                                        <p:strVal val="visible"/>
                                      </p:to>
                                    </p:set>
                                    <p:animEffect transition="in" filter="fade">
                                      <p:cBhvr>
                                        <p:cTn id="27" dur="1000"/>
                                        <p:tgtEl>
                                          <p:spTgt spid="1135623"/>
                                        </p:tgtEl>
                                      </p:cBhvr>
                                    </p:animEffect>
                                  </p:childTnLst>
                                </p:cTn>
                              </p:par>
                            </p:childTnLst>
                          </p:cTn>
                        </p:par>
                        <p:par>
                          <p:cTn id="28" fill="hold" nodeType="afterGroup">
                            <p:stCondLst>
                              <p:cond delay="6000"/>
                            </p:stCondLst>
                            <p:childTnLst>
                              <p:par>
                                <p:cTn id="29" presetID="10" presetClass="entr" presetSubtype="0" fill="hold" nodeType="afterEffect">
                                  <p:stCondLst>
                                    <p:cond delay="0"/>
                                  </p:stCondLst>
                                  <p:childTnLst>
                                    <p:set>
                                      <p:cBhvr>
                                        <p:cTn id="30" dur="1" fill="hold">
                                          <p:stCondLst>
                                            <p:cond delay="0"/>
                                          </p:stCondLst>
                                        </p:cTn>
                                        <p:tgtEl>
                                          <p:spTgt spid="1135624"/>
                                        </p:tgtEl>
                                        <p:attrNameLst>
                                          <p:attrName>style.visibility</p:attrName>
                                        </p:attrNameLst>
                                      </p:cBhvr>
                                      <p:to>
                                        <p:strVal val="visible"/>
                                      </p:to>
                                    </p:set>
                                    <p:animEffect transition="in" filter="fade">
                                      <p:cBhvr>
                                        <p:cTn id="31" dur="1000"/>
                                        <p:tgtEl>
                                          <p:spTgt spid="1135624"/>
                                        </p:tgtEl>
                                      </p:cBhvr>
                                    </p:animEffect>
                                  </p:childTnLst>
                                </p:cTn>
                              </p:par>
                            </p:childTnLst>
                          </p:cTn>
                        </p:par>
                        <p:par>
                          <p:cTn id="32" fill="hold" nodeType="afterGroup">
                            <p:stCondLst>
                              <p:cond delay="7000"/>
                            </p:stCondLst>
                            <p:childTnLst>
                              <p:par>
                                <p:cTn id="33" presetID="10" presetClass="entr" presetSubtype="0" fill="hold" nodeType="afterEffect">
                                  <p:stCondLst>
                                    <p:cond delay="0"/>
                                  </p:stCondLst>
                                  <p:childTnLst>
                                    <p:set>
                                      <p:cBhvr>
                                        <p:cTn id="34" dur="1" fill="hold">
                                          <p:stCondLst>
                                            <p:cond delay="0"/>
                                          </p:stCondLst>
                                        </p:cTn>
                                        <p:tgtEl>
                                          <p:spTgt spid="1135625"/>
                                        </p:tgtEl>
                                        <p:attrNameLst>
                                          <p:attrName>style.visibility</p:attrName>
                                        </p:attrNameLst>
                                      </p:cBhvr>
                                      <p:to>
                                        <p:strVal val="visible"/>
                                      </p:to>
                                    </p:set>
                                    <p:animEffect transition="in" filter="fade">
                                      <p:cBhvr>
                                        <p:cTn id="35" dur="1000"/>
                                        <p:tgtEl>
                                          <p:spTgt spid="1135625"/>
                                        </p:tgtEl>
                                      </p:cBhvr>
                                    </p:animEffect>
                                  </p:childTnLst>
                                </p:cTn>
                              </p:par>
                            </p:childTnLst>
                          </p:cTn>
                        </p:par>
                        <p:par>
                          <p:cTn id="36" fill="hold" nodeType="afterGroup">
                            <p:stCondLst>
                              <p:cond delay="8000"/>
                            </p:stCondLst>
                            <p:childTnLst>
                              <p:par>
                                <p:cTn id="37" presetID="10" presetClass="entr" presetSubtype="0" fill="hold" nodeType="afterEffect">
                                  <p:stCondLst>
                                    <p:cond delay="0"/>
                                  </p:stCondLst>
                                  <p:childTnLst>
                                    <p:set>
                                      <p:cBhvr>
                                        <p:cTn id="38" dur="1" fill="hold">
                                          <p:stCondLst>
                                            <p:cond delay="0"/>
                                          </p:stCondLst>
                                        </p:cTn>
                                        <p:tgtEl>
                                          <p:spTgt spid="1135626"/>
                                        </p:tgtEl>
                                        <p:attrNameLst>
                                          <p:attrName>style.visibility</p:attrName>
                                        </p:attrNameLst>
                                      </p:cBhvr>
                                      <p:to>
                                        <p:strVal val="visible"/>
                                      </p:to>
                                    </p:set>
                                    <p:animEffect transition="in" filter="fade">
                                      <p:cBhvr>
                                        <p:cTn id="39" dur="1000"/>
                                        <p:tgtEl>
                                          <p:spTgt spid="1135626"/>
                                        </p:tgtEl>
                                      </p:cBhvr>
                                    </p:animEffect>
                                  </p:childTnLst>
                                </p:cTn>
                              </p:par>
                            </p:childTnLst>
                          </p:cTn>
                        </p:par>
                        <p:par>
                          <p:cTn id="40" fill="hold" nodeType="afterGroup">
                            <p:stCondLst>
                              <p:cond delay="9000"/>
                            </p:stCondLst>
                            <p:childTnLst>
                              <p:par>
                                <p:cTn id="41" presetID="10" presetClass="entr" presetSubtype="0" fill="hold" nodeType="afterEffect">
                                  <p:stCondLst>
                                    <p:cond delay="0"/>
                                  </p:stCondLst>
                                  <p:childTnLst>
                                    <p:set>
                                      <p:cBhvr>
                                        <p:cTn id="42" dur="1" fill="hold">
                                          <p:stCondLst>
                                            <p:cond delay="0"/>
                                          </p:stCondLst>
                                        </p:cTn>
                                        <p:tgtEl>
                                          <p:spTgt spid="1135627"/>
                                        </p:tgtEl>
                                        <p:attrNameLst>
                                          <p:attrName>style.visibility</p:attrName>
                                        </p:attrNameLst>
                                      </p:cBhvr>
                                      <p:to>
                                        <p:strVal val="visible"/>
                                      </p:to>
                                    </p:set>
                                    <p:animEffect transition="in" filter="fade">
                                      <p:cBhvr>
                                        <p:cTn id="43" dur="1000"/>
                                        <p:tgtEl>
                                          <p:spTgt spid="1135627"/>
                                        </p:tgtEl>
                                      </p:cBhvr>
                                    </p:animEffect>
                                  </p:childTnLst>
                                </p:cTn>
                              </p:par>
                            </p:childTnLst>
                          </p:cTn>
                        </p:par>
                        <p:par>
                          <p:cTn id="44" fill="hold" nodeType="afterGroup">
                            <p:stCondLst>
                              <p:cond delay="10000"/>
                            </p:stCondLst>
                            <p:childTnLst>
                              <p:par>
                                <p:cTn id="45" presetID="10" presetClass="entr" presetSubtype="0" fill="hold" nodeType="afterEffect">
                                  <p:stCondLst>
                                    <p:cond delay="0"/>
                                  </p:stCondLst>
                                  <p:childTnLst>
                                    <p:set>
                                      <p:cBhvr>
                                        <p:cTn id="46" dur="1" fill="hold">
                                          <p:stCondLst>
                                            <p:cond delay="0"/>
                                          </p:stCondLst>
                                        </p:cTn>
                                        <p:tgtEl>
                                          <p:spTgt spid="1135628"/>
                                        </p:tgtEl>
                                        <p:attrNameLst>
                                          <p:attrName>style.visibility</p:attrName>
                                        </p:attrNameLst>
                                      </p:cBhvr>
                                      <p:to>
                                        <p:strVal val="visible"/>
                                      </p:to>
                                    </p:set>
                                    <p:animEffect transition="in" filter="fade">
                                      <p:cBhvr>
                                        <p:cTn id="47" dur="1000"/>
                                        <p:tgtEl>
                                          <p:spTgt spid="1135628"/>
                                        </p:tgtEl>
                                      </p:cBhvr>
                                    </p:animEffect>
                                  </p:childTnLst>
                                </p:cTn>
                              </p:par>
                            </p:childTnLst>
                          </p:cTn>
                        </p:par>
                        <p:par>
                          <p:cTn id="48" fill="hold" nodeType="afterGroup">
                            <p:stCondLst>
                              <p:cond delay="11000"/>
                            </p:stCondLst>
                            <p:childTnLst>
                              <p:par>
                                <p:cTn id="49" presetID="10" presetClass="entr" presetSubtype="0" fill="hold" nodeType="afterEffect">
                                  <p:stCondLst>
                                    <p:cond delay="0"/>
                                  </p:stCondLst>
                                  <p:childTnLst>
                                    <p:set>
                                      <p:cBhvr>
                                        <p:cTn id="50" dur="1" fill="hold">
                                          <p:stCondLst>
                                            <p:cond delay="0"/>
                                          </p:stCondLst>
                                        </p:cTn>
                                        <p:tgtEl>
                                          <p:spTgt spid="1135629"/>
                                        </p:tgtEl>
                                        <p:attrNameLst>
                                          <p:attrName>style.visibility</p:attrName>
                                        </p:attrNameLst>
                                      </p:cBhvr>
                                      <p:to>
                                        <p:strVal val="visible"/>
                                      </p:to>
                                    </p:set>
                                    <p:animEffect transition="in" filter="fade">
                                      <p:cBhvr>
                                        <p:cTn id="51" dur="1000"/>
                                        <p:tgtEl>
                                          <p:spTgt spid="1135629"/>
                                        </p:tgtEl>
                                      </p:cBhvr>
                                    </p:animEffect>
                                  </p:childTnLst>
                                </p:cTn>
                              </p:par>
                            </p:childTnLst>
                          </p:cTn>
                        </p:par>
                        <p:par>
                          <p:cTn id="52" fill="hold" nodeType="afterGroup">
                            <p:stCondLst>
                              <p:cond delay="12000"/>
                            </p:stCondLst>
                            <p:childTnLst>
                              <p:par>
                                <p:cTn id="53" presetID="10" presetClass="entr" presetSubtype="0" fill="hold" nodeType="afterEffect">
                                  <p:stCondLst>
                                    <p:cond delay="0"/>
                                  </p:stCondLst>
                                  <p:childTnLst>
                                    <p:set>
                                      <p:cBhvr>
                                        <p:cTn id="54" dur="1" fill="hold">
                                          <p:stCondLst>
                                            <p:cond delay="0"/>
                                          </p:stCondLst>
                                        </p:cTn>
                                        <p:tgtEl>
                                          <p:spTgt spid="1135630"/>
                                        </p:tgtEl>
                                        <p:attrNameLst>
                                          <p:attrName>style.visibility</p:attrName>
                                        </p:attrNameLst>
                                      </p:cBhvr>
                                      <p:to>
                                        <p:strVal val="visible"/>
                                      </p:to>
                                    </p:set>
                                    <p:animEffect transition="in" filter="fade">
                                      <p:cBhvr>
                                        <p:cTn id="55" dur="1000"/>
                                        <p:tgtEl>
                                          <p:spTgt spid="1135630"/>
                                        </p:tgtEl>
                                      </p:cBhvr>
                                    </p:animEffect>
                                  </p:childTnLst>
                                </p:cTn>
                              </p:par>
                            </p:childTnLst>
                          </p:cTn>
                        </p:par>
                        <p:par>
                          <p:cTn id="56" fill="hold" nodeType="afterGroup">
                            <p:stCondLst>
                              <p:cond delay="13000"/>
                            </p:stCondLst>
                            <p:childTnLst>
                              <p:par>
                                <p:cTn id="57" presetID="10" presetClass="entr" presetSubtype="0" fill="hold" nodeType="afterEffect">
                                  <p:stCondLst>
                                    <p:cond delay="0"/>
                                  </p:stCondLst>
                                  <p:childTnLst>
                                    <p:set>
                                      <p:cBhvr>
                                        <p:cTn id="58" dur="1" fill="hold">
                                          <p:stCondLst>
                                            <p:cond delay="0"/>
                                          </p:stCondLst>
                                        </p:cTn>
                                        <p:tgtEl>
                                          <p:spTgt spid="1135631"/>
                                        </p:tgtEl>
                                        <p:attrNameLst>
                                          <p:attrName>style.visibility</p:attrName>
                                        </p:attrNameLst>
                                      </p:cBhvr>
                                      <p:to>
                                        <p:strVal val="visible"/>
                                      </p:to>
                                    </p:set>
                                    <p:animEffect transition="in" filter="fade">
                                      <p:cBhvr>
                                        <p:cTn id="59" dur="1000"/>
                                        <p:tgtEl>
                                          <p:spTgt spid="1135631"/>
                                        </p:tgtEl>
                                      </p:cBhvr>
                                    </p:animEffect>
                                  </p:childTnLst>
                                </p:cTn>
                              </p:par>
                            </p:childTnLst>
                          </p:cTn>
                        </p:par>
                        <p:par>
                          <p:cTn id="60" fill="hold" nodeType="afterGroup">
                            <p:stCondLst>
                              <p:cond delay="14000"/>
                            </p:stCondLst>
                            <p:childTnLst>
                              <p:par>
                                <p:cTn id="61" presetID="10" presetClass="entr" presetSubtype="0" fill="hold" nodeType="afterEffect">
                                  <p:stCondLst>
                                    <p:cond delay="0"/>
                                  </p:stCondLst>
                                  <p:childTnLst>
                                    <p:set>
                                      <p:cBhvr>
                                        <p:cTn id="62" dur="1" fill="hold">
                                          <p:stCondLst>
                                            <p:cond delay="0"/>
                                          </p:stCondLst>
                                        </p:cTn>
                                        <p:tgtEl>
                                          <p:spTgt spid="1135632"/>
                                        </p:tgtEl>
                                        <p:attrNameLst>
                                          <p:attrName>style.visibility</p:attrName>
                                        </p:attrNameLst>
                                      </p:cBhvr>
                                      <p:to>
                                        <p:strVal val="visible"/>
                                      </p:to>
                                    </p:set>
                                    <p:animEffect transition="in" filter="fade">
                                      <p:cBhvr>
                                        <p:cTn id="63" dur="1000"/>
                                        <p:tgtEl>
                                          <p:spTgt spid="1135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80733"/>
            <a:ext cx="9144000" cy="1938992"/>
          </a:xfrm>
          <a:prstGeom prst="rect">
            <a:avLst/>
          </a:prstGeom>
          <a:noFill/>
        </p:spPr>
        <p:txBody>
          <a:bodyPr>
            <a:spAutoFit/>
          </a:bodyPr>
          <a:lstStyle/>
          <a:p>
            <a:pPr algn="ctr">
              <a:defRPr/>
            </a:pPr>
            <a:r>
              <a:rPr lang="en-US" sz="40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ea typeface="ＭＳ Ｐゴシック" charset="0"/>
                <a:cs typeface="Times New Roman" pitchFamily="18" charset="0"/>
              </a:rPr>
              <a:t>The End!</a:t>
            </a:r>
          </a:p>
          <a:p>
            <a:pPr algn="ctr">
              <a:defRPr/>
            </a:pPr>
            <a:endParaRPr lang="en-US" sz="40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ea typeface="ＭＳ Ｐゴシック" charset="0"/>
              <a:cs typeface="Times New Roman" pitchFamily="18" charset="0"/>
            </a:endParaRPr>
          </a:p>
          <a:p>
            <a:pPr algn="ctr">
              <a:defRPr/>
            </a:pPr>
            <a:r>
              <a:rPr lang="en-US" sz="40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ea typeface="ＭＳ Ｐゴシック" charset="0"/>
                <a:cs typeface="Times New Roman" pitchFamily="18" charset="0"/>
              </a:rPr>
              <a:t>Questions?</a:t>
            </a:r>
          </a:p>
        </p:txBody>
      </p:sp>
      <p:sp>
        <p:nvSpPr>
          <p:cNvPr id="3" name="TextBox 4"/>
          <p:cNvSpPr txBox="1">
            <a:spLocks noChangeArrowheads="1"/>
          </p:cNvSpPr>
          <p:nvPr/>
        </p:nvSpPr>
        <p:spPr bwMode="auto">
          <a:xfrm>
            <a:off x="2756717" y="5361246"/>
            <a:ext cx="3759362" cy="461665"/>
          </a:xfrm>
          <a:prstGeom prst="rect">
            <a:avLst/>
          </a:prstGeom>
          <a:noFill/>
          <a:ln w="9525">
            <a:noFill/>
            <a:miter lim="800000"/>
            <a:headEnd/>
            <a:tailEnd/>
          </a:ln>
        </p:spPr>
        <p:txBody>
          <a:bodyPr wrap="none">
            <a:spAutoFit/>
          </a:bodyPr>
          <a:lstStyle/>
          <a:p>
            <a:r>
              <a:rPr lang="en-GB" sz="2400" b="1" dirty="0" smtClean="0">
                <a:solidFill>
                  <a:srgbClr val="7030A0"/>
                </a:solidFill>
                <a:latin typeface="Verdana" pitchFamily="34" charset="0"/>
                <a:cs typeface="Arial" pitchFamily="34" charset="0"/>
              </a:rPr>
              <a:t>mark.eckl@noaa.gov</a:t>
            </a:r>
            <a:endParaRPr lang="en-GB" sz="2400" b="1" dirty="0">
              <a:solidFill>
                <a:srgbClr val="7030A0"/>
              </a:solidFill>
              <a:latin typeface="Verdana" pitchFamily="34" charset="0"/>
              <a:cs typeface="Arial" pitchFamily="34" charset="0"/>
            </a:endParaRPr>
          </a:p>
        </p:txBody>
      </p:sp>
      <p:sp>
        <p:nvSpPr>
          <p:cNvPr id="4" name="TextBox 4"/>
          <p:cNvSpPr txBox="1">
            <a:spLocks noChangeArrowheads="1"/>
          </p:cNvSpPr>
          <p:nvPr/>
        </p:nvSpPr>
        <p:spPr bwMode="auto">
          <a:xfrm>
            <a:off x="2473202" y="5888593"/>
            <a:ext cx="4233210" cy="461665"/>
          </a:xfrm>
          <a:prstGeom prst="rect">
            <a:avLst/>
          </a:prstGeom>
          <a:noFill/>
          <a:ln w="9525">
            <a:noFill/>
            <a:miter lim="800000"/>
            <a:headEnd/>
            <a:tailEnd/>
          </a:ln>
        </p:spPr>
        <p:txBody>
          <a:bodyPr wrap="none">
            <a:spAutoFit/>
          </a:bodyPr>
          <a:lstStyle/>
          <a:p>
            <a:r>
              <a:rPr lang="en-GB" sz="2400" dirty="0" smtClean="0">
                <a:solidFill>
                  <a:srgbClr val="7030A0"/>
                </a:solidFill>
                <a:latin typeface="Verdana" pitchFamily="34" charset="0"/>
                <a:cs typeface="Arial" pitchFamily="34" charset="0"/>
              </a:rPr>
              <a:t>michael.dennis@noaa.gov</a:t>
            </a:r>
            <a:endParaRPr lang="en-GB" sz="2400" dirty="0">
              <a:solidFill>
                <a:srgbClr val="7030A0"/>
              </a:solidFill>
              <a:latin typeface="Verdana"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652463"/>
            <a:ext cx="9144000" cy="549275"/>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National Spatial Reference System (NSRS)</a:t>
            </a:r>
            <a:endParaRPr lang="en-US" smtClean="0">
              <a:solidFill>
                <a:srgbClr val="0000FF"/>
              </a:solidFill>
              <a:latin typeface="Times New Roman" pitchFamily="18" charset="0"/>
              <a:ea typeface="ＭＳ Ｐゴシック" pitchFamily="34" charset="-128"/>
              <a:cs typeface="Times New Roman" pitchFamily="18" charset="0"/>
            </a:endParaRPr>
          </a:p>
        </p:txBody>
      </p:sp>
      <p:pic>
        <p:nvPicPr>
          <p:cNvPr id="7171" name="Picture 6" descr="NSRS"/>
          <p:cNvPicPr>
            <a:picLocks noGrp="1" noChangeAspect="1" noChangeArrowheads="1"/>
          </p:cNvPicPr>
          <p:nvPr>
            <p:ph sz="half" idx="1"/>
          </p:nvPr>
        </p:nvPicPr>
        <p:blipFill>
          <a:blip r:embed="rId3"/>
          <a:srcRect/>
          <a:stretch>
            <a:fillRect/>
          </a:stretch>
        </p:blipFill>
        <p:spPr>
          <a:xfrm>
            <a:off x="381000" y="4343400"/>
            <a:ext cx="3962400" cy="1981200"/>
          </a:xfrm>
        </p:spPr>
      </p:pic>
      <p:sp>
        <p:nvSpPr>
          <p:cNvPr id="7172" name="Rectangle 5"/>
          <p:cNvSpPr>
            <a:spLocks noChangeArrowheads="1"/>
          </p:cNvSpPr>
          <p:nvPr/>
        </p:nvSpPr>
        <p:spPr bwMode="auto">
          <a:xfrm>
            <a:off x="1219200" y="1295400"/>
            <a:ext cx="6858000" cy="1016000"/>
          </a:xfrm>
          <a:prstGeom prst="rect">
            <a:avLst/>
          </a:prstGeom>
          <a:noFill/>
          <a:ln w="9525">
            <a:noFill/>
            <a:miter lim="800000"/>
            <a:headEnd/>
            <a:tailEnd/>
          </a:ln>
        </p:spPr>
        <p:txBody>
          <a:bodyPr>
            <a:spAutoFit/>
          </a:bodyPr>
          <a:lstStyle/>
          <a:p>
            <a:pPr eaLnBrk="0" hangingPunct="0"/>
            <a:r>
              <a:rPr lang="en-US" sz="2000">
                <a:latin typeface="Times New Roman" pitchFamily="18" charset="0"/>
                <a:cs typeface="Times New Roman" pitchFamily="18" charset="0"/>
              </a:rPr>
              <a:t>The NSRS is a consistent coordinate system that defines latitude, longitude, height, scale, gravity, and orientation throughout the United States. </a:t>
            </a:r>
          </a:p>
        </p:txBody>
      </p:sp>
      <p:pic>
        <p:nvPicPr>
          <p:cNvPr id="7173" name="Picture 7"/>
          <p:cNvPicPr>
            <a:picLocks noChangeAspect="1" noChangeArrowheads="1"/>
          </p:cNvPicPr>
          <p:nvPr/>
        </p:nvPicPr>
        <p:blipFill>
          <a:blip r:embed="rId4"/>
          <a:srcRect/>
          <a:stretch>
            <a:fillRect/>
          </a:stretch>
        </p:blipFill>
        <p:spPr bwMode="auto">
          <a:xfrm>
            <a:off x="5648325" y="3733800"/>
            <a:ext cx="3190875" cy="2590800"/>
          </a:xfrm>
          <a:prstGeom prst="rect">
            <a:avLst/>
          </a:prstGeom>
          <a:noFill/>
          <a:ln w="9525">
            <a:noFill/>
            <a:miter lim="800000"/>
            <a:headEnd/>
            <a:tailEnd/>
          </a:ln>
        </p:spPr>
      </p:pic>
      <p:pic>
        <p:nvPicPr>
          <p:cNvPr id="7174" name="Picture 5" descr="GPS-Constellation.JPG"/>
          <p:cNvPicPr>
            <a:picLocks noChangeAspect="1"/>
          </p:cNvPicPr>
          <p:nvPr/>
        </p:nvPicPr>
        <p:blipFill>
          <a:blip r:embed="rId5"/>
          <a:srcRect/>
          <a:stretch>
            <a:fillRect/>
          </a:stretch>
        </p:blipFill>
        <p:spPr bwMode="auto">
          <a:xfrm>
            <a:off x="6515100" y="2209800"/>
            <a:ext cx="1485900" cy="1485900"/>
          </a:xfrm>
          <a:prstGeom prst="rect">
            <a:avLst/>
          </a:prstGeom>
          <a:noFill/>
          <a:ln w="9525">
            <a:noFill/>
            <a:miter lim="800000"/>
            <a:headEnd/>
            <a:tailEnd/>
          </a:ln>
        </p:spPr>
      </p:pic>
      <p:pic>
        <p:nvPicPr>
          <p:cNvPr id="7175" name="Picture 13"/>
          <p:cNvPicPr>
            <a:picLocks noChangeAspect="1" noChangeArrowheads="1"/>
          </p:cNvPicPr>
          <p:nvPr/>
        </p:nvPicPr>
        <p:blipFill>
          <a:blip r:embed="rId6"/>
          <a:srcRect/>
          <a:stretch>
            <a:fillRect/>
          </a:stretch>
        </p:blipFill>
        <p:spPr bwMode="auto">
          <a:xfrm>
            <a:off x="1295400" y="2438400"/>
            <a:ext cx="1365250" cy="1371600"/>
          </a:xfrm>
          <a:prstGeom prst="rect">
            <a:avLst/>
          </a:prstGeom>
          <a:noFill/>
          <a:ln w="9525">
            <a:noFill/>
            <a:miter lim="800000"/>
            <a:headEnd/>
            <a:tailEnd/>
          </a:ln>
        </p:spPr>
      </p:pic>
      <p:sp>
        <p:nvSpPr>
          <p:cNvPr id="7176" name="Text Box 16"/>
          <p:cNvSpPr txBox="1">
            <a:spLocks noChangeArrowheads="1"/>
          </p:cNvSpPr>
          <p:nvPr/>
        </p:nvSpPr>
        <p:spPr bwMode="auto">
          <a:xfrm>
            <a:off x="2971800" y="3352800"/>
            <a:ext cx="2667000" cy="923925"/>
          </a:xfrm>
          <a:prstGeom prst="rect">
            <a:avLst/>
          </a:prstGeom>
          <a:noFill/>
          <a:ln w="9525">
            <a:noFill/>
            <a:miter lim="800000"/>
            <a:headEnd/>
            <a:tailEnd/>
          </a:ln>
        </p:spPr>
        <p:txBody>
          <a:bodyPr>
            <a:spAutoFit/>
          </a:bodyPr>
          <a:lstStyle/>
          <a:p>
            <a:pPr>
              <a:spcBef>
                <a:spcPct val="50000"/>
              </a:spcBef>
            </a:pPr>
            <a:r>
              <a:rPr lang="en-US" b="1">
                <a:solidFill>
                  <a:srgbClr val="A50021"/>
                </a:solidFill>
                <a:latin typeface="Times New Roman" pitchFamily="18" charset="0"/>
                <a:cs typeface="Times New Roman" pitchFamily="18" charset="0"/>
                <a:sym typeface="Wingdings" pitchFamily="2" charset="2"/>
              </a:rPr>
              <a:t>Evolving from passive to active to real-time augmentations</a:t>
            </a:r>
          </a:p>
        </p:txBody>
      </p:sp>
      <p:sp>
        <p:nvSpPr>
          <p:cNvPr id="7177" name="Rectangle 5"/>
          <p:cNvSpPr>
            <a:spLocks noChangeArrowheads="1"/>
          </p:cNvSpPr>
          <p:nvPr/>
        </p:nvSpPr>
        <p:spPr bwMode="auto">
          <a:xfrm>
            <a:off x="2895600" y="2492375"/>
            <a:ext cx="3429000" cy="708025"/>
          </a:xfrm>
          <a:prstGeom prst="rect">
            <a:avLst/>
          </a:prstGeom>
          <a:noFill/>
          <a:ln w="9525">
            <a:noFill/>
            <a:miter lim="800000"/>
            <a:headEnd/>
            <a:tailEnd/>
          </a:ln>
        </p:spPr>
        <p:txBody>
          <a:bodyPr>
            <a:spAutoFit/>
          </a:bodyPr>
          <a:lstStyle/>
          <a:p>
            <a:pPr eaLnBrk="0" hangingPunct="0"/>
            <a:r>
              <a:rPr lang="en-US" sz="2000">
                <a:latin typeface="Times New Roman" pitchFamily="18" charset="0"/>
                <a:cs typeface="Times New Roman" pitchFamily="18" charset="0"/>
              </a:rPr>
              <a:t>One common datum for all FGDC products </a:t>
            </a:r>
            <a:r>
              <a:rPr lang="en-US" sz="2000">
                <a:solidFill>
                  <a:srgbClr val="FF0000"/>
                </a:solidFill>
                <a:latin typeface="Times New Roman" pitchFamily="18" charset="0"/>
                <a:cs typeface="Times New Roman" pitchFamily="18" charset="0"/>
              </a:rPr>
              <a:t>(yours too?)</a:t>
            </a:r>
          </a:p>
        </p:txBody>
      </p:sp>
      <p:sp>
        <p:nvSpPr>
          <p:cNvPr id="7178" name="Rectangle 11"/>
          <p:cNvSpPr>
            <a:spLocks noChangeArrowheads="1"/>
          </p:cNvSpPr>
          <p:nvPr/>
        </p:nvSpPr>
        <p:spPr bwMode="auto">
          <a:xfrm>
            <a:off x="4954588" y="6488113"/>
            <a:ext cx="3957637" cy="369887"/>
          </a:xfrm>
          <a:prstGeom prst="rect">
            <a:avLst/>
          </a:prstGeom>
          <a:noFill/>
          <a:ln w="9525">
            <a:noFill/>
            <a:miter lim="800000"/>
            <a:headEnd/>
            <a:tailEnd/>
          </a:ln>
        </p:spPr>
        <p:txBody>
          <a:bodyPr wrap="none">
            <a:spAutoFit/>
          </a:bodyPr>
          <a:lstStyle/>
          <a:p>
            <a:pPr>
              <a:buFont typeface="Arial" pitchFamily="34" charset="0"/>
              <a:buChar char="•"/>
            </a:pPr>
            <a:r>
              <a:rPr lang="en-US">
                <a:solidFill>
                  <a:srgbClr val="33CC33"/>
                </a:solidFill>
                <a:latin typeface="Times New Roman" pitchFamily="18" charset="0"/>
                <a:cs typeface="Times New Roman" pitchFamily="18" charset="0"/>
              </a:rPr>
              <a:t>Geodetic control: overview &amp; evolution</a:t>
            </a:r>
            <a:endParaRPr lang="en-US">
              <a:solidFill>
                <a:srgbClr val="33CC33"/>
              </a:solidFill>
              <a:latin typeface="Times New Roman" pitchFamily="18" charset="0"/>
              <a:cs typeface="Times New Roman" pitchFamily="18" charset="0"/>
              <a:sym typeface="Wingdings" pitchFamily="2" charset="2"/>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439738"/>
            <a:ext cx="9144000" cy="771525"/>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The NSRS has evolved</a:t>
            </a:r>
          </a:p>
        </p:txBody>
      </p:sp>
      <p:pic>
        <p:nvPicPr>
          <p:cNvPr id="8195" name="Picture 3" descr="ngs"/>
          <p:cNvPicPr>
            <a:picLocks noChangeAspect="1" noChangeArrowheads="1"/>
          </p:cNvPicPr>
          <p:nvPr/>
        </p:nvPicPr>
        <p:blipFill>
          <a:blip r:embed="rId3"/>
          <a:srcRect/>
          <a:stretch>
            <a:fillRect/>
          </a:stretch>
        </p:blipFill>
        <p:spPr bwMode="auto">
          <a:xfrm>
            <a:off x="6629400" y="3181350"/>
            <a:ext cx="1905000" cy="1922463"/>
          </a:xfrm>
          <a:prstGeom prst="rect">
            <a:avLst/>
          </a:prstGeom>
          <a:noFill/>
          <a:ln w="9525">
            <a:noFill/>
            <a:miter lim="800000"/>
            <a:headEnd/>
            <a:tailEnd/>
          </a:ln>
        </p:spPr>
      </p:pic>
      <p:sp>
        <p:nvSpPr>
          <p:cNvPr id="8196" name="Text Box 4"/>
          <p:cNvSpPr txBox="1">
            <a:spLocks noChangeArrowheads="1"/>
          </p:cNvSpPr>
          <p:nvPr/>
        </p:nvSpPr>
        <p:spPr bwMode="auto">
          <a:xfrm>
            <a:off x="3124200" y="2114550"/>
            <a:ext cx="1524000" cy="1016000"/>
          </a:xfrm>
          <a:prstGeom prst="rect">
            <a:avLst/>
          </a:prstGeom>
          <a:noFill/>
          <a:ln w="9525">
            <a:noFill/>
            <a:miter lim="800000"/>
            <a:headEnd/>
            <a:tailEnd/>
          </a:ln>
        </p:spPr>
        <p:txBody>
          <a:bodyPr>
            <a:spAutoFit/>
          </a:bodyPr>
          <a:lstStyle/>
          <a:p>
            <a:r>
              <a:rPr lang="en-US">
                <a:solidFill>
                  <a:srgbClr val="A50021"/>
                </a:solidFill>
                <a:latin typeface="Times New Roman" pitchFamily="18" charset="0"/>
                <a:cs typeface="Times New Roman" pitchFamily="18" charset="0"/>
              </a:rPr>
              <a:t>1 Million Monuments</a:t>
            </a:r>
          </a:p>
          <a:p>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8197" name="Text Box 5"/>
          <p:cNvSpPr txBox="1">
            <a:spLocks noChangeArrowheads="1"/>
          </p:cNvSpPr>
          <p:nvPr/>
        </p:nvSpPr>
        <p:spPr bwMode="auto">
          <a:xfrm>
            <a:off x="4267200" y="2174875"/>
            <a:ext cx="609600" cy="366713"/>
          </a:xfrm>
          <a:prstGeom prst="rect">
            <a:avLst/>
          </a:prstGeom>
          <a:noFill/>
          <a:ln w="9525">
            <a:noFill/>
            <a:miter lim="800000"/>
            <a:headEnd/>
            <a:tailEnd/>
          </a:ln>
        </p:spPr>
        <p:txBody>
          <a:bodyPr>
            <a:spAutoFit/>
          </a:bodyPr>
          <a:lstStyle/>
          <a:p>
            <a:r>
              <a:rPr lang="en-US">
                <a:solidFill>
                  <a:srgbClr val="A50021"/>
                </a:solidFill>
                <a:latin typeface="Arial" pitchFamily="34" charset="0"/>
                <a:sym typeface="Wingdings" pitchFamily="2" charset="2"/>
              </a:rPr>
              <a:t></a:t>
            </a:r>
          </a:p>
        </p:txBody>
      </p:sp>
      <p:sp>
        <p:nvSpPr>
          <p:cNvPr id="8198" name="Text Box 6"/>
          <p:cNvSpPr txBox="1">
            <a:spLocks noChangeArrowheads="1"/>
          </p:cNvSpPr>
          <p:nvPr/>
        </p:nvSpPr>
        <p:spPr bwMode="auto">
          <a:xfrm>
            <a:off x="1295400" y="2860675"/>
            <a:ext cx="1676400" cy="366713"/>
          </a:xfrm>
          <a:prstGeom prst="rect">
            <a:avLst/>
          </a:prstGeom>
          <a:noFill/>
          <a:ln w="9525">
            <a:noFill/>
            <a:miter lim="800000"/>
            <a:headEnd/>
            <a:tailEnd/>
          </a:ln>
        </p:spPr>
        <p:txBody>
          <a:bodyPr>
            <a:spAutoFit/>
          </a:bodyPr>
          <a:lstStyle/>
          <a:p>
            <a:endParaRPr lang="en-US">
              <a:latin typeface="Arial" pitchFamily="34" charset="0"/>
            </a:endParaRPr>
          </a:p>
        </p:txBody>
      </p:sp>
      <p:sp>
        <p:nvSpPr>
          <p:cNvPr id="8199" name="Text Box 7"/>
          <p:cNvSpPr txBox="1">
            <a:spLocks noChangeArrowheads="1"/>
          </p:cNvSpPr>
          <p:nvPr/>
        </p:nvSpPr>
        <p:spPr bwMode="auto">
          <a:xfrm>
            <a:off x="2971800" y="3729038"/>
            <a:ext cx="1295400" cy="1200150"/>
          </a:xfrm>
          <a:prstGeom prst="rect">
            <a:avLst/>
          </a:prstGeom>
          <a:noFill/>
          <a:ln w="9525">
            <a:noFill/>
            <a:miter lim="800000"/>
            <a:headEnd/>
            <a:tailEnd/>
          </a:ln>
        </p:spPr>
        <p:txBody>
          <a:bodyPr>
            <a:spAutoFit/>
          </a:bodyPr>
          <a:lstStyle/>
          <a:p>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8200" name="Text Box 8"/>
          <p:cNvSpPr txBox="1">
            <a:spLocks noChangeArrowheads="1"/>
          </p:cNvSpPr>
          <p:nvPr/>
        </p:nvSpPr>
        <p:spPr bwMode="auto">
          <a:xfrm>
            <a:off x="2895600" y="5938838"/>
            <a:ext cx="3352800" cy="369887"/>
          </a:xfrm>
          <a:prstGeom prst="rect">
            <a:avLst/>
          </a:prstGeom>
          <a:noFill/>
          <a:ln w="9525">
            <a:noFill/>
            <a:miter lim="800000"/>
            <a:headEnd/>
            <a:tailEnd/>
          </a:ln>
        </p:spPr>
        <p:txBody>
          <a:bodyPr>
            <a:spAutoFit/>
          </a:bodyPr>
          <a:lstStyle/>
          <a:p>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8201" name="Picture 9" descr="CONUS"/>
          <p:cNvPicPr>
            <a:picLocks noChangeAspect="1" noChangeArrowheads="1"/>
          </p:cNvPicPr>
          <p:nvPr/>
        </p:nvPicPr>
        <p:blipFill>
          <a:blip r:embed="rId4"/>
          <a:srcRect/>
          <a:stretch>
            <a:fillRect/>
          </a:stretch>
        </p:blipFill>
        <p:spPr bwMode="auto">
          <a:xfrm>
            <a:off x="6324600" y="1844675"/>
            <a:ext cx="2590800" cy="1876425"/>
          </a:xfrm>
          <a:prstGeom prst="rect">
            <a:avLst/>
          </a:prstGeom>
          <a:noFill/>
          <a:ln w="9525">
            <a:noFill/>
            <a:miter lim="800000"/>
            <a:headEnd/>
            <a:tailEnd/>
          </a:ln>
        </p:spPr>
      </p:pic>
      <p:pic>
        <p:nvPicPr>
          <p:cNvPr id="8202" name="Picture 10" descr="NSRS"/>
          <p:cNvPicPr>
            <a:picLocks noChangeAspect="1" noChangeArrowheads="1"/>
          </p:cNvPicPr>
          <p:nvPr/>
        </p:nvPicPr>
        <p:blipFill>
          <a:blip r:embed="rId5"/>
          <a:srcRect/>
          <a:stretch>
            <a:fillRect/>
          </a:stretch>
        </p:blipFill>
        <p:spPr bwMode="auto">
          <a:xfrm>
            <a:off x="228600" y="2038350"/>
            <a:ext cx="2895600" cy="1447800"/>
          </a:xfrm>
          <a:prstGeom prst="rect">
            <a:avLst/>
          </a:prstGeom>
          <a:noFill/>
          <a:ln w="9525">
            <a:noFill/>
            <a:miter lim="800000"/>
            <a:headEnd/>
            <a:tailEnd/>
          </a:ln>
        </p:spPr>
      </p:pic>
      <p:pic>
        <p:nvPicPr>
          <p:cNvPr id="8203" name="Picture 11" descr="GPS-Constellation"/>
          <p:cNvPicPr>
            <a:picLocks noChangeAspect="1" noChangeArrowheads="1"/>
          </p:cNvPicPr>
          <p:nvPr/>
        </p:nvPicPr>
        <p:blipFill>
          <a:blip r:embed="rId6"/>
          <a:srcRect/>
          <a:stretch>
            <a:fillRect/>
          </a:stretch>
        </p:blipFill>
        <p:spPr bwMode="auto">
          <a:xfrm>
            <a:off x="914400" y="5162550"/>
            <a:ext cx="1695450" cy="1695450"/>
          </a:xfrm>
          <a:prstGeom prst="rect">
            <a:avLst/>
          </a:prstGeom>
          <a:noFill/>
          <a:ln w="9525">
            <a:noFill/>
            <a:miter lim="800000"/>
            <a:headEnd/>
            <a:tailEnd/>
          </a:ln>
        </p:spPr>
      </p:pic>
      <p:pic>
        <p:nvPicPr>
          <p:cNvPr id="8204" name="Picture 12" descr="GNSS_revised"/>
          <p:cNvPicPr>
            <a:picLocks noChangeAspect="1" noChangeArrowheads="1"/>
          </p:cNvPicPr>
          <p:nvPr/>
        </p:nvPicPr>
        <p:blipFill>
          <a:blip r:embed="rId7"/>
          <a:srcRect/>
          <a:stretch>
            <a:fillRect/>
          </a:stretch>
        </p:blipFill>
        <p:spPr bwMode="auto">
          <a:xfrm>
            <a:off x="6553200" y="5010150"/>
            <a:ext cx="2057400" cy="1543050"/>
          </a:xfrm>
          <a:prstGeom prst="rect">
            <a:avLst/>
          </a:prstGeom>
          <a:noFill/>
          <a:ln w="9525">
            <a:noFill/>
            <a:miter lim="800000"/>
            <a:headEnd/>
            <a:tailEnd/>
          </a:ln>
        </p:spPr>
      </p:pic>
      <p:pic>
        <p:nvPicPr>
          <p:cNvPr id="8205" name="Picture 13"/>
          <p:cNvPicPr>
            <a:picLocks noChangeAspect="1" noChangeArrowheads="1"/>
          </p:cNvPicPr>
          <p:nvPr/>
        </p:nvPicPr>
        <p:blipFill>
          <a:blip r:embed="rId8"/>
          <a:srcRect/>
          <a:stretch>
            <a:fillRect/>
          </a:stretch>
        </p:blipFill>
        <p:spPr bwMode="auto">
          <a:xfrm>
            <a:off x="1066800" y="3714750"/>
            <a:ext cx="1365250" cy="1371600"/>
          </a:xfrm>
          <a:prstGeom prst="rect">
            <a:avLst/>
          </a:prstGeom>
          <a:noFill/>
          <a:ln w="9525">
            <a:noFill/>
            <a:miter lim="800000"/>
            <a:headEnd/>
            <a:tailEnd/>
          </a:ln>
        </p:spPr>
      </p:pic>
      <p:sp>
        <p:nvSpPr>
          <p:cNvPr id="8206" name="Text Box 14"/>
          <p:cNvSpPr txBox="1">
            <a:spLocks noChangeArrowheads="1"/>
          </p:cNvSpPr>
          <p:nvPr/>
        </p:nvSpPr>
        <p:spPr bwMode="auto">
          <a:xfrm>
            <a:off x="4724400" y="2114550"/>
            <a:ext cx="1752600" cy="1107996"/>
          </a:xfrm>
          <a:prstGeom prst="rect">
            <a:avLst/>
          </a:prstGeom>
          <a:noFill/>
          <a:ln w="9525">
            <a:noFill/>
            <a:miter lim="800000"/>
            <a:headEnd/>
            <a:tailEnd/>
          </a:ln>
        </p:spPr>
        <p:txBody>
          <a:bodyPr>
            <a:spAutoFit/>
          </a:bodyPr>
          <a:lstStyle/>
          <a:p>
            <a:r>
              <a:rPr lang="en-US" dirty="0" smtClean="0">
                <a:solidFill>
                  <a:srgbClr val="A50021"/>
                </a:solidFill>
                <a:latin typeface="Times New Roman" pitchFamily="18" charset="0"/>
                <a:cs typeface="Times New Roman" pitchFamily="18" charset="0"/>
                <a:sym typeface="Wingdings" pitchFamily="2" charset="2"/>
              </a:rPr>
              <a:t>~80,000 </a:t>
            </a:r>
            <a:r>
              <a:rPr lang="en-US" dirty="0">
                <a:solidFill>
                  <a:srgbClr val="A50021"/>
                </a:solidFill>
                <a:latin typeface="Times New Roman" pitchFamily="18" charset="0"/>
                <a:cs typeface="Times New Roman" pitchFamily="18" charset="0"/>
                <a:sym typeface="Wingdings" pitchFamily="2" charset="2"/>
              </a:rPr>
              <a:t/>
            </a:r>
            <a:br>
              <a:rPr lang="en-US" dirty="0">
                <a:solidFill>
                  <a:srgbClr val="A50021"/>
                </a:solidFill>
                <a:latin typeface="Times New Roman" pitchFamily="18" charset="0"/>
                <a:cs typeface="Times New Roman" pitchFamily="18" charset="0"/>
                <a:sym typeface="Wingdings" pitchFamily="2" charset="2"/>
              </a:rPr>
            </a:br>
            <a:r>
              <a:rPr lang="en-US" dirty="0">
                <a:solidFill>
                  <a:srgbClr val="A50021"/>
                </a:solidFill>
                <a:latin typeface="Times New Roman" pitchFamily="18" charset="0"/>
                <a:cs typeface="Times New Roman" pitchFamily="18" charset="0"/>
                <a:sym typeface="Wingdings" pitchFamily="2" charset="2"/>
              </a:rPr>
              <a:t>Passive </a:t>
            </a:r>
            <a:r>
              <a:rPr lang="en-US" dirty="0" smtClean="0">
                <a:solidFill>
                  <a:srgbClr val="A50021"/>
                </a:solidFill>
                <a:latin typeface="Times New Roman" pitchFamily="18" charset="0"/>
                <a:cs typeface="Times New Roman" pitchFamily="18" charset="0"/>
                <a:sym typeface="Wingdings" pitchFamily="2" charset="2"/>
              </a:rPr>
              <a:t>GPS Marks</a:t>
            </a:r>
            <a:endParaRPr lang="en-US" dirty="0">
              <a:solidFill>
                <a:srgbClr val="A50021"/>
              </a:solidFill>
              <a:latin typeface="Times New Roman" pitchFamily="18" charset="0"/>
              <a:cs typeface="Times New Roman" pitchFamily="18" charset="0"/>
              <a:sym typeface="Wingdings" pitchFamily="2" charset="2"/>
            </a:endParaRPr>
          </a:p>
          <a:p>
            <a:r>
              <a:rPr lang="en-US" sz="1200" dirty="0">
                <a:solidFill>
                  <a:srgbClr val="A50021"/>
                </a:solidFill>
                <a:latin typeface="Times New Roman" pitchFamily="18" charset="0"/>
                <a:cs typeface="Times New Roman" pitchFamily="18" charset="0"/>
                <a:sym typeface="Wingdings" pitchFamily="2" charset="2"/>
              </a:rPr>
              <a:t>(3-Dimensional)</a:t>
            </a:r>
            <a:endParaRPr lang="en-US" sz="1200" dirty="0">
              <a:solidFill>
                <a:srgbClr val="A50021"/>
              </a:solidFill>
              <a:latin typeface="Times New Roman" pitchFamily="18" charset="0"/>
              <a:cs typeface="Times New Roman" pitchFamily="18" charset="0"/>
            </a:endParaRPr>
          </a:p>
        </p:txBody>
      </p:sp>
      <p:sp>
        <p:nvSpPr>
          <p:cNvPr id="8207" name="Text Box 15"/>
          <p:cNvSpPr txBox="1">
            <a:spLocks noChangeArrowheads="1"/>
          </p:cNvSpPr>
          <p:nvPr/>
        </p:nvSpPr>
        <p:spPr bwMode="auto">
          <a:xfrm>
            <a:off x="4724400" y="3971925"/>
            <a:ext cx="1600200" cy="1200329"/>
          </a:xfrm>
          <a:prstGeom prst="rect">
            <a:avLst/>
          </a:prstGeom>
          <a:noFill/>
          <a:ln w="9525">
            <a:noFill/>
            <a:miter lim="800000"/>
            <a:headEnd/>
            <a:tailEnd/>
          </a:ln>
        </p:spPr>
        <p:txBody>
          <a:bodyPr>
            <a:spAutoFit/>
          </a:bodyPr>
          <a:lstStyle/>
          <a:p>
            <a:pPr>
              <a:buFont typeface="Wingdings" pitchFamily="2" charset="2"/>
              <a:buNone/>
            </a:pPr>
            <a:r>
              <a:rPr lang="en-US" dirty="0" smtClean="0">
                <a:solidFill>
                  <a:srgbClr val="A50021"/>
                </a:solidFill>
                <a:latin typeface="Times New Roman" pitchFamily="18" charset="0"/>
                <a:cs typeface="Times New Roman" pitchFamily="18" charset="0"/>
                <a:sym typeface="Wingdings" pitchFamily="2" charset="2"/>
              </a:rPr>
              <a:t>~2000</a:t>
            </a:r>
            <a:r>
              <a:rPr lang="en-US" dirty="0" smtClean="0">
                <a:solidFill>
                  <a:srgbClr val="A50021"/>
                </a:solidFill>
                <a:latin typeface="Times New Roman" pitchFamily="18" charset="0"/>
                <a:cs typeface="Times New Roman" pitchFamily="18" charset="0"/>
                <a:sym typeface="Wingdings" pitchFamily="2" charset="2"/>
              </a:rPr>
              <a:t> </a:t>
            </a:r>
            <a:r>
              <a:rPr lang="en-US" dirty="0">
                <a:solidFill>
                  <a:srgbClr val="A50021"/>
                </a:solidFill>
                <a:latin typeface="Times New Roman" pitchFamily="18" charset="0"/>
                <a:cs typeface="Times New Roman" pitchFamily="18" charset="0"/>
                <a:sym typeface="Wingdings" pitchFamily="2" charset="2"/>
              </a:rPr>
              <a:t>CORS</a:t>
            </a:r>
          </a:p>
          <a:p>
            <a:pP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endParaRPr lang="en-US" dirty="0">
              <a:latin typeface="Times New Roman" pitchFamily="18" charset="0"/>
              <a:cs typeface="Times New Roman" pitchFamily="18" charset="0"/>
            </a:endParaRPr>
          </a:p>
        </p:txBody>
      </p:sp>
      <p:sp>
        <p:nvSpPr>
          <p:cNvPr id="8208" name="Text Box 16"/>
          <p:cNvSpPr txBox="1">
            <a:spLocks noChangeArrowheads="1"/>
          </p:cNvSpPr>
          <p:nvPr/>
        </p:nvSpPr>
        <p:spPr bwMode="auto">
          <a:xfrm>
            <a:off x="4267200" y="4262438"/>
            <a:ext cx="609600" cy="366712"/>
          </a:xfrm>
          <a:prstGeom prst="rect">
            <a:avLst/>
          </a:prstGeom>
          <a:noFill/>
          <a:ln w="9525">
            <a:noFill/>
            <a:miter lim="800000"/>
            <a:headEnd/>
            <a:tailEnd/>
          </a:ln>
        </p:spPr>
        <p:txBody>
          <a:bodyPr>
            <a:spAutoFit/>
          </a:bodyPr>
          <a:lstStyle/>
          <a:p>
            <a:r>
              <a:rPr lang="en-US">
                <a:solidFill>
                  <a:srgbClr val="A50021"/>
                </a:solidFill>
                <a:latin typeface="Times New Roman" pitchFamily="18" charset="0"/>
                <a:cs typeface="Times New Roman" pitchFamily="18" charset="0"/>
                <a:sym typeface="Wingdings" pitchFamily="2" charset="2"/>
              </a:rPr>
              <a:t></a:t>
            </a:r>
          </a:p>
        </p:txBody>
      </p:sp>
      <p:sp>
        <p:nvSpPr>
          <p:cNvPr id="8209" name="Text Box 16"/>
          <p:cNvSpPr txBox="1">
            <a:spLocks noChangeArrowheads="1"/>
          </p:cNvSpPr>
          <p:nvPr/>
        </p:nvSpPr>
        <p:spPr bwMode="auto">
          <a:xfrm>
            <a:off x="0" y="1295400"/>
            <a:ext cx="9144000" cy="369888"/>
          </a:xfrm>
          <a:prstGeom prst="rect">
            <a:avLst/>
          </a:prstGeom>
          <a:noFill/>
          <a:ln w="9525">
            <a:noFill/>
            <a:miter lim="800000"/>
            <a:headEnd/>
            <a:tailEnd/>
          </a:ln>
        </p:spPr>
        <p:txBody>
          <a:bodyPr>
            <a:spAutoFit/>
          </a:bodyPr>
          <a:lstStyle/>
          <a:p>
            <a:pPr algn="ctr">
              <a:spcBef>
                <a:spcPct val="50000"/>
              </a:spcBef>
            </a:pPr>
            <a:r>
              <a:rPr lang="en-US" b="1">
                <a:solidFill>
                  <a:srgbClr val="A50021"/>
                </a:solidFill>
                <a:latin typeface="Times New Roman" pitchFamily="18" charset="0"/>
                <a:cs typeface="Times New Roman" pitchFamily="18" charset="0"/>
                <a:sym typeface="Wingdings" pitchFamily="2" charset="2"/>
              </a:rPr>
              <a:t>Evolving from passive to active to real-time augmentations</a:t>
            </a:r>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3213" y="4521200"/>
            <a:ext cx="1538287" cy="25558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ectangle 1"/>
          <p:cNvSpPr/>
          <p:nvPr/>
        </p:nvSpPr>
        <p:spPr>
          <a:xfrm>
            <a:off x="409575" y="2546350"/>
            <a:ext cx="8281988" cy="1325563"/>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15" name="Rectangle 3"/>
          <p:cNvSpPr>
            <a:spLocks noGrp="1" noChangeArrowheads="1"/>
          </p:cNvSpPr>
          <p:nvPr>
            <p:ph type="body" sz="half" idx="1"/>
          </p:nvPr>
        </p:nvSpPr>
        <p:spPr>
          <a:xfrm>
            <a:off x="0" y="1447800"/>
            <a:ext cx="9144000" cy="5410200"/>
          </a:xfrm>
        </p:spPr>
        <p:txBody>
          <a:bodyPr/>
          <a:lstStyle/>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cs typeface="Times New Roman" pitchFamily="18" charset="0"/>
              </a:rPr>
              <a:t>Horizontal</a:t>
            </a:r>
            <a:endParaRPr lang="en-US" b="1" dirty="0">
              <a:solidFill>
                <a:srgbClr val="663300"/>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endParaRPr lang="en-US" sz="1700" b="1" dirty="0" smtClean="0">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cs typeface="Times New Roman" pitchFamily="18" charset="0"/>
              </a:rPr>
              <a:t>2-D (Latitude and Longitude) (e.g. NAD 27, NAD 83 (1986))</a:t>
            </a:r>
          </a:p>
          <a:p>
            <a:pPr marL="457200" lvl="1" indent="0" algn="ctr">
              <a:lnSpc>
                <a:spcPct val="80000"/>
              </a:lnSpc>
              <a:buClr>
                <a:srgbClr val="003300"/>
              </a:buClr>
              <a:buFont typeface="Arial" charset="0"/>
              <a:buNone/>
              <a:defRPr/>
            </a:pPr>
            <a:endParaRPr lang="en-US" sz="1700" b="1" dirty="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cs typeface="Times New Roman" pitchFamily="18" charset="0"/>
              </a:rPr>
              <a:t>Vertical/Geopotential</a:t>
            </a:r>
            <a:endParaRPr lang="en-US" b="1" dirty="0" smtClean="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endParaRPr lang="en-US" sz="1700" b="1" dirty="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cs typeface="Times New Roman" pitchFamily="18" charset="0"/>
              </a:rPr>
              <a:t>1-D (Orthometric/Dynamic Height) (e.g. NGVD 29, NAVD 88, IGLD 85)</a:t>
            </a:r>
          </a:p>
          <a:p>
            <a:pPr lvl="1" algn="ctr">
              <a:lnSpc>
                <a:spcPct val="80000"/>
              </a:lnSpc>
              <a:buClr>
                <a:srgbClr val="003300"/>
              </a:buClr>
              <a:buFontTx/>
              <a:buNone/>
              <a:defRPr/>
            </a:pPr>
            <a:endParaRPr lang="en-US" sz="1700" dirty="0">
              <a:latin typeface="Times New Roman" pitchFamily="18" charset="0"/>
              <a:cs typeface="Times New Roman" pitchFamily="18" charset="0"/>
            </a:endParaRPr>
          </a:p>
          <a:p>
            <a:pPr lvl="1" algn="ctr">
              <a:lnSpc>
                <a:spcPct val="80000"/>
              </a:lnSpc>
              <a:buClr>
                <a:srgbClr val="003300"/>
              </a:buClr>
              <a:buFontTx/>
              <a:buNone/>
              <a:defRPr/>
            </a:pPr>
            <a:r>
              <a:rPr lang="en-US" u="sng" dirty="0" smtClean="0">
                <a:solidFill>
                  <a:srgbClr val="663300"/>
                </a:solidFill>
                <a:latin typeface="Times New Roman" pitchFamily="18" charset="0"/>
                <a:cs typeface="Times New Roman" pitchFamily="18" charset="0"/>
              </a:rPr>
              <a:t>Geometric</a:t>
            </a:r>
            <a:endParaRPr lang="en-US" dirty="0" smtClean="0">
              <a:solidFill>
                <a:schemeClr val="hlink"/>
              </a:solidFill>
              <a:latin typeface="Times New Roman" pitchFamily="18" charset="0"/>
              <a:cs typeface="Times New Roman" pitchFamily="18" charset="0"/>
            </a:endParaRPr>
          </a:p>
          <a:p>
            <a:pPr lvl="1" algn="ctr">
              <a:lnSpc>
                <a:spcPct val="80000"/>
              </a:lnSpc>
              <a:buClr>
                <a:srgbClr val="003300"/>
              </a:buClr>
              <a:buFontTx/>
              <a:buNone/>
              <a:defRPr/>
            </a:pPr>
            <a:endParaRPr lang="en-US" sz="1700" b="1" dirty="0">
              <a:solidFill>
                <a:schemeClr val="hlink"/>
              </a:solidFill>
              <a:latin typeface="Times New Roman" pitchFamily="18"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cs typeface="Times New Roman" pitchFamily="18" charset="0"/>
              </a:rPr>
              <a:t>3-D (Latitude, Longitude and Ellipsoid Height)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Fixed and Stable(?) - Coordinates seldom change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(e.g. NAD 83 (1993), NAD 83 (2007), NAD 83 (2011))</a:t>
            </a:r>
            <a:endParaRPr lang="en-US" sz="1700" b="1" dirty="0">
              <a:latin typeface="Times New Roman" pitchFamily="18" charset="0"/>
              <a:cs typeface="Times New Roman" pitchFamily="18" charset="0"/>
            </a:endParaRPr>
          </a:p>
          <a:p>
            <a:pPr lvl="1" algn="ctr">
              <a:lnSpc>
                <a:spcPct val="80000"/>
              </a:lnSpc>
              <a:buClr>
                <a:srgbClr val="003300"/>
              </a:buClr>
              <a:buFontTx/>
              <a:buNone/>
              <a:defRPr/>
            </a:pPr>
            <a:endParaRPr lang="en-US" sz="1700" b="1" dirty="0" smtClean="0">
              <a:latin typeface="Times New Roman" pitchFamily="18"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cs typeface="Times New Roman" pitchFamily="18" charset="0"/>
              </a:rPr>
              <a:t>also</a:t>
            </a:r>
          </a:p>
          <a:p>
            <a:pPr lvl="1" algn="ctr">
              <a:lnSpc>
                <a:spcPct val="80000"/>
              </a:lnSpc>
              <a:buClr>
                <a:srgbClr val="003300"/>
              </a:buClr>
              <a:buFontTx/>
              <a:buNone/>
              <a:defRPr/>
            </a:pPr>
            <a:endParaRPr lang="en-US" sz="1700" b="1" dirty="0">
              <a:latin typeface="Times New Roman" pitchFamily="18"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cs typeface="Times New Roman" pitchFamily="18" charset="0"/>
              </a:rPr>
              <a:t>4-D (Latitude, Longitude, Ellipsoid Height, Velocities)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Coordinates change with time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(e.g. NAD 83, ITRF00, ITRF05)</a:t>
            </a:r>
          </a:p>
        </p:txBody>
      </p:sp>
      <p:sp>
        <p:nvSpPr>
          <p:cNvPr id="9221" name="Rectangle 2"/>
          <p:cNvSpPr>
            <a:spLocks noGrp="1" noChangeArrowheads="1"/>
          </p:cNvSpPr>
          <p:nvPr>
            <p:ph type="title"/>
          </p:nvPr>
        </p:nvSpPr>
        <p:spPr>
          <a:xfrm>
            <a:off x="0" y="228600"/>
            <a:ext cx="9144000" cy="1143000"/>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Geodetic Datums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500"/>
                            </p:stCondLst>
                            <p:childTnLst>
                              <p:par>
                                <p:cTn id="9" presetID="10" presetClass="entr" presetSubtype="0" fill="hold" grpId="0" nodeType="afterEffect">
                                  <p:stCondLst>
                                    <p:cond delay="5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l="38150" t="25174" r="21611" b="31477"/>
          <a:stretch>
            <a:fillRect/>
          </a:stretch>
        </p:blipFill>
        <p:spPr bwMode="auto">
          <a:xfrm>
            <a:off x="63500" y="1397000"/>
            <a:ext cx="4662488" cy="3648075"/>
          </a:xfrm>
          <a:prstGeom prst="rect">
            <a:avLst/>
          </a:prstGeom>
          <a:noFill/>
          <a:ln w="9525">
            <a:noFill/>
            <a:miter lim="800000"/>
            <a:headEnd/>
            <a:tailEnd/>
          </a:ln>
        </p:spPr>
      </p:pic>
      <p:pic>
        <p:nvPicPr>
          <p:cNvPr id="10243" name="Picture 3" descr="Chaco Phillip GPS"/>
          <p:cNvPicPr>
            <a:picLocks noChangeAspect="1" noChangeArrowheads="1"/>
          </p:cNvPicPr>
          <p:nvPr/>
        </p:nvPicPr>
        <p:blipFill>
          <a:blip r:embed="rId4"/>
          <a:srcRect/>
          <a:stretch>
            <a:fillRect/>
          </a:stretch>
        </p:blipFill>
        <p:spPr bwMode="auto">
          <a:xfrm>
            <a:off x="5638800" y="825500"/>
            <a:ext cx="3349625" cy="5167313"/>
          </a:xfrm>
          <a:prstGeom prst="rect">
            <a:avLst/>
          </a:prstGeom>
          <a:noFill/>
          <a:ln w="9525">
            <a:noFill/>
            <a:miter lim="800000"/>
            <a:headEnd/>
            <a:tailEnd/>
          </a:ln>
        </p:spPr>
      </p:pic>
      <p:sp>
        <p:nvSpPr>
          <p:cNvPr id="10244" name="Text Box 4"/>
          <p:cNvSpPr txBox="1">
            <a:spLocks noChangeArrowheads="1"/>
          </p:cNvSpPr>
          <p:nvPr/>
        </p:nvSpPr>
        <p:spPr bwMode="auto">
          <a:xfrm>
            <a:off x="698500" y="4965700"/>
            <a:ext cx="3467100" cy="1200150"/>
          </a:xfrm>
          <a:prstGeom prst="rect">
            <a:avLst/>
          </a:prstGeom>
          <a:solidFill>
            <a:srgbClr val="003399"/>
          </a:solidFill>
          <a:ln w="9525">
            <a:noFill/>
            <a:miter lim="800000"/>
            <a:headEnd/>
            <a:tailEnd/>
          </a:ln>
        </p:spPr>
        <p:txBody>
          <a:bodyPr>
            <a:spAutoFit/>
          </a:bodyPr>
          <a:lstStyle/>
          <a:p>
            <a:pPr algn="ctr"/>
            <a:r>
              <a:rPr lang="en-US" sz="3600" b="1">
                <a:solidFill>
                  <a:schemeClr val="bg1"/>
                </a:solidFill>
                <a:latin typeface="Arial" pitchFamily="34" charset="0"/>
                <a:cs typeface="Times New Roman" pitchFamily="18" charset="0"/>
              </a:rPr>
              <a:t>Differential Leveling</a:t>
            </a:r>
          </a:p>
        </p:txBody>
      </p:sp>
      <p:sp>
        <p:nvSpPr>
          <p:cNvPr id="10245" name="Text Box 5"/>
          <p:cNvSpPr txBox="1">
            <a:spLocks noChangeArrowheads="1"/>
          </p:cNvSpPr>
          <p:nvPr/>
        </p:nvSpPr>
        <p:spPr bwMode="auto">
          <a:xfrm>
            <a:off x="5889625" y="5848350"/>
            <a:ext cx="2857500" cy="646113"/>
          </a:xfrm>
          <a:prstGeom prst="rect">
            <a:avLst/>
          </a:prstGeom>
          <a:solidFill>
            <a:srgbClr val="003399"/>
          </a:solidFill>
          <a:ln w="9525">
            <a:noFill/>
            <a:miter lim="800000"/>
            <a:headEnd/>
            <a:tailEnd/>
          </a:ln>
        </p:spPr>
        <p:txBody>
          <a:bodyPr>
            <a:spAutoFit/>
          </a:bodyPr>
          <a:lstStyle/>
          <a:p>
            <a:pPr algn="ctr"/>
            <a:r>
              <a:rPr lang="en-US" sz="3600" b="1">
                <a:solidFill>
                  <a:schemeClr val="bg1"/>
                </a:solidFill>
                <a:latin typeface="Arial" pitchFamily="34" charset="0"/>
                <a:cs typeface="Times New Roman" pitchFamily="18" charset="0"/>
              </a:rPr>
              <a:t>GNSS + …</a:t>
            </a:r>
          </a:p>
        </p:txBody>
      </p:sp>
      <p:sp>
        <p:nvSpPr>
          <p:cNvPr id="10246" name="AutoShape 6"/>
          <p:cNvSpPr>
            <a:spLocks noChangeArrowheads="1"/>
          </p:cNvSpPr>
          <p:nvPr/>
        </p:nvSpPr>
        <p:spPr bwMode="auto">
          <a:xfrm>
            <a:off x="4076700" y="1473200"/>
            <a:ext cx="2501900" cy="3009900"/>
          </a:xfrm>
          <a:prstGeom prst="notchedRightArrow">
            <a:avLst>
              <a:gd name="adj1" fmla="val 50000"/>
              <a:gd name="adj2" fmla="val 25000"/>
            </a:avLst>
          </a:prstGeom>
          <a:solidFill>
            <a:schemeClr val="accent1"/>
          </a:solidFill>
          <a:ln w="25400" algn="ctr">
            <a:solidFill>
              <a:schemeClr val="tx1"/>
            </a:solidFill>
            <a:miter lim="800000"/>
            <a:headEnd/>
            <a:tailEnd/>
          </a:ln>
        </p:spPr>
        <p:txBody>
          <a:bodyPr wrap="none" anchor="ctr"/>
          <a:lstStyle/>
          <a:p>
            <a:pPr algn="ctr"/>
            <a:r>
              <a:rPr lang="en-US" sz="2000" b="1" i="1" u="sng">
                <a:solidFill>
                  <a:srgbClr val="FFFF00"/>
                </a:solidFill>
                <a:cs typeface="Times New Roman" pitchFamily="18" charset="0"/>
              </a:rPr>
              <a:t>Height</a:t>
            </a:r>
          </a:p>
          <a:p>
            <a:pPr algn="ctr"/>
            <a:r>
              <a:rPr lang="en-US" sz="2000" b="1" i="1" u="sng">
                <a:solidFill>
                  <a:srgbClr val="FFFF00"/>
                </a:solidFill>
                <a:cs typeface="Times New Roman" pitchFamily="18" charset="0"/>
              </a:rPr>
              <a:t>Modernization</a:t>
            </a:r>
          </a:p>
          <a:p>
            <a:pPr algn="ctr"/>
            <a:r>
              <a:rPr lang="en-US" sz="2000">
                <a:cs typeface="Times New Roman" pitchFamily="18" charset="0"/>
              </a:rPr>
              <a:t>-faster</a:t>
            </a:r>
          </a:p>
          <a:p>
            <a:pPr algn="ctr"/>
            <a:r>
              <a:rPr lang="en-US" sz="2000">
                <a:cs typeface="Times New Roman" pitchFamily="18" charset="0"/>
              </a:rPr>
              <a:t>-cheaper</a:t>
            </a:r>
          </a:p>
        </p:txBody>
      </p:sp>
      <p:sp>
        <p:nvSpPr>
          <p:cNvPr id="7" name="Rectangle 2"/>
          <p:cNvSpPr txBox="1">
            <a:spLocks noChangeArrowheads="1"/>
          </p:cNvSpPr>
          <p:nvPr/>
        </p:nvSpPr>
        <p:spPr>
          <a:xfrm>
            <a:off x="1211263" y="201613"/>
            <a:ext cx="6705600" cy="736600"/>
          </a:xfrm>
          <a:prstGeom prst="rect">
            <a:avLst/>
          </a:prstGeom>
        </p:spPr>
        <p:txBody>
          <a:bodyPr/>
          <a:lstStyle/>
          <a:p>
            <a:pPr algn="ctr" fontAlgn="auto">
              <a:spcBef>
                <a:spcPts val="0"/>
              </a:spcBef>
              <a:spcAft>
                <a:spcPts val="0"/>
              </a:spcAft>
              <a:defRPr/>
            </a:pPr>
            <a:r>
              <a:rPr lang="en-US" sz="4400" dirty="0">
                <a:latin typeface="Arial" pitchFamily="34" charset="0"/>
                <a:ea typeface="+mj-ea"/>
                <a:cs typeface="Arial" pitchFamily="34" charset="0"/>
              </a:rPr>
              <a:t>Height Modernization</a:t>
            </a: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457200"/>
            <a:ext cx="9144000" cy="754063"/>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NORTH AMERICAL VERTICAL DATUM 1988</a:t>
            </a:r>
            <a:endParaRPr lang="en-US" sz="3000" b="1" smtClean="0">
              <a:solidFill>
                <a:srgbClr val="0000FF"/>
              </a:solidFill>
              <a:ea typeface="ＭＳ Ｐゴシック" pitchFamily="34" charset="-128"/>
            </a:endParaRPr>
          </a:p>
        </p:txBody>
      </p:sp>
      <p:pic>
        <p:nvPicPr>
          <p:cNvPr id="11267" name="Content Placeholder 4" descr="Vertical Control Map.jpg"/>
          <p:cNvPicPr>
            <a:picLocks noGrp="1" noChangeAspect="1"/>
          </p:cNvPicPr>
          <p:nvPr>
            <p:ph idx="1"/>
          </p:nvPr>
        </p:nvPicPr>
        <p:blipFill>
          <a:blip r:embed="rId2"/>
          <a:srcRect/>
          <a:stretch>
            <a:fillRect/>
          </a:stretch>
        </p:blipFill>
        <p:spPr>
          <a:xfrm>
            <a:off x="0" y="1066800"/>
            <a:ext cx="9144000" cy="5219700"/>
          </a:xfrm>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43400" y="4410075"/>
            <a:ext cx="4419600" cy="1752600"/>
          </a:xfrm>
        </p:spPr>
        <p:txBody>
          <a:bodyPr rtlCol="0">
            <a:normAutofit fontScale="92500"/>
          </a:bodyPr>
          <a:lstStyle/>
          <a:p>
            <a:pPr fontAlgn="auto">
              <a:spcAft>
                <a:spcPts val="0"/>
              </a:spcAft>
              <a:defRPr/>
            </a:pPr>
            <a:r>
              <a:rPr lang="en-US" dirty="0" smtClean="0">
                <a:latin typeface="Times New Roman" pitchFamily="18" charset="0"/>
                <a:cs typeface="Times New Roman" pitchFamily="18" charset="0"/>
              </a:rPr>
              <a:t>Crustal velocities</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Passive networks are aging</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a:t>
            </a:r>
            <a:r>
              <a:rPr lang="en-US" sz="2100" dirty="0" smtClean="0">
                <a:latin typeface="Times New Roman" pitchFamily="18" charset="0"/>
                <a:cs typeface="Times New Roman" pitchFamily="18" charset="0"/>
              </a:rPr>
              <a:t>instability, accessibility, loss)</a:t>
            </a:r>
            <a:endParaRPr lang="en-US" sz="2100" dirty="0">
              <a:latin typeface="Times New Roman" pitchFamily="18" charset="0"/>
              <a:cs typeface="Times New Roman" pitchFamily="18" charset="0"/>
            </a:endParaRPr>
          </a:p>
        </p:txBody>
      </p:sp>
      <p:sp>
        <p:nvSpPr>
          <p:cNvPr id="12291" name="TextBox 3"/>
          <p:cNvSpPr txBox="1">
            <a:spLocks noChangeArrowheads="1"/>
          </p:cNvSpPr>
          <p:nvPr/>
        </p:nvSpPr>
        <p:spPr bwMode="auto">
          <a:xfrm>
            <a:off x="0" y="609600"/>
            <a:ext cx="9144000" cy="554038"/>
          </a:xfrm>
          <a:prstGeom prst="rect">
            <a:avLst/>
          </a:prstGeom>
          <a:noFill/>
          <a:ln w="9525">
            <a:noFill/>
            <a:miter lim="800000"/>
            <a:headEnd/>
            <a:tailEnd/>
          </a:ln>
        </p:spPr>
        <p:txBody>
          <a:bodyPr>
            <a:spAutoFit/>
          </a:bodyPr>
          <a:lstStyle/>
          <a:p>
            <a:pPr algn="ctr"/>
            <a:r>
              <a:rPr lang="en-US" sz="3000" b="1">
                <a:solidFill>
                  <a:srgbClr val="0000FF"/>
                </a:solidFill>
                <a:latin typeface="Times New Roman" pitchFamily="18" charset="0"/>
                <a:cs typeface="Times New Roman" pitchFamily="18" charset="0"/>
              </a:rPr>
              <a:t>How accurate is the NSRS?</a:t>
            </a:r>
          </a:p>
        </p:txBody>
      </p:sp>
      <p:pic>
        <p:nvPicPr>
          <p:cNvPr id="12292" name="Picture 5" descr="Elevated Benchmark in Plaquemines Parish"/>
          <p:cNvPicPr>
            <a:picLocks noChangeAspect="1" noChangeArrowheads="1"/>
          </p:cNvPicPr>
          <p:nvPr/>
        </p:nvPicPr>
        <p:blipFill>
          <a:blip r:embed="rId3"/>
          <a:srcRect/>
          <a:stretch>
            <a:fillRect/>
          </a:stretch>
        </p:blipFill>
        <p:spPr bwMode="auto">
          <a:xfrm>
            <a:off x="5257800" y="1590675"/>
            <a:ext cx="3200400" cy="2400300"/>
          </a:xfrm>
          <a:prstGeom prst="rect">
            <a:avLst/>
          </a:prstGeom>
          <a:noFill/>
          <a:ln w="9525">
            <a:noFill/>
            <a:miter lim="800000"/>
            <a:headEnd/>
            <a:tailEnd/>
          </a:ln>
        </p:spPr>
      </p:pic>
      <p:pic>
        <p:nvPicPr>
          <p:cNvPr id="12293" name="Picture 10" descr="snxdif"/>
          <p:cNvPicPr>
            <a:picLocks noChangeAspect="1" noChangeArrowheads="1"/>
          </p:cNvPicPr>
          <p:nvPr/>
        </p:nvPicPr>
        <p:blipFill>
          <a:blip r:embed="rId4"/>
          <a:srcRect/>
          <a:stretch>
            <a:fillRect/>
          </a:stretch>
        </p:blipFill>
        <p:spPr bwMode="auto">
          <a:xfrm>
            <a:off x="304800" y="1524000"/>
            <a:ext cx="4267200" cy="2379663"/>
          </a:xfrm>
          <a:prstGeom prst="rect">
            <a:avLst/>
          </a:prstGeom>
          <a:noFill/>
          <a:ln w="9525">
            <a:noFill/>
            <a:miter lim="800000"/>
            <a:headEnd/>
            <a:tailEnd/>
          </a:ln>
        </p:spPr>
      </p:pic>
      <p:pic>
        <p:nvPicPr>
          <p:cNvPr id="12294" name="Picture 5" descr="Nclip"/>
          <p:cNvPicPr>
            <a:picLocks noChangeAspect="1" noChangeArrowheads="1"/>
          </p:cNvPicPr>
          <p:nvPr/>
        </p:nvPicPr>
        <p:blipFill>
          <a:blip r:embed="rId5"/>
          <a:srcRect/>
          <a:stretch>
            <a:fillRect/>
          </a:stretch>
        </p:blipFill>
        <p:spPr bwMode="auto">
          <a:xfrm>
            <a:off x="533400" y="3989388"/>
            <a:ext cx="3886200" cy="22764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668338"/>
            <a:ext cx="9144000" cy="1143000"/>
          </a:xfrm>
        </p:spPr>
        <p:txBody>
          <a:bodyPr/>
          <a:lstStyle/>
          <a:p>
            <a:r>
              <a:rPr lang="en-US" sz="3000" b="1" smtClean="0">
                <a:solidFill>
                  <a:srgbClr val="0000FF"/>
                </a:solidFill>
                <a:latin typeface="Times New Roman" pitchFamily="18" charset="0"/>
                <a:ea typeface="ＭＳ Ｐゴシック" pitchFamily="34" charset="-128"/>
                <a:cs typeface="Times New Roman" pitchFamily="18" charset="0"/>
              </a:rPr>
              <a:t>NEW VERTICAL DATUM</a:t>
            </a:r>
            <a:br>
              <a:rPr lang="en-US" sz="3000" b="1" smtClean="0">
                <a:solidFill>
                  <a:srgbClr val="0000FF"/>
                </a:solidFill>
                <a:latin typeface="Times New Roman" pitchFamily="18" charset="0"/>
                <a:ea typeface="ＭＳ Ｐゴシック" pitchFamily="34" charset="-128"/>
                <a:cs typeface="Times New Roman" pitchFamily="18" charset="0"/>
              </a:rPr>
            </a:br>
            <a:r>
              <a:rPr lang="en-US" sz="3000" b="1" smtClean="0">
                <a:solidFill>
                  <a:srgbClr val="0000FF"/>
                </a:solidFill>
                <a:latin typeface="Times New Roman" pitchFamily="18" charset="0"/>
                <a:ea typeface="ＭＳ Ｐゴシック" pitchFamily="34" charset="-128"/>
                <a:cs typeface="Times New Roman" pitchFamily="18" charset="0"/>
              </a:rPr>
              <a:t>(Rationale)</a:t>
            </a:r>
            <a:endParaRPr lang="en-US" sz="3000" b="1" smtClean="0">
              <a:solidFill>
                <a:srgbClr val="0000FF"/>
              </a:solidFill>
              <a:ea typeface="ＭＳ Ｐゴシック" pitchFamily="34" charset="-128"/>
            </a:endParaRPr>
          </a:p>
        </p:txBody>
      </p:sp>
      <p:sp>
        <p:nvSpPr>
          <p:cNvPr id="7171" name="Rectangle 10"/>
          <p:cNvSpPr>
            <a:spLocks noChangeArrowheads="1"/>
          </p:cNvSpPr>
          <p:nvPr/>
        </p:nvSpPr>
        <p:spPr bwMode="auto">
          <a:xfrm>
            <a:off x="0" y="2095500"/>
            <a:ext cx="9144000" cy="830263"/>
          </a:xfrm>
          <a:prstGeom prst="rect">
            <a:avLst/>
          </a:prstGeom>
          <a:noFill/>
          <a:ln w="9525">
            <a:noFill/>
            <a:miter lim="800000"/>
            <a:headEnd/>
            <a:tailEnd/>
          </a:ln>
        </p:spPr>
        <p:txBody>
          <a:bodyPr>
            <a:spAutoFit/>
          </a:bodyPr>
          <a:lstStyle/>
          <a:p>
            <a:pPr marL="800100" lvl="1" indent="-342900">
              <a:buFont typeface="Arial" pitchFamily="34" charset="0"/>
              <a:buChar char="•"/>
            </a:pPr>
            <a:r>
              <a:rPr lang="en-US" sz="2400">
                <a:latin typeface="Times New Roman" pitchFamily="18" charset="0"/>
                <a:cs typeface="Times New Roman" pitchFamily="18" charset="0"/>
              </a:rPr>
              <a:t>To be consistent with the shift in the geometric reference frame/ellipsoid (2022)</a:t>
            </a:r>
          </a:p>
        </p:txBody>
      </p:sp>
      <p:sp>
        <p:nvSpPr>
          <p:cNvPr id="4" name="Rectangle 10"/>
          <p:cNvSpPr>
            <a:spLocks noChangeArrowheads="1"/>
          </p:cNvSpPr>
          <p:nvPr/>
        </p:nvSpPr>
        <p:spPr bwMode="auto">
          <a:xfrm>
            <a:off x="0" y="2927350"/>
            <a:ext cx="9144000" cy="1200150"/>
          </a:xfrm>
          <a:prstGeom prst="rect">
            <a:avLst/>
          </a:prstGeom>
          <a:noFill/>
          <a:ln w="9525">
            <a:noFill/>
            <a:miter lim="800000"/>
            <a:headEnd/>
            <a:tailEnd/>
          </a:ln>
        </p:spPr>
        <p:txBody>
          <a:bodyPr>
            <a:spAutoFit/>
          </a:bodyPr>
          <a:lstStyle/>
          <a:p>
            <a:pPr marL="800100" lvl="1" indent="-342900">
              <a:buFont typeface="Arial" pitchFamily="34" charset="0"/>
              <a:buChar char="•"/>
            </a:pPr>
            <a:r>
              <a:rPr lang="en-US" sz="2400">
                <a:latin typeface="Times New Roman" pitchFamily="18" charset="0"/>
                <a:cs typeface="Times New Roman" pitchFamily="18" charset="0"/>
              </a:rPr>
              <a:t>Improvement in our technical abilities in reference surface realization (geopotential gravimetric reference surface - 1cm accuracy of geoid </a:t>
            </a:r>
            <a:r>
              <a:rPr lang="en-US" sz="2400" i="1">
                <a:latin typeface="Times New Roman" pitchFamily="18" charset="0"/>
                <a:cs typeface="Times New Roman" pitchFamily="18" charset="0"/>
              </a:rPr>
              <a:t>(GNSS/GRAV-D)</a:t>
            </a:r>
            <a:r>
              <a:rPr lang="en-US" sz="2400">
                <a:latin typeface="Times New Roman" pitchFamily="18" charset="0"/>
                <a:cs typeface="Times New Roman" pitchFamily="18" charset="0"/>
              </a:rPr>
              <a:t>)</a:t>
            </a:r>
          </a:p>
        </p:txBody>
      </p:sp>
      <p:sp>
        <p:nvSpPr>
          <p:cNvPr id="5" name="Rectangle 10"/>
          <p:cNvSpPr>
            <a:spLocks noChangeArrowheads="1"/>
          </p:cNvSpPr>
          <p:nvPr/>
        </p:nvSpPr>
        <p:spPr bwMode="auto">
          <a:xfrm>
            <a:off x="0" y="4130675"/>
            <a:ext cx="9144000" cy="830263"/>
          </a:xfrm>
          <a:prstGeom prst="rect">
            <a:avLst/>
          </a:prstGeom>
          <a:noFill/>
          <a:ln w="9525">
            <a:noFill/>
            <a:miter lim="800000"/>
            <a:headEnd/>
            <a:tailEnd/>
          </a:ln>
        </p:spPr>
        <p:txBody>
          <a:bodyPr>
            <a:spAutoFit/>
          </a:bodyPr>
          <a:lstStyle/>
          <a:p>
            <a:pPr marL="800100" lvl="1" indent="-342900">
              <a:buFont typeface="Arial" pitchFamily="34" charset="0"/>
              <a:buChar char="•"/>
            </a:pPr>
            <a:r>
              <a:rPr lang="en-US" sz="2400">
                <a:latin typeface="Times New Roman" pitchFamily="18" charset="0"/>
                <a:cs typeface="Times New Roman" pitchFamily="18" charset="0"/>
              </a:rPr>
              <a:t>The new geopotential reference surface will be aligned with the geometric reference frame/ellipsoid (i.e., no hybrid geoid)</a:t>
            </a:r>
          </a:p>
        </p:txBody>
      </p:sp>
      <p:sp>
        <p:nvSpPr>
          <p:cNvPr id="6" name="Rectangle 10"/>
          <p:cNvSpPr>
            <a:spLocks noChangeArrowheads="1"/>
          </p:cNvSpPr>
          <p:nvPr/>
        </p:nvSpPr>
        <p:spPr bwMode="auto">
          <a:xfrm>
            <a:off x="0" y="4964113"/>
            <a:ext cx="9144000" cy="830262"/>
          </a:xfrm>
          <a:prstGeom prst="rect">
            <a:avLst/>
          </a:prstGeom>
          <a:noFill/>
          <a:ln w="9525">
            <a:noFill/>
            <a:miter lim="800000"/>
            <a:headEnd/>
            <a:tailEnd/>
          </a:ln>
        </p:spPr>
        <p:txBody>
          <a:bodyPr>
            <a:spAutoFit/>
          </a:bodyPr>
          <a:lstStyle/>
          <a:p>
            <a:pPr marL="800100" lvl="1" indent="-342900">
              <a:buFont typeface="Arial" pitchFamily="34" charset="0"/>
              <a:buChar char="•"/>
            </a:pPr>
            <a:r>
              <a:rPr lang="en-US" sz="2400">
                <a:latin typeface="Times New Roman" pitchFamily="18" charset="0"/>
                <a:cs typeface="Times New Roman" pitchFamily="18" charset="0"/>
              </a:rPr>
              <a:t>A move away from differentially leveled passive control as the defining mechanism of the reference surface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2000"/>
                                        <p:tgtEl>
                                          <p:spTgt spid="7171"/>
                                        </p:tgtEl>
                                      </p:cBhvr>
                                    </p:animEffect>
                                    <p:set>
                                      <p:cBhvr>
                                        <p:cTn id="14" dur="1" fill="hold">
                                          <p:stCondLst>
                                            <p:cond delay="1999"/>
                                          </p:stCondLst>
                                        </p:cTn>
                                        <p:tgtEl>
                                          <p:spTgt spid="7171"/>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par>
                                <p:cTn id="25" presetID="53"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par>
                                <p:cTn id="35" presetID="53"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7171" grpId="1"/>
      <p:bldP spid="4" grpId="0"/>
      <p:bldP spid="4" grpId="1"/>
      <p:bldP spid="5" grpId="0"/>
      <p:bldP spid="5" grpId="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2624</TotalTime>
  <Words>1852</Words>
  <Application>Microsoft Office PowerPoint</Application>
  <PresentationFormat>On-screen Show (4:3)</PresentationFormat>
  <Paragraphs>232</Paragraphs>
  <Slides>28</Slides>
  <Notes>14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National Spatial Reference System (NSRS)</vt:lpstr>
      <vt:lpstr>The NSRS has evolved</vt:lpstr>
      <vt:lpstr>Geodetic Datums</vt:lpstr>
      <vt:lpstr>Slide 6</vt:lpstr>
      <vt:lpstr>NORTH AMERICAL VERTICAL DATUM 1988</vt:lpstr>
      <vt:lpstr>Slide 8</vt:lpstr>
      <vt:lpstr>NEW VERTICAL DATUM (Rationale)</vt:lpstr>
      <vt:lpstr>NEW VERTICAL DATUM (Rationale)</vt:lpstr>
      <vt:lpstr>Orthometric Height (H)</vt:lpstr>
      <vt:lpstr>Slide 12</vt:lpstr>
      <vt:lpstr>Slide 13</vt:lpstr>
      <vt:lpstr>Exaggerated view of Earth’s gravity equipotential surface (“geoid”)</vt:lpstr>
      <vt:lpstr>Slide 15</vt:lpstr>
      <vt:lpstr>Slide 16</vt:lpstr>
      <vt:lpstr>NEW VERTICAL DATUM (Components)</vt:lpstr>
      <vt:lpstr>Vertical Datum (Status)</vt:lpstr>
      <vt:lpstr>Agreement on W0 Value</vt:lpstr>
      <vt:lpstr>Tide Gauge comparisons  limited to where SST models exist</vt:lpstr>
      <vt:lpstr>Gravity for the Redefinition of the American Vertical Datum (GRAV-D)</vt:lpstr>
      <vt:lpstr>Slide 22</vt:lpstr>
      <vt:lpstr>GRAV-D status</vt:lpstr>
      <vt:lpstr>NEW VERTICAL DATUM (Components)</vt:lpstr>
      <vt:lpstr> Using GNSS is cheaper, easier than leveling  To use GNSS we need a good geoid model</vt:lpstr>
      <vt:lpstr>VDatum: Vertical Datum Transformation Tool</vt:lpstr>
      <vt:lpstr>Slide 27</vt:lpstr>
      <vt:lpstr>Slide 28</vt:lpstr>
    </vt:vector>
  </TitlesOfParts>
  <Company>Simmons + Associates Graphic Design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 Slide Template</dc:title>
  <dc:creator>Barbara Simmons</dc:creator>
  <cp:lastModifiedBy>Michael L. Dennis</cp:lastModifiedBy>
  <cp:revision>53</cp:revision>
  <dcterms:created xsi:type="dcterms:W3CDTF">2011-05-03T00:05:47Z</dcterms:created>
  <dcterms:modified xsi:type="dcterms:W3CDTF">2013-07-09T16:49:25Z</dcterms:modified>
</cp:coreProperties>
</file>