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1"/>
  </p:notesMasterIdLst>
  <p:handoutMasterIdLst>
    <p:handoutMasterId r:id="rId22"/>
  </p:handoutMasterIdLst>
  <p:sldIdLst>
    <p:sldId id="257" r:id="rId3"/>
    <p:sldId id="475" r:id="rId4"/>
    <p:sldId id="449" r:id="rId5"/>
    <p:sldId id="406" r:id="rId6"/>
    <p:sldId id="261" r:id="rId7"/>
    <p:sldId id="556" r:id="rId8"/>
    <p:sldId id="557" r:id="rId9"/>
    <p:sldId id="559" r:id="rId10"/>
    <p:sldId id="561" r:id="rId11"/>
    <p:sldId id="562" r:id="rId12"/>
    <p:sldId id="564" r:id="rId13"/>
    <p:sldId id="567" r:id="rId14"/>
    <p:sldId id="535" r:id="rId15"/>
    <p:sldId id="537" r:id="rId16"/>
    <p:sldId id="568" r:id="rId17"/>
    <p:sldId id="512" r:id="rId18"/>
    <p:sldId id="509" r:id="rId19"/>
    <p:sldId id="295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6" autoAdjust="0"/>
  </p:normalViewPr>
  <p:slideViewPr>
    <p:cSldViewPr>
      <p:cViewPr varScale="1">
        <p:scale>
          <a:sx n="109" d="100"/>
          <a:sy n="109" d="100"/>
        </p:scale>
        <p:origin x="9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8" y="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441B9D72-AB0D-4DBF-8733-1668BD466593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41D4C4B3-8A02-4291-B459-138CBA87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7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5372EAF0-2B05-47B2-98F4-A6577BF33B8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C3DD50F6-B5BC-40E7-98E2-36F326E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38162" indent="-283908"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135633" indent="-227127"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89886" indent="-227127"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2044140" indent="-227127"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498393" indent="-227127" defTabSz="93216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952646" indent="-227127" defTabSz="93216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406900" indent="-227127" defTabSz="93216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861153" indent="-227127" defTabSz="93216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23A931F-4EFE-4C4A-BA7E-E64E6433F27D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9787" cy="34861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091" y="4414766"/>
            <a:ext cx="5142223" cy="41844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Vertical Datum Transformation (</a:t>
            </a:r>
            <a:r>
              <a:rPr lang="en-US" b="1" dirty="0" err="1" smtClean="0"/>
              <a:t>VDatum</a:t>
            </a:r>
            <a:r>
              <a:rPr lang="en-US" b="1" dirty="0" smtClean="0"/>
              <a:t>) is a free software tool under development jointly by NOAA's National Geodetic Survey (NGS), Office of Coast Survey (OCS) and Center for Operational Oceanographic Products and Services (CO-OPS). </a:t>
            </a:r>
            <a:r>
              <a:rPr lang="en-US" b="1" dirty="0" err="1" smtClean="0"/>
              <a:t>VDatum</a:t>
            </a:r>
            <a:r>
              <a:rPr lang="en-US" b="1" dirty="0" smtClean="0"/>
              <a:t> is designed to vertically transform geospatial data among a variety of tidal, </a:t>
            </a:r>
            <a:r>
              <a:rPr lang="en-US" b="1" dirty="0" err="1" smtClean="0"/>
              <a:t>orthometric</a:t>
            </a:r>
            <a:r>
              <a:rPr lang="en-US" b="1" dirty="0" smtClean="0"/>
              <a:t> and ellipsoidal vertical </a:t>
            </a:r>
            <a:r>
              <a:rPr lang="en-US" b="1" dirty="0" err="1" smtClean="0"/>
              <a:t>datums</a:t>
            </a:r>
            <a:r>
              <a:rPr lang="en-US" b="1" dirty="0" smtClean="0"/>
              <a:t> - allowing users to convert their data from different vertical references to a common system , enabling the fusion of diverse geospatial data onto a preferred vertical  datum. </a:t>
            </a: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9FB2F3-3216-4BB0-9F6A-D5C3A1B43243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39662" indent="-339662"/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2D128-A145-4269-B6F1-880239C307EC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5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0476" indent="-190476">
              <a:lnSpc>
                <a:spcPct val="80000"/>
              </a:lnSpc>
              <a:buFontTx/>
              <a:buChar char="•"/>
            </a:pPr>
            <a:r>
              <a:rPr lang="en-US" sz="800" dirty="0">
                <a:latin typeface="Times" pitchFamily="18" charset="0"/>
              </a:rPr>
              <a:t>These objectives of increasing intra- and interagency coordination and promoting multi-use of geospatial data are gaining a lot of traction.</a:t>
            </a:r>
          </a:p>
          <a:p>
            <a:pPr marL="190476" indent="-190476">
              <a:lnSpc>
                <a:spcPct val="80000"/>
              </a:lnSpc>
              <a:buFontTx/>
              <a:buChar char="•"/>
            </a:pPr>
            <a:r>
              <a:rPr lang="en-US" sz="800" dirty="0">
                <a:latin typeface="Times" pitchFamily="18" charset="0"/>
              </a:rPr>
              <a:t>One important driver was a 2004 National Research Council Report titled “A Geospatial Framework for the Coastal Zone: National Needs for Coastal Mapping and Charting.”</a:t>
            </a:r>
          </a:p>
          <a:p>
            <a:pPr marL="652380" lvl="1" indent="-190476">
              <a:lnSpc>
                <a:spcPct val="80000"/>
              </a:lnSpc>
              <a:buFontTx/>
              <a:buChar char="•"/>
            </a:pPr>
            <a:r>
              <a:rPr lang="en-US" sz="800" dirty="0">
                <a:latin typeface="Times" pitchFamily="18" charset="0"/>
              </a:rPr>
              <a:t>Key recommendation: increasing coordination and collaboration on ocean and coastal mapping across the federal </a:t>
            </a:r>
            <a:r>
              <a:rPr lang="en-US" sz="800" dirty="0" err="1">
                <a:latin typeface="Times" pitchFamily="18" charset="0"/>
              </a:rPr>
              <a:t>gov.</a:t>
            </a:r>
            <a:endParaRPr lang="en-US" sz="800" dirty="0">
              <a:latin typeface="Times" pitchFamily="18" charset="0"/>
            </a:endParaRPr>
          </a:p>
          <a:p>
            <a:pPr marL="190476" indent="-190476">
              <a:lnSpc>
                <a:spcPct val="80000"/>
              </a:lnSpc>
              <a:buFontTx/>
              <a:buChar char="•"/>
            </a:pPr>
            <a:r>
              <a:rPr lang="en-US" sz="800" dirty="0">
                <a:latin typeface="Times" pitchFamily="18" charset="0"/>
              </a:rPr>
              <a:t>Stimulated several other reports/initiatives, including the U.S. Ocean Action Plan.  It turn, that led to the creation of the Interagency Working Group on Ocean and Coastal Mapping (IWG-OCM).  </a:t>
            </a:r>
          </a:p>
          <a:p>
            <a:pPr marL="190476" indent="-190476">
              <a:lnSpc>
                <a:spcPct val="80000"/>
              </a:lnSpc>
            </a:pPr>
            <a:endParaRPr lang="en-US" sz="800" dirty="0">
              <a:latin typeface="Times" pitchFamily="18" charset="0"/>
            </a:endParaRPr>
          </a:p>
          <a:p>
            <a:pPr marL="190476" indent="-190476">
              <a:lnSpc>
                <a:spcPct val="80000"/>
              </a:lnSpc>
            </a:pPr>
            <a:r>
              <a:rPr lang="en-US" sz="800" dirty="0">
                <a:latin typeface="Times" pitchFamily="18" charset="0"/>
              </a:rPr>
              <a:t>NRC Report 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Consistent spatial framework for coastal data the allows a seamless transition from onshore to offshore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Increased collection and availability of data including land cover, shallow-water bathymetry, seafloor imagery, habitat distribution and classification standards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Easy access to up to date digital, geospatial data, imagery and mapping products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Compatibility among data formats – or standards and transformation protocols that allow each data exchange – and a means to evaluate data accuracy.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Increased inter- and intra-agency coordination, cooperation and communication.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endParaRPr lang="en-US" sz="800" dirty="0">
              <a:latin typeface="Times" pitchFamily="18" charset="0"/>
            </a:endParaRPr>
          </a:p>
          <a:p>
            <a:pPr marL="190476" indent="-190476">
              <a:lnSpc>
                <a:spcPct val="80000"/>
              </a:lnSpc>
            </a:pPr>
            <a:r>
              <a:rPr lang="en-US" sz="800" dirty="0">
                <a:latin typeface="Times" pitchFamily="18" charset="0"/>
              </a:rPr>
              <a:t>U.S Ocean Action Plan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Develop and annual inventory of federal, federally-funded, and non-federal governmental ocean and coastal mapping programs and operations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Assess and report on common and shared needs for development of coordinated programs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Coordinate and leverage resources and efforts across the federal sector with industry, academic, NGO and non-federal government entities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Set priorities for standards development and developing strategies for promulgation of standards for data acquisition, data, metadata, tools and products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Develop shared and standardized mechanisms for processing, archiving, and distributing geospatial data, tools, products and services</a:t>
            </a:r>
            <a:endParaRPr lang="en-US" dirty="0" smtClean="0">
              <a:latin typeface="Times" pitchFamily="18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E9E518-5064-4FC0-A5E2-B620339D041E}" type="slidenum">
              <a:rPr lang="en-US" smtClean="0">
                <a:latin typeface="Times" pitchFamily="18" charset="0"/>
              </a:rPr>
              <a:pPr/>
              <a:t>7</a:t>
            </a:fld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06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Merging data sets in coastal areas is important in a range of applications. VDatum enables spatial information from different environmental sectors to be mapped onto one uniform surface. </a:t>
            </a:r>
          </a:p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95884B-80D1-4E70-B4C6-10FC6303D298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7903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50F6-B5BC-40E7-98E2-36F326E2BE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8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1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6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37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94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7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9616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7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7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68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43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8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614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035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7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1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11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1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13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41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90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8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4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en.a.white@noaa.gov" TargetMode="External"/><Relationship Id="rId2" Type="http://schemas.openxmlformats.org/officeDocument/2006/relationships/hyperlink" Target="http://vdatum.noaa.gov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251460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0070C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endParaRPr lang="en-US" sz="54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Vertical Datum Transformation Tool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</a:rPr>
              <a:t>Stephen A. White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(Program Manager)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</a:rPr>
              <a:t>May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</a:rPr>
              <a:t> 10, 2018</a:t>
            </a:r>
            <a:endParaRPr lang="en-US" sz="20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lang="en-US" sz="2400" b="1" dirty="0">
              <a:solidFill>
                <a:srgbClr val="0070C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70C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739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575"/>
            <a:ext cx="9144000" cy="790575"/>
          </a:xfrm>
        </p:spPr>
        <p:txBody>
          <a:bodyPr/>
          <a:lstStyle/>
          <a:p>
            <a:pPr algn="ctr"/>
            <a:r>
              <a:rPr lang="en-US" sz="2200" dirty="0" smtClean="0">
                <a:solidFill>
                  <a:srgbClr val="0070C0"/>
                </a:solidFill>
                <a:latin typeface="Calibri" pitchFamily="34" charset="0"/>
              </a:rPr>
              <a:t>Utilizing </a:t>
            </a:r>
            <a:r>
              <a:rPr lang="en-US" sz="2200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2200" dirty="0" smtClean="0">
                <a:solidFill>
                  <a:srgbClr val="0070C0"/>
                </a:solidFill>
                <a:latin typeface="Calibri" pitchFamily="34" charset="0"/>
              </a:rPr>
              <a:t> for Digital Elevation Model Creation: </a:t>
            </a: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</a:rPr>
              <a:t>Tsunami Inundation</a:t>
            </a:r>
            <a:endParaRPr lang="en-US" sz="20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" b="22155"/>
          <a:stretch/>
        </p:blipFill>
        <p:spPr bwMode="auto">
          <a:xfrm>
            <a:off x="76200" y="1295400"/>
            <a:ext cx="5583381" cy="24427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5776" r="35312" b="47112"/>
          <a:stretch/>
        </p:blipFill>
        <p:spPr bwMode="auto">
          <a:xfrm>
            <a:off x="5591653" y="1295400"/>
            <a:ext cx="2609216" cy="23299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60604" r="28646" b="2155"/>
          <a:stretch/>
        </p:blipFill>
        <p:spPr bwMode="auto">
          <a:xfrm>
            <a:off x="4765696" y="3581400"/>
            <a:ext cx="4261025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23621" r="3281" b="18966"/>
          <a:stretch/>
        </p:blipFill>
        <p:spPr bwMode="auto">
          <a:xfrm>
            <a:off x="252521" y="3581400"/>
            <a:ext cx="4513175" cy="16588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9" t="38864" r="50880" b="27293"/>
          <a:stretch/>
        </p:blipFill>
        <p:spPr bwMode="auto">
          <a:xfrm>
            <a:off x="3962400" y="1142555"/>
            <a:ext cx="1923139" cy="257479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3654"/>
          <a:stretch/>
        </p:blipFill>
        <p:spPr bwMode="auto">
          <a:xfrm>
            <a:off x="121920" y="792480"/>
            <a:ext cx="5974080" cy="290614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3847"/>
          <a:stretch/>
        </p:blipFill>
        <p:spPr bwMode="auto">
          <a:xfrm>
            <a:off x="3129280" y="3048000"/>
            <a:ext cx="5953760" cy="290245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alibri" pitchFamily="34" charset="0"/>
              </a:rPr>
              <a:t>Sea Level Rise/Coastal Flooding</a:t>
            </a:r>
            <a:endParaRPr lang="en-US" sz="3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09600" y="1219200"/>
            <a:ext cx="457200" cy="2286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Additional Applications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315283"/>
            <a:ext cx="9144000" cy="42473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Coastal </a:t>
            </a:r>
            <a:r>
              <a:rPr lang="en-US" dirty="0">
                <a:solidFill>
                  <a:srgbClr val="0070C0"/>
                </a:solidFill>
              </a:rPr>
              <a:t>Inundation/Sea Level Rise/Tsunami </a:t>
            </a:r>
            <a:r>
              <a:rPr lang="en-US" dirty="0" smtClean="0">
                <a:solidFill>
                  <a:srgbClr val="0070C0"/>
                </a:solidFill>
              </a:rPr>
              <a:t>Modeling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Erosion/Accretion/Shoreline </a:t>
            </a:r>
          </a:p>
          <a:p>
            <a:pPr marL="0" lvl="1" fontAlgn="base"/>
            <a:r>
              <a:rPr lang="en-US" dirty="0" smtClean="0">
                <a:solidFill>
                  <a:srgbClr val="0070C0"/>
                </a:solidFill>
              </a:rPr>
              <a:t>   Change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Habitat/Wetland Restoration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Dredging </a:t>
            </a:r>
            <a:r>
              <a:rPr lang="en-US" dirty="0">
                <a:solidFill>
                  <a:srgbClr val="0070C0"/>
                </a:solidFill>
              </a:rPr>
              <a:t>and Infrastructure Engineering (levees, </a:t>
            </a:r>
            <a:r>
              <a:rPr lang="en-US" dirty="0" smtClean="0">
                <a:solidFill>
                  <a:srgbClr val="0070C0"/>
                </a:solidFill>
              </a:rPr>
              <a:t>jetties)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Floodplain Mapping</a:t>
            </a:r>
            <a:endParaRPr lang="en-US" dirty="0">
              <a:solidFill>
                <a:srgbClr val="0070C0"/>
              </a:solidFill>
            </a:endParaRP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err="1" smtClean="0">
                <a:solidFill>
                  <a:srgbClr val="0070C0"/>
                </a:solidFill>
              </a:rPr>
              <a:t>Topobathy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DEM </a:t>
            </a:r>
            <a:r>
              <a:rPr lang="en-US" dirty="0" smtClean="0">
                <a:solidFill>
                  <a:srgbClr val="0070C0"/>
                </a:solidFill>
              </a:rPr>
              <a:t>Creation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Civil </a:t>
            </a:r>
            <a:r>
              <a:rPr lang="en-US" dirty="0">
                <a:solidFill>
                  <a:srgbClr val="0070C0"/>
                </a:solidFill>
              </a:rPr>
              <a:t>and Water Works </a:t>
            </a:r>
            <a:r>
              <a:rPr lang="en-US" dirty="0" smtClean="0">
                <a:solidFill>
                  <a:srgbClr val="0070C0"/>
                </a:solidFill>
              </a:rPr>
              <a:t>Projects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Easement </a:t>
            </a:r>
            <a:r>
              <a:rPr lang="en-US" dirty="0">
                <a:solidFill>
                  <a:srgbClr val="0070C0"/>
                </a:solidFill>
              </a:rPr>
              <a:t>and Setback </a:t>
            </a:r>
            <a:r>
              <a:rPr lang="en-US" dirty="0" smtClean="0">
                <a:solidFill>
                  <a:srgbClr val="0070C0"/>
                </a:solidFill>
              </a:rPr>
              <a:t>Planning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Marine Construction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Coastal Engineering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Coral </a:t>
            </a:r>
            <a:r>
              <a:rPr lang="en-US" dirty="0">
                <a:solidFill>
                  <a:srgbClr val="0070C0"/>
                </a:solidFill>
              </a:rPr>
              <a:t>Reef </a:t>
            </a:r>
            <a:r>
              <a:rPr lang="en-US" dirty="0" smtClean="0">
                <a:solidFill>
                  <a:srgbClr val="0070C0"/>
                </a:solidFill>
              </a:rPr>
              <a:t>Mapping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Analyzing </a:t>
            </a:r>
            <a:r>
              <a:rPr lang="en-US" dirty="0">
                <a:solidFill>
                  <a:srgbClr val="0070C0"/>
                </a:solidFill>
              </a:rPr>
              <a:t>Storm </a:t>
            </a:r>
            <a:r>
              <a:rPr lang="en-US" dirty="0" smtClean="0">
                <a:solidFill>
                  <a:srgbClr val="0070C0"/>
                </a:solidFill>
              </a:rPr>
              <a:t>Impacts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Real </a:t>
            </a:r>
            <a:r>
              <a:rPr lang="en-US" dirty="0">
                <a:solidFill>
                  <a:srgbClr val="0070C0"/>
                </a:solidFill>
              </a:rPr>
              <a:t>Estate </a:t>
            </a:r>
            <a:r>
              <a:rPr lang="en-US" dirty="0" smtClean="0">
                <a:solidFill>
                  <a:srgbClr val="0070C0"/>
                </a:solidFill>
              </a:rPr>
              <a:t>Mapping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Evacuation </a:t>
            </a:r>
            <a:r>
              <a:rPr lang="en-US" dirty="0">
                <a:solidFill>
                  <a:srgbClr val="0070C0"/>
                </a:solidFill>
              </a:rPr>
              <a:t>Route </a:t>
            </a:r>
            <a:r>
              <a:rPr lang="en-US" dirty="0" smtClean="0">
                <a:solidFill>
                  <a:srgbClr val="0070C0"/>
                </a:solidFill>
              </a:rPr>
              <a:t>Mapping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Site Management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Insurance Studies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Hazardous </a:t>
            </a:r>
            <a:r>
              <a:rPr lang="en-US" dirty="0">
                <a:solidFill>
                  <a:srgbClr val="0070C0"/>
                </a:solidFill>
              </a:rPr>
              <a:t>Waste Site </a:t>
            </a:r>
            <a:r>
              <a:rPr lang="en-US" dirty="0" smtClean="0">
                <a:solidFill>
                  <a:srgbClr val="0070C0"/>
                </a:solidFill>
              </a:rPr>
              <a:t>Studies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Groundwater </a:t>
            </a:r>
            <a:r>
              <a:rPr lang="en-US" dirty="0">
                <a:solidFill>
                  <a:srgbClr val="0070C0"/>
                </a:solidFill>
              </a:rPr>
              <a:t>mapping and </a:t>
            </a:r>
            <a:r>
              <a:rPr lang="en-US" dirty="0" smtClean="0">
                <a:solidFill>
                  <a:srgbClr val="0070C0"/>
                </a:solidFill>
              </a:rPr>
              <a:t>modeling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Feasibility </a:t>
            </a:r>
            <a:r>
              <a:rPr lang="en-US" dirty="0">
                <a:solidFill>
                  <a:srgbClr val="0070C0"/>
                </a:solidFill>
              </a:rPr>
              <a:t>Studies and </a:t>
            </a:r>
            <a:r>
              <a:rPr lang="en-US" dirty="0" smtClean="0">
                <a:solidFill>
                  <a:srgbClr val="0070C0"/>
                </a:solidFill>
              </a:rPr>
              <a:t>Planning,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Determining </a:t>
            </a:r>
            <a:r>
              <a:rPr lang="en-US" dirty="0">
                <a:solidFill>
                  <a:srgbClr val="0070C0"/>
                </a:solidFill>
              </a:rPr>
              <a:t>Local, State and National </a:t>
            </a:r>
            <a:r>
              <a:rPr lang="en-US" dirty="0" smtClean="0">
                <a:solidFill>
                  <a:srgbClr val="0070C0"/>
                </a:solidFill>
              </a:rPr>
              <a:t>Boundaries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Permitting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Analyzing </a:t>
            </a:r>
            <a:r>
              <a:rPr lang="en-US" dirty="0">
                <a:solidFill>
                  <a:srgbClr val="0070C0"/>
                </a:solidFill>
              </a:rPr>
              <a:t>Environmental and Natural </a:t>
            </a:r>
            <a:r>
              <a:rPr lang="en-US" dirty="0" smtClean="0">
                <a:solidFill>
                  <a:srgbClr val="0070C0"/>
                </a:solidFill>
              </a:rPr>
              <a:t>Resources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Emergency Response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??? What Can You Imagine ???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9144000" cy="665163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VDatum Website:  vdatum.noaa.gov</a:t>
            </a:r>
            <a:b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(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Version 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3.8 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Released, 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March 6, 2018)</a:t>
            </a:r>
            <a:endParaRPr lang="en-US" sz="16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5769" r="17708" b="4230"/>
          <a:stretch/>
        </p:blipFill>
        <p:spPr bwMode="auto">
          <a:xfrm>
            <a:off x="31748" y="1247538"/>
            <a:ext cx="5535933" cy="40864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54079"/>
            <a:ext cx="3572412" cy="276072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62399"/>
            <a:ext cx="4222532" cy="24168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5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82" t="6154" r="15833"/>
          <a:stretch/>
        </p:blipFill>
        <p:spPr>
          <a:xfrm>
            <a:off x="105492" y="762000"/>
            <a:ext cx="4504608" cy="348615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220200" cy="731520"/>
          </a:xfrm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VDatum</a:t>
            </a:r>
            <a:r>
              <a:rPr lang="en-US" sz="3600" dirty="0" smtClean="0">
                <a:solidFill>
                  <a:srgbClr val="0070C0"/>
                </a:solidFill>
              </a:rPr>
              <a:t>: Interfaces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796626"/>
            <a:ext cx="3393440" cy="262241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577" r="25729" b="4231"/>
          <a:stretch/>
        </p:blipFill>
        <p:spPr bwMode="auto">
          <a:xfrm>
            <a:off x="5410200" y="3168834"/>
            <a:ext cx="3611946" cy="3581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4583" t="6154" r="25417" b="9231"/>
          <a:stretch/>
        </p:blipFill>
        <p:spPr>
          <a:xfrm>
            <a:off x="2438400" y="3352800"/>
            <a:ext cx="3004911" cy="275450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38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Vertical Datum Uncertainties By Region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7" y="547254"/>
            <a:ext cx="6884893" cy="5320146"/>
          </a:xfrm>
        </p:spPr>
      </p:pic>
    </p:spTree>
    <p:extLst>
      <p:ext uri="{BB962C8B-B14F-4D97-AF65-F5344CB8AC3E}">
        <p14:creationId xmlns:p14="http://schemas.microsoft.com/office/powerpoint/2010/main" val="17950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224439"/>
            <a:ext cx="6705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</a:t>
            </a:r>
            <a:r>
              <a:rPr lang="en-US" b="1" dirty="0" err="1">
                <a:solidFill>
                  <a:srgbClr val="0070C0"/>
                </a:solidFill>
              </a:rPr>
              <a:t>VDatum</a:t>
            </a:r>
            <a:r>
              <a:rPr lang="en-US" b="1" dirty="0">
                <a:solidFill>
                  <a:srgbClr val="0070C0"/>
                </a:solidFill>
              </a:rPr>
              <a:t> transformations tool from NOAA allows us to transform vertical datasets between ellipsoidal, </a:t>
            </a:r>
            <a:r>
              <a:rPr lang="en-US" b="1" dirty="0" err="1">
                <a:solidFill>
                  <a:srgbClr val="0070C0"/>
                </a:solidFill>
              </a:rPr>
              <a:t>orthometric</a:t>
            </a:r>
            <a:r>
              <a:rPr lang="en-US" b="1" dirty="0">
                <a:solidFill>
                  <a:srgbClr val="0070C0"/>
                </a:solidFill>
              </a:rPr>
              <a:t> and tidal </a:t>
            </a:r>
            <a:r>
              <a:rPr lang="en-US" b="1" dirty="0" err="1">
                <a:solidFill>
                  <a:srgbClr val="0070C0"/>
                </a:solidFill>
              </a:rPr>
              <a:t>datums</a:t>
            </a:r>
            <a:r>
              <a:rPr lang="en-US" b="1" dirty="0" smtClean="0">
                <a:solidFill>
                  <a:srgbClr val="0070C0"/>
                </a:solidFill>
              </a:rPr>
              <a:t>...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Assuring </a:t>
            </a:r>
            <a:r>
              <a:rPr lang="en-US" dirty="0">
                <a:solidFill>
                  <a:srgbClr val="0070C0"/>
                </a:solidFill>
              </a:rPr>
              <a:t>data is transformed </a:t>
            </a:r>
            <a:r>
              <a:rPr lang="en-US" dirty="0" smtClean="0">
                <a:solidFill>
                  <a:srgbClr val="0070C0"/>
                </a:solidFill>
              </a:rPr>
              <a:t>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Enabling </a:t>
            </a:r>
            <a:r>
              <a:rPr lang="en-US" dirty="0">
                <a:solidFill>
                  <a:srgbClr val="0070C0"/>
                </a:solidFill>
              </a:rPr>
              <a:t>multiple uses for datasets across </a:t>
            </a:r>
            <a:r>
              <a:rPr lang="en-US" dirty="0" smtClean="0">
                <a:solidFill>
                  <a:srgbClr val="0070C0"/>
                </a:solidFill>
              </a:rPr>
              <a:t>applications </a:t>
            </a:r>
            <a:r>
              <a:rPr lang="en-US" sz="1600" dirty="0" smtClean="0">
                <a:solidFill>
                  <a:srgbClr val="0070C0"/>
                </a:solidFill>
              </a:rPr>
              <a:t>(Coastal Resilience, Intelligence, and place-based)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Permitting </a:t>
            </a:r>
            <a:r>
              <a:rPr lang="en-US" dirty="0">
                <a:solidFill>
                  <a:srgbClr val="0070C0"/>
                </a:solidFill>
              </a:rPr>
              <a:t>merging of disparate data sets to a common </a:t>
            </a:r>
            <a:r>
              <a:rPr lang="en-US" dirty="0" smtClean="0">
                <a:solidFill>
                  <a:srgbClr val="0070C0"/>
                </a:solidFill>
              </a:rPr>
              <a:t>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And </a:t>
            </a:r>
            <a:r>
              <a:rPr lang="en-US" dirty="0">
                <a:solidFill>
                  <a:srgbClr val="0070C0"/>
                </a:solidFill>
              </a:rPr>
              <a:t>providing transformation uncertainty </a:t>
            </a:r>
            <a:r>
              <a:rPr lang="en-US" dirty="0" smtClean="0">
                <a:solidFill>
                  <a:srgbClr val="0070C0"/>
                </a:solidFill>
              </a:rPr>
              <a:t>estimates      for </a:t>
            </a:r>
            <a:r>
              <a:rPr lang="en-US" dirty="0">
                <a:solidFill>
                  <a:srgbClr val="0070C0"/>
                </a:solidFill>
              </a:rPr>
              <a:t>intelligent decision-making and analysis.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Summary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5573" r="18225"/>
          <a:stretch/>
        </p:blipFill>
        <p:spPr bwMode="auto">
          <a:xfrm>
            <a:off x="1513839" y="762000"/>
            <a:ext cx="641344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"/>
            <a:ext cx="9220200" cy="7315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kern="0" dirty="0" err="1" smtClean="0">
                <a:solidFill>
                  <a:srgbClr val="0070C0"/>
                </a:solidFill>
              </a:rPr>
              <a:t>VDatum</a:t>
            </a:r>
            <a:r>
              <a:rPr lang="en-US" sz="3600" kern="0" dirty="0" smtClean="0">
                <a:solidFill>
                  <a:srgbClr val="0070C0"/>
                </a:solidFill>
              </a:rPr>
              <a:t>: Contact Us</a:t>
            </a:r>
            <a:endParaRPr lang="en-US" sz="3600" kern="0" dirty="0">
              <a:solidFill>
                <a:srgbClr val="0070C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715000" y="1371600"/>
            <a:ext cx="914400" cy="304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33240" y="112776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8000" y="2514600"/>
            <a:ext cx="9144000" cy="28194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70C0"/>
                </a:solidFill>
              </a:rPr>
              <a:t>Contact Information</a:t>
            </a:r>
            <a:r>
              <a:rPr lang="en-US" sz="2400" b="1" kern="0" dirty="0" smtClean="0">
                <a:solidFill>
                  <a:srgbClr val="0070C0"/>
                </a:solidFill>
              </a:rPr>
              <a:t>:</a:t>
            </a: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0" dirty="0" smtClean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70C0"/>
                </a:solidFill>
              </a:rPr>
              <a:t>Email: </a:t>
            </a:r>
            <a:r>
              <a:rPr lang="en-US" sz="1600" b="1" i="1" kern="0" dirty="0" smtClean="0">
                <a:solidFill>
                  <a:srgbClr val="0070C0"/>
                </a:solidFill>
              </a:rPr>
              <a:t>vdatum.info@noaa.gov</a:t>
            </a:r>
            <a:endParaRPr lang="en-US" sz="1600" i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70C0"/>
                </a:solidFill>
              </a:rPr>
              <a:t>Website: </a:t>
            </a:r>
            <a:r>
              <a:rPr lang="en-US" sz="1600" b="1" i="1" kern="0" dirty="0" smtClean="0">
                <a:solidFill>
                  <a:srgbClr val="0070C0"/>
                </a:solidFill>
                <a:hlinkClick r:id="rId2"/>
              </a:rPr>
              <a:t>http://vdatum.noaa.gov</a:t>
            </a:r>
            <a:endParaRPr lang="en-US" sz="1600" b="1" i="1" kern="0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16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16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b="1" i="1" dirty="0">
                <a:solidFill>
                  <a:srgbClr val="0070C0"/>
                </a:solidFill>
              </a:rPr>
              <a:t>Stephen 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White</a:t>
            </a:r>
          </a:p>
          <a:p>
            <a:pPr algn="ctr">
              <a:lnSpc>
                <a:spcPct val="90000"/>
              </a:lnSpc>
            </a:pPr>
            <a:endParaRPr lang="en-US" altLang="en-US" sz="800" b="1" i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dirty="0">
                <a:solidFill>
                  <a:srgbClr val="0070C0"/>
                </a:solidFill>
              </a:rPr>
              <a:t>Email: </a:t>
            </a:r>
            <a:r>
              <a:rPr lang="en-US" altLang="en-US" sz="1600" dirty="0" smtClean="0">
                <a:solidFill>
                  <a:srgbClr val="0070C0"/>
                </a:solidFill>
                <a:hlinkClick r:id="rId3"/>
              </a:rPr>
              <a:t>stephen.a.white@noaa.gov</a:t>
            </a:r>
            <a:endParaRPr lang="en-US" altLang="en-US" sz="1600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800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dirty="0">
                <a:solidFill>
                  <a:srgbClr val="0070C0"/>
                </a:solidFill>
              </a:rPr>
              <a:t>Phone</a:t>
            </a:r>
            <a:r>
              <a:rPr lang="en-US" altLang="en-US" sz="1600">
                <a:solidFill>
                  <a:srgbClr val="0070C0"/>
                </a:solidFill>
              </a:rPr>
              <a:t>: </a:t>
            </a:r>
            <a:r>
              <a:rPr lang="en-US" altLang="en-US" sz="1600" smtClean="0">
                <a:solidFill>
                  <a:srgbClr val="0070C0"/>
                </a:solidFill>
              </a:rPr>
              <a:t>(240) 533-9588</a:t>
            </a:r>
            <a:endParaRPr lang="en-US" altLang="en-US" sz="1600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160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b="1" i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rra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34" y="1183957"/>
            <a:ext cx="2078143" cy="141599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4038"/>
            <a:ext cx="4876800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266700" y="1143000"/>
            <a:ext cx="5727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1" u="sng" dirty="0">
                <a:solidFill>
                  <a:srgbClr val="0070C0"/>
                </a:solidFill>
                <a:latin typeface="Calibri" pitchFamily="34" charset="0"/>
              </a:rPr>
              <a:t>BUT</a:t>
            </a:r>
            <a:r>
              <a:rPr lang="en-US" sz="2000" b="1" i="1" dirty="0">
                <a:solidFill>
                  <a:srgbClr val="0070C0"/>
                </a:solidFill>
                <a:latin typeface="Calibri" pitchFamily="34" charset="0"/>
              </a:rPr>
              <a:t>  there are a many different vertical </a:t>
            </a:r>
            <a:r>
              <a:rPr lang="en-US" sz="2000" b="1" i="1" dirty="0" err="1">
                <a:solidFill>
                  <a:srgbClr val="0070C0"/>
                </a:solidFill>
                <a:latin typeface="Calibri" pitchFamily="34" charset="0"/>
              </a:rPr>
              <a:t>datums</a:t>
            </a:r>
            <a:r>
              <a:rPr lang="en-US" sz="2000" b="1" i="1" dirty="0">
                <a:solidFill>
                  <a:srgbClr val="0070C0"/>
                </a:solidFill>
                <a:latin typeface="Calibri" pitchFamily="34" charset="0"/>
              </a:rPr>
              <a:t> in  use around the nation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6248400" y="73025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Ellipsoid </a:t>
            </a:r>
            <a:r>
              <a:rPr lang="en-US" b="1" dirty="0" err="1">
                <a:solidFill>
                  <a:srgbClr val="0070C0"/>
                </a:solidFill>
              </a:rPr>
              <a:t>Datums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6505575" y="294005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70C0"/>
                </a:solidFill>
              </a:rPr>
              <a:t>Orthometric Datums</a:t>
            </a:r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6858000" y="5043487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70C0"/>
                </a:solidFill>
              </a:rPr>
              <a:t>Tidal Datums</a:t>
            </a:r>
          </a:p>
        </p:txBody>
      </p:sp>
      <p:sp>
        <p:nvSpPr>
          <p:cNvPr id="5130" name="AutoShape 9"/>
          <p:cNvSpPr>
            <a:spLocks noChangeArrowheads="1"/>
          </p:cNvSpPr>
          <p:nvPr/>
        </p:nvSpPr>
        <p:spPr bwMode="auto">
          <a:xfrm>
            <a:off x="5291138" y="18288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5131" name="AutoShape 10"/>
          <p:cNvSpPr>
            <a:spLocks noChangeArrowheads="1"/>
          </p:cNvSpPr>
          <p:nvPr/>
        </p:nvSpPr>
        <p:spPr bwMode="auto">
          <a:xfrm>
            <a:off x="5334000" y="36576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5132" name="AutoShape 11"/>
          <p:cNvSpPr>
            <a:spLocks noChangeArrowheads="1"/>
          </p:cNvSpPr>
          <p:nvPr/>
        </p:nvSpPr>
        <p:spPr bwMode="auto">
          <a:xfrm>
            <a:off x="5334000" y="51054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5105400" y="5410200"/>
            <a:ext cx="144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i="1">
                <a:solidFill>
                  <a:srgbClr val="0070C0"/>
                </a:solidFill>
              </a:rPr>
              <a:t>MHHW, MHW,  MTL, DTL, LMSL,       MLW, MLLW</a:t>
            </a:r>
          </a:p>
        </p:txBody>
      </p:sp>
      <p:sp>
        <p:nvSpPr>
          <p:cNvPr id="5134" name="Text Box 13"/>
          <p:cNvSpPr txBox="1">
            <a:spLocks noChangeArrowheads="1"/>
          </p:cNvSpPr>
          <p:nvPr/>
        </p:nvSpPr>
        <p:spPr bwMode="auto">
          <a:xfrm>
            <a:off x="5257800" y="3886200"/>
            <a:ext cx="1066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400" b="1" i="1">
                <a:solidFill>
                  <a:srgbClr val="0070C0"/>
                </a:solidFill>
              </a:rPr>
              <a:t>NAVD 88, NGVD 29</a:t>
            </a:r>
          </a:p>
        </p:txBody>
      </p:sp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5105400" y="2133600"/>
            <a:ext cx="1371600" cy="72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400" b="1" i="1" dirty="0" smtClean="0">
                <a:solidFill>
                  <a:srgbClr val="0070C0"/>
                </a:solidFill>
              </a:rPr>
              <a:t>ITRF,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400" b="1" i="1" dirty="0" smtClean="0">
                <a:solidFill>
                  <a:srgbClr val="0070C0"/>
                </a:solidFill>
              </a:rPr>
              <a:t>WGS </a:t>
            </a:r>
            <a:r>
              <a:rPr lang="en-US" sz="1400" b="1" i="1" dirty="0">
                <a:solidFill>
                  <a:srgbClr val="0070C0"/>
                </a:solidFill>
              </a:rPr>
              <a:t>84,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400" b="1" i="1" dirty="0">
                <a:solidFill>
                  <a:srgbClr val="0070C0"/>
                </a:solidFill>
              </a:rPr>
              <a:t>NAD 83 </a:t>
            </a:r>
            <a:r>
              <a:rPr lang="en-US" sz="1100" b="1" i="1" dirty="0">
                <a:solidFill>
                  <a:srgbClr val="0070C0"/>
                </a:solidFill>
              </a:rPr>
              <a:t>(NSRS) </a:t>
            </a:r>
          </a:p>
        </p:txBody>
      </p: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1981200" y="3132138"/>
            <a:ext cx="1524000" cy="2044700"/>
            <a:chOff x="1296" y="2024"/>
            <a:chExt cx="960" cy="1288"/>
          </a:xfrm>
        </p:grpSpPr>
        <p:sp>
          <p:nvSpPr>
            <p:cNvPr id="5144" name="Rectangle 18"/>
            <p:cNvSpPr>
              <a:spLocks noChangeArrowheads="1"/>
            </p:cNvSpPr>
            <p:nvPr/>
          </p:nvSpPr>
          <p:spPr bwMode="auto">
            <a:xfrm>
              <a:off x="1296" y="2928"/>
              <a:ext cx="960" cy="384"/>
            </a:xfrm>
            <a:prstGeom prst="rect">
              <a:avLst/>
            </a:prstGeom>
            <a:solidFill>
              <a:srgbClr val="FFFF00">
                <a:alpha val="3215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145" name="Rectangle 19"/>
            <p:cNvSpPr>
              <a:spLocks noChangeArrowheads="1"/>
            </p:cNvSpPr>
            <p:nvPr/>
          </p:nvSpPr>
          <p:spPr bwMode="auto">
            <a:xfrm>
              <a:off x="1296" y="2024"/>
              <a:ext cx="960" cy="384"/>
            </a:xfrm>
            <a:prstGeom prst="rect">
              <a:avLst/>
            </a:prstGeom>
            <a:solidFill>
              <a:srgbClr val="FFFF00">
                <a:alpha val="3215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5138" name="Rectangle 16"/>
          <p:cNvSpPr>
            <a:spLocks noChangeArrowheads="1"/>
          </p:cNvSpPr>
          <p:nvPr/>
        </p:nvSpPr>
        <p:spPr bwMode="auto">
          <a:xfrm>
            <a:off x="1981200" y="2522538"/>
            <a:ext cx="1524000" cy="609600"/>
          </a:xfrm>
          <a:prstGeom prst="rect">
            <a:avLst/>
          </a:prstGeom>
          <a:solidFill>
            <a:srgbClr val="CC00FF">
              <a:alpha val="25098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solidFill>
                  <a:srgbClr val="0070C0"/>
                </a:solidFill>
              </a:rPr>
              <a:t>```</a:t>
            </a:r>
          </a:p>
        </p:txBody>
      </p:sp>
      <p:sp>
        <p:nvSpPr>
          <p:cNvPr id="5139" name="Rectangle 20"/>
          <p:cNvSpPr>
            <a:spLocks noChangeArrowheads="1"/>
          </p:cNvSpPr>
          <p:nvPr/>
        </p:nvSpPr>
        <p:spPr bwMode="auto">
          <a:xfrm>
            <a:off x="1981200" y="3757613"/>
            <a:ext cx="1524000" cy="838200"/>
          </a:xfrm>
          <a:prstGeom prst="rect">
            <a:avLst/>
          </a:prstGeom>
          <a:solidFill>
            <a:srgbClr val="006600">
              <a:alpha val="25098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pic>
        <p:nvPicPr>
          <p:cNvPr id="5140" name="Picture 21" descr="PORTScartoon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41721" r="74173" b="29846"/>
          <a:stretch>
            <a:fillRect/>
          </a:stretch>
        </p:blipFill>
        <p:spPr bwMode="auto">
          <a:xfrm>
            <a:off x="6725286" y="5415727"/>
            <a:ext cx="2113914" cy="136607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1" name="Text Box 22"/>
          <p:cNvSpPr txBox="1">
            <a:spLocks noChangeArrowheads="1"/>
          </p:cNvSpPr>
          <p:nvPr/>
        </p:nvSpPr>
        <p:spPr bwMode="auto">
          <a:xfrm>
            <a:off x="381000" y="5334000"/>
            <a:ext cx="4704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i="1" dirty="0">
                <a:solidFill>
                  <a:srgbClr val="0070C0"/>
                </a:solidFill>
                <a:latin typeface="Calibri" pitchFamily="34" charset="0"/>
              </a:rPr>
              <a:t>For elevation data sets to be blended together they must be referenced to </a:t>
            </a:r>
            <a:r>
              <a:rPr lang="en-US" sz="1400" b="1" i="1" u="sng" dirty="0">
                <a:solidFill>
                  <a:srgbClr val="0070C0"/>
                </a:solidFill>
                <a:latin typeface="Calibri" pitchFamily="34" charset="0"/>
              </a:rPr>
              <a:t>same</a:t>
            </a:r>
            <a:r>
              <a:rPr lang="en-US" sz="1400" b="1" i="1" dirty="0">
                <a:solidFill>
                  <a:srgbClr val="0070C0"/>
                </a:solidFill>
                <a:latin typeface="Calibri" pitchFamily="34" charset="0"/>
              </a:rPr>
              <a:t> vertical datum.</a:t>
            </a:r>
          </a:p>
        </p:txBody>
      </p:sp>
      <p:sp>
        <p:nvSpPr>
          <p:cNvPr id="5142" name="Text Box 23"/>
          <p:cNvSpPr txBox="1">
            <a:spLocks noChangeArrowheads="1"/>
          </p:cNvSpPr>
          <p:nvPr/>
        </p:nvSpPr>
        <p:spPr bwMode="auto">
          <a:xfrm>
            <a:off x="0" y="76200"/>
            <a:ext cx="9143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i="1" dirty="0">
                <a:solidFill>
                  <a:srgbClr val="0070C0"/>
                </a:solidFill>
                <a:latin typeface="Calibri" pitchFamily="34" charset="0"/>
              </a:rPr>
              <a:t>All elevation data is referenced to a vertical datum.</a:t>
            </a:r>
            <a:endParaRPr lang="en-US" sz="3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879725" y="3044826"/>
            <a:ext cx="692150" cy="31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9" descr="IMG_020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8" t="1030" r="728" b="1750"/>
          <a:stretch/>
        </p:blipFill>
        <p:spPr bwMode="auto">
          <a:xfrm>
            <a:off x="6676865" y="3306762"/>
            <a:ext cx="2093383" cy="152638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144675"/>
            <a:ext cx="9144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70C0"/>
                </a:solidFill>
              </a:rPr>
              <a:t>Development and Use of </a:t>
            </a:r>
            <a:r>
              <a:rPr lang="en-US" sz="2800" b="1" dirty="0" err="1" smtClean="0">
                <a:solidFill>
                  <a:srgbClr val="0070C0"/>
                </a:solidFill>
              </a:rPr>
              <a:t>VDatum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12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			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792099" y="968315"/>
            <a:ext cx="34391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b="1" i="1" dirty="0">
                <a:solidFill>
                  <a:srgbClr val="0070C0"/>
                </a:solidFill>
              </a:rPr>
              <a:t>Mapping the Land-Sea </a:t>
            </a:r>
            <a:r>
              <a:rPr lang="en-US" sz="1400" b="1" i="1" dirty="0" smtClean="0">
                <a:solidFill>
                  <a:srgbClr val="0070C0"/>
                </a:solidFill>
              </a:rPr>
              <a:t>Interface: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VDatum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converts elevation data (heights and soundings) among different vertical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datums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4230" y="46482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VDatum</a:t>
            </a:r>
            <a:r>
              <a:rPr lang="en-US" sz="1600" b="1" i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is a Java application developed </a:t>
            </a:r>
            <a:r>
              <a:rPr lang="en-US" sz="1600" b="1" i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jointly by </a:t>
            </a:r>
            <a:r>
              <a:rPr lang="en-US" sz="1600" b="1" i="1" dirty="0" smtClean="0">
                <a:solidFill>
                  <a:srgbClr val="0070C0"/>
                </a:solidFill>
                <a:latin typeface="Calibri" pitchFamily="34" charset="0"/>
              </a:rPr>
              <a:t>:</a:t>
            </a:r>
          </a:p>
          <a:p>
            <a:pPr algn="ctr"/>
            <a:endParaRPr lang="en-US" sz="800" b="1" dirty="0">
              <a:solidFill>
                <a:srgbClr val="0070C0"/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Geodetic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(NGS)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Office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Coast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(OCS)</a:t>
            </a:r>
          </a:p>
          <a:p>
            <a:pPr marL="285750" indent="-285750" algn="ctr">
              <a:buFont typeface="Arial" charset="0"/>
              <a:buChar char="•"/>
            </a:pPr>
            <a:endParaRPr lang="en-US" sz="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Center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Operational Oceanographic </a:t>
            </a:r>
            <a:endParaRPr lang="en-US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Products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 (CO-OPS)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2" descr="sideby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16516" r="52687" b="4774"/>
          <a:stretch>
            <a:fillRect/>
          </a:stretch>
        </p:blipFill>
        <p:spPr bwMode="auto">
          <a:xfrm>
            <a:off x="6982867" y="1854501"/>
            <a:ext cx="2002910" cy="2590800"/>
          </a:xfrm>
          <a:prstGeom prst="rect">
            <a:avLst/>
          </a:prstGeom>
          <a:noFill/>
          <a:ln w="57150" cmpd="thinThick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r="2106" b="1649"/>
          <a:stretch>
            <a:fillRect/>
          </a:stretch>
        </p:blipFill>
        <p:spPr bwMode="auto">
          <a:xfrm>
            <a:off x="286410" y="1488139"/>
            <a:ext cx="1133268" cy="145806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bathg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613" b="3963"/>
          <a:stretch>
            <a:fillRect/>
          </a:stretch>
        </p:blipFill>
        <p:spPr bwMode="auto">
          <a:xfrm>
            <a:off x="336550" y="3376613"/>
            <a:ext cx="1084263" cy="1271587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2400" y="4648200"/>
            <a:ext cx="1463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NOAA Bathymetry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2400" y="2971800"/>
            <a:ext cx="1371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USGS Topography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616075" y="224257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1616074" y="34004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340474" y="2794204"/>
            <a:ext cx="533401" cy="71139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522"/>
            <a:ext cx="3564250" cy="275441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3 Categories of Vertical </a:t>
            </a:r>
            <a:r>
              <a:rPr lang="en-US" sz="3200" dirty="0" err="1" smtClean="0">
                <a:solidFill>
                  <a:srgbClr val="0070C0"/>
                </a:solidFill>
              </a:rPr>
              <a:t>Datums</a:t>
            </a:r>
            <a:r>
              <a:rPr lang="en-US" sz="3200" dirty="0" smtClean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620000" cy="4267200"/>
          </a:xfrm>
        </p:spPr>
        <p:txBody>
          <a:bodyPr/>
          <a:lstStyle/>
          <a:p>
            <a:r>
              <a:rPr lang="en-US" sz="2600" b="1" dirty="0" smtClean="0">
                <a:solidFill>
                  <a:srgbClr val="0070C0"/>
                </a:solidFill>
              </a:rPr>
              <a:t>3D/Ellipsoidal </a:t>
            </a:r>
            <a:r>
              <a:rPr lang="en-US" sz="2600" b="1" dirty="0" err="1" smtClean="0">
                <a:solidFill>
                  <a:srgbClr val="0070C0"/>
                </a:solidFill>
              </a:rPr>
              <a:t>Datums</a:t>
            </a:r>
            <a:r>
              <a:rPr lang="en-US" sz="2600" b="1" dirty="0" smtClean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Realized through space-based systems, such as GNSS/GPS</a:t>
            </a:r>
          </a:p>
          <a:p>
            <a:pPr lvl="1">
              <a:buFontTx/>
              <a:buNone/>
            </a:pP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</a:rPr>
              <a:t>Orthometric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Datums</a:t>
            </a:r>
            <a:r>
              <a:rPr lang="en-US" sz="2600" b="1" dirty="0" smtClean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Based on a form of mean sea level</a:t>
            </a:r>
          </a:p>
          <a:p>
            <a:pPr lvl="1">
              <a:buFontTx/>
              <a:buNone/>
            </a:pP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600" b="1" dirty="0" smtClean="0">
                <a:solidFill>
                  <a:srgbClr val="0070C0"/>
                </a:solidFill>
              </a:rPr>
              <a:t>Tidal </a:t>
            </a:r>
            <a:r>
              <a:rPr lang="en-US" sz="2600" b="1" dirty="0" err="1" smtClean="0">
                <a:solidFill>
                  <a:srgbClr val="0070C0"/>
                </a:solidFill>
              </a:rPr>
              <a:t>Datums</a:t>
            </a:r>
            <a:r>
              <a:rPr lang="en-US" sz="2600" b="1" dirty="0" smtClean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a standard elevation defined from water level observations during a specific phase of the tide</a:t>
            </a:r>
            <a:endParaRPr lang="en-US" sz="22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0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812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</a:rPr>
              <a:t>VDatum</a:t>
            </a:r>
            <a:endParaRPr lang="en-US" sz="6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Applications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idar_LAS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1563701" y="4114800"/>
            <a:ext cx="2209800" cy="153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59016"/>
          <a:stretch>
            <a:fillRect/>
          </a:stretch>
        </p:blipFill>
        <p:spPr bwMode="auto">
          <a:xfrm>
            <a:off x="1600200" y="1752600"/>
            <a:ext cx="1252764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70C0"/>
                </a:solidFill>
              </a:rPr>
              <a:t>Integrated Ocean and Coastal Mapping (IOCM)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2895600" y="1066800"/>
            <a:ext cx="6248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70C0"/>
                </a:solidFill>
              </a:rPr>
              <a:t>The practice of acquiring, managing, integrating and disseminating ocean and coastal geospatial mapping data in such a manner that permits these data and their derivative products to be easily accessed and used by and for the greatest range of users and purposes.</a:t>
            </a:r>
          </a:p>
          <a:p>
            <a:endParaRPr lang="en-US" sz="1600" b="1">
              <a:solidFill>
                <a:srgbClr val="0070C0"/>
              </a:solidFill>
            </a:endParaRPr>
          </a:p>
          <a:p>
            <a:r>
              <a:rPr lang="en-US" sz="1600" b="1">
                <a:solidFill>
                  <a:srgbClr val="0070C0"/>
                </a:solidFill>
              </a:rPr>
              <a:t>IOCM requires intra- and inter-agency coordination with a focus on streamlining operations, reducing redundancies, improving efficiencies, developing common standards, and stimulating innovation and technological development.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357" t="2272" r="60559" b="2272"/>
          <a:stretch>
            <a:fillRect/>
          </a:stretch>
        </p:blipFill>
        <p:spPr bwMode="auto">
          <a:xfrm>
            <a:off x="152400" y="1144529"/>
            <a:ext cx="1447800" cy="2170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1" descr="RGB_orth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01" y="3657600"/>
            <a:ext cx="2213001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IR_orth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7701" y="4419600"/>
            <a:ext cx="2246299" cy="154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5" name="Picture 11" descr="ne_keys_eaarl"/>
          <p:cNvPicPr>
            <a:picLocks noChangeAspect="1" noChangeArrowheads="1"/>
          </p:cNvPicPr>
          <p:nvPr/>
        </p:nvPicPr>
        <p:blipFill>
          <a:blip r:embed="rId7" cstate="print"/>
          <a:srcRect l="2727" t="3177" r="2727" b="2942"/>
          <a:stretch>
            <a:fillRect/>
          </a:stretch>
        </p:blipFill>
        <p:spPr bwMode="auto">
          <a:xfrm>
            <a:off x="6496050" y="4622800"/>
            <a:ext cx="1905000" cy="14620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6" name="Picture 7"/>
          <p:cNvPicPr>
            <a:picLocks noChangeAspect="1" noChangeArrowheads="1"/>
          </p:cNvPicPr>
          <p:nvPr/>
        </p:nvPicPr>
        <p:blipFill>
          <a:blip r:embed="rId8" cstate="print"/>
          <a:srcRect l="667" t="10059" r="66675" b="7201"/>
          <a:stretch>
            <a:fillRect/>
          </a:stretch>
        </p:blipFill>
        <p:spPr bwMode="auto">
          <a:xfrm>
            <a:off x="5562600" y="4318000"/>
            <a:ext cx="1106488" cy="20431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7" name="Picture 2"/>
          <p:cNvPicPr>
            <a:picLocks noChangeAspect="1" noChangeArrowheads="1"/>
          </p:cNvPicPr>
          <p:nvPr/>
        </p:nvPicPr>
        <p:blipFill>
          <a:blip r:embed="rId9" cstate="print"/>
          <a:srcRect l="4462" t="47292" r="10760" b="3986"/>
          <a:stretch>
            <a:fillRect/>
          </a:stretch>
        </p:blipFill>
        <p:spPr bwMode="auto">
          <a:xfrm>
            <a:off x="7867650" y="4775200"/>
            <a:ext cx="1200150" cy="1930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6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3733800" cy="23336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rgbClr val="0070C0"/>
                </a:solidFill>
              </a:rPr>
              <a:t>TopoBathy Lidar</a:t>
            </a:r>
          </a:p>
        </p:txBody>
      </p:sp>
      <p:pic>
        <p:nvPicPr>
          <p:cNvPr id="1126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 b="39519"/>
          <a:stretch>
            <a:fillRect/>
          </a:stretch>
        </p:blipFill>
        <p:spPr bwMode="auto">
          <a:xfrm>
            <a:off x="457200" y="4572000"/>
            <a:ext cx="5141913" cy="1143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12575" r="1401" b="11163"/>
          <a:stretch>
            <a:fillRect/>
          </a:stretch>
        </p:blipFill>
        <p:spPr bwMode="auto">
          <a:xfrm>
            <a:off x="3962400" y="1096963"/>
            <a:ext cx="3035300" cy="14938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5" t="25803" r="7690" b="10704"/>
          <a:stretch>
            <a:fillRect/>
          </a:stretch>
        </p:blipFill>
        <p:spPr bwMode="auto">
          <a:xfrm>
            <a:off x="5029200" y="2543175"/>
            <a:ext cx="3013075" cy="15605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94163"/>
            <a:ext cx="3003550" cy="23209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Rectangle 11"/>
          <p:cNvSpPr>
            <a:spLocks noChangeArrowheads="1"/>
          </p:cNvSpPr>
          <p:nvPr/>
        </p:nvSpPr>
        <p:spPr bwMode="auto">
          <a:xfrm>
            <a:off x="912813" y="3048000"/>
            <a:ext cx="228600" cy="76200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/>
            <a:endParaRPr lang="en-US" altLang="en-US" sz="2800"/>
          </a:p>
        </p:txBody>
      </p:sp>
      <p:cxnSp>
        <p:nvCxnSpPr>
          <p:cNvPr id="11273" name="Straight Connector 13"/>
          <p:cNvCxnSpPr>
            <a:cxnSpLocks noChangeShapeType="1"/>
            <a:stCxn id="11272" idx="1"/>
          </p:cNvCxnSpPr>
          <p:nvPr/>
        </p:nvCxnSpPr>
        <p:spPr bwMode="auto">
          <a:xfrm flipH="1">
            <a:off x="457200" y="3086100"/>
            <a:ext cx="455613" cy="14859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274" name="Straight Connector 14"/>
          <p:cNvCxnSpPr>
            <a:cxnSpLocks noChangeShapeType="1"/>
          </p:cNvCxnSpPr>
          <p:nvPr/>
        </p:nvCxnSpPr>
        <p:spPr bwMode="auto">
          <a:xfrm>
            <a:off x="1141413" y="3124200"/>
            <a:ext cx="4457700" cy="1447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9482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deby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1406" r="52657" b="9032"/>
          <a:stretch>
            <a:fillRect/>
          </a:stretch>
        </p:blipFill>
        <p:spPr bwMode="auto">
          <a:xfrm>
            <a:off x="6659563" y="1489075"/>
            <a:ext cx="2179637" cy="21336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478588" y="914400"/>
            <a:ext cx="2590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eaLnBrk="0" hangingPunct="0">
              <a:buClr>
                <a:srgbClr val="FFFF00"/>
              </a:buClr>
              <a:buSzPct val="100000"/>
              <a:buFont typeface="Times New Roman" pitchFamily="18" charset="0"/>
              <a:buNone/>
            </a:pPr>
            <a:r>
              <a:rPr lang="en-US" sz="1200" dirty="0" err="1" smtClean="0">
                <a:solidFill>
                  <a:srgbClr val="0070C0"/>
                </a:solidFill>
                <a:latin typeface="Arial Black" pitchFamily="34" charset="0"/>
              </a:rPr>
              <a:t>Topo</a:t>
            </a:r>
            <a:r>
              <a:rPr lang="en-US" sz="1200" dirty="0" smtClean="0">
                <a:solidFill>
                  <a:srgbClr val="0070C0"/>
                </a:solidFill>
                <a:latin typeface="Arial Black" pitchFamily="34" charset="0"/>
              </a:rPr>
              <a:t>/ Bathy</a:t>
            </a:r>
            <a:r>
              <a:rPr lang="en-US" sz="1200" dirty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en-US" sz="1200" dirty="0">
                <a:solidFill>
                  <a:srgbClr val="0070C0"/>
                </a:solidFill>
                <a:latin typeface="Arial Black" pitchFamily="34" charset="0"/>
              </a:rPr>
            </a:br>
            <a:r>
              <a:rPr lang="en-US" sz="1200" dirty="0">
                <a:solidFill>
                  <a:srgbClr val="0070C0"/>
                </a:solidFill>
                <a:latin typeface="Arial Black" pitchFamily="34" charset="0"/>
              </a:rPr>
              <a:t>Digital Elevation Model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r="2106" b="12422"/>
          <a:stretch>
            <a:fillRect/>
          </a:stretch>
        </p:blipFill>
        <p:spPr bwMode="auto">
          <a:xfrm>
            <a:off x="331788" y="1233488"/>
            <a:ext cx="1066800" cy="12192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bath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613" b="3963"/>
          <a:stretch>
            <a:fillRect/>
          </a:stretch>
        </p:blipFill>
        <p:spPr bwMode="auto">
          <a:xfrm>
            <a:off x="341313" y="2579688"/>
            <a:ext cx="1084262" cy="1271587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6363" y="2952750"/>
            <a:ext cx="14986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49263" eaLnBrk="0" hangingPunct="0">
              <a:buClr>
                <a:srgbClr val="FFFF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Bathymetry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0" y="1184275"/>
            <a:ext cx="1258888" cy="454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49263" eaLnBrk="0" hangingPunct="0">
              <a:buClr>
                <a:srgbClr val="FFFF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en-US" sz="14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Topography</a:t>
            </a:r>
          </a:p>
        </p:txBody>
      </p:sp>
      <p:sp>
        <p:nvSpPr>
          <p:cNvPr id="11272" name="AutoShape 9"/>
          <p:cNvSpPr>
            <a:spLocks noChangeArrowheads="1"/>
          </p:cNvSpPr>
          <p:nvPr/>
        </p:nvSpPr>
        <p:spPr bwMode="auto">
          <a:xfrm>
            <a:off x="1579563" y="1619250"/>
            <a:ext cx="1238250" cy="485775"/>
          </a:xfrm>
          <a:prstGeom prst="rightArrow">
            <a:avLst>
              <a:gd name="adj1" fmla="val 50000"/>
              <a:gd name="adj2" fmla="val 6372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11273" name="AutoShape 10"/>
          <p:cNvSpPr>
            <a:spLocks noChangeArrowheads="1"/>
          </p:cNvSpPr>
          <p:nvPr/>
        </p:nvSpPr>
        <p:spPr bwMode="auto">
          <a:xfrm>
            <a:off x="1522413" y="2581275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11274" name="AutoShape 11"/>
          <p:cNvSpPr>
            <a:spLocks noChangeArrowheads="1"/>
          </p:cNvSpPr>
          <p:nvPr/>
        </p:nvSpPr>
        <p:spPr bwMode="auto">
          <a:xfrm>
            <a:off x="5789613" y="1924050"/>
            <a:ext cx="7620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275" name="Rectangle 12"/>
          <p:cNvSpPr>
            <a:spLocks noChangeArrowheads="1"/>
          </p:cNvSpPr>
          <p:nvPr/>
        </p:nvSpPr>
        <p:spPr bwMode="auto">
          <a:xfrm>
            <a:off x="2362200" y="1058863"/>
            <a:ext cx="3810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49263" eaLnBrk="0" hangingPunct="0">
              <a:buClr>
                <a:srgbClr val="FFFF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0070C0"/>
                </a:solidFill>
              </a:rPr>
              <a:t>VDatum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0" y="5080"/>
            <a:ext cx="91440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3200" b="1" dirty="0" smtClean="0">
                <a:solidFill>
                  <a:srgbClr val="0070C0"/>
                </a:solidFill>
                <a:latin typeface="Calibri" pitchFamily="34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</a:rPr>
              <a:t>Used to Create Digital Elevation Models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-14288" y="3974068"/>
            <a:ext cx="9158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rgbClr val="0070C0"/>
                </a:solidFill>
                <a:latin typeface="Calibri" pitchFamily="34" charset="0"/>
              </a:rPr>
              <a:t>Applications for Seamless Bathy/</a:t>
            </a:r>
            <a:r>
              <a:rPr lang="en-GB" b="1" dirty="0" err="1">
                <a:solidFill>
                  <a:srgbClr val="0070C0"/>
                </a:solidFill>
                <a:latin typeface="Calibri" pitchFamily="34" charset="0"/>
              </a:rPr>
              <a:t>Topo</a:t>
            </a:r>
            <a:r>
              <a:rPr lang="en-GB" b="1" dirty="0">
                <a:solidFill>
                  <a:srgbClr val="0070C0"/>
                </a:solidFill>
                <a:latin typeface="Calibri" pitchFamily="34" charset="0"/>
              </a:rPr>
              <a:t> Datasets:</a:t>
            </a: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112" y="1573689"/>
            <a:ext cx="2710175" cy="210169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393049"/>
            <a:ext cx="54212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Inundation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modeling from storm surge, tsunamis, and sea level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rise.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Erosion, accretion, </a:t>
            </a:r>
            <a:r>
              <a:rPr lang="en-US" sz="1400" dirty="0" err="1">
                <a:solidFill>
                  <a:srgbClr val="0070C0"/>
                </a:solidFill>
                <a:latin typeface="Calibri" pitchFamily="34" charset="0"/>
              </a:rPr>
              <a:t>renourishment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Analyzing storm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impacts</a:t>
            </a:r>
            <a:endParaRPr lang="en-US" sz="1400" dirty="0" smtClean="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Determining setback lines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Determining local, state, and national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boundaries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0" y="4393049"/>
            <a:ext cx="39013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Navigation products and services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Habitat restoration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Shoreline Change Analysis</a:t>
            </a:r>
            <a:endParaRPr lang="en-US" sz="1400" dirty="0" smtClean="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Analyzing environmental and natural resources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Permitting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2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23491</TotalTime>
  <Words>973</Words>
  <Application>Microsoft Office PowerPoint</Application>
  <PresentationFormat>On-screen Show (4:3)</PresentationFormat>
  <Paragraphs>153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Times</vt:lpstr>
      <vt:lpstr>Times New Roman</vt:lpstr>
      <vt:lpstr>Verdana</vt:lpstr>
      <vt:lpstr>NGS2</vt:lpstr>
      <vt:lpstr>Custom Design</vt:lpstr>
      <vt:lpstr>PowerPoint Presentation</vt:lpstr>
      <vt:lpstr>PowerPoint Presentation</vt:lpstr>
      <vt:lpstr>PowerPoint Presentation</vt:lpstr>
      <vt:lpstr>3 Categories of Vertical Datums:</vt:lpstr>
      <vt:lpstr>PowerPoint Presentation</vt:lpstr>
      <vt:lpstr>PowerPoint Presentation</vt:lpstr>
      <vt:lpstr>Integrated Ocean and Coastal Mapping (IOCM)</vt:lpstr>
      <vt:lpstr>TopoBathy Lidar</vt:lpstr>
      <vt:lpstr>PowerPoint Presentation</vt:lpstr>
      <vt:lpstr>Utilizing VDatum for Digital Elevation Model Creation: Tsunami Inundation</vt:lpstr>
      <vt:lpstr>PowerPoint Presentation</vt:lpstr>
      <vt:lpstr>Additional Applications</vt:lpstr>
      <vt:lpstr>VDatum Website:  vdatum.noaa.gov (Version 3.8 Released, March 6, 2018)</vt:lpstr>
      <vt:lpstr>VDatum: Interfaces</vt:lpstr>
      <vt:lpstr>Vertical Datum Uncertainties By Region</vt:lpstr>
      <vt:lpstr>PowerPoint Presentation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A. White</dc:creator>
  <cp:lastModifiedBy>Stephen A. White</cp:lastModifiedBy>
  <cp:revision>230</cp:revision>
  <cp:lastPrinted>2018-05-08T12:18:05Z</cp:lastPrinted>
  <dcterms:created xsi:type="dcterms:W3CDTF">2012-01-17T13:24:53Z</dcterms:created>
  <dcterms:modified xsi:type="dcterms:W3CDTF">2018-05-10T12:22:52Z</dcterms:modified>
</cp:coreProperties>
</file>