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284" r:id="rId2"/>
    <p:sldId id="265" r:id="rId3"/>
    <p:sldId id="292" r:id="rId4"/>
    <p:sldId id="267" r:id="rId5"/>
    <p:sldId id="272" r:id="rId6"/>
    <p:sldId id="273" r:id="rId7"/>
    <p:sldId id="293" r:id="rId8"/>
    <p:sldId id="295" r:id="rId9"/>
    <p:sldId id="299" r:id="rId10"/>
    <p:sldId id="302" r:id="rId11"/>
    <p:sldId id="256" r:id="rId12"/>
    <p:sldId id="257" r:id="rId13"/>
    <p:sldId id="258" r:id="rId14"/>
    <p:sldId id="279" r:id="rId15"/>
    <p:sldId id="264" r:id="rId16"/>
    <p:sldId id="330" r:id="rId17"/>
    <p:sldId id="332"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987" autoAdjust="0"/>
    <p:restoredTop sz="93484" autoAdjust="0"/>
  </p:normalViewPr>
  <p:slideViewPr>
    <p:cSldViewPr snapToGrid="0">
      <p:cViewPr varScale="1">
        <p:scale>
          <a:sx n="51" d="100"/>
          <a:sy n="51" d="100"/>
        </p:scale>
        <p:origin x="1024" y="52"/>
      </p:cViewPr>
      <p:guideLst/>
    </p:cSldViewPr>
  </p:slideViewPr>
  <p:notesTextViewPr>
    <p:cViewPr>
      <p:scale>
        <a:sx n="3" d="2"/>
        <a:sy n="3" d="2"/>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4F114AC-CF5B-4492-888A-58B5261BD777}" type="datetimeFigureOut">
              <a:rPr lang="en-US" smtClean="0"/>
              <a:t>5/10/2018</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D290499-FC9D-44BC-BC6A-F769C0E3391B}" type="slidenum">
              <a:rPr lang="en-US" smtClean="0"/>
              <a:t>‹#›</a:t>
            </a:fld>
            <a:endParaRPr lang="en-US" dirty="0"/>
          </a:p>
        </p:txBody>
      </p:sp>
    </p:spTree>
    <p:extLst>
      <p:ext uri="{BB962C8B-B14F-4D97-AF65-F5344CB8AC3E}">
        <p14:creationId xmlns:p14="http://schemas.microsoft.com/office/powerpoint/2010/main" val="16303697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dirty="0" smtClean="0"/>
              <a:t>Chesapeake Bay National Estuarine Research Reserve (CBNERR or Reserve) is one of 28 protected areas that make up the National Estuarine Research Reserve System (NERRS) established to promote informed management of the Nation's estuaries and coastal habitats. </a:t>
            </a:r>
          </a:p>
          <a:p>
            <a:pPr eaLnBrk="1" hangingPunct="1"/>
            <a:endParaRPr lang="en-US" altLang="en-US" dirty="0" smtClean="0"/>
          </a:p>
          <a:p>
            <a:pPr eaLnBrk="1" hangingPunct="1"/>
            <a:r>
              <a:rPr lang="en-US" altLang="en-US" dirty="0" smtClean="0"/>
              <a:t>Catlett Islands encompass 280 ha (690acres) and displays a ridge-and-swale geomorphology. The islands consist of multiple parallel ridges of forested wetland hammocks, forested upland hammocks, emergent wetlands and tidal creeks surrounded by shallow subtidal areas that once supported beds of submerged aquatic vegetation.</a:t>
            </a:r>
          </a:p>
        </p:txBody>
      </p:sp>
      <p:sp>
        <p:nvSpPr>
          <p:cNvPr id="225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D8DC8F8D-6712-409C-88E9-E73E3E3F59AB}" type="slidenum">
              <a:rPr lang="en-US" altLang="en-US" smtClean="0"/>
              <a:pPr/>
              <a:t>8</a:t>
            </a:fld>
            <a:endParaRPr lang="en-US" altLang="en-US" dirty="0" smtClean="0"/>
          </a:p>
        </p:txBody>
      </p:sp>
    </p:spTree>
    <p:extLst>
      <p:ext uri="{BB962C8B-B14F-4D97-AF65-F5344CB8AC3E}">
        <p14:creationId xmlns:p14="http://schemas.microsoft.com/office/powerpoint/2010/main" val="2231965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dirty="0" smtClean="0"/>
              <a:t>SNI’s Mission has two functions: a launch platform for short and medium missile testing, and an observation facility for missile testing. Primarily, SNI’s mission is to support the primary research, design, development, test, and evaluation of Air Weapons and associated aircraft systems into strike, anti-surface and anti-air warfare aircraft within the Sea Test Range for Naval Air Weapons Station (NAWS) China Lake.</a:t>
            </a:r>
          </a:p>
          <a:p>
            <a:pPr eaLnBrk="1" hangingPunct="1"/>
            <a:endParaRPr lang="en-US" altLang="en-US" dirty="0" smtClean="0"/>
          </a:p>
          <a:p>
            <a:pPr eaLnBrk="1" hangingPunct="1"/>
            <a:r>
              <a:rPr lang="en-US" altLang="en-US" dirty="0" smtClean="0"/>
              <a:t>The US Navy's Naval Air Systems Command, Naval Air Warfare Center Weapons Division (NAWCWD) has been working with local NOAA staff over the past year to develop a cooperative agreement for the use and development of Unmanned Aircraft Systems (UAS) for coastal habitat mapping and living marine resource surveys.  CDR Matt Pickett, NOAA (ret) (cc'd here) and our staff have discussed several joint operations that would mutually benefit NAWCWD and NOAA.</a:t>
            </a:r>
          </a:p>
          <a:p>
            <a:pPr eaLnBrk="1" hangingPunct="1"/>
            <a:endParaRPr lang="en-US" altLang="en-US" dirty="0" smtClean="0"/>
          </a:p>
          <a:p>
            <a:pPr eaLnBrk="1" hangingPunct="1"/>
            <a:r>
              <a:rPr lang="en-US" altLang="en-US" dirty="0" smtClean="0"/>
              <a:t>An initial joint operation is being proposed in late February utilizing NOAA owned UAS (the md4-1000 and </a:t>
            </a:r>
            <a:r>
              <a:rPr lang="en-US" altLang="en-US" dirty="0" err="1" smtClean="0"/>
              <a:t>ebee</a:t>
            </a:r>
            <a:r>
              <a:rPr lang="en-US" altLang="en-US" dirty="0" smtClean="0"/>
              <a:t> RTK) to test the efficacy of sea otter monitoring offshore our San Nicolas Island facility. The Navy is currently implementing new federally mandated sea otter monitoring requirements, working cooperatively with USFWS and USGS. All three agencies agree that UAS surveys would significantly improve monitoring and reduce long term costs. We are requesting support from NOAA Remote Sensing Division to provide operational support and access to the NOAA UAS. We do not have the in-house expertise to conduct UAS-based natural resources monitoring.</a:t>
            </a:r>
          </a:p>
        </p:txBody>
      </p:sp>
      <p:sp>
        <p:nvSpPr>
          <p:cNvPr id="276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51FE0D0F-242D-41C6-9B78-BE1AF6DA3B9C}" type="slidenum">
              <a:rPr lang="en-US" altLang="en-US" smtClean="0"/>
              <a:pPr/>
              <a:t>10</a:t>
            </a:fld>
            <a:endParaRPr lang="en-US" altLang="en-US" dirty="0" smtClean="0"/>
          </a:p>
        </p:txBody>
      </p:sp>
    </p:spTree>
    <p:extLst>
      <p:ext uri="{BB962C8B-B14F-4D97-AF65-F5344CB8AC3E}">
        <p14:creationId xmlns:p14="http://schemas.microsoft.com/office/powerpoint/2010/main" val="1784975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D290499-FC9D-44BC-BC6A-F769C0E3391B}" type="slidenum">
              <a:rPr lang="en-US" smtClean="0"/>
              <a:t>15</a:t>
            </a:fld>
            <a:endParaRPr lang="en-US" dirty="0"/>
          </a:p>
        </p:txBody>
      </p:sp>
    </p:spTree>
    <p:extLst>
      <p:ext uri="{BB962C8B-B14F-4D97-AF65-F5344CB8AC3E}">
        <p14:creationId xmlns:p14="http://schemas.microsoft.com/office/powerpoint/2010/main" val="21131688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D290499-FC9D-44BC-BC6A-F769C0E3391B}" type="slidenum">
              <a:rPr lang="en-US" smtClean="0"/>
              <a:t>17</a:t>
            </a:fld>
            <a:endParaRPr lang="en-US" dirty="0"/>
          </a:p>
        </p:txBody>
      </p:sp>
    </p:spTree>
    <p:extLst>
      <p:ext uri="{BB962C8B-B14F-4D97-AF65-F5344CB8AC3E}">
        <p14:creationId xmlns:p14="http://schemas.microsoft.com/office/powerpoint/2010/main" val="22259285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EDA628C-6D78-420E-8083-4887B09C0AE2}" type="datetimeFigureOut">
              <a:rPr lang="en-US" smtClean="0"/>
              <a:t>5/10/2018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5B4ECA2-929B-4D08-ACEB-CE69776A670F}" type="slidenum">
              <a:rPr lang="en-US" smtClean="0"/>
              <a:t>‹#›</a:t>
            </a:fld>
            <a:endParaRPr lang="en-US" dirty="0"/>
          </a:p>
        </p:txBody>
      </p:sp>
    </p:spTree>
    <p:extLst>
      <p:ext uri="{BB962C8B-B14F-4D97-AF65-F5344CB8AC3E}">
        <p14:creationId xmlns:p14="http://schemas.microsoft.com/office/powerpoint/2010/main" val="12536199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EDA628C-6D78-420E-8083-4887B09C0AE2}" type="datetimeFigureOut">
              <a:rPr lang="en-US" smtClean="0"/>
              <a:t>5/10/2018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5B4ECA2-929B-4D08-ACEB-CE69776A670F}" type="slidenum">
              <a:rPr lang="en-US" smtClean="0"/>
              <a:t>‹#›</a:t>
            </a:fld>
            <a:endParaRPr lang="en-US" dirty="0"/>
          </a:p>
        </p:txBody>
      </p:sp>
    </p:spTree>
    <p:extLst>
      <p:ext uri="{BB962C8B-B14F-4D97-AF65-F5344CB8AC3E}">
        <p14:creationId xmlns:p14="http://schemas.microsoft.com/office/powerpoint/2010/main" val="26576170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EDA628C-6D78-420E-8083-4887B09C0AE2}" type="datetimeFigureOut">
              <a:rPr lang="en-US" smtClean="0"/>
              <a:t>5/10/2018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5B4ECA2-929B-4D08-ACEB-CE69776A670F}" type="slidenum">
              <a:rPr lang="en-US" smtClean="0"/>
              <a:t>‹#›</a:t>
            </a:fld>
            <a:endParaRPr lang="en-US" dirty="0"/>
          </a:p>
        </p:txBody>
      </p:sp>
    </p:spTree>
    <p:extLst>
      <p:ext uri="{BB962C8B-B14F-4D97-AF65-F5344CB8AC3E}">
        <p14:creationId xmlns:p14="http://schemas.microsoft.com/office/powerpoint/2010/main" val="18789616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EDA628C-6D78-420E-8083-4887B09C0AE2}" type="datetimeFigureOut">
              <a:rPr lang="en-US" smtClean="0"/>
              <a:t>5/10/2018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5B4ECA2-929B-4D08-ACEB-CE69776A670F}" type="slidenum">
              <a:rPr lang="en-US" smtClean="0"/>
              <a:t>‹#›</a:t>
            </a:fld>
            <a:endParaRPr lang="en-US" dirty="0"/>
          </a:p>
        </p:txBody>
      </p:sp>
    </p:spTree>
    <p:extLst>
      <p:ext uri="{BB962C8B-B14F-4D97-AF65-F5344CB8AC3E}">
        <p14:creationId xmlns:p14="http://schemas.microsoft.com/office/powerpoint/2010/main" val="1054544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2EDA628C-6D78-420E-8083-4887B09C0AE2}" type="datetimeFigureOut">
              <a:rPr lang="en-US" smtClean="0"/>
              <a:t>5/10/2018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5B4ECA2-929B-4D08-ACEB-CE69776A670F}" type="slidenum">
              <a:rPr lang="en-US" smtClean="0"/>
              <a:t>‹#›</a:t>
            </a:fld>
            <a:endParaRPr lang="en-US" dirty="0"/>
          </a:p>
        </p:txBody>
      </p:sp>
    </p:spTree>
    <p:extLst>
      <p:ext uri="{BB962C8B-B14F-4D97-AF65-F5344CB8AC3E}">
        <p14:creationId xmlns:p14="http://schemas.microsoft.com/office/powerpoint/2010/main" val="6389547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EDA628C-6D78-420E-8083-4887B09C0AE2}" type="datetimeFigureOut">
              <a:rPr lang="en-US" smtClean="0"/>
              <a:t>5/10/2018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5B4ECA2-929B-4D08-ACEB-CE69776A670F}" type="slidenum">
              <a:rPr lang="en-US" smtClean="0"/>
              <a:t>‹#›</a:t>
            </a:fld>
            <a:endParaRPr lang="en-US" dirty="0"/>
          </a:p>
        </p:txBody>
      </p:sp>
    </p:spTree>
    <p:extLst>
      <p:ext uri="{BB962C8B-B14F-4D97-AF65-F5344CB8AC3E}">
        <p14:creationId xmlns:p14="http://schemas.microsoft.com/office/powerpoint/2010/main" val="373871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EDA628C-6D78-420E-8083-4887B09C0AE2}" type="datetimeFigureOut">
              <a:rPr lang="en-US" smtClean="0"/>
              <a:t>5/10/2018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05B4ECA2-929B-4D08-ACEB-CE69776A670F}" type="slidenum">
              <a:rPr lang="en-US" smtClean="0"/>
              <a:t>‹#›</a:t>
            </a:fld>
            <a:endParaRPr lang="en-US" dirty="0"/>
          </a:p>
        </p:txBody>
      </p:sp>
    </p:spTree>
    <p:extLst>
      <p:ext uri="{BB962C8B-B14F-4D97-AF65-F5344CB8AC3E}">
        <p14:creationId xmlns:p14="http://schemas.microsoft.com/office/powerpoint/2010/main" val="29881789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EDA628C-6D78-420E-8083-4887B09C0AE2}" type="datetimeFigureOut">
              <a:rPr lang="en-US" smtClean="0"/>
              <a:t>5/10/2018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5B4ECA2-929B-4D08-ACEB-CE69776A670F}" type="slidenum">
              <a:rPr lang="en-US" smtClean="0"/>
              <a:t>‹#›</a:t>
            </a:fld>
            <a:endParaRPr lang="en-US" dirty="0"/>
          </a:p>
        </p:txBody>
      </p:sp>
    </p:spTree>
    <p:extLst>
      <p:ext uri="{BB962C8B-B14F-4D97-AF65-F5344CB8AC3E}">
        <p14:creationId xmlns:p14="http://schemas.microsoft.com/office/powerpoint/2010/main" val="23145810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DA628C-6D78-420E-8083-4887B09C0AE2}" type="datetimeFigureOut">
              <a:rPr lang="en-US" smtClean="0"/>
              <a:t>5/10/2018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05B4ECA2-929B-4D08-ACEB-CE69776A670F}" type="slidenum">
              <a:rPr lang="en-US" smtClean="0"/>
              <a:t>‹#›</a:t>
            </a:fld>
            <a:endParaRPr lang="en-US" dirty="0"/>
          </a:p>
        </p:txBody>
      </p:sp>
    </p:spTree>
    <p:extLst>
      <p:ext uri="{BB962C8B-B14F-4D97-AF65-F5344CB8AC3E}">
        <p14:creationId xmlns:p14="http://schemas.microsoft.com/office/powerpoint/2010/main" val="39797343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2EDA628C-6D78-420E-8083-4887B09C0AE2}" type="datetimeFigureOut">
              <a:rPr lang="en-US" smtClean="0"/>
              <a:t>5/10/2018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5B4ECA2-929B-4D08-ACEB-CE69776A670F}" type="slidenum">
              <a:rPr lang="en-US" smtClean="0"/>
              <a:t>‹#›</a:t>
            </a:fld>
            <a:endParaRPr lang="en-US" dirty="0"/>
          </a:p>
        </p:txBody>
      </p:sp>
    </p:spTree>
    <p:extLst>
      <p:ext uri="{BB962C8B-B14F-4D97-AF65-F5344CB8AC3E}">
        <p14:creationId xmlns:p14="http://schemas.microsoft.com/office/powerpoint/2010/main" val="27313232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2EDA628C-6D78-420E-8083-4887B09C0AE2}" type="datetimeFigureOut">
              <a:rPr lang="en-US" smtClean="0"/>
              <a:t>5/10/2018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5B4ECA2-929B-4D08-ACEB-CE69776A670F}" type="slidenum">
              <a:rPr lang="en-US" smtClean="0"/>
              <a:t>‹#›</a:t>
            </a:fld>
            <a:endParaRPr lang="en-US" dirty="0"/>
          </a:p>
        </p:txBody>
      </p:sp>
    </p:spTree>
    <p:extLst>
      <p:ext uri="{BB962C8B-B14F-4D97-AF65-F5344CB8AC3E}">
        <p14:creationId xmlns:p14="http://schemas.microsoft.com/office/powerpoint/2010/main" val="808478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EDA628C-6D78-420E-8083-4887B09C0AE2}" type="datetimeFigureOut">
              <a:rPr lang="en-US" smtClean="0"/>
              <a:t>5/10/2018</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B4ECA2-929B-4D08-ACEB-CE69776A670F}" type="slidenum">
              <a:rPr lang="en-US" smtClean="0"/>
              <a:t>‹#›</a:t>
            </a:fld>
            <a:endParaRPr lang="en-US" dirty="0"/>
          </a:p>
        </p:txBody>
      </p:sp>
    </p:spTree>
    <p:extLst>
      <p:ext uri="{BB962C8B-B14F-4D97-AF65-F5344CB8AC3E}">
        <p14:creationId xmlns:p14="http://schemas.microsoft.com/office/powerpoint/2010/main" val="6956089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g"/><Relationship Id="rId1" Type="http://schemas.openxmlformats.org/officeDocument/2006/relationships/slideLayout" Target="../slideLayouts/slideLayout7.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3918" y="2524666"/>
            <a:ext cx="10515600" cy="1325563"/>
          </a:xfrm>
        </p:spPr>
        <p:txBody>
          <a:bodyPr/>
          <a:lstStyle/>
          <a:p>
            <a:r>
              <a:rPr lang="en-US" dirty="0"/>
              <a:t>Small Unmanned Aerial Systems (sUAS) </a:t>
            </a:r>
            <a:r>
              <a:rPr lang="en-US" dirty="0" smtClean="0"/>
              <a:t>for Mapping</a:t>
            </a:r>
            <a:endParaRPr lang="en-US" dirty="0"/>
          </a:p>
        </p:txBody>
      </p:sp>
      <p:pic>
        <p:nvPicPr>
          <p:cNvPr id="3" name="Picture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27314" y="5410200"/>
            <a:ext cx="990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p:cNvSpPr txBox="1">
            <a:spLocks/>
          </p:cNvSpPr>
          <p:nvPr/>
        </p:nvSpPr>
        <p:spPr>
          <a:xfrm>
            <a:off x="1964761" y="524271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dirty="0" smtClean="0"/>
              <a:t>Jason Woolard, NOAA /NOS/NGS</a:t>
            </a:r>
            <a:endParaRPr lang="en-US" sz="2400" dirty="0"/>
          </a:p>
        </p:txBody>
      </p:sp>
    </p:spTree>
    <p:extLst>
      <p:ext uri="{BB962C8B-B14F-4D97-AF65-F5344CB8AC3E}">
        <p14:creationId xmlns:p14="http://schemas.microsoft.com/office/powerpoint/2010/main" val="323038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Slide Number Placeholder 2"/>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bg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bg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bg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bg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bg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defRPr>
            </a:lvl9pPr>
          </a:lstStyle>
          <a:p>
            <a:pPr>
              <a:spcBef>
                <a:spcPct val="0"/>
              </a:spcBef>
              <a:buFontTx/>
              <a:buNone/>
            </a:pPr>
            <a:fld id="{123449C5-8073-498F-9007-AD303590A99C}" type="slidenum">
              <a:rPr lang="en-US" altLang="en-US" sz="1400">
                <a:solidFill>
                  <a:srgbClr val="091A4F"/>
                </a:solidFill>
              </a:rPr>
              <a:pPr>
                <a:spcBef>
                  <a:spcPct val="0"/>
                </a:spcBef>
                <a:buFontTx/>
                <a:buNone/>
              </a:pPr>
              <a:t>10</a:t>
            </a:fld>
            <a:endParaRPr lang="en-US" altLang="en-US" sz="1400" dirty="0">
              <a:solidFill>
                <a:srgbClr val="091A4F"/>
              </a:solidFill>
            </a:endParaRPr>
          </a:p>
        </p:txBody>
      </p:sp>
      <p:pic>
        <p:nvPicPr>
          <p:cNvPr id="26628"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8629650" cy="6222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9"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532438" y="2336340"/>
            <a:ext cx="6488112" cy="450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Oval 5"/>
          <p:cNvSpPr/>
          <p:nvPr/>
        </p:nvSpPr>
        <p:spPr>
          <a:xfrm>
            <a:off x="7400925" y="2514600"/>
            <a:ext cx="533400" cy="4572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26631" name="Rectangle 6"/>
          <p:cNvSpPr>
            <a:spLocks noChangeArrowheads="1"/>
          </p:cNvSpPr>
          <p:nvPr/>
        </p:nvSpPr>
        <p:spPr bwMode="auto">
          <a:xfrm>
            <a:off x="8776494" y="0"/>
            <a:ext cx="2771776"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bg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bg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bg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bg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bg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defRPr>
            </a:lvl9pPr>
          </a:lstStyle>
          <a:p>
            <a:pPr eaLnBrk="1" hangingPunct="1">
              <a:spcBef>
                <a:spcPct val="0"/>
              </a:spcBef>
              <a:buFontTx/>
              <a:buNone/>
            </a:pPr>
            <a:r>
              <a:rPr lang="en-US" altLang="en-US" sz="1800" dirty="0">
                <a:solidFill>
                  <a:schemeClr val="tx1"/>
                </a:solidFill>
              </a:rPr>
              <a:t>San Nicolas Island  - U.S. Navy test and e</a:t>
            </a:r>
            <a:r>
              <a:rPr lang="en-US" altLang="en-US" sz="1800" dirty="0" smtClean="0">
                <a:solidFill>
                  <a:schemeClr val="tx1"/>
                </a:solidFill>
              </a:rPr>
              <a:t>valuation site </a:t>
            </a:r>
          </a:p>
          <a:p>
            <a:pPr eaLnBrk="1" hangingPunct="1">
              <a:spcBef>
                <a:spcPct val="0"/>
              </a:spcBef>
              <a:buFontTx/>
              <a:buNone/>
            </a:pPr>
            <a:r>
              <a:rPr lang="en-US" altLang="en-US" sz="1800" dirty="0" smtClean="0">
                <a:solidFill>
                  <a:schemeClr val="tx1"/>
                </a:solidFill>
              </a:rPr>
              <a:t>Joint </a:t>
            </a:r>
            <a:r>
              <a:rPr lang="en-US" altLang="en-US" sz="1800" dirty="0">
                <a:solidFill>
                  <a:schemeClr val="tx1"/>
                </a:solidFill>
              </a:rPr>
              <a:t>USN, NOAA, USFWS, </a:t>
            </a:r>
          </a:p>
          <a:p>
            <a:pPr eaLnBrk="1" hangingPunct="1">
              <a:spcBef>
                <a:spcPct val="0"/>
              </a:spcBef>
              <a:buFontTx/>
              <a:buNone/>
            </a:pPr>
            <a:r>
              <a:rPr lang="en-US" altLang="en-US" sz="1800" dirty="0">
                <a:solidFill>
                  <a:schemeClr val="tx1"/>
                </a:solidFill>
              </a:rPr>
              <a:t>and USGS habitat mapping and living </a:t>
            </a:r>
          </a:p>
          <a:p>
            <a:pPr eaLnBrk="1" hangingPunct="1">
              <a:spcBef>
                <a:spcPct val="0"/>
              </a:spcBef>
              <a:buFontTx/>
              <a:buNone/>
            </a:pPr>
            <a:r>
              <a:rPr lang="en-US" altLang="en-US" sz="1800" dirty="0">
                <a:solidFill>
                  <a:schemeClr val="tx1"/>
                </a:solidFill>
              </a:rPr>
              <a:t>marine resources.</a:t>
            </a:r>
          </a:p>
        </p:txBody>
      </p:sp>
    </p:spTree>
    <p:extLst>
      <p:ext uri="{BB962C8B-B14F-4D97-AF65-F5344CB8AC3E}">
        <p14:creationId xmlns:p14="http://schemas.microsoft.com/office/powerpoint/2010/main" val="60845709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90766"/>
            <a:ext cx="12192000" cy="5674764"/>
          </a:xfrm>
          <a:prstGeom prst="rect">
            <a:avLst/>
          </a:prstGeom>
        </p:spPr>
      </p:pic>
      <p:sp>
        <p:nvSpPr>
          <p:cNvPr id="5" name="TextBox 4"/>
          <p:cNvSpPr txBox="1"/>
          <p:nvPr/>
        </p:nvSpPr>
        <p:spPr>
          <a:xfrm>
            <a:off x="3216920" y="5662670"/>
            <a:ext cx="4825388" cy="369332"/>
          </a:xfrm>
          <a:prstGeom prst="rect">
            <a:avLst/>
          </a:prstGeom>
          <a:noFill/>
        </p:spPr>
        <p:txBody>
          <a:bodyPr wrap="square" rtlCol="0">
            <a:spAutoFit/>
          </a:bodyPr>
          <a:lstStyle/>
          <a:p>
            <a:r>
              <a:rPr lang="en-US" dirty="0" smtClean="0">
                <a:solidFill>
                  <a:schemeClr val="bg1"/>
                </a:solidFill>
              </a:rPr>
              <a:t>Tender Beach Digital Surface Model / Feb 26 2017</a:t>
            </a:r>
            <a:endParaRPr lang="en-US" dirty="0">
              <a:solidFill>
                <a:schemeClr val="bg1"/>
              </a:solidFill>
            </a:endParaRPr>
          </a:p>
        </p:txBody>
      </p:sp>
    </p:spTree>
    <p:extLst>
      <p:ext uri="{BB962C8B-B14F-4D97-AF65-F5344CB8AC3E}">
        <p14:creationId xmlns:p14="http://schemas.microsoft.com/office/powerpoint/2010/main" val="7753716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91618"/>
            <a:ext cx="12192000" cy="5674764"/>
          </a:xfrm>
          <a:prstGeom prst="rect">
            <a:avLst/>
          </a:prstGeom>
        </p:spPr>
      </p:pic>
      <p:sp>
        <p:nvSpPr>
          <p:cNvPr id="3" name="TextBox 2"/>
          <p:cNvSpPr txBox="1"/>
          <p:nvPr/>
        </p:nvSpPr>
        <p:spPr>
          <a:xfrm>
            <a:off x="3216920" y="5662670"/>
            <a:ext cx="4825388" cy="369332"/>
          </a:xfrm>
          <a:prstGeom prst="rect">
            <a:avLst/>
          </a:prstGeom>
          <a:noFill/>
        </p:spPr>
        <p:txBody>
          <a:bodyPr wrap="square" rtlCol="0">
            <a:spAutoFit/>
          </a:bodyPr>
          <a:lstStyle/>
          <a:p>
            <a:r>
              <a:rPr lang="en-US" dirty="0" smtClean="0">
                <a:solidFill>
                  <a:schemeClr val="bg1"/>
                </a:solidFill>
              </a:rPr>
              <a:t>Tender Beach RGB Orthophoto / Feb 26 2017</a:t>
            </a:r>
            <a:endParaRPr lang="en-US" dirty="0">
              <a:solidFill>
                <a:schemeClr val="bg1"/>
              </a:solidFill>
            </a:endParaRPr>
          </a:p>
        </p:txBody>
      </p:sp>
    </p:spTree>
    <p:extLst>
      <p:ext uri="{BB962C8B-B14F-4D97-AF65-F5344CB8AC3E}">
        <p14:creationId xmlns:p14="http://schemas.microsoft.com/office/powerpoint/2010/main" val="395507834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42960"/>
            <a:ext cx="12192000" cy="5372080"/>
          </a:xfrm>
          <a:prstGeom prst="rect">
            <a:avLst/>
          </a:prstGeom>
        </p:spPr>
      </p:pic>
      <p:sp>
        <p:nvSpPr>
          <p:cNvPr id="3" name="TextBox 2"/>
          <p:cNvSpPr txBox="1"/>
          <p:nvPr/>
        </p:nvSpPr>
        <p:spPr>
          <a:xfrm>
            <a:off x="2717075" y="4957591"/>
            <a:ext cx="6418216" cy="369332"/>
          </a:xfrm>
          <a:prstGeom prst="rect">
            <a:avLst/>
          </a:prstGeom>
          <a:noFill/>
        </p:spPr>
        <p:txBody>
          <a:bodyPr wrap="square" rtlCol="0">
            <a:spAutoFit/>
          </a:bodyPr>
          <a:lstStyle/>
          <a:p>
            <a:r>
              <a:rPr lang="en-US" dirty="0" smtClean="0">
                <a:solidFill>
                  <a:schemeClr val="bg1"/>
                </a:solidFill>
              </a:rPr>
              <a:t>Tender Beach Thermal IR from eBee Thermomap  / Feb 26 2017</a:t>
            </a:r>
            <a:endParaRPr lang="en-US" dirty="0">
              <a:solidFill>
                <a:schemeClr val="bg1"/>
              </a:solidFill>
            </a:endParaRPr>
          </a:p>
        </p:txBody>
      </p:sp>
    </p:spTree>
    <p:extLst>
      <p:ext uri="{BB962C8B-B14F-4D97-AF65-F5344CB8AC3E}">
        <p14:creationId xmlns:p14="http://schemas.microsoft.com/office/powerpoint/2010/main" val="96103899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20683" y="857250"/>
            <a:ext cx="6858000" cy="514350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68314" y="1496291"/>
            <a:ext cx="5842661" cy="3895107"/>
          </a:xfrm>
          <a:prstGeom prst="rect">
            <a:avLst/>
          </a:prstGeom>
        </p:spPr>
      </p:pic>
    </p:spTree>
    <p:extLst>
      <p:ext uri="{BB962C8B-B14F-4D97-AF65-F5344CB8AC3E}">
        <p14:creationId xmlns:p14="http://schemas.microsoft.com/office/powerpoint/2010/main" val="139058527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372080"/>
          </a:xfrm>
          <a:prstGeom prst="rect">
            <a:avLst/>
          </a:prstGeom>
        </p:spPr>
      </p:pic>
      <p:sp>
        <p:nvSpPr>
          <p:cNvPr id="3" name="Rectangle 2"/>
          <p:cNvSpPr/>
          <p:nvPr/>
        </p:nvSpPr>
        <p:spPr>
          <a:xfrm>
            <a:off x="8343900" y="2657475"/>
            <a:ext cx="762000" cy="42862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p:cNvSpPr txBox="1"/>
          <p:nvPr/>
        </p:nvSpPr>
        <p:spPr>
          <a:xfrm>
            <a:off x="3288762" y="371495"/>
            <a:ext cx="5378987" cy="369332"/>
          </a:xfrm>
          <a:prstGeom prst="rect">
            <a:avLst/>
          </a:prstGeom>
          <a:noFill/>
        </p:spPr>
        <p:txBody>
          <a:bodyPr wrap="square" rtlCol="0">
            <a:spAutoFit/>
          </a:bodyPr>
          <a:lstStyle/>
          <a:p>
            <a:r>
              <a:rPr lang="en-US" dirty="0" smtClean="0">
                <a:solidFill>
                  <a:schemeClr val="bg1"/>
                </a:solidFill>
              </a:rPr>
              <a:t>Tender Beach Thermal IR Pinniped Survey / Feb 26 2017</a:t>
            </a:r>
            <a:endParaRPr lang="en-US" dirty="0">
              <a:solidFill>
                <a:schemeClr val="bg1"/>
              </a:solidFill>
            </a:endParaRP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0996" y="4229100"/>
            <a:ext cx="4744079" cy="2474647"/>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0800000">
            <a:off x="6888472" y="4195276"/>
            <a:ext cx="4744078" cy="2508471"/>
          </a:xfrm>
          <a:prstGeom prst="rect">
            <a:avLst/>
          </a:prstGeom>
        </p:spPr>
      </p:pic>
      <p:sp>
        <p:nvSpPr>
          <p:cNvPr id="9" name="Rectangle 8"/>
          <p:cNvSpPr/>
          <p:nvPr/>
        </p:nvSpPr>
        <p:spPr>
          <a:xfrm>
            <a:off x="5734050" y="4000500"/>
            <a:ext cx="1085850" cy="270324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4934443" y="5294955"/>
            <a:ext cx="2331922" cy="419136"/>
          </a:xfrm>
          <a:prstGeom prst="rect">
            <a:avLst/>
          </a:prstGeom>
        </p:spPr>
      </p:pic>
      <p:sp>
        <p:nvSpPr>
          <p:cNvPr id="10" name="TextBox 9"/>
          <p:cNvSpPr txBox="1"/>
          <p:nvPr/>
        </p:nvSpPr>
        <p:spPr>
          <a:xfrm>
            <a:off x="5833686" y="4067175"/>
            <a:ext cx="814764" cy="276999"/>
          </a:xfrm>
          <a:prstGeom prst="rect">
            <a:avLst/>
          </a:prstGeom>
          <a:noFill/>
        </p:spPr>
        <p:txBody>
          <a:bodyPr wrap="square" rtlCol="0">
            <a:spAutoFit/>
          </a:bodyPr>
          <a:lstStyle/>
          <a:p>
            <a:r>
              <a:rPr lang="en-US" sz="1200" dirty="0" smtClean="0"/>
              <a:t>Temp F°</a:t>
            </a:r>
            <a:endParaRPr lang="en-US" sz="1200" dirty="0"/>
          </a:p>
        </p:txBody>
      </p:sp>
      <p:sp>
        <p:nvSpPr>
          <p:cNvPr id="11" name="TextBox 10"/>
          <p:cNvSpPr txBox="1"/>
          <p:nvPr/>
        </p:nvSpPr>
        <p:spPr>
          <a:xfrm>
            <a:off x="6329022" y="4252837"/>
            <a:ext cx="476214" cy="276999"/>
          </a:xfrm>
          <a:prstGeom prst="rect">
            <a:avLst/>
          </a:prstGeom>
          <a:noFill/>
        </p:spPr>
        <p:txBody>
          <a:bodyPr wrap="square" rtlCol="0">
            <a:spAutoFit/>
          </a:bodyPr>
          <a:lstStyle/>
          <a:p>
            <a:r>
              <a:rPr lang="en-US" sz="1200" dirty="0" smtClean="0"/>
              <a:t>56.9</a:t>
            </a:r>
            <a:endParaRPr lang="en-US" sz="1200" dirty="0"/>
          </a:p>
        </p:txBody>
      </p:sp>
      <p:sp>
        <p:nvSpPr>
          <p:cNvPr id="12" name="TextBox 11"/>
          <p:cNvSpPr txBox="1"/>
          <p:nvPr/>
        </p:nvSpPr>
        <p:spPr>
          <a:xfrm>
            <a:off x="6329022" y="5175514"/>
            <a:ext cx="476214" cy="276999"/>
          </a:xfrm>
          <a:prstGeom prst="rect">
            <a:avLst/>
          </a:prstGeom>
          <a:noFill/>
        </p:spPr>
        <p:txBody>
          <a:bodyPr wrap="square" rtlCol="0">
            <a:spAutoFit/>
          </a:bodyPr>
          <a:lstStyle/>
          <a:p>
            <a:r>
              <a:rPr lang="en-US" sz="1200" dirty="0" smtClean="0"/>
              <a:t>65.1</a:t>
            </a:r>
            <a:endParaRPr lang="en-US" sz="1200" dirty="0"/>
          </a:p>
        </p:txBody>
      </p:sp>
      <p:sp>
        <p:nvSpPr>
          <p:cNvPr id="13" name="TextBox 12"/>
          <p:cNvSpPr txBox="1"/>
          <p:nvPr/>
        </p:nvSpPr>
        <p:spPr>
          <a:xfrm>
            <a:off x="6309972" y="6443379"/>
            <a:ext cx="476214" cy="276999"/>
          </a:xfrm>
          <a:prstGeom prst="rect">
            <a:avLst/>
          </a:prstGeom>
          <a:noFill/>
        </p:spPr>
        <p:txBody>
          <a:bodyPr wrap="square" rtlCol="0">
            <a:spAutoFit/>
          </a:bodyPr>
          <a:lstStyle/>
          <a:p>
            <a:r>
              <a:rPr lang="en-US" sz="1200" dirty="0" smtClean="0"/>
              <a:t>77.0</a:t>
            </a:r>
            <a:endParaRPr lang="en-US" sz="1200" dirty="0"/>
          </a:p>
        </p:txBody>
      </p:sp>
    </p:spTree>
    <p:extLst>
      <p:ext uri="{BB962C8B-B14F-4D97-AF65-F5344CB8AC3E}">
        <p14:creationId xmlns:p14="http://schemas.microsoft.com/office/powerpoint/2010/main" val="116264319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21171" t="-4620" r="-2044" b="-15723"/>
          <a:stretch/>
        </p:blipFill>
        <p:spPr>
          <a:xfrm>
            <a:off x="-2207394" y="369332"/>
            <a:ext cx="12192000" cy="6114643"/>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31795" y="519244"/>
            <a:ext cx="6060206" cy="2820722"/>
          </a:xfrm>
          <a:prstGeom prst="rect">
            <a:avLst/>
          </a:prstGeom>
        </p:spPr>
      </p:pic>
      <p:sp>
        <p:nvSpPr>
          <p:cNvPr id="6" name="TextBox 5"/>
          <p:cNvSpPr txBox="1"/>
          <p:nvPr/>
        </p:nvSpPr>
        <p:spPr>
          <a:xfrm>
            <a:off x="6805062" y="115503"/>
            <a:ext cx="5386938" cy="369332"/>
          </a:xfrm>
          <a:prstGeom prst="rect">
            <a:avLst/>
          </a:prstGeom>
          <a:solidFill>
            <a:schemeClr val="bg1"/>
          </a:solidFill>
        </p:spPr>
        <p:txBody>
          <a:bodyPr wrap="square" rtlCol="0">
            <a:spAutoFit/>
          </a:bodyPr>
          <a:lstStyle/>
          <a:p>
            <a:r>
              <a:rPr lang="en-US" dirty="0" smtClean="0"/>
              <a:t>sUAS for Shoreline Mapping at Duck, NC FRF</a:t>
            </a:r>
            <a:endParaRPr lang="en-US" dirty="0"/>
          </a:p>
        </p:txBody>
      </p:sp>
      <p:sp>
        <p:nvSpPr>
          <p:cNvPr id="8" name="TextBox 7"/>
          <p:cNvSpPr txBox="1"/>
          <p:nvPr/>
        </p:nvSpPr>
        <p:spPr>
          <a:xfrm>
            <a:off x="9694252" y="2823882"/>
            <a:ext cx="2618081" cy="369332"/>
          </a:xfrm>
          <a:prstGeom prst="rect">
            <a:avLst/>
          </a:prstGeom>
          <a:noFill/>
        </p:spPr>
        <p:txBody>
          <a:bodyPr wrap="square" rtlCol="0">
            <a:spAutoFit/>
          </a:bodyPr>
          <a:lstStyle/>
          <a:p>
            <a:r>
              <a:rPr lang="en-US" dirty="0" smtClean="0">
                <a:solidFill>
                  <a:schemeClr val="bg1"/>
                </a:solidFill>
              </a:rPr>
              <a:t>Photogrammetric Points</a:t>
            </a:r>
            <a:endParaRPr lang="en-US" dirty="0"/>
          </a:p>
        </p:txBody>
      </p:sp>
      <p:sp>
        <p:nvSpPr>
          <p:cNvPr id="9" name="TextBox 8"/>
          <p:cNvSpPr txBox="1"/>
          <p:nvPr/>
        </p:nvSpPr>
        <p:spPr>
          <a:xfrm>
            <a:off x="3458688" y="4415382"/>
            <a:ext cx="5704571" cy="369332"/>
          </a:xfrm>
          <a:prstGeom prst="rect">
            <a:avLst/>
          </a:prstGeom>
          <a:noFill/>
        </p:spPr>
        <p:txBody>
          <a:bodyPr wrap="square" rtlCol="0">
            <a:spAutoFit/>
          </a:bodyPr>
          <a:lstStyle/>
          <a:p>
            <a:r>
              <a:rPr lang="en-US" dirty="0" smtClean="0">
                <a:solidFill>
                  <a:schemeClr val="bg1"/>
                </a:solidFill>
              </a:rPr>
              <a:t>RGB Orthomosaic</a:t>
            </a:r>
            <a:endParaRPr lang="en-US" dirty="0"/>
          </a:p>
        </p:txBody>
      </p:sp>
      <p:sp>
        <p:nvSpPr>
          <p:cNvPr id="11" name="TextBox 10"/>
          <p:cNvSpPr txBox="1"/>
          <p:nvPr/>
        </p:nvSpPr>
        <p:spPr>
          <a:xfrm>
            <a:off x="9694252" y="5878988"/>
            <a:ext cx="2379045" cy="369332"/>
          </a:xfrm>
          <a:prstGeom prst="rect">
            <a:avLst/>
          </a:prstGeom>
          <a:noFill/>
        </p:spPr>
        <p:txBody>
          <a:bodyPr wrap="square" rtlCol="0">
            <a:spAutoFit/>
          </a:bodyPr>
          <a:lstStyle/>
          <a:p>
            <a:r>
              <a:rPr lang="en-US" dirty="0" smtClean="0">
                <a:solidFill>
                  <a:schemeClr val="bg1"/>
                </a:solidFill>
              </a:rPr>
              <a:t>Digital Surface Model</a:t>
            </a:r>
            <a:endParaRPr lang="en-US" dirty="0"/>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40328" y="3542437"/>
            <a:ext cx="6051672" cy="2816750"/>
          </a:xfrm>
          <a:prstGeom prst="rect">
            <a:avLst/>
          </a:prstGeom>
        </p:spPr>
      </p:pic>
      <p:sp>
        <p:nvSpPr>
          <p:cNvPr id="12" name="TextBox 11"/>
          <p:cNvSpPr txBox="1"/>
          <p:nvPr/>
        </p:nvSpPr>
        <p:spPr>
          <a:xfrm>
            <a:off x="9667965" y="5880519"/>
            <a:ext cx="2479414" cy="369332"/>
          </a:xfrm>
          <a:prstGeom prst="rect">
            <a:avLst/>
          </a:prstGeom>
          <a:noFill/>
        </p:spPr>
        <p:txBody>
          <a:bodyPr wrap="square" rtlCol="0">
            <a:spAutoFit/>
          </a:bodyPr>
          <a:lstStyle/>
          <a:p>
            <a:r>
              <a:rPr lang="en-US" dirty="0" smtClean="0">
                <a:solidFill>
                  <a:schemeClr val="bg1"/>
                </a:solidFill>
              </a:rPr>
              <a:t>Digital Surface Model</a:t>
            </a:r>
            <a:endParaRPr lang="en-US" dirty="0"/>
          </a:p>
        </p:txBody>
      </p:sp>
    </p:spTree>
    <p:extLst>
      <p:ext uri="{BB962C8B-B14F-4D97-AF65-F5344CB8AC3E}">
        <p14:creationId xmlns:p14="http://schemas.microsoft.com/office/powerpoint/2010/main" val="192858915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7107" y="3388526"/>
            <a:ext cx="6336632" cy="3178005"/>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03389" y="1763184"/>
            <a:ext cx="4619563" cy="3547620"/>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7107" y="434835"/>
            <a:ext cx="5028471" cy="2340500"/>
          </a:xfrm>
          <a:prstGeom prst="rect">
            <a:avLst/>
          </a:prstGeom>
        </p:spPr>
      </p:pic>
      <p:sp>
        <p:nvSpPr>
          <p:cNvPr id="6" name="TextBox 5"/>
          <p:cNvSpPr txBox="1"/>
          <p:nvPr/>
        </p:nvSpPr>
        <p:spPr>
          <a:xfrm>
            <a:off x="1214657" y="65503"/>
            <a:ext cx="5721532" cy="369332"/>
          </a:xfrm>
          <a:prstGeom prst="rect">
            <a:avLst/>
          </a:prstGeom>
          <a:noFill/>
        </p:spPr>
        <p:txBody>
          <a:bodyPr wrap="square" rtlCol="0">
            <a:spAutoFit/>
          </a:bodyPr>
          <a:lstStyle/>
          <a:p>
            <a:r>
              <a:rPr lang="en-US" dirty="0" smtClean="0"/>
              <a:t>Duck, NC FRF Photogrammetric Points (LAS FMT)</a:t>
            </a:r>
            <a:endParaRPr lang="en-US" dirty="0"/>
          </a:p>
        </p:txBody>
      </p:sp>
      <p:cxnSp>
        <p:nvCxnSpPr>
          <p:cNvPr id="8" name="Straight Arrow Connector 7"/>
          <p:cNvCxnSpPr/>
          <p:nvPr/>
        </p:nvCxnSpPr>
        <p:spPr>
          <a:xfrm>
            <a:off x="6042909" y="2317235"/>
            <a:ext cx="853149" cy="304800"/>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H="1">
            <a:off x="6042909" y="4504435"/>
            <a:ext cx="769432" cy="557092"/>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1174526" y="2960001"/>
            <a:ext cx="5721532" cy="369332"/>
          </a:xfrm>
          <a:prstGeom prst="rect">
            <a:avLst/>
          </a:prstGeom>
          <a:noFill/>
        </p:spPr>
        <p:txBody>
          <a:bodyPr wrap="square" rtlCol="0">
            <a:spAutoFit/>
          </a:bodyPr>
          <a:lstStyle/>
          <a:p>
            <a:r>
              <a:rPr lang="en-US" dirty="0" smtClean="0"/>
              <a:t>Mean High Water (MHW) Shoreline</a:t>
            </a:r>
            <a:endParaRPr lang="en-US" dirty="0"/>
          </a:p>
        </p:txBody>
      </p:sp>
      <p:sp>
        <p:nvSpPr>
          <p:cNvPr id="15" name="TextBox 14"/>
          <p:cNvSpPr txBox="1"/>
          <p:nvPr/>
        </p:nvSpPr>
        <p:spPr>
          <a:xfrm>
            <a:off x="6812341" y="812067"/>
            <a:ext cx="5267364" cy="461665"/>
          </a:xfrm>
          <a:prstGeom prst="rect">
            <a:avLst/>
          </a:prstGeom>
          <a:noFill/>
        </p:spPr>
        <p:txBody>
          <a:bodyPr wrap="square" rtlCol="0">
            <a:spAutoFit/>
          </a:bodyPr>
          <a:lstStyle/>
          <a:p>
            <a:r>
              <a:rPr lang="en-US" sz="2400" dirty="0" smtClean="0"/>
              <a:t>eBee Derived Shoreline Using VDatum</a:t>
            </a:r>
            <a:endParaRPr lang="en-US" sz="2400" dirty="0"/>
          </a:p>
        </p:txBody>
      </p:sp>
    </p:spTree>
    <p:extLst>
      <p:ext uri="{BB962C8B-B14F-4D97-AF65-F5344CB8AC3E}">
        <p14:creationId xmlns:p14="http://schemas.microsoft.com/office/powerpoint/2010/main" val="355515593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52201" y="0"/>
            <a:ext cx="3855697" cy="6858000"/>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37335" y="319606"/>
            <a:ext cx="5048250" cy="2600325"/>
          </a:xfrm>
          <a:prstGeom prst="rect">
            <a:avLst/>
          </a:prstGeom>
        </p:spPr>
      </p:pic>
      <p:sp>
        <p:nvSpPr>
          <p:cNvPr id="14" name="TextBox 13"/>
          <p:cNvSpPr txBox="1"/>
          <p:nvPr/>
        </p:nvSpPr>
        <p:spPr>
          <a:xfrm>
            <a:off x="600364" y="4152034"/>
            <a:ext cx="6622472" cy="2246769"/>
          </a:xfrm>
          <a:prstGeom prst="rect">
            <a:avLst/>
          </a:prstGeom>
          <a:noFill/>
        </p:spPr>
        <p:txBody>
          <a:bodyPr wrap="square" rtlCol="0">
            <a:spAutoFit/>
          </a:bodyPr>
          <a:lstStyle/>
          <a:p>
            <a:pPr marL="285750" indent="-285750">
              <a:buFont typeface="Arial" panose="020B0604020202020204" pitchFamily="34" charset="0"/>
              <a:buChar char="•"/>
            </a:pPr>
            <a:r>
              <a:rPr lang="en-US" sz="2000" dirty="0" smtClean="0"/>
              <a:t>Weight (w/ supplied camera) : ~1.16 lb</a:t>
            </a:r>
          </a:p>
          <a:p>
            <a:pPr marL="285750" indent="-285750">
              <a:buFont typeface="Arial" panose="020B0604020202020204" pitchFamily="34" charset="0"/>
              <a:buChar char="•"/>
            </a:pPr>
            <a:r>
              <a:rPr lang="en-US" sz="2000" dirty="0" smtClean="0"/>
              <a:t>Wingspan : 96 cm (38 in)</a:t>
            </a:r>
          </a:p>
          <a:p>
            <a:pPr marL="285750" indent="-285750">
              <a:buFont typeface="Arial" panose="020B0604020202020204" pitchFamily="34" charset="0"/>
              <a:buChar char="•"/>
            </a:pPr>
            <a:r>
              <a:rPr lang="en-US" sz="2000" dirty="0" smtClean="0"/>
              <a:t>Material: EPP foam, carbon structure &amp; composite parts</a:t>
            </a:r>
          </a:p>
          <a:p>
            <a:pPr marL="285750" indent="-285750">
              <a:buFont typeface="Arial" panose="020B0604020202020204" pitchFamily="34" charset="0"/>
              <a:buChar char="•"/>
            </a:pPr>
            <a:r>
              <a:rPr lang="en-US" sz="2000" dirty="0" smtClean="0"/>
              <a:t>Propulsion: Electric pusher prop, 160 W brushless DC motor</a:t>
            </a:r>
          </a:p>
          <a:p>
            <a:pPr marL="285750" indent="-285750">
              <a:buFont typeface="Arial" panose="020B0604020202020204" pitchFamily="34" charset="0"/>
              <a:buChar char="•"/>
            </a:pPr>
            <a:r>
              <a:rPr lang="en-US" sz="2000" dirty="0" smtClean="0"/>
              <a:t>GNSS/RTK receiver : L1/L2, GPS &amp; GLONASS</a:t>
            </a:r>
          </a:p>
          <a:p>
            <a:pPr marL="285750" indent="-285750">
              <a:buFont typeface="Arial" panose="020B0604020202020204" pitchFamily="34" charset="0"/>
              <a:buChar char="•"/>
            </a:pPr>
            <a:r>
              <a:rPr lang="en-US" sz="2000" dirty="0" smtClean="0"/>
              <a:t>Battery: 11.1 V, 2150 mAh </a:t>
            </a:r>
            <a:endParaRPr lang="en-US" sz="2000" dirty="0"/>
          </a:p>
        </p:txBody>
      </p:sp>
      <p:sp>
        <p:nvSpPr>
          <p:cNvPr id="16" name="TextBox 15"/>
          <p:cNvSpPr txBox="1"/>
          <p:nvPr/>
        </p:nvSpPr>
        <p:spPr>
          <a:xfrm>
            <a:off x="2310642" y="3607334"/>
            <a:ext cx="3417918" cy="400110"/>
          </a:xfrm>
          <a:prstGeom prst="rect">
            <a:avLst/>
          </a:prstGeom>
          <a:noFill/>
        </p:spPr>
        <p:txBody>
          <a:bodyPr wrap="square" rtlCol="0">
            <a:spAutoFit/>
          </a:bodyPr>
          <a:lstStyle/>
          <a:p>
            <a:r>
              <a:rPr lang="en-US" sz="2000" b="1" dirty="0" smtClean="0"/>
              <a:t>eBee RTK Hardware specs</a:t>
            </a:r>
            <a:endParaRPr lang="en-US" sz="2000" b="1" dirty="0"/>
          </a:p>
        </p:txBody>
      </p:sp>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1272" y="1961964"/>
            <a:ext cx="2365253" cy="1502667"/>
          </a:xfrm>
          <a:prstGeom prst="rect">
            <a:avLst/>
          </a:prstGeom>
        </p:spPr>
      </p:pic>
    </p:spTree>
    <p:extLst>
      <p:ext uri="{BB962C8B-B14F-4D97-AF65-F5344CB8AC3E}">
        <p14:creationId xmlns:p14="http://schemas.microsoft.com/office/powerpoint/2010/main" val="302139034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25798" y="3421893"/>
            <a:ext cx="6101084" cy="3447098"/>
          </a:xfrm>
          <a:prstGeom prst="rect">
            <a:avLst/>
          </a:prstGeom>
          <a:noFill/>
        </p:spPr>
        <p:txBody>
          <a:bodyPr wrap="square" rtlCol="0">
            <a:spAutoFit/>
          </a:bodyPr>
          <a:lstStyle/>
          <a:p>
            <a:endParaRPr lang="en-US" dirty="0"/>
          </a:p>
          <a:p>
            <a:pPr marL="285750" indent="-285750">
              <a:buFont typeface="Arial" panose="020B0604020202020204" pitchFamily="34" charset="0"/>
              <a:buChar char="•"/>
            </a:pPr>
            <a:r>
              <a:rPr lang="en-US" sz="2000" dirty="0" smtClean="0"/>
              <a:t>Hand launched</a:t>
            </a:r>
          </a:p>
          <a:p>
            <a:pPr marL="285750" indent="-285750">
              <a:buFont typeface="Arial" panose="020B0604020202020204" pitchFamily="34" charset="0"/>
              <a:buChar char="•"/>
            </a:pPr>
            <a:r>
              <a:rPr lang="en-US" sz="2000" dirty="0" smtClean="0"/>
              <a:t>Maximum flight time: 40 mins</a:t>
            </a:r>
          </a:p>
          <a:p>
            <a:pPr marL="285750" indent="-285750">
              <a:buFont typeface="Arial" panose="020B0604020202020204" pitchFamily="34" charset="0"/>
              <a:buChar char="•"/>
            </a:pPr>
            <a:r>
              <a:rPr lang="en-US" sz="2000" dirty="0" smtClean="0"/>
              <a:t>Nominal cruise speed : 40-90 km/h (25-56 mph)</a:t>
            </a:r>
          </a:p>
          <a:p>
            <a:pPr marL="285750" indent="-285750">
              <a:buFont typeface="Arial" panose="020B0604020202020204" pitchFamily="34" charset="0"/>
              <a:buChar char="•"/>
            </a:pPr>
            <a:r>
              <a:rPr lang="en-US" sz="2000" dirty="0" smtClean="0"/>
              <a:t>Radio link range: Up to 3 km (1.86 mi) </a:t>
            </a:r>
          </a:p>
          <a:p>
            <a:pPr marL="285750" indent="-285750">
              <a:buFont typeface="Arial" panose="020B0604020202020204" pitchFamily="34" charset="0"/>
              <a:buChar char="•"/>
            </a:pPr>
            <a:r>
              <a:rPr lang="en-US" sz="2000" dirty="0" smtClean="0"/>
              <a:t>Wind resistance: Up to 45 km/h (12 m/sec or 28 mph)</a:t>
            </a:r>
          </a:p>
          <a:p>
            <a:pPr marL="285750" indent="-285750">
              <a:buFont typeface="Arial" panose="020B0604020202020204" pitchFamily="34" charset="0"/>
              <a:buChar char="•"/>
            </a:pPr>
            <a:r>
              <a:rPr lang="en-US" sz="2000" dirty="0" smtClean="0"/>
              <a:t>GSD: Down to 1.5 cm per pixel</a:t>
            </a:r>
          </a:p>
          <a:p>
            <a:pPr marL="285750" indent="-285750">
              <a:buFont typeface="Arial" panose="020B0604020202020204" pitchFamily="34" charset="0"/>
              <a:buChar char="•"/>
            </a:pPr>
            <a:r>
              <a:rPr lang="en-US" sz="2000" dirty="0" smtClean="0"/>
              <a:t>Relative orthomosaic/ 3D model accuracy: 1-3 x GSD</a:t>
            </a:r>
          </a:p>
          <a:p>
            <a:pPr marL="285750" indent="-285750">
              <a:buFont typeface="Arial" panose="020B0604020202020204" pitchFamily="34" charset="0"/>
              <a:buChar char="•"/>
            </a:pPr>
            <a:r>
              <a:rPr lang="en-US" sz="2000" dirty="0" smtClean="0"/>
              <a:t>Absolute accuracy (no GCPs):  Down to 3 cm horizontal / 5 cm vertical</a:t>
            </a:r>
          </a:p>
          <a:p>
            <a:pPr marL="285750" indent="-285750">
              <a:buFont typeface="Arial" panose="020B0604020202020204" pitchFamily="34" charset="0"/>
              <a:buChar char="•"/>
            </a:pPr>
            <a:r>
              <a:rPr lang="en-US" sz="2000" dirty="0" smtClean="0"/>
              <a:t>Linear landing accuracy: Approx 5 m / 16.4 ft </a:t>
            </a:r>
            <a:endParaRPr lang="en-US" sz="2000" dirty="0"/>
          </a:p>
        </p:txBody>
      </p:sp>
      <p:sp>
        <p:nvSpPr>
          <p:cNvPr id="3" name="TextBox 2"/>
          <p:cNvSpPr txBox="1"/>
          <p:nvPr/>
        </p:nvSpPr>
        <p:spPr>
          <a:xfrm>
            <a:off x="2134291" y="3421893"/>
            <a:ext cx="2834640" cy="369332"/>
          </a:xfrm>
          <a:prstGeom prst="rect">
            <a:avLst/>
          </a:prstGeom>
          <a:noFill/>
        </p:spPr>
        <p:txBody>
          <a:bodyPr wrap="square" rtlCol="0">
            <a:spAutoFit/>
          </a:bodyPr>
          <a:lstStyle/>
          <a:p>
            <a:r>
              <a:rPr lang="en-US" b="1" dirty="0" smtClean="0"/>
              <a:t>eBee RTK Operations</a:t>
            </a:r>
            <a:endParaRPr lang="en-US" b="1"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85068" y="40004"/>
            <a:ext cx="5000104" cy="3333402"/>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85068" y="3449547"/>
            <a:ext cx="5000104" cy="3333402"/>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2358" y="50891"/>
            <a:ext cx="5000104" cy="3333402"/>
          </a:xfrm>
          <a:prstGeom prst="rect">
            <a:avLst/>
          </a:prstGeom>
        </p:spPr>
      </p:pic>
    </p:spTree>
    <p:extLst>
      <p:ext uri="{BB962C8B-B14F-4D97-AF65-F5344CB8AC3E}">
        <p14:creationId xmlns:p14="http://schemas.microsoft.com/office/powerpoint/2010/main" val="394217452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2500" y="0"/>
            <a:ext cx="10287000" cy="6858000"/>
          </a:xfrm>
          <a:prstGeom prst="rect">
            <a:avLst/>
          </a:prstGeom>
        </p:spPr>
      </p:pic>
    </p:spTree>
    <p:extLst>
      <p:ext uri="{BB962C8B-B14F-4D97-AF65-F5344CB8AC3E}">
        <p14:creationId xmlns:p14="http://schemas.microsoft.com/office/powerpoint/2010/main" val="28961470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2500" y="0"/>
            <a:ext cx="10287000" cy="6858000"/>
          </a:xfrm>
          <a:prstGeom prst="rect">
            <a:avLst/>
          </a:prstGeom>
        </p:spPr>
      </p:pic>
    </p:spTree>
    <p:extLst>
      <p:ext uri="{BB962C8B-B14F-4D97-AF65-F5344CB8AC3E}">
        <p14:creationId xmlns:p14="http://schemas.microsoft.com/office/powerpoint/2010/main" val="29349850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2500" y="0"/>
            <a:ext cx="10287000" cy="6858000"/>
          </a:xfrm>
          <a:prstGeom prst="rect">
            <a:avLst/>
          </a:prstGeom>
        </p:spPr>
      </p:pic>
    </p:spTree>
    <p:extLst>
      <p:ext uri="{BB962C8B-B14F-4D97-AF65-F5344CB8AC3E}">
        <p14:creationId xmlns:p14="http://schemas.microsoft.com/office/powerpoint/2010/main" val="416172891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eBee Payloads</a:t>
            </a:r>
            <a:endParaRPr lang="en-US" dirty="0"/>
          </a:p>
        </p:txBody>
      </p:sp>
      <p:sp>
        <p:nvSpPr>
          <p:cNvPr id="4" name="Content Placeholder 3"/>
          <p:cNvSpPr>
            <a:spLocks noGrp="1"/>
          </p:cNvSpPr>
          <p:nvPr>
            <p:ph idx="1"/>
          </p:nvPr>
        </p:nvSpPr>
        <p:spPr>
          <a:xfrm>
            <a:off x="647700" y="1825625"/>
            <a:ext cx="4721225" cy="4351338"/>
          </a:xfrm>
        </p:spPr>
        <p:txBody>
          <a:bodyPr/>
          <a:lstStyle/>
          <a:p>
            <a:r>
              <a:rPr lang="en-US" dirty="0" smtClean="0"/>
              <a:t>Canon S110 RGB (16 MP)</a:t>
            </a:r>
          </a:p>
          <a:p>
            <a:r>
              <a:rPr lang="en-US" dirty="0" smtClean="0"/>
              <a:t>Canon S110 NIR (12 MP)</a:t>
            </a:r>
          </a:p>
          <a:p>
            <a:r>
              <a:rPr lang="en-US" dirty="0" smtClean="0"/>
              <a:t>Sony WX RGB (18.2 MP)</a:t>
            </a:r>
          </a:p>
          <a:p>
            <a:r>
              <a:rPr lang="en-US" dirty="0" smtClean="0"/>
              <a:t>Thermomap</a:t>
            </a:r>
          </a:p>
          <a:p>
            <a:r>
              <a:rPr lang="en-US" dirty="0" smtClean="0"/>
              <a:t>S.O.D.A – Sensor Optimized for Drone Applications (20 MP)</a:t>
            </a:r>
          </a:p>
          <a:p>
            <a:r>
              <a:rPr lang="en-US" dirty="0" smtClean="0"/>
              <a:t>Parrot Sequoia Multi-Spec </a:t>
            </a:r>
          </a:p>
          <a:p>
            <a:pPr lvl="1"/>
            <a:r>
              <a:rPr lang="en-US" dirty="0" smtClean="0"/>
              <a:t>Green/Red/Red-Edge/NIR </a:t>
            </a:r>
          </a:p>
          <a:p>
            <a:pPr marL="457200" lvl="1" indent="0">
              <a:buNone/>
            </a:pPr>
            <a:endParaRPr lang="en-US"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34425" y="227101"/>
            <a:ext cx="3105150" cy="222885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68925" y="305098"/>
            <a:ext cx="3105150" cy="222885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34425" y="2560186"/>
            <a:ext cx="3105150" cy="2228850"/>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86178" y="2525680"/>
            <a:ext cx="3105150" cy="2228850"/>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85630" y="4884286"/>
            <a:ext cx="2437233" cy="1749425"/>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63377" y="6106350"/>
            <a:ext cx="3689869" cy="411099"/>
          </a:xfrm>
          <a:prstGeom prst="rect">
            <a:avLst/>
          </a:prstGeom>
        </p:spPr>
      </p:pic>
    </p:spTree>
    <p:extLst>
      <p:ext uri="{BB962C8B-B14F-4D97-AF65-F5344CB8AC3E}">
        <p14:creationId xmlns:p14="http://schemas.microsoft.com/office/powerpoint/2010/main" val="393308974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C:\Users\jason.woolard\Downloads\catlett_islands\catlett_ppt\catlett9.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18" y="0"/>
            <a:ext cx="12337081" cy="6205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TextBox 1"/>
          <p:cNvSpPr txBox="1">
            <a:spLocks noChangeArrowheads="1"/>
          </p:cNvSpPr>
          <p:nvPr/>
        </p:nvSpPr>
        <p:spPr bwMode="auto">
          <a:xfrm>
            <a:off x="1790700" y="4267200"/>
            <a:ext cx="236220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bg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bg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bg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bg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bg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defRPr>
            </a:lvl9pPr>
          </a:lstStyle>
          <a:p>
            <a:pPr eaLnBrk="1" hangingPunct="1">
              <a:spcBef>
                <a:spcPct val="0"/>
              </a:spcBef>
              <a:buFontTx/>
              <a:buNone/>
            </a:pPr>
            <a:r>
              <a:rPr lang="en-US" altLang="en-US" sz="1800" dirty="0"/>
              <a:t>Chesapeake Bay National Estuarine Research Reserve (CBNERR or Reserve) Catlett Island.</a:t>
            </a:r>
          </a:p>
          <a:p>
            <a:pPr eaLnBrk="1" hangingPunct="1">
              <a:spcBef>
                <a:spcPct val="0"/>
              </a:spcBef>
              <a:buFontTx/>
              <a:buNone/>
            </a:pPr>
            <a:r>
              <a:rPr lang="en-US" altLang="en-US" sz="1800" dirty="0"/>
              <a:t>5 cm RGB orthomosaic</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89279" y="0"/>
            <a:ext cx="4302721" cy="2657475"/>
          </a:xfrm>
          <a:prstGeom prst="rect">
            <a:avLst/>
          </a:prstGeom>
        </p:spPr>
      </p:pic>
      <p:sp>
        <p:nvSpPr>
          <p:cNvPr id="3" name="Oval 2"/>
          <p:cNvSpPr/>
          <p:nvPr/>
        </p:nvSpPr>
        <p:spPr>
          <a:xfrm>
            <a:off x="9096375" y="333375"/>
            <a:ext cx="257175" cy="20002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96885911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45554" y="0"/>
            <a:ext cx="8875059" cy="685800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5735" y="6049919"/>
            <a:ext cx="1772303" cy="485954"/>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18950" y="5786357"/>
            <a:ext cx="834580" cy="834580"/>
          </a:xfrm>
          <a:prstGeom prst="rect">
            <a:avLst/>
          </a:prstGeom>
        </p:spPr>
      </p:pic>
    </p:spTree>
    <p:extLst>
      <p:ext uri="{BB962C8B-B14F-4D97-AF65-F5344CB8AC3E}">
        <p14:creationId xmlns:p14="http://schemas.microsoft.com/office/powerpoint/2010/main" val="262378468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1770</TotalTime>
  <Words>693</Words>
  <Application>Microsoft Office PowerPoint</Application>
  <PresentationFormat>Widescreen</PresentationFormat>
  <Paragraphs>63</Paragraphs>
  <Slides>17</Slides>
  <Notes>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17</vt:i4>
      </vt:variant>
    </vt:vector>
  </HeadingPairs>
  <TitlesOfParts>
    <vt:vector size="21" baseType="lpstr">
      <vt:lpstr>Arial</vt:lpstr>
      <vt:lpstr>Calibri</vt:lpstr>
      <vt:lpstr>Calibri Light</vt:lpstr>
      <vt:lpstr>Office Theme</vt:lpstr>
      <vt:lpstr>Small Unmanned Aerial Systems (sUAS) for Mapping</vt:lpstr>
      <vt:lpstr>PowerPoint Presentation</vt:lpstr>
      <vt:lpstr>PowerPoint Presentation</vt:lpstr>
      <vt:lpstr>PowerPoint Presentation</vt:lpstr>
      <vt:lpstr>PowerPoint Presentation</vt:lpstr>
      <vt:lpstr>PowerPoint Presentation</vt:lpstr>
      <vt:lpstr>eBee Payloads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NOS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NOSTEMP</dc:creator>
  <cp:lastModifiedBy>Jason Woolard</cp:lastModifiedBy>
  <cp:revision>97</cp:revision>
  <dcterms:created xsi:type="dcterms:W3CDTF">2017-03-02T18:17:46Z</dcterms:created>
  <dcterms:modified xsi:type="dcterms:W3CDTF">2018-05-10T14:07:09Z</dcterms:modified>
</cp:coreProperties>
</file>