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4073" r:id="rId3"/>
    <p:sldMasterId id="2147484090" r:id="rId4"/>
  </p:sldMasterIdLst>
  <p:notesMasterIdLst>
    <p:notesMasterId r:id="rId28"/>
  </p:notesMasterIdLst>
  <p:handoutMasterIdLst>
    <p:handoutMasterId r:id="rId29"/>
  </p:handoutMasterIdLst>
  <p:sldIdLst>
    <p:sldId id="257" r:id="rId5"/>
    <p:sldId id="258" r:id="rId6"/>
    <p:sldId id="266" r:id="rId7"/>
    <p:sldId id="514" r:id="rId8"/>
    <p:sldId id="515" r:id="rId9"/>
    <p:sldId id="355" r:id="rId10"/>
    <p:sldId id="398" r:id="rId11"/>
    <p:sldId id="421" r:id="rId12"/>
    <p:sldId id="551" r:id="rId13"/>
    <p:sldId id="632" r:id="rId14"/>
    <p:sldId id="637" r:id="rId15"/>
    <p:sldId id="638" r:id="rId16"/>
    <p:sldId id="525" r:id="rId17"/>
    <p:sldId id="561" r:id="rId18"/>
    <p:sldId id="630" r:id="rId19"/>
    <p:sldId id="560" r:id="rId20"/>
    <p:sldId id="562" r:id="rId21"/>
    <p:sldId id="610" r:id="rId22"/>
    <p:sldId id="565" r:id="rId23"/>
    <p:sldId id="573" r:id="rId24"/>
    <p:sldId id="566" r:id="rId25"/>
    <p:sldId id="567" r:id="rId26"/>
    <p:sldId id="352" r:id="rId2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6740" autoAdjust="0"/>
    <p:restoredTop sz="90629" autoAdjust="0"/>
  </p:normalViewPr>
  <p:slideViewPr>
    <p:cSldViewPr>
      <p:cViewPr varScale="1">
        <p:scale>
          <a:sx n="104" d="100"/>
          <a:sy n="104" d="100"/>
        </p:scale>
        <p:origin x="2334" y="10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70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cs typeface="Arial" charset="0"/>
              </a:defRPr>
            </a:lvl1pPr>
          </a:lstStyle>
          <a:p>
            <a:pPr>
              <a:defRPr/>
            </a:pPr>
            <a:fld id="{B19E0863-C5AC-49FB-912F-02593B4F76DA}" type="datetimeFigureOut">
              <a:rPr lang="en-US"/>
              <a:pPr>
                <a:defRPr/>
              </a:pPr>
              <a:t>5/8/2018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>
                <a:cs typeface="Arial" charset="0"/>
              </a:defRPr>
            </a:lvl1pPr>
          </a:lstStyle>
          <a:p>
            <a:pPr>
              <a:defRPr/>
            </a:pPr>
            <a:fld id="{87A7E1C4-8F85-4490-A7A6-012C03A26F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5850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0371C84-47F4-4C2B-8BC5-C43E6AC17D55}" type="datetimeFigureOut">
              <a:rPr lang="en-US"/>
              <a:pPr>
                <a:defRPr/>
              </a:pPr>
              <a:t>5/8/2018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fld id="{49D583FF-7D90-45FC-B96D-D604ECC7AD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85573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646CF39-5691-46B8-A1D0-764772D6CB85}" type="slidenum">
              <a:rPr lang="en-US" altLang="en-US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1" hangingPunct="1">
                <a:spcBef>
                  <a:spcPct val="0"/>
                </a:spcBef>
              </a:pPr>
              <a:t>1</a:t>
            </a:fld>
            <a:endParaRPr lang="en-US" altLang="en-US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6175" y="685800"/>
            <a:ext cx="4570413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Tx/>
              <a:buChar char="•"/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85738" indent="-185738" eaLnBrk="1" hangingPunct="1">
              <a:lnSpc>
                <a:spcPct val="80000"/>
              </a:lnSpc>
              <a:buFontTx/>
              <a:buChar char="•"/>
            </a:pPr>
            <a:r>
              <a:rPr lang="en-US" altLang="en-US" sz="800" smtClean="0">
                <a:latin typeface="Times" pitchFamily="18" charset="0"/>
              </a:rPr>
              <a:t>These objectives of increasing intra- and interagency coordination and promoting multi-use of geospatial data are gaining a lot of traction.</a:t>
            </a:r>
          </a:p>
          <a:p>
            <a:pPr marL="185738" indent="-185738" eaLnBrk="1" hangingPunct="1">
              <a:lnSpc>
                <a:spcPct val="80000"/>
              </a:lnSpc>
              <a:buFontTx/>
              <a:buChar char="•"/>
            </a:pPr>
            <a:r>
              <a:rPr lang="en-US" altLang="en-US" sz="800" smtClean="0">
                <a:latin typeface="Times" pitchFamily="18" charset="0"/>
              </a:rPr>
              <a:t>One important driver was a 2004 National Research Council Report titled “A Geospatial Framework for the Coastal Zone: National Needs for Coastal Mapping and Charting.”</a:t>
            </a:r>
          </a:p>
          <a:p>
            <a:pPr marL="639763" lvl="1" indent="-185738" eaLnBrk="1" hangingPunct="1">
              <a:lnSpc>
                <a:spcPct val="80000"/>
              </a:lnSpc>
              <a:buFontTx/>
              <a:buChar char="•"/>
            </a:pPr>
            <a:r>
              <a:rPr lang="en-US" altLang="en-US" sz="800" smtClean="0">
                <a:latin typeface="Times" pitchFamily="18" charset="0"/>
              </a:rPr>
              <a:t>Key recommendation: increasing coordination and collaboration on ocean and coastal mapping across the federal gov.</a:t>
            </a:r>
          </a:p>
          <a:p>
            <a:pPr marL="185738" indent="-185738" eaLnBrk="1" hangingPunct="1">
              <a:lnSpc>
                <a:spcPct val="80000"/>
              </a:lnSpc>
              <a:buFontTx/>
              <a:buChar char="•"/>
            </a:pPr>
            <a:r>
              <a:rPr lang="en-US" altLang="en-US" sz="800" smtClean="0">
                <a:latin typeface="Times" pitchFamily="18" charset="0"/>
              </a:rPr>
              <a:t>Stimulated several other reports/initiatives, including the U.S. Ocean Action Plan.  It turn, that led to the creation of the Interagency Working Group on Ocean and Coastal Mapping (IWG-OCM).  </a:t>
            </a:r>
          </a:p>
          <a:p>
            <a:pPr marL="185738" indent="-185738" eaLnBrk="1" hangingPunct="1">
              <a:lnSpc>
                <a:spcPct val="80000"/>
              </a:lnSpc>
            </a:pPr>
            <a:endParaRPr lang="en-US" altLang="en-US" sz="800" smtClean="0">
              <a:latin typeface="Times" pitchFamily="18" charset="0"/>
            </a:endParaRPr>
          </a:p>
          <a:p>
            <a:pPr marL="185738" indent="-185738" eaLnBrk="1" hangingPunct="1">
              <a:lnSpc>
                <a:spcPct val="80000"/>
              </a:lnSpc>
            </a:pPr>
            <a:r>
              <a:rPr lang="en-US" altLang="en-US" sz="800" smtClean="0">
                <a:latin typeface="Times" pitchFamily="18" charset="0"/>
              </a:rPr>
              <a:t>NRC Report </a:t>
            </a:r>
          </a:p>
          <a:p>
            <a:pPr marL="185738" indent="-185738" eaLnBrk="1" hangingPunct="1">
              <a:lnSpc>
                <a:spcPct val="80000"/>
              </a:lnSpc>
              <a:buFontTx/>
              <a:buChar char="-"/>
            </a:pPr>
            <a:r>
              <a:rPr lang="en-US" altLang="en-US" sz="800" smtClean="0">
                <a:latin typeface="Times" pitchFamily="18" charset="0"/>
              </a:rPr>
              <a:t>Consistent spatial framework for coastal data the allows a seamless transition from onshore to offshore</a:t>
            </a:r>
          </a:p>
          <a:p>
            <a:pPr marL="185738" indent="-185738" eaLnBrk="1" hangingPunct="1">
              <a:lnSpc>
                <a:spcPct val="80000"/>
              </a:lnSpc>
              <a:buFontTx/>
              <a:buChar char="-"/>
            </a:pPr>
            <a:r>
              <a:rPr lang="en-US" altLang="en-US" sz="800" smtClean="0">
                <a:latin typeface="Times" pitchFamily="18" charset="0"/>
              </a:rPr>
              <a:t>Increased collection and availability of data including land cover, shallow-water bathymetry, seafloor imagery, habitat distribution and classification standards</a:t>
            </a:r>
          </a:p>
          <a:p>
            <a:pPr marL="185738" indent="-185738" eaLnBrk="1" hangingPunct="1">
              <a:lnSpc>
                <a:spcPct val="80000"/>
              </a:lnSpc>
              <a:buFontTx/>
              <a:buChar char="-"/>
            </a:pPr>
            <a:r>
              <a:rPr lang="en-US" altLang="en-US" sz="800" smtClean="0">
                <a:latin typeface="Times" pitchFamily="18" charset="0"/>
              </a:rPr>
              <a:t>Easy access to up to date digital, geospatial data, imagery and mapping products</a:t>
            </a:r>
          </a:p>
          <a:p>
            <a:pPr marL="185738" indent="-185738" eaLnBrk="1" hangingPunct="1">
              <a:lnSpc>
                <a:spcPct val="80000"/>
              </a:lnSpc>
              <a:buFontTx/>
              <a:buChar char="-"/>
            </a:pPr>
            <a:r>
              <a:rPr lang="en-US" altLang="en-US" sz="800" smtClean="0">
                <a:latin typeface="Times" pitchFamily="18" charset="0"/>
              </a:rPr>
              <a:t>Compatibility among data formats – or standards and transformation protocols that allow each data exchange – and a means to evaluate data accuracy.</a:t>
            </a:r>
          </a:p>
          <a:p>
            <a:pPr marL="185738" indent="-185738" eaLnBrk="1" hangingPunct="1">
              <a:lnSpc>
                <a:spcPct val="80000"/>
              </a:lnSpc>
              <a:buFontTx/>
              <a:buChar char="-"/>
            </a:pPr>
            <a:r>
              <a:rPr lang="en-US" altLang="en-US" sz="800" smtClean="0">
                <a:latin typeface="Times" pitchFamily="18" charset="0"/>
              </a:rPr>
              <a:t>Increased inter- and intra-agency coordination, cooperation and communication.</a:t>
            </a:r>
          </a:p>
          <a:p>
            <a:pPr marL="185738" indent="-185738" eaLnBrk="1" hangingPunct="1">
              <a:lnSpc>
                <a:spcPct val="80000"/>
              </a:lnSpc>
              <a:buFontTx/>
              <a:buChar char="-"/>
            </a:pPr>
            <a:endParaRPr lang="en-US" altLang="en-US" sz="800" smtClean="0">
              <a:latin typeface="Times" pitchFamily="18" charset="0"/>
            </a:endParaRPr>
          </a:p>
          <a:p>
            <a:pPr marL="185738" indent="-185738" eaLnBrk="1" hangingPunct="1">
              <a:lnSpc>
                <a:spcPct val="80000"/>
              </a:lnSpc>
            </a:pPr>
            <a:r>
              <a:rPr lang="en-US" altLang="en-US" sz="800" smtClean="0">
                <a:latin typeface="Times" pitchFamily="18" charset="0"/>
              </a:rPr>
              <a:t>U.S Ocean Action Plan</a:t>
            </a:r>
          </a:p>
          <a:p>
            <a:pPr marL="185738" indent="-185738" eaLnBrk="1" hangingPunct="1">
              <a:lnSpc>
                <a:spcPct val="80000"/>
              </a:lnSpc>
              <a:buFontTx/>
              <a:buChar char="-"/>
            </a:pPr>
            <a:r>
              <a:rPr lang="en-US" altLang="en-US" sz="800" smtClean="0">
                <a:latin typeface="Times" pitchFamily="18" charset="0"/>
              </a:rPr>
              <a:t>Develop and annual inventory of federal, federally-funded, and non-federal governmental ocean and coastal mapping programs and operations</a:t>
            </a:r>
          </a:p>
          <a:p>
            <a:pPr marL="185738" indent="-185738" eaLnBrk="1" hangingPunct="1">
              <a:lnSpc>
                <a:spcPct val="80000"/>
              </a:lnSpc>
              <a:buFontTx/>
              <a:buChar char="-"/>
            </a:pPr>
            <a:r>
              <a:rPr lang="en-US" altLang="en-US" sz="800" smtClean="0">
                <a:latin typeface="Times" pitchFamily="18" charset="0"/>
              </a:rPr>
              <a:t>Assess and report on common and shared needs for development of coordinated programs</a:t>
            </a:r>
          </a:p>
          <a:p>
            <a:pPr marL="185738" indent="-185738" eaLnBrk="1" hangingPunct="1">
              <a:lnSpc>
                <a:spcPct val="80000"/>
              </a:lnSpc>
              <a:buFontTx/>
              <a:buChar char="-"/>
            </a:pPr>
            <a:r>
              <a:rPr lang="en-US" altLang="en-US" sz="800" smtClean="0">
                <a:latin typeface="Times" pitchFamily="18" charset="0"/>
              </a:rPr>
              <a:t>Coordinate and leverage resources and efforts across the federal sector with industry, academic, NGO and non-federal government entities</a:t>
            </a:r>
          </a:p>
          <a:p>
            <a:pPr marL="185738" indent="-185738" eaLnBrk="1" hangingPunct="1">
              <a:lnSpc>
                <a:spcPct val="80000"/>
              </a:lnSpc>
              <a:buFontTx/>
              <a:buChar char="-"/>
            </a:pPr>
            <a:r>
              <a:rPr lang="en-US" altLang="en-US" sz="800" smtClean="0">
                <a:latin typeface="Times" pitchFamily="18" charset="0"/>
              </a:rPr>
              <a:t>Set priorities for standards development and developing strategies for promulgation of standards for data acquisition, data, metadata, tools and products</a:t>
            </a:r>
          </a:p>
          <a:p>
            <a:pPr marL="185738" indent="-185738" eaLnBrk="1" hangingPunct="1">
              <a:lnSpc>
                <a:spcPct val="80000"/>
              </a:lnSpc>
              <a:buFontTx/>
              <a:buChar char="-"/>
            </a:pPr>
            <a:r>
              <a:rPr lang="en-US" altLang="en-US" sz="800" smtClean="0">
                <a:latin typeface="Times" pitchFamily="18" charset="0"/>
              </a:rPr>
              <a:t>Develop shared and standardized mechanisms for processing, archiving, and distributing geospatial data, tools, products and services</a:t>
            </a:r>
            <a:endParaRPr lang="en-US" altLang="en-US" smtClean="0">
              <a:latin typeface="Times" pitchFamily="18" charset="0"/>
            </a:endParaRPr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fld id="{60F14C4B-C906-482B-8D36-17018033F0C6}" type="slidenum">
              <a:rPr lang="en-US" altLang="en-US" smtClean="0">
                <a:latin typeface="Times" pitchFamily="18" charset="0"/>
              </a:rPr>
              <a:pPr eaLnBrk="1" hangingPunct="1"/>
              <a:t>19</a:t>
            </a:fld>
            <a:endParaRPr lang="en-US" alt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42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fld id="{DD049E18-222C-47CA-A407-B4CD2D908AC6}" type="slidenum">
              <a:rPr lang="en-US" altLang="en-US" smtClean="0"/>
              <a:pPr eaLnBrk="1" hangingPunct="1"/>
              <a:t>20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800" b="1" dirty="0" smtClean="0">
                <a:solidFill>
                  <a:srgbClr val="0070C0"/>
                </a:solidFill>
              </a:rPr>
              <a:t>Support of other applications: </a:t>
            </a:r>
          </a:p>
          <a:p>
            <a:pPr lvl="1" eaLnBrk="1" hangingPunct="1">
              <a:defRPr/>
            </a:pPr>
            <a:r>
              <a:rPr lang="en-US" altLang="en-US" sz="800" dirty="0" smtClean="0">
                <a:solidFill>
                  <a:srgbClr val="0070C0"/>
                </a:solidFill>
              </a:rPr>
              <a:t>NOAA nautical charts</a:t>
            </a:r>
          </a:p>
          <a:p>
            <a:pPr lvl="1" eaLnBrk="1" hangingPunct="1">
              <a:defRPr/>
            </a:pPr>
            <a:r>
              <a:rPr lang="en-US" altLang="en-US" sz="800" dirty="0" smtClean="0">
                <a:solidFill>
                  <a:srgbClr val="0070C0"/>
                </a:solidFill>
              </a:rPr>
              <a:t>Used in defining the United States’ territorial limits</a:t>
            </a:r>
          </a:p>
          <a:p>
            <a:pPr lvl="1" eaLnBrk="1" hangingPunct="1">
              <a:defRPr/>
            </a:pPr>
            <a:r>
              <a:rPr lang="en-US" altLang="en-US" sz="800" dirty="0" smtClean="0">
                <a:solidFill>
                  <a:srgbClr val="0070C0"/>
                </a:solidFill>
              </a:rPr>
              <a:t>Coastal resource management</a:t>
            </a:r>
          </a:p>
          <a:p>
            <a:pPr lvl="1" eaLnBrk="1" hangingPunct="1">
              <a:defRPr/>
            </a:pPr>
            <a:r>
              <a:rPr lang="en-US" altLang="en-US" sz="800" dirty="0" smtClean="0">
                <a:solidFill>
                  <a:srgbClr val="0070C0"/>
                </a:solidFill>
              </a:rPr>
              <a:t>Storm surge and coastal flooding modeling</a:t>
            </a:r>
          </a:p>
          <a:p>
            <a:pPr lvl="1" eaLnBrk="1" hangingPunct="1">
              <a:defRPr/>
            </a:pPr>
            <a:r>
              <a:rPr lang="en-US" altLang="en-US" sz="800" dirty="0" smtClean="0">
                <a:solidFill>
                  <a:srgbClr val="0070C0"/>
                </a:solidFill>
              </a:rPr>
              <a:t>Coastal geomorphology studies</a:t>
            </a:r>
          </a:p>
          <a:p>
            <a:pPr lvl="1" eaLnBrk="1" hangingPunct="1">
              <a:defRPr/>
            </a:pPr>
            <a:r>
              <a:rPr lang="en-US" altLang="en-US" sz="800" dirty="0" smtClean="0">
                <a:solidFill>
                  <a:srgbClr val="0070C0"/>
                </a:solidFill>
              </a:rPr>
              <a:t>GIS analysis</a:t>
            </a:r>
          </a:p>
          <a:p>
            <a:pPr lvl="1" eaLnBrk="1" hangingPunct="1">
              <a:defRPr/>
            </a:pPr>
            <a:endParaRPr lang="en-US" altLang="en-US" sz="800" dirty="0" smtClean="0">
              <a:solidFill>
                <a:srgbClr val="0070C0"/>
              </a:solidFill>
            </a:endParaRPr>
          </a:p>
          <a:p>
            <a:pPr eaLnBrk="1" hangingPunct="1">
              <a:defRPr/>
            </a:pPr>
            <a:r>
              <a:rPr lang="en-US" altLang="en-US" sz="800" b="1" dirty="0" smtClean="0">
                <a:solidFill>
                  <a:srgbClr val="0070C0"/>
                </a:solidFill>
              </a:rPr>
              <a:t>Coastal Intelligence, Resiliency and Place-Based Conservation Applications </a:t>
            </a:r>
          </a:p>
          <a:p>
            <a:pPr eaLnBrk="1" hangingPunct="1">
              <a:defRPr/>
            </a:pPr>
            <a:endParaRPr lang="en-US" altLang="en-US" sz="800" b="1" dirty="0" smtClean="0">
              <a:solidFill>
                <a:srgbClr val="0070C0"/>
              </a:solidFill>
            </a:endParaRPr>
          </a:p>
          <a:p>
            <a:pPr marL="342900" lvl="1" indent="-342900" algn="ctr" eaLnBrk="1" hangingPunct="1">
              <a:buFontTx/>
              <a:buChar char="•"/>
              <a:defRPr/>
            </a:pPr>
            <a:r>
              <a:rPr lang="en-US" altLang="en-US" sz="800" b="1" i="1" dirty="0" smtClean="0">
                <a:solidFill>
                  <a:srgbClr val="0070C0"/>
                </a:solidFill>
                <a:cs typeface="Arial" charset="0"/>
              </a:rPr>
              <a:t>Integrated Ocean and Coastal Mapping : ! Map Once-Use Many Times ! </a:t>
            </a:r>
            <a:endParaRPr lang="en-US" altLang="en-US" sz="800" b="1" dirty="0" smtClean="0">
              <a:solidFill>
                <a:srgbClr val="0070C0"/>
              </a:solidFill>
              <a:cs typeface="Arial" charset="0"/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D583FF-7D90-45FC-B96D-D604ECC7AD0A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0392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Times" pitchFamily="18" charset="0"/>
            </a:endParaRPr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75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52475" indent="-285750" defTabSz="942975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60463" indent="-228600" defTabSz="942975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25600" indent="-228600" defTabSz="942975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89150" indent="-228600" defTabSz="942975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4635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300355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6075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91795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fld id="{C2F5B72B-8D1F-4FB9-A84D-5D0083811A1F}" type="slidenum">
              <a:rPr lang="en-US" altLang="en-US" smtClean="0">
                <a:solidFill>
                  <a:srgbClr val="000000"/>
                </a:solidFill>
                <a:latin typeface="Times" pitchFamily="18" charset="0"/>
              </a:rPr>
              <a:pPr eaLnBrk="1" hangingPunct="1"/>
              <a:t>7</a:t>
            </a:fld>
            <a:endParaRPr lang="en-US" altLang="en-US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28663" indent="-2794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20775" indent="-223838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570038" indent="-223838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17713" indent="-223838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474913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32113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389313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46513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fld id="{03832CB2-416B-49B5-8659-6F7D6CD937BC}" type="slidenum">
              <a:rPr lang="en-US" altLang="en-US" smtClean="0">
                <a:latin typeface="Arial" pitchFamily="34" charset="0"/>
              </a:rPr>
              <a:pPr eaLnBrk="1" hangingPunct="1"/>
              <a:t>8</a:t>
            </a:fld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hape 91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23" name="Shape 9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715" tIns="89715" rIns="89715" bIns="8971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dirty="0" smtClean="0"/>
              <a:t>West Island 820.  Area had fairly turbid conditions in the surf zone during the lidar collect.  4m </a:t>
            </a:r>
            <a:r>
              <a:rPr lang="en-US" altLang="en-US" dirty="0" err="1" smtClean="0"/>
              <a:t>isobath</a:t>
            </a:r>
            <a:r>
              <a:rPr lang="en-US" altLang="en-US" dirty="0" smtClean="0"/>
              <a:t> in red.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kern="0" dirty="0" smtClean="0">
                <a:solidFill>
                  <a:srgbClr val="0070C0"/>
                </a:solidFill>
              </a:rPr>
              <a:t>Coastal Focus</a:t>
            </a:r>
          </a:p>
          <a:p>
            <a:pPr>
              <a:defRPr/>
            </a:pPr>
            <a:r>
              <a:rPr lang="en-US" kern="0" dirty="0" smtClean="0">
                <a:solidFill>
                  <a:srgbClr val="0070C0"/>
                </a:solidFill>
              </a:rPr>
              <a:t>USACE, USGS, and NOAA topobathy data</a:t>
            </a:r>
          </a:p>
          <a:p>
            <a:pPr>
              <a:defRPr/>
            </a:pPr>
            <a:r>
              <a:rPr lang="en-US" kern="0" dirty="0" smtClean="0">
                <a:solidFill>
                  <a:srgbClr val="0070C0"/>
                </a:solidFill>
              </a:rPr>
              <a:t>Customized download</a:t>
            </a:r>
          </a:p>
          <a:p>
            <a:pPr>
              <a:defRPr/>
            </a:pPr>
            <a:r>
              <a:rPr lang="en-US" kern="0" dirty="0" smtClean="0">
                <a:solidFill>
                  <a:srgbClr val="0070C0"/>
                </a:solidFill>
              </a:rPr>
              <a:t>4 Terabytes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136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fld id="{02D61303-5C0D-4F0E-A167-322CEF1D2530}" type="slidenum">
              <a:rPr lang="en-US" altLang="en-US" smtClean="0"/>
              <a:pPr eaLnBrk="1" hangingPunct="1"/>
              <a:t>12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4" indent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400" dirty="0" smtClean="0">
                <a:solidFill>
                  <a:srgbClr val="0070C0"/>
                </a:solidFill>
              </a:rPr>
              <a:t>Prioritization and Consideration Criteria for Topobathy Lidar</a:t>
            </a:r>
            <a:endParaRPr lang="en-US" sz="2400" b="1" kern="1200" dirty="0" smtClean="0">
              <a:solidFill>
                <a:srgbClr val="0070C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lvl="4" indent="-22860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b="1" kern="1200" dirty="0" smtClean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Direct support to NOAA Hydrographic operations that have coastal requirements</a:t>
            </a:r>
          </a:p>
          <a:p>
            <a:pPr marL="685800" lvl="5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Increases safety and efficiency </a:t>
            </a:r>
          </a:p>
          <a:p>
            <a:pPr marL="228600" lvl="0" indent="-22860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b="1" kern="1200" dirty="0" smtClean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Vessel Traffic</a:t>
            </a:r>
          </a:p>
          <a:p>
            <a:pPr marL="228600" lvl="0" indent="-22860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b="1" kern="1200" dirty="0" smtClean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Outdated survey based from CATZOC </a:t>
            </a:r>
            <a:r>
              <a:rPr lang="en-US" sz="1200" kern="1200" dirty="0" smtClean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(earlier than 1980s). </a:t>
            </a:r>
          </a:p>
          <a:p>
            <a:pPr marL="171450" lvl="1" indent="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200" kern="1200" dirty="0" smtClean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-In many cases, earlier than 1950s</a:t>
            </a:r>
          </a:p>
          <a:p>
            <a:pPr marL="228600" lvl="1" indent="-22860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b="1" kern="1200" dirty="0" smtClean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 covered by existing data or data with poor quality and/or coverage</a:t>
            </a:r>
          </a:p>
          <a:p>
            <a:pPr marL="228600" lvl="1" indent="-22860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b="1" kern="1200" dirty="0" smtClean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Areas likely to support ABL operations based on Satellite Derived Bathymetry and other information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D583FF-7D90-45FC-B96D-D604ECC7AD0A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65121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5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24 27' 29.9''  -81 52' 06'‘</a:t>
            </a:r>
          </a:p>
          <a:p>
            <a:r>
              <a:rPr lang="en-US" altLang="en-US" smtClean="0">
                <a:solidFill>
                  <a:srgbClr val="222222"/>
                </a:solidFill>
              </a:rPr>
              <a:t>South of Key West</a:t>
            </a:r>
            <a:endParaRPr lang="en-US" altLang="en-US" smtClean="0"/>
          </a:p>
          <a:p>
            <a:endParaRPr lang="en-US" altLang="en-US" smtClean="0"/>
          </a:p>
        </p:txBody>
      </p:sp>
      <p:sp>
        <p:nvSpPr>
          <p:cNvPr id="135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fld id="{F8D52C0A-F09F-486A-ADD8-7E0C1769C4C8}" type="slidenum">
              <a:rPr lang="en-US" altLang="en-US" smtClean="0">
                <a:solidFill>
                  <a:srgbClr val="000000"/>
                </a:solidFill>
                <a:latin typeface="Arial" pitchFamily="34" charset="0"/>
              </a:rPr>
              <a:pPr eaLnBrk="1" hangingPunct="1"/>
              <a:t>14</a:t>
            </a:fld>
            <a:endParaRPr lang="en-US" alt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Wreck found near PA</a:t>
            </a:r>
            <a:r>
              <a:rPr lang="en-US" baseline="0" dirty="0" smtClean="0"/>
              <a:t> at East Key  - ENC updated. Wreck moved ~115m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17EDED-2117-4D30-98F6-6EA7F427155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120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046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20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1219200"/>
            <a:ext cx="1676400" cy="4267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09800" y="1219200"/>
            <a:ext cx="4876800" cy="4267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9007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219200"/>
            <a:ext cx="6705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09800" y="2438400"/>
            <a:ext cx="3276600" cy="304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638800" y="2438400"/>
            <a:ext cx="3276600" cy="144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638800" y="4038600"/>
            <a:ext cx="3276600" cy="144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7029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410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4064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78136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9800" y="2438400"/>
            <a:ext cx="3276600" cy="304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38800" y="2438400"/>
            <a:ext cx="3276600" cy="304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9640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8253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0023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88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3349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66111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84443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6008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1219200"/>
            <a:ext cx="1676400" cy="4267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09800" y="1219200"/>
            <a:ext cx="4876800" cy="4267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7358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219200"/>
            <a:ext cx="6705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09800" y="2438400"/>
            <a:ext cx="3276600" cy="304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638800" y="2438400"/>
            <a:ext cx="3276600" cy="144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638800" y="4038600"/>
            <a:ext cx="3276600" cy="144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7656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209800" y="1219200"/>
            <a:ext cx="67056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410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219200"/>
            <a:ext cx="6705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09800" y="2438400"/>
            <a:ext cx="3276600" cy="304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38800" y="2438400"/>
            <a:ext cx="3276600" cy="304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179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98425" y="6643688"/>
            <a:ext cx="9053513" cy="24606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en-US" altLang="en-US" sz="1000" smtClean="0">
                <a:solidFill>
                  <a:srgbClr val="004070"/>
                </a:solidFill>
                <a:latin typeface="Trebuchet MS" pitchFamily="34" charset="0"/>
              </a:rPr>
              <a:t>Slide </a:t>
            </a:r>
            <a:fld id="{97C1733E-D863-4C31-B013-DCE8AFD54D24}" type="slidenum">
              <a:rPr lang="en-US" altLang="en-US" sz="1000" smtClean="0">
                <a:solidFill>
                  <a:srgbClr val="004070"/>
                </a:solidFill>
                <a:latin typeface="Trebuchet MS" pitchFamily="34" charset="0"/>
              </a:rPr>
              <a:pPr>
                <a:defRPr/>
              </a:pPr>
              <a:t>‹#›</a:t>
            </a:fld>
            <a:endParaRPr lang="en-US" altLang="en-US" sz="1000" smtClean="0">
              <a:solidFill>
                <a:srgbClr val="004070"/>
              </a:solidFill>
              <a:latin typeface="Trebuchet MS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649288" y="-30163"/>
            <a:ext cx="8382000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457200" eaLnBrk="1" hangingPunct="1">
              <a:defRPr/>
            </a:pPr>
            <a:r>
              <a:rPr lang="en-US" sz="1000" dirty="0" smtClean="0">
                <a:solidFill>
                  <a:srgbClr val="004070"/>
                </a:solidFill>
                <a:latin typeface="Trebuchet MS" pitchFamily="34" charset="0"/>
                <a:cs typeface="Arial" charset="0"/>
              </a:rPr>
              <a:t>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33600"/>
            <a:ext cx="6705600" cy="3904130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endParaRPr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927302" y="983166"/>
            <a:ext cx="5105400" cy="685800"/>
          </a:xfrm>
        </p:spPr>
        <p:txBody>
          <a:bodyPr>
            <a:noAutofit/>
          </a:bodyPr>
          <a:lstStyle>
            <a:lvl1pPr algn="l">
              <a:buNone/>
              <a:defRPr sz="4400" b="0"/>
            </a:lvl1pPr>
            <a:lvl2pPr algn="l">
              <a:defRPr sz="4400" b="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6888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1" y="593367"/>
            <a:ext cx="8520599" cy="763599"/>
          </a:xfrm>
          <a:prstGeom prst="rect">
            <a:avLst/>
          </a:prstGeom>
        </p:spPr>
        <p:txBody>
          <a:bodyPr lIns="91425" tIns="91425" rIns="91425" bIns="91425" anchor="t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1" y="1536633"/>
            <a:ext cx="8520599" cy="4555200"/>
          </a:xfrm>
          <a:prstGeom prst="rect">
            <a:avLst/>
          </a:prstGeom>
        </p:spPr>
        <p:txBody>
          <a:bodyPr lIns="91425" tIns="91425" rIns="91425" b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" name="Shape 19"/>
          <p:cNvSpPr txBox="1">
            <a:spLocks noGrp="1"/>
          </p:cNvSpPr>
          <p:nvPr>
            <p:ph type="sldNum" idx="10"/>
          </p:nvPr>
        </p:nvSpPr>
        <p:spPr>
          <a:xfrm>
            <a:off x="8472488" y="6218238"/>
            <a:ext cx="549275" cy="523875"/>
          </a:xfrm>
          <a:prstGeom prst="rect">
            <a:avLst/>
          </a:prstGeom>
        </p:spPr>
        <p:txBody>
          <a:bodyPr lIns="91425" tIns="91425" rIns="91425" bIns="91425" anchor="ctr">
            <a:noAutofit/>
          </a:bodyPr>
          <a:lstStyle>
            <a:lvl1pPr eaLnBrk="0" hangingPunct="0">
              <a:spcBef>
                <a:spcPts val="0"/>
              </a:spcBef>
              <a:defRPr>
                <a:cs typeface="Arial" charset="0"/>
              </a:defRPr>
            </a:lvl1pPr>
          </a:lstStyle>
          <a:p>
            <a:pPr>
              <a:defRPr/>
            </a:pPr>
            <a:fld id="{973280B5-0BDA-4CF0-8787-A1A9A6EA6B2C}" type="slidenum">
              <a:rPr lang="en"/>
              <a:pPr>
                <a:defRPr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35528516"/>
      </p:ext>
    </p:extLst>
  </p:cSld>
  <p:clrMapOvr>
    <a:masterClrMapping/>
  </p:clrMapOvr>
  <p:transition spd="slow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53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30345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3845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4362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9800" y="2438400"/>
            <a:ext cx="3276600" cy="304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38800" y="2438400"/>
            <a:ext cx="3276600" cy="304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3690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2562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7592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04464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17838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81909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9893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1219200"/>
            <a:ext cx="1676400" cy="4267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09800" y="1219200"/>
            <a:ext cx="4876800" cy="4267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580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9800" y="2438400"/>
            <a:ext cx="3276600" cy="304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38800" y="2438400"/>
            <a:ext cx="3276600" cy="304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7718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219200"/>
            <a:ext cx="6705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09800" y="2438400"/>
            <a:ext cx="3276600" cy="304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638800" y="2438400"/>
            <a:ext cx="3276600" cy="144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638800" y="4038600"/>
            <a:ext cx="3276600" cy="144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5805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209800" y="1219200"/>
            <a:ext cx="67056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1942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219200"/>
            <a:ext cx="6705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09800" y="2438400"/>
            <a:ext cx="3276600" cy="304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38800" y="2438400"/>
            <a:ext cx="3276600" cy="304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4972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98425" y="6643688"/>
            <a:ext cx="9053513" cy="24606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en-US" altLang="en-US" sz="1000" smtClean="0">
                <a:solidFill>
                  <a:srgbClr val="004070"/>
                </a:solidFill>
                <a:latin typeface="Trebuchet MS" pitchFamily="34" charset="0"/>
              </a:rPr>
              <a:t>Slide </a:t>
            </a:r>
            <a:fld id="{A4EFB7A4-61B5-49A1-A146-879F890BB123}" type="slidenum">
              <a:rPr lang="en-US" altLang="en-US" sz="1000" smtClean="0">
                <a:solidFill>
                  <a:srgbClr val="004070"/>
                </a:solidFill>
                <a:latin typeface="Trebuchet MS" pitchFamily="34" charset="0"/>
              </a:rPr>
              <a:pPr>
                <a:defRPr/>
              </a:pPr>
              <a:t>‹#›</a:t>
            </a:fld>
            <a:endParaRPr lang="en-US" altLang="en-US" sz="1000" smtClean="0">
              <a:solidFill>
                <a:srgbClr val="004070"/>
              </a:solidFill>
              <a:latin typeface="Trebuchet MS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649288" y="-30163"/>
            <a:ext cx="8382000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457200" eaLnBrk="1" hangingPunct="1">
              <a:defRPr/>
            </a:pPr>
            <a:r>
              <a:rPr lang="en-US" sz="1000" dirty="0" smtClean="0">
                <a:solidFill>
                  <a:srgbClr val="004070"/>
                </a:solidFill>
                <a:latin typeface="Trebuchet MS" pitchFamily="34" charset="0"/>
                <a:cs typeface="Arial" charset="0"/>
              </a:rPr>
              <a:t>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33600"/>
            <a:ext cx="6705600" cy="3904130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endParaRPr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927302" y="983166"/>
            <a:ext cx="5105400" cy="685800"/>
          </a:xfrm>
        </p:spPr>
        <p:txBody>
          <a:bodyPr>
            <a:noAutofit/>
          </a:bodyPr>
          <a:lstStyle>
            <a:lvl1pPr algn="l">
              <a:buNone/>
              <a:defRPr sz="4400" b="0"/>
            </a:lvl1pPr>
            <a:lvl2pPr algn="l">
              <a:defRPr sz="4400" b="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5146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1" y="593367"/>
            <a:ext cx="8520599" cy="763599"/>
          </a:xfrm>
          <a:prstGeom prst="rect">
            <a:avLst/>
          </a:prstGeom>
        </p:spPr>
        <p:txBody>
          <a:bodyPr lIns="91425" tIns="91425" rIns="91425" bIns="91425" anchor="t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1" y="1536633"/>
            <a:ext cx="8520599" cy="4555200"/>
          </a:xfrm>
          <a:prstGeom prst="rect">
            <a:avLst/>
          </a:prstGeom>
        </p:spPr>
        <p:txBody>
          <a:bodyPr lIns="91425" tIns="91425" rIns="91425" b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" name="Shape 19"/>
          <p:cNvSpPr txBox="1">
            <a:spLocks noGrp="1"/>
          </p:cNvSpPr>
          <p:nvPr>
            <p:ph type="sldNum" idx="10"/>
          </p:nvPr>
        </p:nvSpPr>
        <p:spPr>
          <a:xfrm>
            <a:off x="8472488" y="6218238"/>
            <a:ext cx="549275" cy="523875"/>
          </a:xfrm>
          <a:prstGeom prst="rect">
            <a:avLst/>
          </a:prstGeom>
        </p:spPr>
        <p:txBody>
          <a:bodyPr lIns="91425" tIns="91425" rIns="91425" bIns="91425" anchor="ctr">
            <a:noAutofit/>
          </a:bodyPr>
          <a:lstStyle>
            <a:lvl1pPr eaLnBrk="0" hangingPunct="0">
              <a:spcBef>
                <a:spcPts val="0"/>
              </a:spcBef>
              <a:defRPr>
                <a:solidFill>
                  <a:srgbClr val="000000"/>
                </a:solidFill>
                <a:cs typeface="Arial" charset="0"/>
              </a:defRPr>
            </a:lvl1pPr>
          </a:lstStyle>
          <a:p>
            <a:pPr>
              <a:defRPr/>
            </a:pPr>
            <a:fld id="{9EA0FB3D-A89F-47C9-B22F-7A6FBAB3F32D}" type="slidenum">
              <a:rPr lang="en"/>
              <a:pPr>
                <a:defRPr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25962230"/>
      </p:ext>
    </p:extLst>
  </p:cSld>
  <p:clrMapOvr>
    <a:masterClrMapping/>
  </p:clrMapOvr>
  <p:transition spd="slow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00652B90-5399-4524-BC0B-27F51D28AD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8981070"/>
      </p:ext>
    </p:extLst>
  </p:cSld>
  <p:clrMapOvr>
    <a:masterClrMapping/>
  </p:clrMapOvr>
  <p:transition advClick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5E1D3DB3-DFC8-4D93-94A8-837E8EBBF2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9798548"/>
      </p:ext>
    </p:extLst>
  </p:cSld>
  <p:clrMapOvr>
    <a:masterClrMapping/>
  </p:clrMapOvr>
  <p:transition advClick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206B0115-A6D8-43E4-BE93-F72D7BBA3A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7167072"/>
      </p:ext>
    </p:extLst>
  </p:cSld>
  <p:clrMapOvr>
    <a:masterClrMapping/>
  </p:clrMapOvr>
  <p:transition advClick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F1943FF5-AECD-4555-8AD6-813AD18BC9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499527"/>
      </p:ext>
    </p:extLst>
  </p:cSld>
  <p:clrMapOvr>
    <a:masterClrMapping/>
  </p:clrMapOvr>
  <p:transition advClick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D41C2441-33E6-4BF9-9741-D15C0628B4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409130"/>
      </p:ext>
    </p:extLst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5236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E8A5F181-C3EA-4140-95AD-3CA2839383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6352661"/>
      </p:ext>
    </p:extLst>
  </p:cSld>
  <p:clrMapOvr>
    <a:masterClrMapping/>
  </p:clrMapOvr>
  <p:transition advClick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FBBCD0BE-DE1A-49CE-86E4-4A9E45BF31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3238552"/>
      </p:ext>
    </p:extLst>
  </p:cSld>
  <p:clrMapOvr>
    <a:masterClrMapping/>
  </p:clrMapOvr>
  <p:transition advClick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3E235248-735F-49A4-ADE3-9BA79B70AD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2104135"/>
      </p:ext>
    </p:extLst>
  </p:cSld>
  <p:clrMapOvr>
    <a:masterClrMapping/>
  </p:clrMapOvr>
  <p:transition advClick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F0D4B603-65B5-4210-9F65-5CD2C47CA1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3976553"/>
      </p:ext>
    </p:extLst>
  </p:cSld>
  <p:clrMapOvr>
    <a:masterClrMapping/>
  </p:clrMapOvr>
  <p:transition advClick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52DD9A2D-C9E2-4991-A5A4-D5A5F493BB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3923163"/>
      </p:ext>
    </p:extLst>
  </p:cSld>
  <p:clrMapOvr>
    <a:masterClrMapping/>
  </p:clrMapOvr>
  <p:transition advClick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EBC3B03C-C341-42CF-AFA7-B256201F90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1001221"/>
      </p:ext>
    </p:extLst>
  </p:cSld>
  <p:clrMapOvr>
    <a:masterClrMapping/>
  </p:clrMapOvr>
  <p:transition advClick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BE06B326-2EF7-421A-B8A6-E4324FD9B6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8223348"/>
      </p:ext>
    </p:extLst>
  </p:cSld>
  <p:clrMapOvr>
    <a:masterClrMapping/>
  </p:clrMapOvr>
  <p:transition advClick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A15937D2-CA1D-49F1-8BE8-86FF4C8D1C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0325918"/>
      </p:ext>
    </p:extLst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698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110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7633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7950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Box 3"/>
          <p:cNvSpPr txBox="1">
            <a:spLocks noChangeArrowheads="1"/>
          </p:cNvSpPr>
          <p:nvPr/>
        </p:nvSpPr>
        <p:spPr bwMode="auto">
          <a:xfrm>
            <a:off x="898525" y="17367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0" hangingPunct="0">
              <a:defRPr/>
            </a:pPr>
            <a:endParaRPr lang="en-US" sz="2400" smtClean="0">
              <a:solidFill>
                <a:srgbClr val="000000"/>
              </a:solidFill>
              <a:latin typeface="Times" pitchFamily="18" charset="0"/>
              <a:cs typeface="Arial" charset="0"/>
            </a:endParaRPr>
          </a:p>
        </p:txBody>
      </p:sp>
      <p:sp>
        <p:nvSpPr>
          <p:cNvPr id="1027" name="Text Box 4"/>
          <p:cNvSpPr txBox="1">
            <a:spLocks noChangeArrowheads="1"/>
          </p:cNvSpPr>
          <p:nvPr/>
        </p:nvSpPr>
        <p:spPr bwMode="auto">
          <a:xfrm>
            <a:off x="2362200" y="1600200"/>
            <a:ext cx="609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endParaRPr lang="en-US" sz="2400" smtClean="0">
              <a:solidFill>
                <a:srgbClr val="000000"/>
              </a:solidFill>
              <a:latin typeface="Times" pitchFamily="18" charset="0"/>
              <a:cs typeface="Arial" charset="0"/>
            </a:endParaRPr>
          </a:p>
        </p:txBody>
      </p:sp>
      <p:sp>
        <p:nvSpPr>
          <p:cNvPr id="1028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209800" y="1219200"/>
            <a:ext cx="6705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09800" y="2438400"/>
            <a:ext cx="67056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pic>
        <p:nvPicPr>
          <p:cNvPr id="1030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36" r:id="rId1"/>
    <p:sldLayoutId id="2147484137" r:id="rId2"/>
    <p:sldLayoutId id="2147484138" r:id="rId3"/>
    <p:sldLayoutId id="2147484139" r:id="rId4"/>
    <p:sldLayoutId id="2147484140" r:id="rId5"/>
    <p:sldLayoutId id="2147484141" r:id="rId6"/>
    <p:sldLayoutId id="2147484142" r:id="rId7"/>
    <p:sldLayoutId id="2147484143" r:id="rId8"/>
    <p:sldLayoutId id="2147484144" r:id="rId9"/>
    <p:sldLayoutId id="2147484145" r:id="rId10"/>
    <p:sldLayoutId id="2147484146" r:id="rId11"/>
    <p:sldLayoutId id="2147484147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Box 3"/>
          <p:cNvSpPr txBox="1">
            <a:spLocks noChangeArrowheads="1"/>
          </p:cNvSpPr>
          <p:nvPr/>
        </p:nvSpPr>
        <p:spPr bwMode="auto">
          <a:xfrm>
            <a:off x="898525" y="17367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0" hangingPunct="0">
              <a:defRPr/>
            </a:pPr>
            <a:endParaRPr lang="en-US" altLang="en-US" sz="2400" smtClean="0">
              <a:solidFill>
                <a:srgbClr val="000000"/>
              </a:solidFill>
              <a:latin typeface="Times" pitchFamily="18" charset="0"/>
              <a:cs typeface="Arial" charset="0"/>
            </a:endParaRPr>
          </a:p>
        </p:txBody>
      </p:sp>
      <p:sp>
        <p:nvSpPr>
          <p:cNvPr id="1027" name="Text Box 4"/>
          <p:cNvSpPr txBox="1">
            <a:spLocks noChangeArrowheads="1"/>
          </p:cNvSpPr>
          <p:nvPr/>
        </p:nvSpPr>
        <p:spPr bwMode="auto">
          <a:xfrm>
            <a:off x="2362200" y="1600200"/>
            <a:ext cx="609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endParaRPr lang="en-US" altLang="en-US" sz="2400" smtClean="0">
              <a:solidFill>
                <a:srgbClr val="000000"/>
              </a:solidFill>
              <a:latin typeface="Times" pitchFamily="18" charset="0"/>
              <a:cs typeface="Arial" charset="0"/>
            </a:endParaRPr>
          </a:p>
        </p:txBody>
      </p:sp>
      <p:sp>
        <p:nvSpPr>
          <p:cNvPr id="2052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209800" y="1219200"/>
            <a:ext cx="6705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3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09800" y="2438400"/>
            <a:ext cx="67056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pic>
        <p:nvPicPr>
          <p:cNvPr id="2054" name="Picture 7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49" r:id="rId1"/>
    <p:sldLayoutId id="2147484150" r:id="rId2"/>
    <p:sldLayoutId id="2147484151" r:id="rId3"/>
    <p:sldLayoutId id="2147484152" r:id="rId4"/>
    <p:sldLayoutId id="2147484153" r:id="rId5"/>
    <p:sldLayoutId id="2147484154" r:id="rId6"/>
    <p:sldLayoutId id="2147484155" r:id="rId7"/>
    <p:sldLayoutId id="2147484156" r:id="rId8"/>
    <p:sldLayoutId id="2147484157" r:id="rId9"/>
    <p:sldLayoutId id="2147484158" r:id="rId10"/>
    <p:sldLayoutId id="2147484159" r:id="rId11"/>
    <p:sldLayoutId id="2147484160" r:id="rId12"/>
    <p:sldLayoutId id="2147484161" r:id="rId13"/>
    <p:sldLayoutId id="2147484162" r:id="rId14"/>
    <p:sldLayoutId id="2147484178" r:id="rId15"/>
    <p:sldLayoutId id="2147484179" r:id="rId1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Box 3"/>
          <p:cNvSpPr txBox="1">
            <a:spLocks noChangeArrowheads="1"/>
          </p:cNvSpPr>
          <p:nvPr/>
        </p:nvSpPr>
        <p:spPr bwMode="auto">
          <a:xfrm>
            <a:off x="898525" y="17367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0" hangingPunct="0">
              <a:defRPr/>
            </a:pPr>
            <a:endParaRPr lang="en-US" altLang="en-US" sz="2400" smtClean="0">
              <a:solidFill>
                <a:srgbClr val="000000"/>
              </a:solidFill>
              <a:latin typeface="Times" pitchFamily="18" charset="0"/>
              <a:cs typeface="Arial" charset="0"/>
            </a:endParaRPr>
          </a:p>
        </p:txBody>
      </p:sp>
      <p:sp>
        <p:nvSpPr>
          <p:cNvPr id="1027" name="Text Box 4"/>
          <p:cNvSpPr txBox="1">
            <a:spLocks noChangeArrowheads="1"/>
          </p:cNvSpPr>
          <p:nvPr/>
        </p:nvSpPr>
        <p:spPr bwMode="auto">
          <a:xfrm>
            <a:off x="2362200" y="1600200"/>
            <a:ext cx="609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endParaRPr lang="en-US" altLang="en-US" sz="2400" smtClean="0">
              <a:solidFill>
                <a:srgbClr val="000000"/>
              </a:solidFill>
              <a:latin typeface="Times" pitchFamily="18" charset="0"/>
              <a:cs typeface="Arial" charset="0"/>
            </a:endParaRPr>
          </a:p>
        </p:txBody>
      </p:sp>
      <p:sp>
        <p:nvSpPr>
          <p:cNvPr id="4100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209800" y="1219200"/>
            <a:ext cx="6705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101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09800" y="2438400"/>
            <a:ext cx="67056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pic>
        <p:nvPicPr>
          <p:cNvPr id="4102" name="Picture 7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63" r:id="rId1"/>
    <p:sldLayoutId id="2147484164" r:id="rId2"/>
    <p:sldLayoutId id="2147484165" r:id="rId3"/>
    <p:sldLayoutId id="2147484166" r:id="rId4"/>
    <p:sldLayoutId id="2147484167" r:id="rId5"/>
    <p:sldLayoutId id="2147484168" r:id="rId6"/>
    <p:sldLayoutId id="2147484169" r:id="rId7"/>
    <p:sldLayoutId id="2147484170" r:id="rId8"/>
    <p:sldLayoutId id="2147484171" r:id="rId9"/>
    <p:sldLayoutId id="2147484172" r:id="rId10"/>
    <p:sldLayoutId id="2147484173" r:id="rId11"/>
    <p:sldLayoutId id="2147484174" r:id="rId12"/>
    <p:sldLayoutId id="2147484175" r:id="rId13"/>
    <p:sldLayoutId id="2147484176" r:id="rId14"/>
    <p:sldLayoutId id="2147484193" r:id="rId15"/>
    <p:sldLayoutId id="2147484194" r:id="rId1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06B0483-8A55-4C16-9C44-0D5ACDA938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5" r:id="rId1"/>
    <p:sldLayoutId id="2147484196" r:id="rId2"/>
    <p:sldLayoutId id="2147484197" r:id="rId3"/>
    <p:sldLayoutId id="2147484198" r:id="rId4"/>
    <p:sldLayoutId id="2147484199" r:id="rId5"/>
    <p:sldLayoutId id="2147484200" r:id="rId6"/>
    <p:sldLayoutId id="2147484201" r:id="rId7"/>
    <p:sldLayoutId id="2147484202" r:id="rId8"/>
    <p:sldLayoutId id="2147484203" r:id="rId9"/>
    <p:sldLayoutId id="2147484204" r:id="rId10"/>
    <p:sldLayoutId id="2147484205" r:id="rId11"/>
    <p:sldLayoutId id="2147484206" r:id="rId12"/>
    <p:sldLayoutId id="2147484207" r:id="rId13"/>
  </p:sldLayoutIdLst>
  <p:transition advClick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0.jpeg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8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4" Type="http://schemas.openxmlformats.org/officeDocument/2006/relationships/image" Target="../media/image75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0" y="1600200"/>
            <a:ext cx="9144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4000" dirty="0">
              <a:solidFill>
                <a:srgbClr val="0070C0"/>
              </a:solidFill>
            </a:endParaRPr>
          </a:p>
          <a:p>
            <a:pPr algn="ctr">
              <a:buFontTx/>
              <a:buNone/>
            </a:pPr>
            <a:r>
              <a:rPr lang="en-US" altLang="en-US" sz="3000" b="1" dirty="0">
                <a:solidFill>
                  <a:srgbClr val="0070C0"/>
                </a:solidFill>
              </a:rPr>
              <a:t>NOAA’s Coastal Mapping Program</a:t>
            </a:r>
          </a:p>
          <a:p>
            <a:pPr algn="ctr">
              <a:buFontTx/>
              <a:buNone/>
            </a:pPr>
            <a:r>
              <a:rPr lang="en-US" altLang="en-US" sz="3000" b="1" dirty="0">
                <a:solidFill>
                  <a:srgbClr val="0070C0"/>
                </a:solidFill>
              </a:rPr>
              <a:t>and the utilization of </a:t>
            </a:r>
          </a:p>
          <a:p>
            <a:pPr algn="ctr">
              <a:buFontTx/>
              <a:buNone/>
            </a:pPr>
            <a:r>
              <a:rPr lang="en-US" altLang="en-US" sz="3000" b="1" dirty="0">
                <a:solidFill>
                  <a:srgbClr val="0070C0"/>
                </a:solidFill>
              </a:rPr>
              <a:t>Topobathy Lidar</a:t>
            </a:r>
          </a:p>
          <a:p>
            <a:pPr algn="ctr">
              <a:buFontTx/>
              <a:buNone/>
            </a:pPr>
            <a:r>
              <a:rPr lang="en-US" altLang="en-US" sz="3000" b="1" dirty="0">
                <a:solidFill>
                  <a:srgbClr val="0070C0"/>
                </a:solidFill>
              </a:rPr>
              <a:t> to Support Charting Needs</a:t>
            </a:r>
            <a:r>
              <a:rPr lang="en-US" altLang="en-US" dirty="0">
                <a:solidFill>
                  <a:srgbClr val="0070C0"/>
                </a:solidFill>
                <a:latin typeface="Calibri" pitchFamily="34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b="1" dirty="0">
              <a:solidFill>
                <a:srgbClr val="0070C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b="1" dirty="0">
              <a:solidFill>
                <a:srgbClr val="0070C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70C0"/>
                </a:solidFill>
              </a:rPr>
              <a:t>Stephen </a:t>
            </a:r>
            <a:r>
              <a:rPr lang="en-US" altLang="en-US" sz="2200" b="1" dirty="0" smtClean="0">
                <a:solidFill>
                  <a:srgbClr val="0070C0"/>
                </a:solidFill>
              </a:rPr>
              <a:t>White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rgbClr val="0070C0"/>
                </a:solidFill>
              </a:rPr>
              <a:t>NOAA/National </a:t>
            </a:r>
            <a:r>
              <a:rPr lang="en-US" altLang="en-US" sz="1400" b="1" dirty="0">
                <a:solidFill>
                  <a:srgbClr val="0070C0"/>
                </a:solidFill>
              </a:rPr>
              <a:t>Geodetic Survey/Remote Sensing Division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1600" b="1" dirty="0" smtClean="0">
              <a:solidFill>
                <a:srgbClr val="0070C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1600" b="1" dirty="0">
              <a:solidFill>
                <a:srgbClr val="0070C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 dirty="0" smtClean="0">
                <a:solidFill>
                  <a:srgbClr val="0070C0"/>
                </a:solidFill>
              </a:rPr>
              <a:t>NGS Convocation</a:t>
            </a:r>
            <a:endParaRPr lang="en-US" altLang="en-US" sz="1600" b="1" dirty="0">
              <a:solidFill>
                <a:srgbClr val="0070C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 dirty="0" smtClean="0">
                <a:solidFill>
                  <a:srgbClr val="0070C0"/>
                </a:solidFill>
              </a:rPr>
              <a:t>May 9-10, </a:t>
            </a:r>
            <a:r>
              <a:rPr lang="en-US" altLang="en-US" sz="1600" b="1" dirty="0">
                <a:solidFill>
                  <a:srgbClr val="0070C0"/>
                </a:solidFill>
              </a:rPr>
              <a:t>2017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0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>
          <a:xfrm>
            <a:off x="0" y="-38100"/>
            <a:ext cx="9144000" cy="800100"/>
          </a:xfrm>
        </p:spPr>
        <p:txBody>
          <a:bodyPr/>
          <a:lstStyle/>
          <a:p>
            <a:r>
              <a:rPr lang="en-US" altLang="en-US" sz="3600" b="1" dirty="0" smtClean="0">
                <a:solidFill>
                  <a:srgbClr val="0070C0"/>
                </a:solidFill>
              </a:rPr>
              <a:t>Project Status: </a:t>
            </a:r>
            <a:r>
              <a:rPr lang="en-US" altLang="en-US" sz="2800" b="1" dirty="0" smtClean="0">
                <a:solidFill>
                  <a:srgbClr val="0070C0"/>
                </a:solidFill>
              </a:rPr>
              <a:t>Overview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41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8" t="11929" r="2290" b="3448"/>
          <a:stretch>
            <a:fillRect/>
          </a:stretch>
        </p:blipFill>
        <p:spPr bwMode="auto">
          <a:xfrm>
            <a:off x="3175" y="838200"/>
            <a:ext cx="3182938" cy="187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0899" name="Title 1"/>
          <p:cNvSpPr>
            <a:spLocks noGrp="1"/>
          </p:cNvSpPr>
          <p:nvPr>
            <p:ph type="title"/>
          </p:nvPr>
        </p:nvSpPr>
        <p:spPr>
          <a:xfrm>
            <a:off x="0" y="17463"/>
            <a:ext cx="9144000" cy="668337"/>
          </a:xfrm>
        </p:spPr>
        <p:txBody>
          <a:bodyPr/>
          <a:lstStyle/>
          <a:p>
            <a:r>
              <a:rPr lang="en-US" altLang="en-US" smtClean="0">
                <a:solidFill>
                  <a:srgbClr val="0070C0"/>
                </a:solidFill>
              </a:rPr>
              <a:t>IOCM Products/Deliverables</a:t>
            </a:r>
          </a:p>
        </p:txBody>
      </p:sp>
      <p:pic>
        <p:nvPicPr>
          <p:cNvPr id="8090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1" t="10873" r="2477" b="2658"/>
          <a:stretch>
            <a:fillRect/>
          </a:stretch>
        </p:blipFill>
        <p:spPr bwMode="auto">
          <a:xfrm>
            <a:off x="1447800" y="1752600"/>
            <a:ext cx="3167063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9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80" t="11914" r="15208" b="37117"/>
          <a:stretch>
            <a:fillRect/>
          </a:stretch>
        </p:blipFill>
        <p:spPr bwMode="auto">
          <a:xfrm>
            <a:off x="2932113" y="2667000"/>
            <a:ext cx="3163887" cy="203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90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54" t="11821" r="15189" b="37030"/>
          <a:stretch>
            <a:fillRect/>
          </a:stretch>
        </p:blipFill>
        <p:spPr bwMode="auto">
          <a:xfrm>
            <a:off x="4452938" y="3886200"/>
            <a:ext cx="3167062" cy="2052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90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8" t="12151" r="12958" b="37190"/>
          <a:stretch>
            <a:fillRect/>
          </a:stretch>
        </p:blipFill>
        <p:spPr bwMode="auto">
          <a:xfrm>
            <a:off x="5976938" y="4908550"/>
            <a:ext cx="3167062" cy="194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0904" name="TextBox 1"/>
          <p:cNvSpPr txBox="1">
            <a:spLocks noChangeArrowheads="1"/>
          </p:cNvSpPr>
          <p:nvPr/>
        </p:nvSpPr>
        <p:spPr bwMode="auto">
          <a:xfrm>
            <a:off x="3186113" y="788988"/>
            <a:ext cx="35492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rgbClr val="7575D1"/>
                </a:solidFill>
                <a:latin typeface="Calibri" pitchFamily="34" charset="0"/>
              </a:rPr>
              <a:t>Shoreline (CUSP and Charting Scale)</a:t>
            </a:r>
            <a:endParaRPr lang="en-US" altLang="en-US" sz="1800" dirty="0">
              <a:solidFill>
                <a:srgbClr val="7575D1"/>
              </a:solidFill>
              <a:latin typeface="Calibri" pitchFamily="34" charset="0"/>
            </a:endParaRPr>
          </a:p>
        </p:txBody>
      </p:sp>
      <p:sp>
        <p:nvSpPr>
          <p:cNvPr id="80905" name="TextBox 8"/>
          <p:cNvSpPr txBox="1">
            <a:spLocks noChangeArrowheads="1"/>
          </p:cNvSpPr>
          <p:nvPr/>
        </p:nvSpPr>
        <p:spPr bwMode="auto">
          <a:xfrm>
            <a:off x="4572000" y="1712913"/>
            <a:ext cx="2755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7575D1"/>
                </a:solidFill>
                <a:latin typeface="Calibri" pitchFamily="34" charset="0"/>
              </a:rPr>
              <a:t>Ortho Mosaic Imagery</a:t>
            </a:r>
          </a:p>
        </p:txBody>
      </p:sp>
      <p:sp>
        <p:nvSpPr>
          <p:cNvPr id="80906" name="TextBox 9"/>
          <p:cNvSpPr txBox="1">
            <a:spLocks noChangeArrowheads="1"/>
          </p:cNvSpPr>
          <p:nvPr/>
        </p:nvSpPr>
        <p:spPr bwMode="auto">
          <a:xfrm>
            <a:off x="6096000" y="2663825"/>
            <a:ext cx="21510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7575D1"/>
                </a:solidFill>
                <a:latin typeface="Calibri" pitchFamily="34" charset="0"/>
              </a:rPr>
              <a:t>Lidar Point Cloud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7575D1"/>
                </a:solidFill>
                <a:latin typeface="Calibri" pitchFamily="34" charset="0"/>
              </a:rPr>
              <a:t>(elevation)</a:t>
            </a:r>
          </a:p>
        </p:txBody>
      </p:sp>
      <p:sp>
        <p:nvSpPr>
          <p:cNvPr id="80907" name="TextBox 11"/>
          <p:cNvSpPr txBox="1">
            <a:spLocks noChangeArrowheads="1"/>
          </p:cNvSpPr>
          <p:nvPr/>
        </p:nvSpPr>
        <p:spPr bwMode="auto">
          <a:xfrm>
            <a:off x="7567613" y="3810000"/>
            <a:ext cx="1600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7575D1"/>
                </a:solidFill>
                <a:latin typeface="Calibri" pitchFamily="34" charset="0"/>
              </a:rPr>
              <a:t>Lidar Point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7575D1"/>
                </a:solidFill>
                <a:latin typeface="Calibri" pitchFamily="34" charset="0"/>
              </a:rPr>
              <a:t>Cloud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7575D1"/>
                </a:solidFill>
                <a:latin typeface="Calibri" pitchFamily="34" charset="0"/>
              </a:rPr>
              <a:t>(intensity)</a:t>
            </a:r>
          </a:p>
        </p:txBody>
      </p:sp>
      <p:sp>
        <p:nvSpPr>
          <p:cNvPr id="80908" name="TextBox 12"/>
          <p:cNvSpPr txBox="1">
            <a:spLocks noChangeArrowheads="1"/>
          </p:cNvSpPr>
          <p:nvPr/>
        </p:nvSpPr>
        <p:spPr bwMode="auto">
          <a:xfrm>
            <a:off x="7235825" y="6010275"/>
            <a:ext cx="19081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Verdana" pitchFamily="34" charset="0"/>
              </a:rPr>
              <a:t>RGB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Verdana" pitchFamily="34" charset="0"/>
              </a:rPr>
              <a:t>Colorized Lidar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Verdana" pitchFamily="34" charset="0"/>
              </a:rPr>
              <a:t> Point Cloud</a:t>
            </a:r>
          </a:p>
        </p:txBody>
      </p:sp>
    </p:spTree>
    <p:extLst>
      <p:ext uri="{BB962C8B-B14F-4D97-AF65-F5344CB8AC3E}">
        <p14:creationId xmlns:p14="http://schemas.microsoft.com/office/powerpoint/2010/main" val="21249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altLang="en-US" sz="3200" smtClean="0">
                <a:solidFill>
                  <a:srgbClr val="0070C0"/>
                </a:solidFill>
              </a:rPr>
              <a:t>Distribution of Data</a:t>
            </a: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 rotWithShape="1">
          <a:blip r:embed="rId3"/>
          <a:srcRect t="5385" r="3229" b="9807"/>
          <a:stretch/>
        </p:blipFill>
        <p:spPr bwMode="auto">
          <a:xfrm>
            <a:off x="0" y="838200"/>
            <a:ext cx="5791200" cy="2749550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4"/>
          <a:srcRect t="6154" r="15000"/>
          <a:stretch/>
        </p:blipFill>
        <p:spPr bwMode="auto">
          <a:xfrm>
            <a:off x="3900488" y="2819400"/>
            <a:ext cx="5224462" cy="3124200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1925" name="TextBox 1"/>
          <p:cNvSpPr txBox="1">
            <a:spLocks noChangeArrowheads="1"/>
          </p:cNvSpPr>
          <p:nvPr/>
        </p:nvSpPr>
        <p:spPr bwMode="auto">
          <a:xfrm>
            <a:off x="-76200" y="3505200"/>
            <a:ext cx="339407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70C0"/>
                </a:solidFill>
                <a:latin typeface="Calibri" pitchFamily="34" charset="0"/>
              </a:rPr>
              <a:t>Shoreline: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70C0"/>
                </a:solidFill>
                <a:latin typeface="Calibri" pitchFamily="34" charset="0"/>
              </a:rPr>
              <a:t>http://www.ngs.noaa.gov/NSDE/</a:t>
            </a:r>
          </a:p>
        </p:txBody>
      </p:sp>
      <p:sp>
        <p:nvSpPr>
          <p:cNvPr id="81926" name="TextBox 5"/>
          <p:cNvSpPr txBox="1">
            <a:spLocks noChangeArrowheads="1"/>
          </p:cNvSpPr>
          <p:nvPr/>
        </p:nvSpPr>
        <p:spPr bwMode="auto">
          <a:xfrm>
            <a:off x="5715000" y="5867400"/>
            <a:ext cx="3429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70C0"/>
                </a:solidFill>
                <a:latin typeface="Calibri" pitchFamily="34" charset="0"/>
              </a:rPr>
              <a:t>Lidar and Imagery: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70C0"/>
                </a:solidFill>
                <a:latin typeface="Calibri" pitchFamily="34" charset="0"/>
              </a:rPr>
              <a:t>https://coast.noaa.gov/dataviwer</a:t>
            </a:r>
          </a:p>
        </p:txBody>
      </p:sp>
      <p:sp>
        <p:nvSpPr>
          <p:cNvPr id="8" name="Content Placeholder 9"/>
          <p:cNvSpPr txBox="1">
            <a:spLocks/>
          </p:cNvSpPr>
          <p:nvPr/>
        </p:nvSpPr>
        <p:spPr>
          <a:xfrm>
            <a:off x="5916613" y="1146175"/>
            <a:ext cx="3336925" cy="167322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+mn-lt"/>
              </a:defRPr>
            </a:lvl9pPr>
          </a:lstStyle>
          <a:p>
            <a:pPr>
              <a:defRPr/>
            </a:pPr>
            <a:endParaRPr lang="en-US" sz="1600" kern="0" dirty="0">
              <a:solidFill>
                <a:srgbClr val="0070C0"/>
              </a:solidFill>
            </a:endParaRPr>
          </a:p>
        </p:txBody>
      </p:sp>
      <p:pic>
        <p:nvPicPr>
          <p:cNvPr id="8192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57200"/>
            <a:ext cx="4673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323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>
          <a:xfrm>
            <a:off x="0" y="150813"/>
            <a:ext cx="9144000" cy="763587"/>
          </a:xfrm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en-US" altLang="en-US" smtClean="0">
                <a:solidFill>
                  <a:srgbClr val="0070C0"/>
                </a:solidFill>
              </a:rPr>
              <a:t>Utilization for Nautical Charting </a:t>
            </a:r>
            <a:r>
              <a:rPr lang="en-US" altLang="en-US" sz="1800" smtClean="0">
                <a:solidFill>
                  <a:srgbClr val="0070C0"/>
                </a:solidFill>
              </a:rPr>
              <a:t>(Office of Coast Survey)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51" y="1219200"/>
            <a:ext cx="4794250" cy="4554537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0070C0"/>
                </a:solidFill>
              </a:rPr>
              <a:t>Developing </a:t>
            </a:r>
            <a:r>
              <a:rPr lang="en-US" dirty="0" err="1">
                <a:solidFill>
                  <a:srgbClr val="0070C0"/>
                </a:solidFill>
              </a:rPr>
              <a:t>Quicklook</a:t>
            </a:r>
            <a:r>
              <a:rPr lang="en-US" dirty="0">
                <a:solidFill>
                  <a:srgbClr val="0070C0"/>
                </a:solidFill>
              </a:rPr>
              <a:t> DEMs for quicker utilization by NOAA Ships</a:t>
            </a:r>
          </a:p>
          <a:p>
            <a:pPr>
              <a:defRPr/>
            </a:pPr>
            <a:endParaRPr lang="en-US" dirty="0" smtClean="0">
              <a:solidFill>
                <a:srgbClr val="0070C0"/>
              </a:solidFill>
            </a:endParaRPr>
          </a:p>
          <a:p>
            <a:pPr>
              <a:defRPr/>
            </a:pPr>
            <a:r>
              <a:rPr lang="en-US" dirty="0" smtClean="0">
                <a:solidFill>
                  <a:srgbClr val="0070C0"/>
                </a:solidFill>
              </a:rPr>
              <a:t>Streamlined Data Package for quicker application to Nautical Charts</a:t>
            </a:r>
          </a:p>
          <a:p>
            <a:pPr>
              <a:defRPr/>
            </a:pPr>
            <a:endParaRPr lang="en-US" sz="800" dirty="0" smtClean="0">
              <a:solidFill>
                <a:srgbClr val="0070C0"/>
              </a:solidFill>
            </a:endParaRPr>
          </a:p>
          <a:p>
            <a:pPr marL="685800" lvl="1"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srgbClr val="0070C0"/>
                </a:solidFill>
                <a:latin typeface="+mj-lt"/>
              </a:rPr>
              <a:t>5m Shoal-biased DEM in MLLW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endParaRPr lang="en-US" sz="800" dirty="0">
              <a:solidFill>
                <a:srgbClr val="0070C0"/>
              </a:solidFill>
              <a:latin typeface="+mj-lt"/>
            </a:endParaRPr>
          </a:p>
          <a:p>
            <a:pPr marL="685800" lvl="1"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srgbClr val="0070C0"/>
                </a:solidFill>
                <a:latin typeface="+mj-lt"/>
              </a:rPr>
              <a:t>Metadata (has info for DR)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endParaRPr lang="en-US" sz="800" dirty="0">
              <a:solidFill>
                <a:srgbClr val="0070C0"/>
              </a:solidFill>
              <a:latin typeface="+mj-lt"/>
            </a:endParaRPr>
          </a:p>
          <a:p>
            <a:pPr marL="685800" lvl="1"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srgbClr val="0070C0"/>
                </a:solidFill>
                <a:latin typeface="+mj-lt"/>
              </a:rPr>
              <a:t>Initial CUSP Shoreline (MHW and MLLW)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endParaRPr lang="en-US" sz="800" dirty="0">
              <a:solidFill>
                <a:srgbClr val="0070C0"/>
              </a:solidFill>
              <a:latin typeface="+mj-lt"/>
            </a:endParaRPr>
          </a:p>
          <a:p>
            <a:pPr marL="685800" lvl="1"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srgbClr val="0070C0"/>
                </a:solidFill>
                <a:latin typeface="+mj-lt"/>
              </a:rPr>
              <a:t>MQUAL (generated by MCD)</a:t>
            </a:r>
            <a:endParaRPr lang="en-US" dirty="0">
              <a:solidFill>
                <a:srgbClr val="0070C0"/>
              </a:solidFill>
              <a:latin typeface="+mj-lt"/>
            </a:endParaRPr>
          </a:p>
          <a:p>
            <a:pPr>
              <a:defRPr/>
            </a:pPr>
            <a:endParaRPr lang="en-US" dirty="0" smtClean="0">
              <a:solidFill>
                <a:srgbClr val="0070C0"/>
              </a:solidFill>
            </a:endParaRPr>
          </a:p>
          <a:p>
            <a:pPr>
              <a:defRPr/>
            </a:pPr>
            <a:r>
              <a:rPr lang="en-US" dirty="0" smtClean="0">
                <a:solidFill>
                  <a:srgbClr val="0070C0"/>
                </a:solidFill>
              </a:rPr>
              <a:t>Working to get both NOAA and JALBTCX data ingested where appropriate</a:t>
            </a:r>
          </a:p>
        </p:txBody>
      </p:sp>
      <p:pic>
        <p:nvPicPr>
          <p:cNvPr id="7168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t="22307" r="39896" b="38846"/>
          <a:stretch>
            <a:fillRect/>
          </a:stretch>
        </p:blipFill>
        <p:spPr bwMode="auto">
          <a:xfrm>
            <a:off x="4876800" y="1212715"/>
            <a:ext cx="2667000" cy="2667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7924256"/>
              </p:ext>
            </p:extLst>
          </p:nvPr>
        </p:nvGraphicFramePr>
        <p:xfrm>
          <a:off x="7281149" y="1676400"/>
          <a:ext cx="1786651" cy="2446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004" name="Document" r:id="rId5" imgW="6321846" imgH="8629237" progId="Word.Document.8">
                  <p:embed/>
                </p:oleObj>
              </mc:Choice>
              <mc:Fallback>
                <p:oleObj name="Document" r:id="rId5" imgW="6321846" imgH="8629237" progId="Word.Documen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1149" y="1676400"/>
                        <a:ext cx="1786651" cy="24463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540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685" name="Picture 5" descr="D:\topobathy_operations\tbl_ql_blockf_composite_20161011-2016101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255" y="3810000"/>
            <a:ext cx="3809690" cy="294423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altLang="en-US" sz="3200" b="1" dirty="0" smtClean="0">
                <a:solidFill>
                  <a:srgbClr val="0070C0"/>
                </a:solidFill>
              </a:rPr>
              <a:t>Submerged Object – Outer Reef, Florida</a:t>
            </a:r>
          </a:p>
        </p:txBody>
      </p:sp>
      <p:pic>
        <p:nvPicPr>
          <p:cNvPr id="7270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90600"/>
            <a:ext cx="6867525" cy="471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8" name="Rectangle 3"/>
          <p:cNvSpPr>
            <a:spLocks noChangeArrowheads="1"/>
          </p:cNvSpPr>
          <p:nvPr/>
        </p:nvSpPr>
        <p:spPr bwMode="auto">
          <a:xfrm>
            <a:off x="7827963" y="1670050"/>
            <a:ext cx="152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70C0"/>
                </a:solidFill>
              </a:rPr>
              <a:t>Chart 11446 1:40,000</a:t>
            </a:r>
          </a:p>
        </p:txBody>
      </p:sp>
      <p:sp>
        <p:nvSpPr>
          <p:cNvPr id="5" name="Oval 4"/>
          <p:cNvSpPr/>
          <p:nvPr/>
        </p:nvSpPr>
        <p:spPr>
          <a:xfrm>
            <a:off x="5181600" y="4141788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3" y="990600"/>
            <a:ext cx="9139615" cy="48768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5532" y="381000"/>
            <a:ext cx="3920857" cy="3005387"/>
            <a:chOff x="3093446" y="1367253"/>
            <a:chExt cx="5105400" cy="386715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93446" y="1367253"/>
              <a:ext cx="5105400" cy="3867150"/>
            </a:xfrm>
            <a:prstGeom prst="rect">
              <a:avLst/>
            </a:prstGeom>
            <a:ln w="25400">
              <a:solidFill>
                <a:schemeClr val="bg1"/>
              </a:solidFill>
            </a:ln>
          </p:spPr>
        </p:pic>
        <p:sp>
          <p:nvSpPr>
            <p:cNvPr id="3" name="Right Brace 2"/>
            <p:cNvSpPr/>
            <p:nvPr/>
          </p:nvSpPr>
          <p:spPr>
            <a:xfrm rot="19628851">
              <a:off x="5687646" y="2153314"/>
              <a:ext cx="290921" cy="1806076"/>
            </a:xfrm>
            <a:prstGeom prst="rightBrac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/>
              <a:endParaRPr lang="en-US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" name="Right Brace 3"/>
            <p:cNvSpPr/>
            <p:nvPr/>
          </p:nvSpPr>
          <p:spPr>
            <a:xfrm rot="3410571">
              <a:off x="5500686" y="3606519"/>
              <a:ext cx="290921" cy="1806076"/>
            </a:xfrm>
            <a:prstGeom prst="rightBrac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/>
              <a:endParaRPr lang="en-US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" name="Right Brace 4"/>
            <p:cNvSpPr/>
            <p:nvPr/>
          </p:nvSpPr>
          <p:spPr>
            <a:xfrm rot="3410571">
              <a:off x="6644474" y="2705058"/>
              <a:ext cx="60353" cy="421520"/>
            </a:xfrm>
            <a:prstGeom prst="rightBrac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/>
              <a:endParaRPr lang="en-US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433589" y="4625823"/>
              <a:ext cx="799037" cy="386127"/>
            </a:xfrm>
            <a:prstGeom prst="rect">
              <a:avLst/>
            </a:prstGeom>
            <a:noFill/>
            <a:ln w="2540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350" kern="1200" dirty="0">
                  <a:solidFill>
                    <a:srgbClr val="C00000"/>
                  </a:solidFill>
                  <a:latin typeface="Calibri" panose="020F0502020204030204"/>
                  <a:ea typeface="+mn-ea"/>
                  <a:cs typeface="+mn-cs"/>
                </a:rPr>
                <a:t>~26m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588287" y="2562164"/>
              <a:ext cx="799037" cy="386127"/>
            </a:xfrm>
            <a:prstGeom prst="rect">
              <a:avLst/>
            </a:prstGeom>
            <a:noFill/>
            <a:ln w="2540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350" kern="1200" dirty="0">
                  <a:solidFill>
                    <a:srgbClr val="C00000"/>
                  </a:solidFill>
                  <a:latin typeface="Calibri" panose="020F0502020204030204"/>
                  <a:ea typeface="+mn-ea"/>
                  <a:cs typeface="+mn-cs"/>
                </a:rPr>
                <a:t>~26m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633943" y="2931496"/>
              <a:ext cx="799037" cy="386127"/>
            </a:xfrm>
            <a:prstGeom prst="rect">
              <a:avLst/>
            </a:prstGeom>
            <a:noFill/>
            <a:ln w="2540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350" kern="1200" dirty="0">
                  <a:solidFill>
                    <a:srgbClr val="C00000"/>
                  </a:solidFill>
                  <a:latin typeface="Calibri" panose="020F0502020204030204"/>
                  <a:ea typeface="+mn-ea"/>
                  <a:cs typeface="+mn-cs"/>
                </a:rPr>
                <a:t>~7m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33" y="3706326"/>
            <a:ext cx="9032268" cy="1818175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11" name="Left Brace 10"/>
          <p:cNvSpPr/>
          <p:nvPr/>
        </p:nvSpPr>
        <p:spPr>
          <a:xfrm>
            <a:off x="638603" y="3972427"/>
            <a:ext cx="107378" cy="1004637"/>
          </a:xfrm>
          <a:prstGeom prst="leftBrace">
            <a:avLst/>
          </a:prstGeom>
          <a:ln w="254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/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Left Brace 11"/>
          <p:cNvSpPr/>
          <p:nvPr/>
        </p:nvSpPr>
        <p:spPr>
          <a:xfrm>
            <a:off x="1342527" y="4736432"/>
            <a:ext cx="34002" cy="240632"/>
          </a:xfrm>
          <a:prstGeom prst="leftBrace">
            <a:avLst/>
          </a:prstGeom>
          <a:ln w="254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/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092" y="4338414"/>
            <a:ext cx="661589" cy="300082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pPr defTabSz="685800"/>
            <a:r>
              <a:rPr lang="en-US" sz="1350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~7.7 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47677" y="4706081"/>
            <a:ext cx="445405" cy="300082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pPr defTabSz="685800"/>
            <a:r>
              <a:rPr lang="en-US" sz="1350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2 m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4133850" y="815975"/>
            <a:ext cx="5010150" cy="2060575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070C0"/>
                </a:solidFill>
              </a:rPr>
              <a:t>Point density of the object ranged from ~12 to 13 pts per m</a:t>
            </a:r>
            <a:r>
              <a:rPr lang="en-US" baseline="30000" dirty="0" smtClean="0">
                <a:solidFill>
                  <a:srgbClr val="0070C0"/>
                </a:solidFill>
              </a:rPr>
              <a:t>2</a:t>
            </a:r>
          </a:p>
          <a:p>
            <a:endParaRPr lang="en-US" baseline="30000" dirty="0" smtClean="0">
              <a:solidFill>
                <a:srgbClr val="0070C0"/>
              </a:solidFill>
            </a:endParaRPr>
          </a:p>
          <a:p>
            <a:r>
              <a:rPr lang="en-US" dirty="0" smtClean="0">
                <a:solidFill>
                  <a:srgbClr val="0070C0"/>
                </a:solidFill>
              </a:rPr>
              <a:t>Water depth: ~7.7m</a:t>
            </a:r>
          </a:p>
          <a:p>
            <a:endParaRPr lang="en-US" dirty="0" smtClean="0">
              <a:solidFill>
                <a:srgbClr val="0070C0"/>
              </a:solidFill>
            </a:endParaRPr>
          </a:p>
          <a:p>
            <a:r>
              <a:rPr lang="en-US" dirty="0" smtClean="0">
                <a:solidFill>
                  <a:srgbClr val="0070C0"/>
                </a:solidFill>
              </a:rPr>
              <a:t>Object height: 2m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aseline="30000" dirty="0" smtClean="0">
              <a:solidFill>
                <a:srgbClr val="0070C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baseline="30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3588"/>
          </a:xfrm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en-US" altLang="en-US" smtClean="0">
                <a:solidFill>
                  <a:srgbClr val="0070C0"/>
                </a:solidFill>
              </a:rPr>
              <a:t>Detection of Unknown Submerged Objects</a:t>
            </a:r>
          </a:p>
        </p:txBody>
      </p:sp>
      <p:pic>
        <p:nvPicPr>
          <p:cNvPr id="73731" name="Picture 2" descr="C:\Users\Stephen.A.White\Downloads\20160119_OuterReef_01_Delta_Shoal_boat\20160119_SO_OuterReef_01_Delta_Shoal_sunken_boat_tsca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" t="60184" r="50910" b="-1"/>
          <a:stretch/>
        </p:blipFill>
        <p:spPr bwMode="auto">
          <a:xfrm>
            <a:off x="1638150" y="3124200"/>
            <a:ext cx="5524650" cy="2645273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Stephen.A.White\Downloads\20160119_OuterReef_01_Delta_Shoal_boat\20160119_SO_OuterReef_01_Delta_Shoal_sunken_boat_tsca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" t="41567" r="1677" b="44584"/>
          <a:stretch/>
        </p:blipFill>
        <p:spPr bwMode="auto">
          <a:xfrm>
            <a:off x="533399" y="1244422"/>
            <a:ext cx="8102601" cy="660578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Stephen.A.White\Downloads\20160119_OuterReef_01_Delta_Shoal_boat\20160119_SO_OuterReef_01_Delta_Shoal_sunken_boat_tsca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" b="81515"/>
          <a:stretch/>
        </p:blipFill>
        <p:spPr bwMode="auto">
          <a:xfrm>
            <a:off x="533399" y="2233349"/>
            <a:ext cx="8102601" cy="682922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tephen.A.White\Downloads\20160119_OuterReef_01_Delta_Shoal_boat\20160119_SO_OuterReef_01_Delta_Shoal_chart_imager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178800" cy="632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3588"/>
          </a:xfrm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en-US" altLang="en-US" sz="3200" smtClean="0">
                <a:solidFill>
                  <a:srgbClr val="0070C0"/>
                </a:solidFill>
              </a:rPr>
              <a:t>Confirmation of Submerged Objects</a:t>
            </a:r>
          </a:p>
        </p:txBody>
      </p:sp>
      <p:pic>
        <p:nvPicPr>
          <p:cNvPr id="74755" name="Picture 3" descr="C:\Users\Stephen.A.White\Downloads\20170119_KeyWest_SO\20170119_SO_KeyWest_boat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1143000"/>
            <a:ext cx="7970837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4" descr="C:\Users\Stephen.A.White\Downloads\20170119_KeyWest_SO\20170119_SO_KeyWest_boats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3894138"/>
            <a:ext cx="7970837" cy="220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Stephen.A.White\Downloads\20170119_KeyWest_SO\20170119_SO_KeyWes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15950"/>
            <a:ext cx="8077200" cy="624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4851"/>
            <a:ext cx="9143999" cy="596454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919050" y="2571750"/>
            <a:ext cx="117669" cy="10001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" name="TextBox 1"/>
          <p:cNvSpPr txBox="1"/>
          <p:nvPr/>
        </p:nvSpPr>
        <p:spPr>
          <a:xfrm>
            <a:off x="1143000" y="-76200"/>
            <a:ext cx="647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Wreck with Position Approximate (PA) updated near East Key, Dry Tortugas, FL 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8382000" y="2286000"/>
            <a:ext cx="3048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848600" y="2438400"/>
            <a:ext cx="3048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924800" y="2362200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115m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90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3" descr="Lidar_LAS"/>
          <p:cNvPicPr>
            <a:picLocks noChangeAspect="1" noChangeArrowheads="1"/>
          </p:cNvPicPr>
          <p:nvPr/>
        </p:nvPicPr>
        <p:blipFill>
          <a:blip r:embed="rId3" cstate="print">
            <a:lum bright="6000"/>
          </a:blip>
          <a:srcRect/>
          <a:stretch>
            <a:fillRect/>
          </a:stretch>
        </p:blipFill>
        <p:spPr bwMode="auto">
          <a:xfrm>
            <a:off x="1563701" y="4244269"/>
            <a:ext cx="2209800" cy="1534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 l="59016"/>
          <a:stretch>
            <a:fillRect/>
          </a:stretch>
        </p:blipFill>
        <p:spPr bwMode="auto">
          <a:xfrm>
            <a:off x="1600200" y="1562458"/>
            <a:ext cx="1487412" cy="21713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294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/>
          <a:lstStyle/>
          <a:p>
            <a:pPr algn="ctr" eaLnBrk="1" hangingPunct="1"/>
            <a:r>
              <a:rPr lang="en-US" altLang="en-US" dirty="0" smtClean="0">
                <a:solidFill>
                  <a:srgbClr val="0070C0"/>
                </a:solidFill>
              </a:rPr>
              <a:t>Integrated Ocean and Coastal Mapping (IOCM)</a:t>
            </a:r>
            <a:r>
              <a:rPr lang="en-US" altLang="en-US" sz="1200" dirty="0" smtClean="0">
                <a:solidFill>
                  <a:srgbClr val="0070C0"/>
                </a:solidFill>
              </a:rPr>
              <a:t/>
            </a:r>
            <a:br>
              <a:rPr lang="en-US" altLang="en-US" sz="1200" dirty="0" smtClean="0">
                <a:solidFill>
                  <a:srgbClr val="0070C0"/>
                </a:solidFill>
              </a:rPr>
            </a:br>
            <a:endParaRPr lang="en-US" altLang="en-US" sz="1200" dirty="0" smtClean="0">
              <a:solidFill>
                <a:srgbClr val="0070C0"/>
              </a:solidFill>
            </a:endParaRPr>
          </a:p>
        </p:txBody>
      </p:sp>
      <p:sp>
        <p:nvSpPr>
          <p:cNvPr id="24581" name="Rectangle 4"/>
          <p:cNvSpPr>
            <a:spLocks noChangeArrowheads="1"/>
          </p:cNvSpPr>
          <p:nvPr/>
        </p:nvSpPr>
        <p:spPr bwMode="auto">
          <a:xfrm>
            <a:off x="3773488" y="1066800"/>
            <a:ext cx="53705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9806" algn="ctr" defTabSz="802665">
              <a:defRPr/>
            </a:pPr>
            <a:r>
              <a:rPr lang="en-US" altLang="en-US" sz="1600" b="1" dirty="0">
                <a:solidFill>
                  <a:srgbClr val="0070C0"/>
                </a:solidFill>
                <a:cs typeface="Arial" charset="0"/>
              </a:rPr>
              <a:t>IOCM is </a:t>
            </a:r>
            <a:r>
              <a:rPr lang="en-US" altLang="en-US" sz="1600" b="1" i="1" dirty="0">
                <a:solidFill>
                  <a:srgbClr val="0070C0"/>
                </a:solidFill>
                <a:cs typeface="Arial" charset="0"/>
              </a:rPr>
              <a:t>planning, acquiring, integrating, and managing </a:t>
            </a:r>
            <a:r>
              <a:rPr lang="en-US" altLang="en-US" sz="1600" b="1" dirty="0">
                <a:solidFill>
                  <a:srgbClr val="0070C0"/>
                </a:solidFill>
                <a:cs typeface="Arial" charset="0"/>
              </a:rPr>
              <a:t>ocean and coastal geospatial data and derivative products for easy access and use by the greatest range of users</a:t>
            </a:r>
            <a:r>
              <a:rPr lang="en-US" altLang="en-US" sz="1600" b="1" dirty="0" smtClean="0">
                <a:solidFill>
                  <a:srgbClr val="0070C0"/>
                </a:solidFill>
                <a:cs typeface="Arial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 l="1357" t="2272" r="60559" b="2272"/>
          <a:stretch>
            <a:fillRect/>
          </a:stretch>
        </p:blipFill>
        <p:spPr bwMode="auto">
          <a:xfrm>
            <a:off x="76200" y="1030314"/>
            <a:ext cx="1600200" cy="23985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11" descr="RGB_orth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701" y="3787069"/>
            <a:ext cx="2213001" cy="15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12" descr="IR_orth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87701" y="4549069"/>
            <a:ext cx="2246299" cy="1546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953" name="Picture 11" descr="ne_keys_eaar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 t="3177" r="2727" b="2942"/>
          <a:stretch>
            <a:fillRect/>
          </a:stretch>
        </p:blipFill>
        <p:spPr bwMode="auto">
          <a:xfrm>
            <a:off x="6496050" y="4114800"/>
            <a:ext cx="1905000" cy="1462088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4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" t="10059" r="66675" b="7201"/>
          <a:stretch>
            <a:fillRect/>
          </a:stretch>
        </p:blipFill>
        <p:spPr bwMode="auto">
          <a:xfrm>
            <a:off x="5410200" y="3810000"/>
            <a:ext cx="1258888" cy="232410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5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2" t="47292" r="10760" b="3986"/>
          <a:stretch>
            <a:fillRect/>
          </a:stretch>
        </p:blipFill>
        <p:spPr bwMode="auto">
          <a:xfrm>
            <a:off x="7867650" y="4267200"/>
            <a:ext cx="1200150" cy="19304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971800" y="2133600"/>
            <a:ext cx="1600200" cy="2066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48201" y="2172586"/>
            <a:ext cx="449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600" b="1" dirty="0">
                <a:solidFill>
                  <a:srgbClr val="0070C0"/>
                </a:solidFill>
              </a:rPr>
              <a:t>Charged with facilitating “the coordination of ocean and coastal mapping activities</a:t>
            </a:r>
            <a:br>
              <a:rPr lang="en-US" altLang="en-US" sz="1600" b="1" dirty="0">
                <a:solidFill>
                  <a:srgbClr val="0070C0"/>
                </a:solidFill>
              </a:rPr>
            </a:br>
            <a:r>
              <a:rPr lang="en-US" altLang="en-US" sz="1600" b="1" dirty="0">
                <a:solidFill>
                  <a:srgbClr val="0070C0"/>
                </a:solidFill>
              </a:rPr>
              <a:t> and avoid[</a:t>
            </a:r>
            <a:r>
              <a:rPr lang="en-US" altLang="en-US" sz="1600" b="1" dirty="0" err="1">
                <a:solidFill>
                  <a:srgbClr val="0070C0"/>
                </a:solidFill>
              </a:rPr>
              <a:t>ing</a:t>
            </a:r>
            <a:r>
              <a:rPr lang="en-US" altLang="en-US" sz="1600" b="1" dirty="0">
                <a:solidFill>
                  <a:srgbClr val="0070C0"/>
                </a:solidFill>
              </a:rPr>
              <a:t>] duplicating mapping activities…”</a:t>
            </a:r>
            <a:endParaRPr 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-7938" y="122238"/>
            <a:ext cx="9144001" cy="7159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>
                <a:solidFill>
                  <a:srgbClr val="0070C0"/>
                </a:solidFill>
                <a:latin typeface="+mn-lt"/>
                <a:cs typeface="Arial" charset="0"/>
              </a:rPr>
              <a:t>The Coastal Mapping Program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0" y="1219200"/>
            <a:ext cx="4724400" cy="42211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sz="1600" b="1" kern="0" dirty="0">
                <a:solidFill>
                  <a:srgbClr val="0070C0"/>
                </a:solidFill>
                <a:latin typeface="+mn-lt"/>
                <a:cs typeface="Arial" charset="0"/>
              </a:rPr>
              <a:t>A congressional mandate to conduct remote sensing surveys of coastal regions of the United States and its possessions for demarcating the nation’s legal coastline.</a:t>
            </a: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US" sz="1400" b="1" kern="0" dirty="0">
              <a:solidFill>
                <a:srgbClr val="0070C0"/>
              </a:solidFill>
              <a:latin typeface="+mn-lt"/>
              <a:cs typeface="Arial" charset="0"/>
            </a:endParaRP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US" sz="1200" b="1" kern="0" dirty="0">
              <a:solidFill>
                <a:srgbClr val="0070C0"/>
              </a:solidFill>
              <a:latin typeface="+mn-lt"/>
              <a:cs typeface="Arial" charset="0"/>
            </a:endParaRP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sz="1600" b="1" kern="0" dirty="0" smtClean="0">
                <a:solidFill>
                  <a:srgbClr val="0070C0"/>
                </a:solidFill>
                <a:latin typeface="+mn-lt"/>
                <a:cs typeface="Arial" charset="0"/>
              </a:rPr>
              <a:t>Goals:</a:t>
            </a:r>
            <a:r>
              <a:rPr lang="en-US" sz="1400" b="1" kern="0" dirty="0" smtClean="0">
                <a:solidFill>
                  <a:srgbClr val="0070C0"/>
                </a:solidFill>
                <a:latin typeface="+mn-lt"/>
                <a:cs typeface="Arial" charset="0"/>
              </a:rPr>
              <a:t> </a:t>
            </a:r>
          </a:p>
          <a:p>
            <a:pPr marL="742950" lvl="1" indent="-28575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1600" kern="0" dirty="0" smtClean="0">
                <a:solidFill>
                  <a:srgbClr val="0070C0"/>
                </a:solidFill>
                <a:latin typeface="+mj-lt"/>
                <a:cs typeface="Arial" charset="0"/>
              </a:rPr>
              <a:t>Provide </a:t>
            </a:r>
            <a:r>
              <a:rPr lang="en-US" sz="1600" kern="0" dirty="0">
                <a:solidFill>
                  <a:srgbClr val="0070C0"/>
                </a:solidFill>
                <a:latin typeface="+mj-lt"/>
                <a:cs typeface="Arial" charset="0"/>
              </a:rPr>
              <a:t>the Nation With Accurate, </a:t>
            </a:r>
            <a:endParaRPr lang="en-US" sz="1600" kern="0" dirty="0" smtClean="0">
              <a:solidFill>
                <a:srgbClr val="0070C0"/>
              </a:solidFill>
              <a:latin typeface="+mj-lt"/>
              <a:cs typeface="Arial" charset="0"/>
            </a:endParaRPr>
          </a:p>
          <a:p>
            <a:pPr lvl="1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1600" kern="0" dirty="0">
                <a:solidFill>
                  <a:srgbClr val="0070C0"/>
                </a:solidFill>
                <a:latin typeface="+mj-lt"/>
                <a:cs typeface="Arial" charset="0"/>
              </a:rPr>
              <a:t> </a:t>
            </a:r>
            <a:r>
              <a:rPr lang="en-US" sz="1600" kern="0" dirty="0" smtClean="0">
                <a:solidFill>
                  <a:srgbClr val="0070C0"/>
                </a:solidFill>
                <a:latin typeface="+mj-lt"/>
                <a:cs typeface="Arial" charset="0"/>
              </a:rPr>
              <a:t>   Consistent</a:t>
            </a:r>
            <a:r>
              <a:rPr lang="en-US" sz="1600" kern="0" dirty="0">
                <a:solidFill>
                  <a:srgbClr val="0070C0"/>
                </a:solidFill>
                <a:latin typeface="+mj-lt"/>
                <a:cs typeface="Arial" charset="0"/>
              </a:rPr>
              <a:t>, Up-to-Date </a:t>
            </a:r>
            <a:endParaRPr lang="en-US" sz="1600" kern="0" dirty="0" smtClean="0">
              <a:solidFill>
                <a:srgbClr val="0070C0"/>
              </a:solidFill>
              <a:latin typeface="+mj-lt"/>
              <a:cs typeface="Arial" charset="0"/>
            </a:endParaRPr>
          </a:p>
          <a:p>
            <a:pPr lvl="1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1600" kern="0" dirty="0" smtClean="0">
                <a:solidFill>
                  <a:srgbClr val="0070C0"/>
                </a:solidFill>
                <a:latin typeface="+mj-lt"/>
                <a:cs typeface="Arial" charset="0"/>
              </a:rPr>
              <a:t>    National Shoreline</a:t>
            </a:r>
          </a:p>
          <a:p>
            <a:pPr lvl="1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US" sz="1600" kern="0" dirty="0" smtClean="0">
              <a:solidFill>
                <a:srgbClr val="0070C0"/>
              </a:solidFill>
              <a:latin typeface="+mj-lt"/>
              <a:cs typeface="Arial" charset="0"/>
            </a:endParaRPr>
          </a:p>
          <a:p>
            <a:pPr marL="742950" lvl="1" indent="-28575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600" dirty="0" smtClean="0">
                <a:solidFill>
                  <a:srgbClr val="0070C0"/>
                </a:solidFill>
                <a:latin typeface="+mj-lt"/>
              </a:rPr>
              <a:t>Acquire Nearshore</a:t>
            </a:r>
          </a:p>
          <a:p>
            <a:pPr lvl="1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1600" dirty="0" smtClean="0">
                <a:solidFill>
                  <a:srgbClr val="0070C0"/>
                </a:solidFill>
                <a:latin typeface="+mj-lt"/>
              </a:rPr>
              <a:t>      </a:t>
            </a:r>
            <a:r>
              <a:rPr lang="en-US" altLang="en-US" sz="1600" dirty="0">
                <a:solidFill>
                  <a:srgbClr val="0070C0"/>
                </a:solidFill>
                <a:latin typeface="+mj-lt"/>
              </a:rPr>
              <a:t>Elevation Data</a:t>
            </a: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US" sz="1400" b="1" kern="0" dirty="0">
              <a:solidFill>
                <a:srgbClr val="0070C0"/>
              </a:solidFill>
              <a:latin typeface="+mn-lt"/>
              <a:cs typeface="Arial" charset="0"/>
            </a:endParaRP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b="1" kern="0" dirty="0">
                <a:solidFill>
                  <a:srgbClr val="0070C0"/>
                </a:solidFill>
                <a:latin typeface="+mn-lt"/>
                <a:cs typeface="Arial" charset="0"/>
              </a:rPr>
              <a:t>Sources:</a:t>
            </a:r>
          </a:p>
          <a:p>
            <a:pPr marL="742950" lvl="1" indent="-28575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Tx/>
              <a:buChar char="–"/>
              <a:defRPr/>
            </a:pPr>
            <a:r>
              <a:rPr lang="en-US" sz="1500" b="1" kern="0" dirty="0">
                <a:solidFill>
                  <a:srgbClr val="0070C0"/>
                </a:solidFill>
                <a:latin typeface="+mn-lt"/>
                <a:cs typeface="Arial" charset="0"/>
              </a:rPr>
              <a:t>Lidar</a:t>
            </a:r>
          </a:p>
          <a:p>
            <a:pPr marL="742950" lvl="1" indent="-28575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Tx/>
              <a:buChar char="–"/>
              <a:defRPr/>
            </a:pPr>
            <a:r>
              <a:rPr lang="en-US" sz="1500" b="1" kern="0" dirty="0">
                <a:solidFill>
                  <a:srgbClr val="0070C0"/>
                </a:solidFill>
                <a:latin typeface="+mn-lt"/>
                <a:cs typeface="Arial" charset="0"/>
              </a:rPr>
              <a:t>Digital Cameras</a:t>
            </a:r>
          </a:p>
          <a:p>
            <a:pPr marL="742950" lvl="1" indent="-28575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Tx/>
              <a:buChar char="–"/>
              <a:defRPr/>
            </a:pPr>
            <a:r>
              <a:rPr lang="en-US" sz="1500" b="1" kern="0" dirty="0">
                <a:solidFill>
                  <a:srgbClr val="0070C0"/>
                </a:solidFill>
                <a:latin typeface="+mn-lt"/>
                <a:cs typeface="Arial" charset="0"/>
              </a:rPr>
              <a:t>High Resolution Satellites</a:t>
            </a:r>
          </a:p>
        </p:txBody>
      </p:sp>
      <p:pic>
        <p:nvPicPr>
          <p:cNvPr id="4813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" t="21077" r="2383" b="4750"/>
          <a:stretch>
            <a:fillRect/>
          </a:stretch>
        </p:blipFill>
        <p:spPr bwMode="auto">
          <a:xfrm>
            <a:off x="5008563" y="1014413"/>
            <a:ext cx="2967037" cy="2189162"/>
          </a:xfrm>
          <a:prstGeom prst="rect">
            <a:avLst/>
          </a:prstGeom>
          <a:noFill/>
          <a:ln w="158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3" name="Picture 4" descr="Wrangell_Color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" t="3519" r="1062" b="1006"/>
          <a:stretch>
            <a:fillRect/>
          </a:stretch>
        </p:blipFill>
        <p:spPr bwMode="auto">
          <a:xfrm>
            <a:off x="3713163" y="3203575"/>
            <a:ext cx="2511425" cy="229235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4" name="Picture 5" descr="Wrangell_I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" t="3519" r="826" b="1006"/>
          <a:stretch>
            <a:fillRect/>
          </a:stretch>
        </p:blipFill>
        <p:spPr bwMode="auto">
          <a:xfrm>
            <a:off x="4932363" y="4727575"/>
            <a:ext cx="2057400" cy="1878013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" t="20343" r="6743" b="5135"/>
          <a:stretch>
            <a:fillRect/>
          </a:stretch>
        </p:blipFill>
        <p:spPr bwMode="auto">
          <a:xfrm>
            <a:off x="6227763" y="2746375"/>
            <a:ext cx="2590800" cy="20066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6" name="Picture 28" descr="Morro_3D_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" r="21385" b="32338"/>
          <a:stretch>
            <a:fillRect/>
          </a:stretch>
        </p:blipFill>
        <p:spPr bwMode="auto">
          <a:xfrm>
            <a:off x="6865938" y="4506913"/>
            <a:ext cx="2257425" cy="1897062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990600"/>
          </a:xfrm>
        </p:spPr>
        <p:txBody>
          <a:bodyPr/>
          <a:lstStyle/>
          <a:p>
            <a:pPr algn="ctr"/>
            <a:r>
              <a:rPr lang="en-US" altLang="en-US" sz="2200" smtClean="0">
                <a:solidFill>
                  <a:srgbClr val="0070C0"/>
                </a:solidFill>
              </a:rPr>
              <a:t>Evaluating the Utility of EAARL-B Waveforms for Characterizing Benthic Habitats</a:t>
            </a:r>
          </a:p>
        </p:txBody>
      </p:sp>
      <p:sp>
        <p:nvSpPr>
          <p:cNvPr id="88067" name="TextBox 4"/>
          <p:cNvSpPr txBox="1">
            <a:spLocks noChangeArrowheads="1"/>
          </p:cNvSpPr>
          <p:nvPr/>
        </p:nvSpPr>
        <p:spPr bwMode="auto">
          <a:xfrm>
            <a:off x="4029075" y="6537325"/>
            <a:ext cx="472281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1200"/>
              <a:t>Draft, corrected EAARL-B waveform products</a:t>
            </a:r>
          </a:p>
        </p:txBody>
      </p:sp>
      <p:pic>
        <p:nvPicPr>
          <p:cNvPr id="8806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100" y="744538"/>
            <a:ext cx="4824413" cy="584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100" y="2698750"/>
            <a:ext cx="4857750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07963" y="1135063"/>
            <a:ext cx="3862387" cy="32019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600" b="1" dirty="0">
                <a:solidFill>
                  <a:srgbClr val="0070C0"/>
                </a:solidFill>
                <a:cs typeface="Arial" charset="0"/>
              </a:rPr>
              <a:t>Project Area</a:t>
            </a:r>
          </a:p>
          <a:p>
            <a:pPr eaLnBrk="0" hangingPunct="0">
              <a:defRPr/>
            </a:pPr>
            <a:endParaRPr lang="en-US" sz="200" i="1" dirty="0">
              <a:solidFill>
                <a:srgbClr val="0070C0"/>
              </a:solidFill>
              <a:cs typeface="Arial" charset="0"/>
            </a:endParaRP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en-US" i="1" dirty="0">
                <a:solidFill>
                  <a:srgbClr val="0070C0"/>
                </a:solidFill>
                <a:cs typeface="Arial" charset="0"/>
              </a:rPr>
              <a:t>Location</a:t>
            </a:r>
            <a:r>
              <a:rPr lang="en-US" dirty="0">
                <a:solidFill>
                  <a:srgbClr val="0070C0"/>
                </a:solidFill>
                <a:cs typeface="Arial" charset="0"/>
              </a:rPr>
              <a:t>: Flat Cay, St. Thomas</a:t>
            </a:r>
          </a:p>
          <a:p>
            <a:pPr eaLnBrk="0" hangingPunct="0">
              <a:defRPr/>
            </a:pPr>
            <a:endParaRPr lang="en-US" dirty="0">
              <a:solidFill>
                <a:srgbClr val="0070C0"/>
              </a:solidFill>
              <a:cs typeface="Arial" charset="0"/>
            </a:endParaRP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0070C0"/>
              </a:solidFill>
              <a:cs typeface="Arial" charset="0"/>
            </a:endParaRP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0070C0"/>
              </a:solidFill>
              <a:cs typeface="Arial" charset="0"/>
            </a:endParaRP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0070C0"/>
              </a:solidFill>
              <a:cs typeface="Arial" charset="0"/>
            </a:endParaRP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0070C0"/>
              </a:solidFill>
              <a:cs typeface="Arial" charset="0"/>
            </a:endParaRPr>
          </a:p>
          <a:p>
            <a:pPr eaLnBrk="0" hangingPunct="0">
              <a:defRPr/>
            </a:pPr>
            <a:endParaRPr lang="en-US" dirty="0">
              <a:solidFill>
                <a:srgbClr val="0070C0"/>
              </a:solidFill>
              <a:cs typeface="Arial" charset="0"/>
            </a:endParaRP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en-US" sz="1600" i="1" dirty="0">
                <a:solidFill>
                  <a:srgbClr val="0070C0"/>
                </a:solidFill>
                <a:cs typeface="Arial" charset="0"/>
              </a:rPr>
              <a:t>Depths</a:t>
            </a:r>
            <a:r>
              <a:rPr lang="en-US" sz="1600" dirty="0">
                <a:solidFill>
                  <a:srgbClr val="0070C0"/>
                </a:solidFill>
                <a:cs typeface="Arial" charset="0"/>
              </a:rPr>
              <a:t>: 0 – 28 m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en-US" sz="1600" i="1" dirty="0">
                <a:solidFill>
                  <a:srgbClr val="0070C0"/>
                </a:solidFill>
                <a:cs typeface="Arial" charset="0"/>
              </a:rPr>
              <a:t>Data Density</a:t>
            </a:r>
            <a:r>
              <a:rPr lang="en-US" sz="1600" dirty="0">
                <a:solidFill>
                  <a:srgbClr val="0070C0"/>
                </a:solidFill>
                <a:cs typeface="Arial" charset="0"/>
              </a:rPr>
              <a:t>: 1 - 4 pts/m</a:t>
            </a:r>
            <a:r>
              <a:rPr lang="en-US" sz="1600" baseline="30000" dirty="0">
                <a:solidFill>
                  <a:srgbClr val="0070C0"/>
                </a:solidFill>
                <a:cs typeface="Arial" charset="0"/>
              </a:rPr>
              <a:t>2</a:t>
            </a:r>
            <a:endParaRPr lang="en-US" sz="1600" dirty="0">
              <a:solidFill>
                <a:srgbClr val="0070C0"/>
              </a:solidFill>
              <a:cs typeface="Arial" charset="0"/>
            </a:endParaRP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en-US" sz="1600" i="1" dirty="0">
                <a:solidFill>
                  <a:srgbClr val="0070C0"/>
                </a:solidFill>
                <a:cs typeface="Arial" charset="0"/>
              </a:rPr>
              <a:t>Dominant Benthic Habitats</a:t>
            </a:r>
            <a:r>
              <a:rPr lang="en-US" sz="1600" dirty="0">
                <a:solidFill>
                  <a:srgbClr val="0070C0"/>
                </a:solidFill>
                <a:cs typeface="Arial" charset="0"/>
              </a:rPr>
              <a:t>: </a:t>
            </a:r>
          </a:p>
        </p:txBody>
      </p:sp>
      <p:pic>
        <p:nvPicPr>
          <p:cNvPr id="14" name="Picture 7"/>
          <p:cNvPicPr>
            <a:picLocks noChangeAspect="1" noChangeArrowheads="1"/>
          </p:cNvPicPr>
          <p:nvPr/>
        </p:nvPicPr>
        <p:blipFill rotWithShape="1">
          <a:blip r:embed="rId5"/>
          <a:srcRect t="19462" b="1"/>
          <a:stretch/>
        </p:blipFill>
        <p:spPr bwMode="auto">
          <a:xfrm>
            <a:off x="762000" y="4319588"/>
            <a:ext cx="3048000" cy="1319212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2000" y="1897063"/>
            <a:ext cx="2362200" cy="1550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100" y="2698750"/>
            <a:ext cx="4857750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100" y="2698750"/>
            <a:ext cx="4857750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100" y="2698750"/>
            <a:ext cx="4857750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algn="ctr"/>
            <a:r>
              <a:rPr lang="en-US" altLang="en-US" sz="2200" smtClean="0">
                <a:solidFill>
                  <a:srgbClr val="0070C0"/>
                </a:solidFill>
              </a:rPr>
              <a:t>National Centers for Environmental Information (NCEI):</a:t>
            </a:r>
          </a:p>
        </p:txBody>
      </p:sp>
      <p:pic>
        <p:nvPicPr>
          <p:cNvPr id="95235" name="Picture 4" descr="Image result for noaa nce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100" y="3292475"/>
            <a:ext cx="1990725" cy="134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6" name="Picture 6" descr="Image result for noaa topobathy lida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3778250" cy="212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7" name="Shape 197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175" y="1984375"/>
            <a:ext cx="854075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8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2" b="3989"/>
          <a:stretch>
            <a:fillRect/>
          </a:stretch>
        </p:blipFill>
        <p:spPr bwMode="auto">
          <a:xfrm>
            <a:off x="5399088" y="762000"/>
            <a:ext cx="3744912" cy="212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9" name="Picture 2" descr="Image result for digital coas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088" y="2428875"/>
            <a:ext cx="17526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0" name="Picture 8" descr="Image result for data archivi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4038600"/>
            <a:ext cx="2335213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41" name="AutoShape 22"/>
          <p:cNvSpPr>
            <a:spLocks noChangeArrowheads="1"/>
          </p:cNvSpPr>
          <p:nvPr/>
        </p:nvSpPr>
        <p:spPr bwMode="auto">
          <a:xfrm>
            <a:off x="3778250" y="1984375"/>
            <a:ext cx="1620838" cy="282575"/>
          </a:xfrm>
          <a:prstGeom prst="rightArrow">
            <a:avLst>
              <a:gd name="adj1" fmla="val 50000"/>
              <a:gd name="adj2" fmla="val 114772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5242" name="AutoShape 22"/>
          <p:cNvSpPr>
            <a:spLocks noChangeArrowheads="1"/>
          </p:cNvSpPr>
          <p:nvPr/>
        </p:nvSpPr>
        <p:spPr bwMode="auto">
          <a:xfrm rot="8073288">
            <a:off x="4840288" y="2884487"/>
            <a:ext cx="730250" cy="282575"/>
          </a:xfrm>
          <a:prstGeom prst="rightArrow">
            <a:avLst>
              <a:gd name="adj1" fmla="val 50000"/>
              <a:gd name="adj2" fmla="val 114821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5243" name="TextBox 10"/>
          <p:cNvSpPr txBox="1">
            <a:spLocks noChangeArrowheads="1"/>
          </p:cNvSpPr>
          <p:nvPr/>
        </p:nvSpPr>
        <p:spPr bwMode="auto">
          <a:xfrm>
            <a:off x="0" y="2876550"/>
            <a:ext cx="3778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/>
              <a:t>Acquisition &amp; Processing</a:t>
            </a:r>
          </a:p>
        </p:txBody>
      </p:sp>
      <p:sp>
        <p:nvSpPr>
          <p:cNvPr id="95244" name="TextBox 11"/>
          <p:cNvSpPr txBox="1">
            <a:spLocks noChangeArrowheads="1"/>
          </p:cNvSpPr>
          <p:nvPr/>
        </p:nvSpPr>
        <p:spPr bwMode="auto">
          <a:xfrm>
            <a:off x="5399088" y="2887663"/>
            <a:ext cx="37449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/>
              <a:t>Discovery &amp; Dissemination</a:t>
            </a:r>
          </a:p>
        </p:txBody>
      </p:sp>
      <p:sp>
        <p:nvSpPr>
          <p:cNvPr id="95245" name="TextBox 12"/>
          <p:cNvSpPr txBox="1">
            <a:spLocks noChangeArrowheads="1"/>
          </p:cNvSpPr>
          <p:nvPr/>
        </p:nvSpPr>
        <p:spPr bwMode="auto">
          <a:xfrm>
            <a:off x="228600" y="5346700"/>
            <a:ext cx="4005263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n-US" altLang="en-US"/>
              <a:t>Long Term Archiving &amp; Stewardship</a:t>
            </a:r>
          </a:p>
        </p:txBody>
      </p:sp>
      <p:pic>
        <p:nvPicPr>
          <p:cNvPr id="95246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89"/>
          <a:stretch>
            <a:fillRect/>
          </a:stretch>
        </p:blipFill>
        <p:spPr bwMode="auto">
          <a:xfrm>
            <a:off x="6032500" y="4038600"/>
            <a:ext cx="29591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47" name="TextBox 14"/>
          <p:cNvSpPr txBox="1">
            <a:spLocks noChangeArrowheads="1"/>
          </p:cNvSpPr>
          <p:nvPr/>
        </p:nvSpPr>
        <p:spPr bwMode="auto">
          <a:xfrm>
            <a:off x="6032500" y="5497513"/>
            <a:ext cx="3111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n-US" altLang="en-US"/>
              <a:t>Topo-Bathy DEM Development</a:t>
            </a:r>
          </a:p>
        </p:txBody>
      </p:sp>
      <p:sp>
        <p:nvSpPr>
          <p:cNvPr id="95248" name="AutoShape 22"/>
          <p:cNvSpPr>
            <a:spLocks noChangeArrowheads="1"/>
          </p:cNvSpPr>
          <p:nvPr/>
        </p:nvSpPr>
        <p:spPr bwMode="auto">
          <a:xfrm rot="8717770">
            <a:off x="2570163" y="4276725"/>
            <a:ext cx="1208087" cy="214313"/>
          </a:xfrm>
          <a:prstGeom prst="rightArrow">
            <a:avLst>
              <a:gd name="adj1" fmla="val 50000"/>
              <a:gd name="adj2" fmla="val 115298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5249" name="AutoShape 22"/>
          <p:cNvSpPr>
            <a:spLocks noChangeArrowheads="1"/>
          </p:cNvSpPr>
          <p:nvPr/>
        </p:nvSpPr>
        <p:spPr bwMode="auto">
          <a:xfrm rot="2252951">
            <a:off x="5438775" y="4208463"/>
            <a:ext cx="925513" cy="158750"/>
          </a:xfrm>
          <a:prstGeom prst="rightArrow">
            <a:avLst>
              <a:gd name="adj1" fmla="val 50000"/>
              <a:gd name="adj2" fmla="val 114441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89"/>
          <a:stretch>
            <a:fillRect/>
          </a:stretch>
        </p:blipFill>
        <p:spPr bwMode="auto">
          <a:xfrm>
            <a:off x="68263" y="265113"/>
            <a:ext cx="5799137" cy="301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9" name="TextBox 3"/>
          <p:cNvSpPr txBox="1">
            <a:spLocks noChangeArrowheads="1"/>
          </p:cNvSpPr>
          <p:nvPr/>
        </p:nvSpPr>
        <p:spPr bwMode="auto">
          <a:xfrm>
            <a:off x="5846763" y="304800"/>
            <a:ext cx="3297237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2400" b="1"/>
              <a:t>National Centers for Environmental Information-Boulder (NCEI): </a:t>
            </a:r>
            <a:r>
              <a:rPr lang="en-US" altLang="en-US"/>
              <a:t>DEMs developed at the NOAA support  improved tsunami and storm surge inundation modeling and mapping</a:t>
            </a:r>
          </a:p>
        </p:txBody>
      </p:sp>
      <p:pic>
        <p:nvPicPr>
          <p:cNvPr id="96260" name="Picture 4" descr="operational gmos page lin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6" r="17747"/>
          <a:stretch>
            <a:fillRect/>
          </a:stretch>
        </p:blipFill>
        <p:spPr bwMode="auto">
          <a:xfrm>
            <a:off x="4562475" y="3435350"/>
            <a:ext cx="2828925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1" name="Picture 6" descr="Animation shows Hurricane Surge On-Demand Forecast System validation of Hurricane Irene's storm surg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663" y="3425825"/>
            <a:ext cx="199390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2" name="TextBox 6"/>
          <p:cNvSpPr txBox="1">
            <a:spLocks noChangeArrowheads="1"/>
          </p:cNvSpPr>
          <p:nvPr/>
        </p:nvSpPr>
        <p:spPr bwMode="auto">
          <a:xfrm>
            <a:off x="7439025" y="4999038"/>
            <a:ext cx="1633538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n-US" altLang="en-US" sz="1100"/>
              <a:t>Refinement of Hurricane Surge On-Demand Forecast System grids (NWS; COASTAL Act)</a:t>
            </a:r>
          </a:p>
        </p:txBody>
      </p:sp>
      <p:sp>
        <p:nvSpPr>
          <p:cNvPr id="96263" name="TextBox 7"/>
          <p:cNvSpPr txBox="1">
            <a:spLocks noChangeArrowheads="1"/>
          </p:cNvSpPr>
          <p:nvPr/>
        </p:nvSpPr>
        <p:spPr bwMode="auto">
          <a:xfrm>
            <a:off x="3200400" y="2514600"/>
            <a:ext cx="26463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r"/>
            <a:r>
              <a:rPr lang="en-US" altLang="en-US" sz="1200" b="1" i="1" dirty="0">
                <a:solidFill>
                  <a:schemeClr val="bg1"/>
                </a:solidFill>
              </a:rPr>
              <a:t>Integrated topo-bathy DEM along</a:t>
            </a:r>
          </a:p>
          <a:p>
            <a:pPr algn="r"/>
            <a:r>
              <a:rPr lang="en-US" altLang="en-US" sz="1200" b="1" i="1" dirty="0">
                <a:solidFill>
                  <a:schemeClr val="bg1"/>
                </a:solidFill>
              </a:rPr>
              <a:t>RI/CT border developed in the wake</a:t>
            </a:r>
          </a:p>
          <a:p>
            <a:pPr algn="r"/>
            <a:r>
              <a:rPr lang="en-US" altLang="en-US" sz="1200" b="1" i="1" dirty="0">
                <a:solidFill>
                  <a:schemeClr val="bg1"/>
                </a:solidFill>
              </a:rPr>
              <a:t>of Hurricane Sandy (utilizes 2014</a:t>
            </a:r>
          </a:p>
          <a:p>
            <a:pPr algn="r"/>
            <a:r>
              <a:rPr lang="en-US" altLang="en-US" sz="1200" b="1" i="1" dirty="0">
                <a:solidFill>
                  <a:schemeClr val="bg1"/>
                </a:solidFill>
              </a:rPr>
              <a:t>post-storm data)</a:t>
            </a:r>
          </a:p>
        </p:txBody>
      </p:sp>
      <p:pic>
        <p:nvPicPr>
          <p:cNvPr id="96264" name="Picture 8" descr="Image result for noaa tsunami model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525" y="3435350"/>
            <a:ext cx="2238375" cy="169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5" name="Shape 185"/>
          <p:cNvPicPr preferRelativeResize="0"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988" y="3900488"/>
            <a:ext cx="1471612" cy="211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6" name="TextBox 10"/>
          <p:cNvSpPr txBox="1">
            <a:spLocks noChangeArrowheads="1"/>
          </p:cNvSpPr>
          <p:nvPr/>
        </p:nvSpPr>
        <p:spPr bwMode="auto">
          <a:xfrm>
            <a:off x="47625" y="3397250"/>
            <a:ext cx="135890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n-US" altLang="en-US" sz="1200"/>
              <a:t>Modeling tsunami generation, propagation, and inundation (NOAA</a:t>
            </a:r>
          </a:p>
          <a:p>
            <a:r>
              <a:rPr lang="en-US" altLang="en-US" sz="1200"/>
              <a:t>Tsunami Program</a:t>
            </a:r>
          </a:p>
          <a:p>
            <a:r>
              <a:rPr lang="en-US" altLang="en-US" sz="1200"/>
              <a:t>And National</a:t>
            </a:r>
          </a:p>
          <a:p>
            <a:r>
              <a:rPr lang="en-US" altLang="en-US" sz="1200"/>
              <a:t>Tsunami Hazard Mitigation Program)</a:t>
            </a:r>
          </a:p>
          <a:p>
            <a:endParaRPr lang="en-US" altLang="en-US" sz="1200"/>
          </a:p>
        </p:txBody>
      </p:sp>
      <p:sp>
        <p:nvSpPr>
          <p:cNvPr id="96267" name="TextBox 11"/>
          <p:cNvSpPr txBox="1">
            <a:spLocks noChangeArrowheads="1"/>
          </p:cNvSpPr>
          <p:nvPr/>
        </p:nvSpPr>
        <p:spPr bwMode="auto">
          <a:xfrm>
            <a:off x="1443038" y="5126038"/>
            <a:ext cx="1633537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n-US" altLang="en-US" sz="1100"/>
              <a:t>Improved hazards mitigation (inundation vulnerability, evacuation planning</a:t>
            </a:r>
            <a:r>
              <a:rPr lang="en-US" altLang="en-US" sz="1200"/>
              <a:t>)</a:t>
            </a:r>
          </a:p>
          <a:p>
            <a:endParaRPr lang="en-US" alt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43000"/>
            <a:ext cx="9144000" cy="685800"/>
          </a:xfrm>
        </p:spPr>
        <p:txBody>
          <a:bodyPr/>
          <a:lstStyle/>
          <a:p>
            <a:pPr algn="ctr" eaLnBrk="1" hangingPunct="1"/>
            <a:r>
              <a:rPr lang="en-US" altLang="en-US" sz="3600" smtClean="0">
                <a:solidFill>
                  <a:srgbClr val="0070C0"/>
                </a:solidFill>
              </a:rPr>
              <a:t>Thank You!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362200"/>
            <a:ext cx="9144000" cy="28194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b="1" smtClean="0">
                <a:solidFill>
                  <a:srgbClr val="0070C0"/>
                </a:solidFill>
              </a:rPr>
              <a:t>Contact Information: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n-US" altLang="en-US" b="1" smtClean="0">
              <a:solidFill>
                <a:srgbClr val="0070C0"/>
              </a:solidFill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1600" b="1" i="1" smtClean="0">
                <a:solidFill>
                  <a:srgbClr val="0070C0"/>
                </a:solidFill>
              </a:rPr>
              <a:t>Stephen White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1600" smtClean="0">
                <a:solidFill>
                  <a:srgbClr val="0070C0"/>
                </a:solidFill>
              </a:rPr>
              <a:t>Email: stephen.a.white@noaa.gov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1600" smtClean="0">
                <a:solidFill>
                  <a:srgbClr val="0070C0"/>
                </a:solidFill>
              </a:rPr>
              <a:t>Phone: (301) 713-1428 x167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n-US" altLang="en-US" sz="1600" smtClean="0">
              <a:solidFill>
                <a:srgbClr val="0070C0"/>
              </a:solidFill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1600" smtClean="0">
                <a:solidFill>
                  <a:srgbClr val="0070C0"/>
                </a:solidFill>
              </a:rPr>
              <a:t>www.noaa.gov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n-US" altLang="en-US" sz="1600" smtClean="0">
              <a:solidFill>
                <a:srgbClr val="0070C0"/>
              </a:solidFill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1600" smtClean="0">
                <a:solidFill>
                  <a:srgbClr val="0070C0"/>
                </a:solidFill>
              </a:rPr>
              <a:t>www.nos.noaa.gov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n-US" altLang="en-US" sz="1600" smtClean="0">
              <a:solidFill>
                <a:srgbClr val="0070C0"/>
              </a:solidFill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1600" smtClean="0">
                <a:solidFill>
                  <a:srgbClr val="0070C0"/>
                </a:solidFill>
              </a:rPr>
              <a:t>www.ngs.noaa.gov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n-US" altLang="en-US" sz="1600" smtClean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algn="ctr" eaLnBrk="1" hangingPunct="1"/>
            <a:r>
              <a:rPr lang="en-US" altLang="en-US" smtClean="0">
                <a:solidFill>
                  <a:srgbClr val="0070C0"/>
                </a:solidFill>
              </a:rPr>
              <a:t>   Lidar Shoreline Extraction</a:t>
            </a:r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0" t="54529" r="21072" b="13890"/>
          <a:stretch>
            <a:fillRect/>
          </a:stretch>
        </p:blipFill>
        <p:spPr bwMode="auto">
          <a:xfrm>
            <a:off x="152400" y="1371600"/>
            <a:ext cx="4648200" cy="156527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1204" name="Line 4"/>
          <p:cNvSpPr>
            <a:spLocks noChangeShapeType="1"/>
          </p:cNvSpPr>
          <p:nvPr/>
        </p:nvSpPr>
        <p:spPr bwMode="auto">
          <a:xfrm flipH="1">
            <a:off x="2406650" y="1658938"/>
            <a:ext cx="295275" cy="479425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5" name="Line 5"/>
          <p:cNvSpPr>
            <a:spLocks noChangeShapeType="1"/>
          </p:cNvSpPr>
          <p:nvPr/>
        </p:nvSpPr>
        <p:spPr bwMode="auto">
          <a:xfrm flipH="1">
            <a:off x="3473450" y="2190750"/>
            <a:ext cx="312738" cy="261938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6" name="Text Box 8"/>
          <p:cNvSpPr txBox="1">
            <a:spLocks noChangeArrowheads="1"/>
          </p:cNvSpPr>
          <p:nvPr/>
        </p:nvSpPr>
        <p:spPr bwMode="auto">
          <a:xfrm>
            <a:off x="1524000" y="1035050"/>
            <a:ext cx="23971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70C0"/>
                </a:solidFill>
              </a:rPr>
              <a:t>Edit Lidar Point Cloud</a:t>
            </a:r>
          </a:p>
        </p:txBody>
      </p:sp>
      <p:sp>
        <p:nvSpPr>
          <p:cNvPr id="51207" name="AutoShape 10"/>
          <p:cNvSpPr>
            <a:spLocks noChangeArrowheads="1"/>
          </p:cNvSpPr>
          <p:nvPr/>
        </p:nvSpPr>
        <p:spPr bwMode="auto">
          <a:xfrm>
            <a:off x="1600200" y="3048000"/>
            <a:ext cx="304800" cy="6096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800">
              <a:solidFill>
                <a:srgbClr val="0070C0"/>
              </a:solidFill>
            </a:endParaRPr>
          </a:p>
        </p:txBody>
      </p:sp>
      <p:sp>
        <p:nvSpPr>
          <p:cNvPr id="51208" name="Text Box 11"/>
          <p:cNvSpPr txBox="1">
            <a:spLocks noChangeArrowheads="1"/>
          </p:cNvSpPr>
          <p:nvPr/>
        </p:nvSpPr>
        <p:spPr bwMode="auto">
          <a:xfrm>
            <a:off x="1249363" y="5302250"/>
            <a:ext cx="10175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70C0"/>
                </a:solidFill>
              </a:rPr>
              <a:t>VDatum</a:t>
            </a:r>
          </a:p>
        </p:txBody>
      </p:sp>
      <p:sp>
        <p:nvSpPr>
          <p:cNvPr id="51209" name="AutoShape 12"/>
          <p:cNvSpPr>
            <a:spLocks noChangeArrowheads="1"/>
          </p:cNvSpPr>
          <p:nvPr/>
        </p:nvSpPr>
        <p:spPr bwMode="auto">
          <a:xfrm>
            <a:off x="3352800" y="4419600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800">
              <a:solidFill>
                <a:srgbClr val="0070C0"/>
              </a:solidFill>
            </a:endParaRPr>
          </a:p>
        </p:txBody>
      </p:sp>
      <p:sp>
        <p:nvSpPr>
          <p:cNvPr id="51210" name="Text Box 13"/>
          <p:cNvSpPr txBox="1">
            <a:spLocks noChangeArrowheads="1"/>
          </p:cNvSpPr>
          <p:nvPr/>
        </p:nvSpPr>
        <p:spPr bwMode="auto">
          <a:xfrm>
            <a:off x="3352800" y="5757863"/>
            <a:ext cx="31384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70C0"/>
                </a:solidFill>
              </a:rPr>
              <a:t>Contour Shoreline from DEM</a:t>
            </a:r>
          </a:p>
        </p:txBody>
      </p:sp>
      <p:sp>
        <p:nvSpPr>
          <p:cNvPr id="51211" name="AutoShape 14"/>
          <p:cNvSpPr>
            <a:spLocks noChangeArrowheads="1"/>
          </p:cNvSpPr>
          <p:nvPr/>
        </p:nvSpPr>
        <p:spPr bwMode="auto">
          <a:xfrm>
            <a:off x="5943600" y="4343400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800">
              <a:solidFill>
                <a:srgbClr val="0070C0"/>
              </a:solidFill>
            </a:endParaRPr>
          </a:p>
        </p:txBody>
      </p:sp>
      <p:sp>
        <p:nvSpPr>
          <p:cNvPr id="51212" name="Text Box 15"/>
          <p:cNvSpPr txBox="1">
            <a:spLocks noChangeArrowheads="1"/>
          </p:cNvSpPr>
          <p:nvPr/>
        </p:nvSpPr>
        <p:spPr bwMode="auto">
          <a:xfrm>
            <a:off x="6934200" y="5667375"/>
            <a:ext cx="21288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70C0"/>
                </a:solidFill>
              </a:rPr>
              <a:t>Quality Control &amp;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70C0"/>
                </a:solidFill>
              </a:rPr>
              <a:t>Feature Attribution</a:t>
            </a:r>
          </a:p>
        </p:txBody>
      </p:sp>
      <p:pic>
        <p:nvPicPr>
          <p:cNvPr id="51213" name="Picture 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697288"/>
            <a:ext cx="2743200" cy="16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4" name="Picture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9" t="7486" r="17964" b="6102"/>
          <a:stretch>
            <a:fillRect/>
          </a:stretch>
        </p:blipFill>
        <p:spPr bwMode="auto">
          <a:xfrm>
            <a:off x="6553200" y="3313113"/>
            <a:ext cx="2438400" cy="2306637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5" name="Picture 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68" t="7404" r="1547" b="6590"/>
          <a:stretch>
            <a:fillRect/>
          </a:stretch>
        </p:blipFill>
        <p:spPr bwMode="auto">
          <a:xfrm>
            <a:off x="4038600" y="3124200"/>
            <a:ext cx="1589088" cy="266700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6" name="Picture 28" descr="Morro_3D_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" r="21385" b="32338"/>
          <a:stretch>
            <a:fillRect/>
          </a:stretch>
        </p:blipFill>
        <p:spPr bwMode="auto">
          <a:xfrm>
            <a:off x="6629400" y="1066800"/>
            <a:ext cx="2257425" cy="1897063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altLang="en-US" sz="2300" smtClean="0">
                <a:solidFill>
                  <a:srgbClr val="0070C0"/>
                </a:solidFill>
              </a:rPr>
              <a:t>The EAARL Project: Shoreline Extraction (Pensacola)</a:t>
            </a:r>
          </a:p>
        </p:txBody>
      </p:sp>
      <p:pic>
        <p:nvPicPr>
          <p:cNvPr id="56323" name="Picture 7" descr="pensacola_shrln_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" t="2823" r="2818" b="2942"/>
          <a:stretch>
            <a:fillRect/>
          </a:stretch>
        </p:blipFill>
        <p:spPr bwMode="auto">
          <a:xfrm>
            <a:off x="76200" y="1241425"/>
            <a:ext cx="4427538" cy="340677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4" name="Picture 11" descr="pensacola_shrln_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" t="2942" r="2545" b="2942"/>
          <a:stretch>
            <a:fillRect/>
          </a:stretch>
        </p:blipFill>
        <p:spPr bwMode="auto">
          <a:xfrm>
            <a:off x="4640263" y="2362200"/>
            <a:ext cx="4427537" cy="339407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6705600" cy="685800"/>
          </a:xfrm>
        </p:spPr>
        <p:txBody>
          <a:bodyPr/>
          <a:lstStyle/>
          <a:p>
            <a:r>
              <a:rPr lang="en-US" altLang="en-US" smtClean="0">
                <a:solidFill>
                  <a:srgbClr val="0070C0"/>
                </a:solidFill>
              </a:rPr>
              <a:t>The EAARL Project: Florida Keys</a:t>
            </a:r>
          </a:p>
        </p:txBody>
      </p:sp>
      <p:pic>
        <p:nvPicPr>
          <p:cNvPr id="5734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" t="10333" r="400" b="2441"/>
          <a:stretch>
            <a:fillRect/>
          </a:stretch>
        </p:blipFill>
        <p:spPr bwMode="auto">
          <a:xfrm>
            <a:off x="76200" y="1066800"/>
            <a:ext cx="5791200" cy="311785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48" name="Picture 11" descr="ne_keys_eaar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 t="3177" r="2727" b="2942"/>
          <a:stretch>
            <a:fillRect/>
          </a:stretch>
        </p:blipFill>
        <p:spPr bwMode="auto">
          <a:xfrm>
            <a:off x="4568825" y="3330575"/>
            <a:ext cx="4498975" cy="34512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49" name="Text Box 15"/>
          <p:cNvSpPr txBox="1">
            <a:spLocks noChangeArrowheads="1"/>
          </p:cNvSpPr>
          <p:nvPr/>
        </p:nvSpPr>
        <p:spPr bwMode="auto">
          <a:xfrm>
            <a:off x="6080125" y="1524000"/>
            <a:ext cx="2887663" cy="128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buFontTx/>
              <a:buChar char="•"/>
            </a:pPr>
            <a:r>
              <a:rPr lang="en-US" altLang="en-US" sz="2000" b="1">
                <a:solidFill>
                  <a:srgbClr val="0070C0"/>
                </a:solidFill>
              </a:rPr>
              <a:t>Nautical Charting</a:t>
            </a:r>
          </a:p>
          <a:p>
            <a:pPr>
              <a:buFontTx/>
              <a:buChar char="•"/>
            </a:pPr>
            <a:endParaRPr lang="en-US" altLang="en-US" sz="2000" b="1">
              <a:solidFill>
                <a:srgbClr val="0070C0"/>
              </a:solidFill>
            </a:endParaRPr>
          </a:p>
          <a:p>
            <a:pPr>
              <a:buFontTx/>
              <a:buChar char="•"/>
            </a:pPr>
            <a:r>
              <a:rPr lang="en-US" altLang="en-US" sz="2000" b="1">
                <a:solidFill>
                  <a:srgbClr val="0070C0"/>
                </a:solidFill>
              </a:rPr>
              <a:t>Rugosity Measurements</a:t>
            </a:r>
          </a:p>
          <a:p>
            <a:endParaRPr lang="en-US" altLang="en-US" b="1">
              <a:solidFill>
                <a:srgbClr val="0070C0"/>
              </a:solidFill>
            </a:endParaRPr>
          </a:p>
        </p:txBody>
      </p:sp>
      <p:sp>
        <p:nvSpPr>
          <p:cNvPr id="57350" name="Text Box 16"/>
          <p:cNvSpPr txBox="1">
            <a:spLocks noChangeArrowheads="1"/>
          </p:cNvSpPr>
          <p:nvPr/>
        </p:nvSpPr>
        <p:spPr bwMode="auto">
          <a:xfrm>
            <a:off x="717550" y="4419600"/>
            <a:ext cx="3152775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n-US" altLang="en-US" sz="2000" b="1">
                <a:solidFill>
                  <a:srgbClr val="0070C0"/>
                </a:solidFill>
              </a:rPr>
              <a:t>Habitat Structure and Cover</a:t>
            </a:r>
          </a:p>
          <a:p>
            <a:endParaRPr lang="en-US" altLang="en-US" sz="2000" b="1">
              <a:solidFill>
                <a:srgbClr val="0070C0"/>
              </a:solidFill>
            </a:endParaRPr>
          </a:p>
          <a:p>
            <a:r>
              <a:rPr lang="en-US" altLang="en-US" sz="2000" b="1">
                <a:solidFill>
                  <a:srgbClr val="0070C0"/>
                </a:solidFill>
              </a:rPr>
              <a:t>Ecosystem Management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 algn="ctr"/>
            <a:r>
              <a:rPr lang="en-US" alt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Topobathy Lidar</a:t>
            </a:r>
          </a:p>
        </p:txBody>
      </p:sp>
      <p:pic>
        <p:nvPicPr>
          <p:cNvPr id="8" name="Picture 10" descr="IMG_662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9325" y="838200"/>
            <a:ext cx="4278313" cy="2851150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0" name="Picture 7" descr="IMG_682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3313113"/>
            <a:ext cx="1754188" cy="2632075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28677" name="Picture 1"/>
          <p:cNvPicPr>
            <a:picLocks noChangeAspect="1"/>
          </p:cNvPicPr>
          <p:nvPr/>
        </p:nvPicPr>
        <p:blipFill>
          <a:blip r:embed="rId4"/>
          <a:srcRect l="24840" t="12730" r="4449" b="16881"/>
          <a:stretch>
            <a:fillRect/>
          </a:stretch>
        </p:blipFill>
        <p:spPr bwMode="auto">
          <a:xfrm>
            <a:off x="5105400" y="762000"/>
            <a:ext cx="2492375" cy="3308350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2"/>
          <p:cNvPicPr>
            <a:picLocks noChangeAspect="1"/>
          </p:cNvPicPr>
          <p:nvPr/>
        </p:nvPicPr>
        <p:blipFill rotWithShape="1">
          <a:blip r:embed="rId5"/>
          <a:srcRect l="10843"/>
          <a:stretch/>
        </p:blipFill>
        <p:spPr bwMode="auto">
          <a:xfrm>
            <a:off x="4802188" y="3657600"/>
            <a:ext cx="2511425" cy="2112963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9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38988" y="4108450"/>
            <a:ext cx="1976437" cy="1976438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"/>
          <p:cNvPicPr>
            <a:picLocks noChangeAspect="1"/>
          </p:cNvPicPr>
          <p:nvPr/>
        </p:nvPicPr>
        <p:blipFill>
          <a:blip r:embed="rId7"/>
          <a:srcRect l="11562" t="7414" b="2931"/>
          <a:stretch>
            <a:fillRect/>
          </a:stretch>
        </p:blipFill>
        <p:spPr bwMode="auto">
          <a:xfrm>
            <a:off x="53975" y="3535363"/>
            <a:ext cx="3060700" cy="1874837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7" t="24371" r="96" b="14133"/>
          <a:stretch>
            <a:fillRect/>
          </a:stretch>
        </p:blipFill>
        <p:spPr bwMode="auto">
          <a:xfrm>
            <a:off x="4464050" y="838200"/>
            <a:ext cx="4681538" cy="1665288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" t="5812" b="2051"/>
          <a:stretch>
            <a:fillRect/>
          </a:stretch>
        </p:blipFill>
        <p:spPr bwMode="auto">
          <a:xfrm>
            <a:off x="3363913" y="3733800"/>
            <a:ext cx="5780087" cy="312420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6" name="TextBox 1"/>
          <p:cNvSpPr txBox="1">
            <a:spLocks noChangeArrowheads="1"/>
          </p:cNvSpPr>
          <p:nvPr/>
        </p:nvSpPr>
        <p:spPr bwMode="auto">
          <a:xfrm>
            <a:off x="-28575" y="76200"/>
            <a:ext cx="917257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0070C0"/>
                </a:solidFill>
                <a:latin typeface="Arial" pitchFamily="34" charset="0"/>
              </a:rPr>
              <a:t>Topobathy </a:t>
            </a:r>
            <a:r>
              <a:rPr lang="en-US" altLang="en-US" sz="3200" b="1" dirty="0" smtClean="0">
                <a:solidFill>
                  <a:srgbClr val="0070C0"/>
                </a:solidFill>
                <a:latin typeface="Arial" pitchFamily="34" charset="0"/>
              </a:rPr>
              <a:t>Lidar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3200" b="1" dirty="0">
              <a:solidFill>
                <a:srgbClr val="0070C0"/>
              </a:solidFill>
              <a:latin typeface="Arial" pitchFamily="34" charset="0"/>
            </a:endParaRPr>
          </a:p>
        </p:txBody>
      </p:sp>
      <p:pic>
        <p:nvPicPr>
          <p:cNvPr id="59397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27613"/>
            <a:ext cx="3363913" cy="1830387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8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1"/>
          <a:stretch>
            <a:fillRect/>
          </a:stretch>
        </p:blipFill>
        <p:spPr bwMode="auto">
          <a:xfrm>
            <a:off x="4448175" y="2522538"/>
            <a:ext cx="4695825" cy="1271587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381000" y="937022"/>
            <a:ext cx="4448175" cy="415498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1" eaLnBrk="0" hangingPunct="0">
              <a:defRPr/>
            </a:pPr>
            <a:r>
              <a:rPr lang="en-US" altLang="en-US" sz="1600" b="1" dirty="0">
                <a:solidFill>
                  <a:srgbClr val="0070C0"/>
                </a:solidFill>
                <a:latin typeface="Arial" panose="020B0604020202020204" pitchFamily="34" charset="0"/>
              </a:rPr>
              <a:t>Occupies middle ground between conventional topographic and bathymetric systems:</a:t>
            </a:r>
          </a:p>
          <a:p>
            <a:pPr lvl="1" eaLnBrk="0" hangingPunct="0">
              <a:defRPr/>
            </a:pPr>
            <a:endParaRPr lang="en-US" altLang="en-US" sz="800" b="1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marL="742950" lvl="1" indent="-285750" eaLnBrk="0" hangingPunct="0">
              <a:buFont typeface="Arial" charset="0"/>
              <a:buChar char="•"/>
              <a:defRPr/>
            </a:pPr>
            <a:r>
              <a:rPr lang="en-US" altLang="en-US" sz="1400" dirty="0">
                <a:solidFill>
                  <a:srgbClr val="0070C0"/>
                </a:solidFill>
                <a:latin typeface="Arial" panose="020B0604020202020204" pitchFamily="34" charset="0"/>
              </a:rPr>
              <a:t>Narrow </a:t>
            </a:r>
            <a:r>
              <a:rPr lang="en-US" altLang="en-US" sz="1400" dirty="0" smtClean="0">
                <a:solidFill>
                  <a:srgbClr val="0070C0"/>
                </a:solidFill>
                <a:latin typeface="Arial" panose="020B0604020202020204" pitchFamily="34" charset="0"/>
              </a:rPr>
              <a:t>Beam</a:t>
            </a:r>
            <a:r>
              <a:rPr lang="en-US" altLang="en-US" sz="1400" dirty="0">
                <a:solidFill>
                  <a:srgbClr val="0070C0"/>
                </a:solidFill>
                <a:latin typeface="Arial" panose="020B0604020202020204" pitchFamily="34" charset="0"/>
              </a:rPr>
              <a:t>, </a:t>
            </a:r>
            <a:endParaRPr lang="en-US" altLang="en-US" sz="1400" dirty="0" smtClean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marL="742950" lvl="1" indent="-285750" eaLnBrk="0" hangingPunct="0">
              <a:buFont typeface="Arial" charset="0"/>
              <a:buChar char="•"/>
              <a:defRPr/>
            </a:pPr>
            <a:r>
              <a:rPr lang="en-US" altLang="en-US" sz="1400" dirty="0" smtClean="0">
                <a:solidFill>
                  <a:srgbClr val="0070C0"/>
                </a:solidFill>
                <a:latin typeface="Arial" panose="020B0604020202020204" pitchFamily="34" charset="0"/>
              </a:rPr>
              <a:t>Low </a:t>
            </a:r>
            <a:r>
              <a:rPr lang="en-US" altLang="en-US" sz="1400" dirty="0">
                <a:solidFill>
                  <a:srgbClr val="0070C0"/>
                </a:solidFill>
                <a:latin typeface="Arial" panose="020B0604020202020204" pitchFamily="34" charset="0"/>
              </a:rPr>
              <a:t>P</a:t>
            </a:r>
            <a:r>
              <a:rPr lang="en-US" altLang="en-US" sz="1400" dirty="0" smtClean="0">
                <a:solidFill>
                  <a:srgbClr val="0070C0"/>
                </a:solidFill>
                <a:latin typeface="Arial" panose="020B0604020202020204" pitchFamily="34" charset="0"/>
              </a:rPr>
              <a:t>ower</a:t>
            </a:r>
            <a:r>
              <a:rPr lang="en-US" altLang="en-US" sz="1400" dirty="0">
                <a:solidFill>
                  <a:srgbClr val="0070C0"/>
                </a:solidFill>
                <a:latin typeface="Arial" panose="020B0604020202020204" pitchFamily="34" charset="0"/>
              </a:rPr>
              <a:t>, </a:t>
            </a:r>
            <a:endParaRPr lang="en-US" altLang="en-US" sz="1400" dirty="0" smtClean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marL="742950" lvl="1" indent="-285750" eaLnBrk="0" hangingPunct="0">
              <a:buFont typeface="Arial" charset="0"/>
              <a:buChar char="•"/>
              <a:defRPr/>
            </a:pPr>
            <a:r>
              <a:rPr lang="en-US" altLang="en-US" sz="1400" dirty="0" smtClean="0">
                <a:solidFill>
                  <a:srgbClr val="0070C0"/>
                </a:solidFill>
                <a:latin typeface="Arial" panose="020B0604020202020204" pitchFamily="34" charset="0"/>
              </a:rPr>
              <a:t>Small </a:t>
            </a:r>
            <a:r>
              <a:rPr lang="en-US" altLang="en-US" sz="1400" dirty="0">
                <a:solidFill>
                  <a:srgbClr val="0070C0"/>
                </a:solidFill>
                <a:latin typeface="Arial" panose="020B0604020202020204" pitchFamily="34" charset="0"/>
              </a:rPr>
              <a:t>FOV, </a:t>
            </a:r>
            <a:endParaRPr lang="en-US" altLang="en-US" sz="1400" dirty="0" smtClean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marL="742950" lvl="1" indent="-285750" eaLnBrk="0" hangingPunct="0">
              <a:buFont typeface="Arial" charset="0"/>
              <a:buChar char="•"/>
              <a:defRPr/>
            </a:pPr>
            <a:r>
              <a:rPr lang="en-US" altLang="en-US" sz="1400" dirty="0" smtClean="0">
                <a:solidFill>
                  <a:srgbClr val="0070C0"/>
                </a:solidFill>
                <a:latin typeface="Arial" panose="020B0604020202020204" pitchFamily="34" charset="0"/>
              </a:rPr>
              <a:t>Very High Sampling Rates</a:t>
            </a:r>
            <a:endParaRPr lang="en-US" altLang="en-US" sz="1400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marL="742950" lvl="1" indent="-285750" eaLnBrk="0" hangingPunct="0">
              <a:buFont typeface="Arial" charset="0"/>
              <a:buChar char="•"/>
              <a:defRPr/>
            </a:pPr>
            <a:endParaRPr lang="en-US" altLang="en-US" sz="800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marL="742950" lvl="1" indent="-285750" eaLnBrk="0" hangingPunct="0">
              <a:buFont typeface="Arial" charset="0"/>
              <a:buChar char="•"/>
              <a:defRPr/>
            </a:pPr>
            <a:r>
              <a:rPr lang="en-US" altLang="en-US" sz="1400" dirty="0">
                <a:solidFill>
                  <a:srgbClr val="0070C0"/>
                </a:solidFill>
                <a:latin typeface="Arial" panose="020B0604020202020204" pitchFamily="34" charset="0"/>
              </a:rPr>
              <a:t>Focus is on shallow water and environmental </a:t>
            </a:r>
            <a:r>
              <a:rPr lang="en-US" altLang="en-US" sz="1400" dirty="0" smtClean="0">
                <a:solidFill>
                  <a:srgbClr val="0070C0"/>
                </a:solidFill>
                <a:latin typeface="Arial" panose="020B0604020202020204" pitchFamily="34" charset="0"/>
              </a:rPr>
              <a:t>applications</a:t>
            </a:r>
          </a:p>
          <a:p>
            <a:pPr marL="742950" lvl="1" indent="-285750" eaLnBrk="0" hangingPunct="0">
              <a:buFont typeface="Arial" charset="0"/>
              <a:buChar char="•"/>
              <a:defRPr/>
            </a:pPr>
            <a:endParaRPr lang="en-US" altLang="en-US" sz="800" dirty="0" smtClean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marL="742950" lvl="1" indent="-285750" eaLnBrk="0" hangingPunct="0">
              <a:buFont typeface="Arial" charset="0"/>
              <a:buChar char="•"/>
              <a:defRPr/>
            </a:pPr>
            <a:r>
              <a:rPr lang="en-US" altLang="en-US" sz="12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Uniquely </a:t>
            </a:r>
            <a:r>
              <a:rPr lang="en-US" altLang="en-US" sz="1200" b="1" dirty="0">
                <a:solidFill>
                  <a:srgbClr val="0070C0"/>
                </a:solidFill>
                <a:latin typeface="Arial" charset="0"/>
                <a:cs typeface="Arial" charset="0"/>
              </a:rPr>
              <a:t>suited for shoreline </a:t>
            </a:r>
            <a:r>
              <a:rPr lang="en-US" altLang="en-US" sz="12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mapping</a:t>
            </a:r>
          </a:p>
          <a:p>
            <a:pPr lvl="1" eaLnBrk="0" hangingPunct="0">
              <a:defRPr/>
            </a:pPr>
            <a:r>
              <a:rPr lang="en-US" altLang="en-US" sz="12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      </a:t>
            </a:r>
            <a:r>
              <a:rPr lang="en-US" altLang="en-US" sz="1200" dirty="0">
                <a:solidFill>
                  <a:srgbClr val="0070C0"/>
                </a:solidFill>
                <a:latin typeface="Arial" charset="0"/>
                <a:cs typeface="Arial" charset="0"/>
              </a:rPr>
              <a:t>Seamless, high-resolution data across </a:t>
            </a:r>
          </a:p>
          <a:p>
            <a:pPr lvl="1" eaLnBrk="0" hangingPunct="0">
              <a:defRPr/>
            </a:pPr>
            <a:r>
              <a:rPr lang="en-US" altLang="en-US" sz="1200" dirty="0">
                <a:solidFill>
                  <a:srgbClr val="0070C0"/>
                </a:solidFill>
                <a:latin typeface="Arial" charset="0"/>
                <a:cs typeface="Arial" charset="0"/>
              </a:rPr>
              <a:t>       backshore, intertidal, and nearshore </a:t>
            </a:r>
          </a:p>
          <a:p>
            <a:pPr lvl="1" eaLnBrk="0" hangingPunct="0">
              <a:defRPr/>
            </a:pPr>
            <a:r>
              <a:rPr lang="en-US" altLang="en-US" sz="1200" dirty="0">
                <a:solidFill>
                  <a:srgbClr val="0070C0"/>
                </a:solidFill>
                <a:latin typeface="Arial" charset="0"/>
                <a:cs typeface="Arial" charset="0"/>
              </a:rPr>
              <a:t>       marine </a:t>
            </a:r>
            <a:r>
              <a:rPr lang="en-US" altLang="en-US" sz="1200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zones</a:t>
            </a:r>
          </a:p>
          <a:p>
            <a:pPr lvl="1" eaLnBrk="0" hangingPunct="0">
              <a:defRPr/>
            </a:pPr>
            <a:endParaRPr lang="en-US" altLang="en-US" sz="800" b="1" dirty="0" smtClean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 marL="742950" lvl="1" indent="-285750" eaLnBrk="0" hangingPunct="0">
              <a:buFont typeface="Arial" charset="0"/>
              <a:buChar char="•"/>
              <a:defRPr/>
            </a:pPr>
            <a:r>
              <a:rPr lang="en-US" altLang="en-US" sz="1200" b="1" dirty="0">
                <a:solidFill>
                  <a:srgbClr val="0070C0"/>
                </a:solidFill>
                <a:latin typeface="Arial" charset="0"/>
                <a:cs typeface="Arial" charset="0"/>
              </a:rPr>
              <a:t>Fill in shallow water </a:t>
            </a:r>
            <a:r>
              <a:rPr lang="en-US" altLang="en-US" sz="12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gap</a:t>
            </a:r>
            <a:endParaRPr lang="en-US" altLang="en-US" sz="1200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 lvl="1">
              <a:defRPr/>
            </a:pPr>
            <a:r>
              <a:rPr lang="en-US" altLang="en-US" sz="12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      </a:t>
            </a:r>
            <a:r>
              <a:rPr lang="en-US" altLang="en-US" sz="1200" dirty="0">
                <a:solidFill>
                  <a:srgbClr val="0070C0"/>
                </a:solidFill>
                <a:latin typeface="Arial" charset="0"/>
                <a:cs typeface="Arial" charset="0"/>
              </a:rPr>
              <a:t>(shoreward of NALL line)</a:t>
            </a:r>
          </a:p>
          <a:p>
            <a:pPr marL="742950" lvl="1" indent="-285750" eaLnBrk="0" hangingPunct="0">
              <a:buFont typeface="Arial" charset="0"/>
              <a:buChar char="•"/>
              <a:defRPr/>
            </a:pPr>
            <a:endParaRPr lang="en-US" altLang="en-US" sz="1200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lvl="1" eaLnBrk="0" hangingPunct="0">
              <a:defRPr/>
            </a:pPr>
            <a:endParaRPr lang="en-US" altLang="en-US" sz="1200" b="1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175"/>
            <a:ext cx="44958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1038225"/>
            <a:ext cx="3962400" cy="4524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endParaRPr lang="en-US" b="1" dirty="0">
              <a:solidFill>
                <a:srgbClr val="0070C0"/>
              </a:solidFill>
              <a:cs typeface="Arial" charset="0"/>
            </a:endParaRP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rgbClr val="0070C0"/>
                </a:solidFill>
                <a:cs typeface="Arial" charset="0"/>
              </a:rPr>
              <a:t>RSD collects nearshore </a:t>
            </a:r>
            <a:r>
              <a:rPr lang="en-US" b="1" dirty="0" err="1">
                <a:solidFill>
                  <a:srgbClr val="0070C0"/>
                </a:solidFill>
                <a:cs typeface="Arial" charset="0"/>
              </a:rPr>
              <a:t>topobathy</a:t>
            </a:r>
            <a:r>
              <a:rPr lang="en-US" b="1" dirty="0">
                <a:solidFill>
                  <a:srgbClr val="0070C0"/>
                </a:solidFill>
                <a:cs typeface="Arial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cs typeface="Arial" charset="0"/>
              </a:rPr>
              <a:t>lidar</a:t>
            </a:r>
            <a:r>
              <a:rPr lang="en-US" b="1" dirty="0">
                <a:solidFill>
                  <a:srgbClr val="0070C0"/>
                </a:solidFill>
                <a:cs typeface="Arial" charset="0"/>
              </a:rPr>
              <a:t> to the 4m NALL in the year prior to ship ops</a:t>
            </a:r>
          </a:p>
          <a:p>
            <a:pPr eaLnBrk="0" hangingPunct="0">
              <a:defRPr/>
            </a:pPr>
            <a:endParaRPr lang="en-US" b="1" dirty="0">
              <a:solidFill>
                <a:srgbClr val="0070C0"/>
              </a:solidFill>
              <a:cs typeface="Arial" charset="0"/>
            </a:endParaRP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rgbClr val="0070C0"/>
                </a:solidFill>
                <a:cs typeface="Arial" charset="0"/>
              </a:rPr>
              <a:t>RSD will provide both shoreline and nearshore bathymetry 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endParaRPr lang="en-US" b="1" dirty="0">
              <a:solidFill>
                <a:srgbClr val="0070C0"/>
              </a:solidFill>
              <a:cs typeface="Arial" charset="0"/>
            </a:endParaRP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rgbClr val="0070C0"/>
                </a:solidFill>
                <a:cs typeface="Arial" charset="0"/>
              </a:rPr>
              <a:t>Hydro operations will use this data to plan operations and overall situational awareness</a:t>
            </a:r>
          </a:p>
          <a:p>
            <a:pPr eaLnBrk="0" hangingPunct="0">
              <a:defRPr/>
            </a:pPr>
            <a:r>
              <a:rPr lang="en-US" b="1" dirty="0">
                <a:solidFill>
                  <a:srgbClr val="0070C0"/>
                </a:solidFill>
                <a:cs typeface="Arial" charset="0"/>
              </a:rPr>
              <a:t> 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rgbClr val="0070C0"/>
                </a:solidFill>
                <a:cs typeface="Arial" charset="0"/>
              </a:rPr>
              <a:t>Increases efficiency and safety of launch and ship operations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endParaRPr lang="en-US" b="1" dirty="0">
              <a:solidFill>
                <a:srgbClr val="0070C0"/>
              </a:solidFill>
              <a:cs typeface="Arial" charset="0"/>
            </a:endParaRPr>
          </a:p>
          <a:p>
            <a:pPr eaLnBrk="0" hangingPunct="0">
              <a:defRPr/>
            </a:pPr>
            <a:endParaRPr lang="en-US" b="1" dirty="0">
              <a:solidFill>
                <a:srgbClr val="0070C0"/>
              </a:solidFill>
              <a:cs typeface="Arial" charset="0"/>
            </a:endParaRPr>
          </a:p>
        </p:txBody>
      </p:sp>
      <p:sp>
        <p:nvSpPr>
          <p:cNvPr id="61444" name="TextBox 2"/>
          <p:cNvSpPr txBox="1">
            <a:spLocks noChangeArrowheads="1"/>
          </p:cNvSpPr>
          <p:nvPr/>
        </p:nvSpPr>
        <p:spPr bwMode="auto">
          <a:xfrm>
            <a:off x="6781800" y="6499225"/>
            <a:ext cx="22161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tx1"/>
                </a:solidFill>
                <a:latin typeface="Arial" pitchFamily="34" charset="0"/>
              </a:rPr>
              <a:t>Graphic courtesy of Dewberry</a:t>
            </a:r>
          </a:p>
        </p:txBody>
      </p:sp>
      <p:sp>
        <p:nvSpPr>
          <p:cNvPr id="61445" name="TextBox 1"/>
          <p:cNvSpPr txBox="1">
            <a:spLocks noChangeArrowheads="1"/>
          </p:cNvSpPr>
          <p:nvPr/>
        </p:nvSpPr>
        <p:spPr bwMode="auto">
          <a:xfrm>
            <a:off x="0" y="179388"/>
            <a:ext cx="4648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70C0"/>
                </a:solidFill>
                <a:latin typeface="Calibri" pitchFamily="34" charset="0"/>
              </a:rPr>
              <a:t>Support of Hydrographic Surveys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2209800"/>
            <a:ext cx="4846714" cy="3870865"/>
          </a:xfrm>
          <a:prstGeom prst="rect">
            <a:avLst/>
          </a:prstGeom>
        </p:spPr>
      </p:pic>
      <p:pic>
        <p:nvPicPr>
          <p:cNvPr id="64516" name="Shape 101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0"/>
            <a:ext cx="5029200" cy="4023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0" y="76200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0070C0"/>
                </a:solidFill>
                <a:latin typeface="Calibri" pitchFamily="34" charset="0"/>
              </a:rPr>
              <a:t>Support of Hydrographic Surveys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GS2">
  <a:themeElements>
    <a:clrScheme name="NGS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GS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NGS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NGS2">
  <a:themeElements>
    <a:clrScheme name="NGS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GS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NGS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NGS2">
  <a:themeElements>
    <a:clrScheme name="NGS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GS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NGS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17320</TotalTime>
  <Words>1098</Words>
  <Application>Microsoft Office PowerPoint</Application>
  <PresentationFormat>On-screen Show (4:3)</PresentationFormat>
  <Paragraphs>219</Paragraphs>
  <Slides>23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</vt:lpstr>
      <vt:lpstr>Calibri</vt:lpstr>
      <vt:lpstr>Times</vt:lpstr>
      <vt:lpstr>Trebuchet MS</vt:lpstr>
      <vt:lpstr>Verdana</vt:lpstr>
      <vt:lpstr>Wingdings</vt:lpstr>
      <vt:lpstr>NGS2</vt:lpstr>
      <vt:lpstr>1_NGS2</vt:lpstr>
      <vt:lpstr>2_NGS2</vt:lpstr>
      <vt:lpstr>Default Design</vt:lpstr>
      <vt:lpstr>Document</vt:lpstr>
      <vt:lpstr>PowerPoint Presentation</vt:lpstr>
      <vt:lpstr>PowerPoint Presentation</vt:lpstr>
      <vt:lpstr>   Lidar Shoreline Extraction</vt:lpstr>
      <vt:lpstr>The EAARL Project: Shoreline Extraction (Pensacola)</vt:lpstr>
      <vt:lpstr>The EAARL Project: Florida Keys</vt:lpstr>
      <vt:lpstr>Topobathy Lidar</vt:lpstr>
      <vt:lpstr>PowerPoint Presentation</vt:lpstr>
      <vt:lpstr>PowerPoint Presentation</vt:lpstr>
      <vt:lpstr>PowerPoint Presentation</vt:lpstr>
      <vt:lpstr>Project Status: Overview</vt:lpstr>
      <vt:lpstr>IOCM Products/Deliverables</vt:lpstr>
      <vt:lpstr>Distribution of Data</vt:lpstr>
      <vt:lpstr>Utilization for Nautical Charting (Office of Coast Survey)</vt:lpstr>
      <vt:lpstr>Submerged Object – Outer Reef, Florida</vt:lpstr>
      <vt:lpstr>PowerPoint Presentation</vt:lpstr>
      <vt:lpstr>Detection of Unknown Submerged Objects</vt:lpstr>
      <vt:lpstr>Confirmation of Submerged Objects</vt:lpstr>
      <vt:lpstr>PowerPoint Presentation</vt:lpstr>
      <vt:lpstr>Integrated Ocean and Coastal Mapping (IOCM) </vt:lpstr>
      <vt:lpstr>Evaluating the Utility of EAARL-B Waveforms for Characterizing Benthic Habitats</vt:lpstr>
      <vt:lpstr>National Centers for Environmental Information (NCEI):</vt:lpstr>
      <vt:lpstr>PowerPoint Presentation</vt:lpstr>
      <vt:lpstr>Thank You!</vt:lpstr>
    </vt:vector>
  </TitlesOfParts>
  <Company>NOS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 A. White</dc:creator>
  <cp:lastModifiedBy>Stephen A. White</cp:lastModifiedBy>
  <cp:revision>213</cp:revision>
  <dcterms:created xsi:type="dcterms:W3CDTF">2016-04-25T18:16:14Z</dcterms:created>
  <dcterms:modified xsi:type="dcterms:W3CDTF">2018-05-08T12:11:56Z</dcterms:modified>
</cp:coreProperties>
</file>