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702" r:id="rId3"/>
  </p:sldMasterIdLst>
  <p:notesMasterIdLst>
    <p:notesMasterId r:id="rId42"/>
  </p:notesMasterIdLst>
  <p:sldIdLst>
    <p:sldId id="261" r:id="rId4"/>
    <p:sldId id="889" r:id="rId5"/>
    <p:sldId id="1006" r:id="rId6"/>
    <p:sldId id="1007" r:id="rId7"/>
    <p:sldId id="999" r:id="rId8"/>
    <p:sldId id="1000" r:id="rId9"/>
    <p:sldId id="832" r:id="rId10"/>
    <p:sldId id="918" r:id="rId11"/>
    <p:sldId id="875" r:id="rId12"/>
    <p:sldId id="1008" r:id="rId13"/>
    <p:sldId id="1009" r:id="rId14"/>
    <p:sldId id="1010" r:id="rId15"/>
    <p:sldId id="1001" r:id="rId16"/>
    <p:sldId id="932" r:id="rId17"/>
    <p:sldId id="933" r:id="rId18"/>
    <p:sldId id="852" r:id="rId19"/>
    <p:sldId id="975" r:id="rId20"/>
    <p:sldId id="1002" r:id="rId21"/>
    <p:sldId id="1003" r:id="rId22"/>
    <p:sldId id="1004" r:id="rId23"/>
    <p:sldId id="1005" r:id="rId24"/>
    <p:sldId id="967" r:id="rId25"/>
    <p:sldId id="968" r:id="rId26"/>
    <p:sldId id="803" r:id="rId27"/>
    <p:sldId id="1011" r:id="rId28"/>
    <p:sldId id="1012" r:id="rId29"/>
    <p:sldId id="1013" r:id="rId30"/>
    <p:sldId id="1015" r:id="rId31"/>
    <p:sldId id="1016" r:id="rId32"/>
    <p:sldId id="808" r:id="rId33"/>
    <p:sldId id="745" r:id="rId34"/>
    <p:sldId id="896" r:id="rId35"/>
    <p:sldId id="913" r:id="rId36"/>
    <p:sldId id="758" r:id="rId37"/>
    <p:sldId id="707" r:id="rId38"/>
    <p:sldId id="764" r:id="rId39"/>
    <p:sldId id="1014" r:id="rId40"/>
    <p:sldId id="670" r:id="rId41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hael Dennis" initials="MD" lastIdx="2" clrIdx="0">
    <p:extLst>
      <p:ext uri="{19B8F6BF-5375-455C-9EA6-DF929625EA0E}">
        <p15:presenceInfo xmlns:p15="http://schemas.microsoft.com/office/powerpoint/2012/main" userId="043abf545f85821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4F81BD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50" autoAdjust="0"/>
    <p:restoredTop sz="94343" autoAdjust="0"/>
  </p:normalViewPr>
  <p:slideViewPr>
    <p:cSldViewPr snapToGrid="0" snapToObjects="1">
      <p:cViewPr varScale="1">
        <p:scale>
          <a:sx n="69" d="100"/>
          <a:sy n="69" d="100"/>
        </p:scale>
        <p:origin x="138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916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50" d="100"/>
        <a:sy n="150" d="100"/>
      </p:scale>
      <p:origin x="0" y="-21228"/>
    </p:cViewPr>
  </p:sorterViewPr>
  <p:notesViewPr>
    <p:cSldViewPr snapToGrid="0" snapToObjects="1">
      <p:cViewPr varScale="1">
        <p:scale>
          <a:sx n="56" d="100"/>
          <a:sy n="56" d="100"/>
        </p:scale>
        <p:origin x="2856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DB0DAC-DFC6-4C3A-A9AA-3D0F3AD6A07A}" type="datetimeFigureOut">
              <a:rPr lang="en-US" smtClean="0"/>
              <a:t>3/26/2019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C3F9A3-1875-461D-BED2-1C4D2A8FC3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050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Just a brief background of me and my agency – I am located in CO as the Rocky Mountain Regional Geodetic Advisor, for CO, WY and MT. That means I am a resource for all in my region working on geospatial issues especially as they connect to positioning, navigation, geodesy, and how things are referenced geospatially. </a:t>
            </a: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4441CF4C-521B-4414-8FC4-E2B74E2154A3}" type="slidenum">
              <a:rPr lang="en-US" altLang="en-US" smtClean="0"/>
              <a:pPr/>
              <a:t>3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7322830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We also have a new tool available to convert between various coordinate systems using various projects.</a:t>
            </a:r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6F0E34CA-6203-4AD1-94A8-CFBE00350AB1}" type="slidenum">
              <a:rPr lang="en-US" altLang="en-US" smtClean="0">
                <a:latin typeface="Gill Sans MT" panose="020B0502020104020203" pitchFamily="34" charset="0"/>
                <a:ea typeface="ＭＳ Ｐゴシック" panose="020B0600070205080204" pitchFamily="34" charset="-128"/>
              </a:rPr>
              <a:pPr/>
              <a:t>16</a:t>
            </a:fld>
            <a:endParaRPr lang="en-US" altLang="en-US" smtClean="0"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779185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Layered zones are allowed for SPCS2022 (for a max of 3 layers)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One state in SPCS 83 has 2 layers, Kentucky (statewide plus a pre-existing 2-zone layer)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States can have 1, 2, or 3 layers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One layer MUST be a statewide zone (so a state with 1 layer has only a statewide zone)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The other 1 or 2 layers will almost always have multiple zones (unless a state has, say, a single LDP in SPCS2022 that covers only part of the state)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Only 1 layer can be “discontinuous”, that is, consist of layers that do not collectively cover the entire state (will show an example of this)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Decision to go with 3 layers based on FRN responses, especially those from mountainous western states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The multi-zone layer(s) can consist of LDPs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Almost always means distortion criterion &lt; ±50 ppm, so must be designed by others (i.e., “contributing partners”), not by NGS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46DE8B-F250-4584-83EE-1EA3792DC8C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2283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C3F9A3-1875-461D-BED2-1C4D2A8FC3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42066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Map of preliminary default SPCS2022 design for Montana, which is also a statewide zone.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46DE8B-F250-4584-83EE-1EA3792DC8C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690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Map showing preliminary default SPCS2022 design for Montana with layer of discontinuous LDP zones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Both the statewide and LPD zones use the system distortion color ramp (±50 ppm increment)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LDP zones shown are from the existing Rocky Mountain Tribal Coordinate Reference System (RMTCRS)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If decided by Montana stakeholders, a modified (and likely augmented) version of the RMTCRS could coexist with the default statewide zone designed by NGS.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46DE8B-F250-4584-83EE-1EA3792DC8C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5906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14375" indent="-27305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098550" indent="-217488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38288" indent="-217488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979613" indent="-217488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36813" indent="-217488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894013" indent="-217488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51213" indent="-217488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08413" indent="-217488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2040618-7C8C-4030-817D-418CC0BD0AE9}" type="slidenum">
              <a:rPr lang="en-US" altLang="en-US" smtClean="0">
                <a:latin typeface="Arial" panose="020B0604020202020204" pitchFamily="34" charset="0"/>
                <a:ea typeface="ＭＳ Ｐゴシック" panose="020B0600070205080204" pitchFamily="34" charset="-128"/>
              </a:rPr>
              <a:pPr>
                <a:spcBef>
                  <a:spcPct val="0"/>
                </a:spcBef>
              </a:pPr>
              <a:t>25</a:t>
            </a:fld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79513" y="693738"/>
            <a:ext cx="4641850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038" y="4411663"/>
            <a:ext cx="5127625" cy="4178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275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3F9A3-1875-461D-BED2-1C4D2A8FC31B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91534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28725" y="711200"/>
            <a:ext cx="4740275" cy="35544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19138" y="4503738"/>
            <a:ext cx="5757862" cy="4265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>
              <a:latin typeface="Arial" panose="020B0604020202020204" pitchFamily="34" charset="0"/>
            </a:endParaRP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50888" indent="-28892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55700" indent="-23018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17663" indent="-23018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79625" indent="-23018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36825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94025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51225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908425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9DE17E66-F503-4D3E-9069-C1154B4D8EF3}" type="slidenum">
              <a:rPr lang="en-US" altLang="en-US" smtClean="0"/>
              <a:pPr/>
              <a:t>7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8628588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>
              <a:latin typeface="Arial" panose="020B0604020202020204" pitchFamily="34" charset="0"/>
            </a:endParaRPr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69938" indent="-2952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84275" indent="-2365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58938" indent="-2365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32013" indent="-2365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8921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4641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0361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6081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987EA60-5114-48D1-B2E3-6DD6EA99FC92}" type="slidenum">
              <a:rPr lang="en-US" altLang="en-US" sz="1400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8</a:t>
            </a:fld>
            <a:endParaRPr lang="en-US" altLang="en-US" sz="140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9456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9775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9825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7025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4225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1425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68625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5825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3025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7581609-5A84-4DB6-B7C8-E7628BE2D786}" type="slidenum">
              <a:rPr lang="en-US" altLang="en-US" smtClean="0">
                <a:solidFill>
                  <a:srgbClr val="000000"/>
                </a:solidFill>
                <a:ea typeface="ＭＳ Ｐゴシック" panose="020B0600070205080204" pitchFamily="34" charset="-128"/>
              </a:rPr>
              <a:pPr>
                <a:spcBef>
                  <a:spcPct val="0"/>
                </a:spcBef>
              </a:pPr>
              <a:t>10</a:t>
            </a:fld>
            <a:endParaRPr lang="en-US" altLang="en-US" smtClean="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194698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9775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9825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7025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4225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1425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68625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5825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3025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FCA6761-9620-4E7A-B1BC-075D7E283ABA}" type="slidenum">
              <a:rPr lang="en-US" altLang="en-US" smtClean="0">
                <a:solidFill>
                  <a:srgbClr val="000000"/>
                </a:solidFill>
                <a:ea typeface="ＭＳ Ｐゴシック" panose="020B0600070205080204" pitchFamily="34" charset="-128"/>
              </a:rPr>
              <a:pPr>
                <a:spcBef>
                  <a:spcPct val="0"/>
                </a:spcBef>
              </a:pPr>
              <a:t>11</a:t>
            </a:fld>
            <a:endParaRPr lang="en-US" altLang="en-US" smtClean="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754198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9775" indent="-282575"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9825" indent="-225425"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7025" indent="-225425"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4225" indent="-225425"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1425" indent="-225425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68625" indent="-225425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5825" indent="-225425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3025" indent="-225425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BDA5AEA-FE5B-408F-9955-D07DB0F6DF94}" type="slidenum">
              <a:rPr lang="en-US" altLang="en-US" smtClean="0">
                <a:latin typeface="Arial" panose="020B0604020202020204" pitchFamily="34" charset="0"/>
                <a:ea typeface="ＭＳ Ｐゴシック" panose="020B0600070205080204" pitchFamily="34" charset="-128"/>
              </a:rPr>
              <a:pPr>
                <a:spcBef>
                  <a:spcPct val="0"/>
                </a:spcBef>
              </a:pPr>
              <a:t>12</a:t>
            </a:fld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760224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55650" indent="-290513" defTabSz="9191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63638" indent="-231775" defTabSz="9191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30363" indent="-231775" defTabSz="9191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95500" indent="-231775" defTabSz="9191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52700" indent="-231775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09900" indent="-231775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67100" indent="-231775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24300" indent="-231775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fld id="{07CDE598-68BF-41E7-B111-473ED55915F4}" type="slidenum">
              <a:rPr lang="en-US" altLang="en-US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pPr eaLnBrk="0" hangingPunct="0">
                <a:spcBef>
                  <a:spcPct val="0"/>
                </a:spcBef>
              </a:pPr>
              <a:t>13</a:t>
            </a:fld>
            <a:endParaRPr lang="en-US" altLang="en-US" smtClean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79513" y="698500"/>
            <a:ext cx="4649787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1675" y="4416425"/>
            <a:ext cx="5607050" cy="4181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b="1" smtClean="0"/>
          </a:p>
        </p:txBody>
      </p:sp>
    </p:spTree>
    <p:extLst>
      <p:ext uri="{BB962C8B-B14F-4D97-AF65-F5344CB8AC3E}">
        <p14:creationId xmlns:p14="http://schemas.microsoft.com/office/powerpoint/2010/main" val="30480973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B61E35-BFDD-405B-89B5-EDCF0FB433D1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74902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B61E35-BFDD-405B-89B5-EDCF0FB433D1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4136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F74702-A9D2-D142-A2AF-02EB7BC1A7B0}" type="datetimeFigureOut">
              <a:rPr lang="en-US"/>
              <a:pPr>
                <a:defRPr/>
              </a:pPr>
              <a:t>3/26/2019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4E4B20-A796-8D4A-9790-389DA483B99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671532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B2D9D6-2EED-314A-B5A7-B8AA87D0E9E4}" type="datetimeFigureOut">
              <a:rPr lang="en-US"/>
              <a:pPr>
                <a:defRPr/>
              </a:pPr>
              <a:t>3/26/2019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BAD95F-C4AC-F74C-8843-F1114F98EDB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5776901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0ABBAB-D36F-9146-BB7A-2DB9ADAC5A9C}" type="datetimeFigureOut">
              <a:rPr lang="en-US"/>
              <a:pPr>
                <a:defRPr/>
              </a:pPr>
              <a:t>3/26/2019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4E9C37-50CC-2640-A8BB-4A084D55122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083197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 bwMode="black">
      <p:bgPr>
        <a:gradFill flip="none" rotWithShape="1">
          <a:gsLst>
            <a:gs pos="0">
              <a:srgbClr val="00B9F2"/>
            </a:gs>
            <a:gs pos="90000">
              <a:srgbClr val="053264"/>
            </a:gs>
            <a:gs pos="30000">
              <a:srgbClr val="007AC2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1374835" y="2428193"/>
            <a:ext cx="6394330" cy="914400"/>
          </a:xfrm>
        </p:spPr>
        <p:txBody>
          <a:bodyPr rIns="0" anchor="b">
            <a:noAutofit/>
          </a:bodyPr>
          <a:lstStyle>
            <a:lvl1pPr algn="ctr">
              <a:defRPr sz="34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371600" y="3465218"/>
            <a:ext cx="6400800" cy="914400"/>
          </a:xfrm>
          <a:noFill/>
        </p:spPr>
        <p:txBody>
          <a:bodyPr>
            <a:noAutofit/>
          </a:bodyPr>
          <a:lstStyle>
            <a:lvl1pPr marL="0" indent="0" algn="ctr">
              <a:buNone/>
              <a:defRPr b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  <p:pic>
        <p:nvPicPr>
          <p:cNvPr id="7" name="Picture 6" descr="esri-10GlobeLogo_No-r_sRGBRev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284" y="365138"/>
            <a:ext cx="2168737" cy="96764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-899557" y="5567249"/>
            <a:ext cx="10043557" cy="1290751"/>
          </a:xfrm>
          <a:custGeom>
            <a:avLst/>
            <a:gdLst/>
            <a:ahLst/>
            <a:cxnLst/>
            <a:rect l="l" t="t" r="r" b="b"/>
            <a:pathLst>
              <a:path w="10043557" h="1290751">
                <a:moveTo>
                  <a:pt x="8132411" y="0"/>
                </a:moveTo>
                <a:cubicBezTo>
                  <a:pt x="8583764" y="0"/>
                  <a:pt x="9032446" y="11434"/>
                  <a:pt x="9478183" y="34029"/>
                </a:cubicBezTo>
                <a:lnTo>
                  <a:pt x="10043557" y="69857"/>
                </a:lnTo>
                <a:lnTo>
                  <a:pt x="10043557" y="1290751"/>
                </a:lnTo>
                <a:lnTo>
                  <a:pt x="0" y="1290751"/>
                </a:lnTo>
                <a:lnTo>
                  <a:pt x="125788" y="1248403"/>
                </a:lnTo>
                <a:cubicBezTo>
                  <a:pt x="2649168" y="437759"/>
                  <a:pt x="5339667" y="0"/>
                  <a:pt x="8132411" y="0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  <a:alpha val="2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9" name="Rectangle 3"/>
          <p:cNvSpPr/>
          <p:nvPr/>
        </p:nvSpPr>
        <p:spPr bwMode="invGray">
          <a:xfrm flipH="1">
            <a:off x="3488221" y="4204197"/>
            <a:ext cx="5655779" cy="2653803"/>
          </a:xfrm>
          <a:custGeom>
            <a:avLst/>
            <a:gdLst/>
            <a:ahLst/>
            <a:cxnLst/>
            <a:rect l="l" t="t" r="r" b="b"/>
            <a:pathLst>
              <a:path w="5655779" h="2653803">
                <a:moveTo>
                  <a:pt x="0" y="0"/>
                </a:moveTo>
                <a:lnTo>
                  <a:pt x="0" y="2653803"/>
                </a:lnTo>
                <a:lnTo>
                  <a:pt x="5655779" y="2653803"/>
                </a:lnTo>
                <a:lnTo>
                  <a:pt x="5368634" y="2452474"/>
                </a:lnTo>
                <a:cubicBezTo>
                  <a:pt x="3880066" y="1444637"/>
                  <a:pt x="2250051" y="660920"/>
                  <a:pt x="518426" y="144676"/>
                </a:cubicBezTo>
                <a:close/>
              </a:path>
            </a:pathLst>
          </a:custGeom>
          <a:solidFill>
            <a:srgbClr val="053264">
              <a:alpha val="1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920355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914402" y="1828800"/>
            <a:ext cx="7315200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61925515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85800" y="1097280"/>
            <a:ext cx="7772400" cy="246221"/>
          </a:xfrm>
        </p:spPr>
        <p:txBody>
          <a:bodyPr anchor="t" anchorCtr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4">
                    <a:lumMod val="40000"/>
                    <a:lumOff val="60000"/>
                  </a:schemeClr>
                </a:solidFill>
              </a:defRPr>
            </a:lvl1pPr>
            <a:lvl2pPr marL="0" indent="0">
              <a:buNone/>
              <a:defRPr sz="1400"/>
            </a:lvl2pPr>
            <a:lvl3pPr marL="0" indent="0">
              <a:buNone/>
              <a:defRPr sz="1400"/>
            </a:lvl3pPr>
            <a:lvl4pPr marL="0" indent="0">
              <a:buNone/>
              <a:defRPr sz="1400"/>
            </a:lvl4pPr>
            <a:lvl5pPr marL="0" indent="0">
              <a:buNone/>
              <a:defRPr sz="1400"/>
            </a:lvl5pPr>
          </a:lstStyle>
          <a:p>
            <a:pPr lvl="0"/>
            <a:r>
              <a:rPr lang="en-US" dirty="0"/>
              <a:t>Click to Edit Subtitle (optional)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2"/>
          </p:nvPr>
        </p:nvSpPr>
        <p:spPr>
          <a:xfrm>
            <a:off x="914400" y="1828800"/>
            <a:ext cx="7315200" cy="34274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12143761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Tagl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682625"/>
            <a:ext cx="7772400" cy="369332"/>
          </a:xfrm>
          <a:noFill/>
        </p:spPr>
        <p:txBody>
          <a:bodyPr vert="horz" lIns="0" tIns="0" rIns="0" bIns="0" rtlCol="0" anchor="t">
            <a:spAutoFit/>
          </a:bodyPr>
          <a:lstStyle>
            <a:lvl1pPr>
              <a:defRPr lang="en-US" dirty="0"/>
            </a:lvl1pPr>
          </a:lstStyle>
          <a:p>
            <a:pPr marL="0" lvl="0"/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1828800"/>
            <a:ext cx="7315200" cy="3429000"/>
          </a:xfrm>
        </p:spPr>
        <p:txBody>
          <a:bodyPr/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  <a:lvl4pPr>
              <a:defRPr sz="1400"/>
            </a:lvl4pPr>
            <a:lvl5pPr>
              <a:lnSpc>
                <a:spcPts val="1800"/>
              </a:lnSpc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6177085"/>
            <a:ext cx="7772400" cy="215444"/>
          </a:xfrm>
        </p:spPr>
        <p:txBody>
          <a:bodyPr anchor="b">
            <a:spAutoFit/>
          </a:bodyPr>
          <a:lstStyle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</a:schemeClr>
              </a:buClr>
              <a:buSzPts val="1100"/>
              <a:buFont typeface="Arial"/>
              <a:buNone/>
              <a:tabLst/>
              <a:defRPr lang="en-US" sz="1400" b="0" i="1" kern="1200" baseline="0" dirty="0" smtClean="0">
                <a:solidFill>
                  <a:schemeClr val="tx2"/>
                </a:solidFill>
                <a:latin typeface="+mn-lt"/>
                <a:ea typeface="+mn-ea"/>
                <a:cs typeface="Arial"/>
              </a:defRPr>
            </a:lvl1pPr>
          </a:lstStyle>
          <a:p>
            <a:pPr lvl="0"/>
            <a:r>
              <a:rPr lang="en-US" dirty="0"/>
              <a:t>Click to Edit Tagline (optional)</a:t>
            </a:r>
          </a:p>
        </p:txBody>
      </p:sp>
    </p:spTree>
    <p:extLst>
      <p:ext uri="{BB962C8B-B14F-4D97-AF65-F5344CB8AC3E}">
        <p14:creationId xmlns:p14="http://schemas.microsoft.com/office/powerpoint/2010/main" val="3245293568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Content and Tagl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85800" y="682625"/>
            <a:ext cx="7772400" cy="36933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21"/>
          <p:cNvSpPr>
            <a:spLocks noGrp="1"/>
          </p:cNvSpPr>
          <p:nvPr>
            <p:ph sz="quarter" idx="18"/>
          </p:nvPr>
        </p:nvSpPr>
        <p:spPr>
          <a:xfrm>
            <a:off x="914400" y="1828800"/>
            <a:ext cx="7315200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8832306" y="1514615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defTabSz="457200" eaLnBrk="0" fontAlgn="auto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</a:pPr>
            <a:endParaRPr lang="en-US" sz="1400" b="1" dirty="0">
              <a:solidFill>
                <a:prstClr val="white"/>
              </a:solidFill>
              <a:latin typeface="Arial"/>
              <a:cs typeface="+mn-cs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685800" y="1097280"/>
            <a:ext cx="7772400" cy="246221"/>
          </a:xfrm>
        </p:spPr>
        <p:txBody>
          <a:bodyPr vert="horz" lIns="0" tIns="0" rIns="0" bIns="0" rtlCol="0" anchor="t">
            <a:sp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lang="en-US" sz="1600" b="1" kern="1200" dirty="0" smtClean="0">
                <a:solidFill>
                  <a:srgbClr val="94E6FF"/>
                </a:solidFill>
                <a:latin typeface="+mj-lt"/>
                <a:ea typeface="+mj-ea"/>
                <a:cs typeface="Arial"/>
              </a:defRPr>
            </a:lvl1pPr>
            <a:lvl2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400" b="1" kern="1200" dirty="0" smtClean="0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2pPr>
            <a:lvl3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400" b="1" kern="1200" dirty="0" smtClean="0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3pPr>
            <a:lvl4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400" b="1" kern="1200" dirty="0" smtClean="0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4pPr>
            <a:lvl5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400" b="1" kern="1200" dirty="0" smtClean="0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5pPr>
          </a:lstStyle>
          <a:p>
            <a:pPr lvl="0"/>
            <a:r>
              <a:rPr lang="en-US" dirty="0"/>
              <a:t>Click to Edit Subtitle (optional)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955474" y="6349730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defTabSz="457200" eaLnBrk="0" fontAlgn="auto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</a:pPr>
            <a:endParaRPr lang="en-US" sz="1400" b="1" dirty="0">
              <a:solidFill>
                <a:prstClr val="white"/>
              </a:solidFill>
              <a:latin typeface="Arial"/>
              <a:cs typeface="+mn-cs"/>
            </a:endParaRPr>
          </a:p>
        </p:txBody>
      </p:sp>
      <p:sp>
        <p:nvSpPr>
          <p:cNvPr id="12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685800" y="6185356"/>
            <a:ext cx="7772400" cy="215444"/>
          </a:xfrm>
        </p:spPr>
        <p:txBody>
          <a:bodyPr anchor="b">
            <a:sp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400" b="0" i="1" baseline="0">
                <a:solidFill>
                  <a:schemeClr val="tx2"/>
                </a:solidFill>
              </a:defRPr>
            </a:lvl1pPr>
            <a:lvl2pPr marL="0" indent="0" algn="r">
              <a:buNone/>
              <a:defRPr sz="1600"/>
            </a:lvl2pPr>
            <a:lvl3pPr marL="0" indent="0" algn="r">
              <a:buNone/>
              <a:defRPr sz="1600"/>
            </a:lvl3pPr>
            <a:lvl4pPr marL="0" indent="0" algn="r">
              <a:buNone/>
              <a:defRPr sz="1600"/>
            </a:lvl4pPr>
            <a:lvl5pPr marL="0" indent="0" algn="r">
              <a:buNone/>
              <a:defRPr sz="1600"/>
            </a:lvl5pPr>
          </a:lstStyle>
          <a:p>
            <a:pPr lvl="0"/>
            <a:r>
              <a:rPr lang="en-US" dirty="0"/>
              <a:t>Click to Edit Tagline (optional)</a:t>
            </a:r>
          </a:p>
        </p:txBody>
      </p:sp>
    </p:spTree>
    <p:extLst>
      <p:ext uri="{BB962C8B-B14F-4D97-AF65-F5344CB8AC3E}">
        <p14:creationId xmlns:p14="http://schemas.microsoft.com/office/powerpoint/2010/main" val="1292302009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27920215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without Graphic (center justifi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78032881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2391148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D2E1C5-9BFE-6A49-B726-6C7F6AC4D0D3}" type="datetimeFigureOut">
              <a:rPr lang="en-US"/>
              <a:pPr>
                <a:defRPr/>
              </a:pPr>
              <a:t>3/26/2019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2D6AEA-48A7-924D-9406-EC6E0EBC20E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655063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0" y="0"/>
            <a:ext cx="5486399" cy="6858000"/>
          </a:xfrm>
          <a:prstGeom prst="rect">
            <a:avLst/>
          </a:prstGeom>
          <a:gradFill flip="none" rotWithShape="1">
            <a:gsLst>
              <a:gs pos="0">
                <a:srgbClr val="053264"/>
              </a:gs>
              <a:gs pos="50000">
                <a:srgbClr val="053264">
                  <a:alpha val="0"/>
                </a:srgbClr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85801" y="3060742"/>
            <a:ext cx="4114800" cy="338554"/>
          </a:xfrm>
          <a:noFill/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Presenter(s)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1750883"/>
            <a:ext cx="4114800" cy="1169551"/>
          </a:xfrm>
        </p:spPr>
        <p:txBody>
          <a:bodyPr anchor="b">
            <a:sp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en-US" sz="3800" b="1" i="0" kern="1200" cap="none" baseline="0">
                <a:solidFill>
                  <a:schemeClr val="tx1"/>
                </a:solidFill>
                <a:effectLst/>
                <a:latin typeface="+mj-lt"/>
                <a:ea typeface="+mj-ea"/>
                <a:cs typeface="Arial"/>
              </a:defRPr>
            </a:lvl1pPr>
          </a:lstStyle>
          <a:p>
            <a:r>
              <a:rPr kumimoji="0" lang="en-US" dirty="0"/>
              <a:t>Click to Edit </a:t>
            </a:r>
            <a:br>
              <a:rPr kumimoji="0" lang="en-US" dirty="0"/>
            </a:br>
            <a:r>
              <a:rPr kumimoji="0" lang="en-US" dirty="0"/>
              <a:t>Section Title</a:t>
            </a:r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2" hasCustomPrompt="1"/>
          </p:nvPr>
        </p:nvSpPr>
        <p:spPr>
          <a:xfrm>
            <a:off x="5486400" y="0"/>
            <a:ext cx="36576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800" baseline="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Click icon to insert Picture</a:t>
            </a:r>
          </a:p>
        </p:txBody>
      </p:sp>
      <p:sp>
        <p:nvSpPr>
          <p:cNvPr id="9" name="Rectangle 7"/>
          <p:cNvSpPr/>
          <p:nvPr/>
        </p:nvSpPr>
        <p:spPr bwMode="ltGray">
          <a:xfrm>
            <a:off x="0" y="5567249"/>
            <a:ext cx="5486399" cy="1290751"/>
          </a:xfrm>
          <a:custGeom>
            <a:avLst/>
            <a:gdLst/>
            <a:ahLst/>
            <a:cxnLst/>
            <a:rect l="l" t="t" r="r" b="b"/>
            <a:pathLst>
              <a:path w="5486399" h="1290751">
                <a:moveTo>
                  <a:pt x="3575254" y="0"/>
                </a:moveTo>
                <a:cubicBezTo>
                  <a:pt x="4026607" y="0"/>
                  <a:pt x="4475289" y="11434"/>
                  <a:pt x="4921026" y="34029"/>
                </a:cubicBezTo>
                <a:lnTo>
                  <a:pt x="5486399" y="69857"/>
                </a:lnTo>
                <a:lnTo>
                  <a:pt x="5486399" y="1290751"/>
                </a:lnTo>
                <a:lnTo>
                  <a:pt x="0" y="1290751"/>
                </a:lnTo>
                <a:lnTo>
                  <a:pt x="0" y="242604"/>
                </a:lnTo>
                <a:lnTo>
                  <a:pt x="479973" y="181259"/>
                </a:lnTo>
                <a:cubicBezTo>
                  <a:pt x="1495074" y="61560"/>
                  <a:pt x="2527975" y="0"/>
                  <a:pt x="3575254" y="0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  <a:alpha val="3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1" name="Rectangle 12"/>
          <p:cNvSpPr/>
          <p:nvPr/>
        </p:nvSpPr>
        <p:spPr bwMode="ltGray">
          <a:xfrm>
            <a:off x="0" y="4204198"/>
            <a:ext cx="5486399" cy="2653802"/>
          </a:xfrm>
          <a:custGeom>
            <a:avLst/>
            <a:gdLst/>
            <a:ahLst/>
            <a:cxnLst/>
            <a:rect l="l" t="t" r="r" b="b"/>
            <a:pathLst>
              <a:path w="5486399" h="2653802">
                <a:moveTo>
                  <a:pt x="5486399" y="0"/>
                </a:moveTo>
                <a:lnTo>
                  <a:pt x="5486399" y="2653802"/>
                </a:lnTo>
                <a:lnTo>
                  <a:pt x="0" y="2653802"/>
                </a:lnTo>
                <a:lnTo>
                  <a:pt x="0" y="2535044"/>
                </a:lnTo>
                <a:lnTo>
                  <a:pt x="117766" y="2452473"/>
                </a:lnTo>
                <a:cubicBezTo>
                  <a:pt x="1606334" y="1444636"/>
                  <a:pt x="3236349" y="660919"/>
                  <a:pt x="4967974" y="144675"/>
                </a:cubicBezTo>
                <a:close/>
              </a:path>
            </a:pathLst>
          </a:custGeom>
          <a:solidFill>
            <a:srgbClr val="053264">
              <a:alpha val="3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315400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 bwMode="hidden">
          <a:xfrm>
            <a:off x="0" y="0"/>
            <a:ext cx="5486399" cy="6858000"/>
          </a:xfrm>
          <a:prstGeom prst="rect">
            <a:avLst/>
          </a:prstGeom>
          <a:gradFill flip="none" rotWithShape="1">
            <a:gsLst>
              <a:gs pos="0">
                <a:srgbClr val="053264"/>
              </a:gs>
              <a:gs pos="50000">
                <a:srgbClr val="053264">
                  <a:alpha val="0"/>
                </a:srgbClr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85801" y="3060742"/>
            <a:ext cx="4114800" cy="338554"/>
          </a:xfrm>
          <a:noFill/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Presenter(s)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1750883"/>
            <a:ext cx="4114800" cy="1169551"/>
          </a:xfrm>
        </p:spPr>
        <p:txBody>
          <a:bodyPr anchor="b">
            <a:sp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en-US" sz="3800" b="1" i="0" kern="1200" cap="none" baseline="0">
                <a:solidFill>
                  <a:schemeClr val="tx1"/>
                </a:solidFill>
                <a:effectLst/>
                <a:latin typeface="+mj-lt"/>
                <a:ea typeface="+mj-ea"/>
                <a:cs typeface="Arial"/>
              </a:defRPr>
            </a:lvl1pPr>
          </a:lstStyle>
          <a:p>
            <a:r>
              <a:rPr kumimoji="0" lang="en-US" dirty="0"/>
              <a:t>Click to Edit </a:t>
            </a:r>
            <a:br>
              <a:rPr kumimoji="0" lang="en-US" dirty="0"/>
            </a:br>
            <a:r>
              <a:rPr kumimoji="0" lang="en-US" dirty="0"/>
              <a:t>Demo Title</a:t>
            </a:r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2" hasCustomPrompt="1"/>
          </p:nvPr>
        </p:nvSpPr>
        <p:spPr>
          <a:xfrm>
            <a:off x="5486400" y="0"/>
            <a:ext cx="36576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800" baseline="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Click icon to insert Picture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 bwMode="ltGray">
          <a:xfrm>
            <a:off x="-36052" y="457200"/>
            <a:ext cx="1618488" cy="455883"/>
          </a:xfrm>
          <a:solidFill>
            <a:schemeClr val="bg2"/>
          </a:solidFill>
          <a:ln w="12700">
            <a:solidFill>
              <a:srgbClr val="B9E0F7">
                <a:alpha val="50000"/>
              </a:srgbClr>
            </a:solidFill>
            <a:round/>
            <a:headEnd/>
            <a:tailEnd/>
          </a:ln>
        </p:spPr>
        <p:txBody>
          <a:bodyPr wrap="square" lIns="0" tIns="45720" rIns="182880" bIns="45720" anchor="ctr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lang="en-US" sz="2000" b="0" smtClean="0">
                <a:solidFill>
                  <a:schemeClr val="accent4">
                    <a:lumMod val="20000"/>
                    <a:lumOff val="80000"/>
                  </a:schemeClr>
                </a:solidFill>
                <a:cs typeface="+mn-cs"/>
              </a:defRPr>
            </a:lvl1pPr>
            <a:lvl2pPr marL="0" indent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US" sz="2000" b="0" smtClean="0">
                <a:solidFill>
                  <a:schemeClr val="tx2">
                    <a:lumMod val="20000"/>
                    <a:lumOff val="80000"/>
                  </a:schemeClr>
                </a:solidFill>
                <a:cs typeface="+mn-cs"/>
              </a:defRPr>
            </a:lvl2pPr>
            <a:lvl3pPr marL="3175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US" sz="2000" b="0" smtClean="0">
                <a:solidFill>
                  <a:schemeClr val="tx2">
                    <a:lumMod val="20000"/>
                    <a:lumOff val="80000"/>
                  </a:schemeClr>
                </a:solidFill>
                <a:cs typeface="+mn-cs"/>
              </a:defRPr>
            </a:lvl3pPr>
            <a:lvl4pPr marL="0" indent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US" sz="2000" b="0" smtClean="0">
                <a:solidFill>
                  <a:schemeClr val="tx2">
                    <a:lumMod val="20000"/>
                    <a:lumOff val="80000"/>
                  </a:schemeClr>
                </a:solidFill>
                <a:cs typeface="+mn-cs"/>
              </a:defRPr>
            </a:lvl4pPr>
            <a:lvl5pPr marL="0" indent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US" sz="2000" b="0">
                <a:solidFill>
                  <a:schemeClr val="tx2">
                    <a:lumMod val="20000"/>
                    <a:lumOff val="80000"/>
                  </a:schemeClr>
                </a:solidFill>
                <a:cs typeface="+mn-cs"/>
              </a:defRPr>
            </a:lvl5pPr>
          </a:lstStyle>
          <a:p>
            <a:pPr marL="0" lvl="0" indent="0" eaLnBrk="0" hangingPunct="0"/>
            <a:r>
              <a:rPr lang="en-US" dirty="0"/>
              <a:t>Text</a:t>
            </a:r>
          </a:p>
        </p:txBody>
      </p:sp>
      <p:sp>
        <p:nvSpPr>
          <p:cNvPr id="8" name="Rectangle 7"/>
          <p:cNvSpPr/>
          <p:nvPr/>
        </p:nvSpPr>
        <p:spPr bwMode="gray">
          <a:xfrm>
            <a:off x="0" y="5567249"/>
            <a:ext cx="5486399" cy="1290751"/>
          </a:xfrm>
          <a:custGeom>
            <a:avLst/>
            <a:gdLst/>
            <a:ahLst/>
            <a:cxnLst/>
            <a:rect l="l" t="t" r="r" b="b"/>
            <a:pathLst>
              <a:path w="5486399" h="1290751">
                <a:moveTo>
                  <a:pt x="3575254" y="0"/>
                </a:moveTo>
                <a:cubicBezTo>
                  <a:pt x="4026607" y="0"/>
                  <a:pt x="4475289" y="11434"/>
                  <a:pt x="4921026" y="34029"/>
                </a:cubicBezTo>
                <a:lnTo>
                  <a:pt x="5486399" y="69857"/>
                </a:lnTo>
                <a:lnTo>
                  <a:pt x="5486399" y="1290751"/>
                </a:lnTo>
                <a:lnTo>
                  <a:pt x="0" y="1290751"/>
                </a:lnTo>
                <a:lnTo>
                  <a:pt x="0" y="242604"/>
                </a:lnTo>
                <a:lnTo>
                  <a:pt x="479973" y="181259"/>
                </a:lnTo>
                <a:cubicBezTo>
                  <a:pt x="1495074" y="61560"/>
                  <a:pt x="2527975" y="0"/>
                  <a:pt x="3575254" y="0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  <a:alpha val="3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 bwMode="gray">
          <a:xfrm>
            <a:off x="0" y="4204198"/>
            <a:ext cx="5486399" cy="2653802"/>
          </a:xfrm>
          <a:custGeom>
            <a:avLst/>
            <a:gdLst/>
            <a:ahLst/>
            <a:cxnLst/>
            <a:rect l="l" t="t" r="r" b="b"/>
            <a:pathLst>
              <a:path w="5486399" h="2653802">
                <a:moveTo>
                  <a:pt x="5486399" y="0"/>
                </a:moveTo>
                <a:lnTo>
                  <a:pt x="5486399" y="2653802"/>
                </a:lnTo>
                <a:lnTo>
                  <a:pt x="0" y="2653802"/>
                </a:lnTo>
                <a:lnTo>
                  <a:pt x="0" y="2535044"/>
                </a:lnTo>
                <a:lnTo>
                  <a:pt x="117766" y="2452473"/>
                </a:lnTo>
                <a:cubicBezTo>
                  <a:pt x="1606334" y="1444636"/>
                  <a:pt x="3236349" y="660919"/>
                  <a:pt x="4967974" y="144675"/>
                </a:cubicBezTo>
                <a:close/>
              </a:path>
            </a:pathLst>
          </a:custGeom>
          <a:solidFill>
            <a:srgbClr val="053264">
              <a:alpha val="3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944874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_User Screens">
    <p:bg>
      <p:bgPr>
        <a:gradFill flip="none" rotWithShape="1">
          <a:gsLst>
            <a:gs pos="0">
              <a:srgbClr val="19461E"/>
            </a:gs>
            <a:gs pos="100000">
              <a:srgbClr val="19461E"/>
            </a:gs>
            <a:gs pos="40000">
              <a:srgbClr val="288135"/>
            </a:gs>
            <a:gs pos="60000">
              <a:srgbClr val="288135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User Screens Title</a:t>
            </a:r>
          </a:p>
        </p:txBody>
      </p:sp>
    </p:spTree>
    <p:extLst>
      <p:ext uri="{BB962C8B-B14F-4D97-AF65-F5344CB8AC3E}">
        <p14:creationId xmlns:p14="http://schemas.microsoft.com/office/powerpoint/2010/main" val="23179239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wo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4213" y="1990427"/>
            <a:ext cx="7775575" cy="1477328"/>
          </a:xfrm>
        </p:spPr>
        <p:txBody>
          <a:bodyPr anchor="b"/>
          <a:lstStyle>
            <a:lvl1pPr>
              <a:spcAft>
                <a:spcPts val="0"/>
              </a:spcAft>
              <a:defRPr sz="96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BIG Word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84213" y="3467754"/>
            <a:ext cx="7775575" cy="615553"/>
          </a:xfrm>
          <a:noFill/>
        </p:spPr>
        <p:txBody>
          <a:bodyPr vert="horz" wrap="square" lIns="0" tIns="0" rIns="0" bIns="0" rtlCol="0" anchor="t">
            <a:spAutoFit/>
          </a:bodyPr>
          <a:lstStyle>
            <a:lvl1pPr marL="0" indent="0">
              <a:spcAft>
                <a:spcPts val="0"/>
              </a:spcAft>
              <a:buFontTx/>
              <a:buNone/>
              <a:defRPr lang="en-US" sz="4000" b="1" baseline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spcBef>
                <a:spcPct val="0"/>
              </a:spcBef>
              <a:buNone/>
            </a:pPr>
            <a:r>
              <a:rPr lang="en-US" dirty="0"/>
              <a:t>Smaller word</a:t>
            </a:r>
          </a:p>
        </p:txBody>
      </p:sp>
    </p:spTree>
    <p:extLst>
      <p:ext uri="{BB962C8B-B14F-4D97-AF65-F5344CB8AC3E}">
        <p14:creationId xmlns:p14="http://schemas.microsoft.com/office/powerpoint/2010/main" val="71144241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4213" y="1719386"/>
            <a:ext cx="5486400" cy="1367692"/>
          </a:xfrm>
        </p:spPr>
        <p:txBody>
          <a:bodyPr anchor="b"/>
          <a:lstStyle>
            <a:lvl1pPr>
              <a:spcAft>
                <a:spcPts val="0"/>
              </a:spcAft>
              <a:defRPr sz="3000" b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“Quote”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84213" y="3683197"/>
            <a:ext cx="5486400" cy="400110"/>
          </a:xfrm>
          <a:noFill/>
        </p:spPr>
        <p:txBody>
          <a:bodyPr vert="horz" wrap="square" lIns="0" tIns="0" rIns="0" bIns="0" rtlCol="0" anchor="t">
            <a:spAutoFit/>
          </a:bodyPr>
          <a:lstStyle>
            <a:lvl1pPr marL="0" indent="0" algn="r">
              <a:spcAft>
                <a:spcPts val="0"/>
              </a:spcAft>
              <a:buFontTx/>
              <a:buNone/>
              <a:defRPr lang="en-US" sz="2600" b="0" baseline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  <a:ea typeface="+mj-ea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spcBef>
                <a:spcPct val="0"/>
              </a:spcBef>
            </a:pPr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1594252145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—wh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white">
          <a:xfrm>
            <a:off x="0" y="5716588"/>
            <a:ext cx="9144000" cy="114141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85800" y="6041067"/>
            <a:ext cx="4568371" cy="45720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ctr" anchorCtr="0">
            <a:noAutofit/>
          </a:bodyPr>
          <a:lstStyle>
            <a:lvl1pPr algn="r">
              <a:defRPr sz="2600" b="1" baseline="0">
                <a:solidFill>
                  <a:srgbClr val="404040"/>
                </a:solidFill>
              </a:defRPr>
            </a:lvl1pPr>
          </a:lstStyle>
          <a:p>
            <a:r>
              <a:rPr lang="en-US" dirty="0"/>
              <a:t>Section Heading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5710193" y="5934015"/>
            <a:ext cx="2971800" cy="671304"/>
          </a:xfr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baseline="0">
                <a:solidFill>
                  <a:srgbClr val="7F7F7F"/>
                </a:solidFill>
              </a:defRPr>
            </a:lvl1pPr>
          </a:lstStyle>
          <a:p>
            <a:pPr lvl="0"/>
            <a:r>
              <a:rPr lang="en-US" dirty="0"/>
              <a:t>Sub Heading/Description Goes Here (2 lines max)</a:t>
            </a: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5486399" y="6058694"/>
            <a:ext cx="0" cy="457200"/>
          </a:xfrm>
          <a:prstGeom prst="line">
            <a:avLst/>
          </a:prstGeom>
          <a:noFill/>
          <a:ln w="3175" cap="flat" cmpd="sng" algn="ctr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79469192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subject—wh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white">
          <a:xfrm>
            <a:off x="0" y="5943600"/>
            <a:ext cx="9144000" cy="914400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85800" y="6186944"/>
            <a:ext cx="7772400" cy="215444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b" anchorCtr="0">
            <a:spAutoFit/>
          </a:bodyPr>
          <a:lstStyle>
            <a:lvl1pPr>
              <a:defRPr sz="1400" b="0" baseline="0">
                <a:solidFill>
                  <a:srgbClr val="404040"/>
                </a:solidFill>
              </a:defRPr>
            </a:lvl1pPr>
          </a:lstStyle>
          <a:p>
            <a:r>
              <a:rPr lang="en-US" dirty="0"/>
              <a:t>Subject | Description (this line of text is the least important item on this slide)</a:t>
            </a:r>
          </a:p>
        </p:txBody>
      </p:sp>
    </p:spTree>
    <p:extLst>
      <p:ext uri="{BB962C8B-B14F-4D97-AF65-F5344CB8AC3E}">
        <p14:creationId xmlns:p14="http://schemas.microsoft.com/office/powerpoint/2010/main" val="879363182"/>
      </p:ext>
    </p:extLst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su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85800" y="6186944"/>
            <a:ext cx="7772400" cy="215444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b" anchorCtr="0">
            <a:spAutoFit/>
          </a:bodyPr>
          <a:lstStyle>
            <a:lvl1pPr>
              <a:defRPr sz="1400" b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Subject | Description (this line of text is the least important item on this slide)</a:t>
            </a:r>
          </a:p>
        </p:txBody>
      </p:sp>
    </p:spTree>
    <p:extLst>
      <p:ext uri="{BB962C8B-B14F-4D97-AF65-F5344CB8AC3E}">
        <p14:creationId xmlns:p14="http://schemas.microsoft.com/office/powerpoint/2010/main" val="1751535119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sri">
    <p:bg bwMode="black">
      <p:bgPr>
        <a:gradFill flip="none" rotWithShape="1">
          <a:gsLst>
            <a:gs pos="0">
              <a:srgbClr val="00B9F2"/>
            </a:gs>
            <a:gs pos="90000">
              <a:srgbClr val="053264"/>
            </a:gs>
            <a:gs pos="30000">
              <a:srgbClr val="007AC2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sri-10GlobeLogo_TagLockup4Lg_sRGBRev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2468810" y="2205645"/>
            <a:ext cx="4206380" cy="244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357209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F74702-A9D2-D142-A2AF-02EB7BC1A7B0}" type="datetimeFigureOut">
              <a:rPr lang="en-US"/>
              <a:pPr>
                <a:defRPr/>
              </a:pPr>
              <a:t>3/26/2019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4E4B20-A796-8D4A-9790-389DA483B99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987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588FAE-7584-1D43-B106-69084F6C3D60}" type="datetimeFigureOut">
              <a:rPr lang="en-US"/>
              <a:pPr>
                <a:defRPr/>
              </a:pPr>
              <a:t>3/26/2019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719BE7-E39C-5E46-9893-C897A9205CC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858140"/>
      </p:ext>
    </p:extLst>
  </p:cSld>
  <p:clrMapOvr>
    <a:masterClrMapping/>
  </p:clrMapOvr>
  <p:transition spd="med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D2E1C5-9BFE-6A49-B726-6C7F6AC4D0D3}" type="datetimeFigureOut">
              <a:rPr lang="en-US"/>
              <a:pPr>
                <a:defRPr/>
              </a:pPr>
              <a:t>3/26/2019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2D6AEA-48A7-924D-9406-EC6E0EBC20E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11687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588FAE-7584-1D43-B106-69084F6C3D60}" type="datetimeFigureOut">
              <a:rPr lang="en-US"/>
              <a:pPr>
                <a:defRPr/>
              </a:pPr>
              <a:t>3/26/2019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719BE7-E39C-5E46-9893-C897A9205CC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4910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7422AA-180E-B24C-A2DD-5B797D7B4338}" type="datetimeFigureOut">
              <a:rPr lang="en-US"/>
              <a:pPr>
                <a:defRPr/>
              </a:pPr>
              <a:t>3/26/2019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E2FD8-6EFB-924A-BBC7-3D9FD8781D7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1872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1537CD-3F2F-1C42-8CC8-D98653E46D5E}" type="datetimeFigureOut">
              <a:rPr lang="en-US"/>
              <a:pPr>
                <a:defRPr/>
              </a:pPr>
              <a:t>3/26/2019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1A7F4B-D849-9949-B056-9EF081A52F4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7123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4A722-2514-2E44-A2D1-75902F2251E6}" type="datetimeFigureOut">
              <a:rPr lang="en-US"/>
              <a:pPr>
                <a:defRPr/>
              </a:pPr>
              <a:t>3/26/2019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AD978-2583-3440-BBC6-16DB090D697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6453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BC6B44-5FDE-D646-B187-047D5567924B}" type="datetimeFigureOut">
              <a:rPr lang="en-US"/>
              <a:pPr>
                <a:defRPr/>
              </a:pPr>
              <a:t>3/26/2019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A20699-3253-714E-A86F-ABA98CEE1F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0370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AE24F3-D793-8044-A42C-6F67C6B893B3}" type="datetimeFigureOut">
              <a:rPr lang="en-US"/>
              <a:pPr>
                <a:defRPr/>
              </a:pPr>
              <a:t>3/26/2019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BD730-DC58-6343-A41C-6B3B622DCA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0605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B937D2-7827-8748-9D63-2F251C75A548}" type="datetimeFigureOut">
              <a:rPr lang="en-US"/>
              <a:pPr>
                <a:defRPr/>
              </a:pPr>
              <a:t>3/26/2019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926D73-134C-C842-8671-F7254A6F514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03256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2D9D6-2EED-314A-B5A7-B8AA87D0E9E4}" type="datetimeFigureOut">
              <a:rPr lang="en-US"/>
              <a:pPr>
                <a:defRPr/>
              </a:pPr>
              <a:t>3/26/2019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AD95F-C4AC-F74C-8843-F1114F98EDB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1629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0ABBAB-D36F-9146-BB7A-2DB9ADAC5A9C}" type="datetimeFigureOut">
              <a:rPr lang="en-US"/>
              <a:pPr>
                <a:defRPr/>
              </a:pPr>
              <a:t>3/26/2019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4E9C37-50CC-2640-A8BB-4A084D55122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39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7422AA-180E-B24C-A2DD-5B797D7B4338}" type="datetimeFigureOut">
              <a:rPr lang="en-US"/>
              <a:pPr>
                <a:defRPr/>
              </a:pPr>
              <a:t>3/26/2019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CE2FD8-6EFB-924A-BBC7-3D9FD8781D7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783417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1537CD-3F2F-1C42-8CC8-D98653E46D5E}" type="datetimeFigureOut">
              <a:rPr lang="en-US"/>
              <a:pPr>
                <a:defRPr/>
              </a:pPr>
              <a:t>3/26/2019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1A7F4B-D849-9949-B056-9EF081A52F4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9777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D4A722-2514-2E44-A2D1-75902F2251E6}" type="datetimeFigureOut">
              <a:rPr lang="en-US"/>
              <a:pPr>
                <a:defRPr/>
              </a:pPr>
              <a:t>3/26/2019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BAD978-2583-3440-BBC6-16DB090D697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775036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BC6B44-5FDE-D646-B187-047D5567924B}" type="datetimeFigureOut">
              <a:rPr lang="en-US"/>
              <a:pPr>
                <a:defRPr/>
              </a:pPr>
              <a:t>3/26/2019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A20699-3253-714E-A86F-ABA98CEE1F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2226697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AE24F3-D793-8044-A42C-6F67C6B893B3}" type="datetimeFigureOut">
              <a:rPr lang="en-US"/>
              <a:pPr>
                <a:defRPr/>
              </a:pPr>
              <a:t>3/26/2019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5BD730-DC58-6343-A41C-6B3B622DCA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856870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B937D2-7827-8748-9D63-2F251C75A548}" type="datetimeFigureOut">
              <a:rPr lang="en-US"/>
              <a:pPr>
                <a:defRPr/>
              </a:pPr>
              <a:t>3/26/2019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926D73-134C-C842-8671-F7254A6F514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043394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fade/>
  </p:transition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00B9F2"/>
            </a:gs>
            <a:gs pos="90000">
              <a:srgbClr val="053264"/>
            </a:gs>
            <a:gs pos="30000">
              <a:srgbClr val="007AC2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682625"/>
            <a:ext cx="7772400" cy="369332"/>
          </a:xfrm>
          <a:prstGeom prst="rect">
            <a:avLst/>
          </a:prstGeom>
          <a:noFill/>
        </p:spPr>
        <p:txBody>
          <a:bodyPr vert="horz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828800"/>
            <a:ext cx="7315200" cy="34290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153440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ransition spd="med">
    <p:fade/>
  </p:transition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+mj-ea"/>
          <a:cs typeface="Arial"/>
        </a:defRPr>
      </a:lvl1pPr>
    </p:titleStyle>
    <p:bodyStyle>
      <a:lvl1pPr marL="176213" indent="-176213" algn="l" defTabSz="457200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Clr>
          <a:schemeClr val="accent4">
            <a:lumMod val="60000"/>
            <a:lumOff val="40000"/>
          </a:schemeClr>
        </a:buClr>
        <a:buSzPct val="80000"/>
        <a:buFont typeface="Arial"/>
        <a:buChar char="•"/>
        <a:defRPr sz="2000" b="1" kern="1200">
          <a:solidFill>
            <a:schemeClr val="tx1"/>
          </a:solidFill>
          <a:latin typeface="+mn-lt"/>
          <a:ea typeface="+mn-ea"/>
          <a:cs typeface="Arial"/>
        </a:defRPr>
      </a:lvl1pPr>
      <a:lvl2pPr marL="457200" indent="-173736" algn="l" defTabSz="4572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4">
            <a:lumMod val="60000"/>
            <a:lumOff val="40000"/>
          </a:schemeClr>
        </a:buClr>
        <a:buSzPct val="80000"/>
        <a:buFont typeface="Lucida Grande"/>
        <a:buChar char="-"/>
        <a:defRPr sz="1800" b="1" kern="1200">
          <a:solidFill>
            <a:schemeClr val="tx1"/>
          </a:solidFill>
          <a:latin typeface="+mn-lt"/>
          <a:ea typeface="+mn-ea"/>
          <a:cs typeface="Arial"/>
        </a:defRPr>
      </a:lvl2pPr>
      <a:lvl3pPr marL="795528" indent="-173736" algn="l" defTabSz="4572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4">
            <a:lumMod val="60000"/>
            <a:lumOff val="40000"/>
          </a:schemeClr>
        </a:buClr>
        <a:buSzPct val="80000"/>
        <a:buFont typeface="Lucida Grande"/>
        <a:buChar char="-"/>
        <a:defRPr sz="1600" b="1" kern="1200">
          <a:solidFill>
            <a:schemeClr val="tx1"/>
          </a:solidFill>
          <a:latin typeface="+mn-lt"/>
          <a:ea typeface="+mn-ea"/>
          <a:cs typeface="Arial"/>
        </a:defRPr>
      </a:lvl3pPr>
      <a:lvl4pPr marL="1216152" indent="-173736" algn="l" defTabSz="4572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accent4">
            <a:lumMod val="60000"/>
            <a:lumOff val="40000"/>
          </a:schemeClr>
        </a:buClr>
        <a:buSzPct val="80000"/>
        <a:buFont typeface="Lucida Grande"/>
        <a:buChar char="-"/>
        <a:defRPr sz="1400" b="1" kern="1200">
          <a:solidFill>
            <a:schemeClr val="tx1"/>
          </a:solidFill>
          <a:latin typeface="+mn-lt"/>
          <a:ea typeface="+mn-ea"/>
          <a:cs typeface="Arial"/>
        </a:defRPr>
      </a:lvl4pPr>
      <a:lvl5pPr marL="1546225" indent="-176213" algn="l" defTabSz="457200" rtl="0" eaLnBrk="1" latinLnBrk="0" hangingPunct="1">
        <a:lnSpc>
          <a:spcPts val="1900"/>
        </a:lnSpc>
        <a:spcBef>
          <a:spcPts val="0"/>
        </a:spcBef>
        <a:spcAft>
          <a:spcPts val="600"/>
        </a:spcAft>
        <a:buClr>
          <a:schemeClr val="accent4">
            <a:lumMod val="60000"/>
            <a:lumOff val="40000"/>
          </a:schemeClr>
        </a:buClr>
        <a:buSzPct val="80000"/>
        <a:buFont typeface="Lucida Grande"/>
        <a:buChar char="-"/>
        <a:defRPr lang="en-US" sz="1400" b="1" kern="1200" dirty="0">
          <a:solidFill>
            <a:schemeClr val="tx1"/>
          </a:solidFill>
          <a:latin typeface="+mn-lt"/>
          <a:ea typeface="+mn-ea"/>
          <a:cs typeface="Arial"/>
        </a:defRPr>
      </a:lvl5pPr>
      <a:lvl6pPr marL="1773238" indent="-177800" algn="l" defTabSz="401638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tabLst>
          <a:tab pos="1484313" algn="l"/>
        </a:tabLst>
        <a:defRPr sz="1400" b="1" kern="1200">
          <a:solidFill>
            <a:schemeClr val="tx1"/>
          </a:solidFill>
          <a:latin typeface="Arial"/>
          <a:ea typeface="+mn-ea"/>
          <a:cs typeface="Arial"/>
        </a:defRPr>
      </a:lvl6pPr>
      <a:lvl7pPr marL="2062163" indent="-1762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7pPr>
      <a:lvl8pPr marL="2286000" indent="-173038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8pPr>
      <a:lvl9pPr marL="2452688" indent="-1635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E047118-9D73-D940-849A-E2266DCC4429}" type="datetimeFigureOut">
              <a:rPr lang="en-US"/>
              <a:pPr>
                <a:defRPr/>
              </a:pPr>
              <a:t>3/26/2019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A489CAA-BEB4-0749-9B3B-E5A1D0F9B1D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308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Pamela.Fromhertz@noaa.gov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5.xml"/><Relationship Id="rId4" Type="http://schemas.openxmlformats.org/officeDocument/2006/relationships/hyperlink" Target="mailto:John.Hunter@denverwater.org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rcgis.com/apps/webappviewer/index.html?id=0829616b6ec740b7a0bfbf057188e865" TargetMode="External"/><Relationship Id="rId2" Type="http://schemas.openxmlformats.org/officeDocument/2006/relationships/hyperlink" Target="https://survey123.arcgis.com/share/130be382350e4a38a71de3b2e4d92a98" TargetMode="External"/><Relationship Id="rId1" Type="http://schemas.openxmlformats.org/officeDocument/2006/relationships/slideLayout" Target="../slideLayouts/slideLayout30.xml"/><Relationship Id="rId4" Type="http://schemas.openxmlformats.org/officeDocument/2006/relationships/hyperlink" Target="https://geodesy.noaa.gov/GPSonBM/index.shtml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mailto:CoCoordinator@plsc.net" TargetMode="External"/><Relationship Id="rId2" Type="http://schemas.openxmlformats.org/officeDocument/2006/relationships/hyperlink" Target="mailto:Pamela.Fromhertz@noaa.gov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John.Hunter@denverwater.org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hyperlink" Target="mailto:CoCoordinator@plsc.net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 txBox="1">
            <a:spLocks/>
          </p:cNvSpPr>
          <p:nvPr/>
        </p:nvSpPr>
        <p:spPr bwMode="auto">
          <a:xfrm>
            <a:off x="0" y="1812412"/>
            <a:ext cx="9144000" cy="1025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3600" dirty="0"/>
              <a:t>Changes are </a:t>
            </a:r>
            <a:r>
              <a:rPr lang="en-US" sz="3600" dirty="0" smtClean="0"/>
              <a:t>Coming </a:t>
            </a:r>
          </a:p>
          <a:p>
            <a:pPr algn="ctr"/>
            <a:r>
              <a:rPr lang="en-US" sz="3600" dirty="0" smtClean="0"/>
              <a:t>They </a:t>
            </a:r>
            <a:r>
              <a:rPr lang="en-US" sz="3600" dirty="0"/>
              <a:t>will Impact your Mapping</a:t>
            </a: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3726875" y="6518275"/>
            <a:ext cx="1600200" cy="339725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chemeClr val="bg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geodesy.noaa.gov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2145143" y="5474639"/>
            <a:ext cx="4853709" cy="534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1800" dirty="0" smtClean="0">
                <a:solidFill>
                  <a:prstClr val="black"/>
                </a:solidFill>
                <a:latin typeface="Calibri"/>
                <a:cs typeface="Times New Roman" charset="0"/>
              </a:rPr>
              <a:t>ESRI SWUG</a:t>
            </a:r>
            <a:endParaRPr lang="en-US" sz="1800" dirty="0" smtClean="0">
              <a:solidFill>
                <a:prstClr val="black"/>
              </a:solidFill>
              <a:latin typeface="Calibri"/>
              <a:cs typeface="Times New Roman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1800" dirty="0" smtClean="0">
                <a:solidFill>
                  <a:prstClr val="black"/>
                </a:solidFill>
                <a:latin typeface="Calibri"/>
                <a:cs typeface="Times New Roman" charset="0"/>
              </a:rPr>
              <a:t>March 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cs typeface="Times New Roman" charset="0"/>
              </a:rPr>
              <a:t>27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cs typeface="Times New Roman" charset="0"/>
              </a:rPr>
              <a:t>, 2019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Times New Roman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1000" y="3636031"/>
            <a:ext cx="3668761" cy="1323439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+mn-lt"/>
              </a:rPr>
              <a:t>Pam Fromhertz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+mn-lt"/>
              </a:rPr>
              <a:t>Rocky Mountain Regional Advisor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latin typeface="+mn-lt"/>
                <a:hlinkClick r:id="rId3"/>
              </a:rPr>
              <a:t>Pamela.Fromhertz@noaa.gov</a:t>
            </a:r>
            <a:endParaRPr lang="en-US" sz="2000" dirty="0" smtClean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latin typeface="+mn-lt"/>
              </a:rPr>
              <a:t>240-988-6363</a:t>
            </a:r>
            <a:endParaRPr lang="en-US" sz="2000" dirty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27075" y="3445044"/>
            <a:ext cx="3611438" cy="1323439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John Hunter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CO State Geomatics Coordinator </a:t>
            </a:r>
            <a:endParaRPr lang="en-US" sz="2000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hlinkClick r:id="rId4"/>
              </a:rPr>
              <a:t>John.Hunter@denverwater.org</a:t>
            </a:r>
            <a:endParaRPr lang="en-US" sz="2000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/>
              <a:t>303.634.3519</a:t>
            </a:r>
            <a:endParaRPr lang="en-US" sz="2000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2145142" y="4862839"/>
            <a:ext cx="4853709" cy="534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1800" dirty="0" smtClean="0">
                <a:solidFill>
                  <a:prstClr val="black"/>
                </a:solidFill>
                <a:latin typeface="Calibri"/>
                <a:cs typeface="Times New Roman" charset="0"/>
              </a:rPr>
              <a:t>CoCoordinator@plsc.net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511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Box 2"/>
          <p:cNvSpPr txBox="1">
            <a:spLocks noChangeArrowheads="1"/>
          </p:cNvSpPr>
          <p:nvPr/>
        </p:nvSpPr>
        <p:spPr bwMode="auto">
          <a:xfrm>
            <a:off x="0" y="457200"/>
            <a:ext cx="9144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New geometric datum minus NAD 83 (horizontal)</a:t>
            </a:r>
          </a:p>
        </p:txBody>
      </p:sp>
      <p:pic>
        <p:nvPicPr>
          <p:cNvPr id="69635" name="Picture 2" descr="D:\GIS\General\US\Export\Horiz_IGS05_minus_NAD83_2020_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41773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Box 2"/>
          <p:cNvSpPr txBox="1">
            <a:spLocks noChangeArrowheads="1"/>
          </p:cNvSpPr>
          <p:nvPr/>
        </p:nvSpPr>
        <p:spPr bwMode="auto">
          <a:xfrm>
            <a:off x="0" y="457200"/>
            <a:ext cx="9144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New geometric datum minus NAD 83 </a:t>
            </a:r>
            <a:br>
              <a:rPr lang="en-US" altLang="en-US" sz="36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r>
              <a:rPr lang="en-US" altLang="en-US" sz="36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(ellipsoid height)</a:t>
            </a:r>
          </a:p>
        </p:txBody>
      </p:sp>
      <p:pic>
        <p:nvPicPr>
          <p:cNvPr id="71683" name="Picture 2" descr="D:\GIS\General\US\Export\Elpsd ht_IGS05_minus_NAD83_2020_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13359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9144000" cy="1143000"/>
          </a:xfrm>
        </p:spPr>
        <p:txBody>
          <a:bodyPr/>
          <a:lstStyle/>
          <a:p>
            <a:r>
              <a:rPr lang="en-US" altLang="en-US" sz="3200" smtClean="0">
                <a:latin typeface="+mj-lt"/>
              </a:rPr>
              <a:t>New Vertical Datum</a:t>
            </a:r>
            <a:r>
              <a:rPr lang="en-US" altLang="en-US" sz="3200" smtClean="0">
                <a:solidFill>
                  <a:srgbClr val="0070C0"/>
                </a:solidFill>
                <a:latin typeface="+mj-lt"/>
              </a:rPr>
              <a:t/>
            </a:r>
            <a:br>
              <a:rPr lang="en-US" altLang="en-US" sz="3200" smtClean="0">
                <a:solidFill>
                  <a:srgbClr val="0070C0"/>
                </a:solidFill>
                <a:latin typeface="+mj-lt"/>
              </a:rPr>
            </a:br>
            <a:r>
              <a:rPr lang="en-US" altLang="en-US" sz="3200" smtClean="0">
                <a:solidFill>
                  <a:srgbClr val="0070C0"/>
                </a:solidFill>
                <a:latin typeface="+mj-lt"/>
              </a:rPr>
              <a:t>(Outcome)</a:t>
            </a:r>
            <a:endParaRPr lang="en-US" altLang="en-US" sz="3200" smtClean="0">
              <a:latin typeface="+mj-lt"/>
            </a:endParaRPr>
          </a:p>
        </p:txBody>
      </p:sp>
      <p:pic>
        <p:nvPicPr>
          <p:cNvPr id="73731" name="Picture 3" descr="D:\GIS\General\US\Export\New vert datum_minus_NAVD88_m_NE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0438"/>
            <a:ext cx="9144000" cy="589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994347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3"/>
          <p:cNvSpPr txBox="1">
            <a:spLocks noChangeArrowheads="1"/>
          </p:cNvSpPr>
          <p:nvPr/>
        </p:nvSpPr>
        <p:spPr bwMode="auto">
          <a:xfrm>
            <a:off x="-42863" y="1752600"/>
            <a:ext cx="9144001" cy="289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600" dirty="0" smtClean="0">
                <a:latin typeface="+mj-lt"/>
                <a:cs typeface="Arial" charset="0"/>
              </a:rPr>
              <a:t>          HORIZONTAL =  1.3671 m (4.5 </a:t>
            </a:r>
            <a:r>
              <a:rPr lang="en-US" altLang="en-US" sz="2600" dirty="0" err="1" smtClean="0">
                <a:latin typeface="+mj-lt"/>
                <a:cs typeface="Arial" charset="0"/>
              </a:rPr>
              <a:t>ft</a:t>
            </a:r>
            <a:r>
              <a:rPr lang="en-US" altLang="en-US" sz="2600" dirty="0" smtClean="0">
                <a:latin typeface="+mj-lt"/>
                <a:cs typeface="Arial" charset="0"/>
              </a:rPr>
              <a:t>)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600" dirty="0" smtClean="0">
                <a:latin typeface="+mj-lt"/>
                <a:cs typeface="Arial" charset="0"/>
              </a:rPr>
              <a:t>ELLIPSOID HEIGHT = - 0.87 m (-2.85 </a:t>
            </a:r>
            <a:r>
              <a:rPr lang="en-US" altLang="en-US" sz="2600" dirty="0" err="1" smtClean="0">
                <a:latin typeface="+mj-lt"/>
                <a:cs typeface="Arial" charset="0"/>
              </a:rPr>
              <a:t>ft</a:t>
            </a:r>
            <a:r>
              <a:rPr lang="en-US" altLang="en-US" sz="2600" dirty="0" smtClean="0">
                <a:latin typeface="+mj-lt"/>
                <a:cs typeface="Arial" charset="0"/>
              </a:rPr>
              <a:t>)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600" dirty="0" smtClean="0">
                <a:latin typeface="+mj-lt"/>
                <a:cs typeface="Arial" charset="0"/>
              </a:rPr>
              <a:t>Computed with </a:t>
            </a:r>
            <a:r>
              <a:rPr lang="en-US" altLang="en-US" sz="2600" dirty="0" smtClean="0">
                <a:solidFill>
                  <a:srgbClr val="FF0000"/>
                </a:solidFill>
                <a:latin typeface="+mj-lt"/>
                <a:cs typeface="Arial" charset="0"/>
              </a:rPr>
              <a:t>HTDP and Inverse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endParaRPr lang="en-US" altLang="en-US" sz="2600" dirty="0" smtClean="0">
              <a:latin typeface="+mj-lt"/>
              <a:cs typeface="Arial" charset="0"/>
            </a:endParaRP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600" dirty="0" smtClean="0">
                <a:latin typeface="+mj-lt"/>
                <a:cs typeface="Arial" charset="0"/>
              </a:rPr>
              <a:t>ORTHOMETRIC HEIGHT = - 0.35 m (-1.14 </a:t>
            </a:r>
            <a:r>
              <a:rPr lang="en-US" altLang="en-US" sz="2600" dirty="0" err="1" smtClean="0">
                <a:latin typeface="+mj-lt"/>
                <a:cs typeface="Arial" charset="0"/>
              </a:rPr>
              <a:t>ft</a:t>
            </a:r>
            <a:r>
              <a:rPr lang="en-US" altLang="en-US" sz="2600" dirty="0" smtClean="0">
                <a:latin typeface="+mj-lt"/>
                <a:cs typeface="Arial" charset="0"/>
              </a:rPr>
              <a:t>)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600" dirty="0" smtClean="0">
                <a:latin typeface="+mj-lt"/>
                <a:cs typeface="Arial" charset="0"/>
              </a:rPr>
              <a:t>Computed with </a:t>
            </a:r>
            <a:r>
              <a:rPr lang="en-US" altLang="en-US" sz="2600" dirty="0" smtClean="0">
                <a:solidFill>
                  <a:srgbClr val="FF0000"/>
                </a:solidFill>
                <a:latin typeface="+mj-lt"/>
                <a:cs typeface="Arial" charset="0"/>
              </a:rPr>
              <a:t>xGEOID16B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endParaRPr lang="en-US" altLang="en-US" sz="2600" dirty="0">
              <a:solidFill>
                <a:srgbClr val="FF0000"/>
              </a:solidFill>
              <a:latin typeface="+mj-lt"/>
              <a:cs typeface="Arial" charset="0"/>
            </a:endParaRPr>
          </a:p>
        </p:txBody>
      </p:sp>
      <p:sp>
        <p:nvSpPr>
          <p:cNvPr id="34819" name="TextBox 1"/>
          <p:cNvSpPr txBox="1">
            <a:spLocks noChangeArrowheads="1"/>
          </p:cNvSpPr>
          <p:nvPr/>
        </p:nvSpPr>
        <p:spPr bwMode="auto">
          <a:xfrm>
            <a:off x="-12700" y="433388"/>
            <a:ext cx="9364663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dirty="0" smtClean="0">
                <a:solidFill>
                  <a:srgbClr val="0000FF"/>
                </a:solidFill>
                <a:latin typeface="+mj-lt"/>
              </a:rPr>
              <a:t>Predicated Positional Changes in 2022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dirty="0" smtClean="0">
                <a:solidFill>
                  <a:srgbClr val="0000FF"/>
                </a:solidFill>
                <a:latin typeface="+mj-lt"/>
              </a:rPr>
              <a:t>Computed for S 411(KK1411)</a:t>
            </a:r>
            <a:r>
              <a:rPr lang="en-US" altLang="en-US" sz="2000" dirty="0" smtClean="0">
                <a:solidFill>
                  <a:srgbClr val="0000FF"/>
                </a:solidFill>
                <a:latin typeface="+mj-lt"/>
              </a:rPr>
              <a:t> </a:t>
            </a:r>
            <a:r>
              <a:rPr lang="en-US" altLang="en-US" dirty="0" smtClean="0">
                <a:solidFill>
                  <a:srgbClr val="0000FF"/>
                </a:solidFill>
                <a:latin typeface="+mj-lt"/>
              </a:rPr>
              <a:t>near Arvada, CO</a:t>
            </a:r>
          </a:p>
        </p:txBody>
      </p:sp>
    </p:spTree>
    <p:extLst>
      <p:ext uri="{BB962C8B-B14F-4D97-AF65-F5344CB8AC3E}">
        <p14:creationId xmlns:p14="http://schemas.microsoft.com/office/powerpoint/2010/main" val="30348199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The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se </a:t>
            </a:r>
            <a:r>
              <a:rPr lang="en-US" i="1" dirty="0" smtClean="0">
                <a:solidFill>
                  <a:schemeClr val="tx1"/>
                </a:solidFill>
                <a:latin typeface="+mj-lt"/>
              </a:rPr>
              <a:t>are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 part of the NSRS*</a:t>
            </a:r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270000"/>
          <a:ext cx="7909560" cy="425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2640">
                  <a:extLst>
                    <a:ext uri="{9D8B030D-6E8A-4147-A177-3AD203B41FA5}">
                      <a16:colId xmlns:a16="http://schemas.microsoft.com/office/drawing/2014/main" val="2202110323"/>
                    </a:ext>
                  </a:extLst>
                </a:gridCol>
                <a:gridCol w="1341120">
                  <a:extLst>
                    <a:ext uri="{9D8B030D-6E8A-4147-A177-3AD203B41FA5}">
                      <a16:colId xmlns:a16="http://schemas.microsoft.com/office/drawing/2014/main" val="1277430874"/>
                    </a:ext>
                  </a:extLst>
                </a:gridCol>
                <a:gridCol w="1082040">
                  <a:extLst>
                    <a:ext uri="{9D8B030D-6E8A-4147-A177-3AD203B41FA5}">
                      <a16:colId xmlns:a16="http://schemas.microsoft.com/office/drawing/2014/main" val="1566734961"/>
                    </a:ext>
                  </a:extLst>
                </a:gridCol>
                <a:gridCol w="1584960">
                  <a:extLst>
                    <a:ext uri="{9D8B030D-6E8A-4147-A177-3AD203B41FA5}">
                      <a16:colId xmlns:a16="http://schemas.microsoft.com/office/drawing/2014/main" val="2463132348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7381663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Horizontal </a:t>
                      </a:r>
                      <a:r>
                        <a:rPr lang="en-US" dirty="0" err="1" smtClean="0"/>
                        <a:t>Datums</a:t>
                      </a:r>
                      <a:r>
                        <a:rPr lang="en-US" dirty="0" smtClean="0"/>
                        <a:t> and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Geometric Reference Frames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Vertical</a:t>
                      </a:r>
                    </a:p>
                    <a:p>
                      <a:r>
                        <a:rPr lang="en-US" dirty="0" smtClean="0"/>
                        <a:t>Datums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Great Lakes Datums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Geoid Models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Transformations and Conversions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20806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USSD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NGVD</a:t>
                      </a:r>
                      <a:r>
                        <a:rPr lang="en-US" baseline="0" dirty="0" smtClean="0"/>
                        <a:t> 29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IGLD55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GEOID90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NADCON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85445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NAD 27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NAVD 88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IGLD85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GEOID93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VERTCON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057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NAD</a:t>
                      </a:r>
                      <a:r>
                        <a:rPr lang="en-US" baseline="0" dirty="0" smtClean="0"/>
                        <a:t> 83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PRVD02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ALASKA94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75898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ASVD02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GEOID96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SPCS 27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41076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NMVD03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GEOID99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SPCS 83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69960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GUVD04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GEOID03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27379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VIVD09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GEOID06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2284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GEOID09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48455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GEOID12(A,B)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1712782"/>
                  </a:ext>
                </a:extLst>
              </a:tr>
            </a:tbl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083702-E6E1-411B-A9C5-9B25E2FC045E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57200" y="5521960"/>
            <a:ext cx="2698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*This not a complete list.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832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+mj-lt"/>
              </a:rPr>
              <a:t>These are </a:t>
            </a:r>
            <a:r>
              <a:rPr lang="en-US" i="1" dirty="0" smtClean="0">
                <a:solidFill>
                  <a:schemeClr val="tx1"/>
                </a:solidFill>
                <a:latin typeface="+mj-lt"/>
              </a:rPr>
              <a:t>not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 part of the NSRS*</a:t>
            </a:r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270000"/>
          <a:ext cx="7909560" cy="4577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2640">
                  <a:extLst>
                    <a:ext uri="{9D8B030D-6E8A-4147-A177-3AD203B41FA5}">
                      <a16:colId xmlns:a16="http://schemas.microsoft.com/office/drawing/2014/main" val="2202110323"/>
                    </a:ext>
                  </a:extLst>
                </a:gridCol>
                <a:gridCol w="1341120">
                  <a:extLst>
                    <a:ext uri="{9D8B030D-6E8A-4147-A177-3AD203B41FA5}">
                      <a16:colId xmlns:a16="http://schemas.microsoft.com/office/drawing/2014/main" val="1277430874"/>
                    </a:ext>
                  </a:extLst>
                </a:gridCol>
                <a:gridCol w="1082040">
                  <a:extLst>
                    <a:ext uri="{9D8B030D-6E8A-4147-A177-3AD203B41FA5}">
                      <a16:colId xmlns:a16="http://schemas.microsoft.com/office/drawing/2014/main" val="1566734961"/>
                    </a:ext>
                  </a:extLst>
                </a:gridCol>
                <a:gridCol w="1584960">
                  <a:extLst>
                    <a:ext uri="{9D8B030D-6E8A-4147-A177-3AD203B41FA5}">
                      <a16:colId xmlns:a16="http://schemas.microsoft.com/office/drawing/2014/main" val="2463132348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7381663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Horizontal </a:t>
                      </a:r>
                      <a:r>
                        <a:rPr lang="en-US" dirty="0" err="1" smtClean="0"/>
                        <a:t>Datums</a:t>
                      </a:r>
                      <a:r>
                        <a:rPr lang="en-US" dirty="0" smtClean="0"/>
                        <a:t> and Geometric Reference Frames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Vertical</a:t>
                      </a:r>
                    </a:p>
                    <a:p>
                      <a:r>
                        <a:rPr lang="en-US" dirty="0" smtClean="0"/>
                        <a:t>Datums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Great Lakes Datums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Geoid Models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Transformations and Conversions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20806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WGS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84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IHRS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OSU91A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CORPSCON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85445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ITRF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EGM96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Appendix B.6</a:t>
                      </a:r>
                      <a:r>
                        <a:rPr lang="en-US" baseline="0" dirty="0" smtClean="0"/>
                        <a:t> of DMA TR 8350.2 (WGS 84)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057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IGS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EGM2008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Oregon Coordinate Reference System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75898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The Kansas Regional Coordinate System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4107606"/>
                  </a:ext>
                </a:extLst>
              </a:tr>
            </a:tbl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083702-E6E1-411B-A9C5-9B25E2FC045E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57200" y="5847080"/>
            <a:ext cx="2929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*This is not a complete list.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16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" r="33017" b="5208"/>
          <a:stretch>
            <a:fillRect/>
          </a:stretch>
        </p:blipFill>
        <p:spPr bwMode="auto">
          <a:xfrm>
            <a:off x="152400" y="15875"/>
            <a:ext cx="86868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geodesy.noaa.gov</a:t>
            </a:r>
          </a:p>
        </p:txBody>
      </p:sp>
      <p:sp>
        <p:nvSpPr>
          <p:cNvPr id="8" name="Rectangle 7"/>
          <p:cNvSpPr/>
          <p:nvPr/>
        </p:nvSpPr>
        <p:spPr>
          <a:xfrm>
            <a:off x="579438" y="4467225"/>
            <a:ext cx="3887787" cy="3968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572000" y="4479925"/>
            <a:ext cx="4068763" cy="3968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604000" y="4516438"/>
            <a:ext cx="1962150" cy="183991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04800" y="838200"/>
            <a:ext cx="6096000" cy="3968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544763" y="1306513"/>
            <a:ext cx="6096000" cy="3968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2400" y="6484938"/>
            <a:ext cx="8991600" cy="3730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76802" name="Title 1"/>
          <p:cNvSpPr>
            <a:spLocks noGrp="1"/>
          </p:cNvSpPr>
          <p:nvPr>
            <p:ph type="title"/>
          </p:nvPr>
        </p:nvSpPr>
        <p:spPr>
          <a:xfrm>
            <a:off x="-228600" y="5867400"/>
            <a:ext cx="9677400" cy="1143000"/>
          </a:xfrm>
        </p:spPr>
        <p:txBody>
          <a:bodyPr/>
          <a:lstStyle/>
          <a:p>
            <a:pPr>
              <a:defRPr/>
            </a:pPr>
            <a:r>
              <a:rPr lang="en-US" altLang="en-US" sz="3200" dirty="0" smtClean="0">
                <a:solidFill>
                  <a:schemeClr val="tx1"/>
                </a:solidFill>
                <a:latin typeface="+mj-lt"/>
              </a:rPr>
              <a:t>NCAT</a:t>
            </a:r>
            <a:br>
              <a:rPr lang="en-US" altLang="en-US" sz="3200" dirty="0" smtClean="0">
                <a:solidFill>
                  <a:schemeClr val="tx1"/>
                </a:solidFill>
                <a:latin typeface="+mj-lt"/>
              </a:rPr>
            </a:br>
            <a:r>
              <a:rPr lang="en-US" altLang="en-US" sz="3200" dirty="0" smtClean="0">
                <a:solidFill>
                  <a:schemeClr val="tx1"/>
                </a:solidFill>
                <a:latin typeface="+mj-lt"/>
              </a:rPr>
              <a:t>NGS Coordinate Conversion and Transformation Tool</a:t>
            </a:r>
          </a:p>
        </p:txBody>
      </p:sp>
    </p:spTree>
    <p:extLst>
      <p:ext uri="{BB962C8B-B14F-4D97-AF65-F5344CB8AC3E}">
        <p14:creationId xmlns:p14="http://schemas.microsoft.com/office/powerpoint/2010/main" val="79885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4E6B5-B37C-4616-AD1C-C7477DB81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SPCS2022 Zone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layers </a:t>
            </a:r>
            <a:r>
              <a:rPr lang="en-US" dirty="0"/>
              <a:t>and LDPs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A31103-F7D7-4BD1-8C3E-1AED291C5B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236" y="1463040"/>
            <a:ext cx="8756073" cy="4754880"/>
          </a:xfrm>
        </p:spPr>
        <p:txBody>
          <a:bodyPr>
            <a:normAutofit/>
          </a:bodyPr>
          <a:lstStyle/>
          <a:p>
            <a:r>
              <a:rPr lang="en-US" dirty="0"/>
              <a:t>Each state may have max of </a:t>
            </a:r>
            <a:r>
              <a:rPr lang="en-US" b="1" i="1" dirty="0"/>
              <a:t>THREE</a:t>
            </a:r>
            <a:r>
              <a:rPr lang="en-US" dirty="0"/>
              <a:t> zone </a:t>
            </a:r>
            <a:r>
              <a:rPr lang="en-US" dirty="0" smtClean="0"/>
              <a:t>layers</a:t>
            </a:r>
            <a:r>
              <a:rPr lang="en-US" dirty="0"/>
              <a:t>:</a:t>
            </a:r>
            <a:endParaRPr lang="en-US" dirty="0"/>
          </a:p>
          <a:p>
            <a:pPr lvl="1"/>
            <a:r>
              <a:rPr lang="en-US" dirty="0"/>
              <a:t>One layer </a:t>
            </a:r>
            <a:r>
              <a:rPr lang="en-US" i="1" dirty="0" smtClean="0"/>
              <a:t>will</a:t>
            </a:r>
            <a:r>
              <a:rPr lang="en-US" dirty="0" smtClean="0"/>
              <a:t> </a:t>
            </a:r>
            <a:r>
              <a:rPr lang="en-US" dirty="0"/>
              <a:t>be statewide zone (designed by NGS)</a:t>
            </a:r>
          </a:p>
          <a:p>
            <a:pPr lvl="1"/>
            <a:r>
              <a:rPr lang="en-US" dirty="0"/>
              <a:t>Other layers have two or more zones (“multi-zone”)</a:t>
            </a:r>
          </a:p>
          <a:p>
            <a:pPr lvl="1"/>
            <a:r>
              <a:rPr lang="en-US" dirty="0"/>
              <a:t>Only one layer can have discontinuous coverage</a:t>
            </a:r>
          </a:p>
          <a:p>
            <a:r>
              <a:rPr lang="en-US" dirty="0"/>
              <a:t>Multi-zone layer can consist of </a:t>
            </a:r>
            <a:r>
              <a:rPr lang="en-US" dirty="0" smtClean="0"/>
              <a:t>LDPs:</a:t>
            </a:r>
            <a:endParaRPr lang="en-US" dirty="0"/>
          </a:p>
          <a:p>
            <a:pPr lvl="1"/>
            <a:r>
              <a:rPr lang="en-US" dirty="0"/>
              <a:t>Designed by stakeholders</a:t>
            </a:r>
          </a:p>
          <a:p>
            <a:pPr lvl="1"/>
            <a:r>
              <a:rPr lang="en-US" dirty="0"/>
              <a:t>Minimum zone width 50 km (if height range &lt; </a:t>
            </a:r>
            <a:r>
              <a:rPr lang="en-US" dirty="0" smtClean="0"/>
              <a:t>250m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LDP coverage can be discontinuous…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D6A2F2-D42D-4B33-91B9-9B73AEEC0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6EBFE9-79BB-431F-AEDF-EF334E7ED36B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4796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ED67A0B-3700-4F24-9612-DCD6922A12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56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7E1CE99-3C2C-4F76-B78C-F89203C361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13F2A9-00D5-4937-9DF6-9ACB72755FAD}"/>
              </a:ext>
            </a:extLst>
          </p:cNvPr>
          <p:cNvSpPr txBox="1"/>
          <p:nvPr/>
        </p:nvSpPr>
        <p:spPr>
          <a:xfrm>
            <a:off x="202522" y="3816792"/>
            <a:ext cx="3528230" cy="92333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  <a:t>Shifted central</a:t>
            </a:r>
            <a:r>
              <a:rPr kumimoji="0" lang="en-US" sz="1800" b="1" i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  <a:t> parallel south to reduce distortion range, decreased scale to reduce distortion in cities.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898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+mj-lt"/>
              </a:rPr>
              <a:t>Agenda</a:t>
            </a:r>
            <a:endParaRPr lang="en-US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3345" y="990597"/>
            <a:ext cx="8229600" cy="3304305"/>
          </a:xfrm>
        </p:spPr>
        <p:txBody>
          <a:bodyPr/>
          <a:lstStyle/>
          <a:p>
            <a:pPr>
              <a:defRPr/>
            </a:pPr>
            <a:r>
              <a:rPr lang="en-US" sz="2800" dirty="0" smtClean="0">
                <a:latin typeface="+mj-lt"/>
              </a:rPr>
              <a:t>Intro</a:t>
            </a:r>
            <a:endParaRPr lang="en-US" sz="2800" dirty="0">
              <a:latin typeface="+mj-lt"/>
            </a:endParaRPr>
          </a:p>
          <a:p>
            <a:pPr>
              <a:defRPr/>
            </a:pPr>
            <a:r>
              <a:rPr lang="en-US" sz="2800" dirty="0" smtClean="0">
                <a:latin typeface="+mj-lt"/>
              </a:rPr>
              <a:t>NSRS Modernization</a:t>
            </a:r>
          </a:p>
          <a:p>
            <a:pPr>
              <a:defRPr/>
            </a:pPr>
            <a:r>
              <a:rPr lang="en-US" sz="2800" b="1" dirty="0" smtClean="0">
                <a:latin typeface="+mj-lt"/>
              </a:rPr>
              <a:t>SPCS2022</a:t>
            </a:r>
          </a:p>
          <a:p>
            <a:pPr lvl="1">
              <a:defRPr/>
            </a:pPr>
            <a:r>
              <a:rPr lang="en-US" sz="2400" dirty="0" smtClean="0">
                <a:latin typeface="+mj-lt"/>
              </a:rPr>
              <a:t>Changes are coming – what do you want for </a:t>
            </a:r>
            <a:r>
              <a:rPr lang="en-US" sz="2400" dirty="0" smtClean="0">
                <a:latin typeface="+mj-lt"/>
              </a:rPr>
              <a:t>your state</a:t>
            </a:r>
            <a:endParaRPr lang="en-US" sz="2400" dirty="0" smtClean="0">
              <a:latin typeface="+mj-lt"/>
            </a:endParaRPr>
          </a:p>
          <a:p>
            <a:pPr lvl="1"/>
            <a:r>
              <a:rPr lang="en-US" sz="2400" dirty="0" smtClean="0"/>
              <a:t>Your input </a:t>
            </a:r>
            <a:r>
              <a:rPr lang="en-US" sz="2400" dirty="0" smtClean="0"/>
              <a:t>is critical</a:t>
            </a:r>
          </a:p>
          <a:p>
            <a:pPr>
              <a:defRPr/>
            </a:pPr>
            <a:r>
              <a:rPr lang="en-US" sz="2800" b="1" dirty="0" smtClean="0">
                <a:latin typeface="+mj-lt"/>
              </a:rPr>
              <a:t>GPS on BM</a:t>
            </a:r>
          </a:p>
          <a:p>
            <a:pPr lvl="1">
              <a:defRPr/>
            </a:pPr>
            <a:r>
              <a:rPr lang="en-US" sz="2400" dirty="0">
                <a:latin typeface="+mj-lt"/>
              </a:rPr>
              <a:t>Phase I  -  Geoid18</a:t>
            </a:r>
          </a:p>
          <a:p>
            <a:pPr lvl="1">
              <a:defRPr/>
            </a:pPr>
            <a:r>
              <a:rPr lang="en-US" sz="2400" b="1" dirty="0">
                <a:latin typeface="+mj-lt"/>
              </a:rPr>
              <a:t>Phase II – keep collecting</a:t>
            </a:r>
            <a:endParaRPr lang="en-US" b="1" dirty="0">
              <a:latin typeface="+mj-lt"/>
            </a:endParaRPr>
          </a:p>
          <a:p>
            <a:pPr>
              <a:defRPr/>
            </a:pPr>
            <a:r>
              <a:rPr lang="en-US" sz="2800" b="1" dirty="0" smtClean="0">
                <a:latin typeface="+mj-lt"/>
              </a:rPr>
              <a:t>Resources</a:t>
            </a:r>
            <a:endParaRPr lang="en-US" sz="2800" b="1" dirty="0" smtClean="0">
              <a:latin typeface="+mj-lt"/>
            </a:endParaRPr>
          </a:p>
        </p:txBody>
      </p:sp>
      <p:pic>
        <p:nvPicPr>
          <p:cNvPr id="4" name="Content Placeholder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8" y="5347849"/>
            <a:ext cx="3164266" cy="1510151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460" y="5347849"/>
            <a:ext cx="2366431" cy="145578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815" y="5380640"/>
            <a:ext cx="2827494" cy="144218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233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9979726">
            <a:off x="260852" y="2119738"/>
            <a:ext cx="26465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Preliminary</a:t>
            </a:r>
            <a:endParaRPr lang="en-US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 rot="19979726">
            <a:off x="6176743" y="1967337"/>
            <a:ext cx="26465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Preliminary</a:t>
            </a:r>
            <a:endParaRPr lang="en-US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75364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9979726">
            <a:off x="427435" y="2119738"/>
            <a:ext cx="23133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Prototype</a:t>
            </a:r>
            <a:endParaRPr lang="en-US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 rot="19979726">
            <a:off x="6537290" y="1814939"/>
            <a:ext cx="23133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Prototype</a:t>
            </a:r>
            <a:endParaRPr lang="en-US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45326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84E72-9F8D-45DE-874F-4CDBE5C49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Montana statewide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4B213A-E7CF-4A64-9CD5-68D6B9A15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21C175-7EF2-4F00-94D5-418B427E826E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E9BA4B9-E0E9-4F2E-B5D0-5B4675E445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9979726">
            <a:off x="6296720" y="2119738"/>
            <a:ext cx="26465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Preliminary</a:t>
            </a:r>
            <a:endParaRPr lang="en-US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60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84E72-9F8D-45DE-874F-4CDBE5C49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Montana statewide + discontinuous LDPs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4B213A-E7CF-4A64-9CD5-68D6B9A15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21C175-7EF2-4F00-94D5-418B427E826E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56B203F-071D-44FF-AF75-52C9AD140B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9979726">
            <a:off x="6296720" y="2254536"/>
            <a:ext cx="26465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Preliminary</a:t>
            </a:r>
            <a:endParaRPr lang="en-US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11663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GPS on Bench Marks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6235"/>
            <a:ext cx="8229600" cy="4525963"/>
          </a:xfrm>
        </p:spPr>
        <p:txBody>
          <a:bodyPr/>
          <a:lstStyle/>
          <a:p>
            <a:r>
              <a:rPr lang="en-US" sz="2800" dirty="0" smtClean="0">
                <a:latin typeface="+mj-lt"/>
              </a:rPr>
              <a:t>Phase I</a:t>
            </a:r>
          </a:p>
          <a:p>
            <a:pPr lvl="1"/>
            <a:r>
              <a:rPr lang="en-US" sz="2400" dirty="0" smtClean="0">
                <a:latin typeface="+mj-lt"/>
              </a:rPr>
              <a:t>Geoid 18</a:t>
            </a:r>
          </a:p>
          <a:p>
            <a:pPr lvl="1"/>
            <a:r>
              <a:rPr lang="en-US" sz="2400" dirty="0" smtClean="0"/>
              <a:t>You </a:t>
            </a:r>
            <a:r>
              <a:rPr lang="en-US" sz="2400" dirty="0"/>
              <a:t>helped with the final hybrid Geoid Model</a:t>
            </a:r>
          </a:p>
          <a:p>
            <a:pPr marL="91440" lvl="1" indent="0" algn="ctr">
              <a:buNone/>
            </a:pPr>
            <a:endParaRPr lang="en-US" sz="1000" dirty="0" smtClean="0">
              <a:solidFill>
                <a:srgbClr val="002060"/>
              </a:solidFill>
              <a:latin typeface="+mj-lt"/>
            </a:endParaRPr>
          </a:p>
          <a:p>
            <a:pPr marL="91440" lvl="1" indent="0" algn="ctr">
              <a:buNone/>
            </a:pPr>
            <a:endParaRPr lang="en-US" dirty="0" smtClean="0">
              <a:solidFill>
                <a:srgbClr val="002060"/>
              </a:solidFill>
              <a:latin typeface="+mj-lt"/>
            </a:endParaRPr>
          </a:p>
          <a:p>
            <a:pPr marL="91440" lvl="1" indent="0" algn="ctr">
              <a:buNone/>
            </a:pPr>
            <a:r>
              <a:rPr lang="en-US" dirty="0" smtClean="0">
                <a:solidFill>
                  <a:srgbClr val="002060"/>
                </a:solidFill>
                <a:latin typeface="+mj-lt"/>
              </a:rPr>
              <a:t>All </a:t>
            </a:r>
            <a:r>
              <a:rPr lang="en-US" dirty="0">
                <a:solidFill>
                  <a:srgbClr val="002060"/>
                </a:solidFill>
                <a:latin typeface="+mj-lt"/>
              </a:rPr>
              <a:t>About heights</a:t>
            </a:r>
          </a:p>
          <a:p>
            <a:pPr marL="91440" lvl="1" indent="0" algn="ctr">
              <a:buNone/>
            </a:pPr>
            <a:r>
              <a:rPr lang="en-US" sz="2400" dirty="0">
                <a:solidFill>
                  <a:srgbClr val="002060"/>
                </a:solidFill>
                <a:latin typeface="+mj-lt"/>
              </a:rPr>
              <a:t>How important will heights/elevation be in the future?</a:t>
            </a:r>
          </a:p>
          <a:p>
            <a:pPr marL="457200" lvl="1" indent="0">
              <a:buNone/>
            </a:pPr>
            <a:endParaRPr lang="en-US" sz="1600" dirty="0" smtClean="0">
              <a:latin typeface="+mj-lt"/>
            </a:endParaRPr>
          </a:p>
          <a:p>
            <a:r>
              <a:rPr lang="en-US" b="1" dirty="0" smtClean="0">
                <a:latin typeface="+mj-lt"/>
              </a:rPr>
              <a:t>Phase II</a:t>
            </a:r>
          </a:p>
          <a:p>
            <a:pPr lvl="1"/>
            <a:r>
              <a:rPr lang="en-US" b="1" dirty="0" smtClean="0">
                <a:latin typeface="+mj-lt"/>
              </a:rPr>
              <a:t>Transformation Tools</a:t>
            </a:r>
          </a:p>
          <a:p>
            <a:pPr lvl="1"/>
            <a:r>
              <a:rPr lang="en-US" b="1" dirty="0" smtClean="0"/>
              <a:t>Help </a:t>
            </a:r>
            <a:r>
              <a:rPr lang="en-US" b="1" dirty="0"/>
              <a:t>needed with the transformation tools to the new systems over the next couple of years</a:t>
            </a:r>
          </a:p>
          <a:p>
            <a:pPr marL="457200" lvl="1" indent="0">
              <a:buNone/>
            </a:pPr>
            <a:endParaRPr lang="en-US" sz="1400" dirty="0" smtClean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97525" y="2945997"/>
            <a:ext cx="17309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Thank you</a:t>
            </a:r>
            <a:endParaRPr lang="en-US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6" descr="Image result for picture of a NOAA ha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19"/>
          <a:stretch/>
        </p:blipFill>
        <p:spPr bwMode="auto">
          <a:xfrm>
            <a:off x="7136960" y="1197611"/>
            <a:ext cx="1647251" cy="1223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531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7"/>
          <p:cNvSpPr>
            <a:spLocks noGrp="1" noChangeArrowheads="1"/>
          </p:cNvSpPr>
          <p:nvPr>
            <p:ph type="title"/>
          </p:nvPr>
        </p:nvSpPr>
        <p:spPr>
          <a:xfrm>
            <a:off x="228600" y="5561013"/>
            <a:ext cx="8723313" cy="838200"/>
          </a:xfrm>
        </p:spPr>
        <p:txBody>
          <a:bodyPr/>
          <a:lstStyle/>
          <a:p>
            <a:pPr eaLnBrk="1" hangingPunct="1"/>
            <a:r>
              <a:rPr lang="en-US" altLang="en-US" sz="2800" smtClean="0">
                <a:latin typeface="+mj-lt"/>
              </a:rPr>
              <a:t>Ellipsoid, Geoid, and Orthometric Heights</a:t>
            </a:r>
          </a:p>
        </p:txBody>
      </p:sp>
      <p:sp>
        <p:nvSpPr>
          <p:cNvPr id="81923" name="Rectangle 2"/>
          <p:cNvSpPr>
            <a:spLocks noGrp="1" noChangeArrowheads="1"/>
          </p:cNvSpPr>
          <p:nvPr>
            <p:ph idx="1"/>
          </p:nvPr>
        </p:nvSpPr>
        <p:spPr>
          <a:xfrm>
            <a:off x="0" y="1339850"/>
            <a:ext cx="9144000" cy="4495800"/>
          </a:xfrm>
        </p:spPr>
        <p:txBody>
          <a:bodyPr/>
          <a:lstStyle/>
          <a:p>
            <a:pPr algn="ctr" eaLnBrk="1" hangingPunct="1"/>
            <a:endParaRPr lang="en-US" altLang="en-US" sz="1200" dirty="0" smtClean="0">
              <a:solidFill>
                <a:srgbClr val="009900"/>
              </a:solidFill>
              <a:latin typeface="+mj-lt"/>
            </a:endParaRPr>
          </a:p>
          <a:p>
            <a:pPr algn="ctr" eaLnBrk="1" hangingPunct="1">
              <a:buFontTx/>
              <a:buChar char=" "/>
            </a:pPr>
            <a:endParaRPr lang="en-US" altLang="en-US" sz="1500" dirty="0" smtClean="0">
              <a:solidFill>
                <a:srgbClr val="009900"/>
              </a:solidFill>
              <a:latin typeface="+mj-lt"/>
            </a:endParaRPr>
          </a:p>
        </p:txBody>
      </p:sp>
      <p:sp>
        <p:nvSpPr>
          <p:cNvPr id="81924" name="Freeform 3"/>
          <p:cNvSpPr>
            <a:spLocks/>
          </p:cNvSpPr>
          <p:nvPr/>
        </p:nvSpPr>
        <p:spPr bwMode="auto">
          <a:xfrm>
            <a:off x="228600" y="4191000"/>
            <a:ext cx="2152650" cy="265113"/>
          </a:xfrm>
          <a:custGeom>
            <a:avLst/>
            <a:gdLst>
              <a:gd name="T0" fmla="*/ 2147483646 w 1356"/>
              <a:gd name="T1" fmla="*/ 2147483646 h 167"/>
              <a:gd name="T2" fmla="*/ 2147483646 w 1356"/>
              <a:gd name="T3" fmla="*/ 0 h 167"/>
              <a:gd name="T4" fmla="*/ 2147483646 w 1356"/>
              <a:gd name="T5" fmla="*/ 2147483646 h 167"/>
              <a:gd name="T6" fmla="*/ 2147483646 w 1356"/>
              <a:gd name="T7" fmla="*/ 2147483646 h 167"/>
              <a:gd name="T8" fmla="*/ 2147483646 w 1356"/>
              <a:gd name="T9" fmla="*/ 2147483646 h 167"/>
              <a:gd name="T10" fmla="*/ 2147483646 w 1356"/>
              <a:gd name="T11" fmla="*/ 2147483646 h 167"/>
              <a:gd name="T12" fmla="*/ 2147483646 w 1356"/>
              <a:gd name="T13" fmla="*/ 2147483646 h 167"/>
              <a:gd name="T14" fmla="*/ 2147483646 w 1356"/>
              <a:gd name="T15" fmla="*/ 2147483646 h 167"/>
              <a:gd name="T16" fmla="*/ 2147483646 w 1356"/>
              <a:gd name="T17" fmla="*/ 2147483646 h 167"/>
              <a:gd name="T18" fmla="*/ 2147483646 w 1356"/>
              <a:gd name="T19" fmla="*/ 2147483646 h 167"/>
              <a:gd name="T20" fmla="*/ 2147483646 w 1356"/>
              <a:gd name="T21" fmla="*/ 2147483646 h 167"/>
              <a:gd name="T22" fmla="*/ 2147483646 w 1356"/>
              <a:gd name="T23" fmla="*/ 2147483646 h 167"/>
              <a:gd name="T24" fmla="*/ 2147483646 w 1356"/>
              <a:gd name="T25" fmla="*/ 2147483646 h 167"/>
              <a:gd name="T26" fmla="*/ 2147483646 w 1356"/>
              <a:gd name="T27" fmla="*/ 2147483646 h 167"/>
              <a:gd name="T28" fmla="*/ 2147483646 w 1356"/>
              <a:gd name="T29" fmla="*/ 2147483646 h 167"/>
              <a:gd name="T30" fmla="*/ 0 w 1356"/>
              <a:gd name="T31" fmla="*/ 2147483646 h 167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356"/>
              <a:gd name="T49" fmla="*/ 0 h 167"/>
              <a:gd name="T50" fmla="*/ 1356 w 1356"/>
              <a:gd name="T51" fmla="*/ 167 h 167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356" h="167">
                <a:moveTo>
                  <a:pt x="1356" y="100"/>
                </a:moveTo>
                <a:cubicBezTo>
                  <a:pt x="1298" y="81"/>
                  <a:pt x="1244" y="43"/>
                  <a:pt x="1200" y="0"/>
                </a:cubicBezTo>
                <a:cubicBezTo>
                  <a:pt x="1155" y="9"/>
                  <a:pt x="1144" y="4"/>
                  <a:pt x="1111" y="33"/>
                </a:cubicBezTo>
                <a:cubicBezTo>
                  <a:pt x="1091" y="50"/>
                  <a:pt x="1080" y="78"/>
                  <a:pt x="1056" y="89"/>
                </a:cubicBezTo>
                <a:cubicBezTo>
                  <a:pt x="1041" y="96"/>
                  <a:pt x="1027" y="105"/>
                  <a:pt x="1011" y="111"/>
                </a:cubicBezTo>
                <a:cubicBezTo>
                  <a:pt x="989" y="120"/>
                  <a:pt x="945" y="133"/>
                  <a:pt x="945" y="133"/>
                </a:cubicBezTo>
                <a:cubicBezTo>
                  <a:pt x="852" y="118"/>
                  <a:pt x="896" y="134"/>
                  <a:pt x="811" y="78"/>
                </a:cubicBezTo>
                <a:cubicBezTo>
                  <a:pt x="800" y="71"/>
                  <a:pt x="778" y="56"/>
                  <a:pt x="778" y="56"/>
                </a:cubicBezTo>
                <a:cubicBezTo>
                  <a:pt x="716" y="77"/>
                  <a:pt x="773" y="52"/>
                  <a:pt x="711" y="100"/>
                </a:cubicBezTo>
                <a:cubicBezTo>
                  <a:pt x="690" y="116"/>
                  <a:pt x="645" y="144"/>
                  <a:pt x="645" y="144"/>
                </a:cubicBezTo>
                <a:cubicBezTo>
                  <a:pt x="564" y="136"/>
                  <a:pt x="520" y="152"/>
                  <a:pt x="478" y="89"/>
                </a:cubicBezTo>
                <a:cubicBezTo>
                  <a:pt x="423" y="107"/>
                  <a:pt x="445" y="126"/>
                  <a:pt x="389" y="144"/>
                </a:cubicBezTo>
                <a:cubicBezTo>
                  <a:pt x="337" y="140"/>
                  <a:pt x="285" y="142"/>
                  <a:pt x="234" y="133"/>
                </a:cubicBezTo>
                <a:cubicBezTo>
                  <a:pt x="224" y="131"/>
                  <a:pt x="221" y="113"/>
                  <a:pt x="211" y="111"/>
                </a:cubicBezTo>
                <a:cubicBezTo>
                  <a:pt x="185" y="106"/>
                  <a:pt x="121" y="156"/>
                  <a:pt x="100" y="167"/>
                </a:cubicBezTo>
                <a:cubicBezTo>
                  <a:pt x="67" y="163"/>
                  <a:pt x="0" y="155"/>
                  <a:pt x="0" y="155"/>
                </a:cubicBezTo>
              </a:path>
            </a:pathLst>
          </a:custGeom>
          <a:solidFill>
            <a:schemeClr val="accent2"/>
          </a:solidFill>
          <a:ln w="9525">
            <a:solidFill>
              <a:srgbClr val="00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1925" name="Freeform 4"/>
          <p:cNvSpPr>
            <a:spLocks/>
          </p:cNvSpPr>
          <p:nvPr/>
        </p:nvSpPr>
        <p:spPr bwMode="auto">
          <a:xfrm>
            <a:off x="2438400" y="2895600"/>
            <a:ext cx="6172200" cy="1981200"/>
          </a:xfrm>
          <a:custGeom>
            <a:avLst/>
            <a:gdLst>
              <a:gd name="T0" fmla="*/ 0 w 4011"/>
              <a:gd name="T1" fmla="*/ 2147483646 h 1277"/>
              <a:gd name="T2" fmla="*/ 2147483646 w 4011"/>
              <a:gd name="T3" fmla="*/ 2147483646 h 1277"/>
              <a:gd name="T4" fmla="*/ 2147483646 w 4011"/>
              <a:gd name="T5" fmla="*/ 2147483646 h 1277"/>
              <a:gd name="T6" fmla="*/ 2147483646 w 4011"/>
              <a:gd name="T7" fmla="*/ 2147483646 h 1277"/>
              <a:gd name="T8" fmla="*/ 2147483646 w 4011"/>
              <a:gd name="T9" fmla="*/ 2147483646 h 1277"/>
              <a:gd name="T10" fmla="*/ 2147483646 w 4011"/>
              <a:gd name="T11" fmla="*/ 2147483646 h 1277"/>
              <a:gd name="T12" fmla="*/ 2147483646 w 4011"/>
              <a:gd name="T13" fmla="*/ 2147483646 h 1277"/>
              <a:gd name="T14" fmla="*/ 2147483646 w 4011"/>
              <a:gd name="T15" fmla="*/ 2147483646 h 1277"/>
              <a:gd name="T16" fmla="*/ 2147483646 w 4011"/>
              <a:gd name="T17" fmla="*/ 2147483646 h 1277"/>
              <a:gd name="T18" fmla="*/ 2147483646 w 4011"/>
              <a:gd name="T19" fmla="*/ 2147483646 h 1277"/>
              <a:gd name="T20" fmla="*/ 2147483646 w 4011"/>
              <a:gd name="T21" fmla="*/ 2147483646 h 1277"/>
              <a:gd name="T22" fmla="*/ 2147483646 w 4011"/>
              <a:gd name="T23" fmla="*/ 2147483646 h 1277"/>
              <a:gd name="T24" fmla="*/ 2147483646 w 4011"/>
              <a:gd name="T25" fmla="*/ 2147483646 h 1277"/>
              <a:gd name="T26" fmla="*/ 2147483646 w 4011"/>
              <a:gd name="T27" fmla="*/ 0 h 1277"/>
              <a:gd name="T28" fmla="*/ 2147483646 w 4011"/>
              <a:gd name="T29" fmla="*/ 2147483646 h 1277"/>
              <a:gd name="T30" fmla="*/ 2147483646 w 4011"/>
              <a:gd name="T31" fmla="*/ 2147483646 h 1277"/>
              <a:gd name="T32" fmla="*/ 2147483646 w 4011"/>
              <a:gd name="T33" fmla="*/ 2147483646 h 1277"/>
              <a:gd name="T34" fmla="*/ 2147483646 w 4011"/>
              <a:gd name="T35" fmla="*/ 2147483646 h 1277"/>
              <a:gd name="T36" fmla="*/ 2147483646 w 4011"/>
              <a:gd name="T37" fmla="*/ 2147483646 h 1277"/>
              <a:gd name="T38" fmla="*/ 2147483646 w 4011"/>
              <a:gd name="T39" fmla="*/ 2147483646 h 1277"/>
              <a:gd name="T40" fmla="*/ 2147483646 w 4011"/>
              <a:gd name="T41" fmla="*/ 2147483646 h 1277"/>
              <a:gd name="T42" fmla="*/ 2147483646 w 4011"/>
              <a:gd name="T43" fmla="*/ 2147483646 h 1277"/>
              <a:gd name="T44" fmla="*/ 2147483646 w 4011"/>
              <a:gd name="T45" fmla="*/ 2147483646 h 1277"/>
              <a:gd name="T46" fmla="*/ 2147483646 w 4011"/>
              <a:gd name="T47" fmla="*/ 2147483646 h 1277"/>
              <a:gd name="T48" fmla="*/ 2147483646 w 4011"/>
              <a:gd name="T49" fmla="*/ 2147483646 h 1277"/>
              <a:gd name="T50" fmla="*/ 2147483646 w 4011"/>
              <a:gd name="T51" fmla="*/ 2147483646 h 1277"/>
              <a:gd name="T52" fmla="*/ 2147483646 w 4011"/>
              <a:gd name="T53" fmla="*/ 2147483646 h 1277"/>
              <a:gd name="T54" fmla="*/ 2147483646 w 4011"/>
              <a:gd name="T55" fmla="*/ 2147483646 h 1277"/>
              <a:gd name="T56" fmla="*/ 2147483646 w 4011"/>
              <a:gd name="T57" fmla="*/ 2147483646 h 1277"/>
              <a:gd name="T58" fmla="*/ 2147483646 w 4011"/>
              <a:gd name="T59" fmla="*/ 2147483646 h 1277"/>
              <a:gd name="T60" fmla="*/ 2147483646 w 4011"/>
              <a:gd name="T61" fmla="*/ 2147483646 h 1277"/>
              <a:gd name="T62" fmla="*/ 2147483646 w 4011"/>
              <a:gd name="T63" fmla="*/ 2147483646 h 1277"/>
              <a:gd name="T64" fmla="*/ 2147483646 w 4011"/>
              <a:gd name="T65" fmla="*/ 2147483646 h 1277"/>
              <a:gd name="T66" fmla="*/ 2147483646 w 4011"/>
              <a:gd name="T67" fmla="*/ 2147483646 h 1277"/>
              <a:gd name="T68" fmla="*/ 2147483646 w 4011"/>
              <a:gd name="T69" fmla="*/ 2147483646 h 1277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4011"/>
              <a:gd name="T106" fmla="*/ 0 h 1277"/>
              <a:gd name="T107" fmla="*/ 4011 w 4011"/>
              <a:gd name="T108" fmla="*/ 1277 h 1277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4011" h="1277">
                <a:moveTo>
                  <a:pt x="0" y="911"/>
                </a:moveTo>
                <a:cubicBezTo>
                  <a:pt x="51" y="928"/>
                  <a:pt x="63" y="915"/>
                  <a:pt x="100" y="878"/>
                </a:cubicBezTo>
                <a:cubicBezTo>
                  <a:pt x="126" y="798"/>
                  <a:pt x="90" y="893"/>
                  <a:pt x="144" y="811"/>
                </a:cubicBezTo>
                <a:cubicBezTo>
                  <a:pt x="202" y="724"/>
                  <a:pt x="106" y="827"/>
                  <a:pt x="178" y="755"/>
                </a:cubicBezTo>
                <a:cubicBezTo>
                  <a:pt x="182" y="742"/>
                  <a:pt x="218" y="638"/>
                  <a:pt x="244" y="633"/>
                </a:cubicBezTo>
                <a:cubicBezTo>
                  <a:pt x="317" y="620"/>
                  <a:pt x="393" y="626"/>
                  <a:pt x="467" y="622"/>
                </a:cubicBezTo>
                <a:cubicBezTo>
                  <a:pt x="558" y="592"/>
                  <a:pt x="612" y="507"/>
                  <a:pt x="700" y="478"/>
                </a:cubicBezTo>
                <a:cubicBezTo>
                  <a:pt x="757" y="419"/>
                  <a:pt x="847" y="428"/>
                  <a:pt x="922" y="422"/>
                </a:cubicBezTo>
                <a:cubicBezTo>
                  <a:pt x="962" y="409"/>
                  <a:pt x="980" y="392"/>
                  <a:pt x="1011" y="366"/>
                </a:cubicBezTo>
                <a:cubicBezTo>
                  <a:pt x="1067" y="320"/>
                  <a:pt x="1128" y="273"/>
                  <a:pt x="1189" y="233"/>
                </a:cubicBezTo>
                <a:cubicBezTo>
                  <a:pt x="1212" y="198"/>
                  <a:pt x="1242" y="186"/>
                  <a:pt x="1267" y="155"/>
                </a:cubicBezTo>
                <a:cubicBezTo>
                  <a:pt x="1298" y="116"/>
                  <a:pt x="1330" y="79"/>
                  <a:pt x="1367" y="44"/>
                </a:cubicBezTo>
                <a:cubicBezTo>
                  <a:pt x="1377" y="35"/>
                  <a:pt x="1379" y="19"/>
                  <a:pt x="1389" y="11"/>
                </a:cubicBezTo>
                <a:cubicBezTo>
                  <a:pt x="1398" y="4"/>
                  <a:pt x="1411" y="4"/>
                  <a:pt x="1422" y="0"/>
                </a:cubicBezTo>
                <a:cubicBezTo>
                  <a:pt x="1463" y="4"/>
                  <a:pt x="1504" y="2"/>
                  <a:pt x="1544" y="11"/>
                </a:cubicBezTo>
                <a:cubicBezTo>
                  <a:pt x="1570" y="17"/>
                  <a:pt x="1599" y="64"/>
                  <a:pt x="1622" y="78"/>
                </a:cubicBezTo>
                <a:cubicBezTo>
                  <a:pt x="1676" y="111"/>
                  <a:pt x="1748" y="96"/>
                  <a:pt x="1811" y="100"/>
                </a:cubicBezTo>
                <a:cubicBezTo>
                  <a:pt x="1833" y="104"/>
                  <a:pt x="1857" y="102"/>
                  <a:pt x="1878" y="111"/>
                </a:cubicBezTo>
                <a:cubicBezTo>
                  <a:pt x="1917" y="128"/>
                  <a:pt x="1919" y="182"/>
                  <a:pt x="1956" y="200"/>
                </a:cubicBezTo>
                <a:cubicBezTo>
                  <a:pt x="2040" y="242"/>
                  <a:pt x="2146" y="228"/>
                  <a:pt x="2233" y="233"/>
                </a:cubicBezTo>
                <a:cubicBezTo>
                  <a:pt x="2292" y="252"/>
                  <a:pt x="2260" y="234"/>
                  <a:pt x="2311" y="311"/>
                </a:cubicBezTo>
                <a:cubicBezTo>
                  <a:pt x="2334" y="347"/>
                  <a:pt x="2303" y="368"/>
                  <a:pt x="2367" y="389"/>
                </a:cubicBezTo>
                <a:cubicBezTo>
                  <a:pt x="2423" y="408"/>
                  <a:pt x="2478" y="415"/>
                  <a:pt x="2534" y="433"/>
                </a:cubicBezTo>
                <a:cubicBezTo>
                  <a:pt x="2563" y="476"/>
                  <a:pt x="2564" y="504"/>
                  <a:pt x="2578" y="555"/>
                </a:cubicBezTo>
                <a:cubicBezTo>
                  <a:pt x="2584" y="578"/>
                  <a:pt x="2600" y="622"/>
                  <a:pt x="2600" y="622"/>
                </a:cubicBezTo>
                <a:cubicBezTo>
                  <a:pt x="2718" y="614"/>
                  <a:pt x="2850" y="599"/>
                  <a:pt x="2967" y="622"/>
                </a:cubicBezTo>
                <a:cubicBezTo>
                  <a:pt x="2990" y="627"/>
                  <a:pt x="2995" y="661"/>
                  <a:pt x="3011" y="678"/>
                </a:cubicBezTo>
                <a:cubicBezTo>
                  <a:pt x="3034" y="771"/>
                  <a:pt x="3034" y="843"/>
                  <a:pt x="3045" y="944"/>
                </a:cubicBezTo>
                <a:cubicBezTo>
                  <a:pt x="3048" y="970"/>
                  <a:pt x="3063" y="1039"/>
                  <a:pt x="3089" y="1055"/>
                </a:cubicBezTo>
                <a:cubicBezTo>
                  <a:pt x="3119" y="1074"/>
                  <a:pt x="3156" y="1077"/>
                  <a:pt x="3189" y="1089"/>
                </a:cubicBezTo>
                <a:cubicBezTo>
                  <a:pt x="3353" y="1078"/>
                  <a:pt x="3397" y="1066"/>
                  <a:pt x="3556" y="1077"/>
                </a:cubicBezTo>
                <a:cubicBezTo>
                  <a:pt x="3601" y="1093"/>
                  <a:pt x="3643" y="1162"/>
                  <a:pt x="3689" y="1166"/>
                </a:cubicBezTo>
                <a:cubicBezTo>
                  <a:pt x="3730" y="1170"/>
                  <a:pt x="3770" y="1173"/>
                  <a:pt x="3811" y="1177"/>
                </a:cubicBezTo>
                <a:cubicBezTo>
                  <a:pt x="3896" y="1206"/>
                  <a:pt x="3855" y="1195"/>
                  <a:pt x="3934" y="1211"/>
                </a:cubicBezTo>
                <a:cubicBezTo>
                  <a:pt x="3957" y="1245"/>
                  <a:pt x="3975" y="1259"/>
                  <a:pt x="4011" y="1277"/>
                </a:cubicBezTo>
              </a:path>
            </a:pathLst>
          </a:custGeom>
          <a:noFill/>
          <a:ln w="9525">
            <a:solidFill>
              <a:srgbClr val="99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26" name="Text Box 5"/>
          <p:cNvSpPr txBox="1">
            <a:spLocks noChangeArrowheads="1"/>
          </p:cNvSpPr>
          <p:nvPr/>
        </p:nvSpPr>
        <p:spPr bwMode="auto">
          <a:xfrm>
            <a:off x="2743200" y="3440113"/>
            <a:ext cx="1905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3300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(NAVD88) H</a:t>
            </a:r>
            <a:endParaRPr lang="en-US" altLang="en-US" sz="1800">
              <a:latin typeface="Verdana" panose="020B060403050404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81927" name="Text Box 6"/>
          <p:cNvSpPr txBox="1">
            <a:spLocks noChangeArrowheads="1"/>
          </p:cNvSpPr>
          <p:nvPr/>
        </p:nvSpPr>
        <p:spPr bwMode="auto">
          <a:xfrm>
            <a:off x="4327525" y="4994275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3300"/>
              </a:solidFill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81928" name="Text Box 7"/>
          <p:cNvSpPr txBox="1">
            <a:spLocks noChangeArrowheads="1"/>
          </p:cNvSpPr>
          <p:nvPr/>
        </p:nvSpPr>
        <p:spPr bwMode="auto">
          <a:xfrm>
            <a:off x="609600" y="1611313"/>
            <a:ext cx="48593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3300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 = </a:t>
            </a:r>
            <a:r>
              <a:rPr lang="en-US" altLang="en-US" sz="1800" dirty="0" err="1">
                <a:solidFill>
                  <a:srgbClr val="003300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Orthometric</a:t>
            </a:r>
            <a:r>
              <a:rPr lang="en-US" altLang="en-US" sz="1800" dirty="0">
                <a:solidFill>
                  <a:srgbClr val="003300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Height  (leveling)        </a:t>
            </a:r>
          </a:p>
        </p:txBody>
      </p:sp>
      <p:sp>
        <p:nvSpPr>
          <p:cNvPr id="81929" name="Freeform 8"/>
          <p:cNvSpPr>
            <a:spLocks/>
          </p:cNvSpPr>
          <p:nvPr/>
        </p:nvSpPr>
        <p:spPr bwMode="auto">
          <a:xfrm>
            <a:off x="4800600" y="3886200"/>
            <a:ext cx="4763" cy="381000"/>
          </a:xfrm>
          <a:custGeom>
            <a:avLst/>
            <a:gdLst>
              <a:gd name="T0" fmla="*/ 0 w 3"/>
              <a:gd name="T1" fmla="*/ 0 h 240"/>
              <a:gd name="T2" fmla="*/ 2147483646 w 3"/>
              <a:gd name="T3" fmla="*/ 2147483646 h 240"/>
              <a:gd name="T4" fmla="*/ 2147483646 w 3"/>
              <a:gd name="T5" fmla="*/ 2147483646 h 240"/>
              <a:gd name="T6" fmla="*/ 0 60000 65536"/>
              <a:gd name="T7" fmla="*/ 0 60000 65536"/>
              <a:gd name="T8" fmla="*/ 0 60000 65536"/>
              <a:gd name="T9" fmla="*/ 0 w 3"/>
              <a:gd name="T10" fmla="*/ 0 h 240"/>
              <a:gd name="T11" fmla="*/ 3 w 3"/>
              <a:gd name="T12" fmla="*/ 240 h 24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" h="240">
                <a:moveTo>
                  <a:pt x="0" y="0"/>
                </a:moveTo>
                <a:lnTo>
                  <a:pt x="3" y="106"/>
                </a:lnTo>
                <a:lnTo>
                  <a:pt x="1" y="240"/>
                </a:lnTo>
              </a:path>
            </a:pathLst>
          </a:custGeom>
          <a:noFill/>
          <a:ln w="9525">
            <a:solidFill>
              <a:srgbClr val="009900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30" name="Text Box 9"/>
          <p:cNvSpPr txBox="1">
            <a:spLocks noChangeArrowheads="1"/>
          </p:cNvSpPr>
          <p:nvPr/>
        </p:nvSpPr>
        <p:spPr bwMode="auto">
          <a:xfrm flipH="1" flipV="1">
            <a:off x="5562600" y="2987675"/>
            <a:ext cx="1905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3300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endParaRPr lang="en-US" altLang="en-US" sz="1800">
              <a:solidFill>
                <a:srgbClr val="003300"/>
              </a:solidFill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81931" name="Text Box 10"/>
          <p:cNvSpPr txBox="1">
            <a:spLocks noChangeArrowheads="1"/>
          </p:cNvSpPr>
          <p:nvPr/>
        </p:nvSpPr>
        <p:spPr bwMode="auto">
          <a:xfrm>
            <a:off x="6172200" y="1752600"/>
            <a:ext cx="2514600" cy="5842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</a:t>
            </a:r>
            <a:r>
              <a:rPr lang="en-US" altLang="en-US" dirty="0"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b="1" dirty="0">
                <a:solidFill>
                  <a:srgbClr val="003300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= </a:t>
            </a:r>
            <a:r>
              <a:rPr lang="en-US" altLang="en-US" b="1" dirty="0">
                <a:solidFill>
                  <a:srgbClr val="0066FF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</a:t>
            </a:r>
            <a:r>
              <a:rPr lang="en-US" altLang="en-US" b="1" dirty="0">
                <a:solidFill>
                  <a:srgbClr val="003300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- </a:t>
            </a:r>
            <a:r>
              <a:rPr lang="en-US" altLang="en-US" b="1" dirty="0">
                <a:solidFill>
                  <a:srgbClr val="009900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</a:t>
            </a:r>
          </a:p>
        </p:txBody>
      </p:sp>
      <p:sp>
        <p:nvSpPr>
          <p:cNvPr id="81932" name="Text Box 11"/>
          <p:cNvSpPr txBox="1">
            <a:spLocks noChangeArrowheads="1"/>
          </p:cNvSpPr>
          <p:nvPr/>
        </p:nvSpPr>
        <p:spPr bwMode="auto">
          <a:xfrm>
            <a:off x="6870700" y="3276600"/>
            <a:ext cx="15763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3300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TOPOGRAPHIC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3300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SURFACE</a:t>
            </a:r>
          </a:p>
        </p:txBody>
      </p:sp>
      <p:sp>
        <p:nvSpPr>
          <p:cNvPr id="81933" name="Line 12"/>
          <p:cNvSpPr>
            <a:spLocks noChangeShapeType="1"/>
          </p:cNvSpPr>
          <p:nvPr/>
        </p:nvSpPr>
        <p:spPr bwMode="auto">
          <a:xfrm flipH="1">
            <a:off x="6400800" y="3505200"/>
            <a:ext cx="533400" cy="152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34" name="Line 13"/>
          <p:cNvSpPr>
            <a:spLocks noChangeShapeType="1"/>
          </p:cNvSpPr>
          <p:nvPr/>
        </p:nvSpPr>
        <p:spPr bwMode="auto">
          <a:xfrm>
            <a:off x="4495800" y="33528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35" name="Text Box 14"/>
          <p:cNvSpPr txBox="1">
            <a:spLocks noChangeArrowheads="1"/>
          </p:cNvSpPr>
          <p:nvPr/>
        </p:nvSpPr>
        <p:spPr bwMode="auto">
          <a:xfrm>
            <a:off x="609600" y="2068513"/>
            <a:ext cx="5334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3366FF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 = Ellipsoidal Height (GPS)</a:t>
            </a:r>
            <a:endParaRPr lang="en-US" altLang="en-US" sz="1800" dirty="0">
              <a:solidFill>
                <a:srgbClr val="003300"/>
              </a:solidFill>
              <a:latin typeface="Verdana" panose="020B060403050404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81936" name="Text Box 15"/>
          <p:cNvSpPr txBox="1">
            <a:spLocks noChangeArrowheads="1"/>
          </p:cNvSpPr>
          <p:nvPr/>
        </p:nvSpPr>
        <p:spPr bwMode="auto">
          <a:xfrm>
            <a:off x="609600" y="2525713"/>
            <a:ext cx="5029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9900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 = Geoid Height (model)</a:t>
            </a:r>
          </a:p>
        </p:txBody>
      </p:sp>
      <p:sp>
        <p:nvSpPr>
          <p:cNvPr id="81937" name="Arc 16"/>
          <p:cNvSpPr>
            <a:spLocks/>
          </p:cNvSpPr>
          <p:nvPr/>
        </p:nvSpPr>
        <p:spPr bwMode="auto">
          <a:xfrm rot="-2646215">
            <a:off x="1371600" y="2971800"/>
            <a:ext cx="5818188" cy="5180013"/>
          </a:xfrm>
          <a:custGeom>
            <a:avLst/>
            <a:gdLst>
              <a:gd name="T0" fmla="*/ 2147483646 w 21579"/>
              <a:gd name="T1" fmla="*/ 0 h 21102"/>
              <a:gd name="T2" fmla="*/ 2147483646 w 21579"/>
              <a:gd name="T3" fmla="*/ 2147483646 h 21102"/>
              <a:gd name="T4" fmla="*/ 0 w 21579"/>
              <a:gd name="T5" fmla="*/ 2147483646 h 21102"/>
              <a:gd name="T6" fmla="*/ 0 60000 65536"/>
              <a:gd name="T7" fmla="*/ 0 60000 65536"/>
              <a:gd name="T8" fmla="*/ 0 60000 65536"/>
              <a:gd name="T9" fmla="*/ 0 w 21579"/>
              <a:gd name="T10" fmla="*/ 0 h 21102"/>
              <a:gd name="T11" fmla="*/ 21579 w 21579"/>
              <a:gd name="T12" fmla="*/ 21102 h 2110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579" h="21102" fill="none" extrusionOk="0">
                <a:moveTo>
                  <a:pt x="4611" y="-1"/>
                </a:moveTo>
                <a:cubicBezTo>
                  <a:pt x="14182" y="2091"/>
                  <a:pt x="21148" y="10363"/>
                  <a:pt x="21579" y="20151"/>
                </a:cubicBezTo>
              </a:path>
              <a:path w="21579" h="21102" stroke="0" extrusionOk="0">
                <a:moveTo>
                  <a:pt x="4611" y="-1"/>
                </a:moveTo>
                <a:cubicBezTo>
                  <a:pt x="14182" y="2091"/>
                  <a:pt x="21148" y="10363"/>
                  <a:pt x="21579" y="20151"/>
                </a:cubicBezTo>
                <a:lnTo>
                  <a:pt x="0" y="21102"/>
                </a:lnTo>
                <a:lnTo>
                  <a:pt x="4611" y="-1"/>
                </a:lnTo>
                <a:close/>
              </a:path>
            </a:pathLst>
          </a:custGeom>
          <a:noFill/>
          <a:ln w="9525">
            <a:solidFill>
              <a:srgbClr val="00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38" name="Line 17"/>
          <p:cNvSpPr>
            <a:spLocks noChangeShapeType="1"/>
          </p:cNvSpPr>
          <p:nvPr/>
        </p:nvSpPr>
        <p:spPr bwMode="auto">
          <a:xfrm flipH="1">
            <a:off x="4572000" y="2895600"/>
            <a:ext cx="0" cy="1371600"/>
          </a:xfrm>
          <a:prstGeom prst="line">
            <a:avLst/>
          </a:prstGeom>
          <a:noFill/>
          <a:ln w="19050">
            <a:solidFill>
              <a:srgbClr val="003300"/>
            </a:solidFill>
            <a:round/>
            <a:headEnd type="triangle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39" name="Line 18"/>
          <p:cNvSpPr>
            <a:spLocks noChangeShapeType="1"/>
          </p:cNvSpPr>
          <p:nvPr/>
        </p:nvSpPr>
        <p:spPr bwMode="auto">
          <a:xfrm flipV="1">
            <a:off x="4648200" y="2895600"/>
            <a:ext cx="0" cy="990600"/>
          </a:xfrm>
          <a:prstGeom prst="line">
            <a:avLst/>
          </a:prstGeom>
          <a:noFill/>
          <a:ln w="9525">
            <a:solidFill>
              <a:srgbClr val="3333FF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40" name="Text Box 19"/>
          <p:cNvSpPr txBox="1">
            <a:spLocks noChangeArrowheads="1"/>
          </p:cNvSpPr>
          <p:nvPr/>
        </p:nvSpPr>
        <p:spPr bwMode="auto">
          <a:xfrm>
            <a:off x="4632325" y="3165475"/>
            <a:ext cx="1844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3366FF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 (NAD83)</a:t>
            </a:r>
          </a:p>
        </p:txBody>
      </p:sp>
      <p:sp>
        <p:nvSpPr>
          <p:cNvPr id="81941" name="Text Box 20"/>
          <p:cNvSpPr txBox="1">
            <a:spLocks noChangeArrowheads="1"/>
          </p:cNvSpPr>
          <p:nvPr/>
        </p:nvSpPr>
        <p:spPr bwMode="auto">
          <a:xfrm>
            <a:off x="1447800" y="4876800"/>
            <a:ext cx="152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3300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Ellipsoid</a:t>
            </a:r>
          </a:p>
        </p:txBody>
      </p:sp>
      <p:sp>
        <p:nvSpPr>
          <p:cNvPr id="81942" name="Freeform 21"/>
          <p:cNvSpPr>
            <a:spLocks/>
          </p:cNvSpPr>
          <p:nvPr/>
        </p:nvSpPr>
        <p:spPr bwMode="auto">
          <a:xfrm>
            <a:off x="2209800" y="3983038"/>
            <a:ext cx="6562725" cy="1798637"/>
          </a:xfrm>
          <a:custGeom>
            <a:avLst/>
            <a:gdLst>
              <a:gd name="T0" fmla="*/ 0 w 4134"/>
              <a:gd name="T1" fmla="*/ 2147483646 h 1133"/>
              <a:gd name="T2" fmla="*/ 2147483646 w 4134"/>
              <a:gd name="T3" fmla="*/ 2147483646 h 1133"/>
              <a:gd name="T4" fmla="*/ 2147483646 w 4134"/>
              <a:gd name="T5" fmla="*/ 2147483646 h 1133"/>
              <a:gd name="T6" fmla="*/ 2147483646 w 4134"/>
              <a:gd name="T7" fmla="*/ 2147483646 h 1133"/>
              <a:gd name="T8" fmla="*/ 2147483646 w 4134"/>
              <a:gd name="T9" fmla="*/ 2147483646 h 1133"/>
              <a:gd name="T10" fmla="*/ 2147483646 w 4134"/>
              <a:gd name="T11" fmla="*/ 2147483646 h 1133"/>
              <a:gd name="T12" fmla="*/ 2147483646 w 4134"/>
              <a:gd name="T13" fmla="*/ 2147483646 h 1133"/>
              <a:gd name="T14" fmla="*/ 2147483646 w 4134"/>
              <a:gd name="T15" fmla="*/ 2147483646 h 1133"/>
              <a:gd name="T16" fmla="*/ 2147483646 w 4134"/>
              <a:gd name="T17" fmla="*/ 2147483646 h 1133"/>
              <a:gd name="T18" fmla="*/ 2147483646 w 4134"/>
              <a:gd name="T19" fmla="*/ 2147483646 h 1133"/>
              <a:gd name="T20" fmla="*/ 2147483646 w 4134"/>
              <a:gd name="T21" fmla="*/ 2147483646 h 1133"/>
              <a:gd name="T22" fmla="*/ 2147483646 w 4134"/>
              <a:gd name="T23" fmla="*/ 2147483646 h 1133"/>
              <a:gd name="T24" fmla="*/ 2147483646 w 4134"/>
              <a:gd name="T25" fmla="*/ 2147483646 h 1133"/>
              <a:gd name="T26" fmla="*/ 2147483646 w 4134"/>
              <a:gd name="T27" fmla="*/ 2147483646 h 1133"/>
              <a:gd name="T28" fmla="*/ 2147483646 w 4134"/>
              <a:gd name="T29" fmla="*/ 2147483646 h 1133"/>
              <a:gd name="T30" fmla="*/ 2147483646 w 4134"/>
              <a:gd name="T31" fmla="*/ 2147483646 h 1133"/>
              <a:gd name="T32" fmla="*/ 2147483646 w 4134"/>
              <a:gd name="T33" fmla="*/ 2147483646 h 1133"/>
              <a:gd name="T34" fmla="*/ 2147483646 w 4134"/>
              <a:gd name="T35" fmla="*/ 2147483646 h 1133"/>
              <a:gd name="T36" fmla="*/ 2147483646 w 4134"/>
              <a:gd name="T37" fmla="*/ 2147483646 h 1133"/>
              <a:gd name="T38" fmla="*/ 2147483646 w 4134"/>
              <a:gd name="T39" fmla="*/ 2147483646 h 1133"/>
              <a:gd name="T40" fmla="*/ 2147483646 w 4134"/>
              <a:gd name="T41" fmla="*/ 2147483646 h 1133"/>
              <a:gd name="T42" fmla="*/ 2147483646 w 4134"/>
              <a:gd name="T43" fmla="*/ 2147483646 h 1133"/>
              <a:gd name="T44" fmla="*/ 2147483646 w 4134"/>
              <a:gd name="T45" fmla="*/ 2147483646 h 1133"/>
              <a:gd name="T46" fmla="*/ 2147483646 w 4134"/>
              <a:gd name="T47" fmla="*/ 2147483646 h 1133"/>
              <a:gd name="T48" fmla="*/ 2147483646 w 4134"/>
              <a:gd name="T49" fmla="*/ 2147483646 h 1133"/>
              <a:gd name="T50" fmla="*/ 2147483646 w 4134"/>
              <a:gd name="T51" fmla="*/ 2147483646 h 1133"/>
              <a:gd name="T52" fmla="*/ 2147483646 w 4134"/>
              <a:gd name="T53" fmla="*/ 2147483646 h 1133"/>
              <a:gd name="T54" fmla="*/ 2147483646 w 4134"/>
              <a:gd name="T55" fmla="*/ 2147483646 h 1133"/>
              <a:gd name="T56" fmla="*/ 2147483646 w 4134"/>
              <a:gd name="T57" fmla="*/ 2147483646 h 1133"/>
              <a:gd name="T58" fmla="*/ 2147483646 w 4134"/>
              <a:gd name="T59" fmla="*/ 2147483646 h 1133"/>
              <a:gd name="T60" fmla="*/ 2147483646 w 4134"/>
              <a:gd name="T61" fmla="*/ 2147483646 h 1133"/>
              <a:gd name="T62" fmla="*/ 2147483646 w 4134"/>
              <a:gd name="T63" fmla="*/ 2147483646 h 1133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4134"/>
              <a:gd name="T97" fmla="*/ 0 h 1133"/>
              <a:gd name="T98" fmla="*/ 4134 w 4134"/>
              <a:gd name="T99" fmla="*/ 1133 h 1133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4134" h="1133">
                <a:moveTo>
                  <a:pt x="0" y="222"/>
                </a:moveTo>
                <a:cubicBezTo>
                  <a:pt x="113" y="259"/>
                  <a:pt x="44" y="246"/>
                  <a:pt x="211" y="233"/>
                </a:cubicBezTo>
                <a:cubicBezTo>
                  <a:pt x="233" y="226"/>
                  <a:pt x="256" y="218"/>
                  <a:pt x="278" y="211"/>
                </a:cubicBezTo>
                <a:cubicBezTo>
                  <a:pt x="289" y="207"/>
                  <a:pt x="311" y="200"/>
                  <a:pt x="311" y="200"/>
                </a:cubicBezTo>
                <a:cubicBezTo>
                  <a:pt x="343" y="168"/>
                  <a:pt x="391" y="147"/>
                  <a:pt x="434" y="133"/>
                </a:cubicBezTo>
                <a:cubicBezTo>
                  <a:pt x="475" y="137"/>
                  <a:pt x="516" y="137"/>
                  <a:pt x="556" y="144"/>
                </a:cubicBezTo>
                <a:cubicBezTo>
                  <a:pt x="579" y="148"/>
                  <a:pt x="600" y="159"/>
                  <a:pt x="622" y="166"/>
                </a:cubicBezTo>
                <a:cubicBezTo>
                  <a:pt x="633" y="170"/>
                  <a:pt x="656" y="177"/>
                  <a:pt x="656" y="177"/>
                </a:cubicBezTo>
                <a:cubicBezTo>
                  <a:pt x="697" y="173"/>
                  <a:pt x="738" y="172"/>
                  <a:pt x="778" y="166"/>
                </a:cubicBezTo>
                <a:cubicBezTo>
                  <a:pt x="817" y="160"/>
                  <a:pt x="829" y="130"/>
                  <a:pt x="867" y="122"/>
                </a:cubicBezTo>
                <a:cubicBezTo>
                  <a:pt x="889" y="117"/>
                  <a:pt x="912" y="116"/>
                  <a:pt x="934" y="111"/>
                </a:cubicBezTo>
                <a:cubicBezTo>
                  <a:pt x="964" y="105"/>
                  <a:pt x="1023" y="89"/>
                  <a:pt x="1023" y="89"/>
                </a:cubicBezTo>
                <a:cubicBezTo>
                  <a:pt x="1067" y="93"/>
                  <a:pt x="1112" y="93"/>
                  <a:pt x="1156" y="100"/>
                </a:cubicBezTo>
                <a:cubicBezTo>
                  <a:pt x="1228" y="112"/>
                  <a:pt x="1289" y="155"/>
                  <a:pt x="1356" y="177"/>
                </a:cubicBezTo>
                <a:cubicBezTo>
                  <a:pt x="1392" y="189"/>
                  <a:pt x="1511" y="198"/>
                  <a:pt x="1534" y="200"/>
                </a:cubicBezTo>
                <a:cubicBezTo>
                  <a:pt x="1578" y="196"/>
                  <a:pt x="1623" y="195"/>
                  <a:pt x="1667" y="189"/>
                </a:cubicBezTo>
                <a:cubicBezTo>
                  <a:pt x="1720" y="182"/>
                  <a:pt x="1762" y="138"/>
                  <a:pt x="1812" y="122"/>
                </a:cubicBezTo>
                <a:cubicBezTo>
                  <a:pt x="1929" y="44"/>
                  <a:pt x="2087" y="33"/>
                  <a:pt x="2223" y="22"/>
                </a:cubicBezTo>
                <a:cubicBezTo>
                  <a:pt x="2335" y="0"/>
                  <a:pt x="2623" y="19"/>
                  <a:pt x="2734" y="111"/>
                </a:cubicBezTo>
                <a:cubicBezTo>
                  <a:pt x="2762" y="134"/>
                  <a:pt x="2800" y="160"/>
                  <a:pt x="2823" y="189"/>
                </a:cubicBezTo>
                <a:cubicBezTo>
                  <a:pt x="2850" y="223"/>
                  <a:pt x="2870" y="258"/>
                  <a:pt x="2912" y="277"/>
                </a:cubicBezTo>
                <a:cubicBezTo>
                  <a:pt x="3091" y="357"/>
                  <a:pt x="3307" y="318"/>
                  <a:pt x="3490" y="322"/>
                </a:cubicBezTo>
                <a:cubicBezTo>
                  <a:pt x="3542" y="339"/>
                  <a:pt x="3582" y="346"/>
                  <a:pt x="3623" y="388"/>
                </a:cubicBezTo>
                <a:cubicBezTo>
                  <a:pt x="3649" y="414"/>
                  <a:pt x="3670" y="446"/>
                  <a:pt x="3701" y="466"/>
                </a:cubicBezTo>
                <a:cubicBezTo>
                  <a:pt x="3726" y="483"/>
                  <a:pt x="3738" y="487"/>
                  <a:pt x="3756" y="511"/>
                </a:cubicBezTo>
                <a:cubicBezTo>
                  <a:pt x="3815" y="589"/>
                  <a:pt x="3861" y="666"/>
                  <a:pt x="3945" y="722"/>
                </a:cubicBezTo>
                <a:cubicBezTo>
                  <a:pt x="3979" y="774"/>
                  <a:pt x="4021" y="813"/>
                  <a:pt x="4056" y="866"/>
                </a:cubicBezTo>
                <a:cubicBezTo>
                  <a:pt x="4063" y="877"/>
                  <a:pt x="4070" y="889"/>
                  <a:pt x="4078" y="900"/>
                </a:cubicBezTo>
                <a:cubicBezTo>
                  <a:pt x="4085" y="911"/>
                  <a:pt x="4101" y="933"/>
                  <a:pt x="4101" y="933"/>
                </a:cubicBezTo>
                <a:cubicBezTo>
                  <a:pt x="4108" y="955"/>
                  <a:pt x="4116" y="978"/>
                  <a:pt x="4123" y="1000"/>
                </a:cubicBezTo>
                <a:cubicBezTo>
                  <a:pt x="4127" y="1011"/>
                  <a:pt x="4134" y="1033"/>
                  <a:pt x="4134" y="1033"/>
                </a:cubicBezTo>
                <a:cubicBezTo>
                  <a:pt x="4132" y="1043"/>
                  <a:pt x="4130" y="1133"/>
                  <a:pt x="4101" y="1133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43" name="Text Box 22"/>
          <p:cNvSpPr txBox="1">
            <a:spLocks noChangeArrowheads="1"/>
          </p:cNvSpPr>
          <p:nvPr/>
        </p:nvSpPr>
        <p:spPr bwMode="auto">
          <a:xfrm>
            <a:off x="4800600" y="3886200"/>
            <a:ext cx="40481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 b="1">
                <a:solidFill>
                  <a:srgbClr val="009900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</a:t>
            </a:r>
          </a:p>
        </p:txBody>
      </p:sp>
      <p:sp>
        <p:nvSpPr>
          <p:cNvPr id="81944" name="Rectangle 23"/>
          <p:cNvSpPr>
            <a:spLocks noChangeArrowheads="1"/>
          </p:cNvSpPr>
          <p:nvPr/>
        </p:nvSpPr>
        <p:spPr bwMode="auto">
          <a:xfrm>
            <a:off x="2743200" y="4419600"/>
            <a:ext cx="1285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3300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 Geoid</a:t>
            </a:r>
          </a:p>
        </p:txBody>
      </p:sp>
      <p:sp>
        <p:nvSpPr>
          <p:cNvPr id="81945" name="Line 24"/>
          <p:cNvSpPr>
            <a:spLocks noChangeShapeType="1"/>
          </p:cNvSpPr>
          <p:nvPr/>
        </p:nvSpPr>
        <p:spPr bwMode="auto">
          <a:xfrm flipH="1" flipV="1">
            <a:off x="2819400" y="4191000"/>
            <a:ext cx="304800" cy="304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46" name="Text Box 25"/>
          <p:cNvSpPr txBox="1">
            <a:spLocks noChangeArrowheads="1"/>
          </p:cNvSpPr>
          <p:nvPr/>
        </p:nvSpPr>
        <p:spPr bwMode="auto">
          <a:xfrm>
            <a:off x="5334000" y="4267200"/>
            <a:ext cx="19605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Geoid </a:t>
            </a:r>
            <a:r>
              <a:rPr lang="en-US" altLang="en-US" sz="1800" i="1"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Height</a:t>
            </a:r>
            <a:r>
              <a:rPr lang="en-US" altLang="en-US" sz="1800">
                <a:solidFill>
                  <a:srgbClr val="009900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9900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 </a:t>
            </a:r>
            <a:r>
              <a:rPr lang="en-US" altLang="en-US" sz="1800" b="1">
                <a:solidFill>
                  <a:srgbClr val="009900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(GEOID12B)</a:t>
            </a:r>
          </a:p>
        </p:txBody>
      </p:sp>
      <p:cxnSp>
        <p:nvCxnSpPr>
          <p:cNvPr id="81947" name="AutoShape 26"/>
          <p:cNvCxnSpPr>
            <a:cxnSpLocks noChangeShapeType="1"/>
          </p:cNvCxnSpPr>
          <p:nvPr/>
        </p:nvCxnSpPr>
        <p:spPr bwMode="auto">
          <a:xfrm>
            <a:off x="5105400" y="4114800"/>
            <a:ext cx="341313" cy="360363"/>
          </a:xfrm>
          <a:prstGeom prst="bentConnector3">
            <a:avLst>
              <a:gd name="adj1" fmla="val 49769"/>
            </a:avLst>
          </a:prstGeom>
          <a:noFill/>
          <a:ln w="9525">
            <a:solidFill>
              <a:srgbClr val="000000"/>
            </a:solidFill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1948" name="Freeform 28"/>
          <p:cNvSpPr>
            <a:spLocks/>
          </p:cNvSpPr>
          <p:nvPr/>
        </p:nvSpPr>
        <p:spPr bwMode="auto">
          <a:xfrm flipH="1">
            <a:off x="7162800" y="4343400"/>
            <a:ext cx="2152650" cy="265113"/>
          </a:xfrm>
          <a:custGeom>
            <a:avLst/>
            <a:gdLst>
              <a:gd name="T0" fmla="*/ 2147483646 w 1356"/>
              <a:gd name="T1" fmla="*/ 2147483646 h 167"/>
              <a:gd name="T2" fmla="*/ 2147483646 w 1356"/>
              <a:gd name="T3" fmla="*/ 0 h 167"/>
              <a:gd name="T4" fmla="*/ 2147483646 w 1356"/>
              <a:gd name="T5" fmla="*/ 2147483646 h 167"/>
              <a:gd name="T6" fmla="*/ 2147483646 w 1356"/>
              <a:gd name="T7" fmla="*/ 2147483646 h 167"/>
              <a:gd name="T8" fmla="*/ 2147483646 w 1356"/>
              <a:gd name="T9" fmla="*/ 2147483646 h 167"/>
              <a:gd name="T10" fmla="*/ 2147483646 w 1356"/>
              <a:gd name="T11" fmla="*/ 2147483646 h 167"/>
              <a:gd name="T12" fmla="*/ 2147483646 w 1356"/>
              <a:gd name="T13" fmla="*/ 2147483646 h 167"/>
              <a:gd name="T14" fmla="*/ 2147483646 w 1356"/>
              <a:gd name="T15" fmla="*/ 2147483646 h 167"/>
              <a:gd name="T16" fmla="*/ 2147483646 w 1356"/>
              <a:gd name="T17" fmla="*/ 2147483646 h 167"/>
              <a:gd name="T18" fmla="*/ 2147483646 w 1356"/>
              <a:gd name="T19" fmla="*/ 2147483646 h 167"/>
              <a:gd name="T20" fmla="*/ 2147483646 w 1356"/>
              <a:gd name="T21" fmla="*/ 2147483646 h 167"/>
              <a:gd name="T22" fmla="*/ 2147483646 w 1356"/>
              <a:gd name="T23" fmla="*/ 2147483646 h 167"/>
              <a:gd name="T24" fmla="*/ 2147483646 w 1356"/>
              <a:gd name="T25" fmla="*/ 2147483646 h 167"/>
              <a:gd name="T26" fmla="*/ 2147483646 w 1356"/>
              <a:gd name="T27" fmla="*/ 2147483646 h 167"/>
              <a:gd name="T28" fmla="*/ 2147483646 w 1356"/>
              <a:gd name="T29" fmla="*/ 2147483646 h 167"/>
              <a:gd name="T30" fmla="*/ 0 w 1356"/>
              <a:gd name="T31" fmla="*/ 2147483646 h 167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356"/>
              <a:gd name="T49" fmla="*/ 0 h 167"/>
              <a:gd name="T50" fmla="*/ 1356 w 1356"/>
              <a:gd name="T51" fmla="*/ 167 h 167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356" h="167">
                <a:moveTo>
                  <a:pt x="1356" y="100"/>
                </a:moveTo>
                <a:cubicBezTo>
                  <a:pt x="1298" y="81"/>
                  <a:pt x="1244" y="43"/>
                  <a:pt x="1200" y="0"/>
                </a:cubicBezTo>
                <a:cubicBezTo>
                  <a:pt x="1155" y="9"/>
                  <a:pt x="1144" y="4"/>
                  <a:pt x="1111" y="33"/>
                </a:cubicBezTo>
                <a:cubicBezTo>
                  <a:pt x="1091" y="50"/>
                  <a:pt x="1080" y="78"/>
                  <a:pt x="1056" y="89"/>
                </a:cubicBezTo>
                <a:cubicBezTo>
                  <a:pt x="1041" y="96"/>
                  <a:pt x="1027" y="105"/>
                  <a:pt x="1011" y="111"/>
                </a:cubicBezTo>
                <a:cubicBezTo>
                  <a:pt x="989" y="120"/>
                  <a:pt x="945" y="133"/>
                  <a:pt x="945" y="133"/>
                </a:cubicBezTo>
                <a:cubicBezTo>
                  <a:pt x="852" y="118"/>
                  <a:pt x="896" y="134"/>
                  <a:pt x="811" y="78"/>
                </a:cubicBezTo>
                <a:cubicBezTo>
                  <a:pt x="800" y="71"/>
                  <a:pt x="778" y="56"/>
                  <a:pt x="778" y="56"/>
                </a:cubicBezTo>
                <a:cubicBezTo>
                  <a:pt x="716" y="77"/>
                  <a:pt x="773" y="52"/>
                  <a:pt x="711" y="100"/>
                </a:cubicBezTo>
                <a:cubicBezTo>
                  <a:pt x="690" y="116"/>
                  <a:pt x="645" y="144"/>
                  <a:pt x="645" y="144"/>
                </a:cubicBezTo>
                <a:cubicBezTo>
                  <a:pt x="564" y="136"/>
                  <a:pt x="520" y="152"/>
                  <a:pt x="478" y="89"/>
                </a:cubicBezTo>
                <a:cubicBezTo>
                  <a:pt x="423" y="107"/>
                  <a:pt x="445" y="126"/>
                  <a:pt x="389" y="144"/>
                </a:cubicBezTo>
                <a:cubicBezTo>
                  <a:pt x="337" y="140"/>
                  <a:pt x="285" y="142"/>
                  <a:pt x="234" y="133"/>
                </a:cubicBezTo>
                <a:cubicBezTo>
                  <a:pt x="224" y="131"/>
                  <a:pt x="221" y="113"/>
                  <a:pt x="211" y="111"/>
                </a:cubicBezTo>
                <a:cubicBezTo>
                  <a:pt x="185" y="106"/>
                  <a:pt x="121" y="156"/>
                  <a:pt x="100" y="167"/>
                </a:cubicBezTo>
                <a:cubicBezTo>
                  <a:pt x="67" y="163"/>
                  <a:pt x="0" y="155"/>
                  <a:pt x="0" y="155"/>
                </a:cubicBezTo>
              </a:path>
            </a:pathLst>
          </a:custGeom>
          <a:solidFill>
            <a:schemeClr val="accent2"/>
          </a:solidFill>
          <a:ln w="9525">
            <a:solidFill>
              <a:srgbClr val="00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1949" name="Group 29"/>
          <p:cNvGrpSpPr>
            <a:grpSpLocks/>
          </p:cNvGrpSpPr>
          <p:nvPr/>
        </p:nvGrpSpPr>
        <p:grpSpPr bwMode="auto">
          <a:xfrm>
            <a:off x="4495800" y="2514600"/>
            <a:ext cx="304800" cy="381000"/>
            <a:chOff x="672" y="1824"/>
            <a:chExt cx="672" cy="720"/>
          </a:xfrm>
        </p:grpSpPr>
        <p:sp>
          <p:nvSpPr>
            <p:cNvPr id="81952" name="Line 30"/>
            <p:cNvSpPr>
              <a:spLocks noChangeShapeType="1"/>
            </p:cNvSpPr>
            <p:nvPr/>
          </p:nvSpPr>
          <p:spPr bwMode="auto">
            <a:xfrm flipH="1">
              <a:off x="720" y="2016"/>
              <a:ext cx="240" cy="528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tIns="0" bIns="0" anchor="ctr"/>
            <a:lstStyle/>
            <a:p>
              <a:endParaRPr lang="en-US"/>
            </a:p>
          </p:txBody>
        </p:sp>
        <p:sp>
          <p:nvSpPr>
            <p:cNvPr id="81953" name="Line 31"/>
            <p:cNvSpPr>
              <a:spLocks noChangeShapeType="1"/>
            </p:cNvSpPr>
            <p:nvPr/>
          </p:nvSpPr>
          <p:spPr bwMode="auto">
            <a:xfrm>
              <a:off x="1056" y="2016"/>
              <a:ext cx="240" cy="528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tIns="0" bIns="0" anchor="ctr"/>
            <a:lstStyle/>
            <a:p>
              <a:endParaRPr lang="en-US"/>
            </a:p>
          </p:txBody>
        </p:sp>
        <p:sp>
          <p:nvSpPr>
            <p:cNvPr id="81954" name="Line 32"/>
            <p:cNvSpPr>
              <a:spLocks noChangeShapeType="1"/>
            </p:cNvSpPr>
            <p:nvPr/>
          </p:nvSpPr>
          <p:spPr bwMode="auto">
            <a:xfrm>
              <a:off x="1056" y="2016"/>
              <a:ext cx="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tIns="0" bIns="0" anchor="ctr"/>
            <a:lstStyle/>
            <a:p>
              <a:endParaRPr lang="en-US"/>
            </a:p>
          </p:txBody>
        </p:sp>
        <p:sp>
          <p:nvSpPr>
            <p:cNvPr id="81955" name="Line 33"/>
            <p:cNvSpPr>
              <a:spLocks noChangeShapeType="1"/>
            </p:cNvSpPr>
            <p:nvPr/>
          </p:nvSpPr>
          <p:spPr bwMode="auto">
            <a:xfrm>
              <a:off x="1008" y="2016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tIns="0" bIns="0" anchor="ctr"/>
            <a:lstStyle/>
            <a:p>
              <a:endParaRPr lang="en-US"/>
            </a:p>
          </p:txBody>
        </p:sp>
        <p:sp>
          <p:nvSpPr>
            <p:cNvPr id="81956" name="Line 34"/>
            <p:cNvSpPr>
              <a:spLocks noChangeShapeType="1"/>
            </p:cNvSpPr>
            <p:nvPr/>
          </p:nvSpPr>
          <p:spPr bwMode="auto">
            <a:xfrm>
              <a:off x="672" y="1920"/>
              <a:ext cx="6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tIns="0" bIns="0" anchor="ctr"/>
            <a:lstStyle/>
            <a:p>
              <a:endParaRPr lang="en-US"/>
            </a:p>
          </p:txBody>
        </p:sp>
        <p:sp>
          <p:nvSpPr>
            <p:cNvPr id="81957" name="Oval 35"/>
            <p:cNvSpPr>
              <a:spLocks noChangeArrowheads="1"/>
            </p:cNvSpPr>
            <p:nvPr/>
          </p:nvSpPr>
          <p:spPr bwMode="auto">
            <a:xfrm>
              <a:off x="816" y="1824"/>
              <a:ext cx="384" cy="192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bIns="0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</p:grpSp>
      <p:sp>
        <p:nvSpPr>
          <p:cNvPr id="81950" name="Line 24"/>
          <p:cNvSpPr>
            <a:spLocks noChangeShapeType="1"/>
          </p:cNvSpPr>
          <p:nvPr/>
        </p:nvSpPr>
        <p:spPr bwMode="auto">
          <a:xfrm flipH="1" flipV="1">
            <a:off x="1752600" y="4648200"/>
            <a:ext cx="304800" cy="304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51" name="Title 1"/>
          <p:cNvSpPr txBox="1">
            <a:spLocks/>
          </p:cNvSpPr>
          <p:nvPr/>
        </p:nvSpPr>
        <p:spPr bwMode="auto">
          <a:xfrm>
            <a:off x="403225" y="473075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chemeClr val="tx2"/>
                </a:solidFill>
                <a:latin typeface="Gill Sans MT" panose="020B0502020104020203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Heights – why so important?</a:t>
            </a:r>
          </a:p>
        </p:txBody>
      </p:sp>
    </p:spTree>
    <p:extLst>
      <p:ext uri="{BB962C8B-B14F-4D97-AF65-F5344CB8AC3E}">
        <p14:creationId xmlns:p14="http://schemas.microsoft.com/office/powerpoint/2010/main" val="5246843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" b="43637"/>
          <a:stretch/>
        </p:blipFill>
        <p:spPr>
          <a:xfrm>
            <a:off x="-138550" y="1"/>
            <a:ext cx="93244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05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86" b="44848"/>
          <a:stretch/>
        </p:blipFill>
        <p:spPr>
          <a:xfrm>
            <a:off x="-235535" y="1"/>
            <a:ext cx="92781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707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50" b="44646"/>
          <a:stretch/>
        </p:blipFill>
        <p:spPr>
          <a:xfrm>
            <a:off x="-206675" y="1"/>
            <a:ext cx="95446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745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" b="44242"/>
          <a:stretch/>
        </p:blipFill>
        <p:spPr>
          <a:xfrm>
            <a:off x="-101693" y="0"/>
            <a:ext cx="9245693" cy="6674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827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2" descr="Regional Geodetic Advisor 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6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Box 5"/>
          <p:cNvSpPr txBox="1">
            <a:spLocks noChangeArrowheads="1"/>
          </p:cNvSpPr>
          <p:nvPr/>
        </p:nvSpPr>
        <p:spPr bwMode="auto">
          <a:xfrm>
            <a:off x="3235325" y="0"/>
            <a:ext cx="26733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NGS Advisors</a:t>
            </a:r>
          </a:p>
        </p:txBody>
      </p:sp>
      <p:sp>
        <p:nvSpPr>
          <p:cNvPr id="2" name="5-Point Star 1"/>
          <p:cNvSpPr/>
          <p:nvPr/>
        </p:nvSpPr>
        <p:spPr>
          <a:xfrm>
            <a:off x="7010400" y="2286000"/>
            <a:ext cx="609600" cy="6096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5-Point Star 5"/>
          <p:cNvSpPr/>
          <p:nvPr/>
        </p:nvSpPr>
        <p:spPr>
          <a:xfrm>
            <a:off x="76200" y="6172200"/>
            <a:ext cx="457200" cy="533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294" name="TextBox 6"/>
          <p:cNvSpPr txBox="1">
            <a:spLocks noChangeArrowheads="1"/>
          </p:cNvSpPr>
          <p:nvPr/>
        </p:nvSpPr>
        <p:spPr bwMode="auto">
          <a:xfrm>
            <a:off x="423863" y="6356350"/>
            <a:ext cx="1854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Calibri" panose="020F0502020204030204" pitchFamily="34" charset="0"/>
                <a:cs typeface="Arial" panose="020B0604020202020204" pitchFamily="34" charset="0"/>
              </a:rPr>
              <a:t>Other NGS offices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geodesy.noaa.gov</a:t>
            </a:r>
          </a:p>
        </p:txBody>
      </p:sp>
      <p:sp>
        <p:nvSpPr>
          <p:cNvPr id="3" name="Rectangle 2"/>
          <p:cNvSpPr/>
          <p:nvPr/>
        </p:nvSpPr>
        <p:spPr>
          <a:xfrm>
            <a:off x="6629400" y="2057400"/>
            <a:ext cx="533400" cy="762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53784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atin typeface="+mj-lt"/>
              </a:rPr>
              <a:t>Next Steps</a:t>
            </a:r>
            <a:endParaRPr lang="en-US" dirty="0">
              <a:latin typeface="+mj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atin typeface="+mj-lt"/>
              </a:rPr>
              <a:t>Phase II</a:t>
            </a:r>
          </a:p>
          <a:p>
            <a:pPr>
              <a:defRPr/>
            </a:pPr>
            <a:r>
              <a:rPr lang="en-US" dirty="0" smtClean="0">
                <a:latin typeface="+mj-lt"/>
              </a:rPr>
              <a:t>New priority stations for Transformation tool</a:t>
            </a:r>
          </a:p>
          <a:p>
            <a:pPr lvl="1">
              <a:defRPr/>
            </a:pPr>
            <a:r>
              <a:rPr lang="en-US" dirty="0" smtClean="0">
                <a:latin typeface="+mj-lt"/>
              </a:rPr>
              <a:t>Many more </a:t>
            </a:r>
            <a:r>
              <a:rPr lang="en-US" dirty="0" smtClean="0">
                <a:latin typeface="+mj-lt"/>
              </a:rPr>
              <a:t>stations </a:t>
            </a:r>
            <a:r>
              <a:rPr lang="en-US" sz="2400" dirty="0" smtClean="0">
                <a:latin typeface="+mj-lt"/>
              </a:rPr>
              <a:t>(from 30 km to 10 km spacing)</a:t>
            </a:r>
            <a:endParaRPr lang="en-US" dirty="0" smtClean="0">
              <a:latin typeface="+mj-lt"/>
            </a:endParaRPr>
          </a:p>
          <a:p>
            <a:pPr lvl="1">
              <a:defRPr/>
            </a:pPr>
            <a:r>
              <a:rPr lang="en-US" dirty="0" smtClean="0">
                <a:latin typeface="+mj-lt"/>
              </a:rPr>
              <a:t>Design a more localized approach</a:t>
            </a:r>
          </a:p>
          <a:p>
            <a:pPr lvl="1">
              <a:defRPr/>
            </a:pPr>
            <a:r>
              <a:rPr lang="en-US" dirty="0" smtClean="0">
                <a:latin typeface="+mj-lt"/>
              </a:rPr>
              <a:t>Provide incentive</a:t>
            </a:r>
          </a:p>
          <a:p>
            <a:pPr lvl="1">
              <a:defRPr/>
            </a:pPr>
            <a:r>
              <a:rPr lang="en-US" dirty="0" smtClean="0">
                <a:latin typeface="+mj-lt"/>
              </a:rPr>
              <a:t>Utilize interns (request positions)</a:t>
            </a:r>
          </a:p>
          <a:p>
            <a:pPr lvl="1">
              <a:defRPr/>
            </a:pPr>
            <a:r>
              <a:rPr lang="en-US" dirty="0" smtClean="0">
                <a:latin typeface="+mj-lt"/>
              </a:rPr>
              <a:t>NGS is exploring use of RTK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080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altLang="en-US" sz="4800" dirty="0" smtClean="0">
                <a:latin typeface="+mj-lt"/>
              </a:rPr>
              <a:t>Crowdsourcing</a:t>
            </a:r>
            <a:br>
              <a:rPr lang="en-US" altLang="en-US" sz="4800" dirty="0" smtClean="0">
                <a:latin typeface="+mj-lt"/>
              </a:rPr>
            </a:br>
            <a:r>
              <a:rPr lang="en-US" altLang="en-US" sz="4800" dirty="0" smtClean="0">
                <a:latin typeface="+mj-lt"/>
              </a:rPr>
              <a:t>GPS on Bench Marks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1672" y="1690260"/>
            <a:ext cx="8229600" cy="4389438"/>
          </a:xfrm>
        </p:spPr>
        <p:txBody>
          <a:bodyPr/>
          <a:lstStyle/>
          <a:p>
            <a:pPr marL="342891" indent="-342891">
              <a:defRPr/>
            </a:pPr>
            <a:r>
              <a:rPr lang="en-US" sz="2800" dirty="0" smtClean="0">
                <a:latin typeface="+mj-lt"/>
              </a:rPr>
              <a:t>Find Bench Marks </a:t>
            </a:r>
            <a:r>
              <a:rPr lang="en-US" altLang="en-US" sz="2800" dirty="0"/>
              <a:t>(priority and others</a:t>
            </a:r>
            <a:r>
              <a:rPr lang="en-US" altLang="en-US" sz="2800" dirty="0" smtClean="0"/>
              <a:t>)</a:t>
            </a:r>
            <a:endParaRPr lang="en-US" sz="2800" dirty="0" smtClean="0">
              <a:latin typeface="+mj-lt"/>
            </a:endParaRPr>
          </a:p>
          <a:p>
            <a:pPr marL="742941" lvl="1" indent="-342891">
              <a:buFont typeface="Arial" charset="0"/>
              <a:buChar char="•"/>
              <a:defRPr/>
            </a:pPr>
            <a:r>
              <a:rPr lang="en-US" sz="2400" dirty="0" smtClean="0">
                <a:latin typeface="+mj-lt"/>
              </a:rPr>
              <a:t>Use our priority BM/tracking map</a:t>
            </a:r>
          </a:p>
          <a:p>
            <a:pPr marL="742941" lvl="1" indent="-342891">
              <a:buFont typeface="Arial" charset="0"/>
              <a:buChar char="•"/>
              <a:defRPr/>
            </a:pPr>
            <a:r>
              <a:rPr lang="en-US" sz="2400" dirty="0" smtClean="0">
                <a:latin typeface="+mj-lt"/>
              </a:rPr>
              <a:t>Use NGS Data Explorer</a:t>
            </a:r>
          </a:p>
          <a:p>
            <a:pPr marL="742941" lvl="1" indent="-342891">
              <a:buFont typeface="Arial" charset="0"/>
              <a:buChar char="•"/>
              <a:defRPr/>
            </a:pPr>
            <a:r>
              <a:rPr lang="en-US" sz="2400" dirty="0" smtClean="0">
                <a:latin typeface="+mj-lt"/>
              </a:rPr>
              <a:t>Use DS-World</a:t>
            </a:r>
          </a:p>
          <a:p>
            <a:pPr marL="342891" indent="-342891">
              <a:buFont typeface="Arial" charset="0"/>
              <a:buChar char="•"/>
              <a:defRPr/>
            </a:pPr>
            <a:r>
              <a:rPr lang="en-US" sz="2800" dirty="0" smtClean="0">
                <a:latin typeface="+mj-lt"/>
              </a:rPr>
              <a:t>Provide a recovery note</a:t>
            </a:r>
          </a:p>
          <a:p>
            <a:pPr marL="742941" lvl="1" indent="-342891">
              <a:buFont typeface="Arial" charset="0"/>
              <a:buChar char="•"/>
              <a:defRPr/>
            </a:pPr>
            <a:r>
              <a:rPr lang="en-US" sz="2400" dirty="0" smtClean="0">
                <a:latin typeface="+mj-lt"/>
              </a:rPr>
              <a:t>Use DS-World (or new NGS beta app)</a:t>
            </a:r>
          </a:p>
          <a:p>
            <a:pPr marL="742941" lvl="1" indent="-342891">
              <a:buFont typeface="Arial" charset="0"/>
              <a:buChar char="•"/>
              <a:defRPr/>
            </a:pPr>
            <a:r>
              <a:rPr lang="en-US" altLang="en-US" sz="2400" dirty="0" smtClean="0"/>
              <a:t>Provide </a:t>
            </a:r>
            <a:r>
              <a:rPr lang="en-US" altLang="en-US" sz="2400" dirty="0"/>
              <a:t>updated descriptions, </a:t>
            </a:r>
          </a:p>
          <a:p>
            <a:pPr marL="400050" lvl="1" indent="0">
              <a:buNone/>
              <a:defRPr/>
            </a:pPr>
            <a:r>
              <a:rPr lang="en-US" altLang="en-US" sz="2400" dirty="0"/>
              <a:t>    </a:t>
            </a:r>
            <a:r>
              <a:rPr lang="en-US" altLang="en-US" sz="2400" dirty="0" smtClean="0"/>
              <a:t> Coordinates</a:t>
            </a:r>
            <a:r>
              <a:rPr lang="en-US" altLang="en-US" sz="2400" dirty="0"/>
              <a:t>, photos (use </a:t>
            </a:r>
            <a:r>
              <a:rPr lang="en-US" altLang="en-US" sz="2400" dirty="0" smtClean="0"/>
              <a:t>DS-World)</a:t>
            </a:r>
          </a:p>
          <a:p>
            <a:pPr marL="342891" indent="-342891">
              <a:buFont typeface="Arial" charset="0"/>
              <a:buChar char="•"/>
              <a:defRPr/>
            </a:pPr>
            <a:r>
              <a:rPr lang="en-US" sz="2800" dirty="0" smtClean="0">
                <a:latin typeface="+mj-lt"/>
              </a:rPr>
              <a:t>Collect GPS data</a:t>
            </a:r>
          </a:p>
          <a:p>
            <a:pPr marL="742941" lvl="1" indent="-342891">
              <a:buFont typeface="Arial" charset="0"/>
              <a:buChar char="•"/>
              <a:defRPr/>
            </a:pPr>
            <a:r>
              <a:rPr lang="en-US" sz="2400" dirty="0" smtClean="0">
                <a:latin typeface="+mj-lt"/>
              </a:rPr>
              <a:t>Share through OPUS</a:t>
            </a:r>
          </a:p>
          <a:p>
            <a:pPr marL="742941" lvl="1" indent="-342891">
              <a:buFont typeface="Arial" charset="0"/>
              <a:buChar char="•"/>
              <a:defRPr/>
            </a:pPr>
            <a:r>
              <a:rPr lang="en-US" sz="2400" dirty="0" smtClean="0">
                <a:latin typeface="+mj-lt"/>
              </a:rPr>
              <a:t>Create OPUS Data Sheet</a:t>
            </a:r>
            <a:endParaRPr lang="en-US" sz="2400" dirty="0">
              <a:latin typeface="+mj-lt"/>
            </a:endParaRPr>
          </a:p>
          <a:p>
            <a:pPr marL="0" indent="0">
              <a:buNone/>
              <a:defRPr/>
            </a:pPr>
            <a:endParaRPr lang="en-US" dirty="0">
              <a:latin typeface="+mj-lt"/>
            </a:endParaRPr>
          </a:p>
        </p:txBody>
      </p:sp>
      <p:sp>
        <p:nvSpPr>
          <p:cNvPr id="2" name="Right Brace 1"/>
          <p:cNvSpPr/>
          <p:nvPr/>
        </p:nvSpPr>
        <p:spPr>
          <a:xfrm>
            <a:off x="6028959" y="1684395"/>
            <a:ext cx="914400" cy="3671761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943359" y="2277847"/>
            <a:ext cx="189578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GIS Community </a:t>
            </a:r>
          </a:p>
          <a:p>
            <a:r>
              <a:rPr lang="en-US" sz="2800" dirty="0"/>
              <a:t>c</a:t>
            </a:r>
            <a:r>
              <a:rPr lang="en-US" sz="2800" dirty="0" smtClean="0"/>
              <a:t>an assist here</a:t>
            </a:r>
            <a:endParaRPr lang="en-US" sz="2800" dirty="0"/>
          </a:p>
        </p:txBody>
      </p:sp>
      <p:sp>
        <p:nvSpPr>
          <p:cNvPr id="5" name="Right Brace 4"/>
          <p:cNvSpPr/>
          <p:nvPr/>
        </p:nvSpPr>
        <p:spPr>
          <a:xfrm>
            <a:off x="5098473" y="5514110"/>
            <a:ext cx="318654" cy="1177636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630195" y="5614260"/>
            <a:ext cx="30779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Requires Survey Grade </a:t>
            </a:r>
          </a:p>
          <a:p>
            <a:r>
              <a:rPr lang="en-US" sz="2400" dirty="0" smtClean="0"/>
              <a:t>GPS data and </a:t>
            </a:r>
          </a:p>
          <a:p>
            <a:r>
              <a:rPr lang="en-US" sz="2400" dirty="0" smtClean="0"/>
              <a:t>min. of 4 </a:t>
            </a:r>
            <a:r>
              <a:rPr lang="en-US" sz="2400" dirty="0" err="1" smtClean="0"/>
              <a:t>hrs</a:t>
            </a:r>
            <a:r>
              <a:rPr lang="en-US" sz="2400" dirty="0" smtClean="0"/>
              <a:t> of data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6309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 animBg="1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8548" name="Title 1"/>
          <p:cNvSpPr>
            <a:spLocks noGrp="1"/>
          </p:cNvSpPr>
          <p:nvPr>
            <p:ph type="title"/>
          </p:nvPr>
        </p:nvSpPr>
        <p:spPr>
          <a:xfrm>
            <a:off x="7010400" y="609600"/>
            <a:ext cx="2133600" cy="3154363"/>
          </a:xfrm>
        </p:spPr>
        <p:txBody>
          <a:bodyPr/>
          <a:lstStyle/>
          <a:p>
            <a:r>
              <a:rPr lang="en-US" altLang="en-US" smtClean="0">
                <a:latin typeface="+mj-lt"/>
              </a:rPr>
              <a:t>OPUS Share Data Sheet</a:t>
            </a:r>
          </a:p>
        </p:txBody>
      </p:sp>
      <p:pic>
        <p:nvPicPr>
          <p:cNvPr id="10854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16" r="49048" b="1042"/>
          <a:stretch>
            <a:fillRect/>
          </a:stretch>
        </p:blipFill>
        <p:spPr bwMode="auto">
          <a:xfrm>
            <a:off x="0" y="0"/>
            <a:ext cx="7097713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260879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08372"/>
            <a:ext cx="9282545" cy="521888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36617" y="429491"/>
            <a:ext cx="5209309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Mark Recovery Form</a:t>
            </a:r>
          </a:p>
          <a:p>
            <a:pPr algn="ctr"/>
            <a:r>
              <a:rPr lang="en-US" sz="3600" dirty="0" smtClean="0"/>
              <a:t>Partial Sample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577619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450" y="2058988"/>
            <a:ext cx="1971675" cy="16383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523" name="TextBox 2"/>
          <p:cNvSpPr txBox="1">
            <a:spLocks noChangeArrowheads="1"/>
          </p:cNvSpPr>
          <p:nvPr/>
        </p:nvSpPr>
        <p:spPr bwMode="auto">
          <a:xfrm>
            <a:off x="2729345" y="296283"/>
            <a:ext cx="43624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600" dirty="0"/>
              <a:t>NGS </a:t>
            </a:r>
            <a:r>
              <a:rPr lang="en-US" altLang="en-US" sz="3600" dirty="0" smtClean="0"/>
              <a:t>GPS on BM Training </a:t>
            </a:r>
            <a:r>
              <a:rPr lang="en-US" altLang="en-US" sz="3600" dirty="0"/>
              <a:t>Material</a:t>
            </a:r>
          </a:p>
        </p:txBody>
      </p:sp>
      <p:sp>
        <p:nvSpPr>
          <p:cNvPr id="107524" name="TextBox 3"/>
          <p:cNvSpPr txBox="1">
            <a:spLocks noChangeArrowheads="1"/>
          </p:cNvSpPr>
          <p:nvPr/>
        </p:nvSpPr>
        <p:spPr bwMode="auto">
          <a:xfrm>
            <a:off x="6821488" y="1292225"/>
            <a:ext cx="203993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/>
              <a:t>NGS Video Library</a:t>
            </a:r>
          </a:p>
        </p:txBody>
      </p:sp>
      <p:grpSp>
        <p:nvGrpSpPr>
          <p:cNvPr id="107525" name="Group 15"/>
          <p:cNvGrpSpPr>
            <a:grpSpLocks/>
          </p:cNvGrpSpPr>
          <p:nvPr/>
        </p:nvGrpSpPr>
        <p:grpSpPr bwMode="auto">
          <a:xfrm>
            <a:off x="277813" y="1460500"/>
            <a:ext cx="3852862" cy="4635500"/>
            <a:chOff x="0" y="1732269"/>
            <a:chExt cx="3219450" cy="3411232"/>
          </a:xfrm>
        </p:grpSpPr>
        <p:pic>
          <p:nvPicPr>
            <p:cNvPr id="107530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316" t="8749" r="13617" b="4349"/>
            <a:stretch>
              <a:fillRect/>
            </a:stretch>
          </p:blipFill>
          <p:spPr bwMode="auto">
            <a:xfrm>
              <a:off x="0" y="1732269"/>
              <a:ext cx="3219450" cy="341123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Oval 8"/>
            <p:cNvSpPr/>
            <p:nvPr/>
          </p:nvSpPr>
          <p:spPr>
            <a:xfrm>
              <a:off x="1557328" y="2638816"/>
              <a:ext cx="604891" cy="75935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1518859" y="3095594"/>
              <a:ext cx="661931" cy="204440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107526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300" y="4495800"/>
            <a:ext cx="2133600" cy="1600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527" name="TextBox 12"/>
          <p:cNvSpPr txBox="1">
            <a:spLocks noChangeArrowheads="1"/>
          </p:cNvSpPr>
          <p:nvPr/>
        </p:nvSpPr>
        <p:spPr bwMode="auto">
          <a:xfrm>
            <a:off x="6869113" y="3657600"/>
            <a:ext cx="203993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/>
              <a:t>NGS Online Lessons</a:t>
            </a:r>
          </a:p>
        </p:txBody>
      </p:sp>
      <p:pic>
        <p:nvPicPr>
          <p:cNvPr id="107528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788" y="2514600"/>
            <a:ext cx="1647825" cy="3200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529" name="TextBox 14"/>
          <p:cNvSpPr txBox="1">
            <a:spLocks noChangeArrowheads="1"/>
          </p:cNvSpPr>
          <p:nvPr/>
        </p:nvSpPr>
        <p:spPr bwMode="auto">
          <a:xfrm>
            <a:off x="4491038" y="1304925"/>
            <a:ext cx="20399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/>
              <a:t>GPS on Bench Marks Webpages</a:t>
            </a:r>
          </a:p>
        </p:txBody>
      </p:sp>
    </p:spTree>
    <p:extLst>
      <p:ext uri="{BB962C8B-B14F-4D97-AF65-F5344CB8AC3E}">
        <p14:creationId xmlns:p14="http://schemas.microsoft.com/office/powerpoint/2010/main" val="731368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524000"/>
          </a:xfrm>
        </p:spPr>
        <p:txBody>
          <a:bodyPr/>
          <a:lstStyle/>
          <a:p>
            <a:pPr>
              <a:defRPr/>
            </a:pPr>
            <a:r>
              <a:rPr lang="en-US" sz="4000" dirty="0">
                <a:latin typeface="+mj-lt"/>
              </a:rPr>
              <a:t>Rocky Mountain Region Map and Volunteer Sign 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347435" cy="4525963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+mj-lt"/>
              </a:rPr>
              <a:t>Signup sheet:</a:t>
            </a:r>
            <a:r>
              <a:rPr lang="en-US" sz="2800" dirty="0" smtClean="0">
                <a:latin typeface="+mj-lt"/>
              </a:rPr>
              <a:t> 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2800" u="sng" dirty="0" smtClean="0">
                <a:latin typeface="+mj-lt"/>
                <a:hlinkClick r:id="rId2"/>
              </a:rPr>
              <a:t>https</a:t>
            </a:r>
            <a:r>
              <a:rPr lang="en-US" sz="2800" u="sng" dirty="0">
                <a:latin typeface="+mj-lt"/>
                <a:hlinkClick r:id="rId2"/>
              </a:rPr>
              <a:t>://survey123.arcgis.com/share/130be382350e4a38a71de3b2e4d92a98</a:t>
            </a:r>
            <a:r>
              <a:rPr lang="en-US" sz="2800" dirty="0">
                <a:latin typeface="+mj-lt"/>
              </a:rPr>
              <a:t> (Must cut and paste)</a:t>
            </a:r>
          </a:p>
          <a:p>
            <a:pPr>
              <a:defRPr/>
            </a:pPr>
            <a:endParaRPr lang="en-US" sz="1000" dirty="0">
              <a:latin typeface="+mj-lt"/>
            </a:endParaRPr>
          </a:p>
          <a:p>
            <a:pPr>
              <a:defRPr/>
            </a:pPr>
            <a:r>
              <a:rPr lang="en-US" dirty="0">
                <a:latin typeface="+mj-lt"/>
              </a:rPr>
              <a:t>Status Map: 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2800" u="sng" dirty="0">
                <a:latin typeface="+mj-lt"/>
                <a:hlinkClick r:id="rId3"/>
              </a:rPr>
              <a:t>https://</a:t>
            </a:r>
            <a:r>
              <a:rPr lang="en-US" sz="2800" u="sng" dirty="0" smtClean="0">
                <a:latin typeface="+mj-lt"/>
                <a:hlinkClick r:id="rId3"/>
              </a:rPr>
              <a:t>www.arcgis.com/apps/webappviewer/index.html?id=0829616b6ec740b7a0bfbf057188e865</a:t>
            </a:r>
            <a:endParaRPr lang="en-US" sz="2800" u="sng" dirty="0" smtClean="0"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sz="2400" dirty="0">
              <a:latin typeface="+mj-lt"/>
            </a:endParaRPr>
          </a:p>
          <a:p>
            <a:pPr>
              <a:defRPr/>
            </a:pPr>
            <a:r>
              <a:rPr lang="en-US" dirty="0" smtClean="0"/>
              <a:t>NGS </a:t>
            </a:r>
            <a:r>
              <a:rPr lang="en-US" dirty="0"/>
              <a:t>Map: 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dirty="0">
                <a:latin typeface="+mj-lt"/>
                <a:hlinkClick r:id="rId4"/>
              </a:rPr>
              <a:t>https://</a:t>
            </a:r>
            <a:r>
              <a:rPr lang="en-US" dirty="0" smtClean="0">
                <a:latin typeface="+mj-lt"/>
                <a:hlinkClick r:id="rId4"/>
              </a:rPr>
              <a:t>geodesy.noaa.gov/GPSonBM/index.shtml</a:t>
            </a:r>
            <a:endParaRPr lang="en-US" dirty="0" smtClean="0"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64864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33575" y="-228600"/>
            <a:ext cx="13011150" cy="7315200"/>
          </a:xfrm>
          <a:prstGeom prst="rect">
            <a:avLst/>
          </a:prstGeom>
        </p:spPr>
      </p:pic>
      <p:sp>
        <p:nvSpPr>
          <p:cNvPr id="9" name="TextBox 1"/>
          <p:cNvSpPr txBox="1">
            <a:spLocks noChangeArrowheads="1"/>
          </p:cNvSpPr>
          <p:nvPr/>
        </p:nvSpPr>
        <p:spPr bwMode="auto">
          <a:xfrm rot="16200000">
            <a:off x="5136357" y="3425031"/>
            <a:ext cx="6858000" cy="7699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4400" dirty="0">
                <a:solidFill>
                  <a:schemeClr val="tx2"/>
                </a:solidFill>
                <a:latin typeface="Arial" charset="0"/>
              </a:rPr>
              <a:t>geodesy.noaa.gov</a:t>
            </a:r>
            <a:endParaRPr lang="en-US" sz="1600" dirty="0">
              <a:solidFill>
                <a:schemeClr val="tx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45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</a:t>
            </a:r>
            <a:br>
              <a:rPr lang="en-US" dirty="0" smtClean="0"/>
            </a:br>
            <a:r>
              <a:rPr lang="en-US" dirty="0" smtClean="0"/>
              <a:t>geodesy.noaa.gov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Webinars</a:t>
            </a:r>
          </a:p>
          <a:p>
            <a:pPr lvl="1"/>
            <a:r>
              <a:rPr lang="en-US" dirty="0" smtClean="0"/>
              <a:t>SPCS2022, GPS on BM, …</a:t>
            </a:r>
          </a:p>
          <a:p>
            <a:r>
              <a:rPr lang="en-US" dirty="0" smtClean="0"/>
              <a:t>Subscriptions Services</a:t>
            </a:r>
          </a:p>
          <a:p>
            <a:pPr lvl="1"/>
            <a:r>
              <a:rPr lang="en-US" dirty="0" smtClean="0"/>
              <a:t>NGS news, webinars, training, GPS on BMs</a:t>
            </a:r>
          </a:p>
          <a:p>
            <a:r>
              <a:rPr lang="en-US" dirty="0" smtClean="0"/>
              <a:t>Geospatial Summit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Register now – in person, webinars, </a:t>
            </a:r>
            <a:r>
              <a:rPr lang="en-US" dirty="0" smtClean="0"/>
              <a:t>recordings</a:t>
            </a:r>
          </a:p>
          <a:p>
            <a:pPr lvl="1"/>
            <a:r>
              <a:rPr lang="en-US" dirty="0" smtClean="0"/>
              <a:t>May 6-7, outside DC</a:t>
            </a:r>
          </a:p>
          <a:p>
            <a:r>
              <a:rPr lang="en-US" dirty="0" smtClean="0"/>
              <a:t>Training, Presentations (library)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935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28863" y="2438400"/>
            <a:ext cx="4486275" cy="1323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Thank you</a:t>
            </a:r>
            <a:endParaRPr lang="en-US" sz="8000" dirty="0">
              <a:solidFill>
                <a:schemeClr val="tx2">
                  <a:lumMod val="50000"/>
                </a:schemeClr>
              </a:solidFill>
              <a:latin typeface="Lucida Fax" panose="02060602050505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20850" y="1054100"/>
            <a:ext cx="5865813" cy="584200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NOAA’s National Geodetic Survey</a:t>
            </a:r>
            <a:endParaRPr lang="en-US" sz="7200" b="1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4740436"/>
            <a:ext cx="3668761" cy="1631216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+mn-lt"/>
              </a:rPr>
              <a:t>Pam Fromhertz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+mn-lt"/>
              </a:rPr>
              <a:t>Rocky Mountain Regional Advisor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latin typeface="+mn-lt"/>
                <a:hlinkClick r:id="rId2"/>
              </a:rPr>
              <a:t>Pamela.Fromhertz@noaa.gov</a:t>
            </a:r>
            <a:endParaRPr lang="en-US" sz="2000" dirty="0" smtClean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+mn-lt"/>
              </a:rPr>
              <a:t>240-988-6363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latin typeface="+mn-lt"/>
              </a:rPr>
              <a:t>Geodesy.noaa.gov</a:t>
            </a:r>
            <a:endParaRPr lang="en-US" sz="2000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62600" y="4740436"/>
            <a:ext cx="3553730" cy="1631216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John Hunter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CO State Geomatics Coordinator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  <a:latin typeface="+mn-lt"/>
                <a:hlinkClick r:id="rId3"/>
              </a:rPr>
              <a:t>CoCoordinator@plsc.net</a:t>
            </a:r>
            <a:endParaRPr lang="en-US" sz="2000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  <a:latin typeface="+mn-lt"/>
                <a:hlinkClick r:id="rId4"/>
              </a:rPr>
              <a:t>John.Hunter@denverwater.org</a:t>
            </a:r>
            <a:endParaRPr lang="en-US" sz="2000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/>
              <a:t>303.634.3519</a:t>
            </a:r>
            <a:endParaRPr lang="en-US" sz="20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6200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geodesy.noaa.gov</a:t>
            </a:r>
            <a:endParaRPr lang="en-US"/>
          </a:p>
        </p:txBody>
      </p:sp>
      <p:pic>
        <p:nvPicPr>
          <p:cNvPr id="14339" name="Picture 2" descr="State Geodetic Coordina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9159875" cy="694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740025" y="76200"/>
            <a:ext cx="3663950" cy="64611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3600" dirty="0" smtClean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State Coordinators</a:t>
            </a:r>
          </a:p>
        </p:txBody>
      </p:sp>
      <p:sp>
        <p:nvSpPr>
          <p:cNvPr id="7" name="5-Point Star 6"/>
          <p:cNvSpPr/>
          <p:nvPr/>
        </p:nvSpPr>
        <p:spPr>
          <a:xfrm>
            <a:off x="76200" y="6172200"/>
            <a:ext cx="457200" cy="533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342" name="TextBox 6"/>
          <p:cNvSpPr txBox="1">
            <a:spLocks noChangeArrowheads="1"/>
          </p:cNvSpPr>
          <p:nvPr/>
        </p:nvSpPr>
        <p:spPr bwMode="auto">
          <a:xfrm>
            <a:off x="423863" y="6356350"/>
            <a:ext cx="36655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Calibri" panose="020F0502020204030204" pitchFamily="34" charset="0"/>
                <a:cs typeface="Arial" panose="020B0604020202020204" pitchFamily="34" charset="0"/>
              </a:rPr>
              <a:t>Rocky Mountain Region Coordinators</a:t>
            </a:r>
          </a:p>
        </p:txBody>
      </p:sp>
      <p:sp>
        <p:nvSpPr>
          <p:cNvPr id="9" name="5-Point Star 8"/>
          <p:cNvSpPr/>
          <p:nvPr/>
        </p:nvSpPr>
        <p:spPr>
          <a:xfrm>
            <a:off x="2955925" y="1905000"/>
            <a:ext cx="396875" cy="4572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5-Point Star 9"/>
          <p:cNvSpPr/>
          <p:nvPr/>
        </p:nvSpPr>
        <p:spPr>
          <a:xfrm>
            <a:off x="3032125" y="2438400"/>
            <a:ext cx="396875" cy="4572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5-Point Star 10"/>
          <p:cNvSpPr/>
          <p:nvPr/>
        </p:nvSpPr>
        <p:spPr>
          <a:xfrm>
            <a:off x="2239962" y="762000"/>
            <a:ext cx="396875" cy="4572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066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213" y="74613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+mj-lt"/>
              </a:rPr>
              <a:t>Who</a:t>
            </a:r>
            <a:endParaRPr lang="en-US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7215" y="2290763"/>
            <a:ext cx="8229600" cy="5257800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2400" dirty="0" smtClean="0">
                <a:latin typeface="+mj-lt"/>
              </a:rPr>
              <a:t>Members</a:t>
            </a:r>
            <a:r>
              <a:rPr lang="en-US" sz="2400" dirty="0">
                <a:latin typeface="+mj-lt"/>
              </a:rPr>
              <a:t>: </a:t>
            </a:r>
          </a:p>
          <a:p>
            <a:pPr marL="365760" lvl="1">
              <a:defRPr/>
            </a:pPr>
            <a:r>
              <a:rPr lang="en-US" sz="2000" dirty="0" smtClean="0">
                <a:latin typeface="+mj-lt"/>
              </a:rPr>
              <a:t>Thomas </a:t>
            </a:r>
            <a:r>
              <a:rPr lang="en-US" sz="2000" dirty="0" err="1" smtClean="0">
                <a:latin typeface="+mj-lt"/>
              </a:rPr>
              <a:t>Breitnauer</a:t>
            </a:r>
            <a:r>
              <a:rPr lang="en-US" sz="2000" dirty="0" smtClean="0">
                <a:latin typeface="+mj-lt"/>
              </a:rPr>
              <a:t>, Denver International Airport </a:t>
            </a:r>
          </a:p>
          <a:p>
            <a:pPr marL="365760" lvl="1">
              <a:defRPr/>
            </a:pPr>
            <a:r>
              <a:rPr lang="en-US" sz="2000" dirty="0" smtClean="0">
                <a:latin typeface="+mj-lt"/>
              </a:rPr>
              <a:t>Rick </a:t>
            </a:r>
            <a:r>
              <a:rPr lang="en-US" sz="2000" dirty="0" err="1">
                <a:latin typeface="+mj-lt"/>
              </a:rPr>
              <a:t>Corsi</a:t>
            </a:r>
            <a:r>
              <a:rPr lang="en-US" sz="2000" dirty="0">
                <a:latin typeface="+mj-lt"/>
              </a:rPr>
              <a:t>, Office of Information and Technology </a:t>
            </a:r>
          </a:p>
          <a:p>
            <a:pPr marL="365760" lvl="1">
              <a:defRPr/>
            </a:pPr>
            <a:r>
              <a:rPr lang="en-US" sz="2000" dirty="0" smtClean="0">
                <a:latin typeface="+mj-lt"/>
              </a:rPr>
              <a:t>Annabelle Montoya, GIS Colorado, City of </a:t>
            </a:r>
            <a:r>
              <a:rPr lang="en-US" sz="2000" dirty="0" err="1" smtClean="0">
                <a:latin typeface="+mj-lt"/>
              </a:rPr>
              <a:t>Wheatridge</a:t>
            </a:r>
            <a:endParaRPr lang="en-US" sz="2000" dirty="0" smtClean="0">
              <a:latin typeface="+mj-lt"/>
            </a:endParaRPr>
          </a:p>
          <a:p>
            <a:pPr marL="365760" lvl="1">
              <a:defRPr/>
            </a:pPr>
            <a:r>
              <a:rPr lang="en-US" sz="2000" dirty="0" smtClean="0">
                <a:latin typeface="+mj-lt"/>
              </a:rPr>
              <a:t>Joey </a:t>
            </a:r>
            <a:r>
              <a:rPr lang="en-US" sz="2000" dirty="0">
                <a:latin typeface="+mj-lt"/>
              </a:rPr>
              <a:t>Stone, Denver </a:t>
            </a:r>
            <a:r>
              <a:rPr lang="en-US" sz="2000" dirty="0" smtClean="0">
                <a:latin typeface="+mj-lt"/>
              </a:rPr>
              <a:t>Water</a:t>
            </a:r>
          </a:p>
          <a:p>
            <a:pPr marL="365760" lvl="1">
              <a:defRPr/>
            </a:pPr>
            <a:r>
              <a:rPr lang="en-US" sz="2000" dirty="0" smtClean="0">
                <a:latin typeface="+mj-lt"/>
              </a:rPr>
              <a:t>Darren Shanks, CDOT</a:t>
            </a:r>
          </a:p>
          <a:p>
            <a:pPr lvl="1">
              <a:defRPr/>
            </a:pPr>
            <a:endParaRPr lang="en-US" sz="2000" dirty="0"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2400" dirty="0" smtClean="0">
                <a:latin typeface="+mj-lt"/>
              </a:rPr>
              <a:t>Advisors</a:t>
            </a:r>
            <a:r>
              <a:rPr lang="en-US" sz="2400" dirty="0">
                <a:latin typeface="+mj-lt"/>
              </a:rPr>
              <a:t>: </a:t>
            </a:r>
          </a:p>
          <a:p>
            <a:pPr marL="365760" lvl="1">
              <a:defRPr/>
            </a:pPr>
            <a:r>
              <a:rPr lang="en-US" sz="2000" dirty="0">
                <a:latin typeface="+mj-lt"/>
              </a:rPr>
              <a:t>Todd Beers, President PLSC </a:t>
            </a:r>
          </a:p>
          <a:p>
            <a:pPr marL="365760" lvl="1">
              <a:defRPr/>
            </a:pPr>
            <a:r>
              <a:rPr lang="en-US" sz="2000" dirty="0" smtClean="0">
                <a:latin typeface="+mj-lt"/>
              </a:rPr>
              <a:t>Pam Fromhertz, NGS Rocky Mountain Regional Advisor </a:t>
            </a:r>
          </a:p>
          <a:p>
            <a:pPr marL="365760" lvl="1">
              <a:defRPr/>
            </a:pPr>
            <a:r>
              <a:rPr lang="en-US" sz="2000" dirty="0" smtClean="0">
                <a:latin typeface="+mj-lt"/>
              </a:rPr>
              <a:t>Becky </a:t>
            </a:r>
            <a:r>
              <a:rPr lang="en-US" sz="2000" dirty="0">
                <a:latin typeface="+mj-lt"/>
              </a:rPr>
              <a:t>Roland, PLSC Executive Secretariat </a:t>
            </a:r>
          </a:p>
        </p:txBody>
      </p:sp>
      <p:pic>
        <p:nvPicPr>
          <p:cNvPr id="1229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38175"/>
            <a:ext cx="1436688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TextBox 4"/>
          <p:cNvSpPr txBox="1">
            <a:spLocks noChangeArrowheads="1"/>
          </p:cNvSpPr>
          <p:nvPr/>
        </p:nvSpPr>
        <p:spPr bwMode="auto">
          <a:xfrm>
            <a:off x="1998663" y="991460"/>
            <a:ext cx="6688882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 dirty="0"/>
              <a:t>State </a:t>
            </a:r>
            <a:r>
              <a:rPr lang="en-US" altLang="en-US" sz="2400" dirty="0" smtClean="0"/>
              <a:t>Geomatics Coordinator</a:t>
            </a:r>
            <a:r>
              <a:rPr lang="en-US" altLang="en-US" sz="2400" dirty="0"/>
              <a:t>: </a:t>
            </a:r>
          </a:p>
          <a:p>
            <a:r>
              <a:rPr lang="en-US" altLang="en-US" sz="2000" dirty="0" smtClean="0"/>
              <a:t>* John </a:t>
            </a:r>
            <a:r>
              <a:rPr lang="en-US" altLang="en-US" sz="2000" dirty="0"/>
              <a:t>Hunter, Professional Land Surveyors of Colorado (PLSC), </a:t>
            </a:r>
            <a:endParaRPr lang="en-US" altLang="en-US" sz="2000" dirty="0" smtClean="0"/>
          </a:p>
          <a:p>
            <a:r>
              <a:rPr lang="en-US" altLang="en-US" sz="2000" dirty="0" smtClean="0"/>
              <a:t>   Denver </a:t>
            </a:r>
            <a:r>
              <a:rPr lang="en-US" altLang="en-US" sz="2000" dirty="0"/>
              <a:t>Water </a:t>
            </a:r>
          </a:p>
          <a:p>
            <a:endParaRPr lang="en-US" altLang="en-US" dirty="0"/>
          </a:p>
        </p:txBody>
      </p:sp>
      <p:pic>
        <p:nvPicPr>
          <p:cNvPr id="12294" name="5D13EFD3-AB1E-44FC-946A-239A5298EE41" descr="image1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3802063"/>
            <a:ext cx="941388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2286000"/>
            <a:ext cx="1309687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038" y="2286000"/>
            <a:ext cx="1304925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" y="3794125"/>
            <a:ext cx="1185863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560253" y="4583112"/>
            <a:ext cx="3774495" cy="523220"/>
          </a:xfrm>
          <a:prstGeom prst="rect">
            <a:avLst/>
          </a:prstGeom>
          <a:ln w="952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u="sng" dirty="0">
                <a:hlinkClick r:id="rId7"/>
              </a:rPr>
              <a:t>CoCoordinator@plsc.net</a:t>
            </a:r>
            <a:endParaRPr lang="en-US" sz="2800" u="sng" dirty="0"/>
          </a:p>
        </p:txBody>
      </p:sp>
    </p:spTree>
    <p:extLst>
      <p:ext uri="{BB962C8B-B14F-4D97-AF65-F5344CB8AC3E}">
        <p14:creationId xmlns:p14="http://schemas.microsoft.com/office/powerpoint/2010/main" val="1472527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711333" y="0"/>
            <a:ext cx="1219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12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9"/>
          <p:cNvSpPr>
            <a:spLocks noGrp="1"/>
          </p:cNvSpPr>
          <p:nvPr>
            <p:ph type="title"/>
          </p:nvPr>
        </p:nvSpPr>
        <p:spPr>
          <a:xfrm>
            <a:off x="425450" y="425450"/>
            <a:ext cx="8261350" cy="1174750"/>
          </a:xfrm>
        </p:spPr>
        <p:txBody>
          <a:bodyPr/>
          <a:lstStyle/>
          <a:p>
            <a:r>
              <a:rPr lang="en-US" altLang="en-US" dirty="0" smtClean="0">
                <a:latin typeface="+mj-lt"/>
              </a:rPr>
              <a:t>NSRS Modernization</a:t>
            </a:r>
            <a:br>
              <a:rPr lang="en-US" altLang="en-US" dirty="0" smtClean="0">
                <a:latin typeface="+mj-lt"/>
              </a:rPr>
            </a:br>
            <a:r>
              <a:rPr lang="en-US" altLang="en-US" dirty="0" smtClean="0">
                <a:latin typeface="+mj-lt"/>
              </a:rPr>
              <a:t>Who and What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317500" y="1709739"/>
            <a:ext cx="8477250" cy="4829175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en-US" dirty="0" smtClean="0">
                <a:latin typeface="+mj-lt"/>
              </a:rPr>
              <a:t>The </a:t>
            </a:r>
            <a:r>
              <a:rPr lang="en-US" b="1" dirty="0" smtClean="0">
                <a:solidFill>
                  <a:srgbClr val="C00000"/>
                </a:solidFill>
                <a:latin typeface="+mj-lt"/>
              </a:rPr>
              <a:t>National Geodetic Survey, </a:t>
            </a:r>
            <a:r>
              <a:rPr lang="en-US" dirty="0" smtClean="0">
                <a:latin typeface="+mj-lt"/>
              </a:rPr>
              <a:t>the federal agency responsible for establishing and maintain the positioning framework to support all federal civilian mapping and charting in the United States, is modernizing the </a:t>
            </a:r>
            <a:r>
              <a:rPr lang="en-US" b="1" dirty="0" smtClean="0">
                <a:solidFill>
                  <a:srgbClr val="C00000"/>
                </a:solidFill>
                <a:latin typeface="+mj-lt"/>
              </a:rPr>
              <a:t>National Spatial Reference System (NSRS). </a:t>
            </a:r>
          </a:p>
          <a:p>
            <a:pPr>
              <a:defRPr/>
            </a:pPr>
            <a:endParaRPr lang="en-US" sz="700" b="1" dirty="0" smtClean="0">
              <a:solidFill>
                <a:srgbClr val="C00000"/>
              </a:solidFill>
              <a:latin typeface="+mj-lt"/>
            </a:endParaRPr>
          </a:p>
          <a:p>
            <a:pPr>
              <a:defRPr/>
            </a:pPr>
            <a:r>
              <a:rPr lang="en-US" dirty="0" smtClean="0">
                <a:latin typeface="+mj-lt"/>
              </a:rPr>
              <a:t>What does this mean? </a:t>
            </a:r>
          </a:p>
          <a:p>
            <a:pPr lvl="1">
              <a:defRPr/>
            </a:pPr>
            <a:r>
              <a:rPr lang="en-US" dirty="0" smtClean="0">
                <a:latin typeface="+mj-lt"/>
              </a:rPr>
              <a:t>All </a:t>
            </a:r>
            <a:r>
              <a:rPr lang="en-US" dirty="0">
                <a:latin typeface="+mj-lt"/>
              </a:rPr>
              <a:t>horizontal and vertical </a:t>
            </a:r>
            <a:r>
              <a:rPr lang="en-US" dirty="0" err="1">
                <a:latin typeface="+mj-lt"/>
              </a:rPr>
              <a:t>datums</a:t>
            </a:r>
            <a:r>
              <a:rPr lang="en-US" dirty="0">
                <a:latin typeface="+mj-lt"/>
              </a:rPr>
              <a:t> in the </a:t>
            </a:r>
            <a:r>
              <a:rPr lang="en-US" dirty="0" smtClean="0">
                <a:latin typeface="+mj-lt"/>
              </a:rPr>
              <a:t>NSRS (NAD 83, </a:t>
            </a:r>
            <a:r>
              <a:rPr lang="en-US" dirty="0">
                <a:latin typeface="+mj-lt"/>
              </a:rPr>
              <a:t>NAVD </a:t>
            </a:r>
            <a:r>
              <a:rPr lang="en-US" dirty="0" smtClean="0">
                <a:latin typeface="+mj-lt"/>
              </a:rPr>
              <a:t>88, </a:t>
            </a:r>
            <a:r>
              <a:rPr lang="en-US" dirty="0">
                <a:latin typeface="+mj-lt"/>
              </a:rPr>
              <a:t>etc</a:t>
            </a:r>
            <a:r>
              <a:rPr lang="en-US" dirty="0" smtClean="0">
                <a:latin typeface="+mj-lt"/>
              </a:rPr>
              <a:t>.) will be updated with: </a:t>
            </a:r>
          </a:p>
          <a:p>
            <a:pPr lvl="2">
              <a:defRPr/>
            </a:pPr>
            <a:r>
              <a:rPr lang="en-US" dirty="0">
                <a:latin typeface="+mj-lt"/>
              </a:rPr>
              <a:t>Four (4) new Terrestrial Reference Frames of 2022</a:t>
            </a:r>
          </a:p>
          <a:p>
            <a:pPr lvl="2">
              <a:defRPr/>
            </a:pPr>
            <a:r>
              <a:rPr lang="en-US" dirty="0">
                <a:latin typeface="+mj-lt"/>
              </a:rPr>
              <a:t>North American-Pacific Geopotential Datum of </a:t>
            </a:r>
            <a:r>
              <a:rPr lang="en-US" dirty="0" smtClean="0">
                <a:latin typeface="+mj-lt"/>
              </a:rPr>
              <a:t>2022</a:t>
            </a:r>
          </a:p>
          <a:p>
            <a:pPr lvl="1">
              <a:defRPr/>
            </a:pPr>
            <a:r>
              <a:rPr lang="en-US" dirty="0" smtClean="0">
                <a:latin typeface="+mj-lt"/>
              </a:rPr>
              <a:t>New tools, products, services, and methodologies will be developed jointly to support the transition and access to an improved, modernized NSRS.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6791C4-DF4E-4C17-A41C-B2BEB15390BD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16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/>
          <p:cNvSpPr>
            <a:spLocks noGrp="1"/>
          </p:cNvSpPr>
          <p:nvPr>
            <p:ph type="ctrTitle"/>
          </p:nvPr>
        </p:nvSpPr>
        <p:spPr>
          <a:xfrm>
            <a:off x="152400" y="228600"/>
            <a:ext cx="8915400" cy="914400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latin typeface="+mj-lt"/>
                <a:cs typeface="Arial" panose="020B0604020202020204" pitchFamily="34" charset="0"/>
              </a:rPr>
              <a:t>NSRS Modernization</a:t>
            </a:r>
          </a:p>
        </p:txBody>
      </p:sp>
      <p:sp>
        <p:nvSpPr>
          <p:cNvPr id="33795" name="Rectangle 5"/>
          <p:cNvSpPr>
            <a:spLocks noGrp="1"/>
          </p:cNvSpPr>
          <p:nvPr>
            <p:ph type="subTitle" idx="1"/>
          </p:nvPr>
        </p:nvSpPr>
        <p:spPr>
          <a:xfrm>
            <a:off x="1000125" y="2925762"/>
            <a:ext cx="5905500" cy="407035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altLang="en-US" sz="2400" b="1" dirty="0" smtClean="0">
                <a:solidFill>
                  <a:schemeClr val="tx1"/>
                </a:solidFill>
                <a:latin typeface="+mj-lt"/>
                <a:ea typeface="ＭＳ Ｐゴシック" charset="0"/>
                <a:cs typeface="Arial" charset="0"/>
              </a:rPr>
              <a:t>Vastly </a:t>
            </a:r>
            <a:r>
              <a:rPr lang="en-US" altLang="en-US" sz="2400" b="1" dirty="0">
                <a:solidFill>
                  <a:schemeClr val="tx1"/>
                </a:solidFill>
                <a:latin typeface="+mj-lt"/>
                <a:ea typeface="ＭＳ Ｐゴシック" charset="0"/>
                <a:cs typeface="Arial" charset="0"/>
              </a:rPr>
              <a:t>improved flood plain </a:t>
            </a:r>
            <a:r>
              <a:rPr lang="en-US" altLang="en-US" sz="2400" b="1" dirty="0" smtClean="0">
                <a:solidFill>
                  <a:schemeClr val="tx1"/>
                </a:solidFill>
                <a:latin typeface="+mj-lt"/>
                <a:ea typeface="ＭＳ Ｐゴシック" charset="0"/>
                <a:cs typeface="Arial" charset="0"/>
              </a:rPr>
              <a:t>mapping</a:t>
            </a:r>
          </a:p>
          <a:p>
            <a:pPr marL="285750" indent="-285750" algn="l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1800" dirty="0" smtClean="0">
                <a:solidFill>
                  <a:schemeClr val="tx1"/>
                </a:solidFill>
                <a:latin typeface="+mj-lt"/>
                <a:ea typeface="ＭＳ Ｐゴシック" charset="0"/>
                <a:cs typeface="Arial" charset="0"/>
              </a:rPr>
              <a:t>Water flows due to differences </a:t>
            </a:r>
            <a:r>
              <a:rPr lang="en-US" altLang="en-US" sz="1800" dirty="0">
                <a:solidFill>
                  <a:schemeClr val="tx1"/>
                </a:solidFill>
                <a:latin typeface="+mj-lt"/>
                <a:ea typeface="ＭＳ Ｐゴシック" charset="0"/>
                <a:cs typeface="Arial" charset="0"/>
              </a:rPr>
              <a:t>in </a:t>
            </a:r>
            <a:r>
              <a:rPr lang="en-US" altLang="en-US" sz="1800" dirty="0" smtClean="0">
                <a:solidFill>
                  <a:schemeClr val="tx1"/>
                </a:solidFill>
                <a:latin typeface="+mj-lt"/>
                <a:ea typeface="ＭＳ Ｐゴシック" charset="0"/>
                <a:cs typeface="Arial" charset="0"/>
              </a:rPr>
              <a:t>gravity </a:t>
            </a:r>
            <a:endParaRPr lang="en-US" altLang="en-US" sz="1800" dirty="0">
              <a:solidFill>
                <a:schemeClr val="tx1"/>
              </a:solidFill>
              <a:latin typeface="+mj-lt"/>
              <a:ea typeface="ＭＳ Ｐゴシック" charset="0"/>
              <a:cs typeface="Arial" charset="0"/>
            </a:endParaRPr>
          </a:p>
          <a:p>
            <a:pPr marL="285750" indent="-285750" algn="l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1800" dirty="0" smtClean="0">
                <a:solidFill>
                  <a:schemeClr val="tx1"/>
                </a:solidFill>
                <a:latin typeface="+mj-lt"/>
                <a:ea typeface="ＭＳ Ｐゴシック" charset="0"/>
                <a:cs typeface="Arial" charset="0"/>
              </a:rPr>
              <a:t>Critically important in low-lying, flat communities</a:t>
            </a:r>
          </a:p>
          <a:p>
            <a:pPr lvl="1" algn="l" eaLnBrk="1" hangingPunct="1">
              <a:defRPr/>
            </a:pPr>
            <a:endParaRPr lang="en-US" altLang="en-US" sz="1800" dirty="0" smtClean="0">
              <a:solidFill>
                <a:schemeClr val="tx1"/>
              </a:solidFill>
              <a:latin typeface="+mj-lt"/>
              <a:ea typeface="ＭＳ Ｐゴシック" charset="0"/>
              <a:cs typeface="Arial" charset="0"/>
            </a:endParaRPr>
          </a:p>
          <a:p>
            <a:pPr lvl="1" algn="l" eaLnBrk="1" hangingPunct="1">
              <a:buFont typeface="Arial" charset="0"/>
              <a:buChar char="•"/>
              <a:defRPr/>
            </a:pPr>
            <a:endParaRPr lang="en-US" altLang="en-US" sz="1800" dirty="0">
              <a:solidFill>
                <a:schemeClr val="tx1"/>
              </a:solidFill>
              <a:latin typeface="+mj-lt"/>
              <a:ea typeface="ＭＳ Ｐゴシック" charset="0"/>
              <a:cs typeface="Arial" charset="0"/>
            </a:endParaRPr>
          </a:p>
          <a:p>
            <a:pPr lvl="1" algn="l" eaLnBrk="1" hangingPunct="1">
              <a:buFont typeface="Arial" charset="0"/>
              <a:buChar char="•"/>
              <a:defRPr/>
            </a:pPr>
            <a:endParaRPr lang="en-US" altLang="en-US" sz="1800" dirty="0" smtClean="0">
              <a:solidFill>
                <a:schemeClr val="tx1"/>
              </a:solidFill>
              <a:latin typeface="+mj-lt"/>
              <a:ea typeface="ＭＳ Ｐゴシック" charset="0"/>
              <a:cs typeface="Arial" charset="0"/>
            </a:endParaRPr>
          </a:p>
          <a:p>
            <a:pPr lvl="1" algn="l" eaLnBrk="1" hangingPunct="1">
              <a:buFont typeface="Arial" charset="0"/>
              <a:buChar char="•"/>
              <a:defRPr/>
            </a:pPr>
            <a:endParaRPr lang="en-US" altLang="en-US" sz="1800" dirty="0">
              <a:solidFill>
                <a:schemeClr val="tx1"/>
              </a:solidFill>
              <a:latin typeface="+mj-lt"/>
              <a:ea typeface="ＭＳ Ｐゴシック" charset="0"/>
              <a:cs typeface="Arial" charset="0"/>
            </a:endParaRPr>
          </a:p>
          <a:p>
            <a:pPr algn="l" eaLnBrk="1" hangingPunct="1">
              <a:defRPr/>
            </a:pPr>
            <a:endParaRPr lang="en-US" altLang="en-US" sz="2400" dirty="0" smtClean="0">
              <a:solidFill>
                <a:schemeClr val="tx1"/>
              </a:solidFill>
              <a:latin typeface="+mj-lt"/>
              <a:ea typeface="ＭＳ Ｐゴシック" charset="0"/>
              <a:cs typeface="Arial" charset="0"/>
            </a:endParaRPr>
          </a:p>
          <a:p>
            <a:pPr algn="l" eaLnBrk="1" hangingPunct="1">
              <a:defRPr/>
            </a:pPr>
            <a:r>
              <a:rPr lang="en-US" altLang="en-US" sz="2400" b="1" dirty="0" smtClean="0">
                <a:solidFill>
                  <a:schemeClr val="tx1"/>
                </a:solidFill>
                <a:latin typeface="+mj-lt"/>
                <a:ea typeface="ＭＳ Ｐゴシック" charset="0"/>
                <a:cs typeface="Arial" charset="0"/>
              </a:rPr>
              <a:t>Fundamental support for new technologies</a:t>
            </a:r>
          </a:p>
          <a:p>
            <a:pPr marL="285750" indent="-285750" algn="l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1800" dirty="0" smtClean="0">
                <a:solidFill>
                  <a:schemeClr val="tx1"/>
                </a:solidFill>
                <a:latin typeface="+mj-lt"/>
                <a:ea typeface="ＭＳ Ｐゴシック" charset="0"/>
                <a:cs typeface="Arial" charset="0"/>
              </a:rPr>
              <a:t>“Smart Highways” for autonomous vehicles</a:t>
            </a:r>
          </a:p>
          <a:p>
            <a:pPr algn="l" eaLnBrk="1" hangingPunct="1">
              <a:buFont typeface="Arial" charset="0"/>
              <a:buChar char="•"/>
              <a:defRPr/>
            </a:pPr>
            <a:endParaRPr lang="en-US" altLang="en-US" dirty="0" smtClean="0">
              <a:solidFill>
                <a:schemeClr val="tx1"/>
              </a:solidFill>
              <a:latin typeface="+mj-lt"/>
              <a:ea typeface="ＭＳ Ｐゴシック" charset="0"/>
              <a:cs typeface="Arial" charset="0"/>
            </a:endParaRPr>
          </a:p>
          <a:p>
            <a:pPr algn="l" eaLnBrk="1" hangingPunct="1">
              <a:defRPr/>
            </a:pPr>
            <a:r>
              <a:rPr lang="en-US" altLang="en-US" dirty="0" smtClean="0">
                <a:solidFill>
                  <a:schemeClr val="tx1"/>
                </a:solidFill>
                <a:latin typeface="+mj-lt"/>
                <a:ea typeface="ＭＳ Ｐゴシック" charset="0"/>
                <a:cs typeface="Arial" charset="0"/>
              </a:rPr>
              <a:t> </a:t>
            </a:r>
            <a:endParaRPr lang="en-US" altLang="en-US" sz="2800" dirty="0" smtClean="0">
              <a:solidFill>
                <a:schemeClr val="tx1"/>
              </a:solidFill>
              <a:latin typeface="+mj-lt"/>
              <a:ea typeface="ＭＳ Ｐゴシック" charset="0"/>
              <a:cs typeface="Arial" charset="0"/>
            </a:endParaRPr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46430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44C6FC6-40C7-4D80-9763-CEDB9F4CF48B}" type="slidenum">
              <a:rPr lang="en-US" altLang="en-US" sz="1200" smtClean="0">
                <a:latin typeface="+mn-lt"/>
                <a:cs typeface="Times New Roman" panose="02020603050405020304" pitchFamily="18" charset="0"/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en-US" altLang="en-US" sz="1200" smtClean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0245" name="Picture 12" descr="Image result for smart highway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5289550"/>
            <a:ext cx="1943100" cy="1295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Rectangle 5"/>
          <p:cNvSpPr txBox="1">
            <a:spLocks/>
          </p:cNvSpPr>
          <p:nvPr/>
        </p:nvSpPr>
        <p:spPr bwMode="auto">
          <a:xfrm>
            <a:off x="2878137" y="961231"/>
            <a:ext cx="6094413" cy="407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en-US" altLang="en-US" sz="2400" b="1" dirty="0" smtClean="0">
              <a:latin typeface="+mn-lt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2400" b="1" dirty="0" smtClean="0">
                <a:latin typeface="+mn-lt"/>
              </a:rPr>
              <a:t>Revolutionize </a:t>
            </a:r>
            <a:r>
              <a:rPr lang="en-US" altLang="en-US" sz="2400" b="1" dirty="0">
                <a:latin typeface="+mn-lt"/>
              </a:rPr>
              <a:t>professional </a:t>
            </a:r>
            <a:r>
              <a:rPr lang="en-US" altLang="en-US" sz="2400" b="1" dirty="0" smtClean="0">
                <a:latin typeface="+mn-lt"/>
              </a:rPr>
              <a:t>surveying</a:t>
            </a:r>
          </a:p>
          <a:p>
            <a:pPr marL="285750" indent="-285750"/>
            <a:r>
              <a:rPr lang="en-US" altLang="en-US" sz="1800" dirty="0" smtClean="0">
                <a:latin typeface="+mn-lt"/>
              </a:rPr>
              <a:t>No </a:t>
            </a:r>
            <a:r>
              <a:rPr lang="en-US" altLang="en-US" sz="1800" dirty="0">
                <a:latin typeface="+mn-lt"/>
              </a:rPr>
              <a:t>more need for installing and locating bench </a:t>
            </a:r>
            <a:r>
              <a:rPr lang="en-US" altLang="en-US" sz="1800" dirty="0" smtClean="0">
                <a:latin typeface="+mn-lt"/>
              </a:rPr>
              <a:t>marks</a:t>
            </a:r>
          </a:p>
          <a:p>
            <a:pPr marL="285750" indent="-285750"/>
            <a:r>
              <a:rPr lang="en-US" altLang="en-US" sz="1800" dirty="0" smtClean="0">
                <a:latin typeface="+mn-lt"/>
              </a:rPr>
              <a:t>Absolute</a:t>
            </a:r>
            <a:r>
              <a:rPr lang="en-US" altLang="en-US" sz="1800" dirty="0">
                <a:latin typeface="+mn-lt"/>
              </a:rPr>
              <a:t>, consistent positioning autonomously, </a:t>
            </a:r>
            <a:r>
              <a:rPr lang="en-US" altLang="en-US" sz="1800" dirty="0" smtClean="0">
                <a:latin typeface="+mn-lt"/>
              </a:rPr>
              <a:t>anywhere</a:t>
            </a:r>
          </a:p>
          <a:p>
            <a:pPr lvl="1" eaLnBrk="1" hangingPunct="1">
              <a:buNone/>
            </a:pPr>
            <a:endParaRPr lang="en-US" altLang="en-US" sz="1800" dirty="0" smtClean="0">
              <a:latin typeface="+mn-lt"/>
            </a:endParaRPr>
          </a:p>
          <a:p>
            <a:pPr lvl="1" eaLnBrk="1" hangingPunct="1">
              <a:buFont typeface="Arial" panose="020B0604020202020204" pitchFamily="34" charset="0"/>
              <a:buChar char="•"/>
            </a:pPr>
            <a:endParaRPr lang="en-US" altLang="en-US" sz="1800" dirty="0">
              <a:latin typeface="+mn-lt"/>
            </a:endParaRPr>
          </a:p>
          <a:p>
            <a:pPr lvl="1" eaLnBrk="1" hangingPunct="1">
              <a:buFont typeface="Arial" panose="020B0604020202020204" pitchFamily="34" charset="0"/>
              <a:buNone/>
            </a:pPr>
            <a:endParaRPr lang="en-US" altLang="en-US" sz="1800" dirty="0">
              <a:latin typeface="+mn-lt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sz="2400" dirty="0" smtClean="0">
              <a:latin typeface="+mn-lt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sz="1600" dirty="0" smtClean="0">
              <a:latin typeface="+mn-lt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2400" b="1" dirty="0" smtClean="0">
                <a:latin typeface="+mn-lt"/>
              </a:rPr>
              <a:t>Impacts </a:t>
            </a:r>
            <a:r>
              <a:rPr lang="en-US" altLang="en-US" sz="2400" b="1" dirty="0">
                <a:latin typeface="+mn-lt"/>
              </a:rPr>
              <a:t>on </a:t>
            </a:r>
            <a:r>
              <a:rPr lang="en-US" altLang="en-US" sz="2400" b="1" dirty="0" smtClean="0">
                <a:latin typeface="+mn-lt"/>
              </a:rPr>
              <a:t>infrastructure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1800" dirty="0" smtClean="0">
                <a:latin typeface="+mn-lt"/>
              </a:rPr>
              <a:t>Any </a:t>
            </a:r>
            <a:r>
              <a:rPr lang="en-US" altLang="en-US" sz="1800" dirty="0">
                <a:latin typeface="+mn-lt"/>
              </a:rPr>
              <a:t>application requiring precise </a:t>
            </a:r>
            <a:r>
              <a:rPr lang="en-US" altLang="en-US" sz="1800" dirty="0" smtClean="0">
                <a:latin typeface="+mn-lt"/>
              </a:rPr>
              <a:t>positioning -- bridges</a:t>
            </a:r>
            <a:r>
              <a:rPr lang="en-US" altLang="en-US" sz="1800" dirty="0">
                <a:latin typeface="+mn-lt"/>
              </a:rPr>
              <a:t>, tunnels, </a:t>
            </a:r>
            <a:r>
              <a:rPr lang="en-US" altLang="en-US" sz="1800" dirty="0" smtClean="0">
                <a:latin typeface="+mn-lt"/>
              </a:rPr>
              <a:t>railways, agriculture, navigation -- will </a:t>
            </a:r>
            <a:r>
              <a:rPr lang="en-US" altLang="en-US" sz="1800" dirty="0">
                <a:latin typeface="+mn-lt"/>
              </a:rPr>
              <a:t>be easier and more accurate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dirty="0" smtClean="0">
              <a:latin typeface="+mn-lt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dirty="0">
              <a:latin typeface="+mn-lt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dirty="0">
                <a:latin typeface="+mn-lt"/>
              </a:rPr>
              <a:t> </a:t>
            </a:r>
            <a:endParaRPr lang="en-US" altLang="en-US" sz="2800" dirty="0">
              <a:latin typeface="+mn-lt"/>
            </a:endParaRPr>
          </a:p>
        </p:txBody>
      </p:sp>
      <p:pic>
        <p:nvPicPr>
          <p:cNvPr id="10247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593" y="2696369"/>
            <a:ext cx="1938338" cy="15176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11" descr="Bridge_split_cropp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25" y="4348162"/>
            <a:ext cx="2208212" cy="1366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1" y="1228328"/>
            <a:ext cx="1979613" cy="138271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89595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280CB3-0FF6-4D07-A0F6-C78040BEDDEE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12619" y="786298"/>
            <a:ext cx="831272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/>
              <a:t>All coordinates and heights </a:t>
            </a:r>
          </a:p>
          <a:p>
            <a:pPr algn="ctr"/>
            <a:r>
              <a:rPr lang="en-US" sz="4800" b="1" dirty="0" smtClean="0"/>
              <a:t>will change!</a:t>
            </a:r>
          </a:p>
          <a:p>
            <a:pPr algn="ctr"/>
            <a:endParaRPr lang="en-US" sz="4000" b="1" dirty="0"/>
          </a:p>
          <a:p>
            <a:pPr algn="ctr"/>
            <a:r>
              <a:rPr lang="en-US" sz="4000" dirty="0"/>
              <a:t>In Colorado by over 4 feet horizontally and around -2 feet vertically</a:t>
            </a:r>
          </a:p>
          <a:p>
            <a:pPr algn="ctr"/>
            <a:endParaRPr lang="en-US" sz="4000" dirty="0" smtClean="0"/>
          </a:p>
        </p:txBody>
      </p:sp>
    </p:spTree>
    <p:extLst>
      <p:ext uri="{BB962C8B-B14F-4D97-AF65-F5344CB8AC3E}">
        <p14:creationId xmlns:p14="http://schemas.microsoft.com/office/powerpoint/2010/main" val="735976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Esri_Corporate_Template_4x3">
  <a:themeElements>
    <a:clrScheme name="Esri Branding Colors 2013_Blue Background">
      <a:dk1>
        <a:sysClr val="windowText" lastClr="000000"/>
      </a:dk1>
      <a:lt1>
        <a:sysClr val="window" lastClr="FFFFFF"/>
      </a:lt1>
      <a:dk2>
        <a:srgbClr val="007AC2"/>
      </a:dk2>
      <a:lt2>
        <a:srgbClr val="FFFF96"/>
      </a:lt2>
      <a:accent1>
        <a:srgbClr val="35AC46"/>
      </a:accent1>
      <a:accent2>
        <a:srgbClr val="AAD04B"/>
      </a:accent2>
      <a:accent3>
        <a:srgbClr val="F89927"/>
      </a:accent3>
      <a:accent4>
        <a:srgbClr val="00B9F2"/>
      </a:accent4>
      <a:accent5>
        <a:srgbClr val="8E499B"/>
      </a:accent5>
      <a:accent6>
        <a:srgbClr val="BE9969"/>
      </a:accent6>
      <a:hlink>
        <a:srgbClr val="C9F2FF"/>
      </a:hlink>
      <a:folHlink>
        <a:srgbClr val="94E6FF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defRPr dirty="0" err="1" smtClean="0">
            <a:ea typeface="+mn-ea"/>
            <a:cs typeface="+mn-cs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NGSPowerPointTemplate</Template>
  <TotalTime>52104</TotalTime>
  <Words>1354</Words>
  <Application>Microsoft Office PowerPoint</Application>
  <PresentationFormat>On-screen Show (4:3)</PresentationFormat>
  <Paragraphs>300</Paragraphs>
  <Slides>38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38</vt:i4>
      </vt:variant>
    </vt:vector>
  </HeadingPairs>
  <TitlesOfParts>
    <vt:vector size="50" baseType="lpstr">
      <vt:lpstr>MS PGothic</vt:lpstr>
      <vt:lpstr>MS PGothic</vt:lpstr>
      <vt:lpstr>Arial</vt:lpstr>
      <vt:lpstr>Calibri</vt:lpstr>
      <vt:lpstr>Gill Sans MT</vt:lpstr>
      <vt:lpstr>Lucida Fax</vt:lpstr>
      <vt:lpstr>Lucida Grande</vt:lpstr>
      <vt:lpstr>Times New Roman</vt:lpstr>
      <vt:lpstr>Verdana</vt:lpstr>
      <vt:lpstr>Office Theme</vt:lpstr>
      <vt:lpstr>Esri_Corporate_Template_4x3</vt:lpstr>
      <vt:lpstr>1_Office Theme</vt:lpstr>
      <vt:lpstr>PowerPoint Presentation</vt:lpstr>
      <vt:lpstr>Agenda</vt:lpstr>
      <vt:lpstr>PowerPoint Presentation</vt:lpstr>
      <vt:lpstr>PowerPoint Presentation</vt:lpstr>
      <vt:lpstr>Who</vt:lpstr>
      <vt:lpstr>PowerPoint Presentation</vt:lpstr>
      <vt:lpstr>NSRS Modernization Who and What</vt:lpstr>
      <vt:lpstr>NSRS Modernization</vt:lpstr>
      <vt:lpstr>PowerPoint Presentation</vt:lpstr>
      <vt:lpstr>PowerPoint Presentation</vt:lpstr>
      <vt:lpstr>PowerPoint Presentation</vt:lpstr>
      <vt:lpstr>New Vertical Datum (Outcome)</vt:lpstr>
      <vt:lpstr>PowerPoint Presentation</vt:lpstr>
      <vt:lpstr>These are part of the NSRS*</vt:lpstr>
      <vt:lpstr>These are not part of the NSRS*</vt:lpstr>
      <vt:lpstr>NCAT NGS Coordinate Conversion and Transformation Tool</vt:lpstr>
      <vt:lpstr>SPCS2022 Zone  layers and LDPs</vt:lpstr>
      <vt:lpstr>PowerPoint Presentation</vt:lpstr>
      <vt:lpstr>PowerPoint Presentation</vt:lpstr>
      <vt:lpstr>PowerPoint Presentation</vt:lpstr>
      <vt:lpstr>PowerPoint Presentation</vt:lpstr>
      <vt:lpstr>Montana statewide</vt:lpstr>
      <vt:lpstr>Montana statewide + discontinuous LDPs</vt:lpstr>
      <vt:lpstr>GPS on Bench Marks</vt:lpstr>
      <vt:lpstr>Ellipsoid, Geoid, and Orthometric Heights</vt:lpstr>
      <vt:lpstr>PowerPoint Presentation</vt:lpstr>
      <vt:lpstr>PowerPoint Presentation</vt:lpstr>
      <vt:lpstr>PowerPoint Presentation</vt:lpstr>
      <vt:lpstr>PowerPoint Presentation</vt:lpstr>
      <vt:lpstr>Next Steps</vt:lpstr>
      <vt:lpstr>Crowdsourcing GPS on Bench Marks</vt:lpstr>
      <vt:lpstr>OPUS Share Data Sheet</vt:lpstr>
      <vt:lpstr>PowerPoint Presentation</vt:lpstr>
      <vt:lpstr>PowerPoint Presentation</vt:lpstr>
      <vt:lpstr>Rocky Mountain Region Map and Volunteer Sign up</vt:lpstr>
      <vt:lpstr>PowerPoint Presentation</vt:lpstr>
      <vt:lpstr>Resources geodesy.noaa.gov</vt:lpstr>
      <vt:lpstr>PowerPoint Presentation</vt:lpstr>
    </vt:vector>
  </TitlesOfParts>
  <Company>Simmons + Associates Graphic Design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Dennis</dc:creator>
  <cp:lastModifiedBy>Pamela Fromhertz</cp:lastModifiedBy>
  <cp:revision>1198</cp:revision>
  <dcterms:created xsi:type="dcterms:W3CDTF">2017-09-13T12:33:59Z</dcterms:created>
  <dcterms:modified xsi:type="dcterms:W3CDTF">2019-03-26T23:04:40Z</dcterms:modified>
</cp:coreProperties>
</file>