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13"/>
  </p:notesMasterIdLst>
  <p:sldIdLst>
    <p:sldId id="2122" r:id="rId2"/>
    <p:sldId id="2148" r:id="rId3"/>
    <p:sldId id="2152" r:id="rId4"/>
    <p:sldId id="2143" r:id="rId5"/>
    <p:sldId id="2063" r:id="rId6"/>
    <p:sldId id="2053" r:id="rId7"/>
    <p:sldId id="2150" r:id="rId8"/>
    <p:sldId id="2077" r:id="rId9"/>
    <p:sldId id="2078" r:id="rId10"/>
    <p:sldId id="2079" r:id="rId11"/>
    <p:sldId id="2151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ael Dennis" initials="MD" lastIdx="1" clrIdx="0">
    <p:extLst>
      <p:ext uri="{19B8F6BF-5375-455C-9EA6-DF929625EA0E}">
        <p15:presenceInfo xmlns:p15="http://schemas.microsoft.com/office/powerpoint/2012/main" userId="043abf545f85821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0000"/>
    <a:srgbClr val="000000"/>
    <a:srgbClr val="004F58"/>
    <a:srgbClr val="4A8B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84" autoAdjust="0"/>
    <p:restoredTop sz="84094" autoAdjust="0"/>
  </p:normalViewPr>
  <p:slideViewPr>
    <p:cSldViewPr snapToGrid="0" snapToObjects="1">
      <p:cViewPr varScale="1">
        <p:scale>
          <a:sx n="93" d="100"/>
          <a:sy n="93" d="100"/>
        </p:scale>
        <p:origin x="127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C1CB3B-601C-3044-872C-680405EF9CD1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87191B-5443-0B49-80DC-518BB88BFE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536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7191B-5443-0B49-80DC-518BB88BFE3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531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7191B-5443-0B49-80DC-518BB88BF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38934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7191B-5443-0B49-80DC-518BB88BF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6414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7191B-5443-0B49-80DC-518BB88BF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36533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7191B-5443-0B49-80DC-518BB88BF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09430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7191B-5443-0B49-80DC-518BB88BF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46651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7191B-5443-0B49-80DC-518BB88BF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2433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7191B-5443-0B49-80DC-518BB88BF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227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ustom Title Slide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D4C8179-00F4-C5CF-A2B2-611C5D4C81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635"/>
            <a:ext cx="1219403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84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ADED4E-B04A-4590-40F3-32E45C382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649224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CA8DAF9-CFC1-344C-89B7-DCB2EBBDC67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E33EB96-C9D2-15A9-D761-E251560AB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11247120" cy="914400"/>
          </a:xfrm>
        </p:spPr>
        <p:txBody>
          <a:bodyPr/>
          <a:lstStyle/>
          <a:p>
            <a:endParaRPr lang="en-US" b="1" dirty="0">
              <a:latin typeface="+mn-lt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84F121D3-B0F5-EAB9-2BCA-643BA7FBC9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11247120" cy="4846320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594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ADED4E-B04A-4590-40F3-32E45C382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649224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CA8DAF9-CFC1-344C-89B7-DCB2EBBDC67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E33EB96-C9D2-15A9-D761-E251560AB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11247120" cy="914400"/>
          </a:xfrm>
        </p:spPr>
        <p:txBody>
          <a:bodyPr/>
          <a:lstStyle/>
          <a:p>
            <a:endParaRPr lang="en-US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761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ADED4E-B04A-4590-40F3-32E45C382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649224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CA8DAF9-CFC1-344C-89B7-DCB2EBBDC67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5">
            <a:extLst>
              <a:ext uri="{FF2B5EF4-FFF2-40B4-BE49-F238E27FC236}">
                <a16:creationId xmlns:a16="http://schemas.microsoft.com/office/drawing/2014/main" id="{639DFDDC-F7B4-9175-004F-D526BCFF4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" y="457200"/>
            <a:ext cx="3474720" cy="1005840"/>
          </a:xfrm>
        </p:spPr>
        <p:txBody>
          <a:bodyPr tIns="45720" bIns="45720" anchor="t" anchorCtr="0">
            <a:normAutofit/>
          </a:bodyPr>
          <a:lstStyle>
            <a:lvl1pPr>
              <a:defRPr sz="3200"/>
            </a:lvl1pPr>
          </a:lstStyle>
          <a:p>
            <a:endParaRPr lang="en-US" b="1" dirty="0">
              <a:latin typeface="+mn-lt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30B5D0D-0383-0684-3296-25438009F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440" y="1463040"/>
            <a:ext cx="3474720" cy="4846320"/>
          </a:xfrm>
        </p:spPr>
        <p:txBody>
          <a:bodyPr tIns="45720" bIns="45720" numCol="1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631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44000" y="649224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CA8DAF9-CFC1-344C-89B7-DCB2EBBDC6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013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E36C185-3C5A-B14E-7AA3-6D4AA1D11E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8CF70-1155-487E-B744-8711D623BA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832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BCE26D-6A7E-3D87-F313-08A969695B8F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0"/>
            <a:ext cx="12194036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124712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11247120" cy="48463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5B2F7E2-D04B-3EA5-05CF-99C2B88BA2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44000" y="64897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AB78CF70-1155-487E-B744-8711D623BA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997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820" r:id="rId2"/>
    <p:sldLayoutId id="2147483824" r:id="rId3"/>
    <p:sldLayoutId id="2147483822" r:id="rId4"/>
    <p:sldLayoutId id="2147483823" r:id="rId5"/>
    <p:sldLayoutId id="2147483971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hyperlink" Target="http://ninjaworldamouthfulofmanythings.blogspot.com/2012/01/big-deals-and-great-discounts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949B7AD-9BA4-00D9-4477-5A04CE6CFEC5}"/>
              </a:ext>
            </a:extLst>
          </p:cNvPr>
          <p:cNvSpPr txBox="1">
            <a:spLocks/>
          </p:cNvSpPr>
          <p:nvPr/>
        </p:nvSpPr>
        <p:spPr bwMode="auto">
          <a:xfrm>
            <a:off x="8201607" y="5698950"/>
            <a:ext cx="3710473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Times New Roman" charset="0"/>
              </a:rPr>
              <a:t>Michael L. Dennis, PhD, PE, PLS</a:t>
            </a:r>
          </a:p>
          <a:p>
            <a:pPr marL="0" marR="0" lvl="0" indent="0" algn="r" defTabSz="4572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Times New Roman" charset="0"/>
              </a:rPr>
              <a:t>SPCS2022 Project Manager</a:t>
            </a:r>
          </a:p>
          <a:p>
            <a:pPr marL="0" marR="0" lvl="0" indent="0" algn="r" defTabSz="4572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2000" dirty="0">
                <a:solidFill>
                  <a:prstClr val="black"/>
                </a:solidFill>
                <a:latin typeface="Calibri"/>
                <a:cs typeface="Times New Roman" charset="0"/>
              </a:rPr>
              <a:t>NOAA’s National Geodetic Survey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24AC80C-E6FF-A5DA-3828-DFA13B239ECD}"/>
              </a:ext>
            </a:extLst>
          </p:cNvPr>
          <p:cNvSpPr txBox="1">
            <a:spLocks/>
          </p:cNvSpPr>
          <p:nvPr/>
        </p:nvSpPr>
        <p:spPr bwMode="auto">
          <a:xfrm>
            <a:off x="279920" y="5698951"/>
            <a:ext cx="6055566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defTabSz="4572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Times New Roman" charset="0"/>
              </a:rPr>
              <a:t>FIG Working Week 2023</a:t>
            </a:r>
          </a:p>
          <a:p>
            <a:pPr marL="0" marR="0" lvl="0" indent="0" defTabSz="4572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Times New Roman" charset="0"/>
              </a:rPr>
              <a:t>Orlando, Florida, USA</a:t>
            </a:r>
          </a:p>
          <a:p>
            <a:pPr marL="0" marR="0" lvl="0" indent="0" defTabSz="4572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Times New Roman" charset="0"/>
              </a:rPr>
              <a:t>28 May – 1 June, 2023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DB2418A0-115E-C4AB-F682-47694747C5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2377440"/>
            <a:ext cx="8764555" cy="1089529"/>
          </a:xfrm>
        </p:spPr>
        <p:txBody>
          <a:bodyPr anchor="t" anchorCtr="0">
            <a:spAutoFit/>
          </a:bodyPr>
          <a:lstStyle/>
          <a:p>
            <a:pPr algn="l"/>
            <a:r>
              <a:rPr lang="en-US" sz="7200" dirty="0"/>
              <a:t>The Future is Here</a:t>
            </a:r>
          </a:p>
        </p:txBody>
      </p:sp>
      <p:sp>
        <p:nvSpPr>
          <p:cNvPr id="11" name="Subtitle 10">
            <a:extLst>
              <a:ext uri="{FF2B5EF4-FFF2-40B4-BE49-F238E27FC236}">
                <a16:creationId xmlns:a16="http://schemas.microsoft.com/office/drawing/2014/main" id="{7ABF0E00-5DF5-6415-1B36-B468E644C1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91840"/>
            <a:ext cx="7707087" cy="1660968"/>
          </a:xfrm>
        </p:spPr>
        <p:txBody>
          <a:bodyPr>
            <a:spAutoFit/>
          </a:bodyPr>
          <a:lstStyle/>
          <a:p>
            <a:pPr algn="l"/>
            <a:r>
              <a:rPr lang="en-US" sz="4000" b="1" i="1" dirty="0"/>
              <a:t>Introducing the State Plane Coordinate System of 2022</a:t>
            </a:r>
          </a:p>
          <a:p>
            <a:pPr algn="l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Paper #12044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0B017EB-369D-5E3E-950B-016524760F9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12519" y="1174540"/>
            <a:ext cx="1097280" cy="10972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36D6C9F-63D5-78C2-551A-1A4C17E104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0439" y="915455"/>
            <a:ext cx="1828800" cy="1578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56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24B4A38-653B-5570-C5F0-E1297C9877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5680" y="91440"/>
            <a:ext cx="8656320" cy="649224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564EC7-08CC-B0F4-EFF9-B98CB0F831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A8DAF9-CFC1-344C-89B7-DCB2EBBDC67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D342CC9-6237-BD1B-96B4-9A1A91C47A9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" y="182880"/>
            <a:ext cx="3473450" cy="1006475"/>
          </a:xfrm>
        </p:spPr>
        <p:txBody>
          <a:bodyPr tIns="45720" bIns="45720" anchor="t" anchorCtr="0">
            <a:normAutofit/>
          </a:bodyPr>
          <a:lstStyle/>
          <a:p>
            <a:r>
              <a:rPr lang="en-US" sz="3200" b="1" dirty="0">
                <a:latin typeface="+mn-lt"/>
              </a:rPr>
              <a:t>SPCS2022 linear distortion (prelim)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05F0CC9-AD8B-3B14-10D4-2D5068AA0949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91440" y="1188720"/>
            <a:ext cx="3566160" cy="4845050"/>
          </a:xfrm>
        </p:spPr>
        <p:txBody>
          <a:bodyPr tIns="45720" bIns="45720" numCol="1">
            <a:normAutofit/>
          </a:bodyPr>
          <a:lstStyle/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800" b="1" dirty="0"/>
              <a:t>187 zones (10 states)</a:t>
            </a:r>
          </a:p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000" b="1" i="1" dirty="0"/>
              <a:t>Percent within distortion (ppm):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BBA741B1-E15B-3C91-53C5-68B411B49E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311165"/>
              </p:ext>
            </p:extLst>
          </p:nvPr>
        </p:nvGraphicFramePr>
        <p:xfrm>
          <a:off x="91440" y="1920240"/>
          <a:ext cx="3474720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">
                  <a:extLst>
                    <a:ext uri="{9D8B030D-6E8A-4147-A177-3AD203B41FA5}">
                      <a16:colId xmlns:a16="http://schemas.microsoft.com/office/drawing/2014/main" val="2285974399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3565563844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225808953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38125117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/>
                        <a:t>Distor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Cities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Area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1103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±20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79%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79%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73%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3376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±50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91%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91%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88%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405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±100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99.8%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99%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97%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77865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±400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10</a:t>
                      </a:r>
                      <a:r>
                        <a:rPr lang="en-US" sz="2000" dirty="0"/>
                        <a:t>0</a:t>
                      </a:r>
                      <a:r>
                        <a:rPr lang="en-US" sz="2000"/>
                        <a:t>%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3499600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1" dirty="0"/>
                        <a:t>City and area statistics (ppm):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65772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-256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-465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3593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Max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+120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+230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9227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Range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376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693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336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Mean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-13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6979924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/>
                        <a:t>Mean weighted by pop = -0.5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9568200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1FD4D0-FC46-BB03-5655-CE606B11648A}"/>
              </a:ext>
            </a:extLst>
          </p:cNvPr>
          <p:cNvSpPr txBox="1">
            <a:spLocks/>
          </p:cNvSpPr>
          <p:nvPr/>
        </p:nvSpPr>
        <p:spPr>
          <a:xfrm>
            <a:off x="9144000" y="649224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FCA8DAF9-CFC1-344C-89B7-DCB2EBBDC673}" type="slidenum">
              <a:rPr lang="en-US" sz="1600" smtClean="0">
                <a:solidFill>
                  <a:schemeClr val="bg1">
                    <a:lumMod val="50000"/>
                  </a:schemeClr>
                </a:solidFill>
              </a:rPr>
              <a:pPr algn="r"/>
              <a:t>10</a:t>
            </a:fld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21282BD-6A07-3702-A8D3-A6DC6D2EB442}"/>
              </a:ext>
            </a:extLst>
          </p:cNvPr>
          <p:cNvSpPr/>
          <p:nvPr/>
        </p:nvSpPr>
        <p:spPr>
          <a:xfrm>
            <a:off x="91440" y="2693377"/>
            <a:ext cx="3474720" cy="40957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3DC5FC-8A93-785C-7E5A-4D651FB7A267}"/>
              </a:ext>
            </a:extLst>
          </p:cNvPr>
          <p:cNvSpPr/>
          <p:nvPr/>
        </p:nvSpPr>
        <p:spPr>
          <a:xfrm>
            <a:off x="91440" y="5869305"/>
            <a:ext cx="3474720" cy="40957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574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DF41343-7D5C-7846-9CDF-2E946E399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53" y="1265480"/>
            <a:ext cx="5943600" cy="55201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30E207-5648-0EA3-3B03-9ECD9AFA2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A8DAF9-CFC1-344C-89B7-DCB2EBBDC67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D45A71E-32B1-7166-C08C-EEB567E42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Where to learn more about SPCS2022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DF7B653-FC9E-B60C-85AC-B61B88F7AD2E}"/>
              </a:ext>
            </a:extLst>
          </p:cNvPr>
          <p:cNvSpPr txBox="1"/>
          <p:nvPr/>
        </p:nvSpPr>
        <p:spPr>
          <a:xfrm>
            <a:off x="575549" y="1607489"/>
            <a:ext cx="37094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42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geodesy.noaa.gov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12A9846-40B7-A625-0E44-9F622F6860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394748" y="4851030"/>
            <a:ext cx="345186" cy="457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7E4F0CE-4475-026C-356E-2C398D3C69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875407" y="5943600"/>
            <a:ext cx="345186" cy="457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E6E2AA05-8CBE-B4C7-1A2E-F15ED29D2272}"/>
              </a:ext>
            </a:extLst>
          </p:cNvPr>
          <p:cNvGrpSpPr/>
          <p:nvPr/>
        </p:nvGrpSpPr>
        <p:grpSpPr>
          <a:xfrm>
            <a:off x="6156626" y="1265479"/>
            <a:ext cx="5959173" cy="5520121"/>
            <a:chOff x="6156626" y="1265479"/>
            <a:chExt cx="5959173" cy="552012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BE3BAAB0-330C-E238-8DA6-A005DE3C48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1963"/>
            <a:stretch/>
          </p:blipFill>
          <p:spPr>
            <a:xfrm>
              <a:off x="6172199" y="1265479"/>
              <a:ext cx="5943600" cy="1641946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CF29B935-8D87-591E-CF49-A60E4FE106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7616" r="1963" b="41789"/>
            <a:stretch/>
          </p:blipFill>
          <p:spPr>
            <a:xfrm>
              <a:off x="6156626" y="2907425"/>
              <a:ext cx="5943600" cy="3878175"/>
            </a:xfrm>
            <a:prstGeom prst="rect">
              <a:avLst/>
            </a:prstGeom>
          </p:spPr>
        </p:pic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FB7EFDD7-5A18-9C56-0B1C-E4CE5A4DB5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721105" y="3531016"/>
            <a:ext cx="345186" cy="457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D6A2F8FE-8125-E45B-DB59-E2E12CD25E3E}"/>
              </a:ext>
            </a:extLst>
          </p:cNvPr>
          <p:cNvSpPr/>
          <p:nvPr/>
        </p:nvSpPr>
        <p:spPr>
          <a:xfrm>
            <a:off x="-24320" y="4269081"/>
            <a:ext cx="5394748" cy="1323439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1" i="1" dirty="0">
                <a:ln w="22225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you! </a:t>
            </a:r>
          </a:p>
        </p:txBody>
      </p:sp>
    </p:spTree>
    <p:extLst>
      <p:ext uri="{BB962C8B-B14F-4D97-AF65-F5344CB8AC3E}">
        <p14:creationId xmlns:p14="http://schemas.microsoft.com/office/powerpoint/2010/main" val="29378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F29F59AF-2088-8118-A8DE-AB2C794D8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A8DAF9-CFC1-344C-89B7-DCB2EBBDC67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922122-6FE0-8E4C-BB65-C03A87AD1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11734800" cy="9144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+mn-lt"/>
              </a:rPr>
              <a:t>State Plane Coordinate System of 2022 (SPCS2022)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710298C-31DE-5371-171D-941A885CC1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7140"/>
            <a:ext cx="11247120" cy="52751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b="1" dirty="0"/>
              <a:t>Part of modernizing the U.S. </a:t>
            </a:r>
            <a:r>
              <a:rPr lang="en-US" b="1" i="1" dirty="0"/>
              <a:t>National Spatial Reference System </a:t>
            </a:r>
            <a:endParaRPr lang="en-US" b="1" dirty="0"/>
          </a:p>
          <a:p>
            <a:pPr>
              <a:lnSpc>
                <a:spcPct val="110000"/>
              </a:lnSpc>
            </a:pPr>
            <a:r>
              <a:rPr lang="en-US" b="1" dirty="0"/>
              <a:t>Third generation of State Plane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First in 1930s (SPCS 27), second in 1980s (SPCS 83)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Same 3 map projection types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Same ellipsoid as SPCS 83 (GRS 80)</a:t>
            </a:r>
          </a:p>
          <a:p>
            <a:pPr>
              <a:lnSpc>
                <a:spcPct val="110000"/>
              </a:lnSpc>
            </a:pPr>
            <a:r>
              <a:rPr lang="en-US" b="1" dirty="0"/>
              <a:t>The same, but different…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Based on new terrestrial reference frames instead of NAD 83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Zone “layers” in most states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More zones, most designed by state stakeholders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Designed to reduce difference between “grid” and “ground” distances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8F517E5-2247-5B93-95CD-6F50164DE5D5}"/>
              </a:ext>
            </a:extLst>
          </p:cNvPr>
          <p:cNvGrpSpPr>
            <a:grpSpLocks noChangeAspect="1"/>
          </p:cNvGrpSpPr>
          <p:nvPr/>
        </p:nvGrpSpPr>
        <p:grpSpPr>
          <a:xfrm>
            <a:off x="8502877" y="1870313"/>
            <a:ext cx="1536685" cy="1737360"/>
            <a:chOff x="7325342" y="2752292"/>
            <a:chExt cx="2970729" cy="335867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EFD5147B-85EA-A108-0DA7-FB912EC6238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646407" y="3824968"/>
              <a:ext cx="2286000" cy="2286000"/>
            </a:xfrm>
            <a:prstGeom prst="ellipse">
              <a:avLst/>
            </a:prstGeom>
            <a:gradFill rotWithShape="1">
              <a:gsLst>
                <a:gs pos="0">
                  <a:srgbClr val="007AC2">
                    <a:alpha val="80000"/>
                  </a:srgbClr>
                </a:gs>
                <a:gs pos="100000">
                  <a:srgbClr val="007AC2">
                    <a:lumMod val="20000"/>
                    <a:lumOff val="80000"/>
                  </a:srgbClr>
                </a:gs>
              </a:gsLst>
              <a:lin ang="19800000" scaled="0"/>
            </a:gradFill>
            <a:ln w="6350" cap="flat" cmpd="sng" algn="ctr">
              <a:solidFill>
                <a:srgbClr val="007AC2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51435" tIns="25718" rIns="51435" bIns="2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2571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88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endParaRPr>
            </a:p>
          </p:txBody>
        </p:sp>
        <p:pic>
          <p:nvPicPr>
            <p:cNvPr id="6" name="Picture 2" descr="D:\GIS\General\Generic grids\Export\Globe_orthographic_oblique.png">
              <a:extLst>
                <a:ext uri="{FF2B5EF4-FFF2-40B4-BE49-F238E27FC236}">
                  <a16:creationId xmlns:a16="http://schemas.microsoft.com/office/drawing/2014/main" id="{80863E1D-3724-07F4-A96E-6B542FCAE6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 l="4400" t="4400" r="4400" b="4400"/>
            <a:stretch>
              <a:fillRect/>
            </a:stretch>
          </p:blipFill>
          <p:spPr bwMode="auto">
            <a:xfrm>
              <a:off x="7646447" y="3824968"/>
              <a:ext cx="2285998" cy="2286000"/>
            </a:xfrm>
            <a:prstGeom prst="rect">
              <a:avLst/>
            </a:prstGeom>
            <a:noFill/>
          </p:spPr>
        </p:pic>
        <p:sp>
          <p:nvSpPr>
            <p:cNvPr id="7" name="Freeform 28">
              <a:extLst>
                <a:ext uri="{FF2B5EF4-FFF2-40B4-BE49-F238E27FC236}">
                  <a16:creationId xmlns:a16="http://schemas.microsoft.com/office/drawing/2014/main" id="{21B0EE43-98FC-F0F1-50CF-283A1CC6A23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325342" y="2752292"/>
              <a:ext cx="2970729" cy="3096344"/>
            </a:xfrm>
            <a:custGeom>
              <a:avLst/>
              <a:gdLst>
                <a:gd name="connsiteX0" fmla="*/ 0 w 3204356"/>
                <a:gd name="connsiteY0" fmla="*/ 2557460 h 2557460"/>
                <a:gd name="connsiteX1" fmla="*/ 1602178 w 3204356"/>
                <a:gd name="connsiteY1" fmla="*/ 0 h 2557460"/>
                <a:gd name="connsiteX2" fmla="*/ 3204356 w 3204356"/>
                <a:gd name="connsiteY2" fmla="*/ 2557460 h 2557460"/>
                <a:gd name="connsiteX3" fmla="*/ 0 w 3204356"/>
                <a:gd name="connsiteY3" fmla="*/ 2557460 h 2557460"/>
                <a:gd name="connsiteX0" fmla="*/ 0 w 3204356"/>
                <a:gd name="connsiteY0" fmla="*/ 2557460 h 2557460"/>
                <a:gd name="connsiteX1" fmla="*/ 1602178 w 3204356"/>
                <a:gd name="connsiteY1" fmla="*/ 0 h 2557460"/>
                <a:gd name="connsiteX2" fmla="*/ 3204356 w 3204356"/>
                <a:gd name="connsiteY2" fmla="*/ 2557460 h 2557460"/>
                <a:gd name="connsiteX3" fmla="*/ 0 w 3204356"/>
                <a:gd name="connsiteY3" fmla="*/ 2557460 h 2557460"/>
                <a:gd name="connsiteX0" fmla="*/ 0 w 3204356"/>
                <a:gd name="connsiteY0" fmla="*/ 2557460 h 2842618"/>
                <a:gd name="connsiteX1" fmla="*/ 1602178 w 3204356"/>
                <a:gd name="connsiteY1" fmla="*/ 0 h 2842618"/>
                <a:gd name="connsiteX2" fmla="*/ 3204356 w 3204356"/>
                <a:gd name="connsiteY2" fmla="*/ 2557460 h 2842618"/>
                <a:gd name="connsiteX3" fmla="*/ 0 w 3204356"/>
                <a:gd name="connsiteY3" fmla="*/ 2557460 h 2842618"/>
                <a:gd name="connsiteX0" fmla="*/ 0 w 3303164"/>
                <a:gd name="connsiteY0" fmla="*/ 2557460 h 3133524"/>
                <a:gd name="connsiteX1" fmla="*/ 1602178 w 3303164"/>
                <a:gd name="connsiteY1" fmla="*/ 0 h 3133524"/>
                <a:gd name="connsiteX2" fmla="*/ 3204356 w 3303164"/>
                <a:gd name="connsiteY2" fmla="*/ 2557460 h 3133524"/>
                <a:gd name="connsiteX3" fmla="*/ 1692188 w 3303164"/>
                <a:gd name="connsiteY3" fmla="*/ 3133524 h 3133524"/>
                <a:gd name="connsiteX4" fmla="*/ 0 w 3303164"/>
                <a:gd name="connsiteY4" fmla="*/ 2557460 h 3133524"/>
                <a:gd name="connsiteX0" fmla="*/ 0 w 3303164"/>
                <a:gd name="connsiteY0" fmla="*/ 2557460 h 3133524"/>
                <a:gd name="connsiteX1" fmla="*/ 1602178 w 3303164"/>
                <a:gd name="connsiteY1" fmla="*/ 0 h 3133524"/>
                <a:gd name="connsiteX2" fmla="*/ 3204356 w 3303164"/>
                <a:gd name="connsiteY2" fmla="*/ 2557460 h 3133524"/>
                <a:gd name="connsiteX3" fmla="*/ 1836204 w 3303164"/>
                <a:gd name="connsiteY3" fmla="*/ 3133524 h 3133524"/>
                <a:gd name="connsiteX4" fmla="*/ 0 w 3303164"/>
                <a:gd name="connsiteY4" fmla="*/ 2557460 h 3133524"/>
                <a:gd name="connsiteX0" fmla="*/ 0 w 3303164"/>
                <a:gd name="connsiteY0" fmla="*/ 2557460 h 2993130"/>
                <a:gd name="connsiteX1" fmla="*/ 1602178 w 3303164"/>
                <a:gd name="connsiteY1" fmla="*/ 0 h 2993130"/>
                <a:gd name="connsiteX2" fmla="*/ 3204356 w 3303164"/>
                <a:gd name="connsiteY2" fmla="*/ 2557460 h 2993130"/>
                <a:gd name="connsiteX3" fmla="*/ 1764196 w 3303164"/>
                <a:gd name="connsiteY3" fmla="*/ 2773484 h 2993130"/>
                <a:gd name="connsiteX4" fmla="*/ 0 w 3303164"/>
                <a:gd name="connsiteY4" fmla="*/ 2557460 h 2993130"/>
                <a:gd name="connsiteX0" fmla="*/ 0 w 3303164"/>
                <a:gd name="connsiteY0" fmla="*/ 2557460 h 3169528"/>
                <a:gd name="connsiteX1" fmla="*/ 1602178 w 3303164"/>
                <a:gd name="connsiteY1" fmla="*/ 0 h 3169528"/>
                <a:gd name="connsiteX2" fmla="*/ 3204356 w 3303164"/>
                <a:gd name="connsiteY2" fmla="*/ 2557460 h 3169528"/>
                <a:gd name="connsiteX3" fmla="*/ 1584176 w 3303164"/>
                <a:gd name="connsiteY3" fmla="*/ 3169528 h 3169528"/>
                <a:gd name="connsiteX4" fmla="*/ 0 w 3303164"/>
                <a:gd name="connsiteY4" fmla="*/ 2557460 h 3169528"/>
                <a:gd name="connsiteX0" fmla="*/ 0 w 3159148"/>
                <a:gd name="connsiteY0" fmla="*/ 2557460 h 3199531"/>
                <a:gd name="connsiteX1" fmla="*/ 1602178 w 3159148"/>
                <a:gd name="connsiteY1" fmla="*/ 0 h 3199531"/>
                <a:gd name="connsiteX2" fmla="*/ 3060340 w 3159148"/>
                <a:gd name="connsiteY2" fmla="*/ 2377440 h 3199531"/>
                <a:gd name="connsiteX3" fmla="*/ 1584176 w 3159148"/>
                <a:gd name="connsiteY3" fmla="*/ 3169528 h 3199531"/>
                <a:gd name="connsiteX4" fmla="*/ 0 w 3159148"/>
                <a:gd name="connsiteY4" fmla="*/ 2557460 h 3199531"/>
                <a:gd name="connsiteX0" fmla="*/ 0 w 3015132"/>
                <a:gd name="connsiteY0" fmla="*/ 2449448 h 3181529"/>
                <a:gd name="connsiteX1" fmla="*/ 1458162 w 3015132"/>
                <a:gd name="connsiteY1" fmla="*/ 0 h 3181529"/>
                <a:gd name="connsiteX2" fmla="*/ 2916324 w 3015132"/>
                <a:gd name="connsiteY2" fmla="*/ 2377440 h 3181529"/>
                <a:gd name="connsiteX3" fmla="*/ 1440160 w 3015132"/>
                <a:gd name="connsiteY3" fmla="*/ 3169528 h 3181529"/>
                <a:gd name="connsiteX4" fmla="*/ 0 w 3015132"/>
                <a:gd name="connsiteY4" fmla="*/ 2449448 h 3181529"/>
                <a:gd name="connsiteX0" fmla="*/ 0 w 3015132"/>
                <a:gd name="connsiteY0" fmla="*/ 2449448 h 3037513"/>
                <a:gd name="connsiteX1" fmla="*/ 1458162 w 3015132"/>
                <a:gd name="connsiteY1" fmla="*/ 0 h 3037513"/>
                <a:gd name="connsiteX2" fmla="*/ 2916324 w 3015132"/>
                <a:gd name="connsiteY2" fmla="*/ 2377440 h 3037513"/>
                <a:gd name="connsiteX3" fmla="*/ 1548172 w 3015132"/>
                <a:gd name="connsiteY3" fmla="*/ 3025512 h 3037513"/>
                <a:gd name="connsiteX4" fmla="*/ 0 w 3015132"/>
                <a:gd name="connsiteY4" fmla="*/ 2449448 h 3037513"/>
                <a:gd name="connsiteX0" fmla="*/ 0 w 3015132"/>
                <a:gd name="connsiteY0" fmla="*/ 2449448 h 3163374"/>
                <a:gd name="connsiteX1" fmla="*/ 1458162 w 3015132"/>
                <a:gd name="connsiteY1" fmla="*/ 0 h 3163374"/>
                <a:gd name="connsiteX2" fmla="*/ 2916324 w 3015132"/>
                <a:gd name="connsiteY2" fmla="*/ 2377440 h 3163374"/>
                <a:gd name="connsiteX3" fmla="*/ 1489403 w 3015132"/>
                <a:gd name="connsiteY3" fmla="*/ 3151373 h 3163374"/>
                <a:gd name="connsiteX4" fmla="*/ 0 w 3015132"/>
                <a:gd name="connsiteY4" fmla="*/ 2449448 h 3163374"/>
                <a:gd name="connsiteX0" fmla="*/ 0 w 3015132"/>
                <a:gd name="connsiteY0" fmla="*/ 2449448 h 3163374"/>
                <a:gd name="connsiteX1" fmla="*/ 1458162 w 3015132"/>
                <a:gd name="connsiteY1" fmla="*/ 0 h 3163374"/>
                <a:gd name="connsiteX2" fmla="*/ 2916324 w 3015132"/>
                <a:gd name="connsiteY2" fmla="*/ 2377440 h 3163374"/>
                <a:gd name="connsiteX3" fmla="*/ 1489403 w 3015132"/>
                <a:gd name="connsiteY3" fmla="*/ 3151373 h 3163374"/>
                <a:gd name="connsiteX4" fmla="*/ 0 w 3015132"/>
                <a:gd name="connsiteY4" fmla="*/ 2449448 h 3163374"/>
                <a:gd name="connsiteX0" fmla="*/ 0 w 3015132"/>
                <a:gd name="connsiteY0" fmla="*/ 2449448 h 3168657"/>
                <a:gd name="connsiteX1" fmla="*/ 1458162 w 3015132"/>
                <a:gd name="connsiteY1" fmla="*/ 0 h 3168657"/>
                <a:gd name="connsiteX2" fmla="*/ 2916324 w 3015132"/>
                <a:gd name="connsiteY2" fmla="*/ 2377440 h 3168657"/>
                <a:gd name="connsiteX3" fmla="*/ 1489403 w 3015132"/>
                <a:gd name="connsiteY3" fmla="*/ 3151373 h 3168657"/>
                <a:gd name="connsiteX4" fmla="*/ 0 w 3015132"/>
                <a:gd name="connsiteY4" fmla="*/ 2449448 h 3168657"/>
                <a:gd name="connsiteX0" fmla="*/ 0 w 2942478"/>
                <a:gd name="connsiteY0" fmla="*/ 2430258 h 3168657"/>
                <a:gd name="connsiteX1" fmla="*/ 1385508 w 2942478"/>
                <a:gd name="connsiteY1" fmla="*/ 0 h 3168657"/>
                <a:gd name="connsiteX2" fmla="*/ 2843670 w 2942478"/>
                <a:gd name="connsiteY2" fmla="*/ 2377440 h 3168657"/>
                <a:gd name="connsiteX3" fmla="*/ 1416749 w 2942478"/>
                <a:gd name="connsiteY3" fmla="*/ 3151373 h 3168657"/>
                <a:gd name="connsiteX4" fmla="*/ 0 w 2942478"/>
                <a:gd name="connsiteY4" fmla="*/ 2430258 h 3168657"/>
                <a:gd name="connsiteX0" fmla="*/ 0 w 2859652"/>
                <a:gd name="connsiteY0" fmla="*/ 2430258 h 3168657"/>
                <a:gd name="connsiteX1" fmla="*/ 1385508 w 2859652"/>
                <a:gd name="connsiteY1" fmla="*/ 0 h 3168657"/>
                <a:gd name="connsiteX2" fmla="*/ 2760844 w 2859652"/>
                <a:gd name="connsiteY2" fmla="*/ 2354352 h 3168657"/>
                <a:gd name="connsiteX3" fmla="*/ 1416749 w 2859652"/>
                <a:gd name="connsiteY3" fmla="*/ 3151373 h 3168657"/>
                <a:gd name="connsiteX4" fmla="*/ 0 w 2859652"/>
                <a:gd name="connsiteY4" fmla="*/ 2430258 h 3168657"/>
                <a:gd name="connsiteX0" fmla="*/ 0 w 2859652"/>
                <a:gd name="connsiteY0" fmla="*/ 2430258 h 3130705"/>
                <a:gd name="connsiteX1" fmla="*/ 1385508 w 2859652"/>
                <a:gd name="connsiteY1" fmla="*/ 0 h 3130705"/>
                <a:gd name="connsiteX2" fmla="*/ 2760844 w 2859652"/>
                <a:gd name="connsiteY2" fmla="*/ 2354352 h 3130705"/>
                <a:gd name="connsiteX3" fmla="*/ 1453076 w 2859652"/>
                <a:gd name="connsiteY3" fmla="*/ 3113421 h 3130705"/>
                <a:gd name="connsiteX4" fmla="*/ 0 w 2859652"/>
                <a:gd name="connsiteY4" fmla="*/ 2430258 h 3130705"/>
                <a:gd name="connsiteX0" fmla="*/ 0 w 2859652"/>
                <a:gd name="connsiteY0" fmla="*/ 2430258 h 3130705"/>
                <a:gd name="connsiteX1" fmla="*/ 1385508 w 2859652"/>
                <a:gd name="connsiteY1" fmla="*/ 0 h 3130705"/>
                <a:gd name="connsiteX2" fmla="*/ 2760844 w 2859652"/>
                <a:gd name="connsiteY2" fmla="*/ 2354352 h 3130705"/>
                <a:gd name="connsiteX3" fmla="*/ 1453076 w 2859652"/>
                <a:gd name="connsiteY3" fmla="*/ 3113421 h 3130705"/>
                <a:gd name="connsiteX4" fmla="*/ 0 w 2859652"/>
                <a:gd name="connsiteY4" fmla="*/ 2430258 h 3130705"/>
                <a:gd name="connsiteX0" fmla="*/ 0 w 2813425"/>
                <a:gd name="connsiteY0" fmla="*/ 2430258 h 3130705"/>
                <a:gd name="connsiteX1" fmla="*/ 1385508 w 2813425"/>
                <a:gd name="connsiteY1" fmla="*/ 0 h 3130705"/>
                <a:gd name="connsiteX2" fmla="*/ 2714617 w 2813425"/>
                <a:gd name="connsiteY2" fmla="*/ 2354353 h 3130705"/>
                <a:gd name="connsiteX3" fmla="*/ 1453076 w 2813425"/>
                <a:gd name="connsiteY3" fmla="*/ 3113421 h 3130705"/>
                <a:gd name="connsiteX4" fmla="*/ 0 w 2813425"/>
                <a:gd name="connsiteY4" fmla="*/ 2430258 h 3130705"/>
                <a:gd name="connsiteX0" fmla="*/ 0 w 2740771"/>
                <a:gd name="connsiteY0" fmla="*/ 2468213 h 3130705"/>
                <a:gd name="connsiteX1" fmla="*/ 1312854 w 2740771"/>
                <a:gd name="connsiteY1" fmla="*/ 0 h 3130705"/>
                <a:gd name="connsiteX2" fmla="*/ 2641963 w 2740771"/>
                <a:gd name="connsiteY2" fmla="*/ 2354353 h 3130705"/>
                <a:gd name="connsiteX3" fmla="*/ 1380422 w 2740771"/>
                <a:gd name="connsiteY3" fmla="*/ 3113421 h 3130705"/>
                <a:gd name="connsiteX4" fmla="*/ 0 w 2740771"/>
                <a:gd name="connsiteY4" fmla="*/ 2468213 h 3130705"/>
                <a:gd name="connsiteX0" fmla="*/ 0 w 2740771"/>
                <a:gd name="connsiteY0" fmla="*/ 2430260 h 3130705"/>
                <a:gd name="connsiteX1" fmla="*/ 1312854 w 2740771"/>
                <a:gd name="connsiteY1" fmla="*/ 0 h 3130705"/>
                <a:gd name="connsiteX2" fmla="*/ 2641963 w 2740771"/>
                <a:gd name="connsiteY2" fmla="*/ 2354353 h 3130705"/>
                <a:gd name="connsiteX3" fmla="*/ 1380422 w 2740771"/>
                <a:gd name="connsiteY3" fmla="*/ 3113421 h 3130705"/>
                <a:gd name="connsiteX4" fmla="*/ 0 w 2740771"/>
                <a:gd name="connsiteY4" fmla="*/ 2430260 h 3130705"/>
                <a:gd name="connsiteX0" fmla="*/ 0 w 2740771"/>
                <a:gd name="connsiteY0" fmla="*/ 2430260 h 3130705"/>
                <a:gd name="connsiteX1" fmla="*/ 1312854 w 2740771"/>
                <a:gd name="connsiteY1" fmla="*/ 0 h 3130705"/>
                <a:gd name="connsiteX2" fmla="*/ 2641963 w 2740771"/>
                <a:gd name="connsiteY2" fmla="*/ 2354353 h 3130705"/>
                <a:gd name="connsiteX3" fmla="*/ 1380422 w 2740771"/>
                <a:gd name="connsiteY3" fmla="*/ 3113421 h 3130705"/>
                <a:gd name="connsiteX4" fmla="*/ 0 w 2740771"/>
                <a:gd name="connsiteY4" fmla="*/ 2430260 h 3130705"/>
                <a:gd name="connsiteX0" fmla="*/ 0 w 2714345"/>
                <a:gd name="connsiteY0" fmla="*/ 2430260 h 3130705"/>
                <a:gd name="connsiteX1" fmla="*/ 1286428 w 2714345"/>
                <a:gd name="connsiteY1" fmla="*/ 0 h 3130705"/>
                <a:gd name="connsiteX2" fmla="*/ 2615537 w 2714345"/>
                <a:gd name="connsiteY2" fmla="*/ 2354353 h 3130705"/>
                <a:gd name="connsiteX3" fmla="*/ 1353996 w 2714345"/>
                <a:gd name="connsiteY3" fmla="*/ 3113421 h 3130705"/>
                <a:gd name="connsiteX4" fmla="*/ 0 w 2714345"/>
                <a:gd name="connsiteY4" fmla="*/ 2430260 h 3130705"/>
                <a:gd name="connsiteX0" fmla="*/ 0 w 2714345"/>
                <a:gd name="connsiteY0" fmla="*/ 2430260 h 3130705"/>
                <a:gd name="connsiteX1" fmla="*/ 1286428 w 2714345"/>
                <a:gd name="connsiteY1" fmla="*/ 0 h 3130705"/>
                <a:gd name="connsiteX2" fmla="*/ 2615537 w 2714345"/>
                <a:gd name="connsiteY2" fmla="*/ 2430260 h 3130705"/>
                <a:gd name="connsiteX3" fmla="*/ 1353996 w 2714345"/>
                <a:gd name="connsiteY3" fmla="*/ 3113421 h 3130705"/>
                <a:gd name="connsiteX4" fmla="*/ 0 w 2714345"/>
                <a:gd name="connsiteY4" fmla="*/ 2430260 h 3130705"/>
                <a:gd name="connsiteX0" fmla="*/ 0 w 2656208"/>
                <a:gd name="connsiteY0" fmla="*/ 2430260 h 3130705"/>
                <a:gd name="connsiteX1" fmla="*/ 1286428 w 2656208"/>
                <a:gd name="connsiteY1" fmla="*/ 0 h 3130705"/>
                <a:gd name="connsiteX2" fmla="*/ 2615537 w 2656208"/>
                <a:gd name="connsiteY2" fmla="*/ 2430260 h 3130705"/>
                <a:gd name="connsiteX3" fmla="*/ 1353996 w 2656208"/>
                <a:gd name="connsiteY3" fmla="*/ 3113421 h 3130705"/>
                <a:gd name="connsiteX4" fmla="*/ 0 w 2656208"/>
                <a:gd name="connsiteY4" fmla="*/ 2430260 h 3130705"/>
                <a:gd name="connsiteX0" fmla="*/ 0 w 2656208"/>
                <a:gd name="connsiteY0" fmla="*/ 2430260 h 3130705"/>
                <a:gd name="connsiteX1" fmla="*/ 1286428 w 2656208"/>
                <a:gd name="connsiteY1" fmla="*/ 0 h 3130705"/>
                <a:gd name="connsiteX2" fmla="*/ 2615537 w 2656208"/>
                <a:gd name="connsiteY2" fmla="*/ 2430260 h 3130705"/>
                <a:gd name="connsiteX3" fmla="*/ 1353996 w 2656208"/>
                <a:gd name="connsiteY3" fmla="*/ 3113421 h 3130705"/>
                <a:gd name="connsiteX4" fmla="*/ 0 w 2656208"/>
                <a:gd name="connsiteY4" fmla="*/ 2430260 h 3130705"/>
                <a:gd name="connsiteX0" fmla="*/ 0 w 2656208"/>
                <a:gd name="connsiteY0" fmla="*/ 2430260 h 3130705"/>
                <a:gd name="connsiteX1" fmla="*/ 1286428 w 2656208"/>
                <a:gd name="connsiteY1" fmla="*/ 0 h 3130705"/>
                <a:gd name="connsiteX2" fmla="*/ 2615537 w 2656208"/>
                <a:gd name="connsiteY2" fmla="*/ 2430260 h 3130705"/>
                <a:gd name="connsiteX3" fmla="*/ 1353996 w 2656208"/>
                <a:gd name="connsiteY3" fmla="*/ 3113421 h 3130705"/>
                <a:gd name="connsiteX4" fmla="*/ 0 w 2656208"/>
                <a:gd name="connsiteY4" fmla="*/ 2430260 h 3130705"/>
                <a:gd name="connsiteX0" fmla="*/ 0 w 2656208"/>
                <a:gd name="connsiteY0" fmla="*/ 2430260 h 3130705"/>
                <a:gd name="connsiteX1" fmla="*/ 1328104 w 2656208"/>
                <a:gd name="connsiteY1" fmla="*/ 0 h 3130705"/>
                <a:gd name="connsiteX2" fmla="*/ 2615537 w 2656208"/>
                <a:gd name="connsiteY2" fmla="*/ 2430260 h 3130705"/>
                <a:gd name="connsiteX3" fmla="*/ 1353996 w 2656208"/>
                <a:gd name="connsiteY3" fmla="*/ 3113421 h 3130705"/>
                <a:gd name="connsiteX4" fmla="*/ 0 w 2656208"/>
                <a:gd name="connsiteY4" fmla="*/ 2430260 h 3130705"/>
                <a:gd name="connsiteX0" fmla="*/ 0 w 2656207"/>
                <a:gd name="connsiteY0" fmla="*/ 2430260 h 3130705"/>
                <a:gd name="connsiteX1" fmla="*/ 1328104 w 2656207"/>
                <a:gd name="connsiteY1" fmla="*/ 0 h 3130705"/>
                <a:gd name="connsiteX2" fmla="*/ 2615536 w 2656207"/>
                <a:gd name="connsiteY2" fmla="*/ 2430261 h 3130705"/>
                <a:gd name="connsiteX3" fmla="*/ 1353996 w 2656207"/>
                <a:gd name="connsiteY3" fmla="*/ 3113421 h 3130705"/>
                <a:gd name="connsiteX4" fmla="*/ 0 w 2656207"/>
                <a:gd name="connsiteY4" fmla="*/ 2430260 h 3130705"/>
                <a:gd name="connsiteX0" fmla="*/ 0 w 2656208"/>
                <a:gd name="connsiteY0" fmla="*/ 2430260 h 3130705"/>
                <a:gd name="connsiteX1" fmla="*/ 1328104 w 2656208"/>
                <a:gd name="connsiteY1" fmla="*/ 0 h 3130705"/>
                <a:gd name="connsiteX2" fmla="*/ 2615537 w 2656208"/>
                <a:gd name="connsiteY2" fmla="*/ 2430261 h 3130705"/>
                <a:gd name="connsiteX3" fmla="*/ 1353996 w 2656208"/>
                <a:gd name="connsiteY3" fmla="*/ 3113421 h 3130705"/>
                <a:gd name="connsiteX4" fmla="*/ 0 w 2656208"/>
                <a:gd name="connsiteY4" fmla="*/ 2430260 h 3130705"/>
                <a:gd name="connsiteX0" fmla="*/ 0 w 2632093"/>
                <a:gd name="connsiteY0" fmla="*/ 2430260 h 3130705"/>
                <a:gd name="connsiteX1" fmla="*/ 1328104 w 2632093"/>
                <a:gd name="connsiteY1" fmla="*/ 0 h 3130705"/>
                <a:gd name="connsiteX2" fmla="*/ 2591422 w 2632093"/>
                <a:gd name="connsiteY2" fmla="*/ 2430261 h 3130705"/>
                <a:gd name="connsiteX3" fmla="*/ 1353996 w 2632093"/>
                <a:gd name="connsiteY3" fmla="*/ 3113421 h 3130705"/>
                <a:gd name="connsiteX4" fmla="*/ 0 w 2632093"/>
                <a:gd name="connsiteY4" fmla="*/ 2430260 h 3130705"/>
                <a:gd name="connsiteX0" fmla="*/ 0 w 2632093"/>
                <a:gd name="connsiteY0" fmla="*/ 2430260 h 3130705"/>
                <a:gd name="connsiteX1" fmla="*/ 1328104 w 2632093"/>
                <a:gd name="connsiteY1" fmla="*/ 0 h 3130705"/>
                <a:gd name="connsiteX2" fmla="*/ 2591422 w 2632093"/>
                <a:gd name="connsiteY2" fmla="*/ 2430261 h 3130705"/>
                <a:gd name="connsiteX3" fmla="*/ 1328104 w 2632093"/>
                <a:gd name="connsiteY3" fmla="*/ 3113421 h 3130705"/>
                <a:gd name="connsiteX4" fmla="*/ 0 w 2632093"/>
                <a:gd name="connsiteY4" fmla="*/ 2430260 h 3130705"/>
                <a:gd name="connsiteX0" fmla="*/ 0 w 2672764"/>
                <a:gd name="connsiteY0" fmla="*/ 2430260 h 3130705"/>
                <a:gd name="connsiteX1" fmla="*/ 1328104 w 2672764"/>
                <a:gd name="connsiteY1" fmla="*/ 0 h 3130705"/>
                <a:gd name="connsiteX2" fmla="*/ 2632093 w 2672764"/>
                <a:gd name="connsiteY2" fmla="*/ 2430261 h 3130705"/>
                <a:gd name="connsiteX3" fmla="*/ 1328104 w 2672764"/>
                <a:gd name="connsiteY3" fmla="*/ 3113421 h 3130705"/>
                <a:gd name="connsiteX4" fmla="*/ 0 w 2672764"/>
                <a:gd name="connsiteY4" fmla="*/ 2430260 h 3130705"/>
                <a:gd name="connsiteX0" fmla="*/ 0 w 2672764"/>
                <a:gd name="connsiteY0" fmla="*/ 2430260 h 3130705"/>
                <a:gd name="connsiteX1" fmla="*/ 1328104 w 2672764"/>
                <a:gd name="connsiteY1" fmla="*/ 0 h 3130705"/>
                <a:gd name="connsiteX2" fmla="*/ 2632093 w 2672764"/>
                <a:gd name="connsiteY2" fmla="*/ 2430261 h 3130705"/>
                <a:gd name="connsiteX3" fmla="*/ 1328104 w 2672764"/>
                <a:gd name="connsiteY3" fmla="*/ 3113421 h 3130705"/>
                <a:gd name="connsiteX4" fmla="*/ 0 w 2672764"/>
                <a:gd name="connsiteY4" fmla="*/ 2430260 h 3130705"/>
                <a:gd name="connsiteX0" fmla="*/ 0 w 2672764"/>
                <a:gd name="connsiteY0" fmla="*/ 2430260 h 3130705"/>
                <a:gd name="connsiteX1" fmla="*/ 1328104 w 2672764"/>
                <a:gd name="connsiteY1" fmla="*/ 0 h 3130705"/>
                <a:gd name="connsiteX2" fmla="*/ 2632093 w 2672764"/>
                <a:gd name="connsiteY2" fmla="*/ 2430261 h 3130705"/>
                <a:gd name="connsiteX3" fmla="*/ 1328104 w 2672764"/>
                <a:gd name="connsiteY3" fmla="*/ 3113421 h 3130705"/>
                <a:gd name="connsiteX4" fmla="*/ 0 w 2672764"/>
                <a:gd name="connsiteY4" fmla="*/ 2430260 h 3130705"/>
                <a:gd name="connsiteX0" fmla="*/ 0 w 2672764"/>
                <a:gd name="connsiteY0" fmla="*/ 2430260 h 3130705"/>
                <a:gd name="connsiteX1" fmla="*/ 1328104 w 2672764"/>
                <a:gd name="connsiteY1" fmla="*/ 0 h 3130705"/>
                <a:gd name="connsiteX2" fmla="*/ 2632093 w 2672764"/>
                <a:gd name="connsiteY2" fmla="*/ 2430261 h 3130705"/>
                <a:gd name="connsiteX3" fmla="*/ 1390746 w 2672764"/>
                <a:gd name="connsiteY3" fmla="*/ 3113421 h 3130705"/>
                <a:gd name="connsiteX4" fmla="*/ 0 w 2672764"/>
                <a:gd name="connsiteY4" fmla="*/ 2430260 h 3130705"/>
                <a:gd name="connsiteX0" fmla="*/ 0 w 2672764"/>
                <a:gd name="connsiteY0" fmla="*/ 2430260 h 3130705"/>
                <a:gd name="connsiteX1" fmla="*/ 1328104 w 2672764"/>
                <a:gd name="connsiteY1" fmla="*/ 0 h 3130705"/>
                <a:gd name="connsiteX2" fmla="*/ 2632093 w 2672764"/>
                <a:gd name="connsiteY2" fmla="*/ 2430261 h 3130705"/>
                <a:gd name="connsiteX3" fmla="*/ 1328104 w 2672764"/>
                <a:gd name="connsiteY3" fmla="*/ 3113421 h 3130705"/>
                <a:gd name="connsiteX4" fmla="*/ 0 w 2672764"/>
                <a:gd name="connsiteY4" fmla="*/ 2430260 h 3130705"/>
                <a:gd name="connsiteX0" fmla="*/ 0 w 2672764"/>
                <a:gd name="connsiteY0" fmla="*/ 2430260 h 3130705"/>
                <a:gd name="connsiteX1" fmla="*/ 1328104 w 2672764"/>
                <a:gd name="connsiteY1" fmla="*/ 0 h 3130705"/>
                <a:gd name="connsiteX2" fmla="*/ 2632093 w 2672764"/>
                <a:gd name="connsiteY2" fmla="*/ 2430261 h 3130705"/>
                <a:gd name="connsiteX3" fmla="*/ 1293568 w 2672764"/>
                <a:gd name="connsiteY3" fmla="*/ 3113421 h 3130705"/>
                <a:gd name="connsiteX4" fmla="*/ 0 w 2672764"/>
                <a:gd name="connsiteY4" fmla="*/ 2430260 h 3130705"/>
                <a:gd name="connsiteX0" fmla="*/ 0 w 2672764"/>
                <a:gd name="connsiteY0" fmla="*/ 2430260 h 3130705"/>
                <a:gd name="connsiteX1" fmla="*/ 1328104 w 2672764"/>
                <a:gd name="connsiteY1" fmla="*/ 0 h 3130705"/>
                <a:gd name="connsiteX2" fmla="*/ 2632093 w 2672764"/>
                <a:gd name="connsiteY2" fmla="*/ 2430261 h 3130705"/>
                <a:gd name="connsiteX3" fmla="*/ 1328104 w 2672764"/>
                <a:gd name="connsiteY3" fmla="*/ 3113421 h 3130705"/>
                <a:gd name="connsiteX4" fmla="*/ 0 w 2672764"/>
                <a:gd name="connsiteY4" fmla="*/ 2430260 h 3130705"/>
                <a:gd name="connsiteX0" fmla="*/ 0 w 2672764"/>
                <a:gd name="connsiteY0" fmla="*/ 2430260 h 3130705"/>
                <a:gd name="connsiteX1" fmla="*/ 1328104 w 2672764"/>
                <a:gd name="connsiteY1" fmla="*/ 0 h 3130705"/>
                <a:gd name="connsiteX2" fmla="*/ 2632093 w 2672764"/>
                <a:gd name="connsiteY2" fmla="*/ 2430261 h 3130705"/>
                <a:gd name="connsiteX3" fmla="*/ 1317132 w 2672764"/>
                <a:gd name="connsiteY3" fmla="*/ 3113421 h 3130705"/>
                <a:gd name="connsiteX4" fmla="*/ 0 w 2672764"/>
                <a:gd name="connsiteY4" fmla="*/ 2430260 h 3130705"/>
                <a:gd name="connsiteX0" fmla="*/ 0 w 2672764"/>
                <a:gd name="connsiteY0" fmla="*/ 2430260 h 3130705"/>
                <a:gd name="connsiteX1" fmla="*/ 1317132 w 2672764"/>
                <a:gd name="connsiteY1" fmla="*/ 0 h 3130705"/>
                <a:gd name="connsiteX2" fmla="*/ 2632093 w 2672764"/>
                <a:gd name="connsiteY2" fmla="*/ 2430261 h 3130705"/>
                <a:gd name="connsiteX3" fmla="*/ 1317132 w 2672764"/>
                <a:gd name="connsiteY3" fmla="*/ 3113421 h 3130705"/>
                <a:gd name="connsiteX4" fmla="*/ 0 w 2672764"/>
                <a:gd name="connsiteY4" fmla="*/ 2430260 h 31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2764" h="3130705">
                  <a:moveTo>
                    <a:pt x="0" y="2430260"/>
                  </a:moveTo>
                  <a:lnTo>
                    <a:pt x="1317132" y="0"/>
                  </a:lnTo>
                  <a:lnTo>
                    <a:pt x="2632093" y="2430261"/>
                  </a:lnTo>
                  <a:cubicBezTo>
                    <a:pt x="2672764" y="2797764"/>
                    <a:pt x="1915546" y="3116757"/>
                    <a:pt x="1317132" y="3113421"/>
                  </a:cubicBezTo>
                  <a:cubicBezTo>
                    <a:pt x="731796" y="3130705"/>
                    <a:pt x="69252" y="2906827"/>
                    <a:pt x="0" y="2430260"/>
                  </a:cubicBezTo>
                  <a:close/>
                </a:path>
              </a:pathLst>
            </a:custGeom>
            <a:gradFill rotWithShape="1">
              <a:gsLst>
                <a:gs pos="0">
                  <a:srgbClr val="35AC46">
                    <a:tint val="100000"/>
                    <a:shade val="100000"/>
                    <a:satMod val="130000"/>
                    <a:alpha val="60000"/>
                  </a:srgbClr>
                </a:gs>
                <a:gs pos="100000">
                  <a:srgbClr val="35AC46">
                    <a:tint val="50000"/>
                    <a:shade val="100000"/>
                    <a:satMod val="350000"/>
                    <a:alpha val="20000"/>
                  </a:srgbClr>
                </a:gs>
              </a:gsLst>
              <a:lin ang="0" scaled="0"/>
            </a:gradFill>
            <a:ln w="9525" cap="flat" cmpd="sng" algn="ctr">
              <a:solidFill>
                <a:srgbClr val="35AC46">
                  <a:lumMod val="50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none" lIns="51435" tIns="25718" rIns="51435" bIns="2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2571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88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endParaRPr>
            </a:p>
          </p:txBody>
        </p:sp>
        <p:sp>
          <p:nvSpPr>
            <p:cNvPr id="8" name="Arc 7">
              <a:extLst>
                <a:ext uri="{FF2B5EF4-FFF2-40B4-BE49-F238E27FC236}">
                  <a16:creationId xmlns:a16="http://schemas.microsoft.com/office/drawing/2014/main" id="{7701117D-61F6-6FA7-17E0-C90318F9E604}"/>
                </a:ext>
              </a:extLst>
            </p:cNvPr>
            <p:cNvSpPr>
              <a:spLocks noChangeAspect="1"/>
            </p:cNvSpPr>
            <p:nvPr/>
          </p:nvSpPr>
          <p:spPr bwMode="auto">
            <a:xfrm rot="10800000">
              <a:off x="7792074" y="4042433"/>
              <a:ext cx="1993392" cy="731520"/>
            </a:xfrm>
            <a:prstGeom prst="arc">
              <a:avLst>
                <a:gd name="adj1" fmla="val 10795725"/>
                <a:gd name="adj2" fmla="val 8838"/>
              </a:avLst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78D273E-412A-7107-214B-30CF6A623850}"/>
              </a:ext>
            </a:extLst>
          </p:cNvPr>
          <p:cNvGrpSpPr>
            <a:grpSpLocks noChangeAspect="1"/>
          </p:cNvGrpSpPr>
          <p:nvPr/>
        </p:nvGrpSpPr>
        <p:grpSpPr>
          <a:xfrm>
            <a:off x="10367152" y="2363337"/>
            <a:ext cx="1494171" cy="1737360"/>
            <a:chOff x="3146775" y="2376862"/>
            <a:chExt cx="2566588" cy="2984325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0D859E0-1FC5-BD44-8A23-583950F0053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287030" y="2377440"/>
              <a:ext cx="2286000" cy="2286000"/>
            </a:xfrm>
            <a:prstGeom prst="ellipse">
              <a:avLst/>
            </a:prstGeom>
            <a:gradFill rotWithShape="1">
              <a:gsLst>
                <a:gs pos="0">
                  <a:srgbClr val="007AC2">
                    <a:alpha val="80000"/>
                  </a:srgbClr>
                </a:gs>
                <a:gs pos="100000">
                  <a:srgbClr val="007AC2">
                    <a:lumMod val="20000"/>
                    <a:lumOff val="80000"/>
                  </a:srgbClr>
                </a:gs>
              </a:gsLst>
              <a:lin ang="19800000" scaled="0"/>
            </a:gradFill>
            <a:ln w="6350" cap="flat" cmpd="sng" algn="ctr">
              <a:solidFill>
                <a:srgbClr val="007AC2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51435" tIns="25718" rIns="51435" bIns="2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2571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88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endParaRPr>
            </a:p>
          </p:txBody>
        </p:sp>
        <p:pic>
          <p:nvPicPr>
            <p:cNvPr id="11" name="Picture 2" descr="D:\GIS\General\Generic grids\Export\Globe_orthographic_oblique.png">
              <a:extLst>
                <a:ext uri="{FF2B5EF4-FFF2-40B4-BE49-F238E27FC236}">
                  <a16:creationId xmlns:a16="http://schemas.microsoft.com/office/drawing/2014/main" id="{A0FCBACE-D476-F7C1-CB54-15AE0C8101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 l="4400" t="4400" r="4400" b="4400"/>
            <a:stretch>
              <a:fillRect/>
            </a:stretch>
          </p:blipFill>
          <p:spPr bwMode="auto">
            <a:xfrm>
              <a:off x="3287070" y="2377440"/>
              <a:ext cx="2285998" cy="2286000"/>
            </a:xfrm>
            <a:prstGeom prst="rect">
              <a:avLst/>
            </a:prstGeom>
            <a:noFill/>
          </p:spPr>
        </p:pic>
        <p:sp>
          <p:nvSpPr>
            <p:cNvPr id="12" name="Can 193">
              <a:extLst>
                <a:ext uri="{FF2B5EF4-FFF2-40B4-BE49-F238E27FC236}">
                  <a16:creationId xmlns:a16="http://schemas.microsoft.com/office/drawing/2014/main" id="{032C861F-9034-B6B5-A901-F037AAD0EA53}"/>
                </a:ext>
              </a:extLst>
            </p:cNvPr>
            <p:cNvSpPr/>
            <p:nvPr/>
          </p:nvSpPr>
          <p:spPr bwMode="auto">
            <a:xfrm rot="5400000">
              <a:off x="3287070" y="2236567"/>
              <a:ext cx="2285998" cy="2566588"/>
            </a:xfrm>
            <a:prstGeom prst="can">
              <a:avLst>
                <a:gd name="adj" fmla="val 32842"/>
              </a:avLst>
            </a:prstGeom>
            <a:gradFill flip="none" rotWithShape="1">
              <a:gsLst>
                <a:gs pos="0">
                  <a:srgbClr val="35AC46">
                    <a:tint val="100000"/>
                    <a:shade val="100000"/>
                    <a:satMod val="130000"/>
                    <a:alpha val="60000"/>
                  </a:srgbClr>
                </a:gs>
                <a:gs pos="100000">
                  <a:srgbClr val="35AC46">
                    <a:tint val="50000"/>
                    <a:shade val="100000"/>
                    <a:satMod val="350000"/>
                    <a:alpha val="10000"/>
                  </a:srgbClr>
                </a:gs>
              </a:gsLst>
              <a:lin ang="11400000" scaled="0"/>
              <a:tileRect/>
            </a:gradFill>
            <a:ln w="9525" cap="flat" cmpd="sng" algn="ctr">
              <a:solidFill>
                <a:srgbClr val="35AC46">
                  <a:lumMod val="50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none" lIns="51435" tIns="25718" rIns="51435" bIns="2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51435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88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endParaRPr>
            </a:p>
          </p:txBody>
        </p:sp>
        <p:grpSp>
          <p:nvGrpSpPr>
            <p:cNvPr id="13" name="Group 197">
              <a:extLst>
                <a:ext uri="{FF2B5EF4-FFF2-40B4-BE49-F238E27FC236}">
                  <a16:creationId xmlns:a16="http://schemas.microsoft.com/office/drawing/2014/main" id="{C75D2162-8034-B0B1-5296-BDD07DA6497F}"/>
                </a:ext>
              </a:extLst>
            </p:cNvPr>
            <p:cNvGrpSpPr/>
            <p:nvPr/>
          </p:nvGrpSpPr>
          <p:grpSpPr>
            <a:xfrm>
              <a:off x="4043701" y="2376866"/>
              <a:ext cx="1117848" cy="2984321"/>
              <a:chOff x="4139951" y="2376866"/>
              <a:chExt cx="1117848" cy="2984321"/>
            </a:xfrm>
          </p:grpSpPr>
          <p:sp>
            <p:nvSpPr>
              <p:cNvPr id="14" name="Arc 13">
                <a:extLst>
                  <a:ext uri="{FF2B5EF4-FFF2-40B4-BE49-F238E27FC236}">
                    <a16:creationId xmlns:a16="http://schemas.microsoft.com/office/drawing/2014/main" id="{512ED5F8-3CF5-A568-A4B8-0D7BA7F052CE}"/>
                  </a:ext>
                </a:extLst>
              </p:cNvPr>
              <p:cNvSpPr/>
              <p:nvPr/>
            </p:nvSpPr>
            <p:spPr bwMode="auto">
              <a:xfrm rot="16200000">
                <a:off x="3613032" y="3631884"/>
                <a:ext cx="1557896" cy="504056"/>
              </a:xfrm>
              <a:prstGeom prst="arc">
                <a:avLst>
                  <a:gd name="adj1" fmla="val 10795725"/>
                  <a:gd name="adj2" fmla="val 16355539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429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  <a:cs typeface="Arial" charset="0"/>
                </a:endParaRPr>
              </a:p>
            </p:txBody>
          </p:sp>
          <p:sp>
            <p:nvSpPr>
              <p:cNvPr id="15" name="Arc 14">
                <a:extLst>
                  <a:ext uri="{FF2B5EF4-FFF2-40B4-BE49-F238E27FC236}">
                    <a16:creationId xmlns:a16="http://schemas.microsoft.com/office/drawing/2014/main" id="{4E398FAE-AAE3-F1CD-8289-BC43066052E2}"/>
                  </a:ext>
                </a:extLst>
              </p:cNvPr>
              <p:cNvSpPr/>
              <p:nvPr/>
            </p:nvSpPr>
            <p:spPr bwMode="auto">
              <a:xfrm rot="5400000">
                <a:off x="3206714" y="3310103"/>
                <a:ext cx="2984321" cy="1117848"/>
              </a:xfrm>
              <a:prstGeom prst="arc">
                <a:avLst>
                  <a:gd name="adj1" fmla="val 5386055"/>
                  <a:gd name="adj2" fmla="val 10701229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429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  <a:cs typeface="Arial" charset="0"/>
                </a:endParaRPr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A8A76F3-11E9-7D29-A6C9-5DB6B42120B1}"/>
              </a:ext>
            </a:extLst>
          </p:cNvPr>
          <p:cNvGrpSpPr>
            <a:grpSpLocks noChangeAspect="1"/>
          </p:cNvGrpSpPr>
          <p:nvPr/>
        </p:nvGrpSpPr>
        <p:grpSpPr>
          <a:xfrm>
            <a:off x="10464452" y="4274223"/>
            <a:ext cx="1315196" cy="1463040"/>
            <a:chOff x="6278958" y="2234374"/>
            <a:chExt cx="2307227" cy="2566588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A00405B-02AD-305D-B016-2F2A738DC00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300147" y="2377440"/>
              <a:ext cx="2286000" cy="2286000"/>
            </a:xfrm>
            <a:prstGeom prst="ellipse">
              <a:avLst/>
            </a:prstGeom>
            <a:gradFill rotWithShape="1">
              <a:gsLst>
                <a:gs pos="0">
                  <a:srgbClr val="007AC2">
                    <a:alpha val="80000"/>
                  </a:srgbClr>
                </a:gs>
                <a:gs pos="100000">
                  <a:srgbClr val="007AC2">
                    <a:lumMod val="20000"/>
                    <a:lumOff val="80000"/>
                  </a:srgbClr>
                </a:gs>
              </a:gsLst>
              <a:lin ang="19800000" scaled="0"/>
            </a:gradFill>
            <a:ln w="6350" cap="flat" cmpd="sng" algn="ctr">
              <a:solidFill>
                <a:srgbClr val="007AC2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51435" tIns="25718" rIns="51435" bIns="2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2571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88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endParaRPr>
            </a:p>
          </p:txBody>
        </p:sp>
        <p:pic>
          <p:nvPicPr>
            <p:cNvPr id="18" name="Picture 2" descr="D:\GIS\General\Generic grids\Export\Globe_orthographic_oblique.png">
              <a:extLst>
                <a:ext uri="{FF2B5EF4-FFF2-40B4-BE49-F238E27FC236}">
                  <a16:creationId xmlns:a16="http://schemas.microsoft.com/office/drawing/2014/main" id="{1450EFAF-D88D-E540-FC09-71285BF3EF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 l="4400" t="4400" r="4400" b="4400"/>
            <a:stretch>
              <a:fillRect/>
            </a:stretch>
          </p:blipFill>
          <p:spPr bwMode="auto">
            <a:xfrm>
              <a:off x="6300187" y="2377440"/>
              <a:ext cx="2285998" cy="2286000"/>
            </a:xfrm>
            <a:prstGeom prst="rect">
              <a:avLst/>
            </a:prstGeom>
            <a:noFill/>
          </p:spPr>
        </p:pic>
        <p:sp>
          <p:nvSpPr>
            <p:cNvPr id="19" name="Can 195">
              <a:extLst>
                <a:ext uri="{FF2B5EF4-FFF2-40B4-BE49-F238E27FC236}">
                  <a16:creationId xmlns:a16="http://schemas.microsoft.com/office/drawing/2014/main" id="{28884495-8583-7A58-1383-B9FC7AD34419}"/>
                </a:ext>
              </a:extLst>
            </p:cNvPr>
            <p:cNvSpPr/>
            <p:nvPr/>
          </p:nvSpPr>
          <p:spPr bwMode="auto">
            <a:xfrm rot="2400000">
              <a:off x="6295308" y="2234374"/>
              <a:ext cx="2285998" cy="2566588"/>
            </a:xfrm>
            <a:prstGeom prst="can">
              <a:avLst>
                <a:gd name="adj" fmla="val 32842"/>
              </a:avLst>
            </a:prstGeom>
            <a:gradFill flip="none" rotWithShape="1">
              <a:gsLst>
                <a:gs pos="0">
                  <a:srgbClr val="35AC46">
                    <a:tint val="100000"/>
                    <a:shade val="100000"/>
                    <a:satMod val="130000"/>
                    <a:alpha val="60000"/>
                  </a:srgbClr>
                </a:gs>
                <a:gs pos="100000">
                  <a:srgbClr val="35AC46">
                    <a:tint val="50000"/>
                    <a:shade val="100000"/>
                    <a:satMod val="350000"/>
                    <a:alpha val="10000"/>
                  </a:srgbClr>
                </a:gs>
              </a:gsLst>
              <a:lin ang="19800000" scaled="0"/>
              <a:tileRect/>
            </a:gradFill>
            <a:ln w="9525" cap="flat" cmpd="sng" algn="ctr">
              <a:solidFill>
                <a:srgbClr val="35AC46">
                  <a:lumMod val="50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none" lIns="51435" tIns="25718" rIns="51435" bIns="2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51435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88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endParaRPr>
            </a:p>
          </p:txBody>
        </p:sp>
        <p:sp>
          <p:nvSpPr>
            <p:cNvPr id="20" name="Arc 19">
              <a:extLst>
                <a:ext uri="{FF2B5EF4-FFF2-40B4-BE49-F238E27FC236}">
                  <a16:creationId xmlns:a16="http://schemas.microsoft.com/office/drawing/2014/main" id="{6FDD4AF1-2F70-0B09-63E8-BCDF7CBE7833}"/>
                </a:ext>
              </a:extLst>
            </p:cNvPr>
            <p:cNvSpPr/>
            <p:nvPr/>
          </p:nvSpPr>
          <p:spPr bwMode="auto">
            <a:xfrm rot="13200000">
              <a:off x="6278958" y="3178467"/>
              <a:ext cx="2277886" cy="739825"/>
            </a:xfrm>
            <a:prstGeom prst="arc">
              <a:avLst>
                <a:gd name="adj1" fmla="val 10795725"/>
                <a:gd name="adj2" fmla="val 21534505"/>
              </a:avLst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F2CA51CD-727B-9E85-0306-15513A3E9287}"/>
              </a:ext>
            </a:extLst>
          </p:cNvPr>
          <p:cNvSpPr txBox="1"/>
          <p:nvPr/>
        </p:nvSpPr>
        <p:spPr>
          <a:xfrm>
            <a:off x="10576188" y="1845163"/>
            <a:ext cx="1128132" cy="49244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defTabSz="257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Arial" charset="0"/>
              </a:rPr>
              <a:t>Transverse Mercator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D0E15D1-404B-4100-F85D-27DD43C7C61F}"/>
              </a:ext>
            </a:extLst>
          </p:cNvPr>
          <p:cNvSpPr txBox="1"/>
          <p:nvPr/>
        </p:nvSpPr>
        <p:spPr>
          <a:xfrm>
            <a:off x="9519664" y="3965550"/>
            <a:ext cx="948871" cy="738664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257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Arial" charset="0"/>
              </a:rPr>
              <a:t>Hotine Oblique Mercator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3EE93B9-CD96-87BD-3169-8EAB914EDEB7}"/>
              </a:ext>
            </a:extLst>
          </p:cNvPr>
          <p:cNvSpPr txBox="1"/>
          <p:nvPr/>
        </p:nvSpPr>
        <p:spPr>
          <a:xfrm>
            <a:off x="7911929" y="1875922"/>
            <a:ext cx="1136364" cy="738664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257175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Arial" charset="0"/>
              </a:rPr>
              <a:t>Lambert Conformal Conic</a:t>
            </a:r>
          </a:p>
        </p:txBody>
      </p:sp>
    </p:spTree>
    <p:extLst>
      <p:ext uri="{BB962C8B-B14F-4D97-AF65-F5344CB8AC3E}">
        <p14:creationId xmlns:p14="http://schemas.microsoft.com/office/powerpoint/2010/main" val="2482329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8A801D-9F18-BC94-16AB-5658BEC34B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A8DAF9-CFC1-344C-89B7-DCB2EBBDC67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D342CC9-6237-BD1B-96B4-9A1A91C47A9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" y="182880"/>
            <a:ext cx="3473450" cy="1006475"/>
          </a:xfrm>
        </p:spPr>
        <p:txBody>
          <a:bodyPr tIns="45720" bIns="45720" anchor="t" anchorCtr="0">
            <a:normAutofit/>
          </a:bodyPr>
          <a:lstStyle/>
          <a:p>
            <a:r>
              <a:rPr lang="en-US" sz="3200" b="1" dirty="0">
                <a:latin typeface="+mn-lt"/>
              </a:rPr>
              <a:t>SPCS2022 zone layers</a:t>
            </a:r>
            <a:endParaRPr lang="en-US" sz="3200" b="1" i="1" dirty="0">
              <a:latin typeface="+mn-lt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05F0CC9-AD8B-3B14-10D4-2D5068AA0949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91440" y="1280160"/>
            <a:ext cx="3383280" cy="4845050"/>
          </a:xfrm>
        </p:spPr>
        <p:txBody>
          <a:bodyPr tIns="45720" bIns="45720" numCol="1">
            <a:normAutofit/>
          </a:bodyPr>
          <a:lstStyle/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800" b="1" dirty="0"/>
              <a:t>1 layer:  </a:t>
            </a:r>
            <a:r>
              <a:rPr lang="en-US" sz="2800" dirty="0"/>
              <a:t>12 states plus 6 territories</a:t>
            </a:r>
          </a:p>
          <a:p>
            <a:pPr marL="914400" indent="-1371600">
              <a:lnSpc>
                <a:spcPct val="80000"/>
              </a:lnSpc>
              <a:spcBef>
                <a:spcPts val="600"/>
              </a:spcBef>
            </a:pPr>
            <a:endParaRPr lang="en-US" sz="2800" dirty="0"/>
          </a:p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800" b="1" dirty="0"/>
              <a:t>2 layers:  </a:t>
            </a:r>
            <a:r>
              <a:rPr lang="en-US" sz="2800" dirty="0"/>
              <a:t>28 states</a:t>
            </a:r>
          </a:p>
          <a:p>
            <a:pPr marL="914400" indent="-1371600">
              <a:lnSpc>
                <a:spcPct val="80000"/>
              </a:lnSpc>
              <a:spcBef>
                <a:spcPts val="600"/>
              </a:spcBef>
            </a:pPr>
            <a:endParaRPr lang="en-US" sz="2800" dirty="0"/>
          </a:p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800" b="1" dirty="0"/>
              <a:t>3 layers:  </a:t>
            </a:r>
            <a:r>
              <a:rPr lang="en-US" sz="2800" dirty="0"/>
              <a:t>10 states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endParaRPr lang="en-US" sz="28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6170D6-050B-F670-8E67-7BC1FD629E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1" y="91440"/>
            <a:ext cx="9143941" cy="649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73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C0488C9-3D08-09CB-C6DD-CEC92DD81AB5}"/>
              </a:ext>
            </a:extLst>
          </p:cNvPr>
          <p:cNvGrpSpPr/>
          <p:nvPr/>
        </p:nvGrpSpPr>
        <p:grpSpPr>
          <a:xfrm>
            <a:off x="3442996" y="91440"/>
            <a:ext cx="8749004" cy="6492240"/>
            <a:chOff x="3442996" y="91440"/>
            <a:chExt cx="8749004" cy="649224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D3D14E6-F083-B515-C744-D17B886E75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35680" y="91440"/>
              <a:ext cx="8656320" cy="6492240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8BC73FF-3246-6AD9-B755-58D724DB4F29}"/>
                </a:ext>
              </a:extLst>
            </p:cNvPr>
            <p:cNvSpPr/>
            <p:nvPr/>
          </p:nvSpPr>
          <p:spPr>
            <a:xfrm>
              <a:off x="3442996" y="92075"/>
              <a:ext cx="1330172" cy="38174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C494C886-D52D-2B98-546A-852356145634}"/>
              </a:ext>
            </a:extLst>
          </p:cNvPr>
          <p:cNvSpPr txBox="1">
            <a:spLocks/>
          </p:cNvSpPr>
          <p:nvPr/>
        </p:nvSpPr>
        <p:spPr>
          <a:xfrm>
            <a:off x="158622" y="1119992"/>
            <a:ext cx="4614546" cy="5094196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Designs by NGS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165 zones 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Includes 54 statewide zones 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and 3 “special use” zones 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(in more than one state)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Designs by state stakeholders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802 zones in 28 states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Total = 967 zones 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56 states </a:t>
            </a:r>
            <a:b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and territories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Compare to 125 </a:t>
            </a:r>
            <a:b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zones in existing </a:t>
            </a:r>
            <a:b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State Plane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B8BE11-FA62-4600-F2E8-8781BB25A6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A8DAF9-CFC1-344C-89B7-DCB2EBBDC67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D342CC9-6237-BD1B-96B4-9A1A91C47A9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" y="92075"/>
            <a:ext cx="4681728" cy="1096963"/>
          </a:xfrm>
          <a:solidFill>
            <a:schemeClr val="bg1"/>
          </a:solidFill>
        </p:spPr>
        <p:txBody>
          <a:bodyPr tIns="45720" bIns="45720" anchor="t" anchorCtr="0">
            <a:normAutofit/>
          </a:bodyPr>
          <a:lstStyle/>
          <a:p>
            <a:r>
              <a:rPr lang="en-US" sz="3200" b="1" dirty="0">
                <a:latin typeface="+mn-lt"/>
              </a:rPr>
              <a:t>Number of SPCS2022 zones </a:t>
            </a:r>
            <a:r>
              <a:rPr lang="en-US" sz="3200" b="1" i="1" dirty="0">
                <a:latin typeface="+mn-lt"/>
              </a:rPr>
              <a:t>(preliminary)</a:t>
            </a:r>
            <a:endParaRPr lang="en-US" sz="3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299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30E207-5648-0EA3-3B03-9ECD9AFA2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A8DAF9-CFC1-344C-89B7-DCB2EBBDC67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D45A71E-32B1-7166-C08C-EEB567E42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n-lt"/>
              </a:rPr>
              <a:t>SPCS2022 distortion design philosophy</a:t>
            </a:r>
            <a:endParaRPr lang="en-US" b="1" dirty="0">
              <a:latin typeface="+mn-lt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CA95B9-CECC-0286-2BD3-BBD073F80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11734800" cy="485191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 i="1" dirty="0"/>
              <a:t>Linear distortion </a:t>
            </a:r>
            <a:r>
              <a:rPr lang="en-US" dirty="0"/>
              <a:t>minimized at topographic surface (</a:t>
            </a:r>
            <a:r>
              <a:rPr lang="en-US" b="1" i="1" dirty="0"/>
              <a:t>not</a:t>
            </a:r>
            <a:r>
              <a:rPr lang="en-US" dirty="0"/>
              <a:t> at ellipsoid surface)</a:t>
            </a:r>
          </a:p>
          <a:p>
            <a:pPr lvl="1">
              <a:lnSpc>
                <a:spcPct val="100000"/>
              </a:lnSpc>
            </a:pPr>
            <a:r>
              <a:rPr lang="en-US" b="1" i="1" dirty="0"/>
              <a:t>Purpose:  </a:t>
            </a:r>
            <a:r>
              <a:rPr lang="en-US" dirty="0"/>
              <a:t>reduce difference between projected “grid” and actual “ground” distances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Population distribution also taken into account</a:t>
            </a:r>
          </a:p>
          <a:p>
            <a:pPr lvl="1">
              <a:lnSpc>
                <a:spcPct val="100000"/>
              </a:lnSpc>
            </a:pPr>
            <a:endParaRPr lang="en-US" dirty="0"/>
          </a:p>
          <a:p>
            <a:pPr>
              <a:lnSpc>
                <a:spcPct val="100000"/>
              </a:lnSpc>
            </a:pPr>
            <a:r>
              <a:rPr lang="en-US" b="1" dirty="0"/>
              <a:t>What is linear distortion?</a:t>
            </a:r>
          </a:p>
          <a:p>
            <a:pPr>
              <a:lnSpc>
                <a:spcPct val="100000"/>
              </a:lnSpc>
            </a:pPr>
            <a:endParaRPr lang="en-US" b="1" dirty="0"/>
          </a:p>
          <a:p>
            <a:pPr marL="0" indent="0">
              <a:lnSpc>
                <a:spcPct val="100000"/>
              </a:lnSpc>
              <a:buNone/>
            </a:pPr>
            <a:endParaRPr lang="en-US" b="1" dirty="0"/>
          </a:p>
          <a:p>
            <a:pPr lvl="1">
              <a:lnSpc>
                <a:spcPct val="100000"/>
              </a:lnSpc>
            </a:pPr>
            <a:r>
              <a:rPr lang="en-US" dirty="0"/>
              <a:t>Projection “scale error” at topographic surface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Unique (i.e., same in every direction) only for </a:t>
            </a:r>
            <a:r>
              <a:rPr lang="en-US" b="1" i="1" dirty="0"/>
              <a:t>conformal </a:t>
            </a:r>
            <a:r>
              <a:rPr lang="en-US" dirty="0"/>
              <a:t>projections 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Given here in parts per million (ppm) = mm of distortion per km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57CEDAD-D650-98B4-CAA7-231E701139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779659"/>
              </p:ext>
            </p:extLst>
          </p:nvPr>
        </p:nvGraphicFramePr>
        <p:xfrm>
          <a:off x="1055666" y="3797559"/>
          <a:ext cx="71366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2649">
                  <a:extLst>
                    <a:ext uri="{9D8B030D-6E8A-4147-A177-3AD203B41FA5}">
                      <a16:colId xmlns:a16="http://schemas.microsoft.com/office/drawing/2014/main" val="1180913409"/>
                    </a:ext>
                  </a:extLst>
                </a:gridCol>
                <a:gridCol w="368208">
                  <a:extLst>
                    <a:ext uri="{9D8B030D-6E8A-4147-A177-3AD203B41FA5}">
                      <a16:colId xmlns:a16="http://schemas.microsoft.com/office/drawing/2014/main" val="1296758829"/>
                    </a:ext>
                  </a:extLst>
                </a:gridCol>
                <a:gridCol w="4345755">
                  <a:extLst>
                    <a:ext uri="{9D8B030D-6E8A-4147-A177-3AD203B41FA5}">
                      <a16:colId xmlns:a16="http://schemas.microsoft.com/office/drawing/2014/main" val="3839775427"/>
                    </a:ext>
                  </a:extLst>
                </a:gridCol>
              </a:tblGrid>
              <a:tr h="189185">
                <a:tc rowSpan="2">
                  <a:txBody>
                    <a:bodyPr/>
                    <a:lstStyle/>
                    <a:p>
                      <a:pPr algn="r"/>
                      <a:r>
                        <a:rPr lang="en-US" sz="2400" b="1" i="0" dirty="0">
                          <a:solidFill>
                            <a:schemeClr val="tx1"/>
                          </a:solidFill>
                        </a:rPr>
                        <a:t>Linear distortion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Projected minus actual distance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0276560"/>
                  </a:ext>
                </a:extLst>
              </a:tr>
              <a:tr h="185420">
                <a:tc vMerge="1">
                  <a:txBody>
                    <a:bodyPr/>
                    <a:lstStyle/>
                    <a:p>
                      <a:pPr algn="r"/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r"/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none" dirty="0">
                          <a:solidFill>
                            <a:schemeClr val="tx1"/>
                          </a:solidFill>
                        </a:rPr>
                        <a:t>Actual distance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59017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262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E624D9-5FCC-D472-802C-27E0ACFFB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A8DAF9-CFC1-344C-89B7-DCB2EBBDC67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443F73C-DFB0-0AAF-8E61-5D0107BFA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Linear distortion magnitudes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0713696-DECC-16E6-539D-D37A2EDAF2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391303"/>
              </p:ext>
            </p:extLst>
          </p:nvPr>
        </p:nvGraphicFramePr>
        <p:xfrm>
          <a:off x="457200" y="1534803"/>
          <a:ext cx="11247122" cy="4268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8070">
                  <a:extLst>
                    <a:ext uri="{9D8B030D-6E8A-4147-A177-3AD203B41FA5}">
                      <a16:colId xmlns:a16="http://schemas.microsoft.com/office/drawing/2014/main" val="3392396671"/>
                    </a:ext>
                  </a:extLst>
                </a:gridCol>
                <a:gridCol w="2048070">
                  <a:extLst>
                    <a:ext uri="{9D8B030D-6E8A-4147-A177-3AD203B41FA5}">
                      <a16:colId xmlns:a16="http://schemas.microsoft.com/office/drawing/2014/main" val="2296970034"/>
                    </a:ext>
                  </a:extLst>
                </a:gridCol>
                <a:gridCol w="2048070">
                  <a:extLst>
                    <a:ext uri="{9D8B030D-6E8A-4147-A177-3AD203B41FA5}">
                      <a16:colId xmlns:a16="http://schemas.microsoft.com/office/drawing/2014/main" val="542963314"/>
                    </a:ext>
                  </a:extLst>
                </a:gridCol>
                <a:gridCol w="2048070">
                  <a:extLst>
                    <a:ext uri="{9D8B030D-6E8A-4147-A177-3AD203B41FA5}">
                      <a16:colId xmlns:a16="http://schemas.microsoft.com/office/drawing/2014/main" val="2885494713"/>
                    </a:ext>
                  </a:extLst>
                </a:gridCol>
                <a:gridCol w="3054842">
                  <a:extLst>
                    <a:ext uri="{9D8B030D-6E8A-4147-A177-3AD203B41FA5}">
                      <a16:colId xmlns:a16="http://schemas.microsoft.com/office/drawing/2014/main" val="3006475454"/>
                    </a:ext>
                  </a:extLst>
                </a:gridCol>
              </a:tblGrid>
              <a:tr h="85378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Parts per million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Centimeters per kilometer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Feet </a:t>
                      </a:r>
                      <a:br>
                        <a:rPr lang="en-US" sz="2400" b="1" dirty="0"/>
                      </a:br>
                      <a:r>
                        <a:rPr lang="en-US" sz="2400" b="1" dirty="0"/>
                        <a:t>per mile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Dimensionless ratio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Examples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860204"/>
                  </a:ext>
                </a:extLst>
              </a:tr>
              <a:tr h="85378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20 ppm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2 cm/km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0.1 ft/mile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1:50,000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/>
                        <a:t>Typical “low distortion projection” limit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89944770"/>
                  </a:ext>
                </a:extLst>
              </a:tr>
              <a:tr h="85378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50 ppm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5 cm/km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0.3 ft/mile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1:20,000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/>
                        <a:t>Minimum distortion for designs by NGS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30693936"/>
                  </a:ext>
                </a:extLst>
              </a:tr>
              <a:tr h="85378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100 ppm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10 cm/km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0.5 ft/mile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1:10,000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/>
                        <a:t>Historic State Plane distortion design limit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8885100"/>
                  </a:ext>
                </a:extLst>
              </a:tr>
              <a:tr h="85378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400 ppm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40 cm/km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2.1 ft/mile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1:2,500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/>
                        <a:t>UTM distortion design limit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8568049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3B0FCAB8-60EC-F22C-6E36-F395B16CCE99}"/>
              </a:ext>
            </a:extLst>
          </p:cNvPr>
          <p:cNvSpPr/>
          <p:nvPr/>
        </p:nvSpPr>
        <p:spPr>
          <a:xfrm>
            <a:off x="457200" y="3259834"/>
            <a:ext cx="11247122" cy="83955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3992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C1A6067-6447-4346-0BBE-67E4DC00F8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680" y="91440"/>
            <a:ext cx="8656320" cy="649224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F68C52-0CE5-AA07-5B7A-0678247A8E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A8DAF9-CFC1-344C-89B7-DCB2EBBDC67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D342CC9-6237-BD1B-96B4-9A1A91C47A9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" y="182880"/>
            <a:ext cx="3566160" cy="1006475"/>
          </a:xfrm>
        </p:spPr>
        <p:txBody>
          <a:bodyPr tIns="45720" bIns="45720" anchor="t" anchorCtr="0">
            <a:normAutofit/>
          </a:bodyPr>
          <a:lstStyle/>
          <a:p>
            <a:r>
              <a:rPr lang="en-US" sz="3200" b="1" dirty="0">
                <a:latin typeface="+mn-lt"/>
              </a:rPr>
              <a:t>Existing SPCS 83 linear distortion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05F0CC9-AD8B-3B14-10D4-2D5068AA0949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91439" y="1188720"/>
            <a:ext cx="3556733" cy="4845050"/>
          </a:xfrm>
        </p:spPr>
        <p:txBody>
          <a:bodyPr tIns="45720" bIns="45720" numCol="1">
            <a:normAutofit/>
          </a:bodyPr>
          <a:lstStyle/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800" b="1" dirty="0"/>
              <a:t>106 zones (CONUS)</a:t>
            </a:r>
          </a:p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000" b="1" i="1" dirty="0"/>
              <a:t>Percent within distortion (ppm):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BBA741B1-E15B-3C91-53C5-68B411B49E08}"/>
              </a:ext>
            </a:extLst>
          </p:cNvPr>
          <p:cNvGraphicFramePr>
            <a:graphicFrameLocks noGrp="1"/>
          </p:cNvGraphicFramePr>
          <p:nvPr/>
        </p:nvGraphicFramePr>
        <p:xfrm>
          <a:off x="91440" y="1920240"/>
          <a:ext cx="3474720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">
                  <a:extLst>
                    <a:ext uri="{9D8B030D-6E8A-4147-A177-3AD203B41FA5}">
                      <a16:colId xmlns:a16="http://schemas.microsoft.com/office/drawing/2014/main" val="2285974399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3565563844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225808953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38125117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/>
                        <a:t>Distor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Cities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Area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1103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±20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3376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±50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40%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30%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405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±100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74%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68%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41%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77865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±400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99%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98%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91%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3499600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1" dirty="0"/>
                        <a:t>City and area statistics (ppm):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65772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-913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-1038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3593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Max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+206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+223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9227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Range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1261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336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Mean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-98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-178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6979924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/>
                        <a:t>Mean weighted by pop = -75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9568200"/>
                  </a:ext>
                </a:extLst>
              </a:tr>
            </a:tbl>
          </a:graphicData>
        </a:graphic>
      </p:graphicFrame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461FAC2B-B796-D675-75B2-3C20084F04A9}"/>
              </a:ext>
            </a:extLst>
          </p:cNvPr>
          <p:cNvSpPr txBox="1">
            <a:spLocks/>
          </p:cNvSpPr>
          <p:nvPr/>
        </p:nvSpPr>
        <p:spPr>
          <a:xfrm>
            <a:off x="9144000" y="649224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A8DAF9-CFC1-344C-89B7-DCB2EBBDC67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05CE3B-D221-2065-620B-A27F9ADAE9CE}"/>
              </a:ext>
            </a:extLst>
          </p:cNvPr>
          <p:cNvSpPr/>
          <p:nvPr/>
        </p:nvSpPr>
        <p:spPr>
          <a:xfrm>
            <a:off x="91440" y="2693377"/>
            <a:ext cx="3474720" cy="40957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FC8963-DF69-2341-064D-E89CC5A187B4}"/>
              </a:ext>
            </a:extLst>
          </p:cNvPr>
          <p:cNvSpPr/>
          <p:nvPr/>
        </p:nvSpPr>
        <p:spPr>
          <a:xfrm>
            <a:off x="91440" y="5869305"/>
            <a:ext cx="3474720" cy="40957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79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564EC7-08CC-B0F4-EFF9-B98CB0F831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A8DAF9-CFC1-344C-89B7-DCB2EBBDC67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D342CC9-6237-BD1B-96B4-9A1A91C47A9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" y="182880"/>
            <a:ext cx="3566160" cy="1006475"/>
          </a:xfrm>
        </p:spPr>
        <p:txBody>
          <a:bodyPr tIns="45720" bIns="45720" anchor="t" anchorCtr="0">
            <a:normAutofit/>
          </a:bodyPr>
          <a:lstStyle/>
          <a:p>
            <a:r>
              <a:rPr lang="en-US" sz="3200" b="1" dirty="0">
                <a:latin typeface="+mn-lt"/>
              </a:rPr>
              <a:t>SPCS2022 linear distortion (prelim)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05F0CC9-AD8B-3B14-10D4-2D5068AA0949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91440" y="1188720"/>
            <a:ext cx="3566160" cy="4845050"/>
          </a:xfrm>
        </p:spPr>
        <p:txBody>
          <a:bodyPr tIns="45720" bIns="45720" numCol="1">
            <a:normAutofit/>
          </a:bodyPr>
          <a:lstStyle/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b="1" dirty="0"/>
              <a:t>49</a:t>
            </a:r>
            <a:r>
              <a:rPr lang="en-US" sz="2800" b="1" dirty="0"/>
              <a:t> zones (CONUS)</a:t>
            </a:r>
          </a:p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000" b="1" i="1" dirty="0"/>
              <a:t>Percent within distortion (ppm):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BBA741B1-E15B-3C91-53C5-68B411B49E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373400"/>
              </p:ext>
            </p:extLst>
          </p:nvPr>
        </p:nvGraphicFramePr>
        <p:xfrm>
          <a:off x="91440" y="1920240"/>
          <a:ext cx="3474720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">
                  <a:extLst>
                    <a:ext uri="{9D8B030D-6E8A-4147-A177-3AD203B41FA5}">
                      <a16:colId xmlns:a16="http://schemas.microsoft.com/office/drawing/2014/main" val="2285974399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3565563844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225808953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38125117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/>
                        <a:t>Distor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Cities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Area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1103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±20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3376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±50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27%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26%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405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±100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48%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48%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36%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77865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±400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91%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93%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88%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3499600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1" dirty="0"/>
                        <a:t>City and area statistics (ppm):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65772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-1512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-1627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3593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Max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+2888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+2987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9227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Range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4400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4614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336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Mean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-86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-120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6979924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/>
                        <a:t>Mean weighted by pop = -100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956820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476AB4E9-B9EE-9C0C-CEF4-6A9B37AFA2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5680" y="91440"/>
            <a:ext cx="8656320" cy="649224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44A8732-9CB1-A397-AF2B-7EC135CF1F98}"/>
              </a:ext>
            </a:extLst>
          </p:cNvPr>
          <p:cNvSpPr txBox="1">
            <a:spLocks/>
          </p:cNvSpPr>
          <p:nvPr/>
        </p:nvSpPr>
        <p:spPr>
          <a:xfrm>
            <a:off x="9144000" y="649224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FCA8DAF9-CFC1-344C-89B7-DCB2EBBDC673}" type="slidenum">
              <a:rPr lang="en-US" sz="1600" smtClean="0">
                <a:solidFill>
                  <a:schemeClr val="bg1">
                    <a:lumMod val="50000"/>
                  </a:schemeClr>
                </a:solidFill>
              </a:rPr>
              <a:pPr algn="r"/>
              <a:t>8</a:t>
            </a:fld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01F34B1-BEA2-DC3C-B68F-E355861D3A43}"/>
              </a:ext>
            </a:extLst>
          </p:cNvPr>
          <p:cNvSpPr/>
          <p:nvPr/>
        </p:nvSpPr>
        <p:spPr>
          <a:xfrm>
            <a:off x="91440" y="2693377"/>
            <a:ext cx="3474720" cy="40957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71F081-DFFE-7B6E-1486-00DEF5901258}"/>
              </a:ext>
            </a:extLst>
          </p:cNvPr>
          <p:cNvSpPr/>
          <p:nvPr/>
        </p:nvSpPr>
        <p:spPr>
          <a:xfrm>
            <a:off x="91440" y="5869305"/>
            <a:ext cx="3474720" cy="40957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015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EECE20-79AA-659A-8831-9A5A28B49D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5680" y="91440"/>
            <a:ext cx="8656320" cy="649224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564EC7-08CC-B0F4-EFF9-B98CB0F831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A8DAF9-CFC1-344C-89B7-DCB2EBBDC67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D342CC9-6237-BD1B-96B4-9A1A91C47A9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" y="182880"/>
            <a:ext cx="3566160" cy="1006475"/>
          </a:xfrm>
        </p:spPr>
        <p:txBody>
          <a:bodyPr tIns="45720" bIns="45720" anchor="t" anchorCtr="0">
            <a:normAutofit/>
          </a:bodyPr>
          <a:lstStyle/>
          <a:p>
            <a:r>
              <a:rPr lang="en-US" sz="3200" b="1" dirty="0">
                <a:latin typeface="+mn-lt"/>
              </a:rPr>
              <a:t>SPCS2022 linear distortion (prelim)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05F0CC9-AD8B-3B14-10D4-2D5068AA0949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91440" y="1188720"/>
            <a:ext cx="3566160" cy="4845050"/>
          </a:xfrm>
        </p:spPr>
        <p:txBody>
          <a:bodyPr tIns="45720" bIns="45720" numCol="1">
            <a:normAutofit/>
          </a:bodyPr>
          <a:lstStyle/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800" b="1" dirty="0"/>
              <a:t>646 zones (35 states)</a:t>
            </a:r>
          </a:p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000" b="1" i="1" dirty="0"/>
              <a:t>Percent within distortion (ppm):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BBA741B1-E15B-3C91-53C5-68B411B49E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78878"/>
              </p:ext>
            </p:extLst>
          </p:nvPr>
        </p:nvGraphicFramePr>
        <p:xfrm>
          <a:off x="91440" y="1920240"/>
          <a:ext cx="3474720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">
                  <a:extLst>
                    <a:ext uri="{9D8B030D-6E8A-4147-A177-3AD203B41FA5}">
                      <a16:colId xmlns:a16="http://schemas.microsoft.com/office/drawing/2014/main" val="2285974399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3565563844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225808953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38125117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/>
                        <a:t>Distor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Cities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Area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1103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±20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76%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70%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54%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3376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±50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92%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88%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73%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405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±100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98%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97%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89%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77865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±400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99.9%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3499600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1" dirty="0"/>
                        <a:t>City and area statistics (ppm):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65772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-400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-684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3593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Max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+245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+295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9227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Range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644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979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336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/>
                        <a:t>Mean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-5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-23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6979924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/>
                        <a:t>Mean weighted by pop = -4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9568200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900016-5946-4455-06FB-6C512A6F4226}"/>
              </a:ext>
            </a:extLst>
          </p:cNvPr>
          <p:cNvSpPr txBox="1">
            <a:spLocks/>
          </p:cNvSpPr>
          <p:nvPr/>
        </p:nvSpPr>
        <p:spPr>
          <a:xfrm>
            <a:off x="9144000" y="649224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FCA8DAF9-CFC1-344C-89B7-DCB2EBBDC673}" type="slidenum">
              <a:rPr lang="en-US" sz="1600" smtClean="0">
                <a:solidFill>
                  <a:schemeClr val="bg1">
                    <a:lumMod val="50000"/>
                  </a:schemeClr>
                </a:solidFill>
              </a:rPr>
              <a:pPr algn="r"/>
              <a:t>9</a:t>
            </a:fld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12E29A2-0FF3-E867-6DE2-01A135A48C54}"/>
              </a:ext>
            </a:extLst>
          </p:cNvPr>
          <p:cNvSpPr/>
          <p:nvPr/>
        </p:nvSpPr>
        <p:spPr>
          <a:xfrm>
            <a:off x="91440" y="2693377"/>
            <a:ext cx="3474720" cy="40957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70A819-42F8-DDC7-766F-C904C7DF39A7}"/>
              </a:ext>
            </a:extLst>
          </p:cNvPr>
          <p:cNvSpPr/>
          <p:nvPr/>
        </p:nvSpPr>
        <p:spPr>
          <a:xfrm>
            <a:off x="91440" y="5869305"/>
            <a:ext cx="3474720" cy="40957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450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11291</TotalTime>
  <Words>786</Words>
  <Application>Microsoft Office PowerPoint</Application>
  <PresentationFormat>Widescreen</PresentationFormat>
  <Paragraphs>251</Paragraphs>
  <Slides>11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The Future is Here</vt:lpstr>
      <vt:lpstr>State Plane Coordinate System of 2022 (SPCS2022)</vt:lpstr>
      <vt:lpstr>SPCS2022 zone layers</vt:lpstr>
      <vt:lpstr>Number of SPCS2022 zones (preliminary)</vt:lpstr>
      <vt:lpstr>SPCS2022 distortion design philosophy</vt:lpstr>
      <vt:lpstr>Linear distortion magnitudes</vt:lpstr>
      <vt:lpstr>Existing SPCS 83 linear distortion</vt:lpstr>
      <vt:lpstr>SPCS2022 linear distortion (prelim)</vt:lpstr>
      <vt:lpstr>SPCS2022 linear distortion (prelim)</vt:lpstr>
      <vt:lpstr>SPCS2022 linear distortion (prelim)</vt:lpstr>
      <vt:lpstr>Where to learn more about SPCS2022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Karen Martin</dc:creator>
  <cp:lastModifiedBy>Michael Dennis</cp:lastModifiedBy>
  <cp:revision>502</cp:revision>
  <dcterms:created xsi:type="dcterms:W3CDTF">2020-01-16T20:59:07Z</dcterms:created>
  <dcterms:modified xsi:type="dcterms:W3CDTF">2023-05-14T00:03:18Z</dcterms:modified>
</cp:coreProperties>
</file>