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5.jpg" ContentType="image/jpeg"/>
  <Override PartName="/ppt/notesSlides/notesSlide18.xml" ContentType="application/vnd.openxmlformats-officedocument.presentationml.notesSlide+xml"/>
  <Override PartName="/ppt/media/image36.jpg" ContentType="image/jpeg"/>
  <Override PartName="/ppt/notesSlides/notesSlide19.xml" ContentType="application/vnd.openxmlformats-officedocument.presentationml.notesSlide+xml"/>
  <Override PartName="/ppt/media/image37.jpg" ContentType="image/jpeg"/>
  <Override PartName="/ppt/media/image38.jpg" ContentType="image/jpe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40.jpg" ContentType="image/jpe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media/image66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7.jpg" ContentType="image/jpeg"/>
  <Override PartName="/ppt/media/image68.jpg" ContentType="image/jpeg"/>
  <Override PartName="/ppt/notesSlides/notesSlide67.xml" ContentType="application/vnd.openxmlformats-officedocument.presentationml.notesSlide+xml"/>
  <Override PartName="/ppt/media/image69.JPG" ContentType="image/jpeg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media/image73.jpg" ContentType="image/jpeg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media/image74.jpg" ContentType="image/jpeg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media/image79.jpg" ContentType="image/jpeg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media/image82.jpg" ContentType="image/jpeg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media/image92.jpg" ContentType="image/jpeg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media/image94.jpg" ContentType="image/jpeg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media/image113.jpg" ContentType="image/jpeg"/>
  <Override PartName="/ppt/notesSlides/notesSlide131.xml" ContentType="application/vnd.openxmlformats-officedocument.presentationml.notesSlide+xml"/>
  <Override PartName="/ppt/media/image114.jpg" ContentType="image/jpeg"/>
  <Override PartName="/ppt/media/image115.jpg" ContentType="image/jpeg"/>
  <Override PartName="/ppt/notesSlides/notesSlide132.xml" ContentType="application/vnd.openxmlformats-officedocument.presentationml.notesSlide+xml"/>
  <Override PartName="/ppt/media/image116.jpg" ContentType="image/jpeg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media/image125.jpg" ContentType="image/jpeg"/>
  <Override PartName="/ppt/notesSlides/notesSlide14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media/image132.jpg" ContentType="image/jpeg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media/image133.jpg" ContentType="image/jpeg"/>
  <Override PartName="/ppt/notesSlides/notesSlide154.xml" ContentType="application/vnd.openxmlformats-officedocument.presentationml.notesSlide+xml"/>
  <Override PartName="/ppt/media/image135.jpg" ContentType="image/jpeg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media/image137.jpg" ContentType="image/jpeg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media/image166.jpg" ContentType="image/jpeg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55" r:id="rId2"/>
  </p:sldMasterIdLst>
  <p:notesMasterIdLst>
    <p:notesMasterId r:id="rId232"/>
  </p:notesMasterIdLst>
  <p:handoutMasterIdLst>
    <p:handoutMasterId r:id="rId233"/>
  </p:handoutMasterIdLst>
  <p:sldIdLst>
    <p:sldId id="261" r:id="rId3"/>
    <p:sldId id="963" r:id="rId4"/>
    <p:sldId id="815" r:id="rId5"/>
    <p:sldId id="1049" r:id="rId6"/>
    <p:sldId id="1170" r:id="rId7"/>
    <p:sldId id="894" r:id="rId8"/>
    <p:sldId id="1294" r:id="rId9"/>
    <p:sldId id="1120" r:id="rId10"/>
    <p:sldId id="1121" r:id="rId11"/>
    <p:sldId id="1295" r:id="rId12"/>
    <p:sldId id="1154" r:id="rId13"/>
    <p:sldId id="1155" r:id="rId14"/>
    <p:sldId id="1156" r:id="rId15"/>
    <p:sldId id="1296" r:id="rId16"/>
    <p:sldId id="902" r:id="rId17"/>
    <p:sldId id="905" r:id="rId18"/>
    <p:sldId id="1292" r:id="rId19"/>
    <p:sldId id="1291" r:id="rId20"/>
    <p:sldId id="1293" r:id="rId21"/>
    <p:sldId id="1310" r:id="rId22"/>
    <p:sldId id="1311" r:id="rId23"/>
    <p:sldId id="1297" r:id="rId24"/>
    <p:sldId id="1317" r:id="rId25"/>
    <p:sldId id="1316" r:id="rId26"/>
    <p:sldId id="1298" r:id="rId27"/>
    <p:sldId id="1158" r:id="rId28"/>
    <p:sldId id="1321" r:id="rId29"/>
    <p:sldId id="1319" r:id="rId30"/>
    <p:sldId id="1320" r:id="rId31"/>
    <p:sldId id="1299" r:id="rId32"/>
    <p:sldId id="1160" r:id="rId33"/>
    <p:sldId id="1161" r:id="rId34"/>
    <p:sldId id="1301" r:id="rId35"/>
    <p:sldId id="1163" r:id="rId36"/>
    <p:sldId id="1302" r:id="rId37"/>
    <p:sldId id="925" r:id="rId38"/>
    <p:sldId id="926" r:id="rId39"/>
    <p:sldId id="1050" r:id="rId40"/>
    <p:sldId id="1303" r:id="rId41"/>
    <p:sldId id="1165" r:id="rId42"/>
    <p:sldId id="1166" r:id="rId43"/>
    <p:sldId id="1304" r:id="rId44"/>
    <p:sldId id="1125" r:id="rId45"/>
    <p:sldId id="1126" r:id="rId46"/>
    <p:sldId id="1305" r:id="rId47"/>
    <p:sldId id="934" r:id="rId48"/>
    <p:sldId id="1169" r:id="rId49"/>
    <p:sldId id="1192" r:id="rId50"/>
    <p:sldId id="1306" r:id="rId51"/>
    <p:sldId id="1168" r:id="rId52"/>
    <p:sldId id="1307" r:id="rId53"/>
    <p:sldId id="940" r:id="rId54"/>
    <p:sldId id="941" r:id="rId55"/>
    <p:sldId id="942" r:id="rId56"/>
    <p:sldId id="1309" r:id="rId57"/>
    <p:sldId id="1308" r:id="rId58"/>
    <p:sldId id="944" r:id="rId59"/>
    <p:sldId id="945" r:id="rId60"/>
    <p:sldId id="966" r:id="rId61"/>
    <p:sldId id="967" r:id="rId62"/>
    <p:sldId id="968" r:id="rId63"/>
    <p:sldId id="969" r:id="rId64"/>
    <p:sldId id="997" r:id="rId65"/>
    <p:sldId id="972" r:id="rId66"/>
    <p:sldId id="855" r:id="rId67"/>
    <p:sldId id="1088" r:id="rId68"/>
    <p:sldId id="1089" r:id="rId69"/>
    <p:sldId id="853" r:id="rId70"/>
    <p:sldId id="1127" r:id="rId71"/>
    <p:sldId id="960" r:id="rId72"/>
    <p:sldId id="962" r:id="rId73"/>
    <p:sldId id="998" r:id="rId74"/>
    <p:sldId id="1193" r:id="rId75"/>
    <p:sldId id="821" r:id="rId76"/>
    <p:sldId id="1129" r:id="rId77"/>
    <p:sldId id="848" r:id="rId78"/>
    <p:sldId id="823" r:id="rId79"/>
    <p:sldId id="1133" r:id="rId80"/>
    <p:sldId id="1130" r:id="rId81"/>
    <p:sldId id="1318" r:id="rId82"/>
    <p:sldId id="1312" r:id="rId83"/>
    <p:sldId id="1313" r:id="rId84"/>
    <p:sldId id="1314" r:id="rId85"/>
    <p:sldId id="1315" r:id="rId86"/>
    <p:sldId id="1060" r:id="rId87"/>
    <p:sldId id="1131" r:id="rId88"/>
    <p:sldId id="1135" r:id="rId89"/>
    <p:sldId id="959" r:id="rId90"/>
    <p:sldId id="875" r:id="rId91"/>
    <p:sldId id="1322" r:id="rId92"/>
    <p:sldId id="1132" r:id="rId93"/>
    <p:sldId id="1070" r:id="rId94"/>
    <p:sldId id="1136" r:id="rId95"/>
    <p:sldId id="1138" r:id="rId96"/>
    <p:sldId id="1150" r:id="rId97"/>
    <p:sldId id="833" r:id="rId98"/>
    <p:sldId id="1065" r:id="rId99"/>
    <p:sldId id="1140" r:id="rId100"/>
    <p:sldId id="1141" r:id="rId101"/>
    <p:sldId id="1142" r:id="rId102"/>
    <p:sldId id="1143" r:id="rId103"/>
    <p:sldId id="1144" r:id="rId104"/>
    <p:sldId id="1145" r:id="rId105"/>
    <p:sldId id="1068" r:id="rId106"/>
    <p:sldId id="1067" r:id="rId107"/>
    <p:sldId id="1069" r:id="rId108"/>
    <p:sldId id="1151" r:id="rId109"/>
    <p:sldId id="1147" r:id="rId110"/>
    <p:sldId id="1148" r:id="rId111"/>
    <p:sldId id="1149" r:id="rId112"/>
    <p:sldId id="865" r:id="rId113"/>
    <p:sldId id="1194" r:id="rId114"/>
    <p:sldId id="1195" r:id="rId115"/>
    <p:sldId id="1071" r:id="rId116"/>
    <p:sldId id="1048" r:id="rId117"/>
    <p:sldId id="1072" r:id="rId118"/>
    <p:sldId id="882" r:id="rId119"/>
    <p:sldId id="1152" r:id="rId120"/>
    <p:sldId id="1085" r:id="rId121"/>
    <p:sldId id="849" r:id="rId122"/>
    <p:sldId id="872" r:id="rId123"/>
    <p:sldId id="832" r:id="rId124"/>
    <p:sldId id="1128" r:id="rId125"/>
    <p:sldId id="1176" r:id="rId126"/>
    <p:sldId id="1196" r:id="rId127"/>
    <p:sldId id="1197" r:id="rId128"/>
    <p:sldId id="1198" r:id="rId129"/>
    <p:sldId id="1175" r:id="rId130"/>
    <p:sldId id="825" r:id="rId131"/>
    <p:sldId id="1171" r:id="rId132"/>
    <p:sldId id="866" r:id="rId133"/>
    <p:sldId id="985" r:id="rId134"/>
    <p:sldId id="1199" r:id="rId135"/>
    <p:sldId id="1200" r:id="rId136"/>
    <p:sldId id="1201" r:id="rId137"/>
    <p:sldId id="1287" r:id="rId138"/>
    <p:sldId id="1202" r:id="rId139"/>
    <p:sldId id="1203" r:id="rId140"/>
    <p:sldId id="1204" r:id="rId141"/>
    <p:sldId id="1205" r:id="rId142"/>
    <p:sldId id="1105" r:id="rId143"/>
    <p:sldId id="1106" r:id="rId144"/>
    <p:sldId id="1107" r:id="rId145"/>
    <p:sldId id="1109" r:id="rId146"/>
    <p:sldId id="1110" r:id="rId147"/>
    <p:sldId id="1111" r:id="rId148"/>
    <p:sldId id="1206" r:id="rId149"/>
    <p:sldId id="1207" r:id="rId150"/>
    <p:sldId id="956" r:id="rId151"/>
    <p:sldId id="958" r:id="rId152"/>
    <p:sldId id="957" r:id="rId153"/>
    <p:sldId id="835" r:id="rId154"/>
    <p:sldId id="836" r:id="rId155"/>
    <p:sldId id="843" r:id="rId156"/>
    <p:sldId id="1087" r:id="rId157"/>
    <p:sldId id="1208" r:id="rId158"/>
    <p:sldId id="1047" r:id="rId159"/>
    <p:sldId id="1177" r:id="rId160"/>
    <p:sldId id="1178" r:id="rId161"/>
    <p:sldId id="1179" r:id="rId162"/>
    <p:sldId id="1180" r:id="rId163"/>
    <p:sldId id="1190" r:id="rId164"/>
    <p:sldId id="1181" r:id="rId165"/>
    <p:sldId id="1182" r:id="rId166"/>
    <p:sldId id="1189" r:id="rId167"/>
    <p:sldId id="1183" r:id="rId168"/>
    <p:sldId id="1184" r:id="rId169"/>
    <p:sldId id="1185" r:id="rId170"/>
    <p:sldId id="1186" r:id="rId171"/>
    <p:sldId id="1187" r:id="rId172"/>
    <p:sldId id="1188" r:id="rId173"/>
    <p:sldId id="1191" r:id="rId174"/>
    <p:sldId id="1323" r:id="rId175"/>
    <p:sldId id="1324" r:id="rId176"/>
    <p:sldId id="1325" r:id="rId177"/>
    <p:sldId id="1326" r:id="rId178"/>
    <p:sldId id="1327" r:id="rId179"/>
    <p:sldId id="1328" r:id="rId180"/>
    <p:sldId id="1329" r:id="rId181"/>
    <p:sldId id="1330" r:id="rId182"/>
    <p:sldId id="1331" r:id="rId183"/>
    <p:sldId id="1335" r:id="rId184"/>
    <p:sldId id="1336" r:id="rId185"/>
    <p:sldId id="1337" r:id="rId186"/>
    <p:sldId id="1338" r:id="rId187"/>
    <p:sldId id="1339" r:id="rId188"/>
    <p:sldId id="1340" r:id="rId189"/>
    <p:sldId id="1341" r:id="rId190"/>
    <p:sldId id="1342" r:id="rId191"/>
    <p:sldId id="1343" r:id="rId192"/>
    <p:sldId id="1344" r:id="rId193"/>
    <p:sldId id="1345" r:id="rId194"/>
    <p:sldId id="1347" r:id="rId195"/>
    <p:sldId id="1348" r:id="rId196"/>
    <p:sldId id="1349" r:id="rId197"/>
    <p:sldId id="1350" r:id="rId198"/>
    <p:sldId id="1351" r:id="rId199"/>
    <p:sldId id="1352" r:id="rId200"/>
    <p:sldId id="1353" r:id="rId201"/>
    <p:sldId id="1354" r:id="rId202"/>
    <p:sldId id="1355" r:id="rId203"/>
    <p:sldId id="1356" r:id="rId204"/>
    <p:sldId id="1357" r:id="rId205"/>
    <p:sldId id="1358" r:id="rId206"/>
    <p:sldId id="1359" r:id="rId207"/>
    <p:sldId id="1360" r:id="rId208"/>
    <p:sldId id="1225" r:id="rId209"/>
    <p:sldId id="1226" r:id="rId210"/>
    <p:sldId id="1227" r:id="rId211"/>
    <p:sldId id="1228" r:id="rId212"/>
    <p:sldId id="1229" r:id="rId213"/>
    <p:sldId id="1230" r:id="rId214"/>
    <p:sldId id="1231" r:id="rId215"/>
    <p:sldId id="1232" r:id="rId216"/>
    <p:sldId id="1288" r:id="rId217"/>
    <p:sldId id="1289" r:id="rId218"/>
    <p:sldId id="1290" r:id="rId219"/>
    <p:sldId id="1233" r:id="rId220"/>
    <p:sldId id="1234" r:id="rId221"/>
    <p:sldId id="1267" r:id="rId222"/>
    <p:sldId id="1268" r:id="rId223"/>
    <p:sldId id="1269" r:id="rId224"/>
    <p:sldId id="1270" r:id="rId225"/>
    <p:sldId id="1271" r:id="rId226"/>
    <p:sldId id="1284" r:id="rId227"/>
    <p:sldId id="1283" r:id="rId228"/>
    <p:sldId id="1285" r:id="rId229"/>
    <p:sldId id="1286" r:id="rId230"/>
    <p:sldId id="851" r:id="rId231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16"/>
    <a:srgbClr val="00B0F0"/>
    <a:srgbClr val="424242"/>
    <a:srgbClr val="00B050"/>
    <a:srgbClr val="B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69526" autoAdjust="0"/>
  </p:normalViewPr>
  <p:slideViewPr>
    <p:cSldViewPr snapToGrid="0" snapToObjects="1">
      <p:cViewPr varScale="1">
        <p:scale>
          <a:sx n="87" d="100"/>
          <a:sy n="87" d="100"/>
        </p:scale>
        <p:origin x="1356" y="96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tableStyles" Target="tableStyle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slide" Target="slides/slide2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slide" Target="slides/slide210.xml"/><Relationship Id="rId233" Type="http://schemas.openxmlformats.org/officeDocument/2006/relationships/handoutMaster" Target="handoutMasters/handoutMaster1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slide" Target="slides/slide22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viewProps" Target="viewProps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theme" Target="theme/theme1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NAD27</a:t>
          </a:r>
          <a:endParaRPr lang="en-US" sz="20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(1986)</a:t>
          </a:r>
          <a:endParaRPr lang="en-US" sz="2400" dirty="0">
            <a:solidFill>
              <a:schemeClr val="tx1"/>
            </a:solidFill>
          </a:endParaRP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(2011)</a:t>
          </a:r>
          <a:endParaRPr lang="en-US" sz="2400" dirty="0">
            <a:solidFill>
              <a:schemeClr val="tx1"/>
            </a:solidFill>
          </a:endParaRP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2156" y="375471"/>
          <a:ext cx="1919394" cy="76775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NAD27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6035" y="375471"/>
        <a:ext cx="1151637" cy="767757"/>
      </dsp:txXfrm>
    </dsp:sp>
    <dsp:sp modelId="{5EB6A662-EB0A-4387-A904-8C06F2F50B26}">
      <dsp:nvSpPr>
        <dsp:cNvPr id="0" name=""/>
        <dsp:cNvSpPr/>
      </dsp:nvSpPr>
      <dsp:spPr>
        <a:xfrm>
          <a:off x="1729611" y="375471"/>
          <a:ext cx="1919394" cy="767757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13490" y="375471"/>
        <a:ext cx="1151637" cy="767757"/>
      </dsp:txXfrm>
    </dsp:sp>
    <dsp:sp modelId="{F52C1901-4091-46C2-906D-20AAC097A5D4}">
      <dsp:nvSpPr>
        <dsp:cNvPr id="0" name=""/>
        <dsp:cNvSpPr/>
      </dsp:nvSpPr>
      <dsp:spPr>
        <a:xfrm>
          <a:off x="3457067" y="375471"/>
          <a:ext cx="1919394" cy="767757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(1986)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40946" y="375471"/>
        <a:ext cx="1151637" cy="767757"/>
      </dsp:txXfrm>
    </dsp:sp>
    <dsp:sp modelId="{EEFC2EA2-6546-43E5-98DA-C18A1D58B2B3}">
      <dsp:nvSpPr>
        <dsp:cNvPr id="0" name=""/>
        <dsp:cNvSpPr/>
      </dsp:nvSpPr>
      <dsp:spPr>
        <a:xfrm>
          <a:off x="5184522" y="375471"/>
          <a:ext cx="1919394" cy="76775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5568401" y="375471"/>
        <a:ext cx="1151637" cy="767757"/>
      </dsp:txXfrm>
    </dsp:sp>
    <dsp:sp modelId="{EA8B618A-6C09-44E5-AB5B-53F19DF4A409}">
      <dsp:nvSpPr>
        <dsp:cNvPr id="0" name=""/>
        <dsp:cNvSpPr/>
      </dsp:nvSpPr>
      <dsp:spPr>
        <a:xfrm>
          <a:off x="6911977" y="375471"/>
          <a:ext cx="1919394" cy="767757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(2011)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295856" y="375471"/>
        <a:ext cx="1151637" cy="76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87218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20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57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106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18775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107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862713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599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807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72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273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262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734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04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8294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5004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290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A7AF627A-4B0A-4F07-AA98-FC43EF4A1389}" type="slidenum">
              <a:rPr lang="en-US" altLang="en-US" sz="1300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125</a:t>
            </a:fld>
            <a:endParaRPr lang="en-US" altLang="en-US" sz="130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84989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02197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593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CC89A-0E2C-4414-8162-E471C7858615}" type="slidenum">
              <a:rPr lang="en-US" smtClean="0"/>
              <a:pPr/>
              <a:t>128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700088"/>
            <a:ext cx="4681537" cy="350996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445739"/>
            <a:ext cx="5208482" cy="4210064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420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332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5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5615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213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522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982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937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2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C87AE7-44F7-4F90-9A68-82DDD49D767A}" type="slidenum">
              <a:rPr lang="en-US" altLang="en-US" sz="13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136</a:t>
            </a:fld>
            <a:endParaRPr lang="en-US" altLang="en-US" sz="13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5022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7040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1042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336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4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730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530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419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9951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51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075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13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48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8148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7500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6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22159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409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AE5F8-9A81-4505-A28D-5C18E67DF4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1113" y="730250"/>
            <a:ext cx="4845050" cy="3633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4606925"/>
            <a:ext cx="5932488" cy="436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9173120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6610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0980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052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789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805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818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7971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231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656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107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7761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2510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841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4741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200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689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957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927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37476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9226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270584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817210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199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84185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7180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3794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83826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142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25503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14345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6DE8B-F250-4584-83EE-1EA3792DC8CC}" type="slidenum">
              <a:rPr lang="en-US" smtClean="0"/>
              <a:t>196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69588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183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3653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163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13936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88982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36252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06865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22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8059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0520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25934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32668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37310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829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42899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219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90849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34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333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2515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83742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225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4318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229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17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23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29926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053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449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548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10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3142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8000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911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7071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283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7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494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9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960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5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11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06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4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09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36447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44149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846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043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31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06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1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51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53470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7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99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6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597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56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041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79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65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43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1276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7590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5810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2089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64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1616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96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60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28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6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88679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00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46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059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299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24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7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801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49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36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109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752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1228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8899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36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431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894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18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6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49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97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033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52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62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73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983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803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78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62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Text = 28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7600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194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64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2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13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9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  <p:sldLayoutId id="2147483854" r:id="rId13"/>
    <p:sldLayoutId id="2147483862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4350" y="1046137"/>
            <a:ext cx="8629650" cy="189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68879" y="292607"/>
            <a:ext cx="3749039" cy="1621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432307" y="269614"/>
            <a:ext cx="3745890" cy="16180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5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g"/><Relationship Id="rId9" Type="http://schemas.openxmlformats.org/officeDocument/2006/relationships/image" Target="../media/image111.jp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desy.noaa.gov/web/about_ngs/info/tenyearfinal.shtml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notesSlide" Target="../notesSlides/notesSlide144.xml"/><Relationship Id="rId7" Type="http://schemas.openxmlformats.org/officeDocument/2006/relationships/image" Target="../media/image12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.jpeg"/><Relationship Id="rId9" Type="http://schemas.openxmlformats.org/officeDocument/2006/relationships/image" Target="../media/image130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g"/><Relationship Id="rId3" Type="http://schemas.openxmlformats.org/officeDocument/2006/relationships/notesSlide" Target="../notesSlides/notesSlide145.xml"/><Relationship Id="rId7" Type="http://schemas.openxmlformats.org/officeDocument/2006/relationships/image" Target="../media/image12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7.jpg"/><Relationship Id="rId5" Type="http://schemas.openxmlformats.org/officeDocument/2006/relationships/image" Target="../media/image126.jpg"/><Relationship Id="rId4" Type="http://schemas.openxmlformats.org/officeDocument/2006/relationships/image" Target="../media/image1.jpeg"/><Relationship Id="rId9" Type="http://schemas.openxmlformats.org/officeDocument/2006/relationships/image" Target="../media/image130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127.jp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fif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141.png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3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7.png"/><Relationship Id="rId10" Type="http://schemas.openxmlformats.org/officeDocument/2006/relationships/image" Target="../media/image153.png"/><Relationship Id="rId4" Type="http://schemas.openxmlformats.org/officeDocument/2006/relationships/image" Target="../media/image148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4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0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irports-gis.faa.gov/public/surveyorsIntro.html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a.gov/air_traffic/flight_info/aeronav/productcatalog/supplementalcharts/airportobstruction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ORS/Gpscal.s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index.htm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cusp.html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rs.org/IERS/EN/DataProducts/ITRF/map/itrfmap.html;jsessionid=47E90579598A19CB6E3FDFFE6E92B668.live1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hyperlink" Target="https://www.ngs.noaa.gov/PUBS_LIB/FedRegister/FRN-Affirmation_of_Datum_for_Surveying_and_Mapping_Activities_-%5b1989%5d.pdf" TargetMode="External"/><Relationship Id="rId4" Type="http://schemas.openxmlformats.org/officeDocument/2006/relationships/hyperlink" Target="https://www.ngs.noaa.gov/PUBS_LIB/FedRegister/FRdoc93-14922.pdf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8.jpg"/><Relationship Id="rId4" Type="http://schemas.openxmlformats.org/officeDocument/2006/relationships/diagramData" Target="../diagrams/data1.xml"/><Relationship Id="rId9" Type="http://schemas.openxmlformats.org/officeDocument/2006/relationships/image" Target="../media/image6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fif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457196" y="1506581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NSRS Modernization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2636745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PSLS Annual Conference</a:t>
            </a:r>
            <a:endParaRPr lang="en-GB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January 2020</a:t>
            </a:r>
            <a:endParaRPr lang="en-GB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2748848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90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34682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 with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“Plate-Fixed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3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2531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1181100"/>
          </a:xfrm>
        </p:spPr>
        <p:txBody>
          <a:bodyPr/>
          <a:lstStyle/>
          <a:p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 – Euler </a:t>
            </a:r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Pole </a:t>
            </a:r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50" y="2552700"/>
            <a:ext cx="641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Latitude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Longitude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3676648" y="2762250"/>
            <a:ext cx="571501" cy="1447800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419600" y="2809875"/>
            <a:ext cx="43910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yellow star off west coast of S. America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470"/>
            <a:ext cx="9150558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CORS Velocities in ITRF2014</a:t>
            </a:r>
          </a:p>
        </p:txBody>
      </p:sp>
      <p:pic>
        <p:nvPicPr>
          <p:cNvPr id="4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76350"/>
            <a:ext cx="9150558" cy="54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7" name="Oval 6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4440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5478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  <a:p>
            <a:pPr marL="0" indent="0">
              <a:spcBef>
                <a:spcPts val="44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MATRF2022</a:t>
            </a:r>
            <a:endParaRPr lang="en-US" sz="36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0997" y="2579272"/>
            <a:ext cx="1909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Caribbean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997" y="3725512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Pacific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0997" y="4856929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Mariana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4745254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372" y="60403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4" idx="1"/>
          </p:cNvCxnSpPr>
          <p:nvPr/>
        </p:nvCxnSpPr>
        <p:spPr>
          <a:xfrm flipV="1">
            <a:off x="1879963" y="2902438"/>
            <a:ext cx="771034" cy="459739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8" idx="2"/>
            <a:endCxn id="16" idx="1"/>
          </p:cNvCxnSpPr>
          <p:nvPr/>
        </p:nvCxnSpPr>
        <p:spPr>
          <a:xfrm rot="16200000" flipH="1">
            <a:off x="1015470" y="3544566"/>
            <a:ext cx="1510577" cy="1760478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5" idx="1"/>
          </p:cNvCxnSpPr>
          <p:nvPr/>
        </p:nvCxnSpPr>
        <p:spPr>
          <a:xfrm>
            <a:off x="1879963" y="3498751"/>
            <a:ext cx="771034" cy="549927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3"/>
          </p:cNvCxnSpPr>
          <p:nvPr/>
        </p:nvCxnSpPr>
        <p:spPr>
          <a:xfrm flipV="1">
            <a:off x="4560026" y="2894443"/>
            <a:ext cx="1041917" cy="7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4317032" y="4045437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03426" y="5180094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1167419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2230" y="24589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695950" y="1454789"/>
            <a:ext cx="3219450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398261064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485900" marR="6773" lvl="2" indent="-342900">
              <a:spcBef>
                <a:spcPts val="13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146" y="18455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79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08403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…the establishment of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accurate, reliable heights using GNSS technology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in conjunction with traditional leveling, gravity, and modern remote sensing information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0" indent="0" eaLnBrk="1" hangingPunct="1">
              <a:buFontTx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-propagation and long-term monitoring of control thru static GPS campaigns, GPS on BMs, digital leveling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-combined with relative gravity data, </a:t>
            </a:r>
            <a:r>
              <a:rPr lang="en-US" alt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etc.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Intra-Frame Velocity Model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44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285121" y="1336438"/>
            <a:ext cx="71619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Longitude </a:t>
            </a:r>
            <a:r>
              <a:rPr sz="2800" spc="-10" dirty="0">
                <a:latin typeface="Calibri"/>
                <a:cs typeface="Calibri"/>
              </a:rPr>
              <a:t>(Easting) History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DI4044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839514" y="5611972"/>
            <a:ext cx="2110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Calibri"/>
              </a:rPr>
              <a:t>BLUE IS ITRF COORDINATE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02321" y="2009814"/>
            <a:ext cx="211058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RED IS NATRF2022</a:t>
            </a:r>
          </a:p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COORDINATE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595" y="561197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595" y="524406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595" y="487616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95" y="450825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595" y="414035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595" y="377244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595" y="340454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95" y="303663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95" y="2666955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595" y="2299051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595" y="1931146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47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42367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3252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13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6801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2768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8575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0593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3471672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7838" y="3624932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7838" y="3568055"/>
            <a:ext cx="0" cy="57022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76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4071" y="368002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4071" y="35680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3669" y="4243440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3669" y="4206116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9902" y="428076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9902" y="4206114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52938" y="537559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52938" y="5245846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9171" y="55035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9171" y="5245844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7838" y="2535435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7838" y="2480339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071" y="2590530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4071" y="2480337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83669" y="2805589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3669" y="2768264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49902" y="284291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9902" y="2768262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938" y="288912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7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52938" y="2759378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171" y="3017088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19171" y="275937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1258" y="2584309"/>
            <a:ext cx="4672867" cy="2790390"/>
          </a:xfrm>
          <a:custGeom>
            <a:avLst/>
            <a:gdLst/>
            <a:ahLst/>
            <a:cxnLst/>
            <a:rect l="l" t="t" r="r" b="b"/>
            <a:pathLst>
              <a:path w="4006850" h="2392679">
                <a:moveTo>
                  <a:pt x="0" y="0"/>
                </a:moveTo>
                <a:lnTo>
                  <a:pt x="1755647" y="891539"/>
                </a:lnTo>
                <a:lnTo>
                  <a:pt x="2316480" y="1423415"/>
                </a:lnTo>
                <a:lnTo>
                  <a:pt x="4006596" y="2392679"/>
                </a:lnTo>
              </a:path>
            </a:pathLst>
          </a:custGeom>
          <a:ln w="50292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85183" y="3583018"/>
            <a:ext cx="85310" cy="853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41015" y="4201524"/>
            <a:ext cx="85311" cy="853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10281" y="5333675"/>
            <a:ext cx="85310" cy="853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1258" y="2534547"/>
            <a:ext cx="4672867" cy="353983"/>
          </a:xfrm>
          <a:custGeom>
            <a:avLst/>
            <a:gdLst/>
            <a:ahLst/>
            <a:cxnLst/>
            <a:rect l="l" t="t" r="r" b="b"/>
            <a:pathLst>
              <a:path w="4006850" h="303529">
                <a:moveTo>
                  <a:pt x="0" y="42672"/>
                </a:moveTo>
                <a:lnTo>
                  <a:pt x="1755647" y="0"/>
                </a:lnTo>
                <a:lnTo>
                  <a:pt x="2316480" y="233172"/>
                </a:lnTo>
                <a:lnTo>
                  <a:pt x="4006596" y="303275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85183" y="2493521"/>
            <a:ext cx="85310" cy="85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41015" y="2763673"/>
            <a:ext cx="85311" cy="853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10281" y="2847208"/>
            <a:ext cx="85310" cy="853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1258" y="2534547"/>
            <a:ext cx="4672867" cy="2820753"/>
          </a:xfrm>
          <a:custGeom>
            <a:avLst/>
            <a:gdLst/>
            <a:ahLst/>
            <a:cxnLst/>
            <a:rect l="l" t="t" r="r" b="b"/>
            <a:pathLst>
              <a:path w="4006850" h="2418715">
                <a:moveTo>
                  <a:pt x="0" y="0"/>
                </a:moveTo>
                <a:lnTo>
                  <a:pt x="4006596" y="2418588"/>
                </a:lnTo>
              </a:path>
            </a:pathLst>
          </a:custGeom>
          <a:ln w="38100">
            <a:solidFill>
              <a:srgbClr val="4F81BC"/>
            </a:solidFill>
            <a:prstDash val="dot"/>
          </a:ln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67" name="object 67"/>
          <p:cNvSpPr/>
          <p:nvPr/>
        </p:nvSpPr>
        <p:spPr>
          <a:xfrm>
            <a:off x="1481258" y="2534545"/>
            <a:ext cx="4672867" cy="334728"/>
          </a:xfrm>
          <a:custGeom>
            <a:avLst/>
            <a:gdLst/>
            <a:ahLst/>
            <a:cxnLst/>
            <a:rect l="l" t="t" r="r" b="b"/>
            <a:pathLst>
              <a:path w="4006850" h="287020">
                <a:moveTo>
                  <a:pt x="0" y="0"/>
                </a:moveTo>
                <a:lnTo>
                  <a:pt x="4006596" y="286512"/>
                </a:lnTo>
              </a:path>
            </a:pathLst>
          </a:custGeom>
          <a:ln w="38100">
            <a:solidFill>
              <a:srgbClr val="C0504D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693055" y="4270987"/>
            <a:ext cx="27881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-14.3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mm /</a:t>
            </a:r>
            <a:r>
              <a:rPr sz="20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01873" y="2005797"/>
            <a:ext cx="3405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-1.7 mm /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119" y="6140668"/>
            <a:ext cx="67308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59460" algn="l"/>
                <a:tab pos="1506855" algn="l"/>
                <a:tab pos="2253615" algn="l"/>
                <a:tab pos="3001010" algn="l"/>
                <a:tab pos="3748404" algn="l"/>
                <a:tab pos="4495800" algn="l"/>
                <a:tab pos="5243195" algn="l"/>
              </a:tabLst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008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012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27256" y="3561179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32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Some Drift</a:t>
            </a:r>
            <a:r>
              <a:rPr lang="en-US" sz="32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cxnSp>
        <p:nvCxnSpPr>
          <p:cNvPr id="71" name="Straight Arrow Connector 70"/>
          <p:cNvCxnSpPr>
            <a:stCxn id="74" idx="1"/>
          </p:cNvCxnSpPr>
          <p:nvPr/>
        </p:nvCxnSpPr>
        <p:spPr>
          <a:xfrm flipH="1" flipV="1">
            <a:off x="4226326" y="2418130"/>
            <a:ext cx="2700930" cy="2039104"/>
          </a:xfrm>
          <a:prstGeom prst="straightConnector1">
            <a:avLst/>
          </a:prstGeom>
          <a:ln w="34925"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Concept of goal of IFVM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1573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566"/>
            <a:ext cx="9150350" cy="544943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b="1" dirty="0" smtClean="0">
                <a:latin typeface="Cambria" panose="02040503050406030204" pitchFamily="18" charset="0"/>
              </a:rPr>
              <a:t>IFVM goal </a:t>
            </a:r>
            <a:r>
              <a:rPr lang="en-US" sz="4800" dirty="0" smtClean="0">
                <a:latin typeface="Cambria" panose="02040503050406030204" pitchFamily="18" charset="0"/>
              </a:rPr>
              <a:t>= model all velocities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7923" y="1234440"/>
            <a:ext cx="88802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EPP2022 + IFVM2022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 smtClean="0"/>
              <a:t>Still Some Drift…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Everything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in the world moves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Coordinates will be associated with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the actual date when the data was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collected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Velocities at all marks can be 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using this Intra-Frame Velocity Model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 goal being to move collected data thru time to Reference Epochs for coordinate comparisons/analysis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209549" y="1404257"/>
            <a:ext cx="8934451" cy="5137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model of all residual velocities, 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removal of tectonic rotation 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via EPP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residual motion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vertical motion (ellipsoid heights)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Replaces / Improves upon HTDP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Given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compute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Δλ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Δϕ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any point, accounting for all 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motions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Likely be built upon CORS data, geodynamic models and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InSAR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but not yet finalized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Intra-Frame Velocity Model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1"/>
            <a:ext cx="9067800" cy="6267450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EPP2022 – Euler Pole Parameters –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Rotation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parameters: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just latitude and longitude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ITRF2014 + EPP2022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IFVM2022 – Intra-Frame Velocity Model -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Complex</a:t>
            </a:r>
            <a:endParaRPr lang="en-US" sz="3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Complex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set of parameters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Residual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horizontal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all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motion leftover after Euler Pole rotation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vertical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localized subsidence or uplift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“intra” = on the inside; within</a:t>
            </a:r>
          </a:p>
        </p:txBody>
      </p:sp>
    </p:spTree>
    <p:extLst>
      <p:ext uri="{BB962C8B-B14F-4D97-AF65-F5344CB8AC3E}">
        <p14:creationId xmlns:p14="http://schemas.microsoft.com/office/powerpoint/2010/main" val="15612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IFVM2022</a:t>
            </a:r>
            <a:endParaRPr lang="en-US" sz="5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tools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will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make time dependent geodetic control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practical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IFVM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want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  <a:endParaRPr lang="en-US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7538"/>
            <a:ext cx="9144000" cy="2112962"/>
          </a:xfrm>
        </p:spPr>
        <p:txBody>
          <a:bodyPr/>
          <a:lstStyle/>
          <a:p>
            <a:r>
              <a:rPr lang="en-US" sz="4000" dirty="0"/>
              <a:t>Alright </a:t>
            </a:r>
            <a:r>
              <a:rPr lang="en-US" sz="4000" dirty="0" smtClean="0"/>
              <a:t>Jeff... </a:t>
            </a:r>
            <a:r>
              <a:rPr lang="en-US" sz="4000" dirty="0"/>
              <a:t>enough </a:t>
            </a:r>
            <a:r>
              <a:rPr lang="en-US" sz="4000" dirty="0" err="1"/>
              <a:t>jibba-jabba</a:t>
            </a:r>
            <a:r>
              <a:rPr lang="en-US" sz="4000" dirty="0"/>
              <a:t>, what’s the impact?</a:t>
            </a:r>
          </a:p>
        </p:txBody>
      </p:sp>
    </p:spTree>
    <p:extLst>
      <p:ext uri="{BB962C8B-B14F-4D97-AF65-F5344CB8AC3E}">
        <p14:creationId xmlns:p14="http://schemas.microsoft.com/office/powerpoint/2010/main" val="3485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172"/>
          <p:cNvSpPr>
            <a:spLocks noChangeArrowheads="1"/>
          </p:cNvSpPr>
          <p:nvPr/>
        </p:nvSpPr>
        <p:spPr bwMode="auto">
          <a:xfrm>
            <a:off x="5673277" y="1437450"/>
            <a:ext cx="2057371" cy="307777"/>
          </a:xfrm>
          <a:prstGeom prst="rect">
            <a:avLst/>
          </a:prstGeom>
          <a:solidFill>
            <a:srgbClr val="E997CC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 smtClean="0"/>
              <a:t>Funded </a:t>
            </a:r>
            <a:r>
              <a:rPr lang="en-US" altLang="en-US" sz="1400" b="1" dirty="0"/>
              <a:t>p</a:t>
            </a:r>
            <a:r>
              <a:rPr lang="en-US" altLang="en-US" sz="1400" b="1" dirty="0" smtClean="0"/>
              <a:t>artners</a:t>
            </a:r>
            <a:endParaRPr lang="en-US" altLang="en-US" sz="1400" b="1" dirty="0"/>
          </a:p>
        </p:txBody>
      </p:sp>
      <p:sp>
        <p:nvSpPr>
          <p:cNvPr id="9" name="Rectangle 175"/>
          <p:cNvSpPr>
            <a:spLocks noChangeArrowheads="1"/>
          </p:cNvSpPr>
          <p:nvPr/>
        </p:nvSpPr>
        <p:spPr bwMode="auto">
          <a:xfrm>
            <a:off x="5674584" y="2048025"/>
            <a:ext cx="2056064" cy="738664"/>
          </a:xfrm>
          <a:prstGeom prst="rect">
            <a:avLst/>
          </a:prstGeom>
          <a:solidFill>
            <a:srgbClr val="B1CDE7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/>
              <a:t>States engaged in HM without </a:t>
            </a:r>
            <a:r>
              <a:rPr lang="en-US" altLang="en-US" sz="1400" b="1" dirty="0" smtClean="0"/>
              <a:t>Federal funding</a:t>
            </a:r>
            <a:endParaRPr lang="en-US" altLang="en-US" sz="1400" b="1" dirty="0"/>
          </a:p>
        </p:txBody>
      </p:sp>
      <p:grpSp>
        <p:nvGrpSpPr>
          <p:cNvPr id="10" name="Group 183"/>
          <p:cNvGrpSpPr>
            <a:grpSpLocks/>
          </p:cNvGrpSpPr>
          <p:nvPr/>
        </p:nvGrpSpPr>
        <p:grpSpPr bwMode="auto">
          <a:xfrm>
            <a:off x="358583" y="5832106"/>
            <a:ext cx="3032082" cy="739775"/>
            <a:chOff x="603250" y="5334000"/>
            <a:chExt cx="3032125" cy="739775"/>
          </a:xfrm>
        </p:grpSpPr>
        <p:sp>
          <p:nvSpPr>
            <p:cNvPr id="11" name="Rectangle 171"/>
            <p:cNvSpPr>
              <a:spLocks noChangeArrowheads="1"/>
            </p:cNvSpPr>
            <p:nvPr/>
          </p:nvSpPr>
          <p:spPr bwMode="auto">
            <a:xfrm>
              <a:off x="603250" y="5334000"/>
              <a:ext cx="3032125" cy="739775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AAC5E2"/>
                  </a:solidFill>
                </a:rPr>
                <a:t>    </a:t>
              </a:r>
              <a:r>
                <a:rPr lang="en-US" altLang="en-US" sz="1400" b="1" dirty="0"/>
                <a:t>Spatial Reference Centers</a:t>
              </a:r>
            </a:p>
            <a:p>
              <a:pPr eaLnBrk="0" hangingPunct="0"/>
              <a:r>
                <a:rPr lang="en-US" altLang="en-US" sz="1400" b="1" dirty="0"/>
                <a:t>    Regional Leaders</a:t>
              </a:r>
            </a:p>
            <a:p>
              <a:pPr eaLnBrk="0" hangingPunct="0"/>
              <a:r>
                <a:rPr lang="en-US" altLang="en-US" sz="1400" b="1" dirty="0"/>
                <a:t>    Other funded partners</a:t>
              </a:r>
            </a:p>
          </p:txBody>
        </p:sp>
        <p:sp>
          <p:nvSpPr>
            <p:cNvPr id="12" name="AutoShape 173"/>
            <p:cNvSpPr>
              <a:spLocks noChangeArrowheads="1"/>
            </p:cNvSpPr>
            <p:nvPr/>
          </p:nvSpPr>
          <p:spPr bwMode="auto">
            <a:xfrm flipV="1">
              <a:off x="755652" y="5887874"/>
              <a:ext cx="42864" cy="42863"/>
            </a:xfrm>
            <a:prstGeom prst="star5">
              <a:avLst/>
            </a:prstGeom>
            <a:solidFill>
              <a:schemeClr val="tx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13" name="AutoShape 174"/>
            <p:cNvSpPr>
              <a:spLocks noChangeArrowheads="1"/>
            </p:cNvSpPr>
            <p:nvPr/>
          </p:nvSpPr>
          <p:spPr bwMode="auto">
            <a:xfrm>
              <a:off x="738188" y="5468938"/>
              <a:ext cx="88900" cy="88900"/>
            </a:xfrm>
            <a:prstGeom prst="pentagon">
              <a:avLst/>
            </a:prstGeom>
            <a:solidFill>
              <a:srgbClr val="FF0000"/>
            </a:solidFill>
            <a:ln w="12700" algn="ctr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14" name="AutoShape 176"/>
            <p:cNvSpPr>
              <a:spLocks noChangeArrowheads="1"/>
            </p:cNvSpPr>
            <p:nvPr/>
          </p:nvSpPr>
          <p:spPr bwMode="auto">
            <a:xfrm>
              <a:off x="711200" y="5676901"/>
              <a:ext cx="128588" cy="93663"/>
            </a:xfrm>
            <a:prstGeom prst="triangle">
              <a:avLst>
                <a:gd name="adj" fmla="val 50616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15" name="Group 182"/>
          <p:cNvGrpSpPr>
            <a:grpSpLocks noChangeAspect="1"/>
          </p:cNvGrpSpPr>
          <p:nvPr/>
        </p:nvGrpSpPr>
        <p:grpSpPr bwMode="auto">
          <a:xfrm>
            <a:off x="361950" y="1212154"/>
            <a:ext cx="7943850" cy="5360834"/>
            <a:chOff x="739775" y="911225"/>
            <a:chExt cx="6724650" cy="4360863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7086600" y="2895600"/>
              <a:ext cx="184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endParaRPr lang="en-US" altLang="en-US" sz="1400" b="1"/>
            </a:p>
          </p:txBody>
        </p: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2454275" y="2195513"/>
              <a:ext cx="4949825" cy="2919412"/>
              <a:chOff x="1058" y="983"/>
              <a:chExt cx="3118" cy="1839"/>
            </a:xfrm>
          </p:grpSpPr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9"/>
                  <a:gd name="T73" fmla="*/ 0 h 388"/>
                  <a:gd name="T74" fmla="*/ 239 w 239"/>
                  <a:gd name="T75" fmla="*/ 388 h 3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w 239"/>
                  <a:gd name="T49" fmla="*/ 4 h 3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39"/>
                  <a:gd name="T76" fmla="*/ 0 h 388"/>
                  <a:gd name="T77" fmla="*/ 239 w 239"/>
                  <a:gd name="T78" fmla="*/ 388 h 3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0"/>
                  <a:gd name="T40" fmla="*/ 0 h 219"/>
                  <a:gd name="T41" fmla="*/ 100 w 100"/>
                  <a:gd name="T42" fmla="*/ 219 h 2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w 100"/>
                  <a:gd name="T27" fmla="*/ 4 h 2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0"/>
                  <a:gd name="T43" fmla="*/ 0 h 219"/>
                  <a:gd name="T44" fmla="*/ 100 w 100"/>
                  <a:gd name="T45" fmla="*/ 219 h 2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Freeform 16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3"/>
                  <a:gd name="T136" fmla="*/ 0 h 604"/>
                  <a:gd name="T137" fmla="*/ 373 w 373"/>
                  <a:gd name="T138" fmla="*/ 604 h 60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47 w 373"/>
                  <a:gd name="T91" fmla="*/ 4 h 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3"/>
                  <a:gd name="T139" fmla="*/ 0 h 604"/>
                  <a:gd name="T140" fmla="*/ 373 w 373"/>
                  <a:gd name="T141" fmla="*/ 604 h 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Freeform 18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4"/>
                  <a:gd name="T142" fmla="*/ 0 h 234"/>
                  <a:gd name="T143" fmla="*/ 454 w 454"/>
                  <a:gd name="T144" fmla="*/ 234 h 2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Freeform 19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w 454"/>
                  <a:gd name="T95" fmla="*/ 8 h 23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4"/>
                  <a:gd name="T145" fmla="*/ 0 h 234"/>
                  <a:gd name="T146" fmla="*/ 454 w 454"/>
                  <a:gd name="T147" fmla="*/ 234 h 23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Freeform 20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7"/>
                  <a:gd name="T118" fmla="*/ 0 h 364"/>
                  <a:gd name="T119" fmla="*/ 417 w 417"/>
                  <a:gd name="T120" fmla="*/ 364 h 3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" name="Freeform 21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w 417"/>
                  <a:gd name="T79" fmla="*/ 4 h 3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17"/>
                  <a:gd name="T121" fmla="*/ 0 h 364"/>
                  <a:gd name="T122" fmla="*/ 417 w 417"/>
                  <a:gd name="T123" fmla="*/ 364 h 3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" name="Freeform 22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5"/>
                  <a:gd name="T64" fmla="*/ 0 h 284"/>
                  <a:gd name="T65" fmla="*/ 315 w 315"/>
                  <a:gd name="T66" fmla="*/ 284 h 2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" name="Freeform 23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w 315"/>
                  <a:gd name="T43" fmla="*/ 4 h 2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5"/>
                  <a:gd name="T67" fmla="*/ 0 h 284"/>
                  <a:gd name="T68" fmla="*/ 315 w 315"/>
                  <a:gd name="T69" fmla="*/ 284 h 28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4" name="Freeform 24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45"/>
                  <a:gd name="T118" fmla="*/ 0 h 443"/>
                  <a:gd name="T119" fmla="*/ 245 w 245"/>
                  <a:gd name="T120" fmla="*/ 443 h 44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Freeform 25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w 245"/>
                  <a:gd name="T79" fmla="*/ 7 h 4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5"/>
                  <a:gd name="T121" fmla="*/ 0 h 443"/>
                  <a:gd name="T122" fmla="*/ 245 w 245"/>
                  <a:gd name="T123" fmla="*/ 443 h 4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" name="Freeform 26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Freeform 27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Freeform 28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2"/>
                  <a:gd name="T187" fmla="*/ 0 h 329"/>
                  <a:gd name="T188" fmla="*/ 242 w 242"/>
                  <a:gd name="T189" fmla="*/ 329 h 3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w 242"/>
                  <a:gd name="T125" fmla="*/ 12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2"/>
                  <a:gd name="T190" fmla="*/ 0 h 329"/>
                  <a:gd name="T191" fmla="*/ 242 w 242"/>
                  <a:gd name="T192" fmla="*/ 329 h 3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14"/>
                  <a:gd name="T145" fmla="*/ 0 h 462"/>
                  <a:gd name="T146" fmla="*/ 414 w 414"/>
                  <a:gd name="T147" fmla="*/ 462 h 4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w 414"/>
                  <a:gd name="T97" fmla="*/ 4 h 46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14"/>
                  <a:gd name="T148" fmla="*/ 0 h 462"/>
                  <a:gd name="T149" fmla="*/ 414 w 414"/>
                  <a:gd name="T150" fmla="*/ 462 h 46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5"/>
                  <a:gd name="T61" fmla="*/ 0 h 259"/>
                  <a:gd name="T62" fmla="*/ 515 w 515"/>
                  <a:gd name="T63" fmla="*/ 259 h 2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w 515"/>
                  <a:gd name="T41" fmla="*/ 5 h 2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5"/>
                  <a:gd name="T64" fmla="*/ 0 h 259"/>
                  <a:gd name="T65" fmla="*/ 515 w 515"/>
                  <a:gd name="T66" fmla="*/ 259 h 2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39"/>
                  <a:gd name="T112" fmla="*/ 0 h 283"/>
                  <a:gd name="T113" fmla="*/ 539 w 539"/>
                  <a:gd name="T114" fmla="*/ 283 h 2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w 539"/>
                  <a:gd name="T75" fmla="*/ 4 h 2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9"/>
                  <a:gd name="T115" fmla="*/ 0 h 283"/>
                  <a:gd name="T116" fmla="*/ 539 w 539"/>
                  <a:gd name="T117" fmla="*/ 283 h 28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9"/>
                  <a:gd name="T31" fmla="*/ 0 h 365"/>
                  <a:gd name="T32" fmla="*/ 439 w 439"/>
                  <a:gd name="T33" fmla="*/ 365 h 3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w 439"/>
                  <a:gd name="T21" fmla="*/ 12 h 3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9"/>
                  <a:gd name="T34" fmla="*/ 0 h 365"/>
                  <a:gd name="T35" fmla="*/ 439 w 439"/>
                  <a:gd name="T36" fmla="*/ 365 h 3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03"/>
                  <a:gd name="T53" fmla="*/ 108 w 108"/>
                  <a:gd name="T54" fmla="*/ 103 h 10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Freeform 39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w 108"/>
                  <a:gd name="T35" fmla="*/ 4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8"/>
                  <a:gd name="T55" fmla="*/ 0 h 103"/>
                  <a:gd name="T56" fmla="*/ 108 w 108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"/>
                  <a:gd name="T61" fmla="*/ 0 h 107"/>
                  <a:gd name="T62" fmla="*/ 66 w 66"/>
                  <a:gd name="T63" fmla="*/ 107 h 1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Freeform 41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w 66"/>
                  <a:gd name="T41" fmla="*/ 4 h 1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07"/>
                  <a:gd name="T65" fmla="*/ 66 w 66"/>
                  <a:gd name="T66" fmla="*/ 107 h 10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Freeform 42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4"/>
                  <a:gd name="T17" fmla="*/ 10 w 1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Freeform 43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w 10"/>
                  <a:gd name="T11" fmla="*/ 3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Freeform 44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Freeform 46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9"/>
                  <a:gd name="T29" fmla="*/ 30 w 30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7" name="Freeform 47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w 30"/>
                  <a:gd name="T19" fmla="*/ 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19"/>
                  <a:gd name="T32" fmla="*/ 30 w 3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8" name="Freeform 48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" name="Freeform 49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14"/>
                  <a:gd name="T20" fmla="*/ 22 w 22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0" name="Freeform 50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8"/>
                  <a:gd name="T17" fmla="*/ 17 w 1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" name="Freeform 51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w 17"/>
                  <a:gd name="T11" fmla="*/ 4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8"/>
                  <a:gd name="T20" fmla="*/ 17 w 1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" name="Freeform 52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9"/>
                  <a:gd name="T130" fmla="*/ 0 h 353"/>
                  <a:gd name="T131" fmla="*/ 339 w 339"/>
                  <a:gd name="T132" fmla="*/ 353 h 3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" name="Freeform 53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w 339"/>
                  <a:gd name="T87" fmla="*/ 4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9"/>
                  <a:gd name="T133" fmla="*/ 0 h 353"/>
                  <a:gd name="T134" fmla="*/ 339 w 339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" name="Freeform 54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4"/>
                  <a:gd name="T85" fmla="*/ 0 h 332"/>
                  <a:gd name="T86" fmla="*/ 194 w 194"/>
                  <a:gd name="T87" fmla="*/ 332 h 3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" name="Freeform 55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w 194"/>
                  <a:gd name="T57" fmla="*/ 13 h 3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4"/>
                  <a:gd name="T88" fmla="*/ 0 h 332"/>
                  <a:gd name="T89" fmla="*/ 194 w 194"/>
                  <a:gd name="T90" fmla="*/ 332 h 3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" name="Freeform 56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3"/>
                  <a:gd name="T73" fmla="*/ 0 h 248"/>
                  <a:gd name="T74" fmla="*/ 373 w 373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" name="Freeform 57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w 373"/>
                  <a:gd name="T49" fmla="*/ 4 h 2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73"/>
                  <a:gd name="T76" fmla="*/ 0 h 248"/>
                  <a:gd name="T77" fmla="*/ 373 w 373"/>
                  <a:gd name="T78" fmla="*/ 248 h 2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" name="Freeform 58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6"/>
                  <a:gd name="T46" fmla="*/ 0 h 250"/>
                  <a:gd name="T47" fmla="*/ 466 w 466"/>
                  <a:gd name="T48" fmla="*/ 250 h 2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9" name="Freeform 59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w 466"/>
                  <a:gd name="T31" fmla="*/ 8 h 2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6"/>
                  <a:gd name="T49" fmla="*/ 0 h 250"/>
                  <a:gd name="T50" fmla="*/ 466 w 466"/>
                  <a:gd name="T51" fmla="*/ 250 h 2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" name="Freeform 60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7"/>
                  <a:gd name="T181" fmla="*/ 0 h 363"/>
                  <a:gd name="T182" fmla="*/ 227 w 227"/>
                  <a:gd name="T183" fmla="*/ 363 h 3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1" name="Freeform 61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w 227"/>
                  <a:gd name="T121" fmla="*/ 7 h 3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7"/>
                  <a:gd name="T184" fmla="*/ 0 h 363"/>
                  <a:gd name="T185" fmla="*/ 227 w 227"/>
                  <a:gd name="T186" fmla="*/ 363 h 36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" name="Freeform 62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6"/>
                  <a:gd name="T109" fmla="*/ 0 h 140"/>
                  <a:gd name="T110" fmla="*/ 286 w 286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" name="Freeform 63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w 286"/>
                  <a:gd name="T73" fmla="*/ 4 h 14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40"/>
                  <a:gd name="T113" fmla="*/ 286 w 286"/>
                  <a:gd name="T114" fmla="*/ 140 h 1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4" name="Freeform 64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8"/>
                  <a:gd name="T145" fmla="*/ 0 h 106"/>
                  <a:gd name="T146" fmla="*/ 208 w 208"/>
                  <a:gd name="T147" fmla="*/ 106 h 10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w 208"/>
                  <a:gd name="T97" fmla="*/ 4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8"/>
                  <a:gd name="T148" fmla="*/ 0 h 106"/>
                  <a:gd name="T149" fmla="*/ 208 w 208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"/>
                  <a:gd name="T14" fmla="*/ 18 w 1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" name="Freeform 67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w 18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6"/>
                  <a:gd name="T17" fmla="*/ 18 w 1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Freeform 68"/>
              <p:cNvSpPr>
                <a:spLocks/>
              </p:cNvSpPr>
              <p:nvPr/>
            </p:nvSpPr>
            <p:spPr bwMode="auto">
              <a:xfrm>
                <a:off x="4084" y="1521"/>
                <a:ext cx="14" cy="11"/>
              </a:xfrm>
              <a:custGeom>
                <a:avLst/>
                <a:gdLst>
                  <a:gd name="T0" fmla="*/ 0 w 15"/>
                  <a:gd name="T1" fmla="*/ 11 h 11"/>
                  <a:gd name="T2" fmla="*/ 7 w 15"/>
                  <a:gd name="T3" fmla="*/ 0 h 11"/>
                  <a:gd name="T4" fmla="*/ 7 w 15"/>
                  <a:gd name="T5" fmla="*/ 8 h 11"/>
                  <a:gd name="T6" fmla="*/ 0 w 15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1"/>
                  <a:gd name="T14" fmla="*/ 15 w 1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1">
                    <a:moveTo>
                      <a:pt x="0" y="11"/>
                    </a:moveTo>
                    <a:lnTo>
                      <a:pt x="9" y="0"/>
                    </a:lnTo>
                    <a:lnTo>
                      <a:pt x="1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9" name="Freeform 69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617"/>
                  <a:gd name="T35" fmla="*/ 399 w 399"/>
                  <a:gd name="T36" fmla="*/ 617 h 6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" name="Freeform 70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w 399"/>
                  <a:gd name="T23" fmla="*/ 8 h 6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9"/>
                  <a:gd name="T37" fmla="*/ 0 h 617"/>
                  <a:gd name="T38" fmla="*/ 399 w 399"/>
                  <a:gd name="T39" fmla="*/ 617 h 6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1" name="Freeform 71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0"/>
                  <a:gd name="T115" fmla="*/ 0 h 193"/>
                  <a:gd name="T116" fmla="*/ 80 w 80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" name="Freeform 72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w 80"/>
                  <a:gd name="T77" fmla="*/ 4 h 1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"/>
                  <a:gd name="T118" fmla="*/ 0 h 193"/>
                  <a:gd name="T119" fmla="*/ 80 w 80"/>
                  <a:gd name="T120" fmla="*/ 193 h 1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" name="Freeform 73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8"/>
                  <a:gd name="T160" fmla="*/ 0 h 331"/>
                  <a:gd name="T161" fmla="*/ 368 w 368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" name="Freeform 74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w 368"/>
                  <a:gd name="T107" fmla="*/ 9 h 3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8"/>
                  <a:gd name="T163" fmla="*/ 0 h 331"/>
                  <a:gd name="T164" fmla="*/ 368 w 368"/>
                  <a:gd name="T165" fmla="*/ 331 h 3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" name="Freeform 75"/>
              <p:cNvSpPr>
                <a:spLocks/>
              </p:cNvSpPr>
              <p:nvPr/>
            </p:nvSpPr>
            <p:spPr bwMode="auto">
              <a:xfrm>
                <a:off x="3887" y="1568"/>
                <a:ext cx="109" cy="60"/>
              </a:xfrm>
              <a:custGeom>
                <a:avLst/>
                <a:gdLst>
                  <a:gd name="T0" fmla="*/ 0 w 115"/>
                  <a:gd name="T1" fmla="*/ 4 h 68"/>
                  <a:gd name="T2" fmla="*/ 3 w 115"/>
                  <a:gd name="T3" fmla="*/ 4 h 68"/>
                  <a:gd name="T4" fmla="*/ 4 w 115"/>
                  <a:gd name="T5" fmla="*/ 4 h 68"/>
                  <a:gd name="T6" fmla="*/ 9 w 115"/>
                  <a:gd name="T7" fmla="*/ 4 h 68"/>
                  <a:gd name="T8" fmla="*/ 9 w 115"/>
                  <a:gd name="T9" fmla="*/ 4 h 68"/>
                  <a:gd name="T10" fmla="*/ 9 w 115"/>
                  <a:gd name="T11" fmla="*/ 4 h 68"/>
                  <a:gd name="T12" fmla="*/ 7 w 115"/>
                  <a:gd name="T13" fmla="*/ 4 h 68"/>
                  <a:gd name="T14" fmla="*/ 9 w 115"/>
                  <a:gd name="T15" fmla="*/ 4 h 68"/>
                  <a:gd name="T16" fmla="*/ 9 w 115"/>
                  <a:gd name="T17" fmla="*/ 4 h 68"/>
                  <a:gd name="T18" fmla="*/ 9 w 115"/>
                  <a:gd name="T19" fmla="*/ 4 h 68"/>
                  <a:gd name="T20" fmla="*/ 9 w 115"/>
                  <a:gd name="T21" fmla="*/ 4 h 68"/>
                  <a:gd name="T22" fmla="*/ 12 w 115"/>
                  <a:gd name="T23" fmla="*/ 4 h 68"/>
                  <a:gd name="T24" fmla="*/ 16 w 115"/>
                  <a:gd name="T25" fmla="*/ 4 h 68"/>
                  <a:gd name="T26" fmla="*/ 16 w 115"/>
                  <a:gd name="T27" fmla="*/ 4 h 68"/>
                  <a:gd name="T28" fmla="*/ 9 w 115"/>
                  <a:gd name="T29" fmla="*/ 4 h 68"/>
                  <a:gd name="T30" fmla="*/ 9 w 115"/>
                  <a:gd name="T31" fmla="*/ 4 h 68"/>
                  <a:gd name="T32" fmla="*/ 9 w 115"/>
                  <a:gd name="T33" fmla="*/ 4 h 68"/>
                  <a:gd name="T34" fmla="*/ 10 w 115"/>
                  <a:gd name="T35" fmla="*/ 4 h 68"/>
                  <a:gd name="T36" fmla="*/ 19 w 115"/>
                  <a:gd name="T37" fmla="*/ 4 h 68"/>
                  <a:gd name="T38" fmla="*/ 20 w 115"/>
                  <a:gd name="T39" fmla="*/ 4 h 68"/>
                  <a:gd name="T40" fmla="*/ 24 w 115"/>
                  <a:gd name="T41" fmla="*/ 4 h 68"/>
                  <a:gd name="T42" fmla="*/ 24 w 115"/>
                  <a:gd name="T43" fmla="*/ 1 h 68"/>
                  <a:gd name="T44" fmla="*/ 23 w 115"/>
                  <a:gd name="T45" fmla="*/ 1 h 68"/>
                  <a:gd name="T46" fmla="*/ 22 w 115"/>
                  <a:gd name="T47" fmla="*/ 4 h 68"/>
                  <a:gd name="T48" fmla="*/ 21 w 115"/>
                  <a:gd name="T49" fmla="*/ 4 h 68"/>
                  <a:gd name="T50" fmla="*/ 19 w 115"/>
                  <a:gd name="T51" fmla="*/ 4 h 68"/>
                  <a:gd name="T52" fmla="*/ 19 w 115"/>
                  <a:gd name="T53" fmla="*/ 4 h 68"/>
                  <a:gd name="T54" fmla="*/ 18 w 115"/>
                  <a:gd name="T55" fmla="*/ 4 h 68"/>
                  <a:gd name="T56" fmla="*/ 17 w 115"/>
                  <a:gd name="T57" fmla="*/ 4 h 68"/>
                  <a:gd name="T58" fmla="*/ 16 w 115"/>
                  <a:gd name="T59" fmla="*/ 4 h 68"/>
                  <a:gd name="T60" fmla="*/ 18 w 115"/>
                  <a:gd name="T61" fmla="*/ 4 h 68"/>
                  <a:gd name="T62" fmla="*/ 18 w 115"/>
                  <a:gd name="T63" fmla="*/ 4 h 68"/>
                  <a:gd name="T64" fmla="*/ 19 w 115"/>
                  <a:gd name="T65" fmla="*/ 0 h 68"/>
                  <a:gd name="T66" fmla="*/ 19 w 115"/>
                  <a:gd name="T67" fmla="*/ 0 h 68"/>
                  <a:gd name="T68" fmla="*/ 15 w 115"/>
                  <a:gd name="T69" fmla="*/ 4 h 68"/>
                  <a:gd name="T70" fmla="*/ 10 w 115"/>
                  <a:gd name="T71" fmla="*/ 4 h 68"/>
                  <a:gd name="T72" fmla="*/ 9 w 115"/>
                  <a:gd name="T73" fmla="*/ 4 h 68"/>
                  <a:gd name="T74" fmla="*/ 9 w 115"/>
                  <a:gd name="T75" fmla="*/ 4 h 68"/>
                  <a:gd name="T76" fmla="*/ 9 w 115"/>
                  <a:gd name="T77" fmla="*/ 4 h 68"/>
                  <a:gd name="T78" fmla="*/ 9 w 115"/>
                  <a:gd name="T79" fmla="*/ 4 h 68"/>
                  <a:gd name="T80" fmla="*/ 9 w 115"/>
                  <a:gd name="T81" fmla="*/ 4 h 68"/>
                  <a:gd name="T82" fmla="*/ 9 w 115"/>
                  <a:gd name="T83" fmla="*/ 4 h 68"/>
                  <a:gd name="T84" fmla="*/ 9 w 115"/>
                  <a:gd name="T85" fmla="*/ 4 h 68"/>
                  <a:gd name="T86" fmla="*/ 9 w 115"/>
                  <a:gd name="T87" fmla="*/ 4 h 68"/>
                  <a:gd name="T88" fmla="*/ 9 w 115"/>
                  <a:gd name="T89" fmla="*/ 4 h 68"/>
                  <a:gd name="T90" fmla="*/ 9 w 115"/>
                  <a:gd name="T91" fmla="*/ 4 h 68"/>
                  <a:gd name="T92" fmla="*/ 4 w 115"/>
                  <a:gd name="T93" fmla="*/ 4 h 68"/>
                  <a:gd name="T94" fmla="*/ 3 w 115"/>
                  <a:gd name="T95" fmla="*/ 4 h 68"/>
                  <a:gd name="T96" fmla="*/ 0 w 115"/>
                  <a:gd name="T97" fmla="*/ 4 h 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5"/>
                  <a:gd name="T148" fmla="*/ 0 h 68"/>
                  <a:gd name="T149" fmla="*/ 115 w 115"/>
                  <a:gd name="T150" fmla="*/ 68 h 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5" h="68">
                    <a:moveTo>
                      <a:pt x="0" y="63"/>
                    </a:moveTo>
                    <a:lnTo>
                      <a:pt x="3" y="67"/>
                    </a:lnTo>
                    <a:lnTo>
                      <a:pt x="4" y="68"/>
                    </a:lnTo>
                    <a:lnTo>
                      <a:pt x="9" y="63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7" y="68"/>
                    </a:lnTo>
                    <a:lnTo>
                      <a:pt x="18" y="64"/>
                    </a:lnTo>
                    <a:lnTo>
                      <a:pt x="19" y="61"/>
                    </a:lnTo>
                    <a:lnTo>
                      <a:pt x="36" y="55"/>
                    </a:lnTo>
                    <a:lnTo>
                      <a:pt x="49" y="46"/>
                    </a:lnTo>
                    <a:lnTo>
                      <a:pt x="63" y="4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51" y="52"/>
                    </a:lnTo>
                    <a:lnTo>
                      <a:pt x="46" y="52"/>
                    </a:lnTo>
                    <a:lnTo>
                      <a:pt x="51" y="54"/>
                    </a:lnTo>
                    <a:lnTo>
                      <a:pt x="57" y="51"/>
                    </a:lnTo>
                    <a:lnTo>
                      <a:pt x="91" y="24"/>
                    </a:lnTo>
                    <a:lnTo>
                      <a:pt x="97" y="18"/>
                    </a:lnTo>
                    <a:lnTo>
                      <a:pt x="115" y="4"/>
                    </a:lnTo>
                    <a:lnTo>
                      <a:pt x="115" y="1"/>
                    </a:lnTo>
                    <a:lnTo>
                      <a:pt x="112" y="1"/>
                    </a:lnTo>
                    <a:lnTo>
                      <a:pt x="104" y="9"/>
                    </a:lnTo>
                    <a:lnTo>
                      <a:pt x="100" y="7"/>
                    </a:lnTo>
                    <a:lnTo>
                      <a:pt x="91" y="12"/>
                    </a:lnTo>
                    <a:lnTo>
                      <a:pt x="90" y="10"/>
                    </a:lnTo>
                    <a:lnTo>
                      <a:pt x="84" y="27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87" y="12"/>
                    </a:lnTo>
                    <a:lnTo>
                      <a:pt x="85" y="9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73" y="18"/>
                    </a:lnTo>
                    <a:lnTo>
                      <a:pt x="55" y="25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31" y="36"/>
                    </a:lnTo>
                    <a:lnTo>
                      <a:pt x="27" y="33"/>
                    </a:lnTo>
                    <a:lnTo>
                      <a:pt x="27" y="37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46"/>
                    </a:lnTo>
                    <a:lnTo>
                      <a:pt x="15" y="43"/>
                    </a:lnTo>
                    <a:lnTo>
                      <a:pt x="12" y="49"/>
                    </a:lnTo>
                    <a:lnTo>
                      <a:pt x="4" y="52"/>
                    </a:lnTo>
                    <a:lnTo>
                      <a:pt x="3" y="5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" name="Freeform 76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5"/>
                  <a:gd name="T136" fmla="*/ 0 h 240"/>
                  <a:gd name="T137" fmla="*/ 535 w 535"/>
                  <a:gd name="T138" fmla="*/ 240 h 2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w 535"/>
                  <a:gd name="T91" fmla="*/ 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5"/>
                  <a:gd name="T139" fmla="*/ 0 h 240"/>
                  <a:gd name="T140" fmla="*/ 535 w 535"/>
                  <a:gd name="T141" fmla="*/ 240 h 2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" name="Freeform 78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0"/>
                  <a:gd name="T31" fmla="*/ 0 h 260"/>
                  <a:gd name="T32" fmla="*/ 410 w 410"/>
                  <a:gd name="T33" fmla="*/ 260 h 2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Freeform 79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w 410"/>
                  <a:gd name="T21" fmla="*/ 7 h 2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0"/>
                  <a:gd name="T34" fmla="*/ 0 h 260"/>
                  <a:gd name="T35" fmla="*/ 410 w 410"/>
                  <a:gd name="T36" fmla="*/ 260 h 2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" name="Freeform 80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295"/>
                  <a:gd name="T116" fmla="*/ 263 w 263"/>
                  <a:gd name="T117" fmla="*/ 295 h 29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" name="Freeform 81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w 263"/>
                  <a:gd name="T77" fmla="*/ 4 h 2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3"/>
                  <a:gd name="T118" fmla="*/ 0 h 295"/>
                  <a:gd name="T119" fmla="*/ 263 w 263"/>
                  <a:gd name="T120" fmla="*/ 295 h 2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" name="Freeform 82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9"/>
                  <a:gd name="T79" fmla="*/ 0 h 426"/>
                  <a:gd name="T80" fmla="*/ 499 w 499"/>
                  <a:gd name="T81" fmla="*/ 426 h 42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" name="Freeform 83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w 499"/>
                  <a:gd name="T53" fmla="*/ 11 h 4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9"/>
                  <a:gd name="T82" fmla="*/ 0 h 426"/>
                  <a:gd name="T83" fmla="*/ 499 w 499"/>
                  <a:gd name="T84" fmla="*/ 426 h 4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4"/>
                  <a:gd name="T58" fmla="*/ 0 h 234"/>
                  <a:gd name="T59" fmla="*/ 364 w 36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" name="Freeform 85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w 364"/>
                  <a:gd name="T39" fmla="*/ 4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4"/>
                  <a:gd name="T61" fmla="*/ 0 h 234"/>
                  <a:gd name="T62" fmla="*/ 364 w 364"/>
                  <a:gd name="T63" fmla="*/ 234 h 2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6" name="Freeform 86"/>
              <p:cNvSpPr>
                <a:spLocks/>
              </p:cNvSpPr>
              <p:nvPr/>
            </p:nvSpPr>
            <p:spPr bwMode="auto">
              <a:xfrm>
                <a:off x="3983" y="1498"/>
                <a:ext cx="47" cy="53"/>
              </a:xfrm>
              <a:custGeom>
                <a:avLst/>
                <a:gdLst>
                  <a:gd name="T0" fmla="*/ 0 w 50"/>
                  <a:gd name="T1" fmla="*/ 4 h 60"/>
                  <a:gd name="T2" fmla="*/ 8 w 50"/>
                  <a:gd name="T3" fmla="*/ 4 h 60"/>
                  <a:gd name="T4" fmla="*/ 8 w 50"/>
                  <a:gd name="T5" fmla="*/ 4 h 60"/>
                  <a:gd name="T6" fmla="*/ 8 w 50"/>
                  <a:gd name="T7" fmla="*/ 4 h 60"/>
                  <a:gd name="T8" fmla="*/ 8 w 50"/>
                  <a:gd name="T9" fmla="*/ 4 h 60"/>
                  <a:gd name="T10" fmla="*/ 8 w 50"/>
                  <a:gd name="T11" fmla="*/ 4 h 60"/>
                  <a:gd name="T12" fmla="*/ 8 w 50"/>
                  <a:gd name="T13" fmla="*/ 4 h 60"/>
                  <a:gd name="T14" fmla="*/ 8 w 50"/>
                  <a:gd name="T15" fmla="*/ 4 h 60"/>
                  <a:gd name="T16" fmla="*/ 8 w 50"/>
                  <a:gd name="T17" fmla="*/ 4 h 60"/>
                  <a:gd name="T18" fmla="*/ 8 w 50"/>
                  <a:gd name="T19" fmla="*/ 4 h 60"/>
                  <a:gd name="T20" fmla="*/ 8 w 50"/>
                  <a:gd name="T21" fmla="*/ 4 h 60"/>
                  <a:gd name="T22" fmla="*/ 8 w 50"/>
                  <a:gd name="T23" fmla="*/ 4 h 60"/>
                  <a:gd name="T24" fmla="*/ 8 w 50"/>
                  <a:gd name="T25" fmla="*/ 2 h 60"/>
                  <a:gd name="T26" fmla="*/ 8 w 50"/>
                  <a:gd name="T27" fmla="*/ 0 h 60"/>
                  <a:gd name="T28" fmla="*/ 0 w 50"/>
                  <a:gd name="T29" fmla="*/ 4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0" y="5"/>
                    </a:moveTo>
                    <a:lnTo>
                      <a:pt x="11" y="57"/>
                    </a:lnTo>
                    <a:lnTo>
                      <a:pt x="14" y="60"/>
                    </a:lnTo>
                    <a:lnTo>
                      <a:pt x="30" y="49"/>
                    </a:lnTo>
                    <a:lnTo>
                      <a:pt x="29" y="35"/>
                    </a:lnTo>
                    <a:lnTo>
                      <a:pt x="33" y="27"/>
                    </a:lnTo>
                    <a:lnTo>
                      <a:pt x="36" y="32"/>
                    </a:lnTo>
                    <a:lnTo>
                      <a:pt x="38" y="42"/>
                    </a:lnTo>
                    <a:lnTo>
                      <a:pt x="44" y="42"/>
                    </a:lnTo>
                    <a:lnTo>
                      <a:pt x="50" y="32"/>
                    </a:lnTo>
                    <a:lnTo>
                      <a:pt x="44" y="18"/>
                    </a:lnTo>
                    <a:lnTo>
                      <a:pt x="32" y="17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7" name="Freeform 87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8"/>
                  <a:gd name="T85" fmla="*/ 0 h 243"/>
                  <a:gd name="T86" fmla="*/ 318 w 318"/>
                  <a:gd name="T87" fmla="*/ 243 h 2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8" name="Freeform 88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w 318"/>
                  <a:gd name="T57" fmla="*/ 4 h 2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18"/>
                  <a:gd name="T88" fmla="*/ 0 h 243"/>
                  <a:gd name="T89" fmla="*/ 318 w 318"/>
                  <a:gd name="T90" fmla="*/ 243 h 2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9" name="Freeform 89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1"/>
                  <a:gd name="T61" fmla="*/ 0 h 294"/>
                  <a:gd name="T62" fmla="*/ 441 w 441"/>
                  <a:gd name="T63" fmla="*/ 294 h 2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0" name="Freeform 90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w 441"/>
                  <a:gd name="T41" fmla="*/ 9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1"/>
                  <a:gd name="T64" fmla="*/ 0 h 294"/>
                  <a:gd name="T65" fmla="*/ 441 w 441"/>
                  <a:gd name="T66" fmla="*/ 294 h 2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1" name="Freeform 91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1"/>
                  <a:gd name="T91" fmla="*/ 0 h 181"/>
                  <a:gd name="T92" fmla="*/ 531 w 531"/>
                  <a:gd name="T93" fmla="*/ 181 h 18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w 531"/>
                  <a:gd name="T61" fmla="*/ 6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1"/>
                  <a:gd name="T94" fmla="*/ 0 h 181"/>
                  <a:gd name="T95" fmla="*/ 531 w 531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" name="Freeform 93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" name="Freeform 94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5" name="Freeform 95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443"/>
                  <a:gd name="T23" fmla="*/ 354 w 354"/>
                  <a:gd name="T24" fmla="*/ 443 h 4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6" name="Freeform 96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w 354"/>
                  <a:gd name="T15" fmla="*/ 13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4"/>
                  <a:gd name="T25" fmla="*/ 0 h 443"/>
                  <a:gd name="T26" fmla="*/ 354 w 354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7" name="Freeform 97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2"/>
                  <a:gd name="T34" fmla="*/ 0 h 200"/>
                  <a:gd name="T35" fmla="*/ 102 w 102"/>
                  <a:gd name="T36" fmla="*/ 200 h 2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8" name="Freeform 98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w 102"/>
                  <a:gd name="T23" fmla="*/ 4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200"/>
                  <a:gd name="T38" fmla="*/ 102 w 102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9" name="Freeform 99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0" name="Freeform 100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" name="Freeform 101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77"/>
                  <a:gd name="T26" fmla="*/ 27 w 27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2" name="Freeform 102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w 27"/>
                  <a:gd name="T17" fmla="*/ 4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77"/>
                  <a:gd name="T29" fmla="*/ 27 w 27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" name="Freeform 103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" name="Freeform 104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5" name="Freeform 105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0"/>
                  <a:gd name="T118" fmla="*/ 0 h 278"/>
                  <a:gd name="T119" fmla="*/ 280 w 280"/>
                  <a:gd name="T120" fmla="*/ 278 h 27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6" name="Freeform 106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w 280"/>
                  <a:gd name="T79" fmla="*/ 8 h 2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0"/>
                  <a:gd name="T121" fmla="*/ 0 h 278"/>
                  <a:gd name="T122" fmla="*/ 280 w 280"/>
                  <a:gd name="T123" fmla="*/ 278 h 27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7" name="Freeform 107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"/>
                  <a:gd name="T151" fmla="*/ 0 h 349"/>
                  <a:gd name="T152" fmla="*/ 330 w 330"/>
                  <a:gd name="T153" fmla="*/ 349 h 3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8" name="Freeform 108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w 330"/>
                  <a:gd name="T101" fmla="*/ 4 h 3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0"/>
                  <a:gd name="T154" fmla="*/ 0 h 349"/>
                  <a:gd name="T155" fmla="*/ 330 w 330"/>
                  <a:gd name="T156" fmla="*/ 349 h 3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9" name="Freeform 109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359"/>
                  <a:gd name="T44" fmla="*/ 457 w 457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solidFill>
                <a:srgbClr val="BD4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0" name="Freeform 110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107 w 457"/>
                  <a:gd name="T29" fmla="*/ 13 h 3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7"/>
                  <a:gd name="T46" fmla="*/ 0 h 359"/>
                  <a:gd name="T47" fmla="*/ 457 w 457"/>
                  <a:gd name="T48" fmla="*/ 359 h 3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1" name="Freeform 111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5"/>
                  <a:gd name="T160" fmla="*/ 0 h 851"/>
                  <a:gd name="T161" fmla="*/ 495 w 495"/>
                  <a:gd name="T162" fmla="*/ 851 h 8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2" name="Freeform 112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10 w 495"/>
                  <a:gd name="T107" fmla="*/ 5 h 8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5"/>
                  <a:gd name="T163" fmla="*/ 0 h 851"/>
                  <a:gd name="T164" fmla="*/ 495 w 495"/>
                  <a:gd name="T165" fmla="*/ 851 h 8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" name="Freeform 113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495"/>
                  <a:gd name="T56" fmla="*/ 427 w 427"/>
                  <a:gd name="T57" fmla="*/ 495 h 4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" name="Freeform 114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w 427"/>
                  <a:gd name="T37" fmla="*/ 12 h 4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7"/>
                  <a:gd name="T58" fmla="*/ 0 h 495"/>
                  <a:gd name="T59" fmla="*/ 427 w 427"/>
                  <a:gd name="T60" fmla="*/ 495 h 4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" name="Freeform 115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7"/>
                  <a:gd name="T28" fmla="*/ 0 h 361"/>
                  <a:gd name="T29" fmla="*/ 457 w 457"/>
                  <a:gd name="T30" fmla="*/ 361 h 3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6" name="Freeform 116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w 457"/>
                  <a:gd name="T19" fmla="*/ 11 h 3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7"/>
                  <a:gd name="T31" fmla="*/ 0 h 361"/>
                  <a:gd name="T32" fmla="*/ 457 w 457"/>
                  <a:gd name="T33" fmla="*/ 361 h 3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" name="Freeform 117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51"/>
                  <a:gd name="T139" fmla="*/ 0 h 310"/>
                  <a:gd name="T140" fmla="*/ 351 w 351"/>
                  <a:gd name="T141" fmla="*/ 310 h 3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8" name="Freeform 118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w 351"/>
                  <a:gd name="T93" fmla="*/ 3 h 3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51"/>
                  <a:gd name="T142" fmla="*/ 0 h 310"/>
                  <a:gd name="T143" fmla="*/ 351 w 351"/>
                  <a:gd name="T144" fmla="*/ 310 h 3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" name="Freeform 119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1"/>
                  <a:gd name="T88" fmla="*/ 0 h 386"/>
                  <a:gd name="T89" fmla="*/ 221 w 221"/>
                  <a:gd name="T90" fmla="*/ 386 h 38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Freeform 120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w 221"/>
                  <a:gd name="T59" fmla="*/ 12 h 3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21"/>
                  <a:gd name="T91" fmla="*/ 0 h 386"/>
                  <a:gd name="T92" fmla="*/ 221 w 221"/>
                  <a:gd name="T93" fmla="*/ 386 h 3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Freeform 121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9"/>
                  <a:gd name="T106" fmla="*/ 0 h 407"/>
                  <a:gd name="T107" fmla="*/ 639 w 639"/>
                  <a:gd name="T108" fmla="*/ 407 h 40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2" name="Freeform 122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w 639"/>
                  <a:gd name="T71" fmla="*/ 4 h 40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9"/>
                  <a:gd name="T109" fmla="*/ 0 h 407"/>
                  <a:gd name="T110" fmla="*/ 639 w 639"/>
                  <a:gd name="T111" fmla="*/ 407 h 40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Freeform 123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"/>
                  <a:gd name="T37" fmla="*/ 0 h 451"/>
                  <a:gd name="T38" fmla="*/ 440 w 440"/>
                  <a:gd name="T39" fmla="*/ 451 h 4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" name="Freeform 124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w 440"/>
                  <a:gd name="T25" fmla="*/ 15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0"/>
                  <a:gd name="T40" fmla="*/ 0 h 451"/>
                  <a:gd name="T41" fmla="*/ 440 w 440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5" name="Freeform 125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Freeform 126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Freeform 127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8" name="Freeform 128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9" name="Freeform 129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0" name="Freeform 130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1" name="Freeform 131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Freeform 132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3" name="Freeform 133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" name="Freeform 134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5" name="Freeform 139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6" name="Freeform 140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7" name="Freeform 143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8" name="Freeform 144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9" name="Freeform 145"/>
              <p:cNvSpPr>
                <a:spLocks/>
              </p:cNvSpPr>
              <p:nvPr/>
            </p:nvSpPr>
            <p:spPr bwMode="auto">
              <a:xfrm>
                <a:off x="2094" y="1330"/>
                <a:ext cx="30" cy="13"/>
              </a:xfrm>
              <a:custGeom>
                <a:avLst/>
                <a:gdLst>
                  <a:gd name="T0" fmla="*/ 0 w 30"/>
                  <a:gd name="T1" fmla="*/ 3 h 15"/>
                  <a:gd name="T2" fmla="*/ 7 w 30"/>
                  <a:gd name="T3" fmla="*/ 3 h 15"/>
                  <a:gd name="T4" fmla="*/ 28 w 30"/>
                  <a:gd name="T5" fmla="*/ 0 h 15"/>
                  <a:gd name="T6" fmla="*/ 30 w 30"/>
                  <a:gd name="T7" fmla="*/ 3 h 15"/>
                  <a:gd name="T8" fmla="*/ 0 w 30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5"/>
                  <a:gd name="T17" fmla="*/ 30 w 3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5">
                    <a:moveTo>
                      <a:pt x="0" y="15"/>
                    </a:moveTo>
                    <a:lnTo>
                      <a:pt x="7" y="6"/>
                    </a:lnTo>
                    <a:lnTo>
                      <a:pt x="28" y="0"/>
                    </a:lnTo>
                    <a:lnTo>
                      <a:pt x="3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0" name="Freeform 146"/>
              <p:cNvSpPr>
                <a:spLocks/>
              </p:cNvSpPr>
              <p:nvPr/>
            </p:nvSpPr>
            <p:spPr bwMode="auto">
              <a:xfrm>
                <a:off x="2137" y="1324"/>
                <a:ext cx="17" cy="11"/>
              </a:xfrm>
              <a:custGeom>
                <a:avLst/>
                <a:gdLst>
                  <a:gd name="T0" fmla="*/ 0 w 18"/>
                  <a:gd name="T1" fmla="*/ 3 h 13"/>
                  <a:gd name="T2" fmla="*/ 3 w 18"/>
                  <a:gd name="T3" fmla="*/ 0 h 13"/>
                  <a:gd name="T4" fmla="*/ 9 w 18"/>
                  <a:gd name="T5" fmla="*/ 3 h 13"/>
                  <a:gd name="T6" fmla="*/ 9 w 18"/>
                  <a:gd name="T7" fmla="*/ 3 h 13"/>
                  <a:gd name="T8" fmla="*/ 0 w 18"/>
                  <a:gd name="T9" fmla="*/ 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0" y="13"/>
                    </a:moveTo>
                    <a:lnTo>
                      <a:pt x="3" y="0"/>
                    </a:lnTo>
                    <a:lnTo>
                      <a:pt x="18" y="3"/>
                    </a:lnTo>
                    <a:lnTo>
                      <a:pt x="15" y="1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1" name="Freeform 147"/>
              <p:cNvSpPr>
                <a:spLocks/>
              </p:cNvSpPr>
              <p:nvPr/>
            </p:nvSpPr>
            <p:spPr bwMode="auto">
              <a:xfrm>
                <a:off x="2176" y="1311"/>
                <a:ext cx="31" cy="13"/>
              </a:xfrm>
              <a:custGeom>
                <a:avLst/>
                <a:gdLst>
                  <a:gd name="T0" fmla="*/ 0 w 33"/>
                  <a:gd name="T1" fmla="*/ 7 h 14"/>
                  <a:gd name="T2" fmla="*/ 7 w 33"/>
                  <a:gd name="T3" fmla="*/ 0 h 14"/>
                  <a:gd name="T4" fmla="*/ 8 w 33"/>
                  <a:gd name="T5" fmla="*/ 0 h 14"/>
                  <a:gd name="T6" fmla="*/ 8 w 33"/>
                  <a:gd name="T7" fmla="*/ 7 h 14"/>
                  <a:gd name="T8" fmla="*/ 8 w 33"/>
                  <a:gd name="T9" fmla="*/ 7 h 14"/>
                  <a:gd name="T10" fmla="*/ 0 w 33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4"/>
                  <a:gd name="T20" fmla="*/ 33 w 33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4">
                    <a:moveTo>
                      <a:pt x="0" y="14"/>
                    </a:moveTo>
                    <a:lnTo>
                      <a:pt x="7" y="0"/>
                    </a:lnTo>
                    <a:lnTo>
                      <a:pt x="28" y="0"/>
                    </a:lnTo>
                    <a:lnTo>
                      <a:pt x="33" y="12"/>
                    </a:lnTo>
                    <a:lnTo>
                      <a:pt x="10" y="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2" name="Freeform 148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30"/>
                  <a:gd name="T26" fmla="*/ 37 w 37"/>
                  <a:gd name="T27" fmla="*/ 30 h 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3" name="Freeform 149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w 37"/>
                  <a:gd name="T17" fmla="*/ 5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30"/>
                  <a:gd name="T29" fmla="*/ 37 w 37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" name="Freeform 150"/>
              <p:cNvSpPr>
                <a:spLocks/>
              </p:cNvSpPr>
              <p:nvPr/>
            </p:nvSpPr>
            <p:spPr bwMode="auto">
              <a:xfrm>
                <a:off x="2335" y="2578"/>
                <a:ext cx="40" cy="11"/>
              </a:xfrm>
              <a:custGeom>
                <a:avLst/>
                <a:gdLst>
                  <a:gd name="T0" fmla="*/ 0 w 43"/>
                  <a:gd name="T1" fmla="*/ 6 h 12"/>
                  <a:gd name="T2" fmla="*/ 4 w 43"/>
                  <a:gd name="T3" fmla="*/ 0 h 12"/>
                  <a:gd name="T4" fmla="*/ 7 w 43"/>
                  <a:gd name="T5" fmla="*/ 4 h 12"/>
                  <a:gd name="T6" fmla="*/ 7 w 43"/>
                  <a:gd name="T7" fmla="*/ 6 h 12"/>
                  <a:gd name="T8" fmla="*/ 0 w 43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12"/>
                  <a:gd name="T17" fmla="*/ 43 w 4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12">
                    <a:moveTo>
                      <a:pt x="0" y="9"/>
                    </a:moveTo>
                    <a:lnTo>
                      <a:pt x="4" y="0"/>
                    </a:lnTo>
                    <a:lnTo>
                      <a:pt x="43" y="4"/>
                    </a:lnTo>
                    <a:lnTo>
                      <a:pt x="35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5" name="Freeform 151"/>
              <p:cNvSpPr>
                <a:spLocks/>
              </p:cNvSpPr>
              <p:nvPr/>
            </p:nvSpPr>
            <p:spPr bwMode="auto">
              <a:xfrm>
                <a:off x="2353" y="2600"/>
                <a:ext cx="17" cy="10"/>
              </a:xfrm>
              <a:custGeom>
                <a:avLst/>
                <a:gdLst>
                  <a:gd name="T0" fmla="*/ 0 w 18"/>
                  <a:gd name="T1" fmla="*/ 0 h 12"/>
                  <a:gd name="T2" fmla="*/ 7 w 18"/>
                  <a:gd name="T3" fmla="*/ 3 h 12"/>
                  <a:gd name="T4" fmla="*/ 9 w 18"/>
                  <a:gd name="T5" fmla="*/ 3 h 12"/>
                  <a:gd name="T6" fmla="*/ 9 w 18"/>
                  <a:gd name="T7" fmla="*/ 0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0"/>
                    </a:moveTo>
                    <a:lnTo>
                      <a:pt x="7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6" name="Freeform 152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7" name="Freeform 153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8" name="Freeform 154"/>
              <p:cNvSpPr>
                <a:spLocks/>
              </p:cNvSpPr>
              <p:nvPr/>
            </p:nvSpPr>
            <p:spPr bwMode="auto">
              <a:xfrm>
                <a:off x="3064" y="2398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" name="Freeform 155"/>
            <p:cNvSpPr>
              <a:spLocks/>
            </p:cNvSpPr>
            <p:nvPr/>
          </p:nvSpPr>
          <p:spPr bwMode="auto">
            <a:xfrm>
              <a:off x="936625" y="911225"/>
              <a:ext cx="1577975" cy="1327150"/>
            </a:xfrm>
            <a:custGeom>
              <a:avLst/>
              <a:gdLst>
                <a:gd name="T0" fmla="*/ 2147483647 w 157"/>
                <a:gd name="T1" fmla="*/ 2147483647 h 132"/>
                <a:gd name="T2" fmla="*/ 2147483647 w 157"/>
                <a:gd name="T3" fmla="*/ 2147483647 h 132"/>
                <a:gd name="T4" fmla="*/ 2147483647 w 157"/>
                <a:gd name="T5" fmla="*/ 2147483647 h 132"/>
                <a:gd name="T6" fmla="*/ 2147483647 w 157"/>
                <a:gd name="T7" fmla="*/ 2147483647 h 132"/>
                <a:gd name="T8" fmla="*/ 2147483647 w 157"/>
                <a:gd name="T9" fmla="*/ 2147483647 h 132"/>
                <a:gd name="T10" fmla="*/ 2147483647 w 157"/>
                <a:gd name="T11" fmla="*/ 2147483647 h 132"/>
                <a:gd name="T12" fmla="*/ 2147483647 w 157"/>
                <a:gd name="T13" fmla="*/ 2147483647 h 132"/>
                <a:gd name="T14" fmla="*/ 2147483647 w 157"/>
                <a:gd name="T15" fmla="*/ 2147483647 h 132"/>
                <a:gd name="T16" fmla="*/ 2147483647 w 157"/>
                <a:gd name="T17" fmla="*/ 2147483647 h 132"/>
                <a:gd name="T18" fmla="*/ 2147483647 w 157"/>
                <a:gd name="T19" fmla="*/ 2147483647 h 132"/>
                <a:gd name="T20" fmla="*/ 2147483647 w 157"/>
                <a:gd name="T21" fmla="*/ 2147483647 h 132"/>
                <a:gd name="T22" fmla="*/ 2147483647 w 157"/>
                <a:gd name="T23" fmla="*/ 2147483647 h 132"/>
                <a:gd name="T24" fmla="*/ 2147483647 w 157"/>
                <a:gd name="T25" fmla="*/ 2147483647 h 132"/>
                <a:gd name="T26" fmla="*/ 2147483647 w 157"/>
                <a:gd name="T27" fmla="*/ 2147483647 h 132"/>
                <a:gd name="T28" fmla="*/ 2147483647 w 157"/>
                <a:gd name="T29" fmla="*/ 2147483647 h 132"/>
                <a:gd name="T30" fmla="*/ 2147483647 w 157"/>
                <a:gd name="T31" fmla="*/ 2147483647 h 132"/>
                <a:gd name="T32" fmla="*/ 2147483647 w 157"/>
                <a:gd name="T33" fmla="*/ 2147483647 h 132"/>
                <a:gd name="T34" fmla="*/ 2147483647 w 157"/>
                <a:gd name="T35" fmla="*/ 2147483647 h 132"/>
                <a:gd name="T36" fmla="*/ 2147483647 w 157"/>
                <a:gd name="T37" fmla="*/ 2147483647 h 132"/>
                <a:gd name="T38" fmla="*/ 2147483647 w 157"/>
                <a:gd name="T39" fmla="*/ 2147483647 h 132"/>
                <a:gd name="T40" fmla="*/ 2147483647 w 157"/>
                <a:gd name="T41" fmla="*/ 2147483647 h 132"/>
                <a:gd name="T42" fmla="*/ 2147483647 w 157"/>
                <a:gd name="T43" fmla="*/ 2147483647 h 132"/>
                <a:gd name="T44" fmla="*/ 2147483647 w 157"/>
                <a:gd name="T45" fmla="*/ 2147483647 h 132"/>
                <a:gd name="T46" fmla="*/ 2147483647 w 157"/>
                <a:gd name="T47" fmla="*/ 2147483647 h 132"/>
                <a:gd name="T48" fmla="*/ 2147483647 w 157"/>
                <a:gd name="T49" fmla="*/ 2147483647 h 132"/>
                <a:gd name="T50" fmla="*/ 2147483647 w 157"/>
                <a:gd name="T51" fmla="*/ 2147483647 h 132"/>
                <a:gd name="T52" fmla="*/ 2147483647 w 157"/>
                <a:gd name="T53" fmla="*/ 2147483647 h 132"/>
                <a:gd name="T54" fmla="*/ 2147483647 w 157"/>
                <a:gd name="T55" fmla="*/ 2147483647 h 132"/>
                <a:gd name="T56" fmla="*/ 2147483647 w 157"/>
                <a:gd name="T57" fmla="*/ 2147483647 h 132"/>
                <a:gd name="T58" fmla="*/ 2147483647 w 157"/>
                <a:gd name="T59" fmla="*/ 2147483647 h 132"/>
                <a:gd name="T60" fmla="*/ 2147483647 w 157"/>
                <a:gd name="T61" fmla="*/ 2147483647 h 132"/>
                <a:gd name="T62" fmla="*/ 2147483647 w 157"/>
                <a:gd name="T63" fmla="*/ 2147483647 h 132"/>
                <a:gd name="T64" fmla="*/ 2147483647 w 157"/>
                <a:gd name="T65" fmla="*/ 2147483647 h 132"/>
                <a:gd name="T66" fmla="*/ 2147483647 w 157"/>
                <a:gd name="T67" fmla="*/ 2147483647 h 132"/>
                <a:gd name="T68" fmla="*/ 2147483647 w 157"/>
                <a:gd name="T69" fmla="*/ 2147483647 h 132"/>
                <a:gd name="T70" fmla="*/ 2147483647 w 157"/>
                <a:gd name="T71" fmla="*/ 2147483647 h 132"/>
                <a:gd name="T72" fmla="*/ 2147483647 w 157"/>
                <a:gd name="T73" fmla="*/ 2147483647 h 132"/>
                <a:gd name="T74" fmla="*/ 2147483647 w 157"/>
                <a:gd name="T75" fmla="*/ 2147483647 h 132"/>
                <a:gd name="T76" fmla="*/ 2147483647 w 157"/>
                <a:gd name="T77" fmla="*/ 2147483647 h 132"/>
                <a:gd name="T78" fmla="*/ 2147483647 w 157"/>
                <a:gd name="T79" fmla="*/ 2147483647 h 132"/>
                <a:gd name="T80" fmla="*/ 2147483647 w 157"/>
                <a:gd name="T81" fmla="*/ 2147483647 h 132"/>
                <a:gd name="T82" fmla="*/ 2147483647 w 157"/>
                <a:gd name="T83" fmla="*/ 2147483647 h 132"/>
                <a:gd name="T84" fmla="*/ 2147483647 w 157"/>
                <a:gd name="T85" fmla="*/ 2147483647 h 132"/>
                <a:gd name="T86" fmla="*/ 2147483647 w 157"/>
                <a:gd name="T87" fmla="*/ 2147483647 h 132"/>
                <a:gd name="T88" fmla="*/ 2147483647 w 157"/>
                <a:gd name="T89" fmla="*/ 2147483647 h 132"/>
                <a:gd name="T90" fmla="*/ 2147483647 w 157"/>
                <a:gd name="T91" fmla="*/ 2147483647 h 132"/>
                <a:gd name="T92" fmla="*/ 2147483647 w 157"/>
                <a:gd name="T93" fmla="*/ 2147483647 h 132"/>
                <a:gd name="T94" fmla="*/ 2147483647 w 157"/>
                <a:gd name="T95" fmla="*/ 2147483647 h 132"/>
                <a:gd name="T96" fmla="*/ 2147483647 w 157"/>
                <a:gd name="T97" fmla="*/ 2147483647 h 132"/>
                <a:gd name="T98" fmla="*/ 2147483647 w 157"/>
                <a:gd name="T99" fmla="*/ 2147483647 h 132"/>
                <a:gd name="T100" fmla="*/ 2147483647 w 157"/>
                <a:gd name="T101" fmla="*/ 2147483647 h 132"/>
                <a:gd name="T102" fmla="*/ 2147483647 w 157"/>
                <a:gd name="T103" fmla="*/ 2147483647 h 132"/>
                <a:gd name="T104" fmla="*/ 2147483647 w 157"/>
                <a:gd name="T105" fmla="*/ 2147483647 h 132"/>
                <a:gd name="T106" fmla="*/ 2147483647 w 157"/>
                <a:gd name="T107" fmla="*/ 2147483647 h 132"/>
                <a:gd name="T108" fmla="*/ 2147483647 w 157"/>
                <a:gd name="T109" fmla="*/ 2147483647 h 132"/>
                <a:gd name="T110" fmla="*/ 2147483647 w 157"/>
                <a:gd name="T111" fmla="*/ 2147483647 h 132"/>
                <a:gd name="T112" fmla="*/ 2147483647 w 157"/>
                <a:gd name="T113" fmla="*/ 2147483647 h 132"/>
                <a:gd name="T114" fmla="*/ 2147483647 w 157"/>
                <a:gd name="T115" fmla="*/ 2147483647 h 132"/>
                <a:gd name="T116" fmla="*/ 2147483647 w 157"/>
                <a:gd name="T117" fmla="*/ 2147483647 h 132"/>
                <a:gd name="T118" fmla="*/ 2147483647 w 157"/>
                <a:gd name="T119" fmla="*/ 2147483647 h 132"/>
                <a:gd name="T120" fmla="*/ 2147483647 w 157"/>
                <a:gd name="T121" fmla="*/ 2147483647 h 132"/>
                <a:gd name="T122" fmla="*/ 0 w 157"/>
                <a:gd name="T123" fmla="*/ 2147483647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7"/>
                <a:gd name="T187" fmla="*/ 0 h 132"/>
                <a:gd name="T188" fmla="*/ 157 w 157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7" h="132">
                  <a:moveTo>
                    <a:pt x="0" y="126"/>
                  </a:moveTo>
                  <a:lnTo>
                    <a:pt x="9" y="120"/>
                  </a:lnTo>
                  <a:lnTo>
                    <a:pt x="13" y="120"/>
                  </a:lnTo>
                  <a:lnTo>
                    <a:pt x="19" y="118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2" y="106"/>
                  </a:lnTo>
                  <a:lnTo>
                    <a:pt x="36" y="101"/>
                  </a:lnTo>
                  <a:lnTo>
                    <a:pt x="30" y="101"/>
                  </a:lnTo>
                  <a:lnTo>
                    <a:pt x="25" y="99"/>
                  </a:lnTo>
                  <a:lnTo>
                    <a:pt x="17" y="99"/>
                  </a:lnTo>
                  <a:lnTo>
                    <a:pt x="13" y="98"/>
                  </a:lnTo>
                  <a:lnTo>
                    <a:pt x="17" y="95"/>
                  </a:lnTo>
                  <a:lnTo>
                    <a:pt x="16" y="86"/>
                  </a:lnTo>
                  <a:lnTo>
                    <a:pt x="12" y="89"/>
                  </a:lnTo>
                  <a:lnTo>
                    <a:pt x="8" y="87"/>
                  </a:lnTo>
                  <a:lnTo>
                    <a:pt x="7" y="82"/>
                  </a:lnTo>
                  <a:lnTo>
                    <a:pt x="7" y="77"/>
                  </a:lnTo>
                  <a:lnTo>
                    <a:pt x="4" y="71"/>
                  </a:lnTo>
                  <a:lnTo>
                    <a:pt x="12" y="64"/>
                  </a:lnTo>
                  <a:lnTo>
                    <a:pt x="16" y="60"/>
                  </a:lnTo>
                  <a:lnTo>
                    <a:pt x="22" y="61"/>
                  </a:lnTo>
                  <a:lnTo>
                    <a:pt x="28" y="60"/>
                  </a:lnTo>
                  <a:lnTo>
                    <a:pt x="29" y="55"/>
                  </a:lnTo>
                  <a:lnTo>
                    <a:pt x="31" y="51"/>
                  </a:lnTo>
                  <a:lnTo>
                    <a:pt x="24" y="53"/>
                  </a:lnTo>
                  <a:lnTo>
                    <a:pt x="15" y="50"/>
                  </a:lnTo>
                  <a:lnTo>
                    <a:pt x="11" y="41"/>
                  </a:lnTo>
                  <a:lnTo>
                    <a:pt x="8" y="37"/>
                  </a:lnTo>
                  <a:lnTo>
                    <a:pt x="23" y="34"/>
                  </a:lnTo>
                  <a:lnTo>
                    <a:pt x="30" y="40"/>
                  </a:lnTo>
                  <a:lnTo>
                    <a:pt x="29" y="32"/>
                  </a:lnTo>
                  <a:lnTo>
                    <a:pt x="32" y="37"/>
                  </a:lnTo>
                  <a:lnTo>
                    <a:pt x="38" y="38"/>
                  </a:lnTo>
                  <a:lnTo>
                    <a:pt x="32" y="35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0" y="18"/>
                  </a:lnTo>
                  <a:lnTo>
                    <a:pt x="24" y="13"/>
                  </a:lnTo>
                  <a:lnTo>
                    <a:pt x="29" y="15"/>
                  </a:lnTo>
                  <a:lnTo>
                    <a:pt x="33" y="13"/>
                  </a:lnTo>
                  <a:lnTo>
                    <a:pt x="40" y="6"/>
                  </a:lnTo>
                  <a:lnTo>
                    <a:pt x="45" y="5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7" y="6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6" y="11"/>
                  </a:lnTo>
                  <a:lnTo>
                    <a:pt x="80" y="14"/>
                  </a:lnTo>
                  <a:lnTo>
                    <a:pt x="84" y="13"/>
                  </a:lnTo>
                  <a:lnTo>
                    <a:pt x="88" y="15"/>
                  </a:lnTo>
                  <a:lnTo>
                    <a:pt x="92" y="13"/>
                  </a:lnTo>
                  <a:lnTo>
                    <a:pt x="100" y="17"/>
                  </a:lnTo>
                  <a:lnTo>
                    <a:pt x="105" y="93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20" y="101"/>
                  </a:lnTo>
                  <a:lnTo>
                    <a:pt x="124" y="100"/>
                  </a:lnTo>
                  <a:lnTo>
                    <a:pt x="127" y="96"/>
                  </a:lnTo>
                  <a:lnTo>
                    <a:pt x="132" y="99"/>
                  </a:lnTo>
                  <a:lnTo>
                    <a:pt x="136" y="103"/>
                  </a:lnTo>
                  <a:lnTo>
                    <a:pt x="147" y="119"/>
                  </a:lnTo>
                  <a:lnTo>
                    <a:pt x="157" y="122"/>
                  </a:lnTo>
                  <a:lnTo>
                    <a:pt x="156" y="126"/>
                  </a:lnTo>
                  <a:lnTo>
                    <a:pt x="155" y="132"/>
                  </a:lnTo>
                  <a:lnTo>
                    <a:pt x="153" y="127"/>
                  </a:lnTo>
                  <a:lnTo>
                    <a:pt x="151" y="123"/>
                  </a:lnTo>
                  <a:lnTo>
                    <a:pt x="146" y="126"/>
                  </a:lnTo>
                  <a:lnTo>
                    <a:pt x="147" y="122"/>
                  </a:lnTo>
                  <a:lnTo>
                    <a:pt x="142" y="122"/>
                  </a:lnTo>
                  <a:lnTo>
                    <a:pt x="146" y="119"/>
                  </a:lnTo>
                  <a:lnTo>
                    <a:pt x="139" y="115"/>
                  </a:lnTo>
                  <a:lnTo>
                    <a:pt x="139" y="110"/>
                  </a:lnTo>
                  <a:lnTo>
                    <a:pt x="135" y="108"/>
                  </a:lnTo>
                  <a:lnTo>
                    <a:pt x="132" y="104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37" y="110"/>
                  </a:lnTo>
                  <a:lnTo>
                    <a:pt x="137" y="115"/>
                  </a:lnTo>
                  <a:lnTo>
                    <a:pt x="141" y="117"/>
                  </a:lnTo>
                  <a:lnTo>
                    <a:pt x="138" y="120"/>
                  </a:lnTo>
                  <a:lnTo>
                    <a:pt x="136" y="126"/>
                  </a:lnTo>
                  <a:lnTo>
                    <a:pt x="135" y="117"/>
                  </a:lnTo>
                  <a:lnTo>
                    <a:pt x="131" y="107"/>
                  </a:lnTo>
                  <a:lnTo>
                    <a:pt x="127" y="106"/>
                  </a:lnTo>
                  <a:lnTo>
                    <a:pt x="126" y="102"/>
                  </a:lnTo>
                  <a:lnTo>
                    <a:pt x="122" y="103"/>
                  </a:lnTo>
                  <a:lnTo>
                    <a:pt x="126" y="105"/>
                  </a:lnTo>
                  <a:lnTo>
                    <a:pt x="122" y="107"/>
                  </a:lnTo>
                  <a:lnTo>
                    <a:pt x="118" y="103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11" y="97"/>
                  </a:lnTo>
                  <a:lnTo>
                    <a:pt x="105" y="98"/>
                  </a:lnTo>
                  <a:lnTo>
                    <a:pt x="91" y="97"/>
                  </a:lnTo>
                  <a:lnTo>
                    <a:pt x="88" y="93"/>
                  </a:lnTo>
                  <a:lnTo>
                    <a:pt x="82" y="94"/>
                  </a:lnTo>
                  <a:lnTo>
                    <a:pt x="83" y="90"/>
                  </a:lnTo>
                  <a:lnTo>
                    <a:pt x="79" y="90"/>
                  </a:lnTo>
                  <a:lnTo>
                    <a:pt x="74" y="88"/>
                  </a:lnTo>
                  <a:lnTo>
                    <a:pt x="74" y="92"/>
                  </a:lnTo>
                  <a:lnTo>
                    <a:pt x="78" y="94"/>
                  </a:lnTo>
                  <a:lnTo>
                    <a:pt x="80" y="97"/>
                  </a:lnTo>
                  <a:lnTo>
                    <a:pt x="76" y="98"/>
                  </a:lnTo>
                  <a:lnTo>
                    <a:pt x="71" y="97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1" y="101"/>
                  </a:lnTo>
                  <a:lnTo>
                    <a:pt x="61" y="89"/>
                  </a:lnTo>
                  <a:lnTo>
                    <a:pt x="68" y="88"/>
                  </a:lnTo>
                  <a:lnTo>
                    <a:pt x="71" y="83"/>
                  </a:lnTo>
                  <a:lnTo>
                    <a:pt x="66" y="85"/>
                  </a:lnTo>
                  <a:lnTo>
                    <a:pt x="67" y="81"/>
                  </a:lnTo>
                  <a:lnTo>
                    <a:pt x="64" y="86"/>
                  </a:lnTo>
                  <a:lnTo>
                    <a:pt x="57" y="92"/>
                  </a:lnTo>
                  <a:lnTo>
                    <a:pt x="48" y="101"/>
                  </a:lnTo>
                  <a:lnTo>
                    <a:pt x="35" y="116"/>
                  </a:lnTo>
                  <a:lnTo>
                    <a:pt x="23" y="120"/>
                  </a:lnTo>
                  <a:lnTo>
                    <a:pt x="20" y="125"/>
                  </a:lnTo>
                  <a:lnTo>
                    <a:pt x="14" y="125"/>
                  </a:lnTo>
                  <a:lnTo>
                    <a:pt x="10" y="125"/>
                  </a:lnTo>
                  <a:lnTo>
                    <a:pt x="6" y="127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8FB9E5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" name="Group 156"/>
            <p:cNvGrpSpPr>
              <a:grpSpLocks/>
            </p:cNvGrpSpPr>
            <p:nvPr/>
          </p:nvGrpSpPr>
          <p:grpSpPr bwMode="auto">
            <a:xfrm>
              <a:off x="739775" y="4211638"/>
              <a:ext cx="584200" cy="412750"/>
              <a:chOff x="1042" y="2733"/>
              <a:chExt cx="368" cy="260"/>
            </a:xfrm>
          </p:grpSpPr>
          <p:sp>
            <p:nvSpPr>
              <p:cNvPr id="36" name="Freeform 157"/>
              <p:cNvSpPr>
                <a:spLocks/>
              </p:cNvSpPr>
              <p:nvPr/>
            </p:nvSpPr>
            <p:spPr bwMode="auto">
              <a:xfrm>
                <a:off x="1042" y="2733"/>
                <a:ext cx="38" cy="32"/>
              </a:xfrm>
              <a:custGeom>
                <a:avLst/>
                <a:gdLst>
                  <a:gd name="T0" fmla="*/ 0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2147483647 h 5"/>
                  <a:gd name="T8" fmla="*/ 2147483647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0 w 6"/>
                  <a:gd name="T15" fmla="*/ 2147483647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Freeform 158"/>
              <p:cNvSpPr>
                <a:spLocks/>
              </p:cNvSpPr>
              <p:nvPr/>
            </p:nvSpPr>
            <p:spPr bwMode="auto">
              <a:xfrm>
                <a:off x="1156" y="2777"/>
                <a:ext cx="38" cy="38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2147483647 h 6"/>
                  <a:gd name="T4" fmla="*/ 2147483647 w 6"/>
                  <a:gd name="T5" fmla="*/ 2147483647 h 6"/>
                  <a:gd name="T6" fmla="*/ 2147483647 w 6"/>
                  <a:gd name="T7" fmla="*/ 2147483647 h 6"/>
                  <a:gd name="T8" fmla="*/ 2147483647 w 6"/>
                  <a:gd name="T9" fmla="*/ 2147483647 h 6"/>
                  <a:gd name="T10" fmla="*/ 2147483647 w 6"/>
                  <a:gd name="T11" fmla="*/ 2147483647 h 6"/>
                  <a:gd name="T12" fmla="*/ 2147483647 w 6"/>
                  <a:gd name="T13" fmla="*/ 2147483647 h 6"/>
                  <a:gd name="T14" fmla="*/ 2147483647 w 6"/>
                  <a:gd name="T15" fmla="*/ 2147483647 h 6"/>
                  <a:gd name="T16" fmla="*/ 2147483647 w 6"/>
                  <a:gd name="T17" fmla="*/ 0 h 6"/>
                  <a:gd name="T18" fmla="*/ 0 w 6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0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Freeform 159"/>
              <p:cNvSpPr>
                <a:spLocks/>
              </p:cNvSpPr>
              <p:nvPr/>
            </p:nvSpPr>
            <p:spPr bwMode="auto">
              <a:xfrm>
                <a:off x="1226" y="2815"/>
                <a:ext cx="44" cy="13"/>
              </a:xfrm>
              <a:custGeom>
                <a:avLst/>
                <a:gdLst>
                  <a:gd name="T0" fmla="*/ 0 w 7"/>
                  <a:gd name="T1" fmla="*/ 2147483647 h 2"/>
                  <a:gd name="T2" fmla="*/ 0 w 7"/>
                  <a:gd name="T3" fmla="*/ 0 h 2"/>
                  <a:gd name="T4" fmla="*/ 2147483647 w 7"/>
                  <a:gd name="T5" fmla="*/ 2147483647 h 2"/>
                  <a:gd name="T6" fmla="*/ 2147483647 w 7"/>
                  <a:gd name="T7" fmla="*/ 2147483647 h 2"/>
                  <a:gd name="T8" fmla="*/ 0 w 7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"/>
                  <a:gd name="T17" fmla="*/ 7 w 7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Freeform 160"/>
              <p:cNvSpPr>
                <a:spLocks/>
              </p:cNvSpPr>
              <p:nvPr/>
            </p:nvSpPr>
            <p:spPr bwMode="auto">
              <a:xfrm>
                <a:off x="1245" y="2841"/>
                <a:ext cx="13" cy="12"/>
              </a:xfrm>
              <a:custGeom>
                <a:avLst/>
                <a:gdLst>
                  <a:gd name="T0" fmla="*/ 0 w 2"/>
                  <a:gd name="T1" fmla="*/ 0 h 2"/>
                  <a:gd name="T2" fmla="*/ 2147483647 w 2"/>
                  <a:gd name="T3" fmla="*/ 2147483647 h 2"/>
                  <a:gd name="T4" fmla="*/ 2147483647 w 2"/>
                  <a:gd name="T5" fmla="*/ 2147483647 h 2"/>
                  <a:gd name="T6" fmla="*/ 2147483647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" name="Freeform 161"/>
              <p:cNvSpPr>
                <a:spLocks/>
              </p:cNvSpPr>
              <p:nvPr/>
            </p:nvSpPr>
            <p:spPr bwMode="auto">
              <a:xfrm>
                <a:off x="1270" y="2828"/>
                <a:ext cx="51" cy="38"/>
              </a:xfrm>
              <a:custGeom>
                <a:avLst/>
                <a:gdLst>
                  <a:gd name="T0" fmla="*/ 0 w 8"/>
                  <a:gd name="T1" fmla="*/ 2147483647 h 6"/>
                  <a:gd name="T2" fmla="*/ 2147483647 w 8"/>
                  <a:gd name="T3" fmla="*/ 0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2147483647 w 8"/>
                  <a:gd name="T9" fmla="*/ 2147483647 h 6"/>
                  <a:gd name="T10" fmla="*/ 2147483647 w 8"/>
                  <a:gd name="T11" fmla="*/ 2147483647 h 6"/>
                  <a:gd name="T12" fmla="*/ 2147483647 w 8"/>
                  <a:gd name="T13" fmla="*/ 2147483647 h 6"/>
                  <a:gd name="T14" fmla="*/ 2147483647 w 8"/>
                  <a:gd name="T15" fmla="*/ 2147483647 h 6"/>
                  <a:gd name="T16" fmla="*/ 2147483647 w 8"/>
                  <a:gd name="T17" fmla="*/ 2147483647 h 6"/>
                  <a:gd name="T18" fmla="*/ 0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2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Freeform 162"/>
              <p:cNvSpPr>
                <a:spLocks/>
              </p:cNvSpPr>
              <p:nvPr/>
            </p:nvSpPr>
            <p:spPr bwMode="auto">
              <a:xfrm>
                <a:off x="1315" y="2891"/>
                <a:ext cx="95" cy="102"/>
              </a:xfrm>
              <a:custGeom>
                <a:avLst/>
                <a:gdLst>
                  <a:gd name="T0" fmla="*/ 0 w 15"/>
                  <a:gd name="T1" fmla="*/ 2147483647 h 16"/>
                  <a:gd name="T2" fmla="*/ 2147483647 w 15"/>
                  <a:gd name="T3" fmla="*/ 2147483647 h 16"/>
                  <a:gd name="T4" fmla="*/ 2147483647 w 15"/>
                  <a:gd name="T5" fmla="*/ 2147483647 h 16"/>
                  <a:gd name="T6" fmla="*/ 2147483647 w 15"/>
                  <a:gd name="T7" fmla="*/ 2147483647 h 16"/>
                  <a:gd name="T8" fmla="*/ 2147483647 w 15"/>
                  <a:gd name="T9" fmla="*/ 2147483647 h 16"/>
                  <a:gd name="T10" fmla="*/ 2147483647 w 15"/>
                  <a:gd name="T11" fmla="*/ 2147483647 h 16"/>
                  <a:gd name="T12" fmla="*/ 2147483647 w 15"/>
                  <a:gd name="T13" fmla="*/ 2147483647 h 16"/>
                  <a:gd name="T14" fmla="*/ 2147483647 w 15"/>
                  <a:gd name="T15" fmla="*/ 2147483647 h 16"/>
                  <a:gd name="T16" fmla="*/ 2147483647 w 15"/>
                  <a:gd name="T17" fmla="*/ 0 h 16"/>
                  <a:gd name="T18" fmla="*/ 2147483647 w 15"/>
                  <a:gd name="T19" fmla="*/ 2147483647 h 16"/>
                  <a:gd name="T20" fmla="*/ 2147483647 w 15"/>
                  <a:gd name="T21" fmla="*/ 2147483647 h 16"/>
                  <a:gd name="T22" fmla="*/ 0 w 15"/>
                  <a:gd name="T23" fmla="*/ 2147483647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0" y="6"/>
                    </a:moveTo>
                    <a:lnTo>
                      <a:pt x="2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0" name="Group 163"/>
            <p:cNvGrpSpPr>
              <a:grpSpLocks/>
            </p:cNvGrpSpPr>
            <p:nvPr/>
          </p:nvGrpSpPr>
          <p:grpSpPr bwMode="auto">
            <a:xfrm>
              <a:off x="6759575" y="5132388"/>
              <a:ext cx="704850" cy="139700"/>
              <a:chOff x="4386" y="3345"/>
              <a:chExt cx="444" cy="88"/>
            </a:xfrm>
          </p:grpSpPr>
          <p:sp>
            <p:nvSpPr>
              <p:cNvPr id="31" name="Freeform 164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8FB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Freeform 165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Freeform 166"/>
              <p:cNvSpPr>
                <a:spLocks/>
              </p:cNvSpPr>
              <p:nvPr/>
            </p:nvSpPr>
            <p:spPr bwMode="auto">
              <a:xfrm>
                <a:off x="4747" y="3357"/>
                <a:ext cx="45" cy="1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2147483647 w 7"/>
                  <a:gd name="T7" fmla="*/ 2147483647 h 3"/>
                  <a:gd name="T8" fmla="*/ 2147483647 w 7"/>
                  <a:gd name="T9" fmla="*/ 2147483647 h 3"/>
                  <a:gd name="T10" fmla="*/ 2147483647 w 7"/>
                  <a:gd name="T11" fmla="*/ 2147483647 h 3"/>
                  <a:gd name="T12" fmla="*/ 2147483647 w 7"/>
                  <a:gd name="T13" fmla="*/ 2147483647 h 3"/>
                  <a:gd name="T14" fmla="*/ 2147483647 w 7"/>
                  <a:gd name="T15" fmla="*/ 2147483647 h 3"/>
                  <a:gd name="T16" fmla="*/ 2147483647 w 7"/>
                  <a:gd name="T17" fmla="*/ 0 h 3"/>
                  <a:gd name="T18" fmla="*/ 0 w 7"/>
                  <a:gd name="T19" fmla="*/ 2147483647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3"/>
                  <a:gd name="T32" fmla="*/ 7 w 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3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Freeform 167"/>
              <p:cNvSpPr>
                <a:spLocks/>
              </p:cNvSpPr>
              <p:nvPr/>
            </p:nvSpPr>
            <p:spPr bwMode="auto">
              <a:xfrm>
                <a:off x="4811" y="3364"/>
                <a:ext cx="19" cy="12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0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Freeform 168"/>
              <p:cNvSpPr>
                <a:spLocks/>
              </p:cNvSpPr>
              <p:nvPr/>
            </p:nvSpPr>
            <p:spPr bwMode="auto">
              <a:xfrm>
                <a:off x="4754" y="3402"/>
                <a:ext cx="57" cy="31"/>
              </a:xfrm>
              <a:custGeom>
                <a:avLst/>
                <a:gdLst>
                  <a:gd name="T0" fmla="*/ 0 w 9"/>
                  <a:gd name="T1" fmla="*/ 2147483647 h 5"/>
                  <a:gd name="T2" fmla="*/ 2147483647 w 9"/>
                  <a:gd name="T3" fmla="*/ 2147483647 h 5"/>
                  <a:gd name="T4" fmla="*/ 2147483647 w 9"/>
                  <a:gd name="T5" fmla="*/ 2147483647 h 5"/>
                  <a:gd name="T6" fmla="*/ 2147483647 w 9"/>
                  <a:gd name="T7" fmla="*/ 2147483647 h 5"/>
                  <a:gd name="T8" fmla="*/ 2147483647 w 9"/>
                  <a:gd name="T9" fmla="*/ 2147483647 h 5"/>
                  <a:gd name="T10" fmla="*/ 2147483647 w 9"/>
                  <a:gd name="T11" fmla="*/ 2147483647 h 5"/>
                  <a:gd name="T12" fmla="*/ 2147483647 w 9"/>
                  <a:gd name="T13" fmla="*/ 2147483647 h 5"/>
                  <a:gd name="T14" fmla="*/ 2147483647 w 9"/>
                  <a:gd name="T15" fmla="*/ 0 h 5"/>
                  <a:gd name="T16" fmla="*/ 2147483647 w 9"/>
                  <a:gd name="T17" fmla="*/ 2147483647 h 5"/>
                  <a:gd name="T18" fmla="*/ 2147483647 w 9"/>
                  <a:gd name="T19" fmla="*/ 2147483647 h 5"/>
                  <a:gd name="T20" fmla="*/ 2147483647 w 9"/>
                  <a:gd name="T21" fmla="*/ 2147483647 h 5"/>
                  <a:gd name="T22" fmla="*/ 0 w 9"/>
                  <a:gd name="T23" fmla="*/ 2147483647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5"/>
                  <a:gd name="T38" fmla="*/ 9 w 9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5">
                    <a:moveTo>
                      <a:pt x="0" y="3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" name="Isosceles Triangle 174"/>
            <p:cNvSpPr>
              <a:spLocks noChangeArrowheads="1"/>
            </p:cNvSpPr>
            <p:nvPr/>
          </p:nvSpPr>
          <p:spPr bwMode="auto">
            <a:xfrm>
              <a:off x="6705600" y="38100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2" name="Isosceles Triangle 175"/>
            <p:cNvSpPr>
              <a:spLocks noChangeArrowheads="1"/>
            </p:cNvSpPr>
            <p:nvPr/>
          </p:nvSpPr>
          <p:spPr bwMode="auto">
            <a:xfrm>
              <a:off x="5562600" y="29845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3871913" y="41243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Freeform 142"/>
            <p:cNvSpPr>
              <a:spLocks/>
            </p:cNvSpPr>
            <p:nvPr/>
          </p:nvSpPr>
          <p:spPr bwMode="auto">
            <a:xfrm>
              <a:off x="6284913" y="3717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Freeform 142"/>
            <p:cNvSpPr>
              <a:spLocks/>
            </p:cNvSpPr>
            <p:nvPr/>
          </p:nvSpPr>
          <p:spPr bwMode="auto">
            <a:xfrm>
              <a:off x="6107113" y="3590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Freeform 142"/>
            <p:cNvSpPr>
              <a:spLocks/>
            </p:cNvSpPr>
            <p:nvPr/>
          </p:nvSpPr>
          <p:spPr bwMode="auto">
            <a:xfrm>
              <a:off x="4164013" y="3473998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Freeform 142"/>
            <p:cNvSpPr>
              <a:spLocks/>
            </p:cNvSpPr>
            <p:nvPr/>
          </p:nvSpPr>
          <p:spPr bwMode="auto">
            <a:xfrm>
              <a:off x="3656013" y="26765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Freeform 142"/>
            <p:cNvSpPr>
              <a:spLocks/>
            </p:cNvSpPr>
            <p:nvPr/>
          </p:nvSpPr>
          <p:spPr bwMode="auto">
            <a:xfrm>
              <a:off x="5120454" y="2806591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Freeform 142"/>
            <p:cNvSpPr>
              <a:spLocks/>
            </p:cNvSpPr>
            <p:nvPr/>
          </p:nvSpPr>
          <p:spPr bwMode="auto">
            <a:xfrm>
              <a:off x="5609186" y="3468742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142"/>
            <p:cNvSpPr>
              <a:spLocks/>
            </p:cNvSpPr>
            <p:nvPr/>
          </p:nvSpPr>
          <p:spPr bwMode="auto">
            <a:xfrm>
              <a:off x="5956027" y="3058840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31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spect="1"/>
          </p:cNvSpPr>
          <p:nvPr/>
        </p:nvSpPr>
        <p:spPr>
          <a:xfrm>
            <a:off x="-352381" y="28466"/>
            <a:ext cx="9848763" cy="6807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6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6"/>
          <a:stretch/>
        </p:blipFill>
        <p:spPr>
          <a:xfrm>
            <a:off x="1472658" y="2426293"/>
            <a:ext cx="6217734" cy="4431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-7434" y="401442"/>
            <a:ext cx="912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that going to look like?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472658" y="1151856"/>
            <a:ext cx="61615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PHOTO = NAD83</a:t>
            </a:r>
          </a:p>
          <a:p>
            <a:r>
              <a:rPr lang="en-US" sz="2400" dirty="0"/>
              <a:t>RED = NAD83 shoreline data</a:t>
            </a:r>
          </a:p>
          <a:p>
            <a:r>
              <a:rPr lang="en-US" sz="2400" dirty="0"/>
              <a:t>GREEN = shoreline </a:t>
            </a:r>
            <a:r>
              <a:rPr lang="en-US" sz="2400" dirty="0" smtClean="0"/>
              <a:t>transformed to </a:t>
            </a:r>
            <a:r>
              <a:rPr lang="en-US" sz="2400" dirty="0"/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4077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If you’re only working in this region…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" y="2337246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4400" b="1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410453" y="536170"/>
            <a:ext cx="8323096" cy="5553307"/>
          </a:xfrm>
          <a:prstGeom prst="rect">
            <a:avLst/>
          </a:prstGeom>
          <a:blipFill>
            <a:blip r:embed="rId3" cstate="print"/>
            <a:srcRect/>
            <a:stretch>
              <a:fillRect b="-99003"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73956"/>
            <a:ext cx="9144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lang="en-US" sz="4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 brief h</a:t>
            </a:r>
            <a:r>
              <a:rPr lang="en-US" sz="4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(the most prevalent)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U.S</a:t>
            </a:r>
            <a:r>
              <a:rPr lang="en-US" sz="4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vertical </a:t>
            </a:r>
            <a:r>
              <a:rPr lang="en-US" sz="4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datums</a:t>
            </a:r>
            <a:endParaRPr lang="en-US" sz="48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lum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37338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9889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NGVD29</a:t>
            </a:r>
          </a:p>
        </p:txBody>
      </p:sp>
      <p:sp>
        <p:nvSpPr>
          <p:cNvPr id="1416196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Referenced 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26 tide gauges in the US and Canada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95498" y="1234966"/>
            <a:ext cx="3962400" cy="4900613"/>
            <a:chOff x="2688" y="1008"/>
            <a:chExt cx="2448" cy="2880"/>
          </a:xfrm>
        </p:grpSpPr>
        <p:sp>
          <p:nvSpPr>
            <p:cNvPr id="183312" name="Line 6"/>
            <p:cNvSpPr>
              <a:spLocks noChangeShapeType="1"/>
            </p:cNvSpPr>
            <p:nvPr/>
          </p:nvSpPr>
          <p:spPr bwMode="auto">
            <a:xfrm>
              <a:off x="4032" y="1008"/>
              <a:ext cx="62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3" name="Line 7"/>
            <p:cNvSpPr>
              <a:spLocks noChangeShapeType="1"/>
            </p:cNvSpPr>
            <p:nvPr/>
          </p:nvSpPr>
          <p:spPr bwMode="auto">
            <a:xfrm>
              <a:off x="4032" y="1008"/>
              <a:ext cx="1104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4" name="Line 8"/>
            <p:cNvSpPr>
              <a:spLocks noChangeShapeType="1"/>
            </p:cNvSpPr>
            <p:nvPr/>
          </p:nvSpPr>
          <p:spPr bwMode="auto">
            <a:xfrm>
              <a:off x="4032" y="1008"/>
              <a:ext cx="100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5" name="Line 9"/>
            <p:cNvSpPr>
              <a:spLocks noChangeShapeType="1"/>
            </p:cNvSpPr>
            <p:nvPr/>
          </p:nvSpPr>
          <p:spPr bwMode="auto">
            <a:xfrm>
              <a:off x="4032" y="1008"/>
              <a:ext cx="720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6" name="Line 10"/>
            <p:cNvSpPr>
              <a:spLocks noChangeShapeType="1"/>
            </p:cNvSpPr>
            <p:nvPr/>
          </p:nvSpPr>
          <p:spPr bwMode="auto">
            <a:xfrm>
              <a:off x="4032" y="1008"/>
              <a:ext cx="624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7" name="Line 11"/>
            <p:cNvSpPr>
              <a:spLocks noChangeShapeType="1"/>
            </p:cNvSpPr>
            <p:nvPr/>
          </p:nvSpPr>
          <p:spPr bwMode="auto">
            <a:xfrm>
              <a:off x="4032" y="1008"/>
              <a:ext cx="528" cy="1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8" name="Line 12"/>
            <p:cNvSpPr>
              <a:spLocks noChangeShapeType="1"/>
            </p:cNvSpPr>
            <p:nvPr/>
          </p:nvSpPr>
          <p:spPr bwMode="auto">
            <a:xfrm>
              <a:off x="4032" y="1008"/>
              <a:ext cx="336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9" name="Line 13"/>
            <p:cNvSpPr>
              <a:spLocks noChangeShapeType="1"/>
            </p:cNvSpPr>
            <p:nvPr/>
          </p:nvSpPr>
          <p:spPr bwMode="auto">
            <a:xfrm>
              <a:off x="4032" y="1008"/>
              <a:ext cx="3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0" name="Line 14"/>
            <p:cNvSpPr>
              <a:spLocks noChangeShapeType="1"/>
            </p:cNvSpPr>
            <p:nvPr/>
          </p:nvSpPr>
          <p:spPr bwMode="auto">
            <a:xfrm>
              <a:off x="4032" y="1008"/>
              <a:ext cx="0" cy="24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1" name="Line 15"/>
            <p:cNvSpPr>
              <a:spLocks noChangeShapeType="1"/>
            </p:cNvSpPr>
            <p:nvPr/>
          </p:nvSpPr>
          <p:spPr bwMode="auto">
            <a:xfrm flipH="1">
              <a:off x="3504" y="1008"/>
              <a:ext cx="528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2" name="Line 16"/>
            <p:cNvSpPr>
              <a:spLocks noChangeShapeType="1"/>
            </p:cNvSpPr>
            <p:nvPr/>
          </p:nvSpPr>
          <p:spPr bwMode="auto">
            <a:xfrm flipH="1">
              <a:off x="3312" y="1008"/>
              <a:ext cx="720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3" name="Line 17"/>
            <p:cNvSpPr>
              <a:spLocks noChangeShapeType="1"/>
            </p:cNvSpPr>
            <p:nvPr/>
          </p:nvSpPr>
          <p:spPr bwMode="auto">
            <a:xfrm flipH="1">
              <a:off x="2688" y="1008"/>
              <a:ext cx="1344" cy="28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228600"/>
            <a:ext cx="1828800" cy="4495800"/>
            <a:chOff x="288" y="144"/>
            <a:chExt cx="1152" cy="2832"/>
          </a:xfrm>
        </p:grpSpPr>
        <p:grpSp>
          <p:nvGrpSpPr>
            <p:cNvPr id="183303" name="Group 19"/>
            <p:cNvGrpSpPr>
              <a:grpSpLocks/>
            </p:cNvGrpSpPr>
            <p:nvPr/>
          </p:nvGrpSpPr>
          <p:grpSpPr bwMode="auto">
            <a:xfrm>
              <a:off x="288" y="144"/>
              <a:ext cx="1152" cy="2832"/>
              <a:chOff x="288" y="288"/>
              <a:chExt cx="1152" cy="2688"/>
            </a:xfrm>
          </p:grpSpPr>
          <p:sp>
            <p:nvSpPr>
              <p:cNvPr id="183305" name="Line 20"/>
              <p:cNvSpPr>
                <a:spLocks noChangeShapeType="1"/>
              </p:cNvSpPr>
              <p:nvPr/>
            </p:nvSpPr>
            <p:spPr bwMode="auto">
              <a:xfrm flipH="1" flipV="1">
                <a:off x="624" y="288"/>
                <a:ext cx="816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6" name="Line 21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9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7" name="Line 22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8" name="Line 2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9" name="Line 24"/>
              <p:cNvSpPr>
                <a:spLocks noChangeShapeType="1"/>
              </p:cNvSpPr>
              <p:nvPr/>
            </p:nvSpPr>
            <p:spPr bwMode="auto">
              <a:xfrm flipH="1">
                <a:off x="288" y="816"/>
                <a:ext cx="1152" cy="144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0" name="Line 25"/>
              <p:cNvSpPr>
                <a:spLocks noChangeShapeType="1"/>
              </p:cNvSpPr>
              <p:nvPr/>
            </p:nvSpPr>
            <p:spPr bwMode="auto">
              <a:xfrm flipH="1">
                <a:off x="528" y="816"/>
                <a:ext cx="912" cy="20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1" name="Line 26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21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3304" name="Line 27"/>
            <p:cNvSpPr>
              <a:spLocks noChangeShapeType="1"/>
            </p:cNvSpPr>
            <p:nvPr/>
          </p:nvSpPr>
          <p:spPr bwMode="auto">
            <a:xfrm flipH="1">
              <a:off x="528" y="700"/>
              <a:ext cx="912" cy="4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270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Referenced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single tide gauge in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" name="object 3"/>
          <p:cNvSpPr/>
          <p:nvPr/>
        </p:nvSpPr>
        <p:spPr>
          <a:xfrm>
            <a:off x="6324600" y="1219200"/>
            <a:ext cx="1546860" cy="129540"/>
          </a:xfrm>
          <a:custGeom>
            <a:avLst/>
            <a:gdLst/>
            <a:ahLst/>
            <a:cxnLst/>
            <a:rect l="l" t="t" r="r" b="b"/>
            <a:pathLst>
              <a:path w="1367154" h="73659">
                <a:moveTo>
                  <a:pt x="0" y="0"/>
                </a:moveTo>
                <a:lnTo>
                  <a:pt x="1367040" y="73317"/>
                </a:lnTo>
              </a:path>
            </a:pathLst>
          </a:custGeom>
          <a:ln w="38100">
            <a:solidFill>
              <a:srgbClr val="FFC000"/>
            </a:solidFill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8129" y="2807807"/>
            <a:ext cx="3418881" cy="4013729"/>
            <a:chOff x="5678129" y="2619121"/>
            <a:chExt cx="3418881" cy="4013729"/>
          </a:xfrm>
        </p:grpSpPr>
        <p:pic>
          <p:nvPicPr>
            <p:cNvPr id="4" name="Picture 6" descr="Father Point lighthous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910" y="2619121"/>
              <a:ext cx="2451100" cy="37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78129" y="6263518"/>
              <a:ext cx="3418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Father Point Lighthouse,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Quebec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730591"/>
            <a:ext cx="6516914" cy="262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Why one gage fixed this time?</a:t>
            </a:r>
          </a:p>
          <a:p>
            <a:pPr marL="174625" marR="0" lvl="0" indent="-1746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Cambria" panose="02040503050406030204" pitchFamily="18" charset="0"/>
              <a:buChar char="‒"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removed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local sea level variation problem 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NGVD29</a:t>
            </a: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But it did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introduce possibility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cross-continent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error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build-up…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875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0" y="0"/>
            <a:ext cx="9143999" cy="505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5204730"/>
            <a:ext cx="9144000" cy="44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Approximate </a:t>
            </a:r>
            <a:r>
              <a:rPr kumimoji="0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Error </a:t>
            </a:r>
            <a:r>
              <a:rPr kumimoji="0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 </a:t>
            </a:r>
            <a:r>
              <a:rPr kumimoji="0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NAVD88 </a:t>
            </a:r>
            <a:r>
              <a:rPr kumimoji="0" lang="en-US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lang="en-US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elevation</a:t>
            </a:r>
            <a:r>
              <a:rPr kumimoji="0" lang="en-US" sz="29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” (H=</a:t>
            </a:r>
            <a:r>
              <a:rPr kumimoji="0" lang="en-US" sz="29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0)</a:t>
            </a:r>
            <a:endParaRPr kumimoji="0" lang="en-US" sz="2900" b="1" i="0" u="none" strike="noStrike" kern="1200" cap="none" spc="-13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Map is the H=0 surface overlaid onto satellite</a:t>
            </a:r>
            <a:r>
              <a:rPr kumimoji="0" lang="en-US" sz="24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gravity data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62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4558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125413" y="2209800"/>
            <a:ext cx="7512051" cy="3735388"/>
            <a:chOff x="-79" y="1392"/>
            <a:chExt cx="4732" cy="2353"/>
          </a:xfrm>
        </p:grpSpPr>
        <p:sp>
          <p:nvSpPr>
            <p:cNvPr id="32827" name="Text Box 4"/>
            <p:cNvSpPr txBox="1">
              <a:spLocks noChangeArrowheads="1"/>
            </p:cNvSpPr>
            <p:nvPr/>
          </p:nvSpPr>
          <p:spPr bwMode="auto">
            <a:xfrm>
              <a:off x="4176" y="2010"/>
              <a:ext cx="4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FF99FF"/>
                  </a:solidFill>
                </a:rPr>
                <a:t>4 cm</a:t>
              </a:r>
            </a:p>
          </p:txBody>
        </p:sp>
        <p:sp>
          <p:nvSpPr>
            <p:cNvPr id="32828" name="Line 5"/>
            <p:cNvSpPr>
              <a:spLocks noChangeShapeType="1"/>
            </p:cNvSpPr>
            <p:nvPr/>
          </p:nvSpPr>
          <p:spPr bwMode="auto">
            <a:xfrm flipH="1">
              <a:off x="4382" y="2202"/>
              <a:ext cx="0" cy="1543"/>
            </a:xfrm>
            <a:prstGeom prst="line">
              <a:avLst/>
            </a:prstGeom>
            <a:noFill/>
            <a:ln w="9525">
              <a:solidFill>
                <a:srgbClr val="FF99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-79" y="1392"/>
              <a:ext cx="1568" cy="2112"/>
              <a:chOff x="-79" y="1392"/>
              <a:chExt cx="1568" cy="2112"/>
            </a:xfrm>
          </p:grpSpPr>
          <p:sp>
            <p:nvSpPr>
              <p:cNvPr id="32830" name="Line 7"/>
              <p:cNvSpPr>
                <a:spLocks noChangeShapeType="1"/>
              </p:cNvSpPr>
              <p:nvPr/>
            </p:nvSpPr>
            <p:spPr bwMode="auto">
              <a:xfrm flipH="1">
                <a:off x="1109" y="1584"/>
                <a:ext cx="14" cy="84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1" name="Text Box 8"/>
              <p:cNvSpPr txBox="1">
                <a:spLocks noChangeArrowheads="1"/>
              </p:cNvSpPr>
              <p:nvPr/>
            </p:nvSpPr>
            <p:spPr bwMode="auto">
              <a:xfrm>
                <a:off x="768" y="1392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125 cm</a:t>
                </a:r>
              </a:p>
            </p:txBody>
          </p:sp>
          <p:sp>
            <p:nvSpPr>
              <p:cNvPr id="32832" name="Line 9"/>
              <p:cNvSpPr>
                <a:spLocks noChangeShapeType="1"/>
              </p:cNvSpPr>
              <p:nvPr/>
            </p:nvSpPr>
            <p:spPr bwMode="auto">
              <a:xfrm>
                <a:off x="144" y="2160"/>
                <a:ext cx="96" cy="1344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3" name="Line 10"/>
              <p:cNvSpPr>
                <a:spLocks noChangeShapeType="1"/>
              </p:cNvSpPr>
              <p:nvPr/>
            </p:nvSpPr>
            <p:spPr bwMode="auto">
              <a:xfrm flipH="1">
                <a:off x="344" y="1968"/>
                <a:ext cx="44" cy="1193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4" name="Text Box 11"/>
              <p:cNvSpPr txBox="1">
                <a:spLocks noChangeArrowheads="1"/>
              </p:cNvSpPr>
              <p:nvPr/>
            </p:nvSpPr>
            <p:spPr bwMode="auto">
              <a:xfrm>
                <a:off x="-79" y="1968"/>
                <a:ext cx="46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70 cm</a:t>
                </a:r>
              </a:p>
            </p:txBody>
          </p:sp>
          <p:sp>
            <p:nvSpPr>
              <p:cNvPr id="32835" name="Text Box 12"/>
              <p:cNvSpPr txBox="1">
                <a:spLocks noChangeArrowheads="1"/>
              </p:cNvSpPr>
              <p:nvPr/>
            </p:nvSpPr>
            <p:spPr bwMode="auto">
              <a:xfrm>
                <a:off x="47" y="1776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85 cm</a:t>
                </a:r>
              </a:p>
            </p:txBody>
          </p:sp>
          <p:sp>
            <p:nvSpPr>
              <p:cNvPr id="32836" name="Line 13"/>
              <p:cNvSpPr>
                <a:spLocks noChangeShapeType="1"/>
              </p:cNvSpPr>
              <p:nvPr/>
            </p:nvSpPr>
            <p:spPr bwMode="auto">
              <a:xfrm flipH="1">
                <a:off x="864" y="1872"/>
                <a:ext cx="0" cy="71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7" name="Text Box 14"/>
              <p:cNvSpPr txBox="1">
                <a:spLocks noChangeArrowheads="1"/>
              </p:cNvSpPr>
              <p:nvPr/>
            </p:nvSpPr>
            <p:spPr bwMode="auto">
              <a:xfrm>
                <a:off x="480" y="1728"/>
                <a:ext cx="7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102 cm</a:t>
                </a:r>
              </a:p>
            </p:txBody>
          </p:sp>
        </p:grpSp>
      </p:grpSp>
      <p:sp>
        <p:nvSpPr>
          <p:cNvPr id="1397775" name="Text Box 15"/>
          <p:cNvSpPr txBox="1">
            <a:spLocks noChangeArrowheads="1"/>
          </p:cNvSpPr>
          <p:nvPr/>
        </p:nvSpPr>
        <p:spPr bwMode="auto">
          <a:xfrm>
            <a:off x="2362200" y="822325"/>
            <a:ext cx="41290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NGVD 29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26 Tide Gages</a:t>
            </a:r>
          </a:p>
        </p:txBody>
      </p:sp>
      <p:sp>
        <p:nvSpPr>
          <p:cNvPr id="1397776" name="Text Box 16"/>
          <p:cNvSpPr txBox="1">
            <a:spLocks noChangeArrowheads="1"/>
          </p:cNvSpPr>
          <p:nvPr/>
        </p:nvSpPr>
        <p:spPr bwMode="auto">
          <a:xfrm>
            <a:off x="2362200" y="774700"/>
            <a:ext cx="41290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NAVD 88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1 Tide Gauge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(Father’s Point)</a:t>
            </a:r>
          </a:p>
        </p:txBody>
      </p:sp>
      <p:sp>
        <p:nvSpPr>
          <p:cNvPr id="1397777" name="Text Box 17"/>
          <p:cNvSpPr txBox="1">
            <a:spLocks noChangeArrowheads="1"/>
          </p:cNvSpPr>
          <p:nvPr/>
        </p:nvSpPr>
        <p:spPr bwMode="auto">
          <a:xfrm>
            <a:off x="2276475" y="2757488"/>
            <a:ext cx="404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NAVD88 minus LMSL(1960-1978)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319963" y="1905000"/>
            <a:ext cx="1863725" cy="4233863"/>
            <a:chOff x="4611" y="1200"/>
            <a:chExt cx="1174" cy="2667"/>
          </a:xfrm>
        </p:grpSpPr>
        <p:sp>
          <p:nvSpPr>
            <p:cNvPr id="32818" name="Line 19"/>
            <p:cNvSpPr>
              <a:spLocks noChangeShapeType="1"/>
            </p:cNvSpPr>
            <p:nvPr/>
          </p:nvSpPr>
          <p:spPr bwMode="auto">
            <a:xfrm flipV="1">
              <a:off x="4611" y="2112"/>
              <a:ext cx="196" cy="1664"/>
            </a:xfrm>
            <a:prstGeom prst="line">
              <a:avLst/>
            </a:prstGeom>
            <a:noFill/>
            <a:ln w="9525">
              <a:solidFill>
                <a:srgbClr val="99FF33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611" y="1200"/>
              <a:ext cx="1174" cy="2667"/>
              <a:chOff x="4611" y="1200"/>
              <a:chExt cx="1174" cy="2667"/>
            </a:xfrm>
          </p:grpSpPr>
          <p:sp>
            <p:nvSpPr>
              <p:cNvPr id="32820" name="Line 21"/>
              <p:cNvSpPr>
                <a:spLocks noChangeShapeType="1"/>
              </p:cNvSpPr>
              <p:nvPr/>
            </p:nvSpPr>
            <p:spPr bwMode="auto">
              <a:xfrm flipV="1">
                <a:off x="5486" y="2544"/>
                <a:ext cx="79" cy="1323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1" name="Text Box 22"/>
              <p:cNvSpPr txBox="1">
                <a:spLocks noChangeArrowheads="1"/>
              </p:cNvSpPr>
              <p:nvPr/>
            </p:nvSpPr>
            <p:spPr bwMode="auto">
              <a:xfrm>
                <a:off x="5308" y="2406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2" name="Line 23"/>
              <p:cNvSpPr>
                <a:spLocks noChangeShapeType="1"/>
              </p:cNvSpPr>
              <p:nvPr/>
            </p:nvSpPr>
            <p:spPr bwMode="auto">
              <a:xfrm flipV="1">
                <a:off x="5184" y="1665"/>
                <a:ext cx="138" cy="1266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3" name="Text Box 24"/>
              <p:cNvSpPr txBox="1">
                <a:spLocks noChangeArrowheads="1"/>
              </p:cNvSpPr>
              <p:nvPr/>
            </p:nvSpPr>
            <p:spPr bwMode="auto">
              <a:xfrm>
                <a:off x="5187" y="1488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4" name="Text Box 25"/>
              <p:cNvSpPr txBox="1">
                <a:spLocks noChangeArrowheads="1"/>
              </p:cNvSpPr>
              <p:nvPr/>
            </p:nvSpPr>
            <p:spPr bwMode="auto">
              <a:xfrm>
                <a:off x="4611" y="192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  <p:sp>
            <p:nvSpPr>
              <p:cNvPr id="32825" name="Line 26"/>
              <p:cNvSpPr>
                <a:spLocks noChangeShapeType="1"/>
              </p:cNvSpPr>
              <p:nvPr/>
            </p:nvSpPr>
            <p:spPr bwMode="auto">
              <a:xfrm flipV="1">
                <a:off x="5088" y="1392"/>
                <a:ext cx="99" cy="1314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6" name="Text Box 27"/>
              <p:cNvSpPr txBox="1">
                <a:spLocks noChangeArrowheads="1"/>
              </p:cNvSpPr>
              <p:nvPr/>
            </p:nvSpPr>
            <p:spPr bwMode="auto">
              <a:xfrm>
                <a:off x="5088" y="120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</p:grp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-242494">
            <a:off x="381000" y="3703638"/>
            <a:ext cx="8097838" cy="2789237"/>
            <a:chOff x="136" y="2384"/>
            <a:chExt cx="5481" cy="1744"/>
          </a:xfrm>
        </p:grpSpPr>
        <p:sp>
          <p:nvSpPr>
            <p:cNvPr id="32805" name="Freeform 29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6" name="Freeform 30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7" name="Freeform 31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8" name="Freeform 32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9" name="Freeform 33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0" name="Freeform 34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1" name="Freeform 35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2" name="Freeform 36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3" name="Freeform 37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4" name="Freeform 38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431800" y="3652838"/>
            <a:ext cx="8097838" cy="2789237"/>
            <a:chOff x="136" y="2384"/>
            <a:chExt cx="5481" cy="1744"/>
          </a:xfrm>
        </p:grpSpPr>
        <p:sp>
          <p:nvSpPr>
            <p:cNvPr id="32792" name="Freeform 43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3" name="Freeform 44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4" name="Freeform 45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5" name="Freeform 46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6" name="Freeform 47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7" name="Freeform 48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8" name="Freeform 49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9" name="Freeform 50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0" name="Freeform 51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1" name="Freeform 52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2" name="Freeform 53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3" name="Freeform 54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4" name="Freeform 55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430213" y="3678238"/>
            <a:ext cx="8097837" cy="2789237"/>
            <a:chOff x="136" y="2384"/>
            <a:chExt cx="5481" cy="1744"/>
          </a:xfrm>
        </p:grpSpPr>
        <p:sp>
          <p:nvSpPr>
            <p:cNvPr id="32779" name="Freeform 57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0" name="Freeform 58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28575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1" name="Freeform 59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2" name="Freeform 60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3" name="Freeform 61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4" name="Freeform 62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5" name="Freeform 63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6" name="Freeform 64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7" name="Freeform 65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8" name="Freeform 66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9" name="Freeform 67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0" name="Freeform 68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1" name="Freeform 69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199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9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7775" grpId="0"/>
      <p:bldP spid="1397775" grpId="1"/>
      <p:bldP spid="1397776" grpId="0"/>
      <p:bldP spid="1397777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172536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0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6701" y="1600202"/>
            <a:ext cx="8677274" cy="489584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supports various Federal Programs</a:t>
            </a:r>
          </a:p>
          <a:p>
            <a:pPr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FEMA Flood Hazard Mapping Program (FIRM, etc.)</a:t>
            </a:r>
          </a:p>
          <a:p>
            <a:pPr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USACE: Levee &amp; Dam Safety Programs, etc.</a:t>
            </a:r>
          </a:p>
          <a:p>
            <a:pPr lvl="1" eaLnBrk="1" hangingPunct="1"/>
            <a:endParaRPr lang="en-US" alt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and countless non-Federal programs</a:t>
            </a:r>
          </a:p>
          <a:p>
            <a:pPr eaLnBrk="1" hangingPunct="1"/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technically still an active program but there have not been any grants in a few years</a:t>
            </a:r>
          </a:p>
        </p:txBody>
      </p:sp>
    </p:spTree>
    <p:extLst>
      <p:ext uri="{BB962C8B-B14F-4D97-AF65-F5344CB8AC3E}">
        <p14:creationId xmlns:p14="http://schemas.microsoft.com/office/powerpoint/2010/main" val="13527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Known </a:t>
            </a:r>
            <a:r>
              <a:rPr lang="en-US" spc="-13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Issues with NAVD88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8"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0" y="115096"/>
            <a:ext cx="9144000" cy="102848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500" spc="-10" dirty="0">
                <a:latin typeface="Gill Sans MT"/>
                <a:cs typeface="Gill Sans MT"/>
              </a:rPr>
              <a:t>P</a:t>
            </a:r>
            <a:r>
              <a:rPr sz="3500" spc="-10" dirty="0">
                <a:latin typeface="Gill Sans MT"/>
                <a:cs typeface="Gill Sans MT"/>
              </a:rPr>
              <a:t>assive </a:t>
            </a:r>
            <a:r>
              <a:rPr sz="3500" dirty="0">
                <a:latin typeface="Gill Sans MT"/>
                <a:cs typeface="Gill Sans MT"/>
              </a:rPr>
              <a:t>marks </a:t>
            </a:r>
            <a:r>
              <a:rPr sz="3500" spc="-40" dirty="0">
                <a:latin typeface="Gill Sans MT"/>
                <a:cs typeface="Gill Sans MT"/>
              </a:rPr>
              <a:t>may </a:t>
            </a:r>
            <a:r>
              <a:rPr sz="3500" spc="-5" dirty="0">
                <a:latin typeface="Gill Sans MT"/>
                <a:cs typeface="Gill Sans MT"/>
              </a:rPr>
              <a:t>lie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… </a:t>
            </a:r>
            <a:r>
              <a:rPr sz="3500" dirty="0">
                <a:latin typeface="Gill Sans MT"/>
                <a:cs typeface="Gill Sans MT"/>
              </a:rPr>
              <a:t>but </a:t>
            </a:r>
            <a:r>
              <a:rPr sz="3500" spc="-15" dirty="0">
                <a:latin typeface="Gill Sans MT"/>
                <a:cs typeface="Gill Sans MT"/>
              </a:rPr>
              <a:t>they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 may</a:t>
            </a:r>
            <a:r>
              <a:rPr lang="en-US" sz="3500" spc="-295" dirty="0">
                <a:latin typeface="Gill Sans MT"/>
                <a:cs typeface="Gill Sans MT"/>
              </a:rPr>
              <a:t> </a:t>
            </a:r>
            <a:r>
              <a:rPr sz="3500" spc="-5" dirty="0">
                <a:latin typeface="Gill Sans MT"/>
                <a:cs typeface="Gill Sans MT"/>
              </a:rPr>
              <a:t>lie</a:t>
            </a:r>
            <a:r>
              <a:rPr lang="en-US" sz="3500" spc="-5" dirty="0" smtClean="0">
                <a:latin typeface="Gill Sans MT"/>
                <a:cs typeface="Gill Sans MT"/>
              </a:rPr>
              <a:t>!</a:t>
            </a:r>
            <a:r>
              <a:rPr lang="en-US" sz="3000" spc="-5" dirty="0">
                <a:latin typeface="Gill Sans MT"/>
                <a:cs typeface="Gill Sans MT"/>
              </a:rPr>
              <a:t/>
            </a:r>
            <a:br>
              <a:rPr lang="en-US" sz="3000" spc="-5" dirty="0">
                <a:latin typeface="Gill Sans MT"/>
                <a:cs typeface="Gill Sans MT"/>
              </a:rPr>
            </a:br>
            <a:r>
              <a:rPr sz="3000" i="1" dirty="0" smtClean="0">
                <a:latin typeface="Gill Sans MT"/>
                <a:cs typeface="Gill Sans MT"/>
              </a:rPr>
              <a:t>small </a:t>
            </a:r>
            <a:r>
              <a:rPr sz="3000" i="1" spc="-5" dirty="0">
                <a:latin typeface="Gill Sans MT"/>
                <a:cs typeface="Gill Sans MT"/>
              </a:rPr>
              <a:t>instability </a:t>
            </a:r>
            <a:r>
              <a:rPr sz="3000" i="1" dirty="0">
                <a:latin typeface="Gill Sans MT"/>
                <a:cs typeface="Gill Sans MT"/>
              </a:rPr>
              <a:t>x long </a:t>
            </a:r>
            <a:r>
              <a:rPr sz="3000" i="1" spc="-5" dirty="0">
                <a:latin typeface="Gill Sans MT"/>
                <a:cs typeface="Gill Sans MT"/>
              </a:rPr>
              <a:t>time </a:t>
            </a:r>
            <a:r>
              <a:rPr sz="3000" i="1" dirty="0">
                <a:latin typeface="Gill Sans MT"/>
                <a:cs typeface="Gill Sans MT"/>
              </a:rPr>
              <a:t>=</a:t>
            </a:r>
            <a:r>
              <a:rPr sz="3000" i="1" spc="-20" dirty="0">
                <a:latin typeface="Gill Sans MT"/>
                <a:cs typeface="Gill Sans MT"/>
              </a:rPr>
              <a:t> </a:t>
            </a:r>
            <a:r>
              <a:rPr lang="en-US" sz="3000" i="1" spc="-20" dirty="0">
                <a:latin typeface="Gill Sans MT"/>
                <a:cs typeface="Gill Sans MT"/>
              </a:rPr>
              <a:t>large </a:t>
            </a:r>
            <a:r>
              <a:rPr sz="3000" i="1" spc="-5" dirty="0">
                <a:latin typeface="Gill Sans MT"/>
                <a:cs typeface="Gill Sans MT"/>
              </a:rPr>
              <a:t>inaccuracy</a:t>
            </a:r>
            <a:endParaRPr sz="3000" i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3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4155839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primary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access via GNSS 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and </a:t>
            </a:r>
            <a:r>
              <a:rPr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</a:t>
            </a:r>
            <a:r>
              <a:rPr lang="en-US"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(OPUS, etc.)</a:t>
            </a: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27" dirty="0">
                <a:latin typeface="Cambria" panose="02040503050406030204" pitchFamily="18" charset="0"/>
                <a:cs typeface="Calibri"/>
              </a:rPr>
              <a:t>accurate 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continental </a:t>
            </a: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geoid 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(1-2 cm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900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a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ligned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with:</a:t>
            </a: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dirty="0">
                <a:latin typeface="Cambria" panose="02040503050406030204" pitchFamily="18" charset="0"/>
                <a:cs typeface="Calibri"/>
              </a:rPr>
              <a:t>NATRF</a:t>
            </a:r>
            <a:r>
              <a:rPr sz="3200" dirty="0">
                <a:latin typeface="Cambria" panose="02040503050406030204" pitchFamily="18" charset="0"/>
                <a:cs typeface="Calibri"/>
              </a:rPr>
              <a:t>2022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 (or CATRF, PATRF, MATRF)</a:t>
            </a:r>
            <a:endParaRPr lang="en-US" sz="3200" spc="-20" dirty="0">
              <a:latin typeface="Cambria" panose="02040503050406030204" pitchFamily="18" charset="0"/>
              <a:cs typeface="Calibri"/>
            </a:endParaRP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u="sng" spc="-20" dirty="0"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mean sea level (GMSL)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200" spc="-7" dirty="0">
                <a:latin typeface="Cambria" panose="02040503050406030204" pitchFamily="18" charset="0"/>
                <a:cs typeface="Calibri"/>
              </a:rPr>
              <a:t>monitor </a:t>
            </a:r>
            <a:r>
              <a:rPr sz="3200" spc="-13" dirty="0">
                <a:latin typeface="Cambria" panose="02040503050406030204" pitchFamily="18" charset="0"/>
                <a:cs typeface="Calibri"/>
              </a:rPr>
              <a:t>time-varying </a:t>
            </a:r>
            <a:r>
              <a:rPr sz="3200" spc="-20" dirty="0">
                <a:latin typeface="Cambria" panose="02040503050406030204" pitchFamily="18" charset="0"/>
                <a:cs typeface="Calibri"/>
              </a:rPr>
              <a:t>nature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200" dirty="0">
                <a:latin typeface="Cambria" panose="02040503050406030204" pitchFamily="18" charset="0"/>
                <a:cs typeface="Calibri"/>
              </a:rPr>
              <a:t> </a:t>
            </a:r>
            <a:r>
              <a:rPr sz="3200" spc="-27" dirty="0">
                <a:latin typeface="Cambria" panose="02040503050406030204" pitchFamily="18" charset="0"/>
                <a:cs typeface="Calibri"/>
              </a:rPr>
              <a:t>gravity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 (NGS Geoid Monitoring Service </a:t>
            </a:r>
            <a:r>
              <a:rPr lang="en-US" sz="3200" b="1" spc="-27" dirty="0" err="1">
                <a:latin typeface="Cambria" panose="02040503050406030204" pitchFamily="18" charset="0"/>
                <a:cs typeface="Calibri"/>
              </a:rPr>
              <a:t>GeMS</a:t>
            </a:r>
            <a:r>
              <a:rPr lang="en-US" sz="3200" spc="-27" dirty="0" smtClean="0">
                <a:latin typeface="Cambria" panose="02040503050406030204" pitchFamily="18" charset="0"/>
                <a:cs typeface="Calibri"/>
              </a:rPr>
              <a:t>)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Two flavors of geoid models…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created from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“scratch”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with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various types of gravity data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NAVD88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5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8"/>
          <p:cNvSpPr>
            <a:spLocks noGrp="1"/>
          </p:cNvSpPr>
          <p:nvPr>
            <p:ph type="title"/>
          </p:nvPr>
        </p:nvSpPr>
        <p:spPr>
          <a:xfrm>
            <a:off x="0" y="364128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Which NAD83 with which geoid?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52733" y="1838521"/>
            <a:ext cx="4387752" cy="4525963"/>
          </a:xfrm>
        </p:spPr>
        <p:txBody>
          <a:bodyPr/>
          <a:lstStyle/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NAD83(2011)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7800"/>
              </a:spcBef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NAD83(2007)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NAD83(HARN/FBN)</a:t>
            </a: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NAD83(CORS96)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09676" y="1546674"/>
            <a:ext cx="2926302" cy="134175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Geoid18</a:t>
            </a:r>
          </a:p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Geoid12A/B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693139" y="5161902"/>
            <a:ext cx="364501" cy="1141267"/>
          </a:xfrm>
          <a:prstGeom prst="rightBrace">
            <a:avLst>
              <a:gd name="adj1" fmla="val 8333"/>
              <a:gd name="adj2" fmla="val 49259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 bwMode="auto">
          <a:xfrm>
            <a:off x="5109676" y="3087984"/>
            <a:ext cx="4038600" cy="1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Geoid09</a:t>
            </a:r>
          </a:p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Geoid06 (AK only)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 bwMode="auto">
          <a:xfrm>
            <a:off x="5282823" y="4810990"/>
            <a:ext cx="2152650" cy="18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Geoid03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Geoid99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Geoid96</a:t>
            </a:r>
          </a:p>
        </p:txBody>
      </p:sp>
    </p:spTree>
    <p:extLst>
      <p:ext uri="{BB962C8B-B14F-4D97-AF65-F5344CB8AC3E}">
        <p14:creationId xmlns:p14="http://schemas.microsoft.com/office/powerpoint/2010/main" val="17928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geoid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20" y="0"/>
            <a:ext cx="9223820" cy="6517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4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4291916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464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latin typeface="Cambria" panose="02040503050406030204" pitchFamily="18" charset="0"/>
                <a:cs typeface="Calibri"/>
              </a:rPr>
              <a:t>a </a:t>
            </a:r>
            <a:r>
              <a:rPr spc="-13" dirty="0">
                <a:latin typeface="Cambria" panose="02040503050406030204" pitchFamily="18" charset="0"/>
                <a:cs typeface="Calibri"/>
              </a:rPr>
              <a:t>Geopotential </a:t>
            </a:r>
            <a:r>
              <a:rPr spc="-7" dirty="0"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" y="4002416"/>
            <a:ext cx="3306269" cy="38557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algn="ctr">
              <a:spcBef>
                <a:spcPts val="2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Airborne</a:t>
            </a:r>
            <a:r>
              <a:rPr sz="2400" spc="8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endParaRPr lang="en-US" sz="2400" spc="-13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" y="6037227"/>
            <a:ext cx="427932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 algn="ctr">
              <a:spcBef>
                <a:spcPts val="0"/>
              </a:spcBef>
            </a:pPr>
            <a:r>
              <a:rPr lang="en-US" sz="2000" spc="-7" dirty="0">
                <a:latin typeface="Cambria" panose="02040503050406030204" pitchFamily="18" charset="0"/>
                <a:cs typeface="Calibri"/>
              </a:rPr>
              <a:t>Terrestrial/Surface</a:t>
            </a:r>
            <a:r>
              <a:rPr sz="20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0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r>
              <a:rPr sz="2000" spc="-13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000" dirty="0">
                <a:latin typeface="Cambria" panose="02040503050406030204" pitchFamily="18" charset="0"/>
                <a:cs typeface="Calibri"/>
              </a:rPr>
              <a:t>and 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Predicted 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from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33" dirty="0">
                <a:latin typeface="Cambria" panose="02040503050406030204" pitchFamily="18" charset="0"/>
                <a:cs typeface="Calibri"/>
              </a:rPr>
              <a:t>Topography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439209" y="5153141"/>
            <a:ext cx="2704256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indent="15875" algn="ctr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Short</a:t>
            </a:r>
            <a:r>
              <a:rPr sz="2400" spc="-60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(&lt;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100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582144" y="260594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050511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854052" y="3093423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1490" y="5161278"/>
            <a:ext cx="2148041" cy="801997"/>
            <a:chOff x="677340" y="5073353"/>
            <a:chExt cx="2148041" cy="801997"/>
          </a:xfrm>
        </p:grpSpPr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677340" y="5102175"/>
              <a:ext cx="1031239" cy="7731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1946541" y="5073353"/>
              <a:ext cx="878840" cy="780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53146" y="1770871"/>
            <a:ext cx="2476382" cy="7685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 indent="15875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Long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(&gt; </a:t>
            </a:r>
            <a:r>
              <a:rPr sz="2400" dirty="0">
                <a:latin typeface="Cambria" panose="02040503050406030204" pitchFamily="18" charset="0"/>
                <a:cs typeface="Calibri"/>
              </a:rPr>
              <a:t>250</a:t>
            </a:r>
            <a:r>
              <a:rPr sz="2400" spc="-33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1" y="2258593"/>
            <a:ext cx="3148514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2200" spc="-7" dirty="0">
                <a:latin typeface="Cambria" panose="02040503050406030204" pitchFamily="18" charset="0"/>
                <a:cs typeface="Calibri"/>
              </a:rPr>
              <a:t>GRACE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GOCE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13" dirty="0">
                <a:latin typeface="Cambria" panose="02040503050406030204" pitchFamily="18" charset="0"/>
                <a:cs typeface="Calibri"/>
              </a:rPr>
              <a:t>Satellite</a:t>
            </a:r>
            <a:r>
              <a:rPr sz="2200" spc="-40" dirty="0">
                <a:latin typeface="Cambria" panose="02040503050406030204" pitchFamily="18" charset="0"/>
                <a:cs typeface="Calibri"/>
              </a:rPr>
              <a:t> 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Altimetry</a:t>
            </a:r>
            <a:endParaRPr sz="2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043720" y="3540534"/>
            <a:ext cx="3495235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algn="ctr">
              <a:spcBef>
                <a:spcPts val="127"/>
              </a:spcBef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Intermediate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20km to 3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4" name="object 10"/>
          <p:cNvSpPr txBox="1">
            <a:spLocks noChangeAspect="1"/>
          </p:cNvSpPr>
          <p:nvPr/>
        </p:nvSpPr>
        <p:spPr>
          <a:xfrm>
            <a:off x="4582144" y="4364230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673"/>
            <a:ext cx="9152150" cy="5148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07"/>
            <a:ext cx="8229600" cy="1143000"/>
          </a:xfrm>
        </p:spPr>
        <p:txBody>
          <a:bodyPr/>
          <a:lstStyle/>
          <a:p>
            <a:r>
              <a:rPr lang="en-US" dirty="0" smtClean="0"/>
              <a:t>GRACE - </a:t>
            </a:r>
            <a:r>
              <a:rPr lang="en-US" sz="3200" dirty="0"/>
              <a:t>2 Satellites measuring separation</a:t>
            </a:r>
          </a:p>
        </p:txBody>
      </p:sp>
    </p:spTree>
    <p:extLst>
      <p:ext uri="{BB962C8B-B14F-4D97-AF65-F5344CB8AC3E}">
        <p14:creationId xmlns:p14="http://schemas.microsoft.com/office/powerpoint/2010/main" val="3745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42" y="976047"/>
            <a:ext cx="7755516" cy="58166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 smtClean="0"/>
              <a:t>GRAV-D – </a:t>
            </a:r>
            <a:r>
              <a:rPr lang="en-US" sz="3200" dirty="0"/>
              <a:t>airborne relative gravimeters</a:t>
            </a:r>
          </a:p>
        </p:txBody>
      </p:sp>
    </p:spTree>
    <p:extLst>
      <p:ext uri="{BB962C8B-B14F-4D97-AF65-F5344CB8AC3E}">
        <p14:creationId xmlns:p14="http://schemas.microsoft.com/office/powerpoint/2010/main" val="536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5943"/>
            <a:ext cx="8229600" cy="523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2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6" y="1168835"/>
            <a:ext cx="8588828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Relative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8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535" y="1168835"/>
            <a:ext cx="5560930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Terrestrial Gravimeter - Absolute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/>
              <a:t>Terrestrial Gravimeters - Absolute and Relative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06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22616"/>
            <a:ext cx="9144000" cy="5535385"/>
          </a:xfrm>
        </p:spPr>
        <p:txBody>
          <a:bodyPr/>
          <a:lstStyle/>
          <a:p>
            <a:pPr marL="365760">
              <a:spcBef>
                <a:spcPts val="0"/>
              </a:spcBef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lobal</a:t>
            </a:r>
            <a:r>
              <a:rPr lang="en-US" sz="3600" b="1" spc="-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</a:t>
            </a: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odel</a:t>
            </a:r>
            <a:r>
              <a:rPr lang="en-US" sz="3600" spc="-6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geopotential field</a:t>
            </a:r>
            <a:endParaRPr lang="en-US" sz="3600" spc="-67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</a:pPr>
            <a:r>
              <a:rPr lang="en-US" sz="3600" b="1" dirty="0" smtClean="0">
                <a:latin typeface="Cambria" panose="02040503050406030204" pitchFamily="18" charset="0"/>
                <a:cs typeface="Calibri"/>
              </a:rPr>
              <a:t>GM2022</a:t>
            </a:r>
            <a:endParaRPr lang="en-US" sz="3600" dirty="0" smtClean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eoid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undulation models by region</a:t>
            </a: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GEOID2022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 aka “</a:t>
            </a:r>
            <a:r>
              <a:rPr lang="en-US" sz="3600" dirty="0">
                <a:latin typeface="Cambria" panose="02040503050406030204" pitchFamily="18" charset="0"/>
                <a:cs typeface="Calibri"/>
              </a:rPr>
              <a:t>0</a:t>
            </a:r>
            <a:r>
              <a:rPr lang="en-US" sz="36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0" dirty="0">
                <a:latin typeface="Cambria" panose="02040503050406030204" pitchFamily="18" charset="0"/>
                <a:cs typeface="Calibri"/>
              </a:rPr>
              <a:t>elevation”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D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eflection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V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ertical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3600" spc="-13" dirty="0" err="1">
                <a:latin typeface="Cambria" panose="02040503050406030204" pitchFamily="18" charset="0"/>
                <a:cs typeface="Calibri"/>
              </a:rPr>
              <a:t>DoV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) models by region</a:t>
            </a:r>
            <a:endParaRPr lang="en-US" sz="3600" spc="-20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DEFLEC2022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27" dirty="0">
                <a:latin typeface="Cambria" panose="02040503050406030204" pitchFamily="18" charset="0"/>
                <a:cs typeface="Calibri"/>
              </a:rPr>
              <a:t>S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urface </a:t>
            </a:r>
            <a:r>
              <a:rPr lang="en-US" sz="3600" spc="-27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ravity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models by region</a:t>
            </a:r>
            <a:endParaRPr lang="en-US" sz="3600" spc="-33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b="1" spc="-20" dirty="0" smtClean="0">
                <a:latin typeface="Cambria" panose="02040503050406030204" pitchFamily="18" charset="0"/>
                <a:cs typeface="Calibri"/>
              </a:rPr>
              <a:t>GRAV2022</a:t>
            </a:r>
            <a:endParaRPr lang="en-US" sz="3600" b="1" spc="-2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Individual Components of NAPGD2022</a:t>
            </a:r>
          </a:p>
        </p:txBody>
      </p:sp>
    </p:spTree>
    <p:extLst>
      <p:ext uri="{BB962C8B-B14F-4D97-AF65-F5344CB8AC3E}">
        <p14:creationId xmlns:p14="http://schemas.microsoft.com/office/powerpoint/2010/main" val="24592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6910" r="3334" b="5784"/>
          <a:stretch/>
        </p:blipFill>
        <p:spPr>
          <a:xfrm>
            <a:off x="0" y="533399"/>
            <a:ext cx="9144000" cy="57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62419" cy="5048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802167"/>
            <a:ext cx="9143999" cy="4616388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major campaigns within GRAV-D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High-resolution snapshot of gravity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airborne observations, all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relative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estimated cost of ~$39 million</a:t>
            </a:r>
          </a:p>
          <a:p>
            <a:pPr lvl="1"/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Low-resolution “movie” of gravity changes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terrestrial, episodic observations of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absolute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sites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5431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ravity for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edefinition of the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merican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ertical </a:t>
            </a:r>
            <a:r>
              <a:rPr lang="en-US" b="1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atum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9137415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/>
              <a:t>Sea Level Change and the Geoid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(NAPGD2022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</a:rPr>
              <a:t>approximated using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xGEOID16B)</a:t>
            </a:r>
            <a:endParaRPr lang="en-US" b="1" i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9" t="32619" r="11371" b="39286"/>
          <a:stretch/>
        </p:blipFill>
        <p:spPr>
          <a:xfrm>
            <a:off x="0" y="1149008"/>
            <a:ext cx="9144000" cy="5194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655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69523" r="77530" b="2368"/>
          <a:stretch/>
        </p:blipFill>
        <p:spPr>
          <a:xfrm>
            <a:off x="7258050" y="4416302"/>
            <a:ext cx="1885950" cy="192763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367991"/>
            <a:ext cx="9144000" cy="7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58050" y="5099539"/>
            <a:ext cx="1644410" cy="7805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457201" y="6361562"/>
            <a:ext cx="824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Vertical change of about -0.6 to -2.0 feet</a:t>
            </a:r>
          </a:p>
        </p:txBody>
      </p:sp>
    </p:spTree>
    <p:extLst>
      <p:ext uri="{BB962C8B-B14F-4D97-AF65-F5344CB8AC3E}">
        <p14:creationId xmlns:p14="http://schemas.microsoft.com/office/powerpoint/2010/main" val="36233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" y="2337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-Pacific Geopotential Datum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</a:t>
            </a:r>
            <a:r>
              <a:rPr lang="en-US"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114301" y="533524"/>
            <a:ext cx="8915399" cy="5887040"/>
          </a:xfrm>
          <a:prstGeom prst="rect">
            <a:avLst/>
          </a:prstGeom>
          <a:blipFill>
            <a:blip r:embed="rId3" cstate="print"/>
            <a:srcRect/>
            <a:stretch>
              <a:fillRect t="-1" b="-98380"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2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1335088"/>
            <a:ext cx="11899900" cy="2112962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can I prepare?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Where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did this all start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 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the benefit to me?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3767138"/>
            <a:ext cx="91440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Well,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besides learning a whole new set of terminology and methods…</a:t>
            </a:r>
          </a:p>
        </p:txBody>
      </p:sp>
    </p:spTree>
    <p:extLst>
      <p:ext uri="{BB962C8B-B14F-4D97-AF65-F5344CB8AC3E}">
        <p14:creationId xmlns:p14="http://schemas.microsoft.com/office/powerpoint/2010/main" val="36398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How can surveyors prepare?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8918704" cy="5498426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Get </a:t>
            </a: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familiar with terms, ask now, be 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ready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Set/occupy RTN Validation Stations (OPUS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)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Research your published control</a:t>
            </a: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pre-1995 will </a:t>
            </a:r>
            <a:r>
              <a:rPr lang="en-US" sz="2800" b="1" spc="-7" dirty="0" smtClean="0">
                <a:latin typeface="Cambria" panose="02040503050406030204" pitchFamily="18" charset="0"/>
                <a:cs typeface="Calibri"/>
              </a:rPr>
              <a:t>NOT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 get new coordinates (GPS only)</a:t>
            </a: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Use OPUS Projects to re-observe/process</a:t>
            </a:r>
          </a:p>
        </p:txBody>
      </p:sp>
    </p:spTree>
    <p:extLst>
      <p:ext uri="{BB962C8B-B14F-4D97-AF65-F5344CB8AC3E}">
        <p14:creationId xmlns:p14="http://schemas.microsoft.com/office/powerpoint/2010/main" val="33459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6794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Ten-Year </a:t>
            </a:r>
            <a:r>
              <a:rPr lang="en-US" alt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Strategic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619249"/>
            <a:ext cx="5895354" cy="4458165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r>
              <a:rPr lang="en-US" sz="2400" dirty="0" smtClean="0">
                <a:latin typeface="+mj-lt"/>
                <a:ea typeface="MS PGothic" pitchFamily="34" charset="-128"/>
              </a:rPr>
              <a:t>By </a:t>
            </a:r>
            <a:r>
              <a:rPr lang="en-US" sz="2400" dirty="0">
                <a:latin typeface="+mj-lt"/>
                <a:ea typeface="MS PGothic" pitchFamily="34" charset="-128"/>
              </a:rPr>
              <a:t>2022, reduce all definitional &amp; access-related errors in </a:t>
            </a:r>
            <a:r>
              <a:rPr lang="en-US" sz="2400" b="1" dirty="0">
                <a:latin typeface="+mj-lt"/>
                <a:ea typeface="MS PGothic" pitchFamily="34" charset="-128"/>
              </a:rPr>
              <a:t>geometric reference frame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1 cm when using 15 min </a:t>
            </a:r>
            <a:r>
              <a:rPr lang="en-US" sz="2400" dirty="0">
                <a:latin typeface="+mj-lt"/>
                <a:ea typeface="MS PGothic" pitchFamily="34" charset="-128"/>
              </a:rPr>
              <a:t>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NAD83”</a:t>
            </a:r>
          </a:p>
          <a:p>
            <a:pPr marL="111125" lvl="1" indent="0" eaLnBrk="1" hangingPunct="1">
              <a:buNone/>
              <a:defRPr/>
            </a:pPr>
            <a:endParaRPr lang="en-US" sz="2400" b="1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endParaRPr lang="en-US" sz="1200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+mj-lt"/>
                <a:ea typeface="MS PGothic" pitchFamily="34" charset="-128"/>
              </a:rPr>
              <a:t>By 2022, reduce all definitional &amp; access-related errors in orthometric heights in </a:t>
            </a:r>
            <a:r>
              <a:rPr lang="en-US" sz="2400" b="1" dirty="0">
                <a:latin typeface="+mj-lt"/>
                <a:ea typeface="MS PGothic" pitchFamily="34" charset="-128"/>
              </a:rPr>
              <a:t>geopotential datum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2 cm when using 15 min</a:t>
            </a:r>
            <a:r>
              <a:rPr lang="en-US" sz="2400" dirty="0">
                <a:latin typeface="+mj-lt"/>
                <a:ea typeface="MS PGothic" pitchFamily="34" charset="-128"/>
              </a:rPr>
              <a:t> 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NAVD88”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" t="4005" r="5057" b="4005"/>
          <a:stretch/>
        </p:blipFill>
        <p:spPr>
          <a:xfrm>
            <a:off x="5895355" y="1826173"/>
            <a:ext cx="2953991" cy="391232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09602" y="6346827"/>
            <a:ext cx="638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https://geodesy.noaa.gov/web/about_ngs/info/tenyearfinal.shtml</a:t>
            </a:r>
            <a:endParaRPr lang="en-US" altLang="en-US" sz="1800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600202"/>
            <a:ext cx="8858250" cy="3235567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of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pace geodetic instruments worldwide that feed into ITRF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Teamwork with other geodetic organizations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Research and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09600" y="5370027"/>
            <a:ext cx="8229600" cy="9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80972"/>
            <a:ext cx="85725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74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0" t="36881" r="28593" b="27433"/>
          <a:stretch/>
        </p:blipFill>
        <p:spPr>
          <a:xfrm>
            <a:off x="1" y="885825"/>
            <a:ext cx="9144002" cy="545829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3974"/>
            <a:ext cx="9144000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for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the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Redefinition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of the American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Vertical</a:t>
            </a:r>
            <a:r>
              <a:rPr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Datum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7611" y="5833651"/>
            <a:ext cx="2883141" cy="10209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wrap="square" lIns="0" tIns="44027" rIns="0" bIns="0" rtlCol="0">
            <a:noAutofit/>
          </a:bodyPr>
          <a:lstStyle/>
          <a:p>
            <a:pPr marL="847" algn="ctr">
              <a:spcBef>
                <a:spcPts val="347"/>
              </a:spcBef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As of </a:t>
            </a: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DEC2019</a:t>
            </a:r>
            <a:r>
              <a:rPr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: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847" algn="ctr"/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81</a:t>
            </a:r>
            <a:r>
              <a:rPr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%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7981" y="5501476"/>
            <a:ext cx="2446021" cy="1356524"/>
          </a:xfrm>
          <a:prstGeom prst="rect">
            <a:avLst/>
          </a:prstGeom>
          <a:solidFill>
            <a:srgbClr val="EEECE1"/>
          </a:solidFill>
          <a:ln w="19050">
            <a:solidFill>
              <a:schemeClr val="tx1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285750" indent="-163513">
              <a:spcBef>
                <a:spcPts val="339"/>
              </a:spcBef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10 km </a:t>
            </a:r>
            <a:r>
              <a:rPr sz="2133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data</a:t>
            </a:r>
            <a:r>
              <a:rPr sz="2133" spc="-9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70 km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cross</a:t>
            </a:r>
            <a:r>
              <a:rPr sz="2133" spc="-6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lines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20,000 ft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altitude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230 kt </a:t>
            </a:r>
            <a:r>
              <a:rPr sz="2133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flight</a:t>
            </a:r>
            <a:r>
              <a:rPr sz="2133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133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speed</a:t>
            </a:r>
            <a:endParaRPr sz="2133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" y="5288340"/>
            <a:ext cx="3040380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Complete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Blue = In Processing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Yellow = Underway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White = Planned</a:t>
            </a:r>
          </a:p>
        </p:txBody>
      </p:sp>
    </p:spTree>
    <p:extLst>
      <p:ext uri="{BB962C8B-B14F-4D97-AF65-F5344CB8AC3E}">
        <p14:creationId xmlns:p14="http://schemas.microsoft.com/office/powerpoint/2010/main" val="24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3313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075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18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3" y="0"/>
            <a:ext cx="83707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60439" y="103239"/>
            <a:ext cx="151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VLBI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186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D</a:t>
            </a:r>
            <a:r>
              <a:rPr lang="en-US" sz="2400" dirty="0"/>
              <a:t>oppler </a:t>
            </a:r>
            <a:r>
              <a:rPr lang="en-US" sz="2400" b="1" dirty="0" err="1"/>
              <a:t>O</a:t>
            </a:r>
            <a:r>
              <a:rPr lang="en-US" sz="2400" dirty="0" err="1"/>
              <a:t>rbitography</a:t>
            </a:r>
            <a:r>
              <a:rPr lang="en-US" sz="2400" dirty="0"/>
              <a:t> and </a:t>
            </a:r>
            <a:r>
              <a:rPr lang="en-US" sz="2400" b="1" dirty="0" err="1"/>
              <a:t>R</a:t>
            </a:r>
            <a:r>
              <a:rPr lang="en-US" sz="2400" dirty="0" err="1"/>
              <a:t>adiopositioning</a:t>
            </a:r>
            <a:r>
              <a:rPr lang="en-US" sz="2400" dirty="0"/>
              <a:t> </a:t>
            </a:r>
            <a:r>
              <a:rPr lang="en-US" sz="2400" b="1" dirty="0"/>
              <a:t>I</a:t>
            </a:r>
            <a:r>
              <a:rPr lang="en-US" sz="2400" dirty="0"/>
              <a:t>ntegrated by </a:t>
            </a:r>
            <a:r>
              <a:rPr lang="en-US" sz="2400" b="1" dirty="0"/>
              <a:t>S</a:t>
            </a:r>
            <a:r>
              <a:rPr lang="en-US" sz="2400" dirty="0"/>
              <a:t>atellite</a:t>
            </a:r>
          </a:p>
        </p:txBody>
      </p:sp>
    </p:spTree>
    <p:extLst>
      <p:ext uri="{BB962C8B-B14F-4D97-AF65-F5344CB8AC3E}">
        <p14:creationId xmlns:p14="http://schemas.microsoft.com/office/powerpoint/2010/main" val="3390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545782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Dynamic Aviation’s King Air 200T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77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10387"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262" y="274638"/>
            <a:ext cx="895256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Space Geodesy Co-location Diagram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91440" y="5835859"/>
            <a:ext cx="89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Generic concept of “co-location survey”, typically more complex.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6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697415"/>
            <a:ext cx="88274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All these techniques work together to create a well-defined, robust reference frame that improves positioning for users globally.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 smtClean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-streamlined Bluebooking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-retire the US Survey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Foot</a:t>
            </a:r>
            <a:endParaRPr lang="en-US" sz="3600" spc="-4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2642" r="3003" b="48544"/>
          <a:stretch/>
        </p:blipFill>
        <p:spPr>
          <a:xfrm>
            <a:off x="455237" y="1181100"/>
            <a:ext cx="8233528" cy="558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Blueprint for 2022, Part 3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486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Let’s look at some new terminology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75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 NOAA CORS Network (NCN)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8304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As of 2019, this is the official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name of the network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managed at NGS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Historically referred to as “CORS” or “the CORS”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01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span of four consecutive GPS weeks, where the first GPS week in the GPS month is an integer multiple of 4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0 = GPS Weeks 0, 1, 2 and 3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1 = GPS Weeks 4, 5, 6 and 7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2 = GPS Weeks 8, 9, 10, and 11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GPS Month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GPS Weeks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12, 13, 14,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get the idea…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0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-1" y="1449804"/>
          <a:ext cx="9144000" cy="4271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237">
                  <a:extLst>
                    <a:ext uri="{9D8B030D-6E8A-4147-A177-3AD203B41FA5}">
                      <a16:colId xmlns:a16="http://schemas.microsoft.com/office/drawing/2014/main" val="3072164736"/>
                    </a:ext>
                  </a:extLst>
                </a:gridCol>
                <a:gridCol w="1513384">
                  <a:extLst>
                    <a:ext uri="{9D8B030D-6E8A-4147-A177-3AD203B41FA5}">
                      <a16:colId xmlns:a16="http://schemas.microsoft.com/office/drawing/2014/main" val="2891838301"/>
                    </a:ext>
                  </a:extLst>
                </a:gridCol>
                <a:gridCol w="6178379">
                  <a:extLst>
                    <a:ext uri="{9D8B030D-6E8A-4147-A177-3AD203B41FA5}">
                      <a16:colId xmlns:a16="http://schemas.microsoft.com/office/drawing/2014/main" val="3937670442"/>
                    </a:ext>
                  </a:extLst>
                </a:gridCol>
              </a:tblGrid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Generally </a:t>
                      </a:r>
                      <a:r>
                        <a:rPr lang="en-US" sz="2000" baseline="0" dirty="0" smtClean="0"/>
                        <a:t>on…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Description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8047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Reported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“Quick and Dirty”.  Smartphone</a:t>
                      </a:r>
                      <a:r>
                        <a:rPr lang="en-US" sz="2000" baseline="0" dirty="0" smtClean="0"/>
                        <a:t> accuracy.  (aka HD_HELD)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401024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Preliminary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Computed by you with OPUS </a:t>
                      </a:r>
                      <a:r>
                        <a:rPr lang="en-US" sz="2000" dirty="0" smtClean="0"/>
                        <a:t>using your data.  Unchecked by NGS.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725360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Discrete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Most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 accurate</a:t>
                      </a:r>
                      <a:r>
                        <a:rPr lang="en-US" sz="2000" baseline="0" dirty="0" smtClean="0"/>
                        <a:t>.  Time-dependent.  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four weeks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257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Running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Continuous</a:t>
                      </a:r>
                      <a:r>
                        <a:rPr lang="en-US" sz="2000" baseline="0" dirty="0" smtClean="0"/>
                        <a:t> time-dependent CORS coordinates.  Checked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day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36895"/>
                  </a:ext>
                </a:extLst>
              </a:tr>
              <a:tr h="7966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Reference Epoch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 and 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Modeled</a:t>
                      </a:r>
                      <a:r>
                        <a:rPr lang="en-US" sz="2000" baseline="0" dirty="0" smtClean="0"/>
                        <a:t> from Final Discrete, Final Running, IFVM2022 and </a:t>
                      </a:r>
                      <a:r>
                        <a:rPr lang="en-US" sz="2000" baseline="0" dirty="0" err="1" smtClean="0"/>
                        <a:t>GeMS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2000" baseline="0" dirty="0" smtClean="0"/>
                        <a:t>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five years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6356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ive types of coordinates in Modernized NSRS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45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482" y="1280160"/>
            <a:ext cx="8831036" cy="5294811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from any source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in which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 coordinate is directly reported to NGS </a:t>
            </a:r>
            <a:r>
              <a:rPr lang="en-US" sz="3000" b="1" i="1" dirty="0">
                <a:latin typeface="Cambria" panose="02040503050406030204" pitchFamily="18" charset="0"/>
                <a:ea typeface="Cambria" panose="02040503050406030204" pitchFamily="18" charset="0"/>
              </a:rPr>
              <a:t>without the data necessary for NGS to replicate the </a:t>
            </a:r>
            <a:r>
              <a:rPr lang="en-US" sz="3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SCALED 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HD_HELD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– like on a datasheet</a:t>
            </a: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Smartphone/Device GNSS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NCAT or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from and RTK/RTN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rover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without data files</a:t>
            </a:r>
          </a:p>
        </p:txBody>
      </p:sp>
    </p:spTree>
    <p:extLst>
      <p:ext uri="{BB962C8B-B14F-4D97-AF65-F5344CB8AC3E}">
        <p14:creationId xmlns:p14="http://schemas.microsoft.com/office/powerpoint/2010/main" val="20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 bwMode="auto">
          <a:xfrm>
            <a:off x="0" y="46863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NOAA’s </a:t>
            </a:r>
            <a:r>
              <a:rPr lang="en-US" sz="3600" dirty="0">
                <a:solidFill>
                  <a:schemeClr val="bg1"/>
                </a:solidFill>
              </a:rPr>
              <a:t>Gulfstream </a:t>
            </a:r>
            <a:r>
              <a:rPr lang="en-US" sz="3600" dirty="0" smtClean="0">
                <a:solidFill>
                  <a:schemeClr val="bg1"/>
                </a:solidFill>
              </a:rPr>
              <a:t>IV-SP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3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56147"/>
            <a:ext cx="3356789" cy="4177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47" y="1392204"/>
            <a:ext cx="5354998" cy="4905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09836" y="3794258"/>
            <a:ext cx="1737265" cy="5173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Reported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Preliminary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003797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survey epoch that have been computed from OPUS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but not yet quality checked and loaded into the National Spatial Reference System Database (NSRS DB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Solution Report – NGS does not QC these</a:t>
            </a:r>
          </a:p>
          <a:p>
            <a:pPr marL="914400" lvl="2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OPUS-Projects results – only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QC’d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if submitted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Note: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2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hese are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28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coordinates a user will get directly from </a:t>
            </a:r>
            <a:r>
              <a:rPr lang="en-US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7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Discrete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computed by NGS using submitted data and metadata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checked, adjusted,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referenced to a single survey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for loading into the NSRS DB.</a:t>
            </a:r>
          </a:p>
          <a:p>
            <a:pPr marL="914400" lvl="2">
              <a:spcBef>
                <a:spcPts val="12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Represent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best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estimates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of the time-dependent coordinates at any mark</a:t>
            </a: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will the Survey Epochs be?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GNSS: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Stand-alone occupations, RTK/RTN, Campaigns,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etc.</a:t>
            </a:r>
          </a:p>
          <a:p>
            <a:pPr marL="631825" lvl="2" indent="-174625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Leveling: 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Calendar Year; Annually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49313" lvl="3" indent="-174625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be adjusted to GNSS-based orthometric heights</a:t>
            </a:r>
          </a:p>
        </p:txBody>
      </p:sp>
    </p:spTree>
    <p:extLst>
      <p:ext uri="{BB962C8B-B14F-4D97-AF65-F5344CB8AC3E}">
        <p14:creationId xmlns:p14="http://schemas.microsoft.com/office/powerpoint/2010/main" val="13336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Final Running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are the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only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type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which will have a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published coordinate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at any </a:t>
            </a:r>
            <a:r>
              <a:rPr lang="en-US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Generally will only be available at CORSs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be generated by a “fit” to daily processed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</a:t>
            </a:r>
          </a:p>
          <a:p>
            <a:pPr marL="914400" lvl="2">
              <a:spcBef>
                <a:spcPts val="18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Another new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term!</a:t>
            </a:r>
          </a:p>
          <a:p>
            <a:pPr marL="1371600" lvl="3">
              <a:spcBef>
                <a:spcPts val="18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We’ll refer to these as the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Coordinate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Function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614" y="1280160"/>
            <a:ext cx="8831036" cy="5403669"/>
          </a:xfrm>
        </p:spPr>
        <p:txBody>
          <a:bodyPr/>
          <a:lstStyle/>
          <a:p>
            <a:pPr marL="228600" lvl="1" indent="0">
              <a:buNone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These are coordinates which have been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by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based on 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time-dependent (final discrete and final running) coordinates, at an Official NSRS Reference Epoch (ONRE).</a:t>
            </a:r>
            <a:endParaRPr lang="en-US" sz="30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Compares to:</a:t>
            </a:r>
          </a:p>
          <a:p>
            <a:pPr marL="914400"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NAD 83(2011) epoch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2010.00 on a Datasheet</a:t>
            </a:r>
          </a:p>
          <a:p>
            <a:pPr marL="631825" lvl="1" indent="-349250">
              <a:spcBef>
                <a:spcPts val="180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will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compute these?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Every 5 years, on a timeline of 2-3 years post-date</a:t>
            </a: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2020.00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 indent="-174625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2025.00 coordinates will be computed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2027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31825" lvl="2" indent="-174625"/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14350" lvl="1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72415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Epoch Coordinates</a:t>
            </a:r>
            <a:b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b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Time-Dependent Coordinates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9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7460" y="146124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7460" y="5740013"/>
            <a:ext cx="7658826" cy="1662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278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3442" y="59278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739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1623" y="214703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2662" y="279249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3692" y="34379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4731" y="408341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3698" y="472886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4737" y="537432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5218" y="529589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5218" y="466836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5218" y="40049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5218" y="335055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5218" y="27230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5218" y="20596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110" name="Oval 109"/>
          <p:cNvSpPr/>
          <p:nvPr/>
        </p:nvSpPr>
        <p:spPr>
          <a:xfrm>
            <a:off x="1896587" y="418650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41243" y="39803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2437" y="303077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5086" y="311632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2441" y="924277"/>
            <a:ext cx="54340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Assume “h” was determined four different times: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2007" y="558162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3163" y="559791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7773" y="559230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3128" y="559824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7738" y="559264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8894" y="560893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3504" y="560332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6631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3288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2396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9053" y="591949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2070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30373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2106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8626" y="592788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761677" y="1363788"/>
            <a:ext cx="804825" cy="2698519"/>
          </a:xfrm>
          <a:custGeom>
            <a:avLst/>
            <a:gdLst>
              <a:gd name="connsiteX0" fmla="*/ 804825 w 804825"/>
              <a:gd name="connsiteY0" fmla="*/ 76505 h 2698519"/>
              <a:gd name="connsiteX1" fmla="*/ 44661 w 804825"/>
              <a:gd name="connsiteY1" fmla="*/ 329893 h 2698519"/>
              <a:gd name="connsiteX2" fmla="*/ 154829 w 804825"/>
              <a:gd name="connsiteY2" fmla="*/ 2698519 h 26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825" h="2698519">
                <a:moveTo>
                  <a:pt x="804825" y="76505"/>
                </a:moveTo>
                <a:cubicBezTo>
                  <a:pt x="478909" y="-15302"/>
                  <a:pt x="152994" y="-107109"/>
                  <a:pt x="44661" y="329893"/>
                </a:cubicBezTo>
                <a:cubicBezTo>
                  <a:pt x="-63672" y="766895"/>
                  <a:pt x="45578" y="1732707"/>
                  <a:pt x="154829" y="2698519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13744" y="1595562"/>
            <a:ext cx="396824" cy="2290475"/>
          </a:xfrm>
          <a:custGeom>
            <a:avLst/>
            <a:gdLst>
              <a:gd name="connsiteX0" fmla="*/ 396824 w 396824"/>
              <a:gd name="connsiteY0" fmla="*/ 120153 h 2290475"/>
              <a:gd name="connsiteX1" fmla="*/ 217 w 396824"/>
              <a:gd name="connsiteY1" fmla="*/ 241338 h 2290475"/>
              <a:gd name="connsiteX2" fmla="*/ 352757 w 396824"/>
              <a:gd name="connsiteY2" fmla="*/ 2290475 h 229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824" h="2290475">
                <a:moveTo>
                  <a:pt x="396824" y="120153"/>
                </a:moveTo>
                <a:cubicBezTo>
                  <a:pt x="202192" y="-115"/>
                  <a:pt x="7561" y="-120382"/>
                  <a:pt x="217" y="241338"/>
                </a:cubicBezTo>
                <a:cubicBezTo>
                  <a:pt x="-7127" y="603058"/>
                  <a:pt x="172815" y="1446766"/>
                  <a:pt x="352757" y="2290475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54045" y="2008383"/>
            <a:ext cx="927704" cy="1018338"/>
          </a:xfrm>
          <a:custGeom>
            <a:avLst/>
            <a:gdLst>
              <a:gd name="connsiteX0" fmla="*/ 200591 w 927704"/>
              <a:gd name="connsiteY0" fmla="*/ 15803 h 1018338"/>
              <a:gd name="connsiteX1" fmla="*/ 35338 w 927704"/>
              <a:gd name="connsiteY1" fmla="*/ 59870 h 1018338"/>
              <a:gd name="connsiteX2" fmla="*/ 90422 w 927704"/>
              <a:gd name="connsiteY2" fmla="*/ 500545 h 1018338"/>
              <a:gd name="connsiteX3" fmla="*/ 927704 w 927704"/>
              <a:gd name="connsiteY3" fmla="*/ 1018338 h 101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704" h="1018338">
                <a:moveTo>
                  <a:pt x="200591" y="15803"/>
                </a:moveTo>
                <a:cubicBezTo>
                  <a:pt x="127145" y="-2559"/>
                  <a:pt x="53699" y="-20920"/>
                  <a:pt x="35338" y="59870"/>
                </a:cubicBezTo>
                <a:cubicBezTo>
                  <a:pt x="16977" y="140660"/>
                  <a:pt x="-58306" y="340800"/>
                  <a:pt x="90422" y="500545"/>
                </a:cubicBezTo>
                <a:cubicBezTo>
                  <a:pt x="239150" y="660290"/>
                  <a:pt x="583427" y="839314"/>
                  <a:pt x="927704" y="1018338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040688" y="2325251"/>
            <a:ext cx="1012292" cy="679436"/>
          </a:xfrm>
          <a:custGeom>
            <a:avLst/>
            <a:gdLst>
              <a:gd name="connsiteX0" fmla="*/ 0 w 492426"/>
              <a:gd name="connsiteY0" fmla="*/ 7407 h 679436"/>
              <a:gd name="connsiteX1" fmla="*/ 462708 w 492426"/>
              <a:gd name="connsiteY1" fmla="*/ 95542 h 679436"/>
              <a:gd name="connsiteX2" fmla="*/ 407624 w 492426"/>
              <a:gd name="connsiteY2" fmla="*/ 679436 h 67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426" h="679436">
                <a:moveTo>
                  <a:pt x="0" y="7407"/>
                </a:moveTo>
                <a:cubicBezTo>
                  <a:pt x="197385" y="-4528"/>
                  <a:pt x="394771" y="-16463"/>
                  <a:pt x="462708" y="95542"/>
                </a:cubicBezTo>
                <a:cubicBezTo>
                  <a:pt x="530645" y="207547"/>
                  <a:pt x="469134" y="443491"/>
                  <a:pt x="407624" y="679436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5493" y="1462870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5493" y="5741635"/>
            <a:ext cx="7662244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082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1475" y="59295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543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9656" y="21486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0695" y="279411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1725" y="343957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2764" y="408503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1731" y="47304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2770" y="5375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7185" y="52975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7185" y="466998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7185" y="40066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7185" y="33521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7185" y="272464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7185" y="206125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4620" y="418812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276" y="398196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0470" y="3032401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119" y="311794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040" y="55832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196" y="559953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5806" y="559392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161" y="55998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5771" y="55942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6927" y="561055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1537" y="560494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4664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1321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0429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086" y="59211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103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8406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139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6659" y="592951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2654" y="3745677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3814" y="2880378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7818" y="3763603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9690" y="2846389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974387" y="3738974"/>
            <a:ext cx="5203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modernized NSRS these time-dependent</a:t>
            </a:r>
          </a:p>
          <a:p>
            <a:r>
              <a:rPr lang="en-US" sz="2000" b="1" dirty="0"/>
              <a:t>coordinates, estimated at the actual date when</a:t>
            </a:r>
          </a:p>
          <a:p>
            <a:r>
              <a:rPr lang="en-US" sz="2000" b="1" dirty="0"/>
              <a:t>the surveys took place, will be called 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Final Discrete Coordinates</a:t>
            </a:r>
            <a:endParaRPr lang="en-US" sz="2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661505" y="618123"/>
            <a:ext cx="6147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All measurements have error.  Shown here are the same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Values of “h”, but with their error estimates.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+/- 0.0375 (3.75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+/- 0.0200 (2.00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8375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2228" y="5739641"/>
            <a:ext cx="7662672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1731364" y="1253785"/>
            <a:ext cx="6186908" cy="106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In </a:t>
            </a:r>
            <a:r>
              <a:rPr lang="en-US" altLang="en-US" sz="2000" i="1" u="sng" dirty="0">
                <a:latin typeface="+mn-lt"/>
              </a:rPr>
              <a:t>today’s</a:t>
            </a:r>
            <a:r>
              <a:rPr lang="en-US" altLang="en-US" sz="2000" i="1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NSRS, a height is held fixed until replaced.  So plotting the height of these </a:t>
            </a:r>
            <a:r>
              <a:rPr lang="en-US" altLang="en-US" sz="2200" dirty="0">
                <a:solidFill>
                  <a:srgbClr val="00B050"/>
                </a:solidFill>
                <a:latin typeface="+mn-lt"/>
              </a:rPr>
              <a:t>Final Discrete Coordinates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as seen on a datasheet over time would look like this:</a:t>
            </a:r>
          </a:p>
          <a:p>
            <a:pPr eaLnBrk="1" hangingPunct="1"/>
            <a:r>
              <a:rPr lang="en-US" altLang="en-US" dirty="0"/>
              <a:t>	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872321" y="3183183"/>
            <a:ext cx="2489200" cy="6350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85292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1506815" y="745402"/>
            <a:ext cx="617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</a:t>
            </a:r>
            <a:r>
              <a:rPr lang="en-US" sz="2000" b="1" i="1" dirty="0"/>
              <a:t>modernized</a:t>
            </a:r>
            <a:r>
              <a:rPr lang="en-US" sz="2000" b="1" dirty="0"/>
              <a:t> NSRS we will also have an estimate of</a:t>
            </a:r>
          </a:p>
          <a:p>
            <a:r>
              <a:rPr lang="en-US" sz="2000" b="1" dirty="0"/>
              <a:t>crustal motion from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</a:p>
        </p:txBody>
      </p:sp>
      <p:sp>
        <p:nvSpPr>
          <p:cNvPr id="4" name="Freeform 3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613821" y="4156743"/>
            <a:ext cx="4643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Combining </a:t>
            </a:r>
            <a:r>
              <a:rPr lang="en-US" sz="2200" b="1" dirty="0">
                <a:solidFill>
                  <a:srgbClr val="00B050"/>
                </a:solidFill>
              </a:rPr>
              <a:t>Final Discrete Coordinates </a:t>
            </a:r>
          </a:p>
          <a:p>
            <a:r>
              <a:rPr lang="en-US" sz="2000" b="1" dirty="0"/>
              <a:t>with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  <a:r>
              <a:rPr lang="en-US" sz="2000" b="1" dirty="0"/>
              <a:t> allows NGS to </a:t>
            </a:r>
            <a:r>
              <a:rPr lang="en-US" sz="2000" b="1" i="1" dirty="0"/>
              <a:t>estimate</a:t>
            </a:r>
            <a:r>
              <a:rPr lang="en-US" sz="2000" b="1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Reference Epoch Coordinates</a:t>
            </a:r>
          </a:p>
        </p:txBody>
      </p:sp>
      <p:sp>
        <p:nvSpPr>
          <p:cNvPr id="70" name="Oval 69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4966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0" grpId="0" animBg="1"/>
      <p:bldP spid="72" grpId="0" animBg="1"/>
      <p:bldP spid="8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b="5354"/>
          <a:stretch/>
        </p:blipFill>
        <p:spPr>
          <a:xfrm>
            <a:off x="0" y="1304924"/>
            <a:ext cx="4936331" cy="5553076"/>
          </a:xfrm>
        </p:spPr>
      </p:pic>
      <p:sp>
        <p:nvSpPr>
          <p:cNvPr id="5" name="TextBox 4"/>
          <p:cNvSpPr txBox="1"/>
          <p:nvPr/>
        </p:nvSpPr>
        <p:spPr bwMode="auto">
          <a:xfrm>
            <a:off x="1477565" y="5380165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King Air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6"/>
          <a:stretch/>
        </p:blipFill>
        <p:spPr>
          <a:xfrm>
            <a:off x="5238750" y="1291809"/>
            <a:ext cx="3905250" cy="5566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0" y="352425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Gravimeters in the Aircraft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514975" y="5380166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the Gulfstream IV</a:t>
            </a:r>
          </a:p>
        </p:txBody>
      </p:sp>
    </p:spTree>
    <p:extLst>
      <p:ext uri="{BB962C8B-B14F-4D97-AF65-F5344CB8AC3E}">
        <p14:creationId xmlns:p14="http://schemas.microsoft.com/office/powerpoint/2010/main" val="15480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915377" y="736113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1442916" y="2541465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36249" y="735204"/>
            <a:ext cx="5759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IFVM2022</a:t>
            </a:r>
            <a:r>
              <a:rPr lang="en-US" sz="2400" b="1" dirty="0"/>
              <a:t> </a:t>
            </a:r>
            <a:r>
              <a:rPr lang="en-US" sz="2400" b="1" dirty="0" smtClean="0"/>
              <a:t>will </a:t>
            </a:r>
            <a:r>
              <a:rPr lang="en-US" sz="2400" b="1" dirty="0"/>
              <a:t>(statistically) </a:t>
            </a:r>
          </a:p>
          <a:p>
            <a:r>
              <a:rPr lang="en-US" sz="2400" b="1" dirty="0" smtClean="0"/>
              <a:t>align to these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eference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poch </a:t>
            </a: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oordinates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6" name="Freeform 5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6196" y="145928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6196" y="5720121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152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2178" y="59259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613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0359" y="214507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1398" y="27905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2428" y="34359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3467" y="40814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2434" y="472690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3473" y="53723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6482" y="52939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6482" y="46664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6482" y="40030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6482" y="33485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6482" y="27210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6482" y="20576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5323" y="41845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979" y="397838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1173" y="302881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822" y="311436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743" y="557966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899" y="55959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6509" y="55903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864" y="559628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6474" y="559068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7630" y="56069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2240" y="56013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5367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2024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1132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789" y="591753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806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9109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842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7362" y="592592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3357" y="3742095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4517" y="2876796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8521" y="3760021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60393" y="2842807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63896" y="238487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8262" y="2057712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5472" y="1814523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83536" y="1002161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32519" y="1861805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30608" y="1449906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3098691" y="4673024"/>
            <a:ext cx="6004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absence of new survey data, error estimates will</a:t>
            </a:r>
          </a:p>
          <a:p>
            <a:r>
              <a:rPr lang="en-US" sz="2000" b="1" dirty="0"/>
              <a:t>grow through time.</a:t>
            </a:r>
          </a:p>
        </p:txBody>
      </p:sp>
      <p:sp>
        <p:nvSpPr>
          <p:cNvPr id="82" name="Freeform 81"/>
          <p:cNvSpPr/>
          <p:nvPr/>
        </p:nvSpPr>
        <p:spPr>
          <a:xfrm>
            <a:off x="919345" y="734525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1446884" y="2539877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Freeform 89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7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872321" y="3169629"/>
            <a:ext cx="3710638" cy="13555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79568" y="1003749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28551" y="1863393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26640" y="1451494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Freeform 80"/>
          <p:cNvSpPr/>
          <p:nvPr/>
        </p:nvSpPr>
        <p:spPr>
          <a:xfrm>
            <a:off x="1321548" y="1801533"/>
            <a:ext cx="6981713" cy="279698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1713" h="2796989">
                <a:moveTo>
                  <a:pt x="0" y="2796989"/>
                </a:moveTo>
                <a:cubicBezTo>
                  <a:pt x="169433" y="2793402"/>
                  <a:pt x="338866" y="2789816"/>
                  <a:pt x="666974" y="2710927"/>
                </a:cubicBezTo>
                <a:cubicBezTo>
                  <a:pt x="995082" y="2632037"/>
                  <a:pt x="1671021" y="2418678"/>
                  <a:pt x="1968649" y="2323652"/>
                </a:cubicBezTo>
                <a:cubicBezTo>
                  <a:pt x="2266277" y="2228626"/>
                  <a:pt x="2208904" y="2255520"/>
                  <a:pt x="2452744" y="2140772"/>
                </a:cubicBezTo>
                <a:cubicBezTo>
                  <a:pt x="2696584" y="2026024"/>
                  <a:pt x="3153783" y="1791149"/>
                  <a:pt x="3431689" y="1635163"/>
                </a:cubicBezTo>
                <a:cubicBezTo>
                  <a:pt x="3709595" y="1479177"/>
                  <a:pt x="3965986" y="1294504"/>
                  <a:pt x="4120179" y="1204857"/>
                </a:cubicBezTo>
                <a:cubicBezTo>
                  <a:pt x="4274372" y="1115210"/>
                  <a:pt x="4216998" y="1181548"/>
                  <a:pt x="4356847" y="1097280"/>
                </a:cubicBezTo>
                <a:cubicBezTo>
                  <a:pt x="4496696" y="1013012"/>
                  <a:pt x="4763844" y="812202"/>
                  <a:pt x="4959275" y="699247"/>
                </a:cubicBezTo>
                <a:cubicBezTo>
                  <a:pt x="5154706" y="586292"/>
                  <a:pt x="5339379" y="505610"/>
                  <a:pt x="5529431" y="419549"/>
                </a:cubicBezTo>
                <a:cubicBezTo>
                  <a:pt x="5719483" y="333488"/>
                  <a:pt x="5905948" y="243840"/>
                  <a:pt x="6099586" y="182880"/>
                </a:cubicBezTo>
                <a:cubicBezTo>
                  <a:pt x="6293224" y="121920"/>
                  <a:pt x="6544236" y="84269"/>
                  <a:pt x="6691257" y="53789"/>
                </a:cubicBezTo>
                <a:cubicBezTo>
                  <a:pt x="6838278" y="23309"/>
                  <a:pt x="6909995" y="11654"/>
                  <a:pt x="6981713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4535" y="1161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The (in)ability of current approach to 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properly inform users of the height of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this mark can be seen in 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</a:rPr>
              <a:t>blue</a:t>
            </a:r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6450840" y="2456126"/>
            <a:ext cx="1" cy="7439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148929" y="2112722"/>
            <a:ext cx="1" cy="107046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905074" y="1862274"/>
            <a:ext cx="4535" cy="1322042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582634" y="3084003"/>
            <a:ext cx="10330" cy="951709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873519" y="3161073"/>
            <a:ext cx="5238" cy="21156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2613478" y="4019831"/>
            <a:ext cx="6805" cy="32488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81" idx="1"/>
          </p:cNvCxnSpPr>
          <p:nvPr/>
        </p:nvCxnSpPr>
        <p:spPr>
          <a:xfrm flipH="1">
            <a:off x="1988522" y="4226571"/>
            <a:ext cx="767" cy="285888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58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State Plane Coordinate System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SPCS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714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6AFCBC-A0DE-41BA-ADA9-C912DACAE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71" y="44933"/>
            <a:ext cx="5980041" cy="6766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5DC2D5-7B37-42DF-94B2-41CCE947D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52577" y="2510177"/>
            <a:ext cx="276149" cy="36576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DA637F1C-1578-4261-ABF5-57E8277CD6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914400"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>
                <a:defRPr/>
              </a:pPr>
              <a:t>194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7529EA-2E94-4E68-83A7-3841467C8A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1" y="88905"/>
            <a:ext cx="5486400" cy="6191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DDE52-243A-4158-A509-AFDEAF77C79E}"/>
              </a:ext>
            </a:extLst>
          </p:cNvPr>
          <p:cNvSpPr txBox="1"/>
          <p:nvPr/>
        </p:nvSpPr>
        <p:spPr>
          <a:xfrm>
            <a:off x="6000733" y="-35477"/>
            <a:ext cx="3038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ＭＳ Ｐゴシック" charset="0"/>
              </a:rPr>
              <a:t>geodesy.noaa.gov</a:t>
            </a:r>
          </a:p>
        </p:txBody>
      </p:sp>
    </p:spTree>
    <p:extLst>
      <p:ext uri="{BB962C8B-B14F-4D97-AF65-F5344CB8AC3E}">
        <p14:creationId xmlns:p14="http://schemas.microsoft.com/office/powerpoint/2010/main" val="206382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24E3A-7694-48B2-857A-5D46EE907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SPCS2022 stakeholders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3276-A9FE-403D-9B1F-A65D234F1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34439"/>
            <a:ext cx="9144000" cy="4754880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State groups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that formally interface with NGS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Departments of transportation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Cartographer/GIS office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Professional surveying, engineering, GIS societies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Colleges/universities with geospatial curriculum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Can submit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requests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proposals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for designs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Requests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are for designs by NGS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Proposals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are designs by stakeholders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Stakeholder input must be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unanimous</a:t>
            </a:r>
          </a:p>
        </p:txBody>
      </p:sp>
    </p:spTree>
    <p:extLst>
      <p:ext uri="{BB962C8B-B14F-4D97-AF65-F5344CB8AC3E}">
        <p14:creationId xmlns:p14="http://schemas.microsoft.com/office/powerpoint/2010/main" val="236383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29143-C990-4523-B1D6-DCA28082B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9144000" cy="9144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General SPCS2022 characteristics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FF94-EB8A-4847-95E8-1B09AA81B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9040"/>
            <a:ext cx="9144000" cy="4988966"/>
          </a:xfrm>
        </p:spPr>
        <p:txBody>
          <a:bodyPr>
            <a:no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Distortion design requirements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Linear distortion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minimized at topographic surface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at ellipsoid surface)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Purpose: 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to reduce difference between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projected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“grid” and actual “ground” distances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Other characteristics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Default designs (if no consensus stakeholder input)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Statewide and “layered” zones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Positive east longitudes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Low-distortion projections (LDPs)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“Special use” zones</a:t>
            </a:r>
          </a:p>
        </p:txBody>
      </p:sp>
    </p:spTree>
    <p:extLst>
      <p:ext uri="{BB962C8B-B14F-4D97-AF65-F5344CB8AC3E}">
        <p14:creationId xmlns:p14="http://schemas.microsoft.com/office/powerpoint/2010/main" val="15746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98522"/>
            <a:ext cx="9144000" cy="3459479"/>
          </a:xfrm>
          <a:custGeom>
            <a:avLst/>
            <a:gdLst/>
            <a:ahLst/>
            <a:cxnLst/>
            <a:rect l="l" t="t" r="r" b="b"/>
            <a:pathLst>
              <a:path w="9144000" h="3459479">
                <a:moveTo>
                  <a:pt x="4567428" y="0"/>
                </a:moveTo>
                <a:lnTo>
                  <a:pt x="4518868" y="209"/>
                </a:lnTo>
                <a:lnTo>
                  <a:pt x="4470409" y="837"/>
                </a:lnTo>
                <a:lnTo>
                  <a:pt x="4422051" y="1880"/>
                </a:lnTo>
                <a:lnTo>
                  <a:pt x="4373797" y="3338"/>
                </a:lnTo>
                <a:lnTo>
                  <a:pt x="4325648" y="5209"/>
                </a:lnTo>
                <a:lnTo>
                  <a:pt x="4277607" y="7491"/>
                </a:lnTo>
                <a:lnTo>
                  <a:pt x="4229674" y="10183"/>
                </a:lnTo>
                <a:lnTo>
                  <a:pt x="4181851" y="13282"/>
                </a:lnTo>
                <a:lnTo>
                  <a:pt x="4134141" y="16786"/>
                </a:lnTo>
                <a:lnTo>
                  <a:pt x="4086545" y="20695"/>
                </a:lnTo>
                <a:lnTo>
                  <a:pt x="4039064" y="25007"/>
                </a:lnTo>
                <a:lnTo>
                  <a:pt x="3991701" y="29719"/>
                </a:lnTo>
                <a:lnTo>
                  <a:pt x="3944457" y="34830"/>
                </a:lnTo>
                <a:lnTo>
                  <a:pt x="3897334" y="40339"/>
                </a:lnTo>
                <a:lnTo>
                  <a:pt x="3850333" y="46243"/>
                </a:lnTo>
                <a:lnTo>
                  <a:pt x="3803457" y="52541"/>
                </a:lnTo>
                <a:lnTo>
                  <a:pt x="3756707" y="59231"/>
                </a:lnTo>
                <a:lnTo>
                  <a:pt x="3710084" y="66311"/>
                </a:lnTo>
                <a:lnTo>
                  <a:pt x="3663591" y="73780"/>
                </a:lnTo>
                <a:lnTo>
                  <a:pt x="3617229" y="81636"/>
                </a:lnTo>
                <a:lnTo>
                  <a:pt x="3571000" y="89878"/>
                </a:lnTo>
                <a:lnTo>
                  <a:pt x="3524906" y="98503"/>
                </a:lnTo>
                <a:lnTo>
                  <a:pt x="3478949" y="107509"/>
                </a:lnTo>
                <a:lnTo>
                  <a:pt x="3433129" y="116896"/>
                </a:lnTo>
                <a:lnTo>
                  <a:pt x="3387449" y="126661"/>
                </a:lnTo>
                <a:lnTo>
                  <a:pt x="3341911" y="136803"/>
                </a:lnTo>
                <a:lnTo>
                  <a:pt x="3296516" y="147320"/>
                </a:lnTo>
                <a:lnTo>
                  <a:pt x="3251266" y="158210"/>
                </a:lnTo>
                <a:lnTo>
                  <a:pt x="3206163" y="169471"/>
                </a:lnTo>
                <a:lnTo>
                  <a:pt x="3161209" y="181102"/>
                </a:lnTo>
                <a:lnTo>
                  <a:pt x="3116405" y="193102"/>
                </a:lnTo>
                <a:lnTo>
                  <a:pt x="3071752" y="205467"/>
                </a:lnTo>
                <a:lnTo>
                  <a:pt x="3027254" y="218198"/>
                </a:lnTo>
                <a:lnTo>
                  <a:pt x="2982910" y="231291"/>
                </a:lnTo>
                <a:lnTo>
                  <a:pt x="2938724" y="244745"/>
                </a:lnTo>
                <a:lnTo>
                  <a:pt x="2894697" y="258559"/>
                </a:lnTo>
                <a:lnTo>
                  <a:pt x="2850830" y="272730"/>
                </a:lnTo>
                <a:lnTo>
                  <a:pt x="2807126" y="287258"/>
                </a:lnTo>
                <a:lnTo>
                  <a:pt x="2763586" y="302139"/>
                </a:lnTo>
                <a:lnTo>
                  <a:pt x="2720211" y="317374"/>
                </a:lnTo>
                <a:lnTo>
                  <a:pt x="2677004" y="332959"/>
                </a:lnTo>
                <a:lnTo>
                  <a:pt x="2633967" y="348893"/>
                </a:lnTo>
                <a:lnTo>
                  <a:pt x="2591100" y="365175"/>
                </a:lnTo>
                <a:lnTo>
                  <a:pt x="2548406" y="381802"/>
                </a:lnTo>
                <a:lnTo>
                  <a:pt x="2505886" y="398774"/>
                </a:lnTo>
                <a:lnTo>
                  <a:pt x="2463542" y="416088"/>
                </a:lnTo>
                <a:lnTo>
                  <a:pt x="2421377" y="433742"/>
                </a:lnTo>
                <a:lnTo>
                  <a:pt x="2379391" y="451735"/>
                </a:lnTo>
                <a:lnTo>
                  <a:pt x="2337586" y="470065"/>
                </a:lnTo>
                <a:lnTo>
                  <a:pt x="2295964" y="488730"/>
                </a:lnTo>
                <a:lnTo>
                  <a:pt x="2254527" y="507730"/>
                </a:lnTo>
                <a:lnTo>
                  <a:pt x="2213277" y="527061"/>
                </a:lnTo>
                <a:lnTo>
                  <a:pt x="2172215" y="546722"/>
                </a:lnTo>
                <a:lnTo>
                  <a:pt x="2131343" y="566712"/>
                </a:lnTo>
                <a:lnTo>
                  <a:pt x="2090662" y="587028"/>
                </a:lnTo>
                <a:lnTo>
                  <a:pt x="2050175" y="607670"/>
                </a:lnTo>
                <a:lnTo>
                  <a:pt x="2009883" y="628635"/>
                </a:lnTo>
                <a:lnTo>
                  <a:pt x="1969788" y="649921"/>
                </a:lnTo>
                <a:lnTo>
                  <a:pt x="1929892" y="671528"/>
                </a:lnTo>
                <a:lnTo>
                  <a:pt x="1890196" y="693452"/>
                </a:lnTo>
                <a:lnTo>
                  <a:pt x="1850702" y="715694"/>
                </a:lnTo>
                <a:lnTo>
                  <a:pt x="1811411" y="738249"/>
                </a:lnTo>
                <a:lnTo>
                  <a:pt x="1772327" y="761118"/>
                </a:lnTo>
                <a:lnTo>
                  <a:pt x="1733449" y="784298"/>
                </a:lnTo>
                <a:lnTo>
                  <a:pt x="1694781" y="807788"/>
                </a:lnTo>
                <a:lnTo>
                  <a:pt x="1656323" y="831586"/>
                </a:lnTo>
                <a:lnTo>
                  <a:pt x="1618077" y="855689"/>
                </a:lnTo>
                <a:lnTo>
                  <a:pt x="1580046" y="880097"/>
                </a:lnTo>
                <a:lnTo>
                  <a:pt x="1542231" y="904808"/>
                </a:lnTo>
                <a:lnTo>
                  <a:pt x="1504633" y="929820"/>
                </a:lnTo>
                <a:lnTo>
                  <a:pt x="1467255" y="955131"/>
                </a:lnTo>
                <a:lnTo>
                  <a:pt x="1430097" y="980739"/>
                </a:lnTo>
                <a:lnTo>
                  <a:pt x="1393163" y="1006644"/>
                </a:lnTo>
                <a:lnTo>
                  <a:pt x="1356453" y="1032842"/>
                </a:lnTo>
                <a:lnTo>
                  <a:pt x="1319969" y="1059333"/>
                </a:lnTo>
                <a:lnTo>
                  <a:pt x="1283713" y="1086115"/>
                </a:lnTo>
                <a:lnTo>
                  <a:pt x="1247687" y="1113185"/>
                </a:lnTo>
                <a:lnTo>
                  <a:pt x="1211892" y="1140543"/>
                </a:lnTo>
                <a:lnTo>
                  <a:pt x="1176331" y="1168186"/>
                </a:lnTo>
                <a:lnTo>
                  <a:pt x="1141004" y="1196113"/>
                </a:lnTo>
                <a:lnTo>
                  <a:pt x="1105914" y="1224322"/>
                </a:lnTo>
                <a:lnTo>
                  <a:pt x="1071063" y="1252811"/>
                </a:lnTo>
                <a:lnTo>
                  <a:pt x="1036451" y="1281579"/>
                </a:lnTo>
                <a:lnTo>
                  <a:pt x="1002081" y="1310624"/>
                </a:lnTo>
                <a:lnTo>
                  <a:pt x="967955" y="1339944"/>
                </a:lnTo>
                <a:lnTo>
                  <a:pt x="934074" y="1369537"/>
                </a:lnTo>
                <a:lnTo>
                  <a:pt x="900440" y="1399403"/>
                </a:lnTo>
                <a:lnTo>
                  <a:pt x="867055" y="1429538"/>
                </a:lnTo>
                <a:lnTo>
                  <a:pt x="833920" y="1459941"/>
                </a:lnTo>
                <a:lnTo>
                  <a:pt x="801037" y="1490611"/>
                </a:lnTo>
                <a:lnTo>
                  <a:pt x="768409" y="1521546"/>
                </a:lnTo>
                <a:lnTo>
                  <a:pt x="736035" y="1552744"/>
                </a:lnTo>
                <a:lnTo>
                  <a:pt x="703920" y="1584204"/>
                </a:lnTo>
                <a:lnTo>
                  <a:pt x="672063" y="1615923"/>
                </a:lnTo>
                <a:lnTo>
                  <a:pt x="640467" y="1647900"/>
                </a:lnTo>
                <a:lnTo>
                  <a:pt x="609134" y="1680134"/>
                </a:lnTo>
                <a:lnTo>
                  <a:pt x="578065" y="1712622"/>
                </a:lnTo>
                <a:lnTo>
                  <a:pt x="547261" y="1745363"/>
                </a:lnTo>
                <a:lnTo>
                  <a:pt x="516726" y="1778354"/>
                </a:lnTo>
                <a:lnTo>
                  <a:pt x="486460" y="1811596"/>
                </a:lnTo>
                <a:lnTo>
                  <a:pt x="456465" y="1845085"/>
                </a:lnTo>
                <a:lnTo>
                  <a:pt x="426744" y="1878819"/>
                </a:lnTo>
                <a:lnTo>
                  <a:pt x="397296" y="1912799"/>
                </a:lnTo>
                <a:lnTo>
                  <a:pt x="368125" y="1947020"/>
                </a:lnTo>
                <a:lnTo>
                  <a:pt x="339233" y="1981482"/>
                </a:lnTo>
                <a:lnTo>
                  <a:pt x="310620" y="2016184"/>
                </a:lnTo>
                <a:lnTo>
                  <a:pt x="282288" y="2051123"/>
                </a:lnTo>
                <a:lnTo>
                  <a:pt x="254240" y="2086297"/>
                </a:lnTo>
                <a:lnTo>
                  <a:pt x="226477" y="2121705"/>
                </a:lnTo>
                <a:lnTo>
                  <a:pt x="199001" y="2157346"/>
                </a:lnTo>
                <a:lnTo>
                  <a:pt x="171813" y="2193217"/>
                </a:lnTo>
                <a:lnTo>
                  <a:pt x="144915" y="2229316"/>
                </a:lnTo>
                <a:lnTo>
                  <a:pt x="118309" y="2265643"/>
                </a:lnTo>
                <a:lnTo>
                  <a:pt x="91997" y="2302195"/>
                </a:lnTo>
                <a:lnTo>
                  <a:pt x="65980" y="2338970"/>
                </a:lnTo>
                <a:lnTo>
                  <a:pt x="40260" y="2375968"/>
                </a:lnTo>
                <a:lnTo>
                  <a:pt x="14839" y="2413185"/>
                </a:lnTo>
                <a:lnTo>
                  <a:pt x="0" y="2435300"/>
                </a:lnTo>
                <a:lnTo>
                  <a:pt x="0" y="3459479"/>
                </a:lnTo>
                <a:lnTo>
                  <a:pt x="9144000" y="3459479"/>
                </a:lnTo>
                <a:lnTo>
                  <a:pt x="9144000" y="2448892"/>
                </a:lnTo>
                <a:lnTo>
                  <a:pt x="9119999" y="2413123"/>
                </a:lnTo>
                <a:lnTo>
                  <a:pt x="9094580" y="2375907"/>
                </a:lnTo>
                <a:lnTo>
                  <a:pt x="9068862" y="2338911"/>
                </a:lnTo>
                <a:lnTo>
                  <a:pt x="9042847" y="2302137"/>
                </a:lnTo>
                <a:lnTo>
                  <a:pt x="9016537" y="2265587"/>
                </a:lnTo>
                <a:lnTo>
                  <a:pt x="8989933" y="2229262"/>
                </a:lnTo>
                <a:lnTo>
                  <a:pt x="8963038" y="2193163"/>
                </a:lnTo>
                <a:lnTo>
                  <a:pt x="8935852" y="2157294"/>
                </a:lnTo>
                <a:lnTo>
                  <a:pt x="8908377" y="2121655"/>
                </a:lnTo>
                <a:lnTo>
                  <a:pt x="8880616" y="2086248"/>
                </a:lnTo>
                <a:lnTo>
                  <a:pt x="8852570" y="2051075"/>
                </a:lnTo>
                <a:lnTo>
                  <a:pt x="8824241" y="2016138"/>
                </a:lnTo>
                <a:lnTo>
                  <a:pt x="8795630" y="1981437"/>
                </a:lnTo>
                <a:lnTo>
                  <a:pt x="8766740" y="1946976"/>
                </a:lnTo>
                <a:lnTo>
                  <a:pt x="8737571" y="1912756"/>
                </a:lnTo>
                <a:lnTo>
                  <a:pt x="8708126" y="1878778"/>
                </a:lnTo>
                <a:lnTo>
                  <a:pt x="8678406" y="1845045"/>
                </a:lnTo>
                <a:lnTo>
                  <a:pt x="8648413" y="1811557"/>
                </a:lnTo>
                <a:lnTo>
                  <a:pt x="8618149" y="1778317"/>
                </a:lnTo>
                <a:lnTo>
                  <a:pt x="8587616" y="1745326"/>
                </a:lnTo>
                <a:lnTo>
                  <a:pt x="8556815" y="1712586"/>
                </a:lnTo>
                <a:lnTo>
                  <a:pt x="8525748" y="1680099"/>
                </a:lnTo>
                <a:lnTo>
                  <a:pt x="8494417" y="1647867"/>
                </a:lnTo>
                <a:lnTo>
                  <a:pt x="8462823" y="1615891"/>
                </a:lnTo>
                <a:lnTo>
                  <a:pt x="8430968" y="1584173"/>
                </a:lnTo>
                <a:lnTo>
                  <a:pt x="8398854" y="1552714"/>
                </a:lnTo>
                <a:lnTo>
                  <a:pt x="8366483" y="1521517"/>
                </a:lnTo>
                <a:lnTo>
                  <a:pt x="8333856" y="1490583"/>
                </a:lnTo>
                <a:lnTo>
                  <a:pt x="8300976" y="1459914"/>
                </a:lnTo>
                <a:lnTo>
                  <a:pt x="8267843" y="1429511"/>
                </a:lnTo>
                <a:lnTo>
                  <a:pt x="8234459" y="1399377"/>
                </a:lnTo>
                <a:lnTo>
                  <a:pt x="8200827" y="1369513"/>
                </a:lnTo>
                <a:lnTo>
                  <a:pt x="8166948" y="1339920"/>
                </a:lnTo>
                <a:lnTo>
                  <a:pt x="8132824" y="1310601"/>
                </a:lnTo>
                <a:lnTo>
                  <a:pt x="8098456" y="1281557"/>
                </a:lnTo>
                <a:lnTo>
                  <a:pt x="8063846" y="1252790"/>
                </a:lnTo>
                <a:lnTo>
                  <a:pt x="8028996" y="1224301"/>
                </a:lnTo>
                <a:lnTo>
                  <a:pt x="7993908" y="1196093"/>
                </a:lnTo>
                <a:lnTo>
                  <a:pt x="7958583" y="1168167"/>
                </a:lnTo>
                <a:lnTo>
                  <a:pt x="7923023" y="1140524"/>
                </a:lnTo>
                <a:lnTo>
                  <a:pt x="7887230" y="1113167"/>
                </a:lnTo>
                <a:lnTo>
                  <a:pt x="7851206" y="1086098"/>
                </a:lnTo>
                <a:lnTo>
                  <a:pt x="7814951" y="1059317"/>
                </a:lnTo>
                <a:lnTo>
                  <a:pt x="7778469" y="1032827"/>
                </a:lnTo>
                <a:lnTo>
                  <a:pt x="7741760" y="1006629"/>
                </a:lnTo>
                <a:lnTo>
                  <a:pt x="7704827" y="980725"/>
                </a:lnTo>
                <a:lnTo>
                  <a:pt x="7667671" y="955117"/>
                </a:lnTo>
                <a:lnTo>
                  <a:pt x="7630294" y="929807"/>
                </a:lnTo>
                <a:lnTo>
                  <a:pt x="7592698" y="904795"/>
                </a:lnTo>
                <a:lnTo>
                  <a:pt x="7554884" y="880085"/>
                </a:lnTo>
                <a:lnTo>
                  <a:pt x="7516854" y="855678"/>
                </a:lnTo>
                <a:lnTo>
                  <a:pt x="7478609" y="831574"/>
                </a:lnTo>
                <a:lnTo>
                  <a:pt x="7440153" y="807777"/>
                </a:lnTo>
                <a:lnTo>
                  <a:pt x="7401485" y="784288"/>
                </a:lnTo>
                <a:lnTo>
                  <a:pt x="7362609" y="761108"/>
                </a:lnTo>
                <a:lnTo>
                  <a:pt x="7323525" y="738240"/>
                </a:lnTo>
                <a:lnTo>
                  <a:pt x="7284236" y="715685"/>
                </a:lnTo>
                <a:lnTo>
                  <a:pt x="7244742" y="693444"/>
                </a:lnTo>
                <a:lnTo>
                  <a:pt x="7205047" y="671520"/>
                </a:lnTo>
                <a:lnTo>
                  <a:pt x="7165151" y="649914"/>
                </a:lnTo>
                <a:lnTo>
                  <a:pt x="7125057" y="628628"/>
                </a:lnTo>
                <a:lnTo>
                  <a:pt x="7084766" y="607663"/>
                </a:lnTo>
                <a:lnTo>
                  <a:pt x="7044279" y="587022"/>
                </a:lnTo>
                <a:lnTo>
                  <a:pt x="7003599" y="566706"/>
                </a:lnTo>
                <a:lnTo>
                  <a:pt x="6962727" y="546716"/>
                </a:lnTo>
                <a:lnTo>
                  <a:pt x="6921666" y="527055"/>
                </a:lnTo>
                <a:lnTo>
                  <a:pt x="6880416" y="507724"/>
                </a:lnTo>
                <a:lnTo>
                  <a:pt x="6838979" y="488726"/>
                </a:lnTo>
                <a:lnTo>
                  <a:pt x="6797357" y="470060"/>
                </a:lnTo>
                <a:lnTo>
                  <a:pt x="6755553" y="451731"/>
                </a:lnTo>
                <a:lnTo>
                  <a:pt x="6713567" y="433738"/>
                </a:lnTo>
                <a:lnTo>
                  <a:pt x="6671401" y="416084"/>
                </a:lnTo>
                <a:lnTo>
                  <a:pt x="6629058" y="398770"/>
                </a:lnTo>
                <a:lnTo>
                  <a:pt x="6586538" y="381799"/>
                </a:lnTo>
                <a:lnTo>
                  <a:pt x="6543843" y="365172"/>
                </a:lnTo>
                <a:lnTo>
                  <a:pt x="6500976" y="348890"/>
                </a:lnTo>
                <a:lnTo>
                  <a:pt x="6457938" y="332956"/>
                </a:lnTo>
                <a:lnTo>
                  <a:pt x="6414731" y="317371"/>
                </a:lnTo>
                <a:lnTo>
                  <a:pt x="6371356" y="302137"/>
                </a:lnTo>
                <a:lnTo>
                  <a:pt x="6327815" y="287255"/>
                </a:lnTo>
                <a:lnTo>
                  <a:pt x="6284110" y="272728"/>
                </a:lnTo>
                <a:lnTo>
                  <a:pt x="6240243" y="258557"/>
                </a:lnTo>
                <a:lnTo>
                  <a:pt x="6196215" y="244743"/>
                </a:lnTo>
                <a:lnTo>
                  <a:pt x="6152028" y="231289"/>
                </a:lnTo>
                <a:lnTo>
                  <a:pt x="6107683" y="218196"/>
                </a:lnTo>
                <a:lnTo>
                  <a:pt x="6063184" y="205466"/>
                </a:lnTo>
                <a:lnTo>
                  <a:pt x="6018530" y="193101"/>
                </a:lnTo>
                <a:lnTo>
                  <a:pt x="5973725" y="181101"/>
                </a:lnTo>
                <a:lnTo>
                  <a:pt x="5928769" y="169470"/>
                </a:lnTo>
                <a:lnTo>
                  <a:pt x="5883664" y="158209"/>
                </a:lnTo>
                <a:lnTo>
                  <a:pt x="5838413" y="147319"/>
                </a:lnTo>
                <a:lnTo>
                  <a:pt x="5793017" y="136802"/>
                </a:lnTo>
                <a:lnTo>
                  <a:pt x="5747477" y="126661"/>
                </a:lnTo>
                <a:lnTo>
                  <a:pt x="5701796" y="116896"/>
                </a:lnTo>
                <a:lnTo>
                  <a:pt x="5655974" y="107509"/>
                </a:lnTo>
                <a:lnTo>
                  <a:pt x="5610015" y="98502"/>
                </a:lnTo>
                <a:lnTo>
                  <a:pt x="5563918" y="89877"/>
                </a:lnTo>
                <a:lnTo>
                  <a:pt x="5517688" y="81636"/>
                </a:lnTo>
                <a:lnTo>
                  <a:pt x="5471324" y="73780"/>
                </a:lnTo>
                <a:lnTo>
                  <a:pt x="5424828" y="66311"/>
                </a:lnTo>
                <a:lnTo>
                  <a:pt x="5378204" y="59230"/>
                </a:lnTo>
                <a:lnTo>
                  <a:pt x="5331451" y="52540"/>
                </a:lnTo>
                <a:lnTo>
                  <a:pt x="5284572" y="46243"/>
                </a:lnTo>
                <a:lnTo>
                  <a:pt x="5237569" y="40339"/>
                </a:lnTo>
                <a:lnTo>
                  <a:pt x="5190443" y="34830"/>
                </a:lnTo>
                <a:lnTo>
                  <a:pt x="5143196" y="29719"/>
                </a:lnTo>
                <a:lnTo>
                  <a:pt x="5095830" y="25007"/>
                </a:lnTo>
                <a:lnTo>
                  <a:pt x="5048346" y="20695"/>
                </a:lnTo>
                <a:lnTo>
                  <a:pt x="5000747" y="16786"/>
                </a:lnTo>
                <a:lnTo>
                  <a:pt x="4953033" y="13282"/>
                </a:lnTo>
                <a:lnTo>
                  <a:pt x="4905208" y="10183"/>
                </a:lnTo>
                <a:lnTo>
                  <a:pt x="4857271" y="7491"/>
                </a:lnTo>
                <a:lnTo>
                  <a:pt x="4809226" y="5209"/>
                </a:lnTo>
                <a:lnTo>
                  <a:pt x="4761074" y="3338"/>
                </a:lnTo>
                <a:lnTo>
                  <a:pt x="4712816" y="1880"/>
                </a:lnTo>
                <a:lnTo>
                  <a:pt x="4664455" y="837"/>
                </a:lnTo>
                <a:lnTo>
                  <a:pt x="4615991" y="209"/>
                </a:lnTo>
                <a:lnTo>
                  <a:pt x="45674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6618"/>
            <a:ext cx="9144000" cy="3461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6618"/>
            <a:ext cx="9144000" cy="2453005"/>
          </a:xfrm>
          <a:custGeom>
            <a:avLst/>
            <a:gdLst/>
            <a:ahLst/>
            <a:cxnLst/>
            <a:rect l="l" t="t" r="r" b="b"/>
            <a:pathLst>
              <a:path w="9144000" h="2453004">
                <a:moveTo>
                  <a:pt x="9144000" y="2452524"/>
                </a:moveTo>
                <a:lnTo>
                  <a:pt x="9117634" y="2413185"/>
                </a:lnTo>
                <a:lnTo>
                  <a:pt x="9092222" y="2375968"/>
                </a:lnTo>
                <a:lnTo>
                  <a:pt x="9066511" y="2338970"/>
                </a:lnTo>
                <a:lnTo>
                  <a:pt x="9040503" y="2302195"/>
                </a:lnTo>
                <a:lnTo>
                  <a:pt x="9014200" y="2265643"/>
                </a:lnTo>
                <a:lnTo>
                  <a:pt x="8987603" y="2229316"/>
                </a:lnTo>
                <a:lnTo>
                  <a:pt x="8960715" y="2193217"/>
                </a:lnTo>
                <a:lnTo>
                  <a:pt x="8933536" y="2157346"/>
                </a:lnTo>
                <a:lnTo>
                  <a:pt x="8906069" y="2121705"/>
                </a:lnTo>
                <a:lnTo>
                  <a:pt x="8878315" y="2086297"/>
                </a:lnTo>
                <a:lnTo>
                  <a:pt x="8850276" y="2051123"/>
                </a:lnTo>
                <a:lnTo>
                  <a:pt x="8821955" y="2016184"/>
                </a:lnTo>
                <a:lnTo>
                  <a:pt x="8793351" y="1981482"/>
                </a:lnTo>
                <a:lnTo>
                  <a:pt x="8764468" y="1947020"/>
                </a:lnTo>
                <a:lnTo>
                  <a:pt x="8735307" y="1912799"/>
                </a:lnTo>
                <a:lnTo>
                  <a:pt x="8705870" y="1878819"/>
                </a:lnTo>
                <a:lnTo>
                  <a:pt x="8676158" y="1845085"/>
                </a:lnTo>
                <a:lnTo>
                  <a:pt x="8646173" y="1811596"/>
                </a:lnTo>
                <a:lnTo>
                  <a:pt x="8615917" y="1778354"/>
                </a:lnTo>
                <a:lnTo>
                  <a:pt x="8585392" y="1745363"/>
                </a:lnTo>
                <a:lnTo>
                  <a:pt x="8554599" y="1712622"/>
                </a:lnTo>
                <a:lnTo>
                  <a:pt x="8523540" y="1680134"/>
                </a:lnTo>
                <a:lnTo>
                  <a:pt x="8492217" y="1647900"/>
                </a:lnTo>
                <a:lnTo>
                  <a:pt x="8460631" y="1615923"/>
                </a:lnTo>
                <a:lnTo>
                  <a:pt x="8428785" y="1584204"/>
                </a:lnTo>
                <a:lnTo>
                  <a:pt x="8396680" y="1552744"/>
                </a:lnTo>
                <a:lnTo>
                  <a:pt x="8364317" y="1521546"/>
                </a:lnTo>
                <a:lnTo>
                  <a:pt x="8331699" y="1490611"/>
                </a:lnTo>
                <a:lnTo>
                  <a:pt x="8298827" y="1459941"/>
                </a:lnTo>
                <a:lnTo>
                  <a:pt x="8265702" y="1429538"/>
                </a:lnTo>
                <a:lnTo>
                  <a:pt x="8232328" y="1399403"/>
                </a:lnTo>
                <a:lnTo>
                  <a:pt x="8198704" y="1369537"/>
                </a:lnTo>
                <a:lnTo>
                  <a:pt x="8164834" y="1339944"/>
                </a:lnTo>
                <a:lnTo>
                  <a:pt x="8130719" y="1310624"/>
                </a:lnTo>
                <a:lnTo>
                  <a:pt x="8096360" y="1281579"/>
                </a:lnTo>
                <a:lnTo>
                  <a:pt x="8061759" y="1252811"/>
                </a:lnTo>
                <a:lnTo>
                  <a:pt x="8026918" y="1224322"/>
                </a:lnTo>
                <a:lnTo>
                  <a:pt x="7991839" y="1196113"/>
                </a:lnTo>
                <a:lnTo>
                  <a:pt x="7956524" y="1168186"/>
                </a:lnTo>
                <a:lnTo>
                  <a:pt x="7920973" y="1140543"/>
                </a:lnTo>
                <a:lnTo>
                  <a:pt x="7885190" y="1113185"/>
                </a:lnTo>
                <a:lnTo>
                  <a:pt x="7849175" y="1086115"/>
                </a:lnTo>
                <a:lnTo>
                  <a:pt x="7812930" y="1059333"/>
                </a:lnTo>
                <a:lnTo>
                  <a:pt x="7776457" y="1032842"/>
                </a:lnTo>
                <a:lnTo>
                  <a:pt x="7739759" y="1006644"/>
                </a:lnTo>
                <a:lnTo>
                  <a:pt x="7702835" y="980739"/>
                </a:lnTo>
                <a:lnTo>
                  <a:pt x="7665689" y="955131"/>
                </a:lnTo>
                <a:lnTo>
                  <a:pt x="7628322" y="929820"/>
                </a:lnTo>
                <a:lnTo>
                  <a:pt x="7590735" y="904808"/>
                </a:lnTo>
                <a:lnTo>
                  <a:pt x="7552931" y="880097"/>
                </a:lnTo>
                <a:lnTo>
                  <a:pt x="7514911" y="855689"/>
                </a:lnTo>
                <a:lnTo>
                  <a:pt x="7476677" y="831586"/>
                </a:lnTo>
                <a:lnTo>
                  <a:pt x="7438231" y="807788"/>
                </a:lnTo>
                <a:lnTo>
                  <a:pt x="7399573" y="784298"/>
                </a:lnTo>
                <a:lnTo>
                  <a:pt x="7360707" y="761118"/>
                </a:lnTo>
                <a:lnTo>
                  <a:pt x="7321634" y="738249"/>
                </a:lnTo>
                <a:lnTo>
                  <a:pt x="7282355" y="715694"/>
                </a:lnTo>
                <a:lnTo>
                  <a:pt x="7242872" y="693452"/>
                </a:lnTo>
                <a:lnTo>
                  <a:pt x="7203187" y="671528"/>
                </a:lnTo>
                <a:lnTo>
                  <a:pt x="7163302" y="649921"/>
                </a:lnTo>
                <a:lnTo>
                  <a:pt x="7123219" y="628635"/>
                </a:lnTo>
                <a:lnTo>
                  <a:pt x="7082938" y="607670"/>
                </a:lnTo>
                <a:lnTo>
                  <a:pt x="7042462" y="587028"/>
                </a:lnTo>
                <a:lnTo>
                  <a:pt x="7001793" y="566712"/>
                </a:lnTo>
                <a:lnTo>
                  <a:pt x="6960932" y="546722"/>
                </a:lnTo>
                <a:lnTo>
                  <a:pt x="6919882" y="527061"/>
                </a:lnTo>
                <a:lnTo>
                  <a:pt x="6878643" y="507730"/>
                </a:lnTo>
                <a:lnTo>
                  <a:pt x="6837217" y="488730"/>
                </a:lnTo>
                <a:lnTo>
                  <a:pt x="6795607" y="470065"/>
                </a:lnTo>
                <a:lnTo>
                  <a:pt x="6753813" y="451735"/>
                </a:lnTo>
                <a:lnTo>
                  <a:pt x="6711839" y="433742"/>
                </a:lnTo>
                <a:lnTo>
                  <a:pt x="6669684" y="416088"/>
                </a:lnTo>
                <a:lnTo>
                  <a:pt x="6627352" y="398774"/>
                </a:lnTo>
                <a:lnTo>
                  <a:pt x="6584844" y="381802"/>
                </a:lnTo>
                <a:lnTo>
                  <a:pt x="6542161" y="365175"/>
                </a:lnTo>
                <a:lnTo>
                  <a:pt x="6499305" y="348893"/>
                </a:lnTo>
                <a:lnTo>
                  <a:pt x="6456279" y="332959"/>
                </a:lnTo>
                <a:lnTo>
                  <a:pt x="6413083" y="317374"/>
                </a:lnTo>
                <a:lnTo>
                  <a:pt x="6369720" y="302139"/>
                </a:lnTo>
                <a:lnTo>
                  <a:pt x="6326190" y="287258"/>
                </a:lnTo>
                <a:lnTo>
                  <a:pt x="6282497" y="272730"/>
                </a:lnTo>
                <a:lnTo>
                  <a:pt x="6238642" y="258559"/>
                </a:lnTo>
                <a:lnTo>
                  <a:pt x="6194626" y="244745"/>
                </a:lnTo>
                <a:lnTo>
                  <a:pt x="6150451" y="231291"/>
                </a:lnTo>
                <a:lnTo>
                  <a:pt x="6106118" y="218198"/>
                </a:lnTo>
                <a:lnTo>
                  <a:pt x="6061631" y="205467"/>
                </a:lnTo>
                <a:lnTo>
                  <a:pt x="6016989" y="193102"/>
                </a:lnTo>
                <a:lnTo>
                  <a:pt x="5972196" y="181102"/>
                </a:lnTo>
                <a:lnTo>
                  <a:pt x="5927252" y="169471"/>
                </a:lnTo>
                <a:lnTo>
                  <a:pt x="5882160" y="158210"/>
                </a:lnTo>
                <a:lnTo>
                  <a:pt x="5836921" y="147320"/>
                </a:lnTo>
                <a:lnTo>
                  <a:pt x="5791537" y="136803"/>
                </a:lnTo>
                <a:lnTo>
                  <a:pt x="5746010" y="126661"/>
                </a:lnTo>
                <a:lnTo>
                  <a:pt x="5700341" y="116896"/>
                </a:lnTo>
                <a:lnTo>
                  <a:pt x="5654532" y="107509"/>
                </a:lnTo>
                <a:lnTo>
                  <a:pt x="5608585" y="98503"/>
                </a:lnTo>
                <a:lnTo>
                  <a:pt x="5562501" y="89878"/>
                </a:lnTo>
                <a:lnTo>
                  <a:pt x="5516283" y="81636"/>
                </a:lnTo>
                <a:lnTo>
                  <a:pt x="5469932" y="73780"/>
                </a:lnTo>
                <a:lnTo>
                  <a:pt x="5423449" y="66311"/>
                </a:lnTo>
                <a:lnTo>
                  <a:pt x="5376837" y="59231"/>
                </a:lnTo>
                <a:lnTo>
                  <a:pt x="5330097" y="52541"/>
                </a:lnTo>
                <a:lnTo>
                  <a:pt x="5283231" y="46243"/>
                </a:lnTo>
                <a:lnTo>
                  <a:pt x="5236241" y="40339"/>
                </a:lnTo>
                <a:lnTo>
                  <a:pt x="5189128" y="34830"/>
                </a:lnTo>
                <a:lnTo>
                  <a:pt x="5141894" y="29719"/>
                </a:lnTo>
                <a:lnTo>
                  <a:pt x="5094541" y="25007"/>
                </a:lnTo>
                <a:lnTo>
                  <a:pt x="5047070" y="20695"/>
                </a:lnTo>
                <a:lnTo>
                  <a:pt x="4999484" y="16786"/>
                </a:lnTo>
                <a:lnTo>
                  <a:pt x="4951784" y="13282"/>
                </a:lnTo>
                <a:lnTo>
                  <a:pt x="4903971" y="10183"/>
                </a:lnTo>
                <a:lnTo>
                  <a:pt x="4856048" y="7491"/>
                </a:lnTo>
                <a:lnTo>
                  <a:pt x="4808016" y="5209"/>
                </a:lnTo>
                <a:lnTo>
                  <a:pt x="4759877" y="3338"/>
                </a:lnTo>
                <a:lnTo>
                  <a:pt x="4711633" y="1880"/>
                </a:lnTo>
                <a:lnTo>
                  <a:pt x="4663285" y="837"/>
                </a:lnTo>
                <a:lnTo>
                  <a:pt x="4614835" y="209"/>
                </a:lnTo>
                <a:lnTo>
                  <a:pt x="4566284" y="0"/>
                </a:lnTo>
                <a:lnTo>
                  <a:pt x="4517738" y="209"/>
                </a:lnTo>
                <a:lnTo>
                  <a:pt x="4469292" y="837"/>
                </a:lnTo>
                <a:lnTo>
                  <a:pt x="4420948" y="1880"/>
                </a:lnTo>
                <a:lnTo>
                  <a:pt x="4372707" y="3338"/>
                </a:lnTo>
                <a:lnTo>
                  <a:pt x="4324572" y="5209"/>
                </a:lnTo>
                <a:lnTo>
                  <a:pt x="4276544" y="7491"/>
                </a:lnTo>
                <a:lnTo>
                  <a:pt x="4228624" y="10183"/>
                </a:lnTo>
                <a:lnTo>
                  <a:pt x="4180815" y="13282"/>
                </a:lnTo>
                <a:lnTo>
                  <a:pt x="4133118" y="16786"/>
                </a:lnTo>
                <a:lnTo>
                  <a:pt x="4085535" y="20695"/>
                </a:lnTo>
                <a:lnTo>
                  <a:pt x="4038068" y="25007"/>
                </a:lnTo>
                <a:lnTo>
                  <a:pt x="3990718" y="29719"/>
                </a:lnTo>
                <a:lnTo>
                  <a:pt x="3943487" y="34830"/>
                </a:lnTo>
                <a:lnTo>
                  <a:pt x="3896377" y="40339"/>
                </a:lnTo>
                <a:lnTo>
                  <a:pt x="3849389" y="46243"/>
                </a:lnTo>
                <a:lnTo>
                  <a:pt x="3802526" y="52540"/>
                </a:lnTo>
                <a:lnTo>
                  <a:pt x="3755789" y="59230"/>
                </a:lnTo>
                <a:lnTo>
                  <a:pt x="3709179" y="66311"/>
                </a:lnTo>
                <a:lnTo>
                  <a:pt x="3662700" y="73780"/>
                </a:lnTo>
                <a:lnTo>
                  <a:pt x="3616351" y="81636"/>
                </a:lnTo>
                <a:lnTo>
                  <a:pt x="3570135" y="89877"/>
                </a:lnTo>
                <a:lnTo>
                  <a:pt x="3524054" y="98502"/>
                </a:lnTo>
                <a:lnTo>
                  <a:pt x="3478109" y="107509"/>
                </a:lnTo>
                <a:lnTo>
                  <a:pt x="3432302" y="116896"/>
                </a:lnTo>
                <a:lnTo>
                  <a:pt x="3386635" y="126661"/>
                </a:lnTo>
                <a:lnTo>
                  <a:pt x="3341110" y="136802"/>
                </a:lnTo>
                <a:lnTo>
                  <a:pt x="3295728" y="147319"/>
                </a:lnTo>
                <a:lnTo>
                  <a:pt x="3250491" y="158209"/>
                </a:lnTo>
                <a:lnTo>
                  <a:pt x="3205401" y="169470"/>
                </a:lnTo>
                <a:lnTo>
                  <a:pt x="3160459" y="181101"/>
                </a:lnTo>
                <a:lnTo>
                  <a:pt x="3115667" y="193101"/>
                </a:lnTo>
                <a:lnTo>
                  <a:pt x="3071028" y="205466"/>
                </a:lnTo>
                <a:lnTo>
                  <a:pt x="3026542" y="218196"/>
                </a:lnTo>
                <a:lnTo>
                  <a:pt x="2982211" y="231289"/>
                </a:lnTo>
                <a:lnTo>
                  <a:pt x="2938037" y="244743"/>
                </a:lnTo>
                <a:lnTo>
                  <a:pt x="2894023" y="258557"/>
                </a:lnTo>
                <a:lnTo>
                  <a:pt x="2850169" y="272728"/>
                </a:lnTo>
                <a:lnTo>
                  <a:pt x="2806477" y="287255"/>
                </a:lnTo>
                <a:lnTo>
                  <a:pt x="2762949" y="302137"/>
                </a:lnTo>
                <a:lnTo>
                  <a:pt x="2719587" y="317371"/>
                </a:lnTo>
                <a:lnTo>
                  <a:pt x="2676392" y="332956"/>
                </a:lnTo>
                <a:lnTo>
                  <a:pt x="2633367" y="348890"/>
                </a:lnTo>
                <a:lnTo>
                  <a:pt x="2590512" y="365172"/>
                </a:lnTo>
                <a:lnTo>
                  <a:pt x="2547830" y="381799"/>
                </a:lnTo>
                <a:lnTo>
                  <a:pt x="2505323" y="398770"/>
                </a:lnTo>
                <a:lnTo>
                  <a:pt x="2462991" y="416084"/>
                </a:lnTo>
                <a:lnTo>
                  <a:pt x="2420838" y="433738"/>
                </a:lnTo>
                <a:lnTo>
                  <a:pt x="2378864" y="451731"/>
                </a:lnTo>
                <a:lnTo>
                  <a:pt x="2337071" y="470060"/>
                </a:lnTo>
                <a:lnTo>
                  <a:pt x="2295461" y="488726"/>
                </a:lnTo>
                <a:lnTo>
                  <a:pt x="2254036" y="507724"/>
                </a:lnTo>
                <a:lnTo>
                  <a:pt x="2212798" y="527055"/>
                </a:lnTo>
                <a:lnTo>
                  <a:pt x="2171747" y="546716"/>
                </a:lnTo>
                <a:lnTo>
                  <a:pt x="2130887" y="566706"/>
                </a:lnTo>
                <a:lnTo>
                  <a:pt x="2090218" y="587022"/>
                </a:lnTo>
                <a:lnTo>
                  <a:pt x="2049743" y="607663"/>
                </a:lnTo>
                <a:lnTo>
                  <a:pt x="2009462" y="628628"/>
                </a:lnTo>
                <a:lnTo>
                  <a:pt x="1969379" y="649914"/>
                </a:lnTo>
                <a:lnTo>
                  <a:pt x="1929494" y="671520"/>
                </a:lnTo>
                <a:lnTo>
                  <a:pt x="1889809" y="693444"/>
                </a:lnTo>
                <a:lnTo>
                  <a:pt x="1850327" y="715685"/>
                </a:lnTo>
                <a:lnTo>
                  <a:pt x="1811048" y="738240"/>
                </a:lnTo>
                <a:lnTo>
                  <a:pt x="1771974" y="761108"/>
                </a:lnTo>
                <a:lnTo>
                  <a:pt x="1733108" y="784288"/>
                </a:lnTo>
                <a:lnTo>
                  <a:pt x="1694451" y="807777"/>
                </a:lnTo>
                <a:lnTo>
                  <a:pt x="1656004" y="831574"/>
                </a:lnTo>
                <a:lnTo>
                  <a:pt x="1617770" y="855678"/>
                </a:lnTo>
                <a:lnTo>
                  <a:pt x="1579750" y="880085"/>
                </a:lnTo>
                <a:lnTo>
                  <a:pt x="1541945" y="904795"/>
                </a:lnTo>
                <a:lnTo>
                  <a:pt x="1504359" y="929807"/>
                </a:lnTo>
                <a:lnTo>
                  <a:pt x="1466991" y="955117"/>
                </a:lnTo>
                <a:lnTo>
                  <a:pt x="1429845" y="980725"/>
                </a:lnTo>
                <a:lnTo>
                  <a:pt x="1392921" y="1006629"/>
                </a:lnTo>
                <a:lnTo>
                  <a:pt x="1356222" y="1032827"/>
                </a:lnTo>
                <a:lnTo>
                  <a:pt x="1319748" y="1059317"/>
                </a:lnTo>
                <a:lnTo>
                  <a:pt x="1283503" y="1086098"/>
                </a:lnTo>
                <a:lnTo>
                  <a:pt x="1247488" y="1113167"/>
                </a:lnTo>
                <a:lnTo>
                  <a:pt x="1211703" y="1140524"/>
                </a:lnTo>
                <a:lnTo>
                  <a:pt x="1176152" y="1168167"/>
                </a:lnTo>
                <a:lnTo>
                  <a:pt x="1140836" y="1196093"/>
                </a:lnTo>
                <a:lnTo>
                  <a:pt x="1105756" y="1224301"/>
                </a:lnTo>
                <a:lnTo>
                  <a:pt x="1070915" y="1252790"/>
                </a:lnTo>
                <a:lnTo>
                  <a:pt x="1036314" y="1281557"/>
                </a:lnTo>
                <a:lnTo>
                  <a:pt x="1001954" y="1310601"/>
                </a:lnTo>
                <a:lnTo>
                  <a:pt x="967838" y="1339920"/>
                </a:lnTo>
                <a:lnTo>
                  <a:pt x="933967" y="1369513"/>
                </a:lnTo>
                <a:lnTo>
                  <a:pt x="900342" y="1399377"/>
                </a:lnTo>
                <a:lnTo>
                  <a:pt x="866967" y="1429511"/>
                </a:lnTo>
                <a:lnTo>
                  <a:pt x="833842" y="1459914"/>
                </a:lnTo>
                <a:lnTo>
                  <a:pt x="800969" y="1490583"/>
                </a:lnTo>
                <a:lnTo>
                  <a:pt x="768350" y="1521517"/>
                </a:lnTo>
                <a:lnTo>
                  <a:pt x="735986" y="1552714"/>
                </a:lnTo>
                <a:lnTo>
                  <a:pt x="703880" y="1584173"/>
                </a:lnTo>
                <a:lnTo>
                  <a:pt x="672032" y="1615891"/>
                </a:lnTo>
                <a:lnTo>
                  <a:pt x="640446" y="1647867"/>
                </a:lnTo>
                <a:lnTo>
                  <a:pt x="609122" y="1680099"/>
                </a:lnTo>
                <a:lnTo>
                  <a:pt x="578062" y="1712586"/>
                </a:lnTo>
                <a:lnTo>
                  <a:pt x="547267" y="1745326"/>
                </a:lnTo>
                <a:lnTo>
                  <a:pt x="516741" y="1778317"/>
                </a:lnTo>
                <a:lnTo>
                  <a:pt x="486484" y="1811557"/>
                </a:lnTo>
                <a:lnTo>
                  <a:pt x="456498" y="1845045"/>
                </a:lnTo>
                <a:lnTo>
                  <a:pt x="426785" y="1878778"/>
                </a:lnTo>
                <a:lnTo>
                  <a:pt x="397346" y="1912756"/>
                </a:lnTo>
                <a:lnTo>
                  <a:pt x="368184" y="1946976"/>
                </a:lnTo>
                <a:lnTo>
                  <a:pt x="339300" y="1981437"/>
                </a:lnTo>
                <a:lnTo>
                  <a:pt x="310695" y="2016138"/>
                </a:lnTo>
                <a:lnTo>
                  <a:pt x="282372" y="2051075"/>
                </a:lnTo>
                <a:lnTo>
                  <a:pt x="254332" y="2086248"/>
                </a:lnTo>
                <a:lnTo>
                  <a:pt x="226577" y="2121655"/>
                </a:lnTo>
                <a:lnTo>
                  <a:pt x="199109" y="2157294"/>
                </a:lnTo>
                <a:lnTo>
                  <a:pt x="171929" y="2193163"/>
                </a:lnTo>
                <a:lnTo>
                  <a:pt x="145039" y="2229262"/>
                </a:lnTo>
                <a:lnTo>
                  <a:pt x="118441" y="2265587"/>
                </a:lnTo>
                <a:lnTo>
                  <a:pt x="92136" y="2302137"/>
                </a:lnTo>
                <a:lnTo>
                  <a:pt x="66127" y="2338911"/>
                </a:lnTo>
                <a:lnTo>
                  <a:pt x="40415" y="2375907"/>
                </a:lnTo>
                <a:lnTo>
                  <a:pt x="15001" y="2413123"/>
                </a:lnTo>
                <a:lnTo>
                  <a:pt x="0" y="2435485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76619" y="3699130"/>
            <a:ext cx="1122045" cy="3159125"/>
          </a:xfrm>
          <a:custGeom>
            <a:avLst/>
            <a:gdLst/>
            <a:ahLst/>
            <a:cxnLst/>
            <a:rect l="l" t="t" r="r" b="b"/>
            <a:pathLst>
              <a:path w="1122045" h="3159125">
                <a:moveTo>
                  <a:pt x="1121642" y="0"/>
                </a:moveTo>
                <a:lnTo>
                  <a:pt x="0" y="315887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15816" y="3478910"/>
            <a:ext cx="590550" cy="3379470"/>
          </a:xfrm>
          <a:custGeom>
            <a:avLst/>
            <a:gdLst/>
            <a:ahLst/>
            <a:cxnLst/>
            <a:rect l="l" t="t" r="r" b="b"/>
            <a:pathLst>
              <a:path w="590550" h="3379470">
                <a:moveTo>
                  <a:pt x="590268" y="0"/>
                </a:moveTo>
                <a:lnTo>
                  <a:pt x="0" y="3379089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43788" y="4083177"/>
            <a:ext cx="1772285" cy="2774950"/>
          </a:xfrm>
          <a:custGeom>
            <a:avLst/>
            <a:gdLst/>
            <a:ahLst/>
            <a:cxnLst/>
            <a:rect l="l" t="t" r="r" b="b"/>
            <a:pathLst>
              <a:path w="1772284" h="2774950">
                <a:moveTo>
                  <a:pt x="1772086" y="0"/>
                </a:moveTo>
                <a:lnTo>
                  <a:pt x="0" y="2774823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67941" y="4097656"/>
            <a:ext cx="2210435" cy="2760345"/>
          </a:xfrm>
          <a:custGeom>
            <a:avLst/>
            <a:gdLst/>
            <a:ahLst/>
            <a:cxnLst/>
            <a:rect l="l" t="t" r="r" b="b"/>
            <a:pathLst>
              <a:path w="2210434" h="2760345">
                <a:moveTo>
                  <a:pt x="0" y="2760345"/>
                </a:moveTo>
                <a:lnTo>
                  <a:pt x="2209932" y="0"/>
                </a:lnTo>
              </a:path>
            </a:pathLst>
          </a:custGeom>
          <a:ln w="25146">
            <a:solidFill>
              <a:srgbClr val="6D6D6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40626" y="3206496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&gt;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03486" y="17063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390572" y="4097654"/>
            <a:ext cx="566420" cy="0"/>
          </a:xfrm>
          <a:custGeom>
            <a:avLst/>
            <a:gdLst/>
            <a:ahLst/>
            <a:cxnLst/>
            <a:rect l="l" t="t" r="r" b="b"/>
            <a:pathLst>
              <a:path w="566420">
                <a:moveTo>
                  <a:pt x="0" y="0"/>
                </a:moveTo>
                <a:lnTo>
                  <a:pt x="566356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51702" y="4097654"/>
            <a:ext cx="1324610" cy="0"/>
          </a:xfrm>
          <a:custGeom>
            <a:avLst/>
            <a:gdLst/>
            <a:ahLst/>
            <a:cxnLst/>
            <a:rect l="l" t="t" r="r" b="b"/>
            <a:pathLst>
              <a:path w="1324609">
                <a:moveTo>
                  <a:pt x="0" y="0"/>
                </a:moveTo>
                <a:lnTo>
                  <a:pt x="132448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7927" y="4097654"/>
            <a:ext cx="5200650" cy="0"/>
          </a:xfrm>
          <a:custGeom>
            <a:avLst/>
            <a:gdLst/>
            <a:ahLst/>
            <a:cxnLst/>
            <a:rect l="l" t="t" r="r" b="b"/>
            <a:pathLst>
              <a:path w="5200650">
                <a:moveTo>
                  <a:pt x="0" y="0"/>
                </a:moveTo>
                <a:lnTo>
                  <a:pt x="5200650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76186" y="4097654"/>
            <a:ext cx="814705" cy="0"/>
          </a:xfrm>
          <a:custGeom>
            <a:avLst/>
            <a:gdLst/>
            <a:ahLst/>
            <a:cxnLst/>
            <a:rect l="l" t="t" r="r" b="b"/>
            <a:pathLst>
              <a:path w="814704">
                <a:moveTo>
                  <a:pt x="0" y="0"/>
                </a:moveTo>
                <a:lnTo>
                  <a:pt x="814387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78579" y="4097654"/>
            <a:ext cx="873125" cy="0"/>
          </a:xfrm>
          <a:custGeom>
            <a:avLst/>
            <a:gdLst/>
            <a:ahLst/>
            <a:cxnLst/>
            <a:rect l="l" t="t" r="r" b="b"/>
            <a:pathLst>
              <a:path w="873125">
                <a:moveTo>
                  <a:pt x="0" y="0"/>
                </a:moveTo>
                <a:lnTo>
                  <a:pt x="873125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04874" y="3479084"/>
            <a:ext cx="893444" cy="219710"/>
          </a:xfrm>
          <a:custGeom>
            <a:avLst/>
            <a:gdLst/>
            <a:ahLst/>
            <a:cxnLst/>
            <a:rect l="l" t="t" r="r" b="b"/>
            <a:pathLst>
              <a:path w="893445" h="219710">
                <a:moveTo>
                  <a:pt x="0" y="0"/>
                </a:moveTo>
                <a:lnTo>
                  <a:pt x="50501" y="8240"/>
                </a:lnTo>
                <a:lnTo>
                  <a:pt x="100914" y="16949"/>
                </a:lnTo>
                <a:lnTo>
                  <a:pt x="151237" y="26126"/>
                </a:lnTo>
                <a:lnTo>
                  <a:pt x="201465" y="35771"/>
                </a:lnTo>
                <a:lnTo>
                  <a:pt x="251596" y="45883"/>
                </a:lnTo>
                <a:lnTo>
                  <a:pt x="301626" y="56460"/>
                </a:lnTo>
                <a:lnTo>
                  <a:pt x="351552" y="67503"/>
                </a:lnTo>
                <a:lnTo>
                  <a:pt x="401371" y="79010"/>
                </a:lnTo>
                <a:lnTo>
                  <a:pt x="451080" y="90981"/>
                </a:lnTo>
                <a:lnTo>
                  <a:pt x="500675" y="103414"/>
                </a:lnTo>
                <a:lnTo>
                  <a:pt x="550152" y="116309"/>
                </a:lnTo>
                <a:lnTo>
                  <a:pt x="599510" y="129666"/>
                </a:lnTo>
                <a:lnTo>
                  <a:pt x="648744" y="143482"/>
                </a:lnTo>
                <a:lnTo>
                  <a:pt x="697852" y="157758"/>
                </a:lnTo>
                <a:lnTo>
                  <a:pt x="746829" y="172493"/>
                </a:lnTo>
                <a:lnTo>
                  <a:pt x="795673" y="187686"/>
                </a:lnTo>
                <a:lnTo>
                  <a:pt x="844381" y="203336"/>
                </a:lnTo>
                <a:lnTo>
                  <a:pt x="892949" y="219443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22010" y="4250619"/>
            <a:ext cx="480059" cy="349885"/>
          </a:xfrm>
          <a:custGeom>
            <a:avLst/>
            <a:gdLst/>
            <a:ahLst/>
            <a:cxnLst/>
            <a:rect l="l" t="t" r="r" b="b"/>
            <a:pathLst>
              <a:path w="480059" h="349885">
                <a:moveTo>
                  <a:pt x="0" y="0"/>
                </a:moveTo>
                <a:lnTo>
                  <a:pt x="41379" y="27137"/>
                </a:lnTo>
                <a:lnTo>
                  <a:pt x="82507" y="54644"/>
                </a:lnTo>
                <a:lnTo>
                  <a:pt x="123382" y="82519"/>
                </a:lnTo>
                <a:lnTo>
                  <a:pt x="164002" y="110759"/>
                </a:lnTo>
                <a:lnTo>
                  <a:pt x="204364" y="139362"/>
                </a:lnTo>
                <a:lnTo>
                  <a:pt x="244465" y="168328"/>
                </a:lnTo>
                <a:lnTo>
                  <a:pt x="284303" y="197655"/>
                </a:lnTo>
                <a:lnTo>
                  <a:pt x="323876" y="227340"/>
                </a:lnTo>
                <a:lnTo>
                  <a:pt x="363181" y="257382"/>
                </a:lnTo>
                <a:lnTo>
                  <a:pt x="402215" y="287779"/>
                </a:lnTo>
                <a:lnTo>
                  <a:pt x="440976" y="318529"/>
                </a:lnTo>
                <a:lnTo>
                  <a:pt x="479463" y="349631"/>
                </a:lnTo>
              </a:path>
            </a:pathLst>
          </a:custGeom>
          <a:ln w="88900">
            <a:solidFill>
              <a:srgbClr val="FF66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33304" y="3778379"/>
            <a:ext cx="127000" cy="275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 flipH="1">
            <a:off x="4521711" y="2228850"/>
            <a:ext cx="45719" cy="4629530"/>
          </a:xfrm>
          <a:custGeom>
            <a:avLst/>
            <a:gdLst/>
            <a:ahLst/>
            <a:cxnLst/>
            <a:rect l="l" t="t" r="r" b="b"/>
            <a:pathLst>
              <a:path h="2101850">
                <a:moveTo>
                  <a:pt x="0" y="0"/>
                </a:moveTo>
                <a:lnTo>
                  <a:pt x="0" y="2101596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08996" y="183895"/>
            <a:ext cx="592645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Linear distortion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with respect to</a:t>
            </a:r>
            <a:r>
              <a:rPr sz="2000" b="1" i="1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i="1" spc="-5" dirty="0">
                <a:solidFill>
                  <a:srgbClr val="FFFFFF"/>
                </a:solidFill>
                <a:latin typeface="Verdana"/>
                <a:cs typeface="Verdana"/>
              </a:rPr>
              <a:t>ellipsoid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30909" y="5989383"/>
            <a:ext cx="18872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858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&lt;  ellipsoid</a:t>
            </a:r>
            <a:r>
              <a:rPr sz="1500" b="1" spc="-4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844679" y="4218611"/>
            <a:ext cx="1229360" cy="1882775"/>
          </a:xfrm>
          <a:custGeom>
            <a:avLst/>
            <a:gdLst/>
            <a:ahLst/>
            <a:cxnLst/>
            <a:rect l="l" t="t" r="r" b="b"/>
            <a:pathLst>
              <a:path w="1229359" h="1882775">
                <a:moveTo>
                  <a:pt x="1229347" y="1882343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03007" y="4154801"/>
            <a:ext cx="122605" cy="141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088503" y="4405058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68378" y="3001645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di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spc="-5" dirty="0">
                <a:latin typeface="Verdana"/>
                <a:cs typeface="Verdana"/>
              </a:rPr>
              <a:t>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1558" y="3789809"/>
            <a:ext cx="126999" cy="274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48858" y="3035046"/>
            <a:ext cx="112458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surface  (secant)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-44796" y="5570741"/>
            <a:ext cx="410400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marR="5080" indent="635" algn="ctr">
              <a:spcBef>
                <a:spcPts val="83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 used for SPCS 27 </a:t>
            </a:r>
            <a:r>
              <a:rPr sz="2000" b="1" i="1" spc="-10" dirty="0">
                <a:latin typeface="Verdana"/>
                <a:cs typeface="Verdana"/>
              </a:rPr>
              <a:t>and </a:t>
            </a:r>
            <a:r>
              <a:rPr sz="2000" b="1" i="1" spc="-5" dirty="0">
                <a:latin typeface="Verdana"/>
                <a:cs typeface="Verdana"/>
              </a:rPr>
              <a:t>83  (minimizes distortion with  respect to</a:t>
            </a:r>
            <a:r>
              <a:rPr sz="2000" b="1" i="1" dirty="0">
                <a:latin typeface="Verdana"/>
                <a:cs typeface="Verdana"/>
              </a:rPr>
              <a:t> </a:t>
            </a:r>
            <a:r>
              <a:rPr sz="2000" b="1" i="1" spc="-5" dirty="0">
                <a:latin typeface="Verdana"/>
                <a:cs typeface="Verdana"/>
              </a:rPr>
              <a:t>ellipsoid)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9"/>
          <p:cNvSpPr txBox="1"/>
          <p:nvPr/>
        </p:nvSpPr>
        <p:spPr>
          <a:xfrm>
            <a:off x="1207049" y="4902679"/>
            <a:ext cx="4104004" cy="567975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67310" marR="318389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</a:p>
          <a:p>
            <a:pPr marL="304800" marR="5080" indent="635" algn="ctr">
              <a:spcBef>
                <a:spcPts val="835"/>
              </a:spcBef>
            </a:pPr>
            <a:endParaRPr sz="20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11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387855"/>
            <a:ext cx="9144000" cy="3470275"/>
          </a:xfrm>
          <a:custGeom>
            <a:avLst/>
            <a:gdLst/>
            <a:ahLst/>
            <a:cxnLst/>
            <a:rect l="l" t="t" r="r" b="b"/>
            <a:pathLst>
              <a:path w="9144000" h="3470275">
                <a:moveTo>
                  <a:pt x="4572000" y="0"/>
                </a:moveTo>
                <a:lnTo>
                  <a:pt x="4523440" y="209"/>
                </a:lnTo>
                <a:lnTo>
                  <a:pt x="4474980" y="837"/>
                </a:lnTo>
                <a:lnTo>
                  <a:pt x="4426623" y="1880"/>
                </a:lnTo>
                <a:lnTo>
                  <a:pt x="4378369" y="3338"/>
                </a:lnTo>
                <a:lnTo>
                  <a:pt x="4330220" y="5209"/>
                </a:lnTo>
                <a:lnTo>
                  <a:pt x="4282178" y="7491"/>
                </a:lnTo>
                <a:lnTo>
                  <a:pt x="4234245" y="10183"/>
                </a:lnTo>
                <a:lnTo>
                  <a:pt x="4186423" y="13282"/>
                </a:lnTo>
                <a:lnTo>
                  <a:pt x="4138713" y="16786"/>
                </a:lnTo>
                <a:lnTo>
                  <a:pt x="4091117" y="20695"/>
                </a:lnTo>
                <a:lnTo>
                  <a:pt x="4043636" y="25007"/>
                </a:lnTo>
                <a:lnTo>
                  <a:pt x="3996273" y="29719"/>
                </a:lnTo>
                <a:lnTo>
                  <a:pt x="3949029" y="34830"/>
                </a:lnTo>
                <a:lnTo>
                  <a:pt x="3901906" y="40339"/>
                </a:lnTo>
                <a:lnTo>
                  <a:pt x="3854905" y="46243"/>
                </a:lnTo>
                <a:lnTo>
                  <a:pt x="3808029" y="52541"/>
                </a:lnTo>
                <a:lnTo>
                  <a:pt x="3761278" y="59231"/>
                </a:lnTo>
                <a:lnTo>
                  <a:pt x="3714656" y="66311"/>
                </a:lnTo>
                <a:lnTo>
                  <a:pt x="3668163" y="73780"/>
                </a:lnTo>
                <a:lnTo>
                  <a:pt x="3621801" y="81636"/>
                </a:lnTo>
                <a:lnTo>
                  <a:pt x="3575572" y="89878"/>
                </a:lnTo>
                <a:lnTo>
                  <a:pt x="3529478" y="98503"/>
                </a:lnTo>
                <a:lnTo>
                  <a:pt x="3483520" y="107509"/>
                </a:lnTo>
                <a:lnTo>
                  <a:pt x="3437701" y="116896"/>
                </a:lnTo>
                <a:lnTo>
                  <a:pt x="3392021" y="126661"/>
                </a:lnTo>
                <a:lnTo>
                  <a:pt x="3346483" y="136803"/>
                </a:lnTo>
                <a:lnTo>
                  <a:pt x="3301088" y="147320"/>
                </a:lnTo>
                <a:lnTo>
                  <a:pt x="3255838" y="158210"/>
                </a:lnTo>
                <a:lnTo>
                  <a:pt x="3210735" y="169471"/>
                </a:lnTo>
                <a:lnTo>
                  <a:pt x="3165781" y="181102"/>
                </a:lnTo>
                <a:lnTo>
                  <a:pt x="3120976" y="193102"/>
                </a:lnTo>
                <a:lnTo>
                  <a:pt x="3076324" y="205467"/>
                </a:lnTo>
                <a:lnTo>
                  <a:pt x="3031825" y="218198"/>
                </a:lnTo>
                <a:lnTo>
                  <a:pt x="2987482" y="231291"/>
                </a:lnTo>
                <a:lnTo>
                  <a:pt x="2943296" y="244745"/>
                </a:lnTo>
                <a:lnTo>
                  <a:pt x="2899269" y="258559"/>
                </a:lnTo>
                <a:lnTo>
                  <a:pt x="2855402" y="272730"/>
                </a:lnTo>
                <a:lnTo>
                  <a:pt x="2811698" y="287258"/>
                </a:lnTo>
                <a:lnTo>
                  <a:pt x="2768158" y="302139"/>
                </a:lnTo>
                <a:lnTo>
                  <a:pt x="2724783" y="317374"/>
                </a:lnTo>
                <a:lnTo>
                  <a:pt x="2681576" y="332959"/>
                </a:lnTo>
                <a:lnTo>
                  <a:pt x="2638538" y="348893"/>
                </a:lnTo>
                <a:lnTo>
                  <a:pt x="2595672" y="365175"/>
                </a:lnTo>
                <a:lnTo>
                  <a:pt x="2552978" y="381802"/>
                </a:lnTo>
                <a:lnTo>
                  <a:pt x="2510458" y="398774"/>
                </a:lnTo>
                <a:lnTo>
                  <a:pt x="2468114" y="416088"/>
                </a:lnTo>
                <a:lnTo>
                  <a:pt x="2425949" y="433742"/>
                </a:lnTo>
                <a:lnTo>
                  <a:pt x="2383963" y="451735"/>
                </a:lnTo>
                <a:lnTo>
                  <a:pt x="2342158" y="470065"/>
                </a:lnTo>
                <a:lnTo>
                  <a:pt x="2300536" y="488730"/>
                </a:lnTo>
                <a:lnTo>
                  <a:pt x="2259099" y="507730"/>
                </a:lnTo>
                <a:lnTo>
                  <a:pt x="2217849" y="527061"/>
                </a:lnTo>
                <a:lnTo>
                  <a:pt x="2176787" y="546722"/>
                </a:lnTo>
                <a:lnTo>
                  <a:pt x="2135915" y="566712"/>
                </a:lnTo>
                <a:lnTo>
                  <a:pt x="2095234" y="587028"/>
                </a:lnTo>
                <a:lnTo>
                  <a:pt x="2054747" y="607670"/>
                </a:lnTo>
                <a:lnTo>
                  <a:pt x="2014455" y="628635"/>
                </a:lnTo>
                <a:lnTo>
                  <a:pt x="1974360" y="649921"/>
                </a:lnTo>
                <a:lnTo>
                  <a:pt x="1934464" y="671528"/>
                </a:lnTo>
                <a:lnTo>
                  <a:pt x="1894767" y="693452"/>
                </a:lnTo>
                <a:lnTo>
                  <a:pt x="1855273" y="715694"/>
                </a:lnTo>
                <a:lnTo>
                  <a:pt x="1815983" y="738249"/>
                </a:lnTo>
                <a:lnTo>
                  <a:pt x="1776898" y="761118"/>
                </a:lnTo>
                <a:lnTo>
                  <a:pt x="1738021" y="784298"/>
                </a:lnTo>
                <a:lnTo>
                  <a:pt x="1699352" y="807788"/>
                </a:lnTo>
                <a:lnTo>
                  <a:pt x="1660895" y="831586"/>
                </a:lnTo>
                <a:lnTo>
                  <a:pt x="1622649" y="855689"/>
                </a:lnTo>
                <a:lnTo>
                  <a:pt x="1584618" y="880097"/>
                </a:lnTo>
                <a:lnTo>
                  <a:pt x="1546803" y="904808"/>
                </a:lnTo>
                <a:lnTo>
                  <a:pt x="1509205" y="929820"/>
                </a:lnTo>
                <a:lnTo>
                  <a:pt x="1471826" y="955131"/>
                </a:lnTo>
                <a:lnTo>
                  <a:pt x="1434669" y="980739"/>
                </a:lnTo>
                <a:lnTo>
                  <a:pt x="1397735" y="1006644"/>
                </a:lnTo>
                <a:lnTo>
                  <a:pt x="1361025" y="1032842"/>
                </a:lnTo>
                <a:lnTo>
                  <a:pt x="1324541" y="1059333"/>
                </a:lnTo>
                <a:lnTo>
                  <a:pt x="1288285" y="1086115"/>
                </a:lnTo>
                <a:lnTo>
                  <a:pt x="1252259" y="1113185"/>
                </a:lnTo>
                <a:lnTo>
                  <a:pt x="1216464" y="1140543"/>
                </a:lnTo>
                <a:lnTo>
                  <a:pt x="1180903" y="1168186"/>
                </a:lnTo>
                <a:lnTo>
                  <a:pt x="1145576" y="1196113"/>
                </a:lnTo>
                <a:lnTo>
                  <a:pt x="1110486" y="1224322"/>
                </a:lnTo>
                <a:lnTo>
                  <a:pt x="1075634" y="1252811"/>
                </a:lnTo>
                <a:lnTo>
                  <a:pt x="1041023" y="1281579"/>
                </a:lnTo>
                <a:lnTo>
                  <a:pt x="1006653" y="1310624"/>
                </a:lnTo>
                <a:lnTo>
                  <a:pt x="972527" y="1339944"/>
                </a:lnTo>
                <a:lnTo>
                  <a:pt x="938646" y="1369537"/>
                </a:lnTo>
                <a:lnTo>
                  <a:pt x="905012" y="1399403"/>
                </a:lnTo>
                <a:lnTo>
                  <a:pt x="871627" y="1429538"/>
                </a:lnTo>
                <a:lnTo>
                  <a:pt x="838492" y="1459941"/>
                </a:lnTo>
                <a:lnTo>
                  <a:pt x="805609" y="1490611"/>
                </a:lnTo>
                <a:lnTo>
                  <a:pt x="772980" y="1521546"/>
                </a:lnTo>
                <a:lnTo>
                  <a:pt x="740607" y="1552744"/>
                </a:lnTo>
                <a:lnTo>
                  <a:pt x="708491" y="1584204"/>
                </a:lnTo>
                <a:lnTo>
                  <a:pt x="676635" y="1615923"/>
                </a:lnTo>
                <a:lnTo>
                  <a:pt x="645039" y="1647900"/>
                </a:lnTo>
                <a:lnTo>
                  <a:pt x="613705" y="1680134"/>
                </a:lnTo>
                <a:lnTo>
                  <a:pt x="582636" y="1712622"/>
                </a:lnTo>
                <a:lnTo>
                  <a:pt x="551833" y="1745363"/>
                </a:lnTo>
                <a:lnTo>
                  <a:pt x="521298" y="1778354"/>
                </a:lnTo>
                <a:lnTo>
                  <a:pt x="491032" y="1811596"/>
                </a:lnTo>
                <a:lnTo>
                  <a:pt x="461037" y="1845085"/>
                </a:lnTo>
                <a:lnTo>
                  <a:pt x="431315" y="1878819"/>
                </a:lnTo>
                <a:lnTo>
                  <a:pt x="401868" y="1912799"/>
                </a:lnTo>
                <a:lnTo>
                  <a:pt x="372697" y="1947020"/>
                </a:lnTo>
                <a:lnTo>
                  <a:pt x="343804" y="1981482"/>
                </a:lnTo>
                <a:lnTo>
                  <a:pt x="315191" y="2016184"/>
                </a:lnTo>
                <a:lnTo>
                  <a:pt x="286860" y="2051123"/>
                </a:lnTo>
                <a:lnTo>
                  <a:pt x="258812" y="2086297"/>
                </a:lnTo>
                <a:lnTo>
                  <a:pt x="231049" y="2121705"/>
                </a:lnTo>
                <a:lnTo>
                  <a:pt x="203572" y="2157346"/>
                </a:lnTo>
                <a:lnTo>
                  <a:pt x="176384" y="2193217"/>
                </a:lnTo>
                <a:lnTo>
                  <a:pt x="149487" y="2229316"/>
                </a:lnTo>
                <a:lnTo>
                  <a:pt x="122881" y="2265643"/>
                </a:lnTo>
                <a:lnTo>
                  <a:pt x="96569" y="2302195"/>
                </a:lnTo>
                <a:lnTo>
                  <a:pt x="70552" y="2338970"/>
                </a:lnTo>
                <a:lnTo>
                  <a:pt x="44832" y="2375968"/>
                </a:lnTo>
                <a:lnTo>
                  <a:pt x="19411" y="2413185"/>
                </a:lnTo>
                <a:lnTo>
                  <a:pt x="0" y="3470146"/>
                </a:lnTo>
                <a:lnTo>
                  <a:pt x="9144000" y="3470146"/>
                </a:lnTo>
                <a:lnTo>
                  <a:pt x="9144000" y="2442078"/>
                </a:lnTo>
                <a:lnTo>
                  <a:pt x="9124571" y="2413123"/>
                </a:lnTo>
                <a:lnTo>
                  <a:pt x="9099152" y="2375907"/>
                </a:lnTo>
                <a:lnTo>
                  <a:pt x="9073434" y="2338911"/>
                </a:lnTo>
                <a:lnTo>
                  <a:pt x="9047419" y="2302137"/>
                </a:lnTo>
                <a:lnTo>
                  <a:pt x="9021109" y="2265587"/>
                </a:lnTo>
                <a:lnTo>
                  <a:pt x="8994505" y="2229262"/>
                </a:lnTo>
                <a:lnTo>
                  <a:pt x="8967609" y="2193163"/>
                </a:lnTo>
                <a:lnTo>
                  <a:pt x="8940424" y="2157294"/>
                </a:lnTo>
                <a:lnTo>
                  <a:pt x="8912949" y="2121655"/>
                </a:lnTo>
                <a:lnTo>
                  <a:pt x="8885188" y="2086248"/>
                </a:lnTo>
                <a:lnTo>
                  <a:pt x="8857142" y="2051075"/>
                </a:lnTo>
                <a:lnTo>
                  <a:pt x="8828813" y="2016138"/>
                </a:lnTo>
                <a:lnTo>
                  <a:pt x="8800202" y="1981437"/>
                </a:lnTo>
                <a:lnTo>
                  <a:pt x="8771311" y="1946976"/>
                </a:lnTo>
                <a:lnTo>
                  <a:pt x="8742143" y="1912756"/>
                </a:lnTo>
                <a:lnTo>
                  <a:pt x="8712698" y="1878778"/>
                </a:lnTo>
                <a:lnTo>
                  <a:pt x="8682978" y="1845045"/>
                </a:lnTo>
                <a:lnTo>
                  <a:pt x="8652985" y="1811557"/>
                </a:lnTo>
                <a:lnTo>
                  <a:pt x="8622721" y="1778317"/>
                </a:lnTo>
                <a:lnTo>
                  <a:pt x="8592188" y="1745326"/>
                </a:lnTo>
                <a:lnTo>
                  <a:pt x="8561387" y="1712586"/>
                </a:lnTo>
                <a:lnTo>
                  <a:pt x="8530320" y="1680099"/>
                </a:lnTo>
                <a:lnTo>
                  <a:pt x="8498989" y="1647867"/>
                </a:lnTo>
                <a:lnTo>
                  <a:pt x="8467395" y="1615891"/>
                </a:lnTo>
                <a:lnTo>
                  <a:pt x="8435540" y="1584173"/>
                </a:lnTo>
                <a:lnTo>
                  <a:pt x="8403426" y="1552714"/>
                </a:lnTo>
                <a:lnTo>
                  <a:pt x="8371055" y="1521517"/>
                </a:lnTo>
                <a:lnTo>
                  <a:pt x="8338428" y="1490583"/>
                </a:lnTo>
                <a:lnTo>
                  <a:pt x="8305548" y="1459914"/>
                </a:lnTo>
                <a:lnTo>
                  <a:pt x="8272415" y="1429511"/>
                </a:lnTo>
                <a:lnTo>
                  <a:pt x="8239031" y="1399377"/>
                </a:lnTo>
                <a:lnTo>
                  <a:pt x="8205399" y="1369513"/>
                </a:lnTo>
                <a:lnTo>
                  <a:pt x="8171520" y="1339920"/>
                </a:lnTo>
                <a:lnTo>
                  <a:pt x="8137396" y="1310601"/>
                </a:lnTo>
                <a:lnTo>
                  <a:pt x="8103028" y="1281557"/>
                </a:lnTo>
                <a:lnTo>
                  <a:pt x="8068418" y="1252790"/>
                </a:lnTo>
                <a:lnTo>
                  <a:pt x="8033568" y="1224301"/>
                </a:lnTo>
                <a:lnTo>
                  <a:pt x="7998480" y="1196093"/>
                </a:lnTo>
                <a:lnTo>
                  <a:pt x="7963155" y="1168167"/>
                </a:lnTo>
                <a:lnTo>
                  <a:pt x="7927595" y="1140524"/>
                </a:lnTo>
                <a:lnTo>
                  <a:pt x="7891802" y="1113167"/>
                </a:lnTo>
                <a:lnTo>
                  <a:pt x="7855777" y="1086098"/>
                </a:lnTo>
                <a:lnTo>
                  <a:pt x="7819523" y="1059317"/>
                </a:lnTo>
                <a:lnTo>
                  <a:pt x="7783041" y="1032827"/>
                </a:lnTo>
                <a:lnTo>
                  <a:pt x="7746332" y="1006629"/>
                </a:lnTo>
                <a:lnTo>
                  <a:pt x="7709399" y="980725"/>
                </a:lnTo>
                <a:lnTo>
                  <a:pt x="7672243" y="955117"/>
                </a:lnTo>
                <a:lnTo>
                  <a:pt x="7634866" y="929807"/>
                </a:lnTo>
                <a:lnTo>
                  <a:pt x="7597270" y="904795"/>
                </a:lnTo>
                <a:lnTo>
                  <a:pt x="7559456" y="880085"/>
                </a:lnTo>
                <a:lnTo>
                  <a:pt x="7521426" y="855678"/>
                </a:lnTo>
                <a:lnTo>
                  <a:pt x="7483181" y="831574"/>
                </a:lnTo>
                <a:lnTo>
                  <a:pt x="7444725" y="807777"/>
                </a:lnTo>
                <a:lnTo>
                  <a:pt x="7406057" y="784288"/>
                </a:lnTo>
                <a:lnTo>
                  <a:pt x="7367181" y="761108"/>
                </a:lnTo>
                <a:lnTo>
                  <a:pt x="7328097" y="738240"/>
                </a:lnTo>
                <a:lnTo>
                  <a:pt x="7288807" y="715685"/>
                </a:lnTo>
                <a:lnTo>
                  <a:pt x="7249314" y="693444"/>
                </a:lnTo>
                <a:lnTo>
                  <a:pt x="7209619" y="671520"/>
                </a:lnTo>
                <a:lnTo>
                  <a:pt x="7169723" y="649914"/>
                </a:lnTo>
                <a:lnTo>
                  <a:pt x="7129629" y="628628"/>
                </a:lnTo>
                <a:lnTo>
                  <a:pt x="7089338" y="607663"/>
                </a:lnTo>
                <a:lnTo>
                  <a:pt x="7048851" y="587022"/>
                </a:lnTo>
                <a:lnTo>
                  <a:pt x="7008171" y="566706"/>
                </a:lnTo>
                <a:lnTo>
                  <a:pt x="6967299" y="546716"/>
                </a:lnTo>
                <a:lnTo>
                  <a:pt x="6926238" y="527055"/>
                </a:lnTo>
                <a:lnTo>
                  <a:pt x="6884987" y="507724"/>
                </a:lnTo>
                <a:lnTo>
                  <a:pt x="6843551" y="488726"/>
                </a:lnTo>
                <a:lnTo>
                  <a:pt x="6801929" y="470060"/>
                </a:lnTo>
                <a:lnTo>
                  <a:pt x="6760125" y="451731"/>
                </a:lnTo>
                <a:lnTo>
                  <a:pt x="6718139" y="433738"/>
                </a:lnTo>
                <a:lnTo>
                  <a:pt x="6675973" y="416084"/>
                </a:lnTo>
                <a:lnTo>
                  <a:pt x="6633629" y="398770"/>
                </a:lnTo>
                <a:lnTo>
                  <a:pt x="6591110" y="381799"/>
                </a:lnTo>
                <a:lnTo>
                  <a:pt x="6548415" y="365172"/>
                </a:lnTo>
                <a:lnTo>
                  <a:pt x="6505548" y="348890"/>
                </a:lnTo>
                <a:lnTo>
                  <a:pt x="6462510" y="332956"/>
                </a:lnTo>
                <a:lnTo>
                  <a:pt x="6419303" y="317371"/>
                </a:lnTo>
                <a:lnTo>
                  <a:pt x="6375928" y="302137"/>
                </a:lnTo>
                <a:lnTo>
                  <a:pt x="6332387" y="287255"/>
                </a:lnTo>
                <a:lnTo>
                  <a:pt x="6288682" y="272728"/>
                </a:lnTo>
                <a:lnTo>
                  <a:pt x="6244814" y="258557"/>
                </a:lnTo>
                <a:lnTo>
                  <a:pt x="6200786" y="244743"/>
                </a:lnTo>
                <a:lnTo>
                  <a:pt x="6156599" y="231289"/>
                </a:lnTo>
                <a:lnTo>
                  <a:pt x="6112255" y="218196"/>
                </a:lnTo>
                <a:lnTo>
                  <a:pt x="6067755" y="205466"/>
                </a:lnTo>
                <a:lnTo>
                  <a:pt x="6023102" y="193101"/>
                </a:lnTo>
                <a:lnTo>
                  <a:pt x="5978297" y="181101"/>
                </a:lnTo>
                <a:lnTo>
                  <a:pt x="5933341" y="169470"/>
                </a:lnTo>
                <a:lnTo>
                  <a:pt x="5888236" y="158209"/>
                </a:lnTo>
                <a:lnTo>
                  <a:pt x="5842985" y="147319"/>
                </a:lnTo>
                <a:lnTo>
                  <a:pt x="5797589" y="136802"/>
                </a:lnTo>
                <a:lnTo>
                  <a:pt x="5752049" y="126661"/>
                </a:lnTo>
                <a:lnTo>
                  <a:pt x="5706367" y="116896"/>
                </a:lnTo>
                <a:lnTo>
                  <a:pt x="5660546" y="107509"/>
                </a:lnTo>
                <a:lnTo>
                  <a:pt x="5614586" y="98502"/>
                </a:lnTo>
                <a:lnTo>
                  <a:pt x="5568490" y="89877"/>
                </a:lnTo>
                <a:lnTo>
                  <a:pt x="5522259" y="81636"/>
                </a:lnTo>
                <a:lnTo>
                  <a:pt x="5475895" y="73780"/>
                </a:lnTo>
                <a:lnTo>
                  <a:pt x="5429400" y="66311"/>
                </a:lnTo>
                <a:lnTo>
                  <a:pt x="5382775" y="59230"/>
                </a:lnTo>
                <a:lnTo>
                  <a:pt x="5336023" y="52540"/>
                </a:lnTo>
                <a:lnTo>
                  <a:pt x="5289144" y="46243"/>
                </a:lnTo>
                <a:lnTo>
                  <a:pt x="5242141" y="40339"/>
                </a:lnTo>
                <a:lnTo>
                  <a:pt x="5195015" y="34830"/>
                </a:lnTo>
                <a:lnTo>
                  <a:pt x="5147768" y="29719"/>
                </a:lnTo>
                <a:lnTo>
                  <a:pt x="5100402" y="25007"/>
                </a:lnTo>
                <a:lnTo>
                  <a:pt x="5052918" y="20695"/>
                </a:lnTo>
                <a:lnTo>
                  <a:pt x="5005319" y="16786"/>
                </a:lnTo>
                <a:lnTo>
                  <a:pt x="4957605" y="13282"/>
                </a:lnTo>
                <a:lnTo>
                  <a:pt x="4909780" y="10183"/>
                </a:lnTo>
                <a:lnTo>
                  <a:pt x="4861843" y="7491"/>
                </a:lnTo>
                <a:lnTo>
                  <a:pt x="4813798" y="5209"/>
                </a:lnTo>
                <a:lnTo>
                  <a:pt x="4765646" y="3338"/>
                </a:lnTo>
                <a:lnTo>
                  <a:pt x="4717388" y="1880"/>
                </a:lnTo>
                <a:lnTo>
                  <a:pt x="4669026" y="837"/>
                </a:lnTo>
                <a:lnTo>
                  <a:pt x="4620563" y="209"/>
                </a:lnTo>
                <a:lnTo>
                  <a:pt x="4572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391282"/>
            <a:ext cx="9144000" cy="3466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391280"/>
            <a:ext cx="9144000" cy="2446020"/>
          </a:xfrm>
          <a:custGeom>
            <a:avLst/>
            <a:gdLst/>
            <a:ahLst/>
            <a:cxnLst/>
            <a:rect l="l" t="t" r="r" b="b"/>
            <a:pathLst>
              <a:path w="9144000" h="2446020">
                <a:moveTo>
                  <a:pt x="9144000" y="2445675"/>
                </a:moveTo>
                <a:lnTo>
                  <a:pt x="9122205" y="2413185"/>
                </a:lnTo>
                <a:lnTo>
                  <a:pt x="9096793" y="2375968"/>
                </a:lnTo>
                <a:lnTo>
                  <a:pt x="9071082" y="2338970"/>
                </a:lnTo>
                <a:lnTo>
                  <a:pt x="9045074" y="2302195"/>
                </a:lnTo>
                <a:lnTo>
                  <a:pt x="9018771" y="2265643"/>
                </a:lnTo>
                <a:lnTo>
                  <a:pt x="8992174" y="2229316"/>
                </a:lnTo>
                <a:lnTo>
                  <a:pt x="8965286" y="2193217"/>
                </a:lnTo>
                <a:lnTo>
                  <a:pt x="8938107" y="2157346"/>
                </a:lnTo>
                <a:lnTo>
                  <a:pt x="8910640" y="2121705"/>
                </a:lnTo>
                <a:lnTo>
                  <a:pt x="8882886" y="2086297"/>
                </a:lnTo>
                <a:lnTo>
                  <a:pt x="8854848" y="2051123"/>
                </a:lnTo>
                <a:lnTo>
                  <a:pt x="8826526" y="2016184"/>
                </a:lnTo>
                <a:lnTo>
                  <a:pt x="8797922" y="1981482"/>
                </a:lnTo>
                <a:lnTo>
                  <a:pt x="8769039" y="1947020"/>
                </a:lnTo>
                <a:lnTo>
                  <a:pt x="8739878" y="1912799"/>
                </a:lnTo>
                <a:lnTo>
                  <a:pt x="8710441" y="1878819"/>
                </a:lnTo>
                <a:lnTo>
                  <a:pt x="8680729" y="1845085"/>
                </a:lnTo>
                <a:lnTo>
                  <a:pt x="8650744" y="1811596"/>
                </a:lnTo>
                <a:lnTo>
                  <a:pt x="8620488" y="1778354"/>
                </a:lnTo>
                <a:lnTo>
                  <a:pt x="8589963" y="1745363"/>
                </a:lnTo>
                <a:lnTo>
                  <a:pt x="8559170" y="1712622"/>
                </a:lnTo>
                <a:lnTo>
                  <a:pt x="8528111" y="1680134"/>
                </a:lnTo>
                <a:lnTo>
                  <a:pt x="8496788" y="1647900"/>
                </a:lnTo>
                <a:lnTo>
                  <a:pt x="8465202" y="1615923"/>
                </a:lnTo>
                <a:lnTo>
                  <a:pt x="8433356" y="1584204"/>
                </a:lnTo>
                <a:lnTo>
                  <a:pt x="8401251" y="1552744"/>
                </a:lnTo>
                <a:lnTo>
                  <a:pt x="8368888" y="1521546"/>
                </a:lnTo>
                <a:lnTo>
                  <a:pt x="8336270" y="1490611"/>
                </a:lnTo>
                <a:lnTo>
                  <a:pt x="8303398" y="1459941"/>
                </a:lnTo>
                <a:lnTo>
                  <a:pt x="8270273" y="1429538"/>
                </a:lnTo>
                <a:lnTo>
                  <a:pt x="8236899" y="1399403"/>
                </a:lnTo>
                <a:lnTo>
                  <a:pt x="8203276" y="1369537"/>
                </a:lnTo>
                <a:lnTo>
                  <a:pt x="8169405" y="1339944"/>
                </a:lnTo>
                <a:lnTo>
                  <a:pt x="8135290" y="1310624"/>
                </a:lnTo>
                <a:lnTo>
                  <a:pt x="8100931" y="1281579"/>
                </a:lnTo>
                <a:lnTo>
                  <a:pt x="8066330" y="1252811"/>
                </a:lnTo>
                <a:lnTo>
                  <a:pt x="8031490" y="1224322"/>
                </a:lnTo>
                <a:lnTo>
                  <a:pt x="7996411" y="1196113"/>
                </a:lnTo>
                <a:lnTo>
                  <a:pt x="7961095" y="1168186"/>
                </a:lnTo>
                <a:lnTo>
                  <a:pt x="7925544" y="1140543"/>
                </a:lnTo>
                <a:lnTo>
                  <a:pt x="7889761" y="1113185"/>
                </a:lnTo>
                <a:lnTo>
                  <a:pt x="7853746" y="1086115"/>
                </a:lnTo>
                <a:lnTo>
                  <a:pt x="7817501" y="1059333"/>
                </a:lnTo>
                <a:lnTo>
                  <a:pt x="7781028" y="1032842"/>
                </a:lnTo>
                <a:lnTo>
                  <a:pt x="7744330" y="1006644"/>
                </a:lnTo>
                <a:lnTo>
                  <a:pt x="7707406" y="980739"/>
                </a:lnTo>
                <a:lnTo>
                  <a:pt x="7670260" y="955131"/>
                </a:lnTo>
                <a:lnTo>
                  <a:pt x="7632893" y="929820"/>
                </a:lnTo>
                <a:lnTo>
                  <a:pt x="7595306" y="904808"/>
                </a:lnTo>
                <a:lnTo>
                  <a:pt x="7557502" y="880097"/>
                </a:lnTo>
                <a:lnTo>
                  <a:pt x="7519482" y="855689"/>
                </a:lnTo>
                <a:lnTo>
                  <a:pt x="7481248" y="831586"/>
                </a:lnTo>
                <a:lnTo>
                  <a:pt x="7442802" y="807788"/>
                </a:lnTo>
                <a:lnTo>
                  <a:pt x="7404144" y="784298"/>
                </a:lnTo>
                <a:lnTo>
                  <a:pt x="7365278" y="761118"/>
                </a:lnTo>
                <a:lnTo>
                  <a:pt x="7326205" y="738249"/>
                </a:lnTo>
                <a:lnTo>
                  <a:pt x="7286926" y="715694"/>
                </a:lnTo>
                <a:lnTo>
                  <a:pt x="7247443" y="693452"/>
                </a:lnTo>
                <a:lnTo>
                  <a:pt x="7207758" y="671528"/>
                </a:lnTo>
                <a:lnTo>
                  <a:pt x="7167873" y="649921"/>
                </a:lnTo>
                <a:lnTo>
                  <a:pt x="7127790" y="628635"/>
                </a:lnTo>
                <a:lnTo>
                  <a:pt x="7087509" y="607670"/>
                </a:lnTo>
                <a:lnTo>
                  <a:pt x="7047033" y="587028"/>
                </a:lnTo>
                <a:lnTo>
                  <a:pt x="7006364" y="566712"/>
                </a:lnTo>
                <a:lnTo>
                  <a:pt x="6965504" y="546722"/>
                </a:lnTo>
                <a:lnTo>
                  <a:pt x="6924453" y="527061"/>
                </a:lnTo>
                <a:lnTo>
                  <a:pt x="6883214" y="507730"/>
                </a:lnTo>
                <a:lnTo>
                  <a:pt x="6841788" y="488730"/>
                </a:lnTo>
                <a:lnTo>
                  <a:pt x="6800178" y="470065"/>
                </a:lnTo>
                <a:lnTo>
                  <a:pt x="6758384" y="451735"/>
                </a:lnTo>
                <a:lnTo>
                  <a:pt x="6716410" y="433742"/>
                </a:lnTo>
                <a:lnTo>
                  <a:pt x="6674255" y="416088"/>
                </a:lnTo>
                <a:lnTo>
                  <a:pt x="6631923" y="398774"/>
                </a:lnTo>
                <a:lnTo>
                  <a:pt x="6589415" y="381802"/>
                </a:lnTo>
                <a:lnTo>
                  <a:pt x="6546732" y="365175"/>
                </a:lnTo>
                <a:lnTo>
                  <a:pt x="6503876" y="348893"/>
                </a:lnTo>
                <a:lnTo>
                  <a:pt x="6460850" y="332959"/>
                </a:lnTo>
                <a:lnTo>
                  <a:pt x="6417654" y="317374"/>
                </a:lnTo>
                <a:lnTo>
                  <a:pt x="6374291" y="302139"/>
                </a:lnTo>
                <a:lnTo>
                  <a:pt x="6330761" y="287258"/>
                </a:lnTo>
                <a:lnTo>
                  <a:pt x="6287068" y="272730"/>
                </a:lnTo>
                <a:lnTo>
                  <a:pt x="6243213" y="258559"/>
                </a:lnTo>
                <a:lnTo>
                  <a:pt x="6199197" y="244745"/>
                </a:lnTo>
                <a:lnTo>
                  <a:pt x="6155022" y="231291"/>
                </a:lnTo>
                <a:lnTo>
                  <a:pt x="6110689" y="218198"/>
                </a:lnTo>
                <a:lnTo>
                  <a:pt x="6066202" y="205467"/>
                </a:lnTo>
                <a:lnTo>
                  <a:pt x="6021560" y="193102"/>
                </a:lnTo>
                <a:lnTo>
                  <a:pt x="5976767" y="181102"/>
                </a:lnTo>
                <a:lnTo>
                  <a:pt x="5931823" y="169471"/>
                </a:lnTo>
                <a:lnTo>
                  <a:pt x="5886731" y="158210"/>
                </a:lnTo>
                <a:lnTo>
                  <a:pt x="5841492" y="147320"/>
                </a:lnTo>
                <a:lnTo>
                  <a:pt x="5796108" y="136803"/>
                </a:lnTo>
                <a:lnTo>
                  <a:pt x="5750581" y="126661"/>
                </a:lnTo>
                <a:lnTo>
                  <a:pt x="5704912" y="116896"/>
                </a:lnTo>
                <a:lnTo>
                  <a:pt x="5659103" y="107509"/>
                </a:lnTo>
                <a:lnTo>
                  <a:pt x="5613156" y="98503"/>
                </a:lnTo>
                <a:lnTo>
                  <a:pt x="5567072" y="89878"/>
                </a:lnTo>
                <a:lnTo>
                  <a:pt x="5520854" y="81636"/>
                </a:lnTo>
                <a:lnTo>
                  <a:pt x="5474503" y="73780"/>
                </a:lnTo>
                <a:lnTo>
                  <a:pt x="5428020" y="66311"/>
                </a:lnTo>
                <a:lnTo>
                  <a:pt x="5381408" y="59231"/>
                </a:lnTo>
                <a:lnTo>
                  <a:pt x="5334668" y="52541"/>
                </a:lnTo>
                <a:lnTo>
                  <a:pt x="5287802" y="46243"/>
                </a:lnTo>
                <a:lnTo>
                  <a:pt x="5240812" y="40339"/>
                </a:lnTo>
                <a:lnTo>
                  <a:pt x="5193699" y="34830"/>
                </a:lnTo>
                <a:lnTo>
                  <a:pt x="5146465" y="29719"/>
                </a:lnTo>
                <a:lnTo>
                  <a:pt x="5099112" y="25007"/>
                </a:lnTo>
                <a:lnTo>
                  <a:pt x="5051641" y="20695"/>
                </a:lnTo>
                <a:lnTo>
                  <a:pt x="5004055" y="16786"/>
                </a:lnTo>
                <a:lnTo>
                  <a:pt x="4956355" y="13282"/>
                </a:lnTo>
                <a:lnTo>
                  <a:pt x="4908542" y="10183"/>
                </a:lnTo>
                <a:lnTo>
                  <a:pt x="4860619" y="7491"/>
                </a:lnTo>
                <a:lnTo>
                  <a:pt x="4812587" y="5209"/>
                </a:lnTo>
                <a:lnTo>
                  <a:pt x="4764448" y="3338"/>
                </a:lnTo>
                <a:lnTo>
                  <a:pt x="4716204" y="1880"/>
                </a:lnTo>
                <a:lnTo>
                  <a:pt x="4667856" y="837"/>
                </a:lnTo>
                <a:lnTo>
                  <a:pt x="4619406" y="209"/>
                </a:lnTo>
                <a:lnTo>
                  <a:pt x="4570855" y="0"/>
                </a:lnTo>
                <a:lnTo>
                  <a:pt x="4522309" y="209"/>
                </a:lnTo>
                <a:lnTo>
                  <a:pt x="4473863" y="837"/>
                </a:lnTo>
                <a:lnTo>
                  <a:pt x="4425519" y="1880"/>
                </a:lnTo>
                <a:lnTo>
                  <a:pt x="4377278" y="3338"/>
                </a:lnTo>
                <a:lnTo>
                  <a:pt x="4329143" y="5209"/>
                </a:lnTo>
                <a:lnTo>
                  <a:pt x="4281115" y="7491"/>
                </a:lnTo>
                <a:lnTo>
                  <a:pt x="4233195" y="10183"/>
                </a:lnTo>
                <a:lnTo>
                  <a:pt x="4185386" y="13282"/>
                </a:lnTo>
                <a:lnTo>
                  <a:pt x="4137689" y="16786"/>
                </a:lnTo>
                <a:lnTo>
                  <a:pt x="4090106" y="20695"/>
                </a:lnTo>
                <a:lnTo>
                  <a:pt x="4042639" y="25007"/>
                </a:lnTo>
                <a:lnTo>
                  <a:pt x="3995289" y="29719"/>
                </a:lnTo>
                <a:lnTo>
                  <a:pt x="3948058" y="34830"/>
                </a:lnTo>
                <a:lnTo>
                  <a:pt x="3900948" y="40339"/>
                </a:lnTo>
                <a:lnTo>
                  <a:pt x="3853960" y="46243"/>
                </a:lnTo>
                <a:lnTo>
                  <a:pt x="3807097" y="52540"/>
                </a:lnTo>
                <a:lnTo>
                  <a:pt x="3760360" y="59230"/>
                </a:lnTo>
                <a:lnTo>
                  <a:pt x="3713751" y="66311"/>
                </a:lnTo>
                <a:lnTo>
                  <a:pt x="3667271" y="73780"/>
                </a:lnTo>
                <a:lnTo>
                  <a:pt x="3620922" y="81636"/>
                </a:lnTo>
                <a:lnTo>
                  <a:pt x="3574706" y="89877"/>
                </a:lnTo>
                <a:lnTo>
                  <a:pt x="3528625" y="98502"/>
                </a:lnTo>
                <a:lnTo>
                  <a:pt x="3482680" y="107509"/>
                </a:lnTo>
                <a:lnTo>
                  <a:pt x="3436873" y="116896"/>
                </a:lnTo>
                <a:lnTo>
                  <a:pt x="3391206" y="126661"/>
                </a:lnTo>
                <a:lnTo>
                  <a:pt x="3345681" y="136802"/>
                </a:lnTo>
                <a:lnTo>
                  <a:pt x="3300299" y="147319"/>
                </a:lnTo>
                <a:lnTo>
                  <a:pt x="3255062" y="158209"/>
                </a:lnTo>
                <a:lnTo>
                  <a:pt x="3209972" y="169470"/>
                </a:lnTo>
                <a:lnTo>
                  <a:pt x="3165030" y="181101"/>
                </a:lnTo>
                <a:lnTo>
                  <a:pt x="3120238" y="193101"/>
                </a:lnTo>
                <a:lnTo>
                  <a:pt x="3075599" y="205466"/>
                </a:lnTo>
                <a:lnTo>
                  <a:pt x="3031113" y="218196"/>
                </a:lnTo>
                <a:lnTo>
                  <a:pt x="2986782" y="231289"/>
                </a:lnTo>
                <a:lnTo>
                  <a:pt x="2942608" y="244743"/>
                </a:lnTo>
                <a:lnTo>
                  <a:pt x="2898594" y="258557"/>
                </a:lnTo>
                <a:lnTo>
                  <a:pt x="2854740" y="272728"/>
                </a:lnTo>
                <a:lnTo>
                  <a:pt x="2811048" y="287255"/>
                </a:lnTo>
                <a:lnTo>
                  <a:pt x="2767520" y="302137"/>
                </a:lnTo>
                <a:lnTo>
                  <a:pt x="2724158" y="317371"/>
                </a:lnTo>
                <a:lnTo>
                  <a:pt x="2680963" y="332956"/>
                </a:lnTo>
                <a:lnTo>
                  <a:pt x="2637938" y="348890"/>
                </a:lnTo>
                <a:lnTo>
                  <a:pt x="2595083" y="365172"/>
                </a:lnTo>
                <a:lnTo>
                  <a:pt x="2552401" y="381799"/>
                </a:lnTo>
                <a:lnTo>
                  <a:pt x="2509894" y="398770"/>
                </a:lnTo>
                <a:lnTo>
                  <a:pt x="2467562" y="416084"/>
                </a:lnTo>
                <a:lnTo>
                  <a:pt x="2425409" y="433738"/>
                </a:lnTo>
                <a:lnTo>
                  <a:pt x="2383435" y="451731"/>
                </a:lnTo>
                <a:lnTo>
                  <a:pt x="2341642" y="470060"/>
                </a:lnTo>
                <a:lnTo>
                  <a:pt x="2300032" y="488726"/>
                </a:lnTo>
                <a:lnTo>
                  <a:pt x="2258607" y="507724"/>
                </a:lnTo>
                <a:lnTo>
                  <a:pt x="2217369" y="527055"/>
                </a:lnTo>
                <a:lnTo>
                  <a:pt x="2176318" y="546716"/>
                </a:lnTo>
                <a:lnTo>
                  <a:pt x="2135458" y="566706"/>
                </a:lnTo>
                <a:lnTo>
                  <a:pt x="2094789" y="587022"/>
                </a:lnTo>
                <a:lnTo>
                  <a:pt x="2054314" y="607663"/>
                </a:lnTo>
                <a:lnTo>
                  <a:pt x="2014033" y="628628"/>
                </a:lnTo>
                <a:lnTo>
                  <a:pt x="1973950" y="649914"/>
                </a:lnTo>
                <a:lnTo>
                  <a:pt x="1934065" y="671520"/>
                </a:lnTo>
                <a:lnTo>
                  <a:pt x="1894380" y="693444"/>
                </a:lnTo>
                <a:lnTo>
                  <a:pt x="1854898" y="715685"/>
                </a:lnTo>
                <a:lnTo>
                  <a:pt x="1815619" y="738240"/>
                </a:lnTo>
                <a:lnTo>
                  <a:pt x="1776546" y="761108"/>
                </a:lnTo>
                <a:lnTo>
                  <a:pt x="1737679" y="784288"/>
                </a:lnTo>
                <a:lnTo>
                  <a:pt x="1699022" y="807777"/>
                </a:lnTo>
                <a:lnTo>
                  <a:pt x="1660575" y="831574"/>
                </a:lnTo>
                <a:lnTo>
                  <a:pt x="1622341" y="855678"/>
                </a:lnTo>
                <a:lnTo>
                  <a:pt x="1584321" y="880085"/>
                </a:lnTo>
                <a:lnTo>
                  <a:pt x="1546516" y="904795"/>
                </a:lnTo>
                <a:lnTo>
                  <a:pt x="1508930" y="929807"/>
                </a:lnTo>
                <a:lnTo>
                  <a:pt x="1471562" y="955117"/>
                </a:lnTo>
                <a:lnTo>
                  <a:pt x="1434416" y="980725"/>
                </a:lnTo>
                <a:lnTo>
                  <a:pt x="1397492" y="1006629"/>
                </a:lnTo>
                <a:lnTo>
                  <a:pt x="1360793" y="1032827"/>
                </a:lnTo>
                <a:lnTo>
                  <a:pt x="1324319" y="1059317"/>
                </a:lnTo>
                <a:lnTo>
                  <a:pt x="1288074" y="1086098"/>
                </a:lnTo>
                <a:lnTo>
                  <a:pt x="1252059" y="1113167"/>
                </a:lnTo>
                <a:lnTo>
                  <a:pt x="1216274" y="1140524"/>
                </a:lnTo>
                <a:lnTo>
                  <a:pt x="1180723" y="1168167"/>
                </a:lnTo>
                <a:lnTo>
                  <a:pt x="1145407" y="1196093"/>
                </a:lnTo>
                <a:lnTo>
                  <a:pt x="1110327" y="1224301"/>
                </a:lnTo>
                <a:lnTo>
                  <a:pt x="1075486" y="1252790"/>
                </a:lnTo>
                <a:lnTo>
                  <a:pt x="1040885" y="1281557"/>
                </a:lnTo>
                <a:lnTo>
                  <a:pt x="1006525" y="1310601"/>
                </a:lnTo>
                <a:lnTo>
                  <a:pt x="972409" y="1339920"/>
                </a:lnTo>
                <a:lnTo>
                  <a:pt x="938538" y="1369513"/>
                </a:lnTo>
                <a:lnTo>
                  <a:pt x="904913" y="1399377"/>
                </a:lnTo>
                <a:lnTo>
                  <a:pt x="871538" y="1429511"/>
                </a:lnTo>
                <a:lnTo>
                  <a:pt x="838413" y="1459914"/>
                </a:lnTo>
                <a:lnTo>
                  <a:pt x="805540" y="1490583"/>
                </a:lnTo>
                <a:lnTo>
                  <a:pt x="772921" y="1521517"/>
                </a:lnTo>
                <a:lnTo>
                  <a:pt x="740557" y="1552714"/>
                </a:lnTo>
                <a:lnTo>
                  <a:pt x="708451" y="1584173"/>
                </a:lnTo>
                <a:lnTo>
                  <a:pt x="676603" y="1615891"/>
                </a:lnTo>
                <a:lnTo>
                  <a:pt x="645017" y="1647867"/>
                </a:lnTo>
                <a:lnTo>
                  <a:pt x="613693" y="1680099"/>
                </a:lnTo>
                <a:lnTo>
                  <a:pt x="582633" y="1712586"/>
                </a:lnTo>
                <a:lnTo>
                  <a:pt x="551839" y="1745326"/>
                </a:lnTo>
                <a:lnTo>
                  <a:pt x="521312" y="1778317"/>
                </a:lnTo>
                <a:lnTo>
                  <a:pt x="491055" y="1811557"/>
                </a:lnTo>
                <a:lnTo>
                  <a:pt x="461069" y="1845045"/>
                </a:lnTo>
                <a:lnTo>
                  <a:pt x="431356" y="1878778"/>
                </a:lnTo>
                <a:lnTo>
                  <a:pt x="401917" y="1912756"/>
                </a:lnTo>
                <a:lnTo>
                  <a:pt x="372755" y="1946976"/>
                </a:lnTo>
                <a:lnTo>
                  <a:pt x="343871" y="1981437"/>
                </a:lnTo>
                <a:lnTo>
                  <a:pt x="315266" y="2016138"/>
                </a:lnTo>
                <a:lnTo>
                  <a:pt x="286943" y="2051075"/>
                </a:lnTo>
                <a:lnTo>
                  <a:pt x="258903" y="2086248"/>
                </a:lnTo>
                <a:lnTo>
                  <a:pt x="231148" y="2121655"/>
                </a:lnTo>
                <a:lnTo>
                  <a:pt x="203680" y="2157294"/>
                </a:lnTo>
                <a:lnTo>
                  <a:pt x="176500" y="2193163"/>
                </a:lnTo>
                <a:lnTo>
                  <a:pt x="149610" y="2229262"/>
                </a:lnTo>
                <a:lnTo>
                  <a:pt x="123012" y="2265587"/>
                </a:lnTo>
                <a:lnTo>
                  <a:pt x="96707" y="2302137"/>
                </a:lnTo>
                <a:lnTo>
                  <a:pt x="70698" y="2338911"/>
                </a:lnTo>
                <a:lnTo>
                  <a:pt x="44986" y="2375907"/>
                </a:lnTo>
                <a:lnTo>
                  <a:pt x="19572" y="2413123"/>
                </a:lnTo>
                <a:lnTo>
                  <a:pt x="0" y="2442299"/>
                </a:lnTo>
              </a:path>
            </a:pathLst>
          </a:custGeom>
          <a:ln w="25146">
            <a:solidFill>
              <a:srgbClr val="0099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24827" y="2154556"/>
            <a:ext cx="598805" cy="4703445"/>
          </a:xfrm>
          <a:custGeom>
            <a:avLst/>
            <a:gdLst/>
            <a:ahLst/>
            <a:cxnLst/>
            <a:rect l="l" t="t" r="r" b="b"/>
            <a:pathLst>
              <a:path w="598804" h="4703445">
                <a:moveTo>
                  <a:pt x="598518" y="0"/>
                </a:moveTo>
                <a:lnTo>
                  <a:pt x="0" y="4703445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77238" y="3001136"/>
            <a:ext cx="1511935" cy="3856990"/>
          </a:xfrm>
          <a:custGeom>
            <a:avLst/>
            <a:gdLst/>
            <a:ahLst/>
            <a:cxnLst/>
            <a:rect l="l" t="t" r="r" b="b"/>
            <a:pathLst>
              <a:path w="1511935" h="3856990">
                <a:moveTo>
                  <a:pt x="0" y="0"/>
                </a:moveTo>
                <a:lnTo>
                  <a:pt x="1511572" y="3856863"/>
                </a:lnTo>
              </a:path>
            </a:pathLst>
          </a:custGeom>
          <a:ln w="25146">
            <a:solidFill>
              <a:srgbClr val="808080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168272" y="1563433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5574" y="183895"/>
            <a:ext cx="785304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Changing projection axis to reduce distortion</a:t>
            </a:r>
            <a:r>
              <a:rPr sz="2000" b="1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variation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453" y="1629536"/>
            <a:ext cx="7196455" cy="1885950"/>
          </a:xfrm>
          <a:custGeom>
            <a:avLst/>
            <a:gdLst/>
            <a:ahLst/>
            <a:cxnLst/>
            <a:rect l="l" t="t" r="r" b="b"/>
            <a:pathLst>
              <a:path w="7196455" h="1885950">
                <a:moveTo>
                  <a:pt x="0" y="1885950"/>
                </a:moveTo>
                <a:lnTo>
                  <a:pt x="7196328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11" y="2792300"/>
            <a:ext cx="1828137" cy="5920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80076" y="2105405"/>
            <a:ext cx="156210" cy="156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85872" y="2076450"/>
            <a:ext cx="1256030" cy="4781550"/>
          </a:xfrm>
          <a:custGeom>
            <a:avLst/>
            <a:gdLst/>
            <a:ahLst/>
            <a:cxnLst/>
            <a:rect l="l" t="t" r="r" b="b"/>
            <a:pathLst>
              <a:path w="1256029" h="4781550">
                <a:moveTo>
                  <a:pt x="0" y="0"/>
                </a:moveTo>
                <a:lnTo>
                  <a:pt x="1255793" y="4781549"/>
                </a:lnTo>
              </a:path>
            </a:pathLst>
          </a:custGeom>
          <a:ln w="32004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4285" y="2269235"/>
            <a:ext cx="155448" cy="1554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80332" y="2366010"/>
            <a:ext cx="156972" cy="156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53028" y="2503932"/>
            <a:ext cx="155448" cy="1554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65526" y="2663953"/>
            <a:ext cx="156210" cy="1562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18004" y="2854453"/>
            <a:ext cx="155448" cy="1562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645532" y="2602104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22079" y="2154190"/>
            <a:ext cx="264160" cy="1295400"/>
          </a:xfrm>
          <a:custGeom>
            <a:avLst/>
            <a:gdLst/>
            <a:ahLst/>
            <a:cxnLst/>
            <a:rect l="l" t="t" r="r" b="b"/>
            <a:pathLst>
              <a:path w="264160" h="1295400">
                <a:moveTo>
                  <a:pt x="161798" y="0"/>
                </a:moveTo>
                <a:lnTo>
                  <a:pt x="197210" y="5653"/>
                </a:lnTo>
                <a:lnTo>
                  <a:pt x="225844" y="12553"/>
                </a:lnTo>
                <a:lnTo>
                  <a:pt x="244819" y="19845"/>
                </a:lnTo>
                <a:lnTo>
                  <a:pt x="251256" y="26670"/>
                </a:lnTo>
                <a:lnTo>
                  <a:pt x="174167" y="642048"/>
                </a:lnTo>
                <a:lnTo>
                  <a:pt x="180603" y="648873"/>
                </a:lnTo>
                <a:lnTo>
                  <a:pt x="199574" y="656164"/>
                </a:lnTo>
                <a:lnTo>
                  <a:pt x="228203" y="663065"/>
                </a:lnTo>
                <a:lnTo>
                  <a:pt x="263613" y="668718"/>
                </a:lnTo>
                <a:lnTo>
                  <a:pt x="227902" y="665457"/>
                </a:lnTo>
                <a:lnTo>
                  <a:pt x="198453" y="665081"/>
                </a:lnTo>
                <a:lnTo>
                  <a:pt x="178267" y="667470"/>
                </a:lnTo>
                <a:lnTo>
                  <a:pt x="170345" y="672503"/>
                </a:lnTo>
                <a:lnTo>
                  <a:pt x="93268" y="1287868"/>
                </a:lnTo>
                <a:lnTo>
                  <a:pt x="85346" y="1292896"/>
                </a:lnTo>
                <a:lnTo>
                  <a:pt x="65160" y="1295285"/>
                </a:lnTo>
                <a:lnTo>
                  <a:pt x="35711" y="1294912"/>
                </a:lnTo>
                <a:lnTo>
                  <a:pt x="0" y="1291653"/>
                </a:lnTo>
              </a:path>
            </a:pathLst>
          </a:custGeom>
          <a:ln w="19050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845057" y="3297430"/>
            <a:ext cx="34226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35954" y="3008719"/>
            <a:ext cx="386080" cy="804545"/>
          </a:xfrm>
          <a:custGeom>
            <a:avLst/>
            <a:gdLst/>
            <a:ahLst/>
            <a:cxnLst/>
            <a:rect l="l" t="t" r="r" b="b"/>
            <a:pathLst>
              <a:path w="386080" h="804545">
                <a:moveTo>
                  <a:pt x="385864" y="781888"/>
                </a:moveTo>
                <a:lnTo>
                  <a:pt x="352345" y="793736"/>
                </a:lnTo>
                <a:lnTo>
                  <a:pt x="324140" y="801287"/>
                </a:lnTo>
                <a:lnTo>
                  <a:pt x="304162" y="803923"/>
                </a:lnTo>
                <a:lnTo>
                  <a:pt x="295325" y="801027"/>
                </a:lnTo>
                <a:lnTo>
                  <a:pt x="153212" y="438416"/>
                </a:lnTo>
                <a:lnTo>
                  <a:pt x="144375" y="435520"/>
                </a:lnTo>
                <a:lnTo>
                  <a:pt x="124398" y="438156"/>
                </a:lnTo>
                <a:lnTo>
                  <a:pt x="96193" y="445706"/>
                </a:lnTo>
                <a:lnTo>
                  <a:pt x="62674" y="457555"/>
                </a:lnTo>
                <a:lnTo>
                  <a:pt x="95319" y="443480"/>
                </a:lnTo>
                <a:lnTo>
                  <a:pt x="121143" y="429856"/>
                </a:lnTo>
                <a:lnTo>
                  <a:pt x="137592" y="418214"/>
                </a:lnTo>
                <a:lnTo>
                  <a:pt x="142113" y="410083"/>
                </a:lnTo>
                <a:lnTo>
                  <a:pt x="0" y="47472"/>
                </a:lnTo>
                <a:lnTo>
                  <a:pt x="4520" y="39342"/>
                </a:lnTo>
                <a:lnTo>
                  <a:pt x="20969" y="27703"/>
                </a:lnTo>
                <a:lnTo>
                  <a:pt x="46793" y="14080"/>
                </a:lnTo>
                <a:lnTo>
                  <a:pt x="79438" y="0"/>
                </a:lnTo>
              </a:path>
            </a:pathLst>
          </a:custGeom>
          <a:ln w="19049">
            <a:solidFill>
              <a:srgbClr val="0E0E0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77841" y="1741553"/>
            <a:ext cx="278765" cy="565785"/>
          </a:xfrm>
          <a:custGeom>
            <a:avLst/>
            <a:gdLst/>
            <a:ahLst/>
            <a:cxnLst/>
            <a:rect l="l" t="t" r="r" b="b"/>
            <a:pathLst>
              <a:path w="278764" h="565785">
                <a:moveTo>
                  <a:pt x="278739" y="0"/>
                </a:moveTo>
                <a:lnTo>
                  <a:pt x="0" y="565632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43332" y="2233547"/>
            <a:ext cx="113918" cy="1419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11391" y="13649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just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</a:t>
            </a:r>
            <a:r>
              <a:rPr sz="1500" b="1" i="1" spc="-5" dirty="0">
                <a:latin typeface="Verdana"/>
                <a:cs typeface="Verdana"/>
              </a:rPr>
              <a:t>many</a:t>
            </a:r>
            <a:r>
              <a:rPr sz="1500" b="1" i="1" spc="-5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791457" y="3696463"/>
            <a:ext cx="4283963" cy="18211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5070" y="3688843"/>
            <a:ext cx="4364735" cy="19141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821556" y="3726560"/>
            <a:ext cx="4170679" cy="1708150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90805" marR="511809">
              <a:spcBef>
                <a:spcPts val="34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Only way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</a:t>
            </a:r>
            <a:r>
              <a:rPr sz="1500" b="1" i="1" spc="-5" dirty="0">
                <a:solidFill>
                  <a:srgbClr val="C00000"/>
                </a:solidFill>
                <a:latin typeface="Verdana"/>
                <a:cs typeface="Verdana"/>
              </a:rPr>
              <a:t>variation 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in 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distortion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change projection  axis</a:t>
            </a:r>
            <a:r>
              <a:rPr sz="1500" b="1" spc="-1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location.</a:t>
            </a:r>
            <a:endParaRPr sz="1500">
              <a:latin typeface="Verdana"/>
              <a:cs typeface="Verdana"/>
            </a:endParaRPr>
          </a:p>
          <a:p>
            <a:pPr marL="90805" marR="142240">
              <a:lnSpc>
                <a:spcPct val="98600"/>
              </a:lnSpc>
              <a:spcBef>
                <a:spcPts val="1225"/>
              </a:spcBef>
              <a:tabLst>
                <a:tab pos="1603375" algn="l"/>
              </a:tabLst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IMPORTANT:	For large areas, there  is no single defining ellipsoid height,  </a:t>
            </a:r>
            <a:r>
              <a:rPr sz="2000" b="1" i="1" spc="-5" dirty="0">
                <a:solidFill>
                  <a:srgbClr val="C00000"/>
                </a:solidFill>
                <a:latin typeface="Times New Roman"/>
                <a:cs typeface="Times New Roman"/>
              </a:rPr>
              <a:t>h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, for scaling the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projection.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736082" y="2068258"/>
            <a:ext cx="2003425" cy="1264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b="1" spc="-5" dirty="0">
                <a:latin typeface="Verdana"/>
                <a:cs typeface="Verdana"/>
              </a:rPr>
              <a:t>Ellipsoid</a:t>
            </a:r>
            <a:r>
              <a:rPr b="1" spc="-65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height  of surface not  constant:</a:t>
            </a:r>
            <a:endParaRPr>
              <a:latin typeface="Verdana"/>
              <a:cs typeface="Verdana"/>
            </a:endParaRPr>
          </a:p>
          <a:p>
            <a:pPr marL="635" algn="ctr">
              <a:lnSpc>
                <a:spcPts val="3279"/>
              </a:lnSpc>
            </a:pP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1 </a:t>
            </a:r>
            <a:r>
              <a:rPr sz="2800" b="1" i="1" dirty="0">
                <a:latin typeface="Times New Roman"/>
                <a:cs typeface="Times New Roman"/>
              </a:rPr>
              <a:t>≠</a:t>
            </a:r>
            <a:r>
              <a:rPr sz="2800" b="1" i="1" spc="-170" dirty="0">
                <a:latin typeface="Times New Roman"/>
                <a:cs typeface="Times New Roman"/>
              </a:rPr>
              <a:t> </a:t>
            </a:r>
            <a:r>
              <a:rPr sz="2800" b="1" i="1" dirty="0">
                <a:latin typeface="Times New Roman"/>
                <a:cs typeface="Times New Roman"/>
              </a:rPr>
              <a:t>h</a:t>
            </a:r>
            <a:r>
              <a:rPr sz="2775" b="1" i="1" baseline="-21021" dirty="0">
                <a:latin typeface="Times New Roman"/>
                <a:cs typeface="Times New Roman"/>
              </a:rPr>
              <a:t>2</a:t>
            </a:r>
            <a:endParaRPr sz="2775" baseline="-21021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98255" y="1203071"/>
            <a:ext cx="1351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508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000805" y="5522658"/>
            <a:ext cx="3811904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spcBef>
                <a:spcPts val="95"/>
              </a:spcBef>
            </a:pPr>
            <a:r>
              <a:rPr sz="2000" b="1" i="1" spc="-5" dirty="0">
                <a:latin typeface="Verdana"/>
                <a:cs typeface="Verdana"/>
              </a:rPr>
              <a:t>This design approach is  being used for SPCS2022  (minimizes distortion with  respect to topography)</a:t>
            </a:r>
            <a:endParaRPr sz="200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713922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73806" y="2691002"/>
            <a:ext cx="539115" cy="4167504"/>
          </a:xfrm>
          <a:custGeom>
            <a:avLst/>
            <a:gdLst/>
            <a:ahLst/>
            <a:cxnLst/>
            <a:rect l="l" t="t" r="r" b="b"/>
            <a:pathLst>
              <a:path w="539114" h="4167504">
                <a:moveTo>
                  <a:pt x="0" y="0"/>
                </a:moveTo>
                <a:lnTo>
                  <a:pt x="538854" y="4166996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3103" y="2700910"/>
            <a:ext cx="1255395" cy="4157345"/>
          </a:xfrm>
          <a:custGeom>
            <a:avLst/>
            <a:gdLst/>
            <a:ahLst/>
            <a:cxnLst/>
            <a:rect l="l" t="t" r="r" b="b"/>
            <a:pathLst>
              <a:path w="1255395" h="4157345">
                <a:moveTo>
                  <a:pt x="0" y="0"/>
                </a:moveTo>
                <a:lnTo>
                  <a:pt x="1254849" y="4157090"/>
                </a:lnTo>
              </a:path>
            </a:pathLst>
          </a:custGeom>
          <a:ln w="25146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011360" y="1693608"/>
            <a:ext cx="11245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5440" marR="5080" indent="-33337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dirty="0">
                <a:latin typeface="Verdana"/>
                <a:cs typeface="Verdana"/>
              </a:rPr>
              <a:t>oj</a:t>
            </a:r>
            <a:r>
              <a:rPr sz="1500" b="1" spc="-5" dirty="0">
                <a:latin typeface="Verdana"/>
                <a:cs typeface="Verdana"/>
              </a:rPr>
              <a:t>ect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n  axis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0" y="2224279"/>
            <a:ext cx="0" cy="435609"/>
          </a:xfrm>
          <a:custGeom>
            <a:avLst/>
            <a:gdLst/>
            <a:ahLst/>
            <a:cxnLst/>
            <a:rect l="l" t="t" r="r" b="b"/>
            <a:pathLst>
              <a:path h="435610">
                <a:moveTo>
                  <a:pt x="0" y="0"/>
                </a:moveTo>
                <a:lnTo>
                  <a:pt x="0" y="435101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1" y="2722626"/>
            <a:ext cx="91185" cy="4135880"/>
          </a:xfrm>
          <a:custGeom>
            <a:avLst/>
            <a:gdLst/>
            <a:ahLst/>
            <a:cxnLst/>
            <a:rect l="l" t="t" r="r" b="b"/>
            <a:pathLst>
              <a:path h="1603375">
                <a:moveTo>
                  <a:pt x="0" y="0"/>
                </a:moveTo>
                <a:lnTo>
                  <a:pt x="0" y="1603247"/>
                </a:lnTo>
              </a:path>
            </a:pathLst>
          </a:custGeom>
          <a:ln w="32003">
            <a:solidFill>
              <a:srgbClr val="000000"/>
            </a:solidFill>
            <a:prstDash val="lgDash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2230" y="183895"/>
            <a:ext cx="6499225" cy="33020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“Non-intersecting” conformal </a:t>
            </a:r>
            <a:r>
              <a:rPr sz="2000" b="1" spc="-10" dirty="0">
                <a:solidFill>
                  <a:srgbClr val="FFFFFF"/>
                </a:solidFill>
                <a:latin typeface="Verdana"/>
                <a:cs typeface="Verdana"/>
              </a:rPr>
              <a:t>map</a:t>
            </a:r>
            <a:r>
              <a:rPr sz="2000" b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Verdana"/>
                <a:cs typeface="Verdana"/>
              </a:rPr>
              <a:t>projection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80347" y="2691002"/>
            <a:ext cx="5178425" cy="0"/>
          </a:xfrm>
          <a:custGeom>
            <a:avLst/>
            <a:gdLst/>
            <a:ahLst/>
            <a:cxnLst/>
            <a:rect l="l" t="t" r="r" b="b"/>
            <a:pathLst>
              <a:path w="5178425">
                <a:moveTo>
                  <a:pt x="0" y="0"/>
                </a:moveTo>
                <a:lnTo>
                  <a:pt x="5178107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9451" y="2691002"/>
            <a:ext cx="2504440" cy="0"/>
          </a:xfrm>
          <a:custGeom>
            <a:avLst/>
            <a:gdLst/>
            <a:ahLst/>
            <a:cxnLst/>
            <a:rect l="l" t="t" r="r" b="b"/>
            <a:pathLst>
              <a:path w="2504440">
                <a:moveTo>
                  <a:pt x="0" y="0"/>
                </a:moveTo>
                <a:lnTo>
                  <a:pt x="2503932" y="0"/>
                </a:lnTo>
              </a:path>
            </a:pathLst>
          </a:custGeom>
          <a:ln w="63246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9866" y="2371472"/>
            <a:ext cx="194627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b="1" i="1" spc="-5" dirty="0">
                <a:latin typeface="Verdana"/>
                <a:cs typeface="Verdana"/>
              </a:rPr>
              <a:t>Non-intersecting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83382" y="2683382"/>
            <a:ext cx="1097280" cy="0"/>
          </a:xfrm>
          <a:custGeom>
            <a:avLst/>
            <a:gdLst/>
            <a:ahLst/>
            <a:cxnLst/>
            <a:rect l="l" t="t" r="r" b="b"/>
            <a:pathLst>
              <a:path w="1097279">
                <a:moveTo>
                  <a:pt x="0" y="0"/>
                </a:moveTo>
                <a:lnTo>
                  <a:pt x="1096962" y="0"/>
                </a:lnTo>
              </a:path>
            </a:pathLst>
          </a:custGeom>
          <a:ln w="10134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4641" y="4924170"/>
            <a:ext cx="92519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" marR="5080" indent="-55244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E</a:t>
            </a:r>
            <a:r>
              <a:rPr sz="1500" b="1" spc="-10" dirty="0">
                <a:latin typeface="Verdana"/>
                <a:cs typeface="Verdana"/>
              </a:rPr>
              <a:t>lli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spc="-10" dirty="0">
                <a:latin typeface="Verdana"/>
                <a:cs typeface="Verdana"/>
              </a:rPr>
              <a:t>s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10" dirty="0">
                <a:latin typeface="Verdana"/>
                <a:cs typeface="Verdana"/>
              </a:rPr>
              <a:t>id  </a:t>
            </a:r>
            <a:r>
              <a:rPr sz="1500" b="1" spc="-5" dirty="0">
                <a:latin typeface="Verdana"/>
                <a:cs typeface="Verdana"/>
              </a:rPr>
              <a:t>surface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7812" y="4639132"/>
            <a:ext cx="94615" cy="251460"/>
          </a:xfrm>
          <a:custGeom>
            <a:avLst/>
            <a:gdLst/>
            <a:ahLst/>
            <a:cxnLst/>
            <a:rect l="l" t="t" r="r" b="b"/>
            <a:pathLst>
              <a:path w="94615" h="251460">
                <a:moveTo>
                  <a:pt x="94348" y="251002"/>
                </a:moveTo>
                <a:lnTo>
                  <a:pt x="0" y="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36241" y="4567816"/>
            <a:ext cx="118884" cy="141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91457" y="3740660"/>
            <a:ext cx="4283963" cy="12832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73167" y="3733040"/>
            <a:ext cx="4370832" cy="1341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821556" y="3770759"/>
            <a:ext cx="4170679" cy="1121461"/>
          </a:xfrm>
          <a:prstGeom prst="rect">
            <a:avLst/>
          </a:prstGeom>
          <a:solidFill>
            <a:srgbClr val="FFFFFF"/>
          </a:solidFill>
          <a:ln w="9905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90805" marR="92075">
              <a:spcBef>
                <a:spcPts val="345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Purpose is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to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reduce linear distortion  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at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“ground” (topographic</a:t>
            </a:r>
            <a:r>
              <a:rPr sz="1500" b="1" spc="-20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surface).</a:t>
            </a:r>
            <a:endParaRPr sz="1500">
              <a:latin typeface="Verdana"/>
              <a:cs typeface="Verdana"/>
            </a:endParaRPr>
          </a:p>
          <a:p>
            <a:pPr marL="90805" marR="198755">
              <a:spcBef>
                <a:spcPts val="1200"/>
              </a:spcBef>
            </a:pP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But distortion can vary considerably  across area of</a:t>
            </a:r>
            <a:r>
              <a:rPr sz="15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500" b="1" spc="-5" dirty="0">
                <a:solidFill>
                  <a:srgbClr val="C00000"/>
                </a:solidFill>
                <a:latin typeface="Verdana"/>
                <a:cs typeface="Verdana"/>
              </a:rPr>
              <a:t>interest.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140201" y="2613660"/>
            <a:ext cx="156210" cy="156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64402" y="2613660"/>
            <a:ext cx="156210" cy="1569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50082" y="2216278"/>
            <a:ext cx="193040" cy="324485"/>
          </a:xfrm>
          <a:custGeom>
            <a:avLst/>
            <a:gdLst/>
            <a:ahLst/>
            <a:cxnLst/>
            <a:rect l="l" t="t" r="r" b="b"/>
            <a:pathLst>
              <a:path w="193039" h="324485">
                <a:moveTo>
                  <a:pt x="0" y="0"/>
                </a:moveTo>
                <a:lnTo>
                  <a:pt x="192684" y="323900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2231" y="2464048"/>
            <a:ext cx="119494" cy="1416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902460" y="1479296"/>
            <a:ext cx="175196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43408" y="2249804"/>
            <a:ext cx="308610" cy="311150"/>
          </a:xfrm>
          <a:custGeom>
            <a:avLst/>
            <a:gdLst/>
            <a:ahLst/>
            <a:cxnLst/>
            <a:rect l="l" t="t" r="r" b="b"/>
            <a:pathLst>
              <a:path w="308609" h="311150">
                <a:moveTo>
                  <a:pt x="308292" y="0"/>
                </a:moveTo>
                <a:lnTo>
                  <a:pt x="0" y="310896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89746" y="2479910"/>
            <a:ext cx="134620" cy="135255"/>
          </a:xfrm>
          <a:custGeom>
            <a:avLst/>
            <a:gdLst/>
            <a:ahLst/>
            <a:cxnLst/>
            <a:rect l="l" t="t" r="r" b="b"/>
            <a:pathLst>
              <a:path w="134620" h="135255">
                <a:moveTo>
                  <a:pt x="44335" y="0"/>
                </a:moveTo>
                <a:lnTo>
                  <a:pt x="0" y="134899"/>
                </a:lnTo>
                <a:lnTo>
                  <a:pt x="134518" y="89420"/>
                </a:lnTo>
                <a:lnTo>
                  <a:pt x="53657" y="80784"/>
                </a:lnTo>
                <a:lnTo>
                  <a:pt x="443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331215" y="2787396"/>
            <a:ext cx="20923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1640" algn="r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Grid</a:t>
            </a:r>
            <a:r>
              <a:rPr sz="1500" b="1" spc="-30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</a:t>
            </a:r>
            <a:r>
              <a:rPr sz="1500" b="1" spc="-25" dirty="0">
                <a:latin typeface="Verdana"/>
                <a:cs typeface="Verdana"/>
              </a:rPr>
              <a:t> </a:t>
            </a:r>
            <a:r>
              <a:rPr sz="1500" b="1" dirty="0">
                <a:latin typeface="Verdana"/>
                <a:cs typeface="Verdana"/>
              </a:rPr>
              <a:t>≈  </a:t>
            </a:r>
            <a:r>
              <a:rPr sz="1500" b="1" spc="-5" dirty="0">
                <a:latin typeface="Verdana"/>
                <a:cs typeface="Verdana"/>
              </a:rPr>
              <a:t>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spc="-5" dirty="0">
                <a:latin typeface="Verdana"/>
                <a:cs typeface="Verdana"/>
              </a:rPr>
              <a:t>over finite</a:t>
            </a:r>
            <a:r>
              <a:rPr sz="1500" b="1" i="1" spc="-3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distance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598225" y="1203007"/>
            <a:ext cx="2983865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marR="1637030" indent="-268605">
              <a:spcBef>
                <a:spcPts val="100"/>
              </a:spcBef>
            </a:pPr>
            <a:r>
              <a:rPr sz="1500" b="1" spc="-5" dirty="0">
                <a:latin typeface="Verdana"/>
                <a:cs typeface="Verdana"/>
              </a:rPr>
              <a:t>T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p</a:t>
            </a:r>
            <a:r>
              <a:rPr sz="1500" b="1" dirty="0">
                <a:latin typeface="Verdana"/>
                <a:cs typeface="Verdana"/>
              </a:rPr>
              <a:t>o</a:t>
            </a:r>
            <a:r>
              <a:rPr sz="1500" b="1" spc="-5" dirty="0">
                <a:latin typeface="Verdana"/>
                <a:cs typeface="Verdana"/>
              </a:rPr>
              <a:t>g</a:t>
            </a:r>
            <a:r>
              <a:rPr sz="1500" b="1" spc="-10" dirty="0">
                <a:latin typeface="Verdana"/>
                <a:cs typeface="Verdana"/>
              </a:rPr>
              <a:t>r</a:t>
            </a:r>
            <a:r>
              <a:rPr sz="1500" b="1" spc="-5" dirty="0">
                <a:latin typeface="Verdana"/>
                <a:cs typeface="Verdana"/>
              </a:rPr>
              <a:t>aph</a:t>
            </a:r>
            <a:r>
              <a:rPr sz="1500" b="1" spc="-10" dirty="0">
                <a:latin typeface="Verdana"/>
                <a:cs typeface="Verdana"/>
              </a:rPr>
              <a:t>i</a:t>
            </a:r>
            <a:r>
              <a:rPr sz="1500" b="1" spc="-5" dirty="0">
                <a:latin typeface="Verdana"/>
                <a:cs typeface="Verdana"/>
              </a:rPr>
              <a:t>c  surface</a:t>
            </a:r>
            <a:endParaRPr sz="1500">
              <a:latin typeface="Verdana"/>
              <a:cs typeface="Verdana"/>
            </a:endParaRPr>
          </a:p>
          <a:p>
            <a:pPr marL="1244600" marR="5080">
              <a:spcBef>
                <a:spcPts val="885"/>
              </a:spcBef>
            </a:pPr>
            <a:r>
              <a:rPr sz="1500" b="1" spc="-5" dirty="0">
                <a:latin typeface="Verdana"/>
                <a:cs typeface="Verdana"/>
              </a:rPr>
              <a:t>Grid distance =  ground</a:t>
            </a:r>
            <a:r>
              <a:rPr sz="1500" b="1" spc="-65" dirty="0">
                <a:latin typeface="Verdana"/>
                <a:cs typeface="Verdana"/>
              </a:rPr>
              <a:t> </a:t>
            </a:r>
            <a:r>
              <a:rPr sz="1500" b="1" spc="-5" dirty="0">
                <a:latin typeface="Verdana"/>
                <a:cs typeface="Verdana"/>
              </a:rPr>
              <a:t>distance  </a:t>
            </a:r>
            <a:r>
              <a:rPr sz="1500" b="1" i="1" dirty="0">
                <a:latin typeface="Verdana"/>
                <a:cs typeface="Verdana"/>
              </a:rPr>
              <a:t>at a</a:t>
            </a:r>
            <a:r>
              <a:rPr sz="1500" b="1" i="1" spc="-20" dirty="0">
                <a:latin typeface="Verdana"/>
                <a:cs typeface="Verdana"/>
              </a:rPr>
              <a:t> </a:t>
            </a:r>
            <a:r>
              <a:rPr sz="1500" b="1" i="1" spc="-5" dirty="0">
                <a:latin typeface="Verdana"/>
                <a:cs typeface="Verdana"/>
              </a:rPr>
              <a:t>point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874260" y="1733932"/>
            <a:ext cx="245745" cy="572135"/>
          </a:xfrm>
          <a:custGeom>
            <a:avLst/>
            <a:gdLst/>
            <a:ahLst/>
            <a:cxnLst/>
            <a:rect l="l" t="t" r="r" b="b"/>
            <a:pathLst>
              <a:path w="245745" h="572135">
                <a:moveTo>
                  <a:pt x="245745" y="0"/>
                </a:moveTo>
                <a:lnTo>
                  <a:pt x="0" y="571601"/>
                </a:lnTo>
              </a:path>
            </a:pathLst>
          </a:custGeom>
          <a:ln w="2209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35975" y="2233786"/>
            <a:ext cx="116674" cy="141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0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6869" y="1160585"/>
            <a:ext cx="8510941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WV (PS)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Professional (GISP)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Certified Floodplain Surveyor (CFS)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BS in Surveying &amp; Mapping, Univ.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Akron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Came to NGS from USACE Pittsburgh District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lidar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, GNSS control, local/legacy datum resolution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a flight plan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5"/>
          <a:stretch/>
        </p:blipFill>
        <p:spPr>
          <a:xfrm>
            <a:off x="255889" y="942974"/>
            <a:ext cx="8632221" cy="5922301"/>
          </a:xfrm>
        </p:spPr>
      </p:pic>
    </p:spTree>
    <p:extLst>
      <p:ext uri="{BB962C8B-B14F-4D97-AF65-F5344CB8AC3E}">
        <p14:creationId xmlns:p14="http://schemas.microsoft.com/office/powerpoint/2010/main" val="15137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52" y="438531"/>
            <a:ext cx="86772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Default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zones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0" y="1352554"/>
            <a:ext cx="9144000" cy="4832477"/>
          </a:xfrm>
          <a:prstGeom prst="rect">
            <a:avLst/>
          </a:prstGeom>
        </p:spPr>
        <p:txBody>
          <a:bodyPr vert="horz" wrap="square" lIns="0" tIns="62865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0365">
              <a:spcBef>
                <a:spcPts val="49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spc="-135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ensure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states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U.S.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territories</a:t>
            </a:r>
            <a:r>
              <a:rPr spc="10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covered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system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 no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</a:t>
            </a:r>
            <a:r>
              <a:rPr sz="2600" spc="1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Nearly same as SPCS 83 but with some</a:t>
            </a:r>
            <a:r>
              <a:rPr sz="2600" spc="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Almost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projection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types and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extents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the</a:t>
            </a:r>
            <a:r>
              <a:rPr sz="2600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same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30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Modify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</a:rPr>
              <a:t>existing zones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to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meet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policy</a:t>
            </a:r>
          </a:p>
          <a:p>
            <a:pPr marL="780415" lvl="1">
              <a:spcBef>
                <a:spcPts val="34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Scale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redefined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with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respect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topographic</a:t>
            </a:r>
            <a:r>
              <a:rPr sz="2600" b="1" spc="7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surface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80415" lvl="1">
              <a:spcBef>
                <a:spcPts val="310"/>
              </a:spcBef>
              <a:buFont typeface="Arial"/>
              <a:buChar char="–"/>
              <a:tabLst>
                <a:tab pos="780415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Use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1-parallel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Lambert and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Oblique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Mercator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24765" lvl="1">
              <a:spcBef>
                <a:spcPts val="25"/>
              </a:spcBef>
              <a:buFont typeface="Arial"/>
              <a:buChar char="–"/>
            </a:pPr>
            <a:endParaRPr sz="325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80365">
              <a:spcBef>
                <a:spcPts val="5"/>
              </a:spcBef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w</a:t>
            </a:r>
            <a:r>
              <a:rPr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ill </a:t>
            </a:r>
            <a:r>
              <a:rPr b="1" spc="-20" dirty="0">
                <a:latin typeface="Cambria" panose="02040503050406030204" pitchFamily="18" charset="0"/>
                <a:ea typeface="Cambria" panose="02040503050406030204" pitchFamily="18" charset="0"/>
              </a:rPr>
              <a:t>create </a:t>
            </a:r>
            <a:r>
              <a:rPr b="1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b="1" spc="-20" dirty="0">
                <a:latin typeface="Cambria" panose="02040503050406030204" pitchFamily="18" charset="0"/>
                <a:ea typeface="Cambria" panose="02040503050406030204" pitchFamily="18" charset="0"/>
              </a:rPr>
              <a:t>statewide zone </a:t>
            </a:r>
            <a:r>
              <a:rPr b="1" spc="-25" dirty="0">
                <a:latin typeface="Cambria" panose="02040503050406030204" pitchFamily="18" charset="0"/>
                <a:ea typeface="Cambria" panose="02040503050406030204" pitchFamily="18" charset="0"/>
              </a:rPr>
              <a:t>for </a:t>
            </a:r>
            <a:r>
              <a:rPr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all</a:t>
            </a:r>
            <a:r>
              <a:rPr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b="1" spc="-25" dirty="0">
                <a:latin typeface="Cambria" panose="02040503050406030204" pitchFamily="18" charset="0"/>
                <a:ea typeface="Cambria" panose="02040503050406030204" pitchFamily="18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153352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426" y="462343"/>
            <a:ext cx="8486774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</a:rPr>
              <a:t>Zone </a:t>
            </a:r>
            <a:r>
              <a:rPr spc="-30" dirty="0">
                <a:latin typeface="Cambria" panose="02040503050406030204" pitchFamily="18" charset="0"/>
                <a:ea typeface="Cambria" panose="02040503050406030204" pitchFamily="18" charset="0"/>
              </a:rPr>
              <a:t>“layers”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and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25" dirty="0">
                <a:latin typeface="Cambria" panose="02040503050406030204" pitchFamily="18" charset="0"/>
                <a:ea typeface="Cambria" panose="02040503050406030204" pitchFamily="18" charset="0"/>
              </a:rPr>
              <a:t>LDPs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347860"/>
            <a:ext cx="8820150" cy="4626266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55600" indent="-342900">
              <a:spcBef>
                <a:spcPts val="4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Each </a:t>
            </a:r>
            <a:r>
              <a:rPr sz="3000" spc="-3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may have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max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THREE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“layers”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i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statewide 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Other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layers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two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more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zones</a:t>
            </a:r>
            <a:r>
              <a:rPr sz="2600" spc="8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(“multi-zone”)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Only one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have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r>
              <a:rPr sz="2600" spc="6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lvl="1">
              <a:spcBef>
                <a:spcPts val="40"/>
              </a:spcBef>
              <a:buFont typeface="Arial"/>
              <a:buChar char="–"/>
            </a:pPr>
            <a:endParaRPr sz="3700" dirty="0"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  <a:p>
            <a:pPr marL="355600" indent="-342900"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Multi-zone </a:t>
            </a:r>
            <a:r>
              <a:rPr sz="30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layer </a:t>
            </a:r>
            <a:r>
              <a:rPr sz="30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consist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sz="3000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stakeholder “contributing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partners”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Minimum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zone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width 50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 250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212465">
              <a:spcBef>
                <a:spcPts val="315"/>
              </a:spcBef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OR 10 km (if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height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range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&gt; 250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m)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310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LDP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coverage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can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</a:t>
            </a:r>
            <a:r>
              <a:rPr sz="2600" spc="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discontinuous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Alaska statewide “base” layer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C49557-A2E6-4F89-9BA5-9B6AF30E8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ACA609-7B04-437B-BDF2-CDC9082CE0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6416B-085E-4049-8EEC-64D4C5B4154B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174188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complete “intermediate”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9FAC64-7A9B-4907-8759-CB391450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F9072ED-7C0E-4B85-A309-434D595D8EBC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3C8FE-B63E-4679-A727-CF0AEB17B151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</a:t>
            </a:r>
          </a:p>
          <a:p>
            <a:pPr marL="457200" indent="-457200">
              <a:buFontTx/>
              <a:buAutoNum type="arabicPeriod" startAt="2"/>
              <a:defRPr/>
            </a:pPr>
            <a:endParaRPr lang="en-US" sz="2000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8323C-C121-42D2-9DD3-80CC8DE187E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</p:spTree>
    <p:extLst>
      <p:ext uri="{BB962C8B-B14F-4D97-AF65-F5344CB8AC3E}">
        <p14:creationId xmlns:p14="http://schemas.microsoft.com/office/powerpoint/2010/main" val="34195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1D1D-E293-4111-8E92-918132389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Alaska with </a:t>
            </a:r>
            <a:r>
              <a:rPr lang="en-US" b="1" dirty="0"/>
              <a:t>THREE</a:t>
            </a:r>
            <a:r>
              <a:rPr lang="en-US" dirty="0"/>
              <a:t> SPCS2022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319B0-25D5-4737-9CFB-57D45A1D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9594D-9302-4185-BB29-769C4FD8DE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DBBE0D2F-31D2-4E7B-BCE1-0D1D75FC5EE8}"/>
              </a:ext>
            </a:extLst>
          </p:cNvPr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C92D6AEA-48A7-924D-9406-EC6E0EBC20E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204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4E633-9C29-478C-9414-98790E8D6C03}"/>
              </a:ext>
            </a:extLst>
          </p:cNvPr>
          <p:cNvSpPr txBox="1"/>
          <p:nvPr/>
        </p:nvSpPr>
        <p:spPr>
          <a:xfrm>
            <a:off x="3553908" y="5646457"/>
            <a:ext cx="5392133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1.  Statewide layer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2. “Intermediate” layer (complete state coverage) 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3.  LDP layer (partial state coverage)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C52157-4782-4D80-8F31-B6E7ECA9E094}"/>
              </a:ext>
            </a:extLst>
          </p:cNvPr>
          <p:cNvSpPr txBox="1"/>
          <p:nvPr/>
        </p:nvSpPr>
        <p:spPr>
          <a:xfrm>
            <a:off x="190110" y="180370"/>
            <a:ext cx="2930162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prstClr val="black"/>
                </a:solidFill>
                <a:latin typeface="Calibri" charset="0"/>
                <a:ea typeface="ＭＳ Ｐゴシック" charset="0"/>
              </a:rPr>
              <a:t>Alaska zone layers</a:t>
            </a:r>
          </a:p>
        </p:txBody>
      </p:sp>
      <p:pic>
        <p:nvPicPr>
          <p:cNvPr id="8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15" y="2875886"/>
            <a:ext cx="1280160" cy="10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2902" y="462343"/>
            <a:ext cx="8448675" cy="695960"/>
          </a:xfrm>
          <a:prstGeom prst="rect">
            <a:avLst/>
          </a:prstGeom>
        </p:spPr>
        <p:txBody>
          <a:bodyPr vert="horz" wrap="square" lIns="0" tIns="1206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</a:rPr>
              <a:t>SPCS2022</a:t>
            </a:r>
            <a:r>
              <a:rPr spc="-3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</a:rPr>
              <a:t>deadlines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42902" y="1184318"/>
            <a:ext cx="8629648" cy="3633687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5600" indent="-342900">
              <a:spcBef>
                <a:spcPts val="8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Consensus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input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per SPCS2022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procedures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0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done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b="1" i="1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contributing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partners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000" b="1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3000" b="1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5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 must </a:t>
            </a:r>
            <a:r>
              <a:rPr sz="26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first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</a:t>
            </a:r>
            <a:r>
              <a:rPr sz="2600" spc="3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755650" lvl="1" indent="-285750">
              <a:spcBef>
                <a:spcPts val="625"/>
              </a:spcBef>
              <a:buFont typeface="Arial"/>
              <a:buChar char="–"/>
              <a:tabLst>
                <a:tab pos="755650" algn="l"/>
              </a:tabLst>
            </a:pP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 </a:t>
            </a: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must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complete </a:t>
            </a:r>
            <a:r>
              <a:rPr sz="26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6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NGS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2600" spc="5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review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355600" indent="-342900">
              <a:spcBef>
                <a:spcPts val="8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Later requests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will </a:t>
            </a:r>
            <a:r>
              <a:rPr sz="30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be </a:t>
            </a:r>
            <a:r>
              <a:rPr sz="30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3000" b="1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changes </a:t>
            </a:r>
            <a:r>
              <a:rPr sz="3000" i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</a:t>
            </a:r>
            <a:r>
              <a:rPr sz="3000" i="1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0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SPCS2022</a:t>
            </a:r>
            <a:endParaRPr sz="3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902" y="5264277"/>
            <a:ext cx="8448675" cy="884858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0805">
              <a:spcBef>
                <a:spcPts val="180"/>
              </a:spcBef>
            </a:pPr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31, 2020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requests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</a:t>
            </a:r>
            <a:r>
              <a:rPr sz="2800" spc="8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proposals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90170"/>
            <a:r>
              <a:rPr sz="2800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by </a:t>
            </a:r>
            <a:r>
              <a:rPr sz="2800" b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March </a:t>
            </a:r>
            <a:r>
              <a:rPr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31, 2021 </a:t>
            </a:r>
            <a:r>
              <a:rPr sz="2800" spc="-2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for </a:t>
            </a:r>
            <a:r>
              <a:rPr sz="2800" b="1" i="1" spc="-1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submittal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b="1" i="1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approved</a:t>
            </a:r>
            <a:r>
              <a:rPr sz="2800" b="1" i="1" spc="5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spc="-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designs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647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0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SPCS2022 in Pennsylvania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977" y="1382959"/>
            <a:ext cx="8678008" cy="5025308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PSLS Geospatial Committee has formalized (and currently disseminating) desired criteria for submitting a request to NGS</a:t>
            </a:r>
          </a:p>
          <a:p>
            <a:pPr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4-5 zones; </a:t>
            </a: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respect </a:t>
            </a:r>
            <a:r>
              <a:rPr lang="en-US" sz="28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county </a:t>
            </a: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boundaries and metro areas</a:t>
            </a: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endParaRPr lang="en-US" sz="3400" spc="-13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285750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34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NGS will design a single statewide Zone that covers the entire State (eliminate N-S zones)</a:t>
            </a:r>
          </a:p>
          <a:p>
            <a:pPr marL="514350" lvl="1" indent="-285750">
              <a:spcBef>
                <a:spcPts val="893"/>
              </a:spcBef>
              <a:buSzPct val="90000"/>
              <a:buFont typeface="Arial"/>
              <a:buChar char="•"/>
            </a:pPr>
            <a:r>
              <a:rPr lang="en-US" sz="2800" spc="-13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this will enable Commonwealth agencies to maintain all data within one zone</a:t>
            </a:r>
          </a:p>
        </p:txBody>
      </p:sp>
    </p:spTree>
    <p:extLst>
      <p:ext uri="{BB962C8B-B14F-4D97-AF65-F5344CB8AC3E}">
        <p14:creationId xmlns:p14="http://schemas.microsoft.com/office/powerpoint/2010/main" val="39548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0" y="1448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US Survey Foot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and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Foot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9900" y="5755385"/>
            <a:ext cx="7404100" cy="694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…or </a:t>
            </a:r>
            <a:r>
              <a:rPr lang="en-US" sz="4400" b="1" dirty="0" err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Feets</a:t>
            </a: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Don’t Fail Me Now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3040"/>
            <a:ext cx="9144001" cy="511028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Two versions of same unit in current use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international foot and “old” U.S. survey foot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shorter than “old” by 2 ppm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0.01 ft per mile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problem with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costs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What’s in a name?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“U.S. survey” versus “international”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Who is using U.S. survey feet?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Surveyors exclusively, in most (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 all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 states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it impacts everyone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= 999,998.00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10,000,000.00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= 9,999,980.00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International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= .3048 m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.30480061 m (approx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.)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frequently calculated by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1200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3937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  <a:blipFill>
                <a:blip r:embed="rId3"/>
                <a:stretch>
                  <a:fillRect l="-2133" t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parts per million (ppm)</a:t>
            </a:r>
          </a:p>
        </p:txBody>
      </p:sp>
    </p:spTree>
    <p:extLst>
      <p:ext uri="{BB962C8B-B14F-4D97-AF65-F5344CB8AC3E}">
        <p14:creationId xmlns:p14="http://schemas.microsoft.com/office/powerpoint/2010/main" val="2527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 bwMode="auto">
          <a:xfrm>
            <a:off x="0" y="23508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 does processed data look like?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1492" r="3885" b="7039"/>
          <a:stretch/>
        </p:blipFill>
        <p:spPr>
          <a:xfrm>
            <a:off x="553640" y="924200"/>
            <a:ext cx="8036719" cy="5933800"/>
          </a:xfrm>
        </p:spPr>
      </p:pic>
      <p:sp>
        <p:nvSpPr>
          <p:cNvPr id="2" name="TextBox 1"/>
          <p:cNvSpPr txBox="1"/>
          <p:nvPr/>
        </p:nvSpPr>
        <p:spPr bwMode="auto">
          <a:xfrm>
            <a:off x="8437601" y="3465005"/>
            <a:ext cx="553998" cy="85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628651" y="6272785"/>
            <a:ext cx="6772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mGal</a:t>
            </a:r>
            <a:r>
              <a:rPr lang="en-US" sz="24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240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milligal</a:t>
            </a:r>
            <a:endParaRPr lang="en-US" sz="24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3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87190"/>
            <a:ext cx="9144001" cy="511028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does this matter?</a:t>
            </a:r>
          </a:p>
          <a:p>
            <a:pPr marL="457200" lvl="1"/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in lengths/distances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in published planar coordinate systems</a:t>
            </a:r>
          </a:p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Like what?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 and UTM are very popular and both fall victim to mix-ups</a:t>
            </a:r>
          </a:p>
          <a:p>
            <a:pPr marL="57150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Why?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arge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false eastings and northings</a:t>
            </a:r>
          </a:p>
          <a:p>
            <a:pPr marL="457200" lvl="1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What’s impacted?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96DFA-7A80-49F5-8C92-8D5F1E94B3A2}"/>
              </a:ext>
            </a:extLst>
          </p:cNvPr>
          <p:cNvSpPr txBox="1">
            <a:spLocks/>
          </p:cNvSpPr>
          <p:nvPr/>
        </p:nvSpPr>
        <p:spPr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responsible for standards?</a:t>
            </a:r>
          </a:p>
        </p:txBody>
      </p:sp>
      <p:cxnSp>
        <p:nvCxnSpPr>
          <p:cNvPr id="11" name="NGS Connector 10">
            <a:extLst>
              <a:ext uri="{FF2B5EF4-FFF2-40B4-BE49-F238E27FC236}">
                <a16:creationId xmlns:a16="http://schemas.microsoft.com/office/drawing/2014/main" id="{1EFF221F-9C2C-47FB-B912-CEC923E6192C}"/>
              </a:ext>
            </a:extLst>
          </p:cNvPr>
          <p:cNvCxnSpPr>
            <a:cxnSpLocks/>
          </p:cNvCxnSpPr>
          <p:nvPr/>
        </p:nvCxnSpPr>
        <p:spPr>
          <a:xfrm flipH="1">
            <a:off x="7142704" y="4340838"/>
            <a:ext cx="13" cy="182880"/>
          </a:xfrm>
          <a:prstGeom prst="line">
            <a:avLst/>
          </a:prstGeom>
          <a:ln w="3810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GS logo" descr="Image result for national geodetic survey">
            <a:extLst>
              <a:ext uri="{FF2B5EF4-FFF2-40B4-BE49-F238E27FC236}">
                <a16:creationId xmlns:a16="http://schemas.microsoft.com/office/drawing/2014/main" id="{4229D351-5C96-4FBF-AAF9-8E61A35D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902" y="459499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OAA connector">
            <a:extLst>
              <a:ext uri="{FF2B5EF4-FFF2-40B4-BE49-F238E27FC236}">
                <a16:creationId xmlns:a16="http://schemas.microsoft.com/office/drawing/2014/main" id="{CCBD645C-810C-43B8-9F27-6309FB71FC69}"/>
              </a:ext>
            </a:extLst>
          </p:cNvPr>
          <p:cNvGrpSpPr/>
          <p:nvPr/>
        </p:nvGrpSpPr>
        <p:grpSpPr>
          <a:xfrm>
            <a:off x="5496791" y="2464654"/>
            <a:ext cx="1645920" cy="182880"/>
            <a:chOff x="8412480" y="2468880"/>
            <a:chExt cx="182881" cy="3703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C529D3-3191-4303-81FA-4B95E2CBD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360" y="2473518"/>
              <a:ext cx="1" cy="36576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20C07E-3A9B-4B7C-ADB2-2CE88DEDA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2480" y="2468880"/>
              <a:ext cx="182880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NIST connector">
            <a:extLst>
              <a:ext uri="{FF2B5EF4-FFF2-40B4-BE49-F238E27FC236}">
                <a16:creationId xmlns:a16="http://schemas.microsoft.com/office/drawing/2014/main" id="{8AC53BF7-E7A7-4C78-BDA1-DEC3AC398934}"/>
              </a:ext>
            </a:extLst>
          </p:cNvPr>
          <p:cNvGrpSpPr/>
          <p:nvPr/>
        </p:nvGrpSpPr>
        <p:grpSpPr>
          <a:xfrm>
            <a:off x="1808019" y="2464653"/>
            <a:ext cx="1713670" cy="640080"/>
            <a:chOff x="1943100" y="2262099"/>
            <a:chExt cx="1631373" cy="5018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2E6A44-CE15-41E3-9421-B0C9D0BD4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9" y="2263567"/>
              <a:ext cx="1631364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B61366-DA54-4041-B4E1-03D856697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0" y="2262099"/>
              <a:ext cx="9" cy="501883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NIST logo" descr="Image result for nist">
            <a:extLst>
              <a:ext uri="{FF2B5EF4-FFF2-40B4-BE49-F238E27FC236}">
                <a16:creationId xmlns:a16="http://schemas.microsoft.com/office/drawing/2014/main" id="{89F08F8A-9879-4621-8810-89AD30BF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0" b="22317"/>
          <a:stretch/>
        </p:blipFill>
        <p:spPr bwMode="auto">
          <a:xfrm>
            <a:off x="573579" y="3082706"/>
            <a:ext cx="246888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C logo" descr="Image result for department of commerce">
            <a:extLst>
              <a:ext uri="{FF2B5EF4-FFF2-40B4-BE49-F238E27FC236}">
                <a16:creationId xmlns:a16="http://schemas.microsoft.com/office/drawing/2014/main" id="{48F230E8-0015-40AD-A8CD-490A032E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40" y="155025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oaa">
            <a:extLst>
              <a:ext uri="{FF2B5EF4-FFF2-40B4-BE49-F238E27FC236}">
                <a16:creationId xmlns:a16="http://schemas.microsoft.com/office/drawing/2014/main" id="{8D73734E-740A-4116-A8F0-A780E211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462" y="2716946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B565DB-C914-4F0F-8888-CBE4D34D7C01}"/>
              </a:ext>
            </a:extLst>
          </p:cNvPr>
          <p:cNvSpPr txBox="1">
            <a:spLocks/>
          </p:cNvSpPr>
          <p:nvPr/>
        </p:nvSpPr>
        <p:spPr>
          <a:xfrm>
            <a:off x="144319" y="4008609"/>
            <a:ext cx="3327400" cy="190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Institute of Standards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6054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90768" y="3765597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374066"/>
            <a:ext cx="2471202" cy="98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Bureau of Standards created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1901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1959</a:t>
            </a:r>
          </a:p>
        </p:txBody>
      </p:sp>
      <p:sp>
        <p:nvSpPr>
          <p:cNvPr id="25" name="Oval 24"/>
          <p:cNvSpPr/>
          <p:nvPr/>
        </p:nvSpPr>
        <p:spPr>
          <a:xfrm>
            <a:off x="2744144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710078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1933</a:t>
            </a:r>
          </a:p>
        </p:txBody>
      </p:sp>
      <p:sp>
        <p:nvSpPr>
          <p:cNvPr id="28" name="Oval 27"/>
          <p:cNvSpPr/>
          <p:nvPr/>
        </p:nvSpPr>
        <p:spPr>
          <a:xfrm>
            <a:off x="5107001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089902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Adopted International Foot in 1959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343372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337101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962196" y="481150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2366954" y="498847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954313" y="5058357"/>
            <a:ext cx="2471202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ANSI predecessor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297330" y="2084940"/>
            <a:ext cx="2471202" cy="1280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NASA predecessor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325053" y="3429309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4729811" y="3366601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231608" y="3763851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197542" y="3944164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449660" y="480975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5854418" y="498672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631984" y="5065527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nautical mile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6848446" y="2371252"/>
            <a:ext cx="2471202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Adopted as “new” foot for entire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342649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336378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C10309-8680-CA48-B7A4-D2500D309424}"/>
              </a:ext>
            </a:extLst>
          </p:cNvPr>
          <p:cNvSpPr txBox="1"/>
          <p:nvPr/>
        </p:nvSpPr>
        <p:spPr>
          <a:xfrm>
            <a:off x="5604438" y="5659592"/>
            <a:ext cx="21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1,852 m exact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BE8BBF-B374-C643-8FDB-14AFE1433D75}"/>
              </a:ext>
            </a:extLst>
          </p:cNvPr>
          <p:cNvSpPr txBox="1"/>
          <p:nvPr/>
        </p:nvSpPr>
        <p:spPr>
          <a:xfrm>
            <a:off x="7845135" y="4744289"/>
            <a:ext cx="126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With one little exception…</a:t>
            </a:r>
          </a:p>
        </p:txBody>
      </p:sp>
      <p:cxnSp>
        <p:nvCxnSpPr>
          <p:cNvPr id="7" name="Straight Arrow Connector 6"/>
          <p:cNvCxnSpPr>
            <a:endCxn id="34" idx="0"/>
          </p:cNvCxnSpPr>
          <p:nvPr/>
        </p:nvCxnSpPr>
        <p:spPr>
          <a:xfrm>
            <a:off x="8084047" y="1874520"/>
            <a:ext cx="0" cy="4967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510363" y="1432779"/>
            <a:ext cx="8604622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= 0.3048 meter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yard = 0.9144 m)</a:t>
            </a:r>
          </a:p>
        </p:txBody>
      </p:sp>
    </p:spTree>
    <p:extLst>
      <p:ext uri="{BB962C8B-B14F-4D97-AF65-F5344CB8AC3E}">
        <p14:creationId xmlns:p14="http://schemas.microsoft.com/office/powerpoint/2010/main" val="9721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one little exception…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D4F32F-5CEA-0C41-BB04-26E88753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63040"/>
            <a:ext cx="8820150" cy="521208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“Any data expressed in feet derived from and published as a result of 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geodetic surveys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within the United States will continue to bear the following relationship as defined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1893:  1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foot = 1200/3937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foot unit defined by this equation shall be referred to as the 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U.S. Survey Foot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and it shall continue to be used, for the purpose given herein,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until such a time as it becomes desirable and expedient to readjust the basic geodetic survey networks in the United States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after which the ratio of a yard, equal to 0.9144 meter, shall apply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70106" y="4437720"/>
            <a:ext cx="1645920" cy="69383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58110" y="3137790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035631"/>
            <a:ext cx="2471202" cy="6937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vs. U.S. Survey Foot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1975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</a:p>
        </p:txBody>
      </p:sp>
      <p:sp>
        <p:nvSpPr>
          <p:cNvPr id="25" name="Oval 24"/>
          <p:cNvSpPr/>
          <p:nvPr/>
        </p:nvSpPr>
        <p:spPr>
          <a:xfrm>
            <a:off x="2014796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1980730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1977</a:t>
            </a:r>
          </a:p>
        </p:txBody>
      </p:sp>
      <p:sp>
        <p:nvSpPr>
          <p:cNvPr id="28" name="Oval 27"/>
          <p:cNvSpPr/>
          <p:nvPr/>
        </p:nvSpPr>
        <p:spPr>
          <a:xfrm>
            <a:off x="542268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371369" y="3319272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Federal Register Notices</a:t>
            </a: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280591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274320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232848" y="418369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1637606" y="436066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318885" y="4430550"/>
            <a:ext cx="2305364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goes entirely metric (for NAD 83)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613016" y="1736341"/>
            <a:ext cx="2471202" cy="10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permanent use of U.S. Survey Foot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640739" y="2801502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5045497" y="2738794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547296" y="3136044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513230" y="3316357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765348" y="418194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6170106" y="435892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947672" y="4437720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announced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7010402" y="1743445"/>
            <a:ext cx="2076355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Restatement that metric used for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279868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273598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2610480" y="1661331"/>
            <a:ext cx="186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Surveying and mapping only (pending analysis,  never resolved)</a:t>
            </a:r>
          </a:p>
        </p:txBody>
      </p:sp>
      <p:sp>
        <p:nvSpPr>
          <p:cNvPr id="43" name="Isosceles Triangle 36">
            <a:extLst>
              <a:ext uri="{FF2B5EF4-FFF2-40B4-BE49-F238E27FC236}">
                <a16:creationId xmlns:a16="http://schemas.microsoft.com/office/drawing/2014/main" id="{8FB8B43B-CB57-2449-86C0-9151886FD83A}"/>
              </a:ext>
            </a:extLst>
          </p:cNvPr>
          <p:cNvSpPr/>
          <p:nvPr/>
        </p:nvSpPr>
        <p:spPr>
          <a:xfrm rot="16200000" flipV="1">
            <a:off x="4407972" y="2216809"/>
            <a:ext cx="239486" cy="948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4227027" y="5346604"/>
            <a:ext cx="467998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readjusted the basic geodetic network!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144593" y="5474793"/>
            <a:ext cx="372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foot used for “engineering”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U.S. survey foot used for “mapping and land measurement”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38135" y="4114807"/>
            <a:ext cx="239486" cy="1302653"/>
            <a:chOff x="1038135" y="4114805"/>
            <a:chExt cx="239486" cy="130265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157878" y="4162224"/>
              <a:ext cx="0" cy="1255234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5" name="Isosceles Triangle 36">
              <a:extLst>
                <a:ext uri="{FF2B5EF4-FFF2-40B4-BE49-F238E27FC236}">
                  <a16:creationId xmlns:a16="http://schemas.microsoft.com/office/drawing/2014/main" id="{8FB8B43B-CB57-2449-86C0-9151886FD83A}"/>
                </a:ext>
              </a:extLst>
            </p:cNvPr>
            <p:cNvSpPr/>
            <p:nvPr/>
          </p:nvSpPr>
          <p:spPr>
            <a:xfrm rot="10800000" flipV="1">
              <a:off x="1038135" y="4114805"/>
              <a:ext cx="239486" cy="9483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273ED0D-190A-490A-9C98-845DFBD5F9BC}"/>
              </a:ext>
            </a:extLst>
          </p:cNvPr>
          <p:cNvSpPr/>
          <p:nvPr/>
        </p:nvSpPr>
        <p:spPr>
          <a:xfrm>
            <a:off x="58110" y="5464877"/>
            <a:ext cx="3807835" cy="1255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FEFFD0-D163-C440-9E2B-F721AA1592FE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</a:rPr>
              <a:t> Out of order, </a:t>
            </a:r>
            <a:r>
              <a:rPr lang="en-US" sz="4000" b="1" i="1" dirty="0">
                <a:solidFill>
                  <a:schemeClr val="bg1"/>
                </a:solidFill>
              </a:rPr>
              <a:t>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ABA35-E277-4564-85E2-7209120F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463040"/>
            <a:ext cx="5799776" cy="5261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foot still in </a:t>
            </a: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limbo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2008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NIST “Guide to the </a:t>
            </a:r>
            <a:b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Use of the SI”</a:t>
            </a:r>
          </a:p>
          <a:p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survey foot </a:t>
            </a:r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still used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never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permanently adopted</a:t>
            </a:r>
          </a:p>
          <a:p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Repeats 1975 FRN ideas </a:t>
            </a:r>
            <a:b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about the two feet: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engineering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surveying &amp; mapping</a:t>
            </a:r>
          </a:p>
          <a:p>
            <a:pPr marL="0" indent="0">
              <a:buNone/>
            </a:pPr>
            <a:r>
              <a:rPr lang="en-US" sz="23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odds with very idea of “standards”</a:t>
            </a:r>
            <a:endParaRPr lang="en-US" sz="23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>
              <a:buNone/>
            </a:pPr>
            <a:endParaRPr lang="en-US" sz="23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BD2F1-9B3C-41EE-943B-3E16D966A8A0}"/>
              </a:ext>
            </a:extLst>
          </p:cNvPr>
          <p:cNvSpPr/>
          <p:nvPr/>
        </p:nvSpPr>
        <p:spPr>
          <a:xfrm>
            <a:off x="137013" y="5481043"/>
            <a:ext cx="5273188" cy="565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28390-40E8-4C0D-B44C-CFC0AD031E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876" y="1463040"/>
            <a:ext cx="3017520" cy="3905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557404" cy="4754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 created and perpetuated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NGS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1959.  Then in 1986.  And again in 2016…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Oops</a:t>
            </a:r>
            <a:r>
              <a:rPr lang="en-US" sz="4000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558385"/>
            <a:ext cx="8595360" cy="39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EEF-76FB-4BFE-A941-429AA1DF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63040"/>
            <a:ext cx="8915400" cy="475488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(i.e., NGS stays “metric” only)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States choose whatever foot they want</a:t>
            </a:r>
          </a:p>
          <a:p>
            <a:pPr lvl="1"/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feet will creep back into NGS products &amp; services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 adopt U.S. survey foot for specific things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survey foot for surveying and mapping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foot for engineering (and everything else)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international foot for everything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only foot = 0.3048 meter </a:t>
            </a:r>
            <a:r>
              <a:rPr lang="en-US" sz="26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</a:t>
            </a:r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U.S. survey foot for everything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(highly unlikely)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 entirely metric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(ideal situation, but also unlikely)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2B54-C33A-4E08-9C03-7ECDE37C5D1F}"/>
              </a:ext>
            </a:extLst>
          </p:cNvPr>
          <p:cNvSpPr/>
          <p:nvPr/>
        </p:nvSpPr>
        <p:spPr>
          <a:xfrm>
            <a:off x="222250" y="4368800"/>
            <a:ext cx="8591910" cy="927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2EFE50-5FC9-B34E-99AC-0814D34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choices?</a:t>
            </a:r>
          </a:p>
        </p:txBody>
      </p:sp>
    </p:spTree>
    <p:extLst>
      <p:ext uri="{BB962C8B-B14F-4D97-AF65-F5344CB8AC3E}">
        <p14:creationId xmlns:p14="http://schemas.microsoft.com/office/powerpoint/2010/main" val="23811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3041"/>
            <a:ext cx="8782050" cy="5030227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Only one foot after 2022 (1 foot = 0.3048 meter)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Make official through NIST</a:t>
            </a:r>
          </a:p>
          <a:p>
            <a:pPr lvl="1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option for U.S. survey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foot in NATRF/SPCS2022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NGS will help with the transition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Will fully support backward compatibility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Use “correct” foot for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SPCS83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SPCS27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Automatically done by NGS products and services</a:t>
            </a: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Guiding </a:t>
            </a:r>
            <a:r>
              <a:rPr lang="en-US" sz="2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ideas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Of all changes in 2022, this is the least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significant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About the </a:t>
            </a:r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future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, not the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past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2820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C60E-F773-4BD1-80B1-67B673EF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3039"/>
            <a:ext cx="9144000" cy="5124029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created problem, will help fix it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Fully support backward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compatibility (NAD83, NAD27)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3088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Unit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change minor compared to other 2022 changes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 at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NGS.Feedback@noaa.gov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Register Notice – 17 October 2019</a:t>
            </a:r>
            <a:endParaRPr lang="en-US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Deprecate US Survey Foot on 31 December 2022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International conversion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(1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0.3048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Drop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“International”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 to unit simply as “foot”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Comment period open thru 02 December 2019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Follow-up webinar was 12 December - recorded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202733-C61A-D04A-8F2B-1605F78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Putting our best “foot” forward…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785" y="5980846"/>
            <a:ext cx="7649307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836140" y="1342298"/>
            <a:ext cx="154422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18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00204"/>
            <a:ext cx="8763000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Guidance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(such as pre-selected CORSs and assistance in locating marks in project areas)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Users will decide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epochs they wish to set for the adjustment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“Preliminary coordinates”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submitted to NGS (aka “Shared”), we will harvest your raw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GNSS data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use it to compute Final Discrete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9"/>
            <a:ext cx="8782050" cy="5287962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GNSS is your only entry (for now)</a:t>
            </a:r>
          </a:p>
          <a:p>
            <a:pPr lvl="1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Leveling and Classical/TS surveys will need some GNSS if you wish to submit your survey to NGS for inclusion in the NSRS database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Some GNSS = RTK or RTN is fine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No decision yet on whether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will operate if projects have no GNSS</a:t>
            </a:r>
          </a:p>
          <a:p>
            <a:pPr lvl="3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If it does, this tends to encourage reliance upon passive control </a:t>
            </a:r>
          </a:p>
          <a:p>
            <a:pPr lvl="4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which is “so 90’s” …1890s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brah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1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90297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So much more to NSRS Modernization!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4"/>
            <a:ext cx="8699500" cy="5397496"/>
          </a:xfrm>
        </p:spPr>
        <p:txBody>
          <a:bodyPr/>
          <a:lstStyle/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version of PAGES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Multi-Constellation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GPS, Galileo, GLONASS,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Beidou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QZSS, etc.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Target: 15 minute occupations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OPUS expansion plan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RTK/RTN: 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2020 rollout, already mentioned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Leveling,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Classical (Total Station),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Gravity: 2020-2025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Fully integrated (GPS projects with leveling and gravity?  No problem!)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Ease of submission to NGS for inclusion in the NSRS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Mark Recovery Tool</a:t>
            </a:r>
          </a:p>
          <a:p>
            <a:pPr lvl="1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mentioned earlier, search: “NGS mark recovery” and go to Beta </a:t>
            </a:r>
            <a:endParaRPr lang="en-US" sz="2200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Fully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integrated toolkit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NCAT and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GPS survey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etc.</a:t>
            </a:r>
          </a:p>
        </p:txBody>
      </p:sp>
      <p:sp>
        <p:nvSpPr>
          <p:cNvPr id="330" name="Shape 330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Process data using vendor software or PAGE-NT.</a:t>
            </a:r>
          </a:p>
        </p:txBody>
      </p:sp>
      <p:sp>
        <p:nvSpPr>
          <p:cNvPr id="331" name="Shape 331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Construct bluebook files using software and editor.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Run ADJUST.</a:t>
            </a:r>
          </a:p>
        </p:txBody>
      </p:sp>
      <p:sp>
        <p:nvSpPr>
          <p:cNvPr id="332" name="Shape 332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sp>
        <p:nvSpPr>
          <p:cNvPr id="333" name="Shape 333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cxnSp>
        <p:nvCxnSpPr>
          <p:cNvPr id="334" name="Shape 334"/>
          <p:cNvCxnSpPr>
            <a:stCxn id="329" idx="3"/>
            <a:endCxn id="330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5" name="Shape 335"/>
          <p:cNvCxnSpPr>
            <a:stCxn id="332" idx="3"/>
            <a:endCxn id="329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6" name="Shape 336"/>
          <p:cNvCxnSpPr>
            <a:stCxn id="330" idx="3"/>
            <a:endCxn id="331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7" name="Shape 337"/>
          <p:cNvCxnSpPr>
            <a:stCxn id="331" idx="2"/>
            <a:endCxn id="333" idx="1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a Project now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223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sp>
        <p:nvSpPr>
          <p:cNvPr id="345" name="Shape 345"/>
          <p:cNvSpPr/>
          <p:nvPr/>
        </p:nvSpPr>
        <p:spPr>
          <a:xfrm>
            <a:off x="4047100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Upload to OPUS-Projects</a:t>
            </a:r>
          </a:p>
        </p:txBody>
      </p:sp>
      <p:cxnSp>
        <p:nvCxnSpPr>
          <p:cNvPr id="346" name="Shape 346"/>
          <p:cNvCxnSpPr>
            <a:stCxn id="347" idx="2"/>
            <a:endCxn id="345" idx="0"/>
          </p:cNvCxnSpPr>
          <p:nvPr/>
        </p:nvCxnSpPr>
        <p:spPr>
          <a:xfrm>
            <a:off x="3040625" y="3043650"/>
            <a:ext cx="1804500" cy="145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8" name="Shape 348"/>
          <p:cNvCxnSpPr>
            <a:stCxn id="345" idx="3"/>
            <a:endCxn id="349" idx="1"/>
          </p:cNvCxnSpPr>
          <p:nvPr/>
        </p:nvCxnSpPr>
        <p:spPr>
          <a:xfrm>
            <a:off x="5643400" y="54453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0" name="Shape 350"/>
          <p:cNvCxnSpPr>
            <a:stCxn id="349" idx="0"/>
            <a:endCxn id="344" idx="1"/>
          </p:cNvCxnSpPr>
          <p:nvPr/>
        </p:nvCxnSpPr>
        <p:spPr>
          <a:xfrm rot="10800000" flipH="1">
            <a:off x="6649874" y="3753750"/>
            <a:ext cx="1134600" cy="740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9" name="Shape 349"/>
          <p:cNvSpPr/>
          <p:nvPr/>
        </p:nvSpPr>
        <p:spPr>
          <a:xfrm>
            <a:off x="5851724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Process in OPUS-Projects</a:t>
            </a:r>
          </a:p>
        </p:txBody>
      </p:sp>
      <p:sp>
        <p:nvSpPr>
          <p:cNvPr id="347" name="Shape 347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GPS </a:t>
            </a:r>
            <a:r>
              <a:rPr lang="en-US" dirty="0" smtClean="0"/>
              <a:t>survey</a:t>
            </a:r>
            <a:endParaRPr lang="en-US"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etc.</a:t>
            </a:r>
          </a:p>
        </p:txBody>
      </p:sp>
      <p:sp>
        <p:nvSpPr>
          <p:cNvPr id="351" name="Shape 351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Process data using vendor software or PAGE-NT.</a:t>
            </a:r>
          </a:p>
        </p:txBody>
      </p:sp>
      <p:sp>
        <p:nvSpPr>
          <p:cNvPr id="352" name="Shape 352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Construct bluebook files using software and editor.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Run ADJUST.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cxnSp>
        <p:nvCxnSpPr>
          <p:cNvPr id="354" name="Shape 354"/>
          <p:cNvCxnSpPr>
            <a:stCxn id="347" idx="3"/>
            <a:endCxn id="351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5" name="Shape 355"/>
          <p:cNvCxnSpPr>
            <a:stCxn id="353" idx="3"/>
            <a:endCxn id="347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6" name="Shape 356"/>
          <p:cNvCxnSpPr>
            <a:stCxn id="351" idx="3"/>
            <a:endCxn id="352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7" name="Shape 357"/>
          <p:cNvCxnSpPr>
            <a:stCxn id="352" idx="2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224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with OPUS Projects in the future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19" name="Shape 338"/>
          <p:cNvSpPr txBox="1"/>
          <p:nvPr/>
        </p:nvSpPr>
        <p:spPr>
          <a:xfrm>
            <a:off x="0" y="4312500"/>
            <a:ext cx="4046975" cy="1132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2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Available now!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24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(with certain caveats)</a:t>
            </a:r>
            <a:endParaRPr lang="en-US" sz="2400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8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Any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major search engine: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ecovery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5144218"/>
            <a:ext cx="3200400" cy="167568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What new tools are already live?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7" y="1147931"/>
            <a:ext cx="8937523" cy="552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VERTCON 3.0 – functionality in Beta NCAT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VDatum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4.0.1 – released in October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GEOID18 – latest, greatest, </a:t>
            </a:r>
            <a:r>
              <a:rPr lang="en-US" sz="3600" i="1" spc="-40" dirty="0" smtClean="0">
                <a:latin typeface="Cambria" panose="02040503050406030204" pitchFamily="18" charset="0"/>
                <a:cs typeface="Calibri"/>
              </a:rPr>
              <a:t>and last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hybrid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– updated tracking map (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1195388" lvl="2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spc="-40" dirty="0" smtClean="0">
                <a:latin typeface="Cambria" panose="02040503050406030204" pitchFamily="18" charset="0"/>
                <a:cs typeface="Calibri"/>
              </a:rPr>
              <a:t>for NAVD88</a:t>
            </a:r>
            <a:r>
              <a:rPr lang="en-US" sz="3200" i="1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</a:t>
            </a:r>
            <a:endParaRPr lang="en-US" sz="3200" i="1" spc="-40" dirty="0" smtClean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spc="-40" dirty="0" smtClean="0">
              <a:latin typeface="Cambria" panose="02040503050406030204" pitchFamily="18" charset="0"/>
              <a:cs typeface="Calibri"/>
            </a:endParaRPr>
          </a:p>
          <a:p>
            <a:pPr marL="588433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264"/>
            <a:ext cx="9144000" cy="5029197"/>
          </a:xfrm>
        </p:spPr>
        <p:txBody>
          <a:bodyPr/>
          <a:lstStyle/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</a:t>
            </a:r>
          </a:p>
          <a:p>
            <a:pPr marL="228600" indent="0" algn="ctr">
              <a:buNone/>
            </a:pP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beta.ngs.noaa.gov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257300" y="1771650"/>
            <a:ext cx="1171575" cy="198120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3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GISP, CFS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8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  <a:endParaRPr lang="en-GB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9" y="1354263"/>
            <a:ext cx="8727822" cy="4626959"/>
          </a:xfr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10018"/>
            <a:ext cx="9144000" cy="805079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Ecosystem and Climate Operations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1" y="1005612"/>
            <a:ext cx="7866918" cy="5807998"/>
          </a:xfrm>
        </p:spPr>
      </p:pic>
    </p:spTree>
    <p:extLst>
      <p:ext uri="{BB962C8B-B14F-4D97-AF65-F5344CB8AC3E}">
        <p14:creationId xmlns:p14="http://schemas.microsoft.com/office/powerpoint/2010/main" val="30764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53642" y="2929426"/>
            <a:ext cx="1544224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217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3"/>
            <a:ext cx="82296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Aeronautical Survey Program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62079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Interagency Program: FAA and NGS</a:t>
            </a:r>
          </a:p>
          <a:p>
            <a:pPr lvl="1"/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rimary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 (PACS) and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econdary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tations (SACS)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Airports GIS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AGIS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 Obstruction Charts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AOC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function of NGS is to serve as QA and subject-matter expert for ASP surveys that are contracted by airports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090259" y="2929426"/>
            <a:ext cx="1281392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687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74703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ual frequency receiver data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ame requirements as above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by NGS required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12 hours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iles uploaded to OPUS with a “Project ID” keyed in Options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OPUS Projects (BOP)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enhancements and added features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8509" y="3219450"/>
            <a:ext cx="723900" cy="2901651"/>
            <a:chOff x="171450" y="3343274"/>
            <a:chExt cx="723900" cy="2789719"/>
          </a:xfrm>
        </p:grpSpPr>
        <p:sp>
          <p:nvSpPr>
            <p:cNvPr id="4" name="Curved Right Arrow 3"/>
            <p:cNvSpPr/>
            <p:nvPr/>
          </p:nvSpPr>
          <p:spPr>
            <a:xfrm>
              <a:off x="361950" y="3343274"/>
              <a:ext cx="533400" cy="131868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Curved Right Arrow 4"/>
            <p:cNvSpPr/>
            <p:nvPr/>
          </p:nvSpPr>
          <p:spPr>
            <a:xfrm>
              <a:off x="171450" y="3343274"/>
              <a:ext cx="723900" cy="278971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52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345815"/>
            <a:ext cx="86487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 note on OPUS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“my profile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411537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" y="4937209"/>
            <a:ext cx="1832486" cy="1328899"/>
            <a:chOff x="792480" y="4937207"/>
            <a:chExt cx="1832486" cy="1328899"/>
          </a:xfrm>
        </p:grpSpPr>
        <p:sp>
          <p:nvSpPr>
            <p:cNvPr id="9" name="Right Arrow 8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870861" y="5390611"/>
              <a:ext cx="146304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be careful!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854097"/>
            <a:ext cx="8858251" cy="2960521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Have you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already </a:t>
            </a: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heard that NAD83 and NAVD88 are scheduled to be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replaced?</a:t>
            </a:r>
            <a:endParaRPr lang="en-US" altLang="zh-CN" sz="54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59231" y="4041326"/>
            <a:ext cx="2943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nervous?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2222319" y="4872442"/>
            <a:ext cx="27083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ready?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09257" y="5696480"/>
            <a:ext cx="5834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already working in ITRF?</a:t>
            </a:r>
          </a:p>
        </p:txBody>
      </p:sp>
    </p:spTree>
    <p:extLst>
      <p:ext uri="{BB962C8B-B14F-4D97-AF65-F5344CB8AC3E}">
        <p14:creationId xmlns:p14="http://schemas.microsoft.com/office/powerpoint/2010/main" val="33091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6100199" y="2929426"/>
            <a:ext cx="1367401" cy="120037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84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328604"/>
            <a:ext cx="8899556" cy="5198945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orbit analysis and computation is performed together with, and as a component of, the International GNSS Service (IGS)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IGS coordinates the collection of satellite tracking data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orbits are what give us post-processed accuracy</a:t>
            </a:r>
          </a:p>
          <a:p>
            <a:pPr>
              <a:spcBef>
                <a:spcPts val="36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Designated with this responsibility by the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Civil GPS Service Interface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Committee (CGSIC)</a:t>
            </a:r>
          </a:p>
          <a:p>
            <a:pPr>
              <a:spcBef>
                <a:spcPts val="36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you’re using OPUS, it’s all behind-the-curtain!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Orbit Data aka Ephemerides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Image result for like">
            <a:extLst>
              <a:ext uri="{FF2B5EF4-FFF2-40B4-BE49-F238E27FC236}">
                <a16:creationId xmlns:a16="http://schemas.microsoft.com/office/drawing/2014/main" id="{67EE86E9-6291-4D0A-9E5C-9CB1F0A0F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0" y="6128692"/>
            <a:ext cx="718185" cy="61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5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6527549"/>
            <a:ext cx="2044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Link to NGS GPS Calendar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245" y="2952"/>
            <a:ext cx="5921810" cy="6852096"/>
          </a:xfrm>
        </p:spPr>
      </p:pic>
      <p:sp>
        <p:nvSpPr>
          <p:cNvPr id="2" name="TextBox 1"/>
          <p:cNvSpPr txBox="1"/>
          <p:nvPr/>
        </p:nvSpPr>
        <p:spPr bwMode="auto">
          <a:xfrm>
            <a:off x="76199" y="657225"/>
            <a:ext cx="18916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.sp3 file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553642" y="4129797"/>
            <a:ext cx="1505938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52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390" y="1283343"/>
            <a:ext cx="8664166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official shoreline for the Nation, in support of NOAA’s nautical charting mission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hapefile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in Mean High Water and Mean Lower Low Water datum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Organized by “Project Area” – the blue boxes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Shoreline</a:t>
            </a:r>
            <a:endParaRPr lang="en-US" sz="4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30593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National Shoreline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63"/>
            <a:ext cx="9144000" cy="5319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" y="702415"/>
            <a:ext cx="9163438" cy="58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58278" y="4129797"/>
            <a:ext cx="1396720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92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" t="570" r="1604" b="2480"/>
          <a:stretch/>
        </p:blipFill>
        <p:spPr>
          <a:xfrm>
            <a:off x="24807" y="0"/>
            <a:ext cx="9093795" cy="6848764"/>
          </a:xfrm>
        </p:spPr>
      </p:pic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367645" y="45620"/>
            <a:ext cx="6776357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https://www.ngs.noaa.gov/ADVISORS/</a:t>
            </a:r>
            <a:endParaRPr sz="2800" dirty="0">
              <a:solidFill>
                <a:schemeClr val="bg1"/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569106" cy="4525963"/>
          </a:xfrm>
        </p:spPr>
        <p:txBody>
          <a:bodyPr/>
          <a:lstStyle/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www.ngs.noaa.gov/ADVISORS/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48511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56" y="2737656"/>
            <a:ext cx="4778995" cy="396667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39802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28" y="3446729"/>
            <a:ext cx="4386878" cy="3293754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2549" y="1183748"/>
            <a:ext cx="8773758" cy="4525963"/>
          </a:xfrm>
        </p:spPr>
        <p:txBody>
          <a:bodyPr/>
          <a:lstStyle/>
          <a:p>
            <a:pPr marL="227013" indent="-22701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 an NGS employee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Serves as a liaison between the State’s geospatial community and the NGS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Brian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Naberezny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over at PSU</a:t>
            </a:r>
          </a:p>
          <a:p>
            <a:pPr marL="227013" indent="-22701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Are you in here Brian?</a:t>
            </a:r>
          </a:p>
        </p:txBody>
      </p:sp>
    </p:spTree>
    <p:extLst>
      <p:ext uri="{BB962C8B-B14F-4D97-AF65-F5344CB8AC3E}">
        <p14:creationId xmlns:p14="http://schemas.microsoft.com/office/powerpoint/2010/main" val="3901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54992" y="4129797"/>
            <a:ext cx="1517201" cy="137116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14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3391"/>
            <a:ext cx="8229600" cy="402663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Government – Executive Branch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	(~47,000 employees)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836" y="16797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77" y="3136947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11" y="5566170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76375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4190145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524667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5232971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Mission of our Remote Sensing Division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Pre-Storm and Post-Storm photos are taken mostly along the coastal CONUS, and some other disasters natural or human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Dept. of Homeland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Security (DHS) and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other emergency management organizations (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FEMA, State, local, etc.)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62"/>
          <a:stretch/>
        </p:blipFill>
        <p:spPr>
          <a:xfrm>
            <a:off x="165141" y="1222219"/>
            <a:ext cx="8815897" cy="5593340"/>
          </a:xfrm>
        </p:spPr>
      </p:pic>
    </p:spTree>
    <p:extLst>
      <p:ext uri="{BB962C8B-B14F-4D97-AF65-F5344CB8AC3E}">
        <p14:creationId xmlns:p14="http://schemas.microsoft.com/office/powerpoint/2010/main" val="27081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70664" y="4129798"/>
            <a:ext cx="1544575" cy="1428040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23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</a:t>
            </a:r>
            <a:r>
              <a:rPr lang="en-US" sz="4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conceptual</a:t>
            </a:r>
            <a:endParaRPr lang="en-US" sz="42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mean point of signal reception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sp>
        <p:nvSpPr>
          <p:cNvPr id="6" name="object 5"/>
          <p:cNvSpPr/>
          <p:nvPr/>
        </p:nvSpPr>
        <p:spPr>
          <a:xfrm>
            <a:off x="61271" y="3499678"/>
            <a:ext cx="9082729" cy="2724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355602" y="3725933"/>
            <a:ext cx="408723" cy="406996"/>
          </a:xfrm>
          <a:prstGeom prst="flowChartConnector">
            <a:avLst/>
          </a:prstGeom>
          <a:solidFill>
            <a:srgbClr val="F6AB16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3364" y="5955703"/>
            <a:ext cx="408723" cy="40699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9963" y="3929431"/>
            <a:ext cx="347762" cy="2229770"/>
          </a:xfrm>
          <a:prstGeom prst="line">
            <a:avLst/>
          </a:prstGeom>
          <a:ln w="793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is one reason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select the correct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antenna for OPUS upload!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23"/>
          <a:stretch/>
        </p:blipFill>
        <p:spPr>
          <a:xfrm>
            <a:off x="1295401" y="2421666"/>
            <a:ext cx="7848600" cy="44290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1326944" y="4541918"/>
            <a:ext cx="1832486" cy="1328899"/>
            <a:chOff x="792480" y="4937207"/>
            <a:chExt cx="1832486" cy="1328899"/>
          </a:xfrm>
        </p:grpSpPr>
        <p:sp>
          <p:nvSpPr>
            <p:cNvPr id="6" name="Right Arrow 5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870861" y="5216935"/>
              <a:ext cx="1463040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noProof="0" dirty="0" smtClean="0">
                  <a:solidFill>
                    <a:prstClr val="black"/>
                  </a:solidFill>
                </a:rPr>
                <a:t>choose</a:t>
              </a:r>
            </a:p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carefully</a:t>
              </a:r>
              <a:r>
                <a:rPr kumimoji="0" lang="en-US" sz="2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!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 bwMode="auto">
          <a:xfrm>
            <a:off x="1062057" y="6055308"/>
            <a:ext cx="6862744" cy="5847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 have questions… drop me a line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1553642" y="5503816"/>
            <a:ext cx="1505938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90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417"/>
            <a:ext cx="9143999" cy="62787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1235"/>
            <a:ext cx="9144001" cy="571500"/>
          </a:xfrm>
        </p:spPr>
        <p:txBody>
          <a:bodyPr/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981092" y="4863773"/>
            <a:ext cx="186396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NCAT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6"/>
          <a:stretch/>
        </p:blipFill>
        <p:spPr>
          <a:xfrm>
            <a:off x="1" y="35286"/>
            <a:ext cx="9143999" cy="53807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02679"/>
            <a:ext cx="9144000" cy="1091552"/>
          </a:xfrm>
        </p:spPr>
        <p:txBody>
          <a:bodyPr/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NCAT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includes VERTCON 3.0 for NGVD29 to NAVD88 transformation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89385" y="1019908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7" y="1576754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97015" y="4009292"/>
            <a:ext cx="6629400" cy="650631"/>
          </a:xfrm>
          <a:prstGeom prst="round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7" y="1217825"/>
            <a:ext cx="6490709" cy="47410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6020" y="5273723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1606" y="5624963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0200" y="5674938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4298" y="5148554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282" y="5158290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868" y="5509529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64" y="5559505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4560" y="5033120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1603" y="2179051"/>
            <a:ext cx="218008" cy="198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15"/>
              </a:lnSpc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7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986" y="1897337"/>
            <a:ext cx="218008" cy="204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sz="750" b="1" dirty="0">
                <a:latin typeface="Calibri"/>
                <a:cs typeface="Calibri"/>
              </a:rPr>
              <a:t>USN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750" b="1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582" y="1396592"/>
            <a:ext cx="12824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4833" y="1316846"/>
            <a:ext cx="338554" cy="174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SP</a:t>
            </a:r>
            <a:endParaRPr sz="1200">
              <a:latin typeface="Calibri"/>
              <a:cs typeface="Calibri"/>
            </a:endParaRPr>
          </a:p>
          <a:p>
            <a:pPr marL="45720"/>
            <a:r>
              <a:rPr sz="1200" dirty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8838" y="1710222"/>
            <a:ext cx="206082" cy="1809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66675" marR="5080" indent="-54610">
              <a:lnSpc>
                <a:spcPct val="103099"/>
              </a:lnSpc>
              <a:spcBef>
                <a:spcPts val="10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5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2755" y="1223365"/>
            <a:ext cx="402526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Coordinate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Transformation</a:t>
            </a:r>
            <a:r>
              <a:rPr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Tool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129" y="1589125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 dirty="0">
                <a:latin typeface="Calibri"/>
                <a:cs typeface="Calibri"/>
              </a:rPr>
              <a:t>(NCAT </a:t>
            </a:r>
            <a:r>
              <a:rPr sz="2400" b="1" dirty="0">
                <a:latin typeface="Calibri"/>
                <a:cs typeface="Calibri"/>
              </a:rPr>
              <a:t>/ </a:t>
            </a:r>
            <a:r>
              <a:rPr sz="2400" b="1" spc="-10" dirty="0">
                <a:latin typeface="Calibri"/>
                <a:cs typeface="Calibri"/>
              </a:rPr>
              <a:t>NADCON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5.0)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6656" y="1786085"/>
            <a:ext cx="32321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SSD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71178" y="3090115"/>
            <a:ext cx="4438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48520" y="4190119"/>
            <a:ext cx="8305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(1986)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3690" y="2259685"/>
            <a:ext cx="322961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39750" indent="-623570"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Relating coordinates: 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then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now</a:t>
            </a:r>
            <a:endParaRPr sz="2400">
              <a:latin typeface="Calibri"/>
              <a:cs typeface="Calibri"/>
            </a:endParaRPr>
          </a:p>
          <a:p>
            <a:pPr marR="5080" algn="r">
              <a:spcBef>
                <a:spcPts val="1235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8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(2011)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707" y="4022765"/>
            <a:ext cx="112014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2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(NSRS2007)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7456" y="4418146"/>
            <a:ext cx="781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(FBN)</a:t>
            </a:r>
            <a:endParaRPr sz="1050">
              <a:latin typeface="Calibri"/>
              <a:cs typeface="Calibri"/>
            </a:endParaRPr>
          </a:p>
          <a:p>
            <a:pPr marL="297180" marR="320675" algn="ctr">
              <a:lnSpc>
                <a:spcPct val="103099"/>
              </a:lnSpc>
              <a:spcBef>
                <a:spcPts val="72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7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1528" y="4557897"/>
            <a:ext cx="88646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(HARN)</a:t>
            </a:r>
            <a:endParaRPr sz="1050">
              <a:latin typeface="Calibri"/>
              <a:cs typeface="Calibri"/>
            </a:endParaRPr>
          </a:p>
          <a:p>
            <a:pPr marL="246379" marR="529590" indent="-54610">
              <a:lnSpc>
                <a:spcPct val="103099"/>
              </a:lnSpc>
              <a:spcBef>
                <a:spcPts val="530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7758" y="1717810"/>
            <a:ext cx="2971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2022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2757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3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3343"/>
            <a:ext cx="8229600" cy="125162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Just as the name says… it’s dynamic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hapefiles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Developed by image interpretation and/or vertical modeling using water level stations (tide or lake gages)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Referenced to a computed Mean High Water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Continually Updated Shoreline Product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22388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3"/>
              </a:rPr>
              <a:t>hyperlink to the CUSP homepage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617"/>
            <a:ext cx="9144000" cy="5346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7" y="0"/>
            <a:ext cx="7961087" cy="68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4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4472596" y="5503816"/>
            <a:ext cx="1446100" cy="133827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1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214" y="1283335"/>
            <a:ext cx="8842786" cy="524012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types of CBL defined by NGS</a:t>
            </a: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in Woodford, VA at NGS TTC; it is open for use to organizations like the PLSO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at the NGS PCBL and IAW NOAA TM NGS-8</a:t>
            </a:r>
          </a:p>
          <a:p>
            <a:pPr lvl="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8 across Pennsylvania;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1 reported destroyed in Warminster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Cooperative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on an FCBL and IAW that same NGS-8 manual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Curved Right Arrow 5"/>
          <p:cNvSpPr/>
          <p:nvPr/>
        </p:nvSpPr>
        <p:spPr>
          <a:xfrm rot="10800000" flipH="1" flipV="1">
            <a:off x="140967" y="4038600"/>
            <a:ext cx="609603" cy="164782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Right Arrow 6"/>
          <p:cNvSpPr/>
          <p:nvPr/>
        </p:nvSpPr>
        <p:spPr>
          <a:xfrm rot="10800000" flipH="1" flipV="1">
            <a:off x="130881" y="2192655"/>
            <a:ext cx="548641" cy="162196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365" y="1600204"/>
            <a:ext cx="8885816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commitment to the CBL Program: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minimum of one FCBL per State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Establishment procedures document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access to the CBL database 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Software to process your observations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Verification and re-measurement data review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 support (Advisors or other personnel)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 - CBL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16667" b="5926"/>
          <a:stretch/>
        </p:blipFill>
        <p:spPr>
          <a:xfrm>
            <a:off x="1972945" y="1386685"/>
            <a:ext cx="5198110" cy="530860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4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CBL Datasheets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r="48677" b="37198"/>
          <a:stretch/>
        </p:blipFill>
        <p:spPr>
          <a:xfrm>
            <a:off x="160734" y="1235791"/>
            <a:ext cx="8822531" cy="5571410"/>
          </a:xfr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9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CBL Map Viewer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784518"/>
          </a:xfrm>
          <a:ln w="15875">
            <a:solidFill>
              <a:schemeClr val="tx1"/>
            </a:solidFill>
          </a:ln>
        </p:spPr>
      </p:pic>
      <p:sp>
        <p:nvSpPr>
          <p:cNvPr id="4" name="object 2"/>
          <p:cNvSpPr txBox="1">
            <a:spLocks/>
          </p:cNvSpPr>
          <p:nvPr/>
        </p:nvSpPr>
        <p:spPr bwMode="auto">
          <a:xfrm>
            <a:off x="1183821" y="6211382"/>
            <a:ext cx="6776357" cy="447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33"/>
              </a:spcBef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https://www.ngs.noaa.gov/CBLINES/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6220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4179" y="5537200"/>
            <a:ext cx="1628110" cy="130489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794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26115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Meteorology… why?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origin of the program was the National Weather Service, also a NOAA office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expanded to various NOAA missions, including 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642" y="383274"/>
            <a:ext cx="8971984" cy="1143000"/>
          </a:xfrm>
        </p:spPr>
        <p:txBody>
          <a:bodyPr/>
          <a:lstStyle/>
          <a:p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ooperative program for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perational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eteorology,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ducation, and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raining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37"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Outreach and COMET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3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6881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61258" y="1417642"/>
            <a:ext cx="8556172" cy="511651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consistent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coordinate system that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defines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</a:p>
          <a:p>
            <a:pPr>
              <a:tabLst>
                <a:tab pos="0" algn="l"/>
              </a:tabLst>
            </a:pPr>
            <a:r>
              <a:rPr lang="en-US" altLang="en-US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orientation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gravity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throughout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United States. </a:t>
            </a:r>
          </a:p>
          <a:p>
            <a:pPr marL="0" indent="0">
              <a:buNone/>
              <a:tabLst>
                <a:tab pos="0" algn="l"/>
              </a:tabLst>
            </a:pPr>
            <a:endParaRPr lang="en-US" altLang="zh-CN" sz="18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39347" y="3975897"/>
            <a:ext cx="4620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</a:rPr>
              <a:t>…and their time variants</a:t>
            </a:r>
          </a:p>
        </p:txBody>
      </p:sp>
    </p:spTree>
    <p:extLst>
      <p:ext uri="{BB962C8B-B14F-4D97-AF65-F5344CB8AC3E}">
        <p14:creationId xmlns:p14="http://schemas.microsoft.com/office/powerpoint/2010/main" val="610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4301" y="1143000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</a:t>
            </a:r>
            <a:r>
              <a:rPr lang="en-US" sz="3200" dirty="0">
                <a:latin typeface="Cambria" panose="02040503050406030204" pitchFamily="18" charset="0"/>
              </a:rPr>
              <a:t>ARE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graphicFrame>
        <p:nvGraphicFramePr>
          <p:cNvPr id="1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7878944"/>
              </p:ext>
            </p:extLst>
          </p:nvPr>
        </p:nvGraphicFramePr>
        <p:xfrm>
          <a:off x="114300" y="1746504"/>
          <a:ext cx="8925791" cy="417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37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51342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221062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788597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06376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559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 Lakes 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NAVD88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IGLD85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GEOID12A &amp; B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NAD27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NGVD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IGLD55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VIVD09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GEOID06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GUVD04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GEOID03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SPCS83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NMVD03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ALASKA94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GEOID90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4302" y="1745676"/>
          <a:ext cx="8925791" cy="406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8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96907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2072058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39083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089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WGS84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IHRS (by IAG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OSU91A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CORPSCON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7617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WGS72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EGM96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B.6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DMA TR 8350.2 (WGS 84)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ITRF (Intl.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Terrestrial Reference Frame by IERS)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EGM2008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Coordinate Reference System (ORCS)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IGS (Intl. GNSS Service reference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frame)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Kansas Regional Coordinate System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114301" y="1143002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</a:t>
            </a:r>
            <a:r>
              <a:rPr lang="en-US" sz="3200" dirty="0">
                <a:latin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6560221"/>
            <a:ext cx="2028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ITRF station map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114301" y="846138"/>
            <a:ext cx="8925791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066797"/>
            <a:ext cx="8925791" cy="549226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</a:rPr>
              <a:t>OMB Circular A-16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u="sng" dirty="0" smtClean="0">
                <a:latin typeface="Cambria" panose="02040503050406030204" pitchFamily="18" charset="0"/>
              </a:rPr>
              <a:t>requires</a:t>
            </a:r>
            <a:r>
              <a:rPr lang="en-US" dirty="0" smtClean="0">
                <a:latin typeface="Cambria" panose="02040503050406030204" pitchFamily="18" charset="0"/>
              </a:rPr>
              <a:t> all Federal civilian agencies to utilize geodetic control for their geospatial activities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places NOAA in responsible charge </a:t>
            </a:r>
            <a:r>
              <a:rPr lang="en-US" dirty="0">
                <a:latin typeface="Cambria" panose="02040503050406030204" pitchFamily="18" charset="0"/>
              </a:rPr>
              <a:t>of that </a:t>
            </a:r>
            <a:r>
              <a:rPr lang="en-US" dirty="0" smtClean="0">
                <a:latin typeface="Cambria" panose="02040503050406030204" pitchFamily="18" charset="0"/>
              </a:rPr>
              <a:t>control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NGS </a:t>
            </a:r>
            <a:r>
              <a:rPr lang="en-US" dirty="0">
                <a:latin typeface="Cambria" panose="02040503050406030204" pitchFamily="18" charset="0"/>
              </a:rPr>
              <a:t>has defined that control as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marL="971550" lvl="1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arenR" startAt="4"/>
              <a:defRPr/>
            </a:pPr>
            <a:r>
              <a:rPr lang="en-US" dirty="0">
                <a:latin typeface="Cambria" panose="02040503050406030204" pitchFamily="18" charset="0"/>
              </a:rPr>
              <a:t>FGCS has issued requirements, via FRNs, to reference data to the </a:t>
            </a:r>
            <a:r>
              <a:rPr lang="en-US" b="1" i="1" dirty="0">
                <a:latin typeface="Cambria" panose="02040503050406030204" pitchFamily="18" charset="0"/>
              </a:rPr>
              <a:t>most recent components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of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1993 FRN designated  NAVD 88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81203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4" r="15000"/>
          <a:stretch/>
        </p:blipFill>
        <p:spPr>
          <a:xfrm>
            <a:off x="0" y="1599487"/>
            <a:ext cx="9144000" cy="4953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0" y="6560221"/>
            <a:ext cx="179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Hyperlink to NAVD88 FRN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792350" y="6552726"/>
            <a:ext cx="1712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5"/>
              </a:rPr>
              <a:t>Hyperlink to NAD83 FRN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7"/>
          <a:stretch/>
        </p:blipFill>
        <p:spPr>
          <a:xfrm>
            <a:off x="706236" y="1777001"/>
            <a:ext cx="8384424" cy="24657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692150" y="2446020"/>
            <a:ext cx="3674110" cy="4191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rved Right Arrow 7"/>
          <p:cNvSpPr/>
          <p:nvPr/>
        </p:nvSpPr>
        <p:spPr>
          <a:xfrm rot="10800000" flipH="1" flipV="1">
            <a:off x="54681" y="1918335"/>
            <a:ext cx="548641" cy="916305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3"/>
          <a:stretch/>
        </p:blipFill>
        <p:spPr>
          <a:xfrm>
            <a:off x="706236" y="4356332"/>
            <a:ext cx="8371089" cy="17441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2083"/>
          <a:stretch/>
        </p:blipFill>
        <p:spPr>
          <a:xfrm>
            <a:off x="5461451" y="19050"/>
            <a:ext cx="3606349" cy="682201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1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14301" y="81203"/>
            <a:ext cx="892579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295402"/>
            <a:ext cx="8925791" cy="5249829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Not necessarily, but it’s a great idea!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States may mandate use </a:t>
            </a:r>
            <a:r>
              <a:rPr lang="en-US" sz="2800" dirty="0" smtClean="0">
                <a:latin typeface="Cambria" panose="02040503050406030204" pitchFamily="18" charset="0"/>
              </a:rPr>
              <a:t>(not Pennsylvania)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All spatial data and GIS activities financed directly or indirectly, in whole or in part, by federal </a:t>
            </a:r>
            <a:r>
              <a:rPr lang="en-US" sz="2800" dirty="0" smtClean="0">
                <a:latin typeface="Cambria" panose="02040503050406030204" pitchFamily="18" charset="0"/>
              </a:rPr>
              <a:t>funds are required to be tied to the NSRS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If </a:t>
            </a:r>
            <a:r>
              <a:rPr lang="en-US" sz="2800" dirty="0">
                <a:latin typeface="Cambria" panose="02040503050406030204" pitchFamily="18" charset="0"/>
              </a:rPr>
              <a:t>you want to get involved in survey contracting with the Federal Government it’s a necessity</a:t>
            </a:r>
          </a:p>
        </p:txBody>
      </p:sp>
    </p:spTree>
    <p:extLst>
      <p:ext uri="{BB962C8B-B14F-4D97-AF65-F5344CB8AC3E}">
        <p14:creationId xmlns:p14="http://schemas.microsoft.com/office/powerpoint/2010/main" val="22111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Re-invent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Improve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Methods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t="9739" r="17114" b="16445"/>
          <a:stretch/>
        </p:blipFill>
        <p:spPr>
          <a:xfrm>
            <a:off x="183250" y="2493338"/>
            <a:ext cx="2923027" cy="2322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Evolution of the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6885796"/>
              </p:ext>
            </p:extLst>
          </p:nvPr>
        </p:nvGraphicFramePr>
        <p:xfrm>
          <a:off x="183250" y="1097280"/>
          <a:ext cx="8833529" cy="151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0" r="13587" b="15904"/>
          <a:stretch/>
        </p:blipFill>
        <p:spPr>
          <a:xfrm>
            <a:off x="3426070" y="3426194"/>
            <a:ext cx="2689423" cy="233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26" y="2493338"/>
            <a:ext cx="1878168" cy="33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600204"/>
            <a:ext cx="5142155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soon you were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Modernized NSRS is our “smartphone”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9630" y="2127845"/>
            <a:ext cx="5060189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</a:t>
            </a: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C</a:t>
            </a: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omponents of 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 smtClean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 smtClean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21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-ref)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92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/>
          <p:cNvSpPr/>
          <p:nvPr/>
        </p:nvSpPr>
        <p:spPr>
          <a:xfrm>
            <a:off x="1548694" y="1345926"/>
            <a:ext cx="1200154" cy="122633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702273" y="1021041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47706" y="29997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809323"/>
            <a:ext cx="1247389" cy="453628"/>
            <a:chOff x="1795045" y="1265285"/>
            <a:chExt cx="1663094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829454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00565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80932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528442" y="1390839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/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16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00565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80932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80694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2" y="5025902"/>
            <a:ext cx="1460019" cy="452438"/>
            <a:chOff x="4579294" y="5186957"/>
            <a:chExt cx="173367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4" y="5186957"/>
              <a:ext cx="1733676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0259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0473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sp>
        <p:nvSpPr>
          <p:cNvPr id="17430" name="Rounded Rectangle 33"/>
          <p:cNvSpPr>
            <a:spLocks noChangeArrowheads="1"/>
          </p:cNvSpPr>
          <p:nvPr/>
        </p:nvSpPr>
        <p:spPr bwMode="auto">
          <a:xfrm>
            <a:off x="4490716" y="3005654"/>
            <a:ext cx="1468041" cy="835819"/>
          </a:xfrm>
          <a:prstGeom prst="roundRect">
            <a:avLst>
              <a:gd name="adj" fmla="val 16667"/>
            </a:avLst>
          </a:prstGeom>
          <a:blipFill dpi="0" rotWithShape="0">
            <a:blip r:embed="rId11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31" name="Group 2"/>
          <p:cNvGrpSpPr>
            <a:grpSpLocks/>
          </p:cNvGrpSpPr>
          <p:nvPr/>
        </p:nvGrpSpPr>
        <p:grpSpPr bwMode="auto">
          <a:xfrm>
            <a:off x="4558522" y="3034229"/>
            <a:ext cx="1339274" cy="756011"/>
            <a:chOff x="4386500" y="3771900"/>
            <a:chExt cx="1785699" cy="1008014"/>
          </a:xfrm>
        </p:grpSpPr>
        <p:sp>
          <p:nvSpPr>
            <p:cNvPr id="2" name="Rectangle 1"/>
            <p:cNvSpPr/>
            <p:nvPr/>
          </p:nvSpPr>
          <p:spPr>
            <a:xfrm>
              <a:off x="4448492" y="3771900"/>
              <a:ext cx="1700213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7433" name="Picture 50" descr="Map of US showing current VDatum availability.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500" y="3771900"/>
              <a:ext cx="1785699" cy="1008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8" name="Rounded Rectangle 37"/>
          <p:cNvSpPr>
            <a:spLocks noChangeArrowheads="1"/>
          </p:cNvSpPr>
          <p:nvPr/>
        </p:nvSpPr>
        <p:spPr bwMode="auto">
          <a:xfrm>
            <a:off x="3140549" y="42258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705491" y="2647284"/>
            <a:ext cx="41052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99" y="4234634"/>
            <a:ext cx="1103715" cy="83141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877489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Overview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44489" y="4234634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"/>
          <a:stretch/>
        </p:blipFill>
        <p:spPr>
          <a:xfrm>
            <a:off x="6217311" y="4268109"/>
            <a:ext cx="1052815" cy="902024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1453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6041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1" y="5664645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5168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018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273" y="42948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6307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49" y="57121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5058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6041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3" y="56711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903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6228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9" b="52492"/>
          <a:stretch/>
        </p:blipFill>
        <p:spPr>
          <a:xfrm>
            <a:off x="6169010" y="56414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5058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</a:t>
            </a:r>
            <a:endParaRPr lang="en-US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3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Frame is a more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scientifically appropriate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way of saying “datum”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could be debated that  “datum” was misused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 will continue to see NGS use the phrase “New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 for 2022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≈ Datum</a:t>
            </a:r>
          </a:p>
        </p:txBody>
      </p:sp>
    </p:spTree>
    <p:extLst>
      <p:ext uri="{BB962C8B-B14F-4D97-AF65-F5344CB8AC3E}">
        <p14:creationId xmlns:p14="http://schemas.microsoft.com/office/powerpoint/2010/main" val="21118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point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view or a ‘frame of reference’.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your reference frame is North America, you are standing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somewhere within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North America,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seeing how other places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move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your point of view.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Frame Defined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5757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40" dirty="0">
                <a:latin typeface="Cambria" panose="02040503050406030204" pitchFamily="18" charset="0"/>
                <a:cs typeface="Calibri"/>
              </a:rPr>
              <a:t>Why </a:t>
            </a:r>
            <a:r>
              <a:rPr spc="-13" dirty="0">
                <a:latin typeface="Cambria" panose="02040503050406030204" pitchFamily="18" charset="0"/>
                <a:cs typeface="Calibri"/>
              </a:rPr>
              <a:t>replace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587" y="1115073"/>
            <a:ext cx="8637814" cy="54031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2" algn="ctr">
              <a:spcBef>
                <a:spcPts val="133"/>
              </a:spcBef>
              <a:tabLst>
                <a:tab pos="473275" algn="l"/>
                <a:tab pos="474121" algn="l"/>
              </a:tabLst>
            </a:pPr>
            <a:r>
              <a:rPr sz="2600" b="1" spc="-7" dirty="0">
                <a:latin typeface="Cambria" panose="02040503050406030204" pitchFamily="18" charset="0"/>
                <a:cs typeface="Calibri"/>
              </a:rPr>
              <a:t>Main driver: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 Navigation </a:t>
            </a:r>
            <a:r>
              <a:rPr sz="2600" b="1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Satellite </a:t>
            </a:r>
            <a:r>
              <a:rPr sz="2600" b="1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System</a:t>
            </a:r>
            <a:r>
              <a:rPr sz="2600" b="1" spc="7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(GNSS)</a:t>
            </a:r>
            <a:endParaRPr sz="26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ACCESS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7" dirty="0">
                <a:latin typeface="Cambria" panose="02040503050406030204" pitchFamily="18" charset="0"/>
                <a:cs typeface="Calibri"/>
              </a:rPr>
              <a:t>GNSS equipment </a:t>
            </a:r>
            <a:r>
              <a:rPr sz="2800" dirty="0">
                <a:latin typeface="Cambria" panose="02040503050406030204" pitchFamily="18" charset="0"/>
                <a:cs typeface="Calibri"/>
              </a:rPr>
              <a:t>is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fast,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inexpensive,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reliable</a:t>
            </a:r>
            <a:endParaRPr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13" dirty="0">
                <a:latin typeface="Cambria" panose="02040503050406030204" pitchFamily="18" charset="0"/>
                <a:cs typeface="Calibri"/>
              </a:rPr>
              <a:t>Reduces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reliance on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physical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control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marks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ACCURACY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Insensitive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distance-dependent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errors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9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dirty="0">
                <a:latin typeface="Cambria" panose="02040503050406030204" pitchFamily="18" charset="0"/>
                <a:cs typeface="Calibri"/>
              </a:rPr>
              <a:t>Immune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instability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; active control via CORS</a:t>
            </a: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CONSISTENCY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13" dirty="0">
                <a:latin typeface="Cambria" panose="02040503050406030204" pitchFamily="18" charset="0"/>
                <a:cs typeface="Calibri"/>
              </a:rPr>
              <a:t>Eliminates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systematic errors </a:t>
            </a:r>
            <a:r>
              <a:rPr lang="en-US" sz="2800" dirty="0">
                <a:latin typeface="Cambria" panose="02040503050406030204" pitchFamily="18" charset="0"/>
                <a:cs typeface="Calibri"/>
              </a:rPr>
              <a:t>in </a:t>
            </a:r>
            <a:r>
              <a:rPr lang="en-US" sz="2800" spc="-13" dirty="0">
                <a:latin typeface="Cambria" panose="02040503050406030204" pitchFamily="18" charset="0"/>
                <a:cs typeface="Calibri"/>
              </a:rPr>
              <a:t>current</a:t>
            </a:r>
            <a:r>
              <a:rPr lang="en-US"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7" dirty="0" err="1">
                <a:latin typeface="Cambria" panose="02040503050406030204" pitchFamily="18" charset="0"/>
                <a:cs typeface="Calibri"/>
              </a:rPr>
              <a:t>datums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Aligned with global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reference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13" dirty="0" smtClean="0">
                <a:latin typeface="Cambria" panose="02040503050406030204" pitchFamily="18" charset="0"/>
                <a:cs typeface="Calibri"/>
              </a:rPr>
              <a:t>frame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 bwMode="auto">
          <a:xfrm rot="-2940000">
            <a:off x="-194424" y="4378175"/>
            <a:ext cx="30943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US Standard Datum</a:t>
            </a:r>
            <a:endParaRPr lang="en-US" sz="2400" dirty="0"/>
          </a:p>
        </p:txBody>
      </p:sp>
      <p:sp>
        <p:nvSpPr>
          <p:cNvPr id="60" name="Arc 59"/>
          <p:cNvSpPr/>
          <p:nvPr/>
        </p:nvSpPr>
        <p:spPr>
          <a:xfrm>
            <a:off x="659150" y="3065217"/>
            <a:ext cx="2307048" cy="3225541"/>
          </a:xfrm>
          <a:prstGeom prst="arc">
            <a:avLst>
              <a:gd name="adj1" fmla="val 16342373"/>
              <a:gd name="adj2" fmla="val 3509602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38" y="307733"/>
            <a:ext cx="8906345" cy="44371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b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rief 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sz="28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rizontal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&amp; g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eometric</a:t>
            </a:r>
            <a:r>
              <a:rPr sz="2800" spc="-6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</a:t>
            </a:r>
            <a:r>
              <a:rPr sz="2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atums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 flipV="1">
            <a:off x="310422" y="5868670"/>
            <a:ext cx="7838299" cy="45719"/>
          </a:xfrm>
          <a:custGeom>
            <a:avLst/>
            <a:gdLst/>
            <a:ahLst/>
            <a:cxnLst/>
            <a:rect l="l" t="t" r="r" b="b"/>
            <a:pathLst>
              <a:path w="7671434">
                <a:moveTo>
                  <a:pt x="0" y="0"/>
                </a:moveTo>
                <a:lnTo>
                  <a:pt x="7671181" y="0"/>
                </a:lnTo>
              </a:path>
            </a:pathLst>
          </a:custGeom>
          <a:ln w="38100">
            <a:solidFill>
              <a:srgbClr val="FF0000"/>
            </a:solidFill>
            <a:tailEnd type="triangle"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86821" y="5625847"/>
            <a:ext cx="8796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ti</a:t>
            </a:r>
            <a:r>
              <a:rPr sz="3200" b="1" spc="-1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me</a:t>
            </a:r>
            <a:endParaRPr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68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86821" y="6144915"/>
            <a:ext cx="921152" cy="448511"/>
          </a:xfrm>
          <a:prstGeom prst="rect">
            <a:avLst/>
          </a:prstGeom>
        </p:spPr>
        <p:txBody>
          <a:bodyPr vert="horz" wrap="square" lIns="0" tIns="12700" rIns="0" bIns="0" rtlCol="0" anchor="ctr">
            <a:noAutofit/>
          </a:bodyPr>
          <a:lstStyle/>
          <a:p>
            <a:pPr marL="12700">
              <a:spcBef>
                <a:spcPts val="100"/>
              </a:spcBef>
            </a:pPr>
            <a:r>
              <a:rPr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</a:t>
            </a:r>
            <a:r>
              <a:rPr sz="3200" b="1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ift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840" y="6139301"/>
            <a:ext cx="1000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&lt;10</a:t>
            </a:r>
            <a:r>
              <a:rPr sz="2800" spc="-10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21438" y="5967851"/>
            <a:ext cx="108395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40640" algn="ctr">
              <a:spcBef>
                <a:spcPts val="0"/>
              </a:spcBef>
            </a:pPr>
            <a:r>
              <a:rPr sz="26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tens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r>
              <a:rPr sz="2600" spc="-3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sz="26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26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9745" y="5967851"/>
            <a:ext cx="104047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66782" y="5952574"/>
            <a:ext cx="106489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58491" y="3538222"/>
            <a:ext cx="656461" cy="685435"/>
          </a:xfrm>
          <a:custGeom>
            <a:avLst/>
            <a:gdLst/>
            <a:ahLst/>
            <a:cxnLst/>
            <a:rect l="l" t="t" r="r" b="b"/>
            <a:pathLst>
              <a:path w="421639" h="550545">
                <a:moveTo>
                  <a:pt x="421271" y="0"/>
                </a:moveTo>
                <a:lnTo>
                  <a:pt x="0" y="54994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316480" y="3528058"/>
            <a:ext cx="2177415" cy="1418411"/>
          </a:xfrm>
          <a:custGeom>
            <a:avLst/>
            <a:gdLst/>
            <a:ahLst/>
            <a:cxnLst/>
            <a:rect l="l" t="t" r="r" b="b"/>
            <a:pathLst>
              <a:path w="1074420" h="713739">
                <a:moveTo>
                  <a:pt x="1074420" y="0"/>
                </a:moveTo>
                <a:lnTo>
                  <a:pt x="0" y="71316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305050" y="3289300"/>
            <a:ext cx="1758103" cy="320675"/>
          </a:xfrm>
          <a:custGeom>
            <a:avLst/>
            <a:gdLst/>
            <a:ahLst/>
            <a:cxnLst/>
            <a:rect l="l" t="t" r="r" b="b"/>
            <a:pathLst>
              <a:path w="727075" h="236854">
                <a:moveTo>
                  <a:pt x="726973" y="0"/>
                </a:moveTo>
                <a:lnTo>
                  <a:pt x="0" y="23668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79772" y="2853690"/>
            <a:ext cx="811592" cy="1343841"/>
          </a:xfrm>
          <a:custGeom>
            <a:avLst/>
            <a:gdLst/>
            <a:ahLst/>
            <a:cxnLst/>
            <a:rect l="l" t="t" r="r" b="b"/>
            <a:pathLst>
              <a:path w="548004" h="1122045">
                <a:moveTo>
                  <a:pt x="547763" y="0"/>
                </a:moveTo>
                <a:lnTo>
                  <a:pt x="0" y="1121994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03540" y="2815588"/>
            <a:ext cx="45719" cy="1329691"/>
          </a:xfrm>
          <a:custGeom>
            <a:avLst/>
            <a:gdLst/>
            <a:ahLst/>
            <a:cxnLst/>
            <a:rect l="l" t="t" r="r" b="b"/>
            <a:pathLst>
              <a:path w="353059" h="1160779">
                <a:moveTo>
                  <a:pt x="0" y="0"/>
                </a:moveTo>
                <a:lnTo>
                  <a:pt x="353047" y="1160221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057" y="777125"/>
            <a:ext cx="3416300" cy="25628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 txBox="1"/>
          <p:nvPr/>
        </p:nvSpPr>
        <p:spPr>
          <a:xfrm>
            <a:off x="5782621" y="5952574"/>
            <a:ext cx="10252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few</a:t>
            </a:r>
            <a:r>
              <a:rPr lang="en-US" sz="26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26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0.01m</a:t>
            </a:r>
            <a:endParaRPr sz="26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2" name="object 18"/>
          <p:cNvSpPr txBox="1"/>
          <p:nvPr/>
        </p:nvSpPr>
        <p:spPr>
          <a:xfrm>
            <a:off x="4008122" y="1275623"/>
            <a:ext cx="17449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triangulation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806688" y="776186"/>
            <a:ext cx="16927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GNSS</a:t>
            </a:r>
          </a:p>
        </p:txBody>
      </p:sp>
      <p:sp>
        <p:nvSpPr>
          <p:cNvPr id="63" name="object 9"/>
          <p:cNvSpPr txBox="1"/>
          <p:nvPr/>
        </p:nvSpPr>
        <p:spPr>
          <a:xfrm>
            <a:off x="1578530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2896241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4200223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7" name="object 9"/>
          <p:cNvSpPr txBox="1"/>
          <p:nvPr/>
        </p:nvSpPr>
        <p:spPr>
          <a:xfrm>
            <a:off x="551946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8" name="object 9"/>
          <p:cNvSpPr txBox="1"/>
          <p:nvPr/>
        </p:nvSpPr>
        <p:spPr>
          <a:xfrm>
            <a:off x="6823449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70" name="object 20"/>
          <p:cNvSpPr txBox="1"/>
          <p:nvPr/>
        </p:nvSpPr>
        <p:spPr>
          <a:xfrm>
            <a:off x="6952105" y="6158864"/>
            <a:ext cx="8660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lang="en-US" sz="2800" spc="-2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~</a:t>
            </a:r>
            <a:r>
              <a:rPr lang="en-US" sz="2800" spc="-2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 rot="-2940000">
            <a:off x="7302237" y="467856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NATRF2022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 bwMode="auto">
          <a:xfrm rot="-2940000">
            <a:off x="6445965" y="4683813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NAD83(2011)</a:t>
            </a:r>
          </a:p>
        </p:txBody>
      </p:sp>
      <p:sp>
        <p:nvSpPr>
          <p:cNvPr id="35" name="TextBox 34"/>
          <p:cNvSpPr txBox="1"/>
          <p:nvPr/>
        </p:nvSpPr>
        <p:spPr bwMode="auto">
          <a:xfrm rot="-2940000">
            <a:off x="5136879" y="4680494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NAD83(2007)</a:t>
            </a: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 bwMode="auto">
          <a:xfrm rot="-2940000">
            <a:off x="3618843" y="4285789"/>
            <a:ext cx="32205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8" name="TextBox 37"/>
          <p:cNvSpPr txBox="1"/>
          <p:nvPr/>
        </p:nvSpPr>
        <p:spPr bwMode="auto">
          <a:xfrm rot="-2940000">
            <a:off x="2515823" y="4702317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NAD83(1986)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 bwMode="auto">
          <a:xfrm rot="-2940000">
            <a:off x="1358462" y="5062365"/>
            <a:ext cx="12039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NAD27</a:t>
            </a:r>
          </a:p>
        </p:txBody>
      </p:sp>
      <p:sp>
        <p:nvSpPr>
          <p:cNvPr id="44" name="TextBox 43"/>
          <p:cNvSpPr txBox="1"/>
          <p:nvPr/>
        </p:nvSpPr>
        <p:spPr bwMode="auto">
          <a:xfrm rot="-2940000">
            <a:off x="3606591" y="4308509"/>
            <a:ext cx="3182935" cy="47361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NAD83(HARN/199#)</a:t>
            </a:r>
            <a:endParaRPr lang="en-US" sz="2400" dirty="0"/>
          </a:p>
        </p:txBody>
      </p:sp>
      <p:sp>
        <p:nvSpPr>
          <p:cNvPr id="30" name="object 30"/>
          <p:cNvSpPr/>
          <p:nvPr/>
        </p:nvSpPr>
        <p:spPr>
          <a:xfrm>
            <a:off x="6191794" y="2834638"/>
            <a:ext cx="1378851" cy="657499"/>
          </a:xfrm>
          <a:custGeom>
            <a:avLst/>
            <a:gdLst/>
            <a:ahLst/>
            <a:cxnLst/>
            <a:rect l="l" t="t" r="r" b="b"/>
            <a:pathLst>
              <a:path w="939800" h="485775">
                <a:moveTo>
                  <a:pt x="939685" y="0"/>
                </a:moveTo>
                <a:lnTo>
                  <a:pt x="0" y="485343"/>
                </a:lnTo>
              </a:path>
            </a:pathLst>
          </a:custGeom>
          <a:ln w="50800">
            <a:solidFill>
              <a:schemeClr val="accent6">
                <a:lumMod val="75000"/>
              </a:schemeClr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 flipH="1">
            <a:off x="5400040" y="3545842"/>
            <a:ext cx="45719" cy="538478"/>
          </a:xfrm>
          <a:custGeom>
            <a:avLst/>
            <a:gdLst/>
            <a:ahLst/>
            <a:cxnLst/>
            <a:rect l="l" t="t" r="r" b="b"/>
            <a:pathLst>
              <a:path w="205739" h="264795">
                <a:moveTo>
                  <a:pt x="0" y="0"/>
                </a:moveTo>
                <a:lnTo>
                  <a:pt x="205244" y="26429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08122" y="1620521"/>
            <a:ext cx="1737359" cy="1940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7837" y="1091089"/>
            <a:ext cx="1699259" cy="1912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9"/>
          <p:cNvSpPr txBox="1"/>
          <p:nvPr/>
        </p:nvSpPr>
        <p:spPr>
          <a:xfrm>
            <a:off x="767742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01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7" presetClass="emph" presetSubtype="0" repeatCount="indefinite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7" grpId="0" animBg="1"/>
      <p:bldP spid="33" grpId="0" animBg="1"/>
      <p:bldP spid="36" grpId="0" animBg="1"/>
      <p:bldP spid="43" grpId="0" animBg="1"/>
      <p:bldP spid="46" grpId="0" animBg="1"/>
      <p:bldP spid="70" grpId="0"/>
      <p:bldP spid="70" grpId="1"/>
      <p:bldP spid="71" grpId="0"/>
      <p:bldP spid="71" grpId="1"/>
      <p:bldP spid="44" grpId="0" animBg="1"/>
      <p:bldP spid="30" grpId="0" animBg="1"/>
      <p:bldP spid="3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  <a:endParaRPr lang="en-US" sz="4000" i="1" spc="-20" dirty="0">
              <a:solidFill>
                <a:srgbClr val="424242"/>
              </a:solidFill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6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b="1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b="1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72316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505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389" r="63681" b="93077"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61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b="1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69352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</a:t>
            </a:r>
            <a:r>
              <a:rPr sz="3400" spc="-13" dirty="0" smtClean="0">
                <a:latin typeface="Cambria" panose="02040503050406030204" pitchFamily="18" charset="0"/>
                <a:cs typeface="Calibri"/>
              </a:rPr>
              <a:t>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eocentric: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relating to, measured from, or as if observed from the earth's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 of mass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Non-</a:t>
            </a:r>
            <a:r>
              <a:rPr lang="en-US" sz="4800" spc="-13" dirty="0" err="1" smtClean="0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4"/>
          <a:stretch/>
        </p:blipFill>
        <p:spPr>
          <a:xfrm>
            <a:off x="2752724" y="3078666"/>
            <a:ext cx="3362325" cy="2882900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57200" y="6019800"/>
            <a:ext cx="822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goal was to accomplish that… but didn’t.</a:t>
            </a:r>
            <a:endParaRPr 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38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3611572" y="3302174"/>
            <a:ext cx="1936814" cy="107721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 ellipsoid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8" y="232665"/>
            <a:ext cx="7085312" cy="5931889"/>
          </a:xfrm>
          <a:prstGeom prst="rect">
            <a:avLst/>
          </a:prstGeom>
        </p:spPr>
      </p:pic>
      <p:sp>
        <p:nvSpPr>
          <p:cNvPr id="35" name="Oval 34"/>
          <p:cNvSpPr/>
          <p:nvPr/>
        </p:nvSpPr>
        <p:spPr>
          <a:xfrm>
            <a:off x="2002536" y="1596419"/>
            <a:ext cx="5154886" cy="4336328"/>
          </a:xfrm>
          <a:prstGeom prst="ellipse">
            <a:avLst/>
          </a:pr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998980" y="1596419"/>
            <a:ext cx="5154886" cy="4336328"/>
          </a:xfrm>
          <a:prstGeom prst="ellipse">
            <a:avLst/>
          </a:prstGeom>
          <a:noFill/>
          <a:ln w="825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917700" y="1672619"/>
            <a:ext cx="5154886" cy="4336328"/>
          </a:xfrm>
          <a:prstGeom prst="ellipse">
            <a:avLst/>
          </a:prstGeom>
          <a:noFill/>
          <a:ln w="7620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0" y="6085147"/>
            <a:ext cx="9144000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 = Geodetic Reference System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Flowchart: Connector 41"/>
          <p:cNvSpPr/>
          <p:nvPr/>
        </p:nvSpPr>
        <p:spPr>
          <a:xfrm>
            <a:off x="4461642" y="3654699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Flowchart: Connector 40"/>
          <p:cNvSpPr/>
          <p:nvPr/>
        </p:nvSpPr>
        <p:spPr>
          <a:xfrm>
            <a:off x="4375975" y="3726103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68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" grpId="0" animBg="1"/>
      <p:bldP spid="34" grpId="0" animBg="1"/>
      <p:bldP spid="37" grpId="0"/>
      <p:bldP spid="38" grpId="0"/>
      <p:bldP spid="39" grpId="0"/>
      <p:bldP spid="39" grpId="1"/>
      <p:bldP spid="42" grpId="0" animBg="1"/>
      <p:bldP spid="4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5714" y="1565641"/>
            <a:ext cx="225012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1073325" y="5501975"/>
            <a:ext cx="1580975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04688" y="232665"/>
            <a:ext cx="7085312" cy="5931889"/>
            <a:chOff x="1804688" y="232665"/>
            <a:chExt cx="7085312" cy="5931889"/>
          </a:xfrm>
        </p:grpSpPr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3611572" y="3302174"/>
              <a:ext cx="1936814" cy="107721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GRS80 ellipsoid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688" y="232665"/>
              <a:ext cx="7085312" cy="5931889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2002536" y="1596419"/>
              <a:ext cx="5154886" cy="43363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998980" y="1596419"/>
              <a:ext cx="5154886" cy="4336328"/>
            </a:xfrm>
            <a:prstGeom prst="ellipse">
              <a:avLst/>
            </a:prstGeom>
            <a:noFill/>
            <a:ln w="82550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917700" y="1672619"/>
              <a:ext cx="5154886" cy="4336328"/>
            </a:xfrm>
            <a:prstGeom prst="ellipse">
              <a:avLst/>
            </a:prstGeom>
            <a:noFill/>
            <a:ln w="76200">
              <a:solidFill>
                <a:srgbClr val="F6AB1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4329186" y="319046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4242816" y="3264408"/>
              <a:ext cx="914400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1143000" marR="0" lvl="0" indent="-114300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6AB1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16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-0.29444 0.37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185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80000" y="2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1568142" y="1942919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360975" y="5317171"/>
            <a:ext cx="4819251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150265" y="5551505"/>
            <a:ext cx="2309108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~2.2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meters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068913" y="4195969"/>
            <a:ext cx="421064" cy="1002208"/>
          </a:xfrm>
          <a:prstGeom prst="line">
            <a:avLst/>
          </a:prstGeom>
          <a:noFill/>
          <a:ln w="38100">
            <a:solidFill>
              <a:srgbClr val="F6AB16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2769168" y="4142606"/>
            <a:ext cx="682691" cy="510535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148241" y="2793174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Arc 5"/>
          <p:cNvSpPr>
            <a:spLocks noChangeAspect="1"/>
          </p:cNvSpPr>
          <p:nvPr/>
        </p:nvSpPr>
        <p:spPr bwMode="auto">
          <a:xfrm>
            <a:off x="1568142" y="2178574"/>
            <a:ext cx="4406210" cy="3138599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6AB1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 flipV="1">
            <a:off x="2238273" y="5078820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466146" y="5212015"/>
            <a:ext cx="210312" cy="210312"/>
          </a:xfrm>
          <a:prstGeom prst="flowChartConnector">
            <a:avLst/>
          </a:prstGeom>
          <a:solidFill>
            <a:srgbClr val="F6AB1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3627" y="4624733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</p:spTree>
    <p:extLst>
      <p:ext uri="{BB962C8B-B14F-4D97-AF65-F5344CB8AC3E}">
        <p14:creationId xmlns:p14="http://schemas.microsoft.com/office/powerpoint/2010/main" val="186068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1" grpId="0"/>
      <p:bldP spid="32" grpId="0" animBg="1"/>
      <p:bldP spid="33" grpId="0" animBg="1"/>
      <p:bldP spid="3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5760909" y="1681926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5845141" y="2364288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2691002" y="1589995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Arc 8"/>
          <p:cNvSpPr>
            <a:spLocks/>
          </p:cNvSpPr>
          <p:nvPr/>
        </p:nvSpPr>
        <p:spPr bwMode="auto">
          <a:xfrm>
            <a:off x="2691002" y="1589347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2691002" y="1354341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483836" y="4729888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2587752" y="4626864"/>
            <a:ext cx="210312" cy="210312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010328" y="314752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243058" y="1478644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6957556" y="1060243"/>
            <a:ext cx="1064715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Earth’s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Surface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7218513" y="5623592"/>
            <a:ext cx="1414170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GRS80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062360" y="5177524"/>
            <a:ext cx="1336660" cy="62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577185" y="1466990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904581" y="1681926"/>
            <a:ext cx="1366549" cy="1568746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6212736" y="1588870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60975" y="1942919"/>
            <a:ext cx="4819251" cy="3609906"/>
            <a:chOff x="1360975" y="1942919"/>
            <a:chExt cx="4819251" cy="360990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1568142" y="1942919"/>
              <a:ext cx="0" cy="360990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1360975" y="5317171"/>
              <a:ext cx="4819251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Arc 5"/>
            <p:cNvSpPr>
              <a:spLocks noChangeAspect="1"/>
            </p:cNvSpPr>
            <p:nvPr/>
          </p:nvSpPr>
          <p:spPr bwMode="auto">
            <a:xfrm>
              <a:off x="1568142" y="2178574"/>
              <a:ext cx="4406210" cy="3138599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0">
              <a:solidFill>
                <a:srgbClr val="F6AB1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1466146" y="5212015"/>
              <a:ext cx="210312" cy="210312"/>
            </a:xfrm>
            <a:prstGeom prst="flowChartConnector">
              <a:avLst/>
            </a:prstGeom>
            <a:solidFill>
              <a:srgbClr val="F6AB1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8" name="Flowchart: Connector 37"/>
          <p:cNvSpPr/>
          <p:nvPr/>
        </p:nvSpPr>
        <p:spPr>
          <a:xfrm>
            <a:off x="2588228" y="4625232"/>
            <a:ext cx="210312" cy="210312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1" name="AutoShape 9"/>
          <p:cNvCxnSpPr>
            <a:cxnSpLocks noChangeShapeType="1"/>
          </p:cNvCxnSpPr>
          <p:nvPr/>
        </p:nvCxnSpPr>
        <p:spPr bwMode="auto">
          <a:xfrm flipV="1">
            <a:off x="1574461" y="4727805"/>
            <a:ext cx="1116541" cy="603206"/>
          </a:xfrm>
          <a:prstGeom prst="straightConnector1">
            <a:avLst/>
          </a:prstGeom>
          <a:noFill/>
          <a:ln w="44450" cmpd="sng">
            <a:solidFill>
              <a:srgbClr val="C00000"/>
            </a:solidFill>
            <a:prstDash val="solid"/>
            <a:round/>
            <a:headEnd type="triangle" w="lg" len="med"/>
            <a:tailEnd type="triangle" w="lg" len="med"/>
          </a:ln>
        </p:spPr>
      </p:cxn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69268" y="3451752"/>
            <a:ext cx="1169487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6AB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NAD83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088236" y="3451256"/>
            <a:ext cx="1676342" cy="83099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ITRF2014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2832653" y="3453195"/>
            <a:ext cx="192150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NATRF2022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42" name="Line 21"/>
          <p:cNvSpPr>
            <a:spLocks noChangeShapeType="1"/>
          </p:cNvSpPr>
          <p:nvPr/>
        </p:nvSpPr>
        <p:spPr bwMode="auto">
          <a:xfrm flipH="1" flipV="1">
            <a:off x="7105649" y="4767263"/>
            <a:ext cx="381378" cy="94011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5931662" y="1991965"/>
            <a:ext cx="612668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0023 L 0.12205 -0.085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430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14" grpId="0" animBg="1"/>
      <p:bldP spid="31" grpId="0"/>
      <p:bldP spid="32" grpId="0" animBg="1"/>
      <p:bldP spid="12" grpId="0" animBg="1"/>
      <p:bldP spid="38" grpId="0" animBg="1"/>
      <p:bldP spid="39" grpId="0"/>
      <p:bldP spid="40" grpId="0"/>
      <p:bldP spid="41" grpId="0"/>
      <p:bldP spid="42" grpId="0" animBg="1"/>
      <p:bldP spid="30" grpId="0"/>
      <p:bldP spid="3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53961"/>
            <a:ext cx="9144001" cy="1272939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Geometric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due to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non-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geocentricity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4"/>
          <a:stretch/>
        </p:blipFill>
        <p:spPr>
          <a:xfrm>
            <a:off x="48342" y="1863344"/>
            <a:ext cx="4508070" cy="3018593"/>
          </a:xfrm>
          <a:ln w="15875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"/>
          <a:stretch/>
        </p:blipFill>
        <p:spPr>
          <a:xfrm>
            <a:off x="4664155" y="1863344"/>
            <a:ext cx="4427967" cy="2958910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342" y="1863344"/>
            <a:ext cx="4508070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092" y="1863343"/>
            <a:ext cx="4433041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342" y="4982638"/>
            <a:ext cx="4508070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Horizontal (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Lon)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664155" y="4982638"/>
            <a:ext cx="4427967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Ellipsoidal (h)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857565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Terrestrial Reference Frame</a:t>
            </a:r>
          </a:p>
          <a:p>
            <a:pPr marL="16933" algn="ctr">
              <a:spcBef>
                <a:spcPts val="6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(I</a:t>
            </a:r>
            <a:r>
              <a:rPr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TRF</a:t>
            </a: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Earth Rotation and Reference Systems Service (IERS</a:t>
            </a:r>
            <a:r>
              <a:rPr lang="en-US" sz="360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8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International Union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of </a:t>
            </a: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Geodesy and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Geophysics (IUGG)</a:t>
            </a:r>
            <a:endParaRPr lang="en-US" sz="3600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4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721" y="1344209"/>
            <a:ext cx="8890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stable coordinate system that allows us to measure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change over space, time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and evolving technologies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 accurate, stable set of station positions and velocities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Network measurements interconnected by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different space geodetic techniques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Approximately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represents the motions of the tectonic plates with respect to the Earth's deep 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interior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”…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huh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" y="538935"/>
            <a:ext cx="91440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International Terrestrial Reference Frame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196" y="176896"/>
            <a:ext cx="6547608" cy="6547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725" y="2384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45" y="176896"/>
            <a:ext cx="265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5236366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66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 smtClean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3979"/>
            <a:ext cx="8229600" cy="183832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eh-puck?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-pock? …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to-may-to, to-</a:t>
            </a:r>
            <a:r>
              <a:rPr lang="en-US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mah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-to</a:t>
            </a:r>
          </a:p>
          <a:p>
            <a:pPr lvl="1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 an instant of time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or a date selected as a point of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</a:t>
            </a:r>
          </a:p>
        </p:txBody>
      </p:sp>
      <p:sp>
        <p:nvSpPr>
          <p:cNvPr id="16" name="object 2"/>
          <p:cNvSpPr txBox="1">
            <a:spLocks/>
          </p:cNvSpPr>
          <p:nvPr/>
        </p:nvSpPr>
        <p:spPr bwMode="auto">
          <a:xfrm>
            <a:off x="0" y="420930"/>
            <a:ext cx="9144000" cy="7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Epoch?</a:t>
            </a:r>
            <a:endParaRPr lang="en-US" sz="48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7304" r="28119" b="23071"/>
          <a:stretch/>
        </p:blipFill>
        <p:spPr>
          <a:xfrm>
            <a:off x="126546" y="3020967"/>
            <a:ext cx="8890908" cy="67881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349829" y="3929751"/>
            <a:ext cx="3338285" cy="598714"/>
          </a:xfrm>
          <a:prstGeom prst="roundRect">
            <a:avLst/>
          </a:prstGeom>
          <a:noFill/>
          <a:ln w="57150">
            <a:solidFill>
              <a:srgbClr val="F6AB1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911397" y="3929751"/>
            <a:ext cx="3110592" cy="598714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43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1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</a:t>
            </a:r>
            <a:r>
              <a:rPr lang="en-US"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via</a:t>
            </a:r>
            <a:r>
              <a:rPr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sz="3200" b="1" u="sng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</a:t>
            </a:r>
            <a:r>
              <a:rPr lang="en-US"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Parameters</a:t>
            </a:r>
            <a:endParaRPr lang="en-US" sz="3200" b="1" spc="-20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              (pronounced: </a:t>
            </a: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135786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wrong question, circa 2022: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354"/>
            <a:ext cx="9144000" cy="9709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point?”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0706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right question, circa 2022: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300966"/>
            <a:ext cx="9144000" cy="97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position of that point,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 some specific date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46" y="55903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26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143000" marR="6773" lvl="2">
              <a:spcBef>
                <a:spcPts val="133"/>
              </a:spcBef>
              <a:spcAft>
                <a:spcPts val="1200"/>
              </a:spcAft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Euler Pole Parameters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71" y="327434"/>
            <a:ext cx="9144000" cy="796516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</a:rPr>
              <a:t>Plate Rotation visualized</a:t>
            </a:r>
            <a:endParaRPr lang="en-US" sz="4800" dirty="0"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62050"/>
            <a:ext cx="9152586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2" name="Oval 1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37" y="1599618"/>
            <a:ext cx="4586663" cy="5205862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59641" y="2884854"/>
            <a:ext cx="5993186" cy="5997715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84734" y="6043647"/>
            <a:ext cx="784160" cy="220535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59551" y="6141096"/>
            <a:ext cx="83345" cy="67397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-1" y="2501744"/>
            <a:ext cx="4557337" cy="2774668"/>
          </a:xfrm>
        </p:spPr>
        <p:txBody>
          <a:bodyPr/>
          <a:lstStyle/>
          <a:p>
            <a:pPr marL="290513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ITRF, many tectonic plates have 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90513" lvl="1" indent="-231775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0513" lvl="1" indent="-231775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30706" y="5331250"/>
            <a:ext cx="1987588" cy="107173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506197" y="5562162"/>
            <a:ext cx="173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414261" y="5681287"/>
            <a:ext cx="401908" cy="40484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994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76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57912</TotalTime>
  <Words>7434</Words>
  <Application>Microsoft Office PowerPoint</Application>
  <PresentationFormat>On-screen Show (4:3)</PresentationFormat>
  <Paragraphs>1896</Paragraphs>
  <Slides>229</Slides>
  <Notes>194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229</vt:i4>
      </vt:variant>
    </vt:vector>
  </HeadingPairs>
  <TitlesOfParts>
    <vt:vector size="245" baseType="lpstr">
      <vt:lpstr>MS PGothic</vt:lpstr>
      <vt:lpstr>MS PGothic</vt:lpstr>
      <vt:lpstr>Arial</vt:lpstr>
      <vt:lpstr>Arial Black</vt:lpstr>
      <vt:lpstr>Calibri</vt:lpstr>
      <vt:lpstr>Cambria</vt:lpstr>
      <vt:lpstr>Cambria Math</vt:lpstr>
      <vt:lpstr>Gill Sans MT</vt:lpstr>
      <vt:lpstr>Symbol</vt:lpstr>
      <vt:lpstr>Tahoma</vt:lpstr>
      <vt:lpstr>Times New Roman</vt:lpstr>
      <vt:lpstr>Trebuchet MS</vt:lpstr>
      <vt:lpstr>Verdana</vt:lpstr>
      <vt:lpstr>Wingdings</vt:lpstr>
      <vt:lpstr>NGS PowerPoint Template-geodesy.noaa.gov</vt:lpstr>
      <vt:lpstr>2_Office Theme</vt:lpstr>
      <vt:lpstr>PowerPoint Presentation</vt:lpstr>
      <vt:lpstr>My Background </vt:lpstr>
      <vt:lpstr>PowerPoint Presentation</vt:lpstr>
      <vt:lpstr>Organizational Structure</vt:lpstr>
      <vt:lpstr>NGS Mission</vt:lpstr>
      <vt:lpstr>NGS Overview</vt:lpstr>
      <vt:lpstr>NGS Overview</vt:lpstr>
      <vt:lpstr>Continuously Operating Reference Station (CORS)</vt:lpstr>
      <vt:lpstr>NOAA CORS Network (NCN)</vt:lpstr>
      <vt:lpstr>NGS Overview</vt:lpstr>
      <vt:lpstr>National Height Modernization Program</vt:lpstr>
      <vt:lpstr>National Height Modernization Program</vt:lpstr>
      <vt:lpstr>National Height Modernization Program</vt:lpstr>
      <vt:lpstr>NGS Overview</vt:lpstr>
      <vt:lpstr>Gravity for the Redefinition of the American Vertical Datum</vt:lpstr>
      <vt:lpstr>Gravity for the Redefinition of the American Vertical Datum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 Overview</vt:lpstr>
      <vt:lpstr>Ecosystem and Climate Operations</vt:lpstr>
      <vt:lpstr>Ecosystem and Climate Operations</vt:lpstr>
      <vt:lpstr>NGS Overview</vt:lpstr>
      <vt:lpstr>Aeronautical Survey Program</vt:lpstr>
      <vt:lpstr>NGS Overview</vt:lpstr>
      <vt:lpstr>Online Positioning User Service</vt:lpstr>
      <vt:lpstr>a note on OPUS “my profile”</vt:lpstr>
      <vt:lpstr>NGS Overview</vt:lpstr>
      <vt:lpstr>GPS Orbit Data aka Ephemerides</vt:lpstr>
      <vt:lpstr>PowerPoint Presentation</vt:lpstr>
      <vt:lpstr>NGS Overview</vt:lpstr>
      <vt:lpstr>National Shoreline</vt:lpstr>
      <vt:lpstr>NGS Overview</vt:lpstr>
      <vt:lpstr>https://www.ngs.noaa.gov/ADVISORS/</vt:lpstr>
      <vt:lpstr>Regional Geodetic Advisor Program</vt:lpstr>
      <vt:lpstr>State Geodetic Coordinators</vt:lpstr>
      <vt:lpstr>NGS Overview</vt:lpstr>
      <vt:lpstr>Emergency Response Imagery</vt:lpstr>
      <vt:lpstr>Emergency Response Imagery</vt:lpstr>
      <vt:lpstr>NGS Overview</vt:lpstr>
      <vt:lpstr>Phase Center Offset - conceptual</vt:lpstr>
      <vt:lpstr>Phase Center Offset</vt:lpstr>
      <vt:lpstr>NGS Overview</vt:lpstr>
      <vt:lpstr>NGS Coordinate Conversion and Transformation Tool</vt:lpstr>
      <vt:lpstr>Beta NCAT – includes VERTCON 3.0 for NGVD29 to NAVD88 transformation</vt:lpstr>
      <vt:lpstr>Coordinate Transformation Tool</vt:lpstr>
      <vt:lpstr>NGS Overview</vt:lpstr>
      <vt:lpstr>Continually Updated Shoreline Product</vt:lpstr>
      <vt:lpstr>NGS Overview</vt:lpstr>
      <vt:lpstr>Calibration Base Lines - CBL</vt:lpstr>
      <vt:lpstr>Calibration Base Lines - CBL</vt:lpstr>
      <vt:lpstr>CBL Datasheets</vt:lpstr>
      <vt:lpstr>Beta CBL Map Viewer</vt:lpstr>
      <vt:lpstr>NGS Overview</vt:lpstr>
      <vt:lpstr>Cooperative program for Operational Meteorology, Education, and Training</vt:lpstr>
      <vt:lpstr>Outreach and COMET</vt:lpstr>
      <vt:lpstr>NGS Mission</vt:lpstr>
      <vt:lpstr>National Spatial Reference System (NSRS)</vt:lpstr>
      <vt:lpstr>National Spatial Reference System (NSRS)</vt:lpstr>
      <vt:lpstr>National Spatial Reference System (NSRS)</vt:lpstr>
      <vt:lpstr>NSRS … do I have to use it?</vt:lpstr>
      <vt:lpstr>PowerPoint Presentation</vt:lpstr>
      <vt:lpstr>Not just new datums…</vt:lpstr>
      <vt:lpstr>Evolution of the NSRS</vt:lpstr>
      <vt:lpstr>Modernized NSRS is our “smartphone”</vt:lpstr>
      <vt:lpstr>PowerPoint Presentation</vt:lpstr>
      <vt:lpstr>PowerPoint Presentation</vt:lpstr>
      <vt:lpstr>Reference Frame ≈ Datum</vt:lpstr>
      <vt:lpstr>Reference Frame Defined</vt:lpstr>
      <vt:lpstr>Why replace NAD83?</vt:lpstr>
      <vt:lpstr>A very brief history of U.S. horizontal &amp; geometric datums</vt:lpstr>
      <vt:lpstr>Replacing NAD83</vt:lpstr>
      <vt:lpstr>Replacing NAD83</vt:lpstr>
      <vt:lpstr>Four “Plate-Fixed” Reference Frames</vt:lpstr>
      <vt:lpstr>PowerPoint Presentation</vt:lpstr>
      <vt:lpstr>Four “Plate-Fixed” Reference Frames</vt:lpstr>
      <vt:lpstr>Replacing NAD83</vt:lpstr>
      <vt:lpstr>PowerPoint Presentation</vt:lpstr>
      <vt:lpstr>Non-geocentricity of NAD83</vt:lpstr>
      <vt:lpstr>Non-geocentricity of NAD83</vt:lpstr>
      <vt:lpstr>Non-geocentricity of NAD83</vt:lpstr>
      <vt:lpstr>Non-geocentricity of NAD83</vt:lpstr>
      <vt:lpstr>Geometric change due to  ellipsoid non-geocentricity</vt:lpstr>
      <vt:lpstr>Replacing NAD83</vt:lpstr>
      <vt:lpstr>PowerPoint Presentation</vt:lpstr>
      <vt:lpstr>International Terrestrial Reference Frame</vt:lpstr>
      <vt:lpstr>PowerPoint Presentation</vt:lpstr>
      <vt:lpstr>PowerPoint Presentation</vt:lpstr>
      <vt:lpstr>Replacing NAD83</vt:lpstr>
      <vt:lpstr>The wrong question, circa 2022:</vt:lpstr>
      <vt:lpstr>Two types of drift</vt:lpstr>
      <vt:lpstr>PowerPoint Presentation</vt:lpstr>
      <vt:lpstr>PowerPoint Presentation</vt:lpstr>
      <vt:lpstr>Plate Rotation visualized</vt:lpstr>
      <vt:lpstr>Euler Poles and “Plate-Fixed”</vt:lpstr>
      <vt:lpstr>Euler Poles and “Plate-Fixed”</vt:lpstr>
      <vt:lpstr>Euler Poles and “Plate-Fixed”</vt:lpstr>
      <vt:lpstr>PowerPoint Presentation</vt:lpstr>
      <vt:lpstr>“Plate-Fixed”</vt:lpstr>
      <vt:lpstr>PowerPoint Presentation</vt:lpstr>
      <vt:lpstr>EPP – Euler Pole Parameters</vt:lpstr>
      <vt:lpstr>CORS Velocities in ITRF2014</vt:lpstr>
      <vt:lpstr>PowerPoint Presentation</vt:lpstr>
      <vt:lpstr>PowerPoint Presentation</vt:lpstr>
      <vt:lpstr>PowerPoint Presentation</vt:lpstr>
      <vt:lpstr>Two types of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Some Drift…</vt:lpstr>
      <vt:lpstr>PowerPoint Presentation</vt:lpstr>
      <vt:lpstr>PowerPoint Presentation</vt:lpstr>
      <vt:lpstr>EPP2022 IFVM2022</vt:lpstr>
      <vt:lpstr>Example of application of EPP and IFVM</vt:lpstr>
      <vt:lpstr>Alright Jeff... enough jibba-jabba, what’s the impact?</vt:lpstr>
      <vt:lpstr>PowerPoint Presentation</vt:lpstr>
      <vt:lpstr>PowerPoint Presentation</vt:lpstr>
      <vt:lpstr>If you’re only working in this region…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Replace NAVD88?</vt:lpstr>
      <vt:lpstr>Known Issues with NAVD88</vt:lpstr>
      <vt:lpstr>Passive marks may lie still… but they still may lie! small instability x long time = large inaccuracy</vt:lpstr>
      <vt:lpstr>Replacing NAVD88</vt:lpstr>
      <vt:lpstr>PowerPoint Presentation</vt:lpstr>
      <vt:lpstr>PowerPoint Presentation</vt:lpstr>
      <vt:lpstr>PowerPoint Presentation</vt:lpstr>
      <vt:lpstr>Which NAD83 with which geoid?</vt:lpstr>
      <vt:lpstr>PowerPoint Presentation</vt:lpstr>
      <vt:lpstr>Obtaining Ng is not easy!</vt:lpstr>
      <vt:lpstr>Obtaining Ng is not easy!</vt:lpstr>
      <vt:lpstr>Building a Geopotential Field Model</vt:lpstr>
      <vt:lpstr>GRACE - 2 Satellites measuring separation</vt:lpstr>
      <vt:lpstr>GRAV-D – airborne relative gravimeters</vt:lpstr>
      <vt:lpstr>Terrestrial Gravimeter - Relative</vt:lpstr>
      <vt:lpstr>Terrestrial Gravimeter - Relative</vt:lpstr>
      <vt:lpstr>Terrestrial Gravimeter - Absolute</vt:lpstr>
      <vt:lpstr>Terrestrial Gravimeters - Absolute and Relative</vt:lpstr>
      <vt:lpstr>Individual Components of NAPGD2022</vt:lpstr>
      <vt:lpstr>PowerPoint Presentation</vt:lpstr>
      <vt:lpstr>Sea Level Change and the Geoid</vt:lpstr>
      <vt:lpstr>Sea Level Change and the Geoid</vt:lpstr>
      <vt:lpstr>Sea Level Change and the Geoid</vt:lpstr>
      <vt:lpstr>PowerPoint Presentation</vt:lpstr>
      <vt:lpstr>PowerPoint Presentation</vt:lpstr>
      <vt:lpstr>PowerPoint Presentation</vt:lpstr>
      <vt:lpstr>How can I prepare? Where did this all start? How is all this possible?   What’s the benefit to me?</vt:lpstr>
      <vt:lpstr>How can surveyors prepare?</vt:lpstr>
      <vt:lpstr>NGS Ten-Year Strategic Plan</vt:lpstr>
      <vt:lpstr>How is all this possible?</vt:lpstr>
      <vt:lpstr>Co-location Site NASA Goddard Space Flight Center, Greenbelt MD, USA</vt:lpstr>
      <vt:lpstr>Co-location Site NASA Goddard Space Flight Center, Greenbelt MD, USA</vt:lpstr>
      <vt:lpstr>Co-location Site NASA Goddard Space Flight Center, Greenbelt MD, USA</vt:lpstr>
      <vt:lpstr>SLR</vt:lpstr>
      <vt:lpstr>PowerPoint Presentation</vt:lpstr>
      <vt:lpstr>Co-location Site NASA Goddard Space Flight Center, Greenbelt MD, USA</vt:lpstr>
      <vt:lpstr>VLBI</vt:lpstr>
      <vt:lpstr>PowerPoint Presentation</vt:lpstr>
      <vt:lpstr>Co-location Site NASA Goddard Space Flight Center, Greenbelt MD, USA</vt:lpstr>
      <vt:lpstr>DORIS</vt:lpstr>
      <vt:lpstr>PowerPoint Presentation</vt:lpstr>
      <vt:lpstr>Space Geodesy Co-location Diagram</vt:lpstr>
      <vt:lpstr>Altogether now!</vt:lpstr>
      <vt:lpstr>Not just new datums…</vt:lpstr>
      <vt:lpstr>Blueprint for 2022, Part 3</vt:lpstr>
      <vt:lpstr>Let’s look at some new terminology</vt:lpstr>
      <vt:lpstr>The NOAA CORS Network (NCN)</vt:lpstr>
      <vt:lpstr>GPS Month</vt:lpstr>
      <vt:lpstr>New Types of Coordinates</vt:lpstr>
      <vt:lpstr>Five types of coordinates in Modernized NSRS</vt:lpstr>
      <vt:lpstr>Reported Coordinates</vt:lpstr>
      <vt:lpstr>Reported Coordinates</vt:lpstr>
      <vt:lpstr>Preliminary Coordinates</vt:lpstr>
      <vt:lpstr>Final Discrete Coordinates</vt:lpstr>
      <vt:lpstr>Final Running Coordinates</vt:lpstr>
      <vt:lpstr>Reference Epoch Coordinates</vt:lpstr>
      <vt:lpstr>Reference Epoch Coordinates from Time-Dependent Coordinates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SPCS2022 stakeholders</vt:lpstr>
      <vt:lpstr>General SPCS2022 characteristics</vt:lpstr>
      <vt:lpstr>Linear distortion with respect to ellipsoid</vt:lpstr>
      <vt:lpstr>Changing projection axis to reduce distortion variation</vt:lpstr>
      <vt:lpstr>“Non-intersecting” conformal map projection</vt:lpstr>
      <vt:lpstr>Default SPCS2022 zones</vt:lpstr>
      <vt:lpstr>Zone “layers” and LDPs</vt:lpstr>
      <vt:lpstr>Alaska statewide “base” layer</vt:lpstr>
      <vt:lpstr>Alaska complete “intermediate” layer</vt:lpstr>
      <vt:lpstr>Alaska with THREE SPCS2022 layers</vt:lpstr>
      <vt:lpstr>SPCS2022 deadlines</vt:lpstr>
      <vt:lpstr>SPCS2022 in Pennsylvania</vt:lpstr>
      <vt:lpstr>PowerPoint Presentation</vt:lpstr>
      <vt:lpstr>The problem</vt:lpstr>
      <vt:lpstr>PowerPoint Presentation</vt:lpstr>
      <vt:lpstr>PowerPoint Presentation</vt:lpstr>
      <vt:lpstr>PowerPoint Presentation</vt:lpstr>
      <vt:lpstr>Adopted International Foot in 1959</vt:lpstr>
      <vt:lpstr>With one little exception…</vt:lpstr>
      <vt:lpstr>More Federal Register Notices</vt:lpstr>
      <vt:lpstr>PowerPoint Presentation</vt:lpstr>
      <vt:lpstr>Oops!</vt:lpstr>
      <vt:lpstr>What are the choices?</vt:lpstr>
      <vt:lpstr>NGS proposal</vt:lpstr>
      <vt:lpstr>Putting our best “foot” forward…</vt:lpstr>
      <vt:lpstr>Using the modernized NSRS</vt:lpstr>
      <vt:lpstr>Using the modernized NSRS</vt:lpstr>
      <vt:lpstr>So much more to NSRS Modernization!</vt:lpstr>
      <vt:lpstr>PowerPoint Presentation</vt:lpstr>
      <vt:lpstr>PowerPoint Presentation</vt:lpstr>
      <vt:lpstr>Mark Recovery – mobile browser compatible</vt:lpstr>
      <vt:lpstr>Mark Recovery – mobile browser compatible</vt:lpstr>
      <vt:lpstr>What new tools are already live?</vt:lpstr>
      <vt:lpstr>PowerPoint Presentation</vt:lpstr>
      <vt:lpstr>PowerPoint Presentation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Jalbrzikowski</dc:creator>
  <cp:lastModifiedBy>Jeff Jalbrzikowski</cp:lastModifiedBy>
  <cp:revision>1286</cp:revision>
  <cp:lastPrinted>2013-01-23T17:44:58Z</cp:lastPrinted>
  <dcterms:created xsi:type="dcterms:W3CDTF">2012-09-06T12:10:23Z</dcterms:created>
  <dcterms:modified xsi:type="dcterms:W3CDTF">2020-01-15T21:11:50Z</dcterms:modified>
</cp:coreProperties>
</file>