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81" r:id="rId3"/>
    <p:sldId id="324" r:id="rId4"/>
    <p:sldId id="323" r:id="rId5"/>
    <p:sldId id="327" r:id="rId6"/>
    <p:sldId id="280" r:id="rId7"/>
    <p:sldId id="258" r:id="rId8"/>
    <p:sldId id="259" r:id="rId9"/>
    <p:sldId id="328" r:id="rId10"/>
    <p:sldId id="260" r:id="rId11"/>
    <p:sldId id="262" r:id="rId12"/>
    <p:sldId id="261" r:id="rId13"/>
    <p:sldId id="285" r:id="rId14"/>
    <p:sldId id="287" r:id="rId15"/>
    <p:sldId id="263" r:id="rId16"/>
    <p:sldId id="296" r:id="rId17"/>
    <p:sldId id="293" r:id="rId18"/>
    <p:sldId id="300" r:id="rId19"/>
    <p:sldId id="301" r:id="rId20"/>
    <p:sldId id="269" r:id="rId21"/>
    <p:sldId id="274" r:id="rId22"/>
    <p:sldId id="268" r:id="rId23"/>
    <p:sldId id="326" r:id="rId24"/>
    <p:sldId id="325" r:id="rId25"/>
    <p:sldId id="271" r:id="rId26"/>
    <p:sldId id="329" r:id="rId27"/>
    <p:sldId id="272" r:id="rId28"/>
    <p:sldId id="273" r:id="rId29"/>
    <p:sldId id="295" r:id="rId30"/>
    <p:sldId id="275" r:id="rId31"/>
    <p:sldId id="305" r:id="rId32"/>
    <p:sldId id="317" r:id="rId33"/>
    <p:sldId id="309" r:id="rId34"/>
    <p:sldId id="308" r:id="rId35"/>
    <p:sldId id="303" r:id="rId36"/>
    <p:sldId id="277" r:id="rId37"/>
    <p:sldId id="279" r:id="rId38"/>
    <p:sldId id="302" r:id="rId39"/>
    <p:sldId id="304" r:id="rId40"/>
    <p:sldId id="276" r:id="rId41"/>
    <p:sldId id="320" r:id="rId42"/>
    <p:sldId id="321" r:id="rId43"/>
    <p:sldId id="310" r:id="rId44"/>
    <p:sldId id="311" r:id="rId45"/>
    <p:sldId id="282" r:id="rId4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82" autoAdjust="0"/>
  </p:normalViewPr>
  <p:slideViewPr>
    <p:cSldViewPr snapToGrid="0">
      <p:cViewPr varScale="1">
        <p:scale>
          <a:sx n="99" d="100"/>
          <a:sy n="99" d="100"/>
        </p:scale>
        <p:origin x="822" y="78"/>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322270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108758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368594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95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6746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NSRS</a:t>
            </a:r>
            <a:r>
              <a:rPr lang="en-US" baseline="0" dirty="0" smtClean="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Experimental Geoid Models</a:t>
            </a:r>
          </a:p>
          <a:p>
            <a:r>
              <a:rPr lang="en-US" dirty="0" smtClean="0">
                <a:hlinkClick r:id="rId3"/>
              </a:rPr>
              <a:t>https://beta.ngs.noaa.gov/GEOID/xGEOID20/</a:t>
            </a:r>
            <a:endParaRPr lang="en-US" dirty="0" smtClean="0"/>
          </a:p>
          <a:p>
            <a:endParaRPr lang="en-US" dirty="0" smtClean="0"/>
          </a:p>
          <a:p>
            <a:endParaRPr lang="en-US" dirty="0" smtClean="0"/>
          </a:p>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plates are moving and through the constant collection of GNSS</a:t>
            </a:r>
            <a:r>
              <a:rPr lang="en-US" baseline="0" dirty="0" smtClean="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smtClean="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San Joaquin Subsidence article</a:t>
            </a:r>
          </a:p>
          <a:p>
            <a:r>
              <a:rPr lang="en-US" dirty="0" smtClean="0"/>
              <a:t>http://www.digitaljournal.com/tech-and-science/technology/sinking-san-joaquin-valley-of-california-seen-from-space/article/487393</a:t>
            </a:r>
          </a:p>
          <a:p>
            <a:endParaRPr lang="en-US" dirty="0" smtClean="0"/>
          </a:p>
          <a:p>
            <a:r>
              <a:rPr lang="en-US" dirty="0" smtClean="0"/>
              <a:t>Hudson Bay Uplift article</a:t>
            </a:r>
          </a:p>
          <a:p>
            <a:r>
              <a:rPr lang="en-US" dirty="0" smtClean="0"/>
              <a:t>https://www.researchgate.net/figure/Contour-map-of-observed-CBN-vertical-rates-Preliminary-results-from-the-combination-of_fig3_286867540</a:t>
            </a:r>
          </a:p>
          <a:p>
            <a:endParaRPr lang="en-US" dirty="0" smtClean="0"/>
          </a:p>
          <a:p>
            <a:r>
              <a:rPr lang="en-US" dirty="0" smtClean="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China Lake Earthquake</a:t>
            </a:r>
          </a:p>
          <a:p>
            <a:r>
              <a:rPr lang="en-US" dirty="0" smtClean="0">
                <a:hlinkClick r:id="rId3"/>
              </a:rPr>
              <a:t>https://www.usgs.gov/news/update-magnitude-71-earthquake-southern-california?qt-news_science_products=7#qt-news_science_products</a:t>
            </a:r>
            <a:endParaRPr lang="en-US" dirty="0" smtClean="0"/>
          </a:p>
          <a:p>
            <a:endParaRPr lang="en-US" dirty="0" smtClean="0"/>
          </a:p>
          <a:p>
            <a:r>
              <a:rPr lang="en-US" dirty="0" smtClean="0"/>
              <a:t>Puerto Rico Earthquake</a:t>
            </a:r>
          </a:p>
          <a:p>
            <a:r>
              <a:rPr lang="en-US" dirty="0" smtClean="0">
                <a:hlinkClick r:id="rId4"/>
              </a:rPr>
              <a:t>https://cunycis.maps.arcgis.com/apps/webappviewer/index.html?id=5f516f41baa84f9ba9e8207c2005ee4d</a:t>
            </a:r>
            <a:endParaRPr lang="en-US" dirty="0" smtClean="0"/>
          </a:p>
          <a:p>
            <a:endParaRPr lang="en-US" dirty="0" smtClean="0"/>
          </a:p>
          <a:p>
            <a:r>
              <a:rPr lang="en-US" dirty="0" smtClean="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(2018)</a:t>
            </a:r>
          </a:p>
          <a:p>
            <a:r>
              <a:rPr lang="en-US" dirty="0" smtClean="0"/>
              <a:t>https://geodesy.noaa.gov/GPSonBM/webmap/</a:t>
            </a:r>
          </a:p>
          <a:p>
            <a:endParaRPr lang="en-US" dirty="0" smtClean="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987442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205447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smtClean="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3892642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3501937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State Plane Coordinate System</a:t>
            </a:r>
          </a:p>
          <a:p>
            <a:r>
              <a:rPr lang="en-US" dirty="0" smtClean="0"/>
              <a:t>https://geodesy.noaa.gov/SPCS/index.shtml</a:t>
            </a:r>
          </a:p>
          <a:p>
            <a:endParaRPr lang="en-US" dirty="0" smtClean="0"/>
          </a:p>
          <a:p>
            <a:r>
              <a:rPr lang="en-US" dirty="0" smtClean="0"/>
              <a:t>2022 Policy Changes</a:t>
            </a:r>
          </a:p>
          <a:p>
            <a:r>
              <a:rPr lang="en-US" dirty="0" smtClean="0"/>
              <a:t>https://geodesy.noaa.gov/SPCS/draft-policy.shtml</a:t>
            </a:r>
            <a:endParaRPr lang="en-US" dirty="0"/>
          </a:p>
        </p:txBody>
      </p:sp>
    </p:spTree>
    <p:extLst>
      <p:ext uri="{BB962C8B-B14F-4D97-AF65-F5344CB8AC3E}">
        <p14:creationId xmlns:p14="http://schemas.microsoft.com/office/powerpoint/2010/main" val="3202800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2830559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4232310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2957100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Links on</a:t>
            </a:r>
            <a:r>
              <a:rPr lang="en-US" baseline="0" dirty="0" smtClean="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320679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Models</a:t>
            </a:r>
            <a:r>
              <a:rPr lang="en-US" baseline="0" dirty="0" smtClean="0"/>
              <a:t> are used to simplify complex phenomena for humans and computers to understand and perform calculations and analysis.</a:t>
            </a:r>
            <a:endParaRPr lang="en-US" dirty="0" smtClean="0"/>
          </a:p>
          <a:p>
            <a:r>
              <a:rPr lang="en-US" dirty="0" smtClean="0"/>
              <a:t>The geoid is an approximation of sea level and used to calculate</a:t>
            </a:r>
            <a:r>
              <a:rPr lang="en-US" baseline="0" dirty="0" smtClean="0"/>
              <a:t> elevations (</a:t>
            </a:r>
            <a:r>
              <a:rPr lang="en-US" baseline="0" dirty="0" err="1" smtClean="0"/>
              <a:t>orthometric</a:t>
            </a:r>
            <a:r>
              <a:rPr lang="en-US" baseline="0" dirty="0" smtClean="0"/>
              <a:t> heights) above this “sea level” surface</a:t>
            </a:r>
            <a:endParaRPr lang="en-US" dirty="0" smtClean="0"/>
          </a:p>
          <a:p>
            <a:endParaRPr lang="en-US" dirty="0" smtClean="0"/>
          </a:p>
          <a:p>
            <a:r>
              <a:rPr lang="en-US" dirty="0" smtClean="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Ellipsoid</a:t>
            </a:r>
            <a:r>
              <a:rPr lang="en-US" baseline="0" dirty="0" smtClean="0"/>
              <a:t> </a:t>
            </a:r>
            <a:r>
              <a:rPr lang="en-US" dirty="0" smtClean="0"/>
              <a:t>image https://www.kisspng.com/png-figure-of-the-earth-oblate-spheroid-ellipsoid-4129812/</a:t>
            </a:r>
          </a:p>
          <a:p>
            <a:r>
              <a:rPr lang="en-US" dirty="0" smtClean="0"/>
              <a:t>Geoid Image https://www.reddit.com/r/MapPorn/comments/3xf6a0/geoid_height_of_new_global_gravity_field_models/</a:t>
            </a:r>
            <a:endParaRPr lang="en-US" dirty="0"/>
          </a:p>
        </p:txBody>
      </p:sp>
    </p:spTree>
    <p:extLst>
      <p:ext uri="{BB962C8B-B14F-4D97-AF65-F5344CB8AC3E}">
        <p14:creationId xmlns:p14="http://schemas.microsoft.com/office/powerpoint/2010/main" val="2568463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dirty="0" smtClean="0"/>
              <a:t> https://geodesy.noaa.gov/datums/vertical/</a:t>
            </a:r>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smtClean="0">
                <a:effectLst/>
                <a:latin typeface="+mj-lt"/>
                <a:ea typeface="+mj-ea"/>
                <a:cs typeface="+mj-cs"/>
                <a:sym typeface="Calibri"/>
              </a:rPr>
              <a:t>Galileo graphic</a:t>
            </a:r>
            <a:r>
              <a:rPr lang="en-US" sz="1200" b="0" i="0" u="none" strike="noStrike" baseline="0" dirty="0" smtClean="0">
                <a:effectLst/>
                <a:latin typeface="+mj-lt"/>
                <a:ea typeface="+mj-ea"/>
                <a:cs typeface="+mj-cs"/>
                <a:sym typeface="Calibri"/>
              </a:rPr>
              <a:t> https://commons.wikimedia.org/wiki/File:GalilEXP.jpg</a:t>
            </a:r>
            <a:endParaRPr lang="en-US" sz="1200" b="0" i="0" u="none" strike="noStrike" dirty="0" smtClean="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curvature</a:t>
            </a:r>
            <a:r>
              <a:rPr lang="en-US" sz="1200" b="0" i="0" u="none" strike="noStrike" baseline="0" dirty="0" smtClean="0">
                <a:effectLst/>
                <a:latin typeface="+mj-lt"/>
                <a:ea typeface="+mj-ea"/>
                <a:cs typeface="+mj-cs"/>
                <a:sym typeface="Calibri"/>
              </a:rPr>
              <a:t> graphic https://www.nasa.gov/mission_pages/gpb/gpb_012.html</a:t>
            </a:r>
            <a:endParaRPr lang="en-US" sz="1200" b="0" i="0" u="none" strike="noStrike" dirty="0" smtClean="0">
              <a:effectLst/>
              <a:latin typeface="+mj-lt"/>
              <a:ea typeface="+mj-ea"/>
              <a:cs typeface="+mj-cs"/>
              <a:sym typeface="Calibri"/>
            </a:endParaRPr>
          </a:p>
          <a:p>
            <a:pPr rtl="0"/>
            <a:endParaRPr lang="en-US" sz="1200" b="0" i="0" u="none" strike="noStrike" dirty="0" smtClean="0">
              <a:effectLst/>
              <a:latin typeface="+mj-lt"/>
              <a:ea typeface="+mj-ea"/>
              <a:cs typeface="+mj-cs"/>
              <a:sym typeface="Calibri"/>
            </a:endParaRPr>
          </a:p>
          <a:p>
            <a:pPr rtl="0"/>
            <a:r>
              <a:rPr lang="en-US" sz="1200" b="0" i="0" u="none" strike="noStrike" dirty="0" smtClean="0">
                <a:effectLst/>
                <a:latin typeface="+mj-lt"/>
                <a:ea typeface="+mj-ea"/>
                <a:cs typeface="+mj-cs"/>
                <a:sym typeface="Calibri"/>
              </a:rPr>
              <a:t>Aristotle (384–322 </a:t>
            </a:r>
            <a:r>
              <a:rPr lang="en-US" sz="1200" b="0" i="0" u="sng" strike="noStrike" dirty="0" smtClean="0">
                <a:effectLst/>
                <a:latin typeface="+mj-lt"/>
                <a:ea typeface="+mj-ea"/>
                <a:cs typeface="+mj-cs"/>
                <a:sym typeface="Calibri"/>
                <a:hlinkClick r:id="rId3"/>
              </a:rPr>
              <a:t>BCE</a:t>
            </a:r>
            <a:r>
              <a:rPr lang="en-US" sz="1200" b="0" i="0" u="none" strike="noStrike" dirty="0" smtClean="0">
                <a:effectLst/>
                <a:latin typeface="+mj-lt"/>
                <a:ea typeface="+mj-ea"/>
                <a:cs typeface="+mj-cs"/>
                <a:sym typeface="Calibri"/>
              </a:rPr>
              <a:t>)</a:t>
            </a:r>
            <a:endParaRPr lang="en-US" b="0" dirty="0" smtClean="0">
              <a:effectLst/>
            </a:endParaRPr>
          </a:p>
          <a:p>
            <a:pPr rtl="0"/>
            <a:r>
              <a:rPr lang="en-US" sz="1200" b="0" i="0" u="none" strike="noStrike" dirty="0" smtClean="0">
                <a:effectLst/>
                <a:latin typeface="+mj-lt"/>
                <a:ea typeface="+mj-ea"/>
                <a:cs typeface="+mj-cs"/>
                <a:sym typeface="Calibri"/>
              </a:rPr>
              <a:t>Objects fall at a speed proportional to their mass.</a:t>
            </a:r>
            <a:endParaRPr lang="en-US" b="0" dirty="0" smtClean="0">
              <a:effectLst/>
            </a:endParaRPr>
          </a:p>
          <a:p>
            <a:pPr rtl="0"/>
            <a:r>
              <a:rPr lang="en-US" sz="1200" b="0" i="0" u="none" strike="noStrike" dirty="0" smtClean="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smtClean="0">
                <a:effectLst/>
                <a:latin typeface="+mj-lt"/>
                <a:ea typeface="+mj-ea"/>
                <a:cs typeface="+mj-cs"/>
                <a:sym typeface="Calibri"/>
                <a:hlinkClick r:id="rId4"/>
              </a:rPr>
              <a:t>geocentric</a:t>
            </a:r>
            <a:r>
              <a:rPr lang="en-US" sz="1200" b="0" i="0" u="none" strike="noStrike" dirty="0" smtClean="0">
                <a:effectLst/>
                <a:latin typeface="+mj-lt"/>
                <a:ea typeface="+mj-ea"/>
                <a:cs typeface="+mj-cs"/>
                <a:sym typeface="Calibri"/>
              </a:rPr>
              <a:t>) universe;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a:t>
            </a:r>
            <a:r>
              <a:rPr lang="en-US" sz="1200" b="0" i="0" u="none" strike="noStrike" dirty="0" err="1" smtClean="0">
                <a:effectLst/>
                <a:latin typeface="+mj-lt"/>
                <a:ea typeface="+mj-ea"/>
                <a:cs typeface="+mj-cs"/>
                <a:sym typeface="Calibri"/>
              </a:rPr>
              <a:t>Khazini</a:t>
            </a:r>
            <a:r>
              <a:rPr lang="en-US" sz="1200" b="0" i="0" u="none" strike="noStrike" dirty="0" smtClean="0">
                <a:effectLst/>
                <a:latin typeface="+mj-lt"/>
                <a:ea typeface="+mj-ea"/>
                <a:cs typeface="+mj-cs"/>
                <a:sym typeface="Calibri"/>
              </a:rPr>
              <a:t> (11th to 12th centuries)</a:t>
            </a:r>
            <a:endParaRPr lang="en-US" b="0" dirty="0" smtClean="0">
              <a:effectLst/>
            </a:endParaRPr>
          </a:p>
          <a:p>
            <a:pPr rtl="0"/>
            <a:r>
              <a:rPr lang="en-US" sz="1200" b="0" i="0" u="none" strike="noStrike" dirty="0" smtClean="0">
                <a:effectLst/>
                <a:latin typeface="+mj-lt"/>
                <a:ea typeface="+mj-ea"/>
                <a:cs typeface="+mj-cs"/>
                <a:sym typeface="Calibri"/>
              </a:rPr>
              <a:t>In 1121, </a:t>
            </a:r>
            <a:r>
              <a:rPr lang="en-US" sz="1200" b="0" i="0" u="sng" strike="noStrike" dirty="0" smtClean="0">
                <a:effectLst/>
                <a:latin typeface="+mj-lt"/>
                <a:ea typeface="+mj-ea"/>
                <a:cs typeface="+mj-cs"/>
                <a:sym typeface="Calibri"/>
                <a:hlinkClick r:id="rId5"/>
              </a:rPr>
              <a:t>al-</a:t>
            </a:r>
            <a:r>
              <a:rPr lang="en-US" sz="1200" b="0" i="0" u="sng" strike="noStrike" dirty="0" err="1" smtClean="0">
                <a:effectLst/>
                <a:latin typeface="+mj-lt"/>
                <a:ea typeface="+mj-ea"/>
                <a:cs typeface="+mj-cs"/>
                <a:sym typeface="Calibri"/>
                <a:hlinkClick r:id="rId5"/>
              </a:rPr>
              <a:t>Khazini</a:t>
            </a:r>
            <a:r>
              <a:rPr lang="en-US" sz="1200" b="0" i="0" u="none" strike="noStrike" dirty="0" smtClean="0">
                <a:effectLst/>
                <a:latin typeface="+mj-lt"/>
                <a:ea typeface="+mj-ea"/>
                <a:cs typeface="+mj-cs"/>
                <a:sym typeface="Calibri"/>
              </a:rPr>
              <a:t>, in </a:t>
            </a:r>
            <a:r>
              <a:rPr lang="en-US" sz="1200" b="0" i="1" u="none" strike="noStrike" dirty="0" smtClean="0">
                <a:effectLst/>
                <a:latin typeface="+mj-lt"/>
                <a:ea typeface="+mj-ea"/>
                <a:cs typeface="+mj-cs"/>
                <a:sym typeface="Calibri"/>
              </a:rPr>
              <a:t>The Book of the Balance of Wisdom</a:t>
            </a:r>
            <a:r>
              <a:rPr lang="en-US" sz="1200" b="0" i="0" u="none" strike="noStrike" dirty="0" smtClean="0">
                <a:effectLst/>
                <a:latin typeface="+mj-lt"/>
                <a:ea typeface="+mj-ea"/>
                <a:cs typeface="+mj-cs"/>
                <a:sym typeface="Calibri"/>
              </a:rPr>
              <a:t>, proposed that the gravity and </a:t>
            </a:r>
            <a:r>
              <a:rPr lang="en-US" sz="1200" b="0" i="0" u="sng" strike="noStrike" dirty="0" smtClean="0">
                <a:effectLst/>
                <a:latin typeface="+mj-lt"/>
                <a:ea typeface="+mj-ea"/>
                <a:cs typeface="+mj-cs"/>
                <a:sym typeface="Calibri"/>
                <a:hlinkClick r:id="rId6"/>
              </a:rPr>
              <a:t>gravitational potential energy</a:t>
            </a:r>
            <a:r>
              <a:rPr lang="en-US" sz="1200" b="0" i="0" u="none" strike="noStrike" dirty="0" smtClean="0">
                <a:effectLst/>
                <a:latin typeface="+mj-lt"/>
                <a:ea typeface="+mj-ea"/>
                <a:cs typeface="+mj-cs"/>
                <a:sym typeface="Calibri"/>
              </a:rPr>
              <a:t> of a body varies depending on its distance from the </a:t>
            </a:r>
            <a:r>
              <a:rPr lang="en-US" sz="1200" b="0" i="0" u="none" strike="noStrike" dirty="0" err="1" smtClean="0">
                <a:effectLst/>
                <a:latin typeface="+mj-lt"/>
                <a:ea typeface="+mj-ea"/>
                <a:cs typeface="+mj-cs"/>
                <a:sym typeface="Calibri"/>
              </a:rPr>
              <a:t>centre</a:t>
            </a:r>
            <a:r>
              <a:rPr lang="en-US" sz="1200" b="0" i="0" u="none" strike="noStrike" dirty="0" smtClean="0">
                <a:effectLst/>
                <a:latin typeface="+mj-lt"/>
                <a:ea typeface="+mj-ea"/>
                <a:cs typeface="+mj-cs"/>
                <a:sym typeface="Calibri"/>
              </a:rPr>
              <a:t> of the Earth.</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Galileo Galilei (1564-1642)</a:t>
            </a:r>
            <a:endParaRPr lang="en-US" b="0" dirty="0" smtClean="0">
              <a:effectLst/>
            </a:endParaRPr>
          </a:p>
          <a:p>
            <a:pPr rtl="0"/>
            <a:r>
              <a:rPr lang="en-US" sz="1200" b="0" i="0" u="none" strike="noStrike" dirty="0" smtClean="0">
                <a:effectLst/>
                <a:latin typeface="+mj-lt"/>
                <a:ea typeface="+mj-ea"/>
                <a:cs typeface="+mj-cs"/>
                <a:sym typeface="Calibri"/>
              </a:rPr>
              <a:t>Leaning Tower of Pisa Experiment (1589-92) - Law of Falling Bodies</a:t>
            </a:r>
            <a:endParaRPr lang="en-US" b="0" dirty="0" smtClean="0">
              <a:effectLst/>
            </a:endParaRPr>
          </a:p>
          <a:p>
            <a:pPr rtl="0"/>
            <a:r>
              <a:rPr lang="en-US" sz="1200" b="0" i="0" u="none" strike="noStrike" dirty="0" smtClean="0">
                <a:effectLst/>
                <a:latin typeface="+mj-lt"/>
                <a:ea typeface="+mj-ea"/>
                <a:cs typeface="+mj-cs"/>
                <a:sym typeface="Calibri"/>
              </a:rPr>
              <a:t>Objects fall at the same speed, independent of their mass or shape</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Isaac Newton (1643-1727)</a:t>
            </a:r>
            <a:endParaRPr lang="en-US" b="0" dirty="0" smtClean="0">
              <a:effectLst/>
            </a:endParaRPr>
          </a:p>
          <a:p>
            <a:pPr rtl="0"/>
            <a:r>
              <a:rPr lang="en-US" sz="1200" b="0" i="0" u="none" strike="noStrike" dirty="0" smtClean="0">
                <a:effectLst/>
                <a:latin typeface="+mj-lt"/>
                <a:ea typeface="+mj-ea"/>
                <a:cs typeface="+mj-cs"/>
                <a:sym typeface="Calibri"/>
              </a:rPr>
              <a:t>In 1687, English mathematician </a:t>
            </a:r>
            <a:r>
              <a:rPr lang="en-US" sz="1200" b="0" i="0" u="sng" strike="noStrike" dirty="0" smtClean="0">
                <a:effectLst/>
                <a:latin typeface="+mj-lt"/>
                <a:ea typeface="+mj-ea"/>
                <a:cs typeface="+mj-cs"/>
                <a:sym typeface="Calibri"/>
                <a:hlinkClick r:id="rId7"/>
              </a:rPr>
              <a:t>Sir Isaac Newton</a:t>
            </a:r>
            <a:r>
              <a:rPr lang="en-US" sz="1200" b="0" i="0" u="none" strike="noStrike" dirty="0" smtClean="0">
                <a:effectLst/>
                <a:latin typeface="+mj-lt"/>
                <a:ea typeface="+mj-ea"/>
                <a:cs typeface="+mj-cs"/>
                <a:sym typeface="Calibri"/>
              </a:rPr>
              <a:t> published </a:t>
            </a:r>
            <a:r>
              <a:rPr lang="en-US" sz="1200" b="0" i="1" u="sng" strike="noStrike" dirty="0" smtClean="0">
                <a:effectLst/>
                <a:latin typeface="+mj-lt"/>
                <a:ea typeface="+mj-ea"/>
                <a:cs typeface="+mj-cs"/>
                <a:sym typeface="Calibri"/>
                <a:hlinkClick r:id="rId8"/>
              </a:rPr>
              <a:t>Principia</a:t>
            </a:r>
            <a:r>
              <a:rPr lang="en-US" sz="1200" b="0" i="0" u="none" strike="noStrike" dirty="0" smtClean="0">
                <a:effectLst/>
                <a:latin typeface="+mj-lt"/>
                <a:ea typeface="+mj-ea"/>
                <a:cs typeface="+mj-cs"/>
                <a:sym typeface="Calibri"/>
              </a:rPr>
              <a:t>, which hypothesizes the </a:t>
            </a:r>
            <a:r>
              <a:rPr lang="en-US" sz="1200" b="0" i="0" u="sng" strike="noStrike" dirty="0" smtClean="0">
                <a:effectLst/>
                <a:latin typeface="+mj-lt"/>
                <a:ea typeface="+mj-ea"/>
                <a:cs typeface="+mj-cs"/>
                <a:sym typeface="Calibri"/>
                <a:hlinkClick r:id="rId9"/>
              </a:rPr>
              <a:t>inverse-square law</a:t>
            </a:r>
            <a:r>
              <a:rPr lang="en-US" sz="1200" b="0" i="0" u="none" strike="noStrike" dirty="0" smtClean="0">
                <a:effectLst/>
                <a:latin typeface="+mj-lt"/>
                <a:ea typeface="+mj-ea"/>
                <a:cs typeface="+mj-cs"/>
                <a:sym typeface="Calibri"/>
              </a:rPr>
              <a:t> of universal gravitation.</a:t>
            </a:r>
            <a:endParaRPr lang="en-US" b="0" dirty="0" smtClean="0">
              <a:effectLst/>
            </a:endParaRPr>
          </a:p>
          <a:p>
            <a:pPr rtl="0"/>
            <a:r>
              <a:rPr lang="en-US" b="0" dirty="0" smtClean="0">
                <a:effectLst/>
              </a:rPr>
              <a:t/>
            </a:r>
            <a:br>
              <a:rPr lang="en-US" b="0" dirty="0" smtClean="0">
                <a:effectLst/>
              </a:rPr>
            </a:br>
            <a:r>
              <a:rPr lang="en-US" sz="1200" b="0" i="0" u="none" strike="noStrike" dirty="0" smtClean="0">
                <a:effectLst/>
                <a:latin typeface="+mj-lt"/>
                <a:ea typeface="+mj-ea"/>
                <a:cs typeface="+mj-cs"/>
                <a:sym typeface="Calibri"/>
              </a:rPr>
              <a:t>Albert Einstein (1879-1955)</a:t>
            </a:r>
            <a:endParaRPr lang="en-US" b="0" dirty="0" smtClean="0">
              <a:effectLst/>
            </a:endParaRPr>
          </a:p>
          <a:p>
            <a:r>
              <a:rPr lang="en-US" sz="1200" b="0" i="0" u="none" strike="noStrike" dirty="0" smtClean="0">
                <a:effectLst/>
                <a:latin typeface="+mj-lt"/>
                <a:ea typeface="+mj-ea"/>
                <a:cs typeface="+mj-cs"/>
                <a:sym typeface="Calibri"/>
              </a:rPr>
              <a:t>Between 1911-1915 Einstein developed the theory of general relativity.    In </a:t>
            </a:r>
            <a:r>
              <a:rPr lang="en-US" sz="1200" b="1" i="0" u="sng" strike="noStrike" dirty="0" smtClean="0">
                <a:effectLst/>
                <a:latin typeface="+mj-lt"/>
                <a:ea typeface="+mj-ea"/>
                <a:cs typeface="+mj-cs"/>
                <a:sym typeface="Calibri"/>
                <a:hlinkClick r:id="rId10"/>
              </a:rPr>
              <a:t>general relativity</a:t>
            </a:r>
            <a:r>
              <a:rPr lang="en-US" sz="1200" b="0" i="0" u="none" strike="noStrike" dirty="0" smtClean="0">
                <a:effectLst/>
                <a:latin typeface="+mj-lt"/>
                <a:ea typeface="+mj-ea"/>
                <a:cs typeface="+mj-cs"/>
                <a:sym typeface="Calibri"/>
              </a:rPr>
              <a:t>, the effects of gravitation are ascribed to </a:t>
            </a:r>
            <a:r>
              <a:rPr lang="en-US" sz="1200" b="0" i="0" u="sng" strike="noStrike" dirty="0" err="1" smtClean="0">
                <a:effectLst/>
                <a:latin typeface="+mj-lt"/>
                <a:ea typeface="+mj-ea"/>
                <a:cs typeface="+mj-cs"/>
                <a:sym typeface="Calibri"/>
                <a:hlinkClick r:id="rId11"/>
              </a:rPr>
              <a:t>spacetime</a:t>
            </a:r>
            <a:r>
              <a:rPr lang="en-US" sz="1200" b="0" i="0" u="none" strike="noStrike" dirty="0" smtClean="0">
                <a:effectLst/>
                <a:latin typeface="+mj-lt"/>
                <a:ea typeface="+mj-ea"/>
                <a:cs typeface="+mj-cs"/>
                <a:sym typeface="Calibri"/>
              </a:rPr>
              <a:t> </a:t>
            </a:r>
            <a:r>
              <a:rPr lang="en-US" sz="1200" b="0" i="0" u="sng" strike="noStrike" dirty="0" smtClean="0">
                <a:effectLst/>
                <a:latin typeface="+mj-lt"/>
                <a:ea typeface="+mj-ea"/>
                <a:cs typeface="+mj-cs"/>
                <a:sym typeface="Calibri"/>
                <a:hlinkClick r:id="rId12"/>
              </a:rPr>
              <a:t>curvature</a:t>
            </a:r>
            <a:r>
              <a:rPr lang="en-US" sz="1200" b="0" i="0" u="none" strike="noStrike" dirty="0" smtClean="0">
                <a:effectLst/>
                <a:latin typeface="+mj-lt"/>
                <a:ea typeface="+mj-ea"/>
                <a:cs typeface="+mj-cs"/>
                <a:sym typeface="Calibri"/>
              </a:rPr>
              <a:t> instead of to a force.  To deal with this difficulty, Einstein proposed that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is curved by matter, and that free-falling objects are moving along locally straight paths in curved </a:t>
            </a:r>
            <a:r>
              <a:rPr lang="en-US" sz="1200" b="0" i="0" u="none" strike="noStrike" dirty="0" err="1" smtClean="0">
                <a:effectLst/>
                <a:latin typeface="+mj-lt"/>
                <a:ea typeface="+mj-ea"/>
                <a:cs typeface="+mj-cs"/>
                <a:sym typeface="Calibri"/>
              </a:rPr>
              <a:t>spacetime</a:t>
            </a:r>
            <a:r>
              <a:rPr lang="en-US" sz="1200" b="0" i="0" u="none" strike="noStrike" dirty="0" smtClean="0">
                <a:effectLst/>
                <a:latin typeface="+mj-lt"/>
                <a:ea typeface="+mj-ea"/>
                <a:cs typeface="+mj-cs"/>
                <a:sym typeface="Calibri"/>
              </a:rPr>
              <a:t>. (This type of path is called a </a:t>
            </a:r>
            <a:r>
              <a:rPr lang="en-US" sz="1200" b="0" i="0" u="sng" strike="noStrike" dirty="0" smtClean="0">
                <a:effectLst/>
                <a:latin typeface="+mj-lt"/>
                <a:ea typeface="+mj-ea"/>
                <a:cs typeface="+mj-cs"/>
                <a:sym typeface="Calibri"/>
                <a:hlinkClick r:id="rId13"/>
              </a:rPr>
              <a:t>geodesic</a:t>
            </a:r>
            <a:r>
              <a:rPr lang="en-US" sz="1200" b="0" i="0" u="none" strike="noStrike" dirty="0" smtClean="0">
                <a:effectLst/>
                <a:latin typeface="+mj-lt"/>
                <a:ea typeface="+mj-ea"/>
                <a:cs typeface="+mj-cs"/>
                <a:sym typeface="Calibri"/>
              </a:rPr>
              <a:t>).</a:t>
            </a:r>
          </a:p>
          <a:p>
            <a:endParaRPr lang="en-US" sz="1200" b="0" i="0" u="none" strike="noStrike" dirty="0" smtClean="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6.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7.jp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jpe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smtClean="0">
                <a:solidFill>
                  <a:srgbClr val="002E97"/>
                </a:solidFill>
              </a:rPr>
              <a:t>Modernizing the</a:t>
            </a:r>
            <a:r>
              <a:rPr dirty="0">
                <a:solidFill>
                  <a:srgbClr val="002E97"/>
                </a:solidFill>
              </a:rPr>
              <a:t/>
            </a:r>
            <a:br>
              <a:rPr dirty="0">
                <a:solidFill>
                  <a:srgbClr val="002E97"/>
                </a:solidFill>
              </a:rPr>
            </a:br>
            <a:r>
              <a:rPr dirty="0">
                <a:solidFill>
                  <a:srgbClr val="002E97"/>
                </a:solidFill>
              </a:rPr>
              <a:t>National Spatial Reference </a:t>
            </a:r>
            <a:r>
              <a:rPr dirty="0" smtClean="0">
                <a:solidFill>
                  <a:srgbClr val="002E97"/>
                </a:solidFill>
              </a:rPr>
              <a:t>System</a:t>
            </a:r>
            <a:r>
              <a:rPr lang="en-US" dirty="0" smtClean="0">
                <a:solidFill>
                  <a:srgbClr val="002E97"/>
                </a:solidFill>
              </a:rPr>
              <a:t> (NSRS)</a:t>
            </a:r>
            <a:endParaRPr dirty="0">
              <a:solidFill>
                <a:srgbClr val="002E97"/>
              </a:solidFill>
            </a:endParaRP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rPr>
              <a:t>	</a:t>
            </a:r>
            <a:r>
              <a:rPr lang="en-US" sz="3000" b="0" dirty="0" smtClean="0">
                <a:solidFill>
                  <a:srgbClr val="002E97"/>
                </a:solidFill>
              </a:rPr>
              <a:t>Big Sky </a:t>
            </a:r>
            <a:r>
              <a:rPr lang="en-US" sz="3000" b="0" dirty="0" err="1" smtClean="0">
                <a:solidFill>
                  <a:srgbClr val="002E97"/>
                </a:solidFill>
              </a:rPr>
              <a:t>GeoCon</a:t>
            </a:r>
            <a:endParaRPr sz="3000" b="0" dirty="0">
              <a:solidFill>
                <a:srgbClr val="002E97"/>
              </a:solidFill>
            </a:endParaRPr>
          </a:p>
        </p:txBody>
      </p:sp>
      <p:sp>
        <p:nvSpPr>
          <p:cNvPr id="115" name="TextBox 4"/>
          <p:cNvSpPr txBox="1"/>
          <p:nvPr/>
        </p:nvSpPr>
        <p:spPr>
          <a:xfrm>
            <a:off x="6514907" y="4095620"/>
            <a:ext cx="21521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894536" y="4400232"/>
            <a:ext cx="1329850"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smtClean="0">
                <a:solidFill>
                  <a:srgbClr val="002E97"/>
                </a:solidFill>
              </a:rPr>
              <a:t>April 7, 2021</a:t>
            </a:r>
            <a:endParaRPr dirty="0">
              <a:solidFill>
                <a:srgbClr val="002E97"/>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1969</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000000"/>
                </a:solidFill>
                <a:effectLst/>
                <a:uFillTx/>
                <a:latin typeface="Times New Roman" panose="02020603050405020304" pitchFamily="18" charset="0"/>
                <a:cs typeface="Times New Roman" panose="02020603050405020304" pitchFamily="18" charset="0"/>
                <a:sym typeface="Calibri"/>
              </a:rPr>
              <a:t>Today</a:t>
            </a:r>
            <a:endPar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smtClean="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smtClean="0">
                <a:solidFill>
                  <a:srgbClr val="002E97"/>
                </a:solidFill>
                <a:latin typeface="Times New Roman" panose="02020603050405020304" pitchFamily="18" charset="0"/>
                <a:cs typeface="Times New Roman" panose="02020603050405020304" pitchFamily="18" charset="0"/>
              </a:rPr>
              <a:t>Datums</a:t>
            </a:r>
            <a:r>
              <a:rPr lang="en-US" sz="4400" dirty="0" smtClean="0">
                <a:solidFill>
                  <a:srgbClr val="002E97"/>
                </a:solidFill>
                <a:latin typeface="Times New Roman" panose="02020603050405020304" pitchFamily="18" charset="0"/>
                <a:cs typeface="Times New Roman" panose="02020603050405020304" pitchFamily="18" charset="0"/>
              </a:rPr>
              <a:t> and Reference Frames</a:t>
            </a:r>
            <a:endParaRPr lang="en-US" sz="4400" dirty="0">
              <a:solidFill>
                <a:srgbClr val="002E97"/>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smtClean="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002E97"/>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a:t>
              </a:r>
              <a:r>
                <a:rPr lang="en-US" sz="1000" dirty="0" smtClean="0">
                  <a:latin typeface="Arial" panose="020B0604020202020204" pitchFamily="34" charset="0"/>
                  <a:cs typeface="Arial" panose="020B0604020202020204" pitchFamily="34" charset="0"/>
                </a:rPr>
                <a:t>ka P(</a:t>
              </a:r>
              <a:r>
                <a:rPr lang="en-US" sz="1000" dirty="0" err="1" smtClean="0">
                  <a:latin typeface="Arial" panose="020B0604020202020204" pitchFamily="34" charset="0"/>
                  <a:cs typeface="Arial" panose="020B0604020202020204" pitchFamily="34" charset="0"/>
                </a:rPr>
                <a:t>Lat,Lon,Ht</a:t>
              </a:r>
              <a:r>
                <a:rPr lang="en-US" sz="10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smtClean="0">
                  <a:solidFill>
                    <a:schemeClr val="accent1">
                      <a:lumMod val="75000"/>
                    </a:schemeClr>
                  </a:solidFill>
                </a:rPr>
                <a:t>60”, 2019</a:t>
              </a:r>
              <a:endParaRPr lang="en-US" dirty="0">
                <a:solidFill>
                  <a:schemeClr val="accent1">
                    <a:lumMod val="75000"/>
                  </a:schemeClr>
                </a:solidFill>
              </a:endParaRP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smtClean="0">
                  <a:solidFill>
                    <a:srgbClr val="C00000"/>
                  </a:solidFill>
                </a:rPr>
                <a:t>46”, 2017</a:t>
              </a:r>
              <a:endParaRPr lang="en-US" dirty="0">
                <a:solidFill>
                  <a:srgbClr val="C00000"/>
                </a:solidFill>
              </a:endParaRPr>
            </a:p>
          </p:txBody>
        </p:sp>
      </p:grpSp>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smtClean="0">
                <a:solidFill>
                  <a:srgbClr val="002E97"/>
                </a:solidFill>
              </a:rPr>
              <a:t>G</a:t>
            </a:r>
            <a:r>
              <a:rPr lang="en-US" dirty="0" smtClean="0">
                <a:solidFill>
                  <a:srgbClr val="002E97"/>
                </a:solidFill>
              </a:rPr>
              <a:t>ravit</a:t>
            </a:r>
            <a:r>
              <a:rPr dirty="0" smtClean="0">
                <a:solidFill>
                  <a:srgbClr val="002E97"/>
                </a:solidFill>
              </a:rPr>
              <a:t>y</a:t>
            </a:r>
            <a:r>
              <a:rPr lang="en-US" dirty="0" smtClean="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E97"/>
                  </a:solidFill>
                  <a:latin typeface="Times New Roman" panose="02020603050405020304" pitchFamily="18" charset="0"/>
                  <a:cs typeface="Times New Roman" panose="02020603050405020304" pitchFamily="18" charset="0"/>
                </a:rPr>
                <a:t>Al-</a:t>
              </a:r>
              <a:r>
                <a:rPr lang="en-US" sz="3200" dirty="0" err="1" smtClean="0">
                  <a:solidFill>
                    <a:srgbClr val="002E97"/>
                  </a:solidFill>
                  <a:latin typeface="Times New Roman" panose="02020603050405020304" pitchFamily="18" charset="0"/>
                  <a:cs typeface="Times New Roman" panose="02020603050405020304" pitchFamily="18" charset="0"/>
                </a:rPr>
                <a:t>Khazini</a:t>
              </a:r>
              <a:r>
                <a:rPr lang="en-US" sz="3200" dirty="0" smtClean="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smtClean="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smtClean="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231941302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smtClean="0">
                <a:solidFill>
                  <a:srgbClr val="002E97"/>
                </a:solidFill>
              </a:rPr>
              <a:t>Gravity for the Redefinition of the </a:t>
            </a:r>
          </a:p>
          <a:p>
            <a:pPr algn="ctr"/>
            <a:r>
              <a:rPr lang="en-US" sz="2400" dirty="0" smtClean="0">
                <a:solidFill>
                  <a:srgbClr val="002E97"/>
                </a:solidFill>
              </a:rPr>
              <a:t>American Vertical Datum</a:t>
            </a:r>
            <a:endParaRPr sz="2400" dirty="0">
              <a:solidFill>
                <a:srgbClr val="002E97"/>
              </a:solidFill>
            </a:endParaRPr>
          </a:p>
        </p:txBody>
      </p:sp>
      <p:sp>
        <p:nvSpPr>
          <p:cNvPr id="8" name="TextBox 1"/>
          <p:cNvSpPr txBox="1"/>
          <p:nvPr/>
        </p:nvSpPr>
        <p:spPr>
          <a:xfrm>
            <a:off x="5614684" y="196095"/>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GRAV-D</a:t>
            </a:r>
            <a:endParaRPr dirty="0">
              <a:solidFill>
                <a:srgbClr val="002E97"/>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0140"/>
            <a:ext cx="9144000" cy="4023360"/>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14</a:t>
            </a:fld>
            <a:endParaRPr lang="en-US"/>
          </a:p>
        </p:txBody>
      </p:sp>
      <p:sp>
        <p:nvSpPr>
          <p:cNvPr id="7" name="TextBox 1"/>
          <p:cNvSpPr txBox="1"/>
          <p:nvPr/>
        </p:nvSpPr>
        <p:spPr>
          <a:xfrm>
            <a:off x="5213934" y="765481"/>
            <a:ext cx="308674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smtClean="0">
                <a:solidFill>
                  <a:srgbClr val="002E97"/>
                </a:solidFill>
              </a:rPr>
              <a:t>85.3% Complete (3/30/2021)</a:t>
            </a:r>
            <a:endParaRPr sz="2000" dirty="0">
              <a:solidFill>
                <a:srgbClr val="002E97"/>
              </a:solidFill>
            </a:endParaRPr>
          </a:p>
        </p:txBody>
      </p:sp>
    </p:spTree>
    <p:extLst>
      <p:ext uri="{BB962C8B-B14F-4D97-AF65-F5344CB8AC3E}">
        <p14:creationId xmlns:p14="http://schemas.microsoft.com/office/powerpoint/2010/main" val="101452009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a:t>
            </a:r>
            <a:r>
              <a:rPr dirty="0" smtClean="0">
                <a:solidFill>
                  <a:srgbClr val="002E97"/>
                </a:solidFill>
              </a:rPr>
              <a:t>technology</a:t>
            </a:r>
            <a:endParaRPr lang="en-US" dirty="0" smtClean="0">
              <a:solidFill>
                <a:srgbClr val="002E97"/>
              </a:solidFill>
            </a:endParaRPr>
          </a:p>
          <a:p>
            <a:pPr>
              <a:defRPr sz="3000">
                <a:solidFill>
                  <a:srgbClr val="17375E"/>
                </a:solidFill>
                <a:latin typeface="Arial"/>
                <a:ea typeface="Arial"/>
                <a:cs typeface="Arial"/>
                <a:sym typeface="Arial"/>
              </a:defRPr>
            </a:pPr>
            <a:endParaRPr lang="en-US" sz="800" dirty="0" smtClean="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NAD</a:t>
            </a:r>
            <a:r>
              <a:rPr lang="en-US" dirty="0" smtClean="0">
                <a:solidFill>
                  <a:srgbClr val="002E97"/>
                </a:solidFill>
              </a:rPr>
              <a:t> </a:t>
            </a:r>
            <a:r>
              <a:rPr dirty="0" smtClean="0">
                <a:solidFill>
                  <a:srgbClr val="002E97"/>
                </a:solidFill>
              </a:rPr>
              <a:t>83 </a:t>
            </a:r>
            <a:r>
              <a:rPr dirty="0">
                <a:solidFill>
                  <a:srgbClr val="002E97"/>
                </a:solidFill>
              </a:rPr>
              <a:t>not truly </a:t>
            </a:r>
            <a:r>
              <a:rPr dirty="0" smtClean="0">
                <a:solidFill>
                  <a:srgbClr val="002E97"/>
                </a:solidFill>
              </a:rPr>
              <a:t>Geocentric</a:t>
            </a:r>
            <a:r>
              <a:rPr lang="en-US" dirty="0" smtClean="0">
                <a:solidFill>
                  <a:srgbClr val="002E97"/>
                </a:solidFill>
              </a:rPr>
              <a:t> (~2.2m)</a:t>
            </a:r>
          </a:p>
          <a:p>
            <a:pPr lvl="1">
              <a:defRPr sz="3000">
                <a:solidFill>
                  <a:srgbClr val="17375E"/>
                </a:solidFill>
                <a:latin typeface="Arial"/>
                <a:ea typeface="Arial"/>
                <a:cs typeface="Arial"/>
                <a:sym typeface="Arial"/>
              </a:defRPr>
            </a:pPr>
            <a:endParaRPr lang="en-US" sz="800" dirty="0" smtClean="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NAVD</a:t>
            </a:r>
            <a:r>
              <a:rPr lang="en-US" dirty="0" smtClean="0">
                <a:solidFill>
                  <a:srgbClr val="002E97"/>
                </a:solidFill>
              </a:rPr>
              <a:t> </a:t>
            </a:r>
            <a:r>
              <a:rPr dirty="0" smtClean="0">
                <a:solidFill>
                  <a:srgbClr val="002E97"/>
                </a:solidFill>
              </a:rPr>
              <a:t>88 </a:t>
            </a:r>
            <a:r>
              <a:rPr dirty="0">
                <a:solidFill>
                  <a:srgbClr val="002E97"/>
                </a:solidFill>
              </a:rPr>
              <a:t>relies on marks in the ground</a:t>
            </a:r>
          </a:p>
          <a:p>
            <a:pPr lvl="1">
              <a:defRPr sz="3000">
                <a:solidFill>
                  <a:srgbClr val="17375E"/>
                </a:solidFill>
                <a:latin typeface="Arial"/>
                <a:ea typeface="Arial"/>
                <a:cs typeface="Arial"/>
                <a:sym typeface="Arial"/>
              </a:defRPr>
            </a:pPr>
            <a:r>
              <a:rPr lang="en-US" dirty="0" smtClean="0">
                <a:solidFill>
                  <a:srgbClr val="002E97"/>
                </a:solidFill>
              </a:rPr>
              <a:t>and is n</a:t>
            </a:r>
            <a:r>
              <a:rPr dirty="0" smtClean="0">
                <a:solidFill>
                  <a:srgbClr val="002E97"/>
                </a:solidFill>
              </a:rPr>
              <a:t>ot </a:t>
            </a:r>
            <a:r>
              <a:rPr dirty="0">
                <a:solidFill>
                  <a:srgbClr val="002E97"/>
                </a:solidFill>
              </a:rPr>
              <a:t>easily </a:t>
            </a:r>
            <a:r>
              <a:rPr dirty="0" smtClean="0">
                <a:solidFill>
                  <a:srgbClr val="002E97"/>
                </a:solidFill>
              </a:rPr>
              <a:t>maintained</a:t>
            </a:r>
            <a:endParaRPr lang="en-US" dirty="0" smtClean="0">
              <a:solidFill>
                <a:srgbClr val="002E97"/>
              </a:solidFill>
            </a:endParaRPr>
          </a:p>
          <a:p>
            <a:pPr lvl="1">
              <a:defRPr sz="3000">
                <a:solidFill>
                  <a:srgbClr val="17375E"/>
                </a:solidFill>
                <a:latin typeface="Arial"/>
                <a:ea typeface="Arial"/>
                <a:cs typeface="Arial"/>
                <a:sym typeface="Arial"/>
              </a:defRPr>
            </a:pPr>
            <a:endParaRPr lang="en-US" sz="800" dirty="0" smtClean="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smtClean="0">
                <a:solidFill>
                  <a:srgbClr val="002E97"/>
                </a:solidFill>
              </a:rPr>
              <a:t>T</a:t>
            </a:r>
            <a:r>
              <a:rPr lang="en-US" dirty="0" smtClean="0">
                <a:solidFill>
                  <a:srgbClr val="002E97"/>
                </a:solidFill>
              </a:rPr>
              <a:t>oday’s t</a:t>
            </a:r>
            <a:r>
              <a:rPr dirty="0" smtClean="0">
                <a:solidFill>
                  <a:srgbClr val="002E97"/>
                </a:solidFill>
              </a:rPr>
              <a:t>echnology </a:t>
            </a:r>
            <a:r>
              <a:rPr dirty="0">
                <a:solidFill>
                  <a:srgbClr val="002E97"/>
                </a:solidFill>
              </a:rPr>
              <a:t>needs better </a:t>
            </a:r>
            <a:r>
              <a:rPr lang="en-US" dirty="0" smtClean="0">
                <a:solidFill>
                  <a:srgbClr val="002E97"/>
                </a:solidFill>
              </a:rPr>
              <a:t>a</a:t>
            </a:r>
            <a:r>
              <a:rPr dirty="0" smtClean="0">
                <a:solidFill>
                  <a:srgbClr val="002E97"/>
                </a:solidFill>
              </a:rPr>
              <a:t>ccuracy</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Main Benefits of</a:t>
            </a:r>
            <a:r>
              <a:rPr dirty="0" smtClean="0">
                <a:solidFill>
                  <a:srgbClr val="002E97"/>
                </a:solidFill>
              </a:rPr>
              <a:t> Modernize</a:t>
            </a:r>
            <a:r>
              <a:rPr lang="en-US" dirty="0" smtClean="0">
                <a:solidFill>
                  <a:srgbClr val="002E97"/>
                </a:solidFill>
              </a:rPr>
              <a:t>d N</a:t>
            </a:r>
            <a:r>
              <a:rPr dirty="0" smtClean="0">
                <a:solidFill>
                  <a:srgbClr val="002E97"/>
                </a:solidFill>
              </a:rPr>
              <a:t>SRS</a:t>
            </a:r>
            <a:endParaRPr dirty="0">
              <a:solidFill>
                <a:srgbClr val="002E97"/>
              </a:solidFill>
            </a:endParaRP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smtClean="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smtClean="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smtClean="0">
                <a:solidFill>
                  <a:srgbClr val="002E97"/>
                </a:solidFill>
              </a:rPr>
              <a:t>Flood Plain Maps</a:t>
            </a:r>
          </a:p>
          <a:p>
            <a:pPr lvl="1">
              <a:defRPr sz="3000">
                <a:solidFill>
                  <a:srgbClr val="17375E"/>
                </a:solidFill>
                <a:latin typeface="Arial"/>
                <a:ea typeface="Arial"/>
                <a:cs typeface="Arial"/>
                <a:sym typeface="Arial"/>
              </a:defRPr>
            </a:pPr>
            <a:r>
              <a:rPr lang="en-US" dirty="0" smtClean="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Accurate Positioning</a:t>
            </a:r>
          </a:p>
          <a:p>
            <a:pPr lvl="1">
              <a:defRPr sz="3000">
                <a:solidFill>
                  <a:srgbClr val="17375E"/>
                </a:solidFill>
                <a:latin typeface="Arial"/>
                <a:ea typeface="Arial"/>
                <a:cs typeface="Arial"/>
                <a:sym typeface="Arial"/>
              </a:defRPr>
            </a:pPr>
            <a:r>
              <a:rPr lang="en-US" dirty="0" smtClean="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150476484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485900" y="198525"/>
            <a:ext cx="6172200" cy="757439"/>
          </a:xfrm>
        </p:spPr>
        <p:txBody>
          <a:bodyPr/>
          <a:lstStyle/>
          <a:p>
            <a:r>
              <a:rPr lang="en-US" sz="3000" b="1" dirty="0">
                <a:solidFill>
                  <a:srgbClr val="002E97"/>
                </a:solidFill>
              </a:rPr>
              <a:t>NAVD 88 Issues</a:t>
            </a:r>
          </a:p>
        </p:txBody>
      </p:sp>
      <p:sp>
        <p:nvSpPr>
          <p:cNvPr id="9" name="Content Placeholder 2"/>
          <p:cNvSpPr txBox="1">
            <a:spLocks/>
          </p:cNvSpPr>
          <p:nvPr/>
        </p:nvSpPr>
        <p:spPr>
          <a:xfrm>
            <a:off x="228600" y="768183"/>
            <a:ext cx="8686800" cy="856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b="1" dirty="0" smtClean="0">
                <a:solidFill>
                  <a:srgbClr val="002E97"/>
                </a:solidFill>
              </a:rPr>
              <a:t>NAVD 88 suffers from </a:t>
            </a:r>
            <a:r>
              <a:rPr lang="en-US" sz="1800" b="1" i="1" dirty="0" smtClean="0">
                <a:solidFill>
                  <a:srgbClr val="002E97"/>
                </a:solidFill>
              </a:rPr>
              <a:t>a known bias </a:t>
            </a:r>
            <a:r>
              <a:rPr lang="en-US" sz="1800" b="1" dirty="0" smtClean="0">
                <a:solidFill>
                  <a:srgbClr val="002E97"/>
                </a:solidFill>
              </a:rPr>
              <a:t>(50 cm) and </a:t>
            </a:r>
            <a:r>
              <a:rPr lang="en-US" sz="1800" b="1" i="1" dirty="0" smtClean="0">
                <a:solidFill>
                  <a:srgbClr val="002E97"/>
                </a:solidFill>
              </a:rPr>
              <a:t>tilt</a:t>
            </a:r>
            <a:r>
              <a:rPr lang="en-US" sz="1800" b="1" dirty="0" smtClean="0">
                <a:solidFill>
                  <a:srgbClr val="002E97"/>
                </a:solidFill>
              </a:rPr>
              <a:t> (about 1 meter across CONUS) relative to the gravimetric geoid</a:t>
            </a:r>
            <a:endParaRPr lang="en-US" sz="1800" dirty="0">
              <a:solidFill>
                <a:srgbClr val="002E97"/>
              </a:solidFill>
            </a:endParaRPr>
          </a:p>
        </p:txBody>
      </p:sp>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mtClean="0"/>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mtClean="0"/>
              <a:t>Modernized NSRS: 4 hour version</a:t>
            </a:r>
            <a:endParaRPr lang="en-US"/>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18</a:t>
            </a:fld>
            <a:endParaRPr lang="en-US"/>
          </a:p>
        </p:txBody>
      </p:sp>
      <p:sp>
        <p:nvSpPr>
          <p:cNvPr id="13" name="TextBox 12"/>
          <p:cNvSpPr txBox="1"/>
          <p:nvPr/>
        </p:nvSpPr>
        <p:spPr>
          <a:xfrm>
            <a:off x="6670437" y="3276046"/>
            <a:ext cx="1112805" cy="300082"/>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Times New Roman" panose="02020603050405020304" pitchFamily="18" charset="0"/>
                <a:ea typeface="MS PGothic" pitchFamily="34" charset="-128"/>
              </a:rPr>
              <a:t>PID: EZ0840</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103117347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8" name="Group 27"/>
          <p:cNvGrpSpPr>
            <a:grpSpLocks/>
          </p:cNvGrpSpPr>
          <p:nvPr/>
        </p:nvGrpSpPr>
        <p:grpSpPr bwMode="auto">
          <a:xfrm>
            <a:off x="1943100" y="1954184"/>
            <a:ext cx="5043488" cy="835819"/>
            <a:chOff x="1066800" y="2447925"/>
            <a:chExt cx="6724650" cy="1114425"/>
          </a:xfrm>
        </p:grpSpPr>
        <p:sp>
          <p:nvSpPr>
            <p:cNvPr id="9"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0"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1"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2"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3" name="TextBox 13"/>
            <p:cNvSpPr txBox="1">
              <a:spLocks noChangeArrowheads="1"/>
            </p:cNvSpPr>
            <p:nvPr/>
          </p:nvSpPr>
          <p:spPr bwMode="auto">
            <a:xfrm>
              <a:off x="3409950" y="2447925"/>
              <a:ext cx="836127"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Times New Roman" panose="02020603050405020304" pitchFamily="18" charset="0"/>
                  <a:ea typeface="MS PGothic" pitchFamily="34" charset="-128"/>
                  <a:cs typeface="Times New Roman" panose="02020603050405020304" pitchFamily="18" charset="0"/>
                </a:rPr>
                <a:t>House</a:t>
              </a:r>
            </a:p>
          </p:txBody>
        </p:sp>
        <p:sp>
          <p:nvSpPr>
            <p:cNvPr id="14" name="TextBox 26"/>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Times New Roman" panose="02020603050405020304" pitchFamily="18" charset="0"/>
                  <a:ea typeface="MS PGothic" pitchFamily="34" charset="-128"/>
                  <a:cs typeface="Times New Roman" panose="02020603050405020304" pitchFamily="18" charset="0"/>
                </a:rPr>
                <a:t>BM</a:t>
              </a:r>
            </a:p>
          </p:txBody>
        </p:sp>
      </p:grpSp>
      <p:grpSp>
        <p:nvGrpSpPr>
          <p:cNvPr id="15" name="Group 14"/>
          <p:cNvGrpSpPr/>
          <p:nvPr/>
        </p:nvGrpSpPr>
        <p:grpSpPr>
          <a:xfrm>
            <a:off x="1943100" y="1954184"/>
            <a:ext cx="5043488" cy="835819"/>
            <a:chOff x="1066800" y="2447925"/>
            <a:chExt cx="6724650" cy="1114425"/>
          </a:xfrm>
        </p:grpSpPr>
        <p:sp>
          <p:nvSpPr>
            <p:cNvPr id="16"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7"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8"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9"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20" name="TextBox 19"/>
            <p:cNvSpPr txBox="1">
              <a:spLocks noChangeArrowheads="1"/>
            </p:cNvSpPr>
            <p:nvPr/>
          </p:nvSpPr>
          <p:spPr bwMode="auto">
            <a:xfrm>
              <a:off x="3409950" y="2447925"/>
              <a:ext cx="836127"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solidFill>
                  <a:latin typeface="Times New Roman" panose="02020603050405020304" pitchFamily="18" charset="0"/>
                  <a:ea typeface="MS PGothic" pitchFamily="34" charset="-128"/>
                  <a:cs typeface="Times New Roman" panose="02020603050405020304" pitchFamily="18" charset="0"/>
                </a:rPr>
                <a:t>House</a:t>
              </a:r>
            </a:p>
          </p:txBody>
        </p:sp>
        <p:sp>
          <p:nvSpPr>
            <p:cNvPr id="21" name="TextBox 20"/>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Times New Roman" panose="02020603050405020304" pitchFamily="18" charset="0"/>
                  <a:ea typeface="MS PGothic" pitchFamily="34" charset="-128"/>
                  <a:cs typeface="Times New Roman" panose="02020603050405020304" pitchFamily="18" charset="0"/>
                </a:rPr>
                <a:t>BM</a:t>
              </a:r>
            </a:p>
          </p:txBody>
        </p:sp>
      </p:grpSp>
      <p:sp>
        <p:nvSpPr>
          <p:cNvPr id="22" name="TextBox 21"/>
          <p:cNvSpPr txBox="1">
            <a:spLocks noChangeArrowheads="1"/>
          </p:cNvSpPr>
          <p:nvPr/>
        </p:nvSpPr>
        <p:spPr bwMode="auto">
          <a:xfrm>
            <a:off x="4693920" y="1115171"/>
            <a:ext cx="3528060" cy="553998"/>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By way of example…</a:t>
            </a:r>
          </a:p>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1954:  Leveling Performed to bench mark</a:t>
            </a:r>
          </a:p>
        </p:txBody>
      </p:sp>
      <p:cxnSp>
        <p:nvCxnSpPr>
          <p:cNvPr id="23" name="Straight Connector 22"/>
          <p:cNvCxnSpPr>
            <a:cxnSpLocks noChangeShapeType="1"/>
          </p:cNvCxnSpPr>
          <p:nvPr/>
        </p:nvCxnSpPr>
        <p:spPr bwMode="auto">
          <a:xfrm>
            <a:off x="1593059" y="4283044"/>
            <a:ext cx="6065044" cy="0"/>
          </a:xfrm>
          <a:prstGeom prst="line">
            <a:avLst/>
          </a:prstGeom>
          <a:noFill/>
          <a:ln w="57150" algn="ctr">
            <a:solidFill>
              <a:schemeClr val="tx1"/>
            </a:solidFill>
            <a:prstDash val="dash"/>
            <a:round/>
            <a:headEnd/>
            <a:tailEnd/>
          </a:ln>
        </p:spPr>
      </p:cxnSp>
      <p:sp>
        <p:nvSpPr>
          <p:cNvPr id="24" name="TextBox 23"/>
          <p:cNvSpPr txBox="1">
            <a:spLocks noChangeArrowheads="1"/>
          </p:cNvSpPr>
          <p:nvPr/>
        </p:nvSpPr>
        <p:spPr bwMode="auto">
          <a:xfrm>
            <a:off x="5289233" y="2617123"/>
            <a:ext cx="3158576" cy="78483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1991:  Original 1954 leveling data is used to compute the NAVD 88 height which is then published for this BM</a:t>
            </a:r>
          </a:p>
        </p:txBody>
      </p:sp>
      <p:cxnSp>
        <p:nvCxnSpPr>
          <p:cNvPr id="25" name="Straight Arrow Connector 24"/>
          <p:cNvCxnSpPr>
            <a:cxnSpLocks noChangeShapeType="1"/>
          </p:cNvCxnSpPr>
          <p:nvPr/>
        </p:nvCxnSpPr>
        <p:spPr bwMode="auto">
          <a:xfrm rot="5400000" flipH="1" flipV="1">
            <a:off x="4014788" y="3397219"/>
            <a:ext cx="1743075" cy="14288"/>
          </a:xfrm>
          <a:prstGeom prst="straightConnector1">
            <a:avLst/>
          </a:prstGeom>
          <a:noFill/>
          <a:ln w="38100" algn="ctr">
            <a:solidFill>
              <a:srgbClr val="FF0000"/>
            </a:solidFill>
            <a:round/>
            <a:headEnd/>
            <a:tailEnd type="arrow" w="med" len="med"/>
          </a:ln>
        </p:spPr>
      </p:cxnSp>
      <p:sp>
        <p:nvSpPr>
          <p:cNvPr id="26" name="TextBox 25"/>
          <p:cNvSpPr txBox="1">
            <a:spLocks noChangeArrowheads="1"/>
          </p:cNvSpPr>
          <p:nvPr/>
        </p:nvSpPr>
        <p:spPr bwMode="auto">
          <a:xfrm>
            <a:off x="2902621" y="4317373"/>
            <a:ext cx="4660396" cy="76174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Obviously the true height relative to the NAVD 88 </a:t>
            </a:r>
          </a:p>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zero surface is not the published NAVD 88 height</a:t>
            </a:r>
          </a:p>
          <a:p>
            <a:pPr fontAlgn="base">
              <a:spcBef>
                <a:spcPct val="0"/>
              </a:spcBef>
              <a:spcAft>
                <a:spcPct val="0"/>
              </a:spcAft>
              <a:defRPr/>
            </a:pPr>
            <a:endParaRPr lang="en-US" sz="1350" dirty="0">
              <a:solidFill>
                <a:prstClr val="black"/>
              </a:solidFill>
              <a:latin typeface="Times New Roman" panose="02020603050405020304" pitchFamily="18" charset="0"/>
              <a:ea typeface="MS PGothic" pitchFamily="34" charset="-128"/>
              <a:cs typeface="Times New Roman" panose="02020603050405020304" pitchFamily="18" charset="0"/>
            </a:endParaRPr>
          </a:p>
        </p:txBody>
      </p:sp>
      <p:cxnSp>
        <p:nvCxnSpPr>
          <p:cNvPr id="27" name="Straight Arrow Connector 26"/>
          <p:cNvCxnSpPr>
            <a:cxnSpLocks noChangeShapeType="1"/>
          </p:cNvCxnSpPr>
          <p:nvPr/>
        </p:nvCxnSpPr>
        <p:spPr bwMode="auto">
          <a:xfrm rot="5400000" flipH="1" flipV="1">
            <a:off x="4569026" y="4001462"/>
            <a:ext cx="535781" cy="1191"/>
          </a:xfrm>
          <a:prstGeom prst="straightConnector1">
            <a:avLst/>
          </a:prstGeom>
          <a:noFill/>
          <a:ln w="57150" algn="ctr">
            <a:solidFill>
              <a:srgbClr val="00B0F0"/>
            </a:solidFill>
            <a:round/>
            <a:headEnd/>
            <a:tailEnd type="arrow" w="med" len="med"/>
          </a:ln>
        </p:spPr>
      </p:cxnSp>
      <p:sp>
        <p:nvSpPr>
          <p:cNvPr id="28" name="Right Brace 27"/>
          <p:cNvSpPr>
            <a:spLocks/>
          </p:cNvSpPr>
          <p:nvPr/>
        </p:nvSpPr>
        <p:spPr bwMode="auto">
          <a:xfrm>
            <a:off x="4986340" y="2589975"/>
            <a:ext cx="278606" cy="1657350"/>
          </a:xfrm>
          <a:prstGeom prst="rightBrace">
            <a:avLst>
              <a:gd name="adj1" fmla="val 8345"/>
              <a:gd name="adj2" fmla="val 75431"/>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29" name="TextBox 28"/>
          <p:cNvSpPr txBox="1">
            <a:spLocks noChangeArrowheads="1"/>
          </p:cNvSpPr>
          <p:nvPr/>
        </p:nvSpPr>
        <p:spPr bwMode="auto">
          <a:xfrm>
            <a:off x="5300663" y="3725832"/>
            <a:ext cx="1327608" cy="3231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H</a:t>
            </a:r>
            <a:r>
              <a:rPr lang="en-US" sz="1500" baseline="-25000" dirty="0">
                <a:solidFill>
                  <a:prstClr val="black"/>
                </a:solidFill>
                <a:latin typeface="Times New Roman" panose="02020603050405020304" pitchFamily="18" charset="0"/>
                <a:ea typeface="MS PGothic" pitchFamily="34" charset="-128"/>
                <a:cs typeface="Times New Roman" panose="02020603050405020304" pitchFamily="18" charset="0"/>
              </a:rPr>
              <a:t>88</a:t>
            </a: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(published)</a:t>
            </a:r>
          </a:p>
        </p:txBody>
      </p:sp>
      <p:sp>
        <p:nvSpPr>
          <p:cNvPr id="30" name="Right Brace 29"/>
          <p:cNvSpPr>
            <a:spLocks/>
          </p:cNvSpPr>
          <p:nvPr/>
        </p:nvSpPr>
        <p:spPr bwMode="auto">
          <a:xfrm flipH="1">
            <a:off x="4486278" y="3747265"/>
            <a:ext cx="307181" cy="507206"/>
          </a:xfrm>
          <a:prstGeom prst="rightBrace">
            <a:avLst>
              <a:gd name="adj1" fmla="val 8332"/>
              <a:gd name="adj2" fmla="val 48977"/>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31" name="TextBox 30"/>
          <p:cNvSpPr txBox="1">
            <a:spLocks noChangeArrowheads="1"/>
          </p:cNvSpPr>
          <p:nvPr/>
        </p:nvSpPr>
        <p:spPr bwMode="auto">
          <a:xfrm>
            <a:off x="3643315" y="3861563"/>
            <a:ext cx="878767" cy="3231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H</a:t>
            </a:r>
            <a:r>
              <a:rPr lang="en-US" sz="1500" baseline="-25000" dirty="0">
                <a:solidFill>
                  <a:prstClr val="black"/>
                </a:solidFill>
                <a:latin typeface="Times New Roman" panose="02020603050405020304" pitchFamily="18" charset="0"/>
                <a:ea typeface="MS PGothic" pitchFamily="34" charset="-128"/>
                <a:cs typeface="Times New Roman" panose="02020603050405020304" pitchFamily="18" charset="0"/>
              </a:rPr>
              <a:t>88</a:t>
            </a: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(true)</a:t>
            </a:r>
          </a:p>
        </p:txBody>
      </p:sp>
      <p:sp>
        <p:nvSpPr>
          <p:cNvPr id="32" name="TextBox 31"/>
          <p:cNvSpPr txBox="1">
            <a:spLocks noChangeArrowheads="1"/>
          </p:cNvSpPr>
          <p:nvPr/>
        </p:nvSpPr>
        <p:spPr bwMode="auto">
          <a:xfrm>
            <a:off x="1056689" y="3974256"/>
            <a:ext cx="2491388" cy="3231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NAVD 88 zero height surface</a:t>
            </a:r>
          </a:p>
        </p:txBody>
      </p:sp>
      <p:sp>
        <p:nvSpPr>
          <p:cNvPr id="33" name="Footer Placeholder 31"/>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mtClean="0">
                <a:cs typeface="Times New Roman" panose="02020603050405020304" pitchFamily="18" charset="0"/>
              </a:rPr>
              <a:t>Modernized NSRS: 4 hour version</a:t>
            </a:r>
            <a:endParaRPr lang="en-US" dirty="0">
              <a:cs typeface="Times New Roman" panose="02020603050405020304" pitchFamily="18" charset="0"/>
            </a:endParaRPr>
          </a:p>
        </p:txBody>
      </p:sp>
      <p:sp>
        <p:nvSpPr>
          <p:cNvPr id="34" name="Slide Number Placeholder 33"/>
          <p:cNvSpPr>
            <a:spLocks noGrp="1"/>
          </p:cNvSpPr>
          <p:nvPr>
            <p:ph type="sldNum" sz="quarter" idx="4294967295"/>
          </p:nvPr>
        </p:nvSpPr>
        <p:spPr>
          <a:xfrm>
            <a:off x="0" y="0"/>
            <a:ext cx="0" cy="0"/>
          </a:xfrm>
        </p:spPr>
        <p:txBody>
          <a:bodyPr/>
          <a:lstStyle/>
          <a:p>
            <a:pPr>
              <a:defRPr/>
            </a:pPr>
            <a:fld id="{1BE2F31E-9859-4353-8204-26096E84F01D}" type="slidenum">
              <a:rPr lang="en-US" smtClean="0">
                <a:cs typeface="Times New Roman" panose="02020603050405020304" pitchFamily="18" charset="0"/>
              </a:rPr>
              <a:pPr>
                <a:defRPr/>
              </a:pPr>
              <a:t>19</a:t>
            </a:fld>
            <a:endParaRPr lang="en-US" dirty="0">
              <a:cs typeface="Times New Roman" panose="02020603050405020304" pitchFamily="18" charset="0"/>
            </a:endParaRPr>
          </a:p>
        </p:txBody>
      </p:sp>
      <p:sp>
        <p:nvSpPr>
          <p:cNvPr id="35" name="Date Placeholder 2"/>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mtClean="0">
                <a:cs typeface="Times New Roman" panose="02020603050405020304" pitchFamily="18" charset="0"/>
              </a:rPr>
              <a:t>Date of this slide: Sept 3, 2020</a:t>
            </a:r>
            <a:endParaRPr lang="en-US">
              <a:cs typeface="Times New Roman" panose="02020603050405020304" pitchFamily="18" charset="0"/>
            </a:endParaRPr>
          </a:p>
        </p:txBody>
      </p:sp>
      <p:sp>
        <p:nvSpPr>
          <p:cNvPr id="36" name="Title 1"/>
          <p:cNvSpPr>
            <a:spLocks noGrp="1"/>
          </p:cNvSpPr>
          <p:nvPr>
            <p:ph type="title"/>
          </p:nvPr>
        </p:nvSpPr>
        <p:spPr>
          <a:xfrm>
            <a:off x="1143000" y="212497"/>
            <a:ext cx="6858000" cy="857250"/>
          </a:xfrm>
        </p:spPr>
        <p:txBody>
          <a:bodyPr/>
          <a:lstStyle/>
          <a:p>
            <a:r>
              <a:rPr lang="en-US" sz="3000" b="1" dirty="0">
                <a:cs typeface="Times New Roman" panose="02020603050405020304" pitchFamily="18" charset="0"/>
              </a:rPr>
              <a:t>NAVD 88 Issues</a:t>
            </a:r>
          </a:p>
        </p:txBody>
      </p:sp>
      <p:sp>
        <p:nvSpPr>
          <p:cNvPr id="37" name="Content Placeholder 2"/>
          <p:cNvSpPr txBox="1">
            <a:spLocks/>
          </p:cNvSpPr>
          <p:nvPr/>
        </p:nvSpPr>
        <p:spPr>
          <a:xfrm>
            <a:off x="277378" y="1101331"/>
            <a:ext cx="3341650"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b="1" dirty="0" smtClean="0">
                <a:solidFill>
                  <a:srgbClr val="002E97"/>
                </a:solidFill>
                <a:cs typeface="Times New Roman" panose="02020603050405020304" pitchFamily="18" charset="0"/>
              </a:rPr>
              <a:t>NAVD 88 suffers from </a:t>
            </a:r>
            <a:r>
              <a:rPr lang="en-US" sz="1800" b="1" i="1" dirty="0" smtClean="0">
                <a:solidFill>
                  <a:srgbClr val="FF0000"/>
                </a:solidFill>
                <a:cs typeface="Times New Roman" panose="02020603050405020304" pitchFamily="18" charset="0"/>
              </a:rPr>
              <a:t>unknown movements</a:t>
            </a:r>
            <a:r>
              <a:rPr lang="en-US" sz="1800" b="1" i="1" dirty="0" smtClean="0">
                <a:solidFill>
                  <a:srgbClr val="002E97"/>
                </a:solidFill>
                <a:cs typeface="Times New Roman" panose="02020603050405020304" pitchFamily="18" charset="0"/>
              </a:rPr>
              <a:t> </a:t>
            </a:r>
            <a:r>
              <a:rPr lang="en-US" sz="1800" b="1" dirty="0" smtClean="0">
                <a:solidFill>
                  <a:srgbClr val="002E97"/>
                </a:solidFill>
                <a:cs typeface="Times New Roman" panose="02020603050405020304" pitchFamily="18" charset="0"/>
              </a:rPr>
              <a:t>before, during and after its original adjustment</a:t>
            </a:r>
            <a:endParaRPr lang="en-US" sz="1800" dirty="0">
              <a:solidFill>
                <a:srgbClr val="002E97"/>
              </a:solidFill>
              <a:cs typeface="Times New Roman" panose="02020603050405020304" pitchFamily="18" charset="0"/>
            </a:endParaRPr>
          </a:p>
        </p:txBody>
      </p:sp>
      <p:sp>
        <p:nvSpPr>
          <p:cNvPr id="38" name="TextBox 37"/>
          <p:cNvSpPr txBox="1">
            <a:spLocks noChangeArrowheads="1"/>
          </p:cNvSpPr>
          <p:nvPr/>
        </p:nvSpPr>
        <p:spPr bwMode="auto">
          <a:xfrm>
            <a:off x="1808951" y="2872957"/>
            <a:ext cx="2700338" cy="323165"/>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1954-1991:  Subsidence</a:t>
            </a:r>
          </a:p>
        </p:txBody>
      </p:sp>
      <p:grpSp>
        <p:nvGrpSpPr>
          <p:cNvPr id="39" name="Group 38"/>
          <p:cNvGrpSpPr/>
          <p:nvPr/>
        </p:nvGrpSpPr>
        <p:grpSpPr>
          <a:xfrm>
            <a:off x="1945481" y="1964193"/>
            <a:ext cx="5043488" cy="835819"/>
            <a:chOff x="4816090" y="1823453"/>
            <a:chExt cx="6724650" cy="1114425"/>
          </a:xfrm>
        </p:grpSpPr>
        <p:sp>
          <p:nvSpPr>
            <p:cNvPr id="40" name="Freeform 15"/>
            <p:cNvSpPr>
              <a:spLocks/>
            </p:cNvSpPr>
            <p:nvPr/>
          </p:nvSpPr>
          <p:spPr bwMode="auto">
            <a:xfrm>
              <a:off x="4816090" y="211872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alpha val="20000"/>
                </a:schemeClr>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1" name="Rectangle 16"/>
            <p:cNvSpPr>
              <a:spLocks noChangeArrowheads="1"/>
            </p:cNvSpPr>
            <p:nvPr/>
          </p:nvSpPr>
          <p:spPr bwMode="auto">
            <a:xfrm>
              <a:off x="6949690" y="2240966"/>
              <a:ext cx="285750" cy="315912"/>
            </a:xfrm>
            <a:prstGeom prst="rect">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2" name="Rectangle 17"/>
            <p:cNvSpPr>
              <a:spLocks noChangeArrowheads="1"/>
            </p:cNvSpPr>
            <p:nvPr/>
          </p:nvSpPr>
          <p:spPr bwMode="auto">
            <a:xfrm>
              <a:off x="8616565" y="2594978"/>
              <a:ext cx="266700" cy="104775"/>
            </a:xfrm>
            <a:prstGeom prst="rect">
              <a:avLst/>
            </a:prstGeom>
            <a:solidFill>
              <a:srgbClr val="FFC00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alpha val="20000"/>
                  </a:prstClr>
                </a:solidFill>
                <a:latin typeface="Times New Roman" panose="02020603050405020304" pitchFamily="18" charset="0"/>
                <a:ea typeface="MS PGothic" pitchFamily="34" charset="-128"/>
                <a:cs typeface="Times New Roman" panose="02020603050405020304" pitchFamily="18" charset="0"/>
              </a:endParaRPr>
            </a:p>
          </p:txBody>
        </p:sp>
        <p:sp>
          <p:nvSpPr>
            <p:cNvPr id="43" name="Isosceles Triangle 18"/>
            <p:cNvSpPr>
              <a:spLocks noChangeArrowheads="1"/>
            </p:cNvSpPr>
            <p:nvPr/>
          </p:nvSpPr>
          <p:spPr bwMode="auto">
            <a:xfrm>
              <a:off x="6911590" y="1937753"/>
              <a:ext cx="365125" cy="314325"/>
            </a:xfrm>
            <a:prstGeom prst="triangle">
              <a:avLst>
                <a:gd name="adj" fmla="val 50000"/>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4" name="TextBox 19"/>
            <p:cNvSpPr txBox="1">
              <a:spLocks noChangeArrowheads="1"/>
            </p:cNvSpPr>
            <p:nvPr/>
          </p:nvSpPr>
          <p:spPr bwMode="auto">
            <a:xfrm>
              <a:off x="7159240" y="1823453"/>
              <a:ext cx="836127"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Times New Roman" panose="02020603050405020304" pitchFamily="18" charset="0"/>
                  <a:ea typeface="MS PGothic" pitchFamily="34" charset="-128"/>
                  <a:cs typeface="Times New Roman" panose="02020603050405020304" pitchFamily="18" charset="0"/>
                </a:rPr>
                <a:t>House</a:t>
              </a:r>
            </a:p>
          </p:txBody>
        </p:sp>
        <p:sp>
          <p:nvSpPr>
            <p:cNvPr id="45" name="TextBox 20"/>
            <p:cNvSpPr txBox="1">
              <a:spLocks noChangeArrowheads="1"/>
            </p:cNvSpPr>
            <p:nvPr/>
          </p:nvSpPr>
          <p:spPr bwMode="auto">
            <a:xfrm>
              <a:off x="8359390" y="2204453"/>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Times New Roman" panose="02020603050405020304" pitchFamily="18" charset="0"/>
                  <a:ea typeface="MS PGothic" pitchFamily="34" charset="-128"/>
                  <a:cs typeface="Times New Roman" panose="02020603050405020304" pitchFamily="18" charset="0"/>
                </a:rPr>
                <a:t>BM</a:t>
              </a:r>
            </a:p>
          </p:txBody>
        </p:sp>
      </p:grpSp>
    </p:spTree>
    <p:extLst>
      <p:ext uri="{BB962C8B-B14F-4D97-AF65-F5344CB8AC3E}">
        <p14:creationId xmlns:p14="http://schemas.microsoft.com/office/powerpoint/2010/main" val="28123566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5E-6 -1.11111E-6 L 5E-6 0.22639 " pathEditMode="relative" rAng="0" ptsTypes="AA">
                                      <p:cBhvr>
                                        <p:cTn id="18" dur="2000" fill="hold"/>
                                        <p:tgtEl>
                                          <p:spTgt spid="8"/>
                                        </p:tgtEl>
                                        <p:attrNameLst>
                                          <p:attrName>ppt_x</p:attrName>
                                          <p:attrName>ppt_y</p:attrName>
                                        </p:attrNameLst>
                                      </p:cBhvr>
                                      <p:rCtr x="0" y="11319"/>
                                    </p:animMotion>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animBg="1"/>
      <p:bldP spid="29" grpId="0"/>
      <p:bldP spid="30" grpId="0" animBg="1"/>
      <p:bldP spid="31" grpId="0"/>
      <p:bldP spid="32"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45195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a:t>
            </a:r>
            <a:r>
              <a:rPr dirty="0" smtClean="0">
                <a:solidFill>
                  <a:srgbClr val="002E97"/>
                </a:solidFill>
              </a:rPr>
              <a:t>Shaw</a:t>
            </a:r>
            <a:endParaRPr lang="en-US" dirty="0" smtClean="0">
              <a:solidFill>
                <a:srgbClr val="002E97"/>
              </a:solidFill>
            </a:endParaRPr>
          </a:p>
          <a:p>
            <a:pPr>
              <a:defRPr>
                <a:solidFill>
                  <a:srgbClr val="17375E"/>
                </a:solidFill>
                <a:latin typeface="Times New Roman"/>
                <a:ea typeface="Times New Roman"/>
                <a:cs typeface="Times New Roman"/>
                <a:sym typeface="Times New Roman"/>
              </a:defRPr>
            </a:pPr>
            <a:r>
              <a:rPr lang="en-US" dirty="0" smtClean="0">
                <a:solidFill>
                  <a:srgbClr val="002E97"/>
                </a:solidFill>
              </a:rPr>
              <a:t>Rocky Mountain Advisor</a:t>
            </a:r>
            <a:endParaRPr dirty="0">
              <a:solidFill>
                <a:srgbClr val="002E97"/>
              </a:solidFill>
            </a:endParaRPr>
          </a:p>
          <a:p>
            <a:pP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20</a:t>
            </a:fld>
            <a:endParaRPr lang="en-US"/>
          </a:p>
        </p:txBody>
      </p:sp>
      <p:sp>
        <p:nvSpPr>
          <p:cNvPr id="8" name="TextBox 1"/>
          <p:cNvSpPr txBox="1"/>
          <p:nvPr/>
        </p:nvSpPr>
        <p:spPr>
          <a:xfrm>
            <a:off x="1166742" y="300558"/>
            <a:ext cx="681051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9" name="Rectangle 2"/>
          <p:cNvSpPr txBox="1"/>
          <p:nvPr/>
        </p:nvSpPr>
        <p:spPr>
          <a:xfrm>
            <a:off x="236182" y="1501309"/>
            <a:ext cx="445096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dirty="0" smtClean="0">
                <a:solidFill>
                  <a:srgbClr val="002E97"/>
                </a:solidFill>
              </a:rPr>
              <a:t>Tectonic </a:t>
            </a:r>
            <a:r>
              <a:rPr dirty="0" smtClean="0">
                <a:solidFill>
                  <a:srgbClr val="002E97"/>
                </a:solidFill>
              </a:rPr>
              <a:t>Plate based:</a:t>
            </a:r>
            <a:endParaRPr lang="en-US" dirty="0" smtClean="0">
              <a:solidFill>
                <a:srgbClr val="002E97"/>
              </a:solidFill>
            </a:endParaRPr>
          </a:p>
          <a:p>
            <a:pPr algn="r">
              <a:defRPr sz="3000">
                <a:solidFill>
                  <a:srgbClr val="17375E"/>
                </a:solidFill>
                <a:latin typeface="Arial"/>
                <a:ea typeface="Arial"/>
                <a:cs typeface="Arial"/>
                <a:sym typeface="Arial"/>
              </a:defRPr>
            </a:pPr>
            <a:endParaRPr lang="en-US" dirty="0" smtClean="0">
              <a:solidFill>
                <a:srgbClr val="002E97"/>
              </a:solidFill>
            </a:endParaRPr>
          </a:p>
          <a:p>
            <a:pPr>
              <a:defRPr sz="3000">
                <a:solidFill>
                  <a:srgbClr val="17375E"/>
                </a:solidFill>
                <a:latin typeface="Arial"/>
                <a:ea typeface="Arial"/>
                <a:cs typeface="Arial"/>
                <a:sym typeface="Arial"/>
              </a:defRPr>
            </a:pPr>
            <a:r>
              <a:rPr lang="en-US" dirty="0" smtClean="0">
                <a:solidFill>
                  <a:srgbClr val="002E97"/>
                </a:solidFill>
              </a:rPr>
              <a:t>North America</a:t>
            </a:r>
          </a:p>
          <a:p>
            <a:pPr>
              <a:defRPr sz="3000">
                <a:solidFill>
                  <a:srgbClr val="17375E"/>
                </a:solidFill>
                <a:latin typeface="Arial"/>
                <a:ea typeface="Arial"/>
                <a:cs typeface="Arial"/>
                <a:sym typeface="Arial"/>
              </a:defRPr>
            </a:pPr>
            <a:r>
              <a:rPr lang="en-US" dirty="0" smtClean="0">
                <a:solidFill>
                  <a:srgbClr val="002E97"/>
                </a:solidFill>
              </a:rPr>
              <a:t>Caribbean</a:t>
            </a:r>
          </a:p>
          <a:p>
            <a:pPr>
              <a:defRPr sz="3000">
                <a:solidFill>
                  <a:srgbClr val="17375E"/>
                </a:solidFill>
                <a:latin typeface="Arial"/>
                <a:ea typeface="Arial"/>
                <a:cs typeface="Arial"/>
                <a:sym typeface="Arial"/>
              </a:defRPr>
            </a:pPr>
            <a:r>
              <a:rPr lang="en-US" dirty="0" smtClean="0">
                <a:solidFill>
                  <a:srgbClr val="002E97"/>
                </a:solidFill>
              </a:rPr>
              <a:t>Pacific</a:t>
            </a:r>
          </a:p>
          <a:p>
            <a:pPr>
              <a:defRPr sz="3000">
                <a:solidFill>
                  <a:srgbClr val="17375E"/>
                </a:solidFill>
                <a:latin typeface="Arial"/>
                <a:ea typeface="Arial"/>
                <a:cs typeface="Arial"/>
                <a:sym typeface="Arial"/>
              </a:defRPr>
            </a:pPr>
            <a:r>
              <a:rPr lang="en-US" dirty="0" smtClean="0">
                <a:solidFill>
                  <a:srgbClr val="002E97"/>
                </a:solidFill>
              </a:rPr>
              <a:t>Mariana</a:t>
            </a:r>
            <a:endParaRPr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endParaRPr kumimoji="0" lang="en-US" i="0" u="none" strike="noStrike" kern="1200" cap="none" spc="0" normalizeH="0" baseline="0" noProof="0" dirty="0" smtClean="0">
                <a:ln>
                  <a:noFill/>
                </a:ln>
                <a:solidFill>
                  <a:srgbClr val="002E97"/>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smtClean="0">
                  <a:ln>
                    <a:noFill/>
                  </a:ln>
                  <a:solidFill>
                    <a:srgbClr val="002E97"/>
                  </a:solidFill>
                  <a:effectLst/>
                  <a:uLnTx/>
                  <a:uFillTx/>
                  <a:latin typeface="Arial" panose="020B0604020202020204" pitchFamily="34" charset="0"/>
                  <a:ea typeface="+mn-ea"/>
                  <a:cs typeface="Arial" panose="020B0604020202020204" pitchFamily="34" charset="0"/>
                </a:rPr>
                <a:t>2022 </a:t>
              </a: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NAPGD2022 </a:t>
            </a:r>
            <a:r>
              <a:rPr dirty="0" smtClean="0">
                <a:solidFill>
                  <a:srgbClr val="002E97"/>
                </a:solidFill>
              </a:rPr>
              <a:t>Geopotential </a:t>
            </a:r>
            <a:r>
              <a:rPr dirty="0">
                <a:solidFill>
                  <a:srgbClr val="002E97"/>
                </a:solidFill>
              </a:rPr>
              <a:t>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smtClean="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smtClean="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4" name="TextBox 13"/>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smtClean="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5" name="TextBox 14"/>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smtClean="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80" y="571708"/>
            <a:ext cx="7705618" cy="433247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
        <p:nvSpPr>
          <p:cNvPr id="6" name="TextBox 1"/>
          <p:cNvSpPr txBox="1"/>
          <p:nvPr/>
        </p:nvSpPr>
        <p:spPr>
          <a:xfrm>
            <a:off x="2880352" y="242029"/>
            <a:ext cx="338329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solidFill>
                  <a:srgbClr val="002E97"/>
                </a:solidFill>
              </a:rPr>
              <a:t>Shift and Drift</a:t>
            </a:r>
            <a:endParaRPr dirty="0">
              <a:solidFill>
                <a:srgbClr val="002E97"/>
              </a:solidFill>
            </a:endParaRPr>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rgbClr val="002E97"/>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24</a:t>
            </a:fld>
            <a:endParaRPr lang="en-US"/>
          </a:p>
        </p:txBody>
      </p:sp>
      <p:sp>
        <p:nvSpPr>
          <p:cNvPr id="8" name="TextBox 1"/>
          <p:cNvSpPr txBox="1"/>
          <p:nvPr/>
        </p:nvSpPr>
        <p:spPr>
          <a:xfrm>
            <a:off x="2359376" y="272806"/>
            <a:ext cx="442524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smtClean="0">
                <a:solidFill>
                  <a:srgbClr val="002E97"/>
                </a:solidFill>
              </a:rPr>
              <a:t>Shift: datum changes</a:t>
            </a:r>
            <a:endParaRPr sz="4000" dirty="0">
              <a:solidFill>
                <a:srgbClr val="002E97"/>
              </a:solidFill>
            </a:endParaRPr>
          </a:p>
        </p:txBody>
      </p:sp>
    </p:spTree>
    <p:extLst>
      <p:ext uri="{BB962C8B-B14F-4D97-AF65-F5344CB8AC3E}">
        <p14:creationId xmlns:p14="http://schemas.microsoft.com/office/powerpoint/2010/main" val="200597429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25</a:t>
            </a:fld>
            <a:endParaRPr lang="en-US"/>
          </a:p>
        </p:txBody>
      </p:sp>
      <p:sp>
        <p:nvSpPr>
          <p:cNvPr id="6" name="TextBox 1"/>
          <p:cNvSpPr txBox="1"/>
          <p:nvPr/>
        </p:nvSpPr>
        <p:spPr>
          <a:xfrm>
            <a:off x="778014" y="294880"/>
            <a:ext cx="758797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smtClean="0">
                <a:solidFill>
                  <a:srgbClr val="002E97"/>
                </a:solidFill>
              </a:rPr>
              <a:t>Drift: </a:t>
            </a:r>
            <a:r>
              <a:rPr sz="4000" dirty="0" smtClean="0">
                <a:solidFill>
                  <a:srgbClr val="002E97"/>
                </a:solidFill>
              </a:rPr>
              <a:t>Plate</a:t>
            </a:r>
            <a:r>
              <a:rPr lang="en-US" sz="4000" dirty="0" smtClean="0">
                <a:solidFill>
                  <a:srgbClr val="002E97"/>
                </a:solidFill>
              </a:rPr>
              <a:t> </a:t>
            </a:r>
            <a:r>
              <a:rPr sz="4000" dirty="0" smtClean="0">
                <a:solidFill>
                  <a:srgbClr val="002E97"/>
                </a:solidFill>
              </a:rPr>
              <a:t>Tectonics </a:t>
            </a:r>
            <a:r>
              <a:rPr sz="4000" dirty="0">
                <a:solidFill>
                  <a:srgbClr val="002E97"/>
                </a:solidFill>
              </a:rPr>
              <a:t>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smtClean="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smtClean="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26</a:t>
            </a:fld>
            <a:endParaRPr lang="en-US"/>
          </a:p>
        </p:txBody>
      </p:sp>
      <p:sp>
        <p:nvSpPr>
          <p:cNvPr id="6" name="TextBox 1"/>
          <p:cNvSpPr txBox="1"/>
          <p:nvPr/>
        </p:nvSpPr>
        <p:spPr>
          <a:xfrm>
            <a:off x="951138" y="356435"/>
            <a:ext cx="724172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smtClean="0">
                <a:solidFill>
                  <a:srgbClr val="002E97"/>
                </a:solidFill>
              </a:rPr>
              <a:t>Continuously Operating Reference Stations</a:t>
            </a:r>
            <a:endParaRPr sz="3200" dirty="0">
              <a:solidFill>
                <a:srgbClr val="002E97"/>
              </a:solidFill>
            </a:endParaRPr>
          </a:p>
        </p:txBody>
      </p:sp>
      <p:pic>
        <p:nvPicPr>
          <p:cNvPr id="3" name="Picture 2"/>
          <p:cNvPicPr>
            <a:picLocks noChangeAspect="1"/>
          </p:cNvPicPr>
          <p:nvPr/>
        </p:nvPicPr>
        <p:blipFill>
          <a:blip r:embed="rId4"/>
          <a:stretch>
            <a:fillRect/>
          </a:stretch>
        </p:blipFill>
        <p:spPr>
          <a:xfrm>
            <a:off x="7697733" y="941210"/>
            <a:ext cx="1318028" cy="1737401"/>
          </a:xfrm>
          <a:prstGeom prst="rect">
            <a:avLst/>
          </a:prstGeom>
        </p:spPr>
      </p:pic>
      <p:sp>
        <p:nvSpPr>
          <p:cNvPr id="10" name="TextBox 9"/>
          <p:cNvSpPr txBox="1"/>
          <p:nvPr/>
        </p:nvSpPr>
        <p:spPr>
          <a:xfrm>
            <a:off x="6605256" y="1348246"/>
            <a:ext cx="92589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MFTV</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002E97"/>
                </a:solidFill>
                <a:latin typeface="Times New Roman" panose="02020603050405020304" pitchFamily="18" charset="0"/>
                <a:cs typeface="Times New Roman" panose="02020603050405020304" pitchFamily="18" charset="0"/>
              </a:rPr>
              <a:t>Kalispell</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Montana</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5" name="Picture 4"/>
          <p:cNvPicPr>
            <a:picLocks noChangeAspect="1"/>
          </p:cNvPicPr>
          <p:nvPr/>
        </p:nvPicPr>
        <p:blipFill>
          <a:blip r:embed="rId5"/>
          <a:stretch>
            <a:fillRect/>
          </a:stretch>
        </p:blipFill>
        <p:spPr>
          <a:xfrm>
            <a:off x="7697733" y="2884563"/>
            <a:ext cx="1318028" cy="1885001"/>
          </a:xfrm>
          <a:prstGeom prst="rect">
            <a:avLst/>
          </a:prstGeom>
        </p:spPr>
      </p:pic>
      <p:sp>
        <p:nvSpPr>
          <p:cNvPr id="12" name="TextBox 11"/>
          <p:cNvSpPr txBox="1"/>
          <p:nvPr/>
        </p:nvSpPr>
        <p:spPr>
          <a:xfrm>
            <a:off x="6367349" y="3365399"/>
            <a:ext cx="1265729"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MTLG</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002E97"/>
                </a:solidFill>
                <a:latin typeface="Times New Roman" panose="02020603050405020304" pitchFamily="18" charset="0"/>
                <a:cs typeface="Times New Roman" panose="02020603050405020304" pitchFamily="18" charset="0"/>
              </a:rPr>
              <a:t>Lodge Grass</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Montana</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663" t="4130" r="1663" b="1953"/>
          <a:stretch/>
        </p:blipFill>
        <p:spPr>
          <a:xfrm>
            <a:off x="71804" y="967089"/>
            <a:ext cx="6263217" cy="3937095"/>
          </a:xfrm>
          <a:prstGeom prst="rect">
            <a:avLst/>
          </a:prstGeom>
        </p:spPr>
      </p:pic>
    </p:spTree>
    <p:extLst>
      <p:ext uri="{BB962C8B-B14F-4D97-AF65-F5344CB8AC3E}">
        <p14:creationId xmlns:p14="http://schemas.microsoft.com/office/powerpoint/2010/main" val="402801339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a:t>
            </a:r>
            <a:r>
              <a:rPr dirty="0" smtClean="0">
                <a:solidFill>
                  <a:srgbClr val="002E97"/>
                </a:solidFill>
              </a:rPr>
              <a:t>glaciers</a:t>
            </a:r>
            <a:r>
              <a:rPr lang="en-US" dirty="0" smtClean="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smtClean="0">
                <a:solidFill>
                  <a:srgbClr val="002E97"/>
                </a:solidFill>
              </a:rPr>
              <a:t>Earth</a:t>
            </a:r>
            <a:r>
              <a:rPr dirty="0" smtClean="0">
                <a:solidFill>
                  <a:srgbClr val="002E97"/>
                </a:solidFill>
              </a:rPr>
              <a:t> tides</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smtClean="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smtClean="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smtClean="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smtClean="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smtClean="0">
                <a:solidFill>
                  <a:srgbClr val="002E97"/>
                </a:solidFill>
              </a:rPr>
              <a:t>Horizontal and </a:t>
            </a:r>
            <a:r>
              <a:rPr sz="3600" dirty="0" smtClean="0">
                <a:solidFill>
                  <a:srgbClr val="002E97"/>
                </a:solidFill>
              </a:rPr>
              <a:t>Vertical Motion</a:t>
            </a:r>
            <a:r>
              <a:rPr lang="en-US" sz="3600" dirty="0" smtClean="0">
                <a:solidFill>
                  <a:srgbClr val="002E97"/>
                </a:solidFill>
              </a:rPr>
              <a:t> - Earthquakes</a:t>
            </a:r>
            <a:endParaRPr sz="36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099"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386473123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a:t>
            </a:fld>
            <a:endParaRPr lang="en-US"/>
          </a:p>
        </p:txBody>
      </p:sp>
      <p:sp>
        <p:nvSpPr>
          <p:cNvPr id="5" name="TextBox 1"/>
          <p:cNvSpPr txBox="1"/>
          <p:nvPr/>
        </p:nvSpPr>
        <p:spPr>
          <a:xfrm>
            <a:off x="2679824" y="450765"/>
            <a:ext cx="378436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sz="4000" kern="0" dirty="0" smtClean="0">
                <a:solidFill>
                  <a:srgbClr val="002E97"/>
                </a:solidFill>
              </a:rPr>
              <a:t>Planned Schedule</a:t>
            </a:r>
            <a:endParaRPr sz="4000" kern="0" dirty="0">
              <a:solidFill>
                <a:srgbClr val="002E97"/>
              </a:solidFill>
            </a:endParaRPr>
          </a:p>
        </p:txBody>
      </p:sp>
      <p:sp>
        <p:nvSpPr>
          <p:cNvPr id="6" name="Rectangle 2"/>
          <p:cNvSpPr txBox="1"/>
          <p:nvPr/>
        </p:nvSpPr>
        <p:spPr>
          <a:xfrm>
            <a:off x="267013" y="1620027"/>
            <a:ext cx="8609969"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p>
            <a:pPr defTabSz="609585" hangingPunct="0">
              <a:defRPr sz="3000">
                <a:solidFill>
                  <a:srgbClr val="17375E"/>
                </a:solidFill>
                <a:latin typeface="Arial"/>
                <a:ea typeface="Arial"/>
                <a:cs typeface="Arial"/>
                <a:sym typeface="Arial"/>
              </a:defRPr>
            </a:pPr>
            <a:r>
              <a:rPr lang="en-US" sz="2400" b="1" kern="0" dirty="0" smtClean="0">
                <a:solidFill>
                  <a:srgbClr val="002E97"/>
                </a:solidFill>
                <a:latin typeface="Times New Roman" panose="02020603050405020304" pitchFamily="18" charset="0"/>
                <a:cs typeface="Times New Roman" panose="02020603050405020304" pitchFamily="18" charset="0"/>
                <a:sym typeface="Arial"/>
              </a:rPr>
              <a:t>Split </a:t>
            </a:r>
            <a:r>
              <a:rPr lang="en-US" sz="2400" b="1" kern="0" dirty="0">
                <a:solidFill>
                  <a:srgbClr val="002E97"/>
                </a:solidFill>
                <a:latin typeface="Times New Roman" panose="02020603050405020304" pitchFamily="18" charset="0"/>
                <a:cs typeface="Times New Roman" panose="02020603050405020304" pitchFamily="18" charset="0"/>
                <a:sym typeface="Arial"/>
              </a:rPr>
              <a:t>into two </a:t>
            </a:r>
            <a:r>
              <a:rPr lang="en-US" sz="2400" b="1" kern="0" dirty="0" smtClean="0">
                <a:solidFill>
                  <a:srgbClr val="002E97"/>
                </a:solidFill>
                <a:latin typeface="Times New Roman" panose="02020603050405020304" pitchFamily="18" charset="0"/>
                <a:cs typeface="Times New Roman" panose="02020603050405020304" pitchFamily="18" charset="0"/>
                <a:sym typeface="Arial"/>
              </a:rPr>
              <a:t>~25 min </a:t>
            </a:r>
            <a:r>
              <a:rPr lang="en-US" sz="2400" b="1" kern="0" dirty="0">
                <a:solidFill>
                  <a:srgbClr val="002E97"/>
                </a:solidFill>
                <a:latin typeface="Times New Roman" panose="02020603050405020304" pitchFamily="18" charset="0"/>
                <a:cs typeface="Times New Roman" panose="02020603050405020304" pitchFamily="18" charset="0"/>
                <a:sym typeface="Arial"/>
              </a:rPr>
              <a:t>sections with a </a:t>
            </a:r>
            <a:r>
              <a:rPr lang="en-US" sz="2400" b="1" kern="0" dirty="0" smtClean="0">
                <a:solidFill>
                  <a:srgbClr val="002E97"/>
                </a:solidFill>
                <a:latin typeface="Times New Roman" panose="02020603050405020304" pitchFamily="18" charset="0"/>
                <a:cs typeface="Times New Roman" panose="02020603050405020304" pitchFamily="18" charset="0"/>
                <a:sym typeface="Arial"/>
              </a:rPr>
              <a:t>5 </a:t>
            </a:r>
            <a:r>
              <a:rPr lang="en-US" sz="2400" b="1" kern="0" dirty="0">
                <a:solidFill>
                  <a:srgbClr val="002E97"/>
                </a:solidFill>
                <a:latin typeface="Times New Roman" panose="02020603050405020304" pitchFamily="18" charset="0"/>
                <a:cs typeface="Times New Roman" panose="02020603050405020304" pitchFamily="18" charset="0"/>
                <a:sym typeface="Arial"/>
              </a:rPr>
              <a:t>minute break:</a:t>
            </a:r>
          </a:p>
          <a:p>
            <a:pPr defTabSz="609585" hangingPunct="0">
              <a:defRPr sz="3000">
                <a:solidFill>
                  <a:srgbClr val="17375E"/>
                </a:solidFill>
                <a:latin typeface="Arial"/>
                <a:ea typeface="Arial"/>
                <a:cs typeface="Arial"/>
                <a:sym typeface="Arial"/>
              </a:defRPr>
            </a:pPr>
            <a:r>
              <a:rPr lang="en-US" sz="2400" u="sng" kern="0" dirty="0">
                <a:solidFill>
                  <a:srgbClr val="002E97"/>
                </a:solidFill>
                <a:latin typeface="Times New Roman" panose="02020603050405020304" pitchFamily="18" charset="0"/>
                <a:cs typeface="Times New Roman" panose="02020603050405020304" pitchFamily="18" charset="0"/>
                <a:sym typeface="Arial"/>
              </a:rPr>
              <a:t>First section</a:t>
            </a:r>
            <a:r>
              <a:rPr lang="en-US" sz="2400" kern="0" dirty="0">
                <a:solidFill>
                  <a:srgbClr val="002E97"/>
                </a:solidFill>
                <a:latin typeface="Times New Roman" panose="02020603050405020304" pitchFamily="18" charset="0"/>
                <a:cs typeface="Times New Roman" panose="02020603050405020304" pitchFamily="18" charset="0"/>
                <a:sym typeface="Arial"/>
              </a:rPr>
              <a:t>:  </a:t>
            </a:r>
            <a:r>
              <a:rPr lang="en-US" sz="2400" kern="0" dirty="0" smtClean="0">
                <a:solidFill>
                  <a:srgbClr val="002E97"/>
                </a:solidFill>
                <a:latin typeface="Times New Roman" panose="02020603050405020304" pitchFamily="18" charset="0"/>
                <a:cs typeface="Times New Roman" panose="02020603050405020304" pitchFamily="18" charset="0"/>
                <a:sym typeface="Arial"/>
              </a:rPr>
              <a:t>		8:30 am to ~8:55 am</a:t>
            </a:r>
          </a:p>
          <a:p>
            <a:pPr defTabSz="609585" hangingPunct="0">
              <a:defRPr sz="3000">
                <a:solidFill>
                  <a:srgbClr val="17375E"/>
                </a:solidFill>
                <a:latin typeface="Arial"/>
                <a:ea typeface="Arial"/>
                <a:cs typeface="Arial"/>
                <a:sym typeface="Arial"/>
              </a:defRPr>
            </a:pPr>
            <a:r>
              <a:rPr lang="en-US" sz="2400" dirty="0" smtClean="0">
                <a:solidFill>
                  <a:srgbClr val="002E97"/>
                </a:solidFill>
                <a:latin typeface="Times New Roman" panose="02020603050405020304" pitchFamily="18" charset="0"/>
                <a:cs typeface="Times New Roman" panose="02020603050405020304" pitchFamily="18" charset="0"/>
                <a:sym typeface="Arial"/>
              </a:rPr>
              <a:t>		   5 min Break</a:t>
            </a:r>
            <a:endParaRPr lang="en-US" sz="2400" kern="0" dirty="0" smtClean="0">
              <a:solidFill>
                <a:srgbClr val="002E97"/>
              </a:solidFill>
              <a:latin typeface="Times New Roman" panose="02020603050405020304" pitchFamily="18" charset="0"/>
              <a:cs typeface="Times New Roman" panose="02020603050405020304" pitchFamily="18" charset="0"/>
              <a:sym typeface="Arial"/>
            </a:endParaRPr>
          </a:p>
          <a:p>
            <a:pPr defTabSz="609585" hangingPunct="0">
              <a:defRPr sz="3000">
                <a:solidFill>
                  <a:srgbClr val="17375E"/>
                </a:solidFill>
                <a:latin typeface="Arial"/>
                <a:ea typeface="Arial"/>
                <a:cs typeface="Arial"/>
                <a:sym typeface="Arial"/>
              </a:defRPr>
            </a:pPr>
            <a:r>
              <a:rPr lang="en-US" sz="2400" u="sng" kern="0" dirty="0" smtClean="0">
                <a:solidFill>
                  <a:srgbClr val="002E97"/>
                </a:solidFill>
                <a:latin typeface="Times New Roman" panose="02020603050405020304" pitchFamily="18" charset="0"/>
                <a:cs typeface="Times New Roman" panose="02020603050405020304" pitchFamily="18" charset="0"/>
                <a:sym typeface="Arial"/>
              </a:rPr>
              <a:t>Second </a:t>
            </a:r>
            <a:r>
              <a:rPr lang="en-US" sz="2400" u="sng" kern="0" dirty="0">
                <a:solidFill>
                  <a:srgbClr val="002E97"/>
                </a:solidFill>
                <a:latin typeface="Times New Roman" panose="02020603050405020304" pitchFamily="18" charset="0"/>
                <a:cs typeface="Times New Roman" panose="02020603050405020304" pitchFamily="18" charset="0"/>
                <a:sym typeface="Arial"/>
              </a:rPr>
              <a:t>section</a:t>
            </a:r>
            <a:r>
              <a:rPr lang="en-US" sz="2400" kern="0" dirty="0">
                <a:solidFill>
                  <a:srgbClr val="002E97"/>
                </a:solidFill>
                <a:latin typeface="Times New Roman" panose="02020603050405020304" pitchFamily="18" charset="0"/>
                <a:cs typeface="Times New Roman" panose="02020603050405020304" pitchFamily="18" charset="0"/>
                <a:sym typeface="Arial"/>
              </a:rPr>
              <a:t>:  </a:t>
            </a:r>
            <a:r>
              <a:rPr lang="en-US" sz="2400" kern="0" dirty="0" smtClean="0">
                <a:solidFill>
                  <a:srgbClr val="002E97"/>
                </a:solidFill>
                <a:latin typeface="Times New Roman" panose="02020603050405020304" pitchFamily="18" charset="0"/>
                <a:cs typeface="Times New Roman" panose="02020603050405020304" pitchFamily="18" charset="0"/>
                <a:sym typeface="Arial"/>
              </a:rPr>
              <a:t> 	~9:05 </a:t>
            </a:r>
            <a:r>
              <a:rPr lang="en-US" sz="2400" kern="0" dirty="0">
                <a:solidFill>
                  <a:srgbClr val="002E97"/>
                </a:solidFill>
                <a:latin typeface="Times New Roman" panose="02020603050405020304" pitchFamily="18" charset="0"/>
                <a:cs typeface="Times New Roman" panose="02020603050405020304" pitchFamily="18" charset="0"/>
                <a:sym typeface="Arial"/>
              </a:rPr>
              <a:t>am to </a:t>
            </a:r>
            <a:r>
              <a:rPr lang="en-US" sz="2400" kern="0" dirty="0" smtClean="0">
                <a:solidFill>
                  <a:srgbClr val="002E97"/>
                </a:solidFill>
                <a:latin typeface="Times New Roman" panose="02020603050405020304" pitchFamily="18" charset="0"/>
                <a:cs typeface="Times New Roman" panose="02020603050405020304" pitchFamily="18" charset="0"/>
                <a:sym typeface="Arial"/>
              </a:rPr>
              <a:t>9:30 am</a:t>
            </a:r>
          </a:p>
          <a:p>
            <a:pPr defTabSz="609585" hangingPunct="0">
              <a:defRPr sz="3000">
                <a:solidFill>
                  <a:srgbClr val="17375E"/>
                </a:solidFill>
                <a:latin typeface="Arial"/>
                <a:ea typeface="Arial"/>
                <a:cs typeface="Arial"/>
                <a:sym typeface="Arial"/>
              </a:defRPr>
            </a:pPr>
            <a:endParaRPr lang="en-US" sz="2400" dirty="0">
              <a:solidFill>
                <a:srgbClr val="002E97"/>
              </a:solidFill>
              <a:latin typeface="Times New Roman" panose="02020603050405020304" pitchFamily="18" charset="0"/>
              <a:cs typeface="Times New Roman" panose="02020603050405020304" pitchFamily="18" charset="0"/>
              <a:sym typeface="Arial"/>
            </a:endParaRPr>
          </a:p>
          <a:p>
            <a:pPr defTabSz="609585" hangingPunct="0">
              <a:defRPr sz="3000">
                <a:solidFill>
                  <a:srgbClr val="17375E"/>
                </a:solidFill>
                <a:latin typeface="Arial"/>
                <a:ea typeface="Arial"/>
                <a:cs typeface="Arial"/>
                <a:sym typeface="Arial"/>
              </a:defRPr>
            </a:pPr>
            <a:r>
              <a:rPr lang="en-US" sz="2400" kern="0" dirty="0" smtClean="0">
                <a:solidFill>
                  <a:srgbClr val="002E97"/>
                </a:solidFill>
                <a:latin typeface="Times New Roman" panose="02020603050405020304" pitchFamily="18" charset="0"/>
                <a:cs typeface="Times New Roman" panose="02020603050405020304" pitchFamily="18" charset="0"/>
                <a:sym typeface="Arial"/>
              </a:rPr>
              <a:t>Will leave ~10 minutes for questions</a:t>
            </a:r>
            <a:endParaRPr lang="en-US" sz="2400" kern="0" dirty="0">
              <a:solidFill>
                <a:srgbClr val="002E97"/>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5832760"/>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48928" y="466524"/>
            <a:ext cx="5089855" cy="769441"/>
          </a:xfrm>
          <a:prstGeom prst="rect">
            <a:avLst/>
          </a:prstGeom>
          <a:noFill/>
        </p:spPr>
        <p:txBody>
          <a:bodyPr wrap="none" rtlCol="0">
            <a:spAutoFit/>
          </a:bodyPr>
          <a:lstStyle/>
          <a:p>
            <a:pPr algn="ctr"/>
            <a:r>
              <a:rPr lang="en-US" sz="4400" dirty="0" smtClean="0">
                <a:solidFill>
                  <a:srgbClr val="002E97"/>
                </a:solidFill>
                <a:latin typeface="Times New Roman" panose="02020603050405020304" pitchFamily="18" charset="0"/>
                <a:cs typeface="Times New Roman" panose="02020603050405020304" pitchFamily="18" charset="0"/>
              </a:rPr>
              <a:t>GPS on Bench Marks</a:t>
            </a:r>
            <a:endParaRPr lang="en-US" sz="28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30</a:t>
            </a:fld>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04" y="1389245"/>
            <a:ext cx="3038775" cy="2601095"/>
          </a:xfrm>
          <a:prstGeom prst="rect">
            <a:avLst/>
          </a:prstGeom>
        </p:spPr>
      </p:pic>
      <p:sp>
        <p:nvSpPr>
          <p:cNvPr id="13" name="TextBox 12"/>
          <p:cNvSpPr txBox="1"/>
          <p:nvPr/>
        </p:nvSpPr>
        <p:spPr>
          <a:xfrm>
            <a:off x="387850" y="4106513"/>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4" name="TextBox 13"/>
          <p:cNvSpPr txBox="1"/>
          <p:nvPr/>
        </p:nvSpPr>
        <p:spPr>
          <a:xfrm>
            <a:off x="5498767" y="3990340"/>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5" name="TextBox 14"/>
          <p:cNvSpPr txBox="1"/>
          <p:nvPr/>
        </p:nvSpPr>
        <p:spPr>
          <a:xfrm>
            <a:off x="4513299" y="4369456"/>
            <a:ext cx="353556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~3,800</a:t>
            </a:r>
            <a:r>
              <a:rPr kumimoji="0" lang="en-US" sz="2000" b="0" i="0" u="none" strike="noStrike" cap="none" spc="0" normalizeH="0" dirty="0" smtClean="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6" name="Picture 15"/>
          <p:cNvPicPr>
            <a:picLocks noChangeAspect="1"/>
          </p:cNvPicPr>
          <p:nvPr/>
        </p:nvPicPr>
        <p:blipFill>
          <a:blip r:embed="rId5"/>
          <a:stretch>
            <a:fillRect/>
          </a:stretch>
        </p:blipFill>
        <p:spPr>
          <a:xfrm>
            <a:off x="3542901" y="1389244"/>
            <a:ext cx="5378964" cy="2601095"/>
          </a:xfrm>
          <a:prstGeom prst="rect">
            <a:avLst/>
          </a:prstGeom>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31</a:t>
            </a:fld>
            <a:endParaRPr lang="en-US"/>
          </a:p>
        </p:txBody>
      </p:sp>
      <p:sp>
        <p:nvSpPr>
          <p:cNvPr id="3" name="Title 1"/>
          <p:cNvSpPr>
            <a:spLocks noGrp="1"/>
          </p:cNvSpPr>
          <p:nvPr>
            <p:ph type="title"/>
          </p:nvPr>
        </p:nvSpPr>
        <p:spPr>
          <a:xfrm>
            <a:off x="457200" y="340580"/>
            <a:ext cx="8229600" cy="678656"/>
          </a:xfrm>
        </p:spPr>
        <p:txBody>
          <a:bodyPr>
            <a:normAutofit fontScale="90000"/>
          </a:bodyPr>
          <a:lstStyle/>
          <a:p>
            <a:r>
              <a:rPr lang="en-US" b="1" dirty="0" smtClean="0">
                <a:solidFill>
                  <a:srgbClr val="002E97"/>
                </a:solidFill>
              </a:rPr>
              <a:t>Shift and Drift</a:t>
            </a:r>
            <a:endParaRPr lang="en-US" b="1" dirty="0">
              <a:solidFill>
                <a:srgbClr val="002E97"/>
              </a:solidFill>
            </a:endParaRPr>
          </a:p>
        </p:txBody>
      </p:sp>
      <p:sp>
        <p:nvSpPr>
          <p:cNvPr id="4" name="Content Placeholder 2"/>
          <p:cNvSpPr txBox="1">
            <a:spLocks/>
          </p:cNvSpPr>
          <p:nvPr/>
        </p:nvSpPr>
        <p:spPr>
          <a:xfrm>
            <a:off x="2676906" y="1789285"/>
            <a:ext cx="6204204" cy="29802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b="1" dirty="0" smtClean="0">
                <a:solidFill>
                  <a:srgbClr val="002E97"/>
                </a:solidFill>
              </a:rPr>
              <a:t>Shift</a:t>
            </a:r>
            <a:r>
              <a:rPr lang="en-US" sz="1800" dirty="0" smtClean="0">
                <a:solidFill>
                  <a:srgbClr val="002E97"/>
                </a:solidFill>
              </a:rPr>
              <a:t>: A one-time jump somewhere in the 0 to 2 meter range (</a:t>
            </a:r>
            <a:r>
              <a:rPr lang="en-US" sz="1800" dirty="0" err="1" smtClean="0">
                <a:solidFill>
                  <a:srgbClr val="002E97"/>
                </a:solidFill>
              </a:rPr>
              <a:t>orthometric</a:t>
            </a:r>
            <a:r>
              <a:rPr lang="en-US" sz="1800" dirty="0" smtClean="0">
                <a:solidFill>
                  <a:srgbClr val="002E97"/>
                </a:solidFill>
              </a:rPr>
              <a:t> height)</a:t>
            </a:r>
          </a:p>
          <a:p>
            <a:pPr algn="l" hangingPunct="1"/>
            <a:endParaRPr lang="en-US" sz="1800" dirty="0" smtClean="0">
              <a:solidFill>
                <a:srgbClr val="002E97"/>
              </a:solidFill>
            </a:endParaRPr>
          </a:p>
          <a:p>
            <a:pPr algn="l" hangingPunct="1"/>
            <a:endParaRPr lang="en-US" sz="1800" b="1" dirty="0">
              <a:solidFill>
                <a:srgbClr val="002E97"/>
              </a:solidFill>
            </a:endParaRPr>
          </a:p>
          <a:p>
            <a:pPr algn="l" hangingPunct="1"/>
            <a:r>
              <a:rPr lang="en-US" sz="1800" b="1" dirty="0" smtClean="0">
                <a:solidFill>
                  <a:srgbClr val="002E97"/>
                </a:solidFill>
              </a:rPr>
              <a:t>Drift</a:t>
            </a:r>
            <a:r>
              <a:rPr lang="en-US" sz="1800" dirty="0" smtClean="0">
                <a:solidFill>
                  <a:srgbClr val="002E97"/>
                </a:solidFill>
              </a:rPr>
              <a:t>:  Coordinates are now time-dependent.  The shift will take you to 2020.00.  Working at any other epoch means you must account for the drift (velocity) of your coordinates</a:t>
            </a:r>
          </a:p>
          <a:p>
            <a:pPr lvl="2" algn="l" hangingPunct="1"/>
            <a:r>
              <a:rPr lang="en-US" sz="1800" dirty="0" smtClean="0">
                <a:solidFill>
                  <a:srgbClr val="002E97"/>
                </a:solidFill>
              </a:rPr>
              <a:t>As well as any other motions over time</a:t>
            </a:r>
            <a:endParaRPr lang="en-US" sz="1800" dirty="0">
              <a:solidFill>
                <a:srgbClr val="002E97"/>
              </a:solidFill>
            </a:endParaRPr>
          </a:p>
        </p:txBody>
      </p:sp>
      <p:sp>
        <p:nvSpPr>
          <p:cNvPr id="5"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mtClean="0"/>
              <a:t>Date of this slide: Sept 3, 2020</a:t>
            </a:r>
            <a:endParaRPr lang="en-US" dirty="0"/>
          </a:p>
        </p:txBody>
      </p:sp>
      <p:sp>
        <p:nvSpPr>
          <p:cNvPr id="6"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smtClean="0"/>
              <a:t>Modernized NSRS: 4 hour version</a:t>
            </a:r>
            <a:endParaRPr lang="en-US"/>
          </a:p>
        </p:txBody>
      </p:sp>
      <p:sp>
        <p:nvSpPr>
          <p:cNvPr id="7" name="Slide Number Placeholder 5"/>
          <p:cNvSpPr txBox="1">
            <a:spLocks/>
          </p:cNvSpPr>
          <p:nvPr/>
        </p:nvSpPr>
        <p:spPr>
          <a:xfrm>
            <a:off x="0" y="0"/>
            <a:ext cx="0" cy="0"/>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fld id="{EB6791C4-DF4E-4C17-A41C-B2BEB15390BD}" type="slidenum">
              <a:rPr lang="en-US" smtClean="0"/>
              <a:pPr>
                <a:defRPr/>
              </a:pPr>
              <a:t>31</a:t>
            </a:fld>
            <a:endParaRPr lang="en-US"/>
          </a:p>
        </p:txBody>
      </p:sp>
      <p:sp>
        <p:nvSpPr>
          <p:cNvPr id="8" name="Right Arrow Callout 7"/>
          <p:cNvSpPr/>
          <p:nvPr/>
        </p:nvSpPr>
        <p:spPr>
          <a:xfrm>
            <a:off x="178308" y="1522766"/>
            <a:ext cx="2304288" cy="1412748"/>
          </a:xfrm>
          <a:prstGeom prst="rightArrowCallout">
            <a:avLst>
              <a:gd name="adj1" fmla="val 22087"/>
              <a:gd name="adj2" fmla="val 25000"/>
              <a:gd name="adj3" fmla="val 36404"/>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GPSonBM data is used to measure  the Shift</a:t>
            </a:r>
          </a:p>
        </p:txBody>
      </p:sp>
      <p:sp>
        <p:nvSpPr>
          <p:cNvPr id="9" name="Right Arrow Callout 8"/>
          <p:cNvSpPr/>
          <p:nvPr/>
        </p:nvSpPr>
        <p:spPr>
          <a:xfrm>
            <a:off x="178308" y="3090297"/>
            <a:ext cx="2304288" cy="1412748"/>
          </a:xfrm>
          <a:prstGeom prst="rightArrowCallout">
            <a:avLst>
              <a:gd name="adj1" fmla="val 22087"/>
              <a:gd name="adj2" fmla="val 25000"/>
              <a:gd name="adj3" fmla="val 36404"/>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Intraframe Velocity Model* will be used to compute the Drift</a:t>
            </a:r>
          </a:p>
        </p:txBody>
      </p:sp>
      <p:sp>
        <p:nvSpPr>
          <p:cNvPr id="10" name="TextBox 9"/>
          <p:cNvSpPr txBox="1"/>
          <p:nvPr/>
        </p:nvSpPr>
        <p:spPr>
          <a:xfrm>
            <a:off x="1885950" y="948142"/>
            <a:ext cx="596646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dirty="0">
                <a:solidFill>
                  <a:srgbClr val="002E97"/>
                </a:solidFill>
              </a:rPr>
              <a:t>When transitioning from NAVD 88 or another vertical datum, your coordinates will shift and drift</a:t>
            </a:r>
            <a:r>
              <a:rPr lang="en-US" sz="2000" dirty="0" smtClean="0">
                <a:solidFill>
                  <a:srgbClr val="002E97"/>
                </a:solidFill>
              </a:rPr>
              <a:t>:</a:t>
            </a:r>
            <a:endParaRPr kumimoji="0" lang="en-US" sz="20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33951416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45078" y="1783831"/>
            <a:ext cx="6718848" cy="3249020"/>
          </a:xfrm>
          <a:prstGeom prst="rect">
            <a:avLst/>
          </a:prstGeom>
        </p:spPr>
      </p:pic>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32</a:t>
            </a:fld>
            <a:endParaRPr lang="en-US"/>
          </a:p>
        </p:txBody>
      </p:sp>
      <p:sp>
        <p:nvSpPr>
          <p:cNvPr id="3" name="Title 1"/>
          <p:cNvSpPr>
            <a:spLocks noGrp="1"/>
          </p:cNvSpPr>
          <p:nvPr>
            <p:ph type="title"/>
          </p:nvPr>
        </p:nvSpPr>
        <p:spPr>
          <a:xfrm>
            <a:off x="457200" y="205978"/>
            <a:ext cx="8229600" cy="857251"/>
          </a:xfrm>
        </p:spPr>
        <p:txBody>
          <a:bodyPr/>
          <a:lstStyle/>
          <a:p>
            <a:r>
              <a:rPr lang="en-US" dirty="0" smtClean="0">
                <a:solidFill>
                  <a:srgbClr val="002E97"/>
                </a:solidFill>
              </a:rPr>
              <a:t>OPUS Shared Solutions Dashboard</a:t>
            </a:r>
            <a:endParaRPr lang="en-US" dirty="0">
              <a:solidFill>
                <a:srgbClr val="002E97"/>
              </a:solidFill>
            </a:endParaRPr>
          </a:p>
        </p:txBody>
      </p:sp>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sp>
        <p:nvSpPr>
          <p:cNvPr id="7" name="Rectangular Callout 6"/>
          <p:cNvSpPr/>
          <p:nvPr/>
        </p:nvSpPr>
        <p:spPr>
          <a:xfrm>
            <a:off x="2146697" y="3990976"/>
            <a:ext cx="1089422" cy="738188"/>
          </a:xfrm>
          <a:prstGeom prst="wedgeRectCallout">
            <a:avLst>
              <a:gd name="adj1" fmla="val -60924"/>
              <a:gd name="adj2" fmla="val -2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aphicFrame>
        <p:nvGraphicFramePr>
          <p:cNvPr id="8" name="Table 7"/>
          <p:cNvGraphicFramePr>
            <a:graphicFrameLocks noGrp="1"/>
          </p:cNvGraphicFramePr>
          <p:nvPr>
            <p:extLst>
              <p:ext uri="{D42A27DB-BD31-4B8C-83A1-F6EECF244321}">
                <p14:modId xmlns:p14="http://schemas.microsoft.com/office/powerpoint/2010/main" val="3103997924"/>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smtClean="0"/>
                    </a:p>
                    <a:p>
                      <a:pPr algn="ctr"/>
                      <a:r>
                        <a:rPr lang="en-US" sz="1200" dirty="0" smtClean="0"/>
                        <a:t>Agency type</a:t>
                      </a:r>
                      <a:endParaRPr lang="en-US" sz="1200" dirty="0"/>
                    </a:p>
                  </a:txBody>
                  <a:tcPr marL="68580" marR="68580" marT="34290" marB="34290"/>
                </a:tc>
                <a:tc>
                  <a:txBody>
                    <a:bodyPr/>
                    <a:lstStyle/>
                    <a:p>
                      <a:pPr algn="ctr"/>
                      <a:r>
                        <a:rPr lang="en-US" sz="1200" dirty="0" smtClean="0"/>
                        <a:t># Shared Solutions on NGS marks</a:t>
                      </a:r>
                      <a:endParaRPr lang="en-US" sz="1200" dirty="0"/>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smtClean="0"/>
                        <a:t>State</a:t>
                      </a:r>
                      <a:endParaRPr lang="en-US" sz="1200" dirty="0"/>
                    </a:p>
                  </a:txBody>
                  <a:tcPr marL="68580" marR="68580" marT="34290" marB="34290"/>
                </a:tc>
                <a:tc>
                  <a:txBody>
                    <a:bodyPr/>
                    <a:lstStyle/>
                    <a:p>
                      <a:pPr algn="ctr"/>
                      <a:r>
                        <a:rPr lang="en-US" sz="1200" dirty="0" smtClean="0"/>
                        <a:t>~18,500</a:t>
                      </a:r>
                      <a:endParaRPr lang="en-US" sz="1200" dirty="0"/>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Private Sector</a:t>
                      </a:r>
                    </a:p>
                  </a:txBody>
                  <a:tcPr marL="68580" marR="68580" marT="34290" marB="34290"/>
                </a:tc>
                <a:tc>
                  <a:txBody>
                    <a:bodyPr/>
                    <a:lstStyle/>
                    <a:p>
                      <a:pPr algn="ctr"/>
                      <a:r>
                        <a:rPr lang="en-US" sz="1200" dirty="0" smtClean="0"/>
                        <a:t>~4,300</a:t>
                      </a:r>
                      <a:endParaRPr lang="en-US" sz="1200" dirty="0"/>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smtClean="0"/>
                        <a:t>Federal</a:t>
                      </a:r>
                    </a:p>
                  </a:txBody>
                  <a:tcPr marL="68580" marR="68580" marT="34290" marB="34290"/>
                </a:tc>
                <a:tc>
                  <a:txBody>
                    <a:bodyPr/>
                    <a:lstStyle/>
                    <a:p>
                      <a:pPr algn="ctr"/>
                      <a:r>
                        <a:rPr lang="en-US" sz="1200" dirty="0" smtClean="0"/>
                        <a:t>~3,100</a:t>
                      </a:r>
                      <a:endParaRPr lang="en-US" sz="1200" dirty="0"/>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smtClean="0"/>
                        <a:t>Academic</a:t>
                      </a:r>
                      <a:endParaRPr lang="en-US" sz="1200" dirty="0"/>
                    </a:p>
                  </a:txBody>
                  <a:tcPr marL="68580" marR="68580" marT="34290" marB="34290"/>
                </a:tc>
                <a:tc>
                  <a:txBody>
                    <a:bodyPr/>
                    <a:lstStyle/>
                    <a:p>
                      <a:pPr algn="ctr"/>
                      <a:r>
                        <a:rPr lang="en-US" sz="1200" dirty="0" smtClean="0"/>
                        <a:t>~800</a:t>
                      </a:r>
                      <a:endParaRPr lang="en-US" sz="1200" dirty="0"/>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68224" y="394629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j-lt"/>
                <a:ea typeface="+mj-ea"/>
                <a:cs typeface="+mj-cs"/>
                <a:sym typeface="Calibri"/>
              </a:rPr>
              <a:t>2018</a:t>
            </a:r>
            <a:endParaRPr kumimoji="0" lang="en-US" sz="1400" b="0" i="0" u="none" strike="noStrike" cap="none" spc="0" normalizeH="0" baseline="0" dirty="0">
              <a:ln>
                <a:noFill/>
              </a:ln>
              <a:solidFill>
                <a:schemeClr val="bg1"/>
              </a:solidFill>
              <a:effectLst/>
              <a:uFillTx/>
              <a:latin typeface="+mj-lt"/>
              <a:ea typeface="+mj-ea"/>
              <a:cs typeface="+mj-cs"/>
              <a:sym typeface="Calibri"/>
            </a:endParaRPr>
          </a:p>
        </p:txBody>
      </p:sp>
      <p:sp>
        <p:nvSpPr>
          <p:cNvPr id="13" name="TextBox 12"/>
          <p:cNvSpPr txBox="1"/>
          <p:nvPr/>
        </p:nvSpPr>
        <p:spPr>
          <a:xfrm>
            <a:off x="1068224" y="427289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j-lt"/>
                <a:ea typeface="+mj-ea"/>
                <a:cs typeface="+mj-cs"/>
                <a:sym typeface="Calibri"/>
              </a:rPr>
              <a:t>2020</a:t>
            </a:r>
            <a:endParaRPr kumimoji="0" lang="en-US" sz="1400" b="0" i="0"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1726303722"/>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Calibri"/>
              </a:rPr>
              <a:t>NGS Mark Recovery Webpage</a:t>
            </a:r>
          </a:p>
        </p:txBody>
      </p:sp>
      <p:sp>
        <p:nvSpPr>
          <p:cNvPr id="4" name="TextBox 3"/>
          <p:cNvSpPr txBox="1"/>
          <p:nvPr/>
        </p:nvSpPr>
        <p:spPr>
          <a:xfrm>
            <a:off x="152821" y="861782"/>
            <a:ext cx="8444552" cy="1061829"/>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a:blip r:embed="rId6"/>
          <a:stretch>
            <a:fillRect/>
          </a:stretch>
        </p:blipFill>
        <p:spPr>
          <a:xfrm>
            <a:off x="21074" y="2101241"/>
            <a:ext cx="4054587" cy="3279929"/>
          </a:xfrm>
          <a:prstGeom prst="rect">
            <a:avLst/>
          </a:prstGeom>
        </p:spPr>
      </p:pic>
      <p:sp>
        <p:nvSpPr>
          <p:cNvPr id="9" name="Rectangle 8"/>
          <p:cNvSpPr/>
          <p:nvPr/>
        </p:nvSpPr>
        <p:spPr>
          <a:xfrm>
            <a:off x="2232932" y="1599823"/>
            <a:ext cx="4902304"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a:solidFill>
                  <a:srgbClr val="1F497D"/>
                </a:solidFill>
                <a:latin typeface="Calibri"/>
              </a:rPr>
              <a:t>www.ngs.noaa.gov/surveys/mark-recovery</a:t>
            </a:r>
          </a:p>
        </p:txBody>
      </p:sp>
      <p:sp>
        <p:nvSpPr>
          <p:cNvPr id="10" name="Rectangle 9"/>
          <p:cNvSpPr/>
          <p:nvPr/>
        </p:nvSpPr>
        <p:spPr>
          <a:xfrm>
            <a:off x="6880795"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Maintain you local control network: Submit a Recovery Note for each mark you find </a:t>
            </a:r>
            <a:r>
              <a:rPr lang="en-US" sz="1350" dirty="0"/>
              <a:t>(up to once per year)</a:t>
            </a:r>
          </a:p>
          <a:p>
            <a:pPr algn="ctr"/>
            <a:r>
              <a:rPr lang="en-US" dirty="0"/>
              <a:t>Did you find it?</a:t>
            </a:r>
          </a:p>
          <a:p>
            <a:pPr algn="ctr"/>
            <a:r>
              <a:rPr lang="en-US" dirty="0"/>
              <a:t>Is it </a:t>
            </a:r>
            <a:r>
              <a:rPr lang="en-US" dirty="0" err="1"/>
              <a:t>GPSable</a:t>
            </a:r>
            <a:r>
              <a:rPr lang="en-US" dirty="0"/>
              <a:t>?</a:t>
            </a:r>
          </a:p>
          <a:p>
            <a:pPr algn="ctr"/>
            <a:r>
              <a:rPr lang="en-US" dirty="0"/>
              <a:t>Got new photos?</a:t>
            </a:r>
          </a:p>
        </p:txBody>
      </p:sp>
    </p:spTree>
    <p:extLst>
      <p:ext uri="{BB962C8B-B14F-4D97-AF65-F5344CB8AC3E}">
        <p14:creationId xmlns:p14="http://schemas.microsoft.com/office/powerpoint/2010/main" val="3647144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34</a:t>
            </a:fld>
            <a:endParaRPr lang="en-US"/>
          </a:p>
        </p:txBody>
      </p:sp>
      <p:sp>
        <p:nvSpPr>
          <p:cNvPr id="3" name="Title 1"/>
          <p:cNvSpPr>
            <a:spLocks noGrp="1"/>
          </p:cNvSpPr>
          <p:nvPr>
            <p:ph type="title"/>
          </p:nvPr>
        </p:nvSpPr>
        <p:spPr>
          <a:xfrm>
            <a:off x="1500500" y="401931"/>
            <a:ext cx="6172200" cy="514039"/>
          </a:xfrm>
        </p:spPr>
        <p:txBody>
          <a:bodyPr>
            <a:noAutofit/>
          </a:bodyPr>
          <a:lstStyle/>
          <a:p>
            <a:r>
              <a:rPr lang="en-US" sz="3038" dirty="0">
                <a:solidFill>
                  <a:srgbClr val="002E97"/>
                </a:solidFill>
                <a:latin typeface="Calibri"/>
                <a:ea typeface="+mn-ea"/>
                <a:cs typeface="+mn-cs"/>
              </a:rPr>
              <a:t>Mark Recovery Dashboard</a:t>
            </a:r>
          </a:p>
        </p:txBody>
      </p:sp>
      <p:pic>
        <p:nvPicPr>
          <p:cNvPr id="4" name="Picture 3"/>
          <p:cNvPicPr>
            <a:picLocks noChangeAspect="1"/>
          </p:cNvPicPr>
          <p:nvPr/>
        </p:nvPicPr>
        <p:blipFill>
          <a:blip r:embed="rId4"/>
          <a:stretch>
            <a:fillRect/>
          </a:stretch>
        </p:blipFill>
        <p:spPr>
          <a:xfrm>
            <a:off x="667099" y="1215215"/>
            <a:ext cx="7839002" cy="3836986"/>
          </a:xfrm>
          <a:prstGeom prst="rect">
            <a:avLst/>
          </a:prstGeom>
        </p:spPr>
      </p:pic>
      <p:sp>
        <p:nvSpPr>
          <p:cNvPr id="5" name="Rectangle 4"/>
          <p:cNvSpPr/>
          <p:nvPr/>
        </p:nvSpPr>
        <p:spPr>
          <a:xfrm>
            <a:off x="1500500" y="868966"/>
            <a:ext cx="6045245" cy="369332"/>
          </a:xfrm>
          <a:prstGeom prst="rect">
            <a:avLst/>
          </a:prstGeom>
        </p:spPr>
        <p:txBody>
          <a:bodyPr wrap="none">
            <a:spAutoFit/>
          </a:bodyPr>
          <a:lstStyle/>
          <a:p>
            <a:r>
              <a:rPr lang="en-US" dirty="0">
                <a:solidFill>
                  <a:srgbClr val="002E97"/>
                </a:solidFill>
              </a:rPr>
              <a:t>https</a:t>
            </a:r>
            <a:r>
              <a:rPr lang="en-US" dirty="0" smtClean="0">
                <a:solidFill>
                  <a:srgbClr val="002E97"/>
                </a:solidFill>
              </a:rPr>
              <a:t>://geodesy.noaa.gov/surveys/mark-recovery/index.shtml</a:t>
            </a:r>
            <a:endParaRPr lang="en-US" dirty="0">
              <a:solidFill>
                <a:srgbClr val="002E97"/>
              </a:solidFill>
            </a:endParaRPr>
          </a:p>
        </p:txBody>
      </p:sp>
    </p:spTree>
    <p:extLst>
      <p:ext uri="{BB962C8B-B14F-4D97-AF65-F5344CB8AC3E}">
        <p14:creationId xmlns:p14="http://schemas.microsoft.com/office/powerpoint/2010/main" val="179533378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35</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Resurvey</a:t>
            </a:r>
            <a:r>
              <a:rPr lang="en-US" dirty="0" smtClean="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Readjust</a:t>
            </a:r>
            <a:r>
              <a:rPr lang="en-US" dirty="0" smtClean="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smtClean="0">
                <a:solidFill>
                  <a:srgbClr val="002E97"/>
                </a:solidFill>
              </a:rPr>
              <a:t> </a:t>
            </a:r>
            <a:r>
              <a:rPr lang="en-US" b="1" u="sng" dirty="0" smtClean="0">
                <a:solidFill>
                  <a:srgbClr val="002E97"/>
                </a:solidFill>
              </a:rPr>
              <a:t>Transform</a:t>
            </a:r>
            <a:r>
              <a:rPr lang="en-US" dirty="0" smtClean="0">
                <a:solidFill>
                  <a:srgbClr val="002E97"/>
                </a:solidFill>
              </a:rPr>
              <a:t>: Take finished products which have coordinates in the old datum and use transformation software to estimate coordinates in the new datum</a:t>
            </a:r>
            <a:endParaRPr lang="en-US" dirty="0">
              <a:solidFill>
                <a:srgbClr val="002E97"/>
              </a:solidFill>
            </a:endParaRPr>
          </a:p>
        </p:txBody>
      </p:sp>
    </p:spTree>
    <p:extLst>
      <p:ext uri="{BB962C8B-B14F-4D97-AF65-F5344CB8AC3E}">
        <p14:creationId xmlns:p14="http://schemas.microsoft.com/office/powerpoint/2010/main" val="394259180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How </a:t>
            </a:r>
            <a:r>
              <a:rPr lang="en-US" dirty="0" smtClean="0">
                <a:solidFill>
                  <a:srgbClr val="002E97"/>
                </a:solidFill>
              </a:rPr>
              <a:t>C</a:t>
            </a:r>
            <a:r>
              <a:rPr dirty="0" smtClean="0">
                <a:solidFill>
                  <a:srgbClr val="002E97"/>
                </a:solidFill>
              </a:rPr>
              <a:t>an </a:t>
            </a:r>
            <a:r>
              <a:rPr dirty="0">
                <a:solidFill>
                  <a:srgbClr val="002E97"/>
                </a:solidFill>
              </a:rPr>
              <a:t>You </a:t>
            </a:r>
            <a:r>
              <a:rPr dirty="0" smtClean="0">
                <a:solidFill>
                  <a:srgbClr val="002E97"/>
                </a:solidFill>
              </a:rPr>
              <a:t>Prepare</a:t>
            </a:r>
            <a:endParaRPr dirty="0">
              <a:solidFill>
                <a:srgbClr val="002E97"/>
              </a:solidFill>
            </a:endParaRPr>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Metadata is </a:t>
            </a:r>
            <a:r>
              <a:rPr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Transform and collect data in current </a:t>
            </a:r>
            <a:r>
              <a:rPr dirty="0" err="1">
                <a:solidFill>
                  <a:srgbClr val="002E97"/>
                </a:solidFill>
                <a:latin typeface="Times New Roman" panose="02020603050405020304" pitchFamily="18" charset="0"/>
                <a:cs typeface="Times New Roman" panose="02020603050405020304" pitchFamily="18" charset="0"/>
              </a:rPr>
              <a:t>datums</a:t>
            </a:r>
            <a:endParaRPr dirty="0">
              <a:solidFill>
                <a:srgbClr val="002E97"/>
              </a:solidFill>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smtClean="0">
                <a:solidFill>
                  <a:srgbClr val="002E97"/>
                </a:solidFill>
                <a:latin typeface="Times New Roman" panose="02020603050405020304" pitchFamily="18" charset="0"/>
                <a:cs typeface="Times New Roman" panose="02020603050405020304" pitchFamily="18" charset="0"/>
              </a:rPr>
              <a:t>NAD</a:t>
            </a:r>
            <a:r>
              <a:rPr lang="en-US" dirty="0" smtClean="0">
                <a:solidFill>
                  <a:srgbClr val="002E97"/>
                </a:solidFill>
                <a:latin typeface="Times New Roman" panose="02020603050405020304" pitchFamily="18" charset="0"/>
                <a:cs typeface="Times New Roman" panose="02020603050405020304" pitchFamily="18" charset="0"/>
              </a:rPr>
              <a:t> </a:t>
            </a:r>
            <a:r>
              <a:rPr dirty="0" smtClean="0">
                <a:solidFill>
                  <a:srgbClr val="002E97"/>
                </a:solidFill>
                <a:latin typeface="Times New Roman" panose="02020603050405020304" pitchFamily="18" charset="0"/>
                <a:cs typeface="Times New Roman" panose="02020603050405020304" pitchFamily="18" charset="0"/>
              </a:rPr>
              <a:t>83 </a:t>
            </a:r>
            <a:r>
              <a:rPr dirty="0">
                <a:solidFill>
                  <a:srgbClr val="002E97"/>
                </a:solidFill>
                <a:latin typeface="Times New Roman" panose="02020603050405020304" pitchFamily="18" charset="0"/>
                <a:cs typeface="Times New Roman" panose="02020603050405020304" pitchFamily="18" charset="0"/>
              </a:rPr>
              <a:t>(2011), </a:t>
            </a:r>
            <a:r>
              <a:rPr dirty="0" smtClean="0">
                <a:solidFill>
                  <a:srgbClr val="002E97"/>
                </a:solidFill>
                <a:latin typeface="Times New Roman" panose="02020603050405020304" pitchFamily="18" charset="0"/>
                <a:cs typeface="Times New Roman" panose="02020603050405020304" pitchFamily="18" charset="0"/>
              </a:rPr>
              <a:t>NAVD</a:t>
            </a:r>
            <a:r>
              <a:rPr lang="en-US" dirty="0" smtClean="0">
                <a:solidFill>
                  <a:srgbClr val="002E97"/>
                </a:solidFill>
                <a:latin typeface="Times New Roman" panose="02020603050405020304" pitchFamily="18" charset="0"/>
                <a:cs typeface="Times New Roman" panose="02020603050405020304" pitchFamily="18" charset="0"/>
              </a:rPr>
              <a:t> </a:t>
            </a:r>
            <a:r>
              <a:rPr dirty="0" smtClean="0">
                <a:solidFill>
                  <a:srgbClr val="002E97"/>
                </a:solidFill>
                <a:latin typeface="Times New Roman" panose="02020603050405020304" pitchFamily="18" charset="0"/>
                <a:cs typeface="Times New Roman" panose="02020603050405020304" pitchFamily="18" charset="0"/>
              </a:rPr>
              <a:t>88</a:t>
            </a:r>
            <a:endParaRPr lang="en-US" dirty="0" smtClean="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smtClean="0">
                <a:solidFill>
                  <a:srgbClr val="002E97"/>
                </a:solidFill>
                <a:latin typeface="Times New Roman" panose="02020603050405020304" pitchFamily="18" charset="0"/>
                <a:cs typeface="Times New Roman" panose="02020603050405020304" pitchFamily="18" charset="0"/>
              </a:rPr>
              <a:t>Make sure to note Geoid Models used for GNSS data</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smtClean="0">
                <a:solidFill>
                  <a:srgbClr val="002E97"/>
                </a:solidFill>
                <a:latin typeface="Times New Roman" panose="02020603050405020304" pitchFamily="18" charset="0"/>
                <a:cs typeface="Times New Roman" panose="02020603050405020304" pitchFamily="18" charset="0"/>
              </a:rPr>
              <a:t>Documents for 2022 (Updates coming)</a:t>
            </a:r>
          </a:p>
          <a:p>
            <a:pPr lvl="1">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a:t>
            </a:r>
            <a:r>
              <a:rPr lang="en-US" dirty="0" smtClean="0">
                <a:solidFill>
                  <a:srgbClr val="002E97"/>
                </a:solidFill>
                <a:latin typeface="Times New Roman" panose="02020603050405020304" pitchFamily="18" charset="0"/>
                <a:cs typeface="Times New Roman" panose="02020603050405020304" pitchFamily="18" charset="0"/>
                <a:hlinkClick r:id="rId6"/>
              </a:rPr>
              <a:t>3: </a:t>
            </a:r>
            <a:r>
              <a:rPr lang="en-US" dirty="0" smtClean="0">
                <a:solidFill>
                  <a:srgbClr val="002E97"/>
                </a:solidFill>
                <a:latin typeface="Times New Roman" panose="02020603050405020304" pitchFamily="18" charset="0"/>
                <a:cs typeface="Times New Roman" panose="02020603050405020304" pitchFamily="18" charset="0"/>
                <a:hlinkClick r:id="rId6"/>
              </a:rPr>
              <a:t>Working in the Modernized NSRS </a:t>
            </a:r>
            <a:endParaRPr lang="en-US" dirty="0" smtClean="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rPr>
              <a:t>	</a:t>
            </a:r>
            <a:endParaRPr dirty="0" smtClean="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smtClean="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smtClean="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1601329" y="640157"/>
            <a:ext cx="7422356" cy="642938"/>
          </a:xfrm>
        </p:spPr>
        <p:txBody>
          <a:bodyPr>
            <a:noAutofit/>
          </a:bodyPr>
          <a:lstStyle/>
          <a:p>
            <a:r>
              <a:rPr lang="en-US" sz="3000" dirty="0"/>
              <a:t>Blue Print 3: Working in the Modernized NSRS</a:t>
            </a:r>
            <a:br>
              <a:rPr lang="en-US" sz="3000" dirty="0"/>
            </a:br>
            <a:r>
              <a:rPr lang="en-US" sz="3000" dirty="0"/>
              <a:t>2020 Updated Edition with Use Cases</a:t>
            </a:r>
          </a:p>
        </p:txBody>
      </p:sp>
      <p:pic>
        <p:nvPicPr>
          <p:cNvPr id="16" name="Picture 15"/>
          <p:cNvPicPr>
            <a:picLocks noChangeAspect="1"/>
          </p:cNvPicPr>
          <p:nvPr/>
        </p:nvPicPr>
        <p:blipFill>
          <a:blip r:embed="rId4"/>
          <a:stretch>
            <a:fillRect/>
          </a:stretch>
        </p:blipFill>
        <p:spPr>
          <a:xfrm>
            <a:off x="2377743" y="2289679"/>
            <a:ext cx="1518178" cy="2625622"/>
          </a:xfrm>
          <a:prstGeom prst="rect">
            <a:avLst/>
          </a:prstGeom>
        </p:spPr>
      </p:pic>
      <p:pic>
        <p:nvPicPr>
          <p:cNvPr id="17" name="Picture 16"/>
          <p:cNvPicPr>
            <a:picLocks noChangeAspect="1"/>
          </p:cNvPicPr>
          <p:nvPr/>
        </p:nvPicPr>
        <p:blipFill>
          <a:blip r:embed="rId5"/>
          <a:stretch>
            <a:fillRect/>
          </a:stretch>
        </p:blipFill>
        <p:spPr>
          <a:xfrm>
            <a:off x="4010272" y="2293051"/>
            <a:ext cx="1652855" cy="2625622"/>
          </a:xfrm>
          <a:prstGeom prst="rect">
            <a:avLst/>
          </a:prstGeom>
        </p:spPr>
      </p:pic>
      <p:pic>
        <p:nvPicPr>
          <p:cNvPr id="18" name="Picture 17"/>
          <p:cNvPicPr>
            <a:picLocks noChangeAspect="1"/>
          </p:cNvPicPr>
          <p:nvPr/>
        </p:nvPicPr>
        <p:blipFill>
          <a:blip r:embed="rId6"/>
          <a:stretch>
            <a:fillRect/>
          </a:stretch>
        </p:blipFill>
        <p:spPr>
          <a:xfrm>
            <a:off x="7485542" y="2282933"/>
            <a:ext cx="1538142" cy="2632367"/>
          </a:xfrm>
          <a:prstGeom prst="rect">
            <a:avLst/>
          </a:prstGeom>
        </p:spPr>
      </p:pic>
      <p:pic>
        <p:nvPicPr>
          <p:cNvPr id="19" name="Picture 18"/>
          <p:cNvPicPr>
            <a:picLocks noChangeAspect="1"/>
          </p:cNvPicPr>
          <p:nvPr/>
        </p:nvPicPr>
        <p:blipFill rotWithShape="1">
          <a:blip r:embed="rId7"/>
          <a:srcRect r="6141"/>
          <a:stretch/>
        </p:blipFill>
        <p:spPr>
          <a:xfrm>
            <a:off x="5777480" y="2289679"/>
            <a:ext cx="1593708" cy="2628994"/>
          </a:xfrm>
          <a:prstGeom prst="rect">
            <a:avLst/>
          </a:prstGeom>
        </p:spPr>
      </p:pic>
      <p:sp>
        <p:nvSpPr>
          <p:cNvPr id="20" name="Rectangle 19"/>
          <p:cNvSpPr/>
          <p:nvPr/>
        </p:nvSpPr>
        <p:spPr>
          <a:xfrm rot="20542562">
            <a:off x="2342634" y="3598348"/>
            <a:ext cx="5851417" cy="675186"/>
          </a:xfrm>
          <a:prstGeom prst="rect">
            <a:avLst/>
          </a:prstGeom>
          <a:noFill/>
        </p:spPr>
        <p:txBody>
          <a:bodyPr wrap="square" lIns="51435" tIns="25718" rIns="51435" bIns="25718">
            <a:spAutoFit/>
          </a:bodyPr>
          <a:lstStyle/>
          <a:p>
            <a:pPr algn="ctr"/>
            <a:r>
              <a:rPr lang="en-US" sz="4050" b="1" dirty="0">
                <a:ln w="6600">
                  <a:solidFill>
                    <a:schemeClr val="accent2"/>
                  </a:solidFill>
                  <a:prstDash val="solid"/>
                </a:ln>
                <a:solidFill>
                  <a:srgbClr val="FFFFFF"/>
                </a:solidFill>
                <a:effectLst>
                  <a:outerShdw dist="38100" dir="2700000" algn="tl" rotWithShape="0">
                    <a:schemeClr val="accent2"/>
                  </a:outerShdw>
                </a:effectLst>
              </a:rPr>
              <a:t>Coming Soon</a:t>
            </a:r>
          </a:p>
        </p:txBody>
      </p:sp>
      <p:pic>
        <p:nvPicPr>
          <p:cNvPr id="21" name="Picture 20"/>
          <p:cNvPicPr>
            <a:picLocks noChangeAspect="1"/>
          </p:cNvPicPr>
          <p:nvPr/>
        </p:nvPicPr>
        <p:blipFill rotWithShape="1">
          <a:blip r:embed="rId8"/>
          <a:srcRect l="19866" t="12780" r="17362" b="58947"/>
          <a:stretch/>
        </p:blipFill>
        <p:spPr>
          <a:xfrm>
            <a:off x="5779379" y="2418847"/>
            <a:ext cx="1591810" cy="496513"/>
          </a:xfrm>
          <a:prstGeom prst="rect">
            <a:avLst/>
          </a:prstGeom>
        </p:spPr>
      </p:pic>
      <p:sp>
        <p:nvSpPr>
          <p:cNvPr id="22" name="TextBox 21"/>
          <p:cNvSpPr txBox="1"/>
          <p:nvPr/>
        </p:nvSpPr>
        <p:spPr>
          <a:xfrm>
            <a:off x="88196" y="4015053"/>
            <a:ext cx="2068985" cy="923330"/>
          </a:xfrm>
          <a:prstGeom prst="rect">
            <a:avLst/>
          </a:prstGeom>
          <a:noFill/>
        </p:spPr>
        <p:txBody>
          <a:bodyPr wrap="square" rtlCol="0">
            <a:spAutoFit/>
          </a:bodyPr>
          <a:lstStyle/>
          <a:p>
            <a:pPr algn="ctr"/>
            <a:r>
              <a:rPr lang="en-US" sz="1350" b="1" dirty="0"/>
              <a:t>Working in the modernized NSRS:</a:t>
            </a:r>
          </a:p>
          <a:p>
            <a:pPr algn="ctr"/>
            <a:r>
              <a:rPr lang="en-US" sz="1350" dirty="0"/>
              <a:t>April 2019</a:t>
            </a:r>
          </a:p>
          <a:p>
            <a:pPr algn="ctr"/>
            <a:r>
              <a:rPr lang="en-US" sz="1350" b="1" i="1" dirty="0"/>
              <a:t>NOAA TR NOS NGS </a:t>
            </a:r>
            <a:r>
              <a:rPr lang="en-US" sz="1350" b="1" i="1" dirty="0">
                <a:solidFill>
                  <a:srgbClr val="FF0000"/>
                </a:solidFill>
              </a:rPr>
              <a:t>67</a:t>
            </a:r>
          </a:p>
        </p:txBody>
      </p:sp>
      <p:pic>
        <p:nvPicPr>
          <p:cNvPr id="23" name="Picture 22"/>
          <p:cNvPicPr>
            <a:picLocks noChangeAspect="1"/>
          </p:cNvPicPr>
          <p:nvPr/>
        </p:nvPicPr>
        <p:blipFill>
          <a:blip r:embed="rId9"/>
          <a:stretch>
            <a:fillRect/>
          </a:stretch>
        </p:blipFill>
        <p:spPr>
          <a:xfrm>
            <a:off x="88196" y="1283095"/>
            <a:ext cx="2068985" cy="2731958"/>
          </a:xfrm>
          <a:prstGeom prst="rect">
            <a:avLst/>
          </a:prstGeom>
        </p:spPr>
      </p:pic>
      <p:sp>
        <p:nvSpPr>
          <p:cNvPr id="24" name="TextBox 23"/>
          <p:cNvSpPr txBox="1"/>
          <p:nvPr/>
        </p:nvSpPr>
        <p:spPr>
          <a:xfrm>
            <a:off x="3199292" y="1548500"/>
            <a:ext cx="4665977" cy="738664"/>
          </a:xfrm>
          <a:prstGeom prst="rect">
            <a:avLst/>
          </a:prstGeom>
          <a:noFill/>
        </p:spPr>
        <p:txBody>
          <a:bodyPr wrap="square" rtlCol="0">
            <a:spAutoFit/>
          </a:bodyPr>
          <a:lstStyle/>
          <a:p>
            <a:pPr algn="ctr"/>
            <a:r>
              <a:rPr lang="en-US" sz="2100" dirty="0"/>
              <a:t>Currently out for technical review.</a:t>
            </a:r>
          </a:p>
          <a:p>
            <a:pPr algn="ctr"/>
            <a:r>
              <a:rPr lang="en-US" sz="2100" dirty="0"/>
              <a:t>March 2021 NGS Webinar Series Roll-out</a:t>
            </a:r>
          </a:p>
        </p:txBody>
      </p:sp>
    </p:spTree>
    <p:extLst>
      <p:ext uri="{BB962C8B-B14F-4D97-AF65-F5344CB8AC3E}">
        <p14:creationId xmlns:p14="http://schemas.microsoft.com/office/powerpoint/2010/main" val="2016169926"/>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39</a:t>
            </a:fld>
            <a:endParaRPr lang="en-US"/>
          </a:p>
        </p:txBody>
      </p:sp>
      <p:sp>
        <p:nvSpPr>
          <p:cNvPr id="3" name="Title 1"/>
          <p:cNvSpPr>
            <a:spLocks noGrp="1"/>
          </p:cNvSpPr>
          <p:nvPr>
            <p:ph type="title"/>
          </p:nvPr>
        </p:nvSpPr>
        <p:spPr>
          <a:xfrm>
            <a:off x="457200" y="205978"/>
            <a:ext cx="8229600" cy="857251"/>
          </a:xfrm>
        </p:spPr>
        <p:txBody>
          <a:bodyPr>
            <a:normAutofit/>
          </a:bodyPr>
          <a:lstStyle/>
          <a:p>
            <a:r>
              <a:rPr lang="en-US" sz="3200" dirty="0" smtClean="0">
                <a:solidFill>
                  <a:srgbClr val="002E97"/>
                </a:solidFill>
              </a:rPr>
              <a:t>New coordinates in Modernized NSRS</a:t>
            </a:r>
            <a:endParaRPr lang="en-US" sz="3200" dirty="0">
              <a:solidFill>
                <a:srgbClr val="002E97"/>
              </a:solidFill>
            </a:endParaRPr>
          </a:p>
        </p:txBody>
      </p:sp>
      <p:sp>
        <p:nvSpPr>
          <p:cNvPr id="4" name="Content Placeholder 2"/>
          <p:cNvSpPr txBox="1">
            <a:spLocks/>
          </p:cNvSpPr>
          <p:nvPr/>
        </p:nvSpPr>
        <p:spPr>
          <a:xfrm>
            <a:off x="225459" y="1302171"/>
            <a:ext cx="4123944" cy="3580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i="1" dirty="0" smtClean="0">
                <a:solidFill>
                  <a:srgbClr val="002E97"/>
                </a:solidFill>
              </a:rPr>
              <a:t>“These are coordinates which have been </a:t>
            </a:r>
            <a:r>
              <a:rPr lang="en-US" sz="1800" b="1" i="1" dirty="0" smtClean="0">
                <a:solidFill>
                  <a:srgbClr val="002E97"/>
                </a:solidFill>
              </a:rPr>
              <a:t>estimated by NGS</a:t>
            </a:r>
            <a:r>
              <a:rPr lang="en-US" sz="1800" i="1" dirty="0" smtClean="0">
                <a:solidFill>
                  <a:srgbClr val="002E97"/>
                </a:solidFill>
              </a:rPr>
              <a:t>, from time-dependent age-limited historic survey data, CORS coordinate functions and an intra-frame velocity model, </a:t>
            </a:r>
            <a:r>
              <a:rPr lang="en-US" sz="1800" b="1" i="1" dirty="0" smtClean="0">
                <a:solidFill>
                  <a:srgbClr val="002E97"/>
                </a:solidFill>
              </a:rPr>
              <a:t>at an official NSRS reference epoch”</a:t>
            </a:r>
          </a:p>
          <a:p>
            <a:pPr algn="l" hangingPunct="1"/>
            <a:endParaRPr lang="en-US" sz="1800" b="1" i="1" dirty="0" smtClean="0">
              <a:solidFill>
                <a:srgbClr val="002E97"/>
              </a:solidFill>
            </a:endParaRPr>
          </a:p>
          <a:p>
            <a:pPr marL="285750" indent="-285750" algn="l" hangingPunct="1">
              <a:buFont typeface="Arial" panose="020B0604020202020204" pitchFamily="34" charset="0"/>
              <a:buChar char="•"/>
            </a:pPr>
            <a:r>
              <a:rPr lang="en-US" sz="1800" dirty="0" smtClean="0">
                <a:solidFill>
                  <a:srgbClr val="002E97"/>
                </a:solidFill>
              </a:rPr>
              <a:t>An estimated “snapshot” of entire network</a:t>
            </a:r>
          </a:p>
          <a:p>
            <a:pPr marL="285750" indent="-285750" algn="l" hangingPunct="1">
              <a:buFont typeface="Arial" panose="020B0604020202020204" pitchFamily="34" charset="0"/>
              <a:buChar char="•"/>
            </a:pPr>
            <a:r>
              <a:rPr lang="en-US" sz="1800" dirty="0" smtClean="0">
                <a:solidFill>
                  <a:srgbClr val="002E97"/>
                </a:solidFill>
              </a:rPr>
              <a:t>Every 5 or 10 years</a:t>
            </a:r>
          </a:p>
          <a:p>
            <a:pPr marL="285750" indent="-285750" algn="l" hangingPunct="1">
              <a:buFont typeface="Arial" panose="020B0604020202020204" pitchFamily="34" charset="0"/>
              <a:buChar char="•"/>
            </a:pPr>
            <a:r>
              <a:rPr lang="en-US" sz="1800" dirty="0" smtClean="0">
                <a:solidFill>
                  <a:srgbClr val="002E97"/>
                </a:solidFill>
              </a:rPr>
              <a:t>Similar to NAD 83(2011) epoch 2010.00</a:t>
            </a:r>
          </a:p>
          <a:p>
            <a:pPr hangingPunct="1"/>
            <a:endParaRPr lang="en-US" sz="1800" dirty="0">
              <a:solidFill>
                <a:srgbClr val="002E97"/>
              </a:solidFill>
            </a:endParaRPr>
          </a:p>
        </p:txBody>
      </p:sp>
      <p:sp>
        <p:nvSpPr>
          <p:cNvPr id="5" name="TextBox 4"/>
          <p:cNvSpPr txBox="1"/>
          <p:nvPr/>
        </p:nvSpPr>
        <p:spPr>
          <a:xfrm>
            <a:off x="225459" y="822369"/>
            <a:ext cx="3938899" cy="461665"/>
          </a:xfrm>
          <a:prstGeom prst="rect">
            <a:avLst/>
          </a:prstGeom>
          <a:noFill/>
        </p:spPr>
        <p:txBody>
          <a:bodyPr wrap="none" rtlCol="0">
            <a:spAutoFit/>
          </a:bodyPr>
          <a:lstStyle/>
          <a:p>
            <a:r>
              <a:rPr lang="en-US" sz="2400" b="1" u="sng" dirty="0">
                <a:solidFill>
                  <a:srgbClr val="002E97"/>
                </a:solidFill>
              </a:rPr>
              <a:t>Reference Epoch Coordinates</a:t>
            </a:r>
          </a:p>
        </p:txBody>
      </p:sp>
      <p:sp>
        <p:nvSpPr>
          <p:cNvPr id="6" name="TextBox 5"/>
          <p:cNvSpPr txBox="1"/>
          <p:nvPr/>
        </p:nvSpPr>
        <p:spPr>
          <a:xfrm>
            <a:off x="4480561" y="832396"/>
            <a:ext cx="3510898" cy="461665"/>
          </a:xfrm>
          <a:prstGeom prst="rect">
            <a:avLst/>
          </a:prstGeom>
          <a:noFill/>
        </p:spPr>
        <p:txBody>
          <a:bodyPr wrap="none" rtlCol="0">
            <a:spAutoFit/>
          </a:bodyPr>
          <a:lstStyle/>
          <a:p>
            <a:r>
              <a:rPr lang="en-US" sz="2400" b="1" u="sng" dirty="0">
                <a:solidFill>
                  <a:srgbClr val="002E97"/>
                </a:solidFill>
              </a:rPr>
              <a:t>Survey Epoch Coordinates</a:t>
            </a:r>
          </a:p>
        </p:txBody>
      </p:sp>
      <p:sp>
        <p:nvSpPr>
          <p:cNvPr id="7" name="Content Placeholder 2"/>
          <p:cNvSpPr txBox="1">
            <a:spLocks/>
          </p:cNvSpPr>
          <p:nvPr/>
        </p:nvSpPr>
        <p:spPr bwMode="auto">
          <a:xfrm>
            <a:off x="4480561" y="1270667"/>
            <a:ext cx="4455312" cy="387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1800" i="1" dirty="0">
                <a:solidFill>
                  <a:srgbClr val="002E97"/>
                </a:solidFill>
                <a:latin typeface="+mj-lt"/>
              </a:rPr>
              <a:t>“These are coordinates </a:t>
            </a:r>
            <a:r>
              <a:rPr lang="en-US" sz="1800" b="1" dirty="0">
                <a:solidFill>
                  <a:srgbClr val="002E97"/>
                </a:solidFill>
                <a:latin typeface="+mj-lt"/>
              </a:rPr>
              <a:t>computed by NGS </a:t>
            </a:r>
            <a:r>
              <a:rPr lang="en-US" sz="1800" i="1" dirty="0">
                <a:solidFill>
                  <a:srgbClr val="002E97"/>
                </a:solidFill>
                <a:latin typeface="+mj-lt"/>
              </a:rPr>
              <a:t>using submitted data and metadata, checked and adjusted and </a:t>
            </a:r>
            <a:r>
              <a:rPr lang="en-US" sz="1800" b="1" dirty="0">
                <a:solidFill>
                  <a:srgbClr val="002E97"/>
                </a:solidFill>
                <a:latin typeface="+mj-lt"/>
              </a:rPr>
              <a:t>referenced to distinct epochs through time</a:t>
            </a:r>
            <a:r>
              <a:rPr lang="en-US" sz="1800" i="1" dirty="0">
                <a:solidFill>
                  <a:srgbClr val="002E97"/>
                </a:solidFill>
                <a:latin typeface="+mj-lt"/>
              </a:rPr>
              <a:t>.” </a:t>
            </a:r>
            <a:r>
              <a:rPr lang="en-US" sz="2200" i="1" dirty="0">
                <a:solidFill>
                  <a:srgbClr val="002E97"/>
                </a:solidFill>
                <a:latin typeface="+mj-lt"/>
              </a:rPr>
              <a:t> </a:t>
            </a:r>
            <a:endParaRPr lang="en-US" sz="2200" i="1" dirty="0" smtClean="0">
              <a:solidFill>
                <a:srgbClr val="002E97"/>
              </a:solidFill>
              <a:latin typeface="+mj-lt"/>
            </a:endParaRPr>
          </a:p>
          <a:p>
            <a:pPr marL="57150" indent="0">
              <a:buNone/>
            </a:pPr>
            <a:endParaRPr lang="en-US" sz="2200" i="1" dirty="0">
              <a:solidFill>
                <a:srgbClr val="002E97"/>
              </a:solidFill>
              <a:latin typeface="+mj-lt"/>
            </a:endParaRPr>
          </a:p>
          <a:p>
            <a:r>
              <a:rPr lang="en-US" sz="1800" dirty="0" smtClean="0">
                <a:solidFill>
                  <a:srgbClr val="002E97"/>
                </a:solidFill>
                <a:latin typeface="+mj-lt"/>
              </a:rPr>
              <a:t>Provides what a </a:t>
            </a:r>
            <a:r>
              <a:rPr lang="en-US" sz="1800" dirty="0">
                <a:solidFill>
                  <a:srgbClr val="002E97"/>
                </a:solidFill>
                <a:latin typeface="+mj-lt"/>
              </a:rPr>
              <a:t>mark’s coordinates when it was last surveyed?</a:t>
            </a:r>
          </a:p>
          <a:p>
            <a:r>
              <a:rPr lang="en-US" sz="1800" dirty="0">
                <a:solidFill>
                  <a:srgbClr val="002E97"/>
                </a:solidFill>
                <a:latin typeface="+mj-lt"/>
              </a:rPr>
              <a:t>NGS will adjust multiple surveys in timespans called “adjustment windows”, to a single epoch within that window.</a:t>
            </a:r>
          </a:p>
          <a:p>
            <a:r>
              <a:rPr lang="en-US" sz="1800" dirty="0">
                <a:solidFill>
                  <a:srgbClr val="002E97"/>
                </a:solidFill>
                <a:latin typeface="+mj-lt"/>
              </a:rPr>
              <a:t>Multiple SECs can show changes over time</a:t>
            </a:r>
          </a:p>
          <a:p>
            <a:endParaRPr lang="en-US" sz="1800" dirty="0">
              <a:solidFill>
                <a:srgbClr val="002E97"/>
              </a:solidFill>
              <a:latin typeface="+mj-lt"/>
            </a:endParaRPr>
          </a:p>
        </p:txBody>
      </p:sp>
    </p:spTree>
    <p:extLst>
      <p:ext uri="{BB962C8B-B14F-4D97-AF65-F5344CB8AC3E}">
        <p14:creationId xmlns:p14="http://schemas.microsoft.com/office/powerpoint/2010/main" val="190989705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2623580" y="404500"/>
            <a:ext cx="36798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Resources</a:t>
            </a:r>
          </a:p>
        </p:txBody>
      </p:sp>
      <p:sp>
        <p:nvSpPr>
          <p:cNvPr id="4" name="Rectangle 2"/>
          <p:cNvSpPr txBox="1"/>
          <p:nvPr/>
        </p:nvSpPr>
        <p:spPr>
          <a:xfrm>
            <a:off x="969893" y="1300855"/>
            <a:ext cx="7204214" cy="3570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solidFill>
                  <a:srgbClr val="002E97"/>
                </a:solidFill>
                <a:latin typeface="Times New Roman" panose="02020603050405020304" pitchFamily="18" charset="0"/>
                <a:cs typeface="Times New Roman" panose="02020603050405020304" pitchFamily="18" charset="0"/>
              </a:rPr>
              <a:t>NGS Training Center</a:t>
            </a:r>
            <a:endParaRPr lang="en-US" sz="24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Educational Videos</a:t>
            </a:r>
            <a:endParaRPr lang="en-US" sz="2400" b="1"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a:t>
            </a:r>
            <a:r>
              <a:rPr lang="en-US" sz="2000" dirty="0" smtClean="0">
                <a:solidFill>
                  <a:srgbClr val="002E97"/>
                </a:solidFill>
                <a:latin typeface="Times New Roman" panose="02020603050405020304" pitchFamily="18" charset="0"/>
                <a:cs typeface="Times New Roman" panose="02020603050405020304" pitchFamily="18" charset="0"/>
              </a:rPr>
              <a:t>geodesy.noaa.gov/datums/newdatums/WatchVideos.shtml</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NGS </a:t>
            </a:r>
            <a:r>
              <a:rPr sz="2400" b="1" dirty="0">
                <a:solidFill>
                  <a:srgbClr val="002E97"/>
                </a:solidFill>
                <a:latin typeface="Times New Roman" panose="02020603050405020304" pitchFamily="18" charset="0"/>
                <a:cs typeface="Times New Roman" panose="02020603050405020304" pitchFamily="18" charset="0"/>
              </a:rPr>
              <a:t>Webinar </a:t>
            </a:r>
            <a:r>
              <a:rPr sz="2400" b="1" dirty="0" smtClean="0">
                <a:solidFill>
                  <a:srgbClr val="002E97"/>
                </a:solidFill>
                <a:latin typeface="Times New Roman" panose="02020603050405020304" pitchFamily="18" charset="0"/>
                <a:cs typeface="Times New Roman" panose="02020603050405020304" pitchFamily="18" charset="0"/>
              </a:rPr>
              <a:t>Series</a:t>
            </a:r>
            <a:endParaRPr lang="en-US" sz="2400" b="1"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solidFill>
                  <a:srgbClr val="002E97"/>
                </a:solidFill>
                <a:latin typeface="Times New Roman" panose="02020603050405020304" pitchFamily="18" charset="0"/>
                <a:cs typeface="Times New Roman" panose="02020603050405020304" pitchFamily="18" charset="0"/>
              </a:rPr>
              <a:t>Geospatial Summit</a:t>
            </a:r>
            <a:r>
              <a:rPr lang="en-US" b="1" dirty="0" smtClean="0">
                <a:solidFill>
                  <a:srgbClr val="002E97"/>
                </a:solidFill>
                <a:latin typeface="Times New Roman" panose="02020603050405020304" pitchFamily="18" charset="0"/>
                <a:cs typeface="Times New Roman" panose="02020603050405020304" pitchFamily="18" charset="0"/>
              </a:rPr>
              <a:t> </a:t>
            </a:r>
            <a:r>
              <a:rPr lang="en-US" sz="2000" dirty="0">
                <a:solidFill>
                  <a:srgbClr val="002E97"/>
                </a:solidFill>
                <a:latin typeface="Times New Roman" panose="02020603050405020304" pitchFamily="18" charset="0"/>
                <a:cs typeface="Times New Roman" panose="02020603050405020304" pitchFamily="18" charset="0"/>
              </a:rPr>
              <a:t>(register for 2021, 2019 recorded sessions)</a:t>
            </a:r>
          </a:p>
          <a:p>
            <a:pPr lvl="1">
              <a:defRPr sz="3000">
                <a:solidFill>
                  <a:srgbClr val="17375E"/>
                </a:solidFill>
                <a:latin typeface="Arial"/>
                <a:ea typeface="Arial"/>
                <a:cs typeface="Arial"/>
                <a:sym typeface="Arial"/>
              </a:defRPr>
            </a:pPr>
            <a:r>
              <a:rPr lang="en-US" sz="2000" dirty="0" smtClean="0">
                <a:solidFill>
                  <a:srgbClr val="002E97"/>
                </a:solidFill>
                <a:latin typeface="Times New Roman" panose="02020603050405020304" pitchFamily="18" charset="0"/>
                <a:cs typeface="Times New Roman" panose="02020603050405020304" pitchFamily="18" charset="0"/>
              </a:rPr>
              <a:t>https</a:t>
            </a:r>
            <a:r>
              <a:rPr lang="en-US" sz="2000" dirty="0">
                <a:solidFill>
                  <a:srgbClr val="002E97"/>
                </a:solidFill>
                <a:latin typeface="Times New Roman" panose="02020603050405020304" pitchFamily="18" charset="0"/>
                <a:cs typeface="Times New Roman" panose="02020603050405020304" pitchFamily="18" charset="0"/>
              </a:rPr>
              <a:t>://geodesy.noaa.gov/geospatial-summit</a:t>
            </a:r>
            <a:r>
              <a:rPr lang="en-US" sz="2000" dirty="0" smtClean="0">
                <a:solidFill>
                  <a:srgbClr val="002E97"/>
                </a:solidFill>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solidFill>
                  <a:srgbClr val="002E97"/>
                </a:solidFill>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244214395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7" name="TextBox 1"/>
          <p:cNvSpPr txBox="1"/>
          <p:nvPr/>
        </p:nvSpPr>
        <p:spPr>
          <a:xfrm>
            <a:off x="2858277" y="281009"/>
            <a:ext cx="3291925"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SPCS of 2022</a:t>
            </a:r>
          </a:p>
        </p:txBody>
      </p:sp>
      <p:sp>
        <p:nvSpPr>
          <p:cNvPr id="3" name="TextBox 2"/>
          <p:cNvSpPr txBox="1"/>
          <p:nvPr/>
        </p:nvSpPr>
        <p:spPr>
          <a:xfrm>
            <a:off x="2920286" y="4670466"/>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t>https://geodesy.noaa.gov/SPCS/</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2" name="Group 1"/>
          <p:cNvGrpSpPr/>
          <p:nvPr/>
        </p:nvGrpSpPr>
        <p:grpSpPr>
          <a:xfrm>
            <a:off x="750788" y="0"/>
            <a:ext cx="7486650" cy="5120042"/>
            <a:chOff x="-12561616" y="3136912"/>
            <a:chExt cx="9144000" cy="6948843"/>
          </a:xfrm>
        </p:grpSpPr>
        <p:pic>
          <p:nvPicPr>
            <p:cNvPr id="6" name="Picture 5">
              <a:extLst>
                <a:ext uri="{FF2B5EF4-FFF2-40B4-BE49-F238E27FC236}">
                  <a16:creationId xmlns:a16="http://schemas.microsoft.com/office/drawing/2014/main" id="{911FCA05-DF1C-4A33-A587-35AB59C866FB}"/>
                </a:ext>
              </a:extLst>
            </p:cNvPr>
            <p:cNvPicPr>
              <a:picLocks noChangeAspect="1"/>
            </p:cNvPicPr>
            <p:nvPr/>
          </p:nvPicPr>
          <p:blipFill>
            <a:blip r:embed="rId4"/>
            <a:stretch>
              <a:fillRect/>
            </a:stretch>
          </p:blipFill>
          <p:spPr>
            <a:xfrm>
              <a:off x="-12561616" y="3594112"/>
              <a:ext cx="9144000" cy="6491643"/>
            </a:xfrm>
            <a:prstGeom prst="rect">
              <a:avLst/>
            </a:prstGeom>
          </p:spPr>
        </p:pic>
        <p:sp>
          <p:nvSpPr>
            <p:cNvPr id="7" name="TextBox 6">
              <a:extLst>
                <a:ext uri="{FF2B5EF4-FFF2-40B4-BE49-F238E27FC236}">
                  <a16:creationId xmlns:a16="http://schemas.microsoft.com/office/drawing/2014/main" id="{6C5F4F9F-EA81-40C5-8484-77153D612D6E}"/>
                </a:ext>
              </a:extLst>
            </p:cNvPr>
            <p:cNvSpPr txBox="1"/>
            <p:nvPr/>
          </p:nvSpPr>
          <p:spPr>
            <a:xfrm>
              <a:off x="-12561616" y="3136912"/>
              <a:ext cx="9144000" cy="457200"/>
            </a:xfrm>
            <a:prstGeom prst="rect">
              <a:avLst/>
            </a:prstGeom>
            <a:solidFill>
              <a:sysClr val="window" lastClr="FFFFFF"/>
            </a:solidFill>
          </p:spPr>
          <p:txBody>
            <a:bodyPr wrap="square" rtlCol="0">
              <a:normAutofit fontScale="85000" lnSpcReduction="10000"/>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charset="0"/>
                <a:ea typeface="ＭＳ Ｐゴシック" charset="0"/>
              </a:endParaRPr>
            </a:p>
            <a:p>
              <a:pPr marL="0" marR="0" lvl="0" indent="0" algn="ctr" defTabSz="457200" rtl="0" eaLnBrk="1" fontAlgn="base" latinLnBrk="0" hangingPunct="1">
                <a:lnSpc>
                  <a:spcPct val="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charset="0"/>
                  <a:ea typeface="ＭＳ Ｐゴシック" charset="0"/>
                </a:rPr>
                <a:t>State Plane Coordinate Systems of 1927 (134 zones) and 1983 (125 zones)</a:t>
              </a:r>
            </a:p>
          </p:txBody>
        </p:sp>
      </p:grpSp>
      <p:sp>
        <p:nvSpPr>
          <p:cNvPr id="13" name="Slide Number Placeholder 12"/>
          <p:cNvSpPr>
            <a:spLocks noGrp="1"/>
          </p:cNvSpPr>
          <p:nvPr>
            <p:ph type="sldNum" sz="quarter" idx="2"/>
          </p:nvPr>
        </p:nvSpPr>
        <p:spPr/>
        <p:txBody>
          <a:bodyPr/>
          <a:lstStyle/>
          <a:p>
            <a:fld id="{86CB4B4D-7CA3-9044-876B-883B54F8677D}" type="slidenum">
              <a:rPr lang="en-US" smtClean="0"/>
              <a:t>40</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41</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smtClean="0">
                <a:solidFill>
                  <a:srgbClr val="002E97"/>
                </a:solidFill>
                <a:latin typeface="Calibri"/>
              </a:rPr>
              <a:t>Beta Passive Marks Page</a:t>
            </a:r>
            <a:endParaRPr lang="en-US" sz="3000" dirty="0">
              <a:solidFill>
                <a:srgbClr val="002E97"/>
              </a:solidFill>
              <a:latin typeface="Calibri"/>
            </a:endParaRP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420068639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42</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smtClean="0">
                <a:solidFill>
                  <a:srgbClr val="002E97"/>
                </a:solidFill>
                <a:latin typeface="Calibri"/>
              </a:rPr>
              <a:t>Beta Leveling Projects Page</a:t>
            </a:r>
            <a:endParaRPr lang="en-US" sz="3000" dirty="0">
              <a:solidFill>
                <a:srgbClr val="002E97"/>
              </a:solidFill>
              <a:latin typeface="Calibri"/>
            </a:endParaRPr>
          </a:p>
        </p:txBody>
      </p:sp>
      <p:pic>
        <p:nvPicPr>
          <p:cNvPr id="6" name="Picture 5"/>
          <p:cNvPicPr>
            <a:picLocks noChangeAspect="1"/>
          </p:cNvPicPr>
          <p:nvPr/>
        </p:nvPicPr>
        <p:blipFill>
          <a:blip r:embed="rId4"/>
          <a:stretch>
            <a:fillRect/>
          </a:stretch>
        </p:blipFill>
        <p:spPr>
          <a:xfrm>
            <a:off x="0" y="838552"/>
            <a:ext cx="4673442" cy="4304948"/>
          </a:xfrm>
          <a:prstGeom prst="rect">
            <a:avLst/>
          </a:prstGeom>
        </p:spPr>
      </p:pic>
      <p:pic>
        <p:nvPicPr>
          <p:cNvPr id="7" name="Picture 6"/>
          <p:cNvPicPr>
            <a:picLocks noChangeAspect="1"/>
          </p:cNvPicPr>
          <p:nvPr/>
        </p:nvPicPr>
        <p:blipFill>
          <a:blip r:embed="rId5"/>
          <a:stretch>
            <a:fillRect/>
          </a:stretch>
        </p:blipFill>
        <p:spPr>
          <a:xfrm>
            <a:off x="5057229" y="838552"/>
            <a:ext cx="3522346" cy="2116052"/>
          </a:xfrm>
          <a:prstGeom prst="rect">
            <a:avLst/>
          </a:prstGeom>
        </p:spPr>
      </p:pic>
      <p:pic>
        <p:nvPicPr>
          <p:cNvPr id="8" name="Picture 7"/>
          <p:cNvPicPr>
            <a:picLocks noChangeAspect="1"/>
          </p:cNvPicPr>
          <p:nvPr/>
        </p:nvPicPr>
        <p:blipFill>
          <a:blip r:embed="rId6"/>
          <a:stretch>
            <a:fillRect/>
          </a:stretch>
        </p:blipFill>
        <p:spPr>
          <a:xfrm>
            <a:off x="5057229" y="2991026"/>
            <a:ext cx="3522346" cy="2113408"/>
          </a:xfrm>
          <a:prstGeom prst="rect">
            <a:avLst/>
          </a:prstGeom>
        </p:spPr>
      </p:pic>
    </p:spTree>
    <p:extLst>
      <p:ext uri="{BB962C8B-B14F-4D97-AF65-F5344CB8AC3E}">
        <p14:creationId xmlns:p14="http://schemas.microsoft.com/office/powerpoint/2010/main" val="8598216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43</a:t>
            </a:fld>
            <a:endParaRPr lang="en-US"/>
          </a:p>
        </p:txBody>
      </p:sp>
      <p:sp>
        <p:nvSpPr>
          <p:cNvPr id="6" name="Title 1"/>
          <p:cNvSpPr>
            <a:spLocks noGrp="1"/>
          </p:cNvSpPr>
          <p:nvPr>
            <p:ph type="title"/>
          </p:nvPr>
        </p:nvSpPr>
        <p:spPr>
          <a:xfrm>
            <a:off x="1" y="319230"/>
            <a:ext cx="8305799" cy="540676"/>
          </a:xfrm>
        </p:spPr>
        <p:txBody>
          <a:bodyPr>
            <a:noAutofit/>
          </a:bodyPr>
          <a:lstStyle/>
          <a:p>
            <a:r>
              <a:rPr lang="en-US" altLang="en-US" sz="2700" dirty="0">
                <a:solidFill>
                  <a:srgbClr val="002E97"/>
                </a:solidFill>
                <a:cs typeface="Times New Roman" panose="02020603050405020304" pitchFamily="18" charset="0"/>
              </a:rPr>
              <a:t>Coming </a:t>
            </a:r>
            <a:r>
              <a:rPr lang="en-US" altLang="en-US" sz="2700" dirty="0" smtClean="0">
                <a:solidFill>
                  <a:srgbClr val="002E97"/>
                </a:solidFill>
                <a:cs typeface="Times New Roman" panose="02020603050405020304" pitchFamily="18" charset="0"/>
              </a:rPr>
              <a:t>Soon: </a:t>
            </a:r>
            <a:r>
              <a:rPr lang="en-US" altLang="en-US" sz="2700" dirty="0">
                <a:solidFill>
                  <a:srgbClr val="002E97"/>
                </a:solidFill>
                <a:cs typeface="Times New Roman" panose="02020603050405020304" pitchFamily="18" charset="0"/>
              </a:rPr>
              <a:t>OPUS-Projects for RTK </a:t>
            </a:r>
          </a:p>
        </p:txBody>
      </p:sp>
      <p:pic>
        <p:nvPicPr>
          <p:cNvPr id="7" name="Content Placeholder 3"/>
          <p:cNvPicPr>
            <a:picLocks noChangeAspect="1"/>
          </p:cNvPicPr>
          <p:nvPr/>
        </p:nvPicPr>
        <p:blipFill>
          <a:blip r:embed="rId4"/>
          <a:stretch>
            <a:fillRect/>
          </a:stretch>
        </p:blipFill>
        <p:spPr>
          <a:xfrm>
            <a:off x="534825" y="104140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8" name="Rectangle 7"/>
          <p:cNvSpPr/>
          <p:nvPr/>
        </p:nvSpPr>
        <p:spPr>
          <a:xfrm>
            <a:off x="1433619" y="4589502"/>
            <a:ext cx="6453082" cy="5770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575" dirty="0">
                <a:latin typeface="Times New Roman" panose="02020603050405020304" pitchFamily="18" charset="0"/>
                <a:cs typeface="Times New Roman" panose="02020603050405020304" pitchFamily="18" charset="0"/>
              </a:rPr>
              <a:t>NGS is developing a new Standardized </a:t>
            </a:r>
            <a:r>
              <a:rPr lang="en-US" altLang="en-US" sz="1575" b="1" u="sng" dirty="0">
                <a:latin typeface="Times New Roman" panose="02020603050405020304" pitchFamily="18" charset="0"/>
                <a:cs typeface="Times New Roman" panose="02020603050405020304" pitchFamily="18" charset="0"/>
              </a:rPr>
              <a:t>G</a:t>
            </a:r>
            <a:r>
              <a:rPr lang="en-US" altLang="en-US" sz="1575" dirty="0">
                <a:latin typeface="Times New Roman" panose="02020603050405020304" pitchFamily="18" charset="0"/>
                <a:cs typeface="Times New Roman" panose="02020603050405020304" pitchFamily="18" charset="0"/>
              </a:rPr>
              <a:t>NSS </a:t>
            </a:r>
            <a:r>
              <a:rPr lang="en-US" altLang="en-US" sz="1575" b="1" u="sng" dirty="0">
                <a:latin typeface="Times New Roman" panose="02020603050405020304" pitchFamily="18" charset="0"/>
                <a:cs typeface="Times New Roman" panose="02020603050405020304" pitchFamily="18" charset="0"/>
              </a:rPr>
              <a:t>V</a:t>
            </a:r>
            <a:r>
              <a:rPr lang="en-US" altLang="en-US" sz="1575" dirty="0">
                <a:latin typeface="Times New Roman" panose="02020603050405020304" pitchFamily="18" charset="0"/>
                <a:cs typeface="Times New Roman" panose="02020603050405020304" pitchFamily="18" charset="0"/>
              </a:rPr>
              <a:t>ector </a:t>
            </a:r>
            <a:r>
              <a:rPr lang="en-US" altLang="en-US" sz="1575" dirty="0" err="1">
                <a:latin typeface="Times New Roman" panose="02020603050405020304" pitchFamily="18" charset="0"/>
                <a:cs typeface="Times New Roman" panose="02020603050405020304" pitchFamily="18" charset="0"/>
              </a:rPr>
              <a:t>E</a:t>
            </a:r>
            <a:r>
              <a:rPr lang="en-US" altLang="en-US" sz="1575" b="1" u="sng" dirty="0" err="1">
                <a:latin typeface="Times New Roman" panose="02020603050405020304" pitchFamily="18" charset="0"/>
                <a:cs typeface="Times New Roman" panose="02020603050405020304" pitchFamily="18" charset="0"/>
              </a:rPr>
              <a:t>X</a:t>
            </a:r>
            <a:r>
              <a:rPr lang="en-US" altLang="en-US" sz="1575" dirty="0" err="1">
                <a:latin typeface="Times New Roman" panose="02020603050405020304" pitchFamily="18" charset="0"/>
                <a:cs typeface="Times New Roman" panose="02020603050405020304" pitchFamily="18" charset="0"/>
              </a:rPr>
              <a:t>change</a:t>
            </a:r>
            <a:r>
              <a:rPr lang="en-US" altLang="en-US" sz="1575" dirty="0">
                <a:latin typeface="Times New Roman" panose="02020603050405020304" pitchFamily="18" charset="0"/>
                <a:cs typeface="Times New Roman" panose="02020603050405020304" pitchFamily="18" charset="0"/>
              </a:rPr>
              <a:t> Format (GVX) that will be used to ingest vectors into OPUS Projects </a:t>
            </a:r>
            <a:endParaRPr lang="en-US" sz="1575" dirty="0"/>
          </a:p>
        </p:txBody>
      </p:sp>
      <p:sp>
        <p:nvSpPr>
          <p:cNvPr id="9" name="Oval 8"/>
          <p:cNvSpPr/>
          <p:nvPr/>
        </p:nvSpPr>
        <p:spPr>
          <a:xfrm>
            <a:off x="675317" y="3340685"/>
            <a:ext cx="758302" cy="3451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2684556307"/>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44</a:t>
            </a:fld>
            <a:endParaRPr lang="en-US"/>
          </a:p>
        </p:txBody>
      </p:sp>
      <p:sp>
        <p:nvSpPr>
          <p:cNvPr id="3" name="Title 1"/>
          <p:cNvSpPr>
            <a:spLocks noGrp="1"/>
          </p:cNvSpPr>
          <p:nvPr>
            <p:ph type="title"/>
          </p:nvPr>
        </p:nvSpPr>
        <p:spPr>
          <a:xfrm>
            <a:off x="674058" y="353458"/>
            <a:ext cx="7679576" cy="517785"/>
          </a:xfrm>
        </p:spPr>
        <p:txBody>
          <a:bodyPr>
            <a:noAutofit/>
          </a:bodyPr>
          <a:lstStyle/>
          <a:p>
            <a:r>
              <a:rPr lang="en-US" altLang="en-US" sz="2700" dirty="0">
                <a:solidFill>
                  <a:srgbClr val="002E97"/>
                </a:solidFill>
                <a:cs typeface="Times New Roman" panose="02020603050405020304" pitchFamily="18" charset="0"/>
              </a:rPr>
              <a:t>OPUS-Projects for RTK: Get Ready for Beta Testing </a:t>
            </a:r>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1623232910"/>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1381" y="977462"/>
            <a:ext cx="2599428" cy="3085400"/>
            <a:chOff x="471381" y="1324669"/>
            <a:chExt cx="2599428" cy="2429535"/>
          </a:xfrm>
        </p:grpSpPr>
        <p:sp>
          <p:nvSpPr>
            <p:cNvPr id="205" name="TextBox 1"/>
            <p:cNvSpPr txBox="1"/>
            <p:nvPr/>
          </p:nvSpPr>
          <p:spPr>
            <a:xfrm>
              <a:off x="471381" y="1324669"/>
              <a:ext cx="2599428" cy="60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707992" y="2133727"/>
              <a:ext cx="1669687"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17375E"/>
                  </a:solidFill>
                  <a:latin typeface="Times New Roman"/>
                  <a:ea typeface="Times New Roman"/>
                  <a:cs typeface="Times New Roman"/>
                  <a:sym typeface="Times New Roman"/>
                </a:defRPr>
              </a:pPr>
              <a:r>
                <a:rPr lang="en-US" dirty="0" smtClean="0">
                  <a:solidFill>
                    <a:srgbClr val="002E97"/>
                  </a:solidFill>
                </a:rPr>
                <a:t>Big Sky </a:t>
              </a:r>
              <a:r>
                <a:rPr lang="en-US" dirty="0" err="1" smtClean="0">
                  <a:solidFill>
                    <a:srgbClr val="002E97"/>
                  </a:solidFill>
                </a:rPr>
                <a:t>GeoCon</a:t>
              </a:r>
              <a:endParaRPr lang="en-US" dirty="0" smtClean="0">
                <a:solidFill>
                  <a:srgbClr val="002E97"/>
                </a:solidFill>
              </a:endParaRP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4024472"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45</a:t>
            </a:fld>
            <a:endParaRPr lang="en-US"/>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390888" y="433475"/>
            <a:ext cx="836222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b="1" dirty="0" smtClean="0">
                <a:solidFill>
                  <a:srgbClr val="002E97"/>
                </a:solidFill>
              </a:rPr>
              <a:t>2021 </a:t>
            </a:r>
            <a:r>
              <a:rPr sz="4000" b="1" dirty="0" smtClean="0">
                <a:solidFill>
                  <a:srgbClr val="002E97"/>
                </a:solidFill>
              </a:rPr>
              <a:t>NGS </a:t>
            </a:r>
            <a:r>
              <a:rPr lang="en-US" sz="4000" b="1" dirty="0" smtClean="0">
                <a:solidFill>
                  <a:srgbClr val="002E97"/>
                </a:solidFill>
              </a:rPr>
              <a:t>Virtual Geospatial Summit</a:t>
            </a:r>
            <a:endParaRPr sz="4000" b="1" dirty="0">
              <a:solidFill>
                <a:srgbClr val="002E97"/>
              </a:solidFill>
            </a:endParaRPr>
          </a:p>
        </p:txBody>
      </p:sp>
      <p:sp>
        <p:nvSpPr>
          <p:cNvPr id="4" name="Rectangle 2"/>
          <p:cNvSpPr txBox="1"/>
          <p:nvPr/>
        </p:nvSpPr>
        <p:spPr>
          <a:xfrm>
            <a:off x="3798426" y="1806272"/>
            <a:ext cx="5128966"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3200" b="1" dirty="0" smtClean="0">
                <a:solidFill>
                  <a:srgbClr val="002E97"/>
                </a:solidFill>
                <a:latin typeface="Times New Roman" panose="02020603050405020304" pitchFamily="18" charset="0"/>
                <a:cs typeface="Times New Roman" panose="02020603050405020304" pitchFamily="18" charset="0"/>
              </a:rPr>
              <a:t>May 4th and May 5th</a:t>
            </a:r>
            <a:endParaRPr lang="en-US" sz="32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smtClean="0">
                <a:solidFill>
                  <a:srgbClr val="002E97"/>
                </a:solidFill>
                <a:latin typeface="Times New Roman" panose="02020603050405020304" pitchFamily="18" charset="0"/>
                <a:cs typeface="Times New Roman" panose="02020603050405020304" pitchFamily="18" charset="0"/>
              </a:rPr>
              <a:t>11am to 3pm Mountain Time</a:t>
            </a:r>
          </a:p>
          <a:p>
            <a:pPr lvl="1">
              <a:defRPr sz="3000">
                <a:solidFill>
                  <a:srgbClr val="17375E"/>
                </a:solidFill>
                <a:latin typeface="Arial"/>
                <a:ea typeface="Arial"/>
                <a:cs typeface="Arial"/>
                <a:sym typeface="Arial"/>
              </a:defRPr>
            </a:pPr>
            <a:endParaRPr lang="en-US" sz="2000" dirty="0" smtClean="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endParaRPr lang="en-US" sz="2000" dirty="0" smtClean="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400" b="1" dirty="0" smtClean="0">
                <a:solidFill>
                  <a:srgbClr val="002E97"/>
                </a:solidFill>
                <a:latin typeface="Times New Roman" panose="02020603050405020304" pitchFamily="18" charset="0"/>
                <a:cs typeface="Times New Roman" panose="02020603050405020304" pitchFamily="18" charset="0"/>
              </a:rPr>
              <a:t>Register</a:t>
            </a:r>
          </a:p>
          <a:p>
            <a:pPr lvl="1">
              <a:defRPr sz="3000">
                <a:solidFill>
                  <a:srgbClr val="17375E"/>
                </a:solidFill>
                <a:latin typeface="Arial"/>
                <a:ea typeface="Arial"/>
                <a:cs typeface="Arial"/>
                <a:sym typeface="Arial"/>
              </a:defRPr>
            </a:pPr>
            <a:r>
              <a:rPr lang="en-US" sz="2000" dirty="0" smtClean="0">
                <a:solidFill>
                  <a:srgbClr val="002E97"/>
                </a:solidFill>
                <a:latin typeface="Times New Roman" panose="02020603050405020304" pitchFamily="18" charset="0"/>
                <a:cs typeface="Times New Roman" panose="02020603050405020304" pitchFamily="18" charset="0"/>
              </a:rPr>
              <a:t>https://geodesy.noaa.gov/geospatial-summit/</a:t>
            </a:r>
          </a:p>
          <a:p>
            <a:pPr>
              <a:defRPr sz="3000">
                <a:solidFill>
                  <a:srgbClr val="17375E"/>
                </a:solidFill>
                <a:latin typeface="Arial"/>
                <a:ea typeface="Arial"/>
                <a:cs typeface="Arial"/>
                <a:sym typeface="Arial"/>
              </a:defRPr>
            </a:pPr>
            <a:endParaRPr lang="en-US" sz="2000" b="1" dirty="0" smtClean="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400" b="1" dirty="0" smtClean="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pic>
        <p:nvPicPr>
          <p:cNvPr id="5122" name="Picture 2" descr="sid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73" y="1584599"/>
            <a:ext cx="2919470" cy="291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1941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2" descr="Geodetic Advisor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93" y="928966"/>
            <a:ext cx="5353975" cy="4023130"/>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629427" y="853949"/>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nvGrpSpPr>
          <p:cNvPr id="11" name="Group 10"/>
          <p:cNvGrpSpPr/>
          <p:nvPr/>
        </p:nvGrpSpPr>
        <p:grpSpPr>
          <a:xfrm>
            <a:off x="5726974" y="876352"/>
            <a:ext cx="3081746" cy="2373238"/>
            <a:chOff x="5905500" y="1243681"/>
            <a:chExt cx="2837176" cy="2184896"/>
          </a:xfrm>
        </p:grpSpPr>
        <p:pic>
          <p:nvPicPr>
            <p:cNvPr id="10" name="Picture 9"/>
            <p:cNvPicPr>
              <a:picLocks noChangeAspect="1"/>
            </p:cNvPicPr>
            <p:nvPr/>
          </p:nvPicPr>
          <p:blipFill>
            <a:blip r:embed="rId6"/>
            <a:stretch>
              <a:fillRect/>
            </a:stretch>
          </p:blipFill>
          <p:spPr>
            <a:xfrm>
              <a:off x="5905500" y="1293592"/>
              <a:ext cx="2837176" cy="2134985"/>
            </a:xfrm>
            <a:prstGeom prst="rect">
              <a:avLst/>
            </a:prstGeom>
          </p:spPr>
        </p:pic>
        <p:sp>
          <p:nvSpPr>
            <p:cNvPr id="8" name="TextBox 7"/>
            <p:cNvSpPr txBox="1"/>
            <p:nvPr/>
          </p:nvSpPr>
          <p:spPr>
            <a:xfrm>
              <a:off x="7036362" y="1243681"/>
              <a:ext cx="1460437" cy="3400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37</a:t>
              </a:r>
              <a:r>
                <a:rPr kumimoji="0" lang="en-US" b="0" i="0" u="none" strike="noStrike" cap="none" spc="0" normalizeH="0" dirty="0" smtClean="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grpSp>
      <p:sp>
        <p:nvSpPr>
          <p:cNvPr id="12" name="Slide Number Placeholder 11"/>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4969419" y="1986928"/>
            <a:ext cx="1773437" cy="1821564"/>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1807</a:t>
            </a:r>
          </a:p>
          <a:p>
            <a:pPr>
              <a:defRPr sz="1400">
                <a:latin typeface="Arial"/>
                <a:ea typeface="Arial"/>
                <a:cs typeface="Arial"/>
                <a:sym typeface="Arial"/>
              </a:defRPr>
            </a:pPr>
            <a:r>
              <a:t>Thomas Jefferson</a:t>
            </a:r>
          </a:p>
          <a:p>
            <a:pPr>
              <a:defRPr sz="1400">
                <a:latin typeface="Arial"/>
                <a:ea typeface="Arial"/>
                <a:cs typeface="Arial"/>
                <a:sym typeface="Arial"/>
              </a:defRPr>
            </a:pPr>
            <a:r>
              <a:t>Survey of the Coast</a:t>
            </a:r>
          </a:p>
        </p:txBody>
      </p:sp>
      <p:sp>
        <p:nvSpPr>
          <p:cNvPr id="125" name="TextBox 13"/>
          <p:cNvSpPr txBox="1"/>
          <p:nvPr/>
        </p:nvSpPr>
        <p:spPr>
          <a:xfrm>
            <a:off x="2047126"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t>Ferdinand Hassler</a:t>
            </a:r>
          </a:p>
          <a:p>
            <a:pPr>
              <a:defRPr sz="1400">
                <a:latin typeface="Arial"/>
                <a:ea typeface="Arial"/>
                <a:cs typeface="Arial"/>
                <a:sym typeface="Arial"/>
              </a:defRPr>
            </a:pPr>
            <a:r>
              <a:t>Superintendent</a:t>
            </a:r>
          </a:p>
        </p:txBody>
      </p:sp>
      <p:sp>
        <p:nvSpPr>
          <p:cNvPr id="126" name="TextBox 14"/>
          <p:cNvSpPr txBox="1"/>
          <p:nvPr/>
        </p:nvSpPr>
        <p:spPr>
          <a:xfrm>
            <a:off x="3741546" y="4231638"/>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4995529" y="4230506"/>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1970</a:t>
            </a:r>
          </a:p>
          <a:p>
            <a:pPr>
              <a:defRPr sz="1400">
                <a:latin typeface="Arial"/>
                <a:ea typeface="Arial"/>
                <a:cs typeface="Arial"/>
                <a:sym typeface="Arial"/>
              </a:defRPr>
            </a:pPr>
            <a:r>
              <a:t>NOAA is established</a:t>
            </a:r>
          </a:p>
        </p:txBody>
      </p:sp>
      <p:pic>
        <p:nvPicPr>
          <p:cNvPr id="129" name="Picture 17" descr="Picture 17"/>
          <p:cNvPicPr>
            <a:picLocks noChangeAspect="1"/>
          </p:cNvPicPr>
          <p:nvPr/>
        </p:nvPicPr>
        <p:blipFill>
          <a:blip r:embed="rId5">
            <a:extLst/>
          </a:blip>
          <a:stretch>
            <a:fillRect/>
          </a:stretch>
        </p:blipFill>
        <p:spPr>
          <a:xfrm>
            <a:off x="137514" y="1818299"/>
            <a:ext cx="1688594" cy="2249425"/>
          </a:xfrm>
          <a:prstGeom prst="rect">
            <a:avLst/>
          </a:prstGeom>
          <a:ln w="12700">
            <a:miter lim="400000"/>
          </a:ln>
        </p:spPr>
      </p:pic>
      <p:pic>
        <p:nvPicPr>
          <p:cNvPr id="130" name="Picture 18" descr="Picture 18"/>
          <p:cNvPicPr>
            <a:picLocks noChangeAspect="1"/>
          </p:cNvPicPr>
          <p:nvPr/>
        </p:nvPicPr>
        <p:blipFill>
          <a:blip r:embed="rId6">
            <a:extLst/>
          </a:blip>
          <a:stretch>
            <a:fillRect/>
          </a:stretch>
        </p:blipFill>
        <p:spPr>
          <a:xfrm>
            <a:off x="2433054" y="1812351"/>
            <a:ext cx="1955906" cy="2255373"/>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pic>
        <p:nvPicPr>
          <p:cNvPr id="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657" y="390929"/>
            <a:ext cx="7297961" cy="47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2985692814"/>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5182</TotalTime>
  <Words>2914</Words>
  <Application>Microsoft Office PowerPoint</Application>
  <PresentationFormat>On-screen Show (16:9)</PresentationFormat>
  <Paragraphs>470</Paragraphs>
  <Slides>45</Slides>
  <Notes>38</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4" baseType="lpstr">
      <vt:lpstr>ＭＳ Ｐゴシック</vt:lpstr>
      <vt:lpstr>ＭＳ Ｐゴシック</vt:lpstr>
      <vt:lpstr>Arial</vt:lpstr>
      <vt:lpstr>Arial Black</vt:lpstr>
      <vt:lpstr>Calibri</vt:lpstr>
      <vt:lpstr>Helvetica</vt:lpstr>
      <vt:lpstr>Times New Roman</vt:lpstr>
      <vt:lpstr>Office Theme</vt:lpstr>
      <vt:lpstr>Bitmap Image</vt:lpstr>
      <vt:lpstr>Modernizing the 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NAVD 88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Shift and Drift</vt:lpstr>
      <vt:lpstr>OPUS Shared Solutions Dashboard</vt:lpstr>
      <vt:lpstr>PowerPoint Presentation</vt:lpstr>
      <vt:lpstr>Mark Recovery Dashboard</vt:lpstr>
      <vt:lpstr>Best ways to determine coordinates in Modernized NSRS  </vt:lpstr>
      <vt:lpstr>PowerPoint Presentation</vt:lpstr>
      <vt:lpstr>PowerPoint Presentation</vt:lpstr>
      <vt:lpstr>Blue Print 3: Working in the Modernized NSRS 2020 Updated Edition with Use Cases</vt:lpstr>
      <vt:lpstr>New coordinates in Modernized NSRS</vt:lpstr>
      <vt:lpstr>PowerPoint Presentation</vt:lpstr>
      <vt:lpstr>PowerPoint Presentation</vt:lpstr>
      <vt:lpstr>PowerPoint Presentation</vt:lpstr>
      <vt:lpstr>Coming Soon: OPUS-Projects for RTK </vt:lpstr>
      <vt:lpstr>OPUS-Projects for RTK: Get Ready for Beta Testing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131</cp:revision>
  <dcterms:modified xsi:type="dcterms:W3CDTF">2021-04-07T15:48:19Z</dcterms:modified>
</cp:coreProperties>
</file>