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Default Extension="wav" ContentType="audio/wav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803" r:id="rId4"/>
    <p:sldMasterId id="2147483819" r:id="rId5"/>
    <p:sldMasterId id="2147483835" r:id="rId6"/>
    <p:sldMasterId id="2147483851" r:id="rId7"/>
    <p:sldMasterId id="2147483867" r:id="rId8"/>
    <p:sldMasterId id="2147483883" r:id="rId9"/>
    <p:sldMasterId id="2147483911" r:id="rId10"/>
    <p:sldMasterId id="2147483935" r:id="rId11"/>
    <p:sldMasterId id="2147486313" r:id="rId12"/>
  </p:sldMasterIdLst>
  <p:notesMasterIdLst>
    <p:notesMasterId r:id="rId23"/>
  </p:notesMasterIdLst>
  <p:sldIdLst>
    <p:sldId id="297" r:id="rId13"/>
    <p:sldId id="295" r:id="rId14"/>
    <p:sldId id="298" r:id="rId15"/>
    <p:sldId id="299" r:id="rId16"/>
    <p:sldId id="300" r:id="rId17"/>
    <p:sldId id="301" r:id="rId18"/>
    <p:sldId id="302" r:id="rId19"/>
    <p:sldId id="304" r:id="rId20"/>
    <p:sldId id="305" r:id="rId21"/>
    <p:sldId id="303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CC0099"/>
    <a:srgbClr val="58267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31" autoAdjust="0"/>
  </p:normalViewPr>
  <p:slideViewPr>
    <p:cSldViewPr>
      <p:cViewPr varScale="1">
        <p:scale>
          <a:sx n="93" d="100"/>
          <a:sy n="93" d="100"/>
        </p:scale>
        <p:origin x="-1061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970216-8FCF-4EC8-90F6-11DD4802238E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369819-4A95-490C-B14C-CE0923F90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5790827-A31E-469E-BE5D-EE4117CD392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4AC95-4C0A-4F4B-9795-56189BA909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5790827-A31E-469E-BE5D-EE4117CD392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5790827-A31E-469E-BE5D-EE4117CD392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5790827-A31E-469E-BE5D-EE4117CD392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5790827-A31E-469E-BE5D-EE4117CD392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5790827-A31E-469E-BE5D-EE4117CD392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5790827-A31E-469E-BE5D-EE4117CD392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5790827-A31E-469E-BE5D-EE4117CD392B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16BD-672B-44C3-BCA7-42E1C98324CC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D67B3-CDBF-4A24-9E26-A5854E59F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A47B-52F1-42DA-ABBE-94FA806DEDE4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B51EB-1367-4BE8-BBDA-AB898E171F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CB4C6AA-842E-4FEE-A4A5-D2DFD249F62B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01A374-E6EC-450F-B940-963152655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E8EE9C4-BB49-42C1-ABCE-AAFC9CDB0567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D901CA3-3706-4963-841D-81B85559B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C0CD53C-C4A3-40B9-8F30-2E8877300545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084BAE-1062-46D5-9751-17432F3FE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FE4513-CE0E-4796-A2A4-59B9100C947E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DA08793-8D0F-48ED-94DB-7ED98530C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FC5B3B-E978-4359-9942-B19A1E0C99DC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EC374B2-625F-4A83-BAA8-6A3F93411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484EA55-46D1-4E4A-A5B5-4BD859018E76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387202C-377F-405D-B6CD-763D13507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FA77E6-A4B7-4745-B140-FA4ABDBBE667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DB18F8-07DB-4DD3-8296-41F276522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9134981-612D-4307-BDF8-26F31F946F56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F40CB1-04D5-475E-AFBD-39B5EA548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62934F7-C34E-4050-9298-6635E206B1A4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388B2BA-6BDA-4316-B91B-022B510BE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476F65F-FDF5-467A-9CBF-C33A6172A8E5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DD316EB-9C5C-489B-9265-64EC2885A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BACD8-DDCD-486E-B74D-E54D6F5C3215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E30D6-1689-4058-BE22-AD3EBA9DCE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E7B5D4-FB5C-433F-9CED-2BAA11C731F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C2F62F3-C30E-46FB-87C2-7AA1DBC4E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D074402-D069-494B-9695-F4ABE6688929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301A786-D0CB-4946-92D5-A87585164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4F89D4-F9F5-43E8-BE75-D64DAD28359B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42F234-0C9F-402A-9524-58DF87CC1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3E4AC09-7E89-41E7-AD8B-81D87FD9C581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AA8AA63-DA6C-42D2-BBD8-D36DD706C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6B01E0-9989-4A7B-85BF-AEA38053278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AD08F2-5808-4EF1-933A-EA43DCA0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66603D9-CC06-4992-8A61-E83323D55A59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9876DC-9BA9-4A9D-9544-B36368EAD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F984A82-4EF6-41F7-B1A6-7B503F73C3A8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E046FF9-E3B1-44E9-97D1-D8473B365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C09AA8-817C-4D07-8D0C-9DB660A0A8A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9C5B18-6775-420A-9D5B-C1F462E4D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C7561D-A3C0-4EA7-A8D5-06B1A7F9469A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FE3D2D-E08A-4E5B-900D-CD23297C1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A42C8FE-E4C8-444E-85DD-720B5A3AF54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5CAC69C-0E68-40C6-8046-3BAB7F2A3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FBA761-C311-4010-A286-AC25C3AEB1EC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86C5499-81BD-42FE-942D-C697E3F29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2251CB5-947F-4A9F-8430-BF79F7B834DC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5444910-340A-4BA9-AA9E-B8DEE0F6B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E36E088-8250-4481-9921-0C5E809C60D9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B970AC7-EBEC-40A2-BC82-5EA8416E2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86E924F-51CB-4334-859C-D895D6141EAD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CF98C4-0D64-44DB-822F-CB8E15D24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0E147A2-BB09-4BA3-973C-404F29E7870C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33E8A2D-E2FF-4C20-883D-B6A2D8FB4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AA33BFF-53C4-4CFF-86D8-973A48C95E5C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9B15B1-650B-45B4-9881-8F75957D3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773FE43-309E-439F-AE3F-BE07339C1A29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ACFB08-FBCB-4672-8794-D18AD7461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20F874-48CD-4704-8EDE-F7973B719D56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17F01D8-6E36-4B9C-A4A4-4BCC85489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977835C-9458-42A9-A5F3-FB6805832A9E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0F70-8B6B-4937-A34D-44804A506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15159E6-7C32-4329-A68C-9BFCED64B324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110F2F6-F2D7-4D0E-8F65-36204B38B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BF324C6-6F94-4FE1-AEAC-E8937A5F48D5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95E7C79-AF3E-44DD-801E-4B217CAFB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70B886E-BDE7-43E2-9022-0118B5F5833C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F079DA7-2044-474C-BC38-53F3C99A7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6715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6550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8581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7834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97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750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2266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8568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04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7769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083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2CC08-A110-4852-9A68-F493946B7C58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23AEF-83BB-40C4-B940-7D39D6A22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524000"/>
            <a:ext cx="6705600" cy="30480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0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315A97BE-6EF8-46AB-B7DB-246786577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6959C076-19FC-4CAE-AB71-08DABA78C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75EBE-C1F5-4112-8511-3763D2259B18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706E9-A0B5-4322-9F1B-F987CB11D8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3352A8CA-2675-4A77-A9C8-90699AF6C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6354D992-081D-40C8-A2FB-7328C2EA4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F16DC45D-F935-4D02-89B9-8B9EAEE9C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03C4D02E-9965-46FB-9D33-C2CA83C1D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BB8F90B7-93AA-4FD4-9420-3416F0691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AC81609B-4FA1-4C4F-9053-F5A603692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C9683984-C2EE-416D-8910-81ABD29CF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DF59D354-E4C2-4A75-A2F4-8774DE864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/>
            </a:lvl1pPr>
          </a:lstStyle>
          <a:p>
            <a:pPr>
              <a:defRPr/>
            </a:pPr>
            <a:fld id="{480D0157-72A9-462B-8003-8287523A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456655F-4DAC-4A32-AA03-F9DC781AE7C5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AC77C67-BF3A-460C-8AE0-6E8B413FA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07984-852B-45F2-82CC-765FD9D4ED2F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AC193-B542-4EE0-9D21-9A15485017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6179722-3ADB-4EB6-BC6F-C1FDCBE2DFB1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319741A-9384-4B87-9C1C-59304C323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D13EEC9-254D-4581-ADE4-87D117EC04A3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54FFB3E-8FE6-48BC-BAD4-16765A306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257CC4-58D1-4BF0-88EB-4ADA108577CA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4C4994D-4D93-4702-99B8-91769099A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5BFD9F-B00B-4D6D-B523-F45B69DA27D8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4FC0643-6A64-44F2-AFFC-20F76F598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47A39EC-2B2D-4CD7-9D45-29CB243CFDC2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8EF88F4-9720-4EF5-A9D7-2D20DD4C7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033BE9-145B-48EF-9A7B-265F3342B784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FE8446-6DC6-4E59-854C-1BE3D30C4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FDACA3-2A19-4BFC-B637-FA1CA24920B4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8D319E8-035A-4805-A6F2-529BA2E3A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7D8351E-B788-413E-AD58-BBDC8C3611F9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CB035CB-6952-4767-B64B-4027F40F3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0543E75-465D-4046-B1CA-18D6FEE973F1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88D81B-30CF-4BA0-B8BB-DB3BFD4AF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6B4384A-86DA-4B75-B834-E4D9BB66778D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4A09EE1-ADC6-40E6-94B1-B2F1E4776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7A0CF-72C7-4DFB-8AA8-2715FEDA30C1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0794-6E2A-428F-A70E-9868FC6228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582E00-B315-4B98-92EF-C8032FC642C8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36227A2-0683-4E5D-B67D-15FE41B76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1CE6A7C-71E7-4FFF-A181-FC3C2654B1DD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0E92BD4-63A4-4718-8BC0-459367A0B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DB45BD5-18ED-4E82-A2FA-DCB4089D0D62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0C05F44-0E21-47E7-8004-006F443DC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707764-CC9C-4B5D-B777-609EA32963CC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E8A0103-EEAA-43F6-95F5-C252004AD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7BFC1A-6B7F-41AB-AFF7-E672EA67894C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C512EED-E9BB-4658-957D-AC35AAECE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133B10-F991-4374-AF52-EE4D8367A2D5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9FB756-C0C9-4E15-B9FB-E88B2E6B1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143F0-100E-4A0D-8064-1CFE5A86DD85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9C12-2B91-4C45-87FA-11DB2F93EF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700FB3F-CFCE-46DD-BC66-1EFE7E949CCA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FC01F95-4330-4BC8-8882-3868DF356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D6172-B35E-4472-859F-4B160D2F132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B552B0B-D583-454D-B219-F17A25271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FD92C9E-CB2F-410B-AEDF-9FA9CF4574A3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3FFD20-ABEC-42A7-992E-134FFF80D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4FA9B37-8D96-4BF0-909F-C3353C13AB78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2AB70BD-7E6C-4BE6-8151-ECA22AC9B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5B03800-E9EC-4DB5-A824-93486665F851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19CEAC-A9C9-44E0-87CA-1987E8E60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1B4FD6-C88F-44D6-A940-0C4658E67354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E3216D-4BD3-4A10-A50D-9E08E4C87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3786B-C55C-4AF3-8AC4-888B27C5B965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F66B-E620-4B01-8AB0-5F1B941B53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55C4D2D-C27B-4DE6-ACC5-18D5B2AB6657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1B8FE45-0470-474D-9AFD-4F2E3850D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B37100-24F6-47E6-A07B-0E8CB7A9236D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B4A8C1D-31ED-45DA-BF71-7ADB50E98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00F5D90-1D16-4E13-A592-2EA36DC38BF0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695F186-56A8-48F4-82E8-514884FB8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D1F8CDC-DC59-4BD0-B4C2-BCD5F1AE7E11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7AD356-2DB6-4092-B9C7-BBB2FC301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EA313C-4D5C-402B-A83C-CEA6F580B679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A04650-D6F5-4841-8078-A1B1E3D67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1076D0-5687-4E9A-8750-7E6BDAE74B22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1A23613-2505-4B34-866C-8069D445D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8A852A-5AA3-48BF-9ABF-232D505FB83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FE131FA-D6B6-4F7B-9E4B-46DA51956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F7927F6-2FBA-4D5A-9E91-17B968FA4D29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B218F7E-B614-4223-B86F-90CC5D2FF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0BE3D8-B19A-4046-8F69-E89643CA7BF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A55735-AD19-4BC3-B3BF-71A911E03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0EDCE2B-8588-45A2-A302-C3B7F2B91771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97B464-031B-459B-B30F-33466B2C8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79BA8-E844-4D04-895B-57DD5EE59DE2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B56A0-BE1F-4B97-94B0-5BFAA07995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0A67E2-FAC4-4328-ACE4-1740C874E9F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E15DCE1-6BB1-4486-A4F2-6E194F1FD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C8445EA-F632-4026-BB69-B3C793B917F7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A7B71FB-8EDF-4A53-B0FD-DF44160A3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06663F3-1A92-41F6-927A-88A1992417C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3CD32E1-B822-4C99-B9AB-F456A08CD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0DB5A4-F2F6-4441-B2F3-1A340CD773F4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91C3A1D-8512-4703-9383-B1F27C231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73A2B3-5B61-4057-8219-287E8691F535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10A448-2954-4C0F-B0F9-E449D0934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8D0F66-4B91-480C-82C2-658FB3DD1961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8EA81E-B33D-47A5-B50F-A7F3DD740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52887-5607-41DB-A499-880B4B588D32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859E-9BC9-4F47-9D34-1FC9C8790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95F8EC3-8EE1-4D41-B9F6-4D8EB8956C7C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99D750-887C-4D3D-9FC7-D7D66913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CC097F-B0CF-467F-8BE6-2A42D85BC40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55CF2E-65FF-488B-8DFF-BC1372E29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91D767A-3D7D-43F8-B741-C3637756AB87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3B2933-9C56-42A1-BECC-212C0CFFE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8985B63-AA86-4CA9-93C9-554C883E50F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CE41E76-056B-4517-8B38-82D061FD2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823D8C2-C60B-44A3-9270-85743F127453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611B33-8EFB-43EC-854E-22E1DF076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0" y="15240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0" y="31242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06E452F-80BD-45B9-8C82-585E9199D437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759486B-FF2A-4F3D-8603-5E06AC19C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0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4BBAB9-3180-47AF-BDF0-00F512D489CE}" type="datetimeFigureOut">
              <a:rPr lang="en-US"/>
              <a:pPr>
                <a:defRPr/>
              </a:pPr>
              <a:t>7/6/2013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976586-11BD-44F2-9394-6EF19FBDA2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0" r:id="rId1"/>
    <p:sldLayoutId id="2147486131" r:id="rId2"/>
    <p:sldLayoutId id="2147486132" r:id="rId3"/>
    <p:sldLayoutId id="2147486133" r:id="rId4"/>
    <p:sldLayoutId id="2147486134" r:id="rId5"/>
    <p:sldLayoutId id="2147486135" r:id="rId6"/>
    <p:sldLayoutId id="2147486136" r:id="rId7"/>
    <p:sldLayoutId id="2147486137" r:id="rId8"/>
    <p:sldLayoutId id="2147486138" r:id="rId9"/>
    <p:sldLayoutId id="2147486139" r:id="rId10"/>
    <p:sldLayoutId id="2147486140" r:id="rId11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January 23,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MAPPS 2012 Winter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1" r:id="rId1"/>
    <p:sldLayoutId id="2147486142" r:id="rId2"/>
    <p:sldLayoutId id="2147486143" r:id="rId3"/>
    <p:sldLayoutId id="2147486144" r:id="rId4"/>
    <p:sldLayoutId id="2147486145" r:id="rId5"/>
    <p:sldLayoutId id="2147486146" r:id="rId6"/>
    <p:sldLayoutId id="2147486147" r:id="rId7"/>
    <p:sldLayoutId id="2147486148" r:id="rId8"/>
    <p:sldLayoutId id="2147486149" r:id="rId9"/>
    <p:sldLayoutId id="2147486150" r:id="rId10"/>
    <p:sldLayoutId id="214748615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68098A-069A-4F1B-87B4-5B801C38B980}" type="datetime1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59857F-C2D5-4131-8832-625119FAF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2" r:id="rId1"/>
    <p:sldLayoutId id="2147486303" r:id="rId2"/>
    <p:sldLayoutId id="2147486304" r:id="rId3"/>
    <p:sldLayoutId id="2147486305" r:id="rId4"/>
    <p:sldLayoutId id="2147486306" r:id="rId5"/>
    <p:sldLayoutId id="2147486307" r:id="rId6"/>
    <p:sldLayoutId id="2147486308" r:id="rId7"/>
    <p:sldLayoutId id="2147486309" r:id="rId8"/>
    <p:sldLayoutId id="2147486310" r:id="rId9"/>
    <p:sldLayoutId id="2147486311" r:id="rId10"/>
    <p:sldLayoutId id="2147486312" r:id="rId11"/>
  </p:sldLayoutIdLst>
  <p:transition>
    <p:fade/>
  </p:transition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6E047118-9D73-D940-849A-E2266DCC44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7/6/2013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4" r:id="rId1"/>
    <p:sldLayoutId id="2147486315" r:id="rId2"/>
    <p:sldLayoutId id="2147486316" r:id="rId3"/>
    <p:sldLayoutId id="2147486317" r:id="rId4"/>
    <p:sldLayoutId id="2147486318" r:id="rId5"/>
    <p:sldLayoutId id="2147486319" r:id="rId6"/>
    <p:sldLayoutId id="2147486320" r:id="rId7"/>
    <p:sldLayoutId id="2147486321" r:id="rId8"/>
    <p:sldLayoutId id="2147486322" r:id="rId9"/>
    <p:sldLayoutId id="2147486323" r:id="rId10"/>
    <p:sldLayoutId id="2147486324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sz="2400" smtClean="0">
              <a:solidFill>
                <a:srgbClr val="000000"/>
              </a:solidFill>
              <a:latin typeface="Times" pitchFamily="18" charset="0"/>
              <a:cs typeface="+mn-cs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400" smtClean="0">
              <a:solidFill>
                <a:srgbClr val="000000"/>
              </a:solidFill>
              <a:latin typeface="Times" pitchFamily="18" charset="0"/>
              <a:cs typeface="+mn-cs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  <p:sldLayoutId id="2147486174" r:id="rId12"/>
    <p:sldLayoutId id="2147486175" r:id="rId13"/>
    <p:sldLayoutId id="2147486176" r:id="rId14"/>
    <p:sldLayoutId id="2147486177" r:id="rId15"/>
    <p:sldLayoutId id="2147486178" r:id="rId16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Last Updated 30 Nov 2009 (DAS)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35645B-A5C7-4FD5-A39A-E85A06A44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9" r:id="rId1"/>
    <p:sldLayoutId id="2147486180" r:id="rId2"/>
    <p:sldLayoutId id="2147486181" r:id="rId3"/>
    <p:sldLayoutId id="2147486182" r:id="rId4"/>
    <p:sldLayoutId id="2147486183" r:id="rId5"/>
    <p:sldLayoutId id="2147486184" r:id="rId6"/>
    <p:sldLayoutId id="2147486185" r:id="rId7"/>
    <p:sldLayoutId id="2147486186" r:id="rId8"/>
    <p:sldLayoutId id="2147486187" r:id="rId9"/>
    <p:sldLayoutId id="2147486188" r:id="rId10"/>
    <p:sldLayoutId id="214748618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Continuation Slide-3-1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982D99-EA16-4819-9A9B-AF1B90A582A6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893BC7-6538-485A-9B49-C86C48CB4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0" r:id="rId1"/>
    <p:sldLayoutId id="2147486191" r:id="rId2"/>
    <p:sldLayoutId id="2147486192" r:id="rId3"/>
    <p:sldLayoutId id="2147486193" r:id="rId4"/>
    <p:sldLayoutId id="2147486194" r:id="rId5"/>
    <p:sldLayoutId id="2147486195" r:id="rId6"/>
    <p:sldLayoutId id="2147486196" r:id="rId7"/>
    <p:sldLayoutId id="2147486197" r:id="rId8"/>
    <p:sldLayoutId id="2147486198" r:id="rId9"/>
    <p:sldLayoutId id="2147486199" r:id="rId10"/>
    <p:sldLayoutId id="2147486200" r:id="rId11"/>
    <p:sldLayoutId id="2147486201" r:id="rId12"/>
    <p:sldLayoutId id="2147486202" r:id="rId13"/>
    <p:sldLayoutId id="2147486203" r:id="rId14"/>
    <p:sldLayoutId id="214748620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Continuation Slide-3-1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7C206B-C511-4CB5-A6B8-2D42B999E981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421163-25B0-46C4-8E01-E3E72CF12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5" r:id="rId1"/>
    <p:sldLayoutId id="2147486206" r:id="rId2"/>
    <p:sldLayoutId id="2147486207" r:id="rId3"/>
    <p:sldLayoutId id="2147486208" r:id="rId4"/>
    <p:sldLayoutId id="2147486209" r:id="rId5"/>
    <p:sldLayoutId id="2147486210" r:id="rId6"/>
    <p:sldLayoutId id="2147486211" r:id="rId7"/>
    <p:sldLayoutId id="2147486212" r:id="rId8"/>
    <p:sldLayoutId id="2147486213" r:id="rId9"/>
    <p:sldLayoutId id="2147486214" r:id="rId10"/>
    <p:sldLayoutId id="2147486215" r:id="rId11"/>
    <p:sldLayoutId id="2147486216" r:id="rId12"/>
    <p:sldLayoutId id="2147486217" r:id="rId13"/>
    <p:sldLayoutId id="2147486218" r:id="rId14"/>
    <p:sldLayoutId id="214748621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Continuation Slide-3-1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572F0E-E1CA-404C-96D0-E05EA2E186C3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93CC15-D0EF-4D55-9E76-F8CBF0B8B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0" r:id="rId1"/>
    <p:sldLayoutId id="2147486221" r:id="rId2"/>
    <p:sldLayoutId id="2147486222" r:id="rId3"/>
    <p:sldLayoutId id="2147486223" r:id="rId4"/>
    <p:sldLayoutId id="2147486224" r:id="rId5"/>
    <p:sldLayoutId id="2147486225" r:id="rId6"/>
    <p:sldLayoutId id="2147486226" r:id="rId7"/>
    <p:sldLayoutId id="2147486227" r:id="rId8"/>
    <p:sldLayoutId id="2147486228" r:id="rId9"/>
    <p:sldLayoutId id="2147486229" r:id="rId10"/>
    <p:sldLayoutId id="2147486230" r:id="rId11"/>
    <p:sldLayoutId id="2147486231" r:id="rId12"/>
    <p:sldLayoutId id="2147486232" r:id="rId13"/>
    <p:sldLayoutId id="2147486233" r:id="rId14"/>
    <p:sldLayoutId id="214748623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Continuation Slide-3-1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07342-9A39-4CCD-B167-898A9B54C84F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1A4F70-F48D-4416-A156-AF0B92766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5" r:id="rId1"/>
    <p:sldLayoutId id="2147486236" r:id="rId2"/>
    <p:sldLayoutId id="2147486237" r:id="rId3"/>
    <p:sldLayoutId id="2147486238" r:id="rId4"/>
    <p:sldLayoutId id="2147486239" r:id="rId5"/>
    <p:sldLayoutId id="2147486240" r:id="rId6"/>
    <p:sldLayoutId id="2147486241" r:id="rId7"/>
    <p:sldLayoutId id="2147486242" r:id="rId8"/>
    <p:sldLayoutId id="2147486243" r:id="rId9"/>
    <p:sldLayoutId id="2147486244" r:id="rId10"/>
    <p:sldLayoutId id="2147486245" r:id="rId11"/>
    <p:sldLayoutId id="2147486246" r:id="rId12"/>
    <p:sldLayoutId id="2147486247" r:id="rId13"/>
    <p:sldLayoutId id="2147486248" r:id="rId14"/>
    <p:sldLayoutId id="21474862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Continuation Slide-3-1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8923F5-2972-407E-B05D-C3515A599E90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1E8878-5ECE-4696-8466-6C2ADD844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0" r:id="rId1"/>
    <p:sldLayoutId id="2147486251" r:id="rId2"/>
    <p:sldLayoutId id="2147486252" r:id="rId3"/>
    <p:sldLayoutId id="2147486253" r:id="rId4"/>
    <p:sldLayoutId id="2147486254" r:id="rId5"/>
    <p:sldLayoutId id="2147486255" r:id="rId6"/>
    <p:sldLayoutId id="2147486256" r:id="rId7"/>
    <p:sldLayoutId id="2147486257" r:id="rId8"/>
    <p:sldLayoutId id="2147486258" r:id="rId9"/>
    <p:sldLayoutId id="2147486259" r:id="rId10"/>
    <p:sldLayoutId id="2147486260" r:id="rId11"/>
    <p:sldLayoutId id="2147486261" r:id="rId12"/>
    <p:sldLayoutId id="2147486262" r:id="rId13"/>
    <p:sldLayoutId id="2147486263" r:id="rId14"/>
    <p:sldLayoutId id="21474862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Continuation Slide-3-1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711ACE-C4BE-416A-956E-CAF4474BDB23}" type="datetimeFigureOut">
              <a:rPr lang="en-US"/>
              <a:pPr>
                <a:defRPr/>
              </a:pPr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DB223A-DCC4-4ACA-9364-A2867F42A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5" r:id="rId1"/>
    <p:sldLayoutId id="2147486266" r:id="rId2"/>
    <p:sldLayoutId id="2147486267" r:id="rId3"/>
    <p:sldLayoutId id="2147486268" r:id="rId4"/>
    <p:sldLayoutId id="2147486269" r:id="rId5"/>
    <p:sldLayoutId id="2147486270" r:id="rId6"/>
    <p:sldLayoutId id="2147486271" r:id="rId7"/>
    <p:sldLayoutId id="2147486272" r:id="rId8"/>
    <p:sldLayoutId id="2147486273" r:id="rId9"/>
    <p:sldLayoutId id="2147486274" r:id="rId10"/>
    <p:sldLayoutId id="2147486275" r:id="rId11"/>
    <p:sldLayoutId id="2147486276" r:id="rId12"/>
    <p:sldLayoutId id="2147486277" r:id="rId13"/>
    <p:sldLayoutId id="2147486278" r:id="rId14"/>
    <p:sldLayoutId id="214748627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2209800"/>
            <a:ext cx="9144000" cy="17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3600" b="1" dirty="0" smtClean="0">
                <a:solidFill>
                  <a:srgbClr val="1F497D">
                    <a:lumMod val="75000"/>
                  </a:srgbClr>
                </a:solidFill>
                <a:latin typeface="Times New Roman" charset="0"/>
                <a:cs typeface="Times New Roman" charset="0"/>
              </a:rPr>
              <a:t>NOAA’s National Geodetic Survey</a:t>
            </a:r>
          </a:p>
          <a:p>
            <a:pPr algn="ctr" defTabSz="457200" eaLnBrk="1" hangingPunct="1"/>
            <a:r>
              <a:rPr lang="en-US" sz="6000" b="1" dirty="0" smtClean="0">
                <a:solidFill>
                  <a:srgbClr val="1F497D">
                    <a:lumMod val="75000"/>
                  </a:srgbClr>
                </a:solidFill>
                <a:latin typeface="Times New Roman" charset="0"/>
                <a:cs typeface="Times New Roman" charset="0"/>
              </a:rPr>
              <a:t>Update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6019800"/>
            <a:ext cx="3107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0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Michael Dennis, RLS, PE</a:t>
            </a:r>
          </a:p>
          <a:p>
            <a:pPr algn="r" defTabSz="457200"/>
            <a:r>
              <a:rPr lang="en-US" b="1" dirty="0">
                <a:solidFill>
                  <a:srgbClr val="0000FF"/>
                </a:solidFill>
                <a:latin typeface="Calibri" charset="0"/>
                <a:ea typeface="ＭＳ Ｐゴシック" charset="0"/>
              </a:rPr>
              <a:t>michael.dennis@noaa.gov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>
          <a:xfrm>
            <a:off x="3886200" y="6019800"/>
            <a:ext cx="1645920" cy="548631"/>
            <a:chOff x="6437376" y="5769864"/>
            <a:chExt cx="2304288" cy="76808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5400" t="39041" r="37400" b="33343"/>
            <a:stretch>
              <a:fillRect/>
            </a:stretch>
          </p:blipFill>
          <p:spPr bwMode="auto">
            <a:xfrm>
              <a:off x="6437376" y="5769864"/>
              <a:ext cx="2157984" cy="76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8412480" y="5879592"/>
              <a:ext cx="329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Calibri" charset="0"/>
                  <a:ea typeface="ＭＳ Ｐゴシック" charset="0"/>
                </a:rPr>
                <a:t>®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2400" y="6019800"/>
            <a:ext cx="37490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rgbClr val="006600"/>
                </a:solidFill>
                <a:latin typeface="Calibri" charset="0"/>
                <a:ea typeface="ＭＳ Ｐゴシック" charset="0"/>
              </a:rPr>
              <a:t>Esri </a:t>
            </a:r>
            <a:r>
              <a:rPr lang="en-US" sz="2200" b="1" dirty="0" smtClean="0">
                <a:solidFill>
                  <a:srgbClr val="006600"/>
                </a:solidFill>
                <a:latin typeface="Calibri" charset="0"/>
                <a:ea typeface="ＭＳ Ｐゴシック" charset="0"/>
              </a:rPr>
              <a:t>Survey Summit</a:t>
            </a:r>
            <a:r>
              <a:rPr lang="en-US" sz="2000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/>
            </a:r>
            <a:br>
              <a:rPr lang="en-US" sz="2000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</a:b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ＭＳ Ｐゴシック" charset="0"/>
              </a:rPr>
              <a:t>July 6-9, 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ＭＳ Ｐゴシック" charset="0"/>
              </a:rPr>
              <a:t>2013  ●  </a:t>
            </a: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charset="0"/>
                <a:ea typeface="ＭＳ Ｐゴシック" charset="0"/>
              </a:rPr>
              <a:t>San Diego, CA</a:t>
            </a: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NGS family getting smaller</a:t>
            </a:r>
          </a:p>
        </p:txBody>
      </p:sp>
      <p:sp>
        <p:nvSpPr>
          <p:cNvPr id="169987" name="Content Placeholder 4"/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4648200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10000"/>
              </a:lnSpc>
            </a:pPr>
            <a:r>
              <a:rPr lang="en-US" dirty="0" smtClean="0"/>
              <a:t>Feeling the impact of recent retirements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Dave Doyle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Marti Ikehara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Renee Shields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Bill Henning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Ronnie Taylor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Gilbert Mitchell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and others…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Currently under a hiring freeze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But plan to hire new employees as quickly as we can</a:t>
            </a:r>
          </a:p>
          <a:p>
            <a:pPr>
              <a:lnSpc>
                <a:spcPct val="110000"/>
              </a:lnSpc>
            </a:pPr>
            <a:r>
              <a:rPr lang="en-US" b="1" i="1" dirty="0" smtClean="0"/>
              <a:t>The NSRS mission shall not be compromised!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5791200"/>
            <a:ext cx="36576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aintain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5791200"/>
            <a:ext cx="26670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ccess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5791200"/>
            <a:ext cx="27432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efine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Since last we met…</a:t>
            </a:r>
          </a:p>
        </p:txBody>
      </p:sp>
      <p:sp>
        <p:nvSpPr>
          <p:cNvPr id="169987" name="Content Placeholder 4"/>
          <p:cNvSpPr>
            <a:spLocks noGrp="1"/>
          </p:cNvSpPr>
          <p:nvPr>
            <p:ph idx="1"/>
          </p:nvPr>
        </p:nvSpPr>
        <p:spPr>
          <a:xfrm>
            <a:off x="609600" y="1219200"/>
            <a:ext cx="8077200" cy="5257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b="1" dirty="0" smtClean="0"/>
              <a:t>Improvements </a:t>
            </a:r>
            <a:r>
              <a:rPr lang="en-US" b="1" dirty="0" smtClean="0"/>
              <a:t>to the National Spatial Reference System</a:t>
            </a:r>
          </a:p>
          <a:p>
            <a:pPr lvl="1"/>
            <a:r>
              <a:rPr lang="en-US" dirty="0" smtClean="0"/>
              <a:t>Update and refinement of North American Datum of 1983</a:t>
            </a:r>
          </a:p>
          <a:p>
            <a:pPr lvl="1"/>
            <a:r>
              <a:rPr lang="en-US" dirty="0" smtClean="0"/>
              <a:t>New geoid and deflection of vertical models </a:t>
            </a:r>
          </a:p>
          <a:p>
            <a:r>
              <a:rPr lang="en-US" b="1" dirty="0" smtClean="0"/>
              <a:t>Facilitating user contribution of data</a:t>
            </a:r>
          </a:p>
          <a:p>
            <a:pPr lvl="1"/>
            <a:r>
              <a:rPr lang="en-US" dirty="0" smtClean="0"/>
              <a:t>OPUS Data Base, OPUS-Projects, updating “Bluebooking” process</a:t>
            </a:r>
          </a:p>
          <a:p>
            <a:r>
              <a:rPr lang="en-US" b="1" dirty="0" smtClean="0"/>
              <a:t>Embracing GIS at NGS</a:t>
            </a:r>
          </a:p>
          <a:p>
            <a:pPr lvl="1"/>
            <a:r>
              <a:rPr lang="en-US" dirty="0" smtClean="0"/>
              <a:t>NGS Data Explorer web app and updated datasheet shapefiles</a:t>
            </a:r>
          </a:p>
          <a:p>
            <a:pPr lvl="1"/>
            <a:r>
              <a:rPr lang="en-US" dirty="0" smtClean="0"/>
              <a:t>New GIS tools and datasets </a:t>
            </a:r>
          </a:p>
          <a:p>
            <a:r>
              <a:rPr lang="en-US" b="1" dirty="0" smtClean="0"/>
              <a:t>New software</a:t>
            </a:r>
          </a:p>
          <a:p>
            <a:pPr lvl="1"/>
            <a:r>
              <a:rPr lang="en-US" dirty="0" smtClean="0"/>
              <a:t>NAD 83 coordinate transformations (GEOCON and GEOCON11)</a:t>
            </a:r>
          </a:p>
          <a:p>
            <a:r>
              <a:rPr lang="en-US" b="1" dirty="0" smtClean="0"/>
              <a:t>Looking toward the future</a:t>
            </a:r>
          </a:p>
          <a:p>
            <a:pPr lvl="1"/>
            <a:r>
              <a:rPr lang="en-US" dirty="0" smtClean="0"/>
              <a:t>New Ten Year Strategic Plan</a:t>
            </a:r>
          </a:p>
          <a:p>
            <a:pPr lvl="1"/>
            <a:r>
              <a:rPr lang="en-US" dirty="0" smtClean="0"/>
              <a:t>GRAV-D status and Geoid Slope Validation Surveys</a:t>
            </a:r>
          </a:p>
          <a:p>
            <a:r>
              <a:rPr lang="en-US" b="1" dirty="0" smtClean="0"/>
              <a:t>Emergency response:  </a:t>
            </a:r>
            <a:r>
              <a:rPr lang="en-US" dirty="0" smtClean="0"/>
              <a:t>Hurricane Sandy</a:t>
            </a:r>
          </a:p>
          <a:p>
            <a:pPr lvl="0"/>
            <a:r>
              <a:rPr lang="en-US" b="1" dirty="0" smtClean="0"/>
              <a:t>Recent retirements:  </a:t>
            </a:r>
            <a:r>
              <a:rPr lang="en-US" dirty="0" smtClean="0"/>
              <a:t>The NGS family getting smaller</a:t>
            </a:r>
          </a:p>
          <a:p>
            <a:pPr lvl="0"/>
            <a:r>
              <a:rPr lang="en-US" b="1" i="1" dirty="0" smtClean="0"/>
              <a:t>Many </a:t>
            </a:r>
            <a:r>
              <a:rPr lang="en-US" b="1" i="1" dirty="0" smtClean="0"/>
              <a:t>changes and challenges, </a:t>
            </a:r>
            <a:r>
              <a:rPr lang="en-US" b="1" i="1" dirty="0" smtClean="0"/>
              <a:t>but our mission remains the same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WordArt 27"/>
          <p:cNvSpPr>
            <a:spLocks noChangeArrowheads="1" noChangeShapeType="1" noTextEdit="1"/>
          </p:cNvSpPr>
          <p:nvPr/>
        </p:nvSpPr>
        <p:spPr bwMode="auto">
          <a:xfrm>
            <a:off x="457200" y="1752600"/>
            <a:ext cx="8458200" cy="41910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FadeUp">
              <a:avLst>
                <a:gd name="adj" fmla="val 14857"/>
              </a:avLst>
            </a:prstTxWarp>
            <a:scene3d>
              <a:camera prst="orthographicFront"/>
              <a:lightRig rig="threePt" dir="t"/>
            </a:scene3d>
            <a:sp3d extrusionH="57150" prstMaterial="metal">
              <a:bevelT w="254000" h="228600" prst="coolSlant"/>
              <a:bevelB w="0" h="0" prst="coolSlant"/>
            </a:sp3d>
          </a:bodyPr>
          <a:lstStyle/>
          <a:p>
            <a:r>
              <a:rPr lang="en-US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1"/>
                  <a:tileRect/>
                </a:gradFill>
                <a:effectLst>
                  <a:outerShdw blurRad="60007" dist="38100" dir="15000000" sy="30000" kx="-18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NSRS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1"/>
                <a:tileRect/>
              </a:gradFill>
              <a:effectLst>
                <a:outerShdw blurRad="60007" dist="38100" dir="15000000" sy="30000" kx="-1800000" algn="bl" rotWithShape="0">
                  <a:prstClr val="black">
                    <a:alpha val="40000"/>
                  </a:prstClr>
                </a:outerShdw>
              </a:effectLst>
              <a:latin typeface="Arial Bl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6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</a:rPr>
              <a:t>At NOAA’s NGS, location is our mission</a:t>
            </a:r>
            <a:endParaRPr lang="en-US" sz="36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62000"/>
            <a:ext cx="914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40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ational  </a:t>
            </a:r>
            <a:r>
              <a:rPr lang="en-US" sz="5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patial  </a:t>
            </a:r>
            <a:r>
              <a:rPr lang="en-US" sz="5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40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eference  </a:t>
            </a:r>
            <a:r>
              <a:rPr lang="en-US" sz="5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ystem</a:t>
            </a:r>
            <a:endParaRPr lang="en-US" sz="40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5858470"/>
            <a:ext cx="36576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aintain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5858470"/>
            <a:ext cx="2667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ccess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858470"/>
            <a:ext cx="27432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efine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 2001 - A Space Odessey_ Also Spr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2" grpId="0"/>
      <p:bldP spid="7" grpId="0"/>
      <p:bldP spid="12" grpId="0"/>
      <p:bldP spid="8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m6500\Pictures\2009_05_25\IMG_1227.JPG"/>
          <p:cNvPicPr>
            <a:picLocks noChangeAspect="1" noChangeArrowheads="1"/>
          </p:cNvPicPr>
          <p:nvPr/>
        </p:nvPicPr>
        <p:blipFill>
          <a:blip r:embed="rId3" cstate="print"/>
          <a:srcRect t="23529" b="15686"/>
          <a:stretch>
            <a:fillRect/>
          </a:stretch>
        </p:blipFill>
        <p:spPr bwMode="auto">
          <a:xfrm>
            <a:off x="2219300" y="4495800"/>
            <a:ext cx="6924700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Improvements to the NSRS</a:t>
            </a:r>
          </a:p>
        </p:txBody>
      </p:sp>
      <p:sp>
        <p:nvSpPr>
          <p:cNvPr id="169987" name="Content Placeholder 4"/>
          <p:cNvSpPr>
            <a:spLocks noGrp="1"/>
          </p:cNvSpPr>
          <p:nvPr>
            <p:ph idx="1"/>
          </p:nvPr>
        </p:nvSpPr>
        <p:spPr>
          <a:xfrm>
            <a:off x="609600" y="1219200"/>
            <a:ext cx="8382000" cy="2819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Update and refinement of North American Datum of 1983</a:t>
            </a:r>
          </a:p>
          <a:p>
            <a:pPr lvl="1"/>
            <a:r>
              <a:rPr lang="en-US" dirty="0" smtClean="0"/>
              <a:t>NAD 83 (2011/PA11/MA11) epoch 2010.00</a:t>
            </a:r>
          </a:p>
          <a:p>
            <a:pPr lvl="1"/>
            <a:r>
              <a:rPr lang="en-US" dirty="0" smtClean="0"/>
              <a:t>Passive control results released June 30, 2012</a:t>
            </a:r>
          </a:p>
          <a:p>
            <a:r>
              <a:rPr lang="en-US" dirty="0" smtClean="0"/>
              <a:t>New geoid and deflection of the vertical models</a:t>
            </a:r>
          </a:p>
          <a:p>
            <a:pPr lvl="1"/>
            <a:r>
              <a:rPr lang="en-US" dirty="0" smtClean="0"/>
              <a:t>Hybrid models based (in part) on new passive control</a:t>
            </a:r>
          </a:p>
          <a:p>
            <a:pPr lvl="1"/>
            <a:r>
              <a:rPr lang="en-US" dirty="0" smtClean="0"/>
              <a:t>GEOID12A released Sep 2012</a:t>
            </a:r>
          </a:p>
          <a:p>
            <a:pPr lvl="1"/>
            <a:r>
              <a:rPr lang="en-US" dirty="0" smtClean="0"/>
              <a:t>DEFLEC12A and USDOV2012 released Oct 2012</a:t>
            </a:r>
          </a:p>
          <a:p>
            <a:pPr lvl="1"/>
            <a:r>
              <a:rPr lang="en-US" dirty="0" smtClean="0"/>
              <a:t>New GEOID12A accuracy </a:t>
            </a:r>
            <a:br>
              <a:rPr lang="en-US" dirty="0" smtClean="0"/>
            </a:br>
            <a:r>
              <a:rPr lang="en-US" dirty="0" smtClean="0"/>
              <a:t>estimate model</a:t>
            </a:r>
          </a:p>
        </p:txBody>
      </p:sp>
      <p:pic>
        <p:nvPicPr>
          <p:cNvPr id="5" name="Picture 2" descr="C:\NGS\Presentations\2013\Esri_2013\Images\NOAA-NGS_GEOID12A_CONUS_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01749"/>
            <a:ext cx="4572000" cy="2756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D:\GIS\NGS\Geoid\Export\GEOID12A_error_sl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9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Facilitating user contribution of data</a:t>
            </a:r>
          </a:p>
        </p:txBody>
      </p:sp>
      <p:sp>
        <p:nvSpPr>
          <p:cNvPr id="169987" name="Content Placeholder 4"/>
          <p:cNvSpPr>
            <a:spLocks noGrp="1"/>
          </p:cNvSpPr>
          <p:nvPr>
            <p:ph idx="1"/>
          </p:nvPr>
        </p:nvSpPr>
        <p:spPr>
          <a:xfrm>
            <a:off x="609600" y="1143000"/>
            <a:ext cx="8534400" cy="2133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Online Positioning User Service (OPUS)</a:t>
            </a:r>
          </a:p>
          <a:p>
            <a:pPr lvl="1"/>
            <a:r>
              <a:rPr lang="en-US" dirty="0" smtClean="0"/>
              <a:t>Over 5000 OPUS Data Base coordinates updated to NAD 83(2011/PA11/MA11) </a:t>
            </a:r>
          </a:p>
          <a:p>
            <a:pPr lvl="1"/>
            <a:r>
              <a:rPr lang="en-US" dirty="0" smtClean="0"/>
              <a:t>OPUS-Projects will be released by late July 2013</a:t>
            </a:r>
          </a:p>
          <a:p>
            <a:r>
              <a:rPr lang="en-US" dirty="0" smtClean="0"/>
              <a:t>Updating the “Bluebooking” process</a:t>
            </a:r>
          </a:p>
          <a:p>
            <a:pPr lvl="1"/>
            <a:r>
              <a:rPr lang="en-US" dirty="0" smtClean="0"/>
              <a:t>This is how users submit data to NGS Integrated Data Base (NGSIDB)</a:t>
            </a:r>
          </a:p>
          <a:p>
            <a:pPr lvl="1"/>
            <a:r>
              <a:rPr lang="en-US" dirty="0" smtClean="0"/>
              <a:t>Improving software, workflow, and tools (including GIS!)</a:t>
            </a:r>
          </a:p>
          <a:p>
            <a:pPr lvl="1"/>
            <a:r>
              <a:rPr lang="en-US" dirty="0" smtClean="0"/>
              <a:t>Will be able to use OPUS-Projects results for Bluebooking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604" t="9375" r="3209" b="16667"/>
          <a:stretch>
            <a:fillRect/>
          </a:stretch>
        </p:blipFill>
        <p:spPr bwMode="auto">
          <a:xfrm>
            <a:off x="0" y="3200400"/>
            <a:ext cx="4584878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 descr="old blue 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505200"/>
            <a:ext cx="2185645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ight Arrow 5"/>
          <p:cNvSpPr/>
          <p:nvPr/>
        </p:nvSpPr>
        <p:spPr>
          <a:xfrm>
            <a:off x="4876800" y="4876800"/>
            <a:ext cx="10668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atabase_bl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8600" y="5638800"/>
            <a:ext cx="1097280" cy="1052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864928" y="608511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NGSIDB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Embracing GIS at NGS</a:t>
            </a:r>
          </a:p>
        </p:txBody>
      </p:sp>
      <p:sp>
        <p:nvSpPr>
          <p:cNvPr id="169987" name="Content Placeholder 4"/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2286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NGS Data Explorer web application</a:t>
            </a:r>
          </a:p>
          <a:p>
            <a:pPr lvl="1"/>
            <a:r>
              <a:rPr lang="en-US" dirty="0" smtClean="0"/>
              <a:t>Browse interactively to geodetic control with map interface</a:t>
            </a:r>
          </a:p>
          <a:p>
            <a:r>
              <a:rPr lang="en-US" dirty="0" smtClean="0"/>
              <a:t>Updated datasheet shapefiles available (beta)</a:t>
            </a:r>
          </a:p>
          <a:p>
            <a:pPr lvl="1"/>
            <a:r>
              <a:rPr lang="en-US" dirty="0" smtClean="0"/>
              <a:t>Many new attributes added</a:t>
            </a:r>
          </a:p>
          <a:p>
            <a:r>
              <a:rPr lang="en-US" dirty="0" smtClean="0"/>
              <a:t>New GIS tools and datasets under development</a:t>
            </a:r>
          </a:p>
          <a:p>
            <a:pPr lvl="1"/>
            <a:r>
              <a:rPr lang="en-US" dirty="0" smtClean="0"/>
              <a:t>NGS GIS Toolbox creates GIS features from NGS software output</a:t>
            </a:r>
          </a:p>
          <a:p>
            <a:pPr lvl="1"/>
            <a:r>
              <a:rPr lang="en-US" dirty="0" smtClean="0"/>
              <a:t>Products in GIS format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42" t="9375" r="1684" b="10417"/>
          <a:stretch>
            <a:fillRect/>
          </a:stretch>
        </p:blipFill>
        <p:spPr bwMode="auto">
          <a:xfrm>
            <a:off x="3920603" y="3383280"/>
            <a:ext cx="5223397" cy="3474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962400"/>
            <a:ext cx="566419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9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S\NGS\Datum_trans\GEOCON\Export\GEOCON11_CONUS_horz_err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1"/>
            <a:ext cx="4572000" cy="3428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 descr="D:\GIS\NGS\Datum_trans\GEOCON\Export\GEOCON11_CONUS_horz_shif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New and updated software</a:t>
            </a:r>
          </a:p>
        </p:txBody>
      </p:sp>
      <p:sp>
        <p:nvSpPr>
          <p:cNvPr id="169987" name="Content Placeholder 4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2133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3-D NAD 83 coordinate transformation software</a:t>
            </a:r>
          </a:p>
          <a:p>
            <a:pPr lvl="1"/>
            <a:r>
              <a:rPr lang="en-US" b="1" dirty="0" smtClean="0"/>
              <a:t>GEOCON:</a:t>
            </a:r>
            <a:r>
              <a:rPr lang="en-US" dirty="0" smtClean="0"/>
              <a:t>  NAD 83(“HARN”) </a:t>
            </a:r>
            <a:r>
              <a:rPr lang="en-US" dirty="0" smtClean="0">
                <a:sym typeface="Wingdings" pitchFamily="2" charset="2"/>
              </a:rPr>
              <a:t> NAD 83(NSRS2007)</a:t>
            </a:r>
            <a:endParaRPr lang="en-US" dirty="0" smtClean="0"/>
          </a:p>
          <a:p>
            <a:pPr lvl="1"/>
            <a:r>
              <a:rPr lang="en-US" b="1" dirty="0" smtClean="0"/>
              <a:t>GEOCON11:</a:t>
            </a:r>
            <a:r>
              <a:rPr lang="en-US" dirty="0" smtClean="0"/>
              <a:t>  </a:t>
            </a:r>
            <a:r>
              <a:rPr lang="en-US" dirty="0" smtClean="0">
                <a:sym typeface="Wingdings" pitchFamily="2" charset="2"/>
              </a:rPr>
              <a:t>NAD 83(NSRS2007)  NAD 83(2011)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Both horizontal AND “vertical” (i.e., ellipsoid height)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Include output that indicates quality of transformation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New input data format will soon be available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Looking toward the future</a:t>
            </a:r>
          </a:p>
        </p:txBody>
      </p:sp>
      <p:sp>
        <p:nvSpPr>
          <p:cNvPr id="169987" name="Content Placeholder 4"/>
          <p:cNvSpPr>
            <a:spLocks noGrp="1"/>
          </p:cNvSpPr>
          <p:nvPr>
            <p:ph idx="1"/>
          </p:nvPr>
        </p:nvSpPr>
        <p:spPr>
          <a:xfrm>
            <a:off x="609600" y="1219200"/>
            <a:ext cx="8534400" cy="144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New Ten Year Strategic Plan released Jan 2013</a:t>
            </a:r>
          </a:p>
          <a:p>
            <a:r>
              <a:rPr lang="en-US" dirty="0" smtClean="0"/>
              <a:t>GRAV-D status:  Data collection over 25% </a:t>
            </a:r>
            <a:r>
              <a:rPr lang="en-US" dirty="0" smtClean="0"/>
              <a:t>complete</a:t>
            </a:r>
            <a:endParaRPr lang="en-US" dirty="0" smtClean="0"/>
          </a:p>
          <a:p>
            <a:r>
              <a:rPr lang="en-US" dirty="0" smtClean="0"/>
              <a:t>Geoid Slope Validation Surveys</a:t>
            </a:r>
          </a:p>
          <a:p>
            <a:pPr lvl="1"/>
            <a:r>
              <a:rPr lang="en-US" dirty="0" smtClean="0"/>
              <a:t>2011 survey results available (TX); 2014 fieldwork work started (IA)</a:t>
            </a:r>
          </a:p>
        </p:txBody>
      </p:sp>
      <p:pic>
        <p:nvPicPr>
          <p:cNvPr id="364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352800"/>
            <a:ext cx="5105400" cy="331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12778" y="3390900"/>
            <a:ext cx="28194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Available data and metadata</a:t>
            </a:r>
            <a:b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Data being processed</a:t>
            </a:r>
            <a:b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Orange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Data collection underway</a:t>
            </a:r>
            <a:b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Planned for data collection</a:t>
            </a:r>
          </a:p>
        </p:txBody>
      </p:sp>
      <p:pic>
        <p:nvPicPr>
          <p:cNvPr id="1028" name="Picture 4" descr="C:\NGS\Documents\10 Year Plan_update\Ten_Year_Plan_2013-2023_c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667000"/>
            <a:ext cx="3179629" cy="4114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Emergency response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95800" y="1524000"/>
            <a:ext cx="22098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+mn-cs"/>
              </a:rPr>
              <a:t>Before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050" dirty="0" smtClean="0">
                <a:solidFill>
                  <a:srgbClr val="0000FF"/>
                </a:solidFill>
                <a:latin typeface="Arial" charset="0"/>
                <a:cs typeface="+mn-cs"/>
              </a:rPr>
              <a:t>2012 </a:t>
            </a:r>
            <a:r>
              <a:rPr lang="en-US" sz="1050" dirty="0">
                <a:solidFill>
                  <a:srgbClr val="0000FF"/>
                </a:solidFill>
                <a:latin typeface="Arial" charset="0"/>
                <a:cs typeface="+mn-cs"/>
              </a:rPr>
              <a:t>Google Earth</a:t>
            </a:r>
            <a:r>
              <a:rPr lang="en-US" sz="1050" dirty="0" smtClean="0">
                <a:solidFill>
                  <a:srgbClr val="0000FF"/>
                </a:solidFill>
                <a:latin typeface="Arial" charset="0"/>
              </a:rPr>
              <a:t>®</a:t>
            </a:r>
            <a:endParaRPr lang="en-US" sz="105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000000"/>
                </a:solidFill>
                <a:cs typeface="+mn-cs"/>
              </a:rPr>
              <a:t>Seaside Heights, NJ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267200"/>
            <a:ext cx="4572000" cy="240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152400" y="1371600"/>
            <a:ext cx="4495800" cy="5105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  <a:cs typeface="Times New Roman" pitchFamily="18" charset="0"/>
              </a:rPr>
              <a:t>Damage assessment flights</a:t>
            </a:r>
          </a:p>
          <a:p>
            <a:pPr marL="574675" lvl="1" indent="-347663"/>
            <a:r>
              <a:rPr lang="en-US" sz="2000" dirty="0" smtClean="0">
                <a:latin typeface="+mj-lt"/>
                <a:cs typeface="Times New Roman" pitchFamily="18" charset="0"/>
              </a:rPr>
              <a:t>Collect imagery of effects of disasters</a:t>
            </a:r>
          </a:p>
          <a:p>
            <a:pPr marL="574675" lvl="1" indent="-347663"/>
            <a:r>
              <a:rPr lang="en-US" sz="2000" dirty="0" smtClean="0">
                <a:latin typeface="+mj-lt"/>
                <a:cs typeface="Times New Roman" pitchFamily="18" charset="0"/>
              </a:rPr>
              <a:t>Such as hurricanes, tornados, earthquakes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Hurricane Sandy</a:t>
            </a:r>
          </a:p>
          <a:p>
            <a:pPr marL="574675" lvl="1" indent="-347663"/>
            <a:r>
              <a:rPr lang="en-US" sz="2000" dirty="0" smtClean="0">
                <a:latin typeface="+mj-lt"/>
                <a:cs typeface="Times New Roman" pitchFamily="18" charset="0"/>
              </a:rPr>
              <a:t>12,664 images across 6 states</a:t>
            </a:r>
          </a:p>
          <a:p>
            <a:pPr marL="574675" lvl="1" indent="-347663"/>
            <a:r>
              <a:rPr lang="en-US" sz="2000" dirty="0" smtClean="0">
                <a:latin typeface="+mj-lt"/>
                <a:cs typeface="Times New Roman" pitchFamily="18" charset="0"/>
              </a:rPr>
              <a:t>Over 33 million visits to NGS emergency response website</a:t>
            </a:r>
          </a:p>
          <a:p>
            <a:pPr marL="574675" lvl="1" indent="-347663"/>
            <a:r>
              <a:rPr lang="en-US" sz="2000" dirty="0" smtClean="0">
                <a:latin typeface="+mj-lt"/>
                <a:cs typeface="Times New Roman" pitchFamily="18" charset="0"/>
              </a:rPr>
              <a:t>Downloaded 7.6 TB of data in less than a month</a:t>
            </a:r>
          </a:p>
          <a:p>
            <a:pPr marL="574675" lvl="1" indent="-347663"/>
            <a:r>
              <a:rPr lang="en-US" sz="2000" dirty="0" smtClean="0">
                <a:latin typeface="+mj-lt"/>
                <a:cs typeface="Times New Roman" pitchFamily="18" charset="0"/>
              </a:rPr>
              <a:t>Data used by other agencies to assess damage (e.g., FEMA)</a:t>
            </a:r>
          </a:p>
          <a:p>
            <a:endParaRPr lang="en-US" dirty="0" smtClean="0">
              <a:latin typeface="+mj-lt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495800" y="1981200"/>
            <a:ext cx="4572000" cy="2262638"/>
            <a:chOff x="4876800" y="2057400"/>
            <a:chExt cx="4038600" cy="1998662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4" cstate="print"/>
            <a:srcRect l="52789"/>
            <a:stretch>
              <a:fillRect/>
            </a:stretch>
          </p:blipFill>
          <p:spPr bwMode="auto">
            <a:xfrm>
              <a:off x="4876800" y="2057400"/>
              <a:ext cx="1908175" cy="1998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4" cstate="print"/>
            <a:srcRect r="47211"/>
            <a:stretch>
              <a:fillRect/>
            </a:stretch>
          </p:blipFill>
          <p:spPr bwMode="auto">
            <a:xfrm>
              <a:off x="6781800" y="2057400"/>
              <a:ext cx="2133600" cy="1998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697436" y="1524000"/>
            <a:ext cx="23622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+mn-cs"/>
              </a:rPr>
              <a:t>After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050" dirty="0" smtClean="0">
                <a:solidFill>
                  <a:srgbClr val="0000FF"/>
                </a:solidFill>
                <a:latin typeface="Arial" charset="0"/>
              </a:rPr>
              <a:t>NOAA Imagery 30 Oct 2012</a:t>
            </a:r>
            <a:endParaRPr lang="en-US" sz="1050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GS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NGS_NOA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NGSPowerPointTemplate07">
  <a:themeElements>
    <a:clrScheme name="NGSPowerPointTemplate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PowerPointTemplate0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NGSPowerPointTemplate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PowerPointTemplate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PowerPointTemplate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469</Words>
  <Application>Microsoft Office PowerPoint</Application>
  <PresentationFormat>On-screen Show (4:3)</PresentationFormat>
  <Paragraphs>104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1_NGS1</vt:lpstr>
      <vt:lpstr>18_NGSPowerPointTemplate07</vt:lpstr>
      <vt:lpstr>1_Office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NGS_NOAA</vt:lpstr>
      <vt:lpstr>1_NGS PowerPoint Template-geodesy.noaa.gov</vt:lpstr>
      <vt:lpstr>2_NGS PowerPoint Template-geodesy.noaa.gov</vt:lpstr>
      <vt:lpstr>Slide 1</vt:lpstr>
      <vt:lpstr>Since last we met…</vt:lpstr>
      <vt:lpstr>At NOAA’s NGS, location is our mission</vt:lpstr>
      <vt:lpstr>Improvements to the NSRS</vt:lpstr>
      <vt:lpstr>Facilitating user contribution of data</vt:lpstr>
      <vt:lpstr>Embracing GIS at NGS</vt:lpstr>
      <vt:lpstr>New and updated software</vt:lpstr>
      <vt:lpstr>Looking toward the future</vt:lpstr>
      <vt:lpstr>Emergency response</vt:lpstr>
      <vt:lpstr>The NGS family getting smaller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OPUS improvements</dc:title>
  <dc:creator>Colin Joseph Becker</dc:creator>
  <cp:lastModifiedBy>Michael L. Dennis</cp:lastModifiedBy>
  <cp:revision>82</cp:revision>
  <cp:lastPrinted>2013-01-11T18:07:03Z</cp:lastPrinted>
  <dcterms:created xsi:type="dcterms:W3CDTF">2013-01-10T20:47:52Z</dcterms:created>
  <dcterms:modified xsi:type="dcterms:W3CDTF">2013-07-06T13:50:30Z</dcterms:modified>
</cp:coreProperties>
</file>