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sldIdLst>
    <p:sldId id="260" r:id="rId2"/>
    <p:sldId id="298" r:id="rId3"/>
    <p:sldId id="261" r:id="rId4"/>
    <p:sldId id="264" r:id="rId5"/>
    <p:sldId id="263" r:id="rId6"/>
    <p:sldId id="349" r:id="rId7"/>
    <p:sldId id="355" r:id="rId8"/>
    <p:sldId id="356" r:id="rId9"/>
    <p:sldId id="265" r:id="rId10"/>
    <p:sldId id="358" r:id="rId11"/>
    <p:sldId id="359" r:id="rId12"/>
    <p:sldId id="266" r:id="rId13"/>
    <p:sldId id="318" r:id="rId14"/>
    <p:sldId id="268" r:id="rId15"/>
    <p:sldId id="269" r:id="rId16"/>
    <p:sldId id="294" r:id="rId17"/>
    <p:sldId id="295" r:id="rId18"/>
    <p:sldId id="296" r:id="rId19"/>
    <p:sldId id="337" r:id="rId20"/>
    <p:sldId id="338" r:id="rId21"/>
    <p:sldId id="339" r:id="rId22"/>
    <p:sldId id="340" r:id="rId23"/>
    <p:sldId id="343" r:id="rId24"/>
    <p:sldId id="344" r:id="rId25"/>
    <p:sldId id="345" r:id="rId26"/>
    <p:sldId id="346" r:id="rId27"/>
    <p:sldId id="347" r:id="rId28"/>
    <p:sldId id="271" r:id="rId29"/>
    <p:sldId id="272" r:id="rId30"/>
    <p:sldId id="273" r:id="rId31"/>
    <p:sldId id="274" r:id="rId32"/>
    <p:sldId id="299" r:id="rId33"/>
    <p:sldId id="302" r:id="rId34"/>
    <p:sldId id="301" r:id="rId35"/>
    <p:sldId id="300" r:id="rId36"/>
    <p:sldId id="312" r:id="rId37"/>
    <p:sldId id="275" r:id="rId38"/>
    <p:sldId id="291" r:id="rId39"/>
    <p:sldId id="292" r:id="rId40"/>
    <p:sldId id="352" r:id="rId41"/>
    <p:sldId id="353" r:id="rId42"/>
    <p:sldId id="277" r:id="rId43"/>
    <p:sldId id="278" r:id="rId44"/>
    <p:sldId id="309" r:id="rId45"/>
    <p:sldId id="354" r:id="rId46"/>
    <p:sldId id="310" r:id="rId47"/>
    <p:sldId id="311" r:id="rId48"/>
    <p:sldId id="279" r:id="rId49"/>
    <p:sldId id="280" r:id="rId50"/>
    <p:sldId id="348" r:id="rId51"/>
    <p:sldId id="304" r:id="rId52"/>
    <p:sldId id="360" r:id="rId53"/>
    <p:sldId id="361" r:id="rId54"/>
    <p:sldId id="305" r:id="rId55"/>
    <p:sldId id="281" r:id="rId56"/>
    <p:sldId id="313" r:id="rId57"/>
    <p:sldId id="314" r:id="rId58"/>
    <p:sldId id="315" r:id="rId59"/>
    <p:sldId id="287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5" autoAdjust="0"/>
    <p:restoredTop sz="82514" autoAdjust="0"/>
  </p:normalViewPr>
  <p:slideViewPr>
    <p:cSldViewPr>
      <p:cViewPr varScale="1">
        <p:scale>
          <a:sx n="80" d="100"/>
          <a:sy n="80" d="100"/>
        </p:scale>
        <p:origin x="5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34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DE3DB119-069B-42D9-B031-B125A0BB0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0EFA00-1B1F-441E-A829-6A72C4D70B8F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Cities at head of navigation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Boston, New York, Phil. Baltimore, Wash. Richmond, Norfolk, Charleston, Savannah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DA2D2E-59EC-41A8-9DBA-B3BBFE4BFE9F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Next slide is enlargement of Wash. area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42BC68-CC10-426D-B512-A00004C6180B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smtClean="0">
                <a:latin typeface="Times New Roman" panose="02020603050405020304" pitchFamily="18" charset="0"/>
              </a:rPr>
              <a:t>1869 – COMPLETION OF TRANSCONTINENTAL RR</a:t>
            </a:r>
          </a:p>
          <a:p>
            <a:pPr eaLnBrk="1" hangingPunct="1"/>
            <a:r>
              <a:rPr lang="en-US" altLang="en-US" sz="1400" smtClean="0">
                <a:latin typeface="Times New Roman" panose="02020603050405020304" pitchFamily="18" charset="0"/>
              </a:rPr>
              <a:t>CA 1850</a:t>
            </a:r>
          </a:p>
          <a:p>
            <a:pPr eaLnBrk="1" hangingPunct="1"/>
            <a:r>
              <a:rPr lang="en-US" altLang="en-US" sz="1400" smtClean="0">
                <a:latin typeface="Times New Roman" panose="02020603050405020304" pitchFamily="18" charset="0"/>
              </a:rPr>
              <a:t>OR 1859</a:t>
            </a:r>
          </a:p>
          <a:p>
            <a:pPr eaLnBrk="1" hangingPunct="1"/>
            <a:r>
              <a:rPr lang="en-US" altLang="en-US" sz="1400" smtClean="0">
                <a:latin typeface="Times New Roman" panose="02020603050405020304" pitchFamily="18" charset="0"/>
              </a:rPr>
              <a:t>CO 1876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85E948-D04B-4C4A-964B-796C0D91D408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Tied east and west coast survey networks together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Provided survey control all across the country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Names on map are the measured Baselines used for scale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Provided an arc to help determine precise size and shape of earth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Total cost $500K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Longest Arc of a parallel ever undertaken by any single gov’t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Completion called “One of the historic events in the progress of geodesy” (from SP#4)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1E10E2-AEA8-4D29-9E05-A85A3A4EFFD7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000" smtClean="0">
                <a:latin typeface="Arial" panose="020B0604020202020204" pitchFamily="34" charset="0"/>
              </a:rPr>
              <a:t>On average, took 2 months to occupy a station</a:t>
            </a:r>
          </a:p>
          <a:p>
            <a:pPr eaLnBrk="1" hangingPunct="1"/>
            <a:r>
              <a:rPr lang="en-US" altLang="en-US" sz="1000" smtClean="0">
                <a:latin typeface="Arial" panose="020B0604020202020204" pitchFamily="34" charset="0"/>
              </a:rPr>
              <a:t>On at least one occasion, trenches were dug in the snow in order to clear the line-of-sight to neighboring stations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835E35-8005-4802-85D7-FC7C2645421C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Station mark is a copper bolt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Jaromy said wooden floor boards remain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Ht 12,092 feet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Other mt tops also have remains of stone walls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832330-E576-4D54-82C5-3687BD5A2F12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Longest terrestrial line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USC&amp;GS bragged about this line to Europeans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Line was not part of Transc. Arc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957489-FE66-443F-81B3-83779C46577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Grid structure provide survey control across country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First disks used in ~1900 in TX, OK, KS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DUNCAN – nail in concrete with letters “USC&amp;GS 1901”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C719FE-3721-445F-A851-99DAA80D22A1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Note that the line along the 39</a:t>
            </a:r>
            <a:r>
              <a:rPr lang="en-US" altLang="en-US" baseline="30000" smtClean="0">
                <a:latin typeface="Arial" panose="020B0604020202020204" pitchFamily="34" charset="0"/>
              </a:rPr>
              <a:t>th</a:t>
            </a:r>
            <a:r>
              <a:rPr lang="en-US" altLang="en-US" smtClean="0">
                <a:latin typeface="Arial" panose="020B0604020202020204" pitchFamily="34" charset="0"/>
              </a:rPr>
              <a:t> parallel did not reach the Pacific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It did reach all Baselines except Yolo in CA.  It was tied to a TG on San Francisco Bay. 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First cross nation tie was in Seattle, 2</a:t>
            </a:r>
            <a:r>
              <a:rPr lang="en-US" altLang="en-US" baseline="30000" smtClean="0">
                <a:latin typeface="Arial" panose="020B0604020202020204" pitchFamily="34" charset="0"/>
              </a:rPr>
              <a:t>nd</a:t>
            </a:r>
            <a:r>
              <a:rPr lang="en-US" altLang="en-US" smtClean="0">
                <a:latin typeface="Arial" panose="020B0604020202020204" pitchFamily="34" charset="0"/>
              </a:rPr>
              <a:t> in San Diego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BE2B90-2807-4243-9EC9-69E1BC38D383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BC-4 sites:  Moses Lake, WA and Beltsville MD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98B696-755C-4B31-BB29-C5100383851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123 FT TOWER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3505BD-FA1B-4E67-A4B5-2EC42490A952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1800" smtClean="0">
                <a:latin typeface="Arial" panose="020B0604020202020204" pitchFamily="34" charset="0"/>
              </a:rPr>
              <a:t>… to prevent </a:t>
            </a:r>
            <a:r>
              <a:rPr lang="en-US" altLang="en-US" sz="1800" b="1" smtClean="0">
                <a:latin typeface="Arial" panose="020B0604020202020204" pitchFamily="34" charset="0"/>
              </a:rPr>
              <a:t>this</a:t>
            </a:r>
            <a:r>
              <a:rPr lang="en-US" altLang="en-US" sz="1800" smtClean="0">
                <a:latin typeface="Arial" panose="020B0604020202020204" pitchFamily="34" charset="0"/>
              </a:rPr>
              <a:t> from happening.  A shipwreck, this one on Cape Cod, Mass in 1802.  In those days, an all too common occurrence along our poorly charted shores.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511A7F-780C-49A4-96D4-3B438C58DCF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“Road” = anchorage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“League” – 3 miles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Young Hassler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A19127-7AEA-4D6E-9C09-E0C03D9C0124}" type="slidenum">
              <a:rPr lang="en-US" altLang="en-US" b="0" smtClean="0"/>
              <a:pPr/>
              <a:t>7</a:t>
            </a:fld>
            <a:endParaRPr lang="en-US" altLang="en-US" b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33EE7C-56C2-4DE4-BDA4-4E70DACA184E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Only pt remaining is Sandy Hook Lt – and its top portion was rebuilt in the 1850’s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Name later change to “Coast Survey” and later to USC&amp;GS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FA0A4D-E3CB-40EB-AE16-4820B285BC62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2006 photo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66A7F5-DAEA-405E-B689-B00D0C512C06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Photo 2 years ago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My pen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Disk is USGS mark from 1930’s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D358CB-60A1-4E45-B18C-931141E9CEE7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Plaque set in 1976 by NGS Director Baker as part of Nation’s Bi-Centennial activities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F71BF6-8AB6-4F0F-B7FE-436F3C79F041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Hassler died 2 years earlier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Next slide is enlargement of lower Manhattan area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5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4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88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0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4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82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b="0" smtClean="0">
              <a:latin typeface="Times" panose="02020603050405020304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2400" b="0" smtClean="0">
              <a:latin typeface="Times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documents%20and%20settings/george.leigh/My%20Documents/Graphics%20DVD/USC&amp;GS/CD%20Cover%20for%20200th%20PP/Sandy%20Hook%20LH%20Sep%202006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loscenes.com/images/bmwiki/arc/eastern_arc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oscenes.com/cgi-bin/moin.cgi/ObliqueArcKentIslandWestward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holoscenes.com/cgi-bin/moin.cgi/TranscontinentalTriangulatio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lib.noaa.gov/brs/geind1.htm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noaa.gov/noaainfo/heritage/coastsurveyvol1/CONTENTS.html" TargetMode="External"/><Relationship Id="rId2" Type="http://schemas.openxmlformats.org/officeDocument/2006/relationships/hyperlink" Target="http://celebrating200years.noa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y.noaa.gov/tools/surveytech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latin typeface="Times New Roman" panose="02020603050405020304" pitchFamily="18" charset="0"/>
              </a:rPr>
              <a:t>YEAR IS 1806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80772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NATION IS 30 YEARS YOUNG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THOMAS JEFFERSON IS PRESIDENT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MOST U.S. CITIES ALONG EASTERN COAST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COMMERCE, BOTH PEOPLE &amp; GOODS MOVE BY SEA</a:t>
            </a:r>
          </a:p>
          <a:p>
            <a:pPr eaLnBrk="1" hangingPunct="1">
              <a:buFontTx/>
              <a:buChar char="-"/>
            </a:pPr>
            <a:r>
              <a:rPr lang="en-US" altLang="en-US" sz="2400" b="1" smtClean="0">
                <a:latin typeface="Times New Roman" panose="02020603050405020304" pitchFamily="18" charset="0"/>
              </a:rPr>
              <a:t>PROBLEM </a:t>
            </a:r>
            <a:r>
              <a:rPr lang="en-US" altLang="en-US" sz="2400" smtClean="0">
                <a:latin typeface="Times New Roman" panose="02020603050405020304" pitchFamily="18" charset="0"/>
              </a:rPr>
              <a:t>– LOSSES FROM SHIPWRECKS</a:t>
            </a:r>
          </a:p>
          <a:p>
            <a:pPr eaLnBrk="1" hangingPunct="1">
              <a:buFontTx/>
              <a:buChar char="-"/>
            </a:pPr>
            <a:r>
              <a:rPr lang="en-US" altLang="en-US" sz="2400" smtClean="0">
                <a:latin typeface="Times New Roman" panose="02020603050405020304" pitchFamily="18" charset="0"/>
              </a:rPr>
              <a:t>               THREAT OF ATTACK BY BRITAN</a:t>
            </a:r>
          </a:p>
          <a:p>
            <a:pPr eaLnBrk="1" hangingPunct="1">
              <a:buFontTx/>
              <a:buChar char="-"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7467600" cy="5102225"/>
          </a:xfrm>
          <a:noFill/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685800" y="609600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24 INCH THEODOLITE IN HASSLER’S 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16063"/>
            <a:ext cx="9144000" cy="4741862"/>
          </a:xfrm>
          <a:noFill/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47800" y="609600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BAR FOR MEASURING 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2971800" cy="4191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FIRST FIELD WORK OF THE “SURVEY OF THE COAST”</a:t>
            </a:r>
          </a:p>
        </p:txBody>
      </p:sp>
      <p:pic>
        <p:nvPicPr>
          <p:cNvPr id="18435" name="Picture 4" descr="Figure 3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8225" y="0"/>
            <a:ext cx="556577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5" descr="Sandy%20Hook%20LH%20Sep%202006">
            <a:hlinkClick r:id="rId3" action="ppaction://hlinkfile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1323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483" name="AutoShape 7" descr="Sandy%20Hook%20LH%20Sep%202006">
            <a:hlinkClick r:id="rId3" action="ppaction://hlinkfile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1323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0484" name="Picture 8" descr="Sandy Hook LH Sep 2006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6438" y="0"/>
            <a:ext cx="4627562" cy="6858000"/>
          </a:xfrm>
          <a:noFill/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0" y="1676400"/>
            <a:ext cx="472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SANDY HOOK LIGHTHOUSE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ONLY REMAINING STATION      FROM HASSLER’S FIRST PROJECT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METAL CUPOLA REBUILT IN 1850’S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DELAY 1817 - 1832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NO PROGRESS DUE TO CONGRESSIONAL ACTION</a:t>
            </a: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smtClean="0">
                <a:latin typeface="Times New Roman" panose="02020603050405020304" pitchFamily="18" charset="0"/>
              </a:rPr>
              <a:t>RESTART 1832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1832 RECONNAISSANCE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- 1833 NEW YORK SURVEY RESUMED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FIRST STATION OCCUPPIED WAS </a:t>
            </a:r>
            <a:r>
              <a:rPr lang="en-US" altLang="en-US" sz="2400" b="1" smtClean="0">
                <a:latin typeface="Times New Roman" panose="02020603050405020304" pitchFamily="18" charset="0"/>
              </a:rPr>
              <a:t>BUTTERMILK 1833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12192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5" name="Picture 4" descr="Fig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3556" name="Line 7"/>
          <p:cNvSpPr>
            <a:spLocks noChangeShapeType="1"/>
          </p:cNvSpPr>
          <p:nvPr/>
        </p:nvSpPr>
        <p:spPr bwMode="auto">
          <a:xfrm flipV="1">
            <a:off x="2667000" y="2514600"/>
            <a:ext cx="990600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2667000" y="3124200"/>
            <a:ext cx="2667000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BUTTERMILK 1833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5334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3" name="Picture 4" descr="Figure 5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15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First Chart Enl 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7500"/>
            <a:ext cx="9144000" cy="6548438"/>
          </a:xfrm>
          <a:noFill/>
        </p:spPr>
      </p:pic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3505200" y="3352800"/>
            <a:ext cx="525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1845 – FIRST USC&amp;GS NAUTICAL CHART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rst Chart Enl 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150"/>
            <a:ext cx="9144000" cy="6867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2800" smtClean="0">
                <a:latin typeface="Times New Roman" panose="02020603050405020304" pitchFamily="18" charset="0"/>
              </a:rPr>
              <a:t>U.S. Coast &amp; Geodetic Survey/NOAA</a:t>
            </a:r>
            <a:br>
              <a:rPr lang="en-US" altLang="en-US" sz="2800" smtClean="0">
                <a:latin typeface="Times New Roman" panose="02020603050405020304" pitchFamily="18" charset="0"/>
              </a:rPr>
            </a:br>
            <a:r>
              <a:rPr lang="en-US" altLang="en-US" sz="2800" smtClean="0">
                <a:latin typeface="Times New Roman" panose="02020603050405020304" pitchFamily="18" charset="0"/>
              </a:rPr>
              <a:t>Steps to Creating a Nautical Chart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Historic types of surveys required </a:t>
            </a:r>
          </a:p>
          <a:p>
            <a:pPr lvl="1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Astronomical Observations</a:t>
            </a:r>
          </a:p>
          <a:p>
            <a:pPr lvl="1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Land survey (triangulation)</a:t>
            </a:r>
          </a:p>
          <a:p>
            <a:pPr lvl="1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Tide Gauges</a:t>
            </a:r>
          </a:p>
          <a:p>
            <a:pPr lvl="1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Shoreline Mapping</a:t>
            </a:r>
          </a:p>
          <a:p>
            <a:pPr lvl="1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Hydrography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/>
      <p:bldP spid="3246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1000" b="0" smtClean="0">
                <a:solidFill>
                  <a:srgbClr val="003399"/>
                </a:solidFill>
                <a:latin typeface="Arial" panose="020B0604020202020204" pitchFamily="34" charset="0"/>
              </a:rPr>
              <a:t>… to prevent this,</a:t>
            </a:r>
            <a:br>
              <a:rPr lang="en-US" altLang="en-US" sz="1000" b="0" smtClean="0">
                <a:solidFill>
                  <a:srgbClr val="003399"/>
                </a:solidFill>
                <a:latin typeface="Arial" panose="020B0604020202020204" pitchFamily="34" charset="0"/>
              </a:rPr>
            </a:br>
            <a:r>
              <a:rPr lang="en-US" altLang="en-US" sz="1000" b="0" i="1" smtClean="0">
                <a:solidFill>
                  <a:srgbClr val="003399"/>
                </a:solidFill>
                <a:latin typeface="Arial" panose="020B0604020202020204" pitchFamily="34" charset="0"/>
              </a:rPr>
              <a:t>Shipwreck on Cape Cod </a:t>
            </a:r>
            <a:endParaRPr lang="en-US" altLang="en-US" sz="1000" b="0" smtClean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229379" name="Picture 3" descr="shipwreck_cape_cod_1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75"/>
            <a:ext cx="77724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Theodolite instrument for precise astronomical observations to </a:t>
            </a:r>
            <a:br>
              <a:rPr lang="en-US" altLang="en-US" smtClean="0">
                <a:latin typeface="Times New Roman" panose="02020603050405020304" pitchFamily="18" charset="0"/>
              </a:rPr>
            </a:br>
            <a:r>
              <a:rPr lang="en-US" altLang="en-US" smtClean="0">
                <a:latin typeface="Times New Roman" panose="02020603050405020304" pitchFamily="18" charset="0"/>
              </a:rPr>
              <a:t>determine latitude, longitude, and azimuth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6019800" cy="4783138"/>
          </a:xfrm>
          <a:noFill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477000" y="1981200"/>
            <a:ext cx="2667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</a:rPr>
              <a:t>Astronomical observations were necessary to determine the position and orientation of selected points in a survey network.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View through Telescope at desired star</a:t>
            </a:r>
          </a:p>
        </p:txBody>
      </p:sp>
      <p:sp>
        <p:nvSpPr>
          <p:cNvPr id="326659" name="AutoShape 3"/>
          <p:cNvSpPr>
            <a:spLocks noChangeArrowheads="1"/>
          </p:cNvSpPr>
          <p:nvPr/>
        </p:nvSpPr>
        <p:spPr bwMode="auto">
          <a:xfrm>
            <a:off x="4267200" y="4114800"/>
            <a:ext cx="2286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2772" name="Picture 4" descr="telescope"/>
          <p:cNvPicPr>
            <a:picLocks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524000"/>
            <a:ext cx="4903788" cy="4876800"/>
          </a:xfrm>
          <a:noFill/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4343400" y="3962400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4800600" y="4267200"/>
            <a:ext cx="2209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7010400" y="46482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</a:rPr>
              <a:t>Star aligned with cross-hair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304800"/>
            <a:ext cx="8053388" cy="5695950"/>
            <a:chOff x="432" y="192"/>
            <a:chExt cx="5073" cy="3588"/>
          </a:xfrm>
        </p:grpSpPr>
        <p:grpSp>
          <p:nvGrpSpPr>
            <p:cNvPr id="33799" name="Group 3"/>
            <p:cNvGrpSpPr>
              <a:grpSpLocks/>
            </p:cNvGrpSpPr>
            <p:nvPr/>
          </p:nvGrpSpPr>
          <p:grpSpPr bwMode="auto">
            <a:xfrm>
              <a:off x="432" y="192"/>
              <a:ext cx="5073" cy="3588"/>
              <a:chOff x="432" y="192"/>
              <a:chExt cx="5073" cy="3588"/>
            </a:xfrm>
          </p:grpSpPr>
          <p:grpSp>
            <p:nvGrpSpPr>
              <p:cNvPr id="33801" name="Group 4"/>
              <p:cNvGrpSpPr>
                <a:grpSpLocks/>
              </p:cNvGrpSpPr>
              <p:nvPr/>
            </p:nvGrpSpPr>
            <p:grpSpPr bwMode="auto">
              <a:xfrm rot="10359915">
                <a:off x="432" y="192"/>
                <a:ext cx="5073" cy="3588"/>
                <a:chOff x="288" y="384"/>
                <a:chExt cx="5073" cy="3588"/>
              </a:xfrm>
            </p:grpSpPr>
            <p:grpSp>
              <p:nvGrpSpPr>
                <p:cNvPr id="33803" name="Group 5"/>
                <p:cNvGrpSpPr>
                  <a:grpSpLocks/>
                </p:cNvGrpSpPr>
                <p:nvPr/>
              </p:nvGrpSpPr>
              <p:grpSpPr bwMode="auto">
                <a:xfrm>
                  <a:off x="288" y="384"/>
                  <a:ext cx="5073" cy="3588"/>
                  <a:chOff x="290" y="384"/>
                  <a:chExt cx="5073" cy="3588"/>
                </a:xfrm>
              </p:grpSpPr>
              <p:sp>
                <p:nvSpPr>
                  <p:cNvPr id="33805" name="AutoShape 6"/>
                  <p:cNvSpPr>
                    <a:spLocks noChangeArrowheads="1"/>
                  </p:cNvSpPr>
                  <p:nvPr/>
                </p:nvSpPr>
                <p:spPr bwMode="auto">
                  <a:xfrm rot="1803076">
                    <a:off x="290" y="384"/>
                    <a:ext cx="2002" cy="1430"/>
                  </a:xfrm>
                  <a:prstGeom prst="flowChartMerge">
                    <a:avLst/>
                  </a:prstGeom>
                  <a:noFill/>
                  <a:ln w="22225">
                    <a:solidFill>
                      <a:srgbClr val="4D4D4D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806" name="AutoShape 7"/>
                  <p:cNvSpPr>
                    <a:spLocks noChangeArrowheads="1"/>
                  </p:cNvSpPr>
                  <p:nvPr/>
                </p:nvSpPr>
                <p:spPr bwMode="auto">
                  <a:xfrm rot="-3596924">
                    <a:off x="1010" y="849"/>
                    <a:ext cx="1430" cy="1001"/>
                  </a:xfrm>
                  <a:prstGeom prst="rtTriangle">
                    <a:avLst/>
                  </a:prstGeom>
                  <a:noFill/>
                  <a:ln w="22225">
                    <a:solidFill>
                      <a:srgbClr val="4D4D4D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807" name="AutoShape 8"/>
                  <p:cNvSpPr>
                    <a:spLocks noChangeArrowheads="1"/>
                  </p:cNvSpPr>
                  <p:nvPr/>
                </p:nvSpPr>
                <p:spPr bwMode="auto">
                  <a:xfrm rot="1803076">
                    <a:off x="1948" y="1663"/>
                    <a:ext cx="2574" cy="1288"/>
                  </a:xfrm>
                  <a:prstGeom prst="flowChartExtract">
                    <a:avLst/>
                  </a:prstGeom>
                  <a:noFill/>
                  <a:ln w="22225">
                    <a:solidFill>
                      <a:srgbClr val="4D4D4D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808" name="Line 9"/>
                  <p:cNvSpPr>
                    <a:spLocks noChangeShapeType="1"/>
                  </p:cNvSpPr>
                  <p:nvPr/>
                </p:nvSpPr>
                <p:spPr bwMode="auto">
                  <a:xfrm rot="1803076">
                    <a:off x="2393" y="1294"/>
                    <a:ext cx="1287" cy="143"/>
                  </a:xfrm>
                  <a:prstGeom prst="line">
                    <a:avLst/>
                  </a:prstGeom>
                  <a:noFill/>
                  <a:ln w="222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09" name="Line 10"/>
                  <p:cNvSpPr>
                    <a:spLocks noChangeShapeType="1"/>
                  </p:cNvSpPr>
                  <p:nvPr/>
                </p:nvSpPr>
                <p:spPr bwMode="auto">
                  <a:xfrm rot="1803076" flipV="1">
                    <a:off x="4383" y="2184"/>
                    <a:ext cx="572" cy="1573"/>
                  </a:xfrm>
                  <a:prstGeom prst="line">
                    <a:avLst/>
                  </a:prstGeom>
                  <a:noFill/>
                  <a:ln w="222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10" name="Line 11"/>
                  <p:cNvSpPr>
                    <a:spLocks noChangeShapeType="1"/>
                  </p:cNvSpPr>
                  <p:nvPr/>
                </p:nvSpPr>
                <p:spPr bwMode="auto">
                  <a:xfrm rot="1803076" flipV="1">
                    <a:off x="3504" y="1948"/>
                    <a:ext cx="1859" cy="286"/>
                  </a:xfrm>
                  <a:prstGeom prst="line">
                    <a:avLst/>
                  </a:prstGeom>
                  <a:noFill/>
                  <a:ln w="222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11" name="Line 12"/>
                  <p:cNvSpPr>
                    <a:spLocks noChangeShapeType="1"/>
                  </p:cNvSpPr>
                  <p:nvPr/>
                </p:nvSpPr>
                <p:spPr bwMode="auto">
                  <a:xfrm rot="1803076">
                    <a:off x="4897" y="2399"/>
                    <a:ext cx="286" cy="1573"/>
                  </a:xfrm>
                  <a:prstGeom prst="line">
                    <a:avLst/>
                  </a:prstGeom>
                  <a:noFill/>
                  <a:ln w="222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804" name="Line 13"/>
                <p:cNvSpPr>
                  <a:spLocks noChangeShapeType="1"/>
                </p:cNvSpPr>
                <p:nvPr/>
              </p:nvSpPr>
              <p:spPr bwMode="auto">
                <a:xfrm rot="1803076">
                  <a:off x="3970" y="3723"/>
                  <a:ext cx="858" cy="0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802" name="Line 14"/>
              <p:cNvSpPr>
                <a:spLocks noChangeShapeType="1"/>
              </p:cNvSpPr>
              <p:nvPr/>
            </p:nvSpPr>
            <p:spPr bwMode="auto">
              <a:xfrm flipV="1">
                <a:off x="2304" y="1248"/>
                <a:ext cx="336" cy="1248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15"/>
            <p:cNvSpPr>
              <a:spLocks noChangeShapeType="1"/>
            </p:cNvSpPr>
            <p:nvPr/>
          </p:nvSpPr>
          <p:spPr bwMode="auto">
            <a:xfrm>
              <a:off x="1728" y="864"/>
              <a:ext cx="912" cy="384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696" name="AutoShape 16"/>
          <p:cNvSpPr>
            <a:spLocks noChangeArrowheads="1"/>
          </p:cNvSpPr>
          <p:nvPr/>
        </p:nvSpPr>
        <p:spPr bwMode="auto">
          <a:xfrm>
            <a:off x="685800" y="3124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796" name="Line 17"/>
          <p:cNvSpPr>
            <a:spLocks noChangeShapeType="1"/>
          </p:cNvSpPr>
          <p:nvPr/>
        </p:nvSpPr>
        <p:spPr bwMode="auto">
          <a:xfrm flipH="1" flipV="1">
            <a:off x="762000" y="3429000"/>
            <a:ext cx="0" cy="1828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18"/>
          <p:cNvSpPr txBox="1">
            <a:spLocks noChangeArrowheads="1"/>
          </p:cNvSpPr>
          <p:nvPr/>
        </p:nvSpPr>
        <p:spPr bwMode="auto">
          <a:xfrm>
            <a:off x="228600" y="5257800"/>
            <a:ext cx="3352800" cy="176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>
                <a:latin typeface="Times New Roman" panose="02020603050405020304" pitchFamily="18" charset="0"/>
              </a:rPr>
              <a:t>Astronomical Observations performed at this site to determine initial latitude, longitude, and azimuth.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33798" name="Text Box 19"/>
          <p:cNvSpPr txBox="1">
            <a:spLocks noChangeArrowheads="1"/>
          </p:cNvSpPr>
          <p:nvPr/>
        </p:nvSpPr>
        <p:spPr bwMode="auto">
          <a:xfrm>
            <a:off x="3962400" y="685800"/>
            <a:ext cx="426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Survey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2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theb17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5" name="Picture 3" descr="Historic C&amp;GS Image - theb1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33750"/>
            <a:ext cx="54102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39624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0" y="3886200"/>
            <a:ext cx="3733800" cy="329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b="0">
                <a:latin typeface="Times New Roman" panose="02020603050405020304" pitchFamily="18" charset="0"/>
              </a:rPr>
              <a:t>Plane table moved to another location and procedure repeated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b="0">
                <a:latin typeface="Times New Roman" panose="02020603050405020304" pitchFamily="18" charset="0"/>
              </a:rPr>
              <a:t>Points of intersection define position of distant objects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b="0">
                <a:latin typeface="Times New Roman" panose="02020603050405020304" pitchFamily="18" charset="0"/>
              </a:rPr>
              <a:t>Shoreline is drawn through intersecting points; also range &amp; bearing determine positions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019800" y="0"/>
            <a:ext cx="3124200" cy="297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800" b="0">
                <a:latin typeface="Times New Roman" panose="02020603050405020304" pitchFamily="18" charset="0"/>
              </a:rPr>
              <a:t>Plane table is set-up over known point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800" b="0">
                <a:latin typeface="Times New Roman" panose="02020603050405020304" pitchFamily="18" charset="0"/>
              </a:rPr>
              <a:t>Paper map correctly oriented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800" b="0">
                <a:latin typeface="Times New Roman" panose="02020603050405020304" pitchFamily="18" charset="0"/>
              </a:rPr>
              <a:t>Distant objects sighted upon and lines drawn from present position toward distant objects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hor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Rectangle 3"/>
          <p:cNvSpPr>
            <a:spLocks noChangeArrowheads="1"/>
          </p:cNvSpPr>
          <p:nvPr/>
        </p:nvSpPr>
        <p:spPr bwMode="auto">
          <a:xfrm rot="7759886">
            <a:off x="3719513" y="1212850"/>
            <a:ext cx="685800" cy="381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780" name="Line 4"/>
          <p:cNvSpPr>
            <a:spLocks noChangeShapeType="1"/>
          </p:cNvSpPr>
          <p:nvPr/>
        </p:nvSpPr>
        <p:spPr bwMode="auto">
          <a:xfrm rot="7759886" flipH="1" flipV="1">
            <a:off x="4883944" y="273844"/>
            <a:ext cx="1597025" cy="2751137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1" name="Line 5"/>
          <p:cNvSpPr>
            <a:spLocks noChangeShapeType="1"/>
          </p:cNvSpPr>
          <p:nvPr/>
        </p:nvSpPr>
        <p:spPr bwMode="auto">
          <a:xfrm rot="7759886" flipH="1">
            <a:off x="5044282" y="951706"/>
            <a:ext cx="571500" cy="3624263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2" name="Line 6"/>
          <p:cNvSpPr>
            <a:spLocks noChangeShapeType="1"/>
          </p:cNvSpPr>
          <p:nvPr/>
        </p:nvSpPr>
        <p:spPr bwMode="auto">
          <a:xfrm rot="7759886" flipV="1">
            <a:off x="4152901" y="1376362"/>
            <a:ext cx="1420812" cy="3109913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3" name="Line 7"/>
          <p:cNvSpPr>
            <a:spLocks noChangeShapeType="1"/>
          </p:cNvSpPr>
          <p:nvPr/>
        </p:nvSpPr>
        <p:spPr bwMode="auto">
          <a:xfrm rot="7759886" flipV="1">
            <a:off x="3377407" y="1743869"/>
            <a:ext cx="2166937" cy="2676525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 rot="5650206">
            <a:off x="2971800" y="3505200"/>
            <a:ext cx="685800" cy="381000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785" name="Line 9"/>
          <p:cNvSpPr>
            <a:spLocks noChangeShapeType="1"/>
          </p:cNvSpPr>
          <p:nvPr/>
        </p:nvSpPr>
        <p:spPr bwMode="auto">
          <a:xfrm rot="7676888" flipH="1" flipV="1">
            <a:off x="3058319" y="1847057"/>
            <a:ext cx="3867150" cy="1077912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6" name="Line 10"/>
          <p:cNvSpPr>
            <a:spLocks noChangeShapeType="1"/>
          </p:cNvSpPr>
          <p:nvPr/>
        </p:nvSpPr>
        <p:spPr bwMode="auto">
          <a:xfrm rot="7676888" flipH="1" flipV="1">
            <a:off x="3989387" y="2039938"/>
            <a:ext cx="2536825" cy="27940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rot="7676888" flipH="1" flipV="1">
            <a:off x="4159250" y="3044826"/>
            <a:ext cx="306387" cy="2138362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8" name="Line 12"/>
          <p:cNvSpPr>
            <a:spLocks noChangeShapeType="1"/>
          </p:cNvSpPr>
          <p:nvPr/>
        </p:nvSpPr>
        <p:spPr bwMode="auto">
          <a:xfrm rot="7676888" flipH="1">
            <a:off x="4596606" y="2956719"/>
            <a:ext cx="249238" cy="36576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2362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PLANE TABLE MAPPING</a:t>
            </a:r>
          </a:p>
        </p:txBody>
      </p:sp>
      <p:sp>
        <p:nvSpPr>
          <p:cNvPr id="331790" name="Rectangle 14"/>
          <p:cNvSpPr>
            <a:spLocks noChangeArrowheads="1"/>
          </p:cNvSpPr>
          <p:nvPr/>
        </p:nvSpPr>
        <p:spPr bwMode="auto">
          <a:xfrm rot="5690832">
            <a:off x="2678113" y="5375275"/>
            <a:ext cx="685800" cy="457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791" name="Line 15"/>
          <p:cNvSpPr>
            <a:spLocks noChangeShapeType="1"/>
          </p:cNvSpPr>
          <p:nvPr/>
        </p:nvSpPr>
        <p:spPr bwMode="auto">
          <a:xfrm rot="10075182" flipH="1">
            <a:off x="2817813" y="3744913"/>
            <a:ext cx="2559050" cy="158115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2" name="Line 16"/>
          <p:cNvSpPr>
            <a:spLocks noChangeShapeType="1"/>
          </p:cNvSpPr>
          <p:nvPr/>
        </p:nvSpPr>
        <p:spPr bwMode="auto">
          <a:xfrm rot="10075182" flipH="1">
            <a:off x="2873375" y="4273550"/>
            <a:ext cx="3028950" cy="99695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3" name="Line 17"/>
          <p:cNvSpPr>
            <a:spLocks noChangeShapeType="1"/>
          </p:cNvSpPr>
          <p:nvPr/>
        </p:nvSpPr>
        <p:spPr bwMode="auto">
          <a:xfrm rot="10075182" flipH="1">
            <a:off x="2595563" y="1639888"/>
            <a:ext cx="4071937" cy="3551237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4" name="Line 18"/>
          <p:cNvSpPr>
            <a:spLocks noChangeShapeType="1"/>
          </p:cNvSpPr>
          <p:nvPr/>
        </p:nvSpPr>
        <p:spPr bwMode="auto">
          <a:xfrm rot="10075182" flipH="1" flipV="1">
            <a:off x="2990850" y="5094288"/>
            <a:ext cx="4576763" cy="300037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5" name="Line 19"/>
          <p:cNvSpPr>
            <a:spLocks noChangeShapeType="1"/>
          </p:cNvSpPr>
          <p:nvPr/>
        </p:nvSpPr>
        <p:spPr bwMode="auto">
          <a:xfrm rot="7676888" flipH="1">
            <a:off x="3695700" y="3543300"/>
            <a:ext cx="1143000" cy="30480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6" name="Line 20"/>
          <p:cNvSpPr>
            <a:spLocks noChangeShapeType="1"/>
          </p:cNvSpPr>
          <p:nvPr/>
        </p:nvSpPr>
        <p:spPr bwMode="auto">
          <a:xfrm rot="7676888" flipH="1" flipV="1">
            <a:off x="4260850" y="1955801"/>
            <a:ext cx="2446337" cy="3535362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7" name="Line 21"/>
          <p:cNvSpPr>
            <a:spLocks noChangeShapeType="1"/>
          </p:cNvSpPr>
          <p:nvPr/>
        </p:nvSpPr>
        <p:spPr bwMode="auto">
          <a:xfrm rot="10075182" flipH="1" flipV="1">
            <a:off x="3165475" y="5135563"/>
            <a:ext cx="3810000" cy="1846262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98" name="Line 22"/>
          <p:cNvSpPr>
            <a:spLocks noChangeShapeType="1"/>
          </p:cNvSpPr>
          <p:nvPr/>
        </p:nvSpPr>
        <p:spPr bwMode="auto">
          <a:xfrm rot="10075182" flipH="1" flipV="1">
            <a:off x="3155950" y="5343525"/>
            <a:ext cx="1852613" cy="1547813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8153400" y="0"/>
            <a:ext cx="990600" cy="6858000"/>
          </a:xfrm>
          <a:prstGeom prst="rect">
            <a:avLst/>
          </a:prstGeom>
          <a:solidFill>
            <a:srgbClr val="6699FF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0" name="AutoShape 24"/>
          <p:cNvSpPr>
            <a:spLocks noChangeArrowheads="1"/>
          </p:cNvSpPr>
          <p:nvPr/>
        </p:nvSpPr>
        <p:spPr bwMode="auto">
          <a:xfrm>
            <a:off x="3962400" y="121920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1" name="AutoShape 25"/>
          <p:cNvSpPr>
            <a:spLocks noChangeArrowheads="1"/>
          </p:cNvSpPr>
          <p:nvPr/>
        </p:nvSpPr>
        <p:spPr bwMode="auto">
          <a:xfrm>
            <a:off x="3200400" y="350520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2" name="AutoShape 26"/>
          <p:cNvSpPr>
            <a:spLocks noChangeArrowheads="1"/>
          </p:cNvSpPr>
          <p:nvPr/>
        </p:nvSpPr>
        <p:spPr bwMode="auto">
          <a:xfrm>
            <a:off x="1371600" y="41910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3" name="AutoShape 27"/>
          <p:cNvSpPr>
            <a:spLocks noChangeArrowheads="1"/>
          </p:cNvSpPr>
          <p:nvPr/>
        </p:nvSpPr>
        <p:spPr bwMode="auto">
          <a:xfrm>
            <a:off x="2895600" y="548640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4" name="AutoShape 28"/>
          <p:cNvSpPr>
            <a:spLocks noChangeArrowheads="1"/>
          </p:cNvSpPr>
          <p:nvPr/>
        </p:nvSpPr>
        <p:spPr bwMode="auto">
          <a:xfrm>
            <a:off x="685800" y="19050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1805" name="AutoShape 29"/>
          <p:cNvSpPr>
            <a:spLocks noChangeArrowheads="1"/>
          </p:cNvSpPr>
          <p:nvPr/>
        </p:nvSpPr>
        <p:spPr bwMode="auto">
          <a:xfrm>
            <a:off x="2286000" y="2286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870" name="Line 30"/>
          <p:cNvSpPr>
            <a:spLocks noChangeShapeType="1"/>
          </p:cNvSpPr>
          <p:nvPr/>
        </p:nvSpPr>
        <p:spPr bwMode="auto">
          <a:xfrm flipH="1" flipV="1">
            <a:off x="1524000" y="4343400"/>
            <a:ext cx="1524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1" name="Line 31"/>
          <p:cNvSpPr>
            <a:spLocks noChangeShapeType="1"/>
          </p:cNvSpPr>
          <p:nvPr/>
        </p:nvSpPr>
        <p:spPr bwMode="auto">
          <a:xfrm flipV="1">
            <a:off x="3048000" y="3657600"/>
            <a:ext cx="304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 flipV="1">
            <a:off x="1524000" y="3657600"/>
            <a:ext cx="1828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Line 33"/>
          <p:cNvSpPr>
            <a:spLocks noChangeShapeType="1"/>
          </p:cNvSpPr>
          <p:nvPr/>
        </p:nvSpPr>
        <p:spPr bwMode="auto">
          <a:xfrm>
            <a:off x="762000" y="2057400"/>
            <a:ext cx="7620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4" name="Line 34"/>
          <p:cNvSpPr>
            <a:spLocks noChangeShapeType="1"/>
          </p:cNvSpPr>
          <p:nvPr/>
        </p:nvSpPr>
        <p:spPr bwMode="auto">
          <a:xfrm flipH="1" flipV="1">
            <a:off x="762000" y="2057400"/>
            <a:ext cx="2590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5"/>
          <p:cNvSpPr>
            <a:spLocks noChangeShapeType="1"/>
          </p:cNvSpPr>
          <p:nvPr/>
        </p:nvSpPr>
        <p:spPr bwMode="auto">
          <a:xfrm flipH="1">
            <a:off x="3352800" y="1371600"/>
            <a:ext cx="6858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 flipV="1">
            <a:off x="762000" y="1371600"/>
            <a:ext cx="3276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7" name="Line 37"/>
          <p:cNvSpPr>
            <a:spLocks noChangeShapeType="1"/>
          </p:cNvSpPr>
          <p:nvPr/>
        </p:nvSpPr>
        <p:spPr bwMode="auto">
          <a:xfrm>
            <a:off x="2438400" y="381000"/>
            <a:ext cx="1600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8" name="Line 38"/>
          <p:cNvSpPr>
            <a:spLocks noChangeShapeType="1"/>
          </p:cNvSpPr>
          <p:nvPr/>
        </p:nvSpPr>
        <p:spPr bwMode="auto">
          <a:xfrm flipH="1">
            <a:off x="762000" y="381000"/>
            <a:ext cx="1676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33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3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33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3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1000"/>
                                        <p:tgtEl>
                                          <p:spTgt spid="3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33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10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33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10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33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1000"/>
                                        <p:tgtEl>
                                          <p:spTgt spid="33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33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3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3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3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3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3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3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3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3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0"/>
                                        <p:tgtEl>
                                          <p:spTgt spid="3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3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0"/>
                                        <p:tgtEl>
                                          <p:spTgt spid="3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0"/>
                                        <p:tgtEl>
                                          <p:spTgt spid="3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10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0"/>
                                        <p:tgtEl>
                                          <p:spTgt spid="3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9" grpId="0" animBg="1"/>
      <p:bldP spid="331779" grpId="1" animBg="1"/>
      <p:bldP spid="331779" grpId="2" animBg="1"/>
      <p:bldP spid="331784" grpId="0" animBg="1"/>
      <p:bldP spid="331784" grpId="1" animBg="1"/>
      <p:bldP spid="331784" grpId="2" animBg="1"/>
      <p:bldP spid="331790" grpId="0" animBg="1"/>
      <p:bldP spid="331800" grpId="0" animBg="1"/>
      <p:bldP spid="331801" grpId="0" animBg="1"/>
      <p:bldP spid="331802" grpId="0" animBg="1"/>
      <p:bldP spid="331803" grpId="0" animBg="1"/>
      <p:bldP spid="331804" grpId="0" animBg="1"/>
      <p:bldP spid="3318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1968">
            <a:off x="2895600" y="1447800"/>
            <a:ext cx="7620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7467600" y="175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124200" y="1828800"/>
            <a:ext cx="4495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/>
          </p:cNvSpPr>
          <p:nvPr/>
        </p:nvSpPr>
        <p:spPr bwMode="auto">
          <a:xfrm>
            <a:off x="2819400" y="2438400"/>
            <a:ext cx="304800" cy="609600"/>
          </a:xfrm>
          <a:prstGeom prst="leftBracket">
            <a:avLst>
              <a:gd name="adj" fmla="val 100000"/>
            </a:avLst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3124200" y="3048000"/>
            <a:ext cx="4495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3124200" y="3657600"/>
            <a:ext cx="4495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3124200" y="4267200"/>
            <a:ext cx="45720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3124200" y="4876800"/>
            <a:ext cx="45720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3124200" y="2438400"/>
            <a:ext cx="4495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AutoShape 12"/>
          <p:cNvSpPr>
            <a:spLocks/>
          </p:cNvSpPr>
          <p:nvPr/>
        </p:nvSpPr>
        <p:spPr bwMode="auto">
          <a:xfrm>
            <a:off x="2819400" y="3657600"/>
            <a:ext cx="304800" cy="609600"/>
          </a:xfrm>
          <a:prstGeom prst="leftBracket">
            <a:avLst>
              <a:gd name="adj" fmla="val 100000"/>
            </a:avLst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7" name="AutoShape 13"/>
          <p:cNvSpPr>
            <a:spLocks/>
          </p:cNvSpPr>
          <p:nvPr/>
        </p:nvSpPr>
        <p:spPr bwMode="auto">
          <a:xfrm>
            <a:off x="7620000" y="1828800"/>
            <a:ext cx="381000" cy="609600"/>
          </a:xfrm>
          <a:prstGeom prst="rightBracket">
            <a:avLst>
              <a:gd name="adj" fmla="val 80000"/>
            </a:avLst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8" name="AutoShape 14"/>
          <p:cNvSpPr>
            <a:spLocks/>
          </p:cNvSpPr>
          <p:nvPr/>
        </p:nvSpPr>
        <p:spPr bwMode="auto">
          <a:xfrm>
            <a:off x="7620000" y="3048000"/>
            <a:ext cx="381000" cy="609600"/>
          </a:xfrm>
          <a:prstGeom prst="rightBracket">
            <a:avLst>
              <a:gd name="adj" fmla="val 80000"/>
            </a:avLst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9" name="AutoShape 15"/>
          <p:cNvSpPr>
            <a:spLocks/>
          </p:cNvSpPr>
          <p:nvPr/>
        </p:nvSpPr>
        <p:spPr bwMode="auto">
          <a:xfrm>
            <a:off x="7696200" y="4267200"/>
            <a:ext cx="381000" cy="609600"/>
          </a:xfrm>
          <a:prstGeom prst="rightBracket">
            <a:avLst>
              <a:gd name="adj" fmla="val 80000"/>
            </a:avLst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16" name="Rectangle 16"/>
          <p:cNvSpPr>
            <a:spLocks noChangeArrowheads="1"/>
          </p:cNvSpPr>
          <p:nvPr/>
        </p:nvSpPr>
        <p:spPr bwMode="auto">
          <a:xfrm>
            <a:off x="4191000" y="1676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17" name="Rectangle 17"/>
          <p:cNvSpPr>
            <a:spLocks noChangeArrowheads="1"/>
          </p:cNvSpPr>
          <p:nvPr/>
        </p:nvSpPr>
        <p:spPr bwMode="auto">
          <a:xfrm>
            <a:off x="6781800" y="1676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18" name="Rectangle 18"/>
          <p:cNvSpPr>
            <a:spLocks noChangeArrowheads="1"/>
          </p:cNvSpPr>
          <p:nvPr/>
        </p:nvSpPr>
        <p:spPr bwMode="auto">
          <a:xfrm>
            <a:off x="5486400" y="1676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19" name="Rectangle 19"/>
          <p:cNvSpPr>
            <a:spLocks noChangeArrowheads="1"/>
          </p:cNvSpPr>
          <p:nvPr/>
        </p:nvSpPr>
        <p:spPr bwMode="auto">
          <a:xfrm>
            <a:off x="5715000" y="22860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0" name="Rectangle 20"/>
          <p:cNvSpPr>
            <a:spLocks noChangeArrowheads="1"/>
          </p:cNvSpPr>
          <p:nvPr/>
        </p:nvSpPr>
        <p:spPr bwMode="auto">
          <a:xfrm>
            <a:off x="6705600" y="22860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1" name="Rectangle 21"/>
          <p:cNvSpPr>
            <a:spLocks noChangeArrowheads="1"/>
          </p:cNvSpPr>
          <p:nvPr/>
        </p:nvSpPr>
        <p:spPr bwMode="auto">
          <a:xfrm>
            <a:off x="4419600" y="22860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2" name="Rectangle 22"/>
          <p:cNvSpPr>
            <a:spLocks noChangeArrowheads="1"/>
          </p:cNvSpPr>
          <p:nvPr/>
        </p:nvSpPr>
        <p:spPr bwMode="auto">
          <a:xfrm>
            <a:off x="3276600" y="22860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3" name="Rectangle 23"/>
          <p:cNvSpPr>
            <a:spLocks noChangeArrowheads="1"/>
          </p:cNvSpPr>
          <p:nvPr/>
        </p:nvSpPr>
        <p:spPr bwMode="auto">
          <a:xfrm>
            <a:off x="4191000" y="28956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4" name="Rectangle 24"/>
          <p:cNvSpPr>
            <a:spLocks noChangeArrowheads="1"/>
          </p:cNvSpPr>
          <p:nvPr/>
        </p:nvSpPr>
        <p:spPr bwMode="auto">
          <a:xfrm>
            <a:off x="5486400" y="28956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5" name="Rectangle 25"/>
          <p:cNvSpPr>
            <a:spLocks noChangeArrowheads="1"/>
          </p:cNvSpPr>
          <p:nvPr/>
        </p:nvSpPr>
        <p:spPr bwMode="auto">
          <a:xfrm>
            <a:off x="6553200" y="28956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6" name="Rectangle 26"/>
          <p:cNvSpPr>
            <a:spLocks noChangeArrowheads="1"/>
          </p:cNvSpPr>
          <p:nvPr/>
        </p:nvSpPr>
        <p:spPr bwMode="auto">
          <a:xfrm>
            <a:off x="5638800" y="35052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7" name="Rectangle 27"/>
          <p:cNvSpPr>
            <a:spLocks noChangeArrowheads="1"/>
          </p:cNvSpPr>
          <p:nvPr/>
        </p:nvSpPr>
        <p:spPr bwMode="auto">
          <a:xfrm>
            <a:off x="4495800" y="35052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8" name="Rectangle 28"/>
          <p:cNvSpPr>
            <a:spLocks noChangeArrowheads="1"/>
          </p:cNvSpPr>
          <p:nvPr/>
        </p:nvSpPr>
        <p:spPr bwMode="auto">
          <a:xfrm>
            <a:off x="3581400" y="35052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29" name="Rectangle 29"/>
          <p:cNvSpPr>
            <a:spLocks noChangeArrowheads="1"/>
          </p:cNvSpPr>
          <p:nvPr/>
        </p:nvSpPr>
        <p:spPr bwMode="auto">
          <a:xfrm>
            <a:off x="4191000" y="41148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0" name="Rectangle 30"/>
          <p:cNvSpPr>
            <a:spLocks noChangeArrowheads="1"/>
          </p:cNvSpPr>
          <p:nvPr/>
        </p:nvSpPr>
        <p:spPr bwMode="auto">
          <a:xfrm>
            <a:off x="5562600" y="41148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1" name="Rectangle 31"/>
          <p:cNvSpPr>
            <a:spLocks noChangeArrowheads="1"/>
          </p:cNvSpPr>
          <p:nvPr/>
        </p:nvSpPr>
        <p:spPr bwMode="auto">
          <a:xfrm>
            <a:off x="6858000" y="41148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2" name="Rectangle 32"/>
          <p:cNvSpPr>
            <a:spLocks noChangeArrowheads="1"/>
          </p:cNvSpPr>
          <p:nvPr/>
        </p:nvSpPr>
        <p:spPr bwMode="auto">
          <a:xfrm>
            <a:off x="5791200" y="4724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3" name="Rectangle 33"/>
          <p:cNvSpPr>
            <a:spLocks noChangeArrowheads="1"/>
          </p:cNvSpPr>
          <p:nvPr/>
        </p:nvSpPr>
        <p:spPr bwMode="auto">
          <a:xfrm>
            <a:off x="4572000" y="4724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4" name="Rectangle 34"/>
          <p:cNvSpPr>
            <a:spLocks noChangeArrowheads="1"/>
          </p:cNvSpPr>
          <p:nvPr/>
        </p:nvSpPr>
        <p:spPr bwMode="auto">
          <a:xfrm>
            <a:off x="3200400" y="4724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5" name="Rectangle 35"/>
          <p:cNvSpPr>
            <a:spLocks noChangeArrowheads="1"/>
          </p:cNvSpPr>
          <p:nvPr/>
        </p:nvSpPr>
        <p:spPr bwMode="auto">
          <a:xfrm>
            <a:off x="7467600" y="35052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6" name="Rectangle 36"/>
          <p:cNvSpPr>
            <a:spLocks noChangeArrowheads="1"/>
          </p:cNvSpPr>
          <p:nvPr/>
        </p:nvSpPr>
        <p:spPr bwMode="auto">
          <a:xfrm>
            <a:off x="6781800" y="4724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37" name="Text Box 37"/>
          <p:cNvSpPr txBox="1">
            <a:spLocks noChangeArrowheads="1"/>
          </p:cNvSpPr>
          <p:nvPr/>
        </p:nvSpPr>
        <p:spPr bwMode="auto">
          <a:xfrm rot="5400000">
            <a:off x="3924300" y="1714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32838" name="Text Box 38"/>
          <p:cNvSpPr txBox="1">
            <a:spLocks noChangeArrowheads="1"/>
          </p:cNvSpPr>
          <p:nvPr/>
        </p:nvSpPr>
        <p:spPr bwMode="auto">
          <a:xfrm rot="5400000">
            <a:off x="5295900" y="1714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7.2</a:t>
            </a:r>
          </a:p>
        </p:txBody>
      </p:sp>
      <p:sp>
        <p:nvSpPr>
          <p:cNvPr id="332839" name="Text Box 39"/>
          <p:cNvSpPr txBox="1">
            <a:spLocks noChangeArrowheads="1"/>
          </p:cNvSpPr>
          <p:nvPr/>
        </p:nvSpPr>
        <p:spPr bwMode="auto">
          <a:xfrm rot="5400000">
            <a:off x="6591300" y="1714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9.1</a:t>
            </a:r>
          </a:p>
        </p:txBody>
      </p:sp>
      <p:sp>
        <p:nvSpPr>
          <p:cNvPr id="332840" name="Text Box 40"/>
          <p:cNvSpPr txBox="1">
            <a:spLocks noChangeArrowheads="1"/>
          </p:cNvSpPr>
          <p:nvPr/>
        </p:nvSpPr>
        <p:spPr bwMode="auto">
          <a:xfrm rot="5400000">
            <a:off x="4305300" y="35433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6.5</a:t>
            </a:r>
          </a:p>
        </p:txBody>
      </p:sp>
      <p:sp>
        <p:nvSpPr>
          <p:cNvPr id="332841" name="Text Box 41"/>
          <p:cNvSpPr txBox="1">
            <a:spLocks noChangeArrowheads="1"/>
          </p:cNvSpPr>
          <p:nvPr/>
        </p:nvSpPr>
        <p:spPr bwMode="auto">
          <a:xfrm rot="5400000">
            <a:off x="40005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6.1</a:t>
            </a:r>
          </a:p>
        </p:txBody>
      </p:sp>
      <p:sp>
        <p:nvSpPr>
          <p:cNvPr id="332842" name="Text Box 42"/>
          <p:cNvSpPr txBox="1">
            <a:spLocks noChangeArrowheads="1"/>
          </p:cNvSpPr>
          <p:nvPr/>
        </p:nvSpPr>
        <p:spPr bwMode="auto">
          <a:xfrm rot="5400000">
            <a:off x="3086100" y="2324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5.1</a:t>
            </a:r>
          </a:p>
        </p:txBody>
      </p:sp>
      <p:sp>
        <p:nvSpPr>
          <p:cNvPr id="332843" name="Text Box 43"/>
          <p:cNvSpPr txBox="1">
            <a:spLocks noChangeArrowheads="1"/>
          </p:cNvSpPr>
          <p:nvPr/>
        </p:nvSpPr>
        <p:spPr bwMode="auto">
          <a:xfrm rot="5400000">
            <a:off x="4229100" y="2324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32844" name="Text Box 44"/>
          <p:cNvSpPr txBox="1">
            <a:spLocks noChangeArrowheads="1"/>
          </p:cNvSpPr>
          <p:nvPr/>
        </p:nvSpPr>
        <p:spPr bwMode="auto">
          <a:xfrm rot="5400000">
            <a:off x="7277100" y="35433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8.9</a:t>
            </a:r>
          </a:p>
        </p:txBody>
      </p:sp>
      <p:sp>
        <p:nvSpPr>
          <p:cNvPr id="332845" name="Text Box 45"/>
          <p:cNvSpPr txBox="1">
            <a:spLocks noChangeArrowheads="1"/>
          </p:cNvSpPr>
          <p:nvPr/>
        </p:nvSpPr>
        <p:spPr bwMode="auto">
          <a:xfrm rot="5400000">
            <a:off x="5372100" y="35433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7.8</a:t>
            </a:r>
          </a:p>
        </p:txBody>
      </p:sp>
      <p:sp>
        <p:nvSpPr>
          <p:cNvPr id="332846" name="Text Box 46"/>
          <p:cNvSpPr txBox="1">
            <a:spLocks noChangeArrowheads="1"/>
          </p:cNvSpPr>
          <p:nvPr/>
        </p:nvSpPr>
        <p:spPr bwMode="auto">
          <a:xfrm rot="5400000">
            <a:off x="5295900" y="30099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32847" name="Text Box 47"/>
          <p:cNvSpPr txBox="1">
            <a:spLocks noChangeArrowheads="1"/>
          </p:cNvSpPr>
          <p:nvPr/>
        </p:nvSpPr>
        <p:spPr bwMode="auto">
          <a:xfrm rot="5400000">
            <a:off x="63627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2848" name="Text Box 48"/>
          <p:cNvSpPr txBox="1">
            <a:spLocks noChangeArrowheads="1"/>
          </p:cNvSpPr>
          <p:nvPr/>
        </p:nvSpPr>
        <p:spPr bwMode="auto">
          <a:xfrm rot="5400000">
            <a:off x="5524500" y="2324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7.9</a:t>
            </a:r>
          </a:p>
        </p:txBody>
      </p:sp>
      <p:sp>
        <p:nvSpPr>
          <p:cNvPr id="332849" name="Text Box 49"/>
          <p:cNvSpPr txBox="1">
            <a:spLocks noChangeArrowheads="1"/>
          </p:cNvSpPr>
          <p:nvPr/>
        </p:nvSpPr>
        <p:spPr bwMode="auto">
          <a:xfrm rot="5400000">
            <a:off x="6515100" y="2324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9.3</a:t>
            </a:r>
          </a:p>
        </p:txBody>
      </p:sp>
      <p:sp>
        <p:nvSpPr>
          <p:cNvPr id="332850" name="Text Box 50"/>
          <p:cNvSpPr txBox="1">
            <a:spLocks noChangeArrowheads="1"/>
          </p:cNvSpPr>
          <p:nvPr/>
        </p:nvSpPr>
        <p:spPr bwMode="auto">
          <a:xfrm rot="5400000">
            <a:off x="6667500" y="41529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32851" name="Text Box 51"/>
          <p:cNvSpPr txBox="1">
            <a:spLocks noChangeArrowheads="1"/>
          </p:cNvSpPr>
          <p:nvPr/>
        </p:nvSpPr>
        <p:spPr bwMode="auto">
          <a:xfrm rot="5255338">
            <a:off x="5372100" y="41529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32852" name="Text Box 52"/>
          <p:cNvSpPr txBox="1">
            <a:spLocks noChangeArrowheads="1"/>
          </p:cNvSpPr>
          <p:nvPr/>
        </p:nvSpPr>
        <p:spPr bwMode="auto">
          <a:xfrm rot="5400000">
            <a:off x="3390900" y="35433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32853" name="Text Box 53"/>
          <p:cNvSpPr txBox="1">
            <a:spLocks noChangeArrowheads="1"/>
          </p:cNvSpPr>
          <p:nvPr/>
        </p:nvSpPr>
        <p:spPr bwMode="auto">
          <a:xfrm rot="5400000">
            <a:off x="4000500" y="4229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32854" name="Text Box 54"/>
          <p:cNvSpPr txBox="1">
            <a:spLocks noChangeArrowheads="1"/>
          </p:cNvSpPr>
          <p:nvPr/>
        </p:nvSpPr>
        <p:spPr bwMode="auto">
          <a:xfrm rot="5400000">
            <a:off x="6515100" y="4762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9.2</a:t>
            </a:r>
          </a:p>
        </p:txBody>
      </p:sp>
      <p:sp>
        <p:nvSpPr>
          <p:cNvPr id="332855" name="Text Box 55"/>
          <p:cNvSpPr txBox="1">
            <a:spLocks noChangeArrowheads="1"/>
          </p:cNvSpPr>
          <p:nvPr/>
        </p:nvSpPr>
        <p:spPr bwMode="auto">
          <a:xfrm rot="5400000">
            <a:off x="5600700" y="4838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2856" name="Text Box 56"/>
          <p:cNvSpPr txBox="1">
            <a:spLocks noChangeArrowheads="1"/>
          </p:cNvSpPr>
          <p:nvPr/>
        </p:nvSpPr>
        <p:spPr bwMode="auto">
          <a:xfrm rot="5400000">
            <a:off x="2933700" y="4762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5.5</a:t>
            </a:r>
          </a:p>
        </p:txBody>
      </p:sp>
      <p:sp>
        <p:nvSpPr>
          <p:cNvPr id="332857" name="Text Box 57"/>
          <p:cNvSpPr txBox="1">
            <a:spLocks noChangeArrowheads="1"/>
          </p:cNvSpPr>
          <p:nvPr/>
        </p:nvSpPr>
        <p:spPr bwMode="auto">
          <a:xfrm rot="5255338">
            <a:off x="4381500" y="4762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7.1</a:t>
            </a:r>
          </a:p>
        </p:txBody>
      </p:sp>
      <p:sp>
        <p:nvSpPr>
          <p:cNvPr id="332858" name="Text Box 58"/>
          <p:cNvSpPr txBox="1">
            <a:spLocks noChangeArrowheads="1"/>
          </p:cNvSpPr>
          <p:nvPr/>
        </p:nvSpPr>
        <p:spPr bwMode="auto">
          <a:xfrm>
            <a:off x="152400" y="152400"/>
            <a:ext cx="2514600" cy="2024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Depths (soundings) are measured continuously along dotted lines. Sextant angle fixes are taken at locations indicated by green bars.</a:t>
            </a:r>
          </a:p>
        </p:txBody>
      </p:sp>
      <p:sp>
        <p:nvSpPr>
          <p:cNvPr id="332859" name="Rectangle 59"/>
          <p:cNvSpPr>
            <a:spLocks noChangeArrowheads="1"/>
          </p:cNvSpPr>
          <p:nvPr/>
        </p:nvSpPr>
        <p:spPr bwMode="auto">
          <a:xfrm>
            <a:off x="7620000" y="1676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0" name="Rectangle 60"/>
          <p:cNvSpPr>
            <a:spLocks noChangeArrowheads="1"/>
          </p:cNvSpPr>
          <p:nvPr/>
        </p:nvSpPr>
        <p:spPr bwMode="auto">
          <a:xfrm>
            <a:off x="7543800" y="22860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1" name="Rectangle 61"/>
          <p:cNvSpPr>
            <a:spLocks noChangeArrowheads="1"/>
          </p:cNvSpPr>
          <p:nvPr/>
        </p:nvSpPr>
        <p:spPr bwMode="auto">
          <a:xfrm>
            <a:off x="3276600" y="28956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2" name="Rectangle 62"/>
          <p:cNvSpPr>
            <a:spLocks noChangeArrowheads="1"/>
          </p:cNvSpPr>
          <p:nvPr/>
        </p:nvSpPr>
        <p:spPr bwMode="auto">
          <a:xfrm>
            <a:off x="7391400" y="28956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3" name="Rectangle 63"/>
          <p:cNvSpPr>
            <a:spLocks noChangeArrowheads="1"/>
          </p:cNvSpPr>
          <p:nvPr/>
        </p:nvSpPr>
        <p:spPr bwMode="auto">
          <a:xfrm>
            <a:off x="6629400" y="35052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4" name="Rectangle 64"/>
          <p:cNvSpPr>
            <a:spLocks noChangeArrowheads="1"/>
          </p:cNvSpPr>
          <p:nvPr/>
        </p:nvSpPr>
        <p:spPr bwMode="auto">
          <a:xfrm>
            <a:off x="3429000" y="41148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5" name="Rectangle 65"/>
          <p:cNvSpPr>
            <a:spLocks noChangeArrowheads="1"/>
          </p:cNvSpPr>
          <p:nvPr/>
        </p:nvSpPr>
        <p:spPr bwMode="auto">
          <a:xfrm>
            <a:off x="7543800" y="41148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6" name="Rectangle 66"/>
          <p:cNvSpPr>
            <a:spLocks noChangeArrowheads="1"/>
          </p:cNvSpPr>
          <p:nvPr/>
        </p:nvSpPr>
        <p:spPr bwMode="auto">
          <a:xfrm>
            <a:off x="7620000" y="4724400"/>
            <a:ext cx="762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67" name="Text Box 67"/>
          <p:cNvSpPr txBox="1">
            <a:spLocks noChangeArrowheads="1"/>
          </p:cNvSpPr>
          <p:nvPr/>
        </p:nvSpPr>
        <p:spPr bwMode="auto">
          <a:xfrm rot="5400000">
            <a:off x="7429500" y="1714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9.5</a:t>
            </a:r>
          </a:p>
        </p:txBody>
      </p:sp>
      <p:sp>
        <p:nvSpPr>
          <p:cNvPr id="332868" name="Text Box 68"/>
          <p:cNvSpPr txBox="1">
            <a:spLocks noChangeArrowheads="1"/>
          </p:cNvSpPr>
          <p:nvPr/>
        </p:nvSpPr>
        <p:spPr bwMode="auto">
          <a:xfrm rot="5400000">
            <a:off x="7353300" y="23241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9.4</a:t>
            </a:r>
          </a:p>
        </p:txBody>
      </p:sp>
      <p:sp>
        <p:nvSpPr>
          <p:cNvPr id="332869" name="Text Box 69"/>
          <p:cNvSpPr txBox="1">
            <a:spLocks noChangeArrowheads="1"/>
          </p:cNvSpPr>
          <p:nvPr/>
        </p:nvSpPr>
        <p:spPr bwMode="auto">
          <a:xfrm rot="5400000">
            <a:off x="30861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5.7</a:t>
            </a:r>
          </a:p>
        </p:txBody>
      </p:sp>
      <p:sp>
        <p:nvSpPr>
          <p:cNvPr id="332870" name="Text Box 70"/>
          <p:cNvSpPr txBox="1">
            <a:spLocks noChangeArrowheads="1"/>
          </p:cNvSpPr>
          <p:nvPr/>
        </p:nvSpPr>
        <p:spPr bwMode="auto">
          <a:xfrm rot="5400000">
            <a:off x="6438900" y="35433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2871" name="Text Box 71"/>
          <p:cNvSpPr txBox="1">
            <a:spLocks noChangeArrowheads="1"/>
          </p:cNvSpPr>
          <p:nvPr/>
        </p:nvSpPr>
        <p:spPr bwMode="auto">
          <a:xfrm rot="5400000">
            <a:off x="3162300" y="41529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5.2</a:t>
            </a:r>
          </a:p>
        </p:txBody>
      </p:sp>
      <p:sp>
        <p:nvSpPr>
          <p:cNvPr id="332872" name="Text Box 72"/>
          <p:cNvSpPr txBox="1">
            <a:spLocks noChangeArrowheads="1"/>
          </p:cNvSpPr>
          <p:nvPr/>
        </p:nvSpPr>
        <p:spPr bwMode="auto">
          <a:xfrm rot="5400000">
            <a:off x="71247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8.5</a:t>
            </a:r>
          </a:p>
        </p:txBody>
      </p:sp>
      <p:sp>
        <p:nvSpPr>
          <p:cNvPr id="332873" name="Text Box 73"/>
          <p:cNvSpPr txBox="1">
            <a:spLocks noChangeArrowheads="1"/>
          </p:cNvSpPr>
          <p:nvPr/>
        </p:nvSpPr>
        <p:spPr bwMode="auto">
          <a:xfrm rot="5400000">
            <a:off x="7277100" y="41529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9.2</a:t>
            </a:r>
          </a:p>
        </p:txBody>
      </p:sp>
      <p:sp>
        <p:nvSpPr>
          <p:cNvPr id="332874" name="Text Box 74"/>
          <p:cNvSpPr txBox="1">
            <a:spLocks noChangeArrowheads="1"/>
          </p:cNvSpPr>
          <p:nvPr/>
        </p:nvSpPr>
        <p:spPr bwMode="auto">
          <a:xfrm rot="5400000">
            <a:off x="7429500" y="47625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9.5</a:t>
            </a:r>
          </a:p>
        </p:txBody>
      </p:sp>
      <p:sp>
        <p:nvSpPr>
          <p:cNvPr id="332875" name="Rectangle 75"/>
          <p:cNvSpPr>
            <a:spLocks noChangeArrowheads="1"/>
          </p:cNvSpPr>
          <p:nvPr/>
        </p:nvSpPr>
        <p:spPr bwMode="auto">
          <a:xfrm>
            <a:off x="5410200" y="1600200"/>
            <a:ext cx="1600200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76" name="Line 76"/>
          <p:cNvSpPr>
            <a:spLocks noChangeShapeType="1"/>
          </p:cNvSpPr>
          <p:nvPr/>
        </p:nvSpPr>
        <p:spPr bwMode="auto">
          <a:xfrm flipV="1">
            <a:off x="5410200" y="1066800"/>
            <a:ext cx="152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77" name="Line 77"/>
          <p:cNvSpPr>
            <a:spLocks noChangeShapeType="1"/>
          </p:cNvSpPr>
          <p:nvPr/>
        </p:nvSpPr>
        <p:spPr bwMode="auto">
          <a:xfrm flipV="1">
            <a:off x="7010400" y="1066800"/>
            <a:ext cx="1371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78" name="Rectangle 78"/>
          <p:cNvSpPr>
            <a:spLocks noChangeArrowheads="1"/>
          </p:cNvSpPr>
          <p:nvPr/>
        </p:nvSpPr>
        <p:spPr bwMode="auto">
          <a:xfrm>
            <a:off x="8077200" y="374650"/>
            <a:ext cx="1524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2879" name="Rectangle 79"/>
          <p:cNvSpPr>
            <a:spLocks noChangeArrowheads="1"/>
          </p:cNvSpPr>
          <p:nvPr/>
        </p:nvSpPr>
        <p:spPr bwMode="auto">
          <a:xfrm>
            <a:off x="5715000" y="374650"/>
            <a:ext cx="1524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562600" y="228600"/>
            <a:ext cx="2819400" cy="838200"/>
            <a:chOff x="3504" y="240"/>
            <a:chExt cx="1776" cy="528"/>
          </a:xfrm>
        </p:grpSpPr>
        <p:sp>
          <p:nvSpPr>
            <p:cNvPr id="36945" name="Rectangle 81"/>
            <p:cNvSpPr>
              <a:spLocks noChangeArrowheads="1"/>
            </p:cNvSpPr>
            <p:nvPr/>
          </p:nvSpPr>
          <p:spPr bwMode="auto">
            <a:xfrm>
              <a:off x="3504" y="240"/>
              <a:ext cx="1776" cy="52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946" name="Text Box 82"/>
            <p:cNvSpPr txBox="1">
              <a:spLocks noChangeArrowheads="1"/>
            </p:cNvSpPr>
            <p:nvPr/>
          </p:nvSpPr>
          <p:spPr bwMode="auto">
            <a:xfrm rot="5400000">
              <a:off x="4168" y="-328"/>
              <a:ext cx="432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9.1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8.8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8.5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8.3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8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7.9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7.6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0">
                  <a:latin typeface="Arial" panose="020B0604020202020204" pitchFamily="34" charset="0"/>
                </a:rPr>
                <a:t>7.2</a:t>
              </a:r>
            </a:p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7.2</a:t>
              </a:r>
              <a:endParaRPr lang="en-US" altLang="en-US" sz="1400" b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8.14815E-6 L 0.50001 8.14815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332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332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3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2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3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332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33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64 0.00371 C 0.49202 0.00116 0.4974 -0.00115 0.5033 0.00371 C 0.5092 0.00857 0.51858 0.02084 0.5217 0.03264 C 0.52483 0.04445 0.52448 0.06436 0.5217 0.07477 C 0.51893 0.08519 0.5125 0.09028 0.50504 0.09468 C 0.49757 0.09908 0.48091 0.1007 0.47674 0.10139 " pathEditMode="relative" ptsTypes="aaaaaA">
                                      <p:cBhvr>
                                        <p:cTn id="54" dur="3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332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3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74 0.1014 L 0.00174 0.1014 " pathEditMode="relative" ptsTypes="AA">
                                      <p:cBhvr>
                                        <p:cTn id="64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332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3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332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33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332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33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32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33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10139 C -0.00365 0.09908 -0.00903 0.09699 -0.01493 0.09908 C -0.02083 0.10116 -0.02917 0.10417 -0.03333 0.11458 C -0.0375 0.125 -0.04184 0.15139 -0.03993 0.16134 C -0.03802 0.1713 -0.02865 0.17153 -0.0217 0.17454 C -0.01476 0.17755 -0.00295 0.17847 0.00174 0.17917 " pathEditMode="relative" ptsTypes="aaaaaA">
                                      <p:cBhvr>
                                        <p:cTn id="91" dur="3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17917 L 0.46007 0.17917 " pathEditMode="relative" ptsTypes="AA">
                                      <p:cBhvr>
                                        <p:cTn id="94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332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3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332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1000"/>
                                        <p:tgtEl>
                                          <p:spTgt spid="33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332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33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332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33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332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0"/>
                                        <p:tgtEl>
                                          <p:spTgt spid="33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007 0.17917 C 0.46632 0.17848 0.47327 0.17825 0.47952 0.17917 C 0.48611 0.18033 0.49254 0.18218 0.49792 0.18727 C 0.5033 0.19237 0.50886 0.20255 0.51181 0.20973 C 0.51441 0.21667 0.51667 0.222 0.51476 0.2301 C 0.51355 0.2382 0.51042 0.25139 0.50434 0.2588 C 0.49792 0.26598 0.48542 0.27084 0.47795 0.27292 C 0.47084 0.275 0.4625 0.27107 0.46111 0.27084 " pathEditMode="relative" rAng="0" ptsTypes="aaaaaaaA">
                                      <p:cBhvr>
                                        <p:cTn id="127" dur="3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11 0.27083 L 0.01111 0.27083 " pathEditMode="relative" ptsTypes="AA">
                                      <p:cBhvr>
                                        <p:cTn id="130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1000"/>
                                        <p:tgtEl>
                                          <p:spTgt spid="332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33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1000"/>
                                        <p:tgtEl>
                                          <p:spTgt spid="332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1000"/>
                                        <p:tgtEl>
                                          <p:spTgt spid="3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1000"/>
                                        <p:tgtEl>
                                          <p:spTgt spid="332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0"/>
                                        <p:tgtEl>
                                          <p:spTgt spid="33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1000"/>
                                        <p:tgtEl>
                                          <p:spTgt spid="332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1000"/>
                                        <p:tgtEl>
                                          <p:spTgt spid="33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332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1000"/>
                                        <p:tgtEl>
                                          <p:spTgt spid="3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27075 C 0.00486 0.27098 -0.00174 0.27121 -0.00834 0.27306 C -0.01511 0.27491 -0.02483 0.27491 -0.02917 0.28185 C -0.03334 0.28878 -0.03334 0.30358 -0.03299 0.31537 C -0.03212 0.32716 -0.03334 0.34404 -0.02379 0.35329 C -0.01389 0.36254 0.01232 0.36901 0.02673 0.37086 C 0.04097 0.37271 0.05538 0.36555 0.06198 0.36439 " pathEditMode="relative" rAng="0" ptsTypes="aaaaaaA">
                                      <p:cBhvr>
                                        <p:cTn id="163" dur="3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087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1000"/>
                                        <p:tgtEl>
                                          <p:spTgt spid="332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33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04 0.36435 L 0.47604 0.36435 " pathEditMode="relative" ptsTypes="AA">
                                      <p:cBhvr>
                                        <p:cTn id="172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1000"/>
                                        <p:tgtEl>
                                          <p:spTgt spid="332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1000"/>
                                        <p:tgtEl>
                                          <p:spTgt spid="3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1000"/>
                                        <p:tgtEl>
                                          <p:spTgt spid="332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0"/>
                                        <p:tgtEl>
                                          <p:spTgt spid="3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1000"/>
                                        <p:tgtEl>
                                          <p:spTgt spid="332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1000"/>
                                        <p:tgtEl>
                                          <p:spTgt spid="3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1000"/>
                                        <p:tgtEl>
                                          <p:spTgt spid="332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1000"/>
                                        <p:tgtEl>
                                          <p:spTgt spid="33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04 0.36436 C 0.48281 0.36389 0.48976 0.36366 0.49618 0.36667 C 0.5026 0.36968 0.51007 0.37524 0.51441 0.38218 C 0.51875 0.38913 0.52101 0.40186 0.52274 0.4088 C 0.52448 0.41575 0.52604 0.41899 0.52448 0.42454 C 0.52292 0.4301 0.52014 0.43635 0.51285 0.44214 C 0.50555 0.44792 0.49323 0.45394 0.48108 0.45996 " pathEditMode="relative" ptsTypes="aaaaaaA">
                                      <p:cBhvr>
                                        <p:cTn id="199" dur="3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08 0.45996 L 0.00607 0.45996 " pathEditMode="relative" ptsTypes="AA">
                                      <p:cBhvr>
                                        <p:cTn id="202" dur="5000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1000"/>
                                        <p:tgtEl>
                                          <p:spTgt spid="332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1000"/>
                                        <p:tgtEl>
                                          <p:spTgt spid="33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1000"/>
                                        <p:tgtEl>
                                          <p:spTgt spid="332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1000"/>
                                        <p:tgtEl>
                                          <p:spTgt spid="3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xit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6" dur="1000"/>
                                        <p:tgtEl>
                                          <p:spTgt spid="332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1000"/>
                                        <p:tgtEl>
                                          <p:spTgt spid="3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1000"/>
                                        <p:tgtEl>
                                          <p:spTgt spid="332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1000"/>
                                        <p:tgtEl>
                                          <p:spTgt spid="3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1000"/>
                                        <p:tgtEl>
                                          <p:spTgt spid="332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1000"/>
                                        <p:tgtEl>
                                          <p:spTgt spid="3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33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6" grpId="0" animBg="1"/>
      <p:bldP spid="332817" grpId="0" animBg="1"/>
      <p:bldP spid="332818" grpId="0" animBg="1"/>
      <p:bldP spid="332819" grpId="0" animBg="1"/>
      <p:bldP spid="332820" grpId="0" animBg="1"/>
      <p:bldP spid="332821" grpId="0" animBg="1"/>
      <p:bldP spid="332822" grpId="0" animBg="1"/>
      <p:bldP spid="332823" grpId="0" animBg="1"/>
      <p:bldP spid="332824" grpId="0" animBg="1"/>
      <p:bldP spid="332825" grpId="0" animBg="1"/>
      <p:bldP spid="332826" grpId="0" animBg="1"/>
      <p:bldP spid="332827" grpId="0" animBg="1"/>
      <p:bldP spid="332828" grpId="0" animBg="1"/>
      <p:bldP spid="332829" grpId="0" animBg="1"/>
      <p:bldP spid="332830" grpId="0" animBg="1"/>
      <p:bldP spid="332831" grpId="0" animBg="1"/>
      <p:bldP spid="332832" grpId="0" animBg="1"/>
      <p:bldP spid="332833" grpId="0" animBg="1"/>
      <p:bldP spid="332834" grpId="0" animBg="1"/>
      <p:bldP spid="332835" grpId="0" animBg="1"/>
      <p:bldP spid="332836" grpId="0" animBg="1"/>
      <p:bldP spid="332837" grpId="0"/>
      <p:bldP spid="332838" grpId="0"/>
      <p:bldP spid="332839" grpId="0"/>
      <p:bldP spid="332840" grpId="0"/>
      <p:bldP spid="332841" grpId="0"/>
      <p:bldP spid="332842" grpId="0"/>
      <p:bldP spid="332843" grpId="0"/>
      <p:bldP spid="332844" grpId="0"/>
      <p:bldP spid="332845" grpId="0"/>
      <p:bldP spid="332846" grpId="0"/>
      <p:bldP spid="332847" grpId="0"/>
      <p:bldP spid="332848" grpId="0"/>
      <p:bldP spid="332849" grpId="0"/>
      <p:bldP spid="332850" grpId="0"/>
      <p:bldP spid="332851" grpId="0"/>
      <p:bldP spid="332852" grpId="0"/>
      <p:bldP spid="332853" grpId="0"/>
      <p:bldP spid="332854" grpId="0"/>
      <p:bldP spid="332855" grpId="0"/>
      <p:bldP spid="332856" grpId="0"/>
      <p:bldP spid="332857" grpId="0"/>
      <p:bldP spid="332858" grpId="0" animBg="1"/>
      <p:bldP spid="332859" grpId="0" animBg="1"/>
      <p:bldP spid="332860" grpId="0" animBg="1"/>
      <p:bldP spid="332861" grpId="0" animBg="1"/>
      <p:bldP spid="332862" grpId="0" animBg="1"/>
      <p:bldP spid="332863" grpId="0" animBg="1"/>
      <p:bldP spid="332864" grpId="0" animBg="1"/>
      <p:bldP spid="332865" grpId="0" animBg="1"/>
      <p:bldP spid="332866" grpId="0" animBg="1"/>
      <p:bldP spid="332867" grpId="0"/>
      <p:bldP spid="332868" grpId="0"/>
      <p:bldP spid="332869" grpId="0"/>
      <p:bldP spid="332870" grpId="0"/>
      <p:bldP spid="332871" grpId="0"/>
      <p:bldP spid="332872" grpId="0"/>
      <p:bldP spid="332873" grpId="0"/>
      <p:bldP spid="332874" grpId="0"/>
      <p:bldP spid="332875" grpId="0" animBg="1"/>
      <p:bldP spid="332878" grpId="0" animBg="1"/>
      <p:bldP spid="3328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Line 3"/>
          <p:cNvSpPr>
            <a:spLocks noChangeShapeType="1"/>
          </p:cNvSpPr>
          <p:nvPr/>
        </p:nvSpPr>
        <p:spPr bwMode="auto">
          <a:xfrm flipH="1">
            <a:off x="4191000" y="4419600"/>
            <a:ext cx="3124200" cy="198120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28" name="Line 4"/>
          <p:cNvSpPr>
            <a:spLocks noChangeShapeType="1"/>
          </p:cNvSpPr>
          <p:nvPr/>
        </p:nvSpPr>
        <p:spPr bwMode="auto">
          <a:xfrm>
            <a:off x="1905000" y="609600"/>
            <a:ext cx="502920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29" name="Line 5"/>
          <p:cNvSpPr>
            <a:spLocks noChangeShapeType="1"/>
          </p:cNvSpPr>
          <p:nvPr/>
        </p:nvSpPr>
        <p:spPr bwMode="auto">
          <a:xfrm>
            <a:off x="1905000" y="2895600"/>
            <a:ext cx="5029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0" name="Line 6"/>
          <p:cNvSpPr>
            <a:spLocks noChangeShapeType="1"/>
          </p:cNvSpPr>
          <p:nvPr/>
        </p:nvSpPr>
        <p:spPr bwMode="auto">
          <a:xfrm flipV="1">
            <a:off x="990600" y="4343400"/>
            <a:ext cx="5943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>
            <a:off x="1905000" y="609600"/>
            <a:ext cx="39624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2" name="Line 8"/>
          <p:cNvSpPr>
            <a:spLocks noChangeShapeType="1"/>
          </p:cNvSpPr>
          <p:nvPr/>
        </p:nvSpPr>
        <p:spPr bwMode="auto">
          <a:xfrm>
            <a:off x="1981200" y="2895600"/>
            <a:ext cx="3886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3" name="Line 9"/>
          <p:cNvSpPr>
            <a:spLocks noChangeShapeType="1"/>
          </p:cNvSpPr>
          <p:nvPr/>
        </p:nvSpPr>
        <p:spPr bwMode="auto">
          <a:xfrm flipV="1">
            <a:off x="990600" y="5105400"/>
            <a:ext cx="4876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4" name="Line 10"/>
          <p:cNvSpPr>
            <a:spLocks noChangeShapeType="1"/>
          </p:cNvSpPr>
          <p:nvPr/>
        </p:nvSpPr>
        <p:spPr bwMode="auto">
          <a:xfrm>
            <a:off x="1905000" y="685800"/>
            <a:ext cx="266700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5" name="Line 11"/>
          <p:cNvSpPr>
            <a:spLocks noChangeShapeType="1"/>
          </p:cNvSpPr>
          <p:nvPr/>
        </p:nvSpPr>
        <p:spPr bwMode="auto">
          <a:xfrm>
            <a:off x="1981200" y="2895600"/>
            <a:ext cx="2590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6" name="Line 12"/>
          <p:cNvSpPr>
            <a:spLocks noChangeShapeType="1"/>
          </p:cNvSpPr>
          <p:nvPr/>
        </p:nvSpPr>
        <p:spPr bwMode="auto">
          <a:xfrm flipV="1">
            <a:off x="990600" y="5867400"/>
            <a:ext cx="3581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3837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1371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990600" y="3048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HYDROGRAPHY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4800600" y="1295400"/>
            <a:ext cx="3810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Two sextant angles at periodic points along the launch’s path determine position of the launch</a:t>
            </a:r>
          </a:p>
        </p:txBody>
      </p:sp>
      <p:sp>
        <p:nvSpPr>
          <p:cNvPr id="333840" name="AutoShape 16"/>
          <p:cNvSpPr>
            <a:spLocks noChangeArrowheads="1"/>
          </p:cNvSpPr>
          <p:nvPr/>
        </p:nvSpPr>
        <p:spPr bwMode="auto">
          <a:xfrm rot="-6415913">
            <a:off x="5818188" y="4230688"/>
            <a:ext cx="609600" cy="381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567" y="9965"/>
                </a:moveTo>
                <a:cubicBezTo>
                  <a:pt x="21132" y="4341"/>
                  <a:pt x="16441" y="0"/>
                  <a:pt x="10800" y="0"/>
                </a:cubicBezTo>
                <a:cubicBezTo>
                  <a:pt x="8545" y="-1"/>
                  <a:pt x="6348" y="705"/>
                  <a:pt x="4515" y="2017"/>
                </a:cubicBezTo>
                <a:cubicBezTo>
                  <a:pt x="6348" y="705"/>
                  <a:pt x="8545" y="-1"/>
                  <a:pt x="10800" y="0"/>
                </a:cubicBezTo>
                <a:cubicBezTo>
                  <a:pt x="16441" y="0"/>
                  <a:pt x="21132" y="4341"/>
                  <a:pt x="21567" y="9965"/>
                </a:cubicBezTo>
                <a:lnTo>
                  <a:pt x="24259" y="9757"/>
                </a:lnTo>
                <a:lnTo>
                  <a:pt x="21776" y="12657"/>
                </a:lnTo>
                <a:lnTo>
                  <a:pt x="18875" y="10174"/>
                </a:lnTo>
                <a:lnTo>
                  <a:pt x="21567" y="996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41" name="AutoShape 17"/>
          <p:cNvSpPr>
            <a:spLocks noChangeArrowheads="1"/>
          </p:cNvSpPr>
          <p:nvPr/>
        </p:nvSpPr>
        <p:spPr bwMode="auto">
          <a:xfrm rot="-4645225">
            <a:off x="5722144" y="3656807"/>
            <a:ext cx="382587" cy="381000"/>
          </a:xfrm>
          <a:custGeom>
            <a:avLst/>
            <a:gdLst>
              <a:gd name="T0" fmla="*/ 2147483646 w 21600"/>
              <a:gd name="T1" fmla="*/ 30782313 h 21600"/>
              <a:gd name="T2" fmla="*/ 2147483646 w 21600"/>
              <a:gd name="T3" fmla="*/ 2147483646 h 21600"/>
              <a:gd name="T4" fmla="*/ 2147483646 w 21600"/>
              <a:gd name="T5" fmla="*/ 30782313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215" y="7942"/>
                </a:moveTo>
                <a:cubicBezTo>
                  <a:pt x="19927" y="3251"/>
                  <a:pt x="15664" y="0"/>
                  <a:pt x="10800" y="0"/>
                </a:cubicBezTo>
                <a:cubicBezTo>
                  <a:pt x="6075" y="-1"/>
                  <a:pt x="1899" y="3070"/>
                  <a:pt x="491" y="7580"/>
                </a:cubicBezTo>
                <a:cubicBezTo>
                  <a:pt x="1899" y="3070"/>
                  <a:pt x="6075" y="-1"/>
                  <a:pt x="10800" y="0"/>
                </a:cubicBezTo>
                <a:cubicBezTo>
                  <a:pt x="15664" y="0"/>
                  <a:pt x="19927" y="3251"/>
                  <a:pt x="21215" y="7942"/>
                </a:cubicBezTo>
                <a:lnTo>
                  <a:pt x="23818" y="7227"/>
                </a:lnTo>
                <a:lnTo>
                  <a:pt x="21929" y="10546"/>
                </a:lnTo>
                <a:lnTo>
                  <a:pt x="18611" y="8656"/>
                </a:lnTo>
                <a:lnTo>
                  <a:pt x="21215" y="79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42" name="AutoShape 18"/>
          <p:cNvSpPr>
            <a:spLocks noChangeArrowheads="1"/>
          </p:cNvSpPr>
          <p:nvPr/>
        </p:nvSpPr>
        <p:spPr bwMode="auto">
          <a:xfrm rot="-6415913">
            <a:off x="4899818" y="4831557"/>
            <a:ext cx="690563" cy="457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567" y="9965"/>
                </a:moveTo>
                <a:cubicBezTo>
                  <a:pt x="21132" y="4341"/>
                  <a:pt x="16441" y="0"/>
                  <a:pt x="10800" y="0"/>
                </a:cubicBezTo>
                <a:cubicBezTo>
                  <a:pt x="8845" y="-1"/>
                  <a:pt x="6926" y="530"/>
                  <a:pt x="5249" y="1535"/>
                </a:cubicBezTo>
                <a:cubicBezTo>
                  <a:pt x="6926" y="530"/>
                  <a:pt x="8845" y="-1"/>
                  <a:pt x="10800" y="0"/>
                </a:cubicBezTo>
                <a:cubicBezTo>
                  <a:pt x="16441" y="0"/>
                  <a:pt x="21132" y="4341"/>
                  <a:pt x="21567" y="9965"/>
                </a:cubicBezTo>
                <a:lnTo>
                  <a:pt x="24259" y="9757"/>
                </a:lnTo>
                <a:lnTo>
                  <a:pt x="21776" y="12657"/>
                </a:lnTo>
                <a:lnTo>
                  <a:pt x="18875" y="10174"/>
                </a:lnTo>
                <a:lnTo>
                  <a:pt x="21567" y="996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43" name="AutoShape 19"/>
          <p:cNvSpPr>
            <a:spLocks noChangeArrowheads="1"/>
          </p:cNvSpPr>
          <p:nvPr/>
        </p:nvSpPr>
        <p:spPr bwMode="auto">
          <a:xfrm rot="-3755885">
            <a:off x="4610894" y="4228306"/>
            <a:ext cx="609600" cy="3825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13" y="7010"/>
                </a:moveTo>
                <a:cubicBezTo>
                  <a:pt x="19333" y="2793"/>
                  <a:pt x="15302" y="0"/>
                  <a:pt x="10800" y="0"/>
                </a:cubicBezTo>
                <a:cubicBezTo>
                  <a:pt x="9302" y="-1"/>
                  <a:pt x="7821" y="311"/>
                  <a:pt x="6450" y="914"/>
                </a:cubicBezTo>
                <a:cubicBezTo>
                  <a:pt x="7821" y="311"/>
                  <a:pt x="9302" y="-1"/>
                  <a:pt x="10800" y="0"/>
                </a:cubicBezTo>
                <a:cubicBezTo>
                  <a:pt x="15302" y="0"/>
                  <a:pt x="19333" y="2793"/>
                  <a:pt x="20913" y="7010"/>
                </a:cubicBezTo>
                <a:lnTo>
                  <a:pt x="23441" y="6062"/>
                </a:lnTo>
                <a:lnTo>
                  <a:pt x="21860" y="9539"/>
                </a:lnTo>
                <a:lnTo>
                  <a:pt x="18384" y="7957"/>
                </a:lnTo>
                <a:lnTo>
                  <a:pt x="20913" y="70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44" name="AutoShape 20"/>
          <p:cNvSpPr>
            <a:spLocks noChangeArrowheads="1"/>
          </p:cNvSpPr>
          <p:nvPr/>
        </p:nvSpPr>
        <p:spPr bwMode="auto">
          <a:xfrm rot="-5400000">
            <a:off x="3390900" y="5372100"/>
            <a:ext cx="914400" cy="381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567" y="9965"/>
                </a:moveTo>
                <a:cubicBezTo>
                  <a:pt x="21132" y="4341"/>
                  <a:pt x="16441" y="0"/>
                  <a:pt x="10800" y="0"/>
                </a:cubicBezTo>
                <a:cubicBezTo>
                  <a:pt x="6717" y="-1"/>
                  <a:pt x="2983" y="2302"/>
                  <a:pt x="1149" y="5950"/>
                </a:cubicBezTo>
                <a:cubicBezTo>
                  <a:pt x="2983" y="2302"/>
                  <a:pt x="6717" y="-1"/>
                  <a:pt x="10800" y="0"/>
                </a:cubicBezTo>
                <a:cubicBezTo>
                  <a:pt x="16441" y="0"/>
                  <a:pt x="21132" y="4341"/>
                  <a:pt x="21567" y="9965"/>
                </a:cubicBezTo>
                <a:lnTo>
                  <a:pt x="24259" y="9757"/>
                </a:lnTo>
                <a:lnTo>
                  <a:pt x="21776" y="12657"/>
                </a:lnTo>
                <a:lnTo>
                  <a:pt x="18875" y="10174"/>
                </a:lnTo>
                <a:lnTo>
                  <a:pt x="21567" y="996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45" name="AutoShape 21"/>
          <p:cNvSpPr>
            <a:spLocks noChangeArrowheads="1"/>
          </p:cNvSpPr>
          <p:nvPr/>
        </p:nvSpPr>
        <p:spPr bwMode="auto">
          <a:xfrm rot="-2622407">
            <a:off x="3429000" y="4572000"/>
            <a:ext cx="533400" cy="3825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567" y="9965"/>
                </a:moveTo>
                <a:cubicBezTo>
                  <a:pt x="21132" y="4341"/>
                  <a:pt x="16441" y="0"/>
                  <a:pt x="10800" y="0"/>
                </a:cubicBezTo>
                <a:cubicBezTo>
                  <a:pt x="10203" y="-1"/>
                  <a:pt x="9608" y="49"/>
                  <a:pt x="9020" y="147"/>
                </a:cubicBezTo>
                <a:cubicBezTo>
                  <a:pt x="9608" y="49"/>
                  <a:pt x="10203" y="-1"/>
                  <a:pt x="10800" y="0"/>
                </a:cubicBezTo>
                <a:cubicBezTo>
                  <a:pt x="16441" y="0"/>
                  <a:pt x="21132" y="4341"/>
                  <a:pt x="21567" y="9965"/>
                </a:cubicBezTo>
                <a:lnTo>
                  <a:pt x="24259" y="9757"/>
                </a:lnTo>
                <a:lnTo>
                  <a:pt x="21776" y="12657"/>
                </a:lnTo>
                <a:lnTo>
                  <a:pt x="18875" y="10174"/>
                </a:lnTo>
                <a:lnTo>
                  <a:pt x="21567" y="996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676400" y="457200"/>
            <a:ext cx="381000" cy="533400"/>
            <a:chOff x="576" y="1056"/>
            <a:chExt cx="288" cy="336"/>
          </a:xfrm>
        </p:grpSpPr>
        <p:sp>
          <p:nvSpPr>
            <p:cNvPr id="37926" name="AutoShape 23"/>
            <p:cNvSpPr>
              <a:spLocks noChangeArrowheads="1"/>
            </p:cNvSpPr>
            <p:nvPr/>
          </p:nvSpPr>
          <p:spPr bwMode="auto">
            <a:xfrm>
              <a:off x="624" y="10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7927" name="Group 24"/>
            <p:cNvGrpSpPr>
              <a:grpSpLocks/>
            </p:cNvGrpSpPr>
            <p:nvPr/>
          </p:nvGrpSpPr>
          <p:grpSpPr bwMode="auto">
            <a:xfrm>
              <a:off x="576" y="1056"/>
              <a:ext cx="288" cy="336"/>
              <a:chOff x="624" y="1056"/>
              <a:chExt cx="192" cy="192"/>
            </a:xfrm>
          </p:grpSpPr>
          <p:sp>
            <p:nvSpPr>
              <p:cNvPr id="37928" name="Line 25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9" name="Line 26"/>
              <p:cNvSpPr>
                <a:spLocks noChangeShapeType="1"/>
              </p:cNvSpPr>
              <p:nvPr/>
            </p:nvSpPr>
            <p:spPr bwMode="auto">
              <a:xfrm>
                <a:off x="720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0" name="Line 27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838200" y="6248400"/>
            <a:ext cx="381000" cy="457200"/>
            <a:chOff x="576" y="1056"/>
            <a:chExt cx="288" cy="336"/>
          </a:xfrm>
        </p:grpSpPr>
        <p:sp>
          <p:nvSpPr>
            <p:cNvPr id="37921" name="AutoShape 29"/>
            <p:cNvSpPr>
              <a:spLocks noChangeArrowheads="1"/>
            </p:cNvSpPr>
            <p:nvPr/>
          </p:nvSpPr>
          <p:spPr bwMode="auto">
            <a:xfrm>
              <a:off x="624" y="10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7922" name="Group 30"/>
            <p:cNvGrpSpPr>
              <a:grpSpLocks/>
            </p:cNvGrpSpPr>
            <p:nvPr/>
          </p:nvGrpSpPr>
          <p:grpSpPr bwMode="auto">
            <a:xfrm>
              <a:off x="576" y="1056"/>
              <a:ext cx="288" cy="336"/>
              <a:chOff x="624" y="1056"/>
              <a:chExt cx="192" cy="192"/>
            </a:xfrm>
          </p:grpSpPr>
          <p:sp>
            <p:nvSpPr>
              <p:cNvPr id="37923" name="Line 31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4" name="Line 32"/>
              <p:cNvSpPr>
                <a:spLocks noChangeShapeType="1"/>
              </p:cNvSpPr>
              <p:nvPr/>
            </p:nvSpPr>
            <p:spPr bwMode="auto">
              <a:xfrm>
                <a:off x="720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5" name="Line 33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752600" y="2667000"/>
            <a:ext cx="457200" cy="533400"/>
            <a:chOff x="576" y="1056"/>
            <a:chExt cx="288" cy="336"/>
          </a:xfrm>
        </p:grpSpPr>
        <p:sp>
          <p:nvSpPr>
            <p:cNvPr id="37916" name="AutoShape 35"/>
            <p:cNvSpPr>
              <a:spLocks noChangeArrowheads="1"/>
            </p:cNvSpPr>
            <p:nvPr/>
          </p:nvSpPr>
          <p:spPr bwMode="auto">
            <a:xfrm>
              <a:off x="624" y="10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7917" name="Group 36"/>
            <p:cNvGrpSpPr>
              <a:grpSpLocks/>
            </p:cNvGrpSpPr>
            <p:nvPr/>
          </p:nvGrpSpPr>
          <p:grpSpPr bwMode="auto">
            <a:xfrm>
              <a:off x="576" y="1056"/>
              <a:ext cx="288" cy="336"/>
              <a:chOff x="624" y="1056"/>
              <a:chExt cx="192" cy="192"/>
            </a:xfrm>
          </p:grpSpPr>
          <p:sp>
            <p:nvSpPr>
              <p:cNvPr id="37918" name="Line 37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9" name="Line 38"/>
              <p:cNvSpPr>
                <a:spLocks noChangeShapeType="1"/>
              </p:cNvSpPr>
              <p:nvPr/>
            </p:nvSpPr>
            <p:spPr bwMode="auto">
              <a:xfrm>
                <a:off x="720" y="105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39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3864" name="AutoShape 40"/>
          <p:cNvSpPr>
            <a:spLocks noChangeArrowheads="1"/>
          </p:cNvSpPr>
          <p:nvPr/>
        </p:nvSpPr>
        <p:spPr bwMode="auto">
          <a:xfrm>
            <a:off x="914400" y="64770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3865" name="AutoShape 41"/>
          <p:cNvSpPr>
            <a:spLocks noChangeArrowheads="1"/>
          </p:cNvSpPr>
          <p:nvPr/>
        </p:nvSpPr>
        <p:spPr bwMode="auto">
          <a:xfrm>
            <a:off x="1828800" y="29718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3866" name="AutoShape 42"/>
          <p:cNvSpPr>
            <a:spLocks noChangeArrowheads="1"/>
          </p:cNvSpPr>
          <p:nvPr/>
        </p:nvSpPr>
        <p:spPr bwMode="auto">
          <a:xfrm>
            <a:off x="1752600" y="7620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33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33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33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3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3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896 L -0.125 0.1190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33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33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33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3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11907 L -0.26666 0.2300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3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3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33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333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3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33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3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64" grpId="0" animBg="1"/>
      <p:bldP spid="333865" grpId="0" animBg="1"/>
      <p:bldP spid="3338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676400"/>
            <a:ext cx="9144000" cy="3429000"/>
            <a:chOff x="0" y="1056"/>
            <a:chExt cx="5760" cy="2160"/>
          </a:xfrm>
        </p:grpSpPr>
        <p:sp>
          <p:nvSpPr>
            <p:cNvPr id="38961" name="Line 3"/>
            <p:cNvSpPr>
              <a:spLocks noChangeShapeType="1"/>
            </p:cNvSpPr>
            <p:nvPr/>
          </p:nvSpPr>
          <p:spPr bwMode="auto">
            <a:xfrm>
              <a:off x="0" y="3216"/>
              <a:ext cx="57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Line 4"/>
            <p:cNvSpPr>
              <a:spLocks noChangeShapeType="1"/>
            </p:cNvSpPr>
            <p:nvPr/>
          </p:nvSpPr>
          <p:spPr bwMode="auto">
            <a:xfrm>
              <a:off x="0" y="2160"/>
              <a:ext cx="57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3" name="Line 5"/>
            <p:cNvSpPr>
              <a:spLocks noChangeShapeType="1"/>
            </p:cNvSpPr>
            <p:nvPr/>
          </p:nvSpPr>
          <p:spPr bwMode="auto">
            <a:xfrm>
              <a:off x="0" y="1056"/>
              <a:ext cx="57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28800" y="0"/>
            <a:ext cx="5486400" cy="6858000"/>
            <a:chOff x="1152" y="0"/>
            <a:chExt cx="3456" cy="4320"/>
          </a:xfrm>
        </p:grpSpPr>
        <p:sp>
          <p:nvSpPr>
            <p:cNvPr id="38957" name="Line 7"/>
            <p:cNvSpPr>
              <a:spLocks noChangeShapeType="1"/>
            </p:cNvSpPr>
            <p:nvPr/>
          </p:nvSpPr>
          <p:spPr bwMode="auto">
            <a:xfrm>
              <a:off x="1152" y="0"/>
              <a:ext cx="0" cy="43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Line 8"/>
            <p:cNvSpPr>
              <a:spLocks noChangeShapeType="1"/>
            </p:cNvSpPr>
            <p:nvPr/>
          </p:nvSpPr>
          <p:spPr bwMode="auto">
            <a:xfrm>
              <a:off x="2304" y="0"/>
              <a:ext cx="0" cy="43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Line 9"/>
            <p:cNvSpPr>
              <a:spLocks noChangeShapeType="1"/>
            </p:cNvSpPr>
            <p:nvPr/>
          </p:nvSpPr>
          <p:spPr bwMode="auto">
            <a:xfrm flipV="1">
              <a:off x="3456" y="0"/>
              <a:ext cx="0" cy="43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Line 10"/>
            <p:cNvSpPr>
              <a:spLocks noChangeShapeType="1"/>
            </p:cNvSpPr>
            <p:nvPr/>
          </p:nvSpPr>
          <p:spPr bwMode="auto">
            <a:xfrm flipV="1">
              <a:off x="4608" y="0"/>
              <a:ext cx="0" cy="43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4859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2672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362200" y="2057400"/>
            <a:ext cx="3276600" cy="2286000"/>
            <a:chOff x="1488" y="1296"/>
            <a:chExt cx="2064" cy="1440"/>
          </a:xfrm>
        </p:grpSpPr>
        <p:sp>
          <p:nvSpPr>
            <p:cNvPr id="38949" name="AutoShape 13"/>
            <p:cNvSpPr>
              <a:spLocks noChangeArrowheads="1"/>
            </p:cNvSpPr>
            <p:nvPr/>
          </p:nvSpPr>
          <p:spPr bwMode="auto">
            <a:xfrm>
              <a:off x="2496" y="2256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0" name="AutoShape 14"/>
            <p:cNvSpPr>
              <a:spLocks noChangeArrowheads="1"/>
            </p:cNvSpPr>
            <p:nvPr/>
          </p:nvSpPr>
          <p:spPr bwMode="auto">
            <a:xfrm>
              <a:off x="2160" y="1920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1" name="AutoShape 15"/>
            <p:cNvSpPr>
              <a:spLocks noChangeArrowheads="1"/>
            </p:cNvSpPr>
            <p:nvPr/>
          </p:nvSpPr>
          <p:spPr bwMode="auto">
            <a:xfrm>
              <a:off x="1776" y="1872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2" name="AutoShape 16"/>
            <p:cNvSpPr>
              <a:spLocks noChangeArrowheads="1"/>
            </p:cNvSpPr>
            <p:nvPr/>
          </p:nvSpPr>
          <p:spPr bwMode="auto">
            <a:xfrm>
              <a:off x="1488" y="1632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3" name="AutoShape 17"/>
            <p:cNvSpPr>
              <a:spLocks noChangeArrowheads="1"/>
            </p:cNvSpPr>
            <p:nvPr/>
          </p:nvSpPr>
          <p:spPr bwMode="auto">
            <a:xfrm>
              <a:off x="1632" y="1296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4" name="AutoShape 18"/>
            <p:cNvSpPr>
              <a:spLocks noChangeArrowheads="1"/>
            </p:cNvSpPr>
            <p:nvPr/>
          </p:nvSpPr>
          <p:spPr bwMode="auto">
            <a:xfrm>
              <a:off x="3456" y="2160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5" name="AutoShape 19"/>
            <p:cNvSpPr>
              <a:spLocks noChangeArrowheads="1"/>
            </p:cNvSpPr>
            <p:nvPr/>
          </p:nvSpPr>
          <p:spPr bwMode="auto">
            <a:xfrm>
              <a:off x="2976" y="2640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56" name="AutoShape 20"/>
            <p:cNvSpPr>
              <a:spLocks noChangeArrowheads="1"/>
            </p:cNvSpPr>
            <p:nvPr/>
          </p:nvSpPr>
          <p:spPr bwMode="auto">
            <a:xfrm>
              <a:off x="3024" y="1920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400800" y="4648200"/>
            <a:ext cx="1981200" cy="366713"/>
            <a:chOff x="4032" y="2928"/>
            <a:chExt cx="1104" cy="231"/>
          </a:xfrm>
        </p:grpSpPr>
        <p:sp>
          <p:nvSpPr>
            <p:cNvPr id="38947" name="AutoShape 22"/>
            <p:cNvSpPr>
              <a:spLocks noChangeArrowheads="1"/>
            </p:cNvSpPr>
            <p:nvPr/>
          </p:nvSpPr>
          <p:spPr bwMode="auto">
            <a:xfrm>
              <a:off x="4032" y="2976"/>
              <a:ext cx="96" cy="96"/>
            </a:xfrm>
            <a:prstGeom prst="flowChartExtra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948" name="Text Box 23"/>
            <p:cNvSpPr txBox="1">
              <a:spLocks noChangeArrowheads="1"/>
            </p:cNvSpPr>
            <p:nvPr/>
          </p:nvSpPr>
          <p:spPr bwMode="auto">
            <a:xfrm>
              <a:off x="4176" y="2928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>
                  <a:latin typeface="Arial" panose="020B0604020202020204" pitchFamily="34" charset="0"/>
                </a:rPr>
                <a:t>= survey mark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438400" y="2133600"/>
            <a:ext cx="3124200" cy="2133600"/>
            <a:chOff x="1536" y="1344"/>
            <a:chExt cx="1968" cy="1344"/>
          </a:xfrm>
        </p:grpSpPr>
        <p:sp>
          <p:nvSpPr>
            <p:cNvPr id="38933" name="Line 25"/>
            <p:cNvSpPr>
              <a:spLocks noChangeShapeType="1"/>
            </p:cNvSpPr>
            <p:nvPr/>
          </p:nvSpPr>
          <p:spPr bwMode="auto">
            <a:xfrm>
              <a:off x="1824" y="192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4" name="Group 26"/>
            <p:cNvGrpSpPr>
              <a:grpSpLocks/>
            </p:cNvGrpSpPr>
            <p:nvPr/>
          </p:nvGrpSpPr>
          <p:grpSpPr bwMode="auto">
            <a:xfrm>
              <a:off x="1536" y="1344"/>
              <a:ext cx="1968" cy="1344"/>
              <a:chOff x="1536" y="1344"/>
              <a:chExt cx="1968" cy="1344"/>
            </a:xfrm>
          </p:grpSpPr>
          <p:sp>
            <p:nvSpPr>
              <p:cNvPr id="38935" name="Line 27"/>
              <p:cNvSpPr>
                <a:spLocks noChangeShapeType="1"/>
              </p:cNvSpPr>
              <p:nvPr/>
            </p:nvSpPr>
            <p:spPr bwMode="auto">
              <a:xfrm flipH="1">
                <a:off x="1536" y="1392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Line 28"/>
              <p:cNvSpPr>
                <a:spLocks noChangeShapeType="1"/>
              </p:cNvSpPr>
              <p:nvPr/>
            </p:nvSpPr>
            <p:spPr bwMode="auto">
              <a:xfrm>
                <a:off x="1536" y="1680"/>
                <a:ext cx="28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7" name="Line 29"/>
              <p:cNvSpPr>
                <a:spLocks noChangeShapeType="1"/>
              </p:cNvSpPr>
              <p:nvPr/>
            </p:nvSpPr>
            <p:spPr bwMode="auto">
              <a:xfrm>
                <a:off x="1680" y="1344"/>
                <a:ext cx="14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8" name="Line 30"/>
              <p:cNvSpPr>
                <a:spLocks noChangeShapeType="1"/>
              </p:cNvSpPr>
              <p:nvPr/>
            </p:nvSpPr>
            <p:spPr bwMode="auto">
              <a:xfrm flipH="1" flipV="1">
                <a:off x="1680" y="1344"/>
                <a:ext cx="52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9" name="Line 31"/>
              <p:cNvSpPr>
                <a:spLocks noChangeShapeType="1"/>
              </p:cNvSpPr>
              <p:nvPr/>
            </p:nvSpPr>
            <p:spPr bwMode="auto">
              <a:xfrm>
                <a:off x="2208" y="1968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0" name="Line 32"/>
              <p:cNvSpPr>
                <a:spLocks noChangeShapeType="1"/>
              </p:cNvSpPr>
              <p:nvPr/>
            </p:nvSpPr>
            <p:spPr bwMode="auto">
              <a:xfrm>
                <a:off x="1824" y="1920"/>
                <a:ext cx="72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41" name="Group 33"/>
              <p:cNvGrpSpPr>
                <a:grpSpLocks/>
              </p:cNvGrpSpPr>
              <p:nvPr/>
            </p:nvGrpSpPr>
            <p:grpSpPr bwMode="auto">
              <a:xfrm>
                <a:off x="2544" y="1968"/>
                <a:ext cx="960" cy="720"/>
                <a:chOff x="2544" y="1968"/>
                <a:chExt cx="960" cy="720"/>
              </a:xfrm>
            </p:grpSpPr>
            <p:sp>
              <p:nvSpPr>
                <p:cNvPr id="3894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544" y="1968"/>
                  <a:ext cx="528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3" name="Line 35"/>
                <p:cNvSpPr>
                  <a:spLocks noChangeShapeType="1"/>
                </p:cNvSpPr>
                <p:nvPr/>
              </p:nvSpPr>
              <p:spPr bwMode="auto">
                <a:xfrm>
                  <a:off x="3072" y="1968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024" y="2208"/>
                  <a:ext cx="48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544" y="2208"/>
                  <a:ext cx="96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6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2544" y="2304"/>
                  <a:ext cx="48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34887" name="Picture 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2672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88" name="Text Box 40"/>
          <p:cNvSpPr txBox="1">
            <a:spLocks noChangeArrowheads="1"/>
          </p:cNvSpPr>
          <p:nvPr/>
        </p:nvSpPr>
        <p:spPr bwMode="auto">
          <a:xfrm>
            <a:off x="2209800" y="381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GEODETIC SURVEY</a:t>
            </a:r>
          </a:p>
        </p:txBody>
      </p:sp>
      <p:sp>
        <p:nvSpPr>
          <p:cNvPr id="334889" name="Text Box 41"/>
          <p:cNvSpPr txBox="1">
            <a:spLocks noChangeArrowheads="1"/>
          </p:cNvSpPr>
          <p:nvPr/>
        </p:nvSpPr>
        <p:spPr bwMode="auto">
          <a:xfrm>
            <a:off x="2209800" y="381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SHORELINE SURVEY</a:t>
            </a:r>
          </a:p>
        </p:txBody>
      </p:sp>
      <p:sp>
        <p:nvSpPr>
          <p:cNvPr id="334890" name="Text Box 42"/>
          <p:cNvSpPr txBox="1">
            <a:spLocks noChangeArrowheads="1"/>
          </p:cNvSpPr>
          <p:nvPr/>
        </p:nvSpPr>
        <p:spPr bwMode="auto">
          <a:xfrm>
            <a:off x="2286000" y="381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TIDAL SURVEY</a:t>
            </a:r>
          </a:p>
        </p:txBody>
      </p: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6400800" y="4267200"/>
            <a:ext cx="1752600" cy="366713"/>
            <a:chOff x="4032" y="2688"/>
            <a:chExt cx="1104" cy="231"/>
          </a:xfrm>
        </p:grpSpPr>
        <p:sp>
          <p:nvSpPr>
            <p:cNvPr id="38931" name="Text Box 44"/>
            <p:cNvSpPr txBox="1">
              <a:spLocks noChangeArrowheads="1"/>
            </p:cNvSpPr>
            <p:nvPr/>
          </p:nvSpPr>
          <p:spPr bwMode="auto">
            <a:xfrm>
              <a:off x="4176" y="2688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>
                  <a:latin typeface="Arial" panose="020B0604020202020204" pitchFamily="34" charset="0"/>
                </a:rPr>
                <a:t>= tide gauge</a:t>
              </a:r>
            </a:p>
          </p:txBody>
        </p:sp>
        <p:sp>
          <p:nvSpPr>
            <p:cNvPr id="38932" name="Oval 45"/>
            <p:cNvSpPr>
              <a:spLocks noChangeArrowheads="1"/>
            </p:cNvSpPr>
            <p:nvPr/>
          </p:nvSpPr>
          <p:spPr bwMode="auto">
            <a:xfrm>
              <a:off x="4032" y="2736"/>
              <a:ext cx="96" cy="96"/>
            </a:xfrm>
            <a:prstGeom prst="ellips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34894" name="Oval 46"/>
          <p:cNvSpPr>
            <a:spLocks noChangeArrowheads="1"/>
          </p:cNvSpPr>
          <p:nvPr/>
        </p:nvSpPr>
        <p:spPr bwMode="auto">
          <a:xfrm>
            <a:off x="5791200" y="3124200"/>
            <a:ext cx="152400" cy="152400"/>
          </a:xfrm>
          <a:prstGeom prst="ellips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4895" name="Oval 47"/>
          <p:cNvSpPr>
            <a:spLocks noChangeArrowheads="1"/>
          </p:cNvSpPr>
          <p:nvPr/>
        </p:nvSpPr>
        <p:spPr bwMode="auto">
          <a:xfrm>
            <a:off x="2590800" y="3048000"/>
            <a:ext cx="152400" cy="152400"/>
          </a:xfrm>
          <a:prstGeom prst="ellips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34896" name="Picture 48" descr="nautical 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 r="4997"/>
          <a:stretch>
            <a:fillRect/>
          </a:stretch>
        </p:blipFill>
        <p:spPr bwMode="auto">
          <a:xfrm>
            <a:off x="0" y="1270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97" name="Text Box 49"/>
          <p:cNvSpPr txBox="1">
            <a:spLocks noChangeArrowheads="1"/>
          </p:cNvSpPr>
          <p:nvPr/>
        </p:nvSpPr>
        <p:spPr bwMode="auto">
          <a:xfrm>
            <a:off x="2590800" y="76200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HYDROGRAPHIC FIELD SHEET</a:t>
            </a:r>
          </a:p>
        </p:txBody>
      </p:sp>
      <p:pic>
        <p:nvPicPr>
          <p:cNvPr id="334898" name="Picture 50" descr="york is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195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99" name="WordArt 51"/>
          <p:cNvSpPr>
            <a:spLocks noChangeArrowheads="1" noChangeShapeType="1" noTextEdit="1"/>
          </p:cNvSpPr>
          <p:nvPr/>
        </p:nvSpPr>
        <p:spPr bwMode="auto">
          <a:xfrm>
            <a:off x="2743200" y="838200"/>
            <a:ext cx="3505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Arial" panose="020B0604020202020204" pitchFamily="34" charset="0"/>
              </a:rPr>
              <a:t>FINISHED NAUTICAL CHART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34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4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34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4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34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34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4" dur="2000"/>
                                        <p:tgtEl>
                                          <p:spTgt spid="334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4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9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34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6" dur="2000"/>
                                        <p:tgtEl>
                                          <p:spTgt spid="334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3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88" grpId="0"/>
      <p:bldP spid="334888" grpId="1"/>
      <p:bldP spid="334889" grpId="0"/>
      <p:bldP spid="334889" grpId="1"/>
      <p:bldP spid="334890" grpId="0"/>
      <p:bldP spid="334890" grpId="1"/>
      <p:bldP spid="334894" grpId="0" animBg="1"/>
      <p:bldP spid="334894" grpId="1" animBg="1"/>
      <p:bldP spid="334895" grpId="0" animBg="1"/>
      <p:bldP spid="334895" grpId="1" animBg="1"/>
      <p:bldP spid="33489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EASTERN OBLIQUE ARC OF TRIANGULATION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79248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SURVEY NETWORK TO TIE ALL NAUTICAL CHARTS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BEGUN IN NEW YORK IN 1816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</a:t>
            </a:r>
            <a:r>
              <a:rPr lang="en-US" altLang="en-US" sz="2400" smtClean="0">
                <a:latin typeface="Times New Roman" panose="02020603050405020304" pitchFamily="18" charset="0"/>
              </a:rPr>
              <a:t> PROGRESSED NE INTO NEW ENGLAND AND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SW THROUGH WASHINGTON AND ATLANTA TO NEW ORLEANS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East Oblique Arc Map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58000" cy="6858000"/>
          </a:xfrm>
          <a:noFill/>
        </p:spPr>
      </p:pic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4495800" y="3810000"/>
            <a:ext cx="4648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USC&amp;GS EASTERN OBLIQUE ARC           OF TRIANGULATION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4"/>
              </a:rPr>
              <a:t>http://www.holoscenes.com/images/bmwiki/arc/eastern_arc.png</a:t>
            </a: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Map courtesy of:  Jim Irwin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AMERICAN PHILOSOPHICAL SOCIETY</a:t>
            </a:r>
            <a:r>
              <a:rPr lang="en-US" altLang="en-US" smtClean="0"/>
              <a:t>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600200"/>
            <a:ext cx="7162800" cy="152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800" smtClean="0"/>
              <a:t>- </a:t>
            </a:r>
            <a:r>
              <a:rPr lang="en-US" altLang="en-US" smtClean="0">
                <a:latin typeface="Times New Roman" panose="02020603050405020304" pitchFamily="18" charset="0"/>
              </a:rPr>
              <a:t>DISCUSSIONS OF MARITIME COMMERCE PROBLEM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PRESIDENT JEFFERSON IS MEMBER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NEW SWISS IMMIGRANT F.R. HASSLER IS MEMBER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SOLUTION; NAUTICAL CHARTS NEEDED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90600" y="35814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</a:endParaRPr>
          </a:p>
        </p:txBody>
      </p:sp>
      <p:pic>
        <p:nvPicPr>
          <p:cNvPr id="7173" name="Picture 5" descr="APS Seal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265488"/>
            <a:ext cx="3048000" cy="2930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EAO Wash - VA Are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58000" cy="6858000"/>
          </a:xfrm>
          <a:noFill/>
        </p:spPr>
      </p:pic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4267200" y="4038600"/>
            <a:ext cx="44196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PORTION OF EASTERN OBLIQUE ARC FROM WASHINGTON AREA SW ALONG MOUNTAINS IN VIRGINIA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http://www.holoscenes.com/cgi-bin/moin.cgi/ObliqueArcKentIslandWestward</a:t>
            </a: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Map courtesy of Jim Irwin</a:t>
            </a:r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5943600" y="5334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Times New Roman" panose="02020603050405020304" pitchFamily="18" charset="0"/>
              </a:rPr>
              <a:t>SUGAR LOAF</a:t>
            </a:r>
          </a:p>
        </p:txBody>
      </p:sp>
      <p:sp>
        <p:nvSpPr>
          <p:cNvPr id="43013" name="Line 10"/>
          <p:cNvSpPr>
            <a:spLocks noChangeShapeType="1"/>
          </p:cNvSpPr>
          <p:nvPr/>
        </p:nvSpPr>
        <p:spPr bwMode="auto">
          <a:xfrm flipH="1">
            <a:off x="4648200" y="762000"/>
            <a:ext cx="1295400" cy="533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Text Box 11"/>
          <p:cNvSpPr txBox="1">
            <a:spLocks noChangeArrowheads="1"/>
          </p:cNvSpPr>
          <p:nvPr/>
        </p:nvSpPr>
        <p:spPr bwMode="auto">
          <a:xfrm>
            <a:off x="4876800" y="29718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Times New Roman" panose="02020603050405020304" pitchFamily="18" charset="0"/>
              </a:rPr>
              <a:t>SSMC3</a:t>
            </a:r>
          </a:p>
        </p:txBody>
      </p:sp>
      <p:sp>
        <p:nvSpPr>
          <p:cNvPr id="43015" name="Line 12"/>
          <p:cNvSpPr>
            <a:spLocks noChangeShapeType="1"/>
          </p:cNvSpPr>
          <p:nvPr/>
        </p:nvSpPr>
        <p:spPr bwMode="auto">
          <a:xfrm flipV="1">
            <a:off x="4876800" y="2057400"/>
            <a:ext cx="381000" cy="1066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WESTERN EXPANSION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76400"/>
            <a:ext cx="79248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EXPANSION OF U.S. WESTWARD LED TO:</a:t>
            </a: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1871 - AUTHORITY TO SURVEY ACROSS U.S.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1872 - 1898 – FIRST TRANSCONTINENTAL ARC OF 	TRIANGULATION ACROSS U.S.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1877 -</a:t>
            </a:r>
            <a:r>
              <a:rPr lang="en-US" altLang="en-US" sz="2400" b="1" smtClean="0">
                <a:latin typeface="Times New Roman" panose="02020603050405020304" pitchFamily="18" charset="0"/>
              </a:rPr>
              <a:t> </a:t>
            </a:r>
            <a:r>
              <a:rPr lang="en-US" altLang="en-US" sz="2400" smtClean="0">
                <a:latin typeface="Times New Roman" panose="02020603050405020304" pitchFamily="18" charset="0"/>
              </a:rPr>
              <a:t>1900 – FIRST LEVEL LINE ACROSS U.S.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1878 - NAME CHANGE, U.S. COAST SURVEY TO 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	U.S. COAST &amp; GEODETIC SURVEY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Trans Arc of T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9144000" cy="6843712"/>
          </a:xfrm>
          <a:noFill/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276600" y="228600"/>
            <a:ext cx="51816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TRANSCONTINENTAL ARC OF TRIANGULATION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4"/>
              </a:rPr>
              <a:t>http://www.holoscenes.com/cgi-bin/moin.cgi/TranscontinentalTriangulation</a:t>
            </a: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Map courtesy of Jim Irwin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Western Transc Arc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  <a:ln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533400" y="228600"/>
            <a:ext cx="5943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WESTERN PORTION OF TRANSCONTINENTAL ARC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Map courtesy of Jim Irwin</a:t>
            </a:r>
          </a:p>
        </p:txBody>
      </p:sp>
      <p:sp>
        <p:nvSpPr>
          <p:cNvPr id="48132" name="Oval 7"/>
          <p:cNvSpPr>
            <a:spLocks noChangeArrowheads="1"/>
          </p:cNvSpPr>
          <p:nvPr/>
        </p:nvSpPr>
        <p:spPr bwMode="auto">
          <a:xfrm>
            <a:off x="8229600" y="2895600"/>
            <a:ext cx="457200" cy="3810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7010400" y="1447800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 rot="-1229221">
            <a:off x="679450" y="203200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FF00"/>
                </a:solidFill>
                <a:latin typeface="Times New Roman" panose="02020603050405020304" pitchFamily="18" charset="0"/>
              </a:rPr>
              <a:t>133 MILES</a:t>
            </a:r>
          </a:p>
        </p:txBody>
      </p:sp>
      <p:sp>
        <p:nvSpPr>
          <p:cNvPr id="48135" name="Line 10"/>
          <p:cNvSpPr>
            <a:spLocks noChangeShapeType="1"/>
          </p:cNvSpPr>
          <p:nvPr/>
        </p:nvSpPr>
        <p:spPr bwMode="auto">
          <a:xfrm>
            <a:off x="1447800" y="205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 flipV="1">
            <a:off x="1524000" y="1905000"/>
            <a:ext cx="3810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2"/>
          <p:cNvSpPr>
            <a:spLocks noChangeShapeType="1"/>
          </p:cNvSpPr>
          <p:nvPr/>
        </p:nvSpPr>
        <p:spPr bwMode="auto">
          <a:xfrm flipH="1">
            <a:off x="381000" y="2362200"/>
            <a:ext cx="3810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41 Tushor Mt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-374650"/>
            <a:ext cx="8305800" cy="7232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IBAPAH Stone Wall Utah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6470650"/>
          </a:xfrm>
          <a:noFill/>
        </p:spPr>
      </p:pic>
      <p:sp>
        <p:nvSpPr>
          <p:cNvPr id="51203" name="Text Box 8"/>
          <p:cNvSpPr txBox="1">
            <a:spLocks noChangeArrowheads="1"/>
          </p:cNvSpPr>
          <p:nvPr/>
        </p:nvSpPr>
        <p:spPr bwMode="auto">
          <a:xfrm>
            <a:off x="457200" y="1066800"/>
            <a:ext cx="8686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STATION IBEPAH; STONE WALLS FROM 1889 TRANSCONTINENTAL ARC SURVEY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1998 PHOTO COURTESY OF CPT JAROMY JESSOP, U.S. ARMY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Mt Shasta Triangle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6858000"/>
          </a:xfrm>
          <a:noFill/>
        </p:spPr>
      </p:pic>
      <p:sp>
        <p:nvSpPr>
          <p:cNvPr id="53251" name="Text Box 7"/>
          <p:cNvSpPr txBox="1">
            <a:spLocks noChangeArrowheads="1"/>
          </p:cNvSpPr>
          <p:nvPr/>
        </p:nvSpPr>
        <p:spPr bwMode="auto">
          <a:xfrm>
            <a:off x="0" y="2743200"/>
            <a:ext cx="35814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SURVEY LINE FROM MT SHASTA TO MOUNT HELENA IS THE LONGEST LINE EVER OBSERVED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Map by Jim Irwin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NATION-WIDE SURVEY NETWORK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6200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TRANSCONTINENTAL ARC AND LEVEL LINE WERE START OF NATIONWIDE NETWORK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PLAN FOR GRID OF ARCS OF TRIANGULATION AND FOR LEVEL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858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6323" name="Picture 4" descr="Figure 6 mo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72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0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7347" name="Picture 4" descr="Figure 7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9144000" cy="6423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Times New Roman" panose="02020603050405020304" pitchFamily="18" charset="0"/>
              </a:rPr>
              <a:t>ACT OF 1807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610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PRES. JEFFERSON SIGNS BILL ON FEBRUARY 10, 1807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</a:t>
            </a:r>
            <a:r>
              <a:rPr lang="en-US" altLang="en-US" sz="2200" smtClean="0">
                <a:latin typeface="Times New Roman" panose="02020603050405020304" pitchFamily="18" charset="0"/>
              </a:rPr>
              <a:t>…to cause a survey to be taken of the coasts of the U.S., 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-  in which shall be designated the islands, and shoals, with the roads or places of anchorage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-  within twenty leagues of any part of the shores of the U.S., 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-  and also the respective courses and distances between the principal capes, or head lands,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-  completing an accurate chart of every part of the coasts…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Times New Roman" panose="02020603050405020304" pitchFamily="18" charset="0"/>
              </a:rPr>
              <a:t>NETWORK IMPORTANCE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229600" cy="3733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NAME = NATIONAL SPATIAL REFERENCE SYSTEM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NETWORK DEFINES: LATITUDE, LONGITUDE, HEIGHT, SCALE, GRAVITY, AND NETWORK ORIENTATION; ALSO NATIONAL SHORELINE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NETWORK ESTABLISHES UNIFORM COORDINATE SYSTEM FOR THE COUNTRY</a:t>
            </a:r>
          </a:p>
          <a:p>
            <a:pPr eaLnBrk="1" hangingPunct="1"/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4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Times New Roman" panose="02020603050405020304" pitchFamily="18" charset="0"/>
              </a:rPr>
              <a:t>NETWORK IMPORTANCE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610600" cy="30480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NETWORK TIES:  FEDERAL, STATE, LOCAL, TRIBAL, AND PRIVATE PROPERTY BOUNDARIES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NETWORK TIES:  HIGHWAYS, RAILROADS, BRIDGES, AIRPORTS, CANALS, DIKES, AND HARBORS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NETWORK ENABLES:  FLOOD STUDIES, SEA LEVEL CHANGE STUDIES, COASTAL MONITORING; STORM EVACUATION ROUTE PLANNING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ALLOWS AIRCRAFT TO LAND IN LOW VISIBILITY</a:t>
            </a:r>
          </a:p>
          <a:p>
            <a:pPr eaLnBrk="1" hangingPunct="1"/>
            <a:r>
              <a:rPr lang="en-US" altLang="en-US" sz="2400" smtClean="0">
                <a:latin typeface="Times New Roman" panose="02020603050405020304" pitchFamily="18" charset="0"/>
              </a:rPr>
              <a:t>ALLOWS SHIPS TO KNOW UNDERKEEL AND OVERHEAD CLEARANCES</a:t>
            </a:r>
          </a:p>
          <a:p>
            <a:pPr eaLnBrk="1" hangingPunct="1"/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DATUMS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4582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HORIZONTAL DATUMS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NEW ENGLAND DATUM, 1879, 5000 STATIONS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U.S. STANDARD DATUM, 1901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	(CHANGED TO NORTH AMERICAN DATUM IN 1913)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NORTH AMERICAN DATUM  1927 (NAD 27)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NORTH AMERICAN DATUM 1983 (NAD 83), 	    	272,000 STATIONS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NAD 83(NSRS2007), ALL GPS STATIONS INCLUDED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DATUMS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9248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VERTICAL DATUMS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- 1900, 5 TIDE GAUGES, 21,000 KM LEVELING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- 1903, 8 TIDE GAUGES, 31,800 KM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- 1907, 9 TIDE GAUGES, 38,400 KM (+ SEATTLE)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- 1912, 9 TIDE GAUGES, 46,500 KM (+ SAN DIEGO)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- 1929, 26 TIDE GAUGES, 106,700 KM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- 1988, 1 TIDE GAUGE, 625,000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LEVEL LINE ACROSS U.S.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FIRST GEODETIC LEVELING WAS LINE ALONG HUDSON RIVER, NEW YORK TO ALBANY, 1856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FIRST MAJOR LINE ALONG 39</a:t>
            </a:r>
            <a:r>
              <a:rPr lang="en-US" altLang="en-US" sz="2400" baseline="30000" smtClean="0">
                <a:latin typeface="Times New Roman" panose="02020603050405020304" pitchFamily="18" charset="0"/>
              </a:rPr>
              <a:t>TH</a:t>
            </a:r>
            <a:r>
              <a:rPr lang="en-US" altLang="en-US" sz="2400" smtClean="0">
                <a:latin typeface="Times New Roman" panose="02020603050405020304" pitchFamily="18" charset="0"/>
              </a:rPr>
              <a:t> PARALLEL; NJ TO CA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RUN TO PROVIDE ELEVATIONS FOR   	TRANSCONTINENTAL ARC SURVEY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- 1877 – 1900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- 5590 MILES OF LEVELING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DEVIATED FROM 39</a:t>
            </a:r>
            <a:r>
              <a:rPr lang="en-US" altLang="en-US" sz="2400" baseline="30000" smtClean="0">
                <a:latin typeface="Times New Roman" panose="02020603050405020304" pitchFamily="18" charset="0"/>
              </a:rPr>
              <a:t>TH</a:t>
            </a:r>
            <a:r>
              <a:rPr lang="en-US" altLang="en-US" sz="2400" smtClean="0">
                <a:latin typeface="Times New Roman" panose="02020603050405020304" pitchFamily="18" charset="0"/>
              </a:rPr>
              <a:t> PARALLEL WEST OF 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2590800" cy="3048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LEVEL LINE ACROSS U.S. BEGAN HERE</a:t>
            </a:r>
          </a:p>
        </p:txBody>
      </p:sp>
      <p:pic>
        <p:nvPicPr>
          <p:cNvPr id="64515" name="Picture 4" descr="BM A w arrow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66850"/>
            <a:ext cx="6477000" cy="4857750"/>
          </a:xfrm>
          <a:noFill/>
        </p:spPr>
      </p:pic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BENCH MARK “A”, HAGERSTOWN, 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5539" name="Picture 4" descr="Level Net of 191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9144000" cy="7064375"/>
          </a:xfrm>
          <a:noFill/>
        </p:spPr>
      </p:pic>
      <p:sp>
        <p:nvSpPr>
          <p:cNvPr id="65540" name="Text Box 7"/>
          <p:cNvSpPr txBox="1">
            <a:spLocks noChangeArrowheads="1"/>
          </p:cNvSpPr>
          <p:nvPr/>
        </p:nvSpPr>
        <p:spPr bwMode="auto">
          <a:xfrm rot="870664">
            <a:off x="76200" y="281940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accent2"/>
                </a:solidFill>
                <a:latin typeface="Times New Roman" panose="02020603050405020304" pitchFamily="18" charset="0"/>
              </a:rPr>
              <a:t>39</a:t>
            </a:r>
          </a:p>
        </p:txBody>
      </p:sp>
      <p:sp>
        <p:nvSpPr>
          <p:cNvPr id="65541" name="Line 9"/>
          <p:cNvSpPr>
            <a:spLocks noChangeShapeType="1"/>
          </p:cNvSpPr>
          <p:nvPr/>
        </p:nvSpPr>
        <p:spPr bwMode="auto">
          <a:xfrm>
            <a:off x="381000" y="29718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Text Box 10"/>
          <p:cNvSpPr txBox="1">
            <a:spLocks noChangeArrowheads="1"/>
          </p:cNvSpPr>
          <p:nvPr/>
        </p:nvSpPr>
        <p:spPr bwMode="auto">
          <a:xfrm>
            <a:off x="2819400" y="11430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LEVEL NET AS OF 1912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7" name="Picture 4" descr="Level Net 197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7338"/>
            <a:ext cx="9144000" cy="6615112"/>
          </a:xfrm>
          <a:noFill/>
        </p:spPr>
      </p:pic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3276600" y="4572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LEVEL NET AS OF 1978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STRENGTHENING THE HORIZONTAL NETWORK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34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TRIANGULATION ERRORS CAN ACCUMULATE AND CAUSE NETWORK SCALE AND ORIENTATION PROBLEMS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SOLUTIONS: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TRANSCONTINENAL TRAVERSE (TCT); 1961-76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SATELLITE TRIANGULATION; 1963-74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NAVY TRANSIT SATELLITES (DOPPLER); 1974-84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VERY LONG BASELINE INTERFEROMETRY (VLBI); 1977-95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GPS; 1983-PRESENT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TRANSCONTINENAL TRAVERSE (TCT)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82296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PROVIDED SCALE TO HORIZONTAL NETWORK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BEGAN AS PROJECT FOR U.S. AIR FORCE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AFTER EXCELLENT RESULTS, EXPANDED TO NATIONWIDE PROGRAM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TWIN BILBY TOWERS USED EARLY IN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FERDINAND R. HASSLER’S PROPOSAL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8392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SURVEY NETWORK ALONG COAST 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TRIANGULATION SURVEY METHOD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SHORELINE MAPS &amp; HYDROGRAPHY TIED TO NETWORK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</a:t>
            </a:r>
            <a:r>
              <a:rPr lang="en-US" altLang="en-US" sz="2400" smtClean="0">
                <a:latin typeface="Times New Roman" panose="02020603050405020304" pitchFamily="18" charset="0"/>
              </a:rPr>
              <a:t> MOST PRECISE &amp; SCIENTIFIC METHODS TO BE USED</a:t>
            </a: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lvl="4"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RESULT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HASSLER’S PROPOSAL ACCEPTED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TCT (Con’t)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6868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ANGLES OBSERVED WITH EXTREME CARE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NEW TECHNOLOGY OF EDMI USED TO MEASURE DISTANCES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SURVEYS PROGRESSED ALONG STRAIGHT LINES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PROVIDED SCALE BETWEEN TWO BC-4 SITES IN U.S.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3276600" cy="3505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PHOTO OF TWIN BILBY TOWERS FOR TCT</a:t>
            </a:r>
          </a:p>
        </p:txBody>
      </p:sp>
      <p:pic>
        <p:nvPicPr>
          <p:cNvPr id="72707" name="Picture 5" descr="Figure 2 Bilby on TCT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9525" y="0"/>
            <a:ext cx="4440238" cy="7086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839200" cy="6999288"/>
          </a:xfrm>
          <a:noFill/>
        </p:spPr>
      </p:pic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5791200" y="6491288"/>
            <a:ext cx="2667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333399"/>
                </a:solidFill>
                <a:latin typeface="Arial" panose="020B0604020202020204" pitchFamily="34" charset="0"/>
              </a:rPr>
              <a:t>STEEL BILBY TOWER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3732" name="Line 8"/>
          <p:cNvSpPr>
            <a:spLocks noChangeShapeType="1"/>
          </p:cNvSpPr>
          <p:nvPr/>
        </p:nvSpPr>
        <p:spPr bwMode="auto">
          <a:xfrm flipV="1">
            <a:off x="4800600" y="1143000"/>
            <a:ext cx="2057400" cy="1371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RED LASER LIGHT RETURNING FROM PRISMS OVER DISTANT SURVEY STATION</a:t>
            </a:r>
          </a:p>
        </p:txBody>
      </p:sp>
      <p:pic>
        <p:nvPicPr>
          <p:cNvPr id="75779" name="Picture 4" descr="Figure 5 Laser Beam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27150"/>
            <a:ext cx="7620000" cy="4943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/>
              <a:t>Insert map</a:t>
            </a:r>
          </a:p>
          <a:p>
            <a:pPr eaLnBrk="1" hangingPunct="1"/>
            <a:endParaRPr lang="en-US" altLang="en-US" sz="1800" smtClean="0"/>
          </a:p>
        </p:txBody>
      </p:sp>
      <p:pic>
        <p:nvPicPr>
          <p:cNvPr id="76804" name="Picture 4" descr="Figure 8 TCT Map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9144000" cy="6261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SATELLITE TRIANGULATION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6200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BALLISTIC CAMERAS PHOTOGRAPHED BALLOON SATELLITES AGAINST STAR BACKGROUND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MYLAR SATELLITE 100 FEET IN DIAMETER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WORLD WIDE NETWORK OBSERVED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DETERMINED SHAPE OF NETWORK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- TCT PROVIDED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at Tri Pageos_50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6781800" cy="6751638"/>
          </a:xfrm>
          <a:noFill/>
        </p:spPr>
      </p:pic>
      <p:sp>
        <p:nvSpPr>
          <p:cNvPr id="78851" name="Text Box 7"/>
          <p:cNvSpPr txBox="1">
            <a:spLocks noChangeArrowheads="1"/>
          </p:cNvSpPr>
          <p:nvPr/>
        </p:nvSpPr>
        <p:spPr bwMode="auto">
          <a:xfrm>
            <a:off x="0" y="12192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PAGEOS BALLOON SATELLITE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BUILT FOR USC&amp;GS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LAUNCHED 1966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at Tri Camer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1238"/>
            <a:ext cx="9144000" cy="5846762"/>
          </a:xfrm>
          <a:noFill/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2743200" y="533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BC-4 BALLISTIC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0899" name="Picture 4" descr="Sat Tri Map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44000" cy="6030913"/>
          </a:xfrm>
          <a:noFill/>
        </p:spPr>
      </p:pic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0" y="6261100"/>
            <a:ext cx="91440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PHOTOS ON-LINE AT:  </a:t>
            </a:r>
            <a:r>
              <a:rPr lang="en-US" altLang="en-US" sz="1800">
                <a:latin typeface="Arial" panose="020B0604020202020204" pitchFamily="34" charset="0"/>
                <a:hlinkClick r:id="rId3"/>
              </a:rPr>
              <a:t>http://www.photolib.noaa.gov/brs/geind1.htm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MORE INFORMATION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See the NOAA 200</a:t>
            </a:r>
            <a:r>
              <a:rPr lang="en-US" altLang="en-US" sz="2200" baseline="30000" smtClean="0">
                <a:latin typeface="Times New Roman" panose="02020603050405020304" pitchFamily="18" charset="0"/>
              </a:rPr>
              <a:t>th</a:t>
            </a:r>
            <a:r>
              <a:rPr lang="en-US" altLang="en-US" sz="2200" smtClean="0">
                <a:latin typeface="Times New Roman" panose="02020603050405020304" pitchFamily="18" charset="0"/>
              </a:rPr>
              <a:t> Anniversary WWW Site at:</a:t>
            </a:r>
          </a:p>
          <a:p>
            <a:pPr eaLnBrk="1" hangingPunct="1">
              <a:buFontTx/>
              <a:buNone/>
            </a:pPr>
            <a:r>
              <a:rPr lang="en-US" altLang="en-US" sz="2200" b="1" smtClean="0">
                <a:latin typeface="Times New Roman" panose="02020603050405020304" pitchFamily="18" charset="0"/>
                <a:hlinkClick r:id="rId2"/>
              </a:rPr>
              <a:t>http://celebrating200years.noaa.gov</a:t>
            </a:r>
            <a:endParaRPr lang="en-US" altLang="en-US" sz="2200" b="1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200" b="1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And “The Coast Survey 1807 – 1867” at the NOAA Library WWW Site at: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  <a:hlinkClick r:id="rId3"/>
              </a:rPr>
              <a:t>http://www.lib.noaa.gov/noaainfo/heritage/coastsurveyvol1/CONTENTS.html</a:t>
            </a:r>
            <a:endParaRPr lang="en-US" altLang="en-US" sz="22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2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And Joe Dracup’s “Geodetic Surveys in the U.S.” at:</a:t>
            </a: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  <a:hlinkClick r:id="rId4"/>
              </a:rPr>
              <a:t>http://www.history.noaa.gov/tools/surveytech.html</a:t>
            </a:r>
            <a:endParaRPr lang="en-US" altLang="en-US" sz="22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2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200" smtClean="0">
                <a:latin typeface="Times New Roman" panose="02020603050405020304" pitchFamily="18" charset="0"/>
              </a:rPr>
              <a:t>And the NGS History Power Point running in the NGS Museum area.</a:t>
            </a:r>
          </a:p>
          <a:p>
            <a:pPr eaLnBrk="1" hangingPunct="1">
              <a:buFontTx/>
              <a:buNone/>
            </a:pPr>
            <a:endParaRPr lang="en-US" altLang="en-US" sz="22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00" name="Picture 4" descr="hassler_small"/>
          <p:cNvPicPr>
            <a:picLocks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7488" y="457200"/>
            <a:ext cx="5116512" cy="6400800"/>
          </a:xfrm>
          <a:noFill/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1676400"/>
            <a:ext cx="4267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FERDINAND R. HASSLER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FIRST SUPERINTENDENT,  SURVEY OF THE COAST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457200"/>
            <a:ext cx="9029700" cy="6400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457200"/>
            <a:ext cx="4267200" cy="5651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SUPERINTENDENT HASSLER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79248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</a:t>
            </a:r>
            <a:r>
              <a:rPr lang="en-US" altLang="en-US" sz="2400" smtClean="0">
                <a:latin typeface="Times New Roman" panose="02020603050405020304" pitchFamily="18" charset="0"/>
              </a:rPr>
              <a:t>HASSLER TRAVELED TO EUROPE TO ACQUIRE INSTRUMENTS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</a:t>
            </a:r>
            <a:r>
              <a:rPr lang="en-US" altLang="en-US" sz="2400" smtClean="0">
                <a:latin typeface="Times New Roman" panose="02020603050405020304" pitchFamily="18" charset="0"/>
              </a:rPr>
              <a:t> HASSLER’S RETURN DELAYED BY WAR OF 1812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</a:rPr>
              <a:t>-</a:t>
            </a:r>
            <a:r>
              <a:rPr lang="en-US" altLang="en-US" sz="2400" smtClean="0">
                <a:latin typeface="Times New Roman" panose="02020603050405020304" pitchFamily="18" charset="0"/>
              </a:rPr>
              <a:t> WORK BEGAN IN 1816-17 IN NEW YORK</a:t>
            </a:r>
          </a:p>
          <a:p>
            <a:pPr eaLnBrk="1" hangingPunct="1"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PowerPointTemplate07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1519</Words>
  <Application>Microsoft Office PowerPoint</Application>
  <PresentationFormat>On-screen Show (4:3)</PresentationFormat>
  <Paragraphs>300</Paragraphs>
  <Slides>59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Verdana</vt:lpstr>
      <vt:lpstr>Times</vt:lpstr>
      <vt:lpstr>Times New Roman</vt:lpstr>
      <vt:lpstr>NGSPowerPointTemplate07</vt:lpstr>
      <vt:lpstr>YEAR IS 1806</vt:lpstr>
      <vt:lpstr>… to prevent this, Shipwreck on Cape Cod </vt:lpstr>
      <vt:lpstr>AMERICAN PHILOSOPHICAL SOCIETY </vt:lpstr>
      <vt:lpstr>ACT OF 1807</vt:lpstr>
      <vt:lpstr>FERDINAND R. HASSLER’S PROPOSAL</vt:lpstr>
      <vt:lpstr>PowerPoint Presentation</vt:lpstr>
      <vt:lpstr>PowerPoint Presentation</vt:lpstr>
      <vt:lpstr>PowerPoint Presentation</vt:lpstr>
      <vt:lpstr>SUPERINTENDENT HASSLER</vt:lpstr>
      <vt:lpstr>PowerPoint Presentation</vt:lpstr>
      <vt:lpstr>PowerPoint Presentation</vt:lpstr>
      <vt:lpstr>FIRST FIELD WORK OF THE “SURVEY OF THE COAST”</vt:lpstr>
      <vt:lpstr>PowerPoint Presentation</vt:lpstr>
      <vt:lpstr>DELAY 1817 - 1832</vt:lpstr>
      <vt:lpstr>PowerPoint Presentation</vt:lpstr>
      <vt:lpstr>PowerPoint Presentation</vt:lpstr>
      <vt:lpstr>PowerPoint Presentation</vt:lpstr>
      <vt:lpstr>PowerPoint Presentation</vt:lpstr>
      <vt:lpstr> U.S. Coast &amp; Geodetic Survey/NOAA Steps to Creating a Nautical Chart</vt:lpstr>
      <vt:lpstr>Theodolite instrument for precise astronomical observations to  determine latitude, longitude, and azimuth</vt:lpstr>
      <vt:lpstr>View through Telescope at desired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OBLIQUE ARC OF TRIANGULATION</vt:lpstr>
      <vt:lpstr>PowerPoint Presentation</vt:lpstr>
      <vt:lpstr>PowerPoint Presentation</vt:lpstr>
      <vt:lpstr>WESTERN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NATION-WIDE SURVEY NETWORK</vt:lpstr>
      <vt:lpstr>PowerPoint Presentation</vt:lpstr>
      <vt:lpstr>PowerPoint Presentation</vt:lpstr>
      <vt:lpstr>NETWORK IMPORTANCE</vt:lpstr>
      <vt:lpstr>NETWORK IMPORTANCE</vt:lpstr>
      <vt:lpstr>DATUMS</vt:lpstr>
      <vt:lpstr>DATUMS</vt:lpstr>
      <vt:lpstr>LEVEL LINE ACROSS U.S.</vt:lpstr>
      <vt:lpstr>LEVEL LINE ACROSS U.S. BEGAN HERE</vt:lpstr>
      <vt:lpstr>PowerPoint Presentation</vt:lpstr>
      <vt:lpstr>PowerPoint Presentation</vt:lpstr>
      <vt:lpstr>STRENGTHENING THE HORIZONTAL NETWORK</vt:lpstr>
      <vt:lpstr>TRANSCONTINENAL TRAVERSE (TCT)</vt:lpstr>
      <vt:lpstr>TCT (Con’t)</vt:lpstr>
      <vt:lpstr>PHOTO OF TWIN BILBY TOWERS FOR TCT</vt:lpstr>
      <vt:lpstr>PowerPoint Presentation</vt:lpstr>
      <vt:lpstr>RED LASER LIGHT RETURNING FROM PRISMS OVER DISTANT SURVEY STATION</vt:lpstr>
      <vt:lpstr>PowerPoint Presentation</vt:lpstr>
      <vt:lpstr>SATELLITE TRIANGULATION</vt:lpstr>
      <vt:lpstr>PowerPoint Presentation</vt:lpstr>
      <vt:lpstr>PowerPoint Presentation</vt:lpstr>
      <vt:lpstr>PowerPoint Presentation</vt:lpstr>
      <vt:lpstr>MORE INFORMATION</vt:lpstr>
    </vt:vector>
  </TitlesOfParts>
  <Company>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Galen.Scott</dc:creator>
  <cp:lastModifiedBy>Rosemary Booth</cp:lastModifiedBy>
  <cp:revision>122</cp:revision>
  <dcterms:created xsi:type="dcterms:W3CDTF">2008-08-21T20:25:04Z</dcterms:created>
  <dcterms:modified xsi:type="dcterms:W3CDTF">2018-05-11T21:38:17Z</dcterms:modified>
</cp:coreProperties>
</file>