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702" r:id="rId3"/>
  </p:sldMasterIdLst>
  <p:notesMasterIdLst>
    <p:notesMasterId r:id="rId101"/>
  </p:notesMasterIdLst>
  <p:sldIdLst>
    <p:sldId id="261" r:id="rId4"/>
    <p:sldId id="919" r:id="rId5"/>
    <p:sldId id="889" r:id="rId6"/>
    <p:sldId id="929" r:id="rId7"/>
    <p:sldId id="930" r:id="rId8"/>
    <p:sldId id="931" r:id="rId9"/>
    <p:sldId id="832" r:id="rId10"/>
    <p:sldId id="918" r:id="rId11"/>
    <p:sldId id="875" r:id="rId12"/>
    <p:sldId id="935" r:id="rId13"/>
    <p:sldId id="997" r:id="rId14"/>
    <p:sldId id="998" r:id="rId15"/>
    <p:sldId id="733" r:id="rId16"/>
    <p:sldId id="734" r:id="rId17"/>
    <p:sldId id="735" r:id="rId18"/>
    <p:sldId id="936" r:id="rId19"/>
    <p:sldId id="937" r:id="rId20"/>
    <p:sldId id="915" r:id="rId21"/>
    <p:sldId id="916" r:id="rId22"/>
    <p:sldId id="932" r:id="rId23"/>
    <p:sldId id="933" r:id="rId24"/>
    <p:sldId id="934" r:id="rId25"/>
    <p:sldId id="917" r:id="rId26"/>
    <p:sldId id="852" r:id="rId27"/>
    <p:sldId id="978" r:id="rId28"/>
    <p:sldId id="983" r:id="rId29"/>
    <p:sldId id="979" r:id="rId30"/>
    <p:sldId id="981" r:id="rId31"/>
    <p:sldId id="982" r:id="rId32"/>
    <p:sldId id="977" r:id="rId33"/>
    <p:sldId id="975" r:id="rId34"/>
    <p:sldId id="976" r:id="rId35"/>
    <p:sldId id="785" r:id="rId36"/>
    <p:sldId id="910" r:id="rId37"/>
    <p:sldId id="987" r:id="rId38"/>
    <p:sldId id="988" r:id="rId39"/>
    <p:sldId id="989" r:id="rId40"/>
    <p:sldId id="990" r:id="rId41"/>
    <p:sldId id="991" r:id="rId42"/>
    <p:sldId id="992" r:id="rId43"/>
    <p:sldId id="948" r:id="rId44"/>
    <p:sldId id="954" r:id="rId45"/>
    <p:sldId id="993" r:id="rId46"/>
    <p:sldId id="994" r:id="rId47"/>
    <p:sldId id="957" r:id="rId48"/>
    <p:sldId id="958" r:id="rId49"/>
    <p:sldId id="963" r:id="rId50"/>
    <p:sldId id="964" r:id="rId51"/>
    <p:sldId id="965" r:id="rId52"/>
    <p:sldId id="967" r:id="rId53"/>
    <p:sldId id="968" r:id="rId54"/>
    <p:sldId id="985" r:id="rId55"/>
    <p:sldId id="971" r:id="rId56"/>
    <p:sldId id="972" r:id="rId57"/>
    <p:sldId id="986" r:id="rId58"/>
    <p:sldId id="995" r:id="rId59"/>
    <p:sldId id="996" r:id="rId60"/>
    <p:sldId id="800" r:id="rId61"/>
    <p:sldId id="801" r:id="rId62"/>
    <p:sldId id="788" r:id="rId63"/>
    <p:sldId id="886" r:id="rId64"/>
    <p:sldId id="803" r:id="rId65"/>
    <p:sldId id="895" r:id="rId66"/>
    <p:sldId id="887" r:id="rId67"/>
    <p:sldId id="888" r:id="rId68"/>
    <p:sldId id="914" r:id="rId69"/>
    <p:sldId id="745" r:id="rId70"/>
    <p:sldId id="896" r:id="rId71"/>
    <p:sldId id="938" r:id="rId72"/>
    <p:sldId id="939" r:id="rId73"/>
    <p:sldId id="940" r:id="rId74"/>
    <p:sldId id="941" r:id="rId75"/>
    <p:sldId id="942" r:id="rId76"/>
    <p:sldId id="943" r:id="rId77"/>
    <p:sldId id="944" r:id="rId78"/>
    <p:sldId id="945" r:id="rId79"/>
    <p:sldId id="946" r:id="rId80"/>
    <p:sldId id="947" r:id="rId81"/>
    <p:sldId id="872" r:id="rId82"/>
    <p:sldId id="707" r:id="rId83"/>
    <p:sldId id="893" r:id="rId84"/>
    <p:sldId id="894" r:id="rId85"/>
    <p:sldId id="897" r:id="rId86"/>
    <p:sldId id="757" r:id="rId87"/>
    <p:sldId id="758" r:id="rId88"/>
    <p:sldId id="807" r:id="rId89"/>
    <p:sldId id="808" r:id="rId90"/>
    <p:sldId id="913" r:id="rId91"/>
    <p:sldId id="911" r:id="rId92"/>
    <p:sldId id="764" r:id="rId93"/>
    <p:sldId id="928" r:id="rId94"/>
    <p:sldId id="669" r:id="rId95"/>
    <p:sldId id="908" r:id="rId96"/>
    <p:sldId id="851" r:id="rId97"/>
    <p:sldId id="711" r:id="rId98"/>
    <p:sldId id="984" r:id="rId99"/>
    <p:sldId id="670" r:id="rId100"/>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ael Dennis" initials="MD" lastIdx="2" clrIdx="0">
    <p:extLst>
      <p:ext uri="{19B8F6BF-5375-455C-9EA6-DF929625EA0E}">
        <p15:presenceInfo xmlns:p15="http://schemas.microsoft.com/office/powerpoint/2012/main" userId="043abf545f85821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4F81BD"/>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250" autoAdjust="0"/>
    <p:restoredTop sz="94343" autoAdjust="0"/>
  </p:normalViewPr>
  <p:slideViewPr>
    <p:cSldViewPr snapToGrid="0" snapToObjects="1">
      <p:cViewPr varScale="1">
        <p:scale>
          <a:sx n="69" d="100"/>
          <a:sy n="69" d="100"/>
        </p:scale>
        <p:origin x="1386" y="66"/>
      </p:cViewPr>
      <p:guideLst>
        <p:guide orient="horz" pos="2160"/>
        <p:guide pos="2880"/>
      </p:guideLst>
    </p:cSldViewPr>
  </p:slideViewPr>
  <p:outlineViewPr>
    <p:cViewPr>
      <p:scale>
        <a:sx n="33" d="100"/>
        <a:sy n="33" d="100"/>
      </p:scale>
      <p:origin x="0" y="-9168"/>
    </p:cViewPr>
  </p:outlineViewPr>
  <p:notesTextViewPr>
    <p:cViewPr>
      <p:scale>
        <a:sx n="3" d="2"/>
        <a:sy n="3" d="2"/>
      </p:scale>
      <p:origin x="0" y="0"/>
    </p:cViewPr>
  </p:notesTextViewPr>
  <p:sorterViewPr>
    <p:cViewPr varScale="1">
      <p:scale>
        <a:sx n="1" d="1"/>
        <a:sy n="1" d="1"/>
      </p:scale>
      <p:origin x="0" y="-30390"/>
    </p:cViewPr>
  </p:sorterViewPr>
  <p:notesViewPr>
    <p:cSldViewPr snapToGrid="0" snapToObjects="1">
      <p:cViewPr varScale="1">
        <p:scale>
          <a:sx n="56" d="100"/>
          <a:sy n="56" d="100"/>
        </p:scale>
        <p:origin x="2856"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commentAuthors" Target="commentAuthor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B0DAC-DFC6-4C3A-A9AA-3D0F3AD6A07A}" type="datetimeFigureOut">
              <a:rPr lang="en-US" smtClean="0"/>
              <a:t>3/8/2019</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C3F9A3-1875-461D-BED2-1C4D2A8FC31B}" type="slidenum">
              <a:rPr lang="en-US" smtClean="0"/>
              <a:t>‹#›</a:t>
            </a:fld>
            <a:endParaRPr lang="en-US" dirty="0"/>
          </a:p>
        </p:txBody>
      </p:sp>
    </p:spTree>
    <p:extLst>
      <p:ext uri="{BB962C8B-B14F-4D97-AF65-F5344CB8AC3E}">
        <p14:creationId xmlns:p14="http://schemas.microsoft.com/office/powerpoint/2010/main" val="2045050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xfrm>
            <a:off x="1228725" y="711200"/>
            <a:ext cx="4740275" cy="35544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xfrm>
            <a:off x="719138" y="4503738"/>
            <a:ext cx="5757862" cy="42656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latin typeface="Arial" panose="020B0604020202020204" pitchFamily="34" charset="0"/>
            </a:endParaRPr>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0888" indent="-288925">
              <a:defRPr>
                <a:solidFill>
                  <a:schemeClr val="tx1"/>
                </a:solidFill>
                <a:latin typeface="Calibri" panose="020F0502020204030204" pitchFamily="34" charset="0"/>
                <a:cs typeface="Arial" panose="020B0604020202020204" pitchFamily="34" charset="0"/>
              </a:defRPr>
            </a:lvl2pPr>
            <a:lvl3pPr marL="1155700" indent="-230188">
              <a:defRPr>
                <a:solidFill>
                  <a:schemeClr val="tx1"/>
                </a:solidFill>
                <a:latin typeface="Calibri" panose="020F0502020204030204" pitchFamily="34" charset="0"/>
                <a:cs typeface="Arial" panose="020B0604020202020204" pitchFamily="34" charset="0"/>
              </a:defRPr>
            </a:lvl3pPr>
            <a:lvl4pPr marL="1617663" indent="-230188">
              <a:defRPr>
                <a:solidFill>
                  <a:schemeClr val="tx1"/>
                </a:solidFill>
                <a:latin typeface="Calibri" panose="020F0502020204030204" pitchFamily="34" charset="0"/>
                <a:cs typeface="Arial" panose="020B0604020202020204" pitchFamily="34" charset="0"/>
              </a:defRPr>
            </a:lvl4pPr>
            <a:lvl5pPr marL="2079625" indent="-230188">
              <a:defRPr>
                <a:solidFill>
                  <a:schemeClr val="tx1"/>
                </a:solidFill>
                <a:latin typeface="Calibri" panose="020F0502020204030204" pitchFamily="34" charset="0"/>
                <a:cs typeface="Arial" panose="020B0604020202020204" pitchFamily="34" charset="0"/>
              </a:defRPr>
            </a:lvl5pPr>
            <a:lvl6pPr marL="2536825" indent="-2301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4025" indent="-2301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1225" indent="-2301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08425" indent="-2301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9DE17E66-F503-4D3E-9069-C1154B4D8EF3}" type="slidenum">
              <a:rPr lang="en-US" altLang="en-US" smtClean="0"/>
              <a:pPr/>
              <a:t>7</a:t>
            </a:fld>
            <a:endParaRPr lang="en-US" altLang="en-US" smtClean="0"/>
          </a:p>
        </p:txBody>
      </p:sp>
    </p:spTree>
    <p:extLst>
      <p:ext uri="{BB962C8B-B14F-4D97-AF65-F5344CB8AC3E}">
        <p14:creationId xmlns:p14="http://schemas.microsoft.com/office/powerpoint/2010/main" val="38628588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20</a:t>
            </a:fld>
            <a:endParaRPr lang="en-US" altLang="en-US"/>
          </a:p>
        </p:txBody>
      </p:sp>
    </p:spTree>
    <p:extLst>
      <p:ext uri="{BB962C8B-B14F-4D97-AF65-F5344CB8AC3E}">
        <p14:creationId xmlns:p14="http://schemas.microsoft.com/office/powerpoint/2010/main" val="13774902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21</a:t>
            </a:fld>
            <a:endParaRPr lang="en-US" altLang="en-US"/>
          </a:p>
        </p:txBody>
      </p:sp>
    </p:spTree>
    <p:extLst>
      <p:ext uri="{BB962C8B-B14F-4D97-AF65-F5344CB8AC3E}">
        <p14:creationId xmlns:p14="http://schemas.microsoft.com/office/powerpoint/2010/main" val="31741366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8"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fontAlgn="auto" hangingPunct="1">
              <a:lnSpc>
                <a:spcPct val="120000"/>
              </a:lnSpc>
              <a:spcBef>
                <a:spcPts val="0"/>
              </a:spcBef>
              <a:spcAft>
                <a:spcPts val="0"/>
              </a:spcAft>
              <a:defRPr/>
            </a:pPr>
            <a:r>
              <a:rPr lang="en-US" altLang="en-US" dirty="0" smtClean="0"/>
              <a:t>Pictured: Airborne gravity survey grid and the current status of GRAV-D, with more than 45 percent of the U.S. and its territories covered and GRAV-D airborne data collected.</a:t>
            </a:r>
          </a:p>
          <a:p>
            <a:pPr eaLnBrk="1" fontAlgn="auto" hangingPunct="1">
              <a:lnSpc>
                <a:spcPct val="120000"/>
              </a:lnSpc>
              <a:spcBef>
                <a:spcPts val="0"/>
              </a:spcBef>
              <a:spcAft>
                <a:spcPts val="0"/>
              </a:spcAft>
              <a:defRPr/>
            </a:pPr>
            <a:endParaRPr lang="en-US" altLang="en-US" dirty="0" smtClean="0"/>
          </a:p>
          <a:p>
            <a:pPr eaLnBrk="1" fontAlgn="auto" hangingPunct="1">
              <a:lnSpc>
                <a:spcPct val="120000"/>
              </a:lnSpc>
              <a:spcBef>
                <a:spcPts val="0"/>
              </a:spcBef>
              <a:spcAft>
                <a:spcPts val="0"/>
              </a:spcAft>
              <a:defRPr/>
            </a:pPr>
            <a:r>
              <a:rPr lang="en-US" altLang="en-US" dirty="0" smtClean="0"/>
              <a:t>In 2010, began operational collection of airborne gravity data to calculate a geoid model and ultimately a new vertical reference system for accurate height measurements up to 2 cm in the U.S. and territories.</a:t>
            </a:r>
            <a:br>
              <a:rPr lang="en-US" altLang="en-US" dirty="0" smtClean="0"/>
            </a:br>
            <a:endParaRPr lang="en-US" altLang="en-US" dirty="0" smtClean="0"/>
          </a:p>
          <a:p>
            <a:pPr marL="640788" lvl="1" indent="-174760" eaLnBrk="1" fontAlgn="auto" hangingPunct="1">
              <a:lnSpc>
                <a:spcPct val="110000"/>
              </a:lnSpc>
              <a:spcBef>
                <a:spcPts val="0"/>
              </a:spcBef>
              <a:spcAft>
                <a:spcPts val="0"/>
              </a:spcAft>
              <a:buFont typeface="Wingdings" panose="05000000000000000000" pitchFamily="2" charset="2"/>
              <a:buChar char="§"/>
              <a:defRPr/>
            </a:pPr>
            <a:r>
              <a:rPr lang="en-US" altLang="en-US" dirty="0" smtClean="0"/>
              <a:t>Provides highly accurate height measurements to determine where water flows</a:t>
            </a:r>
          </a:p>
          <a:p>
            <a:pPr marL="640788" lvl="1" indent="-174760" eaLnBrk="1" fontAlgn="auto" hangingPunct="1">
              <a:lnSpc>
                <a:spcPct val="110000"/>
              </a:lnSpc>
              <a:spcBef>
                <a:spcPts val="0"/>
              </a:spcBef>
              <a:spcAft>
                <a:spcPts val="0"/>
              </a:spcAft>
              <a:buFont typeface="Wingdings" panose="05000000000000000000" pitchFamily="2" charset="2"/>
              <a:buChar char="§"/>
              <a:defRPr/>
            </a:pPr>
            <a:r>
              <a:rPr lang="en-US" altLang="en-US" dirty="0" smtClean="0"/>
              <a:t>Connects satellite and terrestrial gravity measurements for efficient and accurate gravity monitoring</a:t>
            </a:r>
          </a:p>
          <a:p>
            <a:pPr marL="640788" lvl="1" indent="-174760" eaLnBrk="1" fontAlgn="auto" hangingPunct="1">
              <a:lnSpc>
                <a:spcPct val="110000"/>
              </a:lnSpc>
              <a:spcBef>
                <a:spcPts val="0"/>
              </a:spcBef>
              <a:spcAft>
                <a:spcPts val="0"/>
              </a:spcAft>
              <a:buFont typeface="Wingdings" panose="05000000000000000000" pitchFamily="2" charset="2"/>
              <a:buChar char="§"/>
              <a:defRPr/>
            </a:pPr>
            <a:r>
              <a:rPr lang="en-US" altLang="en-US" dirty="0" smtClean="0">
                <a:latin typeface="Arial" pitchFamily="34" charset="0"/>
              </a:rPr>
              <a:t>Benefits include $240 Million from improved floodplain mapping alone</a:t>
            </a:r>
          </a:p>
          <a:p>
            <a:pPr lvl="1" eaLnBrk="1" fontAlgn="auto" hangingPunct="1">
              <a:lnSpc>
                <a:spcPct val="110000"/>
              </a:lnSpc>
              <a:spcBef>
                <a:spcPts val="0"/>
              </a:spcBef>
              <a:spcAft>
                <a:spcPts val="0"/>
              </a:spcAft>
              <a:buFont typeface="Arial" pitchFamily="34" charset="0"/>
              <a:buChar char="–"/>
              <a:defRPr/>
            </a:pPr>
            <a:endParaRPr lang="en-US" altLang="en-US" dirty="0" smtClean="0"/>
          </a:p>
          <a:p>
            <a:pPr eaLnBrk="1" fontAlgn="auto" hangingPunct="1">
              <a:spcBef>
                <a:spcPts val="0"/>
              </a:spcBef>
              <a:spcAft>
                <a:spcPts val="0"/>
              </a:spcAft>
              <a:defRPr/>
            </a:pPr>
            <a:endParaRPr lang="en-US" altLang="en-US" dirty="0" smtClean="0">
              <a:latin typeface="Arial" pitchFamily="34" charset="0"/>
            </a:endParaRPr>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4563">
              <a:spcBef>
                <a:spcPct val="30000"/>
              </a:spcBef>
              <a:defRPr sz="1200">
                <a:solidFill>
                  <a:schemeClr val="tx1"/>
                </a:solidFill>
                <a:latin typeface="Calibri" panose="020F0502020204030204" pitchFamily="34" charset="0"/>
              </a:defRPr>
            </a:lvl1pPr>
            <a:lvl2pPr marL="754063" indent="-287338" defTabSz="944563">
              <a:spcBef>
                <a:spcPct val="30000"/>
              </a:spcBef>
              <a:defRPr sz="1200">
                <a:solidFill>
                  <a:schemeClr val="tx1"/>
                </a:solidFill>
                <a:latin typeface="Calibri" panose="020F0502020204030204" pitchFamily="34" charset="0"/>
              </a:defRPr>
            </a:lvl2pPr>
            <a:lvl3pPr marL="1162050" indent="-230188" defTabSz="944563">
              <a:spcBef>
                <a:spcPct val="30000"/>
              </a:spcBef>
              <a:defRPr sz="1200">
                <a:solidFill>
                  <a:schemeClr val="tx1"/>
                </a:solidFill>
                <a:latin typeface="Calibri" panose="020F0502020204030204" pitchFamily="34" charset="0"/>
              </a:defRPr>
            </a:lvl3pPr>
            <a:lvl4pPr marL="1627188" indent="-230188" defTabSz="944563">
              <a:spcBef>
                <a:spcPct val="30000"/>
              </a:spcBef>
              <a:defRPr sz="1200">
                <a:solidFill>
                  <a:schemeClr val="tx1"/>
                </a:solidFill>
                <a:latin typeface="Calibri" panose="020F0502020204030204" pitchFamily="34" charset="0"/>
              </a:defRPr>
            </a:lvl4pPr>
            <a:lvl5pPr marL="2093913" indent="-230188" defTabSz="944563">
              <a:spcBef>
                <a:spcPct val="30000"/>
              </a:spcBef>
              <a:defRPr sz="1200">
                <a:solidFill>
                  <a:schemeClr val="tx1"/>
                </a:solidFill>
                <a:latin typeface="Calibri" panose="020F0502020204030204" pitchFamily="34" charset="0"/>
              </a:defRPr>
            </a:lvl5pPr>
            <a:lvl6pPr marL="2551113" indent="-230188" defTabSz="944563" eaLnBrk="0" fontAlgn="base" hangingPunct="0">
              <a:spcBef>
                <a:spcPct val="30000"/>
              </a:spcBef>
              <a:spcAft>
                <a:spcPct val="0"/>
              </a:spcAft>
              <a:defRPr sz="1200">
                <a:solidFill>
                  <a:schemeClr val="tx1"/>
                </a:solidFill>
                <a:latin typeface="Calibri" panose="020F0502020204030204" pitchFamily="34" charset="0"/>
              </a:defRPr>
            </a:lvl6pPr>
            <a:lvl7pPr marL="3008313" indent="-230188" defTabSz="944563" eaLnBrk="0" fontAlgn="base" hangingPunct="0">
              <a:spcBef>
                <a:spcPct val="30000"/>
              </a:spcBef>
              <a:spcAft>
                <a:spcPct val="0"/>
              </a:spcAft>
              <a:defRPr sz="1200">
                <a:solidFill>
                  <a:schemeClr val="tx1"/>
                </a:solidFill>
                <a:latin typeface="Calibri" panose="020F0502020204030204" pitchFamily="34" charset="0"/>
              </a:defRPr>
            </a:lvl7pPr>
            <a:lvl8pPr marL="3465513" indent="-230188" defTabSz="944563" eaLnBrk="0" fontAlgn="base" hangingPunct="0">
              <a:spcBef>
                <a:spcPct val="30000"/>
              </a:spcBef>
              <a:spcAft>
                <a:spcPct val="0"/>
              </a:spcAft>
              <a:defRPr sz="1200">
                <a:solidFill>
                  <a:schemeClr val="tx1"/>
                </a:solidFill>
                <a:latin typeface="Calibri" panose="020F0502020204030204" pitchFamily="34" charset="0"/>
              </a:defRPr>
            </a:lvl8pPr>
            <a:lvl9pPr marL="3922713" indent="-230188" defTabSz="9445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5D0C83B-95B6-43A5-A743-D2A836E441F6}" type="slidenum">
              <a:rPr lang="en-US" altLang="en-US" smtClean="0">
                <a:solidFill>
                  <a:srgbClr val="000000"/>
                </a:solidFill>
                <a:latin typeface="Arial" panose="020B0604020202020204" pitchFamily="34" charset="0"/>
                <a:ea typeface="ＭＳ Ｐゴシック" panose="020B0600070205080204" pitchFamily="34" charset="-128"/>
              </a:rPr>
              <a:pPr>
                <a:spcBef>
                  <a:spcPct val="0"/>
                </a:spcBef>
              </a:pPr>
              <a:t>23</a:t>
            </a:fld>
            <a:endParaRPr lang="en-US" altLang="en-US" smtClean="0">
              <a:solidFill>
                <a:srgbClr val="0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4624284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We also have a new tool available to convert between various coordinate systems using various projects.</a:t>
            </a:r>
          </a:p>
        </p:txBody>
      </p:sp>
      <p:sp>
        <p:nvSpPr>
          <p:cNvPr id="1126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6F0E34CA-6203-4AD1-94A8-CFBE00350AB1}" type="slidenum">
              <a:rPr lang="en-US" altLang="en-US" smtClean="0">
                <a:latin typeface="Gill Sans MT" panose="020B0502020104020203" pitchFamily="34" charset="0"/>
                <a:ea typeface="ＭＳ Ｐゴシック" panose="020B0600070205080204" pitchFamily="34" charset="-128"/>
              </a:rPr>
              <a:pPr/>
              <a:t>24</a:t>
            </a:fld>
            <a:endParaRPr lang="en-US" altLang="en-US" smtClean="0">
              <a:latin typeface="Gill Sans MT" panose="020B0502020104020203" pitchFamily="34" charset="0"/>
              <a:ea typeface="ＭＳ Ｐゴシック" panose="020B0600070205080204" pitchFamily="34" charset="-128"/>
            </a:endParaRPr>
          </a:p>
        </p:txBody>
      </p:sp>
    </p:spTree>
    <p:extLst>
      <p:ext uri="{BB962C8B-B14F-4D97-AF65-F5344CB8AC3E}">
        <p14:creationId xmlns:p14="http://schemas.microsoft.com/office/powerpoint/2010/main" val="21779185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Layered zones are allowed for SPCS2022 (for a max of 3 layers)</a:t>
            </a:r>
          </a:p>
          <a:p>
            <a:pPr marL="628650" lvl="1" indent="-171450">
              <a:buFont typeface="Arial" panose="020B0604020202020204" pitchFamily="34" charset="0"/>
              <a:buChar char="•"/>
            </a:pPr>
            <a:r>
              <a:rPr lang="en-US" dirty="0"/>
              <a:t>One state in SPCS 83 has 2 layers, Kentucky (statewide plus a pre-existing 2-zone layer)</a:t>
            </a:r>
          </a:p>
          <a:p>
            <a:pPr marL="628650" lvl="1" indent="-171450">
              <a:buFont typeface="Arial" panose="020B0604020202020204" pitchFamily="34" charset="0"/>
              <a:buChar char="•"/>
            </a:pPr>
            <a:r>
              <a:rPr lang="en-US" dirty="0"/>
              <a:t>States can have 1, 2, or 3 layers</a:t>
            </a:r>
          </a:p>
          <a:p>
            <a:pPr marL="628650" lvl="1" indent="-171450">
              <a:buFont typeface="Arial" panose="020B0604020202020204" pitchFamily="34" charset="0"/>
              <a:buChar char="•"/>
            </a:pPr>
            <a:r>
              <a:rPr lang="en-US" dirty="0"/>
              <a:t>One layer MUST be a statewide zone (so a state with 1 layer has only a statewide zone)</a:t>
            </a:r>
          </a:p>
          <a:p>
            <a:pPr marL="628650" lvl="1" indent="-171450">
              <a:buFont typeface="Arial" panose="020B0604020202020204" pitchFamily="34" charset="0"/>
              <a:buChar char="•"/>
            </a:pPr>
            <a:r>
              <a:rPr lang="en-US" dirty="0"/>
              <a:t>The other 1 or 2 layers will almost always have multiple zones (unless a state has, say, a single LDP in SPCS2022 that covers only part of the state)</a:t>
            </a:r>
          </a:p>
          <a:p>
            <a:pPr marL="628650" lvl="1" indent="-171450">
              <a:buFont typeface="Arial" panose="020B0604020202020204" pitchFamily="34" charset="0"/>
              <a:buChar char="•"/>
            </a:pPr>
            <a:r>
              <a:rPr lang="en-US" dirty="0"/>
              <a:t>Only 1 layer can be “discontinuous”, that is, consist of layers that do not collectively cover the entire state (will show an example of this)</a:t>
            </a:r>
          </a:p>
          <a:p>
            <a:pPr marL="171450" lvl="0" indent="-171450">
              <a:buFont typeface="Arial" panose="020B0604020202020204" pitchFamily="34" charset="0"/>
              <a:buChar char="•"/>
            </a:pPr>
            <a:r>
              <a:rPr lang="en-US" dirty="0"/>
              <a:t>Decision to go with 3 layers based on FRN responses, especially those from mountainous western states</a:t>
            </a:r>
          </a:p>
          <a:p>
            <a:pPr marL="171450" lvl="0" indent="-171450">
              <a:buFont typeface="Arial" panose="020B0604020202020204" pitchFamily="34" charset="0"/>
              <a:buChar char="•"/>
            </a:pPr>
            <a:r>
              <a:rPr lang="en-US" dirty="0"/>
              <a:t>The multi-zone layer(s) can consist of LDPs</a:t>
            </a:r>
          </a:p>
          <a:p>
            <a:pPr marL="628650" lvl="1" indent="-171450">
              <a:buFont typeface="Arial" panose="020B0604020202020204" pitchFamily="34" charset="0"/>
              <a:buChar char="•"/>
            </a:pPr>
            <a:r>
              <a:rPr lang="en-US" dirty="0"/>
              <a:t>Almost always means distortion criterion &lt; ±50 ppm, so must be designed by others (i.e., “contributing partners”), not by NGS</a:t>
            </a:r>
          </a:p>
        </p:txBody>
      </p:sp>
      <p:sp>
        <p:nvSpPr>
          <p:cNvPr id="4" name="Slide Number Placeholder 3"/>
          <p:cNvSpPr>
            <a:spLocks noGrp="1"/>
          </p:cNvSpPr>
          <p:nvPr>
            <p:ph type="sldNum" sz="quarter" idx="5"/>
          </p:nvPr>
        </p:nvSpPr>
        <p:spPr/>
        <p:txBody>
          <a:bodyPr/>
          <a:lstStyle/>
          <a:p>
            <a:fld id="{0D46DE8B-F250-4584-83EE-1EA3792DC8CC}" type="slidenum">
              <a:rPr lang="en-US" smtClean="0"/>
              <a:t>31</a:t>
            </a:fld>
            <a:endParaRPr lang="en-US"/>
          </a:p>
        </p:txBody>
      </p:sp>
    </p:spTree>
    <p:extLst>
      <p:ext uri="{BB962C8B-B14F-4D97-AF65-F5344CB8AC3E}">
        <p14:creationId xmlns:p14="http://schemas.microsoft.com/office/powerpoint/2010/main" val="29062283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Deadlines for requests, proposals, and submittal of approved designs</a:t>
            </a:r>
          </a:p>
          <a:p>
            <a:pPr marL="171450" indent="-171450">
              <a:buFont typeface="Arial" panose="020B0604020202020204" pitchFamily="34" charset="0"/>
              <a:buChar char="•"/>
            </a:pPr>
            <a:r>
              <a:rPr lang="en-US" dirty="0"/>
              <a:t>Designs by “contributing partners” must first be approved as proposals by NGS</a:t>
            </a:r>
          </a:p>
          <a:p>
            <a:pPr marL="628650" lvl="1" indent="-171450">
              <a:buFont typeface="Arial" panose="020B0604020202020204" pitchFamily="34" charset="0"/>
              <a:buChar char="•"/>
            </a:pPr>
            <a:r>
              <a:rPr lang="en-US" dirty="0"/>
              <a:t>Contributing partners can be the stakeholders, or an individuals or organizations designing the zones for the stakeholders</a:t>
            </a:r>
          </a:p>
          <a:p>
            <a:pPr marL="628650" lvl="1" indent="-171450">
              <a:buFont typeface="Arial" panose="020B0604020202020204" pitchFamily="34" charset="0"/>
              <a:buChar char="•"/>
            </a:pPr>
            <a:r>
              <a:rPr lang="en-US" dirty="0"/>
              <a:t>It is expected that most (all?) proposed designs will be for LDP systems (with design criterion &lt; ±50 ppm), since NGS will not design those</a:t>
            </a:r>
          </a:p>
          <a:p>
            <a:pPr marL="171450" lvl="0" indent="-171450">
              <a:buFont typeface="Arial" panose="020B0604020202020204" pitchFamily="34" charset="0"/>
              <a:buChar char="•"/>
            </a:pPr>
            <a:r>
              <a:rPr lang="en-US" dirty="0"/>
              <a:t>Any requests, proposals, or submittals that are not received by the deadlines will not be included in the initial release of SPCS2022 (in 2022)</a:t>
            </a:r>
          </a:p>
          <a:p>
            <a:pPr marL="628650" lvl="1" indent="-171450">
              <a:buFont typeface="Arial" panose="020B0604020202020204" pitchFamily="34" charset="0"/>
              <a:buChar char="•"/>
            </a:pPr>
            <a:r>
              <a:rPr lang="en-US" dirty="0"/>
              <a:t>However, these could still become part of SPCS2022 at a later time</a:t>
            </a:r>
          </a:p>
          <a:p>
            <a:pPr marL="628650" lvl="1" indent="-171450">
              <a:buFont typeface="Arial" panose="020B0604020202020204" pitchFamily="34" charset="0"/>
              <a:buChar char="•"/>
            </a:pPr>
            <a:r>
              <a:rPr lang="en-US" dirty="0"/>
              <a:t>Policy &amp; procedures provide mechanism for changing SPCS2022, so there will still be an opportunity to change/add SPCS2022 layers even after 2022</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192ABBA-B286-4BC3-BDA0-C4DE85D8FB2D}"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10081713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8B3C06F-EECC-4D8F-9046-D7A69E5CDC64}" type="slidenum">
              <a:rPr lang="en-US" altLang="en-US" smtClean="0"/>
              <a:pPr/>
              <a:t>34</a:t>
            </a:fld>
            <a:endParaRPr lang="en-US" altLang="en-US" smtClean="0"/>
          </a:p>
        </p:txBody>
      </p:sp>
    </p:spTree>
    <p:extLst>
      <p:ext uri="{BB962C8B-B14F-4D97-AF65-F5344CB8AC3E}">
        <p14:creationId xmlns:p14="http://schemas.microsoft.com/office/powerpoint/2010/main" val="17615805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major component of SPCS2022 are stakeholders</a:t>
            </a:r>
          </a:p>
          <a:p>
            <a:pPr marL="171450" indent="-171450">
              <a:buFont typeface="Arial" panose="020B0604020202020204" pitchFamily="34" charset="0"/>
              <a:buChar char="•"/>
            </a:pPr>
            <a:r>
              <a:rPr lang="en-US" dirty="0"/>
              <a:t>Stakeholders have a role in helping define (and maintain) SPCS2022</a:t>
            </a:r>
          </a:p>
          <a:p>
            <a:pPr marL="171450" indent="-171450">
              <a:buFont typeface="Arial" panose="020B0604020202020204" pitchFamily="34" charset="0"/>
              <a:buChar char="•"/>
            </a:pPr>
            <a:r>
              <a:rPr lang="en-US" dirty="0"/>
              <a:t>A major stakeholder group is state DOTs, along with other geospatial groups as listed here</a:t>
            </a:r>
          </a:p>
          <a:p>
            <a:pPr marL="171450" indent="-171450">
              <a:buFont typeface="Arial" panose="020B0604020202020204" pitchFamily="34" charset="0"/>
              <a:buChar char="•"/>
            </a:pPr>
            <a:r>
              <a:rPr lang="en-US" dirty="0"/>
              <a:t>There is a formal process for stakeholders to submit REQUESTS and PROPOSALS for SPCS2022</a:t>
            </a:r>
          </a:p>
          <a:p>
            <a:pPr marL="171450" indent="-171450">
              <a:buFont typeface="Arial" panose="020B0604020202020204" pitchFamily="34" charset="0"/>
              <a:buChar char="•"/>
            </a:pPr>
            <a:r>
              <a:rPr lang="en-US" dirty="0"/>
              <a:t>Stakeholders must consist of one of the STATE groups listed, and </a:t>
            </a:r>
          </a:p>
          <a:p>
            <a:pPr marL="628650" lvl="1" indent="-171450">
              <a:buFont typeface="Arial" panose="020B0604020202020204" pitchFamily="34" charset="0"/>
              <a:buChar char="•"/>
            </a:pPr>
            <a:r>
              <a:rPr lang="en-US" dirty="0"/>
              <a:t>Input must be unanimous for NGS to act</a:t>
            </a:r>
          </a:p>
          <a:p>
            <a:pPr marL="628650" lvl="1" indent="-171450">
              <a:buFont typeface="Arial" panose="020B0604020202020204" pitchFamily="34" charset="0"/>
              <a:buChar char="•"/>
            </a:pPr>
            <a:r>
              <a:rPr lang="en-US" dirty="0"/>
              <a:t>NGS cannot act on input from individuals; they should work through a stakeholder group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6DE8B-F250-4584-83EE-1EA3792DC8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84835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major component of SPCS2022 are stakeholders</a:t>
            </a:r>
          </a:p>
          <a:p>
            <a:pPr marL="171450" indent="-171450">
              <a:buFont typeface="Arial" panose="020B0604020202020204" pitchFamily="34" charset="0"/>
              <a:buChar char="•"/>
            </a:pPr>
            <a:r>
              <a:rPr lang="en-US" dirty="0"/>
              <a:t>Stakeholders have a role in helping define (and maintain) SPCS2022</a:t>
            </a:r>
          </a:p>
          <a:p>
            <a:pPr marL="171450" indent="-171450">
              <a:buFont typeface="Arial" panose="020B0604020202020204" pitchFamily="34" charset="0"/>
              <a:buChar char="•"/>
            </a:pPr>
            <a:r>
              <a:rPr lang="en-US" dirty="0"/>
              <a:t>A major stakeholder group is state DOTs, along with other geospatial groups as listed here</a:t>
            </a:r>
          </a:p>
          <a:p>
            <a:pPr marL="171450" indent="-171450">
              <a:buFont typeface="Arial" panose="020B0604020202020204" pitchFamily="34" charset="0"/>
              <a:buChar char="•"/>
            </a:pPr>
            <a:r>
              <a:rPr lang="en-US" dirty="0"/>
              <a:t>There is a formal process for stakeholders to submit REQUESTS and PROPOSALS for SPCS2022</a:t>
            </a:r>
          </a:p>
          <a:p>
            <a:pPr marL="171450" indent="-171450">
              <a:buFont typeface="Arial" panose="020B0604020202020204" pitchFamily="34" charset="0"/>
              <a:buChar char="•"/>
            </a:pPr>
            <a:r>
              <a:rPr lang="en-US" dirty="0"/>
              <a:t>Stakeholders must consist of one of the STATE groups listed, and </a:t>
            </a:r>
          </a:p>
          <a:p>
            <a:pPr marL="628650" lvl="1" indent="-171450">
              <a:buFont typeface="Arial" panose="020B0604020202020204" pitchFamily="34" charset="0"/>
              <a:buChar char="•"/>
            </a:pPr>
            <a:r>
              <a:rPr lang="en-US" dirty="0"/>
              <a:t>Input must be unanimous for NGS to act</a:t>
            </a:r>
          </a:p>
          <a:p>
            <a:pPr marL="628650" lvl="1" indent="-171450">
              <a:buFont typeface="Arial" panose="020B0604020202020204" pitchFamily="34" charset="0"/>
              <a:buChar char="•"/>
            </a:pPr>
            <a:r>
              <a:rPr lang="en-US" dirty="0"/>
              <a:t>NGS cannot act on input from individuals; they should work through a stakeholder group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6DE8B-F250-4584-83EE-1EA3792DC8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54822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major component of SPCS2022 are stakeholders</a:t>
            </a:r>
          </a:p>
          <a:p>
            <a:pPr marL="171450" indent="-171450">
              <a:buFont typeface="Arial" panose="020B0604020202020204" pitchFamily="34" charset="0"/>
              <a:buChar char="•"/>
            </a:pPr>
            <a:r>
              <a:rPr lang="en-US" dirty="0"/>
              <a:t>Stakeholders have a role in helping define (and maintain) SPCS2022</a:t>
            </a:r>
          </a:p>
          <a:p>
            <a:pPr marL="171450" indent="-171450">
              <a:buFont typeface="Arial" panose="020B0604020202020204" pitchFamily="34" charset="0"/>
              <a:buChar char="•"/>
            </a:pPr>
            <a:r>
              <a:rPr lang="en-US" dirty="0"/>
              <a:t>A major stakeholder group is state DOTs, along with other geospatial groups as listed here</a:t>
            </a:r>
          </a:p>
          <a:p>
            <a:pPr marL="171450" indent="-171450">
              <a:buFont typeface="Arial" panose="020B0604020202020204" pitchFamily="34" charset="0"/>
              <a:buChar char="•"/>
            </a:pPr>
            <a:r>
              <a:rPr lang="en-US" dirty="0"/>
              <a:t>There is a formal process for stakeholders to submit REQUESTS and PROPOSALS for SPCS2022</a:t>
            </a:r>
          </a:p>
          <a:p>
            <a:pPr marL="171450" indent="-171450">
              <a:buFont typeface="Arial" panose="020B0604020202020204" pitchFamily="34" charset="0"/>
              <a:buChar char="•"/>
            </a:pPr>
            <a:r>
              <a:rPr lang="en-US" dirty="0"/>
              <a:t>Stakeholders must consist of one of the STATE groups listed, and </a:t>
            </a:r>
          </a:p>
          <a:p>
            <a:pPr marL="628650" lvl="1" indent="-171450">
              <a:buFont typeface="Arial" panose="020B0604020202020204" pitchFamily="34" charset="0"/>
              <a:buChar char="•"/>
            </a:pPr>
            <a:r>
              <a:rPr lang="en-US" dirty="0"/>
              <a:t>Input must be unanimous for NGS to act</a:t>
            </a:r>
          </a:p>
          <a:p>
            <a:pPr marL="628650" lvl="1" indent="-171450">
              <a:buFont typeface="Arial" panose="020B0604020202020204" pitchFamily="34" charset="0"/>
              <a:buChar char="•"/>
            </a:pPr>
            <a:r>
              <a:rPr lang="en-US" dirty="0"/>
              <a:t>NGS cannot act on input from individuals; they should work through a stakeholder group</a:t>
            </a:r>
          </a:p>
        </p:txBody>
      </p:sp>
      <p:sp>
        <p:nvSpPr>
          <p:cNvPr id="4" name="Slide Number Placeholder 3"/>
          <p:cNvSpPr>
            <a:spLocks noGrp="1"/>
          </p:cNvSpPr>
          <p:nvPr>
            <p:ph type="sldNum" sz="quarter" idx="5"/>
          </p:nvPr>
        </p:nvSpPr>
        <p:spPr/>
        <p:txBody>
          <a:bodyPr/>
          <a:lstStyle/>
          <a:p>
            <a:fld id="{0D46DE8B-F250-4584-83EE-1EA3792DC8CC}" type="slidenum">
              <a:rPr lang="en-US" smtClean="0"/>
              <a:t>40</a:t>
            </a:fld>
            <a:endParaRPr lang="en-US" dirty="0"/>
          </a:p>
        </p:txBody>
      </p:sp>
    </p:spTree>
    <p:extLst>
      <p:ext uri="{BB962C8B-B14F-4D97-AF65-F5344CB8AC3E}">
        <p14:creationId xmlns:p14="http://schemas.microsoft.com/office/powerpoint/2010/main" val="2551477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latin typeface="Arial" panose="020B0604020202020204" pitchFamily="34" charset="0"/>
            </a:endParaRPr>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2013" indent="-236538">
              <a:spcBef>
                <a:spcPct val="30000"/>
              </a:spcBef>
              <a:defRPr sz="1200">
                <a:solidFill>
                  <a:schemeClr val="tx1"/>
                </a:solidFill>
                <a:latin typeface="Calibri" panose="020F0502020204030204" pitchFamily="34" charset="0"/>
              </a:defRPr>
            </a:lvl5pPr>
            <a:lvl6pPr marL="2589213" indent="-236538" eaLnBrk="0" fontAlgn="base" hangingPunct="0">
              <a:spcBef>
                <a:spcPct val="30000"/>
              </a:spcBef>
              <a:spcAft>
                <a:spcPct val="0"/>
              </a:spcAft>
              <a:defRPr sz="1200">
                <a:solidFill>
                  <a:schemeClr val="tx1"/>
                </a:solidFill>
                <a:latin typeface="Calibri" panose="020F0502020204030204" pitchFamily="34" charset="0"/>
              </a:defRPr>
            </a:lvl6pPr>
            <a:lvl7pPr marL="3046413" indent="-236538" eaLnBrk="0" fontAlgn="base" hangingPunct="0">
              <a:spcBef>
                <a:spcPct val="30000"/>
              </a:spcBef>
              <a:spcAft>
                <a:spcPct val="0"/>
              </a:spcAft>
              <a:defRPr sz="1200">
                <a:solidFill>
                  <a:schemeClr val="tx1"/>
                </a:solidFill>
                <a:latin typeface="Calibri" panose="020F0502020204030204" pitchFamily="34" charset="0"/>
              </a:defRPr>
            </a:lvl7pPr>
            <a:lvl8pPr marL="3503613" indent="-236538" eaLnBrk="0" fontAlgn="base" hangingPunct="0">
              <a:spcBef>
                <a:spcPct val="30000"/>
              </a:spcBef>
              <a:spcAft>
                <a:spcPct val="0"/>
              </a:spcAft>
              <a:defRPr sz="1200">
                <a:solidFill>
                  <a:schemeClr val="tx1"/>
                </a:solidFill>
                <a:latin typeface="Calibri" panose="020F0502020204030204" pitchFamily="34" charset="0"/>
              </a:defRPr>
            </a:lvl8pPr>
            <a:lvl9pPr marL="3960813"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987EA60-5114-48D1-B2E3-6DD6EA99FC92}" type="slidenum">
              <a:rPr lang="en-US" altLang="en-US" sz="1400" smtClean="0">
                <a:latin typeface="Arial" panose="020B0604020202020204" pitchFamily="34" charset="0"/>
              </a:rPr>
              <a:pPr>
                <a:spcBef>
                  <a:spcPct val="0"/>
                </a:spcBef>
              </a:pPr>
              <a:t>8</a:t>
            </a:fld>
            <a:endParaRPr lang="en-US" altLang="en-US" sz="1400" smtClean="0">
              <a:latin typeface="Arial" panose="020B0604020202020204" pitchFamily="34" charset="0"/>
            </a:endParaRPr>
          </a:p>
        </p:txBody>
      </p:sp>
    </p:spTree>
    <p:extLst>
      <p:ext uri="{BB962C8B-B14F-4D97-AF65-F5344CB8AC3E}">
        <p14:creationId xmlns:p14="http://schemas.microsoft.com/office/powerpoint/2010/main" val="27989456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Will go over main general characteristics of SPCS2022 (not enough time to go into detail)</a:t>
            </a:r>
          </a:p>
          <a:p>
            <a:pPr marL="628650" lvl="1" indent="-171450">
              <a:buFont typeface="Arial" panose="020B0604020202020204" pitchFamily="34" charset="0"/>
              <a:buChar char="•"/>
            </a:pPr>
            <a:r>
              <a:rPr lang="en-US" dirty="0"/>
              <a:t>This is based on final SPCS2022 Policy &amp; Procedures (not yet published but most decisions have been made on content)</a:t>
            </a:r>
          </a:p>
          <a:p>
            <a:pPr marL="628650" lvl="1" indent="-171450">
              <a:buFont typeface="Arial" panose="020B0604020202020204" pitchFamily="34" charset="0"/>
              <a:buChar char="•"/>
            </a:pPr>
            <a:r>
              <a:rPr lang="en-US" dirty="0"/>
              <a:t>Final policy &amp; procedures created based in part on public response to the FRN</a:t>
            </a:r>
          </a:p>
          <a:p>
            <a:pPr marL="171450" lvl="0" indent="-171450">
              <a:buFont typeface="Arial" panose="020B0604020202020204" pitchFamily="34" charset="0"/>
              <a:buChar char="•"/>
            </a:pPr>
            <a:r>
              <a:rPr lang="en-US" dirty="0"/>
              <a:t>A key element of SPCS2022 is linear distortion (“scale error”) design requirements</a:t>
            </a:r>
          </a:p>
          <a:p>
            <a:pPr marL="628650" lvl="1" indent="-171450">
              <a:buFont typeface="Arial" panose="020B0604020202020204" pitchFamily="34" charset="0"/>
              <a:buChar char="•"/>
            </a:pPr>
            <a:r>
              <a:rPr lang="en-US" dirty="0"/>
              <a:t>Linear distortion is the difference between a “grid” distance (between the projected coordinates of a pair of points) and the true horizontal “ground” distance (at the topographic surface of the Earth)</a:t>
            </a:r>
          </a:p>
          <a:p>
            <a:pPr marL="628650" lvl="1" indent="-171450">
              <a:buFont typeface="Arial" panose="020B0604020202020204" pitchFamily="34" charset="0"/>
              <a:buChar char="•"/>
            </a:pPr>
            <a:r>
              <a:rPr lang="en-US" dirty="0"/>
              <a:t>SPC2022 zones are designed to minimize linear distortion at the topographic surface, NOT at the ellipsoid surface (as was done for SPCS 83 and 27)</a:t>
            </a:r>
          </a:p>
          <a:p>
            <a:pPr marL="171450" lvl="0" indent="-171450">
              <a:buFont typeface="Arial" panose="020B0604020202020204" pitchFamily="34" charset="0"/>
              <a:buChar char="•"/>
            </a:pPr>
            <a:r>
              <a:rPr lang="en-US" dirty="0"/>
              <a:t>Other relevant characteristics are listed; each will be discussed in this presentation</a:t>
            </a:r>
          </a:p>
          <a:p>
            <a:pPr marL="171450" lvl="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D46DE8B-F250-4584-83EE-1EA3792DC8CC}" type="slidenum">
              <a:rPr lang="en-US" smtClean="0"/>
              <a:t>41</a:t>
            </a:fld>
            <a:endParaRPr lang="en-US"/>
          </a:p>
        </p:txBody>
      </p:sp>
    </p:spTree>
    <p:extLst>
      <p:ext uri="{BB962C8B-B14F-4D97-AF65-F5344CB8AC3E}">
        <p14:creationId xmlns:p14="http://schemas.microsoft.com/office/powerpoint/2010/main" val="31457871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is a quick description of the design method used by NGS for SPCS2022 zones</a:t>
            </a:r>
          </a:p>
          <a:p>
            <a:pPr marL="171450" indent="-171450">
              <a:buFont typeface="Arial" panose="020B0604020202020204" pitchFamily="34" charset="0"/>
              <a:buChar char="•"/>
            </a:pPr>
            <a:r>
              <a:rPr lang="en-US" dirty="0"/>
              <a:t>Designs are based on a “linear distortion design criterion”</a:t>
            </a:r>
          </a:p>
          <a:p>
            <a:pPr marL="628650" lvl="1" indent="-171450">
              <a:buFont typeface="Arial" panose="020B0604020202020204" pitchFamily="34" charset="0"/>
              <a:buChar char="•"/>
            </a:pPr>
            <a:r>
              <a:rPr lang="en-US" dirty="0"/>
              <a:t>Criterion can initially be estimated by width of zone perpendicular to the projection axis (central meridian for TM, central parallel for LCC, and skew axis for OM).</a:t>
            </a:r>
          </a:p>
          <a:p>
            <a:pPr marL="628650" lvl="1" indent="-171450">
              <a:buFont typeface="Arial" panose="020B0604020202020204" pitchFamily="34" charset="0"/>
              <a:buChar char="•"/>
            </a:pPr>
            <a:r>
              <a:rPr lang="en-US" dirty="0"/>
              <a:t>The value in parts per million (ppm) for the criterion are ranges of ±5, ±10, ±20, ±30, ±40, ±50, ±75, ±100, ±150, ±200, ±300, or ±400 ppm. </a:t>
            </a:r>
          </a:p>
          <a:p>
            <a:pPr marL="628650" lvl="1" indent="-171450">
              <a:buFont typeface="Arial" panose="020B0604020202020204" pitchFamily="34" charset="0"/>
              <a:buChar char="•"/>
            </a:pPr>
            <a:r>
              <a:rPr lang="en-US" dirty="0"/>
              <a:t>Standard values are used to facilitate design comparison and evaluation</a:t>
            </a:r>
          </a:p>
          <a:p>
            <a:pPr marL="628650" lvl="1" indent="-171450">
              <a:buFont typeface="Arial" panose="020B0604020202020204" pitchFamily="34" charset="0"/>
              <a:buChar char="•"/>
            </a:pPr>
            <a:r>
              <a:rPr lang="en-US" dirty="0"/>
              <a:t>Gives indication of performance at topographic surface, where it is actually used</a:t>
            </a:r>
          </a:p>
          <a:p>
            <a:pPr marL="171450" lvl="0" indent="-171450">
              <a:buFont typeface="Arial" panose="020B0604020202020204" pitchFamily="34" charset="0"/>
              <a:buChar char="•"/>
            </a:pPr>
            <a:r>
              <a:rPr lang="en-US" dirty="0"/>
              <a:t>Design criterion is the smallest standard range (listed above) that satisfies all three of the following minimum percentages:</a:t>
            </a:r>
          </a:p>
          <a:p>
            <a:pPr marL="628650" lvl="1" indent="-171450">
              <a:buFont typeface="Arial" panose="020B0604020202020204" pitchFamily="34" charset="0"/>
              <a:buChar char="•"/>
            </a:pPr>
            <a:r>
              <a:rPr lang="en-US" dirty="0"/>
              <a:t>90% of population (based on actual population distribution)</a:t>
            </a:r>
          </a:p>
          <a:p>
            <a:pPr marL="628650" lvl="1" indent="-171450">
              <a:buFont typeface="Arial" panose="020B0604020202020204" pitchFamily="34" charset="0"/>
              <a:buChar char="•"/>
            </a:pPr>
            <a:r>
              <a:rPr lang="en-US" dirty="0"/>
              <a:t>75% of cities and towns, based only on location, irrespective of population.  Done to prevent excessive dominance of very large cities at expense of small communities.  Concept here is similar to Congress being represented by the same number of senators for every state, in contrast to population-based matric being analogous to House of Representatives.</a:t>
            </a:r>
          </a:p>
          <a:p>
            <a:pPr marL="628650" lvl="1" indent="-171450">
              <a:buFont typeface="Arial" panose="020B0604020202020204" pitchFamily="34" charset="0"/>
              <a:buChar char="•"/>
            </a:pPr>
            <a:r>
              <a:rPr lang="en-US" dirty="0"/>
              <a:t>50% of entire zone area.  This value is set to accommodate mountainous zones; zones with minor topographic relief will usually get much here percent coverage by area.</a:t>
            </a:r>
          </a:p>
          <a:p>
            <a:pPr marL="171450" lvl="0" indent="-171450">
              <a:buFont typeface="Arial" panose="020B0604020202020204" pitchFamily="34" charset="0"/>
              <a:buChar char="•"/>
            </a:pPr>
            <a:r>
              <a:rPr lang="en-US" dirty="0"/>
              <a:t>Zones design by NGS will use a minimum criterion of ±50 ppm (which is half the nominal ±100 ppm used for SPCS 83 and 27, with respect to the ellipsoid).</a:t>
            </a:r>
          </a:p>
          <a:p>
            <a:pPr marL="628650" lvl="1" indent="-171450">
              <a:buFont typeface="Arial" panose="020B0604020202020204" pitchFamily="34" charset="0"/>
              <a:buChar char="•"/>
            </a:pPr>
            <a:r>
              <a:rPr lang="en-US" dirty="0"/>
              <a:t>However, there are many states and existing zones within states that are small enough that a lower criterion will be used by NGS for default designs.</a:t>
            </a:r>
          </a:p>
          <a:p>
            <a:pPr marL="628650" lvl="1" indent="-171450">
              <a:buFont typeface="Arial" panose="020B0604020202020204" pitchFamily="34" charset="0"/>
              <a:buChar char="•"/>
            </a:pPr>
            <a:r>
              <a:rPr lang="en-US" dirty="0"/>
              <a:t>For new zones requested by stakeholders in multi-zone states, NGS will typically not design for less than ±50 ppm.</a:t>
            </a:r>
          </a:p>
          <a:p>
            <a:pPr marL="171450" lvl="0" indent="-171450">
              <a:buFont typeface="Arial" panose="020B0604020202020204" pitchFamily="34" charset="0"/>
              <a:buChar char="•"/>
            </a:pPr>
            <a:r>
              <a:rPr lang="en-US" dirty="0"/>
              <a:t>Low distortion projections (LDPs) must be designed by stakeholder “contributing partners” if the criterion is less than ±50 ppm.</a:t>
            </a:r>
          </a:p>
        </p:txBody>
      </p:sp>
      <p:sp>
        <p:nvSpPr>
          <p:cNvPr id="4" name="Slide Number Placeholder 3"/>
          <p:cNvSpPr>
            <a:spLocks noGrp="1"/>
          </p:cNvSpPr>
          <p:nvPr>
            <p:ph type="sldNum" sz="quarter" idx="5"/>
          </p:nvPr>
        </p:nvSpPr>
        <p:spPr/>
        <p:txBody>
          <a:bodyPr/>
          <a:lstStyle/>
          <a:p>
            <a:fld id="{0D46DE8B-F250-4584-83EE-1EA3792DC8CC}" type="slidenum">
              <a:rPr lang="en-US" smtClean="0"/>
              <a:t>42</a:t>
            </a:fld>
            <a:endParaRPr lang="en-US"/>
          </a:p>
        </p:txBody>
      </p:sp>
    </p:spTree>
    <p:extLst>
      <p:ext uri="{BB962C8B-B14F-4D97-AF65-F5344CB8AC3E}">
        <p14:creationId xmlns:p14="http://schemas.microsoft.com/office/powerpoint/2010/main" val="34361504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Layered zones are allowed for SPCS2022 (for a max of 3 layers)</a:t>
            </a:r>
          </a:p>
          <a:p>
            <a:pPr marL="628650" lvl="1" indent="-171450">
              <a:buFont typeface="Arial" panose="020B0604020202020204" pitchFamily="34" charset="0"/>
              <a:buChar char="•"/>
            </a:pPr>
            <a:r>
              <a:rPr lang="en-US" dirty="0"/>
              <a:t>One state in SPCS 83 has 2 layers, Kentucky (statewide plus a pre-existing 2-zone layer)</a:t>
            </a:r>
          </a:p>
          <a:p>
            <a:pPr marL="628650" lvl="1" indent="-171450">
              <a:buFont typeface="Arial" panose="020B0604020202020204" pitchFamily="34" charset="0"/>
              <a:buChar char="•"/>
            </a:pPr>
            <a:r>
              <a:rPr lang="en-US" dirty="0"/>
              <a:t>States can have 1, 2, or 3 layers</a:t>
            </a:r>
          </a:p>
          <a:p>
            <a:pPr marL="628650" lvl="1" indent="-171450">
              <a:buFont typeface="Arial" panose="020B0604020202020204" pitchFamily="34" charset="0"/>
              <a:buChar char="•"/>
            </a:pPr>
            <a:r>
              <a:rPr lang="en-US" dirty="0"/>
              <a:t>One layer MUST be a statewide zone (so a state with 1 layer has only a statewide zone)</a:t>
            </a:r>
          </a:p>
          <a:p>
            <a:pPr marL="628650" lvl="1" indent="-171450">
              <a:buFont typeface="Arial" panose="020B0604020202020204" pitchFamily="34" charset="0"/>
              <a:buChar char="•"/>
            </a:pPr>
            <a:r>
              <a:rPr lang="en-US" dirty="0"/>
              <a:t>The other 1 or 2 layers will almost always have multiple zones (unless a state has, say, a single LDP in SPCS2022 that covers only part of the state)</a:t>
            </a:r>
          </a:p>
          <a:p>
            <a:pPr marL="628650" lvl="1" indent="-171450">
              <a:buFont typeface="Arial" panose="020B0604020202020204" pitchFamily="34" charset="0"/>
              <a:buChar char="•"/>
            </a:pPr>
            <a:r>
              <a:rPr lang="en-US" dirty="0"/>
              <a:t>Only 1 layer can be “discontinuous”, that is, consist of layers that do not collectively cover the entire state (will show an example of this)</a:t>
            </a:r>
          </a:p>
          <a:p>
            <a:pPr marL="171450" lvl="0" indent="-171450">
              <a:buFont typeface="Arial" panose="020B0604020202020204" pitchFamily="34" charset="0"/>
              <a:buChar char="•"/>
            </a:pPr>
            <a:r>
              <a:rPr lang="en-US" dirty="0"/>
              <a:t>Decision to go with 3 layers based on FRN responses, especially those from mountainous western states</a:t>
            </a:r>
          </a:p>
          <a:p>
            <a:pPr marL="171450" lvl="0" indent="-171450">
              <a:buFont typeface="Arial" panose="020B0604020202020204" pitchFamily="34" charset="0"/>
              <a:buChar char="•"/>
            </a:pPr>
            <a:r>
              <a:rPr lang="en-US" dirty="0"/>
              <a:t>The multi-zone layer(s) can consist of LDPs</a:t>
            </a:r>
          </a:p>
          <a:p>
            <a:pPr marL="628650" lvl="1" indent="-171450">
              <a:buFont typeface="Arial" panose="020B0604020202020204" pitchFamily="34" charset="0"/>
              <a:buChar char="•"/>
            </a:pPr>
            <a:r>
              <a:rPr lang="en-US" dirty="0"/>
              <a:t>Almost always means distortion criterion &lt; ±50 ppm, so must be designed by others (i.e., “contributing partners”), not by NGS</a:t>
            </a:r>
          </a:p>
        </p:txBody>
      </p:sp>
      <p:sp>
        <p:nvSpPr>
          <p:cNvPr id="4" name="Slide Number Placeholder 3"/>
          <p:cNvSpPr>
            <a:spLocks noGrp="1"/>
          </p:cNvSpPr>
          <p:nvPr>
            <p:ph type="sldNum" sz="quarter" idx="5"/>
          </p:nvPr>
        </p:nvSpPr>
        <p:spPr/>
        <p:txBody>
          <a:bodyPr/>
          <a:lstStyle/>
          <a:p>
            <a:fld id="{0D46DE8B-F250-4584-83EE-1EA3792DC8CC}" type="slidenum">
              <a:rPr lang="en-US" smtClean="0"/>
              <a:t>43</a:t>
            </a:fld>
            <a:endParaRPr lang="en-US" dirty="0"/>
          </a:p>
        </p:txBody>
      </p:sp>
    </p:spTree>
    <p:extLst>
      <p:ext uri="{BB962C8B-B14F-4D97-AF65-F5344CB8AC3E}">
        <p14:creationId xmlns:p14="http://schemas.microsoft.com/office/powerpoint/2010/main" val="41242673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C3F9A3-1875-461D-BED2-1C4D2A8FC3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14414464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Larger scale maps of the areas included in the NSRS where SPCS2022 zones will be established</a:t>
            </a:r>
          </a:p>
          <a:p>
            <a:pPr marL="171450" indent="-171450">
              <a:buFont typeface="Arial" panose="020B0604020202020204" pitchFamily="34" charset="0"/>
              <a:buChar char="•"/>
            </a:pPr>
            <a:r>
              <a:rPr lang="en-US" dirty="0"/>
              <a:t>Yellow zones are preliminary designs of SPCS2022 default zones that have been completed.</a:t>
            </a:r>
          </a:p>
          <a:p>
            <a:pPr marL="171450" indent="-171450">
              <a:buFont typeface="Arial" panose="020B0604020202020204" pitchFamily="34" charset="0"/>
              <a:buChar char="•"/>
            </a:pPr>
            <a:r>
              <a:rPr lang="en-US" dirty="0"/>
              <a:t>Some of the default zones are statewide (or territory-wide, as the case may be)</a:t>
            </a:r>
          </a:p>
          <a:p>
            <a:pPr marL="171450" indent="-171450">
              <a:buFont typeface="Arial" panose="020B0604020202020204" pitchFamily="34" charset="0"/>
              <a:buChar char="•"/>
            </a:pPr>
            <a:r>
              <a:rPr lang="en-US" dirty="0"/>
              <a:t>Maps for (most of) these designs are currently available for download, along with maps of the corresponding SPCS 83 zones for comparison (will show examples).</a:t>
            </a:r>
          </a:p>
        </p:txBody>
      </p:sp>
      <p:sp>
        <p:nvSpPr>
          <p:cNvPr id="4" name="Slide Number Placeholder 3"/>
          <p:cNvSpPr>
            <a:spLocks noGrp="1"/>
          </p:cNvSpPr>
          <p:nvPr>
            <p:ph type="sldNum" sz="quarter" idx="5"/>
          </p:nvPr>
        </p:nvSpPr>
        <p:spPr/>
        <p:txBody>
          <a:bodyPr/>
          <a:lstStyle/>
          <a:p>
            <a:fld id="{0D46DE8B-F250-4584-83EE-1EA3792DC8CC}" type="slidenum">
              <a:rPr lang="en-US" smtClean="0"/>
              <a:t>45</a:t>
            </a:fld>
            <a:endParaRPr lang="en-US"/>
          </a:p>
        </p:txBody>
      </p:sp>
    </p:spTree>
    <p:extLst>
      <p:ext uri="{BB962C8B-B14F-4D97-AF65-F5344CB8AC3E}">
        <p14:creationId xmlns:p14="http://schemas.microsoft.com/office/powerpoint/2010/main" val="379305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Similar to previous slide, but showing statewide SPCS2022 zones that have preliminary designs and maps available for download.</a:t>
            </a:r>
          </a:p>
          <a:p>
            <a:pPr marL="171450" indent="-171450">
              <a:buFont typeface="Arial" panose="020B0604020202020204" pitchFamily="34" charset="0"/>
              <a:buChar char="•"/>
            </a:pPr>
            <a:r>
              <a:rPr lang="en-US" dirty="0"/>
              <a:t>Note that some of the statewide zones are the same as the default zones in the previous slide</a:t>
            </a:r>
          </a:p>
          <a:p>
            <a:pPr marL="171450" indent="-171450">
              <a:buFont typeface="Arial" panose="020B0604020202020204" pitchFamily="34" charset="0"/>
              <a:buChar char="•"/>
            </a:pPr>
            <a:r>
              <a:rPr lang="en-US" dirty="0"/>
              <a:t>Note also that some states have a preliminary statewide zone design but no default zone design (e.g., Iowa).</a:t>
            </a:r>
          </a:p>
          <a:p>
            <a:pPr marL="628650" lvl="1" indent="-171450">
              <a:buFont typeface="Arial" panose="020B0604020202020204" pitchFamily="34" charset="0"/>
              <a:buChar char="•"/>
            </a:pPr>
            <a:r>
              <a:rPr lang="en-US" dirty="0"/>
              <a:t>States with no default design are ones that will design their own LDP system that provides statewide coverage and will not use the NGS default designs (that correspond to the existing SPCS 83 zones)</a:t>
            </a:r>
          </a:p>
          <a:p>
            <a:pPr marL="171450" lvl="0" indent="-171450">
              <a:buFont typeface="Arial" panose="020B0604020202020204" pitchFamily="34" charset="0"/>
              <a:buChar char="•"/>
            </a:pPr>
            <a:r>
              <a:rPr lang="en-US" dirty="0"/>
              <a:t>Reminder:  All sates will get a statewide zone</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D46DE8B-F250-4584-83EE-1EA3792DC8CC}" type="slidenum">
              <a:rPr lang="en-US" smtClean="0"/>
              <a:t>46</a:t>
            </a:fld>
            <a:endParaRPr lang="en-US"/>
          </a:p>
        </p:txBody>
      </p:sp>
    </p:spTree>
    <p:extLst>
      <p:ext uri="{BB962C8B-B14F-4D97-AF65-F5344CB8AC3E}">
        <p14:creationId xmlns:p14="http://schemas.microsoft.com/office/powerpoint/2010/main" val="42908168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Map of preliminary default SPCS2022 design for Montana, which is also a statewide zone.</a:t>
            </a:r>
          </a:p>
        </p:txBody>
      </p:sp>
      <p:sp>
        <p:nvSpPr>
          <p:cNvPr id="4" name="Slide Number Placeholder 3"/>
          <p:cNvSpPr>
            <a:spLocks noGrp="1"/>
          </p:cNvSpPr>
          <p:nvPr>
            <p:ph type="sldNum" sz="quarter" idx="5"/>
          </p:nvPr>
        </p:nvSpPr>
        <p:spPr/>
        <p:txBody>
          <a:bodyPr/>
          <a:lstStyle/>
          <a:p>
            <a:fld id="{0D46DE8B-F250-4584-83EE-1EA3792DC8CC}" type="slidenum">
              <a:rPr lang="en-US" smtClean="0"/>
              <a:t>50</a:t>
            </a:fld>
            <a:endParaRPr lang="en-US"/>
          </a:p>
        </p:txBody>
      </p:sp>
    </p:spTree>
    <p:extLst>
      <p:ext uri="{BB962C8B-B14F-4D97-AF65-F5344CB8AC3E}">
        <p14:creationId xmlns:p14="http://schemas.microsoft.com/office/powerpoint/2010/main" val="2817690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Map showing preliminary default SPCS2022 design for Montana with layer of discontinuous LDP zones</a:t>
            </a:r>
          </a:p>
          <a:p>
            <a:pPr marL="171450" indent="-171450">
              <a:buFont typeface="Arial" panose="020B0604020202020204" pitchFamily="34" charset="0"/>
              <a:buChar char="•"/>
            </a:pPr>
            <a:r>
              <a:rPr lang="en-US" dirty="0"/>
              <a:t>Both the statewide and LPD zones use the system distortion color ramp (±50 ppm increment)</a:t>
            </a:r>
          </a:p>
          <a:p>
            <a:pPr marL="171450" indent="-171450">
              <a:buFont typeface="Arial" panose="020B0604020202020204" pitchFamily="34" charset="0"/>
              <a:buChar char="•"/>
            </a:pPr>
            <a:r>
              <a:rPr lang="en-US" dirty="0"/>
              <a:t>LDP zones shown are from the existing Rocky Mountain Tribal Coordinate Reference System (RMTCRS)</a:t>
            </a:r>
          </a:p>
          <a:p>
            <a:pPr marL="171450" lvl="0" indent="-171450">
              <a:buFont typeface="Arial" panose="020B0604020202020204" pitchFamily="34" charset="0"/>
              <a:buChar char="•"/>
            </a:pPr>
            <a:r>
              <a:rPr lang="en-US" dirty="0"/>
              <a:t>If decided by Montana stakeholders, a modified (and likely augmented) version of the RMTCRS could coexist with the default statewide zone designed by NGS.</a:t>
            </a:r>
          </a:p>
        </p:txBody>
      </p:sp>
      <p:sp>
        <p:nvSpPr>
          <p:cNvPr id="4" name="Slide Number Placeholder 3"/>
          <p:cNvSpPr>
            <a:spLocks noGrp="1"/>
          </p:cNvSpPr>
          <p:nvPr>
            <p:ph type="sldNum" sz="quarter" idx="5"/>
          </p:nvPr>
        </p:nvSpPr>
        <p:spPr/>
        <p:txBody>
          <a:bodyPr/>
          <a:lstStyle/>
          <a:p>
            <a:fld id="{0D46DE8B-F250-4584-83EE-1EA3792DC8CC}" type="slidenum">
              <a:rPr lang="en-US" smtClean="0"/>
              <a:t>51</a:t>
            </a:fld>
            <a:endParaRPr lang="en-US"/>
          </a:p>
        </p:txBody>
      </p:sp>
    </p:spTree>
    <p:extLst>
      <p:ext uri="{BB962C8B-B14F-4D97-AF65-F5344CB8AC3E}">
        <p14:creationId xmlns:p14="http://schemas.microsoft.com/office/powerpoint/2010/main" val="15935906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defTabSz="457200" eaLnBrk="0" fontAlgn="base" hangingPunct="0">
              <a:spcBef>
                <a:spcPct val="30000"/>
              </a:spcBef>
              <a:spcAft>
                <a:spcPct val="0"/>
              </a:spcAft>
              <a:defRPr sz="1200">
                <a:solidFill>
                  <a:schemeClr val="tx1"/>
                </a:solidFill>
                <a:latin typeface="Calibri" panose="020F0502020204030204" pitchFamily="34" charset="0"/>
              </a:defRPr>
            </a:lvl6pPr>
            <a:lvl7pPr marL="3009900" indent="-231775" defTabSz="457200" eaLnBrk="0" fontAlgn="base" hangingPunct="0">
              <a:spcBef>
                <a:spcPct val="30000"/>
              </a:spcBef>
              <a:spcAft>
                <a:spcPct val="0"/>
              </a:spcAft>
              <a:defRPr sz="1200">
                <a:solidFill>
                  <a:schemeClr val="tx1"/>
                </a:solidFill>
                <a:latin typeface="Calibri" panose="020F0502020204030204" pitchFamily="34" charset="0"/>
              </a:defRPr>
            </a:lvl7pPr>
            <a:lvl8pPr marL="3467100" indent="-231775" defTabSz="457200" eaLnBrk="0" fontAlgn="base" hangingPunct="0">
              <a:spcBef>
                <a:spcPct val="30000"/>
              </a:spcBef>
              <a:spcAft>
                <a:spcPct val="0"/>
              </a:spcAft>
              <a:defRPr sz="1200">
                <a:solidFill>
                  <a:schemeClr val="tx1"/>
                </a:solidFill>
                <a:latin typeface="Calibri" panose="020F0502020204030204" pitchFamily="34" charset="0"/>
              </a:defRPr>
            </a:lvl8pPr>
            <a:lvl9pPr marL="3924300" indent="-231775"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D1054E9-591A-4B75-9499-D59D536695B9}" type="slidenum">
              <a:rPr lang="en-US" altLang="en-US" smtClean="0"/>
              <a:pPr>
                <a:spcBef>
                  <a:spcPct val="0"/>
                </a:spcBef>
              </a:pPr>
              <a:t>52</a:t>
            </a:fld>
            <a:endParaRPr lang="en-US" altLang="en-US" smtClean="0"/>
          </a:p>
        </p:txBody>
      </p:sp>
    </p:spTree>
    <p:extLst>
      <p:ext uri="{BB962C8B-B14F-4D97-AF65-F5344CB8AC3E}">
        <p14:creationId xmlns:p14="http://schemas.microsoft.com/office/powerpoint/2010/main" val="13772754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Map showing LDP systems adopted by government agencies and currently in use throughout the U.S. (there are likely quite a few others).</a:t>
            </a:r>
          </a:p>
          <a:p>
            <a:pPr marL="628650" lvl="1" indent="-171450">
              <a:buFont typeface="Arial" panose="020B0604020202020204" pitchFamily="34" charset="0"/>
              <a:buChar char="•"/>
            </a:pPr>
            <a:r>
              <a:rPr lang="en-US" dirty="0"/>
              <a:t>Note that discontinuous systems like that in Montana exist in other states, most notably Alaska</a:t>
            </a:r>
          </a:p>
          <a:p>
            <a:pPr marL="628650" lvl="1" indent="-171450">
              <a:buFont typeface="Arial" panose="020B0604020202020204" pitchFamily="34" charset="0"/>
              <a:buChar char="•"/>
            </a:pPr>
            <a:r>
              <a:rPr lang="en-US" dirty="0"/>
              <a:t>States with compete LDP zone coverage also exist, and it is expected that all shown will propose an LDP SPCS2022 layer, with no default layer corresponding to their existing SPCS 83 zones (i.e., they will have only 2 layers, statewide and LDP)</a:t>
            </a:r>
          </a:p>
          <a:p>
            <a:pPr marL="171450" lvl="0" indent="-171450">
              <a:buFont typeface="Arial" panose="020B0604020202020204" pitchFamily="34" charset="0"/>
              <a:buChar char="•"/>
            </a:pPr>
            <a:r>
              <a:rPr lang="en-US" dirty="0"/>
              <a:t>One zone shown is for the Navajo Nation</a:t>
            </a:r>
          </a:p>
          <a:p>
            <a:pPr marL="628650" lvl="1" indent="-171450">
              <a:buFont typeface="Arial" panose="020B0604020202020204" pitchFamily="34" charset="0"/>
              <a:buChar char="•"/>
            </a:pPr>
            <a:r>
              <a:rPr lang="en-US" dirty="0"/>
              <a:t>Too large (with too much distortion) to realistically be considered an LDP zone</a:t>
            </a:r>
          </a:p>
          <a:p>
            <a:pPr marL="628650" lvl="1" indent="-171450">
              <a:buFont typeface="Arial" panose="020B0604020202020204" pitchFamily="34" charset="0"/>
              <a:buChar char="•"/>
            </a:pPr>
            <a:r>
              <a:rPr lang="en-US" dirty="0"/>
              <a:t>Falls in 3 states (Arizona, New Mexico, and Utah)</a:t>
            </a:r>
          </a:p>
          <a:p>
            <a:pPr marL="628650" lvl="1" indent="-171450">
              <a:buFont typeface="Arial" panose="020B0604020202020204" pitchFamily="34" charset="0"/>
              <a:buChar char="•"/>
            </a:pPr>
            <a:r>
              <a:rPr lang="en-US" dirty="0"/>
              <a:t>Because it is in more than 1 state, it is a candidate for a “special use” zone, which is the topic of the next slide…</a:t>
            </a:r>
          </a:p>
        </p:txBody>
      </p:sp>
      <p:sp>
        <p:nvSpPr>
          <p:cNvPr id="4" name="Slide Number Placeholder 3"/>
          <p:cNvSpPr>
            <a:spLocks noGrp="1"/>
          </p:cNvSpPr>
          <p:nvPr>
            <p:ph type="sldNum" sz="quarter" idx="5"/>
          </p:nvPr>
        </p:nvSpPr>
        <p:spPr/>
        <p:txBody>
          <a:bodyPr/>
          <a:lstStyle/>
          <a:p>
            <a:fld id="{0D46DE8B-F250-4584-83EE-1EA3792DC8CC}" type="slidenum">
              <a:rPr lang="en-US" smtClean="0"/>
              <a:t>53</a:t>
            </a:fld>
            <a:endParaRPr lang="en-US"/>
          </a:p>
        </p:txBody>
      </p:sp>
    </p:spTree>
    <p:extLst>
      <p:ext uri="{BB962C8B-B14F-4D97-AF65-F5344CB8AC3E}">
        <p14:creationId xmlns:p14="http://schemas.microsoft.com/office/powerpoint/2010/main" val="3855740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2AAA179-8062-475C-9455-67F1A1B061BD}" type="slidenum">
              <a:rPr lang="en-US" altLang="en-US" smtClean="0"/>
              <a:pPr/>
              <a:t>10</a:t>
            </a:fld>
            <a:endParaRPr lang="en-US" altLang="en-US" smtClean="0"/>
          </a:p>
        </p:txBody>
      </p:sp>
    </p:spTree>
    <p:extLst>
      <p:ext uri="{BB962C8B-B14F-4D97-AF65-F5344CB8AC3E}">
        <p14:creationId xmlns:p14="http://schemas.microsoft.com/office/powerpoint/2010/main" val="955500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Special use zones were not included in the draft SPCS2022 policy &amp; procedures, but were asked about in the FRN</a:t>
            </a:r>
          </a:p>
          <a:p>
            <a:pPr marL="628650" lvl="1" indent="-171450">
              <a:buFont typeface="Arial" panose="020B0604020202020204" pitchFamily="34" charset="0"/>
              <a:buChar char="•"/>
            </a:pPr>
            <a:r>
              <a:rPr lang="en-US" dirty="0"/>
              <a:t>Most FRN responses indicated this zone type was desirable.  Some had no preference, but none were opposed</a:t>
            </a:r>
          </a:p>
          <a:p>
            <a:pPr marL="628650" lvl="1" indent="-171450">
              <a:buFont typeface="Arial" panose="020B0604020202020204" pitchFamily="34" charset="0"/>
              <a:buChar char="•"/>
            </a:pPr>
            <a:r>
              <a:rPr lang="en-US" dirty="0"/>
              <a:t>Specification restricted to areas in more than 1 state (since 3 zone layers allowed in new policy &amp; procedures)</a:t>
            </a:r>
          </a:p>
          <a:p>
            <a:pPr marL="171450" lvl="0" indent="-171450">
              <a:buFont typeface="Arial" panose="020B0604020202020204" pitchFamily="34" charset="0"/>
              <a:buChar char="•"/>
            </a:pPr>
            <a:r>
              <a:rPr lang="en-US" dirty="0"/>
              <a:t>Allowed for large urban areas in more than one zone under initial (1977) SPCS 83 policy (but never used)</a:t>
            </a:r>
          </a:p>
          <a:p>
            <a:pPr marL="171450" lvl="0" indent="-171450">
              <a:buFont typeface="Arial" panose="020B0604020202020204" pitchFamily="34" charset="0"/>
              <a:buChar char="•"/>
            </a:pPr>
            <a:r>
              <a:rPr lang="en-US" dirty="0"/>
              <a:t>Requires approval of NGS Director on case-by-case basis</a:t>
            </a:r>
          </a:p>
          <a:p>
            <a:pPr marL="628650" lvl="1" indent="-171450">
              <a:buFont typeface="Arial" panose="020B0604020202020204" pitchFamily="34" charset="0"/>
              <a:buChar char="•"/>
            </a:pPr>
            <a:r>
              <a:rPr lang="en-US" dirty="0"/>
              <a:t>Mainly because if more than 1 state, difficult to deal with under state stakeholder structure of all other SPCS2022 zones</a:t>
            </a:r>
          </a:p>
          <a:p>
            <a:pPr marL="171450" lvl="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D46DE8B-F250-4584-83EE-1EA3792DC8CC}" type="slidenum">
              <a:rPr lang="en-US" smtClean="0"/>
              <a:t>54</a:t>
            </a:fld>
            <a:endParaRPr lang="en-US"/>
          </a:p>
        </p:txBody>
      </p:sp>
    </p:spTree>
    <p:extLst>
      <p:ext uri="{BB962C8B-B14F-4D97-AF65-F5344CB8AC3E}">
        <p14:creationId xmlns:p14="http://schemas.microsoft.com/office/powerpoint/2010/main" val="1718843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Deadlines for requests, proposals, and submittal of approved designs</a:t>
            </a:r>
          </a:p>
          <a:p>
            <a:pPr marL="171450" indent="-171450">
              <a:buFont typeface="Arial" panose="020B0604020202020204" pitchFamily="34" charset="0"/>
              <a:buChar char="•"/>
            </a:pPr>
            <a:r>
              <a:rPr lang="en-US" dirty="0"/>
              <a:t>Designs by “contributing partners” must first be approved as proposals by NGS</a:t>
            </a:r>
          </a:p>
          <a:p>
            <a:pPr marL="628650" lvl="1" indent="-171450">
              <a:buFont typeface="Arial" panose="020B0604020202020204" pitchFamily="34" charset="0"/>
              <a:buChar char="•"/>
            </a:pPr>
            <a:r>
              <a:rPr lang="en-US" dirty="0"/>
              <a:t>Contributing partners can be the stakeholders, or an individuals or organizations designing the zones for the stakeholders</a:t>
            </a:r>
          </a:p>
          <a:p>
            <a:pPr marL="628650" lvl="1" indent="-171450">
              <a:buFont typeface="Arial" panose="020B0604020202020204" pitchFamily="34" charset="0"/>
              <a:buChar char="•"/>
            </a:pPr>
            <a:r>
              <a:rPr lang="en-US" dirty="0"/>
              <a:t>It is expected that most (all?) proposed designs will be for LDP systems (with design criterion &lt; ±50 ppm), since NGS will not design those</a:t>
            </a:r>
          </a:p>
          <a:p>
            <a:pPr marL="171450" lvl="0" indent="-171450">
              <a:buFont typeface="Arial" panose="020B0604020202020204" pitchFamily="34" charset="0"/>
              <a:buChar char="•"/>
            </a:pPr>
            <a:r>
              <a:rPr lang="en-US" dirty="0"/>
              <a:t>Any requests, proposals, or submittals that are not received by the deadlines will not be included in the initial release of SPCS2022 (in 2022)</a:t>
            </a:r>
          </a:p>
          <a:p>
            <a:pPr marL="628650" lvl="1" indent="-171450">
              <a:buFont typeface="Arial" panose="020B0604020202020204" pitchFamily="34" charset="0"/>
              <a:buChar char="•"/>
            </a:pPr>
            <a:r>
              <a:rPr lang="en-US" dirty="0"/>
              <a:t>However, these could still become part of SPCS2022 at a later time</a:t>
            </a:r>
          </a:p>
          <a:p>
            <a:pPr marL="628650" lvl="1" indent="-171450">
              <a:buFont typeface="Arial" panose="020B0604020202020204" pitchFamily="34" charset="0"/>
              <a:buChar char="•"/>
            </a:pPr>
            <a:r>
              <a:rPr lang="en-US" dirty="0"/>
              <a:t>Policy &amp; procedures provide mechanism for changing SPCS2022, so there will still be an opportunity to change/add SPCS2022 layers even after 2022</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192ABBA-B286-4BC3-BDA0-C4DE85D8FB2D}"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20646864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SPCS2022 is referenced to 2022 TRFs and thus part of new “datums”, and will replace existing SPCS 83 (referenced to NAD 83)</a:t>
            </a:r>
          </a:p>
          <a:p>
            <a:pPr marL="171450" indent="-171450">
              <a:buFont typeface="Arial" panose="020B0604020202020204" pitchFamily="34" charset="0"/>
              <a:buChar char="•"/>
            </a:pPr>
            <a:r>
              <a:rPr lang="en-US" dirty="0"/>
              <a:t>Similar to SPCS 83 in some ways:</a:t>
            </a:r>
          </a:p>
          <a:p>
            <a:pPr marL="628650" lvl="1" indent="-171450">
              <a:buFont typeface="Arial" panose="020B0604020202020204" pitchFamily="34" charset="0"/>
              <a:buChar char="•"/>
            </a:pPr>
            <a:r>
              <a:rPr lang="en-US" dirty="0"/>
              <a:t>Designed by state, using same reference ellipsoid and same projection types</a:t>
            </a:r>
          </a:p>
          <a:p>
            <a:pPr marL="171450" indent="-171450">
              <a:buFont typeface="Arial" panose="020B0604020202020204" pitchFamily="34" charset="0"/>
              <a:buChar char="•"/>
            </a:pPr>
            <a:r>
              <a:rPr lang="en-US" dirty="0"/>
              <a:t>Differs from SPCS 83 in other ways:</a:t>
            </a:r>
          </a:p>
          <a:p>
            <a:pPr marL="628650" lvl="1" indent="-171450">
              <a:buFont typeface="Arial" panose="020B0604020202020204" pitchFamily="34" charset="0"/>
              <a:buChar char="•"/>
            </a:pPr>
            <a:r>
              <a:rPr lang="en-US" dirty="0"/>
              <a:t>Designs minimize distortion at topographic surface rather than ellipsoid surface (reduces distortion where system is actual used)</a:t>
            </a:r>
          </a:p>
          <a:p>
            <a:pPr marL="628650" lvl="1" indent="-171450">
              <a:buFont typeface="Arial" panose="020B0604020202020204" pitchFamily="34" charset="0"/>
              <a:buChar char="•"/>
            </a:pPr>
            <a:r>
              <a:rPr lang="en-US" dirty="0"/>
              <a:t>NGS will design default zones for every state, and default zones corresponding to existing SPCS 83 zones for states that do not request or propose something different</a:t>
            </a:r>
          </a:p>
          <a:p>
            <a:pPr marL="628650" lvl="1" indent="-171450">
              <a:buFont typeface="Arial" panose="020B0604020202020204" pitchFamily="34" charset="0"/>
              <a:buChar char="•"/>
            </a:pPr>
            <a:r>
              <a:rPr lang="en-US" dirty="0"/>
              <a:t>Can have up to 3 zone layers (where one layer must be a statewide zone).  The other layers can be default zones and/or LDP zones (but not designed by NGS).  Only one layer can be discontinuous (i.e., zones do not completely cover a state); it is expected that discontinuous layers will always be LDP zones.</a:t>
            </a:r>
          </a:p>
          <a:p>
            <a:pPr marL="628650" lvl="1" indent="-171450">
              <a:buFont typeface="Arial" panose="020B0604020202020204" pitchFamily="34" charset="0"/>
              <a:buChar char="•"/>
            </a:pPr>
            <a:r>
              <a:rPr lang="en-US" dirty="0"/>
              <a:t>“Special use” zones are for major urban areas, American Indian reservations, or federal jurisdictions/applications that fall in more than one state.  These must eb approved by the NGS Director on a case-by-case basis.</a:t>
            </a:r>
          </a:p>
          <a:p>
            <a:pPr marL="171450" lvl="0" indent="-171450">
              <a:buFont typeface="Arial" panose="020B0604020202020204" pitchFamily="34" charset="0"/>
              <a:buChar char="•"/>
            </a:pPr>
            <a:r>
              <a:rPr lang="en-US" dirty="0"/>
              <a:t>The stakeholder role is vitally important for states that want something other than default zones.  But all requests and proposals from stakeholders must be unanimous to become part of SPCS2022.</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192ABBA-B286-4BC3-BDA0-C4DE85D8FB2D}"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27589892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SPCS2022 is referenced to 2022 TRFs and thus part of new “datums”, and will replace existing SPCS 83 (referenced to NAD 83)</a:t>
            </a:r>
          </a:p>
          <a:p>
            <a:pPr marL="171450" indent="-171450">
              <a:buFont typeface="Arial" panose="020B0604020202020204" pitchFamily="34" charset="0"/>
              <a:buChar char="•"/>
            </a:pPr>
            <a:r>
              <a:rPr lang="en-US" dirty="0"/>
              <a:t>Similar to SPCS 83 in some ways:</a:t>
            </a:r>
          </a:p>
          <a:p>
            <a:pPr marL="628650" lvl="1" indent="-171450">
              <a:buFont typeface="Arial" panose="020B0604020202020204" pitchFamily="34" charset="0"/>
              <a:buChar char="•"/>
            </a:pPr>
            <a:r>
              <a:rPr lang="en-US" dirty="0"/>
              <a:t>Designed by state, using same reference ellipsoid and same projection types</a:t>
            </a:r>
          </a:p>
          <a:p>
            <a:pPr marL="171450" indent="-171450">
              <a:buFont typeface="Arial" panose="020B0604020202020204" pitchFamily="34" charset="0"/>
              <a:buChar char="•"/>
            </a:pPr>
            <a:r>
              <a:rPr lang="en-US" dirty="0"/>
              <a:t>Differs from SPCS 83 in other ways:</a:t>
            </a:r>
          </a:p>
          <a:p>
            <a:pPr marL="628650" lvl="1" indent="-171450">
              <a:buFont typeface="Arial" panose="020B0604020202020204" pitchFamily="34" charset="0"/>
              <a:buChar char="•"/>
            </a:pPr>
            <a:r>
              <a:rPr lang="en-US" dirty="0"/>
              <a:t>Designs minimize distortion at topographic surface rather than ellipsoid surface (reduces distortion where system is actual used)</a:t>
            </a:r>
          </a:p>
          <a:p>
            <a:pPr marL="628650" lvl="1" indent="-171450">
              <a:buFont typeface="Arial" panose="020B0604020202020204" pitchFamily="34" charset="0"/>
              <a:buChar char="•"/>
            </a:pPr>
            <a:r>
              <a:rPr lang="en-US" dirty="0"/>
              <a:t>NGS will design default zones for every state, and default zones corresponding to existing SPCS 83 zones for states that do not request or propose something different</a:t>
            </a:r>
          </a:p>
          <a:p>
            <a:pPr marL="628650" lvl="1" indent="-171450">
              <a:buFont typeface="Arial" panose="020B0604020202020204" pitchFamily="34" charset="0"/>
              <a:buChar char="•"/>
            </a:pPr>
            <a:r>
              <a:rPr lang="en-US" dirty="0"/>
              <a:t>Can have up to 3 zone layers (where one layer must be a statewide zone).  The other layers can be default zones and/or LDP zones (but not designed by NGS).  Only one layer can be discontinuous (i.e., zones do not completely cover a state); it is expected that discontinuous layers will always be LDP zones.</a:t>
            </a:r>
          </a:p>
          <a:p>
            <a:pPr marL="628650" lvl="1" indent="-171450">
              <a:buFont typeface="Arial" panose="020B0604020202020204" pitchFamily="34" charset="0"/>
              <a:buChar char="•"/>
            </a:pPr>
            <a:r>
              <a:rPr lang="en-US" dirty="0"/>
              <a:t>“Special use” zones are for major urban areas, American Indian reservations, or federal jurisdictions/applications that fall in more than one state.  These must eb approved by the NGS Director on a case-by-case basis.</a:t>
            </a:r>
          </a:p>
          <a:p>
            <a:pPr marL="171450" lvl="0" indent="-171450">
              <a:buFont typeface="Arial" panose="020B0604020202020204" pitchFamily="34" charset="0"/>
              <a:buChar char="•"/>
            </a:pPr>
            <a:r>
              <a:rPr lang="en-US" dirty="0"/>
              <a:t>The stakeholder role is vitally important for states that want something other than default zones.  But all requests and proposals from stakeholders must be unanimous to become part of SPCS2022.</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192ABBA-B286-4BC3-BDA0-C4DE85D8FB2D}"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11597340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69938" indent="-295275">
              <a:defRPr>
                <a:solidFill>
                  <a:schemeClr val="tx1"/>
                </a:solidFill>
                <a:latin typeface="Calibri" panose="020F0502020204030204" pitchFamily="34" charset="0"/>
                <a:cs typeface="Arial" panose="020B0604020202020204" pitchFamily="34" charset="0"/>
              </a:defRPr>
            </a:lvl2pPr>
            <a:lvl3pPr marL="1184275" indent="-236538">
              <a:defRPr>
                <a:solidFill>
                  <a:schemeClr val="tx1"/>
                </a:solidFill>
                <a:latin typeface="Calibri" panose="020F0502020204030204" pitchFamily="34" charset="0"/>
                <a:cs typeface="Arial" panose="020B0604020202020204" pitchFamily="34" charset="0"/>
              </a:defRPr>
            </a:lvl3pPr>
            <a:lvl4pPr marL="1658938" indent="-236538">
              <a:defRPr>
                <a:solidFill>
                  <a:schemeClr val="tx1"/>
                </a:solidFill>
                <a:latin typeface="Calibri" panose="020F0502020204030204" pitchFamily="34" charset="0"/>
                <a:cs typeface="Arial" panose="020B0604020202020204" pitchFamily="34" charset="0"/>
              </a:defRPr>
            </a:lvl4pPr>
            <a:lvl5pPr marL="2133600" indent="-236538">
              <a:defRPr>
                <a:solidFill>
                  <a:schemeClr val="tx1"/>
                </a:solidFill>
                <a:latin typeface="Calibri" panose="020F0502020204030204" pitchFamily="34" charset="0"/>
                <a:cs typeface="Arial" panose="020B0604020202020204" pitchFamily="34" charset="0"/>
              </a:defRPr>
            </a:lvl5pPr>
            <a:lvl6pPr marL="2590800" indent="-2365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48000" indent="-2365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05200" indent="-2365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62400" indent="-2365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E33F75-4A4A-4F1C-8207-2821DD95D6F2}" type="slidenum">
              <a:rPr lang="en-US" altLang="en-US" smtClean="0">
                <a:latin typeface="Gill Sans MT" panose="020B0502020104020203" pitchFamily="34" charset="0"/>
              </a:rPr>
              <a:pPr/>
              <a:t>58</a:t>
            </a:fld>
            <a:endParaRPr lang="en-US" altLang="en-US" smtClean="0">
              <a:latin typeface="Gill Sans MT" panose="020B0502020104020203" pitchFamily="34" charset="0"/>
            </a:endParaRPr>
          </a:p>
        </p:txBody>
      </p:sp>
      <p:sp>
        <p:nvSpPr>
          <p:cNvPr id="1177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4" name="Rectangle 3"/>
          <p:cNvSpPr>
            <a:spLocks noGrp="1" noChangeArrowheads="1"/>
          </p:cNvSpPr>
          <p:nvPr>
            <p:ph type="body" idx="1"/>
          </p:nvPr>
        </p:nvSpPr>
        <p:spPr bwMode="auto">
          <a:xfrm>
            <a:off x="1277938" y="3352800"/>
            <a:ext cx="7024687" cy="31797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700" tIns="47850" rIns="95700" bIns="47850"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16331102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198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69938" indent="-295275">
              <a:defRPr>
                <a:solidFill>
                  <a:schemeClr val="tx1"/>
                </a:solidFill>
                <a:latin typeface="Calibri" panose="020F0502020204030204" pitchFamily="34" charset="0"/>
                <a:cs typeface="Arial" panose="020B0604020202020204" pitchFamily="34" charset="0"/>
              </a:defRPr>
            </a:lvl2pPr>
            <a:lvl3pPr marL="1184275" indent="-236538">
              <a:defRPr>
                <a:solidFill>
                  <a:schemeClr val="tx1"/>
                </a:solidFill>
                <a:latin typeface="Calibri" panose="020F0502020204030204" pitchFamily="34" charset="0"/>
                <a:cs typeface="Arial" panose="020B0604020202020204" pitchFamily="34" charset="0"/>
              </a:defRPr>
            </a:lvl3pPr>
            <a:lvl4pPr marL="1658938" indent="-236538">
              <a:defRPr>
                <a:solidFill>
                  <a:schemeClr val="tx1"/>
                </a:solidFill>
                <a:latin typeface="Calibri" panose="020F0502020204030204" pitchFamily="34" charset="0"/>
                <a:cs typeface="Arial" panose="020B0604020202020204" pitchFamily="34" charset="0"/>
              </a:defRPr>
            </a:lvl4pPr>
            <a:lvl5pPr marL="2133600" indent="-236538">
              <a:defRPr>
                <a:solidFill>
                  <a:schemeClr val="tx1"/>
                </a:solidFill>
                <a:latin typeface="Calibri" panose="020F0502020204030204" pitchFamily="34" charset="0"/>
                <a:cs typeface="Arial" panose="020B0604020202020204" pitchFamily="34" charset="0"/>
              </a:defRPr>
            </a:lvl5pPr>
            <a:lvl6pPr marL="2590800" indent="-2365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48000" indent="-2365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05200" indent="-2365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62400" indent="-2365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AF34BEDD-D97F-473C-ADBD-AA69B91C8C79}" type="slidenum">
              <a:rPr lang="en-US" altLang="en-US" smtClean="0"/>
              <a:pPr/>
              <a:t>59</a:t>
            </a:fld>
            <a:endParaRPr lang="en-US" altLang="en-US" smtClean="0"/>
          </a:p>
        </p:txBody>
      </p:sp>
    </p:spTree>
    <p:extLst>
      <p:ext uri="{BB962C8B-B14F-4D97-AF65-F5344CB8AC3E}">
        <p14:creationId xmlns:p14="http://schemas.microsoft.com/office/powerpoint/2010/main" val="26112095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3F9A3-1875-461D-BED2-1C4D2A8FC31B}" type="slidenum">
              <a:rPr lang="en-US" smtClean="0"/>
              <a:t>65</a:t>
            </a:fld>
            <a:endParaRPr lang="en-US" dirty="0"/>
          </a:p>
        </p:txBody>
      </p:sp>
    </p:spTree>
    <p:extLst>
      <p:ext uri="{BB962C8B-B14F-4D97-AF65-F5344CB8AC3E}">
        <p14:creationId xmlns:p14="http://schemas.microsoft.com/office/powerpoint/2010/main" val="20787195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Calibri" panose="020F0502020204030204" pitchFamily="34" charset="0"/>
              </a:defRPr>
            </a:lvl1pPr>
            <a:lvl2pPr marL="714375" indent="-273050" defTabSz="928688">
              <a:spcBef>
                <a:spcPct val="30000"/>
              </a:spcBef>
              <a:defRPr sz="1200">
                <a:solidFill>
                  <a:schemeClr val="tx1"/>
                </a:solidFill>
                <a:latin typeface="Calibri" panose="020F0502020204030204" pitchFamily="34" charset="0"/>
              </a:defRPr>
            </a:lvl2pPr>
            <a:lvl3pPr marL="1098550" indent="-217488" defTabSz="928688">
              <a:spcBef>
                <a:spcPct val="30000"/>
              </a:spcBef>
              <a:defRPr sz="1200">
                <a:solidFill>
                  <a:schemeClr val="tx1"/>
                </a:solidFill>
                <a:latin typeface="Calibri" panose="020F0502020204030204" pitchFamily="34" charset="0"/>
              </a:defRPr>
            </a:lvl3pPr>
            <a:lvl4pPr marL="1538288" indent="-217488" defTabSz="928688">
              <a:spcBef>
                <a:spcPct val="30000"/>
              </a:spcBef>
              <a:defRPr sz="1200">
                <a:solidFill>
                  <a:schemeClr val="tx1"/>
                </a:solidFill>
                <a:latin typeface="Calibri" panose="020F0502020204030204" pitchFamily="34" charset="0"/>
              </a:defRPr>
            </a:lvl4pPr>
            <a:lvl5pPr marL="1979613" indent="-217488" defTabSz="928688">
              <a:spcBef>
                <a:spcPct val="30000"/>
              </a:spcBef>
              <a:defRPr sz="1200">
                <a:solidFill>
                  <a:schemeClr val="tx1"/>
                </a:solidFill>
                <a:latin typeface="Calibri" panose="020F0502020204030204" pitchFamily="34" charset="0"/>
              </a:defRPr>
            </a:lvl5pPr>
            <a:lvl6pPr marL="2436813" indent="-217488" defTabSz="928688" eaLnBrk="0" fontAlgn="base" hangingPunct="0">
              <a:spcBef>
                <a:spcPct val="30000"/>
              </a:spcBef>
              <a:spcAft>
                <a:spcPct val="0"/>
              </a:spcAft>
              <a:defRPr sz="1200">
                <a:solidFill>
                  <a:schemeClr val="tx1"/>
                </a:solidFill>
                <a:latin typeface="Calibri" panose="020F0502020204030204" pitchFamily="34" charset="0"/>
              </a:defRPr>
            </a:lvl6pPr>
            <a:lvl7pPr marL="2894013" indent="-217488" defTabSz="928688" eaLnBrk="0" fontAlgn="base" hangingPunct="0">
              <a:spcBef>
                <a:spcPct val="30000"/>
              </a:spcBef>
              <a:spcAft>
                <a:spcPct val="0"/>
              </a:spcAft>
              <a:defRPr sz="1200">
                <a:solidFill>
                  <a:schemeClr val="tx1"/>
                </a:solidFill>
                <a:latin typeface="Calibri" panose="020F0502020204030204" pitchFamily="34" charset="0"/>
              </a:defRPr>
            </a:lvl7pPr>
            <a:lvl8pPr marL="3351213" indent="-217488" defTabSz="928688" eaLnBrk="0" fontAlgn="base" hangingPunct="0">
              <a:spcBef>
                <a:spcPct val="30000"/>
              </a:spcBef>
              <a:spcAft>
                <a:spcPct val="0"/>
              </a:spcAft>
              <a:defRPr sz="1200">
                <a:solidFill>
                  <a:schemeClr val="tx1"/>
                </a:solidFill>
                <a:latin typeface="Calibri" panose="020F0502020204030204" pitchFamily="34" charset="0"/>
              </a:defRPr>
            </a:lvl8pPr>
            <a:lvl9pPr marL="3808413" indent="-217488" defTabSz="9286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2040618-7C8C-4030-817D-418CC0BD0AE9}" type="slidenum">
              <a:rPr lang="en-US" altLang="en-US" smtClean="0">
                <a:latin typeface="Arial" panose="020B0604020202020204" pitchFamily="34" charset="0"/>
                <a:ea typeface="ＭＳ Ｐゴシック" panose="020B0600070205080204" pitchFamily="34" charset="-128"/>
              </a:rPr>
              <a:pPr>
                <a:spcBef>
                  <a:spcPct val="0"/>
                </a:spcBef>
              </a:pPr>
              <a:t>66</a:t>
            </a:fld>
            <a:endParaRPr lang="en-US" altLang="en-US" smtClean="0">
              <a:latin typeface="Arial" panose="020B0604020202020204" pitchFamily="34" charset="0"/>
              <a:ea typeface="ＭＳ Ｐゴシック" panose="020B0600070205080204" pitchFamily="34" charset="-128"/>
            </a:endParaRPr>
          </a:p>
        </p:txBody>
      </p:sp>
      <p:sp>
        <p:nvSpPr>
          <p:cNvPr id="82947" name="Rectangle 2"/>
          <p:cNvSpPr>
            <a:spLocks noGrp="1" noRot="1" noChangeAspect="1" noChangeArrowheads="1" noTextEdit="1"/>
          </p:cNvSpPr>
          <p:nvPr>
            <p:ph type="sldImg"/>
          </p:nvPr>
        </p:nvSpPr>
        <p:spPr bwMode="auto">
          <a:xfrm>
            <a:off x="1179513" y="693738"/>
            <a:ext cx="4641850" cy="3481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8" name="Rectangle 3"/>
          <p:cNvSpPr>
            <a:spLocks noGrp="1" noChangeArrowheads="1"/>
          </p:cNvSpPr>
          <p:nvPr>
            <p:ph type="body" idx="1"/>
          </p:nvPr>
        </p:nvSpPr>
        <p:spPr bwMode="auto">
          <a:xfrm>
            <a:off x="935038" y="4411663"/>
            <a:ext cx="5127625" cy="4178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Arial" panose="020B0604020202020204" pitchFamily="34" charset="0"/>
            </a:endParaRPr>
          </a:p>
        </p:txBody>
      </p:sp>
    </p:spTree>
    <p:extLst>
      <p:ext uri="{BB962C8B-B14F-4D97-AF65-F5344CB8AC3E}">
        <p14:creationId xmlns:p14="http://schemas.microsoft.com/office/powerpoint/2010/main" val="32866200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3F9A3-1875-461D-BED2-1C4D2A8FC31B}" type="slidenum">
              <a:rPr lang="en-US" smtClean="0"/>
              <a:t>81</a:t>
            </a:fld>
            <a:endParaRPr lang="en-US" dirty="0"/>
          </a:p>
        </p:txBody>
      </p:sp>
    </p:spTree>
    <p:extLst>
      <p:ext uri="{BB962C8B-B14F-4D97-AF65-F5344CB8AC3E}">
        <p14:creationId xmlns:p14="http://schemas.microsoft.com/office/powerpoint/2010/main" val="42581438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3F9A3-1875-461D-BED2-1C4D2A8FC31B}" type="slidenum">
              <a:rPr lang="en-US" smtClean="0"/>
              <a:t>82</a:t>
            </a:fld>
            <a:endParaRPr lang="en-US" dirty="0"/>
          </a:p>
        </p:txBody>
      </p:sp>
    </p:spTree>
    <p:extLst>
      <p:ext uri="{BB962C8B-B14F-4D97-AF65-F5344CB8AC3E}">
        <p14:creationId xmlns:p14="http://schemas.microsoft.com/office/powerpoint/2010/main" val="354902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9775" indent="-282575">
              <a:spcBef>
                <a:spcPct val="30000"/>
              </a:spcBef>
              <a:defRPr sz="1200">
                <a:solidFill>
                  <a:schemeClr val="tx1"/>
                </a:solidFill>
                <a:latin typeface="Calibri" panose="020F0502020204030204" pitchFamily="34" charset="0"/>
              </a:defRPr>
            </a:lvl2pPr>
            <a:lvl3pPr marL="1139825" indent="-225425">
              <a:spcBef>
                <a:spcPct val="30000"/>
              </a:spcBef>
              <a:defRPr sz="1200">
                <a:solidFill>
                  <a:schemeClr val="tx1"/>
                </a:solidFill>
                <a:latin typeface="Calibri" panose="020F0502020204030204" pitchFamily="34" charset="0"/>
              </a:defRPr>
            </a:lvl3pPr>
            <a:lvl4pPr marL="1597025" indent="-225425">
              <a:spcBef>
                <a:spcPct val="30000"/>
              </a:spcBef>
              <a:defRPr sz="1200">
                <a:solidFill>
                  <a:schemeClr val="tx1"/>
                </a:solidFill>
                <a:latin typeface="Calibri" panose="020F0502020204030204" pitchFamily="34" charset="0"/>
              </a:defRPr>
            </a:lvl4pPr>
            <a:lvl5pPr marL="2054225" indent="-225425">
              <a:spcBef>
                <a:spcPct val="30000"/>
              </a:spcBef>
              <a:defRPr sz="1200">
                <a:solidFill>
                  <a:schemeClr val="tx1"/>
                </a:solidFill>
                <a:latin typeface="Calibri" panose="020F0502020204030204" pitchFamily="34" charset="0"/>
              </a:defRPr>
            </a:lvl5pPr>
            <a:lvl6pPr marL="2511425" indent="-225425" eaLnBrk="0" fontAlgn="base" hangingPunct="0">
              <a:spcBef>
                <a:spcPct val="30000"/>
              </a:spcBef>
              <a:spcAft>
                <a:spcPct val="0"/>
              </a:spcAft>
              <a:defRPr sz="1200">
                <a:solidFill>
                  <a:schemeClr val="tx1"/>
                </a:solidFill>
                <a:latin typeface="Calibri" panose="020F0502020204030204" pitchFamily="34" charset="0"/>
              </a:defRPr>
            </a:lvl6pPr>
            <a:lvl7pPr marL="2968625" indent="-225425" eaLnBrk="0" fontAlgn="base" hangingPunct="0">
              <a:spcBef>
                <a:spcPct val="30000"/>
              </a:spcBef>
              <a:spcAft>
                <a:spcPct val="0"/>
              </a:spcAft>
              <a:defRPr sz="1200">
                <a:solidFill>
                  <a:schemeClr val="tx1"/>
                </a:solidFill>
                <a:latin typeface="Calibri" panose="020F0502020204030204" pitchFamily="34" charset="0"/>
              </a:defRPr>
            </a:lvl7pPr>
            <a:lvl8pPr marL="3425825" indent="-225425" eaLnBrk="0" fontAlgn="base" hangingPunct="0">
              <a:spcBef>
                <a:spcPct val="30000"/>
              </a:spcBef>
              <a:spcAft>
                <a:spcPct val="0"/>
              </a:spcAft>
              <a:defRPr sz="1200">
                <a:solidFill>
                  <a:schemeClr val="tx1"/>
                </a:solidFill>
                <a:latin typeface="Calibri" panose="020F0502020204030204" pitchFamily="34" charset="0"/>
              </a:defRPr>
            </a:lvl8pPr>
            <a:lvl9pPr marL="3883025" indent="-2254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7581609-5A84-4DB6-B7C8-E7628BE2D786}" type="slidenum">
              <a:rPr lang="en-US" altLang="en-US" smtClean="0">
                <a:solidFill>
                  <a:srgbClr val="000000"/>
                </a:solidFill>
                <a:ea typeface="ＭＳ Ｐゴシック" panose="020B0600070205080204" pitchFamily="34" charset="-128"/>
              </a:rPr>
              <a:pPr>
                <a:spcBef>
                  <a:spcPct val="0"/>
                </a:spcBef>
              </a:pPr>
              <a:t>13</a:t>
            </a:fld>
            <a:endParaRPr lang="en-US" altLang="en-US" smtClean="0">
              <a:solidFill>
                <a:srgbClr val="000000"/>
              </a:solidFill>
              <a:ea typeface="ＭＳ Ｐゴシック" panose="020B0600070205080204" pitchFamily="34" charset="-128"/>
            </a:endParaRPr>
          </a:p>
        </p:txBody>
      </p:sp>
    </p:spTree>
    <p:extLst>
      <p:ext uri="{BB962C8B-B14F-4D97-AF65-F5344CB8AC3E}">
        <p14:creationId xmlns:p14="http://schemas.microsoft.com/office/powerpoint/2010/main" val="37813965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Better solutions with lower RMS are important for creating the hybrid geoid model. The Transformation Tools will need a higher density of data, so we are willing to trade a decrease in accuracy for the ability to get data on many more marks.</a:t>
            </a:r>
          </a:p>
        </p:txBody>
      </p:sp>
      <p:sp>
        <p:nvSpPr>
          <p:cNvPr id="106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69938" indent="-295275">
              <a:defRPr>
                <a:solidFill>
                  <a:schemeClr val="tx1"/>
                </a:solidFill>
                <a:latin typeface="Calibri" panose="020F0502020204030204" pitchFamily="34" charset="0"/>
                <a:cs typeface="Arial" panose="020B0604020202020204" pitchFamily="34" charset="0"/>
              </a:defRPr>
            </a:lvl2pPr>
            <a:lvl3pPr marL="1184275" indent="-236538">
              <a:defRPr>
                <a:solidFill>
                  <a:schemeClr val="tx1"/>
                </a:solidFill>
                <a:latin typeface="Calibri" panose="020F0502020204030204" pitchFamily="34" charset="0"/>
                <a:cs typeface="Arial" panose="020B0604020202020204" pitchFamily="34" charset="0"/>
              </a:defRPr>
            </a:lvl3pPr>
            <a:lvl4pPr marL="1658938" indent="-236538">
              <a:defRPr>
                <a:solidFill>
                  <a:schemeClr val="tx1"/>
                </a:solidFill>
                <a:latin typeface="Calibri" panose="020F0502020204030204" pitchFamily="34" charset="0"/>
                <a:cs typeface="Arial" panose="020B0604020202020204" pitchFamily="34" charset="0"/>
              </a:defRPr>
            </a:lvl4pPr>
            <a:lvl5pPr marL="2133600" indent="-236538">
              <a:defRPr>
                <a:solidFill>
                  <a:schemeClr val="tx1"/>
                </a:solidFill>
                <a:latin typeface="Calibri" panose="020F0502020204030204" pitchFamily="34" charset="0"/>
                <a:cs typeface="Arial" panose="020B0604020202020204" pitchFamily="34" charset="0"/>
              </a:defRPr>
            </a:lvl5pPr>
            <a:lvl6pPr marL="2590800" indent="-2365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48000" indent="-2365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05200" indent="-2365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62400" indent="-2365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9E022764-F7DF-44C5-9FDD-AA3002DB1F10}" type="slidenum">
              <a:rPr lang="en-US" altLang="en-US" smtClean="0"/>
              <a:pPr/>
              <a:t>84</a:t>
            </a:fld>
            <a:endParaRPr lang="en-US" altLang="en-US" smtClean="0"/>
          </a:p>
        </p:txBody>
      </p:sp>
    </p:spTree>
    <p:extLst>
      <p:ext uri="{BB962C8B-B14F-4D97-AF65-F5344CB8AC3E}">
        <p14:creationId xmlns:p14="http://schemas.microsoft.com/office/powerpoint/2010/main" val="24663610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3F9A3-1875-461D-BED2-1C4D2A8FC31B}" type="slidenum">
              <a:rPr lang="en-US" smtClean="0"/>
              <a:t>90</a:t>
            </a:fld>
            <a:endParaRPr lang="en-US" dirty="0"/>
          </a:p>
        </p:txBody>
      </p:sp>
    </p:spTree>
    <p:extLst>
      <p:ext uri="{BB962C8B-B14F-4D97-AF65-F5344CB8AC3E}">
        <p14:creationId xmlns:p14="http://schemas.microsoft.com/office/powerpoint/2010/main" val="30591534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3fee9e95b0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1" name="Google Shape;231;g3fee9e95b0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18384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69938" indent="-295275">
              <a:defRPr>
                <a:solidFill>
                  <a:schemeClr val="tx1"/>
                </a:solidFill>
                <a:latin typeface="Calibri" panose="020F0502020204030204" pitchFamily="34" charset="0"/>
                <a:cs typeface="Arial" panose="020B0604020202020204" pitchFamily="34" charset="0"/>
              </a:defRPr>
            </a:lvl2pPr>
            <a:lvl3pPr marL="1184275" indent="-236538">
              <a:defRPr>
                <a:solidFill>
                  <a:schemeClr val="tx1"/>
                </a:solidFill>
                <a:latin typeface="Calibri" panose="020F0502020204030204" pitchFamily="34" charset="0"/>
                <a:cs typeface="Arial" panose="020B0604020202020204" pitchFamily="34" charset="0"/>
              </a:defRPr>
            </a:lvl3pPr>
            <a:lvl4pPr marL="1658938" indent="-236538">
              <a:defRPr>
                <a:solidFill>
                  <a:schemeClr val="tx1"/>
                </a:solidFill>
                <a:latin typeface="Calibri" panose="020F0502020204030204" pitchFamily="34" charset="0"/>
                <a:cs typeface="Arial" panose="020B0604020202020204" pitchFamily="34" charset="0"/>
              </a:defRPr>
            </a:lvl4pPr>
            <a:lvl5pPr marL="2133600" indent="-236538">
              <a:defRPr>
                <a:solidFill>
                  <a:schemeClr val="tx1"/>
                </a:solidFill>
                <a:latin typeface="Calibri" panose="020F0502020204030204" pitchFamily="34" charset="0"/>
                <a:cs typeface="Arial" panose="020B0604020202020204" pitchFamily="34" charset="0"/>
              </a:defRPr>
            </a:lvl5pPr>
            <a:lvl6pPr marL="2590800" indent="-2365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48000" indent="-2365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05200" indent="-2365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62400" indent="-2365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940DF256-F511-44CC-A884-A11E9E4C2C01}" type="slidenum">
              <a:rPr lang="en-US" altLang="en-US" smtClean="0"/>
              <a:pPr/>
              <a:t>93</a:t>
            </a:fld>
            <a:endParaRPr lang="en-US" altLang="en-US" smtClean="0"/>
          </a:p>
        </p:txBody>
      </p:sp>
    </p:spTree>
    <p:extLst>
      <p:ext uri="{BB962C8B-B14F-4D97-AF65-F5344CB8AC3E}">
        <p14:creationId xmlns:p14="http://schemas.microsoft.com/office/powerpoint/2010/main" val="725665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9775" indent="-282575">
              <a:spcBef>
                <a:spcPct val="30000"/>
              </a:spcBef>
              <a:defRPr sz="1200">
                <a:solidFill>
                  <a:schemeClr val="tx1"/>
                </a:solidFill>
                <a:latin typeface="Calibri" panose="020F0502020204030204" pitchFamily="34" charset="0"/>
              </a:defRPr>
            </a:lvl2pPr>
            <a:lvl3pPr marL="1139825" indent="-225425">
              <a:spcBef>
                <a:spcPct val="30000"/>
              </a:spcBef>
              <a:defRPr sz="1200">
                <a:solidFill>
                  <a:schemeClr val="tx1"/>
                </a:solidFill>
                <a:latin typeface="Calibri" panose="020F0502020204030204" pitchFamily="34" charset="0"/>
              </a:defRPr>
            </a:lvl3pPr>
            <a:lvl4pPr marL="1597025" indent="-225425">
              <a:spcBef>
                <a:spcPct val="30000"/>
              </a:spcBef>
              <a:defRPr sz="1200">
                <a:solidFill>
                  <a:schemeClr val="tx1"/>
                </a:solidFill>
                <a:latin typeface="Calibri" panose="020F0502020204030204" pitchFamily="34" charset="0"/>
              </a:defRPr>
            </a:lvl4pPr>
            <a:lvl5pPr marL="2054225" indent="-225425">
              <a:spcBef>
                <a:spcPct val="30000"/>
              </a:spcBef>
              <a:defRPr sz="1200">
                <a:solidFill>
                  <a:schemeClr val="tx1"/>
                </a:solidFill>
                <a:latin typeface="Calibri" panose="020F0502020204030204" pitchFamily="34" charset="0"/>
              </a:defRPr>
            </a:lvl5pPr>
            <a:lvl6pPr marL="2511425" indent="-225425" eaLnBrk="0" fontAlgn="base" hangingPunct="0">
              <a:spcBef>
                <a:spcPct val="30000"/>
              </a:spcBef>
              <a:spcAft>
                <a:spcPct val="0"/>
              </a:spcAft>
              <a:defRPr sz="1200">
                <a:solidFill>
                  <a:schemeClr val="tx1"/>
                </a:solidFill>
                <a:latin typeface="Calibri" panose="020F0502020204030204" pitchFamily="34" charset="0"/>
              </a:defRPr>
            </a:lvl6pPr>
            <a:lvl7pPr marL="2968625" indent="-225425" eaLnBrk="0" fontAlgn="base" hangingPunct="0">
              <a:spcBef>
                <a:spcPct val="30000"/>
              </a:spcBef>
              <a:spcAft>
                <a:spcPct val="0"/>
              </a:spcAft>
              <a:defRPr sz="1200">
                <a:solidFill>
                  <a:schemeClr val="tx1"/>
                </a:solidFill>
                <a:latin typeface="Calibri" panose="020F0502020204030204" pitchFamily="34" charset="0"/>
              </a:defRPr>
            </a:lvl7pPr>
            <a:lvl8pPr marL="3425825" indent="-225425" eaLnBrk="0" fontAlgn="base" hangingPunct="0">
              <a:spcBef>
                <a:spcPct val="30000"/>
              </a:spcBef>
              <a:spcAft>
                <a:spcPct val="0"/>
              </a:spcAft>
              <a:defRPr sz="1200">
                <a:solidFill>
                  <a:schemeClr val="tx1"/>
                </a:solidFill>
                <a:latin typeface="Calibri" panose="020F0502020204030204" pitchFamily="34" charset="0"/>
              </a:defRPr>
            </a:lvl8pPr>
            <a:lvl9pPr marL="3883025" indent="-2254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FCA6761-9620-4E7A-B1BC-075D7E283ABA}" type="slidenum">
              <a:rPr lang="en-US" altLang="en-US" smtClean="0">
                <a:solidFill>
                  <a:srgbClr val="000000"/>
                </a:solidFill>
                <a:ea typeface="ＭＳ Ｐゴシック" panose="020B0600070205080204" pitchFamily="34" charset="-128"/>
              </a:rPr>
              <a:pPr>
                <a:spcBef>
                  <a:spcPct val="0"/>
                </a:spcBef>
              </a:pPr>
              <a:t>14</a:t>
            </a:fld>
            <a:endParaRPr lang="en-US" altLang="en-US" smtClean="0">
              <a:solidFill>
                <a:srgbClr val="000000"/>
              </a:solidFill>
              <a:ea typeface="ＭＳ Ｐゴシック" panose="020B0600070205080204" pitchFamily="34" charset="-128"/>
            </a:endParaRPr>
          </a:p>
        </p:txBody>
      </p:sp>
    </p:spTree>
    <p:extLst>
      <p:ext uri="{BB962C8B-B14F-4D97-AF65-F5344CB8AC3E}">
        <p14:creationId xmlns:p14="http://schemas.microsoft.com/office/powerpoint/2010/main" val="3714530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latin typeface="Arial" panose="020B0604020202020204" pitchFamily="34" charset="0"/>
            </a:endParaRPr>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spcBef>
                <a:spcPct val="30000"/>
              </a:spcBef>
              <a:defRPr sz="1200">
                <a:solidFill>
                  <a:schemeClr val="tx1"/>
                </a:solidFill>
                <a:latin typeface="Calibri" panose="020F0502020204030204" pitchFamily="34" charset="0"/>
              </a:defRPr>
            </a:lvl1pPr>
            <a:lvl2pPr marL="739775" indent="-282575" defTabSz="955675">
              <a:spcBef>
                <a:spcPct val="30000"/>
              </a:spcBef>
              <a:defRPr sz="1200">
                <a:solidFill>
                  <a:schemeClr val="tx1"/>
                </a:solidFill>
                <a:latin typeface="Calibri" panose="020F0502020204030204" pitchFamily="34" charset="0"/>
              </a:defRPr>
            </a:lvl2pPr>
            <a:lvl3pPr marL="1139825" indent="-225425" defTabSz="955675">
              <a:spcBef>
                <a:spcPct val="30000"/>
              </a:spcBef>
              <a:defRPr sz="1200">
                <a:solidFill>
                  <a:schemeClr val="tx1"/>
                </a:solidFill>
                <a:latin typeface="Calibri" panose="020F0502020204030204" pitchFamily="34" charset="0"/>
              </a:defRPr>
            </a:lvl3pPr>
            <a:lvl4pPr marL="1597025" indent="-225425" defTabSz="955675">
              <a:spcBef>
                <a:spcPct val="30000"/>
              </a:spcBef>
              <a:defRPr sz="1200">
                <a:solidFill>
                  <a:schemeClr val="tx1"/>
                </a:solidFill>
                <a:latin typeface="Calibri" panose="020F0502020204030204" pitchFamily="34" charset="0"/>
              </a:defRPr>
            </a:lvl4pPr>
            <a:lvl5pPr marL="2054225" indent="-225425" defTabSz="955675">
              <a:spcBef>
                <a:spcPct val="30000"/>
              </a:spcBef>
              <a:defRPr sz="1200">
                <a:solidFill>
                  <a:schemeClr val="tx1"/>
                </a:solidFill>
                <a:latin typeface="Calibri" panose="020F0502020204030204" pitchFamily="34" charset="0"/>
              </a:defRPr>
            </a:lvl5pPr>
            <a:lvl6pPr marL="2511425" indent="-225425" defTabSz="955675" eaLnBrk="0" fontAlgn="base" hangingPunct="0">
              <a:spcBef>
                <a:spcPct val="30000"/>
              </a:spcBef>
              <a:spcAft>
                <a:spcPct val="0"/>
              </a:spcAft>
              <a:defRPr sz="1200">
                <a:solidFill>
                  <a:schemeClr val="tx1"/>
                </a:solidFill>
                <a:latin typeface="Calibri" panose="020F0502020204030204" pitchFamily="34" charset="0"/>
              </a:defRPr>
            </a:lvl6pPr>
            <a:lvl7pPr marL="2968625" indent="-225425" defTabSz="955675" eaLnBrk="0" fontAlgn="base" hangingPunct="0">
              <a:spcBef>
                <a:spcPct val="30000"/>
              </a:spcBef>
              <a:spcAft>
                <a:spcPct val="0"/>
              </a:spcAft>
              <a:defRPr sz="1200">
                <a:solidFill>
                  <a:schemeClr val="tx1"/>
                </a:solidFill>
                <a:latin typeface="Calibri" panose="020F0502020204030204" pitchFamily="34" charset="0"/>
              </a:defRPr>
            </a:lvl7pPr>
            <a:lvl8pPr marL="3425825" indent="-225425" defTabSz="955675" eaLnBrk="0" fontAlgn="base" hangingPunct="0">
              <a:spcBef>
                <a:spcPct val="30000"/>
              </a:spcBef>
              <a:spcAft>
                <a:spcPct val="0"/>
              </a:spcAft>
              <a:defRPr sz="1200">
                <a:solidFill>
                  <a:schemeClr val="tx1"/>
                </a:solidFill>
                <a:latin typeface="Calibri" panose="020F0502020204030204" pitchFamily="34" charset="0"/>
              </a:defRPr>
            </a:lvl8pPr>
            <a:lvl9pPr marL="3883025" indent="-225425" defTabSz="9556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BDA5AEA-FE5B-408F-9955-D07DB0F6DF94}" type="slidenum">
              <a:rPr lang="en-US" altLang="en-US" smtClean="0">
                <a:latin typeface="Arial" panose="020B0604020202020204" pitchFamily="34" charset="0"/>
                <a:ea typeface="ＭＳ Ｐゴシック" panose="020B0600070205080204" pitchFamily="34" charset="-128"/>
              </a:rPr>
              <a:pPr>
                <a:spcBef>
                  <a:spcPct val="0"/>
                </a:spcBef>
              </a:pPr>
              <a:t>15</a:t>
            </a:fld>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570559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sz="1200">
                <a:solidFill>
                  <a:schemeClr val="tx1"/>
                </a:solidFill>
                <a:latin typeface="Gill Sans MT" panose="020B0502020104020203" pitchFamily="34" charset="0"/>
                <a:ea typeface="ＭＳ Ｐゴシック" panose="020B0600070205080204" pitchFamily="34" charset="-128"/>
              </a:defRPr>
            </a:lvl1pPr>
            <a:lvl2pPr marL="755650" indent="-290513" defTabSz="919163">
              <a:spcBef>
                <a:spcPct val="30000"/>
              </a:spcBef>
              <a:defRPr sz="1200">
                <a:solidFill>
                  <a:schemeClr val="tx1"/>
                </a:solidFill>
                <a:latin typeface="Gill Sans MT" panose="020B0502020104020203" pitchFamily="34" charset="0"/>
                <a:ea typeface="ＭＳ Ｐゴシック" panose="020B0600070205080204" pitchFamily="34" charset="-128"/>
              </a:defRPr>
            </a:lvl2pPr>
            <a:lvl3pPr marL="1163638" indent="-231775" defTabSz="919163">
              <a:spcBef>
                <a:spcPct val="30000"/>
              </a:spcBef>
              <a:defRPr sz="1200">
                <a:solidFill>
                  <a:schemeClr val="tx1"/>
                </a:solidFill>
                <a:latin typeface="Gill Sans MT" panose="020B0502020104020203" pitchFamily="34" charset="0"/>
                <a:ea typeface="ＭＳ Ｐゴシック" panose="020B0600070205080204" pitchFamily="34" charset="-128"/>
              </a:defRPr>
            </a:lvl3pPr>
            <a:lvl4pPr marL="1630363" indent="-231775" defTabSz="919163">
              <a:spcBef>
                <a:spcPct val="30000"/>
              </a:spcBef>
              <a:defRPr sz="1200">
                <a:solidFill>
                  <a:schemeClr val="tx1"/>
                </a:solidFill>
                <a:latin typeface="Gill Sans MT" panose="020B0502020104020203" pitchFamily="34" charset="0"/>
                <a:ea typeface="ＭＳ Ｐゴシック" panose="020B0600070205080204" pitchFamily="34" charset="-128"/>
              </a:defRPr>
            </a:lvl4pPr>
            <a:lvl5pPr marL="2095500" indent="-231775" defTabSz="919163">
              <a:spcBef>
                <a:spcPct val="30000"/>
              </a:spcBef>
              <a:defRPr sz="1200">
                <a:solidFill>
                  <a:schemeClr val="tx1"/>
                </a:solidFill>
                <a:latin typeface="Gill Sans MT" panose="020B0502020104020203" pitchFamily="34" charset="0"/>
                <a:ea typeface="ＭＳ Ｐゴシック" panose="020B0600070205080204" pitchFamily="34" charset="-128"/>
              </a:defRPr>
            </a:lvl5pPr>
            <a:lvl6pPr marL="2552700" indent="-231775" defTabSz="919163"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6pPr>
            <a:lvl7pPr marL="3009900" indent="-231775" defTabSz="919163"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7pPr>
            <a:lvl8pPr marL="3467100" indent="-231775" defTabSz="919163"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8pPr>
            <a:lvl9pPr marL="3924300" indent="-231775" defTabSz="919163"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9pPr>
          </a:lstStyle>
          <a:p>
            <a:pPr eaLnBrk="0" fontAlgn="base" hangingPunct="0">
              <a:spcBef>
                <a:spcPct val="0"/>
              </a:spcBef>
              <a:spcAft>
                <a:spcPct val="0"/>
              </a:spcAft>
            </a:pPr>
            <a:fld id="{7B181E6B-D7EE-4C80-9C70-7688B88C2012}" type="slidenum">
              <a:rPr lang="en-US" altLang="en-US" smtClean="0">
                <a:latin typeface="Times New Roman" panose="02020603050405020304" pitchFamily="18" charset="0"/>
              </a:rPr>
              <a:pPr eaLnBrk="0" fontAlgn="base" hangingPunct="0">
                <a:spcBef>
                  <a:spcPct val="0"/>
                </a:spcBef>
                <a:spcAft>
                  <a:spcPct val="0"/>
                </a:spcAft>
              </a:pPr>
              <a:t>16</a:t>
            </a:fld>
            <a:endParaRPr lang="en-US" altLang="en-US" smtClean="0">
              <a:latin typeface="Times New Roman" panose="02020603050405020304" pitchFamily="18" charset="0"/>
            </a:endParaRPr>
          </a:p>
        </p:txBody>
      </p:sp>
      <p:sp>
        <p:nvSpPr>
          <p:cNvPr id="80899" name="Rectangle 2"/>
          <p:cNvSpPr>
            <a:spLocks noGrp="1" noRot="1" noChangeAspect="1" noChangeArrowheads="1" noTextEdit="1"/>
          </p:cNvSpPr>
          <p:nvPr>
            <p:ph type="sldImg"/>
          </p:nvPr>
        </p:nvSpPr>
        <p:spPr bwMode="auto">
          <a:xfrm>
            <a:off x="1179513" y="698500"/>
            <a:ext cx="4649787"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900" name="Rectangle 3"/>
          <p:cNvSpPr>
            <a:spLocks noGrp="1" noChangeArrowheads="1"/>
          </p:cNvSpPr>
          <p:nvPr>
            <p:ph type="body" idx="1"/>
          </p:nvPr>
        </p:nvSpPr>
        <p:spPr bwMode="auto">
          <a:xfrm>
            <a:off x="701675" y="4416425"/>
            <a:ext cx="5607050" cy="418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1" smtClean="0"/>
          </a:p>
        </p:txBody>
      </p:sp>
    </p:spTree>
    <p:extLst>
      <p:ext uri="{BB962C8B-B14F-4D97-AF65-F5344CB8AC3E}">
        <p14:creationId xmlns:p14="http://schemas.microsoft.com/office/powerpoint/2010/main" val="515616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a:spcBef>
                <a:spcPct val="30000"/>
              </a:spcBef>
              <a:defRPr sz="1200">
                <a:solidFill>
                  <a:schemeClr val="tx1"/>
                </a:solidFill>
                <a:latin typeface="Calibri" panose="020F0502020204030204" pitchFamily="34" charset="0"/>
              </a:defRPr>
            </a:lvl1pPr>
            <a:lvl2pPr marL="782638" indent="-300038" defTabSz="952500">
              <a:spcBef>
                <a:spcPct val="30000"/>
              </a:spcBef>
              <a:defRPr sz="1200">
                <a:solidFill>
                  <a:schemeClr val="tx1"/>
                </a:solidFill>
                <a:latin typeface="Calibri" panose="020F0502020204030204" pitchFamily="34" charset="0"/>
              </a:defRPr>
            </a:lvl2pPr>
            <a:lvl3pPr marL="1206500" indent="-239713" defTabSz="952500">
              <a:spcBef>
                <a:spcPct val="30000"/>
              </a:spcBef>
              <a:defRPr sz="1200">
                <a:solidFill>
                  <a:schemeClr val="tx1"/>
                </a:solidFill>
                <a:latin typeface="Calibri" panose="020F0502020204030204" pitchFamily="34" charset="0"/>
              </a:defRPr>
            </a:lvl3pPr>
            <a:lvl4pPr marL="1690688" indent="-239713" defTabSz="952500">
              <a:spcBef>
                <a:spcPct val="30000"/>
              </a:spcBef>
              <a:defRPr sz="1200">
                <a:solidFill>
                  <a:schemeClr val="tx1"/>
                </a:solidFill>
                <a:latin typeface="Calibri" panose="020F0502020204030204" pitchFamily="34" charset="0"/>
              </a:defRPr>
            </a:lvl4pPr>
            <a:lvl5pPr marL="2173288" indent="-239713" defTabSz="952500">
              <a:spcBef>
                <a:spcPct val="30000"/>
              </a:spcBef>
              <a:defRPr sz="1200">
                <a:solidFill>
                  <a:schemeClr val="tx1"/>
                </a:solidFill>
                <a:latin typeface="Calibri" panose="020F0502020204030204" pitchFamily="34" charset="0"/>
              </a:defRPr>
            </a:lvl5pPr>
            <a:lvl6pPr marL="2630488" indent="-239713" defTabSz="952500" eaLnBrk="0" fontAlgn="base" hangingPunct="0">
              <a:spcBef>
                <a:spcPct val="30000"/>
              </a:spcBef>
              <a:spcAft>
                <a:spcPct val="0"/>
              </a:spcAft>
              <a:defRPr sz="1200">
                <a:solidFill>
                  <a:schemeClr val="tx1"/>
                </a:solidFill>
                <a:latin typeface="Calibri" panose="020F0502020204030204" pitchFamily="34" charset="0"/>
              </a:defRPr>
            </a:lvl6pPr>
            <a:lvl7pPr marL="3087688" indent="-239713" defTabSz="952500" eaLnBrk="0" fontAlgn="base" hangingPunct="0">
              <a:spcBef>
                <a:spcPct val="30000"/>
              </a:spcBef>
              <a:spcAft>
                <a:spcPct val="0"/>
              </a:spcAft>
              <a:defRPr sz="1200">
                <a:solidFill>
                  <a:schemeClr val="tx1"/>
                </a:solidFill>
                <a:latin typeface="Calibri" panose="020F0502020204030204" pitchFamily="34" charset="0"/>
              </a:defRPr>
            </a:lvl7pPr>
            <a:lvl8pPr marL="3544888" indent="-239713" defTabSz="952500" eaLnBrk="0" fontAlgn="base" hangingPunct="0">
              <a:spcBef>
                <a:spcPct val="30000"/>
              </a:spcBef>
              <a:spcAft>
                <a:spcPct val="0"/>
              </a:spcAft>
              <a:defRPr sz="1200">
                <a:solidFill>
                  <a:schemeClr val="tx1"/>
                </a:solidFill>
                <a:latin typeface="Calibri" panose="020F0502020204030204" pitchFamily="34" charset="0"/>
              </a:defRPr>
            </a:lvl8pPr>
            <a:lvl9pPr marL="4002088" indent="-239713" defTabSz="952500" eaLnBrk="0" fontAlgn="base" hangingPunct="0">
              <a:spcBef>
                <a:spcPct val="30000"/>
              </a:spcBef>
              <a:spcAft>
                <a:spcPct val="0"/>
              </a:spcAft>
              <a:defRPr sz="1200">
                <a:solidFill>
                  <a:schemeClr val="tx1"/>
                </a:solidFill>
                <a:latin typeface="Calibri" panose="020F0502020204030204" pitchFamily="34" charset="0"/>
              </a:defRPr>
            </a:lvl9pPr>
          </a:lstStyle>
          <a:p>
            <a:pPr eaLnBrk="0" hangingPunct="0">
              <a:spcBef>
                <a:spcPct val="0"/>
              </a:spcBef>
            </a:pPr>
            <a:fld id="{25013367-23F2-4F72-A24F-49A58125DA89}" type="slidenum">
              <a:rPr lang="en-US" altLang="en-US" smtClean="0">
                <a:latin typeface="Times New Roman" panose="02020603050405020304" pitchFamily="18" charset="0"/>
                <a:ea typeface="ＭＳ Ｐゴシック" panose="020B0600070205080204" pitchFamily="34" charset="-128"/>
              </a:rPr>
              <a:pPr eaLnBrk="0" hangingPunct="0">
                <a:spcBef>
                  <a:spcPct val="0"/>
                </a:spcBef>
              </a:pPr>
              <a:t>17</a:t>
            </a:fld>
            <a:endParaRPr lang="en-US" altLang="en-US" smtClean="0">
              <a:latin typeface="Times New Roman" panose="02020603050405020304" pitchFamily="18" charset="0"/>
              <a:ea typeface="ＭＳ Ｐゴシック" panose="020B0600070205080204" pitchFamily="34" charset="-128"/>
            </a:endParaRPr>
          </a:p>
        </p:txBody>
      </p:sp>
      <p:sp>
        <p:nvSpPr>
          <p:cNvPr id="76803" name="Rectangle 2"/>
          <p:cNvSpPr>
            <a:spLocks noGrp="1" noRot="1" noChangeAspect="1" noChangeArrowheads="1" noTextEdit="1"/>
          </p:cNvSpPr>
          <p:nvPr>
            <p:ph type="sldImg"/>
          </p:nvPr>
        </p:nvSpPr>
        <p:spPr bwMode="auto">
          <a:xfrm>
            <a:off x="1255713" y="720725"/>
            <a:ext cx="4802187"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4" name="Rectangle 3"/>
          <p:cNvSpPr>
            <a:spLocks noGrp="1" noChangeArrowheads="1"/>
          </p:cNvSpPr>
          <p:nvPr>
            <p:ph type="body" idx="1"/>
          </p:nvPr>
        </p:nvSpPr>
        <p:spPr bwMode="auto">
          <a:xfrm>
            <a:off x="731838" y="4560888"/>
            <a:ext cx="5851525"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1" smtClean="0"/>
          </a:p>
        </p:txBody>
      </p:sp>
    </p:spTree>
    <p:extLst>
      <p:ext uri="{BB962C8B-B14F-4D97-AF65-F5344CB8AC3E}">
        <p14:creationId xmlns:p14="http://schemas.microsoft.com/office/powerpoint/2010/main" val="3795289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smtClean="0"/>
              <a:t>Four Terrestrial Reference Frames</a:t>
            </a:r>
            <a:endParaRPr lang="en-US" altLang="en-US" smtClean="0"/>
          </a:p>
          <a:p>
            <a:r>
              <a:rPr lang="en-US" altLang="en-US" smtClean="0"/>
              <a:t>Replacing the three existing NAD 83 reference frames will be four plate-fixed </a:t>
            </a:r>
            <a:r>
              <a:rPr lang="en-US" altLang="en-US" u="sng" smtClean="0"/>
              <a:t>terrestrial reference frames</a:t>
            </a:r>
            <a:r>
              <a:rPr lang="en-US" altLang="en-US" smtClean="0"/>
              <a:t>.  The tectonic plate for each frame may be inferred from their names.</a:t>
            </a:r>
          </a:p>
          <a:p>
            <a:endParaRPr lang="en-US" altLang="en-US" smtClean="0"/>
          </a:p>
          <a:p>
            <a:r>
              <a:rPr lang="en-US" altLang="en-US" b="1" smtClean="0"/>
              <a:t>Geopotential datum</a:t>
            </a:r>
            <a:endParaRPr lang="en-US" altLang="en-US" smtClean="0"/>
          </a:p>
          <a:p>
            <a:r>
              <a:rPr lang="en-US" altLang="en-US" smtClean="0"/>
              <a:t>A </a:t>
            </a:r>
            <a:r>
              <a:rPr lang="en-US" altLang="en-US" u="sng" smtClean="0"/>
              <a:t>geopotential datum</a:t>
            </a:r>
            <a:r>
              <a:rPr lang="en-US" altLang="en-US" smtClean="0"/>
              <a:t> will be created which will contain all of the information necessary to provide mutually consistent orthometric heights, geoid undulations, gravity anomalies, deflections of the vertical and all other geodetic coordinates related to the gravity field. </a:t>
            </a:r>
          </a:p>
          <a:p>
            <a:endParaRPr lang="en-US" altLang="en-US" smtClean="0"/>
          </a:p>
          <a:p>
            <a:r>
              <a:rPr lang="en-US" altLang="en-US" b="1" smtClean="0"/>
              <a:t>Geoid model</a:t>
            </a:r>
            <a:endParaRPr lang="en-US" altLang="en-US" smtClean="0"/>
          </a:p>
          <a:p>
            <a:r>
              <a:rPr lang="en-US" altLang="en-US" smtClean="0"/>
              <a:t>Within NAPGD2022, a variety of products will exist.  The most prominent will be a </a:t>
            </a:r>
            <a:r>
              <a:rPr lang="en-US" altLang="en-US" u="sng" smtClean="0"/>
              <a:t>time dependent model of the geoid</a:t>
            </a:r>
            <a:r>
              <a:rPr lang="en-US" altLang="en-US" smtClean="0"/>
              <a:t>, provided in three regions (the first covering the entirety of North and Central America, Hawaii, Alaska, Greenland and the Caribbean, the second covering American Samoa and the third covering Guam and the Commonwealth of the Mariana Islands). </a:t>
            </a:r>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6763" indent="-288925">
              <a:spcBef>
                <a:spcPct val="30000"/>
              </a:spcBef>
              <a:defRPr sz="1200">
                <a:solidFill>
                  <a:schemeClr val="tx1"/>
                </a:solidFill>
                <a:latin typeface="Calibri" panose="020F0502020204030204" pitchFamily="34" charset="0"/>
              </a:defRPr>
            </a:lvl2pPr>
            <a:lvl3pPr marL="1179513" indent="-231775">
              <a:spcBef>
                <a:spcPct val="30000"/>
              </a:spcBef>
              <a:defRPr sz="1200">
                <a:solidFill>
                  <a:schemeClr val="tx1"/>
                </a:solidFill>
                <a:latin typeface="Calibri" panose="020F0502020204030204" pitchFamily="34" charset="0"/>
              </a:defRPr>
            </a:lvl3pPr>
            <a:lvl4pPr marL="1658938" indent="-231775">
              <a:spcBef>
                <a:spcPct val="30000"/>
              </a:spcBef>
              <a:defRPr sz="1200">
                <a:solidFill>
                  <a:schemeClr val="tx1"/>
                </a:solidFill>
                <a:latin typeface="Calibri" panose="020F0502020204030204" pitchFamily="34" charset="0"/>
              </a:defRPr>
            </a:lvl4pPr>
            <a:lvl5pPr marL="2133600" indent="-231775">
              <a:spcBef>
                <a:spcPct val="30000"/>
              </a:spcBef>
              <a:defRPr sz="1200">
                <a:solidFill>
                  <a:schemeClr val="tx1"/>
                </a:solidFill>
                <a:latin typeface="Calibri" panose="020F0502020204030204" pitchFamily="34" charset="0"/>
              </a:defRPr>
            </a:lvl5pPr>
            <a:lvl6pPr marL="2590800" indent="-231775" eaLnBrk="0" fontAlgn="base" hangingPunct="0">
              <a:spcBef>
                <a:spcPct val="30000"/>
              </a:spcBef>
              <a:spcAft>
                <a:spcPct val="0"/>
              </a:spcAft>
              <a:defRPr sz="1200">
                <a:solidFill>
                  <a:schemeClr val="tx1"/>
                </a:solidFill>
                <a:latin typeface="Calibri" panose="020F0502020204030204" pitchFamily="34" charset="0"/>
              </a:defRPr>
            </a:lvl6pPr>
            <a:lvl7pPr marL="3048000" indent="-231775" eaLnBrk="0" fontAlgn="base" hangingPunct="0">
              <a:spcBef>
                <a:spcPct val="30000"/>
              </a:spcBef>
              <a:spcAft>
                <a:spcPct val="0"/>
              </a:spcAft>
              <a:defRPr sz="1200">
                <a:solidFill>
                  <a:schemeClr val="tx1"/>
                </a:solidFill>
                <a:latin typeface="Calibri" panose="020F0502020204030204" pitchFamily="34" charset="0"/>
              </a:defRPr>
            </a:lvl7pPr>
            <a:lvl8pPr marL="3505200" indent="-231775" eaLnBrk="0" fontAlgn="base" hangingPunct="0">
              <a:spcBef>
                <a:spcPct val="30000"/>
              </a:spcBef>
              <a:spcAft>
                <a:spcPct val="0"/>
              </a:spcAft>
              <a:defRPr sz="1200">
                <a:solidFill>
                  <a:schemeClr val="tx1"/>
                </a:solidFill>
                <a:latin typeface="Calibri" panose="020F0502020204030204" pitchFamily="34" charset="0"/>
              </a:defRPr>
            </a:lvl8pPr>
            <a:lvl9pPr marL="39624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7B9325E-5E64-4A79-9016-F440B8519CBA}" type="slidenum">
              <a:rPr lang="en-US" altLang="en-US" smtClean="0"/>
              <a:pPr>
                <a:spcBef>
                  <a:spcPct val="0"/>
                </a:spcBef>
              </a:pPr>
              <a:t>19</a:t>
            </a:fld>
            <a:endParaRPr lang="en-US" altLang="en-US" smtClean="0"/>
          </a:p>
        </p:txBody>
      </p:sp>
    </p:spTree>
    <p:extLst>
      <p:ext uri="{BB962C8B-B14F-4D97-AF65-F5344CB8AC3E}">
        <p14:creationId xmlns:p14="http://schemas.microsoft.com/office/powerpoint/2010/main" val="3373463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F2F74702-A9D2-D142-A2AF-02EB7BC1A7B0}" type="datetimeFigureOut">
              <a:rPr lang="en-US"/>
              <a:pPr>
                <a:defRPr/>
              </a:pPr>
              <a:t>3/8/2019</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DD4E4B20-A796-8D4A-9790-389DA483B997}" type="slidenum">
              <a:rPr lang="en-US"/>
              <a:pPr>
                <a:defRPr/>
              </a:pPr>
              <a:t>‹#›</a:t>
            </a:fld>
            <a:endParaRPr lang="en-US" dirty="0"/>
          </a:p>
        </p:txBody>
      </p:sp>
    </p:spTree>
    <p:extLst>
      <p:ext uri="{BB962C8B-B14F-4D97-AF65-F5344CB8AC3E}">
        <p14:creationId xmlns:p14="http://schemas.microsoft.com/office/powerpoint/2010/main" val="2704671532"/>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41B2D9D6-2EED-314A-B5A7-B8AA87D0E9E4}" type="datetimeFigureOut">
              <a:rPr lang="en-US"/>
              <a:pPr>
                <a:defRPr/>
              </a:pPr>
              <a:t>3/8/2019</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7FBAD95F-C4AC-F74C-8843-F1114F98EDBF}" type="slidenum">
              <a:rPr lang="en-US"/>
              <a:pPr>
                <a:defRPr/>
              </a:pPr>
              <a:t>‹#›</a:t>
            </a:fld>
            <a:endParaRPr lang="en-US" dirty="0"/>
          </a:p>
        </p:txBody>
      </p:sp>
    </p:spTree>
    <p:extLst>
      <p:ext uri="{BB962C8B-B14F-4D97-AF65-F5344CB8AC3E}">
        <p14:creationId xmlns:p14="http://schemas.microsoft.com/office/powerpoint/2010/main" val="2435776901"/>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930ABBAB-D36F-9146-BB7A-2DB9ADAC5A9C}" type="datetimeFigureOut">
              <a:rPr lang="en-US"/>
              <a:pPr>
                <a:defRPr/>
              </a:pPr>
              <a:t>3/8/2019</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BA4E9C37-50CC-2640-A8BB-4A084D551221}" type="slidenum">
              <a:rPr lang="en-US"/>
              <a:pPr>
                <a:defRPr/>
              </a:pPr>
              <a:t>‹#›</a:t>
            </a:fld>
            <a:endParaRPr lang="en-US" dirty="0"/>
          </a:p>
        </p:txBody>
      </p:sp>
    </p:spTree>
    <p:extLst>
      <p:ext uri="{BB962C8B-B14F-4D97-AF65-F5344CB8AC3E}">
        <p14:creationId xmlns:p14="http://schemas.microsoft.com/office/powerpoint/2010/main" val="2692083197"/>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bg bwMode="black">
      <p:bgPr>
        <a:gradFill flip="none" rotWithShape="1">
          <a:gsLst>
            <a:gs pos="0">
              <a:srgbClr val="00B9F2"/>
            </a:gs>
            <a:gs pos="90000">
              <a:srgbClr val="053264"/>
            </a:gs>
            <a:gs pos="30000">
              <a:srgbClr val="007AC2"/>
            </a:gs>
          </a:gsLst>
          <a:lin ang="5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white">
          <a:xfrm>
            <a:off x="1374835" y="2428193"/>
            <a:ext cx="6394330" cy="914400"/>
          </a:xfrm>
        </p:spPr>
        <p:txBody>
          <a:bodyPr rIns="0" anchor="b">
            <a:noAutofit/>
          </a:bodyPr>
          <a:lstStyle>
            <a:lvl1pPr algn="ctr">
              <a:defRPr sz="3400" baseline="0">
                <a:solidFill>
                  <a:schemeClr val="tx1"/>
                </a:solidFill>
              </a:defRPr>
            </a:lvl1pPr>
          </a:lstStyle>
          <a:p>
            <a:r>
              <a:rPr lang="en-US" dirty="0"/>
              <a:t>Presentation Title</a:t>
            </a:r>
          </a:p>
        </p:txBody>
      </p:sp>
      <p:sp>
        <p:nvSpPr>
          <p:cNvPr id="3" name="Subtitle 2"/>
          <p:cNvSpPr>
            <a:spLocks noGrp="1"/>
          </p:cNvSpPr>
          <p:nvPr>
            <p:ph type="subTitle" idx="1" hasCustomPrompt="1"/>
          </p:nvPr>
        </p:nvSpPr>
        <p:spPr bwMode="white">
          <a:xfrm>
            <a:off x="1371600" y="3465218"/>
            <a:ext cx="6400800" cy="914400"/>
          </a:xfrm>
          <a:noFill/>
        </p:spPr>
        <p:txBody>
          <a:bodyPr>
            <a:noAutofit/>
          </a:bodyPr>
          <a:lstStyle>
            <a:lvl1pPr marL="0" indent="0" algn="ctr">
              <a:buNone/>
              <a:defRPr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Presenter(s)</a:t>
            </a:r>
          </a:p>
        </p:txBody>
      </p:sp>
      <p:pic>
        <p:nvPicPr>
          <p:cNvPr id="7" name="Picture 6" descr="esri-10GlobeLogo_No-r_sRGBRev.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34284" y="365138"/>
            <a:ext cx="2168737" cy="967642"/>
          </a:xfrm>
          <a:prstGeom prst="rect">
            <a:avLst/>
          </a:prstGeom>
        </p:spPr>
      </p:pic>
      <p:sp>
        <p:nvSpPr>
          <p:cNvPr id="8" name="Rectangle 7"/>
          <p:cNvSpPr/>
          <p:nvPr/>
        </p:nvSpPr>
        <p:spPr bwMode="ltGray">
          <a:xfrm>
            <a:off x="-899557" y="5567249"/>
            <a:ext cx="10043557" cy="1290751"/>
          </a:xfrm>
          <a:custGeom>
            <a:avLst/>
            <a:gdLst/>
            <a:ahLst/>
            <a:cxnLst/>
            <a:rect l="l" t="t" r="r" b="b"/>
            <a:pathLst>
              <a:path w="10043557" h="1290751">
                <a:moveTo>
                  <a:pt x="8132411" y="0"/>
                </a:moveTo>
                <a:cubicBezTo>
                  <a:pt x="8583764" y="0"/>
                  <a:pt x="9032446" y="11434"/>
                  <a:pt x="9478183" y="34029"/>
                </a:cubicBezTo>
                <a:lnTo>
                  <a:pt x="10043557" y="69857"/>
                </a:lnTo>
                <a:lnTo>
                  <a:pt x="10043557" y="1290751"/>
                </a:lnTo>
                <a:lnTo>
                  <a:pt x="0" y="1290751"/>
                </a:lnTo>
                <a:lnTo>
                  <a:pt x="125788" y="1248403"/>
                </a:lnTo>
                <a:cubicBezTo>
                  <a:pt x="2649168" y="437759"/>
                  <a:pt x="5339667" y="0"/>
                  <a:pt x="8132411" y="0"/>
                </a:cubicBezTo>
                <a:close/>
              </a:path>
            </a:pathLst>
          </a:custGeom>
          <a:solidFill>
            <a:schemeClr val="bg2">
              <a:lumMod val="60000"/>
              <a:lumOff val="40000"/>
              <a:alpha val="25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hangingPunct="0"/>
            <a:endParaRPr lang="en-US" sz="1400" b="1" dirty="0">
              <a:solidFill>
                <a:srgbClr val="000000"/>
              </a:solidFill>
            </a:endParaRPr>
          </a:p>
        </p:txBody>
      </p:sp>
      <p:sp>
        <p:nvSpPr>
          <p:cNvPr id="9" name="Rectangle 3"/>
          <p:cNvSpPr/>
          <p:nvPr/>
        </p:nvSpPr>
        <p:spPr bwMode="invGray">
          <a:xfrm flipH="1">
            <a:off x="3488221" y="4204197"/>
            <a:ext cx="5655779" cy="2653803"/>
          </a:xfrm>
          <a:custGeom>
            <a:avLst/>
            <a:gdLst/>
            <a:ahLst/>
            <a:cxnLst/>
            <a:rect l="l" t="t" r="r" b="b"/>
            <a:pathLst>
              <a:path w="5655779" h="2653803">
                <a:moveTo>
                  <a:pt x="0" y="0"/>
                </a:moveTo>
                <a:lnTo>
                  <a:pt x="0" y="2653803"/>
                </a:lnTo>
                <a:lnTo>
                  <a:pt x="5655779" y="2653803"/>
                </a:lnTo>
                <a:lnTo>
                  <a:pt x="5368634" y="2452474"/>
                </a:lnTo>
                <a:cubicBezTo>
                  <a:pt x="3880066" y="1444637"/>
                  <a:pt x="2250051" y="660920"/>
                  <a:pt x="518426" y="144676"/>
                </a:cubicBezTo>
                <a:close/>
              </a:path>
            </a:pathLst>
          </a:custGeom>
          <a:solidFill>
            <a:srgbClr val="053264">
              <a:alpha val="10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hangingPunct="0"/>
            <a:endParaRPr lang="en-US" sz="1400" b="1" dirty="0">
              <a:solidFill>
                <a:srgbClr val="000000"/>
              </a:solidFill>
            </a:endParaRPr>
          </a:p>
        </p:txBody>
      </p:sp>
    </p:spTree>
    <p:extLst>
      <p:ext uri="{BB962C8B-B14F-4D97-AF65-F5344CB8AC3E}">
        <p14:creationId xmlns:p14="http://schemas.microsoft.com/office/powerpoint/2010/main" val="1826920355"/>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p>
            <a:r>
              <a:rPr lang="en-US" dirty="0"/>
              <a:t>Click to Edit Master Title Style</a:t>
            </a:r>
          </a:p>
        </p:txBody>
      </p:sp>
      <p:sp>
        <p:nvSpPr>
          <p:cNvPr id="5" name="Content Placeholder 4"/>
          <p:cNvSpPr>
            <a:spLocks noGrp="1"/>
          </p:cNvSpPr>
          <p:nvPr>
            <p:ph sz="quarter" idx="10"/>
          </p:nvPr>
        </p:nvSpPr>
        <p:spPr>
          <a:xfrm>
            <a:off x="914402" y="1828800"/>
            <a:ext cx="7315200" cy="3429000"/>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461925515"/>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ub,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p>
        </p:txBody>
      </p:sp>
      <p:sp>
        <p:nvSpPr>
          <p:cNvPr id="8" name="Text Placeholder 7"/>
          <p:cNvSpPr>
            <a:spLocks noGrp="1"/>
          </p:cNvSpPr>
          <p:nvPr>
            <p:ph type="body" sz="quarter" idx="11" hasCustomPrompt="1"/>
          </p:nvPr>
        </p:nvSpPr>
        <p:spPr>
          <a:xfrm>
            <a:off x="685800" y="1097280"/>
            <a:ext cx="7772400" cy="246221"/>
          </a:xfrm>
        </p:spPr>
        <p:txBody>
          <a:bodyPr anchor="t" anchorCtr="0">
            <a:spAutoFit/>
          </a:bodyPr>
          <a:lstStyle>
            <a:lvl1pPr marL="0" indent="0">
              <a:spcBef>
                <a:spcPts val="0"/>
              </a:spcBef>
              <a:spcAft>
                <a:spcPts val="0"/>
              </a:spcAft>
              <a:buNone/>
              <a:defRPr sz="1600">
                <a:solidFill>
                  <a:schemeClr val="accent4">
                    <a:lumMod val="40000"/>
                    <a:lumOff val="60000"/>
                  </a:schemeClr>
                </a:solidFill>
              </a:defRPr>
            </a:lvl1pPr>
            <a:lvl2pPr marL="0" indent="0">
              <a:buNone/>
              <a:defRPr sz="1400"/>
            </a:lvl2pPr>
            <a:lvl3pPr marL="0" indent="0">
              <a:buNone/>
              <a:defRPr sz="1400"/>
            </a:lvl3pPr>
            <a:lvl4pPr marL="0" indent="0">
              <a:buNone/>
              <a:defRPr sz="1400"/>
            </a:lvl4pPr>
            <a:lvl5pPr marL="0" indent="0">
              <a:buNone/>
              <a:defRPr sz="1400"/>
            </a:lvl5pPr>
          </a:lstStyle>
          <a:p>
            <a:pPr lvl="0"/>
            <a:r>
              <a:rPr lang="en-US" dirty="0"/>
              <a:t>Click to Edit Subtitle (optional)</a:t>
            </a:r>
          </a:p>
        </p:txBody>
      </p:sp>
      <p:sp>
        <p:nvSpPr>
          <p:cNvPr id="11" name="Content Placeholder 10"/>
          <p:cNvSpPr>
            <a:spLocks noGrp="1"/>
          </p:cNvSpPr>
          <p:nvPr>
            <p:ph sz="quarter" idx="12"/>
          </p:nvPr>
        </p:nvSpPr>
        <p:spPr>
          <a:xfrm>
            <a:off x="914400" y="1828800"/>
            <a:ext cx="7315200" cy="3427413"/>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812143761"/>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Content and Tagl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682625"/>
            <a:ext cx="7772400" cy="369332"/>
          </a:xfrm>
          <a:noFill/>
        </p:spPr>
        <p:txBody>
          <a:bodyPr vert="horz" lIns="0" tIns="0" rIns="0" bIns="0" rtlCol="0" anchor="t">
            <a:spAutoFit/>
          </a:bodyPr>
          <a:lstStyle>
            <a:lvl1pPr>
              <a:defRPr lang="en-US" dirty="0"/>
            </a:lvl1pPr>
          </a:lstStyle>
          <a:p>
            <a:pPr marL="0" lvl="0"/>
            <a:r>
              <a:rPr lang="en-US" dirty="0"/>
              <a:t>Click to Edit Master Title Style</a:t>
            </a:r>
          </a:p>
        </p:txBody>
      </p:sp>
      <p:sp>
        <p:nvSpPr>
          <p:cNvPr id="4" name="Content Placeholder 3"/>
          <p:cNvSpPr>
            <a:spLocks noGrp="1"/>
          </p:cNvSpPr>
          <p:nvPr>
            <p:ph sz="half" idx="2"/>
          </p:nvPr>
        </p:nvSpPr>
        <p:spPr>
          <a:xfrm>
            <a:off x="914400" y="1828800"/>
            <a:ext cx="7315200" cy="3429000"/>
          </a:xfrm>
        </p:spPr>
        <p:txBody>
          <a:bodyPr/>
          <a:lstStyle>
            <a:lvl1pPr>
              <a:lnSpc>
                <a:spcPct val="100000"/>
              </a:lnSpc>
              <a:defRPr sz="2000"/>
            </a:lvl1pPr>
            <a:lvl2pPr>
              <a:lnSpc>
                <a:spcPct val="100000"/>
              </a:lnSpc>
              <a:defRPr sz="1800"/>
            </a:lvl2pPr>
            <a:lvl3pPr>
              <a:lnSpc>
                <a:spcPct val="100000"/>
              </a:lnSpc>
              <a:defRPr sz="1600"/>
            </a:lvl3pPr>
            <a:lvl4pPr>
              <a:defRPr sz="1400"/>
            </a:lvl4pPr>
            <a:lvl5pPr>
              <a:lnSpc>
                <a:spcPts val="1800"/>
              </a:lnSpc>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Text Placeholder 6"/>
          <p:cNvSpPr>
            <a:spLocks noGrp="1"/>
          </p:cNvSpPr>
          <p:nvPr>
            <p:ph type="body" sz="quarter" idx="14" hasCustomPrompt="1"/>
          </p:nvPr>
        </p:nvSpPr>
        <p:spPr>
          <a:xfrm>
            <a:off x="685800" y="6177085"/>
            <a:ext cx="7772400" cy="215444"/>
          </a:xfrm>
        </p:spPr>
        <p:txBody>
          <a:bodyPr anchor="b">
            <a:spAutoFit/>
          </a:bodyPr>
          <a:lstStyle>
            <a:lvl1pPr marL="0" marR="0" indent="0" algn="r" defTabSz="457200" rtl="0" eaLnBrk="1" fontAlgn="auto" latinLnBrk="0" hangingPunct="1">
              <a:lnSpc>
                <a:spcPct val="100000"/>
              </a:lnSpc>
              <a:spcBef>
                <a:spcPts val="0"/>
              </a:spcBef>
              <a:spcAft>
                <a:spcPts val="0"/>
              </a:spcAft>
              <a:buClr>
                <a:schemeClr val="tx1">
                  <a:lumMod val="65000"/>
                </a:schemeClr>
              </a:buClr>
              <a:buSzPts val="1100"/>
              <a:buFont typeface="Arial"/>
              <a:buNone/>
              <a:tabLst/>
              <a:defRPr lang="en-US" sz="1400" b="0" i="1" kern="1200" baseline="0" dirty="0" smtClean="0">
                <a:solidFill>
                  <a:schemeClr val="tx2"/>
                </a:solidFill>
                <a:latin typeface="+mn-lt"/>
                <a:ea typeface="+mn-ea"/>
                <a:cs typeface="Arial"/>
              </a:defRPr>
            </a:lvl1pPr>
          </a:lstStyle>
          <a:p>
            <a:pPr lvl="0"/>
            <a:r>
              <a:rPr lang="en-US" dirty="0"/>
              <a:t>Click to Edit Tagline (optional)</a:t>
            </a:r>
          </a:p>
        </p:txBody>
      </p:sp>
    </p:spTree>
    <p:extLst>
      <p:ext uri="{BB962C8B-B14F-4D97-AF65-F5344CB8AC3E}">
        <p14:creationId xmlns:p14="http://schemas.microsoft.com/office/powerpoint/2010/main" val="3245293568"/>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ub, Content and Taglline">
    <p:spTree>
      <p:nvGrpSpPr>
        <p:cNvPr id="1" name=""/>
        <p:cNvGrpSpPr/>
        <p:nvPr/>
      </p:nvGrpSpPr>
      <p:grpSpPr>
        <a:xfrm>
          <a:off x="0" y="0"/>
          <a:ext cx="0" cy="0"/>
          <a:chOff x="0" y="0"/>
          <a:chExt cx="0" cy="0"/>
        </a:xfrm>
      </p:grpSpPr>
      <p:sp>
        <p:nvSpPr>
          <p:cNvPr id="7" name="Title 1"/>
          <p:cNvSpPr>
            <a:spLocks noGrp="1"/>
          </p:cNvSpPr>
          <p:nvPr>
            <p:ph type="title"/>
          </p:nvPr>
        </p:nvSpPr>
        <p:spPr>
          <a:xfrm>
            <a:off x="685800" y="682625"/>
            <a:ext cx="7772400" cy="369332"/>
          </a:xfrm>
        </p:spPr>
        <p:txBody>
          <a:bodyPr/>
          <a:lstStyle>
            <a:lvl1pPr>
              <a:defRPr/>
            </a:lvl1pPr>
          </a:lstStyle>
          <a:p>
            <a:r>
              <a:rPr lang="en-US"/>
              <a:t>Click to edit Master title style</a:t>
            </a:r>
            <a:endParaRPr lang="en-US" dirty="0"/>
          </a:p>
        </p:txBody>
      </p:sp>
      <p:sp>
        <p:nvSpPr>
          <p:cNvPr id="9" name="Content Placeholder 21"/>
          <p:cNvSpPr>
            <a:spLocks noGrp="1"/>
          </p:cNvSpPr>
          <p:nvPr>
            <p:ph sz="quarter" idx="18"/>
          </p:nvPr>
        </p:nvSpPr>
        <p:spPr>
          <a:xfrm>
            <a:off x="914400" y="1828800"/>
            <a:ext cx="7315200" cy="3429000"/>
          </a:xfrm>
        </p:spPr>
        <p:txBody>
          <a:bodyPr/>
          <a:lstStyle/>
          <a:p>
            <a:pPr lvl="0"/>
            <a:r>
              <a:rPr lang="en-US"/>
              <a:t>Click to edit Master text styles</a:t>
            </a:r>
          </a:p>
          <a:p>
            <a:pPr lvl="1"/>
            <a:r>
              <a:rPr lang="en-US"/>
              <a:t>Second level</a:t>
            </a:r>
          </a:p>
          <a:p>
            <a:pPr lvl="2"/>
            <a:r>
              <a:rPr lang="en-US"/>
              <a:t>Third level</a:t>
            </a:r>
          </a:p>
        </p:txBody>
      </p:sp>
      <p:sp>
        <p:nvSpPr>
          <p:cNvPr id="4" name="TextBox 3"/>
          <p:cNvSpPr txBox="1"/>
          <p:nvPr userDrawn="1"/>
        </p:nvSpPr>
        <p:spPr>
          <a:xfrm>
            <a:off x="8832306" y="1514615"/>
            <a:ext cx="914400" cy="914400"/>
          </a:xfrm>
          <a:prstGeom prst="rect">
            <a:avLst/>
          </a:prstGeom>
          <a:noFill/>
          <a:effectLst/>
        </p:spPr>
        <p:txBody>
          <a:bodyPr wrap="none" lIns="0" tIns="0" rIns="0" bIns="0" rtlCol="0">
            <a:noAutofit/>
          </a:bodyPr>
          <a:lstStyle/>
          <a:p>
            <a:pPr defTabSz="457200" eaLnBrk="0" fontAlgn="auto" hangingPunct="0">
              <a:lnSpc>
                <a:spcPts val="1800"/>
              </a:lnSpc>
              <a:spcBef>
                <a:spcPts val="0"/>
              </a:spcBef>
              <a:spcAft>
                <a:spcPts val="0"/>
              </a:spcAft>
            </a:pPr>
            <a:endParaRPr lang="en-US" sz="1400" b="1" dirty="0">
              <a:solidFill>
                <a:prstClr val="white"/>
              </a:solidFill>
              <a:latin typeface="Arial"/>
              <a:cs typeface="+mn-cs"/>
            </a:endParaRPr>
          </a:p>
        </p:txBody>
      </p:sp>
      <p:sp>
        <p:nvSpPr>
          <p:cNvPr id="10" name="Text Placeholder 9"/>
          <p:cNvSpPr>
            <a:spLocks noGrp="1"/>
          </p:cNvSpPr>
          <p:nvPr>
            <p:ph type="body" sz="quarter" idx="16" hasCustomPrompt="1"/>
          </p:nvPr>
        </p:nvSpPr>
        <p:spPr>
          <a:xfrm>
            <a:off x="685800" y="1097280"/>
            <a:ext cx="7772400" cy="246221"/>
          </a:xfrm>
        </p:spPr>
        <p:txBody>
          <a:bodyPr vert="horz" lIns="0" tIns="0" rIns="0" bIns="0" rtlCol="0" anchor="t">
            <a:spAutoFit/>
          </a:bodyPr>
          <a:lstStyle>
            <a:lvl1pPr marL="0" indent="0" algn="l" defTabSz="457200" rtl="0" eaLnBrk="1" latinLnBrk="0" hangingPunct="1">
              <a:lnSpc>
                <a:spcPct val="100000"/>
              </a:lnSpc>
              <a:spcBef>
                <a:spcPct val="0"/>
              </a:spcBef>
              <a:spcAft>
                <a:spcPts val="0"/>
              </a:spcAft>
              <a:buNone/>
              <a:defRPr lang="en-US" sz="1600" b="1" kern="1200" dirty="0" smtClean="0">
                <a:solidFill>
                  <a:srgbClr val="94E6FF"/>
                </a:solidFill>
                <a:latin typeface="+mj-lt"/>
                <a:ea typeface="+mj-ea"/>
                <a:cs typeface="Arial"/>
              </a:defRPr>
            </a:lvl1pPr>
            <a:lvl2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2pPr>
            <a:lvl3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3pPr>
            <a:lvl4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4pPr>
            <a:lvl5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5pPr>
          </a:lstStyle>
          <a:p>
            <a:pPr lvl="0"/>
            <a:r>
              <a:rPr lang="en-US" dirty="0"/>
              <a:t>Click to Edit Subtitle (optional)</a:t>
            </a:r>
          </a:p>
        </p:txBody>
      </p:sp>
      <p:sp>
        <p:nvSpPr>
          <p:cNvPr id="6" name="TextBox 5"/>
          <p:cNvSpPr txBox="1"/>
          <p:nvPr userDrawn="1"/>
        </p:nvSpPr>
        <p:spPr>
          <a:xfrm>
            <a:off x="955474" y="6349730"/>
            <a:ext cx="914400" cy="914400"/>
          </a:xfrm>
          <a:prstGeom prst="rect">
            <a:avLst/>
          </a:prstGeom>
          <a:noFill/>
          <a:effectLst/>
        </p:spPr>
        <p:txBody>
          <a:bodyPr wrap="none" lIns="0" tIns="0" rIns="0" bIns="0" rtlCol="0">
            <a:noAutofit/>
          </a:bodyPr>
          <a:lstStyle/>
          <a:p>
            <a:pPr defTabSz="457200" eaLnBrk="0" fontAlgn="auto" hangingPunct="0">
              <a:lnSpc>
                <a:spcPts val="1800"/>
              </a:lnSpc>
              <a:spcBef>
                <a:spcPts val="0"/>
              </a:spcBef>
              <a:spcAft>
                <a:spcPts val="0"/>
              </a:spcAft>
            </a:pPr>
            <a:endParaRPr lang="en-US" sz="1400" b="1" dirty="0">
              <a:solidFill>
                <a:prstClr val="white"/>
              </a:solidFill>
              <a:latin typeface="Arial"/>
              <a:cs typeface="+mn-cs"/>
            </a:endParaRPr>
          </a:p>
        </p:txBody>
      </p:sp>
      <p:sp>
        <p:nvSpPr>
          <p:cNvPr id="12" name="Text Placeholder 25"/>
          <p:cNvSpPr>
            <a:spLocks noGrp="1"/>
          </p:cNvSpPr>
          <p:nvPr>
            <p:ph type="body" sz="quarter" idx="20" hasCustomPrompt="1"/>
          </p:nvPr>
        </p:nvSpPr>
        <p:spPr>
          <a:xfrm>
            <a:off x="685800" y="6185356"/>
            <a:ext cx="7772400" cy="215444"/>
          </a:xfrm>
        </p:spPr>
        <p:txBody>
          <a:bodyPr anchor="b">
            <a:spAutoFit/>
          </a:bodyPr>
          <a:lstStyle>
            <a:lvl1pPr marL="0" indent="0" algn="r">
              <a:spcBef>
                <a:spcPts val="0"/>
              </a:spcBef>
              <a:spcAft>
                <a:spcPts val="0"/>
              </a:spcAft>
              <a:buNone/>
              <a:defRPr sz="1400" b="0" i="1" baseline="0">
                <a:solidFill>
                  <a:schemeClr val="tx2"/>
                </a:solidFill>
              </a:defRPr>
            </a:lvl1pPr>
            <a:lvl2pPr marL="0" indent="0" algn="r">
              <a:buNone/>
              <a:defRPr sz="1600"/>
            </a:lvl2pPr>
            <a:lvl3pPr marL="0" indent="0" algn="r">
              <a:buNone/>
              <a:defRPr sz="1600"/>
            </a:lvl3pPr>
            <a:lvl4pPr marL="0" indent="0" algn="r">
              <a:buNone/>
              <a:defRPr sz="1600"/>
            </a:lvl4pPr>
            <a:lvl5pPr marL="0" indent="0" algn="r">
              <a:buNone/>
              <a:defRPr sz="1600"/>
            </a:lvl5pPr>
          </a:lstStyle>
          <a:p>
            <a:pPr lvl="0"/>
            <a:r>
              <a:rPr lang="en-US" dirty="0"/>
              <a:t>Click to Edit Tagline (optional)</a:t>
            </a:r>
          </a:p>
        </p:txBody>
      </p:sp>
    </p:spTree>
    <p:extLst>
      <p:ext uri="{BB962C8B-B14F-4D97-AF65-F5344CB8AC3E}">
        <p14:creationId xmlns:p14="http://schemas.microsoft.com/office/powerpoint/2010/main" val="1292302009"/>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2927920215"/>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without Graphic (center justifie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3878032881"/>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391148"/>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D2D2E1C5-9BFE-6A49-B726-6C7F6AC4D0D3}" type="datetimeFigureOut">
              <a:rPr lang="en-US"/>
              <a:pPr>
                <a:defRPr/>
              </a:pPr>
              <a:t>3/8/2019</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C92D6AEA-48A7-924D-9406-EC6E0EBC20ED}" type="slidenum">
              <a:rPr lang="en-US"/>
              <a:pPr>
                <a:defRPr/>
              </a:pPr>
              <a:t>‹#›</a:t>
            </a:fld>
            <a:endParaRPr lang="en-US" dirty="0"/>
          </a:p>
        </p:txBody>
      </p:sp>
    </p:spTree>
    <p:extLst>
      <p:ext uri="{BB962C8B-B14F-4D97-AF65-F5344CB8AC3E}">
        <p14:creationId xmlns:p14="http://schemas.microsoft.com/office/powerpoint/2010/main" val="1263655063"/>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ection Title">
    <p:spTree>
      <p:nvGrpSpPr>
        <p:cNvPr id="1" name=""/>
        <p:cNvGrpSpPr/>
        <p:nvPr/>
      </p:nvGrpSpPr>
      <p:grpSpPr>
        <a:xfrm>
          <a:off x="0" y="0"/>
          <a:ext cx="0" cy="0"/>
          <a:chOff x="0" y="0"/>
          <a:chExt cx="0" cy="0"/>
        </a:xfrm>
      </p:grpSpPr>
      <p:sp>
        <p:nvSpPr>
          <p:cNvPr id="8" name="Rectangle 7"/>
          <p:cNvSpPr/>
          <p:nvPr/>
        </p:nvSpPr>
        <p:spPr bwMode="hidden">
          <a:xfrm>
            <a:off x="0" y="0"/>
            <a:ext cx="5486399" cy="6858000"/>
          </a:xfrm>
          <a:prstGeom prst="rect">
            <a:avLst/>
          </a:prstGeom>
          <a:gradFill flip="none" rotWithShape="1">
            <a:gsLst>
              <a:gs pos="0">
                <a:srgbClr val="053264"/>
              </a:gs>
              <a:gs pos="50000">
                <a:srgbClr val="053264">
                  <a:alpha val="0"/>
                </a:srgbClr>
              </a:gs>
            </a:gsLst>
            <a:lin ang="162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hangingPunct="0"/>
            <a:endParaRPr lang="en-US" sz="1400" b="1" dirty="0">
              <a:solidFill>
                <a:srgbClr val="000000"/>
              </a:solidFill>
            </a:endParaRPr>
          </a:p>
        </p:txBody>
      </p:sp>
      <p:sp>
        <p:nvSpPr>
          <p:cNvPr id="3" name="Text Placeholder 2"/>
          <p:cNvSpPr>
            <a:spLocks noGrp="1"/>
          </p:cNvSpPr>
          <p:nvPr>
            <p:ph type="body" idx="1" hasCustomPrompt="1"/>
          </p:nvPr>
        </p:nvSpPr>
        <p:spPr>
          <a:xfrm>
            <a:off x="685801" y="3060742"/>
            <a:ext cx="4114800" cy="338554"/>
          </a:xfrm>
          <a:noFill/>
        </p:spPr>
        <p:txBody>
          <a:bodyPr anchor="t">
            <a:spAutoFit/>
          </a:bodyPr>
          <a:lstStyle>
            <a:lvl1pPr marL="0" indent="0" algn="l">
              <a:lnSpc>
                <a:spcPct val="100000"/>
              </a:lnSpc>
              <a:spcBef>
                <a:spcPts val="0"/>
              </a:spcBef>
              <a:spcAft>
                <a:spcPts val="0"/>
              </a:spcAft>
              <a:buNone/>
              <a:defRPr sz="2200" b="0">
                <a:solidFill>
                  <a:schemeClr val="accent4">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Presenter(s)</a:t>
            </a:r>
          </a:p>
        </p:txBody>
      </p:sp>
      <p:sp>
        <p:nvSpPr>
          <p:cNvPr id="2" name="Title 1"/>
          <p:cNvSpPr>
            <a:spLocks noGrp="1"/>
          </p:cNvSpPr>
          <p:nvPr>
            <p:ph type="title" hasCustomPrompt="1"/>
          </p:nvPr>
        </p:nvSpPr>
        <p:spPr>
          <a:xfrm>
            <a:off x="685800" y="1750883"/>
            <a:ext cx="4114800" cy="1169551"/>
          </a:xfrm>
        </p:spPr>
        <p:txBody>
          <a:bodyPr anchor="b">
            <a:spAutoFit/>
          </a:bodyPr>
          <a:lstStyle>
            <a:lvl1pPr algn="l" defTabSz="457200" rtl="0" eaLnBrk="1" latinLnBrk="0" hangingPunct="1">
              <a:lnSpc>
                <a:spcPct val="100000"/>
              </a:lnSpc>
              <a:spcBef>
                <a:spcPct val="0"/>
              </a:spcBef>
              <a:buNone/>
              <a:defRPr kumimoji="0" lang="en-US" sz="3800" b="1" i="0" kern="1200" cap="none" baseline="0">
                <a:solidFill>
                  <a:schemeClr val="tx1"/>
                </a:solidFill>
                <a:effectLst/>
                <a:latin typeface="+mj-lt"/>
                <a:ea typeface="+mj-ea"/>
                <a:cs typeface="Arial"/>
              </a:defRPr>
            </a:lvl1pPr>
          </a:lstStyle>
          <a:p>
            <a:r>
              <a:rPr kumimoji="0" lang="en-US" dirty="0"/>
              <a:t>Click to Edit </a:t>
            </a:r>
            <a:br>
              <a:rPr kumimoji="0" lang="en-US" dirty="0"/>
            </a:br>
            <a:r>
              <a:rPr kumimoji="0" lang="en-US" dirty="0"/>
              <a:t>Section Title</a:t>
            </a:r>
            <a:endParaRPr lang="en-US" dirty="0"/>
          </a:p>
        </p:txBody>
      </p:sp>
      <p:sp>
        <p:nvSpPr>
          <p:cNvPr id="10" name="Picture Placeholder 8"/>
          <p:cNvSpPr>
            <a:spLocks noGrp="1"/>
          </p:cNvSpPr>
          <p:nvPr>
            <p:ph type="pic" sz="quarter" idx="12" hasCustomPrompt="1"/>
          </p:nvPr>
        </p:nvSpPr>
        <p:spPr>
          <a:xfrm>
            <a:off x="5486400" y="0"/>
            <a:ext cx="3657600" cy="6858000"/>
          </a:xfrm>
          <a:prstGeom prst="rect">
            <a:avLst/>
          </a:prstGeom>
          <a:solidFill>
            <a:srgbClr val="FFFFFF"/>
          </a:solidFill>
          <a:ln>
            <a:noFill/>
          </a:ln>
        </p:spPr>
        <p:txBody>
          <a:bodyPr anchor="ctr"/>
          <a:lstStyle>
            <a:lvl1pPr marL="0" indent="0" algn="ctr">
              <a:buNone/>
              <a:defRPr sz="1800" baseline="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rPr>
              <a:t>Click icon to insert Picture</a:t>
            </a:r>
          </a:p>
        </p:txBody>
      </p:sp>
      <p:sp>
        <p:nvSpPr>
          <p:cNvPr id="9" name="Rectangle 7"/>
          <p:cNvSpPr/>
          <p:nvPr/>
        </p:nvSpPr>
        <p:spPr bwMode="ltGray">
          <a:xfrm>
            <a:off x="0" y="5567249"/>
            <a:ext cx="5486399" cy="1290751"/>
          </a:xfrm>
          <a:custGeom>
            <a:avLst/>
            <a:gdLst/>
            <a:ahLst/>
            <a:cxnLst/>
            <a:rect l="l" t="t" r="r" b="b"/>
            <a:pathLst>
              <a:path w="5486399" h="1290751">
                <a:moveTo>
                  <a:pt x="3575254" y="0"/>
                </a:moveTo>
                <a:cubicBezTo>
                  <a:pt x="4026607" y="0"/>
                  <a:pt x="4475289" y="11434"/>
                  <a:pt x="4921026" y="34029"/>
                </a:cubicBezTo>
                <a:lnTo>
                  <a:pt x="5486399" y="69857"/>
                </a:lnTo>
                <a:lnTo>
                  <a:pt x="5486399" y="1290751"/>
                </a:lnTo>
                <a:lnTo>
                  <a:pt x="0" y="1290751"/>
                </a:lnTo>
                <a:lnTo>
                  <a:pt x="0" y="242604"/>
                </a:lnTo>
                <a:lnTo>
                  <a:pt x="479973" y="181259"/>
                </a:lnTo>
                <a:cubicBezTo>
                  <a:pt x="1495074" y="61560"/>
                  <a:pt x="2527975" y="0"/>
                  <a:pt x="3575254" y="0"/>
                </a:cubicBezTo>
                <a:close/>
              </a:path>
            </a:pathLst>
          </a:custGeom>
          <a:solidFill>
            <a:schemeClr val="bg2">
              <a:lumMod val="60000"/>
              <a:lumOff val="40000"/>
              <a:alpha val="3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hangingPunct="0"/>
            <a:endParaRPr lang="en-US" sz="1400" b="1" dirty="0">
              <a:solidFill>
                <a:srgbClr val="000000"/>
              </a:solidFill>
            </a:endParaRPr>
          </a:p>
        </p:txBody>
      </p:sp>
      <p:sp>
        <p:nvSpPr>
          <p:cNvPr id="11" name="Rectangle 12"/>
          <p:cNvSpPr/>
          <p:nvPr/>
        </p:nvSpPr>
        <p:spPr bwMode="ltGray">
          <a:xfrm>
            <a:off x="0" y="4204198"/>
            <a:ext cx="5486399" cy="2653802"/>
          </a:xfrm>
          <a:custGeom>
            <a:avLst/>
            <a:gdLst/>
            <a:ahLst/>
            <a:cxnLst/>
            <a:rect l="l" t="t" r="r" b="b"/>
            <a:pathLst>
              <a:path w="5486399" h="2653802">
                <a:moveTo>
                  <a:pt x="5486399" y="0"/>
                </a:moveTo>
                <a:lnTo>
                  <a:pt x="5486399" y="2653802"/>
                </a:lnTo>
                <a:lnTo>
                  <a:pt x="0" y="2653802"/>
                </a:lnTo>
                <a:lnTo>
                  <a:pt x="0" y="2535044"/>
                </a:lnTo>
                <a:lnTo>
                  <a:pt x="117766" y="2452473"/>
                </a:lnTo>
                <a:cubicBezTo>
                  <a:pt x="1606334" y="1444636"/>
                  <a:pt x="3236349" y="660919"/>
                  <a:pt x="4967974" y="144675"/>
                </a:cubicBezTo>
                <a:close/>
              </a:path>
            </a:pathLst>
          </a:custGeom>
          <a:solidFill>
            <a:srgbClr val="053264">
              <a:alpha val="30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hangingPunct="0"/>
            <a:endParaRPr lang="en-US" sz="1400" b="1" dirty="0">
              <a:solidFill>
                <a:srgbClr val="000000"/>
              </a:solidFill>
            </a:endParaRPr>
          </a:p>
        </p:txBody>
      </p:sp>
    </p:spTree>
    <p:extLst>
      <p:ext uri="{BB962C8B-B14F-4D97-AF65-F5344CB8AC3E}">
        <p14:creationId xmlns:p14="http://schemas.microsoft.com/office/powerpoint/2010/main" val="1390315400"/>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Demo Title">
    <p:spTree>
      <p:nvGrpSpPr>
        <p:cNvPr id="1" name=""/>
        <p:cNvGrpSpPr/>
        <p:nvPr/>
      </p:nvGrpSpPr>
      <p:grpSpPr>
        <a:xfrm>
          <a:off x="0" y="0"/>
          <a:ext cx="0" cy="0"/>
          <a:chOff x="0" y="0"/>
          <a:chExt cx="0" cy="0"/>
        </a:xfrm>
      </p:grpSpPr>
      <p:sp>
        <p:nvSpPr>
          <p:cNvPr id="11" name="Rectangle 10"/>
          <p:cNvSpPr/>
          <p:nvPr/>
        </p:nvSpPr>
        <p:spPr bwMode="hidden">
          <a:xfrm>
            <a:off x="0" y="0"/>
            <a:ext cx="5486399" cy="6858000"/>
          </a:xfrm>
          <a:prstGeom prst="rect">
            <a:avLst/>
          </a:prstGeom>
          <a:gradFill flip="none" rotWithShape="1">
            <a:gsLst>
              <a:gs pos="0">
                <a:srgbClr val="053264"/>
              </a:gs>
              <a:gs pos="50000">
                <a:srgbClr val="053264">
                  <a:alpha val="0"/>
                </a:srgbClr>
              </a:gs>
            </a:gsLst>
            <a:lin ang="162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hangingPunct="0"/>
            <a:endParaRPr lang="en-US" sz="1400" b="1" dirty="0">
              <a:solidFill>
                <a:srgbClr val="000000"/>
              </a:solidFill>
            </a:endParaRPr>
          </a:p>
        </p:txBody>
      </p:sp>
      <p:sp>
        <p:nvSpPr>
          <p:cNvPr id="3" name="Text Placeholder 2"/>
          <p:cNvSpPr>
            <a:spLocks noGrp="1"/>
          </p:cNvSpPr>
          <p:nvPr>
            <p:ph type="body" idx="1" hasCustomPrompt="1"/>
          </p:nvPr>
        </p:nvSpPr>
        <p:spPr>
          <a:xfrm>
            <a:off x="685801" y="3060742"/>
            <a:ext cx="4114800" cy="338554"/>
          </a:xfrm>
          <a:noFill/>
        </p:spPr>
        <p:txBody>
          <a:bodyPr anchor="t">
            <a:spAutoFit/>
          </a:bodyPr>
          <a:lstStyle>
            <a:lvl1pPr marL="0" indent="0" algn="l">
              <a:lnSpc>
                <a:spcPct val="100000"/>
              </a:lnSpc>
              <a:spcBef>
                <a:spcPts val="0"/>
              </a:spcBef>
              <a:spcAft>
                <a:spcPts val="0"/>
              </a:spcAft>
              <a:buNone/>
              <a:defRPr sz="2200" b="0">
                <a:solidFill>
                  <a:schemeClr val="accent4">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Presenter(s)</a:t>
            </a:r>
          </a:p>
        </p:txBody>
      </p:sp>
      <p:sp>
        <p:nvSpPr>
          <p:cNvPr id="2" name="Title 1"/>
          <p:cNvSpPr>
            <a:spLocks noGrp="1"/>
          </p:cNvSpPr>
          <p:nvPr>
            <p:ph type="title" hasCustomPrompt="1"/>
          </p:nvPr>
        </p:nvSpPr>
        <p:spPr>
          <a:xfrm>
            <a:off x="685800" y="1750883"/>
            <a:ext cx="4114800" cy="1169551"/>
          </a:xfrm>
        </p:spPr>
        <p:txBody>
          <a:bodyPr anchor="b">
            <a:spAutoFit/>
          </a:bodyPr>
          <a:lstStyle>
            <a:lvl1pPr algn="l" defTabSz="457200" rtl="0" eaLnBrk="1" latinLnBrk="0" hangingPunct="1">
              <a:lnSpc>
                <a:spcPct val="100000"/>
              </a:lnSpc>
              <a:spcBef>
                <a:spcPct val="0"/>
              </a:spcBef>
              <a:buNone/>
              <a:defRPr kumimoji="0" lang="en-US" sz="3800" b="1" i="0" kern="1200" cap="none" baseline="0">
                <a:solidFill>
                  <a:schemeClr val="tx1"/>
                </a:solidFill>
                <a:effectLst/>
                <a:latin typeface="+mj-lt"/>
                <a:ea typeface="+mj-ea"/>
                <a:cs typeface="Arial"/>
              </a:defRPr>
            </a:lvl1pPr>
          </a:lstStyle>
          <a:p>
            <a:r>
              <a:rPr kumimoji="0" lang="en-US" dirty="0"/>
              <a:t>Click to Edit </a:t>
            </a:r>
            <a:br>
              <a:rPr kumimoji="0" lang="en-US" dirty="0"/>
            </a:br>
            <a:r>
              <a:rPr kumimoji="0" lang="en-US" dirty="0"/>
              <a:t>Demo Title</a:t>
            </a:r>
            <a:endParaRPr lang="en-US" dirty="0"/>
          </a:p>
        </p:txBody>
      </p:sp>
      <p:sp>
        <p:nvSpPr>
          <p:cNvPr id="10" name="Picture Placeholder 8"/>
          <p:cNvSpPr>
            <a:spLocks noGrp="1"/>
          </p:cNvSpPr>
          <p:nvPr>
            <p:ph type="pic" sz="quarter" idx="12" hasCustomPrompt="1"/>
          </p:nvPr>
        </p:nvSpPr>
        <p:spPr>
          <a:xfrm>
            <a:off x="5486400" y="0"/>
            <a:ext cx="3657600" cy="6858000"/>
          </a:xfrm>
          <a:prstGeom prst="rect">
            <a:avLst/>
          </a:prstGeom>
          <a:solidFill>
            <a:srgbClr val="FFFFFF"/>
          </a:solidFill>
          <a:ln>
            <a:noFill/>
          </a:ln>
        </p:spPr>
        <p:txBody>
          <a:bodyPr anchor="ctr"/>
          <a:lstStyle>
            <a:lvl1pPr marL="0" indent="0" algn="ctr">
              <a:buNone/>
              <a:defRPr sz="1800" baseline="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rPr>
              <a:t>Click icon to insert Picture</a:t>
            </a:r>
          </a:p>
        </p:txBody>
      </p:sp>
      <p:sp>
        <p:nvSpPr>
          <p:cNvPr id="7" name="Text Placeholder 6"/>
          <p:cNvSpPr>
            <a:spLocks noGrp="1"/>
          </p:cNvSpPr>
          <p:nvPr>
            <p:ph type="body" sz="quarter" idx="13" hasCustomPrompt="1"/>
          </p:nvPr>
        </p:nvSpPr>
        <p:spPr bwMode="ltGray">
          <a:xfrm>
            <a:off x="-36052" y="457200"/>
            <a:ext cx="1618488" cy="455883"/>
          </a:xfrm>
          <a:solidFill>
            <a:schemeClr val="bg2"/>
          </a:solidFill>
          <a:ln w="12700">
            <a:solidFill>
              <a:srgbClr val="B9E0F7">
                <a:alpha val="50000"/>
              </a:srgbClr>
            </a:solidFill>
            <a:round/>
            <a:headEnd/>
            <a:tailEnd/>
          </a:ln>
        </p:spPr>
        <p:txBody>
          <a:bodyPr wrap="square" lIns="0" tIns="45720" rIns="182880" bIns="45720" anchor="ctr">
            <a:noAutofit/>
          </a:bodyPr>
          <a:lstStyle>
            <a:lvl1pPr marL="0" indent="0" algn="r">
              <a:lnSpc>
                <a:spcPct val="100000"/>
              </a:lnSpc>
              <a:spcBef>
                <a:spcPts val="0"/>
              </a:spcBef>
              <a:spcAft>
                <a:spcPts val="0"/>
              </a:spcAft>
              <a:buFontTx/>
              <a:buNone/>
              <a:tabLst/>
              <a:defRPr lang="en-US" sz="2000" b="0" smtClean="0">
                <a:solidFill>
                  <a:schemeClr val="accent4">
                    <a:lumMod val="20000"/>
                    <a:lumOff val="80000"/>
                  </a:schemeClr>
                </a:solidFill>
                <a:cs typeface="+mn-cs"/>
              </a:defRPr>
            </a:lvl1pPr>
            <a:lvl2pPr marL="0" indent="3657600" algn="l">
              <a:lnSpc>
                <a:spcPct val="100000"/>
              </a:lnSpc>
              <a:spcBef>
                <a:spcPts val="0"/>
              </a:spcBef>
              <a:spcAft>
                <a:spcPts val="0"/>
              </a:spcAft>
              <a:buFontTx/>
              <a:buNone/>
              <a:defRPr lang="en-US" sz="2000" b="0" smtClean="0">
                <a:solidFill>
                  <a:schemeClr val="tx2">
                    <a:lumMod val="20000"/>
                    <a:lumOff val="80000"/>
                  </a:schemeClr>
                </a:solidFill>
                <a:cs typeface="+mn-cs"/>
              </a:defRPr>
            </a:lvl2pPr>
            <a:lvl3pPr marL="3175" indent="0">
              <a:lnSpc>
                <a:spcPct val="100000"/>
              </a:lnSpc>
              <a:spcBef>
                <a:spcPts val="0"/>
              </a:spcBef>
              <a:spcAft>
                <a:spcPts val="0"/>
              </a:spcAft>
              <a:buFontTx/>
              <a:buNone/>
              <a:defRPr lang="en-US" sz="2000" b="0" smtClean="0">
                <a:solidFill>
                  <a:schemeClr val="tx2">
                    <a:lumMod val="20000"/>
                    <a:lumOff val="80000"/>
                  </a:schemeClr>
                </a:solidFill>
                <a:cs typeface="+mn-cs"/>
              </a:defRPr>
            </a:lvl3pPr>
            <a:lvl4pPr marL="0" indent="3657600" algn="l">
              <a:lnSpc>
                <a:spcPct val="100000"/>
              </a:lnSpc>
              <a:spcBef>
                <a:spcPts val="0"/>
              </a:spcBef>
              <a:spcAft>
                <a:spcPts val="0"/>
              </a:spcAft>
              <a:buFontTx/>
              <a:buNone/>
              <a:defRPr lang="en-US" sz="2000" b="0" smtClean="0">
                <a:solidFill>
                  <a:schemeClr val="tx2">
                    <a:lumMod val="20000"/>
                    <a:lumOff val="80000"/>
                  </a:schemeClr>
                </a:solidFill>
                <a:cs typeface="+mn-cs"/>
              </a:defRPr>
            </a:lvl4pPr>
            <a:lvl5pPr marL="0" indent="3657600" algn="l">
              <a:lnSpc>
                <a:spcPct val="100000"/>
              </a:lnSpc>
              <a:spcBef>
                <a:spcPts val="0"/>
              </a:spcBef>
              <a:spcAft>
                <a:spcPts val="0"/>
              </a:spcAft>
              <a:buFontTx/>
              <a:buNone/>
              <a:defRPr lang="en-US" sz="2000" b="0">
                <a:solidFill>
                  <a:schemeClr val="tx2">
                    <a:lumMod val="20000"/>
                    <a:lumOff val="80000"/>
                  </a:schemeClr>
                </a:solidFill>
                <a:cs typeface="+mn-cs"/>
              </a:defRPr>
            </a:lvl5pPr>
          </a:lstStyle>
          <a:p>
            <a:pPr marL="0" lvl="0" indent="0" eaLnBrk="0" hangingPunct="0"/>
            <a:r>
              <a:rPr lang="en-US" dirty="0"/>
              <a:t>Text</a:t>
            </a:r>
          </a:p>
        </p:txBody>
      </p:sp>
      <p:sp>
        <p:nvSpPr>
          <p:cNvPr id="8" name="Rectangle 7"/>
          <p:cNvSpPr/>
          <p:nvPr/>
        </p:nvSpPr>
        <p:spPr bwMode="gray">
          <a:xfrm>
            <a:off x="0" y="5567249"/>
            <a:ext cx="5486399" cy="1290751"/>
          </a:xfrm>
          <a:custGeom>
            <a:avLst/>
            <a:gdLst/>
            <a:ahLst/>
            <a:cxnLst/>
            <a:rect l="l" t="t" r="r" b="b"/>
            <a:pathLst>
              <a:path w="5486399" h="1290751">
                <a:moveTo>
                  <a:pt x="3575254" y="0"/>
                </a:moveTo>
                <a:cubicBezTo>
                  <a:pt x="4026607" y="0"/>
                  <a:pt x="4475289" y="11434"/>
                  <a:pt x="4921026" y="34029"/>
                </a:cubicBezTo>
                <a:lnTo>
                  <a:pt x="5486399" y="69857"/>
                </a:lnTo>
                <a:lnTo>
                  <a:pt x="5486399" y="1290751"/>
                </a:lnTo>
                <a:lnTo>
                  <a:pt x="0" y="1290751"/>
                </a:lnTo>
                <a:lnTo>
                  <a:pt x="0" y="242604"/>
                </a:lnTo>
                <a:lnTo>
                  <a:pt x="479973" y="181259"/>
                </a:lnTo>
                <a:cubicBezTo>
                  <a:pt x="1495074" y="61560"/>
                  <a:pt x="2527975" y="0"/>
                  <a:pt x="3575254" y="0"/>
                </a:cubicBezTo>
                <a:close/>
              </a:path>
            </a:pathLst>
          </a:custGeom>
          <a:solidFill>
            <a:schemeClr val="bg2">
              <a:lumMod val="60000"/>
              <a:lumOff val="40000"/>
              <a:alpha val="3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hangingPunct="0"/>
            <a:endParaRPr lang="en-US" sz="1400" b="1" dirty="0">
              <a:solidFill>
                <a:srgbClr val="000000"/>
              </a:solidFill>
            </a:endParaRPr>
          </a:p>
        </p:txBody>
      </p:sp>
      <p:sp>
        <p:nvSpPr>
          <p:cNvPr id="13" name="Rectangle 12"/>
          <p:cNvSpPr/>
          <p:nvPr/>
        </p:nvSpPr>
        <p:spPr bwMode="gray">
          <a:xfrm>
            <a:off x="0" y="4204198"/>
            <a:ext cx="5486399" cy="2653802"/>
          </a:xfrm>
          <a:custGeom>
            <a:avLst/>
            <a:gdLst/>
            <a:ahLst/>
            <a:cxnLst/>
            <a:rect l="l" t="t" r="r" b="b"/>
            <a:pathLst>
              <a:path w="5486399" h="2653802">
                <a:moveTo>
                  <a:pt x="5486399" y="0"/>
                </a:moveTo>
                <a:lnTo>
                  <a:pt x="5486399" y="2653802"/>
                </a:lnTo>
                <a:lnTo>
                  <a:pt x="0" y="2653802"/>
                </a:lnTo>
                <a:lnTo>
                  <a:pt x="0" y="2535044"/>
                </a:lnTo>
                <a:lnTo>
                  <a:pt x="117766" y="2452473"/>
                </a:lnTo>
                <a:cubicBezTo>
                  <a:pt x="1606334" y="1444636"/>
                  <a:pt x="3236349" y="660919"/>
                  <a:pt x="4967974" y="144675"/>
                </a:cubicBezTo>
                <a:close/>
              </a:path>
            </a:pathLst>
          </a:custGeom>
          <a:solidFill>
            <a:srgbClr val="053264">
              <a:alpha val="30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hangingPunct="0"/>
            <a:endParaRPr lang="en-US" sz="1400" b="1" dirty="0">
              <a:solidFill>
                <a:srgbClr val="000000"/>
              </a:solidFill>
            </a:endParaRPr>
          </a:p>
        </p:txBody>
      </p:sp>
    </p:spTree>
    <p:extLst>
      <p:ext uri="{BB962C8B-B14F-4D97-AF65-F5344CB8AC3E}">
        <p14:creationId xmlns:p14="http://schemas.microsoft.com/office/powerpoint/2010/main" val="3316944874"/>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Only" preserve="1">
  <p:cSld name="Title Only_User Screens">
    <p:bg>
      <p:bgPr>
        <a:gradFill flip="none" rotWithShape="1">
          <a:gsLst>
            <a:gs pos="0">
              <a:srgbClr val="19461E"/>
            </a:gs>
            <a:gs pos="100000">
              <a:srgbClr val="19461E"/>
            </a:gs>
            <a:gs pos="40000">
              <a:srgbClr val="288135"/>
            </a:gs>
            <a:gs pos="60000">
              <a:srgbClr val="288135"/>
            </a:gs>
          </a:gsLst>
          <a:lin ang="162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tx1"/>
                </a:solidFill>
              </a:defRPr>
            </a:lvl1pPr>
          </a:lstStyle>
          <a:p>
            <a:r>
              <a:rPr lang="en-US" dirty="0"/>
              <a:t>Click to Edit User Screens Title</a:t>
            </a:r>
          </a:p>
        </p:txBody>
      </p:sp>
    </p:spTree>
    <p:extLst>
      <p:ext uri="{BB962C8B-B14F-4D97-AF65-F5344CB8AC3E}">
        <p14:creationId xmlns:p14="http://schemas.microsoft.com/office/powerpoint/2010/main" val="2317923973"/>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IG wor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4213" y="1990427"/>
            <a:ext cx="7775575" cy="1477328"/>
          </a:xfrm>
        </p:spPr>
        <p:txBody>
          <a:bodyPr anchor="b"/>
          <a:lstStyle>
            <a:lvl1pPr>
              <a:spcAft>
                <a:spcPts val="0"/>
              </a:spcAft>
              <a:defRPr sz="9600" baseline="0">
                <a:solidFill>
                  <a:schemeClr val="tx1"/>
                </a:solidFill>
              </a:defRPr>
            </a:lvl1pPr>
          </a:lstStyle>
          <a:p>
            <a:r>
              <a:rPr lang="en-US" dirty="0"/>
              <a:t>BIG Word</a:t>
            </a:r>
          </a:p>
        </p:txBody>
      </p:sp>
      <p:sp>
        <p:nvSpPr>
          <p:cNvPr id="4" name="Text Placeholder 3"/>
          <p:cNvSpPr>
            <a:spLocks noGrp="1"/>
          </p:cNvSpPr>
          <p:nvPr>
            <p:ph type="body" sz="quarter" idx="10" hasCustomPrompt="1"/>
          </p:nvPr>
        </p:nvSpPr>
        <p:spPr>
          <a:xfrm>
            <a:off x="684213" y="3467754"/>
            <a:ext cx="7775575" cy="615553"/>
          </a:xfrm>
          <a:noFill/>
        </p:spPr>
        <p:txBody>
          <a:bodyPr vert="horz" wrap="square" lIns="0" tIns="0" rIns="0" bIns="0" rtlCol="0" anchor="t">
            <a:spAutoFit/>
          </a:bodyPr>
          <a:lstStyle>
            <a:lvl1pPr marL="0" indent="0">
              <a:spcAft>
                <a:spcPts val="0"/>
              </a:spcAft>
              <a:buFontTx/>
              <a:buNone/>
              <a:defRPr lang="en-US" sz="4000" b="1" baseline="0" smtClean="0">
                <a:solidFill>
                  <a:schemeClr val="tx1">
                    <a:lumMod val="50000"/>
                    <a:lumOff val="50000"/>
                  </a:schemeClr>
                </a:solidFill>
                <a:latin typeface="+mj-lt"/>
                <a:ea typeface="+mj-ea"/>
              </a:defRPr>
            </a:lvl1pPr>
            <a:lvl2pPr>
              <a:defRPr lang="en-US" smtClean="0"/>
            </a:lvl2pPr>
            <a:lvl3pPr>
              <a:defRPr lang="en-US" smtClean="0"/>
            </a:lvl3pPr>
            <a:lvl4pPr>
              <a:defRPr lang="en-US" smtClean="0"/>
            </a:lvl4pPr>
            <a:lvl5pPr>
              <a:defRPr lang="en-US"/>
            </a:lvl5pPr>
          </a:lstStyle>
          <a:p>
            <a:pPr lvl="0">
              <a:spcBef>
                <a:spcPct val="0"/>
              </a:spcBef>
              <a:buNone/>
            </a:pPr>
            <a:r>
              <a:rPr lang="en-US" dirty="0"/>
              <a:t>Smaller word</a:t>
            </a:r>
          </a:p>
        </p:txBody>
      </p:sp>
    </p:spTree>
    <p:extLst>
      <p:ext uri="{BB962C8B-B14F-4D97-AF65-F5344CB8AC3E}">
        <p14:creationId xmlns:p14="http://schemas.microsoft.com/office/powerpoint/2010/main" val="71144241"/>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4213" y="1719386"/>
            <a:ext cx="5486400" cy="1367692"/>
          </a:xfrm>
        </p:spPr>
        <p:txBody>
          <a:bodyPr anchor="b"/>
          <a:lstStyle>
            <a:lvl1pPr>
              <a:spcAft>
                <a:spcPts val="0"/>
              </a:spcAft>
              <a:defRPr sz="3000" b="0" baseline="0">
                <a:solidFill>
                  <a:schemeClr val="tx1"/>
                </a:solidFill>
              </a:defRPr>
            </a:lvl1pPr>
          </a:lstStyle>
          <a:p>
            <a:r>
              <a:rPr lang="en-US" dirty="0"/>
              <a:t>“Quote”</a:t>
            </a:r>
          </a:p>
        </p:txBody>
      </p:sp>
      <p:sp>
        <p:nvSpPr>
          <p:cNvPr id="4" name="Text Placeholder 3"/>
          <p:cNvSpPr>
            <a:spLocks noGrp="1"/>
          </p:cNvSpPr>
          <p:nvPr>
            <p:ph type="body" sz="quarter" idx="10" hasCustomPrompt="1"/>
          </p:nvPr>
        </p:nvSpPr>
        <p:spPr>
          <a:xfrm>
            <a:off x="684213" y="3683197"/>
            <a:ext cx="5486400" cy="400110"/>
          </a:xfrm>
          <a:noFill/>
        </p:spPr>
        <p:txBody>
          <a:bodyPr vert="horz" wrap="square" lIns="0" tIns="0" rIns="0" bIns="0" rtlCol="0" anchor="t">
            <a:spAutoFit/>
          </a:bodyPr>
          <a:lstStyle>
            <a:lvl1pPr marL="0" indent="0" algn="r">
              <a:spcAft>
                <a:spcPts val="0"/>
              </a:spcAft>
              <a:buFontTx/>
              <a:buNone/>
              <a:defRPr lang="en-US" sz="2600" b="0" baseline="0" smtClean="0">
                <a:solidFill>
                  <a:schemeClr val="accent4">
                    <a:lumMod val="40000"/>
                    <a:lumOff val="60000"/>
                  </a:schemeClr>
                </a:solidFill>
                <a:latin typeface="+mj-lt"/>
                <a:ea typeface="+mj-ea"/>
              </a:defRPr>
            </a:lvl1pPr>
            <a:lvl2pPr>
              <a:defRPr lang="en-US" smtClean="0"/>
            </a:lvl2pPr>
            <a:lvl3pPr>
              <a:defRPr lang="en-US" smtClean="0"/>
            </a:lvl3pPr>
            <a:lvl4pPr>
              <a:defRPr lang="en-US" smtClean="0"/>
            </a:lvl4pPr>
            <a:lvl5pPr>
              <a:defRPr lang="en-US"/>
            </a:lvl5pPr>
          </a:lstStyle>
          <a:p>
            <a:pPr lvl="0">
              <a:spcBef>
                <a:spcPct val="0"/>
              </a:spcBef>
            </a:pPr>
            <a:r>
              <a:rPr lang="en-US" dirty="0"/>
              <a:t>Name</a:t>
            </a:r>
          </a:p>
        </p:txBody>
      </p:sp>
    </p:spTree>
    <p:extLst>
      <p:ext uri="{BB962C8B-B14F-4D97-AF65-F5344CB8AC3E}">
        <p14:creationId xmlns:p14="http://schemas.microsoft.com/office/powerpoint/2010/main" val="1594252145"/>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ection header—wh bar">
    <p:spTree>
      <p:nvGrpSpPr>
        <p:cNvPr id="1" name=""/>
        <p:cNvGrpSpPr/>
        <p:nvPr/>
      </p:nvGrpSpPr>
      <p:grpSpPr>
        <a:xfrm>
          <a:off x="0" y="0"/>
          <a:ext cx="0" cy="0"/>
          <a:chOff x="0" y="0"/>
          <a:chExt cx="0" cy="0"/>
        </a:xfrm>
      </p:grpSpPr>
      <p:sp>
        <p:nvSpPr>
          <p:cNvPr id="5" name="Rectangle 4"/>
          <p:cNvSpPr/>
          <p:nvPr/>
        </p:nvSpPr>
        <p:spPr bwMode="white">
          <a:xfrm>
            <a:off x="0" y="5716588"/>
            <a:ext cx="9144000" cy="1141412"/>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hangingPunct="0"/>
            <a:endParaRPr lang="en-US" sz="1400" b="1" dirty="0">
              <a:solidFill>
                <a:srgbClr val="000000"/>
              </a:solidFill>
            </a:endParaRPr>
          </a:p>
        </p:txBody>
      </p:sp>
      <p:sp>
        <p:nvSpPr>
          <p:cNvPr id="6" name="Title Placeholder 1"/>
          <p:cNvSpPr>
            <a:spLocks noGrp="1"/>
          </p:cNvSpPr>
          <p:nvPr>
            <p:ph type="title" hasCustomPrompt="1"/>
          </p:nvPr>
        </p:nvSpPr>
        <p:spPr>
          <a:xfrm>
            <a:off x="685800" y="6041067"/>
            <a:ext cx="4568371" cy="457200"/>
          </a:xfrm>
          <a:prstGeom prst="rect">
            <a:avLst/>
          </a:prstGeom>
          <a:noFill/>
          <a:ln>
            <a:noFill/>
          </a:ln>
        </p:spPr>
        <p:txBody>
          <a:bodyPr vert="horz" lIns="0" tIns="0" rIns="0" bIns="0" rtlCol="0" anchor="ctr" anchorCtr="0">
            <a:noAutofit/>
          </a:bodyPr>
          <a:lstStyle>
            <a:lvl1pPr algn="r">
              <a:defRPr sz="2600" b="1" baseline="0">
                <a:solidFill>
                  <a:srgbClr val="404040"/>
                </a:solidFill>
              </a:defRPr>
            </a:lvl1pPr>
          </a:lstStyle>
          <a:p>
            <a:r>
              <a:rPr lang="en-US" dirty="0"/>
              <a:t>Section Heading</a:t>
            </a:r>
          </a:p>
        </p:txBody>
      </p:sp>
      <p:sp>
        <p:nvSpPr>
          <p:cNvPr id="7" name="Text Placeholder 6"/>
          <p:cNvSpPr>
            <a:spLocks noGrp="1"/>
          </p:cNvSpPr>
          <p:nvPr>
            <p:ph type="body" sz="quarter" idx="11" hasCustomPrompt="1"/>
          </p:nvPr>
        </p:nvSpPr>
        <p:spPr>
          <a:xfrm>
            <a:off x="5710193" y="5934015"/>
            <a:ext cx="2971800" cy="671304"/>
          </a:xfrm>
        </p:spPr>
        <p:txBody>
          <a:bodyPr anchor="ctr"/>
          <a:lstStyle>
            <a:lvl1pPr marL="0" indent="0">
              <a:lnSpc>
                <a:spcPct val="100000"/>
              </a:lnSpc>
              <a:spcBef>
                <a:spcPts val="0"/>
              </a:spcBef>
              <a:spcAft>
                <a:spcPts val="0"/>
              </a:spcAft>
              <a:buNone/>
              <a:defRPr sz="1800" b="0" baseline="0">
                <a:solidFill>
                  <a:srgbClr val="7F7F7F"/>
                </a:solidFill>
              </a:defRPr>
            </a:lvl1pPr>
          </a:lstStyle>
          <a:p>
            <a:pPr lvl="0"/>
            <a:r>
              <a:rPr lang="en-US" dirty="0"/>
              <a:t>Sub Heading/Description Goes Here (2 lines max)</a:t>
            </a:r>
          </a:p>
        </p:txBody>
      </p:sp>
      <p:cxnSp>
        <p:nvCxnSpPr>
          <p:cNvPr id="10" name="Straight Connector 9"/>
          <p:cNvCxnSpPr/>
          <p:nvPr/>
        </p:nvCxnSpPr>
        <p:spPr bwMode="auto">
          <a:xfrm>
            <a:off x="5486399" y="6058694"/>
            <a:ext cx="0" cy="457200"/>
          </a:xfrm>
          <a:prstGeom prst="line">
            <a:avLst/>
          </a:prstGeom>
          <a:noFill/>
          <a:ln w="3175" cap="flat" cmpd="sng" algn="ctr">
            <a:solidFill>
              <a:srgbClr val="7F7F7F"/>
            </a:solidFill>
            <a:prstDash val="solid"/>
            <a:round/>
            <a:headEnd type="none" w="med" len="med"/>
            <a:tailEnd type="none" w="med" len="med"/>
          </a:ln>
          <a:effectLst/>
        </p:spPr>
      </p:cxnSp>
    </p:spTree>
    <p:extLst>
      <p:ext uri="{BB962C8B-B14F-4D97-AF65-F5344CB8AC3E}">
        <p14:creationId xmlns:p14="http://schemas.microsoft.com/office/powerpoint/2010/main" val="79469192"/>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mall subject—wh bar">
    <p:spTree>
      <p:nvGrpSpPr>
        <p:cNvPr id="1" name=""/>
        <p:cNvGrpSpPr/>
        <p:nvPr/>
      </p:nvGrpSpPr>
      <p:grpSpPr>
        <a:xfrm>
          <a:off x="0" y="0"/>
          <a:ext cx="0" cy="0"/>
          <a:chOff x="0" y="0"/>
          <a:chExt cx="0" cy="0"/>
        </a:xfrm>
      </p:grpSpPr>
      <p:sp>
        <p:nvSpPr>
          <p:cNvPr id="5" name="Rectangle 4"/>
          <p:cNvSpPr/>
          <p:nvPr/>
        </p:nvSpPr>
        <p:spPr bwMode="white">
          <a:xfrm>
            <a:off x="0" y="5943600"/>
            <a:ext cx="9144000" cy="914400"/>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hangingPunct="0"/>
            <a:endParaRPr lang="en-US" sz="1400" b="1" dirty="0">
              <a:solidFill>
                <a:srgbClr val="000000"/>
              </a:solidFill>
            </a:endParaRPr>
          </a:p>
        </p:txBody>
      </p:sp>
      <p:sp>
        <p:nvSpPr>
          <p:cNvPr id="6" name="Title Placeholder 1"/>
          <p:cNvSpPr>
            <a:spLocks noGrp="1"/>
          </p:cNvSpPr>
          <p:nvPr>
            <p:ph type="title" hasCustomPrompt="1"/>
          </p:nvPr>
        </p:nvSpPr>
        <p:spPr>
          <a:xfrm>
            <a:off x="685800" y="6186944"/>
            <a:ext cx="7772400" cy="215444"/>
          </a:xfrm>
          <a:prstGeom prst="rect">
            <a:avLst/>
          </a:prstGeom>
          <a:noFill/>
          <a:ln>
            <a:noFill/>
          </a:ln>
        </p:spPr>
        <p:txBody>
          <a:bodyPr vert="horz" lIns="0" tIns="0" rIns="0" bIns="0" rtlCol="0" anchor="b" anchorCtr="0">
            <a:spAutoFit/>
          </a:bodyPr>
          <a:lstStyle>
            <a:lvl1pPr>
              <a:defRPr sz="1400" b="0" baseline="0">
                <a:solidFill>
                  <a:srgbClr val="404040"/>
                </a:solidFill>
              </a:defRPr>
            </a:lvl1pPr>
          </a:lstStyle>
          <a:p>
            <a:r>
              <a:rPr lang="en-US" dirty="0"/>
              <a:t>Subject | Description (this line of text is the least important item on this slide)</a:t>
            </a:r>
          </a:p>
        </p:txBody>
      </p:sp>
    </p:spTree>
    <p:extLst>
      <p:ext uri="{BB962C8B-B14F-4D97-AF65-F5344CB8AC3E}">
        <p14:creationId xmlns:p14="http://schemas.microsoft.com/office/powerpoint/2010/main" val="879363182"/>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mall subject">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685800" y="6186944"/>
            <a:ext cx="7772400" cy="215444"/>
          </a:xfrm>
          <a:prstGeom prst="rect">
            <a:avLst/>
          </a:prstGeom>
          <a:noFill/>
          <a:ln>
            <a:noFill/>
          </a:ln>
        </p:spPr>
        <p:txBody>
          <a:bodyPr vert="horz" lIns="0" tIns="0" rIns="0" bIns="0" rtlCol="0" anchor="b" anchorCtr="0">
            <a:spAutoFit/>
          </a:bodyPr>
          <a:lstStyle>
            <a:lvl1pPr>
              <a:defRPr sz="1400" b="0" baseline="0">
                <a:solidFill>
                  <a:schemeClr val="tx1"/>
                </a:solidFill>
              </a:defRPr>
            </a:lvl1pPr>
          </a:lstStyle>
          <a:p>
            <a:r>
              <a:rPr lang="en-US" dirty="0"/>
              <a:t>Subject | Description (this line of text is the least important item on this slide)</a:t>
            </a:r>
          </a:p>
        </p:txBody>
      </p:sp>
    </p:spTree>
    <p:extLst>
      <p:ext uri="{BB962C8B-B14F-4D97-AF65-F5344CB8AC3E}">
        <p14:creationId xmlns:p14="http://schemas.microsoft.com/office/powerpoint/2010/main" val="1751535119"/>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Esri">
    <p:bg bwMode="black">
      <p:bgPr>
        <a:gradFill flip="none" rotWithShape="1">
          <a:gsLst>
            <a:gs pos="0">
              <a:srgbClr val="00B9F2"/>
            </a:gs>
            <a:gs pos="90000">
              <a:srgbClr val="053264"/>
            </a:gs>
            <a:gs pos="30000">
              <a:srgbClr val="007AC2"/>
            </a:gs>
          </a:gsLst>
          <a:lin ang="16200000" scaled="0"/>
          <a:tileRect/>
        </a:gradFill>
        <a:effectLst/>
      </p:bgPr>
    </p:bg>
    <p:spTree>
      <p:nvGrpSpPr>
        <p:cNvPr id="1" name=""/>
        <p:cNvGrpSpPr/>
        <p:nvPr/>
      </p:nvGrpSpPr>
      <p:grpSpPr>
        <a:xfrm>
          <a:off x="0" y="0"/>
          <a:ext cx="0" cy="0"/>
          <a:chOff x="0" y="0"/>
          <a:chExt cx="0" cy="0"/>
        </a:xfrm>
      </p:grpSpPr>
      <p:pic>
        <p:nvPicPr>
          <p:cNvPr id="4" name="Picture 3" descr="esri-10GlobeLogo_TagLockup4Lg_sRGBRev.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gray">
          <a:xfrm>
            <a:off x="2468810" y="2205645"/>
            <a:ext cx="4206380" cy="2446711"/>
          </a:xfrm>
          <a:prstGeom prst="rect">
            <a:avLst/>
          </a:prstGeom>
        </p:spPr>
      </p:pic>
    </p:spTree>
    <p:extLst>
      <p:ext uri="{BB962C8B-B14F-4D97-AF65-F5344CB8AC3E}">
        <p14:creationId xmlns:p14="http://schemas.microsoft.com/office/powerpoint/2010/main" val="2135357209"/>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2F74702-A9D2-D142-A2AF-02EB7BC1A7B0}" type="datetimeFigureOut">
              <a:rPr lang="en-US"/>
              <a:pPr>
                <a:defRPr/>
              </a:pPr>
              <a:t>3/8/2019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DD4E4B20-A796-8D4A-9790-389DA483B997}" type="slidenum">
              <a:rPr lang="en-US"/>
              <a:pPr>
                <a:defRPr/>
              </a:pPr>
              <a:t>‹#›</a:t>
            </a:fld>
            <a:endParaRPr lang="en-US" dirty="0"/>
          </a:p>
        </p:txBody>
      </p:sp>
    </p:spTree>
    <p:extLst>
      <p:ext uri="{BB962C8B-B14F-4D97-AF65-F5344CB8AC3E}">
        <p14:creationId xmlns:p14="http://schemas.microsoft.com/office/powerpoint/2010/main" val="4224987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A6588FAE-7584-1D43-B106-69084F6C3D60}" type="datetimeFigureOut">
              <a:rPr lang="en-US"/>
              <a:pPr>
                <a:defRPr/>
              </a:pPr>
              <a:t>3/8/2019</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C7719BE7-E39C-5E46-9893-C897A9205CC3}" type="slidenum">
              <a:rPr lang="en-US"/>
              <a:pPr>
                <a:defRPr/>
              </a:pPr>
              <a:t>‹#›</a:t>
            </a:fld>
            <a:endParaRPr lang="en-US" dirty="0"/>
          </a:p>
        </p:txBody>
      </p:sp>
    </p:spTree>
    <p:extLst>
      <p:ext uri="{BB962C8B-B14F-4D97-AF65-F5344CB8AC3E}">
        <p14:creationId xmlns:p14="http://schemas.microsoft.com/office/powerpoint/2010/main" val="1346858140"/>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2D2E1C5-9BFE-6A49-B726-6C7F6AC4D0D3}" type="datetimeFigureOut">
              <a:rPr lang="en-US"/>
              <a:pPr>
                <a:defRPr/>
              </a:pPr>
              <a:t>3/8/2019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92D6AEA-48A7-924D-9406-EC6E0EBC20ED}" type="slidenum">
              <a:rPr lang="en-US"/>
              <a:pPr>
                <a:defRPr/>
              </a:pPr>
              <a:t>‹#›</a:t>
            </a:fld>
            <a:endParaRPr lang="en-US" dirty="0"/>
          </a:p>
        </p:txBody>
      </p:sp>
    </p:spTree>
    <p:extLst>
      <p:ext uri="{BB962C8B-B14F-4D97-AF65-F5344CB8AC3E}">
        <p14:creationId xmlns:p14="http://schemas.microsoft.com/office/powerpoint/2010/main" val="34711687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A6588FAE-7584-1D43-B106-69084F6C3D60}" type="datetimeFigureOut">
              <a:rPr lang="en-US"/>
              <a:pPr>
                <a:defRPr/>
              </a:pPr>
              <a:t>3/8/2019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7719BE7-E39C-5E46-9893-C897A9205CC3}" type="slidenum">
              <a:rPr lang="en-US"/>
              <a:pPr>
                <a:defRPr/>
              </a:pPr>
              <a:t>‹#›</a:t>
            </a:fld>
            <a:endParaRPr lang="en-US" dirty="0"/>
          </a:p>
        </p:txBody>
      </p:sp>
    </p:spTree>
    <p:extLst>
      <p:ext uri="{BB962C8B-B14F-4D97-AF65-F5344CB8AC3E}">
        <p14:creationId xmlns:p14="http://schemas.microsoft.com/office/powerpoint/2010/main" val="13324910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D7422AA-180E-B24C-A2DD-5B797D7B4338}" type="datetimeFigureOut">
              <a:rPr lang="en-US"/>
              <a:pPr>
                <a:defRPr/>
              </a:pPr>
              <a:t>3/8/2019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5BCE2FD8-6EFB-924A-BBC7-3D9FD8781D78}" type="slidenum">
              <a:rPr lang="en-US"/>
              <a:pPr>
                <a:defRPr/>
              </a:pPr>
              <a:t>‹#›</a:t>
            </a:fld>
            <a:endParaRPr lang="en-US" dirty="0"/>
          </a:p>
        </p:txBody>
      </p:sp>
    </p:spTree>
    <p:extLst>
      <p:ext uri="{BB962C8B-B14F-4D97-AF65-F5344CB8AC3E}">
        <p14:creationId xmlns:p14="http://schemas.microsoft.com/office/powerpoint/2010/main" val="31651872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01537CD-3F2F-1C42-8CC8-D98653E46D5E}" type="datetimeFigureOut">
              <a:rPr lang="en-US"/>
              <a:pPr>
                <a:defRPr/>
              </a:pPr>
              <a:t>3/8/2019</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E71A7F4B-D849-9949-B056-9EF081A52F4A}" type="slidenum">
              <a:rPr lang="en-US"/>
              <a:pPr>
                <a:defRPr/>
              </a:pPr>
              <a:t>‹#›</a:t>
            </a:fld>
            <a:endParaRPr lang="en-US" dirty="0"/>
          </a:p>
        </p:txBody>
      </p:sp>
    </p:spTree>
    <p:extLst>
      <p:ext uri="{BB962C8B-B14F-4D97-AF65-F5344CB8AC3E}">
        <p14:creationId xmlns:p14="http://schemas.microsoft.com/office/powerpoint/2010/main" val="25247123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BAD4A722-2514-2E44-A2D1-75902F2251E6}" type="datetimeFigureOut">
              <a:rPr lang="en-US"/>
              <a:pPr>
                <a:defRPr/>
              </a:pPr>
              <a:t>3/8/2019</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DBBAD978-2583-3440-BBC6-16DB090D697E}" type="slidenum">
              <a:rPr lang="en-US"/>
              <a:pPr>
                <a:defRPr/>
              </a:pPr>
              <a:t>‹#›</a:t>
            </a:fld>
            <a:endParaRPr lang="en-US" dirty="0"/>
          </a:p>
        </p:txBody>
      </p:sp>
    </p:spTree>
    <p:extLst>
      <p:ext uri="{BB962C8B-B14F-4D97-AF65-F5344CB8AC3E}">
        <p14:creationId xmlns:p14="http://schemas.microsoft.com/office/powerpoint/2010/main" val="20616453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EBC6B44-5FDE-D646-B187-047D5567924B}" type="datetimeFigureOut">
              <a:rPr lang="en-US"/>
              <a:pPr>
                <a:defRPr/>
              </a:pPr>
              <a:t>3/8/2019</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3BA20699-3253-714E-A86F-ABA98CEE1FD0}" type="slidenum">
              <a:rPr lang="en-US"/>
              <a:pPr>
                <a:defRPr/>
              </a:pPr>
              <a:t>‹#›</a:t>
            </a:fld>
            <a:endParaRPr lang="en-US" dirty="0"/>
          </a:p>
        </p:txBody>
      </p:sp>
    </p:spTree>
    <p:extLst>
      <p:ext uri="{BB962C8B-B14F-4D97-AF65-F5344CB8AC3E}">
        <p14:creationId xmlns:p14="http://schemas.microsoft.com/office/powerpoint/2010/main" val="34880370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73AE24F3-D793-8044-A42C-6F67C6B893B3}" type="datetimeFigureOut">
              <a:rPr lang="en-US"/>
              <a:pPr>
                <a:defRPr/>
              </a:pPr>
              <a:t>3/8/2019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765BD730-DC58-6343-A41C-6B3B622DCAE2}" type="slidenum">
              <a:rPr lang="en-US"/>
              <a:pPr>
                <a:defRPr/>
              </a:pPr>
              <a:t>‹#›</a:t>
            </a:fld>
            <a:endParaRPr lang="en-US" dirty="0"/>
          </a:p>
        </p:txBody>
      </p:sp>
    </p:spTree>
    <p:extLst>
      <p:ext uri="{BB962C8B-B14F-4D97-AF65-F5344CB8AC3E}">
        <p14:creationId xmlns:p14="http://schemas.microsoft.com/office/powerpoint/2010/main" val="12330605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65B937D2-7827-8748-9D63-2F251C75A548}" type="datetimeFigureOut">
              <a:rPr lang="en-US"/>
              <a:pPr>
                <a:defRPr/>
              </a:pPr>
              <a:t>3/8/2019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DD926D73-134C-C842-8671-F7254A6F5140}" type="slidenum">
              <a:rPr lang="en-US"/>
              <a:pPr>
                <a:defRPr/>
              </a:pPr>
              <a:t>‹#›</a:t>
            </a:fld>
            <a:endParaRPr lang="en-US" dirty="0"/>
          </a:p>
        </p:txBody>
      </p:sp>
    </p:spTree>
    <p:extLst>
      <p:ext uri="{BB962C8B-B14F-4D97-AF65-F5344CB8AC3E}">
        <p14:creationId xmlns:p14="http://schemas.microsoft.com/office/powerpoint/2010/main" val="33403256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1B2D9D6-2EED-314A-B5A7-B8AA87D0E9E4}" type="datetimeFigureOut">
              <a:rPr lang="en-US"/>
              <a:pPr>
                <a:defRPr/>
              </a:pPr>
              <a:t>3/8/2019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7FBAD95F-C4AC-F74C-8843-F1114F98EDBF}" type="slidenum">
              <a:rPr lang="en-US"/>
              <a:pPr>
                <a:defRPr/>
              </a:pPr>
              <a:t>‹#›</a:t>
            </a:fld>
            <a:endParaRPr lang="en-US" dirty="0"/>
          </a:p>
        </p:txBody>
      </p:sp>
    </p:spTree>
    <p:extLst>
      <p:ext uri="{BB962C8B-B14F-4D97-AF65-F5344CB8AC3E}">
        <p14:creationId xmlns:p14="http://schemas.microsoft.com/office/powerpoint/2010/main" val="37531629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30ABBAB-D36F-9146-BB7A-2DB9ADAC5A9C}" type="datetimeFigureOut">
              <a:rPr lang="en-US"/>
              <a:pPr>
                <a:defRPr/>
              </a:pPr>
              <a:t>3/8/2019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A4E9C37-50CC-2640-A8BB-4A084D551221}" type="slidenum">
              <a:rPr lang="en-US"/>
              <a:pPr>
                <a:defRPr/>
              </a:pPr>
              <a:t>‹#›</a:t>
            </a:fld>
            <a:endParaRPr lang="en-US" dirty="0"/>
          </a:p>
        </p:txBody>
      </p:sp>
    </p:spTree>
    <p:extLst>
      <p:ext uri="{BB962C8B-B14F-4D97-AF65-F5344CB8AC3E}">
        <p14:creationId xmlns:p14="http://schemas.microsoft.com/office/powerpoint/2010/main" val="220939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DD7422AA-180E-B24C-A2DD-5B797D7B4338}" type="datetimeFigureOut">
              <a:rPr lang="en-US"/>
              <a:pPr>
                <a:defRPr/>
              </a:pPr>
              <a:t>3/8/2019</a:t>
            </a:fld>
            <a:endParaRPr lang="en-US" dirty="0"/>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5BCE2FD8-6EFB-924A-BBC7-3D9FD8781D78}" type="slidenum">
              <a:rPr lang="en-US"/>
              <a:pPr>
                <a:defRPr/>
              </a:pPr>
              <a:t>‹#›</a:t>
            </a:fld>
            <a:endParaRPr lang="en-US" dirty="0"/>
          </a:p>
        </p:txBody>
      </p:sp>
    </p:spTree>
    <p:extLst>
      <p:ext uri="{BB962C8B-B14F-4D97-AF65-F5344CB8AC3E}">
        <p14:creationId xmlns:p14="http://schemas.microsoft.com/office/powerpoint/2010/main" val="3294783417"/>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Bullet Slide">
    <p:spTree>
      <p:nvGrpSpPr>
        <p:cNvPr id="1" name=""/>
        <p:cNvGrpSpPr/>
        <p:nvPr/>
      </p:nvGrpSpPr>
      <p:grpSpPr>
        <a:xfrm>
          <a:off x="0" y="0"/>
          <a:ext cx="0" cy="0"/>
          <a:chOff x="0" y="0"/>
          <a:chExt cx="0" cy="0"/>
        </a:xfrm>
      </p:grpSpPr>
      <p:sp>
        <p:nvSpPr>
          <p:cNvPr id="16" name="Text Placeholder 15"/>
          <p:cNvSpPr>
            <a:spLocks noGrp="1"/>
          </p:cNvSpPr>
          <p:nvPr>
            <p:ph type="body" sz="quarter" idx="30" hasCustomPrompt="1"/>
          </p:nvPr>
        </p:nvSpPr>
        <p:spPr>
          <a:xfrm>
            <a:off x="457200" y="1600200"/>
            <a:ext cx="8229600" cy="4267200"/>
          </a:xfrm>
          <a:prstGeom prst="rect">
            <a:avLst/>
          </a:prstGeom>
        </p:spPr>
        <p:txBody>
          <a:bodyPr>
            <a:normAutofit/>
          </a:bodyPr>
          <a:lstStyle>
            <a:lvl1pPr marL="342900" indent="-342900">
              <a:buClr>
                <a:schemeClr val="accent2"/>
              </a:buClr>
              <a:buFont typeface="Arial" charset="0"/>
              <a:buChar char="•"/>
              <a:defRPr sz="2800">
                <a:solidFill>
                  <a:schemeClr val="bg1"/>
                </a:solidFill>
              </a:defRPr>
            </a:lvl1pPr>
            <a:lvl2pPr>
              <a:defRPr sz="1600" b="0" i="0">
                <a:latin typeface="Calibri" charset="0"/>
                <a:ea typeface="Calibri" charset="0"/>
                <a:cs typeface="Calibri" charset="0"/>
              </a:defRPr>
            </a:lvl2pPr>
            <a:lvl3pPr>
              <a:defRPr sz="1400" b="0" i="0">
                <a:latin typeface="Calibri" charset="0"/>
                <a:ea typeface="Calibri" charset="0"/>
                <a:cs typeface="Calibri" charset="0"/>
              </a:defRPr>
            </a:lvl3pPr>
            <a:lvl4pPr>
              <a:defRPr sz="1400" b="0" i="0">
                <a:latin typeface="Calibri" charset="0"/>
                <a:ea typeface="Calibri" charset="0"/>
                <a:cs typeface="Calibri" charset="0"/>
              </a:defRPr>
            </a:lvl4pPr>
            <a:lvl5pPr>
              <a:defRPr sz="1400" b="0" i="0">
                <a:latin typeface="Calibri" charset="0"/>
                <a:ea typeface="Calibri" charset="0"/>
                <a:cs typeface="Calibri" charset="0"/>
              </a:defRPr>
            </a:lvl5pPr>
          </a:lstStyle>
          <a:p>
            <a:pPr lvl="0"/>
            <a:r>
              <a:rPr lang="en-US" dirty="0" smtClean="0"/>
              <a:t>Text = 28 </a:t>
            </a:r>
            <a:r>
              <a:rPr lang="en-US" dirty="0" err="1" smtClean="0"/>
              <a:t>pt</a:t>
            </a:r>
            <a:r>
              <a:rPr lang="en-US" dirty="0" smtClean="0"/>
              <a:t> Calibri</a:t>
            </a:r>
          </a:p>
        </p:txBody>
      </p:sp>
      <p:sp>
        <p:nvSpPr>
          <p:cNvPr id="4" name="Title 5"/>
          <p:cNvSpPr>
            <a:spLocks noGrp="1"/>
          </p:cNvSpPr>
          <p:nvPr>
            <p:ph type="title" hasCustomPrompt="1"/>
          </p:nvPr>
        </p:nvSpPr>
        <p:spPr>
          <a:xfrm>
            <a:off x="457200" y="357632"/>
            <a:ext cx="8229600" cy="729745"/>
          </a:xfrm>
        </p:spPr>
        <p:txBody>
          <a:bodyPr/>
          <a:lstStyle>
            <a:lvl1pPr>
              <a:defRPr baseline="0"/>
            </a:lvl1pPr>
          </a:lstStyle>
          <a:p>
            <a:r>
              <a:rPr lang="en-US" dirty="0" smtClean="0"/>
              <a:t>Title = 32 </a:t>
            </a:r>
            <a:r>
              <a:rPr lang="en-US" dirty="0" err="1" smtClean="0"/>
              <a:t>pt</a:t>
            </a:r>
            <a:r>
              <a:rPr lang="en-US" dirty="0" smtClean="0"/>
              <a:t> Calibri</a:t>
            </a:r>
            <a:endParaRPr lang="en-US" dirty="0"/>
          </a:p>
        </p:txBody>
      </p:sp>
    </p:spTree>
    <p:extLst>
      <p:ext uri="{BB962C8B-B14F-4D97-AF65-F5344CB8AC3E}">
        <p14:creationId xmlns:p14="http://schemas.microsoft.com/office/powerpoint/2010/main" val="3440497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D01537CD-3F2F-1C42-8CC8-D98653E46D5E}" type="datetimeFigureOut">
              <a:rPr lang="en-US"/>
              <a:pPr>
                <a:defRPr/>
              </a:pPr>
              <a:t>3/8/2019</a:t>
            </a:fld>
            <a:endParaRPr lang="en-US" dirty="0"/>
          </a:p>
        </p:txBody>
      </p:sp>
      <p:sp>
        <p:nvSpPr>
          <p:cNvPr id="8"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p>
        </p:txBody>
      </p:sp>
      <p:sp>
        <p:nvSpPr>
          <p:cNvPr id="9"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E71A7F4B-D849-9949-B056-9EF081A52F4A}" type="slidenum">
              <a:rPr lang="en-US"/>
              <a:pPr>
                <a:defRPr/>
              </a:pPr>
              <a:t>‹#›</a:t>
            </a:fld>
            <a:endParaRPr lang="en-US" dirty="0"/>
          </a:p>
        </p:txBody>
      </p:sp>
    </p:spTree>
    <p:extLst>
      <p:ext uri="{BB962C8B-B14F-4D97-AF65-F5344CB8AC3E}">
        <p14:creationId xmlns:p14="http://schemas.microsoft.com/office/powerpoint/2010/main" val="26219777"/>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BAD4A722-2514-2E44-A2D1-75902F2251E6}" type="datetimeFigureOut">
              <a:rPr lang="en-US"/>
              <a:pPr>
                <a:defRPr/>
              </a:pPr>
              <a:t>3/8/2019</a:t>
            </a:fld>
            <a:endParaRPr lang="en-US" dirty="0"/>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p>
        </p:txBody>
      </p:sp>
      <p:sp>
        <p:nvSpPr>
          <p:cNvPr id="5"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DBBAD978-2583-3440-BBC6-16DB090D697E}" type="slidenum">
              <a:rPr lang="en-US"/>
              <a:pPr>
                <a:defRPr/>
              </a:pPr>
              <a:t>‹#›</a:t>
            </a:fld>
            <a:endParaRPr lang="en-US" dirty="0"/>
          </a:p>
        </p:txBody>
      </p:sp>
    </p:spTree>
    <p:extLst>
      <p:ext uri="{BB962C8B-B14F-4D97-AF65-F5344CB8AC3E}">
        <p14:creationId xmlns:p14="http://schemas.microsoft.com/office/powerpoint/2010/main" val="134775036"/>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BEBC6B44-5FDE-D646-B187-047D5567924B}" type="datetimeFigureOut">
              <a:rPr lang="en-US"/>
              <a:pPr>
                <a:defRPr/>
              </a:pPr>
              <a:t>3/8/2019</a:t>
            </a:fld>
            <a:endParaRPr lang="en-US" dirty="0"/>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3BA20699-3253-714E-A86F-ABA98CEE1FD0}" type="slidenum">
              <a:rPr lang="en-US"/>
              <a:pPr>
                <a:defRPr/>
              </a:pPr>
              <a:t>‹#›</a:t>
            </a:fld>
            <a:endParaRPr lang="en-US" dirty="0"/>
          </a:p>
        </p:txBody>
      </p:sp>
    </p:spTree>
    <p:extLst>
      <p:ext uri="{BB962C8B-B14F-4D97-AF65-F5344CB8AC3E}">
        <p14:creationId xmlns:p14="http://schemas.microsoft.com/office/powerpoint/2010/main" val="2252226697"/>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73AE24F3-D793-8044-A42C-6F67C6B893B3}" type="datetimeFigureOut">
              <a:rPr lang="en-US"/>
              <a:pPr>
                <a:defRPr/>
              </a:pPr>
              <a:t>3/8/2019</a:t>
            </a:fld>
            <a:endParaRPr lang="en-US" dirty="0"/>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765BD730-DC58-6343-A41C-6B3B622DCAE2}" type="slidenum">
              <a:rPr lang="en-US"/>
              <a:pPr>
                <a:defRPr/>
              </a:pPr>
              <a:t>‹#›</a:t>
            </a:fld>
            <a:endParaRPr lang="en-US" dirty="0"/>
          </a:p>
        </p:txBody>
      </p:sp>
    </p:spTree>
    <p:extLst>
      <p:ext uri="{BB962C8B-B14F-4D97-AF65-F5344CB8AC3E}">
        <p14:creationId xmlns:p14="http://schemas.microsoft.com/office/powerpoint/2010/main" val="899856870"/>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65B937D2-7827-8748-9D63-2F251C75A548}" type="datetimeFigureOut">
              <a:rPr lang="en-US"/>
              <a:pPr>
                <a:defRPr/>
              </a:pPr>
              <a:t>3/8/2019</a:t>
            </a:fld>
            <a:endParaRPr lang="en-US" dirty="0"/>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DD926D73-134C-C842-8671-F7254A6F5140}" type="slidenum">
              <a:rPr lang="en-US"/>
              <a:pPr>
                <a:defRPr/>
              </a:pPr>
              <a:t>‹#›</a:t>
            </a:fld>
            <a:endParaRPr lang="en-US" dirty="0"/>
          </a:p>
        </p:txBody>
      </p:sp>
    </p:spTree>
    <p:extLst>
      <p:ext uri="{BB962C8B-B14F-4D97-AF65-F5344CB8AC3E}">
        <p14:creationId xmlns:p14="http://schemas.microsoft.com/office/powerpoint/2010/main" val="2654043394"/>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fade/>
  </p:transition>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00B9F2"/>
            </a:gs>
            <a:gs pos="90000">
              <a:srgbClr val="053264"/>
            </a:gs>
            <a:gs pos="30000">
              <a:srgbClr val="007AC2"/>
            </a:gs>
          </a:gsLst>
          <a:lin ang="162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682625"/>
            <a:ext cx="7772400" cy="369332"/>
          </a:xfrm>
          <a:prstGeom prst="rect">
            <a:avLst/>
          </a:prstGeom>
          <a:noFill/>
        </p:spPr>
        <p:txBody>
          <a:bodyPr vert="horz"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914400" y="1828800"/>
            <a:ext cx="7315200" cy="3429000"/>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71534401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ransition spd="med">
    <p:fade/>
  </p:transition>
  <p:txStyles>
    <p:titleStyle>
      <a:lvl1pPr algn="l" defTabSz="457200" rtl="0" eaLnBrk="1" latinLnBrk="0" hangingPunct="1">
        <a:lnSpc>
          <a:spcPct val="100000"/>
        </a:lnSpc>
        <a:spcBef>
          <a:spcPct val="0"/>
        </a:spcBef>
        <a:buNone/>
        <a:defRPr sz="2400" b="1" kern="1200">
          <a:solidFill>
            <a:schemeClr val="tx1"/>
          </a:solidFill>
          <a:latin typeface="+mj-lt"/>
          <a:ea typeface="+mj-ea"/>
          <a:cs typeface="Arial"/>
        </a:defRPr>
      </a:lvl1pPr>
    </p:titleStyle>
    <p:bodyStyle>
      <a:lvl1pPr marL="176213" indent="-176213" algn="l" defTabSz="457200" rtl="0" eaLnBrk="1" latinLnBrk="0" hangingPunct="1">
        <a:lnSpc>
          <a:spcPct val="1000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6E047118-9D73-D940-849A-E2266DCC4429}" type="datetimeFigureOut">
              <a:rPr lang="en-US"/>
              <a:pPr>
                <a:defRPr/>
              </a:pPr>
              <a:t>3/8/2019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9A489CAA-BEB4-0749-9B3B-E5A1D0F9B1D8}" type="slidenum">
              <a:rPr lang="en-US"/>
              <a:pPr>
                <a:defRPr/>
              </a:pPr>
              <a:t>‹#›</a:t>
            </a:fld>
            <a:endParaRPr lang="en-US" dirty="0"/>
          </a:p>
        </p:txBody>
      </p:sp>
    </p:spTree>
    <p:extLst>
      <p:ext uri="{BB962C8B-B14F-4D97-AF65-F5344CB8AC3E}">
        <p14:creationId xmlns:p14="http://schemas.microsoft.com/office/powerpoint/2010/main" val="425430881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Pamela.Fromhertz@noaa.gov" TargetMode="External"/><Relationship Id="rId2" Type="http://schemas.openxmlformats.org/officeDocument/2006/relationships/image" Target="../media/image4.jpeg"/><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hyperlink" Target="https://beta.ngs.noaa.gov/CORS/coords.shtml" TargetMode="External"/><Relationship Id="rId2" Type="http://schemas.openxmlformats.org/officeDocument/2006/relationships/hyperlink" Target="https://beta.ngs.noaa.gov/CORS/" TargetMode="External"/><Relationship Id="rId1" Type="http://schemas.openxmlformats.org/officeDocument/2006/relationships/slideLayout" Target="../slideLayouts/slideLayout30.xml"/><Relationship Id="rId4" Type="http://schemas.openxmlformats.org/officeDocument/2006/relationships/hyperlink" Target="https://beta.ngs.noaa.gov/OPUS/"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30.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3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hyperlink" Target="http://www.geodesy.noaa.gov/GRAV-D/"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3" Type="http://schemas.openxmlformats.org/officeDocument/2006/relationships/hyperlink" Target="mailto:NGS.SPCS@noaa.gov" TargetMode="External"/><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hyperlink" Target="marls.com" TargetMode="External"/><Relationship Id="rId2" Type="http://schemas.openxmlformats.org/officeDocument/2006/relationships/hyperlink" Target="mailto:MTCoordinator@marls.com" TargetMode="External"/><Relationship Id="rId1" Type="http://schemas.openxmlformats.org/officeDocument/2006/relationships/slideLayout" Target="../slideLayouts/slideLayout30.xml"/></Relationships>
</file>

<file path=ppt/slides/_rels/slide5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34.xml"/></Relationships>
</file>

<file path=ppt/slides/_rels/slide5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34.xml"/></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3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3" Type="http://schemas.openxmlformats.org/officeDocument/2006/relationships/hyperlink" Target="mailto:NGS.SPCS@noaa.gov" TargetMode="External"/><Relationship Id="rId2" Type="http://schemas.openxmlformats.org/officeDocument/2006/relationships/notesSlide" Target="../notesSlides/notesSlide31.xml"/><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3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0.xml"/></Relationships>
</file>

<file path=ppt/slides/_rels/slide6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30.xml"/><Relationship Id="rId4" Type="http://schemas.openxmlformats.org/officeDocument/2006/relationships/image" Target="../media/image36.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7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5.xml"/></Relationships>
</file>

<file path=ppt/slides/_rels/slide7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5.xml"/></Relationships>
</file>

<file path=ppt/slides/_rels/slide7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5.xml"/></Relationships>
</file>

<file path=ppt/slides/_rels/slide7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5.xml"/></Relationships>
</file>

<file path=ppt/slides/_rels/slide7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5.xml"/></Relationships>
</file>

<file path=ppt/slides/_rels/slide7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5.xml"/></Relationships>
</file>

<file path=ppt/slides/_rels/slide7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5.xml"/></Relationships>
</file>

<file path=ppt/slides/_rels/slide7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5.xml"/></Relationships>
</file>

<file path=ppt/slides/_rels/slide7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5.xml"/></Relationships>
</file>

<file path=ppt/slides/_rels/slide7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3" Type="http://schemas.openxmlformats.org/officeDocument/2006/relationships/hyperlink" Target="https://www.arcgis.com/apps/webappviewer/index.html?id=0829616b6ec740b7a0bfbf057188e865" TargetMode="External"/><Relationship Id="rId2" Type="http://schemas.openxmlformats.org/officeDocument/2006/relationships/hyperlink" Target="https://survey123.arcgis.com/share/130be382350e4a38a71de3b2e4d92a98" TargetMode="External"/><Relationship Id="rId1" Type="http://schemas.openxmlformats.org/officeDocument/2006/relationships/slideLayout" Target="../slideLayouts/slideLayout30.xml"/><Relationship Id="rId4" Type="http://schemas.openxmlformats.org/officeDocument/2006/relationships/hyperlink" Target="https://geodesy.noaa.gov/GPSonBM/index.shtml"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30.xml"/></Relationships>
</file>

<file path=ppt/slides/_rels/slide8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30.xml"/></Relationships>
</file>

<file path=ppt/slides/_rels/slide8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0.xml"/></Relationships>
</file>

<file path=ppt/slides/_rels/slide8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29.xml"/><Relationship Id="rId4" Type="http://schemas.openxmlformats.org/officeDocument/2006/relationships/image" Target="../media/image53.png"/></Relationships>
</file>

<file path=ppt/slides/_rels/slide8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9.xml"/><Relationship Id="rId5" Type="http://schemas.openxmlformats.org/officeDocument/2006/relationships/image" Target="../media/image57.png"/><Relationship Id="rId4" Type="http://schemas.openxmlformats.org/officeDocument/2006/relationships/image" Target="../media/image56.png"/></Relationships>
</file>

<file path=ppt/slides/_rels/slide86.xml.rels><?xml version="1.0" encoding="UTF-8" standalone="yes"?>
<Relationships xmlns="http://schemas.openxmlformats.org/package/2006/relationships"><Relationship Id="rId3" Type="http://schemas.openxmlformats.org/officeDocument/2006/relationships/hyperlink" Target="https://attendee.gotowebinar.com/recording/4100208993309956616" TargetMode="External"/><Relationship Id="rId2" Type="http://schemas.openxmlformats.org/officeDocument/2006/relationships/hyperlink" Target="https://attendee.gotowebinar.com/recording/3222375402987297281" TargetMode="External"/><Relationship Id="rId1" Type="http://schemas.openxmlformats.org/officeDocument/2006/relationships/slideLayout" Target="../slideLayouts/slideLayout30.xml"/><Relationship Id="rId4" Type="http://schemas.openxmlformats.org/officeDocument/2006/relationships/hyperlink" Target="https://attendee.gotowebinar.com/recording/8767732610551898883" TargetMode="Externa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0.xml"/></Relationships>
</file>

<file path=ppt/slides/_rels/slide8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1.xml"/><Relationship Id="rId1" Type="http://schemas.openxmlformats.org/officeDocument/2006/relationships/slideLayout" Target="../slideLayouts/slideLayout30.xml"/></Relationships>
</file>

<file path=ppt/slides/_rels/slide9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hyperlink" Target="mailto:MTCoordinator@marls.com" TargetMode="External"/><Relationship Id="rId2" Type="http://schemas.openxmlformats.org/officeDocument/2006/relationships/hyperlink" Target="mailto:Pamela.Fromhertz@noaa.gov"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314" name="Title 1"/>
          <p:cNvSpPr txBox="1">
            <a:spLocks/>
          </p:cNvSpPr>
          <p:nvPr/>
        </p:nvSpPr>
        <p:spPr bwMode="auto">
          <a:xfrm>
            <a:off x="0" y="1812412"/>
            <a:ext cx="9144000" cy="2485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defRPr/>
            </a:pPr>
            <a:r>
              <a:rPr lang="en-US" sz="2800" b="1" dirty="0" smtClean="0"/>
              <a:t>Changes are coming</a:t>
            </a:r>
          </a:p>
          <a:p>
            <a:pPr algn="ctr">
              <a:defRPr/>
            </a:pPr>
            <a:r>
              <a:rPr lang="en-US" sz="2800" b="1" dirty="0" smtClean="0"/>
              <a:t>NGS 2022 - NSRS Modernization</a:t>
            </a:r>
          </a:p>
          <a:p>
            <a:pPr algn="ctr">
              <a:defRPr/>
            </a:pPr>
            <a:r>
              <a:rPr lang="en-US" sz="2800" b="1" dirty="0" smtClean="0"/>
              <a:t>Are you Ready?</a:t>
            </a:r>
          </a:p>
        </p:txBody>
      </p:sp>
      <p:sp>
        <p:nvSpPr>
          <p:cNvPr id="6" name="TextBox 1"/>
          <p:cNvSpPr txBox="1">
            <a:spLocks noChangeArrowheads="1"/>
          </p:cNvSpPr>
          <p:nvPr/>
        </p:nvSpPr>
        <p:spPr bwMode="auto">
          <a:xfrm>
            <a:off x="3726875" y="6518275"/>
            <a:ext cx="1600200" cy="33972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sz="1600" dirty="0">
                <a:solidFill>
                  <a:schemeClr val="bg1"/>
                </a:solidFill>
                <a:latin typeface="Gill Sans MT" panose="020B0502020104020203" pitchFamily="34" charset="0"/>
                <a:ea typeface="ＭＳ Ｐゴシック" panose="020B0600070205080204" pitchFamily="34" charset="-128"/>
                <a:cs typeface="Arial" panose="020B0604020202020204" pitchFamily="34" charset="0"/>
              </a:rPr>
              <a:t>geodesy.noaa.gov</a:t>
            </a:r>
          </a:p>
        </p:txBody>
      </p:sp>
      <p:sp>
        <p:nvSpPr>
          <p:cNvPr id="9" name="Content Placeholder 2"/>
          <p:cNvSpPr txBox="1">
            <a:spLocks/>
          </p:cNvSpPr>
          <p:nvPr/>
        </p:nvSpPr>
        <p:spPr bwMode="auto">
          <a:xfrm>
            <a:off x="2145143" y="5474639"/>
            <a:ext cx="4853709" cy="5347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457200" rtl="0" eaLnBrk="1" fontAlgn="base" latinLnBrk="0" hangingPunct="1">
              <a:lnSpc>
                <a:spcPct val="100000"/>
              </a:lnSpc>
              <a:spcBef>
                <a:spcPts val="0"/>
              </a:spcBef>
              <a:spcAft>
                <a:spcPct val="0"/>
              </a:spcAft>
              <a:buClrTx/>
              <a:buSzTx/>
              <a:buFont typeface="Arial" charset="0"/>
              <a:buNone/>
              <a:tabLst/>
              <a:defRPr/>
            </a:pPr>
            <a:r>
              <a:rPr lang="en-US" sz="1800" dirty="0" smtClean="0">
                <a:solidFill>
                  <a:prstClr val="black"/>
                </a:solidFill>
                <a:latin typeface="Calibri"/>
                <a:cs typeface="Times New Roman" charset="0"/>
              </a:rPr>
              <a:t>MARLS</a:t>
            </a:r>
          </a:p>
          <a:p>
            <a:pPr marL="0" marR="0" lvl="0" indent="0" algn="ctr" defTabSz="457200" rtl="0" eaLnBrk="1" fontAlgn="base" latinLnBrk="0" hangingPunct="1">
              <a:lnSpc>
                <a:spcPct val="100000"/>
              </a:lnSpc>
              <a:spcBef>
                <a:spcPts val="0"/>
              </a:spcBef>
              <a:spcAft>
                <a:spcPct val="0"/>
              </a:spcAft>
              <a:buClrTx/>
              <a:buSzTx/>
              <a:buFont typeface="Arial" charset="0"/>
              <a:buNone/>
              <a:tabLst/>
              <a:defRPr/>
            </a:pPr>
            <a:r>
              <a:rPr lang="en-US" sz="1800" dirty="0" smtClean="0">
                <a:solidFill>
                  <a:prstClr val="black"/>
                </a:solidFill>
                <a:latin typeface="Calibri"/>
                <a:cs typeface="Times New Roman" charset="0"/>
              </a:rPr>
              <a:t>February 21, 2019</a:t>
            </a:r>
            <a:endParaRPr kumimoji="0" lang="en-US" sz="1800" b="0" i="0" u="none" strike="noStrike" kern="1200" cap="none" spc="0" normalizeH="0" baseline="0" noProof="0" dirty="0" smtClean="0">
              <a:ln>
                <a:noFill/>
              </a:ln>
              <a:solidFill>
                <a:prstClr val="black"/>
              </a:solidFill>
              <a:effectLst/>
              <a:uLnTx/>
              <a:uFillTx/>
              <a:latin typeface="Calibri"/>
              <a:cs typeface="Times New Roman" charset="0"/>
            </a:endParaRPr>
          </a:p>
        </p:txBody>
      </p:sp>
      <p:sp>
        <p:nvSpPr>
          <p:cNvPr id="10" name="TextBox 9"/>
          <p:cNvSpPr txBox="1"/>
          <p:nvPr/>
        </p:nvSpPr>
        <p:spPr>
          <a:xfrm>
            <a:off x="381000" y="3636031"/>
            <a:ext cx="3668761" cy="1323439"/>
          </a:xfrm>
          <a:prstGeom prst="rect">
            <a:avLst/>
          </a:prstGeom>
          <a:noFill/>
        </p:spPr>
        <p:txBody>
          <a:bodyPr wrap="none" anchor="ctr">
            <a:spAutoFit/>
          </a:bodyPr>
          <a:lstStyle/>
          <a:p>
            <a:pPr eaLnBrk="1" fontAlgn="auto" hangingPunct="1">
              <a:spcBef>
                <a:spcPts val="0"/>
              </a:spcBef>
              <a:spcAft>
                <a:spcPts val="0"/>
              </a:spcAft>
              <a:defRPr/>
            </a:pPr>
            <a:r>
              <a:rPr lang="en-US" sz="2000" dirty="0">
                <a:latin typeface="+mn-lt"/>
              </a:rPr>
              <a:t>Pam Fromhertz</a:t>
            </a:r>
          </a:p>
          <a:p>
            <a:pPr eaLnBrk="1" fontAlgn="auto" hangingPunct="1">
              <a:spcBef>
                <a:spcPts val="0"/>
              </a:spcBef>
              <a:spcAft>
                <a:spcPts val="0"/>
              </a:spcAft>
              <a:defRPr/>
            </a:pPr>
            <a:r>
              <a:rPr lang="en-US" sz="2000" dirty="0">
                <a:latin typeface="+mn-lt"/>
              </a:rPr>
              <a:t>Rocky Mountain Regional Advisor</a:t>
            </a:r>
          </a:p>
          <a:p>
            <a:pPr eaLnBrk="1" fontAlgn="auto" hangingPunct="1">
              <a:spcBef>
                <a:spcPts val="0"/>
              </a:spcBef>
              <a:spcAft>
                <a:spcPts val="0"/>
              </a:spcAft>
              <a:defRPr/>
            </a:pPr>
            <a:r>
              <a:rPr lang="en-US" sz="2000" dirty="0" smtClean="0">
                <a:latin typeface="+mn-lt"/>
                <a:hlinkClick r:id="rId3"/>
              </a:rPr>
              <a:t>Pamela.Fromhertz@noaa.gov</a:t>
            </a:r>
            <a:endParaRPr lang="en-US" sz="2000" dirty="0" smtClean="0">
              <a:latin typeface="+mn-lt"/>
            </a:endParaRPr>
          </a:p>
          <a:p>
            <a:pPr fontAlgn="auto">
              <a:spcBef>
                <a:spcPts val="0"/>
              </a:spcBef>
              <a:spcAft>
                <a:spcPts val="0"/>
              </a:spcAft>
              <a:defRPr/>
            </a:pPr>
            <a:r>
              <a:rPr lang="en-US" sz="2000" dirty="0" smtClean="0">
                <a:latin typeface="+mn-lt"/>
              </a:rPr>
              <a:t>240-988-6363</a:t>
            </a:r>
            <a:endParaRPr lang="en-US" sz="2000" dirty="0">
              <a:latin typeface="+mn-lt"/>
            </a:endParaRPr>
          </a:p>
        </p:txBody>
      </p:sp>
      <p:sp>
        <p:nvSpPr>
          <p:cNvPr id="11" name="TextBox 10"/>
          <p:cNvSpPr txBox="1"/>
          <p:nvPr/>
        </p:nvSpPr>
        <p:spPr>
          <a:xfrm>
            <a:off x="5562600" y="3482143"/>
            <a:ext cx="3139577" cy="2246769"/>
          </a:xfrm>
          <a:prstGeom prst="rect">
            <a:avLst/>
          </a:prstGeom>
          <a:noFill/>
        </p:spPr>
        <p:txBody>
          <a:bodyPr wrap="none" anchor="ctr">
            <a:spAutoFit/>
          </a:bodyPr>
          <a:lstStyle/>
          <a:p>
            <a:pPr eaLnBrk="1" fontAlgn="auto" hangingPunct="1">
              <a:spcBef>
                <a:spcPts val="0"/>
              </a:spcBef>
              <a:spcAft>
                <a:spcPts val="0"/>
              </a:spcAft>
              <a:defRPr/>
            </a:pPr>
            <a:r>
              <a:rPr lang="en-US" sz="2000" dirty="0" smtClean="0">
                <a:solidFill>
                  <a:schemeClr val="tx2">
                    <a:lumMod val="50000"/>
                  </a:schemeClr>
                </a:solidFill>
                <a:latin typeface="+mn-lt"/>
              </a:rPr>
              <a:t>Joshua Phillips</a:t>
            </a:r>
          </a:p>
          <a:p>
            <a:pPr eaLnBrk="1" fontAlgn="auto" hangingPunct="1">
              <a:spcBef>
                <a:spcPts val="0"/>
              </a:spcBef>
              <a:spcAft>
                <a:spcPts val="0"/>
              </a:spcAft>
              <a:defRPr/>
            </a:pPr>
            <a:r>
              <a:rPr lang="en-US" sz="2000" dirty="0" smtClean="0">
                <a:solidFill>
                  <a:schemeClr val="tx2">
                    <a:lumMod val="50000"/>
                  </a:schemeClr>
                </a:solidFill>
                <a:latin typeface="+mn-lt"/>
              </a:rPr>
              <a:t>MARLS, MT CO-Coordinator</a:t>
            </a:r>
          </a:p>
          <a:p>
            <a:pPr eaLnBrk="1" fontAlgn="auto" hangingPunct="1">
              <a:spcBef>
                <a:spcPts val="0"/>
              </a:spcBef>
              <a:spcAft>
                <a:spcPts val="0"/>
              </a:spcAft>
              <a:defRPr/>
            </a:pPr>
            <a:endParaRPr lang="en-US" sz="2000" dirty="0" smtClean="0">
              <a:solidFill>
                <a:schemeClr val="tx2">
                  <a:lumMod val="50000"/>
                </a:schemeClr>
              </a:solidFill>
              <a:latin typeface="+mn-lt"/>
            </a:endParaRPr>
          </a:p>
          <a:p>
            <a:pPr eaLnBrk="1" fontAlgn="auto" hangingPunct="1">
              <a:spcBef>
                <a:spcPts val="0"/>
              </a:spcBef>
              <a:spcAft>
                <a:spcPts val="0"/>
              </a:spcAft>
              <a:defRPr/>
            </a:pPr>
            <a:r>
              <a:rPr lang="en-US" sz="2000" dirty="0" smtClean="0">
                <a:solidFill>
                  <a:schemeClr val="tx2">
                    <a:lumMod val="50000"/>
                  </a:schemeClr>
                </a:solidFill>
                <a:latin typeface="+mn-lt"/>
              </a:rPr>
              <a:t>MTCoordinator@marls.com</a:t>
            </a:r>
          </a:p>
          <a:p>
            <a:pPr eaLnBrk="1" fontAlgn="auto" hangingPunct="1">
              <a:spcBef>
                <a:spcPts val="0"/>
              </a:spcBef>
              <a:spcAft>
                <a:spcPts val="0"/>
              </a:spcAft>
              <a:defRPr/>
            </a:pPr>
            <a:endParaRPr lang="en-US" sz="2000" dirty="0">
              <a:solidFill>
                <a:schemeClr val="tx2">
                  <a:lumMod val="50000"/>
                </a:schemeClr>
              </a:solidFill>
              <a:latin typeface="+mn-lt"/>
            </a:endParaRPr>
          </a:p>
          <a:p>
            <a:pPr eaLnBrk="1" fontAlgn="auto" hangingPunct="1">
              <a:spcBef>
                <a:spcPts val="0"/>
              </a:spcBef>
              <a:spcAft>
                <a:spcPts val="0"/>
              </a:spcAft>
              <a:defRPr/>
            </a:pPr>
            <a:r>
              <a:rPr lang="en-US" sz="2000" dirty="0" smtClean="0">
                <a:solidFill>
                  <a:schemeClr val="tx2">
                    <a:lumMod val="50000"/>
                  </a:schemeClr>
                </a:solidFill>
                <a:latin typeface="+mn-lt"/>
              </a:rPr>
              <a:t>Tyson </a:t>
            </a:r>
            <a:r>
              <a:rPr lang="en-US" sz="2000" dirty="0" err="1" smtClean="0">
                <a:solidFill>
                  <a:schemeClr val="tx2">
                    <a:lumMod val="50000"/>
                  </a:schemeClr>
                </a:solidFill>
                <a:latin typeface="+mn-lt"/>
              </a:rPr>
              <a:t>Olinger</a:t>
            </a:r>
            <a:endParaRPr lang="en-US" sz="2000" dirty="0" smtClean="0">
              <a:solidFill>
                <a:schemeClr val="tx2">
                  <a:lumMod val="50000"/>
                </a:schemeClr>
              </a:solidFill>
              <a:latin typeface="+mn-lt"/>
            </a:endParaRPr>
          </a:p>
          <a:p>
            <a:pPr eaLnBrk="1" fontAlgn="auto" hangingPunct="1">
              <a:spcBef>
                <a:spcPts val="0"/>
              </a:spcBef>
              <a:spcAft>
                <a:spcPts val="0"/>
              </a:spcAft>
              <a:defRPr/>
            </a:pPr>
            <a:r>
              <a:rPr lang="en-US" sz="2000" dirty="0" smtClean="0">
                <a:solidFill>
                  <a:schemeClr val="tx2">
                    <a:lumMod val="50000"/>
                  </a:schemeClr>
                </a:solidFill>
                <a:latin typeface="+mn-lt"/>
              </a:rPr>
              <a:t>MDT, MT CO - Coordinator</a:t>
            </a:r>
            <a:endParaRPr lang="en-US" sz="2000" dirty="0">
              <a:solidFill>
                <a:schemeClr val="tx2">
                  <a:lumMod val="50000"/>
                </a:schemeClr>
              </a:solidFill>
              <a:latin typeface="+mn-lt"/>
            </a:endParaRPr>
          </a:p>
        </p:txBody>
      </p:sp>
    </p:spTree>
    <p:extLst>
      <p:ext uri="{BB962C8B-B14F-4D97-AF65-F5344CB8AC3E}">
        <p14:creationId xmlns:p14="http://schemas.microsoft.com/office/powerpoint/2010/main" val="2805119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latin typeface="+mj-lt"/>
              </a:rPr>
              <a:t>Montana CORS</a:t>
            </a:r>
            <a:endParaRPr lang="en-US" dirty="0">
              <a:latin typeface="+mj-lt"/>
            </a:endParaRPr>
          </a:p>
        </p:txBody>
      </p:sp>
      <p:sp>
        <p:nvSpPr>
          <p:cNvPr id="4" name="Footer Placeholder 3"/>
          <p:cNvSpPr>
            <a:spLocks noGrp="1"/>
          </p:cNvSpPr>
          <p:nvPr>
            <p:ph type="ftr" sz="quarter" idx="11"/>
          </p:nvPr>
        </p:nvSpPr>
        <p:spPr/>
        <p:txBody>
          <a:bodyPr/>
          <a:lstStyle/>
          <a:p>
            <a:pPr>
              <a:defRPr/>
            </a:pPr>
            <a:r>
              <a:rPr lang="en-US" smtClean="0"/>
              <a:t>geodesy.noaa.gov</a:t>
            </a:r>
            <a:endParaRPr lang="en-US"/>
          </a:p>
        </p:txBody>
      </p:sp>
      <p:pic>
        <p:nvPicPr>
          <p:cNvPr id="35844" name="Picture 6"/>
          <p:cNvPicPr>
            <a:picLocks noChangeAspect="1"/>
          </p:cNvPicPr>
          <p:nvPr/>
        </p:nvPicPr>
        <p:blipFill>
          <a:blip r:embed="rId3">
            <a:extLst>
              <a:ext uri="{28A0092B-C50C-407E-A947-70E740481C1C}">
                <a14:useLocalDpi xmlns:a14="http://schemas.microsoft.com/office/drawing/2010/main" val="0"/>
              </a:ext>
            </a:extLst>
          </a:blip>
          <a:srcRect l="26520" t="18748" r="13104" b="15627"/>
          <a:stretch>
            <a:fillRect/>
          </a:stretch>
        </p:blipFill>
        <p:spPr bwMode="auto">
          <a:xfrm>
            <a:off x="304800" y="1143000"/>
            <a:ext cx="8534400" cy="521493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52367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latin typeface="+mj-lt"/>
              </a:rPr>
              <a:t>ITRF14 (Beta)</a:t>
            </a:r>
            <a:endParaRPr lang="en-US" dirty="0">
              <a:latin typeface="+mj-lt"/>
            </a:endParaRPr>
          </a:p>
        </p:txBody>
      </p:sp>
      <p:sp>
        <p:nvSpPr>
          <p:cNvPr id="4" name="Footer Placeholder 3"/>
          <p:cNvSpPr>
            <a:spLocks noGrp="1"/>
          </p:cNvSpPr>
          <p:nvPr>
            <p:ph type="ftr" sz="quarter" idx="11"/>
          </p:nvPr>
        </p:nvSpPr>
        <p:spPr/>
        <p:txBody>
          <a:bodyPr/>
          <a:lstStyle/>
          <a:p>
            <a:pPr>
              <a:defRPr/>
            </a:pPr>
            <a:r>
              <a:rPr lang="en-US" smtClean="0"/>
              <a:t>geodesy.noaa.gov</a:t>
            </a:r>
            <a:endParaRPr lang="en-US"/>
          </a:p>
        </p:txBody>
      </p:sp>
      <p:sp>
        <p:nvSpPr>
          <p:cNvPr id="5" name="Rectangle 1"/>
          <p:cNvSpPr>
            <a:spLocks noGrp="1" noChangeArrowheads="1"/>
          </p:cNvSpPr>
          <p:nvPr>
            <p:ph idx="1"/>
          </p:nvPr>
        </p:nvSpPr>
        <p:spPr>
          <a:xfrm>
            <a:off x="484188" y="1463675"/>
            <a:ext cx="8431212" cy="4830763"/>
          </a:xfrm>
          <a:solidFill>
            <a:srgbClr val="FFFFFF"/>
          </a:solidFill>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spcBef>
                <a:spcPct val="0"/>
              </a:spcBef>
              <a:defRPr/>
            </a:pPr>
            <a:r>
              <a:rPr lang="en-US" altLang="en-US" sz="2800" dirty="0">
                <a:solidFill>
                  <a:srgbClr val="222222"/>
                </a:solidFill>
                <a:latin typeface="+mj-lt"/>
              </a:rPr>
              <a:t>N</a:t>
            </a:r>
            <a:r>
              <a:rPr lang="en-US" altLang="en-US" sz="2800" dirty="0" smtClean="0">
                <a:solidFill>
                  <a:srgbClr val="222222"/>
                </a:solidFill>
                <a:latin typeface="+mj-lt"/>
              </a:rPr>
              <a:t>ew (beta) CORS coordinates referenced in ITRF14 are available for testing on NGS beta website: </a:t>
            </a:r>
            <a:r>
              <a:rPr lang="en-US" altLang="en-US" sz="2800" dirty="0" smtClean="0">
                <a:solidFill>
                  <a:srgbClr val="1155CC"/>
                </a:solidFill>
                <a:latin typeface="+mj-lt"/>
                <a:hlinkClick r:id="rId2"/>
              </a:rPr>
              <a:t>https://beta.ngs.noaa.gov/CORS/</a:t>
            </a:r>
            <a:endParaRPr lang="en-US" altLang="en-US" sz="2800" dirty="0" smtClean="0">
              <a:solidFill>
                <a:srgbClr val="1155CC"/>
              </a:solidFill>
              <a:latin typeface="+mj-lt"/>
            </a:endParaRPr>
          </a:p>
          <a:p>
            <a:pPr>
              <a:spcBef>
                <a:spcPct val="0"/>
              </a:spcBef>
              <a:defRPr/>
            </a:pPr>
            <a:endParaRPr lang="en-US" altLang="en-US" sz="2800" dirty="0" smtClean="0">
              <a:latin typeface="+mj-lt"/>
            </a:endParaRPr>
          </a:p>
          <a:p>
            <a:pPr>
              <a:spcBef>
                <a:spcPct val="0"/>
              </a:spcBef>
              <a:defRPr/>
            </a:pPr>
            <a:r>
              <a:rPr lang="en-US" altLang="en-US" sz="2800" dirty="0" smtClean="0">
                <a:solidFill>
                  <a:srgbClr val="222222"/>
                </a:solidFill>
                <a:latin typeface="+mj-lt"/>
              </a:rPr>
              <a:t>More details about new (beta) CORS coordinates and the multi-year CORS solution (MYCS2) processing are here: </a:t>
            </a:r>
            <a:r>
              <a:rPr lang="en-US" altLang="en-US" sz="2800" dirty="0" smtClean="0">
                <a:solidFill>
                  <a:srgbClr val="1155CC"/>
                </a:solidFill>
                <a:latin typeface="+mj-lt"/>
                <a:hlinkClick r:id="rId3"/>
              </a:rPr>
              <a:t>https://beta.ngs.noaa.gov/CORS/coords.shtml</a:t>
            </a:r>
            <a:r>
              <a:rPr lang="en-US" altLang="en-US" sz="2800" dirty="0" smtClean="0">
                <a:solidFill>
                  <a:srgbClr val="222222"/>
                </a:solidFill>
                <a:latin typeface="+mj-lt"/>
              </a:rPr>
              <a:t/>
            </a:r>
            <a:br>
              <a:rPr lang="en-US" altLang="en-US" sz="2800" dirty="0" smtClean="0">
                <a:solidFill>
                  <a:srgbClr val="222222"/>
                </a:solidFill>
                <a:latin typeface="+mj-lt"/>
              </a:rPr>
            </a:br>
            <a:endParaRPr lang="en-US" altLang="en-US" sz="2800" dirty="0" smtClean="0">
              <a:latin typeface="+mj-lt"/>
            </a:endParaRPr>
          </a:p>
          <a:p>
            <a:pPr>
              <a:spcBef>
                <a:spcPct val="0"/>
              </a:spcBef>
              <a:defRPr/>
            </a:pPr>
            <a:r>
              <a:rPr lang="en-US" altLang="en-US" sz="2800" dirty="0" smtClean="0">
                <a:solidFill>
                  <a:srgbClr val="222222"/>
                </a:solidFill>
                <a:latin typeface="+mj-lt"/>
              </a:rPr>
              <a:t>OPUS suite on NGS beta website for processing GPS observations with new (beta) CORS coordinates for testing here: </a:t>
            </a:r>
            <a:r>
              <a:rPr lang="en-US" altLang="en-US" sz="2800" dirty="0" smtClean="0">
                <a:solidFill>
                  <a:srgbClr val="1155CC"/>
                </a:solidFill>
                <a:latin typeface="+mj-lt"/>
                <a:hlinkClick r:id="rId4"/>
              </a:rPr>
              <a:t>https://beta.ngs.noaa.gov/OPUS/</a:t>
            </a:r>
            <a:r>
              <a:rPr lang="en-US" altLang="en-US" sz="2800" dirty="0" smtClean="0">
                <a:solidFill>
                  <a:srgbClr val="222222"/>
                </a:solidFill>
                <a:latin typeface="+mj-lt"/>
              </a:rPr>
              <a:t> </a:t>
            </a:r>
            <a:endParaRPr lang="en-US" altLang="en-US" sz="2800" dirty="0" smtClean="0">
              <a:latin typeface="+mj-lt"/>
            </a:endParaRPr>
          </a:p>
        </p:txBody>
      </p:sp>
    </p:spTree>
    <p:extLst>
      <p:ext uri="{BB962C8B-B14F-4D97-AF65-F5344CB8AC3E}">
        <p14:creationId xmlns:p14="http://schemas.microsoft.com/office/powerpoint/2010/main" val="24521296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smtClean="0"/>
              <a:t>geodesy.noaa.gov</a:t>
            </a:r>
            <a:endParaRPr lang="en-US"/>
          </a:p>
        </p:txBody>
      </p:sp>
      <p:pic>
        <p:nvPicPr>
          <p:cNvPr id="45059" name="Picture 4"/>
          <p:cNvPicPr>
            <a:picLocks noChangeAspect="1"/>
          </p:cNvPicPr>
          <p:nvPr/>
        </p:nvPicPr>
        <p:blipFill>
          <a:blip r:embed="rId2">
            <a:extLst>
              <a:ext uri="{28A0092B-C50C-407E-A947-70E740481C1C}">
                <a14:useLocalDpi xmlns:a14="http://schemas.microsoft.com/office/drawing/2010/main" val="0"/>
              </a:ext>
            </a:extLst>
          </a:blip>
          <a:srcRect r="1610"/>
          <a:stretch>
            <a:fillRect/>
          </a:stretch>
        </p:blipFill>
        <p:spPr bwMode="auto">
          <a:xfrm>
            <a:off x="114300" y="609600"/>
            <a:ext cx="8915400" cy="50942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83161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Box 2"/>
          <p:cNvSpPr txBox="1">
            <a:spLocks noChangeArrowheads="1"/>
          </p:cNvSpPr>
          <p:nvPr/>
        </p:nvSpPr>
        <p:spPr bwMode="auto">
          <a:xfrm>
            <a:off x="0" y="45720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defTabSz="45720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defTabSz="4572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defTabSz="4572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defTabSz="4572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3600">
                <a:solidFill>
                  <a:srgbClr val="000000"/>
                </a:solidFill>
                <a:latin typeface="Calibri" panose="020F0502020204030204" pitchFamily="34" charset="0"/>
                <a:ea typeface="ＭＳ Ｐゴシック" panose="020B0600070205080204" pitchFamily="34" charset="-128"/>
                <a:cs typeface="Arial" panose="020B0604020202020204" pitchFamily="34" charset="0"/>
              </a:rPr>
              <a:t>New geometric datum minus NAD 83 (horizontal)</a:t>
            </a:r>
          </a:p>
        </p:txBody>
      </p:sp>
      <p:pic>
        <p:nvPicPr>
          <p:cNvPr id="69635" name="Picture 2" descr="D:\GIS\General\US\Export\Horiz_IGS05_minus_NAD83_2020_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856199"/>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Box 2"/>
          <p:cNvSpPr txBox="1">
            <a:spLocks noChangeArrowheads="1"/>
          </p:cNvSpPr>
          <p:nvPr/>
        </p:nvSpPr>
        <p:spPr bwMode="auto">
          <a:xfrm>
            <a:off x="0" y="45720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defTabSz="45720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defTabSz="4572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defTabSz="4572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defTabSz="4572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3600">
                <a:solidFill>
                  <a:srgbClr val="000000"/>
                </a:solidFill>
                <a:latin typeface="Calibri" panose="020F0502020204030204" pitchFamily="34" charset="0"/>
                <a:ea typeface="ＭＳ Ｐゴシック" panose="020B0600070205080204" pitchFamily="34" charset="-128"/>
                <a:cs typeface="Arial" panose="020B0604020202020204" pitchFamily="34" charset="0"/>
              </a:rPr>
              <a:t>New geometric datum minus NAD 83 </a:t>
            </a:r>
            <a:br>
              <a:rPr lang="en-US" altLang="en-US" sz="3600">
                <a:solidFill>
                  <a:srgbClr val="000000"/>
                </a:solidFill>
                <a:latin typeface="Calibri" panose="020F0502020204030204" pitchFamily="34" charset="0"/>
                <a:ea typeface="ＭＳ Ｐゴシック" panose="020B0600070205080204" pitchFamily="34" charset="-128"/>
                <a:cs typeface="Arial" panose="020B0604020202020204" pitchFamily="34" charset="0"/>
              </a:rPr>
            </a:br>
            <a:r>
              <a:rPr lang="en-US" altLang="en-US" sz="3600">
                <a:solidFill>
                  <a:srgbClr val="000000"/>
                </a:solidFill>
                <a:latin typeface="Calibri" panose="020F0502020204030204" pitchFamily="34" charset="0"/>
                <a:ea typeface="ＭＳ Ｐゴシック" panose="020B0600070205080204" pitchFamily="34" charset="-128"/>
                <a:cs typeface="Arial" panose="020B0604020202020204" pitchFamily="34" charset="0"/>
              </a:rPr>
              <a:t>(ellipsoid height)</a:t>
            </a:r>
          </a:p>
        </p:txBody>
      </p:sp>
      <p:pic>
        <p:nvPicPr>
          <p:cNvPr id="71683" name="Picture 2" descr="D:\GIS\General\US\Export\Elpsd ht_IGS05_minus_NAD83_2020_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6817349"/>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a:xfrm>
            <a:off x="0" y="304800"/>
            <a:ext cx="9144000" cy="1143000"/>
          </a:xfrm>
        </p:spPr>
        <p:txBody>
          <a:bodyPr/>
          <a:lstStyle/>
          <a:p>
            <a:r>
              <a:rPr lang="en-US" altLang="en-US" sz="3200" smtClean="0">
                <a:latin typeface="+mj-lt"/>
              </a:rPr>
              <a:t>New Vertical Datum</a:t>
            </a:r>
            <a:r>
              <a:rPr lang="en-US" altLang="en-US" sz="3200" smtClean="0">
                <a:solidFill>
                  <a:srgbClr val="0070C0"/>
                </a:solidFill>
                <a:latin typeface="+mj-lt"/>
              </a:rPr>
              <a:t/>
            </a:r>
            <a:br>
              <a:rPr lang="en-US" altLang="en-US" sz="3200" smtClean="0">
                <a:solidFill>
                  <a:srgbClr val="0070C0"/>
                </a:solidFill>
                <a:latin typeface="+mj-lt"/>
              </a:rPr>
            </a:br>
            <a:r>
              <a:rPr lang="en-US" altLang="en-US" sz="3200" smtClean="0">
                <a:solidFill>
                  <a:srgbClr val="0070C0"/>
                </a:solidFill>
                <a:latin typeface="+mj-lt"/>
              </a:rPr>
              <a:t>(Outcome)</a:t>
            </a:r>
            <a:endParaRPr lang="en-US" altLang="en-US" sz="3200" smtClean="0">
              <a:latin typeface="+mj-lt"/>
            </a:endParaRPr>
          </a:p>
        </p:txBody>
      </p:sp>
      <p:pic>
        <p:nvPicPr>
          <p:cNvPr id="73731" name="Picture 3" descr="D:\GIS\General\US\Export\New vert datum_minus_NAVD88_m_NE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60438"/>
            <a:ext cx="9144000" cy="589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2704304"/>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extBox 1"/>
          <p:cNvSpPr txBox="1">
            <a:spLocks noChangeArrowheads="1"/>
          </p:cNvSpPr>
          <p:nvPr/>
        </p:nvSpPr>
        <p:spPr bwMode="auto">
          <a:xfrm>
            <a:off x="-111125" y="215900"/>
            <a:ext cx="936466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Font typeface="Arial" charset="0"/>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Font typeface="Arial" charset="0"/>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Font typeface="Arial" charset="0"/>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Font typeface="Arial" charset="0"/>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Times New Roman" pitchFamily="18" charset="0"/>
                <a:cs typeface="Times New Roman" pitchFamily="18" charset="0"/>
              </a:defRPr>
            </a:lvl9pPr>
          </a:lstStyle>
          <a:p>
            <a:pPr algn="ctr" eaLnBrk="1" hangingPunct="1">
              <a:spcBef>
                <a:spcPct val="0"/>
              </a:spcBef>
              <a:buFontTx/>
              <a:buNone/>
              <a:defRPr/>
            </a:pPr>
            <a:r>
              <a:rPr lang="en-US" altLang="en-US" dirty="0" smtClean="0">
                <a:solidFill>
                  <a:srgbClr val="0000FF"/>
                </a:solidFill>
                <a:latin typeface="+mj-lt"/>
              </a:rPr>
              <a:t>Predicated Positional Changes in 2022 </a:t>
            </a:r>
          </a:p>
          <a:p>
            <a:pPr algn="ctr" eaLnBrk="1" hangingPunct="1">
              <a:spcBef>
                <a:spcPct val="0"/>
              </a:spcBef>
              <a:buFontTx/>
              <a:buNone/>
              <a:defRPr/>
            </a:pPr>
            <a:r>
              <a:rPr lang="en-US" altLang="en-US" dirty="0" smtClean="0">
                <a:solidFill>
                  <a:srgbClr val="0000FF"/>
                </a:solidFill>
                <a:latin typeface="+mj-lt"/>
              </a:rPr>
              <a:t>Computed for O 33(PY0374)</a:t>
            </a:r>
            <a:r>
              <a:rPr lang="en-US" altLang="en-US" sz="2000" dirty="0" smtClean="0">
                <a:solidFill>
                  <a:srgbClr val="0000FF"/>
                </a:solidFill>
                <a:latin typeface="+mj-lt"/>
              </a:rPr>
              <a:t> </a:t>
            </a:r>
          </a:p>
          <a:p>
            <a:pPr algn="ctr" eaLnBrk="1" hangingPunct="1">
              <a:spcBef>
                <a:spcPct val="0"/>
              </a:spcBef>
              <a:buFontTx/>
              <a:buNone/>
              <a:defRPr/>
            </a:pPr>
            <a:r>
              <a:rPr lang="en-US" altLang="en-US" dirty="0" smtClean="0">
                <a:solidFill>
                  <a:srgbClr val="0000FF"/>
                </a:solidFill>
                <a:latin typeface="+mj-lt"/>
              </a:rPr>
              <a:t>near West Yellowstone, MT </a:t>
            </a:r>
          </a:p>
        </p:txBody>
      </p:sp>
      <p:sp>
        <p:nvSpPr>
          <p:cNvPr id="7" name="Text Box 3"/>
          <p:cNvSpPr txBox="1">
            <a:spLocks noChangeArrowheads="1"/>
          </p:cNvSpPr>
          <p:nvPr/>
        </p:nvSpPr>
        <p:spPr bwMode="auto">
          <a:xfrm>
            <a:off x="-22225" y="1703388"/>
            <a:ext cx="91440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Font typeface="Arial" charset="0"/>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Font typeface="Arial" charset="0"/>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Font typeface="Arial" charset="0"/>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Font typeface="Arial" charset="0"/>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Times New Roman" pitchFamily="18" charset="0"/>
                <a:cs typeface="Times New Roman" pitchFamily="18" charset="0"/>
              </a:defRPr>
            </a:lvl9pPr>
          </a:lstStyle>
          <a:p>
            <a:pPr algn="ctr">
              <a:spcBef>
                <a:spcPct val="0"/>
              </a:spcBef>
              <a:buFontTx/>
              <a:buNone/>
              <a:defRPr/>
            </a:pPr>
            <a:r>
              <a:rPr lang="en-US" altLang="en-US" sz="2600" dirty="0" smtClean="0">
                <a:latin typeface="+mj-lt"/>
                <a:cs typeface="Arial" charset="0"/>
              </a:rPr>
              <a:t>Ortho Height from Leveling (DS) </a:t>
            </a:r>
            <a:r>
              <a:rPr lang="en-US" altLang="en-US" sz="2800" dirty="0" smtClean="0">
                <a:solidFill>
                  <a:srgbClr val="FF0000"/>
                </a:solidFill>
                <a:latin typeface="+mj-lt"/>
              </a:rPr>
              <a:t>2024.853</a:t>
            </a:r>
            <a:r>
              <a:rPr lang="en-US" sz="2800" dirty="0" smtClean="0">
                <a:solidFill>
                  <a:srgbClr val="FF0000"/>
                </a:solidFill>
                <a:latin typeface="+mj-lt"/>
              </a:rPr>
              <a:t>m (6643.21ft)</a:t>
            </a:r>
            <a:endParaRPr lang="en-US" altLang="en-US" sz="2600" dirty="0" smtClean="0">
              <a:latin typeface="+mj-lt"/>
              <a:cs typeface="Arial" charset="0"/>
            </a:endParaRPr>
          </a:p>
          <a:p>
            <a:pPr algn="ctr">
              <a:spcBef>
                <a:spcPct val="0"/>
              </a:spcBef>
              <a:buFontTx/>
              <a:buNone/>
              <a:defRPr/>
            </a:pPr>
            <a:r>
              <a:rPr lang="en-US" altLang="en-US" sz="2600" dirty="0" smtClean="0">
                <a:latin typeface="+mj-lt"/>
                <a:cs typeface="Arial" charset="0"/>
              </a:rPr>
              <a:t>New computed Height(xGeoid16B) </a:t>
            </a:r>
            <a:r>
              <a:rPr lang="en-US" altLang="en-US" sz="2800" dirty="0" smtClean="0">
                <a:solidFill>
                  <a:srgbClr val="FF0000"/>
                </a:solidFill>
                <a:latin typeface="+mj-lt"/>
              </a:rPr>
              <a:t>2023.998</a:t>
            </a:r>
            <a:r>
              <a:rPr lang="en-US" sz="2800" dirty="0" smtClean="0">
                <a:solidFill>
                  <a:srgbClr val="FF0000"/>
                </a:solidFill>
                <a:latin typeface="+mj-lt"/>
              </a:rPr>
              <a:t>m (6640.42ft) </a:t>
            </a:r>
          </a:p>
          <a:p>
            <a:pPr algn="ctr">
              <a:spcBef>
                <a:spcPct val="0"/>
              </a:spcBef>
              <a:buFont typeface="Arial" charset="0"/>
              <a:buNone/>
              <a:defRPr/>
            </a:pPr>
            <a:r>
              <a:rPr lang="en-US" altLang="en-US" sz="2000" dirty="0" smtClean="0">
                <a:latin typeface="+mn-lt"/>
                <a:cs typeface="Arial" charset="0"/>
              </a:rPr>
              <a:t>Ortho </a:t>
            </a:r>
            <a:r>
              <a:rPr lang="en-US" altLang="en-US" sz="2000" dirty="0" err="1" smtClean="0">
                <a:latin typeface="+mn-lt"/>
                <a:cs typeface="Arial" charset="0"/>
              </a:rPr>
              <a:t>Ht</a:t>
            </a:r>
            <a:r>
              <a:rPr lang="en-US" altLang="en-US" sz="2000" dirty="0" smtClean="0">
                <a:latin typeface="+mn-lt"/>
                <a:cs typeface="Arial" charset="0"/>
              </a:rPr>
              <a:t> NGVD29 (DS) </a:t>
            </a:r>
            <a:r>
              <a:rPr lang="en-US" sz="2000" dirty="0" smtClean="0">
                <a:latin typeface="+mn-lt"/>
              </a:rPr>
              <a:t>2023.342m (6638.25ft)</a:t>
            </a:r>
          </a:p>
          <a:p>
            <a:pPr algn="ctr">
              <a:spcBef>
                <a:spcPct val="0"/>
              </a:spcBef>
              <a:buFontTx/>
              <a:buNone/>
              <a:defRPr/>
            </a:pPr>
            <a:endParaRPr lang="en-US" altLang="en-US" sz="1400" dirty="0" smtClean="0">
              <a:solidFill>
                <a:srgbClr val="FF0000"/>
              </a:solidFill>
              <a:latin typeface="+mj-lt"/>
              <a:cs typeface="Arial" charset="0"/>
            </a:endParaRPr>
          </a:p>
          <a:p>
            <a:pPr algn="ctr">
              <a:spcBef>
                <a:spcPct val="0"/>
              </a:spcBef>
              <a:buFontTx/>
              <a:buNone/>
              <a:defRPr/>
            </a:pPr>
            <a:r>
              <a:rPr lang="en-US" altLang="en-US" sz="2600" dirty="0" smtClean="0">
                <a:solidFill>
                  <a:srgbClr val="FF0000"/>
                </a:solidFill>
                <a:latin typeface="+mj-lt"/>
                <a:cs typeface="Arial" charset="0"/>
              </a:rPr>
              <a:t>Changes:</a:t>
            </a:r>
          </a:p>
          <a:p>
            <a:pPr algn="ctr">
              <a:spcBef>
                <a:spcPct val="0"/>
              </a:spcBef>
              <a:buFontTx/>
              <a:buNone/>
              <a:defRPr/>
            </a:pPr>
            <a:r>
              <a:rPr lang="en-US" altLang="en-US" sz="2600" dirty="0">
                <a:latin typeface="+mj-lt"/>
                <a:cs typeface="Arial" charset="0"/>
              </a:rPr>
              <a:t>ORTHOMETRIC HEIGHT =</a:t>
            </a:r>
            <a:r>
              <a:rPr lang="en-US" altLang="en-US" sz="2600" dirty="0">
                <a:solidFill>
                  <a:srgbClr val="FF0000"/>
                </a:solidFill>
                <a:latin typeface="+mj-lt"/>
                <a:cs typeface="Arial" charset="0"/>
              </a:rPr>
              <a:t> - </a:t>
            </a:r>
            <a:r>
              <a:rPr lang="en-US" altLang="en-US" sz="2600" dirty="0" smtClean="0">
                <a:solidFill>
                  <a:srgbClr val="FF0000"/>
                </a:solidFill>
                <a:latin typeface="+mj-lt"/>
                <a:cs typeface="Arial" charset="0"/>
              </a:rPr>
              <a:t>0.855m (-2.80ft</a:t>
            </a:r>
            <a:r>
              <a:rPr lang="en-US" altLang="en-US" sz="2600" dirty="0">
                <a:solidFill>
                  <a:srgbClr val="FF0000"/>
                </a:solidFill>
                <a:latin typeface="+mj-lt"/>
                <a:cs typeface="Arial" charset="0"/>
              </a:rPr>
              <a:t>)</a:t>
            </a:r>
          </a:p>
          <a:p>
            <a:pPr algn="ctr">
              <a:spcBef>
                <a:spcPct val="0"/>
              </a:spcBef>
              <a:buFontTx/>
              <a:buNone/>
              <a:defRPr/>
            </a:pPr>
            <a:endParaRPr lang="en-US" altLang="en-US" sz="1600" dirty="0">
              <a:solidFill>
                <a:srgbClr val="FF0000"/>
              </a:solidFill>
              <a:latin typeface="+mj-lt"/>
              <a:cs typeface="Arial" charset="0"/>
            </a:endParaRPr>
          </a:p>
          <a:p>
            <a:pPr algn="ctr">
              <a:spcBef>
                <a:spcPct val="0"/>
              </a:spcBef>
              <a:buFontTx/>
              <a:buNone/>
              <a:defRPr/>
            </a:pPr>
            <a:r>
              <a:rPr lang="en-US" altLang="en-US" sz="2600" dirty="0" smtClean="0">
                <a:latin typeface="+mj-lt"/>
                <a:cs typeface="Arial" charset="0"/>
              </a:rPr>
              <a:t>HORIZONTAL = </a:t>
            </a:r>
            <a:r>
              <a:rPr lang="en-US" altLang="en-US" sz="2600" dirty="0" smtClean="0">
                <a:solidFill>
                  <a:srgbClr val="FF0000"/>
                </a:solidFill>
                <a:latin typeface="+mj-lt"/>
                <a:cs typeface="Arial" charset="0"/>
              </a:rPr>
              <a:t>1.44m (4.72ft)</a:t>
            </a:r>
          </a:p>
          <a:p>
            <a:pPr algn="ctr">
              <a:spcBef>
                <a:spcPct val="0"/>
              </a:spcBef>
              <a:buFontTx/>
              <a:buNone/>
              <a:defRPr/>
            </a:pPr>
            <a:r>
              <a:rPr lang="en-US" altLang="en-US" sz="2600" dirty="0" smtClean="0">
                <a:latin typeface="+mj-lt"/>
                <a:cs typeface="Arial" charset="0"/>
              </a:rPr>
              <a:t>ELLIPSOID HEIGHT = - 0.63m (2.07ft)</a:t>
            </a:r>
          </a:p>
          <a:p>
            <a:pPr algn="ctr">
              <a:spcBef>
                <a:spcPct val="0"/>
              </a:spcBef>
              <a:buFontTx/>
              <a:buNone/>
              <a:defRPr/>
            </a:pPr>
            <a:r>
              <a:rPr lang="en-US" altLang="en-US" sz="2600" dirty="0" smtClean="0">
                <a:latin typeface="+mj-lt"/>
                <a:cs typeface="Arial" charset="0"/>
              </a:rPr>
              <a:t>Computed with HTDP, Inverse and xGeoid16B</a:t>
            </a:r>
          </a:p>
          <a:p>
            <a:pPr algn="ctr">
              <a:spcBef>
                <a:spcPct val="0"/>
              </a:spcBef>
              <a:buFontTx/>
              <a:buNone/>
              <a:defRPr/>
            </a:pPr>
            <a:endParaRPr lang="en-US" altLang="en-US" sz="2600" dirty="0">
              <a:solidFill>
                <a:srgbClr val="FF0000"/>
              </a:solidFill>
              <a:latin typeface="+mj-lt"/>
              <a:cs typeface="Arial" charset="0"/>
            </a:endParaRPr>
          </a:p>
          <a:p>
            <a:pPr algn="ctr">
              <a:spcBef>
                <a:spcPct val="0"/>
              </a:spcBef>
              <a:buFont typeface="Arial" charset="0"/>
              <a:buNone/>
              <a:defRPr/>
            </a:pPr>
            <a:r>
              <a:rPr lang="en-US" altLang="en-US" sz="2600" dirty="0">
                <a:latin typeface="+mn-lt"/>
                <a:cs typeface="Arial" charset="0"/>
              </a:rPr>
              <a:t>Ellipsoidal </a:t>
            </a:r>
            <a:r>
              <a:rPr lang="en-US" altLang="en-US" sz="2600" dirty="0" smtClean="0">
                <a:latin typeface="+mn-lt"/>
                <a:cs typeface="Arial" charset="0"/>
              </a:rPr>
              <a:t>Height (DS) </a:t>
            </a:r>
            <a:r>
              <a:rPr lang="en-US" sz="2800" dirty="0" smtClean="0">
                <a:latin typeface="+mn-lt"/>
              </a:rPr>
              <a:t>2015.918</a:t>
            </a:r>
            <a:r>
              <a:rPr lang="en-US" sz="2600" dirty="0" smtClean="0">
                <a:latin typeface="+mn-lt"/>
              </a:rPr>
              <a:t>m</a:t>
            </a:r>
            <a:r>
              <a:rPr lang="en-US" altLang="en-US" sz="2600" dirty="0" smtClean="0">
                <a:latin typeface="+mn-lt"/>
                <a:cs typeface="Arial" charset="0"/>
              </a:rPr>
              <a:t> (6613.90ft)</a:t>
            </a:r>
            <a:endParaRPr lang="en-US" altLang="en-US" sz="2600" dirty="0">
              <a:latin typeface="+mn-lt"/>
              <a:cs typeface="Arial" charset="0"/>
            </a:endParaRPr>
          </a:p>
          <a:p>
            <a:pPr algn="ctr">
              <a:spcBef>
                <a:spcPct val="0"/>
              </a:spcBef>
              <a:buFont typeface="Arial" charset="0"/>
              <a:buNone/>
              <a:defRPr/>
            </a:pPr>
            <a:r>
              <a:rPr lang="en-US" altLang="en-US" sz="2600" dirty="0" smtClean="0">
                <a:latin typeface="+mn-lt"/>
                <a:cs typeface="Arial" charset="0"/>
              </a:rPr>
              <a:t>DS= Datasheet</a:t>
            </a:r>
            <a:endParaRPr lang="en-US" altLang="en-US" sz="2600" dirty="0">
              <a:latin typeface="+mn-lt"/>
              <a:cs typeface="Arial" charset="0"/>
            </a:endParaRPr>
          </a:p>
        </p:txBody>
      </p:sp>
      <p:sp>
        <p:nvSpPr>
          <p:cNvPr id="2" name="Rectangle 1"/>
          <p:cNvSpPr/>
          <p:nvPr/>
        </p:nvSpPr>
        <p:spPr>
          <a:xfrm>
            <a:off x="1039091" y="3048000"/>
            <a:ext cx="7038109" cy="256309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951240"/>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3"/>
          <p:cNvSpPr txBox="1">
            <a:spLocks noChangeArrowheads="1"/>
          </p:cNvSpPr>
          <p:nvPr/>
        </p:nvSpPr>
        <p:spPr bwMode="auto">
          <a:xfrm>
            <a:off x="-42863" y="1524000"/>
            <a:ext cx="9144001"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Font typeface="Arial" charset="0"/>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Font typeface="Arial" charset="0"/>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Font typeface="Arial" charset="0"/>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Font typeface="Arial" charset="0"/>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Times New Roman" pitchFamily="18" charset="0"/>
                <a:cs typeface="Times New Roman" pitchFamily="18" charset="0"/>
              </a:defRPr>
            </a:lvl9pPr>
          </a:lstStyle>
          <a:p>
            <a:pPr algn="ctr">
              <a:spcBef>
                <a:spcPct val="0"/>
              </a:spcBef>
              <a:buFontTx/>
              <a:buNone/>
              <a:defRPr/>
            </a:pPr>
            <a:r>
              <a:rPr lang="en-US" altLang="en-US" sz="2600" dirty="0">
                <a:latin typeface="+mj-lt"/>
                <a:cs typeface="Arial" charset="0"/>
              </a:rPr>
              <a:t>Ortho HT from Leveling (DS) </a:t>
            </a:r>
            <a:r>
              <a:rPr lang="en-US" sz="2600" dirty="0">
                <a:solidFill>
                  <a:srgbClr val="FF0000"/>
                </a:solidFill>
                <a:latin typeface="+mj-lt"/>
              </a:rPr>
              <a:t>1436.345</a:t>
            </a:r>
            <a:r>
              <a:rPr lang="en-US" altLang="en-US" sz="2600" dirty="0">
                <a:solidFill>
                  <a:srgbClr val="FF0000"/>
                </a:solidFill>
                <a:latin typeface="+mj-lt"/>
                <a:cs typeface="Arial" charset="0"/>
              </a:rPr>
              <a:t> m (</a:t>
            </a:r>
            <a:r>
              <a:rPr lang="en-US" sz="2600" dirty="0">
                <a:solidFill>
                  <a:srgbClr val="FF0000"/>
                </a:solidFill>
                <a:latin typeface="+mj-lt"/>
              </a:rPr>
              <a:t>4712.41 </a:t>
            </a:r>
            <a:r>
              <a:rPr lang="en-US" altLang="en-US" sz="2600" dirty="0" err="1">
                <a:solidFill>
                  <a:srgbClr val="FF0000"/>
                </a:solidFill>
                <a:latin typeface="+mj-lt"/>
                <a:cs typeface="Arial" charset="0"/>
              </a:rPr>
              <a:t>ft</a:t>
            </a:r>
            <a:r>
              <a:rPr lang="en-US" altLang="en-US" sz="2600" dirty="0">
                <a:latin typeface="+mj-lt"/>
                <a:cs typeface="Arial" charset="0"/>
              </a:rPr>
              <a:t>)</a:t>
            </a:r>
          </a:p>
          <a:p>
            <a:pPr algn="ctr">
              <a:spcBef>
                <a:spcPct val="0"/>
              </a:spcBef>
              <a:buFontTx/>
              <a:buNone/>
              <a:defRPr/>
            </a:pPr>
            <a:r>
              <a:rPr lang="en-US" altLang="en-US" sz="2600" dirty="0">
                <a:latin typeface="+mj-lt"/>
                <a:cs typeface="Arial" charset="0"/>
              </a:rPr>
              <a:t>Ortho </a:t>
            </a:r>
            <a:r>
              <a:rPr lang="en-US" altLang="en-US" sz="2600" dirty="0" err="1">
                <a:latin typeface="+mj-lt"/>
                <a:cs typeface="Arial" charset="0"/>
              </a:rPr>
              <a:t>Ht</a:t>
            </a:r>
            <a:r>
              <a:rPr lang="en-US" altLang="en-US" sz="2600" dirty="0">
                <a:latin typeface="+mj-lt"/>
                <a:cs typeface="Arial" charset="0"/>
              </a:rPr>
              <a:t> NGVD29 </a:t>
            </a:r>
            <a:r>
              <a:rPr lang="en-US" sz="2600" dirty="0" smtClean="0">
                <a:latin typeface="+mj-lt"/>
              </a:rPr>
              <a:t>1435.29*</a:t>
            </a:r>
            <a:r>
              <a:rPr lang="en-US" altLang="en-US" sz="2600" dirty="0" smtClean="0">
                <a:latin typeface="+mj-lt"/>
                <a:cs typeface="Arial" charset="0"/>
              </a:rPr>
              <a:t> </a:t>
            </a:r>
            <a:r>
              <a:rPr lang="en-US" altLang="en-US" sz="2600" dirty="0">
                <a:latin typeface="+mj-lt"/>
                <a:cs typeface="Arial" charset="0"/>
              </a:rPr>
              <a:t>m (</a:t>
            </a:r>
            <a:r>
              <a:rPr lang="en-US" altLang="en-US" sz="2600" dirty="0" smtClean="0">
                <a:latin typeface="+mj-lt"/>
                <a:cs typeface="Arial" charset="0"/>
              </a:rPr>
              <a:t>4708.9* </a:t>
            </a:r>
            <a:r>
              <a:rPr lang="en-US" altLang="en-US" sz="2600" dirty="0" err="1">
                <a:latin typeface="+mj-lt"/>
                <a:cs typeface="Arial" charset="0"/>
              </a:rPr>
              <a:t>ft</a:t>
            </a:r>
            <a:r>
              <a:rPr lang="en-US" altLang="en-US" sz="2600" dirty="0" smtClean="0">
                <a:latin typeface="+mj-lt"/>
                <a:cs typeface="Arial" charset="0"/>
              </a:rPr>
              <a:t>) </a:t>
            </a:r>
            <a:endParaRPr lang="en-US" altLang="en-US" sz="2600" dirty="0">
              <a:latin typeface="+mj-lt"/>
              <a:cs typeface="Arial" charset="0"/>
            </a:endParaRPr>
          </a:p>
          <a:p>
            <a:pPr algn="ctr">
              <a:spcBef>
                <a:spcPct val="0"/>
              </a:spcBef>
              <a:buFontTx/>
              <a:buNone/>
              <a:defRPr/>
            </a:pPr>
            <a:r>
              <a:rPr lang="en-US" altLang="en-US" sz="2600" dirty="0">
                <a:latin typeface="+mj-lt"/>
                <a:cs typeface="Arial" charset="0"/>
              </a:rPr>
              <a:t>New computed Height  </a:t>
            </a:r>
            <a:r>
              <a:rPr lang="en-US" altLang="en-US" sz="2600" dirty="0">
                <a:solidFill>
                  <a:srgbClr val="FF0000"/>
                </a:solidFill>
                <a:latin typeface="+mj-lt"/>
                <a:cs typeface="Arial" charset="0"/>
              </a:rPr>
              <a:t>1435.408 (4709.34 </a:t>
            </a:r>
            <a:r>
              <a:rPr lang="en-US" altLang="en-US" sz="2600" dirty="0" err="1">
                <a:solidFill>
                  <a:srgbClr val="FF0000"/>
                </a:solidFill>
                <a:latin typeface="+mj-lt"/>
                <a:cs typeface="Arial" charset="0"/>
              </a:rPr>
              <a:t>ft</a:t>
            </a:r>
            <a:r>
              <a:rPr lang="en-US" altLang="en-US" sz="2600" dirty="0" smtClean="0">
                <a:solidFill>
                  <a:srgbClr val="FF0000"/>
                </a:solidFill>
                <a:latin typeface="+mj-lt"/>
                <a:cs typeface="Arial" charset="0"/>
              </a:rPr>
              <a:t>)</a:t>
            </a:r>
            <a:r>
              <a:rPr lang="en-US" altLang="en-US" sz="2600" dirty="0" smtClean="0">
                <a:latin typeface="+mj-lt"/>
                <a:cs typeface="Arial" charset="0"/>
              </a:rPr>
              <a:t>       </a:t>
            </a:r>
          </a:p>
          <a:p>
            <a:pPr algn="ctr">
              <a:spcBef>
                <a:spcPct val="0"/>
              </a:spcBef>
              <a:buFontTx/>
              <a:buNone/>
              <a:defRPr/>
            </a:pPr>
            <a:endParaRPr lang="en-US" altLang="en-US" sz="2600" dirty="0">
              <a:latin typeface="+mj-lt"/>
              <a:cs typeface="Arial" charset="0"/>
            </a:endParaRPr>
          </a:p>
          <a:p>
            <a:pPr algn="ctr">
              <a:spcBef>
                <a:spcPct val="0"/>
              </a:spcBef>
              <a:buFontTx/>
              <a:buNone/>
              <a:defRPr/>
            </a:pPr>
            <a:r>
              <a:rPr lang="en-US" altLang="en-US" sz="2600" dirty="0" smtClean="0">
                <a:latin typeface="+mj-lt"/>
                <a:cs typeface="Arial" charset="0"/>
              </a:rPr>
              <a:t>HORIZONTAL = </a:t>
            </a:r>
            <a:r>
              <a:rPr lang="en-US" altLang="en-US" sz="2600" dirty="0" smtClean="0">
                <a:solidFill>
                  <a:srgbClr val="FF0000"/>
                </a:solidFill>
                <a:latin typeface="+mj-lt"/>
                <a:cs typeface="Arial" charset="0"/>
              </a:rPr>
              <a:t>1.4508 m (4.76 </a:t>
            </a:r>
            <a:r>
              <a:rPr lang="en-US" altLang="en-US" sz="2600" dirty="0" err="1" smtClean="0">
                <a:solidFill>
                  <a:srgbClr val="FF0000"/>
                </a:solidFill>
                <a:latin typeface="+mj-lt"/>
                <a:cs typeface="Arial" charset="0"/>
              </a:rPr>
              <a:t>ft</a:t>
            </a:r>
            <a:r>
              <a:rPr lang="en-US" altLang="en-US" sz="2600" dirty="0" smtClean="0">
                <a:solidFill>
                  <a:srgbClr val="FF0000"/>
                </a:solidFill>
                <a:latin typeface="+mj-lt"/>
                <a:cs typeface="Arial" charset="0"/>
              </a:rPr>
              <a:t>)</a:t>
            </a:r>
          </a:p>
          <a:p>
            <a:pPr algn="ctr">
              <a:spcBef>
                <a:spcPct val="0"/>
              </a:spcBef>
              <a:buFontTx/>
              <a:buNone/>
              <a:defRPr/>
            </a:pPr>
            <a:r>
              <a:rPr lang="en-US" altLang="en-US" sz="2600" dirty="0" smtClean="0">
                <a:latin typeface="+mj-lt"/>
                <a:cs typeface="Arial" charset="0"/>
              </a:rPr>
              <a:t>ELLIPSOID HEIGHT = - 0.61 m (2.00 </a:t>
            </a:r>
            <a:r>
              <a:rPr lang="en-US" altLang="en-US" sz="2600" dirty="0" err="1" smtClean="0">
                <a:latin typeface="+mj-lt"/>
                <a:cs typeface="Arial" charset="0"/>
              </a:rPr>
              <a:t>ft</a:t>
            </a:r>
            <a:r>
              <a:rPr lang="en-US" altLang="en-US" sz="2600" dirty="0" smtClean="0">
                <a:latin typeface="+mj-lt"/>
                <a:cs typeface="Arial" charset="0"/>
              </a:rPr>
              <a:t>)</a:t>
            </a:r>
          </a:p>
          <a:p>
            <a:pPr algn="ctr">
              <a:spcBef>
                <a:spcPct val="0"/>
              </a:spcBef>
              <a:buFontTx/>
              <a:buNone/>
              <a:defRPr/>
            </a:pPr>
            <a:r>
              <a:rPr lang="en-US" altLang="en-US" sz="2600" dirty="0" smtClean="0">
                <a:latin typeface="+mj-lt"/>
                <a:cs typeface="Arial" charset="0"/>
              </a:rPr>
              <a:t>Computed with HTDP and Inverse</a:t>
            </a:r>
          </a:p>
          <a:p>
            <a:pPr algn="ctr">
              <a:spcBef>
                <a:spcPct val="0"/>
              </a:spcBef>
              <a:buFontTx/>
              <a:buNone/>
              <a:defRPr/>
            </a:pPr>
            <a:endParaRPr lang="en-US" altLang="en-US" sz="2600" dirty="0" smtClean="0">
              <a:latin typeface="+mj-lt"/>
              <a:cs typeface="Arial" charset="0"/>
            </a:endParaRPr>
          </a:p>
          <a:p>
            <a:pPr algn="ctr">
              <a:spcBef>
                <a:spcPct val="0"/>
              </a:spcBef>
              <a:buFontTx/>
              <a:buNone/>
              <a:defRPr/>
            </a:pPr>
            <a:r>
              <a:rPr lang="en-US" altLang="en-US" sz="2600" dirty="0" smtClean="0">
                <a:latin typeface="+mj-lt"/>
                <a:cs typeface="Arial" charset="0"/>
              </a:rPr>
              <a:t>ORTHOMETRIC HEIGHT = - </a:t>
            </a:r>
            <a:r>
              <a:rPr lang="en-US" altLang="en-US" sz="2600" dirty="0" smtClean="0">
                <a:solidFill>
                  <a:srgbClr val="FF0000"/>
                </a:solidFill>
                <a:latin typeface="+mj-lt"/>
                <a:cs typeface="Arial" charset="0"/>
              </a:rPr>
              <a:t>0.937 m (-3.07 </a:t>
            </a:r>
            <a:r>
              <a:rPr lang="en-US" altLang="en-US" sz="2600" dirty="0" err="1" smtClean="0">
                <a:solidFill>
                  <a:srgbClr val="FF0000"/>
                </a:solidFill>
                <a:latin typeface="+mj-lt"/>
                <a:cs typeface="Arial" charset="0"/>
              </a:rPr>
              <a:t>ft</a:t>
            </a:r>
            <a:r>
              <a:rPr lang="en-US" altLang="en-US" sz="2600" dirty="0" smtClean="0">
                <a:solidFill>
                  <a:srgbClr val="FF0000"/>
                </a:solidFill>
                <a:latin typeface="+mj-lt"/>
                <a:cs typeface="Arial" charset="0"/>
              </a:rPr>
              <a:t>)</a:t>
            </a:r>
          </a:p>
          <a:p>
            <a:pPr algn="ctr">
              <a:spcBef>
                <a:spcPct val="0"/>
              </a:spcBef>
              <a:buFontTx/>
              <a:buNone/>
              <a:defRPr/>
            </a:pPr>
            <a:r>
              <a:rPr lang="en-US" altLang="en-US" sz="2600" dirty="0" smtClean="0">
                <a:latin typeface="+mj-lt"/>
                <a:cs typeface="Arial" charset="0"/>
              </a:rPr>
              <a:t>Computed with xGEOID16B</a:t>
            </a:r>
          </a:p>
          <a:p>
            <a:pPr algn="ctr">
              <a:spcBef>
                <a:spcPct val="0"/>
              </a:spcBef>
              <a:buFontTx/>
              <a:buNone/>
              <a:defRPr/>
            </a:pPr>
            <a:endParaRPr lang="en-US" altLang="en-US" sz="2600" dirty="0">
              <a:solidFill>
                <a:srgbClr val="FF0000"/>
              </a:solidFill>
              <a:latin typeface="+mj-lt"/>
              <a:cs typeface="Arial" charset="0"/>
            </a:endParaRPr>
          </a:p>
          <a:p>
            <a:pPr algn="ctr">
              <a:spcBef>
                <a:spcPct val="0"/>
              </a:spcBef>
              <a:buFont typeface="Arial" charset="0"/>
              <a:buNone/>
              <a:defRPr/>
            </a:pPr>
            <a:r>
              <a:rPr lang="en-US" altLang="en-US" sz="2600" dirty="0">
                <a:latin typeface="+mn-lt"/>
                <a:cs typeface="Arial" charset="0"/>
              </a:rPr>
              <a:t>Ellipsoidal Height from </a:t>
            </a:r>
            <a:r>
              <a:rPr lang="en-US" altLang="en-US" sz="2600" dirty="0" err="1">
                <a:latin typeface="+mn-lt"/>
                <a:cs typeface="Arial" charset="0"/>
              </a:rPr>
              <a:t>DataSheet</a:t>
            </a:r>
            <a:r>
              <a:rPr lang="en-US" altLang="en-US" sz="2600" dirty="0">
                <a:latin typeface="+mn-lt"/>
                <a:cs typeface="Arial" charset="0"/>
              </a:rPr>
              <a:t> </a:t>
            </a:r>
            <a:r>
              <a:rPr lang="en-US" sz="2600" dirty="0">
                <a:latin typeface="+mn-lt"/>
              </a:rPr>
              <a:t>1425.299 </a:t>
            </a:r>
            <a:r>
              <a:rPr lang="en-US" altLang="en-US" sz="2600" dirty="0">
                <a:latin typeface="+mn-lt"/>
                <a:cs typeface="Arial" charset="0"/>
              </a:rPr>
              <a:t> (4676.18 </a:t>
            </a:r>
            <a:r>
              <a:rPr lang="en-US" altLang="en-US" sz="2600" dirty="0" err="1">
                <a:latin typeface="+mn-lt"/>
                <a:cs typeface="Arial" charset="0"/>
              </a:rPr>
              <a:t>ft</a:t>
            </a:r>
            <a:r>
              <a:rPr lang="en-US" altLang="en-US" sz="2600" dirty="0" smtClean="0">
                <a:latin typeface="+mn-lt"/>
                <a:cs typeface="Arial" charset="0"/>
              </a:rPr>
              <a:t>)</a:t>
            </a:r>
            <a:endParaRPr lang="en-US" altLang="en-US" sz="2600" dirty="0">
              <a:latin typeface="+mn-lt"/>
              <a:cs typeface="Arial" charset="0"/>
            </a:endParaRPr>
          </a:p>
        </p:txBody>
      </p:sp>
      <p:sp>
        <p:nvSpPr>
          <p:cNvPr id="34819" name="TextBox 1"/>
          <p:cNvSpPr txBox="1">
            <a:spLocks noChangeArrowheads="1"/>
          </p:cNvSpPr>
          <p:nvPr/>
        </p:nvSpPr>
        <p:spPr bwMode="auto">
          <a:xfrm>
            <a:off x="-12700" y="433388"/>
            <a:ext cx="9364663"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Font typeface="Arial" charset="0"/>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Font typeface="Arial" charset="0"/>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Font typeface="Arial" charset="0"/>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Font typeface="Arial" charset="0"/>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Times New Roman" pitchFamily="18" charset="0"/>
                <a:cs typeface="Times New Roman" pitchFamily="18" charset="0"/>
              </a:defRPr>
            </a:lvl9pPr>
          </a:lstStyle>
          <a:p>
            <a:pPr algn="ctr" eaLnBrk="1" hangingPunct="1">
              <a:spcBef>
                <a:spcPct val="0"/>
              </a:spcBef>
              <a:buFontTx/>
              <a:buNone/>
              <a:defRPr/>
            </a:pPr>
            <a:r>
              <a:rPr lang="en-US" altLang="en-US" dirty="0" smtClean="0">
                <a:solidFill>
                  <a:srgbClr val="0000FF"/>
                </a:solidFill>
                <a:latin typeface="+mj-lt"/>
              </a:rPr>
              <a:t>Predicated Positional Changes in 2022 </a:t>
            </a:r>
          </a:p>
          <a:p>
            <a:pPr algn="ctr" eaLnBrk="1" hangingPunct="1">
              <a:spcBef>
                <a:spcPct val="0"/>
              </a:spcBef>
              <a:buFontTx/>
              <a:buNone/>
              <a:defRPr/>
            </a:pPr>
            <a:r>
              <a:rPr lang="en-US" altLang="en-US" dirty="0" smtClean="0">
                <a:solidFill>
                  <a:srgbClr val="0000FF"/>
                </a:solidFill>
                <a:latin typeface="+mj-lt"/>
              </a:rPr>
              <a:t>Computed for BOZEMAN SE BASE</a:t>
            </a:r>
            <a:r>
              <a:rPr lang="en-US" altLang="en-US" sz="2000" dirty="0" smtClean="0">
                <a:solidFill>
                  <a:srgbClr val="0000FF"/>
                </a:solidFill>
                <a:latin typeface="+mj-lt"/>
              </a:rPr>
              <a:t> </a:t>
            </a:r>
            <a:r>
              <a:rPr lang="en-US" altLang="en-US" dirty="0" smtClean="0">
                <a:solidFill>
                  <a:srgbClr val="0000FF"/>
                </a:solidFill>
                <a:latin typeface="+mj-lt"/>
              </a:rPr>
              <a:t>near Bozeman, MT</a:t>
            </a:r>
          </a:p>
        </p:txBody>
      </p:sp>
      <p:sp>
        <p:nvSpPr>
          <p:cNvPr id="2" name="Date Placeholder 1"/>
          <p:cNvSpPr>
            <a:spLocks noGrp="1"/>
          </p:cNvSpPr>
          <p:nvPr>
            <p:ph type="dt" sz="quarter" idx="10"/>
          </p:nvPr>
        </p:nvSpPr>
        <p:spPr/>
        <p:txBody>
          <a:bodyPr/>
          <a:lstStyle/>
          <a:p>
            <a:pPr>
              <a:defRPr/>
            </a:pPr>
            <a:r>
              <a:rPr lang="en-US"/>
              <a:t>February 23, 2017</a:t>
            </a:r>
          </a:p>
        </p:txBody>
      </p:sp>
      <p:sp>
        <p:nvSpPr>
          <p:cNvPr id="3" name="Footer Placeholder 2"/>
          <p:cNvSpPr>
            <a:spLocks noGrp="1"/>
          </p:cNvSpPr>
          <p:nvPr>
            <p:ph type="ftr" sz="quarter" idx="11"/>
          </p:nvPr>
        </p:nvSpPr>
        <p:spPr>
          <a:xfrm>
            <a:off x="3221038" y="6418263"/>
            <a:ext cx="2895600" cy="365125"/>
          </a:xfrm>
        </p:spPr>
        <p:txBody>
          <a:bodyPr/>
          <a:lstStyle/>
          <a:p>
            <a:pPr>
              <a:defRPr/>
            </a:pPr>
            <a:r>
              <a:rPr lang="en-US" dirty="0"/>
              <a:t>MARLS</a:t>
            </a:r>
          </a:p>
        </p:txBody>
      </p:sp>
      <p:sp>
        <p:nvSpPr>
          <p:cNvPr id="75782" name="TextBox 3"/>
          <p:cNvSpPr txBox="1">
            <a:spLocks noChangeArrowheads="1"/>
          </p:cNvSpPr>
          <p:nvPr/>
        </p:nvSpPr>
        <p:spPr bwMode="auto">
          <a:xfrm>
            <a:off x="7173913" y="6532563"/>
            <a:ext cx="1927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a:t>* Correction made</a:t>
            </a:r>
          </a:p>
        </p:txBody>
      </p:sp>
      <p:sp>
        <p:nvSpPr>
          <p:cNvPr id="7" name="Rectangle 6"/>
          <p:cNvSpPr/>
          <p:nvPr/>
        </p:nvSpPr>
        <p:spPr>
          <a:xfrm>
            <a:off x="1039091" y="3048000"/>
            <a:ext cx="7038109" cy="256309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9052422"/>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2571750" cy="1271588"/>
          </a:xfrm>
          <a:ln w="12700">
            <a:solidFill>
              <a:schemeClr val="tx1"/>
            </a:solidFill>
          </a:ln>
        </p:spPr>
        <p:txBody>
          <a:bodyPr/>
          <a:lstStyle/>
          <a:p>
            <a:pPr marL="342891" indent="-342891">
              <a:defRPr/>
            </a:pPr>
            <a:r>
              <a:rPr lang="en-US" dirty="0" smtClean="0">
                <a:latin typeface="+mj-lt"/>
              </a:rPr>
              <a:t>Horizontal</a:t>
            </a:r>
          </a:p>
          <a:p>
            <a:pPr marL="342891" indent="-342891">
              <a:defRPr/>
            </a:pPr>
            <a:r>
              <a:rPr lang="en-US" dirty="0" smtClean="0">
                <a:latin typeface="+mj-lt"/>
              </a:rPr>
              <a:t>Vertical</a:t>
            </a:r>
            <a:endParaRPr lang="en-US" dirty="0">
              <a:latin typeface="+mj-lt"/>
            </a:endParaRPr>
          </a:p>
        </p:txBody>
      </p:sp>
      <p:sp>
        <p:nvSpPr>
          <p:cNvPr id="3" name="Title 2"/>
          <p:cNvSpPr>
            <a:spLocks noGrp="1"/>
          </p:cNvSpPr>
          <p:nvPr>
            <p:ph type="title"/>
          </p:nvPr>
        </p:nvSpPr>
        <p:spPr/>
        <p:txBody>
          <a:bodyPr/>
          <a:lstStyle/>
          <a:p>
            <a:pPr>
              <a:defRPr/>
            </a:pPr>
            <a:r>
              <a:rPr lang="en-US" dirty="0" smtClean="0">
                <a:latin typeface="+mj-lt"/>
              </a:rPr>
              <a:t>New Reference (</a:t>
            </a:r>
            <a:r>
              <a:rPr lang="en-US" dirty="0" err="1" smtClean="0">
                <a:latin typeface="+mj-lt"/>
              </a:rPr>
              <a:t>Datums</a:t>
            </a:r>
            <a:r>
              <a:rPr lang="en-US" dirty="0" smtClean="0">
                <a:latin typeface="+mj-lt"/>
              </a:rPr>
              <a:t>) Frames</a:t>
            </a:r>
            <a:endParaRPr lang="en-US" dirty="0">
              <a:latin typeface="+mj-lt"/>
            </a:endParaRPr>
          </a:p>
        </p:txBody>
      </p:sp>
      <p:sp>
        <p:nvSpPr>
          <p:cNvPr id="4" name="Content Placeholder 1"/>
          <p:cNvSpPr txBox="1">
            <a:spLocks/>
          </p:cNvSpPr>
          <p:nvPr/>
        </p:nvSpPr>
        <p:spPr bwMode="auto">
          <a:xfrm>
            <a:off x="3438540" y="1600210"/>
            <a:ext cx="4948239" cy="475615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Times New Roman" pitchFamily="18" charset="0"/>
                <a:ea typeface="ＭＳ Ｐゴシック" panose="020B0600070205080204" pitchFamily="34" charset="-128"/>
                <a:cs typeface="Times New Roman" pitchFamily="18"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Times New Roman" pitchFamily="18" charset="0"/>
                <a:ea typeface="ＭＳ Ｐゴシック" panose="020B0600070205080204" pitchFamily="34" charset="-128"/>
                <a:cs typeface="Times New Roman" pitchFamily="18"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Times New Roman" pitchFamily="18" charset="0"/>
                <a:ea typeface="ＭＳ Ｐゴシック" panose="020B0600070205080204" pitchFamily="34" charset="-128"/>
                <a:cs typeface="Times New Roman" pitchFamily="18"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itchFamily="18" charset="0"/>
                <a:ea typeface="ＭＳ Ｐゴシック" panose="020B0600070205080204" pitchFamily="34" charset="-128"/>
                <a:cs typeface="Times New Roman" pitchFamily="18"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itchFamily="18" charset="0"/>
                <a:ea typeface="ＭＳ Ｐゴシック" panose="020B0600070205080204" pitchFamily="34" charset="-128"/>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dirty="0">
                <a:ln w="12700">
                  <a:solidFill>
                    <a:schemeClr val="tx1"/>
                  </a:solidFill>
                </a:ln>
                <a:latin typeface="+mn-lt"/>
              </a:rPr>
              <a:t>Geometric</a:t>
            </a:r>
          </a:p>
          <a:p>
            <a:pPr lvl="1">
              <a:defRPr/>
            </a:pPr>
            <a:r>
              <a:rPr lang="en-US" dirty="0">
                <a:ln w="12700">
                  <a:solidFill>
                    <a:schemeClr val="tx1"/>
                  </a:solidFill>
                </a:ln>
                <a:latin typeface="+mn-lt"/>
              </a:rPr>
              <a:t>Latitude</a:t>
            </a:r>
          </a:p>
          <a:p>
            <a:pPr lvl="1">
              <a:defRPr/>
            </a:pPr>
            <a:r>
              <a:rPr lang="en-US" dirty="0">
                <a:ln w="12700">
                  <a:solidFill>
                    <a:schemeClr val="tx1"/>
                  </a:solidFill>
                </a:ln>
                <a:latin typeface="+mn-lt"/>
              </a:rPr>
              <a:t>Longitude</a:t>
            </a:r>
          </a:p>
          <a:p>
            <a:pPr lvl="1">
              <a:defRPr/>
            </a:pPr>
            <a:r>
              <a:rPr lang="en-US" dirty="0">
                <a:ln w="12700">
                  <a:solidFill>
                    <a:schemeClr val="tx1"/>
                  </a:solidFill>
                </a:ln>
                <a:latin typeface="+mn-lt"/>
              </a:rPr>
              <a:t>Ellipsoidal Height</a:t>
            </a:r>
          </a:p>
          <a:p>
            <a:pPr lvl="1">
              <a:defRPr/>
            </a:pPr>
            <a:r>
              <a:rPr lang="en-US" dirty="0">
                <a:ln w="12700">
                  <a:solidFill>
                    <a:schemeClr val="tx1"/>
                  </a:solidFill>
                </a:ln>
                <a:latin typeface="+mn-lt"/>
              </a:rPr>
              <a:t>Euler Rotation and angle</a:t>
            </a:r>
          </a:p>
          <a:p>
            <a:pPr lvl="1">
              <a:defRPr/>
            </a:pPr>
            <a:r>
              <a:rPr lang="en-US" dirty="0">
                <a:ln w="12700">
                  <a:solidFill>
                    <a:schemeClr val="tx1"/>
                  </a:solidFill>
                </a:ln>
                <a:latin typeface="+mn-lt"/>
              </a:rPr>
              <a:t>Intra-frame Velocity Models</a:t>
            </a:r>
          </a:p>
          <a:p>
            <a:pPr>
              <a:defRPr/>
            </a:pPr>
            <a:endParaRPr lang="en-US" sz="1800" dirty="0">
              <a:ln w="12700">
                <a:solidFill>
                  <a:schemeClr val="tx1"/>
                </a:solidFill>
              </a:ln>
              <a:latin typeface="+mn-lt"/>
            </a:endParaRPr>
          </a:p>
          <a:p>
            <a:pPr>
              <a:defRPr/>
            </a:pPr>
            <a:r>
              <a:rPr lang="en-US" dirty="0">
                <a:ln w="12700">
                  <a:solidFill>
                    <a:schemeClr val="tx1"/>
                  </a:solidFill>
                </a:ln>
                <a:latin typeface="+mn-lt"/>
              </a:rPr>
              <a:t>Geopotential</a:t>
            </a:r>
          </a:p>
          <a:p>
            <a:pPr lvl="1">
              <a:defRPr/>
            </a:pPr>
            <a:r>
              <a:rPr lang="en-US" dirty="0">
                <a:ln w="12700">
                  <a:solidFill>
                    <a:schemeClr val="tx1"/>
                  </a:solidFill>
                </a:ln>
                <a:latin typeface="+mn-lt"/>
              </a:rPr>
              <a:t>Geoid Model</a:t>
            </a:r>
          </a:p>
        </p:txBody>
      </p:sp>
      <p:cxnSp>
        <p:nvCxnSpPr>
          <p:cNvPr id="6" name="Straight Connector 5"/>
          <p:cNvCxnSpPr/>
          <p:nvPr/>
        </p:nvCxnSpPr>
        <p:spPr>
          <a:xfrm>
            <a:off x="857250" y="1914525"/>
            <a:ext cx="174307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857250" y="2495550"/>
            <a:ext cx="1743075" cy="0"/>
          </a:xfrm>
          <a:prstGeom prst="line">
            <a:avLst/>
          </a:prstGeom>
        </p:spPr>
        <p:style>
          <a:lnRef idx="2">
            <a:schemeClr val="accent1"/>
          </a:lnRef>
          <a:fillRef idx="0">
            <a:schemeClr val="accent1"/>
          </a:fillRef>
          <a:effectRef idx="1">
            <a:schemeClr val="accent1"/>
          </a:effectRef>
          <a:fontRef idx="minor">
            <a:schemeClr val="tx1"/>
          </a:fontRef>
        </p:style>
      </p:cxnSp>
      <p:sp>
        <p:nvSpPr>
          <p:cNvPr id="11" name="Content Placeholder 1"/>
          <p:cNvSpPr txBox="1">
            <a:spLocks/>
          </p:cNvSpPr>
          <p:nvPr/>
        </p:nvSpPr>
        <p:spPr bwMode="auto">
          <a:xfrm>
            <a:off x="442913" y="3609975"/>
            <a:ext cx="2571750" cy="25161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Times New Roman" pitchFamily="18" charset="0"/>
                <a:ea typeface="ＭＳ Ｐゴシック" panose="020B0600070205080204" pitchFamily="34" charset="-128"/>
                <a:cs typeface="Times New Roman" pitchFamily="18"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Times New Roman" pitchFamily="18" charset="0"/>
                <a:ea typeface="ＭＳ Ｐゴシック" panose="020B0600070205080204" pitchFamily="34" charset="-128"/>
                <a:cs typeface="Times New Roman" pitchFamily="18"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Times New Roman" pitchFamily="18" charset="0"/>
                <a:ea typeface="ＭＳ Ｐゴシック" panose="020B0600070205080204" pitchFamily="34" charset="-128"/>
                <a:cs typeface="Times New Roman" pitchFamily="18"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itchFamily="18" charset="0"/>
                <a:ea typeface="ＭＳ Ｐゴシック" panose="020B0600070205080204" pitchFamily="34" charset="-128"/>
                <a:cs typeface="Times New Roman" pitchFamily="18"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itchFamily="18" charset="0"/>
                <a:ea typeface="ＭＳ Ｐゴシック" panose="020B0600070205080204" pitchFamily="34" charset="-128"/>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anose="020B0604020202020204" pitchFamily="34" charset="0"/>
              <a:buNone/>
              <a:defRPr/>
            </a:pPr>
            <a:r>
              <a:rPr lang="en-US" dirty="0">
                <a:latin typeface="+mj-lt"/>
              </a:rPr>
              <a:t>Time Dependent Coordinates on a fixed Plate</a:t>
            </a:r>
          </a:p>
        </p:txBody>
      </p:sp>
      <p:cxnSp>
        <p:nvCxnSpPr>
          <p:cNvPr id="13" name="Straight Arrow Connector 12"/>
          <p:cNvCxnSpPr/>
          <p:nvPr/>
        </p:nvCxnSpPr>
        <p:spPr>
          <a:xfrm flipH="1">
            <a:off x="2728913" y="2771775"/>
            <a:ext cx="709612" cy="83820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4572000" y="914400"/>
            <a:ext cx="1743075"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510673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xfrm>
            <a:off x="457200" y="228600"/>
            <a:ext cx="8229600" cy="1143000"/>
          </a:xfrm>
        </p:spPr>
        <p:txBody>
          <a:bodyPr/>
          <a:lstStyle/>
          <a:p>
            <a:pPr eaLnBrk="1" hangingPunct="1">
              <a:defRPr/>
            </a:pPr>
            <a:r>
              <a:rPr lang="en-US" altLang="en-US" sz="4000" dirty="0">
                <a:latin typeface="+mj-lt"/>
              </a:rPr>
              <a:t>NSRS Modernization News</a:t>
            </a:r>
          </a:p>
        </p:txBody>
      </p:sp>
      <p:sp>
        <p:nvSpPr>
          <p:cNvPr id="4099" name="Content Placeholder 2"/>
          <p:cNvSpPr>
            <a:spLocks noGrp="1"/>
          </p:cNvSpPr>
          <p:nvPr>
            <p:ph idx="1"/>
          </p:nvPr>
        </p:nvSpPr>
        <p:spPr>
          <a:xfrm>
            <a:off x="457200" y="1069975"/>
            <a:ext cx="8264525" cy="4648200"/>
          </a:xfrm>
        </p:spPr>
        <p:txBody>
          <a:bodyPr/>
          <a:lstStyle/>
          <a:p>
            <a:pPr marL="0" indent="0">
              <a:buFont typeface="Arial" panose="020B0604020202020204" pitchFamily="34" charset="0"/>
              <a:buNone/>
              <a:defRPr/>
            </a:pPr>
            <a:r>
              <a:rPr lang="en-US" sz="2400" b="1" dirty="0">
                <a:latin typeface="+mj-lt"/>
              </a:rPr>
              <a:t>Four Terrestrial Reference Frames</a:t>
            </a:r>
          </a:p>
          <a:p>
            <a:pPr marL="342891" indent="-342891">
              <a:defRPr/>
            </a:pPr>
            <a:r>
              <a:rPr lang="en-US" altLang="en-US" sz="2400" b="1" dirty="0">
                <a:latin typeface="+mj-lt"/>
              </a:rPr>
              <a:t>North American Terrestrial Reference Frame of 2022 (NATRF2022)</a:t>
            </a:r>
          </a:p>
          <a:p>
            <a:pPr marL="342891" indent="-342891">
              <a:defRPr/>
            </a:pPr>
            <a:r>
              <a:rPr lang="en-US" altLang="en-US" sz="2400" dirty="0">
                <a:latin typeface="+mj-lt"/>
              </a:rPr>
              <a:t>Pacific Terrestrial Reference Frame of 2022 (PATRF2022)</a:t>
            </a:r>
          </a:p>
          <a:p>
            <a:pPr marL="342891" indent="-342891">
              <a:defRPr/>
            </a:pPr>
            <a:r>
              <a:rPr lang="en-US" altLang="en-US" sz="2400" dirty="0">
                <a:latin typeface="+mj-lt"/>
              </a:rPr>
              <a:t>Mariana Terrestrial Reference Frame of 2022 (MATRF2022)</a:t>
            </a:r>
          </a:p>
          <a:p>
            <a:pPr marL="342891" indent="-342891">
              <a:defRPr/>
            </a:pPr>
            <a:r>
              <a:rPr lang="en-US" altLang="en-US" sz="2400" dirty="0">
                <a:latin typeface="+mj-lt"/>
              </a:rPr>
              <a:t>Caribbean Terrestrial Reference Frame of 2022 (CATRF2022)</a:t>
            </a:r>
          </a:p>
          <a:p>
            <a:pPr marL="342891" indent="-342891">
              <a:defRPr/>
            </a:pPr>
            <a:endParaRPr lang="en-US" altLang="en-US" sz="1400" dirty="0">
              <a:latin typeface="+mj-lt"/>
            </a:endParaRPr>
          </a:p>
          <a:p>
            <a:pPr marL="0" indent="0">
              <a:buFont typeface="Arial" panose="020B0604020202020204" pitchFamily="34" charset="0"/>
              <a:buNone/>
              <a:defRPr/>
            </a:pPr>
            <a:r>
              <a:rPr lang="en-US" altLang="en-US" sz="2400" b="1" dirty="0">
                <a:latin typeface="+mj-lt"/>
              </a:rPr>
              <a:t>Geopotential Datum for Heights and other Physical Coordinates</a:t>
            </a:r>
          </a:p>
          <a:p>
            <a:pPr marL="342891" indent="-342891">
              <a:defRPr/>
            </a:pPr>
            <a:r>
              <a:rPr lang="en-US" altLang="en-US" sz="2400" b="1" dirty="0">
                <a:latin typeface="+mj-lt"/>
              </a:rPr>
              <a:t>North American-Pacific Geopotential Datum of 2022 (NAPGD2022)</a:t>
            </a:r>
          </a:p>
          <a:p>
            <a:pPr marL="342891" indent="-342891">
              <a:defRPr/>
            </a:pPr>
            <a:endParaRPr lang="en-US" altLang="en-US" sz="1400" dirty="0">
              <a:latin typeface="+mj-lt"/>
            </a:endParaRPr>
          </a:p>
          <a:p>
            <a:pPr marL="0" indent="0">
              <a:buFont typeface="Arial" panose="020B0604020202020204" pitchFamily="34" charset="0"/>
              <a:buNone/>
              <a:defRPr/>
            </a:pPr>
            <a:r>
              <a:rPr lang="en-US" altLang="en-US" sz="2400" b="1" dirty="0">
                <a:latin typeface="+mj-lt"/>
              </a:rPr>
              <a:t>Geoid Model (time-dependent, provided in three regions)</a:t>
            </a:r>
          </a:p>
          <a:p>
            <a:pPr marL="342891" indent="-342891">
              <a:defRPr/>
            </a:pPr>
            <a:r>
              <a:rPr lang="en-US" altLang="en-US" sz="2400" b="1" dirty="0">
                <a:latin typeface="+mj-lt"/>
              </a:rPr>
              <a:t>GEOID2022</a:t>
            </a:r>
          </a:p>
          <a:p>
            <a:pPr marL="342891" indent="-342891">
              <a:defRPr/>
            </a:pPr>
            <a:endParaRPr lang="en-US" altLang="en-US" sz="2000" dirty="0">
              <a:latin typeface="+mj-lt"/>
            </a:endParaRPr>
          </a:p>
        </p:txBody>
      </p:sp>
    </p:spTree>
    <p:extLst>
      <p:ext uri="{BB962C8B-B14F-4D97-AF65-F5344CB8AC3E}">
        <p14:creationId xmlns:p14="http://schemas.microsoft.com/office/powerpoint/2010/main" val="28988250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defRPr/>
            </a:pPr>
            <a:r>
              <a:rPr lang="en-US" altLang="en-US" dirty="0" smtClean="0">
                <a:latin typeface="+mj-lt"/>
              </a:rPr>
              <a:t>Technology Driving Changes</a:t>
            </a:r>
          </a:p>
        </p:txBody>
      </p:sp>
      <p:pic>
        <p:nvPicPr>
          <p:cNvPr id="45059"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008188" y="3725863"/>
            <a:ext cx="5199062" cy="2481262"/>
          </a:xfrm>
          <a:extLst>
            <a:ext uri="{91240B29-F687-4F45-9708-019B960494DF}">
              <a14:hiddenLine xmlns:a14="http://schemas.microsoft.com/office/drawing/2010/main" w="12700">
                <a:solidFill>
                  <a:srgbClr val="000000"/>
                </a:solidFill>
                <a:miter lim="800000"/>
                <a:headEnd/>
                <a:tailEnd/>
              </a14:hiddenLine>
            </a:ext>
          </a:extLst>
        </p:spPr>
      </p:pic>
      <p:pic>
        <p:nvPicPr>
          <p:cNvPr id="4506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88213" y="4344988"/>
            <a:ext cx="1798637" cy="11064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5061"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563" y="4276725"/>
            <a:ext cx="1870075" cy="12414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5062"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33450" y="1573213"/>
            <a:ext cx="3314700" cy="1690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5063"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87875" y="1428750"/>
            <a:ext cx="3195638" cy="21478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2676540"/>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The</a:t>
            </a:r>
            <a:r>
              <a:rPr lang="en-US" dirty="0" smtClean="0">
                <a:solidFill>
                  <a:schemeClr val="tx1"/>
                </a:solidFill>
                <a:latin typeface="+mj-lt"/>
              </a:rPr>
              <a:t>se </a:t>
            </a:r>
            <a:r>
              <a:rPr lang="en-US" i="1" dirty="0" smtClean="0">
                <a:solidFill>
                  <a:schemeClr val="tx1"/>
                </a:solidFill>
                <a:latin typeface="+mj-lt"/>
              </a:rPr>
              <a:t>are</a:t>
            </a:r>
            <a:r>
              <a:rPr lang="en-US" dirty="0" smtClean="0">
                <a:solidFill>
                  <a:schemeClr val="tx1"/>
                </a:solidFill>
                <a:latin typeface="+mj-lt"/>
              </a:rPr>
              <a:t> part of the NSRS*</a:t>
            </a:r>
            <a:endParaRPr lang="en-US" dirty="0">
              <a:solidFill>
                <a:schemeClr val="tx1"/>
              </a:solidFill>
              <a:latin typeface="+mj-lt"/>
            </a:endParaRPr>
          </a:p>
        </p:txBody>
      </p:sp>
      <p:graphicFrame>
        <p:nvGraphicFramePr>
          <p:cNvPr id="7" name="Content Placeholder 6"/>
          <p:cNvGraphicFramePr>
            <a:graphicFrameLocks noGrp="1"/>
          </p:cNvGraphicFramePr>
          <p:nvPr>
            <p:ph idx="1"/>
            <p:extLst/>
          </p:nvPr>
        </p:nvGraphicFramePr>
        <p:xfrm>
          <a:off x="457200" y="1270000"/>
          <a:ext cx="7909560" cy="4251960"/>
        </p:xfrm>
        <a:graphic>
          <a:graphicData uri="http://schemas.openxmlformats.org/drawingml/2006/table">
            <a:tbl>
              <a:tblPr firstRow="1" bandRow="1">
                <a:tableStyleId>{5C22544A-7EE6-4342-B048-85BDC9FD1C3A}</a:tableStyleId>
              </a:tblPr>
              <a:tblGrid>
                <a:gridCol w="2072640">
                  <a:extLst>
                    <a:ext uri="{9D8B030D-6E8A-4147-A177-3AD203B41FA5}">
                      <a16:colId xmlns:a16="http://schemas.microsoft.com/office/drawing/2014/main" val="2202110323"/>
                    </a:ext>
                  </a:extLst>
                </a:gridCol>
                <a:gridCol w="1341120">
                  <a:extLst>
                    <a:ext uri="{9D8B030D-6E8A-4147-A177-3AD203B41FA5}">
                      <a16:colId xmlns:a16="http://schemas.microsoft.com/office/drawing/2014/main" val="1277430874"/>
                    </a:ext>
                  </a:extLst>
                </a:gridCol>
                <a:gridCol w="1082040">
                  <a:extLst>
                    <a:ext uri="{9D8B030D-6E8A-4147-A177-3AD203B41FA5}">
                      <a16:colId xmlns:a16="http://schemas.microsoft.com/office/drawing/2014/main" val="1566734961"/>
                    </a:ext>
                  </a:extLst>
                </a:gridCol>
                <a:gridCol w="1584960">
                  <a:extLst>
                    <a:ext uri="{9D8B030D-6E8A-4147-A177-3AD203B41FA5}">
                      <a16:colId xmlns:a16="http://schemas.microsoft.com/office/drawing/2014/main" val="2463132348"/>
                    </a:ext>
                  </a:extLst>
                </a:gridCol>
                <a:gridCol w="1828800">
                  <a:extLst>
                    <a:ext uri="{9D8B030D-6E8A-4147-A177-3AD203B41FA5}">
                      <a16:colId xmlns:a16="http://schemas.microsoft.com/office/drawing/2014/main" val="2738166315"/>
                    </a:ext>
                  </a:extLst>
                </a:gridCol>
              </a:tblGrid>
              <a:tr h="370840">
                <a:tc>
                  <a:txBody>
                    <a:bodyPr/>
                    <a:lstStyle/>
                    <a:p>
                      <a:r>
                        <a:rPr lang="en-US" dirty="0" smtClean="0"/>
                        <a:t>Horizontal </a:t>
                      </a:r>
                      <a:r>
                        <a:rPr lang="en-US" dirty="0" err="1" smtClean="0"/>
                        <a:t>Datums</a:t>
                      </a:r>
                      <a:r>
                        <a:rPr lang="en-US" dirty="0" smtClean="0"/>
                        <a:t> and</a:t>
                      </a:r>
                      <a:r>
                        <a:rPr lang="en-US" baseline="0" dirty="0" smtClean="0"/>
                        <a:t> </a:t>
                      </a:r>
                      <a:r>
                        <a:rPr lang="en-US" dirty="0" smtClean="0"/>
                        <a:t>Geometric Reference Frames</a:t>
                      </a:r>
                      <a:endParaRPr lang="en-US" dirty="0"/>
                    </a:p>
                  </a:txBody>
                  <a:tcPr/>
                </a:tc>
                <a:tc>
                  <a:txBody>
                    <a:bodyPr/>
                    <a:lstStyle/>
                    <a:p>
                      <a:r>
                        <a:rPr lang="en-US" dirty="0" smtClean="0"/>
                        <a:t>Vertical</a:t>
                      </a:r>
                    </a:p>
                    <a:p>
                      <a:r>
                        <a:rPr lang="en-US" dirty="0" smtClean="0"/>
                        <a:t>Datums</a:t>
                      </a:r>
                      <a:endParaRPr lang="en-US" dirty="0"/>
                    </a:p>
                  </a:txBody>
                  <a:tcPr/>
                </a:tc>
                <a:tc>
                  <a:txBody>
                    <a:bodyPr/>
                    <a:lstStyle/>
                    <a:p>
                      <a:r>
                        <a:rPr lang="en-US" dirty="0" smtClean="0"/>
                        <a:t>Great Lakes Datums</a:t>
                      </a:r>
                      <a:endParaRPr lang="en-US" dirty="0"/>
                    </a:p>
                  </a:txBody>
                  <a:tcPr/>
                </a:tc>
                <a:tc>
                  <a:txBody>
                    <a:bodyPr/>
                    <a:lstStyle/>
                    <a:p>
                      <a:r>
                        <a:rPr lang="en-US" dirty="0" smtClean="0"/>
                        <a:t>Geoid Models</a:t>
                      </a:r>
                      <a:endParaRPr lang="en-US" dirty="0"/>
                    </a:p>
                  </a:txBody>
                  <a:tcPr/>
                </a:tc>
                <a:tc>
                  <a:txBody>
                    <a:bodyPr/>
                    <a:lstStyle/>
                    <a:p>
                      <a:r>
                        <a:rPr lang="en-US" dirty="0" smtClean="0"/>
                        <a:t>Transformations and Conversions</a:t>
                      </a:r>
                      <a:endParaRPr lang="en-US" dirty="0"/>
                    </a:p>
                  </a:txBody>
                  <a:tcPr/>
                </a:tc>
                <a:extLst>
                  <a:ext uri="{0D108BD9-81ED-4DB2-BD59-A6C34878D82A}">
                    <a16:rowId xmlns:a16="http://schemas.microsoft.com/office/drawing/2014/main" val="3022080662"/>
                  </a:ext>
                </a:extLst>
              </a:tr>
              <a:tr h="370840">
                <a:tc>
                  <a:txBody>
                    <a:bodyPr/>
                    <a:lstStyle/>
                    <a:p>
                      <a:r>
                        <a:rPr lang="en-US" dirty="0" smtClean="0"/>
                        <a:t>USSD</a:t>
                      </a:r>
                      <a:endParaRPr lang="en-US" dirty="0"/>
                    </a:p>
                  </a:txBody>
                  <a:tcPr/>
                </a:tc>
                <a:tc>
                  <a:txBody>
                    <a:bodyPr/>
                    <a:lstStyle/>
                    <a:p>
                      <a:r>
                        <a:rPr lang="en-US" dirty="0" smtClean="0"/>
                        <a:t>NGVD</a:t>
                      </a:r>
                      <a:r>
                        <a:rPr lang="en-US" baseline="0" dirty="0" smtClean="0"/>
                        <a:t> 29</a:t>
                      </a:r>
                      <a:endParaRPr lang="en-US" dirty="0"/>
                    </a:p>
                  </a:txBody>
                  <a:tcPr/>
                </a:tc>
                <a:tc>
                  <a:txBody>
                    <a:bodyPr/>
                    <a:lstStyle/>
                    <a:p>
                      <a:r>
                        <a:rPr lang="en-US" dirty="0" smtClean="0"/>
                        <a:t>IGLD55</a:t>
                      </a:r>
                      <a:endParaRPr lang="en-US" dirty="0"/>
                    </a:p>
                  </a:txBody>
                  <a:tcPr/>
                </a:tc>
                <a:tc>
                  <a:txBody>
                    <a:bodyPr/>
                    <a:lstStyle/>
                    <a:p>
                      <a:r>
                        <a:rPr lang="en-US" dirty="0" smtClean="0"/>
                        <a:t>GEOID90</a:t>
                      </a:r>
                      <a:endParaRPr lang="en-US" dirty="0"/>
                    </a:p>
                  </a:txBody>
                  <a:tcPr/>
                </a:tc>
                <a:tc>
                  <a:txBody>
                    <a:bodyPr/>
                    <a:lstStyle/>
                    <a:p>
                      <a:r>
                        <a:rPr lang="en-US" dirty="0" smtClean="0"/>
                        <a:t>NADCON</a:t>
                      </a:r>
                      <a:endParaRPr lang="en-US" dirty="0"/>
                    </a:p>
                  </a:txBody>
                  <a:tcPr/>
                </a:tc>
                <a:extLst>
                  <a:ext uri="{0D108BD9-81ED-4DB2-BD59-A6C34878D82A}">
                    <a16:rowId xmlns:a16="http://schemas.microsoft.com/office/drawing/2014/main" val="3808544551"/>
                  </a:ext>
                </a:extLst>
              </a:tr>
              <a:tr h="370840">
                <a:tc>
                  <a:txBody>
                    <a:bodyPr/>
                    <a:lstStyle/>
                    <a:p>
                      <a:r>
                        <a:rPr lang="en-US" dirty="0" smtClean="0"/>
                        <a:t>NAD 27</a:t>
                      </a:r>
                      <a:endParaRPr lang="en-US" dirty="0"/>
                    </a:p>
                  </a:txBody>
                  <a:tcPr/>
                </a:tc>
                <a:tc>
                  <a:txBody>
                    <a:bodyPr/>
                    <a:lstStyle/>
                    <a:p>
                      <a:r>
                        <a:rPr lang="en-US" dirty="0" smtClean="0"/>
                        <a:t>NAVD 88</a:t>
                      </a:r>
                      <a:endParaRPr lang="en-US" dirty="0"/>
                    </a:p>
                  </a:txBody>
                  <a:tcPr/>
                </a:tc>
                <a:tc>
                  <a:txBody>
                    <a:bodyPr/>
                    <a:lstStyle/>
                    <a:p>
                      <a:r>
                        <a:rPr lang="en-US" dirty="0" smtClean="0"/>
                        <a:t>IGLD85</a:t>
                      </a:r>
                      <a:endParaRPr lang="en-US" dirty="0"/>
                    </a:p>
                  </a:txBody>
                  <a:tcPr/>
                </a:tc>
                <a:tc>
                  <a:txBody>
                    <a:bodyPr/>
                    <a:lstStyle/>
                    <a:p>
                      <a:r>
                        <a:rPr kumimoji="0" lang="en-US" sz="1800" b="0" i="0" u="none" strike="noStrike" kern="1200" cap="none" spc="0" normalizeH="0" baseline="0" noProof="0" dirty="0" smtClean="0">
                          <a:ln>
                            <a:noFill/>
                          </a:ln>
                          <a:solidFill>
                            <a:prstClr val="black"/>
                          </a:solidFill>
                          <a:effectLst/>
                          <a:uLnTx/>
                          <a:uFillTx/>
                          <a:latin typeface="Calibri"/>
                          <a:ea typeface="+mn-ea"/>
                          <a:cs typeface="+mn-cs"/>
                        </a:rPr>
                        <a:t>GEOID93</a:t>
                      </a:r>
                      <a:endParaRPr lang="en-US" dirty="0"/>
                    </a:p>
                  </a:txBody>
                  <a:tcPr/>
                </a:tc>
                <a:tc>
                  <a:txBody>
                    <a:bodyPr/>
                    <a:lstStyle/>
                    <a:p>
                      <a:r>
                        <a:rPr lang="en-US" dirty="0" smtClean="0"/>
                        <a:t>VERTCON</a:t>
                      </a:r>
                      <a:endParaRPr lang="en-US" dirty="0"/>
                    </a:p>
                  </a:txBody>
                  <a:tcPr/>
                </a:tc>
                <a:extLst>
                  <a:ext uri="{0D108BD9-81ED-4DB2-BD59-A6C34878D82A}">
                    <a16:rowId xmlns:a16="http://schemas.microsoft.com/office/drawing/2014/main" val="348057990"/>
                  </a:ext>
                </a:extLst>
              </a:tr>
              <a:tr h="370840">
                <a:tc>
                  <a:txBody>
                    <a:bodyPr/>
                    <a:lstStyle/>
                    <a:p>
                      <a:r>
                        <a:rPr lang="en-US" dirty="0" smtClean="0"/>
                        <a:t>NAD</a:t>
                      </a:r>
                      <a:r>
                        <a:rPr lang="en-US" baseline="0" dirty="0" smtClean="0"/>
                        <a:t> 83</a:t>
                      </a:r>
                      <a:endParaRPr lang="en-US" dirty="0"/>
                    </a:p>
                  </a:txBody>
                  <a:tcPr/>
                </a:tc>
                <a:tc>
                  <a:txBody>
                    <a:bodyPr/>
                    <a:lstStyle/>
                    <a:p>
                      <a:r>
                        <a:rPr lang="en-US" dirty="0" smtClean="0"/>
                        <a:t>PRVD02</a:t>
                      </a:r>
                      <a:endParaRPr lang="en-US" dirty="0"/>
                    </a:p>
                  </a:txBody>
                  <a:tcPr/>
                </a:tc>
                <a:tc>
                  <a:txBody>
                    <a:bodyPr/>
                    <a:lstStyle/>
                    <a:p>
                      <a:endParaRPr lang="en-US"/>
                    </a:p>
                  </a:txBody>
                  <a:tcPr/>
                </a:tc>
                <a:tc>
                  <a:txBody>
                    <a:bodyPr/>
                    <a:lstStyle/>
                    <a:p>
                      <a:r>
                        <a:rPr kumimoji="0" lang="en-US" sz="1800" b="0" i="0" u="none" strike="noStrike" kern="1200" cap="none" spc="0" normalizeH="0" baseline="0" noProof="0" dirty="0" smtClean="0">
                          <a:ln>
                            <a:noFill/>
                          </a:ln>
                          <a:solidFill>
                            <a:prstClr val="black"/>
                          </a:solidFill>
                          <a:effectLst/>
                          <a:uLnTx/>
                          <a:uFillTx/>
                          <a:latin typeface="Calibri"/>
                          <a:ea typeface="+mn-ea"/>
                          <a:cs typeface="+mn-cs"/>
                        </a:rPr>
                        <a:t>ALASKA94</a:t>
                      </a:r>
                      <a:endParaRPr lang="en-US" dirty="0"/>
                    </a:p>
                  </a:txBody>
                  <a:tcPr/>
                </a:tc>
                <a:tc>
                  <a:txBody>
                    <a:bodyPr/>
                    <a:lstStyle/>
                    <a:p>
                      <a:endParaRPr lang="en-US"/>
                    </a:p>
                  </a:txBody>
                  <a:tcPr/>
                </a:tc>
                <a:extLst>
                  <a:ext uri="{0D108BD9-81ED-4DB2-BD59-A6C34878D82A}">
                    <a16:rowId xmlns:a16="http://schemas.microsoft.com/office/drawing/2014/main" val="927589832"/>
                  </a:ext>
                </a:extLst>
              </a:tr>
              <a:tr h="370840">
                <a:tc>
                  <a:txBody>
                    <a:bodyPr/>
                    <a:lstStyle/>
                    <a:p>
                      <a:endParaRPr lang="en-US"/>
                    </a:p>
                  </a:txBody>
                  <a:tcPr/>
                </a:tc>
                <a:tc>
                  <a:txBody>
                    <a:bodyPr/>
                    <a:lstStyle/>
                    <a:p>
                      <a:r>
                        <a:rPr lang="en-US" dirty="0" smtClean="0"/>
                        <a:t>ASVD02</a:t>
                      </a:r>
                      <a:endParaRPr lang="en-US" dirty="0"/>
                    </a:p>
                  </a:txBody>
                  <a:tcPr/>
                </a:tc>
                <a:tc>
                  <a:txBody>
                    <a:bodyPr/>
                    <a:lstStyle/>
                    <a:p>
                      <a:endParaRPr lang="en-US"/>
                    </a:p>
                  </a:txBody>
                  <a:tcPr/>
                </a:tc>
                <a:tc>
                  <a:txBody>
                    <a:bodyPr/>
                    <a:lstStyle/>
                    <a:p>
                      <a:r>
                        <a:rPr kumimoji="0" lang="en-US" sz="1800" b="0" i="0" u="none" strike="noStrike" kern="1200" cap="none" spc="0" normalizeH="0" baseline="0" noProof="0" dirty="0" smtClean="0">
                          <a:ln>
                            <a:noFill/>
                          </a:ln>
                          <a:solidFill>
                            <a:prstClr val="black"/>
                          </a:solidFill>
                          <a:effectLst/>
                          <a:uLnTx/>
                          <a:uFillTx/>
                          <a:latin typeface="Calibri"/>
                          <a:ea typeface="+mn-ea"/>
                          <a:cs typeface="+mn-cs"/>
                        </a:rPr>
                        <a:t>GEOID96</a:t>
                      </a:r>
                      <a:endParaRPr lang="en-US" dirty="0"/>
                    </a:p>
                  </a:txBody>
                  <a:tcPr/>
                </a:tc>
                <a:tc>
                  <a:txBody>
                    <a:bodyPr/>
                    <a:lstStyle/>
                    <a:p>
                      <a:r>
                        <a:rPr lang="en-US" dirty="0" smtClean="0"/>
                        <a:t>SPCS 27</a:t>
                      </a:r>
                      <a:endParaRPr lang="en-US" dirty="0"/>
                    </a:p>
                  </a:txBody>
                  <a:tcPr/>
                </a:tc>
                <a:extLst>
                  <a:ext uri="{0D108BD9-81ED-4DB2-BD59-A6C34878D82A}">
                    <a16:rowId xmlns:a16="http://schemas.microsoft.com/office/drawing/2014/main" val="3884107606"/>
                  </a:ext>
                </a:extLst>
              </a:tr>
              <a:tr h="370840">
                <a:tc>
                  <a:txBody>
                    <a:bodyPr/>
                    <a:lstStyle/>
                    <a:p>
                      <a:endParaRPr lang="en-US"/>
                    </a:p>
                  </a:txBody>
                  <a:tcPr/>
                </a:tc>
                <a:tc>
                  <a:txBody>
                    <a:bodyPr/>
                    <a:lstStyle/>
                    <a:p>
                      <a:r>
                        <a:rPr lang="en-US" dirty="0" smtClean="0"/>
                        <a:t>NMVD03</a:t>
                      </a:r>
                      <a:endParaRPr lang="en-US" dirty="0"/>
                    </a:p>
                  </a:txBody>
                  <a:tcPr/>
                </a:tc>
                <a:tc>
                  <a:txBody>
                    <a:bodyPr/>
                    <a:lstStyle/>
                    <a:p>
                      <a:endParaRPr lang="en-US"/>
                    </a:p>
                  </a:txBody>
                  <a:tcPr/>
                </a:tc>
                <a:tc>
                  <a:txBody>
                    <a:bodyPr/>
                    <a:lstStyle/>
                    <a:p>
                      <a:r>
                        <a:rPr kumimoji="0" lang="en-US" sz="1800" b="0" i="0" u="none" strike="noStrike" kern="1200" cap="none" spc="0" normalizeH="0" baseline="0" noProof="0" dirty="0" smtClean="0">
                          <a:ln>
                            <a:noFill/>
                          </a:ln>
                          <a:solidFill>
                            <a:prstClr val="black"/>
                          </a:solidFill>
                          <a:effectLst/>
                          <a:uLnTx/>
                          <a:uFillTx/>
                          <a:latin typeface="Calibri"/>
                          <a:ea typeface="+mn-ea"/>
                          <a:cs typeface="+mn-cs"/>
                        </a:rPr>
                        <a:t>GEOID99</a:t>
                      </a:r>
                      <a:endParaRPr lang="en-US" dirty="0"/>
                    </a:p>
                  </a:txBody>
                  <a:tcPr/>
                </a:tc>
                <a:tc>
                  <a:txBody>
                    <a:bodyPr/>
                    <a:lstStyle/>
                    <a:p>
                      <a:r>
                        <a:rPr lang="en-US" dirty="0" smtClean="0"/>
                        <a:t>SPCS 83</a:t>
                      </a:r>
                      <a:endParaRPr lang="en-US" dirty="0"/>
                    </a:p>
                  </a:txBody>
                  <a:tcPr/>
                </a:tc>
                <a:extLst>
                  <a:ext uri="{0D108BD9-81ED-4DB2-BD59-A6C34878D82A}">
                    <a16:rowId xmlns:a16="http://schemas.microsoft.com/office/drawing/2014/main" val="2926996055"/>
                  </a:ext>
                </a:extLst>
              </a:tr>
              <a:tr h="370840">
                <a:tc>
                  <a:txBody>
                    <a:bodyPr/>
                    <a:lstStyle/>
                    <a:p>
                      <a:endParaRPr lang="en-US"/>
                    </a:p>
                  </a:txBody>
                  <a:tcPr/>
                </a:tc>
                <a:tc>
                  <a:txBody>
                    <a:bodyPr/>
                    <a:lstStyle/>
                    <a:p>
                      <a:r>
                        <a:rPr lang="en-US" dirty="0" smtClean="0"/>
                        <a:t>GUVD04</a:t>
                      </a:r>
                      <a:endParaRPr lang="en-US" dirty="0"/>
                    </a:p>
                  </a:txBody>
                  <a:tcPr/>
                </a:tc>
                <a:tc>
                  <a:txBody>
                    <a:bodyPr/>
                    <a:lstStyle/>
                    <a:p>
                      <a:endParaRPr lang="en-US"/>
                    </a:p>
                  </a:txBody>
                  <a:tcPr/>
                </a:tc>
                <a:tc>
                  <a:txBody>
                    <a:bodyPr/>
                    <a:lstStyle/>
                    <a:p>
                      <a:r>
                        <a:rPr kumimoji="0" lang="en-US" sz="1800" b="0" i="0" u="none" strike="noStrike" kern="1200" cap="none" spc="0" normalizeH="0" baseline="0" noProof="0" dirty="0" smtClean="0">
                          <a:ln>
                            <a:noFill/>
                          </a:ln>
                          <a:solidFill>
                            <a:prstClr val="black"/>
                          </a:solidFill>
                          <a:effectLst/>
                          <a:uLnTx/>
                          <a:uFillTx/>
                          <a:latin typeface="Calibri"/>
                          <a:ea typeface="+mn-ea"/>
                          <a:cs typeface="+mn-cs"/>
                        </a:rPr>
                        <a:t>GEOID03</a:t>
                      </a:r>
                      <a:endParaRPr lang="en-US" dirty="0"/>
                    </a:p>
                  </a:txBody>
                  <a:tcPr/>
                </a:tc>
                <a:tc>
                  <a:txBody>
                    <a:bodyPr/>
                    <a:lstStyle/>
                    <a:p>
                      <a:endParaRPr lang="en-US" dirty="0"/>
                    </a:p>
                  </a:txBody>
                  <a:tcPr/>
                </a:tc>
                <a:extLst>
                  <a:ext uri="{0D108BD9-81ED-4DB2-BD59-A6C34878D82A}">
                    <a16:rowId xmlns:a16="http://schemas.microsoft.com/office/drawing/2014/main" val="2282737914"/>
                  </a:ext>
                </a:extLst>
              </a:tr>
              <a:tr h="370840">
                <a:tc>
                  <a:txBody>
                    <a:bodyPr/>
                    <a:lstStyle/>
                    <a:p>
                      <a:endParaRPr lang="en-US"/>
                    </a:p>
                  </a:txBody>
                  <a:tcPr/>
                </a:tc>
                <a:tc>
                  <a:txBody>
                    <a:bodyPr/>
                    <a:lstStyle/>
                    <a:p>
                      <a:r>
                        <a:rPr lang="en-US" dirty="0" smtClean="0"/>
                        <a:t>VIVD09</a:t>
                      </a:r>
                      <a:endParaRPr lang="en-US" dirty="0"/>
                    </a:p>
                  </a:txBody>
                  <a:tcPr/>
                </a:tc>
                <a:tc>
                  <a:txBody>
                    <a:bodyPr/>
                    <a:lstStyle/>
                    <a:p>
                      <a:endParaRPr lang="en-US"/>
                    </a:p>
                  </a:txBody>
                  <a:tcPr/>
                </a:tc>
                <a:tc>
                  <a:txBody>
                    <a:bodyPr/>
                    <a:lstStyle/>
                    <a:p>
                      <a:r>
                        <a:rPr kumimoji="0" lang="en-US" sz="1800" b="0" i="0" u="none" strike="noStrike" kern="1200" cap="none" spc="0" normalizeH="0" baseline="0" noProof="0" dirty="0" smtClean="0">
                          <a:ln>
                            <a:noFill/>
                          </a:ln>
                          <a:solidFill>
                            <a:prstClr val="black"/>
                          </a:solidFill>
                          <a:effectLst/>
                          <a:uLnTx/>
                          <a:uFillTx/>
                          <a:latin typeface="Calibri"/>
                          <a:ea typeface="+mn-ea"/>
                          <a:cs typeface="+mn-cs"/>
                        </a:rPr>
                        <a:t>GEOID06</a:t>
                      </a:r>
                      <a:endParaRPr lang="en-US" dirty="0"/>
                    </a:p>
                  </a:txBody>
                  <a:tcPr/>
                </a:tc>
                <a:tc>
                  <a:txBody>
                    <a:bodyPr/>
                    <a:lstStyle/>
                    <a:p>
                      <a:endParaRPr lang="en-US"/>
                    </a:p>
                  </a:txBody>
                  <a:tcPr/>
                </a:tc>
                <a:extLst>
                  <a:ext uri="{0D108BD9-81ED-4DB2-BD59-A6C34878D82A}">
                    <a16:rowId xmlns:a16="http://schemas.microsoft.com/office/drawing/2014/main" val="421228443"/>
                  </a:ext>
                </a:extLst>
              </a:tr>
              <a:tr h="370840">
                <a:tc>
                  <a:txBody>
                    <a:bodyPr/>
                    <a:lstStyle/>
                    <a:p>
                      <a:endParaRPr lang="en-US"/>
                    </a:p>
                  </a:txBody>
                  <a:tcPr/>
                </a:tc>
                <a:tc>
                  <a:txBody>
                    <a:bodyPr/>
                    <a:lstStyle/>
                    <a:p>
                      <a:endParaRPr lang="en-US"/>
                    </a:p>
                  </a:txBody>
                  <a:tcPr/>
                </a:tc>
                <a:tc>
                  <a:txBody>
                    <a:bodyPr/>
                    <a:lstStyle/>
                    <a:p>
                      <a:endParaRPr lang="en-US" dirty="0"/>
                    </a:p>
                  </a:txBody>
                  <a:tcPr/>
                </a:tc>
                <a:tc>
                  <a:txBody>
                    <a:bodyPr/>
                    <a:lstStyle/>
                    <a:p>
                      <a:r>
                        <a:rPr lang="en-US" dirty="0" smtClean="0"/>
                        <a:t>GEOID09</a:t>
                      </a:r>
                      <a:endParaRPr lang="en-US" dirty="0"/>
                    </a:p>
                  </a:txBody>
                  <a:tcPr/>
                </a:tc>
                <a:tc>
                  <a:txBody>
                    <a:bodyPr/>
                    <a:lstStyle/>
                    <a:p>
                      <a:endParaRPr lang="en-US" dirty="0"/>
                    </a:p>
                  </a:txBody>
                  <a:tcPr/>
                </a:tc>
                <a:extLst>
                  <a:ext uri="{0D108BD9-81ED-4DB2-BD59-A6C34878D82A}">
                    <a16:rowId xmlns:a16="http://schemas.microsoft.com/office/drawing/2014/main" val="2544845522"/>
                  </a:ext>
                </a:extLst>
              </a:tr>
              <a:tr h="370840">
                <a:tc>
                  <a:txBody>
                    <a:bodyPr/>
                    <a:lstStyle/>
                    <a:p>
                      <a:endParaRPr lang="en-US" dirty="0"/>
                    </a:p>
                  </a:txBody>
                  <a:tcPr/>
                </a:tc>
                <a:tc>
                  <a:txBody>
                    <a:bodyPr/>
                    <a:lstStyle/>
                    <a:p>
                      <a:endParaRPr lang="en-US"/>
                    </a:p>
                  </a:txBody>
                  <a:tcPr/>
                </a:tc>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mn-lt"/>
                          <a:ea typeface="+mn-ea"/>
                          <a:cs typeface="+mn-cs"/>
                        </a:rPr>
                        <a:t>GEOID12(A,B)</a:t>
                      </a:r>
                      <a:endParaRPr lang="en-US" dirty="0"/>
                    </a:p>
                  </a:txBody>
                  <a:tcPr/>
                </a:tc>
                <a:tc>
                  <a:txBody>
                    <a:bodyPr/>
                    <a:lstStyle/>
                    <a:p>
                      <a:endParaRPr lang="en-US" dirty="0"/>
                    </a:p>
                  </a:txBody>
                  <a:tcPr/>
                </a:tc>
                <a:extLst>
                  <a:ext uri="{0D108BD9-81ED-4DB2-BD59-A6C34878D82A}">
                    <a16:rowId xmlns:a16="http://schemas.microsoft.com/office/drawing/2014/main" val="781712782"/>
                  </a:ext>
                </a:extLst>
              </a:tr>
            </a:tbl>
          </a:graphicData>
        </a:graphic>
      </p:graphicFrame>
      <p:sp>
        <p:nvSpPr>
          <p:cNvPr id="6" name="Slide Number Placeholder 5"/>
          <p:cNvSpPr>
            <a:spLocks noGrp="1"/>
          </p:cNvSpPr>
          <p:nvPr>
            <p:ph type="sldNum" sz="quarter" idx="12"/>
          </p:nvPr>
        </p:nvSpPr>
        <p:spPr/>
        <p:txBody>
          <a:bodyPr/>
          <a:lstStyle/>
          <a:p>
            <a:pPr>
              <a:defRPr/>
            </a:pPr>
            <a:fld id="{81083702-E6E1-411B-A9C5-9B25E2FC045E}" type="slidenum">
              <a:rPr lang="en-US" smtClean="0"/>
              <a:pPr>
                <a:defRPr/>
              </a:pPr>
              <a:t>20</a:t>
            </a:fld>
            <a:endParaRPr lang="en-US"/>
          </a:p>
        </p:txBody>
      </p:sp>
      <p:sp>
        <p:nvSpPr>
          <p:cNvPr id="9" name="TextBox 8"/>
          <p:cNvSpPr txBox="1"/>
          <p:nvPr/>
        </p:nvSpPr>
        <p:spPr>
          <a:xfrm>
            <a:off x="457200" y="5521960"/>
            <a:ext cx="2698175" cy="369332"/>
          </a:xfrm>
          <a:prstGeom prst="rect">
            <a:avLst/>
          </a:prstGeom>
          <a:noFill/>
        </p:spPr>
        <p:txBody>
          <a:bodyPr wrap="none" rtlCol="0">
            <a:spAutoFit/>
          </a:bodyPr>
          <a:lstStyle/>
          <a:p>
            <a:r>
              <a:rPr lang="en-US" dirty="0" smtClean="0"/>
              <a:t>*This not a complete list.</a:t>
            </a:r>
            <a:endParaRPr lang="en-US" dirty="0"/>
          </a:p>
        </p:txBody>
      </p:sp>
    </p:spTree>
    <p:extLst>
      <p:ext uri="{BB962C8B-B14F-4D97-AF65-F5344CB8AC3E}">
        <p14:creationId xmlns:p14="http://schemas.microsoft.com/office/powerpoint/2010/main" val="30098329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latin typeface="+mj-lt"/>
              </a:rPr>
              <a:t>These are </a:t>
            </a:r>
            <a:r>
              <a:rPr lang="en-US" i="1" dirty="0" smtClean="0">
                <a:solidFill>
                  <a:schemeClr val="tx1"/>
                </a:solidFill>
                <a:latin typeface="+mj-lt"/>
              </a:rPr>
              <a:t>not</a:t>
            </a:r>
            <a:r>
              <a:rPr lang="en-US" dirty="0" smtClean="0">
                <a:solidFill>
                  <a:schemeClr val="tx1"/>
                </a:solidFill>
                <a:latin typeface="+mj-lt"/>
              </a:rPr>
              <a:t> part of the NSRS*</a:t>
            </a:r>
            <a:endParaRPr lang="en-US" dirty="0">
              <a:solidFill>
                <a:schemeClr val="tx1"/>
              </a:solidFill>
              <a:latin typeface="+mj-lt"/>
            </a:endParaRPr>
          </a:p>
        </p:txBody>
      </p:sp>
      <p:graphicFrame>
        <p:nvGraphicFramePr>
          <p:cNvPr id="7" name="Content Placeholder 6"/>
          <p:cNvGraphicFramePr>
            <a:graphicFrameLocks noGrp="1"/>
          </p:cNvGraphicFramePr>
          <p:nvPr>
            <p:ph idx="1"/>
            <p:extLst/>
          </p:nvPr>
        </p:nvGraphicFramePr>
        <p:xfrm>
          <a:off x="457200" y="1270000"/>
          <a:ext cx="7909560" cy="4577080"/>
        </p:xfrm>
        <a:graphic>
          <a:graphicData uri="http://schemas.openxmlformats.org/drawingml/2006/table">
            <a:tbl>
              <a:tblPr firstRow="1" bandRow="1">
                <a:tableStyleId>{5C22544A-7EE6-4342-B048-85BDC9FD1C3A}</a:tableStyleId>
              </a:tblPr>
              <a:tblGrid>
                <a:gridCol w="2072640">
                  <a:extLst>
                    <a:ext uri="{9D8B030D-6E8A-4147-A177-3AD203B41FA5}">
                      <a16:colId xmlns:a16="http://schemas.microsoft.com/office/drawing/2014/main" val="2202110323"/>
                    </a:ext>
                  </a:extLst>
                </a:gridCol>
                <a:gridCol w="1341120">
                  <a:extLst>
                    <a:ext uri="{9D8B030D-6E8A-4147-A177-3AD203B41FA5}">
                      <a16:colId xmlns:a16="http://schemas.microsoft.com/office/drawing/2014/main" val="1277430874"/>
                    </a:ext>
                  </a:extLst>
                </a:gridCol>
                <a:gridCol w="1082040">
                  <a:extLst>
                    <a:ext uri="{9D8B030D-6E8A-4147-A177-3AD203B41FA5}">
                      <a16:colId xmlns:a16="http://schemas.microsoft.com/office/drawing/2014/main" val="1566734961"/>
                    </a:ext>
                  </a:extLst>
                </a:gridCol>
                <a:gridCol w="1584960">
                  <a:extLst>
                    <a:ext uri="{9D8B030D-6E8A-4147-A177-3AD203B41FA5}">
                      <a16:colId xmlns:a16="http://schemas.microsoft.com/office/drawing/2014/main" val="2463132348"/>
                    </a:ext>
                  </a:extLst>
                </a:gridCol>
                <a:gridCol w="1828800">
                  <a:extLst>
                    <a:ext uri="{9D8B030D-6E8A-4147-A177-3AD203B41FA5}">
                      <a16:colId xmlns:a16="http://schemas.microsoft.com/office/drawing/2014/main" val="2738166315"/>
                    </a:ext>
                  </a:extLst>
                </a:gridCol>
              </a:tblGrid>
              <a:tr h="370840">
                <a:tc>
                  <a:txBody>
                    <a:bodyPr/>
                    <a:lstStyle/>
                    <a:p>
                      <a:r>
                        <a:rPr lang="en-US" dirty="0" smtClean="0"/>
                        <a:t>Horizontal </a:t>
                      </a:r>
                      <a:r>
                        <a:rPr lang="en-US" dirty="0" err="1" smtClean="0"/>
                        <a:t>Datums</a:t>
                      </a:r>
                      <a:r>
                        <a:rPr lang="en-US" dirty="0" smtClean="0"/>
                        <a:t> and Geometric Reference Frames</a:t>
                      </a:r>
                      <a:endParaRPr lang="en-US" dirty="0"/>
                    </a:p>
                  </a:txBody>
                  <a:tcPr/>
                </a:tc>
                <a:tc>
                  <a:txBody>
                    <a:bodyPr/>
                    <a:lstStyle/>
                    <a:p>
                      <a:r>
                        <a:rPr lang="en-US" dirty="0" smtClean="0"/>
                        <a:t>Vertical</a:t>
                      </a:r>
                    </a:p>
                    <a:p>
                      <a:r>
                        <a:rPr lang="en-US" dirty="0" smtClean="0"/>
                        <a:t>Datums</a:t>
                      </a:r>
                      <a:endParaRPr lang="en-US" dirty="0"/>
                    </a:p>
                  </a:txBody>
                  <a:tcPr/>
                </a:tc>
                <a:tc>
                  <a:txBody>
                    <a:bodyPr/>
                    <a:lstStyle/>
                    <a:p>
                      <a:r>
                        <a:rPr lang="en-US" dirty="0" smtClean="0"/>
                        <a:t>Great Lakes Datums</a:t>
                      </a:r>
                      <a:endParaRPr lang="en-US" dirty="0"/>
                    </a:p>
                  </a:txBody>
                  <a:tcPr/>
                </a:tc>
                <a:tc>
                  <a:txBody>
                    <a:bodyPr/>
                    <a:lstStyle/>
                    <a:p>
                      <a:r>
                        <a:rPr lang="en-US" dirty="0" smtClean="0"/>
                        <a:t>Geoid Models</a:t>
                      </a:r>
                      <a:endParaRPr lang="en-US" dirty="0"/>
                    </a:p>
                  </a:txBody>
                  <a:tcPr/>
                </a:tc>
                <a:tc>
                  <a:txBody>
                    <a:bodyPr/>
                    <a:lstStyle/>
                    <a:p>
                      <a:r>
                        <a:rPr lang="en-US" dirty="0" smtClean="0"/>
                        <a:t>Transformations and Conversions</a:t>
                      </a:r>
                      <a:endParaRPr lang="en-US" dirty="0"/>
                    </a:p>
                  </a:txBody>
                  <a:tcPr/>
                </a:tc>
                <a:extLst>
                  <a:ext uri="{0D108BD9-81ED-4DB2-BD59-A6C34878D82A}">
                    <a16:rowId xmlns:a16="http://schemas.microsoft.com/office/drawing/2014/main" val="3022080662"/>
                  </a:ext>
                </a:extLst>
              </a:tr>
              <a:tr h="370840">
                <a:tc>
                  <a:txBody>
                    <a:bodyPr/>
                    <a:lstStyle/>
                    <a:p>
                      <a:r>
                        <a:rPr lang="en-US" dirty="0" smtClean="0"/>
                        <a:t>WGS</a:t>
                      </a:r>
                      <a:r>
                        <a:rPr lang="en-US" baseline="0" dirty="0" smtClean="0"/>
                        <a:t> </a:t>
                      </a:r>
                      <a:r>
                        <a:rPr lang="en-US" dirty="0" smtClean="0"/>
                        <a:t>84</a:t>
                      </a:r>
                      <a:endParaRPr lang="en-US" dirty="0"/>
                    </a:p>
                  </a:txBody>
                  <a:tcPr/>
                </a:tc>
                <a:tc>
                  <a:txBody>
                    <a:bodyPr/>
                    <a:lstStyle/>
                    <a:p>
                      <a:r>
                        <a:rPr lang="en-US" dirty="0" smtClean="0"/>
                        <a:t>IHRS</a:t>
                      </a:r>
                      <a:endParaRPr lang="en-US" dirty="0"/>
                    </a:p>
                  </a:txBody>
                  <a:tcPr/>
                </a:tc>
                <a:tc>
                  <a:txBody>
                    <a:bodyPr/>
                    <a:lstStyle/>
                    <a:p>
                      <a:endParaRPr lang="en-US" dirty="0"/>
                    </a:p>
                  </a:txBody>
                  <a:tcPr/>
                </a:tc>
                <a:tc>
                  <a:txBody>
                    <a:bodyPr/>
                    <a:lstStyle/>
                    <a:p>
                      <a:r>
                        <a:rPr lang="en-US" dirty="0" smtClean="0"/>
                        <a:t>OSU91A</a:t>
                      </a:r>
                      <a:endParaRPr lang="en-US" dirty="0"/>
                    </a:p>
                  </a:txBody>
                  <a:tcPr/>
                </a:tc>
                <a:tc>
                  <a:txBody>
                    <a:bodyPr/>
                    <a:lstStyle/>
                    <a:p>
                      <a:r>
                        <a:rPr lang="en-US" dirty="0" smtClean="0"/>
                        <a:t>CORPSCON</a:t>
                      </a:r>
                      <a:endParaRPr lang="en-US" dirty="0"/>
                    </a:p>
                  </a:txBody>
                  <a:tcPr/>
                </a:tc>
                <a:extLst>
                  <a:ext uri="{0D108BD9-81ED-4DB2-BD59-A6C34878D82A}">
                    <a16:rowId xmlns:a16="http://schemas.microsoft.com/office/drawing/2014/main" val="3808544551"/>
                  </a:ext>
                </a:extLst>
              </a:tr>
              <a:tr h="370840">
                <a:tc>
                  <a:txBody>
                    <a:bodyPr/>
                    <a:lstStyle/>
                    <a:p>
                      <a:r>
                        <a:rPr lang="en-US" dirty="0" smtClean="0"/>
                        <a:t>ITRF</a:t>
                      </a:r>
                      <a:endParaRPr lang="en-US" dirty="0"/>
                    </a:p>
                  </a:txBody>
                  <a:tcPr/>
                </a:tc>
                <a:tc>
                  <a:txBody>
                    <a:bodyPr/>
                    <a:lstStyle/>
                    <a:p>
                      <a:endParaRPr lang="en-US" dirty="0"/>
                    </a:p>
                  </a:txBody>
                  <a:tcPr/>
                </a:tc>
                <a:tc>
                  <a:txBody>
                    <a:bodyPr/>
                    <a:lstStyle/>
                    <a:p>
                      <a:endParaRPr lang="en-US" dirty="0"/>
                    </a:p>
                  </a:txBody>
                  <a:tcPr/>
                </a:tc>
                <a:tc>
                  <a:txBody>
                    <a:bodyPr/>
                    <a:lstStyle/>
                    <a:p>
                      <a:r>
                        <a:rPr lang="en-US" dirty="0" smtClean="0"/>
                        <a:t>EGM96</a:t>
                      </a:r>
                      <a:endParaRPr lang="en-US" dirty="0"/>
                    </a:p>
                  </a:txBody>
                  <a:tcPr/>
                </a:tc>
                <a:tc>
                  <a:txBody>
                    <a:bodyPr/>
                    <a:lstStyle/>
                    <a:p>
                      <a:r>
                        <a:rPr lang="en-US" dirty="0" smtClean="0"/>
                        <a:t>Appendix B.6</a:t>
                      </a:r>
                      <a:r>
                        <a:rPr lang="en-US" baseline="0" dirty="0" smtClean="0"/>
                        <a:t> of DMA TR 8350.2 (WGS 84)</a:t>
                      </a:r>
                      <a:endParaRPr lang="en-US" dirty="0"/>
                    </a:p>
                  </a:txBody>
                  <a:tcPr/>
                </a:tc>
                <a:extLst>
                  <a:ext uri="{0D108BD9-81ED-4DB2-BD59-A6C34878D82A}">
                    <a16:rowId xmlns:a16="http://schemas.microsoft.com/office/drawing/2014/main" val="348057990"/>
                  </a:ext>
                </a:extLst>
              </a:tr>
              <a:tr h="370840">
                <a:tc>
                  <a:txBody>
                    <a:bodyPr/>
                    <a:lstStyle/>
                    <a:p>
                      <a:r>
                        <a:rPr lang="en-US" dirty="0" smtClean="0"/>
                        <a:t>IGS</a:t>
                      </a:r>
                      <a:endParaRPr lang="en-US" dirty="0"/>
                    </a:p>
                  </a:txBody>
                  <a:tcPr/>
                </a:tc>
                <a:tc>
                  <a:txBody>
                    <a:bodyPr/>
                    <a:lstStyle/>
                    <a:p>
                      <a:endParaRPr lang="en-US" dirty="0"/>
                    </a:p>
                  </a:txBody>
                  <a:tcPr/>
                </a:tc>
                <a:tc>
                  <a:txBody>
                    <a:bodyPr/>
                    <a:lstStyle/>
                    <a:p>
                      <a:endParaRPr lang="en-US"/>
                    </a:p>
                  </a:txBody>
                  <a:tcPr/>
                </a:tc>
                <a:tc>
                  <a:txBody>
                    <a:bodyPr/>
                    <a:lstStyle/>
                    <a:p>
                      <a:r>
                        <a:rPr lang="en-US" dirty="0" smtClean="0"/>
                        <a:t>EGM2008</a:t>
                      </a:r>
                      <a:endParaRPr lang="en-US" dirty="0"/>
                    </a:p>
                  </a:txBody>
                  <a:tcPr/>
                </a:tc>
                <a:tc>
                  <a:txBody>
                    <a:bodyPr/>
                    <a:lstStyle/>
                    <a:p>
                      <a:r>
                        <a:rPr lang="en-US" dirty="0" smtClean="0"/>
                        <a:t>Oregon Coordinate Reference System </a:t>
                      </a:r>
                      <a:endParaRPr lang="en-US" dirty="0"/>
                    </a:p>
                  </a:txBody>
                  <a:tcPr/>
                </a:tc>
                <a:extLst>
                  <a:ext uri="{0D108BD9-81ED-4DB2-BD59-A6C34878D82A}">
                    <a16:rowId xmlns:a16="http://schemas.microsoft.com/office/drawing/2014/main" val="927589832"/>
                  </a:ext>
                </a:extLst>
              </a:tr>
              <a:tr h="370840">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r>
                        <a:rPr lang="en-US" dirty="0" smtClean="0"/>
                        <a:t>The Kansas Regional Coordinate System</a:t>
                      </a:r>
                      <a:endParaRPr lang="en-US" dirty="0"/>
                    </a:p>
                  </a:txBody>
                  <a:tcPr/>
                </a:tc>
                <a:extLst>
                  <a:ext uri="{0D108BD9-81ED-4DB2-BD59-A6C34878D82A}">
                    <a16:rowId xmlns:a16="http://schemas.microsoft.com/office/drawing/2014/main" val="3884107606"/>
                  </a:ext>
                </a:extLst>
              </a:tr>
            </a:tbl>
          </a:graphicData>
        </a:graphic>
      </p:graphicFrame>
      <p:sp>
        <p:nvSpPr>
          <p:cNvPr id="6" name="Slide Number Placeholder 5"/>
          <p:cNvSpPr>
            <a:spLocks noGrp="1"/>
          </p:cNvSpPr>
          <p:nvPr>
            <p:ph type="sldNum" sz="quarter" idx="12"/>
          </p:nvPr>
        </p:nvSpPr>
        <p:spPr/>
        <p:txBody>
          <a:bodyPr/>
          <a:lstStyle/>
          <a:p>
            <a:pPr>
              <a:defRPr/>
            </a:pPr>
            <a:fld id="{81083702-E6E1-411B-A9C5-9B25E2FC045E}" type="slidenum">
              <a:rPr lang="en-US" smtClean="0"/>
              <a:pPr>
                <a:defRPr/>
              </a:pPr>
              <a:t>21</a:t>
            </a:fld>
            <a:endParaRPr lang="en-US"/>
          </a:p>
        </p:txBody>
      </p:sp>
      <p:sp>
        <p:nvSpPr>
          <p:cNvPr id="8" name="TextBox 7"/>
          <p:cNvSpPr txBox="1"/>
          <p:nvPr/>
        </p:nvSpPr>
        <p:spPr>
          <a:xfrm>
            <a:off x="457200" y="5847080"/>
            <a:ext cx="2929007" cy="369332"/>
          </a:xfrm>
          <a:prstGeom prst="rect">
            <a:avLst/>
          </a:prstGeom>
          <a:noFill/>
        </p:spPr>
        <p:txBody>
          <a:bodyPr wrap="none" rtlCol="0">
            <a:spAutoFit/>
          </a:bodyPr>
          <a:lstStyle/>
          <a:p>
            <a:r>
              <a:rPr lang="en-US" dirty="0" smtClean="0"/>
              <a:t>*This is not a complete list.</a:t>
            </a:r>
            <a:endParaRPr lang="en-US" dirty="0"/>
          </a:p>
        </p:txBody>
      </p:sp>
    </p:spTree>
    <p:extLst>
      <p:ext uri="{BB962C8B-B14F-4D97-AF65-F5344CB8AC3E}">
        <p14:creationId xmlns:p14="http://schemas.microsoft.com/office/powerpoint/2010/main" val="20541685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513" y="855663"/>
            <a:ext cx="8562975" cy="529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395" name="TextBox 3"/>
          <p:cNvSpPr txBox="1">
            <a:spLocks noChangeArrowheads="1"/>
          </p:cNvSpPr>
          <p:nvPr/>
        </p:nvSpPr>
        <p:spPr bwMode="auto">
          <a:xfrm>
            <a:off x="0" y="271463"/>
            <a:ext cx="91519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3200"/>
              <a:t>Things Are moving – we can not measure it accurately</a:t>
            </a:r>
          </a:p>
        </p:txBody>
      </p:sp>
    </p:spTree>
    <p:extLst>
      <p:ext uri="{BB962C8B-B14F-4D97-AF65-F5344CB8AC3E}">
        <p14:creationId xmlns:p14="http://schemas.microsoft.com/office/powerpoint/2010/main" val="1056443472"/>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a:xfrm>
            <a:off x="1447800" y="339725"/>
            <a:ext cx="6575425" cy="955675"/>
          </a:xfrm>
        </p:spPr>
        <p:txBody>
          <a:bodyPr/>
          <a:lstStyle/>
          <a:p>
            <a:pPr eaLnBrk="1" hangingPunct="1">
              <a:defRPr/>
            </a:pPr>
            <a:r>
              <a:rPr lang="en-US" altLang="en-US" sz="2800" dirty="0">
                <a:solidFill>
                  <a:schemeClr val="tx1"/>
                </a:solidFill>
                <a:latin typeface="+mj-lt"/>
                <a:cs typeface="Arial" panose="020B0604020202020204" pitchFamily="34" charset="0"/>
              </a:rPr>
              <a:t>Gravity</a:t>
            </a:r>
            <a:r>
              <a:rPr lang="en-US" altLang="en-US" sz="2800" dirty="0">
                <a:solidFill>
                  <a:schemeClr val="tx1"/>
                </a:solidFill>
                <a:latin typeface="+mj-lt"/>
              </a:rPr>
              <a:t> for the Redefinition of the </a:t>
            </a:r>
            <a:br>
              <a:rPr lang="en-US" altLang="en-US" sz="2800" dirty="0">
                <a:solidFill>
                  <a:schemeClr val="tx1"/>
                </a:solidFill>
                <a:latin typeface="+mj-lt"/>
              </a:rPr>
            </a:br>
            <a:r>
              <a:rPr lang="en-US" altLang="en-US" sz="2800" dirty="0">
                <a:solidFill>
                  <a:schemeClr val="tx1"/>
                </a:solidFill>
                <a:latin typeface="+mj-lt"/>
              </a:rPr>
              <a:t>American Vertical Datum (GRAV-D)</a:t>
            </a:r>
          </a:p>
        </p:txBody>
      </p:sp>
      <p:sp>
        <p:nvSpPr>
          <p:cNvPr id="67587" name="Rounded Rectangle 5"/>
          <p:cNvSpPr>
            <a:spLocks noChangeArrowheads="1"/>
          </p:cNvSpPr>
          <p:nvPr/>
        </p:nvSpPr>
        <p:spPr bwMode="auto">
          <a:xfrm>
            <a:off x="44450" y="423863"/>
            <a:ext cx="1628775" cy="1122362"/>
          </a:xfrm>
          <a:prstGeom prst="roundRect">
            <a:avLst>
              <a:gd name="adj" fmla="val 16667"/>
            </a:avLst>
          </a:prstGeom>
          <a:blipFill dpi="0" rotWithShape="0">
            <a:blip r:embed="rId3"/>
            <a:srcRect/>
            <a:stretch>
              <a:fillRect/>
            </a:stretch>
          </a:blipFill>
          <a:ln w="25400">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180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7588" name="Rectangle 3"/>
          <p:cNvSpPr>
            <a:spLocks noChangeArrowheads="1"/>
          </p:cNvSpPr>
          <p:nvPr/>
        </p:nvSpPr>
        <p:spPr bwMode="auto">
          <a:xfrm>
            <a:off x="2362200" y="6400800"/>
            <a:ext cx="47482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sz="2000">
                <a:solidFill>
                  <a:srgbClr val="000000"/>
                </a:solidFill>
                <a:latin typeface="Arial" panose="020B0604020202020204" pitchFamily="34" charset="0"/>
                <a:ea typeface="ＭＳ Ｐゴシック" panose="020B0600070205080204" pitchFamily="34" charset="-128"/>
                <a:cs typeface="Arial" panose="020B0604020202020204" pitchFamily="34" charset="0"/>
                <a:hlinkClick r:id="rId4"/>
              </a:rPr>
              <a:t>https://www.geodesy.noaa.gov/GRAV-D/</a:t>
            </a:r>
            <a:endParaRPr lang="en-US" altLang="en-US" sz="200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p:txBody>
      </p:sp>
      <p:pic>
        <p:nvPicPr>
          <p:cNvPr id="67589" name="Picture 4"/>
          <p:cNvPicPr>
            <a:picLocks noChangeAspect="1"/>
          </p:cNvPicPr>
          <p:nvPr/>
        </p:nvPicPr>
        <p:blipFill>
          <a:blip r:embed="rId5">
            <a:extLst>
              <a:ext uri="{28A0092B-C50C-407E-A947-70E740481C1C}">
                <a14:useLocalDpi xmlns:a14="http://schemas.microsoft.com/office/drawing/2010/main" val="0"/>
              </a:ext>
            </a:extLst>
          </a:blip>
          <a:srcRect l="44730" t="33333" r="28917" b="34375"/>
          <a:stretch>
            <a:fillRect/>
          </a:stretch>
        </p:blipFill>
        <p:spPr bwMode="auto">
          <a:xfrm>
            <a:off x="2057400" y="1546225"/>
            <a:ext cx="6553200"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0" name="Picture 1"/>
          <p:cNvPicPr>
            <a:picLocks noChangeAspect="1"/>
          </p:cNvPicPr>
          <p:nvPr/>
        </p:nvPicPr>
        <p:blipFill>
          <a:blip r:embed="rId6">
            <a:extLst>
              <a:ext uri="{28A0092B-C50C-407E-A947-70E740481C1C}">
                <a14:useLocalDpi xmlns:a14="http://schemas.microsoft.com/office/drawing/2010/main" val="0"/>
              </a:ext>
            </a:extLst>
          </a:blip>
          <a:srcRect l="80705" t="53468" r="1117" b="26169"/>
          <a:stretch>
            <a:fillRect/>
          </a:stretch>
        </p:blipFill>
        <p:spPr bwMode="auto">
          <a:xfrm>
            <a:off x="7342188" y="3962400"/>
            <a:ext cx="1652587"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1" name="Picture 5"/>
          <p:cNvPicPr>
            <a:picLocks noChangeAspect="1"/>
          </p:cNvPicPr>
          <p:nvPr/>
        </p:nvPicPr>
        <p:blipFill>
          <a:blip r:embed="rId7">
            <a:extLst>
              <a:ext uri="{28A0092B-C50C-407E-A947-70E740481C1C}">
                <a14:useLocalDpi xmlns:a14="http://schemas.microsoft.com/office/drawing/2010/main" val="0"/>
              </a:ext>
            </a:extLst>
          </a:blip>
          <a:srcRect l="40630" t="29166" r="40630" b="36458"/>
          <a:stretch>
            <a:fillRect/>
          </a:stretch>
        </p:blipFill>
        <p:spPr bwMode="auto">
          <a:xfrm>
            <a:off x="44450" y="3546475"/>
            <a:ext cx="24384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38578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4"/>
          <p:cNvPicPr>
            <a:picLocks noChangeAspect="1"/>
          </p:cNvPicPr>
          <p:nvPr/>
        </p:nvPicPr>
        <p:blipFill>
          <a:blip r:embed="rId3">
            <a:extLst>
              <a:ext uri="{28A0092B-C50C-407E-A947-70E740481C1C}">
                <a14:useLocalDpi xmlns:a14="http://schemas.microsoft.com/office/drawing/2010/main" val="0"/>
              </a:ext>
            </a:extLst>
          </a:blip>
          <a:srcRect l="218" r="33017" b="5208"/>
          <a:stretch>
            <a:fillRect/>
          </a:stretch>
        </p:blipFill>
        <p:spPr bwMode="auto">
          <a:xfrm>
            <a:off x="152400" y="15875"/>
            <a:ext cx="86868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p:cNvSpPr>
            <a:spLocks noGrp="1"/>
          </p:cNvSpPr>
          <p:nvPr>
            <p:ph type="ftr" sz="quarter" idx="11"/>
          </p:nvPr>
        </p:nvSpPr>
        <p:spPr/>
        <p:txBody>
          <a:bodyPr/>
          <a:lstStyle/>
          <a:p>
            <a:pPr>
              <a:defRPr/>
            </a:pPr>
            <a:r>
              <a:rPr lang="en-US"/>
              <a:t>geodesy.noaa.gov</a:t>
            </a:r>
          </a:p>
        </p:txBody>
      </p:sp>
      <p:sp>
        <p:nvSpPr>
          <p:cNvPr id="8" name="Rectangle 7"/>
          <p:cNvSpPr/>
          <p:nvPr/>
        </p:nvSpPr>
        <p:spPr>
          <a:xfrm>
            <a:off x="579438" y="4467225"/>
            <a:ext cx="3887787" cy="3968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ectangle 11"/>
          <p:cNvSpPr/>
          <p:nvPr/>
        </p:nvSpPr>
        <p:spPr>
          <a:xfrm>
            <a:off x="4572000" y="4479925"/>
            <a:ext cx="4068763" cy="3968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6604000" y="4516438"/>
            <a:ext cx="1962150" cy="183991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ctangle 15"/>
          <p:cNvSpPr/>
          <p:nvPr/>
        </p:nvSpPr>
        <p:spPr>
          <a:xfrm>
            <a:off x="304800" y="838200"/>
            <a:ext cx="6096000" cy="3968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Rectangle 17"/>
          <p:cNvSpPr/>
          <p:nvPr/>
        </p:nvSpPr>
        <p:spPr>
          <a:xfrm>
            <a:off x="2544763" y="1306513"/>
            <a:ext cx="6096000" cy="3968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152400" y="6484938"/>
            <a:ext cx="8991600" cy="3730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bg1"/>
              </a:solidFill>
            </a:endParaRPr>
          </a:p>
        </p:txBody>
      </p:sp>
      <p:sp>
        <p:nvSpPr>
          <p:cNvPr id="76802" name="Title 1"/>
          <p:cNvSpPr>
            <a:spLocks noGrp="1"/>
          </p:cNvSpPr>
          <p:nvPr>
            <p:ph type="title"/>
          </p:nvPr>
        </p:nvSpPr>
        <p:spPr>
          <a:xfrm>
            <a:off x="-228600" y="5867400"/>
            <a:ext cx="9677400" cy="1143000"/>
          </a:xfrm>
        </p:spPr>
        <p:txBody>
          <a:bodyPr/>
          <a:lstStyle/>
          <a:p>
            <a:pPr>
              <a:defRPr/>
            </a:pPr>
            <a:r>
              <a:rPr lang="en-US" altLang="en-US" sz="3200" dirty="0" smtClean="0">
                <a:solidFill>
                  <a:schemeClr val="tx1"/>
                </a:solidFill>
                <a:latin typeface="+mj-lt"/>
              </a:rPr>
              <a:t>NCAT</a:t>
            </a:r>
            <a:br>
              <a:rPr lang="en-US" altLang="en-US" sz="3200" dirty="0" smtClean="0">
                <a:solidFill>
                  <a:schemeClr val="tx1"/>
                </a:solidFill>
                <a:latin typeface="+mj-lt"/>
              </a:rPr>
            </a:br>
            <a:r>
              <a:rPr lang="en-US" altLang="en-US" sz="3200" dirty="0" smtClean="0">
                <a:solidFill>
                  <a:schemeClr val="tx1"/>
                </a:solidFill>
                <a:latin typeface="+mj-lt"/>
              </a:rPr>
              <a:t>NGS Coordinate Conversion and Transformation Tool</a:t>
            </a:r>
          </a:p>
        </p:txBody>
      </p:sp>
    </p:spTree>
    <p:extLst>
      <p:ext uri="{BB962C8B-B14F-4D97-AF65-F5344CB8AC3E}">
        <p14:creationId xmlns:p14="http://schemas.microsoft.com/office/powerpoint/2010/main" val="798857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sz="quarter" idx="30"/>
          </p:nvPr>
        </p:nvSpPr>
        <p:spPr/>
        <p:txBody>
          <a:bodyPr/>
          <a:lstStyle/>
          <a:p>
            <a:r>
              <a:rPr lang="en-US" dirty="0" smtClean="0">
                <a:solidFill>
                  <a:schemeClr val="tx1"/>
                </a:solidFill>
                <a:latin typeface="+mj-lt"/>
              </a:rPr>
              <a:t>OPUS-Projects is NGS’s workhorse survey adjustment suite</a:t>
            </a:r>
          </a:p>
          <a:p>
            <a:r>
              <a:rPr lang="en-US" dirty="0" smtClean="0">
                <a:solidFill>
                  <a:schemeClr val="tx1"/>
                </a:solidFill>
                <a:latin typeface="+mj-lt"/>
              </a:rPr>
              <a:t>Currently 2 hour GPS sessions only</a:t>
            </a:r>
          </a:p>
          <a:p>
            <a:r>
              <a:rPr lang="en-US" dirty="0" smtClean="0">
                <a:solidFill>
                  <a:schemeClr val="tx1"/>
                </a:solidFill>
                <a:latin typeface="+mj-lt"/>
              </a:rPr>
              <a:t>End of 2018:  GPS + RTK/N</a:t>
            </a:r>
          </a:p>
          <a:p>
            <a:r>
              <a:rPr lang="en-US" dirty="0" smtClean="0">
                <a:solidFill>
                  <a:schemeClr val="tx1"/>
                </a:solidFill>
                <a:latin typeface="+mj-lt"/>
              </a:rPr>
              <a:t>In 2019-2020:  Leveling</a:t>
            </a:r>
          </a:p>
          <a:p>
            <a:r>
              <a:rPr lang="en-US" dirty="0" smtClean="0">
                <a:solidFill>
                  <a:schemeClr val="tx1"/>
                </a:solidFill>
                <a:latin typeface="+mj-lt"/>
              </a:rPr>
              <a:t>Future:  Multi-constellation GNSS, Classical, Gravity</a:t>
            </a:r>
            <a:endParaRPr lang="en-US" dirty="0">
              <a:solidFill>
                <a:schemeClr val="tx1"/>
              </a:solidFill>
              <a:latin typeface="+mj-lt"/>
            </a:endParaRPr>
          </a:p>
        </p:txBody>
      </p:sp>
      <p:sp>
        <p:nvSpPr>
          <p:cNvPr id="3" name="Title 2"/>
          <p:cNvSpPr>
            <a:spLocks noGrp="1"/>
          </p:cNvSpPr>
          <p:nvPr>
            <p:ph type="title"/>
          </p:nvPr>
        </p:nvSpPr>
        <p:spPr/>
        <p:txBody>
          <a:bodyPr/>
          <a:lstStyle/>
          <a:p>
            <a:r>
              <a:rPr lang="en-US" dirty="0" smtClean="0">
                <a:solidFill>
                  <a:schemeClr val="tx1"/>
                </a:solidFill>
                <a:latin typeface="+mj-lt"/>
              </a:rPr>
              <a:t>Updating OPUS-Projects</a:t>
            </a:r>
            <a:endParaRPr lang="en-US" dirty="0">
              <a:solidFill>
                <a:schemeClr val="tx1"/>
              </a:solidFill>
              <a:latin typeface="+mj-lt"/>
            </a:endParaRPr>
          </a:p>
        </p:txBody>
      </p:sp>
    </p:spTree>
    <p:extLst>
      <p:ext uri="{BB962C8B-B14F-4D97-AF65-F5344CB8AC3E}">
        <p14:creationId xmlns:p14="http://schemas.microsoft.com/office/powerpoint/2010/main" val="24085536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0"/>
          </p:nvPr>
        </p:nvSpPr>
        <p:spPr>
          <a:xfrm>
            <a:off x="457200" y="2195946"/>
            <a:ext cx="8229600" cy="4267200"/>
          </a:xfrm>
        </p:spPr>
        <p:txBody>
          <a:bodyPr/>
          <a:lstStyle/>
          <a:p>
            <a:r>
              <a:rPr lang="en-US" dirty="0" smtClean="0">
                <a:solidFill>
                  <a:schemeClr val="tx1"/>
                </a:solidFill>
                <a:latin typeface="+mj-lt"/>
              </a:rPr>
              <a:t>All aspects of the NSRS will change in 2022!</a:t>
            </a:r>
          </a:p>
          <a:p>
            <a:r>
              <a:rPr lang="en-US" dirty="0" smtClean="0">
                <a:solidFill>
                  <a:schemeClr val="tx1"/>
                </a:solidFill>
                <a:latin typeface="+mj-lt"/>
              </a:rPr>
              <a:t>Everything comes from GNSS</a:t>
            </a:r>
          </a:p>
          <a:p>
            <a:pPr lvl="1"/>
            <a:r>
              <a:rPr lang="en-US" sz="2400" dirty="0">
                <a:solidFill>
                  <a:schemeClr val="tx1"/>
                </a:solidFill>
                <a:latin typeface="+mj-lt"/>
              </a:rPr>
              <a:t>OPUS will provide everything in 5 frames (ITRF2014 + TRFs)</a:t>
            </a:r>
          </a:p>
          <a:p>
            <a:pPr lvl="1"/>
            <a:r>
              <a:rPr lang="en-US" sz="2400" dirty="0">
                <a:solidFill>
                  <a:schemeClr val="tx1"/>
                </a:solidFill>
                <a:latin typeface="+mj-lt"/>
              </a:rPr>
              <a:t>OPUS will provide </a:t>
            </a:r>
            <a:r>
              <a:rPr lang="en-US" sz="2400" dirty="0" err="1">
                <a:solidFill>
                  <a:schemeClr val="tx1"/>
                </a:solidFill>
                <a:latin typeface="+mj-lt"/>
              </a:rPr>
              <a:t>orthometric</a:t>
            </a:r>
            <a:r>
              <a:rPr lang="en-US" sz="2400" dirty="0">
                <a:solidFill>
                  <a:schemeClr val="tx1"/>
                </a:solidFill>
                <a:latin typeface="+mj-lt"/>
              </a:rPr>
              <a:t> heights and other geopotential values</a:t>
            </a:r>
          </a:p>
          <a:p>
            <a:r>
              <a:rPr lang="en-US" dirty="0" smtClean="0">
                <a:solidFill>
                  <a:schemeClr val="tx1"/>
                </a:solidFill>
                <a:latin typeface="+mj-lt"/>
              </a:rPr>
              <a:t>Look for new manuals for leveling and GPS-derived heights in the next year</a:t>
            </a:r>
            <a:endParaRPr lang="en-US" dirty="0">
              <a:solidFill>
                <a:schemeClr val="tx1"/>
              </a:solidFill>
              <a:latin typeface="+mj-lt"/>
            </a:endParaRPr>
          </a:p>
        </p:txBody>
      </p:sp>
      <p:sp>
        <p:nvSpPr>
          <p:cNvPr id="4" name="Title 3"/>
          <p:cNvSpPr>
            <a:spLocks noGrp="1"/>
          </p:cNvSpPr>
          <p:nvPr>
            <p:ph type="title"/>
          </p:nvPr>
        </p:nvSpPr>
        <p:spPr>
          <a:xfrm>
            <a:off x="457200" y="979947"/>
            <a:ext cx="8229600" cy="547309"/>
          </a:xfrm>
        </p:spPr>
        <p:txBody>
          <a:bodyPr/>
          <a:lstStyle/>
          <a:p>
            <a:r>
              <a:rPr lang="en-US" dirty="0" smtClean="0">
                <a:solidFill>
                  <a:schemeClr val="tx1"/>
                </a:solidFill>
                <a:latin typeface="+mj-lt"/>
              </a:rPr>
              <a:t>Changes are underway</a:t>
            </a:r>
            <a:br>
              <a:rPr lang="en-US" dirty="0" smtClean="0">
                <a:solidFill>
                  <a:schemeClr val="tx1"/>
                </a:solidFill>
                <a:latin typeface="+mj-lt"/>
              </a:rPr>
            </a:br>
            <a:r>
              <a:rPr lang="en-US" dirty="0" smtClean="0"/>
              <a:t>OPUS will become one of the key tools</a:t>
            </a:r>
            <a:endParaRPr lang="en-US" dirty="0">
              <a:solidFill>
                <a:schemeClr val="tx1"/>
              </a:solidFill>
              <a:latin typeface="+mj-lt"/>
            </a:endParaRPr>
          </a:p>
        </p:txBody>
      </p:sp>
    </p:spTree>
    <p:extLst>
      <p:ext uri="{BB962C8B-B14F-4D97-AF65-F5344CB8AC3E}">
        <p14:creationId xmlns:p14="http://schemas.microsoft.com/office/powerpoint/2010/main" val="25054599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0"/>
          </p:nvPr>
        </p:nvSpPr>
        <p:spPr>
          <a:xfrm>
            <a:off x="304800" y="1336964"/>
            <a:ext cx="8229600" cy="3521975"/>
          </a:xfrm>
        </p:spPr>
        <p:txBody>
          <a:bodyPr>
            <a:noAutofit/>
          </a:bodyPr>
          <a:lstStyle/>
          <a:p>
            <a:r>
              <a:rPr lang="en-US" dirty="0" smtClean="0">
                <a:solidFill>
                  <a:schemeClr val="tx1"/>
                </a:solidFill>
                <a:latin typeface="+mj-lt"/>
              </a:rPr>
              <a:t>NGS will build “alpha” versions of all aspects of the 2022 modernization, including:</a:t>
            </a:r>
          </a:p>
          <a:p>
            <a:pPr lvl="2"/>
            <a:r>
              <a:rPr lang="en-US" sz="1600" dirty="0">
                <a:solidFill>
                  <a:schemeClr val="tx1"/>
                </a:solidFill>
                <a:latin typeface="+mj-lt"/>
              </a:rPr>
              <a:t>Intra-Frame Velocity Model</a:t>
            </a:r>
          </a:p>
          <a:p>
            <a:pPr lvl="2"/>
            <a:r>
              <a:rPr lang="en-US" sz="1600" dirty="0">
                <a:solidFill>
                  <a:schemeClr val="tx1"/>
                </a:solidFill>
                <a:latin typeface="+mj-lt"/>
              </a:rPr>
              <a:t>Passive mark “</a:t>
            </a:r>
            <a:r>
              <a:rPr lang="en-US" sz="1600" u="sng" dirty="0">
                <a:solidFill>
                  <a:schemeClr val="tx1"/>
                </a:solidFill>
                <a:latin typeface="+mj-lt"/>
              </a:rPr>
              <a:t>datasheets</a:t>
            </a:r>
            <a:r>
              <a:rPr lang="en-US" sz="1600" dirty="0">
                <a:solidFill>
                  <a:schemeClr val="tx1"/>
                </a:solidFill>
                <a:latin typeface="+mj-lt"/>
              </a:rPr>
              <a:t>” drawn from a completely new database of re-processed GPS data to show time-dependent coordinates on passive marks</a:t>
            </a:r>
          </a:p>
          <a:p>
            <a:pPr lvl="2"/>
            <a:r>
              <a:rPr lang="en-US" sz="1600" dirty="0">
                <a:solidFill>
                  <a:schemeClr val="tx1"/>
                </a:solidFill>
                <a:latin typeface="+mj-lt"/>
              </a:rPr>
              <a:t>CORS/OPUS running in the four TRFs</a:t>
            </a:r>
          </a:p>
          <a:p>
            <a:pPr lvl="2"/>
            <a:r>
              <a:rPr lang="en-US" sz="1600" dirty="0">
                <a:solidFill>
                  <a:schemeClr val="tx1"/>
                </a:solidFill>
                <a:latin typeface="+mj-lt"/>
              </a:rPr>
              <a:t>State Plane Coordinate system of 2022</a:t>
            </a:r>
          </a:p>
          <a:p>
            <a:r>
              <a:rPr lang="en-US" dirty="0" smtClean="0">
                <a:solidFill>
                  <a:schemeClr val="tx1"/>
                </a:solidFill>
                <a:latin typeface="+mj-lt"/>
              </a:rPr>
              <a:t>After alpha testing, these will be publicly available in beta form for testing.</a:t>
            </a:r>
          </a:p>
          <a:p>
            <a:r>
              <a:rPr lang="en-US" dirty="0" smtClean="0">
                <a:solidFill>
                  <a:schemeClr val="tx1"/>
                </a:solidFill>
                <a:latin typeface="+mj-lt"/>
              </a:rPr>
              <a:t>OPUS-Projects with RTK/N</a:t>
            </a:r>
          </a:p>
          <a:p>
            <a:r>
              <a:rPr lang="en-US" dirty="0" smtClean="0">
                <a:solidFill>
                  <a:schemeClr val="tx1"/>
                </a:solidFill>
                <a:latin typeface="+mj-lt"/>
              </a:rPr>
              <a:t>A three-country (USA/Mexico/Canada) produced single geoid model</a:t>
            </a:r>
          </a:p>
          <a:p>
            <a:r>
              <a:rPr lang="en-US" dirty="0" smtClean="0">
                <a:solidFill>
                  <a:schemeClr val="tx1"/>
                </a:solidFill>
                <a:latin typeface="+mj-lt"/>
              </a:rPr>
              <a:t>A new surface gravity interpolation tool</a:t>
            </a:r>
            <a:endParaRPr lang="en-US" dirty="0">
              <a:solidFill>
                <a:schemeClr val="tx1"/>
              </a:solidFill>
              <a:latin typeface="+mj-lt"/>
            </a:endParaRPr>
          </a:p>
        </p:txBody>
      </p:sp>
      <p:sp>
        <p:nvSpPr>
          <p:cNvPr id="4" name="Title 3"/>
          <p:cNvSpPr>
            <a:spLocks noGrp="1"/>
          </p:cNvSpPr>
          <p:nvPr>
            <p:ph type="title"/>
          </p:nvPr>
        </p:nvSpPr>
        <p:spPr>
          <a:xfrm>
            <a:off x="457200" y="578165"/>
            <a:ext cx="8229600" cy="547309"/>
          </a:xfrm>
        </p:spPr>
        <p:txBody>
          <a:bodyPr/>
          <a:lstStyle/>
          <a:p>
            <a:r>
              <a:rPr lang="en-US" dirty="0" smtClean="0">
                <a:solidFill>
                  <a:schemeClr val="tx1"/>
                </a:solidFill>
                <a:latin typeface="+mj-lt"/>
              </a:rPr>
              <a:t>Coming up in 2019…</a:t>
            </a:r>
            <a:endParaRPr lang="en-US" dirty="0">
              <a:solidFill>
                <a:schemeClr val="tx1"/>
              </a:solidFill>
              <a:latin typeface="+mj-lt"/>
            </a:endParaRPr>
          </a:p>
        </p:txBody>
      </p:sp>
    </p:spTree>
    <p:extLst>
      <p:ext uri="{BB962C8B-B14F-4D97-AF65-F5344CB8AC3E}">
        <p14:creationId xmlns:p14="http://schemas.microsoft.com/office/powerpoint/2010/main" val="6025462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0"/>
          </p:nvPr>
        </p:nvSpPr>
        <p:spPr/>
        <p:txBody>
          <a:bodyPr>
            <a:normAutofit/>
          </a:bodyPr>
          <a:lstStyle/>
          <a:p>
            <a:pPr marL="514350" indent="-514350">
              <a:buAutoNum type="arabicParenR"/>
            </a:pPr>
            <a:r>
              <a:rPr lang="en-US" dirty="0" smtClean="0">
                <a:solidFill>
                  <a:schemeClr val="tx1"/>
                </a:solidFill>
                <a:latin typeface="+mj-lt"/>
              </a:rPr>
              <a:t>Embrace the dynamic planet upon which you work</a:t>
            </a:r>
          </a:p>
          <a:p>
            <a:pPr marL="514350" indent="-514350">
              <a:buAutoNum type="arabicParenR"/>
            </a:pPr>
            <a:r>
              <a:rPr lang="en-US" dirty="0" smtClean="0">
                <a:solidFill>
                  <a:schemeClr val="tx1"/>
                </a:solidFill>
                <a:latin typeface="+mj-lt"/>
              </a:rPr>
              <a:t>Re-establish coordinates on passive marks every time you use them!</a:t>
            </a:r>
          </a:p>
          <a:p>
            <a:pPr marL="514350" indent="-514350">
              <a:buAutoNum type="arabicParenR"/>
            </a:pPr>
            <a:r>
              <a:rPr lang="en-US" dirty="0" smtClean="0">
                <a:solidFill>
                  <a:schemeClr val="tx1"/>
                </a:solidFill>
                <a:latin typeface="+mj-lt"/>
              </a:rPr>
              <a:t>Use GPS in every project!</a:t>
            </a:r>
          </a:p>
          <a:p>
            <a:pPr marL="514350" indent="-514350">
              <a:buAutoNum type="arabicParenR"/>
            </a:pPr>
            <a:r>
              <a:rPr lang="en-US" dirty="0" smtClean="0">
                <a:solidFill>
                  <a:schemeClr val="tx1"/>
                </a:solidFill>
                <a:latin typeface="+mj-lt"/>
              </a:rPr>
              <a:t>Rely upon the CORS</a:t>
            </a:r>
          </a:p>
          <a:p>
            <a:pPr marL="857250" lvl="1" indent="-514350">
              <a:buAutoNum type="alphaLcParenR"/>
            </a:pPr>
            <a:r>
              <a:rPr lang="en-US" sz="2000" dirty="0" smtClean="0">
                <a:solidFill>
                  <a:schemeClr val="tx1"/>
                </a:solidFill>
                <a:latin typeface="+mj-lt"/>
              </a:rPr>
              <a:t>They are the only </a:t>
            </a:r>
            <a:r>
              <a:rPr lang="en-US" sz="2000" i="1" dirty="0" smtClean="0">
                <a:solidFill>
                  <a:schemeClr val="tx1"/>
                </a:solidFill>
                <a:latin typeface="+mj-lt"/>
              </a:rPr>
              <a:t>primary</a:t>
            </a:r>
            <a:r>
              <a:rPr lang="en-US" sz="2000" dirty="0" smtClean="0">
                <a:solidFill>
                  <a:schemeClr val="tx1"/>
                </a:solidFill>
                <a:latin typeface="+mj-lt"/>
              </a:rPr>
              <a:t> access point to the NSRS after 2022!</a:t>
            </a:r>
          </a:p>
        </p:txBody>
      </p:sp>
      <p:sp>
        <p:nvSpPr>
          <p:cNvPr id="4" name="Title 3"/>
          <p:cNvSpPr>
            <a:spLocks noGrp="1"/>
          </p:cNvSpPr>
          <p:nvPr>
            <p:ph type="title"/>
          </p:nvPr>
        </p:nvSpPr>
        <p:spPr>
          <a:xfrm>
            <a:off x="360218" y="581421"/>
            <a:ext cx="8229600" cy="547309"/>
          </a:xfrm>
        </p:spPr>
        <p:txBody>
          <a:bodyPr/>
          <a:lstStyle/>
          <a:p>
            <a:r>
              <a:rPr lang="en-US" dirty="0" smtClean="0">
                <a:solidFill>
                  <a:schemeClr val="tx1"/>
                </a:solidFill>
                <a:latin typeface="+mj-lt"/>
              </a:rPr>
              <a:t>How to transition to 2022…</a:t>
            </a:r>
            <a:endParaRPr lang="en-US" dirty="0">
              <a:solidFill>
                <a:schemeClr val="tx1"/>
              </a:solidFill>
              <a:latin typeface="+mj-lt"/>
            </a:endParaRPr>
          </a:p>
        </p:txBody>
      </p:sp>
    </p:spTree>
    <p:extLst>
      <p:ext uri="{BB962C8B-B14F-4D97-AF65-F5344CB8AC3E}">
        <p14:creationId xmlns:p14="http://schemas.microsoft.com/office/powerpoint/2010/main" val="7432485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0"/>
          </p:nvPr>
        </p:nvSpPr>
        <p:spPr/>
        <p:txBody>
          <a:bodyPr>
            <a:normAutofit/>
          </a:bodyPr>
          <a:lstStyle/>
          <a:p>
            <a:pPr marL="514350" indent="-514350">
              <a:buFont typeface="+mj-lt"/>
              <a:buAutoNum type="arabicParenR" startAt="5"/>
            </a:pPr>
            <a:r>
              <a:rPr lang="en-US" dirty="0" smtClean="0">
                <a:solidFill>
                  <a:schemeClr val="tx1"/>
                </a:solidFill>
                <a:latin typeface="+mj-lt"/>
              </a:rPr>
              <a:t>Use whatever frame is best for you!</a:t>
            </a:r>
          </a:p>
          <a:p>
            <a:pPr marL="857250" lvl="1" indent="-514350">
              <a:buFont typeface="+mj-lt"/>
              <a:buAutoNum type="alphaLcParenR"/>
            </a:pPr>
            <a:r>
              <a:rPr lang="en-US" sz="2000" dirty="0" smtClean="0">
                <a:solidFill>
                  <a:schemeClr val="tx1"/>
                </a:solidFill>
                <a:latin typeface="+mj-lt"/>
              </a:rPr>
              <a:t>ITRF if you can live with changing coordinates</a:t>
            </a:r>
          </a:p>
          <a:p>
            <a:pPr marL="857250" lvl="1" indent="-514350">
              <a:buFont typeface="+mj-lt"/>
              <a:buAutoNum type="alphaLcParenR"/>
            </a:pPr>
            <a:r>
              <a:rPr lang="en-US" sz="2000" dirty="0" smtClean="0">
                <a:solidFill>
                  <a:schemeClr val="tx1"/>
                </a:solidFill>
                <a:latin typeface="+mj-lt"/>
              </a:rPr>
              <a:t>NATRF2022/</a:t>
            </a:r>
            <a:r>
              <a:rPr lang="en-US" sz="2000" dirty="0" err="1" smtClean="0">
                <a:solidFill>
                  <a:schemeClr val="tx1"/>
                </a:solidFill>
                <a:latin typeface="+mj-lt"/>
              </a:rPr>
              <a:t>etc</a:t>
            </a:r>
            <a:r>
              <a:rPr lang="en-US" sz="2000" dirty="0" smtClean="0">
                <a:solidFill>
                  <a:schemeClr val="tx1"/>
                </a:solidFill>
                <a:latin typeface="+mj-lt"/>
              </a:rPr>
              <a:t> if you need stability and don’t live near a deformation zone</a:t>
            </a:r>
          </a:p>
          <a:p>
            <a:pPr marL="514350" indent="-514350">
              <a:buAutoNum type="arabicParenR" startAt="5"/>
            </a:pPr>
            <a:r>
              <a:rPr lang="en-US" dirty="0" smtClean="0">
                <a:solidFill>
                  <a:schemeClr val="tx1"/>
                </a:solidFill>
                <a:latin typeface="+mj-lt"/>
              </a:rPr>
              <a:t>Embrace the idea of RTN Alignment to the NSRS</a:t>
            </a:r>
          </a:p>
          <a:p>
            <a:pPr marL="514350" indent="-514350">
              <a:buAutoNum type="arabicParenR" startAt="5"/>
            </a:pPr>
            <a:r>
              <a:rPr lang="en-US" dirty="0" smtClean="0">
                <a:solidFill>
                  <a:schemeClr val="tx1"/>
                </a:solidFill>
                <a:latin typeface="+mj-lt"/>
              </a:rPr>
              <a:t>Use OPUS, or not, but just submit those projects!</a:t>
            </a:r>
          </a:p>
          <a:p>
            <a:pPr marL="857250" lvl="1" indent="-514350">
              <a:buFont typeface="+mj-lt"/>
              <a:buAutoNum type="alphaLcParenR"/>
            </a:pPr>
            <a:r>
              <a:rPr lang="en-US" sz="2000" dirty="0" smtClean="0">
                <a:solidFill>
                  <a:schemeClr val="tx1"/>
                </a:solidFill>
                <a:latin typeface="+mj-lt"/>
              </a:rPr>
              <a:t>NGS will provide QC on anything submitted</a:t>
            </a:r>
          </a:p>
          <a:p>
            <a:pPr marL="857250" lvl="1" indent="-514350">
              <a:buAutoNum type="alphaLcParenR"/>
            </a:pPr>
            <a:r>
              <a:rPr lang="en-US" sz="2000" dirty="0" smtClean="0">
                <a:solidFill>
                  <a:schemeClr val="tx1"/>
                </a:solidFill>
                <a:latin typeface="+mj-lt"/>
              </a:rPr>
              <a:t>It’ll go in the database for permanent archive and use by others!</a:t>
            </a:r>
          </a:p>
          <a:p>
            <a:pPr marL="514350" indent="-514350">
              <a:buAutoNum type="arabicParenR" startAt="5"/>
            </a:pPr>
            <a:r>
              <a:rPr lang="en-US" dirty="0" smtClean="0">
                <a:solidFill>
                  <a:schemeClr val="tx1"/>
                </a:solidFill>
                <a:latin typeface="+mj-lt"/>
              </a:rPr>
              <a:t>Bring all of your old data forward using NGS tools (NCAT and/or </a:t>
            </a:r>
            <a:r>
              <a:rPr lang="en-US" dirty="0" err="1" smtClean="0">
                <a:solidFill>
                  <a:schemeClr val="tx1"/>
                </a:solidFill>
                <a:latin typeface="+mj-lt"/>
              </a:rPr>
              <a:t>Vdatum</a:t>
            </a:r>
            <a:r>
              <a:rPr lang="en-US" dirty="0" smtClean="0">
                <a:solidFill>
                  <a:schemeClr val="tx1"/>
                </a:solidFill>
                <a:latin typeface="+mj-lt"/>
              </a:rPr>
              <a:t>)</a:t>
            </a:r>
          </a:p>
        </p:txBody>
      </p:sp>
      <p:sp>
        <p:nvSpPr>
          <p:cNvPr id="4" name="Title 3"/>
          <p:cNvSpPr>
            <a:spLocks noGrp="1"/>
          </p:cNvSpPr>
          <p:nvPr>
            <p:ph type="title"/>
          </p:nvPr>
        </p:nvSpPr>
        <p:spPr>
          <a:xfrm>
            <a:off x="457200" y="553712"/>
            <a:ext cx="8229600" cy="547309"/>
          </a:xfrm>
        </p:spPr>
        <p:txBody>
          <a:bodyPr/>
          <a:lstStyle/>
          <a:p>
            <a:r>
              <a:rPr lang="en-US" dirty="0" smtClean="0">
                <a:solidFill>
                  <a:schemeClr val="tx1"/>
                </a:solidFill>
                <a:latin typeface="+mj-lt"/>
              </a:rPr>
              <a:t>How to transition to 2022 (cont.)</a:t>
            </a:r>
            <a:endParaRPr lang="en-US" dirty="0">
              <a:solidFill>
                <a:schemeClr val="tx1"/>
              </a:solidFill>
              <a:latin typeface="+mj-lt"/>
            </a:endParaRPr>
          </a:p>
        </p:txBody>
      </p:sp>
    </p:spTree>
    <p:extLst>
      <p:ext uri="{BB962C8B-B14F-4D97-AF65-F5344CB8AC3E}">
        <p14:creationId xmlns:p14="http://schemas.microsoft.com/office/powerpoint/2010/main" val="40045067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pPr>
              <a:defRPr/>
            </a:pPr>
            <a:r>
              <a:rPr lang="en-US" dirty="0" smtClean="0">
                <a:latin typeface="+mj-lt"/>
              </a:rPr>
              <a:t>Agenda</a:t>
            </a:r>
            <a:endParaRPr lang="en-US" dirty="0">
              <a:latin typeface="+mj-lt"/>
            </a:endParaRPr>
          </a:p>
        </p:txBody>
      </p:sp>
      <p:sp>
        <p:nvSpPr>
          <p:cNvPr id="3" name="Content Placeholder 2"/>
          <p:cNvSpPr>
            <a:spLocks noGrp="1"/>
          </p:cNvSpPr>
          <p:nvPr>
            <p:ph idx="1"/>
          </p:nvPr>
        </p:nvSpPr>
        <p:spPr>
          <a:xfrm>
            <a:off x="443345" y="1059872"/>
            <a:ext cx="8229600" cy="3304305"/>
          </a:xfrm>
        </p:spPr>
        <p:txBody>
          <a:bodyPr/>
          <a:lstStyle/>
          <a:p>
            <a:pPr>
              <a:defRPr/>
            </a:pPr>
            <a:r>
              <a:rPr lang="en-US" sz="2800" dirty="0" smtClean="0">
                <a:latin typeface="+mj-lt"/>
              </a:rPr>
              <a:t>MT Geodetic Coordinator </a:t>
            </a:r>
            <a:r>
              <a:rPr lang="en-US" sz="2800" dirty="0">
                <a:latin typeface="+mj-lt"/>
              </a:rPr>
              <a:t>and Working Group</a:t>
            </a:r>
          </a:p>
          <a:p>
            <a:pPr>
              <a:defRPr/>
            </a:pPr>
            <a:r>
              <a:rPr lang="en-US" sz="2800" dirty="0" smtClean="0">
                <a:latin typeface="+mj-lt"/>
              </a:rPr>
              <a:t>NSRS Modernization</a:t>
            </a:r>
          </a:p>
          <a:p>
            <a:pPr>
              <a:defRPr/>
            </a:pPr>
            <a:r>
              <a:rPr lang="en-US" sz="2800" b="1" dirty="0" smtClean="0">
                <a:latin typeface="+mj-lt"/>
              </a:rPr>
              <a:t>SPCS2022</a:t>
            </a:r>
          </a:p>
          <a:p>
            <a:pPr lvl="1">
              <a:defRPr/>
            </a:pPr>
            <a:r>
              <a:rPr lang="en-US" sz="2400" dirty="0" smtClean="0">
                <a:latin typeface="+mj-lt"/>
              </a:rPr>
              <a:t>Changes are coming – what do you want for MT</a:t>
            </a:r>
          </a:p>
          <a:p>
            <a:pPr lvl="1"/>
            <a:r>
              <a:rPr lang="en-US" sz="2400" dirty="0" smtClean="0"/>
              <a:t>Your input critical: LDPs; International </a:t>
            </a:r>
            <a:r>
              <a:rPr lang="en-US" sz="2400" dirty="0"/>
              <a:t>vs US Survey Foot </a:t>
            </a:r>
          </a:p>
          <a:p>
            <a:pPr>
              <a:defRPr/>
            </a:pPr>
            <a:r>
              <a:rPr lang="en-US" sz="2800" b="1" dirty="0" smtClean="0">
                <a:latin typeface="+mj-lt"/>
              </a:rPr>
              <a:t>GPS </a:t>
            </a:r>
            <a:r>
              <a:rPr lang="en-US" sz="2800" b="1" dirty="0">
                <a:latin typeface="+mj-lt"/>
              </a:rPr>
              <a:t>on </a:t>
            </a:r>
            <a:r>
              <a:rPr lang="en-US" sz="2800" b="1" dirty="0" smtClean="0">
                <a:latin typeface="+mj-lt"/>
              </a:rPr>
              <a:t>BM</a:t>
            </a:r>
          </a:p>
          <a:p>
            <a:pPr lvl="1">
              <a:defRPr/>
            </a:pPr>
            <a:r>
              <a:rPr lang="en-US" sz="2400" dirty="0" smtClean="0">
                <a:latin typeface="+mj-lt"/>
              </a:rPr>
              <a:t>Phase I  -  Geoid18</a:t>
            </a:r>
            <a:endParaRPr lang="en-US" sz="2400" dirty="0">
              <a:latin typeface="+mj-lt"/>
            </a:endParaRPr>
          </a:p>
          <a:p>
            <a:pPr lvl="1">
              <a:defRPr/>
            </a:pPr>
            <a:r>
              <a:rPr lang="en-US" sz="2400" b="1" dirty="0" smtClean="0">
                <a:latin typeface="+mj-lt"/>
              </a:rPr>
              <a:t>Phase </a:t>
            </a:r>
            <a:r>
              <a:rPr lang="en-US" sz="2400" b="1" dirty="0">
                <a:latin typeface="+mj-lt"/>
              </a:rPr>
              <a:t>II </a:t>
            </a:r>
            <a:r>
              <a:rPr lang="en-US" sz="2400" b="1" dirty="0" smtClean="0">
                <a:latin typeface="+mj-lt"/>
              </a:rPr>
              <a:t>– keep collecting</a:t>
            </a:r>
            <a:endParaRPr lang="en-US" b="1" dirty="0">
              <a:latin typeface="+mj-lt"/>
            </a:endParaRPr>
          </a:p>
          <a:p>
            <a:pPr>
              <a:defRPr/>
            </a:pPr>
            <a:r>
              <a:rPr lang="en-US" sz="2800" dirty="0" smtClean="0"/>
              <a:t>RTN; subscriber services</a:t>
            </a:r>
            <a:endParaRPr lang="en-US" sz="2800" dirty="0"/>
          </a:p>
          <a:p>
            <a:pPr>
              <a:defRPr/>
            </a:pPr>
            <a:r>
              <a:rPr lang="en-US" sz="2800" dirty="0" smtClean="0">
                <a:latin typeface="+mj-lt"/>
              </a:rPr>
              <a:t>Geospatial Summit</a:t>
            </a:r>
          </a:p>
          <a:p>
            <a:r>
              <a:rPr lang="en-US" sz="2800" b="1" dirty="0" smtClean="0"/>
              <a:t>Panel </a:t>
            </a:r>
            <a:r>
              <a:rPr lang="en-US" sz="2800" b="1" dirty="0"/>
              <a:t>and Roundtable Discussion – Impact of NSRS Modernization on various organizations </a:t>
            </a:r>
          </a:p>
        </p:txBody>
      </p:sp>
    </p:spTree>
    <p:extLst>
      <p:ext uri="{BB962C8B-B14F-4D97-AF65-F5344CB8AC3E}">
        <p14:creationId xmlns:p14="http://schemas.microsoft.com/office/powerpoint/2010/main" val="17023378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SPCS2022</a:t>
            </a:r>
            <a:endParaRPr lang="en-US" dirty="0"/>
          </a:p>
        </p:txBody>
      </p:sp>
    </p:spTree>
    <p:extLst>
      <p:ext uri="{BB962C8B-B14F-4D97-AF65-F5344CB8AC3E}">
        <p14:creationId xmlns:p14="http://schemas.microsoft.com/office/powerpoint/2010/main" val="1878626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4E6B5-B37C-4616-AD1C-C7477DB81471}"/>
              </a:ext>
            </a:extLst>
          </p:cNvPr>
          <p:cNvSpPr>
            <a:spLocks noGrp="1"/>
          </p:cNvSpPr>
          <p:nvPr>
            <p:ph type="title"/>
          </p:nvPr>
        </p:nvSpPr>
        <p:spPr/>
        <p:txBody>
          <a:bodyPr/>
          <a:lstStyle/>
          <a:p>
            <a:r>
              <a:rPr lang="en-US" dirty="0"/>
              <a:t>Zone “layers” and LDPs</a:t>
            </a:r>
          </a:p>
        </p:txBody>
      </p:sp>
      <p:sp>
        <p:nvSpPr>
          <p:cNvPr id="3" name="Content Placeholder 2">
            <a:extLst>
              <a:ext uri="{FF2B5EF4-FFF2-40B4-BE49-F238E27FC236}">
                <a16:creationId xmlns:a16="http://schemas.microsoft.com/office/drawing/2014/main" id="{6EA31103-F7D7-4BD1-8C3E-1AED291C5BCD}"/>
              </a:ext>
            </a:extLst>
          </p:cNvPr>
          <p:cNvSpPr>
            <a:spLocks noGrp="1"/>
          </p:cNvSpPr>
          <p:nvPr>
            <p:ph idx="1"/>
          </p:nvPr>
        </p:nvSpPr>
        <p:spPr>
          <a:xfrm>
            <a:off x="457200" y="1463040"/>
            <a:ext cx="8384875" cy="4754880"/>
          </a:xfrm>
        </p:spPr>
        <p:txBody>
          <a:bodyPr>
            <a:normAutofit fontScale="92500"/>
          </a:bodyPr>
          <a:lstStyle/>
          <a:p>
            <a:r>
              <a:rPr lang="en-US" dirty="0"/>
              <a:t>Each state may have max of </a:t>
            </a:r>
            <a:r>
              <a:rPr lang="en-US" b="1" i="1" dirty="0"/>
              <a:t>THREE</a:t>
            </a:r>
            <a:r>
              <a:rPr lang="en-US" dirty="0"/>
              <a:t> zone “layers”</a:t>
            </a:r>
          </a:p>
          <a:p>
            <a:pPr lvl="1"/>
            <a:r>
              <a:rPr lang="en-US" dirty="0"/>
              <a:t>One layer </a:t>
            </a:r>
            <a:r>
              <a:rPr lang="en-US" i="1" dirty="0"/>
              <a:t>must</a:t>
            </a:r>
            <a:r>
              <a:rPr lang="en-US" dirty="0"/>
              <a:t> be statewide zone (designed by NGS)</a:t>
            </a:r>
          </a:p>
          <a:p>
            <a:pPr lvl="1"/>
            <a:r>
              <a:rPr lang="en-US" dirty="0"/>
              <a:t>Other layers have two or more zones (“multi-zone”)</a:t>
            </a:r>
          </a:p>
          <a:p>
            <a:pPr lvl="1"/>
            <a:r>
              <a:rPr lang="en-US" dirty="0"/>
              <a:t>Only one layer can have discontinuous coverage</a:t>
            </a:r>
          </a:p>
          <a:p>
            <a:r>
              <a:rPr lang="en-US" dirty="0"/>
              <a:t>Multi-zone layer can consist of LDPs</a:t>
            </a:r>
          </a:p>
          <a:p>
            <a:pPr lvl="1"/>
            <a:r>
              <a:rPr lang="en-US" dirty="0"/>
              <a:t>Designed by stakeholders</a:t>
            </a:r>
          </a:p>
          <a:p>
            <a:pPr lvl="1"/>
            <a:r>
              <a:rPr lang="en-US" dirty="0"/>
              <a:t>Minimum zone width 50 km (if height range &lt; 250 m)</a:t>
            </a:r>
          </a:p>
          <a:p>
            <a:pPr lvl="1"/>
            <a:r>
              <a:rPr lang="en-US" dirty="0"/>
              <a:t>LDP coverage can be discontinuous…</a:t>
            </a:r>
          </a:p>
          <a:p>
            <a:pPr lvl="1"/>
            <a:endParaRPr lang="en-US" dirty="0"/>
          </a:p>
          <a:p>
            <a:endParaRPr lang="en-US" dirty="0"/>
          </a:p>
        </p:txBody>
      </p:sp>
      <p:sp>
        <p:nvSpPr>
          <p:cNvPr id="4" name="Slide Number Placeholder 3">
            <a:extLst>
              <a:ext uri="{FF2B5EF4-FFF2-40B4-BE49-F238E27FC236}">
                <a16:creationId xmlns:a16="http://schemas.microsoft.com/office/drawing/2014/main" id="{16D6A2F2-D42D-4B33-91B9-9B73AEEC036F}"/>
              </a:ext>
            </a:extLst>
          </p:cNvPr>
          <p:cNvSpPr>
            <a:spLocks noGrp="1"/>
          </p:cNvSpPr>
          <p:nvPr>
            <p:ph type="sldNum" sz="quarter" idx="12"/>
          </p:nvPr>
        </p:nvSpPr>
        <p:spPr/>
        <p:txBody>
          <a:bodyPr/>
          <a:lstStyle/>
          <a:p>
            <a:pPr>
              <a:defRPr/>
            </a:pPr>
            <a:fld id="{BF6EBFE9-79BB-431F-AEDF-EF334E7ED36B}" type="slidenum">
              <a:rPr lang="en-US" smtClean="0"/>
              <a:pPr>
                <a:defRPr/>
              </a:pPr>
              <a:t>31</a:t>
            </a:fld>
            <a:endParaRPr lang="en-US" dirty="0"/>
          </a:p>
        </p:txBody>
      </p:sp>
    </p:spTree>
    <p:extLst>
      <p:ext uri="{BB962C8B-B14F-4D97-AF65-F5344CB8AC3E}">
        <p14:creationId xmlns:p14="http://schemas.microsoft.com/office/powerpoint/2010/main" val="4164796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CAE39-6EAE-4E8C-AC87-3113BA0B64CB}"/>
              </a:ext>
            </a:extLst>
          </p:cNvPr>
          <p:cNvSpPr>
            <a:spLocks noGrp="1"/>
          </p:cNvSpPr>
          <p:nvPr>
            <p:ph type="title"/>
          </p:nvPr>
        </p:nvSpPr>
        <p:spPr/>
        <p:txBody>
          <a:bodyPr/>
          <a:lstStyle/>
          <a:p>
            <a:r>
              <a:rPr lang="en-US" dirty="0"/>
              <a:t>SPCS2022 deadlines</a:t>
            </a:r>
          </a:p>
        </p:txBody>
      </p:sp>
      <p:sp>
        <p:nvSpPr>
          <p:cNvPr id="3" name="Content Placeholder 2">
            <a:extLst>
              <a:ext uri="{FF2B5EF4-FFF2-40B4-BE49-F238E27FC236}">
                <a16:creationId xmlns:a16="http://schemas.microsoft.com/office/drawing/2014/main" id="{A64E8727-4AAE-4792-932A-276E95CE4F75}"/>
              </a:ext>
            </a:extLst>
          </p:cNvPr>
          <p:cNvSpPr>
            <a:spLocks noGrp="1"/>
          </p:cNvSpPr>
          <p:nvPr>
            <p:ph idx="1"/>
          </p:nvPr>
        </p:nvSpPr>
        <p:spPr>
          <a:xfrm>
            <a:off x="457200" y="1463040"/>
            <a:ext cx="8229600" cy="3567227"/>
          </a:xfrm>
        </p:spPr>
        <p:txBody>
          <a:bodyPr>
            <a:normAutofit fontScale="92500" lnSpcReduction="10000"/>
          </a:bodyPr>
          <a:lstStyle/>
          <a:p>
            <a:r>
              <a:rPr lang="en-US" b="1" dirty="0"/>
              <a:t>Consensus</a:t>
            </a:r>
            <a:r>
              <a:rPr lang="en-US" dirty="0"/>
              <a:t> input per SPCS2022 procedures</a:t>
            </a:r>
          </a:p>
          <a:p>
            <a:pPr lvl="1"/>
            <a:r>
              <a:rPr lang="en-US" b="1" i="1" dirty="0"/>
              <a:t>Requests</a:t>
            </a:r>
            <a:r>
              <a:rPr lang="en-US" dirty="0"/>
              <a:t> for designs done by NGS</a:t>
            </a:r>
          </a:p>
          <a:p>
            <a:pPr lvl="1"/>
            <a:r>
              <a:rPr lang="en-US" b="1" i="1" dirty="0"/>
              <a:t>Proposals</a:t>
            </a:r>
            <a:r>
              <a:rPr lang="en-US" dirty="0"/>
              <a:t> for designs by contributing partners</a:t>
            </a:r>
          </a:p>
          <a:p>
            <a:r>
              <a:rPr lang="en-US" dirty="0"/>
              <a:t>Submittal of </a:t>
            </a:r>
            <a:r>
              <a:rPr lang="en-US" b="1" dirty="0"/>
              <a:t>approved</a:t>
            </a:r>
            <a:r>
              <a:rPr lang="en-US" dirty="0"/>
              <a:t> designs</a:t>
            </a:r>
          </a:p>
          <a:p>
            <a:pPr lvl="1"/>
            <a:r>
              <a:rPr lang="en-US" dirty="0"/>
              <a:t>Proposal must first be approved by NGS</a:t>
            </a:r>
          </a:p>
          <a:p>
            <a:pPr lvl="1"/>
            <a:r>
              <a:rPr lang="en-US" dirty="0"/>
              <a:t>Designs must be complete for NGS to review</a:t>
            </a:r>
          </a:p>
          <a:p>
            <a:pPr>
              <a:lnSpc>
                <a:spcPct val="110000"/>
              </a:lnSpc>
            </a:pPr>
            <a:r>
              <a:rPr lang="en-US" dirty="0"/>
              <a:t>Later requests will be for </a:t>
            </a:r>
            <a:r>
              <a:rPr lang="en-US" b="1" i="1" dirty="0"/>
              <a:t>changes</a:t>
            </a:r>
            <a:r>
              <a:rPr lang="en-US" i="1" dirty="0"/>
              <a:t> to</a:t>
            </a:r>
            <a:r>
              <a:rPr lang="en-US" dirty="0"/>
              <a:t> SPCS2022</a:t>
            </a:r>
          </a:p>
        </p:txBody>
      </p:sp>
      <p:sp>
        <p:nvSpPr>
          <p:cNvPr id="4" name="Slide Number Placeholder 3">
            <a:extLst>
              <a:ext uri="{FF2B5EF4-FFF2-40B4-BE49-F238E27FC236}">
                <a16:creationId xmlns:a16="http://schemas.microsoft.com/office/drawing/2014/main" id="{18430DA1-C2A1-411D-A774-657039144874}"/>
              </a:ext>
            </a:extLst>
          </p:cNvPr>
          <p:cNvSpPr>
            <a:spLocks noGrp="1"/>
          </p:cNvSpPr>
          <p:nvPr>
            <p:ph type="sldNum" sz="quarter" idx="12"/>
          </p:nvPr>
        </p:nvSpPr>
        <p:spPr/>
        <p:txBody>
          <a:bodyPr/>
          <a:lstStyle/>
          <a:p>
            <a:pPr>
              <a:defRPr/>
            </a:pPr>
            <a:fld id="{C92D6AEA-48A7-924D-9406-EC6E0EBC20ED}" type="slidenum">
              <a:rPr lang="en-US" smtClean="0"/>
              <a:pPr>
                <a:defRPr/>
              </a:pPr>
              <a:t>32</a:t>
            </a:fld>
            <a:endParaRPr lang="en-US" dirty="0"/>
          </a:p>
        </p:txBody>
      </p:sp>
      <p:sp>
        <p:nvSpPr>
          <p:cNvPr id="5" name="TextBox 4">
            <a:extLst>
              <a:ext uri="{FF2B5EF4-FFF2-40B4-BE49-F238E27FC236}">
                <a16:creationId xmlns:a16="http://schemas.microsoft.com/office/drawing/2014/main" id="{94F3ED2F-1903-4742-BC3B-170B11FB72DE}"/>
              </a:ext>
            </a:extLst>
          </p:cNvPr>
          <p:cNvSpPr txBox="1"/>
          <p:nvPr/>
        </p:nvSpPr>
        <p:spPr>
          <a:xfrm>
            <a:off x="263105" y="4799155"/>
            <a:ext cx="8617789" cy="1384995"/>
          </a:xfrm>
          <a:prstGeom prst="rect">
            <a:avLst/>
          </a:prstGeom>
          <a:solidFill>
            <a:schemeClr val="bg1"/>
          </a:solidFill>
          <a:ln w="19050">
            <a:solidFill>
              <a:srgbClr val="C00000"/>
            </a:solidFill>
          </a:ln>
          <a:effectLst>
            <a:outerShdw blurRad="50800" dist="38100" dir="2700000" algn="tl" rotWithShape="0">
              <a:prstClr val="black">
                <a:alpha val="40000"/>
              </a:prstClr>
            </a:outerShdw>
          </a:effectLst>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libri" charset="0"/>
                <a:ea typeface="ＭＳ Ｐゴシック" charset="0"/>
                <a:cs typeface="+mn-cs"/>
                <a:hlinkClick r:id="rId3"/>
              </a:rPr>
              <a:t>NGS.SPCS@noaa.gov</a:t>
            </a:r>
            <a:endParaRPr kumimoji="0" lang="en-US" sz="2800" b="1" i="0" u="none" strike="noStrike" kern="1200" cap="none" spc="0" normalizeH="0" baseline="0" noProof="0" dirty="0">
              <a:ln>
                <a:noFill/>
              </a:ln>
              <a:solidFill>
                <a:srgbClr val="C00000"/>
              </a:solidFill>
              <a:effectLst/>
              <a:uLnTx/>
              <a:uFillTx/>
              <a:latin typeface="Calibri" charset="0"/>
              <a:ea typeface="ＭＳ Ｐゴシック" charset="0"/>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Calibri" charset="0"/>
                <a:ea typeface="ＭＳ Ｐゴシック" charset="0"/>
                <a:cs typeface="+mn-cs"/>
              </a:rPr>
              <a:t>by</a:t>
            </a:r>
            <a:r>
              <a:rPr kumimoji="0" lang="en-US" sz="2800" b="1" i="0" u="none" strike="noStrike" kern="1200" cap="none" spc="0" normalizeH="0" baseline="0" noProof="0" dirty="0">
                <a:ln>
                  <a:noFill/>
                </a:ln>
                <a:solidFill>
                  <a:srgbClr val="C00000"/>
                </a:solidFill>
                <a:effectLst/>
                <a:uLnTx/>
                <a:uFillTx/>
                <a:latin typeface="Calibri" charset="0"/>
                <a:ea typeface="ＭＳ Ｐゴシック" charset="0"/>
                <a:cs typeface="+mn-cs"/>
              </a:rPr>
              <a:t> </a:t>
            </a:r>
            <a:r>
              <a:rPr lang="en-US" sz="2800" b="1" dirty="0" smtClean="0">
                <a:solidFill>
                  <a:srgbClr val="C00000"/>
                </a:solidFill>
                <a:cs typeface="+mn-cs"/>
              </a:rPr>
              <a:t>MARCH</a:t>
            </a:r>
            <a:r>
              <a:rPr kumimoji="0" lang="en-US" sz="2800" b="1" i="0" u="none" strike="noStrike" kern="1200" cap="none" spc="0" normalizeH="0" baseline="0" noProof="0" dirty="0" smtClean="0">
                <a:ln>
                  <a:noFill/>
                </a:ln>
                <a:solidFill>
                  <a:srgbClr val="C00000"/>
                </a:solidFill>
                <a:effectLst/>
                <a:uLnTx/>
                <a:uFillTx/>
                <a:latin typeface="Calibri" charset="0"/>
                <a:ea typeface="ＭＳ Ｐゴシック" charset="0"/>
                <a:cs typeface="+mn-cs"/>
              </a:rPr>
              <a:t> </a:t>
            </a:r>
            <a:r>
              <a:rPr kumimoji="0" lang="en-US" sz="2800" b="1" i="0" u="none" strike="noStrike" kern="1200" cap="none" spc="0" normalizeH="0" baseline="0" noProof="0" dirty="0">
                <a:ln>
                  <a:noFill/>
                </a:ln>
                <a:solidFill>
                  <a:srgbClr val="C00000"/>
                </a:solidFill>
                <a:effectLst/>
                <a:uLnTx/>
                <a:uFillTx/>
                <a:latin typeface="Calibri" charset="0"/>
                <a:ea typeface="ＭＳ Ｐゴシック" charset="0"/>
                <a:cs typeface="+mn-cs"/>
              </a:rPr>
              <a:t>31, </a:t>
            </a:r>
            <a:r>
              <a:rPr kumimoji="0" lang="en-US" sz="2800" b="1" i="0" u="none" strike="noStrike" kern="1200" cap="none" spc="0" normalizeH="0" baseline="0" noProof="0" dirty="0" smtClean="0">
                <a:ln>
                  <a:noFill/>
                </a:ln>
                <a:solidFill>
                  <a:srgbClr val="C00000"/>
                </a:solidFill>
                <a:effectLst/>
                <a:uLnTx/>
                <a:uFillTx/>
                <a:latin typeface="Calibri" charset="0"/>
                <a:ea typeface="ＭＳ Ｐゴシック" charset="0"/>
                <a:cs typeface="+mn-cs"/>
              </a:rPr>
              <a:t>2020 </a:t>
            </a:r>
            <a:r>
              <a:rPr kumimoji="0" lang="en-US" sz="2800" b="0" i="0" u="none" strike="noStrike" kern="1200" cap="none" spc="0" normalizeH="0" baseline="0" noProof="0" dirty="0">
                <a:ln>
                  <a:noFill/>
                </a:ln>
                <a:solidFill>
                  <a:srgbClr val="C00000"/>
                </a:solidFill>
                <a:effectLst/>
                <a:uLnTx/>
                <a:uFillTx/>
                <a:latin typeface="Calibri" charset="0"/>
                <a:ea typeface="ＭＳ Ｐゴシック" charset="0"/>
                <a:cs typeface="+mn-cs"/>
              </a:rPr>
              <a:t>for </a:t>
            </a:r>
            <a:r>
              <a:rPr kumimoji="0" lang="en-US" sz="2800" b="1" i="1" u="none" strike="noStrike" kern="1200" cap="none" spc="0" normalizeH="0" baseline="0" noProof="0" dirty="0">
                <a:ln>
                  <a:noFill/>
                </a:ln>
                <a:solidFill>
                  <a:srgbClr val="C00000"/>
                </a:solidFill>
                <a:effectLst/>
                <a:uLnTx/>
                <a:uFillTx/>
                <a:latin typeface="Calibri" charset="0"/>
                <a:ea typeface="ＭＳ Ｐゴシック" charset="0"/>
                <a:cs typeface="+mn-cs"/>
              </a:rPr>
              <a:t>requests</a:t>
            </a:r>
            <a:r>
              <a:rPr kumimoji="0" lang="en-US" sz="2800" b="0" i="0" u="none" strike="noStrike" kern="1200" cap="none" spc="0" normalizeH="0" baseline="0" noProof="0" dirty="0">
                <a:ln>
                  <a:noFill/>
                </a:ln>
                <a:solidFill>
                  <a:srgbClr val="C00000"/>
                </a:solidFill>
                <a:effectLst/>
                <a:uLnTx/>
                <a:uFillTx/>
                <a:latin typeface="Calibri" charset="0"/>
                <a:ea typeface="ＭＳ Ｐゴシック" charset="0"/>
                <a:cs typeface="+mn-cs"/>
              </a:rPr>
              <a:t> and </a:t>
            </a:r>
            <a:r>
              <a:rPr kumimoji="0" lang="en-US" sz="2800" b="1" i="1" u="none" strike="noStrike" kern="1200" cap="none" spc="0" normalizeH="0" baseline="0" noProof="0" dirty="0">
                <a:ln>
                  <a:noFill/>
                </a:ln>
                <a:solidFill>
                  <a:srgbClr val="C00000"/>
                </a:solidFill>
                <a:effectLst/>
                <a:uLnTx/>
                <a:uFillTx/>
                <a:latin typeface="Calibri" charset="0"/>
                <a:ea typeface="ＭＳ Ｐゴシック" charset="0"/>
                <a:cs typeface="+mn-cs"/>
              </a:rPr>
              <a:t>proposals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Calibri" charset="0"/>
                <a:ea typeface="ＭＳ Ｐゴシック" charset="0"/>
                <a:cs typeface="+mn-cs"/>
              </a:rPr>
              <a:t>by</a:t>
            </a:r>
            <a:r>
              <a:rPr kumimoji="0" lang="en-US" sz="2800" b="1" i="0" u="none" strike="noStrike" kern="1200" cap="none" spc="0" normalizeH="0" baseline="0" noProof="0" dirty="0">
                <a:ln>
                  <a:noFill/>
                </a:ln>
                <a:solidFill>
                  <a:srgbClr val="C00000"/>
                </a:solidFill>
                <a:effectLst/>
                <a:uLnTx/>
                <a:uFillTx/>
                <a:latin typeface="Calibri" charset="0"/>
                <a:ea typeface="ＭＳ Ｐゴシック" charset="0"/>
                <a:cs typeface="+mn-cs"/>
              </a:rPr>
              <a:t> </a:t>
            </a:r>
            <a:r>
              <a:rPr lang="en-US" sz="2800" b="1" dirty="0" smtClean="0">
                <a:solidFill>
                  <a:srgbClr val="C00000"/>
                </a:solidFill>
                <a:cs typeface="+mn-cs"/>
              </a:rPr>
              <a:t>MARCH</a:t>
            </a:r>
            <a:r>
              <a:rPr kumimoji="0" lang="en-US" sz="2800" b="1" i="0" u="none" strike="noStrike" kern="1200" cap="none" spc="0" normalizeH="0" baseline="0" noProof="0" dirty="0" smtClean="0">
                <a:ln>
                  <a:noFill/>
                </a:ln>
                <a:solidFill>
                  <a:srgbClr val="C00000"/>
                </a:solidFill>
                <a:effectLst/>
                <a:uLnTx/>
                <a:uFillTx/>
                <a:latin typeface="Calibri" charset="0"/>
                <a:ea typeface="ＭＳ Ｐゴシック" charset="0"/>
                <a:cs typeface="+mn-cs"/>
              </a:rPr>
              <a:t> </a:t>
            </a:r>
            <a:r>
              <a:rPr kumimoji="0" lang="en-US" sz="2800" b="1" i="0" u="none" strike="noStrike" kern="1200" cap="none" spc="0" normalizeH="0" baseline="0" noProof="0" dirty="0">
                <a:ln>
                  <a:noFill/>
                </a:ln>
                <a:solidFill>
                  <a:srgbClr val="C00000"/>
                </a:solidFill>
                <a:effectLst/>
                <a:uLnTx/>
                <a:uFillTx/>
                <a:latin typeface="Calibri" charset="0"/>
                <a:ea typeface="ＭＳ Ｐゴシック" charset="0"/>
                <a:cs typeface="+mn-cs"/>
              </a:rPr>
              <a:t>31, </a:t>
            </a:r>
            <a:r>
              <a:rPr kumimoji="0" lang="en-US" sz="2800" b="1" i="0" u="none" strike="noStrike" kern="1200" cap="none" spc="0" normalizeH="0" baseline="0" noProof="0" dirty="0" smtClean="0">
                <a:ln>
                  <a:noFill/>
                </a:ln>
                <a:solidFill>
                  <a:srgbClr val="C00000"/>
                </a:solidFill>
                <a:effectLst/>
                <a:uLnTx/>
                <a:uFillTx/>
                <a:latin typeface="Calibri" charset="0"/>
                <a:ea typeface="ＭＳ Ｐゴシック" charset="0"/>
                <a:cs typeface="+mn-cs"/>
              </a:rPr>
              <a:t>2021 </a:t>
            </a:r>
            <a:r>
              <a:rPr kumimoji="0" lang="en-US" sz="2800" b="0" i="0" u="none" strike="noStrike" kern="1200" cap="none" spc="0" normalizeH="0" baseline="0" noProof="0" dirty="0">
                <a:ln>
                  <a:noFill/>
                </a:ln>
                <a:solidFill>
                  <a:srgbClr val="C00000"/>
                </a:solidFill>
                <a:effectLst/>
                <a:uLnTx/>
                <a:uFillTx/>
                <a:latin typeface="Calibri" charset="0"/>
                <a:ea typeface="ＭＳ Ｐゴシック" charset="0"/>
                <a:cs typeface="+mn-cs"/>
              </a:rPr>
              <a:t>for </a:t>
            </a:r>
            <a:r>
              <a:rPr kumimoji="0" lang="en-US" sz="2800" b="1" i="1" u="none" strike="noStrike" kern="1200" cap="none" spc="0" normalizeH="0" baseline="0" noProof="0" dirty="0">
                <a:ln>
                  <a:noFill/>
                </a:ln>
                <a:solidFill>
                  <a:srgbClr val="C00000"/>
                </a:solidFill>
                <a:effectLst/>
                <a:uLnTx/>
                <a:uFillTx/>
                <a:latin typeface="Calibri" charset="0"/>
                <a:ea typeface="ＭＳ Ｐゴシック" charset="0"/>
                <a:cs typeface="+mn-cs"/>
              </a:rPr>
              <a:t>submittal </a:t>
            </a:r>
            <a:r>
              <a:rPr kumimoji="0" lang="en-US" sz="2800" b="0" i="0" u="none" strike="noStrike" kern="1200" cap="none" spc="0" normalizeH="0" baseline="0" noProof="0" dirty="0">
                <a:ln>
                  <a:noFill/>
                </a:ln>
                <a:solidFill>
                  <a:srgbClr val="C00000"/>
                </a:solidFill>
                <a:effectLst/>
                <a:uLnTx/>
                <a:uFillTx/>
                <a:latin typeface="Calibri" charset="0"/>
                <a:ea typeface="ＭＳ Ｐゴシック" charset="0"/>
                <a:cs typeface="+mn-cs"/>
              </a:rPr>
              <a:t>of </a:t>
            </a:r>
            <a:r>
              <a:rPr kumimoji="0" lang="en-US" sz="2800" b="1" i="1" u="none" strike="noStrike" kern="1200" cap="none" spc="0" normalizeH="0" baseline="0" noProof="0" dirty="0">
                <a:ln>
                  <a:noFill/>
                </a:ln>
                <a:solidFill>
                  <a:srgbClr val="C00000"/>
                </a:solidFill>
                <a:effectLst/>
                <a:uLnTx/>
                <a:uFillTx/>
                <a:latin typeface="Calibri" charset="0"/>
                <a:ea typeface="ＭＳ Ｐゴシック" charset="0"/>
                <a:cs typeface="+mn-cs"/>
              </a:rPr>
              <a:t>approved</a:t>
            </a:r>
            <a:r>
              <a:rPr kumimoji="0" lang="en-US" sz="2800" b="0" i="0" u="none" strike="noStrike" kern="1200" cap="none" spc="0" normalizeH="0" baseline="0" noProof="0" dirty="0">
                <a:ln>
                  <a:noFill/>
                </a:ln>
                <a:solidFill>
                  <a:srgbClr val="C00000"/>
                </a:solidFill>
                <a:effectLst/>
                <a:uLnTx/>
                <a:uFillTx/>
                <a:latin typeface="Calibri" charset="0"/>
                <a:ea typeface="ＭＳ Ｐゴシック" charset="0"/>
                <a:cs typeface="+mn-cs"/>
              </a:rPr>
              <a:t> designs</a:t>
            </a:r>
          </a:p>
        </p:txBody>
      </p:sp>
      <p:sp>
        <p:nvSpPr>
          <p:cNvPr id="6" name="TextBox 5">
            <a:extLst>
              <a:ext uri="{FF2B5EF4-FFF2-40B4-BE49-F238E27FC236}">
                <a16:creationId xmlns:a16="http://schemas.microsoft.com/office/drawing/2014/main" id="{10A57797-9AE2-4C37-86AE-F74A25F5D773}"/>
              </a:ext>
            </a:extLst>
          </p:cNvPr>
          <p:cNvSpPr txBox="1"/>
          <p:nvPr/>
        </p:nvSpPr>
        <p:spPr>
          <a:xfrm>
            <a:off x="258620" y="6261407"/>
            <a:ext cx="8428180" cy="46166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Calibri" charset="0"/>
                <a:ea typeface="ＭＳ Ｐゴシック" charset="0"/>
                <a:cs typeface="+mn-cs"/>
              </a:rPr>
              <a:t>Dates have changed from December</a:t>
            </a:r>
            <a:r>
              <a:rPr kumimoji="0" lang="en-US" sz="2400" b="1" i="1" u="none" strike="noStrike" kern="1200" cap="none" spc="0" normalizeH="0" noProof="0" dirty="0" smtClean="0">
                <a:ln>
                  <a:noFill/>
                </a:ln>
                <a:solidFill>
                  <a:srgbClr val="FF0000"/>
                </a:solidFill>
                <a:effectLst>
                  <a:outerShdw blurRad="38100" dist="38100" dir="2700000" algn="tl">
                    <a:srgbClr val="000000">
                      <a:alpha val="43137"/>
                    </a:srgbClr>
                  </a:outerShdw>
                </a:effectLst>
                <a:uLnTx/>
                <a:uFillTx/>
                <a:latin typeface="Calibri" charset="0"/>
                <a:ea typeface="ＭＳ Ｐゴシック" charset="0"/>
                <a:cs typeface="+mn-cs"/>
              </a:rPr>
              <a:t> 31, 2019 and 2020</a:t>
            </a:r>
            <a:endParaRPr kumimoji="0" lang="en-US" sz="24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charset="0"/>
              <a:ea typeface="ＭＳ Ｐゴシック" charset="0"/>
              <a:cs typeface="+mn-cs"/>
            </a:endParaRPr>
          </a:p>
        </p:txBody>
      </p:sp>
    </p:spTree>
    <p:extLst>
      <p:ext uri="{BB962C8B-B14F-4D97-AF65-F5344CB8AC3E}">
        <p14:creationId xmlns:p14="http://schemas.microsoft.com/office/powerpoint/2010/main" val="700276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childTnLst>
                          </p:cTn>
                        </p:par>
                        <p:par>
                          <p:cTn id="8" fill="hold">
                            <p:stCondLst>
                              <p:cond delay="175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4000" dirty="0" smtClean="0">
                <a:latin typeface="+mj-lt"/>
              </a:rPr>
              <a:t>State Plane Coordinates 2022</a:t>
            </a:r>
            <a:endParaRPr lang="en-US" sz="2800" dirty="0">
              <a:latin typeface="+mj-lt"/>
            </a:endParaRPr>
          </a:p>
        </p:txBody>
      </p:sp>
      <p:sp>
        <p:nvSpPr>
          <p:cNvPr id="3" name="Content Placeholder 2"/>
          <p:cNvSpPr>
            <a:spLocks noGrp="1"/>
          </p:cNvSpPr>
          <p:nvPr>
            <p:ph idx="1"/>
          </p:nvPr>
        </p:nvSpPr>
        <p:spPr>
          <a:xfrm>
            <a:off x="110836" y="1397651"/>
            <a:ext cx="9033164" cy="4525963"/>
          </a:xfrm>
        </p:spPr>
        <p:txBody>
          <a:bodyPr/>
          <a:lstStyle/>
          <a:p>
            <a:pPr>
              <a:defRPr/>
            </a:pPr>
            <a:r>
              <a:rPr lang="en-US" dirty="0" smtClean="0">
                <a:latin typeface="+mj-lt"/>
              </a:rPr>
              <a:t>Documents</a:t>
            </a:r>
          </a:p>
          <a:p>
            <a:pPr lvl="1">
              <a:defRPr/>
            </a:pPr>
            <a:r>
              <a:rPr lang="en-US" dirty="0" smtClean="0">
                <a:latin typeface="+mj-lt"/>
              </a:rPr>
              <a:t>SPCS2022 Policy (to be finalized any day)</a:t>
            </a:r>
            <a:endParaRPr lang="en-US" dirty="0">
              <a:latin typeface="+mj-lt"/>
            </a:endParaRPr>
          </a:p>
          <a:p>
            <a:pPr lvl="1">
              <a:defRPr/>
            </a:pPr>
            <a:r>
              <a:rPr lang="en-US" dirty="0" smtClean="0">
                <a:latin typeface="+mj-lt"/>
              </a:rPr>
              <a:t>SPCS2022 Procedures </a:t>
            </a:r>
            <a:r>
              <a:rPr lang="en-US" dirty="0"/>
              <a:t>(to be finalized any day</a:t>
            </a:r>
            <a:r>
              <a:rPr lang="en-US" dirty="0" smtClean="0"/>
              <a:t>)</a:t>
            </a:r>
            <a:endParaRPr lang="en-US" dirty="0">
              <a:latin typeface="+mj-lt"/>
            </a:endParaRPr>
          </a:p>
          <a:p>
            <a:pPr lvl="1">
              <a:defRPr/>
            </a:pPr>
            <a:r>
              <a:rPr lang="en-US" dirty="0">
                <a:latin typeface="+mj-lt"/>
              </a:rPr>
              <a:t>NOAA Special Publication NOS </a:t>
            </a:r>
            <a:r>
              <a:rPr lang="en-US" dirty="0" smtClean="0">
                <a:latin typeface="+mj-lt"/>
              </a:rPr>
              <a:t>NGS13</a:t>
            </a:r>
            <a:endParaRPr lang="en-US" dirty="0">
              <a:latin typeface="+mj-lt"/>
            </a:endParaRPr>
          </a:p>
          <a:p>
            <a:pPr>
              <a:defRPr/>
            </a:pPr>
            <a:r>
              <a:rPr lang="en-US" dirty="0">
                <a:latin typeface="+mj-lt"/>
              </a:rPr>
              <a:t>Webinar – March </a:t>
            </a:r>
            <a:r>
              <a:rPr lang="en-US" dirty="0" smtClean="0">
                <a:latin typeface="+mj-lt"/>
              </a:rPr>
              <a:t>8, April </a:t>
            </a:r>
            <a:r>
              <a:rPr lang="en-US" dirty="0">
                <a:latin typeface="+mj-lt"/>
              </a:rPr>
              <a:t>12, </a:t>
            </a:r>
            <a:r>
              <a:rPr lang="en-US" dirty="0" smtClean="0">
                <a:latin typeface="+mj-lt"/>
              </a:rPr>
              <a:t>2018, </a:t>
            </a:r>
            <a:r>
              <a:rPr lang="en-US" strike="sngStrike" dirty="0" smtClean="0">
                <a:latin typeface="+mj-lt"/>
              </a:rPr>
              <a:t>Jan 10, 2019, </a:t>
            </a:r>
            <a:r>
              <a:rPr lang="en-US" dirty="0" smtClean="0">
                <a:latin typeface="+mj-lt"/>
              </a:rPr>
              <a:t>March 7, 2019</a:t>
            </a:r>
          </a:p>
          <a:p>
            <a:pPr>
              <a:defRPr/>
            </a:pPr>
            <a:r>
              <a:rPr lang="en-US" altLang="en-US" dirty="0" smtClean="0"/>
              <a:t>MDT, Tribal leaders and </a:t>
            </a:r>
            <a:r>
              <a:rPr lang="en-US" altLang="en-US" dirty="0"/>
              <a:t>MT Coordinator Working Group submitted letters</a:t>
            </a:r>
          </a:p>
          <a:p>
            <a:pPr>
              <a:defRPr/>
            </a:pPr>
            <a:endParaRPr lang="en-US" dirty="0">
              <a:latin typeface="+mj-lt"/>
            </a:endParaRPr>
          </a:p>
        </p:txBody>
      </p:sp>
    </p:spTree>
    <p:extLst>
      <p:ext uri="{BB962C8B-B14F-4D97-AF65-F5344CB8AC3E}">
        <p14:creationId xmlns:p14="http://schemas.microsoft.com/office/powerpoint/2010/main" val="28490731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pPr>
              <a:defRPr/>
            </a:pPr>
            <a:r>
              <a:rPr lang="en-US" dirty="0" smtClean="0">
                <a:latin typeface="+mj-lt"/>
              </a:rPr>
              <a:t>MT Letters submitted to NGS under Federal Register Notice</a:t>
            </a:r>
            <a:endParaRPr lang="en-US" dirty="0">
              <a:latin typeface="+mj-lt"/>
            </a:endParaRPr>
          </a:p>
        </p:txBody>
      </p:sp>
      <p:sp>
        <p:nvSpPr>
          <p:cNvPr id="13315" name="Content Placeholder 4"/>
          <p:cNvSpPr>
            <a:spLocks noGrp="1"/>
          </p:cNvSpPr>
          <p:nvPr>
            <p:ph idx="1"/>
          </p:nvPr>
        </p:nvSpPr>
        <p:spPr/>
        <p:txBody>
          <a:bodyPr/>
          <a:lstStyle/>
          <a:p>
            <a:pPr marL="0" indent="0">
              <a:buFont typeface="Arial" panose="020B0604020202020204" pitchFamily="34" charset="0"/>
              <a:buNone/>
            </a:pPr>
            <a:r>
              <a:rPr lang="en-US" altLang="en-US" dirty="0" smtClean="0"/>
              <a:t>- 1 zone for entire state works well</a:t>
            </a:r>
          </a:p>
          <a:p>
            <a:pPr>
              <a:buFontTx/>
              <a:buChar char="-"/>
            </a:pPr>
            <a:r>
              <a:rPr lang="en-US" altLang="en-US" dirty="0" smtClean="0"/>
              <a:t>LDPs</a:t>
            </a:r>
          </a:p>
          <a:p>
            <a:pPr>
              <a:buFontTx/>
              <a:buChar char="-"/>
            </a:pPr>
            <a:r>
              <a:rPr lang="en-US" altLang="en-US" dirty="0" smtClean="0"/>
              <a:t>Special Zones perhaps</a:t>
            </a:r>
          </a:p>
          <a:p>
            <a:pPr>
              <a:buFontTx/>
              <a:buChar char="-"/>
            </a:pPr>
            <a:r>
              <a:rPr lang="en-US" dirty="0" smtClean="0"/>
              <a:t>A </a:t>
            </a:r>
            <a:r>
              <a:rPr lang="en-US" dirty="0"/>
              <a:t>method of translation between the NAD83 datum and the 2022 reference frame is paramount in being able to correlate older data with the newer data.</a:t>
            </a:r>
            <a:endParaRPr lang="en-US" altLang="en-US" dirty="0" smtClean="0"/>
          </a:p>
        </p:txBody>
      </p:sp>
    </p:spTree>
    <p:extLst>
      <p:ext uri="{BB962C8B-B14F-4D97-AF65-F5344CB8AC3E}">
        <p14:creationId xmlns:p14="http://schemas.microsoft.com/office/powerpoint/2010/main" val="13311009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3BE85-7295-4FFE-8B44-3BA645F1EBEA}"/>
              </a:ext>
            </a:extLst>
          </p:cNvPr>
          <p:cNvSpPr>
            <a:spLocks noGrp="1"/>
          </p:cNvSpPr>
          <p:nvPr>
            <p:ph type="title"/>
          </p:nvPr>
        </p:nvSpPr>
        <p:spPr/>
        <p:txBody>
          <a:bodyPr/>
          <a:lstStyle/>
          <a:p>
            <a:r>
              <a:rPr lang="en-US" dirty="0"/>
              <a:t>Overview of FRN feedback</a:t>
            </a:r>
          </a:p>
        </p:txBody>
      </p:sp>
      <p:sp>
        <p:nvSpPr>
          <p:cNvPr id="3" name="Content Placeholder 2">
            <a:extLst>
              <a:ext uri="{FF2B5EF4-FFF2-40B4-BE49-F238E27FC236}">
                <a16:creationId xmlns:a16="http://schemas.microsoft.com/office/drawing/2014/main" id="{4AB08416-1CC6-4742-B246-42995D38F583}"/>
              </a:ext>
            </a:extLst>
          </p:cNvPr>
          <p:cNvSpPr>
            <a:spLocks noGrp="1"/>
          </p:cNvSpPr>
          <p:nvPr>
            <p:ph idx="1"/>
          </p:nvPr>
        </p:nvSpPr>
        <p:spPr>
          <a:xfrm>
            <a:off x="457198" y="1600200"/>
            <a:ext cx="8494778" cy="4754880"/>
          </a:xfrm>
        </p:spPr>
        <p:txBody>
          <a:bodyPr>
            <a:normAutofit fontScale="92500" lnSpcReduction="20000"/>
          </a:bodyPr>
          <a:lstStyle/>
          <a:p>
            <a:r>
              <a:rPr lang="en-US" dirty="0">
                <a:cs typeface="Times New Roman" panose="02020603050405020304" pitchFamily="18" charset="0"/>
              </a:rPr>
              <a:t>FRN public comment period April 18-Aug 31</a:t>
            </a:r>
          </a:p>
          <a:p>
            <a:pPr lvl="1"/>
            <a:r>
              <a:rPr lang="en-US" dirty="0">
                <a:cs typeface="Times New Roman" panose="02020603050405020304" pitchFamily="18" charset="0"/>
              </a:rPr>
              <a:t>For </a:t>
            </a:r>
            <a:r>
              <a:rPr lang="en-US" b="1" i="1" dirty="0">
                <a:cs typeface="Times New Roman" panose="02020603050405020304" pitchFamily="18" charset="0"/>
              </a:rPr>
              <a:t>draft</a:t>
            </a:r>
            <a:r>
              <a:rPr lang="en-US" dirty="0">
                <a:cs typeface="Times New Roman" panose="02020603050405020304" pitchFamily="18" charset="0"/>
              </a:rPr>
              <a:t> SPCS2022 policy &amp; procedures</a:t>
            </a:r>
          </a:p>
          <a:p>
            <a:pPr lvl="1"/>
            <a:r>
              <a:rPr lang="en-US" dirty="0">
                <a:cs typeface="Times New Roman" panose="02020603050405020304" pitchFamily="18" charset="0"/>
              </a:rPr>
              <a:t>Wide variety of formats and content</a:t>
            </a:r>
          </a:p>
          <a:p>
            <a:pPr lvl="1"/>
            <a:r>
              <a:rPr lang="en-US" dirty="0">
                <a:cs typeface="Times New Roman" panose="02020603050405020304" pitchFamily="18" charset="0"/>
              </a:rPr>
              <a:t>Individuals, organizations, and groups of organizations</a:t>
            </a:r>
          </a:p>
          <a:p>
            <a:r>
              <a:rPr lang="en-US" dirty="0">
                <a:cs typeface="Times New Roman" panose="02020603050405020304" pitchFamily="18" charset="0"/>
              </a:rPr>
              <a:t>Received 41 unique responses:</a:t>
            </a:r>
          </a:p>
          <a:p>
            <a:pPr lvl="1"/>
            <a:r>
              <a:rPr lang="en-US" dirty="0">
                <a:cs typeface="Times New Roman" panose="02020603050405020304" pitchFamily="18" charset="0"/>
              </a:rPr>
              <a:t>4 national in scope (3 from USGS)</a:t>
            </a:r>
          </a:p>
          <a:p>
            <a:pPr lvl="1"/>
            <a:r>
              <a:rPr lang="en-US" dirty="0">
                <a:cs typeface="Times New Roman" panose="02020603050405020304" pitchFamily="18" charset="0"/>
              </a:rPr>
              <a:t>3 for Native American tribes</a:t>
            </a:r>
          </a:p>
          <a:p>
            <a:pPr lvl="1"/>
            <a:r>
              <a:rPr lang="en-US" dirty="0">
                <a:cs typeface="Times New Roman" panose="02020603050405020304" pitchFamily="18" charset="0"/>
              </a:rPr>
              <a:t>1 regional (3 states)</a:t>
            </a:r>
          </a:p>
          <a:p>
            <a:pPr lvl="1"/>
            <a:r>
              <a:rPr lang="en-US" dirty="0">
                <a:cs typeface="Times New Roman" panose="02020603050405020304" pitchFamily="18" charset="0"/>
              </a:rPr>
              <a:t>33 from states</a:t>
            </a:r>
          </a:p>
          <a:p>
            <a:r>
              <a:rPr lang="en-US" dirty="0">
                <a:cs typeface="Times New Roman" panose="02020603050405020304" pitchFamily="18" charset="0"/>
              </a:rPr>
              <a:t>105 people represented by name</a:t>
            </a:r>
          </a:p>
          <a:p>
            <a:r>
              <a:rPr lang="en-US" dirty="0">
                <a:cs typeface="Times New Roman" panose="02020603050405020304" pitchFamily="18" charset="0"/>
              </a:rPr>
              <a:t>97 organizations represented</a:t>
            </a:r>
          </a:p>
        </p:txBody>
      </p:sp>
      <p:sp>
        <p:nvSpPr>
          <p:cNvPr id="4" name="Slide Number Placeholder 3">
            <a:extLst>
              <a:ext uri="{FF2B5EF4-FFF2-40B4-BE49-F238E27FC236}">
                <a16:creationId xmlns:a16="http://schemas.microsoft.com/office/drawing/2014/main" id="{C863C3D2-1C5E-4F8E-B32E-296CD1A1845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2D6AEA-48A7-924D-9406-EC6E0EBC20E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3786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3BE85-7295-4FFE-8B44-3BA645F1EBEA}"/>
              </a:ext>
            </a:extLst>
          </p:cNvPr>
          <p:cNvSpPr>
            <a:spLocks noGrp="1"/>
          </p:cNvSpPr>
          <p:nvPr>
            <p:ph type="title"/>
          </p:nvPr>
        </p:nvSpPr>
        <p:spPr>
          <a:xfrm>
            <a:off x="0" y="274638"/>
            <a:ext cx="9144000" cy="1143000"/>
          </a:xfrm>
        </p:spPr>
        <p:txBody>
          <a:bodyPr/>
          <a:lstStyle/>
          <a:p>
            <a:r>
              <a:rPr lang="en-US" dirty="0"/>
              <a:t>Organizations represented</a:t>
            </a:r>
          </a:p>
        </p:txBody>
      </p:sp>
      <p:sp>
        <p:nvSpPr>
          <p:cNvPr id="3" name="Content Placeholder 2">
            <a:extLst>
              <a:ext uri="{FF2B5EF4-FFF2-40B4-BE49-F238E27FC236}">
                <a16:creationId xmlns:a16="http://schemas.microsoft.com/office/drawing/2014/main" id="{4AB08416-1CC6-4742-B246-42995D38F583}"/>
              </a:ext>
            </a:extLst>
          </p:cNvPr>
          <p:cNvSpPr>
            <a:spLocks noGrp="1"/>
          </p:cNvSpPr>
          <p:nvPr>
            <p:ph idx="1"/>
          </p:nvPr>
        </p:nvSpPr>
        <p:spPr>
          <a:xfrm>
            <a:off x="457198" y="1600200"/>
            <a:ext cx="8375906" cy="4754880"/>
          </a:xfrm>
        </p:spPr>
        <p:txBody>
          <a:bodyPr>
            <a:normAutofit fontScale="92500" lnSpcReduction="10000"/>
          </a:bodyPr>
          <a:lstStyle/>
          <a:p>
            <a:r>
              <a:rPr lang="en-US" dirty="0">
                <a:cs typeface="Times New Roman" panose="02020603050405020304" pitchFamily="18" charset="0"/>
              </a:rPr>
              <a:t>1 federal agency (USGS)</a:t>
            </a:r>
          </a:p>
          <a:p>
            <a:r>
              <a:rPr lang="en-US" dirty="0">
                <a:cs typeface="Times New Roman" panose="02020603050405020304" pitchFamily="18" charset="0"/>
              </a:rPr>
              <a:t>10 Native American tribes</a:t>
            </a:r>
          </a:p>
          <a:p>
            <a:r>
              <a:rPr lang="en-US" dirty="0">
                <a:cs typeface="Times New Roman" panose="02020603050405020304" pitchFamily="18" charset="0"/>
              </a:rPr>
              <a:t>23 states (includes state and private organizations)</a:t>
            </a:r>
          </a:p>
          <a:p>
            <a:pPr lvl="1"/>
            <a:r>
              <a:rPr lang="en-US" dirty="0">
                <a:cs typeface="Times New Roman" panose="02020603050405020304" pitchFamily="18" charset="0"/>
              </a:rPr>
              <a:t>16 state DOTs</a:t>
            </a:r>
          </a:p>
          <a:p>
            <a:pPr lvl="1"/>
            <a:r>
              <a:rPr lang="en-US" dirty="0">
                <a:cs typeface="Times New Roman" panose="02020603050405020304" pitchFamily="18" charset="0"/>
              </a:rPr>
              <a:t>12 state GIS/GIO/cartographer offices</a:t>
            </a:r>
          </a:p>
          <a:p>
            <a:pPr lvl="1"/>
            <a:r>
              <a:rPr lang="en-US" dirty="0">
                <a:cs typeface="Times New Roman" panose="02020603050405020304" pitchFamily="18" charset="0"/>
              </a:rPr>
              <a:t>21 state professional societies (surveying and GIS)</a:t>
            </a:r>
          </a:p>
          <a:p>
            <a:pPr lvl="1"/>
            <a:r>
              <a:rPr lang="en-US" dirty="0">
                <a:cs typeface="Times New Roman" panose="02020603050405020304" pitchFamily="18" charset="0"/>
              </a:rPr>
              <a:t>12 universities and colleges</a:t>
            </a:r>
          </a:p>
          <a:p>
            <a:pPr lvl="1"/>
            <a:r>
              <a:rPr lang="en-US" dirty="0">
                <a:cs typeface="Times New Roman" panose="02020603050405020304" pitchFamily="18" charset="0"/>
              </a:rPr>
              <a:t>6 city and county groups</a:t>
            </a:r>
          </a:p>
          <a:p>
            <a:pPr lvl="1"/>
            <a:r>
              <a:rPr lang="en-US" dirty="0">
                <a:cs typeface="Times New Roman" panose="02020603050405020304" pitchFamily="18" charset="0"/>
              </a:rPr>
              <a:t>7 private companies</a:t>
            </a:r>
          </a:p>
          <a:p>
            <a:pPr lvl="1"/>
            <a:r>
              <a:rPr lang="en-US" dirty="0">
                <a:cs typeface="Times New Roman" panose="02020603050405020304" pitchFamily="18" charset="0"/>
              </a:rPr>
              <a:t>10 other state organizations</a:t>
            </a:r>
          </a:p>
        </p:txBody>
      </p:sp>
      <p:sp>
        <p:nvSpPr>
          <p:cNvPr id="4" name="Slide Number Placeholder 3">
            <a:extLst>
              <a:ext uri="{FF2B5EF4-FFF2-40B4-BE49-F238E27FC236}">
                <a16:creationId xmlns:a16="http://schemas.microsoft.com/office/drawing/2014/main" id="{380B13C0-859A-43F3-A3DC-88076D5B1D0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2D6AEA-48A7-924D-9406-EC6E0EBC20E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61274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573B140-539B-4477-86DF-49BCE30B6AAF}"/>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217047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473276-A9FE-403D-9B1F-A65D234F1FC7}"/>
              </a:ext>
            </a:extLst>
          </p:cNvPr>
          <p:cNvSpPr>
            <a:spLocks noGrp="1"/>
          </p:cNvSpPr>
          <p:nvPr>
            <p:ph idx="1"/>
          </p:nvPr>
        </p:nvSpPr>
        <p:spPr>
          <a:xfrm>
            <a:off x="457200" y="1463038"/>
            <a:ext cx="8229600" cy="5212082"/>
          </a:xfrm>
        </p:spPr>
        <p:txBody>
          <a:bodyPr>
            <a:normAutofit fontScale="92500" lnSpcReduction="20000"/>
          </a:bodyPr>
          <a:lstStyle/>
          <a:p>
            <a:pPr marL="0" indent="0">
              <a:buNone/>
            </a:pPr>
            <a:r>
              <a:rPr lang="en-US" b="1" i="1" dirty="0"/>
              <a:t>Summary of main proposed changes</a:t>
            </a:r>
          </a:p>
          <a:p>
            <a:r>
              <a:rPr lang="en-US" b="1" dirty="0"/>
              <a:t>Policy</a:t>
            </a:r>
            <a:endParaRPr lang="en-US" dirty="0"/>
          </a:p>
          <a:p>
            <a:pPr lvl="1"/>
            <a:r>
              <a:rPr lang="en-US" dirty="0"/>
              <a:t>Allow “special use” zones (but only for multiple states)</a:t>
            </a:r>
          </a:p>
          <a:p>
            <a:pPr lvl="1"/>
            <a:r>
              <a:rPr lang="en-US" dirty="0"/>
              <a:t>NGS will design statewide zone for every state</a:t>
            </a:r>
          </a:p>
          <a:p>
            <a:pPr lvl="1"/>
            <a:r>
              <a:rPr lang="en-US" dirty="0"/>
              <a:t>Allow max of 3 layers (1 statewide + 2 multi-zone)</a:t>
            </a:r>
          </a:p>
          <a:p>
            <a:pPr lvl="1"/>
            <a:r>
              <a:rPr lang="en-US" dirty="0"/>
              <a:t>Added requirement that all zones be unique</a:t>
            </a:r>
          </a:p>
          <a:p>
            <a:r>
              <a:rPr lang="en-US" b="1" dirty="0"/>
              <a:t>Procedures</a:t>
            </a:r>
            <a:endParaRPr lang="en-US" dirty="0"/>
          </a:p>
          <a:p>
            <a:pPr lvl="1"/>
            <a:r>
              <a:rPr lang="en-US" dirty="0"/>
              <a:t>Moved submittal details to fillable forms</a:t>
            </a:r>
          </a:p>
          <a:p>
            <a:pPr lvl="1"/>
            <a:r>
              <a:rPr lang="en-US" dirty="0"/>
              <a:t>Added section on zones numbers and names</a:t>
            </a:r>
          </a:p>
          <a:p>
            <a:pPr lvl="1"/>
            <a:r>
              <a:rPr lang="en-US" dirty="0"/>
              <a:t>Added details on </a:t>
            </a:r>
            <a:r>
              <a:rPr lang="en-US" b="1" i="1" dirty="0"/>
              <a:t>linear distortion design criterion</a:t>
            </a:r>
          </a:p>
          <a:p>
            <a:pPr lvl="1"/>
            <a:r>
              <a:rPr lang="en-US" dirty="0"/>
              <a:t>Removed minimum distortion limit</a:t>
            </a:r>
          </a:p>
          <a:p>
            <a:pPr lvl="1"/>
            <a:r>
              <a:rPr lang="en-US" dirty="0"/>
              <a:t>Added 10 km min zone size for height range &gt; 250 m</a:t>
            </a:r>
          </a:p>
          <a:p>
            <a:endParaRPr lang="en-US" b="1" i="1" dirty="0"/>
          </a:p>
        </p:txBody>
      </p:sp>
      <p:sp>
        <p:nvSpPr>
          <p:cNvPr id="4" name="Slide Number Placeholder 3">
            <a:extLst>
              <a:ext uri="{FF2B5EF4-FFF2-40B4-BE49-F238E27FC236}">
                <a16:creationId xmlns:a16="http://schemas.microsoft.com/office/drawing/2014/main" id="{D8ADA306-BC23-409C-A7D9-00141FEC3F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EBFE9-79BB-431F-AEDF-EF334E7ED36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Title 4">
            <a:extLst>
              <a:ext uri="{FF2B5EF4-FFF2-40B4-BE49-F238E27FC236}">
                <a16:creationId xmlns:a16="http://schemas.microsoft.com/office/drawing/2014/main" id="{64398F78-D85B-44ED-9B0C-847A0D0014E2}"/>
              </a:ext>
            </a:extLst>
          </p:cNvPr>
          <p:cNvSpPr txBox="1">
            <a:spLocks/>
          </p:cNvSpPr>
          <p:nvPr/>
        </p:nvSpPr>
        <p:spPr>
          <a:xfrm>
            <a:off x="0" y="516960"/>
            <a:ext cx="9144000" cy="707886"/>
          </a:xfrm>
          <a:prstGeom prst="rect">
            <a:avLst/>
          </a:prstGeom>
          <a:solidFill>
            <a:srgbClr val="34549B"/>
          </a:solidFill>
          <a:ln w="12700">
            <a:noFill/>
          </a:ln>
          <a:effectLst>
            <a:outerShdw blurRad="50800" dist="38100" dir="5400000" algn="t" rotWithShape="0">
              <a:prstClr val="black">
                <a:alpha val="80000"/>
              </a:prstClr>
            </a:outerShdw>
          </a:effectLst>
        </p:spPr>
        <p:txBody>
          <a:bodyPr wrap="square">
            <a:sp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ＭＳ Ｐゴシック" charset="0"/>
              </a:rPr>
              <a:t>New </a:t>
            </a:r>
            <a:r>
              <a:rPr kumimoji="0" lang="en-US" sz="40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ＭＳ Ｐゴシック" charset="0"/>
              </a:rPr>
              <a:t>DRAFT</a:t>
            </a:r>
            <a:r>
              <a:rPr kumimoji="0" lang="en-US" sz="40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ＭＳ Ｐゴシック" charset="0"/>
              </a:rPr>
              <a:t> </a:t>
            </a:r>
            <a:r>
              <a:rPr kumimoji="0" lang="en-US" sz="40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ＭＳ Ｐゴシック" charset="0"/>
              </a:rPr>
              <a:t>SPCS2022 Policy</a:t>
            </a:r>
            <a:r>
              <a:rPr lang="en-US" sz="4000" dirty="0">
                <a:solidFill>
                  <a:prstClr val="white"/>
                </a:solidFill>
                <a:effectLst>
                  <a:outerShdw blurRad="38100" dist="38100" dir="2700000" algn="tl">
                    <a:srgbClr val="000000">
                      <a:alpha val="43137"/>
                    </a:srgbClr>
                  </a:outerShdw>
                </a:effectLst>
                <a:latin typeface="Calibri"/>
              </a:rPr>
              <a:t> &amp; </a:t>
            </a:r>
            <a:r>
              <a:rPr kumimoji="0" lang="en-US" sz="40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ＭＳ Ｐゴシック" charset="0"/>
              </a:rPr>
              <a:t>Procedures</a:t>
            </a:r>
          </a:p>
        </p:txBody>
      </p:sp>
    </p:spTree>
    <p:extLst>
      <p:ext uri="{BB962C8B-B14F-4D97-AF65-F5344CB8AC3E}">
        <p14:creationId xmlns:p14="http://schemas.microsoft.com/office/powerpoint/2010/main" val="2655732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473276-A9FE-403D-9B1F-A65D234F1FC7}"/>
              </a:ext>
            </a:extLst>
          </p:cNvPr>
          <p:cNvSpPr>
            <a:spLocks noGrp="1"/>
          </p:cNvSpPr>
          <p:nvPr>
            <p:ph idx="1"/>
          </p:nvPr>
        </p:nvSpPr>
        <p:spPr>
          <a:xfrm>
            <a:off x="457200" y="1463038"/>
            <a:ext cx="8229600" cy="5212082"/>
          </a:xfrm>
        </p:spPr>
        <p:txBody>
          <a:bodyPr>
            <a:normAutofit fontScale="92500" lnSpcReduction="20000"/>
          </a:bodyPr>
          <a:lstStyle/>
          <a:p>
            <a:pPr marL="0" indent="0">
              <a:buNone/>
            </a:pPr>
            <a:r>
              <a:rPr lang="en-US" b="1" i="1" dirty="0"/>
              <a:t>Summary of main things that did </a:t>
            </a:r>
            <a:r>
              <a:rPr lang="en-US" b="1" dirty="0"/>
              <a:t>NOT</a:t>
            </a:r>
            <a:r>
              <a:rPr lang="en-US" b="1" i="1" dirty="0"/>
              <a:t> change</a:t>
            </a:r>
          </a:p>
          <a:p>
            <a:r>
              <a:rPr lang="en-US" b="1" dirty="0"/>
              <a:t>Policy</a:t>
            </a:r>
            <a:endParaRPr lang="en-US" dirty="0"/>
          </a:p>
          <a:p>
            <a:pPr lvl="1"/>
            <a:r>
              <a:rPr lang="en-US" dirty="0"/>
              <a:t>Limited to LCC, TM, and OM projections</a:t>
            </a:r>
          </a:p>
          <a:p>
            <a:pPr lvl="1"/>
            <a:r>
              <a:rPr lang="en-US" dirty="0"/>
              <a:t>Zones designed to reduce distortion at ground</a:t>
            </a:r>
          </a:p>
          <a:p>
            <a:pPr lvl="1"/>
            <a:r>
              <a:rPr lang="en-US" dirty="0"/>
              <a:t>Default zones designed by NGS if no consensus input </a:t>
            </a:r>
          </a:p>
          <a:p>
            <a:pPr lvl="1"/>
            <a:r>
              <a:rPr lang="en-US" dirty="0"/>
              <a:t>Parameters in meters, but feet allowed for output</a:t>
            </a:r>
          </a:p>
          <a:p>
            <a:r>
              <a:rPr lang="en-US" b="1" dirty="0"/>
              <a:t>Procedures</a:t>
            </a:r>
            <a:endParaRPr lang="en-US" dirty="0"/>
          </a:p>
          <a:p>
            <a:pPr lvl="1"/>
            <a:r>
              <a:rPr lang="en-US" dirty="0"/>
              <a:t>Stakeholders must submit requests/proposals</a:t>
            </a:r>
          </a:p>
          <a:p>
            <a:pPr lvl="1"/>
            <a:r>
              <a:rPr lang="en-US" dirty="0"/>
              <a:t>1-parallel LCC and local OM projection definitions</a:t>
            </a:r>
          </a:p>
          <a:p>
            <a:pPr lvl="1"/>
            <a:r>
              <a:rPr lang="en-US" dirty="0"/>
              <a:t>Specified a linear distortion design criterion</a:t>
            </a:r>
          </a:p>
          <a:p>
            <a:pPr lvl="1"/>
            <a:r>
              <a:rPr lang="en-US" dirty="0"/>
              <a:t>Limit NGS designs to minimum of ±50 ppm</a:t>
            </a:r>
          </a:p>
          <a:p>
            <a:pPr lvl="1"/>
            <a:r>
              <a:rPr lang="en-US" dirty="0"/>
              <a:t>50 km min zone size for height range of 250 m or less</a:t>
            </a:r>
          </a:p>
          <a:p>
            <a:endParaRPr lang="en-US" b="1" i="1" dirty="0"/>
          </a:p>
        </p:txBody>
      </p:sp>
      <p:sp>
        <p:nvSpPr>
          <p:cNvPr id="4" name="Slide Number Placeholder 3">
            <a:extLst>
              <a:ext uri="{FF2B5EF4-FFF2-40B4-BE49-F238E27FC236}">
                <a16:creationId xmlns:a16="http://schemas.microsoft.com/office/drawing/2014/main" id="{D8ADA306-BC23-409C-A7D9-00141FEC3F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EBFE9-79BB-431F-AEDF-EF334E7ED36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Title 4">
            <a:extLst>
              <a:ext uri="{FF2B5EF4-FFF2-40B4-BE49-F238E27FC236}">
                <a16:creationId xmlns:a16="http://schemas.microsoft.com/office/drawing/2014/main" id="{64398F78-D85B-44ED-9B0C-847A0D0014E2}"/>
              </a:ext>
            </a:extLst>
          </p:cNvPr>
          <p:cNvSpPr txBox="1">
            <a:spLocks/>
          </p:cNvSpPr>
          <p:nvPr/>
        </p:nvSpPr>
        <p:spPr>
          <a:xfrm>
            <a:off x="0" y="516960"/>
            <a:ext cx="9144000" cy="707886"/>
          </a:xfrm>
          <a:prstGeom prst="rect">
            <a:avLst/>
          </a:prstGeom>
          <a:solidFill>
            <a:srgbClr val="34549B"/>
          </a:solidFill>
          <a:ln w="12700">
            <a:noFill/>
          </a:ln>
          <a:effectLst>
            <a:outerShdw blurRad="50800" dist="38100" dir="5400000" algn="t" rotWithShape="0">
              <a:prstClr val="black">
                <a:alpha val="80000"/>
              </a:prstClr>
            </a:outerShdw>
          </a:effectLst>
        </p:spPr>
        <p:txBody>
          <a:bodyPr wrap="square">
            <a:sp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ＭＳ Ｐゴシック" charset="0"/>
              </a:rPr>
              <a:t>New </a:t>
            </a:r>
            <a:r>
              <a:rPr kumimoji="0" lang="en-US" sz="40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ＭＳ Ｐゴシック" charset="0"/>
              </a:rPr>
              <a:t>DRAFT</a:t>
            </a:r>
            <a:r>
              <a:rPr kumimoji="0" lang="en-US" sz="40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ＭＳ Ｐゴシック" charset="0"/>
              </a:rPr>
              <a:t> </a:t>
            </a:r>
            <a:r>
              <a:rPr kumimoji="0" lang="en-US" sz="40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ＭＳ Ｐゴシック" charset="0"/>
              </a:rPr>
              <a:t>SPCS2022 Policy</a:t>
            </a:r>
            <a:r>
              <a:rPr lang="en-US" sz="4000" dirty="0">
                <a:solidFill>
                  <a:prstClr val="white"/>
                </a:solidFill>
                <a:effectLst>
                  <a:outerShdw blurRad="38100" dist="38100" dir="2700000" algn="tl">
                    <a:srgbClr val="000000">
                      <a:alpha val="43137"/>
                    </a:srgbClr>
                  </a:outerShdw>
                </a:effectLst>
                <a:latin typeface="Calibri"/>
              </a:rPr>
              <a:t> &amp; </a:t>
            </a:r>
            <a:r>
              <a:rPr kumimoji="0" lang="en-US" sz="40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ＭＳ Ｐゴシック" charset="0"/>
              </a:rPr>
              <a:t>Procedures</a:t>
            </a:r>
          </a:p>
        </p:txBody>
      </p:sp>
    </p:spTree>
    <p:extLst>
      <p:ext uri="{BB962C8B-B14F-4D97-AF65-F5344CB8AC3E}">
        <p14:creationId xmlns:p14="http://schemas.microsoft.com/office/powerpoint/2010/main" val="1540361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073" y="1053956"/>
            <a:ext cx="8229600" cy="1143000"/>
          </a:xfrm>
        </p:spPr>
        <p:txBody>
          <a:bodyPr/>
          <a:lstStyle/>
          <a:p>
            <a:r>
              <a:rPr lang="en-US" sz="3600" dirty="0"/>
              <a:t>Panel and Roundtable Discussion – Impact of NSRS Modernization on various organizations </a:t>
            </a:r>
            <a:br>
              <a:rPr lang="en-US" sz="3600" dirty="0"/>
            </a:br>
            <a:endParaRPr lang="en-US" dirty="0"/>
          </a:p>
        </p:txBody>
      </p:sp>
      <p:sp>
        <p:nvSpPr>
          <p:cNvPr id="3" name="Content Placeholder 2"/>
          <p:cNvSpPr>
            <a:spLocks noGrp="1"/>
          </p:cNvSpPr>
          <p:nvPr>
            <p:ph idx="1"/>
          </p:nvPr>
        </p:nvSpPr>
        <p:spPr>
          <a:xfrm>
            <a:off x="457200" y="2403765"/>
            <a:ext cx="8229600" cy="3235036"/>
          </a:xfrm>
        </p:spPr>
        <p:txBody>
          <a:bodyPr/>
          <a:lstStyle/>
          <a:p>
            <a:r>
              <a:rPr lang="en-US" dirty="0" smtClean="0"/>
              <a:t>Private</a:t>
            </a:r>
            <a:r>
              <a:rPr lang="en-US" dirty="0"/>
              <a:t>, MARLS, Joshua Phillips </a:t>
            </a:r>
          </a:p>
          <a:p>
            <a:r>
              <a:rPr lang="en-US" dirty="0"/>
              <a:t>MDT, Tyson </a:t>
            </a:r>
            <a:r>
              <a:rPr lang="en-US" dirty="0" err="1"/>
              <a:t>Olinger</a:t>
            </a:r>
            <a:r>
              <a:rPr lang="en-US" dirty="0"/>
              <a:t> </a:t>
            </a:r>
          </a:p>
          <a:p>
            <a:r>
              <a:rPr lang="en-US" dirty="0" smtClean="0"/>
              <a:t>Tribal</a:t>
            </a:r>
            <a:r>
              <a:rPr lang="en-US" dirty="0"/>
              <a:t>, Wally </a:t>
            </a:r>
          </a:p>
          <a:p>
            <a:r>
              <a:rPr lang="en-US" dirty="0" smtClean="0"/>
              <a:t>Montana </a:t>
            </a:r>
            <a:r>
              <a:rPr lang="en-US" dirty="0"/>
              <a:t>State </a:t>
            </a:r>
            <a:r>
              <a:rPr lang="en-US" dirty="0" smtClean="0"/>
              <a:t>Library, Michael </a:t>
            </a:r>
            <a:r>
              <a:rPr lang="en-US" dirty="0" err="1" smtClean="0"/>
              <a:t>Fashoway</a:t>
            </a:r>
            <a:endParaRPr lang="en-US" dirty="0"/>
          </a:p>
          <a:p>
            <a:r>
              <a:rPr lang="en-US" dirty="0" smtClean="0"/>
              <a:t>Washington </a:t>
            </a:r>
            <a:r>
              <a:rPr lang="en-US" dirty="0"/>
              <a:t>State, Gavin </a:t>
            </a:r>
            <a:r>
              <a:rPr lang="en-US" dirty="0" smtClean="0"/>
              <a:t>Schrock</a:t>
            </a:r>
            <a:endParaRPr lang="en-US" sz="2800" dirty="0"/>
          </a:p>
          <a:p>
            <a:pPr marL="457200" lvl="1" indent="0">
              <a:buNone/>
              <a:defRPr/>
            </a:pPr>
            <a:endParaRPr lang="en-US" sz="2400" dirty="0"/>
          </a:p>
          <a:p>
            <a:pPr marL="0" indent="0">
              <a:buNone/>
            </a:pPr>
            <a:endParaRPr lang="en-US" dirty="0"/>
          </a:p>
        </p:txBody>
      </p:sp>
    </p:spTree>
    <p:extLst>
      <p:ext uri="{BB962C8B-B14F-4D97-AF65-F5344CB8AC3E}">
        <p14:creationId xmlns:p14="http://schemas.microsoft.com/office/powerpoint/2010/main" val="21357710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24E3A-7694-48B2-857A-5D46EE907A04}"/>
              </a:ext>
            </a:extLst>
          </p:cNvPr>
          <p:cNvSpPr>
            <a:spLocks noGrp="1"/>
          </p:cNvSpPr>
          <p:nvPr>
            <p:ph type="title"/>
          </p:nvPr>
        </p:nvSpPr>
        <p:spPr/>
        <p:txBody>
          <a:bodyPr/>
          <a:lstStyle/>
          <a:p>
            <a:r>
              <a:rPr lang="en-US" dirty="0"/>
              <a:t>SPCS2022 stakeholders</a:t>
            </a:r>
          </a:p>
        </p:txBody>
      </p:sp>
      <p:sp>
        <p:nvSpPr>
          <p:cNvPr id="3" name="Content Placeholder 2">
            <a:extLst>
              <a:ext uri="{FF2B5EF4-FFF2-40B4-BE49-F238E27FC236}">
                <a16:creationId xmlns:a16="http://schemas.microsoft.com/office/drawing/2014/main" id="{62473276-A9FE-403D-9B1F-A65D234F1FC7}"/>
              </a:ext>
            </a:extLst>
          </p:cNvPr>
          <p:cNvSpPr>
            <a:spLocks noGrp="1"/>
          </p:cNvSpPr>
          <p:nvPr>
            <p:ph idx="1"/>
          </p:nvPr>
        </p:nvSpPr>
        <p:spPr>
          <a:xfrm>
            <a:off x="457200" y="1463039"/>
            <a:ext cx="8229600" cy="4754880"/>
          </a:xfrm>
        </p:spPr>
        <p:txBody>
          <a:bodyPr>
            <a:normAutofit fontScale="92500"/>
          </a:bodyPr>
          <a:lstStyle/>
          <a:p>
            <a:r>
              <a:rPr lang="en-US" b="1" dirty="0"/>
              <a:t>State </a:t>
            </a:r>
            <a:r>
              <a:rPr lang="en-US" b="1" i="1" dirty="0"/>
              <a:t>groups</a:t>
            </a:r>
            <a:r>
              <a:rPr lang="en-US" b="1" dirty="0"/>
              <a:t> </a:t>
            </a:r>
            <a:r>
              <a:rPr lang="en-US" dirty="0"/>
              <a:t>that formally interface with NGS</a:t>
            </a:r>
          </a:p>
          <a:p>
            <a:pPr lvl="1"/>
            <a:r>
              <a:rPr lang="en-US" dirty="0"/>
              <a:t>Departments of transportation</a:t>
            </a:r>
          </a:p>
          <a:p>
            <a:pPr lvl="1"/>
            <a:r>
              <a:rPr lang="en-US" dirty="0"/>
              <a:t>Cartographer/GIS office</a:t>
            </a:r>
          </a:p>
          <a:p>
            <a:pPr lvl="1"/>
            <a:r>
              <a:rPr lang="en-US" dirty="0"/>
              <a:t>Professional surveying, engineering, GIS societies</a:t>
            </a:r>
          </a:p>
          <a:p>
            <a:pPr lvl="1"/>
            <a:r>
              <a:rPr lang="en-US" dirty="0"/>
              <a:t>Colleges/universities with geospatial curriculum</a:t>
            </a:r>
          </a:p>
          <a:p>
            <a:r>
              <a:rPr lang="en-US" dirty="0"/>
              <a:t>Can submit </a:t>
            </a:r>
            <a:r>
              <a:rPr lang="en-US" b="1" i="1" dirty="0"/>
              <a:t>requests</a:t>
            </a:r>
            <a:r>
              <a:rPr lang="en-US" dirty="0"/>
              <a:t> and </a:t>
            </a:r>
            <a:r>
              <a:rPr lang="en-US" b="1" i="1" dirty="0"/>
              <a:t>proposals</a:t>
            </a:r>
            <a:r>
              <a:rPr lang="en-US" dirty="0"/>
              <a:t> for designs</a:t>
            </a:r>
          </a:p>
          <a:p>
            <a:pPr lvl="1"/>
            <a:r>
              <a:rPr lang="en-US" b="1" i="1" dirty="0"/>
              <a:t>Requests</a:t>
            </a:r>
            <a:r>
              <a:rPr lang="en-US" dirty="0"/>
              <a:t> are for designs by NGS</a:t>
            </a:r>
          </a:p>
          <a:p>
            <a:pPr lvl="1"/>
            <a:r>
              <a:rPr lang="en-US" b="1" i="1" dirty="0"/>
              <a:t>Proposals</a:t>
            </a:r>
            <a:r>
              <a:rPr lang="en-US" dirty="0"/>
              <a:t> are designs by stakeholders</a:t>
            </a:r>
          </a:p>
          <a:p>
            <a:r>
              <a:rPr lang="en-US" dirty="0"/>
              <a:t>Stakeholder input must be </a:t>
            </a:r>
            <a:r>
              <a:rPr lang="en-US" b="1" i="1" dirty="0"/>
              <a:t>unanimous</a:t>
            </a:r>
          </a:p>
        </p:txBody>
      </p:sp>
      <p:sp>
        <p:nvSpPr>
          <p:cNvPr id="4" name="Slide Number Placeholder 3">
            <a:extLst>
              <a:ext uri="{FF2B5EF4-FFF2-40B4-BE49-F238E27FC236}">
                <a16:creationId xmlns:a16="http://schemas.microsoft.com/office/drawing/2014/main" id="{D8ADA306-BC23-409C-A7D9-00141FEC3F86}"/>
              </a:ext>
            </a:extLst>
          </p:cNvPr>
          <p:cNvSpPr>
            <a:spLocks noGrp="1"/>
          </p:cNvSpPr>
          <p:nvPr>
            <p:ph type="sldNum" sz="quarter" idx="12"/>
          </p:nvPr>
        </p:nvSpPr>
        <p:spPr/>
        <p:txBody>
          <a:bodyPr/>
          <a:lstStyle/>
          <a:p>
            <a:pPr>
              <a:defRPr/>
            </a:pPr>
            <a:fld id="{BF6EBFE9-79BB-431F-AEDF-EF334E7ED36B}" type="slidenum">
              <a:rPr lang="en-US" smtClean="0"/>
              <a:pPr>
                <a:defRPr/>
              </a:pPr>
              <a:t>40</a:t>
            </a:fld>
            <a:endParaRPr lang="en-US" dirty="0"/>
          </a:p>
        </p:txBody>
      </p:sp>
    </p:spTree>
    <p:extLst>
      <p:ext uri="{BB962C8B-B14F-4D97-AF65-F5344CB8AC3E}">
        <p14:creationId xmlns:p14="http://schemas.microsoft.com/office/powerpoint/2010/main" val="1737901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29143-C990-4523-B1D6-DCA28082B9D6}"/>
              </a:ext>
            </a:extLst>
          </p:cNvPr>
          <p:cNvSpPr>
            <a:spLocks noGrp="1"/>
          </p:cNvSpPr>
          <p:nvPr>
            <p:ph type="title"/>
          </p:nvPr>
        </p:nvSpPr>
        <p:spPr>
          <a:xfrm>
            <a:off x="0" y="365760"/>
            <a:ext cx="9144000" cy="914400"/>
          </a:xfrm>
        </p:spPr>
        <p:txBody>
          <a:bodyPr/>
          <a:lstStyle/>
          <a:p>
            <a:r>
              <a:rPr lang="en-US" dirty="0"/>
              <a:t>General SPCS2022 characteristics</a:t>
            </a:r>
            <a:endParaRPr lang="en-US" i="1" dirty="0"/>
          </a:p>
        </p:txBody>
      </p:sp>
      <p:sp>
        <p:nvSpPr>
          <p:cNvPr id="3" name="Content Placeholder 2">
            <a:extLst>
              <a:ext uri="{FF2B5EF4-FFF2-40B4-BE49-F238E27FC236}">
                <a16:creationId xmlns:a16="http://schemas.microsoft.com/office/drawing/2014/main" id="{7CA7FF94-EB8A-4847-95E8-1B09AA81B68D}"/>
              </a:ext>
            </a:extLst>
          </p:cNvPr>
          <p:cNvSpPr>
            <a:spLocks noGrp="1"/>
          </p:cNvSpPr>
          <p:nvPr>
            <p:ph idx="1"/>
          </p:nvPr>
        </p:nvSpPr>
        <p:spPr>
          <a:xfrm>
            <a:off x="457200" y="1463040"/>
            <a:ext cx="8458200" cy="4937760"/>
          </a:xfrm>
        </p:spPr>
        <p:txBody>
          <a:bodyPr>
            <a:normAutofit/>
          </a:bodyPr>
          <a:lstStyle/>
          <a:p>
            <a:r>
              <a:rPr lang="en-US" dirty="0"/>
              <a:t>Based on final policy &amp; procedures</a:t>
            </a:r>
          </a:p>
          <a:p>
            <a:r>
              <a:rPr lang="en-US" dirty="0" smtClean="0"/>
              <a:t>Distortion design requirements</a:t>
            </a:r>
          </a:p>
          <a:p>
            <a:pPr lvl="1"/>
            <a:r>
              <a:rPr lang="en-US" b="1" i="1" dirty="0"/>
              <a:t>Linear distortion </a:t>
            </a:r>
            <a:r>
              <a:rPr lang="en-US" dirty="0"/>
              <a:t>minimized at topographic surface </a:t>
            </a:r>
            <a:br>
              <a:rPr lang="en-US" dirty="0"/>
            </a:br>
            <a:r>
              <a:rPr lang="en-US" dirty="0"/>
              <a:t>(</a:t>
            </a:r>
            <a:r>
              <a:rPr lang="en-US" i="1" dirty="0"/>
              <a:t>not</a:t>
            </a:r>
            <a:r>
              <a:rPr lang="en-US" dirty="0"/>
              <a:t> at ellipsoid surface)</a:t>
            </a:r>
          </a:p>
          <a:p>
            <a:pPr lvl="1"/>
            <a:r>
              <a:rPr lang="en-US" b="1" i="1" dirty="0"/>
              <a:t>Purpose:  </a:t>
            </a:r>
            <a:r>
              <a:rPr lang="en-US" dirty="0"/>
              <a:t>to reduce difference between and projected “grid” and actual “ground” distances</a:t>
            </a:r>
          </a:p>
          <a:p>
            <a:r>
              <a:rPr lang="en-US" b="1" dirty="0" smtClean="0"/>
              <a:t>Units of Measure</a:t>
            </a:r>
          </a:p>
        </p:txBody>
      </p:sp>
      <p:sp>
        <p:nvSpPr>
          <p:cNvPr id="4" name="Slide Number Placeholder 3">
            <a:extLst>
              <a:ext uri="{FF2B5EF4-FFF2-40B4-BE49-F238E27FC236}">
                <a16:creationId xmlns:a16="http://schemas.microsoft.com/office/drawing/2014/main" id="{ABFBC44B-79F2-486B-940A-0B436AF07AA0}"/>
              </a:ext>
            </a:extLst>
          </p:cNvPr>
          <p:cNvSpPr>
            <a:spLocks noGrp="1"/>
          </p:cNvSpPr>
          <p:nvPr>
            <p:ph type="sldNum" sz="quarter" idx="12"/>
          </p:nvPr>
        </p:nvSpPr>
        <p:spPr/>
        <p:txBody>
          <a:bodyPr/>
          <a:lstStyle/>
          <a:p>
            <a:pPr>
              <a:defRPr/>
            </a:pPr>
            <a:fld id="{C92D6AEA-48A7-924D-9406-EC6E0EBC20ED}" type="slidenum">
              <a:rPr lang="en-US" smtClean="0"/>
              <a:pPr>
                <a:defRPr/>
              </a:pPr>
              <a:t>41</a:t>
            </a:fld>
            <a:endParaRPr lang="en-US" dirty="0"/>
          </a:p>
        </p:txBody>
      </p:sp>
    </p:spTree>
    <p:extLst>
      <p:ext uri="{BB962C8B-B14F-4D97-AF65-F5344CB8AC3E}">
        <p14:creationId xmlns:p14="http://schemas.microsoft.com/office/powerpoint/2010/main" val="3835654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2C1C4-739A-45E2-BD2B-4BA48749F617}"/>
              </a:ext>
            </a:extLst>
          </p:cNvPr>
          <p:cNvSpPr>
            <a:spLocks noGrp="1"/>
          </p:cNvSpPr>
          <p:nvPr>
            <p:ph type="title"/>
          </p:nvPr>
        </p:nvSpPr>
        <p:spPr/>
        <p:txBody>
          <a:bodyPr/>
          <a:lstStyle/>
          <a:p>
            <a:r>
              <a:rPr lang="en-US" dirty="0"/>
              <a:t>SPCS2022 zone designs by NGS</a:t>
            </a:r>
          </a:p>
        </p:txBody>
      </p:sp>
      <p:sp>
        <p:nvSpPr>
          <p:cNvPr id="3" name="Content Placeholder 2">
            <a:extLst>
              <a:ext uri="{FF2B5EF4-FFF2-40B4-BE49-F238E27FC236}">
                <a16:creationId xmlns:a16="http://schemas.microsoft.com/office/drawing/2014/main" id="{BB209E03-D39A-4F56-A0FA-986E3AC17084}"/>
              </a:ext>
            </a:extLst>
          </p:cNvPr>
          <p:cNvSpPr>
            <a:spLocks noGrp="1"/>
          </p:cNvSpPr>
          <p:nvPr>
            <p:ph idx="1"/>
          </p:nvPr>
        </p:nvSpPr>
        <p:spPr>
          <a:xfrm>
            <a:off x="457200" y="1463040"/>
            <a:ext cx="8393502" cy="4754880"/>
          </a:xfrm>
        </p:spPr>
        <p:txBody>
          <a:bodyPr>
            <a:normAutofit fontScale="85000" lnSpcReduction="10000"/>
          </a:bodyPr>
          <a:lstStyle/>
          <a:p>
            <a:r>
              <a:rPr lang="en-US" b="1" i="1" dirty="0"/>
              <a:t>Linear distortion design criterion</a:t>
            </a:r>
          </a:p>
          <a:p>
            <a:pPr lvl="1"/>
            <a:r>
              <a:rPr lang="en-US" dirty="0"/>
              <a:t>Parts per million (ppm), e.g., ±20 , ±50 , ±100 ppm, etc. </a:t>
            </a:r>
          </a:p>
          <a:p>
            <a:r>
              <a:rPr lang="en-US" dirty="0"/>
              <a:t>Criterion must satisfy all of following:</a:t>
            </a:r>
          </a:p>
          <a:p>
            <a:pPr lvl="1"/>
            <a:r>
              <a:rPr lang="en-US" b="1" dirty="0"/>
              <a:t>90% of population</a:t>
            </a:r>
          </a:p>
          <a:p>
            <a:pPr lvl="1"/>
            <a:r>
              <a:rPr lang="en-US" b="1" dirty="0"/>
              <a:t>75% of all cities and towns </a:t>
            </a:r>
            <a:r>
              <a:rPr lang="en-US" dirty="0"/>
              <a:t>(by location only)</a:t>
            </a:r>
          </a:p>
          <a:p>
            <a:pPr lvl="1"/>
            <a:r>
              <a:rPr lang="en-US" b="1" dirty="0"/>
              <a:t>50% of entire zone area</a:t>
            </a:r>
          </a:p>
          <a:p>
            <a:r>
              <a:rPr lang="en-US" dirty="0"/>
              <a:t>Limitations for designs by NGS</a:t>
            </a:r>
          </a:p>
          <a:p>
            <a:pPr lvl="1"/>
            <a:r>
              <a:rPr lang="en-US" dirty="0"/>
              <a:t>Minimum design criterion ±50 ppm (1:20,000)</a:t>
            </a:r>
          </a:p>
          <a:p>
            <a:pPr lvl="1"/>
            <a:r>
              <a:rPr lang="en-US" dirty="0"/>
              <a:t>May be less for default zones if existing zone small</a:t>
            </a:r>
          </a:p>
          <a:p>
            <a:r>
              <a:rPr lang="en-US" b="1" dirty="0"/>
              <a:t>Low distortion projections (LDPs)</a:t>
            </a:r>
          </a:p>
          <a:p>
            <a:pPr lvl="1"/>
            <a:r>
              <a:rPr lang="en-US" dirty="0"/>
              <a:t>Must be designed by others for distortion &lt; ±50 ppm</a:t>
            </a:r>
          </a:p>
        </p:txBody>
      </p:sp>
      <p:sp>
        <p:nvSpPr>
          <p:cNvPr id="4" name="Slide Number Placeholder 3">
            <a:extLst>
              <a:ext uri="{FF2B5EF4-FFF2-40B4-BE49-F238E27FC236}">
                <a16:creationId xmlns:a16="http://schemas.microsoft.com/office/drawing/2014/main" id="{6F372983-FFFD-4B12-B9AA-45871DED7C37}"/>
              </a:ext>
            </a:extLst>
          </p:cNvPr>
          <p:cNvSpPr>
            <a:spLocks noGrp="1"/>
          </p:cNvSpPr>
          <p:nvPr>
            <p:ph type="sldNum" sz="quarter" idx="12"/>
          </p:nvPr>
        </p:nvSpPr>
        <p:spPr/>
        <p:txBody>
          <a:bodyPr/>
          <a:lstStyle/>
          <a:p>
            <a:pPr>
              <a:defRPr/>
            </a:pPr>
            <a:fld id="{BF6EBFE9-79BB-431F-AEDF-EF334E7ED36B}" type="slidenum">
              <a:rPr lang="en-US" smtClean="0"/>
              <a:pPr>
                <a:defRPr/>
              </a:pPr>
              <a:t>42</a:t>
            </a:fld>
            <a:endParaRPr lang="en-US" dirty="0"/>
          </a:p>
        </p:txBody>
      </p:sp>
    </p:spTree>
    <p:extLst>
      <p:ext uri="{BB962C8B-B14F-4D97-AF65-F5344CB8AC3E}">
        <p14:creationId xmlns:p14="http://schemas.microsoft.com/office/powerpoint/2010/main" val="972415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4E6B5-B37C-4616-AD1C-C7477DB81471}"/>
              </a:ext>
            </a:extLst>
          </p:cNvPr>
          <p:cNvSpPr>
            <a:spLocks noGrp="1"/>
          </p:cNvSpPr>
          <p:nvPr>
            <p:ph type="title"/>
          </p:nvPr>
        </p:nvSpPr>
        <p:spPr>
          <a:xfrm>
            <a:off x="0" y="365760"/>
            <a:ext cx="9144000" cy="914400"/>
          </a:xfrm>
        </p:spPr>
        <p:txBody>
          <a:bodyPr/>
          <a:lstStyle/>
          <a:p>
            <a:r>
              <a:rPr lang="en-US" dirty="0"/>
              <a:t>Low distortion projections (LDPs)</a:t>
            </a:r>
          </a:p>
        </p:txBody>
      </p:sp>
      <p:sp>
        <p:nvSpPr>
          <p:cNvPr id="3" name="Content Placeholder 2">
            <a:extLst>
              <a:ext uri="{FF2B5EF4-FFF2-40B4-BE49-F238E27FC236}">
                <a16:creationId xmlns:a16="http://schemas.microsoft.com/office/drawing/2014/main" id="{6EA31103-F7D7-4BD1-8C3E-1AED291C5BCD}"/>
              </a:ext>
            </a:extLst>
          </p:cNvPr>
          <p:cNvSpPr>
            <a:spLocks noGrp="1"/>
          </p:cNvSpPr>
          <p:nvPr>
            <p:ph idx="1"/>
          </p:nvPr>
        </p:nvSpPr>
        <p:spPr>
          <a:xfrm>
            <a:off x="457200" y="1463040"/>
            <a:ext cx="8480612" cy="4754880"/>
          </a:xfrm>
        </p:spPr>
        <p:txBody>
          <a:bodyPr>
            <a:normAutofit fontScale="92500" lnSpcReduction="10000"/>
          </a:bodyPr>
          <a:lstStyle/>
          <a:p>
            <a:r>
              <a:rPr lang="en-US" dirty="0"/>
              <a:t>Multi-zone layer can consist of LDPs</a:t>
            </a:r>
          </a:p>
          <a:p>
            <a:pPr lvl="1"/>
            <a:r>
              <a:rPr lang="en-US" dirty="0"/>
              <a:t>Designed by stakeholders</a:t>
            </a:r>
          </a:p>
          <a:p>
            <a:pPr lvl="1"/>
            <a:r>
              <a:rPr lang="en-US" dirty="0"/>
              <a:t>Coverage can be complete or partial (discontinuous)</a:t>
            </a:r>
          </a:p>
          <a:p>
            <a:r>
              <a:rPr lang="en-US" dirty="0"/>
              <a:t>Minimum zone width</a:t>
            </a:r>
          </a:p>
          <a:p>
            <a:pPr lvl="1"/>
            <a:r>
              <a:rPr lang="en-US" dirty="0"/>
              <a:t>50 km (31 miles) if height range &lt;= 250 m</a:t>
            </a:r>
          </a:p>
          <a:p>
            <a:pPr lvl="1"/>
            <a:r>
              <a:rPr lang="en-US" dirty="0"/>
              <a:t>10 km (6 miles) if height range &gt; 250 m</a:t>
            </a:r>
          </a:p>
          <a:p>
            <a:r>
              <a:rPr lang="en-US" dirty="0"/>
              <a:t>What is zone “width” anyway?</a:t>
            </a:r>
          </a:p>
          <a:p>
            <a:pPr lvl="1"/>
            <a:r>
              <a:rPr lang="en-US" dirty="0"/>
              <a:t>Width of rectangle that completely encloses zone</a:t>
            </a:r>
          </a:p>
          <a:p>
            <a:pPr lvl="1"/>
            <a:r>
              <a:rPr lang="en-US" dirty="0"/>
              <a:t>“Minimum bounding rectangle by width”</a:t>
            </a:r>
          </a:p>
          <a:p>
            <a:pPr lvl="1"/>
            <a:r>
              <a:rPr lang="en-US" dirty="0"/>
              <a:t>Rectangle in same projection as zone, any orientation</a:t>
            </a:r>
          </a:p>
          <a:p>
            <a:endParaRPr lang="en-US" dirty="0"/>
          </a:p>
        </p:txBody>
      </p:sp>
      <p:sp>
        <p:nvSpPr>
          <p:cNvPr id="4" name="Slide Number Placeholder 3">
            <a:extLst>
              <a:ext uri="{FF2B5EF4-FFF2-40B4-BE49-F238E27FC236}">
                <a16:creationId xmlns:a16="http://schemas.microsoft.com/office/drawing/2014/main" id="{16D6A2F2-D42D-4B33-91B9-9B73AEEC036F}"/>
              </a:ext>
            </a:extLst>
          </p:cNvPr>
          <p:cNvSpPr>
            <a:spLocks noGrp="1"/>
          </p:cNvSpPr>
          <p:nvPr>
            <p:ph type="sldNum" sz="quarter" idx="12"/>
          </p:nvPr>
        </p:nvSpPr>
        <p:spPr/>
        <p:txBody>
          <a:bodyPr/>
          <a:lstStyle/>
          <a:p>
            <a:pPr>
              <a:defRPr/>
            </a:pPr>
            <a:fld id="{BF6EBFE9-79BB-431F-AEDF-EF334E7ED36B}" type="slidenum">
              <a:rPr lang="en-US" smtClean="0"/>
              <a:pPr>
                <a:defRPr/>
              </a:pPr>
              <a:t>43</a:t>
            </a:fld>
            <a:endParaRPr lang="en-US" dirty="0"/>
          </a:p>
        </p:txBody>
      </p:sp>
    </p:spTree>
    <p:extLst>
      <p:ext uri="{BB962C8B-B14F-4D97-AF65-F5344CB8AC3E}">
        <p14:creationId xmlns:p14="http://schemas.microsoft.com/office/powerpoint/2010/main" val="2301691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DD884-B1EC-4CBF-BE6E-8DE015B04D05}"/>
              </a:ext>
            </a:extLst>
          </p:cNvPr>
          <p:cNvSpPr>
            <a:spLocks noGrp="1"/>
          </p:cNvSpPr>
          <p:nvPr>
            <p:ph type="title"/>
          </p:nvPr>
        </p:nvSpPr>
        <p:spPr>
          <a:xfrm>
            <a:off x="0" y="274638"/>
            <a:ext cx="9144000" cy="1143000"/>
          </a:xfrm>
        </p:spPr>
        <p:txBody>
          <a:bodyPr/>
          <a:lstStyle/>
          <a:p>
            <a:r>
              <a:rPr lang="en-US" dirty="0"/>
              <a:t>Why restrictions on LDP design?</a:t>
            </a:r>
            <a:endParaRPr lang="en-US" b="1" i="1" dirty="0"/>
          </a:p>
        </p:txBody>
      </p:sp>
      <p:sp>
        <p:nvSpPr>
          <p:cNvPr id="3" name="Content Placeholder 2">
            <a:extLst>
              <a:ext uri="{FF2B5EF4-FFF2-40B4-BE49-F238E27FC236}">
                <a16:creationId xmlns:a16="http://schemas.microsoft.com/office/drawing/2014/main" id="{4ED6D7B7-B935-4521-9DE3-2CDBF8B7E83A}"/>
              </a:ext>
            </a:extLst>
          </p:cNvPr>
          <p:cNvSpPr>
            <a:spLocks noGrp="1"/>
          </p:cNvSpPr>
          <p:nvPr>
            <p:ph idx="1"/>
          </p:nvPr>
        </p:nvSpPr>
        <p:spPr>
          <a:xfrm>
            <a:off x="457200" y="1600199"/>
            <a:ext cx="8462513" cy="5102526"/>
          </a:xfrm>
        </p:spPr>
        <p:txBody>
          <a:bodyPr>
            <a:normAutofit fontScale="85000" lnSpcReduction="10000"/>
          </a:bodyPr>
          <a:lstStyle/>
          <a:p>
            <a:pPr>
              <a:spcBef>
                <a:spcPts val="600"/>
              </a:spcBef>
            </a:pPr>
            <a:r>
              <a:rPr lang="en-US" dirty="0"/>
              <a:t>Avoid excessive number of very small zones</a:t>
            </a:r>
          </a:p>
          <a:p>
            <a:pPr lvl="1">
              <a:spcBef>
                <a:spcPts val="600"/>
              </a:spcBef>
            </a:pPr>
            <a:r>
              <a:rPr lang="en-US" b="1" i="1" dirty="0"/>
              <a:t>Objective:</a:t>
            </a:r>
            <a:r>
              <a:rPr lang="en-US" b="1" dirty="0"/>
              <a:t> Largest area that meets distortion criterion</a:t>
            </a:r>
          </a:p>
          <a:p>
            <a:pPr>
              <a:spcBef>
                <a:spcPts val="600"/>
              </a:spcBef>
            </a:pPr>
            <a:r>
              <a:rPr lang="en-US" dirty="0"/>
              <a:t>20 ppm (0.1 ft/mile) reasonable design criterion</a:t>
            </a:r>
          </a:p>
          <a:p>
            <a:pPr lvl="1">
              <a:spcBef>
                <a:spcPts val="600"/>
              </a:spcBef>
            </a:pPr>
            <a:r>
              <a:rPr lang="en-US" dirty="0"/>
              <a:t>Typically ~70% of area will be within ±10 ppm</a:t>
            </a:r>
          </a:p>
          <a:p>
            <a:pPr lvl="1">
              <a:spcBef>
                <a:spcPts val="600"/>
              </a:spcBef>
            </a:pPr>
            <a:r>
              <a:rPr lang="en-US" dirty="0"/>
              <a:t>Corresponds to zone width of 114 km (71 miles)</a:t>
            </a:r>
          </a:p>
          <a:p>
            <a:pPr lvl="1">
              <a:spcBef>
                <a:spcPts val="600"/>
              </a:spcBef>
            </a:pPr>
            <a:r>
              <a:rPr lang="en-US" dirty="0"/>
              <a:t>Reduces occurrences of projects in more than one zone</a:t>
            </a:r>
          </a:p>
          <a:p>
            <a:pPr>
              <a:spcBef>
                <a:spcPts val="600"/>
              </a:spcBef>
            </a:pPr>
            <a:r>
              <a:rPr lang="en-US" dirty="0"/>
              <a:t>Consistency needed for nationwide implementation</a:t>
            </a:r>
          </a:p>
          <a:p>
            <a:pPr lvl="1">
              <a:spcBef>
                <a:spcPts val="600"/>
              </a:spcBef>
            </a:pPr>
            <a:r>
              <a:rPr lang="en-US" dirty="0"/>
              <a:t>Some sort of design criteria are necessary</a:t>
            </a:r>
          </a:p>
          <a:p>
            <a:pPr lvl="1">
              <a:spcBef>
                <a:spcPts val="600"/>
              </a:spcBef>
            </a:pPr>
            <a:r>
              <a:rPr lang="en-US" dirty="0"/>
              <a:t>Counties cannot be used as LDP zones throughout U.S.</a:t>
            </a:r>
          </a:p>
          <a:p>
            <a:pPr>
              <a:spcBef>
                <a:spcPts val="600"/>
              </a:spcBef>
            </a:pPr>
            <a:r>
              <a:rPr lang="en-US" dirty="0"/>
              <a:t>Should be optimal system for long-term usage</a:t>
            </a:r>
          </a:p>
          <a:p>
            <a:pPr lvl="1">
              <a:spcBef>
                <a:spcPts val="600"/>
              </a:spcBef>
            </a:pPr>
            <a:r>
              <a:rPr lang="en-US" dirty="0"/>
              <a:t>Should choose </a:t>
            </a:r>
            <a:r>
              <a:rPr lang="en-US" b="1" i="1" dirty="0"/>
              <a:t>best </a:t>
            </a:r>
            <a:r>
              <a:rPr lang="en-US" dirty="0"/>
              <a:t>approach, not because already created</a:t>
            </a:r>
          </a:p>
          <a:p>
            <a:pPr lvl="1">
              <a:spcBef>
                <a:spcPts val="600"/>
              </a:spcBef>
            </a:pPr>
            <a:r>
              <a:rPr lang="en-US" dirty="0"/>
              <a:t>Prevent “buyer remorse”</a:t>
            </a:r>
          </a:p>
          <a:p>
            <a:pPr>
              <a:spcBef>
                <a:spcPts val="600"/>
              </a:spcBef>
            </a:pPr>
            <a:endParaRPr lang="en-US" dirty="0"/>
          </a:p>
        </p:txBody>
      </p:sp>
    </p:spTree>
    <p:extLst>
      <p:ext uri="{BB962C8B-B14F-4D97-AF65-F5344CB8AC3E}">
        <p14:creationId xmlns:p14="http://schemas.microsoft.com/office/powerpoint/2010/main" val="1438981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C6035-2A84-4EEA-9569-11A7D16089D4}"/>
              </a:ext>
            </a:extLst>
          </p:cNvPr>
          <p:cNvSpPr>
            <a:spLocks noGrp="1"/>
          </p:cNvSpPr>
          <p:nvPr>
            <p:ph type="title"/>
          </p:nvPr>
        </p:nvSpPr>
        <p:spPr/>
        <p:txBody>
          <a:bodyPr/>
          <a:lstStyle/>
          <a:p>
            <a:r>
              <a:rPr lang="en-US" dirty="0"/>
              <a:t>Default zones</a:t>
            </a:r>
          </a:p>
        </p:txBody>
      </p:sp>
      <p:sp>
        <p:nvSpPr>
          <p:cNvPr id="3" name="Slide Number Placeholder 2">
            <a:extLst>
              <a:ext uri="{FF2B5EF4-FFF2-40B4-BE49-F238E27FC236}">
                <a16:creationId xmlns:a16="http://schemas.microsoft.com/office/drawing/2014/main" id="{1748FE0D-2D8C-404E-91B7-C6896E918D88}"/>
              </a:ext>
            </a:extLst>
          </p:cNvPr>
          <p:cNvSpPr>
            <a:spLocks noGrp="1"/>
          </p:cNvSpPr>
          <p:nvPr>
            <p:ph type="sldNum" sz="quarter" idx="12"/>
          </p:nvPr>
        </p:nvSpPr>
        <p:spPr/>
        <p:txBody>
          <a:bodyPr/>
          <a:lstStyle/>
          <a:p>
            <a:pPr>
              <a:defRPr/>
            </a:pPr>
            <a:fld id="{8521C175-7EF2-4F00-94D5-418B427E826E}" type="slidenum">
              <a:rPr lang="en-US" smtClean="0"/>
              <a:pPr>
                <a:defRPr/>
              </a:pPr>
              <a:t>45</a:t>
            </a:fld>
            <a:endParaRPr lang="en-US"/>
          </a:p>
        </p:txBody>
      </p:sp>
      <p:pic>
        <p:nvPicPr>
          <p:cNvPr id="11" name="Picture 10">
            <a:extLst>
              <a:ext uri="{FF2B5EF4-FFF2-40B4-BE49-F238E27FC236}">
                <a16:creationId xmlns:a16="http://schemas.microsoft.com/office/drawing/2014/main" id="{21B01975-54B6-4B12-B8C7-E9715A48AD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35349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C8734-25E6-4313-A45F-B6E2E97A91D7}"/>
              </a:ext>
            </a:extLst>
          </p:cNvPr>
          <p:cNvSpPr>
            <a:spLocks noGrp="1"/>
          </p:cNvSpPr>
          <p:nvPr>
            <p:ph type="title"/>
          </p:nvPr>
        </p:nvSpPr>
        <p:spPr/>
        <p:txBody>
          <a:bodyPr/>
          <a:lstStyle/>
          <a:p>
            <a:r>
              <a:rPr lang="en-US" dirty="0"/>
              <a:t>Statewide zones</a:t>
            </a:r>
          </a:p>
        </p:txBody>
      </p:sp>
      <p:sp>
        <p:nvSpPr>
          <p:cNvPr id="3" name="Slide Number Placeholder 2">
            <a:extLst>
              <a:ext uri="{FF2B5EF4-FFF2-40B4-BE49-F238E27FC236}">
                <a16:creationId xmlns:a16="http://schemas.microsoft.com/office/drawing/2014/main" id="{304B8796-422C-464E-BCEE-8B04AEC97CF3}"/>
              </a:ext>
            </a:extLst>
          </p:cNvPr>
          <p:cNvSpPr>
            <a:spLocks noGrp="1"/>
          </p:cNvSpPr>
          <p:nvPr>
            <p:ph type="sldNum" sz="quarter" idx="12"/>
          </p:nvPr>
        </p:nvSpPr>
        <p:spPr/>
        <p:txBody>
          <a:bodyPr/>
          <a:lstStyle/>
          <a:p>
            <a:pPr>
              <a:defRPr/>
            </a:pPr>
            <a:fld id="{8521C175-7EF2-4F00-94D5-418B427E826E}" type="slidenum">
              <a:rPr lang="en-US" smtClean="0"/>
              <a:pPr>
                <a:defRPr/>
              </a:pPr>
              <a:t>46</a:t>
            </a:fld>
            <a:endParaRPr lang="en-US"/>
          </a:p>
        </p:txBody>
      </p:sp>
      <p:pic>
        <p:nvPicPr>
          <p:cNvPr id="5" name="Picture 4">
            <a:extLst>
              <a:ext uri="{FF2B5EF4-FFF2-40B4-BE49-F238E27FC236}">
                <a16:creationId xmlns:a16="http://schemas.microsoft.com/office/drawing/2014/main" id="{8089591A-EA4F-4C2F-884C-2B6862657B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9009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57901-5558-4450-ACA6-1B44ECB26E69}"/>
              </a:ext>
            </a:extLst>
          </p:cNvPr>
          <p:cNvSpPr>
            <a:spLocks noGrp="1"/>
          </p:cNvSpPr>
          <p:nvPr>
            <p:ph type="title"/>
          </p:nvPr>
        </p:nvSpPr>
        <p:spPr/>
        <p:txBody>
          <a:bodyPr/>
          <a:lstStyle/>
          <a:p>
            <a:r>
              <a:rPr lang="en-US" dirty="0"/>
              <a:t>Linear distortion magnitudes</a:t>
            </a:r>
          </a:p>
        </p:txBody>
      </p:sp>
      <p:sp>
        <p:nvSpPr>
          <p:cNvPr id="3" name="Content Placeholder 2">
            <a:extLst>
              <a:ext uri="{FF2B5EF4-FFF2-40B4-BE49-F238E27FC236}">
                <a16:creationId xmlns:a16="http://schemas.microsoft.com/office/drawing/2014/main" id="{14CF7B56-C753-4D7A-B25C-F08680E2438B}"/>
              </a:ext>
            </a:extLst>
          </p:cNvPr>
          <p:cNvSpPr>
            <a:spLocks noGrp="1"/>
          </p:cNvSpPr>
          <p:nvPr>
            <p:ph idx="1"/>
          </p:nvPr>
        </p:nvSpPr>
        <p:spPr>
          <a:xfrm>
            <a:off x="457200" y="1600200"/>
            <a:ext cx="8229600" cy="609600"/>
          </a:xfrm>
        </p:spPr>
        <p:txBody>
          <a:bodyPr/>
          <a:lstStyle/>
          <a:p>
            <a:pPr marL="0" indent="0">
              <a:lnSpc>
                <a:spcPct val="90000"/>
              </a:lnSpc>
              <a:buNone/>
            </a:pPr>
            <a:r>
              <a:rPr lang="en-US" sz="2700" b="1" i="1" dirty="0">
                <a:solidFill>
                  <a:srgbClr val="C00000"/>
                </a:solidFill>
              </a:rPr>
              <a:t>Procedures§5.c.ii</a:t>
            </a:r>
          </a:p>
        </p:txBody>
      </p:sp>
      <p:graphicFrame>
        <p:nvGraphicFramePr>
          <p:cNvPr id="5" name="Table 4">
            <a:extLst>
              <a:ext uri="{FF2B5EF4-FFF2-40B4-BE49-F238E27FC236}">
                <a16:creationId xmlns:a16="http://schemas.microsoft.com/office/drawing/2014/main" id="{C831C4AF-E674-4B4B-B179-22237A3CD59C}"/>
              </a:ext>
            </a:extLst>
          </p:cNvPr>
          <p:cNvGraphicFramePr>
            <a:graphicFrameLocks noGrp="1"/>
          </p:cNvGraphicFramePr>
          <p:nvPr>
            <p:extLst/>
          </p:nvPr>
        </p:nvGraphicFramePr>
        <p:xfrm>
          <a:off x="571501" y="2118360"/>
          <a:ext cx="8023861" cy="4373559"/>
        </p:xfrm>
        <a:graphic>
          <a:graphicData uri="http://schemas.openxmlformats.org/drawingml/2006/table">
            <a:tbl>
              <a:tblPr firstRow="1" firstCol="1" bandRow="1">
                <a:tableStyleId>{5C22544A-7EE6-4342-B048-85BDC9FD1C3A}</a:tableStyleId>
              </a:tblPr>
              <a:tblGrid>
                <a:gridCol w="2720339">
                  <a:extLst>
                    <a:ext uri="{9D8B030D-6E8A-4147-A177-3AD203B41FA5}">
                      <a16:colId xmlns:a16="http://schemas.microsoft.com/office/drawing/2014/main" val="3266155691"/>
                    </a:ext>
                  </a:extLst>
                </a:gridCol>
                <a:gridCol w="2953512">
                  <a:extLst>
                    <a:ext uri="{9D8B030D-6E8A-4147-A177-3AD203B41FA5}">
                      <a16:colId xmlns:a16="http://schemas.microsoft.com/office/drawing/2014/main" val="3428948520"/>
                    </a:ext>
                  </a:extLst>
                </a:gridCol>
                <a:gridCol w="2350010">
                  <a:extLst>
                    <a:ext uri="{9D8B030D-6E8A-4147-A177-3AD203B41FA5}">
                      <a16:colId xmlns:a16="http://schemas.microsoft.com/office/drawing/2014/main" val="4010312262"/>
                    </a:ext>
                  </a:extLst>
                </a:gridCol>
              </a:tblGrid>
              <a:tr h="452823">
                <a:tc rowSpan="2">
                  <a:txBody>
                    <a:bodyPr/>
                    <a:lstStyle/>
                    <a:p>
                      <a:pPr marL="0" marR="0" algn="ctr">
                        <a:lnSpc>
                          <a:spcPct val="115000"/>
                        </a:lnSpc>
                        <a:spcBef>
                          <a:spcPts val="300"/>
                        </a:spcBef>
                        <a:spcAft>
                          <a:spcPts val="300"/>
                        </a:spcAft>
                      </a:pPr>
                      <a:r>
                        <a:rPr lang="en-US" sz="2000" dirty="0">
                          <a:effectLst/>
                        </a:rPr>
                        <a:t>Linear distortion </a:t>
                      </a:r>
                      <a:br>
                        <a:rPr lang="en-US" sz="2000" dirty="0">
                          <a:effectLst/>
                        </a:rPr>
                      </a:br>
                      <a:r>
                        <a:rPr lang="en-US" sz="2000" dirty="0">
                          <a:effectLst/>
                        </a:rPr>
                        <a:t>(ppm = parts per million)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38100" cap="flat" cmpd="sng" algn="ctr">
                      <a:solidFill>
                        <a:schemeClr val="bg1"/>
                      </a:solidFill>
                      <a:prstDash val="solid"/>
                      <a:round/>
                      <a:headEnd type="none" w="med" len="med"/>
                      <a:tailEnd type="none" w="med" len="med"/>
                    </a:lnR>
                    <a:solidFill>
                      <a:srgbClr val="4F81BD"/>
                    </a:solidFill>
                  </a:tcPr>
                </a:tc>
                <a:tc gridSpan="2">
                  <a:txBody>
                    <a:bodyPr/>
                    <a:lstStyle/>
                    <a:p>
                      <a:pPr marL="0" marR="0" algn="ctr">
                        <a:lnSpc>
                          <a:spcPct val="115000"/>
                        </a:lnSpc>
                        <a:spcBef>
                          <a:spcPts val="300"/>
                        </a:spcBef>
                        <a:spcAft>
                          <a:spcPts val="300"/>
                        </a:spcAft>
                      </a:pPr>
                      <a:r>
                        <a:rPr lang="en-US" sz="2000" dirty="0">
                          <a:effectLst/>
                        </a:rPr>
                        <a:t>Corresponding zone dimension and height limits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381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39446644"/>
                  </a:ext>
                </a:extLst>
              </a:tr>
              <a:tr h="1203798">
                <a:tc vMerge="1">
                  <a:txBody>
                    <a:bodyPr/>
                    <a:lstStyle/>
                    <a:p>
                      <a:endParaRPr lang="en-US"/>
                    </a:p>
                  </a:txBody>
                  <a:tcPr/>
                </a:tc>
                <a:tc>
                  <a:txBody>
                    <a:bodyPr/>
                    <a:lstStyle/>
                    <a:p>
                      <a:pPr marL="0" marR="0" algn="ctr">
                        <a:lnSpc>
                          <a:spcPct val="115000"/>
                        </a:lnSpc>
                        <a:spcBef>
                          <a:spcPts val="300"/>
                        </a:spcBef>
                        <a:spcAft>
                          <a:spcPts val="300"/>
                        </a:spcAft>
                      </a:pPr>
                      <a:r>
                        <a:rPr lang="en-US" sz="2000" b="1" dirty="0">
                          <a:solidFill>
                            <a:schemeClr val="bg1"/>
                          </a:solidFill>
                          <a:effectLst/>
                        </a:rPr>
                        <a:t>Zone width perpendicular to projection axis (no variation in topo height)</a:t>
                      </a:r>
                      <a:endParaRPr lang="en-US"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bg1"/>
                      </a:solidFill>
                      <a:prstDash val="solid"/>
                      <a:round/>
                      <a:headEnd type="none" w="med" len="med"/>
                      <a:tailEnd type="none" w="med" len="med"/>
                    </a:lnT>
                    <a:solidFill>
                      <a:srgbClr val="4F81BD"/>
                    </a:solidFill>
                  </a:tcPr>
                </a:tc>
                <a:tc>
                  <a:txBody>
                    <a:bodyPr/>
                    <a:lstStyle/>
                    <a:p>
                      <a:pPr marL="0" marR="0" algn="ctr">
                        <a:lnSpc>
                          <a:spcPct val="115000"/>
                        </a:lnSpc>
                        <a:spcBef>
                          <a:spcPts val="300"/>
                        </a:spcBef>
                        <a:spcAft>
                          <a:spcPts val="300"/>
                        </a:spcAft>
                      </a:pPr>
                      <a:r>
                        <a:rPr lang="en-US" sz="2000" b="1" dirty="0">
                          <a:solidFill>
                            <a:schemeClr val="bg1"/>
                          </a:solidFill>
                          <a:effectLst/>
                        </a:rPr>
                        <a:t>Topographic height range (independent </a:t>
                      </a:r>
                      <a:br>
                        <a:rPr lang="en-US" sz="2000" b="1" dirty="0">
                          <a:solidFill>
                            <a:schemeClr val="bg1"/>
                          </a:solidFill>
                          <a:effectLst/>
                        </a:rPr>
                      </a:br>
                      <a:r>
                        <a:rPr lang="en-US" sz="2000" b="1" dirty="0">
                          <a:solidFill>
                            <a:schemeClr val="bg1"/>
                          </a:solidFill>
                          <a:effectLst/>
                        </a:rPr>
                        <a:t>of zone width)</a:t>
                      </a:r>
                      <a:endParaRPr lang="en-US"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bg1"/>
                      </a:solidFill>
                      <a:prstDash val="solid"/>
                      <a:round/>
                      <a:headEnd type="none" w="med" len="med"/>
                      <a:tailEnd type="none" w="med" len="med"/>
                    </a:lnT>
                    <a:solidFill>
                      <a:srgbClr val="4F81BD"/>
                    </a:solidFill>
                  </a:tcPr>
                </a:tc>
                <a:extLst>
                  <a:ext uri="{0D108BD9-81ED-4DB2-BD59-A6C34878D82A}">
                    <a16:rowId xmlns:a16="http://schemas.microsoft.com/office/drawing/2014/main" val="858908036"/>
                  </a:ext>
                </a:extLst>
              </a:tr>
              <a:tr h="452823">
                <a:tc>
                  <a:txBody>
                    <a:bodyPr/>
                    <a:lstStyle/>
                    <a:p>
                      <a:pPr marL="0" marR="0" algn="ctr">
                        <a:lnSpc>
                          <a:spcPct val="115000"/>
                        </a:lnSpc>
                        <a:spcBef>
                          <a:spcPts val="300"/>
                        </a:spcBef>
                        <a:spcAft>
                          <a:spcPts val="300"/>
                        </a:spcAft>
                      </a:pPr>
                      <a:r>
                        <a:rPr lang="en-US" sz="2000" dirty="0">
                          <a:effectLst/>
                        </a:rPr>
                        <a:t>±5 ppm (1:200,000)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300"/>
                        </a:spcBef>
                        <a:spcAft>
                          <a:spcPts val="300"/>
                        </a:spcAft>
                      </a:pPr>
                      <a:r>
                        <a:rPr lang="en-US" sz="2000" b="1" dirty="0">
                          <a:effectLst/>
                        </a:rPr>
                        <a:t>57 km (35 miles)</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300"/>
                        </a:spcBef>
                        <a:spcAft>
                          <a:spcPts val="300"/>
                        </a:spcAft>
                      </a:pPr>
                      <a:r>
                        <a:rPr lang="en-US" sz="2000" b="1" dirty="0">
                          <a:effectLst/>
                        </a:rPr>
                        <a:t>64 m (209 ft)</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25222641"/>
                  </a:ext>
                </a:extLst>
              </a:tr>
              <a:tr h="452823">
                <a:tc>
                  <a:txBody>
                    <a:bodyPr/>
                    <a:lstStyle/>
                    <a:p>
                      <a:pPr marL="0" marR="0" algn="ctr">
                        <a:lnSpc>
                          <a:spcPct val="115000"/>
                        </a:lnSpc>
                        <a:spcBef>
                          <a:spcPts val="300"/>
                        </a:spcBef>
                        <a:spcAft>
                          <a:spcPts val="300"/>
                        </a:spcAft>
                      </a:pPr>
                      <a:r>
                        <a:rPr lang="en-US" sz="2000" dirty="0">
                          <a:effectLst/>
                        </a:rPr>
                        <a:t>±10 ppm (1:100,000)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300"/>
                        </a:spcBef>
                        <a:spcAft>
                          <a:spcPts val="300"/>
                        </a:spcAft>
                      </a:pPr>
                      <a:r>
                        <a:rPr lang="en-US" sz="2000" b="1" dirty="0">
                          <a:effectLst/>
                        </a:rPr>
                        <a:t>81 km (50 miles)</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300"/>
                        </a:spcBef>
                        <a:spcAft>
                          <a:spcPts val="300"/>
                        </a:spcAft>
                      </a:pPr>
                      <a:r>
                        <a:rPr lang="en-US" sz="2000" b="1" dirty="0">
                          <a:effectLst/>
                        </a:rPr>
                        <a:t>127 m (418 ft)</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07631610"/>
                  </a:ext>
                </a:extLst>
              </a:tr>
              <a:tr h="452823">
                <a:tc>
                  <a:txBody>
                    <a:bodyPr/>
                    <a:lstStyle/>
                    <a:p>
                      <a:pPr marL="0" marR="0" algn="ctr">
                        <a:lnSpc>
                          <a:spcPct val="115000"/>
                        </a:lnSpc>
                        <a:spcBef>
                          <a:spcPts val="300"/>
                        </a:spcBef>
                        <a:spcAft>
                          <a:spcPts val="300"/>
                        </a:spcAft>
                      </a:pPr>
                      <a:r>
                        <a:rPr lang="en-US" sz="2000" dirty="0">
                          <a:effectLst/>
                        </a:rPr>
                        <a:t>±20 ppm (1:50,000)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300"/>
                        </a:spcBef>
                        <a:spcAft>
                          <a:spcPts val="300"/>
                        </a:spcAft>
                      </a:pPr>
                      <a:r>
                        <a:rPr lang="en-US" sz="2000" b="1" dirty="0">
                          <a:effectLst/>
                        </a:rPr>
                        <a:t>114 km (71 miles)</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300"/>
                        </a:spcBef>
                        <a:spcAft>
                          <a:spcPts val="300"/>
                        </a:spcAft>
                      </a:pPr>
                      <a:r>
                        <a:rPr lang="en-US" sz="2000" b="1" dirty="0">
                          <a:effectLst/>
                        </a:rPr>
                        <a:t>255 m (836 ft)</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65437527"/>
                  </a:ext>
                </a:extLst>
              </a:tr>
              <a:tr h="452823">
                <a:tc>
                  <a:txBody>
                    <a:bodyPr/>
                    <a:lstStyle/>
                    <a:p>
                      <a:pPr marL="0" marR="0" algn="ctr">
                        <a:lnSpc>
                          <a:spcPct val="115000"/>
                        </a:lnSpc>
                        <a:spcBef>
                          <a:spcPts val="300"/>
                        </a:spcBef>
                        <a:spcAft>
                          <a:spcPts val="300"/>
                        </a:spcAft>
                      </a:pPr>
                      <a:r>
                        <a:rPr lang="en-US" sz="2000" dirty="0">
                          <a:effectLst/>
                        </a:rPr>
                        <a:t>±50 ppm (1:20,000)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300"/>
                        </a:spcBef>
                        <a:spcAft>
                          <a:spcPts val="300"/>
                        </a:spcAft>
                      </a:pPr>
                      <a:r>
                        <a:rPr lang="en-US" sz="2000" b="1" dirty="0">
                          <a:effectLst/>
                        </a:rPr>
                        <a:t>180 km (112 miles)</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300"/>
                        </a:spcBef>
                        <a:spcAft>
                          <a:spcPts val="300"/>
                        </a:spcAft>
                      </a:pPr>
                      <a:r>
                        <a:rPr lang="en-US" sz="2000" b="1" dirty="0">
                          <a:effectLst/>
                        </a:rPr>
                        <a:t>637 m (2,090 ft)</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62301353"/>
                  </a:ext>
                </a:extLst>
              </a:tr>
              <a:tr h="452823">
                <a:tc>
                  <a:txBody>
                    <a:bodyPr/>
                    <a:lstStyle/>
                    <a:p>
                      <a:pPr marL="0" marR="0" algn="ctr">
                        <a:lnSpc>
                          <a:spcPct val="115000"/>
                        </a:lnSpc>
                        <a:spcBef>
                          <a:spcPts val="300"/>
                        </a:spcBef>
                        <a:spcAft>
                          <a:spcPts val="300"/>
                        </a:spcAft>
                      </a:pPr>
                      <a:r>
                        <a:rPr lang="en-US" sz="2000" dirty="0">
                          <a:effectLst/>
                        </a:rPr>
                        <a:t>±100 ppm (1:10,000)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300"/>
                        </a:spcBef>
                        <a:spcAft>
                          <a:spcPts val="300"/>
                        </a:spcAft>
                      </a:pPr>
                      <a:r>
                        <a:rPr lang="en-US" sz="2000" b="1" dirty="0">
                          <a:effectLst/>
                        </a:rPr>
                        <a:t>255 km (158 miles)</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300"/>
                        </a:spcBef>
                        <a:spcAft>
                          <a:spcPts val="300"/>
                        </a:spcAft>
                      </a:pPr>
                      <a:r>
                        <a:rPr lang="en-US" sz="2000" b="1" dirty="0">
                          <a:effectLst/>
                        </a:rPr>
                        <a:t>1,274 m (4,180 ft)</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00729122"/>
                  </a:ext>
                </a:extLst>
              </a:tr>
              <a:tr h="452823">
                <a:tc>
                  <a:txBody>
                    <a:bodyPr/>
                    <a:lstStyle/>
                    <a:p>
                      <a:pPr marL="0" marR="0" algn="ctr">
                        <a:lnSpc>
                          <a:spcPct val="115000"/>
                        </a:lnSpc>
                        <a:spcBef>
                          <a:spcPts val="300"/>
                        </a:spcBef>
                        <a:spcAft>
                          <a:spcPts val="300"/>
                        </a:spcAft>
                      </a:pPr>
                      <a:r>
                        <a:rPr lang="en-US" sz="2000" dirty="0">
                          <a:effectLst/>
                        </a:rPr>
                        <a:t>±400 ppm (1:2,500)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300"/>
                        </a:spcBef>
                        <a:spcAft>
                          <a:spcPts val="300"/>
                        </a:spcAft>
                      </a:pPr>
                      <a:r>
                        <a:rPr lang="en-US" sz="2000" b="1" dirty="0">
                          <a:effectLst/>
                        </a:rPr>
                        <a:t>508 km (316 miles)</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300"/>
                        </a:spcBef>
                        <a:spcAft>
                          <a:spcPts val="300"/>
                        </a:spcAft>
                      </a:pPr>
                      <a:r>
                        <a:rPr lang="en-US" sz="2000" b="1" dirty="0">
                          <a:effectLst/>
                        </a:rPr>
                        <a:t>5,097 m (16,722 ft)</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70654836"/>
                  </a:ext>
                </a:extLst>
              </a:tr>
            </a:tbl>
          </a:graphicData>
        </a:graphic>
      </p:graphicFrame>
    </p:spTree>
    <p:extLst>
      <p:ext uri="{BB962C8B-B14F-4D97-AF65-F5344CB8AC3E}">
        <p14:creationId xmlns:p14="http://schemas.microsoft.com/office/powerpoint/2010/main" val="4047957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6BC52F-3E45-4676-A448-A02C3BBCAEF5}"/>
              </a:ext>
            </a:extLst>
          </p:cNvPr>
          <p:cNvSpPr>
            <a:spLocks noGrp="1"/>
          </p:cNvSpPr>
          <p:nvPr>
            <p:ph type="title"/>
          </p:nvPr>
        </p:nvSpPr>
        <p:spPr/>
        <p:txBody>
          <a:bodyPr/>
          <a:lstStyle/>
          <a:p>
            <a:r>
              <a:rPr lang="en-US" dirty="0"/>
              <a:t>Linear distortion magnitudes</a:t>
            </a:r>
          </a:p>
        </p:txBody>
      </p:sp>
      <p:graphicFrame>
        <p:nvGraphicFramePr>
          <p:cNvPr id="5" name="Table 4">
            <a:extLst>
              <a:ext uri="{FF2B5EF4-FFF2-40B4-BE49-F238E27FC236}">
                <a16:creationId xmlns:a16="http://schemas.microsoft.com/office/drawing/2014/main" id="{BB9C5577-4055-4A85-BB3F-7E5208A86C26}"/>
              </a:ext>
            </a:extLst>
          </p:cNvPr>
          <p:cNvGraphicFramePr>
            <a:graphicFrameLocks noGrp="1"/>
          </p:cNvGraphicFramePr>
          <p:nvPr>
            <p:extLst/>
          </p:nvPr>
        </p:nvGraphicFramePr>
        <p:xfrm>
          <a:off x="457198" y="1812897"/>
          <a:ext cx="8229600" cy="464356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3392396671"/>
                    </a:ext>
                  </a:extLst>
                </a:gridCol>
                <a:gridCol w="2057400">
                  <a:extLst>
                    <a:ext uri="{9D8B030D-6E8A-4147-A177-3AD203B41FA5}">
                      <a16:colId xmlns:a16="http://schemas.microsoft.com/office/drawing/2014/main" val="2296970034"/>
                    </a:ext>
                  </a:extLst>
                </a:gridCol>
                <a:gridCol w="2057400">
                  <a:extLst>
                    <a:ext uri="{9D8B030D-6E8A-4147-A177-3AD203B41FA5}">
                      <a16:colId xmlns:a16="http://schemas.microsoft.com/office/drawing/2014/main" val="542963314"/>
                    </a:ext>
                  </a:extLst>
                </a:gridCol>
                <a:gridCol w="2057400">
                  <a:extLst>
                    <a:ext uri="{9D8B030D-6E8A-4147-A177-3AD203B41FA5}">
                      <a16:colId xmlns:a16="http://schemas.microsoft.com/office/drawing/2014/main" val="2885494713"/>
                    </a:ext>
                  </a:extLst>
                </a:gridCol>
              </a:tblGrid>
              <a:tr h="928712">
                <a:tc>
                  <a:txBody>
                    <a:bodyPr/>
                    <a:lstStyle/>
                    <a:p>
                      <a:pPr algn="ctr"/>
                      <a:r>
                        <a:rPr lang="en-US" sz="2400" b="1" dirty="0"/>
                        <a:t>Parts per million</a:t>
                      </a:r>
                    </a:p>
                  </a:txBody>
                  <a:tcPr anchor="ctr"/>
                </a:tc>
                <a:tc>
                  <a:txBody>
                    <a:bodyPr/>
                    <a:lstStyle/>
                    <a:p>
                      <a:pPr algn="ctr"/>
                      <a:r>
                        <a:rPr lang="en-US" sz="2400" b="1" dirty="0"/>
                        <a:t>Centimeters per kilometer</a:t>
                      </a:r>
                    </a:p>
                  </a:txBody>
                  <a:tcPr anchor="ctr"/>
                </a:tc>
                <a:tc>
                  <a:txBody>
                    <a:bodyPr/>
                    <a:lstStyle/>
                    <a:p>
                      <a:pPr algn="ctr"/>
                      <a:r>
                        <a:rPr lang="en-US" sz="2400" b="1" dirty="0"/>
                        <a:t>Feet </a:t>
                      </a:r>
                      <a:br>
                        <a:rPr lang="en-US" sz="2400" b="1" dirty="0"/>
                      </a:br>
                      <a:r>
                        <a:rPr lang="en-US" sz="2400" b="1" dirty="0"/>
                        <a:t>per mile</a:t>
                      </a:r>
                    </a:p>
                  </a:txBody>
                  <a:tcPr anchor="ctr"/>
                </a:tc>
                <a:tc>
                  <a:txBody>
                    <a:bodyPr/>
                    <a:lstStyle/>
                    <a:p>
                      <a:pPr algn="ctr"/>
                      <a:r>
                        <a:rPr lang="en-US" sz="2400" b="1" dirty="0"/>
                        <a:t>Dimensionless ratio</a:t>
                      </a:r>
                    </a:p>
                  </a:txBody>
                  <a:tcPr anchor="ctr"/>
                </a:tc>
                <a:extLst>
                  <a:ext uri="{0D108BD9-81ED-4DB2-BD59-A6C34878D82A}">
                    <a16:rowId xmlns:a16="http://schemas.microsoft.com/office/drawing/2014/main" val="393860204"/>
                  </a:ext>
                </a:extLst>
              </a:tr>
              <a:tr h="928712">
                <a:tc>
                  <a:txBody>
                    <a:bodyPr/>
                    <a:lstStyle/>
                    <a:p>
                      <a:pPr algn="ctr"/>
                      <a:r>
                        <a:rPr lang="en-US" sz="2400" b="1" dirty="0"/>
                        <a:t>20 ppm</a:t>
                      </a:r>
                    </a:p>
                  </a:txBody>
                  <a:tcPr anchor="ctr"/>
                </a:tc>
                <a:tc>
                  <a:txBody>
                    <a:bodyPr/>
                    <a:lstStyle/>
                    <a:p>
                      <a:pPr algn="ctr"/>
                      <a:r>
                        <a:rPr lang="en-US" sz="2400" b="1" dirty="0"/>
                        <a:t>2 cm/km</a:t>
                      </a:r>
                    </a:p>
                  </a:txBody>
                  <a:tcPr anchor="ctr"/>
                </a:tc>
                <a:tc>
                  <a:txBody>
                    <a:bodyPr/>
                    <a:lstStyle/>
                    <a:p>
                      <a:pPr algn="ctr"/>
                      <a:r>
                        <a:rPr lang="en-US" sz="2400" b="1" dirty="0"/>
                        <a:t>0.1 ft/mile</a:t>
                      </a:r>
                    </a:p>
                  </a:txBody>
                  <a:tcPr anchor="ctr"/>
                </a:tc>
                <a:tc>
                  <a:txBody>
                    <a:bodyPr/>
                    <a:lstStyle/>
                    <a:p>
                      <a:pPr algn="ctr"/>
                      <a:r>
                        <a:rPr lang="en-US" sz="2400" b="1" dirty="0"/>
                        <a:t>1:50,000</a:t>
                      </a:r>
                    </a:p>
                  </a:txBody>
                  <a:tcPr anchor="ctr"/>
                </a:tc>
                <a:extLst>
                  <a:ext uri="{0D108BD9-81ED-4DB2-BD59-A6C34878D82A}">
                    <a16:rowId xmlns:a16="http://schemas.microsoft.com/office/drawing/2014/main" val="2789944770"/>
                  </a:ext>
                </a:extLst>
              </a:tr>
              <a:tr h="928712">
                <a:tc>
                  <a:txBody>
                    <a:bodyPr/>
                    <a:lstStyle/>
                    <a:p>
                      <a:pPr algn="ctr"/>
                      <a:r>
                        <a:rPr lang="en-US" sz="2400" b="1" dirty="0"/>
                        <a:t>50 ppm </a:t>
                      </a:r>
                    </a:p>
                  </a:txBody>
                  <a:tcPr anchor="ctr"/>
                </a:tc>
                <a:tc>
                  <a:txBody>
                    <a:bodyPr/>
                    <a:lstStyle/>
                    <a:p>
                      <a:pPr algn="ctr"/>
                      <a:r>
                        <a:rPr lang="en-US" sz="2400" b="1" dirty="0"/>
                        <a:t>5 cm/km</a:t>
                      </a:r>
                    </a:p>
                  </a:txBody>
                  <a:tcPr anchor="ctr"/>
                </a:tc>
                <a:tc>
                  <a:txBody>
                    <a:bodyPr/>
                    <a:lstStyle/>
                    <a:p>
                      <a:pPr algn="ctr"/>
                      <a:r>
                        <a:rPr lang="en-US" sz="2400" b="1" dirty="0"/>
                        <a:t>0.3 ft/mile</a:t>
                      </a:r>
                    </a:p>
                  </a:txBody>
                  <a:tcPr anchor="ctr"/>
                </a:tc>
                <a:tc>
                  <a:txBody>
                    <a:bodyPr/>
                    <a:lstStyle/>
                    <a:p>
                      <a:pPr algn="ctr"/>
                      <a:r>
                        <a:rPr lang="en-US" sz="2400" b="1" dirty="0"/>
                        <a:t>1:20,000</a:t>
                      </a:r>
                    </a:p>
                  </a:txBody>
                  <a:tcPr anchor="ctr"/>
                </a:tc>
                <a:extLst>
                  <a:ext uri="{0D108BD9-81ED-4DB2-BD59-A6C34878D82A}">
                    <a16:rowId xmlns:a16="http://schemas.microsoft.com/office/drawing/2014/main" val="1930693936"/>
                  </a:ext>
                </a:extLst>
              </a:tr>
              <a:tr h="928712">
                <a:tc>
                  <a:txBody>
                    <a:bodyPr/>
                    <a:lstStyle/>
                    <a:p>
                      <a:pPr algn="ctr"/>
                      <a:r>
                        <a:rPr lang="en-US" sz="2400" b="1" dirty="0"/>
                        <a:t>100 ppm</a:t>
                      </a:r>
                    </a:p>
                  </a:txBody>
                  <a:tcPr anchor="ctr"/>
                </a:tc>
                <a:tc>
                  <a:txBody>
                    <a:bodyPr/>
                    <a:lstStyle/>
                    <a:p>
                      <a:pPr algn="ctr"/>
                      <a:r>
                        <a:rPr lang="en-US" sz="2400" b="1" dirty="0"/>
                        <a:t>10 cm/km</a:t>
                      </a:r>
                    </a:p>
                  </a:txBody>
                  <a:tcPr anchor="ctr"/>
                </a:tc>
                <a:tc>
                  <a:txBody>
                    <a:bodyPr/>
                    <a:lstStyle/>
                    <a:p>
                      <a:pPr algn="ctr"/>
                      <a:r>
                        <a:rPr lang="en-US" sz="2400" b="1" dirty="0"/>
                        <a:t>0.5 ft/mile</a:t>
                      </a:r>
                    </a:p>
                  </a:txBody>
                  <a:tcPr anchor="ctr"/>
                </a:tc>
                <a:tc>
                  <a:txBody>
                    <a:bodyPr/>
                    <a:lstStyle/>
                    <a:p>
                      <a:pPr algn="ctr"/>
                      <a:r>
                        <a:rPr lang="en-US" sz="2400" b="1" dirty="0"/>
                        <a:t>1:10,000</a:t>
                      </a:r>
                    </a:p>
                  </a:txBody>
                  <a:tcPr anchor="ctr"/>
                </a:tc>
                <a:extLst>
                  <a:ext uri="{0D108BD9-81ED-4DB2-BD59-A6C34878D82A}">
                    <a16:rowId xmlns:a16="http://schemas.microsoft.com/office/drawing/2014/main" val="4018885100"/>
                  </a:ext>
                </a:extLst>
              </a:tr>
              <a:tr h="928712">
                <a:tc>
                  <a:txBody>
                    <a:bodyPr/>
                    <a:lstStyle/>
                    <a:p>
                      <a:pPr algn="ctr"/>
                      <a:r>
                        <a:rPr lang="en-US" sz="2400" b="1" dirty="0"/>
                        <a:t>400 ppm</a:t>
                      </a:r>
                    </a:p>
                  </a:txBody>
                  <a:tcPr anchor="ctr"/>
                </a:tc>
                <a:tc>
                  <a:txBody>
                    <a:bodyPr/>
                    <a:lstStyle/>
                    <a:p>
                      <a:pPr algn="ctr"/>
                      <a:r>
                        <a:rPr lang="en-US" sz="2400" b="1" dirty="0"/>
                        <a:t>40 cm/km</a:t>
                      </a:r>
                    </a:p>
                  </a:txBody>
                  <a:tcPr anchor="ctr"/>
                </a:tc>
                <a:tc>
                  <a:txBody>
                    <a:bodyPr/>
                    <a:lstStyle/>
                    <a:p>
                      <a:pPr algn="ctr"/>
                      <a:r>
                        <a:rPr lang="en-US" sz="2400" b="1" dirty="0"/>
                        <a:t>2.1 ft/mile</a:t>
                      </a:r>
                    </a:p>
                  </a:txBody>
                  <a:tcPr anchor="ctr"/>
                </a:tc>
                <a:tc>
                  <a:txBody>
                    <a:bodyPr/>
                    <a:lstStyle/>
                    <a:p>
                      <a:pPr algn="ctr"/>
                      <a:r>
                        <a:rPr lang="en-US" sz="2400" b="1" dirty="0"/>
                        <a:t>1:2,500</a:t>
                      </a:r>
                    </a:p>
                  </a:txBody>
                  <a:tcPr anchor="ctr"/>
                </a:tc>
                <a:extLst>
                  <a:ext uri="{0D108BD9-81ED-4DB2-BD59-A6C34878D82A}">
                    <a16:rowId xmlns:a16="http://schemas.microsoft.com/office/drawing/2014/main" val="3788568049"/>
                  </a:ext>
                </a:extLst>
              </a:tr>
            </a:tbl>
          </a:graphicData>
        </a:graphic>
      </p:graphicFrame>
    </p:spTree>
    <p:extLst>
      <p:ext uri="{BB962C8B-B14F-4D97-AF65-F5344CB8AC3E}">
        <p14:creationId xmlns:p14="http://schemas.microsoft.com/office/powerpoint/2010/main" val="405333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1CE58-E94C-4431-A00D-8C1F78F5F273}"/>
              </a:ext>
            </a:extLst>
          </p:cNvPr>
          <p:cNvSpPr>
            <a:spLocks noGrp="1"/>
          </p:cNvSpPr>
          <p:nvPr>
            <p:ph type="title"/>
          </p:nvPr>
        </p:nvSpPr>
        <p:spPr/>
        <p:txBody>
          <a:bodyPr/>
          <a:lstStyle/>
          <a:p>
            <a:r>
              <a:rPr lang="en-US" dirty="0"/>
              <a:t>Practical impact of distortion</a:t>
            </a:r>
          </a:p>
        </p:txBody>
      </p:sp>
      <p:sp>
        <p:nvSpPr>
          <p:cNvPr id="3" name="Content Placeholder 2">
            <a:extLst>
              <a:ext uri="{FF2B5EF4-FFF2-40B4-BE49-F238E27FC236}">
                <a16:creationId xmlns:a16="http://schemas.microsoft.com/office/drawing/2014/main" id="{7A38E154-8A62-40A6-975A-FF26768FEA7B}"/>
              </a:ext>
            </a:extLst>
          </p:cNvPr>
          <p:cNvSpPr>
            <a:spLocks noGrp="1"/>
          </p:cNvSpPr>
          <p:nvPr>
            <p:ph idx="1"/>
          </p:nvPr>
        </p:nvSpPr>
        <p:spPr/>
        <p:txBody>
          <a:bodyPr/>
          <a:lstStyle/>
          <a:p>
            <a:r>
              <a:rPr lang="en-US" dirty="0"/>
              <a:t>GNSS survey accuracy about 1-2 cm horizontal</a:t>
            </a:r>
          </a:p>
          <a:p>
            <a:r>
              <a:rPr lang="en-US" dirty="0"/>
              <a:t>What distance needed to see </a:t>
            </a:r>
            <a:r>
              <a:rPr lang="en-US" b="1" dirty="0"/>
              <a:t>1 cm (0.03 ft)</a:t>
            </a:r>
            <a:r>
              <a:rPr lang="en-US" dirty="0"/>
              <a:t> error due to distortion?</a:t>
            </a:r>
          </a:p>
          <a:p>
            <a:pPr marL="457200" lvl="1" indent="0">
              <a:buNone/>
              <a:tabLst>
                <a:tab pos="2286000" algn="l"/>
                <a:tab pos="3827463" algn="l"/>
              </a:tabLst>
            </a:pPr>
            <a:r>
              <a:rPr lang="en-US" b="1" dirty="0"/>
              <a:t>±100 ppm:  	</a:t>
            </a:r>
            <a:r>
              <a:rPr lang="en-US" dirty="0"/>
              <a:t>100 m = 	328 ft</a:t>
            </a:r>
          </a:p>
          <a:p>
            <a:pPr marL="457200" lvl="1" indent="0" defTabSz="638175">
              <a:buNone/>
              <a:tabLst>
                <a:tab pos="2286000" algn="l"/>
                <a:tab pos="3827463" algn="l"/>
                <a:tab pos="5486400" algn="l"/>
              </a:tabLst>
            </a:pPr>
            <a:r>
              <a:rPr lang="en-US" b="1" dirty="0"/>
              <a:t>±50 ppm:  	</a:t>
            </a:r>
            <a:r>
              <a:rPr lang="en-US" dirty="0"/>
              <a:t>200 m = 	656 ft = 	0.12 mile</a:t>
            </a:r>
          </a:p>
          <a:p>
            <a:pPr marL="457200" lvl="1" indent="0" defTabSz="762000">
              <a:buNone/>
              <a:tabLst>
                <a:tab pos="2286000" algn="l"/>
                <a:tab pos="3827463" algn="l"/>
                <a:tab pos="5486400" algn="l"/>
              </a:tabLst>
            </a:pPr>
            <a:r>
              <a:rPr lang="en-US" b="1" dirty="0"/>
              <a:t>±20 ppm:  	</a:t>
            </a:r>
            <a:r>
              <a:rPr lang="en-US" dirty="0"/>
              <a:t>500 m = 	1640 ft = 	0.31 mile</a:t>
            </a:r>
          </a:p>
          <a:p>
            <a:pPr marL="457200" lvl="1" indent="0" defTabSz="762000">
              <a:buNone/>
              <a:tabLst>
                <a:tab pos="2286000" algn="l"/>
                <a:tab pos="3827463" algn="l"/>
                <a:tab pos="5486400" algn="l"/>
              </a:tabLst>
            </a:pPr>
            <a:r>
              <a:rPr lang="en-US" b="1" dirty="0"/>
              <a:t>±10 ppm:</a:t>
            </a:r>
            <a:r>
              <a:rPr lang="en-US" dirty="0"/>
              <a:t>  	1000 m = 	3281 ft = 	0.62 mile</a:t>
            </a:r>
          </a:p>
          <a:p>
            <a:pPr marL="457200" lvl="1" indent="0" defTabSz="565150">
              <a:buNone/>
              <a:tabLst>
                <a:tab pos="2286000" algn="l"/>
                <a:tab pos="3827463" algn="l"/>
                <a:tab pos="5486400" algn="l"/>
              </a:tabLst>
            </a:pPr>
            <a:r>
              <a:rPr lang="en-US" b="1" dirty="0"/>
              <a:t>±5 ppm:  	</a:t>
            </a:r>
            <a:r>
              <a:rPr lang="en-US" dirty="0"/>
              <a:t>2000 m = 	6562 ft = 	1.24 miles</a:t>
            </a:r>
          </a:p>
          <a:p>
            <a:pPr marL="457200" lvl="1" indent="0">
              <a:buNone/>
            </a:pPr>
            <a:endParaRPr lang="en-US" dirty="0"/>
          </a:p>
          <a:p>
            <a:pPr marL="457200" lvl="1" indent="0">
              <a:buNone/>
            </a:pPr>
            <a:endParaRPr lang="en-US" dirty="0"/>
          </a:p>
          <a:p>
            <a:pPr marL="457200" lvl="1" indent="0">
              <a:buNone/>
            </a:pPr>
            <a:endParaRPr lang="en-US" dirty="0"/>
          </a:p>
        </p:txBody>
      </p:sp>
      <p:sp>
        <p:nvSpPr>
          <p:cNvPr id="4" name="Slide Number Placeholder 3">
            <a:extLst>
              <a:ext uri="{FF2B5EF4-FFF2-40B4-BE49-F238E27FC236}">
                <a16:creationId xmlns:a16="http://schemas.microsoft.com/office/drawing/2014/main" id="{B8E12225-87BA-49A5-A83B-3DE78BC7E47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EBFE9-79BB-431F-AEDF-EF334E7ED36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47669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1143000"/>
          </a:xfrm>
        </p:spPr>
        <p:txBody>
          <a:bodyPr>
            <a:normAutofit fontScale="90000"/>
          </a:bodyPr>
          <a:lstStyle/>
          <a:p>
            <a:pPr>
              <a:defRPr/>
            </a:pPr>
            <a:r>
              <a:rPr lang="en-US" dirty="0" smtClean="0">
                <a:latin typeface="+mj-lt"/>
              </a:rPr>
              <a:t>Montana Coordinator</a:t>
            </a:r>
            <a:r>
              <a:rPr lang="en-US" sz="4900" dirty="0" smtClean="0">
                <a:latin typeface="+mj-lt"/>
              </a:rPr>
              <a:t> </a:t>
            </a:r>
            <a:r>
              <a:rPr lang="en-US" sz="4000" dirty="0" smtClean="0">
                <a:latin typeface="+mj-lt"/>
              </a:rPr>
              <a:t>Working Group</a:t>
            </a:r>
            <a:endParaRPr lang="en-US" sz="4000" dirty="0">
              <a:latin typeface="+mj-lt"/>
            </a:endParaRPr>
          </a:p>
        </p:txBody>
      </p:sp>
      <p:sp>
        <p:nvSpPr>
          <p:cNvPr id="4" name="Content Placeholder 2"/>
          <p:cNvSpPr txBox="1">
            <a:spLocks/>
          </p:cNvSpPr>
          <p:nvPr/>
        </p:nvSpPr>
        <p:spPr bwMode="auto">
          <a:xfrm>
            <a:off x="76200" y="1447800"/>
            <a:ext cx="8915400" cy="4556125"/>
          </a:xfrm>
          <a:prstGeom prst="rect">
            <a:avLst/>
          </a:prstGeom>
          <a:noFill/>
          <a:ln w="9525">
            <a:noFill/>
            <a:miter lim="800000"/>
            <a:headEnd/>
            <a:tailEnd/>
          </a:ln>
          <a:extLst>
            <a:ext uri="{909E8E84-426E-40dd-AFC4-6F175D3DCCD1}"/>
          </a:extLst>
        </p:spPr>
        <p:txBody>
          <a:bodyPr/>
          <a:lstStyle>
            <a:lvl1pPr marL="341313" indent="-341313" algn="l" rtl="0" eaLnBrk="0" fontAlgn="base" hangingPunct="0">
              <a:spcBef>
                <a:spcPct val="20000"/>
              </a:spcBef>
              <a:spcAft>
                <a:spcPct val="0"/>
              </a:spcAft>
              <a:buFont typeface="Arial" panose="020B0604020202020204" pitchFamily="34" charset="0"/>
              <a:buChar char="•"/>
              <a:defRPr sz="3200" kern="1200">
                <a:solidFill>
                  <a:schemeClr val="tx1"/>
                </a:solidFill>
                <a:latin typeface="Times New Roman" pitchFamily="18" charset="0"/>
                <a:ea typeface="+mn-ea"/>
                <a:cs typeface="Times New Roman" pitchFamily="18" charset="0"/>
              </a:defRPr>
            </a:lvl1pPr>
            <a:lvl2pPr marL="741363" indent="-284163" algn="l" rtl="0" eaLnBrk="0" fontAlgn="base" hangingPunct="0">
              <a:spcBef>
                <a:spcPct val="20000"/>
              </a:spcBef>
              <a:spcAft>
                <a:spcPct val="0"/>
              </a:spcAft>
              <a:buFont typeface="Arial" panose="020B0604020202020204" pitchFamily="34" charset="0"/>
              <a:buChar char="–"/>
              <a:defRPr sz="2800" kern="1200">
                <a:solidFill>
                  <a:schemeClr val="tx1"/>
                </a:solidFill>
                <a:latin typeface="Times New Roman" pitchFamily="18" charset="0"/>
                <a:ea typeface="+mn-ea"/>
                <a:cs typeface="Times New Roman" pitchFamily="18" charset="0"/>
              </a:defRPr>
            </a:lvl2pPr>
            <a:lvl3pPr marL="1141413" indent="-227013" algn="l" rtl="0" eaLnBrk="0" fontAlgn="base" hangingPunct="0">
              <a:spcBef>
                <a:spcPct val="20000"/>
              </a:spcBef>
              <a:spcAft>
                <a:spcPct val="0"/>
              </a:spcAft>
              <a:buFont typeface="Arial" panose="020B0604020202020204" pitchFamily="34" charset="0"/>
              <a:buChar char="•"/>
              <a:defRPr sz="2400" kern="1200">
                <a:solidFill>
                  <a:schemeClr val="tx1"/>
                </a:solidFill>
                <a:latin typeface="Times New Roman" pitchFamily="18" charset="0"/>
                <a:ea typeface="+mn-ea"/>
                <a:cs typeface="Times New Roman" pitchFamily="18" charset="0"/>
              </a:defRPr>
            </a:lvl3pPr>
            <a:lvl4pPr marL="1598613" indent="-227013" algn="l"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itchFamily="18" charset="0"/>
                <a:ea typeface="+mn-ea"/>
                <a:cs typeface="Times New Roman" pitchFamily="18" charset="0"/>
              </a:defRPr>
            </a:lvl4pPr>
            <a:lvl5pPr marL="2055813" indent="-227013" algn="l"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itchFamily="18" charset="0"/>
                <a:ea typeface="+mn-ea"/>
                <a:cs typeface="Times New Roman" pitchFamily="18"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Font typeface="Arial" panose="020B0604020202020204" pitchFamily="34" charset="0"/>
              <a:buNone/>
              <a:defRPr/>
            </a:pPr>
            <a:r>
              <a:rPr lang="en-US" sz="2400" dirty="0" smtClean="0">
                <a:latin typeface="+mj-lt"/>
              </a:rPr>
              <a:t>*Joshua Phillips, MT Association of Registered Land Surveyors (MARLS)</a:t>
            </a:r>
          </a:p>
          <a:p>
            <a:pPr marL="0" indent="0">
              <a:spcBef>
                <a:spcPts val="0"/>
              </a:spcBef>
              <a:spcAft>
                <a:spcPts val="600"/>
              </a:spcAft>
              <a:buFont typeface="Arial" panose="020B0604020202020204" pitchFamily="34" charset="0"/>
              <a:buNone/>
              <a:defRPr/>
            </a:pPr>
            <a:r>
              <a:rPr lang="en-US" sz="2400" dirty="0" smtClean="0">
                <a:latin typeface="+mj-lt"/>
              </a:rPr>
              <a:t>*Tyson </a:t>
            </a:r>
            <a:r>
              <a:rPr lang="en-US" sz="2400" dirty="0" err="1" smtClean="0">
                <a:latin typeface="+mj-lt"/>
              </a:rPr>
              <a:t>Olinger</a:t>
            </a:r>
            <a:r>
              <a:rPr lang="en-US" sz="2400" dirty="0" smtClean="0">
                <a:latin typeface="+mj-lt"/>
              </a:rPr>
              <a:t>, MT Department of Transportation (MDT)</a:t>
            </a:r>
          </a:p>
          <a:p>
            <a:pPr>
              <a:spcBef>
                <a:spcPts val="0"/>
              </a:spcBef>
              <a:spcAft>
                <a:spcPts val="600"/>
              </a:spcAft>
              <a:defRPr/>
            </a:pPr>
            <a:r>
              <a:rPr lang="en-US" sz="2400" dirty="0" smtClean="0">
                <a:latin typeface="+mj-lt"/>
              </a:rPr>
              <a:t>Erin </a:t>
            </a:r>
            <a:r>
              <a:rPr lang="en-US" sz="2400" dirty="0" err="1" smtClean="0">
                <a:latin typeface="+mj-lt"/>
              </a:rPr>
              <a:t>Fashoway</a:t>
            </a:r>
            <a:r>
              <a:rPr lang="en-US" sz="2400" dirty="0" smtClean="0">
                <a:latin typeface="+mj-lt"/>
              </a:rPr>
              <a:t>, MT State Library</a:t>
            </a:r>
          </a:p>
          <a:p>
            <a:pPr>
              <a:spcBef>
                <a:spcPts val="0"/>
              </a:spcBef>
              <a:spcAft>
                <a:spcPts val="600"/>
              </a:spcAft>
              <a:defRPr/>
            </a:pPr>
            <a:r>
              <a:rPr lang="en-US" sz="2400" dirty="0" smtClean="0">
                <a:latin typeface="+mj-lt"/>
              </a:rPr>
              <a:t>Wally Gladstone, Tribal</a:t>
            </a:r>
          </a:p>
          <a:p>
            <a:pPr>
              <a:spcBef>
                <a:spcPts val="0"/>
              </a:spcBef>
              <a:spcAft>
                <a:spcPts val="600"/>
              </a:spcAft>
              <a:defRPr/>
            </a:pPr>
            <a:r>
              <a:rPr lang="en-US" sz="2400" dirty="0" smtClean="0">
                <a:latin typeface="+mj-lt"/>
              </a:rPr>
              <a:t>MT Association of Geographic Information Professionals (MAGIP)</a:t>
            </a:r>
          </a:p>
          <a:p>
            <a:pPr>
              <a:spcBef>
                <a:spcPts val="0"/>
              </a:spcBef>
              <a:spcAft>
                <a:spcPts val="600"/>
              </a:spcAft>
              <a:defRPr/>
            </a:pPr>
            <a:r>
              <a:rPr lang="en-US" sz="2400" dirty="0" smtClean="0">
                <a:latin typeface="+mj-lt"/>
              </a:rPr>
              <a:t>Pam Fromhertz, NGS</a:t>
            </a:r>
          </a:p>
          <a:p>
            <a:pPr>
              <a:spcBef>
                <a:spcPts val="0"/>
              </a:spcBef>
              <a:spcAft>
                <a:spcPts val="600"/>
              </a:spcAft>
              <a:defRPr/>
            </a:pPr>
            <a:r>
              <a:rPr lang="en-US" sz="2400" dirty="0" smtClean="0">
                <a:latin typeface="+mj-lt"/>
              </a:rPr>
              <a:t>Other interested??</a:t>
            </a:r>
          </a:p>
          <a:p>
            <a:pPr marL="0" indent="0" algn="ctr">
              <a:spcBef>
                <a:spcPts val="0"/>
              </a:spcBef>
              <a:spcAft>
                <a:spcPts val="600"/>
              </a:spcAft>
              <a:buFont typeface="Arial" panose="020B0604020202020204" pitchFamily="34" charset="0"/>
              <a:buNone/>
              <a:defRPr/>
            </a:pPr>
            <a:r>
              <a:rPr lang="en-US" sz="2800" u="sng" dirty="0" smtClean="0">
                <a:latin typeface="+mj-lt"/>
                <a:hlinkClick r:id="rId2"/>
              </a:rPr>
              <a:t>MTCoordinator@marls.com</a:t>
            </a:r>
            <a:endParaRPr lang="en-US" sz="2800" u="sng" dirty="0" smtClean="0">
              <a:latin typeface="+mj-lt"/>
            </a:endParaRPr>
          </a:p>
          <a:p>
            <a:pPr marL="0" indent="0" algn="ctr">
              <a:spcBef>
                <a:spcPts val="0"/>
              </a:spcBef>
              <a:spcAft>
                <a:spcPts val="600"/>
              </a:spcAft>
              <a:buFont typeface="Arial" panose="020B0604020202020204" pitchFamily="34" charset="0"/>
              <a:buNone/>
              <a:defRPr/>
            </a:pPr>
            <a:r>
              <a:rPr lang="en-US" sz="2800" u="sng" dirty="0" smtClean="0">
                <a:latin typeface="+mj-lt"/>
                <a:hlinkClick r:id="rId3" action="ppaction://hlinkfile"/>
              </a:rPr>
              <a:t>Marls.com</a:t>
            </a:r>
            <a:endParaRPr lang="en-US" sz="2800" dirty="0">
              <a:latin typeface="+mj-lt"/>
            </a:endParaRPr>
          </a:p>
          <a:p>
            <a:pPr marL="0" indent="0">
              <a:lnSpc>
                <a:spcPct val="140000"/>
              </a:lnSpc>
              <a:buFont typeface="Arial" panose="020B0604020202020204" pitchFamily="34" charset="0"/>
              <a:buNone/>
              <a:defRPr/>
            </a:pPr>
            <a:endParaRPr lang="en-US" sz="2400" dirty="0" smtClean="0">
              <a:latin typeface="+mj-lt"/>
            </a:endParaRPr>
          </a:p>
          <a:p>
            <a:pPr marL="0" indent="0">
              <a:buFont typeface="Arial" panose="020B0604020202020204" pitchFamily="34" charset="0"/>
              <a:buNone/>
              <a:defRPr/>
            </a:pPr>
            <a:endParaRPr lang="en-US" dirty="0" smtClean="0">
              <a:latin typeface="+mj-lt"/>
            </a:endParaRPr>
          </a:p>
          <a:p>
            <a:pPr marL="0" indent="0">
              <a:buFont typeface="Arial" panose="020B0604020202020204" pitchFamily="34" charset="0"/>
              <a:buNone/>
              <a:defRPr/>
            </a:pPr>
            <a:endParaRPr lang="en-US" dirty="0" smtClean="0">
              <a:latin typeface="+mj-lt"/>
            </a:endParaRPr>
          </a:p>
          <a:p>
            <a:pPr marL="0" indent="0">
              <a:buFont typeface="Arial" panose="020B0604020202020204" pitchFamily="34" charset="0"/>
              <a:buNone/>
              <a:defRPr/>
            </a:pPr>
            <a:endParaRPr lang="en-US" dirty="0">
              <a:latin typeface="+mj-lt"/>
            </a:endParaRPr>
          </a:p>
        </p:txBody>
      </p:sp>
      <p:sp>
        <p:nvSpPr>
          <p:cNvPr id="18437" name="TextBox 5"/>
          <p:cNvSpPr txBox="1">
            <a:spLocks noChangeArrowheads="1"/>
          </p:cNvSpPr>
          <p:nvPr/>
        </p:nvSpPr>
        <p:spPr bwMode="auto">
          <a:xfrm>
            <a:off x="3132446" y="6003925"/>
            <a:ext cx="272670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dirty="0"/>
              <a:t>* </a:t>
            </a:r>
            <a:r>
              <a:rPr lang="en-US" altLang="en-US" sz="2800" dirty="0" smtClean="0"/>
              <a:t>Co-Coordinators</a:t>
            </a:r>
            <a:endParaRPr lang="en-US" altLang="en-US" dirty="0"/>
          </a:p>
        </p:txBody>
      </p:sp>
    </p:spTree>
    <p:extLst>
      <p:ext uri="{BB962C8B-B14F-4D97-AF65-F5344CB8AC3E}">
        <p14:creationId xmlns:p14="http://schemas.microsoft.com/office/powerpoint/2010/main" val="3074373288"/>
      </p:ext>
    </p:extLst>
  </p:cSld>
  <p:clrMapOvr>
    <a:masterClrMapping/>
  </p:clrMapOvr>
  <p:transition spd="slow"/>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84E72-9F8D-45DE-874F-4CDBE5C49345}"/>
              </a:ext>
            </a:extLst>
          </p:cNvPr>
          <p:cNvSpPr>
            <a:spLocks noGrp="1"/>
          </p:cNvSpPr>
          <p:nvPr>
            <p:ph type="title"/>
          </p:nvPr>
        </p:nvSpPr>
        <p:spPr/>
        <p:txBody>
          <a:bodyPr/>
          <a:lstStyle/>
          <a:p>
            <a:r>
              <a:rPr lang="en-US" dirty="0"/>
              <a:t>Montana statewide</a:t>
            </a:r>
          </a:p>
        </p:txBody>
      </p:sp>
      <p:sp>
        <p:nvSpPr>
          <p:cNvPr id="3" name="Slide Number Placeholder 2">
            <a:extLst>
              <a:ext uri="{FF2B5EF4-FFF2-40B4-BE49-F238E27FC236}">
                <a16:creationId xmlns:a16="http://schemas.microsoft.com/office/drawing/2014/main" id="{6D4B213A-E7CF-4A64-9CD5-68D6B9A15470}"/>
              </a:ext>
            </a:extLst>
          </p:cNvPr>
          <p:cNvSpPr>
            <a:spLocks noGrp="1"/>
          </p:cNvSpPr>
          <p:nvPr>
            <p:ph type="sldNum" sz="quarter" idx="12"/>
          </p:nvPr>
        </p:nvSpPr>
        <p:spPr/>
        <p:txBody>
          <a:bodyPr/>
          <a:lstStyle/>
          <a:p>
            <a:pPr>
              <a:defRPr/>
            </a:pPr>
            <a:fld id="{8521C175-7EF2-4F00-94D5-418B427E826E}" type="slidenum">
              <a:rPr lang="en-US" smtClean="0"/>
              <a:pPr>
                <a:defRPr/>
              </a:pPr>
              <a:t>50</a:t>
            </a:fld>
            <a:endParaRPr lang="en-US"/>
          </a:p>
        </p:txBody>
      </p:sp>
      <p:pic>
        <p:nvPicPr>
          <p:cNvPr id="9" name="Picture 8">
            <a:extLst>
              <a:ext uri="{FF2B5EF4-FFF2-40B4-BE49-F238E27FC236}">
                <a16:creationId xmlns:a16="http://schemas.microsoft.com/office/drawing/2014/main" id="{CE9BA4B9-E0E9-4F2E-B5D0-5B4675E445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607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84E72-9F8D-45DE-874F-4CDBE5C49345}"/>
              </a:ext>
            </a:extLst>
          </p:cNvPr>
          <p:cNvSpPr>
            <a:spLocks noGrp="1"/>
          </p:cNvSpPr>
          <p:nvPr>
            <p:ph type="title"/>
          </p:nvPr>
        </p:nvSpPr>
        <p:spPr/>
        <p:txBody>
          <a:bodyPr/>
          <a:lstStyle/>
          <a:p>
            <a:r>
              <a:rPr lang="en-US" dirty="0"/>
              <a:t>Montana statewide + discontinuous LDPs</a:t>
            </a:r>
          </a:p>
        </p:txBody>
      </p:sp>
      <p:sp>
        <p:nvSpPr>
          <p:cNvPr id="3" name="Slide Number Placeholder 2">
            <a:extLst>
              <a:ext uri="{FF2B5EF4-FFF2-40B4-BE49-F238E27FC236}">
                <a16:creationId xmlns:a16="http://schemas.microsoft.com/office/drawing/2014/main" id="{6D4B213A-E7CF-4A64-9CD5-68D6B9A15470}"/>
              </a:ext>
            </a:extLst>
          </p:cNvPr>
          <p:cNvSpPr>
            <a:spLocks noGrp="1"/>
          </p:cNvSpPr>
          <p:nvPr>
            <p:ph type="sldNum" sz="quarter" idx="12"/>
          </p:nvPr>
        </p:nvSpPr>
        <p:spPr/>
        <p:txBody>
          <a:bodyPr/>
          <a:lstStyle/>
          <a:p>
            <a:pPr>
              <a:defRPr/>
            </a:pPr>
            <a:fld id="{8521C175-7EF2-4F00-94D5-418B427E826E}" type="slidenum">
              <a:rPr lang="en-US" smtClean="0"/>
              <a:pPr>
                <a:defRPr/>
              </a:pPr>
              <a:t>51</a:t>
            </a:fld>
            <a:endParaRPr lang="en-US"/>
          </a:p>
        </p:txBody>
      </p:sp>
      <p:pic>
        <p:nvPicPr>
          <p:cNvPr id="13" name="Picture 12">
            <a:extLst>
              <a:ext uri="{FF2B5EF4-FFF2-40B4-BE49-F238E27FC236}">
                <a16:creationId xmlns:a16="http://schemas.microsoft.com/office/drawing/2014/main" id="{F56B203F-071D-44FF-AF75-52C9AD140B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11663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C245E76-2850-40F5-AE44-F7E542CB6948}"/>
              </a:ext>
            </a:extLst>
          </p:cNvPr>
          <p:cNvSpPr txBox="1">
            <a:spLocks/>
          </p:cNvSpPr>
          <p:nvPr/>
        </p:nvSpPr>
        <p:spPr bwMode="auto">
          <a:xfrm>
            <a:off x="0" y="463550"/>
            <a:ext cx="9144000"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4000" b="1" dirty="0">
                <a:solidFill>
                  <a:schemeClr val="accent2">
                    <a:lumMod val="75000"/>
                  </a:schemeClr>
                </a:solidFill>
                <a:latin typeface="+mj-lt"/>
                <a:cs typeface="Times New Roman" charset="0"/>
              </a:rPr>
              <a:t>Advantages / Challenges</a:t>
            </a:r>
            <a:endParaRPr lang="en-US" sz="4000" i="1" dirty="0">
              <a:solidFill>
                <a:schemeClr val="accent2">
                  <a:lumMod val="75000"/>
                </a:schemeClr>
              </a:solidFill>
              <a:latin typeface="+mj-lt"/>
              <a:cs typeface="Times New Roman" charset="0"/>
            </a:endParaRPr>
          </a:p>
        </p:txBody>
      </p:sp>
      <p:pic>
        <p:nvPicPr>
          <p:cNvPr id="7171" name="Picture 5" descr="A close up of a map&#10;&#10;Description automatically generate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875" y="1079500"/>
            <a:ext cx="7588250" cy="5689600"/>
          </a:xfrm>
          <a:prstGeom prst="rect">
            <a:avLst/>
          </a:prstGeom>
          <a:noFill/>
          <a:ln w="25400">
            <a:solidFill>
              <a:srgbClr val="C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21105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5CCA465-256A-4577-B64B-F24328A7837D}"/>
              </a:ext>
            </a:extLst>
          </p:cNvPr>
          <p:cNvPicPr>
            <a:picLocks noChangeAspect="1"/>
          </p:cNvPicPr>
          <p:nvPr/>
        </p:nvPicPr>
        <p:blipFill>
          <a:blip r:embed="rId3"/>
          <a:stretch>
            <a:fillRect/>
          </a:stretch>
        </p:blipFill>
        <p:spPr>
          <a:xfrm>
            <a:off x="0" y="0"/>
            <a:ext cx="9143999" cy="6858000"/>
          </a:xfrm>
          <a:prstGeom prst="rect">
            <a:avLst/>
          </a:prstGeom>
        </p:spPr>
      </p:pic>
      <p:sp>
        <p:nvSpPr>
          <p:cNvPr id="2" name="Slide Number Placeholder 1">
            <a:extLst>
              <a:ext uri="{FF2B5EF4-FFF2-40B4-BE49-F238E27FC236}">
                <a16:creationId xmlns:a16="http://schemas.microsoft.com/office/drawing/2014/main" id="{2908D648-5BC0-436A-A664-A53D2BA7E36C}"/>
              </a:ext>
            </a:extLst>
          </p:cNvPr>
          <p:cNvSpPr>
            <a:spLocks noGrp="1"/>
          </p:cNvSpPr>
          <p:nvPr>
            <p:ph type="sldNum" sz="quarter" idx="12"/>
          </p:nvPr>
        </p:nvSpPr>
        <p:spPr/>
        <p:txBody>
          <a:bodyPr/>
          <a:lstStyle/>
          <a:p>
            <a:pPr>
              <a:defRPr/>
            </a:pPr>
            <a:fld id="{18F78EF0-46D9-49D1-A73D-CC3C5E0924CA}" type="slidenum">
              <a:rPr lang="en-US" smtClean="0"/>
              <a:pPr>
                <a:defRPr/>
              </a:pPr>
              <a:t>53</a:t>
            </a:fld>
            <a:endParaRPr lang="en-US"/>
          </a:p>
        </p:txBody>
      </p:sp>
      <p:sp>
        <p:nvSpPr>
          <p:cNvPr id="3" name="Oval 2">
            <a:extLst>
              <a:ext uri="{FF2B5EF4-FFF2-40B4-BE49-F238E27FC236}">
                <a16:creationId xmlns:a16="http://schemas.microsoft.com/office/drawing/2014/main" id="{B230F360-62D2-4A74-9264-E7CF281EA902}"/>
              </a:ext>
            </a:extLst>
          </p:cNvPr>
          <p:cNvSpPr/>
          <p:nvPr/>
        </p:nvSpPr>
        <p:spPr>
          <a:xfrm>
            <a:off x="4057650" y="5143500"/>
            <a:ext cx="822960" cy="480060"/>
          </a:xfrm>
          <a:prstGeom prst="ellipse">
            <a:avLst/>
          </a:prstGeom>
          <a:noFill/>
          <a:ln w="50800">
            <a:solidFill>
              <a:srgbClr val="FFFF00"/>
            </a:solidFill>
          </a:ln>
          <a:effectLst>
            <a:outerShdw blurRad="63500" sx="102000" sy="102000" algn="c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7BA65FE-8FBB-44E1-A1EB-5BA043AE4588}"/>
              </a:ext>
            </a:extLst>
          </p:cNvPr>
          <p:cNvSpPr txBox="1"/>
          <p:nvPr/>
        </p:nvSpPr>
        <p:spPr bwMode="auto">
          <a:xfrm>
            <a:off x="171450" y="4069080"/>
            <a:ext cx="2834640" cy="1200329"/>
          </a:xfrm>
          <a:prstGeom prst="rect">
            <a:avLst/>
          </a:prstGeom>
          <a:noFill/>
          <a:ln w="9525" algn="ctr">
            <a:noFill/>
            <a:miter lim="800000"/>
            <a:headEnd/>
            <a:tailEnd/>
          </a:ln>
          <a:effectLst/>
        </p:spPr>
        <p:txBody>
          <a:bodyPr wrap="square" rtlCol="0">
            <a:spAutoFit/>
          </a:bodyPr>
          <a:lstStyle/>
          <a:p>
            <a:pPr algn="l">
              <a:spcBef>
                <a:spcPct val="50000"/>
              </a:spcBef>
            </a:pPr>
            <a:r>
              <a:rPr lang="en-US" b="1" i="1" dirty="0">
                <a:cs typeface="Arial" pitchFamily="34" charset="0"/>
              </a:rPr>
              <a:t>Navajo Nation Coordinate System </a:t>
            </a:r>
            <a:r>
              <a:rPr lang="en-US" b="1" dirty="0">
                <a:cs typeface="Arial" pitchFamily="34" charset="0"/>
              </a:rPr>
              <a:t>not actually an LDP, and it falls in 3 states.  It is something “special”… </a:t>
            </a:r>
          </a:p>
        </p:txBody>
      </p:sp>
      <p:cxnSp>
        <p:nvCxnSpPr>
          <p:cNvPr id="6" name="Straight Arrow Connector 5">
            <a:extLst>
              <a:ext uri="{FF2B5EF4-FFF2-40B4-BE49-F238E27FC236}">
                <a16:creationId xmlns:a16="http://schemas.microsoft.com/office/drawing/2014/main" id="{3E077064-7C27-4997-9C82-B2645B677F08}"/>
              </a:ext>
            </a:extLst>
          </p:cNvPr>
          <p:cNvCxnSpPr>
            <a:cxnSpLocks/>
          </p:cNvCxnSpPr>
          <p:nvPr/>
        </p:nvCxnSpPr>
        <p:spPr>
          <a:xfrm>
            <a:off x="2891790" y="4669244"/>
            <a:ext cx="1165860" cy="600165"/>
          </a:xfrm>
          <a:prstGeom prst="straightConnector1">
            <a:avLst/>
          </a:prstGeom>
          <a:ln w="44450">
            <a:solidFill>
              <a:srgbClr val="FFFF00"/>
            </a:solidFill>
            <a:tailEnd type="triangle"/>
          </a:ln>
          <a:effectLst>
            <a:outerShdw blurRad="63500" sx="102000" sy="102000" algn="ctr" rotWithShape="0">
              <a:prstClr val="black"/>
            </a:outerShdw>
          </a:effectLst>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146D258-C863-4904-BF94-01E7DF23E01E}"/>
              </a:ext>
            </a:extLst>
          </p:cNvPr>
          <p:cNvSpPr txBox="1"/>
          <p:nvPr/>
        </p:nvSpPr>
        <p:spPr bwMode="auto">
          <a:xfrm>
            <a:off x="171450" y="2125980"/>
            <a:ext cx="2800350" cy="1754326"/>
          </a:xfrm>
          <a:prstGeom prst="rect">
            <a:avLst/>
          </a:prstGeom>
          <a:noFill/>
          <a:ln w="9525" algn="ctr">
            <a:noFill/>
            <a:miter lim="800000"/>
            <a:headEnd/>
            <a:tailEnd/>
          </a:ln>
          <a:effectLst/>
        </p:spPr>
        <p:txBody>
          <a:bodyPr wrap="square" rtlCol="0">
            <a:spAutoFit/>
          </a:bodyPr>
          <a:lstStyle/>
          <a:p>
            <a:pPr>
              <a:spcBef>
                <a:spcPct val="50000"/>
              </a:spcBef>
            </a:pPr>
            <a:r>
              <a:rPr lang="en-US" b="1" dirty="0">
                <a:cs typeface="Arial" pitchFamily="34" charset="0"/>
              </a:rPr>
              <a:t>Versions of most of the LDP systems shown (as well as others) will likely become part of SPCS2022, both with complete and partial state coverage.</a:t>
            </a:r>
          </a:p>
        </p:txBody>
      </p:sp>
    </p:spTree>
    <p:extLst>
      <p:ext uri="{BB962C8B-B14F-4D97-AF65-F5344CB8AC3E}">
        <p14:creationId xmlns:p14="http://schemas.microsoft.com/office/powerpoint/2010/main" val="240400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DFAA7-CCC6-44E6-B2A8-1CC7C86E748A}"/>
              </a:ext>
            </a:extLst>
          </p:cNvPr>
          <p:cNvSpPr>
            <a:spLocks noGrp="1"/>
          </p:cNvSpPr>
          <p:nvPr>
            <p:ph type="title"/>
          </p:nvPr>
        </p:nvSpPr>
        <p:spPr/>
        <p:txBody>
          <a:bodyPr/>
          <a:lstStyle/>
          <a:p>
            <a:r>
              <a:rPr lang="en-US" dirty="0"/>
              <a:t>“Special use” SPCS2022 zones</a:t>
            </a:r>
          </a:p>
        </p:txBody>
      </p:sp>
      <p:sp>
        <p:nvSpPr>
          <p:cNvPr id="3" name="Content Placeholder 2">
            <a:extLst>
              <a:ext uri="{FF2B5EF4-FFF2-40B4-BE49-F238E27FC236}">
                <a16:creationId xmlns:a16="http://schemas.microsoft.com/office/drawing/2014/main" id="{E9291C89-B8BB-496C-BB27-4850DB1BC6A3}"/>
              </a:ext>
            </a:extLst>
          </p:cNvPr>
          <p:cNvSpPr>
            <a:spLocks noGrp="1"/>
          </p:cNvSpPr>
          <p:nvPr>
            <p:ph idx="1"/>
          </p:nvPr>
        </p:nvSpPr>
        <p:spPr>
          <a:xfrm>
            <a:off x="457199" y="1463040"/>
            <a:ext cx="8522899" cy="4754880"/>
          </a:xfrm>
        </p:spPr>
        <p:txBody>
          <a:bodyPr>
            <a:normAutofit fontScale="92500"/>
          </a:bodyPr>
          <a:lstStyle/>
          <a:p>
            <a:r>
              <a:rPr lang="en-US" dirty="0"/>
              <a:t>Formerly “special purpose” zones</a:t>
            </a:r>
          </a:p>
          <a:p>
            <a:r>
              <a:rPr lang="en-US" dirty="0"/>
              <a:t>Zones for regions in </a:t>
            </a:r>
            <a:r>
              <a:rPr lang="en-US" b="1" i="1" dirty="0"/>
              <a:t>more than one state</a:t>
            </a:r>
          </a:p>
          <a:p>
            <a:r>
              <a:rPr lang="en-US" dirty="0"/>
              <a:t>Categories:</a:t>
            </a:r>
          </a:p>
          <a:p>
            <a:pPr lvl="1"/>
            <a:r>
              <a:rPr lang="en-US" dirty="0"/>
              <a:t>Major urban areas (e.g., New York, Chicago, St. Louis)</a:t>
            </a:r>
          </a:p>
          <a:p>
            <a:pPr lvl="1"/>
            <a:r>
              <a:rPr lang="en-US" dirty="0"/>
              <a:t>Large American Indian reservations (e.g., Navajo Nation)</a:t>
            </a:r>
          </a:p>
          <a:p>
            <a:pPr lvl="1"/>
            <a:r>
              <a:rPr lang="en-US" dirty="0"/>
              <a:t>Large federal jurisdictions or applications (e.g., Yellowstone National Park, mapping of Atlantic Coast)</a:t>
            </a:r>
          </a:p>
          <a:p>
            <a:r>
              <a:rPr lang="en-US" dirty="0"/>
              <a:t>Requires NGS Director approval (case-by-case basis)</a:t>
            </a:r>
          </a:p>
        </p:txBody>
      </p:sp>
      <p:sp>
        <p:nvSpPr>
          <p:cNvPr id="4" name="Slide Number Placeholder 3">
            <a:extLst>
              <a:ext uri="{FF2B5EF4-FFF2-40B4-BE49-F238E27FC236}">
                <a16:creationId xmlns:a16="http://schemas.microsoft.com/office/drawing/2014/main" id="{6C547131-4B8A-426D-9D76-FEB913656501}"/>
              </a:ext>
            </a:extLst>
          </p:cNvPr>
          <p:cNvSpPr>
            <a:spLocks noGrp="1"/>
          </p:cNvSpPr>
          <p:nvPr>
            <p:ph type="sldNum" sz="quarter" idx="12"/>
          </p:nvPr>
        </p:nvSpPr>
        <p:spPr/>
        <p:txBody>
          <a:bodyPr/>
          <a:lstStyle/>
          <a:p>
            <a:pPr>
              <a:defRPr/>
            </a:pPr>
            <a:fld id="{BF6EBFE9-79BB-431F-AEDF-EF334E7ED36B}" type="slidenum">
              <a:rPr lang="en-US" smtClean="0"/>
              <a:pPr>
                <a:defRPr/>
              </a:pPr>
              <a:t>54</a:t>
            </a:fld>
            <a:endParaRPr lang="en-US" dirty="0"/>
          </a:p>
        </p:txBody>
      </p:sp>
    </p:spTree>
    <p:extLst>
      <p:ext uri="{BB962C8B-B14F-4D97-AF65-F5344CB8AC3E}">
        <p14:creationId xmlns:p14="http://schemas.microsoft.com/office/powerpoint/2010/main" val="750565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CAE39-6EAE-4E8C-AC87-3113BA0B64CB}"/>
              </a:ext>
            </a:extLst>
          </p:cNvPr>
          <p:cNvSpPr>
            <a:spLocks noGrp="1"/>
          </p:cNvSpPr>
          <p:nvPr>
            <p:ph type="title"/>
          </p:nvPr>
        </p:nvSpPr>
        <p:spPr/>
        <p:txBody>
          <a:bodyPr/>
          <a:lstStyle/>
          <a:p>
            <a:r>
              <a:rPr lang="en-US" dirty="0"/>
              <a:t>SPCS2022 deadlines</a:t>
            </a:r>
          </a:p>
        </p:txBody>
      </p:sp>
      <p:sp>
        <p:nvSpPr>
          <p:cNvPr id="3" name="Content Placeholder 2">
            <a:extLst>
              <a:ext uri="{FF2B5EF4-FFF2-40B4-BE49-F238E27FC236}">
                <a16:creationId xmlns:a16="http://schemas.microsoft.com/office/drawing/2014/main" id="{A64E8727-4AAE-4792-932A-276E95CE4F75}"/>
              </a:ext>
            </a:extLst>
          </p:cNvPr>
          <p:cNvSpPr>
            <a:spLocks noGrp="1"/>
          </p:cNvSpPr>
          <p:nvPr>
            <p:ph idx="1"/>
          </p:nvPr>
        </p:nvSpPr>
        <p:spPr>
          <a:xfrm>
            <a:off x="457200" y="1463040"/>
            <a:ext cx="8229600" cy="3567227"/>
          </a:xfrm>
        </p:spPr>
        <p:txBody>
          <a:bodyPr>
            <a:normAutofit fontScale="92500" lnSpcReduction="10000"/>
          </a:bodyPr>
          <a:lstStyle/>
          <a:p>
            <a:r>
              <a:rPr lang="en-US" b="1" dirty="0"/>
              <a:t>Consensus</a:t>
            </a:r>
            <a:r>
              <a:rPr lang="en-US" dirty="0"/>
              <a:t> input per SPCS2022 procedures</a:t>
            </a:r>
          </a:p>
          <a:p>
            <a:pPr lvl="1"/>
            <a:r>
              <a:rPr lang="en-US" b="1" i="1" dirty="0"/>
              <a:t>Requests</a:t>
            </a:r>
            <a:r>
              <a:rPr lang="en-US" dirty="0"/>
              <a:t> for designs done by NGS</a:t>
            </a:r>
          </a:p>
          <a:p>
            <a:pPr lvl="1"/>
            <a:r>
              <a:rPr lang="en-US" b="1" i="1" dirty="0"/>
              <a:t>Proposals</a:t>
            </a:r>
            <a:r>
              <a:rPr lang="en-US" dirty="0"/>
              <a:t> for designs by contributing partners</a:t>
            </a:r>
          </a:p>
          <a:p>
            <a:r>
              <a:rPr lang="en-US" dirty="0"/>
              <a:t>Submittal of </a:t>
            </a:r>
            <a:r>
              <a:rPr lang="en-US" b="1" dirty="0"/>
              <a:t>approved</a:t>
            </a:r>
            <a:r>
              <a:rPr lang="en-US" dirty="0"/>
              <a:t> designs</a:t>
            </a:r>
          </a:p>
          <a:p>
            <a:pPr lvl="1"/>
            <a:r>
              <a:rPr lang="en-US" dirty="0"/>
              <a:t>Proposal must first be approved by NGS</a:t>
            </a:r>
          </a:p>
          <a:p>
            <a:pPr lvl="1"/>
            <a:r>
              <a:rPr lang="en-US" dirty="0"/>
              <a:t>Designs must be complete for NGS to review</a:t>
            </a:r>
          </a:p>
          <a:p>
            <a:pPr>
              <a:lnSpc>
                <a:spcPct val="110000"/>
              </a:lnSpc>
            </a:pPr>
            <a:r>
              <a:rPr lang="en-US" dirty="0"/>
              <a:t>Later requests will be for </a:t>
            </a:r>
            <a:r>
              <a:rPr lang="en-US" b="1" i="1" dirty="0"/>
              <a:t>changes</a:t>
            </a:r>
            <a:r>
              <a:rPr lang="en-US" i="1" dirty="0"/>
              <a:t> to</a:t>
            </a:r>
            <a:r>
              <a:rPr lang="en-US" dirty="0"/>
              <a:t> SPCS2022</a:t>
            </a:r>
          </a:p>
        </p:txBody>
      </p:sp>
      <p:sp>
        <p:nvSpPr>
          <p:cNvPr id="4" name="Slide Number Placeholder 3">
            <a:extLst>
              <a:ext uri="{FF2B5EF4-FFF2-40B4-BE49-F238E27FC236}">
                <a16:creationId xmlns:a16="http://schemas.microsoft.com/office/drawing/2014/main" id="{18430DA1-C2A1-411D-A774-657039144874}"/>
              </a:ext>
            </a:extLst>
          </p:cNvPr>
          <p:cNvSpPr>
            <a:spLocks noGrp="1"/>
          </p:cNvSpPr>
          <p:nvPr>
            <p:ph type="sldNum" sz="quarter" idx="12"/>
          </p:nvPr>
        </p:nvSpPr>
        <p:spPr/>
        <p:txBody>
          <a:bodyPr/>
          <a:lstStyle/>
          <a:p>
            <a:pPr>
              <a:defRPr/>
            </a:pPr>
            <a:fld id="{C92D6AEA-48A7-924D-9406-EC6E0EBC20ED}" type="slidenum">
              <a:rPr lang="en-US" smtClean="0"/>
              <a:pPr>
                <a:defRPr/>
              </a:pPr>
              <a:t>55</a:t>
            </a:fld>
            <a:endParaRPr lang="en-US" dirty="0"/>
          </a:p>
        </p:txBody>
      </p:sp>
      <p:sp>
        <p:nvSpPr>
          <p:cNvPr id="5" name="TextBox 4">
            <a:extLst>
              <a:ext uri="{FF2B5EF4-FFF2-40B4-BE49-F238E27FC236}">
                <a16:creationId xmlns:a16="http://schemas.microsoft.com/office/drawing/2014/main" id="{94F3ED2F-1903-4742-BC3B-170B11FB72DE}"/>
              </a:ext>
            </a:extLst>
          </p:cNvPr>
          <p:cNvSpPr txBox="1"/>
          <p:nvPr/>
        </p:nvSpPr>
        <p:spPr>
          <a:xfrm>
            <a:off x="263105" y="4799155"/>
            <a:ext cx="8617789" cy="1384995"/>
          </a:xfrm>
          <a:prstGeom prst="rect">
            <a:avLst/>
          </a:prstGeom>
          <a:solidFill>
            <a:schemeClr val="bg1"/>
          </a:solidFill>
          <a:ln w="19050">
            <a:solidFill>
              <a:srgbClr val="C00000"/>
            </a:solidFill>
          </a:ln>
          <a:effectLst>
            <a:outerShdw blurRad="50800" dist="38100" dir="2700000" algn="tl" rotWithShape="0">
              <a:prstClr val="black">
                <a:alpha val="40000"/>
              </a:prstClr>
            </a:outerShdw>
          </a:effectLst>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libri" charset="0"/>
                <a:ea typeface="ＭＳ Ｐゴシック" charset="0"/>
                <a:cs typeface="+mn-cs"/>
                <a:hlinkClick r:id="rId3"/>
              </a:rPr>
              <a:t>NGS.SPCS@noaa.gov</a:t>
            </a:r>
            <a:endParaRPr kumimoji="0" lang="en-US" sz="2800" b="1" i="0" u="none" strike="noStrike" kern="1200" cap="none" spc="0" normalizeH="0" baseline="0" noProof="0" dirty="0">
              <a:ln>
                <a:noFill/>
              </a:ln>
              <a:solidFill>
                <a:srgbClr val="C00000"/>
              </a:solidFill>
              <a:effectLst/>
              <a:uLnTx/>
              <a:uFillTx/>
              <a:latin typeface="Calibri" charset="0"/>
              <a:ea typeface="ＭＳ Ｐゴシック" charset="0"/>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Calibri" charset="0"/>
                <a:ea typeface="ＭＳ Ｐゴシック" charset="0"/>
                <a:cs typeface="+mn-cs"/>
              </a:rPr>
              <a:t>by</a:t>
            </a:r>
            <a:r>
              <a:rPr kumimoji="0" lang="en-US" sz="2800" b="1" i="0" u="none" strike="noStrike" kern="1200" cap="none" spc="0" normalizeH="0" baseline="0" noProof="0" dirty="0">
                <a:ln>
                  <a:noFill/>
                </a:ln>
                <a:solidFill>
                  <a:srgbClr val="C00000"/>
                </a:solidFill>
                <a:effectLst/>
                <a:uLnTx/>
                <a:uFillTx/>
                <a:latin typeface="Calibri" charset="0"/>
                <a:ea typeface="ＭＳ Ｐゴシック" charset="0"/>
                <a:cs typeface="+mn-cs"/>
              </a:rPr>
              <a:t> </a:t>
            </a:r>
            <a:r>
              <a:rPr lang="en-US" sz="2800" b="1" dirty="0" smtClean="0">
                <a:solidFill>
                  <a:srgbClr val="C00000"/>
                </a:solidFill>
                <a:cs typeface="+mn-cs"/>
              </a:rPr>
              <a:t>MARCH</a:t>
            </a:r>
            <a:r>
              <a:rPr kumimoji="0" lang="en-US" sz="2800" b="1" i="0" u="none" strike="noStrike" kern="1200" cap="none" spc="0" normalizeH="0" baseline="0" noProof="0" dirty="0" smtClean="0">
                <a:ln>
                  <a:noFill/>
                </a:ln>
                <a:solidFill>
                  <a:srgbClr val="C00000"/>
                </a:solidFill>
                <a:effectLst/>
                <a:uLnTx/>
                <a:uFillTx/>
                <a:latin typeface="Calibri" charset="0"/>
                <a:ea typeface="ＭＳ Ｐゴシック" charset="0"/>
                <a:cs typeface="+mn-cs"/>
              </a:rPr>
              <a:t> </a:t>
            </a:r>
            <a:r>
              <a:rPr kumimoji="0" lang="en-US" sz="2800" b="1" i="0" u="none" strike="noStrike" kern="1200" cap="none" spc="0" normalizeH="0" baseline="0" noProof="0" dirty="0">
                <a:ln>
                  <a:noFill/>
                </a:ln>
                <a:solidFill>
                  <a:srgbClr val="C00000"/>
                </a:solidFill>
                <a:effectLst/>
                <a:uLnTx/>
                <a:uFillTx/>
                <a:latin typeface="Calibri" charset="0"/>
                <a:ea typeface="ＭＳ Ｐゴシック" charset="0"/>
                <a:cs typeface="+mn-cs"/>
              </a:rPr>
              <a:t>31, 2019 </a:t>
            </a:r>
            <a:r>
              <a:rPr kumimoji="0" lang="en-US" sz="2800" b="0" i="0" u="none" strike="noStrike" kern="1200" cap="none" spc="0" normalizeH="0" baseline="0" noProof="0" dirty="0">
                <a:ln>
                  <a:noFill/>
                </a:ln>
                <a:solidFill>
                  <a:srgbClr val="C00000"/>
                </a:solidFill>
                <a:effectLst/>
                <a:uLnTx/>
                <a:uFillTx/>
                <a:latin typeface="Calibri" charset="0"/>
                <a:ea typeface="ＭＳ Ｐゴシック" charset="0"/>
                <a:cs typeface="+mn-cs"/>
              </a:rPr>
              <a:t>for </a:t>
            </a:r>
            <a:r>
              <a:rPr kumimoji="0" lang="en-US" sz="2800" b="1" i="1" u="none" strike="noStrike" kern="1200" cap="none" spc="0" normalizeH="0" baseline="0" noProof="0" dirty="0">
                <a:ln>
                  <a:noFill/>
                </a:ln>
                <a:solidFill>
                  <a:srgbClr val="C00000"/>
                </a:solidFill>
                <a:effectLst/>
                <a:uLnTx/>
                <a:uFillTx/>
                <a:latin typeface="Calibri" charset="0"/>
                <a:ea typeface="ＭＳ Ｐゴシック" charset="0"/>
                <a:cs typeface="+mn-cs"/>
              </a:rPr>
              <a:t>requests</a:t>
            </a:r>
            <a:r>
              <a:rPr kumimoji="0" lang="en-US" sz="2800" b="0" i="0" u="none" strike="noStrike" kern="1200" cap="none" spc="0" normalizeH="0" baseline="0" noProof="0" dirty="0">
                <a:ln>
                  <a:noFill/>
                </a:ln>
                <a:solidFill>
                  <a:srgbClr val="C00000"/>
                </a:solidFill>
                <a:effectLst/>
                <a:uLnTx/>
                <a:uFillTx/>
                <a:latin typeface="Calibri" charset="0"/>
                <a:ea typeface="ＭＳ Ｐゴシック" charset="0"/>
                <a:cs typeface="+mn-cs"/>
              </a:rPr>
              <a:t> and </a:t>
            </a:r>
            <a:r>
              <a:rPr kumimoji="0" lang="en-US" sz="2800" b="1" i="1" u="none" strike="noStrike" kern="1200" cap="none" spc="0" normalizeH="0" baseline="0" noProof="0" dirty="0">
                <a:ln>
                  <a:noFill/>
                </a:ln>
                <a:solidFill>
                  <a:srgbClr val="C00000"/>
                </a:solidFill>
                <a:effectLst/>
                <a:uLnTx/>
                <a:uFillTx/>
                <a:latin typeface="Calibri" charset="0"/>
                <a:ea typeface="ＭＳ Ｐゴシック" charset="0"/>
                <a:cs typeface="+mn-cs"/>
              </a:rPr>
              <a:t>proposals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Calibri" charset="0"/>
                <a:ea typeface="ＭＳ Ｐゴシック" charset="0"/>
                <a:cs typeface="+mn-cs"/>
              </a:rPr>
              <a:t>by</a:t>
            </a:r>
            <a:r>
              <a:rPr kumimoji="0" lang="en-US" sz="2800" b="1" i="0" u="none" strike="noStrike" kern="1200" cap="none" spc="0" normalizeH="0" baseline="0" noProof="0" dirty="0">
                <a:ln>
                  <a:noFill/>
                </a:ln>
                <a:solidFill>
                  <a:srgbClr val="C00000"/>
                </a:solidFill>
                <a:effectLst/>
                <a:uLnTx/>
                <a:uFillTx/>
                <a:latin typeface="Calibri" charset="0"/>
                <a:ea typeface="ＭＳ Ｐゴシック" charset="0"/>
                <a:cs typeface="+mn-cs"/>
              </a:rPr>
              <a:t> </a:t>
            </a:r>
            <a:r>
              <a:rPr lang="en-US" sz="2800" b="1" dirty="0" smtClean="0">
                <a:solidFill>
                  <a:srgbClr val="C00000"/>
                </a:solidFill>
                <a:cs typeface="+mn-cs"/>
              </a:rPr>
              <a:t>MARCH</a:t>
            </a:r>
            <a:r>
              <a:rPr kumimoji="0" lang="en-US" sz="2800" b="1" i="0" u="none" strike="noStrike" kern="1200" cap="none" spc="0" normalizeH="0" baseline="0" noProof="0" dirty="0" smtClean="0">
                <a:ln>
                  <a:noFill/>
                </a:ln>
                <a:solidFill>
                  <a:srgbClr val="C00000"/>
                </a:solidFill>
                <a:effectLst/>
                <a:uLnTx/>
                <a:uFillTx/>
                <a:latin typeface="Calibri" charset="0"/>
                <a:ea typeface="ＭＳ Ｐゴシック" charset="0"/>
                <a:cs typeface="+mn-cs"/>
              </a:rPr>
              <a:t> </a:t>
            </a:r>
            <a:r>
              <a:rPr kumimoji="0" lang="en-US" sz="2800" b="1" i="0" u="none" strike="noStrike" kern="1200" cap="none" spc="0" normalizeH="0" baseline="0" noProof="0" dirty="0">
                <a:ln>
                  <a:noFill/>
                </a:ln>
                <a:solidFill>
                  <a:srgbClr val="C00000"/>
                </a:solidFill>
                <a:effectLst/>
                <a:uLnTx/>
                <a:uFillTx/>
                <a:latin typeface="Calibri" charset="0"/>
                <a:ea typeface="ＭＳ Ｐゴシック" charset="0"/>
                <a:cs typeface="+mn-cs"/>
              </a:rPr>
              <a:t>31, 2020 </a:t>
            </a:r>
            <a:r>
              <a:rPr kumimoji="0" lang="en-US" sz="2800" b="0" i="0" u="none" strike="noStrike" kern="1200" cap="none" spc="0" normalizeH="0" baseline="0" noProof="0" dirty="0">
                <a:ln>
                  <a:noFill/>
                </a:ln>
                <a:solidFill>
                  <a:srgbClr val="C00000"/>
                </a:solidFill>
                <a:effectLst/>
                <a:uLnTx/>
                <a:uFillTx/>
                <a:latin typeface="Calibri" charset="0"/>
                <a:ea typeface="ＭＳ Ｐゴシック" charset="0"/>
                <a:cs typeface="+mn-cs"/>
              </a:rPr>
              <a:t>for </a:t>
            </a:r>
            <a:r>
              <a:rPr kumimoji="0" lang="en-US" sz="2800" b="1" i="1" u="none" strike="noStrike" kern="1200" cap="none" spc="0" normalizeH="0" baseline="0" noProof="0" dirty="0">
                <a:ln>
                  <a:noFill/>
                </a:ln>
                <a:solidFill>
                  <a:srgbClr val="C00000"/>
                </a:solidFill>
                <a:effectLst/>
                <a:uLnTx/>
                <a:uFillTx/>
                <a:latin typeface="Calibri" charset="0"/>
                <a:ea typeface="ＭＳ Ｐゴシック" charset="0"/>
                <a:cs typeface="+mn-cs"/>
              </a:rPr>
              <a:t>submittal </a:t>
            </a:r>
            <a:r>
              <a:rPr kumimoji="0" lang="en-US" sz="2800" b="0" i="0" u="none" strike="noStrike" kern="1200" cap="none" spc="0" normalizeH="0" baseline="0" noProof="0" dirty="0">
                <a:ln>
                  <a:noFill/>
                </a:ln>
                <a:solidFill>
                  <a:srgbClr val="C00000"/>
                </a:solidFill>
                <a:effectLst/>
                <a:uLnTx/>
                <a:uFillTx/>
                <a:latin typeface="Calibri" charset="0"/>
                <a:ea typeface="ＭＳ Ｐゴシック" charset="0"/>
                <a:cs typeface="+mn-cs"/>
              </a:rPr>
              <a:t>of </a:t>
            </a:r>
            <a:r>
              <a:rPr kumimoji="0" lang="en-US" sz="2800" b="1" i="1" u="none" strike="noStrike" kern="1200" cap="none" spc="0" normalizeH="0" baseline="0" noProof="0" dirty="0">
                <a:ln>
                  <a:noFill/>
                </a:ln>
                <a:solidFill>
                  <a:srgbClr val="C00000"/>
                </a:solidFill>
                <a:effectLst/>
                <a:uLnTx/>
                <a:uFillTx/>
                <a:latin typeface="Calibri" charset="0"/>
                <a:ea typeface="ＭＳ Ｐゴシック" charset="0"/>
                <a:cs typeface="+mn-cs"/>
              </a:rPr>
              <a:t>approved</a:t>
            </a:r>
            <a:r>
              <a:rPr kumimoji="0" lang="en-US" sz="2800" b="0" i="0" u="none" strike="noStrike" kern="1200" cap="none" spc="0" normalizeH="0" baseline="0" noProof="0" dirty="0">
                <a:ln>
                  <a:noFill/>
                </a:ln>
                <a:solidFill>
                  <a:srgbClr val="C00000"/>
                </a:solidFill>
                <a:effectLst/>
                <a:uLnTx/>
                <a:uFillTx/>
                <a:latin typeface="Calibri" charset="0"/>
                <a:ea typeface="ＭＳ Ｐゴシック" charset="0"/>
                <a:cs typeface="+mn-cs"/>
              </a:rPr>
              <a:t> designs</a:t>
            </a:r>
          </a:p>
        </p:txBody>
      </p:sp>
      <p:sp>
        <p:nvSpPr>
          <p:cNvPr id="6" name="TextBox 5">
            <a:extLst>
              <a:ext uri="{FF2B5EF4-FFF2-40B4-BE49-F238E27FC236}">
                <a16:creationId xmlns:a16="http://schemas.microsoft.com/office/drawing/2014/main" id="{10A57797-9AE2-4C37-86AE-F74A25F5D773}"/>
              </a:ext>
            </a:extLst>
          </p:cNvPr>
          <p:cNvSpPr txBox="1"/>
          <p:nvPr/>
        </p:nvSpPr>
        <p:spPr>
          <a:xfrm>
            <a:off x="258620" y="6261407"/>
            <a:ext cx="8428180" cy="46166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Calibri" charset="0"/>
                <a:ea typeface="ＭＳ Ｐゴシック" charset="0"/>
                <a:cs typeface="+mn-cs"/>
              </a:rPr>
              <a:t>Dates have changed from December</a:t>
            </a:r>
            <a:r>
              <a:rPr kumimoji="0" lang="en-US" sz="2400" b="1" i="1" u="none" strike="noStrike" kern="1200" cap="none" spc="0" normalizeH="0" noProof="0" dirty="0" smtClean="0">
                <a:ln>
                  <a:noFill/>
                </a:ln>
                <a:solidFill>
                  <a:srgbClr val="FF0000"/>
                </a:solidFill>
                <a:effectLst>
                  <a:outerShdw blurRad="38100" dist="38100" dir="2700000" algn="tl">
                    <a:srgbClr val="000000">
                      <a:alpha val="43137"/>
                    </a:srgbClr>
                  </a:outerShdw>
                </a:effectLst>
                <a:uLnTx/>
                <a:uFillTx/>
                <a:latin typeface="Calibri" charset="0"/>
                <a:ea typeface="ＭＳ Ｐゴシック" charset="0"/>
                <a:cs typeface="+mn-cs"/>
              </a:rPr>
              <a:t> 31, 2019 and 2020</a:t>
            </a:r>
            <a:endParaRPr kumimoji="0" lang="en-US" sz="24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charset="0"/>
              <a:ea typeface="ＭＳ Ｐゴシック" charset="0"/>
              <a:cs typeface="+mn-cs"/>
            </a:endParaRPr>
          </a:p>
        </p:txBody>
      </p:sp>
    </p:spTree>
    <p:extLst>
      <p:ext uri="{BB962C8B-B14F-4D97-AF65-F5344CB8AC3E}">
        <p14:creationId xmlns:p14="http://schemas.microsoft.com/office/powerpoint/2010/main" val="1498420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childTnLst>
                          </p:cTn>
                        </p:par>
                        <p:par>
                          <p:cTn id="8" fill="hold">
                            <p:stCondLst>
                              <p:cond delay="175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38AEE-1CDA-4CC7-8732-83538B25C1CE}"/>
              </a:ext>
            </a:extLst>
          </p:cNvPr>
          <p:cNvSpPr>
            <a:spLocks noGrp="1"/>
          </p:cNvSpPr>
          <p:nvPr>
            <p:ph type="title"/>
          </p:nvPr>
        </p:nvSpPr>
        <p:spPr>
          <a:xfrm>
            <a:off x="0" y="365760"/>
            <a:ext cx="9144000" cy="914400"/>
          </a:xfrm>
        </p:spPr>
        <p:txBody>
          <a:bodyPr/>
          <a:lstStyle/>
          <a:p>
            <a:r>
              <a:rPr lang="en-US" dirty="0"/>
              <a:t>NGS design request in practice</a:t>
            </a:r>
          </a:p>
        </p:txBody>
      </p:sp>
      <p:sp>
        <p:nvSpPr>
          <p:cNvPr id="3" name="Content Placeholder 2">
            <a:extLst>
              <a:ext uri="{FF2B5EF4-FFF2-40B4-BE49-F238E27FC236}">
                <a16:creationId xmlns:a16="http://schemas.microsoft.com/office/drawing/2014/main" id="{9E5B027F-262F-418B-A43F-C863253D4E55}"/>
              </a:ext>
            </a:extLst>
          </p:cNvPr>
          <p:cNvSpPr>
            <a:spLocks noGrp="1"/>
          </p:cNvSpPr>
          <p:nvPr>
            <p:ph idx="1"/>
          </p:nvPr>
        </p:nvSpPr>
        <p:spPr>
          <a:xfrm>
            <a:off x="457200" y="1463040"/>
            <a:ext cx="8310282" cy="4785360"/>
          </a:xfrm>
        </p:spPr>
        <p:txBody>
          <a:bodyPr>
            <a:normAutofit fontScale="92500" lnSpcReduction="10000"/>
          </a:bodyPr>
          <a:lstStyle/>
          <a:p>
            <a:pPr>
              <a:lnSpc>
                <a:spcPct val="100000"/>
              </a:lnSpc>
            </a:pPr>
            <a:r>
              <a:rPr lang="en-US" dirty="0"/>
              <a:t>Minimum distortion criterion of ±50 ppm</a:t>
            </a:r>
          </a:p>
          <a:p>
            <a:pPr lvl="1"/>
            <a:r>
              <a:rPr lang="en-US" dirty="0"/>
              <a:t>Corresponds to nominal width of 180 km</a:t>
            </a:r>
          </a:p>
          <a:p>
            <a:pPr lvl="1"/>
            <a:r>
              <a:rPr lang="en-US" dirty="0"/>
              <a:t>State can request zones designs by NGS at ±50 ppm</a:t>
            </a:r>
          </a:p>
          <a:p>
            <a:r>
              <a:rPr lang="en-US" i="1" dirty="0"/>
              <a:t>Example:  </a:t>
            </a:r>
            <a:r>
              <a:rPr lang="en-US" dirty="0"/>
              <a:t>Request zones different from default</a:t>
            </a:r>
          </a:p>
          <a:p>
            <a:pPr lvl="1"/>
            <a:r>
              <a:rPr lang="en-US" dirty="0"/>
              <a:t>State has 3 SPCS 83 zones designed for ±100 ppm</a:t>
            </a:r>
          </a:p>
          <a:p>
            <a:pPr lvl="2"/>
            <a:r>
              <a:rPr lang="en-US" dirty="0"/>
              <a:t>State about 600 km wide</a:t>
            </a:r>
          </a:p>
          <a:p>
            <a:pPr lvl="2"/>
            <a:r>
              <a:rPr lang="en-US" dirty="0"/>
              <a:t>Wants new set of zones at ±50 ppm</a:t>
            </a:r>
          </a:p>
          <a:p>
            <a:pPr lvl="1"/>
            <a:r>
              <a:rPr lang="en-US" dirty="0"/>
              <a:t>Estimated number of new zones:  </a:t>
            </a:r>
          </a:p>
          <a:p>
            <a:pPr lvl="2"/>
            <a:r>
              <a:rPr lang="en-US" dirty="0"/>
              <a:t>State width / 180 km, rounded up to next whole number</a:t>
            </a:r>
          </a:p>
          <a:p>
            <a:pPr lvl="2"/>
            <a:r>
              <a:rPr lang="en-US" dirty="0"/>
              <a:t>600 km / 180 km = 3.333 </a:t>
            </a:r>
            <a:r>
              <a:rPr lang="en-US" dirty="0">
                <a:sym typeface="Wingdings" panose="05000000000000000000" pitchFamily="2" charset="2"/>
              </a:rPr>
              <a:t> </a:t>
            </a:r>
            <a:r>
              <a:rPr lang="en-US" b="1" dirty="0">
                <a:sym typeface="Wingdings" panose="05000000000000000000" pitchFamily="2" charset="2"/>
              </a:rPr>
              <a:t>4 zones</a:t>
            </a:r>
          </a:p>
          <a:p>
            <a:pPr lvl="2"/>
            <a:r>
              <a:rPr lang="en-US" dirty="0">
                <a:sym typeface="Wingdings" panose="05000000000000000000" pitchFamily="2" charset="2"/>
              </a:rPr>
              <a:t>So new SPCS2022 configuration will likely consist of 4 zones</a:t>
            </a:r>
            <a:endParaRPr lang="en-US" dirty="0"/>
          </a:p>
        </p:txBody>
      </p:sp>
      <p:sp>
        <p:nvSpPr>
          <p:cNvPr id="5" name="Slide Number Placeholder 4">
            <a:extLst>
              <a:ext uri="{FF2B5EF4-FFF2-40B4-BE49-F238E27FC236}">
                <a16:creationId xmlns:a16="http://schemas.microsoft.com/office/drawing/2014/main" id="{414B2FA5-AEDC-462A-8D80-EA3BD4CAD67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EBFE9-79BB-431F-AEDF-EF334E7ED36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12285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38AEE-1CDA-4CC7-8732-83538B25C1CE}"/>
              </a:ext>
            </a:extLst>
          </p:cNvPr>
          <p:cNvSpPr>
            <a:spLocks noGrp="1"/>
          </p:cNvSpPr>
          <p:nvPr>
            <p:ph type="title"/>
          </p:nvPr>
        </p:nvSpPr>
        <p:spPr>
          <a:xfrm>
            <a:off x="0" y="365760"/>
            <a:ext cx="9144000" cy="914400"/>
          </a:xfrm>
        </p:spPr>
        <p:txBody>
          <a:bodyPr/>
          <a:lstStyle/>
          <a:p>
            <a:r>
              <a:rPr lang="en-US" dirty="0"/>
              <a:t>Making requests and proposals</a:t>
            </a:r>
          </a:p>
        </p:txBody>
      </p:sp>
      <p:sp>
        <p:nvSpPr>
          <p:cNvPr id="3" name="Content Placeholder 2">
            <a:extLst>
              <a:ext uri="{FF2B5EF4-FFF2-40B4-BE49-F238E27FC236}">
                <a16:creationId xmlns:a16="http://schemas.microsoft.com/office/drawing/2014/main" id="{9E5B027F-262F-418B-A43F-C863253D4E55}"/>
              </a:ext>
            </a:extLst>
          </p:cNvPr>
          <p:cNvSpPr>
            <a:spLocks noGrp="1"/>
          </p:cNvSpPr>
          <p:nvPr>
            <p:ph idx="1"/>
          </p:nvPr>
        </p:nvSpPr>
        <p:spPr>
          <a:xfrm>
            <a:off x="457200" y="1463040"/>
            <a:ext cx="8310282" cy="4785360"/>
          </a:xfrm>
        </p:spPr>
        <p:txBody>
          <a:bodyPr>
            <a:normAutofit fontScale="92500" lnSpcReduction="10000"/>
          </a:bodyPr>
          <a:lstStyle/>
          <a:p>
            <a:pPr>
              <a:lnSpc>
                <a:spcPct val="100000"/>
              </a:lnSpc>
            </a:pPr>
            <a:r>
              <a:rPr lang="en-US" dirty="0"/>
              <a:t>Two (</a:t>
            </a:r>
            <a:r>
              <a:rPr lang="en-US" b="1" i="1" dirty="0"/>
              <a:t>draft</a:t>
            </a:r>
            <a:r>
              <a:rPr lang="en-US" dirty="0"/>
              <a:t>) fillable PDF forms</a:t>
            </a:r>
          </a:p>
          <a:p>
            <a:pPr lvl="1"/>
            <a:r>
              <a:rPr lang="en-US" dirty="0"/>
              <a:t>Intent:  make easy for stakeholders and NGS</a:t>
            </a:r>
          </a:p>
          <a:p>
            <a:pPr lvl="1"/>
            <a:r>
              <a:rPr lang="en-US" dirty="0"/>
              <a:t>Simple:  pick lists, radio buttons, few free-form fields</a:t>
            </a:r>
          </a:p>
          <a:p>
            <a:pPr>
              <a:lnSpc>
                <a:spcPct val="100000"/>
              </a:lnSpc>
            </a:pPr>
            <a:r>
              <a:rPr lang="en-US" dirty="0"/>
              <a:t>SPCS2022 Zone Request and Proposal Form</a:t>
            </a:r>
          </a:p>
          <a:p>
            <a:pPr lvl="1"/>
            <a:r>
              <a:rPr lang="en-US" dirty="0"/>
              <a:t>Request zone designs or modifications by NGS</a:t>
            </a:r>
          </a:p>
          <a:p>
            <a:pPr lvl="1"/>
            <a:r>
              <a:rPr lang="en-US" dirty="0"/>
              <a:t>Propose zones designed by stakeholders (usually LDPs)</a:t>
            </a:r>
          </a:p>
          <a:p>
            <a:pPr>
              <a:lnSpc>
                <a:spcPct val="100000"/>
              </a:lnSpc>
            </a:pPr>
            <a:r>
              <a:rPr lang="en-US" dirty="0"/>
              <a:t>SPCS2022 Zone Design Submittal Form</a:t>
            </a:r>
          </a:p>
          <a:p>
            <a:pPr lvl="1"/>
            <a:r>
              <a:rPr lang="en-US" dirty="0"/>
              <a:t>For stakeholders to submit their own zone designs</a:t>
            </a:r>
          </a:p>
          <a:p>
            <a:pPr lvl="1"/>
            <a:r>
              <a:rPr lang="en-US" dirty="0"/>
              <a:t>Based on a previous proposal approved by NGS</a:t>
            </a:r>
          </a:p>
          <a:p>
            <a:pPr lvl="1"/>
            <a:r>
              <a:rPr lang="en-US" dirty="0"/>
              <a:t>Not required for requests</a:t>
            </a:r>
          </a:p>
        </p:txBody>
      </p:sp>
      <p:sp>
        <p:nvSpPr>
          <p:cNvPr id="5" name="Slide Number Placeholder 4">
            <a:extLst>
              <a:ext uri="{FF2B5EF4-FFF2-40B4-BE49-F238E27FC236}">
                <a16:creationId xmlns:a16="http://schemas.microsoft.com/office/drawing/2014/main" id="{414B2FA5-AEDC-462A-8D80-EA3BD4CAD67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EBFE9-79BB-431F-AEDF-EF334E7ED36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19625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286" t="29899" r="1854" b="24242"/>
          <a:stretch/>
        </p:blipFill>
        <p:spPr>
          <a:xfrm>
            <a:off x="297872" y="96433"/>
            <a:ext cx="8548255" cy="5330919"/>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8176" b="70903"/>
          <a:stretch/>
        </p:blipFill>
        <p:spPr>
          <a:xfrm>
            <a:off x="5082358" y="4599709"/>
            <a:ext cx="3940416" cy="2853967"/>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r="52439" b="71111"/>
          <a:stretch/>
        </p:blipFill>
        <p:spPr>
          <a:xfrm>
            <a:off x="-41564" y="3893127"/>
            <a:ext cx="1814933" cy="1422112"/>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75324" r="412"/>
          <a:stretch/>
        </p:blipFill>
        <p:spPr>
          <a:xfrm>
            <a:off x="-56380" y="5497112"/>
            <a:ext cx="4725362" cy="1510402"/>
          </a:xfrm>
          <a:prstGeom prst="rect">
            <a:avLst/>
          </a:prstGeom>
        </p:spPr>
      </p:pic>
    </p:spTree>
    <p:extLst>
      <p:ext uri="{BB962C8B-B14F-4D97-AF65-F5344CB8AC3E}">
        <p14:creationId xmlns:p14="http://schemas.microsoft.com/office/powerpoint/2010/main" val="2706852418"/>
      </p:ext>
    </p:extLst>
  </p:cSld>
  <p:clrMapOvr>
    <a:masterClrMapping/>
  </p:clrMapOvr>
  <p:transition spd="med">
    <p:wipe dir="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8786" name="Title 1"/>
          <p:cNvSpPr>
            <a:spLocks noGrp="1"/>
          </p:cNvSpPr>
          <p:nvPr>
            <p:ph type="title"/>
          </p:nvPr>
        </p:nvSpPr>
        <p:spPr>
          <a:xfrm>
            <a:off x="0" y="274638"/>
            <a:ext cx="9144000" cy="1143000"/>
          </a:xfrm>
        </p:spPr>
        <p:txBody>
          <a:bodyPr/>
          <a:lstStyle/>
          <a:p>
            <a:r>
              <a:rPr lang="en-US" altLang="en-US" dirty="0" smtClean="0">
                <a:latin typeface="+mj-lt"/>
              </a:rPr>
              <a:t>SPCS2022</a:t>
            </a:r>
            <a:br>
              <a:rPr lang="en-US" altLang="en-US" dirty="0" smtClean="0">
                <a:latin typeface="+mj-lt"/>
              </a:rPr>
            </a:br>
            <a:r>
              <a:rPr lang="en-US" altLang="en-US" dirty="0" smtClean="0">
                <a:latin typeface="+mj-lt"/>
              </a:rPr>
              <a:t>Deadlines (could change)</a:t>
            </a:r>
          </a:p>
        </p:txBody>
      </p:sp>
      <p:sp>
        <p:nvSpPr>
          <p:cNvPr id="3" name="Content Placeholder 2">
            <a:extLst>
              <a:ext uri="{FF2B5EF4-FFF2-40B4-BE49-F238E27FC236}">
                <a16:creationId xmlns:a16="http://schemas.microsoft.com/office/drawing/2014/main" id="{4ED6D7B7-B935-4521-9DE3-2CDBF8B7E83A}"/>
              </a:ext>
            </a:extLst>
          </p:cNvPr>
          <p:cNvSpPr>
            <a:spLocks noGrp="1"/>
          </p:cNvSpPr>
          <p:nvPr>
            <p:ph idx="1"/>
          </p:nvPr>
        </p:nvSpPr>
        <p:spPr>
          <a:xfrm>
            <a:off x="457200" y="1600200"/>
            <a:ext cx="8391525" cy="4725988"/>
          </a:xfrm>
        </p:spPr>
        <p:txBody>
          <a:bodyPr>
            <a:normAutofit fontScale="70000" lnSpcReduction="20000"/>
          </a:bodyPr>
          <a:lstStyle/>
          <a:p>
            <a:pPr marL="0" indent="0">
              <a:lnSpc>
                <a:spcPct val="110000"/>
              </a:lnSpc>
              <a:buFont typeface="Arial" panose="020B0604020202020204" pitchFamily="34" charset="0"/>
              <a:buNone/>
              <a:defRPr/>
            </a:pPr>
            <a:r>
              <a:rPr lang="en-US" b="1" dirty="0" smtClean="0">
                <a:latin typeface="+mj-lt"/>
              </a:rPr>
              <a:t>August 31</a:t>
            </a:r>
            <a:r>
              <a:rPr lang="en-US" b="1" dirty="0">
                <a:latin typeface="+mj-lt"/>
              </a:rPr>
              <a:t>, 2018</a:t>
            </a:r>
            <a:r>
              <a:rPr lang="en-US" dirty="0">
                <a:latin typeface="+mj-lt"/>
              </a:rPr>
              <a:t> for Federal Register Notice comments</a:t>
            </a:r>
          </a:p>
          <a:p>
            <a:pPr marL="457200" indent="-457200">
              <a:lnSpc>
                <a:spcPct val="110000"/>
              </a:lnSpc>
              <a:defRPr/>
            </a:pPr>
            <a:r>
              <a:rPr lang="en-US" dirty="0">
                <a:latin typeface="+mj-lt"/>
              </a:rPr>
              <a:t>On policy and procedures</a:t>
            </a:r>
          </a:p>
          <a:p>
            <a:pPr marL="457200" indent="-457200">
              <a:lnSpc>
                <a:spcPct val="110000"/>
              </a:lnSpc>
              <a:defRPr/>
            </a:pPr>
            <a:r>
              <a:rPr lang="en-US" dirty="0">
                <a:latin typeface="+mj-lt"/>
              </a:rPr>
              <a:t>Includes “special purpose” zones</a:t>
            </a:r>
          </a:p>
          <a:p>
            <a:pPr marL="0" indent="0">
              <a:lnSpc>
                <a:spcPct val="110000"/>
              </a:lnSpc>
              <a:buFont typeface="Arial" panose="020B0604020202020204" pitchFamily="34" charset="0"/>
              <a:buNone/>
              <a:defRPr/>
            </a:pPr>
            <a:r>
              <a:rPr lang="en-US" dirty="0">
                <a:latin typeface="+mj-lt"/>
              </a:rPr>
              <a:t>Deadlines for </a:t>
            </a:r>
            <a:r>
              <a:rPr lang="en-US" b="1" i="1" dirty="0">
                <a:latin typeface="+mj-lt"/>
              </a:rPr>
              <a:t>consensus</a:t>
            </a:r>
            <a:r>
              <a:rPr lang="en-US" dirty="0">
                <a:latin typeface="+mj-lt"/>
              </a:rPr>
              <a:t> input (</a:t>
            </a:r>
            <a:r>
              <a:rPr lang="en-US" b="1" i="1" dirty="0">
                <a:latin typeface="+mj-lt"/>
              </a:rPr>
              <a:t>Procedures 1.d.i.</a:t>
            </a:r>
            <a:r>
              <a:rPr lang="en-US" dirty="0">
                <a:latin typeface="+mj-lt"/>
              </a:rPr>
              <a:t>)</a:t>
            </a:r>
          </a:p>
          <a:p>
            <a:pPr>
              <a:lnSpc>
                <a:spcPct val="110000"/>
              </a:lnSpc>
              <a:defRPr/>
            </a:pPr>
            <a:r>
              <a:rPr lang="en-US" b="1" dirty="0">
                <a:latin typeface="+mj-lt"/>
              </a:rPr>
              <a:t>Dec 31, 2019 </a:t>
            </a:r>
            <a:r>
              <a:rPr lang="en-US" dirty="0">
                <a:latin typeface="+mj-lt"/>
              </a:rPr>
              <a:t>for requests and </a:t>
            </a:r>
            <a:r>
              <a:rPr lang="en-US" dirty="0" smtClean="0">
                <a:latin typeface="+mj-lt"/>
              </a:rPr>
              <a:t>proposals</a:t>
            </a:r>
            <a:endParaRPr lang="en-US" dirty="0">
              <a:latin typeface="+mj-lt"/>
            </a:endParaRPr>
          </a:p>
          <a:p>
            <a:pPr lvl="1">
              <a:lnSpc>
                <a:spcPct val="110000"/>
              </a:lnSpc>
              <a:defRPr/>
            </a:pPr>
            <a:r>
              <a:rPr lang="en-US" b="1" i="1" dirty="0">
                <a:latin typeface="+mj-lt"/>
              </a:rPr>
              <a:t>Requests</a:t>
            </a:r>
            <a:r>
              <a:rPr lang="en-US" dirty="0">
                <a:latin typeface="+mj-lt"/>
              </a:rPr>
              <a:t> are for designs by NGS</a:t>
            </a:r>
          </a:p>
          <a:p>
            <a:pPr lvl="1">
              <a:lnSpc>
                <a:spcPct val="110000"/>
              </a:lnSpc>
              <a:defRPr/>
            </a:pPr>
            <a:r>
              <a:rPr lang="en-US" b="1" i="1" dirty="0">
                <a:latin typeface="+mj-lt"/>
              </a:rPr>
              <a:t>Proposals</a:t>
            </a:r>
            <a:r>
              <a:rPr lang="en-US" dirty="0">
                <a:latin typeface="+mj-lt"/>
              </a:rPr>
              <a:t> are for designs by contributing partners</a:t>
            </a:r>
          </a:p>
          <a:p>
            <a:pPr>
              <a:lnSpc>
                <a:spcPct val="110000"/>
              </a:lnSpc>
              <a:defRPr/>
            </a:pPr>
            <a:r>
              <a:rPr lang="en-US" b="1" dirty="0">
                <a:latin typeface="+mj-lt"/>
              </a:rPr>
              <a:t>Dec 31, 2020 </a:t>
            </a:r>
            <a:r>
              <a:rPr lang="en-US" dirty="0">
                <a:latin typeface="+mj-lt"/>
              </a:rPr>
              <a:t>for submittal of approved designs</a:t>
            </a:r>
          </a:p>
          <a:p>
            <a:pPr lvl="1">
              <a:lnSpc>
                <a:spcPct val="110000"/>
              </a:lnSpc>
              <a:defRPr/>
            </a:pPr>
            <a:r>
              <a:rPr lang="en-US" dirty="0">
                <a:latin typeface="+mj-lt"/>
              </a:rPr>
              <a:t>Proposal must first be approved by NGS</a:t>
            </a:r>
          </a:p>
          <a:p>
            <a:pPr lvl="1">
              <a:lnSpc>
                <a:spcPct val="110000"/>
              </a:lnSpc>
              <a:defRPr/>
            </a:pPr>
            <a:r>
              <a:rPr lang="en-US" dirty="0">
                <a:latin typeface="+mj-lt"/>
              </a:rPr>
              <a:t>Designs submitted by contributing partners</a:t>
            </a:r>
          </a:p>
          <a:p>
            <a:pPr lvl="1">
              <a:lnSpc>
                <a:spcPct val="110000"/>
              </a:lnSpc>
              <a:defRPr/>
            </a:pPr>
            <a:r>
              <a:rPr lang="en-US" dirty="0">
                <a:latin typeface="+mj-lt"/>
              </a:rPr>
              <a:t>Designs must be complete before NGS review</a:t>
            </a:r>
          </a:p>
          <a:p>
            <a:pPr>
              <a:lnSpc>
                <a:spcPct val="110000"/>
              </a:lnSpc>
              <a:defRPr/>
            </a:pPr>
            <a:r>
              <a:rPr lang="en-US" b="1" dirty="0">
                <a:latin typeface="+mj-lt"/>
              </a:rPr>
              <a:t>Dec 31, 2021 </a:t>
            </a:r>
            <a:r>
              <a:rPr lang="en-US" dirty="0">
                <a:latin typeface="+mj-lt"/>
              </a:rPr>
              <a:t>for NGS to confirm zone computations</a:t>
            </a:r>
          </a:p>
          <a:p>
            <a:pPr>
              <a:lnSpc>
                <a:spcPct val="110000"/>
              </a:lnSpc>
              <a:defRPr/>
            </a:pPr>
            <a:r>
              <a:rPr lang="en-US" dirty="0">
                <a:latin typeface="+mj-lt"/>
              </a:rPr>
              <a:t>After deadlines, will be a </a:t>
            </a:r>
            <a:r>
              <a:rPr lang="en-US" i="1" dirty="0">
                <a:latin typeface="+mj-lt"/>
              </a:rPr>
              <a:t>change request </a:t>
            </a:r>
            <a:r>
              <a:rPr lang="en-US" dirty="0">
                <a:latin typeface="+mj-lt"/>
              </a:rPr>
              <a:t>for SPCS2022</a:t>
            </a:r>
          </a:p>
        </p:txBody>
      </p:sp>
      <p:sp>
        <p:nvSpPr>
          <p:cNvPr id="4" name="Rectangle 3">
            <a:extLst>
              <a:ext uri="{FF2B5EF4-FFF2-40B4-BE49-F238E27FC236}">
                <a16:creationId xmlns:a16="http://schemas.microsoft.com/office/drawing/2014/main" id="{14A43582-4641-4A49-A153-A001B86A634D}"/>
              </a:ext>
            </a:extLst>
          </p:cNvPr>
          <p:cNvSpPr/>
          <p:nvPr/>
        </p:nvSpPr>
        <p:spPr>
          <a:xfrm>
            <a:off x="457200" y="1590675"/>
            <a:ext cx="1947863" cy="406400"/>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dirty="0">
              <a:solidFill>
                <a:prstClr val="white"/>
              </a:solidFill>
            </a:endParaRPr>
          </a:p>
        </p:txBody>
      </p:sp>
      <p:sp>
        <p:nvSpPr>
          <p:cNvPr id="8" name="Rectangle 7">
            <a:extLst>
              <a:ext uri="{FF2B5EF4-FFF2-40B4-BE49-F238E27FC236}">
                <a16:creationId xmlns:a16="http://schemas.microsoft.com/office/drawing/2014/main" id="{65D2BA5C-A98E-4CDF-B78D-A5986AD5C13C}"/>
              </a:ext>
            </a:extLst>
          </p:cNvPr>
          <p:cNvSpPr/>
          <p:nvPr/>
        </p:nvSpPr>
        <p:spPr>
          <a:xfrm>
            <a:off x="857250" y="3054350"/>
            <a:ext cx="1547813" cy="406400"/>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dirty="0">
              <a:solidFill>
                <a:prstClr val="white"/>
              </a:solidFill>
            </a:endParaRPr>
          </a:p>
        </p:txBody>
      </p:sp>
      <p:sp>
        <p:nvSpPr>
          <p:cNvPr id="9" name="Rectangle 8">
            <a:extLst>
              <a:ext uri="{FF2B5EF4-FFF2-40B4-BE49-F238E27FC236}">
                <a16:creationId xmlns:a16="http://schemas.microsoft.com/office/drawing/2014/main" id="{8EE4BF9E-94DD-4EF0-A390-ADD34B4A2116}"/>
              </a:ext>
            </a:extLst>
          </p:cNvPr>
          <p:cNvSpPr/>
          <p:nvPr/>
        </p:nvSpPr>
        <p:spPr>
          <a:xfrm>
            <a:off x="857250" y="4103688"/>
            <a:ext cx="1547813" cy="406400"/>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dirty="0">
              <a:solidFill>
                <a:prstClr val="white"/>
              </a:solidFill>
            </a:endParaRPr>
          </a:p>
        </p:txBody>
      </p:sp>
      <p:sp>
        <p:nvSpPr>
          <p:cNvPr id="10" name="Rectangle 9">
            <a:extLst>
              <a:ext uri="{FF2B5EF4-FFF2-40B4-BE49-F238E27FC236}">
                <a16:creationId xmlns:a16="http://schemas.microsoft.com/office/drawing/2014/main" id="{3BB8481F-967A-4A77-B1C4-F7BF89B1033F}"/>
              </a:ext>
            </a:extLst>
          </p:cNvPr>
          <p:cNvSpPr/>
          <p:nvPr/>
        </p:nvSpPr>
        <p:spPr>
          <a:xfrm>
            <a:off x="857250" y="5487988"/>
            <a:ext cx="1547813" cy="406400"/>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dirty="0">
              <a:solidFill>
                <a:prstClr val="white"/>
              </a:solidFill>
            </a:endParaRPr>
          </a:p>
        </p:txBody>
      </p:sp>
      <p:sp>
        <p:nvSpPr>
          <p:cNvPr id="11" name="TextBox 10">
            <a:extLst>
              <a:ext uri="{FF2B5EF4-FFF2-40B4-BE49-F238E27FC236}">
                <a16:creationId xmlns:a16="http://schemas.microsoft.com/office/drawing/2014/main" id="{44B8279F-AD38-4F78-BC92-D3C4D79FBC46}"/>
              </a:ext>
            </a:extLst>
          </p:cNvPr>
          <p:cNvSpPr txBox="1"/>
          <p:nvPr/>
        </p:nvSpPr>
        <p:spPr>
          <a:xfrm>
            <a:off x="6037263" y="4503738"/>
            <a:ext cx="2947987" cy="461962"/>
          </a:xfrm>
          <a:prstGeom prst="rect">
            <a:avLst/>
          </a:prstGeom>
          <a:solidFill>
            <a:schemeClr val="bg1"/>
          </a:solidFill>
          <a:ln w="19050">
            <a:solidFill>
              <a:srgbClr val="C00000"/>
            </a:solidFill>
          </a:ln>
          <a:effectLst>
            <a:outerShdw blurRad="63500" sx="102000" sy="102000" algn="ctr" rotWithShape="0">
              <a:prstClr val="black">
                <a:alpha val="40000"/>
              </a:prstClr>
            </a:outerShdw>
          </a:effectLst>
        </p:spPr>
        <p:txBody>
          <a:bodyPr>
            <a:spAutoFit/>
          </a:bodyPr>
          <a:lstStyle/>
          <a:p>
            <a:pPr algn="ctr">
              <a:defRPr/>
            </a:pPr>
            <a:r>
              <a:rPr lang="en-US" sz="2400" b="1" dirty="0">
                <a:solidFill>
                  <a:srgbClr val="C00000"/>
                </a:solidFill>
              </a:rPr>
              <a:t>NGS.SPCS@noaa.gov </a:t>
            </a:r>
          </a:p>
        </p:txBody>
      </p:sp>
      <p:sp>
        <p:nvSpPr>
          <p:cNvPr id="12" name="TextBox 11">
            <a:extLst>
              <a:ext uri="{FF2B5EF4-FFF2-40B4-BE49-F238E27FC236}">
                <a16:creationId xmlns:a16="http://schemas.microsoft.com/office/drawing/2014/main" id="{957EF6EB-2CF6-43EC-AF28-9BA611DCFE64}"/>
              </a:ext>
            </a:extLst>
          </p:cNvPr>
          <p:cNvSpPr txBox="1"/>
          <p:nvPr/>
        </p:nvSpPr>
        <p:spPr>
          <a:xfrm>
            <a:off x="5478463" y="2038350"/>
            <a:ext cx="3506787" cy="460375"/>
          </a:xfrm>
          <a:prstGeom prst="rect">
            <a:avLst/>
          </a:prstGeom>
          <a:solidFill>
            <a:schemeClr val="bg1"/>
          </a:solidFill>
          <a:ln w="19050">
            <a:solidFill>
              <a:srgbClr val="C00000"/>
            </a:solidFill>
          </a:ln>
          <a:effectLst>
            <a:outerShdw blurRad="63500" sx="102000" sy="102000" algn="ctr" rotWithShape="0">
              <a:prstClr val="black">
                <a:alpha val="40000"/>
              </a:prstClr>
            </a:outerShdw>
          </a:effectLst>
        </p:spPr>
        <p:txBody>
          <a:bodyPr>
            <a:spAutoFit/>
          </a:bodyPr>
          <a:lstStyle/>
          <a:p>
            <a:pPr algn="ctr">
              <a:defRPr/>
            </a:pPr>
            <a:r>
              <a:rPr lang="en-US" sz="2400" b="1" dirty="0">
                <a:solidFill>
                  <a:srgbClr val="C00000"/>
                </a:solidFill>
              </a:rPr>
              <a:t>NGS.Feedback@noaa.gov </a:t>
            </a:r>
          </a:p>
        </p:txBody>
      </p:sp>
      <p:sp>
        <p:nvSpPr>
          <p:cNvPr id="5" name="Date Placeholder 4"/>
          <p:cNvSpPr>
            <a:spLocks noGrp="1"/>
          </p:cNvSpPr>
          <p:nvPr>
            <p:ph type="dt" sz="quarter" idx="10"/>
          </p:nvPr>
        </p:nvSpPr>
        <p:spPr/>
        <p:txBody>
          <a:bodyPr/>
          <a:lstStyle/>
          <a:p>
            <a:pPr>
              <a:defRPr/>
            </a:pPr>
            <a:r>
              <a:rPr lang="en-US" sz="1600" dirty="0" smtClean="0">
                <a:solidFill>
                  <a:schemeClr val="tx1"/>
                </a:solidFill>
              </a:rPr>
              <a:t>NGS Webinar on SPCS</a:t>
            </a:r>
            <a:endParaRPr lang="en-US" sz="1600" dirty="0">
              <a:solidFill>
                <a:schemeClr val="tx1"/>
              </a:solidFill>
            </a:endParaRPr>
          </a:p>
        </p:txBody>
      </p:sp>
      <p:sp>
        <p:nvSpPr>
          <p:cNvPr id="6" name="Footer Placeholder 5"/>
          <p:cNvSpPr>
            <a:spLocks noGrp="1"/>
          </p:cNvSpPr>
          <p:nvPr>
            <p:ph type="ftr" sz="quarter" idx="11"/>
          </p:nvPr>
        </p:nvSpPr>
        <p:spPr/>
        <p:txBody>
          <a:bodyPr/>
          <a:lstStyle/>
          <a:p>
            <a:pPr>
              <a:defRPr/>
            </a:pPr>
            <a:r>
              <a:rPr lang="en-US" dirty="0">
                <a:solidFill>
                  <a:schemeClr val="tx1"/>
                </a:solidFill>
              </a:rPr>
              <a:t>g</a:t>
            </a:r>
            <a:r>
              <a:rPr lang="en-US" dirty="0" smtClean="0">
                <a:solidFill>
                  <a:schemeClr val="tx1"/>
                </a:solidFill>
              </a:rPr>
              <a:t>eodesy.noaa.gov</a:t>
            </a:r>
            <a:endParaRPr lang="en-US" dirty="0">
              <a:solidFill>
                <a:schemeClr val="tx1"/>
              </a:solidFill>
            </a:endParaRPr>
          </a:p>
        </p:txBody>
      </p:sp>
      <p:sp>
        <p:nvSpPr>
          <p:cNvPr id="13" name="Date Placeholder 4"/>
          <p:cNvSpPr txBox="1">
            <a:spLocks/>
          </p:cNvSpPr>
          <p:nvPr/>
        </p:nvSpPr>
        <p:spPr>
          <a:xfrm>
            <a:off x="6019800" y="6360605"/>
            <a:ext cx="2133600" cy="365125"/>
          </a:xfrm>
          <a:prstGeom prst="rect">
            <a:avLst/>
          </a:prstGeom>
        </p:spPr>
        <p:txBody>
          <a:bodyPr vert="horz" lIns="91440" tIns="45720" rIns="91440" bIns="45720" rtlCol="0" anchor="ctr"/>
          <a:lstStyle>
            <a:defPPr>
              <a:defRPr lang="en-US"/>
            </a:defPPr>
            <a:lvl1pPr algn="l" defTabSz="457200" rtl="0" fontAlgn="auto">
              <a:spcBef>
                <a:spcPts val="0"/>
              </a:spcBef>
              <a:spcAft>
                <a:spcPts val="0"/>
              </a:spcAft>
              <a:defRPr sz="1200" kern="1200">
                <a:solidFill>
                  <a:schemeClr val="tx1">
                    <a:tint val="75000"/>
                  </a:schemeClr>
                </a:solidFill>
                <a:latin typeface="+mn-lt"/>
                <a:ea typeface="+mn-ea"/>
                <a:cs typeface="+mn-cs"/>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a:defRPr/>
            </a:pPr>
            <a:r>
              <a:rPr lang="en-US" sz="1600" dirty="0" smtClean="0">
                <a:solidFill>
                  <a:schemeClr val="tx1"/>
                </a:solidFill>
              </a:rPr>
              <a:t>Jan. 10, 2019</a:t>
            </a:r>
            <a:endParaRPr lang="en-US" sz="1600" dirty="0">
              <a:solidFill>
                <a:schemeClr val="tx1"/>
              </a:solidFill>
            </a:endParaRPr>
          </a:p>
        </p:txBody>
      </p:sp>
      <p:sp>
        <p:nvSpPr>
          <p:cNvPr id="2" name="TextBox 1"/>
          <p:cNvSpPr txBox="1"/>
          <p:nvPr/>
        </p:nvSpPr>
        <p:spPr>
          <a:xfrm>
            <a:off x="6019583" y="3119437"/>
            <a:ext cx="2192523" cy="646331"/>
          </a:xfrm>
          <a:prstGeom prst="rect">
            <a:avLst/>
          </a:prstGeom>
          <a:noFill/>
          <a:ln>
            <a:solidFill>
              <a:schemeClr val="tx1"/>
            </a:solidFill>
          </a:ln>
        </p:spPr>
        <p:txBody>
          <a:bodyPr wrap="none" rtlCol="0">
            <a:spAutoFit/>
          </a:bodyPr>
          <a:lstStyle/>
          <a:p>
            <a:r>
              <a:rPr lang="en-US" dirty="0" smtClean="0"/>
              <a:t>Recommend input by</a:t>
            </a:r>
          </a:p>
          <a:p>
            <a:r>
              <a:rPr lang="en-US" dirty="0" smtClean="0"/>
              <a:t>August 31, 2019</a:t>
            </a:r>
            <a:endParaRPr lang="en-US" dirty="0"/>
          </a:p>
        </p:txBody>
      </p:sp>
    </p:spTree>
    <p:extLst>
      <p:ext uri="{BB962C8B-B14F-4D97-AF65-F5344CB8AC3E}">
        <p14:creationId xmlns:p14="http://schemas.microsoft.com/office/powerpoint/2010/main" val="146965377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par>
                          <p:cTn id="8" fill="hold" nodeType="afterGroup">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750"/>
                                        <p:tgtEl>
                                          <p:spTgt spid="1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75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P spid="11" grpId="0" animBg="1"/>
      <p:bldP spid="12"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0"/>
            <a:ext cx="10349777" cy="5818909"/>
          </a:xfrm>
          <a:prstGeom prst="rect">
            <a:avLst/>
          </a:prstGeom>
        </p:spPr>
      </p:pic>
    </p:spTree>
    <p:extLst>
      <p:ext uri="{BB962C8B-B14F-4D97-AF65-F5344CB8AC3E}">
        <p14:creationId xmlns:p14="http://schemas.microsoft.com/office/powerpoint/2010/main" val="22223473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075" y="457200"/>
            <a:ext cx="8229600" cy="1143000"/>
          </a:xfrm>
        </p:spPr>
        <p:txBody>
          <a:bodyPr/>
          <a:lstStyle/>
          <a:p>
            <a:pPr>
              <a:defRPr/>
            </a:pPr>
            <a:r>
              <a:rPr lang="en-US" sz="5400" dirty="0" smtClean="0">
                <a:latin typeface="+mj-lt"/>
              </a:rPr>
              <a:t>What matters to </a:t>
            </a:r>
            <a:r>
              <a:rPr lang="en-US" sz="5400" dirty="0" smtClean="0"/>
              <a:t>MT</a:t>
            </a:r>
            <a:endParaRPr lang="en-US" sz="4000" dirty="0">
              <a:latin typeface="+mj-lt"/>
            </a:endParaRPr>
          </a:p>
        </p:txBody>
      </p:sp>
      <p:sp>
        <p:nvSpPr>
          <p:cNvPr id="3" name="Content Placeholder 2"/>
          <p:cNvSpPr>
            <a:spLocks noGrp="1"/>
          </p:cNvSpPr>
          <p:nvPr>
            <p:ph idx="1"/>
          </p:nvPr>
        </p:nvSpPr>
        <p:spPr/>
        <p:txBody>
          <a:bodyPr>
            <a:noAutofit/>
          </a:bodyPr>
          <a:lstStyle/>
          <a:p>
            <a:pPr>
              <a:lnSpc>
                <a:spcPct val="130000"/>
              </a:lnSpc>
              <a:defRPr/>
            </a:pPr>
            <a:r>
              <a:rPr lang="en-US" sz="2800" dirty="0" smtClean="0">
                <a:latin typeface="+mj-lt"/>
              </a:rPr>
              <a:t>All States will get 1 zone</a:t>
            </a:r>
          </a:p>
          <a:p>
            <a:pPr>
              <a:lnSpc>
                <a:spcPct val="130000"/>
              </a:lnSpc>
              <a:defRPr/>
            </a:pPr>
            <a:r>
              <a:rPr lang="en-US" sz="2800" dirty="0">
                <a:latin typeface="+mj-lt"/>
              </a:rPr>
              <a:t>Do you want </a:t>
            </a:r>
            <a:r>
              <a:rPr lang="en-US" sz="2800" dirty="0" smtClean="0">
                <a:latin typeface="+mj-lt"/>
              </a:rPr>
              <a:t>other LDPs</a:t>
            </a:r>
          </a:p>
          <a:p>
            <a:pPr>
              <a:lnSpc>
                <a:spcPct val="130000"/>
              </a:lnSpc>
              <a:defRPr/>
            </a:pPr>
            <a:r>
              <a:rPr lang="en-US" sz="2800" dirty="0" smtClean="0">
                <a:latin typeface="+mj-lt"/>
              </a:rPr>
              <a:t>Do you want Special Zones – in Yellowstone? Any place else? Could it merely be an LDP?</a:t>
            </a:r>
          </a:p>
          <a:p>
            <a:pPr>
              <a:lnSpc>
                <a:spcPct val="130000"/>
              </a:lnSpc>
              <a:defRPr/>
            </a:pPr>
            <a:r>
              <a:rPr lang="en-US" sz="2800" dirty="0" smtClean="0">
                <a:latin typeface="+mj-lt"/>
              </a:rPr>
              <a:t>Your opinions and feedback critical to the outcome</a:t>
            </a:r>
          </a:p>
          <a:p>
            <a:pPr>
              <a:lnSpc>
                <a:spcPct val="130000"/>
              </a:lnSpc>
              <a:defRPr/>
            </a:pPr>
            <a:r>
              <a:rPr lang="en-US" sz="2800" dirty="0" smtClean="0">
                <a:latin typeface="+mj-lt"/>
              </a:rPr>
              <a:t>How do you want MT to make final decisions?</a:t>
            </a:r>
          </a:p>
        </p:txBody>
      </p:sp>
    </p:spTree>
    <p:extLst>
      <p:ext uri="{BB962C8B-B14F-4D97-AF65-F5344CB8AC3E}">
        <p14:creationId xmlns:p14="http://schemas.microsoft.com/office/powerpoint/2010/main" val="24048016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pPr>
              <a:defRPr/>
            </a:pPr>
            <a:r>
              <a:rPr lang="en-US" dirty="0" smtClean="0">
                <a:latin typeface="+mj-lt"/>
              </a:rPr>
              <a:t>What do </a:t>
            </a:r>
            <a:r>
              <a:rPr lang="en-US" dirty="0" smtClean="0"/>
              <a:t>you</a:t>
            </a:r>
            <a:r>
              <a:rPr lang="en-US" dirty="0" smtClean="0">
                <a:latin typeface="+mj-lt"/>
              </a:rPr>
              <a:t> need to do?</a:t>
            </a:r>
            <a:endParaRPr lang="en-US" dirty="0">
              <a:latin typeface="+mj-lt"/>
            </a:endParaRPr>
          </a:p>
        </p:txBody>
      </p:sp>
      <p:sp>
        <p:nvSpPr>
          <p:cNvPr id="3" name="Content Placeholder 2"/>
          <p:cNvSpPr>
            <a:spLocks noGrp="1"/>
          </p:cNvSpPr>
          <p:nvPr>
            <p:ph idx="1"/>
          </p:nvPr>
        </p:nvSpPr>
        <p:spPr>
          <a:xfrm>
            <a:off x="533400" y="1143000"/>
            <a:ext cx="8229600" cy="4525963"/>
          </a:xfrm>
        </p:spPr>
        <p:txBody>
          <a:bodyPr/>
          <a:lstStyle/>
          <a:p>
            <a:pPr>
              <a:defRPr/>
            </a:pPr>
            <a:r>
              <a:rPr lang="en-US" dirty="0" smtClean="0">
                <a:latin typeface="+mj-lt"/>
              </a:rPr>
              <a:t>6 months critical decision making</a:t>
            </a:r>
          </a:p>
          <a:p>
            <a:pPr>
              <a:defRPr/>
            </a:pPr>
            <a:r>
              <a:rPr lang="en-US" dirty="0" smtClean="0">
                <a:latin typeface="+mj-lt"/>
              </a:rPr>
              <a:t>Outreach to associations (GIS, survey, </a:t>
            </a:r>
            <a:r>
              <a:rPr lang="en-US" dirty="0" err="1" smtClean="0">
                <a:latin typeface="+mj-lt"/>
              </a:rPr>
              <a:t>parks,FS</a:t>
            </a:r>
            <a:r>
              <a:rPr lang="en-US" dirty="0" smtClean="0">
                <a:latin typeface="+mj-lt"/>
              </a:rPr>
              <a:t>, tribal)</a:t>
            </a:r>
          </a:p>
          <a:p>
            <a:pPr>
              <a:defRPr/>
            </a:pPr>
            <a:r>
              <a:rPr lang="en-US" dirty="0" smtClean="0">
                <a:latin typeface="+mj-lt"/>
              </a:rPr>
              <a:t>Chapters – local input</a:t>
            </a:r>
          </a:p>
          <a:p>
            <a:pPr>
              <a:defRPr/>
            </a:pPr>
            <a:r>
              <a:rPr lang="en-US" dirty="0" smtClean="0">
                <a:latin typeface="+mj-lt"/>
              </a:rPr>
              <a:t>List options and get consensus (perhaps by votes at board mtgs) </a:t>
            </a:r>
          </a:p>
          <a:p>
            <a:pPr>
              <a:defRPr/>
            </a:pPr>
            <a:r>
              <a:rPr lang="en-US" dirty="0" smtClean="0">
                <a:latin typeface="+mj-lt"/>
              </a:rPr>
              <a:t>Recommend target for decision August 2019</a:t>
            </a:r>
          </a:p>
          <a:p>
            <a:pPr>
              <a:defRPr/>
            </a:pPr>
            <a:endParaRPr lang="en-US" dirty="0"/>
          </a:p>
        </p:txBody>
      </p:sp>
    </p:spTree>
    <p:extLst>
      <p:ext uri="{BB962C8B-B14F-4D97-AF65-F5344CB8AC3E}">
        <p14:creationId xmlns:p14="http://schemas.microsoft.com/office/powerpoint/2010/main" val="9925109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GPS on Bench Marks</a:t>
            </a:r>
          </a:p>
        </p:txBody>
      </p:sp>
      <p:sp>
        <p:nvSpPr>
          <p:cNvPr id="3" name="Content Placeholder 2"/>
          <p:cNvSpPr>
            <a:spLocks noGrp="1"/>
          </p:cNvSpPr>
          <p:nvPr>
            <p:ph idx="1"/>
          </p:nvPr>
        </p:nvSpPr>
        <p:spPr>
          <a:xfrm>
            <a:off x="457200" y="1206235"/>
            <a:ext cx="8229600" cy="4525963"/>
          </a:xfrm>
        </p:spPr>
        <p:txBody>
          <a:bodyPr/>
          <a:lstStyle/>
          <a:p>
            <a:r>
              <a:rPr lang="en-US" sz="2800" dirty="0" smtClean="0">
                <a:latin typeface="+mj-lt"/>
              </a:rPr>
              <a:t>Phase I</a:t>
            </a:r>
          </a:p>
          <a:p>
            <a:pPr lvl="1"/>
            <a:r>
              <a:rPr lang="en-US" sz="2400" dirty="0" smtClean="0">
                <a:latin typeface="+mj-lt"/>
              </a:rPr>
              <a:t>Geoid 18</a:t>
            </a:r>
          </a:p>
          <a:p>
            <a:pPr lvl="1"/>
            <a:r>
              <a:rPr lang="en-US" sz="2400" dirty="0" smtClean="0"/>
              <a:t>You </a:t>
            </a:r>
            <a:r>
              <a:rPr lang="en-US" sz="2400" dirty="0"/>
              <a:t>helped with the final hybrid Geoid Model</a:t>
            </a:r>
          </a:p>
          <a:p>
            <a:pPr marL="91440" lvl="1" indent="0" algn="ctr">
              <a:buNone/>
            </a:pPr>
            <a:endParaRPr lang="en-US" sz="1000" dirty="0" smtClean="0">
              <a:solidFill>
                <a:srgbClr val="002060"/>
              </a:solidFill>
              <a:latin typeface="+mj-lt"/>
            </a:endParaRPr>
          </a:p>
          <a:p>
            <a:pPr marL="91440" lvl="1" indent="0" algn="ctr">
              <a:buNone/>
            </a:pPr>
            <a:endParaRPr lang="en-US" dirty="0" smtClean="0">
              <a:solidFill>
                <a:srgbClr val="002060"/>
              </a:solidFill>
              <a:latin typeface="+mj-lt"/>
            </a:endParaRPr>
          </a:p>
          <a:p>
            <a:pPr marL="91440" lvl="1" indent="0" algn="ctr">
              <a:buNone/>
            </a:pPr>
            <a:r>
              <a:rPr lang="en-US" dirty="0" smtClean="0">
                <a:solidFill>
                  <a:srgbClr val="002060"/>
                </a:solidFill>
                <a:latin typeface="+mj-lt"/>
              </a:rPr>
              <a:t>All </a:t>
            </a:r>
            <a:r>
              <a:rPr lang="en-US" dirty="0">
                <a:solidFill>
                  <a:srgbClr val="002060"/>
                </a:solidFill>
                <a:latin typeface="+mj-lt"/>
              </a:rPr>
              <a:t>About heights</a:t>
            </a:r>
          </a:p>
          <a:p>
            <a:pPr marL="91440" lvl="1" indent="0" algn="ctr">
              <a:buNone/>
            </a:pPr>
            <a:r>
              <a:rPr lang="en-US" sz="2400" dirty="0">
                <a:solidFill>
                  <a:srgbClr val="002060"/>
                </a:solidFill>
                <a:latin typeface="+mj-lt"/>
              </a:rPr>
              <a:t>How important will heights/elevation be in the future?</a:t>
            </a:r>
          </a:p>
          <a:p>
            <a:pPr marL="457200" lvl="1" indent="0">
              <a:buNone/>
            </a:pPr>
            <a:endParaRPr lang="en-US" sz="1600" dirty="0" smtClean="0">
              <a:latin typeface="+mj-lt"/>
            </a:endParaRPr>
          </a:p>
          <a:p>
            <a:r>
              <a:rPr lang="en-US" b="1" dirty="0" smtClean="0">
                <a:latin typeface="+mj-lt"/>
              </a:rPr>
              <a:t>Phase II</a:t>
            </a:r>
          </a:p>
          <a:p>
            <a:pPr lvl="1"/>
            <a:r>
              <a:rPr lang="en-US" b="1" dirty="0" smtClean="0">
                <a:latin typeface="+mj-lt"/>
              </a:rPr>
              <a:t>Transformation Tools</a:t>
            </a:r>
          </a:p>
          <a:p>
            <a:pPr lvl="1"/>
            <a:r>
              <a:rPr lang="en-US" b="1" dirty="0" smtClean="0"/>
              <a:t>Help </a:t>
            </a:r>
            <a:r>
              <a:rPr lang="en-US" b="1" dirty="0"/>
              <a:t>needed with the transformation tools to the new systems over the next couple of years</a:t>
            </a:r>
          </a:p>
          <a:p>
            <a:pPr marL="457200" lvl="1" indent="0">
              <a:buNone/>
            </a:pPr>
            <a:endParaRPr lang="en-US" sz="1400" dirty="0" smtClean="0">
              <a:latin typeface="+mj-lt"/>
            </a:endParaRPr>
          </a:p>
        </p:txBody>
      </p:sp>
      <p:sp>
        <p:nvSpPr>
          <p:cNvPr id="4" name="TextBox 3"/>
          <p:cNvSpPr txBox="1"/>
          <p:nvPr/>
        </p:nvSpPr>
        <p:spPr>
          <a:xfrm>
            <a:off x="1297525" y="2945997"/>
            <a:ext cx="1730923" cy="523220"/>
          </a:xfrm>
          <a:prstGeom prst="rect">
            <a:avLst/>
          </a:prstGeom>
          <a:noFill/>
        </p:spPr>
        <p:txBody>
          <a:bodyPr wrap="none" rtlCol="0">
            <a:spAutoFit/>
          </a:bodyPr>
          <a:lstStyle/>
          <a:p>
            <a:r>
              <a:rPr lang="en-US" sz="2800" b="1" dirty="0" smtClean="0">
                <a:solidFill>
                  <a:schemeClr val="accent6">
                    <a:lumMod val="75000"/>
                  </a:schemeClr>
                </a:solidFill>
              </a:rPr>
              <a:t>Thank you</a:t>
            </a:r>
            <a:endParaRPr lang="en-US" sz="2800" b="1" dirty="0">
              <a:solidFill>
                <a:schemeClr val="accent6">
                  <a:lumMod val="75000"/>
                </a:schemeClr>
              </a:solidFill>
            </a:endParaRPr>
          </a:p>
        </p:txBody>
      </p:sp>
      <p:pic>
        <p:nvPicPr>
          <p:cNvPr id="5" name="Picture 6" descr="Image result for picture of a NOAA hat"/>
          <p:cNvPicPr>
            <a:picLocks noChangeAspect="1" noChangeArrowheads="1"/>
          </p:cNvPicPr>
          <p:nvPr/>
        </p:nvPicPr>
        <p:blipFill rotWithShape="1">
          <a:blip r:embed="rId2">
            <a:extLst>
              <a:ext uri="{28A0092B-C50C-407E-A947-70E740481C1C}">
                <a14:useLocalDpi xmlns:a14="http://schemas.microsoft.com/office/drawing/2010/main" val="0"/>
              </a:ext>
            </a:extLst>
          </a:blip>
          <a:srcRect b="19819"/>
          <a:stretch/>
        </p:blipFill>
        <p:spPr bwMode="auto">
          <a:xfrm>
            <a:off x="7136960" y="1197611"/>
            <a:ext cx="1647251" cy="1223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53112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GPS on BM Efforts in MT</a:t>
            </a:r>
            <a:endParaRPr lang="en-US" dirty="0"/>
          </a:p>
        </p:txBody>
      </p:sp>
      <p:pic>
        <p:nvPicPr>
          <p:cNvPr id="1030" name="Picture 6" descr="Image result for picture of a NOAA hat"/>
          <p:cNvPicPr>
            <a:picLocks noChangeAspect="1" noChangeArrowheads="1"/>
          </p:cNvPicPr>
          <p:nvPr/>
        </p:nvPicPr>
        <p:blipFill rotWithShape="1">
          <a:blip r:embed="rId2">
            <a:extLst>
              <a:ext uri="{28A0092B-C50C-407E-A947-70E740481C1C}">
                <a14:useLocalDpi xmlns:a14="http://schemas.microsoft.com/office/drawing/2010/main" val="0"/>
              </a:ext>
            </a:extLst>
          </a:blip>
          <a:srcRect b="19354"/>
          <a:stretch/>
        </p:blipFill>
        <p:spPr bwMode="auto">
          <a:xfrm>
            <a:off x="155575" y="5626967"/>
            <a:ext cx="1647251" cy="12310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Image result for picture of a NOAA hat"/>
          <p:cNvPicPr>
            <a:picLocks noChangeAspect="1" noChangeArrowheads="1"/>
          </p:cNvPicPr>
          <p:nvPr/>
        </p:nvPicPr>
        <p:blipFill rotWithShape="1">
          <a:blip r:embed="rId2">
            <a:extLst>
              <a:ext uri="{28A0092B-C50C-407E-A947-70E740481C1C}">
                <a14:useLocalDpi xmlns:a14="http://schemas.microsoft.com/office/drawing/2010/main" val="0"/>
              </a:ext>
            </a:extLst>
          </a:blip>
          <a:srcRect b="19819"/>
          <a:stretch/>
        </p:blipFill>
        <p:spPr bwMode="auto">
          <a:xfrm>
            <a:off x="7344349" y="5583046"/>
            <a:ext cx="1647251" cy="122391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Content Placeholder 4"/>
          <p:cNvGraphicFramePr>
            <a:graphicFrameLocks noGrp="1"/>
          </p:cNvGraphicFramePr>
          <p:nvPr>
            <p:ph idx="1"/>
            <p:extLst>
              <p:ext uri="{D42A27DB-BD31-4B8C-83A1-F6EECF244321}">
                <p14:modId xmlns:p14="http://schemas.microsoft.com/office/powerpoint/2010/main" val="1450712500"/>
              </p:ext>
            </p:extLst>
          </p:nvPr>
        </p:nvGraphicFramePr>
        <p:xfrm>
          <a:off x="360218" y="1598144"/>
          <a:ext cx="8188037" cy="3397310"/>
        </p:xfrm>
        <a:graphic>
          <a:graphicData uri="http://schemas.openxmlformats.org/drawingml/2006/table">
            <a:tbl>
              <a:tblPr>
                <a:tableStyleId>{5C22544A-7EE6-4342-B048-85BDC9FD1C3A}</a:tableStyleId>
              </a:tblPr>
              <a:tblGrid>
                <a:gridCol w="4031673">
                  <a:extLst>
                    <a:ext uri="{9D8B030D-6E8A-4147-A177-3AD203B41FA5}">
                      <a16:colId xmlns:a16="http://schemas.microsoft.com/office/drawing/2014/main" val="3100444624"/>
                    </a:ext>
                  </a:extLst>
                </a:gridCol>
                <a:gridCol w="2078182">
                  <a:extLst>
                    <a:ext uri="{9D8B030D-6E8A-4147-A177-3AD203B41FA5}">
                      <a16:colId xmlns:a16="http://schemas.microsoft.com/office/drawing/2014/main" val="2438932879"/>
                    </a:ext>
                  </a:extLst>
                </a:gridCol>
                <a:gridCol w="2078182">
                  <a:extLst>
                    <a:ext uri="{9D8B030D-6E8A-4147-A177-3AD203B41FA5}">
                      <a16:colId xmlns:a16="http://schemas.microsoft.com/office/drawing/2014/main" val="1893998261"/>
                    </a:ext>
                  </a:extLst>
                </a:gridCol>
              </a:tblGrid>
              <a:tr h="461005">
                <a:tc>
                  <a:txBody>
                    <a:bodyPr/>
                    <a:lstStyle/>
                    <a:p>
                      <a:pPr algn="l" fontAlgn="b"/>
                      <a:r>
                        <a:rPr lang="en-US" sz="2400" u="none" strike="noStrike" dirty="0">
                          <a:effectLst/>
                        </a:rPr>
                        <a:t>MT Submitters </a:t>
                      </a:r>
                      <a:endParaRPr lang="en-US" sz="2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2400" u="none" strike="noStrike">
                          <a:effectLst/>
                        </a:rPr>
                        <a:t>August Observations</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400" u="none" strike="noStrike">
                          <a:effectLst/>
                        </a:rPr>
                        <a:t>Aug 16-19 Observations</a:t>
                      </a:r>
                      <a:endParaRPr lang="en-US" sz="2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18179357"/>
                  </a:ext>
                </a:extLst>
              </a:tr>
              <a:tr h="439052">
                <a:tc>
                  <a:txBody>
                    <a:bodyPr/>
                    <a:lstStyle/>
                    <a:p>
                      <a:pPr algn="l" fontAlgn="b"/>
                      <a:r>
                        <a:rPr lang="en-US" sz="2400" u="none" strike="noStrike" dirty="0">
                          <a:solidFill>
                            <a:schemeClr val="tx1"/>
                          </a:solidFill>
                          <a:effectLst/>
                        </a:rPr>
                        <a:t>wiweber@mt.gov</a:t>
                      </a:r>
                      <a:endParaRPr lang="en-US" sz="2400" b="0" i="0" u="none" strike="noStrike" dirty="0">
                        <a:solidFill>
                          <a:schemeClr val="tx1"/>
                        </a:solidFill>
                        <a:effectLst/>
                        <a:latin typeface="Calibri" panose="020F0502020204030204" pitchFamily="34" charset="0"/>
                      </a:endParaRPr>
                    </a:p>
                  </a:txBody>
                  <a:tcPr marL="9525" marR="9525" marT="9525" marB="0" anchor="b">
                    <a:solidFill>
                      <a:srgbClr val="FFFF00"/>
                    </a:solidFill>
                  </a:tcPr>
                </a:tc>
                <a:tc>
                  <a:txBody>
                    <a:bodyPr/>
                    <a:lstStyle/>
                    <a:p>
                      <a:pPr algn="r" fontAlgn="b"/>
                      <a:r>
                        <a:rPr lang="en-US" sz="2400" u="none" strike="noStrike" dirty="0">
                          <a:solidFill>
                            <a:schemeClr val="tx1"/>
                          </a:solidFill>
                          <a:effectLst/>
                        </a:rPr>
                        <a:t>32</a:t>
                      </a:r>
                      <a:endParaRPr lang="en-US" sz="2400" b="0" i="0" u="none" strike="noStrike" dirty="0">
                        <a:solidFill>
                          <a:schemeClr val="tx1"/>
                        </a:solidFill>
                        <a:effectLst/>
                        <a:latin typeface="Calibri" panose="020F0502020204030204" pitchFamily="34" charset="0"/>
                      </a:endParaRPr>
                    </a:p>
                  </a:txBody>
                  <a:tcPr marL="9525" marR="9525" marT="9525" marB="0" anchor="b">
                    <a:solidFill>
                      <a:srgbClr val="FFFF00"/>
                    </a:solidFill>
                  </a:tcPr>
                </a:tc>
                <a:tc>
                  <a:txBody>
                    <a:bodyPr/>
                    <a:lstStyle/>
                    <a:p>
                      <a:pPr algn="r" fontAlgn="b"/>
                      <a:r>
                        <a:rPr lang="en-US" sz="2400" u="none" strike="noStrike" dirty="0">
                          <a:effectLst/>
                        </a:rPr>
                        <a:t>0</a:t>
                      </a:r>
                      <a:endParaRPr lang="en-US" sz="2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19948184"/>
                  </a:ext>
                </a:extLst>
              </a:tr>
              <a:tr h="439052">
                <a:tc>
                  <a:txBody>
                    <a:bodyPr/>
                    <a:lstStyle/>
                    <a:p>
                      <a:pPr algn="l" fontAlgn="b"/>
                      <a:r>
                        <a:rPr lang="en-US" sz="2400" u="none" strike="noStrike" dirty="0">
                          <a:effectLst/>
                        </a:rPr>
                        <a:t>mickbrown@mt.gov</a:t>
                      </a:r>
                      <a:endParaRPr lang="en-US" sz="2400" b="0" i="0" u="none" strike="noStrike" dirty="0">
                        <a:solidFill>
                          <a:srgbClr val="000000"/>
                        </a:solidFill>
                        <a:effectLst/>
                        <a:latin typeface="Calibri" panose="020F0502020204030204" pitchFamily="34" charset="0"/>
                      </a:endParaRPr>
                    </a:p>
                  </a:txBody>
                  <a:tcPr marL="9525" marR="9525" marT="9525" marB="0" anchor="b">
                    <a:solidFill>
                      <a:srgbClr val="FFFF00"/>
                    </a:solidFill>
                  </a:tcPr>
                </a:tc>
                <a:tc>
                  <a:txBody>
                    <a:bodyPr/>
                    <a:lstStyle/>
                    <a:p>
                      <a:pPr algn="r" fontAlgn="b"/>
                      <a:r>
                        <a:rPr lang="en-US" sz="2400" u="none" strike="noStrike" dirty="0">
                          <a:effectLst/>
                        </a:rPr>
                        <a:t>11</a:t>
                      </a:r>
                      <a:endParaRPr lang="en-US" sz="2400" b="0" i="0" u="none" strike="noStrike" dirty="0">
                        <a:solidFill>
                          <a:srgbClr val="000000"/>
                        </a:solidFill>
                        <a:effectLst/>
                        <a:latin typeface="Calibri" panose="020F0502020204030204" pitchFamily="34" charset="0"/>
                      </a:endParaRPr>
                    </a:p>
                  </a:txBody>
                  <a:tcPr marL="9525" marR="9525" marT="9525" marB="0" anchor="b">
                    <a:solidFill>
                      <a:srgbClr val="FFFF00"/>
                    </a:solidFill>
                  </a:tcPr>
                </a:tc>
                <a:tc>
                  <a:txBody>
                    <a:bodyPr/>
                    <a:lstStyle/>
                    <a:p>
                      <a:pPr algn="r" fontAlgn="b"/>
                      <a:r>
                        <a:rPr lang="en-US" sz="2400" u="none" strike="noStrike" dirty="0">
                          <a:effectLst/>
                        </a:rPr>
                        <a:t>2</a:t>
                      </a:r>
                      <a:endParaRPr lang="en-US" sz="2400" b="0" i="0" u="none" strike="noStrike" dirty="0">
                        <a:solidFill>
                          <a:srgbClr val="000000"/>
                        </a:solidFill>
                        <a:effectLst/>
                        <a:latin typeface="Calibri" panose="020F0502020204030204" pitchFamily="34" charset="0"/>
                      </a:endParaRPr>
                    </a:p>
                  </a:txBody>
                  <a:tcPr marL="9525" marR="9525" marT="9525" marB="0" anchor="b">
                    <a:solidFill>
                      <a:srgbClr val="FFFF00"/>
                    </a:solidFill>
                  </a:tcPr>
                </a:tc>
                <a:extLst>
                  <a:ext uri="{0D108BD9-81ED-4DB2-BD59-A6C34878D82A}">
                    <a16:rowId xmlns:a16="http://schemas.microsoft.com/office/drawing/2014/main" val="3307239748"/>
                  </a:ext>
                </a:extLst>
              </a:tr>
              <a:tr h="439052">
                <a:tc>
                  <a:txBody>
                    <a:bodyPr/>
                    <a:lstStyle/>
                    <a:p>
                      <a:pPr algn="l" fontAlgn="b"/>
                      <a:r>
                        <a:rPr lang="en-US" sz="2400" u="none" strike="noStrike">
                          <a:effectLst/>
                        </a:rPr>
                        <a:t>dagraff@fs.fed.us</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400" u="none" strike="noStrike" dirty="0">
                          <a:effectLst/>
                        </a:rPr>
                        <a:t>6</a:t>
                      </a:r>
                      <a:endParaRPr lang="en-US" sz="24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2400" u="none" strike="noStrike">
                          <a:effectLst/>
                        </a:rPr>
                        <a:t>0</a:t>
                      </a:r>
                      <a:endParaRPr lang="en-US" sz="2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99934158"/>
                  </a:ext>
                </a:extLst>
              </a:tr>
              <a:tr h="439052">
                <a:tc>
                  <a:txBody>
                    <a:bodyPr/>
                    <a:lstStyle/>
                    <a:p>
                      <a:pPr algn="l" fontAlgn="b"/>
                      <a:r>
                        <a:rPr lang="en-US" sz="2400" u="none" strike="noStrike">
                          <a:effectLst/>
                        </a:rPr>
                        <a:t>mroedel@mt.gov</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400" u="none" strike="noStrike">
                          <a:effectLst/>
                        </a:rPr>
                        <a:t>3</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400" u="none" strike="noStrike" dirty="0">
                          <a:effectLst/>
                        </a:rPr>
                        <a:t>0</a:t>
                      </a:r>
                      <a:endParaRPr lang="en-US" sz="2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01783300"/>
                  </a:ext>
                </a:extLst>
              </a:tr>
              <a:tr h="439052">
                <a:tc>
                  <a:txBody>
                    <a:bodyPr/>
                    <a:lstStyle/>
                    <a:p>
                      <a:pPr algn="l" fontAlgn="b"/>
                      <a:r>
                        <a:rPr lang="en-US" sz="2400" u="none" strike="noStrike">
                          <a:effectLst/>
                        </a:rPr>
                        <a:t>tolinger@mt.gov</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400" u="none" strike="noStrike">
                          <a:effectLst/>
                        </a:rPr>
                        <a:t>2</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400" u="none" strike="noStrike" dirty="0">
                          <a:effectLst/>
                        </a:rPr>
                        <a:t>0</a:t>
                      </a:r>
                      <a:endParaRPr lang="en-US" sz="2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14667799"/>
                  </a:ext>
                </a:extLst>
              </a:tr>
              <a:tr h="461005">
                <a:tc>
                  <a:txBody>
                    <a:bodyPr/>
                    <a:lstStyle/>
                    <a:p>
                      <a:pPr algn="l" fontAlgn="b"/>
                      <a:r>
                        <a:rPr lang="en-US" sz="2400" u="none" strike="noStrike">
                          <a:effectLst/>
                        </a:rPr>
                        <a:t>sslotsve@signalpeakenergy.com</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400" u="none" strike="noStrike">
                          <a:effectLst/>
                        </a:rPr>
                        <a:t>2</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400" u="none" strike="noStrike" dirty="0">
                          <a:effectLst/>
                        </a:rPr>
                        <a:t>0</a:t>
                      </a:r>
                      <a:endParaRPr lang="en-US" sz="2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95253273"/>
                  </a:ext>
                </a:extLst>
              </a:tr>
            </a:tbl>
          </a:graphicData>
        </a:graphic>
      </p:graphicFrame>
    </p:spTree>
    <p:extLst>
      <p:ext uri="{BB962C8B-B14F-4D97-AF65-F5344CB8AC3E}">
        <p14:creationId xmlns:p14="http://schemas.microsoft.com/office/powerpoint/2010/main" val="3122312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latin typeface="+mj-lt"/>
              </a:rPr>
              <a:t>GPS on BM</a:t>
            </a:r>
            <a:endParaRPr lang="en-US" dirty="0">
              <a:latin typeface="+mj-lt"/>
            </a:endParaRPr>
          </a:p>
        </p:txBody>
      </p:sp>
      <p:sp>
        <p:nvSpPr>
          <p:cNvPr id="3" name="Content Placeholder 2"/>
          <p:cNvSpPr>
            <a:spLocks noGrp="1"/>
          </p:cNvSpPr>
          <p:nvPr>
            <p:ph idx="1"/>
          </p:nvPr>
        </p:nvSpPr>
        <p:spPr>
          <a:xfrm>
            <a:off x="228599" y="1189038"/>
            <a:ext cx="8735291" cy="4525962"/>
          </a:xfrm>
        </p:spPr>
        <p:txBody>
          <a:bodyPr/>
          <a:lstStyle/>
          <a:p>
            <a:pPr>
              <a:defRPr/>
            </a:pPr>
            <a:r>
              <a:rPr lang="en-US" dirty="0" smtClean="0">
                <a:latin typeface="+mj-lt"/>
              </a:rPr>
              <a:t>Phase I - Geoid18 Model Nearing Completion</a:t>
            </a:r>
          </a:p>
          <a:p>
            <a:pPr>
              <a:defRPr/>
            </a:pPr>
            <a:r>
              <a:rPr lang="en-US" dirty="0" smtClean="0">
                <a:latin typeface="+mj-lt"/>
              </a:rPr>
              <a:t>Over 45% complete (2469 observations)</a:t>
            </a:r>
          </a:p>
          <a:p>
            <a:pPr>
              <a:defRPr/>
            </a:pPr>
            <a:r>
              <a:rPr lang="en-US" dirty="0" smtClean="0">
                <a:latin typeface="+mj-lt"/>
              </a:rPr>
              <a:t>WY 22%</a:t>
            </a:r>
          </a:p>
          <a:p>
            <a:pPr lvl="1">
              <a:defRPr/>
            </a:pPr>
            <a:r>
              <a:rPr lang="en-US" sz="2000" dirty="0" smtClean="0">
                <a:latin typeface="+mj-lt"/>
              </a:rPr>
              <a:t>A  Priority 163 provided, 36 observed 22%</a:t>
            </a:r>
          </a:p>
          <a:p>
            <a:pPr lvl="1">
              <a:defRPr/>
            </a:pPr>
            <a:r>
              <a:rPr lang="en-US" sz="2000" dirty="0" smtClean="0">
                <a:latin typeface="+mj-lt"/>
              </a:rPr>
              <a:t>B  Priority 19 provided, 4 observed 21%</a:t>
            </a:r>
          </a:p>
          <a:p>
            <a:pPr>
              <a:defRPr/>
            </a:pPr>
            <a:r>
              <a:rPr lang="en-US" dirty="0" smtClean="0">
                <a:latin typeface="+mj-lt"/>
              </a:rPr>
              <a:t>CO 54%</a:t>
            </a:r>
          </a:p>
          <a:p>
            <a:pPr lvl="1">
              <a:defRPr/>
            </a:pPr>
            <a:r>
              <a:rPr lang="en-US" sz="2000" dirty="0" smtClean="0">
                <a:latin typeface="+mj-lt"/>
              </a:rPr>
              <a:t>A  Priority 40 provided, 15 observed 37%</a:t>
            </a:r>
          </a:p>
          <a:p>
            <a:pPr lvl="1">
              <a:defRPr/>
            </a:pPr>
            <a:r>
              <a:rPr lang="en-US" sz="2000" dirty="0" smtClean="0">
                <a:latin typeface="+mj-lt"/>
              </a:rPr>
              <a:t>B  Priority 30 provided, 22 observed 76%</a:t>
            </a:r>
          </a:p>
          <a:p>
            <a:pPr>
              <a:defRPr/>
            </a:pPr>
            <a:r>
              <a:rPr lang="en-US" dirty="0" smtClean="0">
                <a:latin typeface="+mj-lt"/>
              </a:rPr>
              <a:t>MT 53%</a:t>
            </a:r>
          </a:p>
          <a:p>
            <a:pPr lvl="1">
              <a:defRPr/>
            </a:pPr>
            <a:r>
              <a:rPr lang="en-US" sz="2000" dirty="0" smtClean="0">
                <a:latin typeface="+mj-lt"/>
              </a:rPr>
              <a:t>A  Priority 233 provided, 137 observed 58%</a:t>
            </a:r>
          </a:p>
          <a:p>
            <a:pPr lvl="1">
              <a:defRPr/>
            </a:pPr>
            <a:r>
              <a:rPr lang="en-US" sz="2000" dirty="0" smtClean="0">
                <a:latin typeface="+mj-lt"/>
              </a:rPr>
              <a:t>B  Priority 43 provided, 24 observed 56%</a:t>
            </a:r>
          </a:p>
          <a:p>
            <a:pPr marL="0" indent="0">
              <a:buFont typeface="Arial" panose="020B0604020202020204" pitchFamily="34" charset="0"/>
              <a:buNone/>
              <a:defRPr/>
            </a:pPr>
            <a:endParaRPr lang="en-US" sz="1200" dirty="0"/>
          </a:p>
          <a:p>
            <a:pPr marL="0" indent="0">
              <a:buFont typeface="Arial" panose="020B0604020202020204" pitchFamily="34" charset="0"/>
              <a:buNone/>
              <a:defRPr/>
            </a:pPr>
            <a:r>
              <a:rPr lang="en-US" sz="2000" dirty="0" smtClean="0"/>
              <a:t>												Numbers as of Oct 31, 2018</a:t>
            </a:r>
            <a:endParaRPr lang="en-US" sz="2000" dirty="0"/>
          </a:p>
        </p:txBody>
      </p:sp>
    </p:spTree>
    <p:extLst>
      <p:ext uri="{BB962C8B-B14F-4D97-AF65-F5344CB8AC3E}">
        <p14:creationId xmlns:p14="http://schemas.microsoft.com/office/powerpoint/2010/main" val="34333858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9459"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4639" r="53895"/>
          <a:stretch/>
        </p:blipFill>
        <p:spPr>
          <a:xfrm>
            <a:off x="879049" y="-69147"/>
            <a:ext cx="7385901" cy="7124743"/>
          </a:xfrm>
        </p:spPr>
      </p:pic>
      <p:pic>
        <p:nvPicPr>
          <p:cNvPr id="5" name="Picture 4"/>
          <p:cNvPicPr>
            <a:picLocks noChangeAspect="1"/>
          </p:cNvPicPr>
          <p:nvPr/>
        </p:nvPicPr>
        <p:blipFill rotWithShape="1">
          <a:blip r:embed="rId4"/>
          <a:srcRect t="1225" r="50256"/>
          <a:stretch/>
        </p:blipFill>
        <p:spPr>
          <a:xfrm>
            <a:off x="-207009" y="0"/>
            <a:ext cx="9197005" cy="7304772"/>
          </a:xfrm>
          <a:prstGeom prst="rect">
            <a:avLst/>
          </a:prstGeom>
        </p:spPr>
      </p:pic>
    </p:spTree>
    <p:extLst>
      <p:ext uri="{BB962C8B-B14F-4D97-AF65-F5344CB8AC3E}">
        <p14:creationId xmlns:p14="http://schemas.microsoft.com/office/powerpoint/2010/main" val="39690566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7"/>
          <p:cNvSpPr>
            <a:spLocks noGrp="1" noChangeArrowheads="1"/>
          </p:cNvSpPr>
          <p:nvPr>
            <p:ph type="title"/>
          </p:nvPr>
        </p:nvSpPr>
        <p:spPr>
          <a:xfrm>
            <a:off x="228600" y="5561013"/>
            <a:ext cx="8723313" cy="838200"/>
          </a:xfrm>
        </p:spPr>
        <p:txBody>
          <a:bodyPr/>
          <a:lstStyle/>
          <a:p>
            <a:pPr eaLnBrk="1" hangingPunct="1"/>
            <a:r>
              <a:rPr lang="en-US" altLang="en-US" sz="2800" smtClean="0">
                <a:latin typeface="+mj-lt"/>
              </a:rPr>
              <a:t>Ellipsoid, Geoid, and Orthometric Heights</a:t>
            </a:r>
          </a:p>
        </p:txBody>
      </p:sp>
      <p:sp>
        <p:nvSpPr>
          <p:cNvPr id="81923" name="Rectangle 2"/>
          <p:cNvSpPr>
            <a:spLocks noGrp="1" noChangeArrowheads="1"/>
          </p:cNvSpPr>
          <p:nvPr>
            <p:ph idx="1"/>
          </p:nvPr>
        </p:nvSpPr>
        <p:spPr>
          <a:xfrm>
            <a:off x="0" y="1339850"/>
            <a:ext cx="9144000" cy="4495800"/>
          </a:xfrm>
        </p:spPr>
        <p:txBody>
          <a:bodyPr/>
          <a:lstStyle/>
          <a:p>
            <a:pPr algn="ctr" eaLnBrk="1" hangingPunct="1"/>
            <a:endParaRPr lang="en-US" altLang="en-US" sz="1200" dirty="0" smtClean="0">
              <a:solidFill>
                <a:srgbClr val="009900"/>
              </a:solidFill>
              <a:latin typeface="+mj-lt"/>
            </a:endParaRPr>
          </a:p>
          <a:p>
            <a:pPr algn="ctr" eaLnBrk="1" hangingPunct="1">
              <a:buFontTx/>
              <a:buChar char=" "/>
            </a:pPr>
            <a:endParaRPr lang="en-US" altLang="en-US" sz="1500" dirty="0" smtClean="0">
              <a:solidFill>
                <a:srgbClr val="009900"/>
              </a:solidFill>
              <a:latin typeface="+mj-lt"/>
            </a:endParaRPr>
          </a:p>
        </p:txBody>
      </p:sp>
      <p:sp>
        <p:nvSpPr>
          <p:cNvPr id="81924" name="Freeform 3"/>
          <p:cNvSpPr>
            <a:spLocks/>
          </p:cNvSpPr>
          <p:nvPr/>
        </p:nvSpPr>
        <p:spPr bwMode="auto">
          <a:xfrm>
            <a:off x="228600" y="4191000"/>
            <a:ext cx="2152650" cy="265113"/>
          </a:xfrm>
          <a:custGeom>
            <a:avLst/>
            <a:gdLst>
              <a:gd name="T0" fmla="*/ 2147483646 w 1356"/>
              <a:gd name="T1" fmla="*/ 2147483646 h 167"/>
              <a:gd name="T2" fmla="*/ 2147483646 w 1356"/>
              <a:gd name="T3" fmla="*/ 0 h 167"/>
              <a:gd name="T4" fmla="*/ 2147483646 w 1356"/>
              <a:gd name="T5" fmla="*/ 2147483646 h 167"/>
              <a:gd name="T6" fmla="*/ 2147483646 w 1356"/>
              <a:gd name="T7" fmla="*/ 2147483646 h 167"/>
              <a:gd name="T8" fmla="*/ 2147483646 w 1356"/>
              <a:gd name="T9" fmla="*/ 2147483646 h 167"/>
              <a:gd name="T10" fmla="*/ 2147483646 w 1356"/>
              <a:gd name="T11" fmla="*/ 2147483646 h 167"/>
              <a:gd name="T12" fmla="*/ 2147483646 w 1356"/>
              <a:gd name="T13" fmla="*/ 2147483646 h 167"/>
              <a:gd name="T14" fmla="*/ 2147483646 w 1356"/>
              <a:gd name="T15" fmla="*/ 2147483646 h 167"/>
              <a:gd name="T16" fmla="*/ 2147483646 w 1356"/>
              <a:gd name="T17" fmla="*/ 2147483646 h 167"/>
              <a:gd name="T18" fmla="*/ 2147483646 w 1356"/>
              <a:gd name="T19" fmla="*/ 2147483646 h 167"/>
              <a:gd name="T20" fmla="*/ 2147483646 w 1356"/>
              <a:gd name="T21" fmla="*/ 2147483646 h 167"/>
              <a:gd name="T22" fmla="*/ 2147483646 w 1356"/>
              <a:gd name="T23" fmla="*/ 2147483646 h 167"/>
              <a:gd name="T24" fmla="*/ 2147483646 w 1356"/>
              <a:gd name="T25" fmla="*/ 2147483646 h 167"/>
              <a:gd name="T26" fmla="*/ 2147483646 w 1356"/>
              <a:gd name="T27" fmla="*/ 2147483646 h 167"/>
              <a:gd name="T28" fmla="*/ 2147483646 w 1356"/>
              <a:gd name="T29" fmla="*/ 2147483646 h 167"/>
              <a:gd name="T30" fmla="*/ 0 w 1356"/>
              <a:gd name="T31" fmla="*/ 2147483646 h 1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56"/>
              <a:gd name="T49" fmla="*/ 0 h 167"/>
              <a:gd name="T50" fmla="*/ 1356 w 1356"/>
              <a:gd name="T51" fmla="*/ 167 h 16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56" h="167">
                <a:moveTo>
                  <a:pt x="1356" y="100"/>
                </a:moveTo>
                <a:cubicBezTo>
                  <a:pt x="1298" y="81"/>
                  <a:pt x="1244" y="43"/>
                  <a:pt x="1200" y="0"/>
                </a:cubicBezTo>
                <a:cubicBezTo>
                  <a:pt x="1155" y="9"/>
                  <a:pt x="1144" y="4"/>
                  <a:pt x="1111" y="33"/>
                </a:cubicBezTo>
                <a:cubicBezTo>
                  <a:pt x="1091" y="50"/>
                  <a:pt x="1080" y="78"/>
                  <a:pt x="1056" y="89"/>
                </a:cubicBezTo>
                <a:cubicBezTo>
                  <a:pt x="1041" y="96"/>
                  <a:pt x="1027" y="105"/>
                  <a:pt x="1011" y="111"/>
                </a:cubicBezTo>
                <a:cubicBezTo>
                  <a:pt x="989" y="120"/>
                  <a:pt x="945" y="133"/>
                  <a:pt x="945" y="133"/>
                </a:cubicBezTo>
                <a:cubicBezTo>
                  <a:pt x="852" y="118"/>
                  <a:pt x="896" y="134"/>
                  <a:pt x="811" y="78"/>
                </a:cubicBezTo>
                <a:cubicBezTo>
                  <a:pt x="800" y="71"/>
                  <a:pt x="778" y="56"/>
                  <a:pt x="778" y="56"/>
                </a:cubicBezTo>
                <a:cubicBezTo>
                  <a:pt x="716" y="77"/>
                  <a:pt x="773" y="52"/>
                  <a:pt x="711" y="100"/>
                </a:cubicBezTo>
                <a:cubicBezTo>
                  <a:pt x="690" y="116"/>
                  <a:pt x="645" y="144"/>
                  <a:pt x="645" y="144"/>
                </a:cubicBezTo>
                <a:cubicBezTo>
                  <a:pt x="564" y="136"/>
                  <a:pt x="520" y="152"/>
                  <a:pt x="478" y="89"/>
                </a:cubicBezTo>
                <a:cubicBezTo>
                  <a:pt x="423" y="107"/>
                  <a:pt x="445" y="126"/>
                  <a:pt x="389" y="144"/>
                </a:cubicBezTo>
                <a:cubicBezTo>
                  <a:pt x="337" y="140"/>
                  <a:pt x="285" y="142"/>
                  <a:pt x="234" y="133"/>
                </a:cubicBezTo>
                <a:cubicBezTo>
                  <a:pt x="224" y="131"/>
                  <a:pt x="221" y="113"/>
                  <a:pt x="211" y="111"/>
                </a:cubicBezTo>
                <a:cubicBezTo>
                  <a:pt x="185" y="106"/>
                  <a:pt x="121" y="156"/>
                  <a:pt x="100" y="167"/>
                </a:cubicBezTo>
                <a:cubicBezTo>
                  <a:pt x="67" y="163"/>
                  <a:pt x="0" y="155"/>
                  <a:pt x="0" y="155"/>
                </a:cubicBezTo>
              </a:path>
            </a:pathLst>
          </a:custGeom>
          <a:solidFill>
            <a:schemeClr val="accent2"/>
          </a:solidFill>
          <a:ln w="9525">
            <a:solidFill>
              <a:srgbClr val="003300"/>
            </a:solidFill>
            <a:round/>
            <a:headEnd/>
            <a:tailEnd/>
          </a:ln>
        </p:spPr>
        <p:txBody>
          <a:bodyPr wrap="none" anchor="ctr"/>
          <a:lstStyle/>
          <a:p>
            <a:endParaRPr lang="en-US"/>
          </a:p>
        </p:txBody>
      </p:sp>
      <p:sp>
        <p:nvSpPr>
          <p:cNvPr id="81925" name="Freeform 4"/>
          <p:cNvSpPr>
            <a:spLocks/>
          </p:cNvSpPr>
          <p:nvPr/>
        </p:nvSpPr>
        <p:spPr bwMode="auto">
          <a:xfrm>
            <a:off x="2438400" y="2895600"/>
            <a:ext cx="6172200" cy="1981200"/>
          </a:xfrm>
          <a:custGeom>
            <a:avLst/>
            <a:gdLst>
              <a:gd name="T0" fmla="*/ 0 w 4011"/>
              <a:gd name="T1" fmla="*/ 2147483646 h 1277"/>
              <a:gd name="T2" fmla="*/ 2147483646 w 4011"/>
              <a:gd name="T3" fmla="*/ 2147483646 h 1277"/>
              <a:gd name="T4" fmla="*/ 2147483646 w 4011"/>
              <a:gd name="T5" fmla="*/ 2147483646 h 1277"/>
              <a:gd name="T6" fmla="*/ 2147483646 w 4011"/>
              <a:gd name="T7" fmla="*/ 2147483646 h 1277"/>
              <a:gd name="T8" fmla="*/ 2147483646 w 4011"/>
              <a:gd name="T9" fmla="*/ 2147483646 h 1277"/>
              <a:gd name="T10" fmla="*/ 2147483646 w 4011"/>
              <a:gd name="T11" fmla="*/ 2147483646 h 1277"/>
              <a:gd name="T12" fmla="*/ 2147483646 w 4011"/>
              <a:gd name="T13" fmla="*/ 2147483646 h 1277"/>
              <a:gd name="T14" fmla="*/ 2147483646 w 4011"/>
              <a:gd name="T15" fmla="*/ 2147483646 h 1277"/>
              <a:gd name="T16" fmla="*/ 2147483646 w 4011"/>
              <a:gd name="T17" fmla="*/ 2147483646 h 1277"/>
              <a:gd name="T18" fmla="*/ 2147483646 w 4011"/>
              <a:gd name="T19" fmla="*/ 2147483646 h 1277"/>
              <a:gd name="T20" fmla="*/ 2147483646 w 4011"/>
              <a:gd name="T21" fmla="*/ 2147483646 h 1277"/>
              <a:gd name="T22" fmla="*/ 2147483646 w 4011"/>
              <a:gd name="T23" fmla="*/ 2147483646 h 1277"/>
              <a:gd name="T24" fmla="*/ 2147483646 w 4011"/>
              <a:gd name="T25" fmla="*/ 2147483646 h 1277"/>
              <a:gd name="T26" fmla="*/ 2147483646 w 4011"/>
              <a:gd name="T27" fmla="*/ 0 h 1277"/>
              <a:gd name="T28" fmla="*/ 2147483646 w 4011"/>
              <a:gd name="T29" fmla="*/ 2147483646 h 1277"/>
              <a:gd name="T30" fmla="*/ 2147483646 w 4011"/>
              <a:gd name="T31" fmla="*/ 2147483646 h 1277"/>
              <a:gd name="T32" fmla="*/ 2147483646 w 4011"/>
              <a:gd name="T33" fmla="*/ 2147483646 h 1277"/>
              <a:gd name="T34" fmla="*/ 2147483646 w 4011"/>
              <a:gd name="T35" fmla="*/ 2147483646 h 1277"/>
              <a:gd name="T36" fmla="*/ 2147483646 w 4011"/>
              <a:gd name="T37" fmla="*/ 2147483646 h 1277"/>
              <a:gd name="T38" fmla="*/ 2147483646 w 4011"/>
              <a:gd name="T39" fmla="*/ 2147483646 h 1277"/>
              <a:gd name="T40" fmla="*/ 2147483646 w 4011"/>
              <a:gd name="T41" fmla="*/ 2147483646 h 1277"/>
              <a:gd name="T42" fmla="*/ 2147483646 w 4011"/>
              <a:gd name="T43" fmla="*/ 2147483646 h 1277"/>
              <a:gd name="T44" fmla="*/ 2147483646 w 4011"/>
              <a:gd name="T45" fmla="*/ 2147483646 h 1277"/>
              <a:gd name="T46" fmla="*/ 2147483646 w 4011"/>
              <a:gd name="T47" fmla="*/ 2147483646 h 1277"/>
              <a:gd name="T48" fmla="*/ 2147483646 w 4011"/>
              <a:gd name="T49" fmla="*/ 2147483646 h 1277"/>
              <a:gd name="T50" fmla="*/ 2147483646 w 4011"/>
              <a:gd name="T51" fmla="*/ 2147483646 h 1277"/>
              <a:gd name="T52" fmla="*/ 2147483646 w 4011"/>
              <a:gd name="T53" fmla="*/ 2147483646 h 1277"/>
              <a:gd name="T54" fmla="*/ 2147483646 w 4011"/>
              <a:gd name="T55" fmla="*/ 2147483646 h 1277"/>
              <a:gd name="T56" fmla="*/ 2147483646 w 4011"/>
              <a:gd name="T57" fmla="*/ 2147483646 h 1277"/>
              <a:gd name="T58" fmla="*/ 2147483646 w 4011"/>
              <a:gd name="T59" fmla="*/ 2147483646 h 1277"/>
              <a:gd name="T60" fmla="*/ 2147483646 w 4011"/>
              <a:gd name="T61" fmla="*/ 2147483646 h 1277"/>
              <a:gd name="T62" fmla="*/ 2147483646 w 4011"/>
              <a:gd name="T63" fmla="*/ 2147483646 h 1277"/>
              <a:gd name="T64" fmla="*/ 2147483646 w 4011"/>
              <a:gd name="T65" fmla="*/ 2147483646 h 1277"/>
              <a:gd name="T66" fmla="*/ 2147483646 w 4011"/>
              <a:gd name="T67" fmla="*/ 2147483646 h 1277"/>
              <a:gd name="T68" fmla="*/ 2147483646 w 4011"/>
              <a:gd name="T69" fmla="*/ 2147483646 h 127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011"/>
              <a:gd name="T106" fmla="*/ 0 h 1277"/>
              <a:gd name="T107" fmla="*/ 4011 w 4011"/>
              <a:gd name="T108" fmla="*/ 1277 h 127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011" h="1277">
                <a:moveTo>
                  <a:pt x="0" y="911"/>
                </a:moveTo>
                <a:cubicBezTo>
                  <a:pt x="51" y="928"/>
                  <a:pt x="63" y="915"/>
                  <a:pt x="100" y="878"/>
                </a:cubicBezTo>
                <a:cubicBezTo>
                  <a:pt x="126" y="798"/>
                  <a:pt x="90" y="893"/>
                  <a:pt x="144" y="811"/>
                </a:cubicBezTo>
                <a:cubicBezTo>
                  <a:pt x="202" y="724"/>
                  <a:pt x="106" y="827"/>
                  <a:pt x="178" y="755"/>
                </a:cubicBezTo>
                <a:cubicBezTo>
                  <a:pt x="182" y="742"/>
                  <a:pt x="218" y="638"/>
                  <a:pt x="244" y="633"/>
                </a:cubicBezTo>
                <a:cubicBezTo>
                  <a:pt x="317" y="620"/>
                  <a:pt x="393" y="626"/>
                  <a:pt x="467" y="622"/>
                </a:cubicBezTo>
                <a:cubicBezTo>
                  <a:pt x="558" y="592"/>
                  <a:pt x="612" y="507"/>
                  <a:pt x="700" y="478"/>
                </a:cubicBezTo>
                <a:cubicBezTo>
                  <a:pt x="757" y="419"/>
                  <a:pt x="847" y="428"/>
                  <a:pt x="922" y="422"/>
                </a:cubicBezTo>
                <a:cubicBezTo>
                  <a:pt x="962" y="409"/>
                  <a:pt x="980" y="392"/>
                  <a:pt x="1011" y="366"/>
                </a:cubicBezTo>
                <a:cubicBezTo>
                  <a:pt x="1067" y="320"/>
                  <a:pt x="1128" y="273"/>
                  <a:pt x="1189" y="233"/>
                </a:cubicBezTo>
                <a:cubicBezTo>
                  <a:pt x="1212" y="198"/>
                  <a:pt x="1242" y="186"/>
                  <a:pt x="1267" y="155"/>
                </a:cubicBezTo>
                <a:cubicBezTo>
                  <a:pt x="1298" y="116"/>
                  <a:pt x="1330" y="79"/>
                  <a:pt x="1367" y="44"/>
                </a:cubicBezTo>
                <a:cubicBezTo>
                  <a:pt x="1377" y="35"/>
                  <a:pt x="1379" y="19"/>
                  <a:pt x="1389" y="11"/>
                </a:cubicBezTo>
                <a:cubicBezTo>
                  <a:pt x="1398" y="4"/>
                  <a:pt x="1411" y="4"/>
                  <a:pt x="1422" y="0"/>
                </a:cubicBezTo>
                <a:cubicBezTo>
                  <a:pt x="1463" y="4"/>
                  <a:pt x="1504" y="2"/>
                  <a:pt x="1544" y="11"/>
                </a:cubicBezTo>
                <a:cubicBezTo>
                  <a:pt x="1570" y="17"/>
                  <a:pt x="1599" y="64"/>
                  <a:pt x="1622" y="78"/>
                </a:cubicBezTo>
                <a:cubicBezTo>
                  <a:pt x="1676" y="111"/>
                  <a:pt x="1748" y="96"/>
                  <a:pt x="1811" y="100"/>
                </a:cubicBezTo>
                <a:cubicBezTo>
                  <a:pt x="1833" y="104"/>
                  <a:pt x="1857" y="102"/>
                  <a:pt x="1878" y="111"/>
                </a:cubicBezTo>
                <a:cubicBezTo>
                  <a:pt x="1917" y="128"/>
                  <a:pt x="1919" y="182"/>
                  <a:pt x="1956" y="200"/>
                </a:cubicBezTo>
                <a:cubicBezTo>
                  <a:pt x="2040" y="242"/>
                  <a:pt x="2146" y="228"/>
                  <a:pt x="2233" y="233"/>
                </a:cubicBezTo>
                <a:cubicBezTo>
                  <a:pt x="2292" y="252"/>
                  <a:pt x="2260" y="234"/>
                  <a:pt x="2311" y="311"/>
                </a:cubicBezTo>
                <a:cubicBezTo>
                  <a:pt x="2334" y="347"/>
                  <a:pt x="2303" y="368"/>
                  <a:pt x="2367" y="389"/>
                </a:cubicBezTo>
                <a:cubicBezTo>
                  <a:pt x="2423" y="408"/>
                  <a:pt x="2478" y="415"/>
                  <a:pt x="2534" y="433"/>
                </a:cubicBezTo>
                <a:cubicBezTo>
                  <a:pt x="2563" y="476"/>
                  <a:pt x="2564" y="504"/>
                  <a:pt x="2578" y="555"/>
                </a:cubicBezTo>
                <a:cubicBezTo>
                  <a:pt x="2584" y="578"/>
                  <a:pt x="2600" y="622"/>
                  <a:pt x="2600" y="622"/>
                </a:cubicBezTo>
                <a:cubicBezTo>
                  <a:pt x="2718" y="614"/>
                  <a:pt x="2850" y="599"/>
                  <a:pt x="2967" y="622"/>
                </a:cubicBezTo>
                <a:cubicBezTo>
                  <a:pt x="2990" y="627"/>
                  <a:pt x="2995" y="661"/>
                  <a:pt x="3011" y="678"/>
                </a:cubicBezTo>
                <a:cubicBezTo>
                  <a:pt x="3034" y="771"/>
                  <a:pt x="3034" y="843"/>
                  <a:pt x="3045" y="944"/>
                </a:cubicBezTo>
                <a:cubicBezTo>
                  <a:pt x="3048" y="970"/>
                  <a:pt x="3063" y="1039"/>
                  <a:pt x="3089" y="1055"/>
                </a:cubicBezTo>
                <a:cubicBezTo>
                  <a:pt x="3119" y="1074"/>
                  <a:pt x="3156" y="1077"/>
                  <a:pt x="3189" y="1089"/>
                </a:cubicBezTo>
                <a:cubicBezTo>
                  <a:pt x="3353" y="1078"/>
                  <a:pt x="3397" y="1066"/>
                  <a:pt x="3556" y="1077"/>
                </a:cubicBezTo>
                <a:cubicBezTo>
                  <a:pt x="3601" y="1093"/>
                  <a:pt x="3643" y="1162"/>
                  <a:pt x="3689" y="1166"/>
                </a:cubicBezTo>
                <a:cubicBezTo>
                  <a:pt x="3730" y="1170"/>
                  <a:pt x="3770" y="1173"/>
                  <a:pt x="3811" y="1177"/>
                </a:cubicBezTo>
                <a:cubicBezTo>
                  <a:pt x="3896" y="1206"/>
                  <a:pt x="3855" y="1195"/>
                  <a:pt x="3934" y="1211"/>
                </a:cubicBezTo>
                <a:cubicBezTo>
                  <a:pt x="3957" y="1245"/>
                  <a:pt x="3975" y="1259"/>
                  <a:pt x="4011" y="1277"/>
                </a:cubicBezTo>
              </a:path>
            </a:pathLst>
          </a:custGeom>
          <a:noFill/>
          <a:ln w="9525">
            <a:solidFill>
              <a:srgbClr val="99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1926" name="Text Box 5"/>
          <p:cNvSpPr txBox="1">
            <a:spLocks noChangeArrowheads="1"/>
          </p:cNvSpPr>
          <p:nvPr/>
        </p:nvSpPr>
        <p:spPr bwMode="auto">
          <a:xfrm>
            <a:off x="2743200" y="3440113"/>
            <a:ext cx="1905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sz="1800" b="1">
                <a:solidFill>
                  <a:srgbClr val="003300"/>
                </a:solidFill>
                <a:latin typeface="Verdana" panose="020B0604030504040204" pitchFamily="34" charset="0"/>
                <a:ea typeface="ＭＳ Ｐゴシック" panose="020B0600070205080204" pitchFamily="34" charset="-128"/>
                <a:cs typeface="Arial" panose="020B0604020202020204" pitchFamily="34" charset="0"/>
              </a:rPr>
              <a:t>(NAVD88) H</a:t>
            </a:r>
            <a:endParaRPr lang="en-US" altLang="en-US" sz="1800">
              <a:latin typeface="Verdana" panose="020B0604030504040204" pitchFamily="34" charset="0"/>
              <a:ea typeface="ＭＳ Ｐゴシック" panose="020B0600070205080204" pitchFamily="34" charset="-128"/>
              <a:cs typeface="Arial" panose="020B0604020202020204" pitchFamily="34" charset="0"/>
            </a:endParaRPr>
          </a:p>
        </p:txBody>
      </p:sp>
      <p:sp>
        <p:nvSpPr>
          <p:cNvPr id="81927" name="Text Box 6"/>
          <p:cNvSpPr txBox="1">
            <a:spLocks noChangeArrowheads="1"/>
          </p:cNvSpPr>
          <p:nvPr/>
        </p:nvSpPr>
        <p:spPr bwMode="auto">
          <a:xfrm>
            <a:off x="4327525" y="499427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1800">
              <a:solidFill>
                <a:srgbClr val="003300"/>
              </a:solidFill>
              <a:ea typeface="ＭＳ Ｐゴシック" panose="020B0600070205080204" pitchFamily="34" charset="-128"/>
              <a:cs typeface="Arial" panose="020B0604020202020204" pitchFamily="34" charset="0"/>
            </a:endParaRPr>
          </a:p>
        </p:txBody>
      </p:sp>
      <p:sp>
        <p:nvSpPr>
          <p:cNvPr id="81928" name="Text Box 7"/>
          <p:cNvSpPr txBox="1">
            <a:spLocks noChangeArrowheads="1"/>
          </p:cNvSpPr>
          <p:nvPr/>
        </p:nvSpPr>
        <p:spPr bwMode="auto">
          <a:xfrm>
            <a:off x="609600" y="1611313"/>
            <a:ext cx="48593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sz="1800" dirty="0">
                <a:solidFill>
                  <a:srgbClr val="003300"/>
                </a:solidFill>
                <a:latin typeface="Verdana" panose="020B0604030504040204" pitchFamily="34" charset="0"/>
                <a:ea typeface="ＭＳ Ｐゴシック" panose="020B0600070205080204" pitchFamily="34" charset="-128"/>
                <a:cs typeface="Arial" panose="020B0604020202020204" pitchFamily="34" charset="0"/>
              </a:rPr>
              <a:t>H = </a:t>
            </a:r>
            <a:r>
              <a:rPr lang="en-US" altLang="en-US" sz="1800" dirty="0" err="1">
                <a:solidFill>
                  <a:srgbClr val="003300"/>
                </a:solidFill>
                <a:latin typeface="Verdana" panose="020B0604030504040204" pitchFamily="34" charset="0"/>
                <a:ea typeface="ＭＳ Ｐゴシック" panose="020B0600070205080204" pitchFamily="34" charset="-128"/>
                <a:cs typeface="Arial" panose="020B0604020202020204" pitchFamily="34" charset="0"/>
              </a:rPr>
              <a:t>Orthometric</a:t>
            </a:r>
            <a:r>
              <a:rPr lang="en-US" altLang="en-US" sz="1800" dirty="0">
                <a:solidFill>
                  <a:srgbClr val="003300"/>
                </a:solidFill>
                <a:latin typeface="Verdana" panose="020B0604030504040204" pitchFamily="34" charset="0"/>
                <a:ea typeface="ＭＳ Ｐゴシック" panose="020B0600070205080204" pitchFamily="34" charset="-128"/>
                <a:cs typeface="Arial" panose="020B0604020202020204" pitchFamily="34" charset="0"/>
              </a:rPr>
              <a:t> Height  (leveling)        </a:t>
            </a:r>
          </a:p>
        </p:txBody>
      </p:sp>
      <p:sp>
        <p:nvSpPr>
          <p:cNvPr id="81929" name="Freeform 8"/>
          <p:cNvSpPr>
            <a:spLocks/>
          </p:cNvSpPr>
          <p:nvPr/>
        </p:nvSpPr>
        <p:spPr bwMode="auto">
          <a:xfrm>
            <a:off x="4800600" y="3886200"/>
            <a:ext cx="4763" cy="381000"/>
          </a:xfrm>
          <a:custGeom>
            <a:avLst/>
            <a:gdLst>
              <a:gd name="T0" fmla="*/ 0 w 3"/>
              <a:gd name="T1" fmla="*/ 0 h 240"/>
              <a:gd name="T2" fmla="*/ 2147483646 w 3"/>
              <a:gd name="T3" fmla="*/ 2147483646 h 240"/>
              <a:gd name="T4" fmla="*/ 2147483646 w 3"/>
              <a:gd name="T5" fmla="*/ 2147483646 h 240"/>
              <a:gd name="T6" fmla="*/ 0 60000 65536"/>
              <a:gd name="T7" fmla="*/ 0 60000 65536"/>
              <a:gd name="T8" fmla="*/ 0 60000 65536"/>
              <a:gd name="T9" fmla="*/ 0 w 3"/>
              <a:gd name="T10" fmla="*/ 0 h 240"/>
              <a:gd name="T11" fmla="*/ 3 w 3"/>
              <a:gd name="T12" fmla="*/ 240 h 240"/>
            </a:gdLst>
            <a:ahLst/>
            <a:cxnLst>
              <a:cxn ang="T6">
                <a:pos x="T0" y="T1"/>
              </a:cxn>
              <a:cxn ang="T7">
                <a:pos x="T2" y="T3"/>
              </a:cxn>
              <a:cxn ang="T8">
                <a:pos x="T4" y="T5"/>
              </a:cxn>
            </a:cxnLst>
            <a:rect l="T9" t="T10" r="T11" b="T12"/>
            <a:pathLst>
              <a:path w="3" h="240">
                <a:moveTo>
                  <a:pt x="0" y="0"/>
                </a:moveTo>
                <a:lnTo>
                  <a:pt x="3" y="106"/>
                </a:lnTo>
                <a:lnTo>
                  <a:pt x="1" y="240"/>
                </a:lnTo>
              </a:path>
            </a:pathLst>
          </a:custGeom>
          <a:noFill/>
          <a:ln w="9525">
            <a:solidFill>
              <a:srgbClr val="009900"/>
            </a:solidFill>
            <a:round/>
            <a:headEnd type="oval"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1930" name="Text Box 9"/>
          <p:cNvSpPr txBox="1">
            <a:spLocks noChangeArrowheads="1"/>
          </p:cNvSpPr>
          <p:nvPr/>
        </p:nvSpPr>
        <p:spPr bwMode="auto">
          <a:xfrm flipH="1" flipV="1">
            <a:off x="5562600" y="2987675"/>
            <a:ext cx="1905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sz="2800">
                <a:solidFill>
                  <a:srgbClr val="003300"/>
                </a:solidFill>
                <a:ea typeface="ＭＳ Ｐゴシック" panose="020B0600070205080204" pitchFamily="34" charset="-128"/>
                <a:cs typeface="Arial" panose="020B0604020202020204" pitchFamily="34" charset="0"/>
              </a:rPr>
              <a:t> </a:t>
            </a:r>
            <a:endParaRPr lang="en-US" altLang="en-US" sz="1800">
              <a:solidFill>
                <a:srgbClr val="003300"/>
              </a:solidFill>
              <a:ea typeface="ＭＳ Ｐゴシック" panose="020B0600070205080204" pitchFamily="34" charset="-128"/>
              <a:cs typeface="Arial" panose="020B0604020202020204" pitchFamily="34" charset="0"/>
            </a:endParaRPr>
          </a:p>
        </p:txBody>
      </p:sp>
      <p:sp>
        <p:nvSpPr>
          <p:cNvPr id="81931" name="Text Box 10"/>
          <p:cNvSpPr txBox="1">
            <a:spLocks noChangeArrowheads="1"/>
          </p:cNvSpPr>
          <p:nvPr/>
        </p:nvSpPr>
        <p:spPr bwMode="auto">
          <a:xfrm>
            <a:off x="6172200" y="1752600"/>
            <a:ext cx="2514600" cy="5842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b="1" dirty="0">
                <a:latin typeface="Verdana" panose="020B0604030504040204" pitchFamily="34" charset="0"/>
                <a:ea typeface="ＭＳ Ｐゴシック" panose="020B0600070205080204" pitchFamily="34" charset="-128"/>
                <a:cs typeface="Arial" panose="020B0604020202020204" pitchFamily="34" charset="0"/>
              </a:rPr>
              <a:t>H</a:t>
            </a:r>
            <a:r>
              <a:rPr lang="en-US" altLang="en-US" dirty="0">
                <a:latin typeface="Verdana" panose="020B0604030504040204" pitchFamily="34" charset="0"/>
                <a:ea typeface="ＭＳ Ｐゴシック" panose="020B0600070205080204" pitchFamily="34" charset="-128"/>
                <a:cs typeface="Arial" panose="020B0604020202020204" pitchFamily="34" charset="0"/>
              </a:rPr>
              <a:t> </a:t>
            </a:r>
            <a:r>
              <a:rPr lang="en-US" altLang="en-US" b="1" dirty="0">
                <a:solidFill>
                  <a:srgbClr val="003300"/>
                </a:solidFill>
                <a:latin typeface="Verdana" panose="020B0604030504040204" pitchFamily="34" charset="0"/>
                <a:ea typeface="ＭＳ Ｐゴシック" panose="020B0600070205080204" pitchFamily="34" charset="-128"/>
                <a:cs typeface="Arial" panose="020B0604020202020204" pitchFamily="34" charset="0"/>
              </a:rPr>
              <a:t> = </a:t>
            </a:r>
            <a:r>
              <a:rPr lang="en-US" altLang="en-US" b="1" dirty="0">
                <a:solidFill>
                  <a:srgbClr val="0066FF"/>
                </a:solidFill>
                <a:latin typeface="Verdana" panose="020B0604030504040204" pitchFamily="34" charset="0"/>
                <a:ea typeface="ＭＳ Ｐゴシック" panose="020B0600070205080204" pitchFamily="34" charset="-128"/>
                <a:cs typeface="Arial" panose="020B0604020202020204" pitchFamily="34" charset="0"/>
              </a:rPr>
              <a:t>h</a:t>
            </a:r>
            <a:r>
              <a:rPr lang="en-US" altLang="en-US" b="1" dirty="0">
                <a:solidFill>
                  <a:srgbClr val="003300"/>
                </a:solidFill>
                <a:latin typeface="Verdana" panose="020B0604030504040204" pitchFamily="34" charset="0"/>
                <a:ea typeface="ＭＳ Ｐゴシック" panose="020B0600070205080204" pitchFamily="34" charset="-128"/>
                <a:cs typeface="Arial" panose="020B0604020202020204" pitchFamily="34" charset="0"/>
              </a:rPr>
              <a:t> - </a:t>
            </a:r>
            <a:r>
              <a:rPr lang="en-US" altLang="en-US" b="1" dirty="0">
                <a:solidFill>
                  <a:srgbClr val="009900"/>
                </a:solidFill>
                <a:latin typeface="Verdana" panose="020B0604030504040204" pitchFamily="34" charset="0"/>
                <a:ea typeface="ＭＳ Ｐゴシック" panose="020B0600070205080204" pitchFamily="34" charset="-128"/>
                <a:cs typeface="Arial" panose="020B0604020202020204" pitchFamily="34" charset="0"/>
              </a:rPr>
              <a:t>N</a:t>
            </a:r>
          </a:p>
        </p:txBody>
      </p:sp>
      <p:sp>
        <p:nvSpPr>
          <p:cNvPr id="81932" name="Text Box 11"/>
          <p:cNvSpPr txBox="1">
            <a:spLocks noChangeArrowheads="1"/>
          </p:cNvSpPr>
          <p:nvPr/>
        </p:nvSpPr>
        <p:spPr bwMode="auto">
          <a:xfrm>
            <a:off x="6870700" y="3276600"/>
            <a:ext cx="15763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sz="1400">
                <a:solidFill>
                  <a:srgbClr val="003300"/>
                </a:solidFill>
                <a:latin typeface="Verdana" panose="020B0604030504040204" pitchFamily="34" charset="0"/>
                <a:ea typeface="ＭＳ Ｐゴシック" panose="020B0600070205080204" pitchFamily="34" charset="-128"/>
                <a:cs typeface="Arial" panose="020B0604020202020204" pitchFamily="34" charset="0"/>
              </a:rPr>
              <a:t>TOPOGRAPHIC </a:t>
            </a:r>
          </a:p>
          <a:p>
            <a:pPr eaLnBrk="1" hangingPunct="1">
              <a:spcBef>
                <a:spcPct val="0"/>
              </a:spcBef>
              <a:buFontTx/>
              <a:buNone/>
            </a:pPr>
            <a:r>
              <a:rPr lang="en-US" altLang="en-US" sz="1400">
                <a:solidFill>
                  <a:srgbClr val="003300"/>
                </a:solidFill>
                <a:latin typeface="Verdana" panose="020B0604030504040204" pitchFamily="34" charset="0"/>
                <a:ea typeface="ＭＳ Ｐゴシック" panose="020B0600070205080204" pitchFamily="34" charset="-128"/>
                <a:cs typeface="Arial" panose="020B0604020202020204" pitchFamily="34" charset="0"/>
              </a:rPr>
              <a:t>SURFACE</a:t>
            </a:r>
          </a:p>
        </p:txBody>
      </p:sp>
      <p:sp>
        <p:nvSpPr>
          <p:cNvPr id="81933" name="Line 12"/>
          <p:cNvSpPr>
            <a:spLocks noChangeShapeType="1"/>
          </p:cNvSpPr>
          <p:nvPr/>
        </p:nvSpPr>
        <p:spPr bwMode="auto">
          <a:xfrm flipH="1">
            <a:off x="6400800" y="3505200"/>
            <a:ext cx="533400" cy="1524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934" name="Line 13"/>
          <p:cNvSpPr>
            <a:spLocks noChangeShapeType="1"/>
          </p:cNvSpPr>
          <p:nvPr/>
        </p:nvSpPr>
        <p:spPr bwMode="auto">
          <a:xfrm>
            <a:off x="4495800" y="33528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35" name="Text Box 14"/>
          <p:cNvSpPr txBox="1">
            <a:spLocks noChangeArrowheads="1"/>
          </p:cNvSpPr>
          <p:nvPr/>
        </p:nvSpPr>
        <p:spPr bwMode="auto">
          <a:xfrm>
            <a:off x="609600" y="2068513"/>
            <a:ext cx="533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sz="1800" dirty="0">
                <a:solidFill>
                  <a:srgbClr val="3366FF"/>
                </a:solidFill>
                <a:latin typeface="Verdana" panose="020B0604030504040204" pitchFamily="34" charset="0"/>
                <a:ea typeface="ＭＳ Ｐゴシック" panose="020B0600070205080204" pitchFamily="34" charset="-128"/>
                <a:cs typeface="Arial" panose="020B0604020202020204" pitchFamily="34" charset="0"/>
              </a:rPr>
              <a:t>h = Ellipsoidal Height (GPS)</a:t>
            </a:r>
            <a:endParaRPr lang="en-US" altLang="en-US" sz="1800" dirty="0">
              <a:solidFill>
                <a:srgbClr val="003300"/>
              </a:solidFill>
              <a:latin typeface="Verdana" panose="020B0604030504040204" pitchFamily="34" charset="0"/>
              <a:ea typeface="ＭＳ Ｐゴシック" panose="020B0600070205080204" pitchFamily="34" charset="-128"/>
              <a:cs typeface="Arial" panose="020B0604020202020204" pitchFamily="34" charset="0"/>
            </a:endParaRPr>
          </a:p>
        </p:txBody>
      </p:sp>
      <p:sp>
        <p:nvSpPr>
          <p:cNvPr id="81936" name="Text Box 15"/>
          <p:cNvSpPr txBox="1">
            <a:spLocks noChangeArrowheads="1"/>
          </p:cNvSpPr>
          <p:nvPr/>
        </p:nvSpPr>
        <p:spPr bwMode="auto">
          <a:xfrm>
            <a:off x="609600" y="2525713"/>
            <a:ext cx="5029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sz="1800" dirty="0">
                <a:solidFill>
                  <a:srgbClr val="009900"/>
                </a:solidFill>
                <a:latin typeface="Verdana" panose="020B0604030504040204" pitchFamily="34" charset="0"/>
                <a:ea typeface="ＭＳ Ｐゴシック" panose="020B0600070205080204" pitchFamily="34" charset="-128"/>
                <a:cs typeface="Arial" panose="020B0604020202020204" pitchFamily="34" charset="0"/>
              </a:rPr>
              <a:t>N = Geoid Height (model)</a:t>
            </a:r>
          </a:p>
        </p:txBody>
      </p:sp>
      <p:sp>
        <p:nvSpPr>
          <p:cNvPr id="81937" name="Arc 16"/>
          <p:cNvSpPr>
            <a:spLocks/>
          </p:cNvSpPr>
          <p:nvPr/>
        </p:nvSpPr>
        <p:spPr bwMode="auto">
          <a:xfrm rot="-2646215">
            <a:off x="1371600" y="2971800"/>
            <a:ext cx="5818188" cy="5180013"/>
          </a:xfrm>
          <a:custGeom>
            <a:avLst/>
            <a:gdLst>
              <a:gd name="T0" fmla="*/ 2147483646 w 21579"/>
              <a:gd name="T1" fmla="*/ 0 h 21102"/>
              <a:gd name="T2" fmla="*/ 2147483646 w 21579"/>
              <a:gd name="T3" fmla="*/ 2147483646 h 21102"/>
              <a:gd name="T4" fmla="*/ 0 w 21579"/>
              <a:gd name="T5" fmla="*/ 2147483646 h 21102"/>
              <a:gd name="T6" fmla="*/ 0 60000 65536"/>
              <a:gd name="T7" fmla="*/ 0 60000 65536"/>
              <a:gd name="T8" fmla="*/ 0 60000 65536"/>
              <a:gd name="T9" fmla="*/ 0 w 21579"/>
              <a:gd name="T10" fmla="*/ 0 h 21102"/>
              <a:gd name="T11" fmla="*/ 21579 w 21579"/>
              <a:gd name="T12" fmla="*/ 21102 h 21102"/>
            </a:gdLst>
            <a:ahLst/>
            <a:cxnLst>
              <a:cxn ang="T6">
                <a:pos x="T0" y="T1"/>
              </a:cxn>
              <a:cxn ang="T7">
                <a:pos x="T2" y="T3"/>
              </a:cxn>
              <a:cxn ang="T8">
                <a:pos x="T4" y="T5"/>
              </a:cxn>
            </a:cxnLst>
            <a:rect l="T9" t="T10" r="T11" b="T12"/>
            <a:pathLst>
              <a:path w="21579" h="21102" fill="none" extrusionOk="0">
                <a:moveTo>
                  <a:pt x="4611" y="-1"/>
                </a:moveTo>
                <a:cubicBezTo>
                  <a:pt x="14182" y="2091"/>
                  <a:pt x="21148" y="10363"/>
                  <a:pt x="21579" y="20151"/>
                </a:cubicBezTo>
              </a:path>
              <a:path w="21579" h="21102" stroke="0" extrusionOk="0">
                <a:moveTo>
                  <a:pt x="4611" y="-1"/>
                </a:moveTo>
                <a:cubicBezTo>
                  <a:pt x="14182" y="2091"/>
                  <a:pt x="21148" y="10363"/>
                  <a:pt x="21579" y="20151"/>
                </a:cubicBezTo>
                <a:lnTo>
                  <a:pt x="0" y="21102"/>
                </a:lnTo>
                <a:lnTo>
                  <a:pt x="4611" y="-1"/>
                </a:lnTo>
                <a:close/>
              </a:path>
            </a:pathLst>
          </a:custGeom>
          <a:noFill/>
          <a:ln w="9525">
            <a:solidFill>
              <a:srgbClr val="00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1938" name="Line 17"/>
          <p:cNvSpPr>
            <a:spLocks noChangeShapeType="1"/>
          </p:cNvSpPr>
          <p:nvPr/>
        </p:nvSpPr>
        <p:spPr bwMode="auto">
          <a:xfrm flipH="1">
            <a:off x="4572000" y="2895600"/>
            <a:ext cx="0" cy="1371600"/>
          </a:xfrm>
          <a:prstGeom prst="line">
            <a:avLst/>
          </a:prstGeom>
          <a:noFill/>
          <a:ln w="19050">
            <a:solidFill>
              <a:srgbClr val="003300"/>
            </a:solidFill>
            <a:round/>
            <a:headEnd type="triangle" w="med" len="med"/>
            <a:tailEnd type="oval"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939" name="Line 18"/>
          <p:cNvSpPr>
            <a:spLocks noChangeShapeType="1"/>
          </p:cNvSpPr>
          <p:nvPr/>
        </p:nvSpPr>
        <p:spPr bwMode="auto">
          <a:xfrm flipV="1">
            <a:off x="4648200" y="2895600"/>
            <a:ext cx="0" cy="990600"/>
          </a:xfrm>
          <a:prstGeom prst="line">
            <a:avLst/>
          </a:prstGeom>
          <a:noFill/>
          <a:ln w="9525">
            <a:solidFill>
              <a:srgbClr val="3333FF"/>
            </a:solidFill>
            <a:round/>
            <a:headEnd type="oval"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940" name="Text Box 19"/>
          <p:cNvSpPr txBox="1">
            <a:spLocks noChangeArrowheads="1"/>
          </p:cNvSpPr>
          <p:nvPr/>
        </p:nvSpPr>
        <p:spPr bwMode="auto">
          <a:xfrm>
            <a:off x="4632325" y="3165475"/>
            <a:ext cx="1844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sz="1800" b="1">
                <a:solidFill>
                  <a:srgbClr val="3366FF"/>
                </a:solidFill>
                <a:latin typeface="Verdana" panose="020B0604030504040204" pitchFamily="34" charset="0"/>
                <a:ea typeface="ＭＳ Ｐゴシック" panose="020B0600070205080204" pitchFamily="34" charset="-128"/>
                <a:cs typeface="Arial" panose="020B0604020202020204" pitchFamily="34" charset="0"/>
              </a:rPr>
              <a:t>h (NAD83)</a:t>
            </a:r>
          </a:p>
        </p:txBody>
      </p:sp>
      <p:sp>
        <p:nvSpPr>
          <p:cNvPr id="81941" name="Text Box 20"/>
          <p:cNvSpPr txBox="1">
            <a:spLocks noChangeArrowheads="1"/>
          </p:cNvSpPr>
          <p:nvPr/>
        </p:nvSpPr>
        <p:spPr bwMode="auto">
          <a:xfrm>
            <a:off x="1447800" y="4876800"/>
            <a:ext cx="152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sz="1800">
                <a:solidFill>
                  <a:srgbClr val="003300"/>
                </a:solidFill>
                <a:latin typeface="Verdana" panose="020B0604030504040204" pitchFamily="34" charset="0"/>
                <a:ea typeface="ＭＳ Ｐゴシック" panose="020B0600070205080204" pitchFamily="34" charset="-128"/>
                <a:cs typeface="Arial" panose="020B0604020202020204" pitchFamily="34" charset="0"/>
              </a:rPr>
              <a:t>Ellipsoid</a:t>
            </a:r>
          </a:p>
        </p:txBody>
      </p:sp>
      <p:sp>
        <p:nvSpPr>
          <p:cNvPr id="81942" name="Freeform 21"/>
          <p:cNvSpPr>
            <a:spLocks/>
          </p:cNvSpPr>
          <p:nvPr/>
        </p:nvSpPr>
        <p:spPr bwMode="auto">
          <a:xfrm>
            <a:off x="2209800" y="3983038"/>
            <a:ext cx="6562725" cy="1798637"/>
          </a:xfrm>
          <a:custGeom>
            <a:avLst/>
            <a:gdLst>
              <a:gd name="T0" fmla="*/ 0 w 4134"/>
              <a:gd name="T1" fmla="*/ 2147483646 h 1133"/>
              <a:gd name="T2" fmla="*/ 2147483646 w 4134"/>
              <a:gd name="T3" fmla="*/ 2147483646 h 1133"/>
              <a:gd name="T4" fmla="*/ 2147483646 w 4134"/>
              <a:gd name="T5" fmla="*/ 2147483646 h 1133"/>
              <a:gd name="T6" fmla="*/ 2147483646 w 4134"/>
              <a:gd name="T7" fmla="*/ 2147483646 h 1133"/>
              <a:gd name="T8" fmla="*/ 2147483646 w 4134"/>
              <a:gd name="T9" fmla="*/ 2147483646 h 1133"/>
              <a:gd name="T10" fmla="*/ 2147483646 w 4134"/>
              <a:gd name="T11" fmla="*/ 2147483646 h 1133"/>
              <a:gd name="T12" fmla="*/ 2147483646 w 4134"/>
              <a:gd name="T13" fmla="*/ 2147483646 h 1133"/>
              <a:gd name="T14" fmla="*/ 2147483646 w 4134"/>
              <a:gd name="T15" fmla="*/ 2147483646 h 1133"/>
              <a:gd name="T16" fmla="*/ 2147483646 w 4134"/>
              <a:gd name="T17" fmla="*/ 2147483646 h 1133"/>
              <a:gd name="T18" fmla="*/ 2147483646 w 4134"/>
              <a:gd name="T19" fmla="*/ 2147483646 h 1133"/>
              <a:gd name="T20" fmla="*/ 2147483646 w 4134"/>
              <a:gd name="T21" fmla="*/ 2147483646 h 1133"/>
              <a:gd name="T22" fmla="*/ 2147483646 w 4134"/>
              <a:gd name="T23" fmla="*/ 2147483646 h 1133"/>
              <a:gd name="T24" fmla="*/ 2147483646 w 4134"/>
              <a:gd name="T25" fmla="*/ 2147483646 h 1133"/>
              <a:gd name="T26" fmla="*/ 2147483646 w 4134"/>
              <a:gd name="T27" fmla="*/ 2147483646 h 1133"/>
              <a:gd name="T28" fmla="*/ 2147483646 w 4134"/>
              <a:gd name="T29" fmla="*/ 2147483646 h 1133"/>
              <a:gd name="T30" fmla="*/ 2147483646 w 4134"/>
              <a:gd name="T31" fmla="*/ 2147483646 h 1133"/>
              <a:gd name="T32" fmla="*/ 2147483646 w 4134"/>
              <a:gd name="T33" fmla="*/ 2147483646 h 1133"/>
              <a:gd name="T34" fmla="*/ 2147483646 w 4134"/>
              <a:gd name="T35" fmla="*/ 2147483646 h 1133"/>
              <a:gd name="T36" fmla="*/ 2147483646 w 4134"/>
              <a:gd name="T37" fmla="*/ 2147483646 h 1133"/>
              <a:gd name="T38" fmla="*/ 2147483646 w 4134"/>
              <a:gd name="T39" fmla="*/ 2147483646 h 1133"/>
              <a:gd name="T40" fmla="*/ 2147483646 w 4134"/>
              <a:gd name="T41" fmla="*/ 2147483646 h 1133"/>
              <a:gd name="T42" fmla="*/ 2147483646 w 4134"/>
              <a:gd name="T43" fmla="*/ 2147483646 h 1133"/>
              <a:gd name="T44" fmla="*/ 2147483646 w 4134"/>
              <a:gd name="T45" fmla="*/ 2147483646 h 1133"/>
              <a:gd name="T46" fmla="*/ 2147483646 w 4134"/>
              <a:gd name="T47" fmla="*/ 2147483646 h 1133"/>
              <a:gd name="T48" fmla="*/ 2147483646 w 4134"/>
              <a:gd name="T49" fmla="*/ 2147483646 h 1133"/>
              <a:gd name="T50" fmla="*/ 2147483646 w 4134"/>
              <a:gd name="T51" fmla="*/ 2147483646 h 1133"/>
              <a:gd name="T52" fmla="*/ 2147483646 w 4134"/>
              <a:gd name="T53" fmla="*/ 2147483646 h 1133"/>
              <a:gd name="T54" fmla="*/ 2147483646 w 4134"/>
              <a:gd name="T55" fmla="*/ 2147483646 h 1133"/>
              <a:gd name="T56" fmla="*/ 2147483646 w 4134"/>
              <a:gd name="T57" fmla="*/ 2147483646 h 1133"/>
              <a:gd name="T58" fmla="*/ 2147483646 w 4134"/>
              <a:gd name="T59" fmla="*/ 2147483646 h 1133"/>
              <a:gd name="T60" fmla="*/ 2147483646 w 4134"/>
              <a:gd name="T61" fmla="*/ 2147483646 h 1133"/>
              <a:gd name="T62" fmla="*/ 2147483646 w 4134"/>
              <a:gd name="T63" fmla="*/ 2147483646 h 113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134"/>
              <a:gd name="T97" fmla="*/ 0 h 1133"/>
              <a:gd name="T98" fmla="*/ 4134 w 4134"/>
              <a:gd name="T99" fmla="*/ 1133 h 113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134" h="1133">
                <a:moveTo>
                  <a:pt x="0" y="222"/>
                </a:moveTo>
                <a:cubicBezTo>
                  <a:pt x="113" y="259"/>
                  <a:pt x="44" y="246"/>
                  <a:pt x="211" y="233"/>
                </a:cubicBezTo>
                <a:cubicBezTo>
                  <a:pt x="233" y="226"/>
                  <a:pt x="256" y="218"/>
                  <a:pt x="278" y="211"/>
                </a:cubicBezTo>
                <a:cubicBezTo>
                  <a:pt x="289" y="207"/>
                  <a:pt x="311" y="200"/>
                  <a:pt x="311" y="200"/>
                </a:cubicBezTo>
                <a:cubicBezTo>
                  <a:pt x="343" y="168"/>
                  <a:pt x="391" y="147"/>
                  <a:pt x="434" y="133"/>
                </a:cubicBezTo>
                <a:cubicBezTo>
                  <a:pt x="475" y="137"/>
                  <a:pt x="516" y="137"/>
                  <a:pt x="556" y="144"/>
                </a:cubicBezTo>
                <a:cubicBezTo>
                  <a:pt x="579" y="148"/>
                  <a:pt x="600" y="159"/>
                  <a:pt x="622" y="166"/>
                </a:cubicBezTo>
                <a:cubicBezTo>
                  <a:pt x="633" y="170"/>
                  <a:pt x="656" y="177"/>
                  <a:pt x="656" y="177"/>
                </a:cubicBezTo>
                <a:cubicBezTo>
                  <a:pt x="697" y="173"/>
                  <a:pt x="738" y="172"/>
                  <a:pt x="778" y="166"/>
                </a:cubicBezTo>
                <a:cubicBezTo>
                  <a:pt x="817" y="160"/>
                  <a:pt x="829" y="130"/>
                  <a:pt x="867" y="122"/>
                </a:cubicBezTo>
                <a:cubicBezTo>
                  <a:pt x="889" y="117"/>
                  <a:pt x="912" y="116"/>
                  <a:pt x="934" y="111"/>
                </a:cubicBezTo>
                <a:cubicBezTo>
                  <a:pt x="964" y="105"/>
                  <a:pt x="1023" y="89"/>
                  <a:pt x="1023" y="89"/>
                </a:cubicBezTo>
                <a:cubicBezTo>
                  <a:pt x="1067" y="93"/>
                  <a:pt x="1112" y="93"/>
                  <a:pt x="1156" y="100"/>
                </a:cubicBezTo>
                <a:cubicBezTo>
                  <a:pt x="1228" y="112"/>
                  <a:pt x="1289" y="155"/>
                  <a:pt x="1356" y="177"/>
                </a:cubicBezTo>
                <a:cubicBezTo>
                  <a:pt x="1392" y="189"/>
                  <a:pt x="1511" y="198"/>
                  <a:pt x="1534" y="200"/>
                </a:cubicBezTo>
                <a:cubicBezTo>
                  <a:pt x="1578" y="196"/>
                  <a:pt x="1623" y="195"/>
                  <a:pt x="1667" y="189"/>
                </a:cubicBezTo>
                <a:cubicBezTo>
                  <a:pt x="1720" y="182"/>
                  <a:pt x="1762" y="138"/>
                  <a:pt x="1812" y="122"/>
                </a:cubicBezTo>
                <a:cubicBezTo>
                  <a:pt x="1929" y="44"/>
                  <a:pt x="2087" y="33"/>
                  <a:pt x="2223" y="22"/>
                </a:cubicBezTo>
                <a:cubicBezTo>
                  <a:pt x="2335" y="0"/>
                  <a:pt x="2623" y="19"/>
                  <a:pt x="2734" y="111"/>
                </a:cubicBezTo>
                <a:cubicBezTo>
                  <a:pt x="2762" y="134"/>
                  <a:pt x="2800" y="160"/>
                  <a:pt x="2823" y="189"/>
                </a:cubicBezTo>
                <a:cubicBezTo>
                  <a:pt x="2850" y="223"/>
                  <a:pt x="2870" y="258"/>
                  <a:pt x="2912" y="277"/>
                </a:cubicBezTo>
                <a:cubicBezTo>
                  <a:pt x="3091" y="357"/>
                  <a:pt x="3307" y="318"/>
                  <a:pt x="3490" y="322"/>
                </a:cubicBezTo>
                <a:cubicBezTo>
                  <a:pt x="3542" y="339"/>
                  <a:pt x="3582" y="346"/>
                  <a:pt x="3623" y="388"/>
                </a:cubicBezTo>
                <a:cubicBezTo>
                  <a:pt x="3649" y="414"/>
                  <a:pt x="3670" y="446"/>
                  <a:pt x="3701" y="466"/>
                </a:cubicBezTo>
                <a:cubicBezTo>
                  <a:pt x="3726" y="483"/>
                  <a:pt x="3738" y="487"/>
                  <a:pt x="3756" y="511"/>
                </a:cubicBezTo>
                <a:cubicBezTo>
                  <a:pt x="3815" y="589"/>
                  <a:pt x="3861" y="666"/>
                  <a:pt x="3945" y="722"/>
                </a:cubicBezTo>
                <a:cubicBezTo>
                  <a:pt x="3979" y="774"/>
                  <a:pt x="4021" y="813"/>
                  <a:pt x="4056" y="866"/>
                </a:cubicBezTo>
                <a:cubicBezTo>
                  <a:pt x="4063" y="877"/>
                  <a:pt x="4070" y="889"/>
                  <a:pt x="4078" y="900"/>
                </a:cubicBezTo>
                <a:cubicBezTo>
                  <a:pt x="4085" y="911"/>
                  <a:pt x="4101" y="933"/>
                  <a:pt x="4101" y="933"/>
                </a:cubicBezTo>
                <a:cubicBezTo>
                  <a:pt x="4108" y="955"/>
                  <a:pt x="4116" y="978"/>
                  <a:pt x="4123" y="1000"/>
                </a:cubicBezTo>
                <a:cubicBezTo>
                  <a:pt x="4127" y="1011"/>
                  <a:pt x="4134" y="1033"/>
                  <a:pt x="4134" y="1033"/>
                </a:cubicBezTo>
                <a:cubicBezTo>
                  <a:pt x="4132" y="1043"/>
                  <a:pt x="4130" y="1133"/>
                  <a:pt x="4101" y="1133"/>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1943" name="Text Box 22"/>
          <p:cNvSpPr txBox="1">
            <a:spLocks noChangeArrowheads="1"/>
          </p:cNvSpPr>
          <p:nvPr/>
        </p:nvSpPr>
        <p:spPr bwMode="auto">
          <a:xfrm>
            <a:off x="4800600" y="3886200"/>
            <a:ext cx="40481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sz="2200" b="1">
                <a:solidFill>
                  <a:srgbClr val="009900"/>
                </a:solidFill>
                <a:latin typeface="Verdana" panose="020B0604030504040204" pitchFamily="34" charset="0"/>
                <a:ea typeface="ＭＳ Ｐゴシック" panose="020B0600070205080204" pitchFamily="34" charset="-128"/>
                <a:cs typeface="Arial" panose="020B0604020202020204" pitchFamily="34" charset="0"/>
              </a:rPr>
              <a:t>N</a:t>
            </a:r>
          </a:p>
        </p:txBody>
      </p:sp>
      <p:sp>
        <p:nvSpPr>
          <p:cNvPr id="81944" name="Rectangle 23"/>
          <p:cNvSpPr>
            <a:spLocks noChangeArrowheads="1"/>
          </p:cNvSpPr>
          <p:nvPr/>
        </p:nvSpPr>
        <p:spPr bwMode="auto">
          <a:xfrm>
            <a:off x="2743200" y="4419600"/>
            <a:ext cx="1285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sz="1800">
                <a:solidFill>
                  <a:srgbClr val="003300"/>
                </a:solidFill>
                <a:latin typeface="Verdana" panose="020B0604030504040204" pitchFamily="34" charset="0"/>
                <a:ea typeface="ＭＳ Ｐゴシック" panose="020B0600070205080204" pitchFamily="34" charset="-128"/>
                <a:cs typeface="Arial" panose="020B0604020202020204" pitchFamily="34" charset="0"/>
              </a:rPr>
              <a:t>  Geoid</a:t>
            </a:r>
          </a:p>
        </p:txBody>
      </p:sp>
      <p:sp>
        <p:nvSpPr>
          <p:cNvPr id="81945" name="Line 24"/>
          <p:cNvSpPr>
            <a:spLocks noChangeShapeType="1"/>
          </p:cNvSpPr>
          <p:nvPr/>
        </p:nvSpPr>
        <p:spPr bwMode="auto">
          <a:xfrm flipH="1" flipV="1">
            <a:off x="2819400" y="4191000"/>
            <a:ext cx="30480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946" name="Text Box 25"/>
          <p:cNvSpPr txBox="1">
            <a:spLocks noChangeArrowheads="1"/>
          </p:cNvSpPr>
          <p:nvPr/>
        </p:nvSpPr>
        <p:spPr bwMode="auto">
          <a:xfrm>
            <a:off x="5334000" y="4267200"/>
            <a:ext cx="19605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sz="1800">
                <a:latin typeface="Verdana" panose="020B0604030504040204" pitchFamily="34" charset="0"/>
                <a:ea typeface="ＭＳ Ｐゴシック" panose="020B0600070205080204" pitchFamily="34" charset="-128"/>
                <a:cs typeface="Arial" panose="020B0604020202020204" pitchFamily="34" charset="0"/>
              </a:rPr>
              <a:t>Geoid </a:t>
            </a:r>
            <a:r>
              <a:rPr lang="en-US" altLang="en-US" sz="1800" i="1">
                <a:latin typeface="Verdana" panose="020B0604030504040204" pitchFamily="34" charset="0"/>
                <a:ea typeface="ＭＳ Ｐゴシック" panose="020B0600070205080204" pitchFamily="34" charset="-128"/>
                <a:cs typeface="Arial" panose="020B0604020202020204" pitchFamily="34" charset="0"/>
              </a:rPr>
              <a:t>Height</a:t>
            </a:r>
            <a:r>
              <a:rPr lang="en-US" altLang="en-US" sz="1800">
                <a:solidFill>
                  <a:srgbClr val="009900"/>
                </a:solidFill>
                <a:latin typeface="Verdana" panose="020B0604030504040204" pitchFamily="34" charset="0"/>
                <a:ea typeface="ＭＳ Ｐゴシック" panose="020B0600070205080204" pitchFamily="34" charset="-128"/>
                <a:cs typeface="Arial" panose="020B0604020202020204" pitchFamily="34" charset="0"/>
              </a:rPr>
              <a:t> </a:t>
            </a:r>
          </a:p>
          <a:p>
            <a:pPr eaLnBrk="1" hangingPunct="1">
              <a:spcBef>
                <a:spcPct val="0"/>
              </a:spcBef>
              <a:buFontTx/>
              <a:buNone/>
            </a:pPr>
            <a:r>
              <a:rPr lang="en-US" altLang="en-US" sz="1800">
                <a:solidFill>
                  <a:srgbClr val="009900"/>
                </a:solidFill>
                <a:latin typeface="Verdana" panose="020B0604030504040204" pitchFamily="34" charset="0"/>
                <a:ea typeface="ＭＳ Ｐゴシック" panose="020B0600070205080204" pitchFamily="34" charset="-128"/>
                <a:cs typeface="Arial" panose="020B0604020202020204" pitchFamily="34" charset="0"/>
              </a:rPr>
              <a:t>  </a:t>
            </a:r>
            <a:r>
              <a:rPr lang="en-US" altLang="en-US" sz="1800" b="1">
                <a:solidFill>
                  <a:srgbClr val="009900"/>
                </a:solidFill>
                <a:latin typeface="Verdana" panose="020B0604030504040204" pitchFamily="34" charset="0"/>
                <a:ea typeface="ＭＳ Ｐゴシック" panose="020B0600070205080204" pitchFamily="34" charset="-128"/>
                <a:cs typeface="Arial" panose="020B0604020202020204" pitchFamily="34" charset="0"/>
              </a:rPr>
              <a:t>(GEOID12B)</a:t>
            </a:r>
          </a:p>
        </p:txBody>
      </p:sp>
      <p:cxnSp>
        <p:nvCxnSpPr>
          <p:cNvPr id="81947" name="AutoShape 26"/>
          <p:cNvCxnSpPr>
            <a:cxnSpLocks noChangeShapeType="1"/>
          </p:cNvCxnSpPr>
          <p:nvPr/>
        </p:nvCxnSpPr>
        <p:spPr bwMode="auto">
          <a:xfrm>
            <a:off x="5105400" y="4114800"/>
            <a:ext cx="341313" cy="360363"/>
          </a:xfrm>
          <a:prstGeom prst="bentConnector3">
            <a:avLst>
              <a:gd name="adj1" fmla="val 49769"/>
            </a:avLst>
          </a:prstGeom>
          <a:noFill/>
          <a:ln w="9525">
            <a:solidFill>
              <a:srgbClr val="000000"/>
            </a:solidFill>
            <a:miter lim="800000"/>
            <a:headEnd type="triangle" w="med" len="med"/>
            <a:tailEnd type="triangle" w="med" len="med"/>
          </a:ln>
          <a:extLst>
            <a:ext uri="{909E8E84-426E-40DD-AFC4-6F175D3DCCD1}">
              <a14:hiddenFill xmlns:a14="http://schemas.microsoft.com/office/drawing/2010/main">
                <a:noFill/>
              </a14:hiddenFill>
            </a:ext>
          </a:extLst>
        </p:spPr>
      </p:cxnSp>
      <p:sp>
        <p:nvSpPr>
          <p:cNvPr id="81948" name="Freeform 28"/>
          <p:cNvSpPr>
            <a:spLocks/>
          </p:cNvSpPr>
          <p:nvPr/>
        </p:nvSpPr>
        <p:spPr bwMode="auto">
          <a:xfrm flipH="1">
            <a:off x="7162800" y="4343400"/>
            <a:ext cx="2152650" cy="265113"/>
          </a:xfrm>
          <a:custGeom>
            <a:avLst/>
            <a:gdLst>
              <a:gd name="T0" fmla="*/ 2147483646 w 1356"/>
              <a:gd name="T1" fmla="*/ 2147483646 h 167"/>
              <a:gd name="T2" fmla="*/ 2147483646 w 1356"/>
              <a:gd name="T3" fmla="*/ 0 h 167"/>
              <a:gd name="T4" fmla="*/ 2147483646 w 1356"/>
              <a:gd name="T5" fmla="*/ 2147483646 h 167"/>
              <a:gd name="T6" fmla="*/ 2147483646 w 1356"/>
              <a:gd name="T7" fmla="*/ 2147483646 h 167"/>
              <a:gd name="T8" fmla="*/ 2147483646 w 1356"/>
              <a:gd name="T9" fmla="*/ 2147483646 h 167"/>
              <a:gd name="T10" fmla="*/ 2147483646 w 1356"/>
              <a:gd name="T11" fmla="*/ 2147483646 h 167"/>
              <a:gd name="T12" fmla="*/ 2147483646 w 1356"/>
              <a:gd name="T13" fmla="*/ 2147483646 h 167"/>
              <a:gd name="T14" fmla="*/ 2147483646 w 1356"/>
              <a:gd name="T15" fmla="*/ 2147483646 h 167"/>
              <a:gd name="T16" fmla="*/ 2147483646 w 1356"/>
              <a:gd name="T17" fmla="*/ 2147483646 h 167"/>
              <a:gd name="T18" fmla="*/ 2147483646 w 1356"/>
              <a:gd name="T19" fmla="*/ 2147483646 h 167"/>
              <a:gd name="T20" fmla="*/ 2147483646 w 1356"/>
              <a:gd name="T21" fmla="*/ 2147483646 h 167"/>
              <a:gd name="T22" fmla="*/ 2147483646 w 1356"/>
              <a:gd name="T23" fmla="*/ 2147483646 h 167"/>
              <a:gd name="T24" fmla="*/ 2147483646 w 1356"/>
              <a:gd name="T25" fmla="*/ 2147483646 h 167"/>
              <a:gd name="T26" fmla="*/ 2147483646 w 1356"/>
              <a:gd name="T27" fmla="*/ 2147483646 h 167"/>
              <a:gd name="T28" fmla="*/ 2147483646 w 1356"/>
              <a:gd name="T29" fmla="*/ 2147483646 h 167"/>
              <a:gd name="T30" fmla="*/ 0 w 1356"/>
              <a:gd name="T31" fmla="*/ 2147483646 h 1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56"/>
              <a:gd name="T49" fmla="*/ 0 h 167"/>
              <a:gd name="T50" fmla="*/ 1356 w 1356"/>
              <a:gd name="T51" fmla="*/ 167 h 16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56" h="167">
                <a:moveTo>
                  <a:pt x="1356" y="100"/>
                </a:moveTo>
                <a:cubicBezTo>
                  <a:pt x="1298" y="81"/>
                  <a:pt x="1244" y="43"/>
                  <a:pt x="1200" y="0"/>
                </a:cubicBezTo>
                <a:cubicBezTo>
                  <a:pt x="1155" y="9"/>
                  <a:pt x="1144" y="4"/>
                  <a:pt x="1111" y="33"/>
                </a:cubicBezTo>
                <a:cubicBezTo>
                  <a:pt x="1091" y="50"/>
                  <a:pt x="1080" y="78"/>
                  <a:pt x="1056" y="89"/>
                </a:cubicBezTo>
                <a:cubicBezTo>
                  <a:pt x="1041" y="96"/>
                  <a:pt x="1027" y="105"/>
                  <a:pt x="1011" y="111"/>
                </a:cubicBezTo>
                <a:cubicBezTo>
                  <a:pt x="989" y="120"/>
                  <a:pt x="945" y="133"/>
                  <a:pt x="945" y="133"/>
                </a:cubicBezTo>
                <a:cubicBezTo>
                  <a:pt x="852" y="118"/>
                  <a:pt x="896" y="134"/>
                  <a:pt x="811" y="78"/>
                </a:cubicBezTo>
                <a:cubicBezTo>
                  <a:pt x="800" y="71"/>
                  <a:pt x="778" y="56"/>
                  <a:pt x="778" y="56"/>
                </a:cubicBezTo>
                <a:cubicBezTo>
                  <a:pt x="716" y="77"/>
                  <a:pt x="773" y="52"/>
                  <a:pt x="711" y="100"/>
                </a:cubicBezTo>
                <a:cubicBezTo>
                  <a:pt x="690" y="116"/>
                  <a:pt x="645" y="144"/>
                  <a:pt x="645" y="144"/>
                </a:cubicBezTo>
                <a:cubicBezTo>
                  <a:pt x="564" y="136"/>
                  <a:pt x="520" y="152"/>
                  <a:pt x="478" y="89"/>
                </a:cubicBezTo>
                <a:cubicBezTo>
                  <a:pt x="423" y="107"/>
                  <a:pt x="445" y="126"/>
                  <a:pt x="389" y="144"/>
                </a:cubicBezTo>
                <a:cubicBezTo>
                  <a:pt x="337" y="140"/>
                  <a:pt x="285" y="142"/>
                  <a:pt x="234" y="133"/>
                </a:cubicBezTo>
                <a:cubicBezTo>
                  <a:pt x="224" y="131"/>
                  <a:pt x="221" y="113"/>
                  <a:pt x="211" y="111"/>
                </a:cubicBezTo>
                <a:cubicBezTo>
                  <a:pt x="185" y="106"/>
                  <a:pt x="121" y="156"/>
                  <a:pt x="100" y="167"/>
                </a:cubicBezTo>
                <a:cubicBezTo>
                  <a:pt x="67" y="163"/>
                  <a:pt x="0" y="155"/>
                  <a:pt x="0" y="155"/>
                </a:cubicBezTo>
              </a:path>
            </a:pathLst>
          </a:custGeom>
          <a:solidFill>
            <a:schemeClr val="accent2"/>
          </a:solidFill>
          <a:ln w="9525">
            <a:solidFill>
              <a:srgbClr val="003300"/>
            </a:solidFill>
            <a:round/>
            <a:headEnd/>
            <a:tailEnd/>
          </a:ln>
        </p:spPr>
        <p:txBody>
          <a:bodyPr wrap="none" anchor="ctr"/>
          <a:lstStyle/>
          <a:p>
            <a:endParaRPr lang="en-US"/>
          </a:p>
        </p:txBody>
      </p:sp>
      <p:grpSp>
        <p:nvGrpSpPr>
          <p:cNvPr id="81949" name="Group 29"/>
          <p:cNvGrpSpPr>
            <a:grpSpLocks/>
          </p:cNvGrpSpPr>
          <p:nvPr/>
        </p:nvGrpSpPr>
        <p:grpSpPr bwMode="auto">
          <a:xfrm>
            <a:off x="4495800" y="2514600"/>
            <a:ext cx="304800" cy="381000"/>
            <a:chOff x="672" y="1824"/>
            <a:chExt cx="672" cy="720"/>
          </a:xfrm>
        </p:grpSpPr>
        <p:sp>
          <p:nvSpPr>
            <p:cNvPr id="81952" name="Line 30"/>
            <p:cNvSpPr>
              <a:spLocks noChangeShapeType="1"/>
            </p:cNvSpPr>
            <p:nvPr/>
          </p:nvSpPr>
          <p:spPr bwMode="auto">
            <a:xfrm flipH="1">
              <a:off x="720" y="2016"/>
              <a:ext cx="240" cy="528"/>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tIns="0" bIns="0" anchor="ctr"/>
            <a:lstStyle/>
            <a:p>
              <a:endParaRPr lang="en-US"/>
            </a:p>
          </p:txBody>
        </p:sp>
        <p:sp>
          <p:nvSpPr>
            <p:cNvPr id="81953" name="Line 31"/>
            <p:cNvSpPr>
              <a:spLocks noChangeShapeType="1"/>
            </p:cNvSpPr>
            <p:nvPr/>
          </p:nvSpPr>
          <p:spPr bwMode="auto">
            <a:xfrm>
              <a:off x="1056" y="2016"/>
              <a:ext cx="240" cy="528"/>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tIns="0" bIns="0" anchor="ctr"/>
            <a:lstStyle/>
            <a:p>
              <a:endParaRPr lang="en-US"/>
            </a:p>
          </p:txBody>
        </p:sp>
        <p:sp>
          <p:nvSpPr>
            <p:cNvPr id="81954" name="Line 32"/>
            <p:cNvSpPr>
              <a:spLocks noChangeShapeType="1"/>
            </p:cNvSpPr>
            <p:nvPr/>
          </p:nvSpPr>
          <p:spPr bwMode="auto">
            <a:xfrm>
              <a:off x="1056" y="2016"/>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tIns="0" bIns="0" anchor="ctr"/>
            <a:lstStyle/>
            <a:p>
              <a:endParaRPr lang="en-US"/>
            </a:p>
          </p:txBody>
        </p:sp>
        <p:sp>
          <p:nvSpPr>
            <p:cNvPr id="81955" name="Line 33"/>
            <p:cNvSpPr>
              <a:spLocks noChangeShapeType="1"/>
            </p:cNvSpPr>
            <p:nvPr/>
          </p:nvSpPr>
          <p:spPr bwMode="auto">
            <a:xfrm>
              <a:off x="1008" y="2016"/>
              <a:ext cx="0" cy="52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tIns="0" bIns="0" anchor="ctr"/>
            <a:lstStyle/>
            <a:p>
              <a:endParaRPr lang="en-US"/>
            </a:p>
          </p:txBody>
        </p:sp>
        <p:sp>
          <p:nvSpPr>
            <p:cNvPr id="81956" name="Line 34"/>
            <p:cNvSpPr>
              <a:spLocks noChangeShapeType="1"/>
            </p:cNvSpPr>
            <p:nvPr/>
          </p:nvSpPr>
          <p:spPr bwMode="auto">
            <a:xfrm>
              <a:off x="672" y="1920"/>
              <a:ext cx="67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tIns="0" bIns="0" anchor="ctr"/>
            <a:lstStyle/>
            <a:p>
              <a:endParaRPr lang="en-US"/>
            </a:p>
          </p:txBody>
        </p:sp>
        <p:sp>
          <p:nvSpPr>
            <p:cNvPr id="81957" name="Oval 35"/>
            <p:cNvSpPr>
              <a:spLocks noChangeArrowheads="1"/>
            </p:cNvSpPr>
            <p:nvPr/>
          </p:nvSpPr>
          <p:spPr bwMode="auto">
            <a:xfrm>
              <a:off x="816" y="1824"/>
              <a:ext cx="384" cy="192"/>
            </a:xfrm>
            <a:prstGeom prst="ellipse">
              <a:avLst/>
            </a:prstGeom>
            <a:solidFill>
              <a:schemeClr val="accent1"/>
            </a:solidFill>
            <a:ln w="9525" algn="ctr">
              <a:solidFill>
                <a:schemeClr val="tx1"/>
              </a:solidFill>
              <a:round/>
              <a:headEnd/>
              <a:tailEnd/>
            </a:ln>
          </p:spPr>
          <p:txBody>
            <a:bodyPr wrap="none" tIns="0" bIns="0" anchor="ct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a typeface="ＭＳ Ｐゴシック" panose="020B0600070205080204" pitchFamily="34" charset="-128"/>
                <a:cs typeface="Arial" panose="020B0604020202020204" pitchFamily="34" charset="0"/>
              </a:endParaRPr>
            </a:p>
          </p:txBody>
        </p:sp>
      </p:grpSp>
      <p:sp>
        <p:nvSpPr>
          <p:cNvPr id="81950" name="Line 24"/>
          <p:cNvSpPr>
            <a:spLocks noChangeShapeType="1"/>
          </p:cNvSpPr>
          <p:nvPr/>
        </p:nvSpPr>
        <p:spPr bwMode="auto">
          <a:xfrm flipH="1" flipV="1">
            <a:off x="1752600" y="4648200"/>
            <a:ext cx="30480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951" name="Title 1"/>
          <p:cNvSpPr txBox="1">
            <a:spLocks/>
          </p:cNvSpPr>
          <p:nvPr/>
        </p:nvSpPr>
        <p:spPr bwMode="auto">
          <a:xfrm>
            <a:off x="403225" y="47307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4400">
                <a:solidFill>
                  <a:schemeClr val="tx2"/>
                </a:solidFill>
                <a:latin typeface="Gill Sans MT" panose="020B0502020104020203" pitchFamily="34" charset="0"/>
                <a:ea typeface="ＭＳ Ｐゴシック" panose="020B0600070205080204" pitchFamily="34" charset="-128"/>
                <a:cs typeface="Arial" panose="020B0604020202020204" pitchFamily="34" charset="0"/>
              </a:rPr>
              <a:t>Heights – why so important?</a:t>
            </a:r>
          </a:p>
        </p:txBody>
      </p:sp>
    </p:spTree>
    <p:extLst>
      <p:ext uri="{BB962C8B-B14F-4D97-AF65-F5344CB8AC3E}">
        <p14:creationId xmlns:p14="http://schemas.microsoft.com/office/powerpoint/2010/main" val="851653266"/>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le 1"/>
          <p:cNvSpPr>
            <a:spLocks noGrp="1"/>
          </p:cNvSpPr>
          <p:nvPr>
            <p:ph type="title"/>
          </p:nvPr>
        </p:nvSpPr>
        <p:spPr>
          <a:xfrm>
            <a:off x="457200" y="381000"/>
            <a:ext cx="8229600" cy="1143000"/>
          </a:xfrm>
        </p:spPr>
        <p:txBody>
          <a:bodyPr/>
          <a:lstStyle/>
          <a:p>
            <a:pPr>
              <a:defRPr/>
            </a:pPr>
            <a:r>
              <a:rPr lang="en-US" altLang="en-US" sz="4800" dirty="0" smtClean="0">
                <a:latin typeface="+mj-lt"/>
              </a:rPr>
              <a:t>Crowdsourcing</a:t>
            </a:r>
            <a:br>
              <a:rPr lang="en-US" altLang="en-US" sz="4800" dirty="0" smtClean="0">
                <a:latin typeface="+mj-lt"/>
              </a:rPr>
            </a:br>
            <a:r>
              <a:rPr lang="en-US" altLang="en-US" sz="4800" dirty="0" smtClean="0">
                <a:latin typeface="+mj-lt"/>
              </a:rPr>
              <a:t>GPS on Bench Marks</a:t>
            </a:r>
          </a:p>
        </p:txBody>
      </p:sp>
      <p:sp>
        <p:nvSpPr>
          <p:cNvPr id="3" name="Content Placeholder 2"/>
          <p:cNvSpPr>
            <a:spLocks noGrp="1"/>
          </p:cNvSpPr>
          <p:nvPr>
            <p:ph idx="1"/>
          </p:nvPr>
        </p:nvSpPr>
        <p:spPr>
          <a:xfrm>
            <a:off x="221672" y="1690260"/>
            <a:ext cx="8229600" cy="4389438"/>
          </a:xfrm>
        </p:spPr>
        <p:txBody>
          <a:bodyPr/>
          <a:lstStyle/>
          <a:p>
            <a:pPr marL="342891" indent="-342891">
              <a:defRPr/>
            </a:pPr>
            <a:r>
              <a:rPr lang="en-US" sz="2800" dirty="0" smtClean="0">
                <a:latin typeface="+mj-lt"/>
              </a:rPr>
              <a:t>Find Bench Marks </a:t>
            </a:r>
            <a:r>
              <a:rPr lang="en-US" altLang="en-US" sz="2800" dirty="0"/>
              <a:t>(priority and others</a:t>
            </a:r>
            <a:r>
              <a:rPr lang="en-US" altLang="en-US" sz="2800" dirty="0" smtClean="0"/>
              <a:t>)</a:t>
            </a:r>
            <a:endParaRPr lang="en-US" sz="2800" dirty="0" smtClean="0">
              <a:latin typeface="+mj-lt"/>
            </a:endParaRPr>
          </a:p>
          <a:p>
            <a:pPr marL="742941" lvl="1" indent="-342891">
              <a:buFont typeface="Arial" charset="0"/>
              <a:buChar char="•"/>
              <a:defRPr/>
            </a:pPr>
            <a:r>
              <a:rPr lang="en-US" sz="2400" dirty="0" smtClean="0">
                <a:latin typeface="+mj-lt"/>
              </a:rPr>
              <a:t>Use our priority BM/tracking map</a:t>
            </a:r>
          </a:p>
          <a:p>
            <a:pPr marL="742941" lvl="1" indent="-342891">
              <a:buFont typeface="Arial" charset="0"/>
              <a:buChar char="•"/>
              <a:defRPr/>
            </a:pPr>
            <a:r>
              <a:rPr lang="en-US" sz="2400" dirty="0" smtClean="0">
                <a:latin typeface="+mj-lt"/>
              </a:rPr>
              <a:t>Use NGS Data Explorer</a:t>
            </a:r>
          </a:p>
          <a:p>
            <a:pPr marL="742941" lvl="1" indent="-342891">
              <a:buFont typeface="Arial" charset="0"/>
              <a:buChar char="•"/>
              <a:defRPr/>
            </a:pPr>
            <a:r>
              <a:rPr lang="en-US" sz="2400" dirty="0" smtClean="0">
                <a:latin typeface="+mj-lt"/>
              </a:rPr>
              <a:t>Use DS-World</a:t>
            </a:r>
          </a:p>
          <a:p>
            <a:pPr marL="342891" indent="-342891">
              <a:buFont typeface="Arial" charset="0"/>
              <a:buChar char="•"/>
              <a:defRPr/>
            </a:pPr>
            <a:r>
              <a:rPr lang="en-US" sz="2800" dirty="0" smtClean="0">
                <a:latin typeface="+mj-lt"/>
              </a:rPr>
              <a:t>Provide a recovery note</a:t>
            </a:r>
          </a:p>
          <a:p>
            <a:pPr marL="742941" lvl="1" indent="-342891">
              <a:buFont typeface="Arial" charset="0"/>
              <a:buChar char="•"/>
              <a:defRPr/>
            </a:pPr>
            <a:r>
              <a:rPr lang="en-US" sz="2400" dirty="0" smtClean="0">
                <a:latin typeface="+mj-lt"/>
              </a:rPr>
              <a:t>Use DS-World (or new NGS beta app)</a:t>
            </a:r>
          </a:p>
          <a:p>
            <a:pPr marL="742941" lvl="1" indent="-342891">
              <a:buFont typeface="Arial" charset="0"/>
              <a:buChar char="•"/>
              <a:defRPr/>
            </a:pPr>
            <a:r>
              <a:rPr lang="en-US" altLang="en-US" sz="2400" dirty="0" smtClean="0"/>
              <a:t>Provide </a:t>
            </a:r>
            <a:r>
              <a:rPr lang="en-US" altLang="en-US" sz="2400" dirty="0"/>
              <a:t>updated descriptions, </a:t>
            </a:r>
          </a:p>
          <a:p>
            <a:pPr marL="400050" lvl="1" indent="0">
              <a:buNone/>
              <a:defRPr/>
            </a:pPr>
            <a:r>
              <a:rPr lang="en-US" altLang="en-US" sz="2400" dirty="0"/>
              <a:t>    </a:t>
            </a:r>
            <a:r>
              <a:rPr lang="en-US" altLang="en-US" sz="2400" dirty="0" smtClean="0"/>
              <a:t> Coordinates</a:t>
            </a:r>
            <a:r>
              <a:rPr lang="en-US" altLang="en-US" sz="2400" dirty="0"/>
              <a:t>, photos (use </a:t>
            </a:r>
            <a:r>
              <a:rPr lang="en-US" altLang="en-US" sz="2400" dirty="0" smtClean="0"/>
              <a:t>DS-World)</a:t>
            </a:r>
          </a:p>
          <a:p>
            <a:pPr marL="342891" indent="-342891">
              <a:buFont typeface="Arial" charset="0"/>
              <a:buChar char="•"/>
              <a:defRPr/>
            </a:pPr>
            <a:r>
              <a:rPr lang="en-US" sz="2800" dirty="0" smtClean="0">
                <a:latin typeface="+mj-lt"/>
              </a:rPr>
              <a:t>Collect GPS data</a:t>
            </a:r>
          </a:p>
          <a:p>
            <a:pPr marL="742941" lvl="1" indent="-342891">
              <a:buFont typeface="Arial" charset="0"/>
              <a:buChar char="•"/>
              <a:defRPr/>
            </a:pPr>
            <a:r>
              <a:rPr lang="en-US" sz="2400" dirty="0" smtClean="0">
                <a:latin typeface="+mj-lt"/>
              </a:rPr>
              <a:t>Share through OPUS</a:t>
            </a:r>
          </a:p>
          <a:p>
            <a:pPr marL="742941" lvl="1" indent="-342891">
              <a:buFont typeface="Arial" charset="0"/>
              <a:buChar char="•"/>
              <a:defRPr/>
            </a:pPr>
            <a:r>
              <a:rPr lang="en-US" sz="2400" dirty="0" smtClean="0">
                <a:latin typeface="+mj-lt"/>
              </a:rPr>
              <a:t>Create OPUS Data Sheet</a:t>
            </a:r>
            <a:endParaRPr lang="en-US" sz="2400" dirty="0">
              <a:latin typeface="+mj-lt"/>
            </a:endParaRPr>
          </a:p>
          <a:p>
            <a:pPr marL="0" indent="0">
              <a:buNone/>
              <a:defRPr/>
            </a:pPr>
            <a:endParaRPr lang="en-US" dirty="0">
              <a:latin typeface="+mj-lt"/>
            </a:endParaRPr>
          </a:p>
        </p:txBody>
      </p:sp>
      <p:sp>
        <p:nvSpPr>
          <p:cNvPr id="2" name="Right Brace 1"/>
          <p:cNvSpPr/>
          <p:nvPr/>
        </p:nvSpPr>
        <p:spPr>
          <a:xfrm>
            <a:off x="6028959" y="1684395"/>
            <a:ext cx="914400" cy="3671761"/>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TextBox 3"/>
          <p:cNvSpPr txBox="1"/>
          <p:nvPr/>
        </p:nvSpPr>
        <p:spPr>
          <a:xfrm>
            <a:off x="6943359" y="2277847"/>
            <a:ext cx="1895785" cy="1815882"/>
          </a:xfrm>
          <a:prstGeom prst="rect">
            <a:avLst/>
          </a:prstGeom>
          <a:noFill/>
        </p:spPr>
        <p:txBody>
          <a:bodyPr wrap="square" rtlCol="0">
            <a:spAutoFit/>
          </a:bodyPr>
          <a:lstStyle/>
          <a:p>
            <a:r>
              <a:rPr lang="en-US" sz="2800" dirty="0" smtClean="0"/>
              <a:t>GIS Community </a:t>
            </a:r>
          </a:p>
          <a:p>
            <a:r>
              <a:rPr lang="en-US" sz="2800" dirty="0"/>
              <a:t>c</a:t>
            </a:r>
            <a:r>
              <a:rPr lang="en-US" sz="2800" dirty="0" smtClean="0"/>
              <a:t>an assist here</a:t>
            </a:r>
            <a:endParaRPr lang="en-US" sz="2800" dirty="0"/>
          </a:p>
        </p:txBody>
      </p:sp>
      <p:sp>
        <p:nvSpPr>
          <p:cNvPr id="5" name="Right Brace 4"/>
          <p:cNvSpPr/>
          <p:nvPr/>
        </p:nvSpPr>
        <p:spPr>
          <a:xfrm>
            <a:off x="5098473" y="5514110"/>
            <a:ext cx="318654" cy="1177636"/>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6"/>
          <p:cNvSpPr txBox="1"/>
          <p:nvPr/>
        </p:nvSpPr>
        <p:spPr>
          <a:xfrm>
            <a:off x="5630195" y="5614260"/>
            <a:ext cx="3077958" cy="1200329"/>
          </a:xfrm>
          <a:prstGeom prst="rect">
            <a:avLst/>
          </a:prstGeom>
          <a:noFill/>
        </p:spPr>
        <p:txBody>
          <a:bodyPr wrap="none" rtlCol="0">
            <a:spAutoFit/>
          </a:bodyPr>
          <a:lstStyle/>
          <a:p>
            <a:r>
              <a:rPr lang="en-US" sz="2400" dirty="0" smtClean="0"/>
              <a:t>Requires Survey Grade </a:t>
            </a:r>
          </a:p>
          <a:p>
            <a:r>
              <a:rPr lang="en-US" sz="2400" dirty="0" smtClean="0"/>
              <a:t>GPS data and </a:t>
            </a:r>
          </a:p>
          <a:p>
            <a:r>
              <a:rPr lang="en-US" sz="2400" dirty="0" smtClean="0"/>
              <a:t>min. of 4 </a:t>
            </a:r>
            <a:r>
              <a:rPr lang="en-US" sz="2400" dirty="0" err="1" smtClean="0"/>
              <a:t>hrs</a:t>
            </a:r>
            <a:r>
              <a:rPr lang="en-US" sz="2400" dirty="0" smtClean="0"/>
              <a:t> of data</a:t>
            </a:r>
            <a:endParaRPr lang="en-US" sz="2400" dirty="0"/>
          </a:p>
        </p:txBody>
      </p:sp>
    </p:spTree>
    <p:extLst>
      <p:ext uri="{BB962C8B-B14F-4D97-AF65-F5344CB8AC3E}">
        <p14:creationId xmlns:p14="http://schemas.microsoft.com/office/powerpoint/2010/main" val="1463094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animBg="1"/>
      <p:bldP spid="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108548" name="Title 1"/>
          <p:cNvSpPr>
            <a:spLocks noGrp="1"/>
          </p:cNvSpPr>
          <p:nvPr>
            <p:ph type="title"/>
          </p:nvPr>
        </p:nvSpPr>
        <p:spPr>
          <a:xfrm>
            <a:off x="7010400" y="609600"/>
            <a:ext cx="2133600" cy="3154363"/>
          </a:xfrm>
        </p:spPr>
        <p:txBody>
          <a:bodyPr/>
          <a:lstStyle/>
          <a:p>
            <a:r>
              <a:rPr lang="en-US" altLang="en-US" smtClean="0">
                <a:latin typeface="+mj-lt"/>
              </a:rPr>
              <a:t>OPUS Share Data Sheet</a:t>
            </a:r>
          </a:p>
        </p:txBody>
      </p:sp>
      <p:pic>
        <p:nvPicPr>
          <p:cNvPr id="108549" name="Picture 1"/>
          <p:cNvPicPr>
            <a:picLocks noChangeAspect="1"/>
          </p:cNvPicPr>
          <p:nvPr/>
        </p:nvPicPr>
        <p:blipFill>
          <a:blip r:embed="rId2">
            <a:extLst>
              <a:ext uri="{28A0092B-C50C-407E-A947-70E740481C1C}">
                <a14:useLocalDpi xmlns:a14="http://schemas.microsoft.com/office/drawing/2010/main" val="0"/>
              </a:ext>
            </a:extLst>
          </a:blip>
          <a:srcRect t="10416" r="49048" b="1042"/>
          <a:stretch>
            <a:fillRect/>
          </a:stretch>
        </p:blipFill>
        <p:spPr bwMode="auto">
          <a:xfrm>
            <a:off x="0" y="0"/>
            <a:ext cx="7097713"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2608793"/>
      </p:ext>
    </p:extLst>
  </p:cSld>
  <p:clrMapOvr>
    <a:masterClrMapping/>
  </p:clrMapOvr>
  <p:transition spd="slow"/>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31094"/>
            <a:ext cx="7886700" cy="2457926"/>
          </a:xfrm>
        </p:spPr>
        <p:txBody>
          <a:bodyPr>
            <a:normAutofit fontScale="90000"/>
          </a:bodyPr>
          <a:lstStyle/>
          <a:p>
            <a:r>
              <a:rPr lang="en-US" dirty="0" smtClean="0"/>
              <a:t>MT maps</a:t>
            </a:r>
            <a:br>
              <a:rPr lang="en-US" dirty="0" smtClean="0"/>
            </a:br>
            <a:r>
              <a:rPr lang="en-US" dirty="0" smtClean="0"/>
              <a:t>Differences between Geoid12 and prototype Geoid18</a:t>
            </a:r>
            <a:br>
              <a:rPr lang="en-US" dirty="0" smtClean="0"/>
            </a:br>
            <a:r>
              <a:rPr lang="en-US" dirty="0" smtClean="0"/>
              <a:t>red diamonds are priority stations</a:t>
            </a:r>
            <a:br>
              <a:rPr lang="en-US" dirty="0" smtClean="0"/>
            </a:br>
            <a:r>
              <a:rPr lang="en-US" dirty="0" smtClean="0"/>
              <a:t>Post residuals shown on next 9 maps</a:t>
            </a:r>
            <a:br>
              <a:rPr lang="en-US" dirty="0" smtClean="0"/>
            </a:br>
            <a:endParaRPr lang="en-US" dirty="0"/>
          </a:p>
        </p:txBody>
      </p:sp>
    </p:spTree>
    <p:extLst>
      <p:ext uri="{BB962C8B-B14F-4D97-AF65-F5344CB8AC3E}">
        <p14:creationId xmlns:p14="http://schemas.microsoft.com/office/powerpoint/2010/main" val="31127957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9"/>
          <p:cNvSpPr>
            <a:spLocks noGrp="1"/>
          </p:cNvSpPr>
          <p:nvPr>
            <p:ph type="title"/>
          </p:nvPr>
        </p:nvSpPr>
        <p:spPr>
          <a:xfrm>
            <a:off x="425450" y="425450"/>
            <a:ext cx="8261350" cy="1174750"/>
          </a:xfrm>
        </p:spPr>
        <p:txBody>
          <a:bodyPr/>
          <a:lstStyle/>
          <a:p>
            <a:r>
              <a:rPr lang="en-US" altLang="en-US" dirty="0" smtClean="0">
                <a:latin typeface="+mj-lt"/>
              </a:rPr>
              <a:t>NSRS Modernization</a:t>
            </a:r>
            <a:br>
              <a:rPr lang="en-US" altLang="en-US" dirty="0" smtClean="0">
                <a:latin typeface="+mj-lt"/>
              </a:rPr>
            </a:br>
            <a:r>
              <a:rPr lang="en-US" altLang="en-US" dirty="0" smtClean="0">
                <a:latin typeface="+mj-lt"/>
              </a:rPr>
              <a:t>Who and What</a:t>
            </a:r>
          </a:p>
        </p:txBody>
      </p:sp>
      <p:sp>
        <p:nvSpPr>
          <p:cNvPr id="11" name="Content Placeholder 10"/>
          <p:cNvSpPr>
            <a:spLocks noGrp="1"/>
          </p:cNvSpPr>
          <p:nvPr>
            <p:ph idx="1"/>
          </p:nvPr>
        </p:nvSpPr>
        <p:spPr>
          <a:xfrm>
            <a:off x="317500" y="1709739"/>
            <a:ext cx="8477250" cy="4829175"/>
          </a:xfrm>
        </p:spPr>
        <p:txBody>
          <a:bodyPr>
            <a:normAutofit fontScale="85000" lnSpcReduction="20000"/>
          </a:bodyPr>
          <a:lstStyle/>
          <a:p>
            <a:pPr>
              <a:defRPr/>
            </a:pPr>
            <a:r>
              <a:rPr lang="en-US" dirty="0" smtClean="0">
                <a:latin typeface="+mj-lt"/>
              </a:rPr>
              <a:t>The </a:t>
            </a:r>
            <a:r>
              <a:rPr lang="en-US" b="1" dirty="0" smtClean="0">
                <a:solidFill>
                  <a:srgbClr val="C00000"/>
                </a:solidFill>
                <a:latin typeface="+mj-lt"/>
              </a:rPr>
              <a:t>National Geodetic Survey, </a:t>
            </a:r>
            <a:r>
              <a:rPr lang="en-US" dirty="0" smtClean="0">
                <a:latin typeface="+mj-lt"/>
              </a:rPr>
              <a:t>the federal agency responsible for establishing and maintain the positioning framework to support all federal civilian mapping and charting in the United States, is modernizing the </a:t>
            </a:r>
            <a:r>
              <a:rPr lang="en-US" b="1" dirty="0" smtClean="0">
                <a:solidFill>
                  <a:srgbClr val="C00000"/>
                </a:solidFill>
                <a:latin typeface="+mj-lt"/>
              </a:rPr>
              <a:t>National Spatial Reference System (NSRS). </a:t>
            </a:r>
          </a:p>
          <a:p>
            <a:pPr>
              <a:defRPr/>
            </a:pPr>
            <a:endParaRPr lang="en-US" sz="700" b="1" dirty="0" smtClean="0">
              <a:solidFill>
                <a:srgbClr val="C00000"/>
              </a:solidFill>
              <a:latin typeface="+mj-lt"/>
            </a:endParaRPr>
          </a:p>
          <a:p>
            <a:pPr>
              <a:defRPr/>
            </a:pPr>
            <a:r>
              <a:rPr lang="en-US" dirty="0" smtClean="0">
                <a:latin typeface="+mj-lt"/>
              </a:rPr>
              <a:t>What does this mean? </a:t>
            </a:r>
          </a:p>
          <a:p>
            <a:pPr lvl="1">
              <a:defRPr/>
            </a:pPr>
            <a:r>
              <a:rPr lang="en-US" dirty="0" smtClean="0">
                <a:latin typeface="+mj-lt"/>
              </a:rPr>
              <a:t>All </a:t>
            </a:r>
            <a:r>
              <a:rPr lang="en-US" dirty="0">
                <a:latin typeface="+mj-lt"/>
              </a:rPr>
              <a:t>horizontal and vertical </a:t>
            </a:r>
            <a:r>
              <a:rPr lang="en-US" dirty="0" err="1">
                <a:latin typeface="+mj-lt"/>
              </a:rPr>
              <a:t>datums</a:t>
            </a:r>
            <a:r>
              <a:rPr lang="en-US" dirty="0">
                <a:latin typeface="+mj-lt"/>
              </a:rPr>
              <a:t> in the </a:t>
            </a:r>
            <a:r>
              <a:rPr lang="en-US" dirty="0" smtClean="0">
                <a:latin typeface="+mj-lt"/>
              </a:rPr>
              <a:t>NSRS (NAD 83, </a:t>
            </a:r>
            <a:r>
              <a:rPr lang="en-US" dirty="0">
                <a:latin typeface="+mj-lt"/>
              </a:rPr>
              <a:t>NAVD </a:t>
            </a:r>
            <a:r>
              <a:rPr lang="en-US" dirty="0" smtClean="0">
                <a:latin typeface="+mj-lt"/>
              </a:rPr>
              <a:t>88, </a:t>
            </a:r>
            <a:r>
              <a:rPr lang="en-US" dirty="0">
                <a:latin typeface="+mj-lt"/>
              </a:rPr>
              <a:t>etc</a:t>
            </a:r>
            <a:r>
              <a:rPr lang="en-US" dirty="0" smtClean="0">
                <a:latin typeface="+mj-lt"/>
              </a:rPr>
              <a:t>.) will be updated with: </a:t>
            </a:r>
          </a:p>
          <a:p>
            <a:pPr lvl="2">
              <a:defRPr/>
            </a:pPr>
            <a:r>
              <a:rPr lang="en-US" dirty="0">
                <a:latin typeface="+mj-lt"/>
              </a:rPr>
              <a:t>Four (4) new Terrestrial Reference Frames of 2022</a:t>
            </a:r>
          </a:p>
          <a:p>
            <a:pPr lvl="2">
              <a:defRPr/>
            </a:pPr>
            <a:r>
              <a:rPr lang="en-US" dirty="0">
                <a:latin typeface="+mj-lt"/>
              </a:rPr>
              <a:t>North American-Pacific Geopotential Datum of </a:t>
            </a:r>
            <a:r>
              <a:rPr lang="en-US" dirty="0" smtClean="0">
                <a:latin typeface="+mj-lt"/>
              </a:rPr>
              <a:t>2022</a:t>
            </a:r>
          </a:p>
          <a:p>
            <a:pPr lvl="1">
              <a:defRPr/>
            </a:pPr>
            <a:r>
              <a:rPr lang="en-US" dirty="0" smtClean="0">
                <a:latin typeface="+mj-lt"/>
              </a:rPr>
              <a:t>New tools, products, services, and methodologies will be developed jointly to support the transition and access to an improved, modernized NSRS.</a:t>
            </a:r>
          </a:p>
        </p:txBody>
      </p:sp>
      <p:sp>
        <p:nvSpPr>
          <p:cNvPr id="4" name="Slide Number Placeholder 3"/>
          <p:cNvSpPr>
            <a:spLocks noGrp="1"/>
          </p:cNvSpPr>
          <p:nvPr>
            <p:ph type="sldNum" sz="quarter" idx="12"/>
          </p:nvPr>
        </p:nvSpPr>
        <p:spPr/>
        <p:txBody>
          <a:bodyPr/>
          <a:lstStyle/>
          <a:p>
            <a:pPr>
              <a:defRPr/>
            </a:pPr>
            <a:fld id="{EB6791C4-DF4E-4C17-A41C-B2BEB15390BD}" type="slidenum">
              <a:rPr lang="en-US" smtClean="0"/>
              <a:pPr>
                <a:defRPr/>
              </a:pPr>
              <a:t>7</a:t>
            </a:fld>
            <a:endParaRPr lang="en-US"/>
          </a:p>
        </p:txBody>
      </p:sp>
    </p:spTree>
    <p:extLst>
      <p:ext uri="{BB962C8B-B14F-4D97-AF65-F5344CB8AC3E}">
        <p14:creationId xmlns:p14="http://schemas.microsoft.com/office/powerpoint/2010/main" val="4531648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66" t="27147" r="735" b="4672"/>
          <a:stretch/>
        </p:blipFill>
        <p:spPr>
          <a:xfrm>
            <a:off x="-3241963" y="637308"/>
            <a:ext cx="15150408" cy="5860473"/>
          </a:xfrm>
          <a:prstGeom prst="rect">
            <a:avLst/>
          </a:prstGeom>
        </p:spPr>
      </p:pic>
      <p:pic>
        <p:nvPicPr>
          <p:cNvPr id="3" name="Picture 2"/>
          <p:cNvPicPr>
            <a:picLocks noChangeAspect="1"/>
          </p:cNvPicPr>
          <p:nvPr/>
        </p:nvPicPr>
        <p:blipFill rotWithShape="1">
          <a:blip r:embed="rId3"/>
          <a:srcRect l="1207" t="43988" r="78714" b="11727"/>
          <a:stretch/>
        </p:blipFill>
        <p:spPr>
          <a:xfrm>
            <a:off x="6097781" y="3567544"/>
            <a:ext cx="2259663" cy="2801982"/>
          </a:xfrm>
          <a:prstGeom prst="rect">
            <a:avLst/>
          </a:prstGeom>
        </p:spPr>
      </p:pic>
    </p:spTree>
    <p:extLst>
      <p:ext uri="{BB962C8B-B14F-4D97-AF65-F5344CB8AC3E}">
        <p14:creationId xmlns:p14="http://schemas.microsoft.com/office/powerpoint/2010/main" val="41551379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2740" t="25884" r="876" b="4924"/>
          <a:stretch/>
        </p:blipFill>
        <p:spPr>
          <a:xfrm>
            <a:off x="-1710177" y="110836"/>
            <a:ext cx="10854177" cy="5527964"/>
          </a:xfrm>
          <a:prstGeom prst="rect">
            <a:avLst/>
          </a:prstGeom>
        </p:spPr>
      </p:pic>
    </p:spTree>
    <p:extLst>
      <p:ext uri="{BB962C8B-B14F-4D97-AF65-F5344CB8AC3E}">
        <p14:creationId xmlns:p14="http://schemas.microsoft.com/office/powerpoint/2010/main" val="30452718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22577" t="26685" r="472" b="5638"/>
          <a:stretch/>
        </p:blipFill>
        <p:spPr>
          <a:xfrm>
            <a:off x="-2219831" y="304798"/>
            <a:ext cx="11543941" cy="5708075"/>
          </a:xfrm>
          <a:prstGeom prst="rect">
            <a:avLst/>
          </a:prstGeom>
        </p:spPr>
      </p:pic>
    </p:spTree>
    <p:extLst>
      <p:ext uri="{BB962C8B-B14F-4D97-AF65-F5344CB8AC3E}">
        <p14:creationId xmlns:p14="http://schemas.microsoft.com/office/powerpoint/2010/main" val="38379101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2173" t="24874" r="450" b="4672"/>
          <a:stretch/>
        </p:blipFill>
        <p:spPr>
          <a:xfrm>
            <a:off x="-96983" y="540327"/>
            <a:ext cx="11637321" cy="5957455"/>
          </a:xfrm>
          <a:prstGeom prst="rect">
            <a:avLst/>
          </a:prstGeom>
        </p:spPr>
      </p:pic>
    </p:spTree>
    <p:extLst>
      <p:ext uri="{BB962C8B-B14F-4D97-AF65-F5344CB8AC3E}">
        <p14:creationId xmlns:p14="http://schemas.microsoft.com/office/powerpoint/2010/main" val="8913907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2740" t="25379" r="1302" b="5429"/>
          <a:stretch/>
        </p:blipFill>
        <p:spPr>
          <a:xfrm>
            <a:off x="-1122219" y="471055"/>
            <a:ext cx="11249891" cy="5761626"/>
          </a:xfrm>
          <a:prstGeom prst="rect">
            <a:avLst/>
          </a:prstGeom>
        </p:spPr>
      </p:pic>
    </p:spTree>
    <p:extLst>
      <p:ext uri="{BB962C8B-B14F-4D97-AF65-F5344CB8AC3E}">
        <p14:creationId xmlns:p14="http://schemas.microsoft.com/office/powerpoint/2010/main" val="13960526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1463" t="26642" r="3999" b="5429"/>
          <a:stretch/>
        </p:blipFill>
        <p:spPr>
          <a:xfrm>
            <a:off x="-2253167" y="284019"/>
            <a:ext cx="11397168" cy="5839690"/>
          </a:xfrm>
          <a:prstGeom prst="rect">
            <a:avLst/>
          </a:prstGeom>
        </p:spPr>
      </p:pic>
    </p:spTree>
    <p:extLst>
      <p:ext uri="{BB962C8B-B14F-4D97-AF65-F5344CB8AC3E}">
        <p14:creationId xmlns:p14="http://schemas.microsoft.com/office/powerpoint/2010/main" val="10072778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2173" t="25126" r="1728" b="5682"/>
          <a:stretch/>
        </p:blipFill>
        <p:spPr>
          <a:xfrm>
            <a:off x="0" y="789708"/>
            <a:ext cx="10380189" cy="5306293"/>
          </a:xfrm>
          <a:prstGeom prst="rect">
            <a:avLst/>
          </a:prstGeom>
        </p:spPr>
      </p:pic>
    </p:spTree>
    <p:extLst>
      <p:ext uri="{BB962C8B-B14F-4D97-AF65-F5344CB8AC3E}">
        <p14:creationId xmlns:p14="http://schemas.microsoft.com/office/powerpoint/2010/main" val="1183263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22882" t="26390" r="734" b="4923"/>
          <a:stretch/>
        </p:blipFill>
        <p:spPr>
          <a:xfrm>
            <a:off x="-2147455" y="328594"/>
            <a:ext cx="12311904" cy="6224606"/>
          </a:xfrm>
          <a:prstGeom prst="rect">
            <a:avLst/>
          </a:prstGeom>
        </p:spPr>
      </p:pic>
    </p:spTree>
    <p:extLst>
      <p:ext uri="{BB962C8B-B14F-4D97-AF65-F5344CB8AC3E}">
        <p14:creationId xmlns:p14="http://schemas.microsoft.com/office/powerpoint/2010/main" val="42929830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3592" t="25632" r="2012" b="6692"/>
          <a:stretch/>
        </p:blipFill>
        <p:spPr>
          <a:xfrm>
            <a:off x="-1338925" y="526473"/>
            <a:ext cx="11106380" cy="5680363"/>
          </a:xfrm>
          <a:prstGeom prst="rect">
            <a:avLst/>
          </a:prstGeom>
        </p:spPr>
      </p:pic>
    </p:spTree>
    <p:extLst>
      <p:ext uri="{BB962C8B-B14F-4D97-AF65-F5344CB8AC3E}">
        <p14:creationId xmlns:p14="http://schemas.microsoft.com/office/powerpoint/2010/main" val="3851807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latin typeface="+mj-lt"/>
              </a:rPr>
              <a:t>Priority BMs Identified</a:t>
            </a:r>
            <a:endParaRPr lang="en-US" dirty="0">
              <a:latin typeface="+mj-lt"/>
            </a:endParaRPr>
          </a:p>
        </p:txBody>
      </p:sp>
      <p:pic>
        <p:nvPicPr>
          <p:cNvPr id="101379"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rcRect l="32014" t="23570" r="9299" b="4034"/>
          <a:stretch>
            <a:fillRect/>
          </a:stretch>
        </p:blipFill>
        <p:spPr>
          <a:xfrm>
            <a:off x="419100" y="1157288"/>
            <a:ext cx="8305800" cy="5761037"/>
          </a:xfrm>
        </p:spPr>
      </p:pic>
      <p:sp>
        <p:nvSpPr>
          <p:cNvPr id="4" name="Date Placeholder 3"/>
          <p:cNvSpPr>
            <a:spLocks noGrp="1"/>
          </p:cNvSpPr>
          <p:nvPr>
            <p:ph type="dt"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101382" name="TextBox 6"/>
          <p:cNvSpPr txBox="1">
            <a:spLocks noChangeArrowheads="1"/>
          </p:cNvSpPr>
          <p:nvPr/>
        </p:nvSpPr>
        <p:spPr bwMode="auto">
          <a:xfrm>
            <a:off x="6858000" y="4038600"/>
            <a:ext cx="1295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a:solidFill>
                  <a:schemeClr val="bg1"/>
                </a:solidFill>
              </a:rPr>
              <a:t>   A Priority</a:t>
            </a:r>
          </a:p>
          <a:p>
            <a:r>
              <a:rPr lang="en-US" altLang="en-US">
                <a:solidFill>
                  <a:schemeClr val="bg1"/>
                </a:solidFill>
              </a:rPr>
              <a:t>   B Priority   </a:t>
            </a:r>
          </a:p>
        </p:txBody>
      </p:sp>
      <p:sp>
        <p:nvSpPr>
          <p:cNvPr id="8" name="Oval 7"/>
          <p:cNvSpPr/>
          <p:nvPr/>
        </p:nvSpPr>
        <p:spPr>
          <a:xfrm>
            <a:off x="6934200" y="41910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Oval 8"/>
          <p:cNvSpPr/>
          <p:nvPr/>
        </p:nvSpPr>
        <p:spPr>
          <a:xfrm>
            <a:off x="6934200" y="4389438"/>
            <a:ext cx="152400" cy="152400"/>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9632563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p:cNvSpPr>
            <a:spLocks noGrp="1"/>
          </p:cNvSpPr>
          <p:nvPr>
            <p:ph type="ctrTitle"/>
          </p:nvPr>
        </p:nvSpPr>
        <p:spPr>
          <a:xfrm>
            <a:off x="152400" y="228600"/>
            <a:ext cx="8915400" cy="914400"/>
          </a:xfrm>
        </p:spPr>
        <p:txBody>
          <a:bodyPr/>
          <a:lstStyle/>
          <a:p>
            <a:pPr eaLnBrk="1" hangingPunct="1"/>
            <a:r>
              <a:rPr lang="en-US" altLang="en-US" dirty="0" smtClean="0">
                <a:latin typeface="+mj-lt"/>
                <a:cs typeface="Arial" panose="020B0604020202020204" pitchFamily="34" charset="0"/>
              </a:rPr>
              <a:t>NSRS Modernization</a:t>
            </a:r>
          </a:p>
        </p:txBody>
      </p:sp>
      <p:sp>
        <p:nvSpPr>
          <p:cNvPr id="33795" name="Rectangle 5"/>
          <p:cNvSpPr>
            <a:spLocks noGrp="1"/>
          </p:cNvSpPr>
          <p:nvPr>
            <p:ph type="subTitle" idx="1"/>
          </p:nvPr>
        </p:nvSpPr>
        <p:spPr>
          <a:xfrm>
            <a:off x="1000125" y="2925762"/>
            <a:ext cx="5905500" cy="4070350"/>
          </a:xfrm>
        </p:spPr>
        <p:txBody>
          <a:bodyPr/>
          <a:lstStyle/>
          <a:p>
            <a:pPr algn="l" eaLnBrk="1" hangingPunct="1">
              <a:defRPr/>
            </a:pPr>
            <a:r>
              <a:rPr lang="en-US" altLang="en-US" sz="2400" b="1" dirty="0" smtClean="0">
                <a:solidFill>
                  <a:schemeClr val="tx1"/>
                </a:solidFill>
                <a:latin typeface="+mj-lt"/>
                <a:ea typeface="ＭＳ Ｐゴシック" charset="0"/>
                <a:cs typeface="Arial" charset="0"/>
              </a:rPr>
              <a:t>Vastly </a:t>
            </a:r>
            <a:r>
              <a:rPr lang="en-US" altLang="en-US" sz="2400" b="1" dirty="0">
                <a:solidFill>
                  <a:schemeClr val="tx1"/>
                </a:solidFill>
                <a:latin typeface="+mj-lt"/>
                <a:ea typeface="ＭＳ Ｐゴシック" charset="0"/>
                <a:cs typeface="Arial" charset="0"/>
              </a:rPr>
              <a:t>improved flood plain </a:t>
            </a:r>
            <a:r>
              <a:rPr lang="en-US" altLang="en-US" sz="2400" b="1" dirty="0" smtClean="0">
                <a:solidFill>
                  <a:schemeClr val="tx1"/>
                </a:solidFill>
                <a:latin typeface="+mj-lt"/>
                <a:ea typeface="ＭＳ Ｐゴシック" charset="0"/>
                <a:cs typeface="Arial" charset="0"/>
              </a:rPr>
              <a:t>mapping</a:t>
            </a:r>
          </a:p>
          <a:p>
            <a:pPr marL="285750" indent="-285750" algn="l" eaLnBrk="1" hangingPunct="1">
              <a:buFont typeface="Arial" panose="020B0604020202020204" pitchFamily="34" charset="0"/>
              <a:buChar char="•"/>
              <a:defRPr/>
            </a:pPr>
            <a:r>
              <a:rPr lang="en-US" altLang="en-US" sz="1800" dirty="0" smtClean="0">
                <a:solidFill>
                  <a:schemeClr val="tx1"/>
                </a:solidFill>
                <a:latin typeface="+mj-lt"/>
                <a:ea typeface="ＭＳ Ｐゴシック" charset="0"/>
                <a:cs typeface="Arial" charset="0"/>
              </a:rPr>
              <a:t>Water flows due to differences </a:t>
            </a:r>
            <a:r>
              <a:rPr lang="en-US" altLang="en-US" sz="1800" dirty="0">
                <a:solidFill>
                  <a:schemeClr val="tx1"/>
                </a:solidFill>
                <a:latin typeface="+mj-lt"/>
                <a:ea typeface="ＭＳ Ｐゴシック" charset="0"/>
                <a:cs typeface="Arial" charset="0"/>
              </a:rPr>
              <a:t>in </a:t>
            </a:r>
            <a:r>
              <a:rPr lang="en-US" altLang="en-US" sz="1800" dirty="0" smtClean="0">
                <a:solidFill>
                  <a:schemeClr val="tx1"/>
                </a:solidFill>
                <a:latin typeface="+mj-lt"/>
                <a:ea typeface="ＭＳ Ｐゴシック" charset="0"/>
                <a:cs typeface="Arial" charset="0"/>
              </a:rPr>
              <a:t>gravity </a:t>
            </a:r>
            <a:endParaRPr lang="en-US" altLang="en-US" sz="1800" dirty="0">
              <a:solidFill>
                <a:schemeClr val="tx1"/>
              </a:solidFill>
              <a:latin typeface="+mj-lt"/>
              <a:ea typeface="ＭＳ Ｐゴシック" charset="0"/>
              <a:cs typeface="Arial" charset="0"/>
            </a:endParaRPr>
          </a:p>
          <a:p>
            <a:pPr marL="285750" indent="-285750" algn="l" eaLnBrk="1" hangingPunct="1">
              <a:buFont typeface="Arial" panose="020B0604020202020204" pitchFamily="34" charset="0"/>
              <a:buChar char="•"/>
              <a:defRPr/>
            </a:pPr>
            <a:r>
              <a:rPr lang="en-US" altLang="en-US" sz="1800" dirty="0" smtClean="0">
                <a:solidFill>
                  <a:schemeClr val="tx1"/>
                </a:solidFill>
                <a:latin typeface="+mj-lt"/>
                <a:ea typeface="ＭＳ Ｐゴシック" charset="0"/>
                <a:cs typeface="Arial" charset="0"/>
              </a:rPr>
              <a:t>Critically important in low-lying, flat communities</a:t>
            </a:r>
          </a:p>
          <a:p>
            <a:pPr lvl="1" algn="l" eaLnBrk="1" hangingPunct="1">
              <a:defRPr/>
            </a:pPr>
            <a:endParaRPr lang="en-US" altLang="en-US" sz="1800" dirty="0" smtClean="0">
              <a:solidFill>
                <a:schemeClr val="tx1"/>
              </a:solidFill>
              <a:latin typeface="+mj-lt"/>
              <a:ea typeface="ＭＳ Ｐゴシック" charset="0"/>
              <a:cs typeface="Arial" charset="0"/>
            </a:endParaRPr>
          </a:p>
          <a:p>
            <a:pPr lvl="1" algn="l" eaLnBrk="1" hangingPunct="1">
              <a:buFont typeface="Arial" charset="0"/>
              <a:buChar char="•"/>
              <a:defRPr/>
            </a:pPr>
            <a:endParaRPr lang="en-US" altLang="en-US" sz="1800" dirty="0">
              <a:solidFill>
                <a:schemeClr val="tx1"/>
              </a:solidFill>
              <a:latin typeface="+mj-lt"/>
              <a:ea typeface="ＭＳ Ｐゴシック" charset="0"/>
              <a:cs typeface="Arial" charset="0"/>
            </a:endParaRPr>
          </a:p>
          <a:p>
            <a:pPr lvl="1" algn="l" eaLnBrk="1" hangingPunct="1">
              <a:buFont typeface="Arial" charset="0"/>
              <a:buChar char="•"/>
              <a:defRPr/>
            </a:pPr>
            <a:endParaRPr lang="en-US" altLang="en-US" sz="1800" dirty="0" smtClean="0">
              <a:solidFill>
                <a:schemeClr val="tx1"/>
              </a:solidFill>
              <a:latin typeface="+mj-lt"/>
              <a:ea typeface="ＭＳ Ｐゴシック" charset="0"/>
              <a:cs typeface="Arial" charset="0"/>
            </a:endParaRPr>
          </a:p>
          <a:p>
            <a:pPr lvl="1" algn="l" eaLnBrk="1" hangingPunct="1">
              <a:buFont typeface="Arial" charset="0"/>
              <a:buChar char="•"/>
              <a:defRPr/>
            </a:pPr>
            <a:endParaRPr lang="en-US" altLang="en-US" sz="1800" dirty="0">
              <a:solidFill>
                <a:schemeClr val="tx1"/>
              </a:solidFill>
              <a:latin typeface="+mj-lt"/>
              <a:ea typeface="ＭＳ Ｐゴシック" charset="0"/>
              <a:cs typeface="Arial" charset="0"/>
            </a:endParaRPr>
          </a:p>
          <a:p>
            <a:pPr algn="l" eaLnBrk="1" hangingPunct="1">
              <a:defRPr/>
            </a:pPr>
            <a:endParaRPr lang="en-US" altLang="en-US" sz="2400" dirty="0" smtClean="0">
              <a:solidFill>
                <a:schemeClr val="tx1"/>
              </a:solidFill>
              <a:latin typeface="+mj-lt"/>
              <a:ea typeface="ＭＳ Ｐゴシック" charset="0"/>
              <a:cs typeface="Arial" charset="0"/>
            </a:endParaRPr>
          </a:p>
          <a:p>
            <a:pPr algn="l" eaLnBrk="1" hangingPunct="1">
              <a:defRPr/>
            </a:pPr>
            <a:r>
              <a:rPr lang="en-US" altLang="en-US" sz="2400" b="1" dirty="0" smtClean="0">
                <a:solidFill>
                  <a:schemeClr val="tx1"/>
                </a:solidFill>
                <a:latin typeface="+mj-lt"/>
                <a:ea typeface="ＭＳ Ｐゴシック" charset="0"/>
                <a:cs typeface="Arial" charset="0"/>
              </a:rPr>
              <a:t>Fundamental support for new technologies</a:t>
            </a:r>
          </a:p>
          <a:p>
            <a:pPr marL="285750" indent="-285750" algn="l" eaLnBrk="1" hangingPunct="1">
              <a:buFont typeface="Arial" panose="020B0604020202020204" pitchFamily="34" charset="0"/>
              <a:buChar char="•"/>
              <a:defRPr/>
            </a:pPr>
            <a:r>
              <a:rPr lang="en-US" altLang="en-US" sz="1800" dirty="0" smtClean="0">
                <a:solidFill>
                  <a:schemeClr val="tx1"/>
                </a:solidFill>
                <a:latin typeface="+mj-lt"/>
                <a:ea typeface="ＭＳ Ｐゴシック" charset="0"/>
                <a:cs typeface="Arial" charset="0"/>
              </a:rPr>
              <a:t>“Smart Highways” for autonomous vehicles</a:t>
            </a:r>
          </a:p>
          <a:p>
            <a:pPr algn="l" eaLnBrk="1" hangingPunct="1">
              <a:buFont typeface="Arial" charset="0"/>
              <a:buChar char="•"/>
              <a:defRPr/>
            </a:pPr>
            <a:endParaRPr lang="en-US" altLang="en-US" dirty="0" smtClean="0">
              <a:solidFill>
                <a:schemeClr val="tx1"/>
              </a:solidFill>
              <a:latin typeface="+mj-lt"/>
              <a:ea typeface="ＭＳ Ｐゴシック" charset="0"/>
              <a:cs typeface="Arial" charset="0"/>
            </a:endParaRPr>
          </a:p>
          <a:p>
            <a:pPr algn="l" eaLnBrk="1" hangingPunct="1">
              <a:defRPr/>
            </a:pPr>
            <a:r>
              <a:rPr lang="en-US" altLang="en-US" dirty="0" smtClean="0">
                <a:solidFill>
                  <a:schemeClr val="tx1"/>
                </a:solidFill>
                <a:latin typeface="+mj-lt"/>
                <a:ea typeface="ＭＳ Ｐゴシック" charset="0"/>
                <a:cs typeface="Arial" charset="0"/>
              </a:rPr>
              <a:t> </a:t>
            </a:r>
            <a:endParaRPr lang="en-US" altLang="en-US" sz="2800" dirty="0" smtClean="0">
              <a:solidFill>
                <a:schemeClr val="tx1"/>
              </a:solidFill>
              <a:latin typeface="+mj-lt"/>
              <a:ea typeface="ＭＳ Ｐゴシック" charset="0"/>
              <a:cs typeface="Arial" charset="0"/>
            </a:endParaRPr>
          </a:p>
        </p:txBody>
      </p:sp>
      <p:sp>
        <p:nvSpPr>
          <p:cNvPr id="10244" name="Slide Number Placeholder 3"/>
          <p:cNvSpPr>
            <a:spLocks noGrp="1"/>
          </p:cNvSpPr>
          <p:nvPr>
            <p:ph type="sldNum" sz="quarter" idx="12"/>
          </p:nvPr>
        </p:nvSpPr>
        <p:spPr bwMode="auto">
          <a:xfrm>
            <a:off x="6553200" y="646430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E44C6FC6-40C7-4D80-9763-CEDB9F4CF48B}" type="slidenum">
              <a:rPr lang="en-US" altLang="en-US" sz="1200" smtClean="0">
                <a:latin typeface="+mn-lt"/>
                <a:cs typeface="Times New Roman" panose="02020603050405020304" pitchFamily="18" charset="0"/>
              </a:rPr>
              <a:pPr>
                <a:spcBef>
                  <a:spcPct val="0"/>
                </a:spcBef>
                <a:buFontTx/>
                <a:buNone/>
              </a:pPr>
              <a:t>8</a:t>
            </a:fld>
            <a:endParaRPr lang="en-US" altLang="en-US" sz="1200" smtClean="0">
              <a:latin typeface="+mn-lt"/>
              <a:cs typeface="Times New Roman" panose="02020603050405020304" pitchFamily="18" charset="0"/>
            </a:endParaRPr>
          </a:p>
        </p:txBody>
      </p:sp>
      <p:pic>
        <p:nvPicPr>
          <p:cNvPr id="10245" name="Picture 12" descr="Image result for smart highway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5289550"/>
            <a:ext cx="1943100" cy="12954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Rectangle 5"/>
          <p:cNvSpPr txBox="1">
            <a:spLocks/>
          </p:cNvSpPr>
          <p:nvPr/>
        </p:nvSpPr>
        <p:spPr bwMode="auto">
          <a:xfrm>
            <a:off x="2878137" y="961231"/>
            <a:ext cx="6094413" cy="407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defTabSz="4572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defTabSz="4572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buFont typeface="Arial" panose="020B0604020202020204" pitchFamily="34" charset="0"/>
              <a:buNone/>
            </a:pPr>
            <a:endParaRPr lang="en-US" altLang="en-US" sz="2400" b="1" dirty="0" smtClean="0">
              <a:latin typeface="+mn-lt"/>
            </a:endParaRPr>
          </a:p>
          <a:p>
            <a:pPr eaLnBrk="1" hangingPunct="1">
              <a:buFont typeface="Arial" panose="020B0604020202020204" pitchFamily="34" charset="0"/>
              <a:buNone/>
            </a:pPr>
            <a:r>
              <a:rPr lang="en-US" altLang="en-US" sz="2400" b="1" dirty="0" smtClean="0">
                <a:latin typeface="+mn-lt"/>
              </a:rPr>
              <a:t>Revolutionize </a:t>
            </a:r>
            <a:r>
              <a:rPr lang="en-US" altLang="en-US" sz="2400" b="1" dirty="0">
                <a:latin typeface="+mn-lt"/>
              </a:rPr>
              <a:t>professional </a:t>
            </a:r>
            <a:r>
              <a:rPr lang="en-US" altLang="en-US" sz="2400" b="1" dirty="0" smtClean="0">
                <a:latin typeface="+mn-lt"/>
              </a:rPr>
              <a:t>surveying</a:t>
            </a:r>
          </a:p>
          <a:p>
            <a:pPr marL="285750" indent="-285750"/>
            <a:r>
              <a:rPr lang="en-US" altLang="en-US" sz="1800" dirty="0" smtClean="0">
                <a:latin typeface="+mn-lt"/>
              </a:rPr>
              <a:t>No </a:t>
            </a:r>
            <a:r>
              <a:rPr lang="en-US" altLang="en-US" sz="1800" dirty="0">
                <a:latin typeface="+mn-lt"/>
              </a:rPr>
              <a:t>more need for installing and locating bench </a:t>
            </a:r>
            <a:r>
              <a:rPr lang="en-US" altLang="en-US" sz="1800" dirty="0" smtClean="0">
                <a:latin typeface="+mn-lt"/>
              </a:rPr>
              <a:t>marks</a:t>
            </a:r>
          </a:p>
          <a:p>
            <a:pPr marL="285750" indent="-285750"/>
            <a:r>
              <a:rPr lang="en-US" altLang="en-US" sz="1800" dirty="0" smtClean="0">
                <a:latin typeface="+mn-lt"/>
              </a:rPr>
              <a:t>Absolute</a:t>
            </a:r>
            <a:r>
              <a:rPr lang="en-US" altLang="en-US" sz="1800" dirty="0">
                <a:latin typeface="+mn-lt"/>
              </a:rPr>
              <a:t>, consistent positioning autonomously, </a:t>
            </a:r>
            <a:r>
              <a:rPr lang="en-US" altLang="en-US" sz="1800" dirty="0" smtClean="0">
                <a:latin typeface="+mn-lt"/>
              </a:rPr>
              <a:t>anywhere</a:t>
            </a:r>
          </a:p>
          <a:p>
            <a:pPr lvl="1" eaLnBrk="1" hangingPunct="1">
              <a:buNone/>
            </a:pPr>
            <a:endParaRPr lang="en-US" altLang="en-US" sz="1800" dirty="0" smtClean="0">
              <a:latin typeface="+mn-lt"/>
            </a:endParaRPr>
          </a:p>
          <a:p>
            <a:pPr lvl="1" eaLnBrk="1" hangingPunct="1">
              <a:buFont typeface="Arial" panose="020B0604020202020204" pitchFamily="34" charset="0"/>
              <a:buChar char="•"/>
            </a:pPr>
            <a:endParaRPr lang="en-US" altLang="en-US" sz="1800" dirty="0">
              <a:latin typeface="+mn-lt"/>
            </a:endParaRPr>
          </a:p>
          <a:p>
            <a:pPr lvl="1" eaLnBrk="1" hangingPunct="1">
              <a:buFont typeface="Arial" panose="020B0604020202020204" pitchFamily="34" charset="0"/>
              <a:buNone/>
            </a:pPr>
            <a:endParaRPr lang="en-US" altLang="en-US" sz="1800" dirty="0">
              <a:latin typeface="+mn-lt"/>
            </a:endParaRPr>
          </a:p>
          <a:p>
            <a:pPr eaLnBrk="1" hangingPunct="1">
              <a:buFont typeface="Arial" panose="020B0604020202020204" pitchFamily="34" charset="0"/>
              <a:buNone/>
            </a:pPr>
            <a:endParaRPr lang="en-US" altLang="en-US" sz="2400" dirty="0" smtClean="0">
              <a:latin typeface="+mn-lt"/>
            </a:endParaRPr>
          </a:p>
          <a:p>
            <a:pPr eaLnBrk="1" hangingPunct="1">
              <a:buFont typeface="Arial" panose="020B0604020202020204" pitchFamily="34" charset="0"/>
              <a:buNone/>
            </a:pPr>
            <a:endParaRPr lang="en-US" altLang="en-US" sz="1600" dirty="0" smtClean="0">
              <a:latin typeface="+mn-lt"/>
            </a:endParaRPr>
          </a:p>
          <a:p>
            <a:pPr eaLnBrk="1" hangingPunct="1">
              <a:buFont typeface="Arial" panose="020B0604020202020204" pitchFamily="34" charset="0"/>
              <a:buNone/>
            </a:pPr>
            <a:r>
              <a:rPr lang="en-US" altLang="en-US" sz="2400" b="1" dirty="0" smtClean="0">
                <a:latin typeface="+mn-lt"/>
              </a:rPr>
              <a:t>Impacts </a:t>
            </a:r>
            <a:r>
              <a:rPr lang="en-US" altLang="en-US" sz="2400" b="1" dirty="0">
                <a:latin typeface="+mn-lt"/>
              </a:rPr>
              <a:t>on </a:t>
            </a:r>
            <a:r>
              <a:rPr lang="en-US" altLang="en-US" sz="2400" b="1" dirty="0" smtClean="0">
                <a:latin typeface="+mn-lt"/>
              </a:rPr>
              <a:t>infrastructure</a:t>
            </a:r>
          </a:p>
          <a:p>
            <a:pPr eaLnBrk="1" hangingPunct="1">
              <a:buFont typeface="Arial" panose="020B0604020202020204" pitchFamily="34" charset="0"/>
              <a:buNone/>
            </a:pPr>
            <a:r>
              <a:rPr lang="en-US" altLang="en-US" sz="1800" dirty="0" smtClean="0">
                <a:latin typeface="+mn-lt"/>
              </a:rPr>
              <a:t>Any </a:t>
            </a:r>
            <a:r>
              <a:rPr lang="en-US" altLang="en-US" sz="1800" dirty="0">
                <a:latin typeface="+mn-lt"/>
              </a:rPr>
              <a:t>application requiring precise </a:t>
            </a:r>
            <a:r>
              <a:rPr lang="en-US" altLang="en-US" sz="1800" dirty="0" smtClean="0">
                <a:latin typeface="+mn-lt"/>
              </a:rPr>
              <a:t>positioning -- bridges</a:t>
            </a:r>
            <a:r>
              <a:rPr lang="en-US" altLang="en-US" sz="1800" dirty="0">
                <a:latin typeface="+mn-lt"/>
              </a:rPr>
              <a:t>, tunnels, </a:t>
            </a:r>
            <a:r>
              <a:rPr lang="en-US" altLang="en-US" sz="1800" dirty="0" smtClean="0">
                <a:latin typeface="+mn-lt"/>
              </a:rPr>
              <a:t>railways, agriculture, navigation -- will </a:t>
            </a:r>
            <a:r>
              <a:rPr lang="en-US" altLang="en-US" sz="1800" dirty="0">
                <a:latin typeface="+mn-lt"/>
              </a:rPr>
              <a:t>be easier and more accurate</a:t>
            </a:r>
          </a:p>
          <a:p>
            <a:pPr eaLnBrk="1" hangingPunct="1">
              <a:buFont typeface="Arial" panose="020B0604020202020204" pitchFamily="34" charset="0"/>
              <a:buNone/>
            </a:pPr>
            <a:endParaRPr lang="en-US" altLang="en-US" dirty="0" smtClean="0">
              <a:latin typeface="+mn-lt"/>
            </a:endParaRPr>
          </a:p>
          <a:p>
            <a:pPr eaLnBrk="1" hangingPunct="1">
              <a:buFont typeface="Arial" panose="020B0604020202020204" pitchFamily="34" charset="0"/>
              <a:buNone/>
            </a:pPr>
            <a:endParaRPr lang="en-US" altLang="en-US" dirty="0">
              <a:latin typeface="+mn-lt"/>
            </a:endParaRPr>
          </a:p>
          <a:p>
            <a:pPr eaLnBrk="1" hangingPunct="1">
              <a:buFont typeface="Arial" panose="020B0604020202020204" pitchFamily="34" charset="0"/>
              <a:buNone/>
            </a:pPr>
            <a:r>
              <a:rPr lang="en-US" altLang="en-US" dirty="0">
                <a:latin typeface="+mn-lt"/>
              </a:rPr>
              <a:t> </a:t>
            </a:r>
            <a:endParaRPr lang="en-US" altLang="en-US" sz="2800" dirty="0">
              <a:latin typeface="+mn-lt"/>
            </a:endParaRPr>
          </a:p>
        </p:txBody>
      </p:sp>
      <p:pic>
        <p:nvPicPr>
          <p:cNvPr id="10247"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1593" y="2696369"/>
            <a:ext cx="1938338" cy="151765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8" name="Picture 11" descr="Bridge_split_cropp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725" y="4348162"/>
            <a:ext cx="2208212" cy="13668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81061" y="1228328"/>
            <a:ext cx="1979613" cy="138271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895952"/>
      </p:ext>
    </p:extLst>
  </p:cSld>
  <p:clrMapOvr>
    <a:masterClrMapping/>
  </p:clrMapOvr>
  <p:transition spd="slow"/>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524000"/>
          </a:xfrm>
        </p:spPr>
        <p:txBody>
          <a:bodyPr/>
          <a:lstStyle/>
          <a:p>
            <a:pPr>
              <a:defRPr/>
            </a:pPr>
            <a:r>
              <a:rPr lang="en-US" sz="4000" dirty="0">
                <a:latin typeface="+mj-lt"/>
              </a:rPr>
              <a:t>Rocky Mountain Region Map and Volunteer Sign up</a:t>
            </a:r>
          </a:p>
        </p:txBody>
      </p:sp>
      <p:sp>
        <p:nvSpPr>
          <p:cNvPr id="3" name="Content Placeholder 2"/>
          <p:cNvSpPr>
            <a:spLocks noGrp="1"/>
          </p:cNvSpPr>
          <p:nvPr>
            <p:ph idx="1"/>
          </p:nvPr>
        </p:nvSpPr>
        <p:spPr>
          <a:xfrm>
            <a:off x="457199" y="1600200"/>
            <a:ext cx="8347435" cy="4525963"/>
          </a:xfrm>
        </p:spPr>
        <p:txBody>
          <a:bodyPr/>
          <a:lstStyle/>
          <a:p>
            <a:pPr>
              <a:defRPr/>
            </a:pPr>
            <a:r>
              <a:rPr lang="en-US" dirty="0" smtClean="0">
                <a:latin typeface="+mj-lt"/>
              </a:rPr>
              <a:t>Signup sheet:</a:t>
            </a:r>
            <a:r>
              <a:rPr lang="en-US" sz="2800" dirty="0" smtClean="0">
                <a:latin typeface="+mj-lt"/>
              </a:rPr>
              <a:t> </a:t>
            </a:r>
          </a:p>
          <a:p>
            <a:pPr marL="0" indent="0">
              <a:buFont typeface="Arial" panose="020B0604020202020204" pitchFamily="34" charset="0"/>
              <a:buNone/>
              <a:defRPr/>
            </a:pPr>
            <a:r>
              <a:rPr lang="en-US" sz="2800" u="sng" dirty="0" smtClean="0">
                <a:latin typeface="+mj-lt"/>
                <a:hlinkClick r:id="rId2"/>
              </a:rPr>
              <a:t>https</a:t>
            </a:r>
            <a:r>
              <a:rPr lang="en-US" sz="2800" u="sng" dirty="0">
                <a:latin typeface="+mj-lt"/>
                <a:hlinkClick r:id="rId2"/>
              </a:rPr>
              <a:t>://survey123.arcgis.com/share/130be382350e4a38a71de3b2e4d92a98</a:t>
            </a:r>
            <a:r>
              <a:rPr lang="en-US" sz="2800" dirty="0">
                <a:latin typeface="+mj-lt"/>
              </a:rPr>
              <a:t> (Must cut and paste)</a:t>
            </a:r>
          </a:p>
          <a:p>
            <a:pPr>
              <a:defRPr/>
            </a:pPr>
            <a:endParaRPr lang="en-US" sz="1000" dirty="0">
              <a:latin typeface="+mj-lt"/>
            </a:endParaRPr>
          </a:p>
          <a:p>
            <a:pPr>
              <a:defRPr/>
            </a:pPr>
            <a:r>
              <a:rPr lang="en-US" dirty="0">
                <a:latin typeface="+mj-lt"/>
              </a:rPr>
              <a:t>Status Map: </a:t>
            </a:r>
          </a:p>
          <a:p>
            <a:pPr marL="0" indent="0">
              <a:buFont typeface="Arial" panose="020B0604020202020204" pitchFamily="34" charset="0"/>
              <a:buNone/>
              <a:defRPr/>
            </a:pPr>
            <a:r>
              <a:rPr lang="en-US" sz="2800" u="sng" dirty="0">
                <a:latin typeface="+mj-lt"/>
                <a:hlinkClick r:id="rId3"/>
              </a:rPr>
              <a:t>https://</a:t>
            </a:r>
            <a:r>
              <a:rPr lang="en-US" sz="2800" u="sng" dirty="0" smtClean="0">
                <a:latin typeface="+mj-lt"/>
                <a:hlinkClick r:id="rId3"/>
              </a:rPr>
              <a:t>www.arcgis.com/apps/webappviewer/index.html?id=0829616b6ec740b7a0bfbf057188e865</a:t>
            </a:r>
            <a:endParaRPr lang="en-US" sz="2800" u="sng" dirty="0" smtClean="0">
              <a:latin typeface="+mj-lt"/>
            </a:endParaRPr>
          </a:p>
          <a:p>
            <a:pPr marL="0" indent="0">
              <a:buFont typeface="Arial" panose="020B0604020202020204" pitchFamily="34" charset="0"/>
              <a:buNone/>
              <a:defRPr/>
            </a:pPr>
            <a:endParaRPr lang="en-US" sz="2400" dirty="0">
              <a:latin typeface="+mj-lt"/>
            </a:endParaRPr>
          </a:p>
          <a:p>
            <a:pPr>
              <a:defRPr/>
            </a:pPr>
            <a:r>
              <a:rPr lang="en-US" dirty="0" smtClean="0"/>
              <a:t>NGS </a:t>
            </a:r>
            <a:r>
              <a:rPr lang="en-US" dirty="0"/>
              <a:t>Map: </a:t>
            </a:r>
          </a:p>
          <a:p>
            <a:pPr marL="0" indent="0">
              <a:buFont typeface="Arial" panose="020B0604020202020204" pitchFamily="34" charset="0"/>
              <a:buNone/>
              <a:defRPr/>
            </a:pPr>
            <a:r>
              <a:rPr lang="en-US" dirty="0">
                <a:latin typeface="+mj-lt"/>
                <a:hlinkClick r:id="rId4"/>
              </a:rPr>
              <a:t>https://</a:t>
            </a:r>
            <a:r>
              <a:rPr lang="en-US" dirty="0" smtClean="0">
                <a:latin typeface="+mj-lt"/>
                <a:hlinkClick r:id="rId4"/>
              </a:rPr>
              <a:t>geodesy.noaa.gov/GPSonBM/index.shtml</a:t>
            </a:r>
            <a:endParaRPr lang="en-US" dirty="0" smtClean="0">
              <a:latin typeface="+mj-lt"/>
            </a:endParaRPr>
          </a:p>
          <a:p>
            <a:pPr marL="0" indent="0">
              <a:buFont typeface="Arial" panose="020B0604020202020204" pitchFamily="34" charset="0"/>
              <a:buNone/>
              <a:defRPr/>
            </a:pPr>
            <a:endParaRPr lang="en-US" dirty="0">
              <a:latin typeface="+mj-lt"/>
            </a:endParaRPr>
          </a:p>
        </p:txBody>
      </p:sp>
    </p:spTree>
    <p:extLst>
      <p:ext uri="{BB962C8B-B14F-4D97-AF65-F5344CB8AC3E}">
        <p14:creationId xmlns:p14="http://schemas.microsoft.com/office/powerpoint/2010/main" val="2664864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02" name="Title 1"/>
          <p:cNvSpPr>
            <a:spLocks noGrp="1"/>
          </p:cNvSpPr>
          <p:nvPr>
            <p:ph type="title"/>
          </p:nvPr>
        </p:nvSpPr>
        <p:spPr>
          <a:xfrm>
            <a:off x="457200" y="218076"/>
            <a:ext cx="8229600" cy="1143000"/>
          </a:xfrm>
        </p:spPr>
        <p:txBody>
          <a:bodyPr/>
          <a:lstStyle/>
          <a:p>
            <a:r>
              <a:rPr lang="en-US" altLang="en-US" sz="4000" dirty="0" smtClean="0">
                <a:latin typeface="+mj-lt"/>
              </a:rPr>
              <a:t>Priority Stations near Casper, WY</a:t>
            </a:r>
          </a:p>
        </p:txBody>
      </p:sp>
      <p:pic>
        <p:nvPicPr>
          <p:cNvPr id="4" name="Content Placeholder 3"/>
          <p:cNvPicPr>
            <a:picLocks noGrp="1" noChangeAspect="1"/>
          </p:cNvPicPr>
          <p:nvPr>
            <p:ph idx="1"/>
          </p:nvPr>
        </p:nvPicPr>
        <p:blipFill rotWithShape="1">
          <a:blip r:embed="rId3"/>
          <a:srcRect l="2005" t="9677" r="50229" b="9280"/>
          <a:stretch/>
        </p:blipFill>
        <p:spPr>
          <a:xfrm>
            <a:off x="202677" y="1100186"/>
            <a:ext cx="8484123" cy="5757814"/>
          </a:xfrm>
          <a:prstGeom prst="rect">
            <a:avLst/>
          </a:prstGeom>
        </p:spPr>
      </p:pic>
    </p:spTree>
    <p:extLst>
      <p:ext uri="{BB962C8B-B14F-4D97-AF65-F5344CB8AC3E}">
        <p14:creationId xmlns:p14="http://schemas.microsoft.com/office/powerpoint/2010/main" val="5664384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02" name="Title 1"/>
          <p:cNvSpPr>
            <a:spLocks noGrp="1"/>
          </p:cNvSpPr>
          <p:nvPr>
            <p:ph type="title"/>
          </p:nvPr>
        </p:nvSpPr>
        <p:spPr>
          <a:xfrm>
            <a:off x="457200" y="218076"/>
            <a:ext cx="8229600" cy="1143000"/>
          </a:xfrm>
        </p:spPr>
        <p:txBody>
          <a:bodyPr/>
          <a:lstStyle/>
          <a:p>
            <a:r>
              <a:rPr lang="en-US" altLang="en-US" sz="4000" dirty="0" smtClean="0">
                <a:latin typeface="+mj-lt"/>
              </a:rPr>
              <a:t>Priority Stations near Casper, WY</a:t>
            </a:r>
          </a:p>
        </p:txBody>
      </p:sp>
      <p:pic>
        <p:nvPicPr>
          <p:cNvPr id="3" name="Content Placeholder 2"/>
          <p:cNvPicPr>
            <a:picLocks noGrp="1" noChangeAspect="1"/>
          </p:cNvPicPr>
          <p:nvPr>
            <p:ph idx="1"/>
          </p:nvPr>
        </p:nvPicPr>
        <p:blipFill rotWithShape="1">
          <a:blip r:embed="rId3"/>
          <a:srcRect l="1890" t="9104" r="49771" b="8994"/>
          <a:stretch/>
        </p:blipFill>
        <p:spPr>
          <a:xfrm>
            <a:off x="284401" y="1046375"/>
            <a:ext cx="8575197" cy="5811625"/>
          </a:xfrm>
          <a:prstGeom prst="rect">
            <a:avLst/>
          </a:prstGeom>
        </p:spPr>
      </p:pic>
    </p:spTree>
    <p:extLst>
      <p:ext uri="{BB962C8B-B14F-4D97-AF65-F5344CB8AC3E}">
        <p14:creationId xmlns:p14="http://schemas.microsoft.com/office/powerpoint/2010/main" val="32307440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latin typeface="+mj-lt"/>
              </a:rPr>
              <a:t>Rocky Mountain Regional Map</a:t>
            </a:r>
            <a:endParaRPr lang="en-US" dirty="0">
              <a:latin typeface="+mj-lt"/>
            </a:endParaRPr>
          </a:p>
        </p:txBody>
      </p:sp>
      <p:pic>
        <p:nvPicPr>
          <p:cNvPr id="2150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l="61340" t="19234" r="4124" b="16333"/>
          <a:stretch>
            <a:fillRect/>
          </a:stretch>
        </p:blipFill>
        <p:spPr>
          <a:xfrm>
            <a:off x="1257300" y="1600200"/>
            <a:ext cx="6629400" cy="4946650"/>
          </a:xfrm>
        </p:spPr>
      </p:pic>
    </p:spTree>
    <p:extLst>
      <p:ext uri="{BB962C8B-B14F-4D97-AF65-F5344CB8AC3E}">
        <p14:creationId xmlns:p14="http://schemas.microsoft.com/office/powerpoint/2010/main" val="40470921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1"/>
          <p:cNvPicPr>
            <a:picLocks noChangeAspect="1"/>
          </p:cNvPicPr>
          <p:nvPr/>
        </p:nvPicPr>
        <p:blipFill>
          <a:blip r:embed="rId3">
            <a:extLst>
              <a:ext uri="{28A0092B-C50C-407E-A947-70E740481C1C}">
                <a14:useLocalDpi xmlns:a14="http://schemas.microsoft.com/office/drawing/2010/main" val="0"/>
              </a:ext>
            </a:extLst>
          </a:blip>
          <a:srcRect t="52222"/>
          <a:stretch>
            <a:fillRect/>
          </a:stretch>
        </p:blipFill>
        <p:spPr bwMode="auto">
          <a:xfrm>
            <a:off x="55563" y="1647825"/>
            <a:ext cx="7054850" cy="421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5"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14738" y="2151063"/>
            <a:ext cx="2790825"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TextBox 4"/>
          <p:cNvSpPr txBox="1">
            <a:spLocks noChangeArrowheads="1"/>
          </p:cNvSpPr>
          <p:nvPr/>
        </p:nvSpPr>
        <p:spPr bwMode="auto">
          <a:xfrm>
            <a:off x="2971800" y="5599113"/>
            <a:ext cx="3689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a:t>Graph Courtesy of Dr. Daniel Gillins</a:t>
            </a:r>
          </a:p>
        </p:txBody>
      </p:sp>
      <p:sp>
        <p:nvSpPr>
          <p:cNvPr id="105477" name="TextBox 5"/>
          <p:cNvSpPr txBox="1">
            <a:spLocks noChangeArrowheads="1"/>
          </p:cNvSpPr>
          <p:nvPr/>
        </p:nvSpPr>
        <p:spPr bwMode="auto">
          <a:xfrm>
            <a:off x="1905000" y="557213"/>
            <a:ext cx="57800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3200"/>
              <a:t>Why do we need 4 hours of data?</a:t>
            </a:r>
          </a:p>
        </p:txBody>
      </p:sp>
      <p:sp>
        <p:nvSpPr>
          <p:cNvPr id="7" name="Right Arrow 6"/>
          <p:cNvSpPr/>
          <p:nvPr/>
        </p:nvSpPr>
        <p:spPr>
          <a:xfrm rot="9692338">
            <a:off x="3271838" y="3765550"/>
            <a:ext cx="1270000" cy="260350"/>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5479" name="TextBox 8"/>
          <p:cNvSpPr txBox="1">
            <a:spLocks noChangeArrowheads="1"/>
          </p:cNvSpPr>
          <p:nvPr/>
        </p:nvSpPr>
        <p:spPr bwMode="auto">
          <a:xfrm rot="-5400000">
            <a:off x="-229393" y="3386931"/>
            <a:ext cx="939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a:t>1 sigma</a:t>
            </a:r>
          </a:p>
        </p:txBody>
      </p:sp>
      <p:sp>
        <p:nvSpPr>
          <p:cNvPr id="4" name="TextBox 3"/>
          <p:cNvSpPr txBox="1"/>
          <p:nvPr/>
        </p:nvSpPr>
        <p:spPr>
          <a:xfrm>
            <a:off x="6757988" y="2409825"/>
            <a:ext cx="2349500" cy="20304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defRPr/>
            </a:pPr>
            <a:r>
              <a:rPr lang="en-US" dirty="0"/>
              <a:t>NGS is working on OPUS for RTK that will accept 3 minute observations, however the accuracy will NOT be as good as 4 hour observations.  </a:t>
            </a:r>
          </a:p>
        </p:txBody>
      </p:sp>
      <p:sp>
        <p:nvSpPr>
          <p:cNvPr id="2" name="Date Placeholder 1"/>
          <p:cNvSpPr>
            <a:spLocks noGrp="1"/>
          </p:cNvSpPr>
          <p:nvPr>
            <p:ph type="dt" sz="quarter"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24016545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02450" y="2058988"/>
            <a:ext cx="1971675" cy="16383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7523" name="TextBox 2"/>
          <p:cNvSpPr txBox="1">
            <a:spLocks noChangeArrowheads="1"/>
          </p:cNvSpPr>
          <p:nvPr/>
        </p:nvSpPr>
        <p:spPr bwMode="auto">
          <a:xfrm>
            <a:off x="2729345" y="296283"/>
            <a:ext cx="43624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3600" dirty="0"/>
              <a:t>NGS </a:t>
            </a:r>
            <a:r>
              <a:rPr lang="en-US" altLang="en-US" sz="3600" dirty="0" smtClean="0"/>
              <a:t>GPS on BM Training </a:t>
            </a:r>
            <a:r>
              <a:rPr lang="en-US" altLang="en-US" sz="3600" dirty="0"/>
              <a:t>Material</a:t>
            </a:r>
          </a:p>
        </p:txBody>
      </p:sp>
      <p:sp>
        <p:nvSpPr>
          <p:cNvPr id="107524" name="TextBox 3"/>
          <p:cNvSpPr txBox="1">
            <a:spLocks noChangeArrowheads="1"/>
          </p:cNvSpPr>
          <p:nvPr/>
        </p:nvSpPr>
        <p:spPr bwMode="auto">
          <a:xfrm>
            <a:off x="6821488" y="1292225"/>
            <a:ext cx="203993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400"/>
              <a:t>NGS Video Library</a:t>
            </a:r>
          </a:p>
        </p:txBody>
      </p:sp>
      <p:grpSp>
        <p:nvGrpSpPr>
          <p:cNvPr id="107525" name="Group 15"/>
          <p:cNvGrpSpPr>
            <a:grpSpLocks/>
          </p:cNvGrpSpPr>
          <p:nvPr/>
        </p:nvGrpSpPr>
        <p:grpSpPr bwMode="auto">
          <a:xfrm>
            <a:off x="277813" y="1460500"/>
            <a:ext cx="3852862" cy="4635500"/>
            <a:chOff x="0" y="1732269"/>
            <a:chExt cx="3219450" cy="3411232"/>
          </a:xfrm>
        </p:grpSpPr>
        <p:pic>
          <p:nvPicPr>
            <p:cNvPr id="107530" name="Picture 4"/>
            <p:cNvPicPr>
              <a:picLocks noChangeAspect="1"/>
            </p:cNvPicPr>
            <p:nvPr/>
          </p:nvPicPr>
          <p:blipFill>
            <a:blip r:embed="rId3">
              <a:extLst>
                <a:ext uri="{28A0092B-C50C-407E-A947-70E740481C1C}">
                  <a14:useLocalDpi xmlns:a14="http://schemas.microsoft.com/office/drawing/2010/main" val="0"/>
                </a:ext>
              </a:extLst>
            </a:blip>
            <a:srcRect l="63316" t="8749" r="13617" b="4349"/>
            <a:stretch>
              <a:fillRect/>
            </a:stretch>
          </p:blipFill>
          <p:spPr bwMode="auto">
            <a:xfrm>
              <a:off x="0" y="1732269"/>
              <a:ext cx="3219450" cy="341123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 name="Oval 8"/>
            <p:cNvSpPr/>
            <p:nvPr/>
          </p:nvSpPr>
          <p:spPr>
            <a:xfrm>
              <a:off x="1557328" y="2638816"/>
              <a:ext cx="604891" cy="75935"/>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Oval 9"/>
            <p:cNvSpPr/>
            <p:nvPr/>
          </p:nvSpPr>
          <p:spPr>
            <a:xfrm>
              <a:off x="1518859" y="3095594"/>
              <a:ext cx="661931" cy="204440"/>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pic>
        <p:nvPicPr>
          <p:cNvPr id="107526"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45300" y="4495800"/>
            <a:ext cx="2133600" cy="1600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7527" name="TextBox 12"/>
          <p:cNvSpPr txBox="1">
            <a:spLocks noChangeArrowheads="1"/>
          </p:cNvSpPr>
          <p:nvPr/>
        </p:nvSpPr>
        <p:spPr bwMode="auto">
          <a:xfrm>
            <a:off x="6869113" y="3657600"/>
            <a:ext cx="20399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400"/>
              <a:t>NGS Online Lessons</a:t>
            </a:r>
          </a:p>
        </p:txBody>
      </p:sp>
      <p:pic>
        <p:nvPicPr>
          <p:cNvPr id="107528" name="Picture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22788" y="2514600"/>
            <a:ext cx="1647825" cy="3200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7529" name="TextBox 14"/>
          <p:cNvSpPr txBox="1">
            <a:spLocks noChangeArrowheads="1"/>
          </p:cNvSpPr>
          <p:nvPr/>
        </p:nvSpPr>
        <p:spPr bwMode="auto">
          <a:xfrm>
            <a:off x="4491038" y="1304925"/>
            <a:ext cx="20399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400"/>
              <a:t>GPS on Bench Marks Webpages</a:t>
            </a:r>
          </a:p>
        </p:txBody>
      </p:sp>
    </p:spTree>
    <p:extLst>
      <p:ext uri="{BB962C8B-B14F-4D97-AF65-F5344CB8AC3E}">
        <p14:creationId xmlns:p14="http://schemas.microsoft.com/office/powerpoint/2010/main" val="7313687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pPr>
              <a:defRPr/>
            </a:pPr>
            <a:r>
              <a:rPr lang="en-US" dirty="0" smtClean="0">
                <a:latin typeface="+mj-lt"/>
              </a:rPr>
              <a:t>Rocky Mountain Region Webinars</a:t>
            </a:r>
            <a:br>
              <a:rPr lang="en-US" dirty="0" smtClean="0">
                <a:latin typeface="+mj-lt"/>
              </a:rPr>
            </a:br>
            <a:r>
              <a:rPr lang="en-US" dirty="0" smtClean="0">
                <a:latin typeface="+mj-lt"/>
              </a:rPr>
              <a:t>GPS on BM</a:t>
            </a:r>
            <a:endParaRPr lang="en-US" dirty="0">
              <a:latin typeface="+mj-lt"/>
            </a:endParaRPr>
          </a:p>
        </p:txBody>
      </p:sp>
      <p:sp>
        <p:nvSpPr>
          <p:cNvPr id="3" name="Content Placeholder 2"/>
          <p:cNvSpPr>
            <a:spLocks noGrp="1"/>
          </p:cNvSpPr>
          <p:nvPr>
            <p:ph idx="1"/>
          </p:nvPr>
        </p:nvSpPr>
        <p:spPr>
          <a:xfrm>
            <a:off x="457200" y="1997075"/>
            <a:ext cx="8229600" cy="4525963"/>
          </a:xfrm>
        </p:spPr>
        <p:txBody>
          <a:bodyPr/>
          <a:lstStyle/>
          <a:p>
            <a:pPr>
              <a:defRPr/>
            </a:pPr>
            <a:r>
              <a:rPr lang="en-US" dirty="0" smtClean="0">
                <a:latin typeface="+mj-lt"/>
              </a:rPr>
              <a:t>May 21, 2018 2:00 Basics, why, how, when</a:t>
            </a:r>
          </a:p>
          <a:p>
            <a:pPr marL="457200" lvl="1" indent="0">
              <a:buNone/>
              <a:defRPr/>
            </a:pPr>
            <a:endParaRPr lang="en-US" dirty="0">
              <a:latin typeface="+mj-lt"/>
            </a:endParaRPr>
          </a:p>
          <a:p>
            <a:pPr marL="457200" lvl="1" indent="0">
              <a:buNone/>
              <a:defRPr/>
            </a:pPr>
            <a:endParaRPr lang="en-US" sz="1000" dirty="0" smtClean="0">
              <a:latin typeface="+mj-lt"/>
            </a:endParaRPr>
          </a:p>
          <a:p>
            <a:pPr>
              <a:defRPr/>
            </a:pPr>
            <a:r>
              <a:rPr lang="en-US" dirty="0" smtClean="0">
                <a:latin typeface="+mj-lt"/>
              </a:rPr>
              <a:t>June 7, 2018 2:00 Mark Recovery (DS-World)</a:t>
            </a:r>
          </a:p>
          <a:p>
            <a:pPr marL="457200" lvl="1" indent="0">
              <a:buNone/>
              <a:defRPr/>
            </a:pPr>
            <a:endParaRPr lang="en-US" dirty="0" smtClean="0">
              <a:latin typeface="+mj-lt"/>
            </a:endParaRPr>
          </a:p>
          <a:p>
            <a:pPr marL="457200" lvl="1" indent="0">
              <a:buNone/>
              <a:defRPr/>
            </a:pPr>
            <a:endParaRPr lang="en-US" sz="1050" dirty="0" smtClean="0">
              <a:latin typeface="+mj-lt"/>
            </a:endParaRPr>
          </a:p>
          <a:p>
            <a:pPr>
              <a:defRPr/>
            </a:pPr>
            <a:r>
              <a:rPr lang="en-US" dirty="0" smtClean="0">
                <a:latin typeface="+mj-lt"/>
              </a:rPr>
              <a:t>June 14, 2018 2:00 Collecting GPS data and Sharing through OPUS </a:t>
            </a:r>
            <a:r>
              <a:rPr lang="en-US" sz="2400" dirty="0" smtClean="0">
                <a:latin typeface="+mj-lt"/>
              </a:rPr>
              <a:t>(Survey Grade, min. of 4 </a:t>
            </a:r>
            <a:r>
              <a:rPr lang="en-US" sz="2400" dirty="0" err="1" smtClean="0">
                <a:latin typeface="+mj-lt"/>
              </a:rPr>
              <a:t>hrs</a:t>
            </a:r>
            <a:r>
              <a:rPr lang="en-US" sz="2400" dirty="0" smtClean="0">
                <a:latin typeface="+mj-lt"/>
              </a:rPr>
              <a:t>) </a:t>
            </a:r>
            <a:r>
              <a:rPr lang="en-US" sz="2000" u="sng" dirty="0" smtClean="0">
                <a:latin typeface="+mj-lt"/>
                <a:hlinkClick r:id="rId2"/>
              </a:rPr>
              <a:t>https</a:t>
            </a:r>
            <a:r>
              <a:rPr lang="en-US" sz="2000" u="sng" dirty="0">
                <a:latin typeface="+mj-lt"/>
                <a:hlinkClick r:id="rId2"/>
              </a:rPr>
              <a:t>://attendee.gotowebinar.com/recording/3222375402987297281</a:t>
            </a:r>
            <a:endParaRPr lang="en-US" sz="2000" dirty="0">
              <a:latin typeface="+mj-lt"/>
            </a:endParaRPr>
          </a:p>
          <a:p>
            <a:pPr>
              <a:defRPr/>
            </a:pPr>
            <a:endParaRPr lang="en-US" dirty="0" smtClean="0">
              <a:latin typeface="+mj-lt"/>
            </a:endParaRPr>
          </a:p>
          <a:p>
            <a:pPr>
              <a:defRPr/>
            </a:pPr>
            <a:endParaRPr lang="en-US" dirty="0">
              <a:latin typeface="+mj-lt"/>
            </a:endParaRPr>
          </a:p>
          <a:p>
            <a:pPr marL="0" indent="0">
              <a:buFont typeface="Arial" panose="020B0604020202020204" pitchFamily="34" charset="0"/>
              <a:buNone/>
              <a:defRPr/>
            </a:pPr>
            <a:endParaRPr lang="en-US" dirty="0">
              <a:latin typeface="+mj-lt"/>
            </a:endParaRPr>
          </a:p>
        </p:txBody>
      </p:sp>
      <p:sp>
        <p:nvSpPr>
          <p:cNvPr id="31748" name="Rectangle 4"/>
          <p:cNvSpPr>
            <a:spLocks noChangeArrowheads="1"/>
          </p:cNvSpPr>
          <p:nvPr/>
        </p:nvSpPr>
        <p:spPr bwMode="auto">
          <a:xfrm>
            <a:off x="824342" y="2564321"/>
            <a:ext cx="8111838" cy="40011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000" dirty="0">
                <a:solidFill>
                  <a:srgbClr val="1155CC"/>
                </a:solidFill>
                <a:latin typeface="Arial" panose="020B0604020202020204" pitchFamily="34" charset="0"/>
                <a:hlinkClick r:id="rId3"/>
              </a:rPr>
              <a:t>https://attendee.gotowebinar.com/recording/4100208993309956616</a:t>
            </a:r>
            <a:r>
              <a:rPr lang="en-US" altLang="en-US" sz="2000" dirty="0"/>
              <a:t> </a:t>
            </a:r>
          </a:p>
        </p:txBody>
      </p:sp>
      <p:sp>
        <p:nvSpPr>
          <p:cNvPr id="31749" name="Rectangle 5"/>
          <p:cNvSpPr>
            <a:spLocks noChangeArrowheads="1"/>
          </p:cNvSpPr>
          <p:nvPr/>
        </p:nvSpPr>
        <p:spPr bwMode="auto">
          <a:xfrm>
            <a:off x="817420" y="3852352"/>
            <a:ext cx="8111838" cy="40011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000" dirty="0">
                <a:solidFill>
                  <a:srgbClr val="1155CC"/>
                </a:solidFill>
                <a:latin typeface="Arial" panose="020B0604020202020204" pitchFamily="34" charset="0"/>
                <a:hlinkClick r:id="rId4"/>
              </a:rPr>
              <a:t>https://attendee.gotowebinar.com/recording/8767732610551898883</a:t>
            </a:r>
            <a:r>
              <a:rPr lang="en-US" altLang="en-US" sz="2000" dirty="0"/>
              <a:t> </a:t>
            </a:r>
          </a:p>
        </p:txBody>
      </p:sp>
    </p:spTree>
    <p:extLst>
      <p:ext uri="{BB962C8B-B14F-4D97-AF65-F5344CB8AC3E}">
        <p14:creationId xmlns:p14="http://schemas.microsoft.com/office/powerpoint/2010/main" val="17387137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dirty="0" smtClean="0">
                <a:latin typeface="+mj-lt"/>
              </a:rPr>
              <a:t>Next Steps</a:t>
            </a:r>
            <a:endParaRPr lang="en-US" dirty="0">
              <a:latin typeface="+mj-lt"/>
            </a:endParaRPr>
          </a:p>
        </p:txBody>
      </p:sp>
      <p:sp>
        <p:nvSpPr>
          <p:cNvPr id="4" name="Content Placeholder 3"/>
          <p:cNvSpPr>
            <a:spLocks noGrp="1"/>
          </p:cNvSpPr>
          <p:nvPr>
            <p:ph idx="1"/>
          </p:nvPr>
        </p:nvSpPr>
        <p:spPr/>
        <p:txBody>
          <a:bodyPr/>
          <a:lstStyle/>
          <a:p>
            <a:pPr>
              <a:defRPr/>
            </a:pPr>
            <a:r>
              <a:rPr lang="en-US" dirty="0" smtClean="0">
                <a:latin typeface="+mj-lt"/>
              </a:rPr>
              <a:t>Phase II</a:t>
            </a:r>
          </a:p>
          <a:p>
            <a:pPr>
              <a:defRPr/>
            </a:pPr>
            <a:r>
              <a:rPr lang="en-US" dirty="0" smtClean="0">
                <a:latin typeface="+mj-lt"/>
              </a:rPr>
              <a:t>New priority stations for Transformation tool</a:t>
            </a:r>
          </a:p>
          <a:p>
            <a:pPr lvl="1">
              <a:defRPr/>
            </a:pPr>
            <a:r>
              <a:rPr lang="en-US" dirty="0" smtClean="0">
                <a:latin typeface="+mj-lt"/>
              </a:rPr>
              <a:t>Many more stations</a:t>
            </a:r>
          </a:p>
          <a:p>
            <a:pPr lvl="1">
              <a:defRPr/>
            </a:pPr>
            <a:r>
              <a:rPr lang="en-US" dirty="0" smtClean="0">
                <a:latin typeface="+mj-lt"/>
              </a:rPr>
              <a:t>Design a more localized approach</a:t>
            </a:r>
          </a:p>
          <a:p>
            <a:pPr lvl="1">
              <a:defRPr/>
            </a:pPr>
            <a:r>
              <a:rPr lang="en-US" dirty="0" smtClean="0">
                <a:latin typeface="+mj-lt"/>
              </a:rPr>
              <a:t>Provide incentive</a:t>
            </a:r>
          </a:p>
          <a:p>
            <a:pPr lvl="1">
              <a:defRPr/>
            </a:pPr>
            <a:r>
              <a:rPr lang="en-US" dirty="0" smtClean="0">
                <a:latin typeface="+mj-lt"/>
              </a:rPr>
              <a:t>Utilize interns (request positions)</a:t>
            </a:r>
          </a:p>
          <a:p>
            <a:pPr lvl="1">
              <a:defRPr/>
            </a:pPr>
            <a:r>
              <a:rPr lang="en-US" dirty="0" smtClean="0">
                <a:latin typeface="+mj-lt"/>
              </a:rPr>
              <a:t>NGS is exploring use of RTK</a:t>
            </a:r>
            <a:endParaRPr lang="en-US" dirty="0">
              <a:latin typeface="+mj-lt"/>
            </a:endParaRPr>
          </a:p>
        </p:txBody>
      </p:sp>
    </p:spTree>
    <p:extLst>
      <p:ext uri="{BB962C8B-B14F-4D97-AF65-F5344CB8AC3E}">
        <p14:creationId xmlns:p14="http://schemas.microsoft.com/office/powerpoint/2010/main" val="3208069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845127"/>
            <a:ext cx="9282545" cy="5218883"/>
          </a:xfrm>
          <a:prstGeom prst="rect">
            <a:avLst/>
          </a:prstGeom>
        </p:spPr>
      </p:pic>
    </p:spTree>
    <p:extLst>
      <p:ext uri="{BB962C8B-B14F-4D97-AF65-F5344CB8AC3E}">
        <p14:creationId xmlns:p14="http://schemas.microsoft.com/office/powerpoint/2010/main" val="5776191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b="4646"/>
          <a:stretch/>
        </p:blipFill>
        <p:spPr>
          <a:xfrm>
            <a:off x="-1826905" y="0"/>
            <a:ext cx="12792270" cy="6858000"/>
          </a:xfrm>
          <a:prstGeom prst="rect">
            <a:avLst/>
          </a:prstGeom>
        </p:spPr>
      </p:pic>
    </p:spTree>
    <p:extLst>
      <p:ext uri="{BB962C8B-B14F-4D97-AF65-F5344CB8AC3E}">
        <p14:creationId xmlns:p14="http://schemas.microsoft.com/office/powerpoint/2010/main" val="20148959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8280CB3-0FF6-4D07-A0F6-C78040BEDDEE}" type="slidenum">
              <a:rPr lang="en-US" smtClean="0"/>
              <a:pPr>
                <a:defRPr/>
              </a:pPr>
              <a:t>9</a:t>
            </a:fld>
            <a:endParaRPr lang="en-US"/>
          </a:p>
        </p:txBody>
      </p:sp>
      <p:sp>
        <p:nvSpPr>
          <p:cNvPr id="5" name="TextBox 4"/>
          <p:cNvSpPr txBox="1"/>
          <p:nvPr/>
        </p:nvSpPr>
        <p:spPr>
          <a:xfrm>
            <a:off x="512619" y="786298"/>
            <a:ext cx="8312726" cy="4647426"/>
          </a:xfrm>
          <a:prstGeom prst="rect">
            <a:avLst/>
          </a:prstGeom>
          <a:noFill/>
        </p:spPr>
        <p:txBody>
          <a:bodyPr wrap="square" rtlCol="0">
            <a:spAutoFit/>
          </a:bodyPr>
          <a:lstStyle/>
          <a:p>
            <a:pPr algn="ctr"/>
            <a:r>
              <a:rPr lang="en-US" sz="4800" b="1" dirty="0" smtClean="0"/>
              <a:t>All coordinates and heights </a:t>
            </a:r>
          </a:p>
          <a:p>
            <a:pPr algn="ctr"/>
            <a:r>
              <a:rPr lang="en-US" sz="4800" b="1" dirty="0" smtClean="0"/>
              <a:t>will change!</a:t>
            </a:r>
          </a:p>
          <a:p>
            <a:pPr algn="ctr"/>
            <a:endParaRPr lang="en-US" sz="4000" b="1" dirty="0"/>
          </a:p>
          <a:p>
            <a:pPr algn="ctr"/>
            <a:r>
              <a:rPr lang="en-US" sz="4000" dirty="0" smtClean="0"/>
              <a:t>In Montana by</a:t>
            </a:r>
          </a:p>
          <a:p>
            <a:pPr algn="ctr"/>
            <a:r>
              <a:rPr lang="en-US" sz="4000" dirty="0" smtClean="0"/>
              <a:t>4 </a:t>
            </a:r>
            <a:r>
              <a:rPr lang="en-US" sz="4000" dirty="0"/>
              <a:t>feet horizontally and </a:t>
            </a:r>
            <a:endParaRPr lang="en-US" sz="4000" dirty="0" smtClean="0"/>
          </a:p>
          <a:p>
            <a:pPr algn="ctr"/>
            <a:r>
              <a:rPr lang="en-US" sz="4000" dirty="0" smtClean="0"/>
              <a:t>-3 feet </a:t>
            </a:r>
            <a:r>
              <a:rPr lang="en-US" sz="4000" dirty="0"/>
              <a:t>vertically</a:t>
            </a:r>
          </a:p>
          <a:p>
            <a:pPr algn="ctr"/>
            <a:endParaRPr lang="en-US" sz="4000" dirty="0" smtClean="0"/>
          </a:p>
        </p:txBody>
      </p:sp>
    </p:spTree>
    <p:extLst>
      <p:ext uri="{BB962C8B-B14F-4D97-AF65-F5344CB8AC3E}">
        <p14:creationId xmlns:p14="http://schemas.microsoft.com/office/powerpoint/2010/main" val="735976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33575" y="-228600"/>
            <a:ext cx="13011150" cy="7315200"/>
          </a:xfrm>
          <a:prstGeom prst="rect">
            <a:avLst/>
          </a:prstGeom>
        </p:spPr>
      </p:pic>
      <p:sp>
        <p:nvSpPr>
          <p:cNvPr id="9" name="TextBox 1"/>
          <p:cNvSpPr txBox="1">
            <a:spLocks noChangeArrowheads="1"/>
          </p:cNvSpPr>
          <p:nvPr/>
        </p:nvSpPr>
        <p:spPr bwMode="auto">
          <a:xfrm rot="16200000">
            <a:off x="5136357" y="3425031"/>
            <a:ext cx="6858000" cy="769937"/>
          </a:xfrm>
          <a:prstGeom prst="rect">
            <a:avLst/>
          </a:prstGeom>
          <a:solidFill>
            <a:schemeClr val="accent1">
              <a:lumMod val="20000"/>
              <a:lumOff val="80000"/>
            </a:schemeClr>
          </a:solidFill>
          <a:ln>
            <a:noFill/>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defRPr/>
            </a:pPr>
            <a:r>
              <a:rPr lang="en-US" sz="4400" dirty="0">
                <a:solidFill>
                  <a:schemeClr val="tx2"/>
                </a:solidFill>
                <a:latin typeface="Arial" charset="0"/>
              </a:rPr>
              <a:t>geodesy.noaa.gov</a:t>
            </a:r>
            <a:endParaRPr lang="en-US" sz="1600" dirty="0">
              <a:solidFill>
                <a:schemeClr val="tx2"/>
              </a:solidFill>
              <a:latin typeface="Arial" charset="0"/>
            </a:endParaRPr>
          </a:p>
        </p:txBody>
      </p:sp>
    </p:spTree>
    <p:extLst>
      <p:ext uri="{BB962C8B-B14F-4D97-AF65-F5344CB8AC3E}">
        <p14:creationId xmlns:p14="http://schemas.microsoft.com/office/powerpoint/2010/main" val="3338456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3"/>
          <p:cNvSpPr txBox="1"/>
          <p:nvPr/>
        </p:nvSpPr>
        <p:spPr>
          <a:xfrm>
            <a:off x="457200" y="388074"/>
            <a:ext cx="8229600" cy="857400"/>
          </a:xfrm>
          <a:prstGeom prst="rect">
            <a:avLst/>
          </a:prstGeom>
          <a:noFill/>
          <a:ln>
            <a:noFill/>
          </a:ln>
        </p:spPr>
        <p:txBody>
          <a:bodyPr spcFirstLastPara="1" wrap="square" lIns="91425" tIns="45700" rIns="91425" bIns="45700" anchor="ctr" anchorCtr="0">
            <a:noAutofit/>
          </a:bodyPr>
          <a:lstStyle/>
          <a:p>
            <a:pPr algn="ctr">
              <a:spcBef>
                <a:spcPts val="0"/>
              </a:spcBef>
              <a:spcAft>
                <a:spcPts val="0"/>
              </a:spcAft>
              <a:buClr>
                <a:schemeClr val="dk1"/>
              </a:buClr>
            </a:pPr>
            <a:r>
              <a:rPr lang="en-US" sz="4400" dirty="0">
                <a:solidFill>
                  <a:schemeClr val="dk1"/>
                </a:solidFill>
                <a:latin typeface="+mj-lt"/>
                <a:ea typeface="Times New Roman"/>
                <a:cs typeface="Times New Roman"/>
                <a:sym typeface="Times New Roman"/>
              </a:rPr>
              <a:t>2019 Geospatial </a:t>
            </a:r>
            <a:r>
              <a:rPr lang="en-US" sz="4400" dirty="0" smtClean="0">
                <a:solidFill>
                  <a:schemeClr val="dk1"/>
                </a:solidFill>
                <a:latin typeface="+mj-lt"/>
                <a:ea typeface="Times New Roman"/>
                <a:cs typeface="Times New Roman"/>
                <a:sym typeface="Times New Roman"/>
              </a:rPr>
              <a:t>Summit</a:t>
            </a:r>
            <a:endParaRPr sz="4400" dirty="0">
              <a:solidFill>
                <a:schemeClr val="dk1"/>
              </a:solidFill>
              <a:latin typeface="+mj-lt"/>
              <a:ea typeface="Times New Roman"/>
              <a:cs typeface="Times New Roman"/>
              <a:sym typeface="Times New Roman"/>
            </a:endParaRPr>
          </a:p>
        </p:txBody>
      </p:sp>
      <p:sp>
        <p:nvSpPr>
          <p:cNvPr id="234" name="Google Shape;234;p33"/>
          <p:cNvSpPr txBox="1"/>
          <p:nvPr/>
        </p:nvSpPr>
        <p:spPr>
          <a:xfrm>
            <a:off x="886650" y="1873500"/>
            <a:ext cx="7188228" cy="4006800"/>
          </a:xfrm>
          <a:prstGeom prst="rect">
            <a:avLst/>
          </a:prstGeom>
          <a:noFill/>
          <a:ln>
            <a:noFill/>
          </a:ln>
        </p:spPr>
        <p:txBody>
          <a:bodyPr spcFirstLastPara="1" wrap="square" lIns="91425" tIns="91425" rIns="91425" bIns="91425" anchor="t" anchorCtr="0">
            <a:noAutofit/>
          </a:bodyPr>
          <a:lstStyle/>
          <a:p>
            <a:pPr>
              <a:spcBef>
                <a:spcPts val="0"/>
              </a:spcBef>
              <a:spcAft>
                <a:spcPts val="0"/>
              </a:spcAft>
              <a:buClr>
                <a:schemeClr val="dk1"/>
              </a:buClr>
              <a:buSzPts val="1100"/>
            </a:pPr>
            <a:r>
              <a:rPr lang="en-US" sz="2400" b="1" dirty="0">
                <a:solidFill>
                  <a:schemeClr val="dk1"/>
                </a:solidFill>
                <a:latin typeface="+mj-lt"/>
                <a:ea typeface="Times New Roman"/>
                <a:cs typeface="Times New Roman"/>
                <a:sym typeface="Times New Roman"/>
              </a:rPr>
              <a:t>Geospatial Summit</a:t>
            </a:r>
            <a:endParaRPr sz="2400" b="1" dirty="0">
              <a:solidFill>
                <a:schemeClr val="dk1"/>
              </a:solidFill>
              <a:latin typeface="+mj-lt"/>
              <a:ea typeface="Times New Roman"/>
              <a:cs typeface="Times New Roman"/>
              <a:sym typeface="Times New Roman"/>
            </a:endParaRPr>
          </a:p>
          <a:p>
            <a:pPr>
              <a:spcBef>
                <a:spcPts val="1000"/>
              </a:spcBef>
              <a:spcAft>
                <a:spcPts val="0"/>
              </a:spcAft>
            </a:pPr>
            <a:r>
              <a:rPr lang="en-US" sz="2400" b="1" dirty="0">
                <a:solidFill>
                  <a:schemeClr val="dk1"/>
                </a:solidFill>
                <a:latin typeface="+mj-lt"/>
                <a:ea typeface="Times New Roman"/>
                <a:cs typeface="Times New Roman"/>
                <a:sym typeface="Times New Roman"/>
              </a:rPr>
              <a:t>Dates:  </a:t>
            </a:r>
            <a:r>
              <a:rPr lang="en-US" sz="2400" dirty="0">
                <a:solidFill>
                  <a:schemeClr val="dk1"/>
                </a:solidFill>
                <a:latin typeface="+mj-lt"/>
                <a:ea typeface="Times New Roman"/>
                <a:cs typeface="Times New Roman"/>
                <a:sym typeface="Times New Roman"/>
              </a:rPr>
              <a:t>May 6 - May 7, </a:t>
            </a:r>
            <a:r>
              <a:rPr lang="en-US" sz="2400" dirty="0" smtClean="0">
                <a:solidFill>
                  <a:schemeClr val="dk1"/>
                </a:solidFill>
                <a:latin typeface="+mj-lt"/>
                <a:ea typeface="Times New Roman"/>
                <a:cs typeface="Times New Roman"/>
                <a:sym typeface="Times New Roman"/>
              </a:rPr>
              <a:t>2019</a:t>
            </a:r>
            <a:endParaRPr sz="2400" dirty="0">
              <a:solidFill>
                <a:schemeClr val="dk1"/>
              </a:solidFill>
              <a:latin typeface="+mj-lt"/>
              <a:ea typeface="Times New Roman"/>
              <a:cs typeface="Times New Roman"/>
              <a:sym typeface="Times New Roman"/>
            </a:endParaRPr>
          </a:p>
          <a:p>
            <a:pPr>
              <a:spcBef>
                <a:spcPts val="1000"/>
              </a:spcBef>
              <a:spcAft>
                <a:spcPts val="0"/>
              </a:spcAft>
              <a:buClr>
                <a:schemeClr val="dk1"/>
              </a:buClr>
              <a:buSzPts val="1100"/>
            </a:pPr>
            <a:r>
              <a:rPr lang="en-US" sz="2400" b="1" dirty="0">
                <a:solidFill>
                  <a:schemeClr val="dk1"/>
                </a:solidFill>
                <a:latin typeface="+mj-lt"/>
                <a:ea typeface="Times New Roman"/>
                <a:cs typeface="Times New Roman"/>
                <a:sym typeface="Times New Roman"/>
              </a:rPr>
              <a:t>Location:  </a:t>
            </a:r>
            <a:r>
              <a:rPr lang="en-US" sz="2400" dirty="0">
                <a:solidFill>
                  <a:schemeClr val="dk1"/>
                </a:solidFill>
                <a:latin typeface="+mj-lt"/>
                <a:ea typeface="Times New Roman"/>
                <a:cs typeface="Times New Roman"/>
                <a:sym typeface="Times New Roman"/>
              </a:rPr>
              <a:t>Silver Spring Civic Center</a:t>
            </a:r>
            <a:endParaRPr sz="2400" dirty="0">
              <a:solidFill>
                <a:schemeClr val="dk1"/>
              </a:solidFill>
              <a:latin typeface="+mj-lt"/>
              <a:ea typeface="Times New Roman"/>
              <a:cs typeface="Times New Roman"/>
              <a:sym typeface="Times New Roman"/>
            </a:endParaRPr>
          </a:p>
          <a:p>
            <a:pPr>
              <a:spcBef>
                <a:spcPts val="1000"/>
              </a:spcBef>
              <a:spcAft>
                <a:spcPts val="0"/>
              </a:spcAft>
              <a:buClr>
                <a:schemeClr val="dk1"/>
              </a:buClr>
              <a:buSzPts val="1100"/>
            </a:pPr>
            <a:r>
              <a:rPr lang="en-US" sz="2400" b="1" dirty="0">
                <a:solidFill>
                  <a:schemeClr val="dk1"/>
                </a:solidFill>
                <a:latin typeface="+mj-lt"/>
                <a:ea typeface="Times New Roman"/>
                <a:cs typeface="Times New Roman"/>
                <a:sym typeface="Times New Roman"/>
              </a:rPr>
              <a:t>Invitees:  </a:t>
            </a:r>
            <a:r>
              <a:rPr lang="en-US" sz="2400" dirty="0">
                <a:solidFill>
                  <a:schemeClr val="dk1"/>
                </a:solidFill>
                <a:latin typeface="+mj-lt"/>
                <a:ea typeface="Times New Roman"/>
                <a:cs typeface="Times New Roman"/>
                <a:sym typeface="Times New Roman"/>
              </a:rPr>
              <a:t>NSRS users plus NGS Subject Matter </a:t>
            </a:r>
            <a:r>
              <a:rPr lang="en-US" sz="2400" dirty="0" smtClean="0">
                <a:solidFill>
                  <a:schemeClr val="dk1"/>
                </a:solidFill>
                <a:latin typeface="+mj-lt"/>
                <a:ea typeface="Times New Roman"/>
                <a:cs typeface="Times New Roman"/>
                <a:sym typeface="Times New Roman"/>
              </a:rPr>
              <a:t>Experts</a:t>
            </a:r>
            <a:endParaRPr sz="2400" dirty="0">
              <a:solidFill>
                <a:schemeClr val="dk1"/>
              </a:solidFill>
              <a:latin typeface="+mj-lt"/>
              <a:ea typeface="Times New Roman"/>
              <a:cs typeface="Times New Roman"/>
              <a:sym typeface="Times New Roman"/>
            </a:endParaRPr>
          </a:p>
        </p:txBody>
      </p:sp>
      <p:pic>
        <p:nvPicPr>
          <p:cNvPr id="236" name="Google Shape;236;p33"/>
          <p:cNvPicPr preferRelativeResize="0">
            <a:picLocks noChangeAspect="1"/>
          </p:cNvPicPr>
          <p:nvPr/>
        </p:nvPicPr>
        <p:blipFill>
          <a:blip r:embed="rId3">
            <a:alphaModFix/>
          </a:blip>
          <a:stretch>
            <a:fillRect/>
          </a:stretch>
        </p:blipFill>
        <p:spPr>
          <a:xfrm>
            <a:off x="886650" y="4551597"/>
            <a:ext cx="7188228" cy="2055580"/>
          </a:xfrm>
          <a:prstGeom prst="rect">
            <a:avLst/>
          </a:prstGeom>
          <a:noFill/>
          <a:ln>
            <a:noFill/>
          </a:ln>
        </p:spPr>
      </p:pic>
      <p:sp>
        <p:nvSpPr>
          <p:cNvPr id="237" name="Google Shape;237;p33"/>
          <p:cNvSpPr txBox="1"/>
          <p:nvPr/>
        </p:nvSpPr>
        <p:spPr>
          <a:xfrm>
            <a:off x="96000" y="1283274"/>
            <a:ext cx="8952000" cy="352200"/>
          </a:xfrm>
          <a:prstGeom prst="rect">
            <a:avLst/>
          </a:prstGeom>
          <a:noFill/>
          <a:ln>
            <a:noFill/>
          </a:ln>
        </p:spPr>
        <p:txBody>
          <a:bodyPr spcFirstLastPara="1" wrap="square" lIns="91425" tIns="91425" rIns="91425" bIns="91425" anchor="t" anchorCtr="0">
            <a:noAutofit/>
          </a:bodyPr>
          <a:lstStyle/>
          <a:p>
            <a:pPr algn="ctr">
              <a:spcBef>
                <a:spcPts val="0"/>
              </a:spcBef>
              <a:spcAft>
                <a:spcPts val="0"/>
              </a:spcAft>
            </a:pPr>
            <a:r>
              <a:rPr lang="en-US" b="1" dirty="0">
                <a:solidFill>
                  <a:srgbClr val="C00000"/>
                </a:solidFill>
                <a:latin typeface="+mj-lt"/>
              </a:rPr>
              <a:t>SAVE THE </a:t>
            </a:r>
            <a:r>
              <a:rPr lang="en-US" b="1" dirty="0" smtClean="0">
                <a:solidFill>
                  <a:srgbClr val="C00000"/>
                </a:solidFill>
                <a:latin typeface="+mj-lt"/>
              </a:rPr>
              <a:t>DATE!</a:t>
            </a:r>
            <a:endParaRPr b="1" dirty="0">
              <a:solidFill>
                <a:srgbClr val="C00000"/>
              </a:solidFill>
              <a:latin typeface="+mj-lt"/>
            </a:endParaRPr>
          </a:p>
        </p:txBody>
      </p:sp>
      <p:sp>
        <p:nvSpPr>
          <p:cNvPr id="3" name="Slide Number Placeholder 2"/>
          <p:cNvSpPr>
            <a:spLocks noGrp="1"/>
          </p:cNvSpPr>
          <p:nvPr>
            <p:ph type="sldNum" idx="12"/>
          </p:nvPr>
        </p:nvSpPr>
        <p:spPr/>
        <p:txBody>
          <a:bodyPr/>
          <a:lstStyle/>
          <a:p>
            <a:fld id="{00000000-1234-1234-1234-123412341234}" type="slidenum">
              <a:rPr lang="en-US" smtClean="0"/>
              <a:pPr/>
              <a:t>91</a:t>
            </a:fld>
            <a:endParaRPr lang="en-US"/>
          </a:p>
        </p:txBody>
      </p:sp>
    </p:spTree>
    <p:extLst>
      <p:ext uri="{BB962C8B-B14F-4D97-AF65-F5344CB8AC3E}">
        <p14:creationId xmlns:p14="http://schemas.microsoft.com/office/powerpoint/2010/main" val="4205140651"/>
      </p:ext>
    </p:extLst>
  </p:cSld>
  <p:clrMapOvr>
    <a:masterClrMapping/>
  </p:clrMapOvr>
  <p:transition spd="med">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endParaRPr lang="en-US" altLang="en-US" smtClean="0">
              <a:latin typeface="+mj-lt"/>
            </a:endParaRPr>
          </a:p>
        </p:txBody>
      </p:sp>
      <p:sp>
        <p:nvSpPr>
          <p:cNvPr id="32771" name="Content Placeholder 2"/>
          <p:cNvSpPr>
            <a:spLocks noGrp="1"/>
          </p:cNvSpPr>
          <p:nvPr>
            <p:ph idx="1"/>
          </p:nvPr>
        </p:nvSpPr>
        <p:spPr/>
        <p:txBody>
          <a:bodyPr/>
          <a:lstStyle/>
          <a:p>
            <a:endParaRPr lang="en-US" altLang="en-US" smtClean="0"/>
          </a:p>
        </p:txBody>
      </p:sp>
      <p:pic>
        <p:nvPicPr>
          <p:cNvPr id="32772" name="Picture 5"/>
          <p:cNvPicPr>
            <a:picLocks noChangeAspect="1"/>
          </p:cNvPicPr>
          <p:nvPr/>
        </p:nvPicPr>
        <p:blipFill>
          <a:blip r:embed="rId2">
            <a:extLst>
              <a:ext uri="{28A0092B-C50C-407E-A947-70E740481C1C}">
                <a14:useLocalDpi xmlns:a14="http://schemas.microsoft.com/office/drawing/2010/main" val="0"/>
              </a:ext>
            </a:extLst>
          </a:blip>
          <a:srcRect l="15128" t="1474" r="15125" b="-1003"/>
          <a:stretch>
            <a:fillRect/>
          </a:stretch>
        </p:blipFill>
        <p:spPr bwMode="auto">
          <a:xfrm>
            <a:off x="34925" y="-120650"/>
            <a:ext cx="9074150" cy="728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6494013"/>
      </p:ext>
    </p:extLst>
  </p:cSld>
  <p:clrMapOvr>
    <a:masterClrMapping/>
  </p:clrMapOvr>
  <p:transition spd="med">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7891" name="TextBox 1"/>
          <p:cNvSpPr txBox="1">
            <a:spLocks noChangeArrowheads="1"/>
          </p:cNvSpPr>
          <p:nvPr/>
        </p:nvSpPr>
        <p:spPr bwMode="auto">
          <a:xfrm>
            <a:off x="5672138" y="823913"/>
            <a:ext cx="3127972"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82563" indent="-182563">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pPr>
            <a:r>
              <a:rPr lang="en-US" altLang="en-US" sz="2800" dirty="0" smtClean="0">
                <a:solidFill>
                  <a:schemeClr val="bg1"/>
                </a:solidFill>
                <a:latin typeface="Calibri" panose="020F0502020204030204" pitchFamily="34" charset="0"/>
                <a:ea typeface="ＭＳ Ｐゴシック" panose="020B0600070205080204" pitchFamily="34" charset="-128"/>
              </a:rPr>
              <a:t>Geospatial Summit</a:t>
            </a:r>
          </a:p>
          <a:p>
            <a:pPr marL="0" indent="0">
              <a:spcBef>
                <a:spcPct val="0"/>
              </a:spcBef>
              <a:buNone/>
            </a:pPr>
            <a:r>
              <a:rPr lang="en-US" altLang="en-US" sz="2800" dirty="0" smtClean="0">
                <a:solidFill>
                  <a:schemeClr val="bg1"/>
                </a:solidFill>
                <a:latin typeface="Calibri" panose="020F0502020204030204" pitchFamily="34" charset="0"/>
                <a:ea typeface="ＭＳ Ｐゴシック" panose="020B0600070205080204" pitchFamily="34" charset="-128"/>
              </a:rPr>
              <a:t>  May 6-7, 2019</a:t>
            </a:r>
          </a:p>
          <a:p>
            <a:pPr>
              <a:spcBef>
                <a:spcPct val="0"/>
              </a:spcBef>
            </a:pPr>
            <a:r>
              <a:rPr lang="en-US" altLang="en-US" sz="2800" dirty="0" err="1" smtClean="0">
                <a:solidFill>
                  <a:schemeClr val="bg1"/>
                </a:solidFill>
                <a:latin typeface="Calibri" panose="020F0502020204030204" pitchFamily="34" charset="0"/>
                <a:ea typeface="ＭＳ Ｐゴシック" panose="020B0600070205080204" pitchFamily="34" charset="-128"/>
              </a:rPr>
              <a:t>Vertcon</a:t>
            </a:r>
            <a:r>
              <a:rPr lang="en-US" altLang="en-US" sz="2800" dirty="0" smtClean="0">
                <a:solidFill>
                  <a:schemeClr val="bg1"/>
                </a:solidFill>
                <a:latin typeface="Calibri" panose="020F0502020204030204" pitchFamily="34" charset="0"/>
                <a:ea typeface="ＭＳ Ｐゴシック" panose="020B0600070205080204" pitchFamily="34" charset="-128"/>
              </a:rPr>
              <a:t> 3</a:t>
            </a:r>
          </a:p>
          <a:p>
            <a:pPr>
              <a:spcBef>
                <a:spcPct val="0"/>
              </a:spcBef>
            </a:pPr>
            <a:r>
              <a:rPr lang="en-US" altLang="en-US" sz="2800" dirty="0" smtClean="0">
                <a:solidFill>
                  <a:schemeClr val="bg1"/>
                </a:solidFill>
                <a:latin typeface="Calibri" panose="020F0502020204030204" pitchFamily="34" charset="0"/>
                <a:ea typeface="ＭＳ Ｐゴシック" panose="020B0600070205080204" pitchFamily="34" charset="-128"/>
              </a:rPr>
              <a:t>GRAV-D</a:t>
            </a:r>
            <a:endParaRPr lang="en-US" altLang="en-US" sz="2800" dirty="0">
              <a:solidFill>
                <a:schemeClr val="bg1"/>
              </a:solidFill>
              <a:latin typeface="Calibri" panose="020F0502020204030204" pitchFamily="34" charset="0"/>
              <a:ea typeface="ＭＳ Ｐゴシック" panose="020B0600070205080204" pitchFamily="34" charset="-128"/>
            </a:endParaRPr>
          </a:p>
        </p:txBody>
      </p:sp>
      <p:sp>
        <p:nvSpPr>
          <p:cNvPr id="37892" name="TextBox 5"/>
          <p:cNvSpPr txBox="1">
            <a:spLocks noChangeArrowheads="1"/>
          </p:cNvSpPr>
          <p:nvPr/>
        </p:nvSpPr>
        <p:spPr bwMode="auto">
          <a:xfrm>
            <a:off x="5794375" y="3282950"/>
            <a:ext cx="3157538"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000" dirty="0">
                <a:solidFill>
                  <a:schemeClr val="bg1"/>
                </a:solidFill>
                <a:latin typeface="Calibri" panose="020F0502020204030204" pitchFamily="34" charset="0"/>
                <a:ea typeface="ＭＳ Ｐゴシック" panose="020B0600070205080204" pitchFamily="34" charset="-128"/>
              </a:rPr>
              <a:t>NOAA Technical Report NOS NGS 62, “Blueprint for 2022, Part 1: Geometric Coordinates</a:t>
            </a:r>
          </a:p>
          <a:p>
            <a:pPr>
              <a:spcBef>
                <a:spcPct val="0"/>
              </a:spcBef>
              <a:buFontTx/>
              <a:buNone/>
            </a:pPr>
            <a:r>
              <a:rPr lang="en-US" altLang="en-US" sz="2000" dirty="0">
                <a:solidFill>
                  <a:schemeClr val="bg1"/>
                </a:solidFill>
                <a:latin typeface="Calibri" panose="020F0502020204030204" pitchFamily="34" charset="0"/>
                <a:ea typeface="ＭＳ Ｐゴシック" panose="020B0600070205080204" pitchFamily="34" charset="-128"/>
              </a:rPr>
              <a:t> </a:t>
            </a:r>
          </a:p>
          <a:p>
            <a:pPr>
              <a:spcBef>
                <a:spcPct val="0"/>
              </a:spcBef>
              <a:buFontTx/>
              <a:buNone/>
            </a:pPr>
            <a:r>
              <a:rPr lang="en-US" altLang="en-US" sz="2000" dirty="0">
                <a:solidFill>
                  <a:schemeClr val="bg1"/>
                </a:solidFill>
                <a:latin typeface="Calibri" panose="020F0502020204030204" pitchFamily="34" charset="0"/>
                <a:ea typeface="ＭＳ Ｐゴシック" panose="020B0600070205080204" pitchFamily="34" charset="-128"/>
              </a:rPr>
              <a:t>NOAA Technical Report NOS NGS 64, “Blueprint for 2022, Part 2: Geopotential </a:t>
            </a:r>
            <a:r>
              <a:rPr lang="en-US" altLang="en-US" sz="2000" dirty="0" smtClean="0">
                <a:solidFill>
                  <a:schemeClr val="bg1"/>
                </a:solidFill>
                <a:latin typeface="Calibri" panose="020F0502020204030204" pitchFamily="34" charset="0"/>
                <a:ea typeface="ＭＳ Ｐゴシック" panose="020B0600070205080204" pitchFamily="34" charset="-128"/>
              </a:rPr>
              <a:t>Coordinates</a:t>
            </a:r>
          </a:p>
          <a:p>
            <a:pPr>
              <a:spcBef>
                <a:spcPct val="0"/>
              </a:spcBef>
              <a:buFontTx/>
              <a:buNone/>
            </a:pPr>
            <a:endParaRPr lang="en-US" altLang="en-US" sz="2000" dirty="0">
              <a:solidFill>
                <a:schemeClr val="bg1"/>
              </a:solidFill>
              <a:latin typeface="Calibri" panose="020F0502020204030204" pitchFamily="34" charset="0"/>
              <a:ea typeface="ＭＳ Ｐゴシック" panose="020B0600070205080204" pitchFamily="34" charset="-128"/>
            </a:endParaRPr>
          </a:p>
          <a:p>
            <a:pPr>
              <a:spcBef>
                <a:spcPct val="0"/>
              </a:spcBef>
              <a:buFontTx/>
              <a:buNone/>
            </a:pPr>
            <a:r>
              <a:rPr lang="en-US" altLang="en-US" sz="2000" dirty="0" smtClean="0">
                <a:solidFill>
                  <a:schemeClr val="bg1"/>
                </a:solidFill>
                <a:latin typeface="Calibri" panose="020F0502020204030204" pitchFamily="34" charset="0"/>
                <a:ea typeface="ＭＳ Ｐゴシック" panose="020B0600070205080204" pitchFamily="34" charset="-128"/>
              </a:rPr>
              <a:t>Geodesy.noaa.gov</a:t>
            </a:r>
            <a:endParaRPr lang="en-US" altLang="en-US" sz="2000" dirty="0">
              <a:solidFill>
                <a:schemeClr val="bg1"/>
              </a:solidFill>
              <a:latin typeface="Calibri" panose="020F0502020204030204" pitchFamily="34" charset="0"/>
              <a:ea typeface="ＭＳ Ｐゴシック" panose="020B0600070205080204" pitchFamily="34" charset="-128"/>
            </a:endParaRPr>
          </a:p>
        </p:txBody>
      </p:sp>
      <p:sp>
        <p:nvSpPr>
          <p:cNvPr id="2" name="Date Placeholder 1"/>
          <p:cNvSpPr>
            <a:spLocks noGrp="1"/>
          </p:cNvSpPr>
          <p:nvPr>
            <p:ph type="dt" sz="quarter"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pic>
        <p:nvPicPr>
          <p:cNvPr id="7" name="Picture 6"/>
          <p:cNvPicPr>
            <a:picLocks noChangeAspect="1"/>
          </p:cNvPicPr>
          <p:nvPr/>
        </p:nvPicPr>
        <p:blipFill rotWithShape="1">
          <a:blip r:embed="rId3"/>
          <a:srcRect l="12539" t="13166" r="63224" b="4433"/>
          <a:stretch/>
        </p:blipFill>
        <p:spPr>
          <a:xfrm>
            <a:off x="0" y="0"/>
            <a:ext cx="5256658" cy="7148711"/>
          </a:xfrm>
          <a:prstGeom prst="rect">
            <a:avLst/>
          </a:prstGeom>
        </p:spPr>
      </p:pic>
    </p:spTree>
    <p:extLst>
      <p:ext uri="{BB962C8B-B14F-4D97-AF65-F5344CB8AC3E}">
        <p14:creationId xmlns:p14="http://schemas.microsoft.com/office/powerpoint/2010/main" val="5995159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endParaRPr lang="en-US" altLang="en-US" smtClean="0">
              <a:latin typeface="+mj-lt"/>
            </a:endParaRPr>
          </a:p>
        </p:txBody>
      </p:sp>
      <p:sp>
        <p:nvSpPr>
          <p:cNvPr id="32771" name="Content Placeholder 2"/>
          <p:cNvSpPr>
            <a:spLocks noGrp="1"/>
          </p:cNvSpPr>
          <p:nvPr>
            <p:ph idx="1"/>
          </p:nvPr>
        </p:nvSpPr>
        <p:spPr/>
        <p:txBody>
          <a:bodyPr/>
          <a:lstStyle/>
          <a:p>
            <a:endParaRPr lang="en-US" altLang="en-US" smtClean="0"/>
          </a:p>
        </p:txBody>
      </p:sp>
      <p:pic>
        <p:nvPicPr>
          <p:cNvPr id="32772" name="Picture 5"/>
          <p:cNvPicPr>
            <a:picLocks noChangeAspect="1"/>
          </p:cNvPicPr>
          <p:nvPr/>
        </p:nvPicPr>
        <p:blipFill>
          <a:blip r:embed="rId2">
            <a:extLst>
              <a:ext uri="{28A0092B-C50C-407E-A947-70E740481C1C}">
                <a14:useLocalDpi xmlns:a14="http://schemas.microsoft.com/office/drawing/2010/main" val="0"/>
              </a:ext>
            </a:extLst>
          </a:blip>
          <a:srcRect l="15128" t="1474" r="15125" b="-1003"/>
          <a:stretch>
            <a:fillRect/>
          </a:stretch>
        </p:blipFill>
        <p:spPr bwMode="auto">
          <a:xfrm>
            <a:off x="34925" y="-120650"/>
            <a:ext cx="9074150" cy="728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3"/>
          <a:srcRect l="26200" t="51799" r="20770" b="11648"/>
          <a:stretch/>
        </p:blipFill>
        <p:spPr>
          <a:xfrm>
            <a:off x="-1029717" y="1189254"/>
            <a:ext cx="9979754" cy="3867655"/>
          </a:xfrm>
          <a:prstGeom prst="rect">
            <a:avLst/>
          </a:prstGeom>
        </p:spPr>
      </p:pic>
      <p:sp>
        <p:nvSpPr>
          <p:cNvPr id="3" name="TextBox 2"/>
          <p:cNvSpPr txBox="1"/>
          <p:nvPr/>
        </p:nvSpPr>
        <p:spPr>
          <a:xfrm>
            <a:off x="1011382" y="5056909"/>
            <a:ext cx="6982691" cy="2554545"/>
          </a:xfrm>
          <a:prstGeom prst="rect">
            <a:avLst/>
          </a:prstGeom>
          <a:solidFill>
            <a:schemeClr val="bg1"/>
          </a:solidFill>
        </p:spPr>
        <p:txBody>
          <a:bodyPr wrap="square" rtlCol="0">
            <a:spAutoFit/>
          </a:bodyPr>
          <a:lstStyle/>
          <a:p>
            <a:pPr algn="ctr"/>
            <a:endParaRPr lang="en-US" sz="3200" b="1" dirty="0" smtClean="0"/>
          </a:p>
          <a:p>
            <a:pPr algn="ctr"/>
            <a:r>
              <a:rPr lang="en-US" sz="3200" b="1" dirty="0" smtClean="0"/>
              <a:t>New Subscription Service </a:t>
            </a:r>
          </a:p>
          <a:p>
            <a:pPr algn="ctr"/>
            <a:r>
              <a:rPr lang="en-US" sz="3200" b="1" dirty="0" smtClean="0"/>
              <a:t>GPS on Bench Marks</a:t>
            </a:r>
          </a:p>
          <a:p>
            <a:endParaRPr lang="en-US" sz="3200" b="1" dirty="0"/>
          </a:p>
          <a:p>
            <a:endParaRPr lang="en-US" sz="3200" b="1" dirty="0"/>
          </a:p>
        </p:txBody>
      </p:sp>
    </p:spTree>
    <p:extLst>
      <p:ext uri="{BB962C8B-B14F-4D97-AF65-F5344CB8AC3E}">
        <p14:creationId xmlns:p14="http://schemas.microsoft.com/office/powerpoint/2010/main" val="3283531609"/>
      </p:ext>
    </p:extLst>
  </p:cSld>
  <p:clrMapOvr>
    <a:masterClrMapping/>
  </p:clrMapOvr>
  <p:transition spd="med">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latin typeface="+mj-lt"/>
              </a:rPr>
              <a:t>Next steps and Future</a:t>
            </a:r>
            <a:endParaRPr lang="en-US" dirty="0">
              <a:latin typeface="+mj-lt"/>
            </a:endParaRPr>
          </a:p>
        </p:txBody>
      </p:sp>
      <p:sp>
        <p:nvSpPr>
          <p:cNvPr id="3" name="Content Placeholder 2"/>
          <p:cNvSpPr>
            <a:spLocks noGrp="1"/>
          </p:cNvSpPr>
          <p:nvPr>
            <p:ph idx="1"/>
          </p:nvPr>
        </p:nvSpPr>
        <p:spPr/>
        <p:txBody>
          <a:bodyPr>
            <a:normAutofit fontScale="92500" lnSpcReduction="10000"/>
          </a:bodyPr>
          <a:lstStyle/>
          <a:p>
            <a:pPr>
              <a:defRPr/>
            </a:pPr>
            <a:r>
              <a:rPr lang="en-US" dirty="0" smtClean="0">
                <a:latin typeface="+mj-lt"/>
              </a:rPr>
              <a:t>SPCS 2022</a:t>
            </a:r>
          </a:p>
          <a:p>
            <a:pPr lvl="1">
              <a:defRPr/>
            </a:pPr>
            <a:r>
              <a:rPr lang="en-US" dirty="0" smtClean="0">
                <a:latin typeface="+mj-lt"/>
              </a:rPr>
              <a:t>US Foot or International Foot</a:t>
            </a:r>
          </a:p>
          <a:p>
            <a:pPr lvl="1">
              <a:defRPr/>
            </a:pPr>
            <a:r>
              <a:rPr lang="en-US" dirty="0" smtClean="0">
                <a:latin typeface="+mj-lt"/>
              </a:rPr>
              <a:t>Consensus needed across the State</a:t>
            </a:r>
          </a:p>
          <a:p>
            <a:pPr lvl="1">
              <a:defRPr/>
            </a:pPr>
            <a:r>
              <a:rPr lang="en-US" dirty="0" smtClean="0">
                <a:latin typeface="+mj-lt"/>
              </a:rPr>
              <a:t>Other LDPs, Special Zones?</a:t>
            </a:r>
          </a:p>
          <a:p>
            <a:pPr>
              <a:defRPr/>
            </a:pPr>
            <a:r>
              <a:rPr lang="en-US" dirty="0" smtClean="0">
                <a:latin typeface="+mj-lt"/>
              </a:rPr>
              <a:t>GPS on BM for transformation tools</a:t>
            </a:r>
          </a:p>
          <a:p>
            <a:pPr lvl="1">
              <a:defRPr/>
            </a:pPr>
            <a:r>
              <a:rPr lang="en-US" dirty="0" smtClean="0">
                <a:latin typeface="+mj-lt"/>
              </a:rPr>
              <a:t>Need GIS communities assistance in identifying whether marks are in place and good for GPS</a:t>
            </a:r>
          </a:p>
          <a:p>
            <a:pPr lvl="1">
              <a:defRPr/>
            </a:pPr>
            <a:r>
              <a:rPr lang="en-US" dirty="0" smtClean="0">
                <a:latin typeface="+mj-lt"/>
              </a:rPr>
              <a:t>Interns</a:t>
            </a:r>
          </a:p>
          <a:p>
            <a:pPr lvl="1">
              <a:defRPr/>
            </a:pPr>
            <a:r>
              <a:rPr lang="en-US" dirty="0" smtClean="0">
                <a:latin typeface="+mj-lt"/>
              </a:rPr>
              <a:t>RTK</a:t>
            </a:r>
          </a:p>
          <a:p>
            <a:pPr>
              <a:defRPr/>
            </a:pPr>
            <a:r>
              <a:rPr lang="en-US" dirty="0" smtClean="0">
                <a:latin typeface="+mj-lt"/>
              </a:rPr>
              <a:t>???</a:t>
            </a:r>
          </a:p>
          <a:p>
            <a:pPr>
              <a:defRPr/>
            </a:pPr>
            <a:endParaRPr lang="en-US" dirty="0">
              <a:latin typeface="+mj-lt"/>
            </a:endParaRPr>
          </a:p>
        </p:txBody>
      </p:sp>
    </p:spTree>
    <p:extLst>
      <p:ext uri="{BB962C8B-B14F-4D97-AF65-F5344CB8AC3E}">
        <p14:creationId xmlns:p14="http://schemas.microsoft.com/office/powerpoint/2010/main" val="4207387861"/>
      </p:ext>
    </p:extLst>
  </p:cSld>
  <p:clrMapOvr>
    <a:masterClrMapping/>
  </p:clrMapOvr>
  <p:transition spd="med">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073" y="1053956"/>
            <a:ext cx="8229600" cy="1143000"/>
          </a:xfrm>
        </p:spPr>
        <p:txBody>
          <a:bodyPr/>
          <a:lstStyle/>
          <a:p>
            <a:r>
              <a:rPr lang="en-US" sz="3600" dirty="0"/>
              <a:t>Panel and Roundtable Discussion – Impact of NSRS Modernization on various organizations </a:t>
            </a:r>
            <a:br>
              <a:rPr lang="en-US" sz="3600" dirty="0"/>
            </a:br>
            <a:endParaRPr lang="en-US" dirty="0"/>
          </a:p>
        </p:txBody>
      </p:sp>
      <p:sp>
        <p:nvSpPr>
          <p:cNvPr id="3" name="Content Placeholder 2"/>
          <p:cNvSpPr>
            <a:spLocks noGrp="1"/>
          </p:cNvSpPr>
          <p:nvPr>
            <p:ph idx="1"/>
          </p:nvPr>
        </p:nvSpPr>
        <p:spPr>
          <a:xfrm>
            <a:off x="457200" y="2403765"/>
            <a:ext cx="8229600" cy="3235036"/>
          </a:xfrm>
        </p:spPr>
        <p:txBody>
          <a:bodyPr/>
          <a:lstStyle/>
          <a:p>
            <a:r>
              <a:rPr lang="en-US" dirty="0" smtClean="0"/>
              <a:t>Private</a:t>
            </a:r>
            <a:r>
              <a:rPr lang="en-US" dirty="0"/>
              <a:t>, MARLS, Joshua Phillips </a:t>
            </a:r>
          </a:p>
          <a:p>
            <a:r>
              <a:rPr lang="en-US" dirty="0"/>
              <a:t>MDT, Tyson </a:t>
            </a:r>
            <a:r>
              <a:rPr lang="en-US" dirty="0" err="1"/>
              <a:t>Olinger</a:t>
            </a:r>
            <a:r>
              <a:rPr lang="en-US" dirty="0"/>
              <a:t> </a:t>
            </a:r>
          </a:p>
          <a:p>
            <a:r>
              <a:rPr lang="en-US" dirty="0" smtClean="0"/>
              <a:t>Tribal</a:t>
            </a:r>
            <a:r>
              <a:rPr lang="en-US" dirty="0"/>
              <a:t>, Wally </a:t>
            </a:r>
          </a:p>
          <a:p>
            <a:r>
              <a:rPr lang="en-US" dirty="0" smtClean="0"/>
              <a:t>Montana </a:t>
            </a:r>
            <a:r>
              <a:rPr lang="en-US" dirty="0"/>
              <a:t>State </a:t>
            </a:r>
            <a:r>
              <a:rPr lang="en-US" dirty="0" smtClean="0"/>
              <a:t>Library, Michael </a:t>
            </a:r>
            <a:r>
              <a:rPr lang="en-US" dirty="0" err="1" smtClean="0"/>
              <a:t>Fashoway</a:t>
            </a:r>
            <a:endParaRPr lang="en-US" dirty="0"/>
          </a:p>
          <a:p>
            <a:r>
              <a:rPr lang="en-US" dirty="0" smtClean="0"/>
              <a:t>Washington </a:t>
            </a:r>
            <a:r>
              <a:rPr lang="en-US" dirty="0"/>
              <a:t>State, Gavin </a:t>
            </a:r>
            <a:r>
              <a:rPr lang="en-US" dirty="0" smtClean="0"/>
              <a:t>Schrock</a:t>
            </a:r>
            <a:endParaRPr lang="en-US" sz="2800" dirty="0"/>
          </a:p>
          <a:p>
            <a:pPr marL="457200" lvl="1" indent="0">
              <a:buNone/>
              <a:defRPr/>
            </a:pPr>
            <a:endParaRPr lang="en-US" sz="2400" dirty="0"/>
          </a:p>
          <a:p>
            <a:pPr marL="0" indent="0">
              <a:buNone/>
            </a:pPr>
            <a:endParaRPr lang="en-US" dirty="0"/>
          </a:p>
        </p:txBody>
      </p:sp>
    </p:spTree>
    <p:extLst>
      <p:ext uri="{BB962C8B-B14F-4D97-AF65-F5344CB8AC3E}">
        <p14:creationId xmlns:p14="http://schemas.microsoft.com/office/powerpoint/2010/main" val="2251005078"/>
      </p:ext>
    </p:extLst>
  </p:cSld>
  <p:clrMapOvr>
    <a:masterClrMapping/>
  </p:clrMapOvr>
  <p:transition spd="med">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28863" y="2438400"/>
            <a:ext cx="4486275" cy="1323975"/>
          </a:xfrm>
          <a:prstGeom prst="rect">
            <a:avLst/>
          </a:prstGeom>
          <a:noFill/>
        </p:spPr>
        <p:txBody>
          <a:bodyPr wrap="none">
            <a:spAutoFit/>
          </a:bodyPr>
          <a:lstStyle/>
          <a:p>
            <a:pPr algn="r" eaLnBrk="1" fontAlgn="auto" hangingPunct="1">
              <a:spcBef>
                <a:spcPts val="0"/>
              </a:spcBef>
              <a:spcAft>
                <a:spcPts val="0"/>
              </a:spcAft>
              <a:defRPr/>
            </a:pPr>
            <a:r>
              <a:rPr lang="en-US" sz="8000" dirty="0">
                <a:solidFill>
                  <a:schemeClr val="tx2">
                    <a:lumMod val="50000"/>
                  </a:schemeClr>
                </a:solidFill>
                <a:latin typeface="+mn-lt"/>
              </a:rPr>
              <a:t>Thank you</a:t>
            </a:r>
            <a:endParaRPr lang="en-US" sz="8000" dirty="0">
              <a:solidFill>
                <a:schemeClr val="tx2">
                  <a:lumMod val="50000"/>
                </a:schemeClr>
              </a:solidFill>
              <a:latin typeface="Lucida Fax" panose="02060602050505020204" pitchFamily="18" charset="0"/>
            </a:endParaRPr>
          </a:p>
        </p:txBody>
      </p:sp>
      <p:sp>
        <p:nvSpPr>
          <p:cNvPr id="6" name="TextBox 5"/>
          <p:cNvSpPr txBox="1"/>
          <p:nvPr/>
        </p:nvSpPr>
        <p:spPr>
          <a:xfrm>
            <a:off x="1720850" y="1054100"/>
            <a:ext cx="5865813" cy="584200"/>
          </a:xfrm>
          <a:prstGeom prst="rect">
            <a:avLst/>
          </a:prstGeom>
          <a:noFill/>
        </p:spPr>
        <p:txBody>
          <a:bodyPr wrap="none" anchor="ctr">
            <a:spAutoFit/>
          </a:bodyPr>
          <a:lstStyle/>
          <a:p>
            <a:pPr algn="ctr" eaLnBrk="1" fontAlgn="auto" hangingPunct="1">
              <a:spcBef>
                <a:spcPts val="0"/>
              </a:spcBef>
              <a:spcAft>
                <a:spcPts val="0"/>
              </a:spcAft>
              <a:defRPr/>
            </a:pPr>
            <a:r>
              <a:rPr lang="en-US" sz="3200" b="1" dirty="0">
                <a:solidFill>
                  <a:schemeClr val="tx2">
                    <a:lumMod val="50000"/>
                  </a:schemeClr>
                </a:solidFill>
                <a:latin typeface="+mn-lt"/>
              </a:rPr>
              <a:t>NOAA’s National Geodetic Survey</a:t>
            </a:r>
            <a:endParaRPr lang="en-US" sz="7200" b="1" dirty="0">
              <a:solidFill>
                <a:schemeClr val="tx2">
                  <a:lumMod val="50000"/>
                </a:schemeClr>
              </a:solidFill>
              <a:latin typeface="+mn-lt"/>
            </a:endParaRPr>
          </a:p>
        </p:txBody>
      </p:sp>
      <p:sp>
        <p:nvSpPr>
          <p:cNvPr id="5" name="TextBox 4"/>
          <p:cNvSpPr txBox="1"/>
          <p:nvPr/>
        </p:nvSpPr>
        <p:spPr>
          <a:xfrm>
            <a:off x="381000" y="4740436"/>
            <a:ext cx="3668761" cy="1631216"/>
          </a:xfrm>
          <a:prstGeom prst="rect">
            <a:avLst/>
          </a:prstGeom>
          <a:noFill/>
        </p:spPr>
        <p:txBody>
          <a:bodyPr wrap="none" anchor="ctr">
            <a:spAutoFit/>
          </a:bodyPr>
          <a:lstStyle/>
          <a:p>
            <a:pPr eaLnBrk="1" fontAlgn="auto" hangingPunct="1">
              <a:spcBef>
                <a:spcPts val="0"/>
              </a:spcBef>
              <a:spcAft>
                <a:spcPts val="0"/>
              </a:spcAft>
              <a:defRPr/>
            </a:pPr>
            <a:r>
              <a:rPr lang="en-US" sz="2000" dirty="0">
                <a:latin typeface="+mn-lt"/>
              </a:rPr>
              <a:t>Pam Fromhertz</a:t>
            </a:r>
          </a:p>
          <a:p>
            <a:pPr eaLnBrk="1" fontAlgn="auto" hangingPunct="1">
              <a:spcBef>
                <a:spcPts val="0"/>
              </a:spcBef>
              <a:spcAft>
                <a:spcPts val="0"/>
              </a:spcAft>
              <a:defRPr/>
            </a:pPr>
            <a:r>
              <a:rPr lang="en-US" sz="2000" dirty="0">
                <a:latin typeface="+mn-lt"/>
              </a:rPr>
              <a:t>Rocky Mountain Regional Advisor</a:t>
            </a:r>
          </a:p>
          <a:p>
            <a:pPr eaLnBrk="1" fontAlgn="auto" hangingPunct="1">
              <a:spcBef>
                <a:spcPts val="0"/>
              </a:spcBef>
              <a:spcAft>
                <a:spcPts val="0"/>
              </a:spcAft>
              <a:defRPr/>
            </a:pPr>
            <a:r>
              <a:rPr lang="en-US" sz="2000" dirty="0" smtClean="0">
                <a:latin typeface="+mn-lt"/>
                <a:hlinkClick r:id="rId2"/>
              </a:rPr>
              <a:t>Pamela.Fromhertz@noaa.gov</a:t>
            </a:r>
            <a:endParaRPr lang="en-US" sz="2000" dirty="0" smtClean="0">
              <a:latin typeface="+mn-lt"/>
            </a:endParaRPr>
          </a:p>
          <a:p>
            <a:pPr fontAlgn="auto">
              <a:spcBef>
                <a:spcPts val="0"/>
              </a:spcBef>
              <a:spcAft>
                <a:spcPts val="0"/>
              </a:spcAft>
              <a:defRPr/>
            </a:pPr>
            <a:r>
              <a:rPr lang="en-US" sz="2000" dirty="0">
                <a:latin typeface="+mn-lt"/>
              </a:rPr>
              <a:t>240-988-6363</a:t>
            </a:r>
          </a:p>
          <a:p>
            <a:pPr eaLnBrk="1" fontAlgn="auto" hangingPunct="1">
              <a:spcBef>
                <a:spcPts val="0"/>
              </a:spcBef>
              <a:spcAft>
                <a:spcPts val="0"/>
              </a:spcAft>
              <a:defRPr/>
            </a:pPr>
            <a:r>
              <a:rPr lang="en-US" sz="2000" dirty="0" smtClean="0">
                <a:latin typeface="+mn-lt"/>
              </a:rPr>
              <a:t>Geodesy.noaa.gov</a:t>
            </a:r>
            <a:endParaRPr lang="en-US" sz="2000" dirty="0">
              <a:latin typeface="+mn-lt"/>
            </a:endParaRPr>
          </a:p>
        </p:txBody>
      </p:sp>
      <p:sp>
        <p:nvSpPr>
          <p:cNvPr id="7" name="TextBox 6"/>
          <p:cNvSpPr txBox="1"/>
          <p:nvPr/>
        </p:nvSpPr>
        <p:spPr>
          <a:xfrm>
            <a:off x="5562600" y="4432659"/>
            <a:ext cx="3092770" cy="2246769"/>
          </a:xfrm>
          <a:prstGeom prst="rect">
            <a:avLst/>
          </a:prstGeom>
          <a:noFill/>
        </p:spPr>
        <p:txBody>
          <a:bodyPr wrap="none" anchor="ctr">
            <a:spAutoFit/>
          </a:bodyPr>
          <a:lstStyle/>
          <a:p>
            <a:pPr eaLnBrk="1" fontAlgn="auto" hangingPunct="1">
              <a:spcBef>
                <a:spcPts val="0"/>
              </a:spcBef>
              <a:spcAft>
                <a:spcPts val="0"/>
              </a:spcAft>
              <a:defRPr/>
            </a:pPr>
            <a:r>
              <a:rPr lang="en-US" sz="2000" dirty="0" smtClean="0">
                <a:solidFill>
                  <a:schemeClr val="tx2">
                    <a:lumMod val="50000"/>
                  </a:schemeClr>
                </a:solidFill>
                <a:latin typeface="+mn-lt"/>
              </a:rPr>
              <a:t>Joshua Phillips</a:t>
            </a:r>
          </a:p>
          <a:p>
            <a:pPr eaLnBrk="1" fontAlgn="auto" hangingPunct="1">
              <a:spcBef>
                <a:spcPts val="0"/>
              </a:spcBef>
              <a:spcAft>
                <a:spcPts val="0"/>
              </a:spcAft>
              <a:defRPr/>
            </a:pPr>
            <a:r>
              <a:rPr lang="en-US" sz="2000" dirty="0" smtClean="0">
                <a:solidFill>
                  <a:schemeClr val="tx2">
                    <a:lumMod val="50000"/>
                  </a:schemeClr>
                </a:solidFill>
                <a:latin typeface="+mn-lt"/>
              </a:rPr>
              <a:t>MARLS, MT CO-Coordinator</a:t>
            </a:r>
          </a:p>
          <a:p>
            <a:pPr eaLnBrk="1" fontAlgn="auto" hangingPunct="1">
              <a:spcBef>
                <a:spcPts val="0"/>
              </a:spcBef>
              <a:spcAft>
                <a:spcPts val="0"/>
              </a:spcAft>
              <a:defRPr/>
            </a:pPr>
            <a:endParaRPr lang="en-US" sz="2000" dirty="0" smtClean="0">
              <a:solidFill>
                <a:schemeClr val="tx2">
                  <a:lumMod val="50000"/>
                </a:schemeClr>
              </a:solidFill>
              <a:latin typeface="+mn-lt"/>
            </a:endParaRPr>
          </a:p>
          <a:p>
            <a:pPr eaLnBrk="1" fontAlgn="auto" hangingPunct="1">
              <a:spcBef>
                <a:spcPts val="0"/>
              </a:spcBef>
              <a:spcAft>
                <a:spcPts val="0"/>
              </a:spcAft>
              <a:defRPr/>
            </a:pPr>
            <a:r>
              <a:rPr lang="en-US" sz="2000" dirty="0" smtClean="0">
                <a:solidFill>
                  <a:schemeClr val="tx2">
                    <a:lumMod val="50000"/>
                  </a:schemeClr>
                </a:solidFill>
                <a:latin typeface="+mn-lt"/>
                <a:hlinkClick r:id="rId3"/>
              </a:rPr>
              <a:t>MTCoordinator@marls.com</a:t>
            </a:r>
            <a:endParaRPr lang="en-US" sz="2000" dirty="0" smtClean="0">
              <a:solidFill>
                <a:schemeClr val="tx2">
                  <a:lumMod val="50000"/>
                </a:schemeClr>
              </a:solidFill>
              <a:latin typeface="+mn-lt"/>
            </a:endParaRPr>
          </a:p>
          <a:p>
            <a:pPr eaLnBrk="1" fontAlgn="auto" hangingPunct="1">
              <a:spcBef>
                <a:spcPts val="0"/>
              </a:spcBef>
              <a:spcAft>
                <a:spcPts val="0"/>
              </a:spcAft>
              <a:defRPr/>
            </a:pPr>
            <a:endParaRPr lang="en-US" sz="2000" dirty="0">
              <a:solidFill>
                <a:schemeClr val="tx2">
                  <a:lumMod val="50000"/>
                </a:schemeClr>
              </a:solidFill>
              <a:latin typeface="+mn-lt"/>
            </a:endParaRPr>
          </a:p>
          <a:p>
            <a:pPr eaLnBrk="1" fontAlgn="auto" hangingPunct="1">
              <a:spcBef>
                <a:spcPts val="0"/>
              </a:spcBef>
              <a:spcAft>
                <a:spcPts val="0"/>
              </a:spcAft>
              <a:defRPr/>
            </a:pPr>
            <a:r>
              <a:rPr lang="en-US" sz="2000" dirty="0" smtClean="0">
                <a:solidFill>
                  <a:schemeClr val="tx2">
                    <a:lumMod val="50000"/>
                  </a:schemeClr>
                </a:solidFill>
                <a:latin typeface="+mn-lt"/>
              </a:rPr>
              <a:t>Tyson </a:t>
            </a:r>
            <a:r>
              <a:rPr lang="en-US" sz="2000" dirty="0" err="1" smtClean="0">
                <a:solidFill>
                  <a:schemeClr val="tx2">
                    <a:lumMod val="50000"/>
                  </a:schemeClr>
                </a:solidFill>
                <a:latin typeface="+mn-lt"/>
              </a:rPr>
              <a:t>Olinger</a:t>
            </a:r>
            <a:endParaRPr lang="en-US" sz="2000" dirty="0" smtClean="0">
              <a:solidFill>
                <a:schemeClr val="tx2">
                  <a:lumMod val="50000"/>
                </a:schemeClr>
              </a:solidFill>
              <a:latin typeface="+mn-lt"/>
            </a:endParaRPr>
          </a:p>
          <a:p>
            <a:pPr eaLnBrk="1" fontAlgn="auto" hangingPunct="1">
              <a:spcBef>
                <a:spcPts val="0"/>
              </a:spcBef>
              <a:spcAft>
                <a:spcPts val="0"/>
              </a:spcAft>
              <a:defRPr/>
            </a:pPr>
            <a:r>
              <a:rPr lang="en-US" sz="2000" dirty="0" smtClean="0">
                <a:solidFill>
                  <a:schemeClr val="tx2">
                    <a:lumMod val="50000"/>
                  </a:schemeClr>
                </a:solidFill>
                <a:latin typeface="+mn-lt"/>
              </a:rPr>
              <a:t>MDT, MT CO - Coordinator</a:t>
            </a:r>
            <a:endParaRPr lang="en-US" sz="2000" dirty="0">
              <a:solidFill>
                <a:schemeClr val="tx2">
                  <a:lumMod val="50000"/>
                </a:schemeClr>
              </a:solidFill>
              <a:latin typeface="+mn-lt"/>
            </a:endParaRPr>
          </a:p>
        </p:txBody>
      </p:sp>
    </p:spTree>
    <p:extLst>
      <p:ext uri="{BB962C8B-B14F-4D97-AF65-F5344CB8AC3E}">
        <p14:creationId xmlns:p14="http://schemas.microsoft.com/office/powerpoint/2010/main" val="670620020"/>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Esri_Corporate_Template_4x3">
  <a:themeElements>
    <a:clrScheme name="Esri Branding Colors 2013_Blue Background">
      <a:dk1>
        <a:sysClr val="windowText" lastClr="000000"/>
      </a:dk1>
      <a:lt1>
        <a:sysClr val="window" lastClr="FFFFFF"/>
      </a:lt1>
      <a:dk2>
        <a:srgbClr val="007AC2"/>
      </a:dk2>
      <a:lt2>
        <a:srgbClr val="FFFF96"/>
      </a:lt2>
      <a:accent1>
        <a:srgbClr val="35AC46"/>
      </a:accent1>
      <a:accent2>
        <a:srgbClr val="AAD04B"/>
      </a:accent2>
      <a:accent3>
        <a:srgbClr val="F89927"/>
      </a:accent3>
      <a:accent4>
        <a:srgbClr val="00B9F2"/>
      </a:accent4>
      <a:accent5>
        <a:srgbClr val="8E499B"/>
      </a:accent5>
      <a:accent6>
        <a:srgbClr val="BE9969"/>
      </a:accent6>
      <a:hlink>
        <a:srgbClr val="C9F2FF"/>
      </a:hlink>
      <a:folHlink>
        <a:srgbClr val="94E6FF"/>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19050" cap="flat" cmpd="sng" algn="ctr">
          <a:solidFill>
            <a:schemeClr val="tx2"/>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defRPr dirty="0" err="1" smtClean="0">
            <a:ea typeface="+mn-ea"/>
            <a:cs typeface="+mn-cs"/>
          </a:defRPr>
        </a:defPPr>
      </a:lstStyle>
    </a:tx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NGSPowerPointTemplate</Template>
  <TotalTime>50416</TotalTime>
  <Words>6355</Words>
  <Application>Microsoft Office PowerPoint</Application>
  <PresentationFormat>On-screen Show (4:3)</PresentationFormat>
  <Paragraphs>904</Paragraphs>
  <Slides>97</Slides>
  <Notes>43</Notes>
  <HiddenSlides>10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97</vt:i4>
      </vt:variant>
    </vt:vector>
  </HeadingPairs>
  <TitlesOfParts>
    <vt:vector size="110" baseType="lpstr">
      <vt:lpstr>MS PGothic</vt:lpstr>
      <vt:lpstr>MS PGothic</vt:lpstr>
      <vt:lpstr>Arial</vt:lpstr>
      <vt:lpstr>Calibri</vt:lpstr>
      <vt:lpstr>Gill Sans MT</vt:lpstr>
      <vt:lpstr>Lucida Fax</vt:lpstr>
      <vt:lpstr>Lucida Grande</vt:lpstr>
      <vt:lpstr>Times New Roman</vt:lpstr>
      <vt:lpstr>Verdana</vt:lpstr>
      <vt:lpstr>Wingdings</vt:lpstr>
      <vt:lpstr>Office Theme</vt:lpstr>
      <vt:lpstr>Esri_Corporate_Template_4x3</vt:lpstr>
      <vt:lpstr>1_Office Theme</vt:lpstr>
      <vt:lpstr>PowerPoint Presentation</vt:lpstr>
      <vt:lpstr>Technology Driving Changes</vt:lpstr>
      <vt:lpstr>Agenda</vt:lpstr>
      <vt:lpstr>Panel and Roundtable Discussion – Impact of NSRS Modernization on various organizations  </vt:lpstr>
      <vt:lpstr>Montana Coordinator Working Group</vt:lpstr>
      <vt:lpstr>PowerPoint Presentation</vt:lpstr>
      <vt:lpstr>NSRS Modernization Who and What</vt:lpstr>
      <vt:lpstr>NSRS Modernization</vt:lpstr>
      <vt:lpstr>PowerPoint Presentation</vt:lpstr>
      <vt:lpstr>Montana CORS</vt:lpstr>
      <vt:lpstr>ITRF14 (Beta)</vt:lpstr>
      <vt:lpstr>PowerPoint Presentation</vt:lpstr>
      <vt:lpstr>PowerPoint Presentation</vt:lpstr>
      <vt:lpstr>PowerPoint Presentation</vt:lpstr>
      <vt:lpstr>New Vertical Datum (Outcome)</vt:lpstr>
      <vt:lpstr>PowerPoint Presentation</vt:lpstr>
      <vt:lpstr>PowerPoint Presentation</vt:lpstr>
      <vt:lpstr>New Reference (Datums) Frames</vt:lpstr>
      <vt:lpstr>NSRS Modernization News</vt:lpstr>
      <vt:lpstr>These are part of the NSRS*</vt:lpstr>
      <vt:lpstr>These are not part of the NSRS*</vt:lpstr>
      <vt:lpstr>PowerPoint Presentation</vt:lpstr>
      <vt:lpstr>Gravity for the Redefinition of the  American Vertical Datum (GRAV-D)</vt:lpstr>
      <vt:lpstr>NCAT NGS Coordinate Conversion and Transformation Tool</vt:lpstr>
      <vt:lpstr>Updating OPUS-Projects</vt:lpstr>
      <vt:lpstr>Changes are underway OPUS will become one of the key tools</vt:lpstr>
      <vt:lpstr>Coming up in 2019…</vt:lpstr>
      <vt:lpstr>How to transition to 2022…</vt:lpstr>
      <vt:lpstr>How to transition to 2022 (cont.)</vt:lpstr>
      <vt:lpstr>SPCS2022</vt:lpstr>
      <vt:lpstr>Zone “layers” and LDPs</vt:lpstr>
      <vt:lpstr>SPCS2022 deadlines</vt:lpstr>
      <vt:lpstr>State Plane Coordinates 2022</vt:lpstr>
      <vt:lpstr>MT Letters submitted to NGS under Federal Register Notice</vt:lpstr>
      <vt:lpstr>Overview of FRN feedback</vt:lpstr>
      <vt:lpstr>Organizations represented</vt:lpstr>
      <vt:lpstr>PowerPoint Presentation</vt:lpstr>
      <vt:lpstr>PowerPoint Presentation</vt:lpstr>
      <vt:lpstr>PowerPoint Presentation</vt:lpstr>
      <vt:lpstr>SPCS2022 stakeholders</vt:lpstr>
      <vt:lpstr>General SPCS2022 characteristics</vt:lpstr>
      <vt:lpstr>SPCS2022 zone designs by NGS</vt:lpstr>
      <vt:lpstr>Low distortion projections (LDPs)</vt:lpstr>
      <vt:lpstr>Why restrictions on LDP design?</vt:lpstr>
      <vt:lpstr>Default zones</vt:lpstr>
      <vt:lpstr>Statewide zones</vt:lpstr>
      <vt:lpstr>Linear distortion magnitudes</vt:lpstr>
      <vt:lpstr>Linear distortion magnitudes</vt:lpstr>
      <vt:lpstr>Practical impact of distortion</vt:lpstr>
      <vt:lpstr>Montana statewide</vt:lpstr>
      <vt:lpstr>Montana statewide + discontinuous LDPs</vt:lpstr>
      <vt:lpstr>PowerPoint Presentation</vt:lpstr>
      <vt:lpstr>PowerPoint Presentation</vt:lpstr>
      <vt:lpstr>“Special use” SPCS2022 zones</vt:lpstr>
      <vt:lpstr>SPCS2022 deadlines</vt:lpstr>
      <vt:lpstr>NGS design request in practice</vt:lpstr>
      <vt:lpstr>Making requests and proposals</vt:lpstr>
      <vt:lpstr>PowerPoint Presentation</vt:lpstr>
      <vt:lpstr>SPCS2022 Deadlines (could change)</vt:lpstr>
      <vt:lpstr>What matters to MT</vt:lpstr>
      <vt:lpstr>What do you need to do?</vt:lpstr>
      <vt:lpstr>GPS on Bench Marks</vt:lpstr>
      <vt:lpstr>GPS on BM Efforts in MT</vt:lpstr>
      <vt:lpstr>GPS on BM</vt:lpstr>
      <vt:lpstr>PowerPoint Presentation</vt:lpstr>
      <vt:lpstr>Ellipsoid, Geoid, and Orthometric Heights</vt:lpstr>
      <vt:lpstr>Crowdsourcing GPS on Bench Marks</vt:lpstr>
      <vt:lpstr>OPUS Share Data Sheet</vt:lpstr>
      <vt:lpstr>MT maps Differences between Geoid12 and prototype Geoid18 red diamonds are priority stations Post residuals shown on next 9 maps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Priority BMs Identified</vt:lpstr>
      <vt:lpstr>Rocky Mountain Region Map and Volunteer Sign up</vt:lpstr>
      <vt:lpstr>Priority Stations near Casper, WY</vt:lpstr>
      <vt:lpstr>Priority Stations near Casper, WY</vt:lpstr>
      <vt:lpstr>Rocky Mountain Regional Map</vt:lpstr>
      <vt:lpstr>PowerPoint Presentation</vt:lpstr>
      <vt:lpstr>PowerPoint Presentation</vt:lpstr>
      <vt:lpstr>Rocky Mountain Region Webinars GPS on BM</vt:lpstr>
      <vt:lpstr>Next Steps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Next steps and Future</vt:lpstr>
      <vt:lpstr>Panel and Roundtable Discussion – Impact of NSRS Modernization on various organizations  </vt:lpstr>
      <vt:lpstr>PowerPoint Presentation</vt:lpstr>
    </vt:vector>
  </TitlesOfParts>
  <Company>Simmons + Associates Graphic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Dennis</dc:creator>
  <cp:lastModifiedBy>Pamela Fromhertz</cp:lastModifiedBy>
  <cp:revision>1176</cp:revision>
  <dcterms:created xsi:type="dcterms:W3CDTF">2017-09-13T12:33:59Z</dcterms:created>
  <dcterms:modified xsi:type="dcterms:W3CDTF">2019-03-09T01:07:01Z</dcterms:modified>
</cp:coreProperties>
</file>