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72" r:id="rId4"/>
    <p:sldId id="281" r:id="rId5"/>
    <p:sldId id="273" r:id="rId6"/>
    <p:sldId id="280" r:id="rId7"/>
    <p:sldId id="282" r:id="rId8"/>
    <p:sldId id="275" r:id="rId9"/>
    <p:sldId id="277" r:id="rId10"/>
    <p:sldId id="274" r:id="rId11"/>
    <p:sldId id="276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2" autoAdjust="0"/>
  </p:normalViewPr>
  <p:slideViewPr>
    <p:cSldViewPr snapToGrid="0" snapToObjects="1">
      <p:cViewPr varScale="1">
        <p:scale>
          <a:sx n="114" d="100"/>
          <a:sy n="114" d="100"/>
        </p:scale>
        <p:origin x="41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50335633201269"/>
          <c:y val="0.10923560821499649"/>
          <c:w val="0.57933209088325233"/>
          <c:h val="0.704465640178699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Collection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B88-4C6C-97CF-F9FF7A94C99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B88-4C6C-97CF-F9FF7A94C996}"/>
              </c:ext>
            </c:extLst>
          </c:dPt>
          <c:dLbls>
            <c:dLbl>
              <c:idx val="0"/>
              <c:layout>
                <c:manualLayout>
                  <c:x val="-0.21694551850036148"/>
                  <c:y val="-0.133838149538173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B88-4C6C-97CF-F9FF7A94C996}"/>
                </c:ext>
              </c:extLst>
            </c:dLbl>
            <c:dLbl>
              <c:idx val="1"/>
              <c:layout>
                <c:manualLayout>
                  <c:x val="0.20565998325172205"/>
                  <c:y val="9.91518484669948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B88-4C6C-97CF-F9FF7A94C9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Planned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88-4C6C-97CF-F9FF7A94C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90001392510583"/>
          <c:y val="0.83288352964645085"/>
          <c:w val="0.72042584118130681"/>
          <c:h val="0.13765790486970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33395455837384"/>
          <c:y val="8.7141684102116826E-2"/>
          <c:w val="0.57933209088325233"/>
          <c:h val="0.704465640178699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Release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DF-43CB-8DDA-E34A46892CC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DF-43CB-8DDA-E34A46892CC9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4DF-43CB-8DDA-E34A46892CC9}"/>
              </c:ext>
            </c:extLst>
          </c:dPt>
          <c:dLbls>
            <c:dLbl>
              <c:idx val="0"/>
              <c:layout>
                <c:manualLayout>
                  <c:x val="-0.20433709819870172"/>
                  <c:y val="-0.18829474338574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4DF-43CB-8DDA-E34A46892C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Available</c:v>
                </c:pt>
                <c:pt idx="1">
                  <c:v>Processing</c:v>
                </c:pt>
                <c:pt idx="2">
                  <c:v>Partial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51</c:v>
                </c:pt>
                <c:pt idx="1">
                  <c:v>1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F-43CB-8DDA-E34A46892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58710916710699E-2"/>
          <c:y val="0.81273282704806615"/>
          <c:w val="0.89284821825409699"/>
          <c:h val="0.18726717295193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9BE73-69B7-4757-9D8B-8391BF71E88A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B3F5-CFF9-4928-8A17-7B31CBFF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EB3F5-CFF9-4928-8A17-7B31CBFF90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7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9415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cs typeface="Times New Roman" charset="0"/>
              </a:rPr>
              <a:t>NGS Gravity Program</a:t>
            </a:r>
            <a:endParaRPr lang="en-US" sz="2800" b="1" dirty="0"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3024" r="10626" b="13064"/>
          <a:stretch/>
        </p:blipFill>
        <p:spPr>
          <a:xfrm>
            <a:off x="5926412" y="2536943"/>
            <a:ext cx="3032432" cy="211154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213133" y="3145107"/>
            <a:ext cx="9144002" cy="12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600" dirty="0">
                <a:latin typeface="+mj-lt"/>
                <a:cs typeface="Times New Roman" charset="0"/>
              </a:rPr>
              <a:t>Monica Youngman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600" dirty="0" smtClean="0">
                <a:latin typeface="+mj-lt"/>
                <a:cs typeface="Times New Roman" charset="0"/>
              </a:rPr>
              <a:t>Gravity Section Chief</a:t>
            </a:r>
            <a:endParaRPr lang="en-US" sz="1600" dirty="0">
              <a:latin typeface="+mj-lt"/>
              <a:cs typeface="Times New Roman" charset="0"/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600" dirty="0" smtClean="0">
                <a:latin typeface="+mj-lt"/>
                <a:cs typeface="Times New Roman" charset="0"/>
              </a:rPr>
              <a:t>Observation and Analysis Division</a:t>
            </a:r>
            <a:endParaRPr lang="en-US" sz="1600" dirty="0">
              <a:latin typeface="+mj-lt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20324"/>
          <a:stretch/>
        </p:blipFill>
        <p:spPr>
          <a:xfrm>
            <a:off x="412511" y="2536943"/>
            <a:ext cx="2385690" cy="21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773" r="20131" b="42097"/>
          <a:stretch>
            <a:fillRect/>
          </a:stretch>
        </p:blipFill>
        <p:spPr bwMode="auto">
          <a:xfrm>
            <a:off x="457200" y="483869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050" y="483869"/>
            <a:ext cx="9124950" cy="712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Geoid Monitoring Service (</a:t>
            </a:r>
            <a:r>
              <a:rPr lang="en-US" altLang="en-US" sz="3200" dirty="0" err="1" smtClean="0"/>
              <a:t>GeMS</a:t>
            </a:r>
            <a:r>
              <a:rPr lang="en-US" altLang="en-US" sz="3200" dirty="0" smtClean="0"/>
              <a:t>)</a:t>
            </a:r>
            <a:endParaRPr lang="en-US" altLang="en-US" sz="32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14325" y="3042329"/>
            <a:ext cx="5934075" cy="16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 smtClean="0"/>
              <a:t>Future </a:t>
            </a:r>
            <a:r>
              <a:rPr lang="en-US" sz="1800" dirty="0" smtClean="0"/>
              <a:t>Activities:</a:t>
            </a:r>
            <a:endParaRPr lang="en-US" sz="1800" dirty="0" smtClean="0"/>
          </a:p>
          <a:p>
            <a:pPr marL="0" indent="0">
              <a:buNone/>
              <a:defRPr/>
            </a:pPr>
            <a:r>
              <a:rPr lang="en-US" sz="1800" dirty="0" smtClean="0"/>
              <a:t>Implement the </a:t>
            </a:r>
            <a:r>
              <a:rPr lang="en-US" sz="1800" dirty="0" err="1" smtClean="0"/>
              <a:t>GeMS</a:t>
            </a:r>
            <a:r>
              <a:rPr lang="en-US" sz="1800" dirty="0" smtClean="0"/>
              <a:t> plan</a:t>
            </a:r>
          </a:p>
          <a:p>
            <a:pPr>
              <a:defRPr/>
            </a:pPr>
            <a:r>
              <a:rPr lang="en-US" sz="1800" dirty="0" smtClean="0"/>
              <a:t>Gravity data collection and analysis</a:t>
            </a:r>
          </a:p>
          <a:p>
            <a:pPr>
              <a:defRPr/>
            </a:pPr>
            <a:r>
              <a:rPr lang="en-US" sz="1800" dirty="0" smtClean="0"/>
              <a:t>Coordinating with partners</a:t>
            </a:r>
          </a:p>
          <a:p>
            <a:pPr>
              <a:defRPr/>
            </a:pPr>
            <a:r>
              <a:rPr lang="en-US" sz="1800" dirty="0" smtClean="0"/>
              <a:t>Prioritizing and communicating data needs</a:t>
            </a:r>
          </a:p>
        </p:txBody>
      </p:sp>
      <p:pic>
        <p:nvPicPr>
          <p:cNvPr id="11" name="Picture 2" descr="https://beta.ngs.noaa.gov/GEOID/xGEOID17/maps/xGeoid17_Webpage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39" y="1286852"/>
            <a:ext cx="37338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14325" y="1543466"/>
            <a:ext cx="43338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latin typeface="+mn-lt"/>
                <a:cs typeface="+mn-cs"/>
              </a:rPr>
              <a:t>Current </a:t>
            </a:r>
            <a:r>
              <a:rPr lang="en-US" dirty="0" smtClean="0">
                <a:latin typeface="+mn-lt"/>
                <a:cs typeface="+mn-cs"/>
              </a:rPr>
              <a:t>Activities:</a:t>
            </a:r>
            <a:endParaRPr lang="en-US" dirty="0">
              <a:latin typeface="+mn-lt"/>
              <a:cs typeface="+mn-cs"/>
            </a:endParaRPr>
          </a:p>
          <a:p>
            <a:pPr marL="344488" indent="-344488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Supporting research to determine spatial and temporal needs for </a:t>
            </a:r>
            <a:r>
              <a:rPr lang="en-US" dirty="0" smtClean="0">
                <a:latin typeface="+mn-lt"/>
                <a:cs typeface="+mn-cs"/>
              </a:rPr>
              <a:t>monitoring </a:t>
            </a:r>
            <a:r>
              <a:rPr lang="en-US" dirty="0">
                <a:latin typeface="+mn-lt"/>
                <a:cs typeface="+mn-cs"/>
              </a:rPr>
              <a:t>gravity over time</a:t>
            </a:r>
          </a:p>
        </p:txBody>
      </p:sp>
      <p:pic>
        <p:nvPicPr>
          <p:cNvPr id="5122" name="Picture 2" descr="http://www.microglacoste.com/images/gPhone.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4024" r="53697" b="7169"/>
          <a:stretch/>
        </p:blipFill>
        <p:spPr bwMode="auto">
          <a:xfrm>
            <a:off x="7424257" y="3599375"/>
            <a:ext cx="1426129" cy="14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grace.jpl.nasa.gov/system/content_pages/main_images/52_JPL.GRCTellus.MSC_thum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12821" r="7918" b="17629"/>
          <a:stretch/>
        </p:blipFill>
        <p:spPr bwMode="auto">
          <a:xfrm>
            <a:off x="4878199" y="3716458"/>
            <a:ext cx="2247900" cy="113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03927" y="1018921"/>
            <a:ext cx="5736147" cy="4124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Silver Spring Office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Monica Youngman - Gravity Section Chief</a:t>
            </a:r>
          </a:p>
          <a:p>
            <a:pPr algn="l">
              <a:defRPr/>
            </a:pPr>
            <a:r>
              <a:rPr lang="en-US" sz="1600" dirty="0">
                <a:solidFill>
                  <a:schemeClr val="tx1"/>
                </a:solidFill>
              </a:rPr>
              <a:t>Kevin </a:t>
            </a:r>
            <a:r>
              <a:rPr lang="en-US" sz="1600" dirty="0" err="1">
                <a:solidFill>
                  <a:schemeClr val="tx1"/>
                </a:solidFill>
              </a:rPr>
              <a:t>Ahlgren</a:t>
            </a:r>
            <a:r>
              <a:rPr lang="en-US" sz="1600" dirty="0">
                <a:solidFill>
                  <a:schemeClr val="tx1"/>
                </a:solidFill>
              </a:rPr>
              <a:t> - Gravity/Geoid Modeling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Jeff Johnson - Gravity Data Analyst</a:t>
            </a:r>
          </a:p>
          <a:p>
            <a:pPr algn="l">
              <a:buFont typeface="Arial" panose="020B0604020202020204" pitchFamily="34" charset="0"/>
              <a:buNone/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Boulder Office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Derek van </a:t>
            </a:r>
            <a:r>
              <a:rPr lang="en-US" sz="1600" dirty="0" err="1" smtClean="0">
                <a:solidFill>
                  <a:schemeClr val="tx1"/>
                </a:solidFill>
              </a:rPr>
              <a:t>Westrum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</a:t>
            </a:r>
            <a:r>
              <a:rPr lang="en-US" sz="1600" dirty="0" smtClean="0">
                <a:solidFill>
                  <a:schemeClr val="tx1"/>
                </a:solidFill>
              </a:rPr>
              <a:t> Gravity Data Expert/TMGO Manager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Dan </a:t>
            </a:r>
            <a:r>
              <a:rPr lang="en-US" sz="1600" dirty="0" err="1" smtClean="0">
                <a:solidFill>
                  <a:schemeClr val="tx1"/>
                </a:solidFill>
              </a:rPr>
              <a:t>Winester</a:t>
            </a:r>
            <a:r>
              <a:rPr lang="en-US" sz="1600" dirty="0" smtClean="0">
                <a:solidFill>
                  <a:schemeClr val="tx1"/>
                </a:solidFill>
              </a:rPr>
              <a:t> – Terrestrial Gravity Data Expert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Jeff </a:t>
            </a:r>
            <a:r>
              <a:rPr lang="en-US" sz="1600" dirty="0" err="1" smtClean="0">
                <a:solidFill>
                  <a:schemeClr val="tx1"/>
                </a:solidFill>
              </a:rPr>
              <a:t>Kanney</a:t>
            </a:r>
            <a:r>
              <a:rPr lang="en-US" sz="1600" dirty="0" smtClean="0">
                <a:solidFill>
                  <a:schemeClr val="tx1"/>
                </a:solidFill>
              </a:rPr>
              <a:t> (contractor) – Gravity Operator/Processor</a:t>
            </a:r>
          </a:p>
          <a:p>
            <a:pPr algn="l"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Field Team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Justin Dahlberg – Lead Airborne Gravity Operator</a:t>
            </a:r>
          </a:p>
          <a:p>
            <a:pPr algn="l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Chris Villarreal (contractor) – Airborne Gravity Operator</a:t>
            </a:r>
          </a:p>
          <a:p>
            <a:pPr algn="l"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6250" y="232519"/>
            <a:ext cx="8229600" cy="732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Gravity Team</a:t>
            </a:r>
            <a:endParaRPr lang="en-US" altLang="en-US" sz="3200" dirty="0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8" t="28754" b="7628"/>
          <a:stretch>
            <a:fillRect/>
          </a:stretch>
        </p:blipFill>
        <p:spPr bwMode="auto">
          <a:xfrm>
            <a:off x="5856577" y="3524986"/>
            <a:ext cx="258921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96519" y="1107448"/>
            <a:ext cx="3109331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The Gravity Program is </a:t>
            </a:r>
            <a:r>
              <a:rPr lang="en-US" dirty="0" smtClean="0"/>
              <a:t>connected </a:t>
            </a:r>
            <a:r>
              <a:rPr lang="en-US" dirty="0"/>
              <a:t>across NGS - we work with every </a:t>
            </a:r>
            <a:r>
              <a:rPr lang="en-US" dirty="0" smtClean="0"/>
              <a:t>division and appreciate </a:t>
            </a:r>
            <a:r>
              <a:rPr lang="en-US" dirty="0"/>
              <a:t>your support!</a:t>
            </a:r>
          </a:p>
        </p:txBody>
      </p:sp>
    </p:spTree>
    <p:extLst>
      <p:ext uri="{BB962C8B-B14F-4D97-AF65-F5344CB8AC3E}">
        <p14:creationId xmlns:p14="http://schemas.microsoft.com/office/powerpoint/2010/main" val="37179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859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Overview of the Gravity Program</a:t>
            </a:r>
            <a:endParaRPr lang="en-US" altLang="en-US" sz="32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28980"/>
            <a:ext cx="5105400" cy="354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Purpose</a:t>
            </a:r>
            <a:r>
              <a:rPr lang="en-US" sz="2400" dirty="0" smtClean="0">
                <a:solidFill>
                  <a:schemeClr val="tx1"/>
                </a:solidFill>
              </a:rPr>
              <a:t>: To provide high quality gravity data to support the NGS mission</a:t>
            </a:r>
          </a:p>
          <a:p>
            <a:pPr>
              <a:defRPr/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spcBef>
                <a:spcPts val="1800"/>
              </a:spcBef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Vision</a:t>
            </a:r>
            <a:r>
              <a:rPr lang="en-US" sz="2400" dirty="0" smtClean="0">
                <a:solidFill>
                  <a:schemeClr val="tx1"/>
                </a:solidFill>
              </a:rPr>
              <a:t>: Stakeholders can easily find, measure, and access high quality gravity data for any location in the U.S., receiving gravity, uncertainty, and change over time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6" name="Picture 9" descr="https://upload.wikimedia.org/wikipedia/commons/5/56/Geoids_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25" y="1670787"/>
            <a:ext cx="3216868" cy="19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57200" y="1968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Gravity Program Components</a:t>
            </a:r>
            <a:endParaRPr lang="en-US" altLang="en-US" sz="3200" dirty="0" smtClean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476462" y="3341175"/>
            <a:ext cx="5607050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F3F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A6A6A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222222"/>
                </a:solidFill>
                <a:latin typeface="Calibri" panose="020F0502020204030204" pitchFamily="34" charset="0"/>
              </a:rPr>
              <a:t>Gravity Data for Stakeholders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76462" y="2356032"/>
            <a:ext cx="6811963" cy="49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F3F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A6A6A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222222"/>
                </a:solidFill>
                <a:latin typeface="Calibri" panose="020F0502020204030204" pitchFamily="34" charset="0"/>
              </a:rPr>
              <a:t>Table Mountain Geophysical Observatory (TMGO)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76462" y="4378455"/>
            <a:ext cx="6811963" cy="65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F3F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A6A6A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222222"/>
                </a:solidFill>
                <a:latin typeface="Calibri" panose="020F0502020204030204" pitchFamily="34" charset="0"/>
              </a:rPr>
              <a:t>Geoid Monitoring Service (</a:t>
            </a:r>
            <a:r>
              <a:rPr lang="en-US" altLang="en-US" sz="2400" dirty="0" err="1">
                <a:solidFill>
                  <a:srgbClr val="222222"/>
                </a:solidFill>
                <a:latin typeface="Calibri" panose="020F0502020204030204" pitchFamily="34" charset="0"/>
              </a:rPr>
              <a:t>GeMS</a:t>
            </a:r>
            <a:r>
              <a:rPr lang="en-US" altLang="en-US" sz="2400" dirty="0">
                <a:solidFill>
                  <a:srgbClr val="222222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21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773" r="20131" b="42097"/>
          <a:stretch>
            <a:fillRect/>
          </a:stretch>
        </p:blipFill>
        <p:spPr bwMode="auto">
          <a:xfrm>
            <a:off x="348521" y="4118397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9061" r="6891" b="13985"/>
          <a:stretch>
            <a:fillRect/>
          </a:stretch>
        </p:blipFill>
        <p:spPr bwMode="auto">
          <a:xfrm>
            <a:off x="361950" y="3133432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9" descr="IMG_234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3918" r="6276"/>
          <a:stretch>
            <a:fillRect/>
          </a:stretch>
        </p:blipFill>
        <p:spPr bwMode="auto">
          <a:xfrm>
            <a:off x="363013" y="2148467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476462" y="1156952"/>
            <a:ext cx="7667537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3F3F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A6A6A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222222"/>
                </a:solidFill>
                <a:latin typeface="Calibri" panose="020F0502020204030204" pitchFamily="34" charset="0"/>
              </a:rPr>
              <a:t>Gravity for the Redefinition of the American Vertical Datum (GRAV-D)</a:t>
            </a:r>
            <a:endParaRPr lang="en-US" altLang="en-US" sz="2400" dirty="0"/>
          </a:p>
        </p:txBody>
      </p:sp>
      <p:pic>
        <p:nvPicPr>
          <p:cNvPr id="25" name="Picture 1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5402" b="21271"/>
          <a:stretch>
            <a:fillRect/>
          </a:stretch>
        </p:blipFill>
        <p:spPr bwMode="auto">
          <a:xfrm>
            <a:off x="363013" y="1163502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5402" b="21271"/>
          <a:stretch>
            <a:fillRect/>
          </a:stretch>
        </p:blipFill>
        <p:spPr bwMode="auto">
          <a:xfrm>
            <a:off x="457200" y="50292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6250" y="282290"/>
            <a:ext cx="39028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GRAV-D</a:t>
            </a:r>
            <a:endParaRPr lang="en-US" altLang="en-US" sz="32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3348" y="2081765"/>
            <a:ext cx="2735262" cy="2387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GRAV-D Goal</a:t>
            </a:r>
            <a:r>
              <a:rPr lang="en-US" sz="1800" dirty="0" smtClean="0">
                <a:solidFill>
                  <a:schemeClr val="tx1"/>
                </a:solidFill>
              </a:rPr>
              <a:t>: Create gravimetric geoid accurate to 1 cm where possible using airborne gravity data</a:t>
            </a:r>
          </a:p>
        </p:txBody>
      </p:sp>
      <p:pic>
        <p:nvPicPr>
          <p:cNvPr id="15" name="Picture 2" descr="https://lh4.googleusercontent.com/N1rG1PlOYpm4AnRfHRiAQJTIdubwq1LkkuKP19ZxGsLgQouxnemiZedv5Qw8R9cRtxHcIqTbYak-RAgvu_IlDmai6E0uInhj77vqbfAC-DWmwB0egBXaYKsC8Y57Oyn2umtjcH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57" y="358432"/>
            <a:ext cx="5820443" cy="47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s://lh4.googleusercontent.com/N1rG1PlOYpm4AnRfHRiAQJTIdubwq1LkkuKP19ZxGsLgQouxnemiZedv5Qw8R9cRtxHcIqTbYak-RAgvu_IlDmai6E0uInhj77vqbfAC-DWmwB0egBXaYKsC8Y57Oyn2umtjcHw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85"/>
          <a:stretch/>
        </p:blipFill>
        <p:spPr bwMode="auto">
          <a:xfrm>
            <a:off x="3323557" y="358428"/>
            <a:ext cx="5820443" cy="17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lh4.googleusercontent.com/N1rG1PlOYpm4AnRfHRiAQJTIdubwq1LkkuKP19ZxGsLgQouxnemiZedv5Qw8R9cRtxHcIqTbYak-RAgvu_IlDmai6E0uInhj77vqbfAC-DWmwB0egBXaYKsC8Y57Oyn2umtjcHw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2"/>
          <a:stretch/>
        </p:blipFill>
        <p:spPr bwMode="auto">
          <a:xfrm>
            <a:off x="3323561" y="3564985"/>
            <a:ext cx="5820442" cy="15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lh4.googleusercontent.com/N1rG1PlOYpm4AnRfHRiAQJTIdubwq1LkkuKP19ZxGsLgQouxnemiZedv5Qw8R9cRtxHcIqTbYak-RAgvu_IlDmai6E0uInhj77vqbfAC-DWmwB0egBXaYKsC8Y57Oyn2umtjcHw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4"/>
          <a:stretch/>
        </p:blipFill>
        <p:spPr bwMode="auto">
          <a:xfrm>
            <a:off x="3323558" y="358432"/>
            <a:ext cx="5820443" cy="1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233861" y="1979278"/>
            <a:ext cx="6085390" cy="1493134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355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1570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Measuring Gravity</a:t>
            </a:r>
            <a:endParaRPr lang="en-US" sz="3200" dirty="0"/>
          </a:p>
        </p:txBody>
      </p:sp>
      <p:pic>
        <p:nvPicPr>
          <p:cNvPr id="3" name="gravimet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670" y="1417320"/>
            <a:ext cx="5280660" cy="3429000"/>
          </a:xfrm>
          <a:prstGeom prst="rect">
            <a:avLst/>
          </a:prstGeom>
        </p:spPr>
      </p:pic>
      <p:pic>
        <p:nvPicPr>
          <p:cNvPr id="4" name="Picture 1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5402" b="21271"/>
          <a:stretch>
            <a:fillRect/>
          </a:stretch>
        </p:blipFill>
        <p:spPr bwMode="auto">
          <a:xfrm>
            <a:off x="457200" y="50292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697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388620"/>
            <a:ext cx="6792686" cy="475488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75627" y="576976"/>
            <a:ext cx="2021305" cy="5159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/>
              <a:t>GRAV-D Collection </a:t>
            </a:r>
          </a:p>
          <a:p>
            <a:pPr>
              <a:defRPr/>
            </a:pPr>
            <a:r>
              <a:rPr lang="en-US" sz="1800" dirty="0" smtClean="0"/>
              <a:t>Status:</a:t>
            </a:r>
            <a:endParaRPr lang="en-US" sz="18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75627" y="2817341"/>
            <a:ext cx="2021305" cy="5285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/>
              <a:t>GRAV-D Data Release </a:t>
            </a:r>
          </a:p>
          <a:p>
            <a:pPr>
              <a:defRPr/>
            </a:pPr>
            <a:r>
              <a:rPr lang="en-US" sz="1800" dirty="0" smtClean="0"/>
              <a:t>Status:</a:t>
            </a:r>
            <a:endParaRPr lang="en-US" sz="1800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64185616"/>
              </p:ext>
            </p:extLst>
          </p:nvPr>
        </p:nvGraphicFramePr>
        <p:xfrm>
          <a:off x="0" y="1092885"/>
          <a:ext cx="2096932" cy="172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682349033"/>
              </p:ext>
            </p:extLst>
          </p:nvPr>
        </p:nvGraphicFramePr>
        <p:xfrm>
          <a:off x="37813" y="3333250"/>
          <a:ext cx="2096932" cy="172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659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5402" b="21271"/>
          <a:stretch>
            <a:fillRect/>
          </a:stretch>
        </p:blipFill>
        <p:spPr bwMode="auto">
          <a:xfrm>
            <a:off x="457200" y="50292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75500" y="1570737"/>
            <a:ext cx="2275813" cy="341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1"/>
                </a:solidFill>
              </a:rPr>
              <a:t>GRAV-D Plan: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FY18 (70%) – Mainland Alaska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FY19 (79%) – Pacific Islands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FY20 (87%) – Aleutian Islands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FY21 (96%) – CONUS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FY22 (100%) - CONUS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18" name="Picture 2" descr="GRAVD_Completion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87372"/>
            <a:ext cx="6792686" cy="475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6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 descr="IMG_234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3918" r="6276"/>
          <a:stretch>
            <a:fillRect/>
          </a:stretch>
        </p:blipFill>
        <p:spPr bwMode="auto">
          <a:xfrm>
            <a:off x="457200" y="483870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274739" y="558682"/>
            <a:ext cx="4713287" cy="614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TMGO</a:t>
            </a:r>
            <a:endParaRPr lang="en-US" altLang="en-US" sz="32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51" y="1548085"/>
            <a:ext cx="4007666" cy="266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Table Mountain Geophysical Observatory is located outside of Boulder, Colorado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Foundational site for gravity and </a:t>
            </a:r>
            <a:r>
              <a:rPr lang="en-US" sz="1800" dirty="0" err="1" smtClean="0">
                <a:solidFill>
                  <a:schemeClr val="tx1"/>
                </a:solidFill>
              </a:rPr>
              <a:t>DoV</a:t>
            </a:r>
            <a:r>
              <a:rPr lang="en-US" sz="1800" dirty="0" smtClean="0">
                <a:solidFill>
                  <a:schemeClr val="tx1"/>
                </a:solidFill>
              </a:rPr>
              <a:t> measurements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Defines gravity standard by hosting international comparisons of absolute gravimeters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40225"/>
            <a:ext cx="91440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3022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05" y="1597514"/>
            <a:ext cx="1882018" cy="25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9061" r="6891" b="13985"/>
          <a:stretch>
            <a:fillRect/>
          </a:stretch>
        </p:blipFill>
        <p:spPr bwMode="auto">
          <a:xfrm>
            <a:off x="457200" y="483869"/>
            <a:ext cx="914400" cy="914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1600" y="484188"/>
            <a:ext cx="4620935" cy="72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/>
              <a:t>Gravity Data</a:t>
            </a:r>
            <a:endParaRPr lang="en-US" altLang="en-US" sz="32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5894" y="1440271"/>
            <a:ext cx="5405306" cy="360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Current Activities: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Provide guidance on gravity survey design, processing, and analysis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Provide information about gravity data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Perform gravity surveys for stakeholders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Update gravity standards and specifications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Analyze and use gravity data for operational geoid modeling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Reinvent the gravity portion of the database</a:t>
            </a:r>
          </a:p>
          <a:p>
            <a:pPr algn="l"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Future Activities: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Manage gravity content in the database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Gravity data discovery, ingestion, and delivery tools and procedures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t="7497" r="8167" b="12546"/>
          <a:stretch>
            <a:fillRect/>
          </a:stretch>
        </p:blipFill>
        <p:spPr bwMode="auto">
          <a:xfrm>
            <a:off x="5992535" y="484188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833" y="2634071"/>
            <a:ext cx="18097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38512" r="26508" b="26726"/>
          <a:stretch>
            <a:fillRect/>
          </a:stretch>
        </p:blipFill>
        <p:spPr bwMode="auto">
          <a:xfrm>
            <a:off x="5321609" y="2705223"/>
            <a:ext cx="1627272" cy="123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94" y="3874357"/>
            <a:ext cx="1428045" cy="107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2371</TotalTime>
  <Words>382</Words>
  <Application>Microsoft Office PowerPoint</Application>
  <PresentationFormat>On-screen Show (16:9)</PresentationFormat>
  <Paragraphs>70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Times New Roman</vt:lpstr>
      <vt:lpstr>Office Theme</vt:lpstr>
      <vt:lpstr>NGS Gravity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Monica Youngman</cp:lastModifiedBy>
  <cp:revision>34</cp:revision>
  <dcterms:created xsi:type="dcterms:W3CDTF">2017-02-03T22:38:58Z</dcterms:created>
  <dcterms:modified xsi:type="dcterms:W3CDTF">2018-05-10T11:21:40Z</dcterms:modified>
</cp:coreProperties>
</file>