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70" r:id="rId2"/>
    <p:sldId id="315" r:id="rId3"/>
    <p:sldId id="295" r:id="rId4"/>
    <p:sldId id="296" r:id="rId5"/>
    <p:sldId id="316" r:id="rId6"/>
    <p:sldId id="275" r:id="rId7"/>
    <p:sldId id="276" r:id="rId8"/>
    <p:sldId id="313" r:id="rId9"/>
    <p:sldId id="312" r:id="rId10"/>
    <p:sldId id="278" r:id="rId11"/>
    <p:sldId id="283" r:id="rId12"/>
    <p:sldId id="280" r:id="rId13"/>
    <p:sldId id="279" r:id="rId14"/>
    <p:sldId id="281" r:id="rId15"/>
    <p:sldId id="314" r:id="rId16"/>
    <p:sldId id="285" r:id="rId17"/>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6" autoAdjust="0"/>
    <p:restoredTop sz="92802" autoAdjust="0"/>
  </p:normalViewPr>
  <p:slideViewPr>
    <p:cSldViewPr>
      <p:cViewPr varScale="1">
        <p:scale>
          <a:sx n="65" d="100"/>
          <a:sy n="65" d="100"/>
        </p:scale>
        <p:origin x="720" y="72"/>
      </p:cViewPr>
      <p:guideLst>
        <p:guide orient="horz" pos="2160"/>
        <p:guide pos="2880"/>
      </p:guideLst>
    </p:cSldViewPr>
  </p:slideViewPr>
  <p:notesTextViewPr>
    <p:cViewPr>
      <p:scale>
        <a:sx n="1" d="1"/>
        <a:sy n="1" d="1"/>
      </p:scale>
      <p:origin x="0" y="0"/>
    </p:cViewPr>
  </p:notesTextViewPr>
  <p:sorterViewPr>
    <p:cViewPr>
      <p:scale>
        <a:sx n="78" d="100"/>
        <a:sy n="78" d="100"/>
      </p:scale>
      <p:origin x="0" y="20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eaLnBrk="1" fontAlgn="auto" hangingPunct="1">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eaLnBrk="1" fontAlgn="auto" hangingPunct="1">
              <a:spcBef>
                <a:spcPts val="0"/>
              </a:spcBef>
              <a:spcAft>
                <a:spcPts val="0"/>
              </a:spcAft>
              <a:defRPr sz="1300">
                <a:latin typeface="+mn-lt"/>
                <a:cs typeface="+mn-cs"/>
              </a:defRPr>
            </a:lvl1pPr>
          </a:lstStyle>
          <a:p>
            <a:pPr>
              <a:defRPr/>
            </a:pPr>
            <a:fld id="{1DAC3255-DA4C-4E53-9879-F07B9530944C}" type="datetimeFigureOut">
              <a:rPr lang="en-US"/>
              <a:pPr>
                <a:defRPr/>
              </a:pPr>
              <a:t>5/3/2018</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smtClean="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eaLnBrk="1" fontAlgn="auto" hangingPunct="1">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a:lvl1pPr>
          </a:lstStyle>
          <a:p>
            <a:pPr>
              <a:defRPr/>
            </a:pPr>
            <a:fld id="{864C0EB6-6B3B-45C7-9857-7C8A32EED98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9938" indent="-295275">
              <a:spcBef>
                <a:spcPct val="30000"/>
              </a:spcBef>
              <a:defRPr sz="1200">
                <a:solidFill>
                  <a:schemeClr val="tx1"/>
                </a:solidFill>
                <a:latin typeface="Calibri" panose="020F0502020204030204" pitchFamily="34" charset="0"/>
              </a:defRPr>
            </a:lvl2pPr>
            <a:lvl3pPr marL="1184275" indent="-236538">
              <a:spcBef>
                <a:spcPct val="30000"/>
              </a:spcBef>
              <a:defRPr sz="1200">
                <a:solidFill>
                  <a:schemeClr val="tx1"/>
                </a:solidFill>
                <a:latin typeface="Calibri" panose="020F0502020204030204" pitchFamily="34" charset="0"/>
              </a:defRPr>
            </a:lvl3pPr>
            <a:lvl4pPr marL="1658938" indent="-236538">
              <a:spcBef>
                <a:spcPct val="30000"/>
              </a:spcBef>
              <a:defRPr sz="1200">
                <a:solidFill>
                  <a:schemeClr val="tx1"/>
                </a:solidFill>
                <a:latin typeface="Calibri" panose="020F0502020204030204" pitchFamily="34" charset="0"/>
              </a:defRPr>
            </a:lvl4pPr>
            <a:lvl5pPr marL="2132013" indent="-236538">
              <a:spcBef>
                <a:spcPct val="30000"/>
              </a:spcBef>
              <a:defRPr sz="1200">
                <a:solidFill>
                  <a:schemeClr val="tx1"/>
                </a:solidFill>
                <a:latin typeface="Calibri" panose="020F0502020204030204" pitchFamily="34" charset="0"/>
              </a:defRPr>
            </a:lvl5pPr>
            <a:lvl6pPr marL="2589213" indent="-236538" eaLnBrk="0" fontAlgn="base" hangingPunct="0">
              <a:spcBef>
                <a:spcPct val="30000"/>
              </a:spcBef>
              <a:spcAft>
                <a:spcPct val="0"/>
              </a:spcAft>
              <a:defRPr sz="1200">
                <a:solidFill>
                  <a:schemeClr val="tx1"/>
                </a:solidFill>
                <a:latin typeface="Calibri" panose="020F0502020204030204" pitchFamily="34" charset="0"/>
              </a:defRPr>
            </a:lvl6pPr>
            <a:lvl7pPr marL="3046413" indent="-236538" eaLnBrk="0" fontAlgn="base" hangingPunct="0">
              <a:spcBef>
                <a:spcPct val="30000"/>
              </a:spcBef>
              <a:spcAft>
                <a:spcPct val="0"/>
              </a:spcAft>
              <a:defRPr sz="1200">
                <a:solidFill>
                  <a:schemeClr val="tx1"/>
                </a:solidFill>
                <a:latin typeface="Calibri" panose="020F0502020204030204" pitchFamily="34" charset="0"/>
              </a:defRPr>
            </a:lvl7pPr>
            <a:lvl8pPr marL="3503613" indent="-236538" eaLnBrk="0" fontAlgn="base" hangingPunct="0">
              <a:spcBef>
                <a:spcPct val="30000"/>
              </a:spcBef>
              <a:spcAft>
                <a:spcPct val="0"/>
              </a:spcAft>
              <a:defRPr sz="1200">
                <a:solidFill>
                  <a:schemeClr val="tx1"/>
                </a:solidFill>
                <a:latin typeface="Calibri" panose="020F0502020204030204" pitchFamily="34" charset="0"/>
              </a:defRPr>
            </a:lvl8pPr>
            <a:lvl9pPr marL="3960813" indent="-23653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F8B7CBD-8593-4B2C-BD60-AFD085BF55B4}" type="slidenum">
              <a:rPr lang="en-US" altLang="en-US" sz="1300" smtClean="0">
                <a:solidFill>
                  <a:srgbClr val="000000"/>
                </a:solidFill>
                <a:ea typeface="MS PGothic" panose="020B0600070205080204" pitchFamily="34" charset="-128"/>
              </a:rPr>
              <a:pPr>
                <a:spcBef>
                  <a:spcPct val="0"/>
                </a:spcBef>
              </a:pPr>
              <a:t>1</a:t>
            </a:fld>
            <a:endParaRPr lang="en-US" altLang="en-US" sz="1300" smtClean="0">
              <a:solidFill>
                <a:srgbClr val="000000"/>
              </a:solidFill>
              <a:ea typeface="MS PGothic"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9938" indent="-295275">
              <a:spcBef>
                <a:spcPct val="30000"/>
              </a:spcBef>
              <a:defRPr sz="1200">
                <a:solidFill>
                  <a:schemeClr val="tx1"/>
                </a:solidFill>
                <a:latin typeface="Calibri" panose="020F0502020204030204" pitchFamily="34" charset="0"/>
              </a:defRPr>
            </a:lvl2pPr>
            <a:lvl3pPr marL="1184275" indent="-236538">
              <a:spcBef>
                <a:spcPct val="30000"/>
              </a:spcBef>
              <a:defRPr sz="1200">
                <a:solidFill>
                  <a:schemeClr val="tx1"/>
                </a:solidFill>
                <a:latin typeface="Calibri" panose="020F0502020204030204" pitchFamily="34" charset="0"/>
              </a:defRPr>
            </a:lvl3pPr>
            <a:lvl4pPr marL="1658938" indent="-236538">
              <a:spcBef>
                <a:spcPct val="30000"/>
              </a:spcBef>
              <a:defRPr sz="1200">
                <a:solidFill>
                  <a:schemeClr val="tx1"/>
                </a:solidFill>
                <a:latin typeface="Calibri" panose="020F0502020204030204" pitchFamily="34" charset="0"/>
              </a:defRPr>
            </a:lvl4pPr>
            <a:lvl5pPr marL="2132013" indent="-236538">
              <a:spcBef>
                <a:spcPct val="30000"/>
              </a:spcBef>
              <a:defRPr sz="1200">
                <a:solidFill>
                  <a:schemeClr val="tx1"/>
                </a:solidFill>
                <a:latin typeface="Calibri" panose="020F0502020204030204" pitchFamily="34" charset="0"/>
              </a:defRPr>
            </a:lvl5pPr>
            <a:lvl6pPr marL="2589213" indent="-236538" eaLnBrk="0" fontAlgn="base" hangingPunct="0">
              <a:spcBef>
                <a:spcPct val="30000"/>
              </a:spcBef>
              <a:spcAft>
                <a:spcPct val="0"/>
              </a:spcAft>
              <a:defRPr sz="1200">
                <a:solidFill>
                  <a:schemeClr val="tx1"/>
                </a:solidFill>
                <a:latin typeface="Calibri" panose="020F0502020204030204" pitchFamily="34" charset="0"/>
              </a:defRPr>
            </a:lvl6pPr>
            <a:lvl7pPr marL="3046413" indent="-236538" eaLnBrk="0" fontAlgn="base" hangingPunct="0">
              <a:spcBef>
                <a:spcPct val="30000"/>
              </a:spcBef>
              <a:spcAft>
                <a:spcPct val="0"/>
              </a:spcAft>
              <a:defRPr sz="1200">
                <a:solidFill>
                  <a:schemeClr val="tx1"/>
                </a:solidFill>
                <a:latin typeface="Calibri" panose="020F0502020204030204" pitchFamily="34" charset="0"/>
              </a:defRPr>
            </a:lvl7pPr>
            <a:lvl8pPr marL="3503613" indent="-236538" eaLnBrk="0" fontAlgn="base" hangingPunct="0">
              <a:spcBef>
                <a:spcPct val="30000"/>
              </a:spcBef>
              <a:spcAft>
                <a:spcPct val="0"/>
              </a:spcAft>
              <a:defRPr sz="1200">
                <a:solidFill>
                  <a:schemeClr val="tx1"/>
                </a:solidFill>
                <a:latin typeface="Calibri" panose="020F0502020204030204" pitchFamily="34" charset="0"/>
              </a:defRPr>
            </a:lvl8pPr>
            <a:lvl9pPr marL="3960813" indent="-23653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8F835AE-2455-44FB-AF1F-3D9D92F313F6}" type="slidenum">
              <a:rPr lang="en-US" altLang="en-US" sz="1400" smtClean="0">
                <a:solidFill>
                  <a:srgbClr val="000000"/>
                </a:solidFill>
                <a:latin typeface="Arial" panose="020B0604020202020204" pitchFamily="34" charset="0"/>
              </a:rPr>
              <a:pPr>
                <a:spcBef>
                  <a:spcPct val="0"/>
                </a:spcBef>
              </a:pPr>
              <a:t>16</a:t>
            </a:fld>
            <a:endParaRPr lang="en-US" altLang="en-US" sz="1400" smtClean="0">
              <a:solidFill>
                <a:srgbClr val="000000"/>
              </a:solidFil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panose="020B0604020202020204" pitchFamily="34" charset="0"/>
              </a:rPr>
              <a:t>Mention that the geoid is not an ellipsoid shape, but lumpier.  Only 170m_pp though!</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9938" indent="-295275">
              <a:spcBef>
                <a:spcPct val="30000"/>
              </a:spcBef>
              <a:defRPr sz="1200">
                <a:solidFill>
                  <a:schemeClr val="tx1"/>
                </a:solidFill>
                <a:latin typeface="Calibri" panose="020F0502020204030204" pitchFamily="34" charset="0"/>
              </a:defRPr>
            </a:lvl2pPr>
            <a:lvl3pPr marL="1184275" indent="-236538">
              <a:spcBef>
                <a:spcPct val="30000"/>
              </a:spcBef>
              <a:defRPr sz="1200">
                <a:solidFill>
                  <a:schemeClr val="tx1"/>
                </a:solidFill>
                <a:latin typeface="Calibri" panose="020F0502020204030204" pitchFamily="34" charset="0"/>
              </a:defRPr>
            </a:lvl3pPr>
            <a:lvl4pPr marL="1658938" indent="-236538">
              <a:spcBef>
                <a:spcPct val="30000"/>
              </a:spcBef>
              <a:defRPr sz="1200">
                <a:solidFill>
                  <a:schemeClr val="tx1"/>
                </a:solidFill>
                <a:latin typeface="Calibri" panose="020F0502020204030204" pitchFamily="34" charset="0"/>
              </a:defRPr>
            </a:lvl4pPr>
            <a:lvl5pPr marL="2132013" indent="-236538">
              <a:spcBef>
                <a:spcPct val="30000"/>
              </a:spcBef>
              <a:defRPr sz="1200">
                <a:solidFill>
                  <a:schemeClr val="tx1"/>
                </a:solidFill>
                <a:latin typeface="Calibri" panose="020F0502020204030204" pitchFamily="34" charset="0"/>
              </a:defRPr>
            </a:lvl5pPr>
            <a:lvl6pPr marL="2589213" indent="-236538" eaLnBrk="0" fontAlgn="base" hangingPunct="0">
              <a:spcBef>
                <a:spcPct val="30000"/>
              </a:spcBef>
              <a:spcAft>
                <a:spcPct val="0"/>
              </a:spcAft>
              <a:defRPr sz="1200">
                <a:solidFill>
                  <a:schemeClr val="tx1"/>
                </a:solidFill>
                <a:latin typeface="Calibri" panose="020F0502020204030204" pitchFamily="34" charset="0"/>
              </a:defRPr>
            </a:lvl6pPr>
            <a:lvl7pPr marL="3046413" indent="-236538" eaLnBrk="0" fontAlgn="base" hangingPunct="0">
              <a:spcBef>
                <a:spcPct val="30000"/>
              </a:spcBef>
              <a:spcAft>
                <a:spcPct val="0"/>
              </a:spcAft>
              <a:defRPr sz="1200">
                <a:solidFill>
                  <a:schemeClr val="tx1"/>
                </a:solidFill>
                <a:latin typeface="Calibri" panose="020F0502020204030204" pitchFamily="34" charset="0"/>
              </a:defRPr>
            </a:lvl7pPr>
            <a:lvl8pPr marL="3503613" indent="-236538" eaLnBrk="0" fontAlgn="base" hangingPunct="0">
              <a:spcBef>
                <a:spcPct val="30000"/>
              </a:spcBef>
              <a:spcAft>
                <a:spcPct val="0"/>
              </a:spcAft>
              <a:defRPr sz="1200">
                <a:solidFill>
                  <a:schemeClr val="tx1"/>
                </a:solidFill>
                <a:latin typeface="Calibri" panose="020F0502020204030204" pitchFamily="34" charset="0"/>
              </a:defRPr>
            </a:lvl8pPr>
            <a:lvl9pPr marL="3960813" indent="-23653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CC8C080-4F64-45D1-AC90-F57F6572F03F}" type="slidenum">
              <a:rPr lang="en-US" altLang="en-US" sz="1400" smtClean="0">
                <a:latin typeface="Arial" panose="020B0604020202020204" pitchFamily="34" charset="0"/>
              </a:rPr>
              <a:pPr>
                <a:spcBef>
                  <a:spcPct val="0"/>
                </a:spcBef>
              </a:pPr>
              <a:t>2</a:t>
            </a:fld>
            <a:endParaRPr lang="en-US" altLang="en-US" sz="1400" smtClean="0">
              <a:latin typeface="Arial" panose="020B0604020202020204" pitchFamily="34" charset="0"/>
            </a:endParaRPr>
          </a:p>
        </p:txBody>
      </p:sp>
    </p:spTree>
    <p:extLst>
      <p:ext uri="{BB962C8B-B14F-4D97-AF65-F5344CB8AC3E}">
        <p14:creationId xmlns:p14="http://schemas.microsoft.com/office/powerpoint/2010/main" val="3250819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panose="020B0604020202020204" pitchFamily="34" charset="0"/>
              </a:rPr>
              <a:t>Mention that the geoid is not an ellipsoid shape, but lumpier.  Only 170m_pp though!</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9938" indent="-295275">
              <a:spcBef>
                <a:spcPct val="30000"/>
              </a:spcBef>
              <a:defRPr sz="1200">
                <a:solidFill>
                  <a:schemeClr val="tx1"/>
                </a:solidFill>
                <a:latin typeface="Calibri" panose="020F0502020204030204" pitchFamily="34" charset="0"/>
              </a:defRPr>
            </a:lvl2pPr>
            <a:lvl3pPr marL="1184275" indent="-236538">
              <a:spcBef>
                <a:spcPct val="30000"/>
              </a:spcBef>
              <a:defRPr sz="1200">
                <a:solidFill>
                  <a:schemeClr val="tx1"/>
                </a:solidFill>
                <a:latin typeface="Calibri" panose="020F0502020204030204" pitchFamily="34" charset="0"/>
              </a:defRPr>
            </a:lvl3pPr>
            <a:lvl4pPr marL="1658938" indent="-236538">
              <a:spcBef>
                <a:spcPct val="30000"/>
              </a:spcBef>
              <a:defRPr sz="1200">
                <a:solidFill>
                  <a:schemeClr val="tx1"/>
                </a:solidFill>
                <a:latin typeface="Calibri" panose="020F0502020204030204" pitchFamily="34" charset="0"/>
              </a:defRPr>
            </a:lvl4pPr>
            <a:lvl5pPr marL="2132013" indent="-236538">
              <a:spcBef>
                <a:spcPct val="30000"/>
              </a:spcBef>
              <a:defRPr sz="1200">
                <a:solidFill>
                  <a:schemeClr val="tx1"/>
                </a:solidFill>
                <a:latin typeface="Calibri" panose="020F0502020204030204" pitchFamily="34" charset="0"/>
              </a:defRPr>
            </a:lvl5pPr>
            <a:lvl6pPr marL="2589213" indent="-236538" eaLnBrk="0" fontAlgn="base" hangingPunct="0">
              <a:spcBef>
                <a:spcPct val="30000"/>
              </a:spcBef>
              <a:spcAft>
                <a:spcPct val="0"/>
              </a:spcAft>
              <a:defRPr sz="1200">
                <a:solidFill>
                  <a:schemeClr val="tx1"/>
                </a:solidFill>
                <a:latin typeface="Calibri" panose="020F0502020204030204" pitchFamily="34" charset="0"/>
              </a:defRPr>
            </a:lvl6pPr>
            <a:lvl7pPr marL="3046413" indent="-236538" eaLnBrk="0" fontAlgn="base" hangingPunct="0">
              <a:spcBef>
                <a:spcPct val="30000"/>
              </a:spcBef>
              <a:spcAft>
                <a:spcPct val="0"/>
              </a:spcAft>
              <a:defRPr sz="1200">
                <a:solidFill>
                  <a:schemeClr val="tx1"/>
                </a:solidFill>
                <a:latin typeface="Calibri" panose="020F0502020204030204" pitchFamily="34" charset="0"/>
              </a:defRPr>
            </a:lvl7pPr>
            <a:lvl8pPr marL="3503613" indent="-236538" eaLnBrk="0" fontAlgn="base" hangingPunct="0">
              <a:spcBef>
                <a:spcPct val="30000"/>
              </a:spcBef>
              <a:spcAft>
                <a:spcPct val="0"/>
              </a:spcAft>
              <a:defRPr sz="1200">
                <a:solidFill>
                  <a:schemeClr val="tx1"/>
                </a:solidFill>
                <a:latin typeface="Calibri" panose="020F0502020204030204" pitchFamily="34" charset="0"/>
              </a:defRPr>
            </a:lvl8pPr>
            <a:lvl9pPr marL="3960813" indent="-23653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CC8C080-4F64-45D1-AC90-F57F6572F03F}" type="slidenum">
              <a:rPr lang="en-US" altLang="en-US" sz="1400" smtClean="0">
                <a:latin typeface="Arial" panose="020B0604020202020204" pitchFamily="34" charset="0"/>
              </a:rPr>
              <a:pPr>
                <a:spcBef>
                  <a:spcPct val="0"/>
                </a:spcBef>
              </a:pPr>
              <a:t>3</a:t>
            </a:fld>
            <a:endParaRPr lang="en-US" altLang="en-US" sz="1400" smtClean="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9938" indent="-295275">
              <a:spcBef>
                <a:spcPct val="30000"/>
              </a:spcBef>
              <a:defRPr sz="1200">
                <a:solidFill>
                  <a:schemeClr val="tx1"/>
                </a:solidFill>
                <a:latin typeface="Calibri" panose="020F0502020204030204" pitchFamily="34" charset="0"/>
              </a:defRPr>
            </a:lvl2pPr>
            <a:lvl3pPr marL="1184275" indent="-236538">
              <a:spcBef>
                <a:spcPct val="30000"/>
              </a:spcBef>
              <a:defRPr sz="1200">
                <a:solidFill>
                  <a:schemeClr val="tx1"/>
                </a:solidFill>
                <a:latin typeface="Calibri" panose="020F0502020204030204" pitchFamily="34" charset="0"/>
              </a:defRPr>
            </a:lvl3pPr>
            <a:lvl4pPr marL="1658938" indent="-236538">
              <a:spcBef>
                <a:spcPct val="30000"/>
              </a:spcBef>
              <a:defRPr sz="1200">
                <a:solidFill>
                  <a:schemeClr val="tx1"/>
                </a:solidFill>
                <a:latin typeface="Calibri" panose="020F0502020204030204" pitchFamily="34" charset="0"/>
              </a:defRPr>
            </a:lvl4pPr>
            <a:lvl5pPr marL="2132013" indent="-236538">
              <a:spcBef>
                <a:spcPct val="30000"/>
              </a:spcBef>
              <a:defRPr sz="1200">
                <a:solidFill>
                  <a:schemeClr val="tx1"/>
                </a:solidFill>
                <a:latin typeface="Calibri" panose="020F0502020204030204" pitchFamily="34" charset="0"/>
              </a:defRPr>
            </a:lvl5pPr>
            <a:lvl6pPr marL="2589213" indent="-236538" eaLnBrk="0" fontAlgn="base" hangingPunct="0">
              <a:spcBef>
                <a:spcPct val="30000"/>
              </a:spcBef>
              <a:spcAft>
                <a:spcPct val="0"/>
              </a:spcAft>
              <a:defRPr sz="1200">
                <a:solidFill>
                  <a:schemeClr val="tx1"/>
                </a:solidFill>
                <a:latin typeface="Calibri" panose="020F0502020204030204" pitchFamily="34" charset="0"/>
              </a:defRPr>
            </a:lvl6pPr>
            <a:lvl7pPr marL="3046413" indent="-236538" eaLnBrk="0" fontAlgn="base" hangingPunct="0">
              <a:spcBef>
                <a:spcPct val="30000"/>
              </a:spcBef>
              <a:spcAft>
                <a:spcPct val="0"/>
              </a:spcAft>
              <a:defRPr sz="1200">
                <a:solidFill>
                  <a:schemeClr val="tx1"/>
                </a:solidFill>
                <a:latin typeface="Calibri" panose="020F0502020204030204" pitchFamily="34" charset="0"/>
              </a:defRPr>
            </a:lvl7pPr>
            <a:lvl8pPr marL="3503613" indent="-236538" eaLnBrk="0" fontAlgn="base" hangingPunct="0">
              <a:spcBef>
                <a:spcPct val="30000"/>
              </a:spcBef>
              <a:spcAft>
                <a:spcPct val="0"/>
              </a:spcAft>
              <a:defRPr sz="1200">
                <a:solidFill>
                  <a:schemeClr val="tx1"/>
                </a:solidFill>
                <a:latin typeface="Calibri" panose="020F0502020204030204" pitchFamily="34" charset="0"/>
              </a:defRPr>
            </a:lvl8pPr>
            <a:lvl9pPr marL="3960813" indent="-23653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DD630B3-965C-4494-97E9-C1FFEF2BCCD5}" type="slidenum">
              <a:rPr lang="en-US" altLang="en-US" sz="1400" smtClean="0">
                <a:latin typeface="Arial" panose="020B0604020202020204" pitchFamily="34" charset="0"/>
              </a:rPr>
              <a:pPr>
                <a:spcBef>
                  <a:spcPct val="0"/>
                </a:spcBef>
              </a:pPr>
              <a:t>4</a:t>
            </a:fld>
            <a:endParaRPr lang="en-US" altLang="en-US" sz="1400" smtClean="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latin typeface="Arial" panose="020B0604020202020204" pitchFamily="34" charset="0"/>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9938" indent="-295275">
              <a:spcBef>
                <a:spcPct val="30000"/>
              </a:spcBef>
              <a:defRPr sz="1200">
                <a:solidFill>
                  <a:schemeClr val="tx1"/>
                </a:solidFill>
                <a:latin typeface="Calibri" panose="020F0502020204030204" pitchFamily="34" charset="0"/>
              </a:defRPr>
            </a:lvl2pPr>
            <a:lvl3pPr marL="1184275" indent="-236538">
              <a:spcBef>
                <a:spcPct val="30000"/>
              </a:spcBef>
              <a:defRPr sz="1200">
                <a:solidFill>
                  <a:schemeClr val="tx1"/>
                </a:solidFill>
                <a:latin typeface="Calibri" panose="020F0502020204030204" pitchFamily="34" charset="0"/>
              </a:defRPr>
            </a:lvl3pPr>
            <a:lvl4pPr marL="1658938" indent="-236538">
              <a:spcBef>
                <a:spcPct val="30000"/>
              </a:spcBef>
              <a:defRPr sz="1200">
                <a:solidFill>
                  <a:schemeClr val="tx1"/>
                </a:solidFill>
                <a:latin typeface="Calibri" panose="020F0502020204030204" pitchFamily="34" charset="0"/>
              </a:defRPr>
            </a:lvl4pPr>
            <a:lvl5pPr marL="2132013" indent="-236538">
              <a:spcBef>
                <a:spcPct val="30000"/>
              </a:spcBef>
              <a:defRPr sz="1200">
                <a:solidFill>
                  <a:schemeClr val="tx1"/>
                </a:solidFill>
                <a:latin typeface="Calibri" panose="020F0502020204030204" pitchFamily="34" charset="0"/>
              </a:defRPr>
            </a:lvl5pPr>
            <a:lvl6pPr marL="2589213" indent="-236538" eaLnBrk="0" fontAlgn="base" hangingPunct="0">
              <a:spcBef>
                <a:spcPct val="30000"/>
              </a:spcBef>
              <a:spcAft>
                <a:spcPct val="0"/>
              </a:spcAft>
              <a:defRPr sz="1200">
                <a:solidFill>
                  <a:schemeClr val="tx1"/>
                </a:solidFill>
                <a:latin typeface="Calibri" panose="020F0502020204030204" pitchFamily="34" charset="0"/>
              </a:defRPr>
            </a:lvl6pPr>
            <a:lvl7pPr marL="3046413" indent="-236538" eaLnBrk="0" fontAlgn="base" hangingPunct="0">
              <a:spcBef>
                <a:spcPct val="30000"/>
              </a:spcBef>
              <a:spcAft>
                <a:spcPct val="0"/>
              </a:spcAft>
              <a:defRPr sz="1200">
                <a:solidFill>
                  <a:schemeClr val="tx1"/>
                </a:solidFill>
                <a:latin typeface="Calibri" panose="020F0502020204030204" pitchFamily="34" charset="0"/>
              </a:defRPr>
            </a:lvl7pPr>
            <a:lvl8pPr marL="3503613" indent="-236538" eaLnBrk="0" fontAlgn="base" hangingPunct="0">
              <a:spcBef>
                <a:spcPct val="30000"/>
              </a:spcBef>
              <a:spcAft>
                <a:spcPct val="0"/>
              </a:spcAft>
              <a:defRPr sz="1200">
                <a:solidFill>
                  <a:schemeClr val="tx1"/>
                </a:solidFill>
                <a:latin typeface="Calibri" panose="020F0502020204030204" pitchFamily="34" charset="0"/>
              </a:defRPr>
            </a:lvl8pPr>
            <a:lvl9pPr marL="3960813" indent="-23653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6B0BA41-8EF7-4F60-96E7-A812BE39F3BD}" type="slidenum">
              <a:rPr lang="en-US" altLang="en-US" sz="1400" smtClean="0">
                <a:latin typeface="Arial" panose="020B0604020202020204" pitchFamily="34" charset="0"/>
              </a:rPr>
              <a:pPr>
                <a:spcBef>
                  <a:spcPct val="0"/>
                </a:spcBef>
              </a:pPr>
              <a:t>7</a:t>
            </a:fld>
            <a:endParaRPr lang="en-US" altLang="en-US" sz="1400" smtClean="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9938" indent="-295275">
              <a:spcBef>
                <a:spcPct val="30000"/>
              </a:spcBef>
              <a:defRPr sz="1200">
                <a:solidFill>
                  <a:schemeClr val="tx1"/>
                </a:solidFill>
                <a:latin typeface="Calibri" panose="020F0502020204030204" pitchFamily="34" charset="0"/>
              </a:defRPr>
            </a:lvl2pPr>
            <a:lvl3pPr marL="1184275" indent="-236538">
              <a:spcBef>
                <a:spcPct val="30000"/>
              </a:spcBef>
              <a:defRPr sz="1200">
                <a:solidFill>
                  <a:schemeClr val="tx1"/>
                </a:solidFill>
                <a:latin typeface="Calibri" panose="020F0502020204030204" pitchFamily="34" charset="0"/>
              </a:defRPr>
            </a:lvl3pPr>
            <a:lvl4pPr marL="1658938" indent="-236538">
              <a:spcBef>
                <a:spcPct val="30000"/>
              </a:spcBef>
              <a:defRPr sz="1200">
                <a:solidFill>
                  <a:schemeClr val="tx1"/>
                </a:solidFill>
                <a:latin typeface="Calibri" panose="020F0502020204030204" pitchFamily="34" charset="0"/>
              </a:defRPr>
            </a:lvl4pPr>
            <a:lvl5pPr marL="2132013" indent="-236538">
              <a:spcBef>
                <a:spcPct val="30000"/>
              </a:spcBef>
              <a:defRPr sz="1200">
                <a:solidFill>
                  <a:schemeClr val="tx1"/>
                </a:solidFill>
                <a:latin typeface="Calibri" panose="020F0502020204030204" pitchFamily="34" charset="0"/>
              </a:defRPr>
            </a:lvl5pPr>
            <a:lvl6pPr marL="2589213" indent="-236538" eaLnBrk="0" fontAlgn="base" hangingPunct="0">
              <a:spcBef>
                <a:spcPct val="30000"/>
              </a:spcBef>
              <a:spcAft>
                <a:spcPct val="0"/>
              </a:spcAft>
              <a:defRPr sz="1200">
                <a:solidFill>
                  <a:schemeClr val="tx1"/>
                </a:solidFill>
                <a:latin typeface="Calibri" panose="020F0502020204030204" pitchFamily="34" charset="0"/>
              </a:defRPr>
            </a:lvl6pPr>
            <a:lvl7pPr marL="3046413" indent="-236538" eaLnBrk="0" fontAlgn="base" hangingPunct="0">
              <a:spcBef>
                <a:spcPct val="30000"/>
              </a:spcBef>
              <a:spcAft>
                <a:spcPct val="0"/>
              </a:spcAft>
              <a:defRPr sz="1200">
                <a:solidFill>
                  <a:schemeClr val="tx1"/>
                </a:solidFill>
                <a:latin typeface="Calibri" panose="020F0502020204030204" pitchFamily="34" charset="0"/>
              </a:defRPr>
            </a:lvl7pPr>
            <a:lvl8pPr marL="3503613" indent="-236538" eaLnBrk="0" fontAlgn="base" hangingPunct="0">
              <a:spcBef>
                <a:spcPct val="30000"/>
              </a:spcBef>
              <a:spcAft>
                <a:spcPct val="0"/>
              </a:spcAft>
              <a:defRPr sz="1200">
                <a:solidFill>
                  <a:schemeClr val="tx1"/>
                </a:solidFill>
                <a:latin typeface="Calibri" panose="020F0502020204030204" pitchFamily="34" charset="0"/>
              </a:defRPr>
            </a:lvl8pPr>
            <a:lvl9pPr marL="3960813" indent="-23653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6B0BA41-8EF7-4F60-96E7-A812BE39F3BD}" type="slidenum">
              <a:rPr lang="en-US" altLang="en-US" sz="1400" smtClean="0">
                <a:latin typeface="Arial" panose="020B0604020202020204" pitchFamily="34" charset="0"/>
              </a:rPr>
              <a:pPr>
                <a:spcBef>
                  <a:spcPct val="0"/>
                </a:spcBef>
              </a:pPr>
              <a:t>8</a:t>
            </a:fld>
            <a:endParaRPr lang="en-US" altLang="en-US" sz="1400" smtClean="0">
              <a:latin typeface="Arial" panose="020B0604020202020204" pitchFamily="34" charset="0"/>
            </a:endParaRPr>
          </a:p>
        </p:txBody>
      </p:sp>
    </p:spTree>
    <p:extLst>
      <p:ext uri="{BB962C8B-B14F-4D97-AF65-F5344CB8AC3E}">
        <p14:creationId xmlns:p14="http://schemas.microsoft.com/office/powerpoint/2010/main" val="2360633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9938" indent="-295275">
              <a:spcBef>
                <a:spcPct val="30000"/>
              </a:spcBef>
              <a:defRPr sz="1200">
                <a:solidFill>
                  <a:schemeClr val="tx1"/>
                </a:solidFill>
                <a:latin typeface="Calibri" panose="020F0502020204030204" pitchFamily="34" charset="0"/>
              </a:defRPr>
            </a:lvl2pPr>
            <a:lvl3pPr marL="1184275" indent="-236538">
              <a:spcBef>
                <a:spcPct val="30000"/>
              </a:spcBef>
              <a:defRPr sz="1200">
                <a:solidFill>
                  <a:schemeClr val="tx1"/>
                </a:solidFill>
                <a:latin typeface="Calibri" panose="020F0502020204030204" pitchFamily="34" charset="0"/>
              </a:defRPr>
            </a:lvl3pPr>
            <a:lvl4pPr marL="1658938" indent="-236538">
              <a:spcBef>
                <a:spcPct val="30000"/>
              </a:spcBef>
              <a:defRPr sz="1200">
                <a:solidFill>
                  <a:schemeClr val="tx1"/>
                </a:solidFill>
                <a:latin typeface="Calibri" panose="020F0502020204030204" pitchFamily="34" charset="0"/>
              </a:defRPr>
            </a:lvl4pPr>
            <a:lvl5pPr marL="2132013" indent="-236538">
              <a:spcBef>
                <a:spcPct val="30000"/>
              </a:spcBef>
              <a:defRPr sz="1200">
                <a:solidFill>
                  <a:schemeClr val="tx1"/>
                </a:solidFill>
                <a:latin typeface="Calibri" panose="020F0502020204030204" pitchFamily="34" charset="0"/>
              </a:defRPr>
            </a:lvl5pPr>
            <a:lvl6pPr marL="2589213" indent="-236538" eaLnBrk="0" fontAlgn="base" hangingPunct="0">
              <a:spcBef>
                <a:spcPct val="30000"/>
              </a:spcBef>
              <a:spcAft>
                <a:spcPct val="0"/>
              </a:spcAft>
              <a:defRPr sz="1200">
                <a:solidFill>
                  <a:schemeClr val="tx1"/>
                </a:solidFill>
                <a:latin typeface="Calibri" panose="020F0502020204030204" pitchFamily="34" charset="0"/>
              </a:defRPr>
            </a:lvl6pPr>
            <a:lvl7pPr marL="3046413" indent="-236538" eaLnBrk="0" fontAlgn="base" hangingPunct="0">
              <a:spcBef>
                <a:spcPct val="30000"/>
              </a:spcBef>
              <a:spcAft>
                <a:spcPct val="0"/>
              </a:spcAft>
              <a:defRPr sz="1200">
                <a:solidFill>
                  <a:schemeClr val="tx1"/>
                </a:solidFill>
                <a:latin typeface="Calibri" panose="020F0502020204030204" pitchFamily="34" charset="0"/>
              </a:defRPr>
            </a:lvl7pPr>
            <a:lvl8pPr marL="3503613" indent="-236538" eaLnBrk="0" fontAlgn="base" hangingPunct="0">
              <a:spcBef>
                <a:spcPct val="30000"/>
              </a:spcBef>
              <a:spcAft>
                <a:spcPct val="0"/>
              </a:spcAft>
              <a:defRPr sz="1200">
                <a:solidFill>
                  <a:schemeClr val="tx1"/>
                </a:solidFill>
                <a:latin typeface="Calibri" panose="020F0502020204030204" pitchFamily="34" charset="0"/>
              </a:defRPr>
            </a:lvl8pPr>
            <a:lvl9pPr marL="3960813" indent="-23653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6B0BA41-8EF7-4F60-96E7-A812BE39F3BD}" type="slidenum">
              <a:rPr lang="en-US" altLang="en-US" sz="1400" smtClean="0">
                <a:latin typeface="Arial" panose="020B0604020202020204" pitchFamily="34" charset="0"/>
              </a:rPr>
              <a:pPr>
                <a:spcBef>
                  <a:spcPct val="0"/>
                </a:spcBef>
              </a:pPr>
              <a:t>9</a:t>
            </a:fld>
            <a:endParaRPr lang="en-US" altLang="en-US" sz="1400" smtClean="0">
              <a:latin typeface="Arial" panose="020B0604020202020204" pitchFamily="34" charset="0"/>
            </a:endParaRPr>
          </a:p>
        </p:txBody>
      </p:sp>
    </p:spTree>
    <p:extLst>
      <p:ext uri="{BB962C8B-B14F-4D97-AF65-F5344CB8AC3E}">
        <p14:creationId xmlns:p14="http://schemas.microsoft.com/office/powerpoint/2010/main" val="1739149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9938" indent="-295275">
              <a:spcBef>
                <a:spcPct val="30000"/>
              </a:spcBef>
              <a:defRPr sz="1200">
                <a:solidFill>
                  <a:schemeClr val="tx1"/>
                </a:solidFill>
                <a:latin typeface="Calibri" panose="020F0502020204030204" pitchFamily="34" charset="0"/>
              </a:defRPr>
            </a:lvl2pPr>
            <a:lvl3pPr marL="1184275" indent="-236538">
              <a:spcBef>
                <a:spcPct val="30000"/>
              </a:spcBef>
              <a:defRPr sz="1200">
                <a:solidFill>
                  <a:schemeClr val="tx1"/>
                </a:solidFill>
                <a:latin typeface="Calibri" panose="020F0502020204030204" pitchFamily="34" charset="0"/>
              </a:defRPr>
            </a:lvl3pPr>
            <a:lvl4pPr marL="1658938" indent="-236538">
              <a:spcBef>
                <a:spcPct val="30000"/>
              </a:spcBef>
              <a:defRPr sz="1200">
                <a:solidFill>
                  <a:schemeClr val="tx1"/>
                </a:solidFill>
                <a:latin typeface="Calibri" panose="020F0502020204030204" pitchFamily="34" charset="0"/>
              </a:defRPr>
            </a:lvl4pPr>
            <a:lvl5pPr marL="2132013" indent="-236538">
              <a:spcBef>
                <a:spcPct val="30000"/>
              </a:spcBef>
              <a:defRPr sz="1200">
                <a:solidFill>
                  <a:schemeClr val="tx1"/>
                </a:solidFill>
                <a:latin typeface="Calibri" panose="020F0502020204030204" pitchFamily="34" charset="0"/>
              </a:defRPr>
            </a:lvl5pPr>
            <a:lvl6pPr marL="2589213" indent="-236538" eaLnBrk="0" fontAlgn="base" hangingPunct="0">
              <a:spcBef>
                <a:spcPct val="30000"/>
              </a:spcBef>
              <a:spcAft>
                <a:spcPct val="0"/>
              </a:spcAft>
              <a:defRPr sz="1200">
                <a:solidFill>
                  <a:schemeClr val="tx1"/>
                </a:solidFill>
                <a:latin typeface="Calibri" panose="020F0502020204030204" pitchFamily="34" charset="0"/>
              </a:defRPr>
            </a:lvl6pPr>
            <a:lvl7pPr marL="3046413" indent="-236538" eaLnBrk="0" fontAlgn="base" hangingPunct="0">
              <a:spcBef>
                <a:spcPct val="30000"/>
              </a:spcBef>
              <a:spcAft>
                <a:spcPct val="0"/>
              </a:spcAft>
              <a:defRPr sz="1200">
                <a:solidFill>
                  <a:schemeClr val="tx1"/>
                </a:solidFill>
                <a:latin typeface="Calibri" panose="020F0502020204030204" pitchFamily="34" charset="0"/>
              </a:defRPr>
            </a:lvl7pPr>
            <a:lvl8pPr marL="3503613" indent="-236538" eaLnBrk="0" fontAlgn="base" hangingPunct="0">
              <a:spcBef>
                <a:spcPct val="30000"/>
              </a:spcBef>
              <a:spcAft>
                <a:spcPct val="0"/>
              </a:spcAft>
              <a:defRPr sz="1200">
                <a:solidFill>
                  <a:schemeClr val="tx1"/>
                </a:solidFill>
                <a:latin typeface="Calibri" panose="020F0502020204030204" pitchFamily="34" charset="0"/>
              </a:defRPr>
            </a:lvl8pPr>
            <a:lvl9pPr marL="3960813" indent="-23653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E1EAA72-A7E3-47CB-AEE8-F90920153FC3}" type="slidenum">
              <a:rPr lang="en-US" altLang="en-US" sz="1400" smtClean="0">
                <a:latin typeface="Arial" panose="020B0604020202020204" pitchFamily="34" charset="0"/>
              </a:rPr>
              <a:pPr>
                <a:spcBef>
                  <a:spcPct val="0"/>
                </a:spcBef>
              </a:pPr>
              <a:t>11</a:t>
            </a:fld>
            <a:endParaRPr lang="en-US" altLang="en-US" sz="1400" smtClean="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F27572-4C5E-479C-89BD-F22F29234D68}" type="slidenum">
              <a:rPr lang="en-US" smtClean="0"/>
              <a:pPr>
                <a:defRPr/>
              </a:pPr>
              <a:t>15</a:t>
            </a:fld>
            <a:endParaRPr lang="en-US"/>
          </a:p>
        </p:txBody>
      </p:sp>
    </p:spTree>
    <p:extLst>
      <p:ext uri="{BB962C8B-B14F-4D97-AF65-F5344CB8AC3E}">
        <p14:creationId xmlns:p14="http://schemas.microsoft.com/office/powerpoint/2010/main" val="3904544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A63512F-8B0B-4363-81D6-CC47A84B3C54}" type="datetimeFigureOut">
              <a:rPr lang="en-US"/>
              <a:pPr>
                <a:defRPr/>
              </a:pPr>
              <a:t>5/3/2018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4C63A2-1CAD-4B9C-A1DE-836EE2D26559}" type="slidenum">
              <a:rPr lang="en-US" altLang="en-US"/>
              <a:pPr>
                <a:defRPr/>
              </a:pPr>
              <a:t>‹#›</a:t>
            </a:fld>
            <a:endParaRPr lang="en-US" altLang="en-US"/>
          </a:p>
        </p:txBody>
      </p:sp>
    </p:spTree>
    <p:extLst>
      <p:ext uri="{BB962C8B-B14F-4D97-AF65-F5344CB8AC3E}">
        <p14:creationId xmlns:p14="http://schemas.microsoft.com/office/powerpoint/2010/main" val="3283411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6D638A0-B4B4-4B91-801F-6C7C77DFD3B5}" type="datetimeFigureOut">
              <a:rPr lang="en-US"/>
              <a:pPr>
                <a:defRPr/>
              </a:pPr>
              <a:t>5/3/2018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BB53A4-1994-45A9-B4C0-1945D449F5FA}" type="slidenum">
              <a:rPr lang="en-US" altLang="en-US"/>
              <a:pPr>
                <a:defRPr/>
              </a:pPr>
              <a:t>‹#›</a:t>
            </a:fld>
            <a:endParaRPr lang="en-US" altLang="en-US"/>
          </a:p>
        </p:txBody>
      </p:sp>
    </p:spTree>
    <p:extLst>
      <p:ext uri="{BB962C8B-B14F-4D97-AF65-F5344CB8AC3E}">
        <p14:creationId xmlns:p14="http://schemas.microsoft.com/office/powerpoint/2010/main" val="1837258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18B1372-F4C5-4A03-B664-26428F4DA1F0}" type="datetimeFigureOut">
              <a:rPr lang="en-US"/>
              <a:pPr>
                <a:defRPr/>
              </a:pPr>
              <a:t>5/3/2018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131BCE-067D-493D-B6EF-DF460C504B20}" type="slidenum">
              <a:rPr lang="en-US" altLang="en-US"/>
              <a:pPr>
                <a:defRPr/>
              </a:pPr>
              <a:t>‹#›</a:t>
            </a:fld>
            <a:endParaRPr lang="en-US" altLang="en-US"/>
          </a:p>
        </p:txBody>
      </p:sp>
    </p:spTree>
    <p:extLst>
      <p:ext uri="{BB962C8B-B14F-4D97-AF65-F5344CB8AC3E}">
        <p14:creationId xmlns:p14="http://schemas.microsoft.com/office/powerpoint/2010/main" val="4274701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B191481-4017-4D48-B0C0-B96965A5322D}" type="datetimeFigureOut">
              <a:rPr lang="en-US"/>
              <a:pPr>
                <a:defRPr/>
              </a:pPr>
              <a:t>5/3/2018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6E79B9-77A7-4EE4-9D7E-728387FC8CD8}" type="slidenum">
              <a:rPr lang="en-US" altLang="en-US"/>
              <a:pPr>
                <a:defRPr/>
              </a:pPr>
              <a:t>‹#›</a:t>
            </a:fld>
            <a:endParaRPr lang="en-US" altLang="en-US"/>
          </a:p>
        </p:txBody>
      </p:sp>
    </p:spTree>
    <p:extLst>
      <p:ext uri="{BB962C8B-B14F-4D97-AF65-F5344CB8AC3E}">
        <p14:creationId xmlns:p14="http://schemas.microsoft.com/office/powerpoint/2010/main" val="1350123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5A9C24A-CDF1-47E5-926C-BFBC1A402983}" type="datetimeFigureOut">
              <a:rPr lang="en-US"/>
              <a:pPr>
                <a:defRPr/>
              </a:pPr>
              <a:t>5/3/2018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0B97D8-FC60-4A1A-B7D0-24AF63DC35B6}" type="slidenum">
              <a:rPr lang="en-US" altLang="en-US"/>
              <a:pPr>
                <a:defRPr/>
              </a:pPr>
              <a:t>‹#›</a:t>
            </a:fld>
            <a:endParaRPr lang="en-US" altLang="en-US"/>
          </a:p>
        </p:txBody>
      </p:sp>
    </p:spTree>
    <p:extLst>
      <p:ext uri="{BB962C8B-B14F-4D97-AF65-F5344CB8AC3E}">
        <p14:creationId xmlns:p14="http://schemas.microsoft.com/office/powerpoint/2010/main" val="4216226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2EABD2B-82D1-40C3-ADE5-8EF5698DEF69}" type="datetimeFigureOut">
              <a:rPr lang="en-US"/>
              <a:pPr>
                <a:defRPr/>
              </a:pPr>
              <a:t>5/3/2018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335C8D-089F-49B2-AED6-415315231F5A}" type="slidenum">
              <a:rPr lang="en-US" altLang="en-US"/>
              <a:pPr>
                <a:defRPr/>
              </a:pPr>
              <a:t>‹#›</a:t>
            </a:fld>
            <a:endParaRPr lang="en-US" altLang="en-US"/>
          </a:p>
        </p:txBody>
      </p:sp>
    </p:spTree>
    <p:extLst>
      <p:ext uri="{BB962C8B-B14F-4D97-AF65-F5344CB8AC3E}">
        <p14:creationId xmlns:p14="http://schemas.microsoft.com/office/powerpoint/2010/main" val="3072874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FAD15EE-AE98-4B27-9376-FC89FD2B4F6A}" type="datetimeFigureOut">
              <a:rPr lang="en-US"/>
              <a:pPr>
                <a:defRPr/>
              </a:pPr>
              <a:t>5/3/2018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AB454A1-0932-4073-926F-5A6694DD1EF8}" type="slidenum">
              <a:rPr lang="en-US" altLang="en-US"/>
              <a:pPr>
                <a:defRPr/>
              </a:pPr>
              <a:t>‹#›</a:t>
            </a:fld>
            <a:endParaRPr lang="en-US" altLang="en-US"/>
          </a:p>
        </p:txBody>
      </p:sp>
    </p:spTree>
    <p:extLst>
      <p:ext uri="{BB962C8B-B14F-4D97-AF65-F5344CB8AC3E}">
        <p14:creationId xmlns:p14="http://schemas.microsoft.com/office/powerpoint/2010/main" val="2047430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049EB1E-34D5-4B87-B044-B400C562E49A}" type="datetimeFigureOut">
              <a:rPr lang="en-US"/>
              <a:pPr>
                <a:defRPr/>
              </a:pPr>
              <a:t>5/3/2018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DE3C05B-8C59-4417-BD8B-B6C327C7A763}" type="slidenum">
              <a:rPr lang="en-US" altLang="en-US"/>
              <a:pPr>
                <a:defRPr/>
              </a:pPr>
              <a:t>‹#›</a:t>
            </a:fld>
            <a:endParaRPr lang="en-US" altLang="en-US"/>
          </a:p>
        </p:txBody>
      </p:sp>
    </p:spTree>
    <p:extLst>
      <p:ext uri="{BB962C8B-B14F-4D97-AF65-F5344CB8AC3E}">
        <p14:creationId xmlns:p14="http://schemas.microsoft.com/office/powerpoint/2010/main" val="1379069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51B5B67-4CA7-42DD-8435-29364A86E7F2}" type="datetimeFigureOut">
              <a:rPr lang="en-US"/>
              <a:pPr>
                <a:defRPr/>
              </a:pPr>
              <a:t>5/3/2018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86D9D97-481A-4297-B06B-C107C80E306F}" type="slidenum">
              <a:rPr lang="en-US" altLang="en-US"/>
              <a:pPr>
                <a:defRPr/>
              </a:pPr>
              <a:t>‹#›</a:t>
            </a:fld>
            <a:endParaRPr lang="en-US" altLang="en-US"/>
          </a:p>
        </p:txBody>
      </p:sp>
    </p:spTree>
    <p:extLst>
      <p:ext uri="{BB962C8B-B14F-4D97-AF65-F5344CB8AC3E}">
        <p14:creationId xmlns:p14="http://schemas.microsoft.com/office/powerpoint/2010/main" val="3598382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1031F7-3EB8-45C6-8A45-06FCAC34AE88}" type="datetimeFigureOut">
              <a:rPr lang="en-US"/>
              <a:pPr>
                <a:defRPr/>
              </a:pPr>
              <a:t>5/3/2018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1D2DF3-7C87-44C3-9EA8-C006CBDE0568}" type="slidenum">
              <a:rPr lang="en-US" altLang="en-US"/>
              <a:pPr>
                <a:defRPr/>
              </a:pPr>
              <a:t>‹#›</a:t>
            </a:fld>
            <a:endParaRPr lang="en-US" altLang="en-US"/>
          </a:p>
        </p:txBody>
      </p:sp>
    </p:spTree>
    <p:extLst>
      <p:ext uri="{BB962C8B-B14F-4D97-AF65-F5344CB8AC3E}">
        <p14:creationId xmlns:p14="http://schemas.microsoft.com/office/powerpoint/2010/main" val="4138936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90276CB-2402-421C-82A4-2A17B7DC265D}" type="datetimeFigureOut">
              <a:rPr lang="en-US"/>
              <a:pPr>
                <a:defRPr/>
              </a:pPr>
              <a:t>5/3/2018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0D3731-332F-4709-A1EE-A9FF400E5ABD}" type="slidenum">
              <a:rPr lang="en-US" altLang="en-US"/>
              <a:pPr>
                <a:defRPr/>
              </a:pPr>
              <a:t>‹#›</a:t>
            </a:fld>
            <a:endParaRPr lang="en-US" altLang="en-US"/>
          </a:p>
        </p:txBody>
      </p:sp>
    </p:spTree>
    <p:extLst>
      <p:ext uri="{BB962C8B-B14F-4D97-AF65-F5344CB8AC3E}">
        <p14:creationId xmlns:p14="http://schemas.microsoft.com/office/powerpoint/2010/main" val="2106610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cs typeface="+mn-cs"/>
              </a:defRPr>
            </a:lvl1pPr>
          </a:lstStyle>
          <a:p>
            <a:pPr>
              <a:defRPr/>
            </a:pPr>
            <a:fld id="{4A326B94-4ED7-4326-853B-3A1996CAE103}" type="datetimeFigureOut">
              <a:rPr lang="en-US"/>
              <a:pPr>
                <a:defRPr/>
              </a:pPr>
              <a:t>5/3/2018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4FF51A3E-DB1E-4633-B880-432D2681201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erek.vanwestrum@noaa.gov"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44463" y="1203325"/>
            <a:ext cx="8799512" cy="4892675"/>
          </a:xfrm>
          <a:prstGeom prst="rect">
            <a:avLst/>
          </a:prstGeom>
          <a:noFill/>
          <a:ln w="9525">
            <a:noFill/>
            <a:miter lim="800000"/>
            <a:headEnd/>
            <a:tailEnd/>
          </a:ln>
          <a:effectLst/>
        </p:spPr>
        <p:txBody>
          <a:bodyPr anchor="ctr"/>
          <a:lstStyle/>
          <a:p>
            <a:pPr algn="ctr" defTabSz="457200" eaLnBrk="1" fontAlgn="auto" hangingPunct="1">
              <a:spcBef>
                <a:spcPts val="0"/>
              </a:spcBef>
              <a:spcAft>
                <a:spcPts val="0"/>
              </a:spcAft>
              <a:defRPr/>
            </a:pPr>
            <a:endParaRPr lang="en-US" sz="2800" b="1" dirty="0">
              <a:solidFill>
                <a:prstClr val="black"/>
              </a:solidFill>
              <a:latin typeface="+mn-lt"/>
              <a:ea typeface="ＭＳ Ｐゴシック" charset="0"/>
              <a:cs typeface="ＭＳ Ｐゴシック" charset="0"/>
            </a:endParaRPr>
          </a:p>
          <a:p>
            <a:pPr algn="ctr" defTabSz="457200" eaLnBrk="1" fontAlgn="auto" hangingPunct="1">
              <a:spcBef>
                <a:spcPts val="0"/>
              </a:spcBef>
              <a:spcAft>
                <a:spcPts val="0"/>
              </a:spcAft>
              <a:defRPr/>
            </a:pPr>
            <a:endParaRPr lang="en-US" sz="2800" b="1" dirty="0">
              <a:solidFill>
                <a:prstClr val="black"/>
              </a:solidFill>
              <a:latin typeface="+mn-lt"/>
              <a:ea typeface="ＭＳ Ｐゴシック" charset="0"/>
              <a:cs typeface="ＭＳ Ｐゴシック" charset="0"/>
            </a:endParaRPr>
          </a:p>
          <a:p>
            <a:pPr algn="ctr" defTabSz="457200" eaLnBrk="1" fontAlgn="auto" hangingPunct="1">
              <a:spcBef>
                <a:spcPts val="0"/>
              </a:spcBef>
              <a:spcAft>
                <a:spcPts val="0"/>
              </a:spcAft>
              <a:defRPr/>
            </a:pPr>
            <a:endParaRPr lang="en-US" sz="1600" dirty="0">
              <a:solidFill>
                <a:prstClr val="black"/>
              </a:solidFill>
              <a:effectLst>
                <a:outerShdw blurRad="38100" dist="38100" dir="2700000" algn="tl">
                  <a:srgbClr val="C0C0C0"/>
                </a:outerShdw>
              </a:effectLst>
              <a:latin typeface="+mn-lt"/>
              <a:ea typeface="ＭＳ Ｐゴシック" charset="0"/>
              <a:cs typeface="ＭＳ Ｐゴシック" charset="0"/>
            </a:endParaRPr>
          </a:p>
          <a:p>
            <a:pPr algn="ctr" defTabSz="457200" eaLnBrk="1" fontAlgn="auto" hangingPunct="1">
              <a:spcBef>
                <a:spcPts val="0"/>
              </a:spcBef>
              <a:spcAft>
                <a:spcPts val="0"/>
              </a:spcAft>
              <a:defRPr/>
            </a:pPr>
            <a:r>
              <a:rPr lang="en-US" sz="4400" b="1" dirty="0" smtClean="0">
                <a:solidFill>
                  <a:schemeClr val="tx2"/>
                </a:solidFill>
                <a:effectLst>
                  <a:outerShdw blurRad="38100" dist="38100" dir="2700000" algn="tl">
                    <a:srgbClr val="C0C0C0"/>
                  </a:outerShdw>
                </a:effectLst>
                <a:latin typeface="+mn-lt"/>
                <a:ea typeface="ＭＳ Ｐゴシック" charset="0"/>
                <a:cs typeface="ＭＳ Ｐゴシック" charset="0"/>
              </a:rPr>
              <a:t>The Geoid Slope Validation Survey of Southern Colorado</a:t>
            </a:r>
            <a:endParaRPr lang="en-US" sz="3200" dirty="0">
              <a:solidFill>
                <a:schemeClr val="tx2"/>
              </a:solidFill>
              <a:effectLst>
                <a:outerShdw blurRad="38100" dist="38100" dir="2700000" algn="tl">
                  <a:srgbClr val="C0C0C0"/>
                </a:outerShdw>
              </a:effectLst>
              <a:latin typeface="+mn-lt"/>
              <a:ea typeface="ＭＳ Ｐゴシック" charset="0"/>
              <a:cs typeface="ＭＳ Ｐゴシック" charset="0"/>
            </a:endParaRPr>
          </a:p>
          <a:p>
            <a:pPr algn="ctr" defTabSz="457200" eaLnBrk="1" fontAlgn="auto" hangingPunct="1">
              <a:spcBef>
                <a:spcPts val="0"/>
              </a:spcBef>
              <a:spcAft>
                <a:spcPts val="0"/>
              </a:spcAft>
              <a:defRPr/>
            </a:pPr>
            <a:r>
              <a:rPr lang="en-US" sz="2800" dirty="0" smtClean="0">
                <a:effectLst>
                  <a:outerShdw blurRad="38100" dist="38100" dir="2700000" algn="tl">
                    <a:srgbClr val="C0C0C0"/>
                  </a:outerShdw>
                </a:effectLst>
                <a:latin typeface="+mn-lt"/>
                <a:ea typeface="ＭＳ Ｐゴシック" charset="0"/>
                <a:cs typeface="ＭＳ Ｐゴシック" charset="0"/>
              </a:rPr>
              <a:t>NGS Convocation, May 2018</a:t>
            </a:r>
          </a:p>
          <a:p>
            <a:pPr algn="ctr" defTabSz="457200" eaLnBrk="1" fontAlgn="auto" hangingPunct="1">
              <a:spcBef>
                <a:spcPts val="0"/>
              </a:spcBef>
              <a:spcAft>
                <a:spcPts val="0"/>
              </a:spcAft>
              <a:defRPr/>
            </a:pPr>
            <a:endParaRPr lang="en-US" sz="2400" dirty="0">
              <a:effectLst>
                <a:outerShdw blurRad="38100" dist="38100" dir="2700000" algn="tl">
                  <a:srgbClr val="C0C0C0"/>
                </a:outerShdw>
              </a:effectLst>
              <a:latin typeface="+mn-lt"/>
              <a:ea typeface="ＭＳ Ｐゴシック" charset="0"/>
              <a:cs typeface="ＭＳ Ｐゴシック" charset="0"/>
            </a:endParaRPr>
          </a:p>
          <a:p>
            <a:pPr algn="ctr" defTabSz="457200" eaLnBrk="1" fontAlgn="auto" hangingPunct="1">
              <a:spcBef>
                <a:spcPts val="0"/>
              </a:spcBef>
              <a:spcAft>
                <a:spcPts val="0"/>
              </a:spcAft>
              <a:defRPr/>
            </a:pPr>
            <a:r>
              <a:rPr lang="en-US" sz="2400" dirty="0" smtClean="0">
                <a:effectLst>
                  <a:outerShdw blurRad="38100" dist="38100" dir="2700000" algn="tl">
                    <a:srgbClr val="C0C0C0"/>
                  </a:outerShdw>
                </a:effectLst>
                <a:latin typeface="+mn-lt"/>
                <a:ea typeface="ＭＳ Ｐゴシック" charset="0"/>
                <a:cs typeface="ＭＳ Ｐゴシック" charset="0"/>
              </a:rPr>
              <a:t>Derek </a:t>
            </a:r>
            <a:r>
              <a:rPr lang="en-US" sz="2400" dirty="0">
                <a:effectLst>
                  <a:outerShdw blurRad="38100" dist="38100" dir="2700000" algn="tl">
                    <a:srgbClr val="C0C0C0"/>
                  </a:outerShdw>
                </a:effectLst>
                <a:latin typeface="+mn-lt"/>
                <a:ea typeface="ＭＳ Ｐゴシック" charset="0"/>
                <a:cs typeface="ＭＳ Ｐゴシック" charset="0"/>
              </a:rPr>
              <a:t>van </a:t>
            </a:r>
            <a:r>
              <a:rPr lang="en-US" sz="2400" dirty="0" smtClean="0">
                <a:effectLst>
                  <a:outerShdw blurRad="38100" dist="38100" dir="2700000" algn="tl">
                    <a:srgbClr val="C0C0C0"/>
                  </a:outerShdw>
                </a:effectLst>
                <a:latin typeface="+mn-lt"/>
                <a:ea typeface="ＭＳ Ｐゴシック" charset="0"/>
                <a:cs typeface="ＭＳ Ｐゴシック" charset="0"/>
              </a:rPr>
              <a:t>Westrum, Ph.D.</a:t>
            </a:r>
            <a:endParaRPr lang="en-US" sz="2400" dirty="0">
              <a:effectLst>
                <a:outerShdw blurRad="38100" dist="38100" dir="2700000" algn="tl">
                  <a:srgbClr val="C0C0C0"/>
                </a:outerShdw>
              </a:effectLst>
              <a:latin typeface="+mn-lt"/>
              <a:ea typeface="ＭＳ Ｐゴシック" charset="0"/>
              <a:cs typeface="ＭＳ Ｐゴシック" charset="0"/>
            </a:endParaRPr>
          </a:p>
          <a:p>
            <a:pPr algn="ctr" defTabSz="457200" eaLnBrk="1" fontAlgn="auto" hangingPunct="1">
              <a:spcBef>
                <a:spcPts val="0"/>
              </a:spcBef>
              <a:spcAft>
                <a:spcPts val="0"/>
              </a:spcAft>
              <a:defRPr/>
            </a:pPr>
            <a:r>
              <a:rPr lang="en-US" sz="2400" dirty="0">
                <a:effectLst>
                  <a:outerShdw blurRad="38100" dist="38100" dir="2700000" algn="tl">
                    <a:srgbClr val="C0C0C0"/>
                  </a:outerShdw>
                </a:effectLst>
                <a:latin typeface="+mn-lt"/>
                <a:ea typeface="ＭＳ Ｐゴシック" charset="0"/>
                <a:cs typeface="ＭＳ Ｐゴシック" charset="0"/>
              </a:rPr>
              <a:t>NGS Observations and Analysis Division</a:t>
            </a:r>
          </a:p>
          <a:p>
            <a:pPr algn="ctr" defTabSz="457200" eaLnBrk="1" fontAlgn="auto" hangingPunct="1">
              <a:spcBef>
                <a:spcPts val="0"/>
              </a:spcBef>
              <a:spcAft>
                <a:spcPts val="0"/>
              </a:spcAft>
              <a:defRPr/>
            </a:pPr>
            <a:r>
              <a:rPr lang="en-US" sz="2400" dirty="0">
                <a:solidFill>
                  <a:prstClr val="black"/>
                </a:solidFill>
                <a:effectLst>
                  <a:outerShdw blurRad="38100" dist="38100" dir="2700000" algn="tl">
                    <a:srgbClr val="C0C0C0"/>
                  </a:outerShdw>
                </a:effectLst>
                <a:latin typeface="+mn-lt"/>
                <a:ea typeface="ＭＳ Ｐゴシック" charset="0"/>
                <a:cs typeface="ＭＳ Ｐゴシック" charset="0"/>
                <a:hlinkClick r:id="rId3"/>
              </a:rPr>
              <a:t>derek.vanwestrum@noaa.gov</a:t>
            </a:r>
            <a:endParaRPr lang="en-US" sz="2400" dirty="0">
              <a:solidFill>
                <a:prstClr val="black"/>
              </a:solidFill>
              <a:effectLst>
                <a:outerShdw blurRad="38100" dist="38100" dir="2700000" algn="tl">
                  <a:srgbClr val="C0C0C0"/>
                </a:outerShdw>
              </a:effectLst>
              <a:latin typeface="+mn-lt"/>
              <a:ea typeface="ＭＳ Ｐゴシック" charset="0"/>
              <a:cs typeface="ＭＳ Ｐゴシック" charset="0"/>
            </a:endParaRPr>
          </a:p>
          <a:p>
            <a:pPr algn="ctr" defTabSz="457200" eaLnBrk="1" fontAlgn="auto" hangingPunct="1">
              <a:spcBef>
                <a:spcPts val="0"/>
              </a:spcBef>
              <a:spcAft>
                <a:spcPts val="0"/>
              </a:spcAft>
              <a:defRPr/>
            </a:pPr>
            <a:endParaRPr lang="en-US" sz="2400" dirty="0">
              <a:solidFill>
                <a:prstClr val="black"/>
              </a:solidFill>
              <a:effectLst>
                <a:outerShdw blurRad="38100" dist="38100" dir="2700000" algn="tl">
                  <a:srgbClr val="C0C0C0"/>
                </a:outerShdw>
              </a:effectLst>
              <a:latin typeface="+mn-lt"/>
              <a:ea typeface="ＭＳ Ｐゴシック" charset="0"/>
              <a:cs typeface="ＭＳ Ｐゴシック" charset="0"/>
            </a:endParaRPr>
          </a:p>
          <a:p>
            <a:pPr algn="ctr" defTabSz="457200" eaLnBrk="1" fontAlgn="auto" hangingPunct="1">
              <a:spcBef>
                <a:spcPts val="0"/>
              </a:spcBef>
              <a:spcAft>
                <a:spcPts val="0"/>
              </a:spcAft>
              <a:defRPr/>
            </a:pPr>
            <a:r>
              <a:rPr lang="en-US" sz="2800" dirty="0">
                <a:effectLst>
                  <a:outerShdw blurRad="38100" dist="38100" dir="2700000" algn="tl">
                    <a:srgbClr val="C0C0C0"/>
                  </a:outerShdw>
                </a:effectLst>
                <a:latin typeface="+mn-lt"/>
                <a:ea typeface="ＭＳ Ｐゴシック" charset="0"/>
                <a:cs typeface="ＭＳ Ｐゴシック" charset="0"/>
              </a:rPr>
              <a:t>NOAA’s National Geodetic Survey</a:t>
            </a:r>
          </a:p>
          <a:p>
            <a:pPr algn="ctr" defTabSz="457200" eaLnBrk="1" fontAlgn="auto" hangingPunct="1">
              <a:spcBef>
                <a:spcPts val="0"/>
              </a:spcBef>
              <a:spcAft>
                <a:spcPts val="0"/>
              </a:spcAft>
              <a:defRPr/>
            </a:pPr>
            <a:r>
              <a:rPr lang="en-US" sz="2800" dirty="0">
                <a:effectLst>
                  <a:outerShdw blurRad="38100" dist="38100" dir="2700000" algn="tl">
                    <a:srgbClr val="C0C0C0"/>
                  </a:outerShdw>
                </a:effectLst>
                <a:latin typeface="+mn-lt"/>
                <a:ea typeface="ＭＳ Ｐゴシック" charset="0"/>
                <a:cs typeface="ＭＳ Ｐゴシック" charset="0"/>
              </a:rPr>
              <a:t>geodesy.noaa.gov</a:t>
            </a:r>
          </a:p>
          <a:p>
            <a:pPr algn="ctr" defTabSz="457200" eaLnBrk="1" fontAlgn="auto" hangingPunct="1">
              <a:spcBef>
                <a:spcPts val="0"/>
              </a:spcBef>
              <a:spcAft>
                <a:spcPts val="0"/>
              </a:spcAft>
              <a:defRPr/>
            </a:pPr>
            <a:endParaRPr lang="en-US" sz="2400" dirty="0">
              <a:solidFill>
                <a:prstClr val="black"/>
              </a:solidFill>
              <a:effectLst>
                <a:outerShdw blurRad="38100" dist="38100" dir="2700000" algn="tl">
                  <a:srgbClr val="C0C0C0"/>
                </a:outerShdw>
              </a:effectLst>
              <a:latin typeface="+mn-lt"/>
              <a:ea typeface="ＭＳ Ｐゴシック" charset="0"/>
              <a:cs typeface="ＭＳ Ｐゴシック" charset="0"/>
            </a:endParaRPr>
          </a:p>
          <a:p>
            <a:pPr algn="ctr" defTabSz="457200" eaLnBrk="1" fontAlgn="auto" hangingPunct="1">
              <a:spcBef>
                <a:spcPts val="0"/>
              </a:spcBef>
              <a:spcAft>
                <a:spcPts val="0"/>
              </a:spcAft>
              <a:defRPr/>
            </a:pPr>
            <a:endParaRPr lang="en-US" sz="2000" dirty="0">
              <a:solidFill>
                <a:prstClr val="black"/>
              </a:solidFill>
              <a:effectLst>
                <a:outerShdw blurRad="38100" dist="38100" dir="2700000" algn="tl">
                  <a:srgbClr val="C0C0C0"/>
                </a:outerShdw>
              </a:effectLst>
              <a:latin typeface="+mn-lt"/>
              <a:ea typeface="ＭＳ Ｐゴシック" charset="0"/>
              <a:cs typeface="ＭＳ Ｐゴシック" charset="0"/>
            </a:endParaRPr>
          </a:p>
          <a:p>
            <a:pPr algn="ctr" defTabSz="457200" eaLnBrk="1" fontAlgn="auto" hangingPunct="1">
              <a:spcBef>
                <a:spcPts val="0"/>
              </a:spcBef>
              <a:spcAft>
                <a:spcPts val="0"/>
              </a:spcAft>
              <a:defRPr/>
            </a:pPr>
            <a:r>
              <a:rPr lang="en-US" sz="2000" dirty="0">
                <a:solidFill>
                  <a:prstClr val="black"/>
                </a:solidFill>
                <a:effectLst>
                  <a:outerShdw blurRad="38100" dist="38100" dir="2700000" algn="tl">
                    <a:srgbClr val="C0C0C0"/>
                  </a:outerShdw>
                </a:effectLst>
                <a:latin typeface="+mn-lt"/>
                <a:ea typeface="ＭＳ Ｐゴシック" charset="0"/>
                <a:cs typeface="ＭＳ Ｐゴシック" charset="0"/>
              </a:rPr>
              <a:t/>
            </a:r>
            <a:br>
              <a:rPr lang="en-US" sz="2000" dirty="0">
                <a:solidFill>
                  <a:prstClr val="black"/>
                </a:solidFill>
                <a:effectLst>
                  <a:outerShdw blurRad="38100" dist="38100" dir="2700000" algn="tl">
                    <a:srgbClr val="C0C0C0"/>
                  </a:outerShdw>
                </a:effectLst>
                <a:latin typeface="+mn-lt"/>
                <a:ea typeface="ＭＳ Ｐゴシック" charset="0"/>
                <a:cs typeface="ＭＳ Ｐゴシック" charset="0"/>
              </a:rPr>
            </a:br>
            <a:endParaRPr lang="en-US" sz="2000" dirty="0">
              <a:solidFill>
                <a:prstClr val="black"/>
              </a:solidFill>
              <a:effectLst>
                <a:outerShdw blurRad="38100" dist="38100" dir="2700000" algn="tl">
                  <a:srgbClr val="C0C0C0"/>
                </a:outerShdw>
              </a:effectLst>
              <a:latin typeface="+mn-lt"/>
              <a:ea typeface="ＭＳ Ｐゴシック" charset="0"/>
              <a:cs typeface="ＭＳ Ｐゴシック" charset="0"/>
            </a:endParaRPr>
          </a:p>
        </p:txBody>
      </p:sp>
      <p:sp>
        <p:nvSpPr>
          <p:cNvPr id="3075" name="AutoShape 1027" descr="data:image/jpeg;base64,/9j/4AAQSkZJRgABAQAAAQABAAD/2wCEAAkGBhQQEBUUEBQVFRUVFxwYGBYXFhYXFhgYGBgWGBcYGB4dHCYeFxkjGxkeHy8gJScpLC4sGCAxNTAqNSgrLSkBCQoKDgwOGg8PGiwlHyQsLCwsLCosLCwsLCwsKiwsLDAsLDQsLC0sKSwsLCwsKSwsLCwsLCwsLCwsLCwsKiwsLP/AABEIAN8A4gMBIgACEQEDEQH/xAAbAAACAwEBAQAAAAAAAAAAAAAEBQABAwYCB//EAEQQAAICAAQDBgMEBwcDAwUAAAECAxEABBIhBTFBBhMiUWFxMoGRFCNCoVJicoKxwfAVM0OSotHhB1PCstLxFiREs9P/xAAaAQADAQEBAQAAAAAAAAAAAAAAAQIDBAUG/8QALxEAAgIBAwMBBwQCAwAAAAAAAAECESEDEjEEQfBREyIyYXHR4YGRocEU8QVSsf/aAAwDAQACEQMRAD8A+rYmJiYoReJiYmACYvFYgwAXiYvFYAJiYonAOf45DBtLIqt+jzc+yi2P0wm6APxLxz0vaok1DBI36zkRr/Nv9IxX2rOSfCIk9lZyPmSB+WOeXVaUeWarSk+x0V4mrHL5jLZpd5MwwHmqxgb8vw4z+xTn/wDJm9y6L/44y/zdMr2EjrLxLxxcsGajJH2qX5iI/wAUxBxLOL/io37cQ/8AAril1mk+4vYyO0xMcjF2snQ/eQow80cqf8rCv9WGMXbCDYSloif+4KX/ADi0/wBWN460JcMzcJLlD3ExnFMGAKkEHkQbB9j1xpjUkmJiYmACYrExMAExMTEwAViYvFYAJiYmJgAmJiYvABWLxWLwAXiYmMM3m1iQvIwVV5kmgMAGxbCriXaFIiUQGWT/ALaVY/bJ2T57+hwszXEJszYj1QxefKZ//wCQ/wBX7PLBvCOFJEAEFfyPM/748/W62McQyzeOi3lghy+azP8AeP3an/Ditfkz/E3y0j0wHFPkoNtS+pRS3pZIHi9xeGvbHMtDlG0c28N71Wl2I9jp0+zY14fwJFCgKrLVNaqdZ8ztuT/wNsedKctV3Ns2SUcIw4nxeHK5RsylSIB4QDWpi2kKfLxbHqKPlhbFwjOzxrLPmWhZvEIohpAsXTb3foOXUnng3t9wLXw91y6j7shwiih4WsgAehY4e8J4jDnYEljIIIv9ljzU+RB6YpRW21zZN5yc72W4xL9okyOdIZ1XXHJQ+8j8j5kE++xu6squ1WTOZzBiUAiBC1EWC7AMR76SgHl3hwXnJkPGFdG8OUy7mZhuBrsKhPmAS1emB8hnpxrkSEN3ptizaTdsSB7E6b2+AeWHJbXuWHQRd4G2TzH2jKxyHdgNLn9Zdifn8XswxzGcaSbOGATGAaLWtjI1A0DY33ND9Q7XyYcAzn2f7QjIbbVMsQI+Pqq71RFAfsHli5clDxDLq7ABqFgHxIW3FGhsdiLG/lYxnFKEm+3/AJZrbaoEyDTxymCfVMCupJdNV+rIfXpzNjqD4RBx5ojpzkOi78cZ1Ka57Hfr536YN7PcRLrNFI2tsu4AkPNlJcUx6kFTvz3rerPiId/xEWLXLJfT420n+an9w4viTUl28/cfMcMrIFHt8hOVPNgm3+aNhTb9SPnhxk+2UkXhzcdj/uxAn5sm7D3W/YYJy3DYw7MiKpYUWAAJqzvXPrhJnOMhZZI1geVYq7yQVSlt/nQ67cj5HGml1E06jlfMznpxfPJ3eS4hHMgeJ1dTyZTYOCMfOmybxN3uVcxsd+Xhf0kXk3lfMdDh9wHtkszCKde6mPJbtJPWNuv7J3Hrzx6el1EdT6nNPTcTp8TFA4vHQZlYmLxWACYrF4rABMTExMAExMTEwAXiYmBeI8QSCNpJDSr8yTyAA6knYDC4A88T4mmXQvIaHIAbsxPJVHUn/nYAnCGBHzMgkn5A+CMbrH6/rP5t05ChdhlzNrzOYBpFLKgGrQg3IAHNjQs/wA2ZcIziTKJImtfT5WD5EeWPI6rqHNOMeDq04bcvkW8SUz505QOYo44w7lDpkkJohQa2UAi69fkXwnL5fh7uftZIcD7uWZSFPmLI3P8AV9DuI9nsvnCDOmorsGBZW86sEbYXS8L4Vl4SzJBoo7ltbH9kklifbHNCSaUVf0SNJXyx5xLLjN5cqGrUAVfmAQbUjzFj5g4Q5Hj02UAinhd9PhDLvYA235H3u9twMDdl+zzT8L7mcOqu5dVsalTUGQGwR60R1GH+a4kuTjjDiRizCOOOMa5G0qfOr2Flienru6puPORdrA+EZXM5nOHNTK0UaIY4orILajZZht+YHStl1NOJ/wDT/LajJ96ms2RFJoBv2HLHjiHa8iBJspf3UwSeF10yAOCArXZQ6itMNt+oBwXwDiqSzTIrFklqZLJtdQCSJz8Ol1+HpqxbUllYJTXc0h4PksvDLBGECotyrqJbxKWuQ/EbUE+w2xv9ny7GGJSR3qs0ardMqhSxv98Gyd7wg7VSBdUi8p4Whc+1kX5kDWPYnFdkZ2+0BGFfZIZIx15zAr7DQFAHpiXG1vb8/wBjTawb/aeHzTKFJWYEpG7JIgJsqQGICsTfK7N+uBs/2ZSQsutdSEB60gx6hquiDVgXXI4x4ZmZZYsnl5VjWKWRmVwSWJjZ5NJBFKxqtib9ORZwIrjNs4BWXMsjWOaRR6TfmK29sKXuu15n/ZUc4Bsh2dGXUCHcE2SebdL8tuWBey/CJYBK+YUCSWQk0QQV3I392bbyrA2QjTJ5MzoSrygqo1HQNTeHw/CSKJs9Ad6OHmTnnUKJGhmiK7Sq1Nqo86GhwTtYr1wm3nPiKF/Hc/MHSHLlVdxYdhqAqv5Wb9ORJwqyXDpxLLA+Z0l1LvIEHjQDZT+hzfcHkDh3xHKjMMVimCToNQIIZlB3BK2DVgH/AHsgp83w6USoubOsSlU7xaFAMNtOkAbMxs3sDy2xUHSr+iGjo/7OCIFU2BuDtve9/MnCnifA1mUhvfbmDexHkb64J7QZ8wRxxQWZJKRBzIAoXufEdwNzzI6XgFuyupLmmdpTvYNgG+l9PbT8sZxW33rou7xQXwLtQ+XcQZxtSk1HOfyWXyPk3Xrvue2Vrx87yUHfwskwsqSpvexZHPrupF+1774O7McdMEgys7EqdoXJ3HlEx6/qnry51fq9P1G73ZcnNqadZR2+JilbF47jAmKxeJgArExMTABeJiYmADy70N8cXm8z9tkMhNZeGyvkaB1SH5XXp7nBvazPlyMrGd3FyHyTovu38B64K4XF3ahQK/rnjzus1qWyJvpR7s8cDz6SqHiYMh2senP1B9DgPivZp4nOY4bQc7yQG+7lHoBybnsPlXJs+J9mnhc5jh1BjvJl+SSgG7UD4W9B8uoYdv8AqPCF8CSd/wAu5Km9fKj5i/Lf0B5cCjL4tPK7r7/c1vswqHtOZMsZcqneOH0tGT8JF3v+IcqPkwNbEY1yPZzKqwl+zxq3xfDe/wCqOQo8qHtgDheTXKwPJMCmsqz3RpiFTfSKstv1+LrzwVxkM8SSwSMDGLpTasjadyOTgV9CaOE2rqOB/UkHGpZ8wEkRoIHRtKsB3ktgg2QfuiAdWn4vMiqxnJI6xqGDSTZFwQObywlSmoebFD9U9cC5njKH7nNERPsySqdUYbmjXzQ8vC1bddxhlkspJO0UzjupIw0cg5q69QDe41gOp8ifPF/Crrz8i5F2dzUGdzYTLurDMZWRJipHhCle5Z6+FgxI33wTwngUoky2ZUd3JVZmM7BjpZGdasaiQCRyOxsUbb5ox5aMzFB8S62VVsAsBqfkSFuz5CzhLxTtZP8AfwooWWOSMxMB4XjLREg3yYhqPmLr4Ti4ty4JkkjoJ+ARyxlJCSCysK2IKkHb33B8wxx6+yQfaJCrhZZNGtQyhj3eoqdPPk2/oq4QcRyi5rMaooy75jKrJBIZCghZWYF+d2NcZ2BJqupxXEcuft8vgj0/aMoTMf72O1TTp25MV0Xf4+R6Q9PFJ+YK3O7Y0j7PIkUMaSeDLOhQkiw0RvSxqtwaYbc+mBc5wSZctJDGwLMstO1DxS6hZryBA+XrjLiGXWSCTZHKZueXuXrTKqSOrKb25MCCdgwW8ZZ2RSqrFJLHDDlxKNDsG+8BMQJ57KjeEkjxLd0MTsfr3LUxbxaVYpctHNDIcrApvSmsalXRGHUb6QPEdjz64ZRLCVU5TSIpCX8AIBJ2Yn18NH2x6/tvRKkUmklYTJKx206QB7bmz7DBNpITGrCOVotQWhrTUKDFb3IJ+ow3hKwUs2hQ2QGalaQOY1hGgSIQrFxuTq8k5fNujYLHH8u7LFKzPq0p3rxkRuxAA3rSCx5cuftgHjGTGWy8MDMVh1xxyPvencsT7sLP05HBizLmpEjy61BGQztyU6dwi3z8yeux33wn/HnlCNO0MLRzRZjSW7k+MDnoJBv05H22J2GOe7QcXE2cy7ZDU2YIIOxCd0bOmQHlvufID2rquL8eSErJLfds4QuKpLB8R3vTe211z6YU9oU+zASZaNFZ9mcKuwNEfD8VnYdLI57DDhLjH2E0a8X4rFlAfCveyUdEagvI38SLPM+fnhIZmmLQZyLuZXGuHfYr+gTfxir6ewNWe3Y8d2ZlmdsySJFnDGrG61+r618gPDjfN5Ns9lE71e5nUmj1V1Nah5K1XXrt0OHHYuP1fp9PkOTY37GdojKDBMfvoup5unIP+0Ds3rR/FjqRj5RxuObLSR5qLxNHWo1WranDejb+1+mPpXB+JpmYUljNq6gjz9QfUHY+oOPW0NTfHJyTVMOxMTEx0EFYmLxWAC8C8TzywRPI/wAKKSfM+QHqTsPfBWOW7WTd7JFlxyvvH9hsgPzs/ujGepNQi5DirdCzhKMxMsv95K2o+nkB6AUPYDDvM56OBUMzadbaQaYi6J3oHSNuZx4yeVA/hgDjMudjLdykcsZ5bG1FC9YJ33v4b6XWPnm3qTyejSjEeQT2AVaweoIIP02PywL3rvLbKABtZA1H586xyeTkllcvlZ4YwptwA7edhkND6+LyIw87RSu3dhQ4iJJlZPiC0KFDxUb3I8vWi3ptYv8ABCa9C89xJ45GWaNWhY0tHdgQNiTtq57WpHS+eFmTzhiLiIllFloyKYg82C7UejAbEkfpWM8tmCpcRK80B20l9VEAEldZvSfK+YBGxwTwyASWx2jQUpkFSpz1ISeaVR/+BVJJLPn5E7PfZvIRxRyWVESkuSQQ2gjUBJYvUosH0AwXxDiIzMH/ANv3vh0yPFpeKSaD8WgkBiCOqncjSa1DHvIyRzREhSYpVKkMK1LZWx+qw3HLY4X5r7REqxpG8zRspy2YUraqSoZJuVDRYO1MKOxG26952+TN4wgnsznYy0kTIY4ZwGhjdrVoylPoNkb8ygO1+uMf/piWUqHJUxAxd4fxiJg2Wl57nSzI3qWw7iyEcN7agZO8RGCkRsdzo28PiJPoWNVgkMzC7rEvVSeClB1bKyXCI4O7Osnuu9EY2+CVg2huZIXSKO3LF5mGJjIzLZl0a9zv3RtK32IPUYAkvmTYv3GNw3L8sc89SVm0dNVZWf4Ll5k0urDxu/hdlYmUkyCwfha915fQYBz3Ag0mpJCqHRqjABVu6+AXzAoAEdQMHg6TvY/ljPMSDXEPwsxv1pbX8/4Y0UpUQ0kchnuDtHOMxOCQDJJJp8V+JFgiHmTsK6m8L+G52ZsxLo2zMzd1qO4SqMgTz0gAFuSiO92cDH0d5gBvuOmEPEuGtGry5QAy6NKWRSjUWbSOWok3vzIGNo6vZ/Qhx7oLm4rGsiwMryqoWOSbRrRXIUIJa/Ex3O1CxdA4x4jKYAzOCIU30oLJs0qgLzJJArC6TOx5JCuVWRpXTvWjdidFKS0s1nwE9aPiIAHng7s/xAyQhJpC8zqZWobRq4tFYjwpsNgTdt6XjJwpWuClIBbLCQd/xDSqr8ELG44r2Bk/TlPKunvsCeGzCWEhMuwy4QJEZLuQG7pT4hHVUTz8sLeJ8OjilMuebXGp+7Rv7tduSqN5JSb3P8rx44cZe5BzErZbKoToViFmKX4FZ/wALtQ8XTyONNtxw/t+nr59RN0xnwSKXL96kpUwjxRE/GLvUrDlXmdt9/xGgeF56fO6pIj3cIYhSQLYDruD9K223J2BRnTO5ed4GLGnj3BU6ihqgeQNisb9np0+yRogru1CkeXOj+98V+p8jhSeG6yKs4BGllS1zJR0YkWAB4fLp4huarcDbyxfYjOHKZqTJufA9yQ3/rX6eL91sVxd1OlPiJZTXUaWBB9LYADzv3wq7ZFoHgmj/vICp96ABHsdx88a6E9s18yJxtH1hTj1gPhudWaJJENq6hgfRgCP44Lx65zF4rExMMCMccblZO+zM0l7atI9l2H8Lx1PFMz3cLv+ipPzANfnjnuBZWo0B5nc/wC+PO66dRSOjQjbsaTxsctIIiBIUbRy2ajp9OZxxfCsjlZYqkkkjzSf3haZ45g/X4jRF+nvjpeK52NszFltcqSaGkDI+lQN1p9/HdbCjhHx7huYDanjhzYBtTXdZgAbqAw2JHvjg0sKm6vJrLLs07MwrIzSSaJJEd4hMBRdRVE+Zqv6OPXC5JZ+87yZklRjaL+EdNuRA3F+nXG3F8yMrBAkZWAySKtkJ4F+J7va+hPqT64rPpls3OyBW1xBW76NwCC4NKGU3ekDntRrDk7yCQukjImZdo5aBDIPDIt6fEvK7J/OuVlrmEEcQjCLKtESR61DlSNyqnZrvkSPTAPCeGLG8krM50A6nlcu1DxeWwrf5DHrifDRONckMc6kAo8dR5hVO6jx2koro1e2Fi0u3nnJTtICjl7lu9gMmZjjQoIdTCWEsQQGRqLDYL4twOVgY6HhzSiNe+K95Xi0g6QT8+nK+tXhLwPhiq2vSPuvCjFZI3AI8SPGfCKBBsWDdisN8vmre+WKm80hQjeRhDFqO+NOKMBlpNuSN+QJ/ljw8lMPbHjOyCaGSIkjWpXUOmoEfPnjPcW05LBeUgAy0VdEX/0jCrjcoAiBZlBkpimrVQR2HIX0GPWUy0sbDVMXUCgulQPrzwNxKN2ZCiq2gsaY0CCjrzAP6WFaTyy1CVDRSndExl2s7ay2qxtW+9YWRZdp5mUuyCNV01W7vqq7B2AXkKvVzxq/EZCp1qqte2klh9SB/DGUOckEshQL96qqSWrSy2A3LxCm5bcsXFqqREoSQzgk1xo36Sg1fmAf69sbxGsCaVRUVeQAH5CsaLmRXWv65YbWMGdgPH+EieNlUrEHYGZgo1OqjkT8hub2GFyxCbLmDKqI8swIeeQf3l82Qc5GP6ZoDpeww6+1WaHLp74C4pxFwQkcLyMRe1Kg6bsdh7bnBBvgGgaZpGiRbV5Yw2mQrtrAYRvR/FRF+pOFGUyKzxJmBI75gPR77dUZWp4yg2Uddt9xvgvKz5ktHI+kKXKPEqm0+JQxY7tTAHahR649Z/MLHJpCuSxJCohN/pE9Pck+Z5DG3GEGGGGUCeSVL+8UKw6ErZVv2gCR7HCnPpCHEmrumJ5qdNnmeX8vnj3m89PoYxwqNKk/eNvYB6Dl9cBcQzC6YswRYpWIIvZwrEefxAL88ZxuymlQ1yeciiOoanbzIPlubahfrZPljDPSfagQw0gg0CGD3RrYqNtj+Xng7MSALcdBeYIrdeh9iN8K4cyZcwAvJRRPSyy0PoCfbEp9yWqOg/6W58tlDC3xQSFP3T41/iR+7jtxj5j2JzAi4pPEOUseoe6H/Zj9MfTFx7WlLdFM5JKnR6xMTExqSKO1UmnLPfUqPqy4y4WvhUeQxn20P3KDzlT+Z/lgzhS7D2x4/wDyD95HXocMRcT7JRy5qTMZllMZRVQElChXnbWPfn+I7eaPMNlkmjjyuenLF1GhXM6bsBW4oD1s1hxxPslBnZXmifU6uVcOGkiDqRa0aKjatiV50OePOQyDRZzXJGq61WMd2tRppB5fqnfyN9K5ZRkqy3xwPvwOc877aIlkSrNuAbvkAVNiut+nrjn87HlkOt4pcu/MuqkHbnuhJIHXasP+JjNFyIDGsQXY1chPW7GkD2s4RfY3jJaXLPOb3cPG7e+ltI2rmSSOmMI4f5NOwZHlBLC0LtJIrqAXNBmDC96AANGuXv1wAez+YgkMsM3eWoXTOPwqSQAy11J3r69GnGuIGARLG0Sd4xBllJEa0NR5EWzcgLHI4wbjckWgySZSZWdEqIsJCXYKCilmDVdkbbA741W5cdyXRvK7OiggKxA1KDYBrcA9cSPI6ffB00NSbdcaTRdcZ/M03UqQrdjdXyxhmuIiPYbn3oCtySegGNOKEqCV+IkD64Q5/JMF1P8Ai57j+uYwlG5cludRpI2zHG2c+AO37ICjf91j9awGO0DKaIY/tEf+0YGnlngm7tGjAfToJRTd0DZJ6Ma9mXzx6ny+dI+8+ymvXl9W2xu9OPyMVOT9T3Lx2RuQUctuf8cXDxsj41BvqNj/ALfwwsk+0RgtpyzAAk+InYAk7d55DBnAo3zSM7xxqAfCVDjU3UG2PhG3Kt/Y4JRjGO7FDUpN0P8ALZ0OBR6YYRoWHO8cfls20ZIXevzw4y/G1agbBPzxLsaaY12U1/X9bYD4pn2WJmjFsK6FqXUNTUN20r4tPpi3TqLxnKnhJ1EWDuOa7cxseXPl8sYqastwpC/MxGVD3MuZlkrwMo7uLV0s6VUr52W2vBHaLKgaJNfdPHuJNtNkFSpBNFW5VgKCKQt3jHNSQkbKJNDk/p0Cho3sDXn6YLbLMMksblWkJJHekyAAuWUSG/EQK68x6Y6U+MmInn4sJPC2ai09ViVncjy2uvzwwkMcsQOkiNQVplZPCFG4B3quvpgHI56Zp1gWXLUwbxJGxUFRen4qJ26cuuGeT1v9ojnZHKFVDIukU6E0RvveDUj54hwlkQZGQAaY5GMW9Aaj1s/Ca/K/fD7JTRQJe5PmVoi/QgV6k7+uPPCYVbJodC2LFkAk7lgSa50QPliZGSsjKjAimar2FaNO3mPD+eFJ22SlwCZI93xTLSdJCV9fEjrv86x9YQ4+PTzf/cZE+Uyf/tAx9giO2PT6b4Dm1PiNcViYrHUZiLtkPukPlMh/iP54M4TNqXn/AFvjDtgl5Vj+iUbz5OuB+BZixXtyx4/Xr3jr0MxF2T7ML30wknPel2kCxSaCIndmXWKsmyfTA3Cny7ZvTDmJHaMkkMzENYI6gBxvYr0PLG8/CZ45cx3QV0zB3YndFIVStc9wunYcgu97AxeEyfaoAoURRLZa/EztzBWthsDd9SOuOe0+5QfPwR5mLLmcxGDVIjqqCgBsNN7kXzO5wBmezjIL+1Zo+ZMorbc3a1pxXaCdnziwvmGy0Ii1llYIXYsQBqPLkTX6relcpFxCOVtOdnlnWNyFjUFlcKxCuxQeO66m/wCZCDau/wCAbR1/FOJR5d4Un0CKQOGZyKBQKVG4o3Z5+WEeQ4vtDmViyYWWXu1jjjP2gAuEbxDbUoOojTVe4w44vxox5QSpGGNr/eI1RhubutagAOYFHAuaz2dbK3l1jl1i0lg+707jnHJdg7iwevIYuCxlfyKXI9zsfjxZG2NHJKKWFEgWPI1uP5YxZ9iKxys2XBzXFsx3koCche55GhufYDA8vDWcU0lkbhSQKHWhdgeu+A5y0bnpf8L3GAcvwzUzF0dcwX1CVR4zTWpViCO7IAFcgNtt8dWlp7lzRlKVdj3xPL9/B3T/ABobjN0bG2i/UbfMeQwOk75qAtqIPJ99wwrxV62D+8RhlxdQHcryBrbz5ke13hNJmHysjyx6WWZbKsPDrXm3uCdVdQ7D1Dg3JUueUN4eQc5VppFysbEk0ZGO9L8W/wAqP+UdcdbmJRFEsOXXYCr8gPi36nzPmfPAHC8l9ly5eT+/n8TX8W/i0k9CeZ969vP28pGx/E+22wCjoPT2wpvc6XC/l+v2HF7V8wVowTS71zOM229fbb8/+MeO8JN+XTy+WCV8vPAIccMkJjo9OXtzG+NZiQrHmQCR7gEjAvA3JVhVe2GOdUJEWLqm3xP8IPQkWOvS8Z7Mmm7AFw+eeWNXVYHVgDs8gqwNvhbcYCzufWTKSyNEPCXQpqsPp8JAauRO3LBCcKJGp8pDMG31wMFJB3umoH/NiuOLEIAGjcRla7pV0v6KADQO3nyGNdsbx5/P2ItgTZgARwy5Gg7AIEeP4qJFFaKtQO9j3w24I8TLJFHDJCYyCyuBZZ9wSdTFidPMnywvk4toZXzOUlRUOoOCr6DRGohTY2J8+eGkUSDvJkfUsoU30ARSB/O75YJ8V/ff9yY8g3D5IFiEcUqFbJ3dSSTQ+mwFDAfFo2KMFKlaJ261vgnL8Nj0/dqukcqZtI9qNDAHFssY42YRnZTypuQvqDiFTkN8C+fJlZshdf3qLsKHhlXp68z6k4+zQ8sfIY5BJmuHoOjhqPMU7Nv8lx9fiG2PV6b4Tk1OTS8TExWOogC49l+8y0qjmUavejX545Xs5m7CnzAP5Y7iQbY+f8Mj7mZ4uqSFR+zepP8ASwx5/WwtWdOhLLR0XEOOxZdQZnRL5F2AsdSB1wrbtspKmFXkUmgfCgJ5UocgsdugwX2kOmNZY8r383wJSKxHM2xIsINzt1PS7HNZuPOQkSydwjtykzLjUNq0xopOkegF+Z535sIRav8As2k6Z1/aPiEEMInmiWRgQiAqpYsxsKCQaHMn2OxO2FWY4fmDE0mYzYy1b6YlASPyDEnxH0v2JwdloYs/kgmZKSrVs0RIUsv4kI3H/wAiumE8mQyAyy5tmmniFUXYvpBYJZBogA878uWHD0+foEkE8Ez2Zfh/ehNc2ltI2XWbKoxuh6nldbc8J5+HZviLESa1MUdUUaNDJZ+EFgDIaB12VUEAc7x1K8fgSRYxLGS5Coi7nfYfDYA9TQ5YZSZ4LyGH7Tbmg22Y8LybxZSOOZi8ijxEnV4udX1A5ewxi5JvBQkJBLUB/W94BeYOqOhDKRqUjcEEWDjLdfJUVTFvEuGl72BHvTA+YO4PscL5YDFSNK41GlFqLPQDfc46dBYs4VcS4ev2mEjmxIPsqSMAPLxUdudDyGFFrhlP1FudyyxRaWZVB5ajuTXMnr9OQwHHw90064xIth1O+nUORsehO3IgkVjo83HpnDFdQKFKsWpsN9COZ5+EYxzkCjJRjmpKoQpFAMRtz5aCQPcY0jJdjNiGWJpzrDq5JCnS2yljtY5167Yk/Co18Lu5K8yoGkciL+VfXfHQlhEXEyKuoJpYX8Ov4SDyK+Q226VjI5ETO/dik1eJje7aVsKPagSb35crw91fQOTkeKcIeCiN1PWuWBkzP1/5HLHdyxB4BYvn7EAkXhA3C4yb0/maw3qJdioaTnwzbgj2C13vX0xpxZopFWKSXum1K6OV8OpSaFt4Sf1bvcY8RyCMBRS70By3PvzOA+F5qeWNmYRzCyJcuAFePc+EXs5ro1X0OHpXL3itWO33Q3N8HmdlKzs82oHvC5jWNVIJ0RrsxIBFH5nGfabMQlhHmJNF7qxBAsbfFyB9CRzOMuEcKRpxNG5EMYpYyXBSU7MNDfB4SBXqehGM/wC3HkRpEyxlhLEXrUsQpIJ0Eb+140zf0/Qy4QXxB5TGpgaN6ABeRvDpCm3OnYnYem5wRl+GpDkhGzBkKsSb8LB9zR/Ro89r59cJMtw2HMJryQKEsFkRWKAAnxa0ugRz25+uHHG2VpIYQaTYDy+KNF9NtV+9YiX/AFQfM5zLZVF8Ku0a8lajsPKyLr51hv8A2TmANUWaEg/XUMCP2vFY9sM+I8JiCFQoG2xoX9ed+t/PCDgGZZJHiJ23seZ02G962Pnt5YW9yTa/kNtOjTs+e/4rHdExRlmIG2rToJHkLbbH1RMfOv8ApvlNeZzc/Qv3a/LxN/FcfRlGPY0I7YI5Ju5HrFYvExuQWccR2kyvd5wOOUyf64v90I/y47fCLthw9pcuTGLkiIkQeZTmv7yll+eMtWO6LRUXTsH4RnjoPNiNv9hhBwzOZVrmzhVpmNkOC1UNgq0eVkUBtuNt7M4DnlNFT4WAI9juPywZxcSGQLl8rEztRM0oQICb2/SZ9rr2548Hibj+DvfFmPZDLqrSvGpjjlclUoKNtrA5b+m3TpiL2DfVNH9pKZSViwhRRqGqi66iPCpO1DphRxTIxZWRJM/O+YnsNHDH+kDa6VG4APXYe+O34Xne/jVmUoxALI1a0JFgMOhrf2IwSk4Pcnd+eMVXgH4TwKDKioI1Wti1Wx9zz+WMsvnI8w0hhbX3blGFFacdLI5eovB2Z4nGjrGxp5L0imOyiyTQ8I9TWOf7RTT5crLDIrK0qL3HdqNQcqGOoeIvza/LzrdRuTzyxcC/tTxnMHLhGyzxrIyobkRmYHnGgWzZ5WL2vDPh+bmDxxzIi99YjgSvuI40JLO34jZVaGwsVvYw0lyyuzShQ00aMiE8r35XsLNAnnW3LHJcO4V9plTu2nVlj0ZqSRjqJaiY18rIuhQAo10NxlGUKrjz184FlM6UNp8QIZD1BBFXz2wMciksgkErqQdqaq5qSBy3B3wqyfE3TMPFl41kRqjgjWSliWHwu8go6EZnPi3LaaomsNIMxFNZjNHW6rdAP3Zp2UXuoNi/T2uNm3L8+ppuTww7N8IilbUSbC6TR+IeRr3P1x6zEUbxmEikPlzB2Or3vALyMg53Y2reweRB8sRM0fxA4qNCcHyB55EWaJJH16nFkivCLoHc+ftvjeXgkIYnVpW9gNO5N3vVjf1wg41MTMh+g9sFtIxAs36YG0lyVHTbeQ3N58ABY6CDbCqfMBQWY0qgkn0G52+WPD5+OnphI0dalUi1BbST60efTbcjARXvXdQe8KjWFG3eQvSyRkdHBHobKeZwex3O5fsX7ZQW2P7mWY1Tq3hIIWzl5VFstkq6Ebq3lzoijR3x64YDI0aOxMjRhoszGQWob6Zf0gaNaufodzr/AGeyNrQzTOwU5Wb4lCEAsklVW93qqxp3BFhjnMqqCQZcJHmJEJtaoMRuRtvvtdY6E9uEc7e7JjxfPuR3cUkYkFGmoBiKuxdgGqvp8sJuD5lzI32crHIxJky8tmNmHxNEw/OvmMGx8GWWPVnIYu8Yn4R0/DvZN161ywNlclM0AyxhAAe+/LKRQPxgc9dUKwQpJp+fcc3bTQ34Pw6SOaWebQhdQuhCWuvxMTzPl7nEzmTWbZiRRuxzo7EfMfQ0emJnc4WZIILZgoBZjfTYsepNEknYczzAPhWaIN37odxVfO9yB8tsZO27DHAVxudnT7vZiR8R9Rfn09Mc9m2+xwvIzBpHBAq6F86vdj60OVVhyG1prUgqb3BDD15YS8LyRz3EUQ7xQnW3l4SNI+bV8gcaaEHJ7exM5KKs+h9iODnK5ONGHjI1P+2/ib6XXyx0QxnElDGox7SVHETExMTDAvFOMXiYBHzfPZY5LNtHX3clyReQ/wC4n7rGx6MMOM9lPtmXBQnvYvElGjqAIZb6Eg7HoaOGnavgIzcBUHTIp1xt+i45X+qfhPofTHIdn+OkyaWGiRfC6HnqBog/79d8eT1ejT3xO3RnuW1jmF0ycKMsR+0yivHTSFjV2bOlQSL36gHfCfhnHjkM1LFMDO0hVi8I7x9VXRA5i2I9Pahjon7OwZmTvpjI2wGjUAgq99hq3vlfU4PfMQZSM6FSNK3ocz0Hmx9N8ce6PDzZeQXO8OeeSPMZZ0sIUp7KFSTvtuGBJ/4rf1luD6XEuYfvJB8I5Iv7I/nXQcyARzHBeIDJOSbjy07ExIbJranUAGl6E8ja8yCT165nWmqMhiQShsEE1a+lXiJ3F0NZyIc3me7zcj5WObMTMArqJFWOMKPNhV2vLfctW5bBuQ7Qd/G7WIqtSz8ketrJoH8jyurwq4TxISQpl8sSJnsysQbj3IZ25eKqHv5GrP4twjLJBH3i3HliXVNqdqI8YIpiT+e3LbGkkliXnnYnJ4iyq5LJOMtck0hVC6rbNI50qRV0q3YH1JJJKI8DkhzMEAJDSxkMBuFjYuHAPQBFc+p98EcK7UyFEavvZp2jCoBppT4mN/hUXvzO2H2W4rBJLrpWzAQp4WJtQbIX8PPqN+fTFvdG8E47M88fPdRjujoClULKLMcXIlR+qK+QPvjBRJE2XQzd6HldtZC20Oksqsa3P6womh63pPlpZUsSCJ9ZanTVGwKldLCwSN72I3AxlHkBGMsqyq6wK4dyfES6MAQN/wATHrsB1xCqqG7sWZfPR5l8srMGcs6SCgCCDItsABVHTXLpjbL+FpLtik3K9wsiiRB7bsPkMXFlVUw13atHO05rYlGklOm6+Iq425bY8w8KbvnmbMAq5FxqoCsq3oDE2SRZ3ABvFyUXavywi2nYvhUZZUSSWKTRIqRoB953MzaCri/EaYNsOcfM4Yf/AE6EfWWWNopRoer72Jl8SPyOoAst/qqfXHk5uOORdYXWFdo2KW4VBb0a2oG6vAJkmnjUtDIqT7CRJFMkYbZXIvYedch54qMnJKQSiougvO8Q7oiOOx3rvo/RLlWc3v4Qx6DmSdhjl3z5fu5JU0yBaLLZtSbtd7V1YEFfU74Mz2WaMn7TI/eR00B27slSt/hvUeXiO11ZsFmkUMbystXHOnfJ+q22uvI72f8Ane1UUTbZS58gpHPuHIEcqi1a/huuR63/AAG+NM7OFAvr0Fkn2A3OPUB7pRHqs2dN0DQN1XUAED/bGHDVWSZ+8IJF0p5GmI/IUa/Xvyxk65NQLKa2lMmXIOwBvYg1RDK1GiAK9VwbHAi+PNMC3RbofXoPQfMnliZ3h5jbXCK8wo/gOo81+Yo4yk0TDW3xKotQelmiDzIuxY8qO4wXfBNeoFksyI1zEjArEW8IOxIAG/8AEedBfIY7L/p/wA5eDXIKlmOt/NR+BPkPzJxzHZvhpz2ZBIrLwEGujON1X1A2Y/IdTj6nElDHqaGnWWcupLsewMXisXjqMyYmJisAHrExWLwCKIxw/bXsy2sZvKj71K1oP8RR6dXA+o25gY7nHl1vEyipKmNOnZyfBeLpPGrxmwRv6HreM+I5JVkM87NMq0IYAtLqYBRq56yW9OtUdhjLjnAXy0pzWUWwd5oh+Icy6D9LqR16dQSuEcdSdAyHY7eo879ceHqaEtKWODtjqKaMJkWFWmzirNmZRpWOtSqOkajfYXud+dCyfEo4fnZMiDCYzJoHeSaSx7sMATex3vxHegW2Jw7zcPdmXMX3kioTGCNkpOQA52QTfPxH3wsfNrJGJYg32ieLQypsrFgBqYb/AA8wQeR3JG4hO+SqHfDeJQzoZoVUGUAM1AOdNimI5kbjmceM3kzK8SabiT71yeRKEd2nrbW5/YHnjiuJZZ8soTLswETKCUNAzMbYV1Wgwr3vcYdcO7aFZAJIWEZITvQQV1bBrHPSCQL9R54PZtZiLcuAHgOSb7NrPh76RYIiegkJeRvn8P1w94jw2MZvJxwrpKM7Egb92I3B1HrqJrfrhrnMjBmIRACIwDqTu9KspBJDKOXMm9q3OPGW4IcsryQk5jMNQLTPVrYtQfwirNdSBv5Nz3Oyao5ybMOP7QnVqqSOBDWoLoChmC8idUh+Yx5gDxyxrHOcxFMr6XbSxDxjcWOQvaulHqNzuHwZzL5GYDLqZhMZKYq6yiR9b6QrbMF2Fny58sa5FnzOZSYwSQRQI9CRdDNJIFU0v6KqGOray2K4vivxgSOWbiL/AGVSWPeL3Pj2DMjyR6jsBtYZfYgc7wx4plCftab2GSXqa00bA6UByHVQeeBs52feTIQFVbvYtQ06SGKGWTTsd+YDexJx1WZ4e321n03G0eltxswcGiOe6sd/T2xUpJcfP+hqznZ887dzOYqRCNbEgghyoYAXZB8/X1xlxRcvlNSJPPC+gsiKzmOzdBQQQTY+G/LphxPkljyohlYaQGUsDVDUdO5FBgK8xY648ZfjUbMEja6Gx3N6aHOqJ3vbEqXoPaWuX7/LxrmV8bopcDYq5XevI7n6kGxeMP7Qgy47lG+DY/i0k+KnI2U73XT02wNxLiEhn0x76VDaSLDfGWuhfJeY5VyONoczFmQNSeIc7FMB5hhuVPRlNHC+b4BCziUIbTIhs2BsRZ32ZfVSSfKiQee20eWMo1ptMh8Y5WRYDDyOxAPoVa6234PDGJZAaLIfDdWQGYHVtbaSBz/SBxjNIz5rVliGYXruwnsWrrW9XVA88VzhD+bCspxVZLRtpF6EEX7ex5jpY6EHCmOJszOYoFAdxTyV8CA7k/PkOp9rDNpWmzHdwqC5AJbog3Fn6kDqboczjsez/Z5MqlLuTuzHmx8z/IdMdPTaN5aI1J0q7hPBOEJloljjFBR8yeZJ8yTuT64Z1igMXj00jkJisXisMCYmJiYALxeKxMAi8TFYmAZ5dLxx3aDskyuZ8lSyHd4iaSX18lf15HrXPHZ4plvESipKmCbWUfPuGcZD2rAo6mmVtmU+RGG0LKqt3CRpIwNHSFBYgkaqF1YwfxzsvHmdzayAeGRNnHp+sv6psY5LOQ5nJm5V7yMcpYwdh+uvNffceuPM1ulayjrhrJ4Ztxvhbpl8vFHRleayb5yaWNk7XXO/JSaxnx3K5eFoMvLfdxxOTo+JnNUQPMsL32+WD+Hdo1YA2CPMYLXhsEuYTMOxLIKC2NF3YaquwTtv5bbDHLv2/EauD7HOt2YoZeJy3fTOWO/iiiVd9/0qo+hWhW9+Ie2DZV82rv3ioSYSWu+gS+ZAJHn1+XS57hMk8uZksDVl+6h8XVrLk/o7+G/I45+dY8ymWyZyphl1IrkoFOlR46PNrALeXPc7HGkZKXPnnBm0xzmu000eThldFaWXQCgJRba2PmR4Qdt96w+llobm/wCv6+mOI7XcYj7+OO77qVTIAppdJFjluaPTHUJmg6hkOoHcEGwQfLGE1hOuSkYwAhpNPIEAelb19TgDhudc5mVCaHipQABsImHrelz9BgvL5jSZP2z/AOlcIRmZAWzai012a28JQICeukrRJ6FlPIHFRV2KxrneBpLIXcsdl8N0LF8uoHLkRhLnO6jzEZiICr8QUk76qNnzKuTvv4cORmY8xGym9LKVZeTCxRHpz5/PCzi0UCwGOJRYqtyxoEWB0UVewoemKi807CjRxozsXPxbfICUf+WPfFuD764PCbsryBPUj9Enr0PXzxi9u+XkNeFbcnzBUH/ywNLxlpJCkAaRvJd69T0UepIw4xk2qG+DOCETAtmI2jdTTMNkY1VgGzdc/wCJFHBuRibMfd5RQsYNGWvCPPQPxt+Qwz4b2SkmAOcawP8ACX4f3zzb2FD3x1+VySxgBQAAKAAoADoPIY79PprzL9jnlqegDwTgKZZNKDc7sx3Zj5sep/oVhsBiwMTHclRiTExMTDAmJiYmACYmJiYALxMVi8AiYmJiYAJiYmJgAmM3hBxpiYAOY4t2IgmJZQYnO+qM6bPmy/C30v1xz8/Z3O5feMrMvodD/RjpP+b5Y+j48tHjDU6eGpyjSGrOHws+aJ2qlgIE6SJ560ZR9eR+Rw6yPbVHA0tfoCKx1j5UHC7MdmcvIfHDEx8yik/Wrxyy6CD4NX1DfKEkvFYWYl0Rv2lVv4jGE/GowAE0qAAABQFDYAAcsNn7D5U/4KD2sfwOMz2Dyv8A2h/mk/8AdjNdBXcft/kcxm880kEqwlS76tO4Famom+Ww3+WCeGZ+PJ5dYiy0oAO43O5Y79LJ+QGOgTsLlR/gr8yx/icFQdk8um6wxD10Lf1rGv8Ahuqsj2ubo4INC5YRa2VgR3aKXFEEFbAJC72B0862wZkeFZkgLDCIwBQeVvFXsNTX9MfQ48ioFADGywgY0j0sVyyXqvscbluwxc3mpWk/VHgT8jqP1+WOlyHBo4VCxqqqOgAAwwxMdMdOMeEQ5N8lKlYvExMWSTExMTABMTExMAyYmKxMAF4mKxMAH//Z"/>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solidFill>
                <a:srgbClr val="000000"/>
              </a:solidFill>
            </a:endParaRPr>
          </a:p>
        </p:txBody>
      </p:sp>
      <p:sp>
        <p:nvSpPr>
          <p:cNvPr id="3076" name="AutoShape 1029" descr="data:image/jpeg;base64,/9j/4AAQSkZJRgABAQAAAQABAAD/2wCEAAkGBhQQEBUUEBQVFRUVFxwYGBYXFhYXFhgYGBgWGBcYGB4dHCYeFxkjGxkeHy8gJScpLC4sGCAxNTAqNSgrLSkBCQoKDgwOGg8PGiwlHyQsLCwsLCosLCwsLCwsKiwsLDAsLDQsLC0sKSwsLCwsKSwsLCwsLCwsLCwsLCwsKiwsLP/AABEIAN8A4gMBIgACEQEDEQH/xAAbAAACAwEBAQAAAAAAAAAAAAAEBQABAwYCB//EAEQQAAICAAQDBgMEBwcDAwUAAAECAxEABBIhBTFBBhMiUWFxMoGRFCNCoVJicoKxwfAVM0OSotHhB1PCstLxFiREs9P/xAAaAQADAQEBAQAAAAAAAAAAAAAAAQIDBAUG/8QALxEAAgIBAwMBBwQCAwAAAAAAAAECESEDEjEEQfBREyIyYXHR4YGRocEU8QVSsf/aAAwDAQACEQMRAD8A+rYmJiYoReJiYmACYvFYgwAXiYvFYAJiYonAOf45DBtLIqt+jzc+yi2P0wm6APxLxz0vaok1DBI36zkRr/Nv9IxX2rOSfCIk9lZyPmSB+WOeXVaUeWarSk+x0V4mrHL5jLZpd5MwwHmqxgb8vw4z+xTn/wDJm9y6L/44y/zdMr2EjrLxLxxcsGajJH2qX5iI/wAUxBxLOL/io37cQ/8AAril1mk+4vYyO0xMcjF2snQ/eQow80cqf8rCv9WGMXbCDYSloif+4KX/ADi0/wBWN460JcMzcJLlD3ExnFMGAKkEHkQbB9j1xpjUkmJiYmACYrExMAExMTEwAViYvFYAJiYmJgAmJiYvABWLxWLwAXiYmMM3m1iQvIwVV5kmgMAGxbCriXaFIiUQGWT/ALaVY/bJ2T57+hwszXEJszYj1QxefKZ//wCQ/wBX7PLBvCOFJEAEFfyPM/748/W62McQyzeOi3lghy+azP8AeP3an/Ditfkz/E3y0j0wHFPkoNtS+pRS3pZIHi9xeGvbHMtDlG0c28N71Wl2I9jp0+zY14fwJFCgKrLVNaqdZ8ztuT/wNsedKctV3Ns2SUcIw4nxeHK5RsylSIB4QDWpi2kKfLxbHqKPlhbFwjOzxrLPmWhZvEIohpAsXTb3foOXUnng3t9wLXw91y6j7shwiih4WsgAehY4e8J4jDnYEljIIIv9ljzU+RB6YpRW21zZN5yc72W4xL9okyOdIZ1XXHJQ+8j8j5kE++xu6squ1WTOZzBiUAiBC1EWC7AMR76SgHl3hwXnJkPGFdG8OUy7mZhuBrsKhPmAS1emB8hnpxrkSEN3ptizaTdsSB7E6b2+AeWHJbXuWHQRd4G2TzH2jKxyHdgNLn9Zdifn8XswxzGcaSbOGATGAaLWtjI1A0DY33ND9Q7XyYcAzn2f7QjIbbVMsQI+Pqq71RFAfsHli5clDxDLq7ABqFgHxIW3FGhsdiLG/lYxnFKEm+3/AJZrbaoEyDTxymCfVMCupJdNV+rIfXpzNjqD4RBx5ojpzkOi78cZ1Ka57Hfr536YN7PcRLrNFI2tsu4AkPNlJcUx6kFTvz3rerPiId/xEWLXLJfT420n+an9w4viTUl28/cfMcMrIFHt8hOVPNgm3+aNhTb9SPnhxk+2UkXhzcdj/uxAn5sm7D3W/YYJy3DYw7MiKpYUWAAJqzvXPrhJnOMhZZI1geVYq7yQVSlt/nQ67cj5HGml1E06jlfMznpxfPJ3eS4hHMgeJ1dTyZTYOCMfOmybxN3uVcxsd+Xhf0kXk3lfMdDh9wHtkszCKde6mPJbtJPWNuv7J3Hrzx6el1EdT6nNPTcTp8TFA4vHQZlYmLxWACYrF4rABMTExMAExMTEwAXiYmBeI8QSCNpJDSr8yTyAA6knYDC4A88T4mmXQvIaHIAbsxPJVHUn/nYAnCGBHzMgkn5A+CMbrH6/rP5t05ChdhlzNrzOYBpFLKgGrQg3IAHNjQs/wA2ZcIziTKJImtfT5WD5EeWPI6rqHNOMeDq04bcvkW8SUz505QOYo44w7lDpkkJohQa2UAi69fkXwnL5fh7uftZIcD7uWZSFPmLI3P8AV9DuI9nsvnCDOmorsGBZW86sEbYXS8L4Vl4SzJBoo7ltbH9kklifbHNCSaUVf0SNJXyx5xLLjN5cqGrUAVfmAQbUjzFj5g4Q5Hj02UAinhd9PhDLvYA235H3u9twMDdl+zzT8L7mcOqu5dVsalTUGQGwR60R1GH+a4kuTjjDiRizCOOOMa5G0qfOr2Flienru6puPORdrA+EZXM5nOHNTK0UaIY4orILajZZht+YHStl1NOJ/wDT/LajJ96ms2RFJoBv2HLHjiHa8iBJspf3UwSeF10yAOCArXZQ6itMNt+oBwXwDiqSzTIrFklqZLJtdQCSJz8Ol1+HpqxbUllYJTXc0h4PksvDLBGECotyrqJbxKWuQ/EbUE+w2xv9ny7GGJSR3qs0ardMqhSxv98Gyd7wg7VSBdUi8p4Whc+1kX5kDWPYnFdkZ2+0BGFfZIZIx15zAr7DQFAHpiXG1vb8/wBjTawb/aeHzTKFJWYEpG7JIgJsqQGICsTfK7N+uBs/2ZSQsutdSEB60gx6hquiDVgXXI4x4ZmZZYsnl5VjWKWRmVwSWJjZ5NJBFKxqtib9ORZwIrjNs4BWXMsjWOaRR6TfmK29sKXuu15n/ZUc4Bsh2dGXUCHcE2SebdL8tuWBey/CJYBK+YUCSWQk0QQV3I392bbyrA2QjTJ5MzoSrygqo1HQNTeHw/CSKJs9Ad6OHmTnnUKJGhmiK7Sq1Nqo86GhwTtYr1wm3nPiKF/Hc/MHSHLlVdxYdhqAqv5Wb9ORJwqyXDpxLLA+Z0l1LvIEHjQDZT+hzfcHkDh3xHKjMMVimCToNQIIZlB3BK2DVgH/AHsgp83w6USoubOsSlU7xaFAMNtOkAbMxs3sDy2xUHSr+iGjo/7OCIFU2BuDtve9/MnCnifA1mUhvfbmDexHkb64J7QZ8wRxxQWZJKRBzIAoXufEdwNzzI6XgFuyupLmmdpTvYNgG+l9PbT8sZxW33rou7xQXwLtQ+XcQZxtSk1HOfyWXyPk3Xrvue2Vrx87yUHfwskwsqSpvexZHPrupF+1774O7McdMEgys7EqdoXJ3HlEx6/qnry51fq9P1G73ZcnNqadZR2+JilbF47jAmKxeJgArExMTABeJiYmADy70N8cXm8z9tkMhNZeGyvkaB1SH5XXp7nBvazPlyMrGd3FyHyTovu38B64K4XF3ahQK/rnjzus1qWyJvpR7s8cDz6SqHiYMh2senP1B9DgPivZp4nOY4bQc7yQG+7lHoBybnsPlXJs+J9mnhc5jh1BjvJl+SSgG7UD4W9B8uoYdv8AqPCF8CSd/wAu5Km9fKj5i/Lf0B5cCjL4tPK7r7/c1vswqHtOZMsZcqneOH0tGT8JF3v+IcqPkwNbEY1yPZzKqwl+zxq3xfDe/wCqOQo8qHtgDheTXKwPJMCmsqz3RpiFTfSKstv1+LrzwVxkM8SSwSMDGLpTasjadyOTgV9CaOE2rqOB/UkHGpZ8wEkRoIHRtKsB3ktgg2QfuiAdWn4vMiqxnJI6xqGDSTZFwQObywlSmoebFD9U9cC5njKH7nNERPsySqdUYbmjXzQ8vC1bddxhlkspJO0UzjupIw0cg5q69QDe41gOp8ifPF/Crrz8i5F2dzUGdzYTLurDMZWRJipHhCle5Z6+FgxI33wTwngUoky2ZUd3JVZmM7BjpZGdasaiQCRyOxsUbb5ox5aMzFB8S62VVsAsBqfkSFuz5CzhLxTtZP8AfwooWWOSMxMB4XjLREg3yYhqPmLr4Ti4ty4JkkjoJ+ARyxlJCSCysK2IKkHb33B8wxx6+yQfaJCrhZZNGtQyhj3eoqdPPk2/oq4QcRyi5rMaooy75jKrJBIZCghZWYF+d2NcZ2BJqupxXEcuft8vgj0/aMoTMf72O1TTp25MV0Xf4+R6Q9PFJ+YK3O7Y0j7PIkUMaSeDLOhQkiw0RvSxqtwaYbc+mBc5wSZctJDGwLMstO1DxS6hZryBA+XrjLiGXWSCTZHKZueXuXrTKqSOrKb25MCCdgwW8ZZ2RSqrFJLHDDlxKNDsG+8BMQJ57KjeEkjxLd0MTsfr3LUxbxaVYpctHNDIcrApvSmsalXRGHUb6QPEdjz64ZRLCVU5TSIpCX8AIBJ2Yn18NH2x6/tvRKkUmklYTJKx206QB7bmz7DBNpITGrCOVotQWhrTUKDFb3IJ+ow3hKwUs2hQ2QGalaQOY1hGgSIQrFxuTq8k5fNujYLHH8u7LFKzPq0p3rxkRuxAA3rSCx5cuftgHjGTGWy8MDMVh1xxyPvencsT7sLP05HBizLmpEjy61BGQztyU6dwi3z8yeux33wn/HnlCNO0MLRzRZjSW7k+MDnoJBv05H22J2GOe7QcXE2cy7ZDU2YIIOxCd0bOmQHlvufID2rquL8eSErJLfds4QuKpLB8R3vTe211z6YU9oU+zASZaNFZ9mcKuwNEfD8VnYdLI57DDhLjH2E0a8X4rFlAfCveyUdEagvI38SLPM+fnhIZmmLQZyLuZXGuHfYr+gTfxir6ewNWe3Y8d2ZlmdsySJFnDGrG61+r618gPDjfN5Ns9lE71e5nUmj1V1Nah5K1XXrt0OHHYuP1fp9PkOTY37GdojKDBMfvoup5unIP+0Ds3rR/FjqRj5RxuObLSR5qLxNHWo1WranDejb+1+mPpXB+JpmYUljNq6gjz9QfUHY+oOPW0NTfHJyTVMOxMTEx0EFYmLxWAC8C8TzywRPI/wAKKSfM+QHqTsPfBWOW7WTd7JFlxyvvH9hsgPzs/ujGepNQi5DirdCzhKMxMsv95K2o+nkB6AUPYDDvM56OBUMzadbaQaYi6J3oHSNuZx4yeVA/hgDjMudjLdykcsZ5bG1FC9YJ33v4b6XWPnm3qTyejSjEeQT2AVaweoIIP02PywL3rvLbKABtZA1H586xyeTkllcvlZ4YwptwA7edhkND6+LyIw87RSu3dhQ4iJJlZPiC0KFDxUb3I8vWi3ptYv8ABCa9C89xJ45GWaNWhY0tHdgQNiTtq57WpHS+eFmTzhiLiIllFloyKYg82C7UejAbEkfpWM8tmCpcRK80B20l9VEAEldZvSfK+YBGxwTwyASWx2jQUpkFSpz1ISeaVR/+BVJJLPn5E7PfZvIRxRyWVESkuSQQ2gjUBJYvUosH0AwXxDiIzMH/ANv3vh0yPFpeKSaD8WgkBiCOqncjSa1DHvIyRzREhSYpVKkMK1LZWx+qw3HLY4X5r7REqxpG8zRspy2YUraqSoZJuVDRYO1MKOxG26952+TN4wgnsznYy0kTIY4ZwGhjdrVoylPoNkb8ygO1+uMf/piWUqHJUxAxd4fxiJg2Wl57nSzI3qWw7iyEcN7agZO8RGCkRsdzo28PiJPoWNVgkMzC7rEvVSeClB1bKyXCI4O7Osnuu9EY2+CVg2huZIXSKO3LF5mGJjIzLZl0a9zv3RtK32IPUYAkvmTYv3GNw3L8sc89SVm0dNVZWf4Ll5k0urDxu/hdlYmUkyCwfha915fQYBz3Ag0mpJCqHRqjABVu6+AXzAoAEdQMHg6TvY/ljPMSDXEPwsxv1pbX8/4Y0UpUQ0kchnuDtHOMxOCQDJJJp8V+JFgiHmTsK6m8L+G52ZsxLo2zMzd1qO4SqMgTz0gAFuSiO92cDH0d5gBvuOmEPEuGtGry5QAy6NKWRSjUWbSOWok3vzIGNo6vZ/Qhx7oLm4rGsiwMryqoWOSbRrRXIUIJa/Ex3O1CxdA4x4jKYAzOCIU30oLJs0qgLzJJArC6TOx5JCuVWRpXTvWjdidFKS0s1nwE9aPiIAHng7s/xAyQhJpC8zqZWobRq4tFYjwpsNgTdt6XjJwpWuClIBbLCQd/xDSqr8ELG44r2Bk/TlPKunvsCeGzCWEhMuwy4QJEZLuQG7pT4hHVUTz8sLeJ8OjilMuebXGp+7Rv7tduSqN5JSb3P8rx44cZe5BzErZbKoToViFmKX4FZ/wALtQ8XTyONNtxw/t+nr59RN0xnwSKXL96kpUwjxRE/GLvUrDlXmdt9/xGgeF56fO6pIj3cIYhSQLYDruD9K223J2BRnTO5ed4GLGnj3BU6ihqgeQNisb9np0+yRogru1CkeXOj+98V+p8jhSeG6yKs4BGllS1zJR0YkWAB4fLp4huarcDbyxfYjOHKZqTJufA9yQ3/rX6eL91sVxd1OlPiJZTXUaWBB9LYADzv3wq7ZFoHgmj/vICp96ABHsdx88a6E9s18yJxtH1hTj1gPhudWaJJENq6hgfRgCP44Lx65zF4rExMMCMccblZO+zM0l7atI9l2H8Lx1PFMz3cLv+ipPzANfnjnuBZWo0B5nc/wC+PO66dRSOjQjbsaTxsctIIiBIUbRy2ajp9OZxxfCsjlZYqkkkjzSf3haZ45g/X4jRF+nvjpeK52NszFltcqSaGkDI+lQN1p9/HdbCjhHx7huYDanjhzYBtTXdZgAbqAw2JHvjg0sKm6vJrLLs07MwrIzSSaJJEd4hMBRdRVE+Zqv6OPXC5JZ+87yZklRjaL+EdNuRA3F+nXG3F8yMrBAkZWAySKtkJ4F+J7va+hPqT64rPpls3OyBW1xBW76NwCC4NKGU3ekDntRrDk7yCQukjImZdo5aBDIPDIt6fEvK7J/OuVlrmEEcQjCLKtESR61DlSNyqnZrvkSPTAPCeGLG8krM50A6nlcu1DxeWwrf5DHrifDRONckMc6kAo8dR5hVO6jx2koro1e2Fi0u3nnJTtICjl7lu9gMmZjjQoIdTCWEsQQGRqLDYL4twOVgY6HhzSiNe+K95Xi0g6QT8+nK+tXhLwPhiq2vSPuvCjFZI3AI8SPGfCKBBsWDdisN8vmre+WKm80hQjeRhDFqO+NOKMBlpNuSN+QJ/ljw8lMPbHjOyCaGSIkjWpXUOmoEfPnjPcW05LBeUgAy0VdEX/0jCrjcoAiBZlBkpimrVQR2HIX0GPWUy0sbDVMXUCgulQPrzwNxKN2ZCiq2gsaY0CCjrzAP6WFaTyy1CVDRSndExl2s7ay2qxtW+9YWRZdp5mUuyCNV01W7vqq7B2AXkKvVzxq/EZCp1qqte2klh9SB/DGUOckEshQL96qqSWrSy2A3LxCm5bcsXFqqREoSQzgk1xo36Sg1fmAf69sbxGsCaVRUVeQAH5CsaLmRXWv65YbWMGdgPH+EieNlUrEHYGZgo1OqjkT8hub2GFyxCbLmDKqI8swIeeQf3l82Qc5GP6ZoDpeww6+1WaHLp74C4pxFwQkcLyMRe1Kg6bsdh7bnBBvgGgaZpGiRbV5Yw2mQrtrAYRvR/FRF+pOFGUyKzxJmBI75gPR77dUZWp4yg2Uddt9xvgvKz5ktHI+kKXKPEqm0+JQxY7tTAHahR649Z/MLHJpCuSxJCohN/pE9Pck+Z5DG3GEGGGGUCeSVL+8UKw6ErZVv2gCR7HCnPpCHEmrumJ5qdNnmeX8vnj3m89PoYxwqNKk/eNvYB6Dl9cBcQzC6YswRYpWIIvZwrEefxAL88ZxuymlQ1yeciiOoanbzIPlubahfrZPljDPSfagQw0gg0CGD3RrYqNtj+Xng7MSALcdBeYIrdeh9iN8K4cyZcwAvJRRPSyy0PoCfbEp9yWqOg/6W58tlDC3xQSFP3T41/iR+7jtxj5j2JzAi4pPEOUseoe6H/Zj9MfTFx7WlLdFM5JKnR6xMTExqSKO1UmnLPfUqPqy4y4WvhUeQxn20P3KDzlT+Z/lgzhS7D2x4/wDyD95HXocMRcT7JRy5qTMZllMZRVQElChXnbWPfn+I7eaPMNlkmjjyuenLF1GhXM6bsBW4oD1s1hxxPslBnZXmifU6uVcOGkiDqRa0aKjatiV50OePOQyDRZzXJGq61WMd2tRppB5fqnfyN9K5ZRkqy3xwPvwOc877aIlkSrNuAbvkAVNiut+nrjn87HlkOt4pcu/MuqkHbnuhJIHXasP+JjNFyIDGsQXY1chPW7GkD2s4RfY3jJaXLPOb3cPG7e+ltI2rmSSOmMI4f5NOwZHlBLC0LtJIrqAXNBmDC96AANGuXv1wAez+YgkMsM3eWoXTOPwqSQAy11J3r69GnGuIGARLG0Sd4xBllJEa0NR5EWzcgLHI4wbjckWgySZSZWdEqIsJCXYKCilmDVdkbbA741W5cdyXRvK7OiggKxA1KDYBrcA9cSPI6ffB00NSbdcaTRdcZ/M03UqQrdjdXyxhmuIiPYbn3oCtySegGNOKEqCV+IkD64Q5/JMF1P8Ai57j+uYwlG5cludRpI2zHG2c+AO37ICjf91j9awGO0DKaIY/tEf+0YGnlngm7tGjAfToJRTd0DZJ6Ma9mXzx6ny+dI+8+ymvXl9W2xu9OPyMVOT9T3Lx2RuQUctuf8cXDxsj41BvqNj/ALfwwsk+0RgtpyzAAk+InYAk7d55DBnAo3zSM7xxqAfCVDjU3UG2PhG3Kt/Y4JRjGO7FDUpN0P8ALZ0OBR6YYRoWHO8cfls20ZIXevzw4y/G1agbBPzxLsaaY12U1/X9bYD4pn2WJmjFsK6FqXUNTUN20r4tPpi3TqLxnKnhJ1EWDuOa7cxseXPl8sYqastwpC/MxGVD3MuZlkrwMo7uLV0s6VUr52W2vBHaLKgaJNfdPHuJNtNkFSpBNFW5VgKCKQt3jHNSQkbKJNDk/p0Cho3sDXn6YLbLMMksblWkJJHekyAAuWUSG/EQK68x6Y6U+MmInn4sJPC2ai09ViVncjy2uvzwwkMcsQOkiNQVplZPCFG4B3quvpgHI56Zp1gWXLUwbxJGxUFRen4qJ26cuuGeT1v9ojnZHKFVDIukU6E0RvveDUj54hwlkQZGQAaY5GMW9Aaj1s/Ca/K/fD7JTRQJe5PmVoi/QgV6k7+uPPCYVbJodC2LFkAk7lgSa50QPliZGSsjKjAimar2FaNO3mPD+eFJ22SlwCZI93xTLSdJCV9fEjrv86x9YQ4+PTzf/cZE+Uyf/tAx9giO2PT6b4Dm1PiNcViYrHUZiLtkPukPlMh/iP54M4TNqXn/AFvjDtgl5Vj+iUbz5OuB+BZixXtyx4/Xr3jr0MxF2T7ML30wknPel2kCxSaCIndmXWKsmyfTA3Cny7ZvTDmJHaMkkMzENYI6gBxvYr0PLG8/CZ45cx3QV0zB3YndFIVStc9wunYcgu97AxeEyfaoAoURRLZa/EztzBWthsDd9SOuOe0+5QfPwR5mLLmcxGDVIjqqCgBsNN7kXzO5wBmezjIL+1Zo+ZMorbc3a1pxXaCdnziwvmGy0Ii1llYIXYsQBqPLkTX6relcpFxCOVtOdnlnWNyFjUFlcKxCuxQeO66m/wCZCDau/wCAbR1/FOJR5d4Un0CKQOGZyKBQKVG4o3Z5+WEeQ4vtDmViyYWWXu1jjjP2gAuEbxDbUoOojTVe4w44vxox5QSpGGNr/eI1RhubutagAOYFHAuaz2dbK3l1jl1i0lg+707jnHJdg7iwevIYuCxlfyKXI9zsfjxZG2NHJKKWFEgWPI1uP5YxZ9iKxys2XBzXFsx3koCche55GhufYDA8vDWcU0lkbhSQKHWhdgeu+A5y0bnpf8L3GAcvwzUzF0dcwX1CVR4zTWpViCO7IAFcgNtt8dWlp7lzRlKVdj3xPL9/B3T/ABobjN0bG2i/UbfMeQwOk75qAtqIPJ99wwrxV62D+8RhlxdQHcryBrbz5ke13hNJmHysjyx6WWZbKsPDrXm3uCdVdQ7D1Dg3JUueUN4eQc5VppFysbEk0ZGO9L8W/wAqP+UdcdbmJRFEsOXXYCr8gPi36nzPmfPAHC8l9ly5eT+/n8TX8W/i0k9CeZ969vP28pGx/E+22wCjoPT2wpvc6XC/l+v2HF7V8wVowTS71zOM229fbb8/+MeO8JN+XTy+WCV8vPAIccMkJjo9OXtzG+NZiQrHmQCR7gEjAvA3JVhVe2GOdUJEWLqm3xP8IPQkWOvS8Z7Mmm7AFw+eeWNXVYHVgDs8gqwNvhbcYCzufWTKSyNEPCXQpqsPp8JAauRO3LBCcKJGp8pDMG31wMFJB3umoH/NiuOLEIAGjcRla7pV0v6KADQO3nyGNdsbx5/P2ItgTZgARwy5Gg7AIEeP4qJFFaKtQO9j3w24I8TLJFHDJCYyCyuBZZ9wSdTFidPMnywvk4toZXzOUlRUOoOCr6DRGohTY2J8+eGkUSDvJkfUsoU30ARSB/O75YJ8V/ff9yY8g3D5IFiEcUqFbJ3dSSTQ+mwFDAfFo2KMFKlaJ261vgnL8Nj0/dqukcqZtI9qNDAHFssY42YRnZTypuQvqDiFTkN8C+fJlZshdf3qLsKHhlXp68z6k4+zQ8sfIY5BJmuHoOjhqPMU7Nv8lx9fiG2PV6b4Tk1OTS8TExWOogC49l+8y0qjmUavejX545Xs5m7CnzAP5Y7iQbY+f8Mj7mZ4uqSFR+zepP8ASwx5/WwtWdOhLLR0XEOOxZdQZnRL5F2AsdSB1wrbtspKmFXkUmgfCgJ5UocgsdugwX2kOmNZY8r383wJSKxHM2xIsINzt1PS7HNZuPOQkSydwjtykzLjUNq0xopOkegF+Z535sIRav8As2k6Z1/aPiEEMInmiWRgQiAqpYsxsKCQaHMn2OxO2FWY4fmDE0mYzYy1b6YlASPyDEnxH0v2JwdloYs/kgmZKSrVs0RIUsv4kI3H/wAiumE8mQyAyy5tmmniFUXYvpBYJZBogA878uWHD0+foEkE8Ez2Zfh/ehNc2ltI2XWbKoxuh6nldbc8J5+HZviLESa1MUdUUaNDJZ+EFgDIaB12VUEAc7x1K8fgSRYxLGS5Coi7nfYfDYA9TQ5YZSZ4LyGH7Tbmg22Y8LybxZSOOZi8ijxEnV4udX1A5ewxi5JvBQkJBLUB/W94BeYOqOhDKRqUjcEEWDjLdfJUVTFvEuGl72BHvTA+YO4PscL5YDFSNK41GlFqLPQDfc46dBYs4VcS4ev2mEjmxIPsqSMAPLxUdudDyGFFrhlP1FudyyxRaWZVB5ajuTXMnr9OQwHHw90064xIth1O+nUORsehO3IgkVjo83HpnDFdQKFKsWpsN9COZ5+EYxzkCjJRjmpKoQpFAMRtz5aCQPcY0jJdjNiGWJpzrDq5JCnS2yljtY5167Yk/Co18Lu5K8yoGkciL+VfXfHQlhEXEyKuoJpYX8Ov4SDyK+Q226VjI5ETO/dik1eJje7aVsKPagSb35crw91fQOTkeKcIeCiN1PWuWBkzP1/5HLHdyxB4BYvn7EAkXhA3C4yb0/maw3qJdioaTnwzbgj2C13vX0xpxZopFWKSXum1K6OV8OpSaFt4Sf1bvcY8RyCMBRS70By3PvzOA+F5qeWNmYRzCyJcuAFePc+EXs5ro1X0OHpXL3itWO33Q3N8HmdlKzs82oHvC5jWNVIJ0RrsxIBFH5nGfabMQlhHmJNF7qxBAsbfFyB9CRzOMuEcKRpxNG5EMYpYyXBSU7MNDfB4SBXqehGM/wC3HkRpEyxlhLEXrUsQpIJ0Eb+140zf0/Qy4QXxB5TGpgaN6ABeRvDpCm3OnYnYem5wRl+GpDkhGzBkKsSb8LB9zR/Ro89r59cJMtw2HMJryQKEsFkRWKAAnxa0ugRz25+uHHG2VpIYQaTYDy+KNF9NtV+9YiX/AFQfM5zLZVF8Ku0a8lajsPKyLr51hv8A2TmANUWaEg/XUMCP2vFY9sM+I8JiCFQoG2xoX9ed+t/PCDgGZZJHiJ23seZ02G962Pnt5YW9yTa/kNtOjTs+e/4rHdExRlmIG2rToJHkLbbH1RMfOv8ApvlNeZzc/Qv3a/LxN/FcfRlGPY0I7YI5Ju5HrFYvExuQWccR2kyvd5wOOUyf64v90I/y47fCLthw9pcuTGLkiIkQeZTmv7yll+eMtWO6LRUXTsH4RnjoPNiNv9hhBwzOZVrmzhVpmNkOC1UNgq0eVkUBtuNt7M4DnlNFT4WAI9juPywZxcSGQLl8rEztRM0oQICb2/SZ9rr2548Hibj+DvfFmPZDLqrSvGpjjlclUoKNtrA5b+m3TpiL2DfVNH9pKZSViwhRRqGqi66iPCpO1DphRxTIxZWRJM/O+YnsNHDH+kDa6VG4APXYe+O34Xne/jVmUoxALI1a0JFgMOhrf2IwSk4Pcnd+eMVXgH4TwKDKioI1Wti1Wx9zz+WMsvnI8w0hhbX3blGFFacdLI5eovB2Z4nGjrGxp5L0imOyiyTQ8I9TWOf7RTT5crLDIrK0qL3HdqNQcqGOoeIvza/LzrdRuTzyxcC/tTxnMHLhGyzxrIyobkRmYHnGgWzZ5WL2vDPh+bmDxxzIi99YjgSvuI40JLO34jZVaGwsVvYw0lyyuzShQ00aMiE8r35XsLNAnnW3LHJcO4V9plTu2nVlj0ZqSRjqJaiY18rIuhQAo10NxlGUKrjz184FlM6UNp8QIZD1BBFXz2wMciksgkErqQdqaq5qSBy3B3wqyfE3TMPFl41kRqjgjWSliWHwu8go6EZnPi3LaaomsNIMxFNZjNHW6rdAP3Zp2UXuoNi/T2uNm3L8+ppuTww7N8IilbUSbC6TR+IeRr3P1x6zEUbxmEikPlzB2Or3vALyMg53Y2reweRB8sRM0fxA4qNCcHyB55EWaJJH16nFkivCLoHc+ftvjeXgkIYnVpW9gNO5N3vVjf1wg41MTMh+g9sFtIxAs36YG0lyVHTbeQ3N58ABY6CDbCqfMBQWY0qgkn0G52+WPD5+OnphI0dalUi1BbST60efTbcjARXvXdQe8KjWFG3eQvSyRkdHBHobKeZwex3O5fsX7ZQW2P7mWY1Tq3hIIWzl5VFstkq6Ebq3lzoijR3x64YDI0aOxMjRhoszGQWob6Zf0gaNaufodzr/AGeyNrQzTOwU5Wb4lCEAsklVW93qqxp3BFhjnMqqCQZcJHmJEJtaoMRuRtvvtdY6E9uEc7e7JjxfPuR3cUkYkFGmoBiKuxdgGqvp8sJuD5lzI32crHIxJky8tmNmHxNEw/OvmMGx8GWWPVnIYu8Yn4R0/DvZN161ywNlclM0AyxhAAe+/LKRQPxgc9dUKwQpJp+fcc3bTQ34Pw6SOaWebQhdQuhCWuvxMTzPl7nEzmTWbZiRRuxzo7EfMfQ0emJnc4WZIILZgoBZjfTYsepNEknYczzAPhWaIN37odxVfO9yB8tsZO27DHAVxudnT7vZiR8R9Rfn09Mc9m2+xwvIzBpHBAq6F86vdj60OVVhyG1prUgqb3BDD15YS8LyRz3EUQ7xQnW3l4SNI+bV8gcaaEHJ7exM5KKs+h9iODnK5ONGHjI1P+2/ib6XXyx0QxnElDGox7SVHETExMTDAvFOMXiYBHzfPZY5LNtHX3clyReQ/wC4n7rGx6MMOM9lPtmXBQnvYvElGjqAIZb6Eg7HoaOGnavgIzcBUHTIp1xt+i45X+qfhPofTHIdn+OkyaWGiRfC6HnqBog/79d8eT1ejT3xO3RnuW1jmF0ycKMsR+0yivHTSFjV2bOlQSL36gHfCfhnHjkM1LFMDO0hVi8I7x9VXRA5i2I9Pahjon7OwZmTvpjI2wGjUAgq99hq3vlfU4PfMQZSM6FSNK3ocz0Hmx9N8ce6PDzZeQXO8OeeSPMZZ0sIUp7KFSTvtuGBJ/4rf1luD6XEuYfvJB8I5Iv7I/nXQcyARzHBeIDJOSbjy07ExIbJranUAGl6E8ja8yCT165nWmqMhiQShsEE1a+lXiJ3F0NZyIc3me7zcj5WObMTMArqJFWOMKPNhV2vLfctW5bBuQ7Qd/G7WIqtSz8ketrJoH8jyurwq4TxISQpl8sSJnsysQbj3IZ25eKqHv5GrP4twjLJBH3i3HliXVNqdqI8YIpiT+e3LbGkkliXnnYnJ4iyq5LJOMtck0hVC6rbNI50qRV0q3YH1JJJKI8DkhzMEAJDSxkMBuFjYuHAPQBFc+p98EcK7UyFEavvZp2jCoBppT4mN/hUXvzO2H2W4rBJLrpWzAQp4WJtQbIX8PPqN+fTFvdG8E47M88fPdRjujoClULKLMcXIlR+qK+QPvjBRJE2XQzd6HldtZC20Oksqsa3P6womh63pPlpZUsSCJ9ZanTVGwKldLCwSN72I3AxlHkBGMsqyq6wK4dyfES6MAQN/wATHrsB1xCqqG7sWZfPR5l8srMGcs6SCgCCDItsABVHTXLpjbL+FpLtik3K9wsiiRB7bsPkMXFlVUw13atHO05rYlGklOm6+Iq425bY8w8KbvnmbMAq5FxqoCsq3oDE2SRZ3ABvFyUXavywi2nYvhUZZUSSWKTRIqRoB953MzaCri/EaYNsOcfM4Yf/AE6EfWWWNopRoer72Jl8SPyOoAst/qqfXHk5uOORdYXWFdo2KW4VBb0a2oG6vAJkmnjUtDIqT7CRJFMkYbZXIvYedch54qMnJKQSiougvO8Q7oiOOx3rvo/RLlWc3v4Qx6DmSdhjl3z5fu5JU0yBaLLZtSbtd7V1YEFfU74Mz2WaMn7TI/eR00B27slSt/hvUeXiO11ZsFmkUMbystXHOnfJ+q22uvI72f8Ane1UUTbZS58gpHPuHIEcqi1a/huuR63/AAG+NM7OFAvr0Fkn2A3OPUB7pRHqs2dN0DQN1XUAED/bGHDVWSZ+8IJF0p5GmI/IUa/Xvyxk65NQLKa2lMmXIOwBvYg1RDK1GiAK9VwbHAi+PNMC3RbofXoPQfMnliZ3h5jbXCK8wo/gOo81+Yo4yk0TDW3xKotQelmiDzIuxY8qO4wXfBNeoFksyI1zEjArEW8IOxIAG/8AEedBfIY7L/p/wA5eDXIKlmOt/NR+BPkPzJxzHZvhpz2ZBIrLwEGujON1X1A2Y/IdTj6nElDHqaGnWWcupLsewMXisXjqMyYmJisAHrExWLwCKIxw/bXsy2sZvKj71K1oP8RR6dXA+o25gY7nHl1vEyipKmNOnZyfBeLpPGrxmwRv6HreM+I5JVkM87NMq0IYAtLqYBRq56yW9OtUdhjLjnAXy0pzWUWwd5oh+Icy6D9LqR16dQSuEcdSdAyHY7eo879ceHqaEtKWODtjqKaMJkWFWmzirNmZRpWOtSqOkajfYXud+dCyfEo4fnZMiDCYzJoHeSaSx7sMATex3vxHegW2Jw7zcPdmXMX3kioTGCNkpOQA52QTfPxH3wsfNrJGJYg32ieLQypsrFgBqYb/AA8wQeR3JG4hO+SqHfDeJQzoZoVUGUAM1AOdNimI5kbjmceM3kzK8SabiT71yeRKEd2nrbW5/YHnjiuJZZ8soTLswETKCUNAzMbYV1Wgwr3vcYdcO7aFZAJIWEZITvQQV1bBrHPSCQL9R54PZtZiLcuAHgOSb7NrPh76RYIiegkJeRvn8P1w94jw2MZvJxwrpKM7Egb92I3B1HrqJrfrhrnMjBmIRACIwDqTu9KspBJDKOXMm9q3OPGW4IcsryQk5jMNQLTPVrYtQfwirNdSBv5Nz3Oyao5ybMOP7QnVqqSOBDWoLoChmC8idUh+Yx5gDxyxrHOcxFMr6XbSxDxjcWOQvaulHqNzuHwZzL5GYDLqZhMZKYq6yiR9b6QrbMF2Fny58sa5FnzOZSYwSQRQI9CRdDNJIFU0v6KqGOray2K4vivxgSOWbiL/AGVSWPeL3Pj2DMjyR6jsBtYZfYgc7wx4plCftab2GSXqa00bA6UByHVQeeBs52feTIQFVbvYtQ06SGKGWTTsd+YDexJx1WZ4e321n03G0eltxswcGiOe6sd/T2xUpJcfP+hqznZ887dzOYqRCNbEgghyoYAXZB8/X1xlxRcvlNSJPPC+gsiKzmOzdBQQQTY+G/LphxPkljyohlYaQGUsDVDUdO5FBgK8xY648ZfjUbMEja6Gx3N6aHOqJ3vbEqXoPaWuX7/LxrmV8bopcDYq5XevI7n6kGxeMP7Qgy47lG+DY/i0k+KnI2U73XT02wNxLiEhn0x76VDaSLDfGWuhfJeY5VyONoczFmQNSeIc7FMB5hhuVPRlNHC+b4BCziUIbTIhs2BsRZ32ZfVSSfKiQee20eWMo1ptMh8Y5WRYDDyOxAPoVa6234PDGJZAaLIfDdWQGYHVtbaSBz/SBxjNIz5rVliGYXruwnsWrrW9XVA88VzhD+bCspxVZLRtpF6EEX7ex5jpY6EHCmOJszOYoFAdxTyV8CA7k/PkOp9rDNpWmzHdwqC5AJbog3Fn6kDqboczjsez/Z5MqlLuTuzHmx8z/IdMdPTaN5aI1J0q7hPBOEJloljjFBR8yeZJ8yTuT64Z1igMXj00jkJisXisMCYmJiYALxeKxMAi8TFYmAZ5dLxx3aDskyuZ8lSyHd4iaSX18lf15HrXPHZ4plvESipKmCbWUfPuGcZD2rAo6mmVtmU+RGG0LKqt3CRpIwNHSFBYgkaqF1YwfxzsvHmdzayAeGRNnHp+sv6psY5LOQ5nJm5V7yMcpYwdh+uvNffceuPM1ulayjrhrJ4Ztxvhbpl8vFHRleayb5yaWNk7XXO/JSaxnx3K5eFoMvLfdxxOTo+JnNUQPMsL32+WD+Hdo1YA2CPMYLXhsEuYTMOxLIKC2NF3YaquwTtv5bbDHLv2/EauD7HOt2YoZeJy3fTOWO/iiiVd9/0qo+hWhW9+Ie2DZV82rv3ioSYSWu+gS+ZAJHn1+XS57hMk8uZksDVl+6h8XVrLk/o7+G/I45+dY8ymWyZyphl1IrkoFOlR46PNrALeXPc7HGkZKXPnnBm0xzmu000eThldFaWXQCgJRba2PmR4Qdt96w+llobm/wCv6+mOI7XcYj7+OO77qVTIAppdJFjluaPTHUJmg6hkOoHcEGwQfLGE1hOuSkYwAhpNPIEAelb19TgDhudc5mVCaHipQABsImHrelz9BgvL5jSZP2z/AOlcIRmZAWzai012a28JQICeukrRJ6FlPIHFRV2KxrneBpLIXcsdl8N0LF8uoHLkRhLnO6jzEZiICr8QUk76qNnzKuTvv4cORmY8xGym9LKVZeTCxRHpz5/PCzi0UCwGOJRYqtyxoEWB0UVewoemKi807CjRxozsXPxbfICUf+WPfFuD764PCbsryBPUj9Enr0PXzxi9u+XkNeFbcnzBUH/ywNLxlpJCkAaRvJd69T0UepIw4xk2qG+DOCETAtmI2jdTTMNkY1VgGzdc/wCJFHBuRibMfd5RQsYNGWvCPPQPxt+Qwz4b2SkmAOcawP8ACX4f3zzb2FD3x1+VySxgBQAAKAAoADoPIY79PprzL9jnlqegDwTgKZZNKDc7sx3Zj5sep/oVhsBiwMTHclRiTExMTDAmJiYmACYmJiYALxMVi8AiYmJiYAJiYmJgAmM3hBxpiYAOY4t2IgmJZQYnO+qM6bPmy/C30v1xz8/Z3O5feMrMvodD/RjpP+b5Y+j48tHjDU6eGpyjSGrOHws+aJ2qlgIE6SJ560ZR9eR+Rw6yPbVHA0tfoCKx1j5UHC7MdmcvIfHDEx8yik/Wrxyy6CD4NX1DfKEkvFYWYl0Rv2lVv4jGE/GowAE0qAAABQFDYAAcsNn7D5U/4KD2sfwOMz2Dyv8A2h/mk/8AdjNdBXcft/kcxm880kEqwlS76tO4Famom+Ww3+WCeGZ+PJ5dYiy0oAO43O5Y79LJ+QGOgTsLlR/gr8yx/icFQdk8um6wxD10Lf1rGv8Ahuqsj2ubo4INC5YRa2VgR3aKXFEEFbAJC72B0862wZkeFZkgLDCIwBQeVvFXsNTX9MfQ48ioFADGywgY0j0sVyyXqvscbluwxc3mpWk/VHgT8jqP1+WOlyHBo4VCxqqqOgAAwwxMdMdOMeEQ5N8lKlYvExMWSTExMTABMTExMAyYmKxMAF4mKxMAH//Z"/>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solidFill>
                <a:srgbClr val="000000"/>
              </a:solidFill>
            </a:endParaRPr>
          </a:p>
        </p:txBody>
      </p:sp>
      <p:sp>
        <p:nvSpPr>
          <p:cNvPr id="3077"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E14B2647-F7A1-482A-8ED0-98D97313E72B}" type="slidenum">
              <a:rPr lang="en-US" altLang="en-US" sz="1200" smtClean="0">
                <a:solidFill>
                  <a:srgbClr val="898989"/>
                </a:solidFill>
              </a:rPr>
              <a:pPr>
                <a:spcBef>
                  <a:spcPct val="0"/>
                </a:spcBef>
                <a:buFontTx/>
                <a:buNone/>
              </a:pPr>
              <a:t>1</a:t>
            </a:fld>
            <a:endParaRPr lang="en-US" altLang="en-US" sz="1200" smtClean="0">
              <a:solidFill>
                <a:srgbClr val="898989"/>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274638"/>
            <a:ext cx="8229600" cy="868362"/>
          </a:xfrm>
        </p:spPr>
        <p:txBody>
          <a:bodyPr/>
          <a:lstStyle/>
          <a:p>
            <a:pPr eaLnBrk="1" hangingPunct="1"/>
            <a:r>
              <a:rPr lang="en-US" altLang="en-US" sz="3600" b="1" dirty="0" smtClean="0">
                <a:solidFill>
                  <a:srgbClr val="004F8A"/>
                </a:solidFill>
                <a:latin typeface="Arial" panose="020B0604020202020204" pitchFamily="34" charset="0"/>
                <a:cs typeface="Arial" panose="020B0604020202020204" pitchFamily="34" charset="0"/>
              </a:rPr>
              <a:t>Previous GSVS Surveys</a:t>
            </a:r>
          </a:p>
        </p:txBody>
      </p:sp>
      <p:sp>
        <p:nvSpPr>
          <p:cNvPr id="6041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6BC1B3BB-298B-41E4-ADF6-A8C464FC858C}" type="slidenum">
              <a:rPr lang="en-US" altLang="en-US" sz="1200" smtClean="0">
                <a:solidFill>
                  <a:srgbClr val="898989"/>
                </a:solidFill>
              </a:rPr>
              <a:pPr>
                <a:spcBef>
                  <a:spcPct val="0"/>
                </a:spcBef>
                <a:buFontTx/>
                <a:buNone/>
              </a:pPr>
              <a:t>10</a:t>
            </a:fld>
            <a:endParaRPr lang="en-US" altLang="en-US" sz="1200" smtClean="0">
              <a:solidFill>
                <a:srgbClr val="898989"/>
              </a:solidFill>
            </a:endParaRPr>
          </a:p>
        </p:txBody>
      </p:sp>
      <p:sp>
        <p:nvSpPr>
          <p:cNvPr id="60420" name="Rectangle 4"/>
          <p:cNvSpPr>
            <a:spLocks noChangeArrowheads="1"/>
          </p:cNvSpPr>
          <p:nvPr/>
        </p:nvSpPr>
        <p:spPr bwMode="auto">
          <a:xfrm>
            <a:off x="2819400" y="1295400"/>
            <a:ext cx="297180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r" eaLnBrk="1" hangingPunct="1">
              <a:spcBef>
                <a:spcPct val="0"/>
              </a:spcBef>
              <a:buNone/>
            </a:pPr>
            <a:r>
              <a:rPr lang="en-US" altLang="en-US" sz="2000" b="1" dirty="0" smtClean="0">
                <a:solidFill>
                  <a:schemeClr val="tx2"/>
                </a:solidFill>
                <a:latin typeface="Arial" panose="020B0604020202020204" pitchFamily="34" charset="0"/>
              </a:rPr>
              <a:t>South Texas, 2011</a:t>
            </a:r>
          </a:p>
          <a:p>
            <a:pPr marL="0" indent="0" algn="r" eaLnBrk="1" hangingPunct="1">
              <a:spcBef>
                <a:spcPct val="0"/>
              </a:spcBef>
              <a:buNone/>
            </a:pPr>
            <a:r>
              <a:rPr lang="en-US" altLang="en-US" sz="1800" dirty="0" smtClean="0">
                <a:solidFill>
                  <a:schemeClr val="tx2"/>
                </a:solidFill>
                <a:latin typeface="Arial" panose="020B0604020202020204" pitchFamily="34" charset="0"/>
              </a:rPr>
              <a:t>Flat, close to the geoid</a:t>
            </a:r>
            <a:endParaRPr lang="en-US" altLang="en-US" sz="1800" dirty="0">
              <a:solidFill>
                <a:schemeClr val="tx2"/>
              </a:solidFill>
              <a:latin typeface="Arial" panose="020B0604020202020204" pitchFamily="34" charset="0"/>
            </a:endParaRPr>
          </a:p>
          <a:p>
            <a:pPr algn="r" eaLnBrk="1" hangingPunct="1">
              <a:spcBef>
                <a:spcPct val="0"/>
              </a:spcBef>
            </a:pPr>
            <a:endParaRPr lang="en-US" altLang="en-US" sz="1600" dirty="0">
              <a:solidFill>
                <a:schemeClr val="tx2"/>
              </a:solidFill>
              <a:latin typeface="Arial" panose="020B0604020202020204" pitchFamily="34" charset="0"/>
            </a:endParaRPr>
          </a:p>
        </p:txBody>
      </p:sp>
      <p:pic>
        <p:nvPicPr>
          <p:cNvPr id="60421" name="Picture 2" descr="C:\temp\texasLin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0263" y="1143000"/>
            <a:ext cx="2700337" cy="501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http://www.ngs.noaa.gov/GEOID/GSVS14/images/gsvs14_lar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505" y="3962400"/>
            <a:ext cx="5879364"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txBox="1">
            <a:spLocks/>
          </p:cNvSpPr>
          <p:nvPr/>
        </p:nvSpPr>
        <p:spPr bwMode="auto">
          <a:xfrm>
            <a:off x="323850" y="2590800"/>
            <a:ext cx="546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None/>
              <a:defRPr/>
            </a:pPr>
            <a:r>
              <a:rPr lang="en-US" altLang="en-US" sz="2000" b="1" dirty="0" smtClean="0">
                <a:solidFill>
                  <a:schemeClr val="tx2"/>
                </a:solidFill>
                <a:latin typeface="Arial" charset="0"/>
                <a:ea typeface="ＭＳ Ｐゴシック" charset="0"/>
                <a:cs typeface="Arial" charset="0"/>
              </a:rPr>
              <a:t>Iowa, 2014</a:t>
            </a:r>
          </a:p>
          <a:p>
            <a:pPr marL="0" indent="0" eaLnBrk="1" hangingPunct="1">
              <a:buNone/>
              <a:defRPr/>
            </a:pPr>
            <a:r>
              <a:rPr lang="en-US" altLang="en-US" sz="1800" dirty="0" smtClean="0">
                <a:solidFill>
                  <a:schemeClr val="tx2"/>
                </a:solidFill>
                <a:latin typeface="Arial" charset="0"/>
                <a:ea typeface="ＭＳ Ｐゴシック" charset="0"/>
                <a:cs typeface="Arial" charset="0"/>
              </a:rPr>
              <a:t>Higher elevation and geologically interesting terrain (traversing the Midcontinent Rift System).</a:t>
            </a:r>
            <a:r>
              <a:rPr lang="en-US" altLang="en-US" sz="2400" dirty="0" smtClean="0">
                <a:latin typeface="Arial" charset="0"/>
                <a:ea typeface="ＭＳ Ｐゴシック" charset="0"/>
                <a:cs typeface="Arial" charset="0"/>
              </a:rPr>
              <a:t> </a:t>
            </a:r>
            <a:endParaRPr lang="en-US" altLang="en-US" sz="2000" dirty="0" smtClean="0">
              <a:latin typeface="Arial" charset="0"/>
              <a:ea typeface="ＭＳ Ｐゴシック" charset="0"/>
              <a:cs typeface="Arial" charset="0"/>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p:cNvSpPr>
          <p:nvPr>
            <p:ph type="ctrTitle"/>
          </p:nvPr>
        </p:nvSpPr>
        <p:spPr>
          <a:xfrm>
            <a:off x="390525" y="371475"/>
            <a:ext cx="8229600" cy="914400"/>
          </a:xfrm>
        </p:spPr>
        <p:txBody>
          <a:bodyPr/>
          <a:lstStyle/>
          <a:p>
            <a:pPr eaLnBrk="1" hangingPunct="1"/>
            <a:r>
              <a:rPr lang="en-US" altLang="en-US" sz="3600" b="1" smtClean="0">
                <a:solidFill>
                  <a:srgbClr val="004F8A"/>
                </a:solidFill>
                <a:latin typeface="Arial" panose="020B0604020202020204" pitchFamily="34" charset="0"/>
                <a:cs typeface="Arial" panose="020B0604020202020204" pitchFamily="34" charset="0"/>
              </a:rPr>
              <a:t>GSVS17 Colorado</a:t>
            </a:r>
          </a:p>
        </p:txBody>
      </p:sp>
      <p:sp>
        <p:nvSpPr>
          <p:cNvPr id="33795" name="Rectangle 5"/>
          <p:cNvSpPr>
            <a:spLocks noGrp="1"/>
          </p:cNvSpPr>
          <p:nvPr>
            <p:ph type="subTitle" idx="1"/>
          </p:nvPr>
        </p:nvSpPr>
        <p:spPr>
          <a:xfrm>
            <a:off x="390525" y="1184275"/>
            <a:ext cx="8609013" cy="1558925"/>
          </a:xfrm>
        </p:spPr>
        <p:txBody>
          <a:bodyPr/>
          <a:lstStyle/>
          <a:p>
            <a:pPr algn="l" eaLnBrk="1" hangingPunct="1">
              <a:buFont typeface="Arial" charset="0"/>
              <a:buChar char="•"/>
              <a:defRPr/>
            </a:pPr>
            <a:r>
              <a:rPr lang="en-US" altLang="en-US" sz="2000" dirty="0" smtClean="0">
                <a:solidFill>
                  <a:schemeClr val="tx1"/>
                </a:solidFill>
                <a:latin typeface="Arial" charset="0"/>
                <a:ea typeface="ＭＳ Ｐゴシック" charset="0"/>
                <a:cs typeface="Arial" charset="0"/>
              </a:rPr>
              <a:t>The third (and likely final) GSVS took place along US160, from Durango to Walsenburg, in southern Colorado in the summer of 2017.</a:t>
            </a:r>
          </a:p>
          <a:p>
            <a:pPr algn="l" eaLnBrk="1" hangingPunct="1">
              <a:buFont typeface="Arial" charset="0"/>
              <a:buChar char="•"/>
              <a:defRPr/>
            </a:pPr>
            <a:r>
              <a:rPr lang="en-US" altLang="en-US" sz="2000" dirty="0" smtClean="0">
                <a:solidFill>
                  <a:schemeClr val="tx1"/>
                </a:solidFill>
                <a:latin typeface="Arial" charset="0"/>
                <a:ea typeface="ＭＳ Ｐゴシック" charset="0"/>
                <a:cs typeface="Arial" charset="0"/>
              </a:rPr>
              <a:t>High elevation and rugged topography.  “Worst case” for geoid modeling.</a:t>
            </a:r>
          </a:p>
          <a:p>
            <a:pPr algn="l" eaLnBrk="1" hangingPunct="1">
              <a:buFont typeface="Arial" charset="0"/>
              <a:buChar char="•"/>
              <a:defRPr/>
            </a:pPr>
            <a:r>
              <a:rPr lang="en-US" altLang="en-US" sz="2000" dirty="0" smtClean="0">
                <a:solidFill>
                  <a:schemeClr val="tx1"/>
                </a:solidFill>
                <a:latin typeface="Arial" charset="0"/>
                <a:ea typeface="ＭＳ Ｐゴシック" charset="0"/>
                <a:cs typeface="Arial" charset="0"/>
              </a:rPr>
              <a:t>Variation from 6,000’ (MSL) to 11,000’, over two passes. 223 bench marks</a:t>
            </a:r>
          </a:p>
          <a:p>
            <a:pPr algn="l" eaLnBrk="1" hangingPunct="1">
              <a:buFont typeface="Arial" charset="0"/>
              <a:buChar char="•"/>
              <a:defRPr/>
            </a:pPr>
            <a:endParaRPr lang="en-US" altLang="en-US" sz="2800" dirty="0" smtClean="0">
              <a:solidFill>
                <a:schemeClr val="tx1"/>
              </a:solidFill>
              <a:latin typeface="Arial" charset="0"/>
              <a:ea typeface="ＭＳ Ｐゴシック" charset="0"/>
              <a:cs typeface="Arial" charset="0"/>
            </a:endParaRPr>
          </a:p>
          <a:p>
            <a:pPr algn="l" eaLnBrk="1" hangingPunct="1">
              <a:defRPr/>
            </a:pPr>
            <a:r>
              <a:rPr lang="en-US" altLang="en-US" sz="2800" dirty="0" smtClean="0">
                <a:solidFill>
                  <a:schemeClr val="tx1"/>
                </a:solidFill>
                <a:latin typeface="Arial" charset="0"/>
                <a:ea typeface="ＭＳ Ｐゴシック" charset="0"/>
                <a:cs typeface="Arial" charset="0"/>
              </a:rPr>
              <a:t> </a:t>
            </a:r>
            <a:endParaRPr lang="en-US" altLang="en-US" sz="2400" dirty="0" smtClean="0">
              <a:solidFill>
                <a:schemeClr val="tx1"/>
              </a:solidFill>
              <a:latin typeface="Arial" charset="0"/>
              <a:ea typeface="ＭＳ Ｐゴシック" charset="0"/>
              <a:cs typeface="Arial" charset="0"/>
            </a:endParaRPr>
          </a:p>
        </p:txBody>
      </p:sp>
      <p:sp>
        <p:nvSpPr>
          <p:cNvPr id="665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4E0AFD7-33EC-4F1E-A716-E565E2CC967F}" type="slidenum">
              <a:rPr lang="en-US" altLang="en-US" sz="1200" smtClean="0">
                <a:solidFill>
                  <a:srgbClr val="898989"/>
                </a:solidFill>
                <a:cs typeface="Times New Roman" panose="02020603050405020304" pitchFamily="18" charset="0"/>
              </a:rPr>
              <a:pPr>
                <a:spcBef>
                  <a:spcPct val="0"/>
                </a:spcBef>
                <a:buFontTx/>
                <a:buNone/>
              </a:pPr>
              <a:t>11</a:t>
            </a:fld>
            <a:endParaRPr lang="en-US" altLang="en-US" sz="1200" smtClean="0">
              <a:solidFill>
                <a:srgbClr val="898989"/>
              </a:solidFill>
              <a:cs typeface="Times New Roman" panose="02020603050405020304" pitchFamily="18" charset="0"/>
            </a:endParaRPr>
          </a:p>
        </p:txBody>
      </p:sp>
      <p:pic>
        <p:nvPicPr>
          <p:cNvPr id="66565" name="Picture 3" descr="C:\temp\GSVS17-ma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8" y="3622675"/>
            <a:ext cx="4057650"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4" descr="C:\temp\GSVSLin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8450" y="2887663"/>
            <a:ext cx="6161088"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7" descr="C:\temp\GSVSElevationProfil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2275" y="5303838"/>
            <a:ext cx="6037263"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altLang="en-US" sz="3200" b="1" dirty="0" smtClean="0">
                <a:solidFill>
                  <a:srgbClr val="004F8A"/>
                </a:solidFill>
                <a:latin typeface="Arial" panose="020B0604020202020204" pitchFamily="34" charset="0"/>
                <a:cs typeface="Arial" panose="020B0604020202020204" pitchFamily="34" charset="0"/>
              </a:rPr>
              <a:t>Survey Techniques: Long Period GPS</a:t>
            </a:r>
          </a:p>
        </p:txBody>
      </p:sp>
      <p:sp>
        <p:nvSpPr>
          <p:cNvPr id="62467" name="Content Placeholder 2"/>
          <p:cNvSpPr>
            <a:spLocks noGrp="1"/>
          </p:cNvSpPr>
          <p:nvPr>
            <p:ph idx="1"/>
          </p:nvPr>
        </p:nvSpPr>
        <p:spPr>
          <a:xfrm>
            <a:off x="609600" y="4064000"/>
            <a:ext cx="8556625" cy="1916113"/>
          </a:xfrm>
        </p:spPr>
        <p:txBody>
          <a:bodyPr/>
          <a:lstStyle/>
          <a:p>
            <a:pPr eaLnBrk="1" hangingPunct="1"/>
            <a:r>
              <a:rPr lang="en-US" altLang="en-US" sz="2400" dirty="0" smtClean="0">
                <a:latin typeface="Arial" panose="020B0604020202020204" pitchFamily="34" charset="0"/>
                <a:cs typeface="Arial" panose="020B0604020202020204" pitchFamily="34" charset="0"/>
              </a:rPr>
              <a:t>Calibrated, fixed-height antennas, all identical models</a:t>
            </a:r>
          </a:p>
          <a:p>
            <a:pPr eaLnBrk="1" hangingPunct="1"/>
            <a:r>
              <a:rPr lang="en-US" altLang="en-US" sz="2400" dirty="0" smtClean="0">
                <a:latin typeface="Arial" panose="020B0604020202020204" pitchFamily="34" charset="0"/>
                <a:cs typeface="Arial" panose="020B0604020202020204" pitchFamily="34" charset="0"/>
              </a:rPr>
              <a:t>In Colorado 2017:</a:t>
            </a:r>
          </a:p>
          <a:p>
            <a:pPr lvl="1" eaLnBrk="1" hangingPunct="1"/>
            <a:r>
              <a:rPr lang="en-US" altLang="en-US" sz="2000" dirty="0" smtClean="0">
                <a:latin typeface="Arial" panose="020B0604020202020204" pitchFamily="34" charset="0"/>
                <a:cs typeface="Arial" panose="020B0604020202020204" pitchFamily="34" charset="0"/>
              </a:rPr>
              <a:t>24 complete sets of equipment  (2 parties, 10 sets each) </a:t>
            </a:r>
          </a:p>
          <a:p>
            <a:pPr lvl="1" eaLnBrk="1" hangingPunct="1"/>
            <a:r>
              <a:rPr lang="en-US" altLang="en-US" sz="2000" dirty="0" smtClean="0">
                <a:latin typeface="Arial" panose="020B0604020202020204" pitchFamily="34" charset="0"/>
                <a:cs typeface="Arial" panose="020B0604020202020204" pitchFamily="34" charset="0"/>
              </a:rPr>
              <a:t>Each party observed 5 new stations each day  </a:t>
            </a:r>
          </a:p>
          <a:p>
            <a:pPr lvl="1" eaLnBrk="1" hangingPunct="1"/>
            <a:r>
              <a:rPr lang="en-US" altLang="en-US" sz="2000" dirty="0" smtClean="0">
                <a:latin typeface="Arial" panose="020B0604020202020204" pitchFamily="34" charset="0"/>
                <a:cs typeface="Arial" panose="020B0604020202020204" pitchFamily="34" charset="0"/>
              </a:rPr>
              <a:t>24 hours &amp; 16+ hours of observation each day</a:t>
            </a:r>
          </a:p>
          <a:p>
            <a:pPr lvl="1" eaLnBrk="1" hangingPunct="1"/>
            <a:r>
              <a:rPr lang="en-US" altLang="en-US" sz="2000" dirty="0" smtClean="0">
                <a:latin typeface="Arial" panose="020B0604020202020204" pitchFamily="34" charset="0"/>
                <a:cs typeface="Arial" panose="020B0604020202020204" pitchFamily="34" charset="0"/>
              </a:rPr>
              <a:t>Project processed with OPUS Projects</a:t>
            </a:r>
          </a:p>
        </p:txBody>
      </p:sp>
      <p:sp>
        <p:nvSpPr>
          <p:cNvPr id="624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ECDEDAF-C6A5-4B08-BD15-C065ABA576A1}" type="slidenum">
              <a:rPr lang="en-US" altLang="en-US" sz="1200" smtClean="0">
                <a:solidFill>
                  <a:srgbClr val="898989"/>
                </a:solidFill>
              </a:rPr>
              <a:pPr>
                <a:spcBef>
                  <a:spcPct val="0"/>
                </a:spcBef>
                <a:buFontTx/>
                <a:buNone/>
              </a:pPr>
              <a:t>12</a:t>
            </a:fld>
            <a:endParaRPr lang="en-US" altLang="en-US" sz="1200" smtClean="0">
              <a:solidFill>
                <a:srgbClr val="898989"/>
              </a:solidFill>
            </a:endParaRPr>
          </a:p>
        </p:txBody>
      </p:sp>
      <p:pic>
        <p:nvPicPr>
          <p:cNvPr id="62469" name="Picture 3" descr="C:\temp\GPSequipm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641" y="1262062"/>
            <a:ext cx="4589360"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1148582"/>
            <a:ext cx="3352800" cy="25146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7600" y="2385770"/>
            <a:ext cx="1635513" cy="1638927"/>
          </a:xfrm>
          <a:prstGeom prst="rect">
            <a:avLst/>
          </a:prstGeom>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altLang="en-US" sz="3200" b="1" dirty="0" smtClean="0">
                <a:solidFill>
                  <a:srgbClr val="004F8A"/>
                </a:solidFill>
                <a:latin typeface="Arial" panose="020B0604020202020204" pitchFamily="34" charset="0"/>
                <a:cs typeface="Arial" panose="020B0604020202020204" pitchFamily="34" charset="0"/>
              </a:rPr>
              <a:t>Survey Techniques:  Leveling and Gravity</a:t>
            </a:r>
          </a:p>
        </p:txBody>
      </p:sp>
      <p:sp>
        <p:nvSpPr>
          <p:cNvPr id="61443" name="Content Placeholder 2"/>
          <p:cNvSpPr>
            <a:spLocks noGrp="1"/>
          </p:cNvSpPr>
          <p:nvPr>
            <p:ph idx="1"/>
          </p:nvPr>
        </p:nvSpPr>
        <p:spPr>
          <a:xfrm>
            <a:off x="457200" y="1219200"/>
            <a:ext cx="8229600" cy="2784475"/>
          </a:xfrm>
        </p:spPr>
        <p:txBody>
          <a:bodyPr/>
          <a:lstStyle/>
          <a:p>
            <a:pPr eaLnBrk="1" hangingPunct="1"/>
            <a:r>
              <a:rPr lang="en-US" altLang="en-US" sz="2000" dirty="0" smtClean="0">
                <a:latin typeface="Arial" panose="020B0604020202020204" pitchFamily="34" charset="0"/>
                <a:cs typeface="Arial" panose="020B0604020202020204" pitchFamily="34" charset="0"/>
              </a:rPr>
              <a:t>The entire line was leveled (double-run).  Geodetic heights provided at each benchmark.</a:t>
            </a:r>
          </a:p>
          <a:p>
            <a:pPr eaLnBrk="1" hangingPunct="1"/>
            <a:r>
              <a:rPr lang="en-US" altLang="en-US" sz="2000" dirty="0" smtClean="0">
                <a:latin typeface="Arial" panose="020B0604020202020204" pitchFamily="34" charset="0"/>
                <a:cs typeface="Arial" panose="020B0604020202020204" pitchFamily="34" charset="0"/>
              </a:rPr>
              <a:t>Leveling and gravity are both needed for orthometric height determination.  Usually gravity is modeled, but in this case was actually measured at every point.</a:t>
            </a:r>
          </a:p>
          <a:p>
            <a:pPr lvl="1" eaLnBrk="1" hangingPunct="1"/>
            <a:r>
              <a:rPr lang="en-US" altLang="en-US" sz="1800" dirty="0" smtClean="0">
                <a:latin typeface="Arial" panose="020B0604020202020204" pitchFamily="34" charset="0"/>
                <a:cs typeface="Arial" panose="020B0604020202020204" pitchFamily="34" charset="0"/>
              </a:rPr>
              <a:t>Absolute gravity (A10 and/or FG5) </a:t>
            </a:r>
            <a:endParaRPr lang="en-US" altLang="en-US" sz="1800" dirty="0" smtClean="0">
              <a:latin typeface="Arial" panose="020B0604020202020204" pitchFamily="34" charset="0"/>
              <a:cs typeface="Arial" panose="020B0604020202020204" pitchFamily="34" charset="0"/>
            </a:endParaRPr>
          </a:p>
          <a:p>
            <a:pPr lvl="1" eaLnBrk="1" hangingPunct="1"/>
            <a:r>
              <a:rPr lang="en-US" altLang="en-US" sz="1800" dirty="0" smtClean="0">
                <a:latin typeface="Arial" panose="020B0604020202020204" pitchFamily="34" charset="0"/>
                <a:cs typeface="Arial" panose="020B0604020202020204" pitchFamily="34" charset="0"/>
              </a:rPr>
              <a:t>Vertical </a:t>
            </a:r>
            <a:r>
              <a:rPr lang="en-US" altLang="en-US" sz="1800" dirty="0" smtClean="0">
                <a:latin typeface="Arial" panose="020B0604020202020204" pitchFamily="34" charset="0"/>
                <a:cs typeface="Arial" panose="020B0604020202020204" pitchFamily="34" charset="0"/>
              </a:rPr>
              <a:t>gravity gradient (CG6</a:t>
            </a:r>
            <a:r>
              <a:rPr lang="en-US" altLang="en-US" sz="1800" dirty="0" smtClean="0">
                <a:latin typeface="Arial" panose="020B0604020202020204" pitchFamily="34" charset="0"/>
                <a:cs typeface="Arial" panose="020B0604020202020204" pitchFamily="34" charset="0"/>
              </a:rPr>
              <a:t>)</a:t>
            </a:r>
            <a:endParaRPr lang="en-US" altLang="en-US" sz="1800" dirty="0" smtClean="0">
              <a:latin typeface="Arial" panose="020B0604020202020204" pitchFamily="34" charset="0"/>
              <a:cs typeface="Arial" panose="020B0604020202020204" pitchFamily="34" charset="0"/>
            </a:endParaRPr>
          </a:p>
        </p:txBody>
      </p:sp>
      <p:sp>
        <p:nvSpPr>
          <p:cNvPr id="614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6ACD30E-7167-4E47-837B-62F8AF17359B}" type="slidenum">
              <a:rPr lang="en-US" altLang="en-US" sz="1200" smtClean="0">
                <a:solidFill>
                  <a:srgbClr val="898989"/>
                </a:solidFill>
              </a:rPr>
              <a:pPr>
                <a:spcBef>
                  <a:spcPct val="0"/>
                </a:spcBef>
                <a:buFontTx/>
                <a:buNone/>
              </a:pPr>
              <a:t>13</a:t>
            </a:fld>
            <a:endParaRPr lang="en-US" altLang="en-US" sz="1200" smtClean="0">
              <a:solidFill>
                <a:srgbClr val="898989"/>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8888" y="4003675"/>
            <a:ext cx="3611271" cy="2708453"/>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69849" y="4172766"/>
            <a:ext cx="2902127" cy="217659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5896" y="3810000"/>
            <a:ext cx="3869504" cy="2902128"/>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9500" y="2611437"/>
            <a:ext cx="2641600" cy="1981200"/>
          </a:xfrm>
          <a:prstGeom prst="rect">
            <a:avLst/>
          </a:prstGeom>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altLang="en-US" sz="3200" b="1" dirty="0" smtClean="0">
                <a:solidFill>
                  <a:srgbClr val="004F8A"/>
                </a:solidFill>
                <a:latin typeface="Arial" panose="020B0604020202020204" pitchFamily="34" charset="0"/>
                <a:cs typeface="Arial" panose="020B0604020202020204" pitchFamily="34" charset="0"/>
              </a:rPr>
              <a:t>Survey Techniques: Deflection of the Vertical (DoV)</a:t>
            </a:r>
          </a:p>
        </p:txBody>
      </p:sp>
      <p:sp>
        <p:nvSpPr>
          <p:cNvPr id="63491" name="Content Placeholder 2"/>
          <p:cNvSpPr>
            <a:spLocks noGrp="1"/>
          </p:cNvSpPr>
          <p:nvPr>
            <p:ph idx="1"/>
          </p:nvPr>
        </p:nvSpPr>
        <p:spPr>
          <a:xfrm>
            <a:off x="287338" y="4427538"/>
            <a:ext cx="5097462" cy="2165350"/>
          </a:xfrm>
        </p:spPr>
        <p:txBody>
          <a:bodyPr/>
          <a:lstStyle/>
          <a:p>
            <a:pPr eaLnBrk="1" hangingPunct="1"/>
            <a:r>
              <a:rPr lang="en-US" altLang="en-US" sz="2000" dirty="0" smtClean="0">
                <a:latin typeface="Arial" panose="020B0604020202020204" pitchFamily="34" charset="0"/>
                <a:cs typeface="Arial" panose="020B0604020202020204" pitchFamily="34" charset="0"/>
              </a:rPr>
              <a:t>In Colorado, 2017: </a:t>
            </a:r>
          </a:p>
          <a:p>
            <a:pPr lvl="1" eaLnBrk="1" hangingPunct="1"/>
            <a:r>
              <a:rPr lang="en-US" altLang="en-US" sz="1600" dirty="0" smtClean="0">
                <a:latin typeface="Arial" panose="020B0604020202020204" pitchFamily="34" charset="0"/>
                <a:cs typeface="Arial" panose="020B0604020202020204" pitchFamily="34" charset="0"/>
              </a:rPr>
              <a:t>223 stations (14 repeat observations)</a:t>
            </a:r>
          </a:p>
          <a:p>
            <a:pPr lvl="1" eaLnBrk="1" hangingPunct="1"/>
            <a:r>
              <a:rPr lang="en-US" altLang="en-US" sz="1600" dirty="0" smtClean="0">
                <a:latin typeface="Arial" panose="020B0604020202020204" pitchFamily="34" charset="0"/>
                <a:cs typeface="Arial" panose="020B0604020202020204" pitchFamily="34" charset="0"/>
              </a:rPr>
              <a:t>39 nights </a:t>
            </a:r>
          </a:p>
          <a:p>
            <a:pPr lvl="1" eaLnBrk="1" hangingPunct="1"/>
            <a:r>
              <a:rPr lang="en-US" altLang="en-US" sz="1600" dirty="0" smtClean="0">
                <a:latin typeface="Arial" panose="020B0604020202020204" pitchFamily="34" charset="0"/>
                <a:cs typeface="Arial" panose="020B0604020202020204" pitchFamily="34" charset="0"/>
              </a:rPr>
              <a:t>~6 stations/night </a:t>
            </a:r>
          </a:p>
          <a:p>
            <a:pPr lvl="1" eaLnBrk="1" hangingPunct="1"/>
            <a:r>
              <a:rPr lang="en-US" altLang="en-US" sz="1600" dirty="0" smtClean="0">
                <a:latin typeface="Arial" panose="020B0604020202020204" pitchFamily="34" charset="0"/>
                <a:cs typeface="Arial" panose="020B0604020202020204" pitchFamily="34" charset="0"/>
              </a:rPr>
              <a:t>Observing with Swiss CODIAC (</a:t>
            </a:r>
            <a:r>
              <a:rPr lang="en-US" altLang="en-US" sz="1600" dirty="0" err="1" smtClean="0">
                <a:latin typeface="Arial" panose="020B0604020202020204" pitchFamily="34" charset="0"/>
                <a:cs typeface="Arial" panose="020B0604020202020204" pitchFamily="34" charset="0"/>
              </a:rPr>
              <a:t>COmpact</a:t>
            </a:r>
            <a:r>
              <a:rPr lang="en-US" altLang="en-US" sz="1600" dirty="0" smtClean="0">
                <a:latin typeface="Arial" panose="020B0604020202020204" pitchFamily="34" charset="0"/>
                <a:cs typeface="Arial" panose="020B0604020202020204" pitchFamily="34" charset="0"/>
              </a:rPr>
              <a:t> </a:t>
            </a:r>
            <a:r>
              <a:rPr lang="en-US" altLang="en-US" sz="1600" dirty="0" err="1" smtClean="0">
                <a:latin typeface="Arial" panose="020B0604020202020204" pitchFamily="34" charset="0"/>
                <a:cs typeface="Arial" panose="020B0604020202020204" pitchFamily="34" charset="0"/>
              </a:rPr>
              <a:t>DIgital</a:t>
            </a:r>
            <a:r>
              <a:rPr lang="en-US" altLang="en-US" sz="1600" dirty="0" smtClean="0">
                <a:latin typeface="Arial" panose="020B0604020202020204" pitchFamily="34" charset="0"/>
                <a:cs typeface="Arial" panose="020B0604020202020204" pitchFamily="34" charset="0"/>
              </a:rPr>
              <a:t> Astrometric Camera), courtesy Technical University of Zurich.</a:t>
            </a:r>
          </a:p>
        </p:txBody>
      </p:sp>
      <p:sp>
        <p:nvSpPr>
          <p:cNvPr id="634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E2317365-7802-477C-BBA6-525AD9697933}" type="slidenum">
              <a:rPr lang="en-US" altLang="en-US" sz="1200" smtClean="0">
                <a:solidFill>
                  <a:srgbClr val="898989"/>
                </a:solidFill>
              </a:rPr>
              <a:pPr>
                <a:spcBef>
                  <a:spcPct val="0"/>
                </a:spcBef>
                <a:buFontTx/>
                <a:buNone/>
              </a:pPr>
              <a:t>14</a:t>
            </a:fld>
            <a:endParaRPr lang="en-US" altLang="en-US" sz="1200" smtClean="0">
              <a:solidFill>
                <a:srgbClr val="898989"/>
              </a:solidFill>
            </a:endParaRPr>
          </a:p>
        </p:txBody>
      </p:sp>
      <p:pic>
        <p:nvPicPr>
          <p:cNvPr id="6349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4800" y="1401763"/>
            <a:ext cx="3368675" cy="252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txBox="1">
            <a:spLocks/>
          </p:cNvSpPr>
          <p:nvPr/>
        </p:nvSpPr>
        <p:spPr bwMode="auto">
          <a:xfrm>
            <a:off x="287338" y="1401763"/>
            <a:ext cx="5030787" cy="2482850"/>
          </a:xfrm>
          <a:prstGeom prst="rect">
            <a:avLst/>
          </a:prstGeom>
          <a:noFill/>
          <a:ln w="9525">
            <a:noFill/>
            <a:miter lim="800000"/>
            <a:headEnd/>
            <a:tailEnd/>
          </a:ln>
        </p:spPr>
        <p:txBody>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1800" dirty="0" smtClean="0">
                <a:latin typeface="Arial" panose="020B0604020202020204" pitchFamily="34" charset="0"/>
                <a:cs typeface="Arial" panose="020B0604020202020204" pitchFamily="34" charset="0"/>
              </a:rPr>
              <a:t>Measure the slope of the geoid directly!</a:t>
            </a:r>
          </a:p>
          <a:p>
            <a:pPr>
              <a:defRPr/>
            </a:pPr>
            <a:r>
              <a:rPr lang="en-US" sz="1800" dirty="0" smtClean="0">
                <a:latin typeface="Arial" panose="020B0604020202020204" pitchFamily="34" charset="0"/>
                <a:cs typeface="Arial" panose="020B0604020202020204" pitchFamily="34" charset="0"/>
              </a:rPr>
              <a:t>Precision tilt meters provide alignment “level” to the geoid.</a:t>
            </a:r>
          </a:p>
          <a:p>
            <a:pPr>
              <a:defRPr/>
            </a:pPr>
            <a:r>
              <a:rPr lang="en-US" sz="1800" dirty="0" smtClean="0">
                <a:latin typeface="Arial" panose="020B0604020202020204" pitchFamily="34" charset="0"/>
                <a:cs typeface="Arial" panose="020B0604020202020204" pitchFamily="34" charset="0"/>
              </a:rPr>
              <a:t>Celestial almanacs provide predicted alignment with star field (relative to ellipsoid).</a:t>
            </a:r>
          </a:p>
          <a:p>
            <a:pPr>
              <a:defRPr/>
            </a:pPr>
            <a:r>
              <a:rPr lang="en-US" sz="1800" dirty="0" smtClean="0">
                <a:latin typeface="Arial" panose="020B0604020202020204" pitchFamily="34" charset="0"/>
                <a:cs typeface="Arial" panose="020B0604020202020204" pitchFamily="34" charset="0"/>
              </a:rPr>
              <a:t>The difference between the two vectors (broken into orthogonal components) are the Deflections of the Vertical (or “slopes”).</a:t>
            </a:r>
          </a:p>
          <a:p>
            <a:pPr marL="0" indent="0">
              <a:buFont typeface="Arial" pitchFamily="34" charset="0"/>
              <a:buNone/>
              <a:defRPr/>
            </a:pPr>
            <a:endParaRPr lang="en-US" sz="1800" dirty="0">
              <a:latin typeface="Arial" panose="020B0604020202020204" pitchFamily="34" charset="0"/>
              <a:cs typeface="Arial" panose="020B0604020202020204" pitchFamily="34" charset="0"/>
            </a:endParaRPr>
          </a:p>
          <a:p>
            <a:pPr marL="0" indent="0">
              <a:buFont typeface="Arial" pitchFamily="34" charset="0"/>
              <a:buNone/>
              <a:defRPr/>
            </a:pPr>
            <a:endParaRPr lang="en-US" sz="18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528270" y="3872769"/>
            <a:ext cx="3322637" cy="2491978"/>
          </a:xfrm>
          <a:prstGeom prst="rect">
            <a:avLst/>
          </a:prstGeom>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274639"/>
            <a:ext cx="8229600" cy="715962"/>
          </a:xfrm>
        </p:spPr>
        <p:txBody>
          <a:bodyPr/>
          <a:lstStyle/>
          <a:p>
            <a:pPr eaLnBrk="1" hangingPunct="1"/>
            <a:r>
              <a:rPr lang="en-US" altLang="en-US" sz="3600" b="1" dirty="0" smtClean="0">
                <a:solidFill>
                  <a:srgbClr val="004F8A"/>
                </a:solidFill>
                <a:latin typeface="Arial" panose="020B0604020202020204" pitchFamily="34" charset="0"/>
                <a:cs typeface="Arial" panose="020B0604020202020204" pitchFamily="34" charset="0"/>
              </a:rPr>
              <a:t>Results from Texas and Iowa*</a:t>
            </a:r>
          </a:p>
        </p:txBody>
      </p:sp>
      <p:sp>
        <p:nvSpPr>
          <p:cNvPr id="59395" name="Slide Number Placeholder 3"/>
          <p:cNvSpPr>
            <a:spLocks noGrp="1"/>
          </p:cNvSpPr>
          <p:nvPr>
            <p:ph type="sldNum" sz="quarter" idx="12"/>
          </p:nvPr>
        </p:nvSpPr>
        <p:spPr bwMode="auto">
          <a:xfrm>
            <a:off x="8520113" y="6492875"/>
            <a:ext cx="5476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C7AD8214-56A0-4ECC-92E2-19D1A3DB5AC9}" type="slidenum">
              <a:rPr lang="en-US" altLang="en-US" sz="1200">
                <a:solidFill>
                  <a:srgbClr val="898989"/>
                </a:solidFill>
              </a:rPr>
              <a:pPr>
                <a:spcBef>
                  <a:spcPct val="0"/>
                </a:spcBef>
                <a:buFontTx/>
                <a:buNone/>
              </a:pPr>
              <a:t>15</a:t>
            </a:fld>
            <a:endParaRPr lang="en-US" altLang="en-US" sz="1200" dirty="0">
              <a:solidFill>
                <a:srgbClr val="898989"/>
              </a:solidFill>
            </a:endParaRPr>
          </a:p>
        </p:txBody>
      </p:sp>
      <p:sp>
        <p:nvSpPr>
          <p:cNvPr id="23556" name="Rectangle 4"/>
          <p:cNvSpPr>
            <a:spLocks noChangeArrowheads="1"/>
          </p:cNvSpPr>
          <p:nvPr/>
        </p:nvSpPr>
        <p:spPr bwMode="auto">
          <a:xfrm>
            <a:off x="4225925" y="838200"/>
            <a:ext cx="4704715"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800100" indent="-34290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fontAlgn="auto" hangingPunct="1">
              <a:spcBef>
                <a:spcPct val="0"/>
              </a:spcBef>
              <a:spcAft>
                <a:spcPts val="0"/>
              </a:spcAft>
              <a:defRPr/>
            </a:pPr>
            <a:r>
              <a:rPr lang="en-US" altLang="en-US" sz="2000" dirty="0" smtClean="0">
                <a:latin typeface="+mn-lt"/>
                <a:ea typeface="ＭＳ Ｐゴシック" charset="0"/>
                <a:cs typeface="ＭＳ Ｐゴシック" charset="0"/>
              </a:rPr>
              <a:t>Measured </a:t>
            </a:r>
            <a:r>
              <a:rPr lang="en-US" altLang="en-US" sz="2000" dirty="0">
                <a:latin typeface="+mn-lt"/>
                <a:ea typeface="ＭＳ Ｐゴシック" charset="0"/>
                <a:cs typeface="ＭＳ Ｐゴシック" charset="0"/>
              </a:rPr>
              <a:t>slopes were compared with NGS (and other) geoid models</a:t>
            </a:r>
          </a:p>
          <a:p>
            <a:pPr eaLnBrk="1" fontAlgn="auto" hangingPunct="1">
              <a:spcBef>
                <a:spcPct val="0"/>
              </a:spcBef>
              <a:spcAft>
                <a:spcPts val="0"/>
              </a:spcAft>
              <a:defRPr/>
            </a:pPr>
            <a:r>
              <a:rPr lang="en-US" altLang="en-US" sz="2000" dirty="0">
                <a:latin typeface="+mn-lt"/>
                <a:ea typeface="ＭＳ Ｐゴシック" charset="0"/>
                <a:cs typeface="ＭＳ Ｐゴシック" charset="0"/>
              </a:rPr>
              <a:t>Texas and Iowa GSVS both </a:t>
            </a:r>
            <a:r>
              <a:rPr lang="en-US" altLang="en-US" sz="2000" b="1" dirty="0">
                <a:latin typeface="+mn-lt"/>
                <a:ea typeface="ＭＳ Ｐゴシック" charset="0"/>
                <a:cs typeface="ＭＳ Ｐゴシック" charset="0"/>
              </a:rPr>
              <a:t>confirmed</a:t>
            </a:r>
            <a:r>
              <a:rPr lang="en-US" altLang="en-US" sz="2000" dirty="0">
                <a:latin typeface="+mn-lt"/>
                <a:ea typeface="ＭＳ Ｐゴシック" charset="0"/>
                <a:cs typeface="ＭＳ Ｐゴシック" charset="0"/>
              </a:rPr>
              <a:t> </a:t>
            </a:r>
            <a:r>
              <a:rPr lang="en-US" altLang="en-US" sz="2000" dirty="0" smtClean="0">
                <a:latin typeface="+mn-lt"/>
                <a:ea typeface="ＭＳ Ｐゴシック" charset="0"/>
                <a:cs typeface="ＭＳ Ｐゴシック" charset="0"/>
              </a:rPr>
              <a:t>  1-2cm </a:t>
            </a:r>
            <a:r>
              <a:rPr lang="en-US" altLang="en-US" sz="2000" dirty="0">
                <a:latin typeface="+mn-lt"/>
                <a:ea typeface="ＭＳ Ｐゴシック" charset="0"/>
                <a:cs typeface="ＭＳ Ｐゴシック" charset="0"/>
              </a:rPr>
              <a:t>geoid accuracy, as expected!</a:t>
            </a:r>
          </a:p>
          <a:p>
            <a:pPr marL="0" indent="0" eaLnBrk="1" fontAlgn="auto" hangingPunct="1">
              <a:spcBef>
                <a:spcPct val="0"/>
              </a:spcBef>
              <a:spcAft>
                <a:spcPts val="0"/>
              </a:spcAft>
              <a:buFont typeface="Arial" charset="0"/>
              <a:buNone/>
              <a:defRPr/>
            </a:pPr>
            <a:endParaRPr lang="en-US" altLang="en-US" sz="2400" dirty="0" smtClean="0">
              <a:cs typeface="Arial" charset="0"/>
            </a:endParaRPr>
          </a:p>
        </p:txBody>
      </p:sp>
      <p:sp>
        <p:nvSpPr>
          <p:cNvPr id="59397" name="Rectangle 6"/>
          <p:cNvSpPr>
            <a:spLocks noChangeArrowheads="1"/>
          </p:cNvSpPr>
          <p:nvPr/>
        </p:nvSpPr>
        <p:spPr bwMode="auto">
          <a:xfrm>
            <a:off x="4029075" y="2133600"/>
            <a:ext cx="4048125" cy="1077218"/>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600" dirty="0">
                <a:solidFill>
                  <a:schemeClr val="tx1">
                    <a:lumMod val="65000"/>
                    <a:lumOff val="35000"/>
                  </a:schemeClr>
                </a:solidFill>
              </a:rPr>
              <a:t>"Confirming regional 1 cm differential geoid accuracy from airborne gravimetry: the Geoid Slope Validation Survey of 2011", Smith </a:t>
            </a:r>
            <a:r>
              <a:rPr lang="en-US" altLang="en-US" sz="1600" i="1" dirty="0">
                <a:solidFill>
                  <a:schemeClr val="tx1">
                    <a:lumMod val="65000"/>
                    <a:lumOff val="35000"/>
                  </a:schemeClr>
                </a:solidFill>
              </a:rPr>
              <a:t>et al</a:t>
            </a:r>
            <a:r>
              <a:rPr lang="en-US" altLang="en-US" sz="1600" dirty="0">
                <a:solidFill>
                  <a:schemeClr val="tx1">
                    <a:lumMod val="65000"/>
                    <a:lumOff val="35000"/>
                  </a:schemeClr>
                </a:solidFill>
              </a:rPr>
              <a:t>., Journal of Geodesy, 2013.</a:t>
            </a:r>
          </a:p>
        </p:txBody>
      </p:sp>
      <p:pic>
        <p:nvPicPr>
          <p:cNvPr id="59399" name="Picture 8" descr="C:\temp\geoidModel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 y="1056089"/>
            <a:ext cx="3536950" cy="453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a:spLocks noChangeArrowheads="1"/>
          </p:cNvSpPr>
          <p:nvPr/>
        </p:nvSpPr>
        <p:spPr bwMode="auto">
          <a:xfrm>
            <a:off x="304800" y="6163084"/>
            <a:ext cx="35369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600" dirty="0" smtClean="0">
                <a:solidFill>
                  <a:schemeClr val="tx2"/>
                </a:solidFill>
              </a:rPr>
              <a:t>* Again, the 2017 Colorado data are still being analyzed</a:t>
            </a:r>
            <a:endParaRPr lang="en-US" altLang="en-US" sz="1600" dirty="0">
              <a:solidFill>
                <a:schemeClr val="tx2"/>
              </a:solidFill>
            </a:endParaRPr>
          </a:p>
        </p:txBody>
      </p:sp>
      <p:sp>
        <p:nvSpPr>
          <p:cNvPr id="9" name="Rectangle 6"/>
          <p:cNvSpPr>
            <a:spLocks noChangeArrowheads="1"/>
          </p:cNvSpPr>
          <p:nvPr/>
        </p:nvSpPr>
        <p:spPr bwMode="auto">
          <a:xfrm>
            <a:off x="4313237" y="5624475"/>
            <a:ext cx="4449763" cy="1077218"/>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r" eaLnBrk="1" hangingPunct="1"/>
            <a:r>
              <a:rPr lang="en-US" altLang="en-US" sz="1600" dirty="0">
                <a:solidFill>
                  <a:schemeClr val="tx1">
                    <a:lumMod val="65000"/>
                    <a:lumOff val="35000"/>
                  </a:schemeClr>
                </a:solidFill>
                <a:ea typeface="MS PGothic" panose="020B0600070205080204" pitchFamily="34" charset="-128"/>
              </a:rPr>
              <a:t>“The Geoid Slope validation Survey 2014 and GRAV-D airborne gravity enhanced geoid comparison results in Iowa", Wang et al., Journal of Geodesy, 2017 91:1261-1276.</a:t>
            </a:r>
          </a:p>
        </p:txBody>
      </p:sp>
      <p:pic>
        <p:nvPicPr>
          <p:cNvPr id="2" name="Picture 1"/>
          <p:cNvPicPr>
            <a:picLocks noChangeAspect="1"/>
          </p:cNvPicPr>
          <p:nvPr/>
        </p:nvPicPr>
        <p:blipFill>
          <a:blip r:embed="rId4"/>
          <a:stretch>
            <a:fillRect/>
          </a:stretch>
        </p:blipFill>
        <p:spPr>
          <a:xfrm>
            <a:off x="4724400" y="3241964"/>
            <a:ext cx="4024409" cy="2367839"/>
          </a:xfrm>
          <a:prstGeom prst="rect">
            <a:avLst/>
          </a:prstGeom>
        </p:spPr>
      </p:pic>
      <p:sp>
        <p:nvSpPr>
          <p:cNvPr id="3" name="TextBox 2"/>
          <p:cNvSpPr txBox="1"/>
          <p:nvPr/>
        </p:nvSpPr>
        <p:spPr>
          <a:xfrm>
            <a:off x="228600" y="990600"/>
            <a:ext cx="1204882" cy="369332"/>
          </a:xfrm>
          <a:prstGeom prst="rect">
            <a:avLst/>
          </a:prstGeom>
          <a:solidFill>
            <a:srgbClr val="FF0000"/>
          </a:solidFill>
        </p:spPr>
        <p:txBody>
          <a:bodyPr wrap="none" rtlCol="0">
            <a:spAutoFit/>
          </a:bodyPr>
          <a:lstStyle/>
          <a:p>
            <a:r>
              <a:rPr lang="en-US" dirty="0" smtClean="0">
                <a:solidFill>
                  <a:srgbClr val="FFFF00"/>
                </a:solidFill>
              </a:rPr>
              <a:t>Texas 2011</a:t>
            </a:r>
            <a:endParaRPr lang="en-US" dirty="0">
              <a:solidFill>
                <a:srgbClr val="FFFF00"/>
              </a:solidFill>
            </a:endParaRPr>
          </a:p>
        </p:txBody>
      </p:sp>
      <p:sp>
        <p:nvSpPr>
          <p:cNvPr id="11" name="TextBox 10"/>
          <p:cNvSpPr txBox="1"/>
          <p:nvPr/>
        </p:nvSpPr>
        <p:spPr>
          <a:xfrm>
            <a:off x="7681767" y="3230659"/>
            <a:ext cx="1157433" cy="369332"/>
          </a:xfrm>
          <a:prstGeom prst="rect">
            <a:avLst/>
          </a:prstGeom>
          <a:solidFill>
            <a:srgbClr val="FF0000"/>
          </a:solidFill>
        </p:spPr>
        <p:txBody>
          <a:bodyPr wrap="none" rtlCol="0">
            <a:spAutoFit/>
          </a:bodyPr>
          <a:lstStyle/>
          <a:p>
            <a:r>
              <a:rPr lang="en-US" dirty="0" smtClean="0">
                <a:solidFill>
                  <a:srgbClr val="FFFF00"/>
                </a:solidFill>
              </a:rPr>
              <a:t>Iowa 2014</a:t>
            </a:r>
            <a:endParaRPr lang="en-US" dirty="0">
              <a:solidFill>
                <a:srgbClr val="FFFF00"/>
              </a:solidFill>
            </a:endParaRPr>
          </a:p>
        </p:txBody>
      </p:sp>
    </p:spTree>
    <p:extLst>
      <p:ext uri="{BB962C8B-B14F-4D97-AF65-F5344CB8AC3E}">
        <p14:creationId xmlns:p14="http://schemas.microsoft.com/office/powerpoint/2010/main" val="1334344200"/>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Grp="1"/>
          </p:cNvSpPr>
          <p:nvPr>
            <p:ph type="ctrTitle"/>
          </p:nvPr>
        </p:nvSpPr>
        <p:spPr>
          <a:xfrm>
            <a:off x="990600" y="504825"/>
            <a:ext cx="7010400" cy="685800"/>
          </a:xfrm>
        </p:spPr>
        <p:txBody>
          <a:bodyPr/>
          <a:lstStyle/>
          <a:p>
            <a:pPr eaLnBrk="1" hangingPunct="1"/>
            <a:r>
              <a:rPr lang="en-US" altLang="en-US" sz="3600" b="1" smtClean="0">
                <a:solidFill>
                  <a:srgbClr val="004F8A"/>
                </a:solidFill>
                <a:latin typeface="Arial" panose="020B0604020202020204" pitchFamily="34" charset="0"/>
                <a:cs typeface="Arial" panose="020B0604020202020204" pitchFamily="34" charset="0"/>
              </a:rPr>
              <a:t>Summary</a:t>
            </a:r>
          </a:p>
        </p:txBody>
      </p:sp>
      <p:sp>
        <p:nvSpPr>
          <p:cNvPr id="70659" name="Rectangle 5"/>
          <p:cNvSpPr>
            <a:spLocks noGrp="1"/>
          </p:cNvSpPr>
          <p:nvPr>
            <p:ph type="subTitle" idx="1"/>
          </p:nvPr>
        </p:nvSpPr>
        <p:spPr>
          <a:xfrm>
            <a:off x="723900" y="1219200"/>
            <a:ext cx="7962900" cy="4638675"/>
          </a:xfrm>
        </p:spPr>
        <p:txBody>
          <a:bodyPr/>
          <a:lstStyle/>
          <a:p>
            <a:pPr marL="171450" indent="-171450" algn="l" eaLnBrk="1" hangingPunct="1">
              <a:buFont typeface="Arial" panose="020B0604020202020204" pitchFamily="34" charset="0"/>
              <a:buChar char="•"/>
            </a:pPr>
            <a:r>
              <a:rPr lang="en-US" altLang="en-US" sz="2000" dirty="0" smtClean="0">
                <a:solidFill>
                  <a:schemeClr val="tx1"/>
                </a:solidFill>
                <a:latin typeface="Arial" panose="020B0604020202020204" pitchFamily="34" charset="0"/>
                <a:cs typeface="Arial" panose="020B0604020202020204" pitchFamily="34" charset="0"/>
              </a:rPr>
              <a:t>The new vertical height system, </a:t>
            </a:r>
            <a:r>
              <a:rPr lang="en-US" altLang="en-US" sz="2000" b="1" dirty="0">
                <a:solidFill>
                  <a:schemeClr val="tx1"/>
                </a:solidFill>
                <a:latin typeface="Arial" panose="020B0604020202020204" pitchFamily="34" charset="0"/>
                <a:cs typeface="Arial" panose="020B0604020202020204" pitchFamily="34" charset="0"/>
              </a:rPr>
              <a:t>NAPGD2022</a:t>
            </a:r>
            <a:r>
              <a:rPr lang="en-US" altLang="en-US" sz="2000" dirty="0" smtClean="0">
                <a:solidFill>
                  <a:schemeClr val="tx1"/>
                </a:solidFill>
                <a:latin typeface="Arial" panose="020B0604020202020204" pitchFamily="34" charset="0"/>
                <a:cs typeface="Arial" panose="020B0604020202020204" pitchFamily="34" charset="0"/>
              </a:rPr>
              <a:t>, will use a surface of constant geopotential as the vertical datum (the geoid).   </a:t>
            </a:r>
            <a:endParaRPr lang="en-US" altLang="en-US" sz="2000" b="1" dirty="0" smtClean="0">
              <a:solidFill>
                <a:schemeClr val="tx1"/>
              </a:solidFill>
              <a:latin typeface="Arial" panose="020B0604020202020204" pitchFamily="34" charset="0"/>
              <a:cs typeface="Arial" panose="020B0604020202020204" pitchFamily="34" charset="0"/>
            </a:endParaRPr>
          </a:p>
          <a:p>
            <a:pPr marL="171450" indent="-171450" algn="l" eaLnBrk="1" hangingPunct="1">
              <a:buFont typeface="Arial" panose="020B0604020202020204" pitchFamily="34" charset="0"/>
              <a:buChar char="•"/>
            </a:pPr>
            <a:r>
              <a:rPr lang="en-US" altLang="en-US" sz="2000" dirty="0" smtClean="0">
                <a:solidFill>
                  <a:schemeClr val="tx1"/>
                </a:solidFill>
                <a:latin typeface="Arial" panose="020B0604020202020204" pitchFamily="34" charset="0"/>
                <a:cs typeface="Arial" panose="020B0604020202020204" pitchFamily="34" charset="0"/>
              </a:rPr>
              <a:t>NGS will provide the geoid undulation “correction” to get orthometric heights from ellipsoidal heights.</a:t>
            </a:r>
          </a:p>
          <a:p>
            <a:pPr marL="171450" indent="-171450" algn="l" eaLnBrk="1" hangingPunct="1">
              <a:buFont typeface="Arial" panose="020B0604020202020204" pitchFamily="34" charset="0"/>
              <a:buChar char="•"/>
            </a:pPr>
            <a:r>
              <a:rPr lang="en-US" altLang="en-US" sz="2000" dirty="0" smtClean="0">
                <a:solidFill>
                  <a:schemeClr val="tx1"/>
                </a:solidFill>
                <a:latin typeface="Arial" panose="020B0604020202020204" pitchFamily="34" charset="0"/>
                <a:cs typeface="Arial" panose="020B0604020202020204" pitchFamily="34" charset="0"/>
              </a:rPr>
              <a:t>To verify geoid precision, ground-based geoid slope measurements (derived from both classic techniques and direct measurements of DoV) over varying distance </a:t>
            </a:r>
            <a:r>
              <a:rPr lang="en-US" altLang="en-US" sz="2000" smtClean="0">
                <a:solidFill>
                  <a:schemeClr val="tx1"/>
                </a:solidFill>
                <a:latin typeface="Arial" panose="020B0604020202020204" pitchFamily="34" charset="0"/>
                <a:cs typeface="Arial" panose="020B0604020202020204" pitchFamily="34" charset="0"/>
              </a:rPr>
              <a:t>scales were </a:t>
            </a:r>
            <a:r>
              <a:rPr lang="en-US" altLang="en-US" sz="2000" dirty="0" smtClean="0">
                <a:solidFill>
                  <a:schemeClr val="tx1"/>
                </a:solidFill>
                <a:latin typeface="Arial" panose="020B0604020202020204" pitchFamily="34" charset="0"/>
                <a:cs typeface="Arial" panose="020B0604020202020204" pitchFamily="34" charset="0"/>
              </a:rPr>
              <a:t>used to compare various geoid models.  </a:t>
            </a:r>
          </a:p>
          <a:p>
            <a:pPr marL="171450" indent="-171450" algn="l" eaLnBrk="1" hangingPunct="1">
              <a:buFont typeface="Arial" panose="020B0604020202020204" pitchFamily="34" charset="0"/>
              <a:buChar char="•"/>
            </a:pPr>
            <a:r>
              <a:rPr lang="en-US" altLang="en-US" sz="2000" dirty="0" smtClean="0">
                <a:solidFill>
                  <a:schemeClr val="tx1"/>
                </a:solidFill>
                <a:latin typeface="Arial" panose="020B0604020202020204" pitchFamily="34" charset="0"/>
                <a:cs typeface="Arial" panose="020B0604020202020204" pitchFamily="34" charset="0"/>
              </a:rPr>
              <a:t>Comparing this “ground truth” to the models also allows for a direct quantification of the improvement when airborne gravity data are included.</a:t>
            </a:r>
          </a:p>
          <a:p>
            <a:pPr marL="171450" indent="-171450" algn="l" eaLnBrk="1" hangingPunct="1">
              <a:buFont typeface="Arial" panose="020B0604020202020204" pitchFamily="34" charset="0"/>
              <a:buChar char="•"/>
            </a:pPr>
            <a:r>
              <a:rPr lang="en-US" altLang="en-US" sz="2000" dirty="0" smtClean="0">
                <a:solidFill>
                  <a:schemeClr val="tx1"/>
                </a:solidFill>
                <a:latin typeface="Arial" panose="020B0604020202020204" pitchFamily="34" charset="0"/>
                <a:cs typeface="Arial" panose="020B0604020202020204" pitchFamily="34" charset="0"/>
              </a:rPr>
              <a:t>To date, two such surveys have been conducted successfully in reasonably flat terrain.</a:t>
            </a:r>
          </a:p>
          <a:p>
            <a:pPr marL="171450" indent="-171450" algn="l" eaLnBrk="1" hangingPunct="1">
              <a:buFont typeface="Arial" panose="020B0604020202020204" pitchFamily="34" charset="0"/>
              <a:buChar char="•"/>
            </a:pPr>
            <a:r>
              <a:rPr lang="en-US" altLang="en-US" sz="2000" dirty="0" smtClean="0">
                <a:solidFill>
                  <a:schemeClr val="tx1"/>
                </a:solidFill>
                <a:latin typeface="Arial" panose="020B0604020202020204" pitchFamily="34" charset="0"/>
                <a:cs typeface="Arial" panose="020B0604020202020204" pitchFamily="34" charset="0"/>
              </a:rPr>
              <a:t>Colorado has now been observed for a final, challenging test.  Look for final results later in 2018!</a:t>
            </a:r>
            <a:endParaRPr lang="en-US" altLang="en-US" sz="1800" dirty="0" smtClean="0">
              <a:solidFill>
                <a:schemeClr val="tx1"/>
              </a:solidFill>
              <a:latin typeface="Arial" panose="020B0604020202020204" pitchFamily="34" charset="0"/>
              <a:cs typeface="Arial" panose="020B0604020202020204" pitchFamily="34" charset="0"/>
            </a:endParaRPr>
          </a:p>
        </p:txBody>
      </p:sp>
      <p:sp>
        <p:nvSpPr>
          <p:cNvPr id="706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3C8410DB-89EE-4FB2-8D35-C2E78DEDD14F}" type="slidenum">
              <a:rPr lang="en-US" altLang="en-US" sz="1200" smtClean="0">
                <a:solidFill>
                  <a:srgbClr val="898989"/>
                </a:solidFill>
                <a:cs typeface="Times New Roman" panose="02020603050405020304" pitchFamily="18" charset="0"/>
              </a:rPr>
              <a:pPr>
                <a:spcBef>
                  <a:spcPct val="0"/>
                </a:spcBef>
                <a:buFontTx/>
                <a:buNone/>
              </a:pPr>
              <a:t>16</a:t>
            </a:fld>
            <a:endParaRPr lang="en-US" altLang="en-US" sz="1200" smtClean="0">
              <a:solidFill>
                <a:srgbClr val="898989"/>
              </a:solidFill>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p:cNvSpPr>
          <p:nvPr>
            <p:ph type="ctrTitle"/>
          </p:nvPr>
        </p:nvSpPr>
        <p:spPr>
          <a:xfrm>
            <a:off x="381000" y="476889"/>
            <a:ext cx="8382000" cy="409575"/>
          </a:xfrm>
        </p:spPr>
        <p:txBody>
          <a:bodyPr/>
          <a:lstStyle/>
          <a:p>
            <a:pPr eaLnBrk="1" hangingPunct="1"/>
            <a:r>
              <a:rPr lang="en-US" altLang="en-US" sz="3600" b="1" dirty="0" smtClean="0">
                <a:solidFill>
                  <a:srgbClr val="004F8A"/>
                </a:solidFill>
                <a:latin typeface="Arial" panose="020B0604020202020204" pitchFamily="34" charset="0"/>
                <a:cs typeface="Arial" panose="020B0604020202020204" pitchFamily="34" charset="0"/>
              </a:rPr>
              <a:t>Earth’s Gravity Field and The Geoid</a:t>
            </a:r>
            <a:endParaRPr lang="en-US" altLang="en-US" sz="3600" b="1" dirty="0" smtClean="0">
              <a:solidFill>
                <a:srgbClr val="004F8A"/>
              </a:solidFill>
              <a:latin typeface="Arial" panose="020B0604020202020204" pitchFamily="34" charset="0"/>
              <a:cs typeface="Arial" panose="020B0604020202020204" pitchFamily="34" charset="0"/>
            </a:endParaRPr>
          </a:p>
        </p:txBody>
      </p:sp>
      <p:sp>
        <p:nvSpPr>
          <p:cNvPr id="18435" name="Rectangle 5"/>
          <p:cNvSpPr>
            <a:spLocks noGrp="1" noRot="1" noChangeAspect="1" noMove="1" noResize="1" noEditPoints="1" noAdjustHandles="1" noChangeArrowheads="1" noChangeShapeType="1" noTextEdit="1"/>
          </p:cNvSpPr>
          <p:nvPr>
            <p:ph type="subTitle" idx="1"/>
          </p:nvPr>
        </p:nvSpPr>
        <p:spPr>
          <a:xfrm>
            <a:off x="4038600" y="1092199"/>
            <a:ext cx="4800600" cy="2606675"/>
          </a:xfrm>
          <a:blipFill rotWithShape="1">
            <a:blip r:embed="rId3"/>
            <a:stretch>
              <a:fillRect l="-1267" t="-698" r="-2408"/>
            </a:stretch>
          </a:blipFill>
          <a:ln w="22225">
            <a:solidFill>
              <a:schemeClr val="tx2">
                <a:lumMod val="75000"/>
              </a:schemeClr>
            </a:solidFill>
          </a:ln>
          <a:extLst/>
        </p:spPr>
        <p:txBody>
          <a:bodyPr/>
          <a:lstStyle/>
          <a:p>
            <a:pPr>
              <a:defRPr/>
            </a:pPr>
            <a:r>
              <a:rPr lang="en-US" dirty="0">
                <a:noFill/>
              </a:rPr>
              <a:t> </a:t>
            </a:r>
          </a:p>
        </p:txBody>
      </p:sp>
      <p:sp>
        <p:nvSpPr>
          <p:cNvPr id="25604" name="Rectangle 1"/>
          <p:cNvSpPr>
            <a:spLocks noChangeArrowheads="1"/>
          </p:cNvSpPr>
          <p:nvPr/>
        </p:nvSpPr>
        <p:spPr bwMode="auto">
          <a:xfrm>
            <a:off x="152400" y="3810000"/>
            <a:ext cx="88392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r>
              <a:rPr lang="en-US" altLang="en-US" sz="2000" dirty="0">
                <a:latin typeface="Arial" panose="020B0604020202020204" pitchFamily="34" charset="0"/>
              </a:rPr>
              <a:t>W = </a:t>
            </a:r>
            <a:r>
              <a:rPr lang="en-US" altLang="en-US" sz="2000" i="1" dirty="0" err="1">
                <a:latin typeface="Arial" panose="020B0604020202020204" pitchFamily="34" charset="0"/>
              </a:rPr>
              <a:t>const</a:t>
            </a:r>
            <a:r>
              <a:rPr lang="en-US" altLang="en-US" sz="2000" dirty="0">
                <a:latin typeface="Arial" panose="020B0604020202020204" pitchFamily="34" charset="0"/>
              </a:rPr>
              <a:t> defines a surface of </a:t>
            </a:r>
            <a:r>
              <a:rPr lang="en-US" altLang="en-US" sz="2000" b="1" dirty="0" smtClean="0">
                <a:latin typeface="Arial" panose="020B0604020202020204" pitchFamily="34" charset="0"/>
              </a:rPr>
              <a:t>equipotential </a:t>
            </a:r>
            <a:r>
              <a:rPr lang="en-US" altLang="en-US" sz="2000" dirty="0" smtClean="0">
                <a:latin typeface="Arial" panose="020B0604020202020204" pitchFamily="34" charset="0"/>
              </a:rPr>
              <a:t>or</a:t>
            </a:r>
            <a:r>
              <a:rPr lang="en-US" altLang="en-US" sz="2000" b="1" dirty="0" smtClean="0">
                <a:latin typeface="Arial" panose="020B0604020202020204" pitchFamily="34" charset="0"/>
              </a:rPr>
              <a:t> geopotential</a:t>
            </a:r>
            <a:endParaRPr lang="en-US" altLang="en-US" sz="2000" b="1" dirty="0">
              <a:latin typeface="Arial" panose="020B0604020202020204" pitchFamily="34" charset="0"/>
            </a:endParaRPr>
          </a:p>
          <a:p>
            <a:pPr eaLnBrk="1" hangingPunct="1">
              <a:spcBef>
                <a:spcPct val="0"/>
              </a:spcBef>
            </a:pPr>
            <a:r>
              <a:rPr lang="en-US" altLang="en-US" sz="2000" dirty="0">
                <a:latin typeface="Arial" panose="020B0604020202020204" pitchFamily="34" charset="0"/>
              </a:rPr>
              <a:t>There are infinitely many equipotential surfaces.  They are not necessarily parallel to each other, but never intersect</a:t>
            </a:r>
            <a:r>
              <a:rPr lang="en-US" altLang="en-US" sz="2000" dirty="0" smtClean="0">
                <a:latin typeface="Arial" panose="020B0604020202020204" pitchFamily="34" charset="0"/>
              </a:rPr>
              <a:t>.  Up close, they’re lumpy blobs.</a:t>
            </a:r>
            <a:endParaRPr lang="en-US" altLang="en-US" sz="2000" dirty="0">
              <a:latin typeface="Arial" panose="020B0604020202020204" pitchFamily="34" charset="0"/>
            </a:endParaRPr>
          </a:p>
          <a:p>
            <a:pPr eaLnBrk="1" hangingPunct="1">
              <a:spcBef>
                <a:spcPct val="0"/>
              </a:spcBef>
            </a:pPr>
            <a:r>
              <a:rPr lang="en-US" altLang="en-US" sz="2000" dirty="0">
                <a:latin typeface="Arial" panose="020B0604020202020204" pitchFamily="34" charset="0"/>
              </a:rPr>
              <a:t>Water doesn’t flow along an equipotential surface, or equivalently, such a surface is said to be “level”.</a:t>
            </a:r>
          </a:p>
          <a:p>
            <a:pPr eaLnBrk="1" hangingPunct="1">
              <a:spcBef>
                <a:spcPct val="0"/>
              </a:spcBef>
            </a:pPr>
            <a:r>
              <a:rPr lang="en-US" altLang="en-US" sz="2000" b="1" dirty="0">
                <a:latin typeface="Arial" panose="020B0604020202020204" pitchFamily="34" charset="0"/>
              </a:rPr>
              <a:t>Plumb lines </a:t>
            </a:r>
            <a:r>
              <a:rPr lang="en-US" altLang="en-US" sz="2000" dirty="0">
                <a:latin typeface="Arial" panose="020B0604020202020204" pitchFamily="34" charset="0"/>
              </a:rPr>
              <a:t>are always perpendicular to every surface they intersect.</a:t>
            </a:r>
          </a:p>
          <a:p>
            <a:pPr eaLnBrk="1" hangingPunct="1">
              <a:spcBef>
                <a:spcPct val="0"/>
              </a:spcBef>
            </a:pPr>
            <a:r>
              <a:rPr lang="en-US" altLang="en-US" sz="2000" dirty="0">
                <a:latin typeface="Arial" panose="020B0604020202020204" pitchFamily="34" charset="0"/>
              </a:rPr>
              <a:t>The one equipotential surface that, on average, best matches sea level is </a:t>
            </a:r>
            <a:r>
              <a:rPr lang="en-US" altLang="en-US" sz="2000" dirty="0" smtClean="0">
                <a:latin typeface="Arial" panose="020B0604020202020204" pitchFamily="34" charset="0"/>
              </a:rPr>
              <a:t>a lumpy blob known </a:t>
            </a:r>
            <a:r>
              <a:rPr lang="en-US" altLang="en-US" sz="2000" dirty="0">
                <a:latin typeface="Arial" panose="020B0604020202020204" pitchFamily="34" charset="0"/>
              </a:rPr>
              <a:t>as the </a:t>
            </a:r>
            <a:r>
              <a:rPr lang="en-US" altLang="en-US" sz="2000" b="1" dirty="0">
                <a:solidFill>
                  <a:srgbClr val="C00000"/>
                </a:solidFill>
                <a:latin typeface="Arial" panose="020B0604020202020204" pitchFamily="34" charset="0"/>
              </a:rPr>
              <a:t>geoid ≡ W</a:t>
            </a:r>
            <a:r>
              <a:rPr lang="en-US" altLang="en-US" sz="2000" b="1" baseline="-25000" dirty="0">
                <a:solidFill>
                  <a:srgbClr val="C00000"/>
                </a:solidFill>
                <a:latin typeface="Arial" panose="020B0604020202020204" pitchFamily="34" charset="0"/>
              </a:rPr>
              <a:t>0</a:t>
            </a:r>
            <a:r>
              <a:rPr lang="en-US" altLang="en-US" sz="2000" dirty="0" smtClean="0">
                <a:solidFill>
                  <a:schemeClr val="tx2"/>
                </a:solidFill>
                <a:latin typeface="Arial" panose="020B0604020202020204" pitchFamily="34" charset="0"/>
              </a:rPr>
              <a:t>. </a:t>
            </a:r>
            <a:r>
              <a:rPr lang="en-US" altLang="en-US" sz="2000" dirty="0" smtClean="0">
                <a:latin typeface="Arial" panose="020B0604020202020204" pitchFamily="34" charset="0"/>
              </a:rPr>
              <a:t>This is a natural “zero” (or datum) for height.</a:t>
            </a:r>
            <a:endParaRPr lang="en-US" altLang="en-US" sz="2000" dirty="0">
              <a:latin typeface="Arial" panose="020B0604020202020204" pitchFamily="34" charset="0"/>
            </a:endParaRPr>
          </a:p>
        </p:txBody>
      </p:sp>
      <p:sp>
        <p:nvSpPr>
          <p:cNvPr id="7" name="Rectangle 6"/>
          <p:cNvSpPr/>
          <p:nvPr/>
        </p:nvSpPr>
        <p:spPr>
          <a:xfrm>
            <a:off x="685800" y="1101726"/>
            <a:ext cx="3048000" cy="2606675"/>
          </a:xfrm>
          <a:prstGeom prst="rect">
            <a:avLst/>
          </a:prstGeom>
          <a:solidFill>
            <a:schemeClr val="bg1">
              <a:lumMod val="95000"/>
            </a:schemeClr>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8" name="Group 7"/>
          <p:cNvGrpSpPr/>
          <p:nvPr/>
        </p:nvGrpSpPr>
        <p:grpSpPr>
          <a:xfrm rot="21446841">
            <a:off x="1681894" y="1865598"/>
            <a:ext cx="1391970" cy="1239069"/>
            <a:chOff x="3657600" y="2667000"/>
            <a:chExt cx="2209800" cy="1905000"/>
          </a:xfrm>
          <a:solidFill>
            <a:schemeClr val="tx1"/>
          </a:solidFill>
        </p:grpSpPr>
        <p:sp>
          <p:nvSpPr>
            <p:cNvPr id="15" name="Oval 14"/>
            <p:cNvSpPr/>
            <p:nvPr/>
          </p:nvSpPr>
          <p:spPr>
            <a:xfrm>
              <a:off x="4572000" y="2667000"/>
              <a:ext cx="838200" cy="8382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cs typeface="Arial" panose="020B0604020202020204" pitchFamily="34" charset="0"/>
              </a:endParaRPr>
            </a:p>
          </p:txBody>
        </p:sp>
        <p:sp>
          <p:nvSpPr>
            <p:cNvPr id="16" name="Oval 15"/>
            <p:cNvSpPr/>
            <p:nvPr/>
          </p:nvSpPr>
          <p:spPr>
            <a:xfrm>
              <a:off x="4724400" y="3733800"/>
              <a:ext cx="838200" cy="8382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17" name="Oval 16"/>
            <p:cNvSpPr/>
            <p:nvPr/>
          </p:nvSpPr>
          <p:spPr>
            <a:xfrm>
              <a:off x="3657600" y="3581400"/>
              <a:ext cx="838200" cy="8382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18" name="Oval 17"/>
            <p:cNvSpPr/>
            <p:nvPr/>
          </p:nvSpPr>
          <p:spPr>
            <a:xfrm>
              <a:off x="3657600" y="2743200"/>
              <a:ext cx="2209800" cy="17526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cs typeface="Arial" panose="020B0604020202020204" pitchFamily="34" charset="0"/>
              </a:endParaRPr>
            </a:p>
          </p:txBody>
        </p:sp>
      </p:grpSp>
      <p:sp>
        <p:nvSpPr>
          <p:cNvPr id="9" name="Oval 8"/>
          <p:cNvSpPr/>
          <p:nvPr/>
        </p:nvSpPr>
        <p:spPr>
          <a:xfrm rot="21446841">
            <a:off x="1262557" y="1696038"/>
            <a:ext cx="2051957" cy="1610790"/>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10" name="Oval 9"/>
          <p:cNvSpPr/>
          <p:nvPr/>
        </p:nvSpPr>
        <p:spPr>
          <a:xfrm rot="21446841">
            <a:off x="1104875" y="1522867"/>
            <a:ext cx="2351949" cy="1883385"/>
          </a:xfrm>
          <a:prstGeom prst="ellipse">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11" name="Oval 10"/>
          <p:cNvSpPr/>
          <p:nvPr/>
        </p:nvSpPr>
        <p:spPr>
          <a:xfrm rot="21446841">
            <a:off x="815806" y="1376556"/>
            <a:ext cx="2819940" cy="2131199"/>
          </a:xfrm>
          <a:prstGeom prst="ellipse">
            <a:avLst/>
          </a:prstGeom>
          <a:no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12" name="Freeform 11"/>
          <p:cNvSpPr/>
          <p:nvPr/>
        </p:nvSpPr>
        <p:spPr>
          <a:xfrm rot="21446841">
            <a:off x="1767367" y="2087300"/>
            <a:ext cx="592031" cy="807158"/>
          </a:xfrm>
          <a:custGeom>
            <a:avLst/>
            <a:gdLst>
              <a:gd name="connsiteX0" fmla="*/ 373711 w 939869"/>
              <a:gd name="connsiteY0" fmla="*/ 80070 h 1240961"/>
              <a:gd name="connsiteX1" fmla="*/ 373711 w 939869"/>
              <a:gd name="connsiteY1" fmla="*/ 80070 h 1240961"/>
              <a:gd name="connsiteX2" fmla="*/ 461175 w 939869"/>
              <a:gd name="connsiteY2" fmla="*/ 167535 h 1240961"/>
              <a:gd name="connsiteX3" fmla="*/ 492981 w 939869"/>
              <a:gd name="connsiteY3" fmla="*/ 191389 h 1240961"/>
              <a:gd name="connsiteX4" fmla="*/ 516834 w 939869"/>
              <a:gd name="connsiteY4" fmla="*/ 207291 h 1240961"/>
              <a:gd name="connsiteX5" fmla="*/ 540688 w 939869"/>
              <a:gd name="connsiteY5" fmla="*/ 231145 h 1240961"/>
              <a:gd name="connsiteX6" fmla="*/ 588396 w 939869"/>
              <a:gd name="connsiteY6" fmla="*/ 262950 h 1240961"/>
              <a:gd name="connsiteX7" fmla="*/ 604299 w 939869"/>
              <a:gd name="connsiteY7" fmla="*/ 286804 h 1240961"/>
              <a:gd name="connsiteX8" fmla="*/ 620201 w 939869"/>
              <a:gd name="connsiteY8" fmla="*/ 437879 h 1240961"/>
              <a:gd name="connsiteX9" fmla="*/ 628153 w 939869"/>
              <a:gd name="connsiteY9" fmla="*/ 525343 h 1240961"/>
              <a:gd name="connsiteX10" fmla="*/ 667909 w 939869"/>
              <a:gd name="connsiteY10" fmla="*/ 549197 h 1240961"/>
              <a:gd name="connsiteX11" fmla="*/ 787179 w 939869"/>
              <a:gd name="connsiteY11" fmla="*/ 573051 h 1240961"/>
              <a:gd name="connsiteX12" fmla="*/ 850789 w 939869"/>
              <a:gd name="connsiteY12" fmla="*/ 604856 h 1240961"/>
              <a:gd name="connsiteX13" fmla="*/ 890546 w 939869"/>
              <a:gd name="connsiteY13" fmla="*/ 620759 h 1240961"/>
              <a:gd name="connsiteX14" fmla="*/ 938254 w 939869"/>
              <a:gd name="connsiteY14" fmla="*/ 660516 h 1240961"/>
              <a:gd name="connsiteX15" fmla="*/ 922351 w 939869"/>
              <a:gd name="connsiteY15" fmla="*/ 835444 h 1240961"/>
              <a:gd name="connsiteX16" fmla="*/ 914400 w 939869"/>
              <a:gd name="connsiteY16" fmla="*/ 859298 h 1240961"/>
              <a:gd name="connsiteX17" fmla="*/ 922351 w 939869"/>
              <a:gd name="connsiteY17" fmla="*/ 946763 h 1240961"/>
              <a:gd name="connsiteX18" fmla="*/ 922351 w 939869"/>
              <a:gd name="connsiteY18" fmla="*/ 1042178 h 1240961"/>
              <a:gd name="connsiteX19" fmla="*/ 882594 w 939869"/>
              <a:gd name="connsiteY19" fmla="*/ 1058081 h 1240961"/>
              <a:gd name="connsiteX20" fmla="*/ 834887 w 939869"/>
              <a:gd name="connsiteY20" fmla="*/ 1097837 h 1240961"/>
              <a:gd name="connsiteX21" fmla="*/ 826935 w 939869"/>
              <a:gd name="connsiteY21" fmla="*/ 1161448 h 1240961"/>
              <a:gd name="connsiteX22" fmla="*/ 818984 w 939869"/>
              <a:gd name="connsiteY22" fmla="*/ 1217107 h 1240961"/>
              <a:gd name="connsiteX23" fmla="*/ 771276 w 939869"/>
              <a:gd name="connsiteY23" fmla="*/ 1233009 h 1240961"/>
              <a:gd name="connsiteX24" fmla="*/ 636104 w 939869"/>
              <a:gd name="connsiteY24" fmla="*/ 1240961 h 1240961"/>
              <a:gd name="connsiteX25" fmla="*/ 556591 w 939869"/>
              <a:gd name="connsiteY25" fmla="*/ 1233009 h 1240961"/>
              <a:gd name="connsiteX26" fmla="*/ 516834 w 939869"/>
              <a:gd name="connsiteY26" fmla="*/ 1193253 h 1240961"/>
              <a:gd name="connsiteX27" fmla="*/ 461175 w 939869"/>
              <a:gd name="connsiteY27" fmla="*/ 1137594 h 1240961"/>
              <a:gd name="connsiteX28" fmla="*/ 429370 w 939869"/>
              <a:gd name="connsiteY28" fmla="*/ 1193253 h 1240961"/>
              <a:gd name="connsiteX29" fmla="*/ 397565 w 939869"/>
              <a:gd name="connsiteY29" fmla="*/ 1185302 h 1240961"/>
              <a:gd name="connsiteX30" fmla="*/ 341906 w 939869"/>
              <a:gd name="connsiteY30" fmla="*/ 1129643 h 1240961"/>
              <a:gd name="connsiteX31" fmla="*/ 333954 w 939869"/>
              <a:gd name="connsiteY31" fmla="*/ 1105789 h 1240961"/>
              <a:gd name="connsiteX32" fmla="*/ 310101 w 939869"/>
              <a:gd name="connsiteY32" fmla="*/ 1089886 h 1240961"/>
              <a:gd name="connsiteX33" fmla="*/ 270344 w 939869"/>
              <a:gd name="connsiteY33" fmla="*/ 1042178 h 1240961"/>
              <a:gd name="connsiteX34" fmla="*/ 262393 w 939869"/>
              <a:gd name="connsiteY34" fmla="*/ 986519 h 1240961"/>
              <a:gd name="connsiteX35" fmla="*/ 246490 w 939869"/>
              <a:gd name="connsiteY35" fmla="*/ 962665 h 1240961"/>
              <a:gd name="connsiteX36" fmla="*/ 198782 w 939869"/>
              <a:gd name="connsiteY36" fmla="*/ 922909 h 1240961"/>
              <a:gd name="connsiteX37" fmla="*/ 159026 w 939869"/>
              <a:gd name="connsiteY37" fmla="*/ 883152 h 1240961"/>
              <a:gd name="connsiteX38" fmla="*/ 119269 w 939869"/>
              <a:gd name="connsiteY38" fmla="*/ 851347 h 1240961"/>
              <a:gd name="connsiteX39" fmla="*/ 95415 w 939869"/>
              <a:gd name="connsiteY39" fmla="*/ 827493 h 1240961"/>
              <a:gd name="connsiteX40" fmla="*/ 63610 w 939869"/>
              <a:gd name="connsiteY40" fmla="*/ 779785 h 1240961"/>
              <a:gd name="connsiteX41" fmla="*/ 23854 w 939869"/>
              <a:gd name="connsiteY41" fmla="*/ 732077 h 1240961"/>
              <a:gd name="connsiteX42" fmla="*/ 15902 w 939869"/>
              <a:gd name="connsiteY42" fmla="*/ 692321 h 1240961"/>
              <a:gd name="connsiteX43" fmla="*/ 7951 w 939869"/>
              <a:gd name="connsiteY43" fmla="*/ 660516 h 1240961"/>
              <a:gd name="connsiteX44" fmla="*/ 0 w 939869"/>
              <a:gd name="connsiteY44" fmla="*/ 604856 h 1240961"/>
              <a:gd name="connsiteX45" fmla="*/ 15902 w 939869"/>
              <a:gd name="connsiteY45" fmla="*/ 469684 h 1240961"/>
              <a:gd name="connsiteX46" fmla="*/ 39756 w 939869"/>
              <a:gd name="connsiteY46" fmla="*/ 461733 h 1240961"/>
              <a:gd name="connsiteX47" fmla="*/ 71561 w 939869"/>
              <a:gd name="connsiteY47" fmla="*/ 437879 h 1240961"/>
              <a:gd name="connsiteX48" fmla="*/ 119269 w 939869"/>
              <a:gd name="connsiteY48" fmla="*/ 406074 h 1240961"/>
              <a:gd name="connsiteX49" fmla="*/ 151074 w 939869"/>
              <a:gd name="connsiteY49" fmla="*/ 350415 h 1240961"/>
              <a:gd name="connsiteX50" fmla="*/ 182880 w 939869"/>
              <a:gd name="connsiteY50" fmla="*/ 302707 h 1240961"/>
              <a:gd name="connsiteX51" fmla="*/ 190831 w 939869"/>
              <a:gd name="connsiteY51" fmla="*/ 278853 h 1240961"/>
              <a:gd name="connsiteX52" fmla="*/ 206734 w 939869"/>
              <a:gd name="connsiteY52" fmla="*/ 254999 h 1240961"/>
              <a:gd name="connsiteX53" fmla="*/ 238539 w 939869"/>
              <a:gd name="connsiteY53" fmla="*/ 16460 h 1240961"/>
              <a:gd name="connsiteX54" fmla="*/ 262393 w 939869"/>
              <a:gd name="connsiteY54" fmla="*/ 557 h 1240961"/>
              <a:gd name="connsiteX55" fmla="*/ 302149 w 939869"/>
              <a:gd name="connsiteY55" fmla="*/ 32363 h 1240961"/>
              <a:gd name="connsiteX56" fmla="*/ 349857 w 939869"/>
              <a:gd name="connsiteY56" fmla="*/ 56216 h 1240961"/>
              <a:gd name="connsiteX57" fmla="*/ 373711 w 939869"/>
              <a:gd name="connsiteY57" fmla="*/ 80070 h 124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939869" h="1240961">
                <a:moveTo>
                  <a:pt x="373711" y="80070"/>
                </a:moveTo>
                <a:lnTo>
                  <a:pt x="373711" y="80070"/>
                </a:lnTo>
                <a:cubicBezTo>
                  <a:pt x="402866" y="109225"/>
                  <a:pt x="428190" y="142797"/>
                  <a:pt x="461175" y="167535"/>
                </a:cubicBezTo>
                <a:cubicBezTo>
                  <a:pt x="471777" y="175486"/>
                  <a:pt x="482197" y="183686"/>
                  <a:pt x="492981" y="191389"/>
                </a:cubicBezTo>
                <a:cubicBezTo>
                  <a:pt x="500757" y="196943"/>
                  <a:pt x="509493" y="201173"/>
                  <a:pt x="516834" y="207291"/>
                </a:cubicBezTo>
                <a:cubicBezTo>
                  <a:pt x="525473" y="214490"/>
                  <a:pt x="531812" y="224241"/>
                  <a:pt x="540688" y="231145"/>
                </a:cubicBezTo>
                <a:cubicBezTo>
                  <a:pt x="555775" y="242879"/>
                  <a:pt x="588396" y="262950"/>
                  <a:pt x="588396" y="262950"/>
                </a:cubicBezTo>
                <a:cubicBezTo>
                  <a:pt x="593697" y="270901"/>
                  <a:pt x="600025" y="278257"/>
                  <a:pt x="604299" y="286804"/>
                </a:cubicBezTo>
                <a:cubicBezTo>
                  <a:pt x="624189" y="326585"/>
                  <a:pt x="619314" y="425901"/>
                  <a:pt x="620201" y="437879"/>
                </a:cubicBezTo>
                <a:cubicBezTo>
                  <a:pt x="622364" y="467074"/>
                  <a:pt x="616621" y="498435"/>
                  <a:pt x="628153" y="525343"/>
                </a:cubicBezTo>
                <a:cubicBezTo>
                  <a:pt x="634241" y="539548"/>
                  <a:pt x="653485" y="543649"/>
                  <a:pt x="667909" y="549197"/>
                </a:cubicBezTo>
                <a:cubicBezTo>
                  <a:pt x="704160" y="563140"/>
                  <a:pt x="748935" y="567588"/>
                  <a:pt x="787179" y="573051"/>
                </a:cubicBezTo>
                <a:cubicBezTo>
                  <a:pt x="808382" y="583653"/>
                  <a:pt x="828779" y="596052"/>
                  <a:pt x="850789" y="604856"/>
                </a:cubicBezTo>
                <a:cubicBezTo>
                  <a:pt x="864041" y="610157"/>
                  <a:pt x="877780" y="614376"/>
                  <a:pt x="890546" y="620759"/>
                </a:cubicBezTo>
                <a:cubicBezTo>
                  <a:pt x="912686" y="631829"/>
                  <a:pt x="920669" y="642931"/>
                  <a:pt x="938254" y="660516"/>
                </a:cubicBezTo>
                <a:cubicBezTo>
                  <a:pt x="933826" y="735793"/>
                  <a:pt x="937861" y="773403"/>
                  <a:pt x="922351" y="835444"/>
                </a:cubicBezTo>
                <a:cubicBezTo>
                  <a:pt x="920318" y="843575"/>
                  <a:pt x="917050" y="851347"/>
                  <a:pt x="914400" y="859298"/>
                </a:cubicBezTo>
                <a:cubicBezTo>
                  <a:pt x="917050" y="888453"/>
                  <a:pt x="918211" y="917782"/>
                  <a:pt x="922351" y="946763"/>
                </a:cubicBezTo>
                <a:cubicBezTo>
                  <a:pt x="928339" y="988682"/>
                  <a:pt x="958583" y="975753"/>
                  <a:pt x="922351" y="1042178"/>
                </a:cubicBezTo>
                <a:cubicBezTo>
                  <a:pt x="915516" y="1054708"/>
                  <a:pt x="895360" y="1051698"/>
                  <a:pt x="882594" y="1058081"/>
                </a:cubicBezTo>
                <a:cubicBezTo>
                  <a:pt x="860454" y="1069151"/>
                  <a:pt x="852472" y="1080252"/>
                  <a:pt x="834887" y="1097837"/>
                </a:cubicBezTo>
                <a:cubicBezTo>
                  <a:pt x="832236" y="1119041"/>
                  <a:pt x="829759" y="1140267"/>
                  <a:pt x="826935" y="1161448"/>
                </a:cubicBezTo>
                <a:cubicBezTo>
                  <a:pt x="824458" y="1180025"/>
                  <a:pt x="830490" y="1202314"/>
                  <a:pt x="818984" y="1217107"/>
                </a:cubicBezTo>
                <a:cubicBezTo>
                  <a:pt x="808693" y="1230339"/>
                  <a:pt x="788010" y="1232025"/>
                  <a:pt x="771276" y="1233009"/>
                </a:cubicBezTo>
                <a:lnTo>
                  <a:pt x="636104" y="1240961"/>
                </a:lnTo>
                <a:cubicBezTo>
                  <a:pt x="609600" y="1238310"/>
                  <a:pt x="582545" y="1238998"/>
                  <a:pt x="556591" y="1233009"/>
                </a:cubicBezTo>
                <a:cubicBezTo>
                  <a:pt x="529026" y="1226648"/>
                  <a:pt x="533797" y="1210216"/>
                  <a:pt x="516834" y="1193253"/>
                </a:cubicBezTo>
                <a:cubicBezTo>
                  <a:pt x="442622" y="1119041"/>
                  <a:pt x="524786" y="1222407"/>
                  <a:pt x="461175" y="1137594"/>
                </a:cubicBezTo>
                <a:cubicBezTo>
                  <a:pt x="456399" y="1156700"/>
                  <a:pt x="454878" y="1185965"/>
                  <a:pt x="429370" y="1193253"/>
                </a:cubicBezTo>
                <a:cubicBezTo>
                  <a:pt x="418863" y="1196255"/>
                  <a:pt x="408167" y="1187952"/>
                  <a:pt x="397565" y="1185302"/>
                </a:cubicBezTo>
                <a:cubicBezTo>
                  <a:pt x="361111" y="1130620"/>
                  <a:pt x="383892" y="1143638"/>
                  <a:pt x="341906" y="1129643"/>
                </a:cubicBezTo>
                <a:cubicBezTo>
                  <a:pt x="339255" y="1121692"/>
                  <a:pt x="339190" y="1112334"/>
                  <a:pt x="333954" y="1105789"/>
                </a:cubicBezTo>
                <a:cubicBezTo>
                  <a:pt x="327984" y="1098327"/>
                  <a:pt x="317442" y="1096004"/>
                  <a:pt x="310101" y="1089886"/>
                </a:cubicBezTo>
                <a:cubicBezTo>
                  <a:pt x="287142" y="1070753"/>
                  <a:pt x="285981" y="1065634"/>
                  <a:pt x="270344" y="1042178"/>
                </a:cubicBezTo>
                <a:cubicBezTo>
                  <a:pt x="267694" y="1023625"/>
                  <a:pt x="267778" y="1004470"/>
                  <a:pt x="262393" y="986519"/>
                </a:cubicBezTo>
                <a:cubicBezTo>
                  <a:pt x="259647" y="977366"/>
                  <a:pt x="252608" y="970006"/>
                  <a:pt x="246490" y="962665"/>
                </a:cubicBezTo>
                <a:cubicBezTo>
                  <a:pt x="227357" y="939706"/>
                  <a:pt x="222238" y="938546"/>
                  <a:pt x="198782" y="922909"/>
                </a:cubicBezTo>
                <a:cubicBezTo>
                  <a:pt x="156380" y="859303"/>
                  <a:pt x="212031" y="936157"/>
                  <a:pt x="159026" y="883152"/>
                </a:cubicBezTo>
                <a:cubicBezTo>
                  <a:pt x="123061" y="847187"/>
                  <a:pt x="165707" y="866826"/>
                  <a:pt x="119269" y="851347"/>
                </a:cubicBezTo>
                <a:cubicBezTo>
                  <a:pt x="111318" y="843396"/>
                  <a:pt x="102319" y="836369"/>
                  <a:pt x="95415" y="827493"/>
                </a:cubicBezTo>
                <a:cubicBezTo>
                  <a:pt x="83681" y="812406"/>
                  <a:pt x="77125" y="793300"/>
                  <a:pt x="63610" y="779785"/>
                </a:cubicBezTo>
                <a:cubicBezTo>
                  <a:pt x="32999" y="749174"/>
                  <a:pt x="45993" y="765287"/>
                  <a:pt x="23854" y="732077"/>
                </a:cubicBezTo>
                <a:cubicBezTo>
                  <a:pt x="21203" y="718825"/>
                  <a:pt x="18834" y="705514"/>
                  <a:pt x="15902" y="692321"/>
                </a:cubicBezTo>
                <a:cubicBezTo>
                  <a:pt x="13531" y="681653"/>
                  <a:pt x="9906" y="671268"/>
                  <a:pt x="7951" y="660516"/>
                </a:cubicBezTo>
                <a:cubicBezTo>
                  <a:pt x="4599" y="642077"/>
                  <a:pt x="2650" y="623409"/>
                  <a:pt x="0" y="604856"/>
                </a:cubicBezTo>
                <a:cubicBezTo>
                  <a:pt x="5301" y="559799"/>
                  <a:pt x="3760" y="513397"/>
                  <a:pt x="15902" y="469684"/>
                </a:cubicBezTo>
                <a:cubicBezTo>
                  <a:pt x="18145" y="461608"/>
                  <a:pt x="32479" y="465891"/>
                  <a:pt x="39756" y="461733"/>
                </a:cubicBezTo>
                <a:cubicBezTo>
                  <a:pt x="51262" y="455158"/>
                  <a:pt x="60704" y="445479"/>
                  <a:pt x="71561" y="437879"/>
                </a:cubicBezTo>
                <a:cubicBezTo>
                  <a:pt x="87219" y="426919"/>
                  <a:pt x="119269" y="406074"/>
                  <a:pt x="119269" y="406074"/>
                </a:cubicBezTo>
                <a:cubicBezTo>
                  <a:pt x="174282" y="323556"/>
                  <a:pt x="90545" y="451297"/>
                  <a:pt x="151074" y="350415"/>
                </a:cubicBezTo>
                <a:cubicBezTo>
                  <a:pt x="160907" y="334026"/>
                  <a:pt x="182880" y="302707"/>
                  <a:pt x="182880" y="302707"/>
                </a:cubicBezTo>
                <a:cubicBezTo>
                  <a:pt x="185530" y="294756"/>
                  <a:pt x="187083" y="286350"/>
                  <a:pt x="190831" y="278853"/>
                </a:cubicBezTo>
                <a:cubicBezTo>
                  <a:pt x="195105" y="270306"/>
                  <a:pt x="205842" y="264514"/>
                  <a:pt x="206734" y="254999"/>
                </a:cubicBezTo>
                <a:cubicBezTo>
                  <a:pt x="229594" y="11161"/>
                  <a:pt x="140130" y="49262"/>
                  <a:pt x="238539" y="16460"/>
                </a:cubicBezTo>
                <a:cubicBezTo>
                  <a:pt x="246490" y="11159"/>
                  <a:pt x="252967" y="2128"/>
                  <a:pt x="262393" y="557"/>
                </a:cubicBezTo>
                <a:cubicBezTo>
                  <a:pt x="288930" y="-3866"/>
                  <a:pt x="288876" y="19090"/>
                  <a:pt x="302149" y="32363"/>
                </a:cubicBezTo>
                <a:cubicBezTo>
                  <a:pt x="317562" y="47776"/>
                  <a:pt x="330457" y="49750"/>
                  <a:pt x="349857" y="56216"/>
                </a:cubicBezTo>
                <a:cubicBezTo>
                  <a:pt x="375916" y="73589"/>
                  <a:pt x="369735" y="76094"/>
                  <a:pt x="373711" y="800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Freeform 12"/>
          <p:cNvSpPr/>
          <p:nvPr/>
        </p:nvSpPr>
        <p:spPr>
          <a:xfrm rot="21446841" flipH="1" flipV="1">
            <a:off x="2379935" y="1961254"/>
            <a:ext cx="651418" cy="747318"/>
          </a:xfrm>
          <a:custGeom>
            <a:avLst/>
            <a:gdLst>
              <a:gd name="connsiteX0" fmla="*/ 373711 w 939869"/>
              <a:gd name="connsiteY0" fmla="*/ 80070 h 1240961"/>
              <a:gd name="connsiteX1" fmla="*/ 373711 w 939869"/>
              <a:gd name="connsiteY1" fmla="*/ 80070 h 1240961"/>
              <a:gd name="connsiteX2" fmla="*/ 461175 w 939869"/>
              <a:gd name="connsiteY2" fmla="*/ 167535 h 1240961"/>
              <a:gd name="connsiteX3" fmla="*/ 492981 w 939869"/>
              <a:gd name="connsiteY3" fmla="*/ 191389 h 1240961"/>
              <a:gd name="connsiteX4" fmla="*/ 516834 w 939869"/>
              <a:gd name="connsiteY4" fmla="*/ 207291 h 1240961"/>
              <a:gd name="connsiteX5" fmla="*/ 540688 w 939869"/>
              <a:gd name="connsiteY5" fmla="*/ 231145 h 1240961"/>
              <a:gd name="connsiteX6" fmla="*/ 588396 w 939869"/>
              <a:gd name="connsiteY6" fmla="*/ 262950 h 1240961"/>
              <a:gd name="connsiteX7" fmla="*/ 604299 w 939869"/>
              <a:gd name="connsiteY7" fmla="*/ 286804 h 1240961"/>
              <a:gd name="connsiteX8" fmla="*/ 620201 w 939869"/>
              <a:gd name="connsiteY8" fmla="*/ 437879 h 1240961"/>
              <a:gd name="connsiteX9" fmla="*/ 628153 w 939869"/>
              <a:gd name="connsiteY9" fmla="*/ 525343 h 1240961"/>
              <a:gd name="connsiteX10" fmla="*/ 667909 w 939869"/>
              <a:gd name="connsiteY10" fmla="*/ 549197 h 1240961"/>
              <a:gd name="connsiteX11" fmla="*/ 787179 w 939869"/>
              <a:gd name="connsiteY11" fmla="*/ 573051 h 1240961"/>
              <a:gd name="connsiteX12" fmla="*/ 850789 w 939869"/>
              <a:gd name="connsiteY12" fmla="*/ 604856 h 1240961"/>
              <a:gd name="connsiteX13" fmla="*/ 890546 w 939869"/>
              <a:gd name="connsiteY13" fmla="*/ 620759 h 1240961"/>
              <a:gd name="connsiteX14" fmla="*/ 938254 w 939869"/>
              <a:gd name="connsiteY14" fmla="*/ 660516 h 1240961"/>
              <a:gd name="connsiteX15" fmla="*/ 922351 w 939869"/>
              <a:gd name="connsiteY15" fmla="*/ 835444 h 1240961"/>
              <a:gd name="connsiteX16" fmla="*/ 914400 w 939869"/>
              <a:gd name="connsiteY16" fmla="*/ 859298 h 1240961"/>
              <a:gd name="connsiteX17" fmla="*/ 922351 w 939869"/>
              <a:gd name="connsiteY17" fmla="*/ 946763 h 1240961"/>
              <a:gd name="connsiteX18" fmla="*/ 922351 w 939869"/>
              <a:gd name="connsiteY18" fmla="*/ 1042178 h 1240961"/>
              <a:gd name="connsiteX19" fmla="*/ 882594 w 939869"/>
              <a:gd name="connsiteY19" fmla="*/ 1058081 h 1240961"/>
              <a:gd name="connsiteX20" fmla="*/ 834887 w 939869"/>
              <a:gd name="connsiteY20" fmla="*/ 1097837 h 1240961"/>
              <a:gd name="connsiteX21" fmla="*/ 826935 w 939869"/>
              <a:gd name="connsiteY21" fmla="*/ 1161448 h 1240961"/>
              <a:gd name="connsiteX22" fmla="*/ 818984 w 939869"/>
              <a:gd name="connsiteY22" fmla="*/ 1217107 h 1240961"/>
              <a:gd name="connsiteX23" fmla="*/ 771276 w 939869"/>
              <a:gd name="connsiteY23" fmla="*/ 1233009 h 1240961"/>
              <a:gd name="connsiteX24" fmla="*/ 636104 w 939869"/>
              <a:gd name="connsiteY24" fmla="*/ 1240961 h 1240961"/>
              <a:gd name="connsiteX25" fmla="*/ 556591 w 939869"/>
              <a:gd name="connsiteY25" fmla="*/ 1233009 h 1240961"/>
              <a:gd name="connsiteX26" fmla="*/ 516834 w 939869"/>
              <a:gd name="connsiteY26" fmla="*/ 1193253 h 1240961"/>
              <a:gd name="connsiteX27" fmla="*/ 461175 w 939869"/>
              <a:gd name="connsiteY27" fmla="*/ 1137594 h 1240961"/>
              <a:gd name="connsiteX28" fmla="*/ 429370 w 939869"/>
              <a:gd name="connsiteY28" fmla="*/ 1193253 h 1240961"/>
              <a:gd name="connsiteX29" fmla="*/ 397565 w 939869"/>
              <a:gd name="connsiteY29" fmla="*/ 1185302 h 1240961"/>
              <a:gd name="connsiteX30" fmla="*/ 341906 w 939869"/>
              <a:gd name="connsiteY30" fmla="*/ 1129643 h 1240961"/>
              <a:gd name="connsiteX31" fmla="*/ 333954 w 939869"/>
              <a:gd name="connsiteY31" fmla="*/ 1105789 h 1240961"/>
              <a:gd name="connsiteX32" fmla="*/ 310101 w 939869"/>
              <a:gd name="connsiteY32" fmla="*/ 1089886 h 1240961"/>
              <a:gd name="connsiteX33" fmla="*/ 270344 w 939869"/>
              <a:gd name="connsiteY33" fmla="*/ 1042178 h 1240961"/>
              <a:gd name="connsiteX34" fmla="*/ 262393 w 939869"/>
              <a:gd name="connsiteY34" fmla="*/ 986519 h 1240961"/>
              <a:gd name="connsiteX35" fmla="*/ 246490 w 939869"/>
              <a:gd name="connsiteY35" fmla="*/ 962665 h 1240961"/>
              <a:gd name="connsiteX36" fmla="*/ 198782 w 939869"/>
              <a:gd name="connsiteY36" fmla="*/ 922909 h 1240961"/>
              <a:gd name="connsiteX37" fmla="*/ 159026 w 939869"/>
              <a:gd name="connsiteY37" fmla="*/ 883152 h 1240961"/>
              <a:gd name="connsiteX38" fmla="*/ 119269 w 939869"/>
              <a:gd name="connsiteY38" fmla="*/ 851347 h 1240961"/>
              <a:gd name="connsiteX39" fmla="*/ 95415 w 939869"/>
              <a:gd name="connsiteY39" fmla="*/ 827493 h 1240961"/>
              <a:gd name="connsiteX40" fmla="*/ 63610 w 939869"/>
              <a:gd name="connsiteY40" fmla="*/ 779785 h 1240961"/>
              <a:gd name="connsiteX41" fmla="*/ 23854 w 939869"/>
              <a:gd name="connsiteY41" fmla="*/ 732077 h 1240961"/>
              <a:gd name="connsiteX42" fmla="*/ 15902 w 939869"/>
              <a:gd name="connsiteY42" fmla="*/ 692321 h 1240961"/>
              <a:gd name="connsiteX43" fmla="*/ 7951 w 939869"/>
              <a:gd name="connsiteY43" fmla="*/ 660516 h 1240961"/>
              <a:gd name="connsiteX44" fmla="*/ 0 w 939869"/>
              <a:gd name="connsiteY44" fmla="*/ 604856 h 1240961"/>
              <a:gd name="connsiteX45" fmla="*/ 15902 w 939869"/>
              <a:gd name="connsiteY45" fmla="*/ 469684 h 1240961"/>
              <a:gd name="connsiteX46" fmla="*/ 39756 w 939869"/>
              <a:gd name="connsiteY46" fmla="*/ 461733 h 1240961"/>
              <a:gd name="connsiteX47" fmla="*/ 71561 w 939869"/>
              <a:gd name="connsiteY47" fmla="*/ 437879 h 1240961"/>
              <a:gd name="connsiteX48" fmla="*/ 119269 w 939869"/>
              <a:gd name="connsiteY48" fmla="*/ 406074 h 1240961"/>
              <a:gd name="connsiteX49" fmla="*/ 151074 w 939869"/>
              <a:gd name="connsiteY49" fmla="*/ 350415 h 1240961"/>
              <a:gd name="connsiteX50" fmla="*/ 182880 w 939869"/>
              <a:gd name="connsiteY50" fmla="*/ 302707 h 1240961"/>
              <a:gd name="connsiteX51" fmla="*/ 190831 w 939869"/>
              <a:gd name="connsiteY51" fmla="*/ 278853 h 1240961"/>
              <a:gd name="connsiteX52" fmla="*/ 206734 w 939869"/>
              <a:gd name="connsiteY52" fmla="*/ 254999 h 1240961"/>
              <a:gd name="connsiteX53" fmla="*/ 238539 w 939869"/>
              <a:gd name="connsiteY53" fmla="*/ 16460 h 1240961"/>
              <a:gd name="connsiteX54" fmla="*/ 262393 w 939869"/>
              <a:gd name="connsiteY54" fmla="*/ 557 h 1240961"/>
              <a:gd name="connsiteX55" fmla="*/ 302149 w 939869"/>
              <a:gd name="connsiteY55" fmla="*/ 32363 h 1240961"/>
              <a:gd name="connsiteX56" fmla="*/ 349857 w 939869"/>
              <a:gd name="connsiteY56" fmla="*/ 56216 h 1240961"/>
              <a:gd name="connsiteX57" fmla="*/ 373711 w 939869"/>
              <a:gd name="connsiteY57" fmla="*/ 80070 h 124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939869" h="1240961">
                <a:moveTo>
                  <a:pt x="373711" y="80070"/>
                </a:moveTo>
                <a:lnTo>
                  <a:pt x="373711" y="80070"/>
                </a:lnTo>
                <a:cubicBezTo>
                  <a:pt x="402866" y="109225"/>
                  <a:pt x="428190" y="142797"/>
                  <a:pt x="461175" y="167535"/>
                </a:cubicBezTo>
                <a:cubicBezTo>
                  <a:pt x="471777" y="175486"/>
                  <a:pt x="482197" y="183686"/>
                  <a:pt x="492981" y="191389"/>
                </a:cubicBezTo>
                <a:cubicBezTo>
                  <a:pt x="500757" y="196943"/>
                  <a:pt x="509493" y="201173"/>
                  <a:pt x="516834" y="207291"/>
                </a:cubicBezTo>
                <a:cubicBezTo>
                  <a:pt x="525473" y="214490"/>
                  <a:pt x="531812" y="224241"/>
                  <a:pt x="540688" y="231145"/>
                </a:cubicBezTo>
                <a:cubicBezTo>
                  <a:pt x="555775" y="242879"/>
                  <a:pt x="588396" y="262950"/>
                  <a:pt x="588396" y="262950"/>
                </a:cubicBezTo>
                <a:cubicBezTo>
                  <a:pt x="593697" y="270901"/>
                  <a:pt x="600025" y="278257"/>
                  <a:pt x="604299" y="286804"/>
                </a:cubicBezTo>
                <a:cubicBezTo>
                  <a:pt x="624189" y="326585"/>
                  <a:pt x="619314" y="425901"/>
                  <a:pt x="620201" y="437879"/>
                </a:cubicBezTo>
                <a:cubicBezTo>
                  <a:pt x="622364" y="467074"/>
                  <a:pt x="616621" y="498435"/>
                  <a:pt x="628153" y="525343"/>
                </a:cubicBezTo>
                <a:cubicBezTo>
                  <a:pt x="634241" y="539548"/>
                  <a:pt x="653485" y="543649"/>
                  <a:pt x="667909" y="549197"/>
                </a:cubicBezTo>
                <a:cubicBezTo>
                  <a:pt x="704160" y="563140"/>
                  <a:pt x="748935" y="567588"/>
                  <a:pt x="787179" y="573051"/>
                </a:cubicBezTo>
                <a:cubicBezTo>
                  <a:pt x="808382" y="583653"/>
                  <a:pt x="828779" y="596052"/>
                  <a:pt x="850789" y="604856"/>
                </a:cubicBezTo>
                <a:cubicBezTo>
                  <a:pt x="864041" y="610157"/>
                  <a:pt x="877780" y="614376"/>
                  <a:pt x="890546" y="620759"/>
                </a:cubicBezTo>
                <a:cubicBezTo>
                  <a:pt x="912686" y="631829"/>
                  <a:pt x="920669" y="642931"/>
                  <a:pt x="938254" y="660516"/>
                </a:cubicBezTo>
                <a:cubicBezTo>
                  <a:pt x="933826" y="735793"/>
                  <a:pt x="937861" y="773403"/>
                  <a:pt x="922351" y="835444"/>
                </a:cubicBezTo>
                <a:cubicBezTo>
                  <a:pt x="920318" y="843575"/>
                  <a:pt x="917050" y="851347"/>
                  <a:pt x="914400" y="859298"/>
                </a:cubicBezTo>
                <a:cubicBezTo>
                  <a:pt x="917050" y="888453"/>
                  <a:pt x="918211" y="917782"/>
                  <a:pt x="922351" y="946763"/>
                </a:cubicBezTo>
                <a:cubicBezTo>
                  <a:pt x="928339" y="988682"/>
                  <a:pt x="958583" y="975753"/>
                  <a:pt x="922351" y="1042178"/>
                </a:cubicBezTo>
                <a:cubicBezTo>
                  <a:pt x="915516" y="1054708"/>
                  <a:pt x="895360" y="1051698"/>
                  <a:pt x="882594" y="1058081"/>
                </a:cubicBezTo>
                <a:cubicBezTo>
                  <a:pt x="860454" y="1069151"/>
                  <a:pt x="852472" y="1080252"/>
                  <a:pt x="834887" y="1097837"/>
                </a:cubicBezTo>
                <a:cubicBezTo>
                  <a:pt x="832236" y="1119041"/>
                  <a:pt x="829759" y="1140267"/>
                  <a:pt x="826935" y="1161448"/>
                </a:cubicBezTo>
                <a:cubicBezTo>
                  <a:pt x="824458" y="1180025"/>
                  <a:pt x="830490" y="1202314"/>
                  <a:pt x="818984" y="1217107"/>
                </a:cubicBezTo>
                <a:cubicBezTo>
                  <a:pt x="808693" y="1230339"/>
                  <a:pt x="788010" y="1232025"/>
                  <a:pt x="771276" y="1233009"/>
                </a:cubicBezTo>
                <a:lnTo>
                  <a:pt x="636104" y="1240961"/>
                </a:lnTo>
                <a:cubicBezTo>
                  <a:pt x="609600" y="1238310"/>
                  <a:pt x="582545" y="1238998"/>
                  <a:pt x="556591" y="1233009"/>
                </a:cubicBezTo>
                <a:cubicBezTo>
                  <a:pt x="529026" y="1226648"/>
                  <a:pt x="533797" y="1210216"/>
                  <a:pt x="516834" y="1193253"/>
                </a:cubicBezTo>
                <a:cubicBezTo>
                  <a:pt x="442622" y="1119041"/>
                  <a:pt x="524786" y="1222407"/>
                  <a:pt x="461175" y="1137594"/>
                </a:cubicBezTo>
                <a:cubicBezTo>
                  <a:pt x="456399" y="1156700"/>
                  <a:pt x="454878" y="1185965"/>
                  <a:pt x="429370" y="1193253"/>
                </a:cubicBezTo>
                <a:cubicBezTo>
                  <a:pt x="418863" y="1196255"/>
                  <a:pt x="408167" y="1187952"/>
                  <a:pt x="397565" y="1185302"/>
                </a:cubicBezTo>
                <a:cubicBezTo>
                  <a:pt x="361111" y="1130620"/>
                  <a:pt x="383892" y="1143638"/>
                  <a:pt x="341906" y="1129643"/>
                </a:cubicBezTo>
                <a:cubicBezTo>
                  <a:pt x="339255" y="1121692"/>
                  <a:pt x="339190" y="1112334"/>
                  <a:pt x="333954" y="1105789"/>
                </a:cubicBezTo>
                <a:cubicBezTo>
                  <a:pt x="327984" y="1098327"/>
                  <a:pt x="317442" y="1096004"/>
                  <a:pt x="310101" y="1089886"/>
                </a:cubicBezTo>
                <a:cubicBezTo>
                  <a:pt x="287142" y="1070753"/>
                  <a:pt x="285981" y="1065634"/>
                  <a:pt x="270344" y="1042178"/>
                </a:cubicBezTo>
                <a:cubicBezTo>
                  <a:pt x="267694" y="1023625"/>
                  <a:pt x="267778" y="1004470"/>
                  <a:pt x="262393" y="986519"/>
                </a:cubicBezTo>
                <a:cubicBezTo>
                  <a:pt x="259647" y="977366"/>
                  <a:pt x="252608" y="970006"/>
                  <a:pt x="246490" y="962665"/>
                </a:cubicBezTo>
                <a:cubicBezTo>
                  <a:pt x="227357" y="939706"/>
                  <a:pt x="222238" y="938546"/>
                  <a:pt x="198782" y="922909"/>
                </a:cubicBezTo>
                <a:cubicBezTo>
                  <a:pt x="156380" y="859303"/>
                  <a:pt x="212031" y="936157"/>
                  <a:pt x="159026" y="883152"/>
                </a:cubicBezTo>
                <a:cubicBezTo>
                  <a:pt x="123061" y="847187"/>
                  <a:pt x="165707" y="866826"/>
                  <a:pt x="119269" y="851347"/>
                </a:cubicBezTo>
                <a:cubicBezTo>
                  <a:pt x="111318" y="843396"/>
                  <a:pt x="102319" y="836369"/>
                  <a:pt x="95415" y="827493"/>
                </a:cubicBezTo>
                <a:cubicBezTo>
                  <a:pt x="83681" y="812406"/>
                  <a:pt x="77125" y="793300"/>
                  <a:pt x="63610" y="779785"/>
                </a:cubicBezTo>
                <a:cubicBezTo>
                  <a:pt x="32999" y="749174"/>
                  <a:pt x="45993" y="765287"/>
                  <a:pt x="23854" y="732077"/>
                </a:cubicBezTo>
                <a:cubicBezTo>
                  <a:pt x="21203" y="718825"/>
                  <a:pt x="18834" y="705514"/>
                  <a:pt x="15902" y="692321"/>
                </a:cubicBezTo>
                <a:cubicBezTo>
                  <a:pt x="13531" y="681653"/>
                  <a:pt x="9906" y="671268"/>
                  <a:pt x="7951" y="660516"/>
                </a:cubicBezTo>
                <a:cubicBezTo>
                  <a:pt x="4599" y="642077"/>
                  <a:pt x="2650" y="623409"/>
                  <a:pt x="0" y="604856"/>
                </a:cubicBezTo>
                <a:cubicBezTo>
                  <a:pt x="5301" y="559799"/>
                  <a:pt x="3760" y="513397"/>
                  <a:pt x="15902" y="469684"/>
                </a:cubicBezTo>
                <a:cubicBezTo>
                  <a:pt x="18145" y="461608"/>
                  <a:pt x="32479" y="465891"/>
                  <a:pt x="39756" y="461733"/>
                </a:cubicBezTo>
                <a:cubicBezTo>
                  <a:pt x="51262" y="455158"/>
                  <a:pt x="60704" y="445479"/>
                  <a:pt x="71561" y="437879"/>
                </a:cubicBezTo>
                <a:cubicBezTo>
                  <a:pt x="87219" y="426919"/>
                  <a:pt x="119269" y="406074"/>
                  <a:pt x="119269" y="406074"/>
                </a:cubicBezTo>
                <a:cubicBezTo>
                  <a:pt x="174282" y="323556"/>
                  <a:pt x="90545" y="451297"/>
                  <a:pt x="151074" y="350415"/>
                </a:cubicBezTo>
                <a:cubicBezTo>
                  <a:pt x="160907" y="334026"/>
                  <a:pt x="182880" y="302707"/>
                  <a:pt x="182880" y="302707"/>
                </a:cubicBezTo>
                <a:cubicBezTo>
                  <a:pt x="185530" y="294756"/>
                  <a:pt x="187083" y="286350"/>
                  <a:pt x="190831" y="278853"/>
                </a:cubicBezTo>
                <a:cubicBezTo>
                  <a:pt x="195105" y="270306"/>
                  <a:pt x="205842" y="264514"/>
                  <a:pt x="206734" y="254999"/>
                </a:cubicBezTo>
                <a:cubicBezTo>
                  <a:pt x="229594" y="11161"/>
                  <a:pt x="140130" y="49262"/>
                  <a:pt x="238539" y="16460"/>
                </a:cubicBezTo>
                <a:cubicBezTo>
                  <a:pt x="246490" y="11159"/>
                  <a:pt x="252967" y="2128"/>
                  <a:pt x="262393" y="557"/>
                </a:cubicBezTo>
                <a:cubicBezTo>
                  <a:pt x="288930" y="-3866"/>
                  <a:pt x="288876" y="19090"/>
                  <a:pt x="302149" y="32363"/>
                </a:cubicBezTo>
                <a:cubicBezTo>
                  <a:pt x="317562" y="47776"/>
                  <a:pt x="330457" y="49750"/>
                  <a:pt x="349857" y="56216"/>
                </a:cubicBezTo>
                <a:cubicBezTo>
                  <a:pt x="375916" y="73589"/>
                  <a:pt x="369735" y="76094"/>
                  <a:pt x="373711" y="800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Oval 13"/>
          <p:cNvSpPr/>
          <p:nvPr/>
        </p:nvSpPr>
        <p:spPr>
          <a:xfrm rot="21446841">
            <a:off x="1373578" y="1821134"/>
            <a:ext cx="1846841" cy="1375819"/>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19" name="Oval 18"/>
          <p:cNvSpPr/>
          <p:nvPr/>
        </p:nvSpPr>
        <p:spPr>
          <a:xfrm rot="21446841">
            <a:off x="1630394" y="1940983"/>
            <a:ext cx="1493692" cy="10943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2" name="Freeform 1"/>
          <p:cNvSpPr/>
          <p:nvPr/>
        </p:nvSpPr>
        <p:spPr>
          <a:xfrm>
            <a:off x="1863607" y="1415100"/>
            <a:ext cx="276910" cy="554525"/>
          </a:xfrm>
          <a:custGeom>
            <a:avLst/>
            <a:gdLst>
              <a:gd name="connsiteX0" fmla="*/ 300251 w 300251"/>
              <a:gd name="connsiteY0" fmla="*/ 604045 h 604045"/>
              <a:gd name="connsiteX1" fmla="*/ 0 w 300251"/>
              <a:gd name="connsiteY1" fmla="*/ 3544 h 604045"/>
            </a:gdLst>
            <a:ahLst/>
            <a:cxnLst>
              <a:cxn ang="0">
                <a:pos x="connsiteX0" y="connsiteY0"/>
              </a:cxn>
              <a:cxn ang="0">
                <a:pos x="connsiteX1" y="connsiteY1"/>
              </a:cxn>
            </a:cxnLst>
            <a:rect l="l" t="t" r="r" b="b"/>
            <a:pathLst>
              <a:path w="300251" h="604045">
                <a:moveTo>
                  <a:pt x="300251" y="604045"/>
                </a:moveTo>
                <a:cubicBezTo>
                  <a:pt x="175146" y="283323"/>
                  <a:pt x="50042" y="-37399"/>
                  <a:pt x="0" y="3544"/>
                </a:cubicBezTo>
              </a:path>
            </a:pathLst>
          </a:custGeom>
          <a:noFill/>
          <a:ln>
            <a:tailEnd type="stealt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Freeform 20"/>
          <p:cNvSpPr/>
          <p:nvPr/>
        </p:nvSpPr>
        <p:spPr>
          <a:xfrm flipH="1">
            <a:off x="2464863" y="1408078"/>
            <a:ext cx="168296" cy="539106"/>
          </a:xfrm>
          <a:custGeom>
            <a:avLst/>
            <a:gdLst>
              <a:gd name="connsiteX0" fmla="*/ 300251 w 300251"/>
              <a:gd name="connsiteY0" fmla="*/ 604045 h 604045"/>
              <a:gd name="connsiteX1" fmla="*/ 0 w 300251"/>
              <a:gd name="connsiteY1" fmla="*/ 3544 h 604045"/>
            </a:gdLst>
            <a:ahLst/>
            <a:cxnLst>
              <a:cxn ang="0">
                <a:pos x="connsiteX0" y="connsiteY0"/>
              </a:cxn>
              <a:cxn ang="0">
                <a:pos x="connsiteX1" y="connsiteY1"/>
              </a:cxn>
            </a:cxnLst>
            <a:rect l="l" t="t" r="r" b="b"/>
            <a:pathLst>
              <a:path w="300251" h="604045">
                <a:moveTo>
                  <a:pt x="300251" y="604045"/>
                </a:moveTo>
                <a:cubicBezTo>
                  <a:pt x="175146" y="283323"/>
                  <a:pt x="50042" y="-37399"/>
                  <a:pt x="0" y="3544"/>
                </a:cubicBezTo>
              </a:path>
            </a:pathLst>
          </a:custGeom>
          <a:noFill/>
          <a:ln>
            <a:tailEnd type="stealt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Freeform 21"/>
          <p:cNvSpPr/>
          <p:nvPr/>
        </p:nvSpPr>
        <p:spPr>
          <a:xfrm flipH="1">
            <a:off x="2945007" y="1728933"/>
            <a:ext cx="329786" cy="357290"/>
          </a:xfrm>
          <a:custGeom>
            <a:avLst/>
            <a:gdLst>
              <a:gd name="connsiteX0" fmla="*/ 300251 w 300251"/>
              <a:gd name="connsiteY0" fmla="*/ 604045 h 604045"/>
              <a:gd name="connsiteX1" fmla="*/ 0 w 300251"/>
              <a:gd name="connsiteY1" fmla="*/ 3544 h 604045"/>
            </a:gdLst>
            <a:ahLst/>
            <a:cxnLst>
              <a:cxn ang="0">
                <a:pos x="connsiteX0" y="connsiteY0"/>
              </a:cxn>
              <a:cxn ang="0">
                <a:pos x="connsiteX1" y="connsiteY1"/>
              </a:cxn>
            </a:cxnLst>
            <a:rect l="l" t="t" r="r" b="b"/>
            <a:pathLst>
              <a:path w="300251" h="604045">
                <a:moveTo>
                  <a:pt x="300251" y="604045"/>
                </a:moveTo>
                <a:cubicBezTo>
                  <a:pt x="175146" y="283323"/>
                  <a:pt x="50042" y="-37399"/>
                  <a:pt x="0" y="3544"/>
                </a:cubicBezTo>
              </a:path>
            </a:pathLst>
          </a:custGeom>
          <a:noFill/>
          <a:ln>
            <a:tailEnd type="stealt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Freeform 22"/>
          <p:cNvSpPr/>
          <p:nvPr/>
        </p:nvSpPr>
        <p:spPr>
          <a:xfrm flipH="1">
            <a:off x="3104985" y="2190214"/>
            <a:ext cx="504249" cy="207884"/>
          </a:xfrm>
          <a:custGeom>
            <a:avLst/>
            <a:gdLst>
              <a:gd name="connsiteX0" fmla="*/ 300251 w 300251"/>
              <a:gd name="connsiteY0" fmla="*/ 604045 h 604045"/>
              <a:gd name="connsiteX1" fmla="*/ 0 w 300251"/>
              <a:gd name="connsiteY1" fmla="*/ 3544 h 604045"/>
            </a:gdLst>
            <a:ahLst/>
            <a:cxnLst>
              <a:cxn ang="0">
                <a:pos x="connsiteX0" y="connsiteY0"/>
              </a:cxn>
              <a:cxn ang="0">
                <a:pos x="connsiteX1" y="connsiteY1"/>
              </a:cxn>
            </a:cxnLst>
            <a:rect l="l" t="t" r="r" b="b"/>
            <a:pathLst>
              <a:path w="300251" h="604045">
                <a:moveTo>
                  <a:pt x="300251" y="604045"/>
                </a:moveTo>
                <a:cubicBezTo>
                  <a:pt x="175146" y="283323"/>
                  <a:pt x="50042" y="-37399"/>
                  <a:pt x="0" y="3544"/>
                </a:cubicBezTo>
              </a:path>
            </a:pathLst>
          </a:custGeom>
          <a:noFill/>
          <a:ln>
            <a:tailEnd type="stealt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Freeform 23"/>
          <p:cNvSpPr/>
          <p:nvPr/>
        </p:nvSpPr>
        <p:spPr>
          <a:xfrm flipH="1" flipV="1">
            <a:off x="3018118" y="2712478"/>
            <a:ext cx="454055" cy="248852"/>
          </a:xfrm>
          <a:custGeom>
            <a:avLst/>
            <a:gdLst>
              <a:gd name="connsiteX0" fmla="*/ 300251 w 300251"/>
              <a:gd name="connsiteY0" fmla="*/ 604045 h 604045"/>
              <a:gd name="connsiteX1" fmla="*/ 0 w 300251"/>
              <a:gd name="connsiteY1" fmla="*/ 3544 h 604045"/>
            </a:gdLst>
            <a:ahLst/>
            <a:cxnLst>
              <a:cxn ang="0">
                <a:pos x="connsiteX0" y="connsiteY0"/>
              </a:cxn>
              <a:cxn ang="0">
                <a:pos x="connsiteX1" y="connsiteY1"/>
              </a:cxn>
            </a:cxnLst>
            <a:rect l="l" t="t" r="r" b="b"/>
            <a:pathLst>
              <a:path w="300251" h="604045">
                <a:moveTo>
                  <a:pt x="300251" y="604045"/>
                </a:moveTo>
                <a:cubicBezTo>
                  <a:pt x="175146" y="283323"/>
                  <a:pt x="50042" y="-37399"/>
                  <a:pt x="0" y="3544"/>
                </a:cubicBezTo>
              </a:path>
            </a:pathLst>
          </a:custGeom>
          <a:noFill/>
          <a:ln>
            <a:tailEnd type="stealt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Freeform 24"/>
          <p:cNvSpPr/>
          <p:nvPr/>
        </p:nvSpPr>
        <p:spPr>
          <a:xfrm flipV="1">
            <a:off x="2461716" y="3039989"/>
            <a:ext cx="42165" cy="439061"/>
          </a:xfrm>
          <a:custGeom>
            <a:avLst/>
            <a:gdLst>
              <a:gd name="connsiteX0" fmla="*/ 300251 w 300251"/>
              <a:gd name="connsiteY0" fmla="*/ 604045 h 604045"/>
              <a:gd name="connsiteX1" fmla="*/ 0 w 300251"/>
              <a:gd name="connsiteY1" fmla="*/ 3544 h 604045"/>
            </a:gdLst>
            <a:ahLst/>
            <a:cxnLst>
              <a:cxn ang="0">
                <a:pos x="connsiteX0" y="connsiteY0"/>
              </a:cxn>
              <a:cxn ang="0">
                <a:pos x="connsiteX1" y="connsiteY1"/>
              </a:cxn>
            </a:cxnLst>
            <a:rect l="l" t="t" r="r" b="b"/>
            <a:pathLst>
              <a:path w="300251" h="604045">
                <a:moveTo>
                  <a:pt x="300251" y="604045"/>
                </a:moveTo>
                <a:cubicBezTo>
                  <a:pt x="175146" y="283323"/>
                  <a:pt x="50042" y="-37399"/>
                  <a:pt x="0" y="3544"/>
                </a:cubicBezTo>
              </a:path>
            </a:pathLst>
          </a:custGeom>
          <a:noFill/>
          <a:ln>
            <a:tailEnd type="stealt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reeform 25"/>
          <p:cNvSpPr/>
          <p:nvPr/>
        </p:nvSpPr>
        <p:spPr>
          <a:xfrm flipV="1">
            <a:off x="1863607" y="3012132"/>
            <a:ext cx="192902" cy="466508"/>
          </a:xfrm>
          <a:custGeom>
            <a:avLst/>
            <a:gdLst>
              <a:gd name="connsiteX0" fmla="*/ 300251 w 300251"/>
              <a:gd name="connsiteY0" fmla="*/ 604045 h 604045"/>
              <a:gd name="connsiteX1" fmla="*/ 0 w 300251"/>
              <a:gd name="connsiteY1" fmla="*/ 3544 h 604045"/>
            </a:gdLst>
            <a:ahLst/>
            <a:cxnLst>
              <a:cxn ang="0">
                <a:pos x="connsiteX0" y="connsiteY0"/>
              </a:cxn>
              <a:cxn ang="0">
                <a:pos x="connsiteX1" y="connsiteY1"/>
              </a:cxn>
            </a:cxnLst>
            <a:rect l="l" t="t" r="r" b="b"/>
            <a:pathLst>
              <a:path w="300251" h="604045">
                <a:moveTo>
                  <a:pt x="300251" y="604045"/>
                </a:moveTo>
                <a:cubicBezTo>
                  <a:pt x="175146" y="283323"/>
                  <a:pt x="50042" y="-37399"/>
                  <a:pt x="0" y="3544"/>
                </a:cubicBezTo>
              </a:path>
            </a:pathLst>
          </a:custGeom>
          <a:noFill/>
          <a:ln>
            <a:tailEnd type="stealt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Freeform 26"/>
          <p:cNvSpPr/>
          <p:nvPr/>
        </p:nvSpPr>
        <p:spPr>
          <a:xfrm flipV="1">
            <a:off x="1244466" y="2679360"/>
            <a:ext cx="411391" cy="516076"/>
          </a:xfrm>
          <a:custGeom>
            <a:avLst/>
            <a:gdLst>
              <a:gd name="connsiteX0" fmla="*/ 300251 w 300251"/>
              <a:gd name="connsiteY0" fmla="*/ 604045 h 604045"/>
              <a:gd name="connsiteX1" fmla="*/ 0 w 300251"/>
              <a:gd name="connsiteY1" fmla="*/ 3544 h 604045"/>
            </a:gdLst>
            <a:ahLst/>
            <a:cxnLst>
              <a:cxn ang="0">
                <a:pos x="connsiteX0" y="connsiteY0"/>
              </a:cxn>
              <a:cxn ang="0">
                <a:pos x="connsiteX1" y="connsiteY1"/>
              </a:cxn>
            </a:cxnLst>
            <a:rect l="l" t="t" r="r" b="b"/>
            <a:pathLst>
              <a:path w="300251" h="604045">
                <a:moveTo>
                  <a:pt x="300251" y="604045"/>
                </a:moveTo>
                <a:cubicBezTo>
                  <a:pt x="175146" y="283323"/>
                  <a:pt x="50042" y="-37399"/>
                  <a:pt x="0" y="3544"/>
                </a:cubicBezTo>
              </a:path>
            </a:pathLst>
          </a:custGeom>
          <a:noFill/>
          <a:ln>
            <a:tailEnd type="stealt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Freeform 27"/>
          <p:cNvSpPr/>
          <p:nvPr/>
        </p:nvSpPr>
        <p:spPr>
          <a:xfrm>
            <a:off x="1227538" y="1728933"/>
            <a:ext cx="608797" cy="382687"/>
          </a:xfrm>
          <a:custGeom>
            <a:avLst/>
            <a:gdLst>
              <a:gd name="connsiteX0" fmla="*/ 300251 w 300251"/>
              <a:gd name="connsiteY0" fmla="*/ 604045 h 604045"/>
              <a:gd name="connsiteX1" fmla="*/ 0 w 300251"/>
              <a:gd name="connsiteY1" fmla="*/ 3544 h 604045"/>
            </a:gdLst>
            <a:ahLst/>
            <a:cxnLst>
              <a:cxn ang="0">
                <a:pos x="connsiteX0" y="connsiteY0"/>
              </a:cxn>
              <a:cxn ang="0">
                <a:pos x="connsiteX1" y="connsiteY1"/>
              </a:cxn>
            </a:cxnLst>
            <a:rect l="l" t="t" r="r" b="b"/>
            <a:pathLst>
              <a:path w="300251" h="604045">
                <a:moveTo>
                  <a:pt x="300251" y="604045"/>
                </a:moveTo>
                <a:cubicBezTo>
                  <a:pt x="175146" y="283323"/>
                  <a:pt x="50042" y="-37399"/>
                  <a:pt x="0" y="3544"/>
                </a:cubicBezTo>
              </a:path>
            </a:pathLst>
          </a:custGeom>
          <a:noFill/>
          <a:ln>
            <a:tailEnd type="stealt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Freeform 28"/>
          <p:cNvSpPr/>
          <p:nvPr/>
        </p:nvSpPr>
        <p:spPr>
          <a:xfrm flipV="1">
            <a:off x="769526" y="2461384"/>
            <a:ext cx="902566" cy="48667"/>
          </a:xfrm>
          <a:custGeom>
            <a:avLst/>
            <a:gdLst>
              <a:gd name="connsiteX0" fmla="*/ 300251 w 300251"/>
              <a:gd name="connsiteY0" fmla="*/ 604045 h 604045"/>
              <a:gd name="connsiteX1" fmla="*/ 0 w 300251"/>
              <a:gd name="connsiteY1" fmla="*/ 3544 h 604045"/>
            </a:gdLst>
            <a:ahLst/>
            <a:cxnLst>
              <a:cxn ang="0">
                <a:pos x="connsiteX0" y="connsiteY0"/>
              </a:cxn>
              <a:cxn ang="0">
                <a:pos x="connsiteX1" y="connsiteY1"/>
              </a:cxn>
            </a:cxnLst>
            <a:rect l="l" t="t" r="r" b="b"/>
            <a:pathLst>
              <a:path w="300251" h="604045">
                <a:moveTo>
                  <a:pt x="300251" y="604045"/>
                </a:moveTo>
                <a:cubicBezTo>
                  <a:pt x="175146" y="283323"/>
                  <a:pt x="50042" y="-37399"/>
                  <a:pt x="0" y="3544"/>
                </a:cubicBezTo>
              </a:path>
            </a:pathLst>
          </a:custGeom>
          <a:noFill/>
          <a:ln>
            <a:tailEnd type="stealt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9589084"/>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p:cNvSpPr>
          <p:nvPr>
            <p:ph type="ctrTitle"/>
          </p:nvPr>
        </p:nvSpPr>
        <p:spPr>
          <a:xfrm>
            <a:off x="361950" y="504825"/>
            <a:ext cx="8629650" cy="409575"/>
          </a:xfrm>
        </p:spPr>
        <p:txBody>
          <a:bodyPr/>
          <a:lstStyle/>
          <a:p>
            <a:pPr eaLnBrk="1" hangingPunct="1"/>
            <a:r>
              <a:rPr lang="en-US" altLang="en-US" sz="3600" b="1" dirty="0" smtClean="0">
                <a:solidFill>
                  <a:srgbClr val="004F8A"/>
                </a:solidFill>
                <a:latin typeface="Arial" panose="020B0604020202020204" pitchFamily="34" charset="0"/>
                <a:cs typeface="Arial" panose="020B0604020202020204" pitchFamily="34" charset="0"/>
              </a:rPr>
              <a:t>Aside #1: Understanding </a:t>
            </a:r>
            <a:r>
              <a:rPr lang="en-US" altLang="en-US" sz="3600" b="1" dirty="0">
                <a:solidFill>
                  <a:srgbClr val="004F8A"/>
                </a:solidFill>
                <a:latin typeface="Arial" panose="020B0604020202020204" pitchFamily="34" charset="0"/>
                <a:cs typeface="Arial" panose="020B0604020202020204" pitchFamily="34" charset="0"/>
              </a:rPr>
              <a:t>G</a:t>
            </a:r>
            <a:r>
              <a:rPr lang="en-US" altLang="en-US" sz="3600" b="1" dirty="0" smtClean="0">
                <a:solidFill>
                  <a:srgbClr val="004F8A"/>
                </a:solidFill>
                <a:latin typeface="Arial" panose="020B0604020202020204" pitchFamily="34" charset="0"/>
                <a:cs typeface="Arial" panose="020B0604020202020204" pitchFamily="34" charset="0"/>
              </a:rPr>
              <a:t>eopotential</a:t>
            </a:r>
            <a:endParaRPr lang="en-US" altLang="en-US" sz="3600" b="1" dirty="0" smtClean="0">
              <a:solidFill>
                <a:srgbClr val="004F8A"/>
              </a:solidFill>
              <a:latin typeface="Arial" panose="020B0604020202020204" pitchFamily="34" charset="0"/>
              <a:cs typeface="Arial" panose="020B0604020202020204" pitchFamily="34" charset="0"/>
            </a:endParaRPr>
          </a:p>
        </p:txBody>
      </p:sp>
      <p:grpSp>
        <p:nvGrpSpPr>
          <p:cNvPr id="25607" name="Group 25606"/>
          <p:cNvGrpSpPr/>
          <p:nvPr/>
        </p:nvGrpSpPr>
        <p:grpSpPr>
          <a:xfrm>
            <a:off x="566694" y="1231124"/>
            <a:ext cx="2381250" cy="2457712"/>
            <a:chOff x="2781012" y="10666857"/>
            <a:chExt cx="5245769" cy="5414211"/>
          </a:xfrm>
        </p:grpSpPr>
        <p:sp>
          <p:nvSpPr>
            <p:cNvPr id="7" name="Rectangle 6"/>
            <p:cNvSpPr/>
            <p:nvPr/>
          </p:nvSpPr>
          <p:spPr>
            <a:xfrm>
              <a:off x="2781012" y="10666857"/>
              <a:ext cx="5245769" cy="5414211"/>
            </a:xfrm>
            <a:prstGeom prst="rect">
              <a:avLst/>
            </a:prstGeom>
            <a:solidFill>
              <a:schemeClr val="bg1">
                <a:lumMod val="9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8" name="Group 7"/>
            <p:cNvGrpSpPr/>
            <p:nvPr/>
          </p:nvGrpSpPr>
          <p:grpSpPr>
            <a:xfrm>
              <a:off x="3106367" y="13418416"/>
              <a:ext cx="4449678" cy="131112"/>
              <a:chOff x="10904622" y="10896600"/>
              <a:chExt cx="4449678" cy="131112"/>
            </a:xfrm>
          </p:grpSpPr>
          <p:cxnSp>
            <p:nvCxnSpPr>
              <p:cNvPr id="9" name="Straight Connector 8"/>
              <p:cNvCxnSpPr/>
              <p:nvPr/>
            </p:nvCxnSpPr>
            <p:spPr>
              <a:xfrm flipH="1">
                <a:off x="1173329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187617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45707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59994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18084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32372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090462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04749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283819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298107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256197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270484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228574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242862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200952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215239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395262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1409549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1367639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1381927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1340017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1354304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1312394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1326682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505752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520039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1478129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1492417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1450507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1464794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1422884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1437172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41" name="Straight Connector 40"/>
            <p:cNvCxnSpPr/>
            <p:nvPr/>
          </p:nvCxnSpPr>
          <p:spPr>
            <a:xfrm>
              <a:off x="3069770" y="13391987"/>
              <a:ext cx="4572000" cy="0"/>
            </a:xfrm>
            <a:prstGeom prst="line">
              <a:avLst/>
            </a:prstGeom>
            <a:ln w="635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069770" y="14752581"/>
              <a:ext cx="457200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69770" y="13838181"/>
              <a:ext cx="45720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069770" y="12923781"/>
              <a:ext cx="4572000"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069770" y="12009381"/>
              <a:ext cx="4572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069770" y="11094981"/>
              <a:ext cx="4572000" cy="0"/>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7" name="Freeform 46"/>
            <p:cNvSpPr/>
            <p:nvPr/>
          </p:nvSpPr>
          <p:spPr>
            <a:xfrm>
              <a:off x="4403268" y="13049005"/>
              <a:ext cx="2228852" cy="352888"/>
            </a:xfrm>
            <a:custGeom>
              <a:avLst/>
              <a:gdLst>
                <a:gd name="connsiteX0" fmla="*/ 133352 w 2166075"/>
                <a:gd name="connsiteY0" fmla="*/ 285832 h 295738"/>
                <a:gd name="connsiteX1" fmla="*/ 247652 w 2166075"/>
                <a:gd name="connsiteY1" fmla="*/ 133432 h 295738"/>
                <a:gd name="connsiteX2" fmla="*/ 1066802 w 2166075"/>
                <a:gd name="connsiteY2" fmla="*/ 82 h 295738"/>
                <a:gd name="connsiteX3" fmla="*/ 2000252 w 2166075"/>
                <a:gd name="connsiteY3" fmla="*/ 152482 h 295738"/>
                <a:gd name="connsiteX4" fmla="*/ 1981202 w 2166075"/>
                <a:gd name="connsiteY4" fmla="*/ 266782 h 295738"/>
                <a:gd name="connsiteX5" fmla="*/ 133352 w 2166075"/>
                <a:gd name="connsiteY5" fmla="*/ 285832 h 29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6075" h="295738">
                  <a:moveTo>
                    <a:pt x="133352" y="285832"/>
                  </a:moveTo>
                  <a:cubicBezTo>
                    <a:pt x="-155573" y="263607"/>
                    <a:pt x="92077" y="181057"/>
                    <a:pt x="247652" y="133432"/>
                  </a:cubicBezTo>
                  <a:cubicBezTo>
                    <a:pt x="403227" y="85807"/>
                    <a:pt x="774702" y="-3093"/>
                    <a:pt x="1066802" y="82"/>
                  </a:cubicBezTo>
                  <a:cubicBezTo>
                    <a:pt x="1358902" y="3257"/>
                    <a:pt x="1847852" y="108032"/>
                    <a:pt x="2000252" y="152482"/>
                  </a:cubicBezTo>
                  <a:cubicBezTo>
                    <a:pt x="2152652" y="196932"/>
                    <a:pt x="2289177" y="244557"/>
                    <a:pt x="1981202" y="266782"/>
                  </a:cubicBezTo>
                  <a:cubicBezTo>
                    <a:pt x="1673227" y="289007"/>
                    <a:pt x="422277" y="308057"/>
                    <a:pt x="133352" y="28583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93" name="Group 92"/>
          <p:cNvGrpSpPr/>
          <p:nvPr/>
        </p:nvGrpSpPr>
        <p:grpSpPr>
          <a:xfrm>
            <a:off x="3398771" y="1231124"/>
            <a:ext cx="2392429" cy="2457711"/>
            <a:chOff x="9392658" y="12352417"/>
            <a:chExt cx="5245769" cy="5406189"/>
          </a:xfrm>
        </p:grpSpPr>
        <p:sp>
          <p:nvSpPr>
            <p:cNvPr id="94" name="Rectangle 93"/>
            <p:cNvSpPr/>
            <p:nvPr/>
          </p:nvSpPr>
          <p:spPr>
            <a:xfrm>
              <a:off x="9392658" y="12352417"/>
              <a:ext cx="5245769" cy="5406189"/>
            </a:xfrm>
            <a:prstGeom prst="rect">
              <a:avLst/>
            </a:prstGeom>
            <a:solidFill>
              <a:schemeClr val="bg1">
                <a:lumMod val="9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95" name="Group 94"/>
            <p:cNvGrpSpPr/>
            <p:nvPr/>
          </p:nvGrpSpPr>
          <p:grpSpPr>
            <a:xfrm rot="20700019">
              <a:off x="9730754" y="15086175"/>
              <a:ext cx="4449678" cy="131112"/>
              <a:chOff x="10904622" y="10896600"/>
              <a:chExt cx="4449678" cy="131112"/>
            </a:xfrm>
          </p:grpSpPr>
          <p:cxnSp>
            <p:nvCxnSpPr>
              <p:cNvPr id="107" name="Straight Connector 106"/>
              <p:cNvCxnSpPr/>
              <p:nvPr/>
            </p:nvCxnSpPr>
            <p:spPr>
              <a:xfrm flipH="1">
                <a:off x="1173329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1187617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1145707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1159994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a:off x="1118084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1132372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1090462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1104749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1283819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a:off x="1298107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1256197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1270484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1228574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a:off x="1242862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1200952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1215239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1395262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a:off x="1409549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1367639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1381927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H="1">
                <a:off x="1340017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H="1">
                <a:off x="1354304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H="1">
                <a:off x="1312394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H="1">
                <a:off x="1326682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1505752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1520039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1478129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a:off x="1492417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a:off x="1450507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H="1">
                <a:off x="1464794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1422884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H="1">
                <a:off x="1437172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96" name="Straight Connector 95"/>
            <p:cNvCxnSpPr/>
            <p:nvPr/>
          </p:nvCxnSpPr>
          <p:spPr>
            <a:xfrm rot="21158693" flipV="1">
              <a:off x="9639300" y="14747272"/>
              <a:ext cx="4572000" cy="635097"/>
            </a:xfrm>
            <a:prstGeom prst="line">
              <a:avLst/>
            </a:prstGeom>
            <a:ln w="635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9639300" y="16430119"/>
              <a:ext cx="457200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9639300" y="15515719"/>
              <a:ext cx="45720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9661143" y="14601319"/>
              <a:ext cx="4572000"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9639300" y="13686919"/>
              <a:ext cx="4572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9639300" y="12772519"/>
              <a:ext cx="4572000" cy="0"/>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2" name="Freeform 101"/>
            <p:cNvSpPr/>
            <p:nvPr/>
          </p:nvSpPr>
          <p:spPr>
            <a:xfrm rot="21158693">
              <a:off x="12528670" y="14291805"/>
              <a:ext cx="1005491" cy="495846"/>
            </a:xfrm>
            <a:custGeom>
              <a:avLst/>
              <a:gdLst>
                <a:gd name="connsiteX0" fmla="*/ 133352 w 2166075"/>
                <a:gd name="connsiteY0" fmla="*/ 285832 h 295738"/>
                <a:gd name="connsiteX1" fmla="*/ 247652 w 2166075"/>
                <a:gd name="connsiteY1" fmla="*/ 133432 h 295738"/>
                <a:gd name="connsiteX2" fmla="*/ 1066802 w 2166075"/>
                <a:gd name="connsiteY2" fmla="*/ 82 h 295738"/>
                <a:gd name="connsiteX3" fmla="*/ 2000252 w 2166075"/>
                <a:gd name="connsiteY3" fmla="*/ 152482 h 295738"/>
                <a:gd name="connsiteX4" fmla="*/ 1981202 w 2166075"/>
                <a:gd name="connsiteY4" fmla="*/ 266782 h 295738"/>
                <a:gd name="connsiteX5" fmla="*/ 133352 w 2166075"/>
                <a:gd name="connsiteY5" fmla="*/ 285832 h 29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6075" h="295738">
                  <a:moveTo>
                    <a:pt x="133352" y="285832"/>
                  </a:moveTo>
                  <a:cubicBezTo>
                    <a:pt x="-155573" y="263607"/>
                    <a:pt x="92077" y="181057"/>
                    <a:pt x="247652" y="133432"/>
                  </a:cubicBezTo>
                  <a:cubicBezTo>
                    <a:pt x="403227" y="85807"/>
                    <a:pt x="774702" y="-3093"/>
                    <a:pt x="1066802" y="82"/>
                  </a:cubicBezTo>
                  <a:cubicBezTo>
                    <a:pt x="1358902" y="3257"/>
                    <a:pt x="1847852" y="108032"/>
                    <a:pt x="2000252" y="152482"/>
                  </a:cubicBezTo>
                  <a:cubicBezTo>
                    <a:pt x="2152652" y="196932"/>
                    <a:pt x="2289177" y="244557"/>
                    <a:pt x="1981202" y="266782"/>
                  </a:cubicBezTo>
                  <a:cubicBezTo>
                    <a:pt x="1673227" y="289007"/>
                    <a:pt x="422277" y="308057"/>
                    <a:pt x="133352" y="28583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103" name="Group 102"/>
            <p:cNvGrpSpPr/>
            <p:nvPr/>
          </p:nvGrpSpPr>
          <p:grpSpPr>
            <a:xfrm rot="20504888">
              <a:off x="13447176" y="14234732"/>
              <a:ext cx="636245" cy="152400"/>
              <a:chOff x="18283989" y="12801600"/>
              <a:chExt cx="636245" cy="152400"/>
            </a:xfrm>
          </p:grpSpPr>
          <p:cxnSp>
            <p:nvCxnSpPr>
              <p:cNvPr id="104" name="Straight Connector 103"/>
              <p:cNvCxnSpPr/>
              <p:nvPr/>
            </p:nvCxnSpPr>
            <p:spPr>
              <a:xfrm>
                <a:off x="18300030" y="12801600"/>
                <a:ext cx="6202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8283989" y="12954000"/>
                <a:ext cx="6202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8292011" y="12884820"/>
                <a:ext cx="6202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39" name="Rectangle 2051"/>
          <p:cNvSpPr txBox="1">
            <a:spLocks noChangeArrowheads="1"/>
          </p:cNvSpPr>
          <p:nvPr/>
        </p:nvSpPr>
        <p:spPr>
          <a:xfrm>
            <a:off x="519772" y="3811831"/>
            <a:ext cx="2403577" cy="2969969"/>
          </a:xfrm>
          <a:prstGeom prst="rect">
            <a:avLst/>
          </a:prstGeom>
        </p:spPr>
        <p:txBody>
          <a:bodyPr vert="horz" lIns="91440" tIns="45720" rIns="91440" bIns="45720" rtlCol="0">
            <a:noAutofit/>
          </a:bodyPr>
          <a:lstStyle>
            <a:lvl1pPr marL="0" indent="0" algn="ctr" defTabSz="2057400" rtl="0" eaLnBrk="1" latinLnBrk="0" hangingPunct="1">
              <a:lnSpc>
                <a:spcPct val="90000"/>
              </a:lnSpc>
              <a:spcBef>
                <a:spcPts val="2250"/>
              </a:spcBef>
              <a:buFont typeface="Arial" panose="020B0604020202020204" pitchFamily="34" charset="0"/>
              <a:buNone/>
              <a:defRPr sz="5400" kern="1200">
                <a:solidFill>
                  <a:schemeClr val="tx1"/>
                </a:solidFill>
                <a:latin typeface="+mn-lt"/>
                <a:ea typeface="+mn-ea"/>
                <a:cs typeface="+mn-cs"/>
              </a:defRPr>
            </a:lvl1pPr>
            <a:lvl2pPr marL="1028700" indent="0" algn="ctr" defTabSz="2057400" rtl="0" eaLnBrk="1" latinLnBrk="0" hangingPunct="1">
              <a:lnSpc>
                <a:spcPct val="90000"/>
              </a:lnSpc>
              <a:spcBef>
                <a:spcPts val="1125"/>
              </a:spcBef>
              <a:buFont typeface="Arial" panose="020B0604020202020204" pitchFamily="34" charset="0"/>
              <a:buNone/>
              <a:defRPr sz="4500" kern="1200">
                <a:solidFill>
                  <a:schemeClr val="tx1"/>
                </a:solidFill>
                <a:latin typeface="+mn-lt"/>
                <a:ea typeface="+mn-ea"/>
                <a:cs typeface="+mn-cs"/>
              </a:defRPr>
            </a:lvl2pPr>
            <a:lvl3pPr marL="2057400" indent="0" algn="ctr" defTabSz="2057400" rtl="0" eaLnBrk="1" latinLnBrk="0" hangingPunct="1">
              <a:lnSpc>
                <a:spcPct val="90000"/>
              </a:lnSpc>
              <a:spcBef>
                <a:spcPts val="1125"/>
              </a:spcBef>
              <a:buFont typeface="Arial" panose="020B0604020202020204" pitchFamily="34" charset="0"/>
              <a:buNone/>
              <a:defRPr sz="4050" kern="1200">
                <a:solidFill>
                  <a:schemeClr val="tx1"/>
                </a:solidFill>
                <a:latin typeface="+mn-lt"/>
                <a:ea typeface="+mn-ea"/>
                <a:cs typeface="+mn-cs"/>
              </a:defRPr>
            </a:lvl3pPr>
            <a:lvl4pPr marL="30861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4pPr>
            <a:lvl5pPr marL="41148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5pPr>
            <a:lvl6pPr marL="51435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6pPr>
            <a:lvl7pPr marL="61722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7pPr>
            <a:lvl8pPr marL="72009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8pPr>
            <a:lvl9pPr marL="82296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9pPr>
          </a:lstStyle>
          <a:p>
            <a:pPr algn="l">
              <a:buSzPct val="65000"/>
            </a:pPr>
            <a:r>
              <a:rPr lang="en-US" altLang="en-US" sz="1600" dirty="0" smtClean="0">
                <a:latin typeface="Arial" panose="020B0604020202020204" pitchFamily="34" charset="0"/>
                <a:cs typeface="Arial" panose="020B0604020202020204" pitchFamily="34" charset="0"/>
              </a:rPr>
              <a:t>Imagine pouring water onto a dry lake bed.   If everything is level it will simply pool up.  It would “like” to get to lower potential (darker lines), but the lake bed is in the way.</a:t>
            </a:r>
            <a:endParaRPr lang="en-US" altLang="en-US" sz="1600" dirty="0">
              <a:latin typeface="Arial" panose="020B0604020202020204" pitchFamily="34" charset="0"/>
              <a:cs typeface="Arial" panose="020B0604020202020204" pitchFamily="34" charset="0"/>
            </a:endParaRPr>
          </a:p>
        </p:txBody>
      </p:sp>
      <p:sp>
        <p:nvSpPr>
          <p:cNvPr id="140" name="Rectangle 2051"/>
          <p:cNvSpPr txBox="1">
            <a:spLocks noChangeArrowheads="1"/>
          </p:cNvSpPr>
          <p:nvPr/>
        </p:nvSpPr>
        <p:spPr>
          <a:xfrm>
            <a:off x="3272579" y="3800458"/>
            <a:ext cx="2518621" cy="2649169"/>
          </a:xfrm>
          <a:prstGeom prst="rect">
            <a:avLst/>
          </a:prstGeom>
        </p:spPr>
        <p:txBody>
          <a:bodyPr vert="horz" lIns="91440" tIns="45720" rIns="91440" bIns="45720" rtlCol="0">
            <a:noAutofit/>
          </a:bodyPr>
          <a:lstStyle>
            <a:lvl1pPr marL="0" indent="0" algn="ctr" defTabSz="2057400" rtl="0" eaLnBrk="1" latinLnBrk="0" hangingPunct="1">
              <a:lnSpc>
                <a:spcPct val="90000"/>
              </a:lnSpc>
              <a:spcBef>
                <a:spcPts val="2250"/>
              </a:spcBef>
              <a:buFont typeface="Arial" panose="020B0604020202020204" pitchFamily="34" charset="0"/>
              <a:buNone/>
              <a:defRPr sz="5400" kern="1200">
                <a:solidFill>
                  <a:schemeClr val="tx1"/>
                </a:solidFill>
                <a:latin typeface="+mn-lt"/>
                <a:ea typeface="+mn-ea"/>
                <a:cs typeface="+mn-cs"/>
              </a:defRPr>
            </a:lvl1pPr>
            <a:lvl2pPr marL="1028700" indent="0" algn="ctr" defTabSz="2057400" rtl="0" eaLnBrk="1" latinLnBrk="0" hangingPunct="1">
              <a:lnSpc>
                <a:spcPct val="90000"/>
              </a:lnSpc>
              <a:spcBef>
                <a:spcPts val="1125"/>
              </a:spcBef>
              <a:buFont typeface="Arial" panose="020B0604020202020204" pitchFamily="34" charset="0"/>
              <a:buNone/>
              <a:defRPr sz="4500" kern="1200">
                <a:solidFill>
                  <a:schemeClr val="tx1"/>
                </a:solidFill>
                <a:latin typeface="+mn-lt"/>
                <a:ea typeface="+mn-ea"/>
                <a:cs typeface="+mn-cs"/>
              </a:defRPr>
            </a:lvl2pPr>
            <a:lvl3pPr marL="2057400" indent="0" algn="ctr" defTabSz="2057400" rtl="0" eaLnBrk="1" latinLnBrk="0" hangingPunct="1">
              <a:lnSpc>
                <a:spcPct val="90000"/>
              </a:lnSpc>
              <a:spcBef>
                <a:spcPts val="1125"/>
              </a:spcBef>
              <a:buFont typeface="Arial" panose="020B0604020202020204" pitchFamily="34" charset="0"/>
              <a:buNone/>
              <a:defRPr sz="4050" kern="1200">
                <a:solidFill>
                  <a:schemeClr val="tx1"/>
                </a:solidFill>
                <a:latin typeface="+mn-lt"/>
                <a:ea typeface="+mn-ea"/>
                <a:cs typeface="+mn-cs"/>
              </a:defRPr>
            </a:lvl3pPr>
            <a:lvl4pPr marL="30861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4pPr>
            <a:lvl5pPr marL="41148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5pPr>
            <a:lvl6pPr marL="51435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6pPr>
            <a:lvl7pPr marL="61722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7pPr>
            <a:lvl8pPr marL="72009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8pPr>
            <a:lvl9pPr marL="82296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9pPr>
          </a:lstStyle>
          <a:p>
            <a:pPr algn="l">
              <a:buSzPct val="65000"/>
            </a:pPr>
            <a:r>
              <a:rPr lang="en-US" altLang="en-US" sz="1600" dirty="0" smtClean="0">
                <a:latin typeface="Arial" panose="020B0604020202020204" pitchFamily="34" charset="0"/>
                <a:cs typeface="Arial" panose="020B0604020202020204" pitchFamily="34" charset="0"/>
              </a:rPr>
              <a:t>If the lake bed is tilted (it’s now the side of a hill), the water can move towards lower potential (towards darker lines).  Water appears to flow because of a change in height</a:t>
            </a:r>
            <a:endParaRPr lang="en-US" altLang="en-US" sz="1600" dirty="0">
              <a:latin typeface="Arial" panose="020B0604020202020204" pitchFamily="34" charset="0"/>
              <a:cs typeface="Arial" panose="020B0604020202020204" pitchFamily="34" charset="0"/>
            </a:endParaRPr>
          </a:p>
        </p:txBody>
      </p:sp>
      <p:sp>
        <p:nvSpPr>
          <p:cNvPr id="141" name="Rectangle 2051"/>
          <p:cNvSpPr txBox="1">
            <a:spLocks noChangeArrowheads="1"/>
          </p:cNvSpPr>
          <p:nvPr/>
        </p:nvSpPr>
        <p:spPr>
          <a:xfrm>
            <a:off x="6140430" y="3842689"/>
            <a:ext cx="2494041" cy="2939111"/>
          </a:xfrm>
          <a:prstGeom prst="rect">
            <a:avLst/>
          </a:prstGeom>
        </p:spPr>
        <p:txBody>
          <a:bodyPr vert="horz" lIns="91440" tIns="45720" rIns="91440" bIns="45720" rtlCol="0">
            <a:noAutofit/>
          </a:bodyPr>
          <a:lstStyle>
            <a:lvl1pPr marL="0" indent="0" algn="ctr" defTabSz="2057400" rtl="0" eaLnBrk="1" latinLnBrk="0" hangingPunct="1">
              <a:lnSpc>
                <a:spcPct val="90000"/>
              </a:lnSpc>
              <a:spcBef>
                <a:spcPts val="2250"/>
              </a:spcBef>
              <a:buFont typeface="Arial" panose="020B0604020202020204" pitchFamily="34" charset="0"/>
              <a:buNone/>
              <a:defRPr sz="5400" kern="1200">
                <a:solidFill>
                  <a:schemeClr val="tx1"/>
                </a:solidFill>
                <a:latin typeface="+mn-lt"/>
                <a:ea typeface="+mn-ea"/>
                <a:cs typeface="+mn-cs"/>
              </a:defRPr>
            </a:lvl1pPr>
            <a:lvl2pPr marL="1028700" indent="0" algn="ctr" defTabSz="2057400" rtl="0" eaLnBrk="1" latinLnBrk="0" hangingPunct="1">
              <a:lnSpc>
                <a:spcPct val="90000"/>
              </a:lnSpc>
              <a:spcBef>
                <a:spcPts val="1125"/>
              </a:spcBef>
              <a:buFont typeface="Arial" panose="020B0604020202020204" pitchFamily="34" charset="0"/>
              <a:buNone/>
              <a:defRPr sz="4500" kern="1200">
                <a:solidFill>
                  <a:schemeClr val="tx1"/>
                </a:solidFill>
                <a:latin typeface="+mn-lt"/>
                <a:ea typeface="+mn-ea"/>
                <a:cs typeface="+mn-cs"/>
              </a:defRPr>
            </a:lvl2pPr>
            <a:lvl3pPr marL="2057400" indent="0" algn="ctr" defTabSz="2057400" rtl="0" eaLnBrk="1" latinLnBrk="0" hangingPunct="1">
              <a:lnSpc>
                <a:spcPct val="90000"/>
              </a:lnSpc>
              <a:spcBef>
                <a:spcPts val="1125"/>
              </a:spcBef>
              <a:buFont typeface="Arial" panose="020B0604020202020204" pitchFamily="34" charset="0"/>
              <a:buNone/>
              <a:defRPr sz="4050" kern="1200">
                <a:solidFill>
                  <a:schemeClr val="tx1"/>
                </a:solidFill>
                <a:latin typeface="+mn-lt"/>
                <a:ea typeface="+mn-ea"/>
                <a:cs typeface="+mn-cs"/>
              </a:defRPr>
            </a:lvl3pPr>
            <a:lvl4pPr marL="30861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4pPr>
            <a:lvl5pPr marL="41148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5pPr>
            <a:lvl6pPr marL="51435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6pPr>
            <a:lvl7pPr marL="61722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7pPr>
            <a:lvl8pPr marL="72009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8pPr>
            <a:lvl9pPr marL="82296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9pPr>
          </a:lstStyle>
          <a:p>
            <a:pPr algn="l">
              <a:buSzPct val="65000"/>
            </a:pPr>
            <a:r>
              <a:rPr lang="en-US" altLang="en-US" sz="1600" dirty="0" smtClean="0">
                <a:latin typeface="Arial" panose="020B0604020202020204" pitchFamily="34" charset="0"/>
                <a:cs typeface="Arial" panose="020B0604020202020204" pitchFamily="34" charset="0"/>
              </a:rPr>
              <a:t>If the lake bed appears flat, but there is an mass anomaly under one end, the resulting geopotential difference causes water to flow to lower potential (again, from light to dark lines). It appears to flow because of gravity.</a:t>
            </a:r>
            <a:endParaRPr lang="en-US" altLang="en-US" sz="1600" dirty="0">
              <a:latin typeface="Arial" panose="020B0604020202020204" pitchFamily="34" charset="0"/>
              <a:cs typeface="Arial" panose="020B0604020202020204" pitchFamily="34" charset="0"/>
            </a:endParaRPr>
          </a:p>
        </p:txBody>
      </p:sp>
      <p:sp>
        <p:nvSpPr>
          <p:cNvPr id="48" name="Rectangle 47"/>
          <p:cNvSpPr/>
          <p:nvPr/>
        </p:nvSpPr>
        <p:spPr>
          <a:xfrm>
            <a:off x="6248400" y="1231125"/>
            <a:ext cx="2386071" cy="2455390"/>
          </a:xfrm>
          <a:prstGeom prst="rect">
            <a:avLst/>
          </a:prstGeom>
          <a:solidFill>
            <a:schemeClr val="bg1">
              <a:lumMod val="9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49" name="Group 48"/>
          <p:cNvGrpSpPr/>
          <p:nvPr/>
        </p:nvGrpSpPr>
        <p:grpSpPr>
          <a:xfrm>
            <a:off x="6444046" y="2413077"/>
            <a:ext cx="2023964" cy="59637"/>
            <a:chOff x="10904622" y="10896600"/>
            <a:chExt cx="4449678" cy="131112"/>
          </a:xfrm>
        </p:grpSpPr>
        <p:cxnSp>
          <p:nvCxnSpPr>
            <p:cNvPr id="50" name="Straight Connector 49"/>
            <p:cNvCxnSpPr/>
            <p:nvPr/>
          </p:nvCxnSpPr>
          <p:spPr>
            <a:xfrm flipH="1">
              <a:off x="1173329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1187617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1145707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1159994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1118084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132372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1090462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1104749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1283819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1298107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1256197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1270484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1228574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1242862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1200952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1215239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1395262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1409549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1367639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1381927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1340017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1354304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1312394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1326682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1505752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1520039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1478129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1492417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1450507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1464794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1422884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1437172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82" name="Straight Connector 81"/>
          <p:cNvCxnSpPr/>
          <p:nvPr/>
        </p:nvCxnSpPr>
        <p:spPr>
          <a:xfrm flipV="1">
            <a:off x="6434608" y="2401257"/>
            <a:ext cx="2052556" cy="0"/>
          </a:xfrm>
          <a:prstGeom prst="line">
            <a:avLst/>
          </a:prstGeom>
          <a:ln w="635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4" name="Oval 83"/>
          <p:cNvSpPr/>
          <p:nvPr/>
        </p:nvSpPr>
        <p:spPr>
          <a:xfrm>
            <a:off x="6781524" y="2628889"/>
            <a:ext cx="493906" cy="465332"/>
          </a:xfrm>
          <a:prstGeom prst="ellipse">
            <a:avLst/>
          </a:prstGeom>
          <a:solidFill>
            <a:schemeClr val="accent2">
              <a:lumMod val="75000"/>
            </a:schemeClr>
          </a:solidFill>
          <a:ln>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5" name="Freeform 84"/>
          <p:cNvSpPr/>
          <p:nvPr/>
        </p:nvSpPr>
        <p:spPr>
          <a:xfrm>
            <a:off x="6416227" y="2241731"/>
            <a:ext cx="2090548" cy="452536"/>
          </a:xfrm>
          <a:custGeom>
            <a:avLst/>
            <a:gdLst>
              <a:gd name="connsiteX0" fmla="*/ 0 w 4596063"/>
              <a:gd name="connsiteY0" fmla="*/ 890353 h 994899"/>
              <a:gd name="connsiteX1" fmla="*/ 529389 w 4596063"/>
              <a:gd name="connsiteY1" fmla="*/ 914416 h 994899"/>
              <a:gd name="connsiteX2" fmla="*/ 1395663 w 4596063"/>
              <a:gd name="connsiteY2" fmla="*/ 16 h 994899"/>
              <a:gd name="connsiteX3" fmla="*/ 2261937 w 4596063"/>
              <a:gd name="connsiteY3" fmla="*/ 890353 h 994899"/>
              <a:gd name="connsiteX4" fmla="*/ 4596063 w 4596063"/>
              <a:gd name="connsiteY4" fmla="*/ 986606 h 994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6063" h="994899">
                <a:moveTo>
                  <a:pt x="0" y="890353"/>
                </a:moveTo>
                <a:cubicBezTo>
                  <a:pt x="148389" y="976579"/>
                  <a:pt x="296779" y="1062806"/>
                  <a:pt x="529389" y="914416"/>
                </a:cubicBezTo>
                <a:cubicBezTo>
                  <a:pt x="762000" y="766026"/>
                  <a:pt x="1106905" y="4026"/>
                  <a:pt x="1395663" y="16"/>
                </a:cubicBezTo>
                <a:cubicBezTo>
                  <a:pt x="1684421" y="-3994"/>
                  <a:pt x="1728537" y="725921"/>
                  <a:pt x="2261937" y="890353"/>
                </a:cubicBezTo>
                <a:cubicBezTo>
                  <a:pt x="2795337" y="1054785"/>
                  <a:pt x="4191000" y="938480"/>
                  <a:pt x="4596063" y="986606"/>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6" name="Freeform 85"/>
          <p:cNvSpPr/>
          <p:nvPr/>
        </p:nvSpPr>
        <p:spPr>
          <a:xfrm>
            <a:off x="6430821" y="2059554"/>
            <a:ext cx="2090548" cy="211499"/>
          </a:xfrm>
          <a:custGeom>
            <a:avLst/>
            <a:gdLst>
              <a:gd name="connsiteX0" fmla="*/ 0 w 4596063"/>
              <a:gd name="connsiteY0" fmla="*/ 890353 h 994899"/>
              <a:gd name="connsiteX1" fmla="*/ 529389 w 4596063"/>
              <a:gd name="connsiteY1" fmla="*/ 914416 h 994899"/>
              <a:gd name="connsiteX2" fmla="*/ 1395663 w 4596063"/>
              <a:gd name="connsiteY2" fmla="*/ 16 h 994899"/>
              <a:gd name="connsiteX3" fmla="*/ 2261937 w 4596063"/>
              <a:gd name="connsiteY3" fmla="*/ 890353 h 994899"/>
              <a:gd name="connsiteX4" fmla="*/ 4596063 w 4596063"/>
              <a:gd name="connsiteY4" fmla="*/ 986606 h 994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6063" h="994899">
                <a:moveTo>
                  <a:pt x="0" y="890353"/>
                </a:moveTo>
                <a:cubicBezTo>
                  <a:pt x="148389" y="976579"/>
                  <a:pt x="296779" y="1062806"/>
                  <a:pt x="529389" y="914416"/>
                </a:cubicBezTo>
                <a:cubicBezTo>
                  <a:pt x="762000" y="766026"/>
                  <a:pt x="1106905" y="4026"/>
                  <a:pt x="1395663" y="16"/>
                </a:cubicBezTo>
                <a:cubicBezTo>
                  <a:pt x="1684421" y="-3994"/>
                  <a:pt x="1728537" y="725921"/>
                  <a:pt x="2261937" y="890353"/>
                </a:cubicBezTo>
                <a:cubicBezTo>
                  <a:pt x="2795337" y="1054785"/>
                  <a:pt x="4191000" y="938480"/>
                  <a:pt x="4596063" y="986606"/>
                </a:cubicBezTo>
              </a:path>
            </a:pathLst>
          </a:cu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7" name="Freeform 86"/>
          <p:cNvSpPr/>
          <p:nvPr/>
        </p:nvSpPr>
        <p:spPr>
          <a:xfrm>
            <a:off x="6434469" y="1751688"/>
            <a:ext cx="2090548" cy="85202"/>
          </a:xfrm>
          <a:custGeom>
            <a:avLst/>
            <a:gdLst>
              <a:gd name="connsiteX0" fmla="*/ 0 w 4596063"/>
              <a:gd name="connsiteY0" fmla="*/ 890353 h 994899"/>
              <a:gd name="connsiteX1" fmla="*/ 529389 w 4596063"/>
              <a:gd name="connsiteY1" fmla="*/ 914416 h 994899"/>
              <a:gd name="connsiteX2" fmla="*/ 1395663 w 4596063"/>
              <a:gd name="connsiteY2" fmla="*/ 16 h 994899"/>
              <a:gd name="connsiteX3" fmla="*/ 2261937 w 4596063"/>
              <a:gd name="connsiteY3" fmla="*/ 890353 h 994899"/>
              <a:gd name="connsiteX4" fmla="*/ 4596063 w 4596063"/>
              <a:gd name="connsiteY4" fmla="*/ 986606 h 994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6063" h="994899">
                <a:moveTo>
                  <a:pt x="0" y="890353"/>
                </a:moveTo>
                <a:cubicBezTo>
                  <a:pt x="148389" y="976579"/>
                  <a:pt x="296779" y="1062806"/>
                  <a:pt x="529389" y="914416"/>
                </a:cubicBezTo>
                <a:cubicBezTo>
                  <a:pt x="762000" y="766026"/>
                  <a:pt x="1106905" y="4026"/>
                  <a:pt x="1395663" y="16"/>
                </a:cubicBezTo>
                <a:cubicBezTo>
                  <a:pt x="1684421" y="-3994"/>
                  <a:pt x="1728537" y="725921"/>
                  <a:pt x="2261937" y="890353"/>
                </a:cubicBezTo>
                <a:cubicBezTo>
                  <a:pt x="2795337" y="1054785"/>
                  <a:pt x="4191000" y="938480"/>
                  <a:pt x="4596063" y="986606"/>
                </a:cubicBezTo>
              </a:path>
            </a:pathLst>
          </a:custGeom>
          <a:no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8" name="Freeform 87"/>
          <p:cNvSpPr/>
          <p:nvPr/>
        </p:nvSpPr>
        <p:spPr>
          <a:xfrm flipV="1">
            <a:off x="6419875" y="3066273"/>
            <a:ext cx="2090548" cy="452536"/>
          </a:xfrm>
          <a:custGeom>
            <a:avLst/>
            <a:gdLst>
              <a:gd name="connsiteX0" fmla="*/ 0 w 4596063"/>
              <a:gd name="connsiteY0" fmla="*/ 890353 h 994899"/>
              <a:gd name="connsiteX1" fmla="*/ 529389 w 4596063"/>
              <a:gd name="connsiteY1" fmla="*/ 914416 h 994899"/>
              <a:gd name="connsiteX2" fmla="*/ 1395663 w 4596063"/>
              <a:gd name="connsiteY2" fmla="*/ 16 h 994899"/>
              <a:gd name="connsiteX3" fmla="*/ 2261937 w 4596063"/>
              <a:gd name="connsiteY3" fmla="*/ 890353 h 994899"/>
              <a:gd name="connsiteX4" fmla="*/ 4596063 w 4596063"/>
              <a:gd name="connsiteY4" fmla="*/ 986606 h 994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6063" h="994899">
                <a:moveTo>
                  <a:pt x="0" y="890353"/>
                </a:moveTo>
                <a:cubicBezTo>
                  <a:pt x="148389" y="976579"/>
                  <a:pt x="296779" y="1062806"/>
                  <a:pt x="529389" y="914416"/>
                </a:cubicBezTo>
                <a:cubicBezTo>
                  <a:pt x="762000" y="766026"/>
                  <a:pt x="1106905" y="4026"/>
                  <a:pt x="1395663" y="16"/>
                </a:cubicBezTo>
                <a:cubicBezTo>
                  <a:pt x="1684421" y="-3994"/>
                  <a:pt x="1728537" y="725921"/>
                  <a:pt x="2261937" y="890353"/>
                </a:cubicBezTo>
                <a:cubicBezTo>
                  <a:pt x="2795337" y="1054785"/>
                  <a:pt x="4191000" y="938480"/>
                  <a:pt x="4596063" y="986606"/>
                </a:cubicBezTo>
              </a:path>
            </a:pathLst>
          </a:cu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89" name="Group 88"/>
          <p:cNvGrpSpPr/>
          <p:nvPr/>
        </p:nvGrpSpPr>
        <p:grpSpPr>
          <a:xfrm>
            <a:off x="8034301" y="2274573"/>
            <a:ext cx="289400" cy="69320"/>
            <a:chOff x="18283989" y="12801600"/>
            <a:chExt cx="636245" cy="152400"/>
          </a:xfrm>
        </p:grpSpPr>
        <p:cxnSp>
          <p:nvCxnSpPr>
            <p:cNvPr id="90" name="Straight Connector 89"/>
            <p:cNvCxnSpPr/>
            <p:nvPr/>
          </p:nvCxnSpPr>
          <p:spPr>
            <a:xfrm>
              <a:off x="18300030" y="12801600"/>
              <a:ext cx="6202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8283989" y="12954000"/>
              <a:ext cx="6202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8292011" y="12884820"/>
              <a:ext cx="6202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2" name="Straight Connector 141"/>
          <p:cNvCxnSpPr/>
          <p:nvPr/>
        </p:nvCxnSpPr>
        <p:spPr>
          <a:xfrm flipV="1">
            <a:off x="6400800" y="1422107"/>
            <a:ext cx="2120569" cy="9747"/>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53" name="Rectangle 2051"/>
          <p:cNvSpPr txBox="1">
            <a:spLocks noChangeArrowheads="1"/>
          </p:cNvSpPr>
          <p:nvPr/>
        </p:nvSpPr>
        <p:spPr>
          <a:xfrm>
            <a:off x="183471" y="6453400"/>
            <a:ext cx="11215458" cy="877669"/>
          </a:xfrm>
          <a:prstGeom prst="rect">
            <a:avLst/>
          </a:prstGeom>
        </p:spPr>
        <p:txBody>
          <a:bodyPr vert="horz" lIns="91440" tIns="45720" rIns="91440" bIns="45720" rtlCol="0">
            <a:noAutofit/>
          </a:bodyPr>
          <a:lstStyle>
            <a:lvl1pPr marL="0" indent="0" algn="ctr" defTabSz="2057400" rtl="0" eaLnBrk="1" latinLnBrk="0" hangingPunct="1">
              <a:lnSpc>
                <a:spcPct val="90000"/>
              </a:lnSpc>
              <a:spcBef>
                <a:spcPts val="2250"/>
              </a:spcBef>
              <a:buFont typeface="Arial" panose="020B0604020202020204" pitchFamily="34" charset="0"/>
              <a:buNone/>
              <a:defRPr sz="5400" kern="1200">
                <a:solidFill>
                  <a:schemeClr val="tx1"/>
                </a:solidFill>
                <a:latin typeface="+mn-lt"/>
                <a:ea typeface="+mn-ea"/>
                <a:cs typeface="+mn-cs"/>
              </a:defRPr>
            </a:lvl1pPr>
            <a:lvl2pPr marL="1028700" indent="0" algn="ctr" defTabSz="2057400" rtl="0" eaLnBrk="1" latinLnBrk="0" hangingPunct="1">
              <a:lnSpc>
                <a:spcPct val="90000"/>
              </a:lnSpc>
              <a:spcBef>
                <a:spcPts val="1125"/>
              </a:spcBef>
              <a:buFont typeface="Arial" panose="020B0604020202020204" pitchFamily="34" charset="0"/>
              <a:buNone/>
              <a:defRPr sz="4500" kern="1200">
                <a:solidFill>
                  <a:schemeClr val="tx1"/>
                </a:solidFill>
                <a:latin typeface="+mn-lt"/>
                <a:ea typeface="+mn-ea"/>
                <a:cs typeface="+mn-cs"/>
              </a:defRPr>
            </a:lvl2pPr>
            <a:lvl3pPr marL="2057400" indent="0" algn="ctr" defTabSz="2057400" rtl="0" eaLnBrk="1" latinLnBrk="0" hangingPunct="1">
              <a:lnSpc>
                <a:spcPct val="90000"/>
              </a:lnSpc>
              <a:spcBef>
                <a:spcPts val="1125"/>
              </a:spcBef>
              <a:buFont typeface="Arial" panose="020B0604020202020204" pitchFamily="34" charset="0"/>
              <a:buNone/>
              <a:defRPr sz="4050" kern="1200">
                <a:solidFill>
                  <a:schemeClr val="tx1"/>
                </a:solidFill>
                <a:latin typeface="+mn-lt"/>
                <a:ea typeface="+mn-ea"/>
                <a:cs typeface="+mn-cs"/>
              </a:defRPr>
            </a:lvl3pPr>
            <a:lvl4pPr marL="30861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4pPr>
            <a:lvl5pPr marL="41148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5pPr>
            <a:lvl6pPr marL="51435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6pPr>
            <a:lvl7pPr marL="61722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7pPr>
            <a:lvl8pPr marL="72009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8pPr>
            <a:lvl9pPr marL="82296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9pPr>
          </a:lstStyle>
          <a:p>
            <a:pPr algn="l"/>
            <a:endParaRPr lang="en-US" altLang="en-US" sz="1600" dirty="0">
              <a:latin typeface="Arial" panose="020B0604020202020204" pitchFamily="34" charset="0"/>
              <a:cs typeface="Arial" panose="020B0604020202020204" pitchFamily="34" charset="0"/>
            </a:endParaRPr>
          </a:p>
        </p:txBody>
      </p:sp>
      <p:sp>
        <p:nvSpPr>
          <p:cNvPr id="25609" name="Rectangle 25608"/>
          <p:cNvSpPr/>
          <p:nvPr/>
        </p:nvSpPr>
        <p:spPr>
          <a:xfrm>
            <a:off x="523884" y="6096000"/>
            <a:ext cx="8220066" cy="584775"/>
          </a:xfrm>
          <a:prstGeom prst="rect">
            <a:avLst/>
          </a:prstGeom>
        </p:spPr>
        <p:txBody>
          <a:bodyPr wrap="square">
            <a:spAutoFit/>
          </a:bodyPr>
          <a:lstStyle/>
          <a:p>
            <a:r>
              <a:rPr lang="en-US" sz="1600" dirty="0">
                <a:latin typeface="Arial" panose="020B0604020202020204" pitchFamily="34" charset="0"/>
              </a:rPr>
              <a:t>In all scenarios, water only flows when it has a path to lower geopotential – this is always a combination of </a:t>
            </a:r>
            <a:r>
              <a:rPr lang="en-US" sz="1600" dirty="0" smtClean="0">
                <a:latin typeface="Arial" panose="020B0604020202020204" pitchFamily="34" charset="0"/>
              </a:rPr>
              <a:t>gravity and height, </a:t>
            </a:r>
            <a:r>
              <a:rPr lang="en-US" sz="1600" dirty="0">
                <a:latin typeface="Arial" panose="020B0604020202020204" pitchFamily="34" charset="0"/>
              </a:rPr>
              <a:t>∫g </a:t>
            </a:r>
            <a:r>
              <a:rPr lang="en-US" sz="1600" dirty="0" err="1">
                <a:latin typeface="Arial" panose="020B0604020202020204" pitchFamily="34" charset="0"/>
              </a:rPr>
              <a:t>dH</a:t>
            </a:r>
            <a:r>
              <a:rPr lang="en-US" sz="1600" dirty="0" smtClean="0">
                <a:latin typeface="Arial" panose="020B0604020202020204" pitchFamily="34" charset="0"/>
              </a:rPr>
              <a:t>.</a:t>
            </a:r>
            <a:endParaRPr lang="en-US" altLang="en-US" sz="1600" dirty="0">
              <a:latin typeface="Arial" panose="020B0604020202020204" pitchFamily="34" charset="0"/>
            </a:endParaRPr>
          </a:p>
        </p:txBody>
      </p:sp>
      <p:sp>
        <p:nvSpPr>
          <p:cNvPr id="83" name="Freeform 82"/>
          <p:cNvSpPr/>
          <p:nvPr/>
        </p:nvSpPr>
        <p:spPr>
          <a:xfrm rot="179321">
            <a:off x="7563103" y="2167083"/>
            <a:ext cx="457354" cy="225539"/>
          </a:xfrm>
          <a:custGeom>
            <a:avLst/>
            <a:gdLst>
              <a:gd name="connsiteX0" fmla="*/ 133352 w 2166075"/>
              <a:gd name="connsiteY0" fmla="*/ 285832 h 295738"/>
              <a:gd name="connsiteX1" fmla="*/ 247652 w 2166075"/>
              <a:gd name="connsiteY1" fmla="*/ 133432 h 295738"/>
              <a:gd name="connsiteX2" fmla="*/ 1066802 w 2166075"/>
              <a:gd name="connsiteY2" fmla="*/ 82 h 295738"/>
              <a:gd name="connsiteX3" fmla="*/ 2000252 w 2166075"/>
              <a:gd name="connsiteY3" fmla="*/ 152482 h 295738"/>
              <a:gd name="connsiteX4" fmla="*/ 1981202 w 2166075"/>
              <a:gd name="connsiteY4" fmla="*/ 266782 h 295738"/>
              <a:gd name="connsiteX5" fmla="*/ 133352 w 2166075"/>
              <a:gd name="connsiteY5" fmla="*/ 285832 h 29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6075" h="295738">
                <a:moveTo>
                  <a:pt x="133352" y="285832"/>
                </a:moveTo>
                <a:cubicBezTo>
                  <a:pt x="-155573" y="263607"/>
                  <a:pt x="92077" y="181057"/>
                  <a:pt x="247652" y="133432"/>
                </a:cubicBezTo>
                <a:cubicBezTo>
                  <a:pt x="403227" y="85807"/>
                  <a:pt x="774702" y="-3093"/>
                  <a:pt x="1066802" y="82"/>
                </a:cubicBezTo>
                <a:cubicBezTo>
                  <a:pt x="1358902" y="3257"/>
                  <a:pt x="1847852" y="108032"/>
                  <a:pt x="2000252" y="152482"/>
                </a:cubicBezTo>
                <a:cubicBezTo>
                  <a:pt x="2152652" y="196932"/>
                  <a:pt x="2289177" y="244557"/>
                  <a:pt x="1981202" y="266782"/>
                </a:cubicBezTo>
                <a:cubicBezTo>
                  <a:pt x="1673227" y="289007"/>
                  <a:pt x="422277" y="308057"/>
                  <a:pt x="133352" y="28583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p:cNvSpPr>
          <p:nvPr>
            <p:ph type="ctrTitle"/>
          </p:nvPr>
        </p:nvSpPr>
        <p:spPr>
          <a:xfrm>
            <a:off x="304800" y="581025"/>
            <a:ext cx="8686800" cy="409575"/>
          </a:xfrm>
        </p:spPr>
        <p:txBody>
          <a:bodyPr/>
          <a:lstStyle/>
          <a:p>
            <a:pPr eaLnBrk="1" hangingPunct="1"/>
            <a:r>
              <a:rPr lang="en-US" altLang="en-US" sz="3600" b="1" dirty="0" smtClean="0">
                <a:solidFill>
                  <a:srgbClr val="004F8A"/>
                </a:solidFill>
                <a:latin typeface="Arial" panose="020B0604020202020204" pitchFamily="34" charset="0"/>
                <a:cs typeface="Arial" panose="020B0604020202020204" pitchFamily="34" charset="0"/>
              </a:rPr>
              <a:t>Aside #2: GNSS and the Ellipsoid</a:t>
            </a:r>
            <a:endParaRPr lang="en-US" altLang="en-US" sz="3600" b="1" dirty="0" smtClean="0">
              <a:solidFill>
                <a:srgbClr val="004F8A"/>
              </a:solidFill>
              <a:latin typeface="Arial" panose="020B0604020202020204" pitchFamily="34" charset="0"/>
              <a:cs typeface="Arial" panose="020B0604020202020204" pitchFamily="34" charset="0"/>
            </a:endParaRPr>
          </a:p>
        </p:txBody>
      </p:sp>
      <p:sp>
        <p:nvSpPr>
          <p:cNvPr id="27651" name="Rectangle 5"/>
          <p:cNvSpPr>
            <a:spLocks noGrp="1"/>
          </p:cNvSpPr>
          <p:nvPr>
            <p:ph type="subTitle" idx="1"/>
          </p:nvPr>
        </p:nvSpPr>
        <p:spPr>
          <a:xfrm>
            <a:off x="401435" y="1240784"/>
            <a:ext cx="8458200" cy="1426216"/>
          </a:xfrm>
        </p:spPr>
        <p:txBody>
          <a:bodyPr/>
          <a:lstStyle/>
          <a:p>
            <a:pPr algn="l" eaLnBrk="1" hangingPunct="1"/>
            <a:r>
              <a:rPr lang="en-US" altLang="en-US" sz="2000" dirty="0" smtClean="0">
                <a:solidFill>
                  <a:schemeClr val="tx1"/>
                </a:solidFill>
                <a:latin typeface="Arial" panose="020B0604020202020204" pitchFamily="34" charset="0"/>
                <a:cs typeface="Arial" panose="020B0604020202020204" pitchFamily="34" charset="0"/>
              </a:rPr>
              <a:t>Way out at the altitudes of GNSS satellites (~20,000km), the Earth no longer looks like a lumpy blob.   It looks like a perfectly smooth “egg” or more precisely, a squished sphere called </a:t>
            </a:r>
            <a:r>
              <a:rPr lang="en-US" altLang="en-US" sz="2000" b="1" dirty="0" smtClean="0">
                <a:solidFill>
                  <a:schemeClr val="tx1"/>
                </a:solidFill>
                <a:latin typeface="Arial" panose="020B0604020202020204" pitchFamily="34" charset="0"/>
                <a:cs typeface="Arial" panose="020B0604020202020204" pitchFamily="34" charset="0"/>
              </a:rPr>
              <a:t>the</a:t>
            </a:r>
            <a:r>
              <a:rPr lang="en-US" altLang="en-US" sz="2000" dirty="0" smtClean="0">
                <a:solidFill>
                  <a:schemeClr val="tx1"/>
                </a:solidFill>
                <a:latin typeface="Arial" panose="020B0604020202020204" pitchFamily="34" charset="0"/>
                <a:cs typeface="Arial" panose="020B0604020202020204" pitchFamily="34" charset="0"/>
              </a:rPr>
              <a:t> </a:t>
            </a:r>
            <a:r>
              <a:rPr lang="en-US" altLang="en-US" sz="2000" b="1" dirty="0" smtClean="0">
                <a:solidFill>
                  <a:schemeClr val="tx1"/>
                </a:solidFill>
                <a:latin typeface="Arial" panose="020B0604020202020204" pitchFamily="34" charset="0"/>
                <a:cs typeface="Arial" panose="020B0604020202020204" pitchFamily="34" charset="0"/>
              </a:rPr>
              <a:t>ellipsoid</a:t>
            </a:r>
            <a:r>
              <a:rPr lang="en-US" altLang="en-US" sz="2000" dirty="0">
                <a:solidFill>
                  <a:schemeClr val="tx1"/>
                </a:solidFill>
                <a:latin typeface="Arial" panose="020B0604020202020204" pitchFamily="34" charset="0"/>
                <a:cs typeface="Arial" panose="020B0604020202020204" pitchFamily="34" charset="0"/>
              </a:rPr>
              <a:t>. GNSS allows for very precise (~1cm) location determinations relative to </a:t>
            </a:r>
            <a:r>
              <a:rPr lang="en-US" altLang="en-US" sz="2000" dirty="0" smtClean="0">
                <a:solidFill>
                  <a:schemeClr val="tx1"/>
                </a:solidFill>
                <a:latin typeface="Arial" panose="020B0604020202020204" pitchFamily="34" charset="0"/>
                <a:cs typeface="Arial" panose="020B0604020202020204" pitchFamily="34" charset="0"/>
              </a:rPr>
              <a:t>this mathematically well-defined ellipsoid.</a:t>
            </a:r>
            <a:endParaRPr lang="en-US" altLang="en-US" sz="2000" dirty="0" smtClean="0">
              <a:solidFill>
                <a:schemeClr val="tx1"/>
              </a:solidFill>
              <a:latin typeface="Arial" panose="020B0604020202020204" pitchFamily="34" charset="0"/>
              <a:cs typeface="Arial" panose="020B0604020202020204" pitchFamily="34" charset="0"/>
            </a:endParaRPr>
          </a:p>
        </p:txBody>
      </p:sp>
      <p:pic>
        <p:nvPicPr>
          <p:cNvPr id="27652" name="Picture 2" descr="https://upload.wikimedia.org/wikipedia/commons/thumb/5/56/WGS_84_reference_frame_%28vector_graphic%29.svg/562px-WGS_84_reference_frame_%28vector_graphic%29.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613" y="3886200"/>
            <a:ext cx="4014787"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3"/>
          <p:cNvSpPr>
            <a:spLocks noChangeArrowheads="1"/>
          </p:cNvSpPr>
          <p:nvPr/>
        </p:nvSpPr>
        <p:spPr bwMode="auto">
          <a:xfrm>
            <a:off x="304800" y="3099137"/>
            <a:ext cx="4870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indent="0" eaLnBrk="1" hangingPunct="1">
              <a:defRPr/>
            </a:pPr>
            <a:r>
              <a:rPr lang="en-US" altLang="en-US" sz="1600" dirty="0" smtClean="0">
                <a:solidFill>
                  <a:schemeClr val="tx2"/>
                </a:solidFill>
                <a:latin typeface="Arial" charset="0"/>
                <a:cs typeface="Arial" charset="0"/>
              </a:rPr>
              <a:t>The ellipsoid model currently used by GPS is WGS84.  Its origin is located at the CM of the Earth</a:t>
            </a:r>
            <a:r>
              <a:rPr lang="en-US" altLang="en-US" sz="1600" dirty="0" smtClean="0">
                <a:solidFill>
                  <a:schemeClr val="tx2"/>
                </a:solidFill>
                <a:latin typeface="Arial" charset="0"/>
                <a:cs typeface="Arial" charset="0"/>
              </a:rPr>
              <a:t>.</a:t>
            </a:r>
            <a:endParaRPr lang="en-US" altLang="en-US" sz="2000" dirty="0" smtClean="0">
              <a:solidFill>
                <a:schemeClr val="tx2"/>
              </a:solidFill>
              <a:latin typeface="Arial" charset="0"/>
              <a:cs typeface="Arial" charset="0"/>
            </a:endParaRPr>
          </a:p>
        </p:txBody>
      </p:sp>
      <p:pic>
        <p:nvPicPr>
          <p:cNvPr id="7" name="Picture 133" descr="Image result for gps orbits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5421" y="2959806"/>
            <a:ext cx="3587579" cy="3059994"/>
          </a:xfrm>
          <a:prstGeom prst="rect">
            <a:avLst/>
          </a:prstGeom>
          <a:solidFill>
            <a:schemeClr val="bg1">
              <a:lumMod val="95000"/>
            </a:schemeClr>
          </a:solidFill>
          <a:ln w="38100">
            <a:solidFill>
              <a:schemeClr val="accent1">
                <a:lumMod val="75000"/>
              </a:schemeClr>
            </a:solidFill>
          </a:ln>
          <a:extLst/>
        </p:spPr>
      </p:pic>
      <p:sp>
        <p:nvSpPr>
          <p:cNvPr id="8" name="Oval 7"/>
          <p:cNvSpPr/>
          <p:nvPr/>
        </p:nvSpPr>
        <p:spPr>
          <a:xfrm>
            <a:off x="6525288" y="4074203"/>
            <a:ext cx="858991" cy="819268"/>
          </a:xfrm>
          <a:prstGeom prst="ellipse">
            <a:avLst/>
          </a:prstGeom>
          <a:noFill/>
          <a:ln w="3810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6E62C6CF-AEF4-4FFB-979B-737D38FA3F4F}" type="slidenum">
              <a:rPr lang="en-US" altLang="en-US" sz="1200" smtClean="0">
                <a:solidFill>
                  <a:srgbClr val="898989"/>
                </a:solidFill>
              </a:rPr>
              <a:pPr>
                <a:spcBef>
                  <a:spcPct val="0"/>
                </a:spcBef>
                <a:buFontTx/>
                <a:buNone/>
              </a:pPr>
              <a:t>5</a:t>
            </a:fld>
            <a:endParaRPr lang="en-US" altLang="en-US" sz="1200" smtClean="0">
              <a:solidFill>
                <a:srgbClr val="898989"/>
              </a:solidFill>
            </a:endParaRPr>
          </a:p>
        </p:txBody>
      </p:sp>
      <p:pic>
        <p:nvPicPr>
          <p:cNvPr id="8195" name="Picture 2" descr="C:\temp\geoidSchem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8" y="522288"/>
            <a:ext cx="8566150" cy="605313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descr="OPUS side menu logo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6863" y="1295400"/>
            <a:ext cx="990600" cy="1320800"/>
          </a:xfrm>
          <a:prstGeom prst="ellipse">
            <a:avLst/>
          </a:prstGeom>
          <a:ln w="63500" cap="rnd">
            <a:solidFill>
              <a:srgbClr val="FF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6" name="Group 5"/>
          <p:cNvGrpSpPr>
            <a:grpSpLocks/>
          </p:cNvGrpSpPr>
          <p:nvPr/>
        </p:nvGrpSpPr>
        <p:grpSpPr bwMode="auto">
          <a:xfrm>
            <a:off x="2667000" y="3656013"/>
            <a:ext cx="1828800" cy="990600"/>
            <a:chOff x="2667000" y="3655219"/>
            <a:chExt cx="1828800" cy="990600"/>
          </a:xfrm>
        </p:grpSpPr>
        <p:sp>
          <p:nvSpPr>
            <p:cNvPr id="5" name="Rectangle 4"/>
            <p:cNvSpPr/>
            <p:nvPr/>
          </p:nvSpPr>
          <p:spPr>
            <a:xfrm>
              <a:off x="2667000" y="4114006"/>
              <a:ext cx="1828800" cy="381000"/>
            </a:xfrm>
            <a:prstGeom prst="rect">
              <a:avLst/>
            </a:prstGeom>
            <a:solidFill>
              <a:srgbClr val="957A5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8204" name="Group 3"/>
            <p:cNvGrpSpPr>
              <a:grpSpLocks/>
            </p:cNvGrpSpPr>
            <p:nvPr/>
          </p:nvGrpSpPr>
          <p:grpSpPr bwMode="auto">
            <a:xfrm>
              <a:off x="3181350" y="3655219"/>
              <a:ext cx="1314450" cy="990600"/>
              <a:chOff x="3181350" y="3733800"/>
              <a:chExt cx="1314450" cy="990600"/>
            </a:xfrm>
          </p:grpSpPr>
          <p:pic>
            <p:nvPicPr>
              <p:cNvPr id="8205"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1350" y="37338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eft Brace 2"/>
              <p:cNvSpPr/>
              <p:nvPr/>
            </p:nvSpPr>
            <p:spPr>
              <a:xfrm>
                <a:off x="4191000" y="3733800"/>
                <a:ext cx="304800" cy="990600"/>
              </a:xfrm>
              <a:prstGeom prst="leftBrace">
                <a:avLst/>
              </a:prstGeom>
              <a:ln>
                <a:solidFill>
                  <a:srgbClr val="01FEFE"/>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grpSp>
      </p:grpSp>
      <p:grpSp>
        <p:nvGrpSpPr>
          <p:cNvPr id="11" name="Group 10"/>
          <p:cNvGrpSpPr>
            <a:grpSpLocks/>
          </p:cNvGrpSpPr>
          <p:nvPr/>
        </p:nvGrpSpPr>
        <p:grpSpPr bwMode="auto">
          <a:xfrm>
            <a:off x="3162300" y="4894263"/>
            <a:ext cx="2857500" cy="830262"/>
            <a:chOff x="3162300" y="4893528"/>
            <a:chExt cx="2857500" cy="830997"/>
          </a:xfrm>
        </p:grpSpPr>
        <p:sp>
          <p:nvSpPr>
            <p:cNvPr id="8" name="Rectangle 7"/>
            <p:cNvSpPr/>
            <p:nvPr/>
          </p:nvSpPr>
          <p:spPr>
            <a:xfrm>
              <a:off x="3162300" y="4965028"/>
              <a:ext cx="2667000" cy="759497"/>
            </a:xfrm>
            <a:prstGeom prst="rect">
              <a:avLst/>
            </a:prstGeom>
            <a:solidFill>
              <a:srgbClr val="2894AC"/>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8200"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81475" y="5022849"/>
              <a:ext cx="643731" cy="643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OPUS side menu logo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2800" y="5052483"/>
              <a:ext cx="439141" cy="585522"/>
            </a:xfrm>
            <a:prstGeom prst="ellipse">
              <a:avLst/>
            </a:prstGeom>
            <a:ln w="63500" cap="rnd">
              <a:solidFill>
                <a:srgbClr val="FF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8202" name="TextBox 9"/>
            <p:cNvSpPr txBox="1">
              <a:spLocks noChangeArrowheads="1"/>
            </p:cNvSpPr>
            <p:nvPr/>
          </p:nvSpPr>
          <p:spPr bwMode="auto">
            <a:xfrm>
              <a:off x="3791941" y="4893528"/>
              <a:ext cx="222785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4800" b="1" dirty="0" smtClean="0"/>
                <a:t>+      </a:t>
              </a:r>
              <a:r>
                <a:rPr lang="en-US" altLang="en-US" sz="4800" b="1" dirty="0">
                  <a:sym typeface="Symbol" panose="05050102010706020507" pitchFamily="18" charset="2"/>
                </a:rPr>
                <a:t> </a:t>
              </a:r>
              <a:r>
                <a:rPr lang="en-US" altLang="en-US" sz="4800" b="1" dirty="0">
                  <a:solidFill>
                    <a:srgbClr val="FF11B5"/>
                  </a:solidFill>
                </a:rPr>
                <a:t>H</a:t>
              </a:r>
            </a:p>
          </p:txBody>
        </p:sp>
      </p:grpSp>
    </p:spTree>
    <p:extLst>
      <p:ext uri="{BB962C8B-B14F-4D97-AF65-F5344CB8AC3E}">
        <p14:creationId xmlns:p14="http://schemas.microsoft.com/office/powerpoint/2010/main" val="69411164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9701"/>
                                        </p:tgtEl>
                                        <p:attrNameLst>
                                          <p:attrName>style.visibility</p:attrName>
                                        </p:attrNameLst>
                                      </p:cBhvr>
                                      <p:to>
                                        <p:strVal val="visible"/>
                                      </p:to>
                                    </p:set>
                                    <p:anim calcmode="lin" valueType="num">
                                      <p:cBhvr additive="base">
                                        <p:cTn id="7" dur="1000" fill="hold"/>
                                        <p:tgtEl>
                                          <p:spTgt spid="29701"/>
                                        </p:tgtEl>
                                        <p:attrNameLst>
                                          <p:attrName>ppt_x</p:attrName>
                                        </p:attrNameLst>
                                      </p:cBhvr>
                                      <p:tavLst>
                                        <p:tav tm="0">
                                          <p:val>
                                            <p:strVal val="0-#ppt_w/2"/>
                                          </p:val>
                                        </p:tav>
                                        <p:tav tm="100000">
                                          <p:val>
                                            <p:strVal val="#ppt_x"/>
                                          </p:val>
                                        </p:tav>
                                      </p:tavLst>
                                    </p:anim>
                                    <p:anim calcmode="lin" valueType="num">
                                      <p:cBhvr additive="base">
                                        <p:cTn id="8" dur="1000" fill="hold"/>
                                        <p:tgtEl>
                                          <p:spTgt spid="2970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altLang="en-US" sz="3600" b="1" smtClean="0">
                <a:solidFill>
                  <a:srgbClr val="004F8A"/>
                </a:solidFill>
                <a:latin typeface="Arial" panose="020B0604020202020204" pitchFamily="34" charset="0"/>
                <a:cs typeface="Arial" panose="020B0604020202020204" pitchFamily="34" charset="0"/>
              </a:rPr>
              <a:t>Geoid Slope Validation Surveys</a:t>
            </a:r>
          </a:p>
        </p:txBody>
      </p:sp>
      <p:sp>
        <p:nvSpPr>
          <p:cNvPr id="56323" name="Content Placeholder 2"/>
          <p:cNvSpPr>
            <a:spLocks noGrp="1"/>
          </p:cNvSpPr>
          <p:nvPr>
            <p:ph idx="1"/>
          </p:nvPr>
        </p:nvSpPr>
        <p:spPr>
          <a:xfrm>
            <a:off x="457200" y="1338263"/>
            <a:ext cx="8229600" cy="2471737"/>
          </a:xfrm>
        </p:spPr>
        <p:txBody>
          <a:bodyPr/>
          <a:lstStyle/>
          <a:p>
            <a:pPr eaLnBrk="1" hangingPunct="1"/>
            <a:r>
              <a:rPr lang="en-US" altLang="en-US" sz="2400" dirty="0" smtClean="0">
                <a:latin typeface="Arial" panose="020B0604020202020204" pitchFamily="34" charset="0"/>
                <a:cs typeface="Arial" panose="020B0604020202020204" pitchFamily="34" charset="0"/>
              </a:rPr>
              <a:t>Cool, but how </a:t>
            </a:r>
            <a:r>
              <a:rPr lang="en-US" altLang="en-US" sz="2400" dirty="0" smtClean="0">
                <a:latin typeface="Arial" panose="020B0604020202020204" pitchFamily="34" charset="0"/>
                <a:cs typeface="Arial" panose="020B0604020202020204" pitchFamily="34" charset="0"/>
              </a:rPr>
              <a:t>do we know any of this is </a:t>
            </a:r>
            <a:r>
              <a:rPr lang="en-US" altLang="en-US" sz="2400" dirty="0" smtClean="0">
                <a:latin typeface="Arial" panose="020B0604020202020204" pitchFamily="34" charset="0"/>
                <a:cs typeface="Arial" panose="020B0604020202020204" pitchFamily="34" charset="0"/>
              </a:rPr>
              <a:t>actually going to work?</a:t>
            </a:r>
            <a:endParaRPr lang="en-US" altLang="en-US" sz="2400" dirty="0" smtClean="0">
              <a:latin typeface="Arial" panose="020B0604020202020204" pitchFamily="34" charset="0"/>
              <a:cs typeface="Arial" panose="020B0604020202020204" pitchFamily="34" charset="0"/>
            </a:endParaRPr>
          </a:p>
          <a:p>
            <a:pPr eaLnBrk="1" hangingPunct="1"/>
            <a:r>
              <a:rPr lang="en-US" altLang="en-US" sz="2400" dirty="0" smtClean="0">
                <a:latin typeface="Arial" panose="020B0604020202020204" pitchFamily="34" charset="0"/>
                <a:cs typeface="Arial" panose="020B0604020202020204" pitchFamily="34" charset="0"/>
              </a:rPr>
              <a:t>The Geoid Slope Validation Surveys (GSVSs) use high precision, high resolution (~1.5km spacing), ground-based survey techniques to determine the </a:t>
            </a:r>
            <a:r>
              <a:rPr lang="en-US" altLang="en-US" sz="2400" b="1" dirty="0" smtClean="0">
                <a:latin typeface="Arial" panose="020B0604020202020204" pitchFamily="34" charset="0"/>
                <a:cs typeface="Arial" panose="020B0604020202020204" pitchFamily="34" charset="0"/>
              </a:rPr>
              <a:t>shape </a:t>
            </a:r>
            <a:r>
              <a:rPr lang="en-US" altLang="en-US" sz="2400" dirty="0" smtClean="0">
                <a:latin typeface="Arial" panose="020B0604020202020204" pitchFamily="34" charset="0"/>
                <a:cs typeface="Arial" panose="020B0604020202020204" pitchFamily="34" charset="0"/>
              </a:rPr>
              <a:t>of the geoid consistently along a large (~300km) distance.</a:t>
            </a:r>
          </a:p>
          <a:p>
            <a:pPr eaLnBrk="1" hangingPunct="1"/>
            <a:r>
              <a:rPr lang="en-US" altLang="en-US" sz="2400" dirty="0" smtClean="0">
                <a:latin typeface="Arial" panose="020B0604020202020204" pitchFamily="34" charset="0"/>
                <a:cs typeface="Arial" panose="020B0604020202020204" pitchFamily="34" charset="0"/>
              </a:rPr>
              <a:t>This allows for the direct comparison of the geoid shape predicted by various, gravity-based geoid models.</a:t>
            </a:r>
            <a:endParaRPr lang="en-US" altLang="en-US" sz="2400" b="1" dirty="0" smtClean="0">
              <a:latin typeface="Arial" panose="020B0604020202020204" pitchFamily="34" charset="0"/>
              <a:cs typeface="Arial" panose="020B0604020202020204" pitchFamily="34" charset="0"/>
            </a:endParaRPr>
          </a:p>
          <a:p>
            <a:pPr eaLnBrk="1" hangingPunct="1"/>
            <a:r>
              <a:rPr lang="en-US" altLang="en-US" sz="2400" dirty="0" smtClean="0">
                <a:latin typeface="Arial" panose="020B0604020202020204" pitchFamily="34" charset="0"/>
                <a:cs typeface="Arial" panose="020B0604020202020204" pitchFamily="34" charset="0"/>
              </a:rPr>
              <a:t>This </a:t>
            </a:r>
            <a:r>
              <a:rPr lang="en-US" altLang="en-US" sz="2400" b="1" dirty="0" smtClean="0">
                <a:latin typeface="Arial" panose="020B0604020202020204" pitchFamily="34" charset="0"/>
                <a:cs typeface="Arial" panose="020B0604020202020204" pitchFamily="34" charset="0"/>
              </a:rPr>
              <a:t>also</a:t>
            </a:r>
            <a:r>
              <a:rPr lang="en-US" altLang="en-US" sz="2400" dirty="0" smtClean="0">
                <a:latin typeface="Arial" panose="020B0604020202020204" pitchFamily="34" charset="0"/>
                <a:cs typeface="Arial" panose="020B0604020202020204" pitchFamily="34" charset="0"/>
              </a:rPr>
              <a:t> allows for a quantification of the airborne gravity’s contribution to the improvement of these models.</a:t>
            </a:r>
          </a:p>
        </p:txBody>
      </p:sp>
      <p:sp>
        <p:nvSpPr>
          <p:cNvPr id="563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D4D60FD-C5A9-43B4-9C76-037CC86A2F84}" type="slidenum">
              <a:rPr lang="en-US" altLang="en-US" sz="1200" smtClean="0">
                <a:solidFill>
                  <a:srgbClr val="898989"/>
                </a:solidFill>
              </a:rPr>
              <a:pPr>
                <a:spcBef>
                  <a:spcPct val="0"/>
                </a:spcBef>
                <a:buFontTx/>
                <a:buNone/>
              </a:pPr>
              <a:t>6</a:t>
            </a:fld>
            <a:endParaRPr lang="en-US" altLang="en-US" sz="1200" smtClean="0">
              <a:solidFill>
                <a:srgbClr val="898989"/>
              </a:solidFill>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87" name="Group 57386"/>
          <p:cNvGrpSpPr/>
          <p:nvPr/>
        </p:nvGrpSpPr>
        <p:grpSpPr>
          <a:xfrm>
            <a:off x="485775" y="5017988"/>
            <a:ext cx="8535132" cy="1831283"/>
            <a:chOff x="399862" y="4543563"/>
            <a:chExt cx="8535132" cy="1831283"/>
          </a:xfrm>
        </p:grpSpPr>
        <p:sp>
          <p:nvSpPr>
            <p:cNvPr id="37" name="Freeform 36"/>
            <p:cNvSpPr/>
            <p:nvPr/>
          </p:nvSpPr>
          <p:spPr>
            <a:xfrm rot="525185">
              <a:off x="399862" y="5069104"/>
              <a:ext cx="8388837" cy="1305742"/>
            </a:xfrm>
            <a:custGeom>
              <a:avLst/>
              <a:gdLst>
                <a:gd name="connsiteX0" fmla="*/ 0 w 8412480"/>
                <a:gd name="connsiteY0" fmla="*/ 1210491 h 1210491"/>
                <a:gd name="connsiteX1" fmla="*/ 4241075 w 8412480"/>
                <a:gd name="connsiteY1" fmla="*/ 487680 h 1210491"/>
                <a:gd name="connsiteX2" fmla="*/ 8412480 w 8412480"/>
                <a:gd name="connsiteY2" fmla="*/ 0 h 1210491"/>
              </a:gdLst>
              <a:ahLst/>
              <a:cxnLst>
                <a:cxn ang="0">
                  <a:pos x="connsiteX0" y="connsiteY0"/>
                </a:cxn>
                <a:cxn ang="0">
                  <a:pos x="connsiteX1" y="connsiteY1"/>
                </a:cxn>
                <a:cxn ang="0">
                  <a:pos x="connsiteX2" y="connsiteY2"/>
                </a:cxn>
              </a:cxnLst>
              <a:rect l="l" t="t" r="r" b="b"/>
              <a:pathLst>
                <a:path w="8412480" h="1210491">
                  <a:moveTo>
                    <a:pt x="0" y="1210491"/>
                  </a:moveTo>
                  <a:cubicBezTo>
                    <a:pt x="1419497" y="949960"/>
                    <a:pt x="2838995" y="689429"/>
                    <a:pt x="4241075" y="487680"/>
                  </a:cubicBezTo>
                  <a:cubicBezTo>
                    <a:pt x="5643155" y="285931"/>
                    <a:pt x="7739017" y="76926"/>
                    <a:pt x="8412480" y="0"/>
                  </a:cubicBezTo>
                </a:path>
              </a:pathLst>
            </a:custGeom>
            <a:noFill/>
            <a:ln w="15875">
              <a:solidFill>
                <a:srgbClr val="92D05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382" name="Freeform 57381"/>
            <p:cNvSpPr/>
            <p:nvPr/>
          </p:nvSpPr>
          <p:spPr>
            <a:xfrm>
              <a:off x="574766" y="4543563"/>
              <a:ext cx="8360228" cy="1704837"/>
            </a:xfrm>
            <a:custGeom>
              <a:avLst/>
              <a:gdLst>
                <a:gd name="connsiteX0" fmla="*/ 0 w 8360228"/>
                <a:gd name="connsiteY0" fmla="*/ 1704837 h 1704837"/>
                <a:gd name="connsiteX1" fmla="*/ 1820091 w 8360228"/>
                <a:gd name="connsiteY1" fmla="*/ 938483 h 1704837"/>
                <a:gd name="connsiteX2" fmla="*/ 5529943 w 8360228"/>
                <a:gd name="connsiteY2" fmla="*/ 773020 h 1704837"/>
                <a:gd name="connsiteX3" fmla="*/ 7149737 w 8360228"/>
                <a:gd name="connsiteY3" fmla="*/ 119877 h 1704837"/>
                <a:gd name="connsiteX4" fmla="*/ 8360228 w 8360228"/>
                <a:gd name="connsiteY4" fmla="*/ 15374 h 1704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0228" h="1704837">
                  <a:moveTo>
                    <a:pt x="0" y="1704837"/>
                  </a:moveTo>
                  <a:cubicBezTo>
                    <a:pt x="449217" y="1399311"/>
                    <a:pt x="898434" y="1093786"/>
                    <a:pt x="1820091" y="938483"/>
                  </a:cubicBezTo>
                  <a:cubicBezTo>
                    <a:pt x="2741748" y="783180"/>
                    <a:pt x="4641669" y="909454"/>
                    <a:pt x="5529943" y="773020"/>
                  </a:cubicBezTo>
                  <a:cubicBezTo>
                    <a:pt x="6418217" y="636586"/>
                    <a:pt x="6678023" y="246151"/>
                    <a:pt x="7149737" y="119877"/>
                  </a:cubicBezTo>
                  <a:cubicBezTo>
                    <a:pt x="7621451" y="-6397"/>
                    <a:pt x="8196217" y="-16557"/>
                    <a:pt x="8360228" y="15374"/>
                  </a:cubicBezTo>
                </a:path>
              </a:pathLst>
            </a:custGeom>
            <a:noFill/>
            <a:ln w="15875">
              <a:solidFill>
                <a:srgbClr val="00B0F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7351" name="Slide Number Placeholder 3"/>
          <p:cNvSpPr>
            <a:spLocks noGrp="1"/>
          </p:cNvSpPr>
          <p:nvPr>
            <p:ph type="sldNum" sz="quarter" idx="12"/>
          </p:nvPr>
        </p:nvSpPr>
        <p:spPr bwMode="auto">
          <a:xfrm>
            <a:off x="8330137" y="6569735"/>
            <a:ext cx="381377" cy="3644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3A8569A2-C474-4741-89EE-FF08FDACFAF1}" type="slidenum">
              <a:rPr lang="en-US" altLang="en-US" sz="1200" smtClean="0">
                <a:solidFill>
                  <a:srgbClr val="898989"/>
                </a:solidFill>
                <a:cs typeface="Times New Roman" panose="02020603050405020304" pitchFamily="18" charset="0"/>
              </a:rPr>
              <a:pPr>
                <a:spcBef>
                  <a:spcPct val="0"/>
                </a:spcBef>
                <a:buFontTx/>
                <a:buNone/>
              </a:pPr>
              <a:t>7</a:t>
            </a:fld>
            <a:endParaRPr lang="en-US" altLang="en-US" sz="1200" dirty="0" smtClean="0">
              <a:solidFill>
                <a:srgbClr val="898989"/>
              </a:solidFill>
              <a:cs typeface="Times New Roman" panose="02020603050405020304" pitchFamily="18" charset="0"/>
            </a:endParaRPr>
          </a:p>
        </p:txBody>
      </p:sp>
      <p:sp>
        <p:nvSpPr>
          <p:cNvPr id="57362" name="Title 1"/>
          <p:cNvSpPr txBox="1">
            <a:spLocks/>
          </p:cNvSpPr>
          <p:nvPr/>
        </p:nvSpPr>
        <p:spPr bwMode="auto">
          <a:xfrm>
            <a:off x="485775" y="357188"/>
            <a:ext cx="8229600" cy="6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3600" b="1" dirty="0">
                <a:solidFill>
                  <a:srgbClr val="004F8A"/>
                </a:solidFill>
                <a:latin typeface="Arial" panose="020B0604020202020204" pitchFamily="34" charset="0"/>
              </a:rPr>
              <a:t>Objective of the GSVSs (cont.)</a:t>
            </a:r>
          </a:p>
        </p:txBody>
      </p:sp>
      <p:sp>
        <p:nvSpPr>
          <p:cNvPr id="57371" name="Rectangle 4"/>
          <p:cNvSpPr>
            <a:spLocks noChangeArrowheads="1"/>
          </p:cNvSpPr>
          <p:nvPr/>
        </p:nvSpPr>
        <p:spPr bwMode="auto">
          <a:xfrm>
            <a:off x="389980" y="990600"/>
            <a:ext cx="8449219"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000" dirty="0" smtClean="0">
                <a:latin typeface="Arial" panose="020B0604020202020204" pitchFamily="34" charset="0"/>
              </a:rPr>
              <a:t>But why </a:t>
            </a:r>
            <a:r>
              <a:rPr lang="en-US" altLang="en-US" sz="2000" dirty="0">
                <a:latin typeface="Arial" panose="020B0604020202020204" pitchFamily="34" charset="0"/>
              </a:rPr>
              <a:t>compare the </a:t>
            </a:r>
            <a:r>
              <a:rPr lang="en-US" altLang="en-US" sz="2000" b="1" dirty="0">
                <a:latin typeface="Arial" panose="020B0604020202020204" pitchFamily="34" charset="0"/>
              </a:rPr>
              <a:t>shape</a:t>
            </a:r>
            <a:r>
              <a:rPr lang="en-US" altLang="en-US" sz="2000" dirty="0">
                <a:latin typeface="Arial" panose="020B0604020202020204" pitchFamily="34" charset="0"/>
              </a:rPr>
              <a:t> of the models?  </a:t>
            </a:r>
          </a:p>
          <a:p>
            <a:pPr eaLnBrk="1" hangingPunct="1">
              <a:spcBef>
                <a:spcPct val="0"/>
              </a:spcBef>
              <a:buFontTx/>
              <a:buNone/>
            </a:pPr>
            <a:endParaRPr lang="en-US" altLang="en-US" sz="2000" dirty="0">
              <a:latin typeface="Arial" panose="020B0604020202020204" pitchFamily="34" charset="0"/>
            </a:endParaRPr>
          </a:p>
          <a:p>
            <a:pPr eaLnBrk="1" hangingPunct="1">
              <a:spcBef>
                <a:spcPct val="0"/>
              </a:spcBef>
              <a:buFontTx/>
              <a:buNone/>
            </a:pPr>
            <a:r>
              <a:rPr lang="en-US" altLang="en-US" sz="2000" dirty="0" smtClean="0">
                <a:latin typeface="Arial" panose="020B0604020202020204" pitchFamily="34" charset="0"/>
              </a:rPr>
              <a:t>The overall “height” of </a:t>
            </a:r>
            <a:r>
              <a:rPr lang="en-US" altLang="en-US" sz="2000" dirty="0" smtClean="0">
                <a:latin typeface="Arial" panose="020B0604020202020204" pitchFamily="34" charset="0"/>
              </a:rPr>
              <a:t>the geoid can “easily” be set to best match sea level (remember, there are an infinite number of level surfaces), but getting the overall shape right is critical (the undulations).  </a:t>
            </a:r>
            <a:r>
              <a:rPr lang="en-US" altLang="en-US" sz="2000" dirty="0" smtClean="0">
                <a:latin typeface="Arial" panose="020B0604020202020204" pitchFamily="34" charset="0"/>
              </a:rPr>
              <a:t>So, </a:t>
            </a:r>
            <a:r>
              <a:rPr lang="en-US" altLang="en-US" sz="2000" dirty="0">
                <a:latin typeface="Arial" panose="020B0604020202020204" pitchFamily="34" charset="0"/>
              </a:rPr>
              <a:t>it is actually more useful to look at the changes in the shape of the geoid over various distance scales (i.e. looking at </a:t>
            </a:r>
            <a:r>
              <a:rPr lang="en-US" altLang="en-US" sz="2000" b="1" dirty="0" smtClean="0">
                <a:latin typeface="Arial" panose="020B0604020202020204" pitchFamily="34" charset="0"/>
              </a:rPr>
              <a:t>slopes</a:t>
            </a:r>
            <a:r>
              <a:rPr lang="en-US" altLang="en-US" sz="2000" dirty="0" smtClean="0">
                <a:latin typeface="Arial" panose="020B0604020202020204" pitchFamily="34" charset="0"/>
              </a:rPr>
              <a:t>)</a:t>
            </a:r>
            <a:endParaRPr lang="en-US" altLang="en-US" sz="2000" dirty="0" smtClean="0">
              <a:latin typeface="Arial" panose="020B0604020202020204" pitchFamily="34" charset="0"/>
            </a:endParaRPr>
          </a:p>
          <a:p>
            <a:pPr eaLnBrk="1" hangingPunct="1">
              <a:spcBef>
                <a:spcPct val="0"/>
              </a:spcBef>
              <a:buFontTx/>
              <a:buNone/>
            </a:pPr>
            <a:endParaRPr lang="en-US" altLang="en-US" sz="2000" dirty="0" smtClean="0">
              <a:latin typeface="Arial" panose="020B0604020202020204" pitchFamily="34" charset="0"/>
            </a:endParaRPr>
          </a:p>
          <a:p>
            <a:pPr eaLnBrk="1" hangingPunct="1">
              <a:spcBef>
                <a:spcPct val="0"/>
              </a:spcBef>
              <a:buFontTx/>
              <a:buNone/>
            </a:pPr>
            <a:r>
              <a:rPr lang="en-US" altLang="en-US" sz="2000" dirty="0" smtClean="0">
                <a:latin typeface="Arial" panose="020B0604020202020204" pitchFamily="34" charset="0"/>
              </a:rPr>
              <a:t>Method 1:</a:t>
            </a:r>
            <a:endParaRPr lang="en-US" altLang="en-US" sz="2000" dirty="0">
              <a:latin typeface="Arial" panose="020B0604020202020204" pitchFamily="34" charset="0"/>
            </a:endParaRPr>
          </a:p>
          <a:p>
            <a:pPr marL="342900" indent="-342900" eaLnBrk="1" hangingPunct="1">
              <a:spcBef>
                <a:spcPct val="0"/>
              </a:spcBef>
            </a:pPr>
            <a:r>
              <a:rPr lang="en-US" altLang="en-US" sz="2000" dirty="0" smtClean="0">
                <a:latin typeface="Arial" panose="020B0604020202020204" pitchFamily="34" charset="0"/>
              </a:rPr>
              <a:t>Leveling &amp; Gravity provide terrain-corrected geodetic heights (“Rise”)</a:t>
            </a:r>
          </a:p>
          <a:p>
            <a:pPr marL="342900" indent="-342900" eaLnBrk="1" hangingPunct="1">
              <a:spcBef>
                <a:spcPct val="0"/>
              </a:spcBef>
            </a:pPr>
            <a:r>
              <a:rPr lang="en-US" altLang="en-US" sz="2000" dirty="0" smtClean="0">
                <a:latin typeface="Arial" panose="020B0604020202020204" pitchFamily="34" charset="0"/>
              </a:rPr>
              <a:t>GNSS provides horizontal distance (“Run”)</a:t>
            </a:r>
          </a:p>
          <a:p>
            <a:pPr marL="342900" indent="-342900" eaLnBrk="1" hangingPunct="1">
              <a:spcBef>
                <a:spcPct val="0"/>
              </a:spcBef>
            </a:pPr>
            <a:r>
              <a:rPr lang="en-US" sz="2000" dirty="0" err="1" smtClean="0">
                <a:solidFill>
                  <a:srgbClr val="C00000"/>
                </a:solidFill>
                <a:latin typeface="Arial" panose="020B0604020202020204" pitchFamily="34" charset="0"/>
              </a:rPr>
              <a:t>Slope</a:t>
            </a:r>
            <a:r>
              <a:rPr lang="en-US" sz="2000" baseline="-25000" dirty="0" err="1" smtClean="0">
                <a:solidFill>
                  <a:srgbClr val="C00000"/>
                </a:solidFill>
                <a:latin typeface="Arial" panose="020B0604020202020204" pitchFamily="34" charset="0"/>
              </a:rPr>
              <a:t>i</a:t>
            </a:r>
            <a:r>
              <a:rPr lang="en-US" sz="2000" dirty="0" smtClean="0">
                <a:solidFill>
                  <a:srgbClr val="C00000"/>
                </a:solidFill>
                <a:latin typeface="Arial" panose="020B0604020202020204" pitchFamily="34" charset="0"/>
              </a:rPr>
              <a:t> = </a:t>
            </a:r>
            <a:r>
              <a:rPr lang="en-US" sz="2000" dirty="0" err="1" smtClean="0">
                <a:solidFill>
                  <a:srgbClr val="C00000"/>
                </a:solidFill>
                <a:latin typeface="Arial" panose="020B0604020202020204" pitchFamily="34" charset="0"/>
              </a:rPr>
              <a:t>Rise</a:t>
            </a:r>
            <a:r>
              <a:rPr lang="en-US" sz="2000" baseline="-25000" dirty="0" err="1" smtClean="0">
                <a:solidFill>
                  <a:srgbClr val="C00000"/>
                </a:solidFill>
                <a:latin typeface="Arial" panose="020B0604020202020204" pitchFamily="34" charset="0"/>
              </a:rPr>
              <a:t>i</a:t>
            </a:r>
            <a:r>
              <a:rPr lang="en-US" sz="2000" dirty="0" smtClean="0">
                <a:solidFill>
                  <a:srgbClr val="C00000"/>
                </a:solidFill>
                <a:latin typeface="Arial" panose="020B0604020202020204" pitchFamily="34" charset="0"/>
              </a:rPr>
              <a:t> / </a:t>
            </a:r>
            <a:r>
              <a:rPr lang="en-US" sz="2000" dirty="0" err="1" smtClean="0">
                <a:solidFill>
                  <a:srgbClr val="C00000"/>
                </a:solidFill>
                <a:latin typeface="Arial" panose="020B0604020202020204" pitchFamily="34" charset="0"/>
              </a:rPr>
              <a:t>Run</a:t>
            </a:r>
            <a:r>
              <a:rPr lang="en-US" sz="2000" baseline="-25000" dirty="0" err="1" smtClean="0">
                <a:solidFill>
                  <a:srgbClr val="C00000"/>
                </a:solidFill>
                <a:latin typeface="Arial" panose="020B0604020202020204" pitchFamily="34" charset="0"/>
              </a:rPr>
              <a:t>i</a:t>
            </a:r>
            <a:endParaRPr lang="en-US" sz="2000" baseline="-25000" dirty="0" smtClean="0">
              <a:solidFill>
                <a:srgbClr val="C00000"/>
              </a:solidFill>
              <a:latin typeface="Arial" panose="020B0604020202020204" pitchFamily="34" charset="0"/>
            </a:endParaRPr>
          </a:p>
          <a:p>
            <a:pPr eaLnBrk="1" hangingPunct="1">
              <a:spcBef>
                <a:spcPct val="0"/>
              </a:spcBef>
              <a:buNone/>
            </a:pPr>
            <a:endParaRPr lang="en-US" altLang="en-US" sz="2000" dirty="0">
              <a:solidFill>
                <a:schemeClr val="tx2"/>
              </a:solidFill>
              <a:latin typeface="Arial" panose="020B0604020202020204" pitchFamily="34" charset="0"/>
            </a:endParaRPr>
          </a:p>
        </p:txBody>
      </p:sp>
      <p:cxnSp>
        <p:nvCxnSpPr>
          <p:cNvPr id="115" name="Straight Arrow Connector 114"/>
          <p:cNvCxnSpPr/>
          <p:nvPr/>
        </p:nvCxnSpPr>
        <p:spPr>
          <a:xfrm rot="525185">
            <a:off x="3808316" y="6147597"/>
            <a:ext cx="2114" cy="0"/>
          </a:xfrm>
          <a:prstGeom prst="straightConnector1">
            <a:avLst/>
          </a:prstGeom>
          <a:ln>
            <a:solidFill>
              <a:schemeClr val="bg1">
                <a:lumMod val="50000"/>
              </a:schemeClr>
            </a:solidFill>
            <a:headEnd type="stealth"/>
            <a:tailEnd type="stealth"/>
          </a:ln>
        </p:spPr>
        <p:style>
          <a:lnRef idx="1">
            <a:schemeClr val="dk1"/>
          </a:lnRef>
          <a:fillRef idx="0">
            <a:schemeClr val="dk1"/>
          </a:fillRef>
          <a:effectRef idx="0">
            <a:schemeClr val="dk1"/>
          </a:effectRef>
          <a:fontRef idx="minor">
            <a:schemeClr val="tx1"/>
          </a:fontRef>
        </p:style>
      </p:cxnSp>
      <p:cxnSp>
        <p:nvCxnSpPr>
          <p:cNvPr id="119" name="Straight Arrow Connector 118"/>
          <p:cNvCxnSpPr/>
          <p:nvPr/>
        </p:nvCxnSpPr>
        <p:spPr>
          <a:xfrm flipV="1">
            <a:off x="3808328" y="5933082"/>
            <a:ext cx="1446" cy="306589"/>
          </a:xfrm>
          <a:prstGeom prst="straightConnector1">
            <a:avLst/>
          </a:prstGeom>
          <a:ln>
            <a:solidFill>
              <a:schemeClr val="bg1">
                <a:lumMod val="50000"/>
              </a:schemeClr>
            </a:solidFill>
            <a:headEnd type="stealth"/>
            <a:tailEnd type="stealth"/>
          </a:ln>
        </p:spPr>
        <p:style>
          <a:lnRef idx="1">
            <a:schemeClr val="dk1"/>
          </a:lnRef>
          <a:fillRef idx="0">
            <a:schemeClr val="dk1"/>
          </a:fillRef>
          <a:effectRef idx="0">
            <a:schemeClr val="dk1"/>
          </a:effectRef>
          <a:fontRef idx="minor">
            <a:schemeClr val="tx1"/>
          </a:fontRef>
        </p:style>
      </p:cxnSp>
      <p:cxnSp>
        <p:nvCxnSpPr>
          <p:cNvPr id="120" name="Straight Arrow Connector 119"/>
          <p:cNvCxnSpPr/>
          <p:nvPr/>
        </p:nvCxnSpPr>
        <p:spPr>
          <a:xfrm flipH="1" flipV="1">
            <a:off x="6169435" y="5775106"/>
            <a:ext cx="2765" cy="159765"/>
          </a:xfrm>
          <a:prstGeom prst="straightConnector1">
            <a:avLst/>
          </a:prstGeom>
          <a:ln>
            <a:solidFill>
              <a:schemeClr val="bg1">
                <a:lumMod val="50000"/>
              </a:schemeClr>
            </a:solidFill>
            <a:headEnd type="stealth"/>
            <a:tailEnd type="stealth"/>
          </a:ln>
        </p:spPr>
        <p:style>
          <a:lnRef idx="1">
            <a:schemeClr val="dk1"/>
          </a:lnRef>
          <a:fillRef idx="0">
            <a:schemeClr val="dk1"/>
          </a:fillRef>
          <a:effectRef idx="0">
            <a:schemeClr val="dk1"/>
          </a:effectRef>
          <a:fontRef idx="minor">
            <a:schemeClr val="tx1"/>
          </a:fontRef>
        </p:style>
      </p:cxnSp>
      <p:cxnSp>
        <p:nvCxnSpPr>
          <p:cNvPr id="122" name="Straight Arrow Connector 121"/>
          <p:cNvCxnSpPr/>
          <p:nvPr/>
        </p:nvCxnSpPr>
        <p:spPr>
          <a:xfrm flipV="1">
            <a:off x="8229372" y="5094882"/>
            <a:ext cx="2" cy="692673"/>
          </a:xfrm>
          <a:prstGeom prst="straightConnector1">
            <a:avLst/>
          </a:prstGeom>
          <a:ln>
            <a:solidFill>
              <a:schemeClr val="bg1">
                <a:lumMod val="50000"/>
              </a:schemeClr>
            </a:solidFill>
            <a:headEnd type="stealth"/>
            <a:tailEnd type="stealth"/>
          </a:ln>
        </p:spPr>
        <p:style>
          <a:lnRef idx="1">
            <a:schemeClr val="dk1"/>
          </a:lnRef>
          <a:fillRef idx="0">
            <a:schemeClr val="dk1"/>
          </a:fillRef>
          <a:effectRef idx="0">
            <a:schemeClr val="dk1"/>
          </a:effectRef>
          <a:fontRef idx="minor">
            <a:schemeClr val="tx1"/>
          </a:fontRef>
        </p:style>
      </p:cxnSp>
      <p:sp>
        <p:nvSpPr>
          <p:cNvPr id="57361" name="TextBox 57360"/>
          <p:cNvSpPr txBox="1"/>
          <p:nvPr/>
        </p:nvSpPr>
        <p:spPr>
          <a:xfrm>
            <a:off x="2474945" y="6231279"/>
            <a:ext cx="542673" cy="276499"/>
          </a:xfrm>
          <a:prstGeom prst="rect">
            <a:avLst/>
          </a:prstGeom>
          <a:noFill/>
        </p:spPr>
        <p:txBody>
          <a:bodyPr wrap="square" rtlCol="0">
            <a:spAutoFit/>
          </a:bodyPr>
          <a:lstStyle/>
          <a:p>
            <a:r>
              <a:rPr lang="en-US" sz="1200" dirty="0" smtClean="0">
                <a:solidFill>
                  <a:schemeClr val="bg1">
                    <a:lumMod val="50000"/>
                  </a:schemeClr>
                </a:solidFill>
              </a:rPr>
              <a:t>Run 1</a:t>
            </a:r>
            <a:endParaRPr lang="en-US" sz="1200" dirty="0">
              <a:solidFill>
                <a:schemeClr val="bg1">
                  <a:lumMod val="50000"/>
                </a:schemeClr>
              </a:solidFill>
            </a:endParaRPr>
          </a:p>
        </p:txBody>
      </p:sp>
      <p:sp>
        <p:nvSpPr>
          <p:cNvPr id="125" name="TextBox 124"/>
          <p:cNvSpPr txBox="1"/>
          <p:nvPr/>
        </p:nvSpPr>
        <p:spPr>
          <a:xfrm>
            <a:off x="4640468" y="5858671"/>
            <a:ext cx="542673" cy="276499"/>
          </a:xfrm>
          <a:prstGeom prst="rect">
            <a:avLst/>
          </a:prstGeom>
          <a:noFill/>
        </p:spPr>
        <p:txBody>
          <a:bodyPr wrap="square" rtlCol="0">
            <a:spAutoFit/>
          </a:bodyPr>
          <a:lstStyle/>
          <a:p>
            <a:r>
              <a:rPr lang="en-US" sz="1200" dirty="0" smtClean="0">
                <a:solidFill>
                  <a:schemeClr val="bg1">
                    <a:lumMod val="50000"/>
                  </a:schemeClr>
                </a:solidFill>
              </a:rPr>
              <a:t>Run 2</a:t>
            </a:r>
            <a:endParaRPr lang="en-US" sz="1200" dirty="0">
              <a:solidFill>
                <a:schemeClr val="bg1">
                  <a:lumMod val="50000"/>
                </a:schemeClr>
              </a:solidFill>
            </a:endParaRPr>
          </a:p>
        </p:txBody>
      </p:sp>
      <p:sp>
        <p:nvSpPr>
          <p:cNvPr id="126" name="TextBox 125"/>
          <p:cNvSpPr txBox="1"/>
          <p:nvPr/>
        </p:nvSpPr>
        <p:spPr>
          <a:xfrm>
            <a:off x="7040615" y="5886972"/>
            <a:ext cx="542673" cy="276499"/>
          </a:xfrm>
          <a:prstGeom prst="rect">
            <a:avLst/>
          </a:prstGeom>
          <a:noFill/>
        </p:spPr>
        <p:txBody>
          <a:bodyPr wrap="square" rtlCol="0">
            <a:spAutoFit/>
          </a:bodyPr>
          <a:lstStyle/>
          <a:p>
            <a:r>
              <a:rPr lang="en-US" sz="1200" dirty="0" smtClean="0">
                <a:solidFill>
                  <a:schemeClr val="bg1">
                    <a:lumMod val="50000"/>
                  </a:schemeClr>
                </a:solidFill>
              </a:rPr>
              <a:t>Run 3</a:t>
            </a:r>
            <a:endParaRPr lang="en-US" sz="1200" dirty="0">
              <a:solidFill>
                <a:schemeClr val="bg1">
                  <a:lumMod val="50000"/>
                </a:schemeClr>
              </a:solidFill>
            </a:endParaRPr>
          </a:p>
        </p:txBody>
      </p:sp>
      <p:sp>
        <p:nvSpPr>
          <p:cNvPr id="127" name="TextBox 126"/>
          <p:cNvSpPr txBox="1"/>
          <p:nvPr/>
        </p:nvSpPr>
        <p:spPr>
          <a:xfrm rot="16200000">
            <a:off x="3680535" y="6149415"/>
            <a:ext cx="553958" cy="277271"/>
          </a:xfrm>
          <a:prstGeom prst="rect">
            <a:avLst/>
          </a:prstGeom>
          <a:noFill/>
        </p:spPr>
        <p:txBody>
          <a:bodyPr wrap="square" rtlCol="0">
            <a:spAutoFit/>
          </a:bodyPr>
          <a:lstStyle/>
          <a:p>
            <a:r>
              <a:rPr lang="en-US" sz="1200" dirty="0" smtClean="0">
                <a:solidFill>
                  <a:schemeClr val="bg1">
                    <a:lumMod val="50000"/>
                  </a:schemeClr>
                </a:solidFill>
              </a:rPr>
              <a:t>Rise 1</a:t>
            </a:r>
            <a:endParaRPr lang="en-US" sz="1200" dirty="0">
              <a:solidFill>
                <a:schemeClr val="bg1">
                  <a:lumMod val="50000"/>
                </a:schemeClr>
              </a:solidFill>
            </a:endParaRPr>
          </a:p>
        </p:txBody>
      </p:sp>
      <p:sp>
        <p:nvSpPr>
          <p:cNvPr id="128" name="TextBox 127"/>
          <p:cNvSpPr txBox="1"/>
          <p:nvPr/>
        </p:nvSpPr>
        <p:spPr>
          <a:xfrm rot="16200000">
            <a:off x="6061385" y="5718383"/>
            <a:ext cx="553958" cy="277271"/>
          </a:xfrm>
          <a:prstGeom prst="rect">
            <a:avLst/>
          </a:prstGeom>
          <a:noFill/>
        </p:spPr>
        <p:txBody>
          <a:bodyPr wrap="square" rtlCol="0">
            <a:spAutoFit/>
          </a:bodyPr>
          <a:lstStyle/>
          <a:p>
            <a:r>
              <a:rPr lang="en-US" sz="1200" dirty="0" smtClean="0">
                <a:solidFill>
                  <a:schemeClr val="bg1">
                    <a:lumMod val="50000"/>
                  </a:schemeClr>
                </a:solidFill>
              </a:rPr>
              <a:t>Rise 2</a:t>
            </a:r>
            <a:endParaRPr lang="en-US" sz="1200" dirty="0">
              <a:solidFill>
                <a:schemeClr val="bg1">
                  <a:lumMod val="50000"/>
                </a:schemeClr>
              </a:solidFill>
            </a:endParaRPr>
          </a:p>
        </p:txBody>
      </p:sp>
      <p:sp>
        <p:nvSpPr>
          <p:cNvPr id="129" name="TextBox 128"/>
          <p:cNvSpPr txBox="1"/>
          <p:nvPr/>
        </p:nvSpPr>
        <p:spPr>
          <a:xfrm rot="16200000">
            <a:off x="8111112" y="5296005"/>
            <a:ext cx="553958" cy="277271"/>
          </a:xfrm>
          <a:prstGeom prst="rect">
            <a:avLst/>
          </a:prstGeom>
          <a:noFill/>
        </p:spPr>
        <p:txBody>
          <a:bodyPr wrap="square" rtlCol="0">
            <a:spAutoFit/>
          </a:bodyPr>
          <a:lstStyle/>
          <a:p>
            <a:r>
              <a:rPr lang="en-US" sz="1200" dirty="0" smtClean="0">
                <a:solidFill>
                  <a:schemeClr val="bg1">
                    <a:lumMod val="50000"/>
                  </a:schemeClr>
                </a:solidFill>
              </a:rPr>
              <a:t>Rise 3</a:t>
            </a:r>
            <a:endParaRPr lang="en-US" sz="1200" dirty="0">
              <a:solidFill>
                <a:schemeClr val="bg1">
                  <a:lumMod val="50000"/>
                </a:schemeClr>
              </a:solidFill>
            </a:endParaRPr>
          </a:p>
        </p:txBody>
      </p:sp>
      <p:grpSp>
        <p:nvGrpSpPr>
          <p:cNvPr id="46" name="Group 45"/>
          <p:cNvGrpSpPr/>
          <p:nvPr/>
        </p:nvGrpSpPr>
        <p:grpSpPr>
          <a:xfrm>
            <a:off x="6221374" y="4077634"/>
            <a:ext cx="1594909" cy="762000"/>
            <a:chOff x="6558491" y="5943600"/>
            <a:chExt cx="1594909" cy="762000"/>
          </a:xfrm>
        </p:grpSpPr>
        <p:cxnSp>
          <p:nvCxnSpPr>
            <p:cNvPr id="40" name="Straight Connector 39"/>
            <p:cNvCxnSpPr/>
            <p:nvPr/>
          </p:nvCxnSpPr>
          <p:spPr>
            <a:xfrm>
              <a:off x="6558491" y="6111875"/>
              <a:ext cx="533400" cy="0"/>
            </a:xfrm>
            <a:prstGeom prst="line">
              <a:avLst/>
            </a:prstGeom>
            <a:ln w="15875">
              <a:solidFill>
                <a:srgbClr val="92D050"/>
              </a:solidFill>
              <a:prstDash val="dash"/>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7091891" y="5943600"/>
              <a:ext cx="792909" cy="307777"/>
            </a:xfrm>
            <a:prstGeom prst="rect">
              <a:avLst/>
            </a:prstGeom>
            <a:noFill/>
          </p:spPr>
          <p:txBody>
            <a:bodyPr wrap="none" rtlCol="0">
              <a:spAutoFit/>
            </a:bodyPr>
            <a:lstStyle/>
            <a:p>
              <a:r>
                <a:rPr lang="en-US" sz="1400" dirty="0" smtClean="0">
                  <a:solidFill>
                    <a:schemeClr val="tx2"/>
                  </a:solidFill>
                </a:rPr>
                <a:t>Ellipsoid</a:t>
              </a:r>
              <a:endParaRPr lang="en-US" sz="1400" dirty="0">
                <a:solidFill>
                  <a:schemeClr val="tx2"/>
                </a:solidFill>
              </a:endParaRPr>
            </a:p>
          </p:txBody>
        </p:sp>
        <p:cxnSp>
          <p:nvCxnSpPr>
            <p:cNvPr id="155" name="Straight Connector 154"/>
            <p:cNvCxnSpPr/>
            <p:nvPr/>
          </p:nvCxnSpPr>
          <p:spPr>
            <a:xfrm>
              <a:off x="6558491" y="6337498"/>
              <a:ext cx="533400" cy="0"/>
            </a:xfrm>
            <a:prstGeom prst="line">
              <a:avLst/>
            </a:prstGeom>
            <a:ln w="15875">
              <a:solidFill>
                <a:srgbClr val="00B0F0"/>
              </a:solidFill>
              <a:prstDash val="sysDash"/>
            </a:ln>
          </p:spPr>
          <p:style>
            <a:lnRef idx="2">
              <a:schemeClr val="accent1"/>
            </a:lnRef>
            <a:fillRef idx="0">
              <a:schemeClr val="accent1"/>
            </a:fillRef>
            <a:effectRef idx="1">
              <a:schemeClr val="accent1"/>
            </a:effectRef>
            <a:fontRef idx="minor">
              <a:schemeClr val="tx1"/>
            </a:fontRef>
          </p:style>
        </p:cxnSp>
        <p:sp>
          <p:nvSpPr>
            <p:cNvPr id="156" name="TextBox 155"/>
            <p:cNvSpPr txBox="1"/>
            <p:nvPr/>
          </p:nvSpPr>
          <p:spPr>
            <a:xfrm>
              <a:off x="7091891" y="6169223"/>
              <a:ext cx="619080" cy="307777"/>
            </a:xfrm>
            <a:prstGeom prst="rect">
              <a:avLst/>
            </a:prstGeom>
            <a:noFill/>
          </p:spPr>
          <p:txBody>
            <a:bodyPr wrap="none" rtlCol="0">
              <a:spAutoFit/>
            </a:bodyPr>
            <a:lstStyle/>
            <a:p>
              <a:r>
                <a:rPr lang="en-US" sz="1400" dirty="0" smtClean="0">
                  <a:solidFill>
                    <a:schemeClr val="tx2"/>
                  </a:solidFill>
                </a:rPr>
                <a:t>Geoid</a:t>
              </a:r>
              <a:endParaRPr lang="en-US" sz="1400" dirty="0">
                <a:solidFill>
                  <a:schemeClr val="tx2"/>
                </a:solidFill>
              </a:endParaRPr>
            </a:p>
          </p:txBody>
        </p:sp>
        <p:cxnSp>
          <p:nvCxnSpPr>
            <p:cNvPr id="160" name="Straight Connector 159"/>
            <p:cNvCxnSpPr/>
            <p:nvPr/>
          </p:nvCxnSpPr>
          <p:spPr>
            <a:xfrm>
              <a:off x="6558491" y="6553200"/>
              <a:ext cx="533400" cy="0"/>
            </a:xfrm>
            <a:prstGeom prst="line">
              <a:avLst/>
            </a:prstGeom>
            <a:ln w="6350">
              <a:solidFill>
                <a:srgbClr val="C00000"/>
              </a:solidFill>
              <a:prstDash val="solid"/>
              <a:headEnd type="stealth"/>
              <a:tailEnd type="stealth"/>
            </a:ln>
          </p:spPr>
          <p:style>
            <a:lnRef idx="2">
              <a:schemeClr val="accent1"/>
            </a:lnRef>
            <a:fillRef idx="0">
              <a:schemeClr val="accent1"/>
            </a:fillRef>
            <a:effectRef idx="1">
              <a:schemeClr val="accent1"/>
            </a:effectRef>
            <a:fontRef idx="minor">
              <a:schemeClr val="tx1"/>
            </a:fontRef>
          </p:style>
        </p:cxnSp>
        <p:sp>
          <p:nvSpPr>
            <p:cNvPr id="161" name="TextBox 160"/>
            <p:cNvSpPr txBox="1"/>
            <p:nvPr/>
          </p:nvSpPr>
          <p:spPr>
            <a:xfrm>
              <a:off x="7091891" y="6397823"/>
              <a:ext cx="1061509" cy="307777"/>
            </a:xfrm>
            <a:prstGeom prst="rect">
              <a:avLst/>
            </a:prstGeom>
            <a:noFill/>
          </p:spPr>
          <p:txBody>
            <a:bodyPr wrap="none" rtlCol="0">
              <a:spAutoFit/>
            </a:bodyPr>
            <a:lstStyle/>
            <a:p>
              <a:r>
                <a:rPr lang="en-US" sz="1400" dirty="0" smtClean="0">
                  <a:solidFill>
                    <a:schemeClr val="tx2"/>
                  </a:solidFill>
                </a:rPr>
                <a:t>Geoid Slope</a:t>
              </a:r>
              <a:endParaRPr lang="en-US" sz="1400" dirty="0">
                <a:solidFill>
                  <a:schemeClr val="tx2"/>
                </a:solidFill>
              </a:endParaRPr>
            </a:p>
          </p:txBody>
        </p:sp>
      </p:grpSp>
      <p:cxnSp>
        <p:nvCxnSpPr>
          <p:cNvPr id="189" name="Straight Arrow Connector 188"/>
          <p:cNvCxnSpPr/>
          <p:nvPr/>
        </p:nvCxnSpPr>
        <p:spPr>
          <a:xfrm flipV="1">
            <a:off x="3810000" y="5934871"/>
            <a:ext cx="2133490" cy="10168"/>
          </a:xfrm>
          <a:prstGeom prst="straightConnector1">
            <a:avLst/>
          </a:prstGeom>
          <a:ln>
            <a:solidFill>
              <a:schemeClr val="bg1">
                <a:lumMod val="50000"/>
              </a:schemeClr>
            </a:solidFill>
            <a:headEnd type="stealth"/>
            <a:tailEnd type="stealth"/>
          </a:ln>
        </p:spPr>
        <p:style>
          <a:lnRef idx="1">
            <a:schemeClr val="dk1"/>
          </a:lnRef>
          <a:fillRef idx="0">
            <a:schemeClr val="dk1"/>
          </a:fillRef>
          <a:effectRef idx="0">
            <a:schemeClr val="dk1"/>
          </a:effectRef>
          <a:fontRef idx="minor">
            <a:schemeClr val="tx1"/>
          </a:fontRef>
        </p:style>
      </p:cxnSp>
      <p:cxnSp>
        <p:nvCxnSpPr>
          <p:cNvPr id="192" name="Straight Arrow Connector 191"/>
          <p:cNvCxnSpPr/>
          <p:nvPr/>
        </p:nvCxnSpPr>
        <p:spPr>
          <a:xfrm flipV="1">
            <a:off x="5943600" y="5933082"/>
            <a:ext cx="2305855" cy="1789"/>
          </a:xfrm>
          <a:prstGeom prst="straightConnector1">
            <a:avLst/>
          </a:prstGeom>
          <a:ln>
            <a:solidFill>
              <a:schemeClr val="bg1">
                <a:lumMod val="50000"/>
              </a:schemeClr>
            </a:solidFill>
            <a:headEnd type="stealth"/>
            <a:tailEnd type="stealth"/>
          </a:ln>
        </p:spPr>
        <p:style>
          <a:lnRef idx="1">
            <a:schemeClr val="dk1"/>
          </a:lnRef>
          <a:fillRef idx="0">
            <a:schemeClr val="dk1"/>
          </a:fillRef>
          <a:effectRef idx="0">
            <a:schemeClr val="dk1"/>
          </a:effectRef>
          <a:fontRef idx="minor">
            <a:schemeClr val="tx1"/>
          </a:fontRef>
        </p:style>
      </p:cxnSp>
      <p:cxnSp>
        <p:nvCxnSpPr>
          <p:cNvPr id="57375" name="Straight Connector 57374"/>
          <p:cNvCxnSpPr>
            <a:stCxn id="7" idx="2"/>
          </p:cNvCxnSpPr>
          <p:nvPr/>
        </p:nvCxnSpPr>
        <p:spPr>
          <a:xfrm flipV="1">
            <a:off x="1599974" y="5933082"/>
            <a:ext cx="2209800" cy="306589"/>
          </a:xfrm>
          <a:prstGeom prst="line">
            <a:avLst/>
          </a:prstGeom>
          <a:ln w="63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97" name="Straight Connector 196"/>
          <p:cNvCxnSpPr/>
          <p:nvPr/>
        </p:nvCxnSpPr>
        <p:spPr>
          <a:xfrm flipV="1">
            <a:off x="3810000" y="5858671"/>
            <a:ext cx="2105312" cy="76201"/>
          </a:xfrm>
          <a:prstGeom prst="line">
            <a:avLst/>
          </a:prstGeom>
          <a:ln w="63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99" name="Straight Connector 198"/>
          <p:cNvCxnSpPr/>
          <p:nvPr/>
        </p:nvCxnSpPr>
        <p:spPr>
          <a:xfrm flipV="1">
            <a:off x="5971888" y="5094882"/>
            <a:ext cx="2257486" cy="763791"/>
          </a:xfrm>
          <a:prstGeom prst="line">
            <a:avLst/>
          </a:prstGeom>
          <a:ln w="63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1618698" y="6231279"/>
            <a:ext cx="2191302" cy="8392"/>
          </a:xfrm>
          <a:prstGeom prst="straightConnector1">
            <a:avLst/>
          </a:prstGeom>
          <a:ln>
            <a:solidFill>
              <a:schemeClr val="bg1">
                <a:lumMod val="50000"/>
              </a:schemeClr>
            </a:solidFill>
            <a:headEnd type="stealth"/>
            <a:tailEnd type="stealth"/>
          </a:ln>
        </p:spPr>
        <p:style>
          <a:lnRef idx="1">
            <a:schemeClr val="dk1"/>
          </a:lnRef>
          <a:fillRef idx="0">
            <a:schemeClr val="dk1"/>
          </a:fillRef>
          <a:effectRef idx="0">
            <a:schemeClr val="dk1"/>
          </a:effectRef>
          <a:fontRef idx="minor">
            <a:schemeClr val="tx1"/>
          </a:fontRef>
        </p:style>
      </p:cxnSp>
      <p:grpSp>
        <p:nvGrpSpPr>
          <p:cNvPr id="135" name="Group 134"/>
          <p:cNvGrpSpPr/>
          <p:nvPr/>
        </p:nvGrpSpPr>
        <p:grpSpPr>
          <a:xfrm>
            <a:off x="1371147" y="5250860"/>
            <a:ext cx="457653" cy="988811"/>
            <a:chOff x="1371147" y="4726189"/>
            <a:chExt cx="457653" cy="988811"/>
          </a:xfrm>
        </p:grpSpPr>
        <p:sp>
          <p:nvSpPr>
            <p:cNvPr id="7" name="Rounded Rectangle 6"/>
            <p:cNvSpPr/>
            <p:nvPr/>
          </p:nvSpPr>
          <p:spPr>
            <a:xfrm>
              <a:off x="1371147" y="5562875"/>
              <a:ext cx="457653" cy="152125"/>
            </a:xfrm>
            <a:prstGeom prst="round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1676249" y="4726189"/>
              <a:ext cx="76276" cy="83668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6" name="Group 25"/>
            <p:cNvGrpSpPr/>
            <p:nvPr/>
          </p:nvGrpSpPr>
          <p:grpSpPr>
            <a:xfrm>
              <a:off x="1447423" y="5030439"/>
              <a:ext cx="305102" cy="532437"/>
              <a:chOff x="1219200" y="5257800"/>
              <a:chExt cx="304800" cy="533400"/>
            </a:xfrm>
          </p:grpSpPr>
          <p:cxnSp>
            <p:nvCxnSpPr>
              <p:cNvPr id="20" name="Straight Connector 19"/>
              <p:cNvCxnSpPr>
                <a:endCxn id="7" idx="0"/>
              </p:cNvCxnSpPr>
              <p:nvPr/>
            </p:nvCxnSpPr>
            <p:spPr>
              <a:xfrm>
                <a:off x="1371600" y="5334000"/>
                <a:ext cx="152400" cy="4572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1219200" y="5334000"/>
                <a:ext cx="152400" cy="4572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1219200" y="5257800"/>
                <a:ext cx="304800" cy="7620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6" name="Straight Connector 75"/>
              <p:cNvCxnSpPr>
                <a:stCxn id="23" idx="4"/>
              </p:cNvCxnSpPr>
              <p:nvPr/>
            </p:nvCxnSpPr>
            <p:spPr>
              <a:xfrm>
                <a:off x="1371600" y="5334000"/>
                <a:ext cx="0" cy="4572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cxnSp>
          <p:nvCxnSpPr>
            <p:cNvPr id="57404" name="Straight Connector 57403"/>
            <p:cNvCxnSpPr>
              <a:stCxn id="18" idx="0"/>
              <a:endCxn id="18" idx="0"/>
            </p:cNvCxnSpPr>
            <p:nvPr/>
          </p:nvCxnSpPr>
          <p:spPr>
            <a:xfrm>
              <a:off x="1714387" y="4726189"/>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7406" name="Straight Connector 57405"/>
            <p:cNvCxnSpPr/>
            <p:nvPr/>
          </p:nvCxnSpPr>
          <p:spPr>
            <a:xfrm flipV="1">
              <a:off x="1676325" y="4798536"/>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21" name="Straight Connector 220"/>
            <p:cNvCxnSpPr/>
            <p:nvPr/>
          </p:nvCxnSpPr>
          <p:spPr>
            <a:xfrm flipV="1">
              <a:off x="1676400" y="4876800"/>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24" name="Straight Connector 223"/>
            <p:cNvCxnSpPr/>
            <p:nvPr/>
          </p:nvCxnSpPr>
          <p:spPr>
            <a:xfrm flipV="1">
              <a:off x="1676400" y="4950936"/>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25" name="Straight Connector 224"/>
            <p:cNvCxnSpPr/>
            <p:nvPr/>
          </p:nvCxnSpPr>
          <p:spPr>
            <a:xfrm flipV="1">
              <a:off x="1676475" y="5029200"/>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p:nvCxnSpPr>
          <p:spPr>
            <a:xfrm flipV="1">
              <a:off x="1676400" y="5102648"/>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27" name="Straight Connector 226"/>
            <p:cNvCxnSpPr/>
            <p:nvPr/>
          </p:nvCxnSpPr>
          <p:spPr>
            <a:xfrm flipV="1">
              <a:off x="1676475" y="5180912"/>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28" name="Straight Connector 227"/>
            <p:cNvCxnSpPr/>
            <p:nvPr/>
          </p:nvCxnSpPr>
          <p:spPr>
            <a:xfrm flipV="1">
              <a:off x="1676475" y="5255048"/>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29" name="Straight Connector 228"/>
            <p:cNvCxnSpPr/>
            <p:nvPr/>
          </p:nvCxnSpPr>
          <p:spPr>
            <a:xfrm flipV="1">
              <a:off x="1676550" y="5333312"/>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30" name="Straight Connector 229"/>
            <p:cNvCxnSpPr/>
            <p:nvPr/>
          </p:nvCxnSpPr>
          <p:spPr>
            <a:xfrm flipV="1">
              <a:off x="1676400" y="5255048"/>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31" name="Straight Connector 230"/>
            <p:cNvCxnSpPr/>
            <p:nvPr/>
          </p:nvCxnSpPr>
          <p:spPr>
            <a:xfrm flipV="1">
              <a:off x="1676475" y="5333312"/>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32" name="Straight Connector 231"/>
            <p:cNvCxnSpPr/>
            <p:nvPr/>
          </p:nvCxnSpPr>
          <p:spPr>
            <a:xfrm flipV="1">
              <a:off x="1676475" y="5407448"/>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33" name="Straight Connector 232"/>
            <p:cNvCxnSpPr/>
            <p:nvPr/>
          </p:nvCxnSpPr>
          <p:spPr>
            <a:xfrm flipV="1">
              <a:off x="1676550" y="5485712"/>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nvGrpSpPr>
          <p:cNvPr id="235" name="Group 234"/>
          <p:cNvGrpSpPr/>
          <p:nvPr/>
        </p:nvGrpSpPr>
        <p:grpSpPr>
          <a:xfrm>
            <a:off x="3580947" y="4946060"/>
            <a:ext cx="457653" cy="988811"/>
            <a:chOff x="1371147" y="4726189"/>
            <a:chExt cx="457653" cy="988811"/>
          </a:xfrm>
        </p:grpSpPr>
        <p:sp>
          <p:nvSpPr>
            <p:cNvPr id="236" name="Rounded Rectangle 235"/>
            <p:cNvSpPr/>
            <p:nvPr/>
          </p:nvSpPr>
          <p:spPr>
            <a:xfrm>
              <a:off x="1371147" y="5562875"/>
              <a:ext cx="457653" cy="152125"/>
            </a:xfrm>
            <a:prstGeom prst="round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Rectangle 236"/>
            <p:cNvSpPr/>
            <p:nvPr/>
          </p:nvSpPr>
          <p:spPr>
            <a:xfrm>
              <a:off x="1676249" y="4726189"/>
              <a:ext cx="76276" cy="83668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38" name="Group 237"/>
            <p:cNvGrpSpPr/>
            <p:nvPr/>
          </p:nvGrpSpPr>
          <p:grpSpPr>
            <a:xfrm>
              <a:off x="1447423" y="5030439"/>
              <a:ext cx="305102" cy="532437"/>
              <a:chOff x="1219200" y="5257800"/>
              <a:chExt cx="304800" cy="533400"/>
            </a:xfrm>
          </p:grpSpPr>
          <p:cxnSp>
            <p:nvCxnSpPr>
              <p:cNvPr id="252" name="Straight Connector 251"/>
              <p:cNvCxnSpPr>
                <a:endCxn id="236" idx="0"/>
              </p:cNvCxnSpPr>
              <p:nvPr/>
            </p:nvCxnSpPr>
            <p:spPr>
              <a:xfrm>
                <a:off x="1371600" y="5334000"/>
                <a:ext cx="152400" cy="4572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3" name="Straight Connector 252"/>
              <p:cNvCxnSpPr/>
              <p:nvPr/>
            </p:nvCxnSpPr>
            <p:spPr>
              <a:xfrm flipH="1">
                <a:off x="1219200" y="5334000"/>
                <a:ext cx="152400" cy="4572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54" name="Oval 253"/>
              <p:cNvSpPr/>
              <p:nvPr/>
            </p:nvSpPr>
            <p:spPr>
              <a:xfrm>
                <a:off x="1219200" y="5257800"/>
                <a:ext cx="304800" cy="7620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5" name="Straight Connector 254"/>
              <p:cNvCxnSpPr>
                <a:stCxn id="254" idx="4"/>
              </p:cNvCxnSpPr>
              <p:nvPr/>
            </p:nvCxnSpPr>
            <p:spPr>
              <a:xfrm>
                <a:off x="1371600" y="5334000"/>
                <a:ext cx="0" cy="4572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cxnSp>
          <p:nvCxnSpPr>
            <p:cNvPr id="239" name="Straight Connector 238"/>
            <p:cNvCxnSpPr>
              <a:stCxn id="237" idx="0"/>
              <a:endCxn id="237" idx="0"/>
            </p:cNvCxnSpPr>
            <p:nvPr/>
          </p:nvCxnSpPr>
          <p:spPr>
            <a:xfrm>
              <a:off x="1714387" y="4726189"/>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0" name="Straight Connector 239"/>
            <p:cNvCxnSpPr/>
            <p:nvPr/>
          </p:nvCxnSpPr>
          <p:spPr>
            <a:xfrm flipV="1">
              <a:off x="1676325" y="4798536"/>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41" name="Straight Connector 240"/>
            <p:cNvCxnSpPr/>
            <p:nvPr/>
          </p:nvCxnSpPr>
          <p:spPr>
            <a:xfrm flipV="1">
              <a:off x="1676400" y="4876800"/>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42" name="Straight Connector 241"/>
            <p:cNvCxnSpPr/>
            <p:nvPr/>
          </p:nvCxnSpPr>
          <p:spPr>
            <a:xfrm flipV="1">
              <a:off x="1676400" y="4950936"/>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43" name="Straight Connector 242"/>
            <p:cNvCxnSpPr/>
            <p:nvPr/>
          </p:nvCxnSpPr>
          <p:spPr>
            <a:xfrm flipV="1">
              <a:off x="1676475" y="5029200"/>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44" name="Straight Connector 243"/>
            <p:cNvCxnSpPr/>
            <p:nvPr/>
          </p:nvCxnSpPr>
          <p:spPr>
            <a:xfrm flipV="1">
              <a:off x="1676400" y="5102648"/>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45" name="Straight Connector 244"/>
            <p:cNvCxnSpPr/>
            <p:nvPr/>
          </p:nvCxnSpPr>
          <p:spPr>
            <a:xfrm flipV="1">
              <a:off x="1676475" y="5180912"/>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46" name="Straight Connector 245"/>
            <p:cNvCxnSpPr/>
            <p:nvPr/>
          </p:nvCxnSpPr>
          <p:spPr>
            <a:xfrm flipV="1">
              <a:off x="1676475" y="5255048"/>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47" name="Straight Connector 246"/>
            <p:cNvCxnSpPr/>
            <p:nvPr/>
          </p:nvCxnSpPr>
          <p:spPr>
            <a:xfrm flipV="1">
              <a:off x="1676550" y="5333312"/>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48" name="Straight Connector 247"/>
            <p:cNvCxnSpPr/>
            <p:nvPr/>
          </p:nvCxnSpPr>
          <p:spPr>
            <a:xfrm flipV="1">
              <a:off x="1676400" y="5255048"/>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49" name="Straight Connector 248"/>
            <p:cNvCxnSpPr/>
            <p:nvPr/>
          </p:nvCxnSpPr>
          <p:spPr>
            <a:xfrm flipV="1">
              <a:off x="1676475" y="5333312"/>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50" name="Straight Connector 249"/>
            <p:cNvCxnSpPr/>
            <p:nvPr/>
          </p:nvCxnSpPr>
          <p:spPr>
            <a:xfrm flipV="1">
              <a:off x="1676475" y="5407448"/>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51" name="Straight Connector 250"/>
            <p:cNvCxnSpPr/>
            <p:nvPr/>
          </p:nvCxnSpPr>
          <p:spPr>
            <a:xfrm flipV="1">
              <a:off x="1676550" y="5485712"/>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nvGrpSpPr>
          <p:cNvPr id="256" name="Group 255"/>
          <p:cNvGrpSpPr/>
          <p:nvPr/>
        </p:nvGrpSpPr>
        <p:grpSpPr>
          <a:xfrm>
            <a:off x="5700899" y="4869860"/>
            <a:ext cx="457653" cy="988811"/>
            <a:chOff x="1371147" y="4726189"/>
            <a:chExt cx="457653" cy="988811"/>
          </a:xfrm>
        </p:grpSpPr>
        <p:sp>
          <p:nvSpPr>
            <p:cNvPr id="257" name="Rounded Rectangle 256"/>
            <p:cNvSpPr/>
            <p:nvPr/>
          </p:nvSpPr>
          <p:spPr>
            <a:xfrm>
              <a:off x="1371147" y="5562875"/>
              <a:ext cx="457653" cy="152125"/>
            </a:xfrm>
            <a:prstGeom prst="round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Rectangle 257"/>
            <p:cNvSpPr/>
            <p:nvPr/>
          </p:nvSpPr>
          <p:spPr>
            <a:xfrm>
              <a:off x="1676249" y="4726189"/>
              <a:ext cx="76276" cy="83668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59" name="Group 258"/>
            <p:cNvGrpSpPr/>
            <p:nvPr/>
          </p:nvGrpSpPr>
          <p:grpSpPr>
            <a:xfrm>
              <a:off x="1447423" y="5030439"/>
              <a:ext cx="305102" cy="532437"/>
              <a:chOff x="1219200" y="5257800"/>
              <a:chExt cx="304800" cy="533400"/>
            </a:xfrm>
          </p:grpSpPr>
          <p:cxnSp>
            <p:nvCxnSpPr>
              <p:cNvPr id="273" name="Straight Connector 272"/>
              <p:cNvCxnSpPr>
                <a:endCxn id="257" idx="0"/>
              </p:cNvCxnSpPr>
              <p:nvPr/>
            </p:nvCxnSpPr>
            <p:spPr>
              <a:xfrm>
                <a:off x="1371600" y="5334000"/>
                <a:ext cx="152400" cy="4572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4" name="Straight Connector 273"/>
              <p:cNvCxnSpPr/>
              <p:nvPr/>
            </p:nvCxnSpPr>
            <p:spPr>
              <a:xfrm flipH="1">
                <a:off x="1219200" y="5334000"/>
                <a:ext cx="152400" cy="4572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75" name="Oval 274"/>
              <p:cNvSpPr/>
              <p:nvPr/>
            </p:nvSpPr>
            <p:spPr>
              <a:xfrm>
                <a:off x="1219200" y="5257800"/>
                <a:ext cx="304800" cy="7620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6" name="Straight Connector 275"/>
              <p:cNvCxnSpPr>
                <a:stCxn id="275" idx="4"/>
              </p:cNvCxnSpPr>
              <p:nvPr/>
            </p:nvCxnSpPr>
            <p:spPr>
              <a:xfrm>
                <a:off x="1371600" y="5334000"/>
                <a:ext cx="0" cy="4572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cxnSp>
          <p:nvCxnSpPr>
            <p:cNvPr id="260" name="Straight Connector 259"/>
            <p:cNvCxnSpPr>
              <a:stCxn id="258" idx="0"/>
              <a:endCxn id="258" idx="0"/>
            </p:cNvCxnSpPr>
            <p:nvPr/>
          </p:nvCxnSpPr>
          <p:spPr>
            <a:xfrm>
              <a:off x="1714387" y="4726189"/>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1" name="Straight Connector 260"/>
            <p:cNvCxnSpPr/>
            <p:nvPr/>
          </p:nvCxnSpPr>
          <p:spPr>
            <a:xfrm flipV="1">
              <a:off x="1676325" y="4798536"/>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62" name="Straight Connector 261"/>
            <p:cNvCxnSpPr/>
            <p:nvPr/>
          </p:nvCxnSpPr>
          <p:spPr>
            <a:xfrm flipV="1">
              <a:off x="1676400" y="4876800"/>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63" name="Straight Connector 262"/>
            <p:cNvCxnSpPr/>
            <p:nvPr/>
          </p:nvCxnSpPr>
          <p:spPr>
            <a:xfrm flipV="1">
              <a:off x="1676400" y="4950936"/>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64" name="Straight Connector 263"/>
            <p:cNvCxnSpPr/>
            <p:nvPr/>
          </p:nvCxnSpPr>
          <p:spPr>
            <a:xfrm flipV="1">
              <a:off x="1676475" y="5029200"/>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65" name="Straight Connector 264"/>
            <p:cNvCxnSpPr/>
            <p:nvPr/>
          </p:nvCxnSpPr>
          <p:spPr>
            <a:xfrm flipV="1">
              <a:off x="1676400" y="5102648"/>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66" name="Straight Connector 265"/>
            <p:cNvCxnSpPr/>
            <p:nvPr/>
          </p:nvCxnSpPr>
          <p:spPr>
            <a:xfrm flipV="1">
              <a:off x="1676475" y="5180912"/>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67" name="Straight Connector 266"/>
            <p:cNvCxnSpPr/>
            <p:nvPr/>
          </p:nvCxnSpPr>
          <p:spPr>
            <a:xfrm flipV="1">
              <a:off x="1676475" y="5255048"/>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68" name="Straight Connector 267"/>
            <p:cNvCxnSpPr/>
            <p:nvPr/>
          </p:nvCxnSpPr>
          <p:spPr>
            <a:xfrm flipV="1">
              <a:off x="1676550" y="5333312"/>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69" name="Straight Connector 268"/>
            <p:cNvCxnSpPr/>
            <p:nvPr/>
          </p:nvCxnSpPr>
          <p:spPr>
            <a:xfrm flipV="1">
              <a:off x="1676400" y="5255048"/>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70" name="Straight Connector 269"/>
            <p:cNvCxnSpPr/>
            <p:nvPr/>
          </p:nvCxnSpPr>
          <p:spPr>
            <a:xfrm flipV="1">
              <a:off x="1676475" y="5333312"/>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71" name="Straight Connector 270"/>
            <p:cNvCxnSpPr/>
            <p:nvPr/>
          </p:nvCxnSpPr>
          <p:spPr>
            <a:xfrm flipV="1">
              <a:off x="1676475" y="5407448"/>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72" name="Straight Connector 271"/>
            <p:cNvCxnSpPr/>
            <p:nvPr/>
          </p:nvCxnSpPr>
          <p:spPr>
            <a:xfrm flipV="1">
              <a:off x="1676550" y="5485712"/>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nvGrpSpPr>
          <p:cNvPr id="277" name="Group 276"/>
          <p:cNvGrpSpPr/>
          <p:nvPr/>
        </p:nvGrpSpPr>
        <p:grpSpPr>
          <a:xfrm>
            <a:off x="8000547" y="4107860"/>
            <a:ext cx="457653" cy="988811"/>
            <a:chOff x="1371147" y="4726189"/>
            <a:chExt cx="457653" cy="988811"/>
          </a:xfrm>
        </p:grpSpPr>
        <p:sp>
          <p:nvSpPr>
            <p:cNvPr id="278" name="Rounded Rectangle 277"/>
            <p:cNvSpPr/>
            <p:nvPr/>
          </p:nvSpPr>
          <p:spPr>
            <a:xfrm>
              <a:off x="1371147" y="5562875"/>
              <a:ext cx="457653" cy="152125"/>
            </a:xfrm>
            <a:prstGeom prst="round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Rectangle 278"/>
            <p:cNvSpPr/>
            <p:nvPr/>
          </p:nvSpPr>
          <p:spPr>
            <a:xfrm>
              <a:off x="1676249" y="4726189"/>
              <a:ext cx="76276" cy="83668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0" name="Group 279"/>
            <p:cNvGrpSpPr/>
            <p:nvPr/>
          </p:nvGrpSpPr>
          <p:grpSpPr>
            <a:xfrm>
              <a:off x="1447423" y="5030439"/>
              <a:ext cx="305102" cy="532437"/>
              <a:chOff x="1219200" y="5257800"/>
              <a:chExt cx="304800" cy="533400"/>
            </a:xfrm>
          </p:grpSpPr>
          <p:cxnSp>
            <p:nvCxnSpPr>
              <p:cNvPr id="294" name="Straight Connector 293"/>
              <p:cNvCxnSpPr>
                <a:endCxn id="278" idx="0"/>
              </p:cNvCxnSpPr>
              <p:nvPr/>
            </p:nvCxnSpPr>
            <p:spPr>
              <a:xfrm>
                <a:off x="1371600" y="5334000"/>
                <a:ext cx="152400" cy="4572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5" name="Straight Connector 294"/>
              <p:cNvCxnSpPr/>
              <p:nvPr/>
            </p:nvCxnSpPr>
            <p:spPr>
              <a:xfrm flipH="1">
                <a:off x="1219200" y="5334000"/>
                <a:ext cx="152400" cy="4572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96" name="Oval 295"/>
              <p:cNvSpPr/>
              <p:nvPr/>
            </p:nvSpPr>
            <p:spPr>
              <a:xfrm>
                <a:off x="1219200" y="5257800"/>
                <a:ext cx="304800" cy="7620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7" name="Straight Connector 296"/>
              <p:cNvCxnSpPr>
                <a:stCxn id="296" idx="4"/>
              </p:cNvCxnSpPr>
              <p:nvPr/>
            </p:nvCxnSpPr>
            <p:spPr>
              <a:xfrm>
                <a:off x="1371600" y="5334000"/>
                <a:ext cx="0" cy="4572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cxnSp>
          <p:nvCxnSpPr>
            <p:cNvPr id="281" name="Straight Connector 280"/>
            <p:cNvCxnSpPr>
              <a:stCxn id="279" idx="0"/>
              <a:endCxn id="279" idx="0"/>
            </p:cNvCxnSpPr>
            <p:nvPr/>
          </p:nvCxnSpPr>
          <p:spPr>
            <a:xfrm>
              <a:off x="1714387" y="4726189"/>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2" name="Straight Connector 281"/>
            <p:cNvCxnSpPr/>
            <p:nvPr/>
          </p:nvCxnSpPr>
          <p:spPr>
            <a:xfrm flipV="1">
              <a:off x="1676325" y="4798536"/>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83" name="Straight Connector 282"/>
            <p:cNvCxnSpPr/>
            <p:nvPr/>
          </p:nvCxnSpPr>
          <p:spPr>
            <a:xfrm flipV="1">
              <a:off x="1676400" y="4876800"/>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84" name="Straight Connector 283"/>
            <p:cNvCxnSpPr/>
            <p:nvPr/>
          </p:nvCxnSpPr>
          <p:spPr>
            <a:xfrm flipV="1">
              <a:off x="1676400" y="4950936"/>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85" name="Straight Connector 284"/>
            <p:cNvCxnSpPr/>
            <p:nvPr/>
          </p:nvCxnSpPr>
          <p:spPr>
            <a:xfrm flipV="1">
              <a:off x="1676475" y="5029200"/>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86" name="Straight Connector 285"/>
            <p:cNvCxnSpPr/>
            <p:nvPr/>
          </p:nvCxnSpPr>
          <p:spPr>
            <a:xfrm flipV="1">
              <a:off x="1676400" y="5102648"/>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87" name="Straight Connector 286"/>
            <p:cNvCxnSpPr/>
            <p:nvPr/>
          </p:nvCxnSpPr>
          <p:spPr>
            <a:xfrm flipV="1">
              <a:off x="1676475" y="5180912"/>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88" name="Straight Connector 287"/>
            <p:cNvCxnSpPr/>
            <p:nvPr/>
          </p:nvCxnSpPr>
          <p:spPr>
            <a:xfrm flipV="1">
              <a:off x="1676475" y="5255048"/>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89" name="Straight Connector 288"/>
            <p:cNvCxnSpPr/>
            <p:nvPr/>
          </p:nvCxnSpPr>
          <p:spPr>
            <a:xfrm flipV="1">
              <a:off x="1676550" y="5333312"/>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90" name="Straight Connector 289"/>
            <p:cNvCxnSpPr/>
            <p:nvPr/>
          </p:nvCxnSpPr>
          <p:spPr>
            <a:xfrm flipV="1">
              <a:off x="1676400" y="5255048"/>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91" name="Straight Connector 290"/>
            <p:cNvCxnSpPr/>
            <p:nvPr/>
          </p:nvCxnSpPr>
          <p:spPr>
            <a:xfrm flipV="1">
              <a:off x="1676475" y="5333312"/>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92" name="Straight Connector 291"/>
            <p:cNvCxnSpPr/>
            <p:nvPr/>
          </p:nvCxnSpPr>
          <p:spPr>
            <a:xfrm flipV="1">
              <a:off x="1676475" y="5407448"/>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93" name="Straight Connector 292"/>
            <p:cNvCxnSpPr/>
            <p:nvPr/>
          </p:nvCxnSpPr>
          <p:spPr>
            <a:xfrm flipV="1">
              <a:off x="1676550" y="5485712"/>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1" name="Slide Number Placeholder 3"/>
          <p:cNvSpPr>
            <a:spLocks noGrp="1"/>
          </p:cNvSpPr>
          <p:nvPr>
            <p:ph type="sldNum" sz="quarter" idx="12"/>
          </p:nvPr>
        </p:nvSpPr>
        <p:spPr bwMode="auto">
          <a:xfrm>
            <a:off x="8305800" y="6340475"/>
            <a:ext cx="381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3A8569A2-C474-4741-89EE-FF08FDACFAF1}" type="slidenum">
              <a:rPr lang="en-US" altLang="en-US" sz="1200" smtClean="0">
                <a:solidFill>
                  <a:srgbClr val="898989"/>
                </a:solidFill>
                <a:cs typeface="Times New Roman" panose="02020603050405020304" pitchFamily="18" charset="0"/>
              </a:rPr>
              <a:pPr>
                <a:spcBef>
                  <a:spcPct val="0"/>
                </a:spcBef>
                <a:buFontTx/>
                <a:buNone/>
              </a:pPr>
              <a:t>8</a:t>
            </a:fld>
            <a:endParaRPr lang="en-US" altLang="en-US" sz="1200" dirty="0" smtClean="0">
              <a:solidFill>
                <a:srgbClr val="898989"/>
              </a:solidFill>
              <a:cs typeface="Times New Roman" panose="02020603050405020304" pitchFamily="18" charset="0"/>
            </a:endParaRPr>
          </a:p>
        </p:txBody>
      </p:sp>
      <p:sp>
        <p:nvSpPr>
          <p:cNvPr id="57362" name="Title 1"/>
          <p:cNvSpPr txBox="1">
            <a:spLocks/>
          </p:cNvSpPr>
          <p:nvPr/>
        </p:nvSpPr>
        <p:spPr bwMode="auto">
          <a:xfrm>
            <a:off x="485775" y="357188"/>
            <a:ext cx="8229600" cy="6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3600" b="1" dirty="0" smtClean="0">
                <a:solidFill>
                  <a:srgbClr val="004F8A"/>
                </a:solidFill>
                <a:latin typeface="Arial" panose="020B0604020202020204" pitchFamily="34" charset="0"/>
              </a:rPr>
              <a:t>Slopes (cont.)</a:t>
            </a:r>
            <a:endParaRPr lang="en-US" altLang="en-US" sz="3600" b="1" dirty="0">
              <a:solidFill>
                <a:srgbClr val="004F8A"/>
              </a:solidFill>
              <a:latin typeface="Arial" panose="020B0604020202020204" pitchFamily="34" charset="0"/>
            </a:endParaRPr>
          </a:p>
        </p:txBody>
      </p:sp>
      <p:sp>
        <p:nvSpPr>
          <p:cNvPr id="57371" name="Rectangle 4"/>
          <p:cNvSpPr>
            <a:spLocks noChangeArrowheads="1"/>
          </p:cNvSpPr>
          <p:nvPr/>
        </p:nvSpPr>
        <p:spPr bwMode="auto">
          <a:xfrm>
            <a:off x="528423" y="877431"/>
            <a:ext cx="8005977"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000" dirty="0" smtClean="0">
                <a:latin typeface="Arial" panose="020B0604020202020204" pitchFamily="34" charset="0"/>
              </a:rPr>
              <a:t>Method 2:</a:t>
            </a:r>
            <a:endParaRPr lang="en-US" altLang="en-US" sz="2000" dirty="0">
              <a:latin typeface="Arial" panose="020B0604020202020204" pitchFamily="34" charset="0"/>
            </a:endParaRPr>
          </a:p>
          <a:p>
            <a:pPr marL="342900" indent="-342900" eaLnBrk="1" hangingPunct="1">
              <a:spcBef>
                <a:spcPct val="0"/>
              </a:spcBef>
            </a:pPr>
            <a:r>
              <a:rPr lang="en-US" altLang="en-US" sz="2000" dirty="0" smtClean="0">
                <a:latin typeface="Arial" panose="020B0604020202020204" pitchFamily="34" charset="0"/>
              </a:rPr>
              <a:t>GNSS provides ellipsoidal position (</a:t>
            </a:r>
            <a:r>
              <a:rPr lang="en-US" altLang="en-US" sz="2000" dirty="0" err="1" smtClean="0">
                <a:latin typeface="Arial" panose="020B0604020202020204" pitchFamily="34" charset="0"/>
              </a:rPr>
              <a:t>lat</a:t>
            </a:r>
            <a:r>
              <a:rPr lang="en-US" altLang="en-US" sz="2000" dirty="0" smtClean="0">
                <a:latin typeface="Arial" panose="020B0604020202020204" pitchFamily="34" charset="0"/>
              </a:rPr>
              <a:t>, </a:t>
            </a:r>
            <a:r>
              <a:rPr lang="en-US" altLang="en-US" sz="2000" dirty="0" err="1" smtClean="0">
                <a:latin typeface="Arial" panose="020B0604020202020204" pitchFamily="34" charset="0"/>
              </a:rPr>
              <a:t>lon</a:t>
            </a:r>
            <a:r>
              <a:rPr lang="en-US" altLang="en-US" sz="2000" dirty="0" smtClean="0">
                <a:latin typeface="Arial" panose="020B0604020202020204" pitchFamily="34" charset="0"/>
              </a:rPr>
              <a:t>)</a:t>
            </a:r>
          </a:p>
          <a:p>
            <a:pPr marL="342900" indent="-342900" eaLnBrk="1" hangingPunct="1">
              <a:spcBef>
                <a:spcPct val="0"/>
              </a:spcBef>
            </a:pPr>
            <a:r>
              <a:rPr lang="en-US" altLang="en-US" sz="2000" b="1" dirty="0" smtClean="0">
                <a:latin typeface="Arial" panose="020B0604020202020204" pitchFamily="34" charset="0"/>
              </a:rPr>
              <a:t>Deflection of Vertical </a:t>
            </a:r>
            <a:r>
              <a:rPr lang="en-US" altLang="en-US" sz="2000" dirty="0" smtClean="0">
                <a:latin typeface="Arial" panose="020B0604020202020204" pitchFamily="34" charset="0"/>
              </a:rPr>
              <a:t>measured directly with Astro-geodetic Camera (difference from </a:t>
            </a:r>
            <a:r>
              <a:rPr lang="en-US" altLang="en-US" sz="2000" dirty="0" smtClean="0">
                <a:solidFill>
                  <a:srgbClr val="92D050"/>
                </a:solidFill>
                <a:latin typeface="Arial" panose="020B0604020202020204" pitchFamily="34" charset="0"/>
              </a:rPr>
              <a:t>normal to ellipsoid </a:t>
            </a:r>
            <a:r>
              <a:rPr lang="en-US" altLang="en-US" sz="2000" dirty="0" smtClean="0">
                <a:latin typeface="Arial" panose="020B0604020202020204" pitchFamily="34" charset="0"/>
              </a:rPr>
              <a:t>and</a:t>
            </a:r>
            <a:r>
              <a:rPr lang="en-US" altLang="en-US" sz="2000" dirty="0" smtClean="0">
                <a:solidFill>
                  <a:schemeClr val="tx2"/>
                </a:solidFill>
                <a:latin typeface="Arial" panose="020B0604020202020204" pitchFamily="34" charset="0"/>
              </a:rPr>
              <a:t> </a:t>
            </a:r>
            <a:r>
              <a:rPr lang="en-US" altLang="en-US" sz="2000" dirty="0" smtClean="0">
                <a:solidFill>
                  <a:srgbClr val="00B0F0"/>
                </a:solidFill>
                <a:latin typeface="Arial" panose="020B0604020202020204" pitchFamily="34" charset="0"/>
              </a:rPr>
              <a:t>local plumb line)</a:t>
            </a:r>
          </a:p>
          <a:p>
            <a:pPr marL="342900" indent="-342900" eaLnBrk="1" hangingPunct="1">
              <a:spcBef>
                <a:spcPct val="0"/>
              </a:spcBef>
            </a:pPr>
            <a:r>
              <a:rPr lang="en-US" altLang="en-US" sz="2000" dirty="0" smtClean="0">
                <a:latin typeface="Arial" panose="020B0604020202020204" pitchFamily="34" charset="0"/>
              </a:rPr>
              <a:t>Camera knows what stars it “should” see normal to the ellipsoid at a specific time and location.   DoV is difference between that and with what is actually “straight up”</a:t>
            </a:r>
          </a:p>
          <a:p>
            <a:pPr marL="342900" indent="-342900" eaLnBrk="1" hangingPunct="1">
              <a:spcBef>
                <a:spcPct val="0"/>
              </a:spcBef>
            </a:pPr>
            <a:r>
              <a:rPr lang="en-US" sz="2000" dirty="0" smtClean="0">
                <a:solidFill>
                  <a:srgbClr val="C00000"/>
                </a:solidFill>
                <a:latin typeface="Arial" panose="020B0604020202020204" pitchFamily="34" charset="0"/>
              </a:rPr>
              <a:t>Slope = Vector sum of North and East deviations of camera axis </a:t>
            </a:r>
            <a:endParaRPr lang="en-US" sz="2000" baseline="-25000" dirty="0" smtClean="0">
              <a:solidFill>
                <a:srgbClr val="C00000"/>
              </a:solidFill>
              <a:latin typeface="Arial" panose="020B0604020202020204" pitchFamily="34" charset="0"/>
            </a:endParaRPr>
          </a:p>
          <a:p>
            <a:pPr eaLnBrk="1" hangingPunct="1">
              <a:spcBef>
                <a:spcPct val="0"/>
              </a:spcBef>
              <a:buNone/>
            </a:pPr>
            <a:endParaRPr lang="en-US" altLang="en-US" sz="2000" dirty="0">
              <a:solidFill>
                <a:schemeClr val="tx2"/>
              </a:solidFill>
              <a:latin typeface="Arial" panose="020B0604020202020204" pitchFamily="34" charset="0"/>
            </a:endParaRPr>
          </a:p>
        </p:txBody>
      </p:sp>
      <p:sp>
        <p:nvSpPr>
          <p:cNvPr id="81" name="Rounded Rectangle 80"/>
          <p:cNvSpPr/>
          <p:nvPr/>
        </p:nvSpPr>
        <p:spPr>
          <a:xfrm rot="20795680">
            <a:off x="1231394" y="5978442"/>
            <a:ext cx="457200" cy="152400"/>
          </a:xfrm>
          <a:prstGeom prst="round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6" name="Group 65"/>
          <p:cNvGrpSpPr/>
          <p:nvPr/>
        </p:nvGrpSpPr>
        <p:grpSpPr>
          <a:xfrm rot="20795680">
            <a:off x="1218527" y="5376134"/>
            <a:ext cx="304800" cy="609600"/>
            <a:chOff x="1371600" y="5318125"/>
            <a:chExt cx="304800" cy="609600"/>
          </a:xfrm>
        </p:grpSpPr>
        <p:grpSp>
          <p:nvGrpSpPr>
            <p:cNvPr id="67" name="Group 66"/>
            <p:cNvGrpSpPr/>
            <p:nvPr/>
          </p:nvGrpSpPr>
          <p:grpSpPr>
            <a:xfrm>
              <a:off x="1397000" y="5867400"/>
              <a:ext cx="234950" cy="60325"/>
              <a:chOff x="1397000" y="5867400"/>
              <a:chExt cx="234950" cy="60325"/>
            </a:xfrm>
          </p:grpSpPr>
          <p:sp>
            <p:nvSpPr>
              <p:cNvPr id="70" name="Rectangle 69"/>
              <p:cNvSpPr/>
              <p:nvPr/>
            </p:nvSpPr>
            <p:spPr>
              <a:xfrm>
                <a:off x="1397000" y="5867400"/>
                <a:ext cx="76200" cy="603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1555750" y="5867400"/>
                <a:ext cx="76200" cy="603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8" name="Rectangle 67"/>
            <p:cNvSpPr/>
            <p:nvPr/>
          </p:nvSpPr>
          <p:spPr>
            <a:xfrm>
              <a:off x="1371600" y="5715000"/>
              <a:ext cx="304800" cy="152400"/>
            </a:xfrm>
            <a:prstGeom prst="rect">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1447800" y="5318125"/>
              <a:ext cx="152400" cy="396875"/>
            </a:xfrm>
            <a:prstGeom prst="rect">
              <a:avLst/>
            </a:prstGeom>
            <a:solidFill>
              <a:schemeClr val="bg1">
                <a:lumMod val="85000"/>
              </a:schemeClr>
            </a:solidFill>
            <a:ln>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98" name="Straight Connector 97"/>
          <p:cNvCxnSpPr/>
          <p:nvPr/>
        </p:nvCxnSpPr>
        <p:spPr>
          <a:xfrm rot="20795680" flipH="1">
            <a:off x="1356689" y="4863457"/>
            <a:ext cx="5263" cy="1560254"/>
          </a:xfrm>
          <a:prstGeom prst="line">
            <a:avLst/>
          </a:prstGeom>
          <a:ln w="0">
            <a:solidFill>
              <a:srgbClr val="00B0F0"/>
            </a:solidFill>
            <a:prstDash val="sysDash"/>
          </a:ln>
        </p:spPr>
        <p:style>
          <a:lnRef idx="2">
            <a:schemeClr val="accent1"/>
          </a:lnRef>
          <a:fillRef idx="0">
            <a:schemeClr val="accent1"/>
          </a:fillRef>
          <a:effectRef idx="1">
            <a:schemeClr val="accent1"/>
          </a:effectRef>
          <a:fontRef idx="minor">
            <a:schemeClr val="tx1"/>
          </a:fontRef>
        </p:style>
      </p:cxnSp>
      <p:grpSp>
        <p:nvGrpSpPr>
          <p:cNvPr id="107" name="Group 106"/>
          <p:cNvGrpSpPr/>
          <p:nvPr/>
        </p:nvGrpSpPr>
        <p:grpSpPr>
          <a:xfrm>
            <a:off x="304068" y="4950517"/>
            <a:ext cx="8535132" cy="1831283"/>
            <a:chOff x="399862" y="4543563"/>
            <a:chExt cx="8535132" cy="1831283"/>
          </a:xfrm>
        </p:grpSpPr>
        <p:sp>
          <p:nvSpPr>
            <p:cNvPr id="110" name="Freeform 109"/>
            <p:cNvSpPr/>
            <p:nvPr/>
          </p:nvSpPr>
          <p:spPr>
            <a:xfrm rot="525185">
              <a:off x="399862" y="5069104"/>
              <a:ext cx="8388837" cy="1305742"/>
            </a:xfrm>
            <a:custGeom>
              <a:avLst/>
              <a:gdLst>
                <a:gd name="connsiteX0" fmla="*/ 0 w 8412480"/>
                <a:gd name="connsiteY0" fmla="*/ 1210491 h 1210491"/>
                <a:gd name="connsiteX1" fmla="*/ 4241075 w 8412480"/>
                <a:gd name="connsiteY1" fmla="*/ 487680 h 1210491"/>
                <a:gd name="connsiteX2" fmla="*/ 8412480 w 8412480"/>
                <a:gd name="connsiteY2" fmla="*/ 0 h 1210491"/>
              </a:gdLst>
              <a:ahLst/>
              <a:cxnLst>
                <a:cxn ang="0">
                  <a:pos x="connsiteX0" y="connsiteY0"/>
                </a:cxn>
                <a:cxn ang="0">
                  <a:pos x="connsiteX1" y="connsiteY1"/>
                </a:cxn>
                <a:cxn ang="0">
                  <a:pos x="connsiteX2" y="connsiteY2"/>
                </a:cxn>
              </a:cxnLst>
              <a:rect l="l" t="t" r="r" b="b"/>
              <a:pathLst>
                <a:path w="8412480" h="1210491">
                  <a:moveTo>
                    <a:pt x="0" y="1210491"/>
                  </a:moveTo>
                  <a:cubicBezTo>
                    <a:pt x="1419497" y="949960"/>
                    <a:pt x="2838995" y="689429"/>
                    <a:pt x="4241075" y="487680"/>
                  </a:cubicBezTo>
                  <a:cubicBezTo>
                    <a:pt x="5643155" y="285931"/>
                    <a:pt x="7739017" y="76926"/>
                    <a:pt x="8412480" y="0"/>
                  </a:cubicBezTo>
                </a:path>
              </a:pathLst>
            </a:custGeom>
            <a:noFill/>
            <a:ln w="15875">
              <a:solidFill>
                <a:srgbClr val="92D05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Freeform 112"/>
            <p:cNvSpPr/>
            <p:nvPr/>
          </p:nvSpPr>
          <p:spPr>
            <a:xfrm>
              <a:off x="574766" y="4543563"/>
              <a:ext cx="8360228" cy="1704837"/>
            </a:xfrm>
            <a:custGeom>
              <a:avLst/>
              <a:gdLst>
                <a:gd name="connsiteX0" fmla="*/ 0 w 8360228"/>
                <a:gd name="connsiteY0" fmla="*/ 1704837 h 1704837"/>
                <a:gd name="connsiteX1" fmla="*/ 1820091 w 8360228"/>
                <a:gd name="connsiteY1" fmla="*/ 938483 h 1704837"/>
                <a:gd name="connsiteX2" fmla="*/ 5529943 w 8360228"/>
                <a:gd name="connsiteY2" fmla="*/ 773020 h 1704837"/>
                <a:gd name="connsiteX3" fmla="*/ 7149737 w 8360228"/>
                <a:gd name="connsiteY3" fmla="*/ 119877 h 1704837"/>
                <a:gd name="connsiteX4" fmla="*/ 8360228 w 8360228"/>
                <a:gd name="connsiteY4" fmla="*/ 15374 h 1704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0228" h="1704837">
                  <a:moveTo>
                    <a:pt x="0" y="1704837"/>
                  </a:moveTo>
                  <a:cubicBezTo>
                    <a:pt x="449217" y="1399311"/>
                    <a:pt x="898434" y="1093786"/>
                    <a:pt x="1820091" y="938483"/>
                  </a:cubicBezTo>
                  <a:cubicBezTo>
                    <a:pt x="2741748" y="783180"/>
                    <a:pt x="4641669" y="909454"/>
                    <a:pt x="5529943" y="773020"/>
                  </a:cubicBezTo>
                  <a:cubicBezTo>
                    <a:pt x="6418217" y="636586"/>
                    <a:pt x="6678023" y="246151"/>
                    <a:pt x="7149737" y="119877"/>
                  </a:cubicBezTo>
                  <a:cubicBezTo>
                    <a:pt x="7621451" y="-6397"/>
                    <a:pt x="8196217" y="-16557"/>
                    <a:pt x="8360228" y="15374"/>
                  </a:cubicBezTo>
                </a:path>
              </a:pathLst>
            </a:custGeom>
            <a:noFill/>
            <a:ln w="15875">
              <a:solidFill>
                <a:srgbClr val="00B0F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17" name="Straight Arrow Connector 116"/>
          <p:cNvCxnSpPr/>
          <p:nvPr/>
        </p:nvCxnSpPr>
        <p:spPr>
          <a:xfrm rot="525185">
            <a:off x="3626609" y="6080126"/>
            <a:ext cx="2114" cy="0"/>
          </a:xfrm>
          <a:prstGeom prst="straightConnector1">
            <a:avLst/>
          </a:prstGeom>
          <a:ln>
            <a:solidFill>
              <a:schemeClr val="bg1">
                <a:lumMod val="50000"/>
              </a:schemeClr>
            </a:solidFill>
            <a:headEnd type="stealth"/>
            <a:tailEnd type="stealth"/>
          </a:ln>
        </p:spPr>
        <p:style>
          <a:lnRef idx="1">
            <a:schemeClr val="dk1"/>
          </a:lnRef>
          <a:fillRef idx="0">
            <a:schemeClr val="dk1"/>
          </a:fillRef>
          <a:effectRef idx="0">
            <a:schemeClr val="dk1"/>
          </a:effectRef>
          <a:fontRef idx="minor">
            <a:schemeClr val="tx1"/>
          </a:fontRef>
        </p:style>
      </p:cxnSp>
      <p:cxnSp>
        <p:nvCxnSpPr>
          <p:cNvPr id="172" name="Straight Connector 171"/>
          <p:cNvCxnSpPr/>
          <p:nvPr/>
        </p:nvCxnSpPr>
        <p:spPr>
          <a:xfrm flipV="1">
            <a:off x="512303" y="5817327"/>
            <a:ext cx="1841188" cy="464125"/>
          </a:xfrm>
          <a:prstGeom prst="line">
            <a:avLst/>
          </a:prstGeom>
          <a:ln w="6350">
            <a:solidFill>
              <a:srgbClr val="C00000"/>
            </a:solidFill>
          </a:ln>
        </p:spPr>
        <p:style>
          <a:lnRef idx="2">
            <a:schemeClr val="accent1"/>
          </a:lnRef>
          <a:fillRef idx="0">
            <a:schemeClr val="accent1"/>
          </a:fillRef>
          <a:effectRef idx="1">
            <a:schemeClr val="accent1"/>
          </a:effectRef>
          <a:fontRef idx="minor">
            <a:schemeClr val="tx1"/>
          </a:fontRef>
        </p:style>
      </p:cxnSp>
      <p:sp>
        <p:nvSpPr>
          <p:cNvPr id="176" name="Rounded Rectangle 175"/>
          <p:cNvSpPr/>
          <p:nvPr/>
        </p:nvSpPr>
        <p:spPr>
          <a:xfrm rot="21392645">
            <a:off x="3432389" y="5727851"/>
            <a:ext cx="457200" cy="152400"/>
          </a:xfrm>
          <a:prstGeom prst="round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7" name="Group 176"/>
          <p:cNvGrpSpPr/>
          <p:nvPr/>
        </p:nvGrpSpPr>
        <p:grpSpPr>
          <a:xfrm rot="21392645">
            <a:off x="3485430" y="5115775"/>
            <a:ext cx="304800" cy="609600"/>
            <a:chOff x="1371600" y="5318125"/>
            <a:chExt cx="304800" cy="609600"/>
          </a:xfrm>
        </p:grpSpPr>
        <p:grpSp>
          <p:nvGrpSpPr>
            <p:cNvPr id="179" name="Group 178"/>
            <p:cNvGrpSpPr/>
            <p:nvPr/>
          </p:nvGrpSpPr>
          <p:grpSpPr>
            <a:xfrm>
              <a:off x="1397000" y="5867400"/>
              <a:ext cx="234950" cy="60325"/>
              <a:chOff x="1397000" y="5867400"/>
              <a:chExt cx="234950" cy="60325"/>
            </a:xfrm>
          </p:grpSpPr>
          <p:sp>
            <p:nvSpPr>
              <p:cNvPr id="182" name="Rectangle 181"/>
              <p:cNvSpPr/>
              <p:nvPr/>
            </p:nvSpPr>
            <p:spPr>
              <a:xfrm>
                <a:off x="1397000" y="5867400"/>
                <a:ext cx="76200" cy="603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Rectangle 182"/>
              <p:cNvSpPr/>
              <p:nvPr/>
            </p:nvSpPr>
            <p:spPr>
              <a:xfrm>
                <a:off x="1555750" y="5867400"/>
                <a:ext cx="76200" cy="603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0" name="Rectangle 179"/>
            <p:cNvSpPr/>
            <p:nvPr/>
          </p:nvSpPr>
          <p:spPr>
            <a:xfrm>
              <a:off x="1371600" y="5715000"/>
              <a:ext cx="304800" cy="152400"/>
            </a:xfrm>
            <a:prstGeom prst="rect">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Rectangle 180"/>
            <p:cNvSpPr/>
            <p:nvPr/>
          </p:nvSpPr>
          <p:spPr>
            <a:xfrm>
              <a:off x="1447800" y="5318125"/>
              <a:ext cx="152400" cy="396875"/>
            </a:xfrm>
            <a:prstGeom prst="rect">
              <a:avLst/>
            </a:prstGeom>
            <a:solidFill>
              <a:schemeClr val="bg1">
                <a:lumMod val="85000"/>
              </a:schemeClr>
            </a:solidFill>
            <a:ln>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78" name="Straight Connector 177"/>
          <p:cNvCxnSpPr/>
          <p:nvPr/>
        </p:nvCxnSpPr>
        <p:spPr>
          <a:xfrm rot="21392645" flipH="1">
            <a:off x="3630220" y="4601655"/>
            <a:ext cx="5263" cy="1560254"/>
          </a:xfrm>
          <a:prstGeom prst="line">
            <a:avLst/>
          </a:prstGeom>
          <a:ln w="0">
            <a:solidFill>
              <a:srgbClr val="00B0F0"/>
            </a:solidFill>
            <a:prstDash val="sysDash"/>
          </a:ln>
        </p:spPr>
        <p:style>
          <a:lnRef idx="2">
            <a:schemeClr val="accent1"/>
          </a:lnRef>
          <a:fillRef idx="0">
            <a:schemeClr val="accent1"/>
          </a:fillRef>
          <a:effectRef idx="1">
            <a:schemeClr val="accent1"/>
          </a:effectRef>
          <a:fontRef idx="minor">
            <a:schemeClr val="tx1"/>
          </a:fontRef>
        </p:style>
      </p:cxnSp>
      <p:sp>
        <p:nvSpPr>
          <p:cNvPr id="185" name="Rounded Rectangle 184"/>
          <p:cNvSpPr/>
          <p:nvPr/>
        </p:nvSpPr>
        <p:spPr>
          <a:xfrm rot="21433548">
            <a:off x="5558501" y="5649465"/>
            <a:ext cx="457200" cy="152400"/>
          </a:xfrm>
          <a:prstGeom prst="round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6" name="Group 185"/>
          <p:cNvGrpSpPr/>
          <p:nvPr/>
        </p:nvGrpSpPr>
        <p:grpSpPr>
          <a:xfrm rot="21433548">
            <a:off x="5616107" y="5037140"/>
            <a:ext cx="304800" cy="609600"/>
            <a:chOff x="1371600" y="5318125"/>
            <a:chExt cx="304800" cy="609600"/>
          </a:xfrm>
        </p:grpSpPr>
        <p:grpSp>
          <p:nvGrpSpPr>
            <p:cNvPr id="188" name="Group 187"/>
            <p:cNvGrpSpPr/>
            <p:nvPr/>
          </p:nvGrpSpPr>
          <p:grpSpPr>
            <a:xfrm>
              <a:off x="1397000" y="5867400"/>
              <a:ext cx="234950" cy="60325"/>
              <a:chOff x="1397000" y="5867400"/>
              <a:chExt cx="234950" cy="60325"/>
            </a:xfrm>
          </p:grpSpPr>
          <p:sp>
            <p:nvSpPr>
              <p:cNvPr id="191" name="Rectangle 190"/>
              <p:cNvSpPr/>
              <p:nvPr/>
            </p:nvSpPr>
            <p:spPr>
              <a:xfrm>
                <a:off x="1397000" y="5867400"/>
                <a:ext cx="76200" cy="603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Rectangle 191"/>
              <p:cNvSpPr/>
              <p:nvPr/>
            </p:nvSpPr>
            <p:spPr>
              <a:xfrm>
                <a:off x="1555750" y="5867400"/>
                <a:ext cx="76200" cy="603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9" name="Rectangle 188"/>
            <p:cNvSpPr/>
            <p:nvPr/>
          </p:nvSpPr>
          <p:spPr>
            <a:xfrm>
              <a:off x="1371600" y="5715000"/>
              <a:ext cx="304800" cy="152400"/>
            </a:xfrm>
            <a:prstGeom prst="rect">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Rectangle 189"/>
            <p:cNvSpPr/>
            <p:nvPr/>
          </p:nvSpPr>
          <p:spPr>
            <a:xfrm>
              <a:off x="1447800" y="5318125"/>
              <a:ext cx="152400" cy="396875"/>
            </a:xfrm>
            <a:prstGeom prst="rect">
              <a:avLst/>
            </a:prstGeom>
            <a:solidFill>
              <a:schemeClr val="bg1">
                <a:lumMod val="85000"/>
              </a:schemeClr>
            </a:solidFill>
            <a:ln>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87" name="Straight Connector 186"/>
          <p:cNvCxnSpPr/>
          <p:nvPr/>
        </p:nvCxnSpPr>
        <p:spPr>
          <a:xfrm rot="21433548" flipH="1">
            <a:off x="5761358" y="4522963"/>
            <a:ext cx="5263" cy="1560254"/>
          </a:xfrm>
          <a:prstGeom prst="line">
            <a:avLst/>
          </a:prstGeom>
          <a:ln w="0">
            <a:solidFill>
              <a:srgbClr val="00B0F0"/>
            </a:solidFill>
            <a:prstDash val="sysDash"/>
          </a:ln>
        </p:spPr>
        <p:style>
          <a:lnRef idx="2">
            <a:schemeClr val="accent1"/>
          </a:lnRef>
          <a:fillRef idx="0">
            <a:schemeClr val="accent1"/>
          </a:fillRef>
          <a:effectRef idx="1">
            <a:schemeClr val="accent1"/>
          </a:effectRef>
          <a:fontRef idx="minor">
            <a:schemeClr val="tx1"/>
          </a:fontRef>
        </p:style>
      </p:cxnSp>
      <p:sp>
        <p:nvSpPr>
          <p:cNvPr id="194" name="Rounded Rectangle 193"/>
          <p:cNvSpPr/>
          <p:nvPr/>
        </p:nvSpPr>
        <p:spPr>
          <a:xfrm rot="21101384">
            <a:off x="7799411" y="4871229"/>
            <a:ext cx="457200" cy="152400"/>
          </a:xfrm>
          <a:prstGeom prst="round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5" name="Group 194"/>
          <p:cNvGrpSpPr/>
          <p:nvPr/>
        </p:nvGrpSpPr>
        <p:grpSpPr>
          <a:xfrm rot="21101384">
            <a:off x="7820085" y="4262488"/>
            <a:ext cx="304800" cy="609600"/>
            <a:chOff x="1371600" y="5318125"/>
            <a:chExt cx="304800" cy="609600"/>
          </a:xfrm>
        </p:grpSpPr>
        <p:grpSp>
          <p:nvGrpSpPr>
            <p:cNvPr id="197" name="Group 196"/>
            <p:cNvGrpSpPr/>
            <p:nvPr/>
          </p:nvGrpSpPr>
          <p:grpSpPr>
            <a:xfrm>
              <a:off x="1397000" y="5867400"/>
              <a:ext cx="234950" cy="60325"/>
              <a:chOff x="1397000" y="5867400"/>
              <a:chExt cx="234950" cy="60325"/>
            </a:xfrm>
          </p:grpSpPr>
          <p:sp>
            <p:nvSpPr>
              <p:cNvPr id="200" name="Rectangle 199"/>
              <p:cNvSpPr/>
              <p:nvPr/>
            </p:nvSpPr>
            <p:spPr>
              <a:xfrm>
                <a:off x="1397000" y="5867400"/>
                <a:ext cx="76200" cy="603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Rectangle 200"/>
              <p:cNvSpPr/>
              <p:nvPr/>
            </p:nvSpPr>
            <p:spPr>
              <a:xfrm>
                <a:off x="1555750" y="5867400"/>
                <a:ext cx="76200" cy="603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8" name="Rectangle 197"/>
            <p:cNvSpPr/>
            <p:nvPr/>
          </p:nvSpPr>
          <p:spPr>
            <a:xfrm>
              <a:off x="1371600" y="5715000"/>
              <a:ext cx="304800" cy="152400"/>
            </a:xfrm>
            <a:prstGeom prst="rect">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Rectangle 198"/>
            <p:cNvSpPr/>
            <p:nvPr/>
          </p:nvSpPr>
          <p:spPr>
            <a:xfrm>
              <a:off x="1447800" y="5318125"/>
              <a:ext cx="152400" cy="396875"/>
            </a:xfrm>
            <a:prstGeom prst="rect">
              <a:avLst/>
            </a:prstGeom>
            <a:solidFill>
              <a:schemeClr val="bg1">
                <a:lumMod val="85000"/>
              </a:schemeClr>
            </a:solidFill>
            <a:ln>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96" name="Straight Connector 195"/>
          <p:cNvCxnSpPr/>
          <p:nvPr/>
        </p:nvCxnSpPr>
        <p:spPr>
          <a:xfrm rot="21101384" flipH="1">
            <a:off x="7961610" y="3748928"/>
            <a:ext cx="5263" cy="1560254"/>
          </a:xfrm>
          <a:prstGeom prst="line">
            <a:avLst/>
          </a:prstGeom>
          <a:ln w="0">
            <a:solidFill>
              <a:srgbClr val="00B0F0"/>
            </a:solidFill>
            <a:prstDash val="sysDash"/>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1466398" y="4831722"/>
            <a:ext cx="3524" cy="1571344"/>
          </a:xfrm>
          <a:prstGeom prst="line">
            <a:avLst/>
          </a:prstGeom>
          <a:ln w="3175">
            <a:solidFill>
              <a:srgbClr val="92D050"/>
            </a:solidFill>
            <a:prstDash val="dash"/>
          </a:ln>
        </p:spPr>
        <p:style>
          <a:lnRef idx="2">
            <a:schemeClr val="accent1"/>
          </a:lnRef>
          <a:fillRef idx="0">
            <a:schemeClr val="accent1"/>
          </a:fillRef>
          <a:effectRef idx="1">
            <a:schemeClr val="accent1"/>
          </a:effectRef>
          <a:fontRef idx="minor">
            <a:schemeClr val="tx1"/>
          </a:fontRef>
        </p:style>
      </p:cxnSp>
      <p:cxnSp>
        <p:nvCxnSpPr>
          <p:cNvPr id="202" name="Straight Connector 201"/>
          <p:cNvCxnSpPr/>
          <p:nvPr/>
        </p:nvCxnSpPr>
        <p:spPr>
          <a:xfrm>
            <a:off x="3661124" y="4600856"/>
            <a:ext cx="3703" cy="1680596"/>
          </a:xfrm>
          <a:prstGeom prst="line">
            <a:avLst/>
          </a:prstGeom>
          <a:ln w="3175">
            <a:solidFill>
              <a:srgbClr val="92D050"/>
            </a:solidFill>
            <a:prstDash val="dash"/>
          </a:ln>
        </p:spPr>
        <p:style>
          <a:lnRef idx="2">
            <a:schemeClr val="accent1"/>
          </a:lnRef>
          <a:fillRef idx="0">
            <a:schemeClr val="accent1"/>
          </a:fillRef>
          <a:effectRef idx="1">
            <a:schemeClr val="accent1"/>
          </a:effectRef>
          <a:fontRef idx="minor">
            <a:schemeClr val="tx1"/>
          </a:fontRef>
        </p:style>
      </p:cxnSp>
      <p:cxnSp>
        <p:nvCxnSpPr>
          <p:cNvPr id="203" name="Straight Connector 202"/>
          <p:cNvCxnSpPr/>
          <p:nvPr/>
        </p:nvCxnSpPr>
        <p:spPr>
          <a:xfrm>
            <a:off x="5787350" y="4495800"/>
            <a:ext cx="0" cy="1752450"/>
          </a:xfrm>
          <a:prstGeom prst="line">
            <a:avLst/>
          </a:prstGeom>
          <a:ln w="3175">
            <a:solidFill>
              <a:srgbClr val="92D050"/>
            </a:solidFill>
            <a:prstDash val="dash"/>
          </a:ln>
        </p:spPr>
        <p:style>
          <a:lnRef idx="2">
            <a:schemeClr val="accent1"/>
          </a:lnRef>
          <a:fillRef idx="0">
            <a:schemeClr val="accent1"/>
          </a:fillRef>
          <a:effectRef idx="1">
            <a:schemeClr val="accent1"/>
          </a:effectRef>
          <a:fontRef idx="minor">
            <a:schemeClr val="tx1"/>
          </a:fontRef>
        </p:style>
      </p:cxnSp>
      <p:cxnSp>
        <p:nvCxnSpPr>
          <p:cNvPr id="204" name="Straight Connector 203"/>
          <p:cNvCxnSpPr/>
          <p:nvPr/>
        </p:nvCxnSpPr>
        <p:spPr>
          <a:xfrm>
            <a:off x="8048768" y="3733800"/>
            <a:ext cx="0" cy="2547652"/>
          </a:xfrm>
          <a:prstGeom prst="line">
            <a:avLst/>
          </a:prstGeom>
          <a:ln w="3175">
            <a:solidFill>
              <a:srgbClr val="92D050"/>
            </a:solidFill>
            <a:prstDash val="dash"/>
          </a:ln>
        </p:spPr>
        <p:style>
          <a:lnRef idx="2">
            <a:schemeClr val="accent1"/>
          </a:lnRef>
          <a:fillRef idx="0">
            <a:schemeClr val="accent1"/>
          </a:fillRef>
          <a:effectRef idx="1">
            <a:schemeClr val="accent1"/>
          </a:effectRef>
          <a:fontRef idx="minor">
            <a:schemeClr val="tx1"/>
          </a:fontRef>
        </p:style>
      </p:cxnSp>
      <p:cxnSp>
        <p:nvCxnSpPr>
          <p:cNvPr id="205" name="Straight Connector 204"/>
          <p:cNvCxnSpPr/>
          <p:nvPr/>
        </p:nvCxnSpPr>
        <p:spPr>
          <a:xfrm flipV="1">
            <a:off x="7010400" y="4811432"/>
            <a:ext cx="1981200" cy="293968"/>
          </a:xfrm>
          <a:prstGeom prst="line">
            <a:avLst/>
          </a:prstGeom>
          <a:ln w="63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p:nvCxnSpPr>
        <p:spPr>
          <a:xfrm flipV="1">
            <a:off x="2654612" y="5778360"/>
            <a:ext cx="1895613" cy="95966"/>
          </a:xfrm>
          <a:prstGeom prst="line">
            <a:avLst/>
          </a:prstGeom>
          <a:ln w="63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p:nvCxnSpPr>
        <p:spPr>
          <a:xfrm flipV="1">
            <a:off x="4886187" y="5686525"/>
            <a:ext cx="1895613" cy="95966"/>
          </a:xfrm>
          <a:prstGeom prst="line">
            <a:avLst/>
          </a:prstGeom>
          <a:ln w="6350">
            <a:solidFill>
              <a:srgbClr val="C00000"/>
            </a:solidFill>
          </a:ln>
        </p:spPr>
        <p:style>
          <a:lnRef idx="2">
            <a:schemeClr val="accent1"/>
          </a:lnRef>
          <a:fillRef idx="0">
            <a:schemeClr val="accent1"/>
          </a:fillRef>
          <a:effectRef idx="1">
            <a:schemeClr val="accent1"/>
          </a:effectRef>
          <a:fontRef idx="minor">
            <a:schemeClr val="tx1"/>
          </a:fontRef>
        </p:style>
      </p:cxnSp>
      <p:grpSp>
        <p:nvGrpSpPr>
          <p:cNvPr id="208" name="Group 207"/>
          <p:cNvGrpSpPr/>
          <p:nvPr/>
        </p:nvGrpSpPr>
        <p:grpSpPr>
          <a:xfrm>
            <a:off x="5972587" y="3888622"/>
            <a:ext cx="1594909" cy="762000"/>
            <a:chOff x="6558491" y="5943600"/>
            <a:chExt cx="1594909" cy="762000"/>
          </a:xfrm>
        </p:grpSpPr>
        <p:cxnSp>
          <p:nvCxnSpPr>
            <p:cNvPr id="209" name="Straight Connector 208"/>
            <p:cNvCxnSpPr/>
            <p:nvPr/>
          </p:nvCxnSpPr>
          <p:spPr>
            <a:xfrm>
              <a:off x="6558491" y="6111875"/>
              <a:ext cx="533400" cy="0"/>
            </a:xfrm>
            <a:prstGeom prst="line">
              <a:avLst/>
            </a:prstGeom>
            <a:ln w="15875">
              <a:solidFill>
                <a:srgbClr val="92D050"/>
              </a:solidFill>
              <a:prstDash val="dash"/>
            </a:ln>
          </p:spPr>
          <p:style>
            <a:lnRef idx="2">
              <a:schemeClr val="accent1"/>
            </a:lnRef>
            <a:fillRef idx="0">
              <a:schemeClr val="accent1"/>
            </a:fillRef>
            <a:effectRef idx="1">
              <a:schemeClr val="accent1"/>
            </a:effectRef>
            <a:fontRef idx="minor">
              <a:schemeClr val="tx1"/>
            </a:fontRef>
          </p:style>
        </p:cxnSp>
        <p:sp>
          <p:nvSpPr>
            <p:cNvPr id="210" name="TextBox 209"/>
            <p:cNvSpPr txBox="1"/>
            <p:nvPr/>
          </p:nvSpPr>
          <p:spPr>
            <a:xfrm>
              <a:off x="7091891" y="5943600"/>
              <a:ext cx="792909" cy="307777"/>
            </a:xfrm>
            <a:prstGeom prst="rect">
              <a:avLst/>
            </a:prstGeom>
            <a:noFill/>
          </p:spPr>
          <p:txBody>
            <a:bodyPr wrap="none" rtlCol="0">
              <a:spAutoFit/>
            </a:bodyPr>
            <a:lstStyle/>
            <a:p>
              <a:r>
                <a:rPr lang="en-US" sz="1400" dirty="0" smtClean="0">
                  <a:solidFill>
                    <a:schemeClr val="tx2"/>
                  </a:solidFill>
                </a:rPr>
                <a:t>Ellipsoid</a:t>
              </a:r>
              <a:endParaRPr lang="en-US" sz="1400" dirty="0">
                <a:solidFill>
                  <a:schemeClr val="tx2"/>
                </a:solidFill>
              </a:endParaRPr>
            </a:p>
          </p:txBody>
        </p:sp>
        <p:cxnSp>
          <p:nvCxnSpPr>
            <p:cNvPr id="211" name="Straight Connector 210"/>
            <p:cNvCxnSpPr/>
            <p:nvPr/>
          </p:nvCxnSpPr>
          <p:spPr>
            <a:xfrm>
              <a:off x="6558491" y="6337498"/>
              <a:ext cx="533400" cy="0"/>
            </a:xfrm>
            <a:prstGeom prst="line">
              <a:avLst/>
            </a:prstGeom>
            <a:ln w="15875">
              <a:solidFill>
                <a:srgbClr val="00B0F0"/>
              </a:solidFill>
              <a:prstDash val="sysDash"/>
            </a:ln>
          </p:spPr>
          <p:style>
            <a:lnRef idx="2">
              <a:schemeClr val="accent1"/>
            </a:lnRef>
            <a:fillRef idx="0">
              <a:schemeClr val="accent1"/>
            </a:fillRef>
            <a:effectRef idx="1">
              <a:schemeClr val="accent1"/>
            </a:effectRef>
            <a:fontRef idx="minor">
              <a:schemeClr val="tx1"/>
            </a:fontRef>
          </p:style>
        </p:cxnSp>
        <p:sp>
          <p:nvSpPr>
            <p:cNvPr id="212" name="TextBox 211"/>
            <p:cNvSpPr txBox="1"/>
            <p:nvPr/>
          </p:nvSpPr>
          <p:spPr>
            <a:xfrm>
              <a:off x="7091891" y="6169223"/>
              <a:ext cx="619080" cy="307777"/>
            </a:xfrm>
            <a:prstGeom prst="rect">
              <a:avLst/>
            </a:prstGeom>
            <a:noFill/>
          </p:spPr>
          <p:txBody>
            <a:bodyPr wrap="none" rtlCol="0">
              <a:spAutoFit/>
            </a:bodyPr>
            <a:lstStyle/>
            <a:p>
              <a:r>
                <a:rPr lang="en-US" sz="1400" dirty="0" smtClean="0">
                  <a:solidFill>
                    <a:schemeClr val="tx2"/>
                  </a:solidFill>
                </a:rPr>
                <a:t>Geoid</a:t>
              </a:r>
              <a:endParaRPr lang="en-US" sz="1400" dirty="0">
                <a:solidFill>
                  <a:schemeClr val="tx2"/>
                </a:solidFill>
              </a:endParaRPr>
            </a:p>
          </p:txBody>
        </p:sp>
        <p:cxnSp>
          <p:nvCxnSpPr>
            <p:cNvPr id="213" name="Straight Connector 212"/>
            <p:cNvCxnSpPr/>
            <p:nvPr/>
          </p:nvCxnSpPr>
          <p:spPr>
            <a:xfrm>
              <a:off x="6558491" y="6553200"/>
              <a:ext cx="533400" cy="0"/>
            </a:xfrm>
            <a:prstGeom prst="line">
              <a:avLst/>
            </a:prstGeom>
            <a:ln w="6350">
              <a:solidFill>
                <a:srgbClr val="C00000"/>
              </a:solidFill>
              <a:prstDash val="solid"/>
              <a:headEnd type="stealth"/>
              <a:tailEnd type="stealth"/>
            </a:ln>
          </p:spPr>
          <p:style>
            <a:lnRef idx="2">
              <a:schemeClr val="accent1"/>
            </a:lnRef>
            <a:fillRef idx="0">
              <a:schemeClr val="accent1"/>
            </a:fillRef>
            <a:effectRef idx="1">
              <a:schemeClr val="accent1"/>
            </a:effectRef>
            <a:fontRef idx="minor">
              <a:schemeClr val="tx1"/>
            </a:fontRef>
          </p:style>
        </p:cxnSp>
        <p:sp>
          <p:nvSpPr>
            <p:cNvPr id="214" name="TextBox 213"/>
            <p:cNvSpPr txBox="1"/>
            <p:nvPr/>
          </p:nvSpPr>
          <p:spPr>
            <a:xfrm>
              <a:off x="7091891" y="6397823"/>
              <a:ext cx="1061509" cy="307777"/>
            </a:xfrm>
            <a:prstGeom prst="rect">
              <a:avLst/>
            </a:prstGeom>
            <a:noFill/>
          </p:spPr>
          <p:txBody>
            <a:bodyPr wrap="none" rtlCol="0">
              <a:spAutoFit/>
            </a:bodyPr>
            <a:lstStyle/>
            <a:p>
              <a:r>
                <a:rPr lang="en-US" sz="1400" dirty="0" smtClean="0">
                  <a:solidFill>
                    <a:schemeClr val="tx2"/>
                  </a:solidFill>
                </a:rPr>
                <a:t>Geoid Slope</a:t>
              </a:r>
              <a:endParaRPr lang="en-US" sz="1400" dirty="0">
                <a:solidFill>
                  <a:schemeClr val="tx2"/>
                </a:solidFill>
              </a:endParaRPr>
            </a:p>
          </p:txBody>
        </p:sp>
      </p:grpSp>
    </p:spTree>
    <p:extLst>
      <p:ext uri="{BB962C8B-B14F-4D97-AF65-F5344CB8AC3E}">
        <p14:creationId xmlns:p14="http://schemas.microsoft.com/office/powerpoint/2010/main" val="863062935"/>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5"/>
          <p:cNvSpPr>
            <a:spLocks noGrp="1"/>
          </p:cNvSpPr>
          <p:nvPr>
            <p:ph type="subTitle" idx="1"/>
          </p:nvPr>
        </p:nvSpPr>
        <p:spPr>
          <a:xfrm>
            <a:off x="722312" y="3124200"/>
            <a:ext cx="5559425" cy="838200"/>
          </a:xfrm>
        </p:spPr>
        <p:txBody>
          <a:bodyPr/>
          <a:lstStyle/>
          <a:p>
            <a:pPr algn="l" eaLnBrk="1" hangingPunct="1">
              <a:buFont typeface="Arial" charset="0"/>
              <a:buNone/>
              <a:defRPr/>
            </a:pPr>
            <a:r>
              <a:rPr lang="en-US" altLang="en-US" sz="1800" dirty="0" smtClean="0">
                <a:solidFill>
                  <a:schemeClr val="tx2"/>
                </a:solidFill>
                <a:latin typeface="Arial" panose="020B0604020202020204" pitchFamily="34" charset="0"/>
                <a:ea typeface="ＭＳ Ｐゴシック" charset="0"/>
                <a:cs typeface="Arial" panose="020B0604020202020204" pitchFamily="34" charset="0"/>
              </a:rPr>
              <a:t>Example of slopes over various distance scales:</a:t>
            </a:r>
          </a:p>
          <a:p>
            <a:pPr algn="l" eaLnBrk="1" hangingPunct="1">
              <a:buFont typeface="Arial" charset="0"/>
              <a:buChar char="•"/>
              <a:defRPr/>
            </a:pPr>
            <a:endParaRPr lang="en-US" altLang="en-US" sz="2800" dirty="0" smtClean="0">
              <a:latin typeface="Arial" panose="020B0604020202020204" pitchFamily="34" charset="0"/>
              <a:ea typeface="ＭＳ Ｐゴシック" charset="0"/>
              <a:cs typeface="Arial" panose="020B0604020202020204" pitchFamily="34" charset="0"/>
            </a:endParaRPr>
          </a:p>
          <a:p>
            <a:pPr algn="l" eaLnBrk="1" hangingPunct="1">
              <a:defRPr/>
            </a:pPr>
            <a:r>
              <a:rPr lang="en-US" altLang="en-US" sz="2800" dirty="0" smtClean="0">
                <a:latin typeface="Arial" panose="020B0604020202020204" pitchFamily="34" charset="0"/>
                <a:ea typeface="ＭＳ Ｐゴシック" charset="0"/>
                <a:cs typeface="Arial" panose="020B0604020202020204" pitchFamily="34" charset="0"/>
              </a:rPr>
              <a:t> </a:t>
            </a:r>
            <a:endParaRPr lang="en-US" altLang="en-US" sz="2400" dirty="0" smtClean="0">
              <a:latin typeface="Arial" panose="020B0604020202020204" pitchFamily="34" charset="0"/>
              <a:ea typeface="ＭＳ Ｐゴシック" charset="0"/>
              <a:cs typeface="Arial" panose="020B0604020202020204" pitchFamily="34" charset="0"/>
            </a:endParaRPr>
          </a:p>
        </p:txBody>
      </p:sp>
      <p:sp>
        <p:nvSpPr>
          <p:cNvPr id="5735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3A8569A2-C474-4741-89EE-FF08FDACFAF1}" type="slidenum">
              <a:rPr lang="en-US" altLang="en-US" sz="1200" smtClean="0">
                <a:solidFill>
                  <a:srgbClr val="898989"/>
                </a:solidFill>
                <a:latin typeface="Arial" panose="020B0604020202020204" pitchFamily="34" charset="0"/>
              </a:rPr>
              <a:pPr>
                <a:spcBef>
                  <a:spcPct val="0"/>
                </a:spcBef>
                <a:buFontTx/>
                <a:buNone/>
              </a:pPr>
              <a:t>9</a:t>
            </a:fld>
            <a:endParaRPr lang="en-US" altLang="en-US" sz="1200" smtClean="0">
              <a:solidFill>
                <a:srgbClr val="898989"/>
              </a:solidFill>
              <a:latin typeface="Arial" panose="020B0604020202020204" pitchFamily="34" charset="0"/>
            </a:endParaRPr>
          </a:p>
        </p:txBody>
      </p:sp>
      <p:grpSp>
        <p:nvGrpSpPr>
          <p:cNvPr id="3" name="Group 2"/>
          <p:cNvGrpSpPr/>
          <p:nvPr/>
        </p:nvGrpSpPr>
        <p:grpSpPr>
          <a:xfrm>
            <a:off x="754834" y="3582005"/>
            <a:ext cx="7779566" cy="1415445"/>
            <a:chOff x="904875" y="5067300"/>
            <a:chExt cx="5343525" cy="1114425"/>
          </a:xfrm>
        </p:grpSpPr>
        <p:grpSp>
          <p:nvGrpSpPr>
            <p:cNvPr id="57346" name="Group 26646"/>
            <p:cNvGrpSpPr>
              <a:grpSpLocks/>
            </p:cNvGrpSpPr>
            <p:nvPr/>
          </p:nvGrpSpPr>
          <p:grpSpPr bwMode="auto">
            <a:xfrm>
              <a:off x="962025" y="5111750"/>
              <a:ext cx="5210175" cy="984250"/>
              <a:chOff x="1581150" y="3930557"/>
              <a:chExt cx="5210175" cy="984343"/>
            </a:xfrm>
          </p:grpSpPr>
          <p:grpSp>
            <p:nvGrpSpPr>
              <p:cNvPr id="57396" name="Group 26641"/>
              <p:cNvGrpSpPr>
                <a:grpSpLocks/>
              </p:cNvGrpSpPr>
              <p:nvPr/>
            </p:nvGrpSpPr>
            <p:grpSpPr bwMode="auto">
              <a:xfrm>
                <a:off x="1581150" y="3930557"/>
                <a:ext cx="5210175" cy="984343"/>
                <a:chOff x="1581150" y="3930557"/>
                <a:chExt cx="5210175" cy="984343"/>
              </a:xfrm>
            </p:grpSpPr>
            <p:cxnSp>
              <p:nvCxnSpPr>
                <p:cNvPr id="89" name="Straight Connector 88"/>
                <p:cNvCxnSpPr/>
                <p:nvPr/>
              </p:nvCxnSpPr>
              <p:spPr>
                <a:xfrm flipV="1">
                  <a:off x="2425700" y="3962310"/>
                  <a:ext cx="1660525" cy="806526"/>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flipV="1">
                  <a:off x="1581150" y="3930557"/>
                  <a:ext cx="2540000" cy="98434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flipV="1">
                  <a:off x="3057525" y="4524338"/>
                  <a:ext cx="1885950" cy="762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a:off x="3543300" y="4295717"/>
                  <a:ext cx="1997075" cy="3588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4076700" y="3990888"/>
                  <a:ext cx="2101850" cy="48264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4422775" y="4206808"/>
                  <a:ext cx="2368550" cy="1079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04" name="Straight Connector 103"/>
              <p:cNvCxnSpPr/>
              <p:nvPr/>
            </p:nvCxnSpPr>
            <p:spPr>
              <a:xfrm flipV="1">
                <a:off x="2371725" y="4178230"/>
                <a:ext cx="2159000" cy="63188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7347" name="Group 26642"/>
            <p:cNvGrpSpPr>
              <a:grpSpLocks/>
            </p:cNvGrpSpPr>
            <p:nvPr/>
          </p:nvGrpSpPr>
          <p:grpSpPr bwMode="auto">
            <a:xfrm>
              <a:off x="981075" y="5143500"/>
              <a:ext cx="5191125" cy="952500"/>
              <a:chOff x="1600200" y="3962400"/>
              <a:chExt cx="5191125" cy="952500"/>
            </a:xfrm>
          </p:grpSpPr>
          <p:cxnSp>
            <p:nvCxnSpPr>
              <p:cNvPr id="74" name="Straight Connector 73"/>
              <p:cNvCxnSpPr/>
              <p:nvPr/>
            </p:nvCxnSpPr>
            <p:spPr>
              <a:xfrm flipV="1">
                <a:off x="1600200" y="4248150"/>
                <a:ext cx="1952625" cy="66675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H="1" flipV="1">
                <a:off x="3533775" y="4276725"/>
                <a:ext cx="1444625" cy="187325"/>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a:stCxn id="17" idx="4"/>
                <a:endCxn id="14" idx="4"/>
              </p:cNvCxnSpPr>
              <p:nvPr/>
            </p:nvCxnSpPr>
            <p:spPr>
              <a:xfrm flipH="1">
                <a:off x="4943475" y="4343400"/>
                <a:ext cx="1847850" cy="200025"/>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H="1" flipV="1">
                <a:off x="4086225" y="3962400"/>
                <a:ext cx="1409700" cy="676275"/>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flipH="1">
                <a:off x="3111500" y="4210050"/>
                <a:ext cx="1365250" cy="339725"/>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4511675" y="4165600"/>
                <a:ext cx="1657350" cy="28575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grpSp>
        <p:grpSp>
          <p:nvGrpSpPr>
            <p:cNvPr id="57348" name="Group 26644"/>
            <p:cNvGrpSpPr>
              <a:grpSpLocks/>
            </p:cNvGrpSpPr>
            <p:nvPr/>
          </p:nvGrpSpPr>
          <p:grpSpPr bwMode="auto">
            <a:xfrm>
              <a:off x="962025" y="5153025"/>
              <a:ext cx="5210175" cy="952500"/>
              <a:chOff x="1581150" y="3971925"/>
              <a:chExt cx="5210175" cy="952500"/>
            </a:xfrm>
          </p:grpSpPr>
          <p:grpSp>
            <p:nvGrpSpPr>
              <p:cNvPr id="57381" name="Group 26643"/>
              <p:cNvGrpSpPr>
                <a:grpSpLocks/>
              </p:cNvGrpSpPr>
              <p:nvPr/>
            </p:nvGrpSpPr>
            <p:grpSpPr bwMode="auto">
              <a:xfrm>
                <a:off x="1581150" y="3971925"/>
                <a:ext cx="5210175" cy="952500"/>
                <a:chOff x="1581150" y="3971925"/>
                <a:chExt cx="5210175" cy="952500"/>
              </a:xfrm>
            </p:grpSpPr>
            <p:cxnSp>
              <p:nvCxnSpPr>
                <p:cNvPr id="50" name="Straight Connector 49"/>
                <p:cNvCxnSpPr/>
                <p:nvPr/>
              </p:nvCxnSpPr>
              <p:spPr>
                <a:xfrm flipV="1">
                  <a:off x="1581150" y="4521200"/>
                  <a:ext cx="1511300" cy="403225"/>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3101975" y="3971925"/>
                  <a:ext cx="974725" cy="55880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4943475" y="4486275"/>
                  <a:ext cx="1190625"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2387600" y="4254500"/>
                  <a:ext cx="1181100" cy="53340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V="1">
                  <a:off x="3543300" y="4168775"/>
                  <a:ext cx="977900" cy="98425"/>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4476750" y="4191000"/>
                  <a:ext cx="1019175" cy="45720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flipV="1">
                  <a:off x="5495925" y="4267200"/>
                  <a:ext cx="1295400" cy="371475"/>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61" name="Straight Connector 60"/>
              <p:cNvCxnSpPr/>
              <p:nvPr/>
            </p:nvCxnSpPr>
            <p:spPr>
              <a:xfrm>
                <a:off x="4086225" y="3971925"/>
                <a:ext cx="857250" cy="504825"/>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pSp>
        <p:grpSp>
          <p:nvGrpSpPr>
            <p:cNvPr id="57349" name="Group 26645"/>
            <p:cNvGrpSpPr>
              <a:grpSpLocks/>
            </p:cNvGrpSpPr>
            <p:nvPr/>
          </p:nvGrpSpPr>
          <p:grpSpPr bwMode="auto">
            <a:xfrm>
              <a:off x="974725" y="5143500"/>
              <a:ext cx="5251450" cy="987425"/>
              <a:chOff x="1593943" y="3962400"/>
              <a:chExt cx="5251264" cy="987332"/>
            </a:xfrm>
          </p:grpSpPr>
          <p:cxnSp>
            <p:nvCxnSpPr>
              <p:cNvPr id="8" name="Straight Connector 7"/>
              <p:cNvCxnSpPr/>
              <p:nvPr/>
            </p:nvCxnSpPr>
            <p:spPr>
              <a:xfrm flipV="1">
                <a:off x="1593943" y="4781473"/>
                <a:ext cx="825471" cy="168259"/>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2362266" y="4530671"/>
                <a:ext cx="739749" cy="26985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3063916" y="4263997"/>
                <a:ext cx="495282" cy="285723"/>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3587772" y="3962400"/>
                <a:ext cx="479408" cy="273024"/>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4105279" y="3971924"/>
                <a:ext cx="352413" cy="219054"/>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476741" y="4200503"/>
                <a:ext cx="466708" cy="285723"/>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flipV="1">
                <a:off x="4943449" y="4476702"/>
                <a:ext cx="552430" cy="171434"/>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H="1">
                <a:off x="5514929" y="4495750"/>
                <a:ext cx="628628" cy="152386"/>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a:off x="6134032" y="4263997"/>
                <a:ext cx="711175" cy="222229"/>
              </a:xfrm>
              <a:prstGeom prst="line">
                <a:avLst/>
              </a:prstGeom>
            </p:spPr>
            <p:style>
              <a:lnRef idx="2">
                <a:schemeClr val="accent1"/>
              </a:lnRef>
              <a:fillRef idx="0">
                <a:schemeClr val="accent1"/>
              </a:fillRef>
              <a:effectRef idx="1">
                <a:schemeClr val="accent1"/>
              </a:effectRef>
              <a:fontRef idx="minor">
                <a:schemeClr val="tx1"/>
              </a:fontRef>
            </p:style>
          </p:cxnSp>
        </p:grpSp>
        <p:sp>
          <p:nvSpPr>
            <p:cNvPr id="2" name="Oval 1"/>
            <p:cNvSpPr/>
            <p:nvPr/>
          </p:nvSpPr>
          <p:spPr>
            <a:xfrm>
              <a:off x="904875" y="6029325"/>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latin typeface="Arial" panose="020B0604020202020204" pitchFamily="34" charset="0"/>
                <a:cs typeface="Arial" panose="020B0604020202020204" pitchFamily="34" charset="0"/>
              </a:endParaRPr>
            </a:p>
          </p:txBody>
        </p:sp>
        <p:sp>
          <p:nvSpPr>
            <p:cNvPr id="9" name="Oval 8"/>
            <p:cNvSpPr/>
            <p:nvPr/>
          </p:nvSpPr>
          <p:spPr>
            <a:xfrm>
              <a:off x="1676400" y="5895975"/>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latin typeface="Arial" panose="020B0604020202020204" pitchFamily="34" charset="0"/>
                <a:cs typeface="Arial" panose="020B0604020202020204" pitchFamily="34" charset="0"/>
              </a:endParaRPr>
            </a:p>
          </p:txBody>
        </p:sp>
        <p:sp>
          <p:nvSpPr>
            <p:cNvPr id="10" name="Oval 9"/>
            <p:cNvSpPr/>
            <p:nvPr/>
          </p:nvSpPr>
          <p:spPr>
            <a:xfrm>
              <a:off x="2362200" y="5648325"/>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latin typeface="Arial" panose="020B0604020202020204" pitchFamily="34" charset="0"/>
                <a:cs typeface="Arial" panose="020B0604020202020204" pitchFamily="34" charset="0"/>
              </a:endParaRPr>
            </a:p>
          </p:txBody>
        </p:sp>
        <p:sp>
          <p:nvSpPr>
            <p:cNvPr id="11" name="Oval 10"/>
            <p:cNvSpPr/>
            <p:nvPr/>
          </p:nvSpPr>
          <p:spPr>
            <a:xfrm>
              <a:off x="2857500" y="5362575"/>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latin typeface="Arial" panose="020B0604020202020204" pitchFamily="34" charset="0"/>
                <a:cs typeface="Arial" panose="020B0604020202020204" pitchFamily="34" charset="0"/>
              </a:endParaRPr>
            </a:p>
          </p:txBody>
        </p:sp>
        <p:sp>
          <p:nvSpPr>
            <p:cNvPr id="12" name="Oval 11"/>
            <p:cNvSpPr/>
            <p:nvPr/>
          </p:nvSpPr>
          <p:spPr>
            <a:xfrm>
              <a:off x="3390900" y="50673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latin typeface="Arial" panose="020B0604020202020204" pitchFamily="34" charset="0"/>
                <a:cs typeface="Arial" panose="020B0604020202020204" pitchFamily="34" charset="0"/>
              </a:endParaRPr>
            </a:p>
          </p:txBody>
        </p:sp>
        <p:sp>
          <p:nvSpPr>
            <p:cNvPr id="13" name="Oval 12"/>
            <p:cNvSpPr/>
            <p:nvPr/>
          </p:nvSpPr>
          <p:spPr>
            <a:xfrm>
              <a:off x="3781425" y="5286375"/>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latin typeface="Arial" panose="020B0604020202020204" pitchFamily="34" charset="0"/>
                <a:cs typeface="Arial" panose="020B0604020202020204" pitchFamily="34" charset="0"/>
              </a:endParaRPr>
            </a:p>
          </p:txBody>
        </p:sp>
        <p:sp>
          <p:nvSpPr>
            <p:cNvPr id="14" name="Oval 13"/>
            <p:cNvSpPr/>
            <p:nvPr/>
          </p:nvSpPr>
          <p:spPr>
            <a:xfrm>
              <a:off x="4248150" y="5572125"/>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latin typeface="Arial" panose="020B0604020202020204" pitchFamily="34" charset="0"/>
                <a:cs typeface="Arial" panose="020B0604020202020204" pitchFamily="34" charset="0"/>
              </a:endParaRPr>
            </a:p>
          </p:txBody>
        </p:sp>
        <p:sp>
          <p:nvSpPr>
            <p:cNvPr id="15" name="Oval 14"/>
            <p:cNvSpPr/>
            <p:nvPr/>
          </p:nvSpPr>
          <p:spPr>
            <a:xfrm>
              <a:off x="4800600" y="5743575"/>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latin typeface="Arial" panose="020B0604020202020204" pitchFamily="34" charset="0"/>
                <a:cs typeface="Arial" panose="020B0604020202020204" pitchFamily="34" charset="0"/>
              </a:endParaRPr>
            </a:p>
          </p:txBody>
        </p:sp>
        <p:sp>
          <p:nvSpPr>
            <p:cNvPr id="16" name="Oval 15"/>
            <p:cNvSpPr/>
            <p:nvPr/>
          </p:nvSpPr>
          <p:spPr>
            <a:xfrm>
              <a:off x="5438775" y="5572125"/>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latin typeface="Arial" panose="020B0604020202020204" pitchFamily="34" charset="0"/>
                <a:cs typeface="Arial" panose="020B0604020202020204" pitchFamily="34" charset="0"/>
              </a:endParaRPr>
            </a:p>
          </p:txBody>
        </p:sp>
        <p:sp>
          <p:nvSpPr>
            <p:cNvPr id="17" name="Oval 16"/>
            <p:cNvSpPr/>
            <p:nvPr/>
          </p:nvSpPr>
          <p:spPr>
            <a:xfrm>
              <a:off x="6096000" y="53721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latin typeface="Arial" panose="020B0604020202020204" pitchFamily="34" charset="0"/>
                <a:cs typeface="Arial" panose="020B0604020202020204" pitchFamily="34" charset="0"/>
              </a:endParaRPr>
            </a:p>
          </p:txBody>
        </p:sp>
      </p:grpSp>
      <p:sp>
        <p:nvSpPr>
          <p:cNvPr id="57362" name="Title 1"/>
          <p:cNvSpPr txBox="1">
            <a:spLocks/>
          </p:cNvSpPr>
          <p:nvPr/>
        </p:nvSpPr>
        <p:spPr bwMode="auto">
          <a:xfrm>
            <a:off x="485775" y="357188"/>
            <a:ext cx="82296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3600" b="1">
                <a:solidFill>
                  <a:srgbClr val="004F8A"/>
                </a:solidFill>
                <a:latin typeface="Arial" panose="020B0604020202020204" pitchFamily="34" charset="0"/>
              </a:rPr>
              <a:t>Objective of the GSVSs (cont.)</a:t>
            </a:r>
          </a:p>
        </p:txBody>
      </p:sp>
      <p:grpSp>
        <p:nvGrpSpPr>
          <p:cNvPr id="4" name="Group 3"/>
          <p:cNvGrpSpPr/>
          <p:nvPr/>
        </p:nvGrpSpPr>
        <p:grpSpPr>
          <a:xfrm>
            <a:off x="6934200" y="4800600"/>
            <a:ext cx="2343150" cy="1152525"/>
            <a:chOff x="6600825" y="4810125"/>
            <a:chExt cx="2343150" cy="1152525"/>
          </a:xfrm>
        </p:grpSpPr>
        <p:cxnSp>
          <p:nvCxnSpPr>
            <p:cNvPr id="5" name="Straight Connector 4"/>
            <p:cNvCxnSpPr/>
            <p:nvPr/>
          </p:nvCxnSpPr>
          <p:spPr>
            <a:xfrm>
              <a:off x="6600825" y="4953000"/>
              <a:ext cx="33337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6600825" y="5241925"/>
              <a:ext cx="333375"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6610350" y="5514975"/>
              <a:ext cx="333375"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6610350" y="5803900"/>
              <a:ext cx="33337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7367" name="Rectangle 5"/>
            <p:cNvSpPr txBox="1">
              <a:spLocks/>
            </p:cNvSpPr>
            <p:nvPr/>
          </p:nvSpPr>
          <p:spPr bwMode="auto">
            <a:xfrm>
              <a:off x="7069138" y="4810125"/>
              <a:ext cx="1865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pPr>
              <a:r>
                <a:rPr lang="en-US" altLang="en-US" sz="1200" dirty="0">
                  <a:solidFill>
                    <a:schemeClr val="tx2"/>
                  </a:solidFill>
                  <a:latin typeface="Arial" panose="020B0604020202020204" pitchFamily="34" charset="0"/>
                </a:rPr>
                <a:t>Every 1 interval</a:t>
              </a:r>
              <a:endParaRPr lang="en-US" altLang="en-US" sz="1200" dirty="0">
                <a:solidFill>
                  <a:srgbClr val="898989"/>
                </a:solidFill>
                <a:latin typeface="Arial" panose="020B0604020202020204" pitchFamily="34" charset="0"/>
              </a:endParaRPr>
            </a:p>
          </p:txBody>
        </p:sp>
        <p:sp>
          <p:nvSpPr>
            <p:cNvPr id="57368" name="Rectangle 5"/>
            <p:cNvSpPr txBox="1">
              <a:spLocks/>
            </p:cNvSpPr>
            <p:nvPr/>
          </p:nvSpPr>
          <p:spPr bwMode="auto">
            <a:xfrm>
              <a:off x="7069138" y="5105400"/>
              <a:ext cx="1865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pPr>
              <a:r>
                <a:rPr lang="en-US" altLang="en-US" sz="1200" dirty="0">
                  <a:solidFill>
                    <a:schemeClr val="accent2"/>
                  </a:solidFill>
                  <a:latin typeface="Arial" panose="020B0604020202020204" pitchFamily="34" charset="0"/>
                </a:rPr>
                <a:t>Every 2 intervals</a:t>
              </a:r>
            </a:p>
          </p:txBody>
        </p:sp>
        <p:sp>
          <p:nvSpPr>
            <p:cNvPr id="63" name="Rectangle 5"/>
            <p:cNvSpPr txBox="1">
              <a:spLocks/>
            </p:cNvSpPr>
            <p:nvPr/>
          </p:nvSpPr>
          <p:spPr bwMode="auto">
            <a:xfrm>
              <a:off x="7078663" y="5391150"/>
              <a:ext cx="1865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defTabSz="457200" rtl="0" eaLnBrk="0" fontAlgn="base" hangingPunct="0">
                <a:spcBef>
                  <a:spcPct val="20000"/>
                </a:spcBef>
                <a:spcAft>
                  <a:spcPct val="0"/>
                </a:spcAft>
                <a:buFont typeface="Arial" charset="0"/>
                <a:buNone/>
                <a:defRPr sz="3200" kern="1200">
                  <a:solidFill>
                    <a:schemeClr val="tx1">
                      <a:tint val="75000"/>
                    </a:schemeClr>
                  </a:solidFill>
                  <a:latin typeface="+mn-lt"/>
                  <a:ea typeface="ＭＳ Ｐゴシック" charset="0"/>
                  <a:cs typeface="ＭＳ Ｐゴシック" charset="0"/>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charset="0"/>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charset="0"/>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eaLnBrk="1" hangingPunct="1">
                <a:defRPr/>
              </a:pPr>
              <a:r>
                <a:rPr lang="en-US" altLang="en-US" sz="1200" dirty="0" smtClean="0">
                  <a:solidFill>
                    <a:schemeClr val="accent3"/>
                  </a:solidFill>
                  <a:latin typeface="Arial" panose="020B0604020202020204" pitchFamily="34" charset="0"/>
                  <a:cs typeface="Arial" panose="020B0604020202020204" pitchFamily="34" charset="0"/>
                </a:rPr>
                <a:t>Every 3 intervals</a:t>
              </a:r>
            </a:p>
          </p:txBody>
        </p:sp>
        <p:sp>
          <p:nvSpPr>
            <p:cNvPr id="57370" name="Rectangle 5"/>
            <p:cNvSpPr txBox="1">
              <a:spLocks/>
            </p:cNvSpPr>
            <p:nvPr/>
          </p:nvSpPr>
          <p:spPr bwMode="auto">
            <a:xfrm>
              <a:off x="7078663" y="5686425"/>
              <a:ext cx="1865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pPr>
              <a:r>
                <a:rPr lang="en-US" altLang="en-US" sz="1200">
                  <a:latin typeface="Arial" panose="020B0604020202020204" pitchFamily="34" charset="0"/>
                </a:rPr>
                <a:t>Every 4 intervals</a:t>
              </a:r>
            </a:p>
          </p:txBody>
        </p:sp>
      </p:grpSp>
      <p:sp>
        <p:nvSpPr>
          <p:cNvPr id="57371" name="Rectangle 4"/>
          <p:cNvSpPr>
            <a:spLocks noChangeArrowheads="1"/>
          </p:cNvSpPr>
          <p:nvPr/>
        </p:nvSpPr>
        <p:spPr bwMode="auto">
          <a:xfrm>
            <a:off x="746124" y="1193800"/>
            <a:ext cx="809307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000" dirty="0" smtClean="0">
                <a:latin typeface="Arial" panose="020B0604020202020204" pitchFamily="34" charset="0"/>
              </a:rPr>
              <a:t>We thus have two independent methods of measuring geoid slopes.</a:t>
            </a:r>
          </a:p>
          <a:p>
            <a:pPr eaLnBrk="1" hangingPunct="1">
              <a:spcBef>
                <a:spcPct val="0"/>
              </a:spcBef>
              <a:buFontTx/>
              <a:buNone/>
            </a:pPr>
            <a:r>
              <a:rPr lang="en-US" altLang="en-US" sz="2000" dirty="0" smtClean="0">
                <a:latin typeface="Arial" panose="020B0604020202020204" pitchFamily="34" charset="0"/>
              </a:rPr>
              <a:t> </a:t>
            </a:r>
          </a:p>
          <a:p>
            <a:pPr eaLnBrk="1" hangingPunct="1">
              <a:spcBef>
                <a:spcPct val="0"/>
              </a:spcBef>
              <a:buFontTx/>
              <a:buNone/>
            </a:pPr>
            <a:r>
              <a:rPr lang="en-US" altLang="en-US" sz="2000" dirty="0" smtClean="0">
                <a:latin typeface="Arial" panose="020B0604020202020204" pitchFamily="34" charset="0"/>
              </a:rPr>
              <a:t>Next, we look </a:t>
            </a:r>
            <a:r>
              <a:rPr lang="en-US" altLang="en-US" sz="2000" dirty="0">
                <a:latin typeface="Arial" panose="020B0604020202020204" pitchFamily="34" charset="0"/>
              </a:rPr>
              <a:t>at the changes in the shape of the geoid over various distance scales (i.e. looking at the </a:t>
            </a:r>
            <a:r>
              <a:rPr lang="en-US" altLang="en-US" sz="2000" b="1" dirty="0">
                <a:latin typeface="Arial" panose="020B0604020202020204" pitchFamily="34" charset="0"/>
              </a:rPr>
              <a:t>slope</a:t>
            </a:r>
            <a:r>
              <a:rPr lang="en-US" altLang="en-US" sz="2000" dirty="0">
                <a:latin typeface="Arial" panose="020B0604020202020204" pitchFamily="34" charset="0"/>
              </a:rPr>
              <a:t> between various pairs of survey points separated by  1, 2, 5, 10, 20, 50, 100, 200 km, etc.) </a:t>
            </a:r>
            <a:r>
              <a:rPr lang="en-US" altLang="en-US" sz="2000" dirty="0" smtClean="0">
                <a:latin typeface="Arial" panose="020B0604020202020204" pitchFamily="34" charset="0"/>
              </a:rPr>
              <a:t>  </a:t>
            </a:r>
            <a:endParaRPr lang="en-US" altLang="en-US" sz="2000" dirty="0">
              <a:latin typeface="Arial" panose="020B0604020202020204" pitchFamily="34" charset="0"/>
            </a:endParaRPr>
          </a:p>
        </p:txBody>
      </p:sp>
      <p:sp>
        <p:nvSpPr>
          <p:cNvPr id="62" name="Rectangle 5"/>
          <p:cNvSpPr txBox="1">
            <a:spLocks/>
          </p:cNvSpPr>
          <p:nvPr/>
        </p:nvSpPr>
        <p:spPr bwMode="auto">
          <a:xfrm>
            <a:off x="717550" y="5334000"/>
            <a:ext cx="55594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457200"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S PGothic" pitchFamily="34" charset="-128"/>
                <a:cs typeface="ＭＳ Ｐゴシック" charset="0"/>
              </a:defRPr>
            </a:lvl1pPr>
            <a:lvl2pPr marL="457200" indent="0" algn="ctr" defTabSz="457200"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S PGothic" pitchFamily="34" charset="-128"/>
                <a:cs typeface="+mn-cs"/>
              </a:defRPr>
            </a:lvl2pPr>
            <a:lvl3pPr marL="914400" indent="0" algn="ctr" defTabSz="457200"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S PGothic" pitchFamily="34" charset="-128"/>
                <a:cs typeface="+mn-cs"/>
              </a:defRPr>
            </a:lvl3pPr>
            <a:lvl4pPr marL="13716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itchFamily="34" charset="-128"/>
                <a:cs typeface="+mn-cs"/>
              </a:defRPr>
            </a:lvl4pPr>
            <a:lvl5pPr marL="18288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itchFamily="34"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eaLnBrk="1" hangingPunct="1">
              <a:buFont typeface="Arial" charset="0"/>
              <a:buNone/>
              <a:defRPr/>
            </a:pPr>
            <a:r>
              <a:rPr lang="en-US" altLang="en-US" sz="1800" dirty="0" smtClean="0">
                <a:solidFill>
                  <a:schemeClr val="tx1"/>
                </a:solidFill>
                <a:latin typeface="Arial" panose="020B0604020202020204" pitchFamily="34" charset="0"/>
                <a:ea typeface="ＭＳ Ｐゴシック" charset="0"/>
                <a:cs typeface="Arial" panose="020B0604020202020204" pitchFamily="34" charset="0"/>
              </a:rPr>
              <a:t>Finally, we compare these “ground truth” results to various geoid models.</a:t>
            </a:r>
          </a:p>
          <a:p>
            <a:pPr algn="l" eaLnBrk="1" hangingPunct="1">
              <a:buFont typeface="Arial" charset="0"/>
              <a:buNone/>
              <a:defRPr/>
            </a:pPr>
            <a:r>
              <a:rPr lang="en-US" altLang="en-US" sz="1800" dirty="0" smtClean="0">
                <a:solidFill>
                  <a:schemeClr val="tx1"/>
                </a:solidFill>
                <a:latin typeface="Arial" panose="020B0604020202020204" pitchFamily="34" charset="0"/>
                <a:ea typeface="ＭＳ Ｐゴシック" charset="0"/>
                <a:cs typeface="Arial" panose="020B0604020202020204" pitchFamily="34" charset="0"/>
              </a:rPr>
              <a:t>Further, we can compare models with/without airborne gravity to quantify the contribution</a:t>
            </a:r>
          </a:p>
          <a:p>
            <a:pPr algn="l" eaLnBrk="1" hangingPunct="1">
              <a:buFont typeface="Arial" charset="0"/>
              <a:buChar char="•"/>
              <a:defRPr/>
            </a:pPr>
            <a:endParaRPr lang="en-US" altLang="en-US" sz="2800" dirty="0" smtClean="0">
              <a:solidFill>
                <a:schemeClr val="tx1"/>
              </a:solidFill>
              <a:latin typeface="Arial" panose="020B0604020202020204" pitchFamily="34" charset="0"/>
              <a:ea typeface="ＭＳ Ｐゴシック" charset="0"/>
              <a:cs typeface="Arial" panose="020B0604020202020204" pitchFamily="34" charset="0"/>
            </a:endParaRPr>
          </a:p>
          <a:p>
            <a:pPr algn="l" eaLnBrk="1" hangingPunct="1">
              <a:defRPr/>
            </a:pPr>
            <a:r>
              <a:rPr lang="en-US" altLang="en-US" sz="2800" dirty="0" smtClean="0">
                <a:solidFill>
                  <a:schemeClr val="tx1"/>
                </a:solidFill>
                <a:latin typeface="Arial" panose="020B0604020202020204" pitchFamily="34" charset="0"/>
                <a:ea typeface="ＭＳ Ｐゴシック" charset="0"/>
                <a:cs typeface="Arial" panose="020B0604020202020204" pitchFamily="34" charset="0"/>
              </a:rPr>
              <a:t> </a:t>
            </a:r>
            <a:endParaRPr lang="en-US" altLang="en-US" sz="2400" dirty="0" smtClean="0">
              <a:solidFill>
                <a:schemeClr val="tx1"/>
              </a:solidFill>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533336673"/>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NGS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NGSTemplate</Template>
  <TotalTime>9579</TotalTime>
  <Words>1420</Words>
  <Application>Microsoft Office PowerPoint</Application>
  <PresentationFormat>On-screen Show (4:3)</PresentationFormat>
  <Paragraphs>151</Paragraphs>
  <Slides>16</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MS PGothic</vt:lpstr>
      <vt:lpstr>MS PGothic</vt:lpstr>
      <vt:lpstr>Arial</vt:lpstr>
      <vt:lpstr>Calibri</vt:lpstr>
      <vt:lpstr>Symbol</vt:lpstr>
      <vt:lpstr>Times New Roman</vt:lpstr>
      <vt:lpstr>NGSPowerPointTemplate</vt:lpstr>
      <vt:lpstr>PowerPoint Presentation</vt:lpstr>
      <vt:lpstr>Earth’s Gravity Field and The Geoid</vt:lpstr>
      <vt:lpstr>Aside #1: Understanding Geopotential</vt:lpstr>
      <vt:lpstr>Aside #2: GNSS and the Ellipsoid</vt:lpstr>
      <vt:lpstr>PowerPoint Presentation</vt:lpstr>
      <vt:lpstr>Geoid Slope Validation Surveys</vt:lpstr>
      <vt:lpstr>PowerPoint Presentation</vt:lpstr>
      <vt:lpstr>PowerPoint Presentation</vt:lpstr>
      <vt:lpstr>PowerPoint Presentation</vt:lpstr>
      <vt:lpstr>Previous GSVS Surveys</vt:lpstr>
      <vt:lpstr>GSVS17 Colorado</vt:lpstr>
      <vt:lpstr>Survey Techniques: Long Period GPS</vt:lpstr>
      <vt:lpstr>Survey Techniques:  Leveling and Gravity</vt:lpstr>
      <vt:lpstr>Survey Techniques: Deflection of the Vertical (DoV)</vt:lpstr>
      <vt:lpstr>Results from Texas and Iowa*</vt:lpstr>
      <vt:lpstr>Summary</vt:lpstr>
    </vt:vector>
  </TitlesOfParts>
  <Company>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Derek van Westrum</dc:creator>
  <cp:lastModifiedBy>Derek van Westrum</cp:lastModifiedBy>
  <cp:revision>218</cp:revision>
  <cp:lastPrinted>2018-03-05T19:22:40Z</cp:lastPrinted>
  <dcterms:created xsi:type="dcterms:W3CDTF">2016-03-28T15:50:39Z</dcterms:created>
  <dcterms:modified xsi:type="dcterms:W3CDTF">2018-05-07T22:09:20Z</dcterms:modified>
</cp:coreProperties>
</file>