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 id="2147483817" r:id="rId2"/>
  </p:sldMasterIdLst>
  <p:notesMasterIdLst>
    <p:notesMasterId r:id="rId21"/>
  </p:notesMasterIdLst>
  <p:handoutMasterIdLst>
    <p:handoutMasterId r:id="rId22"/>
  </p:handoutMasterIdLst>
  <p:sldIdLst>
    <p:sldId id="460" r:id="rId3"/>
    <p:sldId id="461" r:id="rId4"/>
    <p:sldId id="482" r:id="rId5"/>
    <p:sldId id="471" r:id="rId6"/>
    <p:sldId id="470" r:id="rId7"/>
    <p:sldId id="472" r:id="rId8"/>
    <p:sldId id="462" r:id="rId9"/>
    <p:sldId id="478" r:id="rId10"/>
    <p:sldId id="479" r:id="rId11"/>
    <p:sldId id="469" r:id="rId12"/>
    <p:sldId id="464" r:id="rId13"/>
    <p:sldId id="477" r:id="rId14"/>
    <p:sldId id="491" r:id="rId15"/>
    <p:sldId id="490" r:id="rId16"/>
    <p:sldId id="481" r:id="rId17"/>
    <p:sldId id="486" r:id="rId18"/>
    <p:sldId id="484" r:id="rId19"/>
    <p:sldId id="487"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00"/>
    <a:srgbClr val="F7FDFF"/>
    <a:srgbClr val="00C000"/>
    <a:srgbClr val="FFFFCC"/>
    <a:srgbClr val="FFFF00"/>
    <a:srgbClr val="AFFFAF"/>
    <a:srgbClr val="CC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77" autoAdjust="0"/>
    <p:restoredTop sz="80932" autoAdjust="0"/>
  </p:normalViewPr>
  <p:slideViewPr>
    <p:cSldViewPr snapToGrid="0">
      <p:cViewPr varScale="1">
        <p:scale>
          <a:sx n="79" d="100"/>
          <a:sy n="79" d="100"/>
        </p:scale>
        <p:origin x="342" y="78"/>
      </p:cViewPr>
      <p:guideLst>
        <p:guide orient="horz" pos="2160"/>
        <p:guide pos="2880"/>
      </p:guideLst>
    </p:cSldViewPr>
  </p:slideViewPr>
  <p:outlineViewPr>
    <p:cViewPr>
      <p:scale>
        <a:sx n="33" d="100"/>
        <a:sy n="33" d="100"/>
      </p:scale>
      <p:origin x="0" y="2952"/>
    </p:cViewPr>
  </p:outlineViewPr>
  <p:notesTextViewPr>
    <p:cViewPr>
      <p:scale>
        <a:sx n="100" d="100"/>
        <a:sy n="100" d="100"/>
      </p:scale>
      <p:origin x="0" y="0"/>
    </p:cViewPr>
  </p:notesTextViewPr>
  <p:sorterViewPr>
    <p:cViewPr>
      <p:scale>
        <a:sx n="100" d="100"/>
        <a:sy n="100" d="100"/>
      </p:scale>
      <p:origin x="0" y="-3792"/>
    </p:cViewPr>
  </p:sorterViewPr>
  <p:notesViewPr>
    <p:cSldViewPr snapToGrid="0">
      <p:cViewPr varScale="1">
        <p:scale>
          <a:sx n="71" d="100"/>
          <a:sy n="71" d="100"/>
        </p:scale>
        <p:origin x="-17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cs typeface="+mn-cs"/>
              </a:defRPr>
            </a:lvl1pPr>
          </a:lstStyle>
          <a:p>
            <a:pPr>
              <a:defRPr/>
            </a:pPr>
            <a:r>
              <a:rPr lang="en-US"/>
              <a:t>OPUS Projects Manager Training</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cs typeface="+mn-cs"/>
              </a:defRPr>
            </a:lvl1pPr>
          </a:lstStyle>
          <a:p>
            <a:pPr>
              <a:defRPr/>
            </a:pPr>
            <a:r>
              <a:rPr lang="en-US"/>
              <a:t>2013-08-07</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cs typeface="+mn-cs"/>
              </a:defRPr>
            </a:lvl1pPr>
          </a:lstStyle>
          <a:p>
            <a:pPr>
              <a:defRPr/>
            </a:pPr>
            <a:r>
              <a:rPr lang="en-US"/>
              <a:t>Introduction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E0F278-D333-47B9-A5E1-ACB964A0BE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r>
              <a:rPr lang="en-US"/>
              <a:t>OPUS Projects Manager Training</a:t>
            </a:r>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r>
              <a:rPr lang="en-US"/>
              <a:t>2013-08-07</a:t>
            </a:r>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r>
              <a:rPr lang="en-US"/>
              <a:t>Introduction</a:t>
            </a: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06C630C-C11D-47DE-B54E-2283F1A7FE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6981F0-A2B8-46EB-9423-B744A5BB6DC5}" type="slidenum">
              <a:rPr lang="en-US" altLang="en-US" smtClean="0">
                <a:latin typeface="Calibri" panose="020F0502020204030204" pitchFamily="34" charset="0"/>
              </a:rPr>
              <a:pPr>
                <a:spcBef>
                  <a:spcPct val="0"/>
                </a:spcBef>
              </a:pPr>
              <a:t>1</a:t>
            </a:fld>
            <a:endParaRPr lang="en-US" altLang="en-US"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sz="2400" smtClean="0">
                <a:latin typeface="Times New Roman" panose="02020603050405020304" pitchFamily="18" charset="0"/>
                <a:cs typeface="Times New Roman" panose="02020603050405020304" pitchFamily="18" charset="0"/>
              </a:rPr>
              <a:t>44.8 percent of the US population lives in coastal counties </a:t>
            </a:r>
            <a:r>
              <a:rPr lang="en-US" altLang="en-US" sz="1600" smtClean="0">
                <a:latin typeface="Times New Roman" panose="02020603050405020304" pitchFamily="18" charset="0"/>
                <a:cs typeface="Times New Roman" panose="02020603050405020304" pitchFamily="18" charset="0"/>
              </a:rPr>
              <a:t>(US Census, Sept. 2017</a:t>
            </a:r>
          </a:p>
          <a:p>
            <a:pPr lvl="1"/>
            <a:endParaRPr lang="en-US" altLang="en-US" sz="1600" smtClean="0">
              <a:latin typeface="Times New Roman" panose="02020603050405020304" pitchFamily="18" charset="0"/>
              <a:cs typeface="Times New Roman" panose="02020603050405020304" pitchFamily="18" charset="0"/>
            </a:endParaRPr>
          </a:p>
          <a:p>
            <a:pPr lvl="1"/>
            <a:r>
              <a:rPr lang="en-US" altLang="en-US" sz="2400" smtClean="0">
                <a:latin typeface="Times New Roman" panose="02020603050405020304" pitchFamily="18" charset="0"/>
                <a:cs typeface="Times New Roman" panose="02020603050405020304" pitchFamily="18" charset="0"/>
              </a:rPr>
              <a:t>Coastal population grew at 9.4% rate from 2006-2016</a:t>
            </a:r>
          </a:p>
        </p:txBody>
      </p:sp>
      <p:sp>
        <p:nvSpPr>
          <p:cNvPr id="4" name="Header Placeholder 3"/>
          <p:cNvSpPr>
            <a:spLocks noGrp="1"/>
          </p:cNvSpPr>
          <p:nvPr>
            <p:ph type="hdr" sz="quarter"/>
          </p:nvPr>
        </p:nvSpPr>
        <p:spPr/>
        <p:txBody>
          <a:bodyPr/>
          <a:lstStyle/>
          <a:p>
            <a:pPr>
              <a:defRPr/>
            </a:pPr>
            <a:r>
              <a:rPr lang="en-US" smtClean="0"/>
              <a:t>OPUS Projects Manager Training</a:t>
            </a:r>
            <a:endParaRPr lang="en-US"/>
          </a:p>
        </p:txBody>
      </p:sp>
      <p:sp>
        <p:nvSpPr>
          <p:cNvPr id="5" name="Date Placeholder 4"/>
          <p:cNvSpPr>
            <a:spLocks noGrp="1"/>
          </p:cNvSpPr>
          <p:nvPr>
            <p:ph type="dt" sz="quarter" idx="1"/>
          </p:nvPr>
        </p:nvSpPr>
        <p:spPr/>
        <p:txBody>
          <a:bodyPr/>
          <a:lstStyle/>
          <a:p>
            <a:pPr>
              <a:defRPr/>
            </a:pPr>
            <a:r>
              <a:rPr lang="en-US" smtClean="0"/>
              <a:t>2013-08-07</a:t>
            </a:r>
            <a:endParaRPr lang="en-US"/>
          </a:p>
        </p:txBody>
      </p:sp>
      <p:sp>
        <p:nvSpPr>
          <p:cNvPr id="6" name="Footer Placeholder 5"/>
          <p:cNvSpPr>
            <a:spLocks noGrp="1"/>
          </p:cNvSpPr>
          <p:nvPr>
            <p:ph type="ftr" sz="quarter" idx="4"/>
          </p:nvPr>
        </p:nvSpPr>
        <p:spPr/>
        <p:txBody>
          <a:bodyPr/>
          <a:lstStyle/>
          <a:p>
            <a:pPr>
              <a:defRPr/>
            </a:pPr>
            <a:r>
              <a:rPr lang="en-US" smtClean="0"/>
              <a:t>Introduction</a:t>
            </a:r>
            <a:endParaRPr lang="en-US"/>
          </a:p>
        </p:txBody>
      </p:sp>
      <p:sp>
        <p:nvSpPr>
          <p:cNvPr id="1024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1C3B1A-3CC9-4059-B2E3-8630F1F9D8D1}" type="slidenum">
              <a:rPr lang="en-US" altLang="en-US" smtClean="0"/>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sz="2400" smtClean="0">
                <a:latin typeface="Times New Roman" panose="02020603050405020304" pitchFamily="18" charset="0"/>
                <a:cs typeface="Times New Roman" panose="02020603050405020304" pitchFamily="18" charset="0"/>
              </a:rPr>
              <a:t>44.8 percent of the US population lives in coastal counties </a:t>
            </a:r>
            <a:r>
              <a:rPr lang="en-US" altLang="en-US" sz="1600" smtClean="0">
                <a:latin typeface="Times New Roman" panose="02020603050405020304" pitchFamily="18" charset="0"/>
                <a:cs typeface="Times New Roman" panose="02020603050405020304" pitchFamily="18" charset="0"/>
              </a:rPr>
              <a:t>(US Census, Sept. 2017</a:t>
            </a:r>
          </a:p>
          <a:p>
            <a:pPr lvl="1"/>
            <a:endParaRPr lang="en-US" altLang="en-US" sz="1600" smtClean="0">
              <a:latin typeface="Times New Roman" panose="02020603050405020304" pitchFamily="18" charset="0"/>
              <a:cs typeface="Times New Roman" panose="02020603050405020304" pitchFamily="18" charset="0"/>
            </a:endParaRPr>
          </a:p>
          <a:p>
            <a:pPr lvl="1"/>
            <a:r>
              <a:rPr lang="en-US" altLang="en-US" sz="2400" smtClean="0">
                <a:latin typeface="Times New Roman" panose="02020603050405020304" pitchFamily="18" charset="0"/>
                <a:cs typeface="Times New Roman" panose="02020603050405020304" pitchFamily="18" charset="0"/>
              </a:rPr>
              <a:t>Coastal population grew at 9.4% rate from 2006-2016</a:t>
            </a:r>
          </a:p>
        </p:txBody>
      </p:sp>
      <p:sp>
        <p:nvSpPr>
          <p:cNvPr id="4" name="Header Placeholder 3"/>
          <p:cNvSpPr>
            <a:spLocks noGrp="1"/>
          </p:cNvSpPr>
          <p:nvPr>
            <p:ph type="hdr" sz="quarter"/>
          </p:nvPr>
        </p:nvSpPr>
        <p:spPr/>
        <p:txBody>
          <a:bodyPr/>
          <a:lstStyle/>
          <a:p>
            <a:pPr>
              <a:defRPr/>
            </a:pPr>
            <a:r>
              <a:rPr lang="en-US" smtClean="0"/>
              <a:t>OPUS Projects Manager Training</a:t>
            </a:r>
            <a:endParaRPr lang="en-US"/>
          </a:p>
        </p:txBody>
      </p:sp>
      <p:sp>
        <p:nvSpPr>
          <p:cNvPr id="5" name="Date Placeholder 4"/>
          <p:cNvSpPr>
            <a:spLocks noGrp="1"/>
          </p:cNvSpPr>
          <p:nvPr>
            <p:ph type="dt" sz="quarter" idx="1"/>
          </p:nvPr>
        </p:nvSpPr>
        <p:spPr/>
        <p:txBody>
          <a:bodyPr/>
          <a:lstStyle/>
          <a:p>
            <a:pPr>
              <a:defRPr/>
            </a:pPr>
            <a:r>
              <a:rPr lang="en-US" smtClean="0"/>
              <a:t>2013-08-07</a:t>
            </a:r>
            <a:endParaRPr lang="en-US"/>
          </a:p>
        </p:txBody>
      </p:sp>
      <p:sp>
        <p:nvSpPr>
          <p:cNvPr id="6" name="Footer Placeholder 5"/>
          <p:cNvSpPr>
            <a:spLocks noGrp="1"/>
          </p:cNvSpPr>
          <p:nvPr>
            <p:ph type="ftr" sz="quarter" idx="4"/>
          </p:nvPr>
        </p:nvSpPr>
        <p:spPr/>
        <p:txBody>
          <a:bodyPr/>
          <a:lstStyle/>
          <a:p>
            <a:pPr>
              <a:defRPr/>
            </a:pPr>
            <a:r>
              <a:rPr lang="en-US" smtClean="0"/>
              <a:t>Introduction</a:t>
            </a:r>
            <a:endParaRPr lang="en-US"/>
          </a:p>
        </p:txBody>
      </p:sp>
      <p:sp>
        <p:nvSpPr>
          <p:cNvPr id="1229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CFD236-7E94-4522-BC58-8986ED942A82}" type="slidenum">
              <a:rPr lang="en-US" altLang="en-US" smtClean="0"/>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Times New Roman" panose="02020603050405020304" pitchFamily="18" charset="0"/>
                <a:cs typeface="Times New Roman" panose="02020603050405020304" pitchFamily="18" charset="0"/>
              </a:rPr>
              <a:t>Coastal fisheries contributes nearly $90 billion yr</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(60/30 commercial/recreational) and over a half million jobs </a:t>
            </a:r>
            <a:r>
              <a:rPr lang="en-US" sz="1000" dirty="0" smtClean="0">
                <a:latin typeface="Times New Roman" panose="02020603050405020304" pitchFamily="18" charset="0"/>
                <a:cs typeface="Times New Roman" panose="02020603050405020304" pitchFamily="18" charset="0"/>
              </a:rPr>
              <a:t>(The Hamilton Project, Sept. 2014, Brookings)</a:t>
            </a:r>
            <a:endParaRPr lang="en-US" sz="1050" dirty="0" smtClean="0">
              <a:latin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r>
              <a:rPr lang="en-US" smtClean="0"/>
              <a:t>OPUS Projects Manager Training</a:t>
            </a:r>
            <a:endParaRPr lang="en-US"/>
          </a:p>
        </p:txBody>
      </p:sp>
      <p:sp>
        <p:nvSpPr>
          <p:cNvPr id="5" name="Date Placeholder 4"/>
          <p:cNvSpPr>
            <a:spLocks noGrp="1"/>
          </p:cNvSpPr>
          <p:nvPr>
            <p:ph type="dt" sz="quarter" idx="1"/>
          </p:nvPr>
        </p:nvSpPr>
        <p:spPr/>
        <p:txBody>
          <a:bodyPr/>
          <a:lstStyle/>
          <a:p>
            <a:pPr>
              <a:defRPr/>
            </a:pPr>
            <a:r>
              <a:rPr lang="en-US" smtClean="0"/>
              <a:t>2013-08-07</a:t>
            </a:r>
            <a:endParaRPr lang="en-US"/>
          </a:p>
        </p:txBody>
      </p:sp>
      <p:sp>
        <p:nvSpPr>
          <p:cNvPr id="6" name="Footer Placeholder 5"/>
          <p:cNvSpPr>
            <a:spLocks noGrp="1"/>
          </p:cNvSpPr>
          <p:nvPr>
            <p:ph type="ftr" sz="quarter" idx="4"/>
          </p:nvPr>
        </p:nvSpPr>
        <p:spPr/>
        <p:txBody>
          <a:bodyPr/>
          <a:lstStyle/>
          <a:p>
            <a:pPr>
              <a:defRPr/>
            </a:pPr>
            <a:r>
              <a:rPr lang="en-US" smtClean="0"/>
              <a:t>Introduction</a:t>
            </a:r>
            <a:endParaRPr lang="en-US"/>
          </a:p>
        </p:txBody>
      </p:sp>
      <p:sp>
        <p:nvSpPr>
          <p:cNvPr id="1434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ED2DDF-079E-4ECC-93A8-C2897F6F00A1}" type="slidenum">
              <a:rPr lang="en-US" altLang="en-US" smtClean="0"/>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smtClean="0">
                <a:latin typeface="Times New Roman" panose="02020603050405020304" pitchFamily="18" charset="0"/>
                <a:cs typeface="Times New Roman" panose="02020603050405020304" pitchFamily="18" charset="0"/>
              </a:rPr>
              <a:t>Goods &amp; services in the $ billions yr</a:t>
            </a:r>
            <a:r>
              <a:rPr lang="en-US" altLang="en-US" sz="1800" baseline="30000" smtClean="0">
                <a:latin typeface="Times New Roman" panose="02020603050405020304" pitchFamily="18" charset="0"/>
                <a:cs typeface="Times New Roman" panose="02020603050405020304" pitchFamily="18" charset="0"/>
              </a:rPr>
              <a:t>-1</a:t>
            </a:r>
            <a:r>
              <a:rPr lang="en-US" altLang="en-US" sz="1800" smtClean="0">
                <a:latin typeface="Times New Roman" panose="02020603050405020304" pitchFamily="18" charset="0"/>
                <a:cs typeface="Times New Roman" panose="02020603050405020304" pitchFamily="18" charset="0"/>
              </a:rPr>
              <a:t> </a:t>
            </a:r>
            <a:r>
              <a:rPr lang="en-US" altLang="en-US" smtClean="0">
                <a:latin typeface="Times New Roman" panose="02020603050405020304" pitchFamily="18" charset="0"/>
                <a:cs typeface="Times New Roman" panose="02020603050405020304" pitchFamily="18" charset="0"/>
              </a:rPr>
              <a:t>(Costanza et al. 1997, cited in EPA843-F-06-004)</a:t>
            </a:r>
            <a:endParaRPr lang="en-US" altLang="en-US" sz="1600" smtClean="0">
              <a:latin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r>
              <a:rPr lang="en-US" smtClean="0"/>
              <a:t>OPUS Projects Manager Training</a:t>
            </a:r>
            <a:endParaRPr lang="en-US"/>
          </a:p>
        </p:txBody>
      </p:sp>
      <p:sp>
        <p:nvSpPr>
          <p:cNvPr id="5" name="Date Placeholder 4"/>
          <p:cNvSpPr>
            <a:spLocks noGrp="1"/>
          </p:cNvSpPr>
          <p:nvPr>
            <p:ph type="dt" sz="quarter" idx="1"/>
          </p:nvPr>
        </p:nvSpPr>
        <p:spPr/>
        <p:txBody>
          <a:bodyPr/>
          <a:lstStyle/>
          <a:p>
            <a:pPr>
              <a:defRPr/>
            </a:pPr>
            <a:r>
              <a:rPr lang="en-US" smtClean="0"/>
              <a:t>2013-08-07</a:t>
            </a:r>
            <a:endParaRPr lang="en-US"/>
          </a:p>
        </p:txBody>
      </p:sp>
      <p:sp>
        <p:nvSpPr>
          <p:cNvPr id="6" name="Footer Placeholder 5"/>
          <p:cNvSpPr>
            <a:spLocks noGrp="1"/>
          </p:cNvSpPr>
          <p:nvPr>
            <p:ph type="ftr" sz="quarter" idx="4"/>
          </p:nvPr>
        </p:nvSpPr>
        <p:spPr/>
        <p:txBody>
          <a:bodyPr/>
          <a:lstStyle/>
          <a:p>
            <a:pPr>
              <a:defRPr/>
            </a:pPr>
            <a:r>
              <a:rPr lang="en-US" smtClean="0"/>
              <a:t>Introduction</a:t>
            </a:r>
            <a:endParaRPr lang="en-US"/>
          </a:p>
        </p:txBody>
      </p:sp>
      <p:sp>
        <p:nvSpPr>
          <p:cNvPr id="1639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875B16-9704-4A7F-9CD8-B645C11C7A8B}" type="slidenum">
              <a:rPr lang="en-US" altLang="en-US" smtClean="0"/>
              <a:pPr/>
              <a:t>5</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A4B560-0D3E-495A-A00A-11BDE237A43F}" type="slidenum">
              <a:rPr lang="en-US" altLang="en-US"/>
              <a:pPr>
                <a:defRPr/>
              </a:pPr>
              <a:t>‹#›</a:t>
            </a:fld>
            <a:endParaRPr lang="en-US" altLang="en-US"/>
          </a:p>
        </p:txBody>
      </p:sp>
    </p:spTree>
    <p:extLst>
      <p:ext uri="{BB962C8B-B14F-4D97-AF65-F5344CB8AC3E}">
        <p14:creationId xmlns:p14="http://schemas.microsoft.com/office/powerpoint/2010/main" val="3976216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A7A57F-3274-494F-865F-3D369195B749}" type="slidenum">
              <a:rPr lang="en-US" altLang="en-US"/>
              <a:pPr>
                <a:defRPr/>
              </a:pPr>
              <a:t>‹#›</a:t>
            </a:fld>
            <a:endParaRPr lang="en-US" altLang="en-US"/>
          </a:p>
        </p:txBody>
      </p:sp>
    </p:spTree>
    <p:extLst>
      <p:ext uri="{BB962C8B-B14F-4D97-AF65-F5344CB8AC3E}">
        <p14:creationId xmlns:p14="http://schemas.microsoft.com/office/powerpoint/2010/main" val="361479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A6DAC9-292A-4E17-83DE-14B640F89551}" type="slidenum">
              <a:rPr lang="en-US" altLang="en-US"/>
              <a:pPr>
                <a:defRPr/>
              </a:pPr>
              <a:t>‹#›</a:t>
            </a:fld>
            <a:endParaRPr lang="en-US" altLang="en-US"/>
          </a:p>
        </p:txBody>
      </p:sp>
    </p:spTree>
    <p:extLst>
      <p:ext uri="{BB962C8B-B14F-4D97-AF65-F5344CB8AC3E}">
        <p14:creationId xmlns:p14="http://schemas.microsoft.com/office/powerpoint/2010/main" val="67077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pic>
        <p:nvPicPr>
          <p:cNvPr id="5" name="Picture 9" descr="NOAA_logo_color_tran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51850" y="6162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0" y="136188"/>
            <a:ext cx="9144000" cy="719846"/>
          </a:xfrm>
          <a:ln>
            <a:noFill/>
          </a:ln>
        </p:spPr>
        <p:txBody>
          <a:bodyPr tIns="0" rIns="18288">
            <a:no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0" y="932808"/>
            <a:ext cx="9144000" cy="487430"/>
          </a:xfrm>
        </p:spPr>
        <p:txBody>
          <a:bodyPr lIns="0" rIns="18288"/>
          <a:lstStyle>
            <a:lvl1pPr marL="0" marR="45720" indent="0" algn="ctr">
              <a:buNone/>
              <a:defRPr sz="2000" b="1">
                <a:solidFill>
                  <a:schemeClr val="accent6">
                    <a:lumMod val="60000"/>
                    <a:lumOff val="40000"/>
                  </a:schemeClr>
                </a:solidFill>
                <a:effectLst>
                  <a:outerShdw blurRad="38100" dist="38100" dir="2700000" algn="tl">
                    <a:srgbClr val="000000">
                      <a:alpha val="43137"/>
                    </a:srgbClr>
                  </a:outerShdw>
                </a:effectLst>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709613" y="2276475"/>
            <a:ext cx="3103562" cy="3589338"/>
          </a:xfrm>
        </p:spPr>
        <p:txBody>
          <a:bodyPr/>
          <a:lstStyle>
            <a:lvl1pPr>
              <a:buFontTx/>
              <a:buNone/>
              <a:defRPr sz="1800">
                <a:solidFill>
                  <a:schemeClr val="tx2">
                    <a:lumMod val="90000"/>
                  </a:schemeClr>
                </a:solidFill>
                <a:latin typeface="Calibri" pitchFamily="34" charset="0"/>
              </a:defRPr>
            </a:lvl1pPr>
            <a:lvl2pPr>
              <a:buFontTx/>
              <a:buNone/>
              <a:defRPr sz="1800">
                <a:solidFill>
                  <a:schemeClr val="bg1"/>
                </a:solidFill>
                <a:latin typeface="Calibri" pitchFamily="34" charset="0"/>
              </a:defRPr>
            </a:lvl2pPr>
            <a:lvl3pPr>
              <a:buFontTx/>
              <a:buNone/>
              <a:defRPr sz="1800">
                <a:solidFill>
                  <a:schemeClr val="tx1"/>
                </a:solidFill>
                <a:latin typeface="Calibri" pitchFamily="34" charset="0"/>
              </a:defRPr>
            </a:lvl3pPr>
            <a:lvl4pPr>
              <a:buFontTx/>
              <a:buNone/>
              <a:defRPr sz="1800">
                <a:solidFill>
                  <a:schemeClr val="accent6">
                    <a:lumMod val="60000"/>
                    <a:lumOff val="40000"/>
                  </a:schemeClr>
                </a:solidFill>
                <a:latin typeface="Calibri" pitchFamily="34" charset="0"/>
              </a:defRPr>
            </a:lvl4pPr>
            <a:lvl5pPr>
              <a:buFontTx/>
              <a:buNone/>
              <a:defRPr sz="1800">
                <a:solidFill>
                  <a:schemeClr val="bg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9"/>
          <p:cNvSpPr>
            <a:spLocks noGrp="1"/>
          </p:cNvSpPr>
          <p:nvPr>
            <p:ph type="dt" sz="half" idx="14"/>
          </p:nvPr>
        </p:nvSpPr>
        <p:spPr/>
        <p:txBody>
          <a:bodyPr/>
          <a:lstStyle>
            <a:lvl1pPr>
              <a:defRPr/>
            </a:lvl1pPr>
          </a:lstStyle>
          <a:p>
            <a:pPr>
              <a:defRPr/>
            </a:pPr>
            <a:fld id="{AEF8B256-FFC2-4933-9EB7-9F16A5E3B59F}" type="datetimeFigureOut">
              <a:rPr lang="en-US"/>
              <a:pPr>
                <a:defRPr/>
              </a:pPr>
              <a:t>5/11/2018</a:t>
            </a:fld>
            <a:endParaRPr lang="en-US"/>
          </a:p>
        </p:txBody>
      </p:sp>
      <p:sp>
        <p:nvSpPr>
          <p:cNvPr id="7" name="Footer Placeholder 18"/>
          <p:cNvSpPr>
            <a:spLocks noGrp="1"/>
          </p:cNvSpPr>
          <p:nvPr>
            <p:ph type="ftr" sz="quarter" idx="15"/>
          </p:nvPr>
        </p:nvSpPr>
        <p:spPr/>
        <p:txBody>
          <a:bodyPr/>
          <a:lstStyle>
            <a:lvl1pPr>
              <a:defRPr/>
            </a:lvl1pPr>
          </a:lstStyle>
          <a:p>
            <a:pPr>
              <a:defRPr/>
            </a:pPr>
            <a:endParaRPr lang="en-US"/>
          </a:p>
        </p:txBody>
      </p:sp>
      <p:sp>
        <p:nvSpPr>
          <p:cNvPr id="8" name="Slide Number Placeholder 26"/>
          <p:cNvSpPr>
            <a:spLocks noGrp="1"/>
          </p:cNvSpPr>
          <p:nvPr>
            <p:ph type="sldNum" sz="quarter" idx="16"/>
          </p:nvPr>
        </p:nvSpPr>
        <p:spPr>
          <a:xfrm>
            <a:off x="7696200" y="6324600"/>
            <a:ext cx="762000" cy="365125"/>
          </a:xfrm>
        </p:spPr>
        <p:txBody>
          <a:bodyPr/>
          <a:lstStyle>
            <a:lvl1pPr>
              <a:defRPr>
                <a:solidFill>
                  <a:srgbClr val="D1EAEE"/>
                </a:solidFill>
              </a:defRPr>
            </a:lvl1pPr>
          </a:lstStyle>
          <a:p>
            <a:pPr>
              <a:defRPr/>
            </a:pPr>
            <a:fld id="{7CD5A87E-F8B6-421A-83F9-B4746CFD66C1}" type="slidenum">
              <a:rPr lang="en-US" altLang="en-US"/>
              <a:pPr>
                <a:defRPr/>
              </a:pPr>
              <a:t>‹#›</a:t>
            </a:fld>
            <a:endParaRPr lang="en-US" altLang="en-US"/>
          </a:p>
        </p:txBody>
      </p:sp>
    </p:spTree>
    <p:extLst>
      <p:ext uri="{BB962C8B-B14F-4D97-AF65-F5344CB8AC3E}">
        <p14:creationId xmlns:p14="http://schemas.microsoft.com/office/powerpoint/2010/main" val="118476006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900464-ECCF-4233-9564-3A331173FA7E}" type="slidenum">
              <a:rPr lang="en-US" altLang="en-US"/>
              <a:pPr>
                <a:defRPr/>
              </a:pPr>
              <a:t>‹#›</a:t>
            </a:fld>
            <a:endParaRPr lang="en-US" altLang="en-US"/>
          </a:p>
        </p:txBody>
      </p:sp>
    </p:spTree>
    <p:extLst>
      <p:ext uri="{BB962C8B-B14F-4D97-AF65-F5344CB8AC3E}">
        <p14:creationId xmlns:p14="http://schemas.microsoft.com/office/powerpoint/2010/main" val="246370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3F8A8B-D698-4540-A59C-72A484318827}" type="slidenum">
              <a:rPr lang="en-US" altLang="en-US"/>
              <a:pPr>
                <a:defRPr/>
              </a:pPr>
              <a:t>‹#›</a:t>
            </a:fld>
            <a:endParaRPr lang="en-US" altLang="en-US"/>
          </a:p>
        </p:txBody>
      </p:sp>
    </p:spTree>
    <p:extLst>
      <p:ext uri="{BB962C8B-B14F-4D97-AF65-F5344CB8AC3E}">
        <p14:creationId xmlns:p14="http://schemas.microsoft.com/office/powerpoint/2010/main" val="4290044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Times New Roman" pitchFamily="18" charset="0"/>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29D479-3F00-44EE-A429-71A0E7644D9F}" type="slidenum">
              <a:rPr lang="en-US" altLang="en-US"/>
              <a:pPr>
                <a:defRPr/>
              </a:pPr>
              <a:t>‹#›</a:t>
            </a:fld>
            <a:endParaRPr lang="en-US" altLang="en-US"/>
          </a:p>
        </p:txBody>
      </p:sp>
    </p:spTree>
    <p:extLst>
      <p:ext uri="{BB962C8B-B14F-4D97-AF65-F5344CB8AC3E}">
        <p14:creationId xmlns:p14="http://schemas.microsoft.com/office/powerpoint/2010/main" val="647231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Times New Roman" pitchFamily="18" charset="0"/>
                <a:cs typeface="Times New Roman" pitchFamily="18" charset="0"/>
              </a:defRPr>
            </a:lvl1pPr>
            <a:lvl2pPr>
              <a:defRPr sz="24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Times New Roman" pitchFamily="18" charset="0"/>
                <a:cs typeface="Times New Roman" pitchFamily="18" charset="0"/>
              </a:defRPr>
            </a:lvl1pPr>
            <a:lvl2pPr>
              <a:defRPr sz="24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BA34CB-1142-4626-A70D-45D3D5891B4E}" type="slidenum">
              <a:rPr lang="en-US" altLang="en-US"/>
              <a:pPr>
                <a:defRPr/>
              </a:pPr>
              <a:t>‹#›</a:t>
            </a:fld>
            <a:endParaRPr lang="en-US" altLang="en-US"/>
          </a:p>
        </p:txBody>
      </p:sp>
    </p:spTree>
    <p:extLst>
      <p:ext uri="{BB962C8B-B14F-4D97-AF65-F5344CB8AC3E}">
        <p14:creationId xmlns:p14="http://schemas.microsoft.com/office/powerpoint/2010/main" val="188227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A1D2C3-1646-43E0-9B19-C72DD9E93658}" type="slidenum">
              <a:rPr lang="en-US" altLang="en-US"/>
              <a:pPr>
                <a:defRPr/>
              </a:pPr>
              <a:t>‹#›</a:t>
            </a:fld>
            <a:endParaRPr lang="en-US" altLang="en-US"/>
          </a:p>
        </p:txBody>
      </p:sp>
    </p:spTree>
    <p:extLst>
      <p:ext uri="{BB962C8B-B14F-4D97-AF65-F5344CB8AC3E}">
        <p14:creationId xmlns:p14="http://schemas.microsoft.com/office/powerpoint/2010/main" val="2181121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89CD8FF-2345-4144-8279-FC7800AF449D}" type="slidenum">
              <a:rPr lang="en-US" altLang="en-US"/>
              <a:pPr>
                <a:defRPr/>
              </a:pPr>
              <a:t>‹#›</a:t>
            </a:fld>
            <a:endParaRPr lang="en-US" altLang="en-US"/>
          </a:p>
        </p:txBody>
      </p:sp>
    </p:spTree>
    <p:extLst>
      <p:ext uri="{BB962C8B-B14F-4D97-AF65-F5344CB8AC3E}">
        <p14:creationId xmlns:p14="http://schemas.microsoft.com/office/powerpoint/2010/main" val="30089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8DD69E1-63C6-4E97-9267-D7164FD18B7F}" type="slidenum">
              <a:rPr lang="en-US" altLang="en-US"/>
              <a:pPr>
                <a:defRPr/>
              </a:pPr>
              <a:t>‹#›</a:t>
            </a:fld>
            <a:endParaRPr lang="en-US" altLang="en-US"/>
          </a:p>
        </p:txBody>
      </p:sp>
    </p:spTree>
    <p:extLst>
      <p:ext uri="{BB962C8B-B14F-4D97-AF65-F5344CB8AC3E}">
        <p14:creationId xmlns:p14="http://schemas.microsoft.com/office/powerpoint/2010/main" val="247987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E69773-2FFC-4114-991A-BF9B8790A3AE}" type="slidenum">
              <a:rPr lang="en-US" altLang="en-US"/>
              <a:pPr>
                <a:defRPr/>
              </a:pPr>
              <a:t>‹#›</a:t>
            </a:fld>
            <a:endParaRPr lang="en-US" altLang="en-US"/>
          </a:p>
        </p:txBody>
      </p:sp>
    </p:spTree>
    <p:extLst>
      <p:ext uri="{BB962C8B-B14F-4D97-AF65-F5344CB8AC3E}">
        <p14:creationId xmlns:p14="http://schemas.microsoft.com/office/powerpoint/2010/main" val="3968042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9425EF-73D1-4358-85FA-B3329F33CBC2}" type="slidenum">
              <a:rPr lang="en-US" altLang="en-US"/>
              <a:pPr>
                <a:defRPr/>
              </a:pPr>
              <a:t>‹#›</a:t>
            </a:fld>
            <a:endParaRPr lang="en-US" altLang="en-US"/>
          </a:p>
        </p:txBody>
      </p:sp>
    </p:spTree>
    <p:extLst>
      <p:ext uri="{BB962C8B-B14F-4D97-AF65-F5344CB8AC3E}">
        <p14:creationId xmlns:p14="http://schemas.microsoft.com/office/powerpoint/2010/main" val="1903526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0B7542-2F54-4C68-BB26-AA4816274FFF}" type="slidenum">
              <a:rPr lang="en-US" altLang="en-US"/>
              <a:pPr>
                <a:defRPr/>
              </a:pPr>
              <a:t>‹#›</a:t>
            </a:fld>
            <a:endParaRPr lang="en-US" altLang="en-US"/>
          </a:p>
        </p:txBody>
      </p:sp>
    </p:spTree>
    <p:extLst>
      <p:ext uri="{BB962C8B-B14F-4D97-AF65-F5344CB8AC3E}">
        <p14:creationId xmlns:p14="http://schemas.microsoft.com/office/powerpoint/2010/main" val="3467816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EFCA-F3EF-4076-A4A5-A686D098F2DC}" type="slidenum">
              <a:rPr lang="en-US" altLang="en-US"/>
              <a:pPr>
                <a:defRPr/>
              </a:pPr>
              <a:t>‹#›</a:t>
            </a:fld>
            <a:endParaRPr lang="en-US" altLang="en-US"/>
          </a:p>
        </p:txBody>
      </p:sp>
    </p:spTree>
    <p:extLst>
      <p:ext uri="{BB962C8B-B14F-4D97-AF65-F5344CB8AC3E}">
        <p14:creationId xmlns:p14="http://schemas.microsoft.com/office/powerpoint/2010/main" val="3054692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F9FC59-CC44-48DF-980A-96FC4AF5508E}" type="slidenum">
              <a:rPr lang="en-US" altLang="en-US"/>
              <a:pPr>
                <a:defRPr/>
              </a:pPr>
              <a:t>‹#›</a:t>
            </a:fld>
            <a:endParaRPr lang="en-US" altLang="en-US"/>
          </a:p>
        </p:txBody>
      </p:sp>
    </p:spTree>
    <p:extLst>
      <p:ext uri="{BB962C8B-B14F-4D97-AF65-F5344CB8AC3E}">
        <p14:creationId xmlns:p14="http://schemas.microsoft.com/office/powerpoint/2010/main" val="4047078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82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DE8AB7-51B5-441C-8E7E-A920166A6AA9}" type="slidenum">
              <a:rPr lang="en-US" altLang="en-US"/>
              <a:pPr>
                <a:defRPr/>
              </a:pPr>
              <a:t>‹#›</a:t>
            </a:fld>
            <a:endParaRPr lang="en-US" altLang="en-US"/>
          </a:p>
        </p:txBody>
      </p:sp>
    </p:spTree>
    <p:extLst>
      <p:ext uri="{BB962C8B-B14F-4D97-AF65-F5344CB8AC3E}">
        <p14:creationId xmlns:p14="http://schemas.microsoft.com/office/powerpoint/2010/main" val="243879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46E9D6-107D-4794-BA16-9E53EBFD546C}" type="slidenum">
              <a:rPr lang="en-US" altLang="en-US"/>
              <a:pPr>
                <a:defRPr/>
              </a:pPr>
              <a:t>‹#›</a:t>
            </a:fld>
            <a:endParaRPr lang="en-US" altLang="en-US"/>
          </a:p>
        </p:txBody>
      </p:sp>
    </p:spTree>
    <p:extLst>
      <p:ext uri="{BB962C8B-B14F-4D97-AF65-F5344CB8AC3E}">
        <p14:creationId xmlns:p14="http://schemas.microsoft.com/office/powerpoint/2010/main" val="184596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D9853A-234F-4EF3-BC00-5989758E1B3E}" type="slidenum">
              <a:rPr lang="en-US" altLang="en-US"/>
              <a:pPr>
                <a:defRPr/>
              </a:pPr>
              <a:t>‹#›</a:t>
            </a:fld>
            <a:endParaRPr lang="en-US" altLang="en-US"/>
          </a:p>
        </p:txBody>
      </p:sp>
    </p:spTree>
    <p:extLst>
      <p:ext uri="{BB962C8B-B14F-4D97-AF65-F5344CB8AC3E}">
        <p14:creationId xmlns:p14="http://schemas.microsoft.com/office/powerpoint/2010/main" val="337648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2D66A6-C1EF-4502-8196-8821B706A347}" type="slidenum">
              <a:rPr lang="en-US" altLang="en-US"/>
              <a:pPr>
                <a:defRPr/>
              </a:pPr>
              <a:t>‹#›</a:t>
            </a:fld>
            <a:endParaRPr lang="en-US" altLang="en-US"/>
          </a:p>
        </p:txBody>
      </p:sp>
    </p:spTree>
    <p:extLst>
      <p:ext uri="{BB962C8B-B14F-4D97-AF65-F5344CB8AC3E}">
        <p14:creationId xmlns:p14="http://schemas.microsoft.com/office/powerpoint/2010/main" val="1817774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E319720-C305-4016-8579-BBEF9E48EA1E}" type="slidenum">
              <a:rPr lang="en-US" altLang="en-US"/>
              <a:pPr>
                <a:defRPr/>
              </a:pPr>
              <a:t>‹#›</a:t>
            </a:fld>
            <a:endParaRPr lang="en-US" altLang="en-US"/>
          </a:p>
        </p:txBody>
      </p:sp>
    </p:spTree>
    <p:extLst>
      <p:ext uri="{BB962C8B-B14F-4D97-AF65-F5344CB8AC3E}">
        <p14:creationId xmlns:p14="http://schemas.microsoft.com/office/powerpoint/2010/main" val="441554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88E40D-085B-4C33-A90B-B15EC9AAA5BD}" type="slidenum">
              <a:rPr lang="en-US" altLang="en-US"/>
              <a:pPr>
                <a:defRPr/>
              </a:pPr>
              <a:t>‹#›</a:t>
            </a:fld>
            <a:endParaRPr lang="en-US" altLang="en-US"/>
          </a:p>
        </p:txBody>
      </p:sp>
    </p:spTree>
    <p:extLst>
      <p:ext uri="{BB962C8B-B14F-4D97-AF65-F5344CB8AC3E}">
        <p14:creationId xmlns:p14="http://schemas.microsoft.com/office/powerpoint/2010/main" val="1787060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4C754B-7562-4235-8556-5B625A38D7C0}" type="slidenum">
              <a:rPr lang="en-US" altLang="en-US"/>
              <a:pPr>
                <a:defRPr/>
              </a:pPr>
              <a:t>‹#›</a:t>
            </a:fld>
            <a:endParaRPr lang="en-US" altLang="en-US"/>
          </a:p>
        </p:txBody>
      </p:sp>
    </p:spTree>
    <p:extLst>
      <p:ext uri="{BB962C8B-B14F-4D97-AF65-F5344CB8AC3E}">
        <p14:creationId xmlns:p14="http://schemas.microsoft.com/office/powerpoint/2010/main" val="129696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279525"/>
            <a:ext cx="822960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5311605-4682-4ECC-80A6-2A8B7B24251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23" r:id="rId12"/>
  </p:sldLayoutIdLst>
  <p:hf hdr="0" ft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A9C9121-8D03-4A72-A569-0563374502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4" r:id="rId12"/>
  </p:sldLayoutIdLst>
  <p:hf hdr="0" ftr="0" dt="0"/>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jayflemingphotography.com/shop/the-book-workingthewat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ctrTitle"/>
          </p:nvPr>
        </p:nvSpPr>
        <p:spPr/>
        <p:txBody>
          <a:bodyPr/>
          <a:lstStyle/>
          <a:p>
            <a:pPr eaLnBrk="1" hangingPunct="1"/>
            <a:r>
              <a:rPr lang="en-US" altLang="en-US" smtClean="0"/>
              <a:t>Geodesy for Coastal Science</a:t>
            </a:r>
          </a:p>
        </p:txBody>
      </p:sp>
      <p:sp>
        <p:nvSpPr>
          <p:cNvPr id="3" name="Subtitle 2"/>
          <p:cNvSpPr>
            <a:spLocks noGrp="1"/>
          </p:cNvSpPr>
          <p:nvPr>
            <p:ph type="subTitle" idx="1"/>
          </p:nvPr>
        </p:nvSpPr>
        <p:spPr>
          <a:xfrm>
            <a:off x="685800" y="3886200"/>
            <a:ext cx="7696200" cy="1752600"/>
          </a:xfrm>
        </p:spPr>
        <p:txBody>
          <a:bodyPr rtlCol="0">
            <a:normAutofit/>
          </a:bodyPr>
          <a:lstStyle/>
          <a:p>
            <a:pPr eaLnBrk="1" fontAlgn="auto" hangingPunct="1">
              <a:spcAft>
                <a:spcPts val="0"/>
              </a:spcAft>
              <a:defRPr/>
            </a:pPr>
            <a:r>
              <a:rPr lang="en-US" dirty="0"/>
              <a:t>Why NGS </a:t>
            </a:r>
            <a:r>
              <a:rPr lang="en-US" dirty="0" smtClean="0"/>
              <a:t>products/services </a:t>
            </a:r>
            <a:r>
              <a:rPr lang="en-US" dirty="0"/>
              <a:t>matters to coastal </a:t>
            </a:r>
            <a:r>
              <a:rPr lang="en-US" dirty="0" smtClean="0"/>
              <a:t>partners</a:t>
            </a:r>
            <a:endParaRPr lang="en-US" sz="2400" dirty="0"/>
          </a:p>
        </p:txBody>
      </p:sp>
      <p:sp>
        <p:nvSpPr>
          <p:cNvPr id="7173" name="TextBox 1"/>
          <p:cNvSpPr txBox="1">
            <a:spLocks noChangeArrowheads="1"/>
          </p:cNvSpPr>
          <p:nvPr/>
        </p:nvSpPr>
        <p:spPr bwMode="auto">
          <a:xfrm>
            <a:off x="838200" y="58674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800">
                <a:latin typeface="Arial" panose="020B0604020202020204" pitchFamily="34" charset="0"/>
              </a:rPr>
              <a:t>2018 NGS Convocation</a:t>
            </a:r>
          </a:p>
          <a:p>
            <a:pPr algn="ctr" eaLnBrk="1" hangingPunct="1">
              <a:spcBef>
                <a:spcPct val="0"/>
              </a:spcBef>
              <a:buFontTx/>
              <a:buNone/>
            </a:pPr>
            <a:r>
              <a:rPr lang="en-US" altLang="en-US" sz="1800">
                <a:latin typeface="Arial" panose="020B0604020202020204" pitchFamily="34" charset="0"/>
              </a:rPr>
              <a:t>May 10, NOAA Science Center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0200" y="3328988"/>
            <a:ext cx="4603750" cy="2308225"/>
          </a:xfrm>
          <a:prstGeom prst="rect">
            <a:avLst/>
          </a:prstGeom>
        </p:spPr>
        <p:txBody>
          <a:bodyPr>
            <a:spAutoFit/>
          </a:bodyPr>
          <a:lstStyle/>
          <a:p>
            <a:pPr algn="ctr">
              <a:defRPr/>
            </a:pPr>
            <a:r>
              <a:rPr lang="en-US" b="1" dirty="0">
                <a:solidFill>
                  <a:schemeClr val="bg1">
                    <a:lumMod val="50000"/>
                  </a:schemeClr>
                </a:solidFill>
              </a:rPr>
              <a:t>Example 1</a:t>
            </a:r>
          </a:p>
          <a:p>
            <a:pPr algn="ctr">
              <a:defRPr/>
            </a:pPr>
            <a:r>
              <a:rPr lang="en-US" b="1" dirty="0">
                <a:solidFill>
                  <a:schemeClr val="bg1">
                    <a:lumMod val="50000"/>
                  </a:schemeClr>
                </a:solidFill>
              </a:rPr>
              <a:t> Importance of outreach</a:t>
            </a:r>
            <a:endParaRPr lang="en-US" b="1" u="sng" dirty="0">
              <a:solidFill>
                <a:schemeClr val="bg1">
                  <a:lumMod val="50000"/>
                </a:schemeClr>
              </a:solidFill>
            </a:endParaRPr>
          </a:p>
          <a:p>
            <a:pPr algn="ctr">
              <a:defRPr/>
            </a:pPr>
            <a:r>
              <a:rPr lang="en-US" b="1" u="sng" dirty="0"/>
              <a:t>Flood Plain Manager</a:t>
            </a:r>
          </a:p>
          <a:p>
            <a:pPr algn="ctr">
              <a:defRPr/>
            </a:pPr>
            <a:endParaRPr lang="en-US" dirty="0">
              <a:solidFill>
                <a:schemeClr val="bg1">
                  <a:lumMod val="50000"/>
                </a:schemeClr>
              </a:solidFill>
            </a:endParaRPr>
          </a:p>
          <a:p>
            <a:pPr algn="ctr">
              <a:defRPr/>
            </a:pPr>
            <a:endParaRPr lang="en-US" dirty="0">
              <a:solidFill>
                <a:schemeClr val="bg1">
                  <a:lumMod val="50000"/>
                </a:schemeClr>
              </a:solidFill>
            </a:endParaRPr>
          </a:p>
          <a:p>
            <a:pPr algn="ctr">
              <a:defRPr/>
            </a:pPr>
            <a:endParaRPr lang="en-US" dirty="0">
              <a:solidFill>
                <a:schemeClr val="bg1">
                  <a:lumMod val="50000"/>
                </a:schemeClr>
              </a:solidFill>
            </a:endParaRPr>
          </a:p>
          <a:p>
            <a:pPr marL="285750" indent="-285750" algn="ctr">
              <a:buFont typeface="Arial" panose="020B0604020202020204" pitchFamily="34" charset="0"/>
              <a:buChar char="•"/>
              <a:defRPr/>
            </a:pPr>
            <a:endParaRPr lang="en-US" dirty="0">
              <a:solidFill>
                <a:schemeClr val="bg1">
                  <a:lumMod val="50000"/>
                </a:schemeClr>
              </a:solidFill>
            </a:endParaRPr>
          </a:p>
          <a:p>
            <a:pPr marL="285750" indent="-285750" algn="ctr">
              <a:buFontTx/>
              <a:buChar char="-"/>
              <a:defRPr/>
            </a:pPr>
            <a:endParaRPr lang="en-US" dirty="0">
              <a:solidFill>
                <a:schemeClr val="bg1">
                  <a:lumMod val="50000"/>
                </a:schemeClr>
              </a:solidFill>
            </a:endParaRPr>
          </a:p>
        </p:txBody>
      </p:sp>
      <p:sp>
        <p:nvSpPr>
          <p:cNvPr id="13" name="Rectangle 12"/>
          <p:cNvSpPr/>
          <p:nvPr/>
        </p:nvSpPr>
        <p:spPr>
          <a:xfrm>
            <a:off x="4767263" y="3354388"/>
            <a:ext cx="4602162" cy="2308225"/>
          </a:xfrm>
          <a:prstGeom prst="rect">
            <a:avLst/>
          </a:prstGeom>
        </p:spPr>
        <p:txBody>
          <a:bodyPr>
            <a:spAutoFit/>
          </a:bodyPr>
          <a:lstStyle/>
          <a:p>
            <a:pPr algn="ctr">
              <a:defRPr/>
            </a:pPr>
            <a:r>
              <a:rPr lang="en-US" b="1" dirty="0">
                <a:solidFill>
                  <a:schemeClr val="bg1">
                    <a:lumMod val="50000"/>
                  </a:schemeClr>
                </a:solidFill>
              </a:rPr>
              <a:t>Example 2</a:t>
            </a:r>
          </a:p>
          <a:p>
            <a:pPr algn="ctr">
              <a:defRPr/>
            </a:pPr>
            <a:r>
              <a:rPr lang="en-US" b="1" dirty="0">
                <a:solidFill>
                  <a:schemeClr val="bg1">
                    <a:lumMod val="50000"/>
                  </a:schemeClr>
                </a:solidFill>
              </a:rPr>
              <a:t>Importance of NSRS Modernization</a:t>
            </a:r>
          </a:p>
          <a:p>
            <a:pPr algn="ctr">
              <a:defRPr/>
            </a:pPr>
            <a:r>
              <a:rPr lang="en-US" b="1" u="sng" dirty="0"/>
              <a:t>NFIP Home Owner  </a:t>
            </a:r>
          </a:p>
          <a:p>
            <a:pPr algn="ctr">
              <a:defRPr/>
            </a:pPr>
            <a:endParaRPr lang="en-US" dirty="0">
              <a:solidFill>
                <a:schemeClr val="bg1">
                  <a:lumMod val="50000"/>
                </a:schemeClr>
              </a:solidFill>
            </a:endParaRPr>
          </a:p>
          <a:p>
            <a:pPr algn="ctr">
              <a:defRPr/>
            </a:pPr>
            <a:endParaRPr lang="en-US" dirty="0">
              <a:solidFill>
                <a:schemeClr val="bg1">
                  <a:lumMod val="50000"/>
                </a:schemeClr>
              </a:solidFill>
            </a:endParaRPr>
          </a:p>
          <a:p>
            <a:pPr algn="ctr">
              <a:defRPr/>
            </a:pPr>
            <a:endParaRPr lang="en-US" dirty="0">
              <a:solidFill>
                <a:schemeClr val="bg1">
                  <a:lumMod val="50000"/>
                </a:schemeClr>
              </a:solidFill>
            </a:endParaRPr>
          </a:p>
          <a:p>
            <a:pPr algn="ctr">
              <a:defRPr/>
            </a:pPr>
            <a:endParaRPr lang="en-US" dirty="0">
              <a:solidFill>
                <a:schemeClr val="bg1">
                  <a:lumMod val="50000"/>
                </a:schemeClr>
              </a:solidFill>
            </a:endParaRPr>
          </a:p>
          <a:p>
            <a:pPr marL="285750" indent="-285750" algn="ctr">
              <a:buFontTx/>
              <a:buChar char="-"/>
              <a:defRPr/>
            </a:pPr>
            <a:endParaRPr lang="en-US" dirty="0">
              <a:solidFill>
                <a:schemeClr val="bg1">
                  <a:lumMod val="50000"/>
                </a:schemeClr>
              </a:solidFill>
            </a:endParaRPr>
          </a:p>
        </p:txBody>
      </p:sp>
      <p:pic>
        <p:nvPicPr>
          <p:cNvPr id="2150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313238"/>
            <a:ext cx="237172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Resident">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338" y="43132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FloodplainManager">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7275" y="43132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9"/>
          <p:cNvSpPr txBox="1">
            <a:spLocks noChangeArrowheads="1"/>
          </p:cNvSpPr>
          <p:nvPr/>
        </p:nvSpPr>
        <p:spPr bwMode="auto">
          <a:xfrm>
            <a:off x="63500" y="511175"/>
            <a:ext cx="901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000" b="1">
                <a:latin typeface="Times New Roman" panose="02020603050405020304" pitchFamily="18" charset="0"/>
                <a:cs typeface="Times New Roman" panose="02020603050405020304" pitchFamily="18" charset="0"/>
              </a:rPr>
              <a:t>Critical Role of NSRS Outreach and Modernization to FEMA’s National Flood Insurance Program (NFIP)</a:t>
            </a:r>
          </a:p>
        </p:txBody>
      </p:sp>
      <p:sp>
        <p:nvSpPr>
          <p:cNvPr id="21512" name="Rectangle 10"/>
          <p:cNvSpPr>
            <a:spLocks noChangeArrowheads="1"/>
          </p:cNvSpPr>
          <p:nvPr/>
        </p:nvSpPr>
        <p:spPr bwMode="auto">
          <a:xfrm>
            <a:off x="698500" y="1501775"/>
            <a:ext cx="77470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Together, these two quintessential voice messages provide a clear, concise, and powerful illustration of why we need to work more closely with FEMA to ensure that Base Flood Elevations (BFEs) are reflective of true risk, and how NSRS modernization will improve flood mapping.</a:t>
            </a:r>
          </a:p>
          <a:p>
            <a:pPr algn="ctr">
              <a:spcBef>
                <a:spcPct val="0"/>
              </a:spcBef>
              <a:buFontTx/>
              <a:buNone/>
            </a:pPr>
            <a:endParaRPr lang="en-US" altLang="en-US" sz="1800">
              <a:latin typeface="Times New Roman" panose="02020603050405020304" pitchFamily="18" charset="0"/>
              <a:cs typeface="Times New Roman" panose="02020603050405020304" pitchFamily="18" charset="0"/>
            </a:endParaRPr>
          </a:p>
          <a:p>
            <a:pPr algn="ctr">
              <a:spcBef>
                <a:spcPct val="0"/>
              </a:spcBef>
              <a:buFontTx/>
              <a:buNone/>
            </a:pPr>
            <a:r>
              <a:rPr lang="en-US" altLang="en-US" sz="2400" b="1">
                <a:solidFill>
                  <a:srgbClr val="C00000"/>
                </a:solidFill>
                <a:latin typeface="Times New Roman" panose="02020603050405020304" pitchFamily="18" charset="0"/>
                <a:cs typeface="Times New Roman" panose="02020603050405020304" pitchFamily="18" charset="0"/>
              </a:rPr>
              <a:t>… this is why what we do matters to the Nation.</a:t>
            </a:r>
            <a:r>
              <a:rPr lang="en-US" altLang="en-US" sz="1800">
                <a:latin typeface="Times New Roman" panose="02020603050405020304" pitchFamily="18" charset="0"/>
                <a:cs typeface="Times New Roman" panose="02020603050405020304" pitchFamily="18" charset="0"/>
              </a:rPr>
              <a:t/>
            </a:r>
            <a:br>
              <a:rPr lang="en-US" altLang="en-US" sz="1800">
                <a:latin typeface="Times New Roman" panose="02020603050405020304" pitchFamily="18" charset="0"/>
                <a:cs typeface="Times New Roman" panose="02020603050405020304" pitchFamily="18" charset="0"/>
              </a:rPr>
            </a:br>
            <a:endParaRPr lang="en-US" altLang="en-US" sz="1800">
              <a:latin typeface="Times New Roman" panose="02020603050405020304" pitchFamily="18" charset="0"/>
              <a:cs typeface="Times New Roman" panose="02020603050405020304" pitchFamily="18" charset="0"/>
            </a:endParaRPr>
          </a:p>
        </p:txBody>
      </p:sp>
      <p:pic>
        <p:nvPicPr>
          <p:cNvPr id="2151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5089525"/>
            <a:ext cx="169386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627938" y="6148388"/>
            <a:ext cx="565150" cy="484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 name="Picture 20"/>
          <p:cNvPicPr>
            <a:picLocks noChangeAspect="1"/>
          </p:cNvPicPr>
          <p:nvPr/>
        </p:nvPicPr>
        <p:blipFill>
          <a:blip r:embed="rId5"/>
          <a:stretch>
            <a:fillRect/>
          </a:stretch>
        </p:blipFill>
        <p:spPr>
          <a:xfrm>
            <a:off x="1460500" y="5238750"/>
            <a:ext cx="4002088" cy="1581150"/>
          </a:xfrm>
          <a:prstGeom prst="rect">
            <a:avLst/>
          </a:prstGeom>
          <a:effectLst>
            <a:outerShdw blurRad="50800" dist="38100" dir="2700000" algn="tl" rotWithShape="0">
              <a:prstClr val="black">
                <a:alpha val="40000"/>
              </a:prstClr>
            </a:outerShdw>
          </a:effectLst>
        </p:spPr>
      </p:pic>
      <p:sp>
        <p:nvSpPr>
          <p:cNvPr id="22" name="Oval 21"/>
          <p:cNvSpPr/>
          <p:nvPr/>
        </p:nvSpPr>
        <p:spPr>
          <a:xfrm>
            <a:off x="8193088" y="6543675"/>
            <a:ext cx="246062" cy="889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5954713" y="6343650"/>
            <a:ext cx="246062" cy="889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ight Brace 23"/>
          <p:cNvSpPr/>
          <p:nvPr/>
        </p:nvSpPr>
        <p:spPr>
          <a:xfrm>
            <a:off x="8320088" y="6148388"/>
            <a:ext cx="125412" cy="428625"/>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Right Brace 24"/>
          <p:cNvSpPr/>
          <p:nvPr/>
        </p:nvSpPr>
        <p:spPr>
          <a:xfrm flipH="1">
            <a:off x="5970588" y="6148388"/>
            <a:ext cx="130175" cy="227012"/>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TextBox 25"/>
          <p:cNvSpPr txBox="1"/>
          <p:nvPr/>
        </p:nvSpPr>
        <p:spPr>
          <a:xfrm>
            <a:off x="5813425" y="5657850"/>
            <a:ext cx="1112838" cy="461963"/>
          </a:xfrm>
          <a:prstGeom prst="rect">
            <a:avLst/>
          </a:prstGeom>
          <a:noFill/>
        </p:spPr>
        <p:txBody>
          <a:bodyPr>
            <a:spAutoFit/>
          </a:bodyPr>
          <a:lstStyle/>
          <a:p>
            <a:pPr>
              <a:defRPr/>
            </a:pPr>
            <a:r>
              <a:rPr lang="en-US" sz="1200" b="1" cap="small" dirty="0">
                <a:solidFill>
                  <a:schemeClr val="tx1">
                    <a:lumMod val="75000"/>
                    <a:lumOff val="25000"/>
                  </a:schemeClr>
                </a:solidFill>
              </a:rPr>
              <a:t>14. 6ft NAVD88?</a:t>
            </a:r>
          </a:p>
        </p:txBody>
      </p:sp>
      <p:sp>
        <p:nvSpPr>
          <p:cNvPr id="27" name="TextBox 26"/>
          <p:cNvSpPr txBox="1"/>
          <p:nvPr/>
        </p:nvSpPr>
        <p:spPr>
          <a:xfrm>
            <a:off x="7888288" y="5657850"/>
            <a:ext cx="1112837" cy="461963"/>
          </a:xfrm>
          <a:prstGeom prst="rect">
            <a:avLst/>
          </a:prstGeom>
          <a:noFill/>
        </p:spPr>
        <p:txBody>
          <a:bodyPr>
            <a:spAutoFit/>
          </a:bodyPr>
          <a:lstStyle/>
          <a:p>
            <a:pPr>
              <a:defRPr/>
            </a:pPr>
            <a:r>
              <a:rPr lang="en-US" sz="1200" b="1" cap="small" dirty="0">
                <a:solidFill>
                  <a:schemeClr val="tx1">
                    <a:lumMod val="75000"/>
                    <a:lumOff val="25000"/>
                  </a:schemeClr>
                </a:solidFill>
              </a:rPr>
              <a:t>14. 9ft NAVD88?</a:t>
            </a:r>
          </a:p>
        </p:txBody>
      </p:sp>
      <p:sp>
        <p:nvSpPr>
          <p:cNvPr id="28" name="TextBox 27"/>
          <p:cNvSpPr txBox="1"/>
          <p:nvPr/>
        </p:nvSpPr>
        <p:spPr>
          <a:xfrm>
            <a:off x="6370638" y="6276975"/>
            <a:ext cx="1604962" cy="461963"/>
          </a:xfrm>
          <a:prstGeom prst="rect">
            <a:avLst/>
          </a:prstGeom>
          <a:noFill/>
        </p:spPr>
        <p:txBody>
          <a:bodyPr>
            <a:spAutoFit/>
          </a:bodyPr>
          <a:lstStyle/>
          <a:p>
            <a:pPr algn="ctr">
              <a:defRPr/>
            </a:pPr>
            <a:r>
              <a:rPr lang="en-US" sz="1200" b="1" cap="small" dirty="0">
                <a:solidFill>
                  <a:schemeClr val="tx1">
                    <a:lumMod val="75000"/>
                    <a:lumOff val="25000"/>
                  </a:schemeClr>
                </a:solidFill>
              </a:rPr>
              <a:t>In or out of 14.7 </a:t>
            </a:r>
            <a:r>
              <a:rPr lang="en-US" sz="1200" b="1" cap="small" dirty="0" err="1">
                <a:solidFill>
                  <a:schemeClr val="tx1">
                    <a:lumMod val="75000"/>
                    <a:lumOff val="25000"/>
                  </a:schemeClr>
                </a:solidFill>
              </a:rPr>
              <a:t>ft</a:t>
            </a:r>
            <a:r>
              <a:rPr lang="en-US" sz="1200" b="1" cap="small" dirty="0">
                <a:solidFill>
                  <a:schemeClr val="tx1">
                    <a:lumMod val="75000"/>
                    <a:lumOff val="25000"/>
                  </a:schemeClr>
                </a:solidFill>
              </a:rPr>
              <a:t> NAVD88 BFE??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latin typeface="Times New Roman" panose="02020603050405020304" pitchFamily="18" charset="0"/>
                <a:cs typeface="Times New Roman" panose="02020603050405020304" pitchFamily="18" charset="0"/>
              </a:rPr>
              <a:t>Galen Scott </a:t>
            </a:r>
            <a:r>
              <a:rPr lang="en-US" altLang="en-US" sz="1600" smtClean="0">
                <a:latin typeface="Times New Roman" panose="02020603050405020304" pitchFamily="18" charset="0"/>
                <a:cs typeface="Times New Roman" panose="02020603050405020304" pitchFamily="18" charset="0"/>
              </a:rPr>
              <a:t>Program Analyst, Geosciences Research Division</a:t>
            </a:r>
            <a:endParaRPr lang="en-US" altLang="en-US" smtClean="0">
              <a:latin typeface="Times New Roman" panose="02020603050405020304" pitchFamily="18" charset="0"/>
              <a:cs typeface="Times New Roman" panose="02020603050405020304" pitchFamily="18" charset="0"/>
            </a:endParaRPr>
          </a:p>
        </p:txBody>
      </p:sp>
      <p:pic>
        <p:nvPicPr>
          <p:cNvPr id="21507" name="Content Placeholder 4"/>
          <p:cNvPicPr>
            <a:picLocks noGrp="1" noChangeAspect="1"/>
          </p:cNvPicPr>
          <p:nvPr>
            <p:ph idx="1"/>
          </p:nvPr>
        </p:nvPicPr>
        <p:blipFill>
          <a:blip r:embed="rId2"/>
          <a:srcRect/>
          <a:stretch>
            <a:fillRect/>
          </a:stretch>
        </p:blipFill>
        <p:spPr>
          <a:xfrm>
            <a:off x="334963" y="1417638"/>
            <a:ext cx="3706812" cy="4938712"/>
          </a:xfrm>
          <a:effectLst>
            <a:outerShdw blurRad="292100" dist="139700" dir="2700000" algn="tl" rotWithShape="0">
              <a:srgbClr val="333333">
                <a:alpha val="65000"/>
              </a:srgbClr>
            </a:outerShdw>
          </a:effectLst>
        </p:spPr>
      </p:pic>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485B92-EE6C-4804-B3DC-43124E64C531}" type="slidenum">
              <a:rPr lang="en-US" altLang="en-US" sz="1200" smtClean="0">
                <a:solidFill>
                  <a:srgbClr val="898989"/>
                </a:solidFill>
              </a:rPr>
              <a:pPr>
                <a:spcBef>
                  <a:spcPct val="0"/>
                </a:spcBef>
                <a:buFontTx/>
                <a:buNone/>
              </a:pPr>
              <a:t>11</a:t>
            </a:fld>
            <a:endParaRPr lang="en-US" altLang="en-US" sz="1200" smtClean="0">
              <a:solidFill>
                <a:srgbClr val="898989"/>
              </a:solidFill>
            </a:endParaRPr>
          </a:p>
        </p:txBody>
      </p:sp>
      <p:sp>
        <p:nvSpPr>
          <p:cNvPr id="22533" name="Rectangle 1"/>
          <p:cNvSpPr>
            <a:spLocks noChangeArrowheads="1"/>
          </p:cNvSpPr>
          <p:nvPr/>
        </p:nvSpPr>
        <p:spPr bwMode="auto">
          <a:xfrm>
            <a:off x="4435475" y="1660525"/>
            <a:ext cx="3989388"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What keeps coastal managers up at night?</a:t>
            </a:r>
            <a:endParaRPr lang="en-US" altLang="en-US" sz="11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11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400">
                <a:solidFill>
                  <a:srgbClr val="595959"/>
                </a:solidFill>
                <a:latin typeface="Times New Roman" panose="02020603050405020304" pitchFamily="18" charset="0"/>
                <a:cs typeface="Times New Roman" panose="02020603050405020304" pitchFamily="18" charset="0"/>
              </a:rPr>
              <a:t>According to Dave Carter, DE’s Coastal Zone Manager: </a:t>
            </a:r>
          </a:p>
          <a:p>
            <a:pPr>
              <a:spcBef>
                <a:spcPct val="0"/>
              </a:spcBef>
              <a:buFontTx/>
              <a:buNone/>
            </a:pPr>
            <a:endParaRPr lang="en-US" altLang="en-US" sz="2400">
              <a:solidFill>
                <a:srgbClr val="595959"/>
              </a:solidFill>
              <a:latin typeface="Times New Roman" panose="02020603050405020304" pitchFamily="18" charset="0"/>
              <a:cs typeface="Times New Roman" panose="02020603050405020304" pitchFamily="18" charset="0"/>
            </a:endParaRPr>
          </a:p>
          <a:p>
            <a:pPr>
              <a:spcBef>
                <a:spcPct val="0"/>
              </a:spcBef>
              <a:buFontTx/>
              <a:buNone/>
            </a:pPr>
            <a:r>
              <a:rPr lang="en-US" altLang="en-US" sz="2400">
                <a:solidFill>
                  <a:srgbClr val="595959"/>
                </a:solidFill>
                <a:latin typeface="Times New Roman" panose="02020603050405020304" pitchFamily="18" charset="0"/>
                <a:cs typeface="Times New Roman" panose="02020603050405020304" pitchFamily="18" charset="0"/>
              </a:rPr>
              <a:t>“When will storm events breach hazardous waste containment berms?”</a:t>
            </a:r>
            <a:endParaRPr lang="en-US" altLang="en-US" sz="12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 </a:t>
            </a:r>
            <a:endParaRPr lang="en-US" altLang="en-US" sz="20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460375"/>
            <a:ext cx="637222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948333-CD4B-40D7-89FD-E9722A0DC52C}" type="slidenum">
              <a:rPr lang="en-US" altLang="en-US" sz="900" smtClean="0">
                <a:solidFill>
                  <a:srgbClr val="898989"/>
                </a:solidFill>
                <a:latin typeface="Gill Sans MT" panose="020B0502020104020203" pitchFamily="34" charset="0"/>
                <a:ea typeface="MS PGothic" panose="020B0600070205080204" pitchFamily="34" charset="-128"/>
              </a:rPr>
              <a:pPr>
                <a:spcBef>
                  <a:spcPct val="0"/>
                </a:spcBef>
                <a:buFontTx/>
                <a:buNone/>
              </a:pPr>
              <a:t>12</a:t>
            </a:fld>
            <a:endParaRPr lang="en-US" altLang="en-US" sz="900" smtClean="0">
              <a:solidFill>
                <a:srgbClr val="898989"/>
              </a:solidFill>
              <a:latin typeface="Gill Sans MT" panose="020B0502020104020203" pitchFamily="34" charset="0"/>
              <a:ea typeface="MS PGothic" panose="020B0600070205080204" pitchFamily="34" charset="-128"/>
            </a:endParaRPr>
          </a:p>
        </p:txBody>
      </p:sp>
      <p:pic>
        <p:nvPicPr>
          <p:cNvPr id="2" name="Picture 1"/>
          <p:cNvPicPr>
            <a:picLocks noChangeAspect="1"/>
          </p:cNvPicPr>
          <p:nvPr/>
        </p:nvPicPr>
        <p:blipFill>
          <a:blip r:embed="rId3"/>
          <a:stretch>
            <a:fillRect/>
          </a:stretch>
        </p:blipFill>
        <p:spPr>
          <a:xfrm>
            <a:off x="173038" y="2719388"/>
            <a:ext cx="3024187" cy="2268537"/>
          </a:xfrm>
          <a:prstGeom prst="rect">
            <a:avLst/>
          </a:prstGeom>
          <a:ln>
            <a:noFill/>
          </a:ln>
          <a:effectLst>
            <a:outerShdw blurRad="292100" dist="139700" dir="2700000" algn="tl" rotWithShape="0">
              <a:srgbClr val="333333">
                <a:alpha val="65000"/>
              </a:srgbClr>
            </a:outerShdw>
          </a:effectLst>
        </p:spPr>
      </p:pic>
      <p:pic>
        <p:nvPicPr>
          <p:cNvPr id="23557" name="Picture 2" descr="https://lh4.googleusercontent.com/pyLwKoNdlysDNJ0BLVVxkRHbhssA6MmnMNYysm1eXTkIS1Am5ilvl5iKK3rvEpgSf78OlcArJWPusSBfY8Pb0UfIhGODW0fMWJmFf5atCYYKzJ1DrDC-4-NXSEbTzywg69u5jp0P5P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588" y="2401888"/>
            <a:ext cx="4951412"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10"/>
          <p:cNvGrpSpPr>
            <a:grpSpLocks/>
          </p:cNvGrpSpPr>
          <p:nvPr/>
        </p:nvGrpSpPr>
        <p:grpSpPr bwMode="auto">
          <a:xfrm>
            <a:off x="5675313" y="2357438"/>
            <a:ext cx="417512" cy="417512"/>
            <a:chOff x="8911244" y="2302625"/>
            <a:chExt cx="556953" cy="556953"/>
          </a:xfrm>
        </p:grpSpPr>
        <p:sp>
          <p:nvSpPr>
            <p:cNvPr id="10" name="Oval 9"/>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13" name="Oval 12"/>
            <p:cNvSpPr/>
            <p:nvPr/>
          </p:nvSpPr>
          <p:spPr>
            <a:xfrm>
              <a:off x="9091247" y="2476276"/>
              <a:ext cx="201182"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59" name="Group 14"/>
          <p:cNvGrpSpPr>
            <a:grpSpLocks/>
          </p:cNvGrpSpPr>
          <p:nvPr/>
        </p:nvGrpSpPr>
        <p:grpSpPr bwMode="auto">
          <a:xfrm>
            <a:off x="5975350" y="2274888"/>
            <a:ext cx="417513" cy="419100"/>
            <a:chOff x="8911244" y="2302625"/>
            <a:chExt cx="556953" cy="556953"/>
          </a:xfrm>
        </p:grpSpPr>
        <p:sp>
          <p:nvSpPr>
            <p:cNvPr id="16" name="Oval 15"/>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17" name="Oval 16"/>
            <p:cNvSpPr/>
            <p:nvPr/>
          </p:nvSpPr>
          <p:spPr>
            <a:xfrm>
              <a:off x="9091248" y="2477727"/>
              <a:ext cx="201180" cy="206748"/>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0" name="Group 17"/>
          <p:cNvGrpSpPr>
            <a:grpSpLocks/>
          </p:cNvGrpSpPr>
          <p:nvPr/>
        </p:nvGrpSpPr>
        <p:grpSpPr bwMode="auto">
          <a:xfrm>
            <a:off x="6985000" y="3271838"/>
            <a:ext cx="417513" cy="417512"/>
            <a:chOff x="8911244" y="2302625"/>
            <a:chExt cx="556953" cy="556953"/>
          </a:xfrm>
        </p:grpSpPr>
        <p:sp>
          <p:nvSpPr>
            <p:cNvPr id="19" name="Oval 18"/>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20" name="Oval 19"/>
            <p:cNvSpPr/>
            <p:nvPr/>
          </p:nvSpPr>
          <p:spPr>
            <a:xfrm>
              <a:off x="9091248" y="2476276"/>
              <a:ext cx="201180"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1" name="Group 20"/>
          <p:cNvGrpSpPr>
            <a:grpSpLocks/>
          </p:cNvGrpSpPr>
          <p:nvPr/>
        </p:nvGrpSpPr>
        <p:grpSpPr bwMode="auto">
          <a:xfrm>
            <a:off x="6643688" y="3652838"/>
            <a:ext cx="417512" cy="417512"/>
            <a:chOff x="8911244" y="2302625"/>
            <a:chExt cx="556953" cy="556953"/>
          </a:xfrm>
        </p:grpSpPr>
        <p:sp>
          <p:nvSpPr>
            <p:cNvPr id="22" name="Oval 21"/>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23" name="Oval 22"/>
            <p:cNvSpPr/>
            <p:nvPr/>
          </p:nvSpPr>
          <p:spPr>
            <a:xfrm>
              <a:off x="9091247" y="2476276"/>
              <a:ext cx="201182"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2" name="Group 23"/>
          <p:cNvGrpSpPr>
            <a:grpSpLocks/>
          </p:cNvGrpSpPr>
          <p:nvPr/>
        </p:nvGrpSpPr>
        <p:grpSpPr bwMode="auto">
          <a:xfrm>
            <a:off x="5992813" y="3759200"/>
            <a:ext cx="417512" cy="417513"/>
            <a:chOff x="8911244" y="2302625"/>
            <a:chExt cx="556953" cy="556953"/>
          </a:xfrm>
        </p:grpSpPr>
        <p:sp>
          <p:nvSpPr>
            <p:cNvPr id="25" name="Oval 24"/>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26" name="Oval 25"/>
            <p:cNvSpPr/>
            <p:nvPr/>
          </p:nvSpPr>
          <p:spPr>
            <a:xfrm>
              <a:off x="9091247" y="2476276"/>
              <a:ext cx="201182"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3" name="Group 26"/>
          <p:cNvGrpSpPr>
            <a:grpSpLocks/>
          </p:cNvGrpSpPr>
          <p:nvPr/>
        </p:nvGrpSpPr>
        <p:grpSpPr bwMode="auto">
          <a:xfrm>
            <a:off x="6126163" y="3795713"/>
            <a:ext cx="419100" cy="417512"/>
            <a:chOff x="8911244" y="2302625"/>
            <a:chExt cx="556953" cy="556953"/>
          </a:xfrm>
        </p:grpSpPr>
        <p:sp>
          <p:nvSpPr>
            <p:cNvPr id="28" name="Oval 27"/>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29" name="Oval 28"/>
            <p:cNvSpPr/>
            <p:nvPr/>
          </p:nvSpPr>
          <p:spPr>
            <a:xfrm>
              <a:off x="9090565" y="2476276"/>
              <a:ext cx="200419"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4" name="Group 29"/>
          <p:cNvGrpSpPr>
            <a:grpSpLocks/>
          </p:cNvGrpSpPr>
          <p:nvPr/>
        </p:nvGrpSpPr>
        <p:grpSpPr bwMode="auto">
          <a:xfrm>
            <a:off x="5083175" y="4862513"/>
            <a:ext cx="417513" cy="417512"/>
            <a:chOff x="8911244" y="2302625"/>
            <a:chExt cx="556953" cy="556953"/>
          </a:xfrm>
        </p:grpSpPr>
        <p:sp>
          <p:nvSpPr>
            <p:cNvPr id="31" name="Oval 30"/>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32" name="Oval 31"/>
            <p:cNvSpPr/>
            <p:nvPr/>
          </p:nvSpPr>
          <p:spPr>
            <a:xfrm>
              <a:off x="9091248" y="2476276"/>
              <a:ext cx="201180"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5" name="Group 32"/>
          <p:cNvGrpSpPr>
            <a:grpSpLocks/>
          </p:cNvGrpSpPr>
          <p:nvPr/>
        </p:nvGrpSpPr>
        <p:grpSpPr bwMode="auto">
          <a:xfrm>
            <a:off x="5302250" y="5237163"/>
            <a:ext cx="417513" cy="417512"/>
            <a:chOff x="8911244" y="2302625"/>
            <a:chExt cx="556953" cy="556953"/>
          </a:xfrm>
        </p:grpSpPr>
        <p:sp>
          <p:nvSpPr>
            <p:cNvPr id="34" name="Oval 33"/>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35" name="Oval 34"/>
            <p:cNvSpPr/>
            <p:nvPr/>
          </p:nvSpPr>
          <p:spPr>
            <a:xfrm>
              <a:off x="9091248" y="2476276"/>
              <a:ext cx="201180" cy="20753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grpSp>
        <p:nvGrpSpPr>
          <p:cNvPr id="23566" name="Group 35"/>
          <p:cNvGrpSpPr>
            <a:grpSpLocks/>
          </p:cNvGrpSpPr>
          <p:nvPr/>
        </p:nvGrpSpPr>
        <p:grpSpPr bwMode="auto">
          <a:xfrm>
            <a:off x="5691188" y="5132388"/>
            <a:ext cx="417512" cy="419100"/>
            <a:chOff x="8911244" y="2302625"/>
            <a:chExt cx="556953" cy="556953"/>
          </a:xfrm>
        </p:grpSpPr>
        <p:sp>
          <p:nvSpPr>
            <p:cNvPr id="37" name="Oval 36"/>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38" name="Oval 37"/>
            <p:cNvSpPr/>
            <p:nvPr/>
          </p:nvSpPr>
          <p:spPr>
            <a:xfrm>
              <a:off x="9091247" y="2477727"/>
              <a:ext cx="201182" cy="206748"/>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pic>
        <p:nvPicPr>
          <p:cNvPr id="6" name="Picture 5"/>
          <p:cNvPicPr>
            <a:picLocks noChangeAspect="1"/>
          </p:cNvPicPr>
          <p:nvPr/>
        </p:nvPicPr>
        <p:blipFill>
          <a:blip r:embed="rId5"/>
          <a:stretch>
            <a:fillRect/>
          </a:stretch>
        </p:blipFill>
        <p:spPr>
          <a:xfrm>
            <a:off x="2238375" y="4738688"/>
            <a:ext cx="2384425" cy="1787525"/>
          </a:xfrm>
          <a:prstGeom prst="rect">
            <a:avLst/>
          </a:prstGeom>
          <a:ln>
            <a:noFill/>
          </a:ln>
          <a:effectLst>
            <a:outerShdw blurRad="292100" dist="139700" dir="2700000" algn="tl" rotWithShape="0">
              <a:srgbClr val="333333">
                <a:alpha val="65000"/>
              </a:srgbClr>
            </a:outerShdw>
          </a:effectLst>
        </p:spPr>
      </p:pic>
      <p:pic>
        <p:nvPicPr>
          <p:cNvPr id="2356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2275" y="6149975"/>
            <a:ext cx="18732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778375" y="6478588"/>
            <a:ext cx="2536825" cy="301625"/>
          </a:xfrm>
          <a:prstGeom prst="rect">
            <a:avLst/>
          </a:prstGeom>
        </p:spPr>
        <p:txBody>
          <a:bodyPr wrap="none">
            <a:spAutoFit/>
          </a:bodyPr>
          <a:lstStyle/>
          <a:p>
            <a:pPr defTabSz="685800" eaLnBrk="1" fontAlgn="auto" hangingPunct="1">
              <a:spcBef>
                <a:spcPts val="0"/>
              </a:spcBef>
              <a:spcAft>
                <a:spcPts val="0"/>
              </a:spcAft>
              <a:defRPr/>
            </a:pPr>
            <a:r>
              <a:rPr lang="fr-FR" sz="1350" dirty="0">
                <a:solidFill>
                  <a:prstClr val="black"/>
                </a:solidFill>
                <a:latin typeface="Times New Roman" panose="02020603050405020304" pitchFamily="18" charset="0"/>
                <a:cs typeface="Times New Roman" panose="02020603050405020304" pitchFamily="18" charset="0"/>
              </a:rPr>
              <a:t>Station 8551910 </a:t>
            </a:r>
            <a:r>
              <a:rPr lang="fr-FR" sz="1350" dirty="0" err="1">
                <a:solidFill>
                  <a:prstClr val="black"/>
                </a:solidFill>
                <a:latin typeface="Times New Roman" panose="02020603050405020304" pitchFamily="18" charset="0"/>
                <a:cs typeface="Times New Roman" panose="02020603050405020304" pitchFamily="18" charset="0"/>
              </a:rPr>
              <a:t>Reedy</a:t>
            </a:r>
            <a:r>
              <a:rPr lang="fr-FR" sz="1350" dirty="0">
                <a:solidFill>
                  <a:prstClr val="black"/>
                </a:solidFill>
                <a:latin typeface="Times New Roman" panose="02020603050405020304" pitchFamily="18" charset="0"/>
                <a:cs typeface="Times New Roman" panose="02020603050405020304" pitchFamily="18" charset="0"/>
              </a:rPr>
              <a:t> Point, DE</a:t>
            </a:r>
            <a:endParaRPr lang="en-US" sz="1350" dirty="0">
              <a:solidFill>
                <a:prstClr val="black"/>
              </a:solidFill>
              <a:latin typeface="Times New Roman" panose="02020603050405020304" pitchFamily="18" charset="0"/>
              <a:cs typeface="Times New Roman" panose="02020603050405020304" pitchFamily="18" charset="0"/>
            </a:endParaRPr>
          </a:p>
        </p:txBody>
      </p:sp>
      <p:pic>
        <p:nvPicPr>
          <p:cNvPr id="23570" name="Picture 3" descr="https://lh5.googleusercontent.com/9OBQ_Fn4pbDJdNYOuXr5o-OaqA026Rq3oYkrkqSPVJmA3eZFRfaijLsFtvnPIcvHGEztPBjmg3Yp1ReZmssDuv6hhHsc_GdtHcel0GyIhf25RGH2C2Udf1jWqUuVVxnVTY5QJFmImw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013" y="5684838"/>
            <a:ext cx="16779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71" name="Group 45"/>
          <p:cNvGrpSpPr>
            <a:grpSpLocks/>
          </p:cNvGrpSpPr>
          <p:nvPr/>
        </p:nvGrpSpPr>
        <p:grpSpPr bwMode="auto">
          <a:xfrm>
            <a:off x="7608888" y="5911850"/>
            <a:ext cx="417512" cy="419100"/>
            <a:chOff x="8911244" y="2302625"/>
            <a:chExt cx="556953" cy="556953"/>
          </a:xfrm>
        </p:grpSpPr>
        <p:sp>
          <p:nvSpPr>
            <p:cNvPr id="47" name="Oval 46"/>
            <p:cNvSpPr/>
            <p:nvPr/>
          </p:nvSpPr>
          <p:spPr>
            <a:xfrm>
              <a:off x="8911244" y="2302625"/>
              <a:ext cx="556953" cy="556953"/>
            </a:xfrm>
            <a:prstGeom prst="ellipse">
              <a:avLst/>
            </a:prstGeom>
            <a:solidFill>
              <a:srgbClr val="FFFFFF">
                <a:alpha val="6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48" name="Oval 47"/>
            <p:cNvSpPr/>
            <p:nvPr/>
          </p:nvSpPr>
          <p:spPr>
            <a:xfrm>
              <a:off x="9091247" y="2477728"/>
              <a:ext cx="201182" cy="206748"/>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grpSp>
      <p:cxnSp>
        <p:nvCxnSpPr>
          <p:cNvPr id="45" name="Straight Arrow Connector 44"/>
          <p:cNvCxnSpPr>
            <a:stCxn id="6" idx="3"/>
          </p:cNvCxnSpPr>
          <p:nvPr/>
        </p:nvCxnSpPr>
        <p:spPr>
          <a:xfrm>
            <a:off x="4622800" y="5632450"/>
            <a:ext cx="2046288" cy="566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latin typeface="Times New Roman" panose="02020603050405020304" pitchFamily="18" charset="0"/>
                <a:cs typeface="Times New Roman" panose="02020603050405020304" pitchFamily="18" charset="0"/>
              </a:rPr>
              <a:t>Ryan Hippenstiel</a:t>
            </a:r>
            <a:r>
              <a:rPr lang="en-US" altLang="en-US" sz="1600" smtClean="0">
                <a:latin typeface="Times New Roman" panose="02020603050405020304" pitchFamily="18" charset="0"/>
                <a:cs typeface="Times New Roman" panose="02020603050405020304" pitchFamily="18" charset="0"/>
              </a:rPr>
              <a:t>, Chief, OAD Field Operations Branch</a:t>
            </a:r>
            <a:endParaRPr lang="en-US" altLang="en-US" smtClean="0">
              <a:latin typeface="Times New Roman" panose="02020603050405020304" pitchFamily="18" charset="0"/>
              <a:cs typeface="Times New Roman" panose="02020603050405020304" pitchFamily="18" charset="0"/>
            </a:endParaRPr>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A29253-4452-4B9E-9F4B-114B75EE635B}" type="slidenum">
              <a:rPr lang="en-US" altLang="en-US" sz="1200" smtClean="0">
                <a:solidFill>
                  <a:srgbClr val="898989"/>
                </a:solidFill>
              </a:rPr>
              <a:pPr>
                <a:spcBef>
                  <a:spcPct val="0"/>
                </a:spcBef>
                <a:buFontTx/>
                <a:buNone/>
              </a:pPr>
              <a:t>13</a:t>
            </a:fld>
            <a:endParaRPr lang="en-US" altLang="en-US" sz="1200" smtClean="0">
              <a:solidFill>
                <a:srgbClr val="898989"/>
              </a:solidFill>
            </a:endParaRPr>
          </a:p>
        </p:txBody>
      </p:sp>
      <p:sp>
        <p:nvSpPr>
          <p:cNvPr id="24580" name="Rectangle 1"/>
          <p:cNvSpPr>
            <a:spLocks noChangeArrowheads="1"/>
          </p:cNvSpPr>
          <p:nvPr/>
        </p:nvSpPr>
        <p:spPr bwMode="auto">
          <a:xfrm>
            <a:off x="457200" y="1466850"/>
            <a:ext cx="83597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NGS is providing the geodetic expertise so the Hampton Roads Planning District Commission can better evaluate how vertical land motion is affecting nuisance flooding</a:t>
            </a:r>
            <a:endParaRPr lang="en-US" altLang="en-US" sz="2000">
              <a:solidFill>
                <a:srgbClr val="00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rotWithShape="1">
          <a:blip r:embed="rId2"/>
          <a:srcRect t="9286"/>
          <a:stretch/>
        </p:blipFill>
        <p:spPr>
          <a:xfrm>
            <a:off x="571500" y="3838575"/>
            <a:ext cx="2155825" cy="2608263"/>
          </a:xfrm>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294188" y="3643313"/>
            <a:ext cx="4522787" cy="29987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6"/>
          <p:cNvGrpSpPr>
            <a:grpSpLocks/>
          </p:cNvGrpSpPr>
          <p:nvPr/>
        </p:nvGrpSpPr>
        <p:grpSpPr bwMode="auto">
          <a:xfrm>
            <a:off x="3443288" y="3649663"/>
            <a:ext cx="5700712" cy="3286125"/>
            <a:chOff x="2833688" y="3455988"/>
            <a:chExt cx="5700712" cy="3286125"/>
          </a:xfrm>
        </p:grpSpPr>
        <p:sp>
          <p:nvSpPr>
            <p:cNvPr id="9" name="Rounded Rectangle 8"/>
            <p:cNvSpPr/>
            <p:nvPr/>
          </p:nvSpPr>
          <p:spPr>
            <a:xfrm>
              <a:off x="3119438" y="4186238"/>
              <a:ext cx="5414962" cy="2490787"/>
            </a:xfrm>
            <a:prstGeom prst="roundRect">
              <a:avLst/>
            </a:prstGeom>
            <a:solidFill>
              <a:schemeClr val="bg2">
                <a:lumMod val="40000"/>
                <a:lumOff val="60000"/>
              </a:schemeClr>
            </a:solidFill>
            <a:ln w="9525">
              <a:solidFill>
                <a:schemeClr val="accent6">
                  <a:lumMod val="60000"/>
                  <a:lumOff val="40000"/>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a:p>
          </p:txBody>
        </p:sp>
        <p:sp>
          <p:nvSpPr>
            <p:cNvPr id="25609" name="Text Box 47"/>
            <p:cNvSpPr txBox="1">
              <a:spLocks noChangeArrowheads="1"/>
            </p:cNvSpPr>
            <p:nvPr/>
          </p:nvSpPr>
          <p:spPr bwMode="auto">
            <a:xfrm>
              <a:off x="2833688" y="5346700"/>
              <a:ext cx="168433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a:solidFill>
                    <a:srgbClr val="000000"/>
                  </a:solidFill>
                </a:rPr>
                <a:t>Geodetic Benchmark</a:t>
              </a:r>
            </a:p>
            <a:p>
              <a:pPr algn="ctr">
                <a:spcBef>
                  <a:spcPct val="0"/>
                </a:spcBef>
                <a:buFontTx/>
                <a:buNone/>
              </a:pPr>
              <a:r>
                <a:rPr lang="en-US" altLang="en-US" sz="800">
                  <a:solidFill>
                    <a:srgbClr val="000000"/>
                  </a:solidFill>
                </a:rPr>
                <a:t>(and its WGS84 value)</a:t>
              </a:r>
            </a:p>
            <a:p>
              <a:pPr algn="ctr">
                <a:spcBef>
                  <a:spcPct val="0"/>
                </a:spcBef>
                <a:buFontTx/>
                <a:buNone/>
              </a:pPr>
              <a:r>
                <a:rPr lang="en-US" altLang="en-US" sz="800">
                  <a:solidFill>
                    <a:srgbClr val="000000"/>
                  </a:solidFill>
                </a:rPr>
                <a:t>Relative to Tidal Datum</a:t>
              </a:r>
            </a:p>
          </p:txBody>
        </p:sp>
        <p:sp>
          <p:nvSpPr>
            <p:cNvPr id="25610" name="Freeform 2"/>
            <p:cNvSpPr>
              <a:spLocks/>
            </p:cNvSpPr>
            <p:nvPr/>
          </p:nvSpPr>
          <p:spPr bwMode="auto">
            <a:xfrm>
              <a:off x="3316288" y="5756275"/>
              <a:ext cx="2155825" cy="107950"/>
            </a:xfrm>
            <a:custGeom>
              <a:avLst/>
              <a:gdLst>
                <a:gd name="T0" fmla="*/ 0 w 2400"/>
                <a:gd name="T1" fmla="*/ 2147483646 h 224"/>
                <a:gd name="T2" fmla="*/ 2147483646 w 2400"/>
                <a:gd name="T3" fmla="*/ 2147483646 h 224"/>
                <a:gd name="T4" fmla="*/ 2147483646 w 2400"/>
                <a:gd name="T5" fmla="*/ 2147483646 h 224"/>
                <a:gd name="T6" fmla="*/ 2147483646 w 2400"/>
                <a:gd name="T7" fmla="*/ 2147483646 h 224"/>
                <a:gd name="T8" fmla="*/ 2147483646 w 2400"/>
                <a:gd name="T9" fmla="*/ 2147483646 h 224"/>
                <a:gd name="T10" fmla="*/ 2147483646 w 2400"/>
                <a:gd name="T11" fmla="*/ 2147483646 h 224"/>
                <a:gd name="T12" fmla="*/ 2147483646 w 2400"/>
                <a:gd name="T13" fmla="*/ 2147483646 h 224"/>
                <a:gd name="T14" fmla="*/ 2147483646 w 2400"/>
                <a:gd name="T15" fmla="*/ 2147483646 h 224"/>
                <a:gd name="T16" fmla="*/ 2147483646 w 2400"/>
                <a:gd name="T17" fmla="*/ 2147483646 h 224"/>
                <a:gd name="T18" fmla="*/ 2147483646 w 2400"/>
                <a:gd name="T19" fmla="*/ 2147483646 h 224"/>
                <a:gd name="T20" fmla="*/ 2147483646 w 2400"/>
                <a:gd name="T21" fmla="*/ 2147483646 h 224"/>
                <a:gd name="T22" fmla="*/ 2147483646 w 2400"/>
                <a:gd name="T23" fmla="*/ 2147483646 h 224"/>
                <a:gd name="T24" fmla="*/ 2147483646 w 2400"/>
                <a:gd name="T25" fmla="*/ 2147483646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0"/>
                <a:gd name="T40" fmla="*/ 0 h 224"/>
                <a:gd name="T41" fmla="*/ 2400 w 2400"/>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0" h="224">
                  <a:moveTo>
                    <a:pt x="0" y="168"/>
                  </a:moveTo>
                  <a:cubicBezTo>
                    <a:pt x="36" y="120"/>
                    <a:pt x="72" y="72"/>
                    <a:pt x="144" y="72"/>
                  </a:cubicBezTo>
                  <a:cubicBezTo>
                    <a:pt x="216" y="72"/>
                    <a:pt x="352" y="144"/>
                    <a:pt x="432" y="168"/>
                  </a:cubicBezTo>
                  <a:cubicBezTo>
                    <a:pt x="512" y="192"/>
                    <a:pt x="552" y="224"/>
                    <a:pt x="624" y="216"/>
                  </a:cubicBezTo>
                  <a:cubicBezTo>
                    <a:pt x="696" y="208"/>
                    <a:pt x="808" y="144"/>
                    <a:pt x="864" y="120"/>
                  </a:cubicBezTo>
                  <a:cubicBezTo>
                    <a:pt x="920" y="96"/>
                    <a:pt x="912" y="72"/>
                    <a:pt x="960" y="72"/>
                  </a:cubicBezTo>
                  <a:cubicBezTo>
                    <a:pt x="1008" y="72"/>
                    <a:pt x="1088" y="104"/>
                    <a:pt x="1152" y="120"/>
                  </a:cubicBezTo>
                  <a:cubicBezTo>
                    <a:pt x="1216" y="136"/>
                    <a:pt x="1264" y="160"/>
                    <a:pt x="1344" y="168"/>
                  </a:cubicBezTo>
                  <a:cubicBezTo>
                    <a:pt x="1424" y="176"/>
                    <a:pt x="1568" y="192"/>
                    <a:pt x="1632" y="168"/>
                  </a:cubicBezTo>
                  <a:cubicBezTo>
                    <a:pt x="1696" y="144"/>
                    <a:pt x="1656" y="48"/>
                    <a:pt x="1728" y="24"/>
                  </a:cubicBezTo>
                  <a:cubicBezTo>
                    <a:pt x="1800" y="0"/>
                    <a:pt x="1968" y="0"/>
                    <a:pt x="2064" y="24"/>
                  </a:cubicBezTo>
                  <a:cubicBezTo>
                    <a:pt x="2160" y="48"/>
                    <a:pt x="2248" y="136"/>
                    <a:pt x="2304" y="168"/>
                  </a:cubicBezTo>
                  <a:cubicBezTo>
                    <a:pt x="2360" y="200"/>
                    <a:pt x="2380" y="208"/>
                    <a:pt x="2400" y="2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1" name="Freeform 3"/>
            <p:cNvSpPr>
              <a:spLocks/>
            </p:cNvSpPr>
            <p:nvPr/>
          </p:nvSpPr>
          <p:spPr bwMode="auto">
            <a:xfrm>
              <a:off x="5127625" y="4756150"/>
              <a:ext cx="3363913" cy="1941513"/>
            </a:xfrm>
            <a:custGeom>
              <a:avLst/>
              <a:gdLst>
                <a:gd name="T0" fmla="*/ 0 w 3744"/>
                <a:gd name="T1" fmla="*/ 2147483646 h 2160"/>
                <a:gd name="T2" fmla="*/ 2147483646 w 3744"/>
                <a:gd name="T3" fmla="*/ 2147483646 h 2160"/>
                <a:gd name="T4" fmla="*/ 2147483646 w 3744"/>
                <a:gd name="T5" fmla="*/ 2147483646 h 2160"/>
                <a:gd name="T6" fmla="*/ 2147483646 w 3744"/>
                <a:gd name="T7" fmla="*/ 2147483646 h 2160"/>
                <a:gd name="T8" fmla="*/ 2147483646 w 3744"/>
                <a:gd name="T9" fmla="*/ 2147483646 h 2160"/>
                <a:gd name="T10" fmla="*/ 2147483646 w 3744"/>
                <a:gd name="T11" fmla="*/ 2147483646 h 2160"/>
                <a:gd name="T12" fmla="*/ 2147483646 w 3744"/>
                <a:gd name="T13" fmla="*/ 2147483646 h 2160"/>
                <a:gd name="T14" fmla="*/ 2147483646 w 3744"/>
                <a:gd name="T15" fmla="*/ 2147483646 h 2160"/>
                <a:gd name="T16" fmla="*/ 2147483646 w 3744"/>
                <a:gd name="T17" fmla="*/ 2147483646 h 2160"/>
                <a:gd name="T18" fmla="*/ 2147483646 w 3744"/>
                <a:gd name="T19" fmla="*/ 0 h 2160"/>
                <a:gd name="T20" fmla="*/ 2147483646 w 3744"/>
                <a:gd name="T21" fmla="*/ 2147483646 h 2160"/>
                <a:gd name="T22" fmla="*/ 2147483646 w 3744"/>
                <a:gd name="T23" fmla="*/ 2147483646 h 2160"/>
                <a:gd name="T24" fmla="*/ 2147483646 w 3744"/>
                <a:gd name="T25" fmla="*/ 2147483646 h 2160"/>
                <a:gd name="T26" fmla="*/ 2147483646 w 3744"/>
                <a:gd name="T27" fmla="*/ 2147483646 h 2160"/>
                <a:gd name="T28" fmla="*/ 2147483646 w 3744"/>
                <a:gd name="T29" fmla="*/ 2147483646 h 2160"/>
                <a:gd name="T30" fmla="*/ 2147483646 w 3744"/>
                <a:gd name="T31" fmla="*/ 2147483646 h 2160"/>
                <a:gd name="T32" fmla="*/ 2147483646 w 3744"/>
                <a:gd name="T33" fmla="*/ 2147483646 h 2160"/>
                <a:gd name="T34" fmla="*/ 2147483646 w 3744"/>
                <a:gd name="T35" fmla="*/ 2147483646 h 2160"/>
                <a:gd name="T36" fmla="*/ 2147483646 w 3744"/>
                <a:gd name="T37" fmla="*/ 2147483646 h 2160"/>
                <a:gd name="T38" fmla="*/ 2147483646 w 3744"/>
                <a:gd name="T39" fmla="*/ 2147483646 h 2160"/>
                <a:gd name="T40" fmla="*/ 2147483646 w 3744"/>
                <a:gd name="T41" fmla="*/ 2147483646 h 2160"/>
                <a:gd name="T42" fmla="*/ 2147483646 w 3744"/>
                <a:gd name="T43" fmla="*/ 2147483646 h 2160"/>
                <a:gd name="T44" fmla="*/ 2147483646 w 3744"/>
                <a:gd name="T45" fmla="*/ 2147483646 h 2160"/>
                <a:gd name="T46" fmla="*/ 2147483646 w 3744"/>
                <a:gd name="T47" fmla="*/ 2147483646 h 2160"/>
                <a:gd name="T48" fmla="*/ 2147483646 w 3744"/>
                <a:gd name="T49" fmla="*/ 2147483646 h 2160"/>
                <a:gd name="T50" fmla="*/ 0 w 3744"/>
                <a:gd name="T51" fmla="*/ 2147483646 h 2160"/>
                <a:gd name="T52" fmla="*/ 0 w 3744"/>
                <a:gd name="T53" fmla="*/ 2147483646 h 2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4"/>
                <a:gd name="T82" fmla="*/ 0 h 2160"/>
                <a:gd name="T83" fmla="*/ 3744 w 3744"/>
                <a:gd name="T84" fmla="*/ 2160 h 2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4" h="2160">
                  <a:moveTo>
                    <a:pt x="0" y="2106"/>
                  </a:moveTo>
                  <a:lnTo>
                    <a:pt x="146" y="1836"/>
                  </a:lnTo>
                  <a:lnTo>
                    <a:pt x="340" y="1512"/>
                  </a:lnTo>
                  <a:lnTo>
                    <a:pt x="389" y="1242"/>
                  </a:lnTo>
                  <a:lnTo>
                    <a:pt x="438" y="810"/>
                  </a:lnTo>
                  <a:lnTo>
                    <a:pt x="535" y="486"/>
                  </a:lnTo>
                  <a:lnTo>
                    <a:pt x="681" y="216"/>
                  </a:lnTo>
                  <a:lnTo>
                    <a:pt x="827" y="108"/>
                  </a:lnTo>
                  <a:lnTo>
                    <a:pt x="1021" y="54"/>
                  </a:lnTo>
                  <a:lnTo>
                    <a:pt x="1410" y="0"/>
                  </a:lnTo>
                  <a:lnTo>
                    <a:pt x="1653" y="54"/>
                  </a:lnTo>
                  <a:lnTo>
                    <a:pt x="1848" y="216"/>
                  </a:lnTo>
                  <a:lnTo>
                    <a:pt x="1945" y="432"/>
                  </a:lnTo>
                  <a:lnTo>
                    <a:pt x="2166" y="653"/>
                  </a:lnTo>
                  <a:lnTo>
                    <a:pt x="2368" y="832"/>
                  </a:lnTo>
                  <a:lnTo>
                    <a:pt x="2667" y="892"/>
                  </a:lnTo>
                  <a:lnTo>
                    <a:pt x="2951" y="855"/>
                  </a:lnTo>
                  <a:lnTo>
                    <a:pt x="3205" y="817"/>
                  </a:lnTo>
                  <a:lnTo>
                    <a:pt x="3385" y="840"/>
                  </a:lnTo>
                  <a:lnTo>
                    <a:pt x="3497" y="900"/>
                  </a:lnTo>
                  <a:lnTo>
                    <a:pt x="3602" y="974"/>
                  </a:lnTo>
                  <a:lnTo>
                    <a:pt x="3654" y="1042"/>
                  </a:lnTo>
                  <a:lnTo>
                    <a:pt x="3737" y="1087"/>
                  </a:lnTo>
                  <a:lnTo>
                    <a:pt x="3744" y="1242"/>
                  </a:lnTo>
                  <a:lnTo>
                    <a:pt x="3744" y="2160"/>
                  </a:lnTo>
                  <a:lnTo>
                    <a:pt x="0" y="2160"/>
                  </a:lnTo>
                  <a:lnTo>
                    <a:pt x="0" y="2106"/>
                  </a:lnTo>
                  <a:close/>
                </a:path>
              </a:pathLst>
            </a:custGeom>
            <a:solidFill>
              <a:srgbClr val="996633">
                <a:alpha val="39999"/>
              </a:srgbClr>
            </a:solidFill>
            <a:ln w="9525">
              <a:solidFill>
                <a:schemeClr val="tx1"/>
              </a:solidFill>
              <a:round/>
              <a:headEnd/>
              <a:tailEnd/>
            </a:ln>
          </p:spPr>
          <p:txBody>
            <a:bodyPr/>
            <a:lstStyle/>
            <a:p>
              <a:endParaRPr lang="en-US"/>
            </a:p>
          </p:txBody>
        </p:sp>
        <p:sp>
          <p:nvSpPr>
            <p:cNvPr id="25612" name="Oval 4"/>
            <p:cNvSpPr>
              <a:spLocks noChangeArrowheads="1"/>
            </p:cNvSpPr>
            <p:nvPr/>
          </p:nvSpPr>
          <p:spPr bwMode="auto">
            <a:xfrm>
              <a:off x="7967663" y="5553075"/>
              <a:ext cx="128587" cy="42863"/>
            </a:xfrm>
            <a:prstGeom prst="ellipse">
              <a:avLst/>
            </a:prstGeom>
            <a:solidFill>
              <a:srgbClr val="0000FF">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13" name="Rectangle 5" descr="Brown marble"/>
            <p:cNvSpPr>
              <a:spLocks noChangeArrowheads="1"/>
            </p:cNvSpPr>
            <p:nvPr/>
          </p:nvSpPr>
          <p:spPr bwMode="auto">
            <a:xfrm>
              <a:off x="4826000" y="5102225"/>
              <a:ext cx="819150" cy="42863"/>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14" name="Rectangle 6" descr="Brown marble"/>
            <p:cNvSpPr>
              <a:spLocks noChangeArrowheads="1"/>
            </p:cNvSpPr>
            <p:nvPr/>
          </p:nvSpPr>
          <p:spPr bwMode="auto">
            <a:xfrm>
              <a:off x="5084763" y="5145088"/>
              <a:ext cx="85725" cy="1552575"/>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15" name="Rectangle 7"/>
            <p:cNvSpPr>
              <a:spLocks noChangeArrowheads="1"/>
            </p:cNvSpPr>
            <p:nvPr/>
          </p:nvSpPr>
          <p:spPr bwMode="auto">
            <a:xfrm>
              <a:off x="5041900" y="6310313"/>
              <a:ext cx="42863" cy="128587"/>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16" name="Line 8"/>
            <p:cNvSpPr>
              <a:spLocks noChangeShapeType="1"/>
            </p:cNvSpPr>
            <p:nvPr/>
          </p:nvSpPr>
          <p:spPr bwMode="auto">
            <a:xfrm flipV="1">
              <a:off x="5060950" y="5059363"/>
              <a:ext cx="0" cy="1250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7" name="Text Box 9"/>
            <p:cNvSpPr txBox="1">
              <a:spLocks noChangeArrowheads="1"/>
            </p:cNvSpPr>
            <p:nvPr/>
          </p:nvSpPr>
          <p:spPr bwMode="auto">
            <a:xfrm rot="-5400000">
              <a:off x="4864100" y="4795838"/>
              <a:ext cx="492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NOAA</a:t>
              </a:r>
            </a:p>
          </p:txBody>
        </p:sp>
        <p:sp>
          <p:nvSpPr>
            <p:cNvPr id="25618" name="Rectangle 10"/>
            <p:cNvSpPr>
              <a:spLocks noChangeArrowheads="1"/>
            </p:cNvSpPr>
            <p:nvPr/>
          </p:nvSpPr>
          <p:spPr bwMode="auto">
            <a:xfrm>
              <a:off x="4997450" y="4756150"/>
              <a:ext cx="215900" cy="303213"/>
            </a:xfrm>
            <a:prstGeom prst="rect">
              <a:avLst/>
            </a:prstGeom>
            <a:solidFill>
              <a:srgbClr val="00CCFF">
                <a:alpha val="39999"/>
              </a:srgbClr>
            </a:solidFill>
            <a:ln w="190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19" name="Oval 11"/>
            <p:cNvSpPr>
              <a:spLocks noChangeArrowheads="1"/>
            </p:cNvSpPr>
            <p:nvPr/>
          </p:nvSpPr>
          <p:spPr bwMode="auto">
            <a:xfrm>
              <a:off x="6464300" y="4843463"/>
              <a:ext cx="130175" cy="42862"/>
            </a:xfrm>
            <a:prstGeom prst="ellipse">
              <a:avLst/>
            </a:prstGeom>
            <a:solidFill>
              <a:srgbClr val="FFFF00">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20" name="Line 12"/>
            <p:cNvSpPr>
              <a:spLocks noChangeShapeType="1"/>
            </p:cNvSpPr>
            <p:nvPr/>
          </p:nvSpPr>
          <p:spPr bwMode="auto">
            <a:xfrm flipV="1">
              <a:off x="6548438" y="4902200"/>
              <a:ext cx="0" cy="388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1" name="Text Box 13"/>
            <p:cNvSpPr txBox="1">
              <a:spLocks noChangeArrowheads="1"/>
            </p:cNvSpPr>
            <p:nvPr/>
          </p:nvSpPr>
          <p:spPr bwMode="auto">
            <a:xfrm>
              <a:off x="6022975" y="5248275"/>
              <a:ext cx="1016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Tidal Bench mark</a:t>
              </a:r>
            </a:p>
            <a:p>
              <a:pPr algn="ctr">
                <a:spcBef>
                  <a:spcPct val="0"/>
                </a:spcBef>
                <a:buFontTx/>
                <a:buNone/>
              </a:pPr>
              <a:r>
                <a:rPr lang="en-US" altLang="en-US" sz="800" b="1">
                  <a:solidFill>
                    <a:srgbClr val="000000"/>
                  </a:solidFill>
                </a:rPr>
                <a:t>4811 G 2004</a:t>
              </a:r>
            </a:p>
          </p:txBody>
        </p:sp>
        <p:sp>
          <p:nvSpPr>
            <p:cNvPr id="25622" name="Line 14"/>
            <p:cNvSpPr>
              <a:spLocks noChangeShapeType="1"/>
            </p:cNvSpPr>
            <p:nvPr/>
          </p:nvSpPr>
          <p:spPr bwMode="auto">
            <a:xfrm flipH="1">
              <a:off x="4683125" y="6421438"/>
              <a:ext cx="1984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3" name="Line 15"/>
            <p:cNvSpPr>
              <a:spLocks noChangeShapeType="1"/>
            </p:cNvSpPr>
            <p:nvPr/>
          </p:nvSpPr>
          <p:spPr bwMode="auto">
            <a:xfrm flipH="1" flipV="1">
              <a:off x="4041775" y="6635750"/>
              <a:ext cx="73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4" name="Text Box 16"/>
            <p:cNvSpPr txBox="1">
              <a:spLocks noChangeArrowheads="1"/>
            </p:cNvSpPr>
            <p:nvPr/>
          </p:nvSpPr>
          <p:spPr bwMode="auto">
            <a:xfrm>
              <a:off x="3268663" y="6503988"/>
              <a:ext cx="866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a:solidFill>
                    <a:srgbClr val="000000"/>
                  </a:solidFill>
                </a:rPr>
                <a:t>Station Datum</a:t>
              </a:r>
            </a:p>
          </p:txBody>
        </p:sp>
        <p:sp>
          <p:nvSpPr>
            <p:cNvPr id="25625" name="Line 17"/>
            <p:cNvSpPr>
              <a:spLocks noChangeShapeType="1"/>
            </p:cNvSpPr>
            <p:nvPr/>
          </p:nvSpPr>
          <p:spPr bwMode="auto">
            <a:xfrm flipV="1">
              <a:off x="4730750" y="6438900"/>
              <a:ext cx="0" cy="173038"/>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6" name="Text Box 18"/>
            <p:cNvSpPr txBox="1">
              <a:spLocks noChangeArrowheads="1"/>
            </p:cNvSpPr>
            <p:nvPr/>
          </p:nvSpPr>
          <p:spPr bwMode="auto">
            <a:xfrm>
              <a:off x="5262563" y="6292850"/>
              <a:ext cx="511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a:solidFill>
                    <a:srgbClr val="000000"/>
                  </a:solidFill>
                </a:rPr>
                <a:t>Orifice</a:t>
              </a:r>
            </a:p>
          </p:txBody>
        </p:sp>
        <p:sp>
          <p:nvSpPr>
            <p:cNvPr id="25627" name="Text Box 19"/>
            <p:cNvSpPr txBox="1">
              <a:spLocks noChangeArrowheads="1"/>
            </p:cNvSpPr>
            <p:nvPr/>
          </p:nvSpPr>
          <p:spPr bwMode="auto">
            <a:xfrm>
              <a:off x="4676775" y="6416675"/>
              <a:ext cx="635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0.7428 m</a:t>
              </a:r>
            </a:p>
          </p:txBody>
        </p:sp>
        <p:sp>
          <p:nvSpPr>
            <p:cNvPr id="25628" name="Line 20"/>
            <p:cNvSpPr>
              <a:spLocks noChangeShapeType="1"/>
            </p:cNvSpPr>
            <p:nvPr/>
          </p:nvSpPr>
          <p:spPr bwMode="auto">
            <a:xfrm flipH="1">
              <a:off x="5170488" y="6380163"/>
              <a:ext cx="1301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9" name="Line 22"/>
            <p:cNvSpPr>
              <a:spLocks noChangeShapeType="1"/>
            </p:cNvSpPr>
            <p:nvPr/>
          </p:nvSpPr>
          <p:spPr bwMode="auto">
            <a:xfrm>
              <a:off x="4479925" y="48434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30" name="Line 23"/>
            <p:cNvSpPr>
              <a:spLocks noChangeShapeType="1"/>
            </p:cNvSpPr>
            <p:nvPr/>
          </p:nvSpPr>
          <p:spPr bwMode="auto">
            <a:xfrm>
              <a:off x="4610100" y="4843463"/>
              <a:ext cx="0" cy="17684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1" name="Text Box 24"/>
            <p:cNvSpPr txBox="1">
              <a:spLocks noChangeArrowheads="1"/>
            </p:cNvSpPr>
            <p:nvPr/>
          </p:nvSpPr>
          <p:spPr bwMode="auto">
            <a:xfrm>
              <a:off x="3489325" y="4660900"/>
              <a:ext cx="1016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Tidal Bench mark</a:t>
              </a:r>
            </a:p>
            <a:p>
              <a:pPr algn="ctr">
                <a:spcBef>
                  <a:spcPct val="0"/>
                </a:spcBef>
                <a:buFontTx/>
                <a:buNone/>
              </a:pPr>
              <a:r>
                <a:rPr lang="en-US" altLang="en-US" sz="800" b="1">
                  <a:solidFill>
                    <a:srgbClr val="000000"/>
                  </a:solidFill>
                </a:rPr>
                <a:t>4811 G 2004</a:t>
              </a:r>
            </a:p>
          </p:txBody>
        </p:sp>
        <p:sp>
          <p:nvSpPr>
            <p:cNvPr id="25632" name="Text Box 25"/>
            <p:cNvSpPr txBox="1">
              <a:spLocks noChangeArrowheads="1"/>
            </p:cNvSpPr>
            <p:nvPr/>
          </p:nvSpPr>
          <p:spPr bwMode="auto">
            <a:xfrm>
              <a:off x="4359275" y="4676775"/>
              <a:ext cx="5762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3.150 m</a:t>
              </a:r>
            </a:p>
          </p:txBody>
        </p:sp>
        <p:sp>
          <p:nvSpPr>
            <p:cNvPr id="25633" name="Line 26"/>
            <p:cNvSpPr>
              <a:spLocks noChangeShapeType="1"/>
            </p:cNvSpPr>
            <p:nvPr/>
          </p:nvSpPr>
          <p:spPr bwMode="auto">
            <a:xfrm flipV="1">
              <a:off x="7588250" y="5592763"/>
              <a:ext cx="428625" cy="2921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5634" name="Line 28"/>
            <p:cNvSpPr>
              <a:spLocks noChangeShapeType="1"/>
            </p:cNvSpPr>
            <p:nvPr/>
          </p:nvSpPr>
          <p:spPr bwMode="auto">
            <a:xfrm>
              <a:off x="4351338" y="5318125"/>
              <a:ext cx="1730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35" name="Line 29"/>
            <p:cNvSpPr>
              <a:spLocks noChangeShapeType="1"/>
            </p:cNvSpPr>
            <p:nvPr/>
          </p:nvSpPr>
          <p:spPr bwMode="auto">
            <a:xfrm>
              <a:off x="4437063" y="5318125"/>
              <a:ext cx="0" cy="129381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6" name="Text Box 30"/>
            <p:cNvSpPr txBox="1">
              <a:spLocks noChangeArrowheads="1"/>
            </p:cNvSpPr>
            <p:nvPr/>
          </p:nvSpPr>
          <p:spPr bwMode="auto">
            <a:xfrm>
              <a:off x="3868738" y="5194300"/>
              <a:ext cx="4730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a:solidFill>
                    <a:srgbClr val="000000"/>
                  </a:solidFill>
                </a:rPr>
                <a:t>MHW</a:t>
              </a:r>
            </a:p>
          </p:txBody>
        </p:sp>
        <p:sp>
          <p:nvSpPr>
            <p:cNvPr id="25637" name="Text Box 31"/>
            <p:cNvSpPr txBox="1">
              <a:spLocks noChangeArrowheads="1"/>
            </p:cNvSpPr>
            <p:nvPr/>
          </p:nvSpPr>
          <p:spPr bwMode="auto">
            <a:xfrm>
              <a:off x="4159250" y="5140325"/>
              <a:ext cx="577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2.736 m</a:t>
              </a:r>
            </a:p>
          </p:txBody>
        </p:sp>
        <p:sp>
          <p:nvSpPr>
            <p:cNvPr id="25638" name="Line 33"/>
            <p:cNvSpPr>
              <a:spLocks noChangeShapeType="1"/>
            </p:cNvSpPr>
            <p:nvPr/>
          </p:nvSpPr>
          <p:spPr bwMode="auto">
            <a:xfrm>
              <a:off x="3919538" y="60515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39" name="Line 34"/>
            <p:cNvSpPr>
              <a:spLocks noChangeShapeType="1"/>
            </p:cNvSpPr>
            <p:nvPr/>
          </p:nvSpPr>
          <p:spPr bwMode="auto">
            <a:xfrm>
              <a:off x="4049713" y="6051550"/>
              <a:ext cx="0" cy="5603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40" name="Text Box 35"/>
            <p:cNvSpPr txBox="1">
              <a:spLocks noChangeArrowheads="1"/>
            </p:cNvSpPr>
            <p:nvPr/>
          </p:nvSpPr>
          <p:spPr bwMode="auto">
            <a:xfrm>
              <a:off x="3489325" y="5943600"/>
              <a:ext cx="4984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a:solidFill>
                    <a:srgbClr val="000000"/>
                  </a:solidFill>
                </a:rPr>
                <a:t>MLLW</a:t>
              </a:r>
            </a:p>
          </p:txBody>
        </p:sp>
        <p:sp>
          <p:nvSpPr>
            <p:cNvPr id="25641" name="Text Box 36"/>
            <p:cNvSpPr txBox="1">
              <a:spLocks noChangeArrowheads="1"/>
            </p:cNvSpPr>
            <p:nvPr/>
          </p:nvSpPr>
          <p:spPr bwMode="auto">
            <a:xfrm>
              <a:off x="3821113" y="5878513"/>
              <a:ext cx="577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1.220 m</a:t>
              </a:r>
            </a:p>
          </p:txBody>
        </p:sp>
        <p:sp>
          <p:nvSpPr>
            <p:cNvPr id="25642" name="Text Box 37"/>
            <p:cNvSpPr txBox="1">
              <a:spLocks noChangeArrowheads="1"/>
            </p:cNvSpPr>
            <p:nvPr/>
          </p:nvSpPr>
          <p:spPr bwMode="auto">
            <a:xfrm>
              <a:off x="6653213" y="5761038"/>
              <a:ext cx="12700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Bench mark</a:t>
              </a:r>
            </a:p>
            <a:p>
              <a:pPr algn="ctr">
                <a:spcBef>
                  <a:spcPct val="0"/>
                </a:spcBef>
                <a:buFontTx/>
                <a:buNone/>
              </a:pPr>
              <a:r>
                <a:rPr lang="en-US" altLang="en-US" sz="800" b="1">
                  <a:solidFill>
                    <a:srgbClr val="000000"/>
                  </a:solidFill>
                </a:rPr>
                <a:t>with geodetic control</a:t>
              </a:r>
            </a:p>
            <a:p>
              <a:pPr algn="ctr">
                <a:spcBef>
                  <a:spcPct val="0"/>
                </a:spcBef>
                <a:buFontTx/>
                <a:buNone/>
              </a:pPr>
              <a:r>
                <a:rPr lang="en-US" altLang="en-US" sz="800" b="1">
                  <a:solidFill>
                    <a:srgbClr val="000000"/>
                  </a:solidFill>
                </a:rPr>
                <a:t>(NAVD88, WGS84,etc.)</a:t>
              </a:r>
            </a:p>
          </p:txBody>
        </p:sp>
        <p:sp>
          <p:nvSpPr>
            <p:cNvPr id="25643" name="Line 38"/>
            <p:cNvSpPr>
              <a:spLocks noChangeShapeType="1"/>
            </p:cNvSpPr>
            <p:nvPr/>
          </p:nvSpPr>
          <p:spPr bwMode="auto">
            <a:xfrm>
              <a:off x="8002588" y="5375275"/>
              <a:ext cx="4762" cy="1714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44" name="Text Box 39"/>
            <p:cNvSpPr txBox="1">
              <a:spLocks noChangeArrowheads="1"/>
            </p:cNvSpPr>
            <p:nvPr/>
          </p:nvSpPr>
          <p:spPr bwMode="auto">
            <a:xfrm>
              <a:off x="4856163" y="4419600"/>
              <a:ext cx="5032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Tide</a:t>
              </a:r>
            </a:p>
            <a:p>
              <a:pPr algn="ctr">
                <a:spcBef>
                  <a:spcPct val="0"/>
                </a:spcBef>
                <a:buFontTx/>
                <a:buNone/>
              </a:pPr>
              <a:r>
                <a:rPr lang="en-US" altLang="en-US" sz="800" b="1">
                  <a:solidFill>
                    <a:srgbClr val="000000"/>
                  </a:solidFill>
                </a:rPr>
                <a:t>Gauge</a:t>
              </a:r>
            </a:p>
          </p:txBody>
        </p:sp>
        <p:sp>
          <p:nvSpPr>
            <p:cNvPr id="25645" name="Line 40"/>
            <p:cNvSpPr>
              <a:spLocks noChangeShapeType="1"/>
            </p:cNvSpPr>
            <p:nvPr/>
          </p:nvSpPr>
          <p:spPr bwMode="auto">
            <a:xfrm>
              <a:off x="6507163" y="4678363"/>
              <a:ext cx="4762" cy="1682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46" name="Line 42"/>
            <p:cNvSpPr>
              <a:spLocks noChangeShapeType="1"/>
            </p:cNvSpPr>
            <p:nvPr/>
          </p:nvSpPr>
          <p:spPr bwMode="auto">
            <a:xfrm>
              <a:off x="6600825" y="4865688"/>
              <a:ext cx="1524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47" name="Line 43"/>
            <p:cNvSpPr>
              <a:spLocks noChangeShapeType="1"/>
            </p:cNvSpPr>
            <p:nvPr/>
          </p:nvSpPr>
          <p:spPr bwMode="auto">
            <a:xfrm>
              <a:off x="7543800" y="4886325"/>
              <a:ext cx="0" cy="644525"/>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48" name="Text Box 44"/>
            <p:cNvSpPr txBox="1">
              <a:spLocks noChangeArrowheads="1"/>
            </p:cNvSpPr>
            <p:nvPr/>
          </p:nvSpPr>
          <p:spPr bwMode="auto">
            <a:xfrm>
              <a:off x="7497763" y="4945063"/>
              <a:ext cx="6778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1.150 m</a:t>
              </a:r>
            </a:p>
            <a:p>
              <a:pPr algn="ctr">
                <a:spcBef>
                  <a:spcPct val="0"/>
                </a:spcBef>
                <a:buFontTx/>
                <a:buNone/>
              </a:pPr>
              <a:r>
                <a:rPr lang="en-US" altLang="en-US" sz="800" b="1">
                  <a:solidFill>
                    <a:srgbClr val="000000"/>
                  </a:solidFill>
                </a:rPr>
                <a:t>(example)</a:t>
              </a:r>
            </a:p>
          </p:txBody>
        </p:sp>
        <p:sp>
          <p:nvSpPr>
            <p:cNvPr id="25649" name="Line 45"/>
            <p:cNvSpPr>
              <a:spLocks noChangeShapeType="1"/>
            </p:cNvSpPr>
            <p:nvPr/>
          </p:nvSpPr>
          <p:spPr bwMode="auto">
            <a:xfrm flipH="1">
              <a:off x="5429250" y="4884738"/>
              <a:ext cx="77788" cy="2174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50" name="Text Box 46"/>
            <p:cNvSpPr txBox="1">
              <a:spLocks noChangeArrowheads="1"/>
            </p:cNvSpPr>
            <p:nvPr/>
          </p:nvSpPr>
          <p:spPr bwMode="auto">
            <a:xfrm>
              <a:off x="5324475" y="4756150"/>
              <a:ext cx="390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Pier</a:t>
              </a:r>
            </a:p>
          </p:txBody>
        </p:sp>
        <p:sp>
          <p:nvSpPr>
            <p:cNvPr id="25651" name="Text Box 48"/>
            <p:cNvSpPr txBox="1">
              <a:spLocks noChangeArrowheads="1"/>
            </p:cNvSpPr>
            <p:nvPr/>
          </p:nvSpPr>
          <p:spPr bwMode="auto">
            <a:xfrm>
              <a:off x="6637338" y="4268788"/>
              <a:ext cx="18097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GPS Receivers collecting simultaneous data over existing bench marks allow for datum transformation.</a:t>
              </a:r>
            </a:p>
          </p:txBody>
        </p:sp>
        <p:sp>
          <p:nvSpPr>
            <p:cNvPr id="25652" name="Text Box 49"/>
            <p:cNvSpPr txBox="1">
              <a:spLocks noChangeArrowheads="1"/>
            </p:cNvSpPr>
            <p:nvPr/>
          </p:nvSpPr>
          <p:spPr bwMode="auto">
            <a:xfrm>
              <a:off x="4089400" y="5407025"/>
              <a:ext cx="5762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2.000 m</a:t>
              </a:r>
            </a:p>
          </p:txBody>
        </p:sp>
        <p:sp>
          <p:nvSpPr>
            <p:cNvPr id="25653" name="Line 50"/>
            <p:cNvSpPr>
              <a:spLocks noChangeShapeType="1"/>
            </p:cNvSpPr>
            <p:nvPr/>
          </p:nvSpPr>
          <p:spPr bwMode="auto">
            <a:xfrm flipV="1">
              <a:off x="4308475" y="5576888"/>
              <a:ext cx="0" cy="10445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54" name="Line 51"/>
            <p:cNvSpPr>
              <a:spLocks noChangeShapeType="1"/>
            </p:cNvSpPr>
            <p:nvPr/>
          </p:nvSpPr>
          <p:spPr bwMode="auto">
            <a:xfrm flipH="1">
              <a:off x="4205288" y="5576888"/>
              <a:ext cx="1984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655" name="Group 52"/>
            <p:cNvGrpSpPr>
              <a:grpSpLocks/>
            </p:cNvGrpSpPr>
            <p:nvPr/>
          </p:nvGrpSpPr>
          <p:grpSpPr bwMode="auto">
            <a:xfrm>
              <a:off x="6392863" y="4548188"/>
              <a:ext cx="236537" cy="301625"/>
              <a:chOff x="480" y="912"/>
              <a:chExt cx="264" cy="336"/>
            </a:xfrm>
          </p:grpSpPr>
          <p:sp>
            <p:nvSpPr>
              <p:cNvPr id="25674" name="Rectangle 53"/>
              <p:cNvSpPr>
                <a:spLocks noChangeArrowheads="1"/>
              </p:cNvSpPr>
              <p:nvPr/>
            </p:nvSpPr>
            <p:spPr bwMode="auto">
              <a:xfrm>
                <a:off x="576" y="960"/>
                <a:ext cx="48" cy="144"/>
              </a:xfrm>
              <a:prstGeom prst="rect">
                <a:avLst/>
              </a:prstGeom>
              <a:solidFill>
                <a:schemeClr val="tx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75" name="Oval 54"/>
              <p:cNvSpPr>
                <a:spLocks noChangeArrowheads="1"/>
              </p:cNvSpPr>
              <p:nvPr/>
            </p:nvSpPr>
            <p:spPr bwMode="auto">
              <a:xfrm>
                <a:off x="528" y="912"/>
                <a:ext cx="144" cy="48"/>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76" name="Line 55"/>
              <p:cNvSpPr>
                <a:spLocks noChangeShapeType="1"/>
              </p:cNvSpPr>
              <p:nvPr/>
            </p:nvSpPr>
            <p:spPr bwMode="auto">
              <a:xfrm flipH="1">
                <a:off x="480" y="1056"/>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7" name="Line 56"/>
              <p:cNvSpPr>
                <a:spLocks noChangeShapeType="1"/>
              </p:cNvSpPr>
              <p:nvPr/>
            </p:nvSpPr>
            <p:spPr bwMode="auto">
              <a:xfrm>
                <a:off x="632" y="1056"/>
                <a:ext cx="112" cy="1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5656" name="Group 57"/>
            <p:cNvGrpSpPr>
              <a:grpSpLocks/>
            </p:cNvGrpSpPr>
            <p:nvPr/>
          </p:nvGrpSpPr>
          <p:grpSpPr bwMode="auto">
            <a:xfrm>
              <a:off x="7894638" y="5267325"/>
              <a:ext cx="238125" cy="301625"/>
              <a:chOff x="480" y="912"/>
              <a:chExt cx="264" cy="336"/>
            </a:xfrm>
          </p:grpSpPr>
          <p:sp>
            <p:nvSpPr>
              <p:cNvPr id="25670" name="Rectangle 58"/>
              <p:cNvSpPr>
                <a:spLocks noChangeArrowheads="1"/>
              </p:cNvSpPr>
              <p:nvPr/>
            </p:nvSpPr>
            <p:spPr bwMode="auto">
              <a:xfrm>
                <a:off x="576" y="960"/>
                <a:ext cx="48" cy="144"/>
              </a:xfrm>
              <a:prstGeom prst="rect">
                <a:avLst/>
              </a:prstGeom>
              <a:solidFill>
                <a:schemeClr val="tx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71" name="Oval 59"/>
              <p:cNvSpPr>
                <a:spLocks noChangeArrowheads="1"/>
              </p:cNvSpPr>
              <p:nvPr/>
            </p:nvSpPr>
            <p:spPr bwMode="auto">
              <a:xfrm>
                <a:off x="528" y="912"/>
                <a:ext cx="144" cy="48"/>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800">
                  <a:solidFill>
                    <a:srgbClr val="000000"/>
                  </a:solidFill>
                </a:endParaRPr>
              </a:p>
            </p:txBody>
          </p:sp>
          <p:sp>
            <p:nvSpPr>
              <p:cNvPr id="25672" name="Line 60"/>
              <p:cNvSpPr>
                <a:spLocks noChangeShapeType="1"/>
              </p:cNvSpPr>
              <p:nvPr/>
            </p:nvSpPr>
            <p:spPr bwMode="auto">
              <a:xfrm flipH="1">
                <a:off x="480" y="1056"/>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3" name="Line 61"/>
              <p:cNvSpPr>
                <a:spLocks noChangeShapeType="1"/>
              </p:cNvSpPr>
              <p:nvPr/>
            </p:nvSpPr>
            <p:spPr bwMode="auto">
              <a:xfrm>
                <a:off x="632" y="1056"/>
                <a:ext cx="112" cy="1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57" name="Line 63"/>
            <p:cNvSpPr>
              <a:spLocks noChangeShapeType="1"/>
            </p:cNvSpPr>
            <p:nvPr/>
          </p:nvSpPr>
          <p:spPr bwMode="auto">
            <a:xfrm>
              <a:off x="6248400" y="4497388"/>
              <a:ext cx="173038" cy="44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58" name="Text Box 64"/>
            <p:cNvSpPr txBox="1">
              <a:spLocks noChangeArrowheads="1"/>
            </p:cNvSpPr>
            <p:nvPr/>
          </p:nvSpPr>
          <p:spPr bwMode="auto">
            <a:xfrm>
              <a:off x="5716588" y="4297363"/>
              <a:ext cx="60642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a:solidFill>
                    <a:srgbClr val="000000"/>
                  </a:solidFill>
                </a:rPr>
                <a:t>GPS</a:t>
              </a:r>
            </a:p>
            <a:p>
              <a:pPr algn="ctr">
                <a:spcBef>
                  <a:spcPct val="0"/>
                </a:spcBef>
                <a:buFontTx/>
                <a:buNone/>
              </a:pPr>
              <a:r>
                <a:rPr lang="en-US" altLang="en-US" sz="800" b="1">
                  <a:solidFill>
                    <a:srgbClr val="000000"/>
                  </a:solidFill>
                </a:rPr>
                <a:t>Receiver</a:t>
              </a:r>
            </a:p>
          </p:txBody>
        </p:sp>
        <p:grpSp>
          <p:nvGrpSpPr>
            <p:cNvPr id="25659" name="Group 65"/>
            <p:cNvGrpSpPr>
              <a:grpSpLocks/>
            </p:cNvGrpSpPr>
            <p:nvPr/>
          </p:nvGrpSpPr>
          <p:grpSpPr bwMode="auto">
            <a:xfrm>
              <a:off x="7229475" y="3914775"/>
              <a:ext cx="949325" cy="517525"/>
              <a:chOff x="4355" y="1223"/>
              <a:chExt cx="1056" cy="576"/>
            </a:xfrm>
          </p:grpSpPr>
          <p:sp>
            <p:nvSpPr>
              <p:cNvPr id="25666" name="Line 66"/>
              <p:cNvSpPr>
                <a:spLocks noChangeShapeType="1"/>
              </p:cNvSpPr>
              <p:nvPr/>
            </p:nvSpPr>
            <p:spPr bwMode="auto">
              <a:xfrm flipH="1">
                <a:off x="4355" y="1223"/>
                <a:ext cx="624" cy="43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7" name="Line 67"/>
              <p:cNvSpPr>
                <a:spLocks noChangeShapeType="1"/>
              </p:cNvSpPr>
              <p:nvPr/>
            </p:nvSpPr>
            <p:spPr bwMode="auto">
              <a:xfrm flipH="1">
                <a:off x="4883" y="1271"/>
                <a:ext cx="144" cy="38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8" name="Line 68"/>
              <p:cNvSpPr>
                <a:spLocks noChangeShapeType="1"/>
              </p:cNvSpPr>
              <p:nvPr/>
            </p:nvSpPr>
            <p:spPr bwMode="auto">
              <a:xfrm>
                <a:off x="5171" y="1271"/>
                <a:ext cx="240" cy="5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9" name="Line 69"/>
              <p:cNvSpPr>
                <a:spLocks noChangeShapeType="1"/>
              </p:cNvSpPr>
              <p:nvPr/>
            </p:nvSpPr>
            <p:spPr bwMode="auto">
              <a:xfrm>
                <a:off x="5099" y="1263"/>
                <a:ext cx="16" cy="40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60" name="Line 71"/>
            <p:cNvSpPr>
              <a:spLocks noChangeShapeType="1"/>
            </p:cNvSpPr>
            <p:nvPr/>
          </p:nvSpPr>
          <p:spPr bwMode="auto">
            <a:xfrm flipV="1">
              <a:off x="4424363" y="5565775"/>
              <a:ext cx="4067175" cy="7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1" name="Line 74"/>
            <p:cNvSpPr>
              <a:spLocks noChangeShapeType="1"/>
            </p:cNvSpPr>
            <p:nvPr/>
          </p:nvSpPr>
          <p:spPr bwMode="auto">
            <a:xfrm>
              <a:off x="3316288" y="6203950"/>
              <a:ext cx="5175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2" name="Text Box 75"/>
            <p:cNvSpPr txBox="1">
              <a:spLocks noChangeArrowheads="1"/>
            </p:cNvSpPr>
            <p:nvPr/>
          </p:nvSpPr>
          <p:spPr bwMode="auto">
            <a:xfrm>
              <a:off x="5657850" y="6024563"/>
              <a:ext cx="5984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b="1">
                  <a:solidFill>
                    <a:srgbClr val="000000"/>
                  </a:solidFill>
                </a:rPr>
                <a:t>NAVD88</a:t>
              </a:r>
            </a:p>
          </p:txBody>
        </p:sp>
        <p:sp>
          <p:nvSpPr>
            <p:cNvPr id="25663" name="Line 76"/>
            <p:cNvSpPr>
              <a:spLocks noChangeShapeType="1"/>
            </p:cNvSpPr>
            <p:nvPr/>
          </p:nvSpPr>
          <p:spPr bwMode="auto">
            <a:xfrm>
              <a:off x="8216900" y="5565775"/>
              <a:ext cx="0" cy="646113"/>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64" name="Line 77"/>
            <p:cNvSpPr>
              <a:spLocks noChangeShapeType="1"/>
            </p:cNvSpPr>
            <p:nvPr/>
          </p:nvSpPr>
          <p:spPr bwMode="auto">
            <a:xfrm>
              <a:off x="4173538" y="6203950"/>
              <a:ext cx="7937" cy="388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5665" name="Picture 62" descr="GPS satellite"/>
            <p:cNvPicPr>
              <a:picLocks noChangeAspect="1" noChangeArrowheads="1"/>
            </p:cNvPicPr>
            <p:nvPr/>
          </p:nvPicPr>
          <p:blipFill>
            <a:blip r:embed="rId3" cstate="print">
              <a:extLst>
                <a:ext uri="{28A0092B-C50C-407E-A947-70E740481C1C}">
                  <a14:useLocalDpi xmlns:a14="http://schemas.microsoft.com/office/drawing/2010/main" val="0"/>
                </a:ext>
              </a:extLst>
            </a:blip>
            <a:srcRect l="14934" r="9601" b="13974"/>
            <a:stretch>
              <a:fillRect/>
            </a:stretch>
          </p:blipFill>
          <p:spPr bwMode="auto">
            <a:xfrm>
              <a:off x="7778750" y="3455988"/>
              <a:ext cx="508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469" name="Picture 2"/>
          <p:cNvPicPr>
            <a:picLocks noChangeAspect="1"/>
          </p:cNvPicPr>
          <p:nvPr/>
        </p:nvPicPr>
        <p:blipFill>
          <a:blip r:embed="rId4"/>
          <a:srcRect/>
          <a:stretch>
            <a:fillRect/>
          </a:stretch>
        </p:blipFill>
        <p:spPr bwMode="auto">
          <a:xfrm>
            <a:off x="131763" y="1517650"/>
            <a:ext cx="3997325" cy="2979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1"/>
          <p:cNvSpPr txBox="1">
            <a:spLocks noChangeArrowheads="1"/>
          </p:cNvSpPr>
          <p:nvPr/>
        </p:nvSpPr>
        <p:spPr bwMode="auto">
          <a:xfrm>
            <a:off x="4484688" y="1389063"/>
            <a:ext cx="45561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latin typeface="Times New Roman" panose="02020603050405020304" pitchFamily="18" charset="0"/>
                <a:cs typeface="Times New Roman" panose="02020603050405020304" pitchFamily="18" charset="0"/>
              </a:rPr>
              <a:t>Connecting the water with the land is a key need for end users.  </a:t>
            </a:r>
          </a:p>
          <a:p>
            <a:endParaRPr lang="en-US" altLang="en-US" sz="2000">
              <a:latin typeface="Times New Roman" panose="02020603050405020304" pitchFamily="18" charset="0"/>
              <a:cs typeface="Times New Roman" panose="02020603050405020304" pitchFamily="18" charset="0"/>
            </a:endParaRPr>
          </a:p>
          <a:p>
            <a:r>
              <a:rPr lang="en-US" altLang="en-US" sz="2000">
                <a:latin typeface="Times New Roman" panose="02020603050405020304" pitchFamily="18" charset="0"/>
                <a:cs typeface="Times New Roman" panose="02020603050405020304" pitchFamily="18" charset="0"/>
              </a:rPr>
              <a:t>Without the relationship between the tidal and geodetic datums the value of the real time as well as historic data has a significantly reduced functionality in supporting coastal communities.   </a:t>
            </a:r>
          </a:p>
        </p:txBody>
      </p:sp>
      <p:sp>
        <p:nvSpPr>
          <p:cNvPr id="25605" name="TextBox 2"/>
          <p:cNvSpPr txBox="1">
            <a:spLocks noChangeArrowheads="1"/>
          </p:cNvSpPr>
          <p:nvPr/>
        </p:nvSpPr>
        <p:spPr bwMode="auto">
          <a:xfrm>
            <a:off x="303213" y="4613275"/>
            <a:ext cx="3314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latin typeface="Times New Roman" panose="02020603050405020304" pitchFamily="18" charset="0"/>
                <a:cs typeface="Times New Roman" panose="02020603050405020304" pitchFamily="18" charset="0"/>
              </a:rPr>
              <a:t>Through the use of OPUS shared solution and IDB data sheets CO-OPS is able to provide that link to our customers and enhance the VDatum program. </a:t>
            </a:r>
          </a:p>
        </p:txBody>
      </p:sp>
      <p:sp>
        <p:nvSpPr>
          <p:cNvPr id="25606" name="Title 3"/>
          <p:cNvSpPr>
            <a:spLocks noGrp="1"/>
          </p:cNvSpPr>
          <p:nvPr>
            <p:ph type="title"/>
          </p:nvPr>
        </p:nvSpPr>
        <p:spPr>
          <a:xfrm>
            <a:off x="1160463" y="457200"/>
            <a:ext cx="7880350" cy="639763"/>
          </a:xfrm>
        </p:spPr>
        <p:txBody>
          <a:bodyPr/>
          <a:lstStyle/>
          <a:p>
            <a:r>
              <a:rPr lang="en-US" altLang="en-US" smtClean="0">
                <a:latin typeface="Times New Roman" panose="02020603050405020304" pitchFamily="18" charset="0"/>
                <a:cs typeface="Times New Roman" panose="02020603050405020304" pitchFamily="18" charset="0"/>
              </a:rPr>
              <a:t>Michael Michalski </a:t>
            </a:r>
            <a:r>
              <a:rPr lang="en-US" altLang="en-US" sz="1600" smtClean="0">
                <a:latin typeface="Times New Roman" panose="02020603050405020304" pitchFamily="18" charset="0"/>
                <a:cs typeface="Times New Roman" panose="02020603050405020304" pitchFamily="18" charset="0"/>
              </a:rPr>
              <a:t>Lead Oceanographer, Center for Operational Oceanographic Products &amp; Services</a:t>
            </a:r>
            <a:endParaRPr lang="en-US" altLang="en-US" smtClean="0">
              <a:latin typeface="Times New Roman" panose="02020603050405020304" pitchFamily="18" charset="0"/>
              <a:cs typeface="Times New Roman" panose="02020603050405020304" pitchFamily="18" charset="0"/>
            </a:endParaRPr>
          </a:p>
        </p:txBody>
      </p:sp>
      <p:pic>
        <p:nvPicPr>
          <p:cNvPr id="25607"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763" y="171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335088" y="457200"/>
            <a:ext cx="7481887" cy="639763"/>
          </a:xfrm>
        </p:spPr>
        <p:txBody>
          <a:bodyPr/>
          <a:lstStyle/>
          <a:p>
            <a:r>
              <a:rPr lang="en-US" altLang="en-US" smtClean="0">
                <a:latin typeface="Times New Roman" panose="02020603050405020304" pitchFamily="18" charset="0"/>
                <a:cs typeface="Times New Roman" panose="02020603050405020304" pitchFamily="18" charset="0"/>
              </a:rPr>
              <a:t>Laura Mitchell </a:t>
            </a:r>
            <a:r>
              <a:rPr lang="en-US" altLang="en-US" sz="1600" smtClean="0">
                <a:latin typeface="Times New Roman" panose="02020603050405020304" pitchFamily="18" charset="0"/>
                <a:cs typeface="Times New Roman" panose="02020603050405020304" pitchFamily="18" charset="0"/>
              </a:rPr>
              <a:t>Biologist, US Fish &amp; Wildlife Service</a:t>
            </a:r>
            <a:endParaRPr lang="en-US" altLang="en-US" smtClean="0">
              <a:latin typeface="Times New Roman" panose="02020603050405020304" pitchFamily="18" charset="0"/>
              <a:cs typeface="Times New Roman" panose="02020603050405020304" pitchFamily="18" charset="0"/>
            </a:endParaRPr>
          </a:p>
        </p:txBody>
      </p:sp>
      <p:sp>
        <p:nvSpPr>
          <p:cNvPr id="26627" name="Content Placeholder 2"/>
          <p:cNvSpPr>
            <a:spLocks noGrp="1"/>
          </p:cNvSpPr>
          <p:nvPr>
            <p:ph idx="1"/>
          </p:nvPr>
        </p:nvSpPr>
        <p:spPr>
          <a:xfrm>
            <a:off x="327025" y="1419225"/>
            <a:ext cx="8489950" cy="2297113"/>
          </a:xfrm>
        </p:spPr>
        <p:txBody>
          <a:bodyPr/>
          <a:lstStyle/>
          <a:p>
            <a:r>
              <a:rPr lang="en-US" altLang="en-US" sz="2800" smtClean="0">
                <a:latin typeface="Times New Roman" panose="02020603050405020304" pitchFamily="18" charset="0"/>
                <a:cs typeface="Times New Roman" panose="02020603050405020304" pitchFamily="18" charset="0"/>
              </a:rPr>
              <a:t>NGS supports FWS adaptive management by providing training and access to the NSRS so I can track how wetlands respond to sea level change over time</a:t>
            </a:r>
          </a:p>
        </p:txBody>
      </p:sp>
      <p:sp>
        <p:nvSpPr>
          <p:cNvPr id="266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731DD9-FF55-43E0-AB66-97564291ECFB}" type="slidenum">
              <a:rPr lang="en-US" altLang="en-US" sz="1200" smtClean="0">
                <a:solidFill>
                  <a:srgbClr val="898989"/>
                </a:solidFill>
              </a:rPr>
              <a:pPr>
                <a:spcBef>
                  <a:spcPct val="0"/>
                </a:spcBef>
                <a:buFontTx/>
                <a:buNone/>
              </a:pPr>
              <a:t>15</a:t>
            </a:fld>
            <a:endParaRPr lang="en-US" altLang="en-US" sz="1200" smtClean="0">
              <a:solidFill>
                <a:srgbClr val="898989"/>
              </a:solidFill>
            </a:endParaRPr>
          </a:p>
        </p:txBody>
      </p:sp>
      <p:pic>
        <p:nvPicPr>
          <p:cNvPr id="2662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75" y="3060700"/>
            <a:ext cx="488315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34938"/>
            <a:ext cx="1074738"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643188" y="457200"/>
            <a:ext cx="6500812" cy="639763"/>
          </a:xfrm>
        </p:spPr>
        <p:txBody>
          <a:bodyPr/>
          <a:lstStyle/>
          <a:p>
            <a:r>
              <a:rPr lang="en-US" altLang="en-US" smtClean="0">
                <a:latin typeface="Times New Roman" panose="02020603050405020304" pitchFamily="18" charset="0"/>
                <a:cs typeface="Times New Roman" panose="02020603050405020304" pitchFamily="18" charset="0"/>
              </a:rPr>
              <a:t>David Andreasen</a:t>
            </a:r>
          </a:p>
        </p:txBody>
      </p:sp>
      <p:sp>
        <p:nvSpPr>
          <p:cNvPr id="27651" name="Content Placeholder 2"/>
          <p:cNvSpPr>
            <a:spLocks noGrp="1"/>
          </p:cNvSpPr>
          <p:nvPr>
            <p:ph idx="1"/>
          </p:nvPr>
        </p:nvSpPr>
        <p:spPr>
          <a:xfrm>
            <a:off x="457200" y="1382713"/>
            <a:ext cx="8229600" cy="2297112"/>
          </a:xfrm>
        </p:spPr>
        <p:txBody>
          <a:bodyPr/>
          <a:lstStyle/>
          <a:p>
            <a:pPr marL="0" indent="0">
              <a:buFont typeface="Arial" panose="020B0604020202020204" pitchFamily="34" charset="0"/>
              <a:buNone/>
            </a:pPr>
            <a:r>
              <a:rPr lang="en-US" altLang="en-US" sz="2800" smtClean="0">
                <a:latin typeface="Times New Roman" panose="02020603050405020304" pitchFamily="18" charset="0"/>
                <a:cs typeface="Times New Roman" panose="02020603050405020304" pitchFamily="18" charset="0"/>
              </a:rPr>
              <a:t>OPUS Projects allows us to consistently process our GPS-based coastal subsidence monitoring project across Southern Maryland</a:t>
            </a:r>
          </a:p>
        </p:txBody>
      </p:sp>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E2F336-6857-4E8B-92BE-7521D49819AF}" type="slidenum">
              <a:rPr lang="en-US" altLang="en-US" sz="1200" smtClean="0">
                <a:solidFill>
                  <a:srgbClr val="898989"/>
                </a:solidFill>
              </a:rPr>
              <a:pPr>
                <a:spcBef>
                  <a:spcPct val="0"/>
                </a:spcBef>
                <a:buFontTx/>
                <a:buNone/>
              </a:pPr>
              <a:t>16</a:t>
            </a:fld>
            <a:endParaRPr lang="en-US" altLang="en-US" sz="1200" smtClean="0">
              <a:solidFill>
                <a:srgbClr val="898989"/>
              </a:solidFill>
            </a:endParaRPr>
          </a:p>
        </p:txBody>
      </p:sp>
      <p:pic>
        <p:nvPicPr>
          <p:cNvPr id="276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3135313"/>
            <a:ext cx="26781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p:cNvPicPr>
            <a:picLocks noChangeAspect="1"/>
          </p:cNvPicPr>
          <p:nvPr/>
        </p:nvPicPr>
        <p:blipFill>
          <a:blip r:embed="rId3">
            <a:extLst>
              <a:ext uri="{28A0092B-C50C-407E-A947-70E740481C1C}">
                <a14:useLocalDpi xmlns:a14="http://schemas.microsoft.com/office/drawing/2010/main" val="0"/>
              </a:ext>
            </a:extLst>
          </a:blip>
          <a:srcRect l="9364" t="4579" r="9573" b="8781"/>
          <a:stretch>
            <a:fillRect/>
          </a:stretch>
        </p:blipFill>
        <p:spPr bwMode="auto">
          <a:xfrm>
            <a:off x="4429125" y="2482850"/>
            <a:ext cx="311467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Content Placeholder 4"/>
          <p:cNvPicPr>
            <a:picLocks noChangeAspect="1"/>
          </p:cNvPicPr>
          <p:nvPr/>
        </p:nvPicPr>
        <p:blipFill>
          <a:blip r:embed="rId4">
            <a:extLst>
              <a:ext uri="{28A0092B-C50C-407E-A947-70E740481C1C}">
                <a14:useLocalDpi xmlns:a14="http://schemas.microsoft.com/office/drawing/2010/main" val="0"/>
              </a:ext>
            </a:extLst>
          </a:blip>
          <a:srcRect t="13287"/>
          <a:stretch>
            <a:fillRect/>
          </a:stretch>
        </p:blipFill>
        <p:spPr bwMode="auto">
          <a:xfrm>
            <a:off x="198438" y="430213"/>
            <a:ext cx="24447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
          <p:cNvSpPr txBox="1">
            <a:spLocks noChangeArrowheads="1"/>
          </p:cNvSpPr>
          <p:nvPr/>
        </p:nvSpPr>
        <p:spPr bwMode="auto">
          <a:xfrm>
            <a:off x="5224463" y="1003300"/>
            <a:ext cx="346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Times New Roman" panose="02020603050405020304" pitchFamily="18" charset="0"/>
                <a:cs typeface="Times New Roman" panose="02020603050405020304" pitchFamily="18" charset="0"/>
              </a:rPr>
              <a:t>Geologist, MD Geological Survey</a:t>
            </a:r>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290638" y="457200"/>
            <a:ext cx="7396162" cy="639763"/>
          </a:xfrm>
        </p:spPr>
        <p:txBody>
          <a:bodyPr/>
          <a:lstStyle/>
          <a:p>
            <a:r>
              <a:rPr lang="en-US" altLang="en-US" smtClean="0">
                <a:latin typeface="Times New Roman" panose="02020603050405020304" pitchFamily="18" charset="0"/>
                <a:cs typeface="Times New Roman" panose="02020603050405020304" pitchFamily="18" charset="0"/>
              </a:rPr>
              <a:t>Nina Garfield</a:t>
            </a:r>
          </a:p>
        </p:txBody>
      </p:sp>
      <p:sp>
        <p:nvSpPr>
          <p:cNvPr id="28675" name="Content Placeholder 2"/>
          <p:cNvSpPr>
            <a:spLocks noGrp="1"/>
          </p:cNvSpPr>
          <p:nvPr>
            <p:ph idx="1"/>
          </p:nvPr>
        </p:nvSpPr>
        <p:spPr>
          <a:xfrm>
            <a:off x="457200" y="1420813"/>
            <a:ext cx="8229600" cy="2709862"/>
          </a:xfrm>
        </p:spPr>
        <p:txBody>
          <a:bodyPr/>
          <a:lstStyle/>
          <a:p>
            <a:pPr marL="0" indent="0">
              <a:buFont typeface="Arial" panose="020B0604020202020204" pitchFamily="34" charset="0"/>
              <a:buNone/>
            </a:pPr>
            <a:r>
              <a:rPr lang="en-US" altLang="en-US" smtClean="0">
                <a:latin typeface="Times New Roman" panose="02020603050405020304" pitchFamily="18" charset="0"/>
                <a:cs typeface="Times New Roman" panose="02020603050405020304" pitchFamily="18" charset="0"/>
              </a:rPr>
              <a:t>Thanks to NGS for adapting surveying and observational technology to monitor impacts of sea level rise on marshes within the National Estuarine Research Reserve System </a:t>
            </a:r>
            <a:r>
              <a:rPr lang="en-US" altLang="en-US" sz="2400" smtClean="0">
                <a:latin typeface="Times New Roman" panose="02020603050405020304" pitchFamily="18" charset="0"/>
                <a:cs typeface="Times New Roman" panose="02020603050405020304" pitchFamily="18" charset="0"/>
              </a:rPr>
              <a:t>(2017 NOAA bronze star for technology transfer)</a:t>
            </a:r>
            <a:endParaRPr lang="en-US" altLang="en-US" smtClean="0">
              <a:latin typeface="Times New Roman" panose="02020603050405020304" pitchFamily="18" charset="0"/>
              <a:cs typeface="Times New Roman" panose="02020603050405020304" pitchFamily="18" charset="0"/>
            </a:endParaRPr>
          </a:p>
        </p:txBody>
      </p:sp>
      <p:sp>
        <p:nvSpPr>
          <p:cNvPr id="28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44D9D4-5635-4A58-B4BC-7BAF7A982316}" type="slidenum">
              <a:rPr lang="en-US" altLang="en-US" sz="1200" smtClean="0">
                <a:solidFill>
                  <a:srgbClr val="898989"/>
                </a:solidFill>
              </a:rPr>
              <a:pPr>
                <a:spcBef>
                  <a:spcPct val="0"/>
                </a:spcBef>
                <a:buFontTx/>
                <a:buNone/>
              </a:pPr>
              <a:t>17</a:t>
            </a:fld>
            <a:endParaRPr lang="en-US" altLang="en-US" sz="1200" smtClean="0">
              <a:solidFill>
                <a:srgbClr val="898989"/>
              </a:solidFill>
            </a:endParaRPr>
          </a:p>
        </p:txBody>
      </p:sp>
      <p:pic>
        <p:nvPicPr>
          <p:cNvPr id="28677" name="Picture 1"/>
          <p:cNvPicPr>
            <a:picLocks noChangeAspect="1"/>
          </p:cNvPicPr>
          <p:nvPr/>
        </p:nvPicPr>
        <p:blipFill>
          <a:blip r:embed="rId2">
            <a:extLst>
              <a:ext uri="{28A0092B-C50C-407E-A947-70E740481C1C}">
                <a14:useLocalDpi xmlns:a14="http://schemas.microsoft.com/office/drawing/2010/main" val="0"/>
              </a:ext>
            </a:extLst>
          </a:blip>
          <a:srcRect l="23885"/>
          <a:stretch>
            <a:fillRect/>
          </a:stretch>
        </p:blipFill>
        <p:spPr bwMode="auto">
          <a:xfrm>
            <a:off x="0" y="3883025"/>
            <a:ext cx="21605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3883025"/>
            <a:ext cx="379412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0525" y="3883025"/>
            <a:ext cx="37925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763" y="171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1"/>
          <p:cNvSpPr txBox="1">
            <a:spLocks noChangeArrowheads="1"/>
          </p:cNvSpPr>
          <p:nvPr/>
        </p:nvSpPr>
        <p:spPr bwMode="auto">
          <a:xfrm>
            <a:off x="3376613" y="933450"/>
            <a:ext cx="6353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Times New Roman" panose="02020603050405020304" pitchFamily="18" charset="0"/>
                <a:cs typeface="Times New Roman" panose="02020603050405020304" pitchFamily="18" charset="0"/>
              </a:rPr>
              <a:t>Stewardship Coordinator, Office for Coastal Management</a:t>
            </a:r>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15 years of NGS Eco 2003-2018</a:t>
            </a:r>
          </a:p>
        </p:txBody>
      </p:sp>
      <p:sp>
        <p:nvSpPr>
          <p:cNvPr id="29699" name="Content Placeholder 2"/>
          <p:cNvSpPr>
            <a:spLocks noGrp="1"/>
          </p:cNvSpPr>
          <p:nvPr>
            <p:ph idx="1"/>
          </p:nvPr>
        </p:nvSpPr>
        <p:spPr>
          <a:xfrm>
            <a:off x="4343400" y="1274763"/>
            <a:ext cx="4343400" cy="5446712"/>
          </a:xfrm>
        </p:spPr>
        <p:txBody>
          <a:bodyPr/>
          <a:lstStyle/>
          <a:p>
            <a:r>
              <a:rPr lang="en-US" altLang="en-US" sz="2400" smtClean="0"/>
              <a:t>Works closely with CO-OPS and other NOS partners to support coastal research and management needs</a:t>
            </a:r>
          </a:p>
          <a:p>
            <a:r>
              <a:rPr lang="en-US" altLang="en-US" sz="2400" smtClean="0"/>
              <a:t>Supports the translation and training of geodesy and survey science to coastal practitioners</a:t>
            </a:r>
          </a:p>
          <a:p>
            <a:r>
              <a:rPr lang="en-US" altLang="en-US" sz="2400" smtClean="0"/>
              <a:t>Researches traditional and novel applications of surveying to support coastal science and management</a:t>
            </a:r>
          </a:p>
          <a:p>
            <a:r>
              <a:rPr lang="en-US" altLang="en-US" sz="2400" smtClean="0"/>
              <a:t>Help make the “grey” relevant to the “green” and “blue.”</a:t>
            </a:r>
          </a:p>
        </p:txBody>
      </p:sp>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97EE166-C794-47AA-9420-456285EFD422}" type="slidenum">
              <a:rPr lang="en-US" altLang="en-US" sz="1200" smtClean="0">
                <a:solidFill>
                  <a:srgbClr val="898989"/>
                </a:solidFill>
              </a:rPr>
              <a:pPr>
                <a:spcBef>
                  <a:spcPct val="0"/>
                </a:spcBef>
                <a:buFontTx/>
                <a:buNone/>
              </a:pPr>
              <a:t>18</a:t>
            </a:fld>
            <a:endParaRPr lang="en-US" altLang="en-US" sz="1200" smtClean="0">
              <a:solidFill>
                <a:srgbClr val="898989"/>
              </a:solidFill>
            </a:endParaRPr>
          </a:p>
        </p:txBody>
      </p:sp>
      <p:pic>
        <p:nvPicPr>
          <p:cNvPr id="5" name="Shape 119"/>
          <p:cNvPicPr preferRelativeResize="0"/>
          <p:nvPr/>
        </p:nvPicPr>
        <p:blipFill rotWithShape="1">
          <a:blip r:embed="rId2"/>
          <a:srcRect t="7621"/>
          <a:stretch/>
        </p:blipFill>
        <p:spPr>
          <a:xfrm>
            <a:off x="306388" y="1274763"/>
            <a:ext cx="3886200" cy="2693987"/>
          </a:xfrm>
          <a:prstGeom prst="rect">
            <a:avLst/>
          </a:prstGeom>
          <a:ln>
            <a:noFill/>
          </a:ln>
          <a:effectLst>
            <a:outerShdw blurRad="292100" dist="139700" dir="2700000" algn="tl" rotWithShape="0">
              <a:srgbClr val="333333">
                <a:alpha val="65000"/>
              </a:srgbClr>
            </a:outerShdw>
          </a:effectLst>
        </p:spPr>
      </p:pic>
      <p:pic>
        <p:nvPicPr>
          <p:cNvPr id="6" name="Shape 120"/>
          <p:cNvPicPr preferRelativeResize="0"/>
          <p:nvPr/>
        </p:nvPicPr>
        <p:blipFill rotWithShape="1">
          <a:blip r:embed="rId3"/>
          <a:srcRect t="11845"/>
          <a:stretch/>
        </p:blipFill>
        <p:spPr>
          <a:xfrm>
            <a:off x="306388" y="4148138"/>
            <a:ext cx="3890962" cy="25733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600" smtClean="0">
                <a:latin typeface="Times New Roman" panose="02020603050405020304" pitchFamily="18" charset="0"/>
                <a:cs typeface="Times New Roman" panose="02020603050405020304" pitchFamily="18" charset="0"/>
              </a:rPr>
              <a:t>What’s so special about our coasts?</a:t>
            </a:r>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AA438C-B3F3-4190-AEDC-B8E516F3D37D}" type="slidenum">
              <a:rPr lang="en-US" altLang="en-US" sz="1200" smtClean="0">
                <a:solidFill>
                  <a:srgbClr val="898989"/>
                </a:solidFill>
              </a:rPr>
              <a:pPr>
                <a:spcBef>
                  <a:spcPct val="0"/>
                </a:spcBef>
                <a:buFontTx/>
                <a:buNone/>
              </a:pPr>
              <a:t>2</a:t>
            </a:fld>
            <a:endParaRPr lang="en-US" altLang="en-US" sz="1200" smtClean="0">
              <a:solidFill>
                <a:srgbClr val="898989"/>
              </a:solidFill>
            </a:endParaRPr>
          </a:p>
        </p:txBody>
      </p:sp>
      <p:sp>
        <p:nvSpPr>
          <p:cNvPr id="9220" name="Content Placeholder 1"/>
          <p:cNvSpPr>
            <a:spLocks noGrp="1"/>
          </p:cNvSpPr>
          <p:nvPr>
            <p:ph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z="3600" smtClean="0">
                <a:latin typeface="Times New Roman" panose="02020603050405020304" pitchFamily="18" charset="0"/>
                <a:cs typeface="Times New Roman" panose="02020603050405020304" pitchFamily="18" charset="0"/>
              </a:rPr>
              <a:t>What’s so special about our coasts?</a:t>
            </a:r>
          </a:p>
        </p:txBody>
      </p:sp>
      <p:sp>
        <p:nvSpPr>
          <p:cNvPr id="11267" name="Content Placeholder 2"/>
          <p:cNvSpPr>
            <a:spLocks noGrp="1"/>
          </p:cNvSpPr>
          <p:nvPr>
            <p:ph idx="1"/>
          </p:nvPr>
        </p:nvSpPr>
        <p:spPr>
          <a:xfrm>
            <a:off x="457200" y="1279525"/>
            <a:ext cx="8229600" cy="919163"/>
          </a:xfrm>
        </p:spPr>
        <p:txBody>
          <a:bodyPr/>
          <a:lstStyle/>
          <a:p>
            <a:r>
              <a:rPr lang="en-US" altLang="en-US" sz="2800" smtClean="0">
                <a:latin typeface="Times New Roman" panose="02020603050405020304" pitchFamily="18" charset="0"/>
                <a:cs typeface="Times New Roman" panose="02020603050405020304" pitchFamily="18" charset="0"/>
              </a:rPr>
              <a:t>Lots of people live there!</a:t>
            </a:r>
          </a:p>
        </p:txBody>
      </p:sp>
      <p:sp>
        <p:nvSpPr>
          <p:cNvPr id="112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89C9502-1CE3-45B4-B330-8BA012840A10}" type="slidenum">
              <a:rPr lang="en-US" altLang="en-US" sz="1200" smtClean="0">
                <a:solidFill>
                  <a:srgbClr val="898989"/>
                </a:solidFill>
              </a:rPr>
              <a:pPr>
                <a:spcBef>
                  <a:spcPct val="0"/>
                </a:spcBef>
                <a:buFontTx/>
                <a:buNone/>
              </a:pPr>
              <a:t>3</a:t>
            </a:fld>
            <a:endParaRPr lang="en-US" altLang="en-US" sz="1200" smtClean="0">
              <a:solidFill>
                <a:srgbClr val="898989"/>
              </a:solidFill>
            </a:endParaRPr>
          </a:p>
        </p:txBody>
      </p:sp>
      <p:pic>
        <p:nvPicPr>
          <p:cNvPr id="10245" name="Picture 4"/>
          <p:cNvPicPr>
            <a:picLocks noChangeAspect="1"/>
          </p:cNvPicPr>
          <p:nvPr/>
        </p:nvPicPr>
        <p:blipFill>
          <a:blip r:embed="rId3"/>
          <a:srcRect/>
          <a:stretch>
            <a:fillRect/>
          </a:stretch>
        </p:blipFill>
        <p:spPr bwMode="auto">
          <a:xfrm>
            <a:off x="2024063" y="2033588"/>
            <a:ext cx="6065837" cy="4687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3600" smtClean="0">
                <a:latin typeface="Times New Roman" panose="02020603050405020304" pitchFamily="18" charset="0"/>
                <a:cs typeface="Times New Roman" panose="02020603050405020304" pitchFamily="18" charset="0"/>
              </a:rPr>
              <a:t>What’s so special about our coasts?</a:t>
            </a:r>
          </a:p>
        </p:txBody>
      </p:sp>
      <p:sp>
        <p:nvSpPr>
          <p:cNvPr id="13315" name="Content Placeholder 2"/>
          <p:cNvSpPr>
            <a:spLocks noGrp="1"/>
          </p:cNvSpPr>
          <p:nvPr>
            <p:ph idx="1"/>
          </p:nvPr>
        </p:nvSpPr>
        <p:spPr>
          <a:xfrm>
            <a:off x="457200" y="1279525"/>
            <a:ext cx="8229600" cy="1720850"/>
          </a:xfrm>
        </p:spPr>
        <p:txBody>
          <a:bodyPr/>
          <a:lstStyle/>
          <a:p>
            <a:r>
              <a:rPr lang="en-US" altLang="en-US" sz="2800" smtClean="0">
                <a:latin typeface="Times New Roman" panose="02020603050405020304" pitchFamily="18" charset="0"/>
                <a:cs typeface="Times New Roman" panose="02020603050405020304" pitchFamily="18" charset="0"/>
              </a:rPr>
              <a:t>Lots of fish to harvest there!</a:t>
            </a:r>
          </a:p>
        </p:txBody>
      </p:sp>
      <p:sp>
        <p:nvSpPr>
          <p:cNvPr id="133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9DC327-361F-4A15-B24D-52F746ECBFD9}" type="slidenum">
              <a:rPr lang="en-US" altLang="en-US" sz="1200" smtClean="0">
                <a:solidFill>
                  <a:srgbClr val="898989"/>
                </a:solidFill>
              </a:rPr>
              <a:pPr>
                <a:spcBef>
                  <a:spcPct val="0"/>
                </a:spcBef>
                <a:buFontTx/>
                <a:buNone/>
              </a:pPr>
              <a:t>4</a:t>
            </a:fld>
            <a:endParaRPr lang="en-US" altLang="en-US" sz="1200" smtClean="0">
              <a:solidFill>
                <a:srgbClr val="898989"/>
              </a:solidFill>
            </a:endParaRPr>
          </a:p>
        </p:txBody>
      </p:sp>
      <p:pic>
        <p:nvPicPr>
          <p:cNvPr id="12293" name="Picture 2" descr="Image result for Commercial fishing maryland"/>
          <p:cNvPicPr>
            <a:picLocks noChangeAspect="1" noChangeArrowheads="1"/>
          </p:cNvPicPr>
          <p:nvPr/>
        </p:nvPicPr>
        <p:blipFill>
          <a:blip r:embed="rId3"/>
          <a:srcRect/>
          <a:stretch>
            <a:fillRect/>
          </a:stretch>
        </p:blipFill>
        <p:spPr bwMode="auto">
          <a:xfrm>
            <a:off x="1663700" y="1993900"/>
            <a:ext cx="6124575" cy="4090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http://www.jayflemingphotography.com/shop/the-book-workingthewa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6162675"/>
            <a:ext cx="51466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smtClean="0">
                <a:latin typeface="Times New Roman" panose="02020603050405020304" pitchFamily="18" charset="0"/>
                <a:cs typeface="Times New Roman" panose="02020603050405020304" pitchFamily="18" charset="0"/>
              </a:rPr>
              <a:t>What’s so special about our coasts?</a:t>
            </a:r>
          </a:p>
        </p:txBody>
      </p:sp>
      <p:sp>
        <p:nvSpPr>
          <p:cNvPr id="15363" name="Content Placeholder 2"/>
          <p:cNvSpPr>
            <a:spLocks noGrp="1"/>
          </p:cNvSpPr>
          <p:nvPr>
            <p:ph idx="1"/>
          </p:nvPr>
        </p:nvSpPr>
        <p:spPr>
          <a:xfrm>
            <a:off x="457200" y="1279525"/>
            <a:ext cx="8229600" cy="1966913"/>
          </a:xfrm>
        </p:spPr>
        <p:txBody>
          <a:bodyPr/>
          <a:lstStyle/>
          <a:p>
            <a:r>
              <a:rPr lang="en-US" altLang="en-US" sz="2800" smtClean="0">
                <a:latin typeface="Times New Roman" panose="02020603050405020304" pitchFamily="18" charset="0"/>
                <a:cs typeface="Times New Roman" panose="02020603050405020304" pitchFamily="18" charset="0"/>
              </a:rPr>
              <a:t>Coastal habitats provide ecosystem services essential to people and the environment</a:t>
            </a:r>
          </a:p>
        </p:txBody>
      </p:sp>
      <p:sp>
        <p:nvSpPr>
          <p:cNvPr id="153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4AF8C1-838F-4756-8DD2-DA48EEF074F8}" type="slidenum">
              <a:rPr lang="en-US" altLang="en-US" sz="1200" smtClean="0">
                <a:solidFill>
                  <a:srgbClr val="898989"/>
                </a:solidFill>
              </a:rPr>
              <a:pPr>
                <a:spcBef>
                  <a:spcPct val="0"/>
                </a:spcBef>
                <a:buFontTx/>
                <a:buNone/>
              </a:pPr>
              <a:t>5</a:t>
            </a:fld>
            <a:endParaRPr lang="en-US" altLang="en-US" sz="1200" smtClean="0">
              <a:solidFill>
                <a:srgbClr val="898989"/>
              </a:solidFill>
            </a:endParaRPr>
          </a:p>
        </p:txBody>
      </p:sp>
      <p:pic>
        <p:nvPicPr>
          <p:cNvPr id="15365" name="Picture 2" descr="Image result for coastal ecosystem 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2905125"/>
            <a:ext cx="22479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4"/>
          <p:cNvSpPr txBox="1">
            <a:spLocks noChangeArrowheads="1"/>
          </p:cNvSpPr>
          <p:nvPr/>
        </p:nvSpPr>
        <p:spPr bwMode="auto">
          <a:xfrm>
            <a:off x="1657350" y="6172200"/>
            <a:ext cx="582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Source: National Climate Assessment, 2014</a:t>
            </a:r>
          </a:p>
        </p:txBody>
      </p:sp>
      <p:pic>
        <p:nvPicPr>
          <p:cNvPr id="7" name="Picture 2" descr="Image result for coastal ecosystem services"/>
          <p:cNvPicPr>
            <a:picLocks noChangeAspect="1" noChangeArrowheads="1"/>
          </p:cNvPicPr>
          <p:nvPr/>
        </p:nvPicPr>
        <p:blipFill>
          <a:blip r:embed="rId4"/>
          <a:srcRect/>
          <a:stretch>
            <a:fillRect/>
          </a:stretch>
        </p:blipFill>
        <p:spPr bwMode="auto">
          <a:xfrm>
            <a:off x="2500313" y="0"/>
            <a:ext cx="4143375" cy="620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US" dirty="0" smtClean="0">
                <a:latin typeface="Times New Roman" panose="02020603050405020304" pitchFamily="18" charset="0"/>
                <a:cs typeface="Times New Roman" panose="02020603050405020304" pitchFamily="18" charset="0"/>
              </a:rPr>
              <a:t>Coastal Habitats Ecosystem Services</a:t>
            </a:r>
            <a:endParaRPr lang="en-US" dirty="0">
              <a:latin typeface="Times New Roman" panose="02020603050405020304" pitchFamily="18" charset="0"/>
              <a:cs typeface="Times New Roman" panose="02020603050405020304" pitchFamily="18" charset="0"/>
            </a:endParaRPr>
          </a:p>
        </p:txBody>
      </p:sp>
      <p:pic>
        <p:nvPicPr>
          <p:cNvPr id="5" name="Picture 10" descr="http://farm6.static.flickr.com/5006/5263845136_71dbbe427f.jpg"/>
          <p:cNvPicPr>
            <a:picLocks noChangeAspect="1" noChangeArrowheads="1"/>
          </p:cNvPicPr>
          <p:nvPr/>
        </p:nvPicPr>
        <p:blipFill>
          <a:blip r:embed="rId2"/>
          <a:srcRect/>
          <a:stretch>
            <a:fillRect/>
          </a:stretch>
        </p:blipFill>
        <p:spPr bwMode="auto">
          <a:xfrm>
            <a:off x="2759075" y="1181100"/>
            <a:ext cx="3625850" cy="5445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11" descr="&lt;strong&gt;Speech&lt;/strong&gt; &lt;strong&gt;Bubble&lt;/strong&gt; | Free Stock Photo | Illustration of a blank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1868488"/>
            <a:ext cx="2098675"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2"/>
          <p:cNvSpPr txBox="1">
            <a:spLocks noChangeArrowheads="1"/>
          </p:cNvSpPr>
          <p:nvPr/>
        </p:nvSpPr>
        <p:spPr bwMode="auto">
          <a:xfrm>
            <a:off x="4926013" y="2165350"/>
            <a:ext cx="1539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2571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2571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2571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2571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257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257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257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257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Marshes are yummy!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4838" y="203200"/>
            <a:ext cx="8229600" cy="2119313"/>
          </a:xfrm>
        </p:spPr>
        <p:txBody>
          <a:bodyPr/>
          <a:lstStyle/>
          <a:p>
            <a:r>
              <a:rPr lang="en-US" altLang="en-US" sz="3600" smtClean="0">
                <a:latin typeface="Times New Roman" panose="02020603050405020304" pitchFamily="18" charset="0"/>
                <a:cs typeface="Times New Roman" panose="02020603050405020304" pitchFamily="18" charset="0"/>
              </a:rPr>
              <a:t>But why does Geodesy matter to coastal science and management?</a:t>
            </a:r>
          </a:p>
        </p:txBody>
      </p:sp>
      <p:sp>
        <p:nvSpPr>
          <p:cNvPr id="184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22D3371-1238-4179-B634-964AD14B1EA4}" type="slidenum">
              <a:rPr lang="en-US" altLang="en-US" sz="1200" smtClean="0">
                <a:solidFill>
                  <a:srgbClr val="898989"/>
                </a:solidFill>
              </a:rPr>
              <a:pPr>
                <a:spcBef>
                  <a:spcPct val="0"/>
                </a:spcBef>
                <a:buFontTx/>
                <a:buNone/>
              </a:pPr>
              <a:t>7</a:t>
            </a:fld>
            <a:endParaRPr lang="en-US" altLang="en-US" sz="1200" smtClean="0">
              <a:solidFill>
                <a:srgbClr val="898989"/>
              </a:solidFill>
            </a:endParaRPr>
          </a:p>
        </p:txBody>
      </p:sp>
      <p:pic>
        <p:nvPicPr>
          <p:cNvPr id="18436" name="Picture 3" descr="GLOBAL AWARENESS 101 - Let your VOICE be heard and get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2865438"/>
            <a:ext cx="10953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Image result for national geodetic survey"/>
          <p:cNvPicPr>
            <a:picLocks noChangeAspect="1" noChangeArrowheads="1"/>
          </p:cNvPicPr>
          <p:nvPr/>
        </p:nvPicPr>
        <p:blipFill>
          <a:blip r:embed="rId3"/>
          <a:srcRect/>
          <a:stretch>
            <a:fillRect/>
          </a:stretch>
        </p:blipFill>
        <p:spPr bwMode="auto">
          <a:xfrm>
            <a:off x="1366838" y="3014663"/>
            <a:ext cx="1084262" cy="1082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Shape 176"/>
          <p:cNvPicPr preferRelativeResize="0">
            <a:picLocks noChangeAspect="1" noChangeArrowheads="1"/>
          </p:cNvPicPr>
          <p:nvPr/>
        </p:nvPicPr>
        <p:blipFill>
          <a:blip r:embed="rId4"/>
          <a:srcRect/>
          <a:stretch>
            <a:fillRect/>
          </a:stretch>
        </p:blipFill>
        <p:spPr bwMode="auto">
          <a:xfrm>
            <a:off x="5803900" y="2036763"/>
            <a:ext cx="320675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Shape 318"/>
          <p:cNvPicPr preferRelativeResize="0">
            <a:picLocks noChangeAspect="1" noChangeArrowheads="1"/>
          </p:cNvPicPr>
          <p:nvPr/>
        </p:nvPicPr>
        <p:blipFill>
          <a:blip r:embed="rId5"/>
          <a:srcRect/>
          <a:stretch>
            <a:fillRect/>
          </a:stretch>
        </p:blipFill>
        <p:spPr bwMode="auto">
          <a:xfrm>
            <a:off x="5973763" y="3665538"/>
            <a:ext cx="2490787" cy="1608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04838" y="5710238"/>
            <a:ext cx="6351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a:latin typeface="Times New Roman" panose="02020603050405020304" pitchFamily="18" charset="0"/>
                <a:cs typeface="Times New Roman" panose="02020603050405020304" pitchFamily="18" charset="0"/>
              </a:rPr>
              <a:t>Let’s ask some folks at NGS…</a:t>
            </a:r>
            <a:endParaRPr lang="en-US" altLang="en-US" sz="36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p:txBody>
          <a:bodyPr/>
          <a:lstStyle/>
          <a:p>
            <a:r>
              <a:rPr lang="en-US" altLang="en-US" smtClean="0">
                <a:latin typeface="Times New Roman" panose="02020603050405020304" pitchFamily="18" charset="0"/>
                <a:cs typeface="Times New Roman" panose="02020603050405020304" pitchFamily="18" charset="0"/>
              </a:rPr>
              <a:t>Jon Sellars </a:t>
            </a:r>
            <a:r>
              <a:rPr lang="en-US" altLang="en-US" sz="1600" smtClean="0">
                <a:latin typeface="Times New Roman" panose="02020603050405020304" pitchFamily="18" charset="0"/>
                <a:cs typeface="Times New Roman" panose="02020603050405020304" pitchFamily="18" charset="0"/>
              </a:rPr>
              <a:t>Cartographer, Remote Sensing Division</a:t>
            </a:r>
          </a:p>
        </p:txBody>
      </p:sp>
      <p:sp>
        <p:nvSpPr>
          <p:cNvPr id="1945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8339F5-6269-4CB0-8CC3-5B0AD2CE2A4A}" type="slidenum">
              <a:rPr lang="en-US" altLang="en-US" sz="1200" smtClean="0">
                <a:solidFill>
                  <a:srgbClr val="898989"/>
                </a:solidFill>
              </a:rPr>
              <a:pPr>
                <a:spcBef>
                  <a:spcPct val="0"/>
                </a:spcBef>
                <a:buFontTx/>
                <a:buNone/>
              </a:pPr>
              <a:t>8</a:t>
            </a:fld>
            <a:endParaRPr lang="en-US" altLang="en-US" sz="1200" smtClean="0">
              <a:solidFill>
                <a:srgbClr val="898989"/>
              </a:solidFill>
            </a:endParaRPr>
          </a:p>
        </p:txBody>
      </p:sp>
      <p:pic>
        <p:nvPicPr>
          <p:cNvPr id="18436" name="Picture 3"/>
          <p:cNvPicPr>
            <a:picLocks noChangeAspect="1"/>
          </p:cNvPicPr>
          <p:nvPr/>
        </p:nvPicPr>
        <p:blipFill>
          <a:blip r:embed="rId2"/>
          <a:srcRect/>
          <a:stretch>
            <a:fillRect/>
          </a:stretch>
        </p:blipFill>
        <p:spPr bwMode="auto">
          <a:xfrm>
            <a:off x="165100" y="2306638"/>
            <a:ext cx="3597275" cy="4414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5"/>
          <p:cNvSpPr txBox="1">
            <a:spLocks noChangeArrowheads="1"/>
          </p:cNvSpPr>
          <p:nvPr/>
        </p:nvSpPr>
        <p:spPr bwMode="auto">
          <a:xfrm>
            <a:off x="4284663" y="1201738"/>
            <a:ext cx="43100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“Accurate elevations are essential to processing emergency response imagery in a timely manner following hurricanes”</a:t>
            </a:r>
          </a:p>
        </p:txBody>
      </p:sp>
      <p:grpSp>
        <p:nvGrpSpPr>
          <p:cNvPr id="19462" name="Group 11"/>
          <p:cNvGrpSpPr>
            <a:grpSpLocks/>
          </p:cNvGrpSpPr>
          <p:nvPr/>
        </p:nvGrpSpPr>
        <p:grpSpPr bwMode="auto">
          <a:xfrm>
            <a:off x="3924300" y="2971800"/>
            <a:ext cx="5219700" cy="3690938"/>
            <a:chOff x="3924728" y="2971276"/>
            <a:chExt cx="5219272" cy="3690845"/>
          </a:xfrm>
        </p:grpSpPr>
        <p:pic>
          <p:nvPicPr>
            <p:cNvPr id="18442" name="Picture 6"/>
            <p:cNvPicPr>
              <a:picLocks noChangeAspect="1"/>
            </p:cNvPicPr>
            <p:nvPr/>
          </p:nvPicPr>
          <p:blipFill>
            <a:blip r:embed="rId3"/>
            <a:srcRect/>
            <a:stretch>
              <a:fillRect/>
            </a:stretch>
          </p:blipFill>
          <p:spPr bwMode="auto">
            <a:xfrm>
              <a:off x="3924728" y="2971276"/>
              <a:ext cx="5219272" cy="3690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7"/>
            <p:cNvSpPr txBox="1">
              <a:spLocks noChangeArrowheads="1"/>
            </p:cNvSpPr>
            <p:nvPr/>
          </p:nvSpPr>
          <p:spPr bwMode="auto">
            <a:xfrm>
              <a:off x="7161088" y="6143946"/>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Before Irma</a:t>
              </a:r>
            </a:p>
          </p:txBody>
        </p:sp>
      </p:grpSp>
      <p:grpSp>
        <p:nvGrpSpPr>
          <p:cNvPr id="11" name="Group 10"/>
          <p:cNvGrpSpPr>
            <a:grpSpLocks/>
          </p:cNvGrpSpPr>
          <p:nvPr/>
        </p:nvGrpSpPr>
        <p:grpSpPr bwMode="auto">
          <a:xfrm>
            <a:off x="3924300" y="2971800"/>
            <a:ext cx="5219700" cy="3690938"/>
            <a:chOff x="3924728" y="2971276"/>
            <a:chExt cx="5219272" cy="3690845"/>
          </a:xfrm>
        </p:grpSpPr>
        <p:pic>
          <p:nvPicPr>
            <p:cNvPr id="18440" name="Picture 8"/>
            <p:cNvPicPr>
              <a:picLocks noChangeAspect="1"/>
            </p:cNvPicPr>
            <p:nvPr/>
          </p:nvPicPr>
          <p:blipFill>
            <a:blip r:embed="rId4"/>
            <a:srcRect/>
            <a:stretch>
              <a:fillRect/>
            </a:stretch>
          </p:blipFill>
          <p:spPr bwMode="auto">
            <a:xfrm>
              <a:off x="3924728" y="2971276"/>
              <a:ext cx="5219272" cy="3690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9"/>
            <p:cNvSpPr txBox="1">
              <a:spLocks noChangeArrowheads="1"/>
            </p:cNvSpPr>
            <p:nvPr/>
          </p:nvSpPr>
          <p:spPr bwMode="auto">
            <a:xfrm>
              <a:off x="7161088" y="61378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After Irma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57200"/>
            <a:ext cx="8686800" cy="639763"/>
          </a:xfrm>
        </p:spPr>
        <p:txBody>
          <a:bodyPr/>
          <a:lstStyle/>
          <a:p>
            <a:r>
              <a:rPr lang="en-US" altLang="en-US" smtClean="0">
                <a:latin typeface="Times New Roman" panose="02020603050405020304" pitchFamily="18" charset="0"/>
                <a:cs typeface="Times New Roman" panose="02020603050405020304" pitchFamily="18" charset="0"/>
              </a:rPr>
              <a:t>Nic Kinsman </a:t>
            </a:r>
            <a:r>
              <a:rPr lang="en-US" altLang="en-US" sz="1600" smtClean="0">
                <a:latin typeface="Times New Roman" panose="02020603050405020304" pitchFamily="18" charset="0"/>
                <a:cs typeface="Times New Roman" panose="02020603050405020304" pitchFamily="18" charset="0"/>
              </a:rPr>
              <a:t>Alaska Regional Geodetic Advisor, Geodetic Services Division</a:t>
            </a:r>
            <a:endParaRPr lang="en-US" altLang="en-US" smtClean="0">
              <a:latin typeface="Times New Roman" panose="02020603050405020304" pitchFamily="18" charset="0"/>
              <a:cs typeface="Times New Roman" panose="02020603050405020304" pitchFamily="18" charset="0"/>
            </a:endParaRP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3D49364-3878-4C42-A51F-7EFFAC446F33}" type="slidenum">
              <a:rPr lang="en-US" altLang="en-US" sz="1200" smtClean="0">
                <a:solidFill>
                  <a:srgbClr val="898989"/>
                </a:solidFill>
              </a:rPr>
              <a:pPr>
                <a:spcBef>
                  <a:spcPct val="0"/>
                </a:spcBef>
                <a:buFontTx/>
                <a:buNone/>
              </a:pPr>
              <a:t>9</a:t>
            </a:fld>
            <a:endParaRPr lang="en-US" altLang="en-US" sz="1200" smtClean="0">
              <a:solidFill>
                <a:srgbClr val="898989"/>
              </a:solidFill>
            </a:endParaRPr>
          </a:p>
        </p:txBody>
      </p:sp>
      <p:sp>
        <p:nvSpPr>
          <p:cNvPr id="20484" name="Rectangle 1"/>
          <p:cNvSpPr>
            <a:spLocks noChangeArrowheads="1"/>
          </p:cNvSpPr>
          <p:nvPr/>
        </p:nvSpPr>
        <p:spPr bwMode="auto">
          <a:xfrm>
            <a:off x="5484813" y="2120900"/>
            <a:ext cx="3659187"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Elevations matter for FEMA flood maps! </a:t>
            </a:r>
            <a:endParaRPr lang="en-US" altLang="en-US" sz="11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 </a:t>
            </a:r>
            <a:endParaRPr lang="en-US" altLang="en-US" sz="2000">
              <a:solidFill>
                <a:srgbClr val="000000"/>
              </a:solidFill>
              <a:latin typeface="Times New Roman" panose="02020603050405020304" pitchFamily="18" charset="0"/>
              <a:cs typeface="Times New Roman" panose="02020603050405020304" pitchFamily="18" charset="0"/>
            </a:endParaRPr>
          </a:p>
        </p:txBody>
      </p:sp>
      <p:pic>
        <p:nvPicPr>
          <p:cNvPr id="19461" name="Picture 6"/>
          <p:cNvPicPr>
            <a:picLocks noChangeAspect="1"/>
          </p:cNvPicPr>
          <p:nvPr/>
        </p:nvPicPr>
        <p:blipFill>
          <a:blip r:embed="rId2"/>
          <a:srcRect r="29709"/>
          <a:stretch>
            <a:fillRect/>
          </a:stretch>
        </p:blipFill>
        <p:spPr bwMode="auto">
          <a:xfrm>
            <a:off x="204788" y="1547813"/>
            <a:ext cx="5106987" cy="4808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training_draft</Template>
  <TotalTime>4784</TotalTime>
  <Words>808</Words>
  <Application>Microsoft Office PowerPoint</Application>
  <PresentationFormat>On-screen Show (4:3)</PresentationFormat>
  <Paragraphs>139</Paragraphs>
  <Slides>18</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Times New Roman</vt:lpstr>
      <vt:lpstr>Gill Sans MT</vt:lpstr>
      <vt:lpstr>MS PGothic</vt:lpstr>
      <vt:lpstr>training_draft</vt:lpstr>
      <vt:lpstr>Office Theme</vt:lpstr>
      <vt:lpstr>Geodesy for Coastal Science</vt:lpstr>
      <vt:lpstr>What’s so special about our coasts?</vt:lpstr>
      <vt:lpstr>What’s so special about our coasts?</vt:lpstr>
      <vt:lpstr>What’s so special about our coasts?</vt:lpstr>
      <vt:lpstr>What’s so special about our coasts?</vt:lpstr>
      <vt:lpstr>Coastal Habitats Ecosystem Services</vt:lpstr>
      <vt:lpstr>But why does Geodesy matter to coastal science and management?</vt:lpstr>
      <vt:lpstr>Jon Sellars Cartographer, Remote Sensing Division</vt:lpstr>
      <vt:lpstr>Nic Kinsman Alaska Regional Geodetic Advisor, Geodetic Services Division</vt:lpstr>
      <vt:lpstr>PowerPoint Presentation</vt:lpstr>
      <vt:lpstr>Galen Scott Program Analyst, Geosciences Research Division</vt:lpstr>
      <vt:lpstr>PowerPoint Presentation</vt:lpstr>
      <vt:lpstr>Ryan Hippenstiel, Chief, OAD Field Operations Branch</vt:lpstr>
      <vt:lpstr>Michael Michalski Lead Oceanographer, Center for Operational Oceanographic Products &amp; Services</vt:lpstr>
      <vt:lpstr>Laura Mitchell Biologist, US Fish &amp; Wildlife Service</vt:lpstr>
      <vt:lpstr>David Andreasen</vt:lpstr>
      <vt:lpstr>Nina Garfield</vt:lpstr>
      <vt:lpstr>15 years of NGS Eco 2003-2018</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OPUS-Projects Manager Training</dc:title>
  <dc:subject>Introduction</dc:subject>
  <dc:creator>mark.schenewerk</dc:creator>
  <cp:keywords>OPUS-Projects</cp:keywords>
  <cp:lastModifiedBy>Rosemary Booth</cp:lastModifiedBy>
  <cp:revision>234</cp:revision>
  <dcterms:created xsi:type="dcterms:W3CDTF">2010-09-08T16:22:07Z</dcterms:created>
  <dcterms:modified xsi:type="dcterms:W3CDTF">2018-05-11T21:38:43Z</dcterms:modified>
  <cp:category>training</cp:category>
</cp:coreProperties>
</file>