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46"/>
  </p:notesMasterIdLst>
  <p:sldIdLst>
    <p:sldId id="256" r:id="rId3"/>
    <p:sldId id="2179" r:id="rId4"/>
    <p:sldId id="2180" r:id="rId5"/>
    <p:sldId id="2184" r:id="rId6"/>
    <p:sldId id="2185" r:id="rId7"/>
    <p:sldId id="2018" r:id="rId8"/>
    <p:sldId id="2187" r:id="rId9"/>
    <p:sldId id="2019" r:id="rId10"/>
    <p:sldId id="2136" r:id="rId11"/>
    <p:sldId id="2137" r:id="rId12"/>
    <p:sldId id="2191" r:id="rId13"/>
    <p:sldId id="2192" r:id="rId14"/>
    <p:sldId id="1950" r:id="rId15"/>
    <p:sldId id="2197" r:id="rId16"/>
    <p:sldId id="2211" r:id="rId17"/>
    <p:sldId id="2138" r:id="rId18"/>
    <p:sldId id="2193" r:id="rId19"/>
    <p:sldId id="2194" r:id="rId20"/>
    <p:sldId id="2176" r:id="rId21"/>
    <p:sldId id="2195" r:id="rId22"/>
    <p:sldId id="2024" r:id="rId23"/>
    <p:sldId id="2196" r:id="rId24"/>
    <p:sldId id="2198" r:id="rId25"/>
    <p:sldId id="2200" r:id="rId26"/>
    <p:sldId id="2212" r:id="rId27"/>
    <p:sldId id="2213" r:id="rId28"/>
    <p:sldId id="2201" r:id="rId29"/>
    <p:sldId id="2214" r:id="rId30"/>
    <p:sldId id="2202" r:id="rId31"/>
    <p:sldId id="2199" r:id="rId32"/>
    <p:sldId id="2204" r:id="rId33"/>
    <p:sldId id="2205" r:id="rId34"/>
    <p:sldId id="2206" r:id="rId35"/>
    <p:sldId id="2215" r:id="rId36"/>
    <p:sldId id="2208" r:id="rId37"/>
    <p:sldId id="2207" r:id="rId38"/>
    <p:sldId id="2182" r:id="rId39"/>
    <p:sldId id="2183" r:id="rId40"/>
    <p:sldId id="2216" r:id="rId41"/>
    <p:sldId id="2217" r:id="rId42"/>
    <p:sldId id="2210" r:id="rId43"/>
    <p:sldId id="2209" r:id="rId44"/>
    <p:sldId id="22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2FC1A-4BB7-4C1E-983A-308E7A2F3920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7A229-3F5C-41D1-818D-68D9A9DEF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3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19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152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2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0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58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9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734B-B1EB-4F11-9FA0-2E805FF10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DD1BA-A1DF-4ABA-84E5-09147AD9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91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2D7EA-0AE4-4986-A141-8218E0E98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A7A879-83E2-4FE2-9B70-84C6BC839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06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342AB-2AE3-406A-A699-A860022F8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47021"/>
            <a:ext cx="2628900" cy="532994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483E9-59CE-4CDE-BD3E-5F060AEF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47023"/>
            <a:ext cx="7734300" cy="53299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040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462DB46-3EA7-0CF5-7295-F9AE8BC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11/30/2022</a:t>
            </a:r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9366C20-A062-168F-A65B-29C69A1CF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Binational Geospatial Software Developers Summit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18D0178-5169-3717-BF1E-39833678C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0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5D07-66BC-4DAC-B48F-AFE33FBE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0515600" cy="8436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C8A3-617B-4224-96D9-A34AB8D33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399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0B86F-FE78-48C4-9EA8-934D7A65C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206F3-159C-4078-9088-3C0A7D44E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2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818F-6F87-4AC8-8728-80E734BB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6648"/>
            <a:ext cx="10515600" cy="8340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1C81-4C89-4D48-BA13-D6A21D5CA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CBB40-BBC8-46D2-8EAE-D4BEC222F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36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F53C-94B1-4841-8546-8C234F00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5FE3D-C169-416C-ADC5-EC28B22F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16233-B3F7-4DEF-B54D-3229026BF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A5C1F-E97C-4CFD-BBCC-73893EA6B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07E24-5073-4173-8F3E-2A1D874AB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49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1568-82B2-4D8F-9F56-A269DD36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398"/>
            <a:ext cx="10515600" cy="85329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36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8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50072-4EDF-4665-B1E0-04585924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BF07E-0F38-4700-A94C-B308601F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E0CD7-DB5A-4253-874F-A99378E2F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0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5F5F-847D-4F23-B101-18B23C7F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1B219E-8AA4-4743-A0E7-DCD46A2C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D2078-9496-4E61-BA95-2A03EE33C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1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CCD35-ED15-4A3D-A00A-F498B57F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398"/>
            <a:ext cx="10515600" cy="853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331CF-51F8-4EE1-BE4A-48779CA96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23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May 5, 2021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66718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A86767-60E0-4FA0-9124-F605BFFD02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Development of a Modernized NSRS in the U.S.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068BA3A-CD2C-4070-B54C-B4C4748AE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Dennis, PhD, PE, PLS</a:t>
            </a:r>
          </a:p>
          <a:p>
            <a:r>
              <a:rPr lang="en-US" dirty="0"/>
              <a:t>NOAA’s National Geodetic Survey</a:t>
            </a:r>
          </a:p>
        </p:txBody>
      </p:sp>
    </p:spTree>
    <p:extLst>
      <p:ext uri="{BB962C8B-B14F-4D97-AF65-F5344CB8AC3E}">
        <p14:creationId xmlns:p14="http://schemas.microsoft.com/office/powerpoint/2010/main" val="56586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2C9455-F5D0-FD50-1ED4-F97240ECFE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 b="-1777"/>
          <a:stretch/>
        </p:blipFill>
        <p:spPr>
          <a:xfrm>
            <a:off x="91440" y="822960"/>
            <a:ext cx="9784080" cy="5486400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5E7D0-C196-9DA6-3FC5-FC814B499BA5}"/>
              </a:ext>
            </a:extLst>
          </p:cNvPr>
          <p:cNvSpPr txBox="1"/>
          <p:nvPr/>
        </p:nvSpPr>
        <p:spPr>
          <a:xfrm>
            <a:off x="9966960" y="914400"/>
            <a:ext cx="2194560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NATRF2022 velocities for CONUS</a:t>
            </a:r>
          </a:p>
        </p:txBody>
      </p:sp>
    </p:spTree>
    <p:extLst>
      <p:ext uri="{BB962C8B-B14F-4D97-AF65-F5344CB8AC3E}">
        <p14:creationId xmlns:p14="http://schemas.microsoft.com/office/powerpoint/2010/main" val="36719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1353800" cy="843665"/>
          </a:xfrm>
        </p:spPr>
        <p:txBody>
          <a:bodyPr>
            <a:normAutofit/>
          </a:bodyPr>
          <a:lstStyle/>
          <a:p>
            <a:r>
              <a:rPr lang="en-US" sz="4000" dirty="0"/>
              <a:t>IFVM2022: Intra-Frame Velocity Model of 2022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1353800" cy="843665"/>
          </a:xfrm>
        </p:spPr>
        <p:txBody>
          <a:bodyPr>
            <a:normAutofit fontScale="90000"/>
          </a:bodyPr>
          <a:lstStyle/>
          <a:p>
            <a:r>
              <a:rPr lang="en-US" dirty="0"/>
              <a:t>IF</a:t>
            </a:r>
            <a:r>
              <a:rPr lang="en-US" b="1" i="1" dirty="0"/>
              <a:t>D</a:t>
            </a:r>
            <a:r>
              <a:rPr lang="en-US" dirty="0"/>
              <a:t>M2022: Intra-Frame </a:t>
            </a:r>
            <a:r>
              <a:rPr lang="en-US" b="1" i="1" dirty="0"/>
              <a:t>Deformation</a:t>
            </a:r>
            <a:r>
              <a:rPr lang="en-US" dirty="0"/>
              <a:t> Model of 2022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Crustal motion models</a:t>
            </a:r>
          </a:p>
          <a:p>
            <a:pPr lvl="1"/>
            <a:r>
              <a:rPr lang="en-US" b="1" i="1" dirty="0"/>
              <a:t>Current NSRS:  </a:t>
            </a:r>
            <a:r>
              <a:rPr lang="en-US" dirty="0"/>
              <a:t>HTDP (Horizontal Time-Dependent Positioning)</a:t>
            </a:r>
          </a:p>
          <a:p>
            <a:pPr lvl="1"/>
            <a:r>
              <a:rPr lang="en-US" b="1" i="1" dirty="0"/>
              <a:t>Modernized NSRS:  </a:t>
            </a:r>
            <a:r>
              <a:rPr lang="en-US" dirty="0"/>
              <a:t>IFDM2022 (Intra-Frame Deformation Model of 2022)</a:t>
            </a:r>
          </a:p>
          <a:p>
            <a:r>
              <a:rPr lang="en-US" dirty="0"/>
              <a:t>IFDM2022 v1.0 based (in part) on HTDP and TRANS4D</a:t>
            </a:r>
          </a:p>
          <a:p>
            <a:r>
              <a:rPr lang="en-US" dirty="0"/>
              <a:t>Will use TRANS4D velocity grids </a:t>
            </a:r>
          </a:p>
          <a:p>
            <a:pPr lvl="1"/>
            <a:r>
              <a:rPr lang="en-US" dirty="0"/>
              <a:t>Higher resolution than HTDP</a:t>
            </a:r>
          </a:p>
          <a:p>
            <a:pPr lvl="1"/>
            <a:r>
              <a:rPr lang="en-US" dirty="0"/>
              <a:t>Includes vertical component</a:t>
            </a:r>
          </a:p>
          <a:p>
            <a:pPr lvl="1"/>
            <a:r>
              <a:rPr lang="en-US" dirty="0"/>
              <a:t>Includes velocity uncertainty estimates</a:t>
            </a:r>
          </a:p>
          <a:p>
            <a:r>
              <a:rPr lang="en-US" dirty="0"/>
              <a:t>Same earthquake models as HTDP (but likely modeled differently)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107243-74C8-4A3B-B1B3-357F538428F2}"/>
              </a:ext>
            </a:extLst>
          </p:cNvPr>
          <p:cNvSpPr txBox="1"/>
          <p:nvPr/>
        </p:nvSpPr>
        <p:spPr>
          <a:xfrm>
            <a:off x="8869680" y="914400"/>
            <a:ext cx="3200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52 tectonic plates over entire planet modeled in HTDP v3.5.0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CECA5-643A-7F5E-E7E7-31BCA7EAC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736" r="588" b="736"/>
          <a:stretch/>
        </p:blipFill>
        <p:spPr>
          <a:xfrm>
            <a:off x="91440" y="457200"/>
            <a:ext cx="87782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55AA4-57E3-D711-3643-080BA034A743}"/>
              </a:ext>
            </a:extLst>
          </p:cNvPr>
          <p:cNvSpPr txBox="1"/>
          <p:nvPr/>
        </p:nvSpPr>
        <p:spPr>
          <a:xfrm>
            <a:off x="8869680" y="914400"/>
            <a:ext cx="3200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52 tectonic plates over entire planet modeled in HTDP v3.5.0</a:t>
            </a:r>
          </a:p>
          <a:p>
            <a:pPr defTabSz="914400"/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400" b="1" i="1" dirty="0">
                <a:solidFill>
                  <a:prstClr val="black"/>
                </a:solidFill>
                <a:latin typeface="Calibri"/>
              </a:rPr>
              <a:t>Plus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10 horizontal-only velocity grids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EEACE-14E2-D84E-FF57-54ACCDB76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736" r="588" b="736"/>
          <a:stretch/>
        </p:blipFill>
        <p:spPr>
          <a:xfrm>
            <a:off x="91440" y="457200"/>
            <a:ext cx="87782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55AA4-57E3-D711-3643-080BA034A743}"/>
              </a:ext>
            </a:extLst>
          </p:cNvPr>
          <p:cNvSpPr txBox="1"/>
          <p:nvPr/>
        </p:nvSpPr>
        <p:spPr>
          <a:xfrm>
            <a:off x="8869680" y="914400"/>
            <a:ext cx="32004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52 tectonic plates over entire planet modeled in IFDM2022 v1.0</a:t>
            </a:r>
          </a:p>
          <a:p>
            <a:pPr defTabSz="914400"/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400" b="1" i="1" dirty="0">
                <a:solidFill>
                  <a:prstClr val="black"/>
                </a:solidFill>
                <a:latin typeface="Calibri"/>
              </a:rPr>
              <a:t>Plus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10 3D velocity grids from TRANS4D (covering much larger area than HTDP)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16BBA-D4F0-1159-A8EB-10A139A2C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" t="736" r="588" b="736"/>
          <a:stretch/>
        </p:blipFill>
        <p:spPr>
          <a:xfrm>
            <a:off x="91440" y="457200"/>
            <a:ext cx="87782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BB89-B65D-11A8-C144-C320C0C7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11" y="851096"/>
            <a:ext cx="6178731" cy="1005840"/>
          </a:xfrm>
        </p:spPr>
        <p:txBody>
          <a:bodyPr/>
          <a:lstStyle/>
          <a:p>
            <a:r>
              <a:rPr lang="en-US" dirty="0"/>
              <a:t>Earthquake models in HTDP v3.5.0</a:t>
            </a:r>
            <a:br>
              <a:rPr lang="en-US" dirty="0"/>
            </a:br>
            <a:r>
              <a:rPr lang="en-US" dirty="0"/>
              <a:t>(and IFDM2022 v1.0)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ABC53-4B8B-CA62-D4CC-12F39A322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36711" y="1856935"/>
            <a:ext cx="6614161" cy="4324659"/>
          </a:xfrm>
        </p:spPr>
        <p:txBody>
          <a:bodyPr>
            <a:normAutofit lnSpcReduction="10000"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dirty="0"/>
              <a:t>Coseismic models</a:t>
            </a:r>
          </a:p>
          <a:p>
            <a:pPr marL="690563" lvl="1" indent="-233363"/>
            <a:r>
              <a:rPr lang="en-US" dirty="0"/>
              <a:t>Okada dislocation models (</a:t>
            </a:r>
            <a:r>
              <a:rPr lang="en-US" b="1" i="1" dirty="0"/>
              <a:t>not</a:t>
            </a:r>
            <a:r>
              <a:rPr lang="en-US" dirty="0"/>
              <a:t> grids in HTDP)</a:t>
            </a:r>
          </a:p>
          <a:p>
            <a:pPr marL="690563" lvl="1" indent="-233363"/>
            <a:r>
              <a:rPr lang="en-US" dirty="0"/>
              <a:t>Fault rupture surface modeled</a:t>
            </a:r>
          </a:p>
          <a:p>
            <a:pPr marL="690563" lvl="1" indent="-233363"/>
            <a:r>
              <a:rPr lang="en-US" dirty="0"/>
              <a:t>32 models (1934 – 2019)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dirty="0"/>
              <a:t>Postseismic grid</a:t>
            </a:r>
          </a:p>
          <a:p>
            <a:pPr marL="690563" lvl="1" indent="-233363"/>
            <a:r>
              <a:rPr lang="en-US" dirty="0"/>
              <a:t>One in Alaska (2002 Denali earthquake)</a:t>
            </a:r>
          </a:p>
          <a:p>
            <a:pPr marL="690563" lvl="1" indent="-233363"/>
            <a:r>
              <a:rPr lang="en-US" dirty="0"/>
              <a:t>Time decay (motion decreases with time)</a:t>
            </a:r>
            <a:endParaRPr lang="en-US" b="1" dirty="0"/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b="1" i="1" dirty="0"/>
              <a:t>Problems:</a:t>
            </a:r>
          </a:p>
          <a:p>
            <a:pPr marL="690563" lvl="1" indent="-233363"/>
            <a:r>
              <a:rPr lang="en-US" dirty="0"/>
              <a:t>Long time lag for model development</a:t>
            </a:r>
          </a:p>
          <a:p>
            <a:pPr marL="690563" lvl="1" indent="-233363"/>
            <a:r>
              <a:rPr lang="en-US" dirty="0"/>
              <a:t>Models created outside NGS</a:t>
            </a:r>
          </a:p>
          <a:p>
            <a:pPr marL="690563" lvl="1" indent="-233363"/>
            <a:r>
              <a:rPr lang="en-US" dirty="0"/>
              <a:t>Often multiple models but must choose one</a:t>
            </a:r>
          </a:p>
          <a:p>
            <a:pPr marL="1143000" lvl="1" indent="-457200"/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3BBBA7-A9B6-633C-A60B-46E408FDF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" y="0"/>
            <a:ext cx="5244353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2F6430-AB9B-BC10-392A-AFC38E229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" y="0"/>
            <a:ext cx="5244353" cy="6858000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578900-1794-3110-9A2C-43F4BDB85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" y="0"/>
            <a:ext cx="5244353" cy="6858000"/>
          </a:xfrm>
          <a:prstGeom prst="rect">
            <a:avLst/>
          </a:prstGeom>
          <a:effectLst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D56FDBB-87EF-5434-50BF-59FCE2B2EF1C}"/>
              </a:ext>
            </a:extLst>
          </p:cNvPr>
          <p:cNvSpPr>
            <a:spLocks noChangeAspect="1"/>
          </p:cNvSpPr>
          <p:nvPr/>
        </p:nvSpPr>
        <p:spPr>
          <a:xfrm>
            <a:off x="338394" y="686152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C5E38A-2C73-7B80-5E6E-470E6291AD92}"/>
              </a:ext>
            </a:extLst>
          </p:cNvPr>
          <p:cNvSpPr>
            <a:spLocks noChangeAspect="1"/>
          </p:cNvSpPr>
          <p:nvPr/>
        </p:nvSpPr>
        <p:spPr>
          <a:xfrm>
            <a:off x="114280" y="1628336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B9ACDE-21B8-AC3F-89BE-14D77AA929B1}"/>
              </a:ext>
            </a:extLst>
          </p:cNvPr>
          <p:cNvSpPr>
            <a:spLocks noChangeAspect="1"/>
          </p:cNvSpPr>
          <p:nvPr/>
        </p:nvSpPr>
        <p:spPr>
          <a:xfrm>
            <a:off x="3764346" y="5428840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FE6C7D-94B6-7884-D2B7-61AD57D43099}"/>
              </a:ext>
            </a:extLst>
          </p:cNvPr>
          <p:cNvSpPr>
            <a:spLocks noChangeAspect="1"/>
          </p:cNvSpPr>
          <p:nvPr/>
        </p:nvSpPr>
        <p:spPr>
          <a:xfrm>
            <a:off x="4154870" y="6005102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6F319-3BC0-0B28-D5AD-C79F85E3A576}"/>
              </a:ext>
            </a:extLst>
          </p:cNvPr>
          <p:cNvSpPr txBox="1"/>
          <p:nvPr/>
        </p:nvSpPr>
        <p:spPr>
          <a:xfrm>
            <a:off x="795594" y="3182986"/>
            <a:ext cx="4051979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Modeled earthquakes that occurred between 2010.0 and 2020.0</a:t>
            </a:r>
          </a:p>
        </p:txBody>
      </p:sp>
    </p:spTree>
    <p:extLst>
      <p:ext uri="{BB962C8B-B14F-4D97-AF65-F5344CB8AC3E}">
        <p14:creationId xmlns:p14="http://schemas.microsoft.com/office/powerpoint/2010/main" val="6915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IFDM for NSRS Modernization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Intend to use modern </a:t>
            </a:r>
            <a:r>
              <a:rPr lang="en-US" b="1" dirty="0"/>
              <a:t>Open Geospatial Consortium (OGC) </a:t>
            </a:r>
            <a:r>
              <a:rPr lang="en-US" dirty="0"/>
              <a:t>standards</a:t>
            </a:r>
          </a:p>
          <a:p>
            <a:pPr lvl="1"/>
            <a:r>
              <a:rPr lang="en-US" b="1" dirty="0"/>
              <a:t>Geodetic Grid Exchange Format (GGXF) </a:t>
            </a:r>
            <a:r>
              <a:rPr lang="en-US" dirty="0"/>
              <a:t>for grids</a:t>
            </a:r>
          </a:p>
          <a:p>
            <a:pPr lvl="1"/>
            <a:r>
              <a:rPr lang="en-US" b="1" dirty="0"/>
              <a:t>Deformation Model Functional Model (DMFM)</a:t>
            </a:r>
            <a:r>
              <a:rPr lang="en-US" dirty="0"/>
              <a:t>, including coseismic events</a:t>
            </a:r>
          </a:p>
          <a:p>
            <a:r>
              <a:rPr lang="en-US" dirty="0"/>
              <a:t>Latitude/longitude grids in ITRF2020</a:t>
            </a:r>
          </a:p>
          <a:p>
            <a:r>
              <a:rPr lang="en-US" dirty="0"/>
              <a:t>Will give same results as NADCON at reference epochs</a:t>
            </a:r>
          </a:p>
          <a:p>
            <a:pPr lvl="1"/>
            <a:r>
              <a:rPr lang="en-US" dirty="0"/>
              <a:t>Interval of 5 or 10 years (TBD)</a:t>
            </a:r>
          </a:p>
          <a:p>
            <a:pPr lvl="1"/>
            <a:r>
              <a:rPr lang="en-US" dirty="0"/>
              <a:t>First is epoch 2020.0, second will be 2025.0 (or 2030.0), etc.</a:t>
            </a:r>
          </a:p>
          <a:p>
            <a:r>
              <a:rPr lang="en-US" dirty="0"/>
              <a:t>Coordinate with Canada to ensure consistent results across border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0FAEB-72C3-B7AB-A9AE-1D199F8795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881"/>
          <a:stretch/>
        </p:blipFill>
        <p:spPr>
          <a:xfrm>
            <a:off x="91440" y="822960"/>
            <a:ext cx="7620000" cy="53949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DAF7284-170D-E3A0-8389-50856000F4F7}"/>
              </a:ext>
            </a:extLst>
          </p:cNvPr>
          <p:cNvSpPr>
            <a:spLocks noChangeAspect="1"/>
          </p:cNvSpPr>
          <p:nvPr/>
        </p:nvSpPr>
        <p:spPr>
          <a:xfrm>
            <a:off x="756250" y="3377076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F979F-9FD8-8358-5187-43D1D3738ED6}"/>
              </a:ext>
            </a:extLst>
          </p:cNvPr>
          <p:cNvSpPr txBox="1"/>
          <p:nvPr/>
        </p:nvSpPr>
        <p:spPr>
          <a:xfrm>
            <a:off x="1267963" y="307206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1A2CE-ABB1-8432-E01E-99CD67445622}"/>
              </a:ext>
            </a:extLst>
          </p:cNvPr>
          <p:cNvSpPr txBox="1"/>
          <p:nvPr/>
        </p:nvSpPr>
        <p:spPr>
          <a:xfrm>
            <a:off x="1469424" y="4021273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El Mayor-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Cucapah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 earthquake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3F146D-8169-CAEA-CFEC-0012468D72B1}"/>
              </a:ext>
            </a:extLst>
          </p:cNvPr>
          <p:cNvSpPr>
            <a:spLocks noChangeAspect="1"/>
          </p:cNvSpPr>
          <p:nvPr/>
        </p:nvSpPr>
        <p:spPr>
          <a:xfrm>
            <a:off x="941387" y="4021273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29B9-1CDC-1FF1-7AA9-B7CA522F5BE8}"/>
              </a:ext>
            </a:extLst>
          </p:cNvPr>
          <p:cNvSpPr txBox="1"/>
          <p:nvPr/>
        </p:nvSpPr>
        <p:spPr>
          <a:xfrm>
            <a:off x="7772400" y="822960"/>
            <a:ext cx="4389120" cy="230832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Calibri"/>
              </a:rPr>
              <a:t>Current version of HTDP (3.50)</a:t>
            </a:r>
          </a:p>
          <a:p>
            <a:pPr defTabSz="914400"/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400" b="1" i="1" dirty="0">
                <a:solidFill>
                  <a:prstClr val="black"/>
                </a:solidFill>
                <a:latin typeface="Calibri"/>
              </a:rPr>
              <a:t>Horizontal shifts (CONUS):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NAD 83 epoch 2010.0 to NATRF2022 epoch 2020.0 (meters)</a:t>
            </a:r>
          </a:p>
        </p:txBody>
      </p:sp>
    </p:spTree>
    <p:extLst>
      <p:ext uri="{BB962C8B-B14F-4D97-AF65-F5344CB8AC3E}">
        <p14:creationId xmlns:p14="http://schemas.microsoft.com/office/powerpoint/2010/main" val="3545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E6DD7E-D623-B14B-C827-A04A719DB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20" b="880"/>
          <a:stretch/>
        </p:blipFill>
        <p:spPr>
          <a:xfrm>
            <a:off x="91440" y="822960"/>
            <a:ext cx="7620000" cy="53949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DAF7284-170D-E3A0-8389-50856000F4F7}"/>
              </a:ext>
            </a:extLst>
          </p:cNvPr>
          <p:cNvSpPr>
            <a:spLocks noChangeAspect="1"/>
          </p:cNvSpPr>
          <p:nvPr/>
        </p:nvSpPr>
        <p:spPr>
          <a:xfrm>
            <a:off x="756250" y="3377076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F979F-9FD8-8358-5187-43D1D3738ED6}"/>
              </a:ext>
            </a:extLst>
          </p:cNvPr>
          <p:cNvSpPr txBox="1"/>
          <p:nvPr/>
        </p:nvSpPr>
        <p:spPr>
          <a:xfrm>
            <a:off x="1267963" y="307206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AA29B9-1CDC-1FF1-7AA9-B7CA522F5BE8}"/>
              </a:ext>
            </a:extLst>
          </p:cNvPr>
          <p:cNvSpPr txBox="1"/>
          <p:nvPr/>
        </p:nvSpPr>
        <p:spPr>
          <a:xfrm>
            <a:off x="7772400" y="822960"/>
            <a:ext cx="4389120" cy="230832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Calibri"/>
              </a:rPr>
              <a:t>Preliminary version of IFDM2022</a:t>
            </a:r>
          </a:p>
          <a:p>
            <a:pPr defTabSz="914400"/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400" b="1" i="1" dirty="0">
                <a:solidFill>
                  <a:prstClr val="black"/>
                </a:solidFill>
                <a:latin typeface="Calibri"/>
              </a:rPr>
              <a:t>Horizontal shifts (CONUS):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NAD 83 epoch 2010.0 to NATRF2022 epoch 2020.0 (meters)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BA0BE-0A38-D20D-F734-76B7569F4FDD}"/>
              </a:ext>
            </a:extLst>
          </p:cNvPr>
          <p:cNvSpPr txBox="1"/>
          <p:nvPr/>
        </p:nvSpPr>
        <p:spPr>
          <a:xfrm>
            <a:off x="1469424" y="4021273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El Mayor-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Cucapah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 earthquake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3FDC2C-74DD-6E18-2BA1-0D195C56DA8F}"/>
              </a:ext>
            </a:extLst>
          </p:cNvPr>
          <p:cNvSpPr>
            <a:spLocks noChangeAspect="1"/>
          </p:cNvSpPr>
          <p:nvPr/>
        </p:nvSpPr>
        <p:spPr>
          <a:xfrm>
            <a:off x="941387" y="4021273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82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Geodetic Survey (NGS) Mission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830" y="1825625"/>
            <a:ext cx="8775970" cy="4351338"/>
          </a:xfrm>
        </p:spPr>
        <p:txBody>
          <a:bodyPr/>
          <a:lstStyle/>
          <a:p>
            <a:r>
              <a:rPr lang="en-US" dirty="0"/>
              <a:t>To define, maintain and provide access </a:t>
            </a:r>
            <a:br>
              <a:rPr lang="en-US" dirty="0"/>
            </a:br>
            <a:r>
              <a:rPr lang="en-US" dirty="0"/>
              <a:t>to the </a:t>
            </a:r>
            <a:r>
              <a:rPr lang="en-US" b="1" dirty="0"/>
              <a:t>National Spatial Reference System (NSRS) </a:t>
            </a:r>
            <a:r>
              <a:rPr lang="en-US" dirty="0"/>
              <a:t>to meet our Nation’s economic, social, and environmental needs.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NSRS</a:t>
            </a:r>
            <a:r>
              <a:rPr lang="en-US" dirty="0"/>
              <a:t> is a consistent coordinate system that defines latitude, longitude, height, scale, gravity, orientation, and shoreline throughout the United States.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56AD8-1662-41B5-E60C-BAC78BDBC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" y="1690688"/>
            <a:ext cx="13716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C63BF-DA08-C54B-FF7A-16DFD89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" y="322015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F04F2-24E8-8E6A-F5FD-51438808D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881"/>
          <a:stretch/>
        </p:blipFill>
        <p:spPr>
          <a:xfrm>
            <a:off x="91440" y="822960"/>
            <a:ext cx="7620000" cy="5394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A299E-3CFF-966F-1CDE-73340AD93EA7}"/>
              </a:ext>
            </a:extLst>
          </p:cNvPr>
          <p:cNvSpPr txBox="1"/>
          <p:nvPr/>
        </p:nvSpPr>
        <p:spPr>
          <a:xfrm>
            <a:off x="7772400" y="822960"/>
            <a:ext cx="4389120" cy="230832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400" b="1" dirty="0">
                <a:solidFill>
                  <a:srgbClr val="C00000"/>
                </a:solidFill>
                <a:latin typeface="Calibri"/>
              </a:rPr>
              <a:t>Current version of HTDP (3.50)</a:t>
            </a:r>
          </a:p>
          <a:p>
            <a:pPr defTabSz="914400"/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400" b="1" i="1" dirty="0">
                <a:solidFill>
                  <a:prstClr val="black"/>
                </a:solidFill>
                <a:latin typeface="Calibri"/>
              </a:rPr>
              <a:t>Ellipsoidal height shifts (CONUS):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NAD 83 epoch 2010.0 to NATRF2022 epoch 2020.0 (meters)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10A8B-8E73-EA1F-8CBC-CC2041D3BA9E}"/>
              </a:ext>
            </a:extLst>
          </p:cNvPr>
          <p:cNvSpPr>
            <a:spLocks noChangeAspect="1"/>
          </p:cNvSpPr>
          <p:nvPr/>
        </p:nvSpPr>
        <p:spPr>
          <a:xfrm>
            <a:off x="756250" y="3377076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CCEC0-3605-861F-B304-82EC9143744D}"/>
              </a:ext>
            </a:extLst>
          </p:cNvPr>
          <p:cNvSpPr txBox="1"/>
          <p:nvPr/>
        </p:nvSpPr>
        <p:spPr>
          <a:xfrm>
            <a:off x="1267963" y="307206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EEB4D-AF14-B0B5-8808-1AE54E350167}"/>
              </a:ext>
            </a:extLst>
          </p:cNvPr>
          <p:cNvSpPr txBox="1"/>
          <p:nvPr/>
        </p:nvSpPr>
        <p:spPr>
          <a:xfrm>
            <a:off x="1469424" y="4021273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El Mayor-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Cucapah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 earthquake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1FFBB1-61B8-B723-71EA-F169BD1CE7FE}"/>
              </a:ext>
            </a:extLst>
          </p:cNvPr>
          <p:cNvSpPr>
            <a:spLocks noChangeAspect="1"/>
          </p:cNvSpPr>
          <p:nvPr/>
        </p:nvSpPr>
        <p:spPr>
          <a:xfrm>
            <a:off x="941387" y="4021273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9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9A3FF-BC3F-D914-F4A9-8E1441EFE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b="882"/>
          <a:stretch/>
        </p:blipFill>
        <p:spPr>
          <a:xfrm>
            <a:off x="91440" y="822960"/>
            <a:ext cx="7620000" cy="5394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A299E-3CFF-966F-1CDE-73340AD93EA7}"/>
              </a:ext>
            </a:extLst>
          </p:cNvPr>
          <p:cNvSpPr txBox="1"/>
          <p:nvPr/>
        </p:nvSpPr>
        <p:spPr>
          <a:xfrm>
            <a:off x="7772400" y="822960"/>
            <a:ext cx="4389120" cy="230832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Preliminary version of IFDM2022</a:t>
            </a:r>
          </a:p>
          <a:p>
            <a:pPr defTabSz="914400"/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2400" b="1" i="1" dirty="0">
                <a:solidFill>
                  <a:prstClr val="black"/>
                </a:solidFill>
                <a:latin typeface="Calibri"/>
              </a:rPr>
              <a:t>Ellipsoidal height shifts (CONUS):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NAD 83 epoch 2010.0 to NATRF2022 epoch 2020.0 (meters)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210A8B-8E73-EA1F-8CBC-CC2041D3BA9E}"/>
              </a:ext>
            </a:extLst>
          </p:cNvPr>
          <p:cNvSpPr>
            <a:spLocks noChangeAspect="1"/>
          </p:cNvSpPr>
          <p:nvPr/>
        </p:nvSpPr>
        <p:spPr>
          <a:xfrm>
            <a:off x="756250" y="3377076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CCEC0-3605-861F-B304-82EC9143744D}"/>
              </a:ext>
            </a:extLst>
          </p:cNvPr>
          <p:cNvSpPr txBox="1"/>
          <p:nvPr/>
        </p:nvSpPr>
        <p:spPr>
          <a:xfrm>
            <a:off x="1267963" y="3072065"/>
            <a:ext cx="136297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Ridgecrest earthquake (July 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6392E-C961-AF48-5B88-0AEA52D483F2}"/>
              </a:ext>
            </a:extLst>
          </p:cNvPr>
          <p:cNvSpPr txBox="1"/>
          <p:nvPr/>
        </p:nvSpPr>
        <p:spPr>
          <a:xfrm>
            <a:off x="1469424" y="4021273"/>
            <a:ext cx="195388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El Mayor-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Cucapah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 earthquake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/>
                <a:sym typeface="Arial"/>
              </a:rPr>
              <a:t>(April 2010)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1235E6-D6B9-5EAF-0B68-C47F40B86C9B}"/>
              </a:ext>
            </a:extLst>
          </p:cNvPr>
          <p:cNvSpPr>
            <a:spLocks noChangeAspect="1"/>
          </p:cNvSpPr>
          <p:nvPr/>
        </p:nvSpPr>
        <p:spPr>
          <a:xfrm>
            <a:off x="941387" y="4021273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63500" sx="105000" sy="105000" algn="ctr" rotWithShape="0">
              <a:prstClr val="black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6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“Shift &amp; Drift”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Sudden </a:t>
            </a:r>
            <a:r>
              <a:rPr lang="en-US" b="1" i="1" dirty="0">
                <a:solidFill>
                  <a:srgbClr val="C00000"/>
                </a:solidFill>
              </a:rPr>
              <a:t>SHIFT</a:t>
            </a:r>
            <a:r>
              <a:rPr lang="en-US" dirty="0"/>
              <a:t>.  For CONUS at epoch 2020.0 for change from NAD 83:</a:t>
            </a:r>
          </a:p>
          <a:p>
            <a:pPr lvl="1"/>
            <a:r>
              <a:rPr lang="en-US" dirty="0"/>
              <a:t>Horizontal change of about 0.8 to 3 meters</a:t>
            </a:r>
          </a:p>
          <a:p>
            <a:pPr lvl="1"/>
            <a:r>
              <a:rPr lang="en-US" dirty="0"/>
              <a:t>Ellipsoid height change of about -0.1 to -1.6 meters</a:t>
            </a:r>
          </a:p>
          <a:p>
            <a:r>
              <a:rPr lang="en-US" dirty="0"/>
              <a:t>Continuous </a:t>
            </a:r>
            <a:r>
              <a:rPr lang="en-US" b="1" i="1" dirty="0">
                <a:solidFill>
                  <a:srgbClr val="C00000"/>
                </a:solidFill>
              </a:rPr>
              <a:t>DRIFT</a:t>
            </a:r>
            <a:r>
              <a:rPr lang="en-US" dirty="0"/>
              <a:t> due to crustal motion</a:t>
            </a:r>
          </a:p>
          <a:p>
            <a:pPr lvl="1">
              <a:tabLst>
                <a:tab pos="3771900" algn="l"/>
              </a:tabLst>
            </a:pPr>
            <a:r>
              <a:rPr lang="en-US" dirty="0"/>
              <a:t>Average about 2 cm/</a:t>
            </a:r>
            <a:r>
              <a:rPr lang="en-US" dirty="0" err="1"/>
              <a:t>yr</a:t>
            </a:r>
            <a:r>
              <a:rPr lang="en-US" dirty="0"/>
              <a:t> in CONUS (horizontal)</a:t>
            </a:r>
          </a:p>
          <a:p>
            <a:pPr lvl="1"/>
            <a:r>
              <a:rPr lang="en-US" dirty="0"/>
              <a:t>Remove most by modeling tectonic plate (horizontal only)</a:t>
            </a:r>
          </a:p>
          <a:p>
            <a:pPr lvl="1"/>
            <a:r>
              <a:rPr lang="en-US" dirty="0"/>
              <a:t>Remaining 3D motion minimized with crustal motion models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Purpose:  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Minimize change in coordinates with time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Determine coordinates at any time (epoch)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534E50-08C6-63BA-B6FE-9B43B4FCD529}"/>
              </a:ext>
            </a:extLst>
          </p:cNvPr>
          <p:cNvSpPr/>
          <p:nvPr/>
        </p:nvSpPr>
        <p:spPr>
          <a:xfrm rot="807098">
            <a:off x="8478068" y="2523208"/>
            <a:ext cx="3658011" cy="20621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ctr" anchorCtr="0">
            <a:spAutoFit/>
          </a:bodyPr>
          <a:lstStyle/>
          <a:p>
            <a:pPr algn="ctr" defTabSz="914400"/>
            <a:r>
              <a:rPr lang="en-US" sz="3200" b="1" i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Coordinates in modernized </a:t>
            </a:r>
          </a:p>
          <a:p>
            <a:pPr algn="ctr" defTabSz="914400"/>
            <a:r>
              <a:rPr lang="en-US" sz="3200" b="1" i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NSRS will always have a date</a:t>
            </a:r>
          </a:p>
        </p:txBody>
      </p:sp>
    </p:spTree>
    <p:extLst>
      <p:ext uri="{BB962C8B-B14F-4D97-AF65-F5344CB8AC3E}">
        <p14:creationId xmlns:p14="http://schemas.microsoft.com/office/powerpoint/2010/main" val="6854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A79F2-31BC-B1A1-1F97-0AA9D39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7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“Blueprint” documents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AA45-C9E8-83C4-5C94-FFD01639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2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0C2C4-57D7-7B6D-471D-C9258775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50" y="1645920"/>
            <a:ext cx="3529173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7C39-EBEA-63B9-B6F7-54AAD4A8A574}"/>
              </a:ext>
            </a:extLst>
          </p:cNvPr>
          <p:cNvSpPr txBox="1"/>
          <p:nvPr/>
        </p:nvSpPr>
        <p:spPr>
          <a:xfrm>
            <a:off x="512677" y="3931920"/>
            <a:ext cx="352917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Geometric Coordinates and Terrestrial 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8339-E3F3-28A3-3C79-FF8AA3A7CDA8}"/>
              </a:ext>
            </a:extLst>
          </p:cNvPr>
          <p:cNvSpPr txBox="1"/>
          <p:nvPr/>
        </p:nvSpPr>
        <p:spPr>
          <a:xfrm>
            <a:off x="4331412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Geopotential Coordinates </a:t>
            </a:r>
            <a:r>
              <a:rPr lang="en-US" sz="2400" b="1" dirty="0">
                <a:solidFill>
                  <a:srgbClr val="C00000"/>
                </a:solidFill>
              </a:rPr>
              <a:t>and Geopotential Datum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75815-DB91-AA4A-55F6-97757278C00D}"/>
              </a:ext>
            </a:extLst>
          </p:cNvPr>
          <p:cNvSpPr txBox="1"/>
          <p:nvPr/>
        </p:nvSpPr>
        <p:spPr>
          <a:xfrm>
            <a:off x="8150147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Working in the Modernized NSRS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020BC-AB7F-CE63-A7FD-FF09D74639EB}"/>
              </a:ext>
            </a:extLst>
          </p:cNvPr>
          <p:cNvSpPr/>
          <p:nvPr/>
        </p:nvSpPr>
        <p:spPr>
          <a:xfrm>
            <a:off x="4221478" y="1576864"/>
            <a:ext cx="3749040" cy="4754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1B5B84-1CB5-5E2E-6231-9CA5DACB8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0F885-DB9B-56CC-95D5-5A9A0E20E5CE}"/>
              </a:ext>
            </a:extLst>
          </p:cNvPr>
          <p:cNvSpPr txBox="1"/>
          <p:nvPr/>
        </p:nvSpPr>
        <p:spPr>
          <a:xfrm>
            <a:off x="984353" y="3381940"/>
            <a:ext cx="12939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NMVD03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E0630-25A4-66E2-7C97-F7C1493BE09E}"/>
              </a:ext>
            </a:extLst>
          </p:cNvPr>
          <p:cNvSpPr txBox="1"/>
          <p:nvPr/>
        </p:nvSpPr>
        <p:spPr>
          <a:xfrm>
            <a:off x="2142101" y="4705624"/>
            <a:ext cx="12234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ASVD02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B7BEA-DD9B-1776-CC47-938A776897A8}"/>
              </a:ext>
            </a:extLst>
          </p:cNvPr>
          <p:cNvSpPr txBox="1"/>
          <p:nvPr/>
        </p:nvSpPr>
        <p:spPr>
          <a:xfrm>
            <a:off x="3289955" y="2852947"/>
            <a:ext cx="172034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NAVD</a:t>
            </a:r>
            <a:r>
              <a:rPr lang="en-US" sz="2400" b="1" dirty="0">
                <a:solidFill>
                  <a:srgbClr val="FFFF00"/>
                </a:solidFill>
                <a:latin typeface="Verdana" pitchFamily="34" charset="0"/>
                <a:cs typeface="Arial" charset="0"/>
              </a:rPr>
              <a:t> 88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BC884-C808-0D85-99A6-2CEA1415C107}"/>
              </a:ext>
            </a:extLst>
          </p:cNvPr>
          <p:cNvSpPr txBox="1"/>
          <p:nvPr/>
        </p:nvSpPr>
        <p:spPr>
          <a:xfrm>
            <a:off x="7562851" y="1371599"/>
            <a:ext cx="4629150" cy="26930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numCol="2" rtlCol="0">
            <a:sp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North America and Caribbean</a:t>
            </a: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NAVD 88</a:t>
            </a: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IGLD 85</a:t>
            </a: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PRVD02</a:t>
            </a: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VIVD09</a:t>
            </a:r>
          </a:p>
          <a:p>
            <a:pPr defTabSz="914400"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Pacific Ocean</a:t>
            </a:r>
          </a:p>
          <a:p>
            <a:pPr defTabSz="914400">
              <a:spcAft>
                <a:spcPts val="600"/>
              </a:spcAft>
              <a:defRPr/>
            </a:pPr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 startAt="5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GUVD04</a:t>
            </a: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 startAt="5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NMVD03</a:t>
            </a:r>
          </a:p>
          <a:p>
            <a:pPr marL="342900" indent="-342900" defTabSz="914400">
              <a:spcAft>
                <a:spcPts val="600"/>
              </a:spcAft>
              <a:buFont typeface="+mj-lt"/>
              <a:buAutoNum type="arabicPeriod" startAt="5"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ASVD02</a:t>
            </a:r>
          </a:p>
          <a:p>
            <a:pPr marL="342900" indent="-342900" defTabSz="914400">
              <a:buFont typeface="+mj-lt"/>
              <a:buAutoNum type="arabicPeriod" startAt="5"/>
              <a:defRPr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6FE40-8135-7B20-2188-C8A53005D296}"/>
              </a:ext>
            </a:extLst>
          </p:cNvPr>
          <p:cNvSpPr txBox="1"/>
          <p:nvPr/>
        </p:nvSpPr>
        <p:spPr>
          <a:xfrm>
            <a:off x="886629" y="3825009"/>
            <a:ext cx="12554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GUVD04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906E1-2F8D-BD77-F236-9CB076EAA4C8}"/>
              </a:ext>
            </a:extLst>
          </p:cNvPr>
          <p:cNvSpPr txBox="1"/>
          <p:nvPr/>
        </p:nvSpPr>
        <p:spPr>
          <a:xfrm>
            <a:off x="3915067" y="3520440"/>
            <a:ext cx="12314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PRVD02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B7350-51D5-F0A0-83E0-4D8D2F8E3CC3}"/>
              </a:ext>
            </a:extLst>
          </p:cNvPr>
          <p:cNvSpPr txBox="1"/>
          <p:nvPr/>
        </p:nvSpPr>
        <p:spPr>
          <a:xfrm>
            <a:off x="5010298" y="3691245"/>
            <a:ext cx="118333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VIVD09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E11BA-A70D-2239-516F-AE260F706AC9}"/>
              </a:ext>
            </a:extLst>
          </p:cNvPr>
          <p:cNvSpPr txBox="1"/>
          <p:nvPr/>
        </p:nvSpPr>
        <p:spPr>
          <a:xfrm>
            <a:off x="3990049" y="2467673"/>
            <a:ext cx="124425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IGLD 85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1ADA5-D73B-CA9F-3FBF-D34B96813CAA}"/>
              </a:ext>
            </a:extLst>
          </p:cNvPr>
          <p:cNvSpPr txBox="1"/>
          <p:nvPr/>
        </p:nvSpPr>
        <p:spPr>
          <a:xfrm>
            <a:off x="2142101" y="1954652"/>
            <a:ext cx="146225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NAVD 88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F4B1D6-9EE5-9192-43F6-78CE22541303}"/>
              </a:ext>
            </a:extLst>
          </p:cNvPr>
          <p:cNvSpPr txBox="1"/>
          <p:nvPr/>
        </p:nvSpPr>
        <p:spPr>
          <a:xfrm>
            <a:off x="182880" y="82296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Current vertical datums of the National Spatial Reference System</a:t>
            </a: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B16E335D-9634-BC71-28F5-BE65844FA058}"/>
              </a:ext>
            </a:extLst>
          </p:cNvPr>
          <p:cNvSpPr>
            <a:spLocks/>
          </p:cNvSpPr>
          <p:nvPr/>
        </p:nvSpPr>
        <p:spPr>
          <a:xfrm>
            <a:off x="2525207" y="4673740"/>
            <a:ext cx="457200" cy="457200"/>
          </a:xfrm>
          <a:prstGeom prst="noSmoking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50C84D7D-7152-B23A-4EEF-EE03B45B20C6}"/>
              </a:ext>
            </a:extLst>
          </p:cNvPr>
          <p:cNvSpPr>
            <a:spLocks noChangeAspect="1"/>
          </p:cNvSpPr>
          <p:nvPr/>
        </p:nvSpPr>
        <p:spPr>
          <a:xfrm>
            <a:off x="10335855" y="2994572"/>
            <a:ext cx="640080" cy="640080"/>
          </a:xfrm>
          <a:prstGeom prst="noSmoking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3D7DC-B6C5-FD6F-C3F0-CCBC2DD85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6AEFAB-90E9-7043-3664-A6DBAA507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78592-FD0E-850D-776E-F04F122B6668}"/>
              </a:ext>
            </a:extLst>
          </p:cNvPr>
          <p:cNvSpPr txBox="1"/>
          <p:nvPr/>
        </p:nvSpPr>
        <p:spPr>
          <a:xfrm>
            <a:off x="182880" y="82296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Extent of the new geopotential (“vertical”) datum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BA4E4-4EAA-CE03-3FF0-93B9BA4CDEAF}"/>
              </a:ext>
            </a:extLst>
          </p:cNvPr>
          <p:cNvSpPr txBox="1"/>
          <p:nvPr/>
        </p:nvSpPr>
        <p:spPr>
          <a:xfrm>
            <a:off x="7579606" y="1079149"/>
            <a:ext cx="4599295" cy="36625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2400" b="1" dirty="0">
                <a:latin typeface="Calibri"/>
              </a:rPr>
              <a:t>North American-Pacific Geopotential Datum of 2022 (NAPGD2022)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sz="2000" b="1" i="1" dirty="0">
                <a:latin typeface="Calibri"/>
              </a:rPr>
              <a:t>Includes the following (time-varying) models:</a:t>
            </a:r>
          </a:p>
          <a:p>
            <a:pPr marL="461963" indent="-230188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Calibri"/>
              </a:rPr>
              <a:t>Geoid model (GEOID2022)</a:t>
            </a:r>
          </a:p>
          <a:p>
            <a:pPr marL="461963" indent="-230188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Calibri"/>
              </a:rPr>
              <a:t>Surface gravity model (GRAV2022)</a:t>
            </a:r>
          </a:p>
          <a:p>
            <a:pPr marL="461963" indent="-230188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Calibri"/>
              </a:rPr>
              <a:t>Deflection of the vertical model (DEFLEC2022)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EC814-A0FC-E416-0218-BB8B4670521D}"/>
              </a:ext>
            </a:extLst>
          </p:cNvPr>
          <p:cNvSpPr txBox="1"/>
          <p:nvPr/>
        </p:nvSpPr>
        <p:spPr>
          <a:xfrm>
            <a:off x="2312746" y="4536214"/>
            <a:ext cx="1259129" cy="5410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American Samoa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31277-FF45-4A58-8322-F4C934DB03B7}"/>
              </a:ext>
            </a:extLst>
          </p:cNvPr>
          <p:cNvSpPr txBox="1"/>
          <p:nvPr/>
        </p:nvSpPr>
        <p:spPr>
          <a:xfrm>
            <a:off x="1097785" y="3429000"/>
            <a:ext cx="1953224" cy="762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Guam and Northern Marianas Islands</a:t>
            </a:r>
          </a:p>
        </p:txBody>
      </p:sp>
    </p:spTree>
    <p:extLst>
      <p:ext uri="{BB962C8B-B14F-4D97-AF65-F5344CB8AC3E}">
        <p14:creationId xmlns:p14="http://schemas.microsoft.com/office/powerpoint/2010/main" val="414097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CCD8D9-0619-17CB-C947-8457CAA71F0F}"/>
              </a:ext>
            </a:extLst>
          </p:cNvPr>
          <p:cNvSpPr txBox="1"/>
          <p:nvPr/>
        </p:nvSpPr>
        <p:spPr>
          <a:xfrm>
            <a:off x="7736205" y="851535"/>
            <a:ext cx="4389120" cy="20621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defTabSz="914400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Orthometric height shifts (CONUS): </a:t>
            </a:r>
            <a:br>
              <a:rPr lang="en-US" sz="2400" b="1" dirty="0">
                <a:solidFill>
                  <a:prstClr val="black"/>
                </a:solidFill>
                <a:latin typeface="Calibri"/>
              </a:rPr>
            </a:br>
            <a:r>
              <a:rPr lang="en-US" sz="2400" b="1" dirty="0">
                <a:solidFill>
                  <a:prstClr val="black"/>
                </a:solidFill>
                <a:latin typeface="Calibri"/>
              </a:rPr>
              <a:t>NAVD 88 (undefined epoch) to NAPGD2022 epoch 2020.0 (meters)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3C759-5E86-87C1-0668-466FDC752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881"/>
          <a:stretch/>
        </p:blipFill>
        <p:spPr>
          <a:xfrm>
            <a:off x="91440" y="822960"/>
            <a:ext cx="762000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86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D9797-A9C9-C69B-FCD6-14CED78B1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16554" r="4650" b="9514"/>
          <a:stretch/>
        </p:blipFill>
        <p:spPr>
          <a:xfrm>
            <a:off x="13099" y="839244"/>
            <a:ext cx="8614296" cy="539496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DCD5A-9F2A-5E65-C4BE-F5300C43348F}"/>
              </a:ext>
            </a:extLst>
          </p:cNvPr>
          <p:cNvSpPr txBox="1"/>
          <p:nvPr/>
        </p:nvSpPr>
        <p:spPr>
          <a:xfrm>
            <a:off x="8815286" y="864296"/>
            <a:ext cx="3363615" cy="39087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2800" b="1" dirty="0">
                <a:latin typeface="Calibri"/>
              </a:rPr>
              <a:t>Experimental </a:t>
            </a:r>
            <a:br>
              <a:rPr lang="en-US" sz="2800" b="1" dirty="0">
                <a:latin typeface="Calibri"/>
              </a:rPr>
            </a:br>
            <a:r>
              <a:rPr lang="en-US" sz="2800" b="1" dirty="0">
                <a:latin typeface="Calibri"/>
              </a:rPr>
              <a:t>Geoid 2020 (xGEOID20)</a:t>
            </a:r>
          </a:p>
          <a:p>
            <a:pPr marL="461963" indent="-230188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First </a:t>
            </a:r>
            <a:r>
              <a:rPr lang="en-US" sz="2400" b="1" dirty="0" err="1"/>
              <a:t>xGEOID</a:t>
            </a:r>
            <a:r>
              <a:rPr lang="en-US" sz="2400" b="1" dirty="0"/>
              <a:t> coordinated with Canada</a:t>
            </a:r>
          </a:p>
          <a:p>
            <a:pPr marL="461963" indent="-230188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GRAV-D data used for most areas (in version B of model)</a:t>
            </a:r>
          </a:p>
        </p:txBody>
      </p:sp>
    </p:spTree>
    <p:extLst>
      <p:ext uri="{BB962C8B-B14F-4D97-AF65-F5344CB8AC3E}">
        <p14:creationId xmlns:p14="http://schemas.microsoft.com/office/powerpoint/2010/main" val="2395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E8BF8-98A3-7849-AE89-49963E607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007"/>
            <a:ext cx="12192000" cy="536448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46F70AB-6B2E-12DF-68EE-1C94B00AF4D8}"/>
              </a:ext>
            </a:extLst>
          </p:cNvPr>
          <p:cNvSpPr txBox="1"/>
          <p:nvPr/>
        </p:nvSpPr>
        <p:spPr>
          <a:xfrm>
            <a:off x="161926" y="789625"/>
            <a:ext cx="814439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9" rIns="6095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400" b="1" dirty="0">
                <a:solidFill>
                  <a:schemeClr val="tx2"/>
                </a:solidFill>
                <a:latin typeface="+mn-lt"/>
                <a:cs typeface="Arial Black" panose="020B0604020202020204" pitchFamily="34" charset="0"/>
              </a:rPr>
              <a:t>Gravity for the Redefinition of the American Vertical Datum (GRAV-D)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358DA8E-A1C7-C00D-9217-DC8785057751}"/>
              </a:ext>
            </a:extLst>
          </p:cNvPr>
          <p:cNvSpPr txBox="1"/>
          <p:nvPr/>
        </p:nvSpPr>
        <p:spPr>
          <a:xfrm>
            <a:off x="9603514" y="789625"/>
            <a:ext cx="2426560" cy="502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59" rIns="6095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algn="r"/>
            <a:r>
              <a:rPr lang="en-US" sz="2667" b="1" dirty="0">
                <a:solidFill>
                  <a:srgbClr val="C00000"/>
                </a:solidFill>
                <a:latin typeface="+mn-lt"/>
                <a:cs typeface="Arial Black" panose="020B0604020202020204" pitchFamily="34" charset="0"/>
              </a:rPr>
              <a:t>97.0% Complete</a:t>
            </a:r>
            <a:endParaRPr lang="en-US" sz="2667" b="1" dirty="0">
              <a:solidFill>
                <a:srgbClr val="002E97"/>
              </a:solidFill>
              <a:latin typeface="+mn-lt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C5638-4FF2-BCC5-DFC5-4A2D5C8F0995}"/>
              </a:ext>
            </a:extLst>
          </p:cNvPr>
          <p:cNvSpPr txBox="1"/>
          <p:nvPr/>
        </p:nvSpPr>
        <p:spPr>
          <a:xfrm>
            <a:off x="9991726" y="1208638"/>
            <a:ext cx="2036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cs typeface="Arial Black" panose="020B0604020202020204" pitchFamily="34" charset="0"/>
              </a:rPr>
              <a:t>(as of April 2023)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9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 about NAPGD2022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Defined by GEOID2022 (not by leveling)</a:t>
            </a:r>
          </a:p>
          <a:p>
            <a:pPr lvl="1"/>
            <a:r>
              <a:rPr lang="en-US" dirty="0"/>
              <a:t>Orthometric height = ellipsoidal height − geoid height</a:t>
            </a:r>
          </a:p>
          <a:p>
            <a:pPr lvl="1"/>
            <a:r>
              <a:rPr lang="en-US" dirty="0"/>
              <a:t>Ability to determine dynamic heights using GNSS</a:t>
            </a:r>
          </a:p>
          <a:p>
            <a:r>
              <a:rPr lang="en-US" dirty="0"/>
              <a:t>But leveling will still be supported</a:t>
            </a:r>
          </a:p>
          <a:p>
            <a:pPr lvl="1"/>
            <a:r>
              <a:rPr lang="en-US" dirty="0"/>
              <a:t>For high-accuracy orthometric height </a:t>
            </a:r>
            <a:r>
              <a:rPr lang="en-US" b="1" i="1" dirty="0"/>
              <a:t>differences</a:t>
            </a:r>
          </a:p>
          <a:p>
            <a:pPr lvl="1"/>
            <a:r>
              <a:rPr lang="en-US" dirty="0"/>
              <a:t>Constrained to orthometric heights </a:t>
            </a:r>
            <a:r>
              <a:rPr lang="en-US" b="1" i="1" dirty="0"/>
              <a:t>from GNSS + geoid model</a:t>
            </a:r>
          </a:p>
          <a:p>
            <a:r>
              <a:rPr lang="en-US" dirty="0"/>
              <a:t>Will include time dependence</a:t>
            </a:r>
          </a:p>
          <a:p>
            <a:pPr lvl="1"/>
            <a:r>
              <a:rPr lang="en-US" dirty="0"/>
              <a:t>Through NGS </a:t>
            </a:r>
            <a:r>
              <a:rPr lang="en-US" b="1" dirty="0"/>
              <a:t>Geoid Monitoring Service (</a:t>
            </a:r>
            <a:r>
              <a:rPr lang="en-US" b="1" dirty="0" err="1"/>
              <a:t>GeMS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Static geoid + “dynamic” geoid</a:t>
            </a:r>
          </a:p>
          <a:p>
            <a:pPr lvl="1"/>
            <a:r>
              <a:rPr lang="en-US" dirty="0"/>
              <a:t>Likewise for other NAPGD2022 products</a:t>
            </a:r>
          </a:p>
        </p:txBody>
      </p:sp>
    </p:spTree>
    <p:extLst>
      <p:ext uri="{BB962C8B-B14F-4D97-AF65-F5344CB8AC3E}">
        <p14:creationId xmlns:p14="http://schemas.microsoft.com/office/powerpoint/2010/main" val="161366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“Modernizing” the NSRS means: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Update </a:t>
            </a:r>
            <a:r>
              <a:rPr lang="en-US" b="1" i="1" dirty="0"/>
              <a:t>all</a:t>
            </a:r>
            <a:r>
              <a:rPr lang="en-US" dirty="0"/>
              <a:t> NSRS coordinates</a:t>
            </a:r>
          </a:p>
          <a:p>
            <a:pPr lvl="1"/>
            <a:r>
              <a:rPr lang="en-US" dirty="0"/>
              <a:t>Replace existing datums with new datums</a:t>
            </a:r>
          </a:p>
          <a:p>
            <a:pPr lvl="1"/>
            <a:r>
              <a:rPr lang="en-US" dirty="0"/>
              <a:t>Account for coordinates changing with time</a:t>
            </a:r>
          </a:p>
          <a:p>
            <a:r>
              <a:rPr lang="en-US" dirty="0"/>
              <a:t>Improve NGS products and services</a:t>
            </a:r>
          </a:p>
          <a:p>
            <a:r>
              <a:rPr lang="en-US" dirty="0"/>
              <a:t>Simplify customer contributions</a:t>
            </a:r>
          </a:p>
          <a:p>
            <a:r>
              <a:rPr lang="en-US" dirty="0"/>
              <a:t>Make the NSRS: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accurate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accessible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efficient</a:t>
            </a:r>
          </a:p>
          <a:p>
            <a:pPr lvl="1"/>
            <a:r>
              <a:rPr lang="en-US" b="1" i="1" dirty="0"/>
              <a:t>More</a:t>
            </a:r>
            <a:r>
              <a:rPr lang="en-US" dirty="0"/>
              <a:t> compatible with GNSS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B69BF9-3AD7-AA0F-A54C-34298F88B0C7}"/>
              </a:ext>
            </a:extLst>
          </p:cNvPr>
          <p:cNvSpPr/>
          <p:nvPr/>
        </p:nvSpPr>
        <p:spPr>
          <a:xfrm rot="20193485">
            <a:off x="7694766" y="2877908"/>
            <a:ext cx="2922595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4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Rollout in</a:t>
            </a:r>
          </a:p>
          <a:p>
            <a:pPr algn="ctr" defTabSz="914400"/>
            <a:r>
              <a:rPr lang="en-US" sz="960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311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A79F2-31BC-B1A1-1F97-0AA9D39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7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“Blueprint” documents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AA45-C9E8-83C4-5C94-FFD01639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2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0C2C4-57D7-7B6D-471D-C9258775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50" y="1645920"/>
            <a:ext cx="3529173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7C39-EBEA-63B9-B6F7-54AAD4A8A574}"/>
              </a:ext>
            </a:extLst>
          </p:cNvPr>
          <p:cNvSpPr txBox="1"/>
          <p:nvPr/>
        </p:nvSpPr>
        <p:spPr>
          <a:xfrm>
            <a:off x="512677" y="3931920"/>
            <a:ext cx="352917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Geometric Coordinates and Terrestrial 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8339-E3F3-28A3-3C79-FF8AA3A7CDA8}"/>
              </a:ext>
            </a:extLst>
          </p:cNvPr>
          <p:cNvSpPr txBox="1"/>
          <p:nvPr/>
        </p:nvSpPr>
        <p:spPr>
          <a:xfrm>
            <a:off x="4331412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Geopotential Coordinates </a:t>
            </a:r>
            <a:r>
              <a:rPr lang="en-US" sz="2400" b="1" dirty="0">
                <a:solidFill>
                  <a:srgbClr val="C00000"/>
                </a:solidFill>
              </a:rPr>
              <a:t>and Geopotential Datum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75815-DB91-AA4A-55F6-97757278C00D}"/>
              </a:ext>
            </a:extLst>
          </p:cNvPr>
          <p:cNvSpPr txBox="1"/>
          <p:nvPr/>
        </p:nvSpPr>
        <p:spPr>
          <a:xfrm>
            <a:off x="8150147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Working in the Modernized NSRS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636B3A-D64C-CB41-11EA-2E1899089576}"/>
              </a:ext>
            </a:extLst>
          </p:cNvPr>
          <p:cNvSpPr/>
          <p:nvPr/>
        </p:nvSpPr>
        <p:spPr>
          <a:xfrm>
            <a:off x="8040212" y="1576864"/>
            <a:ext cx="3749040" cy="4754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types of coordinates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Reference Epoch Coordinates (RECs)</a:t>
            </a:r>
          </a:p>
          <a:p>
            <a:r>
              <a:rPr lang="en-US" dirty="0"/>
              <a:t>A temporal “snapshot” of entire network</a:t>
            </a:r>
          </a:p>
          <a:p>
            <a:r>
              <a:rPr lang="en-US" dirty="0"/>
              <a:t>Similar to NAD 83 (2011/PA11/MA11) epoch 2010.00</a:t>
            </a:r>
          </a:p>
          <a:p>
            <a:r>
              <a:rPr lang="en-US" dirty="0"/>
              <a:t>Initial epoch 2020.00</a:t>
            </a:r>
          </a:p>
          <a:p>
            <a:r>
              <a:rPr lang="en-US" dirty="0"/>
              <a:t>Every 5 or 10 years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Survey Epoch Coordinates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(SECs)</a:t>
            </a:r>
          </a:p>
          <a:p>
            <a:r>
              <a:rPr lang="en-US" dirty="0"/>
              <a:t>Time-dependent!</a:t>
            </a:r>
          </a:p>
          <a:p>
            <a:r>
              <a:rPr lang="en-US" dirty="0"/>
              <a:t>Gives coordinates at the time of observation</a:t>
            </a:r>
          </a:p>
          <a:p>
            <a:r>
              <a:rPr lang="en-US" dirty="0"/>
              <a:t>Time is at midpoint of a “geometric adjustment window”</a:t>
            </a:r>
          </a:p>
          <a:p>
            <a:r>
              <a:rPr lang="en-US" dirty="0"/>
              <a:t>Multiple SECs can show changes over time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597583-E5A4-23CD-AAB0-09EF3A06EDFB}"/>
              </a:ext>
            </a:extLst>
          </p:cNvPr>
          <p:cNvSpPr/>
          <p:nvPr/>
        </p:nvSpPr>
        <p:spPr>
          <a:xfrm>
            <a:off x="726509" y="1812867"/>
            <a:ext cx="5273457" cy="41981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59037-A580-D8DE-D369-899FE0BE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(map) projected coordinates?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6F8BB9-CE79-B8DA-40C3-04E1D14A3AA6}"/>
              </a:ext>
            </a:extLst>
          </p:cNvPr>
          <p:cNvSpPr txBox="1">
            <a:spLocks/>
          </p:cNvSpPr>
          <p:nvPr/>
        </p:nvSpPr>
        <p:spPr>
          <a:xfrm>
            <a:off x="1676399" y="1624337"/>
            <a:ext cx="8837109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27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Surveyors (and engineers)        projected coordinate reference systems</a:t>
            </a:r>
          </a:p>
          <a:p>
            <a:pPr marL="0" marR="0" lvl="0" indent="0" algn="ctr" defTabSz="9271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(geodesists, not so much)</a:t>
            </a: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AEEA085E-DAFA-4764-4E72-A5F5731E9EC9}"/>
              </a:ext>
            </a:extLst>
          </p:cNvPr>
          <p:cNvSpPr>
            <a:spLocks noChangeAspect="1"/>
          </p:cNvSpPr>
          <p:nvPr/>
        </p:nvSpPr>
        <p:spPr>
          <a:xfrm>
            <a:off x="7499408" y="1699345"/>
            <a:ext cx="640080" cy="640080"/>
          </a:xfrm>
          <a:prstGeom prst="heart">
            <a:avLst/>
          </a:prstGeom>
          <a:gradFill rotWithShape="1">
            <a:gsLst>
              <a:gs pos="0">
                <a:srgbClr val="540000"/>
              </a:gs>
              <a:gs pos="100000">
                <a:srgbClr val="FF5229"/>
              </a:gs>
            </a:gsLst>
            <a:lin ang="16200000" scaled="0"/>
          </a:gra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F4593E-EDA3-3DD2-7C52-D337F00D3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399" y="3629028"/>
            <a:ext cx="8839200" cy="2546304"/>
          </a:xfrm>
          <a:prstGeom prst="rect">
            <a:avLst/>
          </a:prstGeom>
          <a:solidFill>
            <a:srgbClr val="FFFFFF"/>
          </a:solidFill>
          <a:ln w="9525">
            <a:solidFill>
              <a:srgbClr val="DADADA">
                <a:lumMod val="10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F27534C-D6DB-39C3-860F-805053BD5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398" y="3738171"/>
            <a:ext cx="883711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SPCS2022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Making the Earth flat again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…one zone at a time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State Plane Coordinate System of 2022 (SPCS2022)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Third generation of State Plane</a:t>
            </a:r>
          </a:p>
          <a:p>
            <a:pPr lvl="1"/>
            <a:r>
              <a:rPr lang="en-US" dirty="0"/>
              <a:t>First in 1930s, second in 1980s</a:t>
            </a:r>
          </a:p>
          <a:p>
            <a:pPr lvl="1"/>
            <a:r>
              <a:rPr lang="en-US" dirty="0"/>
              <a:t>Same 3 map projection types</a:t>
            </a:r>
          </a:p>
          <a:p>
            <a:pPr lvl="1"/>
            <a:r>
              <a:rPr lang="en-US" dirty="0"/>
              <a:t>Same ellipsoid as SPCS 83 (GRS 80)</a:t>
            </a:r>
          </a:p>
          <a:p>
            <a:pPr lvl="1"/>
            <a:endParaRPr lang="en-US" dirty="0"/>
          </a:p>
          <a:p>
            <a:r>
              <a:rPr lang="en-US" b="1" dirty="0"/>
              <a:t>The same, </a:t>
            </a:r>
            <a:r>
              <a:rPr lang="en-US" b="1" i="1" dirty="0"/>
              <a:t>but different…</a:t>
            </a:r>
          </a:p>
          <a:p>
            <a:pPr lvl="1"/>
            <a:r>
              <a:rPr lang="en-US" dirty="0"/>
              <a:t>Based on new terrestrial reference frames instead of NAD 83</a:t>
            </a:r>
          </a:p>
          <a:p>
            <a:pPr lvl="1"/>
            <a:r>
              <a:rPr lang="en-US" dirty="0"/>
              <a:t>Designed to reduce linear distortion at topographic surface </a:t>
            </a:r>
            <a:br>
              <a:rPr lang="en-US" dirty="0"/>
            </a:br>
            <a:r>
              <a:rPr lang="en-US" dirty="0"/>
              <a:t>(i.e., reduce difference between “grid” and “ground” distances)</a:t>
            </a:r>
          </a:p>
          <a:p>
            <a:pPr lvl="1"/>
            <a:r>
              <a:rPr lang="en-US" dirty="0"/>
              <a:t>More zones, most designed by state stakeholders</a:t>
            </a:r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CEDBF-1987-5228-382A-BC837CD41811}"/>
              </a:ext>
            </a:extLst>
          </p:cNvPr>
          <p:cNvGrpSpPr>
            <a:grpSpLocks noChangeAspect="1"/>
          </p:cNvGrpSpPr>
          <p:nvPr/>
        </p:nvGrpSpPr>
        <p:grpSpPr>
          <a:xfrm>
            <a:off x="6770984" y="1691640"/>
            <a:ext cx="1536685" cy="1737360"/>
            <a:chOff x="7325342" y="2752292"/>
            <a:chExt cx="2970729" cy="335867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9B5D9A-1240-0E2C-5282-3D34EBCE28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434FC83-11B6-E88E-54F1-230A909FA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0AB02281-8601-68A5-E551-B9FC8C10BE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B2A66FB5-E12A-DFAE-300E-527A2CC04C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BF4815-9620-7829-FF5E-44629B01719F}"/>
              </a:ext>
            </a:extLst>
          </p:cNvPr>
          <p:cNvGrpSpPr>
            <a:grpSpLocks noChangeAspect="1"/>
          </p:cNvGrpSpPr>
          <p:nvPr/>
        </p:nvGrpSpPr>
        <p:grpSpPr>
          <a:xfrm>
            <a:off x="8623780" y="2424622"/>
            <a:ext cx="1494171" cy="1737360"/>
            <a:chOff x="3146775" y="2376862"/>
            <a:chExt cx="2566588" cy="298432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E0D1B1-3307-6D20-B662-93F75D8C4B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3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5A2C4BB-6A71-781E-9400-EF44C35DE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32" name="Can 193">
              <a:extLst>
                <a:ext uri="{FF2B5EF4-FFF2-40B4-BE49-F238E27FC236}">
                  <a16:creationId xmlns:a16="http://schemas.microsoft.com/office/drawing/2014/main" id="{9F0210BC-B0FE-02E2-8440-4949A2BACCA7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33" name="Group 197">
              <a:extLst>
                <a:ext uri="{FF2B5EF4-FFF2-40B4-BE49-F238E27FC236}">
                  <a16:creationId xmlns:a16="http://schemas.microsoft.com/office/drawing/2014/main" id="{6ED8F87C-9471-DFBA-56EA-4F87061EB727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3A5ECBDD-1DF8-C174-F1AA-53085E2B0091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E13A5419-DFBC-92C5-DF88-F1B01750A694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B5F270C-35C3-8EA7-9E0D-12B6BC61D52E}"/>
              </a:ext>
            </a:extLst>
          </p:cNvPr>
          <p:cNvGrpSpPr>
            <a:grpSpLocks noChangeAspect="1"/>
          </p:cNvGrpSpPr>
          <p:nvPr/>
        </p:nvGrpSpPr>
        <p:grpSpPr>
          <a:xfrm>
            <a:off x="10519064" y="3293302"/>
            <a:ext cx="1315196" cy="1463040"/>
            <a:chOff x="6278958" y="2234374"/>
            <a:chExt cx="2307227" cy="256658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980A53-7929-2234-7E45-5853CDA635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3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14023FFD-25FE-3CF6-AE95-7770252E5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39" name="Can 195">
              <a:extLst>
                <a:ext uri="{FF2B5EF4-FFF2-40B4-BE49-F238E27FC236}">
                  <a16:creationId xmlns:a16="http://schemas.microsoft.com/office/drawing/2014/main" id="{E1006E3E-53F4-FB8B-A85E-C53FF8B73587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4E2ADF1E-9CB8-EC50-8FA6-F56F066B053A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7F9FE62-1F79-CB4A-2FA3-B3C451B30A7C}"/>
              </a:ext>
            </a:extLst>
          </p:cNvPr>
          <p:cNvSpPr txBox="1"/>
          <p:nvPr/>
        </p:nvSpPr>
        <p:spPr>
          <a:xfrm>
            <a:off x="8743948" y="1872411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3B78D-33CC-C2F9-4C54-5EA6704C8868}"/>
              </a:ext>
            </a:extLst>
          </p:cNvPr>
          <p:cNvSpPr txBox="1"/>
          <p:nvPr/>
        </p:nvSpPr>
        <p:spPr>
          <a:xfrm>
            <a:off x="10739842" y="2388319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C764A8-F4C4-7BA7-8BEB-C5361577EDD5}"/>
              </a:ext>
            </a:extLst>
          </p:cNvPr>
          <p:cNvSpPr txBox="1"/>
          <p:nvPr/>
        </p:nvSpPr>
        <p:spPr>
          <a:xfrm>
            <a:off x="6216946" y="1620334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5931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9F0F0D-AF80-CC0D-7731-0673FCB7DE61}"/>
              </a:ext>
            </a:extLst>
          </p:cNvPr>
          <p:cNvGrpSpPr>
            <a:grpSpLocks noChangeAspect="1"/>
          </p:cNvGrpSpPr>
          <p:nvPr/>
        </p:nvGrpSpPr>
        <p:grpSpPr>
          <a:xfrm>
            <a:off x="4763074" y="819228"/>
            <a:ext cx="7270304" cy="5394960"/>
            <a:chOff x="3442996" y="91440"/>
            <a:chExt cx="8749004" cy="6492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4965FC-A796-5110-AF2A-297C62C7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F0F7D4-D9BC-38AA-529E-83CB0FC7CF97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C1E10C1-6B15-1E5F-2AEE-5978552D3385}"/>
              </a:ext>
            </a:extLst>
          </p:cNvPr>
          <p:cNvSpPr txBox="1">
            <a:spLocks/>
          </p:cNvSpPr>
          <p:nvPr/>
        </p:nvSpPr>
        <p:spPr>
          <a:xfrm>
            <a:off x="158622" y="1527464"/>
            <a:ext cx="5709807" cy="487017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165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54 statewide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3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more than one state)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802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= 967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Plane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8A31089-670F-D85E-1535-A091448AD7CE}"/>
              </a:ext>
            </a:extLst>
          </p:cNvPr>
          <p:cNvSpPr txBox="1">
            <a:spLocks/>
          </p:cNvSpPr>
          <p:nvPr/>
        </p:nvSpPr>
        <p:spPr>
          <a:xfrm>
            <a:off x="158622" y="899038"/>
            <a:ext cx="5340304" cy="53553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Number of SPCS2022 zones</a:t>
            </a:r>
          </a:p>
        </p:txBody>
      </p:sp>
    </p:spTree>
    <p:extLst>
      <p:ext uri="{BB962C8B-B14F-4D97-AF65-F5344CB8AC3E}">
        <p14:creationId xmlns:p14="http://schemas.microsoft.com/office/powerpoint/2010/main" val="252094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1353800" cy="843665"/>
          </a:xfrm>
        </p:spPr>
        <p:txBody>
          <a:bodyPr>
            <a:normAutofit/>
          </a:bodyPr>
          <a:lstStyle/>
          <a:p>
            <a:r>
              <a:rPr lang="en-US" dirty="0"/>
              <a:t>Overall SPCS2022 distortion design philosophy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Linear distortion </a:t>
            </a:r>
            <a:r>
              <a:rPr lang="en-US" dirty="0"/>
              <a:t>minimized (or “optimized”) at topographic surface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i="1" dirty="0"/>
              <a:t>not</a:t>
            </a:r>
            <a:r>
              <a:rPr lang="en-US" dirty="0"/>
              <a:t> at ellipsoid surface)</a:t>
            </a:r>
          </a:p>
          <a:p>
            <a:r>
              <a:rPr lang="en-US" b="1" i="1" dirty="0"/>
              <a:t>Purpose:</a:t>
            </a:r>
            <a:r>
              <a:rPr lang="en-US" dirty="0"/>
              <a:t>  to reduce difference between and projected “grid” and actual “ground” distances in areas where people actually work</a:t>
            </a:r>
          </a:p>
          <a:p>
            <a:r>
              <a:rPr lang="en-US" b="1" dirty="0"/>
              <a:t>What is linear distortion?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Defined at a point (infinitesimal distances)</a:t>
            </a:r>
          </a:p>
          <a:p>
            <a:pPr lvl="1"/>
            <a:r>
              <a:rPr lang="en-US" dirty="0"/>
              <a:t>Unique (i.e., same in every direction) only for </a:t>
            </a:r>
            <a:r>
              <a:rPr lang="en-US" b="1" i="1" dirty="0"/>
              <a:t>conformal</a:t>
            </a:r>
            <a:r>
              <a:rPr lang="en-US" dirty="0"/>
              <a:t> projections </a:t>
            </a:r>
          </a:p>
          <a:p>
            <a:pPr lvl="1"/>
            <a:r>
              <a:rPr lang="en-US" dirty="0"/>
              <a:t>Often given in parts per million (ppm) = mm per km</a:t>
            </a:r>
          </a:p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70647F-642B-E9AE-C569-707FCB095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89891"/>
              </p:ext>
            </p:extLst>
          </p:nvPr>
        </p:nvGraphicFramePr>
        <p:xfrm>
          <a:off x="1442073" y="3888559"/>
          <a:ext cx="751273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781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351358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351358">
                  <a:extLst>
                    <a:ext uri="{9D8B030D-6E8A-4147-A177-3AD203B41FA5}">
                      <a16:colId xmlns:a16="http://schemas.microsoft.com/office/drawing/2014/main" val="2444299717"/>
                    </a:ext>
                  </a:extLst>
                </a:gridCol>
                <a:gridCol w="351358">
                  <a:extLst>
                    <a:ext uri="{9D8B030D-6E8A-4147-A177-3AD203B41FA5}">
                      <a16:colId xmlns:a16="http://schemas.microsoft.com/office/drawing/2014/main" val="1466404454"/>
                    </a:ext>
                  </a:extLst>
                </a:gridCol>
                <a:gridCol w="4146879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400" b="0" i="0" dirty="0">
                          <a:solidFill>
                            <a:schemeClr val="tx1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δ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dirty="0">
                          <a:solidFill>
                            <a:schemeClr val="tx1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projection linear distortion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8EB06B18-812B-4F93-820B-E9ED4103C6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Distortion at a point computed as:</a:t>
                </a:r>
              </a:p>
              <a:p>
                <a:endParaRPr lang="en-US" dirty="0"/>
              </a:p>
              <a:p>
                <a:pPr lvl="1">
                  <a:spcBef>
                    <a:spcPts val="1000"/>
                  </a:spcBef>
                </a:pPr>
                <a:endParaRPr lang="en-US" dirty="0"/>
              </a:p>
              <a:p>
                <a:pPr lvl="1">
                  <a:spcBef>
                    <a:spcPts val="1000"/>
                  </a:spcBef>
                </a:pPr>
                <a:r>
                  <a:rPr lang="en-US" dirty="0"/>
                  <a:t>where 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/>
                  <a:t> = point scale factor (distortion due to Earth curvature)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400" dirty="0"/>
                  <a:t> = ellipsoid height of point (distortion due to change in height)</a:t>
                </a:r>
              </a:p>
              <a:p>
                <a:pPr marL="914400" lvl="2" indent="0">
                  <a:spcBef>
                    <a:spcPts val="1000"/>
                  </a:spcBef>
                  <a:buNone/>
                </a:pP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400" dirty="0"/>
                  <a:t> = Earth geometric mean (Gaussian) radius curvature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&lt; 0 </a:t>
                </a:r>
                <a:r>
                  <a:rPr lang="en-US" dirty="0">
                    <a:sym typeface="Wingdings" panose="05000000000000000000" pitchFamily="2" charset="2"/>
                  </a:rPr>
                  <a:t> projected (grid) distance </a:t>
                </a:r>
                <a:r>
                  <a:rPr lang="en-US" b="1" i="1" dirty="0">
                    <a:sym typeface="Wingdings" panose="05000000000000000000" pitchFamily="2" charset="2"/>
                  </a:rPr>
                  <a:t>shorter</a:t>
                </a:r>
                <a:r>
                  <a:rPr lang="en-US" dirty="0">
                    <a:sym typeface="Wingdings" panose="05000000000000000000" pitchFamily="2" charset="2"/>
                  </a:rPr>
                  <a:t> than true (ground) distance</a:t>
                </a:r>
              </a:p>
              <a:p>
                <a:pPr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 &gt; 0 </a:t>
                </a:r>
                <a:r>
                  <a:rPr lang="en-US" dirty="0">
                    <a:sym typeface="Wingdings" panose="05000000000000000000" pitchFamily="2" charset="2"/>
                  </a:rPr>
                  <a:t> projected (grid) distance </a:t>
                </a:r>
                <a:r>
                  <a:rPr lang="en-US" b="1" i="1" dirty="0">
                    <a:sym typeface="Wingdings" panose="05000000000000000000" pitchFamily="2" charset="2"/>
                  </a:rPr>
                  <a:t>longer</a:t>
                </a:r>
                <a:r>
                  <a:rPr lang="en-US" dirty="0">
                    <a:sym typeface="Wingdings" panose="05000000000000000000" pitchFamily="2" charset="2"/>
                  </a:rPr>
                  <a:t> than true (ground) distance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8EB06B18-812B-4F93-820B-E9ED4103C6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5">
                <a:extLst>
                  <a:ext uri="{FF2B5EF4-FFF2-40B4-BE49-F238E27FC236}">
                    <a16:creationId xmlns:a16="http://schemas.microsoft.com/office/drawing/2014/main" id="{73BBC575-D9C0-A8F5-E7BC-5DD1D1AC7EA7}"/>
                  </a:ext>
                </a:extLst>
              </p:cNvPr>
              <p:cNvSpPr txBox="1"/>
              <p:nvPr/>
            </p:nvSpPr>
            <p:spPr bwMode="auto">
              <a:xfrm>
                <a:off x="4016862" y="2495385"/>
                <a:ext cx="3261454" cy="908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Object 5">
                <a:extLst>
                  <a:ext uri="{FF2B5EF4-FFF2-40B4-BE49-F238E27FC236}">
                    <a16:creationId xmlns:a16="http://schemas.microsoft.com/office/drawing/2014/main" id="{73BBC575-D9C0-A8F5-E7BC-5DD1D1AC7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6862" y="2495385"/>
                <a:ext cx="3261454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1">
            <a:extLst>
              <a:ext uri="{FF2B5EF4-FFF2-40B4-BE49-F238E27FC236}">
                <a16:creationId xmlns:a16="http://schemas.microsoft.com/office/drawing/2014/main" id="{D1AF4149-8CAE-217E-69AA-7547F078F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328" y="3164739"/>
            <a:ext cx="33071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Height (“elevation”)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80FB3D41-519C-72A8-B695-C8A406E2A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495" y="2716706"/>
            <a:ext cx="346292" cy="544358"/>
          </a:xfrm>
          <a:prstGeom prst="ellips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3AB9A780-2280-06D6-710C-25B8EE297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540" y="2326937"/>
            <a:ext cx="27197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Point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scale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E8B3E45B-6554-4018-86E8-F8BE9972C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126" y="2485860"/>
            <a:ext cx="1041706" cy="1078989"/>
          </a:xfrm>
          <a:prstGeom prst="ellipse">
            <a:avLst/>
          </a:prstGeom>
          <a:noFill/>
          <a:ln w="31750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1E58FE38-DC6F-8CB9-A469-B9C708FF5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285" y="2326937"/>
            <a:ext cx="1595043" cy="1344704"/>
          </a:xfrm>
          <a:prstGeom prst="ellips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2E0DFFB-C055-84B3-F936-155A06266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8268"/>
            <a:ext cx="26874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Combined factor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Map projection linear distortion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92" y="4889785"/>
            <a:ext cx="21244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(~“sea level”)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3043" y="4431115"/>
            <a:ext cx="315463" cy="45457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D8AC66-A3FA-4990-87B0-5E0AD1FFE26E}"/>
              </a:ext>
            </a:extLst>
          </p:cNvPr>
          <p:cNvCxnSpPr>
            <a:cxnSpLocks/>
          </p:cNvCxnSpPr>
          <p:nvPr/>
        </p:nvCxnSpPr>
        <p:spPr>
          <a:xfrm flipH="1">
            <a:off x="6923592" y="2761914"/>
            <a:ext cx="1266550" cy="333816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5EB9427-4FA7-4C2E-85CC-2BE5ADE8E30A}"/>
              </a:ext>
            </a:extLst>
          </p:cNvPr>
          <p:cNvCxnSpPr/>
          <p:nvPr/>
        </p:nvCxnSpPr>
        <p:spPr>
          <a:xfrm flipH="1">
            <a:off x="6564052" y="2505992"/>
            <a:ext cx="612068" cy="359408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2">
            <a:extLst>
              <a:ext uri="{FF2B5EF4-FFF2-40B4-BE49-F238E27FC236}">
                <a16:creationId xmlns:a16="http://schemas.microsoft.com/office/drawing/2014/main" id="{9652564F-E863-44C4-91A0-BBDF8526B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995" y="4026370"/>
            <a:ext cx="23691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Grid (“map”) distance</a:t>
            </a: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03EA5383-0E20-40CD-BBFA-402AA1AB4A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6880" y="39664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E7745-7AE0-4347-92BF-38C697992FC5}"/>
              </a:ext>
            </a:extLst>
          </p:cNvPr>
          <p:cNvCxnSpPr>
            <a:cxnSpLocks/>
          </p:cNvCxnSpPr>
          <p:nvPr/>
        </p:nvCxnSpPr>
        <p:spPr>
          <a:xfrm>
            <a:off x="6907936" y="3966478"/>
            <a:ext cx="841248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12">
            <a:extLst>
              <a:ext uri="{FF2B5EF4-FFF2-40B4-BE49-F238E27FC236}">
                <a16:creationId xmlns:a16="http://schemas.microsoft.com/office/drawing/2014/main" id="{F100C852-6E01-4803-9EC0-8A3295FF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036" y="3624857"/>
            <a:ext cx="236913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Projection surface</a:t>
            </a: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9F4500F9-B2A7-473C-9257-D9ADECB39639}"/>
              </a:ext>
            </a:extLst>
          </p:cNvPr>
          <p:cNvSpPr/>
          <p:nvPr/>
        </p:nvSpPr>
        <p:spPr>
          <a:xfrm rot="540000">
            <a:off x="834403" y="2426738"/>
            <a:ext cx="10972800" cy="10972800"/>
          </a:xfrm>
          <a:prstGeom prst="arc">
            <a:avLst>
              <a:gd name="adj1" fmla="val 16200000"/>
              <a:gd name="adj2" fmla="val 16867861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 Box 12">
            <a:extLst>
              <a:ext uri="{FF2B5EF4-FFF2-40B4-BE49-F238E27FC236}">
                <a16:creationId xmlns:a16="http://schemas.microsoft.com/office/drawing/2014/main" id="{9FE3B7CF-3742-4482-8745-F48383DF6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639" y="2208894"/>
            <a:ext cx="190624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Horizontal ground distance 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10FFAC1C-8F8F-4ED9-AD6D-665F149E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961" y="5303521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83 and 27 (minimizes distortion with respect to ellipsoid)</a:t>
            </a:r>
          </a:p>
        </p:txBody>
      </p:sp>
      <p:sp>
        <p:nvSpPr>
          <p:cNvPr id="68" name="Text Box 12">
            <a:extLst>
              <a:ext uri="{FF2B5EF4-FFF2-40B4-BE49-F238E27FC236}">
                <a16:creationId xmlns:a16="http://schemas.microsoft.com/office/drawing/2014/main" id="{3848DDB0-80F6-4BB6-9159-C186AB55A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495" y="4389120"/>
            <a:ext cx="2538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Grid distance &lt; ground distance</a:t>
            </a:r>
          </a:p>
        </p:txBody>
      </p:sp>
      <p:sp>
        <p:nvSpPr>
          <p:cNvPr id="69" name="Text Box 14">
            <a:extLst>
              <a:ext uri="{FF2B5EF4-FFF2-40B4-BE49-F238E27FC236}">
                <a16:creationId xmlns:a16="http://schemas.microsoft.com/office/drawing/2014/main" id="{A15418B0-1E47-40B2-AA4D-C5FC2142B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480" y="1188721"/>
            <a:ext cx="28346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Map projection designed to minimize linear distortion on ellipsoid (at “sea level”)</a:t>
            </a:r>
          </a:p>
        </p:txBody>
      </p:sp>
    </p:spTree>
    <p:extLst>
      <p:ext uri="{BB962C8B-B14F-4D97-AF65-F5344CB8AC3E}">
        <p14:creationId xmlns:p14="http://schemas.microsoft.com/office/powerpoint/2010/main" val="1274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6" grpId="0"/>
      <p:bldP spid="107" grpId="0" animBg="1"/>
      <p:bldP spid="59" grpId="0" animBg="1"/>
      <p:bldP spid="63" grpId="0"/>
      <p:bldP spid="51" grpId="0"/>
      <p:bldP spid="53" grpId="0" animBg="1"/>
      <p:bldP spid="56" grpId="0"/>
      <p:bldP spid="62" grpId="0" animBg="1"/>
      <p:bldP spid="67" grpId="0"/>
      <p:bldP spid="68" grpId="0"/>
      <p:bldP spid="6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2804523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3352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3351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609602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52400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Map projection linear distortion 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514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 rot="20719392">
            <a:off x="1610125" y="2872285"/>
            <a:ext cx="23013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713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6106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5713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5186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4598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3850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7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479" y="1188721"/>
            <a:ext cx="28346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Map projection designed to minimize linear distortion at </a:t>
            </a:r>
            <a:b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ground surface</a:t>
            </a: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5681319E-F17C-4932-B091-69C4AB73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961" y="5303521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is being used for SPCS2022 (minimizes distortion with respect to topography)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1536109-709E-4DB3-815D-32C5F78CF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92" y="4889785"/>
            <a:ext cx="212448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(~“sea level”)</a:t>
            </a:r>
          </a:p>
        </p:txBody>
      </p:sp>
      <p:sp>
        <p:nvSpPr>
          <p:cNvPr id="31" name="Line 17">
            <a:extLst>
              <a:ext uri="{FF2B5EF4-FFF2-40B4-BE49-F238E27FC236}">
                <a16:creationId xmlns:a16="http://schemas.microsoft.com/office/drawing/2014/main" id="{F7C56C49-6D32-494B-A11D-312C518A7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03043" y="4431115"/>
            <a:ext cx="315463" cy="45457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D32E6A4C-5A4D-459C-B317-A64417ED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495" y="4389120"/>
            <a:ext cx="2538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rPr>
              <a:t>Grid distance ≈ ground distance</a:t>
            </a:r>
          </a:p>
        </p:txBody>
      </p:sp>
    </p:spTree>
    <p:extLst>
      <p:ext uri="{BB962C8B-B14F-4D97-AF65-F5344CB8AC3E}">
        <p14:creationId xmlns:p14="http://schemas.microsoft.com/office/powerpoint/2010/main" val="23370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60" grpId="0"/>
      <p:bldP spid="3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943E6-CAF8-28CE-E6CB-B285C1DA8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804672"/>
            <a:ext cx="7315200" cy="54864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476809F-DD82-78F5-C993-07010F74F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17928"/>
              </p:ext>
            </p:extLst>
          </p:nvPr>
        </p:nvGraphicFramePr>
        <p:xfrm>
          <a:off x="182880" y="1828800"/>
          <a:ext cx="4568584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146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1142146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1142146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1142146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-1438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38AE303-0759-F782-D0B5-4EAB3841C2D1}"/>
              </a:ext>
            </a:extLst>
          </p:cNvPr>
          <p:cNvSpPr/>
          <p:nvPr/>
        </p:nvSpPr>
        <p:spPr>
          <a:xfrm>
            <a:off x="179464" y="2630747"/>
            <a:ext cx="4571998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5A8A0-926C-67F8-8BD0-8369BE8E4962}"/>
              </a:ext>
            </a:extLst>
          </p:cNvPr>
          <p:cNvSpPr/>
          <p:nvPr/>
        </p:nvSpPr>
        <p:spPr>
          <a:xfrm>
            <a:off x="179464" y="5777865"/>
            <a:ext cx="4571998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B65CAA-09D0-7F83-6D0D-DC062F3A04E2}"/>
              </a:ext>
            </a:extLst>
          </p:cNvPr>
          <p:cNvSpPr txBox="1">
            <a:spLocks/>
          </p:cNvSpPr>
          <p:nvPr/>
        </p:nvSpPr>
        <p:spPr>
          <a:xfrm>
            <a:off x="179464" y="868680"/>
            <a:ext cx="4571998" cy="10058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SPCS2022 linear distortion</a:t>
            </a:r>
            <a:br>
              <a:rPr lang="en-US" sz="3200" b="1" dirty="0">
                <a:latin typeface="+mn-lt"/>
              </a:rPr>
            </a:br>
            <a:r>
              <a:rPr lang="en-US" sz="3000" dirty="0">
                <a:latin typeface="+mn-lt"/>
              </a:rPr>
              <a:t>846 zones (CONUS)</a:t>
            </a:r>
          </a:p>
          <a:p>
            <a:r>
              <a:rPr lang="en-US" sz="2600" i="1" dirty="0">
                <a:latin typeface="+mn-lt"/>
              </a:rPr>
              <a:t>Percent within distortion (ppm):</a:t>
            </a:r>
          </a:p>
        </p:txBody>
      </p:sp>
    </p:spTree>
    <p:extLst>
      <p:ext uri="{BB962C8B-B14F-4D97-AF65-F5344CB8AC3E}">
        <p14:creationId xmlns:p14="http://schemas.microsoft.com/office/powerpoint/2010/main" val="21384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FDD349A-0C2E-7F98-9B6B-87FBFE13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34" y="829466"/>
            <a:ext cx="4280213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Why is NSRS Modernization important?</a:t>
            </a:r>
            <a:endParaRPr lang="en-US" sz="28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ADDE7E-3FC9-F5A2-8DF2-90A77B46E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793" y="796228"/>
            <a:ext cx="5345226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>
                <a:solidFill>
                  <a:srgbClr val="C00000"/>
                </a:solidFill>
                <a:cs typeface="Arial" pitchFamily="34" charset="0"/>
              </a:rPr>
              <a:t>Because our society and economy are becoming increasingly </a:t>
            </a:r>
            <a:r>
              <a:rPr lang="en-US" sz="2800" b="1" i="1" dirty="0">
                <a:solidFill>
                  <a:srgbClr val="C00000"/>
                </a:solidFill>
                <a:cs typeface="Arial" pitchFamily="34" charset="0"/>
              </a:rPr>
              <a:t>“spatially enabled”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DC796B-F4BF-430F-406C-4832DD4CA5C0}"/>
              </a:ext>
            </a:extLst>
          </p:cNvPr>
          <p:cNvGrpSpPr>
            <a:grpSpLocks noChangeAspect="1"/>
          </p:cNvGrpSpPr>
          <p:nvPr/>
        </p:nvGrpSpPr>
        <p:grpSpPr>
          <a:xfrm>
            <a:off x="550840" y="1783573"/>
            <a:ext cx="4114800" cy="4324343"/>
            <a:chOff x="143955" y="1671638"/>
            <a:chExt cx="4572508" cy="4805362"/>
          </a:xfrm>
        </p:grpSpPr>
        <p:pic>
          <p:nvPicPr>
            <p:cNvPr id="5" name="Picture 19" descr="C:\Users\Jami\AppData\Local\Microsoft\Windows\Temporary Internet Files\Content.IE5\QXHLHAW1\4411604314_5717396f9d_z[1].jpg">
              <a:extLst>
                <a:ext uri="{FF2B5EF4-FFF2-40B4-BE49-F238E27FC236}">
                  <a16:creationId xmlns:a16="http://schemas.microsoft.com/office/drawing/2014/main" id="{3680AEE0-451C-7808-BB6E-9336D979A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3488" r="15146"/>
            <a:stretch>
              <a:fillRect/>
            </a:stretch>
          </p:blipFill>
          <p:spPr bwMode="auto">
            <a:xfrm>
              <a:off x="143955" y="1671638"/>
              <a:ext cx="4572508" cy="48053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74A9A7-7081-D5D0-403C-82E15D9C837C}"/>
                </a:ext>
              </a:extLst>
            </p:cNvPr>
            <p:cNvSpPr txBox="1"/>
            <p:nvPr/>
          </p:nvSpPr>
          <p:spPr>
            <a:xfrm>
              <a:off x="2212066" y="3409808"/>
              <a:ext cx="612648" cy="2646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" tIns="9144" rIns="9144" bIns="9144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CC"/>
                  </a:solidFill>
                  <a:latin typeface="Verdana" pitchFamily="34" charset="0"/>
                  <a:cs typeface="Arial" charset="0"/>
                </a:rPr>
                <a:t>GPS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50A21-D4CB-FB75-285B-0B430C02CF06}"/>
              </a:ext>
            </a:extLst>
          </p:cNvPr>
          <p:cNvGrpSpPr>
            <a:grpSpLocks noChangeAspect="1"/>
          </p:cNvGrpSpPr>
          <p:nvPr/>
        </p:nvGrpSpPr>
        <p:grpSpPr>
          <a:xfrm rot="545269">
            <a:off x="5960754" y="2125450"/>
            <a:ext cx="5303520" cy="3029545"/>
            <a:chOff x="2159732" y="3106043"/>
            <a:chExt cx="4968552" cy="28072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046355-98B0-3B89-F12E-04ED066BB19A}"/>
                </a:ext>
              </a:extLst>
            </p:cNvPr>
            <p:cNvGrpSpPr/>
            <p:nvPr/>
          </p:nvGrpSpPr>
          <p:grpSpPr>
            <a:xfrm>
              <a:off x="2159732" y="3106043"/>
              <a:ext cx="4968552" cy="2807233"/>
              <a:chOff x="2159732" y="3106043"/>
              <a:chExt cx="4968552" cy="2807233"/>
            </a:xfrm>
          </p:grpSpPr>
          <p:pic>
            <p:nvPicPr>
              <p:cNvPr id="12" name="Picture 38" descr="C:\Users\Jami\AppData\Local\Microsoft\Windows\Temporary Internet Files\Content.IE5\VBHO1LH1\790273747_72bcffc780[1].jpg">
                <a:extLst>
                  <a:ext uri="{FF2B5EF4-FFF2-40B4-BE49-F238E27FC236}">
                    <a16:creationId xmlns:a16="http://schemas.microsoft.com/office/drawing/2014/main" id="{42E4E3D1-DDD5-2A51-3128-AE5543FEEC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83" t="1226" r="28260" b="5952"/>
              <a:stretch>
                <a:fillRect/>
              </a:stretch>
            </p:blipFill>
            <p:spPr bwMode="auto">
              <a:xfrm>
                <a:off x="2159732" y="3106043"/>
                <a:ext cx="4968552" cy="280723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3" name="Picture 39" descr="C:\Users\Jami\AppData\Local\Microsoft\Windows\Temporary Internet Files\Content.IE5\QXHLHAW1\6451234395_8e17f06089_z[1].jpg">
                <a:extLst>
                  <a:ext uri="{FF2B5EF4-FFF2-40B4-BE49-F238E27FC236}">
                    <a16:creationId xmlns:a16="http://schemas.microsoft.com/office/drawing/2014/main" id="{A41C4ED6-C965-48CD-B710-806CB31353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-3199" r="-6030" b="-3890"/>
              <a:stretch>
                <a:fillRect/>
              </a:stretch>
            </p:blipFill>
            <p:spPr bwMode="auto">
              <a:xfrm>
                <a:off x="3059832" y="3429000"/>
                <a:ext cx="3385418" cy="2268252"/>
              </a:xfrm>
              <a:prstGeom prst="roundRect">
                <a:avLst>
                  <a:gd name="adj" fmla="val 0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86FB40-C0DF-71C5-3F5A-87832B9CE84B}"/>
                </a:ext>
              </a:extLst>
            </p:cNvPr>
            <p:cNvSpPr txBox="1"/>
            <p:nvPr/>
          </p:nvSpPr>
          <p:spPr>
            <a:xfrm>
              <a:off x="3131840" y="4069553"/>
              <a:ext cx="1207008" cy="335008"/>
            </a:xfrm>
            <a:prstGeom prst="rect">
              <a:avLst/>
            </a:prstGeom>
            <a:solidFill>
              <a:srgbClr val="CC9900"/>
            </a:solidFill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Cycle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Pit Stop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1A3493-6060-702A-E11D-11C0F659C187}"/>
                </a:ext>
              </a:extLst>
            </p:cNvPr>
            <p:cNvSpPr txBox="1"/>
            <p:nvPr/>
          </p:nvSpPr>
          <p:spPr>
            <a:xfrm>
              <a:off x="5238074" y="4333125"/>
              <a:ext cx="396044" cy="131152"/>
            </a:xfrm>
            <a:prstGeom prst="wedgeRoundRectCallout">
              <a:avLst>
                <a:gd name="adj1" fmla="val -29448"/>
                <a:gd name="adj2" fmla="val 107889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CC99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lIns="9144" tIns="9144" rIns="9144" bIns="9144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  <a:latin typeface="Calibri"/>
                </a:rPr>
                <a:t>Pee Here</a:t>
              </a:r>
            </a:p>
          </p:txBody>
        </p:sp>
        <p:pic>
          <p:nvPicPr>
            <p:cNvPr id="11" name="Picture 1" descr="C:\Users\Jami\AppData\Local\Microsoft\Windows\Temporary Internet Files\Content.IE5\NG8JTMAS\2163063461_1382400d17_z[1].jpg">
              <a:extLst>
                <a:ext uri="{FF2B5EF4-FFF2-40B4-BE49-F238E27FC236}">
                  <a16:creationId xmlns:a16="http://schemas.microsoft.com/office/drawing/2014/main" id="{F3FDA0D9-E383-A0B5-050F-E81A52549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r="26563"/>
            <a:stretch>
              <a:fillRect/>
            </a:stretch>
          </p:blipFill>
          <p:spPr bwMode="auto">
            <a:xfrm>
              <a:off x="3275856" y="4472351"/>
              <a:ext cx="540059" cy="5515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Text Box 6">
            <a:extLst>
              <a:ext uri="{FF2B5EF4-FFF2-40B4-BE49-F238E27FC236}">
                <a16:creationId xmlns:a16="http://schemas.microsoft.com/office/drawing/2014/main" id="{76B283C5-90E1-2EFC-1D59-47659DFDEEC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572235">
            <a:off x="5601038" y="5113625"/>
            <a:ext cx="5321894" cy="584775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iPoo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- </a:t>
            </a:r>
            <a:r>
              <a:rPr lang="en-US" sz="2400" b="1" i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GPS toilet locator</a:t>
            </a:r>
            <a:endParaRPr lang="en-US" sz="2400" b="1" i="1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55D34-9F63-D6B2-7432-0FA1A49038B3}"/>
              </a:ext>
            </a:extLst>
          </p:cNvPr>
          <p:cNvSpPr/>
          <p:nvPr/>
        </p:nvSpPr>
        <p:spPr>
          <a:xfrm>
            <a:off x="385427" y="1783573"/>
            <a:ext cx="4445626" cy="3785652"/>
          </a:xfrm>
          <a:prstGeom prst="rect">
            <a:avLst/>
          </a:prstGeom>
          <a:noFill/>
          <a:effectLst>
            <a:outerShdw blurRad="50800" dist="38100" dir="10800000" algn="r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Geodesy:</a:t>
            </a: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the science of where things are</a:t>
            </a:r>
          </a:p>
        </p:txBody>
      </p:sp>
    </p:spTree>
    <p:extLst>
      <p:ext uri="{BB962C8B-B14F-4D97-AF65-F5344CB8AC3E}">
        <p14:creationId xmlns:p14="http://schemas.microsoft.com/office/powerpoint/2010/main" val="9408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44670-B1AA-71CE-2B86-EC183A4DA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804672"/>
            <a:ext cx="7315200" cy="5486400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9759A4-319C-18B1-FD00-BE1176EDA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0098"/>
              </p:ext>
            </p:extLst>
          </p:nvPr>
        </p:nvGraphicFramePr>
        <p:xfrm>
          <a:off x="179464" y="1828800"/>
          <a:ext cx="457542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855">
                  <a:extLst>
                    <a:ext uri="{9D8B030D-6E8A-4147-A177-3AD203B41FA5}">
                      <a16:colId xmlns:a16="http://schemas.microsoft.com/office/drawing/2014/main" val="2285974399"/>
                    </a:ext>
                  </a:extLst>
                </a:gridCol>
                <a:gridCol w="1143855">
                  <a:extLst>
                    <a:ext uri="{9D8B030D-6E8A-4147-A177-3AD203B41FA5}">
                      <a16:colId xmlns:a16="http://schemas.microsoft.com/office/drawing/2014/main" val="3565563844"/>
                    </a:ext>
                  </a:extLst>
                </a:gridCol>
                <a:gridCol w="1143855">
                  <a:extLst>
                    <a:ext uri="{9D8B030D-6E8A-4147-A177-3AD203B41FA5}">
                      <a16:colId xmlns:a16="http://schemas.microsoft.com/office/drawing/2014/main" val="2225808953"/>
                    </a:ext>
                  </a:extLst>
                </a:gridCol>
                <a:gridCol w="1143855">
                  <a:extLst>
                    <a:ext uri="{9D8B030D-6E8A-4147-A177-3AD203B41FA5}">
                      <a16:colId xmlns:a16="http://schemas.microsoft.com/office/drawing/2014/main" val="3812511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Distor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0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76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0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±100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7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±400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49960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/>
                        <a:t>City and area statistics (ppm):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7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93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+223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2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-178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9799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Mean weighted by pop = -75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5682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DD6B96F-722D-4914-76AA-562920DFAFCA}"/>
              </a:ext>
            </a:extLst>
          </p:cNvPr>
          <p:cNvSpPr/>
          <p:nvPr/>
        </p:nvSpPr>
        <p:spPr>
          <a:xfrm>
            <a:off x="179464" y="2630747"/>
            <a:ext cx="4571998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6C9890-7391-8F3D-082B-8BCECD3CDDC5}"/>
              </a:ext>
            </a:extLst>
          </p:cNvPr>
          <p:cNvSpPr/>
          <p:nvPr/>
        </p:nvSpPr>
        <p:spPr>
          <a:xfrm>
            <a:off x="179464" y="5777865"/>
            <a:ext cx="4571998" cy="4095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E65F62-7417-6ECC-A761-381974E15506}"/>
              </a:ext>
            </a:extLst>
          </p:cNvPr>
          <p:cNvSpPr txBox="1">
            <a:spLocks/>
          </p:cNvSpPr>
          <p:nvPr/>
        </p:nvSpPr>
        <p:spPr>
          <a:xfrm>
            <a:off x="179464" y="868680"/>
            <a:ext cx="4571998" cy="10058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SPCS 83 linear distortion</a:t>
            </a:r>
            <a:br>
              <a:rPr lang="en-US" sz="3200" b="1" dirty="0">
                <a:latin typeface="+mn-lt"/>
              </a:rPr>
            </a:br>
            <a:r>
              <a:rPr lang="en-US" sz="3000" dirty="0">
                <a:latin typeface="+mn-lt"/>
              </a:rPr>
              <a:t>106 zones (CONUS)</a:t>
            </a:r>
          </a:p>
          <a:p>
            <a:r>
              <a:rPr lang="en-US" sz="2600" i="1" dirty="0">
                <a:latin typeface="+mn-lt"/>
              </a:rPr>
              <a:t>Percent within distortion (ppm):</a:t>
            </a:r>
          </a:p>
        </p:txBody>
      </p:sp>
    </p:spTree>
    <p:extLst>
      <p:ext uri="{BB962C8B-B14F-4D97-AF65-F5344CB8AC3E}">
        <p14:creationId xmlns:p14="http://schemas.microsoft.com/office/powerpoint/2010/main" val="2565303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023"/>
            <a:ext cx="11353800" cy="843665"/>
          </a:xfrm>
        </p:spPr>
        <p:txBody>
          <a:bodyPr/>
          <a:lstStyle/>
          <a:p>
            <a:r>
              <a:rPr lang="en-US" dirty="0"/>
              <a:t>Other exciting NSRS Modernization progress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65569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LASER.  </a:t>
            </a:r>
            <a:r>
              <a:rPr lang="en-US" b="1" i="1" dirty="0"/>
              <a:t>L</a:t>
            </a:r>
            <a:r>
              <a:rPr lang="en-US" dirty="0"/>
              <a:t>east squares </a:t>
            </a:r>
            <a:r>
              <a:rPr lang="en-US" b="1" i="1" dirty="0"/>
              <a:t>A</a:t>
            </a:r>
            <a:r>
              <a:rPr lang="en-US" dirty="0"/>
              <a:t>djustments: </a:t>
            </a:r>
            <a:r>
              <a:rPr lang="en-US" b="1" i="1" dirty="0"/>
              <a:t>S</a:t>
            </a:r>
            <a:r>
              <a:rPr lang="en-US" dirty="0"/>
              <a:t>tatistics, </a:t>
            </a:r>
            <a:r>
              <a:rPr lang="en-US" b="1" i="1" dirty="0"/>
              <a:t>E</a:t>
            </a:r>
            <a:r>
              <a:rPr lang="en-US" dirty="0"/>
              <a:t>stimates and </a:t>
            </a:r>
            <a:r>
              <a:rPr lang="en-US" b="1" i="1" dirty="0"/>
              <a:t>R</a:t>
            </a:r>
            <a:r>
              <a:rPr lang="en-US" dirty="0"/>
              <a:t>esiduals</a:t>
            </a:r>
          </a:p>
          <a:p>
            <a:pPr lvl="1"/>
            <a:r>
              <a:rPr lang="en-US" dirty="0"/>
              <a:t>Will be used for geometric and orthometric (leveling) adjustments</a:t>
            </a:r>
          </a:p>
          <a:p>
            <a:r>
              <a:rPr lang="en-US" b="1" dirty="0"/>
              <a:t>M-PAGES.  </a:t>
            </a:r>
            <a:r>
              <a:rPr lang="en-US" dirty="0"/>
              <a:t>Multi-constellation GNSS processing software</a:t>
            </a:r>
          </a:p>
          <a:p>
            <a:pPr lvl="1"/>
            <a:r>
              <a:rPr lang="en-US" dirty="0"/>
              <a:t>Currently being tested in OPUS-Static</a:t>
            </a:r>
          </a:p>
          <a:p>
            <a:r>
              <a:rPr lang="en-US" b="1" dirty="0"/>
              <a:t>OPUS-Projects 5.1.  </a:t>
            </a:r>
            <a:r>
              <a:rPr lang="en-US" dirty="0"/>
              <a:t>Released to production</a:t>
            </a:r>
          </a:p>
          <a:p>
            <a:pPr lvl="1"/>
            <a:r>
              <a:rPr lang="en-US" dirty="0"/>
              <a:t>Supports real-time and 3</a:t>
            </a:r>
            <a:r>
              <a:rPr lang="en-US" baseline="30000" dirty="0"/>
              <a:t>rd</a:t>
            </a:r>
            <a:r>
              <a:rPr lang="en-US" dirty="0"/>
              <a:t> party processed GNSS vectors</a:t>
            </a:r>
          </a:p>
          <a:p>
            <a:r>
              <a:rPr lang="en-US" b="1" dirty="0"/>
              <a:t>GDX.  </a:t>
            </a:r>
            <a:r>
              <a:rPr lang="en-US" dirty="0"/>
              <a:t>Geodetic Data Exchange format</a:t>
            </a:r>
          </a:p>
          <a:p>
            <a:pPr lvl="1"/>
            <a:r>
              <a:rPr lang="en-US" dirty="0"/>
              <a:t>Include GVX (GNSS Vector Exchange format)</a:t>
            </a:r>
          </a:p>
          <a:p>
            <a:pPr lvl="1"/>
            <a:r>
              <a:rPr lang="en-US" dirty="0"/>
              <a:t>Plus total station, leveling, and gravity </a:t>
            </a:r>
            <a:r>
              <a:rPr lang="en-US" dirty="0" err="1"/>
              <a:t>obsevations</a:t>
            </a:r>
            <a:endParaRPr lang="en-US" dirty="0"/>
          </a:p>
          <a:p>
            <a:r>
              <a:rPr lang="en-US" i="1" dirty="0"/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395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DD158-0A83-ABF8-1805-0817BA0F2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07"/>
          <a:stretch/>
        </p:blipFill>
        <p:spPr>
          <a:xfrm>
            <a:off x="91440" y="914400"/>
            <a:ext cx="5943600" cy="528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43397-24E0-A6AB-06DF-0947E72B31E2}"/>
              </a:ext>
            </a:extLst>
          </p:cNvPr>
          <p:cNvSpPr txBox="1"/>
          <p:nvPr/>
        </p:nvSpPr>
        <p:spPr>
          <a:xfrm>
            <a:off x="519147" y="1264589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D62AF-2045-4FA3-3E4C-6A6999F7D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01995" y="4533530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6FB0AA-B4CE-FAE7-BD91-4192C4E15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62" y="914400"/>
            <a:ext cx="5943600" cy="5282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5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NSRS Modernization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B06B18-812B-4F93-820B-E9ED4103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uprum" panose="00000500000000000000" pitchFamily="2" charset="0"/>
              </a:rPr>
              <a:t>Geometric based on ITRF2020</a:t>
            </a:r>
          </a:p>
          <a:p>
            <a:r>
              <a:rPr lang="fi-FI" dirty="0">
                <a:latin typeface="Cuprum" panose="00000500000000000000" pitchFamily="2" charset="0"/>
              </a:rPr>
              <a:t>Geopotential based on GRAV-D + satellite + terrestrial gravimetry</a:t>
            </a:r>
          </a:p>
          <a:p>
            <a:r>
              <a:rPr lang="fi-FI" dirty="0">
                <a:latin typeface="Cuprum" panose="00000500000000000000" pitchFamily="2" charset="0"/>
              </a:rPr>
              <a:t>Explicit time-dependence for all components</a:t>
            </a:r>
          </a:p>
          <a:p>
            <a:r>
              <a:rPr lang="fi-FI" dirty="0">
                <a:latin typeface="Cuprum" panose="00000500000000000000" pitchFamily="2" charset="0"/>
              </a:rPr>
              <a:t>Updated State Plane Coordinate System</a:t>
            </a:r>
          </a:p>
          <a:p>
            <a:r>
              <a:rPr lang="fi-FI" dirty="0">
                <a:latin typeface="Cuprum" panose="00000500000000000000" pitchFamily="2" charset="0"/>
              </a:rPr>
              <a:t>Release in 2025</a:t>
            </a:r>
          </a:p>
          <a:p>
            <a:pPr lvl="1"/>
            <a:r>
              <a:rPr lang="fi-FI" dirty="0">
                <a:latin typeface="Cuprum" panose="00000500000000000000" pitchFamily="2" charset="0"/>
              </a:rPr>
              <a:t>But will start releasing preliminary (”alpha”) products </a:t>
            </a:r>
            <a:r>
              <a:rPr lang="fi-FI" b="1" i="1" dirty="0">
                <a:latin typeface="Cuprum" panose="00000500000000000000" pitchFamily="2" charset="0"/>
              </a:rPr>
              <a:t>next month!</a:t>
            </a:r>
          </a:p>
          <a:p>
            <a:pPr lvl="1"/>
            <a:r>
              <a:rPr lang="fi-FI" dirty="0">
                <a:latin typeface="Cuprum" panose="00000500000000000000" pitchFamily="2" charset="0"/>
              </a:rPr>
              <a:t>First will be alpha SPCS2022 and alpha GDX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FABC5-7053-59E1-A6E2-5C062D14B2CB}"/>
              </a:ext>
            </a:extLst>
          </p:cNvPr>
          <p:cNvSpPr/>
          <p:nvPr/>
        </p:nvSpPr>
        <p:spPr>
          <a:xfrm>
            <a:off x="3398626" y="4937760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i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0546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A79F2-31BC-B1A1-1F97-0AA9D39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7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A1313E3-60DD-4F32-998B-9D2AB4E9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NSRS Modernization “Blueprint” documents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1F9F04-3241-5108-6302-F56F5ADDAC5B}"/>
              </a:ext>
            </a:extLst>
          </p:cNvPr>
          <p:cNvSpPr/>
          <p:nvPr/>
        </p:nvSpPr>
        <p:spPr>
          <a:xfrm>
            <a:off x="402744" y="1576864"/>
            <a:ext cx="3749040" cy="4754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4AA45-C9E8-83C4-5C94-FFD01639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412" y="1645920"/>
            <a:ext cx="3529175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60C2C4-57D7-7B6D-471D-C9258775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50" y="1645920"/>
            <a:ext cx="3529173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47C39-EBEA-63B9-B6F7-54AAD4A8A574}"/>
              </a:ext>
            </a:extLst>
          </p:cNvPr>
          <p:cNvSpPr txBox="1"/>
          <p:nvPr/>
        </p:nvSpPr>
        <p:spPr>
          <a:xfrm>
            <a:off x="512677" y="3931920"/>
            <a:ext cx="3529172" cy="12003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Geometric Coordinates and Terrestrial Reference Frames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58339-E3F3-28A3-3C79-FF8AA3A7CDA8}"/>
              </a:ext>
            </a:extLst>
          </p:cNvPr>
          <p:cNvSpPr txBox="1"/>
          <p:nvPr/>
        </p:nvSpPr>
        <p:spPr>
          <a:xfrm>
            <a:off x="4331412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Geopotential Coordinates </a:t>
            </a:r>
            <a:r>
              <a:rPr lang="en-US" sz="2400" b="1" dirty="0">
                <a:solidFill>
                  <a:srgbClr val="C00000"/>
                </a:solidFill>
              </a:rPr>
              <a:t>and Geopotential Datum</a:t>
            </a:r>
            <a:endParaRPr lang="en-US" sz="24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75815-DB91-AA4A-55F6-97757278C00D}"/>
              </a:ext>
            </a:extLst>
          </p:cNvPr>
          <p:cNvSpPr txBox="1"/>
          <p:nvPr/>
        </p:nvSpPr>
        <p:spPr>
          <a:xfrm>
            <a:off x="8150147" y="3931920"/>
            <a:ext cx="352917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Calibri"/>
              </a:rPr>
              <a:t>Working in the Modernized NSRS</a:t>
            </a:r>
          </a:p>
        </p:txBody>
      </p:sp>
    </p:spTree>
    <p:extLst>
      <p:ext uri="{BB962C8B-B14F-4D97-AF65-F5344CB8AC3E}">
        <p14:creationId xmlns:p14="http://schemas.microsoft.com/office/powerpoint/2010/main" val="38173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9" grpId="1"/>
      <p:bldP spid="10" grpId="0"/>
      <p:bldP spid="10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4B47E4-06ED-4820-BC7A-2E4823738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5194CB-8DE0-4C52-8EBA-E4E30314533A}"/>
              </a:ext>
            </a:extLst>
          </p:cNvPr>
          <p:cNvSpPr txBox="1"/>
          <p:nvPr/>
        </p:nvSpPr>
        <p:spPr>
          <a:xfrm>
            <a:off x="182880" y="822960"/>
            <a:ext cx="719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Tectonic plates</a:t>
            </a:r>
          </a:p>
        </p:txBody>
      </p:sp>
    </p:spTree>
    <p:extLst>
      <p:ext uri="{BB962C8B-B14F-4D97-AF65-F5344CB8AC3E}">
        <p14:creationId xmlns:p14="http://schemas.microsoft.com/office/powerpoint/2010/main" val="8968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CE5C871-8B18-41E1-B4E0-245F1E8CD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5552"/>
            <a:ext cx="7193280" cy="53949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352586-9E47-4909-9C30-ED3DAE703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9C26F-D4DA-4250-9390-8813328E08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0590AB-2CB9-4050-BF2C-3E2F4C238086}"/>
              </a:ext>
            </a:extLst>
          </p:cNvPr>
          <p:cNvSpPr txBox="1"/>
          <p:nvPr/>
        </p:nvSpPr>
        <p:spPr>
          <a:xfrm>
            <a:off x="182880" y="82296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Tectonic plates “fixed” for the three existing NAD 83 frames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31EAC-8D4C-4D8B-B802-D35DB4A7221C}"/>
              </a:ext>
            </a:extLst>
          </p:cNvPr>
          <p:cNvSpPr txBox="1"/>
          <p:nvPr/>
        </p:nvSpPr>
        <p:spPr>
          <a:xfrm>
            <a:off x="3368923" y="2273542"/>
            <a:ext cx="227737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</a:rPr>
              <a:t>NAD 83 (2011)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837D3-B71B-4A39-9198-517AF970836D}"/>
              </a:ext>
            </a:extLst>
          </p:cNvPr>
          <p:cNvSpPr txBox="1"/>
          <p:nvPr/>
        </p:nvSpPr>
        <p:spPr>
          <a:xfrm>
            <a:off x="1593225" y="3784066"/>
            <a:ext cx="20811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</a:rPr>
              <a:t>NAD 83 (PA11)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60569C-22D6-4265-A61B-30AF36CD7348}"/>
              </a:ext>
            </a:extLst>
          </p:cNvPr>
          <p:cNvSpPr txBox="1"/>
          <p:nvPr/>
        </p:nvSpPr>
        <p:spPr>
          <a:xfrm>
            <a:off x="1019502" y="3289607"/>
            <a:ext cx="21674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</a:rPr>
              <a:t>NAD 83 (MA11)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74C6D-7A9E-42AB-A16E-F4567B053CB1}"/>
              </a:ext>
            </a:extLst>
          </p:cNvPr>
          <p:cNvSpPr txBox="1"/>
          <p:nvPr/>
        </p:nvSpPr>
        <p:spPr>
          <a:xfrm>
            <a:off x="7589519" y="1371600"/>
            <a:ext cx="4297680" cy="24929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</a:rPr>
              <a:t>North American Datum of 1983 (2011) epoch 2010.0</a:t>
            </a:r>
          </a:p>
          <a:p>
            <a:pPr lvl="0"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North American Datum of 1983 (PA11) epoch 2010.0</a:t>
            </a:r>
            <a:endParaRPr lang="en-US" b="1" dirty="0">
              <a:solidFill>
                <a:srgbClr val="C00000"/>
              </a:solidFill>
              <a:latin typeface="Calibri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North American Datum of 1983 (MA11) epoch 2010.0</a:t>
            </a:r>
            <a:endParaRPr lang="en-US" b="1" dirty="0">
              <a:solidFill>
                <a:srgbClr val="C00000"/>
              </a:solidFill>
              <a:latin typeface="Calibri"/>
            </a:endParaRPr>
          </a:p>
          <a:p>
            <a:pPr>
              <a:defRPr/>
            </a:pPr>
            <a:endParaRPr lang="en-US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24C10-406C-8DC1-6CD3-E5237AD414E7}"/>
              </a:ext>
            </a:extLst>
          </p:cNvPr>
          <p:cNvSpPr txBox="1"/>
          <p:nvPr/>
        </p:nvSpPr>
        <p:spPr>
          <a:xfrm>
            <a:off x="7589520" y="4480560"/>
            <a:ext cx="442851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rgbClr val="C00000"/>
                </a:solidFill>
                <a:latin typeface="Calibri"/>
              </a:rPr>
              <a:t>All at epoch 2010.0 </a:t>
            </a:r>
            <a:br>
              <a:rPr lang="en-US" sz="3200" b="1" i="1" dirty="0">
                <a:solidFill>
                  <a:srgbClr val="C00000"/>
                </a:solidFill>
                <a:latin typeface="Calibri"/>
              </a:rPr>
            </a:br>
            <a:r>
              <a:rPr lang="en-US" sz="3200" b="1" i="1" dirty="0">
                <a:solidFill>
                  <a:srgbClr val="C00000"/>
                </a:solidFill>
                <a:latin typeface="Calibri"/>
              </a:rPr>
              <a:t>(Jan 1, 2010)</a:t>
            </a:r>
          </a:p>
        </p:txBody>
      </p:sp>
    </p:spTree>
    <p:extLst>
      <p:ext uri="{BB962C8B-B14F-4D97-AF65-F5344CB8AC3E}">
        <p14:creationId xmlns:p14="http://schemas.microsoft.com/office/powerpoint/2010/main" val="36641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99C26F-D4DA-4250-9390-8813328E0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2159D-644B-6DD5-8492-74DD7CEEA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193280" cy="53949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0590AB-2CB9-4050-BF2C-3E2F4C238086}"/>
              </a:ext>
            </a:extLst>
          </p:cNvPr>
          <p:cNvSpPr txBox="1"/>
          <p:nvPr/>
        </p:nvSpPr>
        <p:spPr>
          <a:xfrm>
            <a:off x="182880" y="82296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Tectonic plates “fixed” for the four 2022 Terrestrial Reference Frames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E6E765-4109-83D3-711F-6725655319AE}"/>
              </a:ext>
            </a:extLst>
          </p:cNvPr>
          <p:cNvSpPr txBox="1"/>
          <p:nvPr/>
        </p:nvSpPr>
        <p:spPr>
          <a:xfrm>
            <a:off x="7589520" y="4480560"/>
            <a:ext cx="442851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i="1" dirty="0">
                <a:solidFill>
                  <a:srgbClr val="C00000"/>
                </a:solidFill>
                <a:latin typeface="Calibri"/>
              </a:rPr>
              <a:t>Initially at epoch 2020.0 (Jan 1, 2020) and identical to ITRF2020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74D7D-30B1-C525-428E-5411FD31D208}"/>
              </a:ext>
            </a:extLst>
          </p:cNvPr>
          <p:cNvSpPr txBox="1"/>
          <p:nvPr/>
        </p:nvSpPr>
        <p:spPr>
          <a:xfrm>
            <a:off x="4659380" y="3859222"/>
            <a:ext cx="173177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  <a:cs typeface="Arial"/>
                <a:sym typeface="Arial"/>
              </a:rPr>
              <a:t>CATRF2022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DAE51-4B07-DFAE-AD9F-F1C96FFFF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11/30/2022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F96673-93C8-EFA2-37F6-782AAC48F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8280CB3-0FF6-4D07-A0F6-C78040BEDDEE}" type="slidenum">
              <a:rPr lang="en-US" smtClean="0"/>
              <a:pPr algn="r">
                <a:defRPr/>
              </a:pPr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1A897-74D7-8391-6B10-4C0337196A2B}"/>
              </a:ext>
            </a:extLst>
          </p:cNvPr>
          <p:cNvSpPr txBox="1"/>
          <p:nvPr/>
        </p:nvSpPr>
        <p:spPr>
          <a:xfrm>
            <a:off x="7589520" y="1371600"/>
            <a:ext cx="4480560" cy="27699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North American Terrestrial Reference Frame of 2022 (NATRF2022)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Pacific Terrestrial Reference Frame </a:t>
            </a:r>
            <a:b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of 2022 (PATRF2022)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Mariana Terrestrial Reference Frame </a:t>
            </a:r>
            <a:b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of 2022 (MATRF2022)</a:t>
            </a:r>
          </a:p>
          <a:p>
            <a:pPr defTabSz="914400">
              <a:spcAft>
                <a:spcPts val="1200"/>
              </a:spcAft>
              <a:defRPr/>
            </a:pP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Caribbean Terrestrial Reference Frame </a:t>
            </a:r>
            <a:b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</a:br>
            <a:r>
              <a:rPr lang="en-US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of 2022 (CATRF2022)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1E188-96AE-862B-B432-16D4E21A6E2E}"/>
              </a:ext>
            </a:extLst>
          </p:cNvPr>
          <p:cNvSpPr txBox="1"/>
          <p:nvPr/>
        </p:nvSpPr>
        <p:spPr>
          <a:xfrm>
            <a:off x="3368923" y="2273542"/>
            <a:ext cx="227737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</a:rPr>
              <a:t>NATRF2022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5FBFB-D2CB-4C60-F51F-36CDD6D03A4A}"/>
              </a:ext>
            </a:extLst>
          </p:cNvPr>
          <p:cNvSpPr txBox="1"/>
          <p:nvPr/>
        </p:nvSpPr>
        <p:spPr>
          <a:xfrm>
            <a:off x="1593225" y="3784066"/>
            <a:ext cx="20811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</a:rPr>
              <a:t>PATRF2022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BDE984-B344-47EA-B812-F5E7BA62D350}"/>
              </a:ext>
            </a:extLst>
          </p:cNvPr>
          <p:cNvSpPr txBox="1"/>
          <p:nvPr/>
        </p:nvSpPr>
        <p:spPr>
          <a:xfrm>
            <a:off x="1019502" y="3289607"/>
            <a:ext cx="21674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/>
              </a:rPr>
              <a:t>MATRF2022</a:t>
            </a:r>
          </a:p>
        </p:txBody>
      </p:sp>
    </p:spTree>
    <p:extLst>
      <p:ext uri="{BB962C8B-B14F-4D97-AF65-F5344CB8AC3E}">
        <p14:creationId xmlns:p14="http://schemas.microsoft.com/office/powerpoint/2010/main" val="17271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85B29-4F7D-8A5F-7513-996DA436B8C2}"/>
              </a:ext>
            </a:extLst>
          </p:cNvPr>
          <p:cNvSpPr txBox="1"/>
          <p:nvPr/>
        </p:nvSpPr>
        <p:spPr>
          <a:xfrm>
            <a:off x="9966960" y="914400"/>
            <a:ext cx="2194560" cy="15696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C00000"/>
                </a:solidFill>
                <a:latin typeface="Calibri"/>
                <a:cs typeface="Arial"/>
                <a:sym typeface="Arial"/>
              </a:rPr>
              <a:t>ITRF2020 velocities for CONUS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9F633-7083-C3D2-742D-CE41A6518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 b="-1777"/>
          <a:stretch/>
        </p:blipFill>
        <p:spPr>
          <a:xfrm>
            <a:off x="91440" y="822960"/>
            <a:ext cx="9784080" cy="5486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111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2016</Words>
  <Application>Microsoft Office PowerPoint</Application>
  <PresentationFormat>Widescreen</PresentationFormat>
  <Paragraphs>364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Cambria Math</vt:lpstr>
      <vt:lpstr>Cuprum</vt:lpstr>
      <vt:lpstr>Times New Roman</vt:lpstr>
      <vt:lpstr>Verdana</vt:lpstr>
      <vt:lpstr>Wingdings</vt:lpstr>
      <vt:lpstr>Office Theme</vt:lpstr>
      <vt:lpstr>7_Globe</vt:lpstr>
      <vt:lpstr>Development of a Modernized NSRS in the U.S.</vt:lpstr>
      <vt:lpstr>National Geodetic Survey (NGS) Mission</vt:lpstr>
      <vt:lpstr>“Modernizing” the NSRS means:</vt:lpstr>
      <vt:lpstr>PowerPoint Presentation</vt:lpstr>
      <vt:lpstr>NSRS Modernization “Blueprint” documents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IFVM2022: Intra-Frame Velocity Model of 2022</vt:lpstr>
      <vt:lpstr>IFDM2022: Intra-Frame Deformation Model of 2022</vt:lpstr>
      <vt:lpstr>PowerPoint Presentation</vt:lpstr>
      <vt:lpstr>PowerPoint Presentation</vt:lpstr>
      <vt:lpstr>PowerPoint Presentation</vt:lpstr>
      <vt:lpstr>Earthquake models in HTDP v3.5.0 (and IFDM2022 v1.0)</vt:lpstr>
      <vt:lpstr>IFDM for NSRS Modernization</vt:lpstr>
      <vt:lpstr>PowerPoint Presentation</vt:lpstr>
      <vt:lpstr>PowerPoint Presentation</vt:lpstr>
      <vt:lpstr>PowerPoint Presentation</vt:lpstr>
      <vt:lpstr>PowerPoint Presentation</vt:lpstr>
      <vt:lpstr>“Shift &amp; Drift”</vt:lpstr>
      <vt:lpstr>NSRS Modernization “Blueprint” documents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things about NAPGD2022</vt:lpstr>
      <vt:lpstr>NSRS Modernization “Blueprint” documents</vt:lpstr>
      <vt:lpstr>New types of coordinates</vt:lpstr>
      <vt:lpstr>What about (map) projected coordinates?</vt:lpstr>
      <vt:lpstr>State Plane Coordinate System of 2022 (SPCS2022)</vt:lpstr>
      <vt:lpstr>PowerPoint Presentation</vt:lpstr>
      <vt:lpstr>Overall SPCS2022 distortion design philosophy</vt:lpstr>
      <vt:lpstr>Map projection linear distortion</vt:lpstr>
      <vt:lpstr>PowerPoint Presentation</vt:lpstr>
      <vt:lpstr>PowerPoint Presentation</vt:lpstr>
      <vt:lpstr>PowerPoint Presentation</vt:lpstr>
      <vt:lpstr>PowerPoint Presentation</vt:lpstr>
      <vt:lpstr>Other exciting NSRS Modernization progress </vt:lpstr>
      <vt:lpstr>PowerPoint Presentation</vt:lpstr>
      <vt:lpstr>Summary of NSRS Modernization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Ahlgren</dc:creator>
  <cp:lastModifiedBy>Michael Dennis</cp:lastModifiedBy>
  <cp:revision>95</cp:revision>
  <dcterms:created xsi:type="dcterms:W3CDTF">2023-05-08T14:35:22Z</dcterms:created>
  <dcterms:modified xsi:type="dcterms:W3CDTF">2023-06-01T16:41:32Z</dcterms:modified>
</cp:coreProperties>
</file>