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568" r:id="rId1"/>
    <p:sldMasterId id="2147487879" r:id="rId2"/>
    <p:sldMasterId id="2147487891" r:id="rId3"/>
  </p:sldMasterIdLst>
  <p:notesMasterIdLst>
    <p:notesMasterId r:id="rId39"/>
  </p:notesMasterIdLst>
  <p:handoutMasterIdLst>
    <p:handoutMasterId r:id="rId40"/>
  </p:handoutMasterIdLst>
  <p:sldIdLst>
    <p:sldId id="362" r:id="rId4"/>
    <p:sldId id="449" r:id="rId5"/>
    <p:sldId id="364" r:id="rId6"/>
    <p:sldId id="365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451" r:id="rId26"/>
    <p:sldId id="459" r:id="rId27"/>
    <p:sldId id="461" r:id="rId28"/>
    <p:sldId id="463" r:id="rId29"/>
    <p:sldId id="464" r:id="rId30"/>
    <p:sldId id="465" r:id="rId31"/>
    <p:sldId id="467" r:id="rId32"/>
    <p:sldId id="468" r:id="rId33"/>
    <p:sldId id="469" r:id="rId34"/>
    <p:sldId id="452" r:id="rId35"/>
    <p:sldId id="454" r:id="rId36"/>
    <p:sldId id="455" r:id="rId37"/>
    <p:sldId id="456" r:id="rId3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0">
          <p15:clr>
            <a:srgbClr val="A4A3A4"/>
          </p15:clr>
        </p15:guide>
        <p15:guide id="2" orient="horz" pos="1892">
          <p15:clr>
            <a:srgbClr val="A4A3A4"/>
          </p15:clr>
        </p15:guide>
        <p15:guide id="3" orient="horz" pos="2304">
          <p15:clr>
            <a:srgbClr val="A4A3A4"/>
          </p15:clr>
        </p15:guide>
        <p15:guide id="4" orient="horz" pos="1709">
          <p15:clr>
            <a:srgbClr val="A4A3A4"/>
          </p15:clr>
        </p15:guide>
        <p15:guide id="5" orient="horz" pos="3157">
          <p15:clr>
            <a:srgbClr val="A4A3A4"/>
          </p15:clr>
        </p15:guide>
        <p15:guide id="6" orient="horz" pos="4170">
          <p15:clr>
            <a:srgbClr val="A4A3A4"/>
          </p15:clr>
        </p15:guide>
        <p15:guide id="7" orient="horz" pos="2886">
          <p15:clr>
            <a:srgbClr val="A4A3A4"/>
          </p15:clr>
        </p15:guide>
        <p15:guide id="8" pos="531">
          <p15:clr>
            <a:srgbClr val="A4A3A4"/>
          </p15:clr>
        </p15:guide>
        <p15:guide id="9" pos="3348">
          <p15:clr>
            <a:srgbClr val="A4A3A4"/>
          </p15:clr>
        </p15:guide>
        <p15:guide id="10" pos="1976">
          <p15:clr>
            <a:srgbClr val="A4A3A4"/>
          </p15:clr>
        </p15:guide>
        <p15:guide id="11" pos="417">
          <p15:clr>
            <a:srgbClr val="A4A3A4"/>
          </p15:clr>
        </p15:guide>
        <p15:guide id="12" pos="4970">
          <p15:clr>
            <a:srgbClr val="A4A3A4"/>
          </p15:clr>
        </p15:guide>
        <p15:guide id="13" pos="1289">
          <p15:clr>
            <a:srgbClr val="A4A3A4"/>
          </p15:clr>
        </p15:guide>
        <p15:guide id="14" pos="53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00000"/>
    <a:srgbClr val="009900"/>
    <a:srgbClr val="008000"/>
    <a:srgbClr val="008080"/>
    <a:srgbClr val="3366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6314" autoAdjust="0"/>
  </p:normalViewPr>
  <p:slideViewPr>
    <p:cSldViewPr snapToGrid="0">
      <p:cViewPr varScale="1">
        <p:scale>
          <a:sx n="63" d="100"/>
          <a:sy n="63" d="100"/>
        </p:scale>
        <p:origin x="1596" y="72"/>
      </p:cViewPr>
      <p:guideLst>
        <p:guide orient="horz" pos="2110"/>
        <p:guide orient="horz" pos="1892"/>
        <p:guide orient="horz" pos="2304"/>
        <p:guide orient="horz" pos="1709"/>
        <p:guide orient="horz" pos="3157"/>
        <p:guide orient="horz" pos="4170"/>
        <p:guide orient="horz" pos="2886"/>
        <p:guide pos="531"/>
        <p:guide pos="3348"/>
        <p:guide pos="1976"/>
        <p:guide pos="417"/>
        <p:guide pos="4970"/>
        <p:guide pos="1289"/>
        <p:guide pos="5379"/>
      </p:guideLst>
    </p:cSldViewPr>
  </p:slideViewPr>
  <p:outlineViewPr>
    <p:cViewPr>
      <p:scale>
        <a:sx n="33" d="100"/>
        <a:sy n="33" d="100"/>
      </p:scale>
      <p:origin x="0" y="5869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57" y="86"/>
      </p:cViewPr>
      <p:guideLst>
        <p:guide orient="horz" pos="2928"/>
        <p:guide pos="2208"/>
      </p:guideLst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592" y="0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665BF6DA-DA8C-44E3-A6C0-332C06A682C5}" type="datetimeFigureOut">
              <a:rPr lang="en-US" altLang="en-US"/>
              <a:pPr>
                <a:defRPr/>
              </a:pPr>
              <a:t>10/10/2017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037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592" y="8829037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1AEA04-358C-45E1-A861-0E11DAA9CB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083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83" y="0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0601C75-92DE-49D3-8A56-637421670EE3}" type="datetimeFigureOut">
              <a:rPr lang="en-US" altLang="en-US"/>
              <a:pPr>
                <a:defRPr/>
              </a:pPr>
              <a:t>10/10/2017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7" tIns="46568" rIns="93137" bIns="4656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9" y="4414519"/>
            <a:ext cx="5607684" cy="4187195"/>
          </a:xfrm>
          <a:prstGeom prst="rect">
            <a:avLst/>
          </a:prstGeom>
        </p:spPr>
        <p:txBody>
          <a:bodyPr vert="horz" lIns="93137" tIns="46568" rIns="93137" bIns="46568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037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83" y="8829037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BB61E35-BFDD-405B-89B5-EDCF0FB43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061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2014" indent="-28935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5743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20089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82744" indent="-230533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40630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98516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56402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14288" indent="-23053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D98D6984-8E5E-478D-8F77-5884F69C3D28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19944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0248DD-E039-490F-A33E-18FD7AE8E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2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3A82986-1F3D-4261-A550-CAE2B5439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88FFD5-0402-43D6-9F11-6821BFC63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2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43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99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2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18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21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25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3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EB6791C4-DF4E-4C17-A41C-B2BEB153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21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08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86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1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13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29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149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79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9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5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70739471-F808-4705-A7AA-D92294A1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52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32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103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49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12,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F02D534D-F749-4E34-9E16-A977421D7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2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52E7D5-2CCB-47EF-A1DD-484874EE5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1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A837433-97E9-4D94-B898-19FA6F4A2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9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8280CB3-0FF6-4D07-A0F6-C78040BED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D9C6512-9771-45B7-9F31-64042ED0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639559B1-278D-4C34-B003-AF779974B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8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D14B67-5B11-4339-9EE3-C1E8D2A7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68" r:id="rId1"/>
    <p:sldLayoutId id="2147487869" r:id="rId2"/>
    <p:sldLayoutId id="2147487870" r:id="rId3"/>
    <p:sldLayoutId id="2147487871" r:id="rId4"/>
    <p:sldLayoutId id="2147487872" r:id="rId5"/>
    <p:sldLayoutId id="2147487873" r:id="rId6"/>
    <p:sldLayoutId id="2147487874" r:id="rId7"/>
    <p:sldLayoutId id="2147487875" r:id="rId8"/>
    <p:sldLayoutId id="2147487876" r:id="rId9"/>
    <p:sldLayoutId id="2147487877" r:id="rId10"/>
    <p:sldLayoutId id="2147487878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October 12, 2017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fr-FR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FGCS Meeting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509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0" r:id="rId1"/>
    <p:sldLayoutId id="2147487881" r:id="rId2"/>
    <p:sldLayoutId id="2147487882" r:id="rId3"/>
    <p:sldLayoutId id="2147487883" r:id="rId4"/>
    <p:sldLayoutId id="2147487884" r:id="rId5"/>
    <p:sldLayoutId id="2147487885" r:id="rId6"/>
    <p:sldLayoutId id="2147487886" r:id="rId7"/>
    <p:sldLayoutId id="2147487887" r:id="rId8"/>
    <p:sldLayoutId id="2147487888" r:id="rId9"/>
    <p:sldLayoutId id="2147487889" r:id="rId10"/>
    <p:sldLayoutId id="214748789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October 12, 2017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fr-FR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FGCS Meeting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140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3550" y="1913660"/>
            <a:ext cx="8204200" cy="363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NSRS Modernization Update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Latitude/Longitude Standards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NADCON 5 agreement</a:t>
            </a: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Dru Smith</a:t>
            </a: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NSRS Modernization Manager</a:t>
            </a: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Verdana" pitchFamily="34" charset="0"/>
                <a:ea typeface="+mn-ea"/>
              </a:rPr>
              <a:t>NOAA’s National Geodetic Survey</a:t>
            </a:r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/>
            </a:r>
            <a:b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</a:b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+mn-e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BSMK (North Dakota)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68647"/>
            <a:ext cx="8229600" cy="42176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14159" y="1385251"/>
            <a:ext cx="2529841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Similarly, the time-dependent coordinate in longitude in </a:t>
            </a:r>
            <a:r>
              <a:rPr lang="en-US" sz="1400" u="sng" dirty="0" smtClean="0"/>
              <a:t>NATRF2022</a:t>
            </a:r>
            <a:r>
              <a:rPr lang="en-US" sz="1400" dirty="0" smtClean="0"/>
              <a:t> is stable!  That means the NATRF2022 IFVM for longitude will be ZERO for this point.</a:t>
            </a:r>
            <a:endParaRPr lang="en-US" sz="1400" dirty="0"/>
          </a:p>
        </p:txBody>
      </p:sp>
      <p:sp>
        <p:nvSpPr>
          <p:cNvPr id="7" name="Bent Arrow 6"/>
          <p:cNvSpPr/>
          <p:nvPr/>
        </p:nvSpPr>
        <p:spPr>
          <a:xfrm rot="10800000">
            <a:off x="6614159" y="2770246"/>
            <a:ext cx="1181099" cy="887353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BSMK (North Dakota)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68647"/>
            <a:ext cx="8229600" cy="42176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11599" y="1387336"/>
            <a:ext cx="2432401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However, in every frame, this point is subsiding!  That will be captured in the ellipsoid height component of the IFVM for each frame.</a:t>
            </a:r>
            <a:endParaRPr lang="en-US" sz="1400" dirty="0"/>
          </a:p>
        </p:txBody>
      </p:sp>
      <p:sp>
        <p:nvSpPr>
          <p:cNvPr id="8" name="Bent Arrow 7"/>
          <p:cNvSpPr/>
          <p:nvPr/>
        </p:nvSpPr>
        <p:spPr>
          <a:xfrm rot="10800000">
            <a:off x="6568440" y="2556887"/>
            <a:ext cx="792480" cy="1954154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66837"/>
            <a:ext cx="6096000" cy="412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ICT2 (Kansas)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Oval 2"/>
          <p:cNvSpPr/>
          <p:nvPr/>
        </p:nvSpPr>
        <p:spPr>
          <a:xfrm>
            <a:off x="4250849" y="2803770"/>
            <a:ext cx="124691" cy="124691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ICT2 (Kansas)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00307"/>
            <a:ext cx="8229600" cy="41257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53200" y="892663"/>
            <a:ext cx="2238555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 the time-dependent movement of this </a:t>
            </a:r>
            <a:r>
              <a:rPr lang="en-US" sz="1400" u="sng" dirty="0" smtClean="0"/>
              <a:t>Kansas</a:t>
            </a:r>
            <a:r>
              <a:rPr lang="en-US" sz="1400" dirty="0" smtClean="0"/>
              <a:t> point in latitude in </a:t>
            </a:r>
            <a:r>
              <a:rPr lang="en-US" sz="1400" u="sng" dirty="0" smtClean="0"/>
              <a:t>NATRF2022</a:t>
            </a:r>
            <a:r>
              <a:rPr lang="en-US" sz="1400" dirty="0" smtClean="0"/>
              <a:t>!  Such movement will be captured in the IFVM.</a:t>
            </a:r>
            <a:endParaRPr lang="en-US" sz="1400" dirty="0"/>
          </a:p>
        </p:txBody>
      </p:sp>
      <p:sp>
        <p:nvSpPr>
          <p:cNvPr id="10" name="Bent Arrow 9"/>
          <p:cNvSpPr/>
          <p:nvPr/>
        </p:nvSpPr>
        <p:spPr>
          <a:xfrm rot="10800000">
            <a:off x="6620607" y="2277658"/>
            <a:ext cx="1051869" cy="773273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ICT2 (Kansas)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98117"/>
            <a:ext cx="8229600" cy="4130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20604" y="940584"/>
            <a:ext cx="2238555" cy="116955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However, in </a:t>
            </a:r>
            <a:r>
              <a:rPr lang="en-US" sz="1400" i="1" dirty="0" smtClean="0"/>
              <a:t>longitude</a:t>
            </a:r>
            <a:r>
              <a:rPr lang="en-US" sz="1400" dirty="0" smtClean="0"/>
              <a:t>, this CORS is fairly stable in NATRF2022!  Still, any deviation from stability would be in the IFVM.</a:t>
            </a:r>
            <a:endParaRPr lang="en-US" sz="1400" dirty="0"/>
          </a:p>
        </p:txBody>
      </p:sp>
      <p:sp>
        <p:nvSpPr>
          <p:cNvPr id="9" name="Bent Arrow 8"/>
          <p:cNvSpPr/>
          <p:nvPr/>
        </p:nvSpPr>
        <p:spPr>
          <a:xfrm rot="10800000">
            <a:off x="6620605" y="2110135"/>
            <a:ext cx="1051869" cy="2092588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7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ICT2 (Kansas)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98117"/>
            <a:ext cx="8229600" cy="4130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20606" y="1153245"/>
            <a:ext cx="2238555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i="1" u="sng" dirty="0" smtClean="0"/>
              <a:t>All</a:t>
            </a:r>
            <a:r>
              <a:rPr lang="en-US" sz="1400" dirty="0" smtClean="0"/>
              <a:t> vertical motion is captured in the IFVM.</a:t>
            </a:r>
            <a:endParaRPr lang="en-US" sz="1400" dirty="0"/>
          </a:p>
        </p:txBody>
      </p:sp>
      <p:sp>
        <p:nvSpPr>
          <p:cNvPr id="9" name="Bent Arrow 8"/>
          <p:cNvSpPr/>
          <p:nvPr/>
        </p:nvSpPr>
        <p:spPr>
          <a:xfrm rot="10800000">
            <a:off x="6620604" y="1676465"/>
            <a:ext cx="1051869" cy="2954363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1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66837"/>
            <a:ext cx="6096000" cy="412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PIN1 (S. California)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Oval 2"/>
          <p:cNvSpPr/>
          <p:nvPr/>
        </p:nvSpPr>
        <p:spPr>
          <a:xfrm>
            <a:off x="4027515" y="2920148"/>
            <a:ext cx="124691" cy="124691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1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PIN1 (S. California)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70883"/>
            <a:ext cx="8229600" cy="421319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789597" y="677217"/>
            <a:ext cx="2238555" cy="16004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 latitude, S. California neither behaves like the NA plate nor the Pacific plate.  Both deviations from stability will be captured in each frame’s IFVM.</a:t>
            </a:r>
            <a:endParaRPr lang="en-US" sz="1400" dirty="0"/>
          </a:p>
        </p:txBody>
      </p:sp>
      <p:sp>
        <p:nvSpPr>
          <p:cNvPr id="8" name="Bent Arrow 7"/>
          <p:cNvSpPr/>
          <p:nvPr/>
        </p:nvSpPr>
        <p:spPr>
          <a:xfrm rot="10800000">
            <a:off x="6620604" y="2277655"/>
            <a:ext cx="545125" cy="773275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0800000">
            <a:off x="6553200" y="2277655"/>
            <a:ext cx="990604" cy="3066474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7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PIN1 (S. California)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68647"/>
            <a:ext cx="8229600" cy="42176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789597" y="677217"/>
            <a:ext cx="2238555" cy="16004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 longitude, S. California neither behaves like the NA plate nor the Pacific plate.  Both deviations from stability will be captured in each frame’s IFVM.</a:t>
            </a:r>
            <a:endParaRPr lang="en-US" sz="1400" dirty="0"/>
          </a:p>
        </p:txBody>
      </p:sp>
      <p:sp>
        <p:nvSpPr>
          <p:cNvPr id="9" name="Bent Arrow 8"/>
          <p:cNvSpPr/>
          <p:nvPr/>
        </p:nvSpPr>
        <p:spPr>
          <a:xfrm rot="10800000">
            <a:off x="6620603" y="2277655"/>
            <a:ext cx="545125" cy="270034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0800000">
            <a:off x="6553200" y="2277655"/>
            <a:ext cx="990604" cy="2389236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8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PIN1 (S. California)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68647"/>
            <a:ext cx="8229600" cy="42176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789597" y="677217"/>
            <a:ext cx="223855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 ellipsoid height, all frames are equal and the entire signal is captured in the IFVM.</a:t>
            </a:r>
            <a:endParaRPr lang="en-US" sz="1400" dirty="0"/>
          </a:p>
        </p:txBody>
      </p:sp>
      <p:sp>
        <p:nvSpPr>
          <p:cNvPr id="9" name="Bent Arrow 8"/>
          <p:cNvSpPr/>
          <p:nvPr/>
        </p:nvSpPr>
        <p:spPr>
          <a:xfrm rot="10800000">
            <a:off x="6553200" y="1598613"/>
            <a:ext cx="990604" cy="1739810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2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41325" y="280289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NSRS Modernization Update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24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Additional examples will be presented at the end if time allows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0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Intra-frame velocity model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496" y="2395996"/>
            <a:ext cx="7615018" cy="343270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51" y="2335866"/>
            <a:ext cx="2913999" cy="2551543"/>
          </a:xfrm>
        </p:spPr>
      </p:pic>
      <p:sp>
        <p:nvSpPr>
          <p:cNvPr id="12" name="TextBox 11"/>
          <p:cNvSpPr txBox="1"/>
          <p:nvPr/>
        </p:nvSpPr>
        <p:spPr>
          <a:xfrm>
            <a:off x="748622" y="5828094"/>
            <a:ext cx="705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scale difference between West (10 mm/</a:t>
            </a:r>
            <a:r>
              <a:rPr lang="en-US" dirty="0" err="1" smtClean="0"/>
              <a:t>yr</a:t>
            </a:r>
            <a:r>
              <a:rPr lang="en-US" dirty="0" smtClean="0"/>
              <a:t>) and east (2 mm/</a:t>
            </a:r>
            <a:r>
              <a:rPr lang="en-US" dirty="0" err="1" smtClean="0"/>
              <a:t>yr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1697" y="1199861"/>
            <a:ext cx="86058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Shown on this slide are CORS-implied velocities after removing the rotation of the</a:t>
            </a:r>
          </a:p>
          <a:p>
            <a:r>
              <a:rPr lang="en-US" dirty="0" smtClean="0"/>
              <a:t>North American plate.  </a:t>
            </a:r>
            <a:r>
              <a:rPr lang="en-US" u="sng" dirty="0" smtClean="0"/>
              <a:t>NATRF2022 coordinates will change through time by these </a:t>
            </a:r>
          </a:p>
          <a:p>
            <a:r>
              <a:rPr lang="en-US" u="sng" dirty="0"/>
              <a:t>a</a:t>
            </a:r>
            <a:r>
              <a:rPr lang="en-US" u="sng" dirty="0" smtClean="0"/>
              <a:t>mounts.</a:t>
            </a:r>
            <a:r>
              <a:rPr lang="en-US" dirty="0" smtClean="0"/>
              <a:t>  These time-dependent changes will be captured in the IFVM.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38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" y="342106"/>
            <a:ext cx="8503920" cy="1143000"/>
          </a:xfrm>
        </p:spPr>
        <p:txBody>
          <a:bodyPr/>
          <a:lstStyle/>
          <a:p>
            <a:r>
              <a:rPr lang="en-US" dirty="0" smtClean="0"/>
              <a:t>A simple IFVM model is applied…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840" y="1600199"/>
            <a:ext cx="4038600" cy="4525963"/>
          </a:xfrm>
        </p:spPr>
        <p:txBody>
          <a:bodyPr/>
          <a:lstStyle/>
          <a:p>
            <a:r>
              <a:rPr lang="en-US" sz="1800" dirty="0" smtClean="0"/>
              <a:t>The simplest IFVM is already available:  Interpolation of 3-D velocities from CORS stations</a:t>
            </a:r>
          </a:p>
          <a:p>
            <a:r>
              <a:rPr lang="en-US" sz="1800" dirty="0" smtClean="0"/>
              <a:t>Removing this simple IFVM resolves nearly all velocities seen in the previous slide</a:t>
            </a:r>
            <a:endParaRPr lang="en-US" sz="1800" dirty="0"/>
          </a:p>
          <a:p>
            <a:r>
              <a:rPr lang="en-US" sz="1800" dirty="0" smtClean="0"/>
              <a:t>Eastern CONUS will largely be resolved</a:t>
            </a:r>
          </a:p>
          <a:p>
            <a:r>
              <a:rPr lang="en-US" sz="1800" dirty="0" smtClean="0"/>
              <a:t>Western CONUS has some anomalies</a:t>
            </a:r>
          </a:p>
          <a:p>
            <a:r>
              <a:rPr lang="en-US" sz="1800" dirty="0" smtClean="0"/>
              <a:t>NGS is engaged in research to provide the highest quality IFVM without our abilities, possibly enveloping:</a:t>
            </a:r>
          </a:p>
          <a:p>
            <a:pPr lvl="1"/>
            <a:r>
              <a:rPr lang="en-US" sz="1400" dirty="0" err="1" smtClean="0"/>
              <a:t>InSAR</a:t>
            </a:r>
            <a:endParaRPr lang="en-US" sz="1400" dirty="0" smtClean="0"/>
          </a:p>
          <a:p>
            <a:pPr lvl="1"/>
            <a:r>
              <a:rPr lang="en-US" sz="1400" dirty="0" smtClean="0"/>
              <a:t>Geodynamic</a:t>
            </a:r>
            <a:endParaRPr lang="en-US" sz="1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440" y="1715294"/>
            <a:ext cx="4616360" cy="402252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93CB1C-6E9B-46EC-AE82-4CCAD02047A8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656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41325" y="280289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Latitude / Longitude Standards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259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Centuries of this history of longitude:</a:t>
            </a:r>
          </a:p>
          <a:p>
            <a:pPr lvl="1"/>
            <a:r>
              <a:rPr lang="en-US" sz="2000" dirty="0" smtClean="0"/>
              <a:t>“So many degrees east(west) of Greenwich”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Requires either:</a:t>
            </a:r>
          </a:p>
          <a:p>
            <a:pPr lvl="1"/>
            <a:r>
              <a:rPr lang="en-US" sz="2000" dirty="0" smtClean="0"/>
              <a:t>Hemisphere identifier</a:t>
            </a:r>
          </a:p>
          <a:p>
            <a:pPr lvl="1"/>
            <a:r>
              <a:rPr lang="en-US" sz="2000" dirty="0" smtClean="0"/>
              <a:t>A “sign” (+/-)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Makes simple computations across the international date line difficult</a:t>
            </a:r>
          </a:p>
          <a:p>
            <a:pPr lvl="1"/>
            <a:r>
              <a:rPr lang="en-US" sz="2000" dirty="0" smtClean="0"/>
              <a:t>But either the date line or Greenwich must be the “difficult meridian”</a:t>
            </a:r>
            <a:endParaRPr lang="en-US" sz="2000" dirty="0"/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4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Because the USA has territory which crosses the date line (Aleutians) but not Greenwich, I argue that it is better to adopt a system in the USA which makes “Greenwich the difficult meridian”</a:t>
            </a:r>
          </a:p>
          <a:p>
            <a:pPr lvl="1"/>
            <a:r>
              <a:rPr lang="en-US" sz="2000" dirty="0" smtClean="0"/>
              <a:t>“The difficult meridian” is where numbers, hemispheres or signs don’t flow smoothly from one side of the meridian to the other</a:t>
            </a:r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0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East/West Alphanumeric (strict)</a:t>
            </a:r>
          </a:p>
          <a:p>
            <a:pPr lvl="1"/>
            <a:r>
              <a:rPr lang="en-US" sz="2400" dirty="0" smtClean="0"/>
              <a:t>Crossing the </a:t>
            </a:r>
            <a:r>
              <a:rPr lang="en-US" sz="2400" u="sng" dirty="0" smtClean="0"/>
              <a:t>date line</a:t>
            </a:r>
            <a:r>
              <a:rPr lang="en-US" sz="2400" dirty="0" smtClean="0"/>
              <a:t>:  179E, 180E =180W, 179W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179, 180, 179</a:t>
            </a:r>
          </a:p>
          <a:p>
            <a:pPr lvl="1"/>
            <a:r>
              <a:rPr lang="en-US" sz="2400" dirty="0" smtClean="0"/>
              <a:t>Crossing </a:t>
            </a:r>
            <a:r>
              <a:rPr lang="en-US" sz="2400" u="sng" dirty="0" smtClean="0"/>
              <a:t>Greenwich</a:t>
            </a:r>
            <a:r>
              <a:rPr lang="en-US" sz="2400" dirty="0" smtClean="0"/>
              <a:t>:  1W, 0W = 0E, 1E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1, 0, 1</a:t>
            </a:r>
          </a:p>
          <a:p>
            <a:pPr lvl="2"/>
            <a:endParaRPr lang="en-US" sz="2000" dirty="0"/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7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East/West Alphanumeric (</a:t>
            </a:r>
            <a:r>
              <a:rPr lang="en-US" dirty="0" smtClean="0">
                <a:solidFill>
                  <a:srgbClr val="FF0000"/>
                </a:solidFill>
              </a:rPr>
              <a:t>loose=NON UNIQUE SYTEM</a:t>
            </a:r>
            <a:r>
              <a:rPr lang="en-US" dirty="0" smtClean="0"/>
              <a:t>)</a:t>
            </a:r>
          </a:p>
          <a:p>
            <a:pPr lvl="1"/>
            <a:r>
              <a:rPr lang="en-US" sz="2000" dirty="0" smtClean="0"/>
              <a:t>Crossing the date line:  181W, 180W =180W, 179W (181, 180, 179)</a:t>
            </a:r>
          </a:p>
          <a:p>
            <a:pPr lvl="1"/>
            <a:r>
              <a:rPr lang="en-US" sz="2000" dirty="0" smtClean="0"/>
              <a:t>Crossing the date line:  179E, 180E, 181E (179, 180, 181)</a:t>
            </a:r>
          </a:p>
          <a:p>
            <a:pPr lvl="1"/>
            <a:r>
              <a:rPr lang="en-US" sz="2000" dirty="0" smtClean="0"/>
              <a:t>Crossing the date line:  179E, 180, 179W  (</a:t>
            </a:r>
            <a:r>
              <a:rPr lang="en-US" sz="2000" dirty="0" smtClean="0">
                <a:solidFill>
                  <a:srgbClr val="FF0000"/>
                </a:solidFill>
              </a:rPr>
              <a:t>179, 180, 179</a:t>
            </a:r>
            <a:r>
              <a:rPr lang="en-US" sz="2000" dirty="0" smtClean="0"/>
              <a:t>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Crossing Greenwich:  1W, 0W, 359W (1, 0, 359)</a:t>
            </a:r>
          </a:p>
          <a:p>
            <a:pPr lvl="1"/>
            <a:r>
              <a:rPr lang="en-US" sz="2000" dirty="0" smtClean="0"/>
              <a:t>Crossing Greenwich: 359E, 0, 1E (359, 0, 1)</a:t>
            </a:r>
          </a:p>
          <a:p>
            <a:pPr lvl="1"/>
            <a:r>
              <a:rPr lang="en-US" sz="2000" dirty="0" smtClean="0"/>
              <a:t>Crossing Greenwich:  1W, 0, 1E (</a:t>
            </a:r>
            <a:r>
              <a:rPr lang="en-US" sz="2000" dirty="0" smtClean="0">
                <a:solidFill>
                  <a:srgbClr val="FF0000"/>
                </a:solidFill>
              </a:rPr>
              <a:t>1, 0, 1</a:t>
            </a:r>
            <a:r>
              <a:rPr lang="en-US" sz="2000" dirty="0" smtClean="0"/>
              <a:t>)</a:t>
            </a:r>
            <a:endParaRPr lang="en-US" sz="1800" dirty="0"/>
          </a:p>
          <a:p>
            <a:endParaRPr lang="en-US" sz="2800" dirty="0" smtClean="0"/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3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East/West Numeric (strict)</a:t>
            </a:r>
          </a:p>
          <a:p>
            <a:pPr lvl="1"/>
            <a:r>
              <a:rPr lang="en-US" sz="2400" dirty="0" smtClean="0"/>
              <a:t>Crossing the </a:t>
            </a:r>
            <a:r>
              <a:rPr lang="en-US" sz="2400" u="sng" dirty="0" smtClean="0"/>
              <a:t>date line</a:t>
            </a:r>
            <a:r>
              <a:rPr lang="en-US" sz="2400" dirty="0" smtClean="0"/>
              <a:t>:  +179, +180 = -180 , -179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+179 , 180 , -179</a:t>
            </a:r>
          </a:p>
          <a:p>
            <a:pPr lvl="1"/>
            <a:r>
              <a:rPr lang="en-US" sz="2400" dirty="0" smtClean="0"/>
              <a:t>Crossing </a:t>
            </a:r>
            <a:r>
              <a:rPr lang="en-US" sz="2400" u="sng" dirty="0" smtClean="0"/>
              <a:t>Greenwich</a:t>
            </a:r>
            <a:r>
              <a:rPr lang="en-US" sz="2400" dirty="0" smtClean="0"/>
              <a:t>:  -1 , 0 , +1</a:t>
            </a:r>
          </a:p>
          <a:p>
            <a:pPr lvl="2"/>
            <a:r>
              <a:rPr lang="en-US" sz="2000" dirty="0" smtClean="0"/>
              <a:t>-1, 0, +1</a:t>
            </a:r>
          </a:p>
          <a:p>
            <a:pPr lvl="2"/>
            <a:endParaRPr lang="en-US" sz="2000" dirty="0"/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East/West </a:t>
            </a:r>
            <a:r>
              <a:rPr lang="en-US" dirty="0"/>
              <a:t>N</a:t>
            </a:r>
            <a:r>
              <a:rPr lang="en-US" dirty="0" smtClean="0"/>
              <a:t>umeric (</a:t>
            </a:r>
            <a:r>
              <a:rPr lang="en-US" dirty="0" smtClean="0">
                <a:solidFill>
                  <a:srgbClr val="FF0000"/>
                </a:solidFill>
              </a:rPr>
              <a:t>loose=NON UNIQUE SYTEM</a:t>
            </a:r>
            <a:r>
              <a:rPr lang="en-US" dirty="0" smtClean="0"/>
              <a:t>)</a:t>
            </a:r>
          </a:p>
          <a:p>
            <a:pPr lvl="1"/>
            <a:r>
              <a:rPr lang="en-US" sz="2000" dirty="0" smtClean="0"/>
              <a:t>Crossing the date line:  -181, -180, -179</a:t>
            </a:r>
          </a:p>
          <a:p>
            <a:pPr lvl="1"/>
            <a:r>
              <a:rPr lang="en-US" sz="2000" dirty="0" smtClean="0"/>
              <a:t>Crossing the date line:  179, 180, 181</a:t>
            </a:r>
          </a:p>
          <a:p>
            <a:pPr lvl="1"/>
            <a:r>
              <a:rPr lang="en-US" sz="2000" dirty="0" smtClean="0"/>
              <a:t>Crossing the date line:  </a:t>
            </a:r>
            <a:r>
              <a:rPr lang="en-US" sz="2000" dirty="0" smtClean="0">
                <a:solidFill>
                  <a:srgbClr val="FF0000"/>
                </a:solidFill>
              </a:rPr>
              <a:t>+179, 180, -179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Crossing Greenwich:  -1, 0, +1</a:t>
            </a:r>
          </a:p>
          <a:p>
            <a:pPr lvl="1"/>
            <a:r>
              <a:rPr lang="en-US" sz="2000" dirty="0" smtClean="0"/>
              <a:t>Crossing Greenwich:  </a:t>
            </a:r>
            <a:r>
              <a:rPr lang="en-US" sz="2000" dirty="0" smtClean="0">
                <a:solidFill>
                  <a:srgbClr val="FF0000"/>
                </a:solidFill>
              </a:rPr>
              <a:t>359, 0, 1</a:t>
            </a:r>
          </a:p>
          <a:p>
            <a:pPr lvl="1"/>
            <a:r>
              <a:rPr lang="en-US" sz="2000" dirty="0" smtClean="0"/>
              <a:t>Crossing Greenwich: </a:t>
            </a:r>
            <a:r>
              <a:rPr lang="en-US" sz="2000" dirty="0" smtClean="0">
                <a:solidFill>
                  <a:srgbClr val="FF0000"/>
                </a:solidFill>
              </a:rPr>
              <a:t>-1, 0, -359</a:t>
            </a:r>
            <a:endParaRPr lang="en-US" sz="2800" dirty="0" smtClean="0">
              <a:solidFill>
                <a:srgbClr val="FF0000"/>
              </a:solidFill>
            </a:endParaRPr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1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0910"/>
            <a:ext cx="2743200" cy="3642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612" y="1660910"/>
            <a:ext cx="2748188" cy="36426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582" y="1660910"/>
            <a:ext cx="2763107" cy="3642611"/>
          </a:xfrm>
          <a:prstGeom prst="rect">
            <a:avLst/>
          </a:prstGeom>
        </p:spPr>
      </p:pic>
      <p:sp>
        <p:nvSpPr>
          <p:cNvPr id="8" name="Title 9"/>
          <p:cNvSpPr txBox="1">
            <a:spLocks/>
          </p:cNvSpPr>
          <p:nvPr/>
        </p:nvSpPr>
        <p:spPr>
          <a:xfrm>
            <a:off x="425450" y="42545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Modernizing the NSRS</a:t>
            </a:r>
          </a:p>
          <a:p>
            <a:r>
              <a:rPr lang="en-US" altLang="en-US" sz="2400" dirty="0" smtClean="0"/>
              <a:t>The “blueprint” documents:  Your best source for information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676" y="5453390"/>
            <a:ext cx="2736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Geometric</a:t>
            </a:r>
            <a:r>
              <a:rPr lang="en-US" dirty="0" smtClean="0"/>
              <a:t>:</a:t>
            </a:r>
          </a:p>
          <a:p>
            <a:r>
              <a:rPr lang="en-US" dirty="0" smtClean="0"/>
              <a:t>May 2017</a:t>
            </a:r>
          </a:p>
          <a:p>
            <a:r>
              <a:rPr lang="en-US" dirty="0" smtClean="0"/>
              <a:t>(minor update Sep 2017)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67288" y="5506770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Geopotential</a:t>
            </a:r>
            <a:r>
              <a:rPr lang="en-US" dirty="0" smtClean="0"/>
              <a:t>:</a:t>
            </a:r>
          </a:p>
          <a:p>
            <a:r>
              <a:rPr lang="en-US" dirty="0" smtClean="0"/>
              <a:t>Planned: Oct 2017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42717" y="5506770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Bluebooking</a:t>
            </a:r>
            <a:r>
              <a:rPr lang="en-US" dirty="0" smtClean="0"/>
              <a:t>:</a:t>
            </a:r>
          </a:p>
          <a:p>
            <a:r>
              <a:rPr lang="en-US" dirty="0" smtClean="0"/>
              <a:t>Apr(?)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standardized </a:t>
            </a:r>
            <a:r>
              <a:rPr lang="en-US" dirty="0" err="1" smtClean="0"/>
              <a:t>lat</a:t>
            </a:r>
            <a:r>
              <a:rPr lang="en-US" dirty="0" smtClean="0"/>
              <a:t>/</a:t>
            </a:r>
            <a:r>
              <a:rPr lang="en-US" dirty="0" err="1" smtClean="0"/>
              <a:t>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Positive East </a:t>
            </a:r>
            <a:r>
              <a:rPr lang="en-US" dirty="0"/>
              <a:t>N</a:t>
            </a:r>
            <a:r>
              <a:rPr lang="en-US" dirty="0" smtClean="0"/>
              <a:t>umeric (strict)</a:t>
            </a:r>
          </a:p>
          <a:p>
            <a:pPr lvl="1"/>
            <a:r>
              <a:rPr lang="en-US" sz="2000" dirty="0" smtClean="0"/>
              <a:t>Crossing the date line:  +179, +180, +181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Crossing Greenwich:  </a:t>
            </a:r>
            <a:r>
              <a:rPr lang="en-US" sz="2000" dirty="0" smtClean="0">
                <a:solidFill>
                  <a:srgbClr val="FF0000"/>
                </a:solidFill>
              </a:rPr>
              <a:t>+359, 0, +1</a:t>
            </a:r>
          </a:p>
          <a:p>
            <a:endParaRPr lang="en-US" sz="2800" dirty="0" smtClean="0"/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October 12,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1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there a need for standardization?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exchanges</a:t>
            </a:r>
          </a:p>
          <a:p>
            <a:r>
              <a:rPr lang="en-US" dirty="0" smtClean="0"/>
              <a:t>Integrated databases</a:t>
            </a:r>
          </a:p>
          <a:p>
            <a:r>
              <a:rPr lang="en-US" dirty="0" smtClean="0"/>
              <a:t>Overlapping products and services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692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41325" y="280289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NADCON 5 Agreement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810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FRNs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1990, then-FGCC issued FRN setting “NADCON” as the standard method of mathematically transforming from NAD 27 to NAD 83</a:t>
            </a:r>
          </a:p>
          <a:p>
            <a:pPr lvl="1"/>
            <a:r>
              <a:rPr lang="en-US" dirty="0" smtClean="0"/>
              <a:t>Never updated for new versions of NADCON</a:t>
            </a:r>
            <a:endParaRPr lang="en-US" dirty="0" smtClean="0"/>
          </a:p>
          <a:p>
            <a:pPr lvl="1"/>
            <a:r>
              <a:rPr lang="en-US" dirty="0" smtClean="0"/>
              <a:t>Never updated for other datums</a:t>
            </a:r>
          </a:p>
          <a:p>
            <a:pPr lvl="1"/>
            <a:r>
              <a:rPr lang="en-US" dirty="0" smtClean="0"/>
              <a:t>Never updated for other realizations</a:t>
            </a:r>
          </a:p>
          <a:p>
            <a:pPr lvl="1"/>
            <a:r>
              <a:rPr lang="en-US" dirty="0" smtClean="0"/>
              <a:t>Never updated for GEOCON</a:t>
            </a:r>
          </a:p>
          <a:p>
            <a:r>
              <a:rPr lang="en-US" dirty="0" smtClean="0"/>
              <a:t>No such “VERTCON” FRN was ever issued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2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FRNs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Recommendation:</a:t>
            </a:r>
          </a:p>
          <a:p>
            <a:pPr lvl="1"/>
            <a:r>
              <a:rPr lang="en-US" dirty="0" smtClean="0"/>
              <a:t>FGCS revitalize the process of using the FRN to standardize datum transformation software</a:t>
            </a:r>
          </a:p>
          <a:p>
            <a:pPr lvl="1"/>
            <a:r>
              <a:rPr lang="en-US" dirty="0" smtClean="0"/>
              <a:t>Specify version number?</a:t>
            </a:r>
          </a:p>
          <a:p>
            <a:pPr lvl="2"/>
            <a:r>
              <a:rPr lang="en-US" dirty="0" smtClean="0"/>
              <a:t>A new FRN for every update?</a:t>
            </a:r>
            <a:endParaRPr lang="en-US" dirty="0" smtClean="0"/>
          </a:p>
          <a:p>
            <a:pPr lvl="1"/>
            <a:r>
              <a:rPr lang="en-US" dirty="0" smtClean="0"/>
              <a:t>Don’t generalize for datum or datum transformation</a:t>
            </a:r>
          </a:p>
          <a:p>
            <a:pPr lvl="2"/>
            <a:r>
              <a:rPr lang="en-US" dirty="0" smtClean="0"/>
              <a:t>A new FRN when a new datum/realization has a supported tool</a:t>
            </a:r>
          </a:p>
          <a:p>
            <a:pPr lvl="3"/>
            <a:r>
              <a:rPr lang="en-US" dirty="0" smtClean="0"/>
              <a:t>Such as in 2022 when the four TRFs are released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7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FRNs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of today:</a:t>
            </a:r>
          </a:p>
          <a:p>
            <a:pPr lvl="1"/>
            <a:r>
              <a:rPr lang="en-US" dirty="0" smtClean="0"/>
              <a:t>NADCON is in version 5.0</a:t>
            </a:r>
          </a:p>
          <a:p>
            <a:pPr lvl="1"/>
            <a:r>
              <a:rPr lang="en-US" dirty="0" smtClean="0"/>
              <a:t>Supports a specific list of “horizontal datums” and/or “geometric reference frames”</a:t>
            </a:r>
          </a:p>
          <a:p>
            <a:r>
              <a:rPr lang="en-US" dirty="0" smtClean="0"/>
              <a:t>I am proposing that the FGCS i</a:t>
            </a:r>
            <a:r>
              <a:rPr lang="en-US" dirty="0" smtClean="0"/>
              <a:t>ssue an FRN standardizing NADCON v.50 as the chosen method to transform between specific datums</a:t>
            </a:r>
          </a:p>
          <a:p>
            <a:pPr lvl="1"/>
            <a:r>
              <a:rPr lang="en-US" dirty="0" smtClean="0"/>
              <a:t>And that as new tools come available, we continue the trend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5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Replacing the NAD 83’s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gray">
          <a:xfrm>
            <a:off x="0" y="1736623"/>
            <a:ext cx="273423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 b="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sz="2400" u="sng" kern="0" dirty="0" smtClean="0">
                <a:latin typeface="Gill Sans MT" panose="020B0502020104020203" pitchFamily="34" charset="0"/>
              </a:rPr>
              <a:t>The Old: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kern="0" dirty="0" smtClean="0">
                <a:latin typeface="Gill Sans MT" panose="020B0502020104020203" pitchFamily="34" charset="0"/>
              </a:rPr>
              <a:t>NAD 83(2011)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400" kern="0" dirty="0" smtClean="0">
              <a:latin typeface="Gill Sans MT" panose="020B0502020104020203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kern="0" dirty="0" smtClean="0">
                <a:latin typeface="Gill Sans MT" panose="020B0502020104020203" pitchFamily="34" charset="0"/>
              </a:rPr>
              <a:t>NAD 83(PA11)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400" kern="0" dirty="0" smtClean="0">
              <a:latin typeface="Gill Sans MT" panose="020B0502020104020203" pitchFamily="34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kern="0" dirty="0" smtClean="0">
                <a:latin typeface="Gill Sans MT" panose="020B0502020104020203" pitchFamily="34" charset="0"/>
              </a:rPr>
              <a:t>NAD </a:t>
            </a:r>
            <a:r>
              <a:rPr lang="en-US" sz="2400" kern="0" dirty="0">
                <a:latin typeface="Gill Sans MT" panose="020B0502020104020203" pitchFamily="34" charset="0"/>
              </a:rPr>
              <a:t>83(MA11)</a:t>
            </a:r>
          </a:p>
          <a:p>
            <a:pPr lvl="1">
              <a:defRPr/>
            </a:pPr>
            <a:endParaRPr lang="en-US" sz="24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gray">
          <a:xfrm>
            <a:off x="2590800" y="1611057"/>
            <a:ext cx="6324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 b="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0">
                <a:solidFill>
                  <a:schemeClr val="tx1"/>
                </a:solidFill>
                <a:latin typeface="Calibri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sz="2400" u="sng" kern="0" dirty="0" smtClean="0">
                <a:latin typeface="Gill Sans MT" panose="020B0502020104020203" pitchFamily="34" charset="0"/>
              </a:rPr>
              <a:t>The New: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The North American Terrestrial Reference Frame of 2022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	(NATRF2022)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Caribbean Terrestrial Reference Frame of 2022 </a:t>
            </a: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	(</a:t>
            </a:r>
            <a:r>
              <a:rPr lang="en-US" sz="2000" kern="0" dirty="0" smtClean="0">
                <a:latin typeface="Gill Sans MT" panose="020B0502020104020203" pitchFamily="34" charset="0"/>
              </a:rPr>
              <a:t>CATRF2022)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sz="2000" kern="0" dirty="0" smtClean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</a:t>
            </a:r>
            <a:r>
              <a:rPr lang="en-US" sz="2000" kern="0" dirty="0" smtClean="0">
                <a:latin typeface="Gill Sans MT" panose="020B0502020104020203" pitchFamily="34" charset="0"/>
              </a:rPr>
              <a:t>Pacific Terrestrial </a:t>
            </a:r>
            <a:r>
              <a:rPr lang="en-US" sz="2000" kern="0" dirty="0">
                <a:latin typeface="Gill Sans MT" panose="020B0502020104020203" pitchFamily="34" charset="0"/>
              </a:rPr>
              <a:t>Reference Frame of 2022 </a:t>
            </a:r>
            <a:endParaRPr lang="en-US" sz="2000" kern="0" dirty="0" smtClean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	(PATRF2022)</a:t>
            </a:r>
          </a:p>
          <a:p>
            <a:pPr marL="0" indent="0">
              <a:buNone/>
              <a:defRPr/>
            </a:pPr>
            <a:endParaRPr lang="en-US" sz="2000" kern="0" dirty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>
                <a:latin typeface="Gill Sans MT" panose="020B0502020104020203" pitchFamily="34" charset="0"/>
              </a:rPr>
              <a:t>The </a:t>
            </a:r>
            <a:r>
              <a:rPr lang="en-US" sz="2000" kern="0" dirty="0" smtClean="0">
                <a:latin typeface="Gill Sans MT" panose="020B0502020104020203" pitchFamily="34" charset="0"/>
              </a:rPr>
              <a:t>Mariana Terrestrial </a:t>
            </a:r>
            <a:r>
              <a:rPr lang="en-US" sz="2000" kern="0" dirty="0">
                <a:latin typeface="Gill Sans MT" panose="020B0502020104020203" pitchFamily="34" charset="0"/>
              </a:rPr>
              <a:t>Reference Frame of 2022 </a:t>
            </a:r>
            <a:endParaRPr lang="en-US" sz="2000" kern="0" dirty="0" smtClean="0">
              <a:latin typeface="Gill Sans MT" panose="020B0502020104020203" pitchFamily="34" charset="0"/>
            </a:endParaRPr>
          </a:p>
          <a:p>
            <a:pPr marL="0" indent="0">
              <a:buNone/>
              <a:defRPr/>
            </a:pPr>
            <a:r>
              <a:rPr lang="en-US" sz="2000" kern="0" dirty="0" smtClean="0">
                <a:latin typeface="Gill Sans MT" panose="020B0502020104020203" pitchFamily="34" charset="0"/>
              </a:rPr>
              <a:t>	(MATRF2022</a:t>
            </a:r>
            <a:r>
              <a:rPr lang="en-US" kern="0" dirty="0">
                <a:latin typeface="Gill Sans MT" panose="020B0502020104020203" pitchFamily="34" charset="0"/>
              </a:rPr>
              <a:t>)</a:t>
            </a:r>
          </a:p>
          <a:p>
            <a:pPr lvl="1">
              <a:defRPr/>
            </a:pPr>
            <a:endParaRPr lang="en-US" sz="2400" kern="0" dirty="0"/>
          </a:p>
          <a:p>
            <a:pPr marL="0" indent="0">
              <a:buFont typeface="Wingdings" pitchFamily="2" charset="2"/>
              <a:buNone/>
              <a:defRPr/>
            </a:pPr>
            <a:endParaRPr lang="en-US" b="1" kern="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952625" y="2314575"/>
            <a:ext cx="638175" cy="1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952625" y="2314575"/>
            <a:ext cx="781610" cy="91440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952624" y="3028952"/>
            <a:ext cx="781611" cy="126329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52624" y="3786163"/>
            <a:ext cx="781611" cy="160498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37433-97E9-4D94-B898-19FA6F4A2CA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790"/>
            <a:ext cx="8229600" cy="4297363"/>
          </a:xfrm>
        </p:spPr>
        <p:txBody>
          <a:bodyPr/>
          <a:lstStyle/>
          <a:p>
            <a:r>
              <a:rPr lang="en-US" dirty="0" smtClean="0"/>
              <a:t>All are </a:t>
            </a:r>
            <a:r>
              <a:rPr lang="en-US" u="sng" dirty="0" smtClean="0"/>
              <a:t>global</a:t>
            </a:r>
            <a:r>
              <a:rPr lang="en-US" dirty="0" smtClean="0"/>
              <a:t> frames (no “boundary”)</a:t>
            </a:r>
          </a:p>
          <a:p>
            <a:pPr lvl="1"/>
            <a:r>
              <a:rPr lang="en-US" dirty="0" smtClean="0"/>
              <a:t>This was true for the NAD 83’s also, BTW</a:t>
            </a:r>
          </a:p>
          <a:p>
            <a:pPr lvl="1"/>
            <a:r>
              <a:rPr lang="en-US" dirty="0" smtClean="0"/>
              <a:t>But </a:t>
            </a:r>
            <a:r>
              <a:rPr lang="en-US" u="sng" dirty="0" smtClean="0"/>
              <a:t>each frame will rotate with one tectonic plate</a:t>
            </a:r>
          </a:p>
          <a:p>
            <a:pPr lvl="2"/>
            <a:r>
              <a:rPr lang="en-US" dirty="0" smtClean="0"/>
              <a:t>Put another way:  “</a:t>
            </a:r>
            <a:r>
              <a:rPr lang="en-US" b="1" i="1" dirty="0" smtClean="0"/>
              <a:t>The frame rotates so your coordinates don’t have to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All will have an Intra-Frame Velocity Model</a:t>
            </a:r>
          </a:p>
          <a:p>
            <a:pPr lvl="1"/>
            <a:r>
              <a:rPr lang="en-US" dirty="0" smtClean="0"/>
              <a:t>To capture any motions outside of tectonic rotation</a:t>
            </a:r>
          </a:p>
          <a:p>
            <a:pPr lvl="2"/>
            <a:r>
              <a:rPr lang="en-US" i="1" u="sng" dirty="0" smtClean="0"/>
              <a:t>Residual</a:t>
            </a:r>
            <a:r>
              <a:rPr lang="en-US" dirty="0" smtClean="0"/>
              <a:t> horizontal motions</a:t>
            </a:r>
          </a:p>
          <a:p>
            <a:pPr lvl="2"/>
            <a:r>
              <a:rPr lang="en-US" i="1" u="sng" dirty="0" smtClean="0"/>
              <a:t>All</a:t>
            </a:r>
            <a:r>
              <a:rPr lang="en-US" dirty="0" smtClean="0"/>
              <a:t> vertical (ellipsoid height) motions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October 12,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079322" y="2310505"/>
            <a:ext cx="736429" cy="914399"/>
            <a:chOff x="1121342" y="1414914"/>
            <a:chExt cx="1155032" cy="1434164"/>
          </a:xfrm>
        </p:grpSpPr>
        <p:cxnSp>
          <p:nvCxnSpPr>
            <p:cNvPr id="8" name="Straight Arrow Connector 7"/>
            <p:cNvCxnSpPr/>
            <p:nvPr/>
          </p:nvCxnSpPr>
          <p:spPr>
            <a:xfrm flipH="1" flipV="1">
              <a:off x="1501541" y="1414914"/>
              <a:ext cx="9625" cy="9721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524000" y="2385462"/>
              <a:ext cx="752374" cy="16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1121342" y="2385462"/>
              <a:ext cx="412283" cy="4636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7337064" y="2310505"/>
            <a:ext cx="736429" cy="914399"/>
            <a:chOff x="1121342" y="1414914"/>
            <a:chExt cx="1155032" cy="1434164"/>
          </a:xfrm>
        </p:grpSpPr>
        <p:cxnSp>
          <p:nvCxnSpPr>
            <p:cNvPr id="15" name="Straight Arrow Connector 14"/>
            <p:cNvCxnSpPr/>
            <p:nvPr/>
          </p:nvCxnSpPr>
          <p:spPr>
            <a:xfrm flipH="1" flipV="1">
              <a:off x="1501541" y="1414914"/>
              <a:ext cx="9625" cy="9721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524000" y="2385462"/>
              <a:ext cx="752374" cy="16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1121342" y="2385462"/>
              <a:ext cx="412283" cy="4636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821580" y="2310505"/>
            <a:ext cx="736429" cy="914399"/>
            <a:chOff x="1121342" y="1414914"/>
            <a:chExt cx="1155032" cy="1434164"/>
          </a:xfrm>
        </p:grpSpPr>
        <p:cxnSp>
          <p:nvCxnSpPr>
            <p:cNvPr id="19" name="Straight Arrow Connector 18"/>
            <p:cNvCxnSpPr/>
            <p:nvPr/>
          </p:nvCxnSpPr>
          <p:spPr>
            <a:xfrm flipH="1" flipV="1">
              <a:off x="1501541" y="1414914"/>
              <a:ext cx="9625" cy="9721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524000" y="2385462"/>
              <a:ext cx="752374" cy="16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1121342" y="2385462"/>
              <a:ext cx="412283" cy="4636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7309156" y="406381"/>
            <a:ext cx="742945" cy="914399"/>
            <a:chOff x="7371248" y="706156"/>
            <a:chExt cx="742945" cy="914399"/>
          </a:xfrm>
        </p:grpSpPr>
        <p:sp>
          <p:nvSpPr>
            <p:cNvPr id="58" name="Arc 57"/>
            <p:cNvSpPr/>
            <p:nvPr/>
          </p:nvSpPr>
          <p:spPr>
            <a:xfrm rot="11572551">
              <a:off x="7502988" y="1460828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Arc 56"/>
            <p:cNvSpPr/>
            <p:nvPr/>
          </p:nvSpPr>
          <p:spPr>
            <a:xfrm rot="3677880">
              <a:off x="7789245" y="1168101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Arc 53"/>
            <p:cNvSpPr/>
            <p:nvPr/>
          </p:nvSpPr>
          <p:spPr>
            <a:xfrm rot="19861229">
              <a:off x="7371248" y="919410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2" name="Group 21"/>
            <p:cNvGrpSpPr/>
            <p:nvPr/>
          </p:nvGrpSpPr>
          <p:grpSpPr>
            <a:xfrm rot="20128352">
              <a:off x="7377764" y="706156"/>
              <a:ext cx="736429" cy="914399"/>
              <a:chOff x="1121342" y="1414914"/>
              <a:chExt cx="1155032" cy="1434164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2" name="Group 131"/>
          <p:cNvGrpSpPr/>
          <p:nvPr/>
        </p:nvGrpSpPr>
        <p:grpSpPr>
          <a:xfrm>
            <a:off x="7359245" y="1381680"/>
            <a:ext cx="815945" cy="914399"/>
            <a:chOff x="7393429" y="1766248"/>
            <a:chExt cx="815945" cy="914399"/>
          </a:xfrm>
        </p:grpSpPr>
        <p:grpSp>
          <p:nvGrpSpPr>
            <p:cNvPr id="131" name="Group 130"/>
            <p:cNvGrpSpPr/>
            <p:nvPr/>
          </p:nvGrpSpPr>
          <p:grpSpPr>
            <a:xfrm>
              <a:off x="7393429" y="1898757"/>
              <a:ext cx="702510" cy="731334"/>
              <a:chOff x="7393429" y="1898757"/>
              <a:chExt cx="702510" cy="731334"/>
            </a:xfrm>
          </p:grpSpPr>
          <p:sp>
            <p:nvSpPr>
              <p:cNvPr id="70" name="Arc 69"/>
              <p:cNvSpPr/>
              <p:nvPr/>
            </p:nvSpPr>
            <p:spPr>
              <a:xfrm rot="15646121">
                <a:off x="7294893" y="2224569"/>
                <a:ext cx="349011" cy="151940"/>
              </a:xfrm>
              <a:prstGeom prst="arc">
                <a:avLst>
                  <a:gd name="adj1" fmla="val 8100893"/>
                  <a:gd name="adj2" fmla="val 3741038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Arc 70"/>
              <p:cNvSpPr/>
              <p:nvPr/>
            </p:nvSpPr>
            <p:spPr>
              <a:xfrm rot="7751450">
                <a:off x="7673829" y="2379616"/>
                <a:ext cx="349011" cy="151940"/>
              </a:xfrm>
              <a:prstGeom prst="arc">
                <a:avLst>
                  <a:gd name="adj1" fmla="val 8100893"/>
                  <a:gd name="adj2" fmla="val 3741038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Arc 71"/>
              <p:cNvSpPr/>
              <p:nvPr/>
            </p:nvSpPr>
            <p:spPr>
              <a:xfrm rot="2334799">
                <a:off x="7746928" y="1898757"/>
                <a:ext cx="349011" cy="151940"/>
              </a:xfrm>
              <a:prstGeom prst="arc">
                <a:avLst>
                  <a:gd name="adj1" fmla="val 8100893"/>
                  <a:gd name="adj2" fmla="val 3741038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 rot="2601922">
              <a:off x="7472945" y="1766248"/>
              <a:ext cx="736429" cy="914399"/>
              <a:chOff x="1121342" y="1414914"/>
              <a:chExt cx="1155032" cy="1434164"/>
            </a:xfrm>
          </p:grpSpPr>
          <p:cxnSp>
            <p:nvCxnSpPr>
              <p:cNvPr id="74" name="Straight Arrow Connector 73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0" name="Group 129"/>
          <p:cNvGrpSpPr/>
          <p:nvPr/>
        </p:nvGrpSpPr>
        <p:grpSpPr>
          <a:xfrm>
            <a:off x="7354872" y="3541520"/>
            <a:ext cx="736429" cy="914399"/>
            <a:chOff x="7411905" y="3894222"/>
            <a:chExt cx="736429" cy="914399"/>
          </a:xfrm>
        </p:grpSpPr>
        <p:sp>
          <p:nvSpPr>
            <p:cNvPr id="78" name="Arc 77"/>
            <p:cNvSpPr/>
            <p:nvPr/>
          </p:nvSpPr>
          <p:spPr>
            <a:xfrm rot="12598319">
              <a:off x="7430372" y="4612259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Arc 78"/>
            <p:cNvSpPr/>
            <p:nvPr/>
          </p:nvSpPr>
          <p:spPr>
            <a:xfrm rot="4703648">
              <a:off x="7790035" y="4416620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Arc 79"/>
            <p:cNvSpPr/>
            <p:nvPr/>
          </p:nvSpPr>
          <p:spPr>
            <a:xfrm rot="20886997">
              <a:off x="7463617" y="4056037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1" name="Group 80"/>
            <p:cNvGrpSpPr/>
            <p:nvPr/>
          </p:nvGrpSpPr>
          <p:grpSpPr>
            <a:xfrm rot="21154120">
              <a:off x="7411905" y="3894222"/>
              <a:ext cx="736429" cy="914399"/>
              <a:chOff x="1121342" y="1414914"/>
              <a:chExt cx="1155032" cy="1434164"/>
            </a:xfrm>
          </p:grpSpPr>
          <p:cxnSp>
            <p:nvCxnSpPr>
              <p:cNvPr id="82" name="Straight Arrow Connector 81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9" name="Group 128"/>
          <p:cNvGrpSpPr/>
          <p:nvPr/>
        </p:nvGrpSpPr>
        <p:grpSpPr>
          <a:xfrm>
            <a:off x="7444458" y="4890332"/>
            <a:ext cx="914399" cy="762607"/>
            <a:chOff x="7410197" y="5159828"/>
            <a:chExt cx="914399" cy="762607"/>
          </a:xfrm>
        </p:grpSpPr>
        <p:sp>
          <p:nvSpPr>
            <p:cNvPr id="86" name="Arc 85"/>
            <p:cNvSpPr/>
            <p:nvPr/>
          </p:nvSpPr>
          <p:spPr>
            <a:xfrm rot="16535990">
              <a:off x="7313782" y="5457613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Arc 86"/>
            <p:cNvSpPr/>
            <p:nvPr/>
          </p:nvSpPr>
          <p:spPr>
            <a:xfrm rot="8641319">
              <a:off x="7640406" y="5704491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Arc 87"/>
            <p:cNvSpPr/>
            <p:nvPr/>
          </p:nvSpPr>
          <p:spPr>
            <a:xfrm rot="3224668">
              <a:off x="7834155" y="5258364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9" name="Group 88"/>
            <p:cNvGrpSpPr/>
            <p:nvPr/>
          </p:nvGrpSpPr>
          <p:grpSpPr>
            <a:xfrm rot="3491791">
              <a:off x="7499182" y="5097021"/>
              <a:ext cx="736429" cy="914399"/>
              <a:chOff x="1121342" y="1414914"/>
              <a:chExt cx="1155032" cy="1434164"/>
            </a:xfrm>
          </p:grpSpPr>
          <p:cxnSp>
            <p:nvCxnSpPr>
              <p:cNvPr id="90" name="Straight Arrow Connector 89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8" name="Group 127"/>
          <p:cNvGrpSpPr/>
          <p:nvPr/>
        </p:nvGrpSpPr>
        <p:grpSpPr>
          <a:xfrm>
            <a:off x="668266" y="347055"/>
            <a:ext cx="914399" cy="796477"/>
            <a:chOff x="496895" y="563162"/>
            <a:chExt cx="914399" cy="796477"/>
          </a:xfrm>
        </p:grpSpPr>
        <p:grpSp>
          <p:nvGrpSpPr>
            <p:cNvPr id="127" name="Group 126"/>
            <p:cNvGrpSpPr/>
            <p:nvPr/>
          </p:nvGrpSpPr>
          <p:grpSpPr>
            <a:xfrm>
              <a:off x="619135" y="721803"/>
              <a:ext cx="736684" cy="637836"/>
              <a:chOff x="619135" y="721803"/>
              <a:chExt cx="736684" cy="637836"/>
            </a:xfrm>
          </p:grpSpPr>
          <p:sp>
            <p:nvSpPr>
              <p:cNvPr id="94" name="Arc 93"/>
              <p:cNvSpPr/>
              <p:nvPr/>
            </p:nvSpPr>
            <p:spPr>
              <a:xfrm rot="9635543">
                <a:off x="921150" y="1207699"/>
                <a:ext cx="349011" cy="151940"/>
              </a:xfrm>
              <a:prstGeom prst="arc">
                <a:avLst>
                  <a:gd name="adj1" fmla="val 8100893"/>
                  <a:gd name="adj2" fmla="val 3741038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Arc 94"/>
              <p:cNvSpPr/>
              <p:nvPr/>
            </p:nvSpPr>
            <p:spPr>
              <a:xfrm rot="1740872">
                <a:off x="1006808" y="807331"/>
                <a:ext cx="349011" cy="151940"/>
              </a:xfrm>
              <a:prstGeom prst="arc">
                <a:avLst>
                  <a:gd name="adj1" fmla="val 8100893"/>
                  <a:gd name="adj2" fmla="val 3741038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Arc 95"/>
              <p:cNvSpPr/>
              <p:nvPr/>
            </p:nvSpPr>
            <p:spPr>
              <a:xfrm rot="17924221">
                <a:off x="520599" y="820339"/>
                <a:ext cx="349011" cy="151940"/>
              </a:xfrm>
              <a:prstGeom prst="arc">
                <a:avLst>
                  <a:gd name="adj1" fmla="val 8100893"/>
                  <a:gd name="adj2" fmla="val 3741038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 rot="18191344">
              <a:off x="585880" y="474177"/>
              <a:ext cx="736429" cy="914399"/>
              <a:chOff x="1121342" y="1414914"/>
              <a:chExt cx="1155032" cy="1434164"/>
            </a:xfrm>
          </p:grpSpPr>
          <p:cxnSp>
            <p:nvCxnSpPr>
              <p:cNvPr id="98" name="Straight Arrow Connector 97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6" name="Group 125"/>
          <p:cNvGrpSpPr/>
          <p:nvPr/>
        </p:nvGrpSpPr>
        <p:grpSpPr>
          <a:xfrm>
            <a:off x="841974" y="1415700"/>
            <a:ext cx="753111" cy="914399"/>
            <a:chOff x="859822" y="1688520"/>
            <a:chExt cx="753111" cy="914399"/>
          </a:xfrm>
        </p:grpSpPr>
        <p:sp>
          <p:nvSpPr>
            <p:cNvPr id="102" name="Arc 101"/>
            <p:cNvSpPr/>
            <p:nvPr/>
          </p:nvSpPr>
          <p:spPr>
            <a:xfrm rot="14216412">
              <a:off x="761286" y="2290461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Arc 102"/>
            <p:cNvSpPr/>
            <p:nvPr/>
          </p:nvSpPr>
          <p:spPr>
            <a:xfrm rot="6321741">
              <a:off x="1170560" y="2279201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Arc 103"/>
            <p:cNvSpPr/>
            <p:nvPr/>
          </p:nvSpPr>
          <p:spPr>
            <a:xfrm rot="905090">
              <a:off x="1043161" y="1809799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5" name="Group 104"/>
            <p:cNvGrpSpPr/>
            <p:nvPr/>
          </p:nvGrpSpPr>
          <p:grpSpPr>
            <a:xfrm rot="1172213">
              <a:off x="876504" y="1688520"/>
              <a:ext cx="736429" cy="914399"/>
              <a:chOff x="1121342" y="1414914"/>
              <a:chExt cx="1155032" cy="1434164"/>
            </a:xfrm>
          </p:grpSpPr>
          <p:cxnSp>
            <p:nvCxnSpPr>
              <p:cNvPr id="106" name="Straight Arrow Connector 105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5" name="Group 124"/>
          <p:cNvGrpSpPr/>
          <p:nvPr/>
        </p:nvGrpSpPr>
        <p:grpSpPr>
          <a:xfrm>
            <a:off x="768345" y="3210547"/>
            <a:ext cx="753580" cy="914399"/>
            <a:chOff x="903375" y="4077823"/>
            <a:chExt cx="753580" cy="914399"/>
          </a:xfrm>
        </p:grpSpPr>
        <p:sp>
          <p:nvSpPr>
            <p:cNvPr id="110" name="Arc 109"/>
            <p:cNvSpPr/>
            <p:nvPr/>
          </p:nvSpPr>
          <p:spPr>
            <a:xfrm rot="11345834">
              <a:off x="1070509" y="4836197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Arc 110"/>
            <p:cNvSpPr/>
            <p:nvPr/>
          </p:nvSpPr>
          <p:spPr>
            <a:xfrm rot="3451163">
              <a:off x="1336853" y="4525241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Arc 111"/>
            <p:cNvSpPr/>
            <p:nvPr/>
          </p:nvSpPr>
          <p:spPr>
            <a:xfrm rot="19634512">
              <a:off x="903375" y="4304638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3" name="Group 112"/>
            <p:cNvGrpSpPr/>
            <p:nvPr/>
          </p:nvGrpSpPr>
          <p:grpSpPr>
            <a:xfrm rot="19901635">
              <a:off x="920526" y="4077823"/>
              <a:ext cx="736429" cy="914399"/>
              <a:chOff x="1121342" y="1414914"/>
              <a:chExt cx="1155032" cy="1434164"/>
            </a:xfrm>
          </p:grpSpPr>
          <p:cxnSp>
            <p:nvCxnSpPr>
              <p:cNvPr id="114" name="Straight Arrow Connector 113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7" name="Group 116"/>
          <p:cNvGrpSpPr/>
          <p:nvPr/>
        </p:nvGrpSpPr>
        <p:grpSpPr>
          <a:xfrm rot="3666327">
            <a:off x="918931" y="4184086"/>
            <a:ext cx="742945" cy="914399"/>
            <a:chOff x="7371248" y="706156"/>
            <a:chExt cx="742945" cy="914399"/>
          </a:xfrm>
        </p:grpSpPr>
        <p:sp>
          <p:nvSpPr>
            <p:cNvPr id="118" name="Arc 117"/>
            <p:cNvSpPr/>
            <p:nvPr/>
          </p:nvSpPr>
          <p:spPr>
            <a:xfrm rot="11572551">
              <a:off x="7502988" y="1460828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Arc 118"/>
            <p:cNvSpPr/>
            <p:nvPr/>
          </p:nvSpPr>
          <p:spPr>
            <a:xfrm rot="3677880">
              <a:off x="7789245" y="1168101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Arc 119"/>
            <p:cNvSpPr/>
            <p:nvPr/>
          </p:nvSpPr>
          <p:spPr>
            <a:xfrm rot="19861229">
              <a:off x="7371248" y="919410"/>
              <a:ext cx="349011" cy="151940"/>
            </a:xfrm>
            <a:prstGeom prst="arc">
              <a:avLst>
                <a:gd name="adj1" fmla="val 8100893"/>
                <a:gd name="adj2" fmla="val 3741038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21" name="Group 120"/>
            <p:cNvGrpSpPr/>
            <p:nvPr/>
          </p:nvGrpSpPr>
          <p:grpSpPr>
            <a:xfrm rot="20128352">
              <a:off x="7377764" y="706156"/>
              <a:ext cx="736429" cy="914399"/>
              <a:chOff x="1121342" y="1414914"/>
              <a:chExt cx="1155032" cy="1434164"/>
            </a:xfrm>
          </p:grpSpPr>
          <p:cxnSp>
            <p:nvCxnSpPr>
              <p:cNvPr id="122" name="Straight Arrow Connector 121"/>
              <p:cNvCxnSpPr/>
              <p:nvPr/>
            </p:nvCxnSpPr>
            <p:spPr>
              <a:xfrm flipH="1" flipV="1">
                <a:off x="1501541" y="1414914"/>
                <a:ext cx="9625" cy="97215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>
                <a:off x="1524000" y="2385462"/>
                <a:ext cx="752374" cy="160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/>
              <p:nvPr/>
            </p:nvCxnSpPr>
            <p:spPr>
              <a:xfrm flipH="1">
                <a:off x="1121342" y="2385462"/>
                <a:ext cx="412283" cy="46361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5" name="Group 134"/>
          <p:cNvGrpSpPr/>
          <p:nvPr/>
        </p:nvGrpSpPr>
        <p:grpSpPr>
          <a:xfrm>
            <a:off x="3315339" y="5166672"/>
            <a:ext cx="2334935" cy="1200329"/>
            <a:chOff x="3461047" y="3596271"/>
            <a:chExt cx="2334935" cy="1200329"/>
          </a:xfrm>
        </p:grpSpPr>
        <p:sp>
          <p:nvSpPr>
            <p:cNvPr id="133" name="TextBox 132"/>
            <p:cNvSpPr txBox="1"/>
            <p:nvPr/>
          </p:nvSpPr>
          <p:spPr>
            <a:xfrm>
              <a:off x="3461047" y="3596271"/>
              <a:ext cx="233493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 “t  ” when</a:t>
              </a:r>
            </a:p>
            <a:p>
              <a:r>
                <a:rPr lang="en-US" dirty="0" smtClean="0"/>
                <a:t>all four TRFs and the</a:t>
              </a:r>
            </a:p>
            <a:p>
              <a:r>
                <a:rPr lang="en-US" dirty="0" smtClean="0"/>
                <a:t>IGS are identical.</a:t>
              </a:r>
            </a:p>
            <a:p>
              <a:r>
                <a:rPr lang="en-US" dirty="0" smtClean="0"/>
                <a:t>(maybe 2020.0?) </a:t>
              </a:r>
              <a:endParaRPr lang="en-US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4182369" y="373181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cxnSp>
        <p:nvCxnSpPr>
          <p:cNvPr id="137" name="Straight Arrow Connector 136"/>
          <p:cNvCxnSpPr/>
          <p:nvPr/>
        </p:nvCxnSpPr>
        <p:spPr>
          <a:xfrm>
            <a:off x="1744824" y="1054337"/>
            <a:ext cx="5572480" cy="4007509"/>
          </a:xfrm>
          <a:prstGeom prst="straightConnector1">
            <a:avLst/>
          </a:prstGeom>
          <a:ln>
            <a:solidFill>
              <a:srgbClr val="FFC000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033913" y="5275144"/>
            <a:ext cx="986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MATRF2022</a:t>
            </a:r>
            <a:endParaRPr lang="en-US" sz="11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42114" y="797931"/>
            <a:ext cx="986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MATRF2022</a:t>
            </a:r>
            <a:endParaRPr lang="en-US" sz="1100" b="1" dirty="0"/>
          </a:p>
        </p:txBody>
      </p:sp>
      <p:sp>
        <p:nvSpPr>
          <p:cNvPr id="141" name="TextBox 140"/>
          <p:cNvSpPr txBox="1"/>
          <p:nvPr/>
        </p:nvSpPr>
        <p:spPr>
          <a:xfrm rot="2083102">
            <a:off x="5443465" y="4106710"/>
            <a:ext cx="18742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Rotation of Mariana Plate</a:t>
            </a:r>
            <a:endParaRPr lang="en-US" sz="1100" b="1" dirty="0"/>
          </a:p>
        </p:txBody>
      </p:sp>
      <p:grpSp>
        <p:nvGrpSpPr>
          <p:cNvPr id="148" name="Group 147"/>
          <p:cNvGrpSpPr/>
          <p:nvPr/>
        </p:nvGrpSpPr>
        <p:grpSpPr>
          <a:xfrm>
            <a:off x="7140033" y="5696844"/>
            <a:ext cx="1467068" cy="646331"/>
            <a:chOff x="7140033" y="5696844"/>
            <a:chExt cx="1467068" cy="646331"/>
          </a:xfrm>
        </p:grpSpPr>
        <p:sp>
          <p:nvSpPr>
            <p:cNvPr id="146" name="TextBox 145"/>
            <p:cNvSpPr txBox="1"/>
            <p:nvPr/>
          </p:nvSpPr>
          <p:spPr>
            <a:xfrm>
              <a:off x="7140033" y="5696844"/>
              <a:ext cx="14670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t=t  + </a:t>
              </a:r>
              <a:r>
                <a:rPr lang="en-US" dirty="0" smtClean="0">
                  <a:latin typeface="Symbol" panose="05050102010706020507" pitchFamily="18" charset="2"/>
                </a:rPr>
                <a:t>D</a:t>
              </a:r>
              <a:r>
                <a:rPr lang="en-US" dirty="0" smtClean="0"/>
                <a:t>t</a:t>
              </a:r>
            </a:p>
            <a:p>
              <a:r>
                <a:rPr lang="en-US" dirty="0" smtClean="0"/>
                <a:t>(“the future”)</a:t>
              </a:r>
              <a:endParaRPr lang="en-US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415477" y="584108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561940" y="5700216"/>
            <a:ext cx="1313180" cy="646331"/>
            <a:chOff x="7134814" y="5826277"/>
            <a:chExt cx="1313180" cy="646331"/>
          </a:xfrm>
        </p:grpSpPr>
        <p:sp>
          <p:nvSpPr>
            <p:cNvPr id="150" name="TextBox 149"/>
            <p:cNvSpPr txBox="1"/>
            <p:nvPr/>
          </p:nvSpPr>
          <p:spPr>
            <a:xfrm>
              <a:off x="7134814" y="5826277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t=t  - </a:t>
              </a:r>
              <a:r>
                <a:rPr lang="en-US" dirty="0" smtClean="0">
                  <a:latin typeface="Symbol" panose="05050102010706020507" pitchFamily="18" charset="2"/>
                </a:rPr>
                <a:t>D</a:t>
              </a:r>
              <a:r>
                <a:rPr lang="en-US" dirty="0" smtClean="0"/>
                <a:t>t</a:t>
              </a:r>
            </a:p>
            <a:p>
              <a:r>
                <a:rPr lang="en-US" dirty="0" smtClean="0"/>
                <a:t>(“the past”)</a:t>
              </a:r>
              <a:endParaRPr lang="en-US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7415477" y="596622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</a:t>
              </a:r>
              <a:endParaRPr lang="en-US" sz="1200" dirty="0"/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8117224" y="3943056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</a:t>
            </a:r>
            <a:r>
              <a:rPr lang="en-US" sz="1100" b="1" dirty="0" smtClean="0"/>
              <a:t>ATRF2022</a:t>
            </a:r>
            <a:endParaRPr lang="en-US" sz="1100" b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3952" y="163238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C</a:t>
            </a:r>
            <a:r>
              <a:rPr lang="en-US" sz="1100" b="1" dirty="0" smtClean="0"/>
              <a:t>ATRF2022</a:t>
            </a:r>
            <a:endParaRPr lang="en-US" sz="1100" b="1" dirty="0"/>
          </a:p>
        </p:txBody>
      </p:sp>
      <p:sp>
        <p:nvSpPr>
          <p:cNvPr id="154" name="Up Arrow 153"/>
          <p:cNvSpPr/>
          <p:nvPr/>
        </p:nvSpPr>
        <p:spPr>
          <a:xfrm>
            <a:off x="4159305" y="4183322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11973" y="493685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NATRF2022</a:t>
            </a:r>
            <a:endParaRPr lang="en-US" sz="1100" b="1" dirty="0"/>
          </a:p>
        </p:txBody>
      </p:sp>
      <p:sp>
        <p:nvSpPr>
          <p:cNvPr id="156" name="TextBox 155"/>
          <p:cNvSpPr txBox="1"/>
          <p:nvPr/>
        </p:nvSpPr>
        <p:spPr>
          <a:xfrm>
            <a:off x="16288" y="3771822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PATRF2022</a:t>
            </a:r>
            <a:endParaRPr lang="en-US" sz="1100" b="1" dirty="0"/>
          </a:p>
        </p:txBody>
      </p:sp>
      <p:sp>
        <p:nvSpPr>
          <p:cNvPr id="157" name="TextBox 156"/>
          <p:cNvSpPr txBox="1"/>
          <p:nvPr/>
        </p:nvSpPr>
        <p:spPr>
          <a:xfrm>
            <a:off x="8196922" y="547435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NATRF2022</a:t>
            </a:r>
            <a:endParaRPr lang="en-US" sz="1100" b="1" dirty="0"/>
          </a:p>
        </p:txBody>
      </p:sp>
      <p:sp>
        <p:nvSpPr>
          <p:cNvPr id="158" name="TextBox 157"/>
          <p:cNvSpPr txBox="1"/>
          <p:nvPr/>
        </p:nvSpPr>
        <p:spPr>
          <a:xfrm>
            <a:off x="8164862" y="1724536"/>
            <a:ext cx="9717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PATRF2022</a:t>
            </a:r>
            <a:endParaRPr lang="en-US" sz="1100" b="1" dirty="0"/>
          </a:p>
        </p:txBody>
      </p:sp>
      <p:cxnSp>
        <p:nvCxnSpPr>
          <p:cNvPr id="159" name="Straight Arrow Connector 158"/>
          <p:cNvCxnSpPr/>
          <p:nvPr/>
        </p:nvCxnSpPr>
        <p:spPr>
          <a:xfrm>
            <a:off x="1650708" y="1887762"/>
            <a:ext cx="5702550" cy="2232946"/>
          </a:xfrm>
          <a:prstGeom prst="straightConnector1">
            <a:avLst/>
          </a:prstGeom>
          <a:ln>
            <a:solidFill>
              <a:srgbClr val="7030A0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 rot="1178512">
            <a:off x="5125880" y="3382526"/>
            <a:ext cx="2085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Rotation of Caribbean Plate</a:t>
            </a:r>
            <a:endParaRPr lang="en-US" sz="1100" b="1" dirty="0"/>
          </a:p>
        </p:txBody>
      </p:sp>
      <p:cxnSp>
        <p:nvCxnSpPr>
          <p:cNvPr id="164" name="Straight Arrow Connector 163"/>
          <p:cNvCxnSpPr/>
          <p:nvPr/>
        </p:nvCxnSpPr>
        <p:spPr>
          <a:xfrm>
            <a:off x="1767232" y="2888658"/>
            <a:ext cx="5550072" cy="7518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5360098" y="2689189"/>
            <a:ext cx="2085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IGS frame through time</a:t>
            </a:r>
            <a:endParaRPr lang="en-US" sz="11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8121230" y="2770832"/>
            <a:ext cx="8483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IGS frame</a:t>
            </a:r>
            <a:endParaRPr lang="en-US" sz="1100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109806" y="2774220"/>
            <a:ext cx="8483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IGS frame</a:t>
            </a:r>
            <a:endParaRPr lang="en-US" sz="1100" b="1" dirty="0"/>
          </a:p>
        </p:txBody>
      </p:sp>
      <p:cxnSp>
        <p:nvCxnSpPr>
          <p:cNvPr id="171" name="Straight Arrow Connector 170"/>
          <p:cNvCxnSpPr/>
          <p:nvPr/>
        </p:nvCxnSpPr>
        <p:spPr>
          <a:xfrm flipV="1">
            <a:off x="1626175" y="2011563"/>
            <a:ext cx="5518798" cy="1748167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 rot="20468182">
            <a:off x="5179171" y="2045274"/>
            <a:ext cx="2085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Rotation of Pacific Plate</a:t>
            </a:r>
            <a:endParaRPr lang="en-US" sz="1100" b="1" dirty="0"/>
          </a:p>
        </p:txBody>
      </p:sp>
      <p:cxnSp>
        <p:nvCxnSpPr>
          <p:cNvPr id="174" name="Straight Arrow Connector 173"/>
          <p:cNvCxnSpPr/>
          <p:nvPr/>
        </p:nvCxnSpPr>
        <p:spPr>
          <a:xfrm flipV="1">
            <a:off x="1474321" y="1079696"/>
            <a:ext cx="5876218" cy="3581965"/>
          </a:xfrm>
          <a:prstGeom prst="straightConnector1">
            <a:avLst/>
          </a:prstGeom>
          <a:ln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 rot="19628250">
            <a:off x="4454985" y="1683542"/>
            <a:ext cx="27565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Rotation of North American Plate</a:t>
            </a:r>
            <a:endParaRPr lang="en-US" sz="1100" b="1" dirty="0"/>
          </a:p>
        </p:txBody>
      </p:sp>
      <p:sp>
        <p:nvSpPr>
          <p:cNvPr id="178" name="TextBox 177"/>
          <p:cNvSpPr txBox="1"/>
          <p:nvPr/>
        </p:nvSpPr>
        <p:spPr>
          <a:xfrm>
            <a:off x="2582285" y="452332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relation of five global reference</a:t>
            </a:r>
          </a:p>
          <a:p>
            <a:r>
              <a:rPr lang="en-US" dirty="0" smtClean="0"/>
              <a:t>frames through time.</a:t>
            </a:r>
            <a:endParaRPr lang="en-US" dirty="0"/>
          </a:p>
        </p:txBody>
      </p:sp>
      <p:sp>
        <p:nvSpPr>
          <p:cNvPr id="179" name="TextBox 178"/>
          <p:cNvSpPr txBox="1"/>
          <p:nvPr/>
        </p:nvSpPr>
        <p:spPr>
          <a:xfrm>
            <a:off x="3285508" y="1000911"/>
            <a:ext cx="17475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Rotations are not to scale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21811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  <p:bldP spid="141" grpId="0"/>
      <p:bldP spid="152" grpId="0"/>
      <p:bldP spid="153" grpId="0"/>
      <p:bldP spid="154" grpId="0" animBg="1"/>
      <p:bldP spid="155" grpId="0"/>
      <p:bldP spid="156" grpId="0"/>
      <p:bldP spid="157" grpId="0"/>
      <p:bldP spid="158" grpId="0"/>
      <p:bldP spid="160" grpId="0"/>
      <p:bldP spid="172" grpId="0"/>
      <p:bldP spid="1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3257" y="1126156"/>
            <a:ext cx="6357486" cy="4297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What does it mean to provide time-dependent coordinates in 5 </a:t>
            </a:r>
            <a:r>
              <a:rPr lang="en-US" dirty="0" smtClean="0"/>
              <a:t>frames?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01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66837"/>
            <a:ext cx="6096000" cy="41243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BSMK (North Dakota)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Oval 2"/>
          <p:cNvSpPr/>
          <p:nvPr/>
        </p:nvSpPr>
        <p:spPr>
          <a:xfrm>
            <a:off x="4218708" y="2645828"/>
            <a:ext cx="124691" cy="124691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9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BSMK (North Dakota)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72027"/>
            <a:ext cx="8229600" cy="421090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October 12, 2017</a:t>
            </a: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46520" y="1453216"/>
            <a:ext cx="269748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the time-dependent coordinate in latitude in </a:t>
            </a:r>
            <a:r>
              <a:rPr lang="en-US" sz="1200" u="sng" dirty="0" smtClean="0"/>
              <a:t>NATRF2022</a:t>
            </a:r>
            <a:r>
              <a:rPr lang="en-US" sz="1200" dirty="0" smtClean="0"/>
              <a:t> is stable!  That means the NATRF2022 IFVM for latitude will be ZERO for this point.</a:t>
            </a:r>
            <a:endParaRPr lang="en-US" sz="1200" dirty="0"/>
          </a:p>
        </p:txBody>
      </p:sp>
      <p:sp>
        <p:nvSpPr>
          <p:cNvPr id="8" name="Bent Arrow 7"/>
          <p:cNvSpPr/>
          <p:nvPr/>
        </p:nvSpPr>
        <p:spPr>
          <a:xfrm rot="10800000">
            <a:off x="6620605" y="2468879"/>
            <a:ext cx="1243234" cy="393745"/>
          </a:xfrm>
          <a:prstGeom prst="bentArrow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9014" y="1413946"/>
            <a:ext cx="3561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Let’s set t   to 2005.0 for now…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26670" y="155324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0</a:t>
            </a:r>
            <a:endParaRPr lang="en-US" sz="1200" b="1" dirty="0"/>
          </a:p>
        </p:txBody>
      </p:sp>
      <p:sp>
        <p:nvSpPr>
          <p:cNvPr id="11" name="Freeform 10"/>
          <p:cNvSpPr/>
          <p:nvPr/>
        </p:nvSpPr>
        <p:spPr>
          <a:xfrm>
            <a:off x="1856461" y="1780674"/>
            <a:ext cx="607606" cy="943275"/>
          </a:xfrm>
          <a:custGeom>
            <a:avLst/>
            <a:gdLst>
              <a:gd name="connsiteX0" fmla="*/ 607606 w 607606"/>
              <a:gd name="connsiteY0" fmla="*/ 0 h 943275"/>
              <a:gd name="connsiteX1" fmla="*/ 1215 w 607606"/>
              <a:gd name="connsiteY1" fmla="*/ 327259 h 943275"/>
              <a:gd name="connsiteX2" fmla="*/ 482478 w 607606"/>
              <a:gd name="connsiteY2" fmla="*/ 943275 h 943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606" h="943275">
                <a:moveTo>
                  <a:pt x="607606" y="0"/>
                </a:moveTo>
                <a:cubicBezTo>
                  <a:pt x="314838" y="85023"/>
                  <a:pt x="22070" y="170047"/>
                  <a:pt x="1215" y="327259"/>
                </a:cubicBezTo>
                <a:cubicBezTo>
                  <a:pt x="-19640" y="484471"/>
                  <a:pt x="231419" y="713873"/>
                  <a:pt x="482478" y="943275"/>
                </a:cubicBezTo>
              </a:path>
            </a:pathLst>
          </a:custGeom>
          <a:noFill/>
          <a:ln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0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81230</TotalTime>
  <Words>1533</Words>
  <Application>Microsoft Office PowerPoint</Application>
  <PresentationFormat>On-screen Show (4:3)</PresentationFormat>
  <Paragraphs>300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MS PGothic</vt:lpstr>
      <vt:lpstr>MS PGothic</vt:lpstr>
      <vt:lpstr>Arial</vt:lpstr>
      <vt:lpstr>Calibri</vt:lpstr>
      <vt:lpstr>Gill Sans MT</vt:lpstr>
      <vt:lpstr>Symbol</vt:lpstr>
      <vt:lpstr>Times New Roman</vt:lpstr>
      <vt:lpstr>Verdana</vt:lpstr>
      <vt:lpstr>Wingdings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Replacing the NAD 83’s</vt:lpstr>
      <vt:lpstr>The TRFs</vt:lpstr>
      <vt:lpstr>PowerPoint Presentation</vt:lpstr>
      <vt:lpstr>PowerPoint Presentation</vt:lpstr>
      <vt:lpstr>BSMK (North Dakota)</vt:lpstr>
      <vt:lpstr>BSMK (North Dakota)</vt:lpstr>
      <vt:lpstr>BSMK (North Dakota)</vt:lpstr>
      <vt:lpstr>BSMK (North Dakota)</vt:lpstr>
      <vt:lpstr>ICT2 (Kansas)</vt:lpstr>
      <vt:lpstr>ICT2 (Kansas)</vt:lpstr>
      <vt:lpstr>ICT2 (Kansas)</vt:lpstr>
      <vt:lpstr>ICT2 (Kansas)</vt:lpstr>
      <vt:lpstr>PIN1 (S. California)</vt:lpstr>
      <vt:lpstr>PIN1 (S. California)</vt:lpstr>
      <vt:lpstr>PIN1 (S. California)</vt:lpstr>
      <vt:lpstr>PIN1 (S. California)</vt:lpstr>
      <vt:lpstr>PowerPoint Presentation</vt:lpstr>
      <vt:lpstr>Intra-frame velocity model</vt:lpstr>
      <vt:lpstr>A simple IFVM model is applied…</vt:lpstr>
      <vt:lpstr>PowerPoint Presentation</vt:lpstr>
      <vt:lpstr>FGCS and standardized lat/lon</vt:lpstr>
      <vt:lpstr>FGCS and standardized lat/lon</vt:lpstr>
      <vt:lpstr>FGCS and standardized lat/lon</vt:lpstr>
      <vt:lpstr>FGCS and standardized lat/lon</vt:lpstr>
      <vt:lpstr>FGCS and standardized lat/lon</vt:lpstr>
      <vt:lpstr>FGCS and standardized lat/lon</vt:lpstr>
      <vt:lpstr>FGCS and standardized lat/lon</vt:lpstr>
      <vt:lpstr>Is there a need for standardization?</vt:lpstr>
      <vt:lpstr>PowerPoint Presentation</vt:lpstr>
      <vt:lpstr>FGCS and FRNs</vt:lpstr>
      <vt:lpstr>FGCS and FRNs</vt:lpstr>
      <vt:lpstr>FGCS and FRNs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NGS All Hands 2.5.2010</dc:title>
  <dc:creator>Chris.Harm</dc:creator>
  <cp:lastModifiedBy>Dru Smith</cp:lastModifiedBy>
  <cp:revision>2650</cp:revision>
  <cp:lastPrinted>2017-02-02T17:15:29Z</cp:lastPrinted>
  <dcterms:created xsi:type="dcterms:W3CDTF">2009-09-30T12:20:38Z</dcterms:created>
  <dcterms:modified xsi:type="dcterms:W3CDTF">2017-10-10T18:16:44Z</dcterms:modified>
</cp:coreProperties>
</file>