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5"/>
  </p:notesMasterIdLst>
  <p:sldIdLst>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p:scale>
          <a:sx n="80" d="100"/>
          <a:sy n="80" d="100"/>
        </p:scale>
        <p:origin x="360" y="9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C2EE6-5303-41DB-949F-F15F98EF7D22}" type="datetimeFigureOut">
              <a:rPr lang="en-US" smtClean="0"/>
              <a:t>5/8/2018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C4816-FBB7-4621-A5EA-6AD82BC6F59F}" type="slidenum">
              <a:rPr lang="en-US" smtClean="0"/>
              <a:t>‹#›</a:t>
            </a:fld>
            <a:endParaRPr lang="en-US"/>
          </a:p>
        </p:txBody>
      </p:sp>
    </p:spTree>
    <p:extLst>
      <p:ext uri="{BB962C8B-B14F-4D97-AF65-F5344CB8AC3E}">
        <p14:creationId xmlns:p14="http://schemas.microsoft.com/office/powerpoint/2010/main" val="85358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None/>
            </a:pPr>
            <a:r>
              <a:rPr lang="en-US" altLang="en-US" sz="1200" b="1" dirty="0" smtClean="0">
                <a:solidFill>
                  <a:srgbClr val="C00000"/>
                </a:solidFill>
                <a:latin typeface="Arial Black" panose="020B0A04020102020204" pitchFamily="34" charset="0"/>
              </a:rPr>
              <a:t>National Oceanic and Atmospheric Administration</a:t>
            </a:r>
          </a:p>
          <a:p>
            <a:pPr eaLnBrk="1" hangingPunct="1">
              <a:spcBef>
                <a:spcPct val="0"/>
              </a:spcBef>
              <a:buFont typeface="Arial" panose="020B0604020202020204" pitchFamily="34" charset="0"/>
              <a:buNone/>
            </a:pPr>
            <a:r>
              <a:rPr lang="en-US" altLang="en-US" sz="1200" dirty="0" smtClean="0">
                <a:latin typeface="Arial" panose="020B0604020202020204" pitchFamily="34" charset="0"/>
              </a:rPr>
              <a:t>NSRS positioning data provides the reference for </a:t>
            </a:r>
            <a:r>
              <a:rPr lang="en-US" altLang="en-US" sz="1200" dirty="0" smtClean="0">
                <a:latin typeface="Arial Black" panose="020B0A04020102020204" pitchFamily="34" charset="0"/>
              </a:rPr>
              <a:t>NOAA’s </a:t>
            </a:r>
            <a:br>
              <a:rPr lang="en-US" altLang="en-US" sz="1200" dirty="0" smtClean="0">
                <a:latin typeface="Arial Black" panose="020B0A04020102020204" pitchFamily="34" charset="0"/>
              </a:rPr>
            </a:br>
            <a:r>
              <a:rPr lang="en-US" altLang="en-US" sz="1200" dirty="0" smtClean="0">
                <a:latin typeface="Arial Black" panose="020B0A04020102020204" pitchFamily="34" charset="0"/>
              </a:rPr>
              <a:t>nautical charts</a:t>
            </a:r>
            <a:r>
              <a:rPr lang="en-US" altLang="en-US" sz="1200" dirty="0" smtClean="0">
                <a:latin typeface="Arial" panose="020B0604020202020204" pitchFamily="34" charset="0"/>
              </a:rPr>
              <a:t>, among many other geospatial applications.  </a:t>
            </a:r>
          </a:p>
          <a:p>
            <a:pPr eaLnBrk="1" hangingPunct="1">
              <a:spcBef>
                <a:spcPct val="0"/>
              </a:spcBef>
              <a:buFont typeface="Arial" panose="020B0604020202020204" pitchFamily="34" charset="0"/>
              <a:buNone/>
            </a:pPr>
            <a:r>
              <a:rPr lang="en-US" altLang="en-US" sz="1200" b="1" dirty="0" smtClean="0">
                <a:latin typeface="Arial" panose="020B0604020202020204" pitchFamily="34" charset="0"/>
              </a:rPr>
              <a:t/>
            </a:r>
            <a:br>
              <a:rPr lang="en-US" altLang="en-US" sz="1200" b="1" dirty="0" smtClean="0">
                <a:latin typeface="Arial" panose="020B0604020202020204" pitchFamily="34" charset="0"/>
              </a:rPr>
            </a:br>
            <a:endParaRPr lang="en-US" altLang="en-US" sz="600" b="1" dirty="0" smtClean="0">
              <a:latin typeface="Arial" panose="020B0604020202020204" pitchFamily="34" charset="0"/>
            </a:endParaRPr>
          </a:p>
          <a:p>
            <a:pPr eaLnBrk="1" hangingPunct="1">
              <a:spcBef>
                <a:spcPct val="0"/>
              </a:spcBef>
              <a:buFont typeface="Arial" panose="020B0604020202020204" pitchFamily="34" charset="0"/>
              <a:buNone/>
            </a:pPr>
            <a:r>
              <a:rPr lang="en-US" altLang="en-US" sz="1200" b="1" dirty="0" smtClean="0">
                <a:solidFill>
                  <a:srgbClr val="C00000"/>
                </a:solidFill>
                <a:latin typeface="Arial Black" panose="020B0A04020102020204" pitchFamily="34" charset="0"/>
              </a:rPr>
              <a:t>Federal Emergency Management Agency</a:t>
            </a:r>
          </a:p>
          <a:p>
            <a:pPr eaLnBrk="1" hangingPunct="1">
              <a:spcBef>
                <a:spcPct val="0"/>
              </a:spcBef>
              <a:buFont typeface="Arial" panose="020B0604020202020204" pitchFamily="34" charset="0"/>
              <a:buNone/>
            </a:pPr>
            <a:r>
              <a:rPr lang="en-US" altLang="en-US" sz="1200" dirty="0" smtClean="0">
                <a:latin typeface="Arial" panose="020B0604020202020204" pitchFamily="34" charset="0"/>
              </a:rPr>
              <a:t>FEMA uses NSRS elevations to </a:t>
            </a:r>
            <a:r>
              <a:rPr lang="en-US" altLang="en-US" sz="1200" dirty="0" smtClean="0">
                <a:latin typeface="Arial Black" panose="020B0A04020102020204" pitchFamily="34" charset="0"/>
              </a:rPr>
              <a:t>determine flood zones </a:t>
            </a:r>
            <a:br>
              <a:rPr lang="en-US" altLang="en-US" sz="1200" dirty="0" smtClean="0">
                <a:latin typeface="Arial Black" panose="020B0A04020102020204" pitchFamily="34" charset="0"/>
              </a:rPr>
            </a:br>
            <a:r>
              <a:rPr lang="en-US" altLang="en-US" sz="1200" dirty="0" smtClean="0">
                <a:latin typeface="Arial" panose="020B0604020202020204" pitchFamily="34" charset="0"/>
              </a:rPr>
              <a:t>for the National Flood Insurance Program.  </a:t>
            </a:r>
          </a:p>
          <a:p>
            <a:pPr eaLnBrk="1" hangingPunct="1">
              <a:spcBef>
                <a:spcPct val="0"/>
              </a:spcBef>
              <a:buFont typeface="Arial" panose="020B0604020202020204" pitchFamily="34" charset="0"/>
              <a:buNone/>
            </a:pPr>
            <a:r>
              <a:rPr lang="en-US" altLang="en-US" sz="1200" dirty="0" smtClean="0">
                <a:latin typeface="Arial" panose="020B0604020202020204" pitchFamily="34" charset="0"/>
              </a:rPr>
              <a:t/>
            </a:r>
            <a:br>
              <a:rPr lang="en-US" altLang="en-US" sz="1200" dirty="0" smtClean="0">
                <a:latin typeface="Arial" panose="020B0604020202020204" pitchFamily="34" charset="0"/>
              </a:rPr>
            </a:br>
            <a:endParaRPr lang="en-US" altLang="en-US" sz="600" dirty="0" smtClean="0">
              <a:latin typeface="Arial" panose="020B0604020202020204" pitchFamily="34" charset="0"/>
            </a:endParaRPr>
          </a:p>
          <a:p>
            <a:pPr eaLnBrk="1" hangingPunct="1">
              <a:spcBef>
                <a:spcPct val="0"/>
              </a:spcBef>
              <a:buFont typeface="Arial" panose="020B0604020202020204" pitchFamily="34" charset="0"/>
              <a:buNone/>
            </a:pPr>
            <a:r>
              <a:rPr lang="en-US" altLang="en-US" sz="1200" b="1" dirty="0" smtClean="0">
                <a:solidFill>
                  <a:srgbClr val="C00000"/>
                </a:solidFill>
                <a:latin typeface="Arial Black" panose="020B0A04020102020204" pitchFamily="34" charset="0"/>
              </a:rPr>
              <a:t>United States Army Corps of Engineers</a:t>
            </a:r>
          </a:p>
          <a:p>
            <a:pPr eaLnBrk="1" hangingPunct="1">
              <a:spcBef>
                <a:spcPct val="0"/>
              </a:spcBef>
              <a:buFont typeface="Arial" panose="020B0604020202020204" pitchFamily="34" charset="0"/>
              <a:buNone/>
            </a:pPr>
            <a:r>
              <a:rPr lang="en-US" altLang="en-US" sz="1200" dirty="0" smtClean="0">
                <a:latin typeface="Arial" panose="020B0604020202020204" pitchFamily="34" charset="0"/>
              </a:rPr>
              <a:t>USACE uses NSRS elevations to </a:t>
            </a:r>
            <a:r>
              <a:rPr lang="en-US" altLang="en-US" sz="1200" dirty="0" smtClean="0">
                <a:latin typeface="Arial Black" panose="020B0A04020102020204" pitchFamily="34" charset="0"/>
              </a:rPr>
              <a:t>determine levee heights </a:t>
            </a:r>
            <a:br>
              <a:rPr lang="en-US" altLang="en-US" sz="1200" dirty="0" smtClean="0">
                <a:latin typeface="Arial Black" panose="020B0A04020102020204" pitchFamily="34" charset="0"/>
              </a:rPr>
            </a:br>
            <a:r>
              <a:rPr lang="en-US" altLang="en-US" sz="1200" dirty="0" smtClean="0">
                <a:latin typeface="Arial" panose="020B0604020202020204" pitchFamily="34" charset="0"/>
              </a:rPr>
              <a:t>and positions in their Levee Safety Program. </a:t>
            </a:r>
          </a:p>
          <a:p>
            <a:pPr eaLnBrk="1" hangingPunct="1">
              <a:spcBef>
                <a:spcPct val="0"/>
              </a:spcBef>
              <a:buFont typeface="Arial" panose="020B0604020202020204" pitchFamily="34" charset="0"/>
              <a:buNone/>
            </a:pPr>
            <a:r>
              <a:rPr lang="en-US" altLang="en-US" sz="1200" dirty="0" smtClean="0">
                <a:latin typeface="Arial" panose="020B0604020202020204" pitchFamily="34" charset="0"/>
              </a:rPr>
              <a:t/>
            </a:r>
            <a:br>
              <a:rPr lang="en-US" altLang="en-US" sz="1200" dirty="0" smtClean="0">
                <a:latin typeface="Arial" panose="020B0604020202020204" pitchFamily="34" charset="0"/>
              </a:rPr>
            </a:br>
            <a:endParaRPr lang="en-US" altLang="en-US" sz="600" dirty="0" smtClean="0">
              <a:latin typeface="Arial" panose="020B0604020202020204" pitchFamily="34" charset="0"/>
            </a:endParaRPr>
          </a:p>
          <a:p>
            <a:pPr eaLnBrk="1" hangingPunct="1">
              <a:spcBef>
                <a:spcPct val="0"/>
              </a:spcBef>
              <a:buFont typeface="Arial" panose="020B0604020202020204" pitchFamily="34" charset="0"/>
              <a:buNone/>
            </a:pPr>
            <a:r>
              <a:rPr lang="en-US" altLang="en-US" sz="1200" dirty="0" smtClean="0">
                <a:solidFill>
                  <a:srgbClr val="C00000"/>
                </a:solidFill>
                <a:latin typeface="Arial Black" panose="020B0A04020102020204" pitchFamily="34" charset="0"/>
              </a:rPr>
              <a:t>United States Geological Survey</a:t>
            </a:r>
          </a:p>
          <a:p>
            <a:pPr eaLnBrk="1" hangingPunct="1">
              <a:spcBef>
                <a:spcPct val="0"/>
              </a:spcBef>
              <a:buFont typeface="Arial" panose="020B0604020202020204" pitchFamily="34" charset="0"/>
              <a:buNone/>
            </a:pPr>
            <a:r>
              <a:rPr lang="en-US" altLang="en-US" sz="1200" dirty="0" smtClean="0">
                <a:latin typeface="Arial" panose="020B0604020202020204" pitchFamily="34" charset="0"/>
              </a:rPr>
              <a:t>USGS uses the NSRS to geospatially reference their </a:t>
            </a:r>
            <a:br>
              <a:rPr lang="en-US" altLang="en-US" sz="1200" dirty="0" smtClean="0">
                <a:latin typeface="Arial" panose="020B0604020202020204" pitchFamily="34" charset="0"/>
              </a:rPr>
            </a:br>
            <a:r>
              <a:rPr lang="en-US" altLang="en-US" sz="1200" dirty="0" smtClean="0">
                <a:latin typeface="Arial Black" panose="020B0A04020102020204" pitchFamily="34" charset="0"/>
              </a:rPr>
              <a:t>Topographic Maps and interior water data</a:t>
            </a:r>
            <a:r>
              <a:rPr lang="en-US" altLang="en-US" sz="1200" dirty="0" smtClean="0">
                <a:latin typeface="Arial" panose="020B0604020202020204" pitchFamily="34" charset="0"/>
              </a:rPr>
              <a:t> for the nation.</a:t>
            </a:r>
          </a:p>
          <a:p>
            <a:pPr eaLnBrk="1" hangingPunct="1">
              <a:spcBef>
                <a:spcPct val="0"/>
              </a:spcBef>
              <a:buFont typeface="Arial" panose="020B0604020202020204" pitchFamily="34" charset="0"/>
              <a:buNone/>
            </a:pPr>
            <a:r>
              <a:rPr lang="en-US" altLang="en-US" sz="1200" dirty="0" smtClean="0">
                <a:latin typeface="Arial" panose="020B0604020202020204" pitchFamily="34" charset="0"/>
              </a:rPr>
              <a:t/>
            </a:r>
            <a:br>
              <a:rPr lang="en-US" altLang="en-US" sz="1200" dirty="0" smtClean="0">
                <a:latin typeface="Arial" panose="020B0604020202020204" pitchFamily="34" charset="0"/>
              </a:rPr>
            </a:br>
            <a:endParaRPr lang="en-US" altLang="en-US" sz="800" b="1" dirty="0" smtClean="0">
              <a:latin typeface="Arial Black" panose="020B0A04020102020204" pitchFamily="34" charset="0"/>
            </a:endParaRPr>
          </a:p>
          <a:p>
            <a:pPr eaLnBrk="1" hangingPunct="1">
              <a:spcBef>
                <a:spcPct val="0"/>
              </a:spcBef>
              <a:buFont typeface="Arial" panose="020B0604020202020204" pitchFamily="34" charset="0"/>
              <a:buNone/>
            </a:pPr>
            <a:r>
              <a:rPr lang="en-US" altLang="en-US" sz="1200" b="1" dirty="0" smtClean="0">
                <a:solidFill>
                  <a:srgbClr val="C00000"/>
                </a:solidFill>
                <a:latin typeface="Arial Black" panose="020B0A04020102020204" pitchFamily="34" charset="0"/>
              </a:rPr>
              <a:t>National Geospatial Intelligence Agency</a:t>
            </a:r>
          </a:p>
          <a:p>
            <a:pPr eaLnBrk="1" hangingPunct="1">
              <a:spcBef>
                <a:spcPct val="0"/>
              </a:spcBef>
              <a:buFont typeface="Arial" panose="020B0604020202020204" pitchFamily="34" charset="0"/>
              <a:buNone/>
            </a:pPr>
            <a:r>
              <a:rPr lang="en-US" altLang="en-US" sz="1200" dirty="0" smtClean="0">
                <a:latin typeface="Arial" panose="020B0604020202020204" pitchFamily="34" charset="0"/>
              </a:rPr>
              <a:t>NSRS gravity data contributes to </a:t>
            </a:r>
            <a:r>
              <a:rPr lang="en-US" altLang="en-US" sz="1200" dirty="0" smtClean="0">
                <a:latin typeface="Arial Black" panose="020B0A04020102020204" pitchFamily="34" charset="0"/>
              </a:rPr>
              <a:t>NGA’s geospatial mission.</a:t>
            </a:r>
            <a:endParaRPr lang="en-US" altLang="en-US" sz="1800"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0C20AF1-C68F-4989-B125-B031D1F8ADA3}"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a:sym typeface="Arial"/>
                <a:rtl val="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a:sym typeface="Arial"/>
              <a:rtl val="0"/>
            </a:endParaRPr>
          </a:p>
        </p:txBody>
      </p:sp>
    </p:spTree>
    <p:extLst>
      <p:ext uri="{BB962C8B-B14F-4D97-AF65-F5344CB8AC3E}">
        <p14:creationId xmlns:p14="http://schemas.microsoft.com/office/powerpoint/2010/main" val="291958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would be equivalent to collecting from JAX – MIA. Additional 30 minutes would be up on the WMTS.</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818B28-2A64-4DA6-90B9-F026756229F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544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IMAGE:  Before Hurricane Irma and After in Big Pine Key, FL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BAECD71D-7C4D-44EF-A544-52C723EA94E8}" type="slidenum">
              <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tl val="0"/>
              </a:rPr>
              <a:pPr marL="0" marR="0" lvl="0" indent="0" algn="l"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143398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72D07D0-4193-46FE-B1EA-0E27BE78547C}"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Arial"/>
                <a:sym typeface="Arial"/>
                <a:rtl val="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Arial"/>
              <a:sym typeface="Arial"/>
              <a:rtl val="0"/>
            </a:endParaRPr>
          </a:p>
        </p:txBody>
      </p:sp>
    </p:spTree>
    <p:extLst>
      <p:ext uri="{BB962C8B-B14F-4D97-AF65-F5344CB8AC3E}">
        <p14:creationId xmlns:p14="http://schemas.microsoft.com/office/powerpoint/2010/main" val="412839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NGS Aerial Imagery collected for Corpus Christi and Back Bay areas, Houston and surrounding suburbs, Galveston, Liberty, Beaumont.</a:t>
            </a:r>
          </a:p>
          <a:p>
            <a:r>
              <a:rPr lang="en-US" altLang="en-US" smtClean="0"/>
              <a:t>·         Fight Hours: 83.3hrs</a:t>
            </a:r>
          </a:p>
          <a:p>
            <a:r>
              <a:rPr lang="en-US" altLang="en-US" smtClean="0"/>
              <a:t>·         Total Images: 25560</a:t>
            </a:r>
          </a:p>
          <a:p>
            <a:r>
              <a:rPr lang="en-US" altLang="en-US" smtClean="0"/>
              <a:t>·         Total km2:  16421</a:t>
            </a:r>
          </a:p>
          <a:p>
            <a:r>
              <a:rPr lang="en-US" altLang="en-US" smtClean="0"/>
              <a:t>·        * Campaign Days: 8/27/2017-9/3/2017</a:t>
            </a:r>
          </a:p>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DD54055-9CC7-4004-BDFB-D1A24D561F1F}" type="slidenum">
              <a:rPr kumimoji="0" lang="en-US"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324896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2" name="Shape 227"/>
          <p:cNvSpPr>
            <a:spLocks noGrp="1" noRot="1" noChangeAspect="1" noTextEdit="1"/>
          </p:cNvSpPr>
          <p:nvPr>
            <p:ph type="sldImg" idx="2"/>
          </p:nvPr>
        </p:nvSpPr>
        <p:spPr bwMode="auto">
          <a:xfrm>
            <a:off x="1209675" y="708025"/>
            <a:ext cx="4719638" cy="35401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8" name="Shape 228"/>
          <p:cNvSpPr txBox="1">
            <a:spLocks noGrp="1"/>
          </p:cNvSpPr>
          <p:nvPr>
            <p:ph type="body" idx="1"/>
          </p:nvPr>
        </p:nvSpPr>
        <p:spPr>
          <a:xfrm>
            <a:off x="714375" y="4483100"/>
            <a:ext cx="5711825" cy="4246563"/>
          </a:xfrm>
          <a:ln/>
        </p:spPr>
        <p:txBody>
          <a:bodyPr wrap="square" lIns="93162" tIns="93162" rIns="93162" bIns="93162" anchor="t" anchorCtr="0">
            <a:noAutofit/>
          </a:bodyPr>
          <a:lstStyle/>
          <a:p>
            <a:pPr marL="0" lvl="1" indent="-71177">
              <a:spcBef>
                <a:spcPts val="0"/>
              </a:spcBef>
              <a:spcAft>
                <a:spcPts val="0"/>
              </a:spcAft>
              <a:buClr>
                <a:schemeClr val="dk1"/>
              </a:buClr>
              <a:buSzPct val="100000"/>
              <a:defRPr/>
            </a:pPr>
            <a:r>
              <a:rPr lang="en-US" sz="1100" b="1">
                <a:solidFill>
                  <a:schemeClr val="dk1"/>
                </a:solidFill>
                <a:latin typeface="Arial"/>
                <a:ea typeface="Arial"/>
                <a:cs typeface="Arial"/>
                <a:sym typeface="Arial"/>
              </a:rPr>
              <a:t>SLIDE 6 - Emergency Response Imagery. </a:t>
            </a:r>
            <a:r>
              <a:rPr lang="en-US" sz="1100" b="1" i="1">
                <a:solidFill>
                  <a:schemeClr val="dk1"/>
                </a:solidFill>
                <a:latin typeface="Arial"/>
                <a:ea typeface="Arial"/>
                <a:cs typeface="Arial"/>
                <a:sym typeface="Arial"/>
              </a:rPr>
              <a:t>Click for fade-in</a:t>
            </a:r>
          </a:p>
          <a:p>
            <a:pPr marL="174708" lvl="1"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As soon as weather permitted, we began aerial survey missions to assess damages to areas affected by the hurricanes. </a:t>
            </a:r>
          </a:p>
          <a:p>
            <a:pPr marL="174708" lvl="1"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The data we collected were rapidly processed and provided to emergency responders and coastal managers, often within hours of collection. </a:t>
            </a:r>
            <a:r>
              <a:rPr lang="en-US" sz="1100" b="1">
                <a:solidFill>
                  <a:schemeClr val="dk1"/>
                </a:solidFill>
                <a:latin typeface="Arial"/>
                <a:ea typeface="Arial"/>
                <a:cs typeface="Arial"/>
                <a:sym typeface="Arial"/>
              </a:rPr>
              <a:t> </a:t>
            </a:r>
          </a:p>
          <a:p>
            <a:pPr marL="174708" lvl="1"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NOAA has developed this capability to capture high resolution mapping imagery to support NOAA Nautical Charting requirements as well as support Emergency Response. </a:t>
            </a:r>
          </a:p>
          <a:p>
            <a:pPr marL="174708" lvl="1"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We have responded to over 30 events of national significance since 2003 as well as updated thousands of miles of shoreline on NOAA Nautical Charts. This capability is the result of over three decades of investments and the support of the NOAA Corps.</a:t>
            </a:r>
          </a:p>
          <a:p>
            <a:pPr marL="174708" lvl="1"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The imagery facilitated search and rescue efforts, enabled expedited rental assistance, identified hazards to navigation and releases of hazardous materials, and has allowed for the identifications of substantial damage priorities for mitigation, and routing and logistics support. To just name a few of its uses. </a:t>
            </a:r>
          </a:p>
          <a:p>
            <a:pPr marL="174708" lvl="1"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This is also the first glance residents have of their property and is publically accessible information.</a:t>
            </a:r>
          </a:p>
          <a:p>
            <a:pPr marL="174708" lvl="1" indent="-129413">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To give you a understanding of the operations support we provided – over a month of aircraft operations began on August 27, two NOAA aircraft (primarily the NOAA King Air) flew almost 40,000 miles for the hurricanes, including Nate. This is equivalent to flying cross country and back 17 times. For Hurricanes Harvey, Irma, and Maria more than 65,000 images were collected, covering the same area as the State of Maryland (9774 sq miles).</a:t>
            </a:r>
          </a:p>
          <a:p>
            <a:pPr marL="174708" lvl="1" indent="-129413">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During the response efforts for Maria; the NOAA King Air worked from Curacao – 400 miles to the south of PR- and for 5 straight days flew two missions over PR and USVI for days that lasted 10-12 hours. This is remarkable considering other support assets – including DoD and the Civil Air Patrol were limited by distance and weather. This speaks to the resolve of the flight crews and the capability of the aircraft – one of the lessons learned from Hurricane Katrina I will talk about later. </a:t>
            </a:r>
          </a:p>
          <a:p>
            <a:pPr marL="174708" lvl="1"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I am going to let the utility of these images speak for themselves with a few examples.</a:t>
            </a:r>
          </a:p>
          <a:p>
            <a:pPr marL="174708" lvl="1"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This is near Lynchburg, Texas – East of Houston - following Hurricane Harvey </a:t>
            </a:r>
            <a:r>
              <a:rPr lang="en-US" sz="1100" b="1">
                <a:solidFill>
                  <a:schemeClr val="dk1"/>
                </a:solidFill>
                <a:latin typeface="Arial"/>
                <a:ea typeface="Arial"/>
                <a:cs typeface="Arial"/>
                <a:sym typeface="Arial"/>
              </a:rPr>
              <a:t>[click]</a:t>
            </a:r>
          </a:p>
          <a:p>
            <a:pPr marL="174708" lvl="1" indent="-129413">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The Gulf and especially Houston area is largely dependent on tug and barge providers to support intermodal transportation of goods and services. On two occasions we were asked to acquire imagery of areas where large concentrations of barges were located and had come lose during the storm in order to locate and determine how to pull them apart, as you can see in this image. With the this imagery they could see the barges and the extent of the flooding surrounding the navigation channel. </a:t>
            </a:r>
          </a:p>
          <a:p>
            <a:pPr indent="-71177">
              <a:spcBef>
                <a:spcPts val="0"/>
              </a:spcBef>
              <a:spcAft>
                <a:spcPts val="0"/>
              </a:spcAft>
              <a:buClr>
                <a:schemeClr val="dk1"/>
              </a:buClr>
              <a:buSzPct val="100000"/>
              <a:defRPr/>
            </a:pPr>
            <a:endParaRPr sz="1100">
              <a:solidFill>
                <a:schemeClr val="dk1"/>
              </a:solidFill>
              <a:latin typeface="Arial"/>
              <a:ea typeface="Arial"/>
              <a:cs typeface="Arial"/>
              <a:sym typeface="Arial"/>
            </a:endParaRPr>
          </a:p>
          <a:p>
            <a:pPr indent="-71177">
              <a:spcBef>
                <a:spcPts val="0"/>
              </a:spcBef>
              <a:spcAft>
                <a:spcPts val="0"/>
              </a:spcAft>
              <a:buClr>
                <a:schemeClr val="dk1"/>
              </a:buClr>
              <a:buSzPct val="100000"/>
              <a:defRPr/>
            </a:pPr>
            <a:endParaRPr sz="1100">
              <a:solidFill>
                <a:schemeClr val="dk1"/>
              </a:solidFill>
              <a:latin typeface="Arial"/>
              <a:ea typeface="Arial"/>
              <a:cs typeface="Arial"/>
              <a:sym typeface="Arial"/>
            </a:endParaRPr>
          </a:p>
          <a:p>
            <a:pPr indent="-71177">
              <a:spcBef>
                <a:spcPts val="0"/>
              </a:spcBef>
              <a:spcAft>
                <a:spcPts val="0"/>
              </a:spcAft>
              <a:buClr>
                <a:schemeClr val="dk1"/>
              </a:buClr>
              <a:buSzPct val="100000"/>
              <a:defRPr/>
            </a:pPr>
            <a:r>
              <a:rPr lang="en-US" sz="1100" b="1">
                <a:solidFill>
                  <a:schemeClr val="dk1"/>
                </a:solidFill>
                <a:latin typeface="Arial"/>
                <a:ea typeface="Arial"/>
                <a:cs typeface="Arial"/>
                <a:sym typeface="Arial"/>
              </a:rPr>
              <a:t>IMAGES</a:t>
            </a:r>
          </a:p>
          <a:p>
            <a:pPr indent="-71177">
              <a:spcBef>
                <a:spcPts val="0"/>
              </a:spcBef>
              <a:spcAft>
                <a:spcPts val="0"/>
              </a:spcAft>
              <a:buClr>
                <a:schemeClr val="dk1"/>
              </a:buClr>
              <a:buSzPct val="100000"/>
              <a:defRPr/>
            </a:pPr>
            <a:r>
              <a:rPr lang="en-US" sz="1100">
                <a:solidFill>
                  <a:schemeClr val="dk1"/>
                </a:solidFill>
                <a:latin typeface="Arial"/>
                <a:ea typeface="Arial"/>
                <a:cs typeface="Arial"/>
                <a:sym typeface="Arial"/>
              </a:rPr>
              <a:t>Near Lynchburg, Texas, following Hurricane Harvey</a:t>
            </a:r>
          </a:p>
          <a:p>
            <a:pPr indent="-71177">
              <a:spcBef>
                <a:spcPts val="0"/>
              </a:spcBef>
              <a:buClr>
                <a:schemeClr val="dk1"/>
              </a:buClr>
              <a:buSzPct val="100000"/>
              <a:defRPr/>
            </a:pPr>
            <a:r>
              <a:rPr lang="en-US" sz="1100">
                <a:solidFill>
                  <a:schemeClr val="dk1"/>
                </a:solidFill>
                <a:latin typeface="Arial"/>
                <a:ea typeface="Arial"/>
                <a:cs typeface="Arial"/>
                <a:sym typeface="Arial"/>
              </a:rPr>
              <a:t>https://oceanservice.noaa.gov/news/sep17/hurricane-harvey.html</a:t>
            </a:r>
          </a:p>
        </p:txBody>
      </p:sp>
      <p:sp>
        <p:nvSpPr>
          <p:cNvPr id="229" name="Shape 229"/>
          <p:cNvSpPr>
            <a:spLocks noGrp="1"/>
          </p:cNvSpPr>
          <p:nvPr>
            <p:ph type="sldNum" sz="quarter" idx="5"/>
          </p:nvPr>
        </p:nvSpPr>
        <p:spPr>
          <a:xfrm>
            <a:off x="4043363" y="8966200"/>
            <a:ext cx="3095625" cy="469900"/>
          </a:xfrm>
        </p:spPr>
        <p:txBody>
          <a:bodyPr lIns="94716" tIns="47358" rIns="94716" bIns="47358">
            <a:noAutofit/>
          </a:bodyPr>
          <a:lstStyle/>
          <a:p>
            <a:pPr marL="0" marR="0" lvl="0" indent="-90589" algn="l" defTabSz="931774" rtl="0" eaLnBrk="1" fontAlgn="auto" latinLnBrk="0" hangingPunct="1">
              <a:lnSpc>
                <a:spcPct val="100000"/>
              </a:lnSpc>
              <a:spcBef>
                <a:spcPts val="0"/>
              </a:spcBef>
              <a:spcAft>
                <a:spcPts val="0"/>
              </a:spcAft>
              <a:buClr>
                <a:srgbClr val="000000"/>
              </a:buClr>
              <a:buSzPct val="100000"/>
              <a:buFontTx/>
              <a:buNone/>
              <a:tabLst/>
              <a:defRPr/>
            </a:pPr>
            <a:fld id="{ECDA5EE7-39EC-4B72-AAB4-AF25EBFCE0FC}"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tl val="0"/>
              </a:rPr>
              <a:pPr marL="0" marR="0" lvl="0" indent="-90589" algn="l" defTabSz="931774" rtl="0" eaLnBrk="1" fontAlgn="auto" latinLnBrk="0" hangingPunct="1">
                <a:lnSpc>
                  <a:spcPct val="100000"/>
                </a:lnSpc>
                <a:spcBef>
                  <a:spcPts val="0"/>
                </a:spcBef>
                <a:spcAft>
                  <a:spcPts val="0"/>
                </a:spcAft>
                <a:buClr>
                  <a:srgbClr val="000000"/>
                </a:buClr>
                <a:buSzPct val="100000"/>
                <a:buFontTx/>
                <a:buNone/>
                <a:tabLst/>
                <a:defRPr/>
              </a:pPr>
              <a:t>5</a:t>
            </a:fld>
            <a:endParaRPr kumimoji="0" lang="en-US" sz="1400" b="0" i="0" u="none" strike="noStrike" kern="0" cap="none" spc="0" normalizeH="0" baseline="0" noProof="0">
              <a:ln>
                <a:noFill/>
              </a:ln>
              <a:solidFill>
                <a:srgbClr val="000000"/>
              </a:solidFill>
              <a:effectLst/>
              <a:uLnTx/>
              <a:uFillTx/>
              <a:latin typeface="Arial"/>
              <a:ea typeface="Arial"/>
              <a:cs typeface="Arial"/>
              <a:sym typeface="Arial"/>
              <a:rtl val="0"/>
            </a:endParaRPr>
          </a:p>
        </p:txBody>
      </p:sp>
    </p:spTree>
    <p:extLst>
      <p:ext uri="{BB962C8B-B14F-4D97-AF65-F5344CB8AC3E}">
        <p14:creationId xmlns:p14="http://schemas.microsoft.com/office/powerpoint/2010/main" val="54823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NGS Arial Imagery collected for Florida Keys, Naples, Fort Myers, Jacksonville, Savannah, Charleston, and Tampa.</a:t>
            </a:r>
          </a:p>
          <a:p>
            <a:r>
              <a:rPr lang="en-US" altLang="en-US" smtClean="0"/>
              <a:t>·         Fight Hours: 75.7hrs</a:t>
            </a:r>
          </a:p>
          <a:p>
            <a:r>
              <a:rPr lang="en-US" altLang="en-US" smtClean="0"/>
              <a:t>·         Total Images: 23915</a:t>
            </a:r>
          </a:p>
          <a:p>
            <a:r>
              <a:rPr lang="en-US" altLang="en-US" smtClean="0"/>
              <a:t>·         Total km2:  5865</a:t>
            </a:r>
          </a:p>
          <a:p>
            <a:r>
              <a:rPr lang="en-US" altLang="en-US" smtClean="0"/>
              <a:t>·        * Campaign Days 9/11/2017 - 9/18/2017</a:t>
            </a:r>
          </a:p>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EAB7C958-1B81-446E-ACC3-571D12312D15}" type="slidenum">
              <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tl val="0"/>
              </a:rPr>
              <a:pPr marL="0" marR="0" lvl="0" indent="0" algn="l"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61157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237"/>
          <p:cNvSpPr>
            <a:spLocks noGrp="1" noRot="1" noChangeAspect="1" noTextEdit="1"/>
          </p:cNvSpPr>
          <p:nvPr>
            <p:ph type="sldImg" idx="2"/>
          </p:nvPr>
        </p:nvSpPr>
        <p:spPr bwMode="auto">
          <a:xfrm>
            <a:off x="1209675" y="708025"/>
            <a:ext cx="4719638" cy="35401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4339" name="Shape 238"/>
          <p:cNvSpPr txBox="1">
            <a:spLocks noGrp="1"/>
          </p:cNvSpPr>
          <p:nvPr>
            <p:ph type="body" idx="1"/>
          </p:nvPr>
        </p:nvSpPr>
        <p:spPr bwMode="auto">
          <a:xfrm>
            <a:off x="714375" y="4483100"/>
            <a:ext cx="5711825" cy="424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93162" rIns="93162" bIns="93162" numCol="1" anchor="t" anchorCtr="0" compatLnSpc="1">
            <a:prstTxWarp prst="textNoShape">
              <a:avLst/>
            </a:prstTxWarp>
          </a:bodyPr>
          <a:lstStyle/>
          <a:p>
            <a:pPr indent="-69850">
              <a:spcBef>
                <a:spcPct val="0"/>
              </a:spcBef>
              <a:buClr>
                <a:srgbClr val="000000"/>
              </a:buClr>
            </a:pPr>
            <a:r>
              <a:rPr lang="en-US" altLang="en-US" sz="1100" b="1" smtClean="0">
                <a:solidFill>
                  <a:srgbClr val="000000"/>
                </a:solidFill>
                <a:latin typeface="Arial" panose="020B0604020202020204" pitchFamily="34" charset="0"/>
                <a:cs typeface="Arial" panose="020B0604020202020204" pitchFamily="34" charset="0"/>
                <a:sym typeface="Arial" panose="020B0604020202020204" pitchFamily="34" charset="0"/>
              </a:rPr>
              <a:t>SLIDE 7 - Emergency Response Imagery </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This is Key Largo, Florida following Hurricane Irma (no click necessary).</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For those familiar with the Keys, tourism and recreation is a huge part of the economy. </a:t>
            </a:r>
          </a:p>
          <a:p>
            <a:pPr indent="-69850">
              <a:spcBef>
                <a:spcPct val="0"/>
              </a:spcBef>
              <a:buClr>
                <a:srgbClr val="000000"/>
              </a:buClr>
            </a:pPr>
            <a:endPar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indent="-69850">
              <a:spcBef>
                <a:spcPct val="0"/>
              </a:spcBef>
              <a:buClr>
                <a:srgbClr val="000000"/>
              </a:buClr>
            </a:pPr>
            <a:endPar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indent="-69850">
              <a:spcBef>
                <a:spcPct val="0"/>
              </a:spcBef>
              <a:buClr>
                <a:srgbClr val="000000"/>
              </a:buClr>
            </a:pPr>
            <a:r>
              <a:rPr lang="en-US" altLang="en-US" sz="1100" b="1" smtClean="0">
                <a:solidFill>
                  <a:srgbClr val="000000"/>
                </a:solidFill>
                <a:latin typeface="Arial" panose="020B0604020202020204" pitchFamily="34" charset="0"/>
                <a:cs typeface="Arial" panose="020B0604020202020204" pitchFamily="34" charset="0"/>
                <a:sym typeface="Arial" panose="020B0604020202020204" pitchFamily="34" charset="0"/>
              </a:rPr>
              <a:t>IMAGES</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Key Largo, Florida, following Hurricane Irma</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https://oceanservice.noaa.gov/news/sep17/hurricane-irma.html</a:t>
            </a:r>
          </a:p>
        </p:txBody>
      </p:sp>
      <p:sp>
        <p:nvSpPr>
          <p:cNvPr id="239" name="Shape 239"/>
          <p:cNvSpPr>
            <a:spLocks noGrp="1"/>
          </p:cNvSpPr>
          <p:nvPr>
            <p:ph type="sldNum" sz="quarter" idx="5"/>
          </p:nvPr>
        </p:nvSpPr>
        <p:spPr>
          <a:xfrm>
            <a:off x="4043363" y="8966200"/>
            <a:ext cx="3095625" cy="469900"/>
          </a:xfrm>
        </p:spPr>
        <p:txBody>
          <a:bodyPr lIns="94716" tIns="47358" rIns="94716" bIns="47358">
            <a:noAutofit/>
          </a:bodyPr>
          <a:lstStyle/>
          <a:p>
            <a:pPr marL="0" marR="0" lvl="0" indent="-90589" algn="l" defTabSz="931774" rtl="0" eaLnBrk="1" fontAlgn="auto" latinLnBrk="0" hangingPunct="1">
              <a:lnSpc>
                <a:spcPct val="100000"/>
              </a:lnSpc>
              <a:spcBef>
                <a:spcPts val="0"/>
              </a:spcBef>
              <a:spcAft>
                <a:spcPts val="0"/>
              </a:spcAft>
              <a:buClr>
                <a:srgbClr val="000000"/>
              </a:buClr>
              <a:buSzPct val="100000"/>
              <a:buFontTx/>
              <a:buNone/>
              <a:tabLst/>
              <a:defRPr/>
            </a:pPr>
            <a:fld id="{4E55B661-3BE4-4388-8EFD-83E059311DAB}"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tl val="0"/>
              </a:rPr>
              <a:pPr marL="0" marR="0" lvl="0" indent="-90589" algn="l" defTabSz="931774" rtl="0" eaLnBrk="1" fontAlgn="auto" latinLnBrk="0" hangingPunct="1">
                <a:lnSpc>
                  <a:spcPct val="100000"/>
                </a:lnSpc>
                <a:spcBef>
                  <a:spcPts val="0"/>
                </a:spcBef>
                <a:spcAft>
                  <a:spcPts val="0"/>
                </a:spcAft>
                <a:buClr>
                  <a:srgbClr val="000000"/>
                </a:buClr>
                <a:buSzPct val="100000"/>
                <a:buFontTx/>
                <a:buNone/>
                <a:tabLst/>
                <a:defRPr/>
              </a:pPr>
              <a:t>7</a:t>
            </a:fld>
            <a:endParaRPr kumimoji="0" lang="en-US" sz="1400" b="0" i="0" u="none" strike="noStrike" kern="0" cap="none" spc="0" normalizeH="0" baseline="0" noProof="0">
              <a:ln>
                <a:noFill/>
              </a:ln>
              <a:solidFill>
                <a:srgbClr val="000000"/>
              </a:solidFill>
              <a:effectLst/>
              <a:uLnTx/>
              <a:uFillTx/>
              <a:latin typeface="Arial"/>
              <a:ea typeface="Arial"/>
              <a:cs typeface="Arial"/>
              <a:sym typeface="Arial"/>
              <a:rtl val="0"/>
            </a:endParaRPr>
          </a:p>
        </p:txBody>
      </p:sp>
    </p:spTree>
    <p:extLst>
      <p:ext uri="{BB962C8B-B14F-4D97-AF65-F5344CB8AC3E}">
        <p14:creationId xmlns:p14="http://schemas.microsoft.com/office/powerpoint/2010/main" val="4098490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246"/>
          <p:cNvSpPr>
            <a:spLocks noGrp="1" noRot="1" noChangeAspect="1" noTextEdit="1"/>
          </p:cNvSpPr>
          <p:nvPr>
            <p:ph type="sldImg" idx="2"/>
          </p:nvPr>
        </p:nvSpPr>
        <p:spPr bwMode="auto">
          <a:xfrm>
            <a:off x="1209675" y="708025"/>
            <a:ext cx="4719638" cy="35401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387" name="Shape 247"/>
          <p:cNvSpPr txBox="1">
            <a:spLocks noGrp="1"/>
          </p:cNvSpPr>
          <p:nvPr>
            <p:ph type="body" idx="1"/>
          </p:nvPr>
        </p:nvSpPr>
        <p:spPr bwMode="auto">
          <a:xfrm>
            <a:off x="714375" y="4483100"/>
            <a:ext cx="5711825" cy="424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93162" rIns="93162" bIns="93162" numCol="1" anchor="t" anchorCtr="0" compatLnSpc="1">
            <a:prstTxWarp prst="textNoShape">
              <a:avLst/>
            </a:prstTxWarp>
          </a:bodyPr>
          <a:lstStyle/>
          <a:p>
            <a:pPr indent="-69850">
              <a:spcBef>
                <a:spcPct val="0"/>
              </a:spcBef>
              <a:buClr>
                <a:srgbClr val="000000"/>
              </a:buClr>
            </a:pPr>
            <a:r>
              <a:rPr lang="en-US" altLang="en-US" sz="1100" b="1" smtClean="0">
                <a:solidFill>
                  <a:srgbClr val="000000"/>
                </a:solidFill>
                <a:latin typeface="Arial" panose="020B0604020202020204" pitchFamily="34" charset="0"/>
                <a:cs typeface="Arial" panose="020B0604020202020204" pitchFamily="34" charset="0"/>
                <a:sym typeface="Arial" panose="020B0604020202020204" pitchFamily="34" charset="0"/>
              </a:rPr>
              <a:t>SLIDE 7 - Emergency Response Imagery </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This is Big Pine Key, Florida following Hurricane Irma (no click necessary).</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For those familiar with the Keys, tourism and recreation is a huge part of the economy.</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Many people were looking at our images not only to see if their property was still standing but if their boats were where they left them. </a:t>
            </a:r>
          </a:p>
          <a:p>
            <a:pPr indent="-69850">
              <a:spcBef>
                <a:spcPct val="0"/>
              </a:spcBef>
              <a:buClr>
                <a:srgbClr val="000000"/>
              </a:buClr>
            </a:pPr>
            <a:endPar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indent="-69850">
              <a:spcBef>
                <a:spcPct val="0"/>
              </a:spcBef>
              <a:buClr>
                <a:srgbClr val="000000"/>
              </a:buClr>
            </a:pPr>
            <a:endPar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indent="-69850">
              <a:spcBef>
                <a:spcPct val="0"/>
              </a:spcBef>
              <a:buClr>
                <a:srgbClr val="000000"/>
              </a:buClr>
            </a:pPr>
            <a:r>
              <a:rPr lang="en-US" altLang="en-US" sz="1100" b="1" smtClean="0">
                <a:solidFill>
                  <a:srgbClr val="000000"/>
                </a:solidFill>
                <a:latin typeface="Arial" panose="020B0604020202020204" pitchFamily="34" charset="0"/>
                <a:cs typeface="Arial" panose="020B0604020202020204" pitchFamily="34" charset="0"/>
                <a:sym typeface="Arial" panose="020B0604020202020204" pitchFamily="34" charset="0"/>
              </a:rPr>
              <a:t>IMAGES</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Key Largo, Florida, following Hurricane Irma</a:t>
            </a:r>
          </a:p>
          <a:p>
            <a:pPr indent="-69850">
              <a:spcBef>
                <a:spcPct val="0"/>
              </a:spcBef>
              <a:buClr>
                <a:srgbClr val="000000"/>
              </a:buClr>
            </a:pPr>
            <a:r>
              <a:rPr lang="en-US" altLang="en-US" sz="1100" smtClean="0">
                <a:solidFill>
                  <a:srgbClr val="000000"/>
                </a:solidFill>
                <a:latin typeface="Arial" panose="020B0604020202020204" pitchFamily="34" charset="0"/>
                <a:cs typeface="Arial" panose="020B0604020202020204" pitchFamily="34" charset="0"/>
                <a:sym typeface="Arial" panose="020B0604020202020204" pitchFamily="34" charset="0"/>
              </a:rPr>
              <a:t>https://oceanservice.noaa.gov/news/sep17/hurricane-irma.html</a:t>
            </a:r>
          </a:p>
        </p:txBody>
      </p:sp>
      <p:sp>
        <p:nvSpPr>
          <p:cNvPr id="248" name="Shape 248"/>
          <p:cNvSpPr>
            <a:spLocks noGrp="1"/>
          </p:cNvSpPr>
          <p:nvPr>
            <p:ph type="sldNum" sz="quarter" idx="5"/>
          </p:nvPr>
        </p:nvSpPr>
        <p:spPr>
          <a:xfrm>
            <a:off x="4043363" y="8966200"/>
            <a:ext cx="3095625" cy="469900"/>
          </a:xfrm>
        </p:spPr>
        <p:txBody>
          <a:bodyPr lIns="94716" tIns="47358" rIns="94716" bIns="47358">
            <a:noAutofit/>
          </a:bodyPr>
          <a:lstStyle/>
          <a:p>
            <a:pPr marL="0" marR="0" lvl="0" indent="-90589" algn="l" defTabSz="931774" rtl="0" eaLnBrk="1" fontAlgn="auto" latinLnBrk="0" hangingPunct="1">
              <a:lnSpc>
                <a:spcPct val="100000"/>
              </a:lnSpc>
              <a:spcBef>
                <a:spcPts val="0"/>
              </a:spcBef>
              <a:spcAft>
                <a:spcPts val="0"/>
              </a:spcAft>
              <a:buClr>
                <a:srgbClr val="000000"/>
              </a:buClr>
              <a:buSzPct val="100000"/>
              <a:buFontTx/>
              <a:buNone/>
              <a:tabLst/>
              <a:defRPr/>
            </a:pPr>
            <a:fld id="{CF70B5C5-8D3B-47B2-A62C-DD9F6371BAC5}"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tl val="0"/>
              </a:rPr>
              <a:pPr marL="0" marR="0" lvl="0" indent="-90589" algn="l" defTabSz="931774" rtl="0" eaLnBrk="1" fontAlgn="auto" latinLnBrk="0" hangingPunct="1">
                <a:lnSpc>
                  <a:spcPct val="100000"/>
                </a:lnSpc>
                <a:spcBef>
                  <a:spcPts val="0"/>
                </a:spcBef>
                <a:spcAft>
                  <a:spcPts val="0"/>
                </a:spcAft>
                <a:buClr>
                  <a:srgbClr val="000000"/>
                </a:buClr>
                <a:buSzPct val="100000"/>
                <a:buFontTx/>
                <a:buNone/>
                <a:tabLst/>
                <a:defRPr/>
              </a:pPr>
              <a:t>8</a:t>
            </a:fld>
            <a:endParaRPr kumimoji="0" lang="en-US" sz="1400" b="0" i="0" u="none" strike="noStrike" kern="0" cap="none" spc="0" normalizeH="0" baseline="0" noProof="0">
              <a:ln>
                <a:noFill/>
              </a:ln>
              <a:solidFill>
                <a:srgbClr val="000000"/>
              </a:solidFill>
              <a:effectLst/>
              <a:uLnTx/>
              <a:uFillTx/>
              <a:latin typeface="Arial"/>
              <a:ea typeface="Arial"/>
              <a:cs typeface="Arial"/>
              <a:sym typeface="Arial"/>
              <a:rtl val="0"/>
            </a:endParaRPr>
          </a:p>
        </p:txBody>
      </p:sp>
    </p:spTree>
    <p:extLst>
      <p:ext uri="{BB962C8B-B14F-4D97-AF65-F5344CB8AC3E}">
        <p14:creationId xmlns:p14="http://schemas.microsoft.com/office/powerpoint/2010/main" val="328623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NGS Arial Imagery collected for Puerto Rico.</a:t>
            </a:r>
          </a:p>
          <a:p>
            <a:r>
              <a:rPr lang="en-US" altLang="en-US" smtClean="0"/>
              <a:t>·         Fight Hours: 39.8</a:t>
            </a:r>
          </a:p>
          <a:p>
            <a:r>
              <a:rPr lang="en-US" altLang="en-US" smtClean="0"/>
              <a:t>·         Total Images: 15373</a:t>
            </a:r>
          </a:p>
          <a:p>
            <a:r>
              <a:rPr lang="en-US" altLang="en-US" smtClean="0"/>
              <a:t>·         Total km2:  1993</a:t>
            </a:r>
          </a:p>
          <a:p>
            <a:r>
              <a:rPr lang="en-US" altLang="en-US" smtClean="0"/>
              <a:t>·         *Campaign Days: 9/22/2017-9/26/2017</a:t>
            </a:r>
          </a:p>
          <a:p>
            <a:r>
              <a:rPr lang="en-US" altLang="en-US" smtClean="0"/>
              <a:t>              </a:t>
            </a:r>
          </a:p>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2AEB9E0D-61F5-499E-81FC-6D1C4E750659}" type="slidenum">
              <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tl val="0"/>
              </a:rPr>
              <a:pPr marL="0" marR="0" lvl="0" indent="0" algn="l" defTabSz="9144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2827852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255"/>
          <p:cNvSpPr>
            <a:spLocks noGrp="1" noRot="1" noChangeAspect="1" noTextEdit="1"/>
          </p:cNvSpPr>
          <p:nvPr>
            <p:ph type="sldImg" idx="2"/>
          </p:nvPr>
        </p:nvSpPr>
        <p:spPr bwMode="auto">
          <a:xfrm>
            <a:off x="1209675" y="708025"/>
            <a:ext cx="4719638" cy="35401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56" name="Shape 256"/>
          <p:cNvSpPr txBox="1">
            <a:spLocks noGrp="1"/>
          </p:cNvSpPr>
          <p:nvPr>
            <p:ph type="body" idx="1"/>
          </p:nvPr>
        </p:nvSpPr>
        <p:spPr>
          <a:xfrm>
            <a:off x="714375" y="4483100"/>
            <a:ext cx="5711825" cy="4246563"/>
          </a:xfrm>
          <a:ln/>
        </p:spPr>
        <p:txBody>
          <a:bodyPr wrap="square" lIns="93162" tIns="93162" rIns="93162" bIns="93162" anchor="t" anchorCtr="0">
            <a:noAutofit/>
          </a:bodyPr>
          <a:lstStyle/>
          <a:p>
            <a:pPr indent="-71177">
              <a:spcBef>
                <a:spcPts val="0"/>
              </a:spcBef>
              <a:spcAft>
                <a:spcPts val="0"/>
              </a:spcAft>
              <a:buClr>
                <a:schemeClr val="dk1"/>
              </a:buClr>
              <a:buSzPct val="100000"/>
              <a:defRPr/>
            </a:pPr>
            <a:r>
              <a:rPr lang="en-US" sz="1100" b="1">
                <a:solidFill>
                  <a:schemeClr val="dk1"/>
                </a:solidFill>
                <a:latin typeface="Arial"/>
                <a:ea typeface="Arial"/>
                <a:cs typeface="Arial"/>
                <a:sym typeface="Arial"/>
              </a:rPr>
              <a:t>SLIDE 8 - Emergency Response Imagery </a:t>
            </a:r>
          </a:p>
          <a:p>
            <a:pPr marL="174708"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This is St. Croix, US Virgin Island following Hurricane Maria (no click necessary)</a:t>
            </a:r>
          </a:p>
          <a:p>
            <a:pPr marL="174708"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With no cell service - this was a way to check on family members’ homes.</a:t>
            </a:r>
          </a:p>
          <a:p>
            <a:pPr marL="174708"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DoD and National Guard representatives have thanked NOAA for the imagery. It provided them with information on how to route supplies and equipment, as well as aid in debris removal, both on Puerto Rico and US Virgin Island. </a:t>
            </a:r>
          </a:p>
          <a:p>
            <a:pPr marL="174708" indent="-174708">
              <a:spcBef>
                <a:spcPts val="0"/>
              </a:spcBef>
              <a:spcAft>
                <a:spcPts val="0"/>
              </a:spcAft>
              <a:buClr>
                <a:schemeClr val="dk1"/>
              </a:buClr>
              <a:buSzPct val="100000"/>
              <a:buFont typeface="Arial"/>
              <a:buChar char="•"/>
              <a:defRPr/>
            </a:pPr>
            <a:r>
              <a:rPr lang="en-US" sz="1100">
                <a:solidFill>
                  <a:schemeClr val="dk1"/>
                </a:solidFill>
                <a:latin typeface="Arial"/>
                <a:ea typeface="Arial"/>
                <a:cs typeface="Arial"/>
                <a:sym typeface="Arial"/>
              </a:rPr>
              <a:t>A large benefit to the NOAA imagery to all users is our ability to collect imagery – fast – in all conditions including underneath clouds that are prevalent during this time of year and prevents satellite resources from being effective. </a:t>
            </a:r>
          </a:p>
          <a:p>
            <a:pPr indent="-71177">
              <a:spcBef>
                <a:spcPts val="0"/>
              </a:spcBef>
              <a:spcAft>
                <a:spcPts val="0"/>
              </a:spcAft>
              <a:buClr>
                <a:schemeClr val="dk1"/>
              </a:buClr>
              <a:buSzPct val="100000"/>
              <a:defRPr/>
            </a:pPr>
            <a:endParaRPr sz="1100">
              <a:solidFill>
                <a:schemeClr val="dk1"/>
              </a:solidFill>
              <a:latin typeface="Arial"/>
              <a:ea typeface="Arial"/>
              <a:cs typeface="Arial"/>
              <a:sym typeface="Arial"/>
            </a:endParaRPr>
          </a:p>
          <a:p>
            <a:pPr indent="-71177">
              <a:spcBef>
                <a:spcPts val="0"/>
              </a:spcBef>
              <a:spcAft>
                <a:spcPts val="0"/>
              </a:spcAft>
              <a:buClr>
                <a:schemeClr val="dk1"/>
              </a:buClr>
              <a:buSzPct val="100000"/>
              <a:defRPr/>
            </a:pPr>
            <a:endParaRPr sz="1100">
              <a:solidFill>
                <a:schemeClr val="dk1"/>
              </a:solidFill>
              <a:latin typeface="Arial"/>
              <a:ea typeface="Arial"/>
              <a:cs typeface="Arial"/>
              <a:sym typeface="Arial"/>
            </a:endParaRPr>
          </a:p>
          <a:p>
            <a:pPr indent="-71177">
              <a:spcBef>
                <a:spcPts val="0"/>
              </a:spcBef>
              <a:spcAft>
                <a:spcPts val="0"/>
              </a:spcAft>
              <a:buClr>
                <a:schemeClr val="dk1"/>
              </a:buClr>
              <a:buSzPct val="100000"/>
              <a:defRPr/>
            </a:pPr>
            <a:r>
              <a:rPr lang="en-US" sz="1100" b="1">
                <a:solidFill>
                  <a:schemeClr val="dk1"/>
                </a:solidFill>
                <a:latin typeface="Arial"/>
                <a:ea typeface="Arial"/>
                <a:cs typeface="Arial"/>
                <a:sym typeface="Arial"/>
              </a:rPr>
              <a:t>IMAGES</a:t>
            </a:r>
          </a:p>
          <a:p>
            <a:pPr indent="-71177">
              <a:spcBef>
                <a:spcPts val="0"/>
              </a:spcBef>
              <a:spcAft>
                <a:spcPts val="0"/>
              </a:spcAft>
              <a:buClr>
                <a:schemeClr val="dk1"/>
              </a:buClr>
              <a:buSzPct val="100000"/>
              <a:defRPr/>
            </a:pPr>
            <a:r>
              <a:rPr lang="en-US" sz="1100">
                <a:solidFill>
                  <a:schemeClr val="dk1"/>
                </a:solidFill>
                <a:latin typeface="Arial"/>
                <a:ea typeface="Arial"/>
                <a:cs typeface="Arial"/>
                <a:sym typeface="Arial"/>
              </a:rPr>
              <a:t>St. Croix, U.S. Virgin Islands following Hurricane Maria</a:t>
            </a:r>
          </a:p>
          <a:p>
            <a:pPr indent="-71177">
              <a:spcBef>
                <a:spcPts val="0"/>
              </a:spcBef>
              <a:buClr>
                <a:schemeClr val="dk1"/>
              </a:buClr>
              <a:buSzPct val="100000"/>
              <a:defRPr/>
            </a:pPr>
            <a:r>
              <a:rPr lang="en-US" sz="1100">
                <a:solidFill>
                  <a:schemeClr val="dk1"/>
                </a:solidFill>
                <a:latin typeface="Arial"/>
                <a:ea typeface="Arial"/>
                <a:cs typeface="Arial"/>
                <a:sym typeface="Arial"/>
              </a:rPr>
              <a:t>https://oceanservice.noaa.gov/news/sep17/hurricane-maria.html</a:t>
            </a:r>
          </a:p>
        </p:txBody>
      </p:sp>
      <p:sp>
        <p:nvSpPr>
          <p:cNvPr id="257" name="Shape 257"/>
          <p:cNvSpPr>
            <a:spLocks noGrp="1"/>
          </p:cNvSpPr>
          <p:nvPr>
            <p:ph type="sldNum" sz="quarter" idx="5"/>
          </p:nvPr>
        </p:nvSpPr>
        <p:spPr>
          <a:xfrm>
            <a:off x="4043363" y="8966200"/>
            <a:ext cx="3095625" cy="469900"/>
          </a:xfrm>
        </p:spPr>
        <p:txBody>
          <a:bodyPr lIns="94716" tIns="47358" rIns="94716" bIns="47358">
            <a:noAutofit/>
          </a:bodyPr>
          <a:lstStyle/>
          <a:p>
            <a:pPr marL="0" marR="0" lvl="0" indent="-90589" algn="l" defTabSz="931774" rtl="0" eaLnBrk="1" fontAlgn="auto" latinLnBrk="0" hangingPunct="1">
              <a:lnSpc>
                <a:spcPct val="100000"/>
              </a:lnSpc>
              <a:spcBef>
                <a:spcPts val="0"/>
              </a:spcBef>
              <a:spcAft>
                <a:spcPts val="0"/>
              </a:spcAft>
              <a:buClr>
                <a:srgbClr val="000000"/>
              </a:buClr>
              <a:buSzPct val="100000"/>
              <a:buFontTx/>
              <a:buNone/>
              <a:tabLst/>
              <a:defRPr/>
            </a:pPr>
            <a:fld id="{D203DF51-D4F0-4522-9657-CB38B0ADF7E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tl val="0"/>
              </a:rPr>
              <a:pPr marL="0" marR="0" lvl="0" indent="-90589" algn="l" defTabSz="931774" rtl="0" eaLnBrk="1" fontAlgn="auto" latinLnBrk="0" hangingPunct="1">
                <a:lnSpc>
                  <a:spcPct val="100000"/>
                </a:lnSpc>
                <a:spcBef>
                  <a:spcPts val="0"/>
                </a:spcBef>
                <a:spcAft>
                  <a:spcPts val="0"/>
                </a:spcAft>
                <a:buClr>
                  <a:srgbClr val="000000"/>
                </a:buClr>
                <a:buSzPct val="100000"/>
                <a:buFontTx/>
                <a:buNone/>
                <a:tabLst/>
                <a:defRPr/>
              </a:pPr>
              <a:t>10</a:t>
            </a:fld>
            <a:endParaRPr kumimoji="0" lang="en-US" sz="1400" b="0" i="0" u="none" strike="noStrike" kern="0" cap="none" spc="0" normalizeH="0" baseline="0" noProof="0">
              <a:ln>
                <a:noFill/>
              </a:ln>
              <a:solidFill>
                <a:srgbClr val="000000"/>
              </a:solidFill>
              <a:effectLst/>
              <a:uLnTx/>
              <a:uFillTx/>
              <a:latin typeface="Arial"/>
              <a:ea typeface="Arial"/>
              <a:cs typeface="Arial"/>
              <a:sym typeface="Arial"/>
              <a:rtl val="0"/>
            </a:endParaRPr>
          </a:p>
        </p:txBody>
      </p:sp>
    </p:spTree>
    <p:extLst>
      <p:ext uri="{BB962C8B-B14F-4D97-AF65-F5344CB8AC3E}">
        <p14:creationId xmlns:p14="http://schemas.microsoft.com/office/powerpoint/2010/main" val="146790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6" name="Shape 16"/>
          <p:cNvSpPr txBox="1">
            <a:spLocks noGrp="1"/>
          </p:cNvSpPr>
          <p:nvPr>
            <p:ph type="subTitle" idx="1"/>
          </p:nvPr>
        </p:nvSpPr>
        <p:spPr>
          <a:xfrm>
            <a:off x="1371601"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ctr" rtl="0">
              <a:spcBef>
                <a:spcPts val="56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ctr" rtl="0">
              <a:spcBef>
                <a:spcPts val="48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7" name="Shape 17"/>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313770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87" name="Shape 87"/>
          <p:cNvSpPr txBox="1">
            <a:spLocks noGrp="1"/>
          </p:cNvSpPr>
          <p:nvPr>
            <p:ph type="body" idx="1"/>
          </p:nvPr>
        </p:nvSpPr>
        <p:spPr>
          <a:xfrm>
            <a:off x="457201" y="1600202"/>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88" name="Shape 88"/>
          <p:cNvSpPr txBox="1">
            <a:spLocks noGrp="1"/>
          </p:cNvSpPr>
          <p:nvPr>
            <p:ph type="body" idx="2"/>
          </p:nvPr>
        </p:nvSpPr>
        <p:spPr>
          <a:xfrm>
            <a:off x="4648201" y="1600202"/>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89" name="Shape 89"/>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237993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722312" y="4406902"/>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94" name="Shape 9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sz="2000"/>
            </a:lvl1pPr>
            <a:lvl2pPr marL="457200" indent="0" rtl="0">
              <a:spcBef>
                <a:spcPts val="0"/>
              </a:spcBef>
              <a:buFont typeface="Arial"/>
              <a:buNone/>
              <a:defRPr sz="1800"/>
            </a:lvl2pPr>
            <a:lvl3pPr marL="914400" indent="0" rtl="0">
              <a:spcBef>
                <a:spcPts val="0"/>
              </a:spcBef>
              <a:buFont typeface="Arial"/>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
        <p:nvSpPr>
          <p:cNvPr id="95" name="Shape 95"/>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96" name="Shape 96"/>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1210162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pPr>
              <a:defRPr/>
            </a:pPr>
            <a:endParaRPr lang="en-US">
              <a:solidFill>
                <a:srgbClr val="000000"/>
              </a:solidFill>
            </a:endParaRPr>
          </a:p>
        </p:txBody>
      </p:sp>
      <p:sp>
        <p:nvSpPr>
          <p:cNvPr id="28" name="Shape 28"/>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pPr>
              <a:defRPr/>
            </a:pPr>
            <a:endParaRPr lang="en-US">
              <a:solidFill>
                <a:srgbClr val="000000"/>
              </a:solidFill>
            </a:endParaRPr>
          </a:p>
        </p:txBody>
      </p:sp>
      <p:sp>
        <p:nvSpPr>
          <p:cNvPr id="29" name="Shape 29"/>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rgbClr val="000000"/>
              </a:buClr>
              <a:buSzPct val="25000"/>
              <a:defRPr/>
            </a:pPr>
            <a:fld id="{00000000-1234-1234-1234-123412341234}" type="slidenum">
              <a:rPr lang="en-US" smtClean="0"/>
              <a:pPr algn="r">
                <a:buClr>
                  <a:srgbClr val="000000"/>
                </a:buClr>
                <a:buSzPct val="25000"/>
                <a:defRPr/>
              </a:pPr>
              <a:t>‹#›</a:t>
            </a:fld>
            <a:endParaRPr lang="en-US"/>
          </a:p>
        </p:txBody>
      </p:sp>
    </p:spTree>
    <p:extLst>
      <p:ext uri="{BB962C8B-B14F-4D97-AF65-F5344CB8AC3E}">
        <p14:creationId xmlns:p14="http://schemas.microsoft.com/office/powerpoint/2010/main" val="49492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80E21E-2125-4985-A50E-F2DA6A624810}" type="datetimeFigureOut">
              <a:rPr lang="en-US"/>
              <a:pPr>
                <a:defRPr/>
              </a:pPr>
              <a:t>5/8/2018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A0D1018-1743-4622-A571-C9BAD35B9956}" type="slidenum">
              <a:rPr lang="en-US" altLang="en-US"/>
              <a:pPr/>
              <a:t>‹#›</a:t>
            </a:fld>
            <a:endParaRPr lang="en-US" altLang="en-US"/>
          </a:p>
        </p:txBody>
      </p:sp>
    </p:spTree>
    <p:extLst>
      <p:ext uri="{BB962C8B-B14F-4D97-AF65-F5344CB8AC3E}">
        <p14:creationId xmlns:p14="http://schemas.microsoft.com/office/powerpoint/2010/main" val="2462127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698D2-6E31-4AD3-8041-97E5D1C6CB3D}" type="datetimeFigureOut">
              <a:rPr lang="en-US"/>
              <a:pPr>
                <a:defRPr/>
              </a:pPr>
              <a:t>5/8/2018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CC9B62-0DA7-4B05-84B2-970C2C1F8DC5}" type="slidenum">
              <a:rPr lang="en-US" altLang="en-US"/>
              <a:pPr/>
              <a:t>‹#›</a:t>
            </a:fld>
            <a:endParaRPr lang="en-US" altLang="en-US"/>
          </a:p>
        </p:txBody>
      </p:sp>
    </p:spTree>
    <p:extLst>
      <p:ext uri="{BB962C8B-B14F-4D97-AF65-F5344CB8AC3E}">
        <p14:creationId xmlns:p14="http://schemas.microsoft.com/office/powerpoint/2010/main" val="69590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4D2870-3376-4D43-B973-DB3E6472085C}" type="datetimeFigureOut">
              <a:rPr lang="en-US"/>
              <a:pPr>
                <a:defRPr/>
              </a:pPr>
              <a:t>5/8/2018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407FB1-6766-4BA7-B715-784106DE10F8}" type="slidenum">
              <a:rPr lang="en-US" altLang="en-US"/>
              <a:pPr/>
              <a:t>‹#›</a:t>
            </a:fld>
            <a:endParaRPr lang="en-US" altLang="en-US"/>
          </a:p>
        </p:txBody>
      </p:sp>
    </p:spTree>
    <p:extLst>
      <p:ext uri="{BB962C8B-B14F-4D97-AF65-F5344CB8AC3E}">
        <p14:creationId xmlns:p14="http://schemas.microsoft.com/office/powerpoint/2010/main" val="79786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278C94-4530-4B2B-A8A2-2EE60CAA85B3}" type="datetimeFigureOut">
              <a:rPr lang="en-US"/>
              <a:pPr>
                <a:defRPr/>
              </a:pPr>
              <a:t>5/8/2018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BC9D2F-FDC5-4BAF-BECA-B577D3A7CD33}" type="slidenum">
              <a:rPr lang="en-US" altLang="en-US"/>
              <a:pPr/>
              <a:t>‹#›</a:t>
            </a:fld>
            <a:endParaRPr lang="en-US" altLang="en-US"/>
          </a:p>
        </p:txBody>
      </p:sp>
    </p:spTree>
    <p:extLst>
      <p:ext uri="{BB962C8B-B14F-4D97-AF65-F5344CB8AC3E}">
        <p14:creationId xmlns:p14="http://schemas.microsoft.com/office/powerpoint/2010/main" val="2083555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A18865-9994-42E8-8D02-7A68F6468AD2}" type="datetimeFigureOut">
              <a:rPr lang="en-US"/>
              <a:pPr>
                <a:defRPr/>
              </a:pPr>
              <a:t>5/8/2018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EE0EE1F-AA4C-4BF4-90E8-D735601564B9}" type="slidenum">
              <a:rPr lang="en-US" altLang="en-US"/>
              <a:pPr/>
              <a:t>‹#›</a:t>
            </a:fld>
            <a:endParaRPr lang="en-US" altLang="en-US"/>
          </a:p>
        </p:txBody>
      </p:sp>
    </p:spTree>
    <p:extLst>
      <p:ext uri="{BB962C8B-B14F-4D97-AF65-F5344CB8AC3E}">
        <p14:creationId xmlns:p14="http://schemas.microsoft.com/office/powerpoint/2010/main" val="336927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772024-BEFD-4734-8BFC-608DECD47776}" type="datetimeFigureOut">
              <a:rPr lang="en-US"/>
              <a:pPr>
                <a:defRPr/>
              </a:pPr>
              <a:t>5/8/2018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9A66CB0-E9E9-44D2-BBAC-51FDA865B29A}" type="slidenum">
              <a:rPr lang="en-US" altLang="en-US"/>
              <a:pPr/>
              <a:t>‹#›</a:t>
            </a:fld>
            <a:endParaRPr lang="en-US" altLang="en-US"/>
          </a:p>
        </p:txBody>
      </p:sp>
    </p:spTree>
    <p:extLst>
      <p:ext uri="{BB962C8B-B14F-4D97-AF65-F5344CB8AC3E}">
        <p14:creationId xmlns:p14="http://schemas.microsoft.com/office/powerpoint/2010/main" val="299585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FFD1C-2100-4F69-9AC8-A187FA704B35}" type="datetimeFigureOut">
              <a:rPr lang="en-US"/>
              <a:pPr>
                <a:defRPr/>
              </a:pPr>
              <a:t>5/8/2018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19934E1-1801-44D8-B7EF-A46D81828269}" type="slidenum">
              <a:rPr lang="en-US" altLang="en-US"/>
              <a:pPr/>
              <a:t>‹#›</a:t>
            </a:fld>
            <a:endParaRPr lang="en-US" altLang="en-US"/>
          </a:p>
        </p:txBody>
      </p:sp>
    </p:spTree>
    <p:extLst>
      <p:ext uri="{BB962C8B-B14F-4D97-AF65-F5344CB8AC3E}">
        <p14:creationId xmlns:p14="http://schemas.microsoft.com/office/powerpoint/2010/main" val="67266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1600202"/>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213440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80730C-179B-428E-9056-DB3248D7F666}" type="datetimeFigureOut">
              <a:rPr lang="en-US"/>
              <a:pPr>
                <a:defRPr/>
              </a:pPr>
              <a:t>5/8/2018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D2B145-6B3A-40CC-B6EC-AB761C8F9171}" type="slidenum">
              <a:rPr lang="en-US" altLang="en-US"/>
              <a:pPr/>
              <a:t>‹#›</a:t>
            </a:fld>
            <a:endParaRPr lang="en-US" altLang="en-US"/>
          </a:p>
        </p:txBody>
      </p:sp>
    </p:spTree>
    <p:extLst>
      <p:ext uri="{BB962C8B-B14F-4D97-AF65-F5344CB8AC3E}">
        <p14:creationId xmlns:p14="http://schemas.microsoft.com/office/powerpoint/2010/main" val="221355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0C8024-DAF3-4012-8200-3DD644FD492E}" type="datetimeFigureOut">
              <a:rPr lang="en-US"/>
              <a:pPr>
                <a:defRPr/>
              </a:pPr>
              <a:t>5/8/2018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B9058A-1A76-49DD-8F19-70732A6BE711}" type="slidenum">
              <a:rPr lang="en-US" altLang="en-US"/>
              <a:pPr/>
              <a:t>‹#›</a:t>
            </a:fld>
            <a:endParaRPr lang="en-US" altLang="en-US"/>
          </a:p>
        </p:txBody>
      </p:sp>
    </p:spTree>
    <p:extLst>
      <p:ext uri="{BB962C8B-B14F-4D97-AF65-F5344CB8AC3E}">
        <p14:creationId xmlns:p14="http://schemas.microsoft.com/office/powerpoint/2010/main" val="1122381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109DDF-1644-48C5-934B-017B5627613E}" type="datetimeFigureOut">
              <a:rPr lang="en-US"/>
              <a:pPr>
                <a:defRPr/>
              </a:pPr>
              <a:t>5/8/2018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71D4D9-E6FF-4733-8ED5-96F03B1C0998}" type="slidenum">
              <a:rPr lang="en-US" altLang="en-US"/>
              <a:pPr/>
              <a:t>‹#›</a:t>
            </a:fld>
            <a:endParaRPr lang="en-US" altLang="en-US"/>
          </a:p>
        </p:txBody>
      </p:sp>
    </p:spTree>
    <p:extLst>
      <p:ext uri="{BB962C8B-B14F-4D97-AF65-F5344CB8AC3E}">
        <p14:creationId xmlns:p14="http://schemas.microsoft.com/office/powerpoint/2010/main" val="2021243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CB7F29-4E02-4AED-A215-C7A1BABD80D2}" type="datetimeFigureOut">
              <a:rPr lang="en-US"/>
              <a:pPr>
                <a:defRPr/>
              </a:pPr>
              <a:t>5/8/2018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5AF8E9-936B-4DE4-AB43-A6591AC8126D}" type="slidenum">
              <a:rPr lang="en-US" altLang="en-US"/>
              <a:pPr/>
              <a:t>‹#›</a:t>
            </a:fld>
            <a:endParaRPr lang="en-US" altLang="en-US"/>
          </a:p>
        </p:txBody>
      </p:sp>
    </p:spTree>
    <p:extLst>
      <p:ext uri="{BB962C8B-B14F-4D97-AF65-F5344CB8AC3E}">
        <p14:creationId xmlns:p14="http://schemas.microsoft.com/office/powerpoint/2010/main" val="58265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2" name="Shape 32"/>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185304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37" name="Shape 37"/>
          <p:cNvSpPr txBox="1">
            <a:spLocks noGrp="1"/>
          </p:cNvSpPr>
          <p:nvPr>
            <p:ph type="body" idx="1"/>
          </p:nvPr>
        </p:nvSpPr>
        <p:spPr>
          <a:xfrm>
            <a:off x="457201" y="1600202"/>
            <a:ext cx="4038599"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8" name="Shape 38"/>
          <p:cNvSpPr txBox="1">
            <a:spLocks noGrp="1"/>
          </p:cNvSpPr>
          <p:nvPr>
            <p:ph type="body" idx="2"/>
          </p:nvPr>
        </p:nvSpPr>
        <p:spPr>
          <a:xfrm>
            <a:off x="4648201" y="1600200"/>
            <a:ext cx="4038599" cy="21859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39" name="Shape 39"/>
          <p:cNvSpPr txBox="1">
            <a:spLocks noGrp="1"/>
          </p:cNvSpPr>
          <p:nvPr>
            <p:ph type="body" idx="3"/>
          </p:nvPr>
        </p:nvSpPr>
        <p:spPr>
          <a:xfrm>
            <a:off x="4648201" y="3938587"/>
            <a:ext cx="4038599" cy="2187574"/>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96718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rot="5400000">
            <a:off x="4732338"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2" name="Shape 52"/>
          <p:cNvSpPr txBox="1">
            <a:spLocks noGrp="1"/>
          </p:cNvSpPr>
          <p:nvPr>
            <p:ph type="body" idx="1"/>
          </p:nvPr>
        </p:nvSpPr>
        <p:spPr>
          <a:xfrm rot="5400000">
            <a:off x="541338" y="190501"/>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3" name="Shape 53"/>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3713223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8" name="Shape 58"/>
          <p:cNvSpPr txBox="1">
            <a:spLocks noGrp="1"/>
          </p:cNvSpPr>
          <p:nvPr>
            <p:ph type="body" idx="1"/>
          </p:nvPr>
        </p:nvSpPr>
        <p:spPr>
          <a:xfrm rot="5400000">
            <a:off x="2309019"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135704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9" y="4800602"/>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64" name="Shape 64"/>
          <p:cNvSpPr>
            <a:spLocks noGrp="1"/>
          </p:cNvSpPr>
          <p:nvPr>
            <p:ph type="pic" idx="2"/>
          </p:nvPr>
        </p:nvSpPr>
        <p:spPr>
          <a:xfrm>
            <a:off x="1792289"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lnSpc>
                <a:spcPct val="100000"/>
              </a:lnSpc>
              <a:spcBef>
                <a:spcPts val="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65" name="Shape 65"/>
          <p:cNvSpPr txBox="1">
            <a:spLocks noGrp="1"/>
          </p:cNvSpPr>
          <p:nvPr>
            <p:ph type="body" idx="1"/>
          </p:nvPr>
        </p:nvSpPr>
        <p:spPr>
          <a:xfrm>
            <a:off x="1792289" y="5367339"/>
            <a:ext cx="5486399" cy="804861"/>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66" name="Shape 66"/>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380519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1" y="273052"/>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71" name="Shape 7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72" name="Shape 72"/>
          <p:cNvSpPr txBox="1">
            <a:spLocks noGrp="1"/>
          </p:cNvSpPr>
          <p:nvPr>
            <p:ph type="body" idx="2"/>
          </p:nvPr>
        </p:nvSpPr>
        <p:spPr>
          <a:xfrm>
            <a:off x="457201" y="1435102"/>
            <a:ext cx="3008313" cy="4691063"/>
          </a:xfrm>
          <a:prstGeom prst="rect">
            <a:avLst/>
          </a:prstGeom>
          <a:noFill/>
          <a:ln>
            <a:noFill/>
          </a:ln>
        </p:spPr>
        <p:txBody>
          <a:bodyPr lIns="91425" tIns="91425" rIns="91425" bIns="91425" anchor="t" anchorCtr="0"/>
          <a:lstStyle>
            <a:lvl1pPr marL="0" indent="0" rtl="0">
              <a:spcBef>
                <a:spcPts val="0"/>
              </a:spcBef>
              <a:buFont typeface="Arial"/>
              <a:buNone/>
              <a:defRPr sz="14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
        <p:nvSpPr>
          <p:cNvPr id="73" name="Shape 73"/>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3346732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a:endParaRPr/>
          </a:p>
        </p:txBody>
      </p:sp>
      <p:sp>
        <p:nvSpPr>
          <p:cNvPr id="78" name="Shape 78"/>
          <p:cNvSpPr txBox="1">
            <a:spLocks noGrp="1"/>
          </p:cNvSpPr>
          <p:nvPr>
            <p:ph type="body" idx="1"/>
          </p:nvPr>
        </p:nvSpPr>
        <p:spPr>
          <a:xfrm>
            <a:off x="457201"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79" name="Shape 79"/>
          <p:cNvSpPr txBox="1">
            <a:spLocks noGrp="1"/>
          </p:cNvSpPr>
          <p:nvPr>
            <p:ph type="body" idx="2"/>
          </p:nvPr>
        </p:nvSpPr>
        <p:spPr>
          <a:xfrm>
            <a:off x="457201"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80" name="Shape 8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sz="2400" b="1"/>
            </a:lvl1pPr>
            <a:lvl2pPr marL="457200" indent="0" rtl="0">
              <a:spcBef>
                <a:spcPts val="0"/>
              </a:spcBef>
              <a:buFont typeface="Arial"/>
              <a:buNone/>
              <a:defRPr sz="2000" b="1"/>
            </a:lvl2pPr>
            <a:lvl3pPr marL="914400" indent="0" rtl="0">
              <a:spcBef>
                <a:spcPts val="0"/>
              </a:spcBef>
              <a:buFont typeface="Arial"/>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81" name="Shape 8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82" name="Shape 82"/>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259876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4400" b="0"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4400" b="0" i="0" u="none" strike="noStrike" cap="none" baseline="0">
                <a:solidFill>
                  <a:schemeClr val="dk2"/>
                </a:solidFill>
                <a:latin typeface="Arial"/>
                <a:ea typeface="Arial"/>
                <a:cs typeface="Arial"/>
                <a:sym typeface="Arial"/>
              </a:defRPr>
            </a:lvl6pPr>
            <a:lvl7pPr marL="914400" marR="0" indent="0" algn="ctr" rtl="0">
              <a:spcBef>
                <a:spcPts val="0"/>
              </a:spcBef>
              <a:spcAft>
                <a:spcPts val="0"/>
              </a:spcAft>
              <a:defRPr sz="4400" b="0" i="0" u="none" strike="noStrike" cap="none" baseline="0">
                <a:solidFill>
                  <a:schemeClr val="dk2"/>
                </a:solidFill>
                <a:latin typeface="Arial"/>
                <a:ea typeface="Arial"/>
                <a:cs typeface="Arial"/>
                <a:sym typeface="Arial"/>
              </a:defRPr>
            </a:lvl7pPr>
            <a:lvl8pPr marL="1371600" marR="0" indent="0" algn="ctr" rtl="0">
              <a:spcBef>
                <a:spcPts val="0"/>
              </a:spcBef>
              <a:spcAft>
                <a:spcPts val="0"/>
              </a:spcAft>
              <a:defRPr sz="4400" b="0" i="0" u="none" strike="noStrike" cap="none" baseline="0">
                <a:solidFill>
                  <a:schemeClr val="dk2"/>
                </a:solidFill>
                <a:latin typeface="Arial"/>
                <a:ea typeface="Arial"/>
                <a:cs typeface="Arial"/>
                <a:sym typeface="Arial"/>
              </a:defRPr>
            </a:lvl8pPr>
            <a:lvl9pPr marL="1828800" marR="0" indent="0" algn="ctr" rtl="0">
              <a:spcBef>
                <a:spcPts val="0"/>
              </a:spcBef>
              <a:spcAft>
                <a:spcPts val="0"/>
              </a:spcAft>
              <a:defRPr sz="4400" b="0" i="0" u="none" strike="noStrike" cap="none" baseline="0">
                <a:solidFill>
                  <a:schemeClr val="dk2"/>
                </a:solidFill>
                <a:latin typeface="Arial"/>
                <a:ea typeface="Arial"/>
                <a:cs typeface="Arial"/>
                <a:sym typeface="Arial"/>
              </a:defRPr>
            </a:lvl9pPr>
          </a:lstStyle>
          <a:p>
            <a:endParaRPr/>
          </a:p>
        </p:txBody>
      </p:sp>
      <p:sp>
        <p:nvSpPr>
          <p:cNvPr id="10" name="Shape 10"/>
          <p:cNvSpPr txBox="1">
            <a:spLocks noGrp="1"/>
          </p:cNvSpPr>
          <p:nvPr>
            <p:ph type="body" idx="1"/>
          </p:nvPr>
        </p:nvSpPr>
        <p:spPr>
          <a:xfrm>
            <a:off x="457200" y="1600202"/>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Arial"/>
                <a:ea typeface="Arial"/>
                <a:cs typeface="Arial"/>
                <a:sym typeface="Arial"/>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dt" idx="10"/>
          </p:nvPr>
        </p:nvSpPr>
        <p:spPr>
          <a:xfrm>
            <a:off x="457201" y="6245227"/>
            <a:ext cx="21335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3124200" y="6245227"/>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4572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914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828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2286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32004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4572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6400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6553201" y="6245227"/>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mtClean="0">
                <a:solidFill>
                  <a:schemeClr val="dk1"/>
                </a:solidFill>
              </a:rPr>
              <a:pPr algn="r">
                <a:buClr>
                  <a:schemeClr val="dk1"/>
                </a:buClr>
                <a:buSzPct val="25000"/>
              </a:pPr>
              <a:t>‹#›</a:t>
            </a:fld>
            <a:endParaRPr lang="en-US">
              <a:solidFill>
                <a:schemeClr val="dk1"/>
              </a:solidFill>
            </a:endParaRPr>
          </a:p>
        </p:txBody>
      </p:sp>
    </p:spTree>
    <p:extLst>
      <p:ext uri="{BB962C8B-B14F-4D97-AF65-F5344CB8AC3E}">
        <p14:creationId xmlns:p14="http://schemas.microsoft.com/office/powerpoint/2010/main" val="385779271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F026A18-0C15-4D09-9C6F-C4F2A54CAA0B}" type="datetimeFigureOut">
              <a:rPr lang="en-US"/>
              <a:pPr>
                <a:defRPr/>
              </a:pPr>
              <a:t>5/8/2018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DD3F977-537E-4286-AEAA-4EA29705017B}" type="slidenum">
              <a:rPr lang="en-US" altLang="en-US"/>
              <a:pPr/>
              <a:t>‹#›</a:t>
            </a:fld>
            <a:endParaRPr lang="en-US" altLang="en-US"/>
          </a:p>
        </p:txBody>
      </p:sp>
    </p:spTree>
    <p:extLst>
      <p:ext uri="{BB962C8B-B14F-4D97-AF65-F5344CB8AC3E}">
        <p14:creationId xmlns:p14="http://schemas.microsoft.com/office/powerpoint/2010/main" val="3578090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ke.aslaksen@noaa.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storms.ngs.noa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torms.ngs.noaa.gov/eri_page/index.html" TargetMode="External"/><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5900" y="0"/>
            <a:ext cx="6172200" cy="85725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Calibri"/>
                <a:ea typeface="ＭＳ Ｐゴシック" charset="0"/>
                <a:sym typeface="Arial"/>
                <a:rtl val="0"/>
              </a:rPr>
              <a:t>Emergency Response Imagery</a:t>
            </a:r>
          </a:p>
        </p:txBody>
      </p:sp>
      <p:sp>
        <p:nvSpPr>
          <p:cNvPr id="3" name="TextBox 2"/>
          <p:cNvSpPr txBox="1"/>
          <p:nvPr/>
        </p:nvSpPr>
        <p:spPr>
          <a:xfrm>
            <a:off x="472176" y="674430"/>
            <a:ext cx="8367024" cy="6370975"/>
          </a:xfrm>
          <a:prstGeom prst="rect">
            <a:avLst/>
          </a:prstGeom>
          <a:noFill/>
        </p:spPr>
        <p:txBody>
          <a:bodyPr wrap="square" rtlCol="0">
            <a:spAutoFit/>
          </a:bodyPr>
          <a:lstStyle/>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Remotely sensed data is acquired to support NOAA’s requirements as well as Primary Mission Essential Function DOC-3</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Pre-Scripted Mission Assignments (PSMA) With FEMA -</a:t>
            </a:r>
            <a:r>
              <a:rPr kumimoji="0" lang="en-US" sz="2400" b="1"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NOAA Aerial Imagery/Lidar</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Data has been acquired to support emergency response efforts due to hurricanes, flooding, earthquakes, and tornadoes</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The remotely sensed data collected is disseminated to federal, state, and local government agencies, as well as the general public to facilitate support efforts</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The data (typically nadir and/or oblique imagery) is collected, processed, and disseminated in GIS ready formats</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Goal: processed and available 6-8 hours after landing</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POC Mike Aslaksen </a:t>
            </a:r>
            <a:r>
              <a:rPr kumimoji="0" lang="en-US" sz="2400" b="1" i="0" u="none" strike="noStrike" kern="0" cap="none" spc="0" normalizeH="0" baseline="0" noProof="0" dirty="0">
                <a:ln>
                  <a:noFill/>
                </a:ln>
                <a:solidFill>
                  <a:prstClr val="black"/>
                </a:solidFill>
                <a:effectLst/>
                <a:uLnTx/>
                <a:uFillTx/>
                <a:latin typeface="Calibri" charset="0"/>
                <a:ea typeface="ＭＳ Ｐゴシック" charset="0"/>
                <a:cs typeface="Arial"/>
                <a:sym typeface="Arial"/>
                <a:hlinkClick r:id="rId3"/>
                <a:rtl val="0"/>
              </a:rPr>
              <a:t>mike.aslaksen@noaa.gov</a:t>
            </a:r>
            <a:r>
              <a:rPr kumimoji="0" lang="en-US" sz="2400" b="1"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 301-801-9024</a:t>
            </a: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endParaRPr>
          </a:p>
          <a:p>
            <a:pPr marL="257175" marR="0" lvl="0" indent="-257175" algn="l" defTabSz="3429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endParaRP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endParaRPr>
          </a:p>
        </p:txBody>
      </p:sp>
    </p:spTree>
    <p:extLst>
      <p:ext uri="{BB962C8B-B14F-4D97-AF65-F5344CB8AC3E}">
        <p14:creationId xmlns:p14="http://schemas.microsoft.com/office/powerpoint/2010/main" val="397559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hape 259" descr="https://aamboceanservice.blob.core.windows.net/oceanservice-prod/news/sep17/usvi2-before.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Shape 260" descr="https://aamboceanservice.blob.core.windows.net/oceanservice-prod/news/sep17/usvi2-after.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Shape 261"/>
          <p:cNvSpPr txBox="1"/>
          <p:nvPr/>
        </p:nvSpPr>
        <p:spPr>
          <a:xfrm>
            <a:off x="1127125" y="5327650"/>
            <a:ext cx="6361113" cy="368300"/>
          </a:xfrm>
          <a:prstGeom prst="rect">
            <a:avLst/>
          </a:prstGeom>
          <a:noFill/>
          <a:ln>
            <a:noFill/>
          </a:ln>
        </p:spPr>
        <p:txBody>
          <a:bodyPr lIns="91425" tIns="45700" rIns="91425" bIns="45700"/>
          <a:lstStyle/>
          <a:p>
            <a:pPr marL="0" marR="0" lvl="0" indent="-114300" algn="l" defTabSz="914400" rtl="0" eaLnBrk="1" fontAlgn="auto" latinLnBrk="0" hangingPunct="1">
              <a:lnSpc>
                <a:spcPct val="100000"/>
              </a:lnSpc>
              <a:spcBef>
                <a:spcPts val="0"/>
              </a:spcBef>
              <a:spcAft>
                <a:spcPts val="0"/>
              </a:spcAft>
              <a:buClr>
                <a:srgbClr val="366092"/>
              </a:buClr>
              <a:buSzPct val="100000"/>
              <a:buFont typeface="Calibri"/>
              <a:buNone/>
              <a:tabLst/>
              <a:defRPr/>
            </a:pPr>
            <a:r>
              <a:rPr kumimoji="0" lang="en-US" sz="1400" b="0" i="0" u="none" strike="noStrike" kern="0" cap="none" spc="0" normalizeH="0" baseline="0" noProof="0">
                <a:ln>
                  <a:noFill/>
                </a:ln>
                <a:solidFill>
                  <a:srgbClr val="366092"/>
                </a:solidFill>
                <a:effectLst/>
                <a:uLnTx/>
                <a:uFillTx/>
                <a:latin typeface="Calibri"/>
                <a:ea typeface="Calibri"/>
                <a:cs typeface="Calibri"/>
                <a:sym typeface="Calibri"/>
                <a:rtl val="0"/>
              </a:rPr>
              <a:t>St. Croix, U.S. Virgin Islands</a:t>
            </a:r>
          </a:p>
        </p:txBody>
      </p:sp>
      <p:sp>
        <p:nvSpPr>
          <p:cNvPr id="262" name="Shape 262"/>
          <p:cNvSpPr txBox="1"/>
          <p:nvPr/>
        </p:nvSpPr>
        <p:spPr>
          <a:xfrm>
            <a:off x="7010400" y="6492875"/>
            <a:ext cx="2133600" cy="365125"/>
          </a:xfrm>
          <a:prstGeom prst="rect">
            <a:avLst/>
          </a:prstGeom>
          <a:noFill/>
          <a:ln>
            <a:noFill/>
          </a:ln>
        </p:spPr>
        <p:txBody>
          <a:bodyPr lIns="91425" tIns="45700" rIns="91425" bIns="45700" anchor="ctr"/>
          <a:lstStyle/>
          <a:p>
            <a:pPr marL="0" marR="0" lvl="0" indent="-19050" algn="r" defTabSz="914400" rtl="0" eaLnBrk="1" fontAlgn="auto" latinLnBrk="0" hangingPunct="1">
              <a:lnSpc>
                <a:spcPct val="100000"/>
              </a:lnSpc>
              <a:spcBef>
                <a:spcPts val="0"/>
              </a:spcBef>
              <a:spcAft>
                <a:spcPts val="0"/>
              </a:spcAft>
              <a:buClr>
                <a:srgbClr val="898989"/>
              </a:buClr>
              <a:buSzPct val="25000"/>
              <a:buFont typeface="Calibri"/>
              <a:buNone/>
              <a:tabLst/>
              <a:defRPr/>
            </a:pPr>
            <a:r>
              <a:rPr kumimoji="0" lang="en-US" sz="1200" b="0" i="0" u="none" strike="noStrike" kern="0" cap="none" spc="0" normalizeH="0" baseline="0" noProof="0">
                <a:ln>
                  <a:noFill/>
                </a:ln>
                <a:solidFill>
                  <a:srgbClr val="898989"/>
                </a:solidFill>
                <a:effectLst/>
                <a:uLnTx/>
                <a:uFillTx/>
                <a:latin typeface="Calibri"/>
                <a:ea typeface="Calibri"/>
                <a:cs typeface="Calibri"/>
                <a:sym typeface="Calibri"/>
                <a:rtl val="0"/>
              </a:rPr>
              <a:t>8</a:t>
            </a:r>
          </a:p>
        </p:txBody>
      </p:sp>
    </p:spTree>
    <p:extLst>
      <p:ext uri="{BB962C8B-B14F-4D97-AF65-F5344CB8AC3E}">
        <p14:creationId xmlns:p14="http://schemas.microsoft.com/office/powerpoint/2010/main" val="111191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2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3009900" y="3976688"/>
            <a:ext cx="2209800" cy="2667000"/>
          </a:xfrm>
          <a:prstGeom prst="cloud">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Cloud 10"/>
          <p:cNvSpPr/>
          <p:nvPr/>
        </p:nvSpPr>
        <p:spPr>
          <a:xfrm>
            <a:off x="76200" y="2005013"/>
            <a:ext cx="2438400" cy="3363912"/>
          </a:xfrm>
          <a:prstGeom prst="cloud">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3" name="Picture 3" descr="C:\temp\cloud_icons\gnome_network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C:\temp\cloud_icons\computer-lap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1143000"/>
            <a:ext cx="8620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descr="C:\temp\cloud_icons\internet-applic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4713288"/>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C:\temp\cloud_icons\drive-networ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100" y="5334000"/>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p:cNvCxnSpPr/>
          <p:nvPr/>
        </p:nvCxnSpPr>
        <p:spPr>
          <a:xfrm>
            <a:off x="3213100" y="1471613"/>
            <a:ext cx="23495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a:off x="2513013" y="3687763"/>
            <a:ext cx="963612" cy="19780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2054" idx="1"/>
          </p:cNvCxnSpPr>
          <p:nvPr/>
        </p:nvCxnSpPr>
        <p:spPr>
          <a:xfrm>
            <a:off x="1706563" y="1143000"/>
            <a:ext cx="644525" cy="431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0"/>
          </p:cNvCxnSpPr>
          <p:nvPr/>
        </p:nvCxnSpPr>
        <p:spPr>
          <a:xfrm flipV="1">
            <a:off x="2513013" y="1797050"/>
            <a:ext cx="3125787" cy="189071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919538" y="5237163"/>
            <a:ext cx="225425" cy="2635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67" name="TextBox 39"/>
          <p:cNvSpPr txBox="1">
            <a:spLocks noChangeArrowheads="1"/>
          </p:cNvSpPr>
          <p:nvPr/>
        </p:nvSpPr>
        <p:spPr bwMode="auto">
          <a:xfrm>
            <a:off x="314325" y="2552700"/>
            <a:ext cx="2124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AZ VM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128 Cores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2 TB RAM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~1250 full resolution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geo-referenced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oblique images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to download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ready in 5 min</a:t>
            </a:r>
          </a:p>
        </p:txBody>
      </p:sp>
      <p:sp>
        <p:nvSpPr>
          <p:cNvPr id="2068" name="TextBox 40"/>
          <p:cNvSpPr txBox="1">
            <a:spLocks noChangeArrowheads="1"/>
          </p:cNvSpPr>
          <p:nvPr/>
        </p:nvSpPr>
        <p:spPr bwMode="auto">
          <a:xfrm>
            <a:off x="3241675" y="4365625"/>
            <a:ext cx="186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AZ WebApp (PHP)</a:t>
            </a:r>
          </a:p>
        </p:txBody>
      </p:sp>
      <p:sp>
        <p:nvSpPr>
          <p:cNvPr id="45" name="Rectangle 44"/>
          <p:cNvSpPr/>
          <p:nvPr/>
        </p:nvSpPr>
        <p:spPr>
          <a:xfrm>
            <a:off x="5715000" y="685800"/>
            <a:ext cx="3048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70" name="TextBox 45"/>
          <p:cNvSpPr txBox="1">
            <a:spLocks noChangeArrowheads="1"/>
          </p:cNvSpPr>
          <p:nvPr/>
        </p:nvSpPr>
        <p:spPr bwMode="auto">
          <a:xfrm>
            <a:off x="6096000" y="762000"/>
            <a:ext cx="211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FTP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Authoritative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NGS -&gt; Storms</a:t>
            </a:r>
          </a:p>
        </p:txBody>
      </p:sp>
      <p:sp>
        <p:nvSpPr>
          <p:cNvPr id="47" name="Rectangle 46"/>
          <p:cNvSpPr/>
          <p:nvPr/>
        </p:nvSpPr>
        <p:spPr>
          <a:xfrm>
            <a:off x="5715000" y="2819400"/>
            <a:ext cx="3048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72" name="TextBox 47"/>
          <p:cNvSpPr txBox="1">
            <a:spLocks noChangeArrowheads="1"/>
          </p:cNvSpPr>
          <p:nvPr/>
        </p:nvSpPr>
        <p:spPr bwMode="auto">
          <a:xfrm>
            <a:off x="6051550" y="2859088"/>
            <a:ext cx="22050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FTP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Government Partners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FEMA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USGS</a:t>
            </a:r>
          </a:p>
        </p:txBody>
      </p:sp>
      <p:cxnSp>
        <p:nvCxnSpPr>
          <p:cNvPr id="58" name="Straight Arrow Connector 57"/>
          <p:cNvCxnSpPr>
            <a:stCxn id="11" idx="0"/>
          </p:cNvCxnSpPr>
          <p:nvPr/>
        </p:nvCxnSpPr>
        <p:spPr>
          <a:xfrm flipV="1">
            <a:off x="2513013" y="3065463"/>
            <a:ext cx="3201987" cy="6223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74" name="TextBox 63"/>
          <p:cNvSpPr txBox="1">
            <a:spLocks noChangeArrowheads="1"/>
          </p:cNvSpPr>
          <p:nvPr/>
        </p:nvSpPr>
        <p:spPr bwMode="auto">
          <a:xfrm>
            <a:off x="3276600" y="1154113"/>
            <a:ext cx="2379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Contingency</a:t>
            </a:r>
          </a:p>
        </p:txBody>
      </p:sp>
      <p:cxnSp>
        <p:nvCxnSpPr>
          <p:cNvPr id="65" name="Straight Arrow Connector 64"/>
          <p:cNvCxnSpPr/>
          <p:nvPr/>
        </p:nvCxnSpPr>
        <p:spPr>
          <a:xfrm>
            <a:off x="3213100" y="1471613"/>
            <a:ext cx="2425700" cy="14636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76" name="TextBox 68"/>
          <p:cNvSpPr txBox="1">
            <a:spLocks noChangeArrowheads="1"/>
          </p:cNvSpPr>
          <p:nvPr/>
        </p:nvSpPr>
        <p:spPr bwMode="auto">
          <a:xfrm>
            <a:off x="2438400" y="350838"/>
            <a:ext cx="2847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Local Processing on Airplane</a:t>
            </a:r>
          </a:p>
        </p:txBody>
      </p:sp>
      <p:cxnSp>
        <p:nvCxnSpPr>
          <p:cNvPr id="73" name="Straight Arrow Connector 72"/>
          <p:cNvCxnSpPr/>
          <p:nvPr/>
        </p:nvCxnSpPr>
        <p:spPr>
          <a:xfrm flipH="1">
            <a:off x="2192338" y="1962150"/>
            <a:ext cx="103187" cy="1619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 name="Down Arrow 77"/>
          <p:cNvSpPr/>
          <p:nvPr/>
        </p:nvSpPr>
        <p:spPr>
          <a:xfrm rot="17549796">
            <a:off x="4955382" y="5601494"/>
            <a:ext cx="952500" cy="477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79" name="TextBox 78"/>
          <p:cNvSpPr txBox="1">
            <a:spLocks noChangeArrowheads="1"/>
          </p:cNvSpPr>
          <p:nvPr/>
        </p:nvSpPr>
        <p:spPr bwMode="auto">
          <a:xfrm>
            <a:off x="6383338" y="4964113"/>
            <a:ext cx="1541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General Public</a:t>
            </a:r>
          </a:p>
        </p:txBody>
      </p:sp>
      <p:sp>
        <p:nvSpPr>
          <p:cNvPr id="80" name="Rectangle 79"/>
          <p:cNvSpPr/>
          <p:nvPr/>
        </p:nvSpPr>
        <p:spPr>
          <a:xfrm>
            <a:off x="5715000" y="4953000"/>
            <a:ext cx="30480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1" name="TextBox 80"/>
          <p:cNvSpPr txBox="1">
            <a:spLocks noChangeArrowheads="1"/>
          </p:cNvSpPr>
          <p:nvPr/>
        </p:nvSpPr>
        <p:spPr bwMode="auto">
          <a:xfrm>
            <a:off x="5867400" y="5297488"/>
            <a:ext cx="3130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storms.ngs.noaa.gov/storms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Azure Storage-&gt;WMTS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082" name="TextBox 49"/>
          <p:cNvSpPr txBox="1">
            <a:spLocks noChangeArrowheads="1"/>
          </p:cNvSpPr>
          <p:nvPr/>
        </p:nvSpPr>
        <p:spPr bwMode="auto">
          <a:xfrm>
            <a:off x="76200" y="5211763"/>
            <a:ext cx="23034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Emergency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Response 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Azure Cloud</a:t>
            </a:r>
          </a:p>
        </p:txBody>
      </p:sp>
      <p:sp>
        <p:nvSpPr>
          <p:cNvPr id="2083" name="TextBox 40"/>
          <p:cNvSpPr txBox="1">
            <a:spLocks noChangeArrowheads="1"/>
          </p:cNvSpPr>
          <p:nvPr/>
        </p:nvSpPr>
        <p:spPr bwMode="auto">
          <a:xfrm>
            <a:off x="3459163" y="57912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AZ Storage</a:t>
            </a:r>
          </a:p>
        </p:txBody>
      </p:sp>
      <p:sp>
        <p:nvSpPr>
          <p:cNvPr id="2084" name="TextBox 63"/>
          <p:cNvSpPr txBox="1">
            <a:spLocks noChangeArrowheads="1"/>
          </p:cNvSpPr>
          <p:nvPr/>
        </p:nvSpPr>
        <p:spPr bwMode="auto">
          <a:xfrm rot="1898998">
            <a:off x="3044825" y="2044700"/>
            <a:ext cx="2379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Contingency</a:t>
            </a:r>
          </a:p>
        </p:txBody>
      </p:sp>
      <p:pic>
        <p:nvPicPr>
          <p:cNvPr id="2" name="Picture 1"/>
          <p:cNvPicPr>
            <a:picLocks noChangeAspect="1"/>
          </p:cNvPicPr>
          <p:nvPr/>
        </p:nvPicPr>
        <p:blipFill>
          <a:blip r:embed="rId7"/>
          <a:stretch>
            <a:fillRect/>
          </a:stretch>
        </p:blipFill>
        <p:spPr>
          <a:xfrm>
            <a:off x="1307" y="13995"/>
            <a:ext cx="2017375" cy="1345573"/>
          </a:xfrm>
          <a:prstGeom prst="rect">
            <a:avLst/>
          </a:prstGeom>
        </p:spPr>
      </p:pic>
    </p:spTree>
    <p:extLst>
      <p:ext uri="{BB962C8B-B14F-4D97-AF65-F5344CB8AC3E}">
        <p14:creationId xmlns:p14="http://schemas.microsoft.com/office/powerpoint/2010/main" val="407548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3467100"/>
            <a:ext cx="6399212"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Content Placeholder 2"/>
          <p:cNvSpPr>
            <a:spLocks noGrp="1"/>
          </p:cNvSpPr>
          <p:nvPr>
            <p:ph idx="1"/>
          </p:nvPr>
        </p:nvSpPr>
        <p:spPr>
          <a:xfrm>
            <a:off x="457200" y="0"/>
            <a:ext cx="8229600" cy="6126163"/>
          </a:xfrm>
        </p:spPr>
        <p:txBody>
          <a:bodyPr/>
          <a:lstStyle/>
          <a:p>
            <a:pPr marL="0" indent="0">
              <a:buFont typeface="Arial" panose="020B0604020202020204" pitchFamily="34" charset="0"/>
              <a:buNone/>
            </a:pPr>
            <a:r>
              <a:rPr lang="en-US" altLang="en-US" sz="2000" dirty="0" smtClean="0">
                <a:hlinkClick r:id="rId4" action="ppaction://hlinkfile"/>
              </a:rPr>
              <a:t>Storms.ngs.noaa.gov</a:t>
            </a:r>
            <a:endParaRPr lang="en-US" altLang="en-US" sz="2000" dirty="0" smtClean="0"/>
          </a:p>
          <a:p>
            <a:pPr marL="0" indent="0">
              <a:buFont typeface="Arial" panose="020B0604020202020204" pitchFamily="34" charset="0"/>
              <a:buNone/>
            </a:pPr>
            <a:r>
              <a:rPr lang="en-US" altLang="en-US" sz="2000" u="sng" dirty="0" smtClean="0"/>
              <a:t>Storm                        Hits                             Unique Visitors</a:t>
            </a:r>
          </a:p>
          <a:p>
            <a:pPr marL="0" indent="0">
              <a:buFont typeface="Arial" panose="020B0604020202020204" pitchFamily="34" charset="0"/>
              <a:buNone/>
            </a:pPr>
            <a:r>
              <a:rPr lang="en-US" altLang="en-US" sz="2000" dirty="0" smtClean="0"/>
              <a:t>Maria                        7,990,274                    855,909</a:t>
            </a:r>
          </a:p>
          <a:p>
            <a:pPr marL="0" indent="0">
              <a:buFont typeface="Arial" panose="020B0604020202020204" pitchFamily="34" charset="0"/>
              <a:buNone/>
            </a:pPr>
            <a:r>
              <a:rPr lang="en-US" altLang="en-US" sz="2000" dirty="0" smtClean="0"/>
              <a:t>Harvey                     12,426,470                  756,190</a:t>
            </a:r>
          </a:p>
          <a:p>
            <a:pPr marL="0" indent="0">
              <a:buFont typeface="Arial" panose="020B0604020202020204" pitchFamily="34" charset="0"/>
              <a:buNone/>
            </a:pPr>
            <a:r>
              <a:rPr lang="en-US" altLang="en-US" sz="2000" dirty="0" smtClean="0"/>
              <a:t>Irma                         30,866,975                  2,297,648</a:t>
            </a:r>
          </a:p>
          <a:p>
            <a:pPr marL="0" indent="0">
              <a:buFont typeface="Arial" panose="020B0604020202020204" pitchFamily="34" charset="0"/>
              <a:buNone/>
            </a:pPr>
            <a:r>
              <a:rPr lang="en-US" altLang="en-US" sz="2000" dirty="0" smtClean="0"/>
              <a:t>Total Downloads: 236 </a:t>
            </a:r>
            <a:r>
              <a:rPr lang="en-US" altLang="en-US" sz="2000" dirty="0" err="1" smtClean="0"/>
              <a:t>terrabytes</a:t>
            </a:r>
            <a:endParaRPr lang="en-US" altLang="en-US" sz="2000" dirty="0" smtClean="0"/>
          </a:p>
          <a:p>
            <a:pPr marL="0" indent="0">
              <a:buFont typeface="Arial" panose="020B0604020202020204" pitchFamily="34" charset="0"/>
              <a:buNone/>
            </a:pPr>
            <a:r>
              <a:rPr lang="en-US" altLang="en-US" sz="2400" dirty="0" smtClean="0"/>
              <a:t>Total image requests from NOAA website and other map services (USGS, Google, ESRI, etc.) = </a:t>
            </a:r>
            <a:r>
              <a:rPr lang="en-US" altLang="en-US" sz="2400" b="1" dirty="0" smtClean="0"/>
              <a:t>2.28 billion</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37609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376092"/>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376092"/>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376092"/>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37609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91C1E1A3-70B2-4FA6-AFE4-35DB68EAAD81}" type="slidenum">
              <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cs typeface="Arial"/>
                <a:sym typeface="Arial"/>
                <a:rtl val="0"/>
              </a:rPr>
              <a:pPr marL="0" marR="0" lvl="0" indent="0" algn="l"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cs typeface="Arial"/>
              <a:sym typeface="Arial"/>
              <a:rtl val="0"/>
            </a:endParaRPr>
          </a:p>
        </p:txBody>
      </p:sp>
      <p:pic>
        <p:nvPicPr>
          <p:cNvPr id="2150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43075" y="3486150"/>
            <a:ext cx="63150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00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152400"/>
            <a:ext cx="6172200" cy="85725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Calibri"/>
                <a:ea typeface="ＭＳ Ｐゴシック" charset="0"/>
                <a:sym typeface="Arial"/>
                <a:rtl val="0"/>
              </a:rPr>
              <a:t>Pre-event Planning/Operations</a:t>
            </a:r>
          </a:p>
        </p:txBody>
      </p:sp>
      <p:sp>
        <p:nvSpPr>
          <p:cNvPr id="7" name="Notched Right Arrow 6"/>
          <p:cNvSpPr/>
          <p:nvPr/>
        </p:nvSpPr>
        <p:spPr>
          <a:xfrm rot="5400000">
            <a:off x="-67035" y="2694846"/>
            <a:ext cx="3991574" cy="1497483"/>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2055147" y="1503232"/>
            <a:ext cx="5594318" cy="481734"/>
          </a:xfrm>
          <a:custGeom>
            <a:avLst/>
            <a:gdLst>
              <a:gd name="connsiteX0" fmla="*/ 0 w 1918992"/>
              <a:gd name="connsiteY0" fmla="*/ 0 h 1996643"/>
              <a:gd name="connsiteX1" fmla="*/ 1918992 w 1918992"/>
              <a:gd name="connsiteY1" fmla="*/ 0 h 1996643"/>
              <a:gd name="connsiteX2" fmla="*/ 1918992 w 1918992"/>
              <a:gd name="connsiteY2" fmla="*/ 1996643 h 1996643"/>
              <a:gd name="connsiteX3" fmla="*/ 0 w 1918992"/>
              <a:gd name="connsiteY3" fmla="*/ 1996643 h 1996643"/>
              <a:gd name="connsiteX4" fmla="*/ 0 w 1918992"/>
              <a:gd name="connsiteY4" fmla="*/ 0 h 199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992" h="1996643">
                <a:moveTo>
                  <a:pt x="0" y="0"/>
                </a:moveTo>
                <a:lnTo>
                  <a:pt x="1918992" y="0"/>
                </a:lnTo>
                <a:lnTo>
                  <a:pt x="1918992" y="1996643"/>
                </a:lnTo>
                <a:lnTo>
                  <a:pt x="0" y="1996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rPr>
              <a:t>Event of National Significance or NOAA interest</a:t>
            </a:r>
          </a:p>
        </p:txBody>
      </p:sp>
      <p:sp>
        <p:nvSpPr>
          <p:cNvPr id="10" name="Freeform 9"/>
          <p:cNvSpPr/>
          <p:nvPr/>
        </p:nvSpPr>
        <p:spPr>
          <a:xfrm>
            <a:off x="1887159" y="1951904"/>
            <a:ext cx="3634931" cy="421340"/>
          </a:xfrm>
          <a:custGeom>
            <a:avLst/>
            <a:gdLst>
              <a:gd name="connsiteX0" fmla="*/ 0 w 972000"/>
              <a:gd name="connsiteY0" fmla="*/ 0 h 1996643"/>
              <a:gd name="connsiteX1" fmla="*/ 972000 w 972000"/>
              <a:gd name="connsiteY1" fmla="*/ 0 h 1996643"/>
              <a:gd name="connsiteX2" fmla="*/ 972000 w 972000"/>
              <a:gd name="connsiteY2" fmla="*/ 1996643 h 1996643"/>
              <a:gd name="connsiteX3" fmla="*/ 0 w 972000"/>
              <a:gd name="connsiteY3" fmla="*/ 1996643 h 1996643"/>
              <a:gd name="connsiteX4" fmla="*/ 0 w 972000"/>
              <a:gd name="connsiteY4" fmla="*/ 0 h 199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1996643">
                <a:moveTo>
                  <a:pt x="0" y="0"/>
                </a:moveTo>
                <a:lnTo>
                  <a:pt x="972000" y="0"/>
                </a:lnTo>
                <a:lnTo>
                  <a:pt x="972000" y="1996643"/>
                </a:lnTo>
                <a:lnTo>
                  <a:pt x="0" y="1996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marR="0" lvl="0" indent="0" algn="ctr" defTabSz="800100" rtl="0" eaLnBrk="1" fontAlgn="base" latinLnBrk="0" hangingPunct="1">
              <a:lnSpc>
                <a:spcPct val="90000"/>
              </a:lnSpc>
              <a:spcBef>
                <a:spcPct val="0"/>
              </a:spcBef>
              <a:spcAft>
                <a:spcPct val="35000"/>
              </a:spcAft>
              <a:buClrTx/>
              <a:buSzTx/>
              <a:buFontTx/>
              <a:buNone/>
              <a:tabLst/>
              <a:defRPr/>
            </a:pPr>
            <a:r>
              <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rPr>
              <a:t>Approval by Director, NGS</a:t>
            </a:r>
          </a:p>
        </p:txBody>
      </p:sp>
      <p:sp>
        <p:nvSpPr>
          <p:cNvPr id="11" name="Oval 10"/>
          <p:cNvSpPr/>
          <p:nvPr/>
        </p:nvSpPr>
        <p:spPr>
          <a:xfrm>
            <a:off x="1720095" y="2542495"/>
            <a:ext cx="450775" cy="4407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2154275" y="2558168"/>
            <a:ext cx="4986492" cy="408215"/>
          </a:xfrm>
          <a:custGeom>
            <a:avLst/>
            <a:gdLst>
              <a:gd name="connsiteX0" fmla="*/ 0 w 972000"/>
              <a:gd name="connsiteY0" fmla="*/ 0 h 1996643"/>
              <a:gd name="connsiteX1" fmla="*/ 972000 w 972000"/>
              <a:gd name="connsiteY1" fmla="*/ 0 h 1996643"/>
              <a:gd name="connsiteX2" fmla="*/ 972000 w 972000"/>
              <a:gd name="connsiteY2" fmla="*/ 1996643 h 1996643"/>
              <a:gd name="connsiteX3" fmla="*/ 0 w 972000"/>
              <a:gd name="connsiteY3" fmla="*/ 1996643 h 1996643"/>
              <a:gd name="connsiteX4" fmla="*/ 0 w 972000"/>
              <a:gd name="connsiteY4" fmla="*/ 0 h 199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1996643">
                <a:moveTo>
                  <a:pt x="0" y="0"/>
                </a:moveTo>
                <a:lnTo>
                  <a:pt x="972000" y="0"/>
                </a:lnTo>
                <a:lnTo>
                  <a:pt x="972000" y="1996643"/>
                </a:lnTo>
                <a:lnTo>
                  <a:pt x="0" y="1996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marL="0" marR="0" lvl="0" indent="0" algn="ctr" defTabSz="233363" rtl="0" eaLnBrk="1" fontAlgn="base" latinLnBrk="0" hangingPunct="1">
              <a:lnSpc>
                <a:spcPct val="90000"/>
              </a:lnSpc>
              <a:spcBef>
                <a:spcPct val="0"/>
              </a:spcBef>
              <a:spcAft>
                <a:spcPct val="35000"/>
              </a:spcAft>
              <a:buClrTx/>
              <a:buSzTx/>
              <a:buFontTx/>
              <a:buNone/>
              <a:tabLst/>
              <a:defRPr/>
            </a:pPr>
            <a:r>
              <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rPr>
              <a:t>Preplanned flight lines developed/updated</a:t>
            </a:r>
          </a:p>
        </p:txBody>
      </p:sp>
      <p:sp>
        <p:nvSpPr>
          <p:cNvPr id="13" name="Oval 12"/>
          <p:cNvSpPr/>
          <p:nvPr/>
        </p:nvSpPr>
        <p:spPr>
          <a:xfrm>
            <a:off x="1720095" y="3195738"/>
            <a:ext cx="450775" cy="4407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2269891" y="3112848"/>
            <a:ext cx="6366403" cy="693104"/>
          </a:xfrm>
          <a:custGeom>
            <a:avLst/>
            <a:gdLst>
              <a:gd name="connsiteX0" fmla="*/ 0 w 972000"/>
              <a:gd name="connsiteY0" fmla="*/ 0 h 1996643"/>
              <a:gd name="connsiteX1" fmla="*/ 972000 w 972000"/>
              <a:gd name="connsiteY1" fmla="*/ 0 h 1996643"/>
              <a:gd name="connsiteX2" fmla="*/ 972000 w 972000"/>
              <a:gd name="connsiteY2" fmla="*/ 1996643 h 1996643"/>
              <a:gd name="connsiteX3" fmla="*/ 0 w 972000"/>
              <a:gd name="connsiteY3" fmla="*/ 1996643 h 1996643"/>
              <a:gd name="connsiteX4" fmla="*/ 0 w 972000"/>
              <a:gd name="connsiteY4" fmla="*/ 0 h 199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1996643">
                <a:moveTo>
                  <a:pt x="0" y="0"/>
                </a:moveTo>
                <a:lnTo>
                  <a:pt x="972000" y="0"/>
                </a:lnTo>
                <a:lnTo>
                  <a:pt x="972000" y="1996643"/>
                </a:lnTo>
                <a:lnTo>
                  <a:pt x="0" y="1996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t" anchorCtr="0">
            <a:noAutofit/>
          </a:bodyPr>
          <a:lstStyle/>
          <a:p>
            <a:pPr marL="0" marR="0" lvl="0" indent="0" algn="l" defTabSz="233363" rtl="0" eaLnBrk="1" fontAlgn="base" latinLnBrk="0" hangingPunct="1">
              <a:lnSpc>
                <a:spcPct val="90000"/>
              </a:lnSpc>
              <a:spcBef>
                <a:spcPct val="0"/>
              </a:spcBef>
              <a:spcAft>
                <a:spcPct val="35000"/>
              </a:spcAft>
              <a:buClrTx/>
              <a:buSzTx/>
              <a:buFontTx/>
              <a:buNone/>
              <a:tabLst/>
              <a:defRPr/>
            </a:pPr>
            <a:r>
              <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rPr>
              <a:t>Disseminated to FEMA RS coordinator and partners (States, USGS, </a:t>
            </a:r>
            <a:r>
              <a:rPr kumimoji="0" lang="en-US" sz="21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sym typeface="Arial"/>
                <a:rtl val="0"/>
              </a:rPr>
              <a:t>USACE, USCG) </a:t>
            </a:r>
            <a:r>
              <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rPr>
              <a:t>for </a:t>
            </a:r>
            <a:r>
              <a:rPr kumimoji="0" lang="en-US" sz="2100" b="0" i="0" u="none" strike="noStrike" kern="0" cap="none" spc="0" normalizeH="0" baseline="0" noProof="0" dirty="0" smtClean="0">
                <a:ln>
                  <a:noFill/>
                </a:ln>
                <a:solidFill>
                  <a:prstClr val="black">
                    <a:hueOff val="0"/>
                    <a:satOff val="0"/>
                    <a:lumOff val="0"/>
                    <a:alphaOff val="0"/>
                  </a:prstClr>
                </a:solidFill>
                <a:effectLst/>
                <a:uLnTx/>
                <a:uFillTx/>
                <a:latin typeface="Calibri"/>
                <a:ea typeface="+mn-ea"/>
                <a:cs typeface="+mn-cs"/>
                <a:sym typeface="Arial"/>
                <a:rtl val="0"/>
              </a:rPr>
              <a:t>coordination/additions</a:t>
            </a:r>
            <a:endPar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endParaRPr>
          </a:p>
        </p:txBody>
      </p:sp>
      <p:sp>
        <p:nvSpPr>
          <p:cNvPr id="15" name="Oval 14"/>
          <p:cNvSpPr/>
          <p:nvPr/>
        </p:nvSpPr>
        <p:spPr>
          <a:xfrm>
            <a:off x="1733732" y="3805952"/>
            <a:ext cx="450775" cy="4407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2296662" y="3872306"/>
            <a:ext cx="4307102" cy="374370"/>
          </a:xfrm>
          <a:custGeom>
            <a:avLst/>
            <a:gdLst>
              <a:gd name="connsiteX0" fmla="*/ 0 w 972000"/>
              <a:gd name="connsiteY0" fmla="*/ 0 h 1996643"/>
              <a:gd name="connsiteX1" fmla="*/ 972000 w 972000"/>
              <a:gd name="connsiteY1" fmla="*/ 0 h 1996643"/>
              <a:gd name="connsiteX2" fmla="*/ 972000 w 972000"/>
              <a:gd name="connsiteY2" fmla="*/ 1996643 h 1996643"/>
              <a:gd name="connsiteX3" fmla="*/ 0 w 972000"/>
              <a:gd name="connsiteY3" fmla="*/ 1996643 h 1996643"/>
              <a:gd name="connsiteX4" fmla="*/ 0 w 972000"/>
              <a:gd name="connsiteY4" fmla="*/ 0 h 199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1996643">
                <a:moveTo>
                  <a:pt x="0" y="0"/>
                </a:moveTo>
                <a:lnTo>
                  <a:pt x="972000" y="0"/>
                </a:lnTo>
                <a:lnTo>
                  <a:pt x="972000" y="1996643"/>
                </a:lnTo>
                <a:lnTo>
                  <a:pt x="0" y="1996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marL="0" marR="0" lvl="0" indent="0" algn="ctr" defTabSz="233363" rtl="0" eaLnBrk="1" fontAlgn="base" latinLnBrk="0" hangingPunct="1">
              <a:lnSpc>
                <a:spcPct val="90000"/>
              </a:lnSpc>
              <a:spcBef>
                <a:spcPct val="0"/>
              </a:spcBef>
              <a:spcAft>
                <a:spcPct val="35000"/>
              </a:spcAft>
              <a:buClrTx/>
              <a:buSzTx/>
              <a:buFontTx/>
              <a:buNone/>
              <a:tabLst/>
              <a:defRPr/>
            </a:pPr>
            <a:r>
              <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rPr>
              <a:t>Prepositioning of assets and personnel</a:t>
            </a:r>
          </a:p>
        </p:txBody>
      </p:sp>
      <p:sp>
        <p:nvSpPr>
          <p:cNvPr id="17" name="Oval 16"/>
          <p:cNvSpPr/>
          <p:nvPr/>
        </p:nvSpPr>
        <p:spPr>
          <a:xfrm>
            <a:off x="1740141" y="4368081"/>
            <a:ext cx="450775" cy="4407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a:off x="2010356" y="4392225"/>
            <a:ext cx="3757131" cy="373220"/>
          </a:xfrm>
          <a:custGeom>
            <a:avLst/>
            <a:gdLst>
              <a:gd name="connsiteX0" fmla="*/ 0 w 972000"/>
              <a:gd name="connsiteY0" fmla="*/ 0 h 1996643"/>
              <a:gd name="connsiteX1" fmla="*/ 972000 w 972000"/>
              <a:gd name="connsiteY1" fmla="*/ 0 h 1996643"/>
              <a:gd name="connsiteX2" fmla="*/ 972000 w 972000"/>
              <a:gd name="connsiteY2" fmla="*/ 1996643 h 1996643"/>
              <a:gd name="connsiteX3" fmla="*/ 0 w 972000"/>
              <a:gd name="connsiteY3" fmla="*/ 1996643 h 1996643"/>
              <a:gd name="connsiteX4" fmla="*/ 0 w 972000"/>
              <a:gd name="connsiteY4" fmla="*/ 0 h 199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1996643">
                <a:moveTo>
                  <a:pt x="0" y="0"/>
                </a:moveTo>
                <a:lnTo>
                  <a:pt x="972000" y="0"/>
                </a:lnTo>
                <a:lnTo>
                  <a:pt x="972000" y="1996643"/>
                </a:lnTo>
                <a:lnTo>
                  <a:pt x="0" y="1996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t" anchorCtr="0">
            <a:noAutofit/>
          </a:bodyPr>
          <a:lstStyle/>
          <a:p>
            <a:pPr marL="0" marR="0" lvl="0" indent="0" algn="ctr" defTabSz="233363" rtl="0" eaLnBrk="1" fontAlgn="base" latinLnBrk="0" hangingPunct="1">
              <a:lnSpc>
                <a:spcPct val="90000"/>
              </a:lnSpc>
              <a:spcBef>
                <a:spcPct val="0"/>
              </a:spcBef>
              <a:spcAft>
                <a:spcPct val="35000"/>
              </a:spcAft>
              <a:buClrTx/>
              <a:buSzTx/>
              <a:buFontTx/>
              <a:buNone/>
              <a:tabLst/>
              <a:defRPr/>
            </a:pPr>
            <a:r>
              <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rPr>
              <a:t>Refinement of Requirements</a:t>
            </a:r>
          </a:p>
        </p:txBody>
      </p:sp>
      <p:sp>
        <p:nvSpPr>
          <p:cNvPr id="19" name="Oval 18"/>
          <p:cNvSpPr/>
          <p:nvPr/>
        </p:nvSpPr>
        <p:spPr>
          <a:xfrm>
            <a:off x="1733732" y="4908962"/>
            <a:ext cx="450775" cy="4407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Calibri"/>
              <a:ea typeface="+mn-ea"/>
              <a:cs typeface="+mn-cs"/>
              <a:sym typeface="Arial"/>
              <a:rtl val="0"/>
            </a:endParaRPr>
          </a:p>
        </p:txBody>
      </p:sp>
      <p:sp>
        <p:nvSpPr>
          <p:cNvPr id="20" name="Freeform 19"/>
          <p:cNvSpPr/>
          <p:nvPr/>
        </p:nvSpPr>
        <p:spPr>
          <a:xfrm>
            <a:off x="2240973" y="4931334"/>
            <a:ext cx="6395322" cy="411860"/>
          </a:xfrm>
          <a:custGeom>
            <a:avLst/>
            <a:gdLst>
              <a:gd name="connsiteX0" fmla="*/ 0 w 972000"/>
              <a:gd name="connsiteY0" fmla="*/ 0 h 1996643"/>
              <a:gd name="connsiteX1" fmla="*/ 972000 w 972000"/>
              <a:gd name="connsiteY1" fmla="*/ 0 h 1996643"/>
              <a:gd name="connsiteX2" fmla="*/ 972000 w 972000"/>
              <a:gd name="connsiteY2" fmla="*/ 1996643 h 1996643"/>
              <a:gd name="connsiteX3" fmla="*/ 0 w 972000"/>
              <a:gd name="connsiteY3" fmla="*/ 1996643 h 1996643"/>
              <a:gd name="connsiteX4" fmla="*/ 0 w 972000"/>
              <a:gd name="connsiteY4" fmla="*/ 0 h 199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000" h="1996643">
                <a:moveTo>
                  <a:pt x="0" y="0"/>
                </a:moveTo>
                <a:lnTo>
                  <a:pt x="972000" y="0"/>
                </a:lnTo>
                <a:lnTo>
                  <a:pt x="972000" y="1996643"/>
                </a:lnTo>
                <a:lnTo>
                  <a:pt x="0" y="1996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7338" tIns="37338" rIns="37338" bIns="37338" numCol="1" spcCol="1270" anchor="b" anchorCtr="0">
            <a:noAutofit/>
          </a:bodyPr>
          <a:lstStyle/>
          <a:p>
            <a:pPr marL="0" marR="0" lvl="0" indent="0" algn="ctr" defTabSz="233363" rtl="0" eaLnBrk="1" fontAlgn="base" latinLnBrk="0" hangingPunct="1">
              <a:lnSpc>
                <a:spcPct val="90000"/>
              </a:lnSpc>
              <a:spcBef>
                <a:spcPct val="0"/>
              </a:spcBef>
              <a:spcAft>
                <a:spcPct val="35000"/>
              </a:spcAft>
              <a:buClrTx/>
              <a:buSzTx/>
              <a:buFontTx/>
              <a:buNone/>
              <a:tabLst/>
              <a:defRPr/>
            </a:pPr>
            <a:r>
              <a:rPr kumimoji="0" lang="en-US" sz="2100" b="0" i="0"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sym typeface="Arial"/>
                <a:rtl val="0"/>
              </a:rPr>
              <a:t>Daily Updates and continued coordination and refinement</a:t>
            </a:r>
          </a:p>
        </p:txBody>
      </p:sp>
      <p:sp>
        <p:nvSpPr>
          <p:cNvPr id="21" name="Oval 20"/>
          <p:cNvSpPr/>
          <p:nvPr/>
        </p:nvSpPr>
        <p:spPr>
          <a:xfrm>
            <a:off x="1720913" y="1989021"/>
            <a:ext cx="450775" cy="4407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p:cNvSpPr/>
          <p:nvPr/>
        </p:nvSpPr>
        <p:spPr>
          <a:xfrm>
            <a:off x="1706694" y="1455821"/>
            <a:ext cx="450775" cy="4407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p:cNvSpPr txBox="1"/>
          <p:nvPr/>
        </p:nvSpPr>
        <p:spPr>
          <a:xfrm>
            <a:off x="1667476" y="1549683"/>
            <a:ext cx="573497" cy="253916"/>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-8/-5</a:t>
            </a:r>
          </a:p>
        </p:txBody>
      </p:sp>
      <p:sp>
        <p:nvSpPr>
          <p:cNvPr id="26" name="TextBox 25"/>
          <p:cNvSpPr txBox="1"/>
          <p:nvPr/>
        </p:nvSpPr>
        <p:spPr>
          <a:xfrm>
            <a:off x="1780110" y="2072454"/>
            <a:ext cx="303664" cy="253916"/>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-4</a:t>
            </a:r>
          </a:p>
        </p:txBody>
      </p:sp>
      <p:sp>
        <p:nvSpPr>
          <p:cNvPr id="27" name="TextBox 26"/>
          <p:cNvSpPr txBox="1"/>
          <p:nvPr/>
        </p:nvSpPr>
        <p:spPr>
          <a:xfrm>
            <a:off x="1670667" y="2638205"/>
            <a:ext cx="573497" cy="253916"/>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-4/-3</a:t>
            </a:r>
          </a:p>
        </p:txBody>
      </p:sp>
      <p:sp>
        <p:nvSpPr>
          <p:cNvPr id="28" name="TextBox 27"/>
          <p:cNvSpPr txBox="1"/>
          <p:nvPr/>
        </p:nvSpPr>
        <p:spPr>
          <a:xfrm>
            <a:off x="1706692" y="3278070"/>
            <a:ext cx="573497" cy="253916"/>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-4/-3</a:t>
            </a:r>
          </a:p>
        </p:txBody>
      </p:sp>
      <p:sp>
        <p:nvSpPr>
          <p:cNvPr id="29" name="TextBox 28"/>
          <p:cNvSpPr txBox="1"/>
          <p:nvPr/>
        </p:nvSpPr>
        <p:spPr>
          <a:xfrm>
            <a:off x="1702074" y="3893367"/>
            <a:ext cx="573497" cy="253916"/>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-3/-2</a:t>
            </a:r>
          </a:p>
        </p:txBody>
      </p:sp>
      <p:sp>
        <p:nvSpPr>
          <p:cNvPr id="30" name="TextBox 29"/>
          <p:cNvSpPr txBox="1"/>
          <p:nvPr/>
        </p:nvSpPr>
        <p:spPr>
          <a:xfrm>
            <a:off x="1746550" y="4450980"/>
            <a:ext cx="573497" cy="253916"/>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-2/0</a:t>
            </a:r>
          </a:p>
        </p:txBody>
      </p:sp>
      <p:sp>
        <p:nvSpPr>
          <p:cNvPr id="31" name="TextBox 30"/>
          <p:cNvSpPr txBox="1"/>
          <p:nvPr/>
        </p:nvSpPr>
        <p:spPr>
          <a:xfrm>
            <a:off x="1696394" y="4982998"/>
            <a:ext cx="573497" cy="253916"/>
          </a:xfrm>
          <a:prstGeom prst="rect">
            <a:avLst/>
          </a:prstGeom>
          <a:noFill/>
        </p:spPr>
        <p:txBody>
          <a:bodyPr wrap="squar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0/+?</a:t>
            </a:r>
          </a:p>
        </p:txBody>
      </p:sp>
      <p:sp>
        <p:nvSpPr>
          <p:cNvPr id="32" name="TextBox 31"/>
          <p:cNvSpPr txBox="1"/>
          <p:nvPr/>
        </p:nvSpPr>
        <p:spPr>
          <a:xfrm rot="16200000">
            <a:off x="967971" y="2864525"/>
            <a:ext cx="1035861" cy="369332"/>
          </a:xfrm>
          <a:prstGeom prst="rect">
            <a:avLst/>
          </a:prstGeom>
          <a:noFill/>
        </p:spPr>
        <p:txBody>
          <a:bodyPr wrap="none" rtlCol="0">
            <a:spAutoFit/>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charset="0"/>
                <a:ea typeface="ＭＳ Ｐゴシック" charset="0"/>
                <a:cs typeface="Arial"/>
                <a:sym typeface="Arial"/>
                <a:rtl val="0"/>
              </a:rPr>
              <a:t>Days Out</a:t>
            </a:r>
          </a:p>
        </p:txBody>
      </p:sp>
    </p:spTree>
    <p:extLst>
      <p:ext uri="{BB962C8B-B14F-4D97-AF65-F5344CB8AC3E}">
        <p14:creationId xmlns:p14="http://schemas.microsoft.com/office/powerpoint/2010/main" val="293983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4259"/>
            <a:ext cx="6977063" cy="6892259"/>
          </a:xfrm>
          <a:prstGeom prst="rect">
            <a:avLst/>
          </a:prstGeom>
        </p:spPr>
      </p:pic>
      <p:sp>
        <p:nvSpPr>
          <p:cNvPr id="2" name="Rectangle 1">
            <a:hlinkClick r:id="rId3"/>
          </p:cNvPr>
          <p:cNvSpPr/>
          <p:nvPr/>
        </p:nvSpPr>
        <p:spPr>
          <a:xfrm>
            <a:off x="3635761" y="6474023"/>
            <a:ext cx="550823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tl val="0"/>
              </a:rPr>
              <a:t>http://storms.ngs.noaa.gov/eri_page/index.html</a:t>
            </a:r>
          </a:p>
        </p:txBody>
      </p:sp>
      <p:pic>
        <p:nvPicPr>
          <p:cNvPr id="6" name="Picture 5"/>
          <p:cNvPicPr>
            <a:picLocks noChangeAspect="1"/>
          </p:cNvPicPr>
          <p:nvPr/>
        </p:nvPicPr>
        <p:blipFill>
          <a:blip r:embed="rId4"/>
          <a:stretch>
            <a:fillRect/>
          </a:stretch>
        </p:blipFill>
        <p:spPr>
          <a:xfrm>
            <a:off x="3906899" y="3412693"/>
            <a:ext cx="5237101" cy="3041010"/>
          </a:xfrm>
          <a:prstGeom prst="rect">
            <a:avLst/>
          </a:prstGeom>
        </p:spPr>
      </p:pic>
      <p:pic>
        <p:nvPicPr>
          <p:cNvPr id="7" name="Picture 6"/>
          <p:cNvPicPr>
            <a:picLocks noChangeAspect="1"/>
          </p:cNvPicPr>
          <p:nvPr/>
        </p:nvPicPr>
        <p:blipFill>
          <a:blip r:embed="rId5"/>
          <a:stretch>
            <a:fillRect/>
          </a:stretch>
        </p:blipFill>
        <p:spPr>
          <a:xfrm>
            <a:off x="5257800" y="990600"/>
            <a:ext cx="3886200" cy="2590799"/>
          </a:xfrm>
          <a:prstGeom prst="rect">
            <a:avLst/>
          </a:prstGeom>
        </p:spPr>
      </p:pic>
    </p:spTree>
    <p:extLst>
      <p:ext uri="{BB962C8B-B14F-4D97-AF65-F5344CB8AC3E}">
        <p14:creationId xmlns:p14="http://schemas.microsoft.com/office/powerpoint/2010/main" val="352834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37609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376092"/>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376092"/>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376092"/>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37609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9A464AA7-AB3E-4DBA-8E8E-0635802BCDAC}" type="slidenum">
              <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cs typeface="Arial"/>
                <a:sym typeface="Arial"/>
                <a:rtl val="0"/>
              </a:rPr>
              <a:pPr marL="0" marR="0" lvl="0" indent="0" algn="l" defTabSz="91440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cs typeface="Arial"/>
              <a:sym typeface="Arial"/>
              <a:rtl val="0"/>
            </a:endParaRPr>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l="-2" t="836" r="12616"/>
          <a:stretch>
            <a:fillRect/>
          </a:stretch>
        </p:blipFill>
        <p:spPr bwMode="auto">
          <a:xfrm>
            <a:off x="-12700" y="381000"/>
            <a:ext cx="9156700"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6781800" y="4772025"/>
            <a:ext cx="21351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37609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376092"/>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376092"/>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376092"/>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37609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Fight Hours: 83.3hrs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Total Images: 25560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Total km2:  16421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8/27/2017-9/3/2017</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4072432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Shape 231" descr="https://aamboceanservice.blob.core.windows.net/oceanservice-prod/news/sep17/lynchburg-before.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2954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Shape 232" descr="https://aamboceanservice.blob.core.windows.net/oceanservice-prod/news/sep17/lynchburg-after.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12954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Shape 233"/>
          <p:cNvSpPr txBox="1"/>
          <p:nvPr/>
        </p:nvSpPr>
        <p:spPr>
          <a:xfrm>
            <a:off x="0" y="7938"/>
            <a:ext cx="9144000" cy="754062"/>
          </a:xfrm>
          <a:prstGeom prst="rect">
            <a:avLst/>
          </a:prstGeom>
          <a:solidFill>
            <a:srgbClr val="95B3D7"/>
          </a:solidFill>
          <a:ln>
            <a:noFill/>
          </a:ln>
        </p:spPr>
        <p:txBody>
          <a:bodyPr lIns="91425" tIns="45700" rIns="91425" bIns="45700" anchor="ctr"/>
          <a:lstStyle/>
          <a:p>
            <a:pPr marL="0" marR="0" lvl="0" indent="-50800" algn="ctr" defTabSz="914400" rtl="0" eaLnBrk="1" fontAlgn="auto" latinLnBrk="0" hangingPunct="1">
              <a:lnSpc>
                <a:spcPct val="100000"/>
              </a:lnSpc>
              <a:spcBef>
                <a:spcPts val="0"/>
              </a:spcBef>
              <a:spcAft>
                <a:spcPts val="0"/>
              </a:spcAft>
              <a:buClr>
                <a:srgbClr val="FFFFFF"/>
              </a:buClr>
              <a:buSzPct val="25000"/>
              <a:buFont typeface="Calibri"/>
              <a:buNone/>
              <a:tabLst/>
              <a:defRPr/>
            </a:pPr>
            <a:r>
              <a:rPr kumimoji="0" lang="en-US" sz="3200" b="0" i="0" u="none" strike="noStrike" kern="0" cap="none" spc="0" normalizeH="0" baseline="0" noProof="0">
                <a:ln>
                  <a:noFill/>
                </a:ln>
                <a:solidFill>
                  <a:srgbClr val="FFFFFF"/>
                </a:solidFill>
                <a:effectLst/>
                <a:uLnTx/>
                <a:uFillTx/>
                <a:latin typeface="Calibri"/>
                <a:ea typeface="Calibri"/>
                <a:cs typeface="Calibri"/>
                <a:sym typeface="Calibri"/>
                <a:rtl val="0"/>
              </a:rPr>
              <a:t>Aerial Imagery for Damage Assessment</a:t>
            </a:r>
          </a:p>
        </p:txBody>
      </p:sp>
      <p:sp>
        <p:nvSpPr>
          <p:cNvPr id="234" name="Shape 234"/>
          <p:cNvSpPr txBox="1"/>
          <p:nvPr/>
        </p:nvSpPr>
        <p:spPr>
          <a:xfrm>
            <a:off x="1127125" y="5327650"/>
            <a:ext cx="6361113" cy="368300"/>
          </a:xfrm>
          <a:prstGeom prst="rect">
            <a:avLst/>
          </a:prstGeom>
          <a:noFill/>
          <a:ln>
            <a:noFill/>
          </a:ln>
        </p:spPr>
        <p:txBody>
          <a:bodyPr lIns="91425" tIns="45700" rIns="91425" bIns="45700"/>
          <a:lstStyle/>
          <a:p>
            <a:pPr marL="0" marR="0" lvl="0" indent="-114300" algn="l" defTabSz="914400" rtl="0" eaLnBrk="1" fontAlgn="auto" latinLnBrk="0" hangingPunct="1">
              <a:lnSpc>
                <a:spcPct val="100000"/>
              </a:lnSpc>
              <a:spcBef>
                <a:spcPts val="0"/>
              </a:spcBef>
              <a:spcAft>
                <a:spcPts val="0"/>
              </a:spcAft>
              <a:buClr>
                <a:srgbClr val="366092"/>
              </a:buClr>
              <a:buSzPct val="100000"/>
              <a:buFont typeface="Calibri"/>
              <a:buNone/>
              <a:tabLst/>
              <a:defRPr/>
            </a:pPr>
            <a:r>
              <a:rPr kumimoji="0" lang="en-US" sz="1400" b="0" i="0" u="none" strike="noStrike" kern="0" cap="none" spc="0" normalizeH="0" baseline="0" noProof="0">
                <a:ln>
                  <a:noFill/>
                </a:ln>
                <a:solidFill>
                  <a:srgbClr val="366092"/>
                </a:solidFill>
                <a:effectLst/>
                <a:uLnTx/>
                <a:uFillTx/>
                <a:latin typeface="Calibri"/>
                <a:ea typeface="Calibri"/>
                <a:cs typeface="Calibri"/>
                <a:sym typeface="Calibri"/>
                <a:rtl val="0"/>
              </a:rPr>
              <a:t>Near Lynchburg, Texas</a:t>
            </a:r>
          </a:p>
        </p:txBody>
      </p:sp>
      <p:sp>
        <p:nvSpPr>
          <p:cNvPr id="235" name="Shape 235"/>
          <p:cNvSpPr txBox="1"/>
          <p:nvPr/>
        </p:nvSpPr>
        <p:spPr>
          <a:xfrm>
            <a:off x="7010400" y="6492875"/>
            <a:ext cx="2133600" cy="365125"/>
          </a:xfrm>
          <a:prstGeom prst="rect">
            <a:avLst/>
          </a:prstGeom>
          <a:noFill/>
          <a:ln>
            <a:noFill/>
          </a:ln>
        </p:spPr>
        <p:txBody>
          <a:bodyPr lIns="91425" tIns="45700" rIns="91425" bIns="45700" anchor="ctr"/>
          <a:lstStyle/>
          <a:p>
            <a:pPr marL="0" marR="0" lvl="0" indent="-19050" algn="r" defTabSz="914400" rtl="0" eaLnBrk="1" fontAlgn="auto" latinLnBrk="0" hangingPunct="1">
              <a:lnSpc>
                <a:spcPct val="100000"/>
              </a:lnSpc>
              <a:spcBef>
                <a:spcPts val="0"/>
              </a:spcBef>
              <a:spcAft>
                <a:spcPts val="0"/>
              </a:spcAft>
              <a:buClr>
                <a:srgbClr val="898989"/>
              </a:buClr>
              <a:buSzPct val="25000"/>
              <a:buFont typeface="Calibri"/>
              <a:buNone/>
              <a:tabLst/>
              <a:defRPr/>
            </a:pPr>
            <a:r>
              <a:rPr kumimoji="0" lang="en-US" sz="1200" b="0" i="0" u="none" strike="noStrike" kern="0" cap="none" spc="0" normalizeH="0" baseline="0" noProof="0">
                <a:ln>
                  <a:noFill/>
                </a:ln>
                <a:solidFill>
                  <a:srgbClr val="898989"/>
                </a:solidFill>
                <a:effectLst/>
                <a:uLnTx/>
                <a:uFillTx/>
                <a:latin typeface="Calibri"/>
                <a:ea typeface="Calibri"/>
                <a:cs typeface="Calibri"/>
                <a:sym typeface="Calibri"/>
                <a:rtl val="0"/>
              </a:rPr>
              <a:t>6</a:t>
            </a:r>
          </a:p>
        </p:txBody>
      </p:sp>
    </p:spTree>
    <p:extLst>
      <p:ext uri="{BB962C8B-B14F-4D97-AF65-F5344CB8AC3E}">
        <p14:creationId xmlns:p14="http://schemas.microsoft.com/office/powerpoint/2010/main" val="151893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2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23813"/>
            <a:ext cx="7696200" cy="630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37609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376092"/>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376092"/>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376092"/>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37609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7026A0A7-F8F8-43A5-ADE0-933A99E4729D}" type="slidenum">
              <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cs typeface="Arial"/>
                <a:sym typeface="Arial"/>
                <a:rtl val="0"/>
              </a:rPr>
              <a:pPr marL="0" marR="0" lvl="0" indent="0" algn="l"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cs typeface="Arial"/>
              <a:sym typeface="Arial"/>
              <a:rtl val="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989013"/>
            <a:ext cx="5092700" cy="58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0638" y="-1588"/>
            <a:ext cx="4043362" cy="669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44725" y="3770313"/>
            <a:ext cx="6899275"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44725" y="457200"/>
            <a:ext cx="669131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34938" y="4783138"/>
            <a:ext cx="23590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37609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376092"/>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376092"/>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376092"/>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37609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Fight Hours: 75.7hrs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Total Images: 23915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Total km2:  5865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9/11/2017 - 9/18/2017</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endParaRPr>
          </a:p>
        </p:txBody>
      </p:sp>
    </p:spTree>
    <p:extLst>
      <p:ext uri="{BB962C8B-B14F-4D97-AF65-F5344CB8AC3E}">
        <p14:creationId xmlns:p14="http://schemas.microsoft.com/office/powerpoint/2010/main" val="2351797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hape 241" descr="https://aamboceanservice.blob.core.windows.net/oceanservice-prod/news/sep17/key-largo-before.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Shape 242" descr="https://aamboceanservice.blob.core.windows.net/oceanservice-prod/news/sep17/key-largo-after.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Shape 243"/>
          <p:cNvSpPr txBox="1"/>
          <p:nvPr/>
        </p:nvSpPr>
        <p:spPr>
          <a:xfrm>
            <a:off x="1127125" y="5327650"/>
            <a:ext cx="6361113" cy="368300"/>
          </a:xfrm>
          <a:prstGeom prst="rect">
            <a:avLst/>
          </a:prstGeom>
          <a:noFill/>
          <a:ln>
            <a:noFill/>
          </a:ln>
        </p:spPr>
        <p:txBody>
          <a:bodyPr lIns="91425" tIns="45700" rIns="91425" bIns="45700"/>
          <a:lstStyle/>
          <a:p>
            <a:pPr marL="0" marR="0" lvl="0" indent="-114300" algn="l" defTabSz="914400" rtl="0" eaLnBrk="1" fontAlgn="auto" latinLnBrk="0" hangingPunct="1">
              <a:lnSpc>
                <a:spcPct val="100000"/>
              </a:lnSpc>
              <a:spcBef>
                <a:spcPts val="0"/>
              </a:spcBef>
              <a:spcAft>
                <a:spcPts val="0"/>
              </a:spcAft>
              <a:buClr>
                <a:srgbClr val="366092"/>
              </a:buClr>
              <a:buSzPct val="100000"/>
              <a:buFont typeface="Calibri"/>
              <a:buNone/>
              <a:tabLst/>
              <a:defRPr/>
            </a:pPr>
            <a:r>
              <a:rPr kumimoji="0" lang="en-US" sz="1400" b="0" i="0" u="none" strike="noStrike" kern="0" cap="none" spc="0" normalizeH="0" baseline="0" noProof="0">
                <a:ln>
                  <a:noFill/>
                </a:ln>
                <a:solidFill>
                  <a:srgbClr val="366092"/>
                </a:solidFill>
                <a:effectLst/>
                <a:uLnTx/>
                <a:uFillTx/>
                <a:latin typeface="Calibri"/>
                <a:ea typeface="Calibri"/>
                <a:cs typeface="Calibri"/>
                <a:sym typeface="Calibri"/>
                <a:rtl val="0"/>
              </a:rPr>
              <a:t>Key Largo, Florida</a:t>
            </a:r>
          </a:p>
        </p:txBody>
      </p:sp>
      <p:sp>
        <p:nvSpPr>
          <p:cNvPr id="244" name="Shape 244"/>
          <p:cNvSpPr txBox="1"/>
          <p:nvPr/>
        </p:nvSpPr>
        <p:spPr>
          <a:xfrm>
            <a:off x="7010400" y="6492875"/>
            <a:ext cx="2133600" cy="365125"/>
          </a:xfrm>
          <a:prstGeom prst="rect">
            <a:avLst/>
          </a:prstGeom>
          <a:noFill/>
          <a:ln>
            <a:noFill/>
          </a:ln>
        </p:spPr>
        <p:txBody>
          <a:bodyPr lIns="91425" tIns="45700" rIns="91425" bIns="45700" anchor="ctr"/>
          <a:lstStyle/>
          <a:p>
            <a:pPr marL="0" marR="0" lvl="0" indent="-19050" algn="r" defTabSz="914400" rtl="0" eaLnBrk="1" fontAlgn="auto" latinLnBrk="0" hangingPunct="1">
              <a:lnSpc>
                <a:spcPct val="100000"/>
              </a:lnSpc>
              <a:spcBef>
                <a:spcPts val="0"/>
              </a:spcBef>
              <a:spcAft>
                <a:spcPts val="0"/>
              </a:spcAft>
              <a:buClr>
                <a:srgbClr val="898989"/>
              </a:buClr>
              <a:buSzPct val="25000"/>
              <a:buFont typeface="Calibri"/>
              <a:buNone/>
              <a:tabLst/>
              <a:defRPr/>
            </a:pPr>
            <a:r>
              <a:rPr kumimoji="0" lang="en-US" sz="1200" b="0" i="0" u="none" strike="noStrike" kern="0" cap="none" spc="0" normalizeH="0" baseline="0" noProof="0">
                <a:ln>
                  <a:noFill/>
                </a:ln>
                <a:solidFill>
                  <a:srgbClr val="898989"/>
                </a:solidFill>
                <a:effectLst/>
                <a:uLnTx/>
                <a:uFillTx/>
                <a:latin typeface="Calibri"/>
                <a:ea typeface="Calibri"/>
                <a:cs typeface="Calibri"/>
                <a:sym typeface="Calibri"/>
                <a:rtl val="0"/>
              </a:rPr>
              <a:t>7</a:t>
            </a:r>
          </a:p>
        </p:txBody>
      </p:sp>
    </p:spTree>
    <p:extLst>
      <p:ext uri="{BB962C8B-B14F-4D97-AF65-F5344CB8AC3E}">
        <p14:creationId xmlns:p14="http://schemas.microsoft.com/office/powerpoint/2010/main" val="154178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txBox="1"/>
          <p:nvPr/>
        </p:nvSpPr>
        <p:spPr>
          <a:xfrm>
            <a:off x="649288" y="5580063"/>
            <a:ext cx="6361112" cy="368300"/>
          </a:xfrm>
          <a:prstGeom prst="rect">
            <a:avLst/>
          </a:prstGeom>
          <a:noFill/>
          <a:ln>
            <a:noFill/>
          </a:ln>
        </p:spPr>
        <p:txBody>
          <a:bodyPr lIns="91425" tIns="45700" rIns="91425" bIns="45700"/>
          <a:lstStyle/>
          <a:p>
            <a:pPr marL="0" marR="0" lvl="0" indent="-114300" algn="l" defTabSz="914400" rtl="0" eaLnBrk="1" fontAlgn="auto" latinLnBrk="0" hangingPunct="1">
              <a:lnSpc>
                <a:spcPct val="100000"/>
              </a:lnSpc>
              <a:spcBef>
                <a:spcPts val="0"/>
              </a:spcBef>
              <a:spcAft>
                <a:spcPts val="0"/>
              </a:spcAft>
              <a:buClr>
                <a:srgbClr val="366092"/>
              </a:buClr>
              <a:buSzPct val="100000"/>
              <a:buFont typeface="Calibri"/>
              <a:buNone/>
              <a:tabLst/>
              <a:defRPr/>
            </a:pPr>
            <a:r>
              <a:rPr kumimoji="0" lang="en-US" sz="1400" b="0" i="0" u="none" strike="noStrike" kern="0" cap="none" spc="0" normalizeH="0" baseline="0" noProof="0">
                <a:ln>
                  <a:noFill/>
                </a:ln>
                <a:solidFill>
                  <a:srgbClr val="366092"/>
                </a:solidFill>
                <a:effectLst/>
                <a:uLnTx/>
                <a:uFillTx/>
                <a:latin typeface="Calibri"/>
                <a:ea typeface="Calibri"/>
                <a:cs typeface="Calibri"/>
                <a:sym typeface="Calibri"/>
                <a:rtl val="0"/>
              </a:rPr>
              <a:t>Big Pine Key, Florida</a:t>
            </a:r>
          </a:p>
        </p:txBody>
      </p:sp>
      <p:sp>
        <p:nvSpPr>
          <p:cNvPr id="251" name="Shape 251"/>
          <p:cNvSpPr txBox="1"/>
          <p:nvPr/>
        </p:nvSpPr>
        <p:spPr>
          <a:xfrm>
            <a:off x="7010400" y="6492875"/>
            <a:ext cx="2133600" cy="365125"/>
          </a:xfrm>
          <a:prstGeom prst="rect">
            <a:avLst/>
          </a:prstGeom>
          <a:noFill/>
          <a:ln>
            <a:noFill/>
          </a:ln>
        </p:spPr>
        <p:txBody>
          <a:bodyPr lIns="91425" tIns="45700" rIns="91425" bIns="45700" anchor="ctr"/>
          <a:lstStyle/>
          <a:p>
            <a:pPr marL="0" marR="0" lvl="0" indent="-19050" algn="r" defTabSz="914400" rtl="0" eaLnBrk="1" fontAlgn="auto" latinLnBrk="0" hangingPunct="1">
              <a:lnSpc>
                <a:spcPct val="100000"/>
              </a:lnSpc>
              <a:spcBef>
                <a:spcPts val="0"/>
              </a:spcBef>
              <a:spcAft>
                <a:spcPts val="0"/>
              </a:spcAft>
              <a:buClr>
                <a:srgbClr val="898989"/>
              </a:buClr>
              <a:buSzPct val="25000"/>
              <a:buFont typeface="Calibri"/>
              <a:buNone/>
              <a:tabLst/>
              <a:defRPr/>
            </a:pPr>
            <a:r>
              <a:rPr kumimoji="0" lang="en-US" sz="1200" b="0" i="0" u="none" strike="noStrike" kern="0" cap="none" spc="0" normalizeH="0" baseline="0" noProof="0">
                <a:ln>
                  <a:noFill/>
                </a:ln>
                <a:solidFill>
                  <a:srgbClr val="898989"/>
                </a:solidFill>
                <a:effectLst/>
                <a:uLnTx/>
                <a:uFillTx/>
                <a:latin typeface="Calibri"/>
                <a:ea typeface="Calibri"/>
                <a:cs typeface="Calibri"/>
                <a:sym typeface="Calibri"/>
                <a:rtl val="0"/>
              </a:rPr>
              <a:t>7</a:t>
            </a:r>
          </a:p>
        </p:txBody>
      </p:sp>
      <p:pic>
        <p:nvPicPr>
          <p:cNvPr id="252" name="Shape 252" descr="https://lh6.googleusercontent.com/zlbZ0Bqnxe_DxHa1erMU_QsdHefCN2W_xXx4nDtG70rb1u4uRmcAWvbueG6baxReWjreJ0qsyOuZ8DeBLAaGv9-xVSxEbV-5kND825z-p1FHEQT6Vxdjr9T_dloR8Z_Ibn5DhUG3dscZXvc_0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b="10979"/>
          <a:stretch>
            <a:fillRect/>
          </a:stretch>
        </p:blipFill>
        <p:spPr bwMode="auto">
          <a:xfrm>
            <a:off x="0" y="1338263"/>
            <a:ext cx="9093200"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Shape 253" descr="https://lh6.googleusercontent.com/EhpqXGzBHZepJ_OJry5Mbr8buEbDfpYQSyClBYklsD9XhUnwJ1UhH7cSrdVyYIA84i20FeyR2wUQivCBp3siGYmThzvzRtscPguAYD-oyTzCL7R_OdeEMj8GadMxwrT4tgb4UblGBX1R9oHydA"/>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b="10110"/>
          <a:stretch>
            <a:fillRect/>
          </a:stretch>
        </p:blipFill>
        <p:spPr bwMode="auto">
          <a:xfrm>
            <a:off x="0" y="1338263"/>
            <a:ext cx="9115425"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20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rgbClr val="37609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376092"/>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376092"/>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376092"/>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37609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243365A4-A788-40EE-B558-C4440C6223CB}" type="slidenum">
              <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cs typeface="Arial"/>
                <a:sym typeface="Arial"/>
                <a:rtl val="0"/>
              </a:rPr>
              <a:pPr marL="0" marR="0" lvl="0" indent="0" algn="l" defTabSz="9144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0" cap="none" spc="0" normalizeH="0" baseline="0" noProof="0" smtClean="0">
              <a:ln>
                <a:noFill/>
              </a:ln>
              <a:solidFill>
                <a:srgbClr val="898989"/>
              </a:solidFill>
              <a:effectLst/>
              <a:uLnTx/>
              <a:uFillTx/>
              <a:latin typeface="Calibri" panose="020F0502020204030204" pitchFamily="34" charset="0"/>
              <a:cs typeface="Arial"/>
              <a:sym typeface="Arial"/>
              <a:rtl val="0"/>
            </a:endParaRPr>
          </a:p>
        </p:txBody>
      </p:sp>
      <p:pic>
        <p:nvPicPr>
          <p:cNvPr id="174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80513"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228600" y="4764088"/>
            <a:ext cx="22526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rgbClr val="376092"/>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rgbClr val="376092"/>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rgbClr val="376092"/>
                </a:solidFill>
                <a:latin typeface="Calibri" panose="020F0502020204030204" pitchFamily="34" charset="0"/>
              </a:defRPr>
            </a:lvl3pPr>
            <a:lvl4pPr marL="1600200" indent="-228600">
              <a:spcBef>
                <a:spcPct val="20000"/>
              </a:spcBef>
              <a:buFont typeface="Arial" panose="020B0604020202020204" pitchFamily="34" charset="0"/>
              <a:buChar char="–"/>
              <a:defRPr>
                <a:solidFill>
                  <a:srgbClr val="376092"/>
                </a:solidFill>
                <a:latin typeface="Calibri" panose="020F0502020204030204" pitchFamily="34" charset="0"/>
              </a:defRPr>
            </a:lvl4pPr>
            <a:lvl5pPr marL="2057400" indent="-228600">
              <a:spcBef>
                <a:spcPct val="20000"/>
              </a:spcBef>
              <a:buFont typeface="Arial" panose="020B0604020202020204" pitchFamily="34" charset="0"/>
              <a:buChar char="»"/>
              <a:defRPr>
                <a:solidFill>
                  <a:srgbClr val="376092"/>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376092"/>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Fight Hours: 39.8</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Total Images: 15373</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Total km2:  1993</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9/22/2017-9/26/2017</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rtl val="0"/>
              </a:rPr>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85800"/>
            <a:ext cx="8110538"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85800"/>
            <a:ext cx="8294688"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92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733</Words>
  <Application>Microsoft Office PowerPoint</Application>
  <PresentationFormat>On-screen Show (4:3)</PresentationFormat>
  <Paragraphs>175</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ＭＳ Ｐゴシック</vt:lpstr>
      <vt:lpstr>Arial</vt:lpstr>
      <vt:lpstr>Arial Black</vt:lpstr>
      <vt:lpstr>Calibri</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Aslaksen</dc:creator>
  <cp:lastModifiedBy>Mike Aslaksen</cp:lastModifiedBy>
  <cp:revision>5</cp:revision>
  <dcterms:created xsi:type="dcterms:W3CDTF">2018-05-08T17:12:25Z</dcterms:created>
  <dcterms:modified xsi:type="dcterms:W3CDTF">2018-05-08T19:02:37Z</dcterms:modified>
</cp:coreProperties>
</file>