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6" r:id="rId2"/>
    <p:sldId id="262" r:id="rId3"/>
    <p:sldId id="267" r:id="rId4"/>
    <p:sldId id="268" r:id="rId5"/>
    <p:sldId id="269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71" r:id="rId15"/>
    <p:sldId id="270" r:id="rId16"/>
    <p:sldId id="280" r:id="rId17"/>
    <p:sldId id="287" r:id="rId18"/>
    <p:sldId id="288" r:id="rId19"/>
    <p:sldId id="286" r:id="rId20"/>
    <p:sldId id="281" r:id="rId21"/>
    <p:sldId id="282" r:id="rId22"/>
    <p:sldId id="283" r:id="rId23"/>
    <p:sldId id="290" r:id="rId24"/>
    <p:sldId id="291" r:id="rId25"/>
    <p:sldId id="292" r:id="rId26"/>
    <p:sldId id="293" r:id="rId27"/>
    <p:sldId id="297" r:id="rId28"/>
    <p:sldId id="294" r:id="rId29"/>
    <p:sldId id="295" r:id="rId30"/>
    <p:sldId id="296" r:id="rId31"/>
    <p:sldId id="298" r:id="rId32"/>
    <p:sldId id="300" r:id="rId33"/>
    <p:sldId id="301" r:id="rId34"/>
    <p:sldId id="299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7967B-E075-4BDB-9F21-1D7AB6D4F23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B9601-BCE9-4CC4-A44C-93C3D5B9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r>
              <a:rPr lang="en-US" baseline="0" dirty="0" smtClean="0"/>
              <a:t>/s</a:t>
            </a:r>
            <a:r>
              <a:rPr lang="en-US" dirty="0" smtClean="0"/>
              <a:t>tate/county/city surveyors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B9601-BCE9-4CC4-A44C-93C3D5B904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02D-05BF-4293-983C-C084FDC3DD40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4641-FA9C-4302-9781-EEB1DA03D2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831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93F1-B88A-4C8B-BB6A-FBF11A328DC0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FB0A-E8FB-4634-967A-83E9F4AA60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88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D22C-DC21-45BF-B500-FC4AC1E5D02B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A68D-DF7B-4F35-BBB2-EFD804E2EA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2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C3C0-8A1C-42AD-9C60-D3FF140902FC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5560-5B21-4BDD-B4A6-4A78361260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29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7035-0D53-4946-8569-DA2A81728908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5F74-34D7-47C0-BC87-CFA562D69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56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B051-BC3E-44F5-A4F4-757F1C9F7195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99E9-1E58-4D36-A9EB-856F9656E5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9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2135-C6A0-42F1-9B64-F1EED87966A8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74AC-03AE-41AE-8808-2EC83D7346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6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BF96-CA2C-478A-8F48-646A7A3EA5F9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6F58-BD7A-4802-90A1-4B4964F16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185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D3D9-3BB3-4097-BD8E-EFC49ADEDBCD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BDA8-5F7C-4A22-B384-80AE27E759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40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AA70-96F4-4441-AE04-B79C547CB1EA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C3C4-2A93-4AEB-9C95-C30BEDE925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83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95DC-0941-4297-B7A7-6655BAD16715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C2B6-135C-4978-90CB-D16E3D2A9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852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C37AE8-DDD3-4B42-898C-30AC3A5D050C}" type="datetimeFigureOut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9F58C52-1432-4EAD-97E6-82748D7157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google.com/imgres?imgurl=http://images.slideplayer.com/35/10496371/slides/slide_78.jpg&amp;imgrefurl=http://slideplayer.com/slide/10496371/&amp;docid=aLSsxnV__l5OUM&amp;tbnid=AcISjyB4YNhS7M:&amp;vet=10ahUKEwi0lr6HzPLaAhVhTt8KHQ_QDy0QMwhIKAowCg..i&amp;w=960&amp;h=720&amp;client=firefox-b-1&amp;bih=966&amp;biw=1920&amp;q=noaa%20photo%20library%20edmi%20prism&amp;ved=0ahUKEwi0lr6HzPLaAhVhTt8KHQ_QDy0QMwhIKAowCg&amp;iact=mrc&amp;uact=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1587500" y="2052638"/>
            <a:ext cx="74469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EDMI Calibration Base Lines</a:t>
            </a:r>
          </a:p>
          <a:p>
            <a:pPr eaLnBrk="1" hangingPunct="1">
              <a:defRPr/>
            </a:pP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5" name="Content Placeholder 2"/>
          <p:cNvSpPr txBox="1">
            <a:spLocks/>
          </p:cNvSpPr>
          <p:nvPr/>
        </p:nvSpPr>
        <p:spPr bwMode="auto">
          <a:xfrm>
            <a:off x="3730625" y="5508625"/>
            <a:ext cx="3832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NGS Convocation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9 &amp; 10, 2018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2143126" y="3505199"/>
            <a:ext cx="6891337" cy="17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NGS’s Geodetic Services Division -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 and Methodologies Branch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Charlie Geoghegan, Geodesist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" descr="https://lh6.googleusercontent.com/Mg82RFaDxx6gVnCpV3vgls0vr8v0jxf7EkEIWx584povaYOOwKWxiA2e3WiDZHcp-cmLzZl7JK8adZcrcJDx1huF0V6K4Dl3PvWlG7zutwmKYfDYRFYQgIwA4G65Uw0Uho8LSH3r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141913"/>
            <a:ext cx="148113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4597" y="3386320"/>
            <a:ext cx="45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0 - 1000</a:t>
            </a:r>
          </a:p>
          <a:p>
            <a:pPr lvl="0"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Dist.:  1399.9235m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7793" y="1949986"/>
            <a:ext cx="7955647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1231" y="3386320"/>
            <a:ext cx="45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150 - 1400</a:t>
            </a:r>
          </a:p>
          <a:p>
            <a:pPr lvl="0"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Dist.:  1249.9760m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13560" y="1949986"/>
            <a:ext cx="665988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5202" y="3386320"/>
            <a:ext cx="45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150 - 400</a:t>
            </a:r>
          </a:p>
          <a:p>
            <a:pPr lvl="0"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Dist.:  249.9329m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13560" y="1949986"/>
            <a:ext cx="264783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4357" y="3337751"/>
            <a:ext cx="45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400 - 1400</a:t>
            </a:r>
          </a:p>
          <a:p>
            <a:pPr lvl="0"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Dist.:  1000.0427m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61390" y="1949986"/>
            <a:ext cx="404253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27162" y="5159160"/>
            <a:ext cx="8281987" cy="4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now let’s get set up to put our EDMI through the paces.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5138" y="554905"/>
            <a:ext cx="8281987" cy="4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we have to center a tribrach on a tripod over each mark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446847"/>
            <a:ext cx="65722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5138" y="554905"/>
            <a:ext cx="8281987" cy="4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using a reversible optical plummet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8" y="1089775"/>
            <a:ext cx="2979419" cy="2234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341" r="10573"/>
          <a:stretch/>
        </p:blipFill>
        <p:spPr>
          <a:xfrm>
            <a:off x="4785360" y="2083657"/>
            <a:ext cx="4160044" cy="4207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84060"/>
            <a:ext cx="3322320" cy="3322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172" y="3387660"/>
            <a:ext cx="1161959" cy="11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7793" y="1949986"/>
            <a:ext cx="1288973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31452" y="4005700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 is essential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74050"/>
            <a:ext cx="38654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Distances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149.948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149.950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149.951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149.949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149.948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149.950</a:t>
            </a:r>
          </a:p>
          <a:p>
            <a:pPr marL="228600" lvl="0" indent="-228600" algn="ctr"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lvl="0"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Mean:  149.9484m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Error: 0.5mm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>
              <a:buAutoNum type="arabicParenR"/>
            </a:pP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 txBox="1">
            <a:spLocks/>
          </p:cNvSpPr>
          <p:nvPr/>
        </p:nvSpPr>
        <p:spPr bwMode="auto">
          <a:xfrm>
            <a:off x="465138" y="1582251"/>
            <a:ext cx="8281987" cy="221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IMB manages a program that helps anyone with precision EDMI to make sure it is measuring correctly.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EDMI consists of two parts:</a:t>
            </a:r>
          </a:p>
          <a:p>
            <a:pPr marL="457200" indent="-457200">
              <a:buAutoNum type="arabicParenR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instrument that emits light of a known wavelength and</a:t>
            </a:r>
          </a:p>
          <a:p>
            <a:pPr marL="457200" indent="-457200">
              <a:buAutoNum type="arabicParenR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reflector that bounces the light back to the instrument.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03363" y="371474"/>
            <a:ext cx="7446962" cy="12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EDMI: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Electronic Distance Measuring Instrumentation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8" y="3800819"/>
            <a:ext cx="6210300" cy="265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822" y="3818404"/>
            <a:ext cx="8772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7793" y="1949986"/>
            <a:ext cx="3886567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7793" y="1949986"/>
            <a:ext cx="7955647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6641" y="1835065"/>
            <a:ext cx="8632508" cy="1170389"/>
            <a:chOff x="276641" y="1835065"/>
            <a:chExt cx="8632508" cy="1170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813" y="1844505"/>
              <a:ext cx="1609725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1835065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1839217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13560" y="1949986"/>
            <a:ext cx="665988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6641" y="1835065"/>
            <a:ext cx="8632508" cy="1170389"/>
            <a:chOff x="276641" y="1835065"/>
            <a:chExt cx="8632508" cy="1170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813" y="1844505"/>
              <a:ext cx="1609725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1835065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1839217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13561" y="1949986"/>
            <a:ext cx="260897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6641" y="1835065"/>
            <a:ext cx="8632508" cy="1170389"/>
            <a:chOff x="276641" y="1835065"/>
            <a:chExt cx="8632508" cy="1170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813" y="1844505"/>
              <a:ext cx="1609725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1835065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1839217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5123" y="1949986"/>
            <a:ext cx="1268438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641" y="1841395"/>
            <a:ext cx="8632508" cy="1164059"/>
            <a:chOff x="276641" y="1841395"/>
            <a:chExt cx="8632508" cy="11640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8" r="76410"/>
            <a:stretch/>
          </p:blipFill>
          <p:spPr>
            <a:xfrm>
              <a:off x="365760" y="1844505"/>
              <a:ext cx="36576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1630681" y="1841395"/>
              <a:ext cx="365760" cy="68787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77486" r="-208"/>
            <a:stretch/>
          </p:blipFill>
          <p:spPr>
            <a:xfrm>
              <a:off x="4227135" y="1843469"/>
              <a:ext cx="36576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8244253" y="1841396"/>
              <a:ext cx="365760" cy="687873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5123" y="1949986"/>
            <a:ext cx="3864892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641" y="1841395"/>
            <a:ext cx="8632508" cy="1164059"/>
            <a:chOff x="276641" y="1841395"/>
            <a:chExt cx="8632508" cy="11640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8" r="76410"/>
            <a:stretch/>
          </p:blipFill>
          <p:spPr>
            <a:xfrm>
              <a:off x="365760" y="1844505"/>
              <a:ext cx="36576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1630681" y="1841395"/>
              <a:ext cx="365760" cy="68787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77486" r="-208"/>
            <a:stretch/>
          </p:blipFill>
          <p:spPr>
            <a:xfrm>
              <a:off x="4227135" y="1843469"/>
              <a:ext cx="36576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8244253" y="1841396"/>
              <a:ext cx="365760" cy="687873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1949986"/>
            <a:ext cx="2581215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4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6641" y="1841394"/>
            <a:ext cx="8632508" cy="1164060"/>
            <a:chOff x="276641" y="1841394"/>
            <a:chExt cx="8632508" cy="1164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8" r="76410"/>
            <a:stretch/>
          </p:blipFill>
          <p:spPr>
            <a:xfrm>
              <a:off x="365760" y="1844505"/>
              <a:ext cx="36576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1630681" y="1841395"/>
              <a:ext cx="365760" cy="68787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77486" r="-208"/>
            <a:stretch/>
          </p:blipFill>
          <p:spPr>
            <a:xfrm>
              <a:off x="8218247" y="1844505"/>
              <a:ext cx="36576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4227732" y="1841394"/>
              <a:ext cx="365760" cy="687873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22531" y="1949986"/>
            <a:ext cx="4009292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6641" y="1841394"/>
            <a:ext cx="8632508" cy="1164060"/>
            <a:chOff x="276641" y="1841394"/>
            <a:chExt cx="8632508" cy="1164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8" r="76410"/>
            <a:stretch/>
          </p:blipFill>
          <p:spPr>
            <a:xfrm>
              <a:off x="365760" y="1844505"/>
              <a:ext cx="36576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1630681" y="1841395"/>
              <a:ext cx="365760" cy="68787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77486" r="-208"/>
            <a:stretch/>
          </p:blipFill>
          <p:spPr>
            <a:xfrm>
              <a:off x="8218247" y="1844505"/>
              <a:ext cx="36576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4227732" y="1841394"/>
              <a:ext cx="365760" cy="687873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0612" y="1949986"/>
            <a:ext cx="3990516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6641" y="1841394"/>
            <a:ext cx="8632508" cy="1164060"/>
            <a:chOff x="276641" y="1841394"/>
            <a:chExt cx="8632508" cy="1164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8" r="76410"/>
            <a:stretch/>
          </p:blipFill>
          <p:spPr>
            <a:xfrm>
              <a:off x="365760" y="1844505"/>
              <a:ext cx="36576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1630681" y="1841395"/>
              <a:ext cx="365760" cy="68787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77486" r="-208"/>
            <a:stretch/>
          </p:blipFill>
          <p:spPr>
            <a:xfrm>
              <a:off x="8218247" y="1844505"/>
              <a:ext cx="36576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4227732" y="1841394"/>
              <a:ext cx="365760" cy="687873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0008" y="1949986"/>
            <a:ext cx="658112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307080" y="463550"/>
            <a:ext cx="259337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Instruments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6" y="463550"/>
            <a:ext cx="2204161" cy="3903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52" y="463550"/>
            <a:ext cx="2046991" cy="3779058"/>
          </a:xfrm>
          <a:prstGeom prst="rect">
            <a:avLst/>
          </a:prstGeom>
        </p:spPr>
      </p:pic>
      <p:sp>
        <p:nvSpPr>
          <p:cNvPr id="12" name="AutoShape 5" descr="Image result for noaa photo library edmi prism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44463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21327" r="4000" b="1339"/>
          <a:stretch/>
        </p:blipFill>
        <p:spPr>
          <a:xfrm>
            <a:off x="2738052" y="4242608"/>
            <a:ext cx="3924300" cy="2474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2" r="51480" b="51997"/>
          <a:stretch/>
        </p:blipFill>
        <p:spPr>
          <a:xfrm>
            <a:off x="3064696" y="1384300"/>
            <a:ext cx="3382838" cy="264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6641" y="1841394"/>
            <a:ext cx="8632508" cy="1164060"/>
            <a:chOff x="276641" y="1841394"/>
            <a:chExt cx="8632508" cy="1164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8" r="76410"/>
            <a:stretch/>
          </p:blipFill>
          <p:spPr>
            <a:xfrm>
              <a:off x="365760" y="1844505"/>
              <a:ext cx="36576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1630681" y="1841395"/>
              <a:ext cx="365760" cy="68787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77486" r="-208"/>
            <a:stretch/>
          </p:blipFill>
          <p:spPr>
            <a:xfrm>
              <a:off x="8218247" y="1844505"/>
              <a:ext cx="36576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4227732" y="1841394"/>
              <a:ext cx="365760" cy="687873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5123" y="1949986"/>
            <a:ext cx="7856005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2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6641" y="1841394"/>
            <a:ext cx="8632508" cy="1164060"/>
            <a:chOff x="276641" y="1841394"/>
            <a:chExt cx="8632508" cy="1164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8" r="76410"/>
            <a:stretch/>
          </p:blipFill>
          <p:spPr>
            <a:xfrm>
              <a:off x="365760" y="1844505"/>
              <a:ext cx="36576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1630681" y="1841395"/>
              <a:ext cx="365760" cy="68787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2530305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77486" r="-208"/>
            <a:stretch/>
          </p:blipFill>
          <p:spPr>
            <a:xfrm>
              <a:off x="8218247" y="1844505"/>
              <a:ext cx="36576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8" r="909"/>
            <a:stretch/>
          </p:blipFill>
          <p:spPr>
            <a:xfrm>
              <a:off x="4227732" y="1841394"/>
              <a:ext cx="365760" cy="687873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602" y="3215067"/>
            <a:ext cx="83030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6 segments of differing lengths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u="sng" dirty="0" smtClean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each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120 measurements</a:t>
            </a: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EDMI’s performance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6"/>
            <a:ext cx="7084059" cy="63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Two Ways to Check EDMI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38" y="1819825"/>
            <a:ext cx="8281987" cy="39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Compare the measured mean distance to NGS’s accepted distance for each segment.  The difference should not exceed the manufacturer’s specs.</a:t>
            </a: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1mm + 2ppm @ 150m = 1.3mm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Distances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149.948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149.950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149.951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149.949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149.948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149.950</a:t>
            </a:r>
          </a:p>
          <a:p>
            <a:pPr marL="228600" lvl="0" indent="-228600">
              <a:buAutoNum type="arabicParenR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149.947</a:t>
            </a:r>
          </a:p>
          <a:p>
            <a:pPr lvl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149.9484m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NGS distance: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149.9473              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Diff.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1.1mm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09" y="2670952"/>
            <a:ext cx="1542729" cy="2731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63" y="3522985"/>
            <a:ext cx="1910164" cy="19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6"/>
            <a:ext cx="7084059" cy="63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NGS’s CALIBRATE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38" y="1819825"/>
            <a:ext cx="8281987" cy="330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CALIBRATE from NGS</a:t>
            </a:r>
          </a:p>
          <a:p>
            <a:pPr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https://www.ngs.noaa.gov/PC_PROD/CALIBRATE/</a:t>
            </a: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EDMI constant and slope errors.  Do they fall within manufacturer’s specs?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Error		Slope Error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					2ppm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09" y="3473003"/>
            <a:ext cx="1542729" cy="2731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27" y="4170218"/>
            <a:ext cx="2161309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Sustaining a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Nationwide CBL Infrastructure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65138" y="1819825"/>
            <a:ext cx="8281987" cy="330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invitation to interested groups and individuals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*Provide guidelines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*Provide technical assistance</a:t>
            </a: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*Ensure every state has at least one federal CBL</a:t>
            </a: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*Review and share CBL observations</a:t>
            </a: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*Troubleshoot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discrepancies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*QA/QC measurement sets for a data base (CALIBRATE)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0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587501" y="441325"/>
            <a:ext cx="34996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Reflector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11334"/>
          <a:stretch/>
        </p:blipFill>
        <p:spPr>
          <a:xfrm>
            <a:off x="5115605" y="4495800"/>
            <a:ext cx="3918857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7" t="27992" r="33002" b="32006"/>
          <a:stretch/>
        </p:blipFill>
        <p:spPr>
          <a:xfrm>
            <a:off x="5087112" y="569102"/>
            <a:ext cx="3947350" cy="382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72" y="1421177"/>
            <a:ext cx="3724906" cy="496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Is your precision EDMI meeting the manufacturer’s specifications?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38" y="1819825"/>
            <a:ext cx="8281987" cy="4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ONLY we had some place where we could check it out…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" b="5964"/>
          <a:stretch/>
        </p:blipFill>
        <p:spPr>
          <a:xfrm>
            <a:off x="2730528" y="2286000"/>
            <a:ext cx="375120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The CBL Program manages over 400 Calibration Base Lines (U.S.)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38" y="1819825"/>
            <a:ext cx="8281987" cy="11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has its beginnings 55 years ago when NGS’s predecessor, the U.S. Coast and Geodetic Survey, established the first CBL in Beltsville, MD.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329810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9810" y="4708476"/>
            <a:ext cx="8840882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STATION|ELEV.(M)|TO STATION |ELEV.(M)|HORIZONTAL|MARK-MARK |ERROR(MM)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RALEIGH 0    95.440  RALEIGH 150  92.778   149.9473   149.9710   0.1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RALEIGH 0    95.440  RALEIGH 400  87.377   399.8802   399.9615   0.2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RALEIGH 0    95.440  RALEIGH 1400 85.134  1399.9235  1399.9615   0.3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RALEIGH 150  92.778  RALEIGH 400  87.377   249.9329   249.9913   0.1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RALEIGH 150  92.778  RALEIGH 1400 85.134  1249.9760  1249.9994   0.2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RALEIGH 400  87.377  RALEIGH 1400 85.134  1000.0427  1000.0452   0.2 </a:t>
            </a:r>
          </a:p>
        </p:txBody>
      </p:sp>
    </p:spTree>
    <p:extLst>
      <p:ext uri="{BB962C8B-B14F-4D97-AF65-F5344CB8AC3E}">
        <p14:creationId xmlns:p14="http://schemas.microsoft.com/office/powerpoint/2010/main" val="7624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87500" y="441325"/>
            <a:ext cx="7084059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Typical CBL Monuments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16965" r="29686" b="2674"/>
          <a:stretch/>
        </p:blipFill>
        <p:spPr>
          <a:xfrm>
            <a:off x="1844991" y="1089658"/>
            <a:ext cx="2627631" cy="39414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t="142" r="1635" b="715"/>
          <a:stretch/>
        </p:blipFill>
        <p:spPr bwMode="auto">
          <a:xfrm>
            <a:off x="4730113" y="1089658"/>
            <a:ext cx="2627631" cy="3941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2081" y="5228503"/>
            <a:ext cx="6400800" cy="4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with Disk                    Forced-centering Pier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19509" r="19845" b="19516"/>
          <a:stretch/>
        </p:blipFill>
        <p:spPr>
          <a:xfrm>
            <a:off x="366711" y="3552824"/>
            <a:ext cx="1478280" cy="1478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744" y="3552824"/>
            <a:ext cx="1478281" cy="14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809" y="3386320"/>
            <a:ext cx="3326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0 - 150</a:t>
            </a:r>
          </a:p>
          <a:p>
            <a:pPr lvl="0"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Dist.:  149.9473m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7793" y="1949986"/>
            <a:ext cx="1288973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41325"/>
            <a:ext cx="7084059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Sample CBL near Raleigh, NC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6641" y="1835065"/>
            <a:ext cx="8632508" cy="1170389"/>
            <a:chOff x="276641" y="2747559"/>
            <a:chExt cx="8632508" cy="117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" y="2747559"/>
              <a:ext cx="1607502" cy="687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4023360" y="2747559"/>
              <a:ext cx="569535" cy="687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2" r="-391"/>
            <a:stretch/>
          </p:blipFill>
          <p:spPr>
            <a:xfrm>
              <a:off x="8102025" y="2751711"/>
              <a:ext cx="569534" cy="691088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6641" y="3442799"/>
              <a:ext cx="8632508" cy="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0m           150m                       400m                                         1400m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136" y="7788016"/>
            <a:ext cx="8632508" cy="28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572" y="3370092"/>
            <a:ext cx="45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0 - 400</a:t>
            </a:r>
          </a:p>
          <a:p>
            <a:pPr lvl="0"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Dist.:  399.8802m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7793" y="1949986"/>
            <a:ext cx="3886567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0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SPowerPointTemplate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NGSPowerPointTemplate (4)</Template>
  <TotalTime>2664</TotalTime>
  <Words>683</Words>
  <Application>Microsoft Office PowerPoint</Application>
  <PresentationFormat>On-screen Show (4:3)</PresentationFormat>
  <Paragraphs>142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NGSPowerPointTemplate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NOSTEMP</dc:creator>
  <cp:lastModifiedBy>Charles Geoghegan</cp:lastModifiedBy>
  <cp:revision>110</cp:revision>
  <dcterms:created xsi:type="dcterms:W3CDTF">2015-02-24T22:04:19Z</dcterms:created>
  <dcterms:modified xsi:type="dcterms:W3CDTF">2018-05-09T01:45:32Z</dcterms:modified>
</cp:coreProperties>
</file>