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70" r:id="rId1"/>
  </p:sldMasterIdLst>
  <p:notesMasterIdLst>
    <p:notesMasterId r:id="rId10"/>
  </p:notesMasterIdLst>
  <p:sldIdLst>
    <p:sldId id="292" r:id="rId2"/>
    <p:sldId id="273" r:id="rId3"/>
    <p:sldId id="312" r:id="rId4"/>
    <p:sldId id="260" r:id="rId5"/>
    <p:sldId id="290" r:id="rId6"/>
    <p:sldId id="284" r:id="rId7"/>
    <p:sldId id="287" r:id="rId8"/>
    <p:sldId id="305" r:id="rId9"/>
  </p:sldIdLst>
  <p:sldSz cx="12192000" cy="6858000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56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3" pos="288" userDrawn="1">
          <p15:clr>
            <a:srgbClr val="A4A3A4"/>
          </p15:clr>
        </p15:guide>
        <p15:guide id="4" pos="6552" userDrawn="1">
          <p15:clr>
            <a:srgbClr val="A4A3A4"/>
          </p15:clr>
        </p15:guide>
        <p15:guide id="5" orient="horz" pos="1128" userDrawn="1">
          <p15:clr>
            <a:srgbClr val="A4A3A4"/>
          </p15:clr>
        </p15:guide>
        <p15:guide id="6" orient="horz" pos="3816" userDrawn="1">
          <p15:clr>
            <a:srgbClr val="A4A3A4"/>
          </p15:clr>
        </p15:guide>
        <p15:guide id="7" pos="24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086" autoAdjust="0"/>
    <p:restoredTop sz="77937" autoAdjust="0"/>
  </p:normalViewPr>
  <p:slideViewPr>
    <p:cSldViewPr snapToGrid="0" showGuides="1">
      <p:cViewPr varScale="1">
        <p:scale>
          <a:sx n="86" d="100"/>
          <a:sy n="86" d="100"/>
        </p:scale>
        <p:origin x="486" y="96"/>
      </p:cViewPr>
      <p:guideLst>
        <p:guide orient="horz" pos="1656"/>
        <p:guide pos="2160"/>
        <p:guide pos="288"/>
        <p:guide pos="6552"/>
        <p:guide orient="horz" pos="1128"/>
        <p:guide orient="horz" pos="3816"/>
        <p:guide pos="2496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6434"/>
          </a:xfrm>
          <a:prstGeom prst="rect">
            <a:avLst/>
          </a:prstGeom>
        </p:spPr>
        <p:txBody>
          <a:bodyPr vert="horz" lIns="93162" tIns="46581" rIns="93162" bIns="4658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6434"/>
          </a:xfrm>
          <a:prstGeom prst="rect">
            <a:avLst/>
          </a:prstGeom>
        </p:spPr>
        <p:txBody>
          <a:bodyPr vert="horz" lIns="93162" tIns="46581" rIns="93162" bIns="46581" rtlCol="0"/>
          <a:lstStyle>
            <a:lvl1pPr algn="r">
              <a:defRPr sz="1200"/>
            </a:lvl1pPr>
          </a:lstStyle>
          <a:p>
            <a:fld id="{BEA9C03D-7086-4EA6-BD45-CE7BC3D1566A}" type="datetimeFigureOut">
              <a:rPr lang="en-US" smtClean="0"/>
              <a:t>5/10/2018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2" tIns="46581" rIns="93162" bIns="4658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62" tIns="46581" rIns="93162" bIns="46581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6433"/>
          </a:xfrm>
          <a:prstGeom prst="rect">
            <a:avLst/>
          </a:prstGeom>
        </p:spPr>
        <p:txBody>
          <a:bodyPr vert="horz" lIns="93162" tIns="46581" rIns="93162" bIns="4658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6433"/>
          </a:xfrm>
          <a:prstGeom prst="rect">
            <a:avLst/>
          </a:prstGeom>
        </p:spPr>
        <p:txBody>
          <a:bodyPr vert="horz" lIns="93162" tIns="46581" rIns="93162" bIns="46581" rtlCol="0" anchor="b"/>
          <a:lstStyle>
            <a:lvl1pPr algn="r">
              <a:defRPr sz="1200"/>
            </a:lvl1pPr>
          </a:lstStyle>
          <a:p>
            <a:fld id="{8573AF95-821C-4452-A0B6-9677D49AA2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106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5284" indent="-28183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32053" indent="-22515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85504" indent="-22515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38955" indent="-22515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92406" indent="-2251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45857" indent="-2251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99308" indent="-2251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52759" indent="-2251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C0CC6B9-53BF-4A1D-9C93-73A94A2E71CE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21465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defRPr/>
            </a:pPr>
            <a:endParaRPr lang="en-US" altLang="en-US" dirty="0" smtClean="0"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defRPr/>
            </a:pPr>
            <a:endParaRPr lang="en-US" altLang="en-US" dirty="0" smtClean="0">
              <a:ea typeface="ＭＳ Ｐゴシック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3AF95-821C-4452-A0B6-9677D49AA2D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360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3AF95-821C-4452-A0B6-9677D49AA2D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0909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3AF95-821C-4452-A0B6-9677D49AA2D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4156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3AF95-821C-4452-A0B6-9677D49AA2D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483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8633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2898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8554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80236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53844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08719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773653" y="293687"/>
            <a:ext cx="10668000" cy="817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</a:extLst>
        </p:spPr>
        <p:txBody>
          <a:bodyPr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769420" y="1270002"/>
            <a:ext cx="10668000" cy="559300"/>
          </a:xfrm>
        </p:spPr>
        <p:txBody>
          <a:bodyPr anchor="ctr"/>
          <a:lstStyle>
            <a:lvl1pPr marL="0" indent="0">
              <a:buNone/>
              <a:defRPr cap="all" baseline="0">
                <a:solidFill>
                  <a:srgbClr val="009AD9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769420" y="1993900"/>
            <a:ext cx="5181600" cy="38862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sz="half" idx="12"/>
          </p:nvPr>
        </p:nvSpPr>
        <p:spPr>
          <a:xfrm>
            <a:off x="6248400" y="1993900"/>
            <a:ext cx="5181600" cy="38862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105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6052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6401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1693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7683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2985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1398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0730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Gill Sans MT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Gill Sans MT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BEABFDE-AFEE-448C-9ABF-350AC2ECEF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1" name="Picture 8" descr="C:\Users\jeremy.mchugh\Pictures\geodesy.noaa.gov slide background.jpg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6621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49" r:id="rId12"/>
    <p:sldLayoutId id="2147483668" r:id="rId13"/>
    <p:sldLayoutId id="2147483669" r:id="rId14"/>
    <p:sldLayoutId id="2147483651" r:id="rId15"/>
    <p:sldLayoutId id="2147483652" r:id="rId16"/>
    <p:sldLayoutId id="2147483653" r:id="rId17"/>
    <p:sldLayoutId id="2147483654" r:id="rId18"/>
    <p:sldLayoutId id="2147483656" r:id="rId19"/>
    <p:sldLayoutId id="2147483660" r:id="rId20"/>
    <p:sldLayoutId id="2147483657" r:id="rId21"/>
    <p:sldLayoutId id="2147483663" r:id="rId22"/>
    <p:sldLayoutId id="2147483664" r:id="rId23"/>
    <p:sldLayoutId id="2147483665" r:id="rId24"/>
    <p:sldLayoutId id="2147483666" r:id="rId25"/>
    <p:sldLayoutId id="2147483667" r:id="rId26"/>
    <p:sldLayoutId id="2147483658" r:id="rId27"/>
    <p:sldLayoutId id="2147483659" r:id="rId28"/>
    <p:sldLayoutId id="2147483683" r:id="rId29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Gill Sans MT" pitchFamily="34" charset="0"/>
          <a:ea typeface="MS PGothic" pitchFamily="34" charset="-128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 MT" pitchFamily="34" charset="0"/>
          <a:ea typeface="MS PGothic" pitchFamily="34" charset="-128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 MT" pitchFamily="34" charset="0"/>
          <a:ea typeface="MS PGothic" pitchFamily="34" charset="-128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 MT" pitchFamily="34" charset="0"/>
          <a:ea typeface="MS PGothic" pitchFamily="34" charset="-128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 MT" pitchFamily="34" charset="0"/>
          <a:ea typeface="MS PGothic" pitchFamily="34" charset="-128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Gill Sans MT" pitchFamily="34" charset="0"/>
          <a:ea typeface="MS PGothic" pitchFamily="34" charset="-128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Gill Sans MT" pitchFamily="34" charset="0"/>
          <a:ea typeface="MS PGothic" pitchFamily="34" charset="-128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ill Sans MT" pitchFamily="34" charset="0"/>
          <a:ea typeface="MS PGothic" pitchFamily="34" charset="-128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Gill Sans MT" pitchFamily="34" charset="0"/>
          <a:ea typeface="MS PGothic" pitchFamily="34" charset="-128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Gill Sans MT" pitchFamily="34" charset="0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0" y="1424821"/>
            <a:ext cx="12191999" cy="427372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b="1" dirty="0" smtClean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Continuously Operating Reference Stations (CORS)</a:t>
            </a:r>
            <a:r>
              <a:rPr lang="en-US" altLang="en-US" b="1" dirty="0" smtClean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—</a:t>
            </a:r>
            <a:r>
              <a:rPr lang="en-US" altLang="en-US" b="1" dirty="0" smtClean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Active Control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12"/>
          </p:nvPr>
        </p:nvSpPr>
        <p:spPr>
          <a:xfrm>
            <a:off x="35171" y="4422629"/>
            <a:ext cx="12191998" cy="584912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Benchmarks</a:t>
            </a:r>
            <a:r>
              <a:rPr lang="en-US" altLang="en-US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—</a:t>
            </a:r>
            <a:r>
              <a:rPr lang="en-US" altLang="en-US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Passive </a:t>
            </a:r>
            <a:r>
              <a:rPr lang="en-US" altLang="en-US" b="1" dirty="0">
                <a:latin typeface="Arial Black" panose="020B0A04020102020204" pitchFamily="34" charset="0"/>
                <a:cs typeface="Arial" panose="020B0604020202020204" pitchFamily="34" charset="0"/>
              </a:rPr>
              <a:t>Control</a:t>
            </a:r>
          </a:p>
          <a:p>
            <a:pPr marL="0" indent="0">
              <a:buNone/>
            </a:pPr>
            <a:endParaRPr lang="en-US" altLang="en-US" dirty="0" smtClean="0">
              <a:solidFill>
                <a:srgbClr val="1F497D"/>
              </a:solidFill>
              <a:cs typeface="Arial" panose="020B0604020202020204" pitchFamily="34" charset="0"/>
            </a:endParaRPr>
          </a:p>
        </p:txBody>
      </p:sp>
      <p:pic>
        <p:nvPicPr>
          <p:cNvPr id="1028" name="Picture 4" descr="https://s3.amazonaws.com/gs-waymarking-images/528060ee-3a15-4a52-adaa-4ef4af9acf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4569" y="4929719"/>
            <a:ext cx="1905787" cy="1562303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>
            <a:glow rad="63500">
              <a:schemeClr val="accent1">
                <a:alpha val="75000"/>
              </a:schemeClr>
            </a:glow>
            <a:outerShdw blurRad="76200" dir="18900000" sy="23000" kx="-1200000" algn="bl">
              <a:srgbClr val="000000">
                <a:alpha val="15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10248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4" t="5769" r="37335" b="15234"/>
          <a:stretch>
            <a:fillRect/>
          </a:stretch>
        </p:blipFill>
        <p:spPr bwMode="auto">
          <a:xfrm>
            <a:off x="8337177" y="4917019"/>
            <a:ext cx="2055813" cy="15636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9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784" r="5922" b="-2"/>
          <a:stretch>
            <a:fillRect/>
          </a:stretch>
        </p:blipFill>
        <p:spPr bwMode="auto">
          <a:xfrm>
            <a:off x="6204075" y="4929719"/>
            <a:ext cx="2255838" cy="168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6" t="8675" r="8887" b="-2"/>
          <a:stretch>
            <a:fillRect/>
          </a:stretch>
        </p:blipFill>
        <p:spPr bwMode="auto">
          <a:xfrm>
            <a:off x="3935183" y="4929719"/>
            <a:ext cx="1965325" cy="15509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1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569" y="2329537"/>
            <a:ext cx="2346325" cy="1676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48" t="29881" r="28581" b="30318"/>
          <a:stretch>
            <a:fillRect/>
          </a:stretch>
        </p:blipFill>
        <p:spPr bwMode="auto">
          <a:xfrm>
            <a:off x="8793717" y="2032243"/>
            <a:ext cx="1600200" cy="1981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4" name="Picture 14" descr="https://www.ngs.noaa.gov/CORS/SitePhotos/Required/ab50/ab50_monu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665" y="2329537"/>
            <a:ext cx="2230437" cy="16716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6" name="Picture 16" descr="https://www.ngs.noaa.gov/CORS/SitePhotos/Required/mogf/mogf_ant_180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55" t="16573" r="30399" b="14226"/>
          <a:stretch>
            <a:fillRect/>
          </a:stretch>
        </p:blipFill>
        <p:spPr bwMode="auto">
          <a:xfrm>
            <a:off x="4310779" y="1956043"/>
            <a:ext cx="1524000" cy="2057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08039" y="470693"/>
            <a:ext cx="10668000" cy="817564"/>
          </a:xfrm>
        </p:spPr>
        <p:txBody>
          <a:bodyPr/>
          <a:lstStyle/>
          <a:p>
            <a:r>
              <a:rPr lang="en-US" sz="4000" b="1" dirty="0" smtClean="0">
                <a:latin typeface="Arial Black" panose="020B0A04020102020204" pitchFamily="34" charset="0"/>
              </a:rPr>
              <a:t>Modernization of the NSRS</a:t>
            </a:r>
            <a:endParaRPr lang="en-US" sz="4000" b="1" dirty="0">
              <a:latin typeface="Arial Black" panose="020B0A04020102020204" pitchFamily="34" charset="0"/>
            </a:endParaRPr>
          </a:p>
        </p:txBody>
      </p:sp>
      <p:pic>
        <p:nvPicPr>
          <p:cNvPr id="14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569" y="2299121"/>
            <a:ext cx="2346325" cy="172702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1658600" y="421105"/>
            <a:ext cx="3729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5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627931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38125"/>
            <a:ext cx="12192000" cy="1455738"/>
          </a:xfrm>
          <a:prstGeom prst="rect">
            <a:avLst/>
          </a:prstGeom>
        </p:spPr>
        <p:txBody>
          <a:bodyPr/>
          <a:lstStyle/>
          <a:p>
            <a:r>
              <a:rPr lang="en-US" sz="3200" b="1" dirty="0" smtClean="0">
                <a:latin typeface="Arial Black" panose="020B0A04020102020204" pitchFamily="34" charset="0"/>
              </a:rPr>
              <a:t>Continuously Operating Reference Stations (CORS)</a:t>
            </a:r>
            <a:endParaRPr lang="en-US" sz="3200" b="1" dirty="0">
              <a:latin typeface="Arial Black" panose="020B0A040201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97563" y="1507671"/>
            <a:ext cx="5099542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en-US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~1800 </a:t>
            </a:r>
            <a:r>
              <a:rPr lang="en-US" altLang="en-US" sz="2400" dirty="0">
                <a:cs typeface="Arial" panose="020B0604020202020204" pitchFamily="34" charset="0"/>
              </a:rPr>
              <a:t>Continuously Operating Reference Stations </a:t>
            </a:r>
            <a:endParaRPr lang="en-US" altLang="en-US" sz="2400" dirty="0" smtClean="0">
              <a:cs typeface="Arial" panose="020B060402020202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altLang="en-US" sz="2400" dirty="0">
              <a:cs typeface="Arial" panose="020B060402020202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altLang="en-US" sz="24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Run by more than 200 organizations</a:t>
            </a:r>
            <a:r>
              <a:rPr lang="en-US" altLang="en-US" sz="2400" dirty="0">
                <a:cs typeface="Arial" panose="020B0604020202020204" pitchFamily="34" charset="0"/>
              </a:rPr>
              <a:t> (various government, academic, and private organizations)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altLang="en-US" sz="2400" dirty="0">
              <a:cs typeface="Arial" panose="020B060402020202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altLang="en-US" sz="24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Provide access </a:t>
            </a:r>
            <a:r>
              <a:rPr lang="en-US" altLang="en-US" sz="2400" dirty="0">
                <a:cs typeface="Arial" panose="020B0604020202020204" pitchFamily="34" charset="0"/>
              </a:rPr>
              <a:t>to the </a:t>
            </a:r>
            <a:r>
              <a:rPr lang="en-US" altLang="en-US" sz="2400" dirty="0" smtClean="0">
                <a:cs typeface="Arial" panose="020B0604020202020204" pitchFamily="34" charset="0"/>
              </a:rPr>
              <a:t/>
            </a:r>
            <a:br>
              <a:rPr lang="en-US" altLang="en-US" sz="2400" dirty="0" smtClean="0">
                <a:cs typeface="Arial" panose="020B0604020202020204" pitchFamily="34" charset="0"/>
              </a:rPr>
            </a:br>
            <a:r>
              <a:rPr lang="en-US" altLang="en-US" sz="2400" dirty="0" smtClean="0">
                <a:cs typeface="Arial" panose="020B0604020202020204" pitchFamily="34" charset="0"/>
              </a:rPr>
              <a:t>U.S</a:t>
            </a:r>
            <a:r>
              <a:rPr lang="en-US" altLang="en-US" sz="2400" dirty="0">
                <a:cs typeface="Arial" panose="020B0604020202020204" pitchFamily="34" charset="0"/>
              </a:rPr>
              <a:t>. National Spatial Reference System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1979" y="1507671"/>
            <a:ext cx="7039708" cy="5164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1658600" y="421105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9896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08488" y="439620"/>
            <a:ext cx="11964692" cy="839788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Gill Sans MT" pitchFamily="34" charset="0"/>
                <a:ea typeface="MS PGothic" pitchFamily="34" charset="-128"/>
                <a:cs typeface="ＭＳ Ｐゴシック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ill Sans MT" pitchFamily="34" charset="0"/>
                <a:ea typeface="MS PGothic" pitchFamily="34" charset="-128"/>
                <a:cs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ill Sans MT" pitchFamily="34" charset="0"/>
                <a:ea typeface="MS PGothic" pitchFamily="34" charset="-128"/>
                <a:cs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ill Sans MT" pitchFamily="34" charset="0"/>
                <a:ea typeface="MS PGothic" pitchFamily="34" charset="-128"/>
                <a:cs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ill Sans MT" pitchFamily="34" charset="0"/>
                <a:ea typeface="MS PGothic" pitchFamily="34" charset="-128"/>
                <a:cs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3600" b="1" dirty="0" smtClean="0">
                <a:latin typeface="Arial Black" panose="020B0A04020102020204" pitchFamily="34" charset="0"/>
              </a:rPr>
              <a:t>International GNSS Service (IGS) Network</a:t>
            </a:r>
            <a:endParaRPr lang="en-US" altLang="en-US" sz="3600" b="1" dirty="0">
              <a:latin typeface="Arial Black" panose="020B0A04020102020204" pitchFamily="34" charset="0"/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7" r="59361" b="84"/>
          <a:stretch/>
        </p:blipFill>
        <p:spPr>
          <a:xfrm>
            <a:off x="4672009" y="1227001"/>
            <a:ext cx="7281996" cy="53541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32148" y="1414892"/>
            <a:ext cx="464069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Black" panose="020B0A04020102020204" pitchFamily="34" charset="0"/>
                <a:cs typeface="Arial" panose="020B0604020202020204" pitchFamily="34" charset="0"/>
              </a:rPr>
              <a:t>The </a:t>
            </a:r>
            <a:r>
              <a:rPr lang="en-US" dirty="0" smtClean="0">
                <a:latin typeface="Arial Black" panose="020B0A04020102020204" pitchFamily="34" charset="0"/>
                <a:cs typeface="Arial" panose="020B0604020202020204" pitchFamily="34" charset="0"/>
              </a:rPr>
              <a:t>IGS is </a:t>
            </a:r>
            <a:r>
              <a:rPr lang="en-US" dirty="0">
                <a:latin typeface="Arial Black" panose="020B0A04020102020204" pitchFamily="34" charset="0"/>
                <a:cs typeface="Arial" panose="020B0604020202020204" pitchFamily="34" charset="0"/>
              </a:rPr>
              <a:t>a component of </a:t>
            </a:r>
            <a:r>
              <a:rPr lang="en-US" dirty="0" smtClean="0">
                <a:latin typeface="Arial Black" panose="020B0A040201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 Black" panose="020B0A0402010202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Global Geodetic Observing </a:t>
            </a:r>
            <a:r>
              <a:rPr lang="en-US" dirty="0" smtClean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System</a:t>
            </a:r>
            <a:r>
              <a:rPr lang="en-US" dirty="0" smtClean="0">
                <a:cs typeface="Arial" panose="020B0604020202020204" pitchFamily="34" charset="0"/>
              </a:rPr>
              <a:t>. The IGS </a:t>
            </a:r>
            <a:r>
              <a:rPr lang="en-US" dirty="0">
                <a:cs typeface="Arial" panose="020B0604020202020204" pitchFamily="34" charset="0"/>
              </a:rPr>
              <a:t>operates a global network of GNSS ground stations, </a:t>
            </a:r>
            <a:r>
              <a:rPr lang="en-US" dirty="0" smtClean="0">
                <a:cs typeface="Arial" panose="020B0604020202020204" pitchFamily="34" charset="0"/>
              </a:rPr>
              <a:t/>
            </a:r>
            <a:br>
              <a:rPr lang="en-US" dirty="0" smtClean="0">
                <a:cs typeface="Arial" panose="020B0604020202020204" pitchFamily="34" charset="0"/>
              </a:rPr>
            </a:br>
            <a:r>
              <a:rPr lang="en-US" dirty="0" smtClean="0">
                <a:cs typeface="Arial" panose="020B0604020202020204" pitchFamily="34" charset="0"/>
              </a:rPr>
              <a:t>data </a:t>
            </a:r>
            <a:r>
              <a:rPr lang="en-US" dirty="0">
                <a:cs typeface="Arial" panose="020B0604020202020204" pitchFamily="34" charset="0"/>
              </a:rPr>
              <a:t>centers, and data analysis </a:t>
            </a:r>
            <a:r>
              <a:rPr lang="en-US" dirty="0" smtClean="0">
                <a:cs typeface="Arial" panose="020B0604020202020204" pitchFamily="34" charset="0"/>
              </a:rPr>
              <a:t/>
            </a:r>
            <a:br>
              <a:rPr lang="en-US" dirty="0" smtClean="0">
                <a:cs typeface="Arial" panose="020B0604020202020204" pitchFamily="34" charset="0"/>
              </a:rPr>
            </a:br>
            <a:r>
              <a:rPr lang="en-US" dirty="0" smtClean="0">
                <a:cs typeface="Arial" panose="020B0604020202020204" pitchFamily="34" charset="0"/>
              </a:rPr>
              <a:t>centers </a:t>
            </a:r>
            <a:r>
              <a:rPr lang="en-US" dirty="0">
                <a:cs typeface="Arial" panose="020B0604020202020204" pitchFamily="34" charset="0"/>
              </a:rPr>
              <a:t>to provide </a:t>
            </a:r>
            <a:r>
              <a:rPr lang="en-US" dirty="0" smtClean="0">
                <a:cs typeface="Arial" panose="020B0604020202020204" pitchFamily="34" charset="0"/>
              </a:rPr>
              <a:t>data, </a:t>
            </a:r>
            <a:r>
              <a:rPr lang="en-US" dirty="0">
                <a:cs typeface="Arial" panose="020B0604020202020204" pitchFamily="34" charset="0"/>
              </a:rPr>
              <a:t>and derived </a:t>
            </a:r>
            <a:r>
              <a:rPr lang="en-US" dirty="0" smtClean="0">
                <a:cs typeface="Arial" panose="020B0604020202020204" pitchFamily="34" charset="0"/>
              </a:rPr>
              <a:t/>
            </a:r>
            <a:br>
              <a:rPr lang="en-US" dirty="0" smtClean="0">
                <a:cs typeface="Arial" panose="020B0604020202020204" pitchFamily="34" charset="0"/>
              </a:rPr>
            </a:br>
            <a:r>
              <a:rPr lang="en-US" dirty="0" smtClean="0">
                <a:cs typeface="Arial" panose="020B0604020202020204" pitchFamily="34" charset="0"/>
              </a:rPr>
              <a:t>data products, essential for </a:t>
            </a:r>
            <a:r>
              <a:rPr lang="en-US" dirty="0">
                <a:cs typeface="Arial" panose="020B0604020202020204" pitchFamily="34" charset="0"/>
              </a:rPr>
              <a:t>Earth </a:t>
            </a:r>
            <a:r>
              <a:rPr lang="en-US" dirty="0" smtClean="0">
                <a:cs typeface="Arial" panose="020B0604020202020204" pitchFamily="34" charset="0"/>
              </a:rPr>
              <a:t/>
            </a:r>
            <a:br>
              <a:rPr lang="en-US" dirty="0" smtClean="0">
                <a:cs typeface="Arial" panose="020B0604020202020204" pitchFamily="34" charset="0"/>
              </a:rPr>
            </a:br>
            <a:r>
              <a:rPr lang="en-US" dirty="0" smtClean="0">
                <a:cs typeface="Arial" panose="020B0604020202020204" pitchFamily="34" charset="0"/>
              </a:rPr>
              <a:t>science research.</a:t>
            </a:r>
          </a:p>
          <a:p>
            <a:r>
              <a:rPr lang="en-US" dirty="0" smtClean="0">
                <a:cs typeface="Arial" panose="020B0604020202020204" pitchFamily="34" charset="0"/>
              </a:rPr>
              <a:t/>
            </a:r>
            <a:br>
              <a:rPr lang="en-US" dirty="0" smtClean="0">
                <a:cs typeface="Arial" panose="020B0604020202020204" pitchFamily="34" charset="0"/>
              </a:rPr>
            </a:br>
            <a:endParaRPr lang="en-US" dirty="0" smtClean="0">
              <a:cs typeface="Arial" panose="020B0604020202020204" pitchFamily="34" charset="0"/>
            </a:endParaRPr>
          </a:p>
          <a:p>
            <a:r>
              <a:rPr lang="en-US" dirty="0" smtClean="0">
                <a:cs typeface="Arial" panose="020B0604020202020204" pitchFamily="34" charset="0"/>
              </a:rPr>
              <a:t>The </a:t>
            </a:r>
            <a:r>
              <a:rPr lang="en-US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IGS Reference Frame Coordinator </a:t>
            </a:r>
            <a:r>
              <a:rPr lang="en-US" dirty="0">
                <a:cs typeface="Arial" panose="020B0604020202020204" pitchFamily="34" charset="0"/>
              </a:rPr>
              <a:t>determines tracking </a:t>
            </a:r>
            <a:r>
              <a:rPr lang="en-US" dirty="0" smtClean="0">
                <a:cs typeface="Arial" panose="020B0604020202020204" pitchFamily="34" charset="0"/>
              </a:rPr>
              <a:t/>
            </a:r>
            <a:br>
              <a:rPr lang="en-US" dirty="0" smtClean="0">
                <a:cs typeface="Arial" panose="020B0604020202020204" pitchFamily="34" charset="0"/>
              </a:rPr>
            </a:br>
            <a:r>
              <a:rPr lang="en-US" dirty="0" smtClean="0">
                <a:cs typeface="Arial" panose="020B0604020202020204" pitchFamily="34" charset="0"/>
              </a:rPr>
              <a:t>site </a:t>
            </a:r>
            <a:r>
              <a:rPr lang="en-US" dirty="0">
                <a:cs typeface="Arial" panose="020B0604020202020204" pitchFamily="34" charset="0"/>
              </a:rPr>
              <a:t>coordinates and velocities in </a:t>
            </a:r>
            <a:r>
              <a:rPr lang="en-US" dirty="0" smtClean="0">
                <a:cs typeface="Arial" panose="020B0604020202020204" pitchFamily="34" charset="0"/>
              </a:rPr>
              <a:t/>
            </a:r>
            <a:br>
              <a:rPr lang="en-US" dirty="0" smtClean="0">
                <a:cs typeface="Arial" panose="020B0604020202020204" pitchFamily="34" charset="0"/>
              </a:rPr>
            </a:br>
            <a:r>
              <a:rPr lang="en-US" dirty="0" smtClean="0">
                <a:cs typeface="Arial" panose="020B0604020202020204" pitchFamily="34" charset="0"/>
              </a:rPr>
              <a:t>the </a:t>
            </a:r>
            <a:r>
              <a:rPr lang="en-US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International Terrestrial Reference Frame (ITRF</a:t>
            </a:r>
            <a:r>
              <a:rPr lang="en-US" dirty="0" smtClean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) </a:t>
            </a:r>
            <a:r>
              <a:rPr lang="en-US" dirty="0">
                <a:cs typeface="Arial" panose="020B0604020202020204" pitchFamily="34" charset="0"/>
              </a:rPr>
              <a:t>and organizes the </a:t>
            </a:r>
            <a:r>
              <a:rPr lang="en-US" dirty="0" smtClean="0">
                <a:cs typeface="Arial" panose="020B0604020202020204" pitchFamily="34" charset="0"/>
              </a:rPr>
              <a:t>IGS’ </a:t>
            </a:r>
            <a:r>
              <a:rPr lang="en-US" dirty="0">
                <a:cs typeface="Arial" panose="020B0604020202020204" pitchFamily="34" charset="0"/>
              </a:rPr>
              <a:t>contribution to </a:t>
            </a:r>
            <a:r>
              <a:rPr lang="en-US" dirty="0" smtClean="0">
                <a:cs typeface="Arial" panose="020B0604020202020204" pitchFamily="34" charset="0"/>
              </a:rPr>
              <a:t/>
            </a:r>
            <a:br>
              <a:rPr lang="en-US" dirty="0" smtClean="0">
                <a:cs typeface="Arial" panose="020B0604020202020204" pitchFamily="34" charset="0"/>
              </a:rPr>
            </a:br>
            <a:r>
              <a:rPr lang="en-US" dirty="0" smtClean="0">
                <a:cs typeface="Arial" panose="020B0604020202020204" pitchFamily="34" charset="0"/>
              </a:rPr>
              <a:t>the ITRF. </a:t>
            </a: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658600" y="421105"/>
            <a:ext cx="4145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10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0288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628116"/>
            <a:ext cx="12192000" cy="1455738"/>
          </a:xfrm>
          <a:prstGeom prst="rect">
            <a:avLst/>
          </a:prstGeom>
        </p:spPr>
        <p:txBody>
          <a:bodyPr/>
          <a:lstStyle/>
          <a:p>
            <a:r>
              <a:rPr lang="en-US" sz="3600" b="1" dirty="0" smtClean="0">
                <a:latin typeface="Arial Black" panose="020B0A04020102020204" pitchFamily="34" charset="0"/>
              </a:rPr>
              <a:t>Guiding Principles for </a:t>
            </a:r>
            <a:br>
              <a:rPr lang="en-US" sz="3600" b="1" dirty="0" smtClean="0">
                <a:latin typeface="Arial Black" panose="020B0A04020102020204" pitchFamily="34" charset="0"/>
              </a:rPr>
            </a:br>
            <a:r>
              <a:rPr lang="en-US" sz="3600" b="1" dirty="0" smtClean="0">
                <a:latin typeface="Arial Black" panose="020B0A04020102020204" pitchFamily="34" charset="0"/>
              </a:rPr>
              <a:t>Continuously Operating Reference Stations  </a:t>
            </a:r>
            <a:endParaRPr lang="en-US" sz="3600" b="1" dirty="0">
              <a:latin typeface="Arial Black" panose="020B0A04020102020204" pitchFamily="34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4294967295"/>
          </p:nvPr>
        </p:nvSpPr>
        <p:spPr>
          <a:xfrm>
            <a:off x="807630" y="2184062"/>
            <a:ext cx="11229882" cy="4231037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lvl="0">
              <a:lnSpc>
                <a:spcPct val="150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2022, the </a:t>
            </a:r>
            <a:r>
              <a:rPr lang="en-US" sz="2400" dirty="0">
                <a:latin typeface="Arial Black" panose="020B0A04020102020204" pitchFamily="34" charset="0"/>
                <a:cs typeface="Arial" panose="020B0604020202020204" pitchFamily="34" charset="0"/>
              </a:rPr>
              <a:t>National Spatial Reference System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NSRS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will be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latin typeface="Arial Black" panose="020B0A04020102020204" pitchFamily="34" charset="0"/>
                <a:cs typeface="Arial" panose="020B0604020202020204" pitchFamily="34" charset="0"/>
              </a:rPr>
              <a:t>modernized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with </a:t>
            </a:r>
            <a:r>
              <a:rPr lang="en-US" sz="24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CORS</a:t>
            </a:r>
            <a:r>
              <a:rPr lang="en-US" sz="2400" dirty="0">
                <a:latin typeface="Arial Black" panose="020B0A04020102020204" pitchFamily="34" charset="0"/>
                <a:cs typeface="Arial" panose="020B0604020202020204" pitchFamily="34" charset="0"/>
              </a:rPr>
              <a:t> becoming a more foundational component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lvl="0" indent="0">
              <a:lnSpc>
                <a:spcPct val="150000"/>
              </a:lnSpc>
              <a:buNone/>
            </a:pP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dirty="0">
                <a:latin typeface="Arial Black" panose="020B0A04020102020204" pitchFamily="34" charset="0"/>
                <a:cs typeface="Arial" panose="020B0604020202020204" pitchFamily="34" charset="0"/>
              </a:rPr>
              <a:t>International Earth Rotation and Reference Systems Service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IERS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400" dirty="0">
                <a:latin typeface="Arial Black" panose="020B0A04020102020204" pitchFamily="34" charset="0"/>
                <a:cs typeface="Arial" panose="020B0604020202020204" pitchFamily="34" charset="0"/>
              </a:rPr>
              <a:t>International Terrestrial Reference System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ITRF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will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continue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worldwide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standard reference system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lvl="0" indent="0">
              <a:lnSpc>
                <a:spcPct val="150000"/>
              </a:lnSpc>
              <a:buNone/>
            </a:pP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US" sz="2400" dirty="0" smtClean="0">
                <a:latin typeface="Arial Black" panose="020B0A04020102020204" pitchFamily="34" charset="0"/>
                <a:cs typeface="Arial" panose="020B0604020202020204" pitchFamily="34" charset="0"/>
              </a:rPr>
              <a:t>NGS </a:t>
            </a:r>
            <a:r>
              <a:rPr lang="en-US" sz="2400" dirty="0">
                <a:latin typeface="Arial Black" panose="020B0A04020102020204" pitchFamily="34" charset="0"/>
                <a:cs typeface="Arial" panose="020B0604020202020204" pitchFamily="34" charset="0"/>
              </a:rPr>
              <a:t>will continue to support the </a:t>
            </a:r>
            <a:r>
              <a:rPr lang="en-US" sz="24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ITRF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through </a:t>
            </a:r>
            <a:r>
              <a:rPr lang="en-US" sz="2400" dirty="0">
                <a:latin typeface="Arial Black" panose="020B0A04020102020204" pitchFamily="34" charset="0"/>
                <a:cs typeface="Arial" panose="020B0604020202020204" pitchFamily="34" charset="0"/>
              </a:rPr>
              <a:t>International GNSS Service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IGS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reference sites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or “</a:t>
            </a:r>
            <a:r>
              <a:rPr lang="en-US" sz="2400" dirty="0" smtClean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Foundation CORS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  <a:p>
            <a:pPr marL="0" lvl="0" indent="0">
              <a:lnSpc>
                <a:spcPct val="150000"/>
              </a:lnSpc>
              <a:buNone/>
            </a:pPr>
            <a:endParaRPr 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 Black" panose="020B0A04020102020204" pitchFamily="34" charset="0"/>
                <a:cs typeface="Arial" panose="020B0604020202020204" pitchFamily="34" charset="0"/>
              </a:rPr>
              <a:t>The </a:t>
            </a:r>
            <a:r>
              <a:rPr lang="en-US" sz="2400" dirty="0">
                <a:latin typeface="Arial Black" panose="020B0A04020102020204" pitchFamily="34" charset="0"/>
                <a:cs typeface="Arial" panose="020B0604020202020204" pitchFamily="34" charset="0"/>
              </a:rPr>
              <a:t>NSRS will continue to be defined in relation to the </a:t>
            </a:r>
            <a:r>
              <a:rPr lang="en-US" sz="24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ITRF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658600" y="421105"/>
            <a:ext cx="3729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9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9965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0" y="316524"/>
            <a:ext cx="12192000" cy="1131155"/>
          </a:xfrm>
          <a:prstGeom prst="rect">
            <a:avLst/>
          </a:prstGeom>
        </p:spPr>
        <p:txBody>
          <a:bodyPr/>
          <a:lstStyle/>
          <a:p>
            <a:r>
              <a:rPr lang="en-US" sz="4000" b="1" dirty="0">
                <a:latin typeface="Arial Black" panose="020B0A04020102020204" pitchFamily="34" charset="0"/>
              </a:rPr>
              <a:t>Foundation CORS Requirements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4294967295"/>
          </p:nvPr>
        </p:nvSpPr>
        <p:spPr>
          <a:xfrm>
            <a:off x="457200" y="1508176"/>
            <a:ext cx="4703523" cy="581483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Baseline Foundation </a:t>
            </a:r>
            <a:r>
              <a:rPr lang="en-US" sz="2000" dirty="0" smtClean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CORS </a:t>
            </a:r>
            <a:br>
              <a:rPr lang="en-US" sz="2000" dirty="0" smtClean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n-US" sz="2000" dirty="0" smtClean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Network:</a:t>
            </a:r>
            <a:br>
              <a:rPr lang="en-US" sz="2000" dirty="0" smtClean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endParaRPr lang="en-US" sz="1000" dirty="0" smtClean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Arial Black" panose="020B0A04020102020204" pitchFamily="34" charset="0"/>
                <a:cs typeface="Arial" panose="020B0604020202020204" pitchFamily="34" charset="0"/>
              </a:rPr>
              <a:t>Collocate: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All sites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within the Foundation CORS 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target area of the United States, </a:t>
            </a:r>
          </a:p>
          <a:p>
            <a:pPr marL="0" indent="0"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with existing space geodetic techniques </a:t>
            </a:r>
          </a:p>
          <a:p>
            <a:pPr marL="0" indent="0"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(SLR, VLBI or DORIS), will have </a:t>
            </a:r>
          </a:p>
          <a:p>
            <a:pPr marL="0" indent="0"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collocated Foundation CORS.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99349" y="1522487"/>
            <a:ext cx="7175326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0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Additional Desired Foundation </a:t>
            </a:r>
            <a:r>
              <a:rPr lang="en-US" sz="2000" dirty="0" smtClean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CORS Network </a:t>
            </a:r>
            <a:r>
              <a:rPr lang="en-US" sz="20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Requirements</a:t>
            </a:r>
            <a:r>
              <a:rPr lang="en-US" sz="2000" dirty="0" smtClean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:</a:t>
            </a:r>
            <a:br>
              <a:rPr lang="en-US" sz="2000" dirty="0" smtClean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endParaRPr lang="en-US" sz="10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Arial Black" panose="020B0A04020102020204" pitchFamily="34" charset="0"/>
                <a:cs typeface="Arial" panose="020B0604020202020204" pitchFamily="34" charset="0"/>
              </a:rPr>
              <a:t>Density: </a:t>
            </a:r>
            <a:r>
              <a:rPr lang="en-US" sz="2000" dirty="0" smtClean="0">
                <a:cs typeface="Arial" panose="020B0604020202020204" pitchFamily="34" charset="0"/>
              </a:rPr>
              <a:t>Install </a:t>
            </a:r>
            <a:r>
              <a:rPr lang="en-US" sz="2000" dirty="0">
                <a:cs typeface="Arial" panose="020B0604020202020204" pitchFamily="34" charset="0"/>
              </a:rPr>
              <a:t>or adopt new stations within the Foundation CORS </a:t>
            </a:r>
            <a:r>
              <a:rPr lang="en-US" sz="2000" dirty="0" smtClean="0">
                <a:cs typeface="Arial" panose="020B0604020202020204" pitchFamily="34" charset="0"/>
              </a:rPr>
              <a:t>target </a:t>
            </a:r>
            <a:r>
              <a:rPr lang="en-US" sz="2000" dirty="0">
                <a:cs typeface="Arial" panose="020B0604020202020204" pitchFamily="34" charset="0"/>
              </a:rPr>
              <a:t>area </a:t>
            </a:r>
            <a:r>
              <a:rPr lang="en-US" sz="2000" dirty="0" smtClean="0">
                <a:cs typeface="Arial" panose="020B0604020202020204" pitchFamily="34" charset="0"/>
              </a:rPr>
              <a:t>of the United States. (Fulfill </a:t>
            </a:r>
            <a:r>
              <a:rPr lang="en-US" sz="2000" dirty="0">
                <a:cs typeface="Arial" panose="020B0604020202020204" pitchFamily="34" charset="0"/>
              </a:rPr>
              <a:t>the spacing criteria of 800 </a:t>
            </a:r>
            <a:r>
              <a:rPr lang="en-US" sz="2000" dirty="0" smtClean="0">
                <a:cs typeface="Arial" panose="020B0604020202020204" pitchFamily="34" charset="0"/>
              </a:rPr>
              <a:t>kilometers </a:t>
            </a:r>
            <a:r>
              <a:rPr lang="en-US" sz="2000" dirty="0">
                <a:cs typeface="Arial" panose="020B0604020202020204" pitchFamily="34" charset="0"/>
              </a:rPr>
              <a:t>within the Foundation CORS target </a:t>
            </a:r>
            <a:r>
              <a:rPr lang="en-US" sz="2000" dirty="0" smtClean="0">
                <a:cs typeface="Arial" panose="020B0604020202020204" pitchFamily="34" charset="0"/>
              </a:rPr>
              <a:t>area.)</a:t>
            </a:r>
            <a:br>
              <a:rPr lang="en-US" sz="2000" dirty="0" smtClean="0">
                <a:cs typeface="Arial" panose="020B0604020202020204" pitchFamily="34" charset="0"/>
              </a:rPr>
            </a:br>
            <a:endParaRPr lang="en-US" sz="1000" dirty="0" smtClean="0">
              <a:cs typeface="Arial" panose="020B060402020202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Arial Black" panose="020B0A04020102020204" pitchFamily="34" charset="0"/>
                <a:cs typeface="Arial" panose="020B0604020202020204" pitchFamily="34" charset="0"/>
              </a:rPr>
              <a:t>Plate Rotation (Euler Pole</a:t>
            </a:r>
            <a:r>
              <a:rPr lang="en-US" sz="2000" dirty="0" smtClean="0">
                <a:latin typeface="Arial Black" panose="020B0A04020102020204" pitchFamily="34" charset="0"/>
                <a:cs typeface="Arial" panose="020B0604020202020204" pitchFamily="34" charset="0"/>
              </a:rPr>
              <a:t>):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cs typeface="Arial" panose="020B0604020202020204" pitchFamily="34" charset="0"/>
              </a:rPr>
              <a:t>Install </a:t>
            </a:r>
            <a:r>
              <a:rPr lang="en-US" sz="2000" dirty="0">
                <a:cs typeface="Arial" panose="020B0604020202020204" pitchFamily="34" charset="0"/>
              </a:rPr>
              <a:t>or adopt new stations within the </a:t>
            </a:r>
            <a:r>
              <a:rPr lang="en-US" sz="2000" dirty="0" smtClean="0">
                <a:cs typeface="Arial" panose="020B0604020202020204" pitchFamily="34" charset="0"/>
              </a:rPr>
              <a:t>U.S. Foundation </a:t>
            </a:r>
            <a:r>
              <a:rPr lang="en-US" sz="2000" dirty="0">
                <a:cs typeface="Arial" panose="020B0604020202020204" pitchFamily="34" charset="0"/>
              </a:rPr>
              <a:t>CORS target area </a:t>
            </a:r>
            <a:r>
              <a:rPr lang="en-US" sz="2000" dirty="0" smtClean="0">
                <a:cs typeface="Arial" panose="020B0604020202020204" pitchFamily="34" charset="0"/>
              </a:rPr>
              <a:t>to </a:t>
            </a:r>
            <a:r>
              <a:rPr lang="en-US" sz="2000" dirty="0">
                <a:cs typeface="Arial" panose="020B0604020202020204" pitchFamily="34" charset="0"/>
              </a:rPr>
              <a:t>raise the minimum number of Foundation CORS to </a:t>
            </a:r>
            <a:r>
              <a:rPr lang="en-US" sz="2000" dirty="0" smtClean="0">
                <a:cs typeface="Arial" panose="020B0604020202020204" pitchFamily="34" charset="0"/>
              </a:rPr>
              <a:t>three </a:t>
            </a:r>
            <a:r>
              <a:rPr lang="en-US" sz="2000" dirty="0">
                <a:cs typeface="Arial" panose="020B0604020202020204" pitchFamily="34" charset="0"/>
              </a:rPr>
              <a:t>on each of the </a:t>
            </a:r>
            <a:r>
              <a:rPr lang="en-US" sz="2000" dirty="0" smtClean="0">
                <a:cs typeface="Arial" panose="020B0604020202020204" pitchFamily="34" charset="0"/>
              </a:rPr>
              <a:t>four </a:t>
            </a:r>
            <a:r>
              <a:rPr lang="en-US" sz="2000" dirty="0">
                <a:cs typeface="Arial" panose="020B0604020202020204" pitchFamily="34" charset="0"/>
              </a:rPr>
              <a:t>plates of interest, once the above criteria are met</a:t>
            </a:r>
            <a:r>
              <a:rPr lang="en-US" sz="2000" dirty="0" smtClean="0">
                <a:cs typeface="Arial" panose="020B0604020202020204" pitchFamily="34" charset="0"/>
              </a:rPr>
              <a:t>.</a:t>
            </a:r>
            <a:br>
              <a:rPr lang="en-US" sz="2000" dirty="0" smtClean="0">
                <a:cs typeface="Arial" panose="020B0604020202020204" pitchFamily="34" charset="0"/>
              </a:rPr>
            </a:br>
            <a:endParaRPr lang="en-US" sz="1000" dirty="0">
              <a:cs typeface="Arial" panose="020B060402020202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Arial Black" panose="020B0A04020102020204" pitchFamily="34" charset="0"/>
                <a:cs typeface="Arial" panose="020B0604020202020204" pitchFamily="34" charset="0"/>
              </a:rPr>
              <a:t>Additional</a:t>
            </a:r>
            <a:r>
              <a:rPr lang="en-US" sz="2000" dirty="0" smtClean="0"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 Black" panose="020B0A04020102020204" pitchFamily="34" charset="0"/>
                <a:cs typeface="Arial" panose="020B0604020202020204" pitchFamily="34" charset="0"/>
              </a:rPr>
              <a:t>(Gap Filling</a:t>
            </a:r>
            <a:r>
              <a:rPr lang="en-US" sz="2000" dirty="0" smtClean="0">
                <a:latin typeface="Arial Black" panose="020B0A04020102020204" pitchFamily="34" charset="0"/>
                <a:cs typeface="Arial" panose="020B0604020202020204" pitchFamily="34" charset="0"/>
              </a:rPr>
              <a:t>):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cs typeface="Arial" panose="020B0604020202020204" pitchFamily="34" charset="0"/>
              </a:rPr>
              <a:t>Install </a:t>
            </a:r>
            <a:r>
              <a:rPr lang="en-US" sz="2000" dirty="0">
                <a:cs typeface="Arial" panose="020B0604020202020204" pitchFamily="34" charset="0"/>
              </a:rPr>
              <a:t>or adopt new stations, on a case-by-case basis, once the above criteria is met (*).</a:t>
            </a:r>
          </a:p>
          <a:p>
            <a:pPr lvl="1"/>
            <a:endParaRPr lang="en-US" sz="2000" dirty="0"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658600" y="421105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13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8183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500331" y="1215755"/>
            <a:ext cx="11179835" cy="55044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2605" y="272453"/>
            <a:ext cx="12095285" cy="1081088"/>
          </a:xfrm>
          <a:prstGeom prst="rect">
            <a:avLst/>
          </a:prstGeom>
        </p:spPr>
        <p:txBody>
          <a:bodyPr/>
          <a:lstStyle/>
          <a:p>
            <a:r>
              <a:rPr lang="en-US" sz="3000" dirty="0" smtClean="0">
                <a:latin typeface="Arial Black" panose="020B0A04020102020204" pitchFamily="34" charset="0"/>
              </a:rPr>
              <a:t>Collocated w/ NASA Spaced-Based Technology (SBT)</a:t>
            </a:r>
            <a:endParaRPr lang="en-US" sz="3000" dirty="0">
              <a:latin typeface="Arial Black" panose="020B0A040201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1890" y="1419243"/>
            <a:ext cx="2836752" cy="127469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6019915" y="5908167"/>
            <a:ext cx="5441399" cy="646331"/>
          </a:xfrm>
          <a:prstGeom prst="rect">
            <a:avLst/>
          </a:prstGeom>
          <a:solidFill>
            <a:schemeClr val="bg1">
              <a:alpha val="7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DORIS </a:t>
            </a:r>
            <a:r>
              <a:rPr lang="en-US" altLang="en-US" sz="1200" dirty="0" smtClean="0">
                <a:solidFill>
                  <a:srgbClr val="000000"/>
                </a:solidFill>
              </a:rPr>
              <a:t>= Doppler </a:t>
            </a:r>
            <a:r>
              <a:rPr lang="en-US" altLang="en-US" sz="1200" dirty="0" err="1">
                <a:solidFill>
                  <a:srgbClr val="000000"/>
                </a:solidFill>
              </a:rPr>
              <a:t>Orbitography</a:t>
            </a:r>
            <a:r>
              <a:rPr lang="en-US" altLang="en-US" sz="1200" dirty="0">
                <a:solidFill>
                  <a:srgbClr val="000000"/>
                </a:solidFill>
              </a:rPr>
              <a:t> and </a:t>
            </a:r>
            <a:r>
              <a:rPr lang="en-US" altLang="en-US" sz="1200" dirty="0" err="1">
                <a:solidFill>
                  <a:srgbClr val="000000"/>
                </a:solidFill>
              </a:rPr>
              <a:t>Radiopositioning</a:t>
            </a:r>
            <a:r>
              <a:rPr lang="en-US" altLang="en-US" sz="1200" dirty="0">
                <a:solidFill>
                  <a:srgbClr val="000000"/>
                </a:solidFill>
              </a:rPr>
              <a:t> Integrated by Satellite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SLR </a:t>
            </a:r>
            <a:r>
              <a:rPr lang="en-US" altLang="en-US" sz="1200" dirty="0" smtClean="0"/>
              <a:t>= Satellite </a:t>
            </a:r>
            <a:r>
              <a:rPr lang="en-US" altLang="en-US" sz="1200" dirty="0"/>
              <a:t>Laser Ranging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VLBI </a:t>
            </a:r>
            <a:r>
              <a:rPr lang="en-US" altLang="en-US" sz="1200" dirty="0" smtClean="0"/>
              <a:t>= Very </a:t>
            </a:r>
            <a:r>
              <a:rPr lang="en-US" altLang="en-US" sz="1200" dirty="0"/>
              <a:t>Long Baseline Interferometry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658600" y="421105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14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2034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35509" y="381026"/>
            <a:ext cx="12227509" cy="858838"/>
          </a:xfrm>
          <a:prstGeom prst="rect">
            <a:avLst/>
          </a:prstGeom>
        </p:spPr>
        <p:txBody>
          <a:bodyPr/>
          <a:lstStyle/>
          <a:p>
            <a:r>
              <a:rPr lang="en-US" sz="3000" dirty="0" smtClean="0">
                <a:latin typeface="Arial Black" panose="020B0A04020102020204" pitchFamily="34" charset="0"/>
              </a:rPr>
              <a:t>Collocated + Density + Plate Rotation + Additional</a:t>
            </a:r>
            <a:endParaRPr lang="en-US" sz="3000" dirty="0">
              <a:latin typeface="Arial Black" panose="020B0A040201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638" t="1332" r="470" b="1739"/>
          <a:stretch/>
        </p:blipFill>
        <p:spPr>
          <a:xfrm>
            <a:off x="2430049" y="1114816"/>
            <a:ext cx="9619989" cy="548640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2486" t="3048" r="2098" b="4407"/>
          <a:stretch/>
        </p:blipFill>
        <p:spPr>
          <a:xfrm>
            <a:off x="216568" y="4534422"/>
            <a:ext cx="2063169" cy="15407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1658600" y="421105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15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0196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7296" y="1804416"/>
            <a:ext cx="6703996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en-US" altLang="en-US" sz="2800" b="1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Phase </a:t>
            </a:r>
            <a:r>
              <a:rPr lang="en-US" altLang="en-US" sz="2800" b="1" dirty="0" smtClean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1:</a:t>
            </a:r>
            <a:r>
              <a:rPr lang="en-US" altLang="en-US" sz="2800" dirty="0" smtClean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smtClean="0">
                <a:solidFill>
                  <a:schemeClr val="tx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Incorporate </a:t>
            </a:r>
            <a:r>
              <a:rPr lang="en-US" altLang="en-US" sz="2800" b="1" dirty="0">
                <a:solidFill>
                  <a:schemeClr val="tx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~28 </a:t>
            </a:r>
            <a:r>
              <a:rPr lang="en-US" altLang="en-US" sz="2800" b="1" dirty="0" smtClean="0">
                <a:solidFill>
                  <a:schemeClr val="tx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/>
            </a:r>
            <a:br>
              <a:rPr lang="en-US" altLang="en-US" sz="2800" b="1" dirty="0" smtClean="0">
                <a:solidFill>
                  <a:schemeClr val="tx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n-US" altLang="en-US" sz="2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existing</a:t>
            </a:r>
            <a:r>
              <a:rPr lang="en-US" altLang="en-US" sz="2800" dirty="0" smtClean="0">
                <a:cs typeface="Arial" panose="020B0604020202020204" pitchFamily="34" charset="0"/>
              </a:rPr>
              <a:t> </a:t>
            </a:r>
            <a:r>
              <a:rPr lang="en-US" altLang="en-US" sz="2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NASA and NSF partner stations </a:t>
            </a:r>
            <a:r>
              <a:rPr lang="en-US" altLang="en-US" sz="2800" dirty="0" smtClean="0">
                <a:cs typeface="Arial" panose="020B0604020202020204" pitchFamily="34" charset="0"/>
              </a:rPr>
              <a:t>and </a:t>
            </a:r>
            <a:r>
              <a:rPr lang="en-US" altLang="en-US" sz="2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NGS stations </a:t>
            </a:r>
            <a:r>
              <a:rPr lang="en-US" altLang="en-US" sz="2800" dirty="0" smtClean="0">
                <a:cs typeface="Arial" panose="020B0604020202020204" pitchFamily="34" charset="0"/>
              </a:rPr>
              <a:t>into the Foundation </a:t>
            </a:r>
            <a:r>
              <a:rPr lang="en-US" altLang="en-US" sz="2800" dirty="0">
                <a:cs typeface="Arial" panose="020B0604020202020204" pitchFamily="34" charset="0"/>
              </a:rPr>
              <a:t>CORS </a:t>
            </a:r>
            <a:r>
              <a:rPr lang="en-US" altLang="en-US" sz="2800" dirty="0" smtClean="0">
                <a:cs typeface="Arial" panose="020B0604020202020204" pitchFamily="34" charset="0"/>
              </a:rPr>
              <a:t>network. </a:t>
            </a:r>
            <a:endParaRPr lang="en-US" altLang="en-US" sz="2800" dirty="0"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</a:pPr>
            <a:r>
              <a:rPr lang="en-US" altLang="en-US" sz="2800" dirty="0" smtClean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Phase</a:t>
            </a:r>
            <a:r>
              <a:rPr lang="en-US" altLang="en-US" sz="2800" b="1" dirty="0" smtClean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2:</a:t>
            </a:r>
            <a:r>
              <a:rPr lang="en-US" altLang="en-US" sz="2800" dirty="0" smtClean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smtClean="0">
                <a:solidFill>
                  <a:schemeClr val="tx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Upgrade existing </a:t>
            </a:r>
            <a:r>
              <a:rPr lang="en-US" altLang="en-US" sz="2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CORS </a:t>
            </a:r>
            <a:r>
              <a:rPr lang="en-US" altLang="en-US" sz="2800" dirty="0">
                <a:latin typeface="Arial Black" panose="020B0A04020102020204" pitchFamily="34" charset="0"/>
                <a:cs typeface="Arial" panose="020B0604020202020204" pitchFamily="34" charset="0"/>
              </a:rPr>
              <a:t>to GNSS </a:t>
            </a:r>
            <a:r>
              <a:rPr lang="en-US" altLang="en-US" sz="2800" dirty="0">
                <a:cs typeface="Arial" panose="020B0604020202020204" pitchFamily="34" charset="0"/>
              </a:rPr>
              <a:t>to meet </a:t>
            </a:r>
            <a:r>
              <a:rPr lang="en-US" altLang="en-US" sz="2800" dirty="0" smtClean="0">
                <a:cs typeface="Arial" panose="020B0604020202020204" pitchFamily="34" charset="0"/>
              </a:rPr>
              <a:t>Foundation </a:t>
            </a:r>
            <a:r>
              <a:rPr lang="en-US" altLang="en-US" sz="2800" dirty="0">
                <a:cs typeface="Arial" panose="020B0604020202020204" pitchFamily="34" charset="0"/>
              </a:rPr>
              <a:t>CORS </a:t>
            </a:r>
            <a:r>
              <a:rPr lang="en-US" altLang="en-US" sz="2800" dirty="0" smtClean="0">
                <a:cs typeface="Arial" panose="020B0604020202020204" pitchFamily="34" charset="0"/>
              </a:rPr>
              <a:t>requirements</a:t>
            </a:r>
            <a:endParaRPr lang="en-US" altLang="en-US" sz="2800" dirty="0"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</a:pPr>
            <a:r>
              <a:rPr lang="en-US" altLang="en-US" sz="2800" b="1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Phase </a:t>
            </a:r>
            <a:r>
              <a:rPr lang="en-US" altLang="en-US" sz="2800" b="1" dirty="0" smtClean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3: </a:t>
            </a:r>
            <a:r>
              <a:rPr lang="en-US" altLang="en-US" sz="2800" b="1" dirty="0" smtClean="0">
                <a:solidFill>
                  <a:schemeClr val="tx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Construct </a:t>
            </a:r>
            <a:r>
              <a:rPr lang="en-US" altLang="en-US" sz="2800" b="1" dirty="0">
                <a:solidFill>
                  <a:schemeClr val="tx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~8 new</a:t>
            </a:r>
            <a:r>
              <a:rPr lang="en-US" altLang="en-US" sz="2800" b="1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smtClean="0">
                <a:cs typeface="Arial" panose="020B0604020202020204" pitchFamily="34" charset="0"/>
              </a:rPr>
              <a:t>Foundation CORS </a:t>
            </a:r>
            <a:endParaRPr lang="en-US" altLang="en-US" sz="2800" dirty="0"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0" y="657512"/>
            <a:ext cx="12227509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Gill Sans MT" pitchFamily="34" charset="0"/>
                <a:ea typeface="MS PGothic" pitchFamily="34" charset="-128"/>
                <a:cs typeface="ＭＳ Ｐゴシック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ill Sans MT" pitchFamily="34" charset="0"/>
                <a:ea typeface="MS PGothic" pitchFamily="34" charset="-128"/>
                <a:cs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ill Sans MT" pitchFamily="34" charset="0"/>
                <a:ea typeface="MS PGothic" pitchFamily="34" charset="-128"/>
                <a:cs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ill Sans MT" pitchFamily="34" charset="0"/>
                <a:ea typeface="MS PGothic" pitchFamily="34" charset="-128"/>
                <a:cs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ill Sans MT" pitchFamily="34" charset="0"/>
                <a:ea typeface="MS PGothic" pitchFamily="34" charset="-128"/>
                <a:cs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600" b="1" dirty="0" smtClean="0">
                <a:latin typeface="Arial Black" panose="020B0A04020102020204" pitchFamily="34" charset="0"/>
              </a:rPr>
              <a:t>Foundation CORS Development Phases</a:t>
            </a:r>
            <a:endParaRPr lang="en-US" sz="3600" b="1" dirty="0">
              <a:latin typeface="Arial Black" panose="020B0A040201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9105" y="1961147"/>
            <a:ext cx="4532120" cy="340298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7045" y="5619934"/>
            <a:ext cx="3072650" cy="3779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658600" y="421105"/>
            <a:ext cx="5689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16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9329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rd tr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rd try" id="{446A6091-26FC-4407-9A09-9940CF0B810E}" vid="{1D765F40-F71C-44BB-8058-C9080CFEEA1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10029</TotalTime>
  <Words>150</Words>
  <Application>Microsoft Office PowerPoint</Application>
  <PresentationFormat>Widescreen</PresentationFormat>
  <Paragraphs>56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MS PGothic</vt:lpstr>
      <vt:lpstr>MS PGothic</vt:lpstr>
      <vt:lpstr>Arial</vt:lpstr>
      <vt:lpstr>Arial Black</vt:lpstr>
      <vt:lpstr>Calibri</vt:lpstr>
      <vt:lpstr>Gill Sans MT</vt:lpstr>
      <vt:lpstr>Times New Roman</vt:lpstr>
      <vt:lpstr>Wingdings</vt:lpstr>
      <vt:lpstr>3rd try</vt:lpstr>
      <vt:lpstr>Modernization of the NSRS</vt:lpstr>
      <vt:lpstr>Continuously Operating Reference Stations (CORS)</vt:lpstr>
      <vt:lpstr>PowerPoint Presentation</vt:lpstr>
      <vt:lpstr>Guiding Principles for  Continuously Operating Reference Stations  </vt:lpstr>
      <vt:lpstr>Foundation CORS Requirements</vt:lpstr>
      <vt:lpstr>Collocated w/ NASA Spaced-Based Technology (SBT)</vt:lpstr>
      <vt:lpstr>Collocated + Density + Plate Rotation + Additional</vt:lpstr>
      <vt:lpstr>PowerPoint Presentation</vt:lpstr>
    </vt:vector>
  </TitlesOfParts>
  <Company>NOS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Foundation CORS</dc:title>
  <dc:creator>Cecile Benigni</dc:creator>
  <cp:lastModifiedBy>Colin Becker</cp:lastModifiedBy>
  <cp:revision>222</cp:revision>
  <cp:lastPrinted>2018-04-17T18:52:59Z</cp:lastPrinted>
  <dcterms:created xsi:type="dcterms:W3CDTF">2017-09-20T13:40:59Z</dcterms:created>
  <dcterms:modified xsi:type="dcterms:W3CDTF">2018-05-10T12:16:09Z</dcterms:modified>
</cp:coreProperties>
</file>