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4E8746-3886-44D7-81C4-AE020B4C91FD}">
  <a:tblStyle styleId="{794E8746-3886-44D7-81C4-AE020B4C91F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DB22BC8-11DF-49AA-BC98-02B5494D564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ps.gov/systems/gnss/" TargetMode="External"/><Relationship Id="rId3" Type="http://schemas.openxmlformats.org/officeDocument/2006/relationships/hyperlink" Target="https://www.gps.gov/systems/augmentation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gs.noaa.gov/CORS_Map/"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eodesy.noaa.gov/CORS/Establish_Operate_CORS.s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1649ed872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01649ed872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vast majority of GPS-only stations are owned by U.S. federal government partners.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https://www.gps.gov/systems/gnss/</a:t>
            </a:r>
            <a:endParaRPr/>
          </a:p>
          <a:p>
            <a:pPr indent="0" lvl="0" marL="0" rtl="0" algn="l">
              <a:spcBef>
                <a:spcPts val="0"/>
              </a:spcBef>
              <a:spcAft>
                <a:spcPts val="0"/>
              </a:spcAft>
              <a:buNone/>
            </a:pPr>
            <a:r>
              <a:rPr lang="en" u="sng">
                <a:solidFill>
                  <a:schemeClr val="hlink"/>
                </a:solidFill>
                <a:hlinkClick r:id="rId3"/>
              </a:rPr>
              <a:t>https://www.gps.gov/systems/augmentations/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c4f56915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fc4f56915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near future M-PAGES will be used to provide GNSS positioning results in OPUS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1649ed872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01649ed872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cf8e41d4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cf8e41d4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fbc02c71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fbc02c71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fbb958dc4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fbb958dc4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fbb958dc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fbb958dc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cf8e41d46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cf8e41d46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fbc02c71a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fbc02c71a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cf8e41d46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cf8e41d46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0178cfbd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0178cfbd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cf8e41d46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cf8e41d46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cf8e41d467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cf8e41d467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cf8e41d46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cf8e41d46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f8e41d46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f8e41d46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cf8e41d467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cf8e41d467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cf8e41d467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cf8e41d467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cf8e41d467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cf8e41d467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f8e41d467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cf8e41d467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cf8e41d46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cf8e41d46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cf8e41d467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cf8e41d467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01649ed872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01649ed872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Interactive </a:t>
            </a:r>
            <a:r>
              <a:rPr lang="en" u="sng">
                <a:solidFill>
                  <a:schemeClr val="hlink"/>
                </a:solidFill>
                <a:hlinkClick r:id="rId2"/>
              </a:rPr>
              <a:t>https://www.ngs.noaa.gov/CORS_Map/</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fc4f56915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fc4f56915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geodesy, surveying, mapping, and positioning community is no stranger to change. As one new positioning capability is developed to address a community need, it creates benefits and policy changes and further development to address new challenges. This chart illustrates some recent examples of NCN-related changes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GNSS = Global Navigation Satellite Systems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Internal driver of change is the NSRS Modernization, which you can learn more about on our website’s materials and through past presentations/webinars posted there.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01649ed872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01649ed872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fc4f56915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fc4f56915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fc4f56915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fc4f56915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fc4f56915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fc4f56915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70 km restriction, 100% coverage in 19 states, 2 territories, and the District of Columbia</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fc4f56915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fc4f56915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70 km restriction, 33 states and territories with gaps in coverage.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fc4f56915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fc4f56915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https://geodesy.noaa.gov/CORS/Establish_Operate_CORS.shtml</a:t>
            </a:r>
            <a:endParaRPr/>
          </a:p>
          <a:p>
            <a:pPr indent="0" lvl="0" marL="0" marR="25400" rtl="0" algn="l">
              <a:lnSpc>
                <a:spcPct val="115000"/>
              </a:lnSpc>
              <a:spcBef>
                <a:spcPts val="0"/>
              </a:spcBef>
              <a:spcAft>
                <a:spcPts val="0"/>
              </a:spcAft>
              <a:buClr>
                <a:schemeClr val="dk1"/>
              </a:buClr>
              <a:buSzPts val="1100"/>
              <a:buFont typeface="Arial"/>
              <a:buNone/>
            </a:pPr>
            <a:r>
              <a:rPr b="1" lang="en" sz="1250">
                <a:solidFill>
                  <a:srgbClr val="990000"/>
                </a:solidFill>
                <a:highlight>
                  <a:srgbClr val="FFFFFF"/>
                </a:highlight>
              </a:rPr>
              <a:t>Guidelines for Establishing and Operating CORS</a:t>
            </a:r>
            <a:endParaRPr b="1" sz="1250">
              <a:solidFill>
                <a:srgbClr val="990000"/>
              </a:solidFill>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go to our website or access the pdf Guidelines directly, you will see a notice there alerting you to the revision status of the guidelines.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01649ed872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01649ed872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NSF’s stations are in the Network of the Americas (NOTA), formerly called PBO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fc4f56915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fc4f56915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1649ed872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01649ed872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911 CORS have been decommissioned since the start of the NOAA CORS Network in early 1990s</a:t>
            </a:r>
            <a:endParaRPr/>
          </a:p>
          <a:p>
            <a:pPr indent="0" lvl="0" marL="0" rtl="0" algn="l">
              <a:spcBef>
                <a:spcPts val="500"/>
              </a:spcBef>
              <a:spcAft>
                <a:spcPts val="0"/>
              </a:spcAft>
              <a:buClr>
                <a:schemeClr val="dk1"/>
              </a:buClr>
              <a:buSzPts val="1100"/>
              <a:buFont typeface="Arial"/>
              <a:buNone/>
            </a:pPr>
            <a:r>
              <a:rPr lang="en">
                <a:solidFill>
                  <a:schemeClr val="dk1"/>
                </a:solidFill>
              </a:rPr>
              <a:t>All-Time totals: </a:t>
            </a:r>
            <a:r>
              <a:rPr lang="en">
                <a:solidFill>
                  <a:schemeClr val="dk1"/>
                </a:solidFill>
              </a:rPr>
              <a:t>2820 CORS from 239 partners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fc4f5691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fc4f5691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 is not a good correlation to performance. Sometimes older stations have long, reliable time series (many are IGS stations) and some older stations experience monumentation degradation, vegetation encroachment, human encroachment, maintenance problems, or other issues.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fc4f56915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fc4f56915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https://geodesy.noaa.gov/CORS/news/mycs2/mycs2.shtml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S Webinar Theme"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2"/>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 name="Google Shape;14;p2"/>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p11"/>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9" name="Google Shape;69;p11"/>
          <p:cNvSpPr txBox="1"/>
          <p:nvPr>
            <p:ph idx="1" type="body"/>
          </p:nvPr>
        </p:nvSpPr>
        <p:spPr>
          <a:xfrm>
            <a:off x="457200" y="1200151"/>
            <a:ext cx="4038600" cy="33945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400"/>
              </a:spcBef>
              <a:spcAft>
                <a:spcPts val="0"/>
              </a:spcAft>
              <a:buClr>
                <a:schemeClr val="dk1"/>
              </a:buClr>
              <a:buSzPts val="2100"/>
              <a:buChar char="•"/>
              <a:defRPr sz="2100"/>
            </a:lvl1pPr>
            <a:lvl2pPr indent="-342900" lvl="1" marL="914400" algn="l">
              <a:lnSpc>
                <a:spcPct val="100000"/>
              </a:lnSpc>
              <a:spcBef>
                <a:spcPts val="40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7500" lvl="3" marL="1828800" algn="l">
              <a:lnSpc>
                <a:spcPct val="100000"/>
              </a:lnSpc>
              <a:spcBef>
                <a:spcPts val="300"/>
              </a:spcBef>
              <a:spcAft>
                <a:spcPts val="0"/>
              </a:spcAft>
              <a:buClr>
                <a:schemeClr val="dk1"/>
              </a:buClr>
              <a:buSzPts val="1400"/>
              <a:buChar char="–"/>
              <a:defRPr sz="1400"/>
            </a:lvl4pPr>
            <a:lvl5pPr indent="-317500" lvl="4" marL="2286000" algn="l">
              <a:lnSpc>
                <a:spcPct val="100000"/>
              </a:lnSpc>
              <a:spcBef>
                <a:spcPts val="300"/>
              </a:spcBef>
              <a:spcAft>
                <a:spcPts val="0"/>
              </a:spcAft>
              <a:buClr>
                <a:schemeClr val="dk1"/>
              </a:buClr>
              <a:buSzPts val="1400"/>
              <a:buChar char="»"/>
              <a:defRPr sz="14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70" name="Google Shape;70;p11"/>
          <p:cNvSpPr txBox="1"/>
          <p:nvPr>
            <p:ph idx="2" type="body"/>
          </p:nvPr>
        </p:nvSpPr>
        <p:spPr>
          <a:xfrm>
            <a:off x="4648200" y="1200151"/>
            <a:ext cx="4038600" cy="33945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400"/>
              </a:spcBef>
              <a:spcAft>
                <a:spcPts val="0"/>
              </a:spcAft>
              <a:buClr>
                <a:schemeClr val="dk1"/>
              </a:buClr>
              <a:buSzPts val="2100"/>
              <a:buChar char="•"/>
              <a:defRPr sz="2100"/>
            </a:lvl1pPr>
            <a:lvl2pPr indent="-342900" lvl="1" marL="914400" algn="l">
              <a:lnSpc>
                <a:spcPct val="100000"/>
              </a:lnSpc>
              <a:spcBef>
                <a:spcPts val="40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7500" lvl="3" marL="1828800" algn="l">
              <a:lnSpc>
                <a:spcPct val="100000"/>
              </a:lnSpc>
              <a:spcBef>
                <a:spcPts val="300"/>
              </a:spcBef>
              <a:spcAft>
                <a:spcPts val="0"/>
              </a:spcAft>
              <a:buClr>
                <a:schemeClr val="dk1"/>
              </a:buClr>
              <a:buSzPts val="1400"/>
              <a:buChar char="–"/>
              <a:defRPr sz="1400"/>
            </a:lvl4pPr>
            <a:lvl5pPr indent="-317500" lvl="4" marL="2286000" algn="l">
              <a:lnSpc>
                <a:spcPct val="100000"/>
              </a:lnSpc>
              <a:spcBef>
                <a:spcPts val="300"/>
              </a:spcBef>
              <a:spcAft>
                <a:spcPts val="0"/>
              </a:spcAft>
              <a:buClr>
                <a:schemeClr val="dk1"/>
              </a:buClr>
              <a:buSzPts val="1400"/>
              <a:buChar char="»"/>
              <a:defRPr sz="1400"/>
            </a:lvl5pPr>
            <a:lvl6pPr indent="-317500" lvl="5" marL="2743200" algn="l">
              <a:lnSpc>
                <a:spcPct val="100000"/>
              </a:lnSpc>
              <a:spcBef>
                <a:spcPts val="300"/>
              </a:spcBef>
              <a:spcAft>
                <a:spcPts val="0"/>
              </a:spcAft>
              <a:buClr>
                <a:schemeClr val="dk1"/>
              </a:buClr>
              <a:buSzPts val="1400"/>
              <a:buChar char="•"/>
              <a:defRPr sz="1400"/>
            </a:lvl6pPr>
            <a:lvl7pPr indent="-317500" lvl="6" marL="3200400" algn="l">
              <a:lnSpc>
                <a:spcPct val="100000"/>
              </a:lnSpc>
              <a:spcBef>
                <a:spcPts val="300"/>
              </a:spcBef>
              <a:spcAft>
                <a:spcPts val="0"/>
              </a:spcAft>
              <a:buClr>
                <a:schemeClr val="dk1"/>
              </a:buClr>
              <a:buSzPts val="1400"/>
              <a:buChar char="•"/>
              <a:defRPr sz="1400"/>
            </a:lvl7pPr>
            <a:lvl8pPr indent="-317500" lvl="7" marL="3657600" algn="l">
              <a:lnSpc>
                <a:spcPct val="100000"/>
              </a:lnSpc>
              <a:spcBef>
                <a:spcPts val="300"/>
              </a:spcBef>
              <a:spcAft>
                <a:spcPts val="0"/>
              </a:spcAft>
              <a:buClr>
                <a:schemeClr val="dk1"/>
              </a:buClr>
              <a:buSzPts val="1400"/>
              <a:buChar char="•"/>
              <a:defRPr sz="1400"/>
            </a:lvl8pPr>
            <a:lvl9pPr indent="-317500" lvl="8" marL="4114800" algn="l">
              <a:lnSpc>
                <a:spcPct val="100000"/>
              </a:lnSpc>
              <a:spcBef>
                <a:spcPts val="300"/>
              </a:spcBef>
              <a:spcAft>
                <a:spcPts val="0"/>
              </a:spcAft>
              <a:buClr>
                <a:schemeClr val="dk1"/>
              </a:buClr>
              <a:buSzPts val="1400"/>
              <a:buChar char="•"/>
              <a:defRPr sz="1400"/>
            </a:lvl9pPr>
          </a:lstStyle>
          <a:p/>
        </p:txBody>
      </p:sp>
      <p:sp>
        <p:nvSpPr>
          <p:cNvPr id="71" name="Google Shape;71;p11"/>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1"/>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1"/>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12"/>
          <p:cNvSpPr txBox="1"/>
          <p:nvPr>
            <p:ph type="title"/>
          </p:nvPr>
        </p:nvSpPr>
        <p:spPr>
          <a:xfrm>
            <a:off x="722313" y="3305176"/>
            <a:ext cx="7772400" cy="1021500"/>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100"/>
              <a:buNone/>
              <a:defRPr b="1" sz="3000" cap="none"/>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76" name="Google Shape;76;p12"/>
          <p:cNvSpPr txBox="1"/>
          <p:nvPr>
            <p:ph idx="1" type="body"/>
          </p:nvPr>
        </p:nvSpPr>
        <p:spPr>
          <a:xfrm>
            <a:off x="722313" y="2180035"/>
            <a:ext cx="7772400" cy="11250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300"/>
              </a:spcBef>
              <a:spcAft>
                <a:spcPts val="0"/>
              </a:spcAft>
              <a:buClr>
                <a:srgbClr val="888888"/>
              </a:buClr>
              <a:buSzPts val="1500"/>
              <a:buNone/>
              <a:defRPr sz="1500">
                <a:solidFill>
                  <a:srgbClr val="888888"/>
                </a:solidFill>
              </a:defRPr>
            </a:lvl1pPr>
            <a:lvl2pPr indent="-228600" lvl="1" marL="914400" algn="l">
              <a:lnSpc>
                <a:spcPct val="100000"/>
              </a:lnSpc>
              <a:spcBef>
                <a:spcPts val="300"/>
              </a:spcBef>
              <a:spcAft>
                <a:spcPts val="0"/>
              </a:spcAft>
              <a:buClr>
                <a:srgbClr val="888888"/>
              </a:buClr>
              <a:buSzPts val="1400"/>
              <a:buNone/>
              <a:defRPr sz="1400">
                <a:solidFill>
                  <a:srgbClr val="888888"/>
                </a:solidFill>
              </a:defRPr>
            </a:lvl2pPr>
            <a:lvl3pPr indent="-228600" lvl="2" marL="1371600" algn="l">
              <a:lnSpc>
                <a:spcPct val="100000"/>
              </a:lnSpc>
              <a:spcBef>
                <a:spcPts val="200"/>
              </a:spcBef>
              <a:spcAft>
                <a:spcPts val="0"/>
              </a:spcAft>
              <a:buClr>
                <a:srgbClr val="888888"/>
              </a:buClr>
              <a:buSzPts val="1200"/>
              <a:buNone/>
              <a:defRPr sz="1200">
                <a:solidFill>
                  <a:srgbClr val="888888"/>
                </a:solidFill>
              </a:defRPr>
            </a:lvl3pPr>
            <a:lvl4pPr indent="-228600" lvl="3" marL="1828800" algn="l">
              <a:lnSpc>
                <a:spcPct val="100000"/>
              </a:lnSpc>
              <a:spcBef>
                <a:spcPts val="200"/>
              </a:spcBef>
              <a:spcAft>
                <a:spcPts val="0"/>
              </a:spcAft>
              <a:buClr>
                <a:srgbClr val="888888"/>
              </a:buClr>
              <a:buSzPts val="1100"/>
              <a:buNone/>
              <a:defRPr sz="1100">
                <a:solidFill>
                  <a:srgbClr val="888888"/>
                </a:solidFill>
              </a:defRPr>
            </a:lvl4pPr>
            <a:lvl5pPr indent="-228600" lvl="4" marL="2286000" algn="l">
              <a:lnSpc>
                <a:spcPct val="100000"/>
              </a:lnSpc>
              <a:spcBef>
                <a:spcPts val="200"/>
              </a:spcBef>
              <a:spcAft>
                <a:spcPts val="0"/>
              </a:spcAft>
              <a:buClr>
                <a:srgbClr val="888888"/>
              </a:buClr>
              <a:buSzPts val="1100"/>
              <a:buNone/>
              <a:defRPr sz="1100">
                <a:solidFill>
                  <a:srgbClr val="888888"/>
                </a:solidFill>
              </a:defRPr>
            </a:lvl5pPr>
            <a:lvl6pPr indent="-228600" lvl="5" marL="2743200" algn="l">
              <a:lnSpc>
                <a:spcPct val="100000"/>
              </a:lnSpc>
              <a:spcBef>
                <a:spcPts val="200"/>
              </a:spcBef>
              <a:spcAft>
                <a:spcPts val="0"/>
              </a:spcAft>
              <a:buClr>
                <a:srgbClr val="888888"/>
              </a:buClr>
              <a:buSzPts val="1100"/>
              <a:buNone/>
              <a:defRPr sz="1100">
                <a:solidFill>
                  <a:srgbClr val="888888"/>
                </a:solidFill>
              </a:defRPr>
            </a:lvl6pPr>
            <a:lvl7pPr indent="-228600" lvl="6" marL="3200400" algn="l">
              <a:lnSpc>
                <a:spcPct val="100000"/>
              </a:lnSpc>
              <a:spcBef>
                <a:spcPts val="200"/>
              </a:spcBef>
              <a:spcAft>
                <a:spcPts val="0"/>
              </a:spcAft>
              <a:buClr>
                <a:srgbClr val="888888"/>
              </a:buClr>
              <a:buSzPts val="1100"/>
              <a:buNone/>
              <a:defRPr sz="1100">
                <a:solidFill>
                  <a:srgbClr val="888888"/>
                </a:solidFill>
              </a:defRPr>
            </a:lvl7pPr>
            <a:lvl8pPr indent="-228600" lvl="7" marL="3657600" algn="l">
              <a:lnSpc>
                <a:spcPct val="100000"/>
              </a:lnSpc>
              <a:spcBef>
                <a:spcPts val="200"/>
              </a:spcBef>
              <a:spcAft>
                <a:spcPts val="0"/>
              </a:spcAft>
              <a:buClr>
                <a:srgbClr val="888888"/>
              </a:buClr>
              <a:buSzPts val="1100"/>
              <a:buNone/>
              <a:defRPr sz="1100">
                <a:solidFill>
                  <a:srgbClr val="888888"/>
                </a:solidFill>
              </a:defRPr>
            </a:lvl8pPr>
            <a:lvl9pPr indent="-228600" lvl="8" marL="4114800" algn="l">
              <a:lnSpc>
                <a:spcPct val="100000"/>
              </a:lnSpc>
              <a:spcBef>
                <a:spcPts val="200"/>
              </a:spcBef>
              <a:spcAft>
                <a:spcPts val="0"/>
              </a:spcAft>
              <a:buClr>
                <a:srgbClr val="888888"/>
              </a:buClr>
              <a:buSzPts val="1100"/>
              <a:buNone/>
              <a:defRPr sz="1100">
                <a:solidFill>
                  <a:srgbClr val="888888"/>
                </a:solidFill>
              </a:defRPr>
            </a:lvl9pPr>
          </a:lstStyle>
          <a:p/>
        </p:txBody>
      </p:sp>
      <p:sp>
        <p:nvSpPr>
          <p:cNvPr id="77" name="Google Shape;77;p12"/>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12"/>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2"/>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p1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13"/>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81000" lvl="0" marL="457200" rtl="0">
              <a:spcBef>
                <a:spcPts val="500"/>
              </a:spcBef>
              <a:spcAft>
                <a:spcPts val="0"/>
              </a:spcAft>
              <a:buSzPts val="2400"/>
              <a:buChar char="•"/>
              <a:defRPr/>
            </a:lvl1pPr>
            <a:lvl2pPr indent="-361950" lvl="1" marL="914400" rtl="0">
              <a:spcBef>
                <a:spcPts val="400"/>
              </a:spcBef>
              <a:spcAft>
                <a:spcPts val="0"/>
              </a:spcAft>
              <a:buSzPts val="2100"/>
              <a:buChar char="–"/>
              <a:defRPr/>
            </a:lvl2pPr>
            <a:lvl3pPr indent="-342900" lvl="2" marL="1371600" rtl="0">
              <a:spcBef>
                <a:spcPts val="400"/>
              </a:spcBef>
              <a:spcAft>
                <a:spcPts val="0"/>
              </a:spcAft>
              <a:buSzPts val="1800"/>
              <a:buChar char="•"/>
              <a:defRPr/>
            </a:lvl3pPr>
            <a:lvl4pPr indent="-323850" lvl="3" marL="1828800" rtl="0">
              <a:spcBef>
                <a:spcPts val="300"/>
              </a:spcBef>
              <a:spcAft>
                <a:spcPts val="0"/>
              </a:spcAft>
              <a:buSzPts val="1500"/>
              <a:buChar char="–"/>
              <a:defRPr/>
            </a:lvl4pPr>
            <a:lvl5pPr indent="-323850" lvl="4" marL="2286000" rtl="0">
              <a:spcBef>
                <a:spcPts val="300"/>
              </a:spcBef>
              <a:spcAft>
                <a:spcPts val="0"/>
              </a:spcAft>
              <a:buSzPts val="1500"/>
              <a:buChar char="»"/>
              <a:defRPr/>
            </a:lvl5pPr>
            <a:lvl6pPr indent="-323850" lvl="5" marL="2743200" rtl="0">
              <a:spcBef>
                <a:spcPts val="300"/>
              </a:spcBef>
              <a:spcAft>
                <a:spcPts val="0"/>
              </a:spcAft>
              <a:buSzPts val="1500"/>
              <a:buChar char="•"/>
              <a:defRPr/>
            </a:lvl6pPr>
            <a:lvl7pPr indent="-323850" lvl="6" marL="3200400" rtl="0">
              <a:spcBef>
                <a:spcPts val="300"/>
              </a:spcBef>
              <a:spcAft>
                <a:spcPts val="0"/>
              </a:spcAft>
              <a:buSzPts val="1500"/>
              <a:buChar char="•"/>
              <a:defRPr/>
            </a:lvl7pPr>
            <a:lvl8pPr indent="-323850" lvl="7" marL="3657600" rtl="0">
              <a:spcBef>
                <a:spcPts val="300"/>
              </a:spcBef>
              <a:spcAft>
                <a:spcPts val="0"/>
              </a:spcAft>
              <a:buSzPts val="1500"/>
              <a:buChar char="•"/>
              <a:defRPr/>
            </a:lvl8pPr>
            <a:lvl9pPr indent="-323850" lvl="8" marL="4114800" rtl="0">
              <a:spcBef>
                <a:spcPts val="300"/>
              </a:spcBef>
              <a:spcAft>
                <a:spcPts val="0"/>
              </a:spcAft>
              <a:buSzPts val="1500"/>
              <a:buChar char="•"/>
              <a:defRPr/>
            </a:lvl9pPr>
          </a:lstStyle>
          <a:p/>
        </p:txBody>
      </p:sp>
      <p:sp>
        <p:nvSpPr>
          <p:cNvPr id="83" name="Google Shape;83;p1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1597819"/>
            <a:ext cx="7772400" cy="11025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7" name="Google Shape;17;p3"/>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p:txBody>
      </p:sp>
      <p:sp>
        <p:nvSpPr>
          <p:cNvPr id="18" name="Google Shape;18;p3"/>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3"/>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3"/>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23" name="Google Shape;23;p4"/>
          <p:cNvSpPr txBox="1"/>
          <p:nvPr>
            <p:ph idx="1" type="body"/>
          </p:nvPr>
        </p:nvSpPr>
        <p:spPr>
          <a:xfrm>
            <a:off x="457200" y="1200150"/>
            <a:ext cx="8229600" cy="3394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4" name="Google Shape;24;p4"/>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 name="Google Shape;25;p4"/>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4"/>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 name="Shape 27"/>
        <p:cNvGrpSpPr/>
        <p:nvPr/>
      </p:nvGrpSpPr>
      <p:grpSpPr>
        <a:xfrm>
          <a:off x="0" y="0"/>
          <a:ext cx="0" cy="0"/>
          <a:chOff x="0" y="0"/>
          <a:chExt cx="0" cy="0"/>
        </a:xfrm>
      </p:grpSpPr>
      <p:sp>
        <p:nvSpPr>
          <p:cNvPr id="28" name="Google Shape;28;p5"/>
          <p:cNvSpPr txBox="1"/>
          <p:nvPr>
            <p:ph type="title"/>
          </p:nvPr>
        </p:nvSpPr>
        <p:spPr>
          <a:xfrm rot="5400000">
            <a:off x="5463749" y="1371630"/>
            <a:ext cx="4388700" cy="20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29" name="Google Shape;29;p5"/>
          <p:cNvSpPr txBox="1"/>
          <p:nvPr>
            <p:ph idx="1" type="body"/>
          </p:nvPr>
        </p:nvSpPr>
        <p:spPr>
          <a:xfrm rot="5400000">
            <a:off x="1272749" y="-609571"/>
            <a:ext cx="4388700" cy="6019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0" name="Google Shape;30;p5"/>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5"/>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5"/>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 name="Shape 33"/>
        <p:cNvGrpSpPr/>
        <p:nvPr/>
      </p:nvGrpSpPr>
      <p:grpSpPr>
        <a:xfrm>
          <a:off x="0" y="0"/>
          <a:ext cx="0" cy="0"/>
          <a:chOff x="0" y="0"/>
          <a:chExt cx="0" cy="0"/>
        </a:xfrm>
      </p:grpSpPr>
      <p:sp>
        <p:nvSpPr>
          <p:cNvPr id="34" name="Google Shape;34;p6"/>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35" name="Google Shape;35;p6"/>
          <p:cNvSpPr txBox="1"/>
          <p:nvPr>
            <p:ph idx="1" type="body"/>
          </p:nvPr>
        </p:nvSpPr>
        <p:spPr>
          <a:xfrm rot="5400000">
            <a:off x="2874750" y="-1217400"/>
            <a:ext cx="3394500" cy="8229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6" name="Google Shape;36;p6"/>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 name="Google Shape;37;p6"/>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6"/>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 name="Shape 39"/>
        <p:cNvGrpSpPr/>
        <p:nvPr/>
      </p:nvGrpSpPr>
      <p:grpSpPr>
        <a:xfrm>
          <a:off x="0" y="0"/>
          <a:ext cx="0" cy="0"/>
          <a:chOff x="0" y="0"/>
          <a:chExt cx="0" cy="0"/>
        </a:xfrm>
      </p:grpSpPr>
      <p:sp>
        <p:nvSpPr>
          <p:cNvPr id="40" name="Google Shape;40;p7"/>
          <p:cNvSpPr txBox="1"/>
          <p:nvPr>
            <p:ph type="title"/>
          </p:nvPr>
        </p:nvSpPr>
        <p:spPr>
          <a:xfrm>
            <a:off x="1792288" y="3600450"/>
            <a:ext cx="5486400" cy="4251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1" name="Google Shape;41;p7"/>
          <p:cNvSpPr/>
          <p:nvPr>
            <p:ph idx="2" type="pic"/>
          </p:nvPr>
        </p:nvSpPr>
        <p:spPr>
          <a:xfrm>
            <a:off x="1792288" y="459581"/>
            <a:ext cx="5486400" cy="30861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40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4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4pPr>
            <a:lvl5pPr lvl="4"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5pPr>
            <a:lvl6pPr lvl="5"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42" name="Google Shape;42;p7"/>
          <p:cNvSpPr txBox="1"/>
          <p:nvPr>
            <p:ph idx="1" type="body"/>
          </p:nvPr>
        </p:nvSpPr>
        <p:spPr>
          <a:xfrm>
            <a:off x="1792288" y="4025503"/>
            <a:ext cx="5486400" cy="603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43" name="Google Shape;43;p7"/>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7"/>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7"/>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 name="Shape 46"/>
        <p:cNvGrpSpPr/>
        <p:nvPr/>
      </p:nvGrpSpPr>
      <p:grpSpPr>
        <a:xfrm>
          <a:off x="0" y="0"/>
          <a:ext cx="0" cy="0"/>
          <a:chOff x="0" y="0"/>
          <a:chExt cx="0" cy="0"/>
        </a:xfrm>
      </p:grpSpPr>
      <p:sp>
        <p:nvSpPr>
          <p:cNvPr id="47" name="Google Shape;47;p8"/>
          <p:cNvSpPr txBox="1"/>
          <p:nvPr>
            <p:ph type="title"/>
          </p:nvPr>
        </p:nvSpPr>
        <p:spPr>
          <a:xfrm>
            <a:off x="457201" y="204788"/>
            <a:ext cx="3008400" cy="871500"/>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100"/>
              <a:buNone/>
              <a:defRPr b="1" sz="15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48" name="Google Shape;48;p8"/>
          <p:cNvSpPr txBox="1"/>
          <p:nvPr>
            <p:ph idx="1" type="body"/>
          </p:nvPr>
        </p:nvSpPr>
        <p:spPr>
          <a:xfrm>
            <a:off x="3575050" y="204788"/>
            <a:ext cx="5111700" cy="4389900"/>
          </a:xfrm>
          <a:prstGeom prst="rect">
            <a:avLst/>
          </a:prstGeom>
          <a:noFill/>
          <a:ln>
            <a:noFill/>
          </a:ln>
        </p:spPr>
        <p:txBody>
          <a:bodyPr anchorCtr="0" anchor="t" bIns="34275" lIns="68575" spcFirstLastPara="1" rIns="68575" wrap="square" tIns="34275">
            <a:noAutofit/>
          </a:bodyPr>
          <a:lstStyle>
            <a:lvl1pPr indent="-381000" lvl="0" marL="457200" algn="l">
              <a:lnSpc>
                <a:spcPct val="100000"/>
              </a:lnSpc>
              <a:spcBef>
                <a:spcPts val="500"/>
              </a:spcBef>
              <a:spcAft>
                <a:spcPts val="0"/>
              </a:spcAft>
              <a:buClr>
                <a:schemeClr val="dk1"/>
              </a:buClr>
              <a:buSzPts val="2400"/>
              <a:buChar char="•"/>
              <a:defRPr sz="2400"/>
            </a:lvl1pPr>
            <a:lvl2pPr indent="-361950" lvl="1" marL="914400" algn="l">
              <a:lnSpc>
                <a:spcPct val="100000"/>
              </a:lnSpc>
              <a:spcBef>
                <a:spcPts val="400"/>
              </a:spcBef>
              <a:spcAft>
                <a:spcPts val="0"/>
              </a:spcAft>
              <a:buClr>
                <a:schemeClr val="dk1"/>
              </a:buClr>
              <a:buSzPts val="2100"/>
              <a:buChar char="–"/>
              <a:defRPr sz="2100"/>
            </a:lvl2pPr>
            <a:lvl3pPr indent="-342900" lvl="2" marL="1371600" algn="l">
              <a:lnSpc>
                <a:spcPct val="100000"/>
              </a:lnSpc>
              <a:spcBef>
                <a:spcPts val="400"/>
              </a:spcBef>
              <a:spcAft>
                <a:spcPts val="0"/>
              </a:spcAft>
              <a:buClr>
                <a:schemeClr val="dk1"/>
              </a:buClr>
              <a:buSzPts val="1800"/>
              <a:buChar char="•"/>
              <a:defRPr sz="180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49" name="Google Shape;49;p8"/>
          <p:cNvSpPr txBox="1"/>
          <p:nvPr>
            <p:ph idx="2" type="body"/>
          </p:nvPr>
        </p:nvSpPr>
        <p:spPr>
          <a:xfrm>
            <a:off x="457201" y="1076326"/>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00"/>
              </a:spcBef>
              <a:spcAft>
                <a:spcPts val="0"/>
              </a:spcAft>
              <a:buClr>
                <a:schemeClr val="dk1"/>
              </a:buClr>
              <a:buSzPts val="1100"/>
              <a:buNone/>
              <a:defRPr sz="1100"/>
            </a:lvl1pPr>
            <a:lvl2pPr indent="-228600" lvl="1" marL="914400" algn="l">
              <a:lnSpc>
                <a:spcPct val="100000"/>
              </a:lnSpc>
              <a:spcBef>
                <a:spcPts val="200"/>
              </a:spcBef>
              <a:spcAft>
                <a:spcPts val="0"/>
              </a:spcAft>
              <a:buClr>
                <a:schemeClr val="dk1"/>
              </a:buClr>
              <a:buSzPts val="900"/>
              <a:buNone/>
              <a:defRPr sz="900"/>
            </a:lvl2pPr>
            <a:lvl3pPr indent="-228600" lvl="2" marL="1371600" algn="l">
              <a:lnSpc>
                <a:spcPct val="100000"/>
              </a:lnSpc>
              <a:spcBef>
                <a:spcPts val="200"/>
              </a:spcBef>
              <a:spcAft>
                <a:spcPts val="0"/>
              </a:spcAft>
              <a:buClr>
                <a:schemeClr val="dk1"/>
              </a:buClr>
              <a:buSzPts val="800"/>
              <a:buNone/>
              <a:defRPr sz="800"/>
            </a:lvl3pPr>
            <a:lvl4pPr indent="-228600" lvl="3" marL="1828800" algn="l">
              <a:lnSpc>
                <a:spcPct val="100000"/>
              </a:lnSpc>
              <a:spcBef>
                <a:spcPts val="100"/>
              </a:spcBef>
              <a:spcAft>
                <a:spcPts val="0"/>
              </a:spcAft>
              <a:buClr>
                <a:schemeClr val="dk1"/>
              </a:buClr>
              <a:buSzPts val="700"/>
              <a:buNone/>
              <a:defRPr sz="700"/>
            </a:lvl4pPr>
            <a:lvl5pPr indent="-228600" lvl="4" marL="2286000" algn="l">
              <a:lnSpc>
                <a:spcPct val="100000"/>
              </a:lnSpc>
              <a:spcBef>
                <a:spcPts val="100"/>
              </a:spcBef>
              <a:spcAft>
                <a:spcPts val="0"/>
              </a:spcAft>
              <a:buClr>
                <a:schemeClr val="dk1"/>
              </a:buClr>
              <a:buSzPts val="700"/>
              <a:buNone/>
              <a:defRPr sz="700"/>
            </a:lvl5pPr>
            <a:lvl6pPr indent="-228600" lvl="5" marL="2743200" algn="l">
              <a:lnSpc>
                <a:spcPct val="100000"/>
              </a:lnSpc>
              <a:spcBef>
                <a:spcPts val="100"/>
              </a:spcBef>
              <a:spcAft>
                <a:spcPts val="0"/>
              </a:spcAft>
              <a:buClr>
                <a:schemeClr val="dk1"/>
              </a:buClr>
              <a:buSzPts val="700"/>
              <a:buNone/>
              <a:defRPr sz="700"/>
            </a:lvl6pPr>
            <a:lvl7pPr indent="-228600" lvl="6" marL="3200400" algn="l">
              <a:lnSpc>
                <a:spcPct val="100000"/>
              </a:lnSpc>
              <a:spcBef>
                <a:spcPts val="100"/>
              </a:spcBef>
              <a:spcAft>
                <a:spcPts val="0"/>
              </a:spcAft>
              <a:buClr>
                <a:schemeClr val="dk1"/>
              </a:buClr>
              <a:buSzPts val="700"/>
              <a:buNone/>
              <a:defRPr sz="700"/>
            </a:lvl7pPr>
            <a:lvl8pPr indent="-228600" lvl="7" marL="3657600" algn="l">
              <a:lnSpc>
                <a:spcPct val="100000"/>
              </a:lnSpc>
              <a:spcBef>
                <a:spcPts val="100"/>
              </a:spcBef>
              <a:spcAft>
                <a:spcPts val="0"/>
              </a:spcAft>
              <a:buClr>
                <a:schemeClr val="dk1"/>
              </a:buClr>
              <a:buSzPts val="700"/>
              <a:buNone/>
              <a:defRPr sz="700"/>
            </a:lvl8pPr>
            <a:lvl9pPr indent="-228600" lvl="8" marL="4114800" algn="l">
              <a:lnSpc>
                <a:spcPct val="100000"/>
              </a:lnSpc>
              <a:spcBef>
                <a:spcPts val="100"/>
              </a:spcBef>
              <a:spcAft>
                <a:spcPts val="0"/>
              </a:spcAft>
              <a:buClr>
                <a:schemeClr val="dk1"/>
              </a:buClr>
              <a:buSzPts val="700"/>
              <a:buNone/>
              <a:defRPr sz="700"/>
            </a:lvl9pPr>
          </a:lstStyle>
          <a:p/>
        </p:txBody>
      </p:sp>
      <p:sp>
        <p:nvSpPr>
          <p:cNvPr id="50" name="Google Shape;50;p8"/>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 name="Google Shape;51;p8"/>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8"/>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9"/>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55" name="Google Shape;55;p9"/>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9"/>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9"/>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10"/>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60" name="Google Shape;60;p10"/>
          <p:cNvSpPr txBox="1"/>
          <p:nvPr>
            <p:ph idx="1" type="body"/>
          </p:nvPr>
        </p:nvSpPr>
        <p:spPr>
          <a:xfrm>
            <a:off x="457200" y="1151335"/>
            <a:ext cx="4040100" cy="4797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61" name="Google Shape;61;p10"/>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62" name="Google Shape;62;p10"/>
          <p:cNvSpPr txBox="1"/>
          <p:nvPr>
            <p:ph idx="3" type="body"/>
          </p:nvPr>
        </p:nvSpPr>
        <p:spPr>
          <a:xfrm>
            <a:off x="4645026" y="1151335"/>
            <a:ext cx="4041900" cy="4797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40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300"/>
              </a:spcBef>
              <a:spcAft>
                <a:spcPts val="0"/>
              </a:spcAft>
              <a:buClr>
                <a:schemeClr val="dk1"/>
              </a:buClr>
              <a:buSzPts val="1400"/>
              <a:buNone/>
              <a:defRPr b="1" sz="1400"/>
            </a:lvl3pPr>
            <a:lvl4pPr indent="-228600" lvl="3" marL="1828800" algn="l">
              <a:lnSpc>
                <a:spcPct val="100000"/>
              </a:lnSpc>
              <a:spcBef>
                <a:spcPts val="200"/>
              </a:spcBef>
              <a:spcAft>
                <a:spcPts val="0"/>
              </a:spcAft>
              <a:buClr>
                <a:schemeClr val="dk1"/>
              </a:buClr>
              <a:buSzPts val="1200"/>
              <a:buNone/>
              <a:defRPr b="1" sz="1200"/>
            </a:lvl4pPr>
            <a:lvl5pPr indent="-228600" lvl="4" marL="2286000" algn="l">
              <a:lnSpc>
                <a:spcPct val="100000"/>
              </a:lnSpc>
              <a:spcBef>
                <a:spcPts val="200"/>
              </a:spcBef>
              <a:spcAft>
                <a:spcPts val="0"/>
              </a:spcAft>
              <a:buClr>
                <a:schemeClr val="dk1"/>
              </a:buClr>
              <a:buSzPts val="1200"/>
              <a:buNone/>
              <a:defRPr b="1" sz="1200"/>
            </a:lvl5pPr>
            <a:lvl6pPr indent="-228600" lvl="5" marL="2743200" algn="l">
              <a:lnSpc>
                <a:spcPct val="100000"/>
              </a:lnSpc>
              <a:spcBef>
                <a:spcPts val="200"/>
              </a:spcBef>
              <a:spcAft>
                <a:spcPts val="0"/>
              </a:spcAft>
              <a:buClr>
                <a:schemeClr val="dk1"/>
              </a:buClr>
              <a:buSzPts val="1200"/>
              <a:buNone/>
              <a:defRPr b="1" sz="1200"/>
            </a:lvl6pPr>
            <a:lvl7pPr indent="-228600" lvl="6" marL="3200400" algn="l">
              <a:lnSpc>
                <a:spcPct val="100000"/>
              </a:lnSpc>
              <a:spcBef>
                <a:spcPts val="200"/>
              </a:spcBef>
              <a:spcAft>
                <a:spcPts val="0"/>
              </a:spcAft>
              <a:buClr>
                <a:schemeClr val="dk1"/>
              </a:buClr>
              <a:buSzPts val="1200"/>
              <a:buNone/>
              <a:defRPr b="1" sz="1200"/>
            </a:lvl7pPr>
            <a:lvl8pPr indent="-228600" lvl="7" marL="3657600" algn="l">
              <a:lnSpc>
                <a:spcPct val="100000"/>
              </a:lnSpc>
              <a:spcBef>
                <a:spcPts val="200"/>
              </a:spcBef>
              <a:spcAft>
                <a:spcPts val="0"/>
              </a:spcAft>
              <a:buClr>
                <a:schemeClr val="dk1"/>
              </a:buClr>
              <a:buSzPts val="1200"/>
              <a:buNone/>
              <a:defRPr b="1" sz="1200"/>
            </a:lvl8pPr>
            <a:lvl9pPr indent="-228600" lvl="8" marL="4114800" algn="l">
              <a:lnSpc>
                <a:spcPct val="100000"/>
              </a:lnSpc>
              <a:spcBef>
                <a:spcPts val="200"/>
              </a:spcBef>
              <a:spcAft>
                <a:spcPts val="0"/>
              </a:spcAft>
              <a:buClr>
                <a:schemeClr val="dk1"/>
              </a:buClr>
              <a:buSzPts val="1200"/>
              <a:buNone/>
              <a:defRPr b="1" sz="1200"/>
            </a:lvl9pPr>
          </a:lstStyle>
          <a:p/>
        </p:txBody>
      </p:sp>
      <p:sp>
        <p:nvSpPr>
          <p:cNvPr id="63" name="Google Shape;63;p10"/>
          <p:cNvSpPr txBox="1"/>
          <p:nvPr>
            <p:ph idx="4" type="body"/>
          </p:nvPr>
        </p:nvSpPr>
        <p:spPr>
          <a:xfrm>
            <a:off x="4645026" y="1631156"/>
            <a:ext cx="4041900" cy="2963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40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7500" lvl="2" marL="1371600" algn="l">
              <a:lnSpc>
                <a:spcPct val="100000"/>
              </a:lnSpc>
              <a:spcBef>
                <a:spcPts val="300"/>
              </a:spcBef>
              <a:spcAft>
                <a:spcPts val="0"/>
              </a:spcAft>
              <a:buClr>
                <a:schemeClr val="dk1"/>
              </a:buClr>
              <a:buSzPts val="1400"/>
              <a:buChar char="•"/>
              <a:defRPr sz="1400"/>
            </a:lvl3pPr>
            <a:lvl4pPr indent="-304800" lvl="3" marL="1828800" algn="l">
              <a:lnSpc>
                <a:spcPct val="100000"/>
              </a:lnSpc>
              <a:spcBef>
                <a:spcPts val="200"/>
              </a:spcBef>
              <a:spcAft>
                <a:spcPts val="0"/>
              </a:spcAft>
              <a:buClr>
                <a:schemeClr val="dk1"/>
              </a:buClr>
              <a:buSzPts val="1200"/>
              <a:buChar char="–"/>
              <a:defRPr sz="1200"/>
            </a:lvl4pPr>
            <a:lvl5pPr indent="-304800" lvl="4" marL="2286000" algn="l">
              <a:lnSpc>
                <a:spcPct val="100000"/>
              </a:lnSpc>
              <a:spcBef>
                <a:spcPts val="200"/>
              </a:spcBef>
              <a:spcAft>
                <a:spcPts val="0"/>
              </a:spcAft>
              <a:buClr>
                <a:schemeClr val="dk1"/>
              </a:buClr>
              <a:buSzPts val="1200"/>
              <a:buChar char="»"/>
              <a:defRPr sz="1200"/>
            </a:lvl5pPr>
            <a:lvl6pPr indent="-304800" lvl="5" marL="2743200" algn="l">
              <a:lnSpc>
                <a:spcPct val="100000"/>
              </a:lnSpc>
              <a:spcBef>
                <a:spcPts val="200"/>
              </a:spcBef>
              <a:spcAft>
                <a:spcPts val="0"/>
              </a:spcAft>
              <a:buClr>
                <a:schemeClr val="dk1"/>
              </a:buClr>
              <a:buSzPts val="1200"/>
              <a:buChar char="•"/>
              <a:defRPr sz="1200"/>
            </a:lvl6pPr>
            <a:lvl7pPr indent="-304800" lvl="6" marL="3200400" algn="l">
              <a:lnSpc>
                <a:spcPct val="100000"/>
              </a:lnSpc>
              <a:spcBef>
                <a:spcPts val="200"/>
              </a:spcBef>
              <a:spcAft>
                <a:spcPts val="0"/>
              </a:spcAft>
              <a:buClr>
                <a:schemeClr val="dk1"/>
              </a:buClr>
              <a:buSzPts val="1200"/>
              <a:buChar char="•"/>
              <a:defRPr sz="1200"/>
            </a:lvl7pPr>
            <a:lvl8pPr indent="-304800" lvl="7" marL="3657600" algn="l">
              <a:lnSpc>
                <a:spcPct val="100000"/>
              </a:lnSpc>
              <a:spcBef>
                <a:spcPts val="200"/>
              </a:spcBef>
              <a:spcAft>
                <a:spcPts val="0"/>
              </a:spcAft>
              <a:buClr>
                <a:schemeClr val="dk1"/>
              </a:buClr>
              <a:buSzPts val="1200"/>
              <a:buChar char="•"/>
              <a:defRPr sz="1200"/>
            </a:lvl8pPr>
            <a:lvl9pPr indent="-304800" lvl="8" marL="4114800" algn="l">
              <a:lnSpc>
                <a:spcPct val="100000"/>
              </a:lnSpc>
              <a:spcBef>
                <a:spcPts val="200"/>
              </a:spcBef>
              <a:spcAft>
                <a:spcPts val="0"/>
              </a:spcAft>
              <a:buClr>
                <a:schemeClr val="dk1"/>
              </a:buClr>
              <a:buSzPts val="1200"/>
              <a:buChar char="•"/>
              <a:defRPr sz="1200"/>
            </a:lvl9pPr>
          </a:lstStyle>
          <a:p/>
        </p:txBody>
      </p:sp>
      <p:sp>
        <p:nvSpPr>
          <p:cNvPr id="64" name="Google Shape;64;p10"/>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900">
                <a:solidFill>
                  <a:srgbClr val="89898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0"/>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0"/>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rgbClr val="000000"/>
              </a:buClr>
              <a:buSzPts val="1100"/>
              <a:buFont typeface="Arial"/>
              <a:buNone/>
              <a:defRPr b="0" i="0" sz="33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457200" y="1200150"/>
            <a:ext cx="8229600" cy="33945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100000"/>
              </a:lnSpc>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1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hyperlink" Target="mailto:john.galetzka@noaa.gov" TargetMode="External"/><Relationship Id="rId5" Type="http://schemas.openxmlformats.org/officeDocument/2006/relationships/hyperlink" Target="mailto:don.haw@noaa.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4"/>
          <p:cNvSpPr txBox="1"/>
          <p:nvPr>
            <p:ph type="ctrTitle"/>
          </p:nvPr>
        </p:nvSpPr>
        <p:spPr>
          <a:xfrm>
            <a:off x="685800" y="756169"/>
            <a:ext cx="7772400" cy="11025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NOAA CORS Network Stakeholder Meeting</a:t>
            </a:r>
            <a:endParaRPr/>
          </a:p>
        </p:txBody>
      </p:sp>
      <p:sp>
        <p:nvSpPr>
          <p:cNvPr id="89" name="Google Shape;89;p14"/>
          <p:cNvSpPr txBox="1"/>
          <p:nvPr>
            <p:ph idx="1" type="subTitle"/>
          </p:nvPr>
        </p:nvSpPr>
        <p:spPr>
          <a:xfrm>
            <a:off x="0" y="2127550"/>
            <a:ext cx="9144000" cy="2101800"/>
          </a:xfrm>
          <a:prstGeom prst="rect">
            <a:avLst/>
          </a:prstGeom>
        </p:spPr>
        <p:txBody>
          <a:bodyPr anchorCtr="0" anchor="t" bIns="34275" lIns="68575" spcFirstLastPara="1" rIns="68575" wrap="square" tIns="34275">
            <a:noAutofit/>
          </a:bodyPr>
          <a:lstStyle/>
          <a:p>
            <a:pPr indent="0" lvl="0" marL="0" rtl="0" algn="ctr">
              <a:spcBef>
                <a:spcPts val="500"/>
              </a:spcBef>
              <a:spcAft>
                <a:spcPts val="0"/>
              </a:spcAft>
              <a:buNone/>
            </a:pPr>
            <a:r>
              <a:rPr lang="en">
                <a:solidFill>
                  <a:schemeClr val="dk1"/>
                </a:solidFill>
              </a:rPr>
              <a:t>17 November 2021</a:t>
            </a:r>
            <a:endParaRPr>
              <a:solidFill>
                <a:schemeClr val="dk1"/>
              </a:solidFill>
            </a:endParaRPr>
          </a:p>
          <a:p>
            <a:pPr indent="0" lvl="0" marL="0" rtl="0" algn="ctr">
              <a:spcBef>
                <a:spcPts val="500"/>
              </a:spcBef>
              <a:spcAft>
                <a:spcPts val="0"/>
              </a:spcAft>
              <a:buNone/>
            </a:pPr>
            <a:r>
              <a:t/>
            </a:r>
            <a:endParaRPr/>
          </a:p>
          <a:p>
            <a:pPr indent="0" lvl="0" marL="0" rtl="0" algn="l">
              <a:spcBef>
                <a:spcPts val="500"/>
              </a:spcBef>
              <a:spcAft>
                <a:spcPts val="0"/>
              </a:spcAft>
              <a:buNone/>
            </a:pPr>
            <a:r>
              <a:rPr lang="en"/>
              <a:t>        Presenters:				       Panelists:		         Moderator:</a:t>
            </a:r>
            <a:endParaRPr/>
          </a:p>
        </p:txBody>
      </p:sp>
      <p:pic>
        <p:nvPicPr>
          <p:cNvPr id="90" name="Google Shape;90;p14"/>
          <p:cNvPicPr preferRelativeResize="0"/>
          <p:nvPr/>
        </p:nvPicPr>
        <p:blipFill>
          <a:blip r:embed="rId3">
            <a:alphaModFix/>
          </a:blip>
          <a:stretch>
            <a:fillRect/>
          </a:stretch>
        </p:blipFill>
        <p:spPr>
          <a:xfrm>
            <a:off x="474950" y="3408000"/>
            <a:ext cx="993200" cy="1258050"/>
          </a:xfrm>
          <a:prstGeom prst="rect">
            <a:avLst/>
          </a:prstGeom>
          <a:noFill/>
          <a:ln>
            <a:noFill/>
          </a:ln>
        </p:spPr>
      </p:pic>
      <p:pic>
        <p:nvPicPr>
          <p:cNvPr id="91" name="Google Shape;91;p14"/>
          <p:cNvPicPr preferRelativeResize="0"/>
          <p:nvPr/>
        </p:nvPicPr>
        <p:blipFill>
          <a:blip r:embed="rId4">
            <a:alphaModFix/>
          </a:blip>
          <a:stretch>
            <a:fillRect/>
          </a:stretch>
        </p:blipFill>
        <p:spPr>
          <a:xfrm>
            <a:off x="1772950" y="3408000"/>
            <a:ext cx="943538" cy="1258050"/>
          </a:xfrm>
          <a:prstGeom prst="rect">
            <a:avLst/>
          </a:prstGeom>
          <a:noFill/>
          <a:ln>
            <a:noFill/>
          </a:ln>
        </p:spPr>
      </p:pic>
      <p:pic>
        <p:nvPicPr>
          <p:cNvPr id="92" name="Google Shape;92;p14"/>
          <p:cNvPicPr preferRelativeResize="0"/>
          <p:nvPr/>
        </p:nvPicPr>
        <p:blipFill rotWithShape="1">
          <a:blip r:embed="rId5">
            <a:alphaModFix/>
          </a:blip>
          <a:srcRect b="0" l="11511" r="7647" t="0"/>
          <a:stretch/>
        </p:blipFill>
        <p:spPr>
          <a:xfrm>
            <a:off x="3927975" y="3408000"/>
            <a:ext cx="1017025" cy="1258050"/>
          </a:xfrm>
          <a:prstGeom prst="rect">
            <a:avLst/>
          </a:prstGeom>
          <a:noFill/>
          <a:ln>
            <a:noFill/>
          </a:ln>
        </p:spPr>
      </p:pic>
      <p:pic>
        <p:nvPicPr>
          <p:cNvPr id="93" name="Google Shape;93;p14"/>
          <p:cNvPicPr preferRelativeResize="0"/>
          <p:nvPr/>
        </p:nvPicPr>
        <p:blipFill rotWithShape="1">
          <a:blip r:embed="rId6">
            <a:alphaModFix/>
          </a:blip>
          <a:srcRect b="0" l="5184" r="13035" t="0"/>
          <a:stretch/>
        </p:blipFill>
        <p:spPr>
          <a:xfrm>
            <a:off x="5196750" y="3408000"/>
            <a:ext cx="993200" cy="1258050"/>
          </a:xfrm>
          <a:prstGeom prst="rect">
            <a:avLst/>
          </a:prstGeom>
          <a:noFill/>
          <a:ln>
            <a:noFill/>
          </a:ln>
        </p:spPr>
      </p:pic>
      <p:sp>
        <p:nvSpPr>
          <p:cNvPr id="94" name="Google Shape;94;p14"/>
          <p:cNvSpPr txBox="1"/>
          <p:nvPr/>
        </p:nvSpPr>
        <p:spPr>
          <a:xfrm>
            <a:off x="474900" y="4666050"/>
            <a:ext cx="99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Dr. Theresa Damiani</a:t>
            </a:r>
            <a:endParaRPr sz="1200"/>
          </a:p>
        </p:txBody>
      </p:sp>
      <p:sp>
        <p:nvSpPr>
          <p:cNvPr id="95" name="Google Shape;95;p14"/>
          <p:cNvSpPr txBox="1"/>
          <p:nvPr/>
        </p:nvSpPr>
        <p:spPr>
          <a:xfrm>
            <a:off x="1748075" y="4666050"/>
            <a:ext cx="99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Phillip McFarland</a:t>
            </a:r>
            <a:endParaRPr sz="1200"/>
          </a:p>
        </p:txBody>
      </p:sp>
      <p:sp>
        <p:nvSpPr>
          <p:cNvPr id="96" name="Google Shape;96;p14"/>
          <p:cNvSpPr txBox="1"/>
          <p:nvPr/>
        </p:nvSpPr>
        <p:spPr>
          <a:xfrm>
            <a:off x="3939838" y="4666050"/>
            <a:ext cx="99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John Galetzka</a:t>
            </a:r>
            <a:endParaRPr sz="1200"/>
          </a:p>
        </p:txBody>
      </p:sp>
      <p:sp>
        <p:nvSpPr>
          <p:cNvPr id="97" name="Google Shape;97;p14"/>
          <p:cNvSpPr txBox="1"/>
          <p:nvPr/>
        </p:nvSpPr>
        <p:spPr>
          <a:xfrm>
            <a:off x="5196700" y="4666050"/>
            <a:ext cx="99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Will Freeman</a:t>
            </a:r>
            <a:endParaRPr sz="1200"/>
          </a:p>
        </p:txBody>
      </p:sp>
      <p:sp>
        <p:nvSpPr>
          <p:cNvPr id="98" name="Google Shape;98;p14"/>
          <p:cNvSpPr txBox="1"/>
          <p:nvPr/>
        </p:nvSpPr>
        <p:spPr>
          <a:xfrm>
            <a:off x="7559200" y="4666050"/>
            <a:ext cx="99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Christine Gallagher</a:t>
            </a:r>
            <a:endParaRPr sz="1200"/>
          </a:p>
        </p:txBody>
      </p:sp>
      <p:pic>
        <p:nvPicPr>
          <p:cNvPr id="99" name="Google Shape;99;p14"/>
          <p:cNvPicPr preferRelativeResize="0"/>
          <p:nvPr/>
        </p:nvPicPr>
        <p:blipFill>
          <a:blip r:embed="rId7">
            <a:alphaModFix/>
          </a:blip>
          <a:stretch>
            <a:fillRect/>
          </a:stretch>
        </p:blipFill>
        <p:spPr>
          <a:xfrm>
            <a:off x="7474674" y="3427585"/>
            <a:ext cx="1017024" cy="12188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Station GNSS</a:t>
            </a:r>
            <a:r>
              <a:rPr lang="en"/>
              <a:t> Equipment</a:t>
            </a:r>
            <a:endParaRPr/>
          </a:p>
        </p:txBody>
      </p:sp>
      <p:pic>
        <p:nvPicPr>
          <p:cNvPr id="162" name="Google Shape;162;p23"/>
          <p:cNvPicPr preferRelativeResize="0"/>
          <p:nvPr/>
        </p:nvPicPr>
        <p:blipFill>
          <a:blip r:embed="rId3">
            <a:alphaModFix/>
          </a:blip>
          <a:stretch>
            <a:fillRect/>
          </a:stretch>
        </p:blipFill>
        <p:spPr>
          <a:xfrm>
            <a:off x="120163" y="1129850"/>
            <a:ext cx="5377920" cy="3820975"/>
          </a:xfrm>
          <a:prstGeom prst="rect">
            <a:avLst/>
          </a:prstGeom>
          <a:noFill/>
          <a:ln>
            <a:noFill/>
          </a:ln>
        </p:spPr>
      </p:pic>
      <p:graphicFrame>
        <p:nvGraphicFramePr>
          <p:cNvPr id="163" name="Google Shape;163;p23"/>
          <p:cNvGraphicFramePr/>
          <p:nvPr/>
        </p:nvGraphicFramePr>
        <p:xfrm>
          <a:off x="5774525" y="1017725"/>
          <a:ext cx="3000000" cy="3000000"/>
        </p:xfrm>
        <a:graphic>
          <a:graphicData uri="http://schemas.openxmlformats.org/drawingml/2006/table">
            <a:tbl>
              <a:tblPr>
                <a:noFill/>
                <a:tableStyleId>{794E8746-3886-44D7-81C4-AE020B4C91FD}</a:tableStyleId>
              </a:tblPr>
              <a:tblGrid>
                <a:gridCol w="725050"/>
                <a:gridCol w="928875"/>
                <a:gridCol w="1655550"/>
              </a:tblGrid>
              <a:tr h="381000">
                <a:tc>
                  <a:txBody>
                    <a:bodyPr/>
                    <a:lstStyle/>
                    <a:p>
                      <a:pPr indent="0" lvl="0" marL="0" rtl="0" algn="l">
                        <a:spcBef>
                          <a:spcPts val="0"/>
                        </a:spcBef>
                        <a:spcAft>
                          <a:spcPts val="0"/>
                        </a:spcAft>
                        <a:buNone/>
                      </a:pPr>
                      <a:r>
                        <a:rPr b="1" lang="en"/>
                        <a:t>Abbr.</a:t>
                      </a:r>
                      <a:endParaRPr b="1"/>
                    </a:p>
                  </a:txBody>
                  <a:tcPr marT="91425" marB="91425" marR="91425" marL="91425"/>
                </a:tc>
                <a:tc>
                  <a:txBody>
                    <a:bodyPr/>
                    <a:lstStyle/>
                    <a:p>
                      <a:pPr indent="0" lvl="0" marL="0" rtl="0" algn="l">
                        <a:spcBef>
                          <a:spcPts val="0"/>
                        </a:spcBef>
                        <a:spcAft>
                          <a:spcPts val="0"/>
                        </a:spcAft>
                        <a:buNone/>
                      </a:pPr>
                      <a:r>
                        <a:rPr b="1" lang="en"/>
                        <a:t>Country</a:t>
                      </a:r>
                      <a:endParaRPr b="1"/>
                    </a:p>
                  </a:txBody>
                  <a:tcPr marT="91425" marB="91425" marR="91425" marL="91425"/>
                </a:tc>
                <a:tc>
                  <a:txBody>
                    <a:bodyPr/>
                    <a:lstStyle/>
                    <a:p>
                      <a:pPr indent="0" lvl="0" marL="0" rtl="0" algn="l">
                        <a:spcBef>
                          <a:spcPts val="0"/>
                        </a:spcBef>
                        <a:spcAft>
                          <a:spcPts val="0"/>
                        </a:spcAft>
                        <a:buNone/>
                      </a:pPr>
                      <a:r>
                        <a:rPr b="1" lang="en"/>
                        <a:t>Constellation</a:t>
                      </a:r>
                      <a:endParaRPr b="1"/>
                    </a:p>
                  </a:txBody>
                  <a:tcPr marT="91425" marB="91425" marR="91425" marL="91425"/>
                </a:tc>
              </a:tr>
              <a:tr h="381000">
                <a:tc>
                  <a:txBody>
                    <a:bodyPr/>
                    <a:lstStyle/>
                    <a:p>
                      <a:pPr indent="0" lvl="0" marL="0" rtl="0" algn="l">
                        <a:spcBef>
                          <a:spcPts val="0"/>
                        </a:spcBef>
                        <a:spcAft>
                          <a:spcPts val="0"/>
                        </a:spcAft>
                        <a:buNone/>
                      </a:pPr>
                      <a:r>
                        <a:rPr lang="en"/>
                        <a:t>GPS</a:t>
                      </a:r>
                      <a:endParaRPr/>
                    </a:p>
                  </a:txBody>
                  <a:tcPr marT="91425" marB="91425" marR="91425" marL="91425"/>
                </a:tc>
                <a:tc>
                  <a:txBody>
                    <a:bodyPr/>
                    <a:lstStyle/>
                    <a:p>
                      <a:pPr indent="0" lvl="0" marL="0" rtl="0" algn="l">
                        <a:spcBef>
                          <a:spcPts val="0"/>
                        </a:spcBef>
                        <a:spcAft>
                          <a:spcPts val="0"/>
                        </a:spcAft>
                        <a:buNone/>
                      </a:pPr>
                      <a:r>
                        <a:rPr lang="en"/>
                        <a:t>United States</a:t>
                      </a:r>
                      <a:endParaRPr/>
                    </a:p>
                  </a:txBody>
                  <a:tcPr marT="91425" marB="91425" marR="91425" marL="91425"/>
                </a:tc>
                <a:tc>
                  <a:txBody>
                    <a:bodyPr/>
                    <a:lstStyle/>
                    <a:p>
                      <a:pPr indent="0" lvl="0" marL="0" rtl="0" algn="l">
                        <a:spcBef>
                          <a:spcPts val="0"/>
                        </a:spcBef>
                        <a:spcAft>
                          <a:spcPts val="0"/>
                        </a:spcAft>
                        <a:buNone/>
                      </a:pPr>
                      <a:r>
                        <a:rPr lang="en"/>
                        <a:t>Global Positioning System</a:t>
                      </a:r>
                      <a:endParaRPr/>
                    </a:p>
                  </a:txBody>
                  <a:tcPr marT="91425" marB="91425" marR="91425" marL="91425"/>
                </a:tc>
              </a:tr>
              <a:tr h="381000">
                <a:tc>
                  <a:txBody>
                    <a:bodyPr/>
                    <a:lstStyle/>
                    <a:p>
                      <a:pPr indent="0" lvl="0" marL="0" rtl="0" algn="l">
                        <a:spcBef>
                          <a:spcPts val="0"/>
                        </a:spcBef>
                        <a:spcAft>
                          <a:spcPts val="0"/>
                        </a:spcAft>
                        <a:buNone/>
                      </a:pPr>
                      <a:r>
                        <a:rPr lang="en"/>
                        <a:t>GLO</a:t>
                      </a:r>
                      <a:endParaRPr/>
                    </a:p>
                  </a:txBody>
                  <a:tcPr marT="91425" marB="91425" marR="91425" marL="91425"/>
                </a:tc>
                <a:tc>
                  <a:txBody>
                    <a:bodyPr/>
                    <a:lstStyle/>
                    <a:p>
                      <a:pPr indent="0" lvl="0" marL="0" rtl="0" algn="l">
                        <a:spcBef>
                          <a:spcPts val="0"/>
                        </a:spcBef>
                        <a:spcAft>
                          <a:spcPts val="0"/>
                        </a:spcAft>
                        <a:buNone/>
                      </a:pPr>
                      <a:r>
                        <a:rPr lang="en"/>
                        <a:t>Russia</a:t>
                      </a:r>
                      <a:endParaRPr/>
                    </a:p>
                  </a:txBody>
                  <a:tcPr marT="91425" marB="91425" marR="91425" marL="91425"/>
                </a:tc>
                <a:tc>
                  <a:txBody>
                    <a:bodyPr/>
                    <a:lstStyle/>
                    <a:p>
                      <a:pPr indent="0" lvl="0" marL="0" rtl="0" algn="l">
                        <a:spcBef>
                          <a:spcPts val="0"/>
                        </a:spcBef>
                        <a:spcAft>
                          <a:spcPts val="0"/>
                        </a:spcAft>
                        <a:buNone/>
                      </a:pPr>
                      <a:r>
                        <a:rPr lang="en"/>
                        <a:t>GLONASS</a:t>
                      </a:r>
                      <a:endParaRPr/>
                    </a:p>
                  </a:txBody>
                  <a:tcPr marT="91425" marB="91425" marR="91425" marL="91425"/>
                </a:tc>
              </a:tr>
              <a:tr h="381000">
                <a:tc>
                  <a:txBody>
                    <a:bodyPr/>
                    <a:lstStyle/>
                    <a:p>
                      <a:pPr indent="0" lvl="0" marL="0" rtl="0" algn="l">
                        <a:spcBef>
                          <a:spcPts val="0"/>
                        </a:spcBef>
                        <a:spcAft>
                          <a:spcPts val="0"/>
                        </a:spcAft>
                        <a:buNone/>
                      </a:pPr>
                      <a:r>
                        <a:rPr lang="en"/>
                        <a:t>GAL</a:t>
                      </a:r>
                      <a:endParaRPr/>
                    </a:p>
                  </a:txBody>
                  <a:tcPr marT="91425" marB="91425" marR="91425" marL="91425"/>
                </a:tc>
                <a:tc>
                  <a:txBody>
                    <a:bodyPr/>
                    <a:lstStyle/>
                    <a:p>
                      <a:pPr indent="0" lvl="0" marL="0" rtl="0" algn="l">
                        <a:spcBef>
                          <a:spcPts val="0"/>
                        </a:spcBef>
                        <a:spcAft>
                          <a:spcPts val="0"/>
                        </a:spcAft>
                        <a:buNone/>
                      </a:pPr>
                      <a:r>
                        <a:rPr lang="en"/>
                        <a:t>E.U.</a:t>
                      </a:r>
                      <a:endParaRPr/>
                    </a:p>
                  </a:txBody>
                  <a:tcPr marT="91425" marB="91425" marR="91425" marL="91425"/>
                </a:tc>
                <a:tc>
                  <a:txBody>
                    <a:bodyPr/>
                    <a:lstStyle/>
                    <a:p>
                      <a:pPr indent="0" lvl="0" marL="0" rtl="0" algn="l">
                        <a:spcBef>
                          <a:spcPts val="0"/>
                        </a:spcBef>
                        <a:spcAft>
                          <a:spcPts val="0"/>
                        </a:spcAft>
                        <a:buNone/>
                      </a:pPr>
                      <a:r>
                        <a:rPr lang="en"/>
                        <a:t>Galileo</a:t>
                      </a:r>
                      <a:endParaRPr/>
                    </a:p>
                  </a:txBody>
                  <a:tcPr marT="91425" marB="91425" marR="91425" marL="91425"/>
                </a:tc>
              </a:tr>
              <a:tr h="396200">
                <a:tc>
                  <a:txBody>
                    <a:bodyPr/>
                    <a:lstStyle/>
                    <a:p>
                      <a:pPr indent="0" lvl="0" marL="0" rtl="0" algn="l">
                        <a:spcBef>
                          <a:spcPts val="0"/>
                        </a:spcBef>
                        <a:spcAft>
                          <a:spcPts val="0"/>
                        </a:spcAft>
                        <a:buNone/>
                      </a:pPr>
                      <a:r>
                        <a:rPr lang="en"/>
                        <a:t>BDS</a:t>
                      </a:r>
                      <a:endParaRPr/>
                    </a:p>
                  </a:txBody>
                  <a:tcPr marT="91425" marB="91425" marR="91425" marL="91425"/>
                </a:tc>
                <a:tc>
                  <a:txBody>
                    <a:bodyPr/>
                    <a:lstStyle/>
                    <a:p>
                      <a:pPr indent="0" lvl="0" marL="0" rtl="0" algn="l">
                        <a:spcBef>
                          <a:spcPts val="0"/>
                        </a:spcBef>
                        <a:spcAft>
                          <a:spcPts val="0"/>
                        </a:spcAft>
                        <a:buNone/>
                      </a:pPr>
                      <a:r>
                        <a:rPr lang="en"/>
                        <a:t>China</a:t>
                      </a:r>
                      <a:endParaRPr/>
                    </a:p>
                  </a:txBody>
                  <a:tcPr marT="91425" marB="91425" marR="91425" marL="91425"/>
                </a:tc>
                <a:tc>
                  <a:txBody>
                    <a:bodyPr/>
                    <a:lstStyle/>
                    <a:p>
                      <a:pPr indent="0" lvl="0" marL="0" rtl="0" algn="l">
                        <a:spcBef>
                          <a:spcPts val="0"/>
                        </a:spcBef>
                        <a:spcAft>
                          <a:spcPts val="0"/>
                        </a:spcAft>
                        <a:buNone/>
                      </a:pPr>
                      <a:r>
                        <a:rPr lang="en"/>
                        <a:t>BeiDou</a:t>
                      </a:r>
                      <a:endParaRPr/>
                    </a:p>
                  </a:txBody>
                  <a:tcPr marT="91425" marB="91425" marR="91425" marL="91425"/>
                </a:tc>
              </a:tr>
              <a:tr h="381000">
                <a:tc>
                  <a:txBody>
                    <a:bodyPr/>
                    <a:lstStyle/>
                    <a:p>
                      <a:pPr indent="0" lvl="0" marL="0" rtl="0" algn="l">
                        <a:spcBef>
                          <a:spcPts val="0"/>
                        </a:spcBef>
                        <a:spcAft>
                          <a:spcPts val="0"/>
                        </a:spcAft>
                        <a:buNone/>
                      </a:pPr>
                      <a:r>
                        <a:rPr lang="en"/>
                        <a:t>QZSS</a:t>
                      </a:r>
                      <a:endParaRPr/>
                    </a:p>
                  </a:txBody>
                  <a:tcPr marT="91425" marB="91425" marR="91425" marL="91425"/>
                </a:tc>
                <a:tc>
                  <a:txBody>
                    <a:bodyPr/>
                    <a:lstStyle/>
                    <a:p>
                      <a:pPr indent="0" lvl="0" marL="0" rtl="0" algn="l">
                        <a:spcBef>
                          <a:spcPts val="0"/>
                        </a:spcBef>
                        <a:spcAft>
                          <a:spcPts val="0"/>
                        </a:spcAft>
                        <a:buNone/>
                      </a:pPr>
                      <a:r>
                        <a:rPr lang="en"/>
                        <a:t>Japan</a:t>
                      </a:r>
                      <a:endParaRPr/>
                    </a:p>
                  </a:txBody>
                  <a:tcPr marT="91425" marB="91425" marR="91425" marL="91425"/>
                </a:tc>
                <a:tc>
                  <a:txBody>
                    <a:bodyPr/>
                    <a:lstStyle/>
                    <a:p>
                      <a:pPr indent="0" lvl="0" marL="0" rtl="0" algn="l">
                        <a:spcBef>
                          <a:spcPts val="0"/>
                        </a:spcBef>
                        <a:spcAft>
                          <a:spcPts val="0"/>
                        </a:spcAft>
                        <a:buNone/>
                      </a:pPr>
                      <a:r>
                        <a:rPr lang="en"/>
                        <a:t>Quazi-Zenith Satellite System</a:t>
                      </a:r>
                      <a:endParaRPr/>
                    </a:p>
                  </a:txBody>
                  <a:tcPr marT="91425" marB="91425" marR="91425" marL="91425"/>
                </a:tc>
              </a:tr>
              <a:tr h="381000">
                <a:tc>
                  <a:txBody>
                    <a:bodyPr/>
                    <a:lstStyle/>
                    <a:p>
                      <a:pPr indent="0" lvl="0" marL="0" rtl="0" algn="l">
                        <a:spcBef>
                          <a:spcPts val="0"/>
                        </a:spcBef>
                        <a:spcAft>
                          <a:spcPts val="0"/>
                        </a:spcAft>
                        <a:buNone/>
                      </a:pPr>
                      <a:r>
                        <a:rPr lang="en"/>
                        <a:t>NavIC</a:t>
                      </a:r>
                      <a:endParaRPr/>
                    </a:p>
                  </a:txBody>
                  <a:tcPr marT="91425" marB="91425" marR="91425" marL="91425"/>
                </a:tc>
                <a:tc>
                  <a:txBody>
                    <a:bodyPr/>
                    <a:lstStyle/>
                    <a:p>
                      <a:pPr indent="0" lvl="0" marL="0" rtl="0" algn="l">
                        <a:spcBef>
                          <a:spcPts val="0"/>
                        </a:spcBef>
                        <a:spcAft>
                          <a:spcPts val="0"/>
                        </a:spcAft>
                        <a:buNone/>
                      </a:pPr>
                      <a:r>
                        <a:rPr lang="en"/>
                        <a:t>India</a:t>
                      </a:r>
                      <a:endParaRPr/>
                    </a:p>
                  </a:txBody>
                  <a:tcPr marT="91425" marB="91425" marR="91425" marL="91425"/>
                </a:tc>
                <a:tc>
                  <a:txBody>
                    <a:bodyPr/>
                    <a:lstStyle/>
                    <a:p>
                      <a:pPr indent="0" lvl="0" marL="0" rtl="0" algn="l">
                        <a:spcBef>
                          <a:spcPts val="0"/>
                        </a:spcBef>
                        <a:spcAft>
                          <a:spcPts val="0"/>
                        </a:spcAft>
                        <a:buNone/>
                      </a:pPr>
                      <a:r>
                        <a:rPr lang="en"/>
                        <a:t>Navigation India Constellation</a:t>
                      </a:r>
                      <a:endParaRPr/>
                    </a:p>
                  </a:txBody>
                  <a:tcPr marT="91425" marB="91425" marR="91425" marL="91425"/>
                </a:tc>
              </a:tr>
            </a:tbl>
          </a:graphicData>
        </a:graphic>
      </p:graphicFrame>
      <p:graphicFrame>
        <p:nvGraphicFramePr>
          <p:cNvPr id="164" name="Google Shape;164;p23"/>
          <p:cNvGraphicFramePr/>
          <p:nvPr/>
        </p:nvGraphicFramePr>
        <p:xfrm>
          <a:off x="5598225" y="4551025"/>
          <a:ext cx="3000000" cy="3000000"/>
        </p:xfrm>
        <a:graphic>
          <a:graphicData uri="http://schemas.openxmlformats.org/drawingml/2006/table">
            <a:tbl>
              <a:tblPr>
                <a:noFill/>
                <a:tableStyleId>{794E8746-3886-44D7-81C4-AE020B4C91FD}</a:tableStyleId>
              </a:tblPr>
              <a:tblGrid>
                <a:gridCol w="590250"/>
                <a:gridCol w="1239975"/>
                <a:gridCol w="1655550"/>
              </a:tblGrid>
              <a:tr h="381000">
                <a:tc>
                  <a:txBody>
                    <a:bodyPr/>
                    <a:lstStyle/>
                    <a:p>
                      <a:pPr indent="0" lvl="0" marL="0" rtl="0" algn="l">
                        <a:spcBef>
                          <a:spcPts val="0"/>
                        </a:spcBef>
                        <a:spcAft>
                          <a:spcPts val="0"/>
                        </a:spcAft>
                        <a:buNone/>
                      </a:pPr>
                      <a:r>
                        <a:rPr lang="en" sz="1100"/>
                        <a:t>SBAS</a:t>
                      </a:r>
                      <a:endParaRPr sz="1100"/>
                    </a:p>
                  </a:txBody>
                  <a:tcPr marT="91425" marB="91425" marR="91425" marL="91425"/>
                </a:tc>
                <a:tc>
                  <a:txBody>
                    <a:bodyPr/>
                    <a:lstStyle/>
                    <a:p>
                      <a:pPr indent="0" lvl="0" marL="0" rtl="0" algn="l">
                        <a:spcBef>
                          <a:spcPts val="0"/>
                        </a:spcBef>
                        <a:spcAft>
                          <a:spcPts val="0"/>
                        </a:spcAft>
                        <a:buNone/>
                      </a:pPr>
                      <a:r>
                        <a:rPr lang="en" sz="1100"/>
                        <a:t>U.S., Japan, Europe, India</a:t>
                      </a:r>
                      <a:endParaRPr sz="1100"/>
                    </a:p>
                  </a:txBody>
                  <a:tcPr marT="91425" marB="91425" marR="91425" marL="91425"/>
                </a:tc>
                <a:tc>
                  <a:txBody>
                    <a:bodyPr/>
                    <a:lstStyle/>
                    <a:p>
                      <a:pPr indent="0" lvl="0" marL="0" rtl="0" algn="l">
                        <a:spcBef>
                          <a:spcPts val="0"/>
                        </a:spcBef>
                        <a:spcAft>
                          <a:spcPts val="0"/>
                        </a:spcAft>
                        <a:buNone/>
                      </a:pPr>
                      <a:r>
                        <a:rPr lang="en" sz="1100"/>
                        <a:t>Space-Based Augmentation System</a:t>
                      </a:r>
                      <a:endParaRPr sz="1100"/>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Multi-GNSS: RINEX and M-PAGES</a:t>
            </a:r>
            <a:endParaRPr/>
          </a:p>
        </p:txBody>
      </p:sp>
      <p:sp>
        <p:nvSpPr>
          <p:cNvPr id="170" name="Google Shape;170;p24"/>
          <p:cNvSpPr txBox="1"/>
          <p:nvPr>
            <p:ph idx="1" type="body"/>
          </p:nvPr>
        </p:nvSpPr>
        <p:spPr>
          <a:xfrm>
            <a:off x="311700" y="1184100"/>
            <a:ext cx="8520600" cy="2403900"/>
          </a:xfrm>
          <a:prstGeom prst="rect">
            <a:avLst/>
          </a:prstGeom>
        </p:spPr>
        <p:txBody>
          <a:bodyPr anchorCtr="0" anchor="t" bIns="34275" lIns="68575" spcFirstLastPara="1" rIns="68575" wrap="square" tIns="34275">
            <a:noAutofit/>
          </a:bodyPr>
          <a:lstStyle/>
          <a:p>
            <a:pPr indent="-361950" lvl="0" marL="457200" rtl="0" algn="l">
              <a:spcBef>
                <a:spcPts val="500"/>
              </a:spcBef>
              <a:spcAft>
                <a:spcPts val="0"/>
              </a:spcAft>
              <a:buSzPts val="2100"/>
              <a:buChar char="•"/>
            </a:pPr>
            <a:r>
              <a:rPr lang="en" sz="2100"/>
              <a:t>Current: 100% of NCN Stations’ observations are stored in RINEX v2.11</a:t>
            </a:r>
            <a:br>
              <a:rPr lang="en" sz="2100"/>
            </a:br>
            <a:endParaRPr sz="2100"/>
          </a:p>
          <a:p>
            <a:pPr indent="-361950" lvl="0" marL="457200" rtl="0" algn="l">
              <a:spcBef>
                <a:spcPts val="0"/>
              </a:spcBef>
              <a:spcAft>
                <a:spcPts val="0"/>
              </a:spcAft>
              <a:buSzPts val="2100"/>
              <a:buChar char="•"/>
            </a:pPr>
            <a:r>
              <a:rPr lang="en" sz="2100"/>
              <a:t>NCN stored its first BETA data in RINEX3 on May 10, 2021</a:t>
            </a:r>
            <a:endParaRPr sz="2100"/>
          </a:p>
          <a:p>
            <a:pPr indent="-361950" lvl="0" marL="457200" rtl="0" algn="l">
              <a:spcBef>
                <a:spcPts val="0"/>
              </a:spcBef>
              <a:spcAft>
                <a:spcPts val="0"/>
              </a:spcAft>
              <a:buSzPts val="2100"/>
              <a:buChar char="•"/>
            </a:pPr>
            <a:r>
              <a:rPr lang="en" sz="2100"/>
              <a:t>Now testing a handful of stations with RINEX3 data flows</a:t>
            </a:r>
            <a:endParaRPr sz="2100"/>
          </a:p>
          <a:p>
            <a:pPr indent="-361950" lvl="0" marL="457200" rtl="0" algn="l">
              <a:spcBef>
                <a:spcPts val="0"/>
              </a:spcBef>
              <a:spcAft>
                <a:spcPts val="0"/>
              </a:spcAft>
              <a:buSzPts val="2100"/>
              <a:buChar char="•"/>
            </a:pPr>
            <a:r>
              <a:rPr lang="en" sz="2100"/>
              <a:t>Probable RINEX3 operational in 2022</a:t>
            </a:r>
            <a:endParaRPr sz="2100"/>
          </a:p>
          <a:p>
            <a:pPr indent="-361950" lvl="1" marL="914400" rtl="0" algn="l">
              <a:spcBef>
                <a:spcPts val="0"/>
              </a:spcBef>
              <a:spcAft>
                <a:spcPts val="0"/>
              </a:spcAft>
              <a:buSzPts val="2100"/>
              <a:buChar char="–"/>
            </a:pPr>
            <a:r>
              <a:rPr lang="en" sz="2100"/>
              <a:t>Sunset of RINEX2 afterwards (date TBD)</a:t>
            </a:r>
            <a:endParaRPr sz="2100"/>
          </a:p>
        </p:txBody>
      </p:sp>
      <p:sp>
        <p:nvSpPr>
          <p:cNvPr id="171" name="Google Shape;171;p24"/>
          <p:cNvSpPr txBox="1"/>
          <p:nvPr/>
        </p:nvSpPr>
        <p:spPr>
          <a:xfrm>
            <a:off x="311700" y="3664200"/>
            <a:ext cx="8520600" cy="1477500"/>
          </a:xfrm>
          <a:prstGeom prst="rect">
            <a:avLst/>
          </a:prstGeom>
          <a:noFill/>
          <a:ln>
            <a:noFill/>
          </a:ln>
        </p:spPr>
        <p:txBody>
          <a:bodyPr anchorCtr="0" anchor="t" bIns="91425" lIns="91425" spcFirstLastPara="1" rIns="91425" wrap="square" tIns="91425">
            <a:spAutoFit/>
          </a:bodyPr>
          <a:lstStyle/>
          <a:p>
            <a:pPr indent="-361950" lvl="0" marL="457200" rtl="0" algn="l">
              <a:spcBef>
                <a:spcPts val="500"/>
              </a:spcBef>
              <a:spcAft>
                <a:spcPts val="0"/>
              </a:spcAft>
              <a:buClr>
                <a:schemeClr val="dk1"/>
              </a:buClr>
              <a:buSzPts val="2100"/>
              <a:buChar char="•"/>
            </a:pPr>
            <a:r>
              <a:rPr lang="en" sz="2100">
                <a:solidFill>
                  <a:schemeClr val="dk1"/>
                </a:solidFill>
              </a:rPr>
              <a:t>NGS is near BETA version of a new software package to process multi-GNSS files and handle RINEX3, named M-PAGES.</a:t>
            </a:r>
            <a:br>
              <a:rPr lang="en" sz="2100">
                <a:solidFill>
                  <a:schemeClr val="dk1"/>
                </a:solidFill>
              </a:rPr>
            </a:b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IGS announced that RINEX4 is in early development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Users- OPUS and File Downloads</a:t>
            </a:r>
            <a:endParaRPr/>
          </a:p>
        </p:txBody>
      </p:sp>
      <p:pic>
        <p:nvPicPr>
          <p:cNvPr id="177" name="Google Shape;177;p25"/>
          <p:cNvPicPr preferRelativeResize="0"/>
          <p:nvPr/>
        </p:nvPicPr>
        <p:blipFill>
          <a:blip r:embed="rId3">
            <a:alphaModFix/>
          </a:blip>
          <a:stretch>
            <a:fillRect/>
          </a:stretch>
        </p:blipFill>
        <p:spPr>
          <a:xfrm>
            <a:off x="76200" y="1093925"/>
            <a:ext cx="5553325" cy="4027700"/>
          </a:xfrm>
          <a:prstGeom prst="rect">
            <a:avLst/>
          </a:prstGeom>
          <a:noFill/>
          <a:ln>
            <a:noFill/>
          </a:ln>
        </p:spPr>
      </p:pic>
      <p:sp>
        <p:nvSpPr>
          <p:cNvPr id="178" name="Google Shape;178;p25"/>
          <p:cNvSpPr txBox="1"/>
          <p:nvPr>
            <p:ph idx="1" type="body"/>
          </p:nvPr>
        </p:nvSpPr>
        <p:spPr>
          <a:xfrm>
            <a:off x="5960800" y="1093925"/>
            <a:ext cx="3087000" cy="3483000"/>
          </a:xfrm>
          <a:prstGeom prst="rect">
            <a:avLst/>
          </a:prstGeom>
        </p:spPr>
        <p:txBody>
          <a:bodyPr anchorCtr="0" anchor="t" bIns="34275" lIns="68575" spcFirstLastPara="1" rIns="68575" wrap="square" tIns="34275">
            <a:noAutofit/>
          </a:bodyPr>
          <a:lstStyle/>
          <a:p>
            <a:pPr indent="-342900" lvl="0" marL="457200" rtl="0" algn="l">
              <a:spcBef>
                <a:spcPts val="500"/>
              </a:spcBef>
              <a:spcAft>
                <a:spcPts val="0"/>
              </a:spcAft>
              <a:buSzPts val="1800"/>
              <a:buChar char="•"/>
            </a:pPr>
            <a:r>
              <a:rPr lang="en" sz="1800"/>
              <a:t>Demand for CORS products continues to grow</a:t>
            </a:r>
            <a:endParaRPr sz="1800"/>
          </a:p>
          <a:p>
            <a:pPr indent="0" lvl="0" marL="0" rtl="0" algn="l">
              <a:spcBef>
                <a:spcPts val="500"/>
              </a:spcBef>
              <a:spcAft>
                <a:spcPts val="0"/>
              </a:spcAft>
              <a:buNone/>
            </a:pPr>
            <a:r>
              <a:t/>
            </a:r>
            <a:endParaRPr sz="1800"/>
          </a:p>
          <a:p>
            <a:pPr indent="-342900" lvl="0" marL="457200" rtl="0" algn="l">
              <a:spcBef>
                <a:spcPts val="500"/>
              </a:spcBef>
              <a:spcAft>
                <a:spcPts val="0"/>
              </a:spcAft>
              <a:buSzPts val="1800"/>
              <a:buChar char="•"/>
            </a:pPr>
            <a:r>
              <a:rPr lang="en" sz="1800"/>
              <a:t>98.5% of usage is RINEX downloads</a:t>
            </a:r>
            <a:endParaRPr sz="1800"/>
          </a:p>
          <a:p>
            <a:pPr indent="-342900" lvl="0" marL="457200" rtl="0" algn="l">
              <a:spcBef>
                <a:spcPts val="0"/>
              </a:spcBef>
              <a:spcAft>
                <a:spcPts val="0"/>
              </a:spcAft>
              <a:buSzPts val="1800"/>
              <a:buChar char="•"/>
            </a:pPr>
            <a:r>
              <a:rPr lang="en" sz="1800"/>
              <a:t>0.5% usage is UFCORS</a:t>
            </a:r>
            <a:endParaRPr sz="1800"/>
          </a:p>
          <a:p>
            <a:pPr indent="-342900" lvl="0" marL="457200" rtl="0" algn="l">
              <a:spcBef>
                <a:spcPts val="0"/>
              </a:spcBef>
              <a:spcAft>
                <a:spcPts val="0"/>
              </a:spcAft>
              <a:buSzPts val="1800"/>
              <a:buChar char="•"/>
            </a:pPr>
            <a:r>
              <a:rPr lang="en" sz="1800"/>
              <a:t>1% usage is OPUS-S and OPUS-RS</a:t>
            </a:r>
            <a:endParaRPr sz="1800"/>
          </a:p>
          <a:p>
            <a:pPr indent="0" lvl="0" marL="457200" rtl="0" algn="l">
              <a:spcBef>
                <a:spcPts val="500"/>
              </a:spcBef>
              <a:spcAft>
                <a:spcPts val="0"/>
              </a:spcAft>
              <a:buNone/>
            </a:pPr>
            <a:r>
              <a:t/>
            </a:r>
            <a:endParaRPr sz="1800"/>
          </a:p>
          <a:p>
            <a:pPr indent="-342900" lvl="0" marL="457200" rtl="0" algn="l">
              <a:spcBef>
                <a:spcPts val="500"/>
              </a:spcBef>
              <a:spcAft>
                <a:spcPts val="0"/>
              </a:spcAft>
              <a:buSzPts val="1800"/>
              <a:buChar char="•"/>
            </a:pPr>
            <a:r>
              <a:rPr lang="en" sz="1800"/>
              <a:t>Dip in FY20 usage may be due to COVID-19</a:t>
            </a: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189" name="Google Shape;189;p27"/>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3000"/>
              <a:t>Station </a:t>
            </a:r>
            <a:endParaRPr sz="3000"/>
          </a:p>
          <a:p>
            <a:pPr indent="0" lvl="0" marL="0" rtl="0" algn="l">
              <a:spcBef>
                <a:spcPts val="500"/>
              </a:spcBef>
              <a:spcAft>
                <a:spcPts val="0"/>
              </a:spcAft>
              <a:buNone/>
            </a:pPr>
            <a:r>
              <a:rPr lang="en" sz="3000"/>
              <a:t>information </a:t>
            </a:r>
            <a:endParaRPr sz="3000"/>
          </a:p>
          <a:p>
            <a:pPr indent="0" lvl="0" marL="0" rtl="0" algn="l">
              <a:spcBef>
                <a:spcPts val="500"/>
              </a:spcBef>
              <a:spcAft>
                <a:spcPts val="0"/>
              </a:spcAft>
              <a:buNone/>
            </a:pPr>
            <a:r>
              <a:rPr lang="en" sz="3000"/>
              <a:t>page</a:t>
            </a:r>
            <a:endParaRPr sz="3000"/>
          </a:p>
        </p:txBody>
      </p:sp>
      <p:pic>
        <p:nvPicPr>
          <p:cNvPr id="190" name="Google Shape;190;p27"/>
          <p:cNvPicPr preferRelativeResize="0"/>
          <p:nvPr/>
        </p:nvPicPr>
        <p:blipFill>
          <a:blip r:embed="rId3">
            <a:alphaModFix/>
          </a:blip>
          <a:stretch>
            <a:fillRect/>
          </a:stretch>
        </p:blipFill>
        <p:spPr>
          <a:xfrm>
            <a:off x="2517675" y="1170125"/>
            <a:ext cx="6473923" cy="3104200"/>
          </a:xfrm>
          <a:prstGeom prst="rect">
            <a:avLst/>
          </a:prstGeom>
          <a:noFill/>
          <a:ln>
            <a:noFill/>
          </a:ln>
        </p:spPr>
      </p:pic>
      <p:sp>
        <p:nvSpPr>
          <p:cNvPr id="191" name="Google Shape;191;p27"/>
          <p:cNvSpPr txBox="1"/>
          <p:nvPr/>
        </p:nvSpPr>
        <p:spPr>
          <a:xfrm>
            <a:off x="2517675" y="4274325"/>
            <a:ext cx="330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https://www.ngs.noaa.gov/CORS_Map/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197" name="Google Shape;197;p28"/>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3000"/>
              <a:t>Station </a:t>
            </a:r>
            <a:endParaRPr sz="3000"/>
          </a:p>
          <a:p>
            <a:pPr indent="0" lvl="0" marL="0" rtl="0" algn="l">
              <a:spcBef>
                <a:spcPts val="500"/>
              </a:spcBef>
              <a:spcAft>
                <a:spcPts val="0"/>
              </a:spcAft>
              <a:buNone/>
            </a:pPr>
            <a:r>
              <a:rPr lang="en" sz="3000"/>
              <a:t>information </a:t>
            </a:r>
            <a:endParaRPr sz="3000"/>
          </a:p>
          <a:p>
            <a:pPr indent="0" lvl="0" marL="0" rtl="0" algn="l">
              <a:spcBef>
                <a:spcPts val="500"/>
              </a:spcBef>
              <a:spcAft>
                <a:spcPts val="0"/>
              </a:spcAft>
              <a:buNone/>
            </a:pPr>
            <a:r>
              <a:rPr lang="en" sz="3000"/>
              <a:t>page</a:t>
            </a:r>
            <a:endParaRPr sz="3000"/>
          </a:p>
        </p:txBody>
      </p:sp>
      <p:sp>
        <p:nvSpPr>
          <p:cNvPr id="198" name="Google Shape;198;p28"/>
          <p:cNvSpPr txBox="1"/>
          <p:nvPr/>
        </p:nvSpPr>
        <p:spPr>
          <a:xfrm>
            <a:off x="2517675" y="4274325"/>
            <a:ext cx="330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https://www.ngs.noaa.gov/CORS_Map/</a:t>
            </a:r>
            <a:endParaRPr/>
          </a:p>
        </p:txBody>
      </p:sp>
      <p:pic>
        <p:nvPicPr>
          <p:cNvPr id="199" name="Google Shape;199;p28"/>
          <p:cNvPicPr preferRelativeResize="0"/>
          <p:nvPr/>
        </p:nvPicPr>
        <p:blipFill>
          <a:blip r:embed="rId3">
            <a:alphaModFix/>
          </a:blip>
          <a:stretch>
            <a:fillRect/>
          </a:stretch>
        </p:blipFill>
        <p:spPr>
          <a:xfrm>
            <a:off x="2517675" y="1170125"/>
            <a:ext cx="6392402" cy="3111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05" name="Google Shape;205;p29"/>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3000"/>
              <a:t>Station </a:t>
            </a:r>
            <a:endParaRPr sz="3000"/>
          </a:p>
          <a:p>
            <a:pPr indent="0" lvl="0" marL="0" rtl="0" algn="l">
              <a:spcBef>
                <a:spcPts val="500"/>
              </a:spcBef>
              <a:spcAft>
                <a:spcPts val="0"/>
              </a:spcAft>
              <a:buNone/>
            </a:pPr>
            <a:r>
              <a:rPr lang="en" sz="3000"/>
              <a:t>information </a:t>
            </a:r>
            <a:endParaRPr sz="3000"/>
          </a:p>
          <a:p>
            <a:pPr indent="0" lvl="0" marL="0" rtl="0" algn="l">
              <a:spcBef>
                <a:spcPts val="500"/>
              </a:spcBef>
              <a:spcAft>
                <a:spcPts val="0"/>
              </a:spcAft>
              <a:buNone/>
            </a:pPr>
            <a:r>
              <a:rPr lang="en" sz="3000"/>
              <a:t>page</a:t>
            </a:r>
            <a:endParaRPr sz="3000"/>
          </a:p>
        </p:txBody>
      </p:sp>
      <p:pic>
        <p:nvPicPr>
          <p:cNvPr id="206" name="Google Shape;206;p29"/>
          <p:cNvPicPr preferRelativeResize="0"/>
          <p:nvPr/>
        </p:nvPicPr>
        <p:blipFill>
          <a:blip r:embed="rId3">
            <a:alphaModFix/>
          </a:blip>
          <a:stretch>
            <a:fillRect/>
          </a:stretch>
        </p:blipFill>
        <p:spPr>
          <a:xfrm>
            <a:off x="2873325" y="1093925"/>
            <a:ext cx="5614827" cy="3950076"/>
          </a:xfrm>
          <a:prstGeom prst="rect">
            <a:avLst/>
          </a:prstGeom>
          <a:noFill/>
          <a:ln cap="flat" cmpd="sng" w="9525">
            <a:solidFill>
              <a:schemeClr val="dk2"/>
            </a:solidFill>
            <a:prstDash val="solid"/>
            <a:round/>
            <a:headEnd len="sm" w="sm" type="none"/>
            <a:tailEnd len="sm" w="sm" type="none"/>
          </a:ln>
        </p:spPr>
      </p:pic>
      <p:sp>
        <p:nvSpPr>
          <p:cNvPr id="207" name="Google Shape;207;p29"/>
          <p:cNvSpPr txBox="1"/>
          <p:nvPr/>
        </p:nvSpPr>
        <p:spPr>
          <a:xfrm>
            <a:off x="61225" y="4637025"/>
            <a:ext cx="488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https://www.ngs.noaa.gov/cgi-cors/corsage.prl?site=</a:t>
            </a:r>
            <a:r>
              <a:rPr lang="en">
                <a:solidFill>
                  <a:srgbClr val="FF0000"/>
                </a:solidFill>
              </a:rPr>
              <a:t>MONE</a:t>
            </a:r>
            <a:endParaRPr>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13" name="Google Shape;213;p30"/>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600"/>
              <a:t>Data ingest, QC, archive, and distribution</a:t>
            </a:r>
            <a:endParaRPr sz="2600"/>
          </a:p>
        </p:txBody>
      </p:sp>
      <p:pic>
        <p:nvPicPr>
          <p:cNvPr id="214" name="Google Shape;214;p30"/>
          <p:cNvPicPr preferRelativeResize="0"/>
          <p:nvPr/>
        </p:nvPicPr>
        <p:blipFill rotWithShape="1">
          <a:blip r:embed="rId3">
            <a:alphaModFix/>
          </a:blip>
          <a:srcRect b="14653" l="0" r="0" t="14660"/>
          <a:stretch/>
        </p:blipFill>
        <p:spPr>
          <a:xfrm>
            <a:off x="2526500" y="1170125"/>
            <a:ext cx="6465099" cy="3502999"/>
          </a:xfrm>
          <a:prstGeom prst="rect">
            <a:avLst/>
          </a:prstGeom>
          <a:noFill/>
          <a:ln>
            <a:noFill/>
          </a:ln>
        </p:spPr>
      </p:pic>
      <p:sp>
        <p:nvSpPr>
          <p:cNvPr id="215" name="Google Shape;215;p30"/>
          <p:cNvSpPr txBox="1"/>
          <p:nvPr/>
        </p:nvSpPr>
        <p:spPr>
          <a:xfrm>
            <a:off x="2526500" y="4713225"/>
            <a:ext cx="33030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https://www.ngs.noaa.gov/UFCORS/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21" name="Google Shape;221;p31"/>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600"/>
              <a:t>Data ingest, QC, archive, and distribution</a:t>
            </a:r>
            <a:endParaRPr sz="2600"/>
          </a:p>
        </p:txBody>
      </p:sp>
      <p:sp>
        <p:nvSpPr>
          <p:cNvPr id="222" name="Google Shape;222;p31"/>
          <p:cNvSpPr txBox="1"/>
          <p:nvPr/>
        </p:nvSpPr>
        <p:spPr>
          <a:xfrm>
            <a:off x="2694200" y="1119175"/>
            <a:ext cx="6280800" cy="352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From NOAA-NCN AWS:</a:t>
            </a:r>
            <a:endParaRPr/>
          </a:p>
          <a:p>
            <a:pPr indent="0" lvl="0" marL="0" rtl="0" algn="l">
              <a:spcBef>
                <a:spcPts val="0"/>
              </a:spcBef>
              <a:spcAft>
                <a:spcPts val="0"/>
              </a:spcAft>
              <a:buNone/>
            </a:pPr>
            <a:r>
              <a:t/>
            </a:r>
            <a:endParaRPr/>
          </a:p>
          <a:p>
            <a:pPr indent="0" lvl="0" marL="88900" marR="88900" rtl="0" algn="l">
              <a:lnSpc>
                <a:spcPct val="142857"/>
              </a:lnSpc>
              <a:spcBef>
                <a:spcPts val="0"/>
              </a:spcBef>
              <a:spcAft>
                <a:spcPts val="0"/>
              </a:spcAft>
              <a:buNone/>
            </a:pPr>
            <a:r>
              <a:rPr lang="en" sz="1000">
                <a:solidFill>
                  <a:srgbClr val="333333"/>
                </a:solidFill>
                <a:highlight>
                  <a:srgbClr val="F5F5F5"/>
                </a:highlight>
                <a:latin typeface="Consolas"/>
                <a:ea typeface="Consolas"/>
                <a:cs typeface="Consolas"/>
                <a:sym typeface="Consolas"/>
              </a:rPr>
              <a:t>curl -O https://noaa-cors-pds.s3.amazonaws.com/rinex/YYYY/DDD/ssss/ssssDDD0.YYd.gz</a:t>
            </a:r>
            <a:endParaRPr sz="1000">
              <a:solidFill>
                <a:srgbClr val="333333"/>
              </a:solidFill>
              <a:highlight>
                <a:srgbClr val="F5F5F5"/>
              </a:highlight>
              <a:latin typeface="Consolas"/>
              <a:ea typeface="Consolas"/>
              <a:cs typeface="Consolas"/>
              <a:sym typeface="Consolas"/>
            </a:endParaRPr>
          </a:p>
          <a:p>
            <a:pPr indent="-317500" lvl="0" marL="457200" marR="88900" rtl="0" algn="l">
              <a:lnSpc>
                <a:spcPct val="142857"/>
              </a:lnSpc>
              <a:spcBef>
                <a:spcPts val="800"/>
              </a:spcBef>
              <a:spcAft>
                <a:spcPts val="0"/>
              </a:spcAft>
              <a:buClr>
                <a:srgbClr val="333333"/>
              </a:buClr>
              <a:buSzPts val="1400"/>
              <a:buChar char="●"/>
            </a:pPr>
            <a:r>
              <a:rPr lang="en">
                <a:solidFill>
                  <a:srgbClr val="333333"/>
                </a:solidFill>
              </a:rPr>
              <a:t>From NGS servers:</a:t>
            </a:r>
            <a:endParaRPr>
              <a:solidFill>
                <a:srgbClr val="333333"/>
              </a:solidFill>
            </a:endParaRPr>
          </a:p>
          <a:p>
            <a:pPr indent="0" lvl="0" marL="88900" marR="88900" rtl="0" algn="l">
              <a:lnSpc>
                <a:spcPct val="142857"/>
              </a:lnSpc>
              <a:spcBef>
                <a:spcPts val="800"/>
              </a:spcBef>
              <a:spcAft>
                <a:spcPts val="0"/>
              </a:spcAft>
              <a:buNone/>
            </a:pPr>
            <a:r>
              <a:rPr lang="en" sz="1000">
                <a:solidFill>
                  <a:srgbClr val="333333"/>
                </a:solidFill>
                <a:highlight>
                  <a:srgbClr val="F5F5F5"/>
                </a:highlight>
                <a:latin typeface="Consolas"/>
                <a:ea typeface="Consolas"/>
                <a:cs typeface="Consolas"/>
                <a:sym typeface="Consolas"/>
              </a:rPr>
              <a:t>curl -O https://geodesy.noaa.gov/corsdata/rinex/YYYY/DDD/ssss/ssssDDD0.YYd.gz</a:t>
            </a:r>
            <a:endParaRPr sz="1000">
              <a:solidFill>
                <a:srgbClr val="333333"/>
              </a:solidFill>
              <a:highlight>
                <a:srgbClr val="F5F5F5"/>
              </a:highlight>
              <a:latin typeface="Consolas"/>
              <a:ea typeface="Consolas"/>
              <a:cs typeface="Consolas"/>
              <a:sym typeface="Consolas"/>
            </a:endParaRPr>
          </a:p>
          <a:p>
            <a:pPr indent="0" lvl="0" marL="0" marR="88900" rtl="0" algn="l">
              <a:lnSpc>
                <a:spcPct val="142857"/>
              </a:lnSpc>
              <a:spcBef>
                <a:spcPts val="800"/>
              </a:spcBef>
              <a:spcAft>
                <a:spcPts val="0"/>
              </a:spcAft>
              <a:buNone/>
            </a:pPr>
            <a:r>
              <a:rPr lang="en">
                <a:solidFill>
                  <a:srgbClr val="333333"/>
                </a:solidFill>
              </a:rPr>
              <a:t>YYYY - 4-digit year</a:t>
            </a:r>
            <a:endParaRPr>
              <a:solidFill>
                <a:srgbClr val="333333"/>
              </a:solidFill>
            </a:endParaRPr>
          </a:p>
          <a:p>
            <a:pPr indent="0" lvl="0" marL="0" marR="88900" rtl="0" algn="l">
              <a:lnSpc>
                <a:spcPct val="142857"/>
              </a:lnSpc>
              <a:spcBef>
                <a:spcPts val="800"/>
              </a:spcBef>
              <a:spcAft>
                <a:spcPts val="0"/>
              </a:spcAft>
              <a:buNone/>
            </a:pPr>
            <a:r>
              <a:rPr lang="en">
                <a:solidFill>
                  <a:srgbClr val="333333"/>
                </a:solidFill>
              </a:rPr>
              <a:t>YY - 2-digit year</a:t>
            </a:r>
            <a:endParaRPr>
              <a:solidFill>
                <a:srgbClr val="333333"/>
              </a:solidFill>
            </a:endParaRPr>
          </a:p>
          <a:p>
            <a:pPr indent="0" lvl="0" marL="0" marR="88900" rtl="0" algn="l">
              <a:lnSpc>
                <a:spcPct val="142857"/>
              </a:lnSpc>
              <a:spcBef>
                <a:spcPts val="800"/>
              </a:spcBef>
              <a:spcAft>
                <a:spcPts val="0"/>
              </a:spcAft>
              <a:buNone/>
            </a:pPr>
            <a:r>
              <a:rPr lang="en">
                <a:solidFill>
                  <a:srgbClr val="333333"/>
                </a:solidFill>
              </a:rPr>
              <a:t>DDD - 3-digit day of year</a:t>
            </a:r>
            <a:endParaRPr>
              <a:solidFill>
                <a:srgbClr val="333333"/>
              </a:solidFill>
            </a:endParaRPr>
          </a:p>
          <a:p>
            <a:pPr indent="0" lvl="0" marL="0" marR="88900" rtl="0" algn="l">
              <a:lnSpc>
                <a:spcPct val="142857"/>
              </a:lnSpc>
              <a:spcBef>
                <a:spcPts val="800"/>
              </a:spcBef>
              <a:spcAft>
                <a:spcPts val="0"/>
              </a:spcAft>
              <a:buNone/>
            </a:pPr>
            <a:r>
              <a:rPr lang="en">
                <a:solidFill>
                  <a:srgbClr val="333333"/>
                </a:solidFill>
              </a:rPr>
              <a:t>ssss - 4-character station ID</a:t>
            </a:r>
            <a:endParaRPr>
              <a:solidFill>
                <a:srgbClr val="333333"/>
              </a:solidFill>
            </a:endParaRPr>
          </a:p>
          <a:p>
            <a:pPr indent="0" lvl="0" marL="0" rtl="0" algn="l">
              <a:spcBef>
                <a:spcPts val="80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28" name="Google Shape;228;p32"/>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Official NSRS coordinate function</a:t>
            </a:r>
            <a:endParaRPr sz="2800"/>
          </a:p>
        </p:txBody>
      </p:sp>
      <p:pic>
        <p:nvPicPr>
          <p:cNvPr id="229" name="Google Shape;229;p32"/>
          <p:cNvPicPr preferRelativeResize="0"/>
          <p:nvPr/>
        </p:nvPicPr>
        <p:blipFill>
          <a:blip r:embed="rId3">
            <a:alphaModFix/>
          </a:blip>
          <a:stretch>
            <a:fillRect/>
          </a:stretch>
        </p:blipFill>
        <p:spPr>
          <a:xfrm>
            <a:off x="2873325" y="1093925"/>
            <a:ext cx="5614827" cy="3950076"/>
          </a:xfrm>
          <a:prstGeom prst="rect">
            <a:avLst/>
          </a:prstGeom>
          <a:noFill/>
          <a:ln cap="flat" cmpd="sng" w="9525">
            <a:solidFill>
              <a:schemeClr val="dk2"/>
            </a:solidFill>
            <a:prstDash val="solid"/>
            <a:round/>
            <a:headEnd len="sm" w="sm" type="none"/>
            <a:tailEnd len="sm" w="sm" type="none"/>
          </a:ln>
        </p:spPr>
      </p:pic>
      <p:sp>
        <p:nvSpPr>
          <p:cNvPr id="230" name="Google Shape;230;p32"/>
          <p:cNvSpPr txBox="1"/>
          <p:nvPr/>
        </p:nvSpPr>
        <p:spPr>
          <a:xfrm>
            <a:off x="61225" y="4637025"/>
            <a:ext cx="488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https://www.ngs.noaa.gov/cgi-cors/corsage.prl?site=</a:t>
            </a:r>
            <a:r>
              <a:rPr lang="en">
                <a:solidFill>
                  <a:srgbClr val="FF0000"/>
                </a:solidFill>
              </a:rPr>
              <a:t>MONE</a:t>
            </a:r>
            <a:endParaRPr>
              <a:solidFill>
                <a:srgbClr val="FF0000"/>
              </a:solidFill>
            </a:endParaRPr>
          </a:p>
        </p:txBody>
      </p:sp>
      <p:sp>
        <p:nvSpPr>
          <p:cNvPr id="231" name="Google Shape;231;p32"/>
          <p:cNvSpPr/>
          <p:nvPr/>
        </p:nvSpPr>
        <p:spPr>
          <a:xfrm>
            <a:off x="2873400" y="2311000"/>
            <a:ext cx="766800" cy="26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5"/>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Meeting Purpose</a:t>
            </a:r>
            <a:endParaRPr/>
          </a:p>
        </p:txBody>
      </p:sp>
      <p:sp>
        <p:nvSpPr>
          <p:cNvPr id="105" name="Google Shape;105;p15"/>
          <p:cNvSpPr/>
          <p:nvPr/>
        </p:nvSpPr>
        <p:spPr>
          <a:xfrm>
            <a:off x="159650" y="1017725"/>
            <a:ext cx="8832000" cy="2872200"/>
          </a:xfrm>
          <a:prstGeom prst="roundRect">
            <a:avLst>
              <a:gd fmla="val 7555"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374650" lvl="0" marL="457200" rtl="0" algn="l">
              <a:spcBef>
                <a:spcPts val="500"/>
              </a:spcBef>
              <a:spcAft>
                <a:spcPts val="0"/>
              </a:spcAft>
              <a:buSzPts val="2300"/>
              <a:buAutoNum type="arabicPeriod"/>
            </a:pPr>
            <a:r>
              <a:rPr lang="en" sz="2300"/>
              <a:t>Status of the Current NOAA CORS Network</a:t>
            </a:r>
            <a:br>
              <a:rPr lang="en" sz="2300"/>
            </a:br>
            <a:endParaRPr sz="2300"/>
          </a:p>
          <a:p>
            <a:pPr indent="-374650" lvl="0" marL="457200" rtl="0" algn="l">
              <a:spcBef>
                <a:spcPts val="0"/>
              </a:spcBef>
              <a:spcAft>
                <a:spcPts val="0"/>
              </a:spcAft>
              <a:buSzPts val="2300"/>
              <a:buAutoNum type="arabicPeriod"/>
            </a:pPr>
            <a:r>
              <a:rPr lang="en" sz="2300"/>
              <a:t>Current Services of NCN</a:t>
            </a:r>
            <a:br>
              <a:rPr lang="en" sz="2300"/>
            </a:br>
            <a:endParaRPr sz="2300"/>
          </a:p>
          <a:p>
            <a:pPr indent="-374650" lvl="0" marL="457200" rtl="0" algn="l">
              <a:spcBef>
                <a:spcPts val="0"/>
              </a:spcBef>
              <a:spcAft>
                <a:spcPts val="0"/>
              </a:spcAft>
              <a:buSzPts val="2300"/>
              <a:buAutoNum type="arabicPeriod"/>
            </a:pPr>
            <a:r>
              <a:rPr lang="en" sz="2300"/>
              <a:t>Drivers of Change for the NOAA CORS Network</a:t>
            </a:r>
            <a:br>
              <a:rPr lang="en" sz="2300"/>
            </a:br>
            <a:endParaRPr sz="2300"/>
          </a:p>
          <a:p>
            <a:pPr indent="-374650" lvl="0" marL="457200" rtl="0" algn="l">
              <a:spcBef>
                <a:spcPts val="0"/>
              </a:spcBef>
              <a:spcAft>
                <a:spcPts val="0"/>
              </a:spcAft>
              <a:buSzPts val="2300"/>
              <a:buAutoNum type="arabicPeriod"/>
            </a:pPr>
            <a:r>
              <a:rPr lang="en" sz="2300"/>
              <a:t>Future Mission</a:t>
            </a:r>
            <a:r>
              <a:rPr lang="en" sz="2300"/>
              <a:t> of the NCN</a:t>
            </a:r>
            <a:endParaRPr sz="2300"/>
          </a:p>
          <a:p>
            <a:pPr indent="0" lvl="0" marL="0" rtl="0" algn="l">
              <a:spcBef>
                <a:spcPts val="500"/>
              </a:spcBef>
              <a:spcAft>
                <a:spcPts val="0"/>
              </a:spcAft>
              <a:buNone/>
            </a:pPr>
            <a:r>
              <a:t/>
            </a:r>
            <a:endParaRPr/>
          </a:p>
          <a:p>
            <a:pPr indent="0" lvl="0" marL="0" rtl="0" algn="ctr">
              <a:spcBef>
                <a:spcPts val="500"/>
              </a:spcBef>
              <a:spcAft>
                <a:spcPts val="0"/>
              </a:spcAft>
              <a:buNone/>
            </a:pPr>
            <a:r>
              <a:rPr b="1" lang="en"/>
              <a:t>Gather Feedback and </a:t>
            </a:r>
            <a:r>
              <a:rPr b="1" lang="en"/>
              <a:t>Discuss Stakeholder Needs</a:t>
            </a:r>
            <a:br>
              <a:rPr lang="en"/>
            </a:b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pic>
        <p:nvPicPr>
          <p:cNvPr id="237" name="Google Shape;237;p33"/>
          <p:cNvPicPr preferRelativeResize="0"/>
          <p:nvPr/>
        </p:nvPicPr>
        <p:blipFill>
          <a:blip r:embed="rId3">
            <a:alphaModFix/>
          </a:blip>
          <a:stretch>
            <a:fillRect/>
          </a:stretch>
        </p:blipFill>
        <p:spPr>
          <a:xfrm>
            <a:off x="2846600" y="1170125"/>
            <a:ext cx="6144998" cy="3614268"/>
          </a:xfrm>
          <a:prstGeom prst="rect">
            <a:avLst/>
          </a:prstGeom>
          <a:noFill/>
          <a:ln>
            <a:noFill/>
          </a:ln>
        </p:spPr>
      </p:pic>
      <p:sp>
        <p:nvSpPr>
          <p:cNvPr id="238" name="Google Shape;238;p33"/>
          <p:cNvSpPr/>
          <p:nvPr/>
        </p:nvSpPr>
        <p:spPr>
          <a:xfrm>
            <a:off x="2873400" y="2382575"/>
            <a:ext cx="1145400" cy="189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3"/>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Official NSRS coordinate function</a:t>
            </a:r>
            <a:endParaRPr sz="2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4"/>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pic>
        <p:nvPicPr>
          <p:cNvPr id="245" name="Google Shape;245;p34"/>
          <p:cNvPicPr preferRelativeResize="0"/>
          <p:nvPr/>
        </p:nvPicPr>
        <p:blipFill>
          <a:blip r:embed="rId3">
            <a:alphaModFix/>
          </a:blip>
          <a:stretch>
            <a:fillRect/>
          </a:stretch>
        </p:blipFill>
        <p:spPr>
          <a:xfrm>
            <a:off x="3439700" y="1017725"/>
            <a:ext cx="4518458" cy="3973374"/>
          </a:xfrm>
          <a:prstGeom prst="rect">
            <a:avLst/>
          </a:prstGeom>
          <a:noFill/>
          <a:ln>
            <a:noFill/>
          </a:ln>
        </p:spPr>
      </p:pic>
      <p:sp>
        <p:nvSpPr>
          <p:cNvPr id="246" name="Google Shape;246;p34"/>
          <p:cNvSpPr/>
          <p:nvPr/>
        </p:nvSpPr>
        <p:spPr>
          <a:xfrm>
            <a:off x="3732350" y="2423475"/>
            <a:ext cx="1288500" cy="10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4"/>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Official NSRS coordinate function</a:t>
            </a:r>
            <a:endParaRPr sz="2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5"/>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pic>
        <p:nvPicPr>
          <p:cNvPr id="253" name="Google Shape;253;p35"/>
          <p:cNvPicPr preferRelativeResize="0"/>
          <p:nvPr/>
        </p:nvPicPr>
        <p:blipFill>
          <a:blip r:embed="rId3">
            <a:alphaModFix/>
          </a:blip>
          <a:stretch>
            <a:fillRect/>
          </a:stretch>
        </p:blipFill>
        <p:spPr>
          <a:xfrm>
            <a:off x="3439700" y="1017725"/>
            <a:ext cx="4518458" cy="3973374"/>
          </a:xfrm>
          <a:prstGeom prst="rect">
            <a:avLst/>
          </a:prstGeom>
          <a:noFill/>
          <a:ln>
            <a:noFill/>
          </a:ln>
        </p:spPr>
      </p:pic>
      <p:sp>
        <p:nvSpPr>
          <p:cNvPr id="254" name="Google Shape;254;p35"/>
          <p:cNvSpPr/>
          <p:nvPr/>
        </p:nvSpPr>
        <p:spPr>
          <a:xfrm>
            <a:off x="5103950" y="2423475"/>
            <a:ext cx="1921200" cy="1140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5"/>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Official NSRS coordinate function</a:t>
            </a:r>
            <a:endParaRPr sz="2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61" name="Google Shape;261;p36"/>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Available in OPUS for use as control</a:t>
            </a:r>
            <a:endParaRPr sz="2800"/>
          </a:p>
        </p:txBody>
      </p:sp>
      <p:pic>
        <p:nvPicPr>
          <p:cNvPr id="262" name="Google Shape;262;p36"/>
          <p:cNvPicPr preferRelativeResize="0"/>
          <p:nvPr/>
        </p:nvPicPr>
        <p:blipFill>
          <a:blip r:embed="rId3">
            <a:alphaModFix/>
          </a:blip>
          <a:stretch>
            <a:fillRect/>
          </a:stretch>
        </p:blipFill>
        <p:spPr>
          <a:xfrm>
            <a:off x="2846600" y="1170125"/>
            <a:ext cx="5310973" cy="38209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7"/>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68" name="Google Shape;268;p37"/>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Available in OPUS for use as control</a:t>
            </a:r>
            <a:endParaRPr sz="2800"/>
          </a:p>
        </p:txBody>
      </p:sp>
      <p:pic>
        <p:nvPicPr>
          <p:cNvPr id="269" name="Google Shape;269;p37"/>
          <p:cNvPicPr preferRelativeResize="0"/>
          <p:nvPr/>
        </p:nvPicPr>
        <p:blipFill>
          <a:blip r:embed="rId3">
            <a:alphaModFix/>
          </a:blip>
          <a:stretch>
            <a:fillRect/>
          </a:stretch>
        </p:blipFill>
        <p:spPr>
          <a:xfrm>
            <a:off x="2846600" y="1170125"/>
            <a:ext cx="5310973" cy="3820976"/>
          </a:xfrm>
          <a:prstGeom prst="rect">
            <a:avLst/>
          </a:prstGeom>
          <a:noFill/>
          <a:ln>
            <a:noFill/>
          </a:ln>
        </p:spPr>
      </p:pic>
      <p:sp>
        <p:nvSpPr>
          <p:cNvPr id="270" name="Google Shape;270;p37"/>
          <p:cNvSpPr/>
          <p:nvPr/>
        </p:nvSpPr>
        <p:spPr>
          <a:xfrm>
            <a:off x="2883125" y="2733200"/>
            <a:ext cx="5132100" cy="1383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8"/>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76" name="Google Shape;276;p38"/>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Available in OPUS for use as control</a:t>
            </a:r>
            <a:endParaRPr sz="2800"/>
          </a:p>
        </p:txBody>
      </p:sp>
      <p:pic>
        <p:nvPicPr>
          <p:cNvPr id="277" name="Google Shape;277;p38"/>
          <p:cNvPicPr preferRelativeResize="0"/>
          <p:nvPr/>
        </p:nvPicPr>
        <p:blipFill>
          <a:blip r:embed="rId3">
            <a:alphaModFix/>
          </a:blip>
          <a:stretch>
            <a:fillRect/>
          </a:stretch>
        </p:blipFill>
        <p:spPr>
          <a:xfrm>
            <a:off x="2846600" y="1170125"/>
            <a:ext cx="5310973" cy="3820976"/>
          </a:xfrm>
          <a:prstGeom prst="rect">
            <a:avLst/>
          </a:prstGeom>
          <a:noFill/>
          <a:ln>
            <a:noFill/>
          </a:ln>
        </p:spPr>
      </p:pic>
      <p:sp>
        <p:nvSpPr>
          <p:cNvPr id="278" name="Google Shape;278;p38"/>
          <p:cNvSpPr/>
          <p:nvPr/>
        </p:nvSpPr>
        <p:spPr>
          <a:xfrm>
            <a:off x="2883125" y="2733200"/>
            <a:ext cx="5132100" cy="1383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8"/>
          <p:cNvSpPr/>
          <p:nvPr/>
        </p:nvSpPr>
        <p:spPr>
          <a:xfrm>
            <a:off x="3402100" y="3113775"/>
            <a:ext cx="334500" cy="911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85" name="Google Shape;285;p39"/>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Daily coordinates and station monitoring</a:t>
            </a:r>
            <a:endParaRPr sz="2800"/>
          </a:p>
        </p:txBody>
      </p:sp>
      <p:pic>
        <p:nvPicPr>
          <p:cNvPr id="286" name="Google Shape;286;p39"/>
          <p:cNvPicPr preferRelativeResize="0"/>
          <p:nvPr/>
        </p:nvPicPr>
        <p:blipFill>
          <a:blip r:embed="rId3">
            <a:alphaModFix/>
          </a:blip>
          <a:stretch>
            <a:fillRect/>
          </a:stretch>
        </p:blipFill>
        <p:spPr>
          <a:xfrm>
            <a:off x="2873325" y="1093925"/>
            <a:ext cx="5614827" cy="3950076"/>
          </a:xfrm>
          <a:prstGeom prst="rect">
            <a:avLst/>
          </a:prstGeom>
          <a:noFill/>
          <a:ln cap="flat" cmpd="sng" w="9525">
            <a:solidFill>
              <a:schemeClr val="dk2"/>
            </a:solidFill>
            <a:prstDash val="solid"/>
            <a:round/>
            <a:headEnd len="sm" w="sm" type="none"/>
            <a:tailEnd len="sm" w="sm" type="none"/>
          </a:ln>
        </p:spPr>
      </p:pic>
      <p:sp>
        <p:nvSpPr>
          <p:cNvPr id="287" name="Google Shape;287;p39"/>
          <p:cNvSpPr txBox="1"/>
          <p:nvPr/>
        </p:nvSpPr>
        <p:spPr>
          <a:xfrm>
            <a:off x="61225" y="4637025"/>
            <a:ext cx="488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https://www.ngs.noaa.gov/cgi-cors/corsage.prl?site=</a:t>
            </a:r>
            <a:r>
              <a:rPr lang="en">
                <a:solidFill>
                  <a:srgbClr val="FF0000"/>
                </a:solidFill>
              </a:rPr>
              <a:t>MONE</a:t>
            </a:r>
            <a:endParaRPr>
              <a:solidFill>
                <a:srgbClr val="FF0000"/>
              </a:solidFill>
            </a:endParaRPr>
          </a:p>
        </p:txBody>
      </p:sp>
      <p:sp>
        <p:nvSpPr>
          <p:cNvPr id="288" name="Google Shape;288;p39"/>
          <p:cNvSpPr/>
          <p:nvPr/>
        </p:nvSpPr>
        <p:spPr>
          <a:xfrm>
            <a:off x="2873325" y="3333575"/>
            <a:ext cx="1350000" cy="260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294" name="Google Shape;294;p40"/>
          <p:cNvSpPr txBox="1"/>
          <p:nvPr>
            <p:ph idx="1" type="body"/>
          </p:nvPr>
        </p:nvSpPr>
        <p:spPr>
          <a:xfrm>
            <a:off x="398000" y="1119175"/>
            <a:ext cx="22962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Daily coordinates and station monitoring</a:t>
            </a:r>
            <a:endParaRPr sz="2800"/>
          </a:p>
        </p:txBody>
      </p:sp>
      <p:pic>
        <p:nvPicPr>
          <p:cNvPr id="295" name="Google Shape;295;p40"/>
          <p:cNvPicPr preferRelativeResize="0"/>
          <p:nvPr/>
        </p:nvPicPr>
        <p:blipFill>
          <a:blip r:embed="rId3">
            <a:alphaModFix/>
          </a:blip>
          <a:stretch>
            <a:fillRect/>
          </a:stretch>
        </p:blipFill>
        <p:spPr>
          <a:xfrm>
            <a:off x="2576275" y="1431375"/>
            <a:ext cx="6363201" cy="2603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1"/>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Services provided by NGS for each CORS</a:t>
            </a:r>
            <a:endParaRPr/>
          </a:p>
        </p:txBody>
      </p:sp>
      <p:sp>
        <p:nvSpPr>
          <p:cNvPr id="301" name="Google Shape;301;p41"/>
          <p:cNvSpPr txBox="1"/>
          <p:nvPr>
            <p:ph idx="1" type="body"/>
          </p:nvPr>
        </p:nvSpPr>
        <p:spPr>
          <a:xfrm>
            <a:off x="398000" y="1119175"/>
            <a:ext cx="71793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rPr lang="en" sz="2800"/>
              <a:t>Technical support for station operators</a:t>
            </a:r>
            <a:endParaRPr sz="2800"/>
          </a:p>
          <a:p>
            <a:pPr indent="0" lvl="0" marL="0" rtl="0" algn="l">
              <a:spcBef>
                <a:spcPts val="500"/>
              </a:spcBef>
              <a:spcAft>
                <a:spcPts val="0"/>
              </a:spcAft>
              <a:buNone/>
            </a:pPr>
            <a:r>
              <a:rPr lang="en" sz="2800"/>
              <a:t>Assistance with:</a:t>
            </a:r>
            <a:endParaRPr sz="2800"/>
          </a:p>
          <a:p>
            <a:pPr indent="-406400" lvl="0" marL="457200" rtl="0" algn="l">
              <a:spcBef>
                <a:spcPts val="500"/>
              </a:spcBef>
              <a:spcAft>
                <a:spcPts val="0"/>
              </a:spcAft>
              <a:buSzPts val="2800"/>
              <a:buChar char="•"/>
            </a:pPr>
            <a:r>
              <a:rPr lang="en" sz="2800"/>
              <a:t>Receiver / antenna changes</a:t>
            </a:r>
            <a:endParaRPr sz="2800"/>
          </a:p>
          <a:p>
            <a:pPr indent="-406400" lvl="0" marL="457200" rtl="0" algn="l">
              <a:spcBef>
                <a:spcPts val="0"/>
              </a:spcBef>
              <a:spcAft>
                <a:spcPts val="0"/>
              </a:spcAft>
              <a:buSzPts val="2800"/>
              <a:buChar char="•"/>
            </a:pPr>
            <a:r>
              <a:rPr lang="en" sz="2800"/>
              <a:t>Firmware updates</a:t>
            </a:r>
            <a:endParaRPr sz="2800"/>
          </a:p>
          <a:p>
            <a:pPr indent="-406400" lvl="0" marL="457200" rtl="0" algn="l">
              <a:spcBef>
                <a:spcPts val="0"/>
              </a:spcBef>
              <a:spcAft>
                <a:spcPts val="0"/>
              </a:spcAft>
              <a:buSzPts val="2800"/>
              <a:buChar char="•"/>
            </a:pPr>
            <a:r>
              <a:rPr lang="en" sz="2800"/>
              <a:t>Connectivity issues</a:t>
            </a:r>
            <a:endParaRPr sz="2800"/>
          </a:p>
          <a:p>
            <a:pPr indent="-406400" lvl="0" marL="457200" rtl="0" algn="l">
              <a:spcBef>
                <a:spcPts val="0"/>
              </a:spcBef>
              <a:spcAft>
                <a:spcPts val="0"/>
              </a:spcAft>
              <a:buSzPts val="2800"/>
              <a:buChar char="•"/>
            </a:pPr>
            <a:r>
              <a:rPr lang="en" sz="2800"/>
              <a:t>Troubleshooting other issues</a:t>
            </a:r>
            <a:endParaRPr sz="2800"/>
          </a:p>
        </p:txBody>
      </p:sp>
      <p:pic>
        <p:nvPicPr>
          <p:cNvPr id="302" name="Google Shape;302;p41"/>
          <p:cNvPicPr preferRelativeResize="0"/>
          <p:nvPr/>
        </p:nvPicPr>
        <p:blipFill>
          <a:blip r:embed="rId3">
            <a:alphaModFix/>
          </a:blip>
          <a:stretch>
            <a:fillRect/>
          </a:stretch>
        </p:blipFill>
        <p:spPr>
          <a:xfrm>
            <a:off x="6448146" y="1628150"/>
            <a:ext cx="2516974" cy="3355950"/>
          </a:xfrm>
          <a:prstGeom prst="rect">
            <a:avLst/>
          </a:prstGeom>
          <a:noFill/>
          <a:ln cap="flat" cmpd="sng" w="9525">
            <a:solidFill>
              <a:schemeClr val="dk2"/>
            </a:solidFill>
            <a:prstDash val="solid"/>
            <a:round/>
            <a:headEnd len="sm" w="sm" type="none"/>
            <a:tailEnd len="sm" w="sm" type="none"/>
          </a:ln>
        </p:spPr>
      </p:pic>
      <p:sp>
        <p:nvSpPr>
          <p:cNvPr id="303" name="Google Shape;303;p41"/>
          <p:cNvSpPr txBox="1"/>
          <p:nvPr/>
        </p:nvSpPr>
        <p:spPr>
          <a:xfrm>
            <a:off x="4197825" y="4444700"/>
            <a:ext cx="21825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t>Photo: Francine Coloma helping out at station OHMH</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2"/>
          <p:cNvSpPr txBox="1"/>
          <p:nvPr>
            <p:ph idx="1" type="body"/>
          </p:nvPr>
        </p:nvSpPr>
        <p:spPr>
          <a:xfrm>
            <a:off x="311700" y="771475"/>
            <a:ext cx="8520600" cy="3937200"/>
          </a:xfrm>
          <a:prstGeom prst="rect">
            <a:avLst/>
          </a:prstGeom>
        </p:spPr>
        <p:txBody>
          <a:bodyPr anchorCtr="0" anchor="t" bIns="34275" lIns="68575" spcFirstLastPara="1" rIns="68575" wrap="square" tIns="34275">
            <a:noAutofit/>
          </a:bodyPr>
          <a:lstStyle/>
          <a:p>
            <a:pPr indent="-368300" lvl="0" marL="457200" rtl="0" algn="l">
              <a:lnSpc>
                <a:spcPct val="115000"/>
              </a:lnSpc>
              <a:spcBef>
                <a:spcPts val="500"/>
              </a:spcBef>
              <a:spcAft>
                <a:spcPts val="0"/>
              </a:spcAft>
              <a:buSzPts val="2200"/>
              <a:buChar char="•"/>
            </a:pPr>
            <a:r>
              <a:rPr lang="en" sz="2200"/>
              <a:t>The following poll questions will ask you to rank services that </a:t>
            </a:r>
            <a:r>
              <a:rPr i="1" lang="en" sz="2200"/>
              <a:t>NGS currently provides for all stations in the NCN. </a:t>
            </a:r>
            <a:endParaRPr i="1" sz="2200"/>
          </a:p>
          <a:p>
            <a:pPr indent="-368300" lvl="0" marL="457200" rtl="0" algn="l">
              <a:lnSpc>
                <a:spcPct val="115000"/>
              </a:lnSpc>
              <a:spcBef>
                <a:spcPts val="0"/>
              </a:spcBef>
              <a:spcAft>
                <a:spcPts val="0"/>
              </a:spcAft>
              <a:buSzPts val="2200"/>
              <a:buChar char="•"/>
            </a:pPr>
            <a:r>
              <a:rPr lang="en" sz="2200"/>
              <a:t>Please rank the NCN service from </a:t>
            </a:r>
            <a:r>
              <a:rPr i="1" lang="en" sz="2200"/>
              <a:t>1 (do not value) to 4 (value greatly).</a:t>
            </a:r>
            <a:endParaRPr i="1" sz="2200"/>
          </a:p>
          <a:p>
            <a:pPr indent="0" lvl="0" marL="0" rtl="0" algn="l">
              <a:lnSpc>
                <a:spcPct val="115000"/>
              </a:lnSpc>
              <a:spcBef>
                <a:spcPts val="500"/>
              </a:spcBef>
              <a:spcAft>
                <a:spcPts val="0"/>
              </a:spcAft>
              <a:buClr>
                <a:schemeClr val="dk1"/>
              </a:buClr>
              <a:buSzPts val="1100"/>
              <a:buFont typeface="Arial"/>
              <a:buNone/>
            </a:pPr>
            <a:r>
              <a:t/>
            </a:r>
            <a:endParaRPr sz="1000"/>
          </a:p>
          <a:p>
            <a:pPr indent="0" lvl="0" marL="0" rtl="0" algn="l">
              <a:lnSpc>
                <a:spcPct val="115000"/>
              </a:lnSpc>
              <a:spcBef>
                <a:spcPts val="500"/>
              </a:spcBef>
              <a:spcAft>
                <a:spcPts val="0"/>
              </a:spcAft>
              <a:buNone/>
            </a:pPr>
            <a:r>
              <a:rPr b="1" lang="en" sz="2200"/>
              <a:t>Services to be ranked in upcoming polls:</a:t>
            </a:r>
            <a:endParaRPr b="1" sz="2200"/>
          </a:p>
          <a:p>
            <a:pPr indent="-368300" lvl="0" marL="457200" rtl="0" algn="l">
              <a:lnSpc>
                <a:spcPct val="115000"/>
              </a:lnSpc>
              <a:spcBef>
                <a:spcPts val="500"/>
              </a:spcBef>
              <a:spcAft>
                <a:spcPts val="0"/>
              </a:spcAft>
              <a:buSzPts val="2200"/>
              <a:buChar char="•"/>
            </a:pPr>
            <a:r>
              <a:rPr lang="en" sz="2200"/>
              <a:t>Data Ingest, quality control and distribution</a:t>
            </a:r>
            <a:endParaRPr sz="2200"/>
          </a:p>
          <a:p>
            <a:pPr indent="-368300" lvl="0" marL="457200" rtl="0" algn="l">
              <a:lnSpc>
                <a:spcPct val="115000"/>
              </a:lnSpc>
              <a:spcBef>
                <a:spcPts val="0"/>
              </a:spcBef>
              <a:spcAft>
                <a:spcPts val="0"/>
              </a:spcAft>
              <a:buSzPts val="2200"/>
              <a:buChar char="•"/>
            </a:pPr>
            <a:r>
              <a:rPr lang="en" sz="2200"/>
              <a:t>Official NSRS coordinate function (position and velocity)</a:t>
            </a:r>
            <a:endParaRPr sz="2200"/>
          </a:p>
          <a:p>
            <a:pPr indent="-368300" lvl="0" marL="457200" rtl="0" algn="l">
              <a:lnSpc>
                <a:spcPct val="115000"/>
              </a:lnSpc>
              <a:spcBef>
                <a:spcPts val="0"/>
              </a:spcBef>
              <a:spcAft>
                <a:spcPts val="0"/>
              </a:spcAft>
              <a:buSzPts val="2200"/>
              <a:buChar char="•"/>
            </a:pPr>
            <a:r>
              <a:rPr lang="en" sz="2200"/>
              <a:t>Availability for use as control in OPUS</a:t>
            </a:r>
            <a:endParaRPr sz="2200"/>
          </a:p>
          <a:p>
            <a:pPr indent="-368300" lvl="0" marL="457200" rtl="0" algn="l">
              <a:lnSpc>
                <a:spcPct val="115000"/>
              </a:lnSpc>
              <a:spcBef>
                <a:spcPts val="0"/>
              </a:spcBef>
              <a:spcAft>
                <a:spcPts val="0"/>
              </a:spcAft>
              <a:buSzPts val="2200"/>
              <a:buChar char="•"/>
            </a:pPr>
            <a:r>
              <a:rPr lang="en" sz="2200"/>
              <a:t>Technical support for station operators</a:t>
            </a:r>
            <a:endParaRPr sz="2200"/>
          </a:p>
          <a:p>
            <a:pPr indent="-368300" lvl="0" marL="457200" rtl="0" algn="l">
              <a:lnSpc>
                <a:spcPct val="115000"/>
              </a:lnSpc>
              <a:spcBef>
                <a:spcPts val="0"/>
              </a:spcBef>
              <a:spcAft>
                <a:spcPts val="0"/>
              </a:spcAft>
              <a:buSzPts val="2200"/>
              <a:buChar char="•"/>
            </a:pPr>
            <a:r>
              <a:rPr lang="en" sz="2200"/>
              <a:t>Daily coordinate computation and monitoring.</a:t>
            </a:r>
            <a:endParaRPr sz="2200"/>
          </a:p>
          <a:p>
            <a:pPr indent="0" lvl="0" marL="0" rtl="0" algn="l">
              <a:lnSpc>
                <a:spcPct val="115000"/>
              </a:lnSpc>
              <a:spcBef>
                <a:spcPts val="500"/>
              </a:spcBef>
              <a:spcAft>
                <a:spcPts val="0"/>
              </a:spcAft>
              <a:buNone/>
            </a:pPr>
            <a:r>
              <a:t/>
            </a:r>
            <a:endParaRPr sz="2200"/>
          </a:p>
        </p:txBody>
      </p:sp>
      <p:sp>
        <p:nvSpPr>
          <p:cNvPr id="309" name="Google Shape;309;p42"/>
          <p:cNvSpPr txBox="1"/>
          <p:nvPr>
            <p:ph type="title"/>
          </p:nvPr>
        </p:nvSpPr>
        <p:spPr>
          <a:xfrm>
            <a:off x="311700" y="2164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Poll 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457200" rtl="0" algn="ctr">
              <a:spcBef>
                <a:spcPts val="500"/>
              </a:spcBef>
              <a:spcAft>
                <a:spcPts val="0"/>
              </a:spcAft>
              <a:buNone/>
            </a:pPr>
            <a:r>
              <a:rPr lang="en"/>
              <a:t>Status of the NOAA CORS Network</a:t>
            </a:r>
            <a:endParaRPr/>
          </a:p>
        </p:txBody>
      </p:sp>
      <p:pic>
        <p:nvPicPr>
          <p:cNvPr id="112" name="Google Shape;112;p16"/>
          <p:cNvPicPr preferRelativeResize="0"/>
          <p:nvPr/>
        </p:nvPicPr>
        <p:blipFill rotWithShape="1">
          <a:blip r:embed="rId3">
            <a:alphaModFix/>
          </a:blip>
          <a:srcRect b="18798" l="5142" r="4945" t="0"/>
          <a:stretch/>
        </p:blipFill>
        <p:spPr>
          <a:xfrm>
            <a:off x="1041475" y="1017725"/>
            <a:ext cx="7061043" cy="4125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500"/>
              </a:spcBef>
              <a:spcAft>
                <a:spcPts val="0"/>
              </a:spcAft>
              <a:buNone/>
            </a:pPr>
            <a:r>
              <a:rPr lang="en"/>
              <a:t>External Drivers of Change for the NCN</a:t>
            </a:r>
            <a:endParaRPr/>
          </a:p>
        </p:txBody>
      </p:sp>
      <p:graphicFrame>
        <p:nvGraphicFramePr>
          <p:cNvPr id="315" name="Google Shape;315;p43"/>
          <p:cNvGraphicFramePr/>
          <p:nvPr/>
        </p:nvGraphicFramePr>
        <p:xfrm>
          <a:off x="531563" y="1104800"/>
          <a:ext cx="3000000" cy="3000000"/>
        </p:xfrm>
        <a:graphic>
          <a:graphicData uri="http://schemas.openxmlformats.org/drawingml/2006/table">
            <a:tbl>
              <a:tblPr>
                <a:noFill/>
                <a:tableStyleId>{794E8746-3886-44D7-81C4-AE020B4C91FD}</a:tableStyleId>
              </a:tblPr>
              <a:tblGrid>
                <a:gridCol w="1367250"/>
                <a:gridCol w="1684400"/>
                <a:gridCol w="2017475"/>
                <a:gridCol w="3011725"/>
              </a:tblGrid>
              <a:tr h="396200">
                <a:tc>
                  <a:txBody>
                    <a:bodyPr/>
                    <a:lstStyle/>
                    <a:p>
                      <a:pPr indent="0" lvl="0" marL="0" rtl="0" algn="l">
                        <a:spcBef>
                          <a:spcPts val="0"/>
                        </a:spcBef>
                        <a:spcAft>
                          <a:spcPts val="0"/>
                        </a:spcAft>
                        <a:buNone/>
                      </a:pPr>
                      <a:r>
                        <a:rPr b="1" lang="en" sz="1200"/>
                        <a:t>Development</a:t>
                      </a:r>
                      <a:endParaRPr b="1" sz="12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b="1" lang="en" sz="1200"/>
                        <a:t>Benefits</a:t>
                      </a:r>
                      <a:endParaRPr b="1" sz="1200"/>
                    </a:p>
                  </a:txBody>
                  <a:tcPr marT="91425" marB="91425" marR="91425" marL="91425">
                    <a:lnL cap="flat" cmpd="sng" w="38100">
                      <a:solidFill>
                        <a:srgbClr val="9E9E9E"/>
                      </a:solidFill>
                      <a:prstDash val="solid"/>
                      <a:round/>
                      <a:headEnd len="sm" w="sm" type="none"/>
                      <a:tailEnd len="sm" w="sm" type="none"/>
                    </a:lnL>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b="1" lang="en" sz="1200"/>
                        <a:t>Challenges</a:t>
                      </a:r>
                      <a:endParaRPr b="1" sz="1200"/>
                    </a:p>
                  </a:txBody>
                  <a:tcPr marT="91425" marB="91425" marR="91425" marL="91425">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b="1" lang="en" sz="1200"/>
                        <a:t>Major Policies, Reports, Guidelines</a:t>
                      </a:r>
                      <a:endParaRPr b="1" sz="1200"/>
                    </a:p>
                  </a:txBody>
                  <a:tcPr marT="91425" marB="91425" marR="91425" marL="91425">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solidFill>
                      <a:schemeClr val="accent1"/>
                    </a:solidFill>
                  </a:tcPr>
                </a:tc>
              </a:tr>
              <a:tr h="391850">
                <a:tc>
                  <a:txBody>
                    <a:bodyPr/>
                    <a:lstStyle/>
                    <a:p>
                      <a:pPr indent="0" lvl="0" marL="0" rtl="0" algn="l">
                        <a:spcBef>
                          <a:spcPts val="0"/>
                        </a:spcBef>
                        <a:spcAft>
                          <a:spcPts val="0"/>
                        </a:spcAft>
                        <a:buNone/>
                      </a:pPr>
                      <a:r>
                        <a:rPr b="1" lang="en" sz="1100"/>
                        <a:t>Multi-</a:t>
                      </a:r>
                      <a:r>
                        <a:rPr b="1" lang="en" sz="1100"/>
                        <a:t>GNSS</a:t>
                      </a:r>
                      <a:endParaRPr b="1" sz="11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Increased accuracy/availability</a:t>
                      </a:r>
                      <a:endParaRPr sz="1100"/>
                    </a:p>
                  </a:txBody>
                  <a:tcPr marT="91425" marB="91425" marR="91425" marL="91425">
                    <a:lnL cap="flat" cmpd="sng" w="38100">
                      <a:solidFill>
                        <a:srgbClr val="9E9E9E"/>
                      </a:solidFill>
                      <a:prstDash val="solid"/>
                      <a:round/>
                      <a:headEnd len="sm" w="sm" type="none"/>
                      <a:tailEnd len="sm" w="sm" type="none"/>
                    </a:lnL>
                    <a:lnT cap="flat" cmpd="sng" w="3810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Authenticity, new hardware, new data standards, coverage across states and nations, bigger files</a:t>
                      </a:r>
                      <a:endParaRPr sz="1100"/>
                    </a:p>
                  </a:txBody>
                  <a:tcPr marT="91425" marB="91425" marR="91425" marL="91425">
                    <a:lnT cap="flat" cmpd="sng" w="3810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500"/>
                        </a:spcBef>
                        <a:spcAft>
                          <a:spcPts val="0"/>
                        </a:spcAft>
                        <a:buClr>
                          <a:schemeClr val="dk1"/>
                        </a:buClr>
                        <a:buSzPts val="1100"/>
                        <a:buFont typeface="Arial"/>
                        <a:buNone/>
                      </a:pPr>
                      <a:r>
                        <a:rPr lang="en" sz="1100">
                          <a:solidFill>
                            <a:schemeClr val="dk1"/>
                          </a:solidFill>
                        </a:rPr>
                        <a:t>E.O. 13905 on PNT Resilience (White House, 2020), National Space Policy (White House, 2020), National R&amp;D Plan for PNT Resilience (White House, 2021)</a:t>
                      </a:r>
                      <a:endParaRPr sz="1100"/>
                    </a:p>
                  </a:txBody>
                  <a:tcPr marT="91425" marB="91425" marR="91425" marL="91425">
                    <a:lnT cap="flat" cmpd="sng" w="3810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100"/>
                        <a:t>International Reference Frame</a:t>
                      </a:r>
                      <a:endParaRPr b="1" sz="11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U.N. international cooperation, common standards, accuracy</a:t>
                      </a:r>
                      <a:endParaRPr sz="1100"/>
                    </a:p>
                  </a:txBody>
                  <a:tcPr marT="91425" marB="91425" marR="91425" marL="91425">
                    <a:lnL cap="flat" cmpd="sng" w="38100">
                      <a:solidFill>
                        <a:srgbClr val="9E9E9E"/>
                      </a:solidFill>
                      <a:prstDash val="solid"/>
                      <a:round/>
                      <a:headEnd len="sm" w="sm" type="none"/>
                      <a:tailEnd len="sm" w="sm" type="none"/>
                    </a:lnL>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Need to keep regional and national networks aligned, station longevity, scientific modeling</a:t>
                      </a:r>
                      <a:endParaRPr sz="1100"/>
                    </a:p>
                  </a:txBody>
                  <a:tcPr marT="91425" marB="91425" marR="91425" marL="91425">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500"/>
                        </a:spcBef>
                        <a:spcAft>
                          <a:spcPts val="0"/>
                        </a:spcAft>
                        <a:buClr>
                          <a:schemeClr val="dk1"/>
                        </a:buClr>
                        <a:buSzPts val="1100"/>
                        <a:buFont typeface="Arial"/>
                        <a:buNone/>
                      </a:pPr>
                      <a:r>
                        <a:rPr lang="en" sz="1100">
                          <a:solidFill>
                            <a:schemeClr val="dk1"/>
                          </a:solidFill>
                        </a:rPr>
                        <a:t>Sustaining the Global Geodetic Reference Frame (UN-GGIM, 2020), Evolving Geodetic Infrastructure… (U.S. National Academies, 2020), Pending updates to the IGS Station Guidelines</a:t>
                      </a:r>
                      <a:endParaRPr sz="1100"/>
                    </a:p>
                  </a:txBody>
                  <a:tcPr marT="91425" marB="91425" marR="91425" marL="91425">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100"/>
                        <a:t>Increased Amount of High-Accuracy Geospatial Data</a:t>
                      </a:r>
                      <a:endParaRPr b="1" sz="11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Mapping, geospatial industry, science applications</a:t>
                      </a:r>
                      <a:endParaRPr sz="1100"/>
                    </a:p>
                  </a:txBody>
                  <a:tcPr marT="91425" marB="91425" marR="91425" marL="91425">
                    <a:lnL cap="flat" cmpd="sng" w="38100">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100">
                          <a:solidFill>
                            <a:schemeClr val="dk1"/>
                          </a:solidFill>
                        </a:rPr>
                        <a:t>Disparate sources, Curate geospatial info for everyone, Time-dependencies</a:t>
                      </a:r>
                      <a:endParaRPr sz="11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500"/>
                        </a:spcBef>
                        <a:spcAft>
                          <a:spcPts val="0"/>
                        </a:spcAft>
                        <a:buClr>
                          <a:schemeClr val="dk1"/>
                        </a:buClr>
                        <a:buSzPts val="1100"/>
                        <a:buFont typeface="Arial"/>
                        <a:buNone/>
                      </a:pPr>
                      <a:r>
                        <a:rPr lang="en" sz="1100">
                          <a:solidFill>
                            <a:schemeClr val="dk1"/>
                          </a:solidFill>
                        </a:rPr>
                        <a:t>Geospatial Data Act (U.S. Congress, 2018), National Spatial Data Infrastructure Strategic Plan (FGDC, 2020)</a:t>
                      </a:r>
                      <a:endParaRPr sz="11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100"/>
                        <a:t>Lower Latency</a:t>
                      </a:r>
                      <a:endParaRPr b="1" sz="11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t>Real time or near real time applications</a:t>
                      </a:r>
                      <a:endParaRPr sz="1100"/>
                    </a:p>
                  </a:txBody>
                  <a:tcPr marT="91425" marB="91425" marR="91425" marL="91425">
                    <a:lnL cap="flat" cmpd="sng" w="38100">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dk1"/>
                          </a:solidFill>
                        </a:rPr>
                        <a:t>IT Security, alignment of coordinates, interference</a:t>
                      </a:r>
                      <a:endParaRPr sz="1100">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100">
                          <a:solidFill>
                            <a:schemeClr val="dk1"/>
                          </a:solidFill>
                        </a:rPr>
                        <a:t>Report to Congress on Complementary PNT and GPS Backup Technologies Demonstration (DOT, 2021)</a:t>
                      </a:r>
                      <a:endParaRPr>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316" name="Google Shape;316;p43"/>
          <p:cNvSpPr txBox="1"/>
          <p:nvPr/>
        </p:nvSpPr>
        <p:spPr>
          <a:xfrm>
            <a:off x="1534275" y="4818525"/>
            <a:ext cx="654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Internal Drivers: NSRS Modernization, Cybersecurity, High Quality Services</a:t>
            </a:r>
            <a:endParaRPr b="1">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4"/>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Mission of the Future CORS Program</a:t>
            </a:r>
            <a:endParaRPr/>
          </a:p>
        </p:txBody>
      </p:sp>
      <p:sp>
        <p:nvSpPr>
          <p:cNvPr id="322" name="Google Shape;322;p44"/>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0"/>
              </a:spcBef>
              <a:spcAft>
                <a:spcPts val="0"/>
              </a:spcAft>
              <a:buSzPts val="1400"/>
              <a:buChar char="●"/>
            </a:pPr>
            <a:r>
              <a:rPr b="1" lang="en" sz="1400"/>
              <a:t>The NOAA CORS Network must transform to meet our NGS mission for the next decade</a:t>
            </a:r>
            <a:endParaRPr b="1" sz="1400"/>
          </a:p>
          <a:p>
            <a:pPr indent="-317500" lvl="1" marL="914400" rtl="0" algn="l">
              <a:lnSpc>
                <a:spcPct val="100000"/>
              </a:lnSpc>
              <a:spcBef>
                <a:spcPts val="1000"/>
              </a:spcBef>
              <a:spcAft>
                <a:spcPts val="0"/>
              </a:spcAft>
              <a:buSzPts val="1400"/>
              <a:buChar char="○"/>
            </a:pPr>
            <a:r>
              <a:rPr lang="en" sz="1400"/>
              <a:t>Used to </a:t>
            </a:r>
            <a:r>
              <a:rPr b="1" lang="en" sz="1400"/>
              <a:t>define</a:t>
            </a:r>
            <a:r>
              <a:rPr lang="en" sz="1400"/>
              <a:t> (ITRF/IGS and U.S. TRFs), </a:t>
            </a:r>
            <a:r>
              <a:rPr b="1" lang="en" sz="1400"/>
              <a:t>maintain</a:t>
            </a:r>
            <a:r>
              <a:rPr lang="en" sz="1400"/>
              <a:t> (geometric coordinate updates and IFVM), and </a:t>
            </a:r>
            <a:r>
              <a:rPr b="1" lang="en" sz="1400"/>
              <a:t>provide access</a:t>
            </a:r>
            <a:r>
              <a:rPr lang="en" sz="1400"/>
              <a:t> (via OPUS and alignment service) to meet national needs.</a:t>
            </a:r>
            <a:endParaRPr sz="1400"/>
          </a:p>
          <a:p>
            <a:pPr indent="-317500" lvl="0" marL="457200" rtl="0" algn="l">
              <a:lnSpc>
                <a:spcPct val="115000"/>
              </a:lnSpc>
              <a:spcBef>
                <a:spcPts val="1000"/>
              </a:spcBef>
              <a:spcAft>
                <a:spcPts val="0"/>
              </a:spcAft>
              <a:buSzPts val="1400"/>
              <a:buChar char="●"/>
            </a:pPr>
            <a:r>
              <a:rPr b="1" lang="en" sz="1400"/>
              <a:t>Vision: </a:t>
            </a:r>
            <a:endParaRPr b="1" sz="1400"/>
          </a:p>
          <a:p>
            <a:pPr indent="-317500" lvl="1" marL="914400" rtl="0" algn="l">
              <a:lnSpc>
                <a:spcPct val="100000"/>
              </a:lnSpc>
              <a:spcBef>
                <a:spcPts val="1000"/>
              </a:spcBef>
              <a:spcAft>
                <a:spcPts val="0"/>
              </a:spcAft>
              <a:buSzPts val="1400"/>
              <a:buChar char="○"/>
            </a:pPr>
            <a:r>
              <a:rPr b="1" lang="en" sz="1400"/>
              <a:t>Define: </a:t>
            </a:r>
            <a:r>
              <a:rPr lang="en" sz="1400"/>
              <a:t>High quality stations must comprise the NCN to achieve excellence on critical geodetic tasks. </a:t>
            </a:r>
            <a:endParaRPr sz="1400"/>
          </a:p>
          <a:p>
            <a:pPr indent="-317500" lvl="1" marL="914400" rtl="0" algn="l">
              <a:lnSpc>
                <a:spcPct val="100000"/>
              </a:lnSpc>
              <a:spcBef>
                <a:spcPts val="1000"/>
              </a:spcBef>
              <a:spcAft>
                <a:spcPts val="0"/>
              </a:spcAft>
              <a:buSzPts val="1400"/>
              <a:buChar char="○"/>
            </a:pPr>
            <a:r>
              <a:rPr b="1" lang="en" sz="1400"/>
              <a:t>Maintain:</a:t>
            </a:r>
            <a:r>
              <a:rPr lang="en" sz="1400"/>
              <a:t> Create a sustainable CORS Program system: people, data, hardware, software, computing</a:t>
            </a:r>
            <a:endParaRPr b="1" sz="1400"/>
          </a:p>
          <a:p>
            <a:pPr indent="-317500" lvl="1" marL="914400" rtl="0" algn="l">
              <a:lnSpc>
                <a:spcPct val="100000"/>
              </a:lnSpc>
              <a:spcBef>
                <a:spcPts val="1000"/>
              </a:spcBef>
              <a:spcAft>
                <a:spcPts val="0"/>
              </a:spcAft>
              <a:buSzPts val="1400"/>
              <a:buChar char="○"/>
            </a:pPr>
            <a:r>
              <a:rPr b="1" lang="en" sz="1400"/>
              <a:t>Provide Access: </a:t>
            </a:r>
            <a:r>
              <a:rPr lang="en" sz="1400"/>
              <a:t>Provide automated, fast, and reliable coordinates to a high volume of stations for NSRS adoption, service to the nation, and prestige.</a:t>
            </a:r>
            <a:endParaRPr sz="1400"/>
          </a:p>
          <a:p>
            <a:pPr indent="-317500" lvl="1" marL="914400" rtl="0" algn="l">
              <a:lnSpc>
                <a:spcPct val="100000"/>
              </a:lnSpc>
              <a:spcBef>
                <a:spcPts val="1000"/>
              </a:spcBef>
              <a:spcAft>
                <a:spcPts val="1000"/>
              </a:spcAft>
              <a:buSzPts val="1400"/>
              <a:buChar char="○"/>
            </a:pPr>
            <a:r>
              <a:rPr b="1" lang="en" sz="1400"/>
              <a:t>Meet National Needs: </a:t>
            </a:r>
            <a:r>
              <a:rPr lang="en" sz="1400"/>
              <a:t>Serve surveyors and a broader base of stakeholders needing geodetic control such as transportation and commerce across federal/state governments (DOC, DOT, USACE, USGS, more); geospatial industry; and scientific users.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5"/>
          <p:cNvSpPr txBox="1"/>
          <p:nvPr>
            <p:ph type="title"/>
          </p:nvPr>
        </p:nvSpPr>
        <p:spPr>
          <a:xfrm>
            <a:off x="363550" y="215607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Open Discussion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Extra Slides for Discussion</a:t>
            </a:r>
            <a:endParaRPr/>
          </a:p>
        </p:txBody>
      </p:sp>
      <p:sp>
        <p:nvSpPr>
          <p:cNvPr id="333" name="Google Shape;333;p46"/>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7"/>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NCN Coverage by State/Territory Area</a:t>
            </a:r>
            <a:endParaRPr/>
          </a:p>
        </p:txBody>
      </p:sp>
      <p:graphicFrame>
        <p:nvGraphicFramePr>
          <p:cNvPr id="339" name="Google Shape;339;p47"/>
          <p:cNvGraphicFramePr/>
          <p:nvPr/>
        </p:nvGraphicFramePr>
        <p:xfrm>
          <a:off x="0" y="1313050"/>
          <a:ext cx="3000000" cy="3000000"/>
        </p:xfrm>
        <a:graphic>
          <a:graphicData uri="http://schemas.openxmlformats.org/drawingml/2006/table">
            <a:tbl>
              <a:tblPr>
                <a:noFill/>
                <a:tableStyleId>{8DB22BC8-11DF-49AA-BC98-02B5494D5642}</a:tableStyleId>
              </a:tblPr>
              <a:tblGrid>
                <a:gridCol w="1092700"/>
              </a:tblGrid>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Alabama</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California</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Connecticut</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Delaware</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Indiana</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Maryland</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Massachusetts</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Missouri</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New Hampshire</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New Jersey</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340" name="Google Shape;340;p47"/>
          <p:cNvGraphicFramePr/>
          <p:nvPr/>
        </p:nvGraphicFramePr>
        <p:xfrm>
          <a:off x="1144200" y="1313050"/>
          <a:ext cx="3000000" cy="3000000"/>
        </p:xfrm>
        <a:graphic>
          <a:graphicData uri="http://schemas.openxmlformats.org/drawingml/2006/table">
            <a:tbl>
              <a:tblPr>
                <a:noFill/>
                <a:tableStyleId>{8DB22BC8-11DF-49AA-BC98-02B5494D5642}</a:tableStyleId>
              </a:tblPr>
              <a:tblGrid>
                <a:gridCol w="1092700"/>
              </a:tblGrid>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New York</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North Carolina</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Ohio</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Pennsylvania</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Puerto Rico</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Rhode Island</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Tennessee</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Vermont</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Virgin Islands</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Virginia</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341" name="Google Shape;341;p47"/>
          <p:cNvGraphicFramePr/>
          <p:nvPr/>
        </p:nvGraphicFramePr>
        <p:xfrm>
          <a:off x="2288400" y="1313050"/>
          <a:ext cx="3000000" cy="3000000"/>
        </p:xfrm>
        <a:graphic>
          <a:graphicData uri="http://schemas.openxmlformats.org/drawingml/2006/table">
            <a:tbl>
              <a:tblPr>
                <a:noFill/>
                <a:tableStyleId>{8DB22BC8-11DF-49AA-BC98-02B5494D5642}</a:tableStyleId>
              </a:tblPr>
              <a:tblGrid>
                <a:gridCol w="1092700"/>
              </a:tblGrid>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Washington D.C.</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884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West Virginia</a:t>
                      </a:r>
                      <a:endParaRPr sz="1100">
                        <a:latin typeface="Calibri"/>
                        <a:ea typeface="Calibri"/>
                        <a:cs typeface="Calibri"/>
                        <a:sym typeface="Calibri"/>
                      </a:endParaRPr>
                    </a:p>
                  </a:txBody>
                  <a:tcPr marT="91425" marB="91425"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342" name="Google Shape;342;p47"/>
          <p:cNvPicPr preferRelativeResize="0"/>
          <p:nvPr/>
        </p:nvPicPr>
        <p:blipFill>
          <a:blip r:embed="rId3">
            <a:alphaModFix/>
          </a:blip>
          <a:stretch>
            <a:fillRect/>
          </a:stretch>
        </p:blipFill>
        <p:spPr>
          <a:xfrm>
            <a:off x="3432600" y="1213700"/>
            <a:ext cx="5646177" cy="3652926"/>
          </a:xfrm>
          <a:prstGeom prst="rect">
            <a:avLst/>
          </a:prstGeom>
          <a:noFill/>
          <a:ln>
            <a:noFill/>
          </a:ln>
        </p:spPr>
      </p:pic>
      <p:sp>
        <p:nvSpPr>
          <p:cNvPr id="343" name="Google Shape;343;p47"/>
          <p:cNvSpPr txBox="1"/>
          <p:nvPr/>
        </p:nvSpPr>
        <p:spPr>
          <a:xfrm>
            <a:off x="722325" y="989050"/>
            <a:ext cx="142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100% Covered</a:t>
            </a:r>
            <a:endParaRPr/>
          </a:p>
        </p:txBody>
      </p:sp>
      <p:sp>
        <p:nvSpPr>
          <p:cNvPr id="344" name="Google Shape;344;p47"/>
          <p:cNvSpPr txBox="1"/>
          <p:nvPr/>
        </p:nvSpPr>
        <p:spPr>
          <a:xfrm>
            <a:off x="3432600" y="4758600"/>
            <a:ext cx="6790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Gaps assume CORSs adequately “cover” a 70 km radius circle around them.</a:t>
            </a:r>
            <a:endParaRPr sz="13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8"/>
          <p:cNvSpPr txBox="1"/>
          <p:nvPr>
            <p:ph type="title"/>
          </p:nvPr>
        </p:nvSpPr>
        <p:spPr>
          <a:xfrm>
            <a:off x="2375425" y="445025"/>
            <a:ext cx="6768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NCN Gaps by State/Territory Area</a:t>
            </a:r>
            <a:endParaRPr/>
          </a:p>
        </p:txBody>
      </p:sp>
      <p:pic>
        <p:nvPicPr>
          <p:cNvPr id="350" name="Google Shape;350;p48"/>
          <p:cNvPicPr preferRelativeResize="0"/>
          <p:nvPr/>
        </p:nvPicPr>
        <p:blipFill>
          <a:blip r:embed="rId3">
            <a:alphaModFix/>
          </a:blip>
          <a:stretch>
            <a:fillRect/>
          </a:stretch>
        </p:blipFill>
        <p:spPr>
          <a:xfrm>
            <a:off x="3432600" y="1213700"/>
            <a:ext cx="5646177" cy="3652926"/>
          </a:xfrm>
          <a:prstGeom prst="rect">
            <a:avLst/>
          </a:prstGeom>
          <a:noFill/>
          <a:ln>
            <a:noFill/>
          </a:ln>
        </p:spPr>
      </p:pic>
      <p:graphicFrame>
        <p:nvGraphicFramePr>
          <p:cNvPr id="351" name="Google Shape;351;p48"/>
          <p:cNvGraphicFramePr/>
          <p:nvPr/>
        </p:nvGraphicFramePr>
        <p:xfrm>
          <a:off x="97900" y="304875"/>
          <a:ext cx="3000000" cy="3000000"/>
        </p:xfrm>
        <a:graphic>
          <a:graphicData uri="http://schemas.openxmlformats.org/drawingml/2006/table">
            <a:tbl>
              <a:tblPr>
                <a:noFill/>
                <a:tableStyleId>{8DB22BC8-11DF-49AA-BC98-02B5494D5642}</a:tableStyleId>
              </a:tblPr>
              <a:tblGrid>
                <a:gridCol w="1027250"/>
                <a:gridCol w="1039675"/>
              </a:tblGrid>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American Samoa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54.55%</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Alaska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47.79%</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South Dakota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32.85%</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Wyoming</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32.13%</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Utah</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28.55%</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Kansas</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28.04%</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New Mexico</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23.32%</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North Dakota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23.31%</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Colorado</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22.50%</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Nevada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18.80%</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Nebraska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18.17%</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Idaho</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17.23%</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Arizona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16.21%</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Hawaii</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15.90%</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Washington</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15.25%</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Montana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12.52%</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Oregon</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12.34%</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Illinois</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8.59%</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Maine</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7.62%</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Georgia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6.44%</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Michigan</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4.47%</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Texas</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3.90%</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Oklahoma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2.73%</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Arkansas</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2.37%</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Mississippi</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Calibri"/>
                          <a:ea typeface="Calibri"/>
                          <a:cs typeface="Calibri"/>
                          <a:sym typeface="Calibri"/>
                        </a:rPr>
                        <a:t>2.19%</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352" name="Google Shape;352;p48"/>
          <p:cNvGraphicFramePr/>
          <p:nvPr/>
        </p:nvGraphicFramePr>
        <p:xfrm>
          <a:off x="2375425" y="3657675"/>
          <a:ext cx="3000000" cy="3000000"/>
        </p:xfrm>
        <a:graphic>
          <a:graphicData uri="http://schemas.openxmlformats.org/drawingml/2006/table">
            <a:tbl>
              <a:tblPr>
                <a:noFill/>
                <a:tableStyleId>{8DB22BC8-11DF-49AA-BC98-02B5494D5642}</a:tableStyleId>
              </a:tblPr>
              <a:tblGrid>
                <a:gridCol w="1027250"/>
              </a:tblGrid>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Minnesota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South Carolina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Kentucky</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Louisiana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Florida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Wisconsin</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Iowa</a:t>
                      </a:r>
                      <a:endParaRPr sz="1100">
                        <a:latin typeface="Calibri"/>
                        <a:ea typeface="Calibri"/>
                        <a:cs typeface="Calibri"/>
                        <a:sym typeface="Calibri"/>
                      </a:endParaRPr>
                    </a:p>
                  </a:txBody>
                  <a:tcPr marT="0" marB="0" marR="0" marL="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53" name="Google Shape;353;p48"/>
          <p:cNvSpPr txBox="1"/>
          <p:nvPr/>
        </p:nvSpPr>
        <p:spPr>
          <a:xfrm>
            <a:off x="2375525" y="3351500"/>
            <a:ext cx="102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&lt; 2% Gap</a:t>
            </a:r>
            <a:endParaRPr/>
          </a:p>
        </p:txBody>
      </p:sp>
      <p:sp>
        <p:nvSpPr>
          <p:cNvPr id="354" name="Google Shape;354;p48"/>
          <p:cNvSpPr txBox="1"/>
          <p:nvPr/>
        </p:nvSpPr>
        <p:spPr>
          <a:xfrm>
            <a:off x="3432600" y="4743300"/>
            <a:ext cx="6790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Gaps assume CORSs adequately “cover” a 70 km radius circle around them.</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7"/>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Geographic Distribution</a:t>
            </a:r>
            <a:endParaRPr/>
          </a:p>
        </p:txBody>
      </p:sp>
      <p:pic>
        <p:nvPicPr>
          <p:cNvPr id="118" name="Google Shape;118;p17"/>
          <p:cNvPicPr preferRelativeResize="0"/>
          <p:nvPr/>
        </p:nvPicPr>
        <p:blipFill>
          <a:blip r:embed="rId3">
            <a:alphaModFix/>
          </a:blip>
          <a:stretch>
            <a:fillRect/>
          </a:stretch>
        </p:blipFill>
        <p:spPr>
          <a:xfrm>
            <a:off x="152400" y="1017725"/>
            <a:ext cx="6377032" cy="4125775"/>
          </a:xfrm>
          <a:prstGeom prst="rect">
            <a:avLst/>
          </a:prstGeom>
          <a:noFill/>
          <a:ln>
            <a:noFill/>
          </a:ln>
        </p:spPr>
      </p:pic>
      <p:sp>
        <p:nvSpPr>
          <p:cNvPr id="119" name="Google Shape;119;p17"/>
          <p:cNvSpPr txBox="1"/>
          <p:nvPr/>
        </p:nvSpPr>
        <p:spPr>
          <a:xfrm>
            <a:off x="6626400" y="1182175"/>
            <a:ext cx="25176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 </a:t>
            </a:r>
            <a:r>
              <a:rPr lang="en" sz="1600"/>
              <a:t>CORS Guidelines currently require stations to be at least 70 km apart from each other</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 Requirements for updates to the CORS Guidelines are being gathered from stakeholders </a:t>
            </a:r>
            <a:r>
              <a:rPr lang="en" sz="1600" u="sng"/>
              <a:t>right now</a:t>
            </a:r>
            <a:endParaRPr sz="1600" u="sng"/>
          </a:p>
          <a:p>
            <a:pPr indent="0" lvl="0" marL="0" rtl="0" algn="l">
              <a:spcBef>
                <a:spcPts val="0"/>
              </a:spcBef>
              <a:spcAft>
                <a:spcPts val="0"/>
              </a:spcAft>
              <a:buNone/>
            </a:pPr>
            <a:r>
              <a:t/>
            </a:r>
            <a:endParaRPr sz="1600" u="sng"/>
          </a:p>
          <a:p>
            <a:pPr indent="0" lvl="0" marL="0" rtl="0" algn="l">
              <a:spcBef>
                <a:spcPts val="0"/>
              </a:spcBef>
              <a:spcAft>
                <a:spcPts val="0"/>
              </a:spcAft>
              <a:buNone/>
            </a:pPr>
            <a:r>
              <a:rPr lang="en" sz="1600"/>
              <a:t>- Contact </a:t>
            </a:r>
            <a:r>
              <a:rPr lang="en" sz="1600" u="sng">
                <a:solidFill>
                  <a:schemeClr val="hlink"/>
                </a:solidFill>
                <a:hlinkClick r:id="rId4"/>
              </a:rPr>
              <a:t>john.galetzka@noaa.gov</a:t>
            </a:r>
            <a:r>
              <a:rPr lang="en" sz="1600"/>
              <a:t>  or </a:t>
            </a:r>
            <a:r>
              <a:rPr lang="en" sz="1600" u="sng">
                <a:solidFill>
                  <a:schemeClr val="hlink"/>
                </a:solidFill>
                <a:hlinkClick r:id="rId5"/>
              </a:rPr>
              <a:t>don.haw@noaa.gov</a:t>
            </a:r>
            <a:r>
              <a:rPr lang="en" sz="1600"/>
              <a:t> to discuss your plans before building new CORS</a:t>
            </a:r>
            <a:endParaRPr sz="1600"/>
          </a:p>
          <a:p>
            <a:pPr indent="0" lvl="0" marL="0" rtl="0" algn="l">
              <a:spcBef>
                <a:spcPts val="0"/>
              </a:spcBef>
              <a:spcAft>
                <a:spcPts val="0"/>
              </a:spcAft>
              <a:buNone/>
            </a:pPr>
            <a:r>
              <a:rPr lang="en" sz="1600"/>
              <a:t> </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311700" y="445025"/>
            <a:ext cx="48411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Partners</a:t>
            </a:r>
            <a:endParaRPr/>
          </a:p>
        </p:txBody>
      </p:sp>
      <p:sp>
        <p:nvSpPr>
          <p:cNvPr id="125" name="Google Shape;125;p18"/>
          <p:cNvSpPr txBox="1"/>
          <p:nvPr>
            <p:ph idx="1" type="body"/>
          </p:nvPr>
        </p:nvSpPr>
        <p:spPr>
          <a:xfrm>
            <a:off x="311700" y="1152475"/>
            <a:ext cx="4767600" cy="3416400"/>
          </a:xfrm>
          <a:prstGeom prst="rect">
            <a:avLst/>
          </a:prstGeom>
        </p:spPr>
        <p:txBody>
          <a:bodyPr anchorCtr="0" anchor="t" bIns="34275" lIns="68575" spcFirstLastPara="1" rIns="68575" wrap="square" tIns="34275">
            <a:noAutofit/>
          </a:bodyPr>
          <a:lstStyle/>
          <a:p>
            <a:pPr indent="-381000" lvl="0" marL="457200" rtl="0" algn="l">
              <a:spcBef>
                <a:spcPts val="500"/>
              </a:spcBef>
              <a:spcAft>
                <a:spcPts val="0"/>
              </a:spcAft>
              <a:buSzPts val="2400"/>
              <a:buChar char="•"/>
            </a:pPr>
            <a:r>
              <a:rPr lang="en"/>
              <a:t>25% of the NCN data comes from the National Science Foundation (NSF via UNAVCO)</a:t>
            </a:r>
            <a:endParaRPr/>
          </a:p>
          <a:p>
            <a:pPr indent="-381000" lvl="0" marL="457200" rtl="0" algn="l">
              <a:spcBef>
                <a:spcPts val="0"/>
              </a:spcBef>
              <a:spcAft>
                <a:spcPts val="0"/>
              </a:spcAft>
              <a:buSzPts val="2400"/>
              <a:buChar char="•"/>
            </a:pPr>
            <a:r>
              <a:rPr lang="en"/>
              <a:t>75% of NCN data comes from the top 23 largest partners</a:t>
            </a:r>
            <a:endParaRPr/>
          </a:p>
          <a:p>
            <a:pPr indent="0" lvl="0" marL="457200" rtl="0" algn="l">
              <a:spcBef>
                <a:spcPts val="500"/>
              </a:spcBef>
              <a:spcAft>
                <a:spcPts val="0"/>
              </a:spcAft>
              <a:buNone/>
            </a:pPr>
            <a:r>
              <a:t/>
            </a:r>
            <a:endParaRPr/>
          </a:p>
          <a:p>
            <a:pPr indent="-381000" lvl="0" marL="457200" rtl="0" algn="l">
              <a:spcBef>
                <a:spcPts val="500"/>
              </a:spcBef>
              <a:spcAft>
                <a:spcPts val="0"/>
              </a:spcAft>
              <a:buSzPts val="2400"/>
              <a:buChar char="•"/>
            </a:pPr>
            <a:r>
              <a:rPr lang="en"/>
              <a:t>Remaining 25% of data comes from 133 partners</a:t>
            </a:r>
            <a:endParaRPr/>
          </a:p>
        </p:txBody>
      </p:sp>
      <p:pic>
        <p:nvPicPr>
          <p:cNvPr id="126" name="Google Shape;126;p18"/>
          <p:cNvPicPr preferRelativeResize="0"/>
          <p:nvPr/>
        </p:nvPicPr>
        <p:blipFill>
          <a:blip r:embed="rId3">
            <a:alphaModFix/>
          </a:blip>
          <a:stretch>
            <a:fillRect/>
          </a:stretch>
        </p:blipFill>
        <p:spPr>
          <a:xfrm>
            <a:off x="5305200" y="152400"/>
            <a:ext cx="3435528"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9"/>
          <p:cNvSpPr txBox="1"/>
          <p:nvPr>
            <p:ph type="title"/>
          </p:nvPr>
        </p:nvSpPr>
        <p:spPr>
          <a:xfrm>
            <a:off x="311700" y="445025"/>
            <a:ext cx="48411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Partners</a:t>
            </a:r>
            <a:endParaRPr/>
          </a:p>
        </p:txBody>
      </p:sp>
      <p:sp>
        <p:nvSpPr>
          <p:cNvPr id="132" name="Google Shape;132;p19"/>
          <p:cNvSpPr txBox="1"/>
          <p:nvPr>
            <p:ph idx="1" type="body"/>
          </p:nvPr>
        </p:nvSpPr>
        <p:spPr>
          <a:xfrm>
            <a:off x="311700" y="1152475"/>
            <a:ext cx="4767600" cy="3416400"/>
          </a:xfrm>
          <a:prstGeom prst="rect">
            <a:avLst/>
          </a:prstGeom>
        </p:spPr>
        <p:txBody>
          <a:bodyPr anchorCtr="0" anchor="t" bIns="34275" lIns="68575" spcFirstLastPara="1" rIns="68575" wrap="square" tIns="34275">
            <a:noAutofit/>
          </a:bodyPr>
          <a:lstStyle/>
          <a:p>
            <a:pPr indent="-381000" lvl="0" marL="457200" rtl="0" algn="l">
              <a:spcBef>
                <a:spcPts val="500"/>
              </a:spcBef>
              <a:spcAft>
                <a:spcPts val="0"/>
              </a:spcAft>
              <a:buSzPts val="2400"/>
              <a:buChar char="•"/>
            </a:pPr>
            <a:r>
              <a:rPr lang="en"/>
              <a:t>25% of the NCN data comes from the National Science Foundation (NSF via UNAVCO)</a:t>
            </a:r>
            <a:endParaRPr/>
          </a:p>
          <a:p>
            <a:pPr indent="-381000" lvl="0" marL="457200" rtl="0" algn="l">
              <a:spcBef>
                <a:spcPts val="0"/>
              </a:spcBef>
              <a:spcAft>
                <a:spcPts val="0"/>
              </a:spcAft>
              <a:buSzPts val="2400"/>
              <a:buChar char="•"/>
            </a:pPr>
            <a:r>
              <a:rPr lang="en"/>
              <a:t>75% of NCN data comes from the top 23 largest partners</a:t>
            </a:r>
            <a:endParaRPr/>
          </a:p>
          <a:p>
            <a:pPr indent="0" lvl="0" marL="457200" rtl="0" algn="l">
              <a:spcBef>
                <a:spcPts val="500"/>
              </a:spcBef>
              <a:spcAft>
                <a:spcPts val="0"/>
              </a:spcAft>
              <a:buNone/>
            </a:pPr>
            <a:r>
              <a:t/>
            </a:r>
            <a:endParaRPr/>
          </a:p>
          <a:p>
            <a:pPr indent="-381000" lvl="0" marL="457200" rtl="0" algn="l">
              <a:spcBef>
                <a:spcPts val="500"/>
              </a:spcBef>
              <a:spcAft>
                <a:spcPts val="0"/>
              </a:spcAft>
              <a:buSzPts val="2400"/>
              <a:buChar char="•"/>
            </a:pPr>
            <a:r>
              <a:rPr lang="en"/>
              <a:t>Remaining 25% of data comes from 133 partners</a:t>
            </a:r>
            <a:endParaRPr/>
          </a:p>
        </p:txBody>
      </p:sp>
      <p:pic>
        <p:nvPicPr>
          <p:cNvPr id="133" name="Google Shape;133;p19"/>
          <p:cNvPicPr preferRelativeResize="0"/>
          <p:nvPr/>
        </p:nvPicPr>
        <p:blipFill>
          <a:blip r:embed="rId3">
            <a:alphaModFix/>
          </a:blip>
          <a:stretch>
            <a:fillRect/>
          </a:stretch>
        </p:blipFill>
        <p:spPr>
          <a:xfrm>
            <a:off x="5305200" y="152400"/>
            <a:ext cx="3435528" cy="4838702"/>
          </a:xfrm>
          <a:prstGeom prst="rect">
            <a:avLst/>
          </a:prstGeom>
          <a:noFill/>
          <a:ln>
            <a:noFill/>
          </a:ln>
        </p:spPr>
      </p:pic>
      <p:pic>
        <p:nvPicPr>
          <p:cNvPr id="134" name="Google Shape;134;p19"/>
          <p:cNvPicPr preferRelativeResize="0"/>
          <p:nvPr/>
        </p:nvPicPr>
        <p:blipFill>
          <a:blip r:embed="rId4">
            <a:alphaModFix/>
          </a:blip>
          <a:stretch>
            <a:fillRect/>
          </a:stretch>
        </p:blipFill>
        <p:spPr>
          <a:xfrm>
            <a:off x="5192526" y="0"/>
            <a:ext cx="3861599" cy="5143501"/>
          </a:xfrm>
          <a:prstGeom prst="rect">
            <a:avLst/>
          </a:prstGeom>
          <a:noFill/>
          <a:ln>
            <a:noFill/>
          </a:ln>
        </p:spPr>
      </p:pic>
      <p:cxnSp>
        <p:nvCxnSpPr>
          <p:cNvPr id="135" name="Google Shape;135;p19"/>
          <p:cNvCxnSpPr/>
          <p:nvPr/>
        </p:nvCxnSpPr>
        <p:spPr>
          <a:xfrm rot="10800000">
            <a:off x="6337525" y="220550"/>
            <a:ext cx="0" cy="4463700"/>
          </a:xfrm>
          <a:prstGeom prst="straightConnector1">
            <a:avLst/>
          </a:prstGeom>
          <a:noFill/>
          <a:ln cap="flat" cmpd="sng" w="9525">
            <a:solidFill>
              <a:schemeClr val="accent6"/>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Partners and Stations by the Numbers</a:t>
            </a:r>
            <a:endParaRPr/>
          </a:p>
        </p:txBody>
      </p:sp>
      <p:pic>
        <p:nvPicPr>
          <p:cNvPr id="141" name="Google Shape;141;p20"/>
          <p:cNvPicPr preferRelativeResize="0"/>
          <p:nvPr/>
        </p:nvPicPr>
        <p:blipFill rotWithShape="1">
          <a:blip r:embed="rId3">
            <a:alphaModFix/>
          </a:blip>
          <a:srcRect b="0" l="4933" r="0" t="0"/>
          <a:stretch/>
        </p:blipFill>
        <p:spPr>
          <a:xfrm>
            <a:off x="122125" y="1185775"/>
            <a:ext cx="4351575" cy="3641751"/>
          </a:xfrm>
          <a:prstGeom prst="rect">
            <a:avLst/>
          </a:prstGeom>
          <a:noFill/>
          <a:ln>
            <a:noFill/>
          </a:ln>
        </p:spPr>
      </p:pic>
      <p:pic>
        <p:nvPicPr>
          <p:cNvPr id="142" name="Google Shape;142;p20"/>
          <p:cNvPicPr preferRelativeResize="0"/>
          <p:nvPr/>
        </p:nvPicPr>
        <p:blipFill rotWithShape="1">
          <a:blip r:embed="rId4">
            <a:alphaModFix/>
          </a:blip>
          <a:srcRect b="0" l="0" r="4933" t="0"/>
          <a:stretch/>
        </p:blipFill>
        <p:spPr>
          <a:xfrm>
            <a:off x="4625600" y="1185775"/>
            <a:ext cx="4351575" cy="3641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t/>
            </a:r>
            <a:endParaRPr/>
          </a:p>
        </p:txBody>
      </p:sp>
      <p:sp>
        <p:nvSpPr>
          <p:cNvPr id="148" name="Google Shape;148;p21"/>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0" lvl="0" marL="0" rtl="0" algn="l">
              <a:spcBef>
                <a:spcPts val="500"/>
              </a:spcBef>
              <a:spcAft>
                <a:spcPts val="0"/>
              </a:spcAft>
              <a:buNone/>
            </a:pPr>
            <a:r>
              <a:t/>
            </a:r>
            <a:endParaRPr/>
          </a:p>
        </p:txBody>
      </p:sp>
      <p:pic>
        <p:nvPicPr>
          <p:cNvPr id="149" name="Google Shape;149;p21"/>
          <p:cNvPicPr preferRelativeResize="0"/>
          <p:nvPr/>
        </p:nvPicPr>
        <p:blipFill>
          <a:blip r:embed="rId3">
            <a:alphaModFix/>
          </a:blip>
          <a:stretch>
            <a:fillRect/>
          </a:stretch>
        </p:blipFill>
        <p:spPr>
          <a:xfrm>
            <a:off x="958975" y="632050"/>
            <a:ext cx="7359075" cy="3773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Multi-Year CORS Reprocessing (MYCS2)</a:t>
            </a:r>
            <a:endParaRPr/>
          </a:p>
        </p:txBody>
      </p:sp>
      <p:sp>
        <p:nvSpPr>
          <p:cNvPr id="155" name="Google Shape;155;p22"/>
          <p:cNvSpPr txBox="1"/>
          <p:nvPr>
            <p:ph idx="1" type="body"/>
          </p:nvPr>
        </p:nvSpPr>
        <p:spPr>
          <a:xfrm>
            <a:off x="-72575" y="1111050"/>
            <a:ext cx="4260300" cy="3416400"/>
          </a:xfrm>
          <a:prstGeom prst="rect">
            <a:avLst/>
          </a:prstGeom>
        </p:spPr>
        <p:txBody>
          <a:bodyPr anchorCtr="0" anchor="t" bIns="34275" lIns="68575" spcFirstLastPara="1" rIns="68575" wrap="square" tIns="34275">
            <a:noAutofit/>
          </a:bodyPr>
          <a:lstStyle/>
          <a:p>
            <a:pPr indent="-342900" lvl="0" marL="457200" rtl="0" algn="l">
              <a:spcBef>
                <a:spcPts val="500"/>
              </a:spcBef>
              <a:spcAft>
                <a:spcPts val="0"/>
              </a:spcAft>
              <a:buSzPts val="1800"/>
              <a:buChar char="•"/>
            </a:pPr>
            <a:r>
              <a:rPr lang="en" sz="1800"/>
              <a:t>Re-processed all NCN stations’ data, 1996-2016, with data &gt; 3 yrs</a:t>
            </a:r>
            <a:br>
              <a:rPr lang="en" sz="1800"/>
            </a:br>
            <a:endParaRPr sz="1800"/>
          </a:p>
          <a:p>
            <a:pPr indent="-342900" lvl="0" marL="457200" rtl="0" algn="l">
              <a:spcBef>
                <a:spcPts val="0"/>
              </a:spcBef>
              <a:spcAft>
                <a:spcPts val="0"/>
              </a:spcAft>
              <a:buSzPts val="1800"/>
              <a:buChar char="•"/>
            </a:pPr>
            <a:r>
              <a:rPr lang="en" sz="1800"/>
              <a:t>Why?</a:t>
            </a:r>
            <a:endParaRPr sz="1800"/>
          </a:p>
          <a:p>
            <a:pPr indent="-323850" lvl="1" marL="914400" rtl="0" algn="l">
              <a:spcBef>
                <a:spcPts val="0"/>
              </a:spcBef>
              <a:spcAft>
                <a:spcPts val="0"/>
              </a:spcAft>
              <a:buSzPts val="1500"/>
              <a:buChar char="–"/>
            </a:pPr>
            <a:r>
              <a:rPr lang="en" sz="1500"/>
              <a:t>New ITRF version</a:t>
            </a:r>
            <a:endParaRPr sz="1500"/>
          </a:p>
          <a:p>
            <a:pPr indent="-323850" lvl="1" marL="914400" rtl="0" algn="l">
              <a:spcBef>
                <a:spcPts val="0"/>
              </a:spcBef>
              <a:spcAft>
                <a:spcPts val="0"/>
              </a:spcAft>
              <a:buSzPts val="1500"/>
              <a:buChar char="–"/>
            </a:pPr>
            <a:r>
              <a:rPr lang="en" sz="1500"/>
              <a:t>Hundreds of new CORS installed since MYCS1 in 2011</a:t>
            </a:r>
            <a:br>
              <a:rPr lang="en" sz="1500"/>
            </a:br>
            <a:endParaRPr sz="1500"/>
          </a:p>
          <a:p>
            <a:pPr indent="-342900" lvl="0" marL="457200" rtl="0" algn="l">
              <a:spcBef>
                <a:spcPts val="0"/>
              </a:spcBef>
              <a:spcAft>
                <a:spcPts val="0"/>
              </a:spcAft>
              <a:buSzPts val="1800"/>
              <a:buChar char="•"/>
            </a:pPr>
            <a:r>
              <a:rPr lang="en" sz="1800"/>
              <a:t>Obtain:</a:t>
            </a:r>
            <a:endParaRPr sz="1800"/>
          </a:p>
          <a:p>
            <a:pPr indent="-323850" lvl="1" marL="914400" rtl="0" algn="l">
              <a:spcBef>
                <a:spcPts val="0"/>
              </a:spcBef>
              <a:spcAft>
                <a:spcPts val="0"/>
              </a:spcAft>
              <a:buSzPts val="1500"/>
              <a:buChar char="–"/>
            </a:pPr>
            <a:r>
              <a:rPr lang="en" sz="1500"/>
              <a:t>Precise 2016 position and velocity</a:t>
            </a:r>
            <a:endParaRPr sz="1500"/>
          </a:p>
          <a:p>
            <a:pPr indent="-323850" lvl="1" marL="914400" rtl="0" algn="l">
              <a:spcBef>
                <a:spcPts val="0"/>
              </a:spcBef>
              <a:spcAft>
                <a:spcPts val="0"/>
              </a:spcAft>
              <a:buSzPts val="1500"/>
              <a:buChar char="–"/>
            </a:pPr>
            <a:r>
              <a:rPr lang="en" sz="1500"/>
              <a:t>Coordinate function (i.e. past coordinates and velocity)</a:t>
            </a:r>
            <a:endParaRPr sz="1500"/>
          </a:p>
          <a:p>
            <a:pPr indent="-323850" lvl="1" marL="914400" rtl="0" algn="l">
              <a:spcBef>
                <a:spcPts val="0"/>
              </a:spcBef>
              <a:spcAft>
                <a:spcPts val="0"/>
              </a:spcAft>
              <a:buSzPts val="1500"/>
              <a:buChar char="–"/>
            </a:pPr>
            <a:r>
              <a:rPr lang="en" sz="1500"/>
              <a:t>Station quality</a:t>
            </a:r>
            <a:br>
              <a:rPr lang="en" sz="1500"/>
            </a:br>
            <a:endParaRPr sz="1500"/>
          </a:p>
          <a:p>
            <a:pPr indent="-342900" lvl="0" marL="457200" rtl="0" algn="l">
              <a:spcBef>
                <a:spcPts val="0"/>
              </a:spcBef>
              <a:spcAft>
                <a:spcPts val="0"/>
              </a:spcAft>
              <a:buSzPts val="1800"/>
              <a:buChar char="•"/>
            </a:pPr>
            <a:r>
              <a:rPr lang="en" sz="1800"/>
              <a:t>Reveals Complex Motion</a:t>
            </a:r>
            <a:endParaRPr sz="1500"/>
          </a:p>
        </p:txBody>
      </p:sp>
      <p:pic>
        <p:nvPicPr>
          <p:cNvPr id="156" name="Google Shape;156;p22"/>
          <p:cNvPicPr preferRelativeResize="0"/>
          <p:nvPr/>
        </p:nvPicPr>
        <p:blipFill>
          <a:blip r:embed="rId3">
            <a:alphaModFix/>
          </a:blip>
          <a:stretch>
            <a:fillRect/>
          </a:stretch>
        </p:blipFill>
        <p:spPr>
          <a:xfrm>
            <a:off x="4495675" y="1017725"/>
            <a:ext cx="3966225" cy="40465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