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1"/>
    <p:sldMasterId id="2147483972" r:id="rId2"/>
  </p:sldMasterIdLst>
  <p:notesMasterIdLst>
    <p:notesMasterId r:id="rId64"/>
  </p:notesMasterIdLst>
  <p:sldIdLst>
    <p:sldId id="2300" r:id="rId3"/>
    <p:sldId id="2130" r:id="rId4"/>
    <p:sldId id="2271" r:id="rId5"/>
    <p:sldId id="2272" r:id="rId6"/>
    <p:sldId id="2277" r:id="rId7"/>
    <p:sldId id="2278" r:id="rId8"/>
    <p:sldId id="2279" r:id="rId9"/>
    <p:sldId id="2152" r:id="rId10"/>
    <p:sldId id="2143" r:id="rId11"/>
    <p:sldId id="2063" r:id="rId12"/>
    <p:sldId id="2053" r:id="rId13"/>
    <p:sldId id="2273" r:id="rId14"/>
    <p:sldId id="2213" r:id="rId15"/>
    <p:sldId id="2229" r:id="rId16"/>
    <p:sldId id="2234" r:id="rId17"/>
    <p:sldId id="2233" r:id="rId18"/>
    <p:sldId id="2232" r:id="rId19"/>
    <p:sldId id="2235" r:id="rId20"/>
    <p:sldId id="2209" r:id="rId21"/>
    <p:sldId id="2276" r:id="rId22"/>
    <p:sldId id="2194" r:id="rId23"/>
    <p:sldId id="2198" r:id="rId24"/>
    <p:sldId id="2236" r:id="rId25"/>
    <p:sldId id="2244" r:id="rId26"/>
    <p:sldId id="2169" r:id="rId27"/>
    <p:sldId id="2247" r:id="rId28"/>
    <p:sldId id="2301" r:id="rId29"/>
    <p:sldId id="2302" r:id="rId30"/>
    <p:sldId id="2303" r:id="rId31"/>
    <p:sldId id="2304" r:id="rId32"/>
    <p:sldId id="2305" r:id="rId33"/>
    <p:sldId id="2306" r:id="rId34"/>
    <p:sldId id="2307" r:id="rId35"/>
    <p:sldId id="2266" r:id="rId36"/>
    <p:sldId id="2248" r:id="rId37"/>
    <p:sldId id="2249" r:id="rId38"/>
    <p:sldId id="2262" r:id="rId39"/>
    <p:sldId id="2265" r:id="rId40"/>
    <p:sldId id="2280" r:id="rId41"/>
    <p:sldId id="2282" r:id="rId42"/>
    <p:sldId id="2289" r:id="rId43"/>
    <p:sldId id="2294" r:id="rId44"/>
    <p:sldId id="2296" r:id="rId45"/>
    <p:sldId id="2261" r:id="rId46"/>
    <p:sldId id="2274" r:id="rId47"/>
    <p:sldId id="257" r:id="rId48"/>
    <p:sldId id="263" r:id="rId49"/>
    <p:sldId id="268" r:id="rId50"/>
    <p:sldId id="269" r:id="rId51"/>
    <p:sldId id="271" r:id="rId52"/>
    <p:sldId id="272" r:id="rId53"/>
    <p:sldId id="273" r:id="rId54"/>
    <p:sldId id="264" r:id="rId55"/>
    <p:sldId id="266" r:id="rId56"/>
    <p:sldId id="2308" r:id="rId57"/>
    <p:sldId id="2263" r:id="rId58"/>
    <p:sldId id="2253" r:id="rId59"/>
    <p:sldId id="2264" r:id="rId60"/>
    <p:sldId id="2231" r:id="rId61"/>
    <p:sldId id="2275" r:id="rId62"/>
    <p:sldId id="2309" r:id="rId6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ael Dennis" initials="MD" lastIdx="1" clrIdx="0">
    <p:extLst>
      <p:ext uri="{19B8F6BF-5375-455C-9EA6-DF929625EA0E}">
        <p15:presenceInfo xmlns:p15="http://schemas.microsoft.com/office/powerpoint/2012/main" userId="043abf545f85821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4A8B2C"/>
    <a:srgbClr val="FF3300"/>
    <a:srgbClr val="000000"/>
    <a:srgbClr val="004F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06" autoAdjust="0"/>
    <p:restoredTop sz="91462" autoAdjust="0"/>
  </p:normalViewPr>
  <p:slideViewPr>
    <p:cSldViewPr snapToGrid="0" snapToObjects="1">
      <p:cViewPr varScale="1">
        <p:scale>
          <a:sx n="101" d="100"/>
          <a:sy n="101" d="100"/>
        </p:scale>
        <p:origin x="85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C1CB3B-601C-3044-872C-680405EF9CD1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87191B-5443-0B49-80DC-518BB88BF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536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 are about to enter another dimension, a dimension where the curved surface of the earth is made flat, where coordinates are distorted and distances are not what they seem.  Welcome, to  the Alpha Zone!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87191B-5443-0B49-80DC-518BB88BFE3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1656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518235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620934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797810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016454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788952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39089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87191B-5443-0B49-80DC-518BB88BF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8762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87191B-5443-0B49-80DC-518BB88BF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64147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87191B-5443-0B49-80DC-518BB88BF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6533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87191B-5443-0B49-80DC-518BB88BFE3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068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268930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617132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4784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ustom Title Slide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4C8179-00F4-C5CF-A2B2-611C5D4C81E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635"/>
            <a:ext cx="1219403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84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609585" lvl="0" indent="-304792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 b="1"/>
            </a:lvl1pPr>
            <a:lvl2pPr marL="1219170" lvl="1" indent="-304792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/>
            </a:lvl2pPr>
            <a:lvl3pPr marL="1828754" lvl="2" indent="-304792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1"/>
            </a:lvl3pPr>
            <a:lvl4pPr marL="2438339" lvl="3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4pPr>
            <a:lvl5pPr marL="3047924" lvl="4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5pPr>
            <a:lvl6pPr marL="3657509" lvl="5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6pPr>
            <a:lvl7pPr marL="4267093" lvl="6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7pPr>
            <a:lvl8pPr marL="4876678" lvl="7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8pPr>
            <a:lvl9pPr marL="5486263" lvl="8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609585" lvl="0" indent="-507987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200"/>
            </a:lvl1pPr>
            <a:lvl2pPr marL="1219170" lvl="1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667"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3pPr>
            <a:lvl4pPr marL="2438339" lvl="3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2133"/>
            </a:lvl4pPr>
            <a:lvl5pPr marL="3047924" lvl="4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2133"/>
            </a:lvl5pPr>
            <a:lvl6pPr marL="3657509" lvl="5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6pPr>
            <a:lvl7pPr marL="4267093" lvl="6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7pPr>
            <a:lvl8pPr marL="4876678" lvl="7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8pPr>
            <a:lvl9pPr marL="5486263" lvl="8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609585" lvl="0" indent="-304792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 b="1"/>
            </a:lvl1pPr>
            <a:lvl2pPr marL="1219170" lvl="1" indent="-304792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/>
            </a:lvl2pPr>
            <a:lvl3pPr marL="1828754" lvl="2" indent="-304792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1"/>
            </a:lvl3pPr>
            <a:lvl4pPr marL="2438339" lvl="3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4pPr>
            <a:lvl5pPr marL="3047924" lvl="4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5pPr>
            <a:lvl6pPr marL="3657509" lvl="5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6pPr>
            <a:lvl7pPr marL="4267093" lvl="6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7pPr>
            <a:lvl8pPr marL="4876678" lvl="7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8pPr>
            <a:lvl9pPr marL="5486263" lvl="8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609585" lvl="0" indent="-507987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200"/>
            </a:lvl1pPr>
            <a:lvl2pPr marL="1219170" lvl="1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667"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3pPr>
            <a:lvl4pPr marL="2438339" lvl="3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2133"/>
            </a:lvl4pPr>
            <a:lvl5pPr marL="3047924" lvl="4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2133"/>
            </a:lvl5pPr>
            <a:lvl6pPr marL="3657509" lvl="5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6pPr>
            <a:lvl7pPr marL="4267093" lvl="6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7pPr>
            <a:lvl8pPr marL="4876678" lvl="7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8pPr>
            <a:lvl9pPr marL="5486263" lvl="8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952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5499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5106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667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609585" lvl="0" indent="-575719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4267"/>
            </a:lvl1pPr>
            <a:lvl2pPr marL="1219170" lvl="1" indent="-541853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3733"/>
            </a:lvl2pPr>
            <a:lvl3pPr marL="1828754" lvl="2" indent="-507987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200"/>
            </a:lvl3pPr>
            <a:lvl4pPr marL="2438339" lvl="3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667"/>
            </a:lvl4pPr>
            <a:lvl5pPr marL="3047924" lvl="4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667"/>
            </a:lvl5pPr>
            <a:lvl6pPr marL="3657509" lvl="5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6pPr>
            <a:lvl7pPr marL="4267093" lvl="6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7pPr>
            <a:lvl8pPr marL="4876678" lvl="7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8pPr>
            <a:lvl9pPr marL="5486263" lvl="8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609585" lvl="0" indent="-304792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1pPr>
            <a:lvl2pPr marL="1219170" lvl="1" indent="-304792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2pPr>
            <a:lvl3pPr marL="1828754" lvl="2" indent="-304792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3pPr>
            <a:lvl4pPr marL="2438339" lvl="3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4pPr>
            <a:lvl5pPr marL="3047924" lvl="4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5pPr>
            <a:lvl6pPr marL="3657509" lvl="5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6pPr>
            <a:lvl7pPr marL="4267093" lvl="6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7pPr>
            <a:lvl8pPr marL="4876678" lvl="7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8pPr>
            <a:lvl9pPr marL="5486263" lvl="8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3780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667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4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609585" lvl="0" indent="-304792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1pPr>
            <a:lvl2pPr marL="1219170" lvl="1" indent="-304792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2pPr>
            <a:lvl3pPr marL="1828754" lvl="2" indent="-304792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3pPr>
            <a:lvl4pPr marL="2438339" lvl="3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4pPr>
            <a:lvl5pPr marL="3047924" lvl="4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5pPr>
            <a:lvl6pPr marL="3657509" lvl="5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6pPr>
            <a:lvl7pPr marL="4267093" lvl="6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7pPr>
            <a:lvl8pPr marL="4876678" lvl="7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8pPr>
            <a:lvl9pPr marL="5486263" lvl="8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7149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609585" lvl="0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170" lvl="1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2249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285038" y="1828801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609585" lvl="0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170" lvl="1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2376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44000" y="6492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FCA8DAF9-CFC1-344C-89B7-DCB2EBBDC67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11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ADED4E-B04A-4590-40F3-32E45C382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492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FCA8DAF9-CFC1-344C-89B7-DCB2EBBDC67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33EB96-C9D2-15A9-D761-E251560AB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47120" cy="914400"/>
          </a:xfrm>
        </p:spPr>
        <p:txBody>
          <a:bodyPr/>
          <a:lstStyle/>
          <a:p>
            <a:endParaRPr lang="en-US" b="1" dirty="0">
              <a:latin typeface="+mn-lt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84F121D3-B0F5-EAB9-2BCA-643BA7FBC9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11247120" cy="4846320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594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ADED4E-B04A-4590-40F3-32E45C382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492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FCA8DAF9-CFC1-344C-89B7-DCB2EBBDC67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33EB96-C9D2-15A9-D761-E251560AB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47120" cy="914400"/>
          </a:xfrm>
        </p:spPr>
        <p:txBody>
          <a:bodyPr/>
          <a:lstStyle/>
          <a:p>
            <a:endParaRPr lang="en-US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5761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ADED4E-B04A-4590-40F3-32E45C382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492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FCA8DAF9-CFC1-344C-89B7-DCB2EBBDC67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639DFDDC-F7B4-9175-004F-D526BCFF4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457200"/>
            <a:ext cx="3474720" cy="1005840"/>
          </a:xfrm>
        </p:spPr>
        <p:txBody>
          <a:bodyPr tIns="45720" bIns="45720" anchor="t" anchorCtr="0">
            <a:normAutofit/>
          </a:bodyPr>
          <a:lstStyle>
            <a:lvl1pPr>
              <a:defRPr sz="3200"/>
            </a:lvl1pPr>
          </a:lstStyle>
          <a:p>
            <a:endParaRPr lang="en-US" b="1" dirty="0">
              <a:latin typeface="+mn-lt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30B5D0D-0383-0684-3296-25438009FE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440" y="1463040"/>
            <a:ext cx="3474720" cy="4846320"/>
          </a:xfrm>
        </p:spPr>
        <p:txBody>
          <a:bodyPr tIns="45720" bIns="45720" numCol="1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631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44000" y="6492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FCA8DAF9-CFC1-344C-89B7-DCB2EBBDC67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01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36C185-3C5A-B14E-7AA3-6D4AA1D11E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78CF70-1155-487E-B744-8711D623BA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83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44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5333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609585" lvl="0" indent="-304792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667">
                <a:solidFill>
                  <a:srgbClr val="888888"/>
                </a:solidFill>
              </a:defRPr>
            </a:lvl1pPr>
            <a:lvl2pPr marL="1219170" lvl="1" indent="-304792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2400">
                <a:solidFill>
                  <a:srgbClr val="888888"/>
                </a:solidFill>
              </a:defRPr>
            </a:lvl2pPr>
            <a:lvl3pPr marL="1828754" lvl="2" indent="-304792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133">
                <a:solidFill>
                  <a:srgbClr val="888888"/>
                </a:solidFill>
              </a:defRPr>
            </a:lvl3pPr>
            <a:lvl4pPr marL="2438339" lvl="3" indent="-304792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4pPr>
            <a:lvl5pPr marL="3047924" lvl="4" indent="-304792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5pPr>
            <a:lvl6pPr marL="3657509" lvl="5" indent="-304792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6pPr>
            <a:lvl7pPr marL="4267093" lvl="6" indent="-304792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7pPr>
            <a:lvl8pPr marL="4876678" lvl="7" indent="-304792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8pPr>
            <a:lvl9pPr marL="5486263" lvl="8" indent="-304792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40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609585" lvl="0" indent="-541853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3733"/>
            </a:lvl1pPr>
            <a:lvl2pPr marL="1219170" lvl="1" indent="-507987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3200"/>
            </a:lvl2pPr>
            <a:lvl3pPr marL="1828754" lvl="2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2400"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2400"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609585" lvl="0" indent="-541853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3733"/>
            </a:lvl1pPr>
            <a:lvl2pPr marL="1219170" lvl="1" indent="-507987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3200"/>
            </a:lvl2pPr>
            <a:lvl3pPr marL="1828754" lvl="2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2400"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2400"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835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BCE26D-6A7E-3D87-F313-08A969695B8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4036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1124712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11247120" cy="48463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5B2F7E2-D04B-3EA5-05CF-99C2B88BA2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0" y="64897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B78CF70-1155-487E-B744-8711D623BA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997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820" r:id="rId2"/>
    <p:sldLayoutId id="2147483824" r:id="rId3"/>
    <p:sldLayoutId id="2147483822" r:id="rId4"/>
    <p:sldLayoutId id="2147483823" r:id="rId5"/>
    <p:sldLayoutId id="2147483971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6966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ninjaworldamouthfulofmanythings.blogspot.com/2012/01/big-deals-and-great-discounts.html" TargetMode="Externa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hyperlink" Target="http://ninjaworldamouthfulofmanythings.blogspot.com/2012/01/big-deals-and-great-discounts.html" TargetMode="Externa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4D4DE-64B3-7810-F9F9-E4D898D802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0012" y="1122363"/>
            <a:ext cx="5438085" cy="2387600"/>
          </a:xfrm>
        </p:spPr>
        <p:txBody>
          <a:bodyPr>
            <a:normAutofit fontScale="90000"/>
          </a:bodyPr>
          <a:lstStyle/>
          <a:p>
            <a:pPr>
              <a:lnSpc>
                <a:spcPct val="110000"/>
              </a:lnSpc>
            </a:pPr>
            <a:r>
              <a:rPr lang="en-US" dirty="0">
                <a:latin typeface="Papyrus" panose="03070502060502030205" pitchFamily="66" charset="0"/>
                <a:cs typeface="Txt" panose="00000400000000000000" pitchFamily="2" charset="0"/>
              </a:rPr>
              <a:t>Welcome to the </a:t>
            </a:r>
            <a:r>
              <a:rPr lang="en-US" sz="8000" dirty="0">
                <a:latin typeface="Papyrus" panose="03070502060502030205" pitchFamily="66" charset="0"/>
                <a:cs typeface="Txt" panose="00000400000000000000" pitchFamily="2" charset="0"/>
              </a:rPr>
              <a:t>Alpha Zone</a:t>
            </a:r>
            <a:endParaRPr lang="en-US" dirty="0">
              <a:latin typeface="Papyrus" panose="03070502060502030205" pitchFamily="66" charset="0"/>
              <a:cs typeface="Txt" panose="00000400000000000000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3108DE-65D4-EF3F-4B0A-4B7B2DFE80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0011" y="3610308"/>
            <a:ext cx="5435813" cy="1263961"/>
          </a:xfrm>
        </p:spPr>
        <p:txBody>
          <a:bodyPr>
            <a:normAutofit lnSpcReduction="10000"/>
          </a:bodyPr>
          <a:lstStyle/>
          <a:p>
            <a:r>
              <a:rPr lang="en-US" sz="4400" b="1" i="1" dirty="0">
                <a:solidFill>
                  <a:schemeClr val="tx2"/>
                </a:solidFill>
              </a:rPr>
              <a:t>A Preview of </a:t>
            </a:r>
            <a:br>
              <a:rPr lang="en-US" sz="4400" b="1" i="1" dirty="0">
                <a:solidFill>
                  <a:schemeClr val="tx2"/>
                </a:solidFill>
              </a:rPr>
            </a:br>
            <a:r>
              <a:rPr lang="en-US" sz="4400" b="1" i="1" dirty="0">
                <a:solidFill>
                  <a:schemeClr val="tx2"/>
                </a:solidFill>
              </a:rPr>
              <a:t>State Plane 2022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6D153B-F98A-AE05-5F4D-C9F6D7C581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097" y="1122363"/>
            <a:ext cx="5361020" cy="56692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1FD4BE-0F47-336F-E25A-A052B73232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007" y="2585403"/>
            <a:ext cx="2743200" cy="2743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15A23AD-7C67-D356-1B39-BF12860D50C7}"/>
              </a:ext>
            </a:extLst>
          </p:cNvPr>
          <p:cNvSpPr txBox="1">
            <a:spLocks/>
          </p:cNvSpPr>
          <p:nvPr/>
        </p:nvSpPr>
        <p:spPr bwMode="auto">
          <a:xfrm>
            <a:off x="1270012" y="4978507"/>
            <a:ext cx="5435813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90000"/>
              </a:lnSpc>
              <a:buClrTx/>
              <a:buSzTx/>
              <a:buFont typeface="Arial" charset="0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Times New Roman" charset="0"/>
              </a:rPr>
              <a:t>Michael Dennis</a:t>
            </a:r>
          </a:p>
          <a:p>
            <a:pPr marL="0" marR="0" lvl="0" indent="0" algn="ctr" defTabSz="457200" rtl="0" eaLnBrk="1" fontAlgn="base" latinLnBrk="0" hangingPunct="1">
              <a:lnSpc>
                <a:spcPct val="90000"/>
              </a:lnSpc>
              <a:buClrTx/>
              <a:buSzTx/>
              <a:buFont typeface="Arial" charset="0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Times New Roman" charset="0"/>
              </a:rPr>
              <a:t>Krishna Tadepalli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B09C5A-0445-AB1E-A0E6-6046F3CB928B}"/>
              </a:ext>
            </a:extLst>
          </p:cNvPr>
          <p:cNvSpPr/>
          <p:nvPr/>
        </p:nvSpPr>
        <p:spPr>
          <a:xfrm>
            <a:off x="1272284" y="5944113"/>
            <a:ext cx="5433541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NGS Webinar Series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July 20, 2023</a:t>
            </a:r>
            <a:endParaRPr kumimoji="0" lang="en-GB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34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wilight-zone-s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30E207-5648-0EA3-3B03-9ECD9AFA2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8DAF9-CFC1-344C-89B7-DCB2EBBDC67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D45A71E-32B1-7166-C08C-EEB567E42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SPCS2022 distortion design philosophy</a:t>
            </a:r>
            <a:endParaRPr lang="en-US" b="1" dirty="0">
              <a:latin typeface="+mn-lt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CA95B9-CECC-0286-2BD3-BBD073F80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11734800" cy="485191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b="1" i="1" dirty="0"/>
              <a:t>Linear distortion </a:t>
            </a:r>
            <a:r>
              <a:rPr lang="en-US" dirty="0"/>
              <a:t>minimized at topographic surface (</a:t>
            </a:r>
            <a:r>
              <a:rPr lang="en-US" b="1" i="1" dirty="0"/>
              <a:t>not</a:t>
            </a:r>
            <a:r>
              <a:rPr lang="en-US" dirty="0"/>
              <a:t> ellipsoid surface)</a:t>
            </a:r>
          </a:p>
          <a:p>
            <a:pPr lvl="1">
              <a:lnSpc>
                <a:spcPct val="100000"/>
              </a:lnSpc>
            </a:pPr>
            <a:r>
              <a:rPr lang="en-US" b="1" i="1" dirty="0"/>
              <a:t>Purpose:  </a:t>
            </a:r>
            <a:r>
              <a:rPr lang="en-US" dirty="0"/>
              <a:t>reduce difference between projected “grid” and actual “ground” distances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Population distribution also taken into account in NGS designs</a:t>
            </a:r>
          </a:p>
          <a:p>
            <a:pPr>
              <a:lnSpc>
                <a:spcPct val="100000"/>
              </a:lnSpc>
            </a:pPr>
            <a:r>
              <a:rPr lang="en-US" b="1" dirty="0"/>
              <a:t>What is linear distortion?</a:t>
            </a:r>
          </a:p>
          <a:p>
            <a:pPr>
              <a:lnSpc>
                <a:spcPct val="100000"/>
              </a:lnSpc>
            </a:pPr>
            <a:endParaRPr lang="en-US" b="1" dirty="0"/>
          </a:p>
          <a:p>
            <a:pPr marL="0" indent="0">
              <a:lnSpc>
                <a:spcPct val="100000"/>
              </a:lnSpc>
              <a:buNone/>
            </a:pPr>
            <a:endParaRPr lang="en-US" b="1" dirty="0"/>
          </a:p>
          <a:p>
            <a:pPr lvl="1">
              <a:lnSpc>
                <a:spcPct val="100000"/>
              </a:lnSpc>
            </a:pPr>
            <a:r>
              <a:rPr lang="en-US" dirty="0"/>
              <a:t>Map projection “scale error” at topographic surface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Unique (i.e., same in every direction) only for </a:t>
            </a:r>
            <a:r>
              <a:rPr lang="en-US" b="1" i="1" dirty="0"/>
              <a:t>conformal </a:t>
            </a:r>
            <a:r>
              <a:rPr lang="en-US" dirty="0"/>
              <a:t>projections 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Given here in </a:t>
            </a:r>
            <a:r>
              <a:rPr lang="en-US" b="1" dirty="0"/>
              <a:t>parts per million </a:t>
            </a:r>
            <a:r>
              <a:rPr lang="en-US" dirty="0"/>
              <a:t>(ppm) = mm of distortion per km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57CEDAD-D650-98B4-CAA7-231E701139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0124524"/>
              </p:ext>
            </p:extLst>
          </p:nvPr>
        </p:nvGraphicFramePr>
        <p:xfrm>
          <a:off x="1055666" y="3347642"/>
          <a:ext cx="7971793" cy="103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6499">
                  <a:extLst>
                    <a:ext uri="{9D8B030D-6E8A-4147-A177-3AD203B41FA5}">
                      <a16:colId xmlns:a16="http://schemas.microsoft.com/office/drawing/2014/main" val="1180913409"/>
                    </a:ext>
                  </a:extLst>
                </a:gridCol>
                <a:gridCol w="412376">
                  <a:extLst>
                    <a:ext uri="{9D8B030D-6E8A-4147-A177-3AD203B41FA5}">
                      <a16:colId xmlns:a16="http://schemas.microsoft.com/office/drawing/2014/main" val="1296758829"/>
                    </a:ext>
                  </a:extLst>
                </a:gridCol>
                <a:gridCol w="5602941">
                  <a:extLst>
                    <a:ext uri="{9D8B030D-6E8A-4147-A177-3AD203B41FA5}">
                      <a16:colId xmlns:a16="http://schemas.microsoft.com/office/drawing/2014/main" val="3839775427"/>
                    </a:ext>
                  </a:extLst>
                </a:gridCol>
                <a:gridCol w="259977">
                  <a:extLst>
                    <a:ext uri="{9D8B030D-6E8A-4147-A177-3AD203B41FA5}">
                      <a16:colId xmlns:a16="http://schemas.microsoft.com/office/drawing/2014/main" val="703380171"/>
                    </a:ext>
                  </a:extLst>
                </a:gridCol>
              </a:tblGrid>
              <a:tr h="189185">
                <a:tc rowSpan="2">
                  <a:txBody>
                    <a:bodyPr/>
                    <a:lstStyle/>
                    <a:p>
                      <a:pPr algn="r"/>
                      <a:r>
                        <a:rPr lang="en-US" sz="2800" b="1" i="0" dirty="0">
                          <a:solidFill>
                            <a:srgbClr val="C00000"/>
                          </a:solidFill>
                        </a:rPr>
                        <a:t>Linear distortion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C00000"/>
                          </a:solidFill>
                        </a:rPr>
                        <a:t>=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C00000"/>
                          </a:solidFill>
                        </a:rPr>
                        <a:t>Projected minus actual distance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0276560"/>
                  </a:ext>
                </a:extLst>
              </a:tr>
              <a:tr h="185420">
                <a:tc vMerge="1">
                  <a:txBody>
                    <a:bodyPr/>
                    <a:lstStyle/>
                    <a:p>
                      <a:pPr algn="r"/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r"/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u="none" dirty="0">
                          <a:solidFill>
                            <a:srgbClr val="C00000"/>
                          </a:solidFill>
                        </a:rPr>
                        <a:t>Actual distance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u="none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59017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262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E624D9-5FCC-D472-802C-27E0ACFFB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8DAF9-CFC1-344C-89B7-DCB2EBBDC67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443F73C-DFB0-0AAF-8E61-5D0107BFA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Linear distortion magnitudes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0713696-DECC-16E6-539D-D37A2EDAF225}"/>
              </a:ext>
            </a:extLst>
          </p:cNvPr>
          <p:cNvGraphicFramePr>
            <a:graphicFrameLocks noGrp="1"/>
          </p:cNvGraphicFramePr>
          <p:nvPr/>
        </p:nvGraphicFramePr>
        <p:xfrm>
          <a:off x="457200" y="1534803"/>
          <a:ext cx="11247122" cy="4268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8070">
                  <a:extLst>
                    <a:ext uri="{9D8B030D-6E8A-4147-A177-3AD203B41FA5}">
                      <a16:colId xmlns:a16="http://schemas.microsoft.com/office/drawing/2014/main" val="3392396671"/>
                    </a:ext>
                  </a:extLst>
                </a:gridCol>
                <a:gridCol w="2048070">
                  <a:extLst>
                    <a:ext uri="{9D8B030D-6E8A-4147-A177-3AD203B41FA5}">
                      <a16:colId xmlns:a16="http://schemas.microsoft.com/office/drawing/2014/main" val="2296970034"/>
                    </a:ext>
                  </a:extLst>
                </a:gridCol>
                <a:gridCol w="2048070">
                  <a:extLst>
                    <a:ext uri="{9D8B030D-6E8A-4147-A177-3AD203B41FA5}">
                      <a16:colId xmlns:a16="http://schemas.microsoft.com/office/drawing/2014/main" val="542963314"/>
                    </a:ext>
                  </a:extLst>
                </a:gridCol>
                <a:gridCol w="2048070">
                  <a:extLst>
                    <a:ext uri="{9D8B030D-6E8A-4147-A177-3AD203B41FA5}">
                      <a16:colId xmlns:a16="http://schemas.microsoft.com/office/drawing/2014/main" val="2885494713"/>
                    </a:ext>
                  </a:extLst>
                </a:gridCol>
                <a:gridCol w="3054842">
                  <a:extLst>
                    <a:ext uri="{9D8B030D-6E8A-4147-A177-3AD203B41FA5}">
                      <a16:colId xmlns:a16="http://schemas.microsoft.com/office/drawing/2014/main" val="3006475454"/>
                    </a:ext>
                  </a:extLst>
                </a:gridCol>
              </a:tblGrid>
              <a:tr h="85378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Parts per million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Centimeters per kilometer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Feet </a:t>
                      </a:r>
                      <a:br>
                        <a:rPr lang="en-US" sz="2400" b="1" dirty="0"/>
                      </a:br>
                      <a:r>
                        <a:rPr lang="en-US" sz="2400" b="1" dirty="0"/>
                        <a:t>per mile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Dimensionless ratio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Examples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860204"/>
                  </a:ext>
                </a:extLst>
              </a:tr>
              <a:tr h="85378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20 ppm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2 cm/km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0.11 ft/mile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1:50,000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/>
                        <a:t>Typical “low distortion projection” limit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89944770"/>
                  </a:ext>
                </a:extLst>
              </a:tr>
              <a:tr h="85378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50 ppm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5 cm/km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0.26 ft/mile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1:20,000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/>
                        <a:t>Minimum distortion for designs by NGS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0693936"/>
                  </a:ext>
                </a:extLst>
              </a:tr>
              <a:tr h="85378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100 ppm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10 cm/km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0.53 ft/mile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1:10,000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/>
                        <a:t>Historic State Plane distortion design limit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18885100"/>
                  </a:ext>
                </a:extLst>
              </a:tr>
              <a:tr h="85378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400 ppm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40 cm/km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2.11 ft/mile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1:2,500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/>
                        <a:t>UTM distortion design limit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88568049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3B0FCAB8-60EC-F22C-6E36-F395B16CCE99}"/>
              </a:ext>
            </a:extLst>
          </p:cNvPr>
          <p:cNvSpPr/>
          <p:nvPr/>
        </p:nvSpPr>
        <p:spPr>
          <a:xfrm>
            <a:off x="457200" y="3250869"/>
            <a:ext cx="11247122" cy="83955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399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67319B-6F33-21EA-3D8E-F565F49C7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8DAF9-CFC1-344C-89B7-DCB2EBBDC67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03B71DB-E054-3C0B-9D03-93E9B10FB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 question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326F92-22F6-A454-7422-EC05A5354E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81125"/>
            <a:ext cx="11247120" cy="484632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Aft>
                <a:spcPts val="1800"/>
              </a:spcAft>
              <a:buNone/>
            </a:pPr>
            <a:r>
              <a:rPr lang="en-US" sz="32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Do you use “low distortion projections” (LDPs)?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7DD4EC-0BDB-DCCF-873F-01D365E24E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00" t="33131" r="33500" b="2768"/>
          <a:stretch/>
        </p:blipFill>
        <p:spPr>
          <a:xfrm>
            <a:off x="457200" y="2834640"/>
            <a:ext cx="10058400" cy="2388870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7EC93DE-C57F-FC7C-D56A-25754CD20886}"/>
              </a:ext>
            </a:extLst>
          </p:cNvPr>
          <p:cNvSpPr txBox="1"/>
          <p:nvPr/>
        </p:nvSpPr>
        <p:spPr>
          <a:xfrm>
            <a:off x="8412480" y="2377440"/>
            <a:ext cx="3779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850 of 1311 attendees responded</a:t>
            </a:r>
          </a:p>
        </p:txBody>
      </p:sp>
    </p:spTree>
    <p:extLst>
      <p:ext uri="{BB962C8B-B14F-4D97-AF65-F5344CB8AC3E}">
        <p14:creationId xmlns:p14="http://schemas.microsoft.com/office/powerpoint/2010/main" val="379119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728B8A-AE15-C894-2EB7-2C7B6C032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DAF9-CFC1-344C-89B7-DCB2EBBDC673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8257536-B2E1-B511-91E9-DEF4CECCC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Distortion design performance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16A02A-A1A6-6F49-4656-7578135290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Performance is range of </a:t>
            </a:r>
            <a:r>
              <a:rPr lang="en-US" b="1" dirty="0"/>
              <a:t>±distortion </a:t>
            </a:r>
            <a:r>
              <a:rPr lang="en-US" dirty="0"/>
              <a:t>for a zone (e.g., </a:t>
            </a:r>
            <a:r>
              <a:rPr lang="en-US" b="1" dirty="0"/>
              <a:t>±50 ppm</a:t>
            </a:r>
            <a:r>
              <a:rPr lang="en-US" dirty="0"/>
              <a:t>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Range must include </a:t>
            </a:r>
            <a:r>
              <a:rPr lang="en-US" b="1" i="1" dirty="0"/>
              <a:t>at least all </a:t>
            </a:r>
            <a:r>
              <a:rPr lang="en-US" dirty="0"/>
              <a:t>of the following: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i="1" dirty="0"/>
              <a:t>90% </a:t>
            </a:r>
            <a:r>
              <a:rPr lang="en-US" dirty="0"/>
              <a:t>of population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i="1" dirty="0"/>
              <a:t>75% </a:t>
            </a:r>
            <a:r>
              <a:rPr lang="en-US" dirty="0"/>
              <a:t>of cities and towns (by location only, not by population)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i="1" dirty="0"/>
              <a:t>50% </a:t>
            </a:r>
            <a:r>
              <a:rPr lang="en-US" dirty="0"/>
              <a:t>of total zone area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Following ranges used by NGS for </a:t>
            </a:r>
            <a:r>
              <a:rPr lang="en-US" b="1" dirty="0"/>
              <a:t>distortion design criteria </a:t>
            </a:r>
            <a:r>
              <a:rPr lang="en-US" dirty="0"/>
              <a:t>(in ppm):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±5, ±10, ±20, ±30, ±40, ±50, ±75, ±100, ±150, ±200, ±300, ±400 ppm, etc.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Performance is </a:t>
            </a:r>
            <a:r>
              <a:rPr lang="en-US" b="1" dirty="0"/>
              <a:t>actual value </a:t>
            </a:r>
            <a:r>
              <a:rPr lang="en-US" dirty="0"/>
              <a:t>for zone or group of zones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Zones designed by NGS typically limited to </a:t>
            </a:r>
            <a:r>
              <a:rPr lang="en-US" b="1" dirty="0"/>
              <a:t>±50 ppm </a:t>
            </a:r>
            <a:r>
              <a:rPr lang="en-US" dirty="0"/>
              <a:t>design criterion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/>
              <a:t>“Low distortion projection” </a:t>
            </a:r>
            <a:r>
              <a:rPr lang="en-US" dirty="0"/>
              <a:t>(LDP) zones (e.g., ±20 ppm) designed by stakeholders</a:t>
            </a:r>
          </a:p>
        </p:txBody>
      </p:sp>
    </p:spTree>
    <p:extLst>
      <p:ext uri="{BB962C8B-B14F-4D97-AF65-F5344CB8AC3E}">
        <p14:creationId xmlns:p14="http://schemas.microsoft.com/office/powerpoint/2010/main" val="387328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DA5CA2-9F4D-AF77-E458-16C41A03F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78CF70-1155-487E-B744-8711D623BA7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E256B05-4DF1-E7C7-7C8B-F7B4338CB5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B31B0FE-BEB4-0BF1-A6DD-F0FEDB29FBE6}"/>
              </a:ext>
            </a:extLst>
          </p:cNvPr>
          <p:cNvSpPr/>
          <p:nvPr/>
        </p:nvSpPr>
        <p:spPr>
          <a:xfrm>
            <a:off x="9102903" y="0"/>
            <a:ext cx="3089097" cy="49007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9666A1-114D-195E-75BA-F0C70C251906}"/>
              </a:ext>
            </a:extLst>
          </p:cNvPr>
          <p:cNvSpPr txBox="1">
            <a:spLocks/>
          </p:cNvSpPr>
          <p:nvPr/>
        </p:nvSpPr>
        <p:spPr>
          <a:xfrm>
            <a:off x="9183934" y="64062"/>
            <a:ext cx="3008065" cy="4836711"/>
          </a:xfrm>
          <a:prstGeom prst="rect">
            <a:avLst/>
          </a:prstGeom>
        </p:spPr>
        <p:txBody>
          <a:bodyPr vert="horz" lIns="91440" tIns="34290" rIns="91440" bIns="34290" numCol="1" rtlCol="0">
            <a:normAutofit fontScale="775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SPCS2022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linear distortion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(preliminary)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Green is ±50 ppm (±0.26 ft/mile)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Distortion performance:  </a:t>
            </a:r>
            <a:b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±370 ppm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Performance percentages: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90%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population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91%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cities &amp; towns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86%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total area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Mean weighted by population:  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-99 ppm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A87589-576E-9A4F-A115-BF39F7ACBF18}"/>
              </a:ext>
            </a:extLst>
          </p:cNvPr>
          <p:cNvSpPr/>
          <p:nvPr/>
        </p:nvSpPr>
        <p:spPr>
          <a:xfrm>
            <a:off x="9141401" y="1920240"/>
            <a:ext cx="3008065" cy="82296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FBD955-05C0-9EAE-6089-337ADF4FD720}"/>
              </a:ext>
            </a:extLst>
          </p:cNvPr>
          <p:cNvSpPr/>
          <p:nvPr/>
        </p:nvSpPr>
        <p:spPr>
          <a:xfrm>
            <a:off x="9141401" y="4114800"/>
            <a:ext cx="3008065" cy="73152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FACBB82-904B-9B53-9D87-8F22D9FB4591}"/>
              </a:ext>
            </a:extLst>
          </p:cNvPr>
          <p:cNvSpPr/>
          <p:nvPr/>
        </p:nvSpPr>
        <p:spPr>
          <a:xfrm>
            <a:off x="9141401" y="2743200"/>
            <a:ext cx="3008065" cy="13716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B255D0-4802-9D7E-001B-F7E799291406}"/>
              </a:ext>
            </a:extLst>
          </p:cNvPr>
          <p:cNvSpPr txBox="1"/>
          <p:nvPr/>
        </p:nvSpPr>
        <p:spPr>
          <a:xfrm>
            <a:off x="184826" y="6309360"/>
            <a:ext cx="5496127" cy="3693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GREEN:  grid = ground (within ±50 ppm or ±0.26 ft/mile)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F1910D-3C2E-EA18-0ED0-75FBA1624B41}"/>
              </a:ext>
            </a:extLst>
          </p:cNvPr>
          <p:cNvSpPr txBox="1"/>
          <p:nvPr/>
        </p:nvSpPr>
        <p:spPr>
          <a:xfrm>
            <a:off x="184822" y="5486400"/>
            <a:ext cx="3383280" cy="40011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2000" b="1" i="1" dirty="0"/>
              <a:t>Grid versus ground distance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F161631-9C86-EA26-9AB0-79B748DE3363}"/>
              </a:ext>
            </a:extLst>
          </p:cNvPr>
          <p:cNvSpPr txBox="1"/>
          <p:nvPr/>
        </p:nvSpPr>
        <p:spPr>
          <a:xfrm>
            <a:off x="184826" y="5760720"/>
            <a:ext cx="3383280" cy="3693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BLUE:  grid SHORTER than ground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85C60A0-7D8D-FD20-B7AD-958A45D228F2}"/>
              </a:ext>
            </a:extLst>
          </p:cNvPr>
          <p:cNvSpPr txBox="1"/>
          <p:nvPr/>
        </p:nvSpPr>
        <p:spPr>
          <a:xfrm>
            <a:off x="184825" y="6030020"/>
            <a:ext cx="3383280" cy="3693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RED:  grid LONGER than ground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19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3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DA5CA2-9F4D-AF77-E458-16C41A03F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78CF70-1155-487E-B744-8711D623BA7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CE8544-E084-EB40-5648-74A01D181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B31B0FE-BEB4-0BF1-A6DD-F0FEDB29FBE6}"/>
              </a:ext>
            </a:extLst>
          </p:cNvPr>
          <p:cNvSpPr/>
          <p:nvPr/>
        </p:nvSpPr>
        <p:spPr>
          <a:xfrm>
            <a:off x="9102903" y="0"/>
            <a:ext cx="3089097" cy="49007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9666A1-114D-195E-75BA-F0C70C251906}"/>
              </a:ext>
            </a:extLst>
          </p:cNvPr>
          <p:cNvSpPr txBox="1">
            <a:spLocks/>
          </p:cNvSpPr>
          <p:nvPr/>
        </p:nvSpPr>
        <p:spPr>
          <a:xfrm>
            <a:off x="9183934" y="64063"/>
            <a:ext cx="3008065" cy="1856178"/>
          </a:xfrm>
          <a:prstGeom prst="rect">
            <a:avLst/>
          </a:prstGeom>
        </p:spPr>
        <p:txBody>
          <a:bodyPr vert="horz" lIns="91440" tIns="34290" rIns="91440" bIns="34290" numCol="1" rtlCol="0">
            <a:normAutofit fontScale="775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SPCS 83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linear distortion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(existing)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Green is ±50 ppm (±0.26 ft/mile)</a:t>
            </a:r>
          </a:p>
        </p:txBody>
      </p:sp>
    </p:spTree>
    <p:extLst>
      <p:ext uri="{BB962C8B-B14F-4D97-AF65-F5344CB8AC3E}">
        <p14:creationId xmlns:p14="http://schemas.microsoft.com/office/powerpoint/2010/main" val="418629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DA5CA2-9F4D-AF77-E458-16C41A03F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78CF70-1155-487E-B744-8711D623BA7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3D3839-B4A2-343F-9C02-AD58B01D3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B31B0FE-BEB4-0BF1-A6DD-F0FEDB29FBE6}"/>
              </a:ext>
            </a:extLst>
          </p:cNvPr>
          <p:cNvSpPr/>
          <p:nvPr/>
        </p:nvSpPr>
        <p:spPr>
          <a:xfrm>
            <a:off x="9102903" y="0"/>
            <a:ext cx="3089097" cy="49007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10E4EC08-9333-64DD-5C62-D92DF23AB6AF}"/>
              </a:ext>
            </a:extLst>
          </p:cNvPr>
          <p:cNvSpPr txBox="1">
            <a:spLocks/>
          </p:cNvSpPr>
          <p:nvPr/>
        </p:nvSpPr>
        <p:spPr>
          <a:xfrm>
            <a:off x="9183934" y="64063"/>
            <a:ext cx="3008065" cy="1856178"/>
          </a:xfrm>
          <a:prstGeom prst="rect">
            <a:avLst/>
          </a:prstGeom>
        </p:spPr>
        <p:txBody>
          <a:bodyPr vert="horz" lIns="91440" tIns="34290" rIns="91440" bIns="34290" numCol="1" rtlCol="0">
            <a:normAutofit fontScale="775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SPCS 83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linear distortion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(existing)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Green is ±50 ppm (±0.26 ft/mile)</a:t>
            </a:r>
          </a:p>
        </p:txBody>
      </p:sp>
    </p:spTree>
    <p:extLst>
      <p:ext uri="{BB962C8B-B14F-4D97-AF65-F5344CB8AC3E}">
        <p14:creationId xmlns:p14="http://schemas.microsoft.com/office/powerpoint/2010/main" val="36345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DA5CA2-9F4D-AF77-E458-16C41A03F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78CF70-1155-487E-B744-8711D623BA7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A392809-7A1F-CD26-CE82-BB8E2AFCA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B31B0FE-BEB4-0BF1-A6DD-F0FEDB29FBE6}"/>
              </a:ext>
            </a:extLst>
          </p:cNvPr>
          <p:cNvSpPr/>
          <p:nvPr/>
        </p:nvSpPr>
        <p:spPr>
          <a:xfrm>
            <a:off x="9102903" y="0"/>
            <a:ext cx="3089097" cy="49007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FBAF5AEE-0B02-E539-E003-5A6B53F82CBD}"/>
              </a:ext>
            </a:extLst>
          </p:cNvPr>
          <p:cNvSpPr txBox="1">
            <a:spLocks/>
          </p:cNvSpPr>
          <p:nvPr/>
        </p:nvSpPr>
        <p:spPr>
          <a:xfrm>
            <a:off x="9183934" y="64063"/>
            <a:ext cx="3008065" cy="1856178"/>
          </a:xfrm>
          <a:prstGeom prst="rect">
            <a:avLst/>
          </a:prstGeom>
        </p:spPr>
        <p:txBody>
          <a:bodyPr vert="horz" lIns="91440" tIns="34290" rIns="91440" bIns="34290" numCol="1" rtlCol="0">
            <a:normAutofit fontScale="775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SPCS 83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linear distortion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(existing)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Green is ±50 ppm (±0.26 ft/mile)</a:t>
            </a:r>
          </a:p>
        </p:txBody>
      </p:sp>
    </p:spTree>
    <p:extLst>
      <p:ext uri="{BB962C8B-B14F-4D97-AF65-F5344CB8AC3E}">
        <p14:creationId xmlns:p14="http://schemas.microsoft.com/office/powerpoint/2010/main" val="148193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DA5CA2-9F4D-AF77-E458-16C41A03F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78CF70-1155-487E-B744-8711D623BA7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5219EA8-9EE3-B322-E31F-47CE5B8FB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B31B0FE-BEB4-0BF1-A6DD-F0FEDB29FBE6}"/>
              </a:ext>
            </a:extLst>
          </p:cNvPr>
          <p:cNvSpPr/>
          <p:nvPr/>
        </p:nvSpPr>
        <p:spPr>
          <a:xfrm>
            <a:off x="9102903" y="0"/>
            <a:ext cx="3089097" cy="49007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9666A1-114D-195E-75BA-F0C70C251906}"/>
              </a:ext>
            </a:extLst>
          </p:cNvPr>
          <p:cNvSpPr txBox="1">
            <a:spLocks/>
          </p:cNvSpPr>
          <p:nvPr/>
        </p:nvSpPr>
        <p:spPr>
          <a:xfrm>
            <a:off x="9183934" y="64062"/>
            <a:ext cx="3008065" cy="4836711"/>
          </a:xfrm>
          <a:prstGeom prst="rect">
            <a:avLst/>
          </a:prstGeom>
        </p:spPr>
        <p:txBody>
          <a:bodyPr vert="horz" lIns="91440" tIns="34290" rIns="91440" bIns="34290" numCol="1" rtlCol="0">
            <a:normAutofit fontScale="775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SPCS2022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linear distortion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(preliminary)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Green is ±50 ppm (±0.26 ft/mile)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Distortion performance:  </a:t>
            </a:r>
            <a:b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±45 ppm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Performance percentages: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90%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population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87%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cities &amp; towns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69%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total area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Mean weighted by population:  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-4 ppm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A87589-576E-9A4F-A115-BF39F7ACBF18}"/>
              </a:ext>
            </a:extLst>
          </p:cNvPr>
          <p:cNvSpPr/>
          <p:nvPr/>
        </p:nvSpPr>
        <p:spPr>
          <a:xfrm>
            <a:off x="9141401" y="1920240"/>
            <a:ext cx="3008065" cy="82296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FBD955-05C0-9EAE-6089-337ADF4FD720}"/>
              </a:ext>
            </a:extLst>
          </p:cNvPr>
          <p:cNvSpPr/>
          <p:nvPr/>
        </p:nvSpPr>
        <p:spPr>
          <a:xfrm>
            <a:off x="9141401" y="4114800"/>
            <a:ext cx="3008065" cy="73152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FACBB82-904B-9B53-9D87-8F22D9FB4591}"/>
              </a:ext>
            </a:extLst>
          </p:cNvPr>
          <p:cNvSpPr/>
          <p:nvPr/>
        </p:nvSpPr>
        <p:spPr>
          <a:xfrm>
            <a:off x="9141401" y="2743200"/>
            <a:ext cx="3008065" cy="13716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52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DA5CA2-9F4D-AF77-E458-16C41A03F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8CF70-1155-487E-B744-8711D623BA77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9E5F82-0314-8F7D-635E-CE594C3F0D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B31B0FE-BEB4-0BF1-A6DD-F0FEDB29FBE6}"/>
              </a:ext>
            </a:extLst>
          </p:cNvPr>
          <p:cNvSpPr/>
          <p:nvPr/>
        </p:nvSpPr>
        <p:spPr>
          <a:xfrm>
            <a:off x="9102903" y="0"/>
            <a:ext cx="3089097" cy="49007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9666A1-114D-195E-75BA-F0C70C251906}"/>
              </a:ext>
            </a:extLst>
          </p:cNvPr>
          <p:cNvSpPr txBox="1">
            <a:spLocks/>
          </p:cNvSpPr>
          <p:nvPr/>
        </p:nvSpPr>
        <p:spPr>
          <a:xfrm>
            <a:off x="9183934" y="64062"/>
            <a:ext cx="3008065" cy="4836711"/>
          </a:xfrm>
          <a:prstGeom prst="rect">
            <a:avLst/>
          </a:prstGeom>
        </p:spPr>
        <p:txBody>
          <a:bodyPr vert="horz" lIns="91440" tIns="34290" rIns="91440" bIns="34290" numCol="1" rtlCol="0">
            <a:normAutofit fontScale="775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SPCS 83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linear distortion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(existing)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Green is ±50 ppm (±0.26 ft/mile)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600" i="1" dirty="0">
                <a:latin typeface="Calibri" panose="020F0502020204030204" pitchFamily="34" charset="0"/>
                <a:cs typeface="Calibri" panose="020F0502020204030204" pitchFamily="34" charset="0"/>
              </a:rPr>
              <a:t>Distortion performance:  </a:t>
            </a:r>
            <a:br>
              <a:rPr lang="en-US" sz="31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100" b="1" dirty="0">
                <a:latin typeface="Calibri" panose="020F0502020204030204" pitchFamily="34" charset="0"/>
                <a:cs typeface="Calibri" panose="020F0502020204030204" pitchFamily="34" charset="0"/>
              </a:rPr>
              <a:t>±159 ppm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Performance percentages: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100" b="1" dirty="0"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0%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population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85%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cities &amp; towns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59%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total area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Mean weighted by population:  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-75 ppm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A87589-576E-9A4F-A115-BF39F7ACBF18}"/>
              </a:ext>
            </a:extLst>
          </p:cNvPr>
          <p:cNvSpPr/>
          <p:nvPr/>
        </p:nvSpPr>
        <p:spPr>
          <a:xfrm>
            <a:off x="9141401" y="1920240"/>
            <a:ext cx="3008065" cy="82296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FBD955-05C0-9EAE-6089-337ADF4FD720}"/>
              </a:ext>
            </a:extLst>
          </p:cNvPr>
          <p:cNvSpPr/>
          <p:nvPr/>
        </p:nvSpPr>
        <p:spPr>
          <a:xfrm>
            <a:off x="9141401" y="4114800"/>
            <a:ext cx="3008065" cy="73152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FACBB82-904B-9B53-9D87-8F22D9FB4591}"/>
              </a:ext>
            </a:extLst>
          </p:cNvPr>
          <p:cNvSpPr/>
          <p:nvPr/>
        </p:nvSpPr>
        <p:spPr>
          <a:xfrm>
            <a:off x="9141401" y="2743200"/>
            <a:ext cx="3008065" cy="13716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375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67319B-6F33-21EA-3D8E-F565F49C7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8DAF9-CFC1-344C-89B7-DCB2EBBDC67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03B71DB-E054-3C0B-9D03-93E9B10FB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 question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326F92-22F6-A454-7422-EC05A5354E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11247120" cy="4846320"/>
          </a:xfrm>
        </p:spPr>
        <p:txBody>
          <a:bodyPr/>
          <a:lstStyle/>
          <a:p>
            <a:pPr marL="0" indent="0">
              <a:lnSpc>
                <a:spcPct val="100000"/>
              </a:lnSpc>
              <a:spcAft>
                <a:spcPts val="1800"/>
              </a:spcAft>
              <a:buNone/>
            </a:pPr>
            <a:r>
              <a:rPr lang="en-US" sz="3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Do you use the State Plane Coordinate System</a:t>
            </a:r>
            <a:r>
              <a:rPr lang="en-US" sz="32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D2D3A71-1EE6-5CD5-105B-1697D840A8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00" t="29042" r="33500" b="1099"/>
          <a:stretch/>
        </p:blipFill>
        <p:spPr>
          <a:xfrm>
            <a:off x="457200" y="2834640"/>
            <a:ext cx="10058400" cy="3143250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40E83CF-5157-CEF9-4C0A-E6462C93A23E}"/>
              </a:ext>
            </a:extLst>
          </p:cNvPr>
          <p:cNvSpPr txBox="1"/>
          <p:nvPr/>
        </p:nvSpPr>
        <p:spPr>
          <a:xfrm>
            <a:off x="8412480" y="2377440"/>
            <a:ext cx="3779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795 of 1311 attendees responded</a:t>
            </a:r>
          </a:p>
        </p:txBody>
      </p:sp>
    </p:spTree>
    <p:extLst>
      <p:ext uri="{BB962C8B-B14F-4D97-AF65-F5344CB8AC3E}">
        <p14:creationId xmlns:p14="http://schemas.microsoft.com/office/powerpoint/2010/main" val="302379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DA5CA2-9F4D-AF77-E458-16C41A03F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78CF70-1155-487E-B744-8711D623BA7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5219EA8-9EE3-B322-E31F-47CE5B8FB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B31B0FE-BEB4-0BF1-A6DD-F0FEDB29FBE6}"/>
              </a:ext>
            </a:extLst>
          </p:cNvPr>
          <p:cNvSpPr/>
          <p:nvPr/>
        </p:nvSpPr>
        <p:spPr>
          <a:xfrm>
            <a:off x="9102903" y="0"/>
            <a:ext cx="3089097" cy="49007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9666A1-114D-195E-75BA-F0C70C251906}"/>
              </a:ext>
            </a:extLst>
          </p:cNvPr>
          <p:cNvSpPr txBox="1">
            <a:spLocks/>
          </p:cNvSpPr>
          <p:nvPr/>
        </p:nvSpPr>
        <p:spPr>
          <a:xfrm>
            <a:off x="9183934" y="64062"/>
            <a:ext cx="3008065" cy="4836711"/>
          </a:xfrm>
          <a:prstGeom prst="rect">
            <a:avLst/>
          </a:prstGeom>
        </p:spPr>
        <p:txBody>
          <a:bodyPr vert="horz" lIns="91440" tIns="34290" rIns="91440" bIns="34290" numCol="1" rtlCol="0">
            <a:normAutofit fontScale="775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SPCS2022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linear distortion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(preliminary)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Green is ±50 ppm (±0.26 ft/mile)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Distortion performance:  </a:t>
            </a:r>
            <a:b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±45 ppm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Performance percentages: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90%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population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87%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cities &amp; towns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69%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total area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Mean weighted by population:  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-4 ppm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A87589-576E-9A4F-A115-BF39F7ACBF18}"/>
              </a:ext>
            </a:extLst>
          </p:cNvPr>
          <p:cNvSpPr/>
          <p:nvPr/>
        </p:nvSpPr>
        <p:spPr>
          <a:xfrm>
            <a:off x="9141401" y="1920240"/>
            <a:ext cx="3008065" cy="82296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FBD955-05C0-9EAE-6089-337ADF4FD720}"/>
              </a:ext>
            </a:extLst>
          </p:cNvPr>
          <p:cNvSpPr/>
          <p:nvPr/>
        </p:nvSpPr>
        <p:spPr>
          <a:xfrm>
            <a:off x="9141401" y="4114800"/>
            <a:ext cx="3008065" cy="73152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FACBB82-904B-9B53-9D87-8F22D9FB4591}"/>
              </a:ext>
            </a:extLst>
          </p:cNvPr>
          <p:cNvSpPr/>
          <p:nvPr/>
        </p:nvSpPr>
        <p:spPr>
          <a:xfrm>
            <a:off x="9141401" y="2743200"/>
            <a:ext cx="3008065" cy="13716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003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BB221375-802D-1073-7DE3-259F1C509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DAF9-CFC1-344C-89B7-DCB2EBBDC673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When will SPCS2022 be done?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15">
            <a:extLst>
              <a:ext uri="{FF2B5EF4-FFF2-40B4-BE49-F238E27FC236}">
                <a16:creationId xmlns:a16="http://schemas.microsoft.com/office/drawing/2014/main" id="{D3BB73FD-9A6A-05A6-FE20-B9DC6228B5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723" y="1371600"/>
            <a:ext cx="9276074" cy="5029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825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ALF Render by joacorock2005 on DeviantArt">
            <a:extLst>
              <a:ext uri="{FF2B5EF4-FFF2-40B4-BE49-F238E27FC236}">
                <a16:creationId xmlns:a16="http://schemas.microsoft.com/office/drawing/2014/main" id="{584AB5E5-EEAF-DC85-A668-49DB2E88E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624" y="1005840"/>
            <a:ext cx="3398715" cy="585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67072221-1F6B-9872-FC91-21BD8BA01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DAF9-CFC1-344C-89B7-DCB2EBBDC673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826E239-B7ED-1629-6606-EBDA04014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Alpha preliminary products</a:t>
            </a:r>
          </a:p>
        </p:txBody>
      </p:sp>
      <p:pic>
        <p:nvPicPr>
          <p:cNvPr id="6" name="Picture 18" descr="alf - Twitch">
            <a:extLst>
              <a:ext uri="{FF2B5EF4-FFF2-40B4-BE49-F238E27FC236}">
                <a16:creationId xmlns:a16="http://schemas.microsoft.com/office/drawing/2014/main" id="{2F77F18C-76D6-C1AF-13B5-9ED1F8ADB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624" y="1716777"/>
            <a:ext cx="4572000" cy="4572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EDAA1725-3C79-009C-9B7D-21EBB3F31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17639"/>
            <a:ext cx="11887200" cy="1887088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340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67072221-1F6B-9872-FC91-21BD8BA01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DAF9-CFC1-344C-89B7-DCB2EBBDC673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826E239-B7ED-1629-6606-EBDA04014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Alpha </a:t>
            </a:r>
            <a:r>
              <a:rPr lang="en-US" dirty="0"/>
              <a:t>preliminary release</a:t>
            </a:r>
            <a:endParaRPr lang="en-US" b="1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E2F76DD-D9FB-FEF2-74F4-99F55DE3D8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Public release of preliminary Modernized NSRS products and services</a:t>
            </a:r>
          </a:p>
          <a:p>
            <a:pPr lvl="1"/>
            <a:r>
              <a:rPr lang="en-US" dirty="0"/>
              <a:t>Preview of Modernized NSRS for NGS partners and customers</a:t>
            </a:r>
          </a:p>
          <a:p>
            <a:pPr lvl="1"/>
            <a:r>
              <a:rPr lang="en-US" b="1" i="1" dirty="0"/>
              <a:t>ONLY</a:t>
            </a:r>
            <a:r>
              <a:rPr lang="en-US" dirty="0"/>
              <a:t> used for Modernized NSRS</a:t>
            </a:r>
          </a:p>
          <a:p>
            <a:r>
              <a:rPr lang="en-US" b="1" dirty="0"/>
              <a:t>SPCS2022 is first alpha product</a:t>
            </a:r>
          </a:p>
          <a:p>
            <a:pPr lvl="1"/>
            <a:r>
              <a:rPr lang="en-US" dirty="0"/>
              <a:t>Possible because SPCS2022 design is nearly done</a:t>
            </a:r>
          </a:p>
          <a:p>
            <a:pPr lvl="1"/>
            <a:r>
              <a:rPr lang="en-US" dirty="0"/>
              <a:t>More coming as modernization products get closer to completion</a:t>
            </a:r>
          </a:p>
          <a:p>
            <a:r>
              <a:rPr lang="en-US" b="1" dirty="0"/>
              <a:t>Web pages</a:t>
            </a:r>
          </a:p>
          <a:p>
            <a:pPr lvl="1"/>
            <a:r>
              <a:rPr lang="en-US" dirty="0"/>
              <a:t>Alerts on various production NGS pages (New Datums page, SPCS pages)</a:t>
            </a:r>
          </a:p>
          <a:p>
            <a:pPr lvl="1"/>
            <a:r>
              <a:rPr lang="en-US" dirty="0"/>
              <a:t>Overall alpha Modernized NSRS page</a:t>
            </a:r>
          </a:p>
          <a:p>
            <a:pPr lvl="1"/>
            <a:r>
              <a:rPr lang="en-US" dirty="0"/>
              <a:t>SPCS2022 alpha web pages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C05CE9-A66A-D3F8-0591-4B11E6D9B215}"/>
              </a:ext>
            </a:extLst>
          </p:cNvPr>
          <p:cNvSpPr/>
          <p:nvPr/>
        </p:nvSpPr>
        <p:spPr>
          <a:xfrm>
            <a:off x="902074" y="4809356"/>
            <a:ext cx="5193926" cy="41439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808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E1E29D-6E8C-83F7-95AC-058F0862E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DAF9-CFC1-344C-89B7-DCB2EBBDC673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B2962EB-5809-F81E-CFD7-9275C126B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" y="457200"/>
            <a:ext cx="3771785" cy="1005840"/>
          </a:xfrm>
        </p:spPr>
        <p:txBody>
          <a:bodyPr/>
          <a:lstStyle/>
          <a:p>
            <a:r>
              <a:rPr lang="en-US" dirty="0"/>
              <a:t>Alpha products are NOT final products!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CE9C0E-2D79-DAAB-E6AA-453E11D10D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1463039"/>
            <a:ext cx="3944120" cy="5394325"/>
          </a:xfrm>
        </p:spPr>
        <p:txBody>
          <a:bodyPr>
            <a:normAutofit/>
          </a:bodyPr>
          <a:lstStyle/>
          <a:p>
            <a:pPr marL="282575" indent="-282575">
              <a:buFont typeface="Arial" panose="020B0604020202020204" pitchFamily="34" charset="0"/>
              <a:buChar char="•"/>
            </a:pPr>
            <a:r>
              <a:rPr lang="en-US" dirty="0"/>
              <a:t>Preliminary</a:t>
            </a:r>
          </a:p>
          <a:p>
            <a:pPr marL="282575" indent="-282575">
              <a:buFont typeface="Arial" panose="020B0604020202020204" pitchFamily="34" charset="0"/>
              <a:buChar char="•"/>
            </a:pPr>
            <a:r>
              <a:rPr lang="en-US" dirty="0"/>
              <a:t>For illustrative </a:t>
            </a:r>
            <a:br>
              <a:rPr lang="en-US" dirty="0"/>
            </a:br>
            <a:r>
              <a:rPr lang="en-US" dirty="0"/>
              <a:t>purposes only</a:t>
            </a:r>
          </a:p>
          <a:p>
            <a:pPr marL="282575" indent="-282575">
              <a:buFont typeface="Arial" panose="020B0604020202020204" pitchFamily="34" charset="0"/>
              <a:buChar char="•"/>
            </a:pPr>
            <a:r>
              <a:rPr lang="en-US" dirty="0"/>
              <a:t>Not authoritative</a:t>
            </a:r>
          </a:p>
          <a:p>
            <a:pPr marL="282575" indent="-282575">
              <a:buFont typeface="Arial" panose="020B0604020202020204" pitchFamily="34" charset="0"/>
              <a:buChar char="•"/>
            </a:pPr>
            <a:r>
              <a:rPr lang="en-US" dirty="0"/>
              <a:t>Under active development</a:t>
            </a:r>
          </a:p>
          <a:p>
            <a:pPr marL="282575" indent="-282575">
              <a:buFont typeface="Arial" panose="020B0604020202020204" pitchFamily="34" charset="0"/>
              <a:buChar char="•"/>
            </a:pPr>
            <a:r>
              <a:rPr lang="en-US" dirty="0"/>
              <a:t>Subject to change without notice</a:t>
            </a:r>
          </a:p>
          <a:p>
            <a:r>
              <a:rPr lang="en-US" i="1" dirty="0"/>
              <a:t>Feedback to: </a:t>
            </a:r>
            <a:r>
              <a:rPr lang="en-US" b="1" dirty="0">
                <a:solidFill>
                  <a:srgbClr val="C00000"/>
                </a:solidFill>
              </a:rPr>
              <a:t>ngs.feedback@noaa.gov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E62611-2460-4C49-B2FC-FBE166462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3225" y="548640"/>
            <a:ext cx="8328775" cy="63093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101F700-0F80-4779-8965-20CE223E3D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1760" y="4771072"/>
            <a:ext cx="1828800" cy="18288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DB82B06-F480-EE37-2DA4-46A8BE799F04}"/>
              </a:ext>
            </a:extLst>
          </p:cNvPr>
          <p:cNvSpPr/>
          <p:nvPr/>
        </p:nvSpPr>
        <p:spPr>
          <a:xfrm>
            <a:off x="4035560" y="3207428"/>
            <a:ext cx="7851640" cy="41148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02A479-7F75-815B-62B1-8C2D3BE27361}"/>
              </a:ext>
            </a:extLst>
          </p:cNvPr>
          <p:cNvSpPr/>
          <p:nvPr/>
        </p:nvSpPr>
        <p:spPr>
          <a:xfrm>
            <a:off x="4035560" y="3663994"/>
            <a:ext cx="7851640" cy="27787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BE3DB2-A391-A5B6-1928-F38E041FD58C}"/>
              </a:ext>
            </a:extLst>
          </p:cNvPr>
          <p:cNvSpPr txBox="1"/>
          <p:nvPr/>
        </p:nvSpPr>
        <p:spPr>
          <a:xfrm>
            <a:off x="6406897" y="627941"/>
            <a:ext cx="5693663" cy="492443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C00000"/>
                </a:solidFill>
              </a:rPr>
              <a:t>https://alpha.ngs.noaa.gov/index.shtml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E48FD7C-F188-71B6-6E91-F17A66337C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101063" y="4313872"/>
            <a:ext cx="345186" cy="457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794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  <p:bldP spid="7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25D076-6F20-55B1-849D-B5E5C2E0D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DAF9-CFC1-344C-89B7-DCB2EBBDC673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1B120A-96E5-C41C-5A29-B080F46E6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457200"/>
            <a:ext cx="4833804" cy="1005840"/>
          </a:xfrm>
        </p:spPr>
        <p:txBody>
          <a:bodyPr>
            <a:normAutofit/>
          </a:bodyPr>
          <a:lstStyle/>
          <a:p>
            <a:r>
              <a:rPr lang="en-US" dirty="0"/>
              <a:t>Alpha SPCS2022 Home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125703-315C-FE57-46E3-7B9CE980DC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439" y="1057557"/>
            <a:ext cx="4833805" cy="4846320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https://alpha.ngs.noaa.gov /SPCS/index.shtml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Gives date last updated </a:t>
            </a:r>
            <a:br>
              <a:rPr lang="en-US" dirty="0"/>
            </a:br>
            <a:r>
              <a:rPr lang="en-US" dirty="0"/>
              <a:t>(on all SPCS2022 pages)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Links to other SPCS2022 pages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Link to online interactive maps (SPCS2022 Experience)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Link to alpha NCAT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Link for providing feedback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1D0BA6-82C2-4297-95B1-5B1A3D680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5245" y="0"/>
            <a:ext cx="7266755" cy="685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247BF78-8B91-4F7C-A5DA-7AA21AF9A5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8595" y="4942840"/>
            <a:ext cx="1828800" cy="1828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4FDD27A-9F66-3705-3930-9F70EB599883}"/>
              </a:ext>
            </a:extLst>
          </p:cNvPr>
          <p:cNvSpPr/>
          <p:nvPr/>
        </p:nvSpPr>
        <p:spPr>
          <a:xfrm>
            <a:off x="9580326" y="1463041"/>
            <a:ext cx="2443061" cy="25875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58333FD-98E9-7774-1B2F-E422E10293E9}"/>
              </a:ext>
            </a:extLst>
          </p:cNvPr>
          <p:cNvSpPr/>
          <p:nvPr/>
        </p:nvSpPr>
        <p:spPr>
          <a:xfrm>
            <a:off x="5141272" y="1994820"/>
            <a:ext cx="1454082" cy="58301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9013CC-A127-B539-C66A-D638D21EE6EB}"/>
              </a:ext>
            </a:extLst>
          </p:cNvPr>
          <p:cNvSpPr/>
          <p:nvPr/>
        </p:nvSpPr>
        <p:spPr>
          <a:xfrm>
            <a:off x="5141272" y="2937753"/>
            <a:ext cx="1454082" cy="18125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78ACFA-2CBB-964E-4E90-53384C882B01}"/>
              </a:ext>
            </a:extLst>
          </p:cNvPr>
          <p:cNvSpPr/>
          <p:nvPr/>
        </p:nvSpPr>
        <p:spPr>
          <a:xfrm>
            <a:off x="5141272" y="2581938"/>
            <a:ext cx="1454082" cy="18125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1DA5C8C-A3B1-38FC-BE09-B07104228B1F}"/>
              </a:ext>
            </a:extLst>
          </p:cNvPr>
          <p:cNvSpPr/>
          <p:nvPr/>
        </p:nvSpPr>
        <p:spPr>
          <a:xfrm>
            <a:off x="5141272" y="2760764"/>
            <a:ext cx="1454082" cy="18125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3C3B309-C8FA-C456-99B4-08926225178B}"/>
              </a:ext>
            </a:extLst>
          </p:cNvPr>
          <p:cNvSpPr/>
          <p:nvPr/>
        </p:nvSpPr>
        <p:spPr>
          <a:xfrm>
            <a:off x="5141272" y="3119010"/>
            <a:ext cx="1454082" cy="72341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C90555-C2F3-B22C-C964-8D5DA6DEA1E8}"/>
              </a:ext>
            </a:extLst>
          </p:cNvPr>
          <p:cNvSpPr/>
          <p:nvPr/>
        </p:nvSpPr>
        <p:spPr>
          <a:xfrm>
            <a:off x="5141272" y="2205424"/>
            <a:ext cx="1454082" cy="18125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275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D6D475-797B-4204-98CC-96B58084B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DAF9-CFC1-344C-89B7-DCB2EBBDC673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BAD64C6-6EB7-C06D-7FB5-D1C29AD1B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Zone Information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64F15FC-8781-E3B0-FB02-1B020F90ED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109" y="960120"/>
            <a:ext cx="3652269" cy="5897245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Interactive tables</a:t>
            </a:r>
          </a:p>
          <a:p>
            <a:pPr marL="571500" lvl="1" indent="-285750"/>
            <a:r>
              <a:rPr lang="en-US" dirty="0"/>
              <a:t>Zone definitions</a:t>
            </a:r>
          </a:p>
          <a:p>
            <a:pPr marL="571500" lvl="1" indent="-285750"/>
            <a:r>
              <a:rPr lang="en-US" dirty="0"/>
              <a:t>Example coordinates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/>
              <a:t>Downloadable data and other tables will be added later</a:t>
            </a:r>
            <a:endParaRPr lang="en-US" b="1" dirty="0"/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Note new protocol for grid origins</a:t>
            </a:r>
          </a:p>
          <a:p>
            <a:pPr marL="571500" lvl="1" indent="-285750"/>
            <a:r>
              <a:rPr lang="en-US" b="1" dirty="0"/>
              <a:t>Metric with exact whole number inter-national foot value</a:t>
            </a:r>
          </a:p>
          <a:p>
            <a:pPr marL="571500" lvl="1" indent="-285750"/>
            <a:r>
              <a:rPr lang="en-US" b="1" dirty="0"/>
              <a:t>Specified in SPCS2022 Procedures</a:t>
            </a:r>
          </a:p>
          <a:p>
            <a:pPr marL="571500" lvl="1" indent="-285750"/>
            <a:r>
              <a:rPr lang="en-US" b="1" i="1" dirty="0">
                <a:solidFill>
                  <a:srgbClr val="C00000"/>
                </a:solidFill>
              </a:rPr>
              <a:t>Stakeholder can adopt values they prefer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64DB34-9479-4009-B3B6-3C53F71BF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8379" y="0"/>
            <a:ext cx="8453621" cy="685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8E8EBF4-B5F4-16E5-EDC4-5FA2C04D5E8F}"/>
              </a:ext>
            </a:extLst>
          </p:cNvPr>
          <p:cNvSpPr/>
          <p:nvPr/>
        </p:nvSpPr>
        <p:spPr>
          <a:xfrm>
            <a:off x="5982513" y="3429000"/>
            <a:ext cx="6060332" cy="160020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ECFF77-FAED-71CE-E910-8108038AD1B1}"/>
              </a:ext>
            </a:extLst>
          </p:cNvPr>
          <p:cNvSpPr/>
          <p:nvPr/>
        </p:nvSpPr>
        <p:spPr>
          <a:xfrm>
            <a:off x="5982513" y="5140259"/>
            <a:ext cx="6060332" cy="142591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2756382-66FD-7887-CF53-792EDC2B73A1}"/>
              </a:ext>
            </a:extLst>
          </p:cNvPr>
          <p:cNvSpPr/>
          <p:nvPr/>
        </p:nvSpPr>
        <p:spPr>
          <a:xfrm>
            <a:off x="6066816" y="4095345"/>
            <a:ext cx="5878749" cy="61284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347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5" grpId="1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C2188D-F2DA-4468-B2CC-8C9286AEE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DAF9-CFC1-344C-89B7-DCB2EBBDC673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E5F7A94-BCF3-417D-9BEC-4C2953112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Zone definitions and design status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22159D6-12E7-FB82-DA90-C8DF1A1F6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0160"/>
            <a:ext cx="12192000" cy="553661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2758A6C-75B4-A705-1764-D70A3114F82E}"/>
              </a:ext>
            </a:extLst>
          </p:cNvPr>
          <p:cNvSpPr/>
          <p:nvPr/>
        </p:nvSpPr>
        <p:spPr>
          <a:xfrm>
            <a:off x="10583694" y="2431438"/>
            <a:ext cx="1608305" cy="21643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561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ADA58F7-EAA9-CA2A-FF82-42594D761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0160"/>
            <a:ext cx="12192000" cy="420808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C2188D-F2DA-4468-B2CC-8C9286AEE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DAF9-CFC1-344C-89B7-DCB2EBBDC673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E5F7A94-BCF3-417D-9BEC-4C2953112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Zone definitions and design status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B834E6-79CD-03D5-59FF-5A70BC5430AD}"/>
              </a:ext>
            </a:extLst>
          </p:cNvPr>
          <p:cNvSpPr/>
          <p:nvPr/>
        </p:nvSpPr>
        <p:spPr>
          <a:xfrm>
            <a:off x="10583694" y="2431438"/>
            <a:ext cx="1608305" cy="21643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935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ADA58F7-EAA9-CA2A-FF82-42594D761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21459106" cy="740664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C2188D-F2DA-4468-B2CC-8C9286AEE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DAF9-CFC1-344C-89B7-DCB2EBBDC673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46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67319B-6F33-21EA-3D8E-F565F49C7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8DAF9-CFC1-344C-89B7-DCB2EBBDC67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03B71DB-E054-3C0B-9D03-93E9B10FB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 question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326F92-22F6-A454-7422-EC05A5354E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11247120" cy="4846320"/>
          </a:xfrm>
        </p:spPr>
        <p:txBody>
          <a:bodyPr/>
          <a:lstStyle/>
          <a:p>
            <a:pPr marL="0" indent="0">
              <a:lnSpc>
                <a:spcPct val="100000"/>
              </a:lnSpc>
              <a:spcAft>
                <a:spcPts val="1800"/>
              </a:spcAft>
              <a:buNone/>
            </a:pPr>
            <a:r>
              <a:rPr lang="en-US" sz="3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Are you associated with any of the following SPCS2022 stakeholder groups in your state?  (select all that apply)</a:t>
            </a:r>
            <a:endParaRPr lang="en-US" sz="3200" b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44F1C3-58D6-CB13-9977-558290B5E5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00" t="24841" r="33500" b="1971"/>
          <a:stretch/>
        </p:blipFill>
        <p:spPr>
          <a:xfrm>
            <a:off x="457200" y="2834640"/>
            <a:ext cx="10058400" cy="3840480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84AB432-1A2A-2D15-DCD4-3902BD1DDA51}"/>
              </a:ext>
            </a:extLst>
          </p:cNvPr>
          <p:cNvSpPr txBox="1"/>
          <p:nvPr/>
        </p:nvSpPr>
        <p:spPr>
          <a:xfrm>
            <a:off x="8412480" y="2377440"/>
            <a:ext cx="3779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835 of 1311 attendees responded</a:t>
            </a:r>
          </a:p>
        </p:txBody>
      </p:sp>
    </p:spTree>
    <p:extLst>
      <p:ext uri="{BB962C8B-B14F-4D97-AF65-F5344CB8AC3E}">
        <p14:creationId xmlns:p14="http://schemas.microsoft.com/office/powerpoint/2010/main" val="324108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C2188D-F2DA-4468-B2CC-8C9286AEE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DAF9-CFC1-344C-89B7-DCB2EBBDC673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ADA58F7-EAA9-CA2A-FF82-42594D761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67106" y="0"/>
            <a:ext cx="21459106" cy="740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033977"/>
      </p:ext>
    </p:extLst>
  </p:cSld>
  <p:clrMapOvr>
    <a:masterClrMapping/>
  </p:clrMapOvr>
  <p:transition spd="slow">
    <p:push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BFE637F-B3A9-B818-02B2-62DC344F21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0160"/>
            <a:ext cx="12192000" cy="465304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D389614-80A8-4065-B3A5-84E29D1AB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8DAF9-CFC1-344C-89B7-DCB2EBBDC67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46FAEEC-E16F-4003-95CF-CE2D39F88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coordinates and distortion values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BC9F1A-FA18-7D8C-2F3B-B4619BAEE15E}"/>
              </a:ext>
            </a:extLst>
          </p:cNvPr>
          <p:cNvSpPr/>
          <p:nvPr/>
        </p:nvSpPr>
        <p:spPr>
          <a:xfrm>
            <a:off x="10583694" y="2538446"/>
            <a:ext cx="1608305" cy="21643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106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5056EB-875F-1F5E-9412-0C97D383C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DAF9-CFC1-344C-89B7-DCB2EBBDC673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DCE854-52BD-D1CE-CE35-A18837B281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" y="0"/>
            <a:ext cx="19407022" cy="74066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0ADB419-03FC-EA64-1033-D016B9ED66CF}"/>
              </a:ext>
            </a:extLst>
          </p:cNvPr>
          <p:cNvSpPr/>
          <p:nvPr/>
        </p:nvSpPr>
        <p:spPr>
          <a:xfrm>
            <a:off x="4231531" y="2323220"/>
            <a:ext cx="7101191" cy="402894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737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916222-1A57-856F-ECE7-C4A4C23B9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DAF9-CFC1-344C-89B7-DCB2EBBDC673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86B914-B885-7CE7-6222-E88B33989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15022" y="0"/>
            <a:ext cx="19407022" cy="740664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47F7C52-CBA9-3BB4-F92B-0890F02A03AB}"/>
              </a:ext>
            </a:extLst>
          </p:cNvPr>
          <p:cNvSpPr/>
          <p:nvPr/>
        </p:nvSpPr>
        <p:spPr>
          <a:xfrm>
            <a:off x="3229588" y="2323220"/>
            <a:ext cx="2198446" cy="402894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555B82-80B0-31D7-D7A9-AAC4B76A5CDD}"/>
              </a:ext>
            </a:extLst>
          </p:cNvPr>
          <p:cNvSpPr/>
          <p:nvPr/>
        </p:nvSpPr>
        <p:spPr>
          <a:xfrm>
            <a:off x="7655670" y="2323220"/>
            <a:ext cx="3229582" cy="402894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45316E-8C37-8C9F-E79B-235E21D9965A}"/>
              </a:ext>
            </a:extLst>
          </p:cNvPr>
          <p:cNvSpPr/>
          <p:nvPr/>
        </p:nvSpPr>
        <p:spPr>
          <a:xfrm>
            <a:off x="10885252" y="2323220"/>
            <a:ext cx="1289304" cy="402894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C482CF-678C-7277-B50E-F887C214E367}"/>
              </a:ext>
            </a:extLst>
          </p:cNvPr>
          <p:cNvSpPr/>
          <p:nvPr/>
        </p:nvSpPr>
        <p:spPr>
          <a:xfrm>
            <a:off x="5428034" y="2323219"/>
            <a:ext cx="2227636" cy="402894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861250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25D076-6F20-55B1-849D-B5E5C2E0D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DAF9-CFC1-344C-89B7-DCB2EBBDC673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1D0BA6-82C2-4297-95B1-5B1A3D680A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1102"/>
          <a:stretch/>
        </p:blipFill>
        <p:spPr>
          <a:xfrm>
            <a:off x="1314649" y="548005"/>
            <a:ext cx="9562702" cy="62179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417B9F7-5648-E247-1788-7740E9562016}"/>
              </a:ext>
            </a:extLst>
          </p:cNvPr>
          <p:cNvSpPr/>
          <p:nvPr/>
        </p:nvSpPr>
        <p:spPr>
          <a:xfrm>
            <a:off x="1645920" y="3657600"/>
            <a:ext cx="1828800" cy="27432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597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0DE4E1-E4CA-4BAE-A87A-05B0D39EE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DAF9-CFC1-344C-89B7-DCB2EBBDC673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74F47D3-C68B-9599-9102-E4E729EC0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" y="457200"/>
            <a:ext cx="4484823" cy="1005840"/>
          </a:xfrm>
        </p:spPr>
        <p:txBody>
          <a:bodyPr/>
          <a:lstStyle/>
          <a:p>
            <a:r>
              <a:rPr lang="en-US" dirty="0"/>
              <a:t>Linear Distortion Maps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D18E82-4FFA-F0C6-368A-11BCD3A514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438" y="964010"/>
            <a:ext cx="4484822" cy="5728620"/>
          </a:xfrm>
        </p:spPr>
        <p:txBody>
          <a:bodyPr>
            <a:normAutofit/>
          </a:bodyPr>
          <a:lstStyle/>
          <a:p>
            <a:pPr marL="282575" indent="-282575">
              <a:buFont typeface="Arial" panose="020B0604020202020204" pitchFamily="34" charset="0"/>
              <a:buChar char="•"/>
            </a:pPr>
            <a:r>
              <a:rPr lang="en-US" dirty="0"/>
              <a:t>Static map images</a:t>
            </a:r>
          </a:p>
          <a:p>
            <a:pPr marL="574675" lvl="1" indent="-282575"/>
            <a:r>
              <a:rPr lang="en-US" dirty="0"/>
              <a:t>Include performance statistics</a:t>
            </a:r>
          </a:p>
          <a:p>
            <a:pPr marL="574675" lvl="1" indent="-282575"/>
            <a:r>
              <a:rPr lang="en-US" dirty="0"/>
              <a:t>Includes SPCS 83 for comparison</a:t>
            </a:r>
          </a:p>
          <a:p>
            <a:pPr marL="282575" indent="-282575">
              <a:buFont typeface="Arial" panose="020B0604020202020204" pitchFamily="34" charset="0"/>
              <a:buChar char="•"/>
            </a:pPr>
            <a:r>
              <a:rPr lang="en-US" dirty="0"/>
              <a:t>Only CONUS and Alaska</a:t>
            </a:r>
          </a:p>
          <a:p>
            <a:pPr marL="574675" lvl="1" indent="-282575"/>
            <a:r>
              <a:rPr lang="en-US" dirty="0"/>
              <a:t>These and other areas will be on future “Download Maps </a:t>
            </a:r>
            <a:br>
              <a:rPr lang="en-US" dirty="0"/>
            </a:br>
            <a:r>
              <a:rPr lang="en-US" dirty="0"/>
              <a:t>&amp; Data” page</a:t>
            </a:r>
          </a:p>
          <a:p>
            <a:pPr marL="574675" lvl="1" indent="-282575"/>
            <a:r>
              <a:rPr lang="en-US" dirty="0"/>
              <a:t>Will include data used to create maps</a:t>
            </a:r>
          </a:p>
          <a:p>
            <a:pPr marL="282575" indent="-282575">
              <a:buFont typeface="Arial" panose="020B0604020202020204" pitchFamily="34" charset="0"/>
              <a:buChar char="•"/>
            </a:pPr>
            <a:r>
              <a:rPr lang="en-US" dirty="0"/>
              <a:t>Links to online interactive maps and alpha NCAT</a:t>
            </a:r>
          </a:p>
          <a:p>
            <a:pPr marL="282575" indent="-282575">
              <a:buFont typeface="Arial" panose="020B0604020202020204" pitchFamily="34" charset="0"/>
              <a:buChar char="•"/>
            </a:pPr>
            <a:r>
              <a:rPr lang="en-US" dirty="0"/>
              <a:t>High resolution images when click on thumbnail</a:t>
            </a:r>
          </a:p>
          <a:p>
            <a:pPr marL="282575" indent="-282575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CF38C5-EE01-4C9C-A3C4-B5B092D8B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6263" y="0"/>
            <a:ext cx="7615737" cy="685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469182C-8B87-4B48-2A7A-F9EB1F69B517}"/>
              </a:ext>
            </a:extLst>
          </p:cNvPr>
          <p:cNvSpPr/>
          <p:nvPr/>
        </p:nvSpPr>
        <p:spPr>
          <a:xfrm>
            <a:off x="6589906" y="3823389"/>
            <a:ext cx="5474080" cy="41148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2CEB18-EB12-0655-CFB7-63006F6D5033}"/>
              </a:ext>
            </a:extLst>
          </p:cNvPr>
          <p:cNvSpPr/>
          <p:nvPr/>
        </p:nvSpPr>
        <p:spPr>
          <a:xfrm>
            <a:off x="6589906" y="4283636"/>
            <a:ext cx="5474080" cy="54439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0515E8-D024-B765-3F6D-B5DCBC32DE1A}"/>
              </a:ext>
            </a:extLst>
          </p:cNvPr>
          <p:cNvSpPr/>
          <p:nvPr/>
        </p:nvSpPr>
        <p:spPr>
          <a:xfrm>
            <a:off x="6626482" y="5291328"/>
            <a:ext cx="2602862" cy="148742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526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FD5DBB-52CB-49EC-91CF-D893193C7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DAF9-CFC1-344C-89B7-DCB2EBBDC673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A19FFD-C13E-A4D7-0B11-3DD47B6DC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51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25D076-6F20-55B1-849D-B5E5C2E0D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DAF9-CFC1-344C-89B7-DCB2EBBDC673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1D0BA6-82C2-4297-95B1-5B1A3D680A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1102"/>
          <a:stretch/>
        </p:blipFill>
        <p:spPr>
          <a:xfrm>
            <a:off x="1314649" y="548005"/>
            <a:ext cx="9562702" cy="62179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FD67DCE-7E9A-6255-5F2B-9C1C9A1650A4}"/>
              </a:ext>
            </a:extLst>
          </p:cNvPr>
          <p:cNvSpPr/>
          <p:nvPr/>
        </p:nvSpPr>
        <p:spPr>
          <a:xfrm>
            <a:off x="1645920" y="3913632"/>
            <a:ext cx="1828800" cy="27432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335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7F46BC-17FF-0495-DDC8-E33502FE9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DAF9-CFC1-344C-89B7-DCB2EBBDC673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EF47CA1-70AF-D5E1-840C-A8CFCCF22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" y="457200"/>
            <a:ext cx="3853319" cy="1005840"/>
          </a:xfrm>
        </p:spPr>
        <p:txBody>
          <a:bodyPr/>
          <a:lstStyle/>
          <a:p>
            <a:r>
              <a:rPr lang="en-US" dirty="0"/>
              <a:t>ArcGIS Online SPCS2022 Experience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9773F6-9DC9-840B-AED7-0EBB520C4E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440" y="1463040"/>
            <a:ext cx="3853318" cy="502920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Online interactive maps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Shows distortion and gives projection definitions</a:t>
            </a:r>
          </a:p>
          <a:p>
            <a:pPr marL="573088" lvl="1" indent="-285750"/>
            <a:r>
              <a:rPr lang="en-US" dirty="0"/>
              <a:t>Zone parameters not all given to full precision</a:t>
            </a:r>
          </a:p>
          <a:p>
            <a:pPr marL="573088" lvl="1" indent="-285750"/>
            <a:r>
              <a:rPr lang="en-US" dirty="0"/>
              <a:t>Cannot get distortion values from maps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Plan to create SPCS 83 version for comparison (maybe UTM, too)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4F2730-0081-6BC1-F2A2-5781F1681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4759" y="0"/>
            <a:ext cx="8247241" cy="685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CA1F35D-63FA-A2A1-5367-6E8609AD865F}"/>
              </a:ext>
            </a:extLst>
          </p:cNvPr>
          <p:cNvSpPr/>
          <p:nvPr/>
        </p:nvSpPr>
        <p:spPr>
          <a:xfrm>
            <a:off x="4060196" y="1158240"/>
            <a:ext cx="1596892" cy="112166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6E099A-BCF9-5FDA-C09E-70355E7A46EE}"/>
              </a:ext>
            </a:extLst>
          </p:cNvPr>
          <p:cNvSpPr/>
          <p:nvPr/>
        </p:nvSpPr>
        <p:spPr>
          <a:xfrm>
            <a:off x="10070592" y="996696"/>
            <a:ext cx="1993392" cy="36512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273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576E24-F818-E5FF-3191-94CECCCCB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DAF9-CFC1-344C-89B7-DCB2EBBDC673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E268177-DE13-59A3-FAA2-8FBAA0663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5"/>
            <a:ext cx="12192000" cy="68552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E38CD8A-6EDB-D615-43DA-C1BC19670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70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67319B-6F33-21EA-3D8E-F565F49C7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8DAF9-CFC1-344C-89B7-DCB2EBBDC67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03B71DB-E054-3C0B-9D03-93E9B10FB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 question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326F92-22F6-A454-7422-EC05A5354E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81125"/>
            <a:ext cx="11247120" cy="484632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Aft>
                <a:spcPts val="1800"/>
              </a:spcAft>
              <a:buNone/>
            </a:pPr>
            <a:r>
              <a:rPr lang="en-US" sz="3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Do you scale State Plane coordinates to bring them “to ground” (i.e., to reduce linear distortion at the topographic surface)</a:t>
            </a:r>
            <a:r>
              <a:rPr lang="en-US" sz="32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4B8C1CB-986D-A652-4263-A3077A7A23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03" t="24781" r="33501" b="1855"/>
          <a:stretch/>
        </p:blipFill>
        <p:spPr>
          <a:xfrm>
            <a:off x="457200" y="2834640"/>
            <a:ext cx="10058400" cy="3840480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C263801-190B-1BB9-2716-0C44DCC5A086}"/>
              </a:ext>
            </a:extLst>
          </p:cNvPr>
          <p:cNvSpPr txBox="1"/>
          <p:nvPr/>
        </p:nvSpPr>
        <p:spPr>
          <a:xfrm>
            <a:off x="8412480" y="2377440"/>
            <a:ext cx="3779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855 of 1311 attendees responded</a:t>
            </a:r>
          </a:p>
        </p:txBody>
      </p:sp>
    </p:spTree>
    <p:extLst>
      <p:ext uri="{BB962C8B-B14F-4D97-AF65-F5344CB8AC3E}">
        <p14:creationId xmlns:p14="http://schemas.microsoft.com/office/powerpoint/2010/main" val="223041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76B15F-A613-EC56-428A-5E0F2537A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DAF9-CFC1-344C-89B7-DCB2EBBDC673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65B530-5C86-CDE5-B984-BECEE1EEE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5"/>
            <a:ext cx="12192000" cy="68552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6B0707-B419-CDFD-1E08-43B1C0ABD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91"/>
            <a:ext cx="12192000" cy="68552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90A928-ACBD-B5BD-572B-02F936FA90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91"/>
            <a:ext cx="12192000" cy="68552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95841A-D57F-08EA-D4F2-709623054E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52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3AF209-970E-0D01-6502-3204751CC6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791"/>
            <a:ext cx="12192000" cy="68552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1ACAE2-4425-A04D-953B-A0E10EEF67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791"/>
            <a:ext cx="12192000" cy="685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62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DA527E-2EC6-CFCC-2FA1-3FD026625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DAF9-CFC1-344C-89B7-DCB2EBBDC673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E816B4-8553-1DEA-A46A-C1A1E0990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5"/>
            <a:ext cx="12192000" cy="685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77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0A3D7A-1634-0A83-6E44-DAA1DE4EB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DAF9-CFC1-344C-89B7-DCB2EBBDC673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9A80FB-18ED-6FD2-1BA6-85DABF6965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5"/>
            <a:ext cx="12192000" cy="68552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F4C67A-FD5A-9EE0-3EBF-F2C9DD641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52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111993-7BF7-2CE6-AFFD-87FFCC76FE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52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DD084A-972B-E0DB-3F8C-0EF8E17516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52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4D1901-2FF4-8FBC-AB9F-9CAA024E86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791"/>
            <a:ext cx="12192000" cy="685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00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79FA14-73D2-0357-D084-65E5B2DC0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DAF9-CFC1-344C-89B7-DCB2EBBDC673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ACF183-0392-3F15-241C-945657744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0CF9C7-3905-2BDD-EC29-A4129ADB8F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23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25D076-6F20-55B1-849D-B5E5C2E0D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DAF9-CFC1-344C-89B7-DCB2EBBDC673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1D0BA6-82C2-4297-95B1-5B1A3D680A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1102"/>
          <a:stretch/>
        </p:blipFill>
        <p:spPr>
          <a:xfrm>
            <a:off x="1314649" y="548005"/>
            <a:ext cx="9562702" cy="62179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3803E75-7BEC-4B1B-7214-66F31222ED13}"/>
              </a:ext>
            </a:extLst>
          </p:cNvPr>
          <p:cNvSpPr/>
          <p:nvPr/>
        </p:nvSpPr>
        <p:spPr>
          <a:xfrm>
            <a:off x="1645920" y="4145280"/>
            <a:ext cx="1828800" cy="27432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318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67319B-6F33-21EA-3D8E-F565F49C7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8DAF9-CFC1-344C-89B7-DCB2EBBDC67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03B71DB-E054-3C0B-9D03-93E9B10FB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 question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326F92-22F6-A454-7422-EC05A5354E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81125"/>
            <a:ext cx="11247120" cy="484632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Aft>
                <a:spcPts val="1800"/>
              </a:spcAft>
              <a:buNone/>
            </a:pPr>
            <a:r>
              <a:rPr lang="en-US" sz="32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Do you use the NGS Coordinate Conversion and Transformation Tool (NCAT)?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EC3456-62E4-C13A-5E63-608088BB84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03" t="34869" r="33501" b="1243"/>
          <a:stretch/>
        </p:blipFill>
        <p:spPr>
          <a:xfrm>
            <a:off x="457200" y="2834640"/>
            <a:ext cx="10058400" cy="2388870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5F888E7-1B61-ACD5-29D3-9B38723971EF}"/>
              </a:ext>
            </a:extLst>
          </p:cNvPr>
          <p:cNvSpPr txBox="1"/>
          <p:nvPr/>
        </p:nvSpPr>
        <p:spPr>
          <a:xfrm>
            <a:off x="8412480" y="2377440"/>
            <a:ext cx="3779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816 of 1311 attendees responded</a:t>
            </a:r>
          </a:p>
        </p:txBody>
      </p:sp>
    </p:spTree>
    <p:extLst>
      <p:ext uri="{BB962C8B-B14F-4D97-AF65-F5344CB8AC3E}">
        <p14:creationId xmlns:p14="http://schemas.microsoft.com/office/powerpoint/2010/main" val="406839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4"/>
          <p:cNvSpPr txBox="1"/>
          <p:nvPr/>
        </p:nvSpPr>
        <p:spPr>
          <a:xfrm>
            <a:off x="0" y="841282"/>
            <a:ext cx="12192000" cy="5801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buSzPts val="3600"/>
            </a:pPr>
            <a:r>
              <a:rPr lang="en-US" sz="4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NGS Coordinate Conversion and Transformation Tool</a:t>
            </a:r>
          </a:p>
          <a:p>
            <a:pPr algn="ctr" defTabSz="1219170">
              <a:buClr>
                <a:srgbClr val="000000"/>
              </a:buClr>
              <a:buSzPts val="3600"/>
            </a:pPr>
            <a:r>
              <a:rPr lang="en-US" sz="4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(NCAT)</a:t>
            </a:r>
          </a:p>
          <a:p>
            <a:pPr algn="ctr" defTabSz="1219170">
              <a:buClr>
                <a:srgbClr val="000000"/>
              </a:buClr>
              <a:buSzPts val="3600"/>
            </a:pP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Alpha</a:t>
            </a:r>
            <a:endParaRPr sz="4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9"/>
          <p:cNvSpPr txBox="1"/>
          <p:nvPr/>
        </p:nvSpPr>
        <p:spPr>
          <a:xfrm>
            <a:off x="154152" y="196357"/>
            <a:ext cx="11869683" cy="6171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buSzPts val="3200"/>
              <a:defRPr/>
            </a:pPr>
            <a:r>
              <a:rPr lang="en-US" sz="4267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NCAT</a:t>
            </a: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  <a:buSzPts val="2400"/>
              <a:defRPr/>
            </a:pPr>
            <a:endParaRPr sz="32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61981" indent="-761981" defTabSz="1219170">
              <a:buClr>
                <a:srgbClr val="000000"/>
              </a:buClr>
              <a:buSzPts val="2400"/>
              <a:buFont typeface="Arial"/>
              <a:buChar char="•"/>
              <a:defRPr/>
            </a:pPr>
            <a:r>
              <a:rPr lang="en-US" sz="32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one-stop solution for coordinate conversion and transformation</a:t>
            </a:r>
          </a:p>
          <a:p>
            <a:pPr marL="761981" indent="-761981" defTabSz="1219170">
              <a:buClr>
                <a:srgbClr val="000000"/>
              </a:buClr>
              <a:buSzPts val="2400"/>
              <a:buFont typeface="Arial"/>
              <a:buChar char="•"/>
              <a:defRPr/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Revamps and modernizes Geodetic Toolkit</a:t>
            </a:r>
          </a:p>
          <a:p>
            <a:pPr marL="761981" indent="-761981" defTabSz="1219170"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Toolkit modernization is an integral part of NSRS modernization</a:t>
            </a:r>
          </a:p>
          <a:p>
            <a:pPr marL="761981" indent="-761981" defTabSz="1219170">
              <a:buClr>
                <a:srgbClr val="000000"/>
              </a:buClr>
              <a:buSzPts val="2400"/>
              <a:buFont typeface="Arial"/>
              <a:buChar char="•"/>
            </a:pPr>
            <a:endParaRPr lang="en-US" sz="3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761981" indent="-761981" defTabSz="1219170">
              <a:buClr>
                <a:srgbClr val="000000"/>
              </a:buClr>
              <a:buSzPts val="2400"/>
              <a:buFont typeface="Arial"/>
              <a:buChar char="•"/>
              <a:defRPr/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24066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9"/>
          <p:cNvSpPr txBox="1"/>
          <p:nvPr/>
        </p:nvSpPr>
        <p:spPr>
          <a:xfrm>
            <a:off x="154152" y="196357"/>
            <a:ext cx="11869683" cy="6171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buSzPts val="3200"/>
              <a:defRPr/>
            </a:pPr>
            <a:r>
              <a:rPr lang="en-US" sz="4267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NCAT</a:t>
            </a: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  <a:buSzPts val="2400"/>
              <a:defRPr/>
            </a:pPr>
            <a:endParaRPr sz="32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  <a:buSzPts val="2400"/>
              <a:defRPr/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Multiple ways of access:</a:t>
            </a:r>
          </a:p>
          <a:p>
            <a:pPr defTabSz="1219170">
              <a:buClr>
                <a:srgbClr val="000000"/>
              </a:buClr>
              <a:buSzPts val="2400"/>
              <a:defRPr/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	Single point conversion/transformation 	</a:t>
            </a:r>
          </a:p>
          <a:p>
            <a:pPr defTabSz="1219170">
              <a:buClr>
                <a:srgbClr val="000000"/>
              </a:buClr>
              <a:buSzPts val="2400"/>
              <a:defRPr/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	Multi-point conversion/transformation</a:t>
            </a:r>
          </a:p>
          <a:p>
            <a:pPr defTabSz="1219170">
              <a:buClr>
                <a:srgbClr val="000000"/>
              </a:buClr>
              <a:buSzPts val="2400"/>
              <a:defRPr/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	NCAT download (for conversions only)</a:t>
            </a:r>
          </a:p>
          <a:p>
            <a:pPr defTabSz="1219170">
              <a:buClr>
                <a:srgbClr val="000000"/>
              </a:buClr>
              <a:buSzPts val="2400"/>
              <a:defRPr/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	NCAT + grids download (for conversions and 		transformations)</a:t>
            </a:r>
          </a:p>
          <a:p>
            <a:pPr defTabSz="1219170">
              <a:buClr>
                <a:srgbClr val="000000"/>
              </a:buClr>
              <a:buSzPts val="2400"/>
              <a:defRPr/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	NCAT API</a:t>
            </a:r>
          </a:p>
          <a:p>
            <a:pPr defTabSz="1219170">
              <a:buClr>
                <a:srgbClr val="000000"/>
              </a:buClr>
              <a:buSzPts val="2400"/>
              <a:defRPr/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	Grids download ( for custom software)</a:t>
            </a:r>
          </a:p>
          <a:p>
            <a:pPr defTabSz="1219170">
              <a:buClr>
                <a:srgbClr val="000000"/>
              </a:buClr>
              <a:buSzPts val="2400"/>
              <a:defRPr/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	</a:t>
            </a:r>
          </a:p>
          <a:p>
            <a:pPr marL="761981" indent="-761981" defTabSz="1219170">
              <a:buClr>
                <a:srgbClr val="000000"/>
              </a:buClr>
              <a:buSzPts val="2400"/>
              <a:buFont typeface="Arial"/>
              <a:buChar char="•"/>
              <a:defRPr/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0397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9"/>
          <p:cNvSpPr txBox="1"/>
          <p:nvPr/>
        </p:nvSpPr>
        <p:spPr>
          <a:xfrm>
            <a:off x="557620" y="-937784"/>
            <a:ext cx="11869683" cy="6622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buSzPts val="3200"/>
              <a:defRPr/>
            </a:pPr>
            <a:r>
              <a:rPr lang="en-US" sz="4267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NCAT</a:t>
            </a: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  <a:buSzPts val="2400"/>
              <a:defRPr/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API vs Download</a:t>
            </a:r>
          </a:p>
          <a:p>
            <a:pPr defTabSz="1219170">
              <a:buClr>
                <a:srgbClr val="000000"/>
              </a:buClr>
              <a:buSzPts val="2400"/>
              <a:defRPr/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	</a:t>
            </a:r>
          </a:p>
          <a:p>
            <a:pPr marL="761981" indent="-761981" defTabSz="1219170">
              <a:buClr>
                <a:srgbClr val="000000"/>
              </a:buClr>
              <a:buSzPts val="2400"/>
              <a:buFont typeface="Arial"/>
              <a:buChar char="•"/>
              <a:defRPr/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557620" y="2676175"/>
          <a:ext cx="8128000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883197168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4187891162"/>
                    </a:ext>
                  </a:extLst>
                </a:gridCol>
              </a:tblGrid>
              <a:tr h="501312">
                <a:tc>
                  <a:txBody>
                    <a:bodyPr/>
                    <a:lstStyle/>
                    <a:p>
                      <a:r>
                        <a:rPr lang="en-US" sz="2500" dirty="0"/>
                        <a:t>API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Download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907514953"/>
                  </a:ext>
                </a:extLst>
              </a:tr>
              <a:tr h="501312">
                <a:tc>
                  <a:txBody>
                    <a:bodyPr/>
                    <a:lstStyle/>
                    <a:p>
                      <a:r>
                        <a:rPr lang="en-US" sz="2500" dirty="0"/>
                        <a:t>Platform independent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Platform independent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440993968"/>
                  </a:ext>
                </a:extLst>
              </a:tr>
              <a:tr h="880703">
                <a:tc>
                  <a:txBody>
                    <a:bodyPr/>
                    <a:lstStyle/>
                    <a:p>
                      <a:r>
                        <a:rPr lang="en-US" sz="2500" dirty="0"/>
                        <a:t>Internet</a:t>
                      </a:r>
                      <a:r>
                        <a:rPr lang="en-US" sz="2500" baseline="0" dirty="0"/>
                        <a:t> access required</a:t>
                      </a:r>
                      <a:endParaRPr lang="en-US" sz="25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No</a:t>
                      </a:r>
                      <a:r>
                        <a:rPr lang="en-US" sz="2500" baseline="0" dirty="0"/>
                        <a:t> internet access required</a:t>
                      </a:r>
                      <a:endParaRPr lang="en-US" sz="25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426350529"/>
                  </a:ext>
                </a:extLst>
              </a:tr>
              <a:tr h="501312">
                <a:tc>
                  <a:txBody>
                    <a:bodyPr/>
                    <a:lstStyle/>
                    <a:p>
                      <a:r>
                        <a:rPr lang="en-US" sz="2500" dirty="0"/>
                        <a:t>Updates are automatic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Updates are manual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21355475"/>
                  </a:ext>
                </a:extLst>
              </a:tr>
              <a:tr h="501312">
                <a:tc>
                  <a:txBody>
                    <a:bodyPr/>
                    <a:lstStyle/>
                    <a:p>
                      <a:r>
                        <a:rPr lang="en-US" sz="2500" dirty="0"/>
                        <a:t>Command line access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Command line access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42980816"/>
                  </a:ext>
                </a:extLst>
              </a:tr>
              <a:tr h="880703">
                <a:tc>
                  <a:txBody>
                    <a:bodyPr/>
                    <a:lstStyle/>
                    <a:p>
                      <a:r>
                        <a:rPr lang="en-US" sz="2500" dirty="0"/>
                        <a:t>Access is through API calls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Access is through library calls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160318186"/>
                  </a:ext>
                </a:extLst>
              </a:tr>
              <a:tr h="880703">
                <a:tc>
                  <a:txBody>
                    <a:bodyPr/>
                    <a:lstStyle/>
                    <a:p>
                      <a:r>
                        <a:rPr lang="en-US" sz="2500" dirty="0"/>
                        <a:t>Backward compatibility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Backward compatibility may not be guaranteed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2850605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74776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F29F59AF-2088-8118-A8DE-AB2C794D8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8DAF9-CFC1-344C-89B7-DCB2EBBDC67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922122-6FE0-8E4C-BB65-C03A87AD1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734800" cy="9144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+mn-lt"/>
              </a:rPr>
              <a:t>State Plane Coordinate System of 2022 (SPCS2022)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710298C-31DE-5371-171D-941A885CC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7140"/>
            <a:ext cx="11247120" cy="496735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/>
              <a:t>Part of modernizing the </a:t>
            </a:r>
            <a:r>
              <a:rPr lang="en-US" b="1" i="1" dirty="0"/>
              <a:t>National Spatial Reference System (NSRS) </a:t>
            </a:r>
            <a:endParaRPr lang="en-US" b="1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/>
              <a:t>Third generation of State Plane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First in 1930s (SPCS 27), second in 1980s (SPCS 83)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Same 3 map projection types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Same ellipsoid as SPCS 83 (GRS 80)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/>
              <a:t>Same as existing State Plane, </a:t>
            </a:r>
            <a:r>
              <a:rPr lang="en-US" b="1" i="1" dirty="0"/>
              <a:t>but different…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Based on new terrestrial reference frames instead of NAD 83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More zones, most designed by state stakeholders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Designed to reduce linear distortion at topographic surface </a:t>
            </a:r>
            <a:br>
              <a:rPr lang="en-US" dirty="0"/>
            </a:br>
            <a:r>
              <a:rPr lang="en-US" dirty="0"/>
              <a:t>(i.e., reduce difference between “grid” and “ground” distances)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E231002-14DB-9EAB-B52D-985EC9856993}"/>
              </a:ext>
            </a:extLst>
          </p:cNvPr>
          <p:cNvGrpSpPr>
            <a:grpSpLocks noChangeAspect="1"/>
          </p:cNvGrpSpPr>
          <p:nvPr/>
        </p:nvGrpSpPr>
        <p:grpSpPr>
          <a:xfrm>
            <a:off x="10377056" y="1643912"/>
            <a:ext cx="1536685" cy="1737360"/>
            <a:chOff x="7325342" y="2752292"/>
            <a:chExt cx="2970729" cy="3358676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6CBB8B3-ADA6-13B5-BED4-48438355903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646407" y="3824968"/>
              <a:ext cx="2286000" cy="2286000"/>
            </a:xfrm>
            <a:prstGeom prst="ellipse">
              <a:avLst/>
            </a:prstGeom>
            <a:gradFill rotWithShape="1">
              <a:gsLst>
                <a:gs pos="0">
                  <a:srgbClr val="007AC2">
                    <a:alpha val="80000"/>
                  </a:srgbClr>
                </a:gs>
                <a:gs pos="100000">
                  <a:srgbClr val="007AC2">
                    <a:lumMod val="20000"/>
                    <a:lumOff val="80000"/>
                  </a:srgbClr>
                </a:gs>
              </a:gsLst>
              <a:lin ang="19800000" scaled="0"/>
            </a:gradFill>
            <a:ln w="6350" cap="flat" cmpd="sng" algn="ctr">
              <a:solidFill>
                <a:srgbClr val="007AC2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none" lIns="51435" tIns="25718" rIns="51435" bIns="2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2571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pic>
          <p:nvPicPr>
            <p:cNvPr id="6" name="Picture 2" descr="D:\GIS\General\Generic grids\Export\Globe_orthographic_oblique.png">
              <a:extLst>
                <a:ext uri="{FF2B5EF4-FFF2-40B4-BE49-F238E27FC236}">
                  <a16:creationId xmlns:a16="http://schemas.microsoft.com/office/drawing/2014/main" id="{C156DBF1-39B8-0662-0C02-9653028FFA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l="4400" t="4400" r="4400" b="4400"/>
            <a:stretch>
              <a:fillRect/>
            </a:stretch>
          </p:blipFill>
          <p:spPr bwMode="auto">
            <a:xfrm>
              <a:off x="7646447" y="3824968"/>
              <a:ext cx="2285998" cy="2286000"/>
            </a:xfrm>
            <a:prstGeom prst="rect">
              <a:avLst/>
            </a:prstGeom>
            <a:noFill/>
          </p:spPr>
        </p:pic>
        <p:sp>
          <p:nvSpPr>
            <p:cNvPr id="7" name="Freeform 28">
              <a:extLst>
                <a:ext uri="{FF2B5EF4-FFF2-40B4-BE49-F238E27FC236}">
                  <a16:creationId xmlns:a16="http://schemas.microsoft.com/office/drawing/2014/main" id="{65137450-061C-6E84-943E-E4D973C77EF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325342" y="2752292"/>
              <a:ext cx="2970729" cy="3096344"/>
            </a:xfrm>
            <a:custGeom>
              <a:avLst/>
              <a:gdLst>
                <a:gd name="connsiteX0" fmla="*/ 0 w 3204356"/>
                <a:gd name="connsiteY0" fmla="*/ 2557460 h 2557460"/>
                <a:gd name="connsiteX1" fmla="*/ 1602178 w 3204356"/>
                <a:gd name="connsiteY1" fmla="*/ 0 h 2557460"/>
                <a:gd name="connsiteX2" fmla="*/ 3204356 w 3204356"/>
                <a:gd name="connsiteY2" fmla="*/ 2557460 h 2557460"/>
                <a:gd name="connsiteX3" fmla="*/ 0 w 3204356"/>
                <a:gd name="connsiteY3" fmla="*/ 2557460 h 2557460"/>
                <a:gd name="connsiteX0" fmla="*/ 0 w 3204356"/>
                <a:gd name="connsiteY0" fmla="*/ 2557460 h 2557460"/>
                <a:gd name="connsiteX1" fmla="*/ 1602178 w 3204356"/>
                <a:gd name="connsiteY1" fmla="*/ 0 h 2557460"/>
                <a:gd name="connsiteX2" fmla="*/ 3204356 w 3204356"/>
                <a:gd name="connsiteY2" fmla="*/ 2557460 h 2557460"/>
                <a:gd name="connsiteX3" fmla="*/ 0 w 3204356"/>
                <a:gd name="connsiteY3" fmla="*/ 2557460 h 2557460"/>
                <a:gd name="connsiteX0" fmla="*/ 0 w 3204356"/>
                <a:gd name="connsiteY0" fmla="*/ 2557460 h 2842618"/>
                <a:gd name="connsiteX1" fmla="*/ 1602178 w 3204356"/>
                <a:gd name="connsiteY1" fmla="*/ 0 h 2842618"/>
                <a:gd name="connsiteX2" fmla="*/ 3204356 w 3204356"/>
                <a:gd name="connsiteY2" fmla="*/ 2557460 h 2842618"/>
                <a:gd name="connsiteX3" fmla="*/ 0 w 3204356"/>
                <a:gd name="connsiteY3" fmla="*/ 2557460 h 2842618"/>
                <a:gd name="connsiteX0" fmla="*/ 0 w 3303164"/>
                <a:gd name="connsiteY0" fmla="*/ 2557460 h 3133524"/>
                <a:gd name="connsiteX1" fmla="*/ 1602178 w 3303164"/>
                <a:gd name="connsiteY1" fmla="*/ 0 h 3133524"/>
                <a:gd name="connsiteX2" fmla="*/ 3204356 w 3303164"/>
                <a:gd name="connsiteY2" fmla="*/ 2557460 h 3133524"/>
                <a:gd name="connsiteX3" fmla="*/ 1692188 w 3303164"/>
                <a:gd name="connsiteY3" fmla="*/ 3133524 h 3133524"/>
                <a:gd name="connsiteX4" fmla="*/ 0 w 3303164"/>
                <a:gd name="connsiteY4" fmla="*/ 2557460 h 3133524"/>
                <a:gd name="connsiteX0" fmla="*/ 0 w 3303164"/>
                <a:gd name="connsiteY0" fmla="*/ 2557460 h 3133524"/>
                <a:gd name="connsiteX1" fmla="*/ 1602178 w 3303164"/>
                <a:gd name="connsiteY1" fmla="*/ 0 h 3133524"/>
                <a:gd name="connsiteX2" fmla="*/ 3204356 w 3303164"/>
                <a:gd name="connsiteY2" fmla="*/ 2557460 h 3133524"/>
                <a:gd name="connsiteX3" fmla="*/ 1836204 w 3303164"/>
                <a:gd name="connsiteY3" fmla="*/ 3133524 h 3133524"/>
                <a:gd name="connsiteX4" fmla="*/ 0 w 3303164"/>
                <a:gd name="connsiteY4" fmla="*/ 2557460 h 3133524"/>
                <a:gd name="connsiteX0" fmla="*/ 0 w 3303164"/>
                <a:gd name="connsiteY0" fmla="*/ 2557460 h 2993130"/>
                <a:gd name="connsiteX1" fmla="*/ 1602178 w 3303164"/>
                <a:gd name="connsiteY1" fmla="*/ 0 h 2993130"/>
                <a:gd name="connsiteX2" fmla="*/ 3204356 w 3303164"/>
                <a:gd name="connsiteY2" fmla="*/ 2557460 h 2993130"/>
                <a:gd name="connsiteX3" fmla="*/ 1764196 w 3303164"/>
                <a:gd name="connsiteY3" fmla="*/ 2773484 h 2993130"/>
                <a:gd name="connsiteX4" fmla="*/ 0 w 3303164"/>
                <a:gd name="connsiteY4" fmla="*/ 2557460 h 2993130"/>
                <a:gd name="connsiteX0" fmla="*/ 0 w 3303164"/>
                <a:gd name="connsiteY0" fmla="*/ 2557460 h 3169528"/>
                <a:gd name="connsiteX1" fmla="*/ 1602178 w 3303164"/>
                <a:gd name="connsiteY1" fmla="*/ 0 h 3169528"/>
                <a:gd name="connsiteX2" fmla="*/ 3204356 w 3303164"/>
                <a:gd name="connsiteY2" fmla="*/ 2557460 h 3169528"/>
                <a:gd name="connsiteX3" fmla="*/ 1584176 w 3303164"/>
                <a:gd name="connsiteY3" fmla="*/ 3169528 h 3169528"/>
                <a:gd name="connsiteX4" fmla="*/ 0 w 3303164"/>
                <a:gd name="connsiteY4" fmla="*/ 2557460 h 3169528"/>
                <a:gd name="connsiteX0" fmla="*/ 0 w 3159148"/>
                <a:gd name="connsiteY0" fmla="*/ 2557460 h 3199531"/>
                <a:gd name="connsiteX1" fmla="*/ 1602178 w 3159148"/>
                <a:gd name="connsiteY1" fmla="*/ 0 h 3199531"/>
                <a:gd name="connsiteX2" fmla="*/ 3060340 w 3159148"/>
                <a:gd name="connsiteY2" fmla="*/ 2377440 h 3199531"/>
                <a:gd name="connsiteX3" fmla="*/ 1584176 w 3159148"/>
                <a:gd name="connsiteY3" fmla="*/ 3169528 h 3199531"/>
                <a:gd name="connsiteX4" fmla="*/ 0 w 3159148"/>
                <a:gd name="connsiteY4" fmla="*/ 2557460 h 3199531"/>
                <a:gd name="connsiteX0" fmla="*/ 0 w 3015132"/>
                <a:gd name="connsiteY0" fmla="*/ 2449448 h 3181529"/>
                <a:gd name="connsiteX1" fmla="*/ 1458162 w 3015132"/>
                <a:gd name="connsiteY1" fmla="*/ 0 h 3181529"/>
                <a:gd name="connsiteX2" fmla="*/ 2916324 w 3015132"/>
                <a:gd name="connsiteY2" fmla="*/ 2377440 h 3181529"/>
                <a:gd name="connsiteX3" fmla="*/ 1440160 w 3015132"/>
                <a:gd name="connsiteY3" fmla="*/ 3169528 h 3181529"/>
                <a:gd name="connsiteX4" fmla="*/ 0 w 3015132"/>
                <a:gd name="connsiteY4" fmla="*/ 2449448 h 3181529"/>
                <a:gd name="connsiteX0" fmla="*/ 0 w 3015132"/>
                <a:gd name="connsiteY0" fmla="*/ 2449448 h 3037513"/>
                <a:gd name="connsiteX1" fmla="*/ 1458162 w 3015132"/>
                <a:gd name="connsiteY1" fmla="*/ 0 h 3037513"/>
                <a:gd name="connsiteX2" fmla="*/ 2916324 w 3015132"/>
                <a:gd name="connsiteY2" fmla="*/ 2377440 h 3037513"/>
                <a:gd name="connsiteX3" fmla="*/ 1548172 w 3015132"/>
                <a:gd name="connsiteY3" fmla="*/ 3025512 h 3037513"/>
                <a:gd name="connsiteX4" fmla="*/ 0 w 3015132"/>
                <a:gd name="connsiteY4" fmla="*/ 2449448 h 3037513"/>
                <a:gd name="connsiteX0" fmla="*/ 0 w 3015132"/>
                <a:gd name="connsiteY0" fmla="*/ 2449448 h 3163374"/>
                <a:gd name="connsiteX1" fmla="*/ 1458162 w 3015132"/>
                <a:gd name="connsiteY1" fmla="*/ 0 h 3163374"/>
                <a:gd name="connsiteX2" fmla="*/ 2916324 w 3015132"/>
                <a:gd name="connsiteY2" fmla="*/ 2377440 h 3163374"/>
                <a:gd name="connsiteX3" fmla="*/ 1489403 w 3015132"/>
                <a:gd name="connsiteY3" fmla="*/ 3151373 h 3163374"/>
                <a:gd name="connsiteX4" fmla="*/ 0 w 3015132"/>
                <a:gd name="connsiteY4" fmla="*/ 2449448 h 3163374"/>
                <a:gd name="connsiteX0" fmla="*/ 0 w 3015132"/>
                <a:gd name="connsiteY0" fmla="*/ 2449448 h 3163374"/>
                <a:gd name="connsiteX1" fmla="*/ 1458162 w 3015132"/>
                <a:gd name="connsiteY1" fmla="*/ 0 h 3163374"/>
                <a:gd name="connsiteX2" fmla="*/ 2916324 w 3015132"/>
                <a:gd name="connsiteY2" fmla="*/ 2377440 h 3163374"/>
                <a:gd name="connsiteX3" fmla="*/ 1489403 w 3015132"/>
                <a:gd name="connsiteY3" fmla="*/ 3151373 h 3163374"/>
                <a:gd name="connsiteX4" fmla="*/ 0 w 3015132"/>
                <a:gd name="connsiteY4" fmla="*/ 2449448 h 3163374"/>
                <a:gd name="connsiteX0" fmla="*/ 0 w 3015132"/>
                <a:gd name="connsiteY0" fmla="*/ 2449448 h 3168657"/>
                <a:gd name="connsiteX1" fmla="*/ 1458162 w 3015132"/>
                <a:gd name="connsiteY1" fmla="*/ 0 h 3168657"/>
                <a:gd name="connsiteX2" fmla="*/ 2916324 w 3015132"/>
                <a:gd name="connsiteY2" fmla="*/ 2377440 h 3168657"/>
                <a:gd name="connsiteX3" fmla="*/ 1489403 w 3015132"/>
                <a:gd name="connsiteY3" fmla="*/ 3151373 h 3168657"/>
                <a:gd name="connsiteX4" fmla="*/ 0 w 3015132"/>
                <a:gd name="connsiteY4" fmla="*/ 2449448 h 3168657"/>
                <a:gd name="connsiteX0" fmla="*/ 0 w 2942478"/>
                <a:gd name="connsiteY0" fmla="*/ 2430258 h 3168657"/>
                <a:gd name="connsiteX1" fmla="*/ 1385508 w 2942478"/>
                <a:gd name="connsiteY1" fmla="*/ 0 h 3168657"/>
                <a:gd name="connsiteX2" fmla="*/ 2843670 w 2942478"/>
                <a:gd name="connsiteY2" fmla="*/ 2377440 h 3168657"/>
                <a:gd name="connsiteX3" fmla="*/ 1416749 w 2942478"/>
                <a:gd name="connsiteY3" fmla="*/ 3151373 h 3168657"/>
                <a:gd name="connsiteX4" fmla="*/ 0 w 2942478"/>
                <a:gd name="connsiteY4" fmla="*/ 2430258 h 3168657"/>
                <a:gd name="connsiteX0" fmla="*/ 0 w 2859652"/>
                <a:gd name="connsiteY0" fmla="*/ 2430258 h 3168657"/>
                <a:gd name="connsiteX1" fmla="*/ 1385508 w 2859652"/>
                <a:gd name="connsiteY1" fmla="*/ 0 h 3168657"/>
                <a:gd name="connsiteX2" fmla="*/ 2760844 w 2859652"/>
                <a:gd name="connsiteY2" fmla="*/ 2354352 h 3168657"/>
                <a:gd name="connsiteX3" fmla="*/ 1416749 w 2859652"/>
                <a:gd name="connsiteY3" fmla="*/ 3151373 h 3168657"/>
                <a:gd name="connsiteX4" fmla="*/ 0 w 2859652"/>
                <a:gd name="connsiteY4" fmla="*/ 2430258 h 3168657"/>
                <a:gd name="connsiteX0" fmla="*/ 0 w 2859652"/>
                <a:gd name="connsiteY0" fmla="*/ 2430258 h 3130705"/>
                <a:gd name="connsiteX1" fmla="*/ 1385508 w 2859652"/>
                <a:gd name="connsiteY1" fmla="*/ 0 h 3130705"/>
                <a:gd name="connsiteX2" fmla="*/ 2760844 w 2859652"/>
                <a:gd name="connsiteY2" fmla="*/ 2354352 h 3130705"/>
                <a:gd name="connsiteX3" fmla="*/ 1453076 w 2859652"/>
                <a:gd name="connsiteY3" fmla="*/ 3113421 h 3130705"/>
                <a:gd name="connsiteX4" fmla="*/ 0 w 2859652"/>
                <a:gd name="connsiteY4" fmla="*/ 2430258 h 3130705"/>
                <a:gd name="connsiteX0" fmla="*/ 0 w 2859652"/>
                <a:gd name="connsiteY0" fmla="*/ 2430258 h 3130705"/>
                <a:gd name="connsiteX1" fmla="*/ 1385508 w 2859652"/>
                <a:gd name="connsiteY1" fmla="*/ 0 h 3130705"/>
                <a:gd name="connsiteX2" fmla="*/ 2760844 w 2859652"/>
                <a:gd name="connsiteY2" fmla="*/ 2354352 h 3130705"/>
                <a:gd name="connsiteX3" fmla="*/ 1453076 w 2859652"/>
                <a:gd name="connsiteY3" fmla="*/ 3113421 h 3130705"/>
                <a:gd name="connsiteX4" fmla="*/ 0 w 2859652"/>
                <a:gd name="connsiteY4" fmla="*/ 2430258 h 3130705"/>
                <a:gd name="connsiteX0" fmla="*/ 0 w 2813425"/>
                <a:gd name="connsiteY0" fmla="*/ 2430258 h 3130705"/>
                <a:gd name="connsiteX1" fmla="*/ 1385508 w 2813425"/>
                <a:gd name="connsiteY1" fmla="*/ 0 h 3130705"/>
                <a:gd name="connsiteX2" fmla="*/ 2714617 w 2813425"/>
                <a:gd name="connsiteY2" fmla="*/ 2354353 h 3130705"/>
                <a:gd name="connsiteX3" fmla="*/ 1453076 w 2813425"/>
                <a:gd name="connsiteY3" fmla="*/ 3113421 h 3130705"/>
                <a:gd name="connsiteX4" fmla="*/ 0 w 2813425"/>
                <a:gd name="connsiteY4" fmla="*/ 2430258 h 3130705"/>
                <a:gd name="connsiteX0" fmla="*/ 0 w 2740771"/>
                <a:gd name="connsiteY0" fmla="*/ 2468213 h 3130705"/>
                <a:gd name="connsiteX1" fmla="*/ 1312854 w 2740771"/>
                <a:gd name="connsiteY1" fmla="*/ 0 h 3130705"/>
                <a:gd name="connsiteX2" fmla="*/ 2641963 w 2740771"/>
                <a:gd name="connsiteY2" fmla="*/ 2354353 h 3130705"/>
                <a:gd name="connsiteX3" fmla="*/ 1380422 w 2740771"/>
                <a:gd name="connsiteY3" fmla="*/ 3113421 h 3130705"/>
                <a:gd name="connsiteX4" fmla="*/ 0 w 2740771"/>
                <a:gd name="connsiteY4" fmla="*/ 2468213 h 3130705"/>
                <a:gd name="connsiteX0" fmla="*/ 0 w 2740771"/>
                <a:gd name="connsiteY0" fmla="*/ 2430260 h 3130705"/>
                <a:gd name="connsiteX1" fmla="*/ 1312854 w 2740771"/>
                <a:gd name="connsiteY1" fmla="*/ 0 h 3130705"/>
                <a:gd name="connsiteX2" fmla="*/ 2641963 w 2740771"/>
                <a:gd name="connsiteY2" fmla="*/ 2354353 h 3130705"/>
                <a:gd name="connsiteX3" fmla="*/ 1380422 w 2740771"/>
                <a:gd name="connsiteY3" fmla="*/ 3113421 h 3130705"/>
                <a:gd name="connsiteX4" fmla="*/ 0 w 2740771"/>
                <a:gd name="connsiteY4" fmla="*/ 2430260 h 3130705"/>
                <a:gd name="connsiteX0" fmla="*/ 0 w 2740771"/>
                <a:gd name="connsiteY0" fmla="*/ 2430260 h 3130705"/>
                <a:gd name="connsiteX1" fmla="*/ 1312854 w 2740771"/>
                <a:gd name="connsiteY1" fmla="*/ 0 h 3130705"/>
                <a:gd name="connsiteX2" fmla="*/ 2641963 w 2740771"/>
                <a:gd name="connsiteY2" fmla="*/ 2354353 h 3130705"/>
                <a:gd name="connsiteX3" fmla="*/ 1380422 w 2740771"/>
                <a:gd name="connsiteY3" fmla="*/ 3113421 h 3130705"/>
                <a:gd name="connsiteX4" fmla="*/ 0 w 2740771"/>
                <a:gd name="connsiteY4" fmla="*/ 2430260 h 3130705"/>
                <a:gd name="connsiteX0" fmla="*/ 0 w 2714345"/>
                <a:gd name="connsiteY0" fmla="*/ 2430260 h 3130705"/>
                <a:gd name="connsiteX1" fmla="*/ 1286428 w 2714345"/>
                <a:gd name="connsiteY1" fmla="*/ 0 h 3130705"/>
                <a:gd name="connsiteX2" fmla="*/ 2615537 w 2714345"/>
                <a:gd name="connsiteY2" fmla="*/ 2354353 h 3130705"/>
                <a:gd name="connsiteX3" fmla="*/ 1353996 w 2714345"/>
                <a:gd name="connsiteY3" fmla="*/ 3113421 h 3130705"/>
                <a:gd name="connsiteX4" fmla="*/ 0 w 2714345"/>
                <a:gd name="connsiteY4" fmla="*/ 2430260 h 3130705"/>
                <a:gd name="connsiteX0" fmla="*/ 0 w 2714345"/>
                <a:gd name="connsiteY0" fmla="*/ 2430260 h 3130705"/>
                <a:gd name="connsiteX1" fmla="*/ 1286428 w 2714345"/>
                <a:gd name="connsiteY1" fmla="*/ 0 h 3130705"/>
                <a:gd name="connsiteX2" fmla="*/ 2615537 w 2714345"/>
                <a:gd name="connsiteY2" fmla="*/ 2430260 h 3130705"/>
                <a:gd name="connsiteX3" fmla="*/ 1353996 w 2714345"/>
                <a:gd name="connsiteY3" fmla="*/ 3113421 h 3130705"/>
                <a:gd name="connsiteX4" fmla="*/ 0 w 2714345"/>
                <a:gd name="connsiteY4" fmla="*/ 2430260 h 3130705"/>
                <a:gd name="connsiteX0" fmla="*/ 0 w 2656208"/>
                <a:gd name="connsiteY0" fmla="*/ 2430260 h 3130705"/>
                <a:gd name="connsiteX1" fmla="*/ 1286428 w 2656208"/>
                <a:gd name="connsiteY1" fmla="*/ 0 h 3130705"/>
                <a:gd name="connsiteX2" fmla="*/ 2615537 w 2656208"/>
                <a:gd name="connsiteY2" fmla="*/ 2430260 h 3130705"/>
                <a:gd name="connsiteX3" fmla="*/ 1353996 w 2656208"/>
                <a:gd name="connsiteY3" fmla="*/ 3113421 h 3130705"/>
                <a:gd name="connsiteX4" fmla="*/ 0 w 2656208"/>
                <a:gd name="connsiteY4" fmla="*/ 2430260 h 3130705"/>
                <a:gd name="connsiteX0" fmla="*/ 0 w 2656208"/>
                <a:gd name="connsiteY0" fmla="*/ 2430260 h 3130705"/>
                <a:gd name="connsiteX1" fmla="*/ 1286428 w 2656208"/>
                <a:gd name="connsiteY1" fmla="*/ 0 h 3130705"/>
                <a:gd name="connsiteX2" fmla="*/ 2615537 w 2656208"/>
                <a:gd name="connsiteY2" fmla="*/ 2430260 h 3130705"/>
                <a:gd name="connsiteX3" fmla="*/ 1353996 w 2656208"/>
                <a:gd name="connsiteY3" fmla="*/ 3113421 h 3130705"/>
                <a:gd name="connsiteX4" fmla="*/ 0 w 2656208"/>
                <a:gd name="connsiteY4" fmla="*/ 2430260 h 3130705"/>
                <a:gd name="connsiteX0" fmla="*/ 0 w 2656208"/>
                <a:gd name="connsiteY0" fmla="*/ 2430260 h 3130705"/>
                <a:gd name="connsiteX1" fmla="*/ 1286428 w 2656208"/>
                <a:gd name="connsiteY1" fmla="*/ 0 h 3130705"/>
                <a:gd name="connsiteX2" fmla="*/ 2615537 w 2656208"/>
                <a:gd name="connsiteY2" fmla="*/ 2430260 h 3130705"/>
                <a:gd name="connsiteX3" fmla="*/ 1353996 w 2656208"/>
                <a:gd name="connsiteY3" fmla="*/ 3113421 h 3130705"/>
                <a:gd name="connsiteX4" fmla="*/ 0 w 2656208"/>
                <a:gd name="connsiteY4" fmla="*/ 2430260 h 3130705"/>
                <a:gd name="connsiteX0" fmla="*/ 0 w 2656208"/>
                <a:gd name="connsiteY0" fmla="*/ 2430260 h 3130705"/>
                <a:gd name="connsiteX1" fmla="*/ 1328104 w 2656208"/>
                <a:gd name="connsiteY1" fmla="*/ 0 h 3130705"/>
                <a:gd name="connsiteX2" fmla="*/ 2615537 w 2656208"/>
                <a:gd name="connsiteY2" fmla="*/ 2430260 h 3130705"/>
                <a:gd name="connsiteX3" fmla="*/ 1353996 w 2656208"/>
                <a:gd name="connsiteY3" fmla="*/ 3113421 h 3130705"/>
                <a:gd name="connsiteX4" fmla="*/ 0 w 2656208"/>
                <a:gd name="connsiteY4" fmla="*/ 2430260 h 3130705"/>
                <a:gd name="connsiteX0" fmla="*/ 0 w 2656207"/>
                <a:gd name="connsiteY0" fmla="*/ 2430260 h 3130705"/>
                <a:gd name="connsiteX1" fmla="*/ 1328104 w 2656207"/>
                <a:gd name="connsiteY1" fmla="*/ 0 h 3130705"/>
                <a:gd name="connsiteX2" fmla="*/ 2615536 w 2656207"/>
                <a:gd name="connsiteY2" fmla="*/ 2430261 h 3130705"/>
                <a:gd name="connsiteX3" fmla="*/ 1353996 w 2656207"/>
                <a:gd name="connsiteY3" fmla="*/ 3113421 h 3130705"/>
                <a:gd name="connsiteX4" fmla="*/ 0 w 2656207"/>
                <a:gd name="connsiteY4" fmla="*/ 2430260 h 3130705"/>
                <a:gd name="connsiteX0" fmla="*/ 0 w 2656208"/>
                <a:gd name="connsiteY0" fmla="*/ 2430260 h 3130705"/>
                <a:gd name="connsiteX1" fmla="*/ 1328104 w 2656208"/>
                <a:gd name="connsiteY1" fmla="*/ 0 h 3130705"/>
                <a:gd name="connsiteX2" fmla="*/ 2615537 w 2656208"/>
                <a:gd name="connsiteY2" fmla="*/ 2430261 h 3130705"/>
                <a:gd name="connsiteX3" fmla="*/ 1353996 w 2656208"/>
                <a:gd name="connsiteY3" fmla="*/ 3113421 h 3130705"/>
                <a:gd name="connsiteX4" fmla="*/ 0 w 2656208"/>
                <a:gd name="connsiteY4" fmla="*/ 2430260 h 3130705"/>
                <a:gd name="connsiteX0" fmla="*/ 0 w 2632093"/>
                <a:gd name="connsiteY0" fmla="*/ 2430260 h 3130705"/>
                <a:gd name="connsiteX1" fmla="*/ 1328104 w 2632093"/>
                <a:gd name="connsiteY1" fmla="*/ 0 h 3130705"/>
                <a:gd name="connsiteX2" fmla="*/ 2591422 w 2632093"/>
                <a:gd name="connsiteY2" fmla="*/ 2430261 h 3130705"/>
                <a:gd name="connsiteX3" fmla="*/ 1353996 w 2632093"/>
                <a:gd name="connsiteY3" fmla="*/ 3113421 h 3130705"/>
                <a:gd name="connsiteX4" fmla="*/ 0 w 2632093"/>
                <a:gd name="connsiteY4" fmla="*/ 2430260 h 3130705"/>
                <a:gd name="connsiteX0" fmla="*/ 0 w 2632093"/>
                <a:gd name="connsiteY0" fmla="*/ 2430260 h 3130705"/>
                <a:gd name="connsiteX1" fmla="*/ 1328104 w 2632093"/>
                <a:gd name="connsiteY1" fmla="*/ 0 h 3130705"/>
                <a:gd name="connsiteX2" fmla="*/ 2591422 w 2632093"/>
                <a:gd name="connsiteY2" fmla="*/ 2430261 h 3130705"/>
                <a:gd name="connsiteX3" fmla="*/ 1328104 w 2632093"/>
                <a:gd name="connsiteY3" fmla="*/ 3113421 h 3130705"/>
                <a:gd name="connsiteX4" fmla="*/ 0 w 2632093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28104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28104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28104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90746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28104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293568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28104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17132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17132 w 2672764"/>
                <a:gd name="connsiteY1" fmla="*/ 0 h 3130705"/>
                <a:gd name="connsiteX2" fmla="*/ 2632093 w 2672764"/>
                <a:gd name="connsiteY2" fmla="*/ 2430261 h 3130705"/>
                <a:gd name="connsiteX3" fmla="*/ 1317132 w 2672764"/>
                <a:gd name="connsiteY3" fmla="*/ 3113421 h 3130705"/>
                <a:gd name="connsiteX4" fmla="*/ 0 w 2672764"/>
                <a:gd name="connsiteY4" fmla="*/ 2430260 h 3130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2764" h="3130705">
                  <a:moveTo>
                    <a:pt x="0" y="2430260"/>
                  </a:moveTo>
                  <a:lnTo>
                    <a:pt x="1317132" y="0"/>
                  </a:lnTo>
                  <a:lnTo>
                    <a:pt x="2632093" y="2430261"/>
                  </a:lnTo>
                  <a:cubicBezTo>
                    <a:pt x="2672764" y="2797764"/>
                    <a:pt x="1915546" y="3116757"/>
                    <a:pt x="1317132" y="3113421"/>
                  </a:cubicBezTo>
                  <a:cubicBezTo>
                    <a:pt x="731796" y="3130705"/>
                    <a:pt x="69252" y="2906827"/>
                    <a:pt x="0" y="2430260"/>
                  </a:cubicBezTo>
                  <a:close/>
                </a:path>
              </a:pathLst>
            </a:custGeom>
            <a:gradFill rotWithShape="1">
              <a:gsLst>
                <a:gs pos="0">
                  <a:srgbClr val="35AC46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35AC46">
                    <a:tint val="50000"/>
                    <a:shade val="100000"/>
                    <a:satMod val="350000"/>
                    <a:alpha val="20000"/>
                  </a:srgbClr>
                </a:gs>
              </a:gsLst>
              <a:lin ang="0" scaled="0"/>
            </a:gradFill>
            <a:ln w="9525" cap="flat" cmpd="sng" algn="ctr">
              <a:solidFill>
                <a:srgbClr val="35AC46">
                  <a:lumMod val="50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none" lIns="51435" tIns="25718" rIns="51435" bIns="2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2571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8" name="Arc 7">
              <a:extLst>
                <a:ext uri="{FF2B5EF4-FFF2-40B4-BE49-F238E27FC236}">
                  <a16:creationId xmlns:a16="http://schemas.microsoft.com/office/drawing/2014/main" id="{00403055-43CA-8006-69A7-81637FC93552}"/>
                </a:ext>
              </a:extLst>
            </p:cNvPr>
            <p:cNvSpPr>
              <a:spLocks noChangeAspect="1"/>
            </p:cNvSpPr>
            <p:nvPr/>
          </p:nvSpPr>
          <p:spPr bwMode="auto">
            <a:xfrm rot="10800000">
              <a:off x="7792074" y="4042433"/>
              <a:ext cx="1993392" cy="731520"/>
            </a:xfrm>
            <a:prstGeom prst="arc">
              <a:avLst>
                <a:gd name="adj1" fmla="val 10795725"/>
                <a:gd name="adj2" fmla="val 8838"/>
              </a:avLst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3429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403B395-105D-F447-738A-8CEEFF9ED08B}"/>
              </a:ext>
            </a:extLst>
          </p:cNvPr>
          <p:cNvGrpSpPr>
            <a:grpSpLocks noChangeAspect="1"/>
          </p:cNvGrpSpPr>
          <p:nvPr/>
        </p:nvGrpSpPr>
        <p:grpSpPr>
          <a:xfrm>
            <a:off x="10419570" y="3536545"/>
            <a:ext cx="1494171" cy="1737360"/>
            <a:chOff x="3146775" y="2376862"/>
            <a:chExt cx="2566588" cy="2984325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CB22075-C343-85AD-6693-974A6F79DB3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287030" y="2377440"/>
              <a:ext cx="2286000" cy="2286000"/>
            </a:xfrm>
            <a:prstGeom prst="ellipse">
              <a:avLst/>
            </a:prstGeom>
            <a:gradFill rotWithShape="1">
              <a:gsLst>
                <a:gs pos="0">
                  <a:srgbClr val="007AC2">
                    <a:alpha val="80000"/>
                  </a:srgbClr>
                </a:gs>
                <a:gs pos="100000">
                  <a:srgbClr val="007AC2">
                    <a:lumMod val="20000"/>
                    <a:lumOff val="80000"/>
                  </a:srgbClr>
                </a:gs>
              </a:gsLst>
              <a:lin ang="19800000" scaled="0"/>
            </a:gradFill>
            <a:ln w="6350" cap="flat" cmpd="sng" algn="ctr">
              <a:solidFill>
                <a:srgbClr val="007AC2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none" lIns="51435" tIns="25718" rIns="51435" bIns="2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2571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pic>
          <p:nvPicPr>
            <p:cNvPr id="11" name="Picture 2" descr="D:\GIS\General\Generic grids\Export\Globe_orthographic_oblique.png">
              <a:extLst>
                <a:ext uri="{FF2B5EF4-FFF2-40B4-BE49-F238E27FC236}">
                  <a16:creationId xmlns:a16="http://schemas.microsoft.com/office/drawing/2014/main" id="{97F6C99B-4440-998E-ACD6-DBE2B519E7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l="4400" t="4400" r="4400" b="4400"/>
            <a:stretch>
              <a:fillRect/>
            </a:stretch>
          </p:blipFill>
          <p:spPr bwMode="auto">
            <a:xfrm>
              <a:off x="3287070" y="2377440"/>
              <a:ext cx="2285998" cy="2286000"/>
            </a:xfrm>
            <a:prstGeom prst="rect">
              <a:avLst/>
            </a:prstGeom>
            <a:noFill/>
          </p:spPr>
        </p:pic>
        <p:sp>
          <p:nvSpPr>
            <p:cNvPr id="12" name="Can 193">
              <a:extLst>
                <a:ext uri="{FF2B5EF4-FFF2-40B4-BE49-F238E27FC236}">
                  <a16:creationId xmlns:a16="http://schemas.microsoft.com/office/drawing/2014/main" id="{FEA5F5E5-2E05-BEBD-9C6A-449484AC1D82}"/>
                </a:ext>
              </a:extLst>
            </p:cNvPr>
            <p:cNvSpPr/>
            <p:nvPr/>
          </p:nvSpPr>
          <p:spPr bwMode="auto">
            <a:xfrm rot="5400000">
              <a:off x="3287070" y="2236567"/>
              <a:ext cx="2285998" cy="2566588"/>
            </a:xfrm>
            <a:prstGeom prst="can">
              <a:avLst>
                <a:gd name="adj" fmla="val 32842"/>
              </a:avLst>
            </a:prstGeom>
            <a:gradFill flip="none" rotWithShape="1">
              <a:gsLst>
                <a:gs pos="0">
                  <a:srgbClr val="35AC46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35AC46">
                    <a:tint val="50000"/>
                    <a:shade val="100000"/>
                    <a:satMod val="350000"/>
                    <a:alpha val="10000"/>
                  </a:srgbClr>
                </a:gs>
              </a:gsLst>
              <a:lin ang="11400000" scaled="0"/>
              <a:tileRect/>
            </a:gradFill>
            <a:ln w="9525" cap="flat" cmpd="sng" algn="ctr">
              <a:solidFill>
                <a:srgbClr val="35AC46">
                  <a:lumMod val="50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vert="horz" wrap="none" lIns="51435" tIns="25718" rIns="51435" bIns="2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grpSp>
          <p:nvGrpSpPr>
            <p:cNvPr id="13" name="Group 197">
              <a:extLst>
                <a:ext uri="{FF2B5EF4-FFF2-40B4-BE49-F238E27FC236}">
                  <a16:creationId xmlns:a16="http://schemas.microsoft.com/office/drawing/2014/main" id="{47FFC20D-CA28-39E7-2823-FFFA5197C52E}"/>
                </a:ext>
              </a:extLst>
            </p:cNvPr>
            <p:cNvGrpSpPr/>
            <p:nvPr/>
          </p:nvGrpSpPr>
          <p:grpSpPr>
            <a:xfrm>
              <a:off x="4043701" y="2376866"/>
              <a:ext cx="1117848" cy="2984321"/>
              <a:chOff x="4139951" y="2376866"/>
              <a:chExt cx="1117848" cy="2984321"/>
            </a:xfrm>
          </p:grpSpPr>
          <p:sp>
            <p:nvSpPr>
              <p:cNvPr id="14" name="Arc 13">
                <a:extLst>
                  <a:ext uri="{FF2B5EF4-FFF2-40B4-BE49-F238E27FC236}">
                    <a16:creationId xmlns:a16="http://schemas.microsoft.com/office/drawing/2014/main" id="{33E0C322-AF80-8856-1EA9-3BCD6AC1DB1F}"/>
                  </a:ext>
                </a:extLst>
              </p:cNvPr>
              <p:cNvSpPr/>
              <p:nvPr/>
            </p:nvSpPr>
            <p:spPr bwMode="auto">
              <a:xfrm rot="16200000">
                <a:off x="3613032" y="3631884"/>
                <a:ext cx="1557896" cy="504056"/>
              </a:xfrm>
              <a:prstGeom prst="arc">
                <a:avLst>
                  <a:gd name="adj1" fmla="val 10795725"/>
                  <a:gd name="adj2" fmla="val 16355539"/>
                </a:avLst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ＭＳ Ｐゴシック"/>
                  <a:cs typeface="Arial" charset="0"/>
                </a:endParaRPr>
              </a:p>
            </p:txBody>
          </p:sp>
          <p:sp>
            <p:nvSpPr>
              <p:cNvPr id="15" name="Arc 14">
                <a:extLst>
                  <a:ext uri="{FF2B5EF4-FFF2-40B4-BE49-F238E27FC236}">
                    <a16:creationId xmlns:a16="http://schemas.microsoft.com/office/drawing/2014/main" id="{589567F0-6A5B-BC54-7177-51D52C19815C}"/>
                  </a:ext>
                </a:extLst>
              </p:cNvPr>
              <p:cNvSpPr/>
              <p:nvPr/>
            </p:nvSpPr>
            <p:spPr bwMode="auto">
              <a:xfrm rot="5400000">
                <a:off x="3206714" y="3310103"/>
                <a:ext cx="2984321" cy="1117848"/>
              </a:xfrm>
              <a:prstGeom prst="arc">
                <a:avLst>
                  <a:gd name="adj1" fmla="val 5386055"/>
                  <a:gd name="adj2" fmla="val 10701229"/>
                </a:avLst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ＭＳ Ｐゴシック"/>
                  <a:cs typeface="Arial" charset="0"/>
                </a:endParaRPr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75059BB-98D2-3743-367E-A3B6EBA844A0}"/>
              </a:ext>
            </a:extLst>
          </p:cNvPr>
          <p:cNvGrpSpPr>
            <a:grpSpLocks noChangeAspect="1"/>
          </p:cNvGrpSpPr>
          <p:nvPr/>
        </p:nvGrpSpPr>
        <p:grpSpPr>
          <a:xfrm>
            <a:off x="10439664" y="5136503"/>
            <a:ext cx="1315196" cy="1463040"/>
            <a:chOff x="6278958" y="2234374"/>
            <a:chExt cx="2307227" cy="256658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4AE6878-8C61-0C5D-4BDC-5418F758722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300147" y="2377440"/>
              <a:ext cx="2286000" cy="2286000"/>
            </a:xfrm>
            <a:prstGeom prst="ellipse">
              <a:avLst/>
            </a:prstGeom>
            <a:gradFill rotWithShape="1">
              <a:gsLst>
                <a:gs pos="0">
                  <a:srgbClr val="007AC2">
                    <a:alpha val="80000"/>
                  </a:srgbClr>
                </a:gs>
                <a:gs pos="100000">
                  <a:srgbClr val="007AC2">
                    <a:lumMod val="20000"/>
                    <a:lumOff val="80000"/>
                  </a:srgbClr>
                </a:gs>
              </a:gsLst>
              <a:lin ang="19800000" scaled="0"/>
            </a:gradFill>
            <a:ln w="6350" cap="flat" cmpd="sng" algn="ctr">
              <a:solidFill>
                <a:srgbClr val="007AC2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none" lIns="51435" tIns="25718" rIns="51435" bIns="2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2571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pic>
          <p:nvPicPr>
            <p:cNvPr id="18" name="Picture 2" descr="D:\GIS\General\Generic grids\Export\Globe_orthographic_oblique.png">
              <a:extLst>
                <a:ext uri="{FF2B5EF4-FFF2-40B4-BE49-F238E27FC236}">
                  <a16:creationId xmlns:a16="http://schemas.microsoft.com/office/drawing/2014/main" id="{621D21C0-21A7-2253-5117-5E4C1F04D7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l="4400" t="4400" r="4400" b="4400"/>
            <a:stretch>
              <a:fillRect/>
            </a:stretch>
          </p:blipFill>
          <p:spPr bwMode="auto">
            <a:xfrm>
              <a:off x="6300187" y="2377440"/>
              <a:ext cx="2285998" cy="2286000"/>
            </a:xfrm>
            <a:prstGeom prst="rect">
              <a:avLst/>
            </a:prstGeom>
            <a:noFill/>
          </p:spPr>
        </p:pic>
        <p:sp>
          <p:nvSpPr>
            <p:cNvPr id="19" name="Can 195">
              <a:extLst>
                <a:ext uri="{FF2B5EF4-FFF2-40B4-BE49-F238E27FC236}">
                  <a16:creationId xmlns:a16="http://schemas.microsoft.com/office/drawing/2014/main" id="{CC3976C1-F58B-C611-4FC5-483A3BDCD124}"/>
                </a:ext>
              </a:extLst>
            </p:cNvPr>
            <p:cNvSpPr/>
            <p:nvPr/>
          </p:nvSpPr>
          <p:spPr bwMode="auto">
            <a:xfrm rot="2400000">
              <a:off x="6295308" y="2234374"/>
              <a:ext cx="2285998" cy="2566588"/>
            </a:xfrm>
            <a:prstGeom prst="can">
              <a:avLst>
                <a:gd name="adj" fmla="val 32842"/>
              </a:avLst>
            </a:prstGeom>
            <a:gradFill flip="none" rotWithShape="1">
              <a:gsLst>
                <a:gs pos="0">
                  <a:srgbClr val="35AC46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35AC46">
                    <a:tint val="50000"/>
                    <a:shade val="100000"/>
                    <a:satMod val="350000"/>
                    <a:alpha val="10000"/>
                  </a:srgbClr>
                </a:gs>
              </a:gsLst>
              <a:lin ang="19800000" scaled="0"/>
              <a:tileRect/>
            </a:gradFill>
            <a:ln w="9525" cap="flat" cmpd="sng" algn="ctr">
              <a:solidFill>
                <a:srgbClr val="35AC46">
                  <a:lumMod val="50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vert="horz" wrap="none" lIns="51435" tIns="25718" rIns="51435" bIns="2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20" name="Arc 19">
              <a:extLst>
                <a:ext uri="{FF2B5EF4-FFF2-40B4-BE49-F238E27FC236}">
                  <a16:creationId xmlns:a16="http://schemas.microsoft.com/office/drawing/2014/main" id="{5D2F3D47-48BB-77FB-BC6E-B84F77B53D2F}"/>
                </a:ext>
              </a:extLst>
            </p:cNvPr>
            <p:cNvSpPr/>
            <p:nvPr/>
          </p:nvSpPr>
          <p:spPr bwMode="auto">
            <a:xfrm rot="13200000">
              <a:off x="6278958" y="3178467"/>
              <a:ext cx="2277886" cy="739825"/>
            </a:xfrm>
            <a:prstGeom prst="arc">
              <a:avLst>
                <a:gd name="adj1" fmla="val 10795725"/>
                <a:gd name="adj2" fmla="val 21534505"/>
              </a:avLst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3429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8BD5D731-5ECC-7FBE-5DB3-57E30BC2979F}"/>
              </a:ext>
            </a:extLst>
          </p:cNvPr>
          <p:cNvSpPr txBox="1"/>
          <p:nvPr/>
        </p:nvSpPr>
        <p:spPr>
          <a:xfrm>
            <a:off x="9222383" y="3613653"/>
            <a:ext cx="1128132" cy="492443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2571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Transverse Mercator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160FDD-D7A1-DD4A-85DC-0EECBEE94F2F}"/>
              </a:ext>
            </a:extLst>
          </p:cNvPr>
          <p:cNvSpPr txBox="1"/>
          <p:nvPr/>
        </p:nvSpPr>
        <p:spPr>
          <a:xfrm>
            <a:off x="9434285" y="4951876"/>
            <a:ext cx="948871" cy="738664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2571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Hotine Oblique Mercator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054A7EC-FA66-AD8B-87DB-13CE5B0E0EFB}"/>
              </a:ext>
            </a:extLst>
          </p:cNvPr>
          <p:cNvSpPr txBox="1"/>
          <p:nvPr/>
        </p:nvSpPr>
        <p:spPr>
          <a:xfrm>
            <a:off x="9609415" y="1872725"/>
            <a:ext cx="1136364" cy="738664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257175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Lambert Conformal Conic</a:t>
            </a:r>
          </a:p>
        </p:txBody>
      </p:sp>
    </p:spTree>
    <p:extLst>
      <p:ext uri="{BB962C8B-B14F-4D97-AF65-F5344CB8AC3E}">
        <p14:creationId xmlns:p14="http://schemas.microsoft.com/office/powerpoint/2010/main" val="153944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9"/>
          <p:cNvSpPr txBox="1"/>
          <p:nvPr/>
        </p:nvSpPr>
        <p:spPr>
          <a:xfrm>
            <a:off x="154152" y="196357"/>
            <a:ext cx="11869683" cy="6171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buSzPts val="3200"/>
              <a:defRPr/>
            </a:pPr>
            <a:r>
              <a:rPr lang="en-US" sz="4267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NCAT Conversion</a:t>
            </a: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  <a:buSzPts val="2400"/>
              <a:defRPr/>
            </a:pPr>
            <a:endParaRPr sz="32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  <a:buSzPts val="2400"/>
              <a:defRPr/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Supports geodetic to projected coordinate (SPC,UTM,USNG,XYZ) conversion and vice versa</a:t>
            </a:r>
          </a:p>
          <a:p>
            <a:pPr defTabSz="1219170">
              <a:buClr>
                <a:srgbClr val="000000"/>
              </a:buClr>
              <a:buSzPts val="2400"/>
              <a:defRPr/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Supports conversion between two SPC zones or two UTM zones for all access modes</a:t>
            </a:r>
          </a:p>
          <a:p>
            <a:pPr defTabSz="1219170">
              <a:buClr>
                <a:srgbClr val="000000"/>
              </a:buClr>
              <a:buSzPts val="2400"/>
              <a:defRPr/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Allows override to auto picked zones</a:t>
            </a:r>
          </a:p>
          <a:p>
            <a:pPr defTabSz="1219170">
              <a:buClr>
                <a:srgbClr val="000000"/>
              </a:buClr>
              <a:buSzPts val="2400"/>
              <a:defRPr/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Auto pick of SPC zone option is not available from the download package</a:t>
            </a:r>
          </a:p>
          <a:p>
            <a:pPr defTabSz="1219170">
              <a:buClr>
                <a:srgbClr val="000000"/>
              </a:buClr>
              <a:buSzPts val="2400"/>
              <a:defRPr/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	</a:t>
            </a:r>
          </a:p>
          <a:p>
            <a:pPr defTabSz="1219170">
              <a:buClr>
                <a:srgbClr val="000000"/>
              </a:buClr>
              <a:buSzPts val="2400"/>
              <a:defRPr/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	</a:t>
            </a:r>
          </a:p>
          <a:p>
            <a:pPr marL="761981" indent="-761981" defTabSz="1219170">
              <a:buClr>
                <a:srgbClr val="000000"/>
              </a:buClr>
              <a:buSzPts val="2400"/>
              <a:buFont typeface="Arial"/>
              <a:buChar char="•"/>
              <a:defRPr/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434008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9"/>
          <p:cNvSpPr txBox="1"/>
          <p:nvPr/>
        </p:nvSpPr>
        <p:spPr>
          <a:xfrm>
            <a:off x="154152" y="196357"/>
            <a:ext cx="11869683" cy="6171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buSzPts val="3200"/>
              <a:defRPr/>
            </a:pPr>
            <a:r>
              <a:rPr lang="en-US" sz="4267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NCAT Transformation</a:t>
            </a: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  <a:buSzPts val="2400"/>
              <a:defRPr/>
            </a:pPr>
            <a:endParaRPr sz="32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189" indent="-457189" defTabSz="1219170"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  <a:defRPr/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Uses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Nadcon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5.0 for horizontal and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Vertcon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3.0 for vertical transformation</a:t>
            </a:r>
          </a:p>
          <a:p>
            <a:pPr marL="457189" indent="-457189" defTabSz="1219170"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  <a:defRPr/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Transformation only available for supported regions</a:t>
            </a:r>
          </a:p>
          <a:p>
            <a:pPr defTabSz="1219170">
              <a:buClr>
                <a:srgbClr val="000000"/>
              </a:buClr>
              <a:buSzPts val="2400"/>
              <a:defRPr/>
            </a:pPr>
            <a:r>
              <a:rPr lang="en-US" sz="2133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	Visit </a:t>
            </a:r>
            <a:r>
              <a:rPr lang="en-US" sz="2133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Nadcon</a:t>
            </a:r>
            <a:r>
              <a:rPr lang="en-US" sz="2133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5.0, </a:t>
            </a:r>
            <a:r>
              <a:rPr lang="en-US" sz="2133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Vertcon</a:t>
            </a:r>
            <a:r>
              <a:rPr lang="en-US" sz="2133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3.0, or NCAT API pages to learn more</a:t>
            </a:r>
          </a:p>
          <a:p>
            <a:pPr defTabSz="1219170">
              <a:buClr>
                <a:srgbClr val="000000"/>
              </a:buClr>
              <a:buSzPts val="2400"/>
              <a:defRPr/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	</a:t>
            </a:r>
          </a:p>
          <a:p>
            <a:pPr defTabSz="1219170">
              <a:buClr>
                <a:srgbClr val="000000"/>
              </a:buClr>
              <a:buSzPts val="2400"/>
              <a:defRPr/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	</a:t>
            </a:r>
          </a:p>
          <a:p>
            <a:pPr marL="761981" indent="-761981" defTabSz="1219170">
              <a:buClr>
                <a:srgbClr val="000000"/>
              </a:buClr>
              <a:buSzPts val="2400"/>
              <a:buFont typeface="Arial"/>
              <a:buChar char="•"/>
              <a:defRPr/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41200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9"/>
          <p:cNvSpPr txBox="1"/>
          <p:nvPr/>
        </p:nvSpPr>
        <p:spPr>
          <a:xfrm>
            <a:off x="154152" y="196357"/>
            <a:ext cx="11869683" cy="6171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buSzPts val="3200"/>
              <a:defRPr/>
            </a:pPr>
            <a:r>
              <a:rPr lang="en-US" sz="4267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NCAT API</a:t>
            </a: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  <a:buSzPts val="2400"/>
              <a:defRPr/>
            </a:pPr>
            <a:endParaRPr sz="32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189" indent="-457189" defTabSz="1219170"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  <a:defRPr/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Delivered in JSON format</a:t>
            </a:r>
          </a:p>
          <a:p>
            <a:pPr marL="457189" indent="-457189" defTabSz="1219170"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  <a:defRPr/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Easy to consume and parse</a:t>
            </a:r>
          </a:p>
          <a:p>
            <a:pPr marL="457189" indent="-457189" defTabSz="1219170"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  <a:defRPr/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An API link for metadata available for keys used in JSON</a:t>
            </a:r>
          </a:p>
          <a:p>
            <a:pPr marL="457189" indent="-457189" defTabSz="1219170"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  <a:defRPr/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Rate limits apply</a:t>
            </a:r>
          </a:p>
          <a:p>
            <a:pPr defTabSz="1219170">
              <a:buClr>
                <a:srgbClr val="000000"/>
              </a:buClr>
              <a:buSzPts val="2400"/>
              <a:defRPr/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	</a:t>
            </a:r>
          </a:p>
          <a:p>
            <a:pPr defTabSz="1219170">
              <a:buClr>
                <a:srgbClr val="000000"/>
              </a:buClr>
              <a:buSzPts val="2400"/>
              <a:defRPr/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	</a:t>
            </a:r>
          </a:p>
          <a:p>
            <a:pPr marL="761981" indent="-761981" defTabSz="1219170">
              <a:buClr>
                <a:srgbClr val="000000"/>
              </a:buClr>
              <a:buSzPts val="2400"/>
              <a:buFont typeface="Arial"/>
              <a:buChar char="•"/>
              <a:defRPr/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805002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9"/>
          <p:cNvSpPr txBox="1"/>
          <p:nvPr/>
        </p:nvSpPr>
        <p:spPr>
          <a:xfrm>
            <a:off x="154152" y="182179"/>
            <a:ext cx="11869683" cy="6171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buSzPts val="3200"/>
              <a:defRPr/>
            </a:pPr>
            <a:r>
              <a:rPr lang="en-US" sz="4267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NCAT Web Interface</a:t>
            </a: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  <a:buSzPts val="2400"/>
              <a:defRPr/>
            </a:pPr>
            <a:endParaRPr sz="32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61981" indent="-761981" defTabSz="1219170">
              <a:buClr>
                <a:srgbClr val="000000"/>
              </a:buClr>
              <a:buSzPts val="2400"/>
              <a:buFont typeface="Arial"/>
              <a:buChar char="•"/>
              <a:defRPr/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Dynamic user interface, responsive design</a:t>
            </a:r>
          </a:p>
          <a:p>
            <a:pPr marL="761981" indent="-761981" defTabSz="1219170">
              <a:buClr>
                <a:srgbClr val="000000"/>
              </a:buClr>
              <a:buSzPts val="2400"/>
              <a:buFont typeface="Arial"/>
              <a:buChar char="•"/>
              <a:defRPr/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Supports multiple export formats</a:t>
            </a:r>
          </a:p>
          <a:p>
            <a:pPr marL="761981" indent="-761981" defTabSz="1219170">
              <a:buClr>
                <a:srgbClr val="000000"/>
              </a:buClr>
              <a:buSzPts val="2400"/>
              <a:buFont typeface="Arial"/>
              <a:buChar char="•"/>
              <a:defRPr/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Simple format for upload</a:t>
            </a:r>
          </a:p>
          <a:p>
            <a:pPr marL="761981" indent="-761981" defTabSz="1219170">
              <a:buClr>
                <a:srgbClr val="000000"/>
              </a:buClr>
              <a:buSzPts val="2400"/>
              <a:buFont typeface="Arial"/>
              <a:buChar char="•"/>
              <a:defRPr/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Custom format for export</a:t>
            </a:r>
          </a:p>
          <a:p>
            <a:pPr defTabSz="1219170">
              <a:buClr>
                <a:srgbClr val="000000"/>
              </a:buClr>
              <a:buSzPts val="2400"/>
              <a:defRPr/>
            </a:pPr>
            <a:endParaRPr lang="en-US" sz="3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761981" indent="-761981" defTabSz="1219170">
              <a:buClr>
                <a:srgbClr val="000000"/>
              </a:buClr>
              <a:buSzPts val="2400"/>
              <a:buFont typeface="Arial"/>
              <a:buChar char="•"/>
              <a:defRPr/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9607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7"/>
          <p:cNvSpPr txBox="1"/>
          <p:nvPr/>
        </p:nvSpPr>
        <p:spPr>
          <a:xfrm>
            <a:off x="0" y="841283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buSzPts val="3600"/>
              <a:defRPr/>
            </a:pPr>
            <a:r>
              <a:rPr lang="en-US" sz="4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NCAT Tutorial</a:t>
            </a:r>
            <a:endParaRPr sz="4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17"/>
          <p:cNvSpPr/>
          <p:nvPr/>
        </p:nvSpPr>
        <p:spPr>
          <a:xfrm>
            <a:off x="0" y="2177853"/>
            <a:ext cx="12192000" cy="4924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defTabSz="1219170">
              <a:buClr>
                <a:srgbClr val="000000"/>
              </a:buClr>
              <a:buSzPts val="2400"/>
              <a:defRPr/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vailable</a:t>
            </a:r>
            <a:r>
              <a:rPr lang="en-US" sz="32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under the “About..” tab</a:t>
            </a: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609585" indent="-406390" defTabSz="1219170">
              <a:buClr>
                <a:srgbClr val="000000"/>
              </a:buClr>
              <a:buSzPts val="2400"/>
              <a:defRPr/>
            </a:pPr>
            <a:endParaRPr sz="32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09585" indent="-609585" defTabSz="1219170">
              <a:buClr>
                <a:srgbClr val="000000"/>
              </a:buClr>
              <a:buSzPts val="2400"/>
              <a:buFont typeface="Arial"/>
              <a:buChar char="•"/>
              <a:defRPr/>
            </a:pPr>
            <a:r>
              <a:rPr lang="en-US" sz="32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Part 1- NCAT Conversions</a:t>
            </a: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609585" indent="-406390" defTabSz="1219170">
              <a:buClr>
                <a:srgbClr val="000000"/>
              </a:buClr>
              <a:buSzPts val="2400"/>
              <a:defRPr/>
            </a:pPr>
            <a:endParaRPr sz="32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09585" indent="-609585" defTabSz="1219170"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Part 2- </a:t>
            </a:r>
            <a:r>
              <a:rPr lang="en-US" sz="32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NCAT Transformations</a:t>
            </a: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609585" indent="-406390" defTabSz="1219170">
              <a:buClr>
                <a:srgbClr val="000000"/>
              </a:buClr>
              <a:buSzPts val="2400"/>
              <a:defRPr/>
            </a:pPr>
            <a:endParaRPr sz="32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  <a:buSzPts val="1800"/>
              <a:defRPr/>
            </a:pPr>
            <a:endParaRPr sz="2400"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13579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7"/>
          <p:cNvSpPr txBox="1"/>
          <p:nvPr/>
        </p:nvSpPr>
        <p:spPr>
          <a:xfrm>
            <a:off x="0" y="841283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NCAT Live Demo</a:t>
            </a:r>
            <a:endParaRPr kumimoji="0" sz="4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778355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25D076-6F20-55B1-849D-B5E5C2E0D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DAF9-CFC1-344C-89B7-DCB2EBBDC673}" type="slidenum">
              <a:rPr lang="en-US" smtClean="0"/>
              <a:pPr/>
              <a:t>56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1D0BA6-82C2-4297-95B1-5B1A3D680A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1102"/>
          <a:stretch/>
        </p:blipFill>
        <p:spPr>
          <a:xfrm>
            <a:off x="1314649" y="548005"/>
            <a:ext cx="9562702" cy="62179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ACAC7BA-EA0A-19AA-4FEA-9CCF5018F9B2}"/>
              </a:ext>
            </a:extLst>
          </p:cNvPr>
          <p:cNvSpPr/>
          <p:nvPr/>
        </p:nvSpPr>
        <p:spPr>
          <a:xfrm>
            <a:off x="1645920" y="4401312"/>
            <a:ext cx="1828800" cy="27432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407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D45A74-8485-425F-92D4-C2C7B60E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DAF9-CFC1-344C-89B7-DCB2EBBDC673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B4B2BFA-DA0D-68B7-44DA-87AAB5018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" y="457200"/>
            <a:ext cx="5040067" cy="1005840"/>
          </a:xfrm>
        </p:spPr>
        <p:txBody>
          <a:bodyPr/>
          <a:lstStyle/>
          <a:p>
            <a:r>
              <a:rPr lang="en-US" dirty="0"/>
              <a:t>Learn More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CB7BDD-8040-0191-0734-1901D2FAAB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437" y="1005840"/>
            <a:ext cx="4414109" cy="5687568"/>
          </a:xfrm>
        </p:spPr>
        <p:txBody>
          <a:bodyPr/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NOAA Special Pub NOS NGS 13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Paper on SPCS2022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Updated SPCS2022 Policy and Procedures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Other information and resources</a:t>
            </a:r>
          </a:p>
          <a:p>
            <a:pPr marL="971550" lvl="1" indent="-285750">
              <a:spcBef>
                <a:spcPts val="1200"/>
              </a:spcBef>
            </a:pPr>
            <a:r>
              <a:rPr lang="en-US" dirty="0"/>
              <a:t>Legislation</a:t>
            </a:r>
          </a:p>
          <a:p>
            <a:pPr marL="971550" lvl="1" indent="-285750">
              <a:spcBef>
                <a:spcPts val="1200"/>
              </a:spcBef>
            </a:pPr>
            <a:r>
              <a:rPr lang="en-US" dirty="0"/>
              <a:t>SPCS2022 definitions in registries</a:t>
            </a:r>
          </a:p>
          <a:p>
            <a:pPr marL="971550" lvl="1" indent="-285750">
              <a:spcBef>
                <a:spcPts val="1200"/>
              </a:spcBef>
            </a:pPr>
            <a:r>
              <a:rPr lang="en-US" dirty="0"/>
              <a:t>UTM and USNG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Webinars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1EBE88-91B6-4311-B024-D5BB19D52B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500"/>
          <a:stretch/>
        </p:blipFill>
        <p:spPr>
          <a:xfrm>
            <a:off x="4505546" y="-635"/>
            <a:ext cx="7686454" cy="685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02B5E40-FD8C-3DD6-1C35-757996C12703}"/>
              </a:ext>
            </a:extLst>
          </p:cNvPr>
          <p:cNvSpPr/>
          <p:nvPr/>
        </p:nvSpPr>
        <p:spPr>
          <a:xfrm>
            <a:off x="6545296" y="2569464"/>
            <a:ext cx="5555267" cy="36512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B0281E-1995-626E-6989-87B60979E78B}"/>
              </a:ext>
            </a:extLst>
          </p:cNvPr>
          <p:cNvSpPr/>
          <p:nvPr/>
        </p:nvSpPr>
        <p:spPr>
          <a:xfrm>
            <a:off x="6545296" y="2935224"/>
            <a:ext cx="5555267" cy="36512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414038F-0DD6-BA4A-A700-CCD45FBE4612}"/>
              </a:ext>
            </a:extLst>
          </p:cNvPr>
          <p:cNvSpPr/>
          <p:nvPr/>
        </p:nvSpPr>
        <p:spPr>
          <a:xfrm>
            <a:off x="6545296" y="3300984"/>
            <a:ext cx="5555267" cy="36512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EADE8C0-19EC-561F-D537-85ED9891919C}"/>
              </a:ext>
            </a:extLst>
          </p:cNvPr>
          <p:cNvSpPr/>
          <p:nvPr/>
        </p:nvSpPr>
        <p:spPr>
          <a:xfrm>
            <a:off x="6545296" y="3779519"/>
            <a:ext cx="5555267" cy="246888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8364C3-A7BF-E81D-ADD0-9879B0E5B36C}"/>
              </a:ext>
            </a:extLst>
          </p:cNvPr>
          <p:cNvSpPr/>
          <p:nvPr/>
        </p:nvSpPr>
        <p:spPr>
          <a:xfrm>
            <a:off x="6545296" y="6352666"/>
            <a:ext cx="5555267" cy="49250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007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E1E29D-6E8C-83F7-95AC-058F0862E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DAF9-CFC1-344C-89B7-DCB2EBBDC673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B2962EB-5809-F81E-CFD7-9275C126B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" y="457200"/>
            <a:ext cx="3771785" cy="1005840"/>
          </a:xfrm>
        </p:spPr>
        <p:txBody>
          <a:bodyPr/>
          <a:lstStyle/>
          <a:p>
            <a:r>
              <a:rPr lang="en-US" dirty="0"/>
              <a:t>NSRS Modernization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CE9C0E-2D79-DAAB-E6AA-453E11D10D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440" y="960119"/>
            <a:ext cx="3771784" cy="5897245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Alpha site is </a:t>
            </a:r>
            <a:r>
              <a:rPr lang="en-US" b="1" i="1" dirty="0"/>
              <a:t>ONLY</a:t>
            </a:r>
            <a:r>
              <a:rPr lang="en-US" dirty="0"/>
              <a:t> for NSRS Modernization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Rollout 2025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More to it than just SPCS2022…</a:t>
            </a:r>
          </a:p>
          <a:p>
            <a:pPr marL="571500" lvl="1" indent="-285750"/>
            <a:r>
              <a:rPr lang="en-US" dirty="0"/>
              <a:t>Deprecation of U.S. survey foot</a:t>
            </a:r>
          </a:p>
          <a:p>
            <a:pPr marL="571500" lvl="1" indent="-285750"/>
            <a:r>
              <a:rPr lang="en-US" dirty="0"/>
              <a:t>Terrestrial reference frames</a:t>
            </a:r>
          </a:p>
          <a:p>
            <a:pPr marL="571500" lvl="1" indent="-285750"/>
            <a:r>
              <a:rPr lang="en-US" dirty="0"/>
              <a:t>Geopotential datum</a:t>
            </a:r>
          </a:p>
          <a:p>
            <a:pPr marL="571500" lvl="1" indent="-285750"/>
            <a:r>
              <a:rPr lang="en-US" dirty="0"/>
              <a:t>Time-dependence</a:t>
            </a:r>
          </a:p>
          <a:p>
            <a:pPr marL="571500" lvl="1" indent="-285750"/>
            <a:r>
              <a:rPr lang="en-US" dirty="0"/>
              <a:t>Reference and survey epoch coordinates</a:t>
            </a:r>
          </a:p>
          <a:p>
            <a:pPr marL="571500" lvl="1" indent="-285750"/>
            <a:r>
              <a:rPr lang="en-US" dirty="0"/>
              <a:t>And more…</a:t>
            </a:r>
          </a:p>
          <a:p>
            <a:pPr marL="571500" lvl="1" indent="-285750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E62611-2460-4C49-B2FC-FBE166462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3225" y="548640"/>
            <a:ext cx="8328775" cy="63093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101F700-0F80-4779-8965-20CE223E3D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1760" y="4771072"/>
            <a:ext cx="1828800" cy="1828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96E213C-ECD5-048C-733F-B45218E3E8B9}"/>
              </a:ext>
            </a:extLst>
          </p:cNvPr>
          <p:cNvSpPr/>
          <p:nvPr/>
        </p:nvSpPr>
        <p:spPr>
          <a:xfrm rot="20254949">
            <a:off x="3701812" y="3397612"/>
            <a:ext cx="865160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424861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8979CC-B0A9-9F5F-05C0-788ABA0FD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D538F9-49A3-B84F-B36B-A7030CDE5D5B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0808144-9D9E-6B94-F109-0C566F062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That’s great, but when will SPCS2022 be done?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F25696-F0B5-3B1B-A0FD-56D1371960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11247120" cy="5029200"/>
          </a:xfrm>
        </p:spPr>
        <p:txBody>
          <a:bodyPr>
            <a:normAutofit/>
          </a:bodyPr>
          <a:lstStyle/>
          <a:p>
            <a:r>
              <a:rPr lang="en-US" b="1" dirty="0"/>
              <a:t>SPCS2022 Rollout of Modernized NSRS in 2025</a:t>
            </a:r>
          </a:p>
          <a:p>
            <a:r>
              <a:rPr lang="en-US" b="1" dirty="0"/>
              <a:t>But SPCS2022 design will be done sooner</a:t>
            </a:r>
          </a:p>
          <a:p>
            <a:pPr lvl="1"/>
            <a:r>
              <a:rPr lang="en-US" dirty="0"/>
              <a:t>Getting feedback now from stakeholders and others </a:t>
            </a:r>
            <a:r>
              <a:rPr lang="en-US" b="1" i="1" dirty="0"/>
              <a:t>now</a:t>
            </a:r>
          </a:p>
          <a:p>
            <a:pPr lvl="1"/>
            <a:r>
              <a:rPr lang="en-US" dirty="0"/>
              <a:t>In process of updating projection algorithms</a:t>
            </a:r>
          </a:p>
          <a:p>
            <a:pPr lvl="1"/>
            <a:r>
              <a:rPr lang="en-US" dirty="0"/>
              <a:t>Finalize designs by end of 2023 or shortly after</a:t>
            </a:r>
          </a:p>
          <a:p>
            <a:pPr lvl="1"/>
            <a:r>
              <a:rPr lang="en-US" dirty="0"/>
              <a:t>Get Federal Geodetic Control Subcommittee approval in early 2024</a:t>
            </a:r>
          </a:p>
          <a:p>
            <a:r>
              <a:rPr lang="en-US" b="1" i="1" dirty="0">
                <a:solidFill>
                  <a:srgbClr val="C00000"/>
                </a:solidFill>
              </a:rPr>
              <a:t>Provide final completed designs to the world in 2024!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39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B8118E-A94A-E4EB-DC34-75E908913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DAF9-CFC1-344C-89B7-DCB2EBBDC67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88D1CE9-0024-6365-4745-DF4E4843E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Plane Coordinate System of 1983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BA575E-5780-00AD-80C6-1636FF7C3C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9925" b="1212"/>
          <a:stretch/>
        </p:blipFill>
        <p:spPr>
          <a:xfrm>
            <a:off x="0" y="1462405"/>
            <a:ext cx="12161520" cy="539496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82444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4127D4-4BE2-48E6-15E5-579E15D42F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5800" y="-635"/>
            <a:ext cx="6216399" cy="685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30E207-5648-0EA3-3B03-9ECD9AFA2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8DAF9-CFC1-344C-89B7-DCB2EBBDC67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D45A71E-32B1-7166-C08C-EEB567E42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Where to learn more…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F7B653-FC9E-B60C-85AC-B61B88F7AD2E}"/>
              </a:ext>
            </a:extLst>
          </p:cNvPr>
          <p:cNvSpPr txBox="1"/>
          <p:nvPr/>
        </p:nvSpPr>
        <p:spPr>
          <a:xfrm>
            <a:off x="6414106" y="457200"/>
            <a:ext cx="37094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geodesy.noaa.gov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12A9846-40B7-A625-0E44-9F622F6860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1668781" y="3934466"/>
            <a:ext cx="345186" cy="457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7E4F0CE-4475-026C-356E-2C398D3C69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971406" y="5038895"/>
            <a:ext cx="345186" cy="457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D6A2F8FE-8125-E45B-DB59-E2E12CD25E3E}"/>
              </a:ext>
            </a:extLst>
          </p:cNvPr>
          <p:cNvSpPr/>
          <p:nvPr/>
        </p:nvSpPr>
        <p:spPr>
          <a:xfrm>
            <a:off x="299953" y="3169797"/>
            <a:ext cx="5394748" cy="1323439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1" u="none" strike="noStrike" kern="1200" cap="none" spc="0" normalizeH="0" baseline="0" noProof="0" dirty="0">
                <a:ln w="22225">
                  <a:solidFill>
                    <a:srgbClr val="4472C4"/>
                  </a:solidFill>
                  <a:prstDash val="solid"/>
                </a:ln>
                <a:solidFill>
                  <a:srgbClr val="4472C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Thank you!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0C0ACA7-0B9D-262F-8779-EFD78A529AD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476" y="5038895"/>
            <a:ext cx="1828800" cy="1828800"/>
          </a:xfrm>
          <a:prstGeom prst="rect">
            <a:avLst/>
          </a:prstGeom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41B209-90CF-83D4-CEFB-39FC1FE2F88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" r="35037"/>
          <a:stretch/>
        </p:blipFill>
        <p:spPr>
          <a:xfrm>
            <a:off x="1524000" y="1490075"/>
            <a:ext cx="9144000" cy="1176608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</p:pic>
    </p:spTree>
    <p:extLst>
      <p:ext uri="{BB962C8B-B14F-4D97-AF65-F5344CB8AC3E}">
        <p14:creationId xmlns:p14="http://schemas.microsoft.com/office/powerpoint/2010/main" val="5632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28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67319B-6F33-21EA-3D8E-F565F49C7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8DAF9-CFC1-344C-89B7-DCB2EBBDC67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03B71DB-E054-3C0B-9D03-93E9B10FB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 question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326F92-22F6-A454-7422-EC05A5354E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81125"/>
            <a:ext cx="11247120" cy="484632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Aft>
                <a:spcPts val="1800"/>
              </a:spcAft>
              <a:buNone/>
            </a:pPr>
            <a:r>
              <a:rPr lang="en-US" sz="32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What is your profession?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AC2A77-1CBE-9B1A-286B-201B3E474D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00" t="24841" r="33500" b="1970"/>
          <a:stretch/>
        </p:blipFill>
        <p:spPr>
          <a:xfrm>
            <a:off x="457200" y="2834640"/>
            <a:ext cx="10058400" cy="3840480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5A40BA9-F050-B399-DC84-ABC9FD9490B3}"/>
              </a:ext>
            </a:extLst>
          </p:cNvPr>
          <p:cNvSpPr txBox="1"/>
          <p:nvPr/>
        </p:nvSpPr>
        <p:spPr>
          <a:xfrm>
            <a:off x="8412480" y="2377440"/>
            <a:ext cx="3779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756 registrants responded</a:t>
            </a:r>
          </a:p>
        </p:txBody>
      </p:sp>
    </p:spTree>
    <p:extLst>
      <p:ext uri="{BB962C8B-B14F-4D97-AF65-F5344CB8AC3E}">
        <p14:creationId xmlns:p14="http://schemas.microsoft.com/office/powerpoint/2010/main" val="39742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4D40C4-BDAA-67C8-1C75-2CF721708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DAF9-CFC1-344C-89B7-DCB2EBBDC67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784E2BB-CBE2-683F-CCEE-3355C6FEC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Plane Coordinate System of 2022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F07F9E-95F6-2BD5-A9E6-36D081B425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9925" b="1213"/>
          <a:stretch/>
        </p:blipFill>
        <p:spPr>
          <a:xfrm>
            <a:off x="0" y="1463040"/>
            <a:ext cx="12161520" cy="539496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40545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8A801D-9F18-BC94-16AB-5658BEC34B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8DAF9-CFC1-344C-89B7-DCB2EBBDC67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D342CC9-6237-BD1B-96B4-9A1A91C47A9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1440" y="182880"/>
            <a:ext cx="3473450" cy="1006475"/>
          </a:xfrm>
        </p:spPr>
        <p:txBody>
          <a:bodyPr tIns="45720" bIns="45720" anchor="t" anchorCtr="0">
            <a:normAutofit/>
          </a:bodyPr>
          <a:lstStyle/>
          <a:p>
            <a:r>
              <a:rPr lang="en-US" sz="3200" b="1" dirty="0">
                <a:latin typeface="+mn-lt"/>
              </a:rPr>
              <a:t>SPCS2022 zone layers</a:t>
            </a:r>
            <a:endParaRPr lang="en-US" sz="3200" b="1" i="1" dirty="0">
              <a:latin typeface="+mn-lt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05F0CC9-AD8B-3B14-10D4-2D5068AA0949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91440" y="1280160"/>
            <a:ext cx="3383280" cy="4845050"/>
          </a:xfrm>
        </p:spPr>
        <p:txBody>
          <a:bodyPr tIns="45720" bIns="45720" numCol="1">
            <a:normAutofit/>
          </a:bodyPr>
          <a:lstStyle/>
          <a:p>
            <a:pPr marL="0" indent="0">
              <a:lnSpc>
                <a:spcPct val="80000"/>
              </a:lnSpc>
              <a:spcBef>
                <a:spcPts val="600"/>
              </a:spcBef>
              <a:buNone/>
            </a:pPr>
            <a:r>
              <a:rPr lang="en-US" sz="2800" b="1" dirty="0"/>
              <a:t>1 layer:  </a:t>
            </a:r>
            <a:r>
              <a:rPr lang="en-US" sz="2800" dirty="0"/>
              <a:t>12 states plus 6 territories</a:t>
            </a:r>
          </a:p>
          <a:p>
            <a:pPr marL="914400" indent="-1371600">
              <a:lnSpc>
                <a:spcPct val="80000"/>
              </a:lnSpc>
              <a:spcBef>
                <a:spcPts val="600"/>
              </a:spcBef>
            </a:pPr>
            <a:endParaRPr lang="en-US" sz="2800" dirty="0"/>
          </a:p>
          <a:p>
            <a:pPr marL="0" indent="0">
              <a:lnSpc>
                <a:spcPct val="80000"/>
              </a:lnSpc>
              <a:spcBef>
                <a:spcPts val="600"/>
              </a:spcBef>
              <a:buNone/>
            </a:pPr>
            <a:r>
              <a:rPr lang="en-US" sz="2800" b="1" dirty="0"/>
              <a:t>2 layers:  </a:t>
            </a:r>
            <a:r>
              <a:rPr lang="en-US" sz="2800" dirty="0"/>
              <a:t>28 states</a:t>
            </a:r>
          </a:p>
          <a:p>
            <a:pPr marL="914400" indent="-1371600">
              <a:lnSpc>
                <a:spcPct val="80000"/>
              </a:lnSpc>
              <a:spcBef>
                <a:spcPts val="600"/>
              </a:spcBef>
            </a:pPr>
            <a:endParaRPr lang="en-US" sz="2800" dirty="0"/>
          </a:p>
          <a:p>
            <a:pPr marL="0" indent="0">
              <a:lnSpc>
                <a:spcPct val="80000"/>
              </a:lnSpc>
              <a:spcBef>
                <a:spcPts val="600"/>
              </a:spcBef>
              <a:buNone/>
            </a:pPr>
            <a:r>
              <a:rPr lang="en-US" sz="2800" b="1" dirty="0"/>
              <a:t>3 layers:  </a:t>
            </a:r>
            <a:r>
              <a:rPr lang="en-US" sz="2800" dirty="0"/>
              <a:t>10 states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endParaRPr lang="en-US" sz="28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6170D6-050B-F670-8E67-7BC1FD629E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1" y="91440"/>
            <a:ext cx="9143941" cy="649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73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C0488C9-3D08-09CB-C6DD-CEC92DD81AB5}"/>
              </a:ext>
            </a:extLst>
          </p:cNvPr>
          <p:cNvGrpSpPr/>
          <p:nvPr/>
        </p:nvGrpSpPr>
        <p:grpSpPr>
          <a:xfrm>
            <a:off x="3442996" y="91440"/>
            <a:ext cx="8749004" cy="6492240"/>
            <a:chOff x="3442996" y="91440"/>
            <a:chExt cx="8749004" cy="649224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D3D14E6-F083-B515-C744-D17B886E75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35680" y="91440"/>
              <a:ext cx="8656320" cy="6492240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8BC73FF-3246-6AD9-B755-58D724DB4F29}"/>
                </a:ext>
              </a:extLst>
            </p:cNvPr>
            <p:cNvSpPr/>
            <p:nvPr/>
          </p:nvSpPr>
          <p:spPr>
            <a:xfrm>
              <a:off x="3442996" y="92075"/>
              <a:ext cx="1330172" cy="38174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C494C886-D52D-2B98-546A-852356145634}"/>
              </a:ext>
            </a:extLst>
          </p:cNvPr>
          <p:cNvSpPr txBox="1">
            <a:spLocks/>
          </p:cNvSpPr>
          <p:nvPr/>
        </p:nvSpPr>
        <p:spPr>
          <a:xfrm>
            <a:off x="158622" y="1119992"/>
            <a:ext cx="4614546" cy="5094196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Designs by NGS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165 zones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Includes 54 statewide zones…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…and 3 “special use” zones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(in more than one state)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Designs by state stakeholders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802 zones in 28 states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Total = 967 zones 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56 states 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territories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Compare to 125 </a:t>
            </a:r>
            <a:b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zones in existing </a:t>
            </a:r>
            <a:b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State Plane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B8BE11-FA62-4600-F2E8-8781BB25A6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8DAF9-CFC1-344C-89B7-DCB2EBBDC67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D342CC9-6237-BD1B-96B4-9A1A91C47A9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1440" y="92075"/>
            <a:ext cx="4681728" cy="1096963"/>
          </a:xfrm>
          <a:solidFill>
            <a:schemeClr val="bg1"/>
          </a:solidFill>
        </p:spPr>
        <p:txBody>
          <a:bodyPr tIns="45720" bIns="45720" anchor="t" anchorCtr="0">
            <a:normAutofit/>
          </a:bodyPr>
          <a:lstStyle/>
          <a:p>
            <a:r>
              <a:rPr lang="en-US" sz="3200" b="1" dirty="0">
                <a:latin typeface="+mn-lt"/>
              </a:rPr>
              <a:t>Number of SPCS2022 zones </a:t>
            </a:r>
            <a:r>
              <a:rPr lang="en-US" sz="3200" b="1" i="1" dirty="0">
                <a:latin typeface="+mn-lt"/>
              </a:rPr>
              <a:t>(preliminary)</a:t>
            </a:r>
            <a:endParaRPr lang="en-US" sz="3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1299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14153</TotalTime>
  <Words>1835</Words>
  <Application>Microsoft Office PowerPoint</Application>
  <PresentationFormat>Widescreen</PresentationFormat>
  <Paragraphs>361</Paragraphs>
  <Slides>61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61</vt:i4>
      </vt:variant>
    </vt:vector>
  </HeadingPairs>
  <TitlesOfParts>
    <vt:vector size="67" baseType="lpstr">
      <vt:lpstr>Arial</vt:lpstr>
      <vt:lpstr>Calibri</vt:lpstr>
      <vt:lpstr>Papyrus</vt:lpstr>
      <vt:lpstr>Times New Roman</vt:lpstr>
      <vt:lpstr>Office Theme</vt:lpstr>
      <vt:lpstr>1_Office Theme</vt:lpstr>
      <vt:lpstr>Welcome to the Alpha Zone</vt:lpstr>
      <vt:lpstr>Poll question</vt:lpstr>
      <vt:lpstr>Poll question</vt:lpstr>
      <vt:lpstr>Poll question</vt:lpstr>
      <vt:lpstr>State Plane Coordinate System of 2022 (SPCS2022)</vt:lpstr>
      <vt:lpstr>State Plane Coordinate System of 1983</vt:lpstr>
      <vt:lpstr>State Plane Coordinate System of 2022</vt:lpstr>
      <vt:lpstr>SPCS2022 zone layers</vt:lpstr>
      <vt:lpstr>Number of SPCS2022 zones (preliminary)</vt:lpstr>
      <vt:lpstr>SPCS2022 distortion design philosophy</vt:lpstr>
      <vt:lpstr>Linear distortion magnitudes</vt:lpstr>
      <vt:lpstr>Poll question</vt:lpstr>
      <vt:lpstr>Distortion design performance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When will SPCS2022 be done?</vt:lpstr>
      <vt:lpstr>Alpha preliminary products</vt:lpstr>
      <vt:lpstr>Alpha preliminary release</vt:lpstr>
      <vt:lpstr>Alpha products are NOT final products!</vt:lpstr>
      <vt:lpstr>Alpha SPCS2022 Home</vt:lpstr>
      <vt:lpstr>Zone Information</vt:lpstr>
      <vt:lpstr>Zone definitions and design status</vt:lpstr>
      <vt:lpstr>Zone definitions and design status</vt:lpstr>
      <vt:lpstr>PowerPoint Presentation</vt:lpstr>
      <vt:lpstr>PowerPoint Presentation</vt:lpstr>
      <vt:lpstr>Example coordinates and distortion values</vt:lpstr>
      <vt:lpstr>PowerPoint Presentation</vt:lpstr>
      <vt:lpstr>PowerPoint Presentation</vt:lpstr>
      <vt:lpstr>PowerPoint Presentation</vt:lpstr>
      <vt:lpstr>Linear Distortion Maps</vt:lpstr>
      <vt:lpstr>PowerPoint Presentation</vt:lpstr>
      <vt:lpstr>PowerPoint Presentation</vt:lpstr>
      <vt:lpstr>ArcGIS Online SPCS2022 Experience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Poll question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Learn More</vt:lpstr>
      <vt:lpstr>NSRS Modernization</vt:lpstr>
      <vt:lpstr>That’s great, but when will SPCS2022 be done?</vt:lpstr>
      <vt:lpstr>Where to learn more…</vt:lpstr>
      <vt:lpstr>Poll question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Karen Martin</dc:creator>
  <cp:lastModifiedBy>Michael Dennis</cp:lastModifiedBy>
  <cp:revision>691</cp:revision>
  <dcterms:created xsi:type="dcterms:W3CDTF">2020-01-16T20:59:07Z</dcterms:created>
  <dcterms:modified xsi:type="dcterms:W3CDTF">2023-08-22T13:42:10Z</dcterms:modified>
</cp:coreProperties>
</file>