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7568" r:id="rId1"/>
    <p:sldMasterId id="2147487879" r:id="rId2"/>
    <p:sldMasterId id="2147487891" r:id="rId3"/>
  </p:sldMasterIdLst>
  <p:notesMasterIdLst>
    <p:notesMasterId r:id="rId36"/>
  </p:notesMasterIdLst>
  <p:handoutMasterIdLst>
    <p:handoutMasterId r:id="rId37"/>
  </p:handoutMasterIdLst>
  <p:sldIdLst>
    <p:sldId id="362" r:id="rId4"/>
    <p:sldId id="1388" r:id="rId5"/>
    <p:sldId id="1446" r:id="rId6"/>
    <p:sldId id="1400" r:id="rId7"/>
    <p:sldId id="1391" r:id="rId8"/>
    <p:sldId id="262" r:id="rId9"/>
    <p:sldId id="265" r:id="rId10"/>
    <p:sldId id="1442" r:id="rId11"/>
    <p:sldId id="1408" r:id="rId12"/>
    <p:sldId id="1197" r:id="rId13"/>
    <p:sldId id="1450" r:id="rId14"/>
    <p:sldId id="1443" r:id="rId15"/>
    <p:sldId id="1444" r:id="rId16"/>
    <p:sldId id="544" r:id="rId17"/>
    <p:sldId id="547" r:id="rId18"/>
    <p:sldId id="545" r:id="rId19"/>
    <p:sldId id="546" r:id="rId20"/>
    <p:sldId id="459" r:id="rId21"/>
    <p:sldId id="458" r:id="rId22"/>
    <p:sldId id="1373" r:id="rId23"/>
    <p:sldId id="1374" r:id="rId24"/>
    <p:sldId id="1427" r:id="rId25"/>
    <p:sldId id="1428" r:id="rId26"/>
    <p:sldId id="1424" r:id="rId27"/>
    <p:sldId id="1429" r:id="rId28"/>
    <p:sldId id="1437" r:id="rId29"/>
    <p:sldId id="1529" r:id="rId30"/>
    <p:sldId id="1530" r:id="rId31"/>
    <p:sldId id="460" r:id="rId32"/>
    <p:sldId id="1440" r:id="rId33"/>
    <p:sldId id="1385" r:id="rId34"/>
    <p:sldId id="1406" r:id="rId35"/>
  </p:sldIdLst>
  <p:sldSz cx="12192000" cy="6858000"/>
  <p:notesSz cx="7010400" cy="9296400"/>
  <p:defaultTextStyle>
    <a:defPPr>
      <a:defRPr lang="en-US"/>
    </a:defPPr>
    <a:lvl1pPr algn="l" rtl="0" fontAlgn="base">
      <a:spcBef>
        <a:spcPct val="0"/>
      </a:spcBef>
      <a:spcAft>
        <a:spcPct val="0"/>
      </a:spcAft>
      <a:defRPr kern="1200">
        <a:solidFill>
          <a:schemeClr val="tx1"/>
        </a:solidFill>
        <a:latin typeface="Arial" charset="0"/>
        <a:ea typeface="MS PGothic" pitchFamily="34" charset="-128"/>
        <a:cs typeface="+mn-cs"/>
      </a:defRPr>
    </a:lvl1pPr>
    <a:lvl2pPr marL="457200" algn="l" rtl="0" fontAlgn="base">
      <a:spcBef>
        <a:spcPct val="0"/>
      </a:spcBef>
      <a:spcAft>
        <a:spcPct val="0"/>
      </a:spcAft>
      <a:defRPr kern="1200">
        <a:solidFill>
          <a:schemeClr val="tx1"/>
        </a:solidFill>
        <a:latin typeface="Arial" charset="0"/>
        <a:ea typeface="MS PGothic" pitchFamily="34" charset="-128"/>
        <a:cs typeface="+mn-cs"/>
      </a:defRPr>
    </a:lvl2pPr>
    <a:lvl3pPr marL="914400" algn="l" rtl="0" fontAlgn="base">
      <a:spcBef>
        <a:spcPct val="0"/>
      </a:spcBef>
      <a:spcAft>
        <a:spcPct val="0"/>
      </a:spcAft>
      <a:defRPr kern="1200">
        <a:solidFill>
          <a:schemeClr val="tx1"/>
        </a:solidFill>
        <a:latin typeface="Arial" charset="0"/>
        <a:ea typeface="MS PGothic" pitchFamily="34" charset="-128"/>
        <a:cs typeface="+mn-cs"/>
      </a:defRPr>
    </a:lvl3pPr>
    <a:lvl4pPr marL="1371600" algn="l" rtl="0" fontAlgn="base">
      <a:spcBef>
        <a:spcPct val="0"/>
      </a:spcBef>
      <a:spcAft>
        <a:spcPct val="0"/>
      </a:spcAft>
      <a:defRPr kern="1200">
        <a:solidFill>
          <a:schemeClr val="tx1"/>
        </a:solidFill>
        <a:latin typeface="Arial" charset="0"/>
        <a:ea typeface="MS PGothic" pitchFamily="34" charset="-128"/>
        <a:cs typeface="+mn-cs"/>
      </a:defRPr>
    </a:lvl4pPr>
    <a:lvl5pPr marL="1828800" algn="l" rtl="0" fontAlgn="base">
      <a:spcBef>
        <a:spcPct val="0"/>
      </a:spcBef>
      <a:spcAft>
        <a:spcPct val="0"/>
      </a:spcAft>
      <a:defRPr kern="1200">
        <a:solidFill>
          <a:schemeClr val="tx1"/>
        </a:solidFill>
        <a:latin typeface="Arial" charset="0"/>
        <a:ea typeface="MS PGothic" pitchFamily="34" charset="-128"/>
        <a:cs typeface="+mn-cs"/>
      </a:defRPr>
    </a:lvl5pPr>
    <a:lvl6pPr marL="2286000" algn="l" defTabSz="914400" rtl="0" eaLnBrk="1" latinLnBrk="0" hangingPunct="1">
      <a:defRPr kern="1200">
        <a:solidFill>
          <a:schemeClr val="tx1"/>
        </a:solidFill>
        <a:latin typeface="Arial" charset="0"/>
        <a:ea typeface="MS PGothic" pitchFamily="34" charset="-128"/>
        <a:cs typeface="+mn-cs"/>
      </a:defRPr>
    </a:lvl6pPr>
    <a:lvl7pPr marL="2743200" algn="l" defTabSz="914400" rtl="0" eaLnBrk="1" latinLnBrk="0" hangingPunct="1">
      <a:defRPr kern="1200">
        <a:solidFill>
          <a:schemeClr val="tx1"/>
        </a:solidFill>
        <a:latin typeface="Arial" charset="0"/>
        <a:ea typeface="MS PGothic" pitchFamily="34" charset="-128"/>
        <a:cs typeface="+mn-cs"/>
      </a:defRPr>
    </a:lvl7pPr>
    <a:lvl8pPr marL="3200400" algn="l" defTabSz="914400" rtl="0" eaLnBrk="1" latinLnBrk="0" hangingPunct="1">
      <a:defRPr kern="1200">
        <a:solidFill>
          <a:schemeClr val="tx1"/>
        </a:solidFill>
        <a:latin typeface="Arial" charset="0"/>
        <a:ea typeface="MS PGothic" pitchFamily="34" charset="-128"/>
        <a:cs typeface="+mn-cs"/>
      </a:defRPr>
    </a:lvl8pPr>
    <a:lvl9pPr marL="3657600" algn="l" defTabSz="914400" rtl="0" eaLnBrk="1" latinLnBrk="0" hangingPunct="1">
      <a:defRPr kern="1200">
        <a:solidFill>
          <a:schemeClr val="tx1"/>
        </a:solidFill>
        <a:latin typeface="Arial" charset="0"/>
        <a:ea typeface="MS PGothic" pitchFamily="34" charset="-128"/>
        <a:cs typeface="+mn-cs"/>
      </a:defRPr>
    </a:lvl9pPr>
  </p:defaultTextStyle>
  <p:extLst>
    <p:ext uri="{EFAFB233-063F-42B5-8137-9DF3F51BA10A}">
      <p15:sldGuideLst xmlns:p15="http://schemas.microsoft.com/office/powerpoint/2012/main">
        <p15:guide id="1" orient="horz" pos="2110" userDrawn="1">
          <p15:clr>
            <a:srgbClr val="A4A3A4"/>
          </p15:clr>
        </p15:guide>
        <p15:guide id="2" orient="horz" pos="1892" userDrawn="1">
          <p15:clr>
            <a:srgbClr val="A4A3A4"/>
          </p15:clr>
        </p15:guide>
        <p15:guide id="3" orient="horz" pos="2304" userDrawn="1">
          <p15:clr>
            <a:srgbClr val="A4A3A4"/>
          </p15:clr>
        </p15:guide>
        <p15:guide id="4" orient="horz" pos="1709" userDrawn="1">
          <p15:clr>
            <a:srgbClr val="A4A3A4"/>
          </p15:clr>
        </p15:guide>
        <p15:guide id="5" orient="horz" pos="3157" userDrawn="1">
          <p15:clr>
            <a:srgbClr val="A4A3A4"/>
          </p15:clr>
        </p15:guide>
        <p15:guide id="6" orient="horz" pos="4170" userDrawn="1">
          <p15:clr>
            <a:srgbClr val="A4A3A4"/>
          </p15:clr>
        </p15:guide>
        <p15:guide id="7" orient="horz" pos="2886" userDrawn="1">
          <p15:clr>
            <a:srgbClr val="A4A3A4"/>
          </p15:clr>
        </p15:guide>
        <p15:guide id="8" pos="708" userDrawn="1">
          <p15:clr>
            <a:srgbClr val="A4A3A4"/>
          </p15:clr>
        </p15:guide>
        <p15:guide id="9" pos="4464" userDrawn="1">
          <p15:clr>
            <a:srgbClr val="A4A3A4"/>
          </p15:clr>
        </p15:guide>
        <p15:guide id="10" pos="2635" userDrawn="1">
          <p15:clr>
            <a:srgbClr val="A4A3A4"/>
          </p15:clr>
        </p15:guide>
        <p15:guide id="11" pos="556" userDrawn="1">
          <p15:clr>
            <a:srgbClr val="A4A3A4"/>
          </p15:clr>
        </p15:guide>
        <p15:guide id="12" pos="6627" userDrawn="1">
          <p15:clr>
            <a:srgbClr val="A4A3A4"/>
          </p15:clr>
        </p15:guide>
        <p15:guide id="13" pos="1719" userDrawn="1">
          <p15:clr>
            <a:srgbClr val="A4A3A4"/>
          </p15:clr>
        </p15:guide>
        <p15:guide id="14" pos="7172"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a:srgbClr val="C00000"/>
    <a:srgbClr val="009900"/>
    <a:srgbClr val="008000"/>
    <a:srgbClr val="008080"/>
    <a:srgbClr val="336600"/>
    <a:srgbClr val="003300"/>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056" autoAdjust="0"/>
    <p:restoredTop sz="92474" autoAdjust="0"/>
  </p:normalViewPr>
  <p:slideViewPr>
    <p:cSldViewPr snapToGrid="0">
      <p:cViewPr varScale="1">
        <p:scale>
          <a:sx n="91" d="100"/>
          <a:sy n="91" d="100"/>
        </p:scale>
        <p:origin x="91" y="72"/>
      </p:cViewPr>
      <p:guideLst>
        <p:guide orient="horz" pos="2110"/>
        <p:guide orient="horz" pos="1892"/>
        <p:guide orient="horz" pos="2304"/>
        <p:guide orient="horz" pos="1709"/>
        <p:guide orient="horz" pos="3157"/>
        <p:guide orient="horz" pos="4170"/>
        <p:guide orient="horz" pos="2886"/>
        <p:guide pos="708"/>
        <p:guide pos="4464"/>
        <p:guide pos="2635"/>
        <p:guide pos="556"/>
        <p:guide pos="6627"/>
        <p:guide pos="1719"/>
        <p:guide pos="7172"/>
      </p:guideLst>
    </p:cSldViewPr>
  </p:slideViewPr>
  <p:outlineViewPr>
    <p:cViewPr>
      <p:scale>
        <a:sx n="33" d="100"/>
        <a:sy n="33" d="100"/>
      </p:scale>
      <p:origin x="0" y="58692"/>
    </p:cViewPr>
  </p:outlineViewPr>
  <p:notesTextViewPr>
    <p:cViewPr>
      <p:scale>
        <a:sx n="150" d="100"/>
        <a:sy n="150" d="100"/>
      </p:scale>
      <p:origin x="0" y="0"/>
    </p:cViewPr>
  </p:notesTextViewPr>
  <p:sorterViewPr>
    <p:cViewPr>
      <p:scale>
        <a:sx n="100" d="100"/>
        <a:sy n="100" d="100"/>
      </p:scale>
      <p:origin x="0" y="0"/>
    </p:cViewPr>
  </p:sorterViewPr>
  <p:notesViewPr>
    <p:cSldViewPr snapToGrid="0">
      <p:cViewPr>
        <p:scale>
          <a:sx n="100" d="100"/>
          <a:sy n="100" d="100"/>
        </p:scale>
        <p:origin x="-2357" y="86"/>
      </p:cViewPr>
      <p:guideLst>
        <p:guide orient="horz" pos="2928"/>
        <p:guide pos="2208"/>
      </p:guideLst>
    </p:cSldViewPr>
  </p:notesViewPr>
  <p:gridSpacing cx="228600" cy="2286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9219" cy="465774"/>
          </a:xfrm>
          <a:prstGeom prst="rect">
            <a:avLst/>
          </a:prstGeom>
        </p:spPr>
        <p:txBody>
          <a:bodyPr vert="horz" lIns="91418" tIns="45709" rIns="91418" bIns="45709" rtlCol="0"/>
          <a:lstStyle>
            <a:lvl1pPr algn="l">
              <a:defRPr sz="1200">
                <a:latin typeface="Gill Sans MT" pitchFamily="34" charset="0"/>
                <a:ea typeface="+mn-ea"/>
                <a:cs typeface="+mn-cs"/>
              </a:defRPr>
            </a:lvl1pPr>
          </a:lstStyle>
          <a:p>
            <a:pPr>
              <a:defRPr/>
            </a:pPr>
            <a:endParaRPr lang="en-US"/>
          </a:p>
        </p:txBody>
      </p:sp>
      <p:sp>
        <p:nvSpPr>
          <p:cNvPr id="3" name="Date Placeholder 2"/>
          <p:cNvSpPr>
            <a:spLocks noGrp="1"/>
          </p:cNvSpPr>
          <p:nvPr>
            <p:ph type="dt" sz="quarter" idx="1"/>
          </p:nvPr>
        </p:nvSpPr>
        <p:spPr>
          <a:xfrm>
            <a:off x="3969592" y="0"/>
            <a:ext cx="3039219" cy="465774"/>
          </a:xfrm>
          <a:prstGeom prst="rect">
            <a:avLst/>
          </a:prstGeom>
        </p:spPr>
        <p:txBody>
          <a:bodyPr vert="horz" wrap="square" lIns="91418" tIns="45709" rIns="91418" bIns="45709" numCol="1" anchor="t" anchorCtr="0" compatLnSpc="1">
            <a:prstTxWarp prst="textNoShape">
              <a:avLst/>
            </a:prstTxWarp>
          </a:bodyPr>
          <a:lstStyle>
            <a:lvl1pPr algn="r">
              <a:defRPr sz="1200">
                <a:latin typeface="Gill Sans MT" pitchFamily="34" charset="0"/>
                <a:ea typeface="ＭＳ Ｐゴシック" pitchFamily="34" charset="-128"/>
                <a:cs typeface="Arial" pitchFamily="34" charset="0"/>
              </a:defRPr>
            </a:lvl1pPr>
          </a:lstStyle>
          <a:p>
            <a:pPr>
              <a:defRPr/>
            </a:pPr>
            <a:fld id="{665BF6DA-DA8C-44E3-A6C0-332C06A682C5}" type="datetimeFigureOut">
              <a:rPr lang="en-US" altLang="en-US"/>
              <a:pPr>
                <a:defRPr/>
              </a:pPr>
              <a:t>9/19/2024</a:t>
            </a:fld>
            <a:endParaRPr lang="en-US" altLang="en-US"/>
          </a:p>
        </p:txBody>
      </p:sp>
      <p:sp>
        <p:nvSpPr>
          <p:cNvPr id="4" name="Footer Placeholder 3"/>
          <p:cNvSpPr>
            <a:spLocks noGrp="1"/>
          </p:cNvSpPr>
          <p:nvPr>
            <p:ph type="ftr" sz="quarter" idx="2"/>
          </p:nvPr>
        </p:nvSpPr>
        <p:spPr>
          <a:xfrm>
            <a:off x="0" y="8829037"/>
            <a:ext cx="3039219" cy="465774"/>
          </a:xfrm>
          <a:prstGeom prst="rect">
            <a:avLst/>
          </a:prstGeom>
        </p:spPr>
        <p:txBody>
          <a:bodyPr vert="horz" lIns="91418" tIns="45709" rIns="91418" bIns="45709" rtlCol="0" anchor="b"/>
          <a:lstStyle>
            <a:lvl1pPr algn="l">
              <a:defRPr sz="1200">
                <a:latin typeface="Gill Sans MT" pitchFamily="34" charset="0"/>
                <a:ea typeface="+mn-ea"/>
                <a:cs typeface="+mn-cs"/>
              </a:defRPr>
            </a:lvl1pPr>
          </a:lstStyle>
          <a:p>
            <a:pPr>
              <a:defRPr/>
            </a:pPr>
            <a:endParaRPr lang="en-US"/>
          </a:p>
        </p:txBody>
      </p:sp>
      <p:sp>
        <p:nvSpPr>
          <p:cNvPr id="5" name="Slide Number Placeholder 4"/>
          <p:cNvSpPr>
            <a:spLocks noGrp="1"/>
          </p:cNvSpPr>
          <p:nvPr>
            <p:ph type="sldNum" sz="quarter" idx="3"/>
          </p:nvPr>
        </p:nvSpPr>
        <p:spPr>
          <a:xfrm>
            <a:off x="3969592" y="8829037"/>
            <a:ext cx="3039219" cy="465774"/>
          </a:xfrm>
          <a:prstGeom prst="rect">
            <a:avLst/>
          </a:prstGeom>
        </p:spPr>
        <p:txBody>
          <a:bodyPr vert="horz" wrap="square" lIns="91418" tIns="45709" rIns="91418" bIns="45709" numCol="1" anchor="b" anchorCtr="0" compatLnSpc="1">
            <a:prstTxWarp prst="textNoShape">
              <a:avLst/>
            </a:prstTxWarp>
          </a:bodyPr>
          <a:lstStyle>
            <a:lvl1pPr algn="r">
              <a:defRPr sz="1200">
                <a:latin typeface="Gill Sans MT" pitchFamily="34" charset="0"/>
                <a:ea typeface="ＭＳ Ｐゴシック" pitchFamily="34" charset="-128"/>
                <a:cs typeface="Arial" pitchFamily="34" charset="0"/>
              </a:defRPr>
            </a:lvl1pPr>
          </a:lstStyle>
          <a:p>
            <a:pPr>
              <a:defRPr/>
            </a:pPr>
            <a:fld id="{8F1AEA04-358C-45E1-A861-0E11DAA9CBF5}" type="slidenum">
              <a:rPr lang="en-US" altLang="en-US"/>
              <a:pPr>
                <a:defRPr/>
              </a:pPr>
              <a:t>‹#›</a:t>
            </a:fld>
            <a:endParaRPr lang="en-US" altLang="en-US"/>
          </a:p>
        </p:txBody>
      </p:sp>
    </p:spTree>
    <p:extLst>
      <p:ext uri="{BB962C8B-B14F-4D97-AF65-F5344CB8AC3E}">
        <p14:creationId xmlns:p14="http://schemas.microsoft.com/office/powerpoint/2010/main" val="15480831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628" cy="465774"/>
          </a:xfrm>
          <a:prstGeom prst="rect">
            <a:avLst/>
          </a:prstGeom>
        </p:spPr>
        <p:txBody>
          <a:bodyPr vert="horz" lIns="93137" tIns="46568" rIns="93137" bIns="46568" rtlCol="0"/>
          <a:lstStyle>
            <a:lvl1pPr algn="l" fontAlgn="auto">
              <a:spcBef>
                <a:spcPts val="0"/>
              </a:spcBef>
              <a:spcAft>
                <a:spcPts val="0"/>
              </a:spcAft>
              <a:defRPr sz="1200">
                <a:latin typeface="Gill Sans MT" pitchFamily="34" charset="0"/>
                <a:ea typeface="+mn-ea"/>
                <a:cs typeface="+mn-cs"/>
              </a:defRPr>
            </a:lvl1pPr>
          </a:lstStyle>
          <a:p>
            <a:pPr>
              <a:defRPr/>
            </a:pPr>
            <a:endParaRPr lang="en-US"/>
          </a:p>
        </p:txBody>
      </p:sp>
      <p:sp>
        <p:nvSpPr>
          <p:cNvPr id="3" name="Date Placeholder 2"/>
          <p:cNvSpPr>
            <a:spLocks noGrp="1"/>
          </p:cNvSpPr>
          <p:nvPr>
            <p:ph type="dt" idx="1"/>
          </p:nvPr>
        </p:nvSpPr>
        <p:spPr>
          <a:xfrm>
            <a:off x="3971183" y="0"/>
            <a:ext cx="3037628" cy="465774"/>
          </a:xfrm>
          <a:prstGeom prst="rect">
            <a:avLst/>
          </a:prstGeom>
        </p:spPr>
        <p:txBody>
          <a:bodyPr vert="horz" wrap="square" lIns="93137" tIns="46568" rIns="93137" bIns="46568" numCol="1" anchor="t" anchorCtr="0" compatLnSpc="1">
            <a:prstTxWarp prst="textNoShape">
              <a:avLst/>
            </a:prstTxWarp>
          </a:bodyPr>
          <a:lstStyle>
            <a:lvl1pPr algn="r">
              <a:defRPr sz="1200">
                <a:latin typeface="Gill Sans MT" pitchFamily="34" charset="0"/>
                <a:ea typeface="ＭＳ Ｐゴシック" pitchFamily="34" charset="-128"/>
                <a:cs typeface="Arial" pitchFamily="34" charset="0"/>
              </a:defRPr>
            </a:lvl1pPr>
          </a:lstStyle>
          <a:p>
            <a:pPr>
              <a:defRPr/>
            </a:pPr>
            <a:fld id="{50601C75-92DE-49D3-8A56-637421670EE3}" type="datetimeFigureOut">
              <a:rPr lang="en-US" altLang="en-US"/>
              <a:pPr>
                <a:defRPr/>
              </a:pPr>
              <a:t>9/19/2024</a:t>
            </a:fld>
            <a:endParaRPr lang="en-US" alt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37" tIns="46568" rIns="93137" bIns="46568" rtlCol="0" anchor="ctr"/>
          <a:lstStyle/>
          <a:p>
            <a:pPr lvl="0"/>
            <a:endParaRPr lang="en-US" noProof="0" dirty="0"/>
          </a:p>
        </p:txBody>
      </p:sp>
      <p:sp>
        <p:nvSpPr>
          <p:cNvPr id="5" name="Notes Placeholder 4"/>
          <p:cNvSpPr>
            <a:spLocks noGrp="1"/>
          </p:cNvSpPr>
          <p:nvPr>
            <p:ph type="body" sz="quarter" idx="3"/>
          </p:nvPr>
        </p:nvSpPr>
        <p:spPr>
          <a:xfrm>
            <a:off x="701359" y="4414519"/>
            <a:ext cx="5607684" cy="4187195"/>
          </a:xfrm>
          <a:prstGeom prst="rect">
            <a:avLst/>
          </a:prstGeom>
        </p:spPr>
        <p:txBody>
          <a:bodyPr vert="horz" lIns="93137" tIns="46568" rIns="93137" bIns="46568" rtlCol="0">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0" y="8829037"/>
            <a:ext cx="3037628" cy="465774"/>
          </a:xfrm>
          <a:prstGeom prst="rect">
            <a:avLst/>
          </a:prstGeom>
        </p:spPr>
        <p:txBody>
          <a:bodyPr vert="horz" lIns="93137" tIns="46568" rIns="93137" bIns="46568" rtlCol="0" anchor="b"/>
          <a:lstStyle>
            <a:lvl1pPr algn="l" fontAlgn="auto">
              <a:spcBef>
                <a:spcPts val="0"/>
              </a:spcBef>
              <a:spcAft>
                <a:spcPts val="0"/>
              </a:spcAft>
              <a:defRPr sz="1200">
                <a:latin typeface="Gill Sans MT" pitchFamily="34" charset="0"/>
                <a:ea typeface="+mn-ea"/>
                <a:cs typeface="+mn-cs"/>
              </a:defRPr>
            </a:lvl1pPr>
          </a:lstStyle>
          <a:p>
            <a:pPr>
              <a:defRPr/>
            </a:pPr>
            <a:endParaRPr lang="en-US"/>
          </a:p>
        </p:txBody>
      </p:sp>
      <p:sp>
        <p:nvSpPr>
          <p:cNvPr id="7" name="Slide Number Placeholder 6"/>
          <p:cNvSpPr>
            <a:spLocks noGrp="1"/>
          </p:cNvSpPr>
          <p:nvPr>
            <p:ph type="sldNum" sz="quarter" idx="5"/>
          </p:nvPr>
        </p:nvSpPr>
        <p:spPr>
          <a:xfrm>
            <a:off x="3971183" y="8829037"/>
            <a:ext cx="3037628" cy="465774"/>
          </a:xfrm>
          <a:prstGeom prst="rect">
            <a:avLst/>
          </a:prstGeom>
        </p:spPr>
        <p:txBody>
          <a:bodyPr vert="horz" wrap="square" lIns="93137" tIns="46568" rIns="93137" bIns="46568" numCol="1" anchor="b" anchorCtr="0" compatLnSpc="1">
            <a:prstTxWarp prst="textNoShape">
              <a:avLst/>
            </a:prstTxWarp>
          </a:bodyPr>
          <a:lstStyle>
            <a:lvl1pPr algn="r">
              <a:defRPr sz="1200">
                <a:latin typeface="Gill Sans MT" pitchFamily="34" charset="0"/>
                <a:ea typeface="ＭＳ Ｐゴシック" pitchFamily="34" charset="-128"/>
                <a:cs typeface="Arial" pitchFamily="34" charset="0"/>
              </a:defRPr>
            </a:lvl1pPr>
          </a:lstStyle>
          <a:p>
            <a:pPr>
              <a:defRPr/>
            </a:pPr>
            <a:fld id="{0BB61E35-BFDD-405B-89B5-EDCF0FB433D1}" type="slidenum">
              <a:rPr lang="en-US" altLang="en-US"/>
              <a:pPr>
                <a:defRPr/>
              </a:pPr>
              <a:t>‹#›</a:t>
            </a:fld>
            <a:endParaRPr lang="en-US" altLang="en-US"/>
          </a:p>
        </p:txBody>
      </p:sp>
    </p:spTree>
    <p:extLst>
      <p:ext uri="{BB962C8B-B14F-4D97-AF65-F5344CB8AC3E}">
        <p14:creationId xmlns:p14="http://schemas.microsoft.com/office/powerpoint/2010/main" val="334106147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Gill Sans MT" pitchFamily="34" charset="0"/>
        <a:ea typeface="MS PGothic"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Gill Sans MT" pitchFamily="34"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Gill Sans MT" pitchFamily="34"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Gill Sans MT" pitchFamily="34"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Gill Sans MT" pitchFamily="34" charset="0"/>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BB61E35-BFDD-405B-89B5-EDCF0FB433D1}" type="slidenum">
              <a:rPr lang="en-US" altLang="en-US" smtClean="0"/>
              <a:pPr>
                <a:defRPr/>
              </a:pPr>
              <a:t>1</a:t>
            </a:fld>
            <a:endParaRPr lang="en-US" altLang="en-US"/>
          </a:p>
        </p:txBody>
      </p:sp>
    </p:spTree>
    <p:extLst>
      <p:ext uri="{BB962C8B-B14F-4D97-AF65-F5344CB8AC3E}">
        <p14:creationId xmlns:p14="http://schemas.microsoft.com/office/powerpoint/2010/main" val="37899077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52014" indent="-289358">
              <a:defRPr>
                <a:solidFill>
                  <a:schemeClr val="tx1"/>
                </a:solidFill>
                <a:latin typeface="Calibri" panose="020F0502020204030204" pitchFamily="34" charset="0"/>
                <a:cs typeface="Arial" panose="020B0604020202020204" pitchFamily="34" charset="0"/>
              </a:defRPr>
            </a:lvl2pPr>
            <a:lvl3pPr marL="1157434" indent="-230533">
              <a:defRPr>
                <a:solidFill>
                  <a:schemeClr val="tx1"/>
                </a:solidFill>
                <a:latin typeface="Calibri" panose="020F0502020204030204" pitchFamily="34" charset="0"/>
                <a:cs typeface="Arial" panose="020B0604020202020204" pitchFamily="34" charset="0"/>
              </a:defRPr>
            </a:lvl3pPr>
            <a:lvl4pPr marL="1620089" indent="-230533">
              <a:defRPr>
                <a:solidFill>
                  <a:schemeClr val="tx1"/>
                </a:solidFill>
                <a:latin typeface="Calibri" panose="020F0502020204030204" pitchFamily="34" charset="0"/>
                <a:cs typeface="Arial" panose="020B0604020202020204" pitchFamily="34" charset="0"/>
              </a:defRPr>
            </a:lvl4pPr>
            <a:lvl5pPr marL="2082744" indent="-230533">
              <a:defRPr>
                <a:solidFill>
                  <a:schemeClr val="tx1"/>
                </a:solidFill>
                <a:latin typeface="Calibri" panose="020F0502020204030204" pitchFamily="34" charset="0"/>
                <a:cs typeface="Arial" panose="020B0604020202020204" pitchFamily="34" charset="0"/>
              </a:defRPr>
            </a:lvl5pPr>
            <a:lvl6pPr marL="2540630" indent="-23053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98516" indent="-23053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56402" indent="-23053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14288" indent="-23053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D98D6984-8E5E-478D-8F77-5884F69C3D28}" type="slidenum">
              <a:rPr lang="en-US" altLang="en-US" smtClean="0">
                <a:latin typeface="Times New Roman" panose="02020603050405020304" pitchFamily="18" charset="0"/>
                <a:cs typeface="Times New Roman" panose="02020603050405020304" pitchFamily="18" charset="0"/>
              </a:rPr>
              <a:pPr/>
              <a:t>10</a:t>
            </a:fld>
            <a:endParaRPr lang="en-US"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470472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0BB61E35-BFDD-405B-89B5-EDCF0FB433D1}" type="slidenum">
              <a:rPr lang="en-US" altLang="en-US" smtClean="0"/>
              <a:pPr>
                <a:defRPr/>
              </a:pPr>
              <a:t>12</a:t>
            </a:fld>
            <a:endParaRPr lang="en-US" altLang="en-US"/>
          </a:p>
        </p:txBody>
      </p:sp>
    </p:spTree>
    <p:extLst>
      <p:ext uri="{BB962C8B-B14F-4D97-AF65-F5344CB8AC3E}">
        <p14:creationId xmlns:p14="http://schemas.microsoft.com/office/powerpoint/2010/main" val="9742679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BB61E35-BFDD-405B-89B5-EDCF0FB433D1}" type="slidenum">
              <a:rPr lang="en-US" altLang="en-US" smtClean="0"/>
              <a:pPr>
                <a:defRPr/>
              </a:pPr>
              <a:t>18</a:t>
            </a:fld>
            <a:endParaRPr lang="en-US" altLang="en-US"/>
          </a:p>
        </p:txBody>
      </p:sp>
    </p:spTree>
    <p:extLst>
      <p:ext uri="{BB962C8B-B14F-4D97-AF65-F5344CB8AC3E}">
        <p14:creationId xmlns:p14="http://schemas.microsoft.com/office/powerpoint/2010/main" val="41980573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  NGS is considering what to do with data submitted during testing.  The cleanest solution is to delete it as “test data” and not attempt to move it onto the Live website.  If we were to consider moving it to Live, we would need to re-submit the data to ourselves, which is a tremendous amount of work.  It is best to assume that NGS will ask submitters to re-submit after the switch.</a:t>
            </a:r>
          </a:p>
        </p:txBody>
      </p:sp>
      <p:sp>
        <p:nvSpPr>
          <p:cNvPr id="4" name="Slide Number Placeholder 3"/>
          <p:cNvSpPr>
            <a:spLocks noGrp="1"/>
          </p:cNvSpPr>
          <p:nvPr>
            <p:ph type="sldNum" sz="quarter" idx="5"/>
          </p:nvPr>
        </p:nvSpPr>
        <p:spPr/>
        <p:txBody>
          <a:bodyPr/>
          <a:lstStyle/>
          <a:p>
            <a:pPr>
              <a:defRPr/>
            </a:pPr>
            <a:fld id="{0BB61E35-BFDD-405B-89B5-EDCF0FB433D1}" type="slidenum">
              <a:rPr lang="en-US" altLang="en-US" smtClean="0"/>
              <a:pPr>
                <a:defRPr/>
              </a:pPr>
              <a:t>26</a:t>
            </a:fld>
            <a:endParaRPr lang="en-US" altLang="en-US"/>
          </a:p>
        </p:txBody>
      </p:sp>
    </p:spTree>
    <p:extLst>
      <p:ext uri="{BB962C8B-B14F-4D97-AF65-F5344CB8AC3E}">
        <p14:creationId xmlns:p14="http://schemas.microsoft.com/office/powerpoint/2010/main" val="27532044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BB61E35-BFDD-405B-89B5-EDCF0FB433D1}" type="slidenum">
              <a:rPr lang="en-US" altLang="en-US" smtClean="0"/>
              <a:pPr>
                <a:defRPr/>
              </a:pPr>
              <a:t>29</a:t>
            </a:fld>
            <a:endParaRPr lang="en-US" altLang="en-US"/>
          </a:p>
        </p:txBody>
      </p:sp>
    </p:spTree>
    <p:extLst>
      <p:ext uri="{BB962C8B-B14F-4D97-AF65-F5344CB8AC3E}">
        <p14:creationId xmlns:p14="http://schemas.microsoft.com/office/powerpoint/2010/main" val="21610624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defTabSz="914400">
              <a:defRPr/>
            </a:lvl1pPr>
          </a:lstStyle>
          <a:p>
            <a:pPr>
              <a:defRPr/>
            </a:pPr>
            <a:r>
              <a:rPr lang="en-US"/>
              <a:t>September 18, 2024</a:t>
            </a:r>
          </a:p>
        </p:txBody>
      </p:sp>
      <p:sp>
        <p:nvSpPr>
          <p:cNvPr id="5" name="Footer Placeholder 4"/>
          <p:cNvSpPr>
            <a:spLocks noGrp="1"/>
          </p:cNvSpPr>
          <p:nvPr>
            <p:ph type="ftr" sz="quarter" idx="11"/>
          </p:nvPr>
        </p:nvSpPr>
        <p:spPr/>
        <p:txBody>
          <a:bodyPr/>
          <a:lstStyle>
            <a:lvl1pPr defTabSz="914400">
              <a:defRPr/>
            </a:lvl1pPr>
          </a:lstStyle>
          <a:p>
            <a:pPr>
              <a:defRPr/>
            </a:pPr>
            <a:r>
              <a:rPr lang="en-US"/>
              <a:t>FAA Briefing</a:t>
            </a:r>
          </a:p>
        </p:txBody>
      </p:sp>
      <p:sp>
        <p:nvSpPr>
          <p:cNvPr id="6" name="Slide Number Placeholder 5"/>
          <p:cNvSpPr>
            <a:spLocks noGrp="1"/>
          </p:cNvSpPr>
          <p:nvPr>
            <p:ph type="sldNum" sz="quarter" idx="12"/>
          </p:nvPr>
        </p:nvSpPr>
        <p:spPr/>
        <p:txBody>
          <a:bodyPr/>
          <a:lstStyle>
            <a:lvl1pPr defTabSz="914400">
              <a:defRPr/>
            </a:lvl1pPr>
          </a:lstStyle>
          <a:p>
            <a:pPr>
              <a:defRPr/>
            </a:pPr>
            <a:fld id="{CE0248DD-E039-490F-A33E-18FD7AE8E335}" type="slidenum">
              <a:rPr lang="en-US"/>
              <a:pPr>
                <a:defRPr/>
              </a:pPr>
              <a:t>‹#›</a:t>
            </a:fld>
            <a:endParaRPr lang="en-US"/>
          </a:p>
        </p:txBody>
      </p:sp>
    </p:spTree>
    <p:extLst>
      <p:ext uri="{BB962C8B-B14F-4D97-AF65-F5344CB8AC3E}">
        <p14:creationId xmlns:p14="http://schemas.microsoft.com/office/powerpoint/2010/main" val="29365275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914400">
              <a:defRPr/>
            </a:lvl1pPr>
          </a:lstStyle>
          <a:p>
            <a:pPr>
              <a:defRPr/>
            </a:pPr>
            <a:r>
              <a:rPr lang="en-US"/>
              <a:t>September 18, 2024</a:t>
            </a:r>
          </a:p>
        </p:txBody>
      </p:sp>
      <p:sp>
        <p:nvSpPr>
          <p:cNvPr id="5" name="Footer Placeholder 4"/>
          <p:cNvSpPr>
            <a:spLocks noGrp="1"/>
          </p:cNvSpPr>
          <p:nvPr>
            <p:ph type="ftr" sz="quarter" idx="11"/>
          </p:nvPr>
        </p:nvSpPr>
        <p:spPr/>
        <p:txBody>
          <a:bodyPr/>
          <a:lstStyle>
            <a:lvl1pPr defTabSz="914400">
              <a:defRPr/>
            </a:lvl1pPr>
          </a:lstStyle>
          <a:p>
            <a:pPr>
              <a:defRPr/>
            </a:pPr>
            <a:r>
              <a:rPr lang="en-US"/>
              <a:t>FAA Briefing</a:t>
            </a:r>
          </a:p>
        </p:txBody>
      </p:sp>
      <p:sp>
        <p:nvSpPr>
          <p:cNvPr id="6" name="Slide Number Placeholder 5"/>
          <p:cNvSpPr>
            <a:spLocks noGrp="1"/>
          </p:cNvSpPr>
          <p:nvPr>
            <p:ph type="sldNum" sz="quarter" idx="12"/>
          </p:nvPr>
        </p:nvSpPr>
        <p:spPr/>
        <p:txBody>
          <a:bodyPr/>
          <a:lstStyle>
            <a:lvl1pPr defTabSz="914400">
              <a:defRPr/>
            </a:lvl1pPr>
          </a:lstStyle>
          <a:p>
            <a:pPr>
              <a:defRPr/>
            </a:pPr>
            <a:fld id="{C3A82986-1F3D-4261-A550-CAE2B5439191}" type="slidenum">
              <a:rPr lang="en-US"/>
              <a:pPr>
                <a:defRPr/>
              </a:pPr>
              <a:t>‹#›</a:t>
            </a:fld>
            <a:endParaRPr lang="en-US"/>
          </a:p>
        </p:txBody>
      </p:sp>
    </p:spTree>
    <p:extLst>
      <p:ext uri="{BB962C8B-B14F-4D97-AF65-F5344CB8AC3E}">
        <p14:creationId xmlns:p14="http://schemas.microsoft.com/office/powerpoint/2010/main" val="33141183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914400">
              <a:defRPr/>
            </a:lvl1pPr>
          </a:lstStyle>
          <a:p>
            <a:pPr>
              <a:defRPr/>
            </a:pPr>
            <a:r>
              <a:rPr lang="en-US"/>
              <a:t>September 18, 2024</a:t>
            </a:r>
          </a:p>
        </p:txBody>
      </p:sp>
      <p:sp>
        <p:nvSpPr>
          <p:cNvPr id="5" name="Footer Placeholder 4"/>
          <p:cNvSpPr>
            <a:spLocks noGrp="1"/>
          </p:cNvSpPr>
          <p:nvPr>
            <p:ph type="ftr" sz="quarter" idx="11"/>
          </p:nvPr>
        </p:nvSpPr>
        <p:spPr/>
        <p:txBody>
          <a:bodyPr/>
          <a:lstStyle>
            <a:lvl1pPr defTabSz="914400">
              <a:defRPr/>
            </a:lvl1pPr>
          </a:lstStyle>
          <a:p>
            <a:pPr>
              <a:defRPr/>
            </a:pPr>
            <a:r>
              <a:rPr lang="en-US"/>
              <a:t>FAA Briefing</a:t>
            </a:r>
          </a:p>
        </p:txBody>
      </p:sp>
      <p:sp>
        <p:nvSpPr>
          <p:cNvPr id="6" name="Slide Number Placeholder 5"/>
          <p:cNvSpPr>
            <a:spLocks noGrp="1"/>
          </p:cNvSpPr>
          <p:nvPr>
            <p:ph type="sldNum" sz="quarter" idx="12"/>
          </p:nvPr>
        </p:nvSpPr>
        <p:spPr/>
        <p:txBody>
          <a:bodyPr/>
          <a:lstStyle>
            <a:lvl1pPr defTabSz="914400">
              <a:defRPr/>
            </a:lvl1pPr>
          </a:lstStyle>
          <a:p>
            <a:pPr>
              <a:defRPr/>
            </a:pPr>
            <a:fld id="{9388FFD5-0402-43D6-9F11-6821BFC63D0A}" type="slidenum">
              <a:rPr lang="en-US"/>
              <a:pPr>
                <a:defRPr/>
              </a:pPr>
              <a:t>‹#›</a:t>
            </a:fld>
            <a:endParaRPr lang="en-US"/>
          </a:p>
        </p:txBody>
      </p:sp>
    </p:spTree>
    <p:extLst>
      <p:ext uri="{BB962C8B-B14F-4D97-AF65-F5344CB8AC3E}">
        <p14:creationId xmlns:p14="http://schemas.microsoft.com/office/powerpoint/2010/main" val="33557341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r>
              <a:rPr lang="en-US">
                <a:solidFill>
                  <a:prstClr val="black">
                    <a:tint val="75000"/>
                  </a:prstClr>
                </a:solidFill>
              </a:rPr>
              <a:t>September 18, 2024</a:t>
            </a:r>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FAA Briefing</a:t>
            </a:r>
          </a:p>
        </p:txBody>
      </p:sp>
      <p:sp>
        <p:nvSpPr>
          <p:cNvPr id="6" name="Slide Number Placeholder 5"/>
          <p:cNvSpPr>
            <a:spLocks noGrp="1"/>
          </p:cNvSpPr>
          <p:nvPr>
            <p:ph type="sldNum" sz="quarter" idx="12"/>
          </p:nvPr>
        </p:nvSpPr>
        <p:spPr/>
        <p:txBody>
          <a:bodyPr/>
          <a:lstStyle>
            <a:lvl1pPr>
              <a:defRPr/>
            </a:lvl1pPr>
          </a:lstStyle>
          <a:p>
            <a:pPr>
              <a:defRPr/>
            </a:pPr>
            <a:fld id="{91109657-9162-4B0D-AA6B-54BA105B8BE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5057213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r>
              <a:rPr lang="en-US">
                <a:solidFill>
                  <a:prstClr val="black">
                    <a:tint val="75000"/>
                  </a:prstClr>
                </a:solidFill>
              </a:rPr>
              <a:t>September 18, 2024</a:t>
            </a:r>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FAA Briefing</a:t>
            </a:r>
          </a:p>
        </p:txBody>
      </p:sp>
      <p:sp>
        <p:nvSpPr>
          <p:cNvPr id="6" name="Slide Number Placeholder 5"/>
          <p:cNvSpPr>
            <a:spLocks noGrp="1"/>
          </p:cNvSpPr>
          <p:nvPr>
            <p:ph type="sldNum" sz="quarter" idx="12"/>
          </p:nvPr>
        </p:nvSpPr>
        <p:spPr/>
        <p:txBody>
          <a:bodyPr/>
          <a:lstStyle>
            <a:lvl1pPr>
              <a:defRPr/>
            </a:lvl1pPr>
          </a:lstStyle>
          <a:p>
            <a:pPr>
              <a:defRPr/>
            </a:pPr>
            <a:fld id="{81083702-E6E1-411B-A9C5-9B25E2FC045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8720436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US">
                <a:solidFill>
                  <a:prstClr val="black">
                    <a:tint val="75000"/>
                  </a:prstClr>
                </a:solidFill>
              </a:rPr>
              <a:t>September 18, 2024</a:t>
            </a:r>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FAA Briefing</a:t>
            </a:r>
          </a:p>
        </p:txBody>
      </p:sp>
      <p:sp>
        <p:nvSpPr>
          <p:cNvPr id="6" name="Slide Number Placeholder 5"/>
          <p:cNvSpPr>
            <a:spLocks noGrp="1"/>
          </p:cNvSpPr>
          <p:nvPr>
            <p:ph type="sldNum" sz="quarter" idx="12"/>
          </p:nvPr>
        </p:nvSpPr>
        <p:spPr/>
        <p:txBody>
          <a:bodyPr/>
          <a:lstStyle>
            <a:lvl1pPr>
              <a:defRPr/>
            </a:lvl1pPr>
          </a:lstStyle>
          <a:p>
            <a:pPr>
              <a:defRPr/>
            </a:pPr>
            <a:fld id="{F8109228-8DC1-4108-8F5F-76E7DB08A26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1092999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r>
              <a:rPr lang="en-US">
                <a:solidFill>
                  <a:prstClr val="black">
                    <a:tint val="75000"/>
                  </a:prstClr>
                </a:solidFill>
              </a:rPr>
              <a:t>September 18, 2024</a:t>
            </a:r>
          </a:p>
        </p:txBody>
      </p:sp>
      <p:sp>
        <p:nvSpPr>
          <p:cNvPr id="6"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FAA Briefing</a:t>
            </a:r>
          </a:p>
        </p:txBody>
      </p:sp>
      <p:sp>
        <p:nvSpPr>
          <p:cNvPr id="7" name="Slide Number Placeholder 5"/>
          <p:cNvSpPr>
            <a:spLocks noGrp="1"/>
          </p:cNvSpPr>
          <p:nvPr>
            <p:ph type="sldNum" sz="quarter" idx="12"/>
          </p:nvPr>
        </p:nvSpPr>
        <p:spPr/>
        <p:txBody>
          <a:bodyPr/>
          <a:lstStyle>
            <a:lvl1pPr>
              <a:defRPr/>
            </a:lvl1pPr>
          </a:lstStyle>
          <a:p>
            <a:pPr>
              <a:defRPr/>
            </a:pPr>
            <a:fld id="{32BC48EA-E0C4-496C-BBFE-57A4C7C9F3C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9206230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r>
              <a:rPr lang="en-US">
                <a:solidFill>
                  <a:prstClr val="black">
                    <a:tint val="75000"/>
                  </a:prstClr>
                </a:solidFill>
              </a:rPr>
              <a:t>September 18, 2024</a:t>
            </a:r>
          </a:p>
        </p:txBody>
      </p:sp>
      <p:sp>
        <p:nvSpPr>
          <p:cNvPr id="8"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FAA Briefing</a:t>
            </a:r>
          </a:p>
        </p:txBody>
      </p:sp>
      <p:sp>
        <p:nvSpPr>
          <p:cNvPr id="9" name="Slide Number Placeholder 5"/>
          <p:cNvSpPr>
            <a:spLocks noGrp="1"/>
          </p:cNvSpPr>
          <p:nvPr>
            <p:ph type="sldNum" sz="quarter" idx="12"/>
          </p:nvPr>
        </p:nvSpPr>
        <p:spPr/>
        <p:txBody>
          <a:bodyPr/>
          <a:lstStyle>
            <a:lvl1pPr>
              <a:defRPr/>
            </a:lvl1pPr>
          </a:lstStyle>
          <a:p>
            <a:pPr>
              <a:defRPr/>
            </a:pPr>
            <a:fld id="{80948E24-2272-499F-A113-87AFB6171D2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4966180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r>
              <a:rPr lang="en-US">
                <a:solidFill>
                  <a:prstClr val="black">
                    <a:tint val="75000"/>
                  </a:prstClr>
                </a:solidFill>
              </a:rPr>
              <a:t>September 18, 2024</a:t>
            </a:r>
          </a:p>
        </p:txBody>
      </p:sp>
      <p:sp>
        <p:nvSpPr>
          <p:cNvPr id="4"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FAA Briefing</a:t>
            </a:r>
          </a:p>
        </p:txBody>
      </p:sp>
      <p:sp>
        <p:nvSpPr>
          <p:cNvPr id="5" name="Slide Number Placeholder 5"/>
          <p:cNvSpPr>
            <a:spLocks noGrp="1"/>
          </p:cNvSpPr>
          <p:nvPr>
            <p:ph type="sldNum" sz="quarter" idx="12"/>
          </p:nvPr>
        </p:nvSpPr>
        <p:spPr/>
        <p:txBody>
          <a:bodyPr/>
          <a:lstStyle>
            <a:lvl1pPr>
              <a:defRPr/>
            </a:lvl1pPr>
          </a:lstStyle>
          <a:p>
            <a:pPr>
              <a:defRPr/>
            </a:pPr>
            <a:fld id="{AB7C3780-70E6-40D6-BD95-92E481368A0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0687213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a:solidFill>
                  <a:prstClr val="black">
                    <a:tint val="75000"/>
                  </a:prstClr>
                </a:solidFill>
              </a:rPr>
              <a:t>September 18, 2024</a:t>
            </a:r>
          </a:p>
        </p:txBody>
      </p:sp>
      <p:sp>
        <p:nvSpPr>
          <p:cNvPr id="3"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FAA Briefing</a:t>
            </a:r>
          </a:p>
        </p:txBody>
      </p:sp>
      <p:sp>
        <p:nvSpPr>
          <p:cNvPr id="4" name="Slide Number Placeholder 5"/>
          <p:cNvSpPr>
            <a:spLocks noGrp="1"/>
          </p:cNvSpPr>
          <p:nvPr>
            <p:ph type="sldNum" sz="quarter" idx="12"/>
          </p:nvPr>
        </p:nvSpPr>
        <p:spPr/>
        <p:txBody>
          <a:bodyPr/>
          <a:lstStyle>
            <a:lvl1pPr>
              <a:defRPr/>
            </a:lvl1pPr>
          </a:lstStyle>
          <a:p>
            <a:pPr>
              <a:defRPr/>
            </a:pPr>
            <a:fld id="{9F1DC1B9-CCCA-454A-837E-B9A2D236531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3703256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a:solidFill>
                  <a:prstClr val="black">
                    <a:tint val="75000"/>
                  </a:prstClr>
                </a:solidFill>
              </a:rPr>
              <a:t>September 18, 2024</a:t>
            </a:r>
          </a:p>
        </p:txBody>
      </p:sp>
      <p:sp>
        <p:nvSpPr>
          <p:cNvPr id="6"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FAA Briefing</a:t>
            </a:r>
          </a:p>
        </p:txBody>
      </p:sp>
      <p:sp>
        <p:nvSpPr>
          <p:cNvPr id="7" name="Slide Number Placeholder 5"/>
          <p:cNvSpPr>
            <a:spLocks noGrp="1"/>
          </p:cNvSpPr>
          <p:nvPr>
            <p:ph type="sldNum" sz="quarter" idx="12"/>
          </p:nvPr>
        </p:nvSpPr>
        <p:spPr/>
        <p:txBody>
          <a:bodyPr/>
          <a:lstStyle>
            <a:lvl1pPr>
              <a:defRPr/>
            </a:lvl1pPr>
          </a:lstStyle>
          <a:p>
            <a:pPr>
              <a:defRPr/>
            </a:pPr>
            <a:fld id="{BF196642-AB2C-4250-9960-DC6CC04797F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4040367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914400">
              <a:defRPr/>
            </a:lvl1pPr>
          </a:lstStyle>
          <a:p>
            <a:pPr>
              <a:defRPr/>
            </a:pPr>
            <a:r>
              <a:rPr lang="en-US"/>
              <a:t>September 18, 2024</a:t>
            </a:r>
          </a:p>
        </p:txBody>
      </p:sp>
      <p:sp>
        <p:nvSpPr>
          <p:cNvPr id="5" name="Footer Placeholder 4"/>
          <p:cNvSpPr>
            <a:spLocks noGrp="1"/>
          </p:cNvSpPr>
          <p:nvPr>
            <p:ph type="ftr" sz="quarter" idx="11"/>
          </p:nvPr>
        </p:nvSpPr>
        <p:spPr/>
        <p:txBody>
          <a:bodyPr/>
          <a:lstStyle>
            <a:lvl1pPr defTabSz="914400">
              <a:defRPr/>
            </a:lvl1pPr>
          </a:lstStyle>
          <a:p>
            <a:pPr>
              <a:defRPr/>
            </a:pPr>
            <a:r>
              <a:rPr lang="en-US"/>
              <a:t>FAA Briefing</a:t>
            </a:r>
          </a:p>
        </p:txBody>
      </p:sp>
      <p:sp>
        <p:nvSpPr>
          <p:cNvPr id="6" name="Slide Number Placeholder 5"/>
          <p:cNvSpPr>
            <a:spLocks noGrp="1"/>
          </p:cNvSpPr>
          <p:nvPr>
            <p:ph type="sldNum" sz="quarter" idx="12"/>
          </p:nvPr>
        </p:nvSpPr>
        <p:spPr/>
        <p:txBody>
          <a:bodyPr/>
          <a:lstStyle>
            <a:lvl1pPr defTabSz="914400">
              <a:defRPr/>
            </a:lvl1pPr>
          </a:lstStyle>
          <a:p>
            <a:pPr>
              <a:defRPr/>
            </a:pPr>
            <a:fld id="{EB6791C4-DF4E-4C17-A41C-B2BEB15390BD}" type="slidenum">
              <a:rPr lang="en-US"/>
              <a:pPr>
                <a:defRPr/>
              </a:pPr>
              <a:t>‹#›</a:t>
            </a:fld>
            <a:endParaRPr lang="en-US"/>
          </a:p>
        </p:txBody>
      </p:sp>
    </p:spTree>
    <p:extLst>
      <p:ext uri="{BB962C8B-B14F-4D97-AF65-F5344CB8AC3E}">
        <p14:creationId xmlns:p14="http://schemas.microsoft.com/office/powerpoint/2010/main" val="25484212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a:solidFill>
                  <a:prstClr val="black">
                    <a:tint val="75000"/>
                  </a:prstClr>
                </a:solidFill>
              </a:rPr>
              <a:t>September 18, 2024</a:t>
            </a:r>
          </a:p>
        </p:txBody>
      </p:sp>
      <p:sp>
        <p:nvSpPr>
          <p:cNvPr id="6"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FAA Briefing</a:t>
            </a:r>
          </a:p>
        </p:txBody>
      </p:sp>
      <p:sp>
        <p:nvSpPr>
          <p:cNvPr id="7" name="Slide Number Placeholder 5"/>
          <p:cNvSpPr>
            <a:spLocks noGrp="1"/>
          </p:cNvSpPr>
          <p:nvPr>
            <p:ph type="sldNum" sz="quarter" idx="12"/>
          </p:nvPr>
        </p:nvSpPr>
        <p:spPr/>
        <p:txBody>
          <a:bodyPr/>
          <a:lstStyle>
            <a:lvl1pPr>
              <a:defRPr/>
            </a:lvl1pPr>
          </a:lstStyle>
          <a:p>
            <a:pPr>
              <a:defRPr/>
            </a:pPr>
            <a:fld id="{4C1E5EEF-0BE9-4A2F-966A-FDBA4690515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137785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r>
              <a:rPr lang="en-US">
                <a:solidFill>
                  <a:prstClr val="black">
                    <a:tint val="75000"/>
                  </a:prstClr>
                </a:solidFill>
              </a:rPr>
              <a:t>September 18, 2024</a:t>
            </a:r>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FAA Briefing</a:t>
            </a:r>
          </a:p>
        </p:txBody>
      </p:sp>
      <p:sp>
        <p:nvSpPr>
          <p:cNvPr id="6" name="Slide Number Placeholder 5"/>
          <p:cNvSpPr>
            <a:spLocks noGrp="1"/>
          </p:cNvSpPr>
          <p:nvPr>
            <p:ph type="sldNum" sz="quarter" idx="12"/>
          </p:nvPr>
        </p:nvSpPr>
        <p:spPr/>
        <p:txBody>
          <a:bodyPr/>
          <a:lstStyle>
            <a:lvl1pPr>
              <a:defRPr/>
            </a:lvl1pPr>
          </a:lstStyle>
          <a:p>
            <a:pPr>
              <a:defRPr/>
            </a:pPr>
            <a:fld id="{51E40B99-DE6C-4D2D-B943-19722DABE0C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6566089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r>
              <a:rPr lang="en-US">
                <a:solidFill>
                  <a:prstClr val="black">
                    <a:tint val="75000"/>
                  </a:prstClr>
                </a:solidFill>
              </a:rPr>
              <a:t>September 18, 2024</a:t>
            </a:r>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FAA Briefing</a:t>
            </a:r>
          </a:p>
        </p:txBody>
      </p:sp>
      <p:sp>
        <p:nvSpPr>
          <p:cNvPr id="6" name="Slide Number Placeholder 5"/>
          <p:cNvSpPr>
            <a:spLocks noGrp="1"/>
          </p:cNvSpPr>
          <p:nvPr>
            <p:ph type="sldNum" sz="quarter" idx="12"/>
          </p:nvPr>
        </p:nvSpPr>
        <p:spPr/>
        <p:txBody>
          <a:bodyPr/>
          <a:lstStyle>
            <a:lvl1pPr>
              <a:defRPr/>
            </a:lvl1pPr>
          </a:lstStyle>
          <a:p>
            <a:pPr>
              <a:defRPr/>
            </a:pPr>
            <a:fld id="{359B5CB4-F098-4822-9951-C21BC47364E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4582869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r>
              <a:rPr lang="en-US">
                <a:solidFill>
                  <a:prstClr val="black">
                    <a:tint val="75000"/>
                  </a:prstClr>
                </a:solidFill>
              </a:rPr>
              <a:t>September 18, 2024</a:t>
            </a:r>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FAA Briefing</a:t>
            </a:r>
          </a:p>
        </p:txBody>
      </p:sp>
      <p:sp>
        <p:nvSpPr>
          <p:cNvPr id="6" name="Slide Number Placeholder 5"/>
          <p:cNvSpPr>
            <a:spLocks noGrp="1"/>
          </p:cNvSpPr>
          <p:nvPr>
            <p:ph type="sldNum" sz="quarter" idx="12"/>
          </p:nvPr>
        </p:nvSpPr>
        <p:spPr/>
        <p:txBody>
          <a:bodyPr/>
          <a:lstStyle>
            <a:lvl1pPr>
              <a:defRPr/>
            </a:lvl1pPr>
          </a:lstStyle>
          <a:p>
            <a:pPr>
              <a:defRPr/>
            </a:pPr>
            <a:fld id="{91109657-9162-4B0D-AA6B-54BA105B8BE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2459415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r>
              <a:rPr lang="en-US">
                <a:solidFill>
                  <a:prstClr val="black">
                    <a:tint val="75000"/>
                  </a:prstClr>
                </a:solidFill>
              </a:rPr>
              <a:t>September 18, 2024</a:t>
            </a:r>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FAA Briefing</a:t>
            </a:r>
          </a:p>
        </p:txBody>
      </p:sp>
      <p:sp>
        <p:nvSpPr>
          <p:cNvPr id="6" name="Slide Number Placeholder 5"/>
          <p:cNvSpPr>
            <a:spLocks noGrp="1"/>
          </p:cNvSpPr>
          <p:nvPr>
            <p:ph type="sldNum" sz="quarter" idx="12"/>
          </p:nvPr>
        </p:nvSpPr>
        <p:spPr/>
        <p:txBody>
          <a:bodyPr/>
          <a:lstStyle>
            <a:lvl1pPr>
              <a:defRPr/>
            </a:lvl1pPr>
          </a:lstStyle>
          <a:p>
            <a:pPr>
              <a:defRPr/>
            </a:pPr>
            <a:fld id="{81083702-E6E1-411B-A9C5-9B25E2FC045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1658135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US">
                <a:solidFill>
                  <a:prstClr val="black">
                    <a:tint val="75000"/>
                  </a:prstClr>
                </a:solidFill>
              </a:rPr>
              <a:t>September 18, 2024</a:t>
            </a:r>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FAA Briefing</a:t>
            </a:r>
          </a:p>
        </p:txBody>
      </p:sp>
      <p:sp>
        <p:nvSpPr>
          <p:cNvPr id="6" name="Slide Number Placeholder 5"/>
          <p:cNvSpPr>
            <a:spLocks noGrp="1"/>
          </p:cNvSpPr>
          <p:nvPr>
            <p:ph type="sldNum" sz="quarter" idx="12"/>
          </p:nvPr>
        </p:nvSpPr>
        <p:spPr/>
        <p:txBody>
          <a:bodyPr/>
          <a:lstStyle>
            <a:lvl1pPr>
              <a:defRPr/>
            </a:lvl1pPr>
          </a:lstStyle>
          <a:p>
            <a:pPr>
              <a:defRPr/>
            </a:pPr>
            <a:fld id="{F8109228-8DC1-4108-8F5F-76E7DB08A26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0559294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r>
              <a:rPr lang="en-US">
                <a:solidFill>
                  <a:prstClr val="black">
                    <a:tint val="75000"/>
                  </a:prstClr>
                </a:solidFill>
              </a:rPr>
              <a:t>September 18, 2024</a:t>
            </a:r>
          </a:p>
        </p:txBody>
      </p:sp>
      <p:sp>
        <p:nvSpPr>
          <p:cNvPr id="6"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FAA Briefing</a:t>
            </a:r>
          </a:p>
        </p:txBody>
      </p:sp>
      <p:sp>
        <p:nvSpPr>
          <p:cNvPr id="7" name="Slide Number Placeholder 5"/>
          <p:cNvSpPr>
            <a:spLocks noGrp="1"/>
          </p:cNvSpPr>
          <p:nvPr>
            <p:ph type="sldNum" sz="quarter" idx="12"/>
          </p:nvPr>
        </p:nvSpPr>
        <p:spPr/>
        <p:txBody>
          <a:bodyPr/>
          <a:lstStyle>
            <a:lvl1pPr>
              <a:defRPr/>
            </a:lvl1pPr>
          </a:lstStyle>
          <a:p>
            <a:pPr>
              <a:defRPr/>
            </a:pPr>
            <a:fld id="{32BC48EA-E0C4-496C-BBFE-57A4C7C9F3C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1500149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r>
              <a:rPr lang="en-US">
                <a:solidFill>
                  <a:prstClr val="black">
                    <a:tint val="75000"/>
                  </a:prstClr>
                </a:solidFill>
              </a:rPr>
              <a:t>September 18, 2024</a:t>
            </a:r>
          </a:p>
        </p:txBody>
      </p:sp>
      <p:sp>
        <p:nvSpPr>
          <p:cNvPr id="8"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FAA Briefing</a:t>
            </a:r>
          </a:p>
        </p:txBody>
      </p:sp>
      <p:sp>
        <p:nvSpPr>
          <p:cNvPr id="9" name="Slide Number Placeholder 5"/>
          <p:cNvSpPr>
            <a:spLocks noGrp="1"/>
          </p:cNvSpPr>
          <p:nvPr>
            <p:ph type="sldNum" sz="quarter" idx="12"/>
          </p:nvPr>
        </p:nvSpPr>
        <p:spPr/>
        <p:txBody>
          <a:bodyPr/>
          <a:lstStyle>
            <a:lvl1pPr>
              <a:defRPr/>
            </a:lvl1pPr>
          </a:lstStyle>
          <a:p>
            <a:pPr>
              <a:defRPr/>
            </a:pPr>
            <a:fld id="{80948E24-2272-499F-A113-87AFB6171D2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0668798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r>
              <a:rPr lang="en-US">
                <a:solidFill>
                  <a:prstClr val="black">
                    <a:tint val="75000"/>
                  </a:prstClr>
                </a:solidFill>
              </a:rPr>
              <a:t>September 18, 2024</a:t>
            </a:r>
          </a:p>
        </p:txBody>
      </p:sp>
      <p:sp>
        <p:nvSpPr>
          <p:cNvPr id="4"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FAA Briefing</a:t>
            </a:r>
          </a:p>
        </p:txBody>
      </p:sp>
      <p:sp>
        <p:nvSpPr>
          <p:cNvPr id="5" name="Slide Number Placeholder 5"/>
          <p:cNvSpPr>
            <a:spLocks noGrp="1"/>
          </p:cNvSpPr>
          <p:nvPr>
            <p:ph type="sldNum" sz="quarter" idx="12"/>
          </p:nvPr>
        </p:nvSpPr>
        <p:spPr/>
        <p:txBody>
          <a:bodyPr/>
          <a:lstStyle>
            <a:lvl1pPr>
              <a:defRPr/>
            </a:lvl1pPr>
          </a:lstStyle>
          <a:p>
            <a:pPr>
              <a:defRPr/>
            </a:pPr>
            <a:fld id="{AB7C3780-70E6-40D6-BD95-92E481368A0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0432980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a:solidFill>
                  <a:prstClr val="black">
                    <a:tint val="75000"/>
                  </a:prstClr>
                </a:solidFill>
              </a:rPr>
              <a:t>September 18, 2024</a:t>
            </a:r>
          </a:p>
        </p:txBody>
      </p:sp>
      <p:sp>
        <p:nvSpPr>
          <p:cNvPr id="3"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FAA Briefing</a:t>
            </a:r>
          </a:p>
        </p:txBody>
      </p:sp>
      <p:sp>
        <p:nvSpPr>
          <p:cNvPr id="4" name="Slide Number Placeholder 5"/>
          <p:cNvSpPr>
            <a:spLocks noGrp="1"/>
          </p:cNvSpPr>
          <p:nvPr>
            <p:ph type="sldNum" sz="quarter" idx="12"/>
          </p:nvPr>
        </p:nvSpPr>
        <p:spPr/>
        <p:txBody>
          <a:bodyPr/>
          <a:lstStyle>
            <a:lvl1pPr>
              <a:defRPr/>
            </a:lvl1pPr>
          </a:lstStyle>
          <a:p>
            <a:pPr>
              <a:defRPr/>
            </a:pPr>
            <a:fld id="{9F1DC1B9-CCCA-454A-837E-B9A2D236531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8208571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defTabSz="914400">
              <a:defRPr/>
            </a:lvl1pPr>
          </a:lstStyle>
          <a:p>
            <a:pPr>
              <a:defRPr/>
            </a:pPr>
            <a:r>
              <a:rPr lang="en-US"/>
              <a:t>September 18, 2024</a:t>
            </a:r>
          </a:p>
        </p:txBody>
      </p:sp>
      <p:sp>
        <p:nvSpPr>
          <p:cNvPr id="5" name="Footer Placeholder 4"/>
          <p:cNvSpPr>
            <a:spLocks noGrp="1"/>
          </p:cNvSpPr>
          <p:nvPr>
            <p:ph type="ftr" sz="quarter" idx="11"/>
          </p:nvPr>
        </p:nvSpPr>
        <p:spPr/>
        <p:txBody>
          <a:bodyPr/>
          <a:lstStyle>
            <a:lvl1pPr defTabSz="914400">
              <a:defRPr/>
            </a:lvl1pPr>
          </a:lstStyle>
          <a:p>
            <a:pPr>
              <a:defRPr/>
            </a:pPr>
            <a:r>
              <a:rPr lang="en-US"/>
              <a:t>FAA Briefing</a:t>
            </a:r>
          </a:p>
        </p:txBody>
      </p:sp>
      <p:sp>
        <p:nvSpPr>
          <p:cNvPr id="6" name="Slide Number Placeholder 5"/>
          <p:cNvSpPr>
            <a:spLocks noGrp="1"/>
          </p:cNvSpPr>
          <p:nvPr>
            <p:ph type="sldNum" sz="quarter" idx="12"/>
          </p:nvPr>
        </p:nvSpPr>
        <p:spPr/>
        <p:txBody>
          <a:bodyPr/>
          <a:lstStyle>
            <a:lvl1pPr defTabSz="914400">
              <a:defRPr/>
            </a:lvl1pPr>
          </a:lstStyle>
          <a:p>
            <a:pPr>
              <a:defRPr/>
            </a:pPr>
            <a:fld id="{70739471-F808-4705-A7AA-D92294A1C557}" type="slidenum">
              <a:rPr lang="en-US"/>
              <a:pPr>
                <a:defRPr/>
              </a:pPr>
              <a:t>‹#›</a:t>
            </a:fld>
            <a:endParaRPr lang="en-US"/>
          </a:p>
        </p:txBody>
      </p:sp>
    </p:spTree>
    <p:extLst>
      <p:ext uri="{BB962C8B-B14F-4D97-AF65-F5344CB8AC3E}">
        <p14:creationId xmlns:p14="http://schemas.microsoft.com/office/powerpoint/2010/main" val="337555216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a:solidFill>
                  <a:prstClr val="black">
                    <a:tint val="75000"/>
                  </a:prstClr>
                </a:solidFill>
              </a:rPr>
              <a:t>September 18, 2024</a:t>
            </a:r>
          </a:p>
        </p:txBody>
      </p:sp>
      <p:sp>
        <p:nvSpPr>
          <p:cNvPr id="6"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FAA Briefing</a:t>
            </a:r>
          </a:p>
        </p:txBody>
      </p:sp>
      <p:sp>
        <p:nvSpPr>
          <p:cNvPr id="7" name="Slide Number Placeholder 5"/>
          <p:cNvSpPr>
            <a:spLocks noGrp="1"/>
          </p:cNvSpPr>
          <p:nvPr>
            <p:ph type="sldNum" sz="quarter" idx="12"/>
          </p:nvPr>
        </p:nvSpPr>
        <p:spPr/>
        <p:txBody>
          <a:bodyPr/>
          <a:lstStyle>
            <a:lvl1pPr>
              <a:defRPr/>
            </a:lvl1pPr>
          </a:lstStyle>
          <a:p>
            <a:pPr>
              <a:defRPr/>
            </a:pPr>
            <a:fld id="{BF196642-AB2C-4250-9960-DC6CC04797F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87033294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a:solidFill>
                  <a:prstClr val="black">
                    <a:tint val="75000"/>
                  </a:prstClr>
                </a:solidFill>
              </a:rPr>
              <a:t>September 18, 2024</a:t>
            </a:r>
          </a:p>
        </p:txBody>
      </p:sp>
      <p:sp>
        <p:nvSpPr>
          <p:cNvPr id="6"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FAA Briefing</a:t>
            </a:r>
          </a:p>
        </p:txBody>
      </p:sp>
      <p:sp>
        <p:nvSpPr>
          <p:cNvPr id="7" name="Slide Number Placeholder 5"/>
          <p:cNvSpPr>
            <a:spLocks noGrp="1"/>
          </p:cNvSpPr>
          <p:nvPr>
            <p:ph type="sldNum" sz="quarter" idx="12"/>
          </p:nvPr>
        </p:nvSpPr>
        <p:spPr/>
        <p:txBody>
          <a:bodyPr/>
          <a:lstStyle>
            <a:lvl1pPr>
              <a:defRPr/>
            </a:lvl1pPr>
          </a:lstStyle>
          <a:p>
            <a:pPr>
              <a:defRPr/>
            </a:pPr>
            <a:fld id="{4C1E5EEF-0BE9-4A2F-966A-FDBA4690515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22861031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r>
              <a:rPr lang="en-US">
                <a:solidFill>
                  <a:prstClr val="black">
                    <a:tint val="75000"/>
                  </a:prstClr>
                </a:solidFill>
              </a:rPr>
              <a:t>September 18, 2024</a:t>
            </a:r>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FAA Briefing</a:t>
            </a:r>
          </a:p>
        </p:txBody>
      </p:sp>
      <p:sp>
        <p:nvSpPr>
          <p:cNvPr id="6" name="Slide Number Placeholder 5"/>
          <p:cNvSpPr>
            <a:spLocks noGrp="1"/>
          </p:cNvSpPr>
          <p:nvPr>
            <p:ph type="sldNum" sz="quarter" idx="12"/>
          </p:nvPr>
        </p:nvSpPr>
        <p:spPr/>
        <p:txBody>
          <a:bodyPr/>
          <a:lstStyle>
            <a:lvl1pPr>
              <a:defRPr/>
            </a:lvl1pPr>
          </a:lstStyle>
          <a:p>
            <a:pPr>
              <a:defRPr/>
            </a:pPr>
            <a:fld id="{51E40B99-DE6C-4D2D-B943-19722DABE0C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52454947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r>
              <a:rPr lang="en-US">
                <a:solidFill>
                  <a:prstClr val="black">
                    <a:tint val="75000"/>
                  </a:prstClr>
                </a:solidFill>
              </a:rPr>
              <a:t>September 18, 2024</a:t>
            </a:r>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FAA Briefing</a:t>
            </a:r>
          </a:p>
        </p:txBody>
      </p:sp>
      <p:sp>
        <p:nvSpPr>
          <p:cNvPr id="6" name="Slide Number Placeholder 5"/>
          <p:cNvSpPr>
            <a:spLocks noGrp="1"/>
          </p:cNvSpPr>
          <p:nvPr>
            <p:ph type="sldNum" sz="quarter" idx="12"/>
          </p:nvPr>
        </p:nvSpPr>
        <p:spPr/>
        <p:txBody>
          <a:bodyPr/>
          <a:lstStyle>
            <a:lvl1pPr>
              <a:defRPr/>
            </a:lvl1pPr>
          </a:lstStyle>
          <a:p>
            <a:pPr>
              <a:defRPr/>
            </a:pPr>
            <a:fld id="{359B5CB4-F098-4822-9951-C21BC47364E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6546537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defTabSz="914400">
              <a:defRPr/>
            </a:lvl1pPr>
          </a:lstStyle>
          <a:p>
            <a:pPr>
              <a:defRPr/>
            </a:pPr>
            <a:r>
              <a:rPr lang="en-US"/>
              <a:t>September 18, 2024</a:t>
            </a:r>
          </a:p>
        </p:txBody>
      </p:sp>
      <p:sp>
        <p:nvSpPr>
          <p:cNvPr id="6" name="Footer Placeholder 4"/>
          <p:cNvSpPr>
            <a:spLocks noGrp="1"/>
          </p:cNvSpPr>
          <p:nvPr>
            <p:ph type="ftr" sz="quarter" idx="11"/>
          </p:nvPr>
        </p:nvSpPr>
        <p:spPr/>
        <p:txBody>
          <a:bodyPr/>
          <a:lstStyle>
            <a:lvl1pPr defTabSz="914400">
              <a:defRPr/>
            </a:lvl1pPr>
          </a:lstStyle>
          <a:p>
            <a:pPr>
              <a:defRPr/>
            </a:pPr>
            <a:r>
              <a:rPr lang="en-US"/>
              <a:t>FAA Briefing</a:t>
            </a:r>
          </a:p>
        </p:txBody>
      </p:sp>
      <p:sp>
        <p:nvSpPr>
          <p:cNvPr id="7" name="Slide Number Placeholder 5"/>
          <p:cNvSpPr>
            <a:spLocks noGrp="1"/>
          </p:cNvSpPr>
          <p:nvPr>
            <p:ph type="sldNum" sz="quarter" idx="12"/>
          </p:nvPr>
        </p:nvSpPr>
        <p:spPr/>
        <p:txBody>
          <a:bodyPr/>
          <a:lstStyle>
            <a:lvl1pPr defTabSz="914400">
              <a:defRPr/>
            </a:lvl1pPr>
          </a:lstStyle>
          <a:p>
            <a:pPr>
              <a:defRPr/>
            </a:pPr>
            <a:fld id="{F02D534D-F749-4E34-9E16-A977421D79C9}" type="slidenum">
              <a:rPr lang="en-US"/>
              <a:pPr>
                <a:defRPr/>
              </a:pPr>
              <a:t>‹#›</a:t>
            </a:fld>
            <a:endParaRPr lang="en-US"/>
          </a:p>
        </p:txBody>
      </p:sp>
    </p:spTree>
    <p:extLst>
      <p:ext uri="{BB962C8B-B14F-4D97-AF65-F5344CB8AC3E}">
        <p14:creationId xmlns:p14="http://schemas.microsoft.com/office/powerpoint/2010/main" val="7556208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defTabSz="914400">
              <a:defRPr/>
            </a:lvl1pPr>
          </a:lstStyle>
          <a:p>
            <a:pPr>
              <a:defRPr/>
            </a:pPr>
            <a:r>
              <a:rPr lang="en-US"/>
              <a:t>September 18, 2024</a:t>
            </a:r>
          </a:p>
        </p:txBody>
      </p:sp>
      <p:sp>
        <p:nvSpPr>
          <p:cNvPr id="8" name="Footer Placeholder 4"/>
          <p:cNvSpPr>
            <a:spLocks noGrp="1"/>
          </p:cNvSpPr>
          <p:nvPr>
            <p:ph type="ftr" sz="quarter" idx="11"/>
          </p:nvPr>
        </p:nvSpPr>
        <p:spPr/>
        <p:txBody>
          <a:bodyPr/>
          <a:lstStyle>
            <a:lvl1pPr defTabSz="914400">
              <a:defRPr/>
            </a:lvl1pPr>
          </a:lstStyle>
          <a:p>
            <a:pPr>
              <a:defRPr/>
            </a:pPr>
            <a:r>
              <a:rPr lang="en-US"/>
              <a:t>FAA Briefing</a:t>
            </a:r>
          </a:p>
        </p:txBody>
      </p:sp>
      <p:sp>
        <p:nvSpPr>
          <p:cNvPr id="9" name="Slide Number Placeholder 5"/>
          <p:cNvSpPr>
            <a:spLocks noGrp="1"/>
          </p:cNvSpPr>
          <p:nvPr>
            <p:ph type="sldNum" sz="quarter" idx="12"/>
          </p:nvPr>
        </p:nvSpPr>
        <p:spPr/>
        <p:txBody>
          <a:bodyPr/>
          <a:lstStyle>
            <a:lvl1pPr defTabSz="914400">
              <a:defRPr/>
            </a:lvl1pPr>
          </a:lstStyle>
          <a:p>
            <a:pPr>
              <a:defRPr/>
            </a:pPr>
            <a:fld id="{9352E7D5-2CCB-47EF-A1DD-484874EE5CC0}" type="slidenum">
              <a:rPr lang="en-US"/>
              <a:pPr>
                <a:defRPr/>
              </a:pPr>
              <a:t>‹#›</a:t>
            </a:fld>
            <a:endParaRPr lang="en-US"/>
          </a:p>
        </p:txBody>
      </p:sp>
    </p:spTree>
    <p:extLst>
      <p:ext uri="{BB962C8B-B14F-4D97-AF65-F5344CB8AC3E}">
        <p14:creationId xmlns:p14="http://schemas.microsoft.com/office/powerpoint/2010/main" val="41322184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defTabSz="914400">
              <a:defRPr/>
            </a:lvl1pPr>
          </a:lstStyle>
          <a:p>
            <a:pPr>
              <a:defRPr/>
            </a:pPr>
            <a:r>
              <a:rPr lang="en-US"/>
              <a:t>September 18, 2024</a:t>
            </a:r>
          </a:p>
        </p:txBody>
      </p:sp>
      <p:sp>
        <p:nvSpPr>
          <p:cNvPr id="4" name="Footer Placeholder 4"/>
          <p:cNvSpPr>
            <a:spLocks noGrp="1"/>
          </p:cNvSpPr>
          <p:nvPr>
            <p:ph type="ftr" sz="quarter" idx="11"/>
          </p:nvPr>
        </p:nvSpPr>
        <p:spPr/>
        <p:txBody>
          <a:bodyPr/>
          <a:lstStyle>
            <a:lvl1pPr defTabSz="914400">
              <a:defRPr/>
            </a:lvl1pPr>
          </a:lstStyle>
          <a:p>
            <a:pPr>
              <a:defRPr/>
            </a:pPr>
            <a:r>
              <a:rPr lang="en-US"/>
              <a:t>FAA Briefing</a:t>
            </a:r>
          </a:p>
        </p:txBody>
      </p:sp>
      <p:sp>
        <p:nvSpPr>
          <p:cNvPr id="5" name="Slide Number Placeholder 5"/>
          <p:cNvSpPr>
            <a:spLocks noGrp="1"/>
          </p:cNvSpPr>
          <p:nvPr>
            <p:ph type="sldNum" sz="quarter" idx="12"/>
          </p:nvPr>
        </p:nvSpPr>
        <p:spPr/>
        <p:txBody>
          <a:bodyPr/>
          <a:lstStyle>
            <a:lvl1pPr defTabSz="914400">
              <a:defRPr/>
            </a:lvl1pPr>
          </a:lstStyle>
          <a:p>
            <a:pPr>
              <a:defRPr/>
            </a:pPr>
            <a:fld id="{5A837433-97E9-4D94-B898-19FA6F4A2CA7}" type="slidenum">
              <a:rPr lang="en-US"/>
              <a:pPr>
                <a:defRPr/>
              </a:pPr>
              <a:t>‹#›</a:t>
            </a:fld>
            <a:endParaRPr lang="en-US"/>
          </a:p>
        </p:txBody>
      </p:sp>
    </p:spTree>
    <p:extLst>
      <p:ext uri="{BB962C8B-B14F-4D97-AF65-F5344CB8AC3E}">
        <p14:creationId xmlns:p14="http://schemas.microsoft.com/office/powerpoint/2010/main" val="32644909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defTabSz="914400">
              <a:defRPr/>
            </a:lvl1pPr>
          </a:lstStyle>
          <a:p>
            <a:pPr>
              <a:defRPr/>
            </a:pPr>
            <a:r>
              <a:rPr lang="en-US"/>
              <a:t>September 18, 2024</a:t>
            </a:r>
          </a:p>
        </p:txBody>
      </p:sp>
      <p:sp>
        <p:nvSpPr>
          <p:cNvPr id="3" name="Footer Placeholder 4"/>
          <p:cNvSpPr>
            <a:spLocks noGrp="1"/>
          </p:cNvSpPr>
          <p:nvPr>
            <p:ph type="ftr" sz="quarter" idx="11"/>
          </p:nvPr>
        </p:nvSpPr>
        <p:spPr/>
        <p:txBody>
          <a:bodyPr/>
          <a:lstStyle>
            <a:lvl1pPr defTabSz="914400">
              <a:defRPr/>
            </a:lvl1pPr>
          </a:lstStyle>
          <a:p>
            <a:pPr>
              <a:defRPr/>
            </a:pPr>
            <a:r>
              <a:rPr lang="en-US"/>
              <a:t>FAA Briefing</a:t>
            </a:r>
          </a:p>
        </p:txBody>
      </p:sp>
      <p:sp>
        <p:nvSpPr>
          <p:cNvPr id="4" name="Slide Number Placeholder 5"/>
          <p:cNvSpPr>
            <a:spLocks noGrp="1"/>
          </p:cNvSpPr>
          <p:nvPr>
            <p:ph type="sldNum" sz="quarter" idx="12"/>
          </p:nvPr>
        </p:nvSpPr>
        <p:spPr/>
        <p:txBody>
          <a:bodyPr/>
          <a:lstStyle>
            <a:lvl1pPr defTabSz="914400">
              <a:defRPr/>
            </a:lvl1pPr>
          </a:lstStyle>
          <a:p>
            <a:pPr>
              <a:defRPr/>
            </a:pPr>
            <a:fld id="{58280CB3-0FF6-4D07-A0F6-C78040BEDDEE}" type="slidenum">
              <a:rPr lang="en-US"/>
              <a:pPr>
                <a:defRPr/>
              </a:pPr>
              <a:t>‹#›</a:t>
            </a:fld>
            <a:endParaRPr lang="en-US"/>
          </a:p>
        </p:txBody>
      </p:sp>
    </p:spTree>
    <p:extLst>
      <p:ext uri="{BB962C8B-B14F-4D97-AF65-F5344CB8AC3E}">
        <p14:creationId xmlns:p14="http://schemas.microsoft.com/office/powerpoint/2010/main" val="10071914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defTabSz="914400">
              <a:defRPr/>
            </a:lvl1pPr>
          </a:lstStyle>
          <a:p>
            <a:pPr>
              <a:defRPr/>
            </a:pPr>
            <a:r>
              <a:rPr lang="en-US"/>
              <a:t>September 18, 2024</a:t>
            </a:r>
          </a:p>
        </p:txBody>
      </p:sp>
      <p:sp>
        <p:nvSpPr>
          <p:cNvPr id="6" name="Footer Placeholder 4"/>
          <p:cNvSpPr>
            <a:spLocks noGrp="1"/>
          </p:cNvSpPr>
          <p:nvPr>
            <p:ph type="ftr" sz="quarter" idx="11"/>
          </p:nvPr>
        </p:nvSpPr>
        <p:spPr/>
        <p:txBody>
          <a:bodyPr/>
          <a:lstStyle>
            <a:lvl1pPr defTabSz="914400">
              <a:defRPr/>
            </a:lvl1pPr>
          </a:lstStyle>
          <a:p>
            <a:pPr>
              <a:defRPr/>
            </a:pPr>
            <a:r>
              <a:rPr lang="en-US"/>
              <a:t>FAA Briefing</a:t>
            </a:r>
          </a:p>
        </p:txBody>
      </p:sp>
      <p:sp>
        <p:nvSpPr>
          <p:cNvPr id="7" name="Slide Number Placeholder 5"/>
          <p:cNvSpPr>
            <a:spLocks noGrp="1"/>
          </p:cNvSpPr>
          <p:nvPr>
            <p:ph type="sldNum" sz="quarter" idx="12"/>
          </p:nvPr>
        </p:nvSpPr>
        <p:spPr/>
        <p:txBody>
          <a:bodyPr/>
          <a:lstStyle>
            <a:lvl1pPr defTabSz="914400">
              <a:defRPr/>
            </a:lvl1pPr>
          </a:lstStyle>
          <a:p>
            <a:pPr>
              <a:defRPr/>
            </a:pPr>
            <a:fld id="{CD9C6512-9771-45B7-9F31-64042ED0DC36}" type="slidenum">
              <a:rPr lang="en-US"/>
              <a:pPr>
                <a:defRPr/>
              </a:pPr>
              <a:t>‹#›</a:t>
            </a:fld>
            <a:endParaRPr lang="en-US"/>
          </a:p>
        </p:txBody>
      </p:sp>
    </p:spTree>
    <p:extLst>
      <p:ext uri="{BB962C8B-B14F-4D97-AF65-F5344CB8AC3E}">
        <p14:creationId xmlns:p14="http://schemas.microsoft.com/office/powerpoint/2010/main" val="29378307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defTabSz="914400">
              <a:defRPr/>
            </a:lvl1pPr>
          </a:lstStyle>
          <a:p>
            <a:pPr>
              <a:defRPr/>
            </a:pPr>
            <a:r>
              <a:rPr lang="en-US"/>
              <a:t>September 18, 2024</a:t>
            </a:r>
          </a:p>
        </p:txBody>
      </p:sp>
      <p:sp>
        <p:nvSpPr>
          <p:cNvPr id="6" name="Footer Placeholder 4"/>
          <p:cNvSpPr>
            <a:spLocks noGrp="1"/>
          </p:cNvSpPr>
          <p:nvPr>
            <p:ph type="ftr" sz="quarter" idx="11"/>
          </p:nvPr>
        </p:nvSpPr>
        <p:spPr/>
        <p:txBody>
          <a:bodyPr/>
          <a:lstStyle>
            <a:lvl1pPr defTabSz="914400">
              <a:defRPr/>
            </a:lvl1pPr>
          </a:lstStyle>
          <a:p>
            <a:pPr>
              <a:defRPr/>
            </a:pPr>
            <a:r>
              <a:rPr lang="en-US"/>
              <a:t>FAA Briefing</a:t>
            </a:r>
          </a:p>
        </p:txBody>
      </p:sp>
      <p:sp>
        <p:nvSpPr>
          <p:cNvPr id="7" name="Slide Number Placeholder 5"/>
          <p:cNvSpPr>
            <a:spLocks noGrp="1"/>
          </p:cNvSpPr>
          <p:nvPr>
            <p:ph type="sldNum" sz="quarter" idx="12"/>
          </p:nvPr>
        </p:nvSpPr>
        <p:spPr/>
        <p:txBody>
          <a:bodyPr/>
          <a:lstStyle>
            <a:lvl1pPr defTabSz="914400">
              <a:defRPr/>
            </a:lvl1pPr>
          </a:lstStyle>
          <a:p>
            <a:pPr>
              <a:defRPr/>
            </a:pPr>
            <a:fld id="{639559B1-278D-4C34-B003-AF779974BA76}" type="slidenum">
              <a:rPr lang="en-US"/>
              <a:pPr>
                <a:defRPr/>
              </a:pPr>
              <a:t>‹#›</a:t>
            </a:fld>
            <a:endParaRPr lang="en-US"/>
          </a:p>
        </p:txBody>
      </p:sp>
    </p:spTree>
    <p:extLst>
      <p:ext uri="{BB962C8B-B14F-4D97-AF65-F5344CB8AC3E}">
        <p14:creationId xmlns:p14="http://schemas.microsoft.com/office/powerpoint/2010/main" val="28593810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p:cNvSpPr>
            <a:spLocks noGrp="1"/>
          </p:cNvSpPr>
          <p:nvPr>
            <p:ph type="body" idx="1"/>
          </p:nvPr>
        </p:nvSpPr>
        <p:spPr bwMode="auto">
          <a:xfrm>
            <a:off x="609600" y="1600203"/>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defTabSz="457200" fontAlgn="auto">
              <a:spcBef>
                <a:spcPts val="0"/>
              </a:spcBef>
              <a:spcAft>
                <a:spcPts val="0"/>
              </a:spcAft>
              <a:defRPr sz="1200">
                <a:solidFill>
                  <a:prstClr val="black">
                    <a:tint val="75000"/>
                  </a:prstClr>
                </a:solidFill>
                <a:latin typeface="+mn-lt"/>
                <a:ea typeface="+mn-ea"/>
                <a:cs typeface="+mn-cs"/>
              </a:defRPr>
            </a:lvl1pPr>
          </a:lstStyle>
          <a:p>
            <a:pPr>
              <a:defRPr/>
            </a:pPr>
            <a:r>
              <a:rPr lang="en-US"/>
              <a:t>September 18, 2024</a:t>
            </a:r>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defTabSz="457200" fontAlgn="auto">
              <a:spcBef>
                <a:spcPts val="0"/>
              </a:spcBef>
              <a:spcAft>
                <a:spcPts val="0"/>
              </a:spcAft>
              <a:defRPr sz="1200">
                <a:solidFill>
                  <a:prstClr val="black">
                    <a:tint val="75000"/>
                  </a:prstClr>
                </a:solidFill>
                <a:latin typeface="+mn-lt"/>
                <a:ea typeface="+mn-ea"/>
                <a:cs typeface="+mn-cs"/>
              </a:defRPr>
            </a:lvl1pPr>
          </a:lstStyle>
          <a:p>
            <a:pPr>
              <a:defRPr/>
            </a:pPr>
            <a:r>
              <a:rPr lang="en-US"/>
              <a:t>FAA Briefing</a:t>
            </a:r>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defTabSz="457200" fontAlgn="auto">
              <a:spcBef>
                <a:spcPts val="0"/>
              </a:spcBef>
              <a:spcAft>
                <a:spcPts val="0"/>
              </a:spcAft>
              <a:defRPr sz="1200">
                <a:solidFill>
                  <a:prstClr val="black">
                    <a:tint val="75000"/>
                  </a:prstClr>
                </a:solidFill>
                <a:latin typeface="+mn-lt"/>
                <a:ea typeface="+mn-ea"/>
                <a:cs typeface="+mn-cs"/>
              </a:defRPr>
            </a:lvl1pPr>
          </a:lstStyle>
          <a:p>
            <a:pPr>
              <a:defRPr/>
            </a:pPr>
            <a:fld id="{9FD14B67-5B11-4339-9EE3-C1E8D2A7596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7868" r:id="rId1"/>
    <p:sldLayoutId id="2147487869" r:id="rId2"/>
    <p:sldLayoutId id="2147487870" r:id="rId3"/>
    <p:sldLayoutId id="2147487871" r:id="rId4"/>
    <p:sldLayoutId id="2147487872" r:id="rId5"/>
    <p:sldLayoutId id="2147487873" r:id="rId6"/>
    <p:sldLayoutId id="2147487874" r:id="rId7"/>
    <p:sldLayoutId id="2147487875" r:id="rId8"/>
    <p:sldLayoutId id="2147487876" r:id="rId9"/>
    <p:sldLayoutId id="2147487877" r:id="rId10"/>
    <p:sldLayoutId id="2147487878" r:id="rId11"/>
  </p:sldLayoutIdLst>
  <p:hf hdr="0"/>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6" descr="Continuation Slide.JPG"/>
          <p:cNvPicPr>
            <a:picLocks noChangeAspect="1"/>
          </p:cNvPicPr>
          <p:nvPr/>
        </p:nvPicPr>
        <p:blipFill>
          <a:blip r:embed="rId13" cstate="print"/>
          <a:srcRect/>
          <a:stretch>
            <a:fillRect/>
          </a:stretch>
        </p:blipFill>
        <p:spPr bwMode="auto">
          <a:xfrm>
            <a:off x="0" y="0"/>
            <a:ext cx="12192000" cy="6858000"/>
          </a:xfrm>
          <a:prstGeom prst="rect">
            <a:avLst/>
          </a:prstGeom>
          <a:noFill/>
          <a:ln w="9525">
            <a:noFill/>
            <a:miter lim="800000"/>
            <a:headEnd/>
            <a:tailEnd/>
          </a:ln>
        </p:spPr>
      </p:pic>
      <p:sp>
        <p:nvSpPr>
          <p:cNvPr id="2051" name="Title Placeholder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2052" name="Text Placeholder 2"/>
          <p:cNvSpPr>
            <a:spLocks noGrp="1"/>
          </p:cNvSpPr>
          <p:nvPr>
            <p:ph type="body" idx="1"/>
          </p:nvPr>
        </p:nvSpPr>
        <p:spPr bwMode="auto">
          <a:xfrm>
            <a:off x="609600" y="1600203"/>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eaLnBrk="0" hangingPunct="0">
              <a:defRPr/>
            </a:pPr>
            <a:r>
              <a:rPr lang="en-US" b="1">
                <a:solidFill>
                  <a:prstClr val="black">
                    <a:tint val="75000"/>
                  </a:prstClr>
                </a:solidFill>
                <a:ea typeface="+mn-ea"/>
              </a:rPr>
              <a:t>September 18, 2024</a:t>
            </a:r>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eaLnBrk="0" hangingPunct="0">
              <a:defRPr/>
            </a:pPr>
            <a:r>
              <a:rPr lang="en-US" b="1">
                <a:solidFill>
                  <a:prstClr val="black">
                    <a:tint val="75000"/>
                  </a:prstClr>
                </a:solidFill>
                <a:ea typeface="+mn-ea"/>
              </a:rPr>
              <a:t>FAA Briefing</a:t>
            </a:r>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eaLnBrk="0" hangingPunct="0">
              <a:defRPr/>
            </a:pPr>
            <a:fld id="{9BFF1EB7-48D0-4244-B994-DAA8D417C2D9}" type="slidenum">
              <a:rPr lang="en-US" b="1">
                <a:solidFill>
                  <a:prstClr val="black">
                    <a:tint val="75000"/>
                  </a:prstClr>
                </a:solidFill>
                <a:ea typeface="+mn-ea"/>
              </a:rPr>
              <a:pPr eaLnBrk="0" hangingPunct="0">
                <a:defRPr/>
              </a:pPr>
              <a:t>‹#›</a:t>
            </a:fld>
            <a:endParaRPr lang="en-US" b="1">
              <a:solidFill>
                <a:prstClr val="black">
                  <a:tint val="75000"/>
                </a:prstClr>
              </a:solidFill>
              <a:ea typeface="+mn-ea"/>
            </a:endParaRPr>
          </a:p>
        </p:txBody>
      </p:sp>
    </p:spTree>
    <p:extLst>
      <p:ext uri="{BB962C8B-B14F-4D97-AF65-F5344CB8AC3E}">
        <p14:creationId xmlns:p14="http://schemas.microsoft.com/office/powerpoint/2010/main" val="3485090762"/>
      </p:ext>
    </p:extLst>
  </p:cSld>
  <p:clrMap bg1="lt1" tx1="dk1" bg2="lt2" tx2="dk2" accent1="accent1" accent2="accent2" accent3="accent3" accent4="accent4" accent5="accent5" accent6="accent6" hlink="hlink" folHlink="folHlink"/>
  <p:sldLayoutIdLst>
    <p:sldLayoutId id="2147487880" r:id="rId1"/>
    <p:sldLayoutId id="2147487881" r:id="rId2"/>
    <p:sldLayoutId id="2147487882" r:id="rId3"/>
    <p:sldLayoutId id="2147487883" r:id="rId4"/>
    <p:sldLayoutId id="2147487884" r:id="rId5"/>
    <p:sldLayoutId id="2147487885" r:id="rId6"/>
    <p:sldLayoutId id="2147487886" r:id="rId7"/>
    <p:sldLayoutId id="2147487887" r:id="rId8"/>
    <p:sldLayoutId id="2147487888" r:id="rId9"/>
    <p:sldLayoutId id="2147487889" r:id="rId10"/>
    <p:sldLayoutId id="2147487890" r:id="rId11"/>
  </p:sldLayoutIdLst>
  <p:hf hdr="0"/>
  <p:txStyles>
    <p:titleStyle>
      <a:lvl1pPr algn="ctr" rtl="0" eaLnBrk="1" fontAlgn="base" hangingPunct="1">
        <a:spcBef>
          <a:spcPct val="0"/>
        </a:spcBef>
        <a:spcAft>
          <a:spcPct val="0"/>
        </a:spcAft>
        <a:defRPr sz="4400" kern="1200">
          <a:solidFill>
            <a:schemeClr val="tx1"/>
          </a:solidFill>
          <a:latin typeface="Times New Roman" pitchFamily="18" charset="0"/>
          <a:ea typeface="+mj-ea"/>
          <a:cs typeface="Times New Roman" pitchFamily="18" charset="0"/>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Times New Roman" pitchFamily="18" charset="0"/>
          <a:ea typeface="+mn-ea"/>
          <a:cs typeface="Times New Roman" pitchFamily="18" charset="0"/>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Times New Roman" pitchFamily="18" charset="0"/>
          <a:ea typeface="+mn-ea"/>
          <a:cs typeface="Times New Roman" pitchFamily="18" charset="0"/>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Times New Roman" pitchFamily="18" charset="0"/>
          <a:ea typeface="+mn-ea"/>
          <a:cs typeface="Times New Roman" pitchFamily="18" charset="0"/>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Times New Roman" pitchFamily="18" charset="0"/>
          <a:ea typeface="+mn-ea"/>
          <a:cs typeface="Times New Roman" pitchFamily="18" charset="0"/>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6" descr="Continuation Slide.JPG"/>
          <p:cNvPicPr>
            <a:picLocks noChangeAspect="1"/>
          </p:cNvPicPr>
          <p:nvPr/>
        </p:nvPicPr>
        <p:blipFill>
          <a:blip r:embed="rId13" cstate="print"/>
          <a:srcRect/>
          <a:stretch>
            <a:fillRect/>
          </a:stretch>
        </p:blipFill>
        <p:spPr bwMode="auto">
          <a:xfrm>
            <a:off x="0" y="0"/>
            <a:ext cx="12192000" cy="6858000"/>
          </a:xfrm>
          <a:prstGeom prst="rect">
            <a:avLst/>
          </a:prstGeom>
          <a:noFill/>
          <a:ln w="9525">
            <a:noFill/>
            <a:miter lim="800000"/>
            <a:headEnd/>
            <a:tailEnd/>
          </a:ln>
        </p:spPr>
      </p:pic>
      <p:sp>
        <p:nvSpPr>
          <p:cNvPr id="2051" name="Title Placeholder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2052" name="Text Placeholder 2"/>
          <p:cNvSpPr>
            <a:spLocks noGrp="1"/>
          </p:cNvSpPr>
          <p:nvPr>
            <p:ph type="body" idx="1"/>
          </p:nvPr>
        </p:nvSpPr>
        <p:spPr bwMode="auto">
          <a:xfrm>
            <a:off x="609600" y="1600203"/>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eaLnBrk="0" hangingPunct="0">
              <a:defRPr/>
            </a:pPr>
            <a:r>
              <a:rPr lang="en-US" b="1">
                <a:solidFill>
                  <a:prstClr val="black">
                    <a:tint val="75000"/>
                  </a:prstClr>
                </a:solidFill>
                <a:ea typeface="+mn-ea"/>
              </a:rPr>
              <a:t>September 18, 2024</a:t>
            </a:r>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eaLnBrk="0" hangingPunct="0">
              <a:defRPr/>
            </a:pPr>
            <a:r>
              <a:rPr lang="en-US" b="1">
                <a:solidFill>
                  <a:prstClr val="black">
                    <a:tint val="75000"/>
                  </a:prstClr>
                </a:solidFill>
                <a:ea typeface="+mn-ea"/>
              </a:rPr>
              <a:t>FAA Briefing</a:t>
            </a:r>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eaLnBrk="0" hangingPunct="0">
              <a:defRPr/>
            </a:pPr>
            <a:fld id="{9BFF1EB7-48D0-4244-B994-DAA8D417C2D9}" type="slidenum">
              <a:rPr lang="en-US" b="1">
                <a:solidFill>
                  <a:prstClr val="black">
                    <a:tint val="75000"/>
                  </a:prstClr>
                </a:solidFill>
                <a:ea typeface="+mn-ea"/>
              </a:rPr>
              <a:pPr eaLnBrk="0" hangingPunct="0">
                <a:defRPr/>
              </a:pPr>
              <a:t>‹#›</a:t>
            </a:fld>
            <a:endParaRPr lang="en-US" b="1">
              <a:solidFill>
                <a:prstClr val="black">
                  <a:tint val="75000"/>
                </a:prstClr>
              </a:solidFill>
              <a:ea typeface="+mn-ea"/>
            </a:endParaRPr>
          </a:p>
        </p:txBody>
      </p:sp>
    </p:spTree>
    <p:extLst>
      <p:ext uri="{BB962C8B-B14F-4D97-AF65-F5344CB8AC3E}">
        <p14:creationId xmlns:p14="http://schemas.microsoft.com/office/powerpoint/2010/main" val="3351406659"/>
      </p:ext>
    </p:extLst>
  </p:cSld>
  <p:clrMap bg1="lt1" tx1="dk1" bg2="lt2" tx2="dk2" accent1="accent1" accent2="accent2" accent3="accent3" accent4="accent4" accent5="accent5" accent6="accent6" hlink="hlink" folHlink="folHlink"/>
  <p:sldLayoutIdLst>
    <p:sldLayoutId id="2147487892" r:id="rId1"/>
    <p:sldLayoutId id="2147487893" r:id="rId2"/>
    <p:sldLayoutId id="2147487894" r:id="rId3"/>
    <p:sldLayoutId id="2147487895" r:id="rId4"/>
    <p:sldLayoutId id="2147487896" r:id="rId5"/>
    <p:sldLayoutId id="2147487897" r:id="rId6"/>
    <p:sldLayoutId id="2147487898" r:id="rId7"/>
    <p:sldLayoutId id="2147487899" r:id="rId8"/>
    <p:sldLayoutId id="2147487900" r:id="rId9"/>
    <p:sldLayoutId id="2147487901" r:id="rId10"/>
    <p:sldLayoutId id="2147487902" r:id="rId11"/>
  </p:sldLayoutIdLst>
  <p:hf hdr="0"/>
  <p:txStyles>
    <p:titleStyle>
      <a:lvl1pPr algn="ctr" rtl="0" eaLnBrk="1" fontAlgn="base" hangingPunct="1">
        <a:spcBef>
          <a:spcPct val="0"/>
        </a:spcBef>
        <a:spcAft>
          <a:spcPct val="0"/>
        </a:spcAft>
        <a:defRPr sz="4400" kern="1200">
          <a:solidFill>
            <a:schemeClr val="tx1"/>
          </a:solidFill>
          <a:latin typeface="Times New Roman" pitchFamily="18" charset="0"/>
          <a:ea typeface="+mj-ea"/>
          <a:cs typeface="Times New Roman" pitchFamily="18" charset="0"/>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Times New Roman" pitchFamily="18" charset="0"/>
          <a:ea typeface="+mn-ea"/>
          <a:cs typeface="Times New Roman" pitchFamily="18" charset="0"/>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Times New Roman" pitchFamily="18" charset="0"/>
          <a:ea typeface="+mn-ea"/>
          <a:cs typeface="Times New Roman" pitchFamily="18" charset="0"/>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Times New Roman" pitchFamily="18" charset="0"/>
          <a:ea typeface="+mn-ea"/>
          <a:cs typeface="Times New Roman" pitchFamily="18" charset="0"/>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Times New Roman" pitchFamily="18" charset="0"/>
          <a:ea typeface="+mn-ea"/>
          <a:cs typeface="Times New Roman" pitchFamily="18" charset="0"/>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www.ngs.noaa.gov/"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geodesy.noaa.gov/datums/newdatums/index.shtml" TargetMode="External"/><Relationship Id="rId2" Type="http://schemas.openxmlformats.org/officeDocument/2006/relationships/hyperlink" Target="https://geodesy.noaa.gov/web/science_edu/presentations_library/" TargetMode="External"/><Relationship Id="rId1" Type="http://schemas.openxmlformats.org/officeDocument/2006/relationships/slideLayout" Target="../slideLayouts/slideLayout2.xml"/><Relationship Id="rId4" Type="http://schemas.openxmlformats.org/officeDocument/2006/relationships/hyperlink" Target="https://geodesy.noaa.gov/datums/newdatums/policy.s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 name="Rectangle 4"/>
          <p:cNvSpPr>
            <a:spLocks noChangeArrowheads="1"/>
          </p:cNvSpPr>
          <p:nvPr/>
        </p:nvSpPr>
        <p:spPr bwMode="auto">
          <a:xfrm>
            <a:off x="0" y="2034958"/>
            <a:ext cx="11989837" cy="3632118"/>
          </a:xfrm>
          <a:prstGeom prst="rect">
            <a:avLst/>
          </a:prstGeom>
          <a:noFill/>
          <a:ln w="9525">
            <a:noFill/>
            <a:miter lim="800000"/>
            <a:headEnd/>
            <a:tailEnd/>
          </a:ln>
          <a:effectLst/>
        </p:spPr>
        <p:txBody>
          <a:bodyPr anchor="ctr"/>
          <a:lstStyle/>
          <a:p>
            <a:pPr algn="ctr">
              <a:defRPr/>
            </a:pPr>
            <a:r>
              <a:rPr lang="en-US" sz="3600" b="1" i="1" dirty="0">
                <a:solidFill>
                  <a:prstClr val="black"/>
                </a:solidFill>
                <a:latin typeface="Verdana" pitchFamily="34" charset="0"/>
                <a:ea typeface="+mn-ea"/>
              </a:rPr>
              <a:t>The Modernized </a:t>
            </a:r>
          </a:p>
          <a:p>
            <a:pPr algn="ctr">
              <a:defRPr/>
            </a:pPr>
            <a:r>
              <a:rPr lang="en-US" sz="3600" b="1" i="1" dirty="0">
                <a:solidFill>
                  <a:prstClr val="black"/>
                </a:solidFill>
                <a:latin typeface="Verdana" pitchFamily="34" charset="0"/>
                <a:ea typeface="+mn-ea"/>
              </a:rPr>
              <a:t>National Spatial Reference System</a:t>
            </a:r>
            <a:endParaRPr lang="en-US" b="1" dirty="0">
              <a:solidFill>
                <a:prstClr val="black"/>
              </a:solidFill>
              <a:latin typeface="Verdana" pitchFamily="34" charset="0"/>
              <a:ea typeface="+mn-ea"/>
            </a:endParaRPr>
          </a:p>
          <a:p>
            <a:pPr algn="ctr">
              <a:defRPr/>
            </a:pPr>
            <a:endParaRPr lang="en-US" b="1" dirty="0">
              <a:solidFill>
                <a:prstClr val="black"/>
              </a:solidFill>
              <a:latin typeface="Verdana" pitchFamily="34" charset="0"/>
              <a:ea typeface="+mn-ea"/>
            </a:endParaRPr>
          </a:p>
          <a:p>
            <a:pPr algn="ctr">
              <a:defRPr/>
            </a:pPr>
            <a:r>
              <a:rPr lang="en-US" b="1" dirty="0">
                <a:solidFill>
                  <a:prstClr val="black"/>
                </a:solidFill>
                <a:latin typeface="Verdana" pitchFamily="34" charset="0"/>
                <a:ea typeface="+mn-ea"/>
              </a:rPr>
              <a:t>Dru Smith</a:t>
            </a:r>
          </a:p>
          <a:p>
            <a:pPr algn="ctr">
              <a:defRPr/>
            </a:pPr>
            <a:r>
              <a:rPr lang="en-US" dirty="0">
                <a:solidFill>
                  <a:prstClr val="black"/>
                </a:solidFill>
                <a:latin typeface="Verdana" pitchFamily="34" charset="0"/>
                <a:ea typeface="+mn-ea"/>
              </a:rPr>
              <a:t>NSRS Modernization Manager</a:t>
            </a:r>
          </a:p>
          <a:p>
            <a:pPr algn="ctr">
              <a:defRPr/>
            </a:pPr>
            <a:endParaRPr lang="en-US" dirty="0">
              <a:solidFill>
                <a:prstClr val="black"/>
              </a:solidFill>
              <a:latin typeface="Verdana" pitchFamily="34" charset="0"/>
              <a:ea typeface="+mn-ea"/>
            </a:endParaRPr>
          </a:p>
          <a:p>
            <a:pPr algn="ctr">
              <a:defRPr/>
            </a:pPr>
            <a:endParaRPr lang="en-US" dirty="0">
              <a:solidFill>
                <a:prstClr val="black"/>
              </a:solidFill>
              <a:latin typeface="Verdana" pitchFamily="34" charset="0"/>
              <a:ea typeface="+mn-ea"/>
            </a:endParaRPr>
          </a:p>
          <a:p>
            <a:pPr algn="ctr">
              <a:defRPr/>
            </a:pPr>
            <a:r>
              <a:rPr lang="en-US" b="1" dirty="0">
                <a:solidFill>
                  <a:prstClr val="black"/>
                </a:solidFill>
                <a:latin typeface="Verdana" pitchFamily="34" charset="0"/>
                <a:ea typeface="+mn-ea"/>
              </a:rPr>
              <a:t>NOAA’s National Geodetic Survey</a:t>
            </a:r>
            <a:br>
              <a:rPr lang="en-US" b="1" dirty="0">
                <a:solidFill>
                  <a:prstClr val="black"/>
                </a:solidFill>
                <a:effectLst>
                  <a:outerShdw blurRad="38100" dist="38100" dir="2700000" algn="tl">
                    <a:srgbClr val="C0C0C0"/>
                  </a:outerShdw>
                </a:effectLst>
                <a:latin typeface="Verdana" pitchFamily="34" charset="0"/>
                <a:ea typeface="+mn-ea"/>
              </a:rPr>
            </a:br>
            <a:endParaRPr lang="en-US" b="1" dirty="0">
              <a:solidFill>
                <a:prstClr val="black"/>
              </a:solidFill>
              <a:effectLst>
                <a:outerShdw blurRad="38100" dist="38100" dir="2700000" algn="tl">
                  <a:srgbClr val="C0C0C0"/>
                </a:outerShdw>
              </a:effectLst>
              <a:latin typeface="Verdana" pitchFamily="34" charset="0"/>
              <a:ea typeface="+mn-ea"/>
            </a:endParaRPr>
          </a:p>
        </p:txBody>
      </p:sp>
      <p:sp>
        <p:nvSpPr>
          <p:cNvPr id="2" name="Date Placeholder 1"/>
          <p:cNvSpPr>
            <a:spLocks noGrp="1"/>
          </p:cNvSpPr>
          <p:nvPr>
            <p:ph type="dt" sz="half" idx="10"/>
          </p:nvPr>
        </p:nvSpPr>
        <p:spPr/>
        <p:txBody>
          <a:bodyPr/>
          <a:lstStyle/>
          <a:p>
            <a:pPr>
              <a:defRPr/>
            </a:pPr>
            <a:r>
              <a:rPr lang="en-US"/>
              <a:t>September 18, 2024</a:t>
            </a:r>
            <a:endParaRPr lang="en-US" dirty="0"/>
          </a:p>
        </p:txBody>
      </p:sp>
      <p:sp>
        <p:nvSpPr>
          <p:cNvPr id="3" name="Footer Placeholder 2"/>
          <p:cNvSpPr>
            <a:spLocks noGrp="1"/>
          </p:cNvSpPr>
          <p:nvPr>
            <p:ph type="ftr" sz="quarter" idx="11"/>
          </p:nvPr>
        </p:nvSpPr>
        <p:spPr/>
        <p:txBody>
          <a:bodyPr/>
          <a:lstStyle/>
          <a:p>
            <a:pPr>
              <a:defRPr/>
            </a:pPr>
            <a:r>
              <a:rPr lang="en-US"/>
              <a:t>FAA Briefing</a:t>
            </a:r>
            <a:endParaRPr lang="en-US" dirty="0"/>
          </a:p>
        </p:txBody>
      </p:sp>
      <p:sp>
        <p:nvSpPr>
          <p:cNvPr id="4" name="Slide Number Placeholder 3"/>
          <p:cNvSpPr>
            <a:spLocks noGrp="1"/>
          </p:cNvSpPr>
          <p:nvPr>
            <p:ph type="sldNum" sz="quarter" idx="12"/>
          </p:nvPr>
        </p:nvSpPr>
        <p:spPr/>
        <p:txBody>
          <a:bodyPr/>
          <a:lstStyle/>
          <a:p>
            <a:pPr>
              <a:defRPr/>
            </a:pPr>
            <a:fld id="{58280CB3-0FF6-4D07-A0F6-C78040BEDDEE}" type="slidenum">
              <a:rPr lang="en-US" smtClean="0"/>
              <a:pPr>
                <a:defRPr/>
              </a:pPr>
              <a:t>1</a:t>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altLang="en-US" dirty="0"/>
              <a:t>Preeminence of ITRF</a:t>
            </a:r>
          </a:p>
        </p:txBody>
      </p:sp>
      <p:sp>
        <p:nvSpPr>
          <p:cNvPr id="13" name="Content Placeholder 2"/>
          <p:cNvSpPr txBox="1">
            <a:spLocks/>
          </p:cNvSpPr>
          <p:nvPr/>
        </p:nvSpPr>
        <p:spPr bwMode="gray">
          <a:xfrm>
            <a:off x="4562527" y="1628775"/>
            <a:ext cx="3066946"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marL="342900" indent="-342900" algn="l" rtl="0" eaLnBrk="1" fontAlgn="base" hangingPunct="1">
              <a:spcBef>
                <a:spcPct val="20000"/>
              </a:spcBef>
              <a:spcAft>
                <a:spcPct val="0"/>
              </a:spcAft>
              <a:buClr>
                <a:schemeClr val="accent1"/>
              </a:buClr>
              <a:buFont typeface="Wingdings" pitchFamily="2" charset="2"/>
              <a:buChar char="§"/>
              <a:defRPr sz="2400" b="0">
                <a:solidFill>
                  <a:schemeClr val="tx1"/>
                </a:solidFill>
                <a:latin typeface="Calibri"/>
                <a:ea typeface="+mn-ea"/>
                <a:cs typeface="Calibri"/>
              </a:defRPr>
            </a:lvl1pPr>
            <a:lvl2pPr marL="742950" indent="-285750" algn="l" rtl="0" eaLnBrk="1" fontAlgn="base" hangingPunct="1">
              <a:spcBef>
                <a:spcPct val="20000"/>
              </a:spcBef>
              <a:spcAft>
                <a:spcPct val="0"/>
              </a:spcAft>
              <a:buClr>
                <a:schemeClr val="accent1"/>
              </a:buClr>
              <a:buChar char="–"/>
              <a:defRPr sz="2000" b="0">
                <a:solidFill>
                  <a:schemeClr val="tx1"/>
                </a:solidFill>
                <a:latin typeface="Calibri"/>
                <a:cs typeface="Calibri"/>
              </a:defRPr>
            </a:lvl2pPr>
            <a:lvl3pPr marL="1143000" indent="-228600" algn="l" rtl="0" eaLnBrk="1" fontAlgn="base" hangingPunct="1">
              <a:spcBef>
                <a:spcPct val="20000"/>
              </a:spcBef>
              <a:spcAft>
                <a:spcPct val="0"/>
              </a:spcAft>
              <a:buClr>
                <a:schemeClr val="accent1"/>
              </a:buClr>
              <a:buFont typeface="Wingdings" pitchFamily="2" charset="2"/>
              <a:buChar char="§"/>
              <a:defRPr sz="1800" b="0">
                <a:solidFill>
                  <a:schemeClr val="tx1"/>
                </a:solidFill>
                <a:latin typeface="Calibri"/>
                <a:cs typeface="Calibri"/>
              </a:defRPr>
            </a:lvl3pPr>
            <a:lvl4pPr marL="1600200" indent="-228600" algn="l" rtl="0" eaLnBrk="1" fontAlgn="base" hangingPunct="1">
              <a:spcBef>
                <a:spcPct val="20000"/>
              </a:spcBef>
              <a:spcAft>
                <a:spcPct val="0"/>
              </a:spcAft>
              <a:buClr>
                <a:schemeClr val="accent1"/>
              </a:buClr>
              <a:buFont typeface="Wingdings" pitchFamily="2" charset="2"/>
              <a:buChar char="§"/>
              <a:defRPr sz="1800" b="0">
                <a:solidFill>
                  <a:schemeClr val="tx1"/>
                </a:solidFill>
                <a:latin typeface="Calibri"/>
                <a:cs typeface="Calibri"/>
              </a:defRPr>
            </a:lvl4pPr>
            <a:lvl5pPr marL="2057400" indent="-228600" algn="l" rtl="0" eaLnBrk="1" fontAlgn="base" hangingPunct="1">
              <a:spcBef>
                <a:spcPct val="20000"/>
              </a:spcBef>
              <a:spcAft>
                <a:spcPct val="0"/>
              </a:spcAft>
              <a:buClr>
                <a:schemeClr val="accent1"/>
              </a:buClr>
              <a:buFont typeface="Wingdings" pitchFamily="2" charset="2"/>
              <a:buChar char="§"/>
              <a:defRPr sz="1800" b="0">
                <a:solidFill>
                  <a:schemeClr val="tx1"/>
                </a:solidFill>
                <a:latin typeface="Calibri"/>
                <a:cs typeface="Calibri"/>
              </a:defRPr>
            </a:lvl5pPr>
            <a:lvl6pPr marL="2514600" indent="-228600" algn="l" rtl="0" eaLnBrk="1" fontAlgn="base" hangingPunct="1">
              <a:spcBef>
                <a:spcPct val="20000"/>
              </a:spcBef>
              <a:spcAft>
                <a:spcPct val="0"/>
              </a:spcAft>
              <a:buClr>
                <a:schemeClr val="accent1"/>
              </a:buClr>
              <a:buFont typeface="Wingdings" pitchFamily="2" charset="2"/>
              <a:buChar char="§"/>
              <a:defRPr sz="1800" b="1">
                <a:solidFill>
                  <a:schemeClr val="tx1"/>
                </a:solidFill>
                <a:latin typeface="+mn-lt"/>
              </a:defRPr>
            </a:lvl6pPr>
            <a:lvl7pPr marL="2971800" indent="-228600" algn="l" rtl="0" eaLnBrk="1" fontAlgn="base" hangingPunct="1">
              <a:spcBef>
                <a:spcPct val="20000"/>
              </a:spcBef>
              <a:spcAft>
                <a:spcPct val="0"/>
              </a:spcAft>
              <a:buClr>
                <a:schemeClr val="accent1"/>
              </a:buClr>
              <a:buFont typeface="Wingdings" pitchFamily="2" charset="2"/>
              <a:buChar char="§"/>
              <a:defRPr sz="1800" b="1">
                <a:solidFill>
                  <a:schemeClr val="tx1"/>
                </a:solidFill>
                <a:latin typeface="+mn-lt"/>
              </a:defRPr>
            </a:lvl7pPr>
            <a:lvl8pPr marL="3429000" indent="-228600" algn="l" rtl="0" eaLnBrk="1" fontAlgn="base" hangingPunct="1">
              <a:spcBef>
                <a:spcPct val="20000"/>
              </a:spcBef>
              <a:spcAft>
                <a:spcPct val="0"/>
              </a:spcAft>
              <a:buClr>
                <a:schemeClr val="accent1"/>
              </a:buClr>
              <a:buFont typeface="Wingdings" pitchFamily="2" charset="2"/>
              <a:buChar char="§"/>
              <a:defRPr sz="1800" b="1">
                <a:solidFill>
                  <a:schemeClr val="tx1"/>
                </a:solidFill>
                <a:latin typeface="+mn-lt"/>
              </a:defRPr>
            </a:lvl8pPr>
            <a:lvl9pPr marL="3886200" indent="-228600" algn="l" rtl="0" eaLnBrk="1" fontAlgn="base" hangingPunct="1">
              <a:spcBef>
                <a:spcPct val="20000"/>
              </a:spcBef>
              <a:spcAft>
                <a:spcPct val="0"/>
              </a:spcAft>
              <a:buClr>
                <a:schemeClr val="accent1"/>
              </a:buClr>
              <a:buFont typeface="Wingdings" pitchFamily="2" charset="2"/>
              <a:buChar char="§"/>
              <a:defRPr sz="1800" b="1">
                <a:solidFill>
                  <a:schemeClr val="tx1"/>
                </a:solidFill>
                <a:latin typeface="+mn-lt"/>
              </a:defRPr>
            </a:lvl9pPr>
          </a:lstStyle>
          <a:p>
            <a:pPr marL="0" indent="0">
              <a:buNone/>
              <a:defRPr/>
            </a:pPr>
            <a:r>
              <a:rPr lang="en-US" sz="1500" kern="0" dirty="0">
                <a:latin typeface="Times New Roman" panose="02020603050405020304" pitchFamily="18" charset="0"/>
                <a:cs typeface="Times New Roman" panose="02020603050405020304" pitchFamily="18" charset="0"/>
              </a:rPr>
              <a:t>North American Terrestrial Reference Frame of 2022 (NATRF2022)</a:t>
            </a:r>
          </a:p>
          <a:p>
            <a:pPr marL="0" indent="0">
              <a:buNone/>
              <a:defRPr/>
            </a:pPr>
            <a:endParaRPr lang="en-US" sz="1500" kern="0" dirty="0">
              <a:latin typeface="Times New Roman" panose="02020603050405020304" pitchFamily="18" charset="0"/>
              <a:cs typeface="Times New Roman" panose="02020603050405020304" pitchFamily="18" charset="0"/>
            </a:endParaRPr>
          </a:p>
          <a:p>
            <a:pPr marL="0" indent="0">
              <a:buNone/>
              <a:defRPr/>
            </a:pPr>
            <a:r>
              <a:rPr lang="en-US" sz="1500" kern="0" dirty="0">
                <a:latin typeface="Times New Roman" panose="02020603050405020304" pitchFamily="18" charset="0"/>
                <a:cs typeface="Times New Roman" panose="02020603050405020304" pitchFamily="18" charset="0"/>
              </a:rPr>
              <a:t>Caribbean Terrestrial Reference Frame of 2022 (CATRF2022)</a:t>
            </a:r>
          </a:p>
          <a:p>
            <a:pPr marL="0" indent="0">
              <a:buNone/>
              <a:defRPr/>
            </a:pPr>
            <a:endParaRPr lang="en-US" sz="1500" kern="0" dirty="0">
              <a:latin typeface="Times New Roman" panose="02020603050405020304" pitchFamily="18" charset="0"/>
              <a:cs typeface="Times New Roman" panose="02020603050405020304" pitchFamily="18" charset="0"/>
            </a:endParaRPr>
          </a:p>
          <a:p>
            <a:pPr marL="0" indent="0">
              <a:buNone/>
              <a:defRPr/>
            </a:pPr>
            <a:r>
              <a:rPr lang="en-US" sz="1500" kern="0" dirty="0">
                <a:latin typeface="Times New Roman" panose="02020603050405020304" pitchFamily="18" charset="0"/>
                <a:cs typeface="Times New Roman" panose="02020603050405020304" pitchFamily="18" charset="0"/>
              </a:rPr>
              <a:t>Pacific Terrestrial Reference Frame of 2022 (PATRF2022)</a:t>
            </a:r>
          </a:p>
          <a:p>
            <a:pPr marL="0" indent="0">
              <a:buNone/>
              <a:defRPr/>
            </a:pPr>
            <a:endParaRPr lang="en-US" sz="1500" kern="0" dirty="0">
              <a:latin typeface="Times New Roman" panose="02020603050405020304" pitchFamily="18" charset="0"/>
              <a:cs typeface="Times New Roman" panose="02020603050405020304" pitchFamily="18" charset="0"/>
            </a:endParaRPr>
          </a:p>
          <a:p>
            <a:pPr marL="0" indent="0">
              <a:buNone/>
              <a:defRPr/>
            </a:pPr>
            <a:r>
              <a:rPr lang="en-US" sz="1500" kern="0" dirty="0">
                <a:latin typeface="Times New Roman" panose="02020603050405020304" pitchFamily="18" charset="0"/>
                <a:cs typeface="Times New Roman" panose="02020603050405020304" pitchFamily="18" charset="0"/>
              </a:rPr>
              <a:t>Mariana Terrestrial Reference Frame of 2022 (MATRF2022</a:t>
            </a:r>
            <a:r>
              <a:rPr lang="en-US" sz="1800" kern="0" dirty="0">
                <a:latin typeface="Times New Roman" panose="02020603050405020304" pitchFamily="18" charset="0"/>
                <a:cs typeface="Times New Roman" panose="02020603050405020304" pitchFamily="18" charset="0"/>
              </a:rPr>
              <a:t>)</a:t>
            </a:r>
          </a:p>
          <a:p>
            <a:pPr lvl="1">
              <a:defRPr/>
            </a:pPr>
            <a:endParaRPr lang="en-US" sz="1800" kern="0" dirty="0">
              <a:latin typeface="Times New Roman" panose="02020603050405020304" pitchFamily="18" charset="0"/>
              <a:cs typeface="Times New Roman" panose="02020603050405020304" pitchFamily="18" charset="0"/>
            </a:endParaRPr>
          </a:p>
          <a:p>
            <a:pPr marL="0" indent="0">
              <a:buNone/>
              <a:defRPr/>
            </a:pPr>
            <a:endParaRPr lang="en-US" sz="1800" b="1" kern="0" dirty="0">
              <a:solidFill>
                <a:srgbClr val="FF0000"/>
              </a:solidFill>
              <a:latin typeface="Times New Roman" panose="02020603050405020304" pitchFamily="18" charset="0"/>
              <a:cs typeface="Times New Roman" panose="02020603050405020304" pitchFamily="18" charset="0"/>
            </a:endParaRPr>
          </a:p>
        </p:txBody>
      </p:sp>
      <p:sp>
        <p:nvSpPr>
          <p:cNvPr id="2" name="Date Placeholder 1"/>
          <p:cNvSpPr>
            <a:spLocks noGrp="1"/>
          </p:cNvSpPr>
          <p:nvPr>
            <p:ph type="dt" sz="half" idx="10"/>
          </p:nvPr>
        </p:nvSpPr>
        <p:spPr/>
        <p:txBody>
          <a:bodyPr/>
          <a:lstStyle/>
          <a:p>
            <a:pPr>
              <a:defRPr/>
            </a:pPr>
            <a:r>
              <a:rPr lang="en-US" altLang="en-US"/>
              <a:t>September 18, 2024</a:t>
            </a:r>
            <a:endParaRPr lang="en-US" altLang="en-US" dirty="0"/>
          </a:p>
        </p:txBody>
      </p:sp>
      <p:sp>
        <p:nvSpPr>
          <p:cNvPr id="5" name="Slide Number Placeholder 4"/>
          <p:cNvSpPr>
            <a:spLocks noGrp="1"/>
          </p:cNvSpPr>
          <p:nvPr>
            <p:ph type="sldNum" sz="quarter" idx="12"/>
          </p:nvPr>
        </p:nvSpPr>
        <p:spPr/>
        <p:txBody>
          <a:bodyPr/>
          <a:lstStyle/>
          <a:p>
            <a:pPr>
              <a:defRPr/>
            </a:pPr>
            <a:fld id="{5A837433-97E9-4D94-B898-19FA6F4A2CA7}" type="slidenum">
              <a:rPr lang="en-US" smtClean="0"/>
              <a:pPr>
                <a:defRPr/>
              </a:pPr>
              <a:t>10</a:t>
            </a:fld>
            <a:endParaRPr lang="en-US"/>
          </a:p>
        </p:txBody>
      </p:sp>
      <p:sp>
        <p:nvSpPr>
          <p:cNvPr id="8" name="TextBox 7"/>
          <p:cNvSpPr txBox="1"/>
          <p:nvPr/>
        </p:nvSpPr>
        <p:spPr>
          <a:xfrm>
            <a:off x="1993788" y="1688425"/>
            <a:ext cx="1706725" cy="738664"/>
          </a:xfrm>
          <a:prstGeom prst="rect">
            <a:avLst/>
          </a:prstGeom>
          <a:noFill/>
          <a:ln>
            <a:solidFill>
              <a:schemeClr val="tx1"/>
            </a:solidFill>
          </a:ln>
        </p:spPr>
        <p:txBody>
          <a:bodyPr wrap="square" rtlCol="0">
            <a:spAutoFit/>
          </a:bodyPr>
          <a:lstStyle/>
          <a:p>
            <a:r>
              <a:rPr lang="en-US" sz="1400" dirty="0">
                <a:latin typeface="Times New Roman" panose="02020603050405020304" pitchFamily="18" charset="0"/>
              </a:rPr>
              <a:t>Remove the rotation of the North American Plate</a:t>
            </a:r>
          </a:p>
        </p:txBody>
      </p:sp>
      <p:sp>
        <p:nvSpPr>
          <p:cNvPr id="14" name="TextBox 13"/>
          <p:cNvSpPr txBox="1"/>
          <p:nvPr/>
        </p:nvSpPr>
        <p:spPr>
          <a:xfrm>
            <a:off x="1993786" y="2614846"/>
            <a:ext cx="1706725" cy="738664"/>
          </a:xfrm>
          <a:prstGeom prst="rect">
            <a:avLst/>
          </a:prstGeom>
          <a:noFill/>
          <a:ln>
            <a:solidFill>
              <a:schemeClr val="tx1"/>
            </a:solidFill>
          </a:ln>
        </p:spPr>
        <p:txBody>
          <a:bodyPr wrap="square" rtlCol="0">
            <a:spAutoFit/>
          </a:bodyPr>
          <a:lstStyle/>
          <a:p>
            <a:r>
              <a:rPr lang="en-US" sz="1400" dirty="0">
                <a:latin typeface="Times New Roman" panose="02020603050405020304" pitchFamily="18" charset="0"/>
              </a:rPr>
              <a:t>Remove the rotation of the Caribbean Plate</a:t>
            </a:r>
          </a:p>
        </p:txBody>
      </p:sp>
      <p:sp>
        <p:nvSpPr>
          <p:cNvPr id="15" name="TextBox 14"/>
          <p:cNvSpPr txBox="1"/>
          <p:nvPr/>
        </p:nvSpPr>
        <p:spPr>
          <a:xfrm>
            <a:off x="1993786" y="3496560"/>
            <a:ext cx="1706726" cy="523220"/>
          </a:xfrm>
          <a:prstGeom prst="rect">
            <a:avLst/>
          </a:prstGeom>
          <a:noFill/>
          <a:ln>
            <a:solidFill>
              <a:schemeClr val="tx1"/>
            </a:solidFill>
          </a:ln>
        </p:spPr>
        <p:txBody>
          <a:bodyPr wrap="square" rtlCol="0">
            <a:spAutoFit/>
          </a:bodyPr>
          <a:lstStyle/>
          <a:p>
            <a:r>
              <a:rPr lang="en-US" sz="1400" dirty="0">
                <a:latin typeface="Times New Roman" panose="02020603050405020304" pitchFamily="18" charset="0"/>
              </a:rPr>
              <a:t>Remove the rotation of the Pacific Plate</a:t>
            </a:r>
          </a:p>
        </p:txBody>
      </p:sp>
      <p:sp>
        <p:nvSpPr>
          <p:cNvPr id="16" name="TextBox 15"/>
          <p:cNvSpPr txBox="1"/>
          <p:nvPr/>
        </p:nvSpPr>
        <p:spPr>
          <a:xfrm>
            <a:off x="1993786" y="4245970"/>
            <a:ext cx="1706726" cy="523220"/>
          </a:xfrm>
          <a:prstGeom prst="rect">
            <a:avLst/>
          </a:prstGeom>
          <a:noFill/>
          <a:ln>
            <a:solidFill>
              <a:schemeClr val="tx1"/>
            </a:solidFill>
          </a:ln>
        </p:spPr>
        <p:txBody>
          <a:bodyPr wrap="square" rtlCol="0">
            <a:spAutoFit/>
          </a:bodyPr>
          <a:lstStyle/>
          <a:p>
            <a:r>
              <a:rPr lang="en-US" sz="1400" dirty="0">
                <a:latin typeface="Times New Roman" panose="02020603050405020304" pitchFamily="18" charset="0"/>
              </a:rPr>
              <a:t>Remove the rotation of the Mariana Plate</a:t>
            </a:r>
          </a:p>
        </p:txBody>
      </p:sp>
      <p:sp>
        <p:nvSpPr>
          <p:cNvPr id="18" name="Content Placeholder 2"/>
          <p:cNvSpPr txBox="1">
            <a:spLocks/>
          </p:cNvSpPr>
          <p:nvPr/>
        </p:nvSpPr>
        <p:spPr bwMode="gray">
          <a:xfrm>
            <a:off x="127181" y="3022475"/>
            <a:ext cx="1092495" cy="332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ormAutofit fontScale="77500" lnSpcReduction="20000"/>
          </a:bodyPr>
          <a:lstStyle>
            <a:lvl1pPr marL="342900" indent="-342900" algn="l" rtl="0" eaLnBrk="1" fontAlgn="base" hangingPunct="1">
              <a:spcBef>
                <a:spcPct val="20000"/>
              </a:spcBef>
              <a:spcAft>
                <a:spcPct val="0"/>
              </a:spcAft>
              <a:buClr>
                <a:schemeClr val="accent1"/>
              </a:buClr>
              <a:buFont typeface="Wingdings" pitchFamily="2" charset="2"/>
              <a:buChar char="§"/>
              <a:defRPr sz="2400" b="0">
                <a:solidFill>
                  <a:schemeClr val="tx1"/>
                </a:solidFill>
                <a:latin typeface="Calibri"/>
                <a:ea typeface="+mn-ea"/>
                <a:cs typeface="Calibri"/>
              </a:defRPr>
            </a:lvl1pPr>
            <a:lvl2pPr marL="742950" indent="-285750" algn="l" rtl="0" eaLnBrk="1" fontAlgn="base" hangingPunct="1">
              <a:spcBef>
                <a:spcPct val="20000"/>
              </a:spcBef>
              <a:spcAft>
                <a:spcPct val="0"/>
              </a:spcAft>
              <a:buClr>
                <a:schemeClr val="accent1"/>
              </a:buClr>
              <a:buChar char="–"/>
              <a:defRPr sz="2000" b="0">
                <a:solidFill>
                  <a:schemeClr val="tx1"/>
                </a:solidFill>
                <a:latin typeface="Calibri"/>
                <a:cs typeface="Calibri"/>
              </a:defRPr>
            </a:lvl2pPr>
            <a:lvl3pPr marL="1143000" indent="-228600" algn="l" rtl="0" eaLnBrk="1" fontAlgn="base" hangingPunct="1">
              <a:spcBef>
                <a:spcPct val="20000"/>
              </a:spcBef>
              <a:spcAft>
                <a:spcPct val="0"/>
              </a:spcAft>
              <a:buClr>
                <a:schemeClr val="accent1"/>
              </a:buClr>
              <a:buFont typeface="Wingdings" pitchFamily="2" charset="2"/>
              <a:buChar char="§"/>
              <a:defRPr sz="1800" b="0">
                <a:solidFill>
                  <a:schemeClr val="tx1"/>
                </a:solidFill>
                <a:latin typeface="Calibri"/>
                <a:cs typeface="Calibri"/>
              </a:defRPr>
            </a:lvl3pPr>
            <a:lvl4pPr marL="1600200" indent="-228600" algn="l" rtl="0" eaLnBrk="1" fontAlgn="base" hangingPunct="1">
              <a:spcBef>
                <a:spcPct val="20000"/>
              </a:spcBef>
              <a:spcAft>
                <a:spcPct val="0"/>
              </a:spcAft>
              <a:buClr>
                <a:schemeClr val="accent1"/>
              </a:buClr>
              <a:buFont typeface="Wingdings" pitchFamily="2" charset="2"/>
              <a:buChar char="§"/>
              <a:defRPr sz="1800" b="0">
                <a:solidFill>
                  <a:schemeClr val="tx1"/>
                </a:solidFill>
                <a:latin typeface="Calibri"/>
                <a:cs typeface="Calibri"/>
              </a:defRPr>
            </a:lvl4pPr>
            <a:lvl5pPr marL="2057400" indent="-228600" algn="l" rtl="0" eaLnBrk="1" fontAlgn="base" hangingPunct="1">
              <a:spcBef>
                <a:spcPct val="20000"/>
              </a:spcBef>
              <a:spcAft>
                <a:spcPct val="0"/>
              </a:spcAft>
              <a:buClr>
                <a:schemeClr val="accent1"/>
              </a:buClr>
              <a:buFont typeface="Wingdings" pitchFamily="2" charset="2"/>
              <a:buChar char="§"/>
              <a:defRPr sz="1800" b="0">
                <a:solidFill>
                  <a:schemeClr val="tx1"/>
                </a:solidFill>
                <a:latin typeface="Calibri"/>
                <a:cs typeface="Calibri"/>
              </a:defRPr>
            </a:lvl5pPr>
            <a:lvl6pPr marL="2514600" indent="-228600" algn="l" rtl="0" eaLnBrk="1" fontAlgn="base" hangingPunct="1">
              <a:spcBef>
                <a:spcPct val="20000"/>
              </a:spcBef>
              <a:spcAft>
                <a:spcPct val="0"/>
              </a:spcAft>
              <a:buClr>
                <a:schemeClr val="accent1"/>
              </a:buClr>
              <a:buFont typeface="Wingdings" pitchFamily="2" charset="2"/>
              <a:buChar char="§"/>
              <a:defRPr sz="1800" b="1">
                <a:solidFill>
                  <a:schemeClr val="tx1"/>
                </a:solidFill>
                <a:latin typeface="+mn-lt"/>
              </a:defRPr>
            </a:lvl6pPr>
            <a:lvl7pPr marL="2971800" indent="-228600" algn="l" rtl="0" eaLnBrk="1" fontAlgn="base" hangingPunct="1">
              <a:spcBef>
                <a:spcPct val="20000"/>
              </a:spcBef>
              <a:spcAft>
                <a:spcPct val="0"/>
              </a:spcAft>
              <a:buClr>
                <a:schemeClr val="accent1"/>
              </a:buClr>
              <a:buFont typeface="Wingdings" pitchFamily="2" charset="2"/>
              <a:buChar char="§"/>
              <a:defRPr sz="1800" b="1">
                <a:solidFill>
                  <a:schemeClr val="tx1"/>
                </a:solidFill>
                <a:latin typeface="+mn-lt"/>
              </a:defRPr>
            </a:lvl7pPr>
            <a:lvl8pPr marL="3429000" indent="-228600" algn="l" rtl="0" eaLnBrk="1" fontAlgn="base" hangingPunct="1">
              <a:spcBef>
                <a:spcPct val="20000"/>
              </a:spcBef>
              <a:spcAft>
                <a:spcPct val="0"/>
              </a:spcAft>
              <a:buClr>
                <a:schemeClr val="accent1"/>
              </a:buClr>
              <a:buFont typeface="Wingdings" pitchFamily="2" charset="2"/>
              <a:buChar char="§"/>
              <a:defRPr sz="1800" b="1">
                <a:solidFill>
                  <a:schemeClr val="tx1"/>
                </a:solidFill>
                <a:latin typeface="+mn-lt"/>
              </a:defRPr>
            </a:lvl8pPr>
            <a:lvl9pPr marL="3886200" indent="-228600" algn="l" rtl="0" eaLnBrk="1" fontAlgn="base" hangingPunct="1">
              <a:spcBef>
                <a:spcPct val="20000"/>
              </a:spcBef>
              <a:spcAft>
                <a:spcPct val="0"/>
              </a:spcAft>
              <a:buClr>
                <a:schemeClr val="accent1"/>
              </a:buClr>
              <a:buFont typeface="Wingdings" pitchFamily="2" charset="2"/>
              <a:buChar char="§"/>
              <a:defRPr sz="1800" b="1">
                <a:solidFill>
                  <a:schemeClr val="tx1"/>
                </a:solidFill>
                <a:latin typeface="+mn-lt"/>
              </a:defRPr>
            </a:lvl9pPr>
          </a:lstStyle>
          <a:p>
            <a:pPr marL="0" indent="0">
              <a:lnSpc>
                <a:spcPct val="120000"/>
              </a:lnSpc>
              <a:spcBef>
                <a:spcPts val="0"/>
              </a:spcBef>
              <a:buNone/>
              <a:defRPr/>
            </a:pPr>
            <a:r>
              <a:rPr lang="en-US" sz="2550" kern="0" dirty="0">
                <a:latin typeface="Times New Roman" panose="02020603050405020304" pitchFamily="18" charset="0"/>
                <a:cs typeface="Times New Roman" panose="02020603050405020304" pitchFamily="18" charset="0"/>
              </a:rPr>
              <a:t>ITRF2020</a:t>
            </a:r>
          </a:p>
        </p:txBody>
      </p:sp>
      <p:sp>
        <p:nvSpPr>
          <p:cNvPr id="7" name="Rounded Rectangle 6"/>
          <p:cNvSpPr/>
          <p:nvPr/>
        </p:nvSpPr>
        <p:spPr>
          <a:xfrm>
            <a:off x="1763271" y="1375436"/>
            <a:ext cx="2176253" cy="3770072"/>
          </a:xfrm>
          <a:prstGeom prst="roundRect">
            <a:avLst/>
          </a:prstGeom>
          <a:noFill/>
          <a:ln w="63500">
            <a:solidFill>
              <a:schemeClr val="accent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latin typeface="Times New Roman" panose="02020603050405020304" pitchFamily="18" charset="0"/>
            </a:endParaRPr>
          </a:p>
        </p:txBody>
      </p:sp>
      <p:sp>
        <p:nvSpPr>
          <p:cNvPr id="9" name="TextBox 8"/>
          <p:cNvSpPr txBox="1"/>
          <p:nvPr/>
        </p:nvSpPr>
        <p:spPr>
          <a:xfrm>
            <a:off x="2255713" y="5213997"/>
            <a:ext cx="1082348" cy="369332"/>
          </a:xfrm>
          <a:prstGeom prst="rect">
            <a:avLst/>
          </a:prstGeom>
          <a:noFill/>
        </p:spPr>
        <p:txBody>
          <a:bodyPr wrap="none" rtlCol="0">
            <a:spAutoFit/>
          </a:bodyPr>
          <a:lstStyle/>
          <a:p>
            <a:r>
              <a:rPr lang="en-US" b="1" dirty="0">
                <a:solidFill>
                  <a:srgbClr val="7030A0"/>
                </a:solidFill>
                <a:latin typeface="Times New Roman" panose="02020603050405020304" pitchFamily="18" charset="0"/>
              </a:rPr>
              <a:t>EPP2022</a:t>
            </a:r>
          </a:p>
        </p:txBody>
      </p:sp>
      <p:cxnSp>
        <p:nvCxnSpPr>
          <p:cNvPr id="11" name="Elbow Connector 10"/>
          <p:cNvCxnSpPr>
            <a:stCxn id="18" idx="0"/>
            <a:endCxn id="8" idx="1"/>
          </p:cNvCxnSpPr>
          <p:nvPr/>
        </p:nvCxnSpPr>
        <p:spPr>
          <a:xfrm rot="5400000" flipH="1" flipV="1">
            <a:off x="851249" y="1879937"/>
            <a:ext cx="964718" cy="1320359"/>
          </a:xfrm>
          <a:prstGeom prst="bentConnector2">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2" name="Elbow Connector 21"/>
          <p:cNvCxnSpPr>
            <a:cxnSpLocks/>
            <a:endCxn id="14" idx="1"/>
          </p:cNvCxnSpPr>
          <p:nvPr/>
        </p:nvCxnSpPr>
        <p:spPr>
          <a:xfrm flipV="1">
            <a:off x="1290182" y="2984178"/>
            <a:ext cx="703604" cy="128860"/>
          </a:xfrm>
          <a:prstGeom prst="bentConnector3">
            <a:avLst>
              <a:gd name="adj1" fmla="val 50000"/>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6" name="Elbow Connector 25"/>
          <p:cNvCxnSpPr>
            <a:stCxn id="18" idx="2"/>
            <a:endCxn id="16" idx="1"/>
          </p:cNvCxnSpPr>
          <p:nvPr/>
        </p:nvCxnSpPr>
        <p:spPr>
          <a:xfrm rot="16200000" flipH="1">
            <a:off x="757523" y="3271316"/>
            <a:ext cx="1152169" cy="1320357"/>
          </a:xfrm>
          <a:prstGeom prst="bentConnector2">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6" name="Elbow Connector 35"/>
          <p:cNvCxnSpPr>
            <a:endCxn id="15" idx="1"/>
          </p:cNvCxnSpPr>
          <p:nvPr/>
        </p:nvCxnSpPr>
        <p:spPr>
          <a:xfrm>
            <a:off x="1290182" y="3227336"/>
            <a:ext cx="703604" cy="530834"/>
          </a:xfrm>
          <a:prstGeom prst="bentConnector3">
            <a:avLst>
              <a:gd name="adj1" fmla="val 50000"/>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3559" name="Straight Arrow Connector 23558"/>
          <p:cNvCxnSpPr>
            <a:stCxn id="8" idx="3"/>
          </p:cNvCxnSpPr>
          <p:nvPr/>
        </p:nvCxnSpPr>
        <p:spPr>
          <a:xfrm>
            <a:off x="3700513" y="2057757"/>
            <a:ext cx="781489"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4" name="Straight Arrow Connector 43"/>
          <p:cNvCxnSpPr>
            <a:cxnSpLocks/>
          </p:cNvCxnSpPr>
          <p:nvPr/>
        </p:nvCxnSpPr>
        <p:spPr>
          <a:xfrm>
            <a:off x="3700511" y="2876456"/>
            <a:ext cx="781491"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7" name="Straight Arrow Connector 46"/>
          <p:cNvCxnSpPr>
            <a:stCxn id="15" idx="3"/>
          </p:cNvCxnSpPr>
          <p:nvPr/>
        </p:nvCxnSpPr>
        <p:spPr>
          <a:xfrm>
            <a:off x="3700512" y="3758170"/>
            <a:ext cx="781490"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50" name="Straight Arrow Connector 49"/>
          <p:cNvCxnSpPr>
            <a:stCxn id="16" idx="3"/>
          </p:cNvCxnSpPr>
          <p:nvPr/>
        </p:nvCxnSpPr>
        <p:spPr>
          <a:xfrm>
            <a:off x="3700512" y="4507580"/>
            <a:ext cx="781490"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55" name="TextBox 54"/>
          <p:cNvSpPr txBox="1"/>
          <p:nvPr/>
        </p:nvSpPr>
        <p:spPr>
          <a:xfrm>
            <a:off x="1641983" y="5525124"/>
            <a:ext cx="2707344" cy="461665"/>
          </a:xfrm>
          <a:prstGeom prst="rect">
            <a:avLst/>
          </a:prstGeom>
          <a:noFill/>
        </p:spPr>
        <p:txBody>
          <a:bodyPr wrap="none" rtlCol="0">
            <a:spAutoFit/>
          </a:bodyPr>
          <a:lstStyle/>
          <a:p>
            <a:r>
              <a:rPr lang="en-US" sz="1200" b="1" dirty="0">
                <a:solidFill>
                  <a:srgbClr val="7030A0"/>
                </a:solidFill>
                <a:latin typeface="Times New Roman" panose="02020603050405020304" pitchFamily="18" charset="0"/>
              </a:rPr>
              <a:t>EPP for “Euler pole parameters”</a:t>
            </a:r>
          </a:p>
          <a:p>
            <a:r>
              <a:rPr lang="en-US" sz="1200" b="1" dirty="0">
                <a:solidFill>
                  <a:srgbClr val="7030A0"/>
                </a:solidFill>
                <a:latin typeface="Times New Roman" panose="02020603050405020304" pitchFamily="18" charset="0"/>
              </a:rPr>
              <a:t>(a way of describing a plate’s rotation)</a:t>
            </a:r>
          </a:p>
        </p:txBody>
      </p:sp>
      <p:sp>
        <p:nvSpPr>
          <p:cNvPr id="23561" name="Footer Placeholder 23560"/>
          <p:cNvSpPr>
            <a:spLocks noGrp="1"/>
          </p:cNvSpPr>
          <p:nvPr>
            <p:ph type="ftr" sz="quarter" idx="11"/>
          </p:nvPr>
        </p:nvSpPr>
        <p:spPr/>
        <p:txBody>
          <a:bodyPr/>
          <a:lstStyle/>
          <a:p>
            <a:pPr>
              <a:defRPr/>
            </a:pPr>
            <a:r>
              <a:rPr lang="en-US"/>
              <a:t>FAA Briefing</a:t>
            </a:r>
          </a:p>
        </p:txBody>
      </p:sp>
      <p:sp>
        <p:nvSpPr>
          <p:cNvPr id="4" name="TextBox 3">
            <a:extLst>
              <a:ext uri="{FF2B5EF4-FFF2-40B4-BE49-F238E27FC236}">
                <a16:creationId xmlns:a16="http://schemas.microsoft.com/office/drawing/2014/main" id="{967E367C-5D18-42A4-92C8-94C3EB80BB88}"/>
              </a:ext>
            </a:extLst>
          </p:cNvPr>
          <p:cNvSpPr txBox="1"/>
          <p:nvPr/>
        </p:nvSpPr>
        <p:spPr>
          <a:xfrm>
            <a:off x="7629474" y="1602536"/>
            <a:ext cx="4483014" cy="3970318"/>
          </a:xfrm>
          <a:prstGeom prst="rect">
            <a:avLst/>
          </a:prstGeom>
          <a:noFill/>
        </p:spPr>
        <p:txBody>
          <a:bodyPr wrap="square" rtlCol="0">
            <a:spAutoFit/>
          </a:bodyPr>
          <a:lstStyle/>
          <a:p>
            <a:r>
              <a:rPr lang="en-US" b="1" u="sng" dirty="0"/>
              <a:t>Why 5 frames?</a:t>
            </a:r>
          </a:p>
          <a:p>
            <a:endParaRPr lang="en-US" b="1" u="sng" dirty="0"/>
          </a:p>
          <a:p>
            <a:pPr marL="285750" indent="-285750">
              <a:buFontTx/>
              <a:buChar char="-"/>
            </a:pPr>
            <a:r>
              <a:rPr lang="en-US" dirty="0"/>
              <a:t>The ITRF is the international gold standard, and is fixed to no particular plate (latitude/longitude will drift ~ few cm/year).  It is global and geocentric.</a:t>
            </a:r>
          </a:p>
          <a:p>
            <a:pPr marL="285750" indent="-285750">
              <a:buFontTx/>
              <a:buChar char="-"/>
            </a:pPr>
            <a:endParaRPr lang="en-US" dirty="0"/>
          </a:p>
          <a:p>
            <a:pPr marL="285750" indent="-285750">
              <a:buFontTx/>
              <a:buChar char="-"/>
            </a:pPr>
            <a:r>
              <a:rPr lang="en-US" dirty="0"/>
              <a:t>The USA has population centers on four plates, and many users wish to see the drift of latitude and longitude “hidden” over time, so we fix the frames to those four plates.  They will also be global (but meant to be used on one plate) and geocentric.</a:t>
            </a:r>
          </a:p>
        </p:txBody>
      </p:sp>
    </p:spTree>
    <p:extLst>
      <p:ext uri="{BB962C8B-B14F-4D97-AF65-F5344CB8AC3E}">
        <p14:creationId xmlns:p14="http://schemas.microsoft.com/office/powerpoint/2010/main" val="4262705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355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3">
                                            <p:txEl>
                                              <p:pRg st="2" end="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3">
                                            <p:txEl>
                                              <p:pRg st="4" end="4"/>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3">
                                            <p:txEl>
                                              <p:pRg st="6" end="6"/>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5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7"/>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9"/>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55"/>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4" grpId="0" animBg="1"/>
      <p:bldP spid="15" grpId="0" animBg="1"/>
      <p:bldP spid="16" grpId="0" animBg="1"/>
      <p:bldP spid="7" grpId="0" animBg="1"/>
      <p:bldP spid="9" grpId="0"/>
      <p:bldP spid="5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C3DFF2F2-FA3F-4926-AD1D-A3A97CD19D1A}"/>
              </a:ext>
            </a:extLst>
          </p:cNvPr>
          <p:cNvSpPr/>
          <p:nvPr/>
        </p:nvSpPr>
        <p:spPr>
          <a:xfrm>
            <a:off x="6722149" y="1689763"/>
            <a:ext cx="1826545" cy="494660"/>
          </a:xfrm>
          <a:prstGeom prst="rect">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67" b="1" dirty="0">
                <a:solidFill>
                  <a:schemeClr val="tx1"/>
                </a:solidFill>
              </a:rPr>
              <a:t>Hybrid geoids</a:t>
            </a:r>
          </a:p>
        </p:txBody>
      </p:sp>
      <p:sp>
        <p:nvSpPr>
          <p:cNvPr id="2" name="Title 1">
            <a:extLst>
              <a:ext uri="{FF2B5EF4-FFF2-40B4-BE49-F238E27FC236}">
                <a16:creationId xmlns:a16="http://schemas.microsoft.com/office/drawing/2014/main" id="{11386EC8-3941-45A7-A608-110558482454}"/>
              </a:ext>
            </a:extLst>
          </p:cNvPr>
          <p:cNvSpPr>
            <a:spLocks noGrp="1"/>
          </p:cNvSpPr>
          <p:nvPr>
            <p:ph type="title"/>
          </p:nvPr>
        </p:nvSpPr>
        <p:spPr>
          <a:xfrm>
            <a:off x="609600" y="274639"/>
            <a:ext cx="10972800" cy="1143000"/>
          </a:xfrm>
        </p:spPr>
        <p:txBody>
          <a:bodyPr>
            <a:normAutofit/>
          </a:bodyPr>
          <a:lstStyle/>
          <a:p>
            <a:r>
              <a:rPr lang="en-US" dirty="0">
                <a:cs typeface="Times New Roman" panose="02020603050405020304" pitchFamily="18" charset="0"/>
              </a:rPr>
              <a:t>NSRS Modernization in (very) brief</a:t>
            </a:r>
          </a:p>
        </p:txBody>
      </p:sp>
      <p:sp>
        <p:nvSpPr>
          <p:cNvPr id="4" name="Date Placeholder 3">
            <a:extLst>
              <a:ext uri="{FF2B5EF4-FFF2-40B4-BE49-F238E27FC236}">
                <a16:creationId xmlns:a16="http://schemas.microsoft.com/office/drawing/2014/main" id="{F17B733F-42CA-419F-A22D-01D53F8112B2}"/>
              </a:ext>
            </a:extLst>
          </p:cNvPr>
          <p:cNvSpPr>
            <a:spLocks noGrp="1"/>
          </p:cNvSpPr>
          <p:nvPr>
            <p:ph type="dt" sz="half" idx="10"/>
          </p:nvPr>
        </p:nvSpPr>
        <p:spPr/>
        <p:txBody>
          <a:bodyPr/>
          <a:lstStyle/>
          <a:p>
            <a:r>
              <a:rPr lang="en-US"/>
              <a:t>September 18, 2024</a:t>
            </a:r>
          </a:p>
        </p:txBody>
      </p:sp>
      <p:sp>
        <p:nvSpPr>
          <p:cNvPr id="5" name="Footer Placeholder 4">
            <a:extLst>
              <a:ext uri="{FF2B5EF4-FFF2-40B4-BE49-F238E27FC236}">
                <a16:creationId xmlns:a16="http://schemas.microsoft.com/office/drawing/2014/main" id="{42772212-BFDE-4C0E-8BA3-2974B516DDF6}"/>
              </a:ext>
            </a:extLst>
          </p:cNvPr>
          <p:cNvSpPr>
            <a:spLocks noGrp="1"/>
          </p:cNvSpPr>
          <p:nvPr>
            <p:ph type="ftr" sz="quarter" idx="11"/>
          </p:nvPr>
        </p:nvSpPr>
        <p:spPr/>
        <p:txBody>
          <a:bodyPr/>
          <a:lstStyle/>
          <a:p>
            <a:r>
              <a:rPr lang="en-US"/>
              <a:t>FAA Briefing</a:t>
            </a:r>
          </a:p>
        </p:txBody>
      </p:sp>
      <p:sp>
        <p:nvSpPr>
          <p:cNvPr id="6" name="Slide Number Placeholder 5">
            <a:extLst>
              <a:ext uri="{FF2B5EF4-FFF2-40B4-BE49-F238E27FC236}">
                <a16:creationId xmlns:a16="http://schemas.microsoft.com/office/drawing/2014/main" id="{324F73E1-2E2D-4A6F-ABE7-0C160F34E771}"/>
              </a:ext>
            </a:extLst>
          </p:cNvPr>
          <p:cNvSpPr>
            <a:spLocks noGrp="1"/>
          </p:cNvSpPr>
          <p:nvPr>
            <p:ph type="sldNum" sz="quarter" idx="12"/>
          </p:nvPr>
        </p:nvSpPr>
        <p:spPr/>
        <p:txBody>
          <a:bodyPr/>
          <a:lstStyle/>
          <a:p>
            <a:fld id="{D3D538F9-49A3-B84F-B36B-A7030CDE5D5B}" type="slidenum">
              <a:rPr lang="en-US" smtClean="0"/>
              <a:t>11</a:t>
            </a:fld>
            <a:endParaRPr lang="en-US"/>
          </a:p>
        </p:txBody>
      </p:sp>
      <p:sp>
        <p:nvSpPr>
          <p:cNvPr id="27" name="Rectangle 26">
            <a:extLst>
              <a:ext uri="{FF2B5EF4-FFF2-40B4-BE49-F238E27FC236}">
                <a16:creationId xmlns:a16="http://schemas.microsoft.com/office/drawing/2014/main" id="{BF4CCFF2-68D2-4336-8B4C-7524C89004EB}"/>
              </a:ext>
            </a:extLst>
          </p:cNvPr>
          <p:cNvSpPr/>
          <p:nvPr/>
        </p:nvSpPr>
        <p:spPr>
          <a:xfrm>
            <a:off x="4165600" y="4419421"/>
            <a:ext cx="1752208" cy="415204"/>
          </a:xfrm>
          <a:prstGeom prst="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67" b="1" dirty="0">
                <a:solidFill>
                  <a:schemeClr val="tx1"/>
                </a:solidFill>
              </a:rPr>
              <a:t>NAPGD2022</a:t>
            </a:r>
          </a:p>
        </p:txBody>
      </p:sp>
      <p:sp>
        <p:nvSpPr>
          <p:cNvPr id="29" name="Rectangle 28">
            <a:extLst>
              <a:ext uri="{FF2B5EF4-FFF2-40B4-BE49-F238E27FC236}">
                <a16:creationId xmlns:a16="http://schemas.microsoft.com/office/drawing/2014/main" id="{F5BA3873-3909-40A5-BF45-EBCCBE57E13E}"/>
              </a:ext>
            </a:extLst>
          </p:cNvPr>
          <p:cNvSpPr/>
          <p:nvPr/>
        </p:nvSpPr>
        <p:spPr>
          <a:xfrm>
            <a:off x="9672061" y="1684980"/>
            <a:ext cx="2273520" cy="530603"/>
          </a:xfrm>
          <a:prstGeom prst="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67" b="1" dirty="0">
                <a:solidFill>
                  <a:schemeClr val="tx1"/>
                </a:solidFill>
              </a:rPr>
              <a:t>GEOID2022</a:t>
            </a:r>
          </a:p>
        </p:txBody>
      </p:sp>
      <p:sp>
        <p:nvSpPr>
          <p:cNvPr id="32" name="Rectangle 31">
            <a:extLst>
              <a:ext uri="{FF2B5EF4-FFF2-40B4-BE49-F238E27FC236}">
                <a16:creationId xmlns:a16="http://schemas.microsoft.com/office/drawing/2014/main" id="{75BAE865-57E8-4113-81FC-03EE053BC56F}"/>
              </a:ext>
            </a:extLst>
          </p:cNvPr>
          <p:cNvSpPr/>
          <p:nvPr/>
        </p:nvSpPr>
        <p:spPr>
          <a:xfrm>
            <a:off x="6421957" y="4370750"/>
            <a:ext cx="2390608" cy="1416453"/>
          </a:xfrm>
          <a:prstGeom prst="rect">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67" b="1" dirty="0" err="1">
                <a:solidFill>
                  <a:schemeClr val="tx1"/>
                </a:solidFill>
              </a:rPr>
              <a:t>Bluebooking</a:t>
            </a:r>
            <a:endParaRPr lang="en-US" sz="1867" b="1" dirty="0">
              <a:solidFill>
                <a:schemeClr val="tx1"/>
              </a:solidFill>
            </a:endParaRPr>
          </a:p>
          <a:p>
            <a:pPr algn="ctr"/>
            <a:r>
              <a:rPr lang="en-US" sz="1867" b="1" dirty="0">
                <a:solidFill>
                  <a:schemeClr val="tx1"/>
                </a:solidFill>
              </a:rPr>
              <a:t>FORTRAN</a:t>
            </a:r>
          </a:p>
          <a:p>
            <a:pPr algn="ctr"/>
            <a:r>
              <a:rPr lang="en-US" sz="1867" b="1" dirty="0">
                <a:solidFill>
                  <a:schemeClr val="tx1"/>
                </a:solidFill>
              </a:rPr>
              <a:t>Disparate tools</a:t>
            </a:r>
          </a:p>
          <a:p>
            <a:pPr algn="ctr"/>
            <a:r>
              <a:rPr lang="en-US" sz="1867" b="1" dirty="0">
                <a:solidFill>
                  <a:schemeClr val="tx1"/>
                </a:solidFill>
              </a:rPr>
              <a:t>Outdated manuals</a:t>
            </a:r>
          </a:p>
        </p:txBody>
      </p:sp>
      <p:sp>
        <p:nvSpPr>
          <p:cNvPr id="33" name="Rectangle 32">
            <a:extLst>
              <a:ext uri="{FF2B5EF4-FFF2-40B4-BE49-F238E27FC236}">
                <a16:creationId xmlns:a16="http://schemas.microsoft.com/office/drawing/2014/main" id="{54BFC5B2-CE31-42A3-8308-C9D000EFB2DF}"/>
              </a:ext>
            </a:extLst>
          </p:cNvPr>
          <p:cNvSpPr/>
          <p:nvPr/>
        </p:nvSpPr>
        <p:spPr>
          <a:xfrm>
            <a:off x="9905783" y="4445379"/>
            <a:ext cx="2240133" cy="1274200"/>
          </a:xfrm>
          <a:prstGeom prst="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67" b="1" dirty="0">
                <a:solidFill>
                  <a:schemeClr val="tx1"/>
                </a:solidFill>
              </a:rPr>
              <a:t>GVX / OPUS</a:t>
            </a:r>
          </a:p>
          <a:p>
            <a:pPr algn="ctr"/>
            <a:r>
              <a:rPr lang="en-US" sz="1867" b="1" dirty="0">
                <a:solidFill>
                  <a:schemeClr val="tx1"/>
                </a:solidFill>
              </a:rPr>
              <a:t>Modern coding</a:t>
            </a:r>
          </a:p>
          <a:p>
            <a:pPr algn="ctr"/>
            <a:r>
              <a:rPr lang="en-US" sz="1867" b="1" dirty="0">
                <a:solidFill>
                  <a:schemeClr val="tx1"/>
                </a:solidFill>
              </a:rPr>
              <a:t>Integrated tools</a:t>
            </a:r>
          </a:p>
          <a:p>
            <a:pPr algn="ctr"/>
            <a:r>
              <a:rPr lang="en-US" sz="1867" b="1" dirty="0">
                <a:solidFill>
                  <a:schemeClr val="tx1"/>
                </a:solidFill>
              </a:rPr>
              <a:t>Updated manuals</a:t>
            </a:r>
          </a:p>
        </p:txBody>
      </p:sp>
      <p:sp>
        <p:nvSpPr>
          <p:cNvPr id="35" name="Arrow: Right 34">
            <a:extLst>
              <a:ext uri="{FF2B5EF4-FFF2-40B4-BE49-F238E27FC236}">
                <a16:creationId xmlns:a16="http://schemas.microsoft.com/office/drawing/2014/main" id="{DD5D8270-0B56-4E45-93C8-F1842C14AC64}"/>
              </a:ext>
            </a:extLst>
          </p:cNvPr>
          <p:cNvSpPr/>
          <p:nvPr/>
        </p:nvSpPr>
        <p:spPr>
          <a:xfrm>
            <a:off x="3041070" y="4445379"/>
            <a:ext cx="1038841" cy="365127"/>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Arrow: Right 35">
            <a:extLst>
              <a:ext uri="{FF2B5EF4-FFF2-40B4-BE49-F238E27FC236}">
                <a16:creationId xmlns:a16="http://schemas.microsoft.com/office/drawing/2014/main" id="{3F4D85F9-9CF4-4956-B95F-7684C2381B42}"/>
              </a:ext>
            </a:extLst>
          </p:cNvPr>
          <p:cNvSpPr/>
          <p:nvPr/>
        </p:nvSpPr>
        <p:spPr>
          <a:xfrm>
            <a:off x="8681433" y="1670441"/>
            <a:ext cx="813385" cy="52980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Cross 36">
            <a:extLst>
              <a:ext uri="{FF2B5EF4-FFF2-40B4-BE49-F238E27FC236}">
                <a16:creationId xmlns:a16="http://schemas.microsoft.com/office/drawing/2014/main" id="{3DDC3672-AF8F-4D4B-A158-08938966CEFE}"/>
              </a:ext>
            </a:extLst>
          </p:cNvPr>
          <p:cNvSpPr/>
          <p:nvPr/>
        </p:nvSpPr>
        <p:spPr>
          <a:xfrm rot="2709984">
            <a:off x="6673160" y="4053055"/>
            <a:ext cx="2068867" cy="2068867"/>
          </a:xfrm>
          <a:prstGeom prst="plus">
            <a:avLst>
              <a:gd name="adj" fmla="val 46822"/>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Arrow: Right 37">
            <a:extLst>
              <a:ext uri="{FF2B5EF4-FFF2-40B4-BE49-F238E27FC236}">
                <a16:creationId xmlns:a16="http://schemas.microsoft.com/office/drawing/2014/main" id="{FD44C800-7AD4-4677-A2B2-35758697F885}"/>
              </a:ext>
            </a:extLst>
          </p:cNvPr>
          <p:cNvSpPr/>
          <p:nvPr/>
        </p:nvSpPr>
        <p:spPr>
          <a:xfrm>
            <a:off x="8931957" y="4771563"/>
            <a:ext cx="836047" cy="64617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46" name="Group 45" descr="A series of images, mostly with text, showing the things in the current NSRS that will be replaced with the modernized NSRS.  &#10;&#10;To be replaced includes all horizontal datums, vertical datums, hybrid geoids and out of date tools.  To replace them are new frames, one new geopotential datum, a gravimetric geoid and modern tools.">
            <a:extLst>
              <a:ext uri="{FF2B5EF4-FFF2-40B4-BE49-F238E27FC236}">
                <a16:creationId xmlns:a16="http://schemas.microsoft.com/office/drawing/2014/main" id="{A45B7968-C16E-49B1-984E-EB1FC60379C2}"/>
              </a:ext>
            </a:extLst>
          </p:cNvPr>
          <p:cNvGrpSpPr/>
          <p:nvPr/>
        </p:nvGrpSpPr>
        <p:grpSpPr>
          <a:xfrm>
            <a:off x="233741" y="1417639"/>
            <a:ext cx="2325052" cy="1139935"/>
            <a:chOff x="396970" y="933003"/>
            <a:chExt cx="1743789" cy="854951"/>
          </a:xfrm>
        </p:grpSpPr>
        <p:sp>
          <p:nvSpPr>
            <p:cNvPr id="10" name="Rectangle 9">
              <a:extLst>
                <a:ext uri="{FF2B5EF4-FFF2-40B4-BE49-F238E27FC236}">
                  <a16:creationId xmlns:a16="http://schemas.microsoft.com/office/drawing/2014/main" id="{F1966F00-D737-4817-AA2C-38934D999D0C}"/>
                </a:ext>
              </a:extLst>
            </p:cNvPr>
            <p:cNvSpPr/>
            <p:nvPr/>
          </p:nvSpPr>
          <p:spPr>
            <a:xfrm>
              <a:off x="396970" y="933003"/>
              <a:ext cx="1369909" cy="311403"/>
            </a:xfrm>
            <a:prstGeom prst="rect">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67" b="1" dirty="0">
                  <a:solidFill>
                    <a:schemeClr val="tx1"/>
                  </a:solidFill>
                </a:rPr>
                <a:t>NAD 83(2011)</a:t>
              </a:r>
            </a:p>
          </p:txBody>
        </p:sp>
        <p:sp>
          <p:nvSpPr>
            <p:cNvPr id="39" name="Rectangle 38">
              <a:extLst>
                <a:ext uri="{FF2B5EF4-FFF2-40B4-BE49-F238E27FC236}">
                  <a16:creationId xmlns:a16="http://schemas.microsoft.com/office/drawing/2014/main" id="{0E948816-D595-43A3-A6B8-CF5C4C77CDD9}"/>
                </a:ext>
              </a:extLst>
            </p:cNvPr>
            <p:cNvSpPr/>
            <p:nvPr/>
          </p:nvSpPr>
          <p:spPr>
            <a:xfrm>
              <a:off x="549370" y="1196688"/>
              <a:ext cx="1369909" cy="311403"/>
            </a:xfrm>
            <a:prstGeom prst="rect">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67" b="1" dirty="0">
                  <a:solidFill>
                    <a:schemeClr val="tx1"/>
                  </a:solidFill>
                </a:rPr>
                <a:t>NAD 83(PA11)</a:t>
              </a:r>
            </a:p>
          </p:txBody>
        </p:sp>
        <p:sp>
          <p:nvSpPr>
            <p:cNvPr id="40" name="Rectangle 39">
              <a:extLst>
                <a:ext uri="{FF2B5EF4-FFF2-40B4-BE49-F238E27FC236}">
                  <a16:creationId xmlns:a16="http://schemas.microsoft.com/office/drawing/2014/main" id="{EFB6EAF5-1DA9-4BFB-A706-01BC9116C1BD}"/>
                </a:ext>
              </a:extLst>
            </p:cNvPr>
            <p:cNvSpPr/>
            <p:nvPr/>
          </p:nvSpPr>
          <p:spPr>
            <a:xfrm>
              <a:off x="729417" y="1476551"/>
              <a:ext cx="1411342" cy="311403"/>
            </a:xfrm>
            <a:prstGeom prst="rect">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67" b="1" dirty="0">
                  <a:solidFill>
                    <a:schemeClr val="tx1"/>
                  </a:solidFill>
                </a:rPr>
                <a:t>NAD 83(MA11)</a:t>
              </a:r>
            </a:p>
          </p:txBody>
        </p:sp>
      </p:grpSp>
      <p:sp>
        <p:nvSpPr>
          <p:cNvPr id="41" name="Arrow: Right 40">
            <a:extLst>
              <a:ext uri="{FF2B5EF4-FFF2-40B4-BE49-F238E27FC236}">
                <a16:creationId xmlns:a16="http://schemas.microsoft.com/office/drawing/2014/main" id="{E876AB2C-84B0-49D3-B7EC-DAD00FFB0596}"/>
              </a:ext>
            </a:extLst>
          </p:cNvPr>
          <p:cNvSpPr/>
          <p:nvPr/>
        </p:nvSpPr>
        <p:spPr>
          <a:xfrm>
            <a:off x="2641015" y="1612566"/>
            <a:ext cx="893127" cy="52980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1506BBB8-0F6C-4F32-858C-AC0EA23FCB26}"/>
              </a:ext>
            </a:extLst>
          </p:cNvPr>
          <p:cNvGrpSpPr/>
          <p:nvPr/>
        </p:nvGrpSpPr>
        <p:grpSpPr>
          <a:xfrm>
            <a:off x="3508191" y="1128836"/>
            <a:ext cx="2821352" cy="2040131"/>
            <a:chOff x="3508191" y="1128836"/>
            <a:chExt cx="2821352" cy="2040131"/>
          </a:xfrm>
        </p:grpSpPr>
        <p:sp>
          <p:nvSpPr>
            <p:cNvPr id="54" name="Rectangle 53">
              <a:extLst>
                <a:ext uri="{FF2B5EF4-FFF2-40B4-BE49-F238E27FC236}">
                  <a16:creationId xmlns:a16="http://schemas.microsoft.com/office/drawing/2014/main" id="{225D4CBA-4193-4F42-A0D6-FCA148DB0B78}"/>
                </a:ext>
              </a:extLst>
            </p:cNvPr>
            <p:cNvSpPr/>
            <p:nvPr/>
          </p:nvSpPr>
          <p:spPr>
            <a:xfrm>
              <a:off x="3508191" y="1128836"/>
              <a:ext cx="1826545" cy="415204"/>
            </a:xfrm>
            <a:prstGeom prst="rect">
              <a:avLst/>
            </a:prstGeom>
            <a:solidFill>
              <a:srgbClr val="00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67" b="1" dirty="0">
                  <a:solidFill>
                    <a:schemeClr val="tx1"/>
                  </a:solidFill>
                </a:rPr>
                <a:t>ITRF2020</a:t>
              </a:r>
            </a:p>
          </p:txBody>
        </p:sp>
        <p:sp>
          <p:nvSpPr>
            <p:cNvPr id="14" name="Rectangle 13">
              <a:extLst>
                <a:ext uri="{FF2B5EF4-FFF2-40B4-BE49-F238E27FC236}">
                  <a16:creationId xmlns:a16="http://schemas.microsoft.com/office/drawing/2014/main" id="{68137CE9-6CE2-4CBE-B0E3-C2002C64347C}"/>
                </a:ext>
              </a:extLst>
            </p:cNvPr>
            <p:cNvSpPr/>
            <p:nvPr/>
          </p:nvSpPr>
          <p:spPr>
            <a:xfrm>
              <a:off x="3734674" y="1530976"/>
              <a:ext cx="1826545" cy="415204"/>
            </a:xfrm>
            <a:prstGeom prst="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67" b="1" dirty="0">
                  <a:solidFill>
                    <a:schemeClr val="tx1"/>
                  </a:solidFill>
                </a:rPr>
                <a:t>NATRF2022</a:t>
              </a:r>
            </a:p>
          </p:txBody>
        </p:sp>
        <p:sp>
          <p:nvSpPr>
            <p:cNvPr id="42" name="Rectangle 41">
              <a:extLst>
                <a:ext uri="{FF2B5EF4-FFF2-40B4-BE49-F238E27FC236}">
                  <a16:creationId xmlns:a16="http://schemas.microsoft.com/office/drawing/2014/main" id="{049F4F7F-2F32-49CA-AE94-30A9C9870CFA}"/>
                </a:ext>
              </a:extLst>
            </p:cNvPr>
            <p:cNvSpPr/>
            <p:nvPr/>
          </p:nvSpPr>
          <p:spPr>
            <a:xfrm>
              <a:off x="3937874" y="1936475"/>
              <a:ext cx="1826545" cy="415204"/>
            </a:xfrm>
            <a:prstGeom prst="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67" b="1" dirty="0">
                  <a:solidFill>
                    <a:schemeClr val="tx1"/>
                  </a:solidFill>
                </a:rPr>
                <a:t>PATRF2022</a:t>
              </a:r>
            </a:p>
          </p:txBody>
        </p:sp>
        <p:sp>
          <p:nvSpPr>
            <p:cNvPr id="43" name="Rectangle 42">
              <a:extLst>
                <a:ext uri="{FF2B5EF4-FFF2-40B4-BE49-F238E27FC236}">
                  <a16:creationId xmlns:a16="http://schemas.microsoft.com/office/drawing/2014/main" id="{53CD422C-4706-4EC8-9DCA-2D5BA015DAB4}"/>
                </a:ext>
              </a:extLst>
            </p:cNvPr>
            <p:cNvSpPr/>
            <p:nvPr/>
          </p:nvSpPr>
          <p:spPr>
            <a:xfrm>
              <a:off x="4175882" y="2351679"/>
              <a:ext cx="1826545" cy="415204"/>
            </a:xfrm>
            <a:prstGeom prst="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67" b="1" dirty="0">
                  <a:solidFill>
                    <a:schemeClr val="tx1"/>
                  </a:solidFill>
                </a:rPr>
                <a:t>CATRF2022</a:t>
              </a:r>
            </a:p>
          </p:txBody>
        </p:sp>
        <p:sp>
          <p:nvSpPr>
            <p:cNvPr id="44" name="Rectangle 43">
              <a:extLst>
                <a:ext uri="{FF2B5EF4-FFF2-40B4-BE49-F238E27FC236}">
                  <a16:creationId xmlns:a16="http://schemas.microsoft.com/office/drawing/2014/main" id="{E523EBEA-269B-4EE6-99EF-5F277086EC09}"/>
                </a:ext>
              </a:extLst>
            </p:cNvPr>
            <p:cNvSpPr/>
            <p:nvPr/>
          </p:nvSpPr>
          <p:spPr>
            <a:xfrm>
              <a:off x="4502998" y="2753763"/>
              <a:ext cx="1826545" cy="415204"/>
            </a:xfrm>
            <a:prstGeom prst="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67" b="1" dirty="0">
                  <a:solidFill>
                    <a:schemeClr val="tx1"/>
                  </a:solidFill>
                </a:rPr>
                <a:t>MATRF2022</a:t>
              </a:r>
            </a:p>
          </p:txBody>
        </p:sp>
      </p:grpSp>
      <p:sp>
        <p:nvSpPr>
          <p:cNvPr id="30" name="Cross 29">
            <a:extLst>
              <a:ext uri="{FF2B5EF4-FFF2-40B4-BE49-F238E27FC236}">
                <a16:creationId xmlns:a16="http://schemas.microsoft.com/office/drawing/2014/main" id="{405CA02F-9364-423E-B032-B837E7A509DF}"/>
              </a:ext>
            </a:extLst>
          </p:cNvPr>
          <p:cNvSpPr/>
          <p:nvPr/>
        </p:nvSpPr>
        <p:spPr>
          <a:xfrm rot="2709984">
            <a:off x="707463" y="1353485"/>
            <a:ext cx="1308343" cy="1308343"/>
          </a:xfrm>
          <a:prstGeom prst="plus">
            <a:avLst>
              <a:gd name="adj" fmla="val 46822"/>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67" b="1"/>
          </a:p>
        </p:txBody>
      </p:sp>
      <p:sp>
        <p:nvSpPr>
          <p:cNvPr id="47" name="Cross 46">
            <a:extLst>
              <a:ext uri="{FF2B5EF4-FFF2-40B4-BE49-F238E27FC236}">
                <a16:creationId xmlns:a16="http://schemas.microsoft.com/office/drawing/2014/main" id="{894EF192-7E19-4FBB-AC6C-D61144C1C3DE}"/>
              </a:ext>
            </a:extLst>
          </p:cNvPr>
          <p:cNvSpPr/>
          <p:nvPr/>
        </p:nvSpPr>
        <p:spPr>
          <a:xfrm rot="2709984">
            <a:off x="7091054" y="1434042"/>
            <a:ext cx="1091879" cy="1085556"/>
          </a:xfrm>
          <a:prstGeom prst="plus">
            <a:avLst>
              <a:gd name="adj" fmla="val 46822"/>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53" name="Group 52">
            <a:extLst>
              <a:ext uri="{FF2B5EF4-FFF2-40B4-BE49-F238E27FC236}">
                <a16:creationId xmlns:a16="http://schemas.microsoft.com/office/drawing/2014/main" id="{7A1A074D-84ED-4A73-82C8-9CD02A41B564}"/>
              </a:ext>
            </a:extLst>
          </p:cNvPr>
          <p:cNvGrpSpPr/>
          <p:nvPr/>
        </p:nvGrpSpPr>
        <p:grpSpPr>
          <a:xfrm>
            <a:off x="173226" y="3682589"/>
            <a:ext cx="3281175" cy="2302364"/>
            <a:chOff x="-3234505" y="-519380"/>
            <a:chExt cx="2460881" cy="1726773"/>
          </a:xfrm>
        </p:grpSpPr>
        <p:sp>
          <p:nvSpPr>
            <p:cNvPr id="24" name="Rectangle 23">
              <a:extLst>
                <a:ext uri="{FF2B5EF4-FFF2-40B4-BE49-F238E27FC236}">
                  <a16:creationId xmlns:a16="http://schemas.microsoft.com/office/drawing/2014/main" id="{44D14154-EA9F-40C1-A09F-DB33A5647FAD}"/>
                </a:ext>
              </a:extLst>
            </p:cNvPr>
            <p:cNvSpPr/>
            <p:nvPr/>
          </p:nvSpPr>
          <p:spPr>
            <a:xfrm>
              <a:off x="-3234505" y="-519380"/>
              <a:ext cx="1323109" cy="296623"/>
            </a:xfrm>
            <a:prstGeom prst="rect">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67" b="1" dirty="0">
                  <a:solidFill>
                    <a:schemeClr val="tx1"/>
                  </a:solidFill>
                </a:rPr>
                <a:t>NAVD 88</a:t>
              </a:r>
            </a:p>
          </p:txBody>
        </p:sp>
        <p:sp>
          <p:nvSpPr>
            <p:cNvPr id="48" name="Rectangle 47">
              <a:extLst>
                <a:ext uri="{FF2B5EF4-FFF2-40B4-BE49-F238E27FC236}">
                  <a16:creationId xmlns:a16="http://schemas.microsoft.com/office/drawing/2014/main" id="{B71ADDA2-70E0-42B1-A380-AA4DB32F20DF}"/>
                </a:ext>
              </a:extLst>
            </p:cNvPr>
            <p:cNvSpPr/>
            <p:nvPr/>
          </p:nvSpPr>
          <p:spPr>
            <a:xfrm>
              <a:off x="-2931574" y="-231371"/>
              <a:ext cx="1323109" cy="296623"/>
            </a:xfrm>
            <a:prstGeom prst="rect">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67" b="1" dirty="0">
                  <a:solidFill>
                    <a:schemeClr val="tx1"/>
                  </a:solidFill>
                </a:rPr>
                <a:t>ASVD 02</a:t>
              </a:r>
            </a:p>
          </p:txBody>
        </p:sp>
        <p:sp>
          <p:nvSpPr>
            <p:cNvPr id="49" name="Rectangle 48">
              <a:extLst>
                <a:ext uri="{FF2B5EF4-FFF2-40B4-BE49-F238E27FC236}">
                  <a16:creationId xmlns:a16="http://schemas.microsoft.com/office/drawing/2014/main" id="{F9CA3F66-C037-477F-83C0-DADC1894B34A}"/>
                </a:ext>
              </a:extLst>
            </p:cNvPr>
            <p:cNvSpPr/>
            <p:nvPr/>
          </p:nvSpPr>
          <p:spPr>
            <a:xfrm>
              <a:off x="-2705712" y="48024"/>
              <a:ext cx="1323109" cy="296623"/>
            </a:xfrm>
            <a:prstGeom prst="rect">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67" b="1" dirty="0">
                  <a:solidFill>
                    <a:schemeClr val="tx1"/>
                  </a:solidFill>
                </a:rPr>
                <a:t>PRVD 02</a:t>
              </a:r>
            </a:p>
          </p:txBody>
        </p:sp>
        <p:sp>
          <p:nvSpPr>
            <p:cNvPr id="50" name="Rectangle 49">
              <a:extLst>
                <a:ext uri="{FF2B5EF4-FFF2-40B4-BE49-F238E27FC236}">
                  <a16:creationId xmlns:a16="http://schemas.microsoft.com/office/drawing/2014/main" id="{B236B34E-C5D6-42E7-925C-7B6E626A4003}"/>
                </a:ext>
              </a:extLst>
            </p:cNvPr>
            <p:cNvSpPr/>
            <p:nvPr/>
          </p:nvSpPr>
          <p:spPr>
            <a:xfrm>
              <a:off x="-2506479" y="344647"/>
              <a:ext cx="1323109" cy="296623"/>
            </a:xfrm>
            <a:prstGeom prst="rect">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67" b="1" dirty="0">
                  <a:solidFill>
                    <a:schemeClr val="tx1"/>
                  </a:solidFill>
                </a:rPr>
                <a:t>NMVD 03</a:t>
              </a:r>
            </a:p>
          </p:txBody>
        </p:sp>
        <p:sp>
          <p:nvSpPr>
            <p:cNvPr id="51" name="Rectangle 50">
              <a:extLst>
                <a:ext uri="{FF2B5EF4-FFF2-40B4-BE49-F238E27FC236}">
                  <a16:creationId xmlns:a16="http://schemas.microsoft.com/office/drawing/2014/main" id="{39E0B872-386E-41B6-BB98-57031169C7C2}"/>
                </a:ext>
              </a:extLst>
            </p:cNvPr>
            <p:cNvSpPr/>
            <p:nvPr/>
          </p:nvSpPr>
          <p:spPr>
            <a:xfrm>
              <a:off x="-2290810" y="618656"/>
              <a:ext cx="1323109" cy="296623"/>
            </a:xfrm>
            <a:prstGeom prst="rect">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67" b="1" dirty="0">
                  <a:solidFill>
                    <a:schemeClr val="tx1"/>
                  </a:solidFill>
                </a:rPr>
                <a:t>GUVD 04</a:t>
              </a:r>
            </a:p>
          </p:txBody>
        </p:sp>
        <p:sp>
          <p:nvSpPr>
            <p:cNvPr id="52" name="Rectangle 51">
              <a:extLst>
                <a:ext uri="{FF2B5EF4-FFF2-40B4-BE49-F238E27FC236}">
                  <a16:creationId xmlns:a16="http://schemas.microsoft.com/office/drawing/2014/main" id="{C85AD453-6F1D-4F5E-B18A-B5D4EF1815CC}"/>
                </a:ext>
              </a:extLst>
            </p:cNvPr>
            <p:cNvSpPr/>
            <p:nvPr/>
          </p:nvSpPr>
          <p:spPr>
            <a:xfrm>
              <a:off x="-2096733" y="910770"/>
              <a:ext cx="1323109" cy="296623"/>
            </a:xfrm>
            <a:prstGeom prst="rect">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67" b="1" dirty="0">
                  <a:solidFill>
                    <a:schemeClr val="tx1"/>
                  </a:solidFill>
                </a:rPr>
                <a:t>VIVD 09</a:t>
              </a:r>
            </a:p>
          </p:txBody>
        </p:sp>
      </p:grpSp>
      <p:sp>
        <p:nvSpPr>
          <p:cNvPr id="34" name="Cross 33">
            <a:extLst>
              <a:ext uri="{FF2B5EF4-FFF2-40B4-BE49-F238E27FC236}">
                <a16:creationId xmlns:a16="http://schemas.microsoft.com/office/drawing/2014/main" id="{0EC7148F-5476-432D-A604-3E0DA7127B72}"/>
              </a:ext>
            </a:extLst>
          </p:cNvPr>
          <p:cNvSpPr/>
          <p:nvPr/>
        </p:nvSpPr>
        <p:spPr>
          <a:xfrm rot="2709984">
            <a:off x="496189" y="3403129"/>
            <a:ext cx="2588128" cy="2588007"/>
          </a:xfrm>
          <a:prstGeom prst="plus">
            <a:avLst>
              <a:gd name="adj" fmla="val 46822"/>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48227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7"/>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8"/>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7" grpId="0" animBg="1"/>
      <p:bldP spid="29" grpId="0" animBg="1"/>
      <p:bldP spid="32" grpId="0" animBg="1"/>
      <p:bldP spid="33" grpId="0" animBg="1"/>
      <p:bldP spid="35" grpId="0" animBg="1"/>
      <p:bldP spid="36" grpId="0" animBg="1"/>
      <p:bldP spid="37" grpId="0" animBg="1"/>
      <p:bldP spid="38" grpId="0" animBg="1"/>
      <p:bldP spid="41" grpId="0" animBg="1"/>
      <p:bldP spid="30" grpId="0" animBg="1"/>
      <p:bldP spid="47" grpId="0" animBg="1"/>
      <p:bldP spid="3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584205"/>
            <a:ext cx="8229600" cy="1143000"/>
          </a:xfrm>
        </p:spPr>
        <p:txBody>
          <a:bodyPr/>
          <a:lstStyle/>
          <a:p>
            <a:r>
              <a:rPr lang="en-US" dirty="0"/>
              <a:t>Magnitudes and Transformations</a:t>
            </a:r>
          </a:p>
        </p:txBody>
      </p:sp>
      <p:sp>
        <p:nvSpPr>
          <p:cNvPr id="4" name="Date Placeholder 3"/>
          <p:cNvSpPr>
            <a:spLocks noGrp="1"/>
          </p:cNvSpPr>
          <p:nvPr>
            <p:ph type="dt" sz="half" idx="10"/>
          </p:nvPr>
        </p:nvSpPr>
        <p:spPr/>
        <p:txBody>
          <a:bodyPr/>
          <a:lstStyle/>
          <a:p>
            <a:pPr>
              <a:defRPr/>
            </a:pPr>
            <a:r>
              <a:rPr lang="en-US">
                <a:latin typeface="Calibri"/>
              </a:rPr>
              <a:t>September 18, 2024</a:t>
            </a:r>
          </a:p>
        </p:txBody>
      </p:sp>
      <p:sp>
        <p:nvSpPr>
          <p:cNvPr id="5" name="Footer Placeholder 4"/>
          <p:cNvSpPr>
            <a:spLocks noGrp="1"/>
          </p:cNvSpPr>
          <p:nvPr>
            <p:ph type="ftr" sz="quarter" idx="11"/>
          </p:nvPr>
        </p:nvSpPr>
        <p:spPr/>
        <p:txBody>
          <a:bodyPr/>
          <a:lstStyle/>
          <a:p>
            <a:pPr>
              <a:defRPr/>
            </a:pPr>
            <a:r>
              <a:rPr lang="en-US">
                <a:latin typeface="Calibri"/>
              </a:rPr>
              <a:t>FAA Briefing</a:t>
            </a:r>
          </a:p>
        </p:txBody>
      </p:sp>
      <p:sp>
        <p:nvSpPr>
          <p:cNvPr id="6" name="Slide Number Placeholder 5"/>
          <p:cNvSpPr>
            <a:spLocks noGrp="1"/>
          </p:cNvSpPr>
          <p:nvPr>
            <p:ph type="sldNum" sz="quarter" idx="12"/>
          </p:nvPr>
        </p:nvSpPr>
        <p:spPr/>
        <p:txBody>
          <a:bodyPr/>
          <a:lstStyle/>
          <a:p>
            <a:pPr>
              <a:defRPr/>
            </a:pPr>
            <a:fld id="{EB6791C4-DF4E-4C17-A41C-B2BEB15390BD}" type="slidenum">
              <a:rPr lang="en-US">
                <a:latin typeface="Calibri"/>
              </a:rPr>
              <a:pPr>
                <a:defRPr/>
              </a:pPr>
              <a:t>12</a:t>
            </a:fld>
            <a:endParaRPr lang="en-US">
              <a:latin typeface="Calibri"/>
            </a:endParaRPr>
          </a:p>
        </p:txBody>
      </p:sp>
    </p:spTree>
    <p:extLst>
      <p:ext uri="{BB962C8B-B14F-4D97-AF65-F5344CB8AC3E}">
        <p14:creationId xmlns:p14="http://schemas.microsoft.com/office/powerpoint/2010/main" val="41838653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61BFB-FC0D-43E5-B28A-F8A6E47D3CCA}"/>
              </a:ext>
            </a:extLst>
          </p:cNvPr>
          <p:cNvSpPr>
            <a:spLocks noGrp="1"/>
          </p:cNvSpPr>
          <p:nvPr>
            <p:ph type="title"/>
          </p:nvPr>
        </p:nvSpPr>
        <p:spPr/>
        <p:txBody>
          <a:bodyPr/>
          <a:lstStyle/>
          <a:p>
            <a:r>
              <a:rPr lang="en-US" dirty="0"/>
              <a:t>Magnitudes</a:t>
            </a:r>
          </a:p>
        </p:txBody>
      </p:sp>
      <p:sp>
        <p:nvSpPr>
          <p:cNvPr id="3" name="Content Placeholder 2">
            <a:extLst>
              <a:ext uri="{FF2B5EF4-FFF2-40B4-BE49-F238E27FC236}">
                <a16:creationId xmlns:a16="http://schemas.microsoft.com/office/drawing/2014/main" id="{00E722A6-3260-48AB-AF4C-84A38F1B0078}"/>
              </a:ext>
            </a:extLst>
          </p:cNvPr>
          <p:cNvSpPr>
            <a:spLocks noGrp="1"/>
          </p:cNvSpPr>
          <p:nvPr>
            <p:ph idx="1"/>
          </p:nvPr>
        </p:nvSpPr>
        <p:spPr/>
        <p:txBody>
          <a:bodyPr/>
          <a:lstStyle/>
          <a:p>
            <a:r>
              <a:rPr lang="en-US" dirty="0"/>
              <a:t>When should the FAA care about this?</a:t>
            </a:r>
          </a:p>
          <a:p>
            <a:pPr lvl="1"/>
            <a:r>
              <a:rPr lang="en-US" dirty="0"/>
              <a:t>When accuracy needs are around 4 meters or smaller</a:t>
            </a:r>
          </a:p>
          <a:p>
            <a:pPr lvl="2"/>
            <a:r>
              <a:rPr lang="en-US" dirty="0"/>
              <a:t>No:  Barometrically determined altitudes</a:t>
            </a:r>
          </a:p>
          <a:p>
            <a:pPr lvl="2"/>
            <a:r>
              <a:rPr lang="en-US" dirty="0"/>
              <a:t>Yes:  Cat III ILSs, Airport surveys</a:t>
            </a:r>
          </a:p>
          <a:p>
            <a:endParaRPr lang="en-US" dirty="0"/>
          </a:p>
          <a:p>
            <a:pPr lvl="1"/>
            <a:endParaRPr lang="en-US" dirty="0"/>
          </a:p>
          <a:p>
            <a:pPr lvl="1"/>
            <a:endParaRPr lang="en-US" dirty="0"/>
          </a:p>
          <a:p>
            <a:pPr lvl="1"/>
            <a:endParaRPr lang="en-US" dirty="0"/>
          </a:p>
        </p:txBody>
      </p:sp>
      <p:sp>
        <p:nvSpPr>
          <p:cNvPr id="4" name="Date Placeholder 3">
            <a:extLst>
              <a:ext uri="{FF2B5EF4-FFF2-40B4-BE49-F238E27FC236}">
                <a16:creationId xmlns:a16="http://schemas.microsoft.com/office/drawing/2014/main" id="{0A97D4C1-0EED-4BEA-93E6-2BE96C70D261}"/>
              </a:ext>
            </a:extLst>
          </p:cNvPr>
          <p:cNvSpPr>
            <a:spLocks noGrp="1"/>
          </p:cNvSpPr>
          <p:nvPr>
            <p:ph type="dt" sz="half" idx="10"/>
          </p:nvPr>
        </p:nvSpPr>
        <p:spPr/>
        <p:txBody>
          <a:bodyPr/>
          <a:lstStyle/>
          <a:p>
            <a:pPr>
              <a:defRPr/>
            </a:pPr>
            <a:r>
              <a:rPr lang="en-US"/>
              <a:t>September 18, 2024</a:t>
            </a:r>
          </a:p>
        </p:txBody>
      </p:sp>
      <p:sp>
        <p:nvSpPr>
          <p:cNvPr id="5" name="Footer Placeholder 4">
            <a:extLst>
              <a:ext uri="{FF2B5EF4-FFF2-40B4-BE49-F238E27FC236}">
                <a16:creationId xmlns:a16="http://schemas.microsoft.com/office/drawing/2014/main" id="{195E3C41-A658-436E-A227-76CFC6595598}"/>
              </a:ext>
            </a:extLst>
          </p:cNvPr>
          <p:cNvSpPr>
            <a:spLocks noGrp="1"/>
          </p:cNvSpPr>
          <p:nvPr>
            <p:ph type="ftr" sz="quarter" idx="11"/>
          </p:nvPr>
        </p:nvSpPr>
        <p:spPr/>
        <p:txBody>
          <a:bodyPr/>
          <a:lstStyle/>
          <a:p>
            <a:pPr>
              <a:defRPr/>
            </a:pPr>
            <a:r>
              <a:rPr lang="en-US"/>
              <a:t>FAA Briefing</a:t>
            </a:r>
          </a:p>
        </p:txBody>
      </p:sp>
      <p:sp>
        <p:nvSpPr>
          <p:cNvPr id="6" name="Slide Number Placeholder 5">
            <a:extLst>
              <a:ext uri="{FF2B5EF4-FFF2-40B4-BE49-F238E27FC236}">
                <a16:creationId xmlns:a16="http://schemas.microsoft.com/office/drawing/2014/main" id="{0A4D8A54-7B2C-4814-99AF-8323942005B4}"/>
              </a:ext>
            </a:extLst>
          </p:cNvPr>
          <p:cNvSpPr>
            <a:spLocks noGrp="1"/>
          </p:cNvSpPr>
          <p:nvPr>
            <p:ph type="sldNum" sz="quarter" idx="12"/>
          </p:nvPr>
        </p:nvSpPr>
        <p:spPr/>
        <p:txBody>
          <a:bodyPr/>
          <a:lstStyle/>
          <a:p>
            <a:pPr>
              <a:defRPr/>
            </a:pPr>
            <a:fld id="{EB6791C4-DF4E-4C17-A41C-B2BEB15390BD}" type="slidenum">
              <a:rPr lang="en-US" smtClean="0"/>
              <a:pPr>
                <a:defRPr/>
              </a:pPr>
              <a:t>13</a:t>
            </a:fld>
            <a:endParaRPr lang="en-US"/>
          </a:p>
        </p:txBody>
      </p:sp>
    </p:spTree>
    <p:extLst>
      <p:ext uri="{BB962C8B-B14F-4D97-AF65-F5344CB8AC3E}">
        <p14:creationId xmlns:p14="http://schemas.microsoft.com/office/powerpoint/2010/main" val="3857879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Changes from NAD 83 to NATRF2022</a:t>
            </a: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65415" y="1267177"/>
            <a:ext cx="4605130" cy="3290702"/>
          </a:xfrm>
        </p:spPr>
      </p:pic>
      <p:sp>
        <p:nvSpPr>
          <p:cNvPr id="4" name="Date Placeholder 3"/>
          <p:cNvSpPr>
            <a:spLocks noGrp="1"/>
          </p:cNvSpPr>
          <p:nvPr>
            <p:ph type="dt" sz="half" idx="10"/>
          </p:nvPr>
        </p:nvSpPr>
        <p:spPr/>
        <p:txBody>
          <a:bodyPr/>
          <a:lstStyle/>
          <a:p>
            <a:pPr>
              <a:defRPr/>
            </a:pPr>
            <a:r>
              <a:rPr lang="en-US" altLang="en-US"/>
              <a:t>September 18, 2024</a:t>
            </a:r>
          </a:p>
        </p:txBody>
      </p:sp>
      <p:sp>
        <p:nvSpPr>
          <p:cNvPr id="5" name="Footer Placeholder 4"/>
          <p:cNvSpPr>
            <a:spLocks noGrp="1"/>
          </p:cNvSpPr>
          <p:nvPr>
            <p:ph type="ftr" sz="quarter" idx="11"/>
          </p:nvPr>
        </p:nvSpPr>
        <p:spPr/>
        <p:txBody>
          <a:bodyPr/>
          <a:lstStyle/>
          <a:p>
            <a:pPr>
              <a:defRPr/>
            </a:pPr>
            <a:r>
              <a:rPr lang="en-US"/>
              <a:t>FAA Briefing</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26693" y="1267176"/>
            <a:ext cx="4533463" cy="3239489"/>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15873" y="4678721"/>
            <a:ext cx="2089785" cy="1519557"/>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98304" y="4664740"/>
            <a:ext cx="2108835" cy="1533409"/>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67949" y="4678720"/>
            <a:ext cx="2089607" cy="1519428"/>
          </a:xfrm>
          <a:prstGeom prst="rect">
            <a:avLst/>
          </a:prstGeom>
        </p:spPr>
      </p:pic>
      <p:sp>
        <p:nvSpPr>
          <p:cNvPr id="3" name="Slide Number Placeholder 2">
            <a:extLst>
              <a:ext uri="{FF2B5EF4-FFF2-40B4-BE49-F238E27FC236}">
                <a16:creationId xmlns:a16="http://schemas.microsoft.com/office/drawing/2014/main" id="{372038C1-F9B6-4F55-B361-093208A0F96F}"/>
              </a:ext>
            </a:extLst>
          </p:cNvPr>
          <p:cNvSpPr>
            <a:spLocks noGrp="1"/>
          </p:cNvSpPr>
          <p:nvPr>
            <p:ph type="sldNum" sz="quarter" idx="12"/>
          </p:nvPr>
        </p:nvSpPr>
        <p:spPr/>
        <p:txBody>
          <a:bodyPr/>
          <a:lstStyle/>
          <a:p>
            <a:pPr>
              <a:defRPr/>
            </a:pPr>
            <a:fld id="{EB6791C4-DF4E-4C17-A41C-B2BEB15390BD}" type="slidenum">
              <a:rPr lang="en-US" smtClean="0"/>
              <a:pPr>
                <a:defRPr/>
              </a:pPr>
              <a:t>14</a:t>
            </a:fld>
            <a:endParaRPr lang="en-US"/>
          </a:p>
        </p:txBody>
      </p:sp>
    </p:spTree>
    <p:extLst>
      <p:ext uri="{BB962C8B-B14F-4D97-AF65-F5344CB8AC3E}">
        <p14:creationId xmlns:p14="http://schemas.microsoft.com/office/powerpoint/2010/main" val="15527057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Changes from NAVD 88 to NAPGD2022</a:t>
            </a:r>
          </a:p>
        </p:txBody>
      </p:sp>
      <p:sp>
        <p:nvSpPr>
          <p:cNvPr id="3" name="Date Placeholder 2"/>
          <p:cNvSpPr>
            <a:spLocks noGrp="1"/>
          </p:cNvSpPr>
          <p:nvPr>
            <p:ph type="dt" sz="half" idx="10"/>
          </p:nvPr>
        </p:nvSpPr>
        <p:spPr/>
        <p:txBody>
          <a:bodyPr/>
          <a:lstStyle/>
          <a:p>
            <a:pPr>
              <a:defRPr/>
            </a:pPr>
            <a:r>
              <a:rPr lang="en-US" altLang="en-US"/>
              <a:t>September 18, 2024</a:t>
            </a:r>
          </a:p>
        </p:txBody>
      </p:sp>
      <p:sp>
        <p:nvSpPr>
          <p:cNvPr id="4" name="Footer Placeholder 3"/>
          <p:cNvSpPr>
            <a:spLocks noGrp="1"/>
          </p:cNvSpPr>
          <p:nvPr>
            <p:ph type="ftr" sz="quarter" idx="11"/>
          </p:nvPr>
        </p:nvSpPr>
        <p:spPr/>
        <p:txBody>
          <a:bodyPr/>
          <a:lstStyle/>
          <a:p>
            <a:pPr>
              <a:defRPr/>
            </a:pPr>
            <a:r>
              <a:rPr lang="en-US"/>
              <a:t>FAA Briefing</a:t>
            </a:r>
          </a:p>
        </p:txBody>
      </p:sp>
      <p:sp>
        <p:nvSpPr>
          <p:cNvPr id="5" name="Slide Number Placeholder 4"/>
          <p:cNvSpPr>
            <a:spLocks noGrp="1"/>
          </p:cNvSpPr>
          <p:nvPr>
            <p:ph type="sldNum" sz="quarter" idx="12"/>
          </p:nvPr>
        </p:nvSpPr>
        <p:spPr/>
        <p:txBody>
          <a:bodyPr/>
          <a:lstStyle/>
          <a:p>
            <a:pPr>
              <a:defRPr/>
            </a:pPr>
            <a:fld id="{23566EEE-DC84-4D1F-987F-3E776EDE92C0}" type="slidenum">
              <a:rPr lang="en-US" altLang="en-US" smtClean="0"/>
              <a:pPr>
                <a:defRPr/>
              </a:pPr>
              <a:t>15</a:t>
            </a:fld>
            <a:endParaRPr lang="en-US" altLang="en-US"/>
          </a:p>
        </p:txBody>
      </p:sp>
      <p:pic>
        <p:nvPicPr>
          <p:cNvPr id="6" name="Picture 5"/>
          <p:cNvPicPr/>
          <p:nvPr/>
        </p:nvPicPr>
        <p:blipFill rotWithShape="1">
          <a:blip r:embed="rId2" cstate="print">
            <a:extLst>
              <a:ext uri="{28A0092B-C50C-407E-A947-70E740481C1C}">
                <a14:useLocalDpi xmlns:a14="http://schemas.microsoft.com/office/drawing/2010/main" val="0"/>
              </a:ext>
            </a:extLst>
          </a:blip>
          <a:srcRect l="11699" t="3698" r="10897" b="6523"/>
          <a:stretch/>
        </p:blipFill>
        <p:spPr bwMode="auto">
          <a:xfrm>
            <a:off x="1470991" y="1099931"/>
            <a:ext cx="9992139" cy="505156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607499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Everything must shift</a:t>
            </a:r>
          </a:p>
        </p:txBody>
      </p:sp>
      <p:sp>
        <p:nvSpPr>
          <p:cNvPr id="4" name="Date Placeholder 3"/>
          <p:cNvSpPr>
            <a:spLocks noGrp="1"/>
          </p:cNvSpPr>
          <p:nvPr>
            <p:ph type="dt" sz="half" idx="10"/>
          </p:nvPr>
        </p:nvSpPr>
        <p:spPr/>
        <p:txBody>
          <a:bodyPr/>
          <a:lstStyle/>
          <a:p>
            <a:pPr>
              <a:defRPr/>
            </a:pPr>
            <a:r>
              <a:rPr lang="en-US" altLang="en-US"/>
              <a:t>September 18, 2024</a:t>
            </a:r>
          </a:p>
        </p:txBody>
      </p:sp>
      <p:sp>
        <p:nvSpPr>
          <p:cNvPr id="5" name="Footer Placeholder 4"/>
          <p:cNvSpPr>
            <a:spLocks noGrp="1"/>
          </p:cNvSpPr>
          <p:nvPr>
            <p:ph type="ftr" sz="quarter" idx="11"/>
          </p:nvPr>
        </p:nvSpPr>
        <p:spPr/>
        <p:txBody>
          <a:bodyPr/>
          <a:lstStyle/>
          <a:p>
            <a:pPr>
              <a:defRPr/>
            </a:pPr>
            <a:r>
              <a:rPr lang="en-US"/>
              <a:t>FAA Briefing</a:t>
            </a: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42509" y="1600201"/>
            <a:ext cx="6906982" cy="4297363"/>
          </a:xfrm>
        </p:spPr>
      </p:pic>
      <p:sp>
        <p:nvSpPr>
          <p:cNvPr id="3" name="Slide Number Placeholder 2">
            <a:extLst>
              <a:ext uri="{FF2B5EF4-FFF2-40B4-BE49-F238E27FC236}">
                <a16:creationId xmlns:a16="http://schemas.microsoft.com/office/drawing/2014/main" id="{4B30E8AF-0AF7-44CF-9529-289A98F81875}"/>
              </a:ext>
            </a:extLst>
          </p:cNvPr>
          <p:cNvSpPr>
            <a:spLocks noGrp="1"/>
          </p:cNvSpPr>
          <p:nvPr>
            <p:ph type="sldNum" sz="quarter" idx="12"/>
          </p:nvPr>
        </p:nvSpPr>
        <p:spPr/>
        <p:txBody>
          <a:bodyPr/>
          <a:lstStyle/>
          <a:p>
            <a:pPr>
              <a:defRPr/>
            </a:pPr>
            <a:fld id="{EB6791C4-DF4E-4C17-A41C-B2BEB15390BD}" type="slidenum">
              <a:rPr lang="en-US" smtClean="0"/>
              <a:pPr>
                <a:defRPr/>
              </a:pPr>
              <a:t>16</a:t>
            </a:fld>
            <a:endParaRPr lang="en-US"/>
          </a:p>
        </p:txBody>
      </p:sp>
    </p:spTree>
    <p:extLst>
      <p:ext uri="{BB962C8B-B14F-4D97-AF65-F5344CB8AC3E}">
        <p14:creationId xmlns:p14="http://schemas.microsoft.com/office/powerpoint/2010/main" val="16828239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Everything must shift</a:t>
            </a:r>
          </a:p>
        </p:txBody>
      </p:sp>
      <p:sp>
        <p:nvSpPr>
          <p:cNvPr id="4" name="Date Placeholder 3"/>
          <p:cNvSpPr>
            <a:spLocks noGrp="1"/>
          </p:cNvSpPr>
          <p:nvPr>
            <p:ph type="dt" sz="half" idx="10"/>
          </p:nvPr>
        </p:nvSpPr>
        <p:spPr/>
        <p:txBody>
          <a:bodyPr/>
          <a:lstStyle/>
          <a:p>
            <a:pPr>
              <a:defRPr/>
            </a:pPr>
            <a:r>
              <a:rPr lang="en-US" altLang="en-US"/>
              <a:t>September 18, 2024</a:t>
            </a:r>
          </a:p>
        </p:txBody>
      </p:sp>
      <p:sp>
        <p:nvSpPr>
          <p:cNvPr id="5" name="Footer Placeholder 4"/>
          <p:cNvSpPr>
            <a:spLocks noGrp="1"/>
          </p:cNvSpPr>
          <p:nvPr>
            <p:ph type="ftr" sz="quarter" idx="11"/>
          </p:nvPr>
        </p:nvSpPr>
        <p:spPr/>
        <p:txBody>
          <a:bodyPr/>
          <a:lstStyle/>
          <a:p>
            <a:pPr>
              <a:defRPr/>
            </a:pPr>
            <a:r>
              <a:rPr lang="en-US"/>
              <a:t>FAA Briefing</a:t>
            </a: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81201" y="1372235"/>
            <a:ext cx="8311047" cy="4563870"/>
          </a:xfrm>
        </p:spPr>
      </p:pic>
      <p:sp>
        <p:nvSpPr>
          <p:cNvPr id="8" name="TextBox 7"/>
          <p:cNvSpPr txBox="1"/>
          <p:nvPr/>
        </p:nvSpPr>
        <p:spPr>
          <a:xfrm>
            <a:off x="2243528" y="1696340"/>
            <a:ext cx="5348452" cy="923330"/>
          </a:xfrm>
          <a:prstGeom prst="rect">
            <a:avLst/>
          </a:prstGeom>
          <a:noFill/>
        </p:spPr>
        <p:txBody>
          <a:bodyPr wrap="none" rtlCol="0">
            <a:spAutoFit/>
          </a:bodyPr>
          <a:lstStyle/>
          <a:p>
            <a:r>
              <a:rPr lang="en-US" dirty="0">
                <a:solidFill>
                  <a:schemeClr val="bg1"/>
                </a:solidFill>
              </a:rPr>
              <a:t>RED:  NAD 83 coastline against NAD 83 imagery</a:t>
            </a:r>
          </a:p>
          <a:p>
            <a:r>
              <a:rPr lang="en-US" dirty="0">
                <a:solidFill>
                  <a:schemeClr val="bg1"/>
                </a:solidFill>
              </a:rPr>
              <a:t>GREEN:  Coastline shifted into NATRF2022 but </a:t>
            </a:r>
          </a:p>
          <a:p>
            <a:r>
              <a:rPr lang="en-US" dirty="0">
                <a:solidFill>
                  <a:schemeClr val="bg1"/>
                </a:solidFill>
              </a:rPr>
              <a:t>                the imagery remains on NAD 83</a:t>
            </a:r>
          </a:p>
        </p:txBody>
      </p:sp>
      <p:sp>
        <p:nvSpPr>
          <p:cNvPr id="3" name="TextBox 2"/>
          <p:cNvSpPr txBox="1"/>
          <p:nvPr/>
        </p:nvSpPr>
        <p:spPr>
          <a:xfrm>
            <a:off x="8468016" y="1443094"/>
            <a:ext cx="1742785" cy="369332"/>
          </a:xfrm>
          <a:prstGeom prst="rect">
            <a:avLst/>
          </a:prstGeom>
          <a:noFill/>
        </p:spPr>
        <p:txBody>
          <a:bodyPr wrap="none" rtlCol="0">
            <a:spAutoFit/>
          </a:bodyPr>
          <a:lstStyle/>
          <a:p>
            <a:r>
              <a:rPr lang="en-US" dirty="0">
                <a:solidFill>
                  <a:schemeClr val="bg1"/>
                </a:solidFill>
              </a:rPr>
              <a:t>Shifts ~1 meter</a:t>
            </a:r>
          </a:p>
        </p:txBody>
      </p:sp>
      <p:sp>
        <p:nvSpPr>
          <p:cNvPr id="7" name="Slide Number Placeholder 6">
            <a:extLst>
              <a:ext uri="{FF2B5EF4-FFF2-40B4-BE49-F238E27FC236}">
                <a16:creationId xmlns:a16="http://schemas.microsoft.com/office/drawing/2014/main" id="{2C067F5D-2474-4B1E-83D2-010164F2CC04}"/>
              </a:ext>
            </a:extLst>
          </p:cNvPr>
          <p:cNvSpPr>
            <a:spLocks noGrp="1"/>
          </p:cNvSpPr>
          <p:nvPr>
            <p:ph type="sldNum" sz="quarter" idx="12"/>
          </p:nvPr>
        </p:nvSpPr>
        <p:spPr/>
        <p:txBody>
          <a:bodyPr/>
          <a:lstStyle/>
          <a:p>
            <a:pPr>
              <a:defRPr/>
            </a:pPr>
            <a:fld id="{EB6791C4-DF4E-4C17-A41C-B2BEB15390BD}" type="slidenum">
              <a:rPr lang="en-US" smtClean="0"/>
              <a:pPr>
                <a:defRPr/>
              </a:pPr>
              <a:t>17</a:t>
            </a:fld>
            <a:endParaRPr lang="en-US"/>
          </a:p>
        </p:txBody>
      </p:sp>
    </p:spTree>
    <p:extLst>
      <p:ext uri="{BB962C8B-B14F-4D97-AF65-F5344CB8AC3E}">
        <p14:creationId xmlns:p14="http://schemas.microsoft.com/office/powerpoint/2010/main" val="29629539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Transformation tools</a:t>
            </a:r>
          </a:p>
        </p:txBody>
      </p:sp>
      <p:sp>
        <p:nvSpPr>
          <p:cNvPr id="4" name="Date Placeholder 3"/>
          <p:cNvSpPr>
            <a:spLocks noGrp="1"/>
          </p:cNvSpPr>
          <p:nvPr>
            <p:ph type="dt" sz="half" idx="10"/>
          </p:nvPr>
        </p:nvSpPr>
        <p:spPr/>
        <p:txBody>
          <a:bodyPr/>
          <a:lstStyle/>
          <a:p>
            <a:pPr>
              <a:defRPr/>
            </a:pPr>
            <a:r>
              <a:rPr lang="en-US" altLang="en-US"/>
              <a:t>September 18, 2024</a:t>
            </a:r>
          </a:p>
        </p:txBody>
      </p:sp>
      <p:sp>
        <p:nvSpPr>
          <p:cNvPr id="5" name="Footer Placeholder 4"/>
          <p:cNvSpPr>
            <a:spLocks noGrp="1"/>
          </p:cNvSpPr>
          <p:nvPr>
            <p:ph type="ftr" sz="quarter" idx="11"/>
          </p:nvPr>
        </p:nvSpPr>
        <p:spPr/>
        <p:txBody>
          <a:bodyPr/>
          <a:lstStyle/>
          <a:p>
            <a:pPr>
              <a:defRPr/>
            </a:pPr>
            <a:r>
              <a:rPr lang="en-US"/>
              <a:t>FAA Briefing</a:t>
            </a:r>
          </a:p>
        </p:txBody>
      </p:sp>
      <p:sp>
        <p:nvSpPr>
          <p:cNvPr id="6" name="Content Placeholder 5"/>
          <p:cNvSpPr>
            <a:spLocks noGrp="1"/>
          </p:cNvSpPr>
          <p:nvPr>
            <p:ph idx="1"/>
          </p:nvPr>
        </p:nvSpPr>
        <p:spPr/>
        <p:txBody>
          <a:bodyPr/>
          <a:lstStyle/>
          <a:p>
            <a:r>
              <a:rPr lang="en-US" sz="2800" b="1" u="sng" dirty="0"/>
              <a:t>NADCON</a:t>
            </a:r>
          </a:p>
          <a:p>
            <a:pPr lvl="1"/>
            <a:r>
              <a:rPr lang="en-US" sz="2400" dirty="0"/>
              <a:t>Latitudes, longitudes, ellipsoid heights</a:t>
            </a:r>
          </a:p>
          <a:p>
            <a:pPr lvl="1"/>
            <a:r>
              <a:rPr lang="en-US" sz="2400" dirty="0"/>
              <a:t>NAD 83 to ITRF2020, NATRF2022, PATRF2022, MATRF2022, CATRF2022</a:t>
            </a:r>
          </a:p>
          <a:p>
            <a:r>
              <a:rPr lang="en-US" sz="2800" b="1" u="sng" dirty="0"/>
              <a:t>VERTCON</a:t>
            </a:r>
          </a:p>
          <a:p>
            <a:pPr lvl="1"/>
            <a:r>
              <a:rPr lang="en-US" sz="2400" dirty="0"/>
              <a:t>Orthometric (“MSL”) heights</a:t>
            </a:r>
          </a:p>
          <a:p>
            <a:pPr lvl="1"/>
            <a:r>
              <a:rPr lang="en-US" sz="2400" dirty="0"/>
              <a:t>NAVD 88 (and others) to the NAPGD2022</a:t>
            </a:r>
          </a:p>
          <a:p>
            <a:r>
              <a:rPr lang="en-US" sz="2800" dirty="0"/>
              <a:t>Both of these tools are built into NGS’s flagship product NCAT</a:t>
            </a:r>
          </a:p>
          <a:p>
            <a:pPr lvl="1"/>
            <a:r>
              <a:rPr lang="en-US" sz="2400" dirty="0"/>
              <a:t>NCAT : NGS Coordinate Conversion and Transformation Tool</a:t>
            </a:r>
          </a:p>
        </p:txBody>
      </p:sp>
      <p:sp>
        <p:nvSpPr>
          <p:cNvPr id="3" name="Slide Number Placeholder 2"/>
          <p:cNvSpPr>
            <a:spLocks noGrp="1"/>
          </p:cNvSpPr>
          <p:nvPr>
            <p:ph type="sldNum" sz="quarter" idx="12"/>
          </p:nvPr>
        </p:nvSpPr>
        <p:spPr/>
        <p:txBody>
          <a:bodyPr/>
          <a:lstStyle/>
          <a:p>
            <a:pPr>
              <a:defRPr/>
            </a:pPr>
            <a:fld id="{EB6791C4-DF4E-4C17-A41C-B2BEB15390BD}" type="slidenum">
              <a:rPr lang="en-US" smtClean="0"/>
              <a:pPr>
                <a:defRPr/>
              </a:pPr>
              <a:t>18</a:t>
            </a:fld>
            <a:endParaRPr lang="en-US"/>
          </a:p>
        </p:txBody>
      </p:sp>
    </p:spTree>
    <p:extLst>
      <p:ext uri="{BB962C8B-B14F-4D97-AF65-F5344CB8AC3E}">
        <p14:creationId xmlns:p14="http://schemas.microsoft.com/office/powerpoint/2010/main" val="4138124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to do with historic charts?</a:t>
            </a:r>
          </a:p>
        </p:txBody>
      </p:sp>
      <p:sp>
        <p:nvSpPr>
          <p:cNvPr id="3" name="Date Placeholder 2"/>
          <p:cNvSpPr>
            <a:spLocks noGrp="1"/>
          </p:cNvSpPr>
          <p:nvPr>
            <p:ph type="dt" sz="half" idx="10"/>
          </p:nvPr>
        </p:nvSpPr>
        <p:spPr/>
        <p:txBody>
          <a:bodyPr/>
          <a:lstStyle/>
          <a:p>
            <a:pPr>
              <a:defRPr/>
            </a:pPr>
            <a:r>
              <a:rPr lang="en-US"/>
              <a:t>September 18, 2024</a:t>
            </a:r>
          </a:p>
        </p:txBody>
      </p:sp>
      <p:sp>
        <p:nvSpPr>
          <p:cNvPr id="4" name="Footer Placeholder 3"/>
          <p:cNvSpPr>
            <a:spLocks noGrp="1"/>
          </p:cNvSpPr>
          <p:nvPr>
            <p:ph type="ftr" sz="quarter" idx="11"/>
          </p:nvPr>
        </p:nvSpPr>
        <p:spPr/>
        <p:txBody>
          <a:bodyPr/>
          <a:lstStyle/>
          <a:p>
            <a:pPr>
              <a:defRPr/>
            </a:pPr>
            <a:r>
              <a:rPr lang="en-US"/>
              <a:t>FAA Briefing</a:t>
            </a:r>
          </a:p>
        </p:txBody>
      </p:sp>
      <p:sp>
        <p:nvSpPr>
          <p:cNvPr id="5" name="Slide Number Placeholder 4"/>
          <p:cNvSpPr>
            <a:spLocks noGrp="1"/>
          </p:cNvSpPr>
          <p:nvPr>
            <p:ph type="sldNum" sz="quarter" idx="12"/>
          </p:nvPr>
        </p:nvSpPr>
        <p:spPr/>
        <p:txBody>
          <a:bodyPr/>
          <a:lstStyle/>
          <a:p>
            <a:pPr>
              <a:defRPr/>
            </a:pPr>
            <a:fld id="{5A837433-97E9-4D94-B898-19FA6F4A2CA7}" type="slidenum">
              <a:rPr lang="en-US" smtClean="0"/>
              <a:pPr>
                <a:defRPr/>
              </a:pPr>
              <a:t>19</a:t>
            </a:fld>
            <a:endParaRPr lang="en-US"/>
          </a:p>
        </p:txBody>
      </p:sp>
      <p:pic>
        <p:nvPicPr>
          <p:cNvPr id="6" name="Picture 5"/>
          <p:cNvPicPr>
            <a:picLocks noChangeAspect="1"/>
          </p:cNvPicPr>
          <p:nvPr/>
        </p:nvPicPr>
        <p:blipFill>
          <a:blip r:embed="rId2"/>
          <a:stretch>
            <a:fillRect/>
          </a:stretch>
        </p:blipFill>
        <p:spPr>
          <a:xfrm rot="1512622">
            <a:off x="2044131" y="1276512"/>
            <a:ext cx="1632598" cy="1943569"/>
          </a:xfrm>
          <a:prstGeom prst="rect">
            <a:avLst/>
          </a:prstGeom>
        </p:spPr>
      </p:pic>
      <p:pic>
        <p:nvPicPr>
          <p:cNvPr id="7" name="Picture 6"/>
          <p:cNvPicPr>
            <a:picLocks noChangeAspect="1"/>
          </p:cNvPicPr>
          <p:nvPr/>
        </p:nvPicPr>
        <p:blipFill>
          <a:blip r:embed="rId3"/>
          <a:stretch>
            <a:fillRect/>
          </a:stretch>
        </p:blipFill>
        <p:spPr>
          <a:xfrm>
            <a:off x="2315438" y="1963577"/>
            <a:ext cx="2332762" cy="2198375"/>
          </a:xfrm>
          <a:prstGeom prst="rect">
            <a:avLst/>
          </a:prstGeom>
        </p:spPr>
      </p:pic>
      <p:pic>
        <p:nvPicPr>
          <p:cNvPr id="8" name="Picture 7"/>
          <p:cNvPicPr>
            <a:picLocks noChangeAspect="1"/>
          </p:cNvPicPr>
          <p:nvPr/>
        </p:nvPicPr>
        <p:blipFill>
          <a:blip r:embed="rId4"/>
          <a:stretch>
            <a:fillRect/>
          </a:stretch>
        </p:blipFill>
        <p:spPr>
          <a:xfrm>
            <a:off x="1707958" y="4021154"/>
            <a:ext cx="2000226" cy="1020115"/>
          </a:xfrm>
          <a:prstGeom prst="rect">
            <a:avLst/>
          </a:prstGeom>
        </p:spPr>
      </p:pic>
      <p:sp>
        <p:nvSpPr>
          <p:cNvPr id="11" name="Rectangle 10"/>
          <p:cNvSpPr/>
          <p:nvPr/>
        </p:nvSpPr>
        <p:spPr>
          <a:xfrm>
            <a:off x="6213230" y="1232194"/>
            <a:ext cx="1981201" cy="121423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Is the accuracy expected to be better than a few meters?</a:t>
            </a:r>
          </a:p>
        </p:txBody>
      </p:sp>
      <p:sp>
        <p:nvSpPr>
          <p:cNvPr id="12" name="Rectangle 11"/>
          <p:cNvSpPr/>
          <p:nvPr/>
        </p:nvSpPr>
        <p:spPr>
          <a:xfrm>
            <a:off x="8510954" y="2148363"/>
            <a:ext cx="1946031" cy="914400"/>
          </a:xfrm>
          <a:prstGeom prst="rect">
            <a:avLst/>
          </a:prstGeom>
          <a:gradFill>
            <a:gsLst>
              <a:gs pos="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Stop.  You won’t likely gain much by transforming</a:t>
            </a:r>
          </a:p>
        </p:txBody>
      </p:sp>
      <p:cxnSp>
        <p:nvCxnSpPr>
          <p:cNvPr id="14" name="Elbow Connector 13"/>
          <p:cNvCxnSpPr>
            <a:stCxn id="11" idx="3"/>
            <a:endCxn id="12" idx="0"/>
          </p:cNvCxnSpPr>
          <p:nvPr/>
        </p:nvCxnSpPr>
        <p:spPr>
          <a:xfrm>
            <a:off x="8194431" y="1839311"/>
            <a:ext cx="1289539" cy="309053"/>
          </a:xfrm>
          <a:prstGeom prst="bentConnector2">
            <a:avLst/>
          </a:prstGeom>
          <a:ln>
            <a:tailEnd type="triangle"/>
          </a:ln>
        </p:spPr>
        <p:style>
          <a:lnRef idx="2">
            <a:schemeClr val="accent1"/>
          </a:lnRef>
          <a:fillRef idx="0">
            <a:schemeClr val="accent1"/>
          </a:fillRef>
          <a:effectRef idx="1">
            <a:schemeClr val="accent1"/>
          </a:effectRef>
          <a:fontRef idx="minor">
            <a:schemeClr val="tx1"/>
          </a:fontRef>
        </p:style>
      </p:cxnSp>
      <p:sp>
        <p:nvSpPr>
          <p:cNvPr id="16" name="Rectangle 15"/>
          <p:cNvSpPr/>
          <p:nvPr/>
        </p:nvSpPr>
        <p:spPr>
          <a:xfrm>
            <a:off x="5603629" y="3263921"/>
            <a:ext cx="2907324" cy="128649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Do you have trusted metadata which puts the chart in the NSRS?  (Note, WGS 84 is not part of the NSRS)</a:t>
            </a:r>
          </a:p>
        </p:txBody>
      </p:sp>
      <p:cxnSp>
        <p:nvCxnSpPr>
          <p:cNvPr id="18" name="Elbow Connector 17"/>
          <p:cNvCxnSpPr>
            <a:stCxn id="11" idx="1"/>
            <a:endCxn id="16" idx="0"/>
          </p:cNvCxnSpPr>
          <p:nvPr/>
        </p:nvCxnSpPr>
        <p:spPr>
          <a:xfrm rot="10800000" flipH="1" flipV="1">
            <a:off x="6213229" y="1839310"/>
            <a:ext cx="844062" cy="1424610"/>
          </a:xfrm>
          <a:prstGeom prst="bentConnector4">
            <a:avLst>
              <a:gd name="adj1" fmla="val -27083"/>
              <a:gd name="adj2" fmla="val 71308"/>
            </a:avLst>
          </a:prstGeom>
          <a:ln>
            <a:tailEnd type="triangle"/>
          </a:ln>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8722997" y="1469977"/>
            <a:ext cx="479618" cy="369332"/>
          </a:xfrm>
          <a:prstGeom prst="rect">
            <a:avLst/>
          </a:prstGeom>
          <a:noFill/>
        </p:spPr>
        <p:txBody>
          <a:bodyPr wrap="none" rtlCol="0">
            <a:spAutoFit/>
          </a:bodyPr>
          <a:lstStyle/>
          <a:p>
            <a:r>
              <a:rPr lang="en-US" dirty="0"/>
              <a:t>No</a:t>
            </a:r>
          </a:p>
        </p:txBody>
      </p:sp>
      <p:sp>
        <p:nvSpPr>
          <p:cNvPr id="21" name="TextBox 20"/>
          <p:cNvSpPr txBox="1"/>
          <p:nvPr/>
        </p:nvSpPr>
        <p:spPr>
          <a:xfrm>
            <a:off x="5416577" y="1610970"/>
            <a:ext cx="561051" cy="369332"/>
          </a:xfrm>
          <a:prstGeom prst="rect">
            <a:avLst/>
          </a:prstGeom>
          <a:noFill/>
        </p:spPr>
        <p:txBody>
          <a:bodyPr wrap="none" rtlCol="0">
            <a:spAutoFit/>
          </a:bodyPr>
          <a:lstStyle/>
          <a:p>
            <a:r>
              <a:rPr lang="en-US" dirty="0"/>
              <a:t>Yes</a:t>
            </a:r>
          </a:p>
        </p:txBody>
      </p:sp>
      <p:sp>
        <p:nvSpPr>
          <p:cNvPr id="23" name="Rectangle 22"/>
          <p:cNvSpPr/>
          <p:nvPr/>
        </p:nvSpPr>
        <p:spPr>
          <a:xfrm>
            <a:off x="7690338" y="4810395"/>
            <a:ext cx="2907324" cy="1286499"/>
          </a:xfrm>
          <a:prstGeom prst="rect">
            <a:avLst/>
          </a:prstGeom>
          <a:gradFill>
            <a:gsLst>
              <a:gs pos="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Stop.  Transformation tools only work in the NSRS and only if you trust the metadata</a:t>
            </a:r>
          </a:p>
        </p:txBody>
      </p:sp>
      <p:cxnSp>
        <p:nvCxnSpPr>
          <p:cNvPr id="25" name="Elbow Connector 24"/>
          <p:cNvCxnSpPr>
            <a:stCxn id="16" idx="3"/>
            <a:endCxn id="23" idx="0"/>
          </p:cNvCxnSpPr>
          <p:nvPr/>
        </p:nvCxnSpPr>
        <p:spPr>
          <a:xfrm>
            <a:off x="8510954" y="3907170"/>
            <a:ext cx="633047" cy="903224"/>
          </a:xfrm>
          <a:prstGeom prst="bentConnector2">
            <a:avLst/>
          </a:prstGeom>
          <a:ln>
            <a:tailEnd type="triangle"/>
          </a:ln>
        </p:spPr>
        <p:style>
          <a:lnRef idx="2">
            <a:schemeClr val="accent1"/>
          </a:lnRef>
          <a:fillRef idx="0">
            <a:schemeClr val="accent1"/>
          </a:fillRef>
          <a:effectRef idx="1">
            <a:schemeClr val="accent1"/>
          </a:effectRef>
          <a:fontRef idx="minor">
            <a:schemeClr val="tx1"/>
          </a:fontRef>
        </p:style>
      </p:cxnSp>
      <p:sp>
        <p:nvSpPr>
          <p:cNvPr id="28" name="TextBox 27"/>
          <p:cNvSpPr txBox="1"/>
          <p:nvPr/>
        </p:nvSpPr>
        <p:spPr>
          <a:xfrm>
            <a:off x="9202615" y="3895994"/>
            <a:ext cx="479618" cy="369332"/>
          </a:xfrm>
          <a:prstGeom prst="rect">
            <a:avLst/>
          </a:prstGeom>
          <a:noFill/>
        </p:spPr>
        <p:txBody>
          <a:bodyPr wrap="none" rtlCol="0">
            <a:spAutoFit/>
          </a:bodyPr>
          <a:lstStyle/>
          <a:p>
            <a:r>
              <a:rPr lang="en-US" dirty="0"/>
              <a:t>No</a:t>
            </a:r>
          </a:p>
        </p:txBody>
      </p:sp>
      <p:sp>
        <p:nvSpPr>
          <p:cNvPr id="29" name="Rectangle 28"/>
          <p:cNvSpPr/>
          <p:nvPr/>
        </p:nvSpPr>
        <p:spPr>
          <a:xfrm>
            <a:off x="3845169" y="4979446"/>
            <a:ext cx="2907324" cy="1286499"/>
          </a:xfrm>
          <a:prstGeom prst="rect">
            <a:avLst/>
          </a:prstGeom>
          <a:gradFill>
            <a:gsLst>
              <a:gs pos="0">
                <a:srgbClr val="00B05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Use NCAT to update the datums (available for testing in late 2025)</a:t>
            </a:r>
          </a:p>
        </p:txBody>
      </p:sp>
      <p:cxnSp>
        <p:nvCxnSpPr>
          <p:cNvPr id="31" name="Elbow Connector 30"/>
          <p:cNvCxnSpPr>
            <a:stCxn id="16" idx="1"/>
            <a:endCxn id="29" idx="0"/>
          </p:cNvCxnSpPr>
          <p:nvPr/>
        </p:nvCxnSpPr>
        <p:spPr>
          <a:xfrm rot="10800000" flipV="1">
            <a:off x="5298831" y="3907170"/>
            <a:ext cx="304798" cy="1072275"/>
          </a:xfrm>
          <a:prstGeom prst="bentConnector2">
            <a:avLst/>
          </a:prstGeom>
          <a:ln>
            <a:tailEnd type="triangle"/>
          </a:ln>
        </p:spPr>
        <p:style>
          <a:lnRef idx="2">
            <a:schemeClr val="accent1"/>
          </a:lnRef>
          <a:fillRef idx="0">
            <a:schemeClr val="accent1"/>
          </a:fillRef>
          <a:effectRef idx="1">
            <a:schemeClr val="accent1"/>
          </a:effectRef>
          <a:fontRef idx="minor">
            <a:schemeClr val="tx1"/>
          </a:fontRef>
        </p:style>
      </p:cxnSp>
      <p:sp>
        <p:nvSpPr>
          <p:cNvPr id="33" name="TextBox 32"/>
          <p:cNvSpPr txBox="1"/>
          <p:nvPr/>
        </p:nvSpPr>
        <p:spPr>
          <a:xfrm>
            <a:off x="4869664" y="3537837"/>
            <a:ext cx="561051" cy="369332"/>
          </a:xfrm>
          <a:prstGeom prst="rect">
            <a:avLst/>
          </a:prstGeom>
          <a:noFill/>
        </p:spPr>
        <p:txBody>
          <a:bodyPr wrap="none" rtlCol="0">
            <a:spAutoFit/>
          </a:bodyPr>
          <a:lstStyle/>
          <a:p>
            <a:r>
              <a:rPr lang="en-US" dirty="0"/>
              <a:t>Yes</a:t>
            </a:r>
          </a:p>
        </p:txBody>
      </p:sp>
    </p:spTree>
    <p:extLst>
      <p:ext uri="{BB962C8B-B14F-4D97-AF65-F5344CB8AC3E}">
        <p14:creationId xmlns:p14="http://schemas.microsoft.com/office/powerpoint/2010/main" val="3524622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3"/>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6" grpId="0" animBg="1"/>
      <p:bldP spid="20" grpId="0"/>
      <p:bldP spid="21" grpId="0"/>
      <p:bldP spid="23" grpId="0" animBg="1"/>
      <p:bldP spid="28" grpId="0"/>
      <p:bldP spid="29" grpId="0" animBg="1"/>
      <p:bldP spid="3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8885DF-A7E2-4B7F-AA9E-8C2F1553A984}"/>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9CD63132-2BC4-4D31-8C04-5A09B50F57C8}"/>
              </a:ext>
            </a:extLst>
          </p:cNvPr>
          <p:cNvSpPr>
            <a:spLocks noGrp="1"/>
          </p:cNvSpPr>
          <p:nvPr>
            <p:ph idx="1"/>
          </p:nvPr>
        </p:nvSpPr>
        <p:spPr/>
        <p:txBody>
          <a:bodyPr/>
          <a:lstStyle/>
          <a:p>
            <a:r>
              <a:rPr lang="en-US" dirty="0"/>
              <a:t>BLUF</a:t>
            </a:r>
          </a:p>
          <a:p>
            <a:r>
              <a:rPr lang="en-US" dirty="0"/>
              <a:t>Refresher on NSRS Modernization</a:t>
            </a:r>
          </a:p>
          <a:p>
            <a:r>
              <a:rPr lang="en-US" dirty="0"/>
              <a:t>Magnitudes and Transformations</a:t>
            </a:r>
          </a:p>
          <a:p>
            <a:r>
              <a:rPr lang="en-US" dirty="0"/>
              <a:t>Timeline</a:t>
            </a:r>
          </a:p>
          <a:p>
            <a:r>
              <a:rPr lang="en-US" dirty="0"/>
              <a:t>Rollout/testing/replacement</a:t>
            </a:r>
          </a:p>
        </p:txBody>
      </p:sp>
      <p:sp>
        <p:nvSpPr>
          <p:cNvPr id="4" name="Date Placeholder 3">
            <a:extLst>
              <a:ext uri="{FF2B5EF4-FFF2-40B4-BE49-F238E27FC236}">
                <a16:creationId xmlns:a16="http://schemas.microsoft.com/office/drawing/2014/main" id="{BCEE89C6-0928-4372-8D90-F78DFA99B121}"/>
              </a:ext>
            </a:extLst>
          </p:cNvPr>
          <p:cNvSpPr>
            <a:spLocks noGrp="1"/>
          </p:cNvSpPr>
          <p:nvPr>
            <p:ph type="dt" sz="half" idx="10"/>
          </p:nvPr>
        </p:nvSpPr>
        <p:spPr/>
        <p:txBody>
          <a:bodyPr/>
          <a:lstStyle/>
          <a:p>
            <a:pPr>
              <a:defRPr/>
            </a:pPr>
            <a:r>
              <a:rPr lang="en-US"/>
              <a:t>September 18, 2024</a:t>
            </a:r>
          </a:p>
        </p:txBody>
      </p:sp>
      <p:sp>
        <p:nvSpPr>
          <p:cNvPr id="5" name="Footer Placeholder 4">
            <a:extLst>
              <a:ext uri="{FF2B5EF4-FFF2-40B4-BE49-F238E27FC236}">
                <a16:creationId xmlns:a16="http://schemas.microsoft.com/office/drawing/2014/main" id="{2C990EC3-4416-4B13-B4DB-35C00F30F711}"/>
              </a:ext>
            </a:extLst>
          </p:cNvPr>
          <p:cNvSpPr>
            <a:spLocks noGrp="1"/>
          </p:cNvSpPr>
          <p:nvPr>
            <p:ph type="ftr" sz="quarter" idx="11"/>
          </p:nvPr>
        </p:nvSpPr>
        <p:spPr/>
        <p:txBody>
          <a:bodyPr/>
          <a:lstStyle/>
          <a:p>
            <a:pPr>
              <a:defRPr/>
            </a:pPr>
            <a:r>
              <a:rPr lang="en-US"/>
              <a:t>FAA Briefing</a:t>
            </a:r>
          </a:p>
        </p:txBody>
      </p:sp>
      <p:sp>
        <p:nvSpPr>
          <p:cNvPr id="6" name="Slide Number Placeholder 5">
            <a:extLst>
              <a:ext uri="{FF2B5EF4-FFF2-40B4-BE49-F238E27FC236}">
                <a16:creationId xmlns:a16="http://schemas.microsoft.com/office/drawing/2014/main" id="{B95A3786-1D84-4848-AE99-5A08D5C5F081}"/>
              </a:ext>
            </a:extLst>
          </p:cNvPr>
          <p:cNvSpPr>
            <a:spLocks noGrp="1"/>
          </p:cNvSpPr>
          <p:nvPr>
            <p:ph type="sldNum" sz="quarter" idx="12"/>
          </p:nvPr>
        </p:nvSpPr>
        <p:spPr/>
        <p:txBody>
          <a:bodyPr/>
          <a:lstStyle/>
          <a:p>
            <a:pPr>
              <a:defRPr/>
            </a:pPr>
            <a:fld id="{EB6791C4-DF4E-4C17-A41C-B2BEB15390BD}" type="slidenum">
              <a:rPr lang="en-US" smtClean="0"/>
              <a:pPr>
                <a:defRPr/>
              </a:pPr>
              <a:t>2</a:t>
            </a:fld>
            <a:endParaRPr lang="en-US"/>
          </a:p>
        </p:txBody>
      </p:sp>
    </p:spTree>
    <p:extLst>
      <p:ext uri="{BB962C8B-B14F-4D97-AF65-F5344CB8AC3E}">
        <p14:creationId xmlns:p14="http://schemas.microsoft.com/office/powerpoint/2010/main" val="9555029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584205"/>
            <a:ext cx="8229600" cy="1143000"/>
          </a:xfrm>
        </p:spPr>
        <p:txBody>
          <a:bodyPr/>
          <a:lstStyle/>
          <a:p>
            <a:r>
              <a:rPr lang="en-US" dirty="0"/>
              <a:t>Timeline</a:t>
            </a:r>
          </a:p>
        </p:txBody>
      </p:sp>
      <p:sp>
        <p:nvSpPr>
          <p:cNvPr id="4" name="Date Placeholder 3"/>
          <p:cNvSpPr>
            <a:spLocks noGrp="1"/>
          </p:cNvSpPr>
          <p:nvPr>
            <p:ph type="dt" sz="half" idx="10"/>
          </p:nvPr>
        </p:nvSpPr>
        <p:spPr/>
        <p:txBody>
          <a:bodyPr/>
          <a:lstStyle/>
          <a:p>
            <a:pPr>
              <a:defRPr/>
            </a:pPr>
            <a:r>
              <a:rPr lang="en-US">
                <a:latin typeface="Calibri"/>
              </a:rPr>
              <a:t>September 18, 2024</a:t>
            </a:r>
          </a:p>
        </p:txBody>
      </p:sp>
      <p:sp>
        <p:nvSpPr>
          <p:cNvPr id="5" name="Footer Placeholder 4"/>
          <p:cNvSpPr>
            <a:spLocks noGrp="1"/>
          </p:cNvSpPr>
          <p:nvPr>
            <p:ph type="ftr" sz="quarter" idx="11"/>
          </p:nvPr>
        </p:nvSpPr>
        <p:spPr/>
        <p:txBody>
          <a:bodyPr/>
          <a:lstStyle/>
          <a:p>
            <a:pPr>
              <a:defRPr/>
            </a:pPr>
            <a:r>
              <a:rPr lang="en-US">
                <a:latin typeface="Calibri"/>
              </a:rPr>
              <a:t>FAA Briefing</a:t>
            </a:r>
          </a:p>
        </p:txBody>
      </p:sp>
      <p:sp>
        <p:nvSpPr>
          <p:cNvPr id="6" name="Slide Number Placeholder 5"/>
          <p:cNvSpPr>
            <a:spLocks noGrp="1"/>
          </p:cNvSpPr>
          <p:nvPr>
            <p:ph type="sldNum" sz="quarter" idx="12"/>
          </p:nvPr>
        </p:nvSpPr>
        <p:spPr/>
        <p:txBody>
          <a:bodyPr/>
          <a:lstStyle/>
          <a:p>
            <a:pPr>
              <a:defRPr/>
            </a:pPr>
            <a:fld id="{EB6791C4-DF4E-4C17-A41C-B2BEB15390BD}" type="slidenum">
              <a:rPr lang="en-US">
                <a:latin typeface="Calibri"/>
              </a:rPr>
              <a:pPr>
                <a:defRPr/>
              </a:pPr>
              <a:t>20</a:t>
            </a:fld>
            <a:endParaRPr lang="en-US">
              <a:latin typeface="Calibri"/>
            </a:endParaRPr>
          </a:p>
        </p:txBody>
      </p:sp>
    </p:spTree>
    <p:extLst>
      <p:ext uri="{BB962C8B-B14F-4D97-AF65-F5344CB8AC3E}">
        <p14:creationId xmlns:p14="http://schemas.microsoft.com/office/powerpoint/2010/main" val="13799729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BD6258-2878-47F7-9EC2-90452B8D3341}"/>
              </a:ext>
            </a:extLst>
          </p:cNvPr>
          <p:cNvSpPr>
            <a:spLocks noGrp="1"/>
          </p:cNvSpPr>
          <p:nvPr>
            <p:ph type="title"/>
          </p:nvPr>
        </p:nvSpPr>
        <p:spPr/>
        <p:txBody>
          <a:bodyPr/>
          <a:lstStyle/>
          <a:p>
            <a:r>
              <a:rPr lang="en-US" dirty="0"/>
              <a:t>Timeline</a:t>
            </a:r>
          </a:p>
        </p:txBody>
      </p:sp>
      <p:sp>
        <p:nvSpPr>
          <p:cNvPr id="3" name="Content Placeholder 2">
            <a:extLst>
              <a:ext uri="{FF2B5EF4-FFF2-40B4-BE49-F238E27FC236}">
                <a16:creationId xmlns:a16="http://schemas.microsoft.com/office/drawing/2014/main" id="{F4A880F4-B6DE-491C-BEF3-3584851684E1}"/>
              </a:ext>
            </a:extLst>
          </p:cNvPr>
          <p:cNvSpPr>
            <a:spLocks noGrp="1"/>
          </p:cNvSpPr>
          <p:nvPr>
            <p:ph idx="1"/>
          </p:nvPr>
        </p:nvSpPr>
        <p:spPr/>
        <p:txBody>
          <a:bodyPr/>
          <a:lstStyle/>
          <a:p>
            <a:r>
              <a:rPr lang="en-US" dirty="0"/>
              <a:t>In 2022, NGS diverted resources from </a:t>
            </a:r>
            <a:r>
              <a:rPr lang="en-US" i="1" dirty="0"/>
              <a:t>tool-building</a:t>
            </a:r>
            <a:r>
              <a:rPr lang="en-US" dirty="0"/>
              <a:t> to </a:t>
            </a:r>
            <a:r>
              <a:rPr lang="en-US" i="1" dirty="0"/>
              <a:t>data assurance</a:t>
            </a:r>
          </a:p>
          <a:p>
            <a:pPr lvl="1"/>
            <a:r>
              <a:rPr lang="en-US" i="1" dirty="0"/>
              <a:t>“Limited tools, excellent coordinates”</a:t>
            </a:r>
          </a:p>
          <a:p>
            <a:pPr lvl="1"/>
            <a:r>
              <a:rPr lang="en-US" dirty="0"/>
              <a:t>Set a goal of roll-out by 2025</a:t>
            </a:r>
          </a:p>
          <a:p>
            <a:r>
              <a:rPr lang="en-US" b="1" dirty="0">
                <a:solidFill>
                  <a:srgbClr val="FF0000"/>
                </a:solidFill>
              </a:rPr>
              <a:t>NGS is on-track to roll out the modernized NSRS by the middle of 2025.</a:t>
            </a:r>
          </a:p>
          <a:p>
            <a:r>
              <a:rPr lang="en-US" dirty="0"/>
              <a:t>Work on additional tools will continue in the out-years</a:t>
            </a:r>
          </a:p>
        </p:txBody>
      </p:sp>
      <p:sp>
        <p:nvSpPr>
          <p:cNvPr id="4" name="Date Placeholder 3">
            <a:extLst>
              <a:ext uri="{FF2B5EF4-FFF2-40B4-BE49-F238E27FC236}">
                <a16:creationId xmlns:a16="http://schemas.microsoft.com/office/drawing/2014/main" id="{CCB3417E-9395-4506-8626-0E7B838FC310}"/>
              </a:ext>
            </a:extLst>
          </p:cNvPr>
          <p:cNvSpPr>
            <a:spLocks noGrp="1"/>
          </p:cNvSpPr>
          <p:nvPr>
            <p:ph type="dt" sz="half" idx="10"/>
          </p:nvPr>
        </p:nvSpPr>
        <p:spPr/>
        <p:txBody>
          <a:bodyPr/>
          <a:lstStyle/>
          <a:p>
            <a:pPr>
              <a:defRPr/>
            </a:pPr>
            <a:r>
              <a:rPr lang="en-US"/>
              <a:t>September 18, 2024</a:t>
            </a:r>
          </a:p>
        </p:txBody>
      </p:sp>
      <p:sp>
        <p:nvSpPr>
          <p:cNvPr id="5" name="Footer Placeholder 4">
            <a:extLst>
              <a:ext uri="{FF2B5EF4-FFF2-40B4-BE49-F238E27FC236}">
                <a16:creationId xmlns:a16="http://schemas.microsoft.com/office/drawing/2014/main" id="{F680FB79-74BD-4A2D-923D-8DCD140CEEFE}"/>
              </a:ext>
            </a:extLst>
          </p:cNvPr>
          <p:cNvSpPr>
            <a:spLocks noGrp="1"/>
          </p:cNvSpPr>
          <p:nvPr>
            <p:ph type="ftr" sz="quarter" idx="11"/>
          </p:nvPr>
        </p:nvSpPr>
        <p:spPr/>
        <p:txBody>
          <a:bodyPr/>
          <a:lstStyle/>
          <a:p>
            <a:pPr>
              <a:defRPr/>
            </a:pPr>
            <a:r>
              <a:rPr lang="en-US"/>
              <a:t>FAA Briefing</a:t>
            </a:r>
          </a:p>
        </p:txBody>
      </p:sp>
      <p:sp>
        <p:nvSpPr>
          <p:cNvPr id="6" name="Slide Number Placeholder 5">
            <a:extLst>
              <a:ext uri="{FF2B5EF4-FFF2-40B4-BE49-F238E27FC236}">
                <a16:creationId xmlns:a16="http://schemas.microsoft.com/office/drawing/2014/main" id="{12B9B99A-E896-4619-AD8A-3BF4D28132BF}"/>
              </a:ext>
            </a:extLst>
          </p:cNvPr>
          <p:cNvSpPr>
            <a:spLocks noGrp="1"/>
          </p:cNvSpPr>
          <p:nvPr>
            <p:ph type="sldNum" sz="quarter" idx="12"/>
          </p:nvPr>
        </p:nvSpPr>
        <p:spPr/>
        <p:txBody>
          <a:bodyPr/>
          <a:lstStyle/>
          <a:p>
            <a:pPr>
              <a:defRPr/>
            </a:pPr>
            <a:fld id="{EB6791C4-DF4E-4C17-A41C-B2BEB15390BD}" type="slidenum">
              <a:rPr lang="en-US" smtClean="0"/>
              <a:pPr>
                <a:defRPr/>
              </a:pPr>
              <a:t>21</a:t>
            </a:fld>
            <a:endParaRPr lang="en-US"/>
          </a:p>
        </p:txBody>
      </p:sp>
    </p:spTree>
    <p:extLst>
      <p:ext uri="{BB962C8B-B14F-4D97-AF65-F5344CB8AC3E}">
        <p14:creationId xmlns:p14="http://schemas.microsoft.com/office/powerpoint/2010/main" val="4047108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584205"/>
            <a:ext cx="8229600" cy="1143000"/>
          </a:xfrm>
        </p:spPr>
        <p:txBody>
          <a:bodyPr/>
          <a:lstStyle/>
          <a:p>
            <a:r>
              <a:rPr lang="en-US" dirty="0"/>
              <a:t>Rollout, Testing, Replacement</a:t>
            </a:r>
          </a:p>
        </p:txBody>
      </p:sp>
      <p:sp>
        <p:nvSpPr>
          <p:cNvPr id="4" name="Date Placeholder 3"/>
          <p:cNvSpPr>
            <a:spLocks noGrp="1"/>
          </p:cNvSpPr>
          <p:nvPr>
            <p:ph type="dt" sz="half" idx="10"/>
          </p:nvPr>
        </p:nvSpPr>
        <p:spPr/>
        <p:txBody>
          <a:bodyPr/>
          <a:lstStyle/>
          <a:p>
            <a:pPr>
              <a:defRPr/>
            </a:pPr>
            <a:r>
              <a:rPr lang="en-US">
                <a:latin typeface="Calibri"/>
              </a:rPr>
              <a:t>September 18, 2024</a:t>
            </a:r>
          </a:p>
        </p:txBody>
      </p:sp>
      <p:sp>
        <p:nvSpPr>
          <p:cNvPr id="5" name="Footer Placeholder 4"/>
          <p:cNvSpPr>
            <a:spLocks noGrp="1"/>
          </p:cNvSpPr>
          <p:nvPr>
            <p:ph type="ftr" sz="quarter" idx="11"/>
          </p:nvPr>
        </p:nvSpPr>
        <p:spPr/>
        <p:txBody>
          <a:bodyPr/>
          <a:lstStyle/>
          <a:p>
            <a:pPr>
              <a:defRPr/>
            </a:pPr>
            <a:r>
              <a:rPr lang="en-US">
                <a:latin typeface="Calibri"/>
              </a:rPr>
              <a:t>FAA Briefing</a:t>
            </a:r>
          </a:p>
        </p:txBody>
      </p:sp>
      <p:sp>
        <p:nvSpPr>
          <p:cNvPr id="6" name="Slide Number Placeholder 5"/>
          <p:cNvSpPr>
            <a:spLocks noGrp="1"/>
          </p:cNvSpPr>
          <p:nvPr>
            <p:ph type="sldNum" sz="quarter" idx="12"/>
          </p:nvPr>
        </p:nvSpPr>
        <p:spPr/>
        <p:txBody>
          <a:bodyPr/>
          <a:lstStyle/>
          <a:p>
            <a:pPr>
              <a:defRPr/>
            </a:pPr>
            <a:fld id="{EB6791C4-DF4E-4C17-A41C-B2BEB15390BD}" type="slidenum">
              <a:rPr lang="en-US">
                <a:latin typeface="Calibri"/>
              </a:rPr>
              <a:pPr>
                <a:defRPr/>
              </a:pPr>
              <a:t>22</a:t>
            </a:fld>
            <a:endParaRPr lang="en-US">
              <a:latin typeface="Calibri"/>
            </a:endParaRPr>
          </a:p>
        </p:txBody>
      </p:sp>
    </p:spTree>
    <p:extLst>
      <p:ext uri="{BB962C8B-B14F-4D97-AF65-F5344CB8AC3E}">
        <p14:creationId xmlns:p14="http://schemas.microsoft.com/office/powerpoint/2010/main" val="32357574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E35AA1-2B88-4677-8172-67AB4E9C870A}"/>
              </a:ext>
            </a:extLst>
          </p:cNvPr>
          <p:cNvSpPr>
            <a:spLocks noGrp="1"/>
          </p:cNvSpPr>
          <p:nvPr>
            <p:ph type="title"/>
          </p:nvPr>
        </p:nvSpPr>
        <p:spPr/>
        <p:txBody>
          <a:bodyPr/>
          <a:lstStyle/>
          <a:p>
            <a:r>
              <a:rPr lang="en-US" dirty="0"/>
              <a:t>Rollout, Testing, Replacement</a:t>
            </a:r>
          </a:p>
        </p:txBody>
      </p:sp>
      <p:sp>
        <p:nvSpPr>
          <p:cNvPr id="3" name="Content Placeholder 2">
            <a:extLst>
              <a:ext uri="{FF2B5EF4-FFF2-40B4-BE49-F238E27FC236}">
                <a16:creationId xmlns:a16="http://schemas.microsoft.com/office/drawing/2014/main" id="{BB606870-F8CE-43DB-9D7B-FB1BBE5F340E}"/>
              </a:ext>
            </a:extLst>
          </p:cNvPr>
          <p:cNvSpPr>
            <a:spLocks noGrp="1"/>
          </p:cNvSpPr>
          <p:nvPr>
            <p:ph idx="1"/>
          </p:nvPr>
        </p:nvSpPr>
        <p:spPr/>
        <p:txBody>
          <a:bodyPr/>
          <a:lstStyle/>
          <a:p>
            <a:r>
              <a:rPr lang="en-US" sz="2800" dirty="0"/>
              <a:t>NGS will </a:t>
            </a:r>
            <a:r>
              <a:rPr lang="en-US" sz="2800" b="1" i="1" dirty="0"/>
              <a:t>roll out </a:t>
            </a:r>
            <a:r>
              <a:rPr lang="en-US" sz="2800" dirty="0"/>
              <a:t>components of the modernized NSRS over time (2024-2025)</a:t>
            </a:r>
          </a:p>
          <a:p>
            <a:r>
              <a:rPr lang="en-US" sz="2800" dirty="0"/>
              <a:t>As each component is </a:t>
            </a:r>
            <a:r>
              <a:rPr lang="en-US" sz="2800" b="1" i="1" dirty="0"/>
              <a:t>rolled out</a:t>
            </a:r>
            <a:r>
              <a:rPr lang="en-US" sz="2800" dirty="0"/>
              <a:t>, it can be </a:t>
            </a:r>
            <a:r>
              <a:rPr lang="en-US" sz="2800" b="1" i="1" dirty="0"/>
              <a:t>tested</a:t>
            </a:r>
          </a:p>
          <a:p>
            <a:r>
              <a:rPr lang="en-US" sz="2800" dirty="0"/>
              <a:t>Once the final component (likely VERTCON) is </a:t>
            </a:r>
            <a:r>
              <a:rPr lang="en-US" sz="2800" b="1" i="1" dirty="0"/>
              <a:t>rolled out </a:t>
            </a:r>
            <a:r>
              <a:rPr lang="en-US" sz="2800" dirty="0"/>
              <a:t>(likely late 2025), </a:t>
            </a:r>
            <a:r>
              <a:rPr lang="en-US" sz="2800" b="1" i="1" dirty="0"/>
              <a:t>testing</a:t>
            </a:r>
            <a:r>
              <a:rPr lang="en-US" sz="2800" dirty="0"/>
              <a:t> will continue for </a:t>
            </a:r>
            <a:r>
              <a:rPr lang="en-US" sz="2800" i="1" u="sng" dirty="0"/>
              <a:t>at least 6 months</a:t>
            </a:r>
          </a:p>
          <a:p>
            <a:r>
              <a:rPr lang="en-US" sz="2800" dirty="0"/>
              <a:t>Once enough </a:t>
            </a:r>
            <a:r>
              <a:rPr lang="en-US" sz="2800" b="1" i="1" dirty="0"/>
              <a:t>testing</a:t>
            </a:r>
            <a:r>
              <a:rPr lang="en-US" sz="2800" dirty="0"/>
              <a:t> is done, and all modernized NSRS components seem stable and correct, the FGCS will vote (likely 2026)</a:t>
            </a:r>
          </a:p>
          <a:p>
            <a:r>
              <a:rPr lang="en-US" sz="2800" dirty="0"/>
              <a:t>If affirmative, the modernized NSRS will </a:t>
            </a:r>
            <a:r>
              <a:rPr lang="en-US" sz="2800" b="1" i="1" dirty="0"/>
              <a:t>replace</a:t>
            </a:r>
            <a:r>
              <a:rPr lang="en-US" sz="2800" dirty="0"/>
              <a:t> the current NSRS</a:t>
            </a:r>
          </a:p>
          <a:p>
            <a:endParaRPr lang="en-US" sz="2800" dirty="0"/>
          </a:p>
        </p:txBody>
      </p:sp>
      <p:sp>
        <p:nvSpPr>
          <p:cNvPr id="4" name="Date Placeholder 3">
            <a:extLst>
              <a:ext uri="{FF2B5EF4-FFF2-40B4-BE49-F238E27FC236}">
                <a16:creationId xmlns:a16="http://schemas.microsoft.com/office/drawing/2014/main" id="{0CC34A20-93F2-494F-AE17-49A321ACC4FF}"/>
              </a:ext>
            </a:extLst>
          </p:cNvPr>
          <p:cNvSpPr>
            <a:spLocks noGrp="1"/>
          </p:cNvSpPr>
          <p:nvPr>
            <p:ph type="dt" sz="half" idx="10"/>
          </p:nvPr>
        </p:nvSpPr>
        <p:spPr/>
        <p:txBody>
          <a:bodyPr/>
          <a:lstStyle/>
          <a:p>
            <a:pPr>
              <a:defRPr/>
            </a:pPr>
            <a:r>
              <a:rPr lang="en-US"/>
              <a:t>September 18, 2024</a:t>
            </a:r>
          </a:p>
        </p:txBody>
      </p:sp>
      <p:sp>
        <p:nvSpPr>
          <p:cNvPr id="5" name="Footer Placeholder 4">
            <a:extLst>
              <a:ext uri="{FF2B5EF4-FFF2-40B4-BE49-F238E27FC236}">
                <a16:creationId xmlns:a16="http://schemas.microsoft.com/office/drawing/2014/main" id="{98BB0443-D102-483A-8158-41902FF02029}"/>
              </a:ext>
            </a:extLst>
          </p:cNvPr>
          <p:cNvSpPr>
            <a:spLocks noGrp="1"/>
          </p:cNvSpPr>
          <p:nvPr>
            <p:ph type="ftr" sz="quarter" idx="11"/>
          </p:nvPr>
        </p:nvSpPr>
        <p:spPr/>
        <p:txBody>
          <a:bodyPr/>
          <a:lstStyle/>
          <a:p>
            <a:pPr>
              <a:defRPr/>
            </a:pPr>
            <a:r>
              <a:rPr lang="en-US"/>
              <a:t>FAA Briefing</a:t>
            </a:r>
          </a:p>
        </p:txBody>
      </p:sp>
      <p:sp>
        <p:nvSpPr>
          <p:cNvPr id="6" name="Slide Number Placeholder 5">
            <a:extLst>
              <a:ext uri="{FF2B5EF4-FFF2-40B4-BE49-F238E27FC236}">
                <a16:creationId xmlns:a16="http://schemas.microsoft.com/office/drawing/2014/main" id="{293A3FAC-732E-494B-B955-7987CD9AF1F0}"/>
              </a:ext>
            </a:extLst>
          </p:cNvPr>
          <p:cNvSpPr>
            <a:spLocks noGrp="1"/>
          </p:cNvSpPr>
          <p:nvPr>
            <p:ph type="sldNum" sz="quarter" idx="12"/>
          </p:nvPr>
        </p:nvSpPr>
        <p:spPr/>
        <p:txBody>
          <a:bodyPr/>
          <a:lstStyle/>
          <a:p>
            <a:pPr>
              <a:defRPr/>
            </a:pPr>
            <a:fld id="{EB6791C4-DF4E-4C17-A41C-B2BEB15390BD}" type="slidenum">
              <a:rPr lang="en-US" smtClean="0"/>
              <a:pPr>
                <a:defRPr/>
              </a:pPr>
              <a:t>23</a:t>
            </a:fld>
            <a:endParaRPr lang="en-US"/>
          </a:p>
        </p:txBody>
      </p:sp>
    </p:spTree>
    <p:extLst>
      <p:ext uri="{BB962C8B-B14F-4D97-AF65-F5344CB8AC3E}">
        <p14:creationId xmlns:p14="http://schemas.microsoft.com/office/powerpoint/2010/main" val="8518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6AEAB-6E3F-403F-8B00-00F7C6D59355}"/>
              </a:ext>
            </a:extLst>
          </p:cNvPr>
          <p:cNvSpPr>
            <a:spLocks noGrp="1"/>
          </p:cNvSpPr>
          <p:nvPr>
            <p:ph type="title"/>
          </p:nvPr>
        </p:nvSpPr>
        <p:spPr/>
        <p:txBody>
          <a:bodyPr/>
          <a:lstStyle/>
          <a:p>
            <a:r>
              <a:rPr lang="en-US" dirty="0"/>
              <a:t>Rollout:  Alpha, Beta, Live</a:t>
            </a:r>
          </a:p>
        </p:txBody>
      </p:sp>
      <p:sp>
        <p:nvSpPr>
          <p:cNvPr id="3" name="Content Placeholder 2">
            <a:extLst>
              <a:ext uri="{FF2B5EF4-FFF2-40B4-BE49-F238E27FC236}">
                <a16:creationId xmlns:a16="http://schemas.microsoft.com/office/drawing/2014/main" id="{B1FADB0A-C300-4E93-8C02-4B894EC79B09}"/>
              </a:ext>
            </a:extLst>
          </p:cNvPr>
          <p:cNvSpPr>
            <a:spLocks noGrp="1"/>
          </p:cNvSpPr>
          <p:nvPr>
            <p:ph idx="1"/>
          </p:nvPr>
        </p:nvSpPr>
        <p:spPr/>
        <p:txBody>
          <a:bodyPr/>
          <a:lstStyle/>
          <a:p>
            <a:r>
              <a:rPr lang="en-US" sz="2400" dirty="0"/>
              <a:t>NGS will use three different websites (URLs) as we roll-out the modernized NSRS:</a:t>
            </a:r>
          </a:p>
          <a:p>
            <a:pPr lvl="1"/>
            <a:r>
              <a:rPr lang="en-US" sz="2000" b="1" dirty="0"/>
              <a:t>Live</a:t>
            </a:r>
            <a:r>
              <a:rPr lang="en-US" sz="2000" dirty="0"/>
              <a:t>:  </a:t>
            </a:r>
            <a:r>
              <a:rPr lang="en-US" sz="2000" b="1" dirty="0"/>
              <a:t>www</a:t>
            </a:r>
            <a:r>
              <a:rPr lang="en-US" sz="2000" dirty="0"/>
              <a:t>.ngs.noaa.gov</a:t>
            </a:r>
          </a:p>
          <a:p>
            <a:pPr lvl="2"/>
            <a:r>
              <a:rPr lang="en-US" sz="1800" dirty="0"/>
              <a:t>Will hold the current NSRS until the modernized NSRS has been fully tested and the FGCS has voted to replace the current NSRS with the modernized NSRS</a:t>
            </a:r>
          </a:p>
          <a:p>
            <a:pPr lvl="1"/>
            <a:r>
              <a:rPr lang="en-US" sz="2000" b="1" dirty="0"/>
              <a:t>Beta</a:t>
            </a:r>
            <a:r>
              <a:rPr lang="en-US" sz="2000" dirty="0"/>
              <a:t>:  </a:t>
            </a:r>
            <a:r>
              <a:rPr lang="en-US" sz="2000" b="1" dirty="0"/>
              <a:t>beta</a:t>
            </a:r>
            <a:r>
              <a:rPr lang="en-US" sz="2000" dirty="0"/>
              <a:t>.ngs.noaa.gov</a:t>
            </a:r>
          </a:p>
          <a:p>
            <a:pPr lvl="2"/>
            <a:r>
              <a:rPr lang="en-US" sz="1800" dirty="0"/>
              <a:t>Soon to be re-designed to hold modernized NSRS products only</a:t>
            </a:r>
          </a:p>
          <a:p>
            <a:pPr lvl="2"/>
            <a:r>
              <a:rPr lang="en-US" sz="1800" dirty="0"/>
              <a:t>Every component of the modernized NSRS will be placed here</a:t>
            </a:r>
          </a:p>
          <a:p>
            <a:pPr lvl="2"/>
            <a:r>
              <a:rPr lang="en-US" sz="1800" dirty="0"/>
              <a:t>Products assumed to be complete and correct</a:t>
            </a:r>
          </a:p>
          <a:p>
            <a:pPr lvl="2"/>
            <a:r>
              <a:rPr lang="en-US" sz="1800" dirty="0"/>
              <a:t>For testing</a:t>
            </a:r>
          </a:p>
          <a:p>
            <a:pPr lvl="2"/>
            <a:r>
              <a:rPr lang="en-US" sz="1800" dirty="0"/>
              <a:t>Subject to change or deletion</a:t>
            </a:r>
          </a:p>
          <a:p>
            <a:pPr lvl="1"/>
            <a:r>
              <a:rPr lang="en-US" sz="2000" b="1" dirty="0"/>
              <a:t>Alpha</a:t>
            </a:r>
            <a:r>
              <a:rPr lang="en-US" sz="2000" dirty="0"/>
              <a:t>:  </a:t>
            </a:r>
            <a:r>
              <a:rPr lang="en-US" sz="2000" b="1" dirty="0"/>
              <a:t>alpha</a:t>
            </a:r>
            <a:r>
              <a:rPr lang="en-US" sz="2000" dirty="0"/>
              <a:t>.ngs.noaa.gov</a:t>
            </a:r>
          </a:p>
          <a:p>
            <a:pPr lvl="2"/>
            <a:r>
              <a:rPr lang="en-US" sz="1800" dirty="0"/>
              <a:t>“Incomplete, early, possibly incorrect”</a:t>
            </a:r>
          </a:p>
          <a:p>
            <a:pPr lvl="2"/>
            <a:r>
              <a:rPr lang="en-US" sz="1800" dirty="0"/>
              <a:t>Not everything will go on alpha</a:t>
            </a:r>
          </a:p>
        </p:txBody>
      </p:sp>
      <p:sp>
        <p:nvSpPr>
          <p:cNvPr id="4" name="Date Placeholder 3">
            <a:extLst>
              <a:ext uri="{FF2B5EF4-FFF2-40B4-BE49-F238E27FC236}">
                <a16:creationId xmlns:a16="http://schemas.microsoft.com/office/drawing/2014/main" id="{C1F80F8C-3060-433C-A044-3FAF778EB0CC}"/>
              </a:ext>
            </a:extLst>
          </p:cNvPr>
          <p:cNvSpPr>
            <a:spLocks noGrp="1"/>
          </p:cNvSpPr>
          <p:nvPr>
            <p:ph type="dt" sz="half" idx="10"/>
          </p:nvPr>
        </p:nvSpPr>
        <p:spPr/>
        <p:txBody>
          <a:bodyPr/>
          <a:lstStyle/>
          <a:p>
            <a:pPr>
              <a:defRPr/>
            </a:pPr>
            <a:r>
              <a:rPr lang="en-US"/>
              <a:t>September 18, 2024</a:t>
            </a:r>
          </a:p>
        </p:txBody>
      </p:sp>
      <p:sp>
        <p:nvSpPr>
          <p:cNvPr id="5" name="Footer Placeholder 4">
            <a:extLst>
              <a:ext uri="{FF2B5EF4-FFF2-40B4-BE49-F238E27FC236}">
                <a16:creationId xmlns:a16="http://schemas.microsoft.com/office/drawing/2014/main" id="{D37809E7-4CCE-45A9-A7F3-2AEC505C68F3}"/>
              </a:ext>
            </a:extLst>
          </p:cNvPr>
          <p:cNvSpPr>
            <a:spLocks noGrp="1"/>
          </p:cNvSpPr>
          <p:nvPr>
            <p:ph type="ftr" sz="quarter" idx="11"/>
          </p:nvPr>
        </p:nvSpPr>
        <p:spPr/>
        <p:txBody>
          <a:bodyPr/>
          <a:lstStyle/>
          <a:p>
            <a:pPr>
              <a:defRPr/>
            </a:pPr>
            <a:r>
              <a:rPr lang="en-US"/>
              <a:t>FAA Briefing</a:t>
            </a:r>
          </a:p>
        </p:txBody>
      </p:sp>
      <p:sp>
        <p:nvSpPr>
          <p:cNvPr id="6" name="Slide Number Placeholder 5">
            <a:extLst>
              <a:ext uri="{FF2B5EF4-FFF2-40B4-BE49-F238E27FC236}">
                <a16:creationId xmlns:a16="http://schemas.microsoft.com/office/drawing/2014/main" id="{7B9A63F5-3876-445A-8F1F-B863684E3039}"/>
              </a:ext>
            </a:extLst>
          </p:cNvPr>
          <p:cNvSpPr>
            <a:spLocks noGrp="1"/>
          </p:cNvSpPr>
          <p:nvPr>
            <p:ph type="sldNum" sz="quarter" idx="12"/>
          </p:nvPr>
        </p:nvSpPr>
        <p:spPr/>
        <p:txBody>
          <a:bodyPr/>
          <a:lstStyle/>
          <a:p>
            <a:pPr>
              <a:defRPr/>
            </a:pPr>
            <a:fld id="{EB6791C4-DF4E-4C17-A41C-B2BEB15390BD}" type="slidenum">
              <a:rPr lang="en-US" smtClean="0"/>
              <a:pPr>
                <a:defRPr/>
              </a:pPr>
              <a:t>24</a:t>
            </a:fld>
            <a:endParaRPr lang="en-US"/>
          </a:p>
        </p:txBody>
      </p:sp>
    </p:spTree>
    <p:extLst>
      <p:ext uri="{BB962C8B-B14F-4D97-AF65-F5344CB8AC3E}">
        <p14:creationId xmlns:p14="http://schemas.microsoft.com/office/powerpoint/2010/main" val="3003757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C8EC03-4BC2-4DF6-80B9-23B66E223752}"/>
              </a:ext>
            </a:extLst>
          </p:cNvPr>
          <p:cNvSpPr>
            <a:spLocks noGrp="1"/>
          </p:cNvSpPr>
          <p:nvPr>
            <p:ph type="title"/>
          </p:nvPr>
        </p:nvSpPr>
        <p:spPr/>
        <p:txBody>
          <a:bodyPr/>
          <a:lstStyle/>
          <a:p>
            <a:r>
              <a:rPr lang="en-US" dirty="0"/>
              <a:t>Current NSRS during rollout and testing</a:t>
            </a:r>
          </a:p>
        </p:txBody>
      </p:sp>
      <p:sp>
        <p:nvSpPr>
          <p:cNvPr id="3" name="Content Placeholder 2">
            <a:extLst>
              <a:ext uri="{FF2B5EF4-FFF2-40B4-BE49-F238E27FC236}">
                <a16:creationId xmlns:a16="http://schemas.microsoft.com/office/drawing/2014/main" id="{6CA3BF2A-7DA9-428F-A1B3-FE230A994553}"/>
              </a:ext>
            </a:extLst>
          </p:cNvPr>
          <p:cNvSpPr>
            <a:spLocks noGrp="1"/>
          </p:cNvSpPr>
          <p:nvPr>
            <p:ph idx="1"/>
          </p:nvPr>
        </p:nvSpPr>
        <p:spPr/>
        <p:txBody>
          <a:bodyPr/>
          <a:lstStyle/>
          <a:p>
            <a:r>
              <a:rPr lang="en-US" dirty="0"/>
              <a:t>While the </a:t>
            </a:r>
            <a:r>
              <a:rPr lang="en-US" b="1" i="1" dirty="0"/>
              <a:t>modernized</a:t>
            </a:r>
            <a:r>
              <a:rPr lang="en-US" dirty="0"/>
              <a:t> NSRS is being rolled out and tested, </a:t>
            </a:r>
            <a:r>
              <a:rPr lang="en-US" u="sng" dirty="0"/>
              <a:t>the</a:t>
            </a:r>
            <a:r>
              <a:rPr lang="en-US" dirty="0"/>
              <a:t> </a:t>
            </a:r>
            <a:r>
              <a:rPr lang="en-US" b="1" i="1" u="sng" dirty="0"/>
              <a:t>current</a:t>
            </a:r>
            <a:r>
              <a:rPr lang="en-US" u="sng" dirty="0"/>
              <a:t> NSRS will remain the official NSRS of the United States</a:t>
            </a:r>
          </a:p>
          <a:p>
            <a:pPr lvl="1"/>
            <a:r>
              <a:rPr lang="en-US" dirty="0"/>
              <a:t>This will not change until the  FGCS vote (probably 2026)</a:t>
            </a:r>
          </a:p>
          <a:p>
            <a:r>
              <a:rPr lang="en-US" dirty="0"/>
              <a:t>URL </a:t>
            </a:r>
            <a:r>
              <a:rPr lang="en-US" dirty="0">
                <a:hlinkClick r:id="rId2"/>
              </a:rPr>
              <a:t>www.ngs.noaa.gov</a:t>
            </a:r>
            <a:r>
              <a:rPr lang="en-US" dirty="0"/>
              <a:t> will only hold </a:t>
            </a:r>
            <a:r>
              <a:rPr lang="en-US" b="1" i="1" dirty="0"/>
              <a:t>current</a:t>
            </a:r>
            <a:r>
              <a:rPr lang="en-US" dirty="0"/>
              <a:t> NSRS </a:t>
            </a:r>
          </a:p>
          <a:p>
            <a:endParaRPr lang="en-US" dirty="0"/>
          </a:p>
        </p:txBody>
      </p:sp>
      <p:sp>
        <p:nvSpPr>
          <p:cNvPr id="4" name="Date Placeholder 3">
            <a:extLst>
              <a:ext uri="{FF2B5EF4-FFF2-40B4-BE49-F238E27FC236}">
                <a16:creationId xmlns:a16="http://schemas.microsoft.com/office/drawing/2014/main" id="{FE0A1764-122F-4FE5-8086-6E423ACE56D5}"/>
              </a:ext>
            </a:extLst>
          </p:cNvPr>
          <p:cNvSpPr>
            <a:spLocks noGrp="1"/>
          </p:cNvSpPr>
          <p:nvPr>
            <p:ph type="dt" sz="half" idx="10"/>
          </p:nvPr>
        </p:nvSpPr>
        <p:spPr/>
        <p:txBody>
          <a:bodyPr/>
          <a:lstStyle/>
          <a:p>
            <a:pPr>
              <a:defRPr/>
            </a:pPr>
            <a:r>
              <a:rPr lang="en-US"/>
              <a:t>September 18, 2024</a:t>
            </a:r>
          </a:p>
        </p:txBody>
      </p:sp>
      <p:sp>
        <p:nvSpPr>
          <p:cNvPr id="5" name="Footer Placeholder 4">
            <a:extLst>
              <a:ext uri="{FF2B5EF4-FFF2-40B4-BE49-F238E27FC236}">
                <a16:creationId xmlns:a16="http://schemas.microsoft.com/office/drawing/2014/main" id="{9AB64409-F870-466D-BCF2-410143093AB6}"/>
              </a:ext>
            </a:extLst>
          </p:cNvPr>
          <p:cNvSpPr>
            <a:spLocks noGrp="1"/>
          </p:cNvSpPr>
          <p:nvPr>
            <p:ph type="ftr" sz="quarter" idx="11"/>
          </p:nvPr>
        </p:nvSpPr>
        <p:spPr/>
        <p:txBody>
          <a:bodyPr/>
          <a:lstStyle/>
          <a:p>
            <a:pPr>
              <a:defRPr/>
            </a:pPr>
            <a:r>
              <a:rPr lang="en-US"/>
              <a:t>FAA Briefing</a:t>
            </a:r>
          </a:p>
        </p:txBody>
      </p:sp>
      <p:sp>
        <p:nvSpPr>
          <p:cNvPr id="6" name="Slide Number Placeholder 5">
            <a:extLst>
              <a:ext uri="{FF2B5EF4-FFF2-40B4-BE49-F238E27FC236}">
                <a16:creationId xmlns:a16="http://schemas.microsoft.com/office/drawing/2014/main" id="{B3D12A70-2D9B-4262-B068-A631DD64FCC8}"/>
              </a:ext>
            </a:extLst>
          </p:cNvPr>
          <p:cNvSpPr>
            <a:spLocks noGrp="1"/>
          </p:cNvSpPr>
          <p:nvPr>
            <p:ph type="sldNum" sz="quarter" idx="12"/>
          </p:nvPr>
        </p:nvSpPr>
        <p:spPr/>
        <p:txBody>
          <a:bodyPr/>
          <a:lstStyle/>
          <a:p>
            <a:pPr>
              <a:defRPr/>
            </a:pPr>
            <a:fld id="{EB6791C4-DF4E-4C17-A41C-B2BEB15390BD}" type="slidenum">
              <a:rPr lang="en-US" smtClean="0"/>
              <a:pPr>
                <a:defRPr/>
              </a:pPr>
              <a:t>25</a:t>
            </a:fld>
            <a:endParaRPr lang="en-US"/>
          </a:p>
        </p:txBody>
      </p:sp>
    </p:spTree>
    <p:extLst>
      <p:ext uri="{BB962C8B-B14F-4D97-AF65-F5344CB8AC3E}">
        <p14:creationId xmlns:p14="http://schemas.microsoft.com/office/powerpoint/2010/main" val="1524633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71DD0-B5B2-479D-BF8D-D36E43727A69}"/>
              </a:ext>
            </a:extLst>
          </p:cNvPr>
          <p:cNvSpPr>
            <a:spLocks noGrp="1"/>
          </p:cNvSpPr>
          <p:nvPr>
            <p:ph type="title"/>
          </p:nvPr>
        </p:nvSpPr>
        <p:spPr/>
        <p:txBody>
          <a:bodyPr/>
          <a:lstStyle/>
          <a:p>
            <a:r>
              <a:rPr lang="en-US" dirty="0"/>
              <a:t>Testing into replacement</a:t>
            </a:r>
          </a:p>
        </p:txBody>
      </p:sp>
      <p:sp>
        <p:nvSpPr>
          <p:cNvPr id="3" name="Content Placeholder 2">
            <a:extLst>
              <a:ext uri="{FF2B5EF4-FFF2-40B4-BE49-F238E27FC236}">
                <a16:creationId xmlns:a16="http://schemas.microsoft.com/office/drawing/2014/main" id="{67211C4D-A804-421F-9BEA-A78D8D7226EA}"/>
              </a:ext>
            </a:extLst>
          </p:cNvPr>
          <p:cNvSpPr>
            <a:spLocks noGrp="1"/>
          </p:cNvSpPr>
          <p:nvPr>
            <p:ph idx="1"/>
          </p:nvPr>
        </p:nvSpPr>
        <p:spPr>
          <a:xfrm>
            <a:off x="609600" y="1417638"/>
            <a:ext cx="10972800" cy="4525963"/>
          </a:xfrm>
        </p:spPr>
        <p:txBody>
          <a:bodyPr/>
          <a:lstStyle/>
          <a:p>
            <a:r>
              <a:rPr lang="en-US" dirty="0"/>
              <a:t>From late 2025 into sometime in 2026, all modernized NSRS components on Beta will go through testing and feedback</a:t>
            </a:r>
          </a:p>
          <a:p>
            <a:r>
              <a:rPr lang="en-US" dirty="0"/>
              <a:t>After the FGCS vote, a few months of work remain:</a:t>
            </a:r>
          </a:p>
          <a:p>
            <a:pPr lvl="1"/>
            <a:r>
              <a:rPr lang="en-US" dirty="0"/>
              <a:t>The FGCS will issue an FRN officially announcing the adoption of the modernized NSRS</a:t>
            </a:r>
          </a:p>
          <a:p>
            <a:pPr lvl="1"/>
            <a:r>
              <a:rPr lang="en-US" dirty="0"/>
              <a:t>The beta website may be wiped of submitted data*</a:t>
            </a:r>
          </a:p>
          <a:p>
            <a:pPr lvl="1"/>
            <a:r>
              <a:rPr lang="en-US" dirty="0"/>
              <a:t>All modernized NSRS components moved to the Live website</a:t>
            </a:r>
          </a:p>
          <a:p>
            <a:pPr lvl="2"/>
            <a:r>
              <a:rPr lang="en-US" dirty="0"/>
              <a:t>Submissions will then begin in earnest and won’t be deleted</a:t>
            </a:r>
          </a:p>
          <a:p>
            <a:pPr lvl="1"/>
            <a:r>
              <a:rPr lang="en-US" dirty="0"/>
              <a:t>All current NSRS components moved “elsewhere”</a:t>
            </a:r>
          </a:p>
          <a:p>
            <a:pPr lvl="2"/>
            <a:r>
              <a:rPr lang="en-US" dirty="0"/>
              <a:t>No further submissions to the NGS IDB will be allowed at this point</a:t>
            </a:r>
          </a:p>
          <a:p>
            <a:pPr lvl="1"/>
            <a:endParaRPr lang="en-US" dirty="0"/>
          </a:p>
        </p:txBody>
      </p:sp>
      <p:sp>
        <p:nvSpPr>
          <p:cNvPr id="4" name="Date Placeholder 3">
            <a:extLst>
              <a:ext uri="{FF2B5EF4-FFF2-40B4-BE49-F238E27FC236}">
                <a16:creationId xmlns:a16="http://schemas.microsoft.com/office/drawing/2014/main" id="{FC4F8CE1-E57A-4628-835B-4E35C8346AEE}"/>
              </a:ext>
            </a:extLst>
          </p:cNvPr>
          <p:cNvSpPr>
            <a:spLocks noGrp="1"/>
          </p:cNvSpPr>
          <p:nvPr>
            <p:ph type="dt" sz="half" idx="10"/>
          </p:nvPr>
        </p:nvSpPr>
        <p:spPr/>
        <p:txBody>
          <a:bodyPr/>
          <a:lstStyle/>
          <a:p>
            <a:pPr>
              <a:defRPr/>
            </a:pPr>
            <a:r>
              <a:rPr lang="en-US"/>
              <a:t>September 18, 2024</a:t>
            </a:r>
          </a:p>
        </p:txBody>
      </p:sp>
      <p:sp>
        <p:nvSpPr>
          <p:cNvPr id="5" name="Footer Placeholder 4">
            <a:extLst>
              <a:ext uri="{FF2B5EF4-FFF2-40B4-BE49-F238E27FC236}">
                <a16:creationId xmlns:a16="http://schemas.microsoft.com/office/drawing/2014/main" id="{ECBAF271-B607-48A1-B881-BCA24435262D}"/>
              </a:ext>
            </a:extLst>
          </p:cNvPr>
          <p:cNvSpPr>
            <a:spLocks noGrp="1"/>
          </p:cNvSpPr>
          <p:nvPr>
            <p:ph type="ftr" sz="quarter" idx="11"/>
          </p:nvPr>
        </p:nvSpPr>
        <p:spPr/>
        <p:txBody>
          <a:bodyPr/>
          <a:lstStyle/>
          <a:p>
            <a:pPr>
              <a:defRPr/>
            </a:pPr>
            <a:r>
              <a:rPr lang="en-US"/>
              <a:t>FAA Briefing</a:t>
            </a:r>
          </a:p>
        </p:txBody>
      </p:sp>
      <p:sp>
        <p:nvSpPr>
          <p:cNvPr id="6" name="Slide Number Placeholder 5">
            <a:extLst>
              <a:ext uri="{FF2B5EF4-FFF2-40B4-BE49-F238E27FC236}">
                <a16:creationId xmlns:a16="http://schemas.microsoft.com/office/drawing/2014/main" id="{A11011BF-56FC-4682-866A-05D3C6A9A9E3}"/>
              </a:ext>
            </a:extLst>
          </p:cNvPr>
          <p:cNvSpPr>
            <a:spLocks noGrp="1"/>
          </p:cNvSpPr>
          <p:nvPr>
            <p:ph type="sldNum" sz="quarter" idx="12"/>
          </p:nvPr>
        </p:nvSpPr>
        <p:spPr/>
        <p:txBody>
          <a:bodyPr/>
          <a:lstStyle/>
          <a:p>
            <a:pPr>
              <a:defRPr/>
            </a:pPr>
            <a:fld id="{EB6791C4-DF4E-4C17-A41C-B2BEB15390BD}" type="slidenum">
              <a:rPr lang="en-US" smtClean="0"/>
              <a:pPr>
                <a:defRPr/>
              </a:pPr>
              <a:t>26</a:t>
            </a:fld>
            <a:endParaRPr lang="en-US"/>
          </a:p>
        </p:txBody>
      </p:sp>
    </p:spTree>
    <p:extLst>
      <p:ext uri="{BB962C8B-B14F-4D97-AF65-F5344CB8AC3E}">
        <p14:creationId xmlns:p14="http://schemas.microsoft.com/office/powerpoint/2010/main" val="3837881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1F395-AF6A-407B-9165-438E13E23103}"/>
              </a:ext>
            </a:extLst>
          </p:cNvPr>
          <p:cNvSpPr>
            <a:spLocks noGrp="1"/>
          </p:cNvSpPr>
          <p:nvPr>
            <p:ph type="title"/>
          </p:nvPr>
        </p:nvSpPr>
        <p:spPr/>
        <p:txBody>
          <a:bodyPr/>
          <a:lstStyle/>
          <a:p>
            <a:r>
              <a:rPr lang="en-US" dirty="0"/>
              <a:t>After testing and the FGCS vote</a:t>
            </a:r>
          </a:p>
        </p:txBody>
      </p:sp>
      <p:sp>
        <p:nvSpPr>
          <p:cNvPr id="4" name="Date Placeholder 3">
            <a:extLst>
              <a:ext uri="{FF2B5EF4-FFF2-40B4-BE49-F238E27FC236}">
                <a16:creationId xmlns:a16="http://schemas.microsoft.com/office/drawing/2014/main" id="{71152651-6E65-42C0-A1E2-3C983BB9B68E}"/>
              </a:ext>
            </a:extLst>
          </p:cNvPr>
          <p:cNvSpPr>
            <a:spLocks noGrp="1"/>
          </p:cNvSpPr>
          <p:nvPr>
            <p:ph type="dt" sz="half" idx="10"/>
          </p:nvPr>
        </p:nvSpPr>
        <p:spPr/>
        <p:txBody>
          <a:bodyPr/>
          <a:lstStyle/>
          <a:p>
            <a:pPr>
              <a:defRPr/>
            </a:pPr>
            <a:r>
              <a:rPr lang="en-US"/>
              <a:t>September 18, 2024</a:t>
            </a:r>
          </a:p>
        </p:txBody>
      </p:sp>
      <p:sp>
        <p:nvSpPr>
          <p:cNvPr id="5" name="Footer Placeholder 4">
            <a:extLst>
              <a:ext uri="{FF2B5EF4-FFF2-40B4-BE49-F238E27FC236}">
                <a16:creationId xmlns:a16="http://schemas.microsoft.com/office/drawing/2014/main" id="{DFB931C6-A546-4059-89CA-87AEF6B151D3}"/>
              </a:ext>
            </a:extLst>
          </p:cNvPr>
          <p:cNvSpPr>
            <a:spLocks noGrp="1"/>
          </p:cNvSpPr>
          <p:nvPr>
            <p:ph type="ftr" sz="quarter" idx="11"/>
          </p:nvPr>
        </p:nvSpPr>
        <p:spPr/>
        <p:txBody>
          <a:bodyPr/>
          <a:lstStyle/>
          <a:p>
            <a:pPr>
              <a:defRPr/>
            </a:pPr>
            <a:r>
              <a:rPr lang="en-US"/>
              <a:t>FAA Briefing</a:t>
            </a:r>
          </a:p>
        </p:txBody>
      </p:sp>
      <p:sp>
        <p:nvSpPr>
          <p:cNvPr id="6" name="Slide Number Placeholder 5">
            <a:extLst>
              <a:ext uri="{FF2B5EF4-FFF2-40B4-BE49-F238E27FC236}">
                <a16:creationId xmlns:a16="http://schemas.microsoft.com/office/drawing/2014/main" id="{0C04352E-5224-4CF2-8740-39F826F8CC33}"/>
              </a:ext>
            </a:extLst>
          </p:cNvPr>
          <p:cNvSpPr>
            <a:spLocks noGrp="1"/>
          </p:cNvSpPr>
          <p:nvPr>
            <p:ph type="sldNum" sz="quarter" idx="12"/>
          </p:nvPr>
        </p:nvSpPr>
        <p:spPr/>
        <p:txBody>
          <a:bodyPr/>
          <a:lstStyle/>
          <a:p>
            <a:pPr>
              <a:defRPr/>
            </a:pPr>
            <a:fld id="{EB6791C4-DF4E-4C17-A41C-B2BEB15390BD}" type="slidenum">
              <a:rPr lang="en-US" smtClean="0"/>
              <a:pPr>
                <a:defRPr/>
              </a:pPr>
              <a:t>27</a:t>
            </a:fld>
            <a:endParaRPr lang="en-US"/>
          </a:p>
        </p:txBody>
      </p:sp>
      <p:cxnSp>
        <p:nvCxnSpPr>
          <p:cNvPr id="23" name="Straight Connector 22">
            <a:extLst>
              <a:ext uri="{FF2B5EF4-FFF2-40B4-BE49-F238E27FC236}">
                <a16:creationId xmlns:a16="http://schemas.microsoft.com/office/drawing/2014/main" id="{293B322F-755D-4739-8F21-9048EFDCB09E}"/>
              </a:ext>
            </a:extLst>
          </p:cNvPr>
          <p:cNvCxnSpPr/>
          <p:nvPr/>
        </p:nvCxnSpPr>
        <p:spPr>
          <a:xfrm>
            <a:off x="72887" y="3048000"/>
            <a:ext cx="11748052" cy="0"/>
          </a:xfrm>
          <a:prstGeom prst="line">
            <a:avLst/>
          </a:prstGeom>
        </p:spPr>
        <p:style>
          <a:lnRef idx="2">
            <a:schemeClr val="accent1"/>
          </a:lnRef>
          <a:fillRef idx="0">
            <a:schemeClr val="accent1"/>
          </a:fillRef>
          <a:effectRef idx="1">
            <a:schemeClr val="accent1"/>
          </a:effectRef>
          <a:fontRef idx="minor">
            <a:schemeClr val="tx1"/>
          </a:fontRef>
        </p:style>
      </p:cxnSp>
      <p:sp>
        <p:nvSpPr>
          <p:cNvPr id="24" name="TextBox 23">
            <a:extLst>
              <a:ext uri="{FF2B5EF4-FFF2-40B4-BE49-F238E27FC236}">
                <a16:creationId xmlns:a16="http://schemas.microsoft.com/office/drawing/2014/main" id="{82472452-1623-4C6E-981A-1BC71A3523D5}"/>
              </a:ext>
            </a:extLst>
          </p:cNvPr>
          <p:cNvSpPr txBox="1"/>
          <p:nvPr/>
        </p:nvSpPr>
        <p:spPr>
          <a:xfrm>
            <a:off x="53138" y="3117414"/>
            <a:ext cx="2172390" cy="369332"/>
          </a:xfrm>
          <a:prstGeom prst="rect">
            <a:avLst/>
          </a:prstGeom>
          <a:noFill/>
        </p:spPr>
        <p:txBody>
          <a:bodyPr wrap="none" rtlCol="0">
            <a:spAutoFit/>
          </a:bodyPr>
          <a:lstStyle/>
          <a:p>
            <a:r>
              <a:rPr lang="en-US" b="1" dirty="0"/>
              <a:t>beta</a:t>
            </a:r>
            <a:r>
              <a:rPr lang="en-US" dirty="0"/>
              <a:t>.ngs.noaa.gov:</a:t>
            </a:r>
          </a:p>
        </p:txBody>
      </p:sp>
      <p:sp>
        <p:nvSpPr>
          <p:cNvPr id="25" name="TextBox 24">
            <a:extLst>
              <a:ext uri="{FF2B5EF4-FFF2-40B4-BE49-F238E27FC236}">
                <a16:creationId xmlns:a16="http://schemas.microsoft.com/office/drawing/2014/main" id="{A908C21F-E982-42A4-A6B4-4DE987EE16CD}"/>
              </a:ext>
            </a:extLst>
          </p:cNvPr>
          <p:cNvSpPr txBox="1"/>
          <p:nvPr/>
        </p:nvSpPr>
        <p:spPr>
          <a:xfrm>
            <a:off x="53138" y="1083013"/>
            <a:ext cx="2198038" cy="369332"/>
          </a:xfrm>
          <a:prstGeom prst="rect">
            <a:avLst/>
          </a:prstGeom>
          <a:noFill/>
        </p:spPr>
        <p:txBody>
          <a:bodyPr wrap="none" rtlCol="0">
            <a:spAutoFit/>
          </a:bodyPr>
          <a:lstStyle/>
          <a:p>
            <a:r>
              <a:rPr lang="en-US" b="1" dirty="0"/>
              <a:t>geodesy</a:t>
            </a:r>
            <a:r>
              <a:rPr lang="en-US" dirty="0"/>
              <a:t>.noaa.gov:</a:t>
            </a:r>
          </a:p>
        </p:txBody>
      </p:sp>
      <p:sp>
        <p:nvSpPr>
          <p:cNvPr id="28" name="TextBox 27">
            <a:extLst>
              <a:ext uri="{FF2B5EF4-FFF2-40B4-BE49-F238E27FC236}">
                <a16:creationId xmlns:a16="http://schemas.microsoft.com/office/drawing/2014/main" id="{66A0DEFE-32C7-4104-9998-1FF92305FF8B}"/>
              </a:ext>
            </a:extLst>
          </p:cNvPr>
          <p:cNvSpPr txBox="1"/>
          <p:nvPr/>
        </p:nvSpPr>
        <p:spPr>
          <a:xfrm>
            <a:off x="609600" y="2351302"/>
            <a:ext cx="4016549" cy="553998"/>
          </a:xfrm>
          <a:prstGeom prst="rect">
            <a:avLst/>
          </a:prstGeom>
          <a:solidFill>
            <a:schemeClr val="bg1"/>
          </a:solidFill>
          <a:ln>
            <a:solidFill>
              <a:schemeClr val="tx1"/>
            </a:solidFill>
          </a:ln>
        </p:spPr>
        <p:txBody>
          <a:bodyPr wrap="none" rtlCol="0">
            <a:spAutoFit/>
          </a:bodyPr>
          <a:lstStyle/>
          <a:p>
            <a:r>
              <a:rPr lang="en-US" dirty="0"/>
              <a:t>OPUS-Projects (GPS) </a:t>
            </a:r>
          </a:p>
          <a:p>
            <a:r>
              <a:rPr lang="en-US" sz="1200" b="1" dirty="0"/>
              <a:t>(</a:t>
            </a:r>
            <a:r>
              <a:rPr lang="en-US" sz="1200" b="1" dirty="0" err="1"/>
              <a:t>Bluebooking</a:t>
            </a:r>
            <a:r>
              <a:rPr lang="en-US" sz="1200" b="1" dirty="0"/>
              <a:t>, HTDP, ADJUST, NGS IDB, Datasheets)</a:t>
            </a:r>
          </a:p>
        </p:txBody>
      </p:sp>
      <p:grpSp>
        <p:nvGrpSpPr>
          <p:cNvPr id="17" name="Group 16">
            <a:extLst>
              <a:ext uri="{FF2B5EF4-FFF2-40B4-BE49-F238E27FC236}">
                <a16:creationId xmlns:a16="http://schemas.microsoft.com/office/drawing/2014/main" id="{23E1BEE5-09E0-4E7D-A484-9948CA478BAF}"/>
              </a:ext>
            </a:extLst>
          </p:cNvPr>
          <p:cNvGrpSpPr/>
          <p:nvPr/>
        </p:nvGrpSpPr>
        <p:grpSpPr>
          <a:xfrm>
            <a:off x="1113955" y="3371493"/>
            <a:ext cx="10581231" cy="2671410"/>
            <a:chOff x="1113955" y="3371493"/>
            <a:chExt cx="10581231" cy="2671410"/>
          </a:xfrm>
        </p:grpSpPr>
        <p:sp>
          <p:nvSpPr>
            <p:cNvPr id="7" name="TextBox 6">
              <a:extLst>
                <a:ext uri="{FF2B5EF4-FFF2-40B4-BE49-F238E27FC236}">
                  <a16:creationId xmlns:a16="http://schemas.microsoft.com/office/drawing/2014/main" id="{DB40303B-8014-499E-9A6B-2907335A38DA}"/>
                </a:ext>
              </a:extLst>
            </p:cNvPr>
            <p:cNvSpPr txBox="1"/>
            <p:nvPr/>
          </p:nvSpPr>
          <p:spPr>
            <a:xfrm>
              <a:off x="1130622" y="3500659"/>
              <a:ext cx="2095445" cy="369332"/>
            </a:xfrm>
            <a:prstGeom prst="rect">
              <a:avLst/>
            </a:prstGeom>
            <a:solidFill>
              <a:schemeClr val="bg1"/>
            </a:solidFill>
            <a:ln>
              <a:solidFill>
                <a:schemeClr val="tx1"/>
              </a:solidFill>
            </a:ln>
          </p:spPr>
          <p:txBody>
            <a:bodyPr wrap="none" rtlCol="0">
              <a:spAutoFit/>
            </a:bodyPr>
            <a:lstStyle/>
            <a:p>
              <a:r>
                <a:rPr lang="en-US" dirty="0"/>
                <a:t>ITRF2020 on NCN</a:t>
              </a:r>
            </a:p>
          </p:txBody>
        </p:sp>
        <p:sp>
          <p:nvSpPr>
            <p:cNvPr id="8" name="TextBox 7">
              <a:extLst>
                <a:ext uri="{FF2B5EF4-FFF2-40B4-BE49-F238E27FC236}">
                  <a16:creationId xmlns:a16="http://schemas.microsoft.com/office/drawing/2014/main" id="{3B7931D8-D6C7-43AC-8D44-B5C805C6B5CA}"/>
                </a:ext>
              </a:extLst>
            </p:cNvPr>
            <p:cNvSpPr txBox="1"/>
            <p:nvPr/>
          </p:nvSpPr>
          <p:spPr>
            <a:xfrm>
              <a:off x="3390059" y="3371493"/>
              <a:ext cx="1159292" cy="369332"/>
            </a:xfrm>
            <a:prstGeom prst="rect">
              <a:avLst/>
            </a:prstGeom>
            <a:solidFill>
              <a:schemeClr val="bg1"/>
            </a:solidFill>
            <a:ln>
              <a:solidFill>
                <a:schemeClr val="tx1"/>
              </a:solidFill>
            </a:ln>
          </p:spPr>
          <p:txBody>
            <a:bodyPr wrap="none" rtlCol="0">
              <a:spAutoFit/>
            </a:bodyPr>
            <a:lstStyle/>
            <a:p>
              <a:r>
                <a:rPr lang="en-US" dirty="0"/>
                <a:t>EPP2022</a:t>
              </a:r>
            </a:p>
          </p:txBody>
        </p:sp>
        <p:sp>
          <p:nvSpPr>
            <p:cNvPr id="9" name="TextBox 8">
              <a:extLst>
                <a:ext uri="{FF2B5EF4-FFF2-40B4-BE49-F238E27FC236}">
                  <a16:creationId xmlns:a16="http://schemas.microsoft.com/office/drawing/2014/main" id="{C8624F48-BC8A-4C4D-9DD8-2240C5B42C27}"/>
                </a:ext>
              </a:extLst>
            </p:cNvPr>
            <p:cNvSpPr txBox="1"/>
            <p:nvPr/>
          </p:nvSpPr>
          <p:spPr>
            <a:xfrm>
              <a:off x="3407290" y="3840368"/>
              <a:ext cx="1261884" cy="369332"/>
            </a:xfrm>
            <a:prstGeom prst="rect">
              <a:avLst/>
            </a:prstGeom>
            <a:solidFill>
              <a:schemeClr val="bg1"/>
            </a:solidFill>
            <a:ln>
              <a:solidFill>
                <a:schemeClr val="tx1"/>
              </a:solidFill>
            </a:ln>
          </p:spPr>
          <p:txBody>
            <a:bodyPr wrap="none" rtlCol="0">
              <a:spAutoFit/>
            </a:bodyPr>
            <a:lstStyle/>
            <a:p>
              <a:r>
                <a:rPr lang="en-US" dirty="0"/>
                <a:t>IFDM2022</a:t>
              </a:r>
            </a:p>
          </p:txBody>
        </p:sp>
        <p:sp>
          <p:nvSpPr>
            <p:cNvPr id="10" name="TextBox 9">
              <a:extLst>
                <a:ext uri="{FF2B5EF4-FFF2-40B4-BE49-F238E27FC236}">
                  <a16:creationId xmlns:a16="http://schemas.microsoft.com/office/drawing/2014/main" id="{611B4236-8C9E-4D0D-A29D-E83C264D358A}"/>
                </a:ext>
              </a:extLst>
            </p:cNvPr>
            <p:cNvSpPr txBox="1"/>
            <p:nvPr/>
          </p:nvSpPr>
          <p:spPr>
            <a:xfrm>
              <a:off x="1130622" y="3939404"/>
              <a:ext cx="1326004" cy="369332"/>
            </a:xfrm>
            <a:prstGeom prst="rect">
              <a:avLst/>
            </a:prstGeom>
            <a:solidFill>
              <a:schemeClr val="bg1"/>
            </a:solidFill>
            <a:ln>
              <a:solidFill>
                <a:schemeClr val="tx1"/>
              </a:solidFill>
            </a:ln>
          </p:spPr>
          <p:txBody>
            <a:bodyPr wrap="none" rtlCol="0">
              <a:spAutoFit/>
            </a:bodyPr>
            <a:lstStyle/>
            <a:p>
              <a:r>
                <a:rPr lang="en-US" dirty="0"/>
                <a:t>SPCS2022</a:t>
              </a:r>
            </a:p>
          </p:txBody>
        </p:sp>
        <p:sp>
          <p:nvSpPr>
            <p:cNvPr id="11" name="TextBox 10">
              <a:extLst>
                <a:ext uri="{FF2B5EF4-FFF2-40B4-BE49-F238E27FC236}">
                  <a16:creationId xmlns:a16="http://schemas.microsoft.com/office/drawing/2014/main" id="{31641612-2B68-427F-BD7C-70236411C8B9}"/>
                </a:ext>
              </a:extLst>
            </p:cNvPr>
            <p:cNvSpPr txBox="1"/>
            <p:nvPr/>
          </p:nvSpPr>
          <p:spPr>
            <a:xfrm>
              <a:off x="1130622" y="4362154"/>
              <a:ext cx="1069524" cy="369332"/>
            </a:xfrm>
            <a:prstGeom prst="rect">
              <a:avLst/>
            </a:prstGeom>
            <a:solidFill>
              <a:schemeClr val="bg1"/>
            </a:solidFill>
            <a:ln>
              <a:solidFill>
                <a:schemeClr val="tx1"/>
              </a:solidFill>
            </a:ln>
          </p:spPr>
          <p:txBody>
            <a:bodyPr wrap="none" rtlCol="0">
              <a:spAutoFit/>
            </a:bodyPr>
            <a:lstStyle/>
            <a:p>
              <a:r>
                <a:rPr lang="en-US" dirty="0"/>
                <a:t>GM2022</a:t>
              </a:r>
            </a:p>
          </p:txBody>
        </p:sp>
        <p:sp>
          <p:nvSpPr>
            <p:cNvPr id="12" name="TextBox 11">
              <a:extLst>
                <a:ext uri="{FF2B5EF4-FFF2-40B4-BE49-F238E27FC236}">
                  <a16:creationId xmlns:a16="http://schemas.microsoft.com/office/drawing/2014/main" id="{925B26F8-5A22-4F32-8E5F-0AE0AC1DFB04}"/>
                </a:ext>
              </a:extLst>
            </p:cNvPr>
            <p:cNvSpPr txBox="1"/>
            <p:nvPr/>
          </p:nvSpPr>
          <p:spPr>
            <a:xfrm>
              <a:off x="2970347" y="4569428"/>
              <a:ext cx="1441420" cy="369332"/>
            </a:xfrm>
            <a:prstGeom prst="rect">
              <a:avLst/>
            </a:prstGeom>
            <a:solidFill>
              <a:schemeClr val="bg1"/>
            </a:solidFill>
            <a:ln>
              <a:solidFill>
                <a:schemeClr val="tx1"/>
              </a:solidFill>
            </a:ln>
          </p:spPr>
          <p:txBody>
            <a:bodyPr wrap="none" rtlCol="0">
              <a:spAutoFit/>
            </a:bodyPr>
            <a:lstStyle/>
            <a:p>
              <a:r>
                <a:rPr lang="en-US" dirty="0"/>
                <a:t>GEOID2022</a:t>
              </a:r>
            </a:p>
          </p:txBody>
        </p:sp>
        <p:sp>
          <p:nvSpPr>
            <p:cNvPr id="13" name="TextBox 12">
              <a:extLst>
                <a:ext uri="{FF2B5EF4-FFF2-40B4-BE49-F238E27FC236}">
                  <a16:creationId xmlns:a16="http://schemas.microsoft.com/office/drawing/2014/main" id="{FA540E8A-A34F-4182-ADCE-66EC0C575D75}"/>
                </a:ext>
              </a:extLst>
            </p:cNvPr>
            <p:cNvSpPr txBox="1"/>
            <p:nvPr/>
          </p:nvSpPr>
          <p:spPr>
            <a:xfrm>
              <a:off x="2972556" y="5116375"/>
              <a:ext cx="1608133" cy="369332"/>
            </a:xfrm>
            <a:prstGeom prst="rect">
              <a:avLst/>
            </a:prstGeom>
            <a:solidFill>
              <a:schemeClr val="bg1"/>
            </a:solidFill>
            <a:ln>
              <a:solidFill>
                <a:schemeClr val="tx1"/>
              </a:solidFill>
            </a:ln>
          </p:spPr>
          <p:txBody>
            <a:bodyPr wrap="none" rtlCol="0">
              <a:spAutoFit/>
            </a:bodyPr>
            <a:lstStyle/>
            <a:p>
              <a:r>
                <a:rPr lang="en-US" dirty="0"/>
                <a:t>DEFLEC2022</a:t>
              </a:r>
            </a:p>
          </p:txBody>
        </p:sp>
        <p:sp>
          <p:nvSpPr>
            <p:cNvPr id="14" name="TextBox 13">
              <a:extLst>
                <a:ext uri="{FF2B5EF4-FFF2-40B4-BE49-F238E27FC236}">
                  <a16:creationId xmlns:a16="http://schemas.microsoft.com/office/drawing/2014/main" id="{7E3A9DA6-3B00-4A73-B1CC-EB113E24A955}"/>
                </a:ext>
              </a:extLst>
            </p:cNvPr>
            <p:cNvSpPr txBox="1"/>
            <p:nvPr/>
          </p:nvSpPr>
          <p:spPr>
            <a:xfrm>
              <a:off x="1130622" y="4790545"/>
              <a:ext cx="1334533" cy="369332"/>
            </a:xfrm>
            <a:prstGeom prst="rect">
              <a:avLst/>
            </a:prstGeom>
            <a:solidFill>
              <a:schemeClr val="bg1"/>
            </a:solidFill>
            <a:ln>
              <a:solidFill>
                <a:schemeClr val="tx1"/>
              </a:solidFill>
            </a:ln>
          </p:spPr>
          <p:txBody>
            <a:bodyPr wrap="none" rtlCol="0">
              <a:spAutoFit/>
            </a:bodyPr>
            <a:lstStyle/>
            <a:p>
              <a:r>
                <a:rPr lang="en-US" dirty="0"/>
                <a:t>GRAV2022</a:t>
              </a:r>
            </a:p>
          </p:txBody>
        </p:sp>
        <p:sp>
          <p:nvSpPr>
            <p:cNvPr id="15" name="TextBox 14">
              <a:extLst>
                <a:ext uri="{FF2B5EF4-FFF2-40B4-BE49-F238E27FC236}">
                  <a16:creationId xmlns:a16="http://schemas.microsoft.com/office/drawing/2014/main" id="{50F0BCC4-EF62-4D93-BAC6-14732047E674}"/>
                </a:ext>
              </a:extLst>
            </p:cNvPr>
            <p:cNvSpPr txBox="1"/>
            <p:nvPr/>
          </p:nvSpPr>
          <p:spPr>
            <a:xfrm>
              <a:off x="1123559" y="5213295"/>
              <a:ext cx="1210588" cy="369332"/>
            </a:xfrm>
            <a:prstGeom prst="rect">
              <a:avLst/>
            </a:prstGeom>
            <a:solidFill>
              <a:schemeClr val="bg1"/>
            </a:solidFill>
            <a:ln>
              <a:solidFill>
                <a:schemeClr val="tx1"/>
              </a:solidFill>
            </a:ln>
          </p:spPr>
          <p:txBody>
            <a:bodyPr wrap="none" rtlCol="0">
              <a:spAutoFit/>
            </a:bodyPr>
            <a:lstStyle/>
            <a:p>
              <a:r>
                <a:rPr lang="en-US" dirty="0"/>
                <a:t>DEM2022</a:t>
              </a:r>
            </a:p>
          </p:txBody>
        </p:sp>
        <p:sp>
          <p:nvSpPr>
            <p:cNvPr id="16" name="TextBox 15">
              <a:extLst>
                <a:ext uri="{FF2B5EF4-FFF2-40B4-BE49-F238E27FC236}">
                  <a16:creationId xmlns:a16="http://schemas.microsoft.com/office/drawing/2014/main" id="{2F9F44B6-C05E-4FA4-BCD7-24C97443FAA0}"/>
                </a:ext>
              </a:extLst>
            </p:cNvPr>
            <p:cNvSpPr txBox="1"/>
            <p:nvPr/>
          </p:nvSpPr>
          <p:spPr>
            <a:xfrm>
              <a:off x="1113955" y="5663322"/>
              <a:ext cx="1941557" cy="369332"/>
            </a:xfrm>
            <a:prstGeom prst="rect">
              <a:avLst/>
            </a:prstGeom>
            <a:solidFill>
              <a:schemeClr val="bg1"/>
            </a:solidFill>
            <a:ln>
              <a:solidFill>
                <a:schemeClr val="tx1"/>
              </a:solidFill>
            </a:ln>
          </p:spPr>
          <p:txBody>
            <a:bodyPr wrap="none" rtlCol="0">
              <a:spAutoFit/>
            </a:bodyPr>
            <a:lstStyle/>
            <a:p>
              <a:r>
                <a:rPr lang="en-US" dirty="0"/>
                <a:t>OPUS-S (GNSS)</a:t>
              </a:r>
            </a:p>
          </p:txBody>
        </p:sp>
        <p:sp>
          <p:nvSpPr>
            <p:cNvPr id="18" name="TextBox 17">
              <a:extLst>
                <a:ext uri="{FF2B5EF4-FFF2-40B4-BE49-F238E27FC236}">
                  <a16:creationId xmlns:a16="http://schemas.microsoft.com/office/drawing/2014/main" id="{77E58AEF-8D03-4C32-AF3B-04060AA8FCB3}"/>
                </a:ext>
              </a:extLst>
            </p:cNvPr>
            <p:cNvSpPr txBox="1"/>
            <p:nvPr/>
          </p:nvSpPr>
          <p:spPr>
            <a:xfrm>
              <a:off x="7488282" y="3407617"/>
              <a:ext cx="2398926" cy="646331"/>
            </a:xfrm>
            <a:prstGeom prst="rect">
              <a:avLst/>
            </a:prstGeom>
            <a:solidFill>
              <a:schemeClr val="bg1"/>
            </a:solidFill>
            <a:ln>
              <a:solidFill>
                <a:schemeClr val="tx1"/>
              </a:solidFill>
            </a:ln>
          </p:spPr>
          <p:txBody>
            <a:bodyPr wrap="none" rtlCol="0">
              <a:spAutoFit/>
            </a:bodyPr>
            <a:lstStyle/>
            <a:p>
              <a:r>
                <a:rPr lang="en-US" dirty="0"/>
                <a:t>Geometric RECs </a:t>
              </a:r>
            </a:p>
            <a:p>
              <a:r>
                <a:rPr lang="en-US" dirty="0"/>
                <a:t>in N/P/C/MATRF2022</a:t>
              </a:r>
            </a:p>
          </p:txBody>
        </p:sp>
        <p:sp>
          <p:nvSpPr>
            <p:cNvPr id="19" name="TextBox 18">
              <a:extLst>
                <a:ext uri="{FF2B5EF4-FFF2-40B4-BE49-F238E27FC236}">
                  <a16:creationId xmlns:a16="http://schemas.microsoft.com/office/drawing/2014/main" id="{C29B985A-C430-4213-BBB2-C8802DC5467C}"/>
                </a:ext>
              </a:extLst>
            </p:cNvPr>
            <p:cNvSpPr txBox="1"/>
            <p:nvPr/>
          </p:nvSpPr>
          <p:spPr>
            <a:xfrm>
              <a:off x="7488282" y="4347655"/>
              <a:ext cx="2398926" cy="646331"/>
            </a:xfrm>
            <a:prstGeom prst="rect">
              <a:avLst/>
            </a:prstGeom>
            <a:solidFill>
              <a:schemeClr val="bg1"/>
            </a:solidFill>
            <a:ln>
              <a:solidFill>
                <a:schemeClr val="tx1"/>
              </a:solidFill>
            </a:ln>
          </p:spPr>
          <p:txBody>
            <a:bodyPr wrap="none" rtlCol="0">
              <a:spAutoFit/>
            </a:bodyPr>
            <a:lstStyle/>
            <a:p>
              <a:r>
                <a:rPr lang="en-US" dirty="0"/>
                <a:t>Orthometric RECs </a:t>
              </a:r>
            </a:p>
            <a:p>
              <a:r>
                <a:rPr lang="en-US" dirty="0"/>
                <a:t>in N/P/C/MATRF2022</a:t>
              </a:r>
            </a:p>
          </p:txBody>
        </p:sp>
        <p:sp>
          <p:nvSpPr>
            <p:cNvPr id="20" name="TextBox 19">
              <a:extLst>
                <a:ext uri="{FF2B5EF4-FFF2-40B4-BE49-F238E27FC236}">
                  <a16:creationId xmlns:a16="http://schemas.microsoft.com/office/drawing/2014/main" id="{BBF2C669-B751-43FA-B30E-E6ACD6F8A780}"/>
                </a:ext>
              </a:extLst>
            </p:cNvPr>
            <p:cNvSpPr txBox="1"/>
            <p:nvPr/>
          </p:nvSpPr>
          <p:spPr>
            <a:xfrm>
              <a:off x="10127610" y="3546213"/>
              <a:ext cx="1505540" cy="369332"/>
            </a:xfrm>
            <a:prstGeom prst="rect">
              <a:avLst/>
            </a:prstGeom>
            <a:solidFill>
              <a:schemeClr val="bg1"/>
            </a:solidFill>
            <a:ln>
              <a:solidFill>
                <a:schemeClr val="tx1"/>
              </a:solidFill>
            </a:ln>
          </p:spPr>
          <p:txBody>
            <a:bodyPr wrap="none" rtlCol="0">
              <a:spAutoFit/>
            </a:bodyPr>
            <a:lstStyle/>
            <a:p>
              <a:r>
                <a:rPr lang="en-US" dirty="0"/>
                <a:t>NADCON 6?</a:t>
              </a:r>
            </a:p>
          </p:txBody>
        </p:sp>
        <p:sp>
          <p:nvSpPr>
            <p:cNvPr id="21" name="TextBox 20">
              <a:extLst>
                <a:ext uri="{FF2B5EF4-FFF2-40B4-BE49-F238E27FC236}">
                  <a16:creationId xmlns:a16="http://schemas.microsoft.com/office/drawing/2014/main" id="{DDD7B3D8-77F5-4B76-A8E9-F65AEF4D2913}"/>
                </a:ext>
              </a:extLst>
            </p:cNvPr>
            <p:cNvSpPr txBox="1"/>
            <p:nvPr/>
          </p:nvSpPr>
          <p:spPr>
            <a:xfrm>
              <a:off x="10065573" y="4458990"/>
              <a:ext cx="1629613" cy="369332"/>
            </a:xfrm>
            <a:prstGeom prst="rect">
              <a:avLst/>
            </a:prstGeom>
            <a:solidFill>
              <a:schemeClr val="bg1"/>
            </a:solidFill>
            <a:ln>
              <a:solidFill>
                <a:schemeClr val="tx1"/>
              </a:solidFill>
            </a:ln>
          </p:spPr>
          <p:txBody>
            <a:bodyPr wrap="none" rtlCol="0">
              <a:spAutoFit/>
            </a:bodyPr>
            <a:lstStyle/>
            <a:p>
              <a:r>
                <a:rPr lang="en-US" dirty="0"/>
                <a:t>VERTCON 4?</a:t>
              </a:r>
            </a:p>
          </p:txBody>
        </p:sp>
        <p:sp>
          <p:nvSpPr>
            <p:cNvPr id="29" name="TextBox 28">
              <a:extLst>
                <a:ext uri="{FF2B5EF4-FFF2-40B4-BE49-F238E27FC236}">
                  <a16:creationId xmlns:a16="http://schemas.microsoft.com/office/drawing/2014/main" id="{0826ACD3-1DCC-4FE6-9D8E-C3177C6540E3}"/>
                </a:ext>
              </a:extLst>
            </p:cNvPr>
            <p:cNvSpPr txBox="1"/>
            <p:nvPr/>
          </p:nvSpPr>
          <p:spPr>
            <a:xfrm>
              <a:off x="7156363" y="5488905"/>
              <a:ext cx="4192751" cy="553998"/>
            </a:xfrm>
            <a:prstGeom prst="rect">
              <a:avLst/>
            </a:prstGeom>
            <a:solidFill>
              <a:schemeClr val="bg1"/>
            </a:solidFill>
            <a:ln>
              <a:solidFill>
                <a:schemeClr val="tx1"/>
              </a:solidFill>
            </a:ln>
          </p:spPr>
          <p:txBody>
            <a:bodyPr wrap="none" rtlCol="0">
              <a:spAutoFit/>
            </a:bodyPr>
            <a:lstStyle/>
            <a:p>
              <a:r>
                <a:rPr lang="en-US" dirty="0"/>
                <a:t>OPUS-Projects (GPS) </a:t>
              </a:r>
            </a:p>
            <a:p>
              <a:r>
                <a:rPr lang="en-US" sz="1200" b="1" dirty="0"/>
                <a:t>(GDX, SPROCCET, LASER, NSRS DB, New Datasheets)</a:t>
              </a:r>
            </a:p>
          </p:txBody>
        </p:sp>
        <p:sp>
          <p:nvSpPr>
            <p:cNvPr id="31" name="TextBox 30">
              <a:extLst>
                <a:ext uri="{FF2B5EF4-FFF2-40B4-BE49-F238E27FC236}">
                  <a16:creationId xmlns:a16="http://schemas.microsoft.com/office/drawing/2014/main" id="{93850C7D-7CB6-45A1-8161-29C237FAF719}"/>
                </a:ext>
              </a:extLst>
            </p:cNvPr>
            <p:cNvSpPr txBox="1"/>
            <p:nvPr/>
          </p:nvSpPr>
          <p:spPr>
            <a:xfrm>
              <a:off x="5001093" y="3546117"/>
              <a:ext cx="2155270" cy="369332"/>
            </a:xfrm>
            <a:prstGeom prst="rect">
              <a:avLst/>
            </a:prstGeom>
            <a:solidFill>
              <a:schemeClr val="bg1"/>
            </a:solidFill>
            <a:ln>
              <a:solidFill>
                <a:schemeClr val="tx1"/>
              </a:solidFill>
            </a:ln>
          </p:spPr>
          <p:txBody>
            <a:bodyPr wrap="none" rtlCol="0">
              <a:spAutoFit/>
            </a:bodyPr>
            <a:lstStyle/>
            <a:p>
              <a:r>
                <a:rPr lang="en-US" dirty="0"/>
                <a:t>N/P/C/MATRF2022</a:t>
              </a:r>
            </a:p>
          </p:txBody>
        </p:sp>
        <p:sp>
          <p:nvSpPr>
            <p:cNvPr id="32" name="TextBox 31">
              <a:extLst>
                <a:ext uri="{FF2B5EF4-FFF2-40B4-BE49-F238E27FC236}">
                  <a16:creationId xmlns:a16="http://schemas.microsoft.com/office/drawing/2014/main" id="{01CE7F2E-7B26-403D-B8ED-CF35F8F70E85}"/>
                </a:ext>
              </a:extLst>
            </p:cNvPr>
            <p:cNvSpPr txBox="1"/>
            <p:nvPr/>
          </p:nvSpPr>
          <p:spPr>
            <a:xfrm>
              <a:off x="5001093" y="4752010"/>
              <a:ext cx="1518364" cy="369332"/>
            </a:xfrm>
            <a:prstGeom prst="rect">
              <a:avLst/>
            </a:prstGeom>
            <a:solidFill>
              <a:schemeClr val="bg1"/>
            </a:solidFill>
            <a:ln>
              <a:solidFill>
                <a:schemeClr val="tx1"/>
              </a:solidFill>
            </a:ln>
          </p:spPr>
          <p:txBody>
            <a:bodyPr wrap="none" rtlCol="0">
              <a:spAutoFit/>
            </a:bodyPr>
            <a:lstStyle/>
            <a:p>
              <a:r>
                <a:rPr lang="en-US" dirty="0"/>
                <a:t>NAPGD2022</a:t>
              </a:r>
            </a:p>
          </p:txBody>
        </p:sp>
      </p:grpSp>
      <p:grpSp>
        <p:nvGrpSpPr>
          <p:cNvPr id="3" name="Group 2">
            <a:extLst>
              <a:ext uri="{FF2B5EF4-FFF2-40B4-BE49-F238E27FC236}">
                <a16:creationId xmlns:a16="http://schemas.microsoft.com/office/drawing/2014/main" id="{B131A578-3381-4C35-97BB-361CD608FD7F}"/>
              </a:ext>
            </a:extLst>
          </p:cNvPr>
          <p:cNvGrpSpPr/>
          <p:nvPr/>
        </p:nvGrpSpPr>
        <p:grpSpPr>
          <a:xfrm>
            <a:off x="609600" y="1444489"/>
            <a:ext cx="9527417" cy="1314539"/>
            <a:chOff x="609600" y="1444489"/>
            <a:chExt cx="9527417" cy="1314539"/>
          </a:xfrm>
        </p:grpSpPr>
        <p:sp>
          <p:nvSpPr>
            <p:cNvPr id="26" name="TextBox 25">
              <a:extLst>
                <a:ext uri="{FF2B5EF4-FFF2-40B4-BE49-F238E27FC236}">
                  <a16:creationId xmlns:a16="http://schemas.microsoft.com/office/drawing/2014/main" id="{895A661F-8253-40D1-A806-38B356F9A8B7}"/>
                </a:ext>
              </a:extLst>
            </p:cNvPr>
            <p:cNvSpPr txBox="1"/>
            <p:nvPr/>
          </p:nvSpPr>
          <p:spPr>
            <a:xfrm>
              <a:off x="609600" y="1468005"/>
              <a:ext cx="2095445" cy="369332"/>
            </a:xfrm>
            <a:prstGeom prst="rect">
              <a:avLst/>
            </a:prstGeom>
            <a:solidFill>
              <a:schemeClr val="bg1"/>
            </a:solidFill>
            <a:ln>
              <a:solidFill>
                <a:schemeClr val="tx1"/>
              </a:solidFill>
            </a:ln>
          </p:spPr>
          <p:txBody>
            <a:bodyPr wrap="none" rtlCol="0">
              <a:spAutoFit/>
            </a:bodyPr>
            <a:lstStyle/>
            <a:p>
              <a:r>
                <a:rPr lang="en-US" dirty="0"/>
                <a:t>ITRF2020 on NCN</a:t>
              </a:r>
            </a:p>
          </p:txBody>
        </p:sp>
        <p:sp>
          <p:nvSpPr>
            <p:cNvPr id="27" name="TextBox 26">
              <a:extLst>
                <a:ext uri="{FF2B5EF4-FFF2-40B4-BE49-F238E27FC236}">
                  <a16:creationId xmlns:a16="http://schemas.microsoft.com/office/drawing/2014/main" id="{DC414EF5-5E8B-48F6-8644-61BA6AE9464B}"/>
                </a:ext>
              </a:extLst>
            </p:cNvPr>
            <p:cNvSpPr txBox="1"/>
            <p:nvPr/>
          </p:nvSpPr>
          <p:spPr>
            <a:xfrm>
              <a:off x="609600" y="1895569"/>
              <a:ext cx="1941557" cy="369332"/>
            </a:xfrm>
            <a:prstGeom prst="rect">
              <a:avLst/>
            </a:prstGeom>
            <a:solidFill>
              <a:schemeClr val="bg1"/>
            </a:solidFill>
            <a:ln>
              <a:solidFill>
                <a:schemeClr val="tx1"/>
              </a:solidFill>
            </a:ln>
          </p:spPr>
          <p:txBody>
            <a:bodyPr wrap="none" rtlCol="0">
              <a:spAutoFit/>
            </a:bodyPr>
            <a:lstStyle/>
            <a:p>
              <a:r>
                <a:rPr lang="en-US" dirty="0"/>
                <a:t>OPUS-S (GNSS)</a:t>
              </a:r>
            </a:p>
          </p:txBody>
        </p:sp>
        <p:sp>
          <p:nvSpPr>
            <p:cNvPr id="30" name="TextBox 29">
              <a:extLst>
                <a:ext uri="{FF2B5EF4-FFF2-40B4-BE49-F238E27FC236}">
                  <a16:creationId xmlns:a16="http://schemas.microsoft.com/office/drawing/2014/main" id="{99DBEB7C-B1F9-45B2-8088-72CEF644BC00}"/>
                </a:ext>
              </a:extLst>
            </p:cNvPr>
            <p:cNvSpPr txBox="1"/>
            <p:nvPr/>
          </p:nvSpPr>
          <p:spPr>
            <a:xfrm>
              <a:off x="3223347" y="1461764"/>
              <a:ext cx="1133644" cy="369332"/>
            </a:xfrm>
            <a:prstGeom prst="rect">
              <a:avLst/>
            </a:prstGeom>
            <a:solidFill>
              <a:schemeClr val="bg1"/>
            </a:solidFill>
            <a:ln>
              <a:solidFill>
                <a:schemeClr val="tx1"/>
              </a:solidFill>
            </a:ln>
          </p:spPr>
          <p:txBody>
            <a:bodyPr wrap="none" rtlCol="0">
              <a:spAutoFit/>
            </a:bodyPr>
            <a:lstStyle/>
            <a:p>
              <a:r>
                <a:rPr lang="en-US" dirty="0"/>
                <a:t>SPCS 83</a:t>
              </a:r>
            </a:p>
          </p:txBody>
        </p:sp>
        <p:sp>
          <p:nvSpPr>
            <p:cNvPr id="37" name="TextBox 36">
              <a:extLst>
                <a:ext uri="{FF2B5EF4-FFF2-40B4-BE49-F238E27FC236}">
                  <a16:creationId xmlns:a16="http://schemas.microsoft.com/office/drawing/2014/main" id="{5CC92650-1828-4E11-91A8-A26AA7760F08}"/>
                </a:ext>
              </a:extLst>
            </p:cNvPr>
            <p:cNvSpPr txBox="1"/>
            <p:nvPr/>
          </p:nvSpPr>
          <p:spPr>
            <a:xfrm>
              <a:off x="3223347" y="1930639"/>
              <a:ext cx="992579" cy="369332"/>
            </a:xfrm>
            <a:prstGeom prst="rect">
              <a:avLst/>
            </a:prstGeom>
            <a:solidFill>
              <a:schemeClr val="bg1"/>
            </a:solidFill>
            <a:ln>
              <a:solidFill>
                <a:schemeClr val="tx1"/>
              </a:solidFill>
            </a:ln>
          </p:spPr>
          <p:txBody>
            <a:bodyPr wrap="none" rtlCol="0">
              <a:spAutoFit/>
            </a:bodyPr>
            <a:lstStyle/>
            <a:p>
              <a:r>
                <a:rPr lang="en-US" dirty="0"/>
                <a:t>NAD 83</a:t>
              </a:r>
            </a:p>
          </p:txBody>
        </p:sp>
        <p:sp>
          <p:nvSpPr>
            <p:cNvPr id="38" name="TextBox 37">
              <a:extLst>
                <a:ext uri="{FF2B5EF4-FFF2-40B4-BE49-F238E27FC236}">
                  <a16:creationId xmlns:a16="http://schemas.microsoft.com/office/drawing/2014/main" id="{C0D669AA-AD62-4467-8102-6A97B688E5D0}"/>
                </a:ext>
              </a:extLst>
            </p:cNvPr>
            <p:cNvSpPr txBox="1"/>
            <p:nvPr/>
          </p:nvSpPr>
          <p:spPr>
            <a:xfrm>
              <a:off x="4504803" y="1468005"/>
              <a:ext cx="1129348" cy="369332"/>
            </a:xfrm>
            <a:prstGeom prst="rect">
              <a:avLst/>
            </a:prstGeom>
            <a:solidFill>
              <a:schemeClr val="bg1"/>
            </a:solidFill>
            <a:ln>
              <a:solidFill>
                <a:schemeClr val="tx1"/>
              </a:solidFill>
            </a:ln>
          </p:spPr>
          <p:txBody>
            <a:bodyPr wrap="none" rtlCol="0">
              <a:spAutoFit/>
            </a:bodyPr>
            <a:lstStyle/>
            <a:p>
              <a:r>
                <a:rPr lang="en-US" dirty="0"/>
                <a:t>NAVD 88</a:t>
              </a:r>
            </a:p>
          </p:txBody>
        </p:sp>
        <p:sp>
          <p:nvSpPr>
            <p:cNvPr id="42" name="TextBox 41">
              <a:extLst>
                <a:ext uri="{FF2B5EF4-FFF2-40B4-BE49-F238E27FC236}">
                  <a16:creationId xmlns:a16="http://schemas.microsoft.com/office/drawing/2014/main" id="{8B23E370-C55D-4FDF-BB02-B9970A14B27E}"/>
                </a:ext>
              </a:extLst>
            </p:cNvPr>
            <p:cNvSpPr txBox="1"/>
            <p:nvPr/>
          </p:nvSpPr>
          <p:spPr>
            <a:xfrm>
              <a:off x="4790458" y="1906808"/>
              <a:ext cx="1184940" cy="369332"/>
            </a:xfrm>
            <a:prstGeom prst="rect">
              <a:avLst/>
            </a:prstGeom>
            <a:solidFill>
              <a:schemeClr val="bg1"/>
            </a:solidFill>
            <a:ln>
              <a:solidFill>
                <a:schemeClr val="tx1"/>
              </a:solidFill>
            </a:ln>
          </p:spPr>
          <p:txBody>
            <a:bodyPr wrap="none" rtlCol="0">
              <a:spAutoFit/>
            </a:bodyPr>
            <a:lstStyle/>
            <a:p>
              <a:r>
                <a:rPr lang="en-US" dirty="0"/>
                <a:t>GEOID18</a:t>
              </a:r>
            </a:p>
          </p:txBody>
        </p:sp>
        <p:sp>
          <p:nvSpPr>
            <p:cNvPr id="43" name="TextBox 42">
              <a:extLst>
                <a:ext uri="{FF2B5EF4-FFF2-40B4-BE49-F238E27FC236}">
                  <a16:creationId xmlns:a16="http://schemas.microsoft.com/office/drawing/2014/main" id="{7599CEF4-0360-4BB1-B873-E8F1E3311984}"/>
                </a:ext>
              </a:extLst>
            </p:cNvPr>
            <p:cNvSpPr txBox="1"/>
            <p:nvPr/>
          </p:nvSpPr>
          <p:spPr>
            <a:xfrm>
              <a:off x="4785181" y="2389696"/>
              <a:ext cx="1351652" cy="369332"/>
            </a:xfrm>
            <a:prstGeom prst="rect">
              <a:avLst/>
            </a:prstGeom>
            <a:solidFill>
              <a:schemeClr val="bg1"/>
            </a:solidFill>
            <a:ln>
              <a:solidFill>
                <a:schemeClr val="tx1"/>
              </a:solidFill>
            </a:ln>
          </p:spPr>
          <p:txBody>
            <a:bodyPr wrap="none" rtlCol="0">
              <a:spAutoFit/>
            </a:bodyPr>
            <a:lstStyle/>
            <a:p>
              <a:r>
                <a:rPr lang="en-US" dirty="0"/>
                <a:t>DEFLEC18</a:t>
              </a:r>
            </a:p>
          </p:txBody>
        </p:sp>
        <p:sp>
          <p:nvSpPr>
            <p:cNvPr id="44" name="TextBox 43">
              <a:extLst>
                <a:ext uri="{FF2B5EF4-FFF2-40B4-BE49-F238E27FC236}">
                  <a16:creationId xmlns:a16="http://schemas.microsoft.com/office/drawing/2014/main" id="{DF0D23A2-D965-4C10-AABE-4AD4350B2097}"/>
                </a:ext>
              </a:extLst>
            </p:cNvPr>
            <p:cNvSpPr txBox="1"/>
            <p:nvPr/>
          </p:nvSpPr>
          <p:spPr>
            <a:xfrm>
              <a:off x="6001046" y="1468204"/>
              <a:ext cx="1531188" cy="369332"/>
            </a:xfrm>
            <a:prstGeom prst="rect">
              <a:avLst/>
            </a:prstGeom>
            <a:solidFill>
              <a:schemeClr val="bg1"/>
            </a:solidFill>
            <a:ln>
              <a:solidFill>
                <a:schemeClr val="tx1"/>
              </a:solidFill>
            </a:ln>
          </p:spPr>
          <p:txBody>
            <a:bodyPr wrap="none" rtlCol="0">
              <a:spAutoFit/>
            </a:bodyPr>
            <a:lstStyle/>
            <a:p>
              <a:r>
                <a:rPr lang="en-US" dirty="0"/>
                <a:t>OPUS-Share</a:t>
              </a:r>
            </a:p>
          </p:txBody>
        </p:sp>
        <p:sp>
          <p:nvSpPr>
            <p:cNvPr id="46" name="TextBox 45">
              <a:extLst>
                <a:ext uri="{FF2B5EF4-FFF2-40B4-BE49-F238E27FC236}">
                  <a16:creationId xmlns:a16="http://schemas.microsoft.com/office/drawing/2014/main" id="{035F2F45-566F-4070-8C4D-CD1195B7F95F}"/>
                </a:ext>
              </a:extLst>
            </p:cNvPr>
            <p:cNvSpPr txBox="1"/>
            <p:nvPr/>
          </p:nvSpPr>
          <p:spPr>
            <a:xfrm>
              <a:off x="6239245" y="1911644"/>
              <a:ext cx="1941557" cy="369332"/>
            </a:xfrm>
            <a:prstGeom prst="rect">
              <a:avLst/>
            </a:prstGeom>
            <a:solidFill>
              <a:schemeClr val="bg1"/>
            </a:solidFill>
            <a:ln>
              <a:solidFill>
                <a:schemeClr val="tx1"/>
              </a:solidFill>
            </a:ln>
          </p:spPr>
          <p:txBody>
            <a:bodyPr wrap="none" rtlCol="0">
              <a:spAutoFit/>
            </a:bodyPr>
            <a:lstStyle/>
            <a:p>
              <a:r>
                <a:rPr lang="en-US" dirty="0"/>
                <a:t>OPUS-RS (GPS)</a:t>
              </a:r>
            </a:p>
          </p:txBody>
        </p:sp>
        <p:sp>
          <p:nvSpPr>
            <p:cNvPr id="48" name="TextBox 47">
              <a:extLst>
                <a:ext uri="{FF2B5EF4-FFF2-40B4-BE49-F238E27FC236}">
                  <a16:creationId xmlns:a16="http://schemas.microsoft.com/office/drawing/2014/main" id="{2CAEF968-C4C7-4944-A22B-3E105091FFAE}"/>
                </a:ext>
              </a:extLst>
            </p:cNvPr>
            <p:cNvSpPr txBox="1"/>
            <p:nvPr/>
          </p:nvSpPr>
          <p:spPr>
            <a:xfrm>
              <a:off x="8635644" y="1444489"/>
              <a:ext cx="1377300" cy="369332"/>
            </a:xfrm>
            <a:prstGeom prst="rect">
              <a:avLst/>
            </a:prstGeom>
            <a:solidFill>
              <a:schemeClr val="bg1"/>
            </a:solidFill>
            <a:ln>
              <a:solidFill>
                <a:schemeClr val="tx1"/>
              </a:solidFill>
            </a:ln>
          </p:spPr>
          <p:txBody>
            <a:bodyPr wrap="none" rtlCol="0">
              <a:spAutoFit/>
            </a:bodyPr>
            <a:lstStyle/>
            <a:p>
              <a:r>
                <a:rPr lang="en-US" dirty="0"/>
                <a:t>NADCON 5</a:t>
              </a:r>
            </a:p>
          </p:txBody>
        </p:sp>
        <p:sp>
          <p:nvSpPr>
            <p:cNvPr id="49" name="TextBox 48">
              <a:extLst>
                <a:ext uri="{FF2B5EF4-FFF2-40B4-BE49-F238E27FC236}">
                  <a16:creationId xmlns:a16="http://schemas.microsoft.com/office/drawing/2014/main" id="{3CED52EE-5A82-4655-857C-BB27BD7C02E7}"/>
                </a:ext>
              </a:extLst>
            </p:cNvPr>
            <p:cNvSpPr txBox="1"/>
            <p:nvPr/>
          </p:nvSpPr>
          <p:spPr>
            <a:xfrm>
              <a:off x="8635644" y="1950831"/>
              <a:ext cx="1501373" cy="369332"/>
            </a:xfrm>
            <a:prstGeom prst="rect">
              <a:avLst/>
            </a:prstGeom>
            <a:solidFill>
              <a:schemeClr val="bg1"/>
            </a:solidFill>
            <a:ln>
              <a:solidFill>
                <a:schemeClr val="tx1"/>
              </a:solidFill>
            </a:ln>
          </p:spPr>
          <p:txBody>
            <a:bodyPr wrap="none" rtlCol="0">
              <a:spAutoFit/>
            </a:bodyPr>
            <a:lstStyle/>
            <a:p>
              <a:r>
                <a:rPr lang="en-US" dirty="0"/>
                <a:t>VERTCON 3</a:t>
              </a:r>
            </a:p>
          </p:txBody>
        </p:sp>
      </p:grpSp>
      <p:sp>
        <p:nvSpPr>
          <p:cNvPr id="22" name="Rectangle 21">
            <a:extLst>
              <a:ext uri="{FF2B5EF4-FFF2-40B4-BE49-F238E27FC236}">
                <a16:creationId xmlns:a16="http://schemas.microsoft.com/office/drawing/2014/main" id="{25B6401B-6746-4548-8B00-40014FB70787}"/>
              </a:ext>
            </a:extLst>
          </p:cNvPr>
          <p:cNvSpPr/>
          <p:nvPr/>
        </p:nvSpPr>
        <p:spPr>
          <a:xfrm>
            <a:off x="7017026" y="5351196"/>
            <a:ext cx="4678160" cy="894520"/>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B934A4A-5143-4149-B0F6-4857F6761722}"/>
              </a:ext>
            </a:extLst>
          </p:cNvPr>
          <p:cNvSpPr txBox="1"/>
          <p:nvPr/>
        </p:nvSpPr>
        <p:spPr>
          <a:xfrm>
            <a:off x="6329471" y="6204667"/>
            <a:ext cx="5878532" cy="369332"/>
          </a:xfrm>
          <a:prstGeom prst="rect">
            <a:avLst/>
          </a:prstGeom>
          <a:noFill/>
        </p:spPr>
        <p:txBody>
          <a:bodyPr wrap="none" rtlCol="0">
            <a:spAutoFit/>
          </a:bodyPr>
          <a:lstStyle/>
          <a:p>
            <a:r>
              <a:rPr lang="en-US" dirty="0">
                <a:solidFill>
                  <a:srgbClr val="FF0000"/>
                </a:solidFill>
              </a:rPr>
              <a:t>All submissions provided during testing may get deleted</a:t>
            </a:r>
          </a:p>
        </p:txBody>
      </p:sp>
      <p:sp>
        <p:nvSpPr>
          <p:cNvPr id="35" name="Arc 34">
            <a:extLst>
              <a:ext uri="{FF2B5EF4-FFF2-40B4-BE49-F238E27FC236}">
                <a16:creationId xmlns:a16="http://schemas.microsoft.com/office/drawing/2014/main" id="{C5A37D88-BDDA-42C3-B746-3DFC79776BF0}"/>
              </a:ext>
            </a:extLst>
          </p:cNvPr>
          <p:cNvSpPr/>
          <p:nvPr/>
        </p:nvSpPr>
        <p:spPr>
          <a:xfrm rot="2661894">
            <a:off x="930010" y="1320881"/>
            <a:ext cx="4728887" cy="4728887"/>
          </a:xfrm>
          <a:prstGeom prst="arc">
            <a:avLst/>
          </a:prstGeom>
          <a:ln w="203200">
            <a:solidFill>
              <a:srgbClr val="FF0000"/>
            </a:solidFill>
            <a:headEnd type="stealth"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0" name="Arc 49">
            <a:extLst>
              <a:ext uri="{FF2B5EF4-FFF2-40B4-BE49-F238E27FC236}">
                <a16:creationId xmlns:a16="http://schemas.microsoft.com/office/drawing/2014/main" id="{52FC97FF-AD77-4713-8BAC-C3D6D70AC088}"/>
              </a:ext>
            </a:extLst>
          </p:cNvPr>
          <p:cNvSpPr/>
          <p:nvPr/>
        </p:nvSpPr>
        <p:spPr>
          <a:xfrm rot="18488886">
            <a:off x="6639771" y="1495227"/>
            <a:ext cx="5469380" cy="5627017"/>
          </a:xfrm>
          <a:prstGeom prst="arc">
            <a:avLst/>
          </a:prstGeom>
          <a:ln w="203200">
            <a:solidFill>
              <a:srgbClr val="FF0000"/>
            </a:solidFill>
            <a:headEnd type="none" w="lg" len="lg"/>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4" name="TextBox 33">
            <a:extLst>
              <a:ext uri="{FF2B5EF4-FFF2-40B4-BE49-F238E27FC236}">
                <a16:creationId xmlns:a16="http://schemas.microsoft.com/office/drawing/2014/main" id="{6BF9C8F9-E942-4FBA-9299-B900051189A1}"/>
              </a:ext>
            </a:extLst>
          </p:cNvPr>
          <p:cNvSpPr txBox="1"/>
          <p:nvPr/>
        </p:nvSpPr>
        <p:spPr>
          <a:xfrm>
            <a:off x="10771418" y="2130084"/>
            <a:ext cx="1420582" cy="369332"/>
          </a:xfrm>
          <a:prstGeom prst="rect">
            <a:avLst/>
          </a:prstGeom>
          <a:noFill/>
        </p:spPr>
        <p:txBody>
          <a:bodyPr wrap="none" rtlCol="0">
            <a:spAutoFit/>
          </a:bodyPr>
          <a:lstStyle/>
          <a:p>
            <a:r>
              <a:rPr lang="en-US" dirty="0">
                <a:solidFill>
                  <a:srgbClr val="FF0000"/>
                </a:solidFill>
              </a:rPr>
              <a:t>“Elsewhere”</a:t>
            </a:r>
          </a:p>
        </p:txBody>
      </p:sp>
    </p:spTree>
    <p:extLst>
      <p:ext uri="{BB962C8B-B14F-4D97-AF65-F5344CB8AC3E}">
        <p14:creationId xmlns:p14="http://schemas.microsoft.com/office/powerpoint/2010/main" val="1322067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33" grpId="0"/>
      <p:bldP spid="35" grpId="0" animBg="1"/>
      <p:bldP spid="50" grpId="0" animBg="1"/>
      <p:bldP spid="3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1F395-AF6A-407B-9165-438E13E23103}"/>
              </a:ext>
            </a:extLst>
          </p:cNvPr>
          <p:cNvSpPr>
            <a:spLocks noGrp="1"/>
          </p:cNvSpPr>
          <p:nvPr>
            <p:ph type="title"/>
          </p:nvPr>
        </p:nvSpPr>
        <p:spPr/>
        <p:txBody>
          <a:bodyPr/>
          <a:lstStyle/>
          <a:p>
            <a:r>
              <a:rPr lang="en-US" dirty="0"/>
              <a:t>After testing and the FGCS vote</a:t>
            </a:r>
          </a:p>
        </p:txBody>
      </p:sp>
      <p:sp>
        <p:nvSpPr>
          <p:cNvPr id="4" name="Date Placeholder 3">
            <a:extLst>
              <a:ext uri="{FF2B5EF4-FFF2-40B4-BE49-F238E27FC236}">
                <a16:creationId xmlns:a16="http://schemas.microsoft.com/office/drawing/2014/main" id="{71152651-6E65-42C0-A1E2-3C983BB9B68E}"/>
              </a:ext>
            </a:extLst>
          </p:cNvPr>
          <p:cNvSpPr>
            <a:spLocks noGrp="1"/>
          </p:cNvSpPr>
          <p:nvPr>
            <p:ph type="dt" sz="half" idx="10"/>
          </p:nvPr>
        </p:nvSpPr>
        <p:spPr/>
        <p:txBody>
          <a:bodyPr/>
          <a:lstStyle/>
          <a:p>
            <a:pPr>
              <a:defRPr/>
            </a:pPr>
            <a:r>
              <a:rPr lang="en-US"/>
              <a:t>September 18, 2024</a:t>
            </a:r>
          </a:p>
        </p:txBody>
      </p:sp>
      <p:sp>
        <p:nvSpPr>
          <p:cNvPr id="5" name="Footer Placeholder 4">
            <a:extLst>
              <a:ext uri="{FF2B5EF4-FFF2-40B4-BE49-F238E27FC236}">
                <a16:creationId xmlns:a16="http://schemas.microsoft.com/office/drawing/2014/main" id="{DFB931C6-A546-4059-89CA-87AEF6B151D3}"/>
              </a:ext>
            </a:extLst>
          </p:cNvPr>
          <p:cNvSpPr>
            <a:spLocks noGrp="1"/>
          </p:cNvSpPr>
          <p:nvPr>
            <p:ph type="ftr" sz="quarter" idx="11"/>
          </p:nvPr>
        </p:nvSpPr>
        <p:spPr/>
        <p:txBody>
          <a:bodyPr/>
          <a:lstStyle/>
          <a:p>
            <a:pPr>
              <a:defRPr/>
            </a:pPr>
            <a:r>
              <a:rPr lang="en-US"/>
              <a:t>FAA Briefing</a:t>
            </a:r>
          </a:p>
        </p:txBody>
      </p:sp>
      <p:sp>
        <p:nvSpPr>
          <p:cNvPr id="6" name="Slide Number Placeholder 5">
            <a:extLst>
              <a:ext uri="{FF2B5EF4-FFF2-40B4-BE49-F238E27FC236}">
                <a16:creationId xmlns:a16="http://schemas.microsoft.com/office/drawing/2014/main" id="{0C04352E-5224-4CF2-8740-39F826F8CC33}"/>
              </a:ext>
            </a:extLst>
          </p:cNvPr>
          <p:cNvSpPr>
            <a:spLocks noGrp="1"/>
          </p:cNvSpPr>
          <p:nvPr>
            <p:ph type="sldNum" sz="quarter" idx="12"/>
          </p:nvPr>
        </p:nvSpPr>
        <p:spPr/>
        <p:txBody>
          <a:bodyPr/>
          <a:lstStyle/>
          <a:p>
            <a:pPr>
              <a:defRPr/>
            </a:pPr>
            <a:fld id="{EB6791C4-DF4E-4C17-A41C-B2BEB15390BD}" type="slidenum">
              <a:rPr lang="en-US" smtClean="0"/>
              <a:pPr>
                <a:defRPr/>
              </a:pPr>
              <a:t>28</a:t>
            </a:fld>
            <a:endParaRPr lang="en-US"/>
          </a:p>
        </p:txBody>
      </p:sp>
      <p:cxnSp>
        <p:nvCxnSpPr>
          <p:cNvPr id="23" name="Straight Connector 22">
            <a:extLst>
              <a:ext uri="{FF2B5EF4-FFF2-40B4-BE49-F238E27FC236}">
                <a16:creationId xmlns:a16="http://schemas.microsoft.com/office/drawing/2014/main" id="{293B322F-755D-4739-8F21-9048EFDCB09E}"/>
              </a:ext>
            </a:extLst>
          </p:cNvPr>
          <p:cNvCxnSpPr/>
          <p:nvPr/>
        </p:nvCxnSpPr>
        <p:spPr>
          <a:xfrm>
            <a:off x="86824" y="4474501"/>
            <a:ext cx="11748052" cy="0"/>
          </a:xfrm>
          <a:prstGeom prst="line">
            <a:avLst/>
          </a:prstGeom>
        </p:spPr>
        <p:style>
          <a:lnRef idx="2">
            <a:schemeClr val="accent1"/>
          </a:lnRef>
          <a:fillRef idx="0">
            <a:schemeClr val="accent1"/>
          </a:fillRef>
          <a:effectRef idx="1">
            <a:schemeClr val="accent1"/>
          </a:effectRef>
          <a:fontRef idx="minor">
            <a:schemeClr val="tx1"/>
          </a:fontRef>
        </p:style>
      </p:cxnSp>
      <p:sp>
        <p:nvSpPr>
          <p:cNvPr id="24" name="TextBox 23">
            <a:extLst>
              <a:ext uri="{FF2B5EF4-FFF2-40B4-BE49-F238E27FC236}">
                <a16:creationId xmlns:a16="http://schemas.microsoft.com/office/drawing/2014/main" id="{82472452-1623-4C6E-981A-1BC71A3523D5}"/>
              </a:ext>
            </a:extLst>
          </p:cNvPr>
          <p:cNvSpPr txBox="1"/>
          <p:nvPr/>
        </p:nvSpPr>
        <p:spPr>
          <a:xfrm>
            <a:off x="67075" y="4543915"/>
            <a:ext cx="1556836" cy="369332"/>
          </a:xfrm>
          <a:prstGeom prst="rect">
            <a:avLst/>
          </a:prstGeom>
          <a:noFill/>
        </p:spPr>
        <p:txBody>
          <a:bodyPr wrap="none" rtlCol="0">
            <a:spAutoFit/>
          </a:bodyPr>
          <a:lstStyle/>
          <a:p>
            <a:r>
              <a:rPr lang="en-US" b="1" dirty="0">
                <a:solidFill>
                  <a:srgbClr val="FF0000"/>
                </a:solidFill>
              </a:rPr>
              <a:t>“Elsewhere”</a:t>
            </a:r>
            <a:endParaRPr lang="en-US" dirty="0">
              <a:solidFill>
                <a:srgbClr val="FF0000"/>
              </a:solidFill>
            </a:endParaRPr>
          </a:p>
        </p:txBody>
      </p:sp>
      <p:sp>
        <p:nvSpPr>
          <p:cNvPr id="25" name="TextBox 24">
            <a:extLst>
              <a:ext uri="{FF2B5EF4-FFF2-40B4-BE49-F238E27FC236}">
                <a16:creationId xmlns:a16="http://schemas.microsoft.com/office/drawing/2014/main" id="{A908C21F-E982-42A4-A6B4-4DE987EE16CD}"/>
              </a:ext>
            </a:extLst>
          </p:cNvPr>
          <p:cNvSpPr txBox="1"/>
          <p:nvPr/>
        </p:nvSpPr>
        <p:spPr>
          <a:xfrm>
            <a:off x="53138" y="1083013"/>
            <a:ext cx="2198038" cy="369332"/>
          </a:xfrm>
          <a:prstGeom prst="rect">
            <a:avLst/>
          </a:prstGeom>
          <a:noFill/>
        </p:spPr>
        <p:txBody>
          <a:bodyPr wrap="none" rtlCol="0">
            <a:spAutoFit/>
          </a:bodyPr>
          <a:lstStyle/>
          <a:p>
            <a:r>
              <a:rPr lang="en-US" b="1" dirty="0"/>
              <a:t>geodesy</a:t>
            </a:r>
            <a:r>
              <a:rPr lang="en-US" dirty="0"/>
              <a:t>.noaa.gov:</a:t>
            </a:r>
          </a:p>
        </p:txBody>
      </p:sp>
      <p:sp>
        <p:nvSpPr>
          <p:cNvPr id="28" name="TextBox 27">
            <a:extLst>
              <a:ext uri="{FF2B5EF4-FFF2-40B4-BE49-F238E27FC236}">
                <a16:creationId xmlns:a16="http://schemas.microsoft.com/office/drawing/2014/main" id="{66A0DEFE-32C7-4104-9998-1FF92305FF8B}"/>
              </a:ext>
            </a:extLst>
          </p:cNvPr>
          <p:cNvSpPr txBox="1"/>
          <p:nvPr/>
        </p:nvSpPr>
        <p:spPr>
          <a:xfrm>
            <a:off x="447677" y="5792757"/>
            <a:ext cx="4016549" cy="553998"/>
          </a:xfrm>
          <a:prstGeom prst="rect">
            <a:avLst/>
          </a:prstGeom>
          <a:solidFill>
            <a:schemeClr val="bg1"/>
          </a:solidFill>
          <a:ln>
            <a:solidFill>
              <a:schemeClr val="tx1"/>
            </a:solidFill>
          </a:ln>
        </p:spPr>
        <p:txBody>
          <a:bodyPr wrap="none" rtlCol="0">
            <a:spAutoFit/>
          </a:bodyPr>
          <a:lstStyle/>
          <a:p>
            <a:r>
              <a:rPr lang="en-US" dirty="0"/>
              <a:t>OPUS-Projects (GPS) </a:t>
            </a:r>
          </a:p>
          <a:p>
            <a:r>
              <a:rPr lang="en-US" sz="1200" b="1" dirty="0"/>
              <a:t>(</a:t>
            </a:r>
            <a:r>
              <a:rPr lang="en-US" sz="1200" b="1" dirty="0" err="1"/>
              <a:t>Bluebooking</a:t>
            </a:r>
            <a:r>
              <a:rPr lang="en-US" sz="1200" b="1" dirty="0"/>
              <a:t>, HTDP, ADJUST, NGS IDB, Datasheets)</a:t>
            </a:r>
          </a:p>
        </p:txBody>
      </p:sp>
      <p:grpSp>
        <p:nvGrpSpPr>
          <p:cNvPr id="17" name="Group 16">
            <a:extLst>
              <a:ext uri="{FF2B5EF4-FFF2-40B4-BE49-F238E27FC236}">
                <a16:creationId xmlns:a16="http://schemas.microsoft.com/office/drawing/2014/main" id="{23E1BEE5-09E0-4E7D-A484-9948CA478BAF}"/>
              </a:ext>
            </a:extLst>
          </p:cNvPr>
          <p:cNvGrpSpPr/>
          <p:nvPr/>
        </p:nvGrpSpPr>
        <p:grpSpPr>
          <a:xfrm>
            <a:off x="609600" y="1417602"/>
            <a:ext cx="10581231" cy="2671410"/>
            <a:chOff x="1113955" y="3371493"/>
            <a:chExt cx="10581231" cy="2671410"/>
          </a:xfrm>
        </p:grpSpPr>
        <p:sp>
          <p:nvSpPr>
            <p:cNvPr id="7" name="TextBox 6">
              <a:extLst>
                <a:ext uri="{FF2B5EF4-FFF2-40B4-BE49-F238E27FC236}">
                  <a16:creationId xmlns:a16="http://schemas.microsoft.com/office/drawing/2014/main" id="{DB40303B-8014-499E-9A6B-2907335A38DA}"/>
                </a:ext>
              </a:extLst>
            </p:cNvPr>
            <p:cNvSpPr txBox="1"/>
            <p:nvPr/>
          </p:nvSpPr>
          <p:spPr>
            <a:xfrm>
              <a:off x="1130622" y="3500659"/>
              <a:ext cx="2095445" cy="369332"/>
            </a:xfrm>
            <a:prstGeom prst="rect">
              <a:avLst/>
            </a:prstGeom>
            <a:solidFill>
              <a:schemeClr val="bg1"/>
            </a:solidFill>
            <a:ln>
              <a:solidFill>
                <a:schemeClr val="tx1"/>
              </a:solidFill>
            </a:ln>
          </p:spPr>
          <p:txBody>
            <a:bodyPr wrap="none" rtlCol="0">
              <a:spAutoFit/>
            </a:bodyPr>
            <a:lstStyle/>
            <a:p>
              <a:r>
                <a:rPr lang="en-US" dirty="0"/>
                <a:t>ITRF2020 on NCN</a:t>
              </a:r>
            </a:p>
          </p:txBody>
        </p:sp>
        <p:sp>
          <p:nvSpPr>
            <p:cNvPr id="8" name="TextBox 7">
              <a:extLst>
                <a:ext uri="{FF2B5EF4-FFF2-40B4-BE49-F238E27FC236}">
                  <a16:creationId xmlns:a16="http://schemas.microsoft.com/office/drawing/2014/main" id="{3B7931D8-D6C7-43AC-8D44-B5C805C6B5CA}"/>
                </a:ext>
              </a:extLst>
            </p:cNvPr>
            <p:cNvSpPr txBox="1"/>
            <p:nvPr/>
          </p:nvSpPr>
          <p:spPr>
            <a:xfrm>
              <a:off x="3390059" y="3371493"/>
              <a:ext cx="1159292" cy="369332"/>
            </a:xfrm>
            <a:prstGeom prst="rect">
              <a:avLst/>
            </a:prstGeom>
            <a:solidFill>
              <a:schemeClr val="bg1"/>
            </a:solidFill>
            <a:ln>
              <a:solidFill>
                <a:schemeClr val="tx1"/>
              </a:solidFill>
            </a:ln>
          </p:spPr>
          <p:txBody>
            <a:bodyPr wrap="none" rtlCol="0">
              <a:spAutoFit/>
            </a:bodyPr>
            <a:lstStyle/>
            <a:p>
              <a:r>
                <a:rPr lang="en-US" dirty="0"/>
                <a:t>EPP2022</a:t>
              </a:r>
            </a:p>
          </p:txBody>
        </p:sp>
        <p:sp>
          <p:nvSpPr>
            <p:cNvPr id="9" name="TextBox 8">
              <a:extLst>
                <a:ext uri="{FF2B5EF4-FFF2-40B4-BE49-F238E27FC236}">
                  <a16:creationId xmlns:a16="http://schemas.microsoft.com/office/drawing/2014/main" id="{C8624F48-BC8A-4C4D-9DD8-2240C5B42C27}"/>
                </a:ext>
              </a:extLst>
            </p:cNvPr>
            <p:cNvSpPr txBox="1"/>
            <p:nvPr/>
          </p:nvSpPr>
          <p:spPr>
            <a:xfrm>
              <a:off x="3407290" y="3840368"/>
              <a:ext cx="1261884" cy="369332"/>
            </a:xfrm>
            <a:prstGeom prst="rect">
              <a:avLst/>
            </a:prstGeom>
            <a:solidFill>
              <a:schemeClr val="bg1"/>
            </a:solidFill>
            <a:ln>
              <a:solidFill>
                <a:schemeClr val="tx1"/>
              </a:solidFill>
            </a:ln>
          </p:spPr>
          <p:txBody>
            <a:bodyPr wrap="none" rtlCol="0">
              <a:spAutoFit/>
            </a:bodyPr>
            <a:lstStyle/>
            <a:p>
              <a:r>
                <a:rPr lang="en-US" dirty="0"/>
                <a:t>IFDM2022</a:t>
              </a:r>
            </a:p>
          </p:txBody>
        </p:sp>
        <p:sp>
          <p:nvSpPr>
            <p:cNvPr id="10" name="TextBox 9">
              <a:extLst>
                <a:ext uri="{FF2B5EF4-FFF2-40B4-BE49-F238E27FC236}">
                  <a16:creationId xmlns:a16="http://schemas.microsoft.com/office/drawing/2014/main" id="{611B4236-8C9E-4D0D-A29D-E83C264D358A}"/>
                </a:ext>
              </a:extLst>
            </p:cNvPr>
            <p:cNvSpPr txBox="1"/>
            <p:nvPr/>
          </p:nvSpPr>
          <p:spPr>
            <a:xfrm>
              <a:off x="1130622" y="3939404"/>
              <a:ext cx="1326004" cy="369332"/>
            </a:xfrm>
            <a:prstGeom prst="rect">
              <a:avLst/>
            </a:prstGeom>
            <a:solidFill>
              <a:schemeClr val="bg1"/>
            </a:solidFill>
            <a:ln>
              <a:solidFill>
                <a:schemeClr val="tx1"/>
              </a:solidFill>
            </a:ln>
          </p:spPr>
          <p:txBody>
            <a:bodyPr wrap="none" rtlCol="0">
              <a:spAutoFit/>
            </a:bodyPr>
            <a:lstStyle/>
            <a:p>
              <a:r>
                <a:rPr lang="en-US" dirty="0"/>
                <a:t>SPCS2022</a:t>
              </a:r>
            </a:p>
          </p:txBody>
        </p:sp>
        <p:sp>
          <p:nvSpPr>
            <p:cNvPr id="11" name="TextBox 10">
              <a:extLst>
                <a:ext uri="{FF2B5EF4-FFF2-40B4-BE49-F238E27FC236}">
                  <a16:creationId xmlns:a16="http://schemas.microsoft.com/office/drawing/2014/main" id="{31641612-2B68-427F-BD7C-70236411C8B9}"/>
                </a:ext>
              </a:extLst>
            </p:cNvPr>
            <p:cNvSpPr txBox="1"/>
            <p:nvPr/>
          </p:nvSpPr>
          <p:spPr>
            <a:xfrm>
              <a:off x="1130622" y="4362154"/>
              <a:ext cx="1069524" cy="369332"/>
            </a:xfrm>
            <a:prstGeom prst="rect">
              <a:avLst/>
            </a:prstGeom>
            <a:solidFill>
              <a:schemeClr val="bg1"/>
            </a:solidFill>
            <a:ln>
              <a:solidFill>
                <a:schemeClr val="tx1"/>
              </a:solidFill>
            </a:ln>
          </p:spPr>
          <p:txBody>
            <a:bodyPr wrap="none" rtlCol="0">
              <a:spAutoFit/>
            </a:bodyPr>
            <a:lstStyle/>
            <a:p>
              <a:r>
                <a:rPr lang="en-US" dirty="0"/>
                <a:t>GM2022</a:t>
              </a:r>
            </a:p>
          </p:txBody>
        </p:sp>
        <p:sp>
          <p:nvSpPr>
            <p:cNvPr id="12" name="TextBox 11">
              <a:extLst>
                <a:ext uri="{FF2B5EF4-FFF2-40B4-BE49-F238E27FC236}">
                  <a16:creationId xmlns:a16="http://schemas.microsoft.com/office/drawing/2014/main" id="{925B26F8-5A22-4F32-8E5F-0AE0AC1DFB04}"/>
                </a:ext>
              </a:extLst>
            </p:cNvPr>
            <p:cNvSpPr txBox="1"/>
            <p:nvPr/>
          </p:nvSpPr>
          <p:spPr>
            <a:xfrm>
              <a:off x="2970347" y="4569428"/>
              <a:ext cx="1441420" cy="369332"/>
            </a:xfrm>
            <a:prstGeom prst="rect">
              <a:avLst/>
            </a:prstGeom>
            <a:solidFill>
              <a:schemeClr val="bg1"/>
            </a:solidFill>
            <a:ln>
              <a:solidFill>
                <a:schemeClr val="tx1"/>
              </a:solidFill>
            </a:ln>
          </p:spPr>
          <p:txBody>
            <a:bodyPr wrap="none" rtlCol="0">
              <a:spAutoFit/>
            </a:bodyPr>
            <a:lstStyle/>
            <a:p>
              <a:r>
                <a:rPr lang="en-US" dirty="0"/>
                <a:t>GEOID2022</a:t>
              </a:r>
            </a:p>
          </p:txBody>
        </p:sp>
        <p:sp>
          <p:nvSpPr>
            <p:cNvPr id="13" name="TextBox 12">
              <a:extLst>
                <a:ext uri="{FF2B5EF4-FFF2-40B4-BE49-F238E27FC236}">
                  <a16:creationId xmlns:a16="http://schemas.microsoft.com/office/drawing/2014/main" id="{FA540E8A-A34F-4182-ADCE-66EC0C575D75}"/>
                </a:ext>
              </a:extLst>
            </p:cNvPr>
            <p:cNvSpPr txBox="1"/>
            <p:nvPr/>
          </p:nvSpPr>
          <p:spPr>
            <a:xfrm>
              <a:off x="2972556" y="5116375"/>
              <a:ext cx="1608133" cy="369332"/>
            </a:xfrm>
            <a:prstGeom prst="rect">
              <a:avLst/>
            </a:prstGeom>
            <a:solidFill>
              <a:schemeClr val="bg1"/>
            </a:solidFill>
            <a:ln>
              <a:solidFill>
                <a:schemeClr val="tx1"/>
              </a:solidFill>
            </a:ln>
          </p:spPr>
          <p:txBody>
            <a:bodyPr wrap="none" rtlCol="0">
              <a:spAutoFit/>
            </a:bodyPr>
            <a:lstStyle/>
            <a:p>
              <a:r>
                <a:rPr lang="en-US" dirty="0"/>
                <a:t>DEFLEC2022</a:t>
              </a:r>
            </a:p>
          </p:txBody>
        </p:sp>
        <p:sp>
          <p:nvSpPr>
            <p:cNvPr id="14" name="TextBox 13">
              <a:extLst>
                <a:ext uri="{FF2B5EF4-FFF2-40B4-BE49-F238E27FC236}">
                  <a16:creationId xmlns:a16="http://schemas.microsoft.com/office/drawing/2014/main" id="{7E3A9DA6-3B00-4A73-B1CC-EB113E24A955}"/>
                </a:ext>
              </a:extLst>
            </p:cNvPr>
            <p:cNvSpPr txBox="1"/>
            <p:nvPr/>
          </p:nvSpPr>
          <p:spPr>
            <a:xfrm>
              <a:off x="1130622" y="4790545"/>
              <a:ext cx="1334533" cy="369332"/>
            </a:xfrm>
            <a:prstGeom prst="rect">
              <a:avLst/>
            </a:prstGeom>
            <a:solidFill>
              <a:schemeClr val="bg1"/>
            </a:solidFill>
            <a:ln>
              <a:solidFill>
                <a:schemeClr val="tx1"/>
              </a:solidFill>
            </a:ln>
          </p:spPr>
          <p:txBody>
            <a:bodyPr wrap="none" rtlCol="0">
              <a:spAutoFit/>
            </a:bodyPr>
            <a:lstStyle/>
            <a:p>
              <a:r>
                <a:rPr lang="en-US" dirty="0"/>
                <a:t>GRAV2022</a:t>
              </a:r>
            </a:p>
          </p:txBody>
        </p:sp>
        <p:sp>
          <p:nvSpPr>
            <p:cNvPr id="15" name="TextBox 14">
              <a:extLst>
                <a:ext uri="{FF2B5EF4-FFF2-40B4-BE49-F238E27FC236}">
                  <a16:creationId xmlns:a16="http://schemas.microsoft.com/office/drawing/2014/main" id="{50F0BCC4-EF62-4D93-BAC6-14732047E674}"/>
                </a:ext>
              </a:extLst>
            </p:cNvPr>
            <p:cNvSpPr txBox="1"/>
            <p:nvPr/>
          </p:nvSpPr>
          <p:spPr>
            <a:xfrm>
              <a:off x="1123559" y="5213295"/>
              <a:ext cx="1210588" cy="369332"/>
            </a:xfrm>
            <a:prstGeom prst="rect">
              <a:avLst/>
            </a:prstGeom>
            <a:solidFill>
              <a:schemeClr val="bg1"/>
            </a:solidFill>
            <a:ln>
              <a:solidFill>
                <a:schemeClr val="tx1"/>
              </a:solidFill>
            </a:ln>
          </p:spPr>
          <p:txBody>
            <a:bodyPr wrap="none" rtlCol="0">
              <a:spAutoFit/>
            </a:bodyPr>
            <a:lstStyle/>
            <a:p>
              <a:r>
                <a:rPr lang="en-US" dirty="0"/>
                <a:t>DEM2022</a:t>
              </a:r>
            </a:p>
          </p:txBody>
        </p:sp>
        <p:sp>
          <p:nvSpPr>
            <p:cNvPr id="16" name="TextBox 15">
              <a:extLst>
                <a:ext uri="{FF2B5EF4-FFF2-40B4-BE49-F238E27FC236}">
                  <a16:creationId xmlns:a16="http://schemas.microsoft.com/office/drawing/2014/main" id="{2F9F44B6-C05E-4FA4-BCD7-24C97443FAA0}"/>
                </a:ext>
              </a:extLst>
            </p:cNvPr>
            <p:cNvSpPr txBox="1"/>
            <p:nvPr/>
          </p:nvSpPr>
          <p:spPr>
            <a:xfrm>
              <a:off x="1113955" y="5663322"/>
              <a:ext cx="1941557" cy="369332"/>
            </a:xfrm>
            <a:prstGeom prst="rect">
              <a:avLst/>
            </a:prstGeom>
            <a:solidFill>
              <a:schemeClr val="bg1"/>
            </a:solidFill>
            <a:ln>
              <a:solidFill>
                <a:schemeClr val="tx1"/>
              </a:solidFill>
            </a:ln>
          </p:spPr>
          <p:txBody>
            <a:bodyPr wrap="none" rtlCol="0">
              <a:spAutoFit/>
            </a:bodyPr>
            <a:lstStyle/>
            <a:p>
              <a:r>
                <a:rPr lang="en-US" dirty="0"/>
                <a:t>OPUS-S (GNSS)</a:t>
              </a:r>
            </a:p>
          </p:txBody>
        </p:sp>
        <p:sp>
          <p:nvSpPr>
            <p:cNvPr id="18" name="TextBox 17">
              <a:extLst>
                <a:ext uri="{FF2B5EF4-FFF2-40B4-BE49-F238E27FC236}">
                  <a16:creationId xmlns:a16="http://schemas.microsoft.com/office/drawing/2014/main" id="{77E58AEF-8D03-4C32-AF3B-04060AA8FCB3}"/>
                </a:ext>
              </a:extLst>
            </p:cNvPr>
            <p:cNvSpPr txBox="1"/>
            <p:nvPr/>
          </p:nvSpPr>
          <p:spPr>
            <a:xfrm>
              <a:off x="7488282" y="3407617"/>
              <a:ext cx="2398926" cy="646331"/>
            </a:xfrm>
            <a:prstGeom prst="rect">
              <a:avLst/>
            </a:prstGeom>
            <a:solidFill>
              <a:schemeClr val="bg1"/>
            </a:solidFill>
            <a:ln>
              <a:solidFill>
                <a:schemeClr val="tx1"/>
              </a:solidFill>
            </a:ln>
          </p:spPr>
          <p:txBody>
            <a:bodyPr wrap="none" rtlCol="0">
              <a:spAutoFit/>
            </a:bodyPr>
            <a:lstStyle/>
            <a:p>
              <a:r>
                <a:rPr lang="en-US" dirty="0"/>
                <a:t>Geometric RECs </a:t>
              </a:r>
            </a:p>
            <a:p>
              <a:r>
                <a:rPr lang="en-US" dirty="0"/>
                <a:t>in N/P/C/MATRF2022</a:t>
              </a:r>
            </a:p>
          </p:txBody>
        </p:sp>
        <p:sp>
          <p:nvSpPr>
            <p:cNvPr id="19" name="TextBox 18">
              <a:extLst>
                <a:ext uri="{FF2B5EF4-FFF2-40B4-BE49-F238E27FC236}">
                  <a16:creationId xmlns:a16="http://schemas.microsoft.com/office/drawing/2014/main" id="{C29B985A-C430-4213-BBB2-C8802DC5467C}"/>
                </a:ext>
              </a:extLst>
            </p:cNvPr>
            <p:cNvSpPr txBox="1"/>
            <p:nvPr/>
          </p:nvSpPr>
          <p:spPr>
            <a:xfrm>
              <a:off x="7488282" y="4347655"/>
              <a:ext cx="2398926" cy="646331"/>
            </a:xfrm>
            <a:prstGeom prst="rect">
              <a:avLst/>
            </a:prstGeom>
            <a:solidFill>
              <a:schemeClr val="bg1"/>
            </a:solidFill>
            <a:ln>
              <a:solidFill>
                <a:schemeClr val="tx1"/>
              </a:solidFill>
            </a:ln>
          </p:spPr>
          <p:txBody>
            <a:bodyPr wrap="none" rtlCol="0">
              <a:spAutoFit/>
            </a:bodyPr>
            <a:lstStyle/>
            <a:p>
              <a:r>
                <a:rPr lang="en-US" dirty="0"/>
                <a:t>Orthometric RECs </a:t>
              </a:r>
            </a:p>
            <a:p>
              <a:r>
                <a:rPr lang="en-US" dirty="0"/>
                <a:t>in N/P/C/MATRF2022</a:t>
              </a:r>
            </a:p>
          </p:txBody>
        </p:sp>
        <p:sp>
          <p:nvSpPr>
            <p:cNvPr id="20" name="TextBox 19">
              <a:extLst>
                <a:ext uri="{FF2B5EF4-FFF2-40B4-BE49-F238E27FC236}">
                  <a16:creationId xmlns:a16="http://schemas.microsoft.com/office/drawing/2014/main" id="{BBF2C669-B751-43FA-B30E-E6ACD6F8A780}"/>
                </a:ext>
              </a:extLst>
            </p:cNvPr>
            <p:cNvSpPr txBox="1"/>
            <p:nvPr/>
          </p:nvSpPr>
          <p:spPr>
            <a:xfrm>
              <a:off x="10127610" y="3546213"/>
              <a:ext cx="1505540" cy="369332"/>
            </a:xfrm>
            <a:prstGeom prst="rect">
              <a:avLst/>
            </a:prstGeom>
            <a:solidFill>
              <a:schemeClr val="bg1"/>
            </a:solidFill>
            <a:ln>
              <a:solidFill>
                <a:schemeClr val="tx1"/>
              </a:solidFill>
            </a:ln>
          </p:spPr>
          <p:txBody>
            <a:bodyPr wrap="none" rtlCol="0">
              <a:spAutoFit/>
            </a:bodyPr>
            <a:lstStyle/>
            <a:p>
              <a:r>
                <a:rPr lang="en-US" dirty="0"/>
                <a:t>NADCON 6?</a:t>
              </a:r>
            </a:p>
          </p:txBody>
        </p:sp>
        <p:sp>
          <p:nvSpPr>
            <p:cNvPr id="21" name="TextBox 20">
              <a:extLst>
                <a:ext uri="{FF2B5EF4-FFF2-40B4-BE49-F238E27FC236}">
                  <a16:creationId xmlns:a16="http://schemas.microsoft.com/office/drawing/2014/main" id="{DDD7B3D8-77F5-4B76-A8E9-F65AEF4D2913}"/>
                </a:ext>
              </a:extLst>
            </p:cNvPr>
            <p:cNvSpPr txBox="1"/>
            <p:nvPr/>
          </p:nvSpPr>
          <p:spPr>
            <a:xfrm>
              <a:off x="10065573" y="4458990"/>
              <a:ext cx="1629613" cy="369332"/>
            </a:xfrm>
            <a:prstGeom prst="rect">
              <a:avLst/>
            </a:prstGeom>
            <a:solidFill>
              <a:schemeClr val="bg1"/>
            </a:solidFill>
            <a:ln>
              <a:solidFill>
                <a:schemeClr val="tx1"/>
              </a:solidFill>
            </a:ln>
          </p:spPr>
          <p:txBody>
            <a:bodyPr wrap="none" rtlCol="0">
              <a:spAutoFit/>
            </a:bodyPr>
            <a:lstStyle/>
            <a:p>
              <a:r>
                <a:rPr lang="en-US" dirty="0"/>
                <a:t>VERTCON 4?</a:t>
              </a:r>
            </a:p>
          </p:txBody>
        </p:sp>
        <p:sp>
          <p:nvSpPr>
            <p:cNvPr id="29" name="TextBox 28">
              <a:extLst>
                <a:ext uri="{FF2B5EF4-FFF2-40B4-BE49-F238E27FC236}">
                  <a16:creationId xmlns:a16="http://schemas.microsoft.com/office/drawing/2014/main" id="{0826ACD3-1DCC-4FE6-9D8E-C3177C6540E3}"/>
                </a:ext>
              </a:extLst>
            </p:cNvPr>
            <p:cNvSpPr txBox="1"/>
            <p:nvPr/>
          </p:nvSpPr>
          <p:spPr>
            <a:xfrm>
              <a:off x="7156363" y="5488905"/>
              <a:ext cx="4192751" cy="553998"/>
            </a:xfrm>
            <a:prstGeom prst="rect">
              <a:avLst/>
            </a:prstGeom>
            <a:solidFill>
              <a:schemeClr val="bg1"/>
            </a:solidFill>
            <a:ln>
              <a:solidFill>
                <a:schemeClr val="tx1"/>
              </a:solidFill>
            </a:ln>
          </p:spPr>
          <p:txBody>
            <a:bodyPr wrap="none" rtlCol="0">
              <a:spAutoFit/>
            </a:bodyPr>
            <a:lstStyle/>
            <a:p>
              <a:r>
                <a:rPr lang="en-US" dirty="0"/>
                <a:t>OPUS-Projects (GPS) </a:t>
              </a:r>
            </a:p>
            <a:p>
              <a:r>
                <a:rPr lang="en-US" sz="1200" b="1" dirty="0"/>
                <a:t>(GDX, SPROCCET, LASER, NSRS DB, New Datasheets)</a:t>
              </a:r>
            </a:p>
          </p:txBody>
        </p:sp>
        <p:sp>
          <p:nvSpPr>
            <p:cNvPr id="31" name="TextBox 30">
              <a:extLst>
                <a:ext uri="{FF2B5EF4-FFF2-40B4-BE49-F238E27FC236}">
                  <a16:creationId xmlns:a16="http://schemas.microsoft.com/office/drawing/2014/main" id="{93850C7D-7CB6-45A1-8161-29C237FAF719}"/>
                </a:ext>
              </a:extLst>
            </p:cNvPr>
            <p:cNvSpPr txBox="1"/>
            <p:nvPr/>
          </p:nvSpPr>
          <p:spPr>
            <a:xfrm>
              <a:off x="5001093" y="3546117"/>
              <a:ext cx="2155270" cy="369332"/>
            </a:xfrm>
            <a:prstGeom prst="rect">
              <a:avLst/>
            </a:prstGeom>
            <a:solidFill>
              <a:schemeClr val="bg1"/>
            </a:solidFill>
            <a:ln>
              <a:solidFill>
                <a:schemeClr val="tx1"/>
              </a:solidFill>
            </a:ln>
          </p:spPr>
          <p:txBody>
            <a:bodyPr wrap="none" rtlCol="0">
              <a:spAutoFit/>
            </a:bodyPr>
            <a:lstStyle/>
            <a:p>
              <a:r>
                <a:rPr lang="en-US" dirty="0"/>
                <a:t>N/P/C/MATRF2022</a:t>
              </a:r>
            </a:p>
          </p:txBody>
        </p:sp>
        <p:sp>
          <p:nvSpPr>
            <p:cNvPr id="32" name="TextBox 31">
              <a:extLst>
                <a:ext uri="{FF2B5EF4-FFF2-40B4-BE49-F238E27FC236}">
                  <a16:creationId xmlns:a16="http://schemas.microsoft.com/office/drawing/2014/main" id="{01CE7F2E-7B26-403D-B8ED-CF35F8F70E85}"/>
                </a:ext>
              </a:extLst>
            </p:cNvPr>
            <p:cNvSpPr txBox="1"/>
            <p:nvPr/>
          </p:nvSpPr>
          <p:spPr>
            <a:xfrm>
              <a:off x="5001093" y="4752010"/>
              <a:ext cx="1518364" cy="369332"/>
            </a:xfrm>
            <a:prstGeom prst="rect">
              <a:avLst/>
            </a:prstGeom>
            <a:solidFill>
              <a:schemeClr val="bg1"/>
            </a:solidFill>
            <a:ln>
              <a:solidFill>
                <a:schemeClr val="tx1"/>
              </a:solidFill>
            </a:ln>
          </p:spPr>
          <p:txBody>
            <a:bodyPr wrap="none" rtlCol="0">
              <a:spAutoFit/>
            </a:bodyPr>
            <a:lstStyle/>
            <a:p>
              <a:r>
                <a:rPr lang="en-US" dirty="0"/>
                <a:t>NAPGD2022</a:t>
              </a:r>
            </a:p>
          </p:txBody>
        </p:sp>
      </p:grpSp>
      <p:grpSp>
        <p:nvGrpSpPr>
          <p:cNvPr id="3" name="Group 2">
            <a:extLst>
              <a:ext uri="{FF2B5EF4-FFF2-40B4-BE49-F238E27FC236}">
                <a16:creationId xmlns:a16="http://schemas.microsoft.com/office/drawing/2014/main" id="{B131A578-3381-4C35-97BB-361CD608FD7F}"/>
              </a:ext>
            </a:extLst>
          </p:cNvPr>
          <p:cNvGrpSpPr/>
          <p:nvPr/>
        </p:nvGrpSpPr>
        <p:grpSpPr>
          <a:xfrm>
            <a:off x="431267" y="4875120"/>
            <a:ext cx="9527417" cy="1314539"/>
            <a:chOff x="609600" y="1444489"/>
            <a:chExt cx="9527417" cy="1314539"/>
          </a:xfrm>
        </p:grpSpPr>
        <p:sp>
          <p:nvSpPr>
            <p:cNvPr id="26" name="TextBox 25">
              <a:extLst>
                <a:ext uri="{FF2B5EF4-FFF2-40B4-BE49-F238E27FC236}">
                  <a16:creationId xmlns:a16="http://schemas.microsoft.com/office/drawing/2014/main" id="{895A661F-8253-40D1-A806-38B356F9A8B7}"/>
                </a:ext>
              </a:extLst>
            </p:cNvPr>
            <p:cNvSpPr txBox="1"/>
            <p:nvPr/>
          </p:nvSpPr>
          <p:spPr>
            <a:xfrm>
              <a:off x="609600" y="1468005"/>
              <a:ext cx="2095445" cy="369332"/>
            </a:xfrm>
            <a:prstGeom prst="rect">
              <a:avLst/>
            </a:prstGeom>
            <a:solidFill>
              <a:schemeClr val="bg1"/>
            </a:solidFill>
            <a:ln>
              <a:solidFill>
                <a:schemeClr val="tx1"/>
              </a:solidFill>
            </a:ln>
          </p:spPr>
          <p:txBody>
            <a:bodyPr wrap="none" rtlCol="0">
              <a:spAutoFit/>
            </a:bodyPr>
            <a:lstStyle/>
            <a:p>
              <a:r>
                <a:rPr lang="en-US" dirty="0"/>
                <a:t>ITRF2020 on NCN</a:t>
              </a:r>
            </a:p>
          </p:txBody>
        </p:sp>
        <p:sp>
          <p:nvSpPr>
            <p:cNvPr id="27" name="TextBox 26">
              <a:extLst>
                <a:ext uri="{FF2B5EF4-FFF2-40B4-BE49-F238E27FC236}">
                  <a16:creationId xmlns:a16="http://schemas.microsoft.com/office/drawing/2014/main" id="{DC414EF5-5E8B-48F6-8644-61BA6AE9464B}"/>
                </a:ext>
              </a:extLst>
            </p:cNvPr>
            <p:cNvSpPr txBox="1"/>
            <p:nvPr/>
          </p:nvSpPr>
          <p:spPr>
            <a:xfrm>
              <a:off x="609600" y="1895569"/>
              <a:ext cx="1941557" cy="369332"/>
            </a:xfrm>
            <a:prstGeom prst="rect">
              <a:avLst/>
            </a:prstGeom>
            <a:solidFill>
              <a:schemeClr val="bg1"/>
            </a:solidFill>
            <a:ln>
              <a:solidFill>
                <a:schemeClr val="tx1"/>
              </a:solidFill>
            </a:ln>
          </p:spPr>
          <p:txBody>
            <a:bodyPr wrap="none" rtlCol="0">
              <a:spAutoFit/>
            </a:bodyPr>
            <a:lstStyle/>
            <a:p>
              <a:r>
                <a:rPr lang="en-US" dirty="0"/>
                <a:t>OPUS-S (GNSS)</a:t>
              </a:r>
            </a:p>
          </p:txBody>
        </p:sp>
        <p:sp>
          <p:nvSpPr>
            <p:cNvPr id="30" name="TextBox 29">
              <a:extLst>
                <a:ext uri="{FF2B5EF4-FFF2-40B4-BE49-F238E27FC236}">
                  <a16:creationId xmlns:a16="http://schemas.microsoft.com/office/drawing/2014/main" id="{99DBEB7C-B1F9-45B2-8088-72CEF644BC00}"/>
                </a:ext>
              </a:extLst>
            </p:cNvPr>
            <p:cNvSpPr txBox="1"/>
            <p:nvPr/>
          </p:nvSpPr>
          <p:spPr>
            <a:xfrm>
              <a:off x="3223347" y="1461764"/>
              <a:ext cx="1133644" cy="369332"/>
            </a:xfrm>
            <a:prstGeom prst="rect">
              <a:avLst/>
            </a:prstGeom>
            <a:solidFill>
              <a:schemeClr val="bg1"/>
            </a:solidFill>
            <a:ln>
              <a:solidFill>
                <a:schemeClr val="tx1"/>
              </a:solidFill>
            </a:ln>
          </p:spPr>
          <p:txBody>
            <a:bodyPr wrap="none" rtlCol="0">
              <a:spAutoFit/>
            </a:bodyPr>
            <a:lstStyle/>
            <a:p>
              <a:r>
                <a:rPr lang="en-US" dirty="0"/>
                <a:t>SPCS 83</a:t>
              </a:r>
            </a:p>
          </p:txBody>
        </p:sp>
        <p:sp>
          <p:nvSpPr>
            <p:cNvPr id="37" name="TextBox 36">
              <a:extLst>
                <a:ext uri="{FF2B5EF4-FFF2-40B4-BE49-F238E27FC236}">
                  <a16:creationId xmlns:a16="http://schemas.microsoft.com/office/drawing/2014/main" id="{5CC92650-1828-4E11-91A8-A26AA7760F08}"/>
                </a:ext>
              </a:extLst>
            </p:cNvPr>
            <p:cNvSpPr txBox="1"/>
            <p:nvPr/>
          </p:nvSpPr>
          <p:spPr>
            <a:xfrm>
              <a:off x="3223347" y="1930639"/>
              <a:ext cx="992579" cy="369332"/>
            </a:xfrm>
            <a:prstGeom prst="rect">
              <a:avLst/>
            </a:prstGeom>
            <a:solidFill>
              <a:schemeClr val="bg1"/>
            </a:solidFill>
            <a:ln>
              <a:solidFill>
                <a:schemeClr val="tx1"/>
              </a:solidFill>
            </a:ln>
          </p:spPr>
          <p:txBody>
            <a:bodyPr wrap="none" rtlCol="0">
              <a:spAutoFit/>
            </a:bodyPr>
            <a:lstStyle/>
            <a:p>
              <a:r>
                <a:rPr lang="en-US" dirty="0"/>
                <a:t>NAD 83</a:t>
              </a:r>
            </a:p>
          </p:txBody>
        </p:sp>
        <p:sp>
          <p:nvSpPr>
            <p:cNvPr id="38" name="TextBox 37">
              <a:extLst>
                <a:ext uri="{FF2B5EF4-FFF2-40B4-BE49-F238E27FC236}">
                  <a16:creationId xmlns:a16="http://schemas.microsoft.com/office/drawing/2014/main" id="{C0D669AA-AD62-4467-8102-6A97B688E5D0}"/>
                </a:ext>
              </a:extLst>
            </p:cNvPr>
            <p:cNvSpPr txBox="1"/>
            <p:nvPr/>
          </p:nvSpPr>
          <p:spPr>
            <a:xfrm>
              <a:off x="4504803" y="1468005"/>
              <a:ext cx="1129348" cy="369332"/>
            </a:xfrm>
            <a:prstGeom prst="rect">
              <a:avLst/>
            </a:prstGeom>
            <a:solidFill>
              <a:schemeClr val="bg1"/>
            </a:solidFill>
            <a:ln>
              <a:solidFill>
                <a:schemeClr val="tx1"/>
              </a:solidFill>
            </a:ln>
          </p:spPr>
          <p:txBody>
            <a:bodyPr wrap="none" rtlCol="0">
              <a:spAutoFit/>
            </a:bodyPr>
            <a:lstStyle/>
            <a:p>
              <a:r>
                <a:rPr lang="en-US" dirty="0"/>
                <a:t>NAVD 88</a:t>
              </a:r>
            </a:p>
          </p:txBody>
        </p:sp>
        <p:sp>
          <p:nvSpPr>
            <p:cNvPr id="42" name="TextBox 41">
              <a:extLst>
                <a:ext uri="{FF2B5EF4-FFF2-40B4-BE49-F238E27FC236}">
                  <a16:creationId xmlns:a16="http://schemas.microsoft.com/office/drawing/2014/main" id="{8B23E370-C55D-4FDF-BB02-B9970A14B27E}"/>
                </a:ext>
              </a:extLst>
            </p:cNvPr>
            <p:cNvSpPr txBox="1"/>
            <p:nvPr/>
          </p:nvSpPr>
          <p:spPr>
            <a:xfrm>
              <a:off x="4790458" y="1906808"/>
              <a:ext cx="1184940" cy="369332"/>
            </a:xfrm>
            <a:prstGeom prst="rect">
              <a:avLst/>
            </a:prstGeom>
            <a:solidFill>
              <a:schemeClr val="bg1"/>
            </a:solidFill>
            <a:ln>
              <a:solidFill>
                <a:schemeClr val="tx1"/>
              </a:solidFill>
            </a:ln>
          </p:spPr>
          <p:txBody>
            <a:bodyPr wrap="none" rtlCol="0">
              <a:spAutoFit/>
            </a:bodyPr>
            <a:lstStyle/>
            <a:p>
              <a:r>
                <a:rPr lang="en-US" dirty="0"/>
                <a:t>GEOID18</a:t>
              </a:r>
            </a:p>
          </p:txBody>
        </p:sp>
        <p:sp>
          <p:nvSpPr>
            <p:cNvPr id="43" name="TextBox 42">
              <a:extLst>
                <a:ext uri="{FF2B5EF4-FFF2-40B4-BE49-F238E27FC236}">
                  <a16:creationId xmlns:a16="http://schemas.microsoft.com/office/drawing/2014/main" id="{7599CEF4-0360-4BB1-B873-E8F1E3311984}"/>
                </a:ext>
              </a:extLst>
            </p:cNvPr>
            <p:cNvSpPr txBox="1"/>
            <p:nvPr/>
          </p:nvSpPr>
          <p:spPr>
            <a:xfrm>
              <a:off x="4785181" y="2389696"/>
              <a:ext cx="1351652" cy="369332"/>
            </a:xfrm>
            <a:prstGeom prst="rect">
              <a:avLst/>
            </a:prstGeom>
            <a:solidFill>
              <a:schemeClr val="bg1"/>
            </a:solidFill>
            <a:ln>
              <a:solidFill>
                <a:schemeClr val="tx1"/>
              </a:solidFill>
            </a:ln>
          </p:spPr>
          <p:txBody>
            <a:bodyPr wrap="none" rtlCol="0">
              <a:spAutoFit/>
            </a:bodyPr>
            <a:lstStyle/>
            <a:p>
              <a:r>
                <a:rPr lang="en-US" dirty="0"/>
                <a:t>DEFLEC18</a:t>
              </a:r>
            </a:p>
          </p:txBody>
        </p:sp>
        <p:sp>
          <p:nvSpPr>
            <p:cNvPr id="44" name="TextBox 43">
              <a:extLst>
                <a:ext uri="{FF2B5EF4-FFF2-40B4-BE49-F238E27FC236}">
                  <a16:creationId xmlns:a16="http://schemas.microsoft.com/office/drawing/2014/main" id="{DF0D23A2-D965-4C10-AABE-4AD4350B2097}"/>
                </a:ext>
              </a:extLst>
            </p:cNvPr>
            <p:cNvSpPr txBox="1"/>
            <p:nvPr/>
          </p:nvSpPr>
          <p:spPr>
            <a:xfrm>
              <a:off x="6001046" y="1468204"/>
              <a:ext cx="1531188" cy="369332"/>
            </a:xfrm>
            <a:prstGeom prst="rect">
              <a:avLst/>
            </a:prstGeom>
            <a:solidFill>
              <a:schemeClr val="bg1"/>
            </a:solidFill>
            <a:ln>
              <a:solidFill>
                <a:schemeClr val="tx1"/>
              </a:solidFill>
            </a:ln>
          </p:spPr>
          <p:txBody>
            <a:bodyPr wrap="none" rtlCol="0">
              <a:spAutoFit/>
            </a:bodyPr>
            <a:lstStyle/>
            <a:p>
              <a:r>
                <a:rPr lang="en-US" dirty="0"/>
                <a:t>OPUS-Share</a:t>
              </a:r>
            </a:p>
          </p:txBody>
        </p:sp>
        <p:sp>
          <p:nvSpPr>
            <p:cNvPr id="46" name="TextBox 45">
              <a:extLst>
                <a:ext uri="{FF2B5EF4-FFF2-40B4-BE49-F238E27FC236}">
                  <a16:creationId xmlns:a16="http://schemas.microsoft.com/office/drawing/2014/main" id="{035F2F45-566F-4070-8C4D-CD1195B7F95F}"/>
                </a:ext>
              </a:extLst>
            </p:cNvPr>
            <p:cNvSpPr txBox="1"/>
            <p:nvPr/>
          </p:nvSpPr>
          <p:spPr>
            <a:xfrm>
              <a:off x="6239245" y="1911644"/>
              <a:ext cx="1941557" cy="369332"/>
            </a:xfrm>
            <a:prstGeom prst="rect">
              <a:avLst/>
            </a:prstGeom>
            <a:solidFill>
              <a:schemeClr val="bg1"/>
            </a:solidFill>
            <a:ln>
              <a:solidFill>
                <a:schemeClr val="tx1"/>
              </a:solidFill>
            </a:ln>
          </p:spPr>
          <p:txBody>
            <a:bodyPr wrap="none" rtlCol="0">
              <a:spAutoFit/>
            </a:bodyPr>
            <a:lstStyle/>
            <a:p>
              <a:r>
                <a:rPr lang="en-US" dirty="0"/>
                <a:t>OPUS-RS (GPS)</a:t>
              </a:r>
            </a:p>
          </p:txBody>
        </p:sp>
        <p:sp>
          <p:nvSpPr>
            <p:cNvPr id="48" name="TextBox 47">
              <a:extLst>
                <a:ext uri="{FF2B5EF4-FFF2-40B4-BE49-F238E27FC236}">
                  <a16:creationId xmlns:a16="http://schemas.microsoft.com/office/drawing/2014/main" id="{2CAEF968-C4C7-4944-A22B-3E105091FFAE}"/>
                </a:ext>
              </a:extLst>
            </p:cNvPr>
            <p:cNvSpPr txBox="1"/>
            <p:nvPr/>
          </p:nvSpPr>
          <p:spPr>
            <a:xfrm>
              <a:off x="8635644" y="1444489"/>
              <a:ext cx="1377300" cy="369332"/>
            </a:xfrm>
            <a:prstGeom prst="rect">
              <a:avLst/>
            </a:prstGeom>
            <a:solidFill>
              <a:schemeClr val="bg1"/>
            </a:solidFill>
            <a:ln>
              <a:solidFill>
                <a:schemeClr val="tx1"/>
              </a:solidFill>
            </a:ln>
          </p:spPr>
          <p:txBody>
            <a:bodyPr wrap="none" rtlCol="0">
              <a:spAutoFit/>
            </a:bodyPr>
            <a:lstStyle/>
            <a:p>
              <a:r>
                <a:rPr lang="en-US" dirty="0"/>
                <a:t>NADCON 5</a:t>
              </a:r>
            </a:p>
          </p:txBody>
        </p:sp>
        <p:sp>
          <p:nvSpPr>
            <p:cNvPr id="49" name="TextBox 48">
              <a:extLst>
                <a:ext uri="{FF2B5EF4-FFF2-40B4-BE49-F238E27FC236}">
                  <a16:creationId xmlns:a16="http://schemas.microsoft.com/office/drawing/2014/main" id="{3CED52EE-5A82-4655-857C-BB27BD7C02E7}"/>
                </a:ext>
              </a:extLst>
            </p:cNvPr>
            <p:cNvSpPr txBox="1"/>
            <p:nvPr/>
          </p:nvSpPr>
          <p:spPr>
            <a:xfrm>
              <a:off x="8635644" y="1950831"/>
              <a:ext cx="1501373" cy="369332"/>
            </a:xfrm>
            <a:prstGeom prst="rect">
              <a:avLst/>
            </a:prstGeom>
            <a:solidFill>
              <a:schemeClr val="bg1"/>
            </a:solidFill>
            <a:ln>
              <a:solidFill>
                <a:schemeClr val="tx1"/>
              </a:solidFill>
            </a:ln>
          </p:spPr>
          <p:txBody>
            <a:bodyPr wrap="none" rtlCol="0">
              <a:spAutoFit/>
            </a:bodyPr>
            <a:lstStyle/>
            <a:p>
              <a:r>
                <a:rPr lang="en-US" dirty="0"/>
                <a:t>VERTCON 3</a:t>
              </a:r>
            </a:p>
          </p:txBody>
        </p:sp>
      </p:grpSp>
      <p:sp>
        <p:nvSpPr>
          <p:cNvPr id="45" name="Rectangle 44">
            <a:extLst>
              <a:ext uri="{FF2B5EF4-FFF2-40B4-BE49-F238E27FC236}">
                <a16:creationId xmlns:a16="http://schemas.microsoft.com/office/drawing/2014/main" id="{4EAAF635-961B-469B-840E-6FF536540C36}"/>
              </a:ext>
            </a:extLst>
          </p:cNvPr>
          <p:cNvSpPr/>
          <p:nvPr/>
        </p:nvSpPr>
        <p:spPr>
          <a:xfrm>
            <a:off x="6450635" y="3428999"/>
            <a:ext cx="4678160" cy="743341"/>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2531BEE-D594-453F-9706-2200D81EBEEC}"/>
              </a:ext>
            </a:extLst>
          </p:cNvPr>
          <p:cNvSpPr txBox="1"/>
          <p:nvPr/>
        </p:nvSpPr>
        <p:spPr>
          <a:xfrm>
            <a:off x="6181348" y="4133806"/>
            <a:ext cx="5250155" cy="369332"/>
          </a:xfrm>
          <a:prstGeom prst="rect">
            <a:avLst/>
          </a:prstGeom>
          <a:noFill/>
        </p:spPr>
        <p:txBody>
          <a:bodyPr wrap="none" rtlCol="0">
            <a:spAutoFit/>
          </a:bodyPr>
          <a:lstStyle/>
          <a:p>
            <a:r>
              <a:rPr lang="en-US" dirty="0">
                <a:solidFill>
                  <a:srgbClr val="FF0000"/>
                </a:solidFill>
              </a:rPr>
              <a:t>All submissions from this point forward get saved </a:t>
            </a:r>
          </a:p>
        </p:txBody>
      </p:sp>
      <p:sp>
        <p:nvSpPr>
          <p:cNvPr id="50" name="Rectangle 49">
            <a:extLst>
              <a:ext uri="{FF2B5EF4-FFF2-40B4-BE49-F238E27FC236}">
                <a16:creationId xmlns:a16="http://schemas.microsoft.com/office/drawing/2014/main" id="{95538C08-6189-412B-9828-C2645773FF9D}"/>
              </a:ext>
            </a:extLst>
          </p:cNvPr>
          <p:cNvSpPr/>
          <p:nvPr/>
        </p:nvSpPr>
        <p:spPr>
          <a:xfrm>
            <a:off x="368844" y="5693889"/>
            <a:ext cx="4183278" cy="743341"/>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9079038B-8B6E-492A-BBC1-D5FE3BA52C28}"/>
              </a:ext>
            </a:extLst>
          </p:cNvPr>
          <p:cNvSpPr txBox="1"/>
          <p:nvPr/>
        </p:nvSpPr>
        <p:spPr>
          <a:xfrm>
            <a:off x="4543059" y="6120934"/>
            <a:ext cx="5455340" cy="369332"/>
          </a:xfrm>
          <a:prstGeom prst="rect">
            <a:avLst/>
          </a:prstGeom>
          <a:noFill/>
        </p:spPr>
        <p:txBody>
          <a:bodyPr wrap="none" rtlCol="0">
            <a:spAutoFit/>
          </a:bodyPr>
          <a:lstStyle/>
          <a:p>
            <a:r>
              <a:rPr lang="en-US" dirty="0">
                <a:solidFill>
                  <a:srgbClr val="FF0000"/>
                </a:solidFill>
              </a:rPr>
              <a:t>No submissions to the NGS IDB allowed any longer</a:t>
            </a:r>
          </a:p>
        </p:txBody>
      </p:sp>
    </p:spTree>
    <p:extLst>
      <p:ext uri="{BB962C8B-B14F-4D97-AF65-F5344CB8AC3E}">
        <p14:creationId xmlns:p14="http://schemas.microsoft.com/office/powerpoint/2010/main" val="2763538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7" grpId="0"/>
      <p:bldP spid="50" grpId="0" animBg="1"/>
      <p:bldP spid="5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radical idea…</a:t>
            </a:r>
          </a:p>
        </p:txBody>
      </p:sp>
      <p:sp>
        <p:nvSpPr>
          <p:cNvPr id="4" name="Date Placeholder 3"/>
          <p:cNvSpPr>
            <a:spLocks noGrp="1"/>
          </p:cNvSpPr>
          <p:nvPr>
            <p:ph type="dt" sz="half" idx="10"/>
          </p:nvPr>
        </p:nvSpPr>
        <p:spPr/>
        <p:txBody>
          <a:bodyPr/>
          <a:lstStyle/>
          <a:p>
            <a:pPr>
              <a:defRPr/>
            </a:pPr>
            <a:r>
              <a:rPr lang="en-US" altLang="en-US"/>
              <a:t>September 18, 2024</a:t>
            </a:r>
          </a:p>
        </p:txBody>
      </p:sp>
      <p:sp>
        <p:nvSpPr>
          <p:cNvPr id="5" name="Footer Placeholder 4"/>
          <p:cNvSpPr>
            <a:spLocks noGrp="1"/>
          </p:cNvSpPr>
          <p:nvPr>
            <p:ph type="ftr" sz="quarter" idx="11"/>
          </p:nvPr>
        </p:nvSpPr>
        <p:spPr/>
        <p:txBody>
          <a:bodyPr/>
          <a:lstStyle/>
          <a:p>
            <a:pPr>
              <a:defRPr/>
            </a:pPr>
            <a:r>
              <a:rPr lang="en-US"/>
              <a:t>FAA Briefing</a:t>
            </a:r>
          </a:p>
        </p:txBody>
      </p:sp>
      <p:sp>
        <p:nvSpPr>
          <p:cNvPr id="6" name="Content Placeholder 5"/>
          <p:cNvSpPr>
            <a:spLocks noGrp="1"/>
          </p:cNvSpPr>
          <p:nvPr>
            <p:ph idx="1"/>
          </p:nvPr>
        </p:nvSpPr>
        <p:spPr/>
        <p:txBody>
          <a:bodyPr/>
          <a:lstStyle/>
          <a:p>
            <a:r>
              <a:rPr lang="en-US" sz="2800" dirty="0"/>
              <a:t>The FAA should consider abandoning the plate fixed components of the NSRS</a:t>
            </a:r>
          </a:p>
          <a:p>
            <a:pPr lvl="1"/>
            <a:r>
              <a:rPr lang="en-US" sz="2400" dirty="0"/>
              <a:t>This obviously means updating OMB A-16…(see earlier)</a:t>
            </a:r>
          </a:p>
          <a:p>
            <a:pPr lvl="1"/>
            <a:r>
              <a:rPr lang="en-US" sz="2000" dirty="0"/>
              <a:t>In favor of the global, plate-independent ITRF2020 frame</a:t>
            </a:r>
          </a:p>
          <a:p>
            <a:pPr lvl="1"/>
            <a:r>
              <a:rPr lang="en-US" sz="2000" dirty="0"/>
              <a:t>NGS will support ITRF2020 positioning as well as four “plate fixed” frames</a:t>
            </a:r>
          </a:p>
          <a:p>
            <a:pPr lvl="1"/>
            <a:r>
              <a:rPr lang="en-US" sz="2000" dirty="0"/>
              <a:t>The ITRF2020 and WGS 84 are actually closely aligned to each other</a:t>
            </a:r>
            <a:endParaRPr lang="en-US" sz="1600" dirty="0"/>
          </a:p>
          <a:p>
            <a:r>
              <a:rPr lang="en-US" sz="2400" dirty="0"/>
              <a:t>Why?  </a:t>
            </a:r>
          </a:p>
          <a:p>
            <a:pPr lvl="1"/>
            <a:r>
              <a:rPr lang="en-US" sz="2000" dirty="0"/>
              <a:t>Consider flying from Denver to Honolulu</a:t>
            </a:r>
          </a:p>
          <a:p>
            <a:pPr lvl="2"/>
            <a:r>
              <a:rPr lang="en-US" sz="1800" dirty="0"/>
              <a:t>In Denver, the </a:t>
            </a:r>
            <a:r>
              <a:rPr lang="en-US" sz="1800" b="1" i="1" dirty="0">
                <a:solidFill>
                  <a:srgbClr val="FF0000"/>
                </a:solidFill>
              </a:rPr>
              <a:t>NA</a:t>
            </a:r>
            <a:r>
              <a:rPr lang="en-US" sz="1800" dirty="0"/>
              <a:t>TRF2022 latitude/longitude will look constant in time</a:t>
            </a:r>
          </a:p>
          <a:p>
            <a:pPr lvl="2"/>
            <a:r>
              <a:rPr lang="en-US" sz="1800" dirty="0"/>
              <a:t>In Honolulu, the </a:t>
            </a:r>
            <a:r>
              <a:rPr lang="en-US" sz="1800" b="1" i="1" dirty="0">
                <a:solidFill>
                  <a:srgbClr val="FF0000"/>
                </a:solidFill>
              </a:rPr>
              <a:t>PA</a:t>
            </a:r>
            <a:r>
              <a:rPr lang="en-US" sz="1800" dirty="0"/>
              <a:t>TRF2022 latitude/longitude will look constant in time</a:t>
            </a:r>
          </a:p>
          <a:p>
            <a:pPr lvl="3"/>
            <a:r>
              <a:rPr lang="en-US" sz="1400" dirty="0"/>
              <a:t>But they don’t look constant when </a:t>
            </a:r>
            <a:r>
              <a:rPr lang="en-US" sz="1400" u="sng" dirty="0"/>
              <a:t>compared to each other</a:t>
            </a:r>
          </a:p>
          <a:p>
            <a:pPr lvl="3"/>
            <a:r>
              <a:rPr lang="en-US" sz="1400" dirty="0"/>
              <a:t>Why not just switch to a system which accepts and embraces the dynamic earth?  :  ITRF2020</a:t>
            </a:r>
          </a:p>
        </p:txBody>
      </p:sp>
      <p:sp>
        <p:nvSpPr>
          <p:cNvPr id="3" name="Slide Number Placeholder 2"/>
          <p:cNvSpPr>
            <a:spLocks noGrp="1"/>
          </p:cNvSpPr>
          <p:nvPr>
            <p:ph type="sldNum" sz="quarter" idx="12"/>
          </p:nvPr>
        </p:nvSpPr>
        <p:spPr/>
        <p:txBody>
          <a:bodyPr/>
          <a:lstStyle/>
          <a:p>
            <a:pPr>
              <a:defRPr/>
            </a:pPr>
            <a:fld id="{EB6791C4-DF4E-4C17-A41C-B2BEB15390BD}" type="slidenum">
              <a:rPr lang="en-US" smtClean="0"/>
              <a:pPr>
                <a:defRPr/>
              </a:pPr>
              <a:t>29</a:t>
            </a:fld>
            <a:endParaRPr lang="en-US"/>
          </a:p>
        </p:txBody>
      </p:sp>
    </p:spTree>
    <p:extLst>
      <p:ext uri="{BB962C8B-B14F-4D97-AF65-F5344CB8AC3E}">
        <p14:creationId xmlns:p14="http://schemas.microsoft.com/office/powerpoint/2010/main" val="4141990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584205"/>
            <a:ext cx="8229600" cy="1143000"/>
          </a:xfrm>
        </p:spPr>
        <p:txBody>
          <a:bodyPr/>
          <a:lstStyle/>
          <a:p>
            <a:r>
              <a:rPr lang="en-US" dirty="0"/>
              <a:t>Bottom Line, Up Front</a:t>
            </a:r>
          </a:p>
        </p:txBody>
      </p:sp>
      <p:sp>
        <p:nvSpPr>
          <p:cNvPr id="4" name="Date Placeholder 3"/>
          <p:cNvSpPr>
            <a:spLocks noGrp="1"/>
          </p:cNvSpPr>
          <p:nvPr>
            <p:ph type="dt" sz="half" idx="10"/>
          </p:nvPr>
        </p:nvSpPr>
        <p:spPr/>
        <p:txBody>
          <a:bodyPr/>
          <a:lstStyle/>
          <a:p>
            <a:pPr>
              <a:defRPr/>
            </a:pPr>
            <a:r>
              <a:rPr lang="en-US">
                <a:latin typeface="Calibri"/>
              </a:rPr>
              <a:t>September 18, 2024</a:t>
            </a:r>
          </a:p>
        </p:txBody>
      </p:sp>
      <p:sp>
        <p:nvSpPr>
          <p:cNvPr id="5" name="Footer Placeholder 4"/>
          <p:cNvSpPr>
            <a:spLocks noGrp="1"/>
          </p:cNvSpPr>
          <p:nvPr>
            <p:ph type="ftr" sz="quarter" idx="11"/>
          </p:nvPr>
        </p:nvSpPr>
        <p:spPr/>
        <p:txBody>
          <a:bodyPr/>
          <a:lstStyle/>
          <a:p>
            <a:pPr>
              <a:defRPr/>
            </a:pPr>
            <a:r>
              <a:rPr lang="en-US">
                <a:latin typeface="Calibri"/>
              </a:rPr>
              <a:t>FAA Briefing</a:t>
            </a:r>
          </a:p>
        </p:txBody>
      </p:sp>
      <p:sp>
        <p:nvSpPr>
          <p:cNvPr id="6" name="Slide Number Placeholder 5"/>
          <p:cNvSpPr>
            <a:spLocks noGrp="1"/>
          </p:cNvSpPr>
          <p:nvPr>
            <p:ph type="sldNum" sz="quarter" idx="12"/>
          </p:nvPr>
        </p:nvSpPr>
        <p:spPr/>
        <p:txBody>
          <a:bodyPr/>
          <a:lstStyle/>
          <a:p>
            <a:pPr>
              <a:defRPr/>
            </a:pPr>
            <a:fld id="{EB6791C4-DF4E-4C17-A41C-B2BEB15390BD}" type="slidenum">
              <a:rPr lang="en-US">
                <a:latin typeface="Calibri"/>
              </a:rPr>
              <a:pPr>
                <a:defRPr/>
              </a:pPr>
              <a:t>3</a:t>
            </a:fld>
            <a:endParaRPr lang="en-US">
              <a:latin typeface="Calibri"/>
            </a:endParaRPr>
          </a:p>
        </p:txBody>
      </p:sp>
    </p:spTree>
    <p:extLst>
      <p:ext uri="{BB962C8B-B14F-4D97-AF65-F5344CB8AC3E}">
        <p14:creationId xmlns:p14="http://schemas.microsoft.com/office/powerpoint/2010/main" val="4046171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57557-B246-4E04-BEC5-E2BD4C545723}"/>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921F9364-7440-435C-A903-8C7CD6EA3B20}"/>
              </a:ext>
            </a:extLst>
          </p:cNvPr>
          <p:cNvSpPr>
            <a:spLocks noGrp="1"/>
          </p:cNvSpPr>
          <p:nvPr>
            <p:ph idx="1"/>
          </p:nvPr>
        </p:nvSpPr>
        <p:spPr/>
        <p:txBody>
          <a:bodyPr/>
          <a:lstStyle/>
          <a:p>
            <a:r>
              <a:rPr lang="en-US" dirty="0"/>
              <a:t>The modernized NSRS is coming soon!</a:t>
            </a:r>
          </a:p>
          <a:p>
            <a:pPr lvl="1"/>
            <a:r>
              <a:rPr lang="en-US" dirty="0"/>
              <a:t>Starting this year!</a:t>
            </a:r>
          </a:p>
          <a:p>
            <a:r>
              <a:rPr lang="en-US" dirty="0"/>
              <a:t>All components should be on Beta by 2025</a:t>
            </a:r>
          </a:p>
          <a:p>
            <a:pPr lvl="1"/>
            <a:r>
              <a:rPr lang="en-US" dirty="0"/>
              <a:t>For testing only!</a:t>
            </a:r>
          </a:p>
          <a:p>
            <a:r>
              <a:rPr lang="en-US" dirty="0"/>
              <a:t>It won’t replace the current NSRS until an FGCS vote (2026)</a:t>
            </a:r>
          </a:p>
          <a:p>
            <a:r>
              <a:rPr lang="en-US" dirty="0"/>
              <a:t>NGS will continue to support the current NSRS through the rollout and testing of the modernized NSRS</a:t>
            </a:r>
          </a:p>
          <a:p>
            <a:r>
              <a:rPr lang="en-US" dirty="0"/>
              <a:t>We encourage you to test each component as it is released</a:t>
            </a:r>
          </a:p>
        </p:txBody>
      </p:sp>
      <p:sp>
        <p:nvSpPr>
          <p:cNvPr id="4" name="Date Placeholder 3">
            <a:extLst>
              <a:ext uri="{FF2B5EF4-FFF2-40B4-BE49-F238E27FC236}">
                <a16:creationId xmlns:a16="http://schemas.microsoft.com/office/drawing/2014/main" id="{082DF4DE-01C4-41BB-AE47-389FB2054B22}"/>
              </a:ext>
            </a:extLst>
          </p:cNvPr>
          <p:cNvSpPr>
            <a:spLocks noGrp="1"/>
          </p:cNvSpPr>
          <p:nvPr>
            <p:ph type="dt" sz="half" idx="10"/>
          </p:nvPr>
        </p:nvSpPr>
        <p:spPr/>
        <p:txBody>
          <a:bodyPr/>
          <a:lstStyle/>
          <a:p>
            <a:pPr>
              <a:defRPr/>
            </a:pPr>
            <a:r>
              <a:rPr lang="en-US"/>
              <a:t>September 18, 2024</a:t>
            </a:r>
          </a:p>
        </p:txBody>
      </p:sp>
      <p:sp>
        <p:nvSpPr>
          <p:cNvPr id="5" name="Footer Placeholder 4">
            <a:extLst>
              <a:ext uri="{FF2B5EF4-FFF2-40B4-BE49-F238E27FC236}">
                <a16:creationId xmlns:a16="http://schemas.microsoft.com/office/drawing/2014/main" id="{25F3DBE8-4054-4A92-9246-A053D8F13397}"/>
              </a:ext>
            </a:extLst>
          </p:cNvPr>
          <p:cNvSpPr>
            <a:spLocks noGrp="1"/>
          </p:cNvSpPr>
          <p:nvPr>
            <p:ph type="ftr" sz="quarter" idx="11"/>
          </p:nvPr>
        </p:nvSpPr>
        <p:spPr/>
        <p:txBody>
          <a:bodyPr/>
          <a:lstStyle/>
          <a:p>
            <a:pPr>
              <a:defRPr/>
            </a:pPr>
            <a:r>
              <a:rPr lang="en-US"/>
              <a:t>FAA Briefing</a:t>
            </a:r>
          </a:p>
        </p:txBody>
      </p:sp>
      <p:sp>
        <p:nvSpPr>
          <p:cNvPr id="6" name="Slide Number Placeholder 5">
            <a:extLst>
              <a:ext uri="{FF2B5EF4-FFF2-40B4-BE49-F238E27FC236}">
                <a16:creationId xmlns:a16="http://schemas.microsoft.com/office/drawing/2014/main" id="{D59ACFBB-9548-4479-B34B-BEF6BAC8DE08}"/>
              </a:ext>
            </a:extLst>
          </p:cNvPr>
          <p:cNvSpPr>
            <a:spLocks noGrp="1"/>
          </p:cNvSpPr>
          <p:nvPr>
            <p:ph type="sldNum" sz="quarter" idx="12"/>
          </p:nvPr>
        </p:nvSpPr>
        <p:spPr/>
        <p:txBody>
          <a:bodyPr/>
          <a:lstStyle/>
          <a:p>
            <a:pPr>
              <a:defRPr/>
            </a:pPr>
            <a:fld id="{EB6791C4-DF4E-4C17-A41C-B2BEB15390BD}" type="slidenum">
              <a:rPr lang="en-US" smtClean="0"/>
              <a:pPr>
                <a:defRPr/>
              </a:pPr>
              <a:t>30</a:t>
            </a:fld>
            <a:endParaRPr lang="en-US"/>
          </a:p>
        </p:txBody>
      </p:sp>
    </p:spTree>
    <p:extLst>
      <p:ext uri="{BB962C8B-B14F-4D97-AF65-F5344CB8AC3E}">
        <p14:creationId xmlns:p14="http://schemas.microsoft.com/office/powerpoint/2010/main" val="1237988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632828"/>
            <a:ext cx="10972800" cy="1143000"/>
          </a:xfrm>
        </p:spPr>
        <p:txBody>
          <a:bodyPr/>
          <a:lstStyle/>
          <a:p>
            <a:r>
              <a:rPr lang="en-US" dirty="0"/>
              <a:t>Thank you!</a:t>
            </a:r>
          </a:p>
        </p:txBody>
      </p:sp>
      <p:sp>
        <p:nvSpPr>
          <p:cNvPr id="4" name="Date Placeholder 3"/>
          <p:cNvSpPr>
            <a:spLocks noGrp="1"/>
          </p:cNvSpPr>
          <p:nvPr>
            <p:ph type="dt" sz="half" idx="10"/>
          </p:nvPr>
        </p:nvSpPr>
        <p:spPr/>
        <p:txBody>
          <a:bodyPr/>
          <a:lstStyle/>
          <a:p>
            <a:pPr>
              <a:defRPr/>
            </a:pPr>
            <a:r>
              <a:rPr lang="en-US" altLang="en-US"/>
              <a:t>September 18, 2024</a:t>
            </a:r>
          </a:p>
        </p:txBody>
      </p:sp>
      <p:sp>
        <p:nvSpPr>
          <p:cNvPr id="5" name="Footer Placeholder 4"/>
          <p:cNvSpPr>
            <a:spLocks noGrp="1"/>
          </p:cNvSpPr>
          <p:nvPr>
            <p:ph type="ftr" sz="quarter" idx="11"/>
          </p:nvPr>
        </p:nvSpPr>
        <p:spPr/>
        <p:txBody>
          <a:bodyPr/>
          <a:lstStyle/>
          <a:p>
            <a:pPr>
              <a:defRPr/>
            </a:pPr>
            <a:r>
              <a:rPr lang="en-US"/>
              <a:t>FAA Briefing</a:t>
            </a:r>
          </a:p>
        </p:txBody>
      </p:sp>
      <p:sp>
        <p:nvSpPr>
          <p:cNvPr id="6" name="Slide Number Placeholder 5"/>
          <p:cNvSpPr>
            <a:spLocks noGrp="1"/>
          </p:cNvSpPr>
          <p:nvPr>
            <p:ph type="sldNum" sz="quarter" idx="12"/>
          </p:nvPr>
        </p:nvSpPr>
        <p:spPr/>
        <p:txBody>
          <a:bodyPr/>
          <a:lstStyle/>
          <a:p>
            <a:pPr>
              <a:defRPr/>
            </a:pPr>
            <a:fld id="{A269A303-B593-45E6-8920-67DA3337AB25}" type="slidenum">
              <a:rPr lang="en-US" altLang="en-US" smtClean="0"/>
              <a:pPr>
                <a:defRPr/>
              </a:pPr>
              <a:t>31</a:t>
            </a:fld>
            <a:endParaRPr lang="en-US" altLang="en-US" dirty="0"/>
          </a:p>
        </p:txBody>
      </p:sp>
    </p:spTree>
    <p:extLst>
      <p:ext uri="{BB962C8B-B14F-4D97-AF65-F5344CB8AC3E}">
        <p14:creationId xmlns:p14="http://schemas.microsoft.com/office/powerpoint/2010/main" val="5773944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632828"/>
            <a:ext cx="10972800" cy="1143000"/>
          </a:xfrm>
        </p:spPr>
        <p:txBody>
          <a:bodyPr/>
          <a:lstStyle/>
          <a:p>
            <a:r>
              <a:rPr lang="en-US" dirty="0"/>
              <a:t>Questions?</a:t>
            </a:r>
          </a:p>
        </p:txBody>
      </p:sp>
      <p:sp>
        <p:nvSpPr>
          <p:cNvPr id="4" name="Date Placeholder 3"/>
          <p:cNvSpPr>
            <a:spLocks noGrp="1"/>
          </p:cNvSpPr>
          <p:nvPr>
            <p:ph type="dt" sz="half" idx="10"/>
          </p:nvPr>
        </p:nvSpPr>
        <p:spPr/>
        <p:txBody>
          <a:bodyPr/>
          <a:lstStyle/>
          <a:p>
            <a:pPr>
              <a:defRPr/>
            </a:pPr>
            <a:r>
              <a:rPr lang="en-US" altLang="en-US"/>
              <a:t>September 18, 2024</a:t>
            </a:r>
          </a:p>
        </p:txBody>
      </p:sp>
      <p:sp>
        <p:nvSpPr>
          <p:cNvPr id="5" name="Footer Placeholder 4"/>
          <p:cNvSpPr>
            <a:spLocks noGrp="1"/>
          </p:cNvSpPr>
          <p:nvPr>
            <p:ph type="ftr" sz="quarter" idx="11"/>
          </p:nvPr>
        </p:nvSpPr>
        <p:spPr/>
        <p:txBody>
          <a:bodyPr/>
          <a:lstStyle/>
          <a:p>
            <a:pPr>
              <a:defRPr/>
            </a:pPr>
            <a:r>
              <a:rPr lang="en-US"/>
              <a:t>FAA Briefing</a:t>
            </a:r>
          </a:p>
        </p:txBody>
      </p:sp>
      <p:sp>
        <p:nvSpPr>
          <p:cNvPr id="6" name="Slide Number Placeholder 5"/>
          <p:cNvSpPr>
            <a:spLocks noGrp="1"/>
          </p:cNvSpPr>
          <p:nvPr>
            <p:ph type="sldNum" sz="quarter" idx="12"/>
          </p:nvPr>
        </p:nvSpPr>
        <p:spPr/>
        <p:txBody>
          <a:bodyPr/>
          <a:lstStyle/>
          <a:p>
            <a:pPr>
              <a:defRPr/>
            </a:pPr>
            <a:fld id="{A269A303-B593-45E6-8920-67DA3337AB25}" type="slidenum">
              <a:rPr lang="en-US" altLang="en-US" smtClean="0"/>
              <a:pPr>
                <a:defRPr/>
              </a:pPr>
              <a:t>32</a:t>
            </a:fld>
            <a:endParaRPr lang="en-US" altLang="en-US" dirty="0"/>
          </a:p>
        </p:txBody>
      </p:sp>
    </p:spTree>
    <p:extLst>
      <p:ext uri="{BB962C8B-B14F-4D97-AF65-F5344CB8AC3E}">
        <p14:creationId xmlns:p14="http://schemas.microsoft.com/office/powerpoint/2010/main" val="39112219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0D7E5A-E591-42EB-A020-AD1E1FE4D627}"/>
              </a:ext>
            </a:extLst>
          </p:cNvPr>
          <p:cNvSpPr>
            <a:spLocks noGrp="1"/>
          </p:cNvSpPr>
          <p:nvPr>
            <p:ph type="title"/>
          </p:nvPr>
        </p:nvSpPr>
        <p:spPr/>
        <p:txBody>
          <a:bodyPr/>
          <a:lstStyle/>
          <a:p>
            <a:r>
              <a:rPr lang="en-US" dirty="0"/>
              <a:t>BLUF</a:t>
            </a:r>
          </a:p>
        </p:txBody>
      </p:sp>
      <p:sp>
        <p:nvSpPr>
          <p:cNvPr id="3" name="Content Placeholder 2">
            <a:extLst>
              <a:ext uri="{FF2B5EF4-FFF2-40B4-BE49-F238E27FC236}">
                <a16:creationId xmlns:a16="http://schemas.microsoft.com/office/drawing/2014/main" id="{096183D3-D4E7-4308-A9CD-3ACC04D8AD5E}"/>
              </a:ext>
            </a:extLst>
          </p:cNvPr>
          <p:cNvSpPr>
            <a:spLocks noGrp="1"/>
          </p:cNvSpPr>
          <p:nvPr>
            <p:ph idx="1"/>
          </p:nvPr>
        </p:nvSpPr>
        <p:spPr/>
        <p:txBody>
          <a:bodyPr/>
          <a:lstStyle/>
          <a:p>
            <a:r>
              <a:rPr lang="en-US" dirty="0"/>
              <a:t>In 2026, the coordinates of every point on every map, chart, airport survey or other geospatial data set will change.</a:t>
            </a:r>
          </a:p>
          <a:p>
            <a:endParaRPr lang="en-US" dirty="0"/>
          </a:p>
          <a:p>
            <a:pPr lvl="1"/>
            <a:r>
              <a:rPr lang="en-US" dirty="0"/>
              <a:t>Every </a:t>
            </a:r>
            <a:r>
              <a:rPr lang="en-US" b="1" dirty="0"/>
              <a:t>latitude, longitude and ellipsoid height </a:t>
            </a:r>
            <a:r>
              <a:rPr lang="en-US" dirty="0"/>
              <a:t>will change from its current values by </a:t>
            </a:r>
            <a:r>
              <a:rPr lang="en-US" dirty="0">
                <a:solidFill>
                  <a:srgbClr val="FF0000"/>
                </a:solidFill>
              </a:rPr>
              <a:t>+/- 2 meters (</a:t>
            </a:r>
            <a:r>
              <a:rPr lang="en-US" i="1" dirty="0">
                <a:solidFill>
                  <a:srgbClr val="FF0000"/>
                </a:solidFill>
              </a:rPr>
              <a:t>median</a:t>
            </a:r>
            <a:r>
              <a:rPr lang="en-US" dirty="0">
                <a:solidFill>
                  <a:srgbClr val="FF0000"/>
                </a:solidFill>
              </a:rPr>
              <a:t>) </a:t>
            </a:r>
            <a:r>
              <a:rPr lang="en-US" dirty="0"/>
              <a:t>with extremes up to </a:t>
            </a:r>
            <a:r>
              <a:rPr lang="en-US" dirty="0">
                <a:solidFill>
                  <a:srgbClr val="FF0000"/>
                </a:solidFill>
              </a:rPr>
              <a:t>4 meters</a:t>
            </a:r>
          </a:p>
          <a:p>
            <a:pPr lvl="1"/>
            <a:endParaRPr lang="en-US" dirty="0">
              <a:solidFill>
                <a:srgbClr val="FF0000"/>
              </a:solidFill>
            </a:endParaRPr>
          </a:p>
          <a:p>
            <a:pPr lvl="1"/>
            <a:r>
              <a:rPr lang="en-US" dirty="0"/>
              <a:t>Every </a:t>
            </a:r>
            <a:r>
              <a:rPr lang="en-US" b="1" dirty="0"/>
              <a:t>orthometric (“Mean Sea Level”) height </a:t>
            </a:r>
            <a:r>
              <a:rPr lang="en-US" dirty="0"/>
              <a:t>will change from its current values by </a:t>
            </a:r>
            <a:r>
              <a:rPr lang="en-US" dirty="0">
                <a:solidFill>
                  <a:srgbClr val="FF0000"/>
                </a:solidFill>
              </a:rPr>
              <a:t>+/-2 meters (</a:t>
            </a:r>
            <a:r>
              <a:rPr lang="en-US" i="1" dirty="0">
                <a:solidFill>
                  <a:srgbClr val="FF0000"/>
                </a:solidFill>
              </a:rPr>
              <a:t>median)</a:t>
            </a:r>
            <a:r>
              <a:rPr lang="en-US" dirty="0">
                <a:solidFill>
                  <a:srgbClr val="FF0000"/>
                </a:solidFill>
              </a:rPr>
              <a:t> </a:t>
            </a:r>
            <a:r>
              <a:rPr lang="en-US" dirty="0"/>
              <a:t>with an </a:t>
            </a:r>
            <a:r>
              <a:rPr lang="en-US" i="1" dirty="0">
                <a:solidFill>
                  <a:srgbClr val="FF0000"/>
                </a:solidFill>
              </a:rPr>
              <a:t>unknown limit </a:t>
            </a:r>
            <a:r>
              <a:rPr lang="en-US" dirty="0"/>
              <a:t>on change due to (as yet) unquantified subsidence impacts</a:t>
            </a:r>
          </a:p>
          <a:p>
            <a:endParaRPr lang="en-US" dirty="0"/>
          </a:p>
        </p:txBody>
      </p:sp>
      <p:sp>
        <p:nvSpPr>
          <p:cNvPr id="4" name="Date Placeholder 3">
            <a:extLst>
              <a:ext uri="{FF2B5EF4-FFF2-40B4-BE49-F238E27FC236}">
                <a16:creationId xmlns:a16="http://schemas.microsoft.com/office/drawing/2014/main" id="{954543FA-F5E9-4521-B605-F7D3CB3D5796}"/>
              </a:ext>
            </a:extLst>
          </p:cNvPr>
          <p:cNvSpPr>
            <a:spLocks noGrp="1"/>
          </p:cNvSpPr>
          <p:nvPr>
            <p:ph type="dt" sz="half" idx="10"/>
          </p:nvPr>
        </p:nvSpPr>
        <p:spPr/>
        <p:txBody>
          <a:bodyPr/>
          <a:lstStyle/>
          <a:p>
            <a:pPr>
              <a:defRPr/>
            </a:pPr>
            <a:r>
              <a:rPr lang="en-US"/>
              <a:t>September 18, 2024</a:t>
            </a:r>
          </a:p>
        </p:txBody>
      </p:sp>
      <p:sp>
        <p:nvSpPr>
          <p:cNvPr id="5" name="Footer Placeholder 4">
            <a:extLst>
              <a:ext uri="{FF2B5EF4-FFF2-40B4-BE49-F238E27FC236}">
                <a16:creationId xmlns:a16="http://schemas.microsoft.com/office/drawing/2014/main" id="{A91A7204-DBF1-4DE4-A110-BB4E12A80935}"/>
              </a:ext>
            </a:extLst>
          </p:cNvPr>
          <p:cNvSpPr>
            <a:spLocks noGrp="1"/>
          </p:cNvSpPr>
          <p:nvPr>
            <p:ph type="ftr" sz="quarter" idx="11"/>
          </p:nvPr>
        </p:nvSpPr>
        <p:spPr/>
        <p:txBody>
          <a:bodyPr/>
          <a:lstStyle/>
          <a:p>
            <a:pPr>
              <a:defRPr/>
            </a:pPr>
            <a:r>
              <a:rPr lang="en-US"/>
              <a:t>FAA Briefing</a:t>
            </a:r>
          </a:p>
        </p:txBody>
      </p:sp>
      <p:sp>
        <p:nvSpPr>
          <p:cNvPr id="6" name="Slide Number Placeholder 5">
            <a:extLst>
              <a:ext uri="{FF2B5EF4-FFF2-40B4-BE49-F238E27FC236}">
                <a16:creationId xmlns:a16="http://schemas.microsoft.com/office/drawing/2014/main" id="{2E1717BD-B63F-4611-8FB4-2413BF43562E}"/>
              </a:ext>
            </a:extLst>
          </p:cNvPr>
          <p:cNvSpPr>
            <a:spLocks noGrp="1"/>
          </p:cNvSpPr>
          <p:nvPr>
            <p:ph type="sldNum" sz="quarter" idx="12"/>
          </p:nvPr>
        </p:nvSpPr>
        <p:spPr/>
        <p:txBody>
          <a:bodyPr/>
          <a:lstStyle/>
          <a:p>
            <a:pPr>
              <a:defRPr/>
            </a:pPr>
            <a:fld id="{EB6791C4-DF4E-4C17-A41C-B2BEB15390BD}" type="slidenum">
              <a:rPr lang="en-US" smtClean="0"/>
              <a:pPr>
                <a:defRPr/>
              </a:pPr>
              <a:t>4</a:t>
            </a:fld>
            <a:endParaRPr lang="en-US"/>
          </a:p>
        </p:txBody>
      </p:sp>
    </p:spTree>
    <p:extLst>
      <p:ext uri="{BB962C8B-B14F-4D97-AF65-F5344CB8AC3E}">
        <p14:creationId xmlns:p14="http://schemas.microsoft.com/office/powerpoint/2010/main" val="1491801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584205"/>
            <a:ext cx="8229600" cy="1143000"/>
          </a:xfrm>
        </p:spPr>
        <p:txBody>
          <a:bodyPr/>
          <a:lstStyle/>
          <a:p>
            <a:r>
              <a:rPr lang="en-US" dirty="0"/>
              <a:t>Refresher on NSRS Modernization</a:t>
            </a:r>
          </a:p>
        </p:txBody>
      </p:sp>
      <p:sp>
        <p:nvSpPr>
          <p:cNvPr id="4" name="Date Placeholder 3"/>
          <p:cNvSpPr>
            <a:spLocks noGrp="1"/>
          </p:cNvSpPr>
          <p:nvPr>
            <p:ph type="dt" sz="half" idx="10"/>
          </p:nvPr>
        </p:nvSpPr>
        <p:spPr/>
        <p:txBody>
          <a:bodyPr/>
          <a:lstStyle/>
          <a:p>
            <a:pPr>
              <a:defRPr/>
            </a:pPr>
            <a:r>
              <a:rPr lang="en-US">
                <a:latin typeface="Calibri"/>
              </a:rPr>
              <a:t>September 18, 2024</a:t>
            </a:r>
          </a:p>
        </p:txBody>
      </p:sp>
      <p:sp>
        <p:nvSpPr>
          <p:cNvPr id="5" name="Footer Placeholder 4"/>
          <p:cNvSpPr>
            <a:spLocks noGrp="1"/>
          </p:cNvSpPr>
          <p:nvPr>
            <p:ph type="ftr" sz="quarter" idx="11"/>
          </p:nvPr>
        </p:nvSpPr>
        <p:spPr/>
        <p:txBody>
          <a:bodyPr/>
          <a:lstStyle/>
          <a:p>
            <a:pPr>
              <a:defRPr/>
            </a:pPr>
            <a:r>
              <a:rPr lang="en-US">
                <a:latin typeface="Calibri"/>
              </a:rPr>
              <a:t>FAA Briefing</a:t>
            </a:r>
          </a:p>
        </p:txBody>
      </p:sp>
      <p:sp>
        <p:nvSpPr>
          <p:cNvPr id="6" name="Slide Number Placeholder 5"/>
          <p:cNvSpPr>
            <a:spLocks noGrp="1"/>
          </p:cNvSpPr>
          <p:nvPr>
            <p:ph type="sldNum" sz="quarter" idx="12"/>
          </p:nvPr>
        </p:nvSpPr>
        <p:spPr/>
        <p:txBody>
          <a:bodyPr/>
          <a:lstStyle/>
          <a:p>
            <a:pPr>
              <a:defRPr/>
            </a:pPr>
            <a:fld id="{EB6791C4-DF4E-4C17-A41C-B2BEB15390BD}" type="slidenum">
              <a:rPr lang="en-US">
                <a:latin typeface="Calibri"/>
              </a:rPr>
              <a:pPr>
                <a:defRPr/>
              </a:pPr>
              <a:t>5</a:t>
            </a:fld>
            <a:endParaRPr lang="en-US">
              <a:latin typeface="Calibri"/>
            </a:endParaRPr>
          </a:p>
        </p:txBody>
      </p:sp>
    </p:spTree>
    <p:extLst>
      <p:ext uri="{BB962C8B-B14F-4D97-AF65-F5344CB8AC3E}">
        <p14:creationId xmlns:p14="http://schemas.microsoft.com/office/powerpoint/2010/main" val="40373004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86EC8-3941-45A7-A608-110558482454}"/>
              </a:ext>
            </a:extLst>
          </p:cNvPr>
          <p:cNvSpPr>
            <a:spLocks noGrp="1"/>
          </p:cNvSpPr>
          <p:nvPr>
            <p:ph type="title"/>
          </p:nvPr>
        </p:nvSpPr>
        <p:spPr>
          <a:xfrm>
            <a:off x="609600" y="274639"/>
            <a:ext cx="10972800" cy="1143000"/>
          </a:xfrm>
        </p:spPr>
        <p:txBody>
          <a:bodyPr>
            <a:normAutofit/>
          </a:bodyPr>
          <a:lstStyle/>
          <a:p>
            <a:r>
              <a:rPr lang="en-US" dirty="0">
                <a:cs typeface="Times New Roman" panose="02020603050405020304" pitchFamily="18" charset="0"/>
              </a:rPr>
              <a:t>The National Spatial Reference System</a:t>
            </a:r>
          </a:p>
        </p:txBody>
      </p:sp>
      <p:sp>
        <p:nvSpPr>
          <p:cNvPr id="3" name="Content Placeholder 2">
            <a:extLst>
              <a:ext uri="{FF2B5EF4-FFF2-40B4-BE49-F238E27FC236}">
                <a16:creationId xmlns:a16="http://schemas.microsoft.com/office/drawing/2014/main" id="{56286537-FD08-4CA1-8A31-CE05D08C0010}"/>
              </a:ext>
            </a:extLst>
          </p:cNvPr>
          <p:cNvSpPr>
            <a:spLocks noGrp="1"/>
          </p:cNvSpPr>
          <p:nvPr>
            <p:ph idx="1"/>
          </p:nvPr>
        </p:nvSpPr>
        <p:spPr>
          <a:xfrm>
            <a:off x="609599" y="1600203"/>
            <a:ext cx="11198087" cy="4525963"/>
          </a:xfrm>
        </p:spPr>
        <p:txBody>
          <a:bodyPr>
            <a:normAutofit fontScale="92500" lnSpcReduction="20000"/>
          </a:bodyPr>
          <a:lstStyle/>
          <a:p>
            <a:r>
              <a:rPr lang="en-US" dirty="0">
                <a:latin typeface="+mj-lt"/>
                <a:cs typeface="Times New Roman" panose="02020603050405020304" pitchFamily="18" charset="0"/>
              </a:rPr>
              <a:t>The NSRS</a:t>
            </a:r>
          </a:p>
          <a:p>
            <a:r>
              <a:rPr lang="en-US" dirty="0">
                <a:latin typeface="+mj-lt"/>
                <a:cs typeface="Times New Roman" panose="02020603050405020304" pitchFamily="18" charset="0"/>
              </a:rPr>
              <a:t>Official coordinate system for the USA</a:t>
            </a:r>
          </a:p>
          <a:p>
            <a:r>
              <a:rPr lang="en-US" dirty="0">
                <a:latin typeface="+mj-lt"/>
                <a:cs typeface="Times New Roman" panose="02020603050405020304" pitchFamily="18" charset="0"/>
              </a:rPr>
              <a:t>Defined by the National Geodetic Survey (NGS)</a:t>
            </a:r>
          </a:p>
          <a:p>
            <a:pPr lvl="1"/>
            <a:r>
              <a:rPr lang="en-US" dirty="0">
                <a:latin typeface="+mj-lt"/>
                <a:cs typeface="Times New Roman" panose="02020603050405020304" pitchFamily="18" charset="0"/>
              </a:rPr>
              <a:t>Approved by the Federal Geodetic Control Subcommittee (FGCS)</a:t>
            </a:r>
          </a:p>
          <a:p>
            <a:pPr lvl="2"/>
            <a:r>
              <a:rPr lang="en-US" dirty="0">
                <a:latin typeface="+mj-lt"/>
                <a:cs typeface="Times New Roman" panose="02020603050405020304" pitchFamily="18" charset="0"/>
              </a:rPr>
              <a:t>The FAA is a member</a:t>
            </a:r>
          </a:p>
          <a:p>
            <a:r>
              <a:rPr lang="en-US" dirty="0">
                <a:latin typeface="+mj-lt"/>
                <a:cs typeface="Times New Roman" panose="02020603050405020304" pitchFamily="18" charset="0"/>
              </a:rPr>
              <a:t>Required to be used by all civilian Federal Government agencies</a:t>
            </a:r>
          </a:p>
          <a:p>
            <a:pPr lvl="1"/>
            <a:r>
              <a:rPr lang="en-US" dirty="0">
                <a:latin typeface="+mj-lt"/>
                <a:cs typeface="Times New Roman" panose="02020603050405020304" pitchFamily="18" charset="0"/>
              </a:rPr>
              <a:t>OMB A-16</a:t>
            </a:r>
          </a:p>
          <a:p>
            <a:pPr lvl="1"/>
            <a:r>
              <a:rPr lang="en-US" dirty="0">
                <a:latin typeface="+mj-lt"/>
                <a:cs typeface="Times New Roman" panose="02020603050405020304" pitchFamily="18" charset="0"/>
              </a:rPr>
              <a:t>Geospatial Data Act</a:t>
            </a:r>
          </a:p>
          <a:p>
            <a:r>
              <a:rPr lang="en-US" dirty="0">
                <a:latin typeface="+mj-lt"/>
                <a:cs typeface="Times New Roman" panose="02020603050405020304" pitchFamily="18" charset="0"/>
              </a:rPr>
              <a:t>Often used by many state and local government agencies or private surveyors</a:t>
            </a:r>
          </a:p>
          <a:p>
            <a:pPr marL="0" indent="0">
              <a:buNone/>
            </a:pPr>
            <a:endParaRPr lang="en-US" dirty="0">
              <a:latin typeface="+mj-lt"/>
              <a:cs typeface="Times New Roman" panose="02020603050405020304" pitchFamily="18" charset="0"/>
            </a:endParaRPr>
          </a:p>
        </p:txBody>
      </p:sp>
      <p:sp>
        <p:nvSpPr>
          <p:cNvPr id="4" name="Date Placeholder 3">
            <a:extLst>
              <a:ext uri="{FF2B5EF4-FFF2-40B4-BE49-F238E27FC236}">
                <a16:creationId xmlns:a16="http://schemas.microsoft.com/office/drawing/2014/main" id="{F17B733F-42CA-419F-A22D-01D53F8112B2}"/>
              </a:ext>
            </a:extLst>
          </p:cNvPr>
          <p:cNvSpPr>
            <a:spLocks noGrp="1"/>
          </p:cNvSpPr>
          <p:nvPr>
            <p:ph type="dt" sz="half" idx="10"/>
          </p:nvPr>
        </p:nvSpPr>
        <p:spPr/>
        <p:txBody>
          <a:bodyPr/>
          <a:lstStyle/>
          <a:p>
            <a:r>
              <a:rPr lang="en-US"/>
              <a:t>September 18, 2024</a:t>
            </a:r>
          </a:p>
        </p:txBody>
      </p:sp>
      <p:sp>
        <p:nvSpPr>
          <p:cNvPr id="5" name="Footer Placeholder 4">
            <a:extLst>
              <a:ext uri="{FF2B5EF4-FFF2-40B4-BE49-F238E27FC236}">
                <a16:creationId xmlns:a16="http://schemas.microsoft.com/office/drawing/2014/main" id="{42772212-BFDE-4C0E-8BA3-2974B516DDF6}"/>
              </a:ext>
            </a:extLst>
          </p:cNvPr>
          <p:cNvSpPr>
            <a:spLocks noGrp="1"/>
          </p:cNvSpPr>
          <p:nvPr>
            <p:ph type="ftr" sz="quarter" idx="11"/>
          </p:nvPr>
        </p:nvSpPr>
        <p:spPr/>
        <p:txBody>
          <a:bodyPr/>
          <a:lstStyle/>
          <a:p>
            <a:r>
              <a:rPr lang="en-US"/>
              <a:t>FAA Briefing</a:t>
            </a:r>
          </a:p>
        </p:txBody>
      </p:sp>
      <p:sp>
        <p:nvSpPr>
          <p:cNvPr id="6" name="Slide Number Placeholder 5">
            <a:extLst>
              <a:ext uri="{FF2B5EF4-FFF2-40B4-BE49-F238E27FC236}">
                <a16:creationId xmlns:a16="http://schemas.microsoft.com/office/drawing/2014/main" id="{324F73E1-2E2D-4A6F-ABE7-0C160F34E771}"/>
              </a:ext>
            </a:extLst>
          </p:cNvPr>
          <p:cNvSpPr>
            <a:spLocks noGrp="1"/>
          </p:cNvSpPr>
          <p:nvPr>
            <p:ph type="sldNum" sz="quarter" idx="12"/>
          </p:nvPr>
        </p:nvSpPr>
        <p:spPr/>
        <p:txBody>
          <a:bodyPr/>
          <a:lstStyle/>
          <a:p>
            <a:fld id="{D3D538F9-49A3-B84F-B36B-A7030CDE5D5B}" type="slidenum">
              <a:rPr lang="en-US" smtClean="0"/>
              <a:t>6</a:t>
            </a:fld>
            <a:endParaRPr lang="en-US"/>
          </a:p>
        </p:txBody>
      </p:sp>
    </p:spTree>
    <p:extLst>
      <p:ext uri="{BB962C8B-B14F-4D97-AF65-F5344CB8AC3E}">
        <p14:creationId xmlns:p14="http://schemas.microsoft.com/office/powerpoint/2010/main" val="1977230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86EC8-3941-45A7-A608-110558482454}"/>
              </a:ext>
            </a:extLst>
          </p:cNvPr>
          <p:cNvSpPr>
            <a:spLocks noGrp="1"/>
          </p:cNvSpPr>
          <p:nvPr>
            <p:ph type="title"/>
          </p:nvPr>
        </p:nvSpPr>
        <p:spPr>
          <a:xfrm>
            <a:off x="609600" y="274639"/>
            <a:ext cx="10972800" cy="1143000"/>
          </a:xfrm>
        </p:spPr>
        <p:txBody>
          <a:bodyPr/>
          <a:lstStyle/>
          <a:p>
            <a:r>
              <a:rPr lang="en-US" dirty="0">
                <a:cs typeface="Times New Roman" panose="02020603050405020304" pitchFamily="18" charset="0"/>
              </a:rPr>
              <a:t>Extent of the current NSRS</a:t>
            </a:r>
          </a:p>
        </p:txBody>
      </p:sp>
      <p:sp>
        <p:nvSpPr>
          <p:cNvPr id="4" name="Date Placeholder 3">
            <a:extLst>
              <a:ext uri="{FF2B5EF4-FFF2-40B4-BE49-F238E27FC236}">
                <a16:creationId xmlns:a16="http://schemas.microsoft.com/office/drawing/2014/main" id="{F17B733F-42CA-419F-A22D-01D53F8112B2}"/>
              </a:ext>
            </a:extLst>
          </p:cNvPr>
          <p:cNvSpPr>
            <a:spLocks noGrp="1"/>
          </p:cNvSpPr>
          <p:nvPr>
            <p:ph type="dt" sz="half" idx="10"/>
          </p:nvPr>
        </p:nvSpPr>
        <p:spPr/>
        <p:txBody>
          <a:bodyPr/>
          <a:lstStyle/>
          <a:p>
            <a:r>
              <a:rPr lang="en-US"/>
              <a:t>September 18, 2024</a:t>
            </a:r>
          </a:p>
        </p:txBody>
      </p:sp>
      <p:sp>
        <p:nvSpPr>
          <p:cNvPr id="5" name="Footer Placeholder 4">
            <a:extLst>
              <a:ext uri="{FF2B5EF4-FFF2-40B4-BE49-F238E27FC236}">
                <a16:creationId xmlns:a16="http://schemas.microsoft.com/office/drawing/2014/main" id="{42772212-BFDE-4C0E-8BA3-2974B516DDF6}"/>
              </a:ext>
            </a:extLst>
          </p:cNvPr>
          <p:cNvSpPr>
            <a:spLocks noGrp="1"/>
          </p:cNvSpPr>
          <p:nvPr>
            <p:ph type="ftr" sz="quarter" idx="11"/>
          </p:nvPr>
        </p:nvSpPr>
        <p:spPr/>
        <p:txBody>
          <a:bodyPr/>
          <a:lstStyle/>
          <a:p>
            <a:r>
              <a:rPr lang="en-US"/>
              <a:t>FAA Briefing</a:t>
            </a:r>
          </a:p>
        </p:txBody>
      </p:sp>
      <p:sp>
        <p:nvSpPr>
          <p:cNvPr id="6" name="Slide Number Placeholder 5">
            <a:extLst>
              <a:ext uri="{FF2B5EF4-FFF2-40B4-BE49-F238E27FC236}">
                <a16:creationId xmlns:a16="http://schemas.microsoft.com/office/drawing/2014/main" id="{324F73E1-2E2D-4A6F-ABE7-0C160F34E771}"/>
              </a:ext>
            </a:extLst>
          </p:cNvPr>
          <p:cNvSpPr>
            <a:spLocks noGrp="1"/>
          </p:cNvSpPr>
          <p:nvPr>
            <p:ph type="sldNum" sz="quarter" idx="12"/>
          </p:nvPr>
        </p:nvSpPr>
        <p:spPr/>
        <p:txBody>
          <a:bodyPr/>
          <a:lstStyle/>
          <a:p>
            <a:fld id="{D3D538F9-49A3-B84F-B36B-A7030CDE5D5B}" type="slidenum">
              <a:rPr lang="en-US" smtClean="0"/>
              <a:t>7</a:t>
            </a:fld>
            <a:endParaRPr lang="en-US"/>
          </a:p>
        </p:txBody>
      </p:sp>
      <p:pic>
        <p:nvPicPr>
          <p:cNvPr id="9" name="Content Placeholder 7" descr="A map of the world showing the regions of the world where the USA's National Spatial Reference System is valid. ">
            <a:extLst>
              <a:ext uri="{FF2B5EF4-FFF2-40B4-BE49-F238E27FC236}">
                <a16:creationId xmlns:a16="http://schemas.microsoft.com/office/drawing/2014/main" id="{0B63BE1B-35B9-497C-ABCD-70C902A457A1}"/>
              </a:ext>
            </a:extLst>
          </p:cNvPr>
          <p:cNvPicPr>
            <a:picLocks noGrp="1" noChangeAspect="1"/>
          </p:cNvPicPr>
          <p:nvPr>
            <p:ph idx="1"/>
          </p:nvPr>
        </p:nvPicPr>
        <p:blipFill>
          <a:blip r:embed="rId2"/>
          <a:stretch>
            <a:fillRect/>
          </a:stretch>
        </p:blipFill>
        <p:spPr>
          <a:xfrm>
            <a:off x="609600" y="1620647"/>
            <a:ext cx="5283200" cy="3543671"/>
          </a:xfrm>
        </p:spPr>
      </p:pic>
      <p:sp>
        <p:nvSpPr>
          <p:cNvPr id="10" name="TextBox 9">
            <a:extLst>
              <a:ext uri="{FF2B5EF4-FFF2-40B4-BE49-F238E27FC236}">
                <a16:creationId xmlns:a16="http://schemas.microsoft.com/office/drawing/2014/main" id="{6FCEF830-B8D9-483F-9D7C-11D5AD2CAD9F}"/>
              </a:ext>
            </a:extLst>
          </p:cNvPr>
          <p:cNvSpPr txBox="1"/>
          <p:nvPr/>
        </p:nvSpPr>
        <p:spPr>
          <a:xfrm>
            <a:off x="6115123" y="1636741"/>
            <a:ext cx="3399007" cy="1477328"/>
          </a:xfrm>
          <a:prstGeom prst="rect">
            <a:avLst/>
          </a:prstGeom>
          <a:noFill/>
        </p:spPr>
        <p:txBody>
          <a:bodyPr wrap="none" rtlCol="0">
            <a:spAutoFit/>
          </a:bodyPr>
          <a:lstStyle/>
          <a:p>
            <a:r>
              <a:rPr lang="en-US" b="1" dirty="0">
                <a:latin typeface="+mj-lt"/>
              </a:rPr>
              <a:t>Geometric Reference Frames</a:t>
            </a:r>
            <a:r>
              <a:rPr lang="en-US" dirty="0">
                <a:latin typeface="+mj-lt"/>
              </a:rPr>
              <a:t>:  </a:t>
            </a:r>
          </a:p>
          <a:p>
            <a:pPr marL="285750" indent="-285750">
              <a:buFont typeface="Arial" panose="020B0604020202020204" pitchFamily="34" charset="0"/>
              <a:buChar char="•"/>
            </a:pPr>
            <a:r>
              <a:rPr lang="en-US" dirty="0">
                <a:latin typeface="+mj-lt"/>
              </a:rPr>
              <a:t>NAD 83(2011)</a:t>
            </a:r>
          </a:p>
          <a:p>
            <a:pPr marL="285750" indent="-285750">
              <a:buFont typeface="Arial" panose="020B0604020202020204" pitchFamily="34" charset="0"/>
              <a:buChar char="•"/>
            </a:pPr>
            <a:r>
              <a:rPr lang="en-US" dirty="0">
                <a:latin typeface="+mj-lt"/>
              </a:rPr>
              <a:t>NAD 83(PA11)</a:t>
            </a:r>
          </a:p>
          <a:p>
            <a:pPr marL="285750" indent="-285750">
              <a:buFont typeface="Arial" panose="020B0604020202020204" pitchFamily="34" charset="0"/>
              <a:buChar char="•"/>
            </a:pPr>
            <a:r>
              <a:rPr lang="en-US" dirty="0">
                <a:latin typeface="+mj-lt"/>
              </a:rPr>
              <a:t>NAD 83(MA11)</a:t>
            </a:r>
          </a:p>
          <a:p>
            <a:pPr marL="285750" indent="-285750">
              <a:buFont typeface="Arial" panose="020B0604020202020204" pitchFamily="34" charset="0"/>
              <a:buChar char="•"/>
            </a:pPr>
            <a:r>
              <a:rPr lang="en-US" dirty="0">
                <a:latin typeface="+mj-lt"/>
              </a:rPr>
              <a:t>Truly global but used regionally</a:t>
            </a:r>
          </a:p>
        </p:txBody>
      </p:sp>
      <p:sp>
        <p:nvSpPr>
          <p:cNvPr id="15" name="Rectangle 14">
            <a:extLst>
              <a:ext uri="{FF2B5EF4-FFF2-40B4-BE49-F238E27FC236}">
                <a16:creationId xmlns:a16="http://schemas.microsoft.com/office/drawing/2014/main" id="{3980A231-E390-4418-9F32-D53AA6591DDA}"/>
              </a:ext>
            </a:extLst>
          </p:cNvPr>
          <p:cNvSpPr/>
          <p:nvPr/>
        </p:nvSpPr>
        <p:spPr>
          <a:xfrm>
            <a:off x="1444991" y="3313355"/>
            <a:ext cx="692195" cy="425120"/>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225E4158-A69B-43C7-BBBE-40F9A440D1DB}"/>
              </a:ext>
            </a:extLst>
          </p:cNvPr>
          <p:cNvSpPr/>
          <p:nvPr/>
        </p:nvSpPr>
        <p:spPr>
          <a:xfrm>
            <a:off x="825457" y="2614528"/>
            <a:ext cx="580208" cy="669941"/>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959B5F9-EEED-47D9-B561-C888A22C75F4}"/>
              </a:ext>
            </a:extLst>
          </p:cNvPr>
          <p:cNvSpPr/>
          <p:nvPr/>
        </p:nvSpPr>
        <p:spPr>
          <a:xfrm>
            <a:off x="815895" y="3539659"/>
            <a:ext cx="168043" cy="198816"/>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7BA66D9-C894-41D1-A0F8-F78254923447}"/>
              </a:ext>
            </a:extLst>
          </p:cNvPr>
          <p:cNvSpPr/>
          <p:nvPr/>
        </p:nvSpPr>
        <p:spPr>
          <a:xfrm>
            <a:off x="5254817" y="3930408"/>
            <a:ext cx="129024" cy="75176"/>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latin typeface="+mj-lt"/>
            </a:endParaRPr>
          </a:p>
        </p:txBody>
      </p:sp>
      <p:sp>
        <p:nvSpPr>
          <p:cNvPr id="19" name="Rectangle 18">
            <a:extLst>
              <a:ext uri="{FF2B5EF4-FFF2-40B4-BE49-F238E27FC236}">
                <a16:creationId xmlns:a16="http://schemas.microsoft.com/office/drawing/2014/main" id="{26ABC14F-D2CF-4145-88D9-BEF868238AA6}"/>
              </a:ext>
            </a:extLst>
          </p:cNvPr>
          <p:cNvSpPr/>
          <p:nvPr/>
        </p:nvSpPr>
        <p:spPr>
          <a:xfrm>
            <a:off x="5255053" y="3635070"/>
            <a:ext cx="129024" cy="257751"/>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latin typeface="+mj-lt"/>
            </a:endParaRPr>
          </a:p>
        </p:txBody>
      </p:sp>
      <p:sp>
        <p:nvSpPr>
          <p:cNvPr id="20" name="Rectangle 19">
            <a:extLst>
              <a:ext uri="{FF2B5EF4-FFF2-40B4-BE49-F238E27FC236}">
                <a16:creationId xmlns:a16="http://schemas.microsoft.com/office/drawing/2014/main" id="{02A01230-62CD-4753-B459-5F2A6432C0A4}"/>
              </a:ext>
            </a:extLst>
          </p:cNvPr>
          <p:cNvSpPr/>
          <p:nvPr/>
        </p:nvSpPr>
        <p:spPr>
          <a:xfrm>
            <a:off x="5587269" y="4223221"/>
            <a:ext cx="150284" cy="129919"/>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latin typeface="+mj-lt"/>
            </a:endParaRPr>
          </a:p>
        </p:txBody>
      </p:sp>
      <p:sp>
        <p:nvSpPr>
          <p:cNvPr id="21" name="Rectangle 20">
            <a:extLst>
              <a:ext uri="{FF2B5EF4-FFF2-40B4-BE49-F238E27FC236}">
                <a16:creationId xmlns:a16="http://schemas.microsoft.com/office/drawing/2014/main" id="{53396D43-FBA0-4793-A0CC-8072D2FEDB63}"/>
              </a:ext>
            </a:extLst>
          </p:cNvPr>
          <p:cNvSpPr/>
          <p:nvPr/>
        </p:nvSpPr>
        <p:spPr>
          <a:xfrm>
            <a:off x="2209837" y="3695787"/>
            <a:ext cx="96433" cy="81932"/>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F84C6BBC-9580-407B-A4DA-9F679CD5A438}"/>
              </a:ext>
            </a:extLst>
          </p:cNvPr>
          <p:cNvSpPr/>
          <p:nvPr/>
        </p:nvSpPr>
        <p:spPr>
          <a:xfrm>
            <a:off x="2330703" y="3695787"/>
            <a:ext cx="96435" cy="81933"/>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DC90D506-19D5-43E3-AA51-894D4B51EDDB}"/>
              </a:ext>
            </a:extLst>
          </p:cNvPr>
          <p:cNvSpPr txBox="1"/>
          <p:nvPr/>
        </p:nvSpPr>
        <p:spPr>
          <a:xfrm>
            <a:off x="6096000" y="3284469"/>
            <a:ext cx="6096000" cy="2308324"/>
          </a:xfrm>
          <a:prstGeom prst="rect">
            <a:avLst/>
          </a:prstGeom>
          <a:noFill/>
        </p:spPr>
        <p:txBody>
          <a:bodyPr wrap="square">
            <a:spAutoFit/>
          </a:bodyPr>
          <a:lstStyle/>
          <a:p>
            <a:r>
              <a:rPr lang="en-US" b="1" dirty="0">
                <a:latin typeface="+mj-lt"/>
              </a:rPr>
              <a:t>Geoid models/Vertical Datums</a:t>
            </a:r>
            <a:r>
              <a:rPr lang="en-US" dirty="0">
                <a:latin typeface="+mj-lt"/>
              </a:rPr>
              <a:t>: </a:t>
            </a:r>
          </a:p>
          <a:p>
            <a:pPr marL="285750" indent="-285750">
              <a:buFont typeface="Arial" panose="020B0604020202020204" pitchFamily="34" charset="0"/>
              <a:buChar char="•"/>
            </a:pPr>
            <a:r>
              <a:rPr lang="en-US" dirty="0">
                <a:latin typeface="+mj-lt"/>
              </a:rPr>
              <a:t>Regional</a:t>
            </a:r>
          </a:p>
          <a:p>
            <a:pPr marL="742950" lvl="1" indent="-285750">
              <a:buFont typeface="Arial" panose="020B0604020202020204" pitchFamily="34" charset="0"/>
              <a:buChar char="•"/>
            </a:pPr>
            <a:r>
              <a:rPr lang="en-US" dirty="0">
                <a:latin typeface="+mj-lt"/>
              </a:rPr>
              <a:t>Conterminous US (CONUS; “Lower 48”)</a:t>
            </a:r>
          </a:p>
          <a:p>
            <a:pPr marL="742950" lvl="1" indent="-285750">
              <a:buFont typeface="Arial" panose="020B0604020202020204" pitchFamily="34" charset="0"/>
              <a:buChar char="•"/>
            </a:pPr>
            <a:r>
              <a:rPr lang="en-US" dirty="0">
                <a:latin typeface="+mj-lt"/>
              </a:rPr>
              <a:t>Alaska</a:t>
            </a:r>
          </a:p>
          <a:p>
            <a:pPr marL="742950" lvl="1" indent="-285750">
              <a:buFont typeface="Arial" panose="020B0604020202020204" pitchFamily="34" charset="0"/>
              <a:buChar char="•"/>
            </a:pPr>
            <a:r>
              <a:rPr lang="en-US" dirty="0">
                <a:latin typeface="+mj-lt"/>
              </a:rPr>
              <a:t>Hawaii</a:t>
            </a:r>
          </a:p>
          <a:p>
            <a:pPr marL="742950" lvl="1" indent="-285750">
              <a:buFont typeface="Arial" panose="020B0604020202020204" pitchFamily="34" charset="0"/>
              <a:buChar char="•"/>
            </a:pPr>
            <a:r>
              <a:rPr lang="es-ES" dirty="0" err="1">
                <a:latin typeface="+mj-lt"/>
              </a:rPr>
              <a:t>Territories</a:t>
            </a:r>
            <a:r>
              <a:rPr lang="es-ES" dirty="0">
                <a:latin typeface="+mj-lt"/>
              </a:rPr>
              <a:t>:  Puerto Rico, U.S. </a:t>
            </a:r>
            <a:r>
              <a:rPr lang="es-ES" dirty="0" err="1">
                <a:latin typeface="+mj-lt"/>
              </a:rPr>
              <a:t>Virgin</a:t>
            </a:r>
            <a:r>
              <a:rPr lang="es-ES" dirty="0">
                <a:latin typeface="+mj-lt"/>
              </a:rPr>
              <a:t> </a:t>
            </a:r>
            <a:r>
              <a:rPr lang="es-ES" dirty="0" err="1">
                <a:latin typeface="+mj-lt"/>
              </a:rPr>
              <a:t>Islands</a:t>
            </a:r>
            <a:r>
              <a:rPr lang="es-ES" dirty="0">
                <a:latin typeface="+mj-lt"/>
              </a:rPr>
              <a:t>, American Samoa, Guam, CNM</a:t>
            </a:r>
            <a:endParaRPr lang="en-US" dirty="0">
              <a:latin typeface="+mj-lt"/>
            </a:endParaRPr>
          </a:p>
          <a:p>
            <a:pPr marL="742950" lvl="1" indent="-285750">
              <a:buFont typeface="Arial" panose="020B0604020202020204" pitchFamily="34" charset="0"/>
              <a:buChar char="•"/>
            </a:pPr>
            <a:endParaRPr lang="en-US" dirty="0">
              <a:latin typeface="+mj-lt"/>
            </a:endParaRPr>
          </a:p>
        </p:txBody>
      </p:sp>
    </p:spTree>
    <p:extLst>
      <p:ext uri="{BB962C8B-B14F-4D97-AF65-F5344CB8AC3E}">
        <p14:creationId xmlns:p14="http://schemas.microsoft.com/office/powerpoint/2010/main" val="4069650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3">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3">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3">
                                            <p:txEl>
                                              <p:pRg st="3" end="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3">
                                            <p:txEl>
                                              <p:pRg st="4" end="4"/>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3">
                                            <p:txEl>
                                              <p:pRg st="5" end="5"/>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0"/>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8"/>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9"/>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19" grpId="0" animBg="1"/>
      <p:bldP spid="20" grpId="0" animBg="1"/>
      <p:bldP spid="21" grpId="0" animBg="1"/>
      <p:bldP spid="2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841B7-06F4-4DF9-A3A5-54D2F8A19DD3}"/>
              </a:ext>
            </a:extLst>
          </p:cNvPr>
          <p:cNvSpPr>
            <a:spLocks noGrp="1"/>
          </p:cNvSpPr>
          <p:nvPr>
            <p:ph type="title"/>
          </p:nvPr>
        </p:nvSpPr>
        <p:spPr/>
        <p:txBody>
          <a:bodyPr/>
          <a:lstStyle/>
          <a:p>
            <a:r>
              <a:rPr lang="en-US" dirty="0"/>
              <a:t>What about WGS 84?</a:t>
            </a:r>
          </a:p>
        </p:txBody>
      </p:sp>
      <p:sp>
        <p:nvSpPr>
          <p:cNvPr id="3" name="Content Placeholder 2">
            <a:extLst>
              <a:ext uri="{FF2B5EF4-FFF2-40B4-BE49-F238E27FC236}">
                <a16:creationId xmlns:a16="http://schemas.microsoft.com/office/drawing/2014/main" id="{B0B8226C-EBC3-490F-8E23-25075DDE4F1D}"/>
              </a:ext>
            </a:extLst>
          </p:cNvPr>
          <p:cNvSpPr>
            <a:spLocks noGrp="1"/>
          </p:cNvSpPr>
          <p:nvPr>
            <p:ph idx="1"/>
          </p:nvPr>
        </p:nvSpPr>
        <p:spPr/>
        <p:txBody>
          <a:bodyPr/>
          <a:lstStyle/>
          <a:p>
            <a:r>
              <a:rPr lang="en-US" dirty="0"/>
              <a:t>WGS 84 is not part of the NSRS</a:t>
            </a:r>
          </a:p>
          <a:p>
            <a:pPr lvl="1"/>
            <a:r>
              <a:rPr lang="en-US" sz="2800" dirty="0"/>
              <a:t>WGS 84 is a military system, with thei</a:t>
            </a:r>
            <a:r>
              <a:rPr lang="en-US" dirty="0"/>
              <a:t>r own rules.</a:t>
            </a:r>
            <a:endParaRPr lang="en-US" sz="2800" dirty="0"/>
          </a:p>
          <a:p>
            <a:pPr lvl="1"/>
            <a:r>
              <a:rPr lang="en-US" dirty="0"/>
              <a:t>No civilian agency (including the FAA) should be using WGS 84.</a:t>
            </a:r>
            <a:endParaRPr lang="en-US" sz="2800" dirty="0"/>
          </a:p>
          <a:p>
            <a:pPr lvl="1"/>
            <a:r>
              <a:rPr lang="en-US" dirty="0"/>
              <a:t>However, NGS recognizes the appeal of WGS 84:</a:t>
            </a:r>
          </a:p>
          <a:p>
            <a:pPr lvl="2"/>
            <a:r>
              <a:rPr lang="en-US" dirty="0"/>
              <a:t>Global</a:t>
            </a:r>
          </a:p>
          <a:p>
            <a:pPr lvl="2"/>
            <a:r>
              <a:rPr lang="en-US" dirty="0"/>
              <a:t>Geocentric / aligned with GPS</a:t>
            </a:r>
          </a:p>
          <a:p>
            <a:pPr lvl="1"/>
            <a:r>
              <a:rPr lang="en-US" dirty="0"/>
              <a:t>For these very reasons, the Modernized NSRS will also be global and geocentric / aligned with GPS.</a:t>
            </a:r>
          </a:p>
          <a:p>
            <a:pPr lvl="2"/>
            <a:r>
              <a:rPr lang="en-US" dirty="0"/>
              <a:t>A proposal is provided at the end of this briefing </a:t>
            </a:r>
          </a:p>
        </p:txBody>
      </p:sp>
      <p:sp>
        <p:nvSpPr>
          <p:cNvPr id="4" name="Date Placeholder 3">
            <a:extLst>
              <a:ext uri="{FF2B5EF4-FFF2-40B4-BE49-F238E27FC236}">
                <a16:creationId xmlns:a16="http://schemas.microsoft.com/office/drawing/2014/main" id="{45632309-617C-4447-9BD6-37AF114E0D6E}"/>
              </a:ext>
            </a:extLst>
          </p:cNvPr>
          <p:cNvSpPr>
            <a:spLocks noGrp="1"/>
          </p:cNvSpPr>
          <p:nvPr>
            <p:ph type="dt" sz="half" idx="10"/>
          </p:nvPr>
        </p:nvSpPr>
        <p:spPr/>
        <p:txBody>
          <a:bodyPr/>
          <a:lstStyle/>
          <a:p>
            <a:pPr>
              <a:defRPr/>
            </a:pPr>
            <a:r>
              <a:rPr lang="en-US"/>
              <a:t>September 18, 2024</a:t>
            </a:r>
          </a:p>
        </p:txBody>
      </p:sp>
      <p:sp>
        <p:nvSpPr>
          <p:cNvPr id="5" name="Footer Placeholder 4">
            <a:extLst>
              <a:ext uri="{FF2B5EF4-FFF2-40B4-BE49-F238E27FC236}">
                <a16:creationId xmlns:a16="http://schemas.microsoft.com/office/drawing/2014/main" id="{84D2DDEC-CB21-4900-8BF5-A30123AF19CF}"/>
              </a:ext>
            </a:extLst>
          </p:cNvPr>
          <p:cNvSpPr>
            <a:spLocks noGrp="1"/>
          </p:cNvSpPr>
          <p:nvPr>
            <p:ph type="ftr" sz="quarter" idx="11"/>
          </p:nvPr>
        </p:nvSpPr>
        <p:spPr/>
        <p:txBody>
          <a:bodyPr/>
          <a:lstStyle/>
          <a:p>
            <a:pPr>
              <a:defRPr/>
            </a:pPr>
            <a:r>
              <a:rPr lang="en-US"/>
              <a:t>FAA Briefing</a:t>
            </a:r>
          </a:p>
        </p:txBody>
      </p:sp>
      <p:sp>
        <p:nvSpPr>
          <p:cNvPr id="6" name="Slide Number Placeholder 5">
            <a:extLst>
              <a:ext uri="{FF2B5EF4-FFF2-40B4-BE49-F238E27FC236}">
                <a16:creationId xmlns:a16="http://schemas.microsoft.com/office/drawing/2014/main" id="{0D8B3169-0A40-479F-8BBE-0A14EAB67A7E}"/>
              </a:ext>
            </a:extLst>
          </p:cNvPr>
          <p:cNvSpPr>
            <a:spLocks noGrp="1"/>
          </p:cNvSpPr>
          <p:nvPr>
            <p:ph type="sldNum" sz="quarter" idx="12"/>
          </p:nvPr>
        </p:nvSpPr>
        <p:spPr/>
        <p:txBody>
          <a:bodyPr/>
          <a:lstStyle/>
          <a:p>
            <a:pPr>
              <a:defRPr/>
            </a:pPr>
            <a:fld id="{EB6791C4-DF4E-4C17-A41C-B2BEB15390BD}" type="slidenum">
              <a:rPr lang="en-US" smtClean="0"/>
              <a:pPr>
                <a:defRPr/>
              </a:pPr>
              <a:t>8</a:t>
            </a:fld>
            <a:endParaRPr lang="en-US"/>
          </a:p>
        </p:txBody>
      </p:sp>
    </p:spTree>
    <p:extLst>
      <p:ext uri="{BB962C8B-B14F-4D97-AF65-F5344CB8AC3E}">
        <p14:creationId xmlns:p14="http://schemas.microsoft.com/office/powerpoint/2010/main" val="1382816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63ECAC-2777-4C10-8BA3-67D4E158A999}"/>
              </a:ext>
            </a:extLst>
          </p:cNvPr>
          <p:cNvSpPr>
            <a:spLocks noGrp="1"/>
          </p:cNvSpPr>
          <p:nvPr>
            <p:ph type="title"/>
          </p:nvPr>
        </p:nvSpPr>
        <p:spPr/>
        <p:txBody>
          <a:bodyPr/>
          <a:lstStyle/>
          <a:p>
            <a:r>
              <a:rPr lang="en-US" dirty="0"/>
              <a:t>NSRS Modernization</a:t>
            </a:r>
          </a:p>
        </p:txBody>
      </p:sp>
      <p:sp>
        <p:nvSpPr>
          <p:cNvPr id="3" name="Content Placeholder 2">
            <a:extLst>
              <a:ext uri="{FF2B5EF4-FFF2-40B4-BE49-F238E27FC236}">
                <a16:creationId xmlns:a16="http://schemas.microsoft.com/office/drawing/2014/main" id="{0364C88D-F8E1-4915-8768-B28AC526B3E5}"/>
              </a:ext>
            </a:extLst>
          </p:cNvPr>
          <p:cNvSpPr>
            <a:spLocks noGrp="1"/>
          </p:cNvSpPr>
          <p:nvPr>
            <p:ph idx="1"/>
          </p:nvPr>
        </p:nvSpPr>
        <p:spPr/>
        <p:txBody>
          <a:bodyPr/>
          <a:lstStyle/>
          <a:p>
            <a:r>
              <a:rPr lang="en-US" dirty="0"/>
              <a:t>Has been ongoing since 2007</a:t>
            </a:r>
          </a:p>
          <a:p>
            <a:r>
              <a:rPr lang="en-US" dirty="0"/>
              <a:t>This talk presumes some existing knowledge of NSRS Modernization.  For finer details look here:</a:t>
            </a:r>
          </a:p>
          <a:p>
            <a:pPr lvl="1"/>
            <a:r>
              <a:rPr lang="en-US" dirty="0"/>
              <a:t>NGS Presentation Library (</a:t>
            </a:r>
            <a:r>
              <a:rPr lang="en-US" dirty="0">
                <a:hlinkClick r:id="rId2"/>
              </a:rPr>
              <a:t>https://geodesy.noaa.gov/web/science_edu/presentations_library/</a:t>
            </a:r>
            <a:r>
              <a:rPr lang="en-US" dirty="0"/>
              <a:t>)</a:t>
            </a:r>
          </a:p>
          <a:p>
            <a:pPr lvl="1"/>
            <a:r>
              <a:rPr lang="en-US" dirty="0"/>
              <a:t>NGS New Datums Page (</a:t>
            </a:r>
            <a:r>
              <a:rPr lang="en-US" dirty="0">
                <a:hlinkClick r:id="rId3"/>
              </a:rPr>
              <a:t>https://geodesy.noaa.gov/datums/newdatums/index.shtml</a:t>
            </a:r>
            <a:r>
              <a:rPr lang="en-US" dirty="0"/>
              <a:t>)</a:t>
            </a:r>
          </a:p>
          <a:p>
            <a:pPr lvl="1"/>
            <a:r>
              <a:rPr lang="en-US" dirty="0"/>
              <a:t>The Blueprint Documents (</a:t>
            </a:r>
            <a:r>
              <a:rPr lang="en-US" dirty="0">
                <a:hlinkClick r:id="rId4"/>
              </a:rPr>
              <a:t>https://geodesy.noaa.gov/datums/newdatums/policy.shtml</a:t>
            </a:r>
            <a:r>
              <a:rPr lang="en-US" dirty="0"/>
              <a:t>)</a:t>
            </a:r>
          </a:p>
          <a:p>
            <a:pPr marL="457200" lvl="1" indent="0">
              <a:buNone/>
            </a:pPr>
            <a:endParaRPr lang="en-US" dirty="0"/>
          </a:p>
          <a:p>
            <a:pPr marL="457200" lvl="1" indent="0">
              <a:buNone/>
            </a:pPr>
            <a:endParaRPr lang="en-US" dirty="0"/>
          </a:p>
        </p:txBody>
      </p:sp>
      <p:sp>
        <p:nvSpPr>
          <p:cNvPr id="4" name="Date Placeholder 3">
            <a:extLst>
              <a:ext uri="{FF2B5EF4-FFF2-40B4-BE49-F238E27FC236}">
                <a16:creationId xmlns:a16="http://schemas.microsoft.com/office/drawing/2014/main" id="{FA4C9138-19CA-4F59-9F3D-77A23652FF0F}"/>
              </a:ext>
            </a:extLst>
          </p:cNvPr>
          <p:cNvSpPr>
            <a:spLocks noGrp="1"/>
          </p:cNvSpPr>
          <p:nvPr>
            <p:ph type="dt" sz="half" idx="10"/>
          </p:nvPr>
        </p:nvSpPr>
        <p:spPr/>
        <p:txBody>
          <a:bodyPr/>
          <a:lstStyle/>
          <a:p>
            <a:pPr>
              <a:defRPr/>
            </a:pPr>
            <a:r>
              <a:rPr lang="en-US"/>
              <a:t>September 18, 2024</a:t>
            </a:r>
          </a:p>
        </p:txBody>
      </p:sp>
      <p:sp>
        <p:nvSpPr>
          <p:cNvPr id="5" name="Footer Placeholder 4">
            <a:extLst>
              <a:ext uri="{FF2B5EF4-FFF2-40B4-BE49-F238E27FC236}">
                <a16:creationId xmlns:a16="http://schemas.microsoft.com/office/drawing/2014/main" id="{ED4D646E-A39F-4594-9B44-0948999DEE30}"/>
              </a:ext>
            </a:extLst>
          </p:cNvPr>
          <p:cNvSpPr>
            <a:spLocks noGrp="1"/>
          </p:cNvSpPr>
          <p:nvPr>
            <p:ph type="ftr" sz="quarter" idx="11"/>
          </p:nvPr>
        </p:nvSpPr>
        <p:spPr/>
        <p:txBody>
          <a:bodyPr/>
          <a:lstStyle/>
          <a:p>
            <a:pPr>
              <a:defRPr/>
            </a:pPr>
            <a:r>
              <a:rPr lang="en-US"/>
              <a:t>FAA Briefing</a:t>
            </a:r>
          </a:p>
        </p:txBody>
      </p:sp>
      <p:sp>
        <p:nvSpPr>
          <p:cNvPr id="6" name="Slide Number Placeholder 5">
            <a:extLst>
              <a:ext uri="{FF2B5EF4-FFF2-40B4-BE49-F238E27FC236}">
                <a16:creationId xmlns:a16="http://schemas.microsoft.com/office/drawing/2014/main" id="{4F03EE19-2933-4466-ABC6-45E6E193B239}"/>
              </a:ext>
            </a:extLst>
          </p:cNvPr>
          <p:cNvSpPr>
            <a:spLocks noGrp="1"/>
          </p:cNvSpPr>
          <p:nvPr>
            <p:ph type="sldNum" sz="quarter" idx="12"/>
          </p:nvPr>
        </p:nvSpPr>
        <p:spPr/>
        <p:txBody>
          <a:bodyPr/>
          <a:lstStyle/>
          <a:p>
            <a:pPr>
              <a:defRPr/>
            </a:pPr>
            <a:fld id="{EB6791C4-DF4E-4C17-A41C-B2BEB15390BD}" type="slidenum">
              <a:rPr lang="en-US" smtClean="0"/>
              <a:pPr>
                <a:defRPr/>
              </a:pPr>
              <a:t>9</a:t>
            </a:fld>
            <a:endParaRPr lang="en-US"/>
          </a:p>
        </p:txBody>
      </p:sp>
    </p:spTree>
    <p:extLst>
      <p:ext uri="{BB962C8B-B14F-4D97-AF65-F5344CB8AC3E}">
        <p14:creationId xmlns:p14="http://schemas.microsoft.com/office/powerpoint/2010/main" val="2346302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110040</TotalTime>
  <Words>2081</Words>
  <Application>Microsoft Office PowerPoint</Application>
  <PresentationFormat>Widescreen</PresentationFormat>
  <Paragraphs>382</Paragraphs>
  <Slides>32</Slides>
  <Notes>6</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32</vt:i4>
      </vt:variant>
    </vt:vector>
  </HeadingPairs>
  <TitlesOfParts>
    <vt:vector size="41" baseType="lpstr">
      <vt:lpstr>Arial</vt:lpstr>
      <vt:lpstr>Calibri</vt:lpstr>
      <vt:lpstr>Gill Sans MT</vt:lpstr>
      <vt:lpstr>Times New Roman</vt:lpstr>
      <vt:lpstr>Verdana</vt:lpstr>
      <vt:lpstr>Wingdings</vt:lpstr>
      <vt:lpstr>Office Theme</vt:lpstr>
      <vt:lpstr>1_Office Theme</vt:lpstr>
      <vt:lpstr>2_Office Theme</vt:lpstr>
      <vt:lpstr>PowerPoint Presentation</vt:lpstr>
      <vt:lpstr>Outline</vt:lpstr>
      <vt:lpstr>Bottom Line, Up Front</vt:lpstr>
      <vt:lpstr>BLUF</vt:lpstr>
      <vt:lpstr>Refresher on NSRS Modernization</vt:lpstr>
      <vt:lpstr>The National Spatial Reference System</vt:lpstr>
      <vt:lpstr>Extent of the current NSRS</vt:lpstr>
      <vt:lpstr>What about WGS 84?</vt:lpstr>
      <vt:lpstr>NSRS Modernization</vt:lpstr>
      <vt:lpstr>Preeminence of ITRF</vt:lpstr>
      <vt:lpstr>NSRS Modernization in (very) brief</vt:lpstr>
      <vt:lpstr>Magnitudes and Transformations</vt:lpstr>
      <vt:lpstr>Magnitudes</vt:lpstr>
      <vt:lpstr>Changes from NAD 83 to NATRF2022</vt:lpstr>
      <vt:lpstr>Changes from NAVD 88 to NAPGD2022</vt:lpstr>
      <vt:lpstr>Everything must shift</vt:lpstr>
      <vt:lpstr>Everything must shift</vt:lpstr>
      <vt:lpstr>Transformation tools</vt:lpstr>
      <vt:lpstr>What to do with historic charts?</vt:lpstr>
      <vt:lpstr>Timeline</vt:lpstr>
      <vt:lpstr>Timeline</vt:lpstr>
      <vt:lpstr>Rollout, Testing, Replacement</vt:lpstr>
      <vt:lpstr>Rollout, Testing, Replacement</vt:lpstr>
      <vt:lpstr>Rollout:  Alpha, Beta, Live</vt:lpstr>
      <vt:lpstr>Current NSRS during rollout and testing</vt:lpstr>
      <vt:lpstr>Testing into replacement</vt:lpstr>
      <vt:lpstr>After testing and the FGCS vote</vt:lpstr>
      <vt:lpstr>After testing and the FGCS vote</vt:lpstr>
      <vt:lpstr>A radical idea…</vt:lpstr>
      <vt:lpstr>Summary</vt:lpstr>
      <vt:lpstr>Thank you!</vt:lpstr>
      <vt:lpstr>Questions?</vt:lpstr>
    </vt:vector>
  </TitlesOfParts>
  <Company>NOS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NGS All Hands 2.5.2010</dc:title>
  <dc:creator>Chris.Harm</dc:creator>
  <cp:lastModifiedBy>Dru Smith</cp:lastModifiedBy>
  <cp:revision>3096</cp:revision>
  <cp:lastPrinted>2017-02-02T17:15:29Z</cp:lastPrinted>
  <dcterms:created xsi:type="dcterms:W3CDTF">2009-09-30T12:20:38Z</dcterms:created>
  <dcterms:modified xsi:type="dcterms:W3CDTF">2024-09-19T15:08:06Z</dcterms:modified>
</cp:coreProperties>
</file>