
<file path=[Content_Types].xml><?xml version="1.0" encoding="utf-8"?>
<Types xmlns="http://schemas.openxmlformats.org/package/2006/content-types">
  <Default ContentType="image/gif" Extension="gif"/>
  <Default ContentType="image/jpeg" Extension="jpeg"/>
  <Default ContentType="image/jpeg" Extension="jpg"/>
  <Default ContentType="image/png" Extension="png"/>
  <Default ContentType="application/vnd.openxmlformats-package.relationships+xml" Extension="rels"/>
  <Default ContentType="application/xml" Extension="xml"/>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theme+xml" PartName="/ppt/theme/theme2.xml"/>
  <Override ContentType="application/vnd.openxmlformats-officedocument.presentationml.notesSlide+xml" PartName="/ppt/notesSlides/notesSlide1.xml"/>
  <Override ContentType="application/vnd.openxmlformats-officedocument.presentationml.notesSlide+xml" PartName="/ppt/notesSlides/notesSlide2.xml"/>
  <Override ContentType="image/jpg" PartName="/ppt/media/image6.jpg"/>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3"/>
  </p:notesMasterIdLst>
  <p:sldIdLst>
    <p:sldId id="257" r:id="rId2"/>
    <p:sldId id="259" r:id="rId3"/>
    <p:sldId id="260" r:id="rId4"/>
    <p:sldId id="2496" r:id="rId5"/>
    <p:sldId id="275" r:id="rId6"/>
    <p:sldId id="2497" r:id="rId7"/>
    <p:sldId id="2498" r:id="rId8"/>
    <p:sldId id="277" r:id="rId9"/>
    <p:sldId id="274" r:id="rId10"/>
    <p:sldId id="2495" r:id="rId11"/>
    <p:sldId id="2493" r:id="rId12"/>
    <p:sldId id="2494" r:id="rId13"/>
    <p:sldId id="2490" r:id="rId14"/>
    <p:sldId id="2491" r:id="rId15"/>
    <p:sldId id="2506" r:id="rId16"/>
    <p:sldId id="2409" r:id="rId17"/>
    <p:sldId id="2492" r:id="rId18"/>
    <p:sldId id="2507" r:id="rId19"/>
    <p:sldId id="2501" r:id="rId20"/>
    <p:sldId id="261" r:id="rId21"/>
    <p:sldId id="2414" r:id="rId22"/>
    <p:sldId id="2415" r:id="rId23"/>
    <p:sldId id="2416" r:id="rId24"/>
    <p:sldId id="2417" r:id="rId25"/>
    <p:sldId id="269" r:id="rId26"/>
    <p:sldId id="2418" r:id="rId27"/>
    <p:sldId id="2499" r:id="rId28"/>
    <p:sldId id="2500" r:id="rId29"/>
    <p:sldId id="262" r:id="rId30"/>
    <p:sldId id="2419" r:id="rId31"/>
    <p:sldId id="2503" r:id="rId32"/>
    <p:sldId id="2502" r:id="rId33"/>
    <p:sldId id="263" r:id="rId34"/>
    <p:sldId id="2504" r:id="rId35"/>
    <p:sldId id="266" r:id="rId36"/>
    <p:sldId id="267" r:id="rId37"/>
    <p:sldId id="2505" r:id="rId38"/>
    <p:sldId id="2421" r:id="rId39"/>
    <p:sldId id="2420" r:id="rId40"/>
    <p:sldId id="2424" r:id="rId41"/>
    <p:sldId id="2396" r:id="rId42"/>
  </p:sldIdLst>
  <p:sldSz cx="12192000" cy="6858000"/>
  <p:notesSz cx="6858000" cy="9144000"/>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7104" userDrawn="1">
          <p15:clr>
            <a:srgbClr val="A4A3A4"/>
          </p15:clr>
        </p15:guide>
        <p15:guide id="4" pos="576" userDrawn="1">
          <p15:clr>
            <a:srgbClr val="A4A3A4"/>
          </p15:clr>
        </p15:guide>
        <p15:guide id="5" orient="horz" pos="656" userDrawn="1">
          <p15:clr>
            <a:srgbClr val="A4A3A4"/>
          </p15:clr>
        </p15:guide>
        <p15:guide id="6" orient="horz" pos="369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4371" autoAdjust="0"/>
  </p:normalViewPr>
  <p:slideViewPr>
    <p:cSldViewPr snapToGrid="0" snapToObjects="1">
      <p:cViewPr varScale="1">
        <p:scale>
          <a:sx n="49" d="100"/>
          <a:sy n="49" d="100"/>
        </p:scale>
        <p:origin x="293" y="58"/>
      </p:cViewPr>
      <p:guideLst>
        <p:guide orient="horz" pos="2160"/>
        <p:guide pos="3840"/>
        <p:guide pos="7104"/>
        <p:guide pos="576"/>
        <p:guide orient="horz" pos="656"/>
        <p:guide orient="horz" pos="3696"/>
      </p:guideLst>
    </p:cSldViewPr>
  </p:slideViewPr>
  <p:notesTextViewPr>
    <p:cViewPr>
      <p:scale>
        <a:sx n="100" d="100"/>
        <a:sy n="100" d="100"/>
      </p:scale>
      <p:origin x="0" y="0"/>
    </p:cViewPr>
  </p:notesTextViewPr>
  <p:sorterViewPr>
    <p:cViewPr>
      <p:scale>
        <a:sx n="100" d="100"/>
        <a:sy n="100" d="100"/>
      </p:scale>
      <p:origin x="0" y="-543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618CB5-095A-482C-A694-A1B7A471FED7}" type="datetimeFigureOut">
              <a:rPr lang="en-US" smtClean="0"/>
              <a:t>09/10/2024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E29FB0-8150-449D-AB8E-6FB22E8315DD}" type="slidenum">
              <a:rPr lang="en-US" smtClean="0"/>
              <a:t>‹#›</a:t>
            </a:fld>
            <a:endParaRPr lang="en-US"/>
          </a:p>
        </p:txBody>
      </p:sp>
    </p:spTree>
    <p:extLst>
      <p:ext uri="{BB962C8B-B14F-4D97-AF65-F5344CB8AC3E}">
        <p14:creationId xmlns:p14="http://schemas.microsoft.com/office/powerpoint/2010/main" val="3709047918"/>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mn-lt"/>
        <a:ea typeface="+mn-ea"/>
        <a:cs typeface="+mn-cs"/>
      </a:defRPr>
    </a:lvl1pPr>
    <a:lvl2pPr marL="609585" algn="l" defTabSz="1219170" rtl="0" eaLnBrk="1" latinLnBrk="0" hangingPunct="1">
      <a:defRPr sz="1600" kern="1200">
        <a:solidFill>
          <a:schemeClr val="tx1"/>
        </a:solidFill>
        <a:latin typeface="+mn-lt"/>
        <a:ea typeface="+mn-ea"/>
        <a:cs typeface="+mn-cs"/>
      </a:defRPr>
    </a:lvl2pPr>
    <a:lvl3pPr marL="1219170" algn="l" defTabSz="1219170" rtl="0" eaLnBrk="1" latinLnBrk="0" hangingPunct="1">
      <a:defRPr sz="1600" kern="1200">
        <a:solidFill>
          <a:schemeClr val="tx1"/>
        </a:solidFill>
        <a:latin typeface="+mn-lt"/>
        <a:ea typeface="+mn-ea"/>
        <a:cs typeface="+mn-cs"/>
      </a:defRPr>
    </a:lvl3pPr>
    <a:lvl4pPr marL="1828754" algn="l" defTabSz="1219170" rtl="0" eaLnBrk="1" latinLnBrk="0" hangingPunct="1">
      <a:defRPr sz="1600" kern="1200">
        <a:solidFill>
          <a:schemeClr val="tx1"/>
        </a:solidFill>
        <a:latin typeface="+mn-lt"/>
        <a:ea typeface="+mn-ea"/>
        <a:cs typeface="+mn-cs"/>
      </a:defRPr>
    </a:lvl4pPr>
    <a:lvl5pPr marL="2438339" algn="l" defTabSz="1219170" rtl="0" eaLnBrk="1" latinLnBrk="0" hangingPunct="1">
      <a:defRPr sz="1600" kern="1200">
        <a:solidFill>
          <a:schemeClr val="tx1"/>
        </a:solidFill>
        <a:latin typeface="+mn-lt"/>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Follow up thought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-like it or not, we know that the vast majority of our users are obtaining NSRS coordinates via OPUS</a:t>
            </a:r>
          </a:p>
          <a:p>
            <a:r>
              <a:rPr lang="en-US" dirty="0"/>
              <a:t>-while that is our plan for the future </a:t>
            </a:r>
            <a:r>
              <a:rPr lang="en-US"/>
              <a:t>of primary access, </a:t>
            </a:r>
            <a:r>
              <a:rPr lang="en-US" dirty="0"/>
              <a:t>modernized NSRS, as of now the official form of access (specifically to NAVD88) truly is to “touch brass” as they say </a:t>
            </a:r>
            <a:r>
              <a:rPr lang="en-US" dirty="0">
                <a:sym typeface="Wingdings" panose="05000000000000000000" pitchFamily="2" charset="2"/>
              </a:rPr>
              <a:t> meaning occupy a benchmark</a:t>
            </a:r>
            <a:endParaRPr lang="en-US" dirty="0"/>
          </a:p>
        </p:txBody>
      </p:sp>
      <p:sp>
        <p:nvSpPr>
          <p:cNvPr id="4" name="Slide Number Placeholder 3"/>
          <p:cNvSpPr>
            <a:spLocks noGrp="1"/>
          </p:cNvSpPr>
          <p:nvPr>
            <p:ph type="sldNum" sz="quarter" idx="5"/>
          </p:nvPr>
        </p:nvSpPr>
        <p:spPr/>
        <p:txBody>
          <a:bodyPr/>
          <a:lstStyle/>
          <a:p>
            <a:fld id="{123EC7C2-2797-4141-BEE3-A4E0AD397BA7}" type="slidenum">
              <a:rPr lang="en-US" smtClean="0"/>
              <a:t>8</a:t>
            </a:fld>
            <a:endParaRPr lang="en-US"/>
          </a:p>
        </p:txBody>
      </p:sp>
    </p:spTree>
    <p:extLst>
      <p:ext uri="{BB962C8B-B14F-4D97-AF65-F5344CB8AC3E}">
        <p14:creationId xmlns:p14="http://schemas.microsoft.com/office/powerpoint/2010/main" val="1390910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Just for the sake of discussion, I will point out that the WVDOT’s real time network is based on VRS method</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23EC7C2-2797-4141-BEE3-A4E0AD397BA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15384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And now by me flipping back and forth between these, you’ve likely caught on that the stations in red are non-NCN CORS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23EC7C2-2797-4141-BEE3-A4E0AD397BA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93231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Now we’re looking here not at the WVDOT but the Kentucky Transportation Cabinet network.</a:t>
            </a:r>
          </a:p>
          <a:p>
            <a:r>
              <a:rPr lang="en-US" dirty="0"/>
              <a:t>This is their web interface, and if I wanted to download some non-NCN CORS data from their network, I’d go into the Reference Data Shop.</a:t>
            </a:r>
          </a:p>
          <a:p>
            <a:r>
              <a:rPr lang="en-US" dirty="0"/>
              <a:t>For many of the networks, you’ll see both a CORS and a VRS option.  </a:t>
            </a:r>
          </a:p>
          <a:p>
            <a:r>
              <a:rPr lang="en-US" dirty="0"/>
              <a:t>What you want is the CORS data, and the interface will walk thru the rest of the options, you’ll be asked which station(s) you want data from, for date(s), observation interval (</a:t>
            </a:r>
            <a:r>
              <a:rPr lang="en-US" i="1" dirty="0"/>
              <a:t>HINT… 30 seconds for OPUS!</a:t>
            </a:r>
            <a:r>
              <a:rPr lang="en-US" dirty="0"/>
              <a:t>)</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23EC7C2-2797-4141-BEE3-A4E0AD397BA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17916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23EC7C2-2797-4141-BEE3-A4E0AD397BA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23765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mbria" panose="02040503050406030204" pitchFamily="18" charset="0"/>
                <a:ea typeface="Cambria" panose="02040503050406030204" pitchFamily="18" charset="0"/>
              </a:rPr>
              <a:t>Just because OP opens the door to RTK/RTN, doesn’t mean it is required</a:t>
            </a:r>
          </a:p>
          <a:p>
            <a:r>
              <a:rPr lang="en-US" dirty="0">
                <a:latin typeface="Cambria" panose="02040503050406030204" pitchFamily="18" charset="0"/>
                <a:ea typeface="Cambria" panose="02040503050406030204" pitchFamily="18" charset="0"/>
              </a:rPr>
              <a:t>Surveying is still surveying</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0BB61E35-BFDD-405B-89B5-EDCF0FB433D1}" type="slidenum">
              <a:rPr kumimoji="0" lang="en-US" altLang="en-US" sz="1300" b="0" i="0" u="none" strike="noStrike" kern="1200" cap="none" spc="0" normalizeH="0" baseline="0" noProof="0" smtClean="0">
                <a:ln>
                  <a:noFill/>
                </a:ln>
                <a:solidFill>
                  <a:prstClr val="black"/>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41</a:t>
            </a:fld>
            <a:endParaRPr kumimoji="0" lang="en-US" altLang="en-US" sz="13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10568186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does that mean? </a:t>
            </a:r>
          </a:p>
          <a:p>
            <a:endParaRPr lang="en-US" dirty="0"/>
          </a:p>
          <a:p>
            <a:r>
              <a:rPr lang="en-US" b="1" i="1" dirty="0"/>
              <a:t>Please</a:t>
            </a:r>
            <a:r>
              <a:rPr lang="en-US" dirty="0"/>
              <a:t> don’t think of this as us here at NGS being some pointy-haired semantics.  We need to make distinctions about CORS when talking about all this.  If you haven’t already realized this, you’ll start to catch on today.</a:t>
            </a:r>
          </a:p>
        </p:txBody>
      </p:sp>
      <p:sp>
        <p:nvSpPr>
          <p:cNvPr id="4" name="Slide Number Placeholder 3"/>
          <p:cNvSpPr>
            <a:spLocks noGrp="1"/>
          </p:cNvSpPr>
          <p:nvPr>
            <p:ph type="sldNum" sz="quarter" idx="5"/>
          </p:nvPr>
        </p:nvSpPr>
        <p:spPr/>
        <p:txBody>
          <a:bodyPr/>
          <a:lstStyle/>
          <a:p>
            <a:fld id="{123EC7C2-2797-4141-BEE3-A4E0AD397BA7}" type="slidenum">
              <a:rPr lang="en-US" smtClean="0"/>
              <a:t>9</a:t>
            </a:fld>
            <a:endParaRPr lang="en-US"/>
          </a:p>
        </p:txBody>
      </p:sp>
    </p:spTree>
    <p:extLst>
      <p:ext uri="{BB962C8B-B14F-4D97-AF65-F5344CB8AC3E}">
        <p14:creationId xmlns:p14="http://schemas.microsoft.com/office/powerpoint/2010/main" val="22790915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E29FB0-8150-449D-AB8E-6FB22E8315DD}" type="slidenum">
              <a:rPr lang="en-US" smtClean="0"/>
              <a:t>11</a:t>
            </a:fld>
            <a:endParaRPr lang="en-US"/>
          </a:p>
        </p:txBody>
      </p:sp>
    </p:spTree>
    <p:extLst>
      <p:ext uri="{BB962C8B-B14F-4D97-AF65-F5344CB8AC3E}">
        <p14:creationId xmlns:p14="http://schemas.microsoft.com/office/powerpoint/2010/main" val="35358383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23EC7C2-2797-4141-BEE3-A4E0AD397BA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6623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23EC7C2-2797-4141-BEE3-A4E0AD397BA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30821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-Please note that this information here </a:t>
            </a:r>
            <a:r>
              <a:rPr lang="en-US" i="1" dirty="0"/>
              <a:t>can only reflect what we know</a:t>
            </a:r>
            <a:r>
              <a:rPr lang="en-US" dirty="0"/>
              <a:t>.  If you are a developer working on incorporating GVX into your software… reach out to us!  We would be happy to assist you, just as we have assisted some of our other commercial partners named here.</a:t>
            </a:r>
          </a:p>
          <a:p>
            <a:endParaRPr lang="en-US" dirty="0"/>
          </a:p>
          <a:p>
            <a:r>
              <a:rPr lang="en-US" dirty="0"/>
              <a:t>-What would make us happiest is if the list got so long we couldn’t fit in on this slide.</a:t>
            </a:r>
          </a:p>
          <a:p>
            <a:endParaRPr lang="en-US" dirty="0"/>
          </a:p>
          <a:p>
            <a:r>
              <a:rPr lang="en-US" dirty="0"/>
              <a:t>-Oh, and hey, you customers out there… express your desire for GVX to your suppliers/dealers or Support team</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23EC7C2-2797-4141-BEE3-A4E0AD397BA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72311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-What makes the difference is that d</a:t>
            </a:r>
            <a:r>
              <a:rPr lang="en-US" dirty="0"/>
              <a:t>epending on which network station(s) were used in your survey, you will encounter one </a:t>
            </a:r>
            <a:r>
              <a:rPr lang="en-US" b="1" i="1" dirty="0"/>
              <a:t>or more </a:t>
            </a:r>
            <a:r>
              <a:rPr lang="en-US" dirty="0"/>
              <a:t>of these scenarios.</a:t>
            </a:r>
          </a:p>
          <a:p>
            <a:endParaRPr lang="en-US" b="0" dirty="0"/>
          </a:p>
          <a:p>
            <a:endParaRPr lang="en-US" b="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23EC7C2-2797-4141-BEE3-A4E0AD397BA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63642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23EC7C2-2797-4141-BEE3-A4E0AD397BA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75498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Some of you may be thinking though… what does this even mean that the CORS are not in the NCN?</a:t>
            </a:r>
          </a:p>
          <a:p>
            <a:r>
              <a:rPr lang="en-US" dirty="0"/>
              <a:t>Let’s look at the example of the WVDOT’s Real Time Network</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23EC7C2-2797-4141-BEE3-A4E0AD397BA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6171441"/>
      </p:ext>
    </p:extLst>
  </p:cSld>
  <p:clrMapOvr>
    <a:masterClrMapping/>
  </p:clrMapOvr>
</p:notes>
</file>

<file path=ppt/slideLayouts/_rels/slideLayout1.xml.rels><?xml version="1.0" encoding="UTF-8" standalone="yes" ?><Relationships xmlns="http://schemas.openxmlformats.org/package/2006/relationships"><Relationship Id="rId2" Target="../media/image2.jpeg" Type="http://schemas.openxmlformats.org/officeDocument/2006/relationships/image"/><Relationship Id="rId1" Target="../slideMasters/slideMaster1.xml" Type="http://schemas.openxmlformats.org/officeDocument/2006/relationships/slideMaster"/></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0" y="6492875"/>
            <a:ext cx="2844800" cy="365125"/>
          </a:xfrm>
        </p:spPr>
        <p:txBody>
          <a:bodyPr/>
          <a:lstStyle/>
          <a:p>
            <a:fld id="{78571A6D-ABE9-4E8A-9ED6-AADEA000DF4F}" type="datetime5">
              <a:rPr lang="en-US" smtClean="0"/>
              <a:t>10-Sep-24</a:t>
            </a:fld>
            <a:endParaRPr lang="en-US"/>
          </a:p>
        </p:txBody>
      </p:sp>
      <p:sp>
        <p:nvSpPr>
          <p:cNvPr id="5" name="Footer Placeholder 4"/>
          <p:cNvSpPr>
            <a:spLocks noGrp="1"/>
          </p:cNvSpPr>
          <p:nvPr>
            <p:ph type="ftr" sz="quarter" idx="11"/>
          </p:nvPr>
        </p:nvSpPr>
        <p:spPr>
          <a:xfrm>
            <a:off x="4165600" y="6492875"/>
            <a:ext cx="3860800" cy="365125"/>
          </a:xfrm>
        </p:spPr>
        <p:txBody>
          <a:bodyPr/>
          <a:lstStyle/>
          <a:p>
            <a:endParaRPr lang="en-US"/>
          </a:p>
        </p:txBody>
      </p:sp>
      <p:sp>
        <p:nvSpPr>
          <p:cNvPr id="6" name="Slide Number Placeholder 5"/>
          <p:cNvSpPr>
            <a:spLocks noGrp="1"/>
          </p:cNvSpPr>
          <p:nvPr>
            <p:ph type="sldNum" sz="quarter" idx="12"/>
          </p:nvPr>
        </p:nvSpPr>
        <p:spPr>
          <a:xfrm>
            <a:off x="9347200" y="6492875"/>
            <a:ext cx="2844800" cy="365125"/>
          </a:xfrm>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1241863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Click icon to add picture</a:t>
            </a:r>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EFA3ED39-9223-4401-B613-CBFFAA2687F1}" type="datetime5">
              <a:rPr lang="en-US" smtClean="0"/>
              <a:t>10-Sep-24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1829270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ECA732-D217-44D1-8674-F88DF3162283}" type="datetime5">
              <a:rPr lang="en-US" smtClean="0"/>
              <a:t>10-Sep-24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31935485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C2865A-7F09-4279-BD80-B084CB967364}" type="datetime5">
              <a:rPr lang="en-US" smtClean="0"/>
              <a:t>10-Sep-24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11964534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Image Slide 1 image" userDrawn="1">
  <p:cSld name="Image Slide 1 image">
    <p:bg>
      <p:bgPr>
        <a:solidFill>
          <a:schemeClr val="lt2"/>
        </a:solidFill>
        <a:effectLst/>
      </p:bgPr>
    </p:bg>
    <p:spTree>
      <p:nvGrpSpPr>
        <p:cNvPr id="1" name="Shape 186"/>
        <p:cNvGrpSpPr/>
        <p:nvPr/>
      </p:nvGrpSpPr>
      <p:grpSpPr>
        <a:xfrm>
          <a:off x="0" y="0"/>
          <a:ext cx="0" cy="0"/>
          <a:chOff x="0" y="0"/>
          <a:chExt cx="0" cy="0"/>
        </a:xfrm>
      </p:grpSpPr>
    </p:spTree>
    <p:extLst>
      <p:ext uri="{BB962C8B-B14F-4D97-AF65-F5344CB8AC3E}">
        <p14:creationId xmlns:p14="http://schemas.microsoft.com/office/powerpoint/2010/main" val="1644754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0F2CE0-CFD7-4363-B3D1-67A89B50B84D}" type="datetime5">
              <a:rPr lang="en-US" smtClean="0"/>
              <a:t>10-Sep-24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1048991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806E6D-575F-4AFA-9D5F-210E3AEE4084}" type="datetime5">
              <a:rPr lang="en-US" smtClean="0"/>
              <a:t>10-Sep-24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3112136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41F3448-9830-435F-96E0-0D7937A2CEDE}" type="datetime5">
              <a:rPr lang="en-US" smtClean="0"/>
              <a:t>10-Sep-24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1868882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BEA924F-4914-44C0-BE3D-4B13786CB6D4}" type="datetime5">
              <a:rPr lang="en-US" smtClean="0"/>
              <a:t>10-Sep-24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728824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DF99EBE-1D99-4820-90B5-C08EB2785337}" type="datetime5">
              <a:rPr lang="en-US" smtClean="0"/>
              <a:t>10-Sep-24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1937801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162112-E77E-4D53-B833-0AA227D9D4F9}" type="datetime5">
              <a:rPr lang="en-US" smtClean="0"/>
              <a:t>10-Sep-24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2933096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GRAPHIC">
    <p:bg>
      <p:bgPr>
        <a:solidFill>
          <a:schemeClr val="bg1">
            <a:lumMod val="85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5397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0CFC9511-12ED-4F24-B614-5D35F97D32AB}" type="datetime5">
              <a:rPr lang="en-US" smtClean="0"/>
              <a:t>10-Sep-24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698560373"/>
      </p:ext>
    </p:extLst>
  </p:cSld>
  <p:clrMapOvr>
    <a:masterClrMapping/>
  </p:clrMapOvr>
</p:sldLayout>
</file>

<file path=ppt/slideMasters/_rels/slideMaster1.xml.rels><?xml version="1.0" encoding="UTF-8" standalone="yes" ?><Relationships xmlns="http://schemas.openxmlformats.org/package/2006/relationships"><Relationship Id="rId8" Target="../slideLayouts/slideLayout8.xml" Type="http://schemas.openxmlformats.org/officeDocument/2006/relationships/slideLayout"/><Relationship Id="rId13" Target="../slideLayouts/slideLayout13.xml" Type="http://schemas.openxmlformats.org/officeDocument/2006/relationships/slideLayout"/><Relationship Id="rId3" Target="../slideLayouts/slideLayout3.xml" Type="http://schemas.openxmlformats.org/officeDocument/2006/relationships/slideLayout"/><Relationship Id="rId7" Target="../slideLayouts/slideLayout7.xml" Type="http://schemas.openxmlformats.org/officeDocument/2006/relationships/slideLayout"/><Relationship Id="rId12" Target="../slideLayouts/slideLayout12.xml" Type="http://schemas.openxmlformats.org/officeDocument/2006/relationships/slideLayout"/><Relationship Id="rId2" Target="../slideLayouts/slideLayout2.xml" Type="http://schemas.openxmlformats.org/officeDocument/2006/relationships/slideLayout"/><Relationship Id="rId1" Target="../slideLayouts/slideLayout1.xml" Type="http://schemas.openxmlformats.org/officeDocument/2006/relationships/slideLayout"/><Relationship Id="rId6" Target="../slideLayouts/slideLayout6.xml" Type="http://schemas.openxmlformats.org/officeDocument/2006/relationships/slideLayout"/><Relationship Id="rId11" Target="../slideLayouts/slideLayout11.xml" Type="http://schemas.openxmlformats.org/officeDocument/2006/relationships/slideLayout"/><Relationship Id="rId5" Target="../slideLayouts/slideLayout5.xml" Type="http://schemas.openxmlformats.org/officeDocument/2006/relationships/slideLayout"/><Relationship Id="rId15" Target="../media/image1.jpeg" Type="http://schemas.openxmlformats.org/officeDocument/2006/relationships/image"/><Relationship Id="rId10" Target="../slideLayouts/slideLayout10.xml" Type="http://schemas.openxmlformats.org/officeDocument/2006/relationships/slideLayout"/><Relationship Id="rId4" Target="../slideLayouts/slideLayout4.xml" Type="http://schemas.openxmlformats.org/officeDocument/2006/relationships/slideLayout"/><Relationship Id="rId9" Target="../slideLayouts/slideLayout9.xml" Type="http://schemas.openxmlformats.org/officeDocument/2006/relationships/slideLayout"/><Relationship Id="rId14" Target="../theme/theme1.xml" Type="http://schemas.openxmlformats.org/officeDocument/2006/relationships/theme"/></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0" y="6481677"/>
            <a:ext cx="2844800" cy="365125"/>
          </a:xfrm>
          <a:prstGeom prst="rect">
            <a:avLst/>
          </a:prstGeom>
        </p:spPr>
        <p:txBody>
          <a:bodyPr vert="horz" lIns="91440" tIns="45720" rIns="91440" bIns="45720" rtlCol="0" anchor="ctr"/>
          <a:lstStyle>
            <a:lvl1pPr algn="l">
              <a:defRPr sz="1600">
                <a:solidFill>
                  <a:schemeClr val="bg1">
                    <a:lumMod val="50000"/>
                  </a:schemeClr>
                </a:solidFill>
                <a:latin typeface="Cambria" panose="02040503050406030204" pitchFamily="18" charset="0"/>
                <a:ea typeface="Cambria" panose="02040503050406030204" pitchFamily="18" charset="0"/>
              </a:defRPr>
            </a:lvl1pPr>
          </a:lstStyle>
          <a:p>
            <a:fld id="{9635693C-2193-4E9E-A4BB-9B58D6AC905A}" type="datetime5">
              <a:rPr lang="en-US" smtClean="0"/>
              <a:t>10-Sep-24</a:t>
            </a:fld>
            <a:endParaRPr lang="en-US" dirty="0"/>
          </a:p>
        </p:txBody>
      </p:sp>
      <p:sp>
        <p:nvSpPr>
          <p:cNvPr id="5" name="Footer Placeholder 4"/>
          <p:cNvSpPr>
            <a:spLocks noGrp="1"/>
          </p:cNvSpPr>
          <p:nvPr>
            <p:ph type="ftr" sz="quarter" idx="3"/>
          </p:nvPr>
        </p:nvSpPr>
        <p:spPr>
          <a:xfrm>
            <a:off x="4165600" y="6492874"/>
            <a:ext cx="3860800" cy="365125"/>
          </a:xfrm>
          <a:prstGeom prst="rect">
            <a:avLst/>
          </a:prstGeom>
        </p:spPr>
        <p:txBody>
          <a:bodyPr vert="horz" lIns="91440" tIns="45720" rIns="91440" bIns="45720" rtlCol="0" anchor="ctr"/>
          <a:lstStyle>
            <a:lvl1pPr algn="ctr">
              <a:defRPr sz="1600">
                <a:solidFill>
                  <a:schemeClr val="bg1">
                    <a:lumMod val="50000"/>
                  </a:schemeClr>
                </a:solidFill>
                <a:latin typeface="Cambria" panose="02040503050406030204" pitchFamily="18" charset="0"/>
                <a:ea typeface="Cambria" panose="02040503050406030204" pitchFamily="18" charset="0"/>
              </a:defRPr>
            </a:lvl1pPr>
          </a:lstStyle>
          <a:p>
            <a:endParaRPr lang="en-US" dirty="0"/>
          </a:p>
        </p:txBody>
      </p:sp>
      <p:sp>
        <p:nvSpPr>
          <p:cNvPr id="6" name="Slide Number Placeholder 5"/>
          <p:cNvSpPr>
            <a:spLocks noGrp="1"/>
          </p:cNvSpPr>
          <p:nvPr>
            <p:ph type="sldNum" sz="quarter" idx="4"/>
          </p:nvPr>
        </p:nvSpPr>
        <p:spPr>
          <a:xfrm>
            <a:off x="9347200" y="6492875"/>
            <a:ext cx="2844800" cy="365125"/>
          </a:xfrm>
          <a:prstGeom prst="rect">
            <a:avLst/>
          </a:prstGeom>
        </p:spPr>
        <p:txBody>
          <a:bodyPr vert="horz" lIns="91440" tIns="45720" rIns="91440" bIns="45720" rtlCol="0" anchor="ctr"/>
          <a:lstStyle>
            <a:lvl1pPr algn="r">
              <a:defRPr sz="1600">
                <a:solidFill>
                  <a:schemeClr val="bg1">
                    <a:lumMod val="50000"/>
                  </a:schemeClr>
                </a:solidFill>
                <a:latin typeface="Cambria" panose="02040503050406030204" pitchFamily="18" charset="0"/>
                <a:ea typeface="Cambria" panose="02040503050406030204" pitchFamily="18" charset="0"/>
              </a:defRPr>
            </a:lvl1pPr>
          </a:lstStyle>
          <a:p>
            <a:fld id="{D3D538F9-49A3-B84F-B36B-A7030CDE5D5B}" type="slidenum">
              <a:rPr lang="en-US" smtClean="0"/>
              <a:pPr/>
              <a:t>‹#›</a:t>
            </a:fld>
            <a:endParaRPr lang="en-US" dirty="0"/>
          </a:p>
        </p:txBody>
      </p:sp>
    </p:spTree>
    <p:extLst>
      <p:ext uri="{BB962C8B-B14F-4D97-AF65-F5344CB8AC3E}">
        <p14:creationId xmlns:p14="http://schemas.microsoft.com/office/powerpoint/2010/main" val="17639657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56" r:id="rId9"/>
    <p:sldLayoutId id="2147483657" r:id="rId10"/>
    <p:sldLayoutId id="2147483658" r:id="rId11"/>
    <p:sldLayoutId id="2147483659" r:id="rId12"/>
    <p:sldLayoutId id="2147483661" r:id="rId13"/>
  </p:sldLayoutIdLst>
  <p:hf hdr="0" ftr="0"/>
  <p:txStyles>
    <p:titleStyle>
      <a:lvl1pPr algn="ctr" defTabSz="609585" rtl="0" eaLnBrk="1" latinLnBrk="0" hangingPunct="1">
        <a:spcBef>
          <a:spcPct val="0"/>
        </a:spcBef>
        <a:buNone/>
        <a:defRPr sz="5867" kern="1200">
          <a:solidFill>
            <a:schemeClr val="tx1"/>
          </a:solidFill>
          <a:latin typeface="Cambria" panose="02040503050406030204" pitchFamily="18" charset="0"/>
          <a:ea typeface="Cambria" panose="02040503050406030204" pitchFamily="18" charset="0"/>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Cambria" panose="02040503050406030204" pitchFamily="18" charset="0"/>
          <a:ea typeface="Cambria" panose="02040503050406030204" pitchFamily="18" charset="0"/>
          <a:cs typeface="+mn-cs"/>
        </a:defRPr>
      </a:lvl1pPr>
      <a:lvl2pPr marL="990575" indent="-380990" algn="l" defTabSz="609585" rtl="0" eaLnBrk="1" latinLnBrk="0" hangingPunct="1">
        <a:spcBef>
          <a:spcPct val="20000"/>
        </a:spcBef>
        <a:buFont typeface="Arial"/>
        <a:buChar char="–"/>
        <a:defRPr sz="3733" kern="1200">
          <a:solidFill>
            <a:schemeClr val="tx1"/>
          </a:solidFill>
          <a:latin typeface="Cambria" panose="02040503050406030204" pitchFamily="18" charset="0"/>
          <a:ea typeface="Cambria" panose="02040503050406030204" pitchFamily="18" charset="0"/>
          <a:cs typeface="+mn-cs"/>
        </a:defRPr>
      </a:lvl2pPr>
      <a:lvl3pPr marL="1523962" indent="-304792" algn="l" defTabSz="609585" rtl="0" eaLnBrk="1" latinLnBrk="0" hangingPunct="1">
        <a:spcBef>
          <a:spcPct val="20000"/>
        </a:spcBef>
        <a:buFont typeface="Arial"/>
        <a:buChar char="•"/>
        <a:defRPr sz="3200" kern="1200">
          <a:solidFill>
            <a:schemeClr val="tx1"/>
          </a:solidFill>
          <a:latin typeface="Cambria" panose="02040503050406030204" pitchFamily="18" charset="0"/>
          <a:ea typeface="Cambria" panose="02040503050406030204" pitchFamily="18" charset="0"/>
          <a:cs typeface="+mn-cs"/>
        </a:defRPr>
      </a:lvl3pPr>
      <a:lvl4pPr marL="2133547" indent="-304792" algn="l" defTabSz="609585" rtl="0" eaLnBrk="1" latinLnBrk="0" hangingPunct="1">
        <a:spcBef>
          <a:spcPct val="20000"/>
        </a:spcBef>
        <a:buFont typeface="Arial"/>
        <a:buChar char="–"/>
        <a:defRPr sz="2667" kern="1200">
          <a:solidFill>
            <a:schemeClr val="tx1"/>
          </a:solidFill>
          <a:latin typeface="Cambria" panose="02040503050406030204" pitchFamily="18" charset="0"/>
          <a:ea typeface="Cambria" panose="02040503050406030204" pitchFamily="18" charset="0"/>
          <a:cs typeface="+mn-cs"/>
        </a:defRPr>
      </a:lvl4pPr>
      <a:lvl5pPr marL="2743131" indent="-304792" algn="l" defTabSz="609585" rtl="0" eaLnBrk="1" latinLnBrk="0" hangingPunct="1">
        <a:spcBef>
          <a:spcPct val="20000"/>
        </a:spcBef>
        <a:buFont typeface="Arial"/>
        <a:buChar char="»"/>
        <a:defRPr sz="2667" kern="1200">
          <a:solidFill>
            <a:schemeClr val="tx1"/>
          </a:solidFill>
          <a:latin typeface="Cambria" panose="02040503050406030204" pitchFamily="18" charset="0"/>
          <a:ea typeface="Cambria" panose="02040503050406030204" pitchFamily="18" charset="0"/>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ngs.noaa.gov/data/formats/GVX/index.shtml" TargetMode="Externa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8" Target="../media/image21.jpeg" Type="http://schemas.openxmlformats.org/officeDocument/2006/relationships/image"/><Relationship Id="rId3" Target="../media/image16.jpeg" Type="http://schemas.openxmlformats.org/officeDocument/2006/relationships/image"/><Relationship Id="rId7" Target="../media/image20.jpeg" Type="http://schemas.openxmlformats.org/officeDocument/2006/relationships/image"/><Relationship Id="rId2" Target="../notesSlides/notesSlide6.xml" Type="http://schemas.openxmlformats.org/officeDocument/2006/relationships/notesSlide"/><Relationship Id="rId1" Target="../slideLayouts/slideLayout6.xml" Type="http://schemas.openxmlformats.org/officeDocument/2006/relationships/slideLayout"/><Relationship Id="rId6" Target="../media/image19.jpeg" Type="http://schemas.openxmlformats.org/officeDocument/2006/relationships/image"/><Relationship Id="rId5" Target="../media/image18.png" Type="http://schemas.openxmlformats.org/officeDocument/2006/relationships/image"/><Relationship Id="rId4" Target="../media/image17.png" Type="http://schemas.openxmlformats.org/officeDocument/2006/relationships/image"/><Relationship Id="rId9" Target="../media/image22.png" Type="http://schemas.openxmlformats.org/officeDocument/2006/relationships/image"/></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arget="../media/image24.jpeg" Type="http://schemas.openxmlformats.org/officeDocument/2006/relationships/image"/><Relationship Id="rId1" Target="../slideLayouts/slideLayout13.xml" Type="http://schemas.openxmlformats.org/officeDocument/2006/relationships/slideLayout"/></Relationships>
</file>

<file path=ppt/slides/_rels/slide22.xml.rels><?xml version="1.0" encoding="UTF-8" standalone="yes" ?><Relationships xmlns="http://schemas.openxmlformats.org/package/2006/relationships"><Relationship Id="rId3" Target="../media/image25.jpeg" Type="http://schemas.openxmlformats.org/officeDocument/2006/relationships/image"/><Relationship Id="rId2" Target="../notesSlides/notesSlide10.xml" Type="http://schemas.openxmlformats.org/officeDocument/2006/relationships/notesSlide"/><Relationship Id="rId1" Target="../slideLayouts/slideLayout13.xml" Type="http://schemas.openxmlformats.org/officeDocument/2006/relationships/slideLayout"/></Relationships>
</file>

<file path=ppt/slides/_rels/slide23.xml.rels><?xml version="1.0" encoding="UTF-8" standalone="yes" ?><Relationships xmlns="http://schemas.openxmlformats.org/package/2006/relationships"><Relationship Id="rId2" Target="../media/image24.jpeg" Type="http://schemas.openxmlformats.org/officeDocument/2006/relationships/image"/><Relationship Id="rId1" Target="../slideLayouts/slideLayout13.xml" Type="http://schemas.openxmlformats.org/officeDocument/2006/relationships/slideLayout"/></Relationships>
</file>

<file path=ppt/slides/_rels/slide24.xml.rels><?xml version="1.0" encoding="UTF-8" standalone="yes" ?><Relationships xmlns="http://schemas.openxmlformats.org/package/2006/relationships"><Relationship Id="rId3" Target="../media/image25.jpeg" Type="http://schemas.openxmlformats.org/officeDocument/2006/relationships/image"/><Relationship Id="rId2" Target="../notesSlides/notesSlide11.xml" Type="http://schemas.openxmlformats.org/officeDocument/2006/relationships/notesSlide"/><Relationship Id="rId1" Target="../slideLayouts/slideLayout13.xml" Type="http://schemas.openxmlformats.org/officeDocument/2006/relationships/slideLayout"/></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arget="../media/image4.jpeg" Type="http://schemas.openxmlformats.org/officeDocument/2006/relationships/image"/><Relationship Id="rId1" Target="../slideLayouts/slideLayout2.xml" Type="http://schemas.openxmlformats.org/officeDocument/2006/relationships/slideLayout"/></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arget="../media/image33.jpeg" Type="http://schemas.openxmlformats.org/officeDocument/2006/relationships/image"/><Relationship Id="rId1" Target="../slideLayouts/slideLayout2.xml" Type="http://schemas.openxmlformats.org/officeDocument/2006/relationships/slideLayout"/></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arget="../media/image5.jpeg" Type="http://schemas.openxmlformats.org/officeDocument/2006/relationships/image"/><Relationship Id="rId2" Target="../notesSlides/notesSlide1.xml" Type="http://schemas.openxmlformats.org/officeDocument/2006/relationships/notesSlide"/><Relationship Id="rId1" Target="../slideLayouts/slideLayout2.xml" Type="http://schemas.openxmlformats.org/officeDocument/2006/relationships/slideLayout"/></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4" name="Title">
            <a:extLst>
              <a:ext uri="{FF2B5EF4-FFF2-40B4-BE49-F238E27FC236}">
                <a16:creationId xmlns:a16="http://schemas.microsoft.com/office/drawing/2014/main" id="{81F2AE08-6BDE-4BF0-A9DA-569A06265BF4}"/>
              </a:ext>
            </a:extLst>
          </p:cNvPr>
          <p:cNvSpPr>
            <a:spLocks noGrp="1"/>
          </p:cNvSpPr>
          <p:nvPr>
            <p:ph type="ctrTitle"/>
          </p:nvPr>
        </p:nvSpPr>
        <p:spPr>
          <a:xfrm>
            <a:off x="1666755" y="1288778"/>
            <a:ext cx="10525245" cy="1823068"/>
          </a:xfrm>
        </p:spPr>
        <p:txBody>
          <a:bodyPr anchor="t">
            <a:normAutofit/>
          </a:bodyPr>
          <a:lstStyle/>
          <a:p>
            <a:r>
              <a:rPr lang="en-US" sz="4400" dirty="0"/>
              <a:t>Incorporating Real-Time GNSS Data Into OPUS Projects</a:t>
            </a:r>
          </a:p>
        </p:txBody>
      </p:sp>
      <p:sp>
        <p:nvSpPr>
          <p:cNvPr id="15" name="Event">
            <a:extLst>
              <a:ext uri="{FF2B5EF4-FFF2-40B4-BE49-F238E27FC236}">
                <a16:creationId xmlns:a16="http://schemas.microsoft.com/office/drawing/2014/main" id="{7A4A8595-C901-4916-B243-6D2AD16E6431}"/>
              </a:ext>
            </a:extLst>
          </p:cNvPr>
          <p:cNvSpPr>
            <a:spLocks noGrp="1"/>
          </p:cNvSpPr>
          <p:nvPr>
            <p:ph type="subTitle" idx="1"/>
          </p:nvPr>
        </p:nvSpPr>
        <p:spPr>
          <a:xfrm>
            <a:off x="-1" y="3111846"/>
            <a:ext cx="12192000" cy="1084233"/>
          </a:xfrm>
        </p:spPr>
        <p:txBody>
          <a:bodyPr anchor="ctr">
            <a:normAutofit/>
          </a:bodyPr>
          <a:lstStyle/>
          <a:p>
            <a:pPr>
              <a:spcBef>
                <a:spcPts val="0"/>
              </a:spcBef>
            </a:pPr>
            <a:r>
              <a:rPr lang="en-US" sz="2400" i="1" dirty="0">
                <a:solidFill>
                  <a:schemeClr val="tx1"/>
                </a:solidFill>
              </a:rPr>
              <a:t>OPUS User Forum</a:t>
            </a:r>
          </a:p>
          <a:p>
            <a:pPr>
              <a:spcBef>
                <a:spcPts val="0"/>
              </a:spcBef>
            </a:pPr>
            <a:r>
              <a:rPr lang="en-US" sz="2400" i="1" dirty="0">
                <a:solidFill>
                  <a:schemeClr val="tx1"/>
                </a:solidFill>
              </a:rPr>
              <a:t>September 2024</a:t>
            </a:r>
          </a:p>
        </p:txBody>
      </p:sp>
      <p:sp>
        <p:nvSpPr>
          <p:cNvPr id="16" name="Name POC">
            <a:extLst>
              <a:ext uri="{FF2B5EF4-FFF2-40B4-BE49-F238E27FC236}">
                <a16:creationId xmlns:a16="http://schemas.microsoft.com/office/drawing/2014/main" id="{F6137DED-D925-4B47-B611-ADB0471AF7DD}"/>
              </a:ext>
            </a:extLst>
          </p:cNvPr>
          <p:cNvSpPr txBox="1">
            <a:spLocks noChangeArrowheads="1"/>
          </p:cNvSpPr>
          <p:nvPr/>
        </p:nvSpPr>
        <p:spPr bwMode="auto">
          <a:xfrm>
            <a:off x="1" y="4196080"/>
            <a:ext cx="12191999" cy="266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a:r>
              <a:rPr lang="en-GB" sz="3200" b="1" dirty="0">
                <a:latin typeface="Cambria" panose="02040503050406030204" pitchFamily="18" charset="0"/>
                <a:ea typeface="Cambria" panose="02040503050406030204" pitchFamily="18" charset="0"/>
              </a:rPr>
              <a:t>Jeff Jalbrzikowski, P.S., GISP, CFS</a:t>
            </a:r>
          </a:p>
          <a:p>
            <a:pPr algn="ctr"/>
            <a:r>
              <a:rPr lang="en-GB" sz="3200" b="1" dirty="0">
                <a:latin typeface="Cambria" panose="02040503050406030204" pitchFamily="18" charset="0"/>
                <a:ea typeface="Cambria" panose="02040503050406030204" pitchFamily="18" charset="0"/>
              </a:rPr>
              <a:t>Appalachian Regional Geodetic Advisor</a:t>
            </a:r>
          </a:p>
          <a:p>
            <a:pPr algn="ctr">
              <a:spcBef>
                <a:spcPts val="2400"/>
              </a:spcBef>
            </a:pPr>
            <a:r>
              <a:rPr lang="en-GB" sz="3200" b="1" dirty="0">
                <a:latin typeface="Cambria" panose="02040503050406030204" pitchFamily="18" charset="0"/>
                <a:ea typeface="Cambria" panose="02040503050406030204" pitchFamily="18" charset="0"/>
              </a:rPr>
              <a:t>jeff.jalbrzikowski@noaa.gov</a:t>
            </a:r>
          </a:p>
          <a:p>
            <a:pPr algn="ctr"/>
            <a:r>
              <a:rPr lang="en-GB" sz="3200" b="1" dirty="0">
                <a:latin typeface="Cambria" panose="02040503050406030204" pitchFamily="18" charset="0"/>
                <a:ea typeface="Cambria" panose="02040503050406030204" pitchFamily="18" charset="0"/>
              </a:rPr>
              <a:t>240-988-5486</a:t>
            </a:r>
          </a:p>
        </p:txBody>
      </p:sp>
    </p:spTree>
    <p:extLst>
      <p:ext uri="{BB962C8B-B14F-4D97-AF65-F5344CB8AC3E}">
        <p14:creationId xmlns:p14="http://schemas.microsoft.com/office/powerpoint/2010/main" val="34131841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030D3-6851-47FB-BCEC-2C656B8D9EE4}"/>
              </a:ext>
            </a:extLst>
          </p:cNvPr>
          <p:cNvSpPr>
            <a:spLocks noGrp="1"/>
          </p:cNvSpPr>
          <p:nvPr>
            <p:ph type="title"/>
          </p:nvPr>
        </p:nvSpPr>
        <p:spPr/>
        <p:txBody>
          <a:bodyPr/>
          <a:lstStyle/>
          <a:p>
            <a:r>
              <a:rPr lang="en-US" dirty="0"/>
              <a:t>Why design a new file format?</a:t>
            </a:r>
          </a:p>
        </p:txBody>
      </p:sp>
      <p:sp>
        <p:nvSpPr>
          <p:cNvPr id="3" name="Content Placeholder 2">
            <a:extLst>
              <a:ext uri="{FF2B5EF4-FFF2-40B4-BE49-F238E27FC236}">
                <a16:creationId xmlns:a16="http://schemas.microsoft.com/office/drawing/2014/main" id="{F8513AEA-AFD4-40FF-9202-139AD31EA14C}"/>
              </a:ext>
            </a:extLst>
          </p:cNvPr>
          <p:cNvSpPr>
            <a:spLocks noGrp="1"/>
          </p:cNvSpPr>
          <p:nvPr>
            <p:ph idx="1"/>
          </p:nvPr>
        </p:nvSpPr>
        <p:spPr/>
        <p:txBody>
          <a:bodyPr/>
          <a:lstStyle/>
          <a:p>
            <a:r>
              <a:rPr lang="en-US" dirty="0"/>
              <a:t>Users have spoken</a:t>
            </a:r>
          </a:p>
          <a:p>
            <a:pPr lvl="1"/>
            <a:r>
              <a:rPr lang="en-US" dirty="0"/>
              <a:t>You want to be able to submit RT-GNSS data</a:t>
            </a:r>
          </a:p>
          <a:p>
            <a:r>
              <a:rPr lang="en-US" dirty="0"/>
              <a:t>NGS has researched</a:t>
            </a:r>
          </a:p>
          <a:p>
            <a:pPr lvl="1"/>
            <a:r>
              <a:rPr lang="en-US" dirty="0"/>
              <a:t>We want to be able to ingest RT-GNSS data</a:t>
            </a:r>
          </a:p>
          <a:p>
            <a:pPr lvl="1"/>
            <a:endParaRPr lang="en-US" dirty="0"/>
          </a:p>
          <a:p>
            <a:r>
              <a:rPr lang="en-US" dirty="0"/>
              <a:t>No existing format fit the requirements…</a:t>
            </a:r>
          </a:p>
        </p:txBody>
      </p:sp>
      <p:sp>
        <p:nvSpPr>
          <p:cNvPr id="4" name="Date Placeholder 3">
            <a:extLst>
              <a:ext uri="{FF2B5EF4-FFF2-40B4-BE49-F238E27FC236}">
                <a16:creationId xmlns:a16="http://schemas.microsoft.com/office/drawing/2014/main" id="{1EBD30C4-ABA3-46F1-B44B-EDA863AE0602}"/>
              </a:ext>
            </a:extLst>
          </p:cNvPr>
          <p:cNvSpPr>
            <a:spLocks noGrp="1"/>
          </p:cNvSpPr>
          <p:nvPr>
            <p:ph type="dt" sz="half" idx="10"/>
          </p:nvPr>
        </p:nvSpPr>
        <p:spPr/>
        <p:txBody>
          <a:bodyPr/>
          <a:lstStyle/>
          <a:p>
            <a:fld id="{3F0F2CE0-CFD7-4363-B3D1-67A89B50B84D}" type="datetime5">
              <a:rPr lang="en-US" smtClean="0"/>
              <a:t>10-Sep-24</a:t>
            </a:fld>
            <a:endParaRPr lang="en-US"/>
          </a:p>
        </p:txBody>
      </p:sp>
      <p:sp>
        <p:nvSpPr>
          <p:cNvPr id="5" name="Slide Number Placeholder 4">
            <a:extLst>
              <a:ext uri="{FF2B5EF4-FFF2-40B4-BE49-F238E27FC236}">
                <a16:creationId xmlns:a16="http://schemas.microsoft.com/office/drawing/2014/main" id="{CA28D701-171F-4F0C-91E4-D6DB8EB85C56}"/>
              </a:ext>
            </a:extLst>
          </p:cNvPr>
          <p:cNvSpPr>
            <a:spLocks noGrp="1"/>
          </p:cNvSpPr>
          <p:nvPr>
            <p:ph type="sldNum" sz="quarter" idx="12"/>
          </p:nvPr>
        </p:nvSpPr>
        <p:spPr/>
        <p:txBody>
          <a:bodyPr/>
          <a:lstStyle/>
          <a:p>
            <a:fld id="{D3D538F9-49A3-B84F-B36B-A7030CDE5D5B}" type="slidenum">
              <a:rPr lang="en-US" smtClean="0"/>
              <a:t>10</a:t>
            </a:fld>
            <a:endParaRPr lang="en-US"/>
          </a:p>
        </p:txBody>
      </p:sp>
    </p:spTree>
    <p:extLst>
      <p:ext uri="{BB962C8B-B14F-4D97-AF65-F5344CB8AC3E}">
        <p14:creationId xmlns:p14="http://schemas.microsoft.com/office/powerpoint/2010/main" val="15316389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GIS\NGS\NA2011\All_NA2011_no_downweight\Export\Primary+Secondary+Both_NA2011_2012-04-02.jpg">
            <a:extLst>
              <a:ext uri="{FF2B5EF4-FFF2-40B4-BE49-F238E27FC236}">
                <a16:creationId xmlns:a16="http://schemas.microsoft.com/office/drawing/2014/main" id="{6A046024-9349-4DBC-BE10-B178E561A34A}"/>
              </a:ext>
            </a:extLst>
          </p:cNvPr>
          <p:cNvPicPr>
            <a:picLocks noChangeAspect="1" noChangeArrowheads="1"/>
          </p:cNvPicPr>
          <p:nvPr/>
        </p:nvPicPr>
        <p:blipFill>
          <a:blip r:embed="rId3"/>
          <a:srcRect/>
          <a:stretch>
            <a:fillRect/>
          </a:stretch>
        </p:blipFill>
        <p:spPr bwMode="auto">
          <a:xfrm>
            <a:off x="181337" y="0"/>
            <a:ext cx="9144000" cy="6858000"/>
          </a:xfrm>
          <a:prstGeom prst="rect">
            <a:avLst/>
          </a:prstGeom>
          <a:noFill/>
        </p:spPr>
      </p:pic>
      <p:sp>
        <p:nvSpPr>
          <p:cNvPr id="3" name="TextBox 2">
            <a:extLst>
              <a:ext uri="{FF2B5EF4-FFF2-40B4-BE49-F238E27FC236}">
                <a16:creationId xmlns:a16="http://schemas.microsoft.com/office/drawing/2014/main" id="{8062FFBC-CDAE-45E7-A562-2928A4883D40}"/>
              </a:ext>
            </a:extLst>
          </p:cNvPr>
          <p:cNvSpPr txBox="1"/>
          <p:nvPr/>
        </p:nvSpPr>
        <p:spPr>
          <a:xfrm>
            <a:off x="8079131" y="4109012"/>
            <a:ext cx="4035706" cy="954107"/>
          </a:xfrm>
          <a:prstGeom prst="rect">
            <a:avLst/>
          </a:prstGeom>
          <a:solidFill>
            <a:schemeClr val="accent6">
              <a:lumMod val="40000"/>
              <a:lumOff val="60000"/>
            </a:schemeClr>
          </a:solidFill>
          <a:effectLst>
            <a:softEdge rad="63500"/>
          </a:effectLst>
        </p:spPr>
        <p:txBody>
          <a:bodyPr wrap="square" rtlCol="0">
            <a:spAutoFit/>
          </a:bodyPr>
          <a:lstStyle/>
          <a:p>
            <a:pPr algn="ctr"/>
            <a:r>
              <a:rPr lang="en-US" sz="2800" b="1" dirty="0">
                <a:latin typeface="Cambria" panose="02040503050406030204" pitchFamily="18" charset="0"/>
                <a:ea typeface="Cambria" panose="02040503050406030204" pitchFamily="18" charset="0"/>
              </a:rPr>
              <a:t>What </a:t>
            </a:r>
            <a:r>
              <a:rPr lang="en-US" sz="2800" b="1" u="sng" dirty="0">
                <a:latin typeface="Cambria" panose="02040503050406030204" pitchFamily="18" charset="0"/>
                <a:ea typeface="Cambria" panose="02040503050406030204" pitchFamily="18" charset="0"/>
              </a:rPr>
              <a:t>you</a:t>
            </a:r>
            <a:r>
              <a:rPr lang="en-US" sz="2800" b="1" dirty="0">
                <a:latin typeface="Cambria" panose="02040503050406030204" pitchFamily="18" charset="0"/>
                <a:ea typeface="Cambria" panose="02040503050406030204" pitchFamily="18" charset="0"/>
              </a:rPr>
              <a:t> see in a map of NSRS control…</a:t>
            </a:r>
          </a:p>
        </p:txBody>
      </p:sp>
    </p:spTree>
    <p:extLst>
      <p:ext uri="{BB962C8B-B14F-4D97-AF65-F5344CB8AC3E}">
        <p14:creationId xmlns:p14="http://schemas.microsoft.com/office/powerpoint/2010/main" val="1592573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D:\GIS\NGS\NA2011\All_NA2011_no_downweight\Export\Vectors_primary_secondary_ALL_NA2011_2012-04-02.jpg">
            <a:extLst>
              <a:ext uri="{FF2B5EF4-FFF2-40B4-BE49-F238E27FC236}">
                <a16:creationId xmlns:a16="http://schemas.microsoft.com/office/drawing/2014/main" id="{428B30A2-824D-40D0-9FD9-356D405E38A7}"/>
              </a:ext>
            </a:extLst>
          </p:cNvPr>
          <p:cNvPicPr>
            <a:picLocks noChangeAspect="1" noChangeArrowheads="1"/>
          </p:cNvPicPr>
          <p:nvPr/>
        </p:nvPicPr>
        <p:blipFill>
          <a:blip r:embed="rId2"/>
          <a:srcRect/>
          <a:stretch>
            <a:fillRect/>
          </a:stretch>
        </p:blipFill>
        <p:spPr bwMode="auto">
          <a:xfrm>
            <a:off x="181337" y="0"/>
            <a:ext cx="9144000" cy="6858000"/>
          </a:xfrm>
          <a:prstGeom prst="rect">
            <a:avLst/>
          </a:prstGeom>
          <a:noFill/>
        </p:spPr>
      </p:pic>
      <p:sp>
        <p:nvSpPr>
          <p:cNvPr id="5" name="TextBox 4">
            <a:extLst>
              <a:ext uri="{FF2B5EF4-FFF2-40B4-BE49-F238E27FC236}">
                <a16:creationId xmlns:a16="http://schemas.microsoft.com/office/drawing/2014/main" id="{D4B5C5D6-14B9-4A36-A502-60243B6247FF}"/>
              </a:ext>
            </a:extLst>
          </p:cNvPr>
          <p:cNvSpPr txBox="1"/>
          <p:nvPr/>
        </p:nvSpPr>
        <p:spPr>
          <a:xfrm>
            <a:off x="8079131" y="4120587"/>
            <a:ext cx="4035706" cy="954107"/>
          </a:xfrm>
          <a:prstGeom prst="rect">
            <a:avLst/>
          </a:prstGeom>
          <a:solidFill>
            <a:schemeClr val="accent6">
              <a:lumMod val="40000"/>
              <a:lumOff val="60000"/>
            </a:schemeClr>
          </a:solidFill>
          <a:effectLst>
            <a:softEdge rad="63500"/>
          </a:effectLst>
        </p:spPr>
        <p:txBody>
          <a:bodyPr wrap="square" rtlCol="0">
            <a:spAutoFit/>
          </a:bodyPr>
          <a:lstStyle/>
          <a:p>
            <a:pPr algn="ctr"/>
            <a:r>
              <a:rPr lang="en-US" sz="2800" b="1" dirty="0">
                <a:latin typeface="Cambria" panose="02040503050406030204" pitchFamily="18" charset="0"/>
                <a:ea typeface="Cambria" panose="02040503050406030204" pitchFamily="18" charset="0"/>
              </a:rPr>
              <a:t>What </a:t>
            </a:r>
            <a:r>
              <a:rPr lang="en-US" sz="2800" b="1" u="sng" dirty="0">
                <a:latin typeface="Cambria" panose="02040503050406030204" pitchFamily="18" charset="0"/>
                <a:ea typeface="Cambria" panose="02040503050406030204" pitchFamily="18" charset="0"/>
              </a:rPr>
              <a:t>we</a:t>
            </a:r>
            <a:r>
              <a:rPr lang="en-US" sz="2800" b="1" dirty="0">
                <a:latin typeface="Cambria" panose="02040503050406030204" pitchFamily="18" charset="0"/>
                <a:ea typeface="Cambria" panose="02040503050406030204" pitchFamily="18" charset="0"/>
              </a:rPr>
              <a:t> see in a map of NSRS control…</a:t>
            </a:r>
          </a:p>
        </p:txBody>
      </p:sp>
    </p:spTree>
    <p:extLst>
      <p:ext uri="{BB962C8B-B14F-4D97-AF65-F5344CB8AC3E}">
        <p14:creationId xmlns:p14="http://schemas.microsoft.com/office/powerpoint/2010/main" val="3638968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50654-50E8-4A2A-B33F-8329CBAB4AC4}"/>
              </a:ext>
            </a:extLst>
          </p:cNvPr>
          <p:cNvSpPr>
            <a:spLocks noGrp="1"/>
          </p:cNvSpPr>
          <p:nvPr>
            <p:ph type="title"/>
          </p:nvPr>
        </p:nvSpPr>
        <p:spPr/>
        <p:txBody>
          <a:bodyPr>
            <a:normAutofit/>
          </a:bodyPr>
          <a:lstStyle/>
          <a:p>
            <a:r>
              <a:rPr b="1" dirty="0" lang="en-US"/>
              <a:t>G</a:t>
            </a:r>
            <a:r>
              <a:rPr dirty="0" lang="en-US"/>
              <a:t>NSS </a:t>
            </a:r>
            <a:r>
              <a:rPr b="1" dirty="0" lang="en-US"/>
              <a:t>V</a:t>
            </a:r>
            <a:r>
              <a:rPr dirty="0" lang="en-US"/>
              <a:t>ector </a:t>
            </a:r>
            <a:r>
              <a:rPr dirty="0" err="1" lang="en-US"/>
              <a:t>e</a:t>
            </a:r>
            <a:r>
              <a:rPr b="1" dirty="0" err="1" lang="en-US"/>
              <a:t>X</a:t>
            </a:r>
            <a:r>
              <a:rPr dirty="0" err="1" lang="en-US"/>
              <a:t>change</a:t>
            </a:r>
            <a:r>
              <a:rPr dirty="0" lang="en-US"/>
              <a:t> (GVX)</a:t>
            </a:r>
          </a:p>
        </p:txBody>
      </p:sp>
      <p:sp>
        <p:nvSpPr>
          <p:cNvPr id="3" name="Content Placeholder 2">
            <a:extLst>
              <a:ext uri="{FF2B5EF4-FFF2-40B4-BE49-F238E27FC236}">
                <a16:creationId xmlns:a16="http://schemas.microsoft.com/office/drawing/2014/main" id="{D9A6AC89-8298-4083-A953-57CBAB242CE7}"/>
              </a:ext>
            </a:extLst>
          </p:cNvPr>
          <p:cNvSpPr>
            <a:spLocks noGrp="1"/>
          </p:cNvSpPr>
          <p:nvPr>
            <p:ph idx="1"/>
          </p:nvPr>
        </p:nvSpPr>
        <p:spPr>
          <a:xfrm>
            <a:off x="609600" y="1417642"/>
            <a:ext cx="10972800" cy="4542033"/>
          </a:xfrm>
        </p:spPr>
        <p:txBody>
          <a:bodyPr>
            <a:noAutofit/>
          </a:bodyPr>
          <a:lstStyle/>
          <a:p>
            <a:pPr algn="ctr" indent="0" marL="0">
              <a:buNone/>
            </a:pPr>
            <a:r>
              <a:rPr dirty="0" lang="en-US" sz="2400">
                <a:cs charset="0" panose="020B0606030504020204" pitchFamily="34" typeface="Open Sans"/>
                <a:hlinkClick r:id="rId2"/>
              </a:rPr>
              <a:t>Hyperlink to GVX Info Page</a:t>
            </a:r>
            <a:endParaRPr dirty="0" lang="en-US" sz="2400">
              <a:cs charset="0" panose="020B0606030504020204" pitchFamily="34" typeface="Open Sans"/>
            </a:endParaRPr>
          </a:p>
          <a:p>
            <a:r>
              <a:rPr dirty="0" lang="en-US" sz="2667">
                <a:cs charset="0" panose="020B0606030504020204" pitchFamily="34" typeface="Open Sans"/>
              </a:rPr>
              <a:t>Detailed documentation, Schema, and Example File available</a:t>
            </a:r>
          </a:p>
          <a:p>
            <a:r>
              <a:rPr dirty="0" lang="en-US" sz="2667">
                <a:cs charset="0" panose="020B0606030504020204" pitchFamily="34" typeface="Open Sans"/>
              </a:rPr>
              <a:t>Any major search engine: “</a:t>
            </a:r>
            <a:r>
              <a:rPr dirty="0" err="1" lang="en-US" sz="2667">
                <a:cs charset="0" panose="020B0606030504020204" pitchFamily="34" typeface="Open Sans"/>
              </a:rPr>
              <a:t>ngs</a:t>
            </a:r>
            <a:r>
              <a:rPr dirty="0" lang="en-US" sz="2667">
                <a:cs charset="0" panose="020B0606030504020204" pitchFamily="34" typeface="Open Sans"/>
              </a:rPr>
              <a:t> </a:t>
            </a:r>
            <a:r>
              <a:rPr dirty="0" err="1" lang="en-US" sz="2667">
                <a:cs charset="0" panose="020B0606030504020204" pitchFamily="34" typeface="Open Sans"/>
              </a:rPr>
              <a:t>gvx</a:t>
            </a:r>
            <a:r>
              <a:rPr dirty="0" lang="en-US" sz="2667">
                <a:cs charset="0" panose="020B0606030504020204" pitchFamily="34" typeface="Open Sans"/>
              </a:rPr>
              <a:t> file format”</a:t>
            </a:r>
          </a:p>
          <a:p>
            <a:r>
              <a:rPr dirty="0" lang="en-US" sz="2667">
                <a:cs charset="0" panose="020B0606030504020204" pitchFamily="34" typeface="Open Sans"/>
              </a:rPr>
              <a:t>Open standard for anyone to use or integrate</a:t>
            </a:r>
          </a:p>
          <a:p>
            <a:pPr algn="ctr" indent="0" marL="0">
              <a:buNone/>
            </a:pPr>
            <a:r>
              <a:rPr b="1" dirty="0" lang="en-US" sz="4133">
                <a:cs charset="0" panose="020B0606030504020204" pitchFamily="34" typeface="Open Sans"/>
              </a:rPr>
              <a:t>GVX is sort of like… RINEX for RTK/RTN data</a:t>
            </a:r>
          </a:p>
          <a:p>
            <a:endParaRPr dirty="0" lang="en-US" sz="2667">
              <a:cs charset="0" panose="020B0606030504020204" pitchFamily="34" typeface="Open Sans"/>
            </a:endParaRPr>
          </a:p>
        </p:txBody>
      </p:sp>
      <p:sp>
        <p:nvSpPr>
          <p:cNvPr id="4" name="Date Placeholder 3">
            <a:extLst>
              <a:ext uri="{FF2B5EF4-FFF2-40B4-BE49-F238E27FC236}">
                <a16:creationId xmlns:a16="http://schemas.microsoft.com/office/drawing/2014/main" id="{CCA6A20C-13FB-4FD3-9615-D2978FCCA97B}"/>
              </a:ext>
            </a:extLst>
          </p:cNvPr>
          <p:cNvSpPr>
            <a:spLocks noGrp="1"/>
          </p:cNvSpPr>
          <p:nvPr>
            <p:ph idx="10" sz="half" type="dt"/>
          </p:nvPr>
        </p:nvSpPr>
        <p:spPr/>
        <p:txBody>
          <a:bodyPr/>
          <a:lstStyle/>
          <a:p>
            <a:pPr>
              <a:defRPr/>
            </a:pPr>
            <a:fld id="{DF7ADF90-3A7F-482F-B3D5-886C8B72C371}" type="datetime5">
              <a:rPr lang="en-US" smtClean="0">
                <a:solidFill>
                  <a:prstClr val="black">
                    <a:tint val="75000"/>
                  </a:prstClr>
                </a:solidFill>
                <a:latin panose="02040503050406030204" typeface="Cambria"/>
                <a:ea typeface="+mn-ea"/>
              </a:rPr>
              <a:t>10-Sep-24</a:t>
            </a:fld>
            <a:endParaRPr lang="en-US">
              <a:solidFill>
                <a:prstClr val="black">
                  <a:tint val="75000"/>
                </a:prstClr>
              </a:solidFill>
              <a:latin panose="02040503050406030204" typeface="Cambria"/>
              <a:ea typeface="+mn-ea"/>
            </a:endParaRPr>
          </a:p>
        </p:txBody>
      </p:sp>
      <p:sp>
        <p:nvSpPr>
          <p:cNvPr id="6" name="Slide Number Placeholder 5">
            <a:extLst>
              <a:ext uri="{FF2B5EF4-FFF2-40B4-BE49-F238E27FC236}">
                <a16:creationId xmlns:a16="http://schemas.microsoft.com/office/drawing/2014/main" id="{ABF2A1EE-B4A2-497E-B9D2-BA7335035219}"/>
              </a:ext>
            </a:extLst>
          </p:cNvPr>
          <p:cNvSpPr>
            <a:spLocks noGrp="1"/>
          </p:cNvSpPr>
          <p:nvPr>
            <p:ph idx="12" sz="quarter" type="sldNum"/>
          </p:nvPr>
        </p:nvSpPr>
        <p:spPr/>
        <p:txBody>
          <a:bodyPr/>
          <a:lstStyle/>
          <a:p>
            <a:pPr>
              <a:defRPr/>
            </a:pPr>
            <a:fld id="{D3D538F9-49A3-B84F-B36B-A7030CDE5D5B}" type="slidenum">
              <a:rPr lang="en-US">
                <a:solidFill>
                  <a:prstClr val="black">
                    <a:tint val="75000"/>
                  </a:prstClr>
                </a:solidFill>
                <a:latin panose="020F0502020204030204" typeface="Calibri"/>
                <a:ea typeface="+mn-ea"/>
              </a:rPr>
              <a:pPr>
                <a:defRPr/>
              </a:pPr>
              <a:t>13</a:t>
            </a:fld>
            <a:endParaRPr lang="en-US">
              <a:solidFill>
                <a:prstClr val="black">
                  <a:tint val="75000"/>
                </a:prstClr>
              </a:solidFill>
              <a:latin panose="020F0502020204030204" typeface="Calibri"/>
              <a:ea typeface="+mn-ea"/>
            </a:endParaRPr>
          </a:p>
        </p:txBody>
      </p:sp>
      <p:pic>
        <p:nvPicPr>
          <p:cNvPr descr="C:\Users\JEFF~1.JAL\AppData\Local\Temp\1\SNAGHTML14ca860a.PNG" id="8" name="FIG paper">
            <a:extLst>
              <a:ext uri="{FF2B5EF4-FFF2-40B4-BE49-F238E27FC236}">
                <a16:creationId xmlns:a16="http://schemas.microsoft.com/office/drawing/2014/main" id="{5A3AFEF2-73B3-4E93-9627-093A8F886E39}"/>
              </a:ext>
            </a:extLst>
          </p:cNvPr>
          <p:cNvPicPr>
            <a:picLocks noChangeArrowheads="1"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785" y="5386109"/>
            <a:ext cx="4065817" cy="1386937"/>
          </a:xfrm>
          <a:prstGeom prst="rect">
            <a:avLst/>
          </a:prstGeom>
          <a:solidFill>
            <a:schemeClr val="lt2"/>
          </a:solidFill>
          <a:ln w="38100">
            <a:solidFill>
              <a:schemeClr val="bg1">
                <a:lumMod val="75000"/>
              </a:schemeClr>
            </a:solidFill>
          </a:ln>
        </p:spPr>
      </p:pic>
      <p:pic>
        <p:nvPicPr>
          <p:cNvPr id="9" name="GVX homepage">
            <a:extLst>
              <a:ext uri="{FF2B5EF4-FFF2-40B4-BE49-F238E27FC236}">
                <a16:creationId xmlns:a16="http://schemas.microsoft.com/office/drawing/2014/main" id="{4DCA50BD-7DEF-4FAD-96AF-E8F5B73D99C0}"/>
              </a:ext>
            </a:extLst>
          </p:cNvPr>
          <p:cNvPicPr>
            <a:picLocks noChangeAspect="1"/>
          </p:cNvPicPr>
          <p:nvPr/>
        </p:nvPicPr>
        <p:blipFill rotWithShape="1">
          <a:blip r:embed="rId4"/>
          <a:srcRect b="53" t="132"/>
          <a:stretch/>
        </p:blipFill>
        <p:spPr>
          <a:xfrm>
            <a:off x="2851165" y="4369201"/>
            <a:ext cx="4414396" cy="1386937"/>
          </a:xfrm>
          <a:prstGeom prst="rect">
            <a:avLst/>
          </a:prstGeom>
          <a:solidFill>
            <a:schemeClr val="lt2"/>
          </a:solidFill>
          <a:ln w="38100">
            <a:solidFill>
              <a:schemeClr val="bg1">
                <a:lumMod val="75000"/>
              </a:schemeClr>
            </a:solidFill>
          </a:ln>
        </p:spPr>
      </p:pic>
      <p:pic>
        <p:nvPicPr>
          <p:cNvPr id="10" name="2020 May webinar">
            <a:extLst>
              <a:ext uri="{FF2B5EF4-FFF2-40B4-BE49-F238E27FC236}">
                <a16:creationId xmlns:a16="http://schemas.microsoft.com/office/drawing/2014/main" id="{609B9E6D-61C7-4FC5-9169-3FDA239C0EFC}"/>
              </a:ext>
            </a:extLst>
          </p:cNvPr>
          <p:cNvPicPr>
            <a:picLocks noChangeAspect="1"/>
          </p:cNvPicPr>
          <p:nvPr/>
        </p:nvPicPr>
        <p:blipFill>
          <a:blip r:embed="rId5"/>
          <a:stretch>
            <a:fillRect/>
          </a:stretch>
        </p:blipFill>
        <p:spPr>
          <a:xfrm>
            <a:off x="5766513" y="5668466"/>
            <a:ext cx="4038303" cy="1104580"/>
          </a:xfrm>
          <a:prstGeom prst="rect">
            <a:avLst/>
          </a:prstGeom>
          <a:solidFill>
            <a:schemeClr val="lt2"/>
          </a:solidFill>
          <a:ln w="38100">
            <a:solidFill>
              <a:schemeClr val="bg1">
                <a:lumMod val="75000"/>
              </a:schemeClr>
            </a:solidFill>
          </a:ln>
        </p:spPr>
      </p:pic>
      <p:pic>
        <p:nvPicPr>
          <p:cNvPr id="11" name="2022 March webinar">
            <a:extLst>
              <a:ext uri="{FF2B5EF4-FFF2-40B4-BE49-F238E27FC236}">
                <a16:creationId xmlns:a16="http://schemas.microsoft.com/office/drawing/2014/main" id="{177905FB-9F1A-421A-A10F-82860867414E}"/>
              </a:ext>
            </a:extLst>
          </p:cNvPr>
          <p:cNvPicPr>
            <a:picLocks noChangeAspect="1"/>
          </p:cNvPicPr>
          <p:nvPr/>
        </p:nvPicPr>
        <p:blipFill>
          <a:blip r:embed="rId6"/>
          <a:stretch>
            <a:fillRect/>
          </a:stretch>
        </p:blipFill>
        <p:spPr>
          <a:xfrm>
            <a:off x="7744005" y="4458252"/>
            <a:ext cx="4337247" cy="1216049"/>
          </a:xfrm>
          <a:prstGeom prst="rect">
            <a:avLst/>
          </a:prstGeom>
          <a:solidFill>
            <a:schemeClr val="lt2"/>
          </a:solidFill>
          <a:ln w="38100">
            <a:solidFill>
              <a:schemeClr val="bg1">
                <a:lumMod val="75000"/>
              </a:schemeClr>
            </a:solidFill>
          </a:ln>
        </p:spPr>
      </p:pic>
      <p:sp>
        <p:nvSpPr>
          <p:cNvPr id="13" name="TextBox 12">
            <a:extLst>
              <a:ext uri="{FF2B5EF4-FFF2-40B4-BE49-F238E27FC236}">
                <a16:creationId xmlns:a16="http://schemas.microsoft.com/office/drawing/2014/main" id="{14B059A2-F201-4ED4-A7EB-2B330E410270}"/>
              </a:ext>
            </a:extLst>
          </p:cNvPr>
          <p:cNvSpPr txBox="1"/>
          <p:nvPr/>
        </p:nvSpPr>
        <p:spPr>
          <a:xfrm>
            <a:off x="945505" y="4470403"/>
            <a:ext cx="1864191" cy="864140"/>
          </a:xfrm>
          <a:prstGeom prst="rect">
            <a:avLst/>
          </a:prstGeom>
          <a:noFill/>
        </p:spPr>
        <p:txBody>
          <a:bodyPr rtlCol="0" wrap="square">
            <a:noAutofit/>
          </a:bodyPr>
          <a:lstStyle/>
          <a:p>
            <a:pPr>
              <a:defRPr/>
            </a:pPr>
            <a:r>
              <a:rPr dirty="0" i="1" lang="en-US">
                <a:solidFill>
                  <a:prstClr val="black"/>
                </a:solidFill>
                <a:latin panose="02040503050406030204" typeface="Cambria"/>
              </a:rPr>
              <a:t>GVX details?</a:t>
            </a:r>
          </a:p>
          <a:p>
            <a:pPr>
              <a:defRPr/>
            </a:pPr>
            <a:r>
              <a:rPr dirty="0" i="1" lang="en-US">
                <a:solidFill>
                  <a:prstClr val="black"/>
                </a:solidFill>
                <a:latin panose="02040503050406030204" typeface="Cambria"/>
              </a:rPr>
              <a:t>Check out:</a:t>
            </a:r>
          </a:p>
        </p:txBody>
      </p:sp>
    </p:spTree>
    <p:extLst>
      <p:ext uri="{BB962C8B-B14F-4D97-AF65-F5344CB8AC3E}">
        <p14:creationId xmlns:p14="http://schemas.microsoft.com/office/powerpoint/2010/main" val="3549527259"/>
      </p:ext>
    </p:extLst>
  </p:cSld>
  <p:clrMapOvr>
    <a:masterClrMapping/>
  </p:clrMapOvr>
  <mc:AlternateContent xmlns:mc="http://schemas.openxmlformats.org/markup-compatibility/2006" xmlns:p14="http://schemas.microsoft.com/office/powerpoint/2010/main">
    <mc:Choice Requires="p14">
      <p:transition p14:dur="700" spd="med">
        <p:fade/>
      </p:transition>
    </mc:Choice>
    <mc:Fallback xmlns="" xmlns:a14="http://schemas.microsoft.com/office/drawing/2010/main" xmlns:a16="http://schemas.microsoft.com/office/drawing/2014/main">
      <p:transition spd="med">
        <p:fade/>
      </p:transition>
    </mc:Fallback>
  </mc:AlternateContent>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42" presetSubtype="0">
                                  <p:stCondLst>
                                    <p:cond delay="0"/>
                                  </p:stCondLst>
                                  <p:childTnLst>
                                    <p:set>
                                      <p:cBhvr>
                                        <p:cTn dur="1" fill="hold" id="6">
                                          <p:stCondLst>
                                            <p:cond delay="0"/>
                                          </p:stCondLst>
                                        </p:cTn>
                                        <p:tgtEl>
                                          <p:spTgt spid="3">
                                            <p:txEl>
                                              <p:pRg end="4" st="4"/>
                                            </p:txEl>
                                          </p:spTgt>
                                        </p:tgtEl>
                                        <p:attrNameLst>
                                          <p:attrName>style.visibility</p:attrName>
                                        </p:attrNameLst>
                                      </p:cBhvr>
                                      <p:to>
                                        <p:strVal val="visible"/>
                                      </p:to>
                                    </p:set>
                                    <p:animEffect filter="fade" transition="in">
                                      <p:cBhvr>
                                        <p:cTn dur="1000" id="7"/>
                                        <p:tgtEl>
                                          <p:spTgt spid="3">
                                            <p:txEl>
                                              <p:pRg end="4" st="4"/>
                                            </p:txEl>
                                          </p:spTgt>
                                        </p:tgtEl>
                                      </p:cBhvr>
                                    </p:animEffect>
                                    <p:anim calcmode="lin" valueType="num">
                                      <p:cBhvr>
                                        <p:cTn dur="1000" fill="hold" id="8"/>
                                        <p:tgtEl>
                                          <p:spTgt spid="3">
                                            <p:txEl>
                                              <p:pRg end="4" st="4"/>
                                            </p:txEl>
                                          </p:spTgt>
                                        </p:tgtEl>
                                        <p:attrNameLst>
                                          <p:attrName>ppt_x</p:attrName>
                                        </p:attrNameLst>
                                      </p:cBhvr>
                                      <p:tavLst>
                                        <p:tav tm="0">
                                          <p:val>
                                            <p:strVal val="#ppt_x"/>
                                          </p:val>
                                        </p:tav>
                                        <p:tav tm="100000">
                                          <p:val>
                                            <p:strVal val="#ppt_x"/>
                                          </p:val>
                                        </p:tav>
                                      </p:tavLst>
                                    </p:anim>
                                    <p:anim calcmode="lin" valueType="num">
                                      <p:cBhvr>
                                        <p:cTn dur="1000" fill="hold" id="9"/>
                                        <p:tgtEl>
                                          <p:spTgt spid="3">
                                            <p:txEl>
                                              <p:pRg end="4" st="4"/>
                                            </p:txEl>
                                          </p:spTgt>
                                        </p:tgtEl>
                                        <p:attrNameLst>
                                          <p:attrName>ppt_y</p:attrName>
                                        </p:attrNameLst>
                                      </p:cBhvr>
                                      <p:tavLst>
                                        <p:tav tm="0">
                                          <p:val>
                                            <p:strVal val="#ppt_y+.1"/>
                                          </p:val>
                                        </p:tav>
                                        <p:tav tm="100000">
                                          <p:val>
                                            <p:strVal val="#ppt_y"/>
                                          </p:val>
                                        </p:tav>
                                      </p:tavLst>
                                    </p:anim>
                                  </p:childTnLst>
                                </p:cTn>
                              </p:par>
                            </p:childTnLst>
                          </p:cTn>
                        </p:par>
                        <p:par>
                          <p:cTn fill="hold" id="10">
                            <p:stCondLst>
                              <p:cond delay="1000"/>
                            </p:stCondLst>
                            <p:childTnLst>
                              <p:par>
                                <p:cTn fill="hold" id="11" nodeType="afterEffect" presetClass="entr" presetID="22" presetSubtype="8">
                                  <p:stCondLst>
                                    <p:cond delay="1000"/>
                                  </p:stCondLst>
                                  <p:childTnLst>
                                    <p:set>
                                      <p:cBhvr>
                                        <p:cTn dur="1" fill="hold" id="12">
                                          <p:stCondLst>
                                            <p:cond delay="0"/>
                                          </p:stCondLst>
                                        </p:cTn>
                                        <p:tgtEl>
                                          <p:spTgt spid="13">
                                            <p:txEl>
                                              <p:pRg end="0" st="0"/>
                                            </p:txEl>
                                          </p:spTgt>
                                        </p:tgtEl>
                                        <p:attrNameLst>
                                          <p:attrName>style.visibility</p:attrName>
                                        </p:attrNameLst>
                                      </p:cBhvr>
                                      <p:to>
                                        <p:strVal val="visible"/>
                                      </p:to>
                                    </p:set>
                                    <p:animEffect filter="wipe(left)" transition="in">
                                      <p:cBhvr>
                                        <p:cTn dur="500" id="13"/>
                                        <p:tgtEl>
                                          <p:spTgt spid="13">
                                            <p:txEl>
                                              <p:pRg end="0" st="0"/>
                                            </p:txEl>
                                          </p:spTgt>
                                        </p:tgtEl>
                                      </p:cBhvr>
                                    </p:animEffect>
                                  </p:childTnLst>
                                </p:cTn>
                              </p:par>
                            </p:childTnLst>
                          </p:cTn>
                        </p:par>
                        <p:par>
                          <p:cTn fill="hold" id="14">
                            <p:stCondLst>
                              <p:cond delay="2500"/>
                            </p:stCondLst>
                            <p:childTnLst>
                              <p:par>
                                <p:cTn fill="hold" id="15" nodeType="afterEffect" presetClass="entr" presetID="22" presetSubtype="8">
                                  <p:stCondLst>
                                    <p:cond delay="0"/>
                                  </p:stCondLst>
                                  <p:childTnLst>
                                    <p:set>
                                      <p:cBhvr>
                                        <p:cTn dur="1" fill="hold" id="16">
                                          <p:stCondLst>
                                            <p:cond delay="0"/>
                                          </p:stCondLst>
                                        </p:cTn>
                                        <p:tgtEl>
                                          <p:spTgt spid="13">
                                            <p:txEl>
                                              <p:pRg end="1" st="1"/>
                                            </p:txEl>
                                          </p:spTgt>
                                        </p:tgtEl>
                                        <p:attrNameLst>
                                          <p:attrName>style.visibility</p:attrName>
                                        </p:attrNameLst>
                                      </p:cBhvr>
                                      <p:to>
                                        <p:strVal val="visible"/>
                                      </p:to>
                                    </p:set>
                                    <p:animEffect filter="wipe(left)" transition="in">
                                      <p:cBhvr>
                                        <p:cTn dur="500" id="17"/>
                                        <p:tgtEl>
                                          <p:spTgt spid="13">
                                            <p:txEl>
                                              <p:pRg end="1" st="1"/>
                                            </p:txEl>
                                          </p:spTgt>
                                        </p:tgtEl>
                                      </p:cBhvr>
                                    </p:animEffect>
                                  </p:childTnLst>
                                </p:cTn>
                              </p:par>
                            </p:childTnLst>
                          </p:cTn>
                        </p:par>
                        <p:par>
                          <p:cTn fill="hold" id="18">
                            <p:stCondLst>
                              <p:cond delay="3000"/>
                            </p:stCondLst>
                            <p:childTnLst>
                              <p:par>
                                <p:cTn fill="hold" id="19" nodeType="afterEffect" presetClass="entr" presetID="10" presetSubtype="0">
                                  <p:stCondLst>
                                    <p:cond delay="0"/>
                                  </p:stCondLst>
                                  <p:childTnLst>
                                    <p:set>
                                      <p:cBhvr>
                                        <p:cTn dur="1" fill="hold" id="20">
                                          <p:stCondLst>
                                            <p:cond delay="0"/>
                                          </p:stCondLst>
                                        </p:cTn>
                                        <p:tgtEl>
                                          <p:spTgt spid="8"/>
                                        </p:tgtEl>
                                        <p:attrNameLst>
                                          <p:attrName>style.visibility</p:attrName>
                                        </p:attrNameLst>
                                      </p:cBhvr>
                                      <p:to>
                                        <p:strVal val="visible"/>
                                      </p:to>
                                    </p:set>
                                    <p:animEffect filter="fade" transition="in">
                                      <p:cBhvr>
                                        <p:cTn dur="500" id="21"/>
                                        <p:tgtEl>
                                          <p:spTgt spid="8"/>
                                        </p:tgtEl>
                                      </p:cBhvr>
                                    </p:animEffect>
                                  </p:childTnLst>
                                </p:cTn>
                              </p:par>
                            </p:childTnLst>
                          </p:cTn>
                        </p:par>
                        <p:par>
                          <p:cTn fill="hold" id="22">
                            <p:stCondLst>
                              <p:cond delay="3500"/>
                            </p:stCondLst>
                            <p:childTnLst>
                              <p:par>
                                <p:cTn fill="hold" id="23" nodeType="afterEffect" presetClass="entr" presetID="10" presetSubtype="0">
                                  <p:stCondLst>
                                    <p:cond delay="0"/>
                                  </p:stCondLst>
                                  <p:childTnLst>
                                    <p:set>
                                      <p:cBhvr>
                                        <p:cTn dur="1" fill="hold" id="24">
                                          <p:stCondLst>
                                            <p:cond delay="0"/>
                                          </p:stCondLst>
                                        </p:cTn>
                                        <p:tgtEl>
                                          <p:spTgt spid="9"/>
                                        </p:tgtEl>
                                        <p:attrNameLst>
                                          <p:attrName>style.visibility</p:attrName>
                                        </p:attrNameLst>
                                      </p:cBhvr>
                                      <p:to>
                                        <p:strVal val="visible"/>
                                      </p:to>
                                    </p:set>
                                    <p:animEffect filter="fade" transition="in">
                                      <p:cBhvr>
                                        <p:cTn dur="500" id="25"/>
                                        <p:tgtEl>
                                          <p:spTgt spid="9"/>
                                        </p:tgtEl>
                                      </p:cBhvr>
                                    </p:animEffect>
                                  </p:childTnLst>
                                </p:cTn>
                              </p:par>
                            </p:childTnLst>
                          </p:cTn>
                        </p:par>
                        <p:par>
                          <p:cTn fill="hold" id="26">
                            <p:stCondLst>
                              <p:cond delay="4000"/>
                            </p:stCondLst>
                            <p:childTnLst>
                              <p:par>
                                <p:cTn fill="hold" id="27" nodeType="afterEffect" presetClass="entr" presetID="10" presetSubtype="0">
                                  <p:stCondLst>
                                    <p:cond delay="0"/>
                                  </p:stCondLst>
                                  <p:childTnLst>
                                    <p:set>
                                      <p:cBhvr>
                                        <p:cTn dur="1" fill="hold" id="28">
                                          <p:stCondLst>
                                            <p:cond delay="0"/>
                                          </p:stCondLst>
                                        </p:cTn>
                                        <p:tgtEl>
                                          <p:spTgt spid="10"/>
                                        </p:tgtEl>
                                        <p:attrNameLst>
                                          <p:attrName>style.visibility</p:attrName>
                                        </p:attrNameLst>
                                      </p:cBhvr>
                                      <p:to>
                                        <p:strVal val="visible"/>
                                      </p:to>
                                    </p:set>
                                    <p:animEffect filter="fade" transition="in">
                                      <p:cBhvr>
                                        <p:cTn dur="500" id="29"/>
                                        <p:tgtEl>
                                          <p:spTgt spid="10"/>
                                        </p:tgtEl>
                                      </p:cBhvr>
                                    </p:animEffect>
                                  </p:childTnLst>
                                </p:cTn>
                              </p:par>
                            </p:childTnLst>
                          </p:cTn>
                        </p:par>
                        <p:par>
                          <p:cTn fill="hold" id="30">
                            <p:stCondLst>
                              <p:cond delay="4500"/>
                            </p:stCondLst>
                            <p:childTnLst>
                              <p:par>
                                <p:cTn fill="hold" id="31" nodeType="afterEffect" presetClass="entr" presetID="10" presetSubtype="0">
                                  <p:stCondLst>
                                    <p:cond delay="0"/>
                                  </p:stCondLst>
                                  <p:childTnLst>
                                    <p:set>
                                      <p:cBhvr>
                                        <p:cTn dur="1" fill="hold" id="32">
                                          <p:stCondLst>
                                            <p:cond delay="0"/>
                                          </p:stCondLst>
                                        </p:cTn>
                                        <p:tgtEl>
                                          <p:spTgt spid="11"/>
                                        </p:tgtEl>
                                        <p:attrNameLst>
                                          <p:attrName>style.visibility</p:attrName>
                                        </p:attrNameLst>
                                      </p:cBhvr>
                                      <p:to>
                                        <p:strVal val="visible"/>
                                      </p:to>
                                    </p:set>
                                    <p:animEffect filter="fade" transition="in">
                                      <p:cBhvr>
                                        <p:cTn dur="500" id="33"/>
                                        <p:tgtEl>
                                          <p:spTgt spid="1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7A0A1-FB69-49C7-9803-F885179E58B9}"/>
              </a:ext>
            </a:extLst>
          </p:cNvPr>
          <p:cNvSpPr>
            <a:spLocks noGrp="1"/>
          </p:cNvSpPr>
          <p:nvPr>
            <p:ph type="title"/>
          </p:nvPr>
        </p:nvSpPr>
        <p:spPr/>
        <p:txBody>
          <a:bodyPr>
            <a:normAutofit/>
          </a:bodyPr>
          <a:lstStyle/>
          <a:p>
            <a:r>
              <a:rPr lang="en-US" dirty="0"/>
              <a:t>GVX ≈ RINEX for RTK/RTN data</a:t>
            </a:r>
          </a:p>
        </p:txBody>
      </p:sp>
      <p:sp>
        <p:nvSpPr>
          <p:cNvPr id="3" name="Text Placeholder 2">
            <a:extLst>
              <a:ext uri="{FF2B5EF4-FFF2-40B4-BE49-F238E27FC236}">
                <a16:creationId xmlns:a16="http://schemas.microsoft.com/office/drawing/2014/main" id="{0CE2FA01-D215-4F4C-8ADD-EC8ED181B012}"/>
              </a:ext>
            </a:extLst>
          </p:cNvPr>
          <p:cNvSpPr>
            <a:spLocks noGrp="1"/>
          </p:cNvSpPr>
          <p:nvPr>
            <p:ph type="body" idx="1"/>
          </p:nvPr>
        </p:nvSpPr>
        <p:spPr>
          <a:xfrm>
            <a:off x="609599" y="1174570"/>
            <a:ext cx="5386917" cy="639763"/>
          </a:xfrm>
        </p:spPr>
        <p:txBody>
          <a:bodyPr>
            <a:noAutofit/>
          </a:bodyPr>
          <a:lstStyle/>
          <a:p>
            <a:pPr algn="ctr"/>
            <a:r>
              <a:rPr lang="en-US" sz="3733" dirty="0"/>
              <a:t>RINEX</a:t>
            </a:r>
          </a:p>
        </p:txBody>
      </p:sp>
      <p:sp>
        <p:nvSpPr>
          <p:cNvPr id="5" name="Text Placeholder 4">
            <a:extLst>
              <a:ext uri="{FF2B5EF4-FFF2-40B4-BE49-F238E27FC236}">
                <a16:creationId xmlns:a16="http://schemas.microsoft.com/office/drawing/2014/main" id="{567F70D6-5357-4FDF-A2C3-530ACBEC1193}"/>
              </a:ext>
            </a:extLst>
          </p:cNvPr>
          <p:cNvSpPr>
            <a:spLocks noGrp="1"/>
          </p:cNvSpPr>
          <p:nvPr>
            <p:ph type="body" sz="quarter" idx="3"/>
          </p:nvPr>
        </p:nvSpPr>
        <p:spPr>
          <a:xfrm>
            <a:off x="6193370" y="1174570"/>
            <a:ext cx="5389033" cy="639763"/>
          </a:xfrm>
        </p:spPr>
        <p:txBody>
          <a:bodyPr>
            <a:noAutofit/>
          </a:bodyPr>
          <a:lstStyle/>
          <a:p>
            <a:pPr algn="ctr"/>
            <a:r>
              <a:rPr lang="en-US" sz="3733" dirty="0"/>
              <a:t>GVX</a:t>
            </a:r>
          </a:p>
        </p:txBody>
      </p:sp>
      <p:sp>
        <p:nvSpPr>
          <p:cNvPr id="7" name="Date Placeholder 6">
            <a:extLst>
              <a:ext uri="{FF2B5EF4-FFF2-40B4-BE49-F238E27FC236}">
                <a16:creationId xmlns:a16="http://schemas.microsoft.com/office/drawing/2014/main" id="{F48D82C2-226B-4F33-B910-E5F13997EE86}"/>
              </a:ext>
            </a:extLst>
          </p:cNvPr>
          <p:cNvSpPr>
            <a:spLocks noGrp="1"/>
          </p:cNvSpPr>
          <p:nvPr>
            <p:ph type="dt" sz="half" idx="10"/>
          </p:nvPr>
        </p:nvSpPr>
        <p:spPr/>
        <p:txBody>
          <a:bodyPr/>
          <a:lstStyle/>
          <a:p>
            <a:pPr>
              <a:defRPr/>
            </a:pPr>
            <a:fld id="{9D70C619-45AE-4E25-9789-904C9F4C593A}" type="datetime5">
              <a:rPr lang="en-US" smtClean="0">
                <a:solidFill>
                  <a:prstClr val="black">
                    <a:tint val="75000"/>
                  </a:prstClr>
                </a:solidFill>
                <a:latin typeface="Cambria" panose="02040503050406030204"/>
                <a:ea typeface="+mn-ea"/>
              </a:rPr>
              <a:t>10-Sep-24</a:t>
            </a:fld>
            <a:endParaRPr lang="en-US">
              <a:solidFill>
                <a:prstClr val="black">
                  <a:tint val="75000"/>
                </a:prstClr>
              </a:solidFill>
              <a:latin typeface="Cambria" panose="02040503050406030204"/>
              <a:ea typeface="+mn-ea"/>
            </a:endParaRPr>
          </a:p>
        </p:txBody>
      </p:sp>
      <p:sp>
        <p:nvSpPr>
          <p:cNvPr id="9" name="Slide Number Placeholder 8">
            <a:extLst>
              <a:ext uri="{FF2B5EF4-FFF2-40B4-BE49-F238E27FC236}">
                <a16:creationId xmlns:a16="http://schemas.microsoft.com/office/drawing/2014/main" id="{C500D495-9CE8-49AD-9DFF-A6F6D4571074}"/>
              </a:ext>
            </a:extLst>
          </p:cNvPr>
          <p:cNvSpPr>
            <a:spLocks noGrp="1"/>
          </p:cNvSpPr>
          <p:nvPr>
            <p:ph type="sldNum" sz="quarter" idx="12"/>
          </p:nvPr>
        </p:nvSpPr>
        <p:spPr/>
        <p:txBody>
          <a:bodyPr/>
          <a:lstStyle/>
          <a:p>
            <a:pPr>
              <a:defRPr/>
            </a:pPr>
            <a:fld id="{D3D538F9-49A3-B84F-B36B-A7030CDE5D5B}" type="slidenum">
              <a:rPr lang="en-US">
                <a:solidFill>
                  <a:prstClr val="black">
                    <a:tint val="75000"/>
                  </a:prstClr>
                </a:solidFill>
                <a:latin typeface="Calibri" panose="020F0502020204030204"/>
                <a:ea typeface="+mn-ea"/>
              </a:rPr>
              <a:pPr>
                <a:defRPr/>
              </a:pPr>
              <a:t>14</a:t>
            </a:fld>
            <a:endParaRPr lang="en-US">
              <a:solidFill>
                <a:prstClr val="black">
                  <a:tint val="75000"/>
                </a:prstClr>
              </a:solidFill>
              <a:latin typeface="Calibri" panose="020F0502020204030204"/>
              <a:ea typeface="+mn-ea"/>
            </a:endParaRPr>
          </a:p>
        </p:txBody>
      </p:sp>
      <p:cxnSp>
        <p:nvCxnSpPr>
          <p:cNvPr id="11" name="Straight Connector 10">
            <a:extLst>
              <a:ext uri="{FF2B5EF4-FFF2-40B4-BE49-F238E27FC236}">
                <a16:creationId xmlns:a16="http://schemas.microsoft.com/office/drawing/2014/main" id="{1C4A7ECC-CC30-47CA-B12E-5467D9016F20}"/>
              </a:ext>
            </a:extLst>
          </p:cNvPr>
          <p:cNvCxnSpPr>
            <a:cxnSpLocks/>
          </p:cNvCxnSpPr>
          <p:nvPr/>
        </p:nvCxnSpPr>
        <p:spPr>
          <a:xfrm>
            <a:off x="5984793" y="1417639"/>
            <a:ext cx="11723" cy="5252792"/>
          </a:xfrm>
          <a:prstGeom prst="line">
            <a:avLst/>
          </a:prstGeom>
          <a:ln w="38100"/>
        </p:spPr>
        <p:style>
          <a:lnRef idx="2">
            <a:schemeClr val="accent6"/>
          </a:lnRef>
          <a:fillRef idx="0">
            <a:schemeClr val="accent6"/>
          </a:fillRef>
          <a:effectRef idx="1">
            <a:schemeClr val="accent6"/>
          </a:effectRef>
          <a:fontRef idx="minor">
            <a:schemeClr val="tx1"/>
          </a:fontRef>
        </p:style>
      </p:cxnSp>
      <p:pic>
        <p:nvPicPr>
          <p:cNvPr id="15" name="Picture 14">
            <a:extLst>
              <a:ext uri="{FF2B5EF4-FFF2-40B4-BE49-F238E27FC236}">
                <a16:creationId xmlns:a16="http://schemas.microsoft.com/office/drawing/2014/main" id="{9204F14B-9163-4BA3-84FE-09DBBA0D5A74}"/>
              </a:ext>
            </a:extLst>
          </p:cNvPr>
          <p:cNvPicPr>
            <a:picLocks noChangeAspect="1"/>
          </p:cNvPicPr>
          <p:nvPr/>
        </p:nvPicPr>
        <p:blipFill>
          <a:blip r:embed="rId3"/>
          <a:stretch>
            <a:fillRect/>
          </a:stretch>
        </p:blipFill>
        <p:spPr>
          <a:xfrm>
            <a:off x="110870" y="1783852"/>
            <a:ext cx="5768509" cy="9404418"/>
          </a:xfrm>
          <a:prstGeom prst="rect">
            <a:avLst/>
          </a:prstGeom>
        </p:spPr>
      </p:pic>
      <p:pic>
        <p:nvPicPr>
          <p:cNvPr id="17" name="Picture 16">
            <a:extLst>
              <a:ext uri="{FF2B5EF4-FFF2-40B4-BE49-F238E27FC236}">
                <a16:creationId xmlns:a16="http://schemas.microsoft.com/office/drawing/2014/main" id="{C49A6DE9-9C2D-458B-997D-CAE780AC8CA6}"/>
              </a:ext>
            </a:extLst>
          </p:cNvPr>
          <p:cNvPicPr>
            <a:picLocks noChangeAspect="1"/>
          </p:cNvPicPr>
          <p:nvPr/>
        </p:nvPicPr>
        <p:blipFill>
          <a:blip r:embed="rId4"/>
          <a:stretch>
            <a:fillRect/>
          </a:stretch>
        </p:blipFill>
        <p:spPr>
          <a:xfrm>
            <a:off x="6135775" y="1783852"/>
            <a:ext cx="5953222" cy="7695428"/>
          </a:xfrm>
          <a:prstGeom prst="rect">
            <a:avLst/>
          </a:prstGeom>
        </p:spPr>
      </p:pic>
    </p:spTree>
    <p:extLst>
      <p:ext uri="{BB962C8B-B14F-4D97-AF65-F5344CB8AC3E}">
        <p14:creationId xmlns:p14="http://schemas.microsoft.com/office/powerpoint/2010/main" val="264533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7A0A1-FB69-49C7-9803-F885179E58B9}"/>
              </a:ext>
            </a:extLst>
          </p:cNvPr>
          <p:cNvSpPr>
            <a:spLocks noGrp="1"/>
          </p:cNvSpPr>
          <p:nvPr>
            <p:ph type="title"/>
          </p:nvPr>
        </p:nvSpPr>
        <p:spPr/>
        <p:txBody>
          <a:bodyPr>
            <a:normAutofit/>
          </a:bodyPr>
          <a:lstStyle/>
          <a:p>
            <a:r>
              <a:rPr lang="en-US" dirty="0"/>
              <a:t>GVX ≈ RINEX for RTK/RTN data</a:t>
            </a:r>
          </a:p>
        </p:txBody>
      </p:sp>
      <p:sp>
        <p:nvSpPr>
          <p:cNvPr id="3" name="Text Placeholder 2">
            <a:extLst>
              <a:ext uri="{FF2B5EF4-FFF2-40B4-BE49-F238E27FC236}">
                <a16:creationId xmlns:a16="http://schemas.microsoft.com/office/drawing/2014/main" id="{0CE2FA01-D215-4F4C-8ADD-EC8ED181B012}"/>
              </a:ext>
            </a:extLst>
          </p:cNvPr>
          <p:cNvSpPr>
            <a:spLocks noGrp="1"/>
          </p:cNvSpPr>
          <p:nvPr>
            <p:ph type="body" idx="1"/>
          </p:nvPr>
        </p:nvSpPr>
        <p:spPr>
          <a:xfrm>
            <a:off x="609599" y="1417639"/>
            <a:ext cx="5386917" cy="639763"/>
          </a:xfrm>
        </p:spPr>
        <p:txBody>
          <a:bodyPr>
            <a:noAutofit/>
          </a:bodyPr>
          <a:lstStyle/>
          <a:p>
            <a:pPr algn="ctr"/>
            <a:r>
              <a:rPr lang="en-US" sz="3733" dirty="0"/>
              <a:t>RINEX</a:t>
            </a:r>
          </a:p>
        </p:txBody>
      </p:sp>
      <p:sp>
        <p:nvSpPr>
          <p:cNvPr id="4" name="Content Placeholder 3">
            <a:extLst>
              <a:ext uri="{FF2B5EF4-FFF2-40B4-BE49-F238E27FC236}">
                <a16:creationId xmlns:a16="http://schemas.microsoft.com/office/drawing/2014/main" id="{825AB0B0-DEAB-481F-99B0-D8AD78C6C59C}"/>
              </a:ext>
            </a:extLst>
          </p:cNvPr>
          <p:cNvSpPr>
            <a:spLocks noGrp="1"/>
          </p:cNvSpPr>
          <p:nvPr>
            <p:ph sz="half" idx="2"/>
          </p:nvPr>
        </p:nvSpPr>
        <p:spPr>
          <a:xfrm>
            <a:off x="609599" y="2057402"/>
            <a:ext cx="5386917" cy="4298951"/>
          </a:xfrm>
        </p:spPr>
        <p:txBody>
          <a:bodyPr>
            <a:noAutofit/>
          </a:bodyPr>
          <a:lstStyle/>
          <a:p>
            <a:pPr marL="0" indent="0">
              <a:buNone/>
            </a:pPr>
            <a:r>
              <a:rPr lang="en-US" sz="2400" b="1" u="sng" dirty="0"/>
              <a:t>Un</a:t>
            </a:r>
            <a:r>
              <a:rPr lang="en-US" sz="2400" dirty="0"/>
              <a:t>corrected </a:t>
            </a:r>
            <a:r>
              <a:rPr lang="en-US" sz="2400" b="1" dirty="0"/>
              <a:t>Observations</a:t>
            </a:r>
          </a:p>
          <a:p>
            <a:pPr marL="232828" indent="-150280">
              <a:spcBef>
                <a:spcPts val="0"/>
              </a:spcBef>
            </a:pPr>
            <a:r>
              <a:rPr lang="en-US" sz="1867" dirty="0"/>
              <a:t>That’s why we post-process them</a:t>
            </a:r>
          </a:p>
          <a:p>
            <a:pPr marL="0" indent="0">
              <a:spcBef>
                <a:spcPts val="800"/>
              </a:spcBef>
              <a:buNone/>
            </a:pPr>
            <a:r>
              <a:rPr lang="en-US" sz="2400" dirty="0"/>
              <a:t>Static Observations</a:t>
            </a:r>
          </a:p>
          <a:p>
            <a:pPr marL="232828" indent="-150280">
              <a:spcBef>
                <a:spcPts val="0"/>
              </a:spcBef>
            </a:pPr>
            <a:r>
              <a:rPr lang="en-US" sz="1867" dirty="0"/>
              <a:t>One observation per file</a:t>
            </a:r>
          </a:p>
          <a:p>
            <a:pPr marL="0" indent="0">
              <a:spcBef>
                <a:spcPts val="800"/>
              </a:spcBef>
              <a:buNone/>
            </a:pPr>
            <a:r>
              <a:rPr lang="en-US" sz="2400" dirty="0"/>
              <a:t>Proprietary Format </a:t>
            </a:r>
            <a:r>
              <a:rPr lang="en-US" sz="2400" dirty="0">
                <a:sym typeface="Wingdings" panose="05000000000000000000" pitchFamily="2" charset="2"/>
              </a:rPr>
              <a:t> Open Standard</a:t>
            </a:r>
            <a:endParaRPr lang="en-US" sz="2400" dirty="0"/>
          </a:p>
          <a:p>
            <a:pPr marL="232828" indent="-150280">
              <a:spcBef>
                <a:spcPts val="0"/>
              </a:spcBef>
            </a:pPr>
            <a:r>
              <a:rPr lang="en-US" sz="1867" dirty="0"/>
              <a:t>Export RINEX using your COTS software</a:t>
            </a:r>
          </a:p>
          <a:p>
            <a:pPr marL="0" indent="0">
              <a:spcBef>
                <a:spcPts val="800"/>
              </a:spcBef>
              <a:buNone/>
            </a:pPr>
            <a:r>
              <a:rPr lang="en-US" sz="2400" dirty="0"/>
              <a:t>Metadata</a:t>
            </a:r>
          </a:p>
          <a:p>
            <a:pPr marL="232828" indent="-150280">
              <a:spcBef>
                <a:spcPts val="0"/>
              </a:spcBef>
            </a:pPr>
            <a:r>
              <a:rPr lang="en-US" sz="1867" dirty="0"/>
              <a:t>Antenna, Rx, HI, Point Name, Start Time, SVs at each epoch</a:t>
            </a:r>
          </a:p>
          <a:p>
            <a:pPr marL="0" indent="0">
              <a:spcBef>
                <a:spcPts val="800"/>
              </a:spcBef>
              <a:buNone/>
            </a:pPr>
            <a:r>
              <a:rPr lang="en-US" sz="2400" dirty="0"/>
              <a:t>Based on ASCII Text File Format</a:t>
            </a:r>
          </a:p>
          <a:p>
            <a:pPr marL="232828" indent="-150280">
              <a:spcBef>
                <a:spcPts val="0"/>
              </a:spcBef>
            </a:pPr>
            <a:r>
              <a:rPr lang="en-US" sz="1867" dirty="0"/>
              <a:t>Longtime industry standard</a:t>
            </a:r>
          </a:p>
          <a:p>
            <a:pPr marL="766214" lvl="1" indent="-150280">
              <a:spcBef>
                <a:spcPts val="0"/>
              </a:spcBef>
            </a:pPr>
            <a:r>
              <a:rPr lang="en-US" sz="1600" dirty="0"/>
              <a:t>Way too many to list!</a:t>
            </a:r>
          </a:p>
          <a:p>
            <a:endParaRPr lang="en-US" sz="2133" dirty="0"/>
          </a:p>
        </p:txBody>
      </p:sp>
      <p:sp>
        <p:nvSpPr>
          <p:cNvPr id="5" name="Text Placeholder 4">
            <a:extLst>
              <a:ext uri="{FF2B5EF4-FFF2-40B4-BE49-F238E27FC236}">
                <a16:creationId xmlns:a16="http://schemas.microsoft.com/office/drawing/2014/main" id="{567F70D6-5357-4FDF-A2C3-530ACBEC1193}"/>
              </a:ext>
            </a:extLst>
          </p:cNvPr>
          <p:cNvSpPr>
            <a:spLocks noGrp="1"/>
          </p:cNvSpPr>
          <p:nvPr>
            <p:ph type="body" sz="quarter" idx="3"/>
          </p:nvPr>
        </p:nvSpPr>
        <p:spPr>
          <a:xfrm>
            <a:off x="6193370" y="1417639"/>
            <a:ext cx="5389033" cy="639763"/>
          </a:xfrm>
        </p:spPr>
        <p:txBody>
          <a:bodyPr>
            <a:noAutofit/>
          </a:bodyPr>
          <a:lstStyle/>
          <a:p>
            <a:pPr algn="ctr"/>
            <a:r>
              <a:rPr lang="en-US" sz="3733" dirty="0"/>
              <a:t>GVX</a:t>
            </a:r>
          </a:p>
        </p:txBody>
      </p:sp>
      <p:sp>
        <p:nvSpPr>
          <p:cNvPr id="6" name="Content Placeholder 5">
            <a:extLst>
              <a:ext uri="{FF2B5EF4-FFF2-40B4-BE49-F238E27FC236}">
                <a16:creationId xmlns:a16="http://schemas.microsoft.com/office/drawing/2014/main" id="{0026090F-A6E0-4C31-8EE0-949944482F89}"/>
              </a:ext>
            </a:extLst>
          </p:cNvPr>
          <p:cNvSpPr>
            <a:spLocks noGrp="1"/>
          </p:cNvSpPr>
          <p:nvPr>
            <p:ph sz="quarter" idx="4"/>
          </p:nvPr>
        </p:nvSpPr>
        <p:spPr>
          <a:xfrm>
            <a:off x="6193370" y="2057402"/>
            <a:ext cx="5389033" cy="4298951"/>
          </a:xfrm>
        </p:spPr>
        <p:txBody>
          <a:bodyPr>
            <a:normAutofit/>
          </a:bodyPr>
          <a:lstStyle/>
          <a:p>
            <a:pPr marL="0" indent="0">
              <a:spcBef>
                <a:spcPts val="800"/>
              </a:spcBef>
              <a:buNone/>
            </a:pPr>
            <a:r>
              <a:rPr lang="en-US" sz="2400" dirty="0"/>
              <a:t>Corrected/Processed </a:t>
            </a:r>
            <a:r>
              <a:rPr lang="en-US" sz="2400" b="1" dirty="0"/>
              <a:t>Positions</a:t>
            </a:r>
          </a:p>
          <a:p>
            <a:pPr marL="232828" indent="-150280">
              <a:spcBef>
                <a:spcPts val="0"/>
              </a:spcBef>
            </a:pPr>
            <a:r>
              <a:rPr lang="en-US" sz="1867" i="1" dirty="0">
                <a:solidFill>
                  <a:prstClr val="black"/>
                </a:solidFill>
              </a:rPr>
              <a:t>And</a:t>
            </a:r>
            <a:r>
              <a:rPr lang="en-US" sz="1867" dirty="0">
                <a:solidFill>
                  <a:prstClr val="black"/>
                </a:solidFill>
              </a:rPr>
              <a:t> the Vectors used to create them</a:t>
            </a:r>
          </a:p>
          <a:p>
            <a:pPr marL="0" indent="0">
              <a:spcBef>
                <a:spcPts val="800"/>
              </a:spcBef>
              <a:buNone/>
            </a:pPr>
            <a:r>
              <a:rPr lang="nl-NL" sz="2400" dirty="0"/>
              <a:t>RTN, RTK, PP Static, even PPK</a:t>
            </a:r>
          </a:p>
          <a:p>
            <a:pPr marL="232828" indent="-150280">
              <a:spcBef>
                <a:spcPts val="0"/>
              </a:spcBef>
            </a:pPr>
            <a:r>
              <a:rPr lang="en-US" sz="1867" dirty="0">
                <a:solidFill>
                  <a:prstClr val="black"/>
                </a:solidFill>
              </a:rPr>
              <a:t>Many observations, any mix of above</a:t>
            </a:r>
          </a:p>
          <a:p>
            <a:pPr marL="0" indent="0">
              <a:spcBef>
                <a:spcPts val="800"/>
              </a:spcBef>
              <a:buNone/>
            </a:pPr>
            <a:r>
              <a:rPr lang="en-US" sz="2400" dirty="0"/>
              <a:t>Proprietary Format </a:t>
            </a:r>
            <a:r>
              <a:rPr lang="en-US" sz="2400" dirty="0">
                <a:sym typeface="Wingdings" panose="05000000000000000000" pitchFamily="2" charset="2"/>
              </a:rPr>
              <a:t> Open Standard</a:t>
            </a:r>
            <a:endParaRPr lang="en-US" sz="2400" dirty="0"/>
          </a:p>
          <a:p>
            <a:pPr marL="232828" indent="-150280">
              <a:spcBef>
                <a:spcPts val="0"/>
              </a:spcBef>
            </a:pPr>
            <a:r>
              <a:rPr lang="en-US" sz="1867" dirty="0">
                <a:solidFill>
                  <a:prstClr val="black"/>
                </a:solidFill>
              </a:rPr>
              <a:t>Export GVX using your COTS software</a:t>
            </a:r>
          </a:p>
          <a:p>
            <a:pPr marL="0" indent="0">
              <a:spcBef>
                <a:spcPts val="800"/>
              </a:spcBef>
              <a:buNone/>
            </a:pPr>
            <a:r>
              <a:rPr lang="en-US" sz="2400" dirty="0"/>
              <a:t>Metadata - same as RINEX, </a:t>
            </a:r>
            <a:r>
              <a:rPr lang="en-US" sz="2400" i="1" dirty="0"/>
              <a:t>plus…</a:t>
            </a:r>
          </a:p>
          <a:p>
            <a:pPr marL="232828" indent="-150280">
              <a:spcBef>
                <a:spcPts val="0"/>
              </a:spcBef>
            </a:pPr>
            <a:r>
              <a:rPr lang="en-US" sz="1867" dirty="0">
                <a:solidFill>
                  <a:prstClr val="black"/>
                </a:solidFill>
              </a:rPr>
              <a:t>Project Info, Solution Types, PDOP, Mount Points, Correlation Matrices, QC data</a:t>
            </a:r>
          </a:p>
          <a:p>
            <a:pPr marL="0" indent="0">
              <a:spcBef>
                <a:spcPts val="800"/>
              </a:spcBef>
              <a:buNone/>
            </a:pPr>
            <a:r>
              <a:rPr lang="en-US" sz="2400" dirty="0"/>
              <a:t>Based on XML File Format</a:t>
            </a:r>
          </a:p>
          <a:p>
            <a:pPr marL="232828" indent="-150280">
              <a:spcBef>
                <a:spcPts val="0"/>
              </a:spcBef>
            </a:pPr>
            <a:r>
              <a:rPr lang="en-US" sz="1867" dirty="0">
                <a:solidFill>
                  <a:prstClr val="black"/>
                </a:solidFill>
              </a:rPr>
              <a:t>Longtime industry standard</a:t>
            </a:r>
          </a:p>
          <a:p>
            <a:pPr marL="766214" lvl="1" indent="-150280">
              <a:spcBef>
                <a:spcPts val="0"/>
              </a:spcBef>
            </a:pPr>
            <a:r>
              <a:rPr lang="en-US" sz="1600" dirty="0">
                <a:solidFill>
                  <a:prstClr val="black"/>
                </a:solidFill>
              </a:rPr>
              <a:t>e.g. </a:t>
            </a:r>
            <a:r>
              <a:rPr lang="en-US" sz="1600" dirty="0" err="1">
                <a:solidFill>
                  <a:prstClr val="black"/>
                </a:solidFill>
              </a:rPr>
              <a:t>LandXML</a:t>
            </a:r>
            <a:r>
              <a:rPr lang="en-US" sz="1600" dirty="0">
                <a:solidFill>
                  <a:prstClr val="black"/>
                </a:solidFill>
              </a:rPr>
              <a:t>, JXL, MAXML, KML/KMZ</a:t>
            </a:r>
          </a:p>
          <a:p>
            <a:pPr lvl="0"/>
            <a:endParaRPr lang="en-US" sz="2133" dirty="0">
              <a:solidFill>
                <a:prstClr val="black"/>
              </a:solidFill>
            </a:endParaRPr>
          </a:p>
          <a:p>
            <a:endParaRPr lang="en-US" dirty="0"/>
          </a:p>
        </p:txBody>
      </p:sp>
      <p:sp>
        <p:nvSpPr>
          <p:cNvPr id="7" name="Date Placeholder 6">
            <a:extLst>
              <a:ext uri="{FF2B5EF4-FFF2-40B4-BE49-F238E27FC236}">
                <a16:creationId xmlns:a16="http://schemas.microsoft.com/office/drawing/2014/main" id="{F48D82C2-226B-4F33-B910-E5F13997EE86}"/>
              </a:ext>
            </a:extLst>
          </p:cNvPr>
          <p:cNvSpPr>
            <a:spLocks noGrp="1"/>
          </p:cNvSpPr>
          <p:nvPr>
            <p:ph type="dt" sz="half" idx="10"/>
          </p:nvPr>
        </p:nvSpPr>
        <p:spPr/>
        <p:txBody>
          <a:bodyPr/>
          <a:lstStyle/>
          <a:p>
            <a:pPr>
              <a:defRPr/>
            </a:pPr>
            <a:fld id="{9D70C619-45AE-4E25-9789-904C9F4C593A}" type="datetime5">
              <a:rPr lang="en-US" smtClean="0">
                <a:solidFill>
                  <a:prstClr val="black">
                    <a:tint val="75000"/>
                  </a:prstClr>
                </a:solidFill>
                <a:latin typeface="Cambria" panose="02040503050406030204"/>
                <a:ea typeface="+mn-ea"/>
              </a:rPr>
              <a:t>10-Sep-24</a:t>
            </a:fld>
            <a:endParaRPr lang="en-US">
              <a:solidFill>
                <a:prstClr val="black">
                  <a:tint val="75000"/>
                </a:prstClr>
              </a:solidFill>
              <a:latin typeface="Cambria" panose="02040503050406030204"/>
              <a:ea typeface="+mn-ea"/>
            </a:endParaRPr>
          </a:p>
        </p:txBody>
      </p:sp>
      <p:sp>
        <p:nvSpPr>
          <p:cNvPr id="9" name="Slide Number Placeholder 8">
            <a:extLst>
              <a:ext uri="{FF2B5EF4-FFF2-40B4-BE49-F238E27FC236}">
                <a16:creationId xmlns:a16="http://schemas.microsoft.com/office/drawing/2014/main" id="{C500D495-9CE8-49AD-9DFF-A6F6D4571074}"/>
              </a:ext>
            </a:extLst>
          </p:cNvPr>
          <p:cNvSpPr>
            <a:spLocks noGrp="1"/>
          </p:cNvSpPr>
          <p:nvPr>
            <p:ph type="sldNum" sz="quarter" idx="12"/>
          </p:nvPr>
        </p:nvSpPr>
        <p:spPr/>
        <p:txBody>
          <a:bodyPr/>
          <a:lstStyle/>
          <a:p>
            <a:pPr>
              <a:defRPr/>
            </a:pPr>
            <a:fld id="{D3D538F9-49A3-B84F-B36B-A7030CDE5D5B}" type="slidenum">
              <a:rPr lang="en-US">
                <a:solidFill>
                  <a:prstClr val="black">
                    <a:tint val="75000"/>
                  </a:prstClr>
                </a:solidFill>
                <a:latin typeface="Calibri" panose="020F0502020204030204"/>
                <a:ea typeface="+mn-ea"/>
              </a:rPr>
              <a:pPr>
                <a:defRPr/>
              </a:pPr>
              <a:t>15</a:t>
            </a:fld>
            <a:endParaRPr lang="en-US">
              <a:solidFill>
                <a:prstClr val="black">
                  <a:tint val="75000"/>
                </a:prstClr>
              </a:solidFill>
              <a:latin typeface="Calibri" panose="020F0502020204030204"/>
              <a:ea typeface="+mn-ea"/>
            </a:endParaRPr>
          </a:p>
        </p:txBody>
      </p:sp>
      <p:cxnSp>
        <p:nvCxnSpPr>
          <p:cNvPr id="11" name="Straight Connector 10">
            <a:extLst>
              <a:ext uri="{FF2B5EF4-FFF2-40B4-BE49-F238E27FC236}">
                <a16:creationId xmlns:a16="http://schemas.microsoft.com/office/drawing/2014/main" id="{1C4A7ECC-CC30-47CA-B12E-5467D9016F20}"/>
              </a:ext>
            </a:extLst>
          </p:cNvPr>
          <p:cNvCxnSpPr>
            <a:cxnSpLocks/>
          </p:cNvCxnSpPr>
          <p:nvPr/>
        </p:nvCxnSpPr>
        <p:spPr>
          <a:xfrm>
            <a:off x="5984793" y="1417639"/>
            <a:ext cx="11723" cy="5252792"/>
          </a:xfrm>
          <a:prstGeom prst="line">
            <a:avLst/>
          </a:prstGeom>
          <a:ln w="38100"/>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1735626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Effect transition="in" filter="fade">
                                      <p:cBhvr>
                                        <p:cTn id="18" dur="500"/>
                                        <p:tgtEl>
                                          <p:spTgt spid="6">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fade">
                                      <p:cBhvr>
                                        <p:cTn id="23" dur="500"/>
                                        <p:tgtEl>
                                          <p:spTgt spid="4">
                                            <p:txEl>
                                              <p:pRg st="2" end="2"/>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Effect transition="in" filter="fade">
                                      <p:cBhvr>
                                        <p:cTn id="26" dur="500"/>
                                        <p:tgtEl>
                                          <p:spTgt spid="4">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animEffect transition="in" filter="fade">
                                      <p:cBhvr>
                                        <p:cTn id="31" dur="500"/>
                                        <p:tgtEl>
                                          <p:spTgt spid="6">
                                            <p:txEl>
                                              <p:pRg st="2" end="2"/>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6">
                                            <p:txEl>
                                              <p:pRg st="3" end="3"/>
                                            </p:txEl>
                                          </p:spTgt>
                                        </p:tgtEl>
                                        <p:attrNameLst>
                                          <p:attrName>style.visibility</p:attrName>
                                        </p:attrNameLst>
                                      </p:cBhvr>
                                      <p:to>
                                        <p:strVal val="visible"/>
                                      </p:to>
                                    </p:set>
                                    <p:animEffect transition="in" filter="fade">
                                      <p:cBhvr>
                                        <p:cTn id="34" dur="500"/>
                                        <p:tgtEl>
                                          <p:spTgt spid="6">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4">
                                            <p:txEl>
                                              <p:pRg st="4" end="4"/>
                                            </p:txEl>
                                          </p:spTgt>
                                        </p:tgtEl>
                                        <p:attrNameLst>
                                          <p:attrName>style.visibility</p:attrName>
                                        </p:attrNameLst>
                                      </p:cBhvr>
                                      <p:to>
                                        <p:strVal val="visible"/>
                                      </p:to>
                                    </p:set>
                                    <p:animEffect transition="in" filter="fade">
                                      <p:cBhvr>
                                        <p:cTn id="39" dur="500"/>
                                        <p:tgtEl>
                                          <p:spTgt spid="4">
                                            <p:txEl>
                                              <p:pRg st="4" end="4"/>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Effect transition="in" filter="fade">
                                      <p:cBhvr>
                                        <p:cTn id="42" dur="500"/>
                                        <p:tgtEl>
                                          <p:spTgt spid="4">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
                                            <p:txEl>
                                              <p:pRg st="4" end="4"/>
                                            </p:txEl>
                                          </p:spTgt>
                                        </p:tgtEl>
                                        <p:attrNameLst>
                                          <p:attrName>style.visibility</p:attrName>
                                        </p:attrNameLst>
                                      </p:cBhvr>
                                      <p:to>
                                        <p:strVal val="visible"/>
                                      </p:to>
                                    </p:set>
                                    <p:animEffect transition="in" filter="fade">
                                      <p:cBhvr>
                                        <p:cTn id="47" dur="500"/>
                                        <p:tgtEl>
                                          <p:spTgt spid="6">
                                            <p:txEl>
                                              <p:pRg st="4" end="4"/>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6">
                                            <p:txEl>
                                              <p:pRg st="5" end="5"/>
                                            </p:txEl>
                                          </p:spTgt>
                                        </p:tgtEl>
                                        <p:attrNameLst>
                                          <p:attrName>style.visibility</p:attrName>
                                        </p:attrNameLst>
                                      </p:cBhvr>
                                      <p:to>
                                        <p:strVal val="visible"/>
                                      </p:to>
                                    </p:set>
                                    <p:animEffect transition="in" filter="fade">
                                      <p:cBhvr>
                                        <p:cTn id="50" dur="500"/>
                                        <p:tgtEl>
                                          <p:spTgt spid="6">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4">
                                            <p:txEl>
                                              <p:pRg st="6" end="6"/>
                                            </p:txEl>
                                          </p:spTgt>
                                        </p:tgtEl>
                                        <p:attrNameLst>
                                          <p:attrName>style.visibility</p:attrName>
                                        </p:attrNameLst>
                                      </p:cBhvr>
                                      <p:to>
                                        <p:strVal val="visible"/>
                                      </p:to>
                                    </p:set>
                                    <p:animEffect transition="in" filter="fade">
                                      <p:cBhvr>
                                        <p:cTn id="55" dur="500"/>
                                        <p:tgtEl>
                                          <p:spTgt spid="4">
                                            <p:txEl>
                                              <p:pRg st="6" end="6"/>
                                            </p:txEl>
                                          </p:spTgt>
                                        </p:tgtEl>
                                      </p:cBhvr>
                                    </p:animEffect>
                                  </p:childTnLst>
                                </p:cTn>
                              </p:par>
                              <p:par>
                                <p:cTn id="56" presetID="10" presetClass="entr" presetSubtype="0" fill="hold" nodeType="withEffect">
                                  <p:stCondLst>
                                    <p:cond delay="0"/>
                                  </p:stCondLst>
                                  <p:childTnLst>
                                    <p:set>
                                      <p:cBhvr>
                                        <p:cTn id="57" dur="1" fill="hold">
                                          <p:stCondLst>
                                            <p:cond delay="0"/>
                                          </p:stCondLst>
                                        </p:cTn>
                                        <p:tgtEl>
                                          <p:spTgt spid="4">
                                            <p:txEl>
                                              <p:pRg st="7" end="7"/>
                                            </p:txEl>
                                          </p:spTgt>
                                        </p:tgtEl>
                                        <p:attrNameLst>
                                          <p:attrName>style.visibility</p:attrName>
                                        </p:attrNameLst>
                                      </p:cBhvr>
                                      <p:to>
                                        <p:strVal val="visible"/>
                                      </p:to>
                                    </p:set>
                                    <p:animEffect transition="in" filter="fade">
                                      <p:cBhvr>
                                        <p:cTn id="58" dur="500"/>
                                        <p:tgtEl>
                                          <p:spTgt spid="4">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6">
                                            <p:txEl>
                                              <p:pRg st="6" end="6"/>
                                            </p:txEl>
                                          </p:spTgt>
                                        </p:tgtEl>
                                        <p:attrNameLst>
                                          <p:attrName>style.visibility</p:attrName>
                                        </p:attrNameLst>
                                      </p:cBhvr>
                                      <p:to>
                                        <p:strVal val="visible"/>
                                      </p:to>
                                    </p:set>
                                    <p:animEffect transition="in" filter="fade">
                                      <p:cBhvr>
                                        <p:cTn id="63" dur="500"/>
                                        <p:tgtEl>
                                          <p:spTgt spid="6">
                                            <p:txEl>
                                              <p:pRg st="6" end="6"/>
                                            </p:txEl>
                                          </p:spTgt>
                                        </p:tgtEl>
                                      </p:cBhvr>
                                    </p:animEffect>
                                  </p:childTnLst>
                                </p:cTn>
                              </p:par>
                              <p:par>
                                <p:cTn id="64" presetID="10" presetClass="entr" presetSubtype="0" fill="hold" nodeType="withEffect">
                                  <p:stCondLst>
                                    <p:cond delay="0"/>
                                  </p:stCondLst>
                                  <p:childTnLst>
                                    <p:set>
                                      <p:cBhvr>
                                        <p:cTn id="65" dur="1" fill="hold">
                                          <p:stCondLst>
                                            <p:cond delay="0"/>
                                          </p:stCondLst>
                                        </p:cTn>
                                        <p:tgtEl>
                                          <p:spTgt spid="6">
                                            <p:txEl>
                                              <p:pRg st="7" end="7"/>
                                            </p:txEl>
                                          </p:spTgt>
                                        </p:tgtEl>
                                        <p:attrNameLst>
                                          <p:attrName>style.visibility</p:attrName>
                                        </p:attrNameLst>
                                      </p:cBhvr>
                                      <p:to>
                                        <p:strVal val="visible"/>
                                      </p:to>
                                    </p:set>
                                    <p:animEffect transition="in" filter="fade">
                                      <p:cBhvr>
                                        <p:cTn id="66" dur="500"/>
                                        <p:tgtEl>
                                          <p:spTgt spid="6">
                                            <p:txEl>
                                              <p:pRg st="7" end="7"/>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4">
                                            <p:txEl>
                                              <p:pRg st="8" end="8"/>
                                            </p:txEl>
                                          </p:spTgt>
                                        </p:tgtEl>
                                        <p:attrNameLst>
                                          <p:attrName>style.visibility</p:attrName>
                                        </p:attrNameLst>
                                      </p:cBhvr>
                                      <p:to>
                                        <p:strVal val="visible"/>
                                      </p:to>
                                    </p:set>
                                    <p:animEffect transition="in" filter="fade">
                                      <p:cBhvr>
                                        <p:cTn id="71" dur="500"/>
                                        <p:tgtEl>
                                          <p:spTgt spid="4">
                                            <p:txEl>
                                              <p:pRg st="8" end="8"/>
                                            </p:txEl>
                                          </p:spTgt>
                                        </p:tgtEl>
                                      </p:cBhvr>
                                    </p:animEffect>
                                  </p:childTnLst>
                                </p:cTn>
                              </p:par>
                              <p:par>
                                <p:cTn id="72" presetID="10" presetClass="entr" presetSubtype="0" fill="hold" nodeType="withEffect">
                                  <p:stCondLst>
                                    <p:cond delay="0"/>
                                  </p:stCondLst>
                                  <p:childTnLst>
                                    <p:set>
                                      <p:cBhvr>
                                        <p:cTn id="73" dur="1" fill="hold">
                                          <p:stCondLst>
                                            <p:cond delay="0"/>
                                          </p:stCondLst>
                                        </p:cTn>
                                        <p:tgtEl>
                                          <p:spTgt spid="4">
                                            <p:txEl>
                                              <p:pRg st="9" end="9"/>
                                            </p:txEl>
                                          </p:spTgt>
                                        </p:tgtEl>
                                        <p:attrNameLst>
                                          <p:attrName>style.visibility</p:attrName>
                                        </p:attrNameLst>
                                      </p:cBhvr>
                                      <p:to>
                                        <p:strVal val="visible"/>
                                      </p:to>
                                    </p:set>
                                    <p:animEffect transition="in" filter="fade">
                                      <p:cBhvr>
                                        <p:cTn id="74" dur="500"/>
                                        <p:tgtEl>
                                          <p:spTgt spid="4">
                                            <p:txEl>
                                              <p:pRg st="9" end="9"/>
                                            </p:txEl>
                                          </p:spTgt>
                                        </p:tgtEl>
                                      </p:cBhvr>
                                    </p:animEffect>
                                  </p:childTnLst>
                                </p:cTn>
                              </p:par>
                              <p:par>
                                <p:cTn id="75" presetID="10" presetClass="entr" presetSubtype="0" fill="hold" nodeType="withEffect">
                                  <p:stCondLst>
                                    <p:cond delay="0"/>
                                  </p:stCondLst>
                                  <p:childTnLst>
                                    <p:set>
                                      <p:cBhvr>
                                        <p:cTn id="76" dur="1" fill="hold">
                                          <p:stCondLst>
                                            <p:cond delay="0"/>
                                          </p:stCondLst>
                                        </p:cTn>
                                        <p:tgtEl>
                                          <p:spTgt spid="4">
                                            <p:txEl>
                                              <p:pRg st="10" end="10"/>
                                            </p:txEl>
                                          </p:spTgt>
                                        </p:tgtEl>
                                        <p:attrNameLst>
                                          <p:attrName>style.visibility</p:attrName>
                                        </p:attrNameLst>
                                      </p:cBhvr>
                                      <p:to>
                                        <p:strVal val="visible"/>
                                      </p:to>
                                    </p:set>
                                    <p:animEffect transition="in" filter="fade">
                                      <p:cBhvr>
                                        <p:cTn id="77" dur="500"/>
                                        <p:tgtEl>
                                          <p:spTgt spid="4">
                                            <p:txEl>
                                              <p:pRg st="10" end="10"/>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6">
                                            <p:txEl>
                                              <p:pRg st="8" end="8"/>
                                            </p:txEl>
                                          </p:spTgt>
                                        </p:tgtEl>
                                        <p:attrNameLst>
                                          <p:attrName>style.visibility</p:attrName>
                                        </p:attrNameLst>
                                      </p:cBhvr>
                                      <p:to>
                                        <p:strVal val="visible"/>
                                      </p:to>
                                    </p:set>
                                    <p:animEffect transition="in" filter="fade">
                                      <p:cBhvr>
                                        <p:cTn id="82" dur="500"/>
                                        <p:tgtEl>
                                          <p:spTgt spid="6">
                                            <p:txEl>
                                              <p:pRg st="8" end="8"/>
                                            </p:txEl>
                                          </p:spTgt>
                                        </p:tgtEl>
                                      </p:cBhvr>
                                    </p:animEffect>
                                  </p:childTnLst>
                                </p:cTn>
                              </p:par>
                              <p:par>
                                <p:cTn id="83" presetID="10" presetClass="entr" presetSubtype="0" fill="hold" nodeType="withEffect">
                                  <p:stCondLst>
                                    <p:cond delay="0"/>
                                  </p:stCondLst>
                                  <p:childTnLst>
                                    <p:set>
                                      <p:cBhvr>
                                        <p:cTn id="84" dur="1" fill="hold">
                                          <p:stCondLst>
                                            <p:cond delay="0"/>
                                          </p:stCondLst>
                                        </p:cTn>
                                        <p:tgtEl>
                                          <p:spTgt spid="6">
                                            <p:txEl>
                                              <p:pRg st="9" end="9"/>
                                            </p:txEl>
                                          </p:spTgt>
                                        </p:tgtEl>
                                        <p:attrNameLst>
                                          <p:attrName>style.visibility</p:attrName>
                                        </p:attrNameLst>
                                      </p:cBhvr>
                                      <p:to>
                                        <p:strVal val="visible"/>
                                      </p:to>
                                    </p:set>
                                    <p:animEffect transition="in" filter="fade">
                                      <p:cBhvr>
                                        <p:cTn id="85" dur="500"/>
                                        <p:tgtEl>
                                          <p:spTgt spid="6">
                                            <p:txEl>
                                              <p:pRg st="9" end="9"/>
                                            </p:txEl>
                                          </p:spTgt>
                                        </p:tgtEl>
                                      </p:cBhvr>
                                    </p:animEffect>
                                  </p:childTnLst>
                                </p:cTn>
                              </p:par>
                              <p:par>
                                <p:cTn id="86" presetID="10" presetClass="entr" presetSubtype="0" fill="hold" nodeType="withEffect">
                                  <p:stCondLst>
                                    <p:cond delay="0"/>
                                  </p:stCondLst>
                                  <p:childTnLst>
                                    <p:set>
                                      <p:cBhvr>
                                        <p:cTn id="87" dur="1" fill="hold">
                                          <p:stCondLst>
                                            <p:cond delay="0"/>
                                          </p:stCondLst>
                                        </p:cTn>
                                        <p:tgtEl>
                                          <p:spTgt spid="6">
                                            <p:txEl>
                                              <p:pRg st="10" end="10"/>
                                            </p:txEl>
                                          </p:spTgt>
                                        </p:tgtEl>
                                        <p:attrNameLst>
                                          <p:attrName>style.visibility</p:attrName>
                                        </p:attrNameLst>
                                      </p:cBhvr>
                                      <p:to>
                                        <p:strVal val="visible"/>
                                      </p:to>
                                    </p:set>
                                    <p:animEffect transition="in" filter="fade">
                                      <p:cBhvr>
                                        <p:cTn id="88" dur="5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A5502B8-40E1-42FA-8C6B-92FDC171B68C}"/>
              </a:ext>
            </a:extLst>
          </p:cNvPr>
          <p:cNvSpPr>
            <a:spLocks noGrp="1"/>
          </p:cNvSpPr>
          <p:nvPr>
            <p:ph type="title"/>
          </p:nvPr>
        </p:nvSpPr>
        <p:spPr>
          <a:xfrm>
            <a:off x="-5037" y="315279"/>
            <a:ext cx="12197039" cy="1143000"/>
          </a:xfrm>
        </p:spPr>
        <p:txBody>
          <a:bodyPr/>
          <a:lstStyle/>
          <a:p>
            <a:r>
              <a:rPr dirty="0" lang="en-US"/>
              <a:t>How can I get my data into GVX?</a:t>
            </a:r>
          </a:p>
        </p:txBody>
      </p:sp>
      <p:sp>
        <p:nvSpPr>
          <p:cNvPr id="7" name="Date Placeholder 6">
            <a:extLst>
              <a:ext uri="{FF2B5EF4-FFF2-40B4-BE49-F238E27FC236}">
                <a16:creationId xmlns:a16="http://schemas.microsoft.com/office/drawing/2014/main" id="{C207097C-D52A-42F7-9802-5E39B5721E48}"/>
              </a:ext>
            </a:extLst>
          </p:cNvPr>
          <p:cNvSpPr>
            <a:spLocks noGrp="1"/>
          </p:cNvSpPr>
          <p:nvPr>
            <p:ph idx="10" sz="half" type="dt"/>
          </p:nvPr>
        </p:nvSpPr>
        <p:spPr/>
        <p:txBody>
          <a:bodyPr/>
          <a:lstStyle/>
          <a:p>
            <a:pPr>
              <a:defRPr/>
            </a:pPr>
            <a:fld id="{934FD2F8-071A-4B3F-ACCC-8583E931F862}" type="datetime5">
              <a:rPr lang="en-US" smtClean="0">
                <a:solidFill>
                  <a:prstClr val="black">
                    <a:tint val="75000"/>
                  </a:prstClr>
                </a:solidFill>
                <a:latin panose="02040503050406030204" typeface="Cambria"/>
                <a:ea typeface="+mn-ea"/>
              </a:rPr>
              <a:t>10-Sep-24</a:t>
            </a:fld>
            <a:endParaRPr lang="en-US">
              <a:solidFill>
                <a:prstClr val="black">
                  <a:tint val="75000"/>
                </a:prstClr>
              </a:solidFill>
              <a:latin panose="02040503050406030204" typeface="Cambria"/>
              <a:ea typeface="+mn-ea"/>
            </a:endParaRPr>
          </a:p>
        </p:txBody>
      </p:sp>
      <p:sp>
        <p:nvSpPr>
          <p:cNvPr id="8" name="Slide Number Placeholder 7">
            <a:extLst>
              <a:ext uri="{FF2B5EF4-FFF2-40B4-BE49-F238E27FC236}">
                <a16:creationId xmlns:a16="http://schemas.microsoft.com/office/drawing/2014/main" id="{7C0E275E-CA70-4B44-AD91-38B7B3955892}"/>
              </a:ext>
            </a:extLst>
          </p:cNvPr>
          <p:cNvSpPr>
            <a:spLocks noGrp="1"/>
          </p:cNvSpPr>
          <p:nvPr>
            <p:ph idx="12" sz="quarter" type="sldNum"/>
          </p:nvPr>
        </p:nvSpPr>
        <p:spPr/>
        <p:txBody>
          <a:bodyPr/>
          <a:lstStyle/>
          <a:p>
            <a:pPr>
              <a:defRPr/>
            </a:pPr>
            <a:fld id="{D3D538F9-49A3-B84F-B36B-A7030CDE5D5B}" type="slidenum">
              <a:rPr lang="en-US">
                <a:solidFill>
                  <a:prstClr val="black">
                    <a:tint val="75000"/>
                  </a:prstClr>
                </a:solidFill>
                <a:latin panose="020F0502020204030204" typeface="Calibri"/>
                <a:ea typeface="+mn-ea"/>
              </a:rPr>
              <a:pPr>
                <a:defRPr/>
              </a:pPr>
              <a:t>16</a:t>
            </a:fld>
            <a:endParaRPr lang="en-US">
              <a:solidFill>
                <a:prstClr val="black">
                  <a:tint val="75000"/>
                </a:prstClr>
              </a:solidFill>
              <a:latin panose="020F0502020204030204" typeface="Calibri"/>
              <a:ea typeface="+mn-ea"/>
            </a:endParaRPr>
          </a:p>
        </p:txBody>
      </p:sp>
      <p:sp>
        <p:nvSpPr>
          <p:cNvPr id="10" name="main text">
            <a:extLst>
              <a:ext uri="{FF2B5EF4-FFF2-40B4-BE49-F238E27FC236}">
                <a16:creationId xmlns:a16="http://schemas.microsoft.com/office/drawing/2014/main" id="{0740CCE9-BC68-42D7-9C80-548D5FCC8DD1}"/>
              </a:ext>
            </a:extLst>
          </p:cNvPr>
          <p:cNvSpPr txBox="1"/>
          <p:nvPr/>
        </p:nvSpPr>
        <p:spPr>
          <a:xfrm>
            <a:off x="322435" y="1458280"/>
            <a:ext cx="11587436" cy="5084443"/>
          </a:xfrm>
          <a:prstGeom prst="rect">
            <a:avLst/>
          </a:prstGeom>
          <a:noFill/>
        </p:spPr>
        <p:txBody>
          <a:bodyPr rtlCol="0" wrap="square">
            <a:noAutofit/>
          </a:bodyPr>
          <a:lstStyle/>
          <a:p>
            <a:pPr eaLnBrk="0" hangingPunct="0" indent="-228594" marL="228594">
              <a:spcBef>
                <a:spcPct val="20000"/>
              </a:spcBef>
              <a:buFont typeface="Arial"/>
              <a:buChar char="•"/>
              <a:defRPr/>
            </a:pPr>
            <a:r>
              <a:rPr dirty="0" lang="en-US">
                <a:solidFill>
                  <a:prstClr val="black"/>
                </a:solidFill>
                <a:latin charset="0" panose="02040503050406030204" pitchFamily="18" typeface="Cambria"/>
                <a:ea charset="0" panose="02040503050406030204" pitchFamily="18" typeface="Cambria"/>
                <a:cs charset="0" pitchFamily="18" typeface="Times New Roman"/>
              </a:rPr>
              <a:t>Carlson</a:t>
            </a:r>
          </a:p>
          <a:p>
            <a:pPr eaLnBrk="0" hangingPunct="0" indent="-228594" marL="228594">
              <a:spcBef>
                <a:spcPct val="20000"/>
              </a:spcBef>
              <a:buFont typeface="Arial"/>
              <a:buChar char="•"/>
              <a:defRPr/>
            </a:pPr>
            <a:r>
              <a:rPr dirty="0" err="1" lang="en-US">
                <a:solidFill>
                  <a:prstClr val="black"/>
                </a:solidFill>
                <a:latin charset="0" panose="02040503050406030204" pitchFamily="18" typeface="Cambria"/>
                <a:ea charset="0" panose="02040503050406030204" pitchFamily="18" typeface="Cambria"/>
                <a:cs charset="0" pitchFamily="18" typeface="Times New Roman"/>
              </a:rPr>
              <a:t>Emlid</a:t>
            </a:r>
            <a:endParaRPr dirty="0" lang="en-US">
              <a:solidFill>
                <a:prstClr val="black"/>
              </a:solidFill>
              <a:latin charset="0" panose="02040503050406030204" pitchFamily="18" typeface="Cambria"/>
              <a:ea charset="0" panose="02040503050406030204" pitchFamily="18" typeface="Cambria"/>
              <a:cs charset="0" pitchFamily="18" typeface="Times New Roman"/>
            </a:endParaRPr>
          </a:p>
          <a:p>
            <a:pPr eaLnBrk="0" hangingPunct="0" indent="-228594" marL="228594">
              <a:spcBef>
                <a:spcPct val="20000"/>
              </a:spcBef>
              <a:buFont typeface="Arial"/>
              <a:buChar char="•"/>
              <a:defRPr/>
            </a:pPr>
            <a:r>
              <a:rPr dirty="0" err="1" lang="en-US">
                <a:solidFill>
                  <a:prstClr val="black"/>
                </a:solidFill>
                <a:latin charset="0" panose="02040503050406030204" pitchFamily="18" typeface="Cambria"/>
                <a:ea charset="0" panose="02040503050406030204" pitchFamily="18" typeface="Cambria"/>
                <a:cs charset="0" pitchFamily="18" typeface="Times New Roman"/>
              </a:rPr>
              <a:t>iGage</a:t>
            </a:r>
            <a:endParaRPr dirty="0" lang="en-US">
              <a:solidFill>
                <a:prstClr val="black"/>
              </a:solidFill>
              <a:latin charset="0" panose="02040503050406030204" pitchFamily="18" typeface="Cambria"/>
              <a:ea charset="0" panose="02040503050406030204" pitchFamily="18" typeface="Cambria"/>
              <a:cs charset="0" pitchFamily="18" typeface="Times New Roman"/>
            </a:endParaRPr>
          </a:p>
          <a:p>
            <a:pPr eaLnBrk="0" hangingPunct="0" indent="-228594" marL="228594">
              <a:spcBef>
                <a:spcPct val="20000"/>
              </a:spcBef>
              <a:buFont typeface="Arial"/>
              <a:buChar char="•"/>
              <a:defRPr/>
            </a:pPr>
            <a:r>
              <a:rPr dirty="0" lang="en-US">
                <a:solidFill>
                  <a:prstClr val="black"/>
                </a:solidFill>
                <a:latin charset="0" panose="02040503050406030204" pitchFamily="18" typeface="Cambria"/>
                <a:ea charset="0" panose="02040503050406030204" pitchFamily="18" typeface="Cambria"/>
                <a:cs charset="0" pitchFamily="18" typeface="Times New Roman"/>
              </a:rPr>
              <a:t>JAVAD (J-field)</a:t>
            </a:r>
          </a:p>
          <a:p>
            <a:pPr eaLnBrk="0" hangingPunct="0" indent="-228594" marL="228594">
              <a:spcBef>
                <a:spcPct val="20000"/>
              </a:spcBef>
              <a:buFont typeface="Arial"/>
              <a:buChar char="•"/>
              <a:defRPr/>
            </a:pPr>
            <a:r>
              <a:rPr dirty="0" lang="en-US">
                <a:solidFill>
                  <a:prstClr val="black"/>
                </a:solidFill>
                <a:latin charset="0" panose="02040503050406030204" pitchFamily="18" typeface="Cambria"/>
                <a:ea charset="0" panose="02040503050406030204" pitchFamily="18" typeface="Cambria"/>
                <a:cs charset="0" pitchFamily="18" typeface="Times New Roman"/>
              </a:rPr>
              <a:t>Leica (Infinity)</a:t>
            </a:r>
          </a:p>
          <a:p>
            <a:pPr eaLnBrk="0" hangingPunct="0" indent="-228594" marL="228594">
              <a:spcBef>
                <a:spcPct val="20000"/>
              </a:spcBef>
              <a:buFont typeface="Arial"/>
              <a:buChar char="•"/>
              <a:defRPr/>
            </a:pPr>
            <a:r>
              <a:rPr dirty="0" lang="en-US">
                <a:solidFill>
                  <a:prstClr val="black"/>
                </a:solidFill>
                <a:latin charset="0" panose="02040503050406030204" pitchFamily="18" typeface="Cambria"/>
                <a:ea charset="0" panose="02040503050406030204" pitchFamily="18" typeface="Cambria"/>
                <a:cs charset="0" pitchFamily="18" typeface="Times New Roman"/>
              </a:rPr>
              <a:t>Topcon (MAGNET Field &amp; Office)</a:t>
            </a:r>
          </a:p>
          <a:p>
            <a:pPr eaLnBrk="0" hangingPunct="0" indent="-228594" marL="228594">
              <a:spcBef>
                <a:spcPct val="20000"/>
              </a:spcBef>
              <a:buFont typeface="Arial"/>
              <a:buChar char="•"/>
              <a:defRPr/>
            </a:pPr>
            <a:r>
              <a:rPr dirty="0" lang="en-US">
                <a:solidFill>
                  <a:prstClr val="black"/>
                </a:solidFill>
                <a:latin charset="0" panose="02040503050406030204" pitchFamily="18" typeface="Cambria"/>
                <a:ea charset="0" panose="02040503050406030204" pitchFamily="18" typeface="Cambria"/>
                <a:cs charset="0" pitchFamily="18" typeface="Times New Roman"/>
              </a:rPr>
              <a:t>Trimble (TBC &amp; Access)</a:t>
            </a:r>
          </a:p>
          <a:p>
            <a:pPr eaLnBrk="0" hangingPunct="0">
              <a:spcBef>
                <a:spcPct val="20000"/>
              </a:spcBef>
              <a:defRPr/>
            </a:pPr>
            <a:endParaRPr dirty="0" lang="en-US">
              <a:solidFill>
                <a:prstClr val="black"/>
              </a:solidFill>
              <a:latin charset="0" panose="02040503050406030204" pitchFamily="18" typeface="Cambria"/>
              <a:ea charset="0" panose="02040503050406030204" pitchFamily="18" typeface="Cambria"/>
              <a:cs charset="0" pitchFamily="18" typeface="Times New Roman"/>
            </a:endParaRPr>
          </a:p>
          <a:p>
            <a:pPr eaLnBrk="0" hangingPunct="0" indent="-228594" marL="228594">
              <a:spcBef>
                <a:spcPct val="20000"/>
              </a:spcBef>
              <a:buFont typeface="Arial"/>
              <a:buChar char="•"/>
              <a:defRPr/>
            </a:pPr>
            <a:endParaRPr dirty="0" lang="en-US">
              <a:solidFill>
                <a:prstClr val="black"/>
              </a:solidFill>
              <a:latin charset="0" panose="02040503050406030204" pitchFamily="18" typeface="Cambria"/>
              <a:ea charset="0" panose="02040503050406030204" pitchFamily="18" typeface="Cambria"/>
              <a:cs charset="0" pitchFamily="18" typeface="Times New Roman"/>
            </a:endParaRPr>
          </a:p>
        </p:txBody>
      </p:sp>
      <p:pic>
        <p:nvPicPr>
          <p:cNvPr descr="Image result for trimble logo" id="11" name="trimble">
            <a:extLst>
              <a:ext uri="{FF2B5EF4-FFF2-40B4-BE49-F238E27FC236}">
                <a16:creationId xmlns:a16="http://schemas.microsoft.com/office/drawing/2014/main" id="{67DA834D-E979-4F37-BA85-AAC8D938EFE8}"/>
              </a:ext>
            </a:extLst>
          </p:cNvPr>
          <p:cNvPicPr>
            <a:picLocks noChangeArrowheads="1" noChangeAspect="1"/>
          </p:cNvPicPr>
          <p:nvPr/>
        </p:nvPicPr>
        <p:blipFill rotWithShape="1">
          <a:blip cstate="print" r:embed="rId3">
            <a:clrChange>
              <a:clrFrom>
                <a:srgbClr val="FFFFFF"/>
              </a:clrFrom>
              <a:clrTo>
                <a:srgbClr val="FFFFFF">
                  <a:alpha val="0"/>
                </a:srgbClr>
              </a:clrTo>
            </a:clrChange>
            <a:extLst>
              <a:ext uri="{28A0092B-C50C-407E-A947-70E740481C1C}">
                <a14:useLocalDpi xmlns:a14="http://schemas.microsoft.com/office/drawing/2010/main"/>
              </a:ext>
            </a:extLst>
          </a:blip>
          <a:srcRect b="31915"/>
          <a:stretch/>
        </p:blipFill>
        <p:spPr bwMode="auto">
          <a:xfrm>
            <a:off x="6550681" y="3075335"/>
            <a:ext cx="1872700" cy="662348"/>
          </a:xfrm>
          <a:prstGeom prst="rect">
            <a:avLst/>
          </a:prstGeom>
          <a:noFill/>
          <a:extLst>
            <a:ext uri="{909E8E84-426E-40DD-AFC4-6F175D3DCCD1}">
              <a14:hiddenFill xmlns:a14="http://schemas.microsoft.com/office/drawing/2010/main">
                <a:solidFill>
                  <a:srgbClr val="FFFFFF"/>
                </a:solidFill>
              </a14:hiddenFill>
            </a:ext>
          </a:extLst>
        </p:spPr>
      </p:pic>
      <p:pic>
        <p:nvPicPr>
          <p:cNvPr descr="Image result for topcon logo" id="12" name="topcon">
            <a:extLst>
              <a:ext uri="{FF2B5EF4-FFF2-40B4-BE49-F238E27FC236}">
                <a16:creationId xmlns:a16="http://schemas.microsoft.com/office/drawing/2014/main" id="{B16072DA-222B-4989-ABB3-D23BD4C382CC}"/>
              </a:ext>
            </a:extLst>
          </p:cNvPr>
          <p:cNvPicPr>
            <a:picLocks noChangeArrowheads="1" noChangeAspect="1"/>
          </p:cNvPicPr>
          <p:nvPr/>
        </p:nvPicPr>
        <p:blipFill>
          <a:blip cstate="print" r:embed="rId4">
            <a:extLst>
              <a:ext uri="{28A0092B-C50C-407E-A947-70E740481C1C}">
                <a14:useLocalDpi xmlns:a14="http://schemas.microsoft.com/office/drawing/2010/main"/>
              </a:ext>
            </a:extLst>
          </a:blip>
          <a:srcRect/>
          <a:stretch>
            <a:fillRect/>
          </a:stretch>
        </p:blipFill>
        <p:spPr bwMode="auto">
          <a:xfrm>
            <a:off x="8745816" y="2721437"/>
            <a:ext cx="1202719" cy="1023313"/>
          </a:xfrm>
          <a:prstGeom prst="rect">
            <a:avLst/>
          </a:prstGeom>
          <a:noFill/>
          <a:extLst>
            <a:ext uri="{909E8E84-426E-40DD-AFC4-6F175D3DCCD1}">
              <a14:hiddenFill xmlns:a14="http://schemas.microsoft.com/office/drawing/2010/main">
                <a:solidFill>
                  <a:srgbClr val="FFFFFF"/>
                </a:solidFill>
              </a14:hiddenFill>
            </a:ext>
          </a:extLst>
        </p:spPr>
      </p:pic>
      <p:pic>
        <p:nvPicPr>
          <p:cNvPr descr="Image result for leica geosystems logo" id="13" name="leica">
            <a:extLst>
              <a:ext uri="{FF2B5EF4-FFF2-40B4-BE49-F238E27FC236}">
                <a16:creationId xmlns:a16="http://schemas.microsoft.com/office/drawing/2014/main" id="{348D1474-5218-42A0-AB2E-2985E962A735}"/>
              </a:ext>
            </a:extLst>
          </p:cNvPr>
          <p:cNvPicPr>
            <a:picLocks noChangeArrowheads="1" noChangeAspect="1"/>
          </p:cNvPicPr>
          <p:nvPr/>
        </p:nvPicPr>
        <p:blipFill>
          <a:blip cstate="print" r:embed="rId5">
            <a:extLst>
              <a:ext uri="{28A0092B-C50C-407E-A947-70E740481C1C}">
                <a14:useLocalDpi xmlns:a14="http://schemas.microsoft.com/office/drawing/2010/main"/>
              </a:ext>
            </a:extLst>
          </a:blip>
          <a:srcRect/>
          <a:stretch>
            <a:fillRect/>
          </a:stretch>
        </p:blipFill>
        <p:spPr bwMode="auto">
          <a:xfrm>
            <a:off x="10138773" y="2932565"/>
            <a:ext cx="1574328" cy="1023313"/>
          </a:xfrm>
          <a:prstGeom prst="rect">
            <a:avLst/>
          </a:prstGeom>
          <a:noFill/>
          <a:extLst>
            <a:ext uri="{909E8E84-426E-40DD-AFC4-6F175D3DCCD1}">
              <a14:hiddenFill xmlns:a14="http://schemas.microsoft.com/office/drawing/2010/main">
                <a:solidFill>
                  <a:srgbClr val="FFFFFF"/>
                </a:solidFill>
              </a14:hiddenFill>
            </a:ext>
          </a:extLst>
        </p:spPr>
      </p:pic>
      <p:pic>
        <p:nvPicPr>
          <p:cNvPr descr="Image result for igage gnss logo" id="14" name="igage">
            <a:extLst>
              <a:ext uri="{FF2B5EF4-FFF2-40B4-BE49-F238E27FC236}">
                <a16:creationId xmlns:a16="http://schemas.microsoft.com/office/drawing/2014/main" id="{A474BADF-56DF-4D60-9A5B-1D95B3C96299}"/>
              </a:ext>
            </a:extLst>
          </p:cNvPr>
          <p:cNvPicPr>
            <a:picLocks noChangeArrowheads="1"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4483525" y="2920945"/>
            <a:ext cx="1801707" cy="806028"/>
          </a:xfrm>
          <a:prstGeom prst="rect">
            <a:avLst/>
          </a:prstGeom>
          <a:noFill/>
          <a:extLst>
            <a:ext uri="{909E8E84-426E-40DD-AFC4-6F175D3DCCD1}">
              <a14:hiddenFill xmlns:a14="http://schemas.microsoft.com/office/drawing/2010/main">
                <a:solidFill>
                  <a:srgbClr val="FFFFFF"/>
                </a:solidFill>
              </a14:hiddenFill>
            </a:ext>
          </a:extLst>
        </p:spPr>
      </p:pic>
      <p:pic>
        <p:nvPicPr>
          <p:cNvPr descr="Image result for javad gnss logo" id="15" name="javad">
            <a:extLst>
              <a:ext uri="{FF2B5EF4-FFF2-40B4-BE49-F238E27FC236}">
                <a16:creationId xmlns:a16="http://schemas.microsoft.com/office/drawing/2014/main" id="{F8D0ABBA-5A13-424F-93A8-C80D1B6B8E79}"/>
              </a:ext>
            </a:extLst>
          </p:cNvPr>
          <p:cNvPicPr>
            <a:picLocks noChangeArrowheads="1" noChangeAspect="1"/>
          </p:cNvPicPr>
          <p:nvPr/>
        </p:nvPicPr>
        <p:blipFill rotWithShape="1">
          <a:blip cstate="print" r:embed="rId7">
            <a:extLst>
              <a:ext uri="{28A0092B-C50C-407E-A947-70E740481C1C}">
                <a14:useLocalDpi xmlns:a14="http://schemas.microsoft.com/office/drawing/2010/main"/>
              </a:ext>
            </a:extLst>
          </a:blip>
          <a:srcRect b="596" t="873"/>
          <a:stretch/>
        </p:blipFill>
        <p:spPr bwMode="auto">
          <a:xfrm>
            <a:off x="8470764" y="4886353"/>
            <a:ext cx="2255601" cy="550899"/>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3D67A032-9AC9-4B90-B704-263EBCDAC375}"/>
              </a:ext>
            </a:extLst>
          </p:cNvPr>
          <p:cNvSpPr txBox="1"/>
          <p:nvPr/>
        </p:nvSpPr>
        <p:spPr bwMode="auto">
          <a:xfrm>
            <a:off x="2716815" y="1587148"/>
            <a:ext cx="8658035" cy="913199"/>
          </a:xfrm>
          <a:prstGeom prst="rect">
            <a:avLst/>
          </a:prstGeom>
          <a:noFill/>
          <a:ln w="9525">
            <a:noFill/>
            <a:miter lim="800000"/>
            <a:headEnd/>
            <a:tailEnd/>
          </a:ln>
        </p:spPr>
        <p:txBody>
          <a:bodyPr rtlCol="0" wrap="square">
            <a:spAutoFit/>
          </a:bodyPr>
          <a:lstStyle/>
          <a:p>
            <a:pPr algn="ctr">
              <a:defRPr/>
            </a:pPr>
            <a:r>
              <a:rPr dirty="0" i="1" lang="en-US" sz="2667">
                <a:solidFill>
                  <a:prstClr val="black"/>
                </a:solidFill>
                <a:latin charset="0" panose="02040503050406030204" pitchFamily="18" typeface="Cambria"/>
                <a:ea charset="0" panose="02040503050406030204" pitchFamily="18" typeface="Cambria"/>
              </a:rPr>
              <a:t>These are the companies we are aware of who have implemented GVX or have said that they are working on it.</a:t>
            </a:r>
          </a:p>
        </p:txBody>
      </p:sp>
      <p:pic>
        <p:nvPicPr>
          <p:cNvPr descr="https://static.wixstatic.com/media/b9bdd5_59f02afd99cb476dbf85ca36a9b95c29~mv2.jpg/v1/fill/w_454,h_104,al_c,lg_1,q_80,enc_auto/Logo%20EMLID.jpg" id="2050" name="Picture 2">
            <a:extLst>
              <a:ext uri="{FF2B5EF4-FFF2-40B4-BE49-F238E27FC236}">
                <a16:creationId xmlns:a16="http://schemas.microsoft.com/office/drawing/2014/main" id="{00DB9264-2CD6-4717-BB6F-A4C7AE4ED98D}"/>
              </a:ext>
            </a:extLst>
          </p:cNvPr>
          <p:cNvPicPr>
            <a:picLocks noChangeArrowheads="1"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111520" y="4015632"/>
            <a:ext cx="2328844" cy="533480"/>
          </a:xfrm>
          <a:prstGeom prst="rect">
            <a:avLst/>
          </a:prstGeom>
          <a:noFill/>
          <a:extLst>
            <a:ext uri="{909E8E84-426E-40DD-AFC4-6F175D3DCCD1}">
              <a14:hiddenFill xmlns:a14="http://schemas.microsoft.com/office/drawing/2010/main">
                <a:solidFill>
                  <a:srgbClr val="FFFFFF"/>
                </a:solidFill>
              </a14:hiddenFill>
            </a:ext>
          </a:extLst>
        </p:spPr>
      </p:pic>
      <p:pic>
        <p:nvPicPr>
          <p:cNvPr descr="https://static.opendesign.com/files/upload/member-showcases/logo/carlson-logo.png" id="2054" name="Picture 6">
            <a:extLst>
              <a:ext uri="{FF2B5EF4-FFF2-40B4-BE49-F238E27FC236}">
                <a16:creationId xmlns:a16="http://schemas.microsoft.com/office/drawing/2014/main" id="{EB0DB964-C2FC-4AD3-9EF0-D3CA0FB7FA3E}"/>
              </a:ext>
            </a:extLst>
          </p:cNvPr>
          <p:cNvPicPr>
            <a:picLocks noChangeArrowheads="1"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862831" y="4224664"/>
            <a:ext cx="2844801" cy="701088"/>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5BB4E2AB-CD10-4576-A3B0-5781EDB15774}"/>
              </a:ext>
            </a:extLst>
          </p:cNvPr>
          <p:cNvSpPr txBox="1"/>
          <p:nvPr/>
        </p:nvSpPr>
        <p:spPr bwMode="auto">
          <a:xfrm>
            <a:off x="-5037" y="5415295"/>
            <a:ext cx="12192000" cy="913199"/>
          </a:xfrm>
          <a:prstGeom prst="rect">
            <a:avLst/>
          </a:prstGeom>
          <a:noFill/>
          <a:ln w="9525">
            <a:noFill/>
            <a:miter lim="800000"/>
            <a:headEnd/>
            <a:tailEnd/>
          </a:ln>
        </p:spPr>
        <p:txBody>
          <a:bodyPr rtlCol="0" wrap="square">
            <a:spAutoFit/>
          </a:bodyPr>
          <a:lstStyle/>
          <a:p>
            <a:pPr algn="ctr">
              <a:defRPr/>
            </a:pPr>
            <a:r>
              <a:rPr dirty="0" i="1" lang="en-US" sz="2667">
                <a:solidFill>
                  <a:prstClr val="black"/>
                </a:solidFill>
                <a:latin charset="0" panose="02040503050406030204" pitchFamily="18" typeface="Cambria"/>
                <a:ea charset="0" panose="02040503050406030204" pitchFamily="18" typeface="Cambria"/>
              </a:rPr>
              <a:t>Please reach out to your tech support POCs if you want GVX.</a:t>
            </a:r>
          </a:p>
          <a:p>
            <a:pPr algn="ctr">
              <a:defRPr/>
            </a:pPr>
            <a:r>
              <a:rPr dirty="0" i="1" lang="en-US" sz="2667">
                <a:solidFill>
                  <a:prstClr val="black"/>
                </a:solidFill>
                <a:latin charset="0" panose="02040503050406030204" pitchFamily="18" typeface="Cambria"/>
                <a:ea charset="0" panose="02040503050406030204" pitchFamily="18" typeface="Cambria"/>
              </a:rPr>
              <a:t>NGS will work with any company that reaches out with questions.</a:t>
            </a:r>
          </a:p>
        </p:txBody>
      </p:sp>
    </p:spTree>
    <p:extLst>
      <p:ext uri="{BB962C8B-B14F-4D97-AF65-F5344CB8AC3E}">
        <p14:creationId xmlns:p14="http://schemas.microsoft.com/office/powerpoint/2010/main" val="3370046268"/>
      </p:ext>
    </p:extLst>
  </p:cSld>
  <p:clrMapOvr>
    <a:masterClrMapping/>
  </p:clrMapOvr>
  <mc:AlternateContent xmlns:mc="http://schemas.openxmlformats.org/markup-compatibility/2006" xmlns:p14="http://schemas.microsoft.com/office/powerpoint/2010/main">
    <mc:Choice Requires="p14">
      <p:transition p14:dur="700" spd="med">
        <p:fade/>
      </p:transition>
    </mc:Choice>
    <mc:Fallback xmlns="" xmlns:a14="http://schemas.microsoft.com/office/drawing/2010/main" xmlns:a16="http://schemas.microsoft.com/office/drawing/2014/main">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F3371-A1EE-445D-957B-D332368F886D}"/>
              </a:ext>
            </a:extLst>
          </p:cNvPr>
          <p:cNvSpPr>
            <a:spLocks noGrp="1"/>
          </p:cNvSpPr>
          <p:nvPr>
            <p:ph type="title"/>
          </p:nvPr>
        </p:nvSpPr>
        <p:spPr/>
        <p:txBody>
          <a:bodyPr>
            <a:normAutofit/>
          </a:bodyPr>
          <a:lstStyle/>
          <a:p>
            <a:r>
              <a:rPr lang="en-US" dirty="0"/>
              <a:t>GVX Scenarios in OPUS Projects</a:t>
            </a:r>
          </a:p>
        </p:txBody>
      </p:sp>
      <p:sp>
        <p:nvSpPr>
          <p:cNvPr id="3" name="Content Placeholder 2">
            <a:extLst>
              <a:ext uri="{FF2B5EF4-FFF2-40B4-BE49-F238E27FC236}">
                <a16:creationId xmlns:a16="http://schemas.microsoft.com/office/drawing/2014/main" id="{2D6FE393-6469-4E42-A6EA-F12551C7816B}"/>
              </a:ext>
            </a:extLst>
          </p:cNvPr>
          <p:cNvSpPr>
            <a:spLocks noGrp="1"/>
          </p:cNvSpPr>
          <p:nvPr>
            <p:ph idx="1"/>
          </p:nvPr>
        </p:nvSpPr>
        <p:spPr>
          <a:xfrm>
            <a:off x="609600" y="1433711"/>
            <a:ext cx="10972800" cy="5004876"/>
          </a:xfrm>
        </p:spPr>
        <p:txBody>
          <a:bodyPr>
            <a:normAutofit/>
          </a:bodyPr>
          <a:lstStyle/>
          <a:p>
            <a:pPr marL="609585" indent="-609585">
              <a:buFont typeface="+mj-lt"/>
              <a:buAutoNum type="arabicParenR"/>
            </a:pPr>
            <a:r>
              <a:rPr lang="en-US" sz="3200" dirty="0"/>
              <a:t>CORS + RTN</a:t>
            </a:r>
          </a:p>
          <a:p>
            <a:pPr marL="1219170" lvl="1" indent="-609585">
              <a:buFont typeface="+mj-lt"/>
              <a:buAutoNum type="alphaLcParenR"/>
            </a:pPr>
            <a:r>
              <a:rPr lang="en-US" sz="2667" dirty="0"/>
              <a:t>CORS are </a:t>
            </a:r>
            <a:r>
              <a:rPr lang="en-US" sz="2667" u="sng" dirty="0"/>
              <a:t>not</a:t>
            </a:r>
            <a:r>
              <a:rPr lang="en-US" sz="2667" dirty="0"/>
              <a:t> in NCN</a:t>
            </a:r>
          </a:p>
          <a:p>
            <a:pPr marL="1219170" lvl="1" indent="-609585">
              <a:buFont typeface="+mj-lt"/>
              <a:buAutoNum type="alphaLcParenR"/>
            </a:pPr>
            <a:r>
              <a:rPr lang="en-US" sz="2667" dirty="0"/>
              <a:t>CORS are </a:t>
            </a:r>
            <a:r>
              <a:rPr lang="en-US" sz="2667" u="sng" dirty="0"/>
              <a:t>not</a:t>
            </a:r>
            <a:r>
              <a:rPr lang="en-US" sz="2667" dirty="0"/>
              <a:t> in NCN but are in IDB (have PID/Datasheet)</a:t>
            </a:r>
          </a:p>
          <a:p>
            <a:pPr marL="1219170" lvl="1" indent="-609585">
              <a:buFont typeface="+mj-lt"/>
              <a:buAutoNum type="alphaLcParenR"/>
            </a:pPr>
            <a:r>
              <a:rPr lang="en-US" sz="2667" dirty="0"/>
              <a:t>CORS are in NCN</a:t>
            </a:r>
          </a:p>
          <a:p>
            <a:pPr marL="609585" indent="-609585">
              <a:buFont typeface="+mj-lt"/>
              <a:buAutoNum type="arabicParenR"/>
            </a:pPr>
            <a:r>
              <a:rPr lang="en-US" sz="3200" dirty="0"/>
              <a:t>Static Base + RTK</a:t>
            </a:r>
          </a:p>
          <a:p>
            <a:pPr lvl="1"/>
            <a:r>
              <a:rPr lang="en-US" sz="2667" dirty="0"/>
              <a:t>Base (positioned via OPUS) sending RTK corrections to rover</a:t>
            </a:r>
          </a:p>
          <a:p>
            <a:pPr marL="609585" indent="-609585">
              <a:buFont typeface="+mj-lt"/>
              <a:buAutoNum type="arabicParenR"/>
            </a:pPr>
            <a:r>
              <a:rPr lang="en-US" sz="3200" dirty="0"/>
              <a:t>Static Post-Processed</a:t>
            </a:r>
          </a:p>
          <a:p>
            <a:pPr lvl="1"/>
            <a:r>
              <a:rPr lang="en-US" sz="2667" dirty="0">
                <a:sym typeface="Wingdings" panose="05000000000000000000" pitchFamily="2" charset="2"/>
              </a:rPr>
              <a:t>Corrected positions determined with your software</a:t>
            </a:r>
          </a:p>
          <a:p>
            <a:pPr lvl="1"/>
            <a:r>
              <a:rPr lang="en-US" sz="2667" dirty="0">
                <a:sym typeface="Wingdings" panose="05000000000000000000" pitchFamily="2" charset="2"/>
              </a:rPr>
              <a:t>Results (vectors and points) exported to GVX</a:t>
            </a:r>
            <a:endParaRPr lang="en-US" sz="2667" dirty="0"/>
          </a:p>
        </p:txBody>
      </p:sp>
      <p:sp>
        <p:nvSpPr>
          <p:cNvPr id="4" name="Date Placeholder 3">
            <a:extLst>
              <a:ext uri="{FF2B5EF4-FFF2-40B4-BE49-F238E27FC236}">
                <a16:creationId xmlns:a16="http://schemas.microsoft.com/office/drawing/2014/main" id="{3B17FE91-DDDD-4E04-8F83-F00113325481}"/>
              </a:ext>
            </a:extLst>
          </p:cNvPr>
          <p:cNvSpPr>
            <a:spLocks noGrp="1"/>
          </p:cNvSpPr>
          <p:nvPr>
            <p:ph type="dt" sz="half" idx="10"/>
          </p:nvPr>
        </p:nvSpPr>
        <p:spPr/>
        <p:txBody>
          <a:bodyPr/>
          <a:lstStyle/>
          <a:p>
            <a:pPr>
              <a:defRPr/>
            </a:pPr>
            <a:fld id="{5FA34429-0431-42C9-8C2D-0AEA58D0C457}" type="datetime5">
              <a:rPr lang="en-US" smtClean="0">
                <a:solidFill>
                  <a:prstClr val="black">
                    <a:tint val="75000"/>
                  </a:prstClr>
                </a:solidFill>
                <a:latin typeface="Cambria" panose="02040503050406030204"/>
                <a:ea typeface="+mn-ea"/>
              </a:rPr>
              <a:t>10-Sep-24</a:t>
            </a:fld>
            <a:endParaRPr lang="en-US">
              <a:solidFill>
                <a:prstClr val="black">
                  <a:tint val="75000"/>
                </a:prstClr>
              </a:solidFill>
              <a:latin typeface="Cambria" panose="02040503050406030204"/>
              <a:ea typeface="+mn-ea"/>
            </a:endParaRPr>
          </a:p>
        </p:txBody>
      </p:sp>
      <p:sp>
        <p:nvSpPr>
          <p:cNvPr id="6" name="Slide Number Placeholder 5">
            <a:extLst>
              <a:ext uri="{FF2B5EF4-FFF2-40B4-BE49-F238E27FC236}">
                <a16:creationId xmlns:a16="http://schemas.microsoft.com/office/drawing/2014/main" id="{5A05624E-4789-4EF9-93C4-1672E5D7A7D4}"/>
              </a:ext>
            </a:extLst>
          </p:cNvPr>
          <p:cNvSpPr>
            <a:spLocks noGrp="1"/>
          </p:cNvSpPr>
          <p:nvPr>
            <p:ph type="sldNum" sz="quarter" idx="12"/>
          </p:nvPr>
        </p:nvSpPr>
        <p:spPr/>
        <p:txBody>
          <a:bodyPr/>
          <a:lstStyle/>
          <a:p>
            <a:pPr>
              <a:defRPr/>
            </a:pPr>
            <a:fld id="{D3D538F9-49A3-B84F-B36B-A7030CDE5D5B}" type="slidenum">
              <a:rPr lang="en-US">
                <a:solidFill>
                  <a:prstClr val="black">
                    <a:tint val="75000"/>
                  </a:prstClr>
                </a:solidFill>
                <a:latin typeface="Calibri" panose="020F0502020204030204"/>
                <a:ea typeface="+mn-ea"/>
              </a:rPr>
              <a:pPr>
                <a:defRPr/>
              </a:pPr>
              <a:t>17</a:t>
            </a:fld>
            <a:endParaRPr lang="en-US">
              <a:solidFill>
                <a:prstClr val="black">
                  <a:tint val="75000"/>
                </a:prstClr>
              </a:solidFill>
              <a:latin typeface="Calibri" panose="020F0502020204030204"/>
              <a:ea typeface="+mn-ea"/>
            </a:endParaRPr>
          </a:p>
        </p:txBody>
      </p:sp>
      <p:sp>
        <p:nvSpPr>
          <p:cNvPr id="13" name="TextBox 12">
            <a:extLst>
              <a:ext uri="{FF2B5EF4-FFF2-40B4-BE49-F238E27FC236}">
                <a16:creationId xmlns:a16="http://schemas.microsoft.com/office/drawing/2014/main" id="{A0B40EC2-0FF4-42C3-B391-B1D7727259DB}"/>
              </a:ext>
            </a:extLst>
          </p:cNvPr>
          <p:cNvSpPr txBox="1"/>
          <p:nvPr/>
        </p:nvSpPr>
        <p:spPr>
          <a:xfrm>
            <a:off x="3883473" y="1450329"/>
            <a:ext cx="8076780" cy="502766"/>
          </a:xfrm>
          <a:prstGeom prst="rect">
            <a:avLst/>
          </a:prstGeom>
          <a:noFill/>
        </p:spPr>
        <p:txBody>
          <a:bodyPr wrap="square" rtlCol="0">
            <a:spAutoFit/>
          </a:bodyPr>
          <a:lstStyle/>
          <a:p>
            <a:pPr>
              <a:defRPr/>
            </a:pPr>
            <a:r>
              <a:rPr lang="en-US" sz="2667" i="1" dirty="0">
                <a:solidFill>
                  <a:prstClr val="black"/>
                </a:solidFill>
                <a:latin typeface="Cambria" panose="02040503050406030204"/>
              </a:rPr>
              <a:t>Any network method is compatible (e.g. VRS, MAC, FKP)</a:t>
            </a:r>
            <a:endParaRPr lang="en-US" sz="2667" i="1" dirty="0">
              <a:solidFill>
                <a:prstClr val="black"/>
              </a:solidFill>
              <a:latin typeface="Calibri" panose="020F0502020204030204"/>
            </a:endParaRPr>
          </a:p>
        </p:txBody>
      </p:sp>
    </p:spTree>
    <p:extLst>
      <p:ext uri="{BB962C8B-B14F-4D97-AF65-F5344CB8AC3E}">
        <p14:creationId xmlns:p14="http://schemas.microsoft.com/office/powerpoint/2010/main" val="1690071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xit" presetSubtype="2" fill="hold" nodeType="clickEffect">
                                  <p:stCondLst>
                                    <p:cond delay="0"/>
                                  </p:stCondLst>
                                  <p:childTnLst>
                                    <p:animEffect transition="out" filter="wipe(right)">
                                      <p:cBhvr>
                                        <p:cTn id="39" dur="500"/>
                                        <p:tgtEl>
                                          <p:spTgt spid="3">
                                            <p:txEl>
                                              <p:pRg st="6" end="6"/>
                                            </p:txEl>
                                          </p:spTgt>
                                        </p:tgtEl>
                                      </p:cBhvr>
                                    </p:animEffect>
                                    <p:set>
                                      <p:cBhvr>
                                        <p:cTn id="40" dur="1" fill="hold">
                                          <p:stCondLst>
                                            <p:cond delay="499"/>
                                          </p:stCondLst>
                                        </p:cTn>
                                        <p:tgtEl>
                                          <p:spTgt spid="3">
                                            <p:txEl>
                                              <p:pRg st="6" end="6"/>
                                            </p:txEl>
                                          </p:spTgt>
                                        </p:tgtEl>
                                        <p:attrNameLst>
                                          <p:attrName>style.visibility</p:attrName>
                                        </p:attrNameLst>
                                      </p:cBhvr>
                                      <p:to>
                                        <p:strVal val="hidden"/>
                                      </p:to>
                                    </p:set>
                                  </p:childTnLst>
                                </p:cTn>
                              </p:par>
                              <p:par>
                                <p:cTn id="41" presetID="22" presetClass="exit" presetSubtype="2" fill="hold" nodeType="withEffect">
                                  <p:stCondLst>
                                    <p:cond delay="0"/>
                                  </p:stCondLst>
                                  <p:childTnLst>
                                    <p:animEffect transition="out" filter="wipe(right)">
                                      <p:cBhvr>
                                        <p:cTn id="42" dur="500"/>
                                        <p:tgtEl>
                                          <p:spTgt spid="3">
                                            <p:txEl>
                                              <p:pRg st="7" end="7"/>
                                            </p:txEl>
                                          </p:spTgt>
                                        </p:tgtEl>
                                      </p:cBhvr>
                                    </p:animEffect>
                                    <p:set>
                                      <p:cBhvr>
                                        <p:cTn id="43" dur="1" fill="hold">
                                          <p:stCondLst>
                                            <p:cond delay="499"/>
                                          </p:stCondLst>
                                        </p:cTn>
                                        <p:tgtEl>
                                          <p:spTgt spid="3">
                                            <p:txEl>
                                              <p:pRg st="7" end="7"/>
                                            </p:txEl>
                                          </p:spTgt>
                                        </p:tgtEl>
                                        <p:attrNameLst>
                                          <p:attrName>style.visibility</p:attrName>
                                        </p:attrNameLst>
                                      </p:cBhvr>
                                      <p:to>
                                        <p:strVal val="hidden"/>
                                      </p:to>
                                    </p:set>
                                  </p:childTnLst>
                                </p:cTn>
                              </p:par>
                              <p:par>
                                <p:cTn id="44" presetID="22" presetClass="exit" presetSubtype="2" fill="hold" nodeType="withEffect">
                                  <p:stCondLst>
                                    <p:cond delay="0"/>
                                  </p:stCondLst>
                                  <p:childTnLst>
                                    <p:animEffect transition="out" filter="wipe(right)">
                                      <p:cBhvr>
                                        <p:cTn id="45" dur="500"/>
                                        <p:tgtEl>
                                          <p:spTgt spid="3">
                                            <p:txEl>
                                              <p:pRg st="8" end="8"/>
                                            </p:txEl>
                                          </p:spTgt>
                                        </p:tgtEl>
                                      </p:cBhvr>
                                    </p:animEffect>
                                    <p:set>
                                      <p:cBhvr>
                                        <p:cTn id="46" dur="1" fill="hold">
                                          <p:stCondLst>
                                            <p:cond delay="499"/>
                                          </p:stCondLst>
                                        </p:cTn>
                                        <p:tgtEl>
                                          <p:spTgt spid="3">
                                            <p:txEl>
                                              <p:pRg st="8" end="8"/>
                                            </p:txEl>
                                          </p:spTgt>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left)">
                                      <p:cBhvr>
                                        <p:cTn id="5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F3371-A1EE-445D-957B-D332368F886D}"/>
              </a:ext>
            </a:extLst>
          </p:cNvPr>
          <p:cNvSpPr>
            <a:spLocks noGrp="1"/>
          </p:cNvSpPr>
          <p:nvPr>
            <p:ph type="title"/>
          </p:nvPr>
        </p:nvSpPr>
        <p:spPr/>
        <p:txBody>
          <a:bodyPr>
            <a:normAutofit/>
          </a:bodyPr>
          <a:lstStyle/>
          <a:p>
            <a:r>
              <a:rPr lang="en-US" dirty="0"/>
              <a:t>GVX Scenarios in OPUS Projects</a:t>
            </a:r>
          </a:p>
        </p:txBody>
      </p:sp>
      <p:sp>
        <p:nvSpPr>
          <p:cNvPr id="4" name="Date Placeholder 3">
            <a:extLst>
              <a:ext uri="{FF2B5EF4-FFF2-40B4-BE49-F238E27FC236}">
                <a16:creationId xmlns:a16="http://schemas.microsoft.com/office/drawing/2014/main" id="{3B17FE91-DDDD-4E04-8F83-F00113325481}"/>
              </a:ext>
            </a:extLst>
          </p:cNvPr>
          <p:cNvSpPr>
            <a:spLocks noGrp="1"/>
          </p:cNvSpPr>
          <p:nvPr>
            <p:ph type="dt" sz="half" idx="10"/>
          </p:nvPr>
        </p:nvSpPr>
        <p:spPr/>
        <p:txBody>
          <a:bodyPr/>
          <a:lstStyle/>
          <a:p>
            <a:pPr>
              <a:defRPr/>
            </a:pPr>
            <a:fld id="{5FA34429-0431-42C9-8C2D-0AEA58D0C457}" type="datetime5">
              <a:rPr lang="en-US" smtClean="0">
                <a:solidFill>
                  <a:prstClr val="black">
                    <a:tint val="75000"/>
                  </a:prstClr>
                </a:solidFill>
                <a:latin typeface="Cambria" panose="02040503050406030204"/>
                <a:ea typeface="+mn-ea"/>
              </a:rPr>
              <a:t>10-Sep-24</a:t>
            </a:fld>
            <a:endParaRPr lang="en-US">
              <a:solidFill>
                <a:prstClr val="black">
                  <a:tint val="75000"/>
                </a:prstClr>
              </a:solidFill>
              <a:latin typeface="Cambria" panose="02040503050406030204"/>
              <a:ea typeface="+mn-ea"/>
            </a:endParaRPr>
          </a:p>
        </p:txBody>
      </p:sp>
      <p:sp>
        <p:nvSpPr>
          <p:cNvPr id="6" name="Slide Number Placeholder 5">
            <a:extLst>
              <a:ext uri="{FF2B5EF4-FFF2-40B4-BE49-F238E27FC236}">
                <a16:creationId xmlns:a16="http://schemas.microsoft.com/office/drawing/2014/main" id="{5A05624E-4789-4EF9-93C4-1672E5D7A7D4}"/>
              </a:ext>
            </a:extLst>
          </p:cNvPr>
          <p:cNvSpPr>
            <a:spLocks noGrp="1"/>
          </p:cNvSpPr>
          <p:nvPr>
            <p:ph type="sldNum" sz="quarter" idx="12"/>
          </p:nvPr>
        </p:nvSpPr>
        <p:spPr/>
        <p:txBody>
          <a:bodyPr/>
          <a:lstStyle/>
          <a:p>
            <a:pPr>
              <a:defRPr/>
            </a:pPr>
            <a:fld id="{D3D538F9-49A3-B84F-B36B-A7030CDE5D5B}" type="slidenum">
              <a:rPr lang="en-US">
                <a:solidFill>
                  <a:prstClr val="black">
                    <a:tint val="75000"/>
                  </a:prstClr>
                </a:solidFill>
                <a:latin typeface="Calibri" panose="020F0502020204030204"/>
                <a:ea typeface="+mn-ea"/>
              </a:rPr>
              <a:pPr>
                <a:defRPr/>
              </a:pPr>
              <a:t>18</a:t>
            </a:fld>
            <a:endParaRPr lang="en-US">
              <a:solidFill>
                <a:prstClr val="black">
                  <a:tint val="75000"/>
                </a:prstClr>
              </a:solidFill>
              <a:latin typeface="Calibri" panose="020F0502020204030204"/>
              <a:ea typeface="+mn-ea"/>
            </a:endParaRPr>
          </a:p>
        </p:txBody>
      </p:sp>
      <p:sp>
        <p:nvSpPr>
          <p:cNvPr id="5" name="Rectangle: Rounded Corners 4">
            <a:extLst>
              <a:ext uri="{FF2B5EF4-FFF2-40B4-BE49-F238E27FC236}">
                <a16:creationId xmlns:a16="http://schemas.microsoft.com/office/drawing/2014/main" id="{743B7F5A-3F9E-4ADB-B4FD-AA3EBB9E8C85}"/>
              </a:ext>
            </a:extLst>
          </p:cNvPr>
          <p:cNvSpPr/>
          <p:nvPr/>
        </p:nvSpPr>
        <p:spPr>
          <a:xfrm>
            <a:off x="609600" y="1638196"/>
            <a:ext cx="10972800" cy="2862264"/>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spcAft>
                <a:spcPts val="400"/>
              </a:spcAft>
              <a:defRPr/>
            </a:pPr>
            <a:r>
              <a:rPr lang="en-US" sz="3733" i="1" dirty="0">
                <a:solidFill>
                  <a:prstClr val="black"/>
                </a:solidFill>
                <a:latin typeface="Calibri" panose="020F0502020204030204"/>
              </a:rPr>
              <a:t>What’s the difference?</a:t>
            </a:r>
            <a:endParaRPr lang="en-US" sz="3733" dirty="0">
              <a:solidFill>
                <a:prstClr val="black"/>
              </a:solidFill>
              <a:latin typeface="Calibri" panose="020F0502020204030204"/>
            </a:endParaRPr>
          </a:p>
          <a:p>
            <a:pPr>
              <a:spcAft>
                <a:spcPts val="1600"/>
              </a:spcAft>
              <a:defRPr/>
            </a:pPr>
            <a:r>
              <a:rPr lang="en-US" sz="3200" dirty="0">
                <a:solidFill>
                  <a:prstClr val="black"/>
                </a:solidFill>
                <a:latin typeface="Calibri" panose="020F0502020204030204"/>
              </a:rPr>
              <a:t>Your workflows in OPUS Projects.</a:t>
            </a:r>
          </a:p>
          <a:p>
            <a:pPr algn="ctr">
              <a:spcAft>
                <a:spcPts val="400"/>
              </a:spcAft>
              <a:defRPr/>
            </a:pPr>
            <a:r>
              <a:rPr lang="en-US" sz="3733" i="1" dirty="0">
                <a:solidFill>
                  <a:prstClr val="black"/>
                </a:solidFill>
                <a:latin typeface="Calibri" panose="020F0502020204030204"/>
              </a:rPr>
              <a:t>What’s the same?</a:t>
            </a:r>
          </a:p>
          <a:p>
            <a:pPr>
              <a:spcAft>
                <a:spcPts val="1600"/>
              </a:spcAft>
              <a:defRPr/>
            </a:pPr>
            <a:r>
              <a:rPr lang="en-US" sz="3200" dirty="0">
                <a:solidFill>
                  <a:prstClr val="black"/>
                </a:solidFill>
                <a:latin typeface="Calibri" panose="020F0502020204030204"/>
              </a:rPr>
              <a:t>Your workflows in the field. </a:t>
            </a:r>
          </a:p>
        </p:txBody>
      </p:sp>
    </p:spTree>
    <p:extLst>
      <p:ext uri="{BB962C8B-B14F-4D97-AF65-F5344CB8AC3E}">
        <p14:creationId xmlns:p14="http://schemas.microsoft.com/office/powerpoint/2010/main" val="800860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3998C7-8FD7-46ED-BAD0-DE275BB01EEF}"/>
              </a:ext>
            </a:extLst>
          </p:cNvPr>
          <p:cNvSpPr>
            <a:spLocks noGrp="1"/>
          </p:cNvSpPr>
          <p:nvPr>
            <p:ph type="dt" sz="half" idx="10"/>
          </p:nvPr>
        </p:nvSpPr>
        <p:spPr/>
        <p:txBody>
          <a:bodyPr/>
          <a:lstStyle/>
          <a:p>
            <a:fld id="{FF162112-E77E-4D53-B833-0AA227D9D4F9}" type="datetime5">
              <a:rPr lang="en-US" smtClean="0"/>
              <a:t>10-Sep-24</a:t>
            </a:fld>
            <a:endParaRPr lang="en-US"/>
          </a:p>
        </p:txBody>
      </p:sp>
      <p:sp>
        <p:nvSpPr>
          <p:cNvPr id="3" name="Slide Number Placeholder 2">
            <a:extLst>
              <a:ext uri="{FF2B5EF4-FFF2-40B4-BE49-F238E27FC236}">
                <a16:creationId xmlns:a16="http://schemas.microsoft.com/office/drawing/2014/main" id="{CA630816-F362-44DF-A725-CB3634C46081}"/>
              </a:ext>
            </a:extLst>
          </p:cNvPr>
          <p:cNvSpPr>
            <a:spLocks noGrp="1"/>
          </p:cNvSpPr>
          <p:nvPr>
            <p:ph type="sldNum" sz="quarter" idx="12"/>
          </p:nvPr>
        </p:nvSpPr>
        <p:spPr/>
        <p:txBody>
          <a:bodyPr/>
          <a:lstStyle/>
          <a:p>
            <a:fld id="{D3D538F9-49A3-B84F-B36B-A7030CDE5D5B}" type="slidenum">
              <a:rPr lang="en-US" smtClean="0"/>
              <a:t>19</a:t>
            </a:fld>
            <a:endParaRPr lang="en-US"/>
          </a:p>
        </p:txBody>
      </p:sp>
      <p:pic>
        <p:nvPicPr>
          <p:cNvPr id="5" name="Picture 4">
            <a:extLst>
              <a:ext uri="{FF2B5EF4-FFF2-40B4-BE49-F238E27FC236}">
                <a16:creationId xmlns:a16="http://schemas.microsoft.com/office/drawing/2014/main" id="{1857BA41-5813-4398-A101-E1676B501020}"/>
              </a:ext>
            </a:extLst>
          </p:cNvPr>
          <p:cNvPicPr>
            <a:picLocks noChangeAspect="1"/>
          </p:cNvPicPr>
          <p:nvPr/>
        </p:nvPicPr>
        <p:blipFill>
          <a:blip r:embed="rId2"/>
          <a:stretch>
            <a:fillRect/>
          </a:stretch>
        </p:blipFill>
        <p:spPr>
          <a:xfrm>
            <a:off x="3434866" y="2706562"/>
            <a:ext cx="5322269" cy="1444877"/>
          </a:xfrm>
          <a:prstGeom prst="rect">
            <a:avLst/>
          </a:prstGeom>
        </p:spPr>
      </p:pic>
    </p:spTree>
    <p:extLst>
      <p:ext uri="{BB962C8B-B14F-4D97-AF65-F5344CB8AC3E}">
        <p14:creationId xmlns:p14="http://schemas.microsoft.com/office/powerpoint/2010/main" val="27334398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9DCF3-474D-4D9F-8644-F2A9683F22B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649DE65-5B69-4BC3-B956-301910BD4B24}"/>
              </a:ext>
            </a:extLst>
          </p:cNvPr>
          <p:cNvSpPr>
            <a:spLocks noGrp="1"/>
          </p:cNvSpPr>
          <p:nvPr>
            <p:ph idx="1"/>
          </p:nvPr>
        </p:nvSpPr>
        <p:spPr/>
        <p:txBody>
          <a:bodyPr/>
          <a:lstStyle/>
          <a:p>
            <a:pPr marL="0" indent="0" algn="ctr">
              <a:buNone/>
            </a:pPr>
            <a:r>
              <a:rPr lang="en-US" dirty="0">
                <a:latin typeface="Cambria" panose="02040503050406030204" pitchFamily="18" charset="0"/>
                <a:ea typeface="Cambria" panose="02040503050406030204" pitchFamily="18" charset="0"/>
              </a:rPr>
              <a:t>Any references to any commercially available hardware or software do not constitute an endorsement or a disapproval of any manufacturers, developers, dealers, or suppliers.</a:t>
            </a:r>
            <a:endParaRPr lang="en-US" dirty="0"/>
          </a:p>
        </p:txBody>
      </p:sp>
      <p:sp>
        <p:nvSpPr>
          <p:cNvPr id="4" name="Date Placeholder 3">
            <a:extLst>
              <a:ext uri="{FF2B5EF4-FFF2-40B4-BE49-F238E27FC236}">
                <a16:creationId xmlns:a16="http://schemas.microsoft.com/office/drawing/2014/main" id="{A8F1BED6-6014-4706-B44A-8191C6F71AF7}"/>
              </a:ext>
            </a:extLst>
          </p:cNvPr>
          <p:cNvSpPr>
            <a:spLocks noGrp="1"/>
          </p:cNvSpPr>
          <p:nvPr>
            <p:ph type="dt" sz="half" idx="10"/>
          </p:nvPr>
        </p:nvSpPr>
        <p:spPr/>
        <p:txBody>
          <a:bodyPr/>
          <a:lstStyle/>
          <a:p>
            <a:fld id="{3FEB584E-BFAB-4ACA-AD8C-AA1502BFBC0D}" type="datetime5">
              <a:rPr lang="en-US" smtClean="0"/>
              <a:t>10-Sep-24</a:t>
            </a:fld>
            <a:endParaRPr lang="en-US"/>
          </a:p>
        </p:txBody>
      </p:sp>
      <p:sp>
        <p:nvSpPr>
          <p:cNvPr id="5" name="Slide Number Placeholder 4">
            <a:extLst>
              <a:ext uri="{FF2B5EF4-FFF2-40B4-BE49-F238E27FC236}">
                <a16:creationId xmlns:a16="http://schemas.microsoft.com/office/drawing/2014/main" id="{8DF3C271-C8E8-455F-B9B4-A1450A18B2D4}"/>
              </a:ext>
            </a:extLst>
          </p:cNvPr>
          <p:cNvSpPr>
            <a:spLocks noGrp="1"/>
          </p:cNvSpPr>
          <p:nvPr>
            <p:ph type="sldNum" sz="quarter" idx="12"/>
          </p:nvPr>
        </p:nvSpPr>
        <p:spPr/>
        <p:txBody>
          <a:bodyPr/>
          <a:lstStyle/>
          <a:p>
            <a:fld id="{D3D538F9-49A3-B84F-B36B-A7030CDE5D5B}" type="slidenum">
              <a:rPr lang="en-US" smtClean="0"/>
              <a:t>2</a:t>
            </a:fld>
            <a:endParaRPr lang="en-US"/>
          </a:p>
        </p:txBody>
      </p:sp>
    </p:spTree>
    <p:extLst>
      <p:ext uri="{BB962C8B-B14F-4D97-AF65-F5344CB8AC3E}">
        <p14:creationId xmlns:p14="http://schemas.microsoft.com/office/powerpoint/2010/main" val="1659907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E63FE83-9431-4217-B460-89CCE4B29E1E}"/>
              </a:ext>
            </a:extLst>
          </p:cNvPr>
          <p:cNvSpPr>
            <a:spLocks noGrp="1"/>
          </p:cNvSpPr>
          <p:nvPr>
            <p:ph type="title"/>
          </p:nvPr>
        </p:nvSpPr>
        <p:spPr>
          <a:xfrm>
            <a:off x="609604" y="505811"/>
            <a:ext cx="5168401" cy="1162051"/>
          </a:xfrm>
        </p:spPr>
        <p:txBody>
          <a:bodyPr>
            <a:noAutofit/>
          </a:bodyPr>
          <a:lstStyle/>
          <a:p>
            <a:r>
              <a:rPr lang="en-US" sz="3200" b="0" dirty="0"/>
              <a:t>1) </a:t>
            </a:r>
            <a:r>
              <a:rPr lang="en-US" sz="3733" dirty="0"/>
              <a:t>CORS + RTN</a:t>
            </a:r>
            <a:br>
              <a:rPr lang="en-US" sz="3200" b="0" dirty="0"/>
            </a:br>
            <a:r>
              <a:rPr lang="en-US" sz="3200" b="0" dirty="0"/>
              <a:t>     a) </a:t>
            </a:r>
            <a:r>
              <a:rPr lang="en-US" sz="3200" dirty="0"/>
              <a:t>CORS are </a:t>
            </a:r>
            <a:r>
              <a:rPr lang="en-US" sz="3200" u="sng" dirty="0"/>
              <a:t>not</a:t>
            </a:r>
            <a:r>
              <a:rPr lang="en-US" sz="3200" dirty="0"/>
              <a:t> in NCN</a:t>
            </a:r>
          </a:p>
        </p:txBody>
      </p:sp>
      <p:sp>
        <p:nvSpPr>
          <p:cNvPr id="4" name="Date Placeholder 3">
            <a:extLst>
              <a:ext uri="{FF2B5EF4-FFF2-40B4-BE49-F238E27FC236}">
                <a16:creationId xmlns:a16="http://schemas.microsoft.com/office/drawing/2014/main" id="{AEFBAF82-867E-4647-AEF5-434FFCD5C0A8}"/>
              </a:ext>
            </a:extLst>
          </p:cNvPr>
          <p:cNvSpPr>
            <a:spLocks noGrp="1"/>
          </p:cNvSpPr>
          <p:nvPr>
            <p:ph type="dt" sz="half" idx="10"/>
          </p:nvPr>
        </p:nvSpPr>
        <p:spPr/>
        <p:txBody>
          <a:bodyPr/>
          <a:lstStyle/>
          <a:p>
            <a:pPr>
              <a:defRPr/>
            </a:pPr>
            <a:fld id="{B3D4D86F-08D7-4200-988C-7918D8D8D742}" type="datetime5">
              <a:rPr lang="en-US" smtClean="0">
                <a:solidFill>
                  <a:prstClr val="black">
                    <a:tint val="75000"/>
                  </a:prstClr>
                </a:solidFill>
                <a:latin typeface="Cambria" panose="02040503050406030204"/>
                <a:ea typeface="+mn-ea"/>
              </a:rPr>
              <a:t>10-Sep-24</a:t>
            </a:fld>
            <a:endParaRPr lang="en-US">
              <a:solidFill>
                <a:prstClr val="black">
                  <a:tint val="75000"/>
                </a:prstClr>
              </a:solidFill>
              <a:latin typeface="Cambria" panose="02040503050406030204"/>
              <a:ea typeface="+mn-ea"/>
            </a:endParaRPr>
          </a:p>
        </p:txBody>
      </p:sp>
      <p:sp>
        <p:nvSpPr>
          <p:cNvPr id="6" name="Slide Number Placeholder 5">
            <a:extLst>
              <a:ext uri="{FF2B5EF4-FFF2-40B4-BE49-F238E27FC236}">
                <a16:creationId xmlns:a16="http://schemas.microsoft.com/office/drawing/2014/main" id="{16600D95-A807-4BEF-81CF-4E19C67337D8}"/>
              </a:ext>
            </a:extLst>
          </p:cNvPr>
          <p:cNvSpPr>
            <a:spLocks noGrp="1"/>
          </p:cNvSpPr>
          <p:nvPr>
            <p:ph type="sldNum" sz="quarter" idx="12"/>
          </p:nvPr>
        </p:nvSpPr>
        <p:spPr/>
        <p:txBody>
          <a:bodyPr/>
          <a:lstStyle/>
          <a:p>
            <a:pPr>
              <a:defRPr/>
            </a:pPr>
            <a:fld id="{D3D538F9-49A3-B84F-B36B-A7030CDE5D5B}" type="slidenum">
              <a:rPr lang="en-US">
                <a:solidFill>
                  <a:prstClr val="black">
                    <a:tint val="75000"/>
                  </a:prstClr>
                </a:solidFill>
                <a:latin typeface="Calibri" panose="020F0502020204030204"/>
                <a:ea typeface="+mn-ea"/>
              </a:rPr>
              <a:pPr>
                <a:defRPr/>
              </a:pPr>
              <a:t>20</a:t>
            </a:fld>
            <a:endParaRPr lang="en-US">
              <a:solidFill>
                <a:prstClr val="black">
                  <a:tint val="75000"/>
                </a:prstClr>
              </a:solidFill>
              <a:latin typeface="Calibri" panose="020F0502020204030204"/>
              <a:ea typeface="+mn-ea"/>
            </a:endParaRPr>
          </a:p>
        </p:txBody>
      </p:sp>
      <p:sp>
        <p:nvSpPr>
          <p:cNvPr id="12" name="Text Placeholder 8">
            <a:extLst>
              <a:ext uri="{FF2B5EF4-FFF2-40B4-BE49-F238E27FC236}">
                <a16:creationId xmlns:a16="http://schemas.microsoft.com/office/drawing/2014/main" id="{B26A61AC-2F85-4EF1-91E6-BCA25F46D4B0}"/>
              </a:ext>
            </a:extLst>
          </p:cNvPr>
          <p:cNvSpPr>
            <a:spLocks noGrp="1"/>
          </p:cNvSpPr>
          <p:nvPr>
            <p:ph type="body" sz="half" idx="2"/>
          </p:nvPr>
        </p:nvSpPr>
        <p:spPr>
          <a:xfrm>
            <a:off x="609603" y="1843915"/>
            <a:ext cx="6461999" cy="4782379"/>
          </a:xfrm>
        </p:spPr>
        <p:txBody>
          <a:bodyPr>
            <a:noAutofit/>
          </a:bodyPr>
          <a:lstStyle/>
          <a:p>
            <a:pPr marL="302676" indent="-302676">
              <a:spcBef>
                <a:spcPts val="800"/>
              </a:spcBef>
              <a:buFont typeface="+mj-lt"/>
              <a:buAutoNum type="arabicPeriod"/>
            </a:pPr>
            <a:r>
              <a:rPr lang="en-US" sz="2400" dirty="0">
                <a:solidFill>
                  <a:prstClr val="black"/>
                </a:solidFill>
              </a:rPr>
              <a:t>Collect field data with Rover(s)</a:t>
            </a:r>
          </a:p>
          <a:p>
            <a:pPr marL="302676" indent="-302676">
              <a:spcBef>
                <a:spcPts val="800"/>
              </a:spcBef>
              <a:buFont typeface="+mj-lt"/>
              <a:buAutoNum type="arabicPeriod"/>
            </a:pPr>
            <a:r>
              <a:rPr lang="en-US" sz="2400" dirty="0">
                <a:solidFill>
                  <a:prstClr val="black"/>
                </a:solidFill>
              </a:rPr>
              <a:t>Download non-NCN CORS data</a:t>
            </a:r>
          </a:p>
          <a:p>
            <a:pPr marL="613818" lvl="1" indent="-230712">
              <a:buFont typeface="Cambria" panose="02040503050406030204" pitchFamily="18" charset="0"/>
              <a:buChar char="‒"/>
            </a:pPr>
            <a:r>
              <a:rPr lang="en-US" sz="2133" dirty="0">
                <a:solidFill>
                  <a:prstClr val="black"/>
                </a:solidFill>
              </a:rPr>
              <a:t>From your network provider</a:t>
            </a:r>
          </a:p>
          <a:p>
            <a:pPr marL="302676" indent="-302676">
              <a:spcBef>
                <a:spcPts val="800"/>
              </a:spcBef>
              <a:buFont typeface="+mj-lt"/>
              <a:buAutoNum type="arabicPeriod"/>
            </a:pPr>
            <a:r>
              <a:rPr lang="en-US" sz="2400" dirty="0">
                <a:solidFill>
                  <a:prstClr val="black"/>
                </a:solidFill>
              </a:rPr>
              <a:t>Upload WinDesc files</a:t>
            </a:r>
          </a:p>
          <a:p>
            <a:pPr marL="302676" indent="-302676">
              <a:spcBef>
                <a:spcPts val="800"/>
              </a:spcBef>
              <a:buFont typeface="+mj-lt"/>
              <a:buAutoNum type="arabicPeriod"/>
            </a:pPr>
            <a:r>
              <a:rPr lang="en-US" sz="2400" dirty="0">
                <a:solidFill>
                  <a:prstClr val="black"/>
                </a:solidFill>
              </a:rPr>
              <a:t>Upload non-NCN CORS data to OPUS Projects</a:t>
            </a:r>
          </a:p>
          <a:p>
            <a:pPr marL="613818" lvl="1" indent="-230712">
              <a:buFont typeface="Cambria" panose="02040503050406030204" pitchFamily="18" charset="0"/>
              <a:buChar char="‒"/>
            </a:pPr>
            <a:r>
              <a:rPr lang="en-US" sz="2133" dirty="0">
                <a:solidFill>
                  <a:prstClr val="black"/>
                </a:solidFill>
              </a:rPr>
              <a:t>Using OPUS Static and Project ID</a:t>
            </a:r>
          </a:p>
          <a:p>
            <a:pPr marL="302676" indent="-302676">
              <a:spcBef>
                <a:spcPts val="800"/>
              </a:spcBef>
              <a:buFont typeface="+mj-lt"/>
              <a:buAutoNum type="arabicPeriod"/>
            </a:pPr>
            <a:r>
              <a:rPr lang="en-US" sz="2400" dirty="0">
                <a:solidFill>
                  <a:prstClr val="black"/>
                </a:solidFill>
              </a:rPr>
              <a:t>Create GVX in your software and upload it</a:t>
            </a:r>
            <a:endParaRPr lang="en-US" sz="2133" dirty="0">
              <a:solidFill>
                <a:prstClr val="black"/>
              </a:solidFill>
            </a:endParaRPr>
          </a:p>
          <a:p>
            <a:pPr marL="311143" indent="-311143">
              <a:spcBef>
                <a:spcPts val="800"/>
              </a:spcBef>
              <a:buFont typeface="+mj-lt"/>
              <a:buAutoNum type="arabicPeriod"/>
            </a:pPr>
            <a:r>
              <a:rPr lang="en-US" sz="2400" dirty="0">
                <a:solidFill>
                  <a:prstClr val="black"/>
                </a:solidFill>
              </a:rPr>
              <a:t>Session Processing</a:t>
            </a:r>
          </a:p>
          <a:p>
            <a:pPr marL="842412" lvl="1" indent="-232828">
              <a:spcBef>
                <a:spcPts val="400"/>
              </a:spcBef>
              <a:buFont typeface="Cambria" panose="02040503050406030204" pitchFamily="18" charset="0"/>
              <a:buChar char="‒"/>
            </a:pPr>
            <a:r>
              <a:rPr lang="en-US" sz="2133" dirty="0">
                <a:solidFill>
                  <a:prstClr val="black"/>
                </a:solidFill>
              </a:rPr>
              <a:t>Aligns your CORS (RTN Base) to NCN</a:t>
            </a:r>
          </a:p>
          <a:p>
            <a:pPr marL="311143" indent="-311143">
              <a:spcBef>
                <a:spcPts val="800"/>
              </a:spcBef>
              <a:buFont typeface="+mj-lt"/>
              <a:buAutoNum type="arabicPeriod"/>
            </a:pPr>
            <a:r>
              <a:rPr lang="en-US" sz="2400" dirty="0">
                <a:solidFill>
                  <a:prstClr val="black"/>
                </a:solidFill>
              </a:rPr>
              <a:t>Network Adjustment</a:t>
            </a:r>
          </a:p>
          <a:p>
            <a:pPr marL="842412" lvl="1" indent="-232828">
              <a:spcBef>
                <a:spcPts val="400"/>
              </a:spcBef>
              <a:buFont typeface="Cambria" panose="02040503050406030204" pitchFamily="18" charset="0"/>
              <a:buChar char="‒"/>
            </a:pPr>
            <a:r>
              <a:rPr lang="en-US" sz="2133" dirty="0">
                <a:solidFill>
                  <a:prstClr val="black"/>
                </a:solidFill>
              </a:rPr>
              <a:t>Constrain to NCN CORS</a:t>
            </a:r>
          </a:p>
        </p:txBody>
      </p:sp>
      <p:cxnSp>
        <p:nvCxnSpPr>
          <p:cNvPr id="49" name="session">
            <a:extLst>
              <a:ext uri="{FF2B5EF4-FFF2-40B4-BE49-F238E27FC236}">
                <a16:creationId xmlns:a16="http://schemas.microsoft.com/office/drawing/2014/main" id="{C8360B37-8583-47D7-BFE8-6F41D8DF8F90}"/>
              </a:ext>
            </a:extLst>
          </p:cNvPr>
          <p:cNvCxnSpPr>
            <a:cxnSpLocks/>
            <a:stCxn id="55" idx="4"/>
            <a:endCxn id="67" idx="0"/>
          </p:cNvCxnSpPr>
          <p:nvPr/>
        </p:nvCxnSpPr>
        <p:spPr>
          <a:xfrm>
            <a:off x="6654380" y="1915865"/>
            <a:ext cx="1481381" cy="3798655"/>
          </a:xfrm>
          <a:prstGeom prst="straightConnector1">
            <a:avLst/>
          </a:prstGeom>
          <a:ln w="66675" cap="rnd">
            <a:solidFill>
              <a:srgbClr val="0000CD"/>
            </a:solidFill>
            <a:prstDash val="solid"/>
            <a:round/>
            <a:tailEnd type="none" w="sm" len="med"/>
          </a:ln>
        </p:spPr>
        <p:style>
          <a:lnRef idx="1">
            <a:schemeClr val="accent1"/>
          </a:lnRef>
          <a:fillRef idx="0">
            <a:schemeClr val="accent1"/>
          </a:fillRef>
          <a:effectRef idx="0">
            <a:schemeClr val="accent1"/>
          </a:effectRef>
          <a:fontRef idx="minor">
            <a:schemeClr val="tx1"/>
          </a:fontRef>
        </p:style>
      </p:cxnSp>
      <p:grpSp>
        <p:nvGrpSpPr>
          <p:cNvPr id="54" name="CORS meet">
            <a:extLst>
              <a:ext uri="{FF2B5EF4-FFF2-40B4-BE49-F238E27FC236}">
                <a16:creationId xmlns:a16="http://schemas.microsoft.com/office/drawing/2014/main" id="{A03B2FEB-1F00-411D-A5CA-9FDC56F830FA}"/>
              </a:ext>
            </a:extLst>
          </p:cNvPr>
          <p:cNvGrpSpPr>
            <a:grpSpLocks noChangeAspect="1"/>
          </p:cNvGrpSpPr>
          <p:nvPr/>
        </p:nvGrpSpPr>
        <p:grpSpPr>
          <a:xfrm>
            <a:off x="6414002" y="1435104"/>
            <a:ext cx="480761" cy="480761"/>
            <a:chOff x="8189735" y="2209800"/>
            <a:chExt cx="762000" cy="762000"/>
          </a:xfrm>
        </p:grpSpPr>
        <p:sp>
          <p:nvSpPr>
            <p:cNvPr id="55" name="Oval 54">
              <a:extLst>
                <a:ext uri="{FF2B5EF4-FFF2-40B4-BE49-F238E27FC236}">
                  <a16:creationId xmlns:a16="http://schemas.microsoft.com/office/drawing/2014/main" id="{3C32ED1C-52BE-4B3B-B7C8-36E404BFF995}"/>
                </a:ext>
              </a:extLst>
            </p:cNvPr>
            <p:cNvSpPr/>
            <p:nvPr/>
          </p:nvSpPr>
          <p:spPr>
            <a:xfrm>
              <a:off x="8189735" y="2209800"/>
              <a:ext cx="762000" cy="762000"/>
            </a:xfrm>
            <a:prstGeom prst="ellipse">
              <a:avLst/>
            </a:prstGeom>
            <a:solidFill>
              <a:srgbClr val="433478"/>
            </a:solidFill>
            <a:ln w="31750">
              <a:solidFill>
                <a:srgbClr val="FDCF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12760">
                <a:defRPr/>
              </a:pPr>
              <a:endParaRPr lang="en-US" sz="4267">
                <a:solidFill>
                  <a:prstClr val="black"/>
                </a:solidFill>
                <a:latin typeface="Calibri"/>
              </a:endParaRPr>
            </a:p>
          </p:txBody>
        </p:sp>
        <p:sp>
          <p:nvSpPr>
            <p:cNvPr id="56" name="Isosceles Triangle 55">
              <a:extLst>
                <a:ext uri="{FF2B5EF4-FFF2-40B4-BE49-F238E27FC236}">
                  <a16:creationId xmlns:a16="http://schemas.microsoft.com/office/drawing/2014/main" id="{C8467BDB-A8F3-44AB-8641-4FDE9DBBB673}"/>
                </a:ext>
              </a:extLst>
            </p:cNvPr>
            <p:cNvSpPr/>
            <p:nvPr/>
          </p:nvSpPr>
          <p:spPr>
            <a:xfrm>
              <a:off x="8273555" y="2241550"/>
              <a:ext cx="594360" cy="548640"/>
            </a:xfrm>
            <a:prstGeom prst="triangle">
              <a:avLst/>
            </a:prstGeom>
            <a:solidFill>
              <a:srgbClr val="433478"/>
            </a:solidFill>
            <a:ln w="31750">
              <a:solidFill>
                <a:srgbClr val="FDCF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12760">
                <a:defRPr/>
              </a:pPr>
              <a:endParaRPr lang="en-US" sz="4267" dirty="0">
                <a:solidFill>
                  <a:prstClr val="black"/>
                </a:solidFill>
                <a:latin typeface="Calibri"/>
              </a:endParaRPr>
            </a:p>
          </p:txBody>
        </p:sp>
      </p:grpSp>
      <p:cxnSp>
        <p:nvCxnSpPr>
          <p:cNvPr id="57" name="session">
            <a:extLst>
              <a:ext uri="{FF2B5EF4-FFF2-40B4-BE49-F238E27FC236}">
                <a16:creationId xmlns:a16="http://schemas.microsoft.com/office/drawing/2014/main" id="{E291CD18-E129-4611-9817-E15B657C8BD7}"/>
              </a:ext>
            </a:extLst>
          </p:cNvPr>
          <p:cNvCxnSpPr>
            <a:cxnSpLocks/>
            <a:stCxn id="73" idx="4"/>
            <a:endCxn id="67" idx="7"/>
          </p:cNvCxnSpPr>
          <p:nvPr/>
        </p:nvCxnSpPr>
        <p:spPr>
          <a:xfrm flipH="1">
            <a:off x="8305739" y="3488396"/>
            <a:ext cx="190596" cy="2296529"/>
          </a:xfrm>
          <a:prstGeom prst="straightConnector1">
            <a:avLst/>
          </a:prstGeom>
          <a:ln w="66675" cap="rnd">
            <a:solidFill>
              <a:srgbClr val="0000CD"/>
            </a:solidFill>
            <a:prstDash val="solid"/>
            <a:round/>
            <a:tailEnd type="none" w="sm" len="med"/>
          </a:ln>
        </p:spPr>
        <p:style>
          <a:lnRef idx="1">
            <a:schemeClr val="accent1"/>
          </a:lnRef>
          <a:fillRef idx="0">
            <a:schemeClr val="accent1"/>
          </a:fillRef>
          <a:effectRef idx="0">
            <a:schemeClr val="accent1"/>
          </a:effectRef>
          <a:fontRef idx="minor">
            <a:schemeClr val="tx1"/>
          </a:fontRef>
        </p:style>
      </p:cxnSp>
      <p:cxnSp>
        <p:nvCxnSpPr>
          <p:cNvPr id="58" name="session">
            <a:extLst>
              <a:ext uri="{FF2B5EF4-FFF2-40B4-BE49-F238E27FC236}">
                <a16:creationId xmlns:a16="http://schemas.microsoft.com/office/drawing/2014/main" id="{47B865F8-AB3D-4D34-AAD1-7B4002184CFA}"/>
              </a:ext>
            </a:extLst>
          </p:cNvPr>
          <p:cNvCxnSpPr>
            <a:cxnSpLocks/>
            <a:stCxn id="70" idx="2"/>
            <a:endCxn id="67" idx="6"/>
          </p:cNvCxnSpPr>
          <p:nvPr/>
        </p:nvCxnSpPr>
        <p:spPr>
          <a:xfrm flipH="1" flipV="1">
            <a:off x="8376141" y="5954898"/>
            <a:ext cx="2101360" cy="268989"/>
          </a:xfrm>
          <a:prstGeom prst="straightConnector1">
            <a:avLst/>
          </a:prstGeom>
          <a:ln w="66675" cap="rnd">
            <a:solidFill>
              <a:srgbClr val="0000CD"/>
            </a:solidFill>
            <a:prstDash val="solid"/>
            <a:round/>
            <a:tailEnd type="none" w="sm" len="med"/>
          </a:ln>
        </p:spPr>
        <p:style>
          <a:lnRef idx="1">
            <a:schemeClr val="accent1"/>
          </a:lnRef>
          <a:fillRef idx="0">
            <a:schemeClr val="accent1"/>
          </a:fillRef>
          <a:effectRef idx="0">
            <a:schemeClr val="accent1"/>
          </a:effectRef>
          <a:fontRef idx="minor">
            <a:schemeClr val="tx1"/>
          </a:fontRef>
        </p:style>
      </p:cxnSp>
      <p:cxnSp>
        <p:nvCxnSpPr>
          <p:cNvPr id="59" name="session">
            <a:extLst>
              <a:ext uri="{FF2B5EF4-FFF2-40B4-BE49-F238E27FC236}">
                <a16:creationId xmlns:a16="http://schemas.microsoft.com/office/drawing/2014/main" id="{37593961-98E2-4396-95A2-8E2B31060C10}"/>
              </a:ext>
            </a:extLst>
          </p:cNvPr>
          <p:cNvCxnSpPr>
            <a:cxnSpLocks/>
            <a:stCxn id="61" idx="2"/>
            <a:endCxn id="67" idx="7"/>
          </p:cNvCxnSpPr>
          <p:nvPr/>
        </p:nvCxnSpPr>
        <p:spPr>
          <a:xfrm flipH="1">
            <a:off x="8305736" y="5178532"/>
            <a:ext cx="872112" cy="606393"/>
          </a:xfrm>
          <a:prstGeom prst="straightConnector1">
            <a:avLst/>
          </a:prstGeom>
          <a:ln w="66675" cap="rnd">
            <a:solidFill>
              <a:srgbClr val="0000CD"/>
            </a:solidFill>
            <a:prstDash val="solid"/>
            <a:round/>
            <a:tailEnd type="none" w="sm" len="med"/>
          </a:ln>
        </p:spPr>
        <p:style>
          <a:lnRef idx="1">
            <a:schemeClr val="accent1"/>
          </a:lnRef>
          <a:fillRef idx="0">
            <a:schemeClr val="accent1"/>
          </a:fillRef>
          <a:effectRef idx="0">
            <a:schemeClr val="accent1"/>
          </a:effectRef>
          <a:fontRef idx="minor">
            <a:schemeClr val="tx1"/>
          </a:fontRef>
        </p:style>
      </p:cxnSp>
      <p:grpSp>
        <p:nvGrpSpPr>
          <p:cNvPr id="63" name="Group 62">
            <a:extLst>
              <a:ext uri="{FF2B5EF4-FFF2-40B4-BE49-F238E27FC236}">
                <a16:creationId xmlns:a16="http://schemas.microsoft.com/office/drawing/2014/main" id="{9EC6112E-E06F-46CA-87C9-BDD5BC62906C}"/>
              </a:ext>
            </a:extLst>
          </p:cNvPr>
          <p:cNvGrpSpPr/>
          <p:nvPr/>
        </p:nvGrpSpPr>
        <p:grpSpPr>
          <a:xfrm flipV="1">
            <a:off x="6621272" y="2210629"/>
            <a:ext cx="727245" cy="480761"/>
            <a:chOff x="16299988" y="2433852"/>
            <a:chExt cx="1011542" cy="814682"/>
          </a:xfrm>
        </p:grpSpPr>
        <p:cxnSp>
          <p:nvCxnSpPr>
            <p:cNvPr id="64" name="Connector: Curved 63">
              <a:extLst>
                <a:ext uri="{FF2B5EF4-FFF2-40B4-BE49-F238E27FC236}">
                  <a16:creationId xmlns:a16="http://schemas.microsoft.com/office/drawing/2014/main" id="{471F826C-5B28-40D9-8456-C06C4C26BA31}"/>
                </a:ext>
              </a:extLst>
            </p:cNvPr>
            <p:cNvCxnSpPr>
              <a:cxnSpLocks/>
            </p:cNvCxnSpPr>
            <p:nvPr/>
          </p:nvCxnSpPr>
          <p:spPr>
            <a:xfrm>
              <a:off x="16299988" y="2433852"/>
              <a:ext cx="1011541" cy="814681"/>
            </a:xfrm>
            <a:prstGeom prst="curvedConnector3">
              <a:avLst/>
            </a:prstGeom>
            <a:ln w="190500" cmpd="sng">
              <a:solidFill>
                <a:srgbClr val="F1F1F6"/>
              </a:solidFill>
            </a:ln>
            <a:extLst>
              <a:ext uri="{909E8E84-426E-40DD-AFC4-6F175D3DCCD1}">
                <a14:hiddenFill xmlns:a14="http://schemas.microsoft.com/office/drawing/2010/main">
                  <a:noFill/>
                </a14:hiddenFill>
              </a:ext>
            </a:extLst>
          </p:spPr>
          <p:style>
            <a:lnRef idx="1">
              <a:schemeClr val="accent1"/>
            </a:lnRef>
            <a:fillRef idx="0">
              <a:schemeClr val="accent1"/>
            </a:fillRef>
            <a:effectRef idx="0">
              <a:schemeClr val="accent1"/>
            </a:effectRef>
            <a:fontRef idx="minor">
              <a:schemeClr val="tx1"/>
            </a:fontRef>
          </p:style>
        </p:cxnSp>
        <p:cxnSp>
          <p:nvCxnSpPr>
            <p:cNvPr id="65" name="Connector: Curved 64">
              <a:extLst>
                <a:ext uri="{FF2B5EF4-FFF2-40B4-BE49-F238E27FC236}">
                  <a16:creationId xmlns:a16="http://schemas.microsoft.com/office/drawing/2014/main" id="{CDC88FB9-7AA3-496C-A212-B34BAD6C1F44}"/>
                </a:ext>
              </a:extLst>
            </p:cNvPr>
            <p:cNvCxnSpPr>
              <a:cxnSpLocks/>
            </p:cNvCxnSpPr>
            <p:nvPr/>
          </p:nvCxnSpPr>
          <p:spPr>
            <a:xfrm>
              <a:off x="16299989" y="2433853"/>
              <a:ext cx="1011541" cy="814681"/>
            </a:xfrm>
            <a:prstGeom prst="curvedConnector3">
              <a:avLst/>
            </a:prstGeom>
            <a:ln w="190500" cmpd="dbl">
              <a:solidFill>
                <a:schemeClr val="bg1">
                  <a:lumMod val="50000"/>
                </a:schemeClr>
              </a:solidFill>
            </a:ln>
            <a:extLst>
              <a:ext uri="{909E8E84-426E-40DD-AFC4-6F175D3DCCD1}">
                <a14:hiddenFill xmlns:a14="http://schemas.microsoft.com/office/drawing/2010/main">
                  <a:noFill/>
                </a14:hiddenFill>
              </a:ext>
            </a:extLst>
          </p:spPr>
          <p:style>
            <a:lnRef idx="1">
              <a:schemeClr val="accent1"/>
            </a:lnRef>
            <a:fillRef idx="0">
              <a:schemeClr val="accent1"/>
            </a:fillRef>
            <a:effectRef idx="0">
              <a:schemeClr val="accent1"/>
            </a:effectRef>
            <a:fontRef idx="minor">
              <a:schemeClr val="tx1"/>
            </a:fontRef>
          </p:style>
        </p:cxnSp>
      </p:grpSp>
      <p:grpSp>
        <p:nvGrpSpPr>
          <p:cNvPr id="66" name="CORS meet">
            <a:extLst>
              <a:ext uri="{FF2B5EF4-FFF2-40B4-BE49-F238E27FC236}">
                <a16:creationId xmlns:a16="http://schemas.microsoft.com/office/drawing/2014/main" id="{570AF634-175F-4214-A8DD-A549D0028E49}"/>
              </a:ext>
            </a:extLst>
          </p:cNvPr>
          <p:cNvGrpSpPr>
            <a:grpSpLocks noChangeAspect="1"/>
          </p:cNvGrpSpPr>
          <p:nvPr/>
        </p:nvGrpSpPr>
        <p:grpSpPr>
          <a:xfrm>
            <a:off x="7895384" y="5714520"/>
            <a:ext cx="480761" cy="480761"/>
            <a:chOff x="8189735" y="2209800"/>
            <a:chExt cx="762000" cy="762000"/>
          </a:xfrm>
        </p:grpSpPr>
        <p:sp>
          <p:nvSpPr>
            <p:cNvPr id="67" name="Oval 66">
              <a:extLst>
                <a:ext uri="{FF2B5EF4-FFF2-40B4-BE49-F238E27FC236}">
                  <a16:creationId xmlns:a16="http://schemas.microsoft.com/office/drawing/2014/main" id="{BBB69E3E-464B-4DF4-B021-7334A5C344B5}"/>
                </a:ext>
              </a:extLst>
            </p:cNvPr>
            <p:cNvSpPr/>
            <p:nvPr/>
          </p:nvSpPr>
          <p:spPr>
            <a:xfrm>
              <a:off x="8189735" y="2209800"/>
              <a:ext cx="762000" cy="762000"/>
            </a:xfrm>
            <a:prstGeom prst="ellipse">
              <a:avLst/>
            </a:prstGeom>
            <a:solidFill>
              <a:srgbClr val="433478"/>
            </a:solidFill>
            <a:ln w="31750">
              <a:solidFill>
                <a:srgbClr val="FDCF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12760">
                <a:defRPr/>
              </a:pPr>
              <a:endParaRPr lang="en-US" sz="4267">
                <a:solidFill>
                  <a:prstClr val="black"/>
                </a:solidFill>
                <a:latin typeface="Calibri"/>
              </a:endParaRPr>
            </a:p>
          </p:txBody>
        </p:sp>
        <p:sp>
          <p:nvSpPr>
            <p:cNvPr id="68" name="Isosceles Triangle 67">
              <a:extLst>
                <a:ext uri="{FF2B5EF4-FFF2-40B4-BE49-F238E27FC236}">
                  <a16:creationId xmlns:a16="http://schemas.microsoft.com/office/drawing/2014/main" id="{592C0AD1-AE8C-49B9-86B6-789DC30B8313}"/>
                </a:ext>
              </a:extLst>
            </p:cNvPr>
            <p:cNvSpPr/>
            <p:nvPr/>
          </p:nvSpPr>
          <p:spPr>
            <a:xfrm>
              <a:off x="8273555" y="2241550"/>
              <a:ext cx="594360" cy="548640"/>
            </a:xfrm>
            <a:prstGeom prst="triangle">
              <a:avLst/>
            </a:prstGeom>
            <a:solidFill>
              <a:srgbClr val="433478"/>
            </a:solidFill>
            <a:ln w="31750">
              <a:solidFill>
                <a:srgbClr val="FDCF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12760">
                <a:defRPr/>
              </a:pPr>
              <a:endParaRPr lang="en-US" sz="4267" dirty="0">
                <a:solidFill>
                  <a:prstClr val="black"/>
                </a:solidFill>
                <a:latin typeface="Calibri"/>
              </a:endParaRPr>
            </a:p>
          </p:txBody>
        </p:sp>
      </p:grpSp>
      <p:grpSp>
        <p:nvGrpSpPr>
          <p:cNvPr id="69" name="CORS meet">
            <a:extLst>
              <a:ext uri="{FF2B5EF4-FFF2-40B4-BE49-F238E27FC236}">
                <a16:creationId xmlns:a16="http://schemas.microsoft.com/office/drawing/2014/main" id="{77059E02-F458-4F5D-8D9A-5E36A73468CA}"/>
              </a:ext>
            </a:extLst>
          </p:cNvPr>
          <p:cNvGrpSpPr>
            <a:grpSpLocks noChangeAspect="1"/>
          </p:cNvGrpSpPr>
          <p:nvPr/>
        </p:nvGrpSpPr>
        <p:grpSpPr>
          <a:xfrm>
            <a:off x="10477505" y="5983509"/>
            <a:ext cx="480761" cy="480761"/>
            <a:chOff x="8189735" y="2209800"/>
            <a:chExt cx="762000" cy="762000"/>
          </a:xfrm>
        </p:grpSpPr>
        <p:sp>
          <p:nvSpPr>
            <p:cNvPr id="70" name="Oval 69">
              <a:extLst>
                <a:ext uri="{FF2B5EF4-FFF2-40B4-BE49-F238E27FC236}">
                  <a16:creationId xmlns:a16="http://schemas.microsoft.com/office/drawing/2014/main" id="{03BDAFD5-9CF8-4D78-822D-0760CC60DF4F}"/>
                </a:ext>
              </a:extLst>
            </p:cNvPr>
            <p:cNvSpPr/>
            <p:nvPr/>
          </p:nvSpPr>
          <p:spPr>
            <a:xfrm>
              <a:off x="8189735" y="2209800"/>
              <a:ext cx="762000" cy="762000"/>
            </a:xfrm>
            <a:prstGeom prst="ellipse">
              <a:avLst/>
            </a:prstGeom>
            <a:solidFill>
              <a:srgbClr val="433478"/>
            </a:solidFill>
            <a:ln w="31750">
              <a:solidFill>
                <a:srgbClr val="FDCF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12760">
                <a:defRPr/>
              </a:pPr>
              <a:endParaRPr lang="en-US" sz="4267">
                <a:solidFill>
                  <a:prstClr val="black"/>
                </a:solidFill>
                <a:latin typeface="Calibri"/>
              </a:endParaRPr>
            </a:p>
          </p:txBody>
        </p:sp>
        <p:sp>
          <p:nvSpPr>
            <p:cNvPr id="71" name="Isosceles Triangle 70">
              <a:extLst>
                <a:ext uri="{FF2B5EF4-FFF2-40B4-BE49-F238E27FC236}">
                  <a16:creationId xmlns:a16="http://schemas.microsoft.com/office/drawing/2014/main" id="{9A5FBD89-2911-4870-A5AE-E68E67D3FB6A}"/>
                </a:ext>
              </a:extLst>
            </p:cNvPr>
            <p:cNvSpPr/>
            <p:nvPr/>
          </p:nvSpPr>
          <p:spPr>
            <a:xfrm>
              <a:off x="8273555" y="2241550"/>
              <a:ext cx="594360" cy="548640"/>
            </a:xfrm>
            <a:prstGeom prst="triangle">
              <a:avLst/>
            </a:prstGeom>
            <a:solidFill>
              <a:srgbClr val="433478"/>
            </a:solidFill>
            <a:ln w="31750">
              <a:solidFill>
                <a:srgbClr val="FDCF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12760">
                <a:defRPr/>
              </a:pPr>
              <a:endParaRPr lang="en-US" sz="4267" dirty="0">
                <a:solidFill>
                  <a:prstClr val="black"/>
                </a:solidFill>
                <a:latin typeface="Calibri"/>
              </a:endParaRPr>
            </a:p>
          </p:txBody>
        </p:sp>
      </p:grpSp>
      <p:grpSp>
        <p:nvGrpSpPr>
          <p:cNvPr id="72" name="CORS meet">
            <a:extLst>
              <a:ext uri="{FF2B5EF4-FFF2-40B4-BE49-F238E27FC236}">
                <a16:creationId xmlns:a16="http://schemas.microsoft.com/office/drawing/2014/main" id="{645875C9-6FA8-4909-8A89-1F2038567D0F}"/>
              </a:ext>
            </a:extLst>
          </p:cNvPr>
          <p:cNvGrpSpPr>
            <a:grpSpLocks noChangeAspect="1"/>
          </p:cNvGrpSpPr>
          <p:nvPr/>
        </p:nvGrpSpPr>
        <p:grpSpPr>
          <a:xfrm>
            <a:off x="8255954" y="3007634"/>
            <a:ext cx="480761" cy="480761"/>
            <a:chOff x="8189735" y="2209800"/>
            <a:chExt cx="762000" cy="762000"/>
          </a:xfrm>
        </p:grpSpPr>
        <p:sp>
          <p:nvSpPr>
            <p:cNvPr id="73" name="Oval 72">
              <a:extLst>
                <a:ext uri="{FF2B5EF4-FFF2-40B4-BE49-F238E27FC236}">
                  <a16:creationId xmlns:a16="http://schemas.microsoft.com/office/drawing/2014/main" id="{B9A7B796-34C6-43B5-B94E-BF4004D468D1}"/>
                </a:ext>
              </a:extLst>
            </p:cNvPr>
            <p:cNvSpPr/>
            <p:nvPr/>
          </p:nvSpPr>
          <p:spPr>
            <a:xfrm>
              <a:off x="8189735" y="2209800"/>
              <a:ext cx="762000" cy="762000"/>
            </a:xfrm>
            <a:prstGeom prst="ellipse">
              <a:avLst/>
            </a:prstGeom>
            <a:solidFill>
              <a:srgbClr val="433478"/>
            </a:solidFill>
            <a:ln w="31750">
              <a:solidFill>
                <a:srgbClr val="FDCF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12760">
                <a:defRPr/>
              </a:pPr>
              <a:endParaRPr lang="en-US" sz="4267">
                <a:solidFill>
                  <a:prstClr val="black"/>
                </a:solidFill>
                <a:latin typeface="Calibri"/>
              </a:endParaRPr>
            </a:p>
          </p:txBody>
        </p:sp>
        <p:sp>
          <p:nvSpPr>
            <p:cNvPr id="74" name="Isosceles Triangle 73">
              <a:extLst>
                <a:ext uri="{FF2B5EF4-FFF2-40B4-BE49-F238E27FC236}">
                  <a16:creationId xmlns:a16="http://schemas.microsoft.com/office/drawing/2014/main" id="{26B5A48C-5F94-43FF-AD99-13981E3CBBD5}"/>
                </a:ext>
              </a:extLst>
            </p:cNvPr>
            <p:cNvSpPr/>
            <p:nvPr/>
          </p:nvSpPr>
          <p:spPr>
            <a:xfrm>
              <a:off x="8273555" y="2241550"/>
              <a:ext cx="594360" cy="548640"/>
            </a:xfrm>
            <a:prstGeom prst="triangle">
              <a:avLst/>
            </a:prstGeom>
            <a:solidFill>
              <a:srgbClr val="433478"/>
            </a:solidFill>
            <a:ln w="31750">
              <a:solidFill>
                <a:srgbClr val="FDCF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12760">
                <a:defRPr/>
              </a:pPr>
              <a:endParaRPr lang="en-US" sz="4267" dirty="0">
                <a:solidFill>
                  <a:prstClr val="black"/>
                </a:solidFill>
                <a:latin typeface="Calibri"/>
              </a:endParaRPr>
            </a:p>
          </p:txBody>
        </p:sp>
      </p:grpSp>
      <p:sp>
        <p:nvSpPr>
          <p:cNvPr id="83" name="RINEX meet">
            <a:extLst>
              <a:ext uri="{FF2B5EF4-FFF2-40B4-BE49-F238E27FC236}">
                <a16:creationId xmlns:a16="http://schemas.microsoft.com/office/drawing/2014/main" id="{B3BFE284-D44C-4BA0-AB72-F7064E857AE2}"/>
              </a:ext>
            </a:extLst>
          </p:cNvPr>
          <p:cNvSpPr>
            <a:spLocks noChangeAspect="1"/>
          </p:cNvSpPr>
          <p:nvPr/>
        </p:nvSpPr>
        <p:spPr>
          <a:xfrm>
            <a:off x="9173118" y="4935336"/>
            <a:ext cx="480761" cy="480761"/>
          </a:xfrm>
          <a:prstGeom prst="ellipse">
            <a:avLst/>
          </a:prstGeom>
          <a:solidFill>
            <a:srgbClr val="42E743"/>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12760">
              <a:defRPr/>
            </a:pPr>
            <a:endParaRPr lang="en-US" sz="4267">
              <a:solidFill>
                <a:prstClr val="black"/>
              </a:solidFill>
              <a:latin typeface="Calibri"/>
            </a:endParaRPr>
          </a:p>
        </p:txBody>
      </p:sp>
      <p:grpSp>
        <p:nvGrpSpPr>
          <p:cNvPr id="82" name="Group 81">
            <a:extLst>
              <a:ext uri="{FF2B5EF4-FFF2-40B4-BE49-F238E27FC236}">
                <a16:creationId xmlns:a16="http://schemas.microsoft.com/office/drawing/2014/main" id="{1DFE5B57-8A34-414C-8749-6F8E1D8BE5C7}"/>
              </a:ext>
            </a:extLst>
          </p:cNvPr>
          <p:cNvGrpSpPr/>
          <p:nvPr/>
        </p:nvGrpSpPr>
        <p:grpSpPr>
          <a:xfrm>
            <a:off x="9177848" y="2487337"/>
            <a:ext cx="2372317" cy="2931571"/>
            <a:chOff x="6883386" y="1865503"/>
            <a:chExt cx="1779238" cy="2198678"/>
          </a:xfrm>
        </p:grpSpPr>
        <p:cxnSp>
          <p:nvCxnSpPr>
            <p:cNvPr id="45" name="GVX - RTN/RTK">
              <a:extLst>
                <a:ext uri="{FF2B5EF4-FFF2-40B4-BE49-F238E27FC236}">
                  <a16:creationId xmlns:a16="http://schemas.microsoft.com/office/drawing/2014/main" id="{A189F495-B17D-45DC-937C-DF900C75E6BA}"/>
                </a:ext>
              </a:extLst>
            </p:cNvPr>
            <p:cNvCxnSpPr>
              <a:cxnSpLocks/>
              <a:endCxn id="52" idx="2"/>
            </p:cNvCxnSpPr>
            <p:nvPr/>
          </p:nvCxnSpPr>
          <p:spPr>
            <a:xfrm flipV="1">
              <a:off x="7191819" y="2401849"/>
              <a:ext cx="52804" cy="1357740"/>
            </a:xfrm>
            <a:prstGeom prst="straightConnector1">
              <a:avLst/>
            </a:prstGeom>
            <a:ln w="66675" cap="rnd">
              <a:solidFill>
                <a:srgbClr val="7D26CD"/>
              </a:solidFill>
              <a:prstDash val="sysDash"/>
              <a:round/>
              <a:tailEnd type="arrow" w="sm" len="med"/>
            </a:ln>
          </p:spPr>
          <p:style>
            <a:lnRef idx="1">
              <a:schemeClr val="accent1"/>
            </a:lnRef>
            <a:fillRef idx="0">
              <a:schemeClr val="accent1"/>
            </a:fillRef>
            <a:effectRef idx="0">
              <a:schemeClr val="accent1"/>
            </a:effectRef>
            <a:fontRef idx="minor">
              <a:schemeClr val="tx1"/>
            </a:fontRef>
          </p:style>
        </p:cxnSp>
        <p:cxnSp>
          <p:nvCxnSpPr>
            <p:cNvPr id="46" name="GVX - RTN/RTK">
              <a:extLst>
                <a:ext uri="{FF2B5EF4-FFF2-40B4-BE49-F238E27FC236}">
                  <a16:creationId xmlns:a16="http://schemas.microsoft.com/office/drawing/2014/main" id="{5A739C3E-CAC2-46D8-BCC2-AD5CCBA27C73}"/>
                </a:ext>
              </a:extLst>
            </p:cNvPr>
            <p:cNvCxnSpPr>
              <a:cxnSpLocks/>
              <a:endCxn id="53" idx="2"/>
            </p:cNvCxnSpPr>
            <p:nvPr/>
          </p:nvCxnSpPr>
          <p:spPr>
            <a:xfrm flipV="1">
              <a:off x="7191819" y="2158863"/>
              <a:ext cx="709636" cy="1600726"/>
            </a:xfrm>
            <a:prstGeom prst="straightConnector1">
              <a:avLst/>
            </a:prstGeom>
            <a:ln w="66675" cap="rnd">
              <a:solidFill>
                <a:srgbClr val="7D26CD"/>
              </a:solidFill>
              <a:prstDash val="sysDash"/>
              <a:round/>
              <a:tailEnd type="arrow" w="sm" len="med"/>
            </a:ln>
          </p:spPr>
          <p:style>
            <a:lnRef idx="1">
              <a:schemeClr val="accent1"/>
            </a:lnRef>
            <a:fillRef idx="0">
              <a:schemeClr val="accent1"/>
            </a:fillRef>
            <a:effectRef idx="0">
              <a:schemeClr val="accent1"/>
            </a:effectRef>
            <a:fontRef idx="minor">
              <a:schemeClr val="tx1"/>
            </a:fontRef>
          </p:style>
        </p:cxnSp>
        <p:cxnSp>
          <p:nvCxnSpPr>
            <p:cNvPr id="47" name="GVX - RTN/RTK">
              <a:extLst>
                <a:ext uri="{FF2B5EF4-FFF2-40B4-BE49-F238E27FC236}">
                  <a16:creationId xmlns:a16="http://schemas.microsoft.com/office/drawing/2014/main" id="{1F7B8061-8CC2-42C6-B06D-14BBFEA501D0}"/>
                </a:ext>
              </a:extLst>
            </p:cNvPr>
            <p:cNvCxnSpPr>
              <a:cxnSpLocks/>
              <a:endCxn id="51" idx="2"/>
            </p:cNvCxnSpPr>
            <p:nvPr/>
          </p:nvCxnSpPr>
          <p:spPr>
            <a:xfrm flipV="1">
              <a:off x="7191819" y="3054317"/>
              <a:ext cx="749325" cy="705272"/>
            </a:xfrm>
            <a:prstGeom prst="straightConnector1">
              <a:avLst/>
            </a:prstGeom>
            <a:ln w="66675" cap="rnd">
              <a:solidFill>
                <a:srgbClr val="7D26CD"/>
              </a:solidFill>
              <a:prstDash val="sysDash"/>
              <a:round/>
              <a:tailEnd type="arrow" w="sm" len="med"/>
            </a:ln>
          </p:spPr>
          <p:style>
            <a:lnRef idx="1">
              <a:schemeClr val="accent1"/>
            </a:lnRef>
            <a:fillRef idx="0">
              <a:schemeClr val="accent1"/>
            </a:fillRef>
            <a:effectRef idx="0">
              <a:schemeClr val="accent1"/>
            </a:effectRef>
            <a:fontRef idx="minor">
              <a:schemeClr val="tx1"/>
            </a:fontRef>
          </p:style>
        </p:cxnSp>
        <p:cxnSp>
          <p:nvCxnSpPr>
            <p:cNvPr id="48" name="GVX - RTN/RTK">
              <a:extLst>
                <a:ext uri="{FF2B5EF4-FFF2-40B4-BE49-F238E27FC236}">
                  <a16:creationId xmlns:a16="http://schemas.microsoft.com/office/drawing/2014/main" id="{0CA527B1-E563-4C9F-A100-3F81858F60FD}"/>
                </a:ext>
              </a:extLst>
            </p:cNvPr>
            <p:cNvCxnSpPr>
              <a:cxnSpLocks/>
              <a:endCxn id="50" idx="1"/>
            </p:cNvCxnSpPr>
            <p:nvPr/>
          </p:nvCxnSpPr>
          <p:spPr>
            <a:xfrm flipV="1">
              <a:off x="7191819" y="3146600"/>
              <a:ext cx="1177445" cy="612989"/>
            </a:xfrm>
            <a:prstGeom prst="straightConnector1">
              <a:avLst/>
            </a:prstGeom>
            <a:ln w="66675" cap="rnd">
              <a:solidFill>
                <a:srgbClr val="7D26CD"/>
              </a:solidFill>
              <a:prstDash val="sysDash"/>
              <a:round/>
              <a:tailEnd type="arrow" w="sm" len="med"/>
            </a:ln>
          </p:spPr>
          <p:style>
            <a:lnRef idx="1">
              <a:schemeClr val="accent1"/>
            </a:lnRef>
            <a:fillRef idx="0">
              <a:schemeClr val="accent1"/>
            </a:fillRef>
            <a:effectRef idx="0">
              <a:schemeClr val="accent1"/>
            </a:effectRef>
            <a:fontRef idx="minor">
              <a:schemeClr val="tx1"/>
            </a:fontRef>
          </p:style>
        </p:cxnSp>
        <p:sp>
          <p:nvSpPr>
            <p:cNvPr id="50" name="GVX meet">
              <a:extLst>
                <a:ext uri="{FF2B5EF4-FFF2-40B4-BE49-F238E27FC236}">
                  <a16:creationId xmlns:a16="http://schemas.microsoft.com/office/drawing/2014/main" id="{CA1BEC7B-FBE5-4293-8714-1CC3013CDF0A}"/>
                </a:ext>
              </a:extLst>
            </p:cNvPr>
            <p:cNvSpPr>
              <a:spLocks noChangeAspect="1"/>
            </p:cNvSpPr>
            <p:nvPr/>
          </p:nvSpPr>
          <p:spPr>
            <a:xfrm>
              <a:off x="8369264" y="2999920"/>
              <a:ext cx="293360" cy="293360"/>
            </a:xfrm>
            <a:prstGeom prst="diamond">
              <a:avLst/>
            </a:prstGeom>
            <a:solidFill>
              <a:srgbClr val="42E743"/>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12760">
                <a:defRPr/>
              </a:pPr>
              <a:endParaRPr lang="en-US" sz="4267" dirty="0">
                <a:solidFill>
                  <a:prstClr val="black"/>
                </a:solidFill>
                <a:latin typeface="Calibri"/>
              </a:endParaRPr>
            </a:p>
          </p:txBody>
        </p:sp>
        <p:sp>
          <p:nvSpPr>
            <p:cNvPr id="51" name="GVX meet">
              <a:extLst>
                <a:ext uri="{FF2B5EF4-FFF2-40B4-BE49-F238E27FC236}">
                  <a16:creationId xmlns:a16="http://schemas.microsoft.com/office/drawing/2014/main" id="{818D49E2-EF4D-4652-B4AC-2E83811E90D6}"/>
                </a:ext>
              </a:extLst>
            </p:cNvPr>
            <p:cNvSpPr>
              <a:spLocks noChangeAspect="1"/>
            </p:cNvSpPr>
            <p:nvPr/>
          </p:nvSpPr>
          <p:spPr>
            <a:xfrm>
              <a:off x="7794464" y="2760957"/>
              <a:ext cx="293360" cy="293360"/>
            </a:xfrm>
            <a:prstGeom prst="diamond">
              <a:avLst/>
            </a:prstGeom>
            <a:solidFill>
              <a:srgbClr val="42E743"/>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12760">
                <a:defRPr/>
              </a:pPr>
              <a:endParaRPr lang="en-US" sz="4267" dirty="0">
                <a:solidFill>
                  <a:prstClr val="black"/>
                </a:solidFill>
                <a:latin typeface="Calibri"/>
              </a:endParaRPr>
            </a:p>
          </p:txBody>
        </p:sp>
        <p:sp>
          <p:nvSpPr>
            <p:cNvPr id="52" name="GVX meet">
              <a:extLst>
                <a:ext uri="{FF2B5EF4-FFF2-40B4-BE49-F238E27FC236}">
                  <a16:creationId xmlns:a16="http://schemas.microsoft.com/office/drawing/2014/main" id="{07179544-77B9-439B-A57D-6AD73CAF71A0}"/>
                </a:ext>
              </a:extLst>
            </p:cNvPr>
            <p:cNvSpPr>
              <a:spLocks noChangeAspect="1"/>
            </p:cNvSpPr>
            <p:nvPr/>
          </p:nvSpPr>
          <p:spPr>
            <a:xfrm>
              <a:off x="7097943" y="2108489"/>
              <a:ext cx="293360" cy="293360"/>
            </a:xfrm>
            <a:prstGeom prst="diamond">
              <a:avLst/>
            </a:prstGeom>
            <a:solidFill>
              <a:srgbClr val="42E743"/>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12760">
                <a:defRPr/>
              </a:pPr>
              <a:endParaRPr lang="en-US" sz="4267" dirty="0">
                <a:solidFill>
                  <a:prstClr val="black"/>
                </a:solidFill>
                <a:latin typeface="Calibri"/>
              </a:endParaRPr>
            </a:p>
          </p:txBody>
        </p:sp>
        <p:sp>
          <p:nvSpPr>
            <p:cNvPr id="53" name="GVX meet">
              <a:extLst>
                <a:ext uri="{FF2B5EF4-FFF2-40B4-BE49-F238E27FC236}">
                  <a16:creationId xmlns:a16="http://schemas.microsoft.com/office/drawing/2014/main" id="{BFB28D31-C0F5-4DE1-B0A6-0056CB13EEED}"/>
                </a:ext>
              </a:extLst>
            </p:cNvPr>
            <p:cNvSpPr>
              <a:spLocks noChangeAspect="1"/>
            </p:cNvSpPr>
            <p:nvPr/>
          </p:nvSpPr>
          <p:spPr>
            <a:xfrm>
              <a:off x="7754775" y="1865503"/>
              <a:ext cx="293360" cy="293360"/>
            </a:xfrm>
            <a:prstGeom prst="diamond">
              <a:avLst/>
            </a:prstGeom>
            <a:solidFill>
              <a:srgbClr val="42E743"/>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12760">
                <a:defRPr/>
              </a:pPr>
              <a:endParaRPr lang="en-US" sz="4267" dirty="0">
                <a:solidFill>
                  <a:prstClr val="black"/>
                </a:solidFill>
                <a:latin typeface="Calibri"/>
              </a:endParaRPr>
            </a:p>
          </p:txBody>
        </p:sp>
        <p:grpSp>
          <p:nvGrpSpPr>
            <p:cNvPr id="60" name="RINEX+GVX meet">
              <a:extLst>
                <a:ext uri="{FF2B5EF4-FFF2-40B4-BE49-F238E27FC236}">
                  <a16:creationId xmlns:a16="http://schemas.microsoft.com/office/drawing/2014/main" id="{B5D99C3F-476F-47C0-AF7E-EE20385D86B9}"/>
                </a:ext>
              </a:extLst>
            </p:cNvPr>
            <p:cNvGrpSpPr>
              <a:grpSpLocks noChangeAspect="1"/>
            </p:cNvGrpSpPr>
            <p:nvPr/>
          </p:nvGrpSpPr>
          <p:grpSpPr>
            <a:xfrm>
              <a:off x="6883386" y="3703610"/>
              <a:ext cx="360571" cy="360571"/>
              <a:chOff x="6508495" y="3073095"/>
              <a:chExt cx="360571" cy="360571"/>
            </a:xfrm>
          </p:grpSpPr>
          <p:sp>
            <p:nvSpPr>
              <p:cNvPr id="61" name="Oval 60">
                <a:extLst>
                  <a:ext uri="{FF2B5EF4-FFF2-40B4-BE49-F238E27FC236}">
                    <a16:creationId xmlns:a16="http://schemas.microsoft.com/office/drawing/2014/main" id="{13CF79DA-E61A-4EAE-81A4-094605D43641}"/>
                  </a:ext>
                </a:extLst>
              </p:cNvPr>
              <p:cNvSpPr>
                <a:spLocks noChangeAspect="1"/>
              </p:cNvSpPr>
              <p:nvPr/>
            </p:nvSpPr>
            <p:spPr>
              <a:xfrm>
                <a:off x="6508495" y="3073095"/>
                <a:ext cx="360571" cy="360571"/>
              </a:xfrm>
              <a:prstGeom prst="ellipse">
                <a:avLst/>
              </a:prstGeom>
              <a:solidFill>
                <a:srgbClr val="42E743"/>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12760">
                  <a:defRPr/>
                </a:pPr>
                <a:endParaRPr lang="en-US" sz="4267">
                  <a:solidFill>
                    <a:prstClr val="black"/>
                  </a:solidFill>
                  <a:latin typeface="Calibri"/>
                </a:endParaRPr>
              </a:p>
            </p:txBody>
          </p:sp>
          <p:sp>
            <p:nvSpPr>
              <p:cNvPr id="62" name="Diamond 61">
                <a:extLst>
                  <a:ext uri="{FF2B5EF4-FFF2-40B4-BE49-F238E27FC236}">
                    <a16:creationId xmlns:a16="http://schemas.microsoft.com/office/drawing/2014/main" id="{7EB0A9FD-0D84-49C7-9A0B-AAE9505DC2DF}"/>
                  </a:ext>
                </a:extLst>
              </p:cNvPr>
              <p:cNvSpPr>
                <a:spLocks noChangeAspect="1"/>
              </p:cNvSpPr>
              <p:nvPr/>
            </p:nvSpPr>
            <p:spPr>
              <a:xfrm>
                <a:off x="6542876" y="3106579"/>
                <a:ext cx="293360" cy="293360"/>
              </a:xfrm>
              <a:prstGeom prst="diamond">
                <a:avLst/>
              </a:prstGeom>
              <a:solidFill>
                <a:srgbClr val="42E743"/>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12760">
                  <a:defRPr/>
                </a:pPr>
                <a:endParaRPr lang="en-US" sz="4267">
                  <a:solidFill>
                    <a:prstClr val="black"/>
                  </a:solidFill>
                  <a:latin typeface="Calibri"/>
                </a:endParaRPr>
              </a:p>
            </p:txBody>
          </p:sp>
        </p:grpSp>
      </p:grpSp>
    </p:spTree>
    <p:extLst>
      <p:ext uri="{BB962C8B-B14F-4D97-AF65-F5344CB8AC3E}">
        <p14:creationId xmlns:p14="http://schemas.microsoft.com/office/powerpoint/2010/main" val="2248814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16="http://schemas.microsoft.com/office/drawing/2014/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childTnLst>
                                </p:cTn>
                              </p:par>
                              <p:par>
                                <p:cTn id="8" presetID="10" presetClass="entr" presetSubtype="0" fill="hold"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fade">
                                      <p:cBhvr>
                                        <p:cTn id="10" dur="500"/>
                                        <p:tgtEl>
                                          <p:spTgt spid="63"/>
                                        </p:tgtEl>
                                      </p:cBhvr>
                                    </p:animEffect>
                                  </p:childTnLst>
                                </p:cTn>
                              </p:par>
                              <p:par>
                                <p:cTn id="11" presetID="10" presetClass="entr" presetSubtype="0" fill="hold" nodeType="with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fade">
                                      <p:cBhvr>
                                        <p:cTn id="13" dur="500"/>
                                        <p:tgtEl>
                                          <p:spTgt spid="4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82"/>
                                        </p:tgtEl>
                                        <p:attrNameLst>
                                          <p:attrName>style.visibility</p:attrName>
                                        </p:attrNameLst>
                                      </p:cBhvr>
                                      <p:to>
                                        <p:strVal val="visible"/>
                                      </p:to>
                                    </p:set>
                                    <p:animEffect transition="in" filter="fade">
                                      <p:cBhvr>
                                        <p:cTn id="18" dur="10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D9B4AB8D-AD62-4553-BCCA-1E28CEA92B01}"/>
              </a:ext>
            </a:extLst>
          </p:cNvPr>
          <p:cNvSpPr>
            <a:spLocks noGrp="1"/>
          </p:cNvSpPr>
          <p:nvPr>
            <p:ph idx="4294967295" sz="half" type="dt"/>
          </p:nvPr>
        </p:nvSpPr>
        <p:spPr>
          <a:xfrm>
            <a:off x="0" y="6480737"/>
            <a:ext cx="2844800" cy="366183"/>
          </a:xfrm>
        </p:spPr>
        <p:txBody>
          <a:bodyPr/>
          <a:lstStyle/>
          <a:p>
            <a:pPr>
              <a:defRPr/>
            </a:pPr>
            <a:fld id="{82E53839-FC6E-41F6-9D3F-357541F0C1C4}" type="datetime5">
              <a:rPr lang="en-US" smtClean="0">
                <a:solidFill>
                  <a:prstClr val="black">
                    <a:tint val="75000"/>
                  </a:prstClr>
                </a:solidFill>
                <a:latin panose="02040503050406030204" typeface="Cambria"/>
                <a:ea typeface="+mn-ea"/>
              </a:rPr>
              <a:t>10-Sep-24</a:t>
            </a:fld>
            <a:endParaRPr lang="en-US">
              <a:solidFill>
                <a:prstClr val="black">
                  <a:tint val="75000"/>
                </a:prstClr>
              </a:solidFill>
              <a:latin panose="02040503050406030204" typeface="Cambria"/>
              <a:ea typeface="+mn-ea"/>
            </a:endParaRPr>
          </a:p>
        </p:txBody>
      </p:sp>
      <p:sp>
        <p:nvSpPr>
          <p:cNvPr id="6" name="Slide Number Placeholder 5">
            <a:extLst>
              <a:ext uri="{FF2B5EF4-FFF2-40B4-BE49-F238E27FC236}">
                <a16:creationId xmlns:a16="http://schemas.microsoft.com/office/drawing/2014/main" id="{68351B8A-344F-44BA-BEF5-27C3C9C33C68}"/>
              </a:ext>
            </a:extLst>
          </p:cNvPr>
          <p:cNvSpPr>
            <a:spLocks noGrp="1"/>
          </p:cNvSpPr>
          <p:nvPr>
            <p:ph idx="4294967295" sz="quarter" type="sldNum"/>
          </p:nvPr>
        </p:nvSpPr>
        <p:spPr>
          <a:xfrm>
            <a:off x="9347200" y="6480737"/>
            <a:ext cx="2844800" cy="366183"/>
          </a:xfrm>
        </p:spPr>
        <p:txBody>
          <a:bodyPr/>
          <a:lstStyle/>
          <a:p>
            <a:pPr>
              <a:defRPr/>
            </a:pPr>
            <a:fld id="{D3D538F9-49A3-B84F-B36B-A7030CDE5D5B}" type="slidenum">
              <a:rPr lang="en-US">
                <a:solidFill>
                  <a:prstClr val="black">
                    <a:tint val="75000"/>
                  </a:prstClr>
                </a:solidFill>
                <a:latin panose="020F0502020204030204" typeface="Calibri"/>
                <a:ea typeface="+mn-ea"/>
              </a:rPr>
              <a:pPr>
                <a:defRPr/>
              </a:pPr>
              <a:t>21</a:t>
            </a:fld>
            <a:endParaRPr lang="en-US">
              <a:solidFill>
                <a:prstClr val="black">
                  <a:tint val="75000"/>
                </a:prstClr>
              </a:solidFill>
              <a:latin panose="020F0502020204030204" typeface="Calibri"/>
              <a:ea typeface="+mn-ea"/>
            </a:endParaRPr>
          </a:p>
        </p:txBody>
      </p:sp>
      <p:pic>
        <p:nvPicPr>
          <p:cNvPr id="7" name="NCN in WV">
            <a:extLst>
              <a:ext uri="{FF2B5EF4-FFF2-40B4-BE49-F238E27FC236}">
                <a16:creationId xmlns:a16="http://schemas.microsoft.com/office/drawing/2014/main" id="{11CCEF13-0851-4AB3-8471-65E3B8CE4881}"/>
              </a:ext>
            </a:extLst>
          </p:cNvPr>
          <p:cNvPicPr>
            <a:picLocks noChangeAspect="1"/>
          </p:cNvPicPr>
          <p:nvPr/>
        </p:nvPicPr>
        <p:blipFill rotWithShape="1">
          <a:blip r:embed="rId2">
            <a:extLst>
              <a:ext uri="{28A0092B-C50C-407E-A947-70E740481C1C}">
                <a14:useLocalDpi xmlns:a14="http://schemas.microsoft.com/office/drawing/2010/main" val="0"/>
              </a:ext>
            </a:extLst>
          </a:blip>
          <a:srcRect b="116"/>
          <a:stretch/>
        </p:blipFill>
        <p:spPr>
          <a:xfrm>
            <a:off x="1524000" y="-1558"/>
            <a:ext cx="9144000" cy="6838951"/>
          </a:xfrm>
          <a:prstGeom prst="rect">
            <a:avLst/>
          </a:prstGeom>
        </p:spPr>
      </p:pic>
      <p:sp>
        <p:nvSpPr>
          <p:cNvPr id="8" name="Title 1">
            <a:extLst>
              <a:ext uri="{FF2B5EF4-FFF2-40B4-BE49-F238E27FC236}">
                <a16:creationId xmlns:a16="http://schemas.microsoft.com/office/drawing/2014/main" id="{E839A9D4-FCF7-4DC3-B146-F583FE0022BD}"/>
              </a:ext>
            </a:extLst>
          </p:cNvPr>
          <p:cNvSpPr txBox="1">
            <a:spLocks/>
          </p:cNvSpPr>
          <p:nvPr/>
        </p:nvSpPr>
        <p:spPr>
          <a:xfrm>
            <a:off x="0" y="7976"/>
            <a:ext cx="12192000" cy="959145"/>
          </a:xfrm>
          <a:prstGeom prst="rect">
            <a:avLst/>
          </a:prstGeom>
        </p:spPr>
        <p:txBody>
          <a:bodyPr anchor="ctr"/>
          <a:lstStyle>
            <a:lvl1pPr algn="ctr" defTabSz="457200" eaLnBrk="1" hangingPunct="1" latinLnBrk="0" rtl="0">
              <a:spcBef>
                <a:spcPct val="0"/>
              </a:spcBef>
              <a:buNone/>
              <a:defRPr kern="1200" sz="4400">
                <a:solidFill>
                  <a:schemeClr val="tx1"/>
                </a:solidFill>
                <a:latin typeface="+mj-lt"/>
                <a:ea typeface="+mj-ea"/>
                <a:cs typeface="+mj-cs"/>
              </a:defRPr>
            </a:lvl1pPr>
          </a:lstStyle>
          <a:p>
            <a:pPr defTabSz="609585">
              <a:defRPr/>
            </a:pPr>
            <a:r>
              <a:rPr b="1" dirty="0" lang="en-US" sz="4200">
                <a:ln w="12700">
                  <a:solidFill>
                    <a:prstClr val="black"/>
                  </a:solidFill>
                </a:ln>
                <a:solidFill>
                  <a:srgbClr val="FFC000"/>
                </a:solidFill>
                <a:latin charset="0" panose="020B0606030504020204" pitchFamily="34" typeface="Open Sans"/>
                <a:ea charset="0" panose="020B0606030504020204" pitchFamily="34" typeface="Open Sans"/>
                <a:cs charset="0" panose="020B0606030504020204" pitchFamily="34" typeface="Open Sans"/>
              </a:rPr>
              <a:t>NOAA CORS Network (NCN) in WV</a:t>
            </a:r>
          </a:p>
        </p:txBody>
      </p:sp>
    </p:spTree>
    <p:extLst>
      <p:ext uri="{BB962C8B-B14F-4D97-AF65-F5344CB8AC3E}">
        <p14:creationId xmlns:p14="http://schemas.microsoft.com/office/powerpoint/2010/main" val="4208996275"/>
      </p:ext>
    </p:extLst>
  </p:cSld>
  <p:clrMapOvr>
    <a:masterClrMapping/>
  </p:clrMapOvr>
  <mc:AlternateContent xmlns:mc="http://schemas.openxmlformats.org/markup-compatibility/2006" xmlns:p14="http://schemas.microsoft.com/office/powerpoint/2010/main">
    <mc:Choice Requires="p14">
      <p:transition p14:dur="700" spd="med">
        <p:fade/>
      </p:transition>
    </mc:Choice>
    <mc:Fallback xmlns="" xmlns:a14="http://schemas.microsoft.com/office/drawing/2010/main" xmlns:a16="http://schemas.microsoft.com/office/drawing/2014/main">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H CORS in WV">
            <a:extLst>
              <a:ext uri="{FF2B5EF4-FFF2-40B4-BE49-F238E27FC236}">
                <a16:creationId xmlns:a16="http://schemas.microsoft.com/office/drawing/2014/main" id="{06356FD7-B76A-434C-9321-C7E92F7C554F}"/>
              </a:ext>
            </a:extLst>
          </p:cNvPr>
          <p:cNvSpPr>
            <a:spLocks noChangeAspect="1"/>
          </p:cNvSpPr>
          <p:nvPr/>
        </p:nvSpPr>
        <p:spPr>
          <a:xfrm>
            <a:off x="1432389" y="14667"/>
            <a:ext cx="9235615" cy="6819439"/>
          </a:xfrm>
          <a:prstGeom prst="rect">
            <a:avLst/>
          </a:prstGeom>
          <a:blipFill dpi="0" rotWithShape="1">
            <a:blip r:embed="rId3">
              <a:alphaModFix amt="79000"/>
              <a:extLst>
                <a:ext uri="{28A0092B-C50C-407E-A947-70E740481C1C}">
                  <a14:useLocalDpi xmlns:a14="http://schemas.microsoft.com/office/drawing/2010/main" val="0"/>
                </a:ext>
              </a:extLst>
            </a:blip>
            <a:srcRect/>
            <a:stretch>
              <a:fillRect l="-1" r="-6847" b="-3582"/>
            </a:stretch>
          </a:blipFill>
        </p:spPr>
        <p:style>
          <a:lnRef idx="1">
            <a:schemeClr val="accent1"/>
          </a:lnRef>
          <a:fillRef idx="3">
            <a:schemeClr val="accent1"/>
          </a:fillRef>
          <a:effectRef idx="2">
            <a:schemeClr val="accent1"/>
          </a:effectRef>
          <a:fontRef idx="minor">
            <a:schemeClr val="lt1"/>
          </a:fontRef>
        </p:style>
        <p:txBody>
          <a:bodyPr rtlCol="0" anchor="ctr"/>
          <a:lstStyle/>
          <a:p>
            <a:pPr algn="ctr" defTabSz="457234" fontAlgn="base">
              <a:spcBef>
                <a:spcPct val="0"/>
              </a:spcBef>
              <a:spcAft>
                <a:spcPct val="0"/>
              </a:spcAft>
              <a:defRPr/>
            </a:pPr>
            <a:endParaRPr lang="en-US" sz="1800">
              <a:solidFill>
                <a:prstClr val="white"/>
              </a:solidFill>
              <a:latin typeface="Calibri"/>
            </a:endParaRPr>
          </a:p>
        </p:txBody>
      </p:sp>
      <p:sp>
        <p:nvSpPr>
          <p:cNvPr id="3" name="Title 1">
            <a:extLst>
              <a:ext uri="{FF2B5EF4-FFF2-40B4-BE49-F238E27FC236}">
                <a16:creationId xmlns:a16="http://schemas.microsoft.com/office/drawing/2014/main" id="{03D5DADD-2205-4F66-9FB6-C3B565F561D4}"/>
              </a:ext>
            </a:extLst>
          </p:cNvPr>
          <p:cNvSpPr txBox="1">
            <a:spLocks/>
          </p:cNvSpPr>
          <p:nvPr/>
        </p:nvSpPr>
        <p:spPr>
          <a:xfrm>
            <a:off x="0" y="52312"/>
            <a:ext cx="12192000" cy="959145"/>
          </a:xfrm>
          <a:prstGeom prst="rect">
            <a:avLst/>
          </a:prstGeom>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defTabSz="609585">
              <a:defRPr/>
            </a:pPr>
            <a:r>
              <a:rPr lang="en-US" sz="4200" b="1" dirty="0">
                <a:ln w="12700">
                  <a:solidFill>
                    <a:prstClr val="black"/>
                  </a:solidFill>
                </a:ln>
                <a:solidFill>
                  <a:srgbClr val="FFC000"/>
                </a:solidFill>
                <a:latin typeface="Open Sans" panose="020B0606030504020204" pitchFamily="34" charset="0"/>
                <a:ea typeface="Open Sans" panose="020B0606030504020204" pitchFamily="34" charset="0"/>
                <a:cs typeface="Open Sans" panose="020B0606030504020204" pitchFamily="34" charset="0"/>
              </a:rPr>
              <a:t>WVDOT CORS Network (and RTN)</a:t>
            </a:r>
          </a:p>
        </p:txBody>
      </p:sp>
      <p:sp>
        <p:nvSpPr>
          <p:cNvPr id="4" name="Freeform: Shape 3">
            <a:extLst>
              <a:ext uri="{FF2B5EF4-FFF2-40B4-BE49-F238E27FC236}">
                <a16:creationId xmlns:a16="http://schemas.microsoft.com/office/drawing/2014/main" id="{48D860C0-584B-4E1B-A0C7-759DEB5603FF}"/>
              </a:ext>
            </a:extLst>
          </p:cNvPr>
          <p:cNvSpPr/>
          <p:nvPr/>
        </p:nvSpPr>
        <p:spPr>
          <a:xfrm>
            <a:off x="3362641" y="3543376"/>
            <a:ext cx="2822351" cy="2135201"/>
          </a:xfrm>
          <a:custGeom>
            <a:avLst/>
            <a:gdLst>
              <a:gd name="connsiteX0" fmla="*/ 206478 w 4233527"/>
              <a:gd name="connsiteY0" fmla="*/ 3303640 h 3406879"/>
              <a:gd name="connsiteX1" fmla="*/ 206478 w 4233527"/>
              <a:gd name="connsiteY1" fmla="*/ 3303640 h 3406879"/>
              <a:gd name="connsiteX2" fmla="*/ 1106129 w 4233527"/>
              <a:gd name="connsiteY2" fmla="*/ 2934930 h 3406879"/>
              <a:gd name="connsiteX3" fmla="*/ 1194620 w 4233527"/>
              <a:gd name="connsiteY3" fmla="*/ 2905433 h 3406879"/>
              <a:gd name="connsiteX4" fmla="*/ 1283110 w 4233527"/>
              <a:gd name="connsiteY4" fmla="*/ 2846440 h 3406879"/>
              <a:gd name="connsiteX5" fmla="*/ 1401097 w 4233527"/>
              <a:gd name="connsiteY5" fmla="*/ 2743201 h 3406879"/>
              <a:gd name="connsiteX6" fmla="*/ 1445342 w 4233527"/>
              <a:gd name="connsiteY6" fmla="*/ 2713704 h 3406879"/>
              <a:gd name="connsiteX7" fmla="*/ 1474839 w 4233527"/>
              <a:gd name="connsiteY7" fmla="*/ 2669459 h 3406879"/>
              <a:gd name="connsiteX8" fmla="*/ 1563329 w 4233527"/>
              <a:gd name="connsiteY8" fmla="*/ 2610466 h 3406879"/>
              <a:gd name="connsiteX9" fmla="*/ 1607575 w 4233527"/>
              <a:gd name="connsiteY9" fmla="*/ 2580969 h 3406879"/>
              <a:gd name="connsiteX10" fmla="*/ 1696065 w 4233527"/>
              <a:gd name="connsiteY10" fmla="*/ 2492479 h 3406879"/>
              <a:gd name="connsiteX11" fmla="*/ 1740310 w 4233527"/>
              <a:gd name="connsiteY11" fmla="*/ 2448233 h 3406879"/>
              <a:gd name="connsiteX12" fmla="*/ 1799304 w 4233527"/>
              <a:gd name="connsiteY12" fmla="*/ 2374492 h 3406879"/>
              <a:gd name="connsiteX13" fmla="*/ 1902542 w 4233527"/>
              <a:gd name="connsiteY13" fmla="*/ 2256504 h 3406879"/>
              <a:gd name="connsiteX14" fmla="*/ 1961536 w 4233527"/>
              <a:gd name="connsiteY14" fmla="*/ 2182762 h 3406879"/>
              <a:gd name="connsiteX15" fmla="*/ 1976284 w 4233527"/>
              <a:gd name="connsiteY15" fmla="*/ 2138517 h 3406879"/>
              <a:gd name="connsiteX16" fmla="*/ 2064775 w 4233527"/>
              <a:gd name="connsiteY16" fmla="*/ 2079524 h 3406879"/>
              <a:gd name="connsiteX17" fmla="*/ 2109020 w 4233527"/>
              <a:gd name="connsiteY17" fmla="*/ 1991033 h 3406879"/>
              <a:gd name="connsiteX18" fmla="*/ 2153265 w 4233527"/>
              <a:gd name="connsiteY18" fmla="*/ 1976285 h 3406879"/>
              <a:gd name="connsiteX19" fmla="*/ 2197510 w 4233527"/>
              <a:gd name="connsiteY19" fmla="*/ 1887795 h 3406879"/>
              <a:gd name="connsiteX20" fmla="*/ 2241755 w 4233527"/>
              <a:gd name="connsiteY20" fmla="*/ 1858298 h 3406879"/>
              <a:gd name="connsiteX21" fmla="*/ 2418736 w 4233527"/>
              <a:gd name="connsiteY21" fmla="*/ 1710814 h 3406879"/>
              <a:gd name="connsiteX22" fmla="*/ 2507226 w 4233527"/>
              <a:gd name="connsiteY22" fmla="*/ 1681317 h 3406879"/>
              <a:gd name="connsiteX23" fmla="*/ 2551471 w 4233527"/>
              <a:gd name="connsiteY23" fmla="*/ 1666569 h 3406879"/>
              <a:gd name="connsiteX24" fmla="*/ 2595717 w 4233527"/>
              <a:gd name="connsiteY24" fmla="*/ 1637072 h 3406879"/>
              <a:gd name="connsiteX25" fmla="*/ 2684207 w 4233527"/>
              <a:gd name="connsiteY25" fmla="*/ 1607575 h 3406879"/>
              <a:gd name="connsiteX26" fmla="*/ 2772697 w 4233527"/>
              <a:gd name="connsiteY26" fmla="*/ 1563330 h 3406879"/>
              <a:gd name="connsiteX27" fmla="*/ 2861187 w 4233527"/>
              <a:gd name="connsiteY27" fmla="*/ 1519085 h 3406879"/>
              <a:gd name="connsiteX28" fmla="*/ 2949678 w 4233527"/>
              <a:gd name="connsiteY28" fmla="*/ 1474840 h 3406879"/>
              <a:gd name="connsiteX29" fmla="*/ 3038168 w 4233527"/>
              <a:gd name="connsiteY29" fmla="*/ 1430595 h 3406879"/>
              <a:gd name="connsiteX30" fmla="*/ 3170904 w 4233527"/>
              <a:gd name="connsiteY30" fmla="*/ 1356853 h 3406879"/>
              <a:gd name="connsiteX31" fmla="*/ 3274142 w 4233527"/>
              <a:gd name="connsiteY31" fmla="*/ 1283111 h 3406879"/>
              <a:gd name="connsiteX32" fmla="*/ 3318387 w 4233527"/>
              <a:gd name="connsiteY32" fmla="*/ 1238866 h 3406879"/>
              <a:gd name="connsiteX33" fmla="*/ 3406878 w 4233527"/>
              <a:gd name="connsiteY33" fmla="*/ 1194621 h 3406879"/>
              <a:gd name="connsiteX34" fmla="*/ 3451123 w 4233527"/>
              <a:gd name="connsiteY34" fmla="*/ 1165124 h 3406879"/>
              <a:gd name="connsiteX35" fmla="*/ 3539613 w 4233527"/>
              <a:gd name="connsiteY35" fmla="*/ 1091382 h 3406879"/>
              <a:gd name="connsiteX36" fmla="*/ 3583858 w 4233527"/>
              <a:gd name="connsiteY36" fmla="*/ 1076633 h 3406879"/>
              <a:gd name="connsiteX37" fmla="*/ 3672349 w 4233527"/>
              <a:gd name="connsiteY37" fmla="*/ 1017640 h 3406879"/>
              <a:gd name="connsiteX38" fmla="*/ 3701846 w 4233527"/>
              <a:gd name="connsiteY38" fmla="*/ 973395 h 3406879"/>
              <a:gd name="connsiteX39" fmla="*/ 3790336 w 4233527"/>
              <a:gd name="connsiteY39" fmla="*/ 899653 h 3406879"/>
              <a:gd name="connsiteX40" fmla="*/ 3805084 w 4233527"/>
              <a:gd name="connsiteY40" fmla="*/ 855408 h 3406879"/>
              <a:gd name="connsiteX41" fmla="*/ 3849329 w 4233527"/>
              <a:gd name="connsiteY41" fmla="*/ 840659 h 3406879"/>
              <a:gd name="connsiteX42" fmla="*/ 3908323 w 4233527"/>
              <a:gd name="connsiteY42" fmla="*/ 766917 h 3406879"/>
              <a:gd name="connsiteX43" fmla="*/ 3982065 w 4233527"/>
              <a:gd name="connsiteY43" fmla="*/ 663679 h 3406879"/>
              <a:gd name="connsiteX44" fmla="*/ 4026310 w 4233527"/>
              <a:gd name="connsiteY44" fmla="*/ 619433 h 3406879"/>
              <a:gd name="connsiteX45" fmla="*/ 4085304 w 4233527"/>
              <a:gd name="connsiteY45" fmla="*/ 530943 h 3406879"/>
              <a:gd name="connsiteX46" fmla="*/ 4100052 w 4233527"/>
              <a:gd name="connsiteY46" fmla="*/ 486698 h 3406879"/>
              <a:gd name="connsiteX47" fmla="*/ 4159046 w 4233527"/>
              <a:gd name="connsiteY47" fmla="*/ 398208 h 3406879"/>
              <a:gd name="connsiteX48" fmla="*/ 4188542 w 4233527"/>
              <a:gd name="connsiteY48" fmla="*/ 309717 h 3406879"/>
              <a:gd name="connsiteX49" fmla="*/ 4203291 w 4233527"/>
              <a:gd name="connsiteY49" fmla="*/ 265472 h 3406879"/>
              <a:gd name="connsiteX50" fmla="*/ 4232787 w 4233527"/>
              <a:gd name="connsiteY50" fmla="*/ 147485 h 3406879"/>
              <a:gd name="connsiteX51" fmla="*/ 4218039 w 4233527"/>
              <a:gd name="connsiteY51" fmla="*/ 29498 h 3406879"/>
              <a:gd name="connsiteX52" fmla="*/ 4100052 w 4233527"/>
              <a:gd name="connsiteY52" fmla="*/ 1 h 3406879"/>
              <a:gd name="connsiteX53" fmla="*/ 3215149 w 4233527"/>
              <a:gd name="connsiteY53" fmla="*/ 14750 h 3406879"/>
              <a:gd name="connsiteX54" fmla="*/ 3097162 w 4233527"/>
              <a:gd name="connsiteY54" fmla="*/ 44246 h 3406879"/>
              <a:gd name="connsiteX55" fmla="*/ 2964426 w 4233527"/>
              <a:gd name="connsiteY55" fmla="*/ 73743 h 3406879"/>
              <a:gd name="connsiteX56" fmla="*/ 2861187 w 4233527"/>
              <a:gd name="connsiteY56" fmla="*/ 103240 h 3406879"/>
              <a:gd name="connsiteX57" fmla="*/ 2816942 w 4233527"/>
              <a:gd name="connsiteY57" fmla="*/ 132737 h 3406879"/>
              <a:gd name="connsiteX58" fmla="*/ 2684207 w 4233527"/>
              <a:gd name="connsiteY58" fmla="*/ 162233 h 3406879"/>
              <a:gd name="connsiteX59" fmla="*/ 2403987 w 4233527"/>
              <a:gd name="connsiteY59" fmla="*/ 206479 h 3406879"/>
              <a:gd name="connsiteX60" fmla="*/ 2300749 w 4233527"/>
              <a:gd name="connsiteY60" fmla="*/ 221227 h 3406879"/>
              <a:gd name="connsiteX61" fmla="*/ 2138517 w 4233527"/>
              <a:gd name="connsiteY61" fmla="*/ 235975 h 3406879"/>
              <a:gd name="connsiteX62" fmla="*/ 1961536 w 4233527"/>
              <a:gd name="connsiteY62" fmla="*/ 265472 h 3406879"/>
              <a:gd name="connsiteX63" fmla="*/ 1917291 w 4233527"/>
              <a:gd name="connsiteY63" fmla="*/ 280221 h 3406879"/>
              <a:gd name="connsiteX64" fmla="*/ 1828800 w 4233527"/>
              <a:gd name="connsiteY64" fmla="*/ 294969 h 3406879"/>
              <a:gd name="connsiteX65" fmla="*/ 1312607 w 4233527"/>
              <a:gd name="connsiteY65" fmla="*/ 280221 h 3406879"/>
              <a:gd name="connsiteX66" fmla="*/ 929149 w 4233527"/>
              <a:gd name="connsiteY66" fmla="*/ 280221 h 3406879"/>
              <a:gd name="connsiteX67" fmla="*/ 884904 w 4233527"/>
              <a:gd name="connsiteY67" fmla="*/ 294969 h 3406879"/>
              <a:gd name="connsiteX68" fmla="*/ 796413 w 4233527"/>
              <a:gd name="connsiteY68" fmla="*/ 353962 h 3406879"/>
              <a:gd name="connsiteX69" fmla="*/ 707923 w 4233527"/>
              <a:gd name="connsiteY69" fmla="*/ 442453 h 3406879"/>
              <a:gd name="connsiteX70" fmla="*/ 648929 w 4233527"/>
              <a:gd name="connsiteY70" fmla="*/ 530943 h 3406879"/>
              <a:gd name="connsiteX71" fmla="*/ 545691 w 4233527"/>
              <a:gd name="connsiteY71" fmla="*/ 663679 h 3406879"/>
              <a:gd name="connsiteX72" fmla="*/ 501446 w 4233527"/>
              <a:gd name="connsiteY72" fmla="*/ 766917 h 3406879"/>
              <a:gd name="connsiteX73" fmla="*/ 471949 w 4233527"/>
              <a:gd name="connsiteY73" fmla="*/ 855408 h 3406879"/>
              <a:gd name="connsiteX74" fmla="*/ 457200 w 4233527"/>
              <a:gd name="connsiteY74" fmla="*/ 899653 h 3406879"/>
              <a:gd name="connsiteX75" fmla="*/ 442452 w 4233527"/>
              <a:gd name="connsiteY75" fmla="*/ 943898 h 3406879"/>
              <a:gd name="connsiteX76" fmla="*/ 412955 w 4233527"/>
              <a:gd name="connsiteY76" fmla="*/ 988143 h 3406879"/>
              <a:gd name="connsiteX77" fmla="*/ 383458 w 4233527"/>
              <a:gd name="connsiteY77" fmla="*/ 1106130 h 3406879"/>
              <a:gd name="connsiteX78" fmla="*/ 353962 w 4233527"/>
              <a:gd name="connsiteY78" fmla="*/ 1150375 h 3406879"/>
              <a:gd name="connsiteX79" fmla="*/ 324465 w 4233527"/>
              <a:gd name="connsiteY79" fmla="*/ 1268362 h 3406879"/>
              <a:gd name="connsiteX80" fmla="*/ 309717 w 4233527"/>
              <a:gd name="connsiteY80" fmla="*/ 1312608 h 3406879"/>
              <a:gd name="connsiteX81" fmla="*/ 265471 w 4233527"/>
              <a:gd name="connsiteY81" fmla="*/ 1371601 h 3406879"/>
              <a:gd name="connsiteX82" fmla="*/ 235975 w 4233527"/>
              <a:gd name="connsiteY82" fmla="*/ 1460092 h 3406879"/>
              <a:gd name="connsiteX83" fmla="*/ 221226 w 4233527"/>
              <a:gd name="connsiteY83" fmla="*/ 1504337 h 3406879"/>
              <a:gd name="connsiteX84" fmla="*/ 191729 w 4233527"/>
              <a:gd name="connsiteY84" fmla="*/ 1548582 h 3406879"/>
              <a:gd name="connsiteX85" fmla="*/ 162233 w 4233527"/>
              <a:gd name="connsiteY85" fmla="*/ 1651821 h 3406879"/>
              <a:gd name="connsiteX86" fmla="*/ 147484 w 4233527"/>
              <a:gd name="connsiteY86" fmla="*/ 1696066 h 3406879"/>
              <a:gd name="connsiteX87" fmla="*/ 132736 w 4233527"/>
              <a:gd name="connsiteY87" fmla="*/ 1755059 h 3406879"/>
              <a:gd name="connsiteX88" fmla="*/ 103239 w 4233527"/>
              <a:gd name="connsiteY88" fmla="*/ 1799304 h 3406879"/>
              <a:gd name="connsiteX89" fmla="*/ 88491 w 4233527"/>
              <a:gd name="connsiteY89" fmla="*/ 1873046 h 3406879"/>
              <a:gd name="connsiteX90" fmla="*/ 73742 w 4233527"/>
              <a:gd name="connsiteY90" fmla="*/ 1917292 h 3406879"/>
              <a:gd name="connsiteX91" fmla="*/ 58994 w 4233527"/>
              <a:gd name="connsiteY91" fmla="*/ 2005782 h 3406879"/>
              <a:gd name="connsiteX92" fmla="*/ 29497 w 4233527"/>
              <a:gd name="connsiteY92" fmla="*/ 2300750 h 3406879"/>
              <a:gd name="connsiteX93" fmla="*/ 0 w 4233527"/>
              <a:gd name="connsiteY93" fmla="*/ 2477730 h 3406879"/>
              <a:gd name="connsiteX94" fmla="*/ 14749 w 4233527"/>
              <a:gd name="connsiteY94" fmla="*/ 2684208 h 3406879"/>
              <a:gd name="connsiteX95" fmla="*/ 29497 w 4233527"/>
              <a:gd name="connsiteY95" fmla="*/ 2728453 h 3406879"/>
              <a:gd name="connsiteX96" fmla="*/ 58994 w 4233527"/>
              <a:gd name="connsiteY96" fmla="*/ 2979175 h 3406879"/>
              <a:gd name="connsiteX97" fmla="*/ 73742 w 4233527"/>
              <a:gd name="connsiteY97" fmla="*/ 3023421 h 3406879"/>
              <a:gd name="connsiteX98" fmla="*/ 132736 w 4233527"/>
              <a:gd name="connsiteY98" fmla="*/ 3111911 h 3406879"/>
              <a:gd name="connsiteX99" fmla="*/ 206478 w 4233527"/>
              <a:gd name="connsiteY99" fmla="*/ 3200401 h 3406879"/>
              <a:gd name="connsiteX100" fmla="*/ 265471 w 4233527"/>
              <a:gd name="connsiteY100" fmla="*/ 3200401 h 3406879"/>
              <a:gd name="connsiteX101" fmla="*/ 457200 w 4233527"/>
              <a:gd name="connsiteY101" fmla="*/ 3406879 h 3406879"/>
              <a:gd name="connsiteX0" fmla="*/ 206478 w 4233527"/>
              <a:gd name="connsiteY0" fmla="*/ 3303640 h 3406879"/>
              <a:gd name="connsiteX1" fmla="*/ 206478 w 4233527"/>
              <a:gd name="connsiteY1" fmla="*/ 3303640 h 3406879"/>
              <a:gd name="connsiteX2" fmla="*/ 1106129 w 4233527"/>
              <a:gd name="connsiteY2" fmla="*/ 2934930 h 3406879"/>
              <a:gd name="connsiteX3" fmla="*/ 1194620 w 4233527"/>
              <a:gd name="connsiteY3" fmla="*/ 2905433 h 3406879"/>
              <a:gd name="connsiteX4" fmla="*/ 1283110 w 4233527"/>
              <a:gd name="connsiteY4" fmla="*/ 2846440 h 3406879"/>
              <a:gd name="connsiteX5" fmla="*/ 1401097 w 4233527"/>
              <a:gd name="connsiteY5" fmla="*/ 2743201 h 3406879"/>
              <a:gd name="connsiteX6" fmla="*/ 1445342 w 4233527"/>
              <a:gd name="connsiteY6" fmla="*/ 2713704 h 3406879"/>
              <a:gd name="connsiteX7" fmla="*/ 1474839 w 4233527"/>
              <a:gd name="connsiteY7" fmla="*/ 2669459 h 3406879"/>
              <a:gd name="connsiteX8" fmla="*/ 1563329 w 4233527"/>
              <a:gd name="connsiteY8" fmla="*/ 2610466 h 3406879"/>
              <a:gd name="connsiteX9" fmla="*/ 1607575 w 4233527"/>
              <a:gd name="connsiteY9" fmla="*/ 2580969 h 3406879"/>
              <a:gd name="connsiteX10" fmla="*/ 1696065 w 4233527"/>
              <a:gd name="connsiteY10" fmla="*/ 2492479 h 3406879"/>
              <a:gd name="connsiteX11" fmla="*/ 1740310 w 4233527"/>
              <a:gd name="connsiteY11" fmla="*/ 2448233 h 3406879"/>
              <a:gd name="connsiteX12" fmla="*/ 1799304 w 4233527"/>
              <a:gd name="connsiteY12" fmla="*/ 2374492 h 3406879"/>
              <a:gd name="connsiteX13" fmla="*/ 1902542 w 4233527"/>
              <a:gd name="connsiteY13" fmla="*/ 2256504 h 3406879"/>
              <a:gd name="connsiteX14" fmla="*/ 1961536 w 4233527"/>
              <a:gd name="connsiteY14" fmla="*/ 2182762 h 3406879"/>
              <a:gd name="connsiteX15" fmla="*/ 1976284 w 4233527"/>
              <a:gd name="connsiteY15" fmla="*/ 2138517 h 3406879"/>
              <a:gd name="connsiteX16" fmla="*/ 2064775 w 4233527"/>
              <a:gd name="connsiteY16" fmla="*/ 2079524 h 3406879"/>
              <a:gd name="connsiteX17" fmla="*/ 2109020 w 4233527"/>
              <a:gd name="connsiteY17" fmla="*/ 1991033 h 3406879"/>
              <a:gd name="connsiteX18" fmla="*/ 2153265 w 4233527"/>
              <a:gd name="connsiteY18" fmla="*/ 1976285 h 3406879"/>
              <a:gd name="connsiteX19" fmla="*/ 2197510 w 4233527"/>
              <a:gd name="connsiteY19" fmla="*/ 1887795 h 3406879"/>
              <a:gd name="connsiteX20" fmla="*/ 2241755 w 4233527"/>
              <a:gd name="connsiteY20" fmla="*/ 1858298 h 3406879"/>
              <a:gd name="connsiteX21" fmla="*/ 2418736 w 4233527"/>
              <a:gd name="connsiteY21" fmla="*/ 1710814 h 3406879"/>
              <a:gd name="connsiteX22" fmla="*/ 2507226 w 4233527"/>
              <a:gd name="connsiteY22" fmla="*/ 1681317 h 3406879"/>
              <a:gd name="connsiteX23" fmla="*/ 2551471 w 4233527"/>
              <a:gd name="connsiteY23" fmla="*/ 1666569 h 3406879"/>
              <a:gd name="connsiteX24" fmla="*/ 2595717 w 4233527"/>
              <a:gd name="connsiteY24" fmla="*/ 1637072 h 3406879"/>
              <a:gd name="connsiteX25" fmla="*/ 2684207 w 4233527"/>
              <a:gd name="connsiteY25" fmla="*/ 1607575 h 3406879"/>
              <a:gd name="connsiteX26" fmla="*/ 2772697 w 4233527"/>
              <a:gd name="connsiteY26" fmla="*/ 1563330 h 3406879"/>
              <a:gd name="connsiteX27" fmla="*/ 2861187 w 4233527"/>
              <a:gd name="connsiteY27" fmla="*/ 1519085 h 3406879"/>
              <a:gd name="connsiteX28" fmla="*/ 2949678 w 4233527"/>
              <a:gd name="connsiteY28" fmla="*/ 1474840 h 3406879"/>
              <a:gd name="connsiteX29" fmla="*/ 3038168 w 4233527"/>
              <a:gd name="connsiteY29" fmla="*/ 1430595 h 3406879"/>
              <a:gd name="connsiteX30" fmla="*/ 3170904 w 4233527"/>
              <a:gd name="connsiteY30" fmla="*/ 1356853 h 3406879"/>
              <a:gd name="connsiteX31" fmla="*/ 3274142 w 4233527"/>
              <a:gd name="connsiteY31" fmla="*/ 1283111 h 3406879"/>
              <a:gd name="connsiteX32" fmla="*/ 3318387 w 4233527"/>
              <a:gd name="connsiteY32" fmla="*/ 1238866 h 3406879"/>
              <a:gd name="connsiteX33" fmla="*/ 3406878 w 4233527"/>
              <a:gd name="connsiteY33" fmla="*/ 1194621 h 3406879"/>
              <a:gd name="connsiteX34" fmla="*/ 3451123 w 4233527"/>
              <a:gd name="connsiteY34" fmla="*/ 1165124 h 3406879"/>
              <a:gd name="connsiteX35" fmla="*/ 3539613 w 4233527"/>
              <a:gd name="connsiteY35" fmla="*/ 1091382 h 3406879"/>
              <a:gd name="connsiteX36" fmla="*/ 3583858 w 4233527"/>
              <a:gd name="connsiteY36" fmla="*/ 1076633 h 3406879"/>
              <a:gd name="connsiteX37" fmla="*/ 3672349 w 4233527"/>
              <a:gd name="connsiteY37" fmla="*/ 1017640 h 3406879"/>
              <a:gd name="connsiteX38" fmla="*/ 3701846 w 4233527"/>
              <a:gd name="connsiteY38" fmla="*/ 973395 h 3406879"/>
              <a:gd name="connsiteX39" fmla="*/ 3790336 w 4233527"/>
              <a:gd name="connsiteY39" fmla="*/ 899653 h 3406879"/>
              <a:gd name="connsiteX40" fmla="*/ 3805084 w 4233527"/>
              <a:gd name="connsiteY40" fmla="*/ 855408 h 3406879"/>
              <a:gd name="connsiteX41" fmla="*/ 3849329 w 4233527"/>
              <a:gd name="connsiteY41" fmla="*/ 840659 h 3406879"/>
              <a:gd name="connsiteX42" fmla="*/ 3908323 w 4233527"/>
              <a:gd name="connsiteY42" fmla="*/ 766917 h 3406879"/>
              <a:gd name="connsiteX43" fmla="*/ 3982065 w 4233527"/>
              <a:gd name="connsiteY43" fmla="*/ 663679 h 3406879"/>
              <a:gd name="connsiteX44" fmla="*/ 4026310 w 4233527"/>
              <a:gd name="connsiteY44" fmla="*/ 619433 h 3406879"/>
              <a:gd name="connsiteX45" fmla="*/ 4085304 w 4233527"/>
              <a:gd name="connsiteY45" fmla="*/ 530943 h 3406879"/>
              <a:gd name="connsiteX46" fmla="*/ 4100052 w 4233527"/>
              <a:gd name="connsiteY46" fmla="*/ 486698 h 3406879"/>
              <a:gd name="connsiteX47" fmla="*/ 4159046 w 4233527"/>
              <a:gd name="connsiteY47" fmla="*/ 398208 h 3406879"/>
              <a:gd name="connsiteX48" fmla="*/ 4188542 w 4233527"/>
              <a:gd name="connsiteY48" fmla="*/ 309717 h 3406879"/>
              <a:gd name="connsiteX49" fmla="*/ 4203291 w 4233527"/>
              <a:gd name="connsiteY49" fmla="*/ 265472 h 3406879"/>
              <a:gd name="connsiteX50" fmla="*/ 4232787 w 4233527"/>
              <a:gd name="connsiteY50" fmla="*/ 147485 h 3406879"/>
              <a:gd name="connsiteX51" fmla="*/ 4218039 w 4233527"/>
              <a:gd name="connsiteY51" fmla="*/ 29498 h 3406879"/>
              <a:gd name="connsiteX52" fmla="*/ 4100052 w 4233527"/>
              <a:gd name="connsiteY52" fmla="*/ 1 h 3406879"/>
              <a:gd name="connsiteX53" fmla="*/ 3215149 w 4233527"/>
              <a:gd name="connsiteY53" fmla="*/ 14750 h 3406879"/>
              <a:gd name="connsiteX54" fmla="*/ 3097162 w 4233527"/>
              <a:gd name="connsiteY54" fmla="*/ 44246 h 3406879"/>
              <a:gd name="connsiteX55" fmla="*/ 2964426 w 4233527"/>
              <a:gd name="connsiteY55" fmla="*/ 73743 h 3406879"/>
              <a:gd name="connsiteX56" fmla="*/ 2861187 w 4233527"/>
              <a:gd name="connsiteY56" fmla="*/ 103240 h 3406879"/>
              <a:gd name="connsiteX57" fmla="*/ 2816942 w 4233527"/>
              <a:gd name="connsiteY57" fmla="*/ 132737 h 3406879"/>
              <a:gd name="connsiteX58" fmla="*/ 2722307 w 4233527"/>
              <a:gd name="connsiteY58" fmla="*/ 276533 h 3406879"/>
              <a:gd name="connsiteX59" fmla="*/ 2403987 w 4233527"/>
              <a:gd name="connsiteY59" fmla="*/ 206479 h 3406879"/>
              <a:gd name="connsiteX60" fmla="*/ 2300749 w 4233527"/>
              <a:gd name="connsiteY60" fmla="*/ 221227 h 3406879"/>
              <a:gd name="connsiteX61" fmla="*/ 2138517 w 4233527"/>
              <a:gd name="connsiteY61" fmla="*/ 235975 h 3406879"/>
              <a:gd name="connsiteX62" fmla="*/ 1961536 w 4233527"/>
              <a:gd name="connsiteY62" fmla="*/ 265472 h 3406879"/>
              <a:gd name="connsiteX63" fmla="*/ 1917291 w 4233527"/>
              <a:gd name="connsiteY63" fmla="*/ 280221 h 3406879"/>
              <a:gd name="connsiteX64" fmla="*/ 1828800 w 4233527"/>
              <a:gd name="connsiteY64" fmla="*/ 294969 h 3406879"/>
              <a:gd name="connsiteX65" fmla="*/ 1312607 w 4233527"/>
              <a:gd name="connsiteY65" fmla="*/ 280221 h 3406879"/>
              <a:gd name="connsiteX66" fmla="*/ 929149 w 4233527"/>
              <a:gd name="connsiteY66" fmla="*/ 280221 h 3406879"/>
              <a:gd name="connsiteX67" fmla="*/ 884904 w 4233527"/>
              <a:gd name="connsiteY67" fmla="*/ 294969 h 3406879"/>
              <a:gd name="connsiteX68" fmla="*/ 796413 w 4233527"/>
              <a:gd name="connsiteY68" fmla="*/ 353962 h 3406879"/>
              <a:gd name="connsiteX69" fmla="*/ 707923 w 4233527"/>
              <a:gd name="connsiteY69" fmla="*/ 442453 h 3406879"/>
              <a:gd name="connsiteX70" fmla="*/ 648929 w 4233527"/>
              <a:gd name="connsiteY70" fmla="*/ 530943 h 3406879"/>
              <a:gd name="connsiteX71" fmla="*/ 545691 w 4233527"/>
              <a:gd name="connsiteY71" fmla="*/ 663679 h 3406879"/>
              <a:gd name="connsiteX72" fmla="*/ 501446 w 4233527"/>
              <a:gd name="connsiteY72" fmla="*/ 766917 h 3406879"/>
              <a:gd name="connsiteX73" fmla="*/ 471949 w 4233527"/>
              <a:gd name="connsiteY73" fmla="*/ 855408 h 3406879"/>
              <a:gd name="connsiteX74" fmla="*/ 457200 w 4233527"/>
              <a:gd name="connsiteY74" fmla="*/ 899653 h 3406879"/>
              <a:gd name="connsiteX75" fmla="*/ 442452 w 4233527"/>
              <a:gd name="connsiteY75" fmla="*/ 943898 h 3406879"/>
              <a:gd name="connsiteX76" fmla="*/ 412955 w 4233527"/>
              <a:gd name="connsiteY76" fmla="*/ 988143 h 3406879"/>
              <a:gd name="connsiteX77" fmla="*/ 383458 w 4233527"/>
              <a:gd name="connsiteY77" fmla="*/ 1106130 h 3406879"/>
              <a:gd name="connsiteX78" fmla="*/ 353962 w 4233527"/>
              <a:gd name="connsiteY78" fmla="*/ 1150375 h 3406879"/>
              <a:gd name="connsiteX79" fmla="*/ 324465 w 4233527"/>
              <a:gd name="connsiteY79" fmla="*/ 1268362 h 3406879"/>
              <a:gd name="connsiteX80" fmla="*/ 309717 w 4233527"/>
              <a:gd name="connsiteY80" fmla="*/ 1312608 h 3406879"/>
              <a:gd name="connsiteX81" fmla="*/ 265471 w 4233527"/>
              <a:gd name="connsiteY81" fmla="*/ 1371601 h 3406879"/>
              <a:gd name="connsiteX82" fmla="*/ 235975 w 4233527"/>
              <a:gd name="connsiteY82" fmla="*/ 1460092 h 3406879"/>
              <a:gd name="connsiteX83" fmla="*/ 221226 w 4233527"/>
              <a:gd name="connsiteY83" fmla="*/ 1504337 h 3406879"/>
              <a:gd name="connsiteX84" fmla="*/ 191729 w 4233527"/>
              <a:gd name="connsiteY84" fmla="*/ 1548582 h 3406879"/>
              <a:gd name="connsiteX85" fmla="*/ 162233 w 4233527"/>
              <a:gd name="connsiteY85" fmla="*/ 1651821 h 3406879"/>
              <a:gd name="connsiteX86" fmla="*/ 147484 w 4233527"/>
              <a:gd name="connsiteY86" fmla="*/ 1696066 h 3406879"/>
              <a:gd name="connsiteX87" fmla="*/ 132736 w 4233527"/>
              <a:gd name="connsiteY87" fmla="*/ 1755059 h 3406879"/>
              <a:gd name="connsiteX88" fmla="*/ 103239 w 4233527"/>
              <a:gd name="connsiteY88" fmla="*/ 1799304 h 3406879"/>
              <a:gd name="connsiteX89" fmla="*/ 88491 w 4233527"/>
              <a:gd name="connsiteY89" fmla="*/ 1873046 h 3406879"/>
              <a:gd name="connsiteX90" fmla="*/ 73742 w 4233527"/>
              <a:gd name="connsiteY90" fmla="*/ 1917292 h 3406879"/>
              <a:gd name="connsiteX91" fmla="*/ 58994 w 4233527"/>
              <a:gd name="connsiteY91" fmla="*/ 2005782 h 3406879"/>
              <a:gd name="connsiteX92" fmla="*/ 29497 w 4233527"/>
              <a:gd name="connsiteY92" fmla="*/ 2300750 h 3406879"/>
              <a:gd name="connsiteX93" fmla="*/ 0 w 4233527"/>
              <a:gd name="connsiteY93" fmla="*/ 2477730 h 3406879"/>
              <a:gd name="connsiteX94" fmla="*/ 14749 w 4233527"/>
              <a:gd name="connsiteY94" fmla="*/ 2684208 h 3406879"/>
              <a:gd name="connsiteX95" fmla="*/ 29497 w 4233527"/>
              <a:gd name="connsiteY95" fmla="*/ 2728453 h 3406879"/>
              <a:gd name="connsiteX96" fmla="*/ 58994 w 4233527"/>
              <a:gd name="connsiteY96" fmla="*/ 2979175 h 3406879"/>
              <a:gd name="connsiteX97" fmla="*/ 73742 w 4233527"/>
              <a:gd name="connsiteY97" fmla="*/ 3023421 h 3406879"/>
              <a:gd name="connsiteX98" fmla="*/ 132736 w 4233527"/>
              <a:gd name="connsiteY98" fmla="*/ 3111911 h 3406879"/>
              <a:gd name="connsiteX99" fmla="*/ 206478 w 4233527"/>
              <a:gd name="connsiteY99" fmla="*/ 3200401 h 3406879"/>
              <a:gd name="connsiteX100" fmla="*/ 265471 w 4233527"/>
              <a:gd name="connsiteY100" fmla="*/ 3200401 h 3406879"/>
              <a:gd name="connsiteX101" fmla="*/ 457200 w 4233527"/>
              <a:gd name="connsiteY101" fmla="*/ 3406879 h 3406879"/>
              <a:gd name="connsiteX0" fmla="*/ 206478 w 4233527"/>
              <a:gd name="connsiteY0" fmla="*/ 3303640 h 3406879"/>
              <a:gd name="connsiteX1" fmla="*/ 206478 w 4233527"/>
              <a:gd name="connsiteY1" fmla="*/ 3303640 h 3406879"/>
              <a:gd name="connsiteX2" fmla="*/ 1106129 w 4233527"/>
              <a:gd name="connsiteY2" fmla="*/ 2934930 h 3406879"/>
              <a:gd name="connsiteX3" fmla="*/ 1194620 w 4233527"/>
              <a:gd name="connsiteY3" fmla="*/ 2905433 h 3406879"/>
              <a:gd name="connsiteX4" fmla="*/ 1283110 w 4233527"/>
              <a:gd name="connsiteY4" fmla="*/ 2846440 h 3406879"/>
              <a:gd name="connsiteX5" fmla="*/ 1401097 w 4233527"/>
              <a:gd name="connsiteY5" fmla="*/ 2743201 h 3406879"/>
              <a:gd name="connsiteX6" fmla="*/ 1445342 w 4233527"/>
              <a:gd name="connsiteY6" fmla="*/ 2713704 h 3406879"/>
              <a:gd name="connsiteX7" fmla="*/ 1474839 w 4233527"/>
              <a:gd name="connsiteY7" fmla="*/ 2669459 h 3406879"/>
              <a:gd name="connsiteX8" fmla="*/ 1563329 w 4233527"/>
              <a:gd name="connsiteY8" fmla="*/ 2610466 h 3406879"/>
              <a:gd name="connsiteX9" fmla="*/ 1607575 w 4233527"/>
              <a:gd name="connsiteY9" fmla="*/ 2580969 h 3406879"/>
              <a:gd name="connsiteX10" fmla="*/ 1696065 w 4233527"/>
              <a:gd name="connsiteY10" fmla="*/ 2492479 h 3406879"/>
              <a:gd name="connsiteX11" fmla="*/ 1740310 w 4233527"/>
              <a:gd name="connsiteY11" fmla="*/ 2448233 h 3406879"/>
              <a:gd name="connsiteX12" fmla="*/ 1799304 w 4233527"/>
              <a:gd name="connsiteY12" fmla="*/ 2374492 h 3406879"/>
              <a:gd name="connsiteX13" fmla="*/ 1902542 w 4233527"/>
              <a:gd name="connsiteY13" fmla="*/ 2256504 h 3406879"/>
              <a:gd name="connsiteX14" fmla="*/ 1961536 w 4233527"/>
              <a:gd name="connsiteY14" fmla="*/ 2182762 h 3406879"/>
              <a:gd name="connsiteX15" fmla="*/ 1976284 w 4233527"/>
              <a:gd name="connsiteY15" fmla="*/ 2138517 h 3406879"/>
              <a:gd name="connsiteX16" fmla="*/ 2064775 w 4233527"/>
              <a:gd name="connsiteY16" fmla="*/ 2079524 h 3406879"/>
              <a:gd name="connsiteX17" fmla="*/ 2109020 w 4233527"/>
              <a:gd name="connsiteY17" fmla="*/ 1991033 h 3406879"/>
              <a:gd name="connsiteX18" fmla="*/ 2153265 w 4233527"/>
              <a:gd name="connsiteY18" fmla="*/ 1976285 h 3406879"/>
              <a:gd name="connsiteX19" fmla="*/ 2197510 w 4233527"/>
              <a:gd name="connsiteY19" fmla="*/ 1887795 h 3406879"/>
              <a:gd name="connsiteX20" fmla="*/ 2241755 w 4233527"/>
              <a:gd name="connsiteY20" fmla="*/ 1858298 h 3406879"/>
              <a:gd name="connsiteX21" fmla="*/ 2418736 w 4233527"/>
              <a:gd name="connsiteY21" fmla="*/ 1710814 h 3406879"/>
              <a:gd name="connsiteX22" fmla="*/ 2507226 w 4233527"/>
              <a:gd name="connsiteY22" fmla="*/ 1681317 h 3406879"/>
              <a:gd name="connsiteX23" fmla="*/ 2551471 w 4233527"/>
              <a:gd name="connsiteY23" fmla="*/ 1666569 h 3406879"/>
              <a:gd name="connsiteX24" fmla="*/ 2595717 w 4233527"/>
              <a:gd name="connsiteY24" fmla="*/ 1637072 h 3406879"/>
              <a:gd name="connsiteX25" fmla="*/ 2684207 w 4233527"/>
              <a:gd name="connsiteY25" fmla="*/ 1607575 h 3406879"/>
              <a:gd name="connsiteX26" fmla="*/ 2772697 w 4233527"/>
              <a:gd name="connsiteY26" fmla="*/ 1563330 h 3406879"/>
              <a:gd name="connsiteX27" fmla="*/ 2861187 w 4233527"/>
              <a:gd name="connsiteY27" fmla="*/ 1519085 h 3406879"/>
              <a:gd name="connsiteX28" fmla="*/ 2949678 w 4233527"/>
              <a:gd name="connsiteY28" fmla="*/ 1474840 h 3406879"/>
              <a:gd name="connsiteX29" fmla="*/ 3038168 w 4233527"/>
              <a:gd name="connsiteY29" fmla="*/ 1430595 h 3406879"/>
              <a:gd name="connsiteX30" fmla="*/ 3170904 w 4233527"/>
              <a:gd name="connsiteY30" fmla="*/ 1356853 h 3406879"/>
              <a:gd name="connsiteX31" fmla="*/ 3274142 w 4233527"/>
              <a:gd name="connsiteY31" fmla="*/ 1283111 h 3406879"/>
              <a:gd name="connsiteX32" fmla="*/ 3318387 w 4233527"/>
              <a:gd name="connsiteY32" fmla="*/ 1238866 h 3406879"/>
              <a:gd name="connsiteX33" fmla="*/ 3406878 w 4233527"/>
              <a:gd name="connsiteY33" fmla="*/ 1194621 h 3406879"/>
              <a:gd name="connsiteX34" fmla="*/ 3451123 w 4233527"/>
              <a:gd name="connsiteY34" fmla="*/ 1165124 h 3406879"/>
              <a:gd name="connsiteX35" fmla="*/ 3539613 w 4233527"/>
              <a:gd name="connsiteY35" fmla="*/ 1091382 h 3406879"/>
              <a:gd name="connsiteX36" fmla="*/ 3583858 w 4233527"/>
              <a:gd name="connsiteY36" fmla="*/ 1076633 h 3406879"/>
              <a:gd name="connsiteX37" fmla="*/ 3672349 w 4233527"/>
              <a:gd name="connsiteY37" fmla="*/ 1017640 h 3406879"/>
              <a:gd name="connsiteX38" fmla="*/ 3701846 w 4233527"/>
              <a:gd name="connsiteY38" fmla="*/ 973395 h 3406879"/>
              <a:gd name="connsiteX39" fmla="*/ 3790336 w 4233527"/>
              <a:gd name="connsiteY39" fmla="*/ 899653 h 3406879"/>
              <a:gd name="connsiteX40" fmla="*/ 3805084 w 4233527"/>
              <a:gd name="connsiteY40" fmla="*/ 855408 h 3406879"/>
              <a:gd name="connsiteX41" fmla="*/ 3849329 w 4233527"/>
              <a:gd name="connsiteY41" fmla="*/ 840659 h 3406879"/>
              <a:gd name="connsiteX42" fmla="*/ 3908323 w 4233527"/>
              <a:gd name="connsiteY42" fmla="*/ 766917 h 3406879"/>
              <a:gd name="connsiteX43" fmla="*/ 3982065 w 4233527"/>
              <a:gd name="connsiteY43" fmla="*/ 663679 h 3406879"/>
              <a:gd name="connsiteX44" fmla="*/ 4026310 w 4233527"/>
              <a:gd name="connsiteY44" fmla="*/ 619433 h 3406879"/>
              <a:gd name="connsiteX45" fmla="*/ 4085304 w 4233527"/>
              <a:gd name="connsiteY45" fmla="*/ 530943 h 3406879"/>
              <a:gd name="connsiteX46" fmla="*/ 4100052 w 4233527"/>
              <a:gd name="connsiteY46" fmla="*/ 486698 h 3406879"/>
              <a:gd name="connsiteX47" fmla="*/ 4159046 w 4233527"/>
              <a:gd name="connsiteY47" fmla="*/ 398208 h 3406879"/>
              <a:gd name="connsiteX48" fmla="*/ 4188542 w 4233527"/>
              <a:gd name="connsiteY48" fmla="*/ 309717 h 3406879"/>
              <a:gd name="connsiteX49" fmla="*/ 4203291 w 4233527"/>
              <a:gd name="connsiteY49" fmla="*/ 265472 h 3406879"/>
              <a:gd name="connsiteX50" fmla="*/ 4232787 w 4233527"/>
              <a:gd name="connsiteY50" fmla="*/ 147485 h 3406879"/>
              <a:gd name="connsiteX51" fmla="*/ 4218039 w 4233527"/>
              <a:gd name="connsiteY51" fmla="*/ 29498 h 3406879"/>
              <a:gd name="connsiteX52" fmla="*/ 4100052 w 4233527"/>
              <a:gd name="connsiteY52" fmla="*/ 1 h 3406879"/>
              <a:gd name="connsiteX53" fmla="*/ 3215149 w 4233527"/>
              <a:gd name="connsiteY53" fmla="*/ 14750 h 3406879"/>
              <a:gd name="connsiteX54" fmla="*/ 3097162 w 4233527"/>
              <a:gd name="connsiteY54" fmla="*/ 44246 h 3406879"/>
              <a:gd name="connsiteX55" fmla="*/ 2964426 w 4233527"/>
              <a:gd name="connsiteY55" fmla="*/ 73743 h 3406879"/>
              <a:gd name="connsiteX56" fmla="*/ 2861187 w 4233527"/>
              <a:gd name="connsiteY56" fmla="*/ 103240 h 3406879"/>
              <a:gd name="connsiteX57" fmla="*/ 2893142 w 4233527"/>
              <a:gd name="connsiteY57" fmla="*/ 193697 h 3406879"/>
              <a:gd name="connsiteX58" fmla="*/ 2722307 w 4233527"/>
              <a:gd name="connsiteY58" fmla="*/ 276533 h 3406879"/>
              <a:gd name="connsiteX59" fmla="*/ 2403987 w 4233527"/>
              <a:gd name="connsiteY59" fmla="*/ 206479 h 3406879"/>
              <a:gd name="connsiteX60" fmla="*/ 2300749 w 4233527"/>
              <a:gd name="connsiteY60" fmla="*/ 221227 h 3406879"/>
              <a:gd name="connsiteX61" fmla="*/ 2138517 w 4233527"/>
              <a:gd name="connsiteY61" fmla="*/ 235975 h 3406879"/>
              <a:gd name="connsiteX62" fmla="*/ 1961536 w 4233527"/>
              <a:gd name="connsiteY62" fmla="*/ 265472 h 3406879"/>
              <a:gd name="connsiteX63" fmla="*/ 1917291 w 4233527"/>
              <a:gd name="connsiteY63" fmla="*/ 280221 h 3406879"/>
              <a:gd name="connsiteX64" fmla="*/ 1828800 w 4233527"/>
              <a:gd name="connsiteY64" fmla="*/ 294969 h 3406879"/>
              <a:gd name="connsiteX65" fmla="*/ 1312607 w 4233527"/>
              <a:gd name="connsiteY65" fmla="*/ 280221 h 3406879"/>
              <a:gd name="connsiteX66" fmla="*/ 929149 w 4233527"/>
              <a:gd name="connsiteY66" fmla="*/ 280221 h 3406879"/>
              <a:gd name="connsiteX67" fmla="*/ 884904 w 4233527"/>
              <a:gd name="connsiteY67" fmla="*/ 294969 h 3406879"/>
              <a:gd name="connsiteX68" fmla="*/ 796413 w 4233527"/>
              <a:gd name="connsiteY68" fmla="*/ 353962 h 3406879"/>
              <a:gd name="connsiteX69" fmla="*/ 707923 w 4233527"/>
              <a:gd name="connsiteY69" fmla="*/ 442453 h 3406879"/>
              <a:gd name="connsiteX70" fmla="*/ 648929 w 4233527"/>
              <a:gd name="connsiteY70" fmla="*/ 530943 h 3406879"/>
              <a:gd name="connsiteX71" fmla="*/ 545691 w 4233527"/>
              <a:gd name="connsiteY71" fmla="*/ 663679 h 3406879"/>
              <a:gd name="connsiteX72" fmla="*/ 501446 w 4233527"/>
              <a:gd name="connsiteY72" fmla="*/ 766917 h 3406879"/>
              <a:gd name="connsiteX73" fmla="*/ 471949 w 4233527"/>
              <a:gd name="connsiteY73" fmla="*/ 855408 h 3406879"/>
              <a:gd name="connsiteX74" fmla="*/ 457200 w 4233527"/>
              <a:gd name="connsiteY74" fmla="*/ 899653 h 3406879"/>
              <a:gd name="connsiteX75" fmla="*/ 442452 w 4233527"/>
              <a:gd name="connsiteY75" fmla="*/ 943898 h 3406879"/>
              <a:gd name="connsiteX76" fmla="*/ 412955 w 4233527"/>
              <a:gd name="connsiteY76" fmla="*/ 988143 h 3406879"/>
              <a:gd name="connsiteX77" fmla="*/ 383458 w 4233527"/>
              <a:gd name="connsiteY77" fmla="*/ 1106130 h 3406879"/>
              <a:gd name="connsiteX78" fmla="*/ 353962 w 4233527"/>
              <a:gd name="connsiteY78" fmla="*/ 1150375 h 3406879"/>
              <a:gd name="connsiteX79" fmla="*/ 324465 w 4233527"/>
              <a:gd name="connsiteY79" fmla="*/ 1268362 h 3406879"/>
              <a:gd name="connsiteX80" fmla="*/ 309717 w 4233527"/>
              <a:gd name="connsiteY80" fmla="*/ 1312608 h 3406879"/>
              <a:gd name="connsiteX81" fmla="*/ 265471 w 4233527"/>
              <a:gd name="connsiteY81" fmla="*/ 1371601 h 3406879"/>
              <a:gd name="connsiteX82" fmla="*/ 235975 w 4233527"/>
              <a:gd name="connsiteY82" fmla="*/ 1460092 h 3406879"/>
              <a:gd name="connsiteX83" fmla="*/ 221226 w 4233527"/>
              <a:gd name="connsiteY83" fmla="*/ 1504337 h 3406879"/>
              <a:gd name="connsiteX84" fmla="*/ 191729 w 4233527"/>
              <a:gd name="connsiteY84" fmla="*/ 1548582 h 3406879"/>
              <a:gd name="connsiteX85" fmla="*/ 162233 w 4233527"/>
              <a:gd name="connsiteY85" fmla="*/ 1651821 h 3406879"/>
              <a:gd name="connsiteX86" fmla="*/ 147484 w 4233527"/>
              <a:gd name="connsiteY86" fmla="*/ 1696066 h 3406879"/>
              <a:gd name="connsiteX87" fmla="*/ 132736 w 4233527"/>
              <a:gd name="connsiteY87" fmla="*/ 1755059 h 3406879"/>
              <a:gd name="connsiteX88" fmla="*/ 103239 w 4233527"/>
              <a:gd name="connsiteY88" fmla="*/ 1799304 h 3406879"/>
              <a:gd name="connsiteX89" fmla="*/ 88491 w 4233527"/>
              <a:gd name="connsiteY89" fmla="*/ 1873046 h 3406879"/>
              <a:gd name="connsiteX90" fmla="*/ 73742 w 4233527"/>
              <a:gd name="connsiteY90" fmla="*/ 1917292 h 3406879"/>
              <a:gd name="connsiteX91" fmla="*/ 58994 w 4233527"/>
              <a:gd name="connsiteY91" fmla="*/ 2005782 h 3406879"/>
              <a:gd name="connsiteX92" fmla="*/ 29497 w 4233527"/>
              <a:gd name="connsiteY92" fmla="*/ 2300750 h 3406879"/>
              <a:gd name="connsiteX93" fmla="*/ 0 w 4233527"/>
              <a:gd name="connsiteY93" fmla="*/ 2477730 h 3406879"/>
              <a:gd name="connsiteX94" fmla="*/ 14749 w 4233527"/>
              <a:gd name="connsiteY94" fmla="*/ 2684208 h 3406879"/>
              <a:gd name="connsiteX95" fmla="*/ 29497 w 4233527"/>
              <a:gd name="connsiteY95" fmla="*/ 2728453 h 3406879"/>
              <a:gd name="connsiteX96" fmla="*/ 58994 w 4233527"/>
              <a:gd name="connsiteY96" fmla="*/ 2979175 h 3406879"/>
              <a:gd name="connsiteX97" fmla="*/ 73742 w 4233527"/>
              <a:gd name="connsiteY97" fmla="*/ 3023421 h 3406879"/>
              <a:gd name="connsiteX98" fmla="*/ 132736 w 4233527"/>
              <a:gd name="connsiteY98" fmla="*/ 3111911 h 3406879"/>
              <a:gd name="connsiteX99" fmla="*/ 206478 w 4233527"/>
              <a:gd name="connsiteY99" fmla="*/ 3200401 h 3406879"/>
              <a:gd name="connsiteX100" fmla="*/ 265471 w 4233527"/>
              <a:gd name="connsiteY100" fmla="*/ 3200401 h 3406879"/>
              <a:gd name="connsiteX101" fmla="*/ 457200 w 4233527"/>
              <a:gd name="connsiteY101" fmla="*/ 3406879 h 3406879"/>
              <a:gd name="connsiteX0" fmla="*/ 206478 w 4233527"/>
              <a:gd name="connsiteY0" fmla="*/ 3303640 h 3406879"/>
              <a:gd name="connsiteX1" fmla="*/ 206478 w 4233527"/>
              <a:gd name="connsiteY1" fmla="*/ 3303640 h 3406879"/>
              <a:gd name="connsiteX2" fmla="*/ 1106129 w 4233527"/>
              <a:gd name="connsiteY2" fmla="*/ 2934930 h 3406879"/>
              <a:gd name="connsiteX3" fmla="*/ 1194620 w 4233527"/>
              <a:gd name="connsiteY3" fmla="*/ 2905433 h 3406879"/>
              <a:gd name="connsiteX4" fmla="*/ 1283110 w 4233527"/>
              <a:gd name="connsiteY4" fmla="*/ 2846440 h 3406879"/>
              <a:gd name="connsiteX5" fmla="*/ 1401097 w 4233527"/>
              <a:gd name="connsiteY5" fmla="*/ 2743201 h 3406879"/>
              <a:gd name="connsiteX6" fmla="*/ 1445342 w 4233527"/>
              <a:gd name="connsiteY6" fmla="*/ 2713704 h 3406879"/>
              <a:gd name="connsiteX7" fmla="*/ 1474839 w 4233527"/>
              <a:gd name="connsiteY7" fmla="*/ 2669459 h 3406879"/>
              <a:gd name="connsiteX8" fmla="*/ 1563329 w 4233527"/>
              <a:gd name="connsiteY8" fmla="*/ 2610466 h 3406879"/>
              <a:gd name="connsiteX9" fmla="*/ 1607575 w 4233527"/>
              <a:gd name="connsiteY9" fmla="*/ 2580969 h 3406879"/>
              <a:gd name="connsiteX10" fmla="*/ 1696065 w 4233527"/>
              <a:gd name="connsiteY10" fmla="*/ 2492479 h 3406879"/>
              <a:gd name="connsiteX11" fmla="*/ 1740310 w 4233527"/>
              <a:gd name="connsiteY11" fmla="*/ 2448233 h 3406879"/>
              <a:gd name="connsiteX12" fmla="*/ 1799304 w 4233527"/>
              <a:gd name="connsiteY12" fmla="*/ 2374492 h 3406879"/>
              <a:gd name="connsiteX13" fmla="*/ 1902542 w 4233527"/>
              <a:gd name="connsiteY13" fmla="*/ 2256504 h 3406879"/>
              <a:gd name="connsiteX14" fmla="*/ 1961536 w 4233527"/>
              <a:gd name="connsiteY14" fmla="*/ 2182762 h 3406879"/>
              <a:gd name="connsiteX15" fmla="*/ 1976284 w 4233527"/>
              <a:gd name="connsiteY15" fmla="*/ 2138517 h 3406879"/>
              <a:gd name="connsiteX16" fmla="*/ 2064775 w 4233527"/>
              <a:gd name="connsiteY16" fmla="*/ 2079524 h 3406879"/>
              <a:gd name="connsiteX17" fmla="*/ 2109020 w 4233527"/>
              <a:gd name="connsiteY17" fmla="*/ 1991033 h 3406879"/>
              <a:gd name="connsiteX18" fmla="*/ 2153265 w 4233527"/>
              <a:gd name="connsiteY18" fmla="*/ 1976285 h 3406879"/>
              <a:gd name="connsiteX19" fmla="*/ 2197510 w 4233527"/>
              <a:gd name="connsiteY19" fmla="*/ 1887795 h 3406879"/>
              <a:gd name="connsiteX20" fmla="*/ 2241755 w 4233527"/>
              <a:gd name="connsiteY20" fmla="*/ 1858298 h 3406879"/>
              <a:gd name="connsiteX21" fmla="*/ 2418736 w 4233527"/>
              <a:gd name="connsiteY21" fmla="*/ 1710814 h 3406879"/>
              <a:gd name="connsiteX22" fmla="*/ 2507226 w 4233527"/>
              <a:gd name="connsiteY22" fmla="*/ 1681317 h 3406879"/>
              <a:gd name="connsiteX23" fmla="*/ 2551471 w 4233527"/>
              <a:gd name="connsiteY23" fmla="*/ 1666569 h 3406879"/>
              <a:gd name="connsiteX24" fmla="*/ 2595717 w 4233527"/>
              <a:gd name="connsiteY24" fmla="*/ 1637072 h 3406879"/>
              <a:gd name="connsiteX25" fmla="*/ 2684207 w 4233527"/>
              <a:gd name="connsiteY25" fmla="*/ 1607575 h 3406879"/>
              <a:gd name="connsiteX26" fmla="*/ 2772697 w 4233527"/>
              <a:gd name="connsiteY26" fmla="*/ 1563330 h 3406879"/>
              <a:gd name="connsiteX27" fmla="*/ 2861187 w 4233527"/>
              <a:gd name="connsiteY27" fmla="*/ 1519085 h 3406879"/>
              <a:gd name="connsiteX28" fmla="*/ 2949678 w 4233527"/>
              <a:gd name="connsiteY28" fmla="*/ 1474840 h 3406879"/>
              <a:gd name="connsiteX29" fmla="*/ 3038168 w 4233527"/>
              <a:gd name="connsiteY29" fmla="*/ 1430595 h 3406879"/>
              <a:gd name="connsiteX30" fmla="*/ 3170904 w 4233527"/>
              <a:gd name="connsiteY30" fmla="*/ 1356853 h 3406879"/>
              <a:gd name="connsiteX31" fmla="*/ 3274142 w 4233527"/>
              <a:gd name="connsiteY31" fmla="*/ 1283111 h 3406879"/>
              <a:gd name="connsiteX32" fmla="*/ 3318387 w 4233527"/>
              <a:gd name="connsiteY32" fmla="*/ 1238866 h 3406879"/>
              <a:gd name="connsiteX33" fmla="*/ 3406878 w 4233527"/>
              <a:gd name="connsiteY33" fmla="*/ 1194621 h 3406879"/>
              <a:gd name="connsiteX34" fmla="*/ 3451123 w 4233527"/>
              <a:gd name="connsiteY34" fmla="*/ 1165124 h 3406879"/>
              <a:gd name="connsiteX35" fmla="*/ 3539613 w 4233527"/>
              <a:gd name="connsiteY35" fmla="*/ 1091382 h 3406879"/>
              <a:gd name="connsiteX36" fmla="*/ 3583858 w 4233527"/>
              <a:gd name="connsiteY36" fmla="*/ 1076633 h 3406879"/>
              <a:gd name="connsiteX37" fmla="*/ 3672349 w 4233527"/>
              <a:gd name="connsiteY37" fmla="*/ 1017640 h 3406879"/>
              <a:gd name="connsiteX38" fmla="*/ 3701846 w 4233527"/>
              <a:gd name="connsiteY38" fmla="*/ 973395 h 3406879"/>
              <a:gd name="connsiteX39" fmla="*/ 3790336 w 4233527"/>
              <a:gd name="connsiteY39" fmla="*/ 899653 h 3406879"/>
              <a:gd name="connsiteX40" fmla="*/ 3805084 w 4233527"/>
              <a:gd name="connsiteY40" fmla="*/ 855408 h 3406879"/>
              <a:gd name="connsiteX41" fmla="*/ 3849329 w 4233527"/>
              <a:gd name="connsiteY41" fmla="*/ 840659 h 3406879"/>
              <a:gd name="connsiteX42" fmla="*/ 3908323 w 4233527"/>
              <a:gd name="connsiteY42" fmla="*/ 766917 h 3406879"/>
              <a:gd name="connsiteX43" fmla="*/ 3982065 w 4233527"/>
              <a:gd name="connsiteY43" fmla="*/ 663679 h 3406879"/>
              <a:gd name="connsiteX44" fmla="*/ 4026310 w 4233527"/>
              <a:gd name="connsiteY44" fmla="*/ 619433 h 3406879"/>
              <a:gd name="connsiteX45" fmla="*/ 4085304 w 4233527"/>
              <a:gd name="connsiteY45" fmla="*/ 530943 h 3406879"/>
              <a:gd name="connsiteX46" fmla="*/ 4100052 w 4233527"/>
              <a:gd name="connsiteY46" fmla="*/ 486698 h 3406879"/>
              <a:gd name="connsiteX47" fmla="*/ 4159046 w 4233527"/>
              <a:gd name="connsiteY47" fmla="*/ 398208 h 3406879"/>
              <a:gd name="connsiteX48" fmla="*/ 4188542 w 4233527"/>
              <a:gd name="connsiteY48" fmla="*/ 309717 h 3406879"/>
              <a:gd name="connsiteX49" fmla="*/ 4203291 w 4233527"/>
              <a:gd name="connsiteY49" fmla="*/ 265472 h 3406879"/>
              <a:gd name="connsiteX50" fmla="*/ 4232787 w 4233527"/>
              <a:gd name="connsiteY50" fmla="*/ 147485 h 3406879"/>
              <a:gd name="connsiteX51" fmla="*/ 4218039 w 4233527"/>
              <a:gd name="connsiteY51" fmla="*/ 29498 h 3406879"/>
              <a:gd name="connsiteX52" fmla="*/ 4100052 w 4233527"/>
              <a:gd name="connsiteY52" fmla="*/ 1 h 3406879"/>
              <a:gd name="connsiteX53" fmla="*/ 3215149 w 4233527"/>
              <a:gd name="connsiteY53" fmla="*/ 14750 h 3406879"/>
              <a:gd name="connsiteX54" fmla="*/ 3097162 w 4233527"/>
              <a:gd name="connsiteY54" fmla="*/ 44246 h 3406879"/>
              <a:gd name="connsiteX55" fmla="*/ 2964426 w 4233527"/>
              <a:gd name="connsiteY55" fmla="*/ 73743 h 3406879"/>
              <a:gd name="connsiteX56" fmla="*/ 2893142 w 4233527"/>
              <a:gd name="connsiteY56" fmla="*/ 193697 h 3406879"/>
              <a:gd name="connsiteX57" fmla="*/ 2722307 w 4233527"/>
              <a:gd name="connsiteY57" fmla="*/ 276533 h 3406879"/>
              <a:gd name="connsiteX58" fmla="*/ 2403987 w 4233527"/>
              <a:gd name="connsiteY58" fmla="*/ 206479 h 3406879"/>
              <a:gd name="connsiteX59" fmla="*/ 2300749 w 4233527"/>
              <a:gd name="connsiteY59" fmla="*/ 221227 h 3406879"/>
              <a:gd name="connsiteX60" fmla="*/ 2138517 w 4233527"/>
              <a:gd name="connsiteY60" fmla="*/ 235975 h 3406879"/>
              <a:gd name="connsiteX61" fmla="*/ 1961536 w 4233527"/>
              <a:gd name="connsiteY61" fmla="*/ 265472 h 3406879"/>
              <a:gd name="connsiteX62" fmla="*/ 1917291 w 4233527"/>
              <a:gd name="connsiteY62" fmla="*/ 280221 h 3406879"/>
              <a:gd name="connsiteX63" fmla="*/ 1828800 w 4233527"/>
              <a:gd name="connsiteY63" fmla="*/ 294969 h 3406879"/>
              <a:gd name="connsiteX64" fmla="*/ 1312607 w 4233527"/>
              <a:gd name="connsiteY64" fmla="*/ 280221 h 3406879"/>
              <a:gd name="connsiteX65" fmla="*/ 929149 w 4233527"/>
              <a:gd name="connsiteY65" fmla="*/ 280221 h 3406879"/>
              <a:gd name="connsiteX66" fmla="*/ 884904 w 4233527"/>
              <a:gd name="connsiteY66" fmla="*/ 294969 h 3406879"/>
              <a:gd name="connsiteX67" fmla="*/ 796413 w 4233527"/>
              <a:gd name="connsiteY67" fmla="*/ 353962 h 3406879"/>
              <a:gd name="connsiteX68" fmla="*/ 707923 w 4233527"/>
              <a:gd name="connsiteY68" fmla="*/ 442453 h 3406879"/>
              <a:gd name="connsiteX69" fmla="*/ 648929 w 4233527"/>
              <a:gd name="connsiteY69" fmla="*/ 530943 h 3406879"/>
              <a:gd name="connsiteX70" fmla="*/ 545691 w 4233527"/>
              <a:gd name="connsiteY70" fmla="*/ 663679 h 3406879"/>
              <a:gd name="connsiteX71" fmla="*/ 501446 w 4233527"/>
              <a:gd name="connsiteY71" fmla="*/ 766917 h 3406879"/>
              <a:gd name="connsiteX72" fmla="*/ 471949 w 4233527"/>
              <a:gd name="connsiteY72" fmla="*/ 855408 h 3406879"/>
              <a:gd name="connsiteX73" fmla="*/ 457200 w 4233527"/>
              <a:gd name="connsiteY73" fmla="*/ 899653 h 3406879"/>
              <a:gd name="connsiteX74" fmla="*/ 442452 w 4233527"/>
              <a:gd name="connsiteY74" fmla="*/ 943898 h 3406879"/>
              <a:gd name="connsiteX75" fmla="*/ 412955 w 4233527"/>
              <a:gd name="connsiteY75" fmla="*/ 988143 h 3406879"/>
              <a:gd name="connsiteX76" fmla="*/ 383458 w 4233527"/>
              <a:gd name="connsiteY76" fmla="*/ 1106130 h 3406879"/>
              <a:gd name="connsiteX77" fmla="*/ 353962 w 4233527"/>
              <a:gd name="connsiteY77" fmla="*/ 1150375 h 3406879"/>
              <a:gd name="connsiteX78" fmla="*/ 324465 w 4233527"/>
              <a:gd name="connsiteY78" fmla="*/ 1268362 h 3406879"/>
              <a:gd name="connsiteX79" fmla="*/ 309717 w 4233527"/>
              <a:gd name="connsiteY79" fmla="*/ 1312608 h 3406879"/>
              <a:gd name="connsiteX80" fmla="*/ 265471 w 4233527"/>
              <a:gd name="connsiteY80" fmla="*/ 1371601 h 3406879"/>
              <a:gd name="connsiteX81" fmla="*/ 235975 w 4233527"/>
              <a:gd name="connsiteY81" fmla="*/ 1460092 h 3406879"/>
              <a:gd name="connsiteX82" fmla="*/ 221226 w 4233527"/>
              <a:gd name="connsiteY82" fmla="*/ 1504337 h 3406879"/>
              <a:gd name="connsiteX83" fmla="*/ 191729 w 4233527"/>
              <a:gd name="connsiteY83" fmla="*/ 1548582 h 3406879"/>
              <a:gd name="connsiteX84" fmla="*/ 162233 w 4233527"/>
              <a:gd name="connsiteY84" fmla="*/ 1651821 h 3406879"/>
              <a:gd name="connsiteX85" fmla="*/ 147484 w 4233527"/>
              <a:gd name="connsiteY85" fmla="*/ 1696066 h 3406879"/>
              <a:gd name="connsiteX86" fmla="*/ 132736 w 4233527"/>
              <a:gd name="connsiteY86" fmla="*/ 1755059 h 3406879"/>
              <a:gd name="connsiteX87" fmla="*/ 103239 w 4233527"/>
              <a:gd name="connsiteY87" fmla="*/ 1799304 h 3406879"/>
              <a:gd name="connsiteX88" fmla="*/ 88491 w 4233527"/>
              <a:gd name="connsiteY88" fmla="*/ 1873046 h 3406879"/>
              <a:gd name="connsiteX89" fmla="*/ 73742 w 4233527"/>
              <a:gd name="connsiteY89" fmla="*/ 1917292 h 3406879"/>
              <a:gd name="connsiteX90" fmla="*/ 58994 w 4233527"/>
              <a:gd name="connsiteY90" fmla="*/ 2005782 h 3406879"/>
              <a:gd name="connsiteX91" fmla="*/ 29497 w 4233527"/>
              <a:gd name="connsiteY91" fmla="*/ 2300750 h 3406879"/>
              <a:gd name="connsiteX92" fmla="*/ 0 w 4233527"/>
              <a:gd name="connsiteY92" fmla="*/ 2477730 h 3406879"/>
              <a:gd name="connsiteX93" fmla="*/ 14749 w 4233527"/>
              <a:gd name="connsiteY93" fmla="*/ 2684208 h 3406879"/>
              <a:gd name="connsiteX94" fmla="*/ 29497 w 4233527"/>
              <a:gd name="connsiteY94" fmla="*/ 2728453 h 3406879"/>
              <a:gd name="connsiteX95" fmla="*/ 58994 w 4233527"/>
              <a:gd name="connsiteY95" fmla="*/ 2979175 h 3406879"/>
              <a:gd name="connsiteX96" fmla="*/ 73742 w 4233527"/>
              <a:gd name="connsiteY96" fmla="*/ 3023421 h 3406879"/>
              <a:gd name="connsiteX97" fmla="*/ 132736 w 4233527"/>
              <a:gd name="connsiteY97" fmla="*/ 3111911 h 3406879"/>
              <a:gd name="connsiteX98" fmla="*/ 206478 w 4233527"/>
              <a:gd name="connsiteY98" fmla="*/ 3200401 h 3406879"/>
              <a:gd name="connsiteX99" fmla="*/ 265471 w 4233527"/>
              <a:gd name="connsiteY99" fmla="*/ 3200401 h 3406879"/>
              <a:gd name="connsiteX100" fmla="*/ 457200 w 4233527"/>
              <a:gd name="connsiteY100" fmla="*/ 3406879 h 3406879"/>
              <a:gd name="connsiteX0" fmla="*/ 206478 w 4233527"/>
              <a:gd name="connsiteY0" fmla="*/ 3303640 h 3406879"/>
              <a:gd name="connsiteX1" fmla="*/ 206478 w 4233527"/>
              <a:gd name="connsiteY1" fmla="*/ 3303640 h 3406879"/>
              <a:gd name="connsiteX2" fmla="*/ 1106129 w 4233527"/>
              <a:gd name="connsiteY2" fmla="*/ 2934930 h 3406879"/>
              <a:gd name="connsiteX3" fmla="*/ 1194620 w 4233527"/>
              <a:gd name="connsiteY3" fmla="*/ 2905433 h 3406879"/>
              <a:gd name="connsiteX4" fmla="*/ 1283110 w 4233527"/>
              <a:gd name="connsiteY4" fmla="*/ 2846440 h 3406879"/>
              <a:gd name="connsiteX5" fmla="*/ 1401097 w 4233527"/>
              <a:gd name="connsiteY5" fmla="*/ 2743201 h 3406879"/>
              <a:gd name="connsiteX6" fmla="*/ 1445342 w 4233527"/>
              <a:gd name="connsiteY6" fmla="*/ 2713704 h 3406879"/>
              <a:gd name="connsiteX7" fmla="*/ 1474839 w 4233527"/>
              <a:gd name="connsiteY7" fmla="*/ 2669459 h 3406879"/>
              <a:gd name="connsiteX8" fmla="*/ 1563329 w 4233527"/>
              <a:gd name="connsiteY8" fmla="*/ 2610466 h 3406879"/>
              <a:gd name="connsiteX9" fmla="*/ 1607575 w 4233527"/>
              <a:gd name="connsiteY9" fmla="*/ 2580969 h 3406879"/>
              <a:gd name="connsiteX10" fmla="*/ 1696065 w 4233527"/>
              <a:gd name="connsiteY10" fmla="*/ 2492479 h 3406879"/>
              <a:gd name="connsiteX11" fmla="*/ 1740310 w 4233527"/>
              <a:gd name="connsiteY11" fmla="*/ 2448233 h 3406879"/>
              <a:gd name="connsiteX12" fmla="*/ 1799304 w 4233527"/>
              <a:gd name="connsiteY12" fmla="*/ 2374492 h 3406879"/>
              <a:gd name="connsiteX13" fmla="*/ 1902542 w 4233527"/>
              <a:gd name="connsiteY13" fmla="*/ 2256504 h 3406879"/>
              <a:gd name="connsiteX14" fmla="*/ 1961536 w 4233527"/>
              <a:gd name="connsiteY14" fmla="*/ 2182762 h 3406879"/>
              <a:gd name="connsiteX15" fmla="*/ 1976284 w 4233527"/>
              <a:gd name="connsiteY15" fmla="*/ 2138517 h 3406879"/>
              <a:gd name="connsiteX16" fmla="*/ 2064775 w 4233527"/>
              <a:gd name="connsiteY16" fmla="*/ 2079524 h 3406879"/>
              <a:gd name="connsiteX17" fmla="*/ 2109020 w 4233527"/>
              <a:gd name="connsiteY17" fmla="*/ 1991033 h 3406879"/>
              <a:gd name="connsiteX18" fmla="*/ 2153265 w 4233527"/>
              <a:gd name="connsiteY18" fmla="*/ 1976285 h 3406879"/>
              <a:gd name="connsiteX19" fmla="*/ 2197510 w 4233527"/>
              <a:gd name="connsiteY19" fmla="*/ 1887795 h 3406879"/>
              <a:gd name="connsiteX20" fmla="*/ 2241755 w 4233527"/>
              <a:gd name="connsiteY20" fmla="*/ 1858298 h 3406879"/>
              <a:gd name="connsiteX21" fmla="*/ 2418736 w 4233527"/>
              <a:gd name="connsiteY21" fmla="*/ 1710814 h 3406879"/>
              <a:gd name="connsiteX22" fmla="*/ 2507226 w 4233527"/>
              <a:gd name="connsiteY22" fmla="*/ 1681317 h 3406879"/>
              <a:gd name="connsiteX23" fmla="*/ 2551471 w 4233527"/>
              <a:gd name="connsiteY23" fmla="*/ 1666569 h 3406879"/>
              <a:gd name="connsiteX24" fmla="*/ 2595717 w 4233527"/>
              <a:gd name="connsiteY24" fmla="*/ 1637072 h 3406879"/>
              <a:gd name="connsiteX25" fmla="*/ 2684207 w 4233527"/>
              <a:gd name="connsiteY25" fmla="*/ 1607575 h 3406879"/>
              <a:gd name="connsiteX26" fmla="*/ 2772697 w 4233527"/>
              <a:gd name="connsiteY26" fmla="*/ 1563330 h 3406879"/>
              <a:gd name="connsiteX27" fmla="*/ 2861187 w 4233527"/>
              <a:gd name="connsiteY27" fmla="*/ 1519085 h 3406879"/>
              <a:gd name="connsiteX28" fmla="*/ 2949678 w 4233527"/>
              <a:gd name="connsiteY28" fmla="*/ 1474840 h 3406879"/>
              <a:gd name="connsiteX29" fmla="*/ 3038168 w 4233527"/>
              <a:gd name="connsiteY29" fmla="*/ 1430595 h 3406879"/>
              <a:gd name="connsiteX30" fmla="*/ 3170904 w 4233527"/>
              <a:gd name="connsiteY30" fmla="*/ 1356853 h 3406879"/>
              <a:gd name="connsiteX31" fmla="*/ 3274142 w 4233527"/>
              <a:gd name="connsiteY31" fmla="*/ 1283111 h 3406879"/>
              <a:gd name="connsiteX32" fmla="*/ 3318387 w 4233527"/>
              <a:gd name="connsiteY32" fmla="*/ 1238866 h 3406879"/>
              <a:gd name="connsiteX33" fmla="*/ 3406878 w 4233527"/>
              <a:gd name="connsiteY33" fmla="*/ 1194621 h 3406879"/>
              <a:gd name="connsiteX34" fmla="*/ 3451123 w 4233527"/>
              <a:gd name="connsiteY34" fmla="*/ 1165124 h 3406879"/>
              <a:gd name="connsiteX35" fmla="*/ 3539613 w 4233527"/>
              <a:gd name="connsiteY35" fmla="*/ 1091382 h 3406879"/>
              <a:gd name="connsiteX36" fmla="*/ 3583858 w 4233527"/>
              <a:gd name="connsiteY36" fmla="*/ 1076633 h 3406879"/>
              <a:gd name="connsiteX37" fmla="*/ 3672349 w 4233527"/>
              <a:gd name="connsiteY37" fmla="*/ 1017640 h 3406879"/>
              <a:gd name="connsiteX38" fmla="*/ 3701846 w 4233527"/>
              <a:gd name="connsiteY38" fmla="*/ 973395 h 3406879"/>
              <a:gd name="connsiteX39" fmla="*/ 3790336 w 4233527"/>
              <a:gd name="connsiteY39" fmla="*/ 899653 h 3406879"/>
              <a:gd name="connsiteX40" fmla="*/ 3805084 w 4233527"/>
              <a:gd name="connsiteY40" fmla="*/ 855408 h 3406879"/>
              <a:gd name="connsiteX41" fmla="*/ 3849329 w 4233527"/>
              <a:gd name="connsiteY41" fmla="*/ 840659 h 3406879"/>
              <a:gd name="connsiteX42" fmla="*/ 3908323 w 4233527"/>
              <a:gd name="connsiteY42" fmla="*/ 766917 h 3406879"/>
              <a:gd name="connsiteX43" fmla="*/ 3982065 w 4233527"/>
              <a:gd name="connsiteY43" fmla="*/ 663679 h 3406879"/>
              <a:gd name="connsiteX44" fmla="*/ 4026310 w 4233527"/>
              <a:gd name="connsiteY44" fmla="*/ 619433 h 3406879"/>
              <a:gd name="connsiteX45" fmla="*/ 4085304 w 4233527"/>
              <a:gd name="connsiteY45" fmla="*/ 530943 h 3406879"/>
              <a:gd name="connsiteX46" fmla="*/ 4100052 w 4233527"/>
              <a:gd name="connsiteY46" fmla="*/ 486698 h 3406879"/>
              <a:gd name="connsiteX47" fmla="*/ 4159046 w 4233527"/>
              <a:gd name="connsiteY47" fmla="*/ 398208 h 3406879"/>
              <a:gd name="connsiteX48" fmla="*/ 4188542 w 4233527"/>
              <a:gd name="connsiteY48" fmla="*/ 309717 h 3406879"/>
              <a:gd name="connsiteX49" fmla="*/ 4203291 w 4233527"/>
              <a:gd name="connsiteY49" fmla="*/ 265472 h 3406879"/>
              <a:gd name="connsiteX50" fmla="*/ 4232787 w 4233527"/>
              <a:gd name="connsiteY50" fmla="*/ 147485 h 3406879"/>
              <a:gd name="connsiteX51" fmla="*/ 4218039 w 4233527"/>
              <a:gd name="connsiteY51" fmla="*/ 29498 h 3406879"/>
              <a:gd name="connsiteX52" fmla="*/ 4100052 w 4233527"/>
              <a:gd name="connsiteY52" fmla="*/ 1 h 3406879"/>
              <a:gd name="connsiteX53" fmla="*/ 3215149 w 4233527"/>
              <a:gd name="connsiteY53" fmla="*/ 14750 h 3406879"/>
              <a:gd name="connsiteX54" fmla="*/ 3097162 w 4233527"/>
              <a:gd name="connsiteY54" fmla="*/ 44246 h 3406879"/>
              <a:gd name="connsiteX55" fmla="*/ 2893142 w 4233527"/>
              <a:gd name="connsiteY55" fmla="*/ 193697 h 3406879"/>
              <a:gd name="connsiteX56" fmla="*/ 2722307 w 4233527"/>
              <a:gd name="connsiteY56" fmla="*/ 276533 h 3406879"/>
              <a:gd name="connsiteX57" fmla="*/ 2403987 w 4233527"/>
              <a:gd name="connsiteY57" fmla="*/ 206479 h 3406879"/>
              <a:gd name="connsiteX58" fmla="*/ 2300749 w 4233527"/>
              <a:gd name="connsiteY58" fmla="*/ 221227 h 3406879"/>
              <a:gd name="connsiteX59" fmla="*/ 2138517 w 4233527"/>
              <a:gd name="connsiteY59" fmla="*/ 235975 h 3406879"/>
              <a:gd name="connsiteX60" fmla="*/ 1961536 w 4233527"/>
              <a:gd name="connsiteY60" fmla="*/ 265472 h 3406879"/>
              <a:gd name="connsiteX61" fmla="*/ 1917291 w 4233527"/>
              <a:gd name="connsiteY61" fmla="*/ 280221 h 3406879"/>
              <a:gd name="connsiteX62" fmla="*/ 1828800 w 4233527"/>
              <a:gd name="connsiteY62" fmla="*/ 294969 h 3406879"/>
              <a:gd name="connsiteX63" fmla="*/ 1312607 w 4233527"/>
              <a:gd name="connsiteY63" fmla="*/ 280221 h 3406879"/>
              <a:gd name="connsiteX64" fmla="*/ 929149 w 4233527"/>
              <a:gd name="connsiteY64" fmla="*/ 280221 h 3406879"/>
              <a:gd name="connsiteX65" fmla="*/ 884904 w 4233527"/>
              <a:gd name="connsiteY65" fmla="*/ 294969 h 3406879"/>
              <a:gd name="connsiteX66" fmla="*/ 796413 w 4233527"/>
              <a:gd name="connsiteY66" fmla="*/ 353962 h 3406879"/>
              <a:gd name="connsiteX67" fmla="*/ 707923 w 4233527"/>
              <a:gd name="connsiteY67" fmla="*/ 442453 h 3406879"/>
              <a:gd name="connsiteX68" fmla="*/ 648929 w 4233527"/>
              <a:gd name="connsiteY68" fmla="*/ 530943 h 3406879"/>
              <a:gd name="connsiteX69" fmla="*/ 545691 w 4233527"/>
              <a:gd name="connsiteY69" fmla="*/ 663679 h 3406879"/>
              <a:gd name="connsiteX70" fmla="*/ 501446 w 4233527"/>
              <a:gd name="connsiteY70" fmla="*/ 766917 h 3406879"/>
              <a:gd name="connsiteX71" fmla="*/ 471949 w 4233527"/>
              <a:gd name="connsiteY71" fmla="*/ 855408 h 3406879"/>
              <a:gd name="connsiteX72" fmla="*/ 457200 w 4233527"/>
              <a:gd name="connsiteY72" fmla="*/ 899653 h 3406879"/>
              <a:gd name="connsiteX73" fmla="*/ 442452 w 4233527"/>
              <a:gd name="connsiteY73" fmla="*/ 943898 h 3406879"/>
              <a:gd name="connsiteX74" fmla="*/ 412955 w 4233527"/>
              <a:gd name="connsiteY74" fmla="*/ 988143 h 3406879"/>
              <a:gd name="connsiteX75" fmla="*/ 383458 w 4233527"/>
              <a:gd name="connsiteY75" fmla="*/ 1106130 h 3406879"/>
              <a:gd name="connsiteX76" fmla="*/ 353962 w 4233527"/>
              <a:gd name="connsiteY76" fmla="*/ 1150375 h 3406879"/>
              <a:gd name="connsiteX77" fmla="*/ 324465 w 4233527"/>
              <a:gd name="connsiteY77" fmla="*/ 1268362 h 3406879"/>
              <a:gd name="connsiteX78" fmla="*/ 309717 w 4233527"/>
              <a:gd name="connsiteY78" fmla="*/ 1312608 h 3406879"/>
              <a:gd name="connsiteX79" fmla="*/ 265471 w 4233527"/>
              <a:gd name="connsiteY79" fmla="*/ 1371601 h 3406879"/>
              <a:gd name="connsiteX80" fmla="*/ 235975 w 4233527"/>
              <a:gd name="connsiteY80" fmla="*/ 1460092 h 3406879"/>
              <a:gd name="connsiteX81" fmla="*/ 221226 w 4233527"/>
              <a:gd name="connsiteY81" fmla="*/ 1504337 h 3406879"/>
              <a:gd name="connsiteX82" fmla="*/ 191729 w 4233527"/>
              <a:gd name="connsiteY82" fmla="*/ 1548582 h 3406879"/>
              <a:gd name="connsiteX83" fmla="*/ 162233 w 4233527"/>
              <a:gd name="connsiteY83" fmla="*/ 1651821 h 3406879"/>
              <a:gd name="connsiteX84" fmla="*/ 147484 w 4233527"/>
              <a:gd name="connsiteY84" fmla="*/ 1696066 h 3406879"/>
              <a:gd name="connsiteX85" fmla="*/ 132736 w 4233527"/>
              <a:gd name="connsiteY85" fmla="*/ 1755059 h 3406879"/>
              <a:gd name="connsiteX86" fmla="*/ 103239 w 4233527"/>
              <a:gd name="connsiteY86" fmla="*/ 1799304 h 3406879"/>
              <a:gd name="connsiteX87" fmla="*/ 88491 w 4233527"/>
              <a:gd name="connsiteY87" fmla="*/ 1873046 h 3406879"/>
              <a:gd name="connsiteX88" fmla="*/ 73742 w 4233527"/>
              <a:gd name="connsiteY88" fmla="*/ 1917292 h 3406879"/>
              <a:gd name="connsiteX89" fmla="*/ 58994 w 4233527"/>
              <a:gd name="connsiteY89" fmla="*/ 2005782 h 3406879"/>
              <a:gd name="connsiteX90" fmla="*/ 29497 w 4233527"/>
              <a:gd name="connsiteY90" fmla="*/ 2300750 h 3406879"/>
              <a:gd name="connsiteX91" fmla="*/ 0 w 4233527"/>
              <a:gd name="connsiteY91" fmla="*/ 2477730 h 3406879"/>
              <a:gd name="connsiteX92" fmla="*/ 14749 w 4233527"/>
              <a:gd name="connsiteY92" fmla="*/ 2684208 h 3406879"/>
              <a:gd name="connsiteX93" fmla="*/ 29497 w 4233527"/>
              <a:gd name="connsiteY93" fmla="*/ 2728453 h 3406879"/>
              <a:gd name="connsiteX94" fmla="*/ 58994 w 4233527"/>
              <a:gd name="connsiteY94" fmla="*/ 2979175 h 3406879"/>
              <a:gd name="connsiteX95" fmla="*/ 73742 w 4233527"/>
              <a:gd name="connsiteY95" fmla="*/ 3023421 h 3406879"/>
              <a:gd name="connsiteX96" fmla="*/ 132736 w 4233527"/>
              <a:gd name="connsiteY96" fmla="*/ 3111911 h 3406879"/>
              <a:gd name="connsiteX97" fmla="*/ 206478 w 4233527"/>
              <a:gd name="connsiteY97" fmla="*/ 3200401 h 3406879"/>
              <a:gd name="connsiteX98" fmla="*/ 265471 w 4233527"/>
              <a:gd name="connsiteY98" fmla="*/ 3200401 h 3406879"/>
              <a:gd name="connsiteX99" fmla="*/ 457200 w 4233527"/>
              <a:gd name="connsiteY99" fmla="*/ 3406879 h 3406879"/>
              <a:gd name="connsiteX0" fmla="*/ 206478 w 4233527"/>
              <a:gd name="connsiteY0" fmla="*/ 3303640 h 3406879"/>
              <a:gd name="connsiteX1" fmla="*/ 206478 w 4233527"/>
              <a:gd name="connsiteY1" fmla="*/ 3303640 h 3406879"/>
              <a:gd name="connsiteX2" fmla="*/ 1106129 w 4233527"/>
              <a:gd name="connsiteY2" fmla="*/ 2934930 h 3406879"/>
              <a:gd name="connsiteX3" fmla="*/ 1194620 w 4233527"/>
              <a:gd name="connsiteY3" fmla="*/ 2905433 h 3406879"/>
              <a:gd name="connsiteX4" fmla="*/ 1283110 w 4233527"/>
              <a:gd name="connsiteY4" fmla="*/ 2846440 h 3406879"/>
              <a:gd name="connsiteX5" fmla="*/ 1401097 w 4233527"/>
              <a:gd name="connsiteY5" fmla="*/ 2743201 h 3406879"/>
              <a:gd name="connsiteX6" fmla="*/ 1445342 w 4233527"/>
              <a:gd name="connsiteY6" fmla="*/ 2713704 h 3406879"/>
              <a:gd name="connsiteX7" fmla="*/ 1474839 w 4233527"/>
              <a:gd name="connsiteY7" fmla="*/ 2669459 h 3406879"/>
              <a:gd name="connsiteX8" fmla="*/ 1563329 w 4233527"/>
              <a:gd name="connsiteY8" fmla="*/ 2610466 h 3406879"/>
              <a:gd name="connsiteX9" fmla="*/ 1607575 w 4233527"/>
              <a:gd name="connsiteY9" fmla="*/ 2580969 h 3406879"/>
              <a:gd name="connsiteX10" fmla="*/ 1696065 w 4233527"/>
              <a:gd name="connsiteY10" fmla="*/ 2492479 h 3406879"/>
              <a:gd name="connsiteX11" fmla="*/ 1740310 w 4233527"/>
              <a:gd name="connsiteY11" fmla="*/ 2448233 h 3406879"/>
              <a:gd name="connsiteX12" fmla="*/ 1799304 w 4233527"/>
              <a:gd name="connsiteY12" fmla="*/ 2374492 h 3406879"/>
              <a:gd name="connsiteX13" fmla="*/ 1902542 w 4233527"/>
              <a:gd name="connsiteY13" fmla="*/ 2256504 h 3406879"/>
              <a:gd name="connsiteX14" fmla="*/ 1961536 w 4233527"/>
              <a:gd name="connsiteY14" fmla="*/ 2182762 h 3406879"/>
              <a:gd name="connsiteX15" fmla="*/ 1976284 w 4233527"/>
              <a:gd name="connsiteY15" fmla="*/ 2138517 h 3406879"/>
              <a:gd name="connsiteX16" fmla="*/ 2064775 w 4233527"/>
              <a:gd name="connsiteY16" fmla="*/ 2079524 h 3406879"/>
              <a:gd name="connsiteX17" fmla="*/ 2109020 w 4233527"/>
              <a:gd name="connsiteY17" fmla="*/ 1991033 h 3406879"/>
              <a:gd name="connsiteX18" fmla="*/ 2153265 w 4233527"/>
              <a:gd name="connsiteY18" fmla="*/ 1976285 h 3406879"/>
              <a:gd name="connsiteX19" fmla="*/ 2197510 w 4233527"/>
              <a:gd name="connsiteY19" fmla="*/ 1887795 h 3406879"/>
              <a:gd name="connsiteX20" fmla="*/ 2241755 w 4233527"/>
              <a:gd name="connsiteY20" fmla="*/ 1858298 h 3406879"/>
              <a:gd name="connsiteX21" fmla="*/ 2418736 w 4233527"/>
              <a:gd name="connsiteY21" fmla="*/ 1710814 h 3406879"/>
              <a:gd name="connsiteX22" fmla="*/ 2507226 w 4233527"/>
              <a:gd name="connsiteY22" fmla="*/ 1681317 h 3406879"/>
              <a:gd name="connsiteX23" fmla="*/ 2551471 w 4233527"/>
              <a:gd name="connsiteY23" fmla="*/ 1666569 h 3406879"/>
              <a:gd name="connsiteX24" fmla="*/ 2595717 w 4233527"/>
              <a:gd name="connsiteY24" fmla="*/ 1637072 h 3406879"/>
              <a:gd name="connsiteX25" fmla="*/ 2684207 w 4233527"/>
              <a:gd name="connsiteY25" fmla="*/ 1607575 h 3406879"/>
              <a:gd name="connsiteX26" fmla="*/ 2772697 w 4233527"/>
              <a:gd name="connsiteY26" fmla="*/ 1563330 h 3406879"/>
              <a:gd name="connsiteX27" fmla="*/ 2861187 w 4233527"/>
              <a:gd name="connsiteY27" fmla="*/ 1519085 h 3406879"/>
              <a:gd name="connsiteX28" fmla="*/ 2949678 w 4233527"/>
              <a:gd name="connsiteY28" fmla="*/ 1474840 h 3406879"/>
              <a:gd name="connsiteX29" fmla="*/ 3038168 w 4233527"/>
              <a:gd name="connsiteY29" fmla="*/ 1430595 h 3406879"/>
              <a:gd name="connsiteX30" fmla="*/ 3170904 w 4233527"/>
              <a:gd name="connsiteY30" fmla="*/ 1356853 h 3406879"/>
              <a:gd name="connsiteX31" fmla="*/ 3274142 w 4233527"/>
              <a:gd name="connsiteY31" fmla="*/ 1283111 h 3406879"/>
              <a:gd name="connsiteX32" fmla="*/ 3318387 w 4233527"/>
              <a:gd name="connsiteY32" fmla="*/ 1238866 h 3406879"/>
              <a:gd name="connsiteX33" fmla="*/ 3406878 w 4233527"/>
              <a:gd name="connsiteY33" fmla="*/ 1194621 h 3406879"/>
              <a:gd name="connsiteX34" fmla="*/ 3451123 w 4233527"/>
              <a:gd name="connsiteY34" fmla="*/ 1165124 h 3406879"/>
              <a:gd name="connsiteX35" fmla="*/ 3539613 w 4233527"/>
              <a:gd name="connsiteY35" fmla="*/ 1091382 h 3406879"/>
              <a:gd name="connsiteX36" fmla="*/ 3583858 w 4233527"/>
              <a:gd name="connsiteY36" fmla="*/ 1076633 h 3406879"/>
              <a:gd name="connsiteX37" fmla="*/ 3672349 w 4233527"/>
              <a:gd name="connsiteY37" fmla="*/ 1017640 h 3406879"/>
              <a:gd name="connsiteX38" fmla="*/ 3701846 w 4233527"/>
              <a:gd name="connsiteY38" fmla="*/ 973395 h 3406879"/>
              <a:gd name="connsiteX39" fmla="*/ 3790336 w 4233527"/>
              <a:gd name="connsiteY39" fmla="*/ 899653 h 3406879"/>
              <a:gd name="connsiteX40" fmla="*/ 3805084 w 4233527"/>
              <a:gd name="connsiteY40" fmla="*/ 855408 h 3406879"/>
              <a:gd name="connsiteX41" fmla="*/ 3849329 w 4233527"/>
              <a:gd name="connsiteY41" fmla="*/ 840659 h 3406879"/>
              <a:gd name="connsiteX42" fmla="*/ 3908323 w 4233527"/>
              <a:gd name="connsiteY42" fmla="*/ 766917 h 3406879"/>
              <a:gd name="connsiteX43" fmla="*/ 3982065 w 4233527"/>
              <a:gd name="connsiteY43" fmla="*/ 663679 h 3406879"/>
              <a:gd name="connsiteX44" fmla="*/ 4026310 w 4233527"/>
              <a:gd name="connsiteY44" fmla="*/ 619433 h 3406879"/>
              <a:gd name="connsiteX45" fmla="*/ 4085304 w 4233527"/>
              <a:gd name="connsiteY45" fmla="*/ 530943 h 3406879"/>
              <a:gd name="connsiteX46" fmla="*/ 4100052 w 4233527"/>
              <a:gd name="connsiteY46" fmla="*/ 486698 h 3406879"/>
              <a:gd name="connsiteX47" fmla="*/ 4159046 w 4233527"/>
              <a:gd name="connsiteY47" fmla="*/ 398208 h 3406879"/>
              <a:gd name="connsiteX48" fmla="*/ 4188542 w 4233527"/>
              <a:gd name="connsiteY48" fmla="*/ 309717 h 3406879"/>
              <a:gd name="connsiteX49" fmla="*/ 4203291 w 4233527"/>
              <a:gd name="connsiteY49" fmla="*/ 265472 h 3406879"/>
              <a:gd name="connsiteX50" fmla="*/ 4232787 w 4233527"/>
              <a:gd name="connsiteY50" fmla="*/ 147485 h 3406879"/>
              <a:gd name="connsiteX51" fmla="*/ 4218039 w 4233527"/>
              <a:gd name="connsiteY51" fmla="*/ 29498 h 3406879"/>
              <a:gd name="connsiteX52" fmla="*/ 4100052 w 4233527"/>
              <a:gd name="connsiteY52" fmla="*/ 1 h 3406879"/>
              <a:gd name="connsiteX53" fmla="*/ 3215149 w 4233527"/>
              <a:gd name="connsiteY53" fmla="*/ 14750 h 3406879"/>
              <a:gd name="connsiteX54" fmla="*/ 3097162 w 4233527"/>
              <a:gd name="connsiteY54" fmla="*/ 44246 h 3406879"/>
              <a:gd name="connsiteX55" fmla="*/ 2893142 w 4233527"/>
              <a:gd name="connsiteY55" fmla="*/ 193697 h 3406879"/>
              <a:gd name="connsiteX56" fmla="*/ 2722307 w 4233527"/>
              <a:gd name="connsiteY56" fmla="*/ 276533 h 3406879"/>
              <a:gd name="connsiteX57" fmla="*/ 2300749 w 4233527"/>
              <a:gd name="connsiteY57" fmla="*/ 221227 h 3406879"/>
              <a:gd name="connsiteX58" fmla="*/ 2138517 w 4233527"/>
              <a:gd name="connsiteY58" fmla="*/ 235975 h 3406879"/>
              <a:gd name="connsiteX59" fmla="*/ 1961536 w 4233527"/>
              <a:gd name="connsiteY59" fmla="*/ 265472 h 3406879"/>
              <a:gd name="connsiteX60" fmla="*/ 1917291 w 4233527"/>
              <a:gd name="connsiteY60" fmla="*/ 280221 h 3406879"/>
              <a:gd name="connsiteX61" fmla="*/ 1828800 w 4233527"/>
              <a:gd name="connsiteY61" fmla="*/ 294969 h 3406879"/>
              <a:gd name="connsiteX62" fmla="*/ 1312607 w 4233527"/>
              <a:gd name="connsiteY62" fmla="*/ 280221 h 3406879"/>
              <a:gd name="connsiteX63" fmla="*/ 929149 w 4233527"/>
              <a:gd name="connsiteY63" fmla="*/ 280221 h 3406879"/>
              <a:gd name="connsiteX64" fmla="*/ 884904 w 4233527"/>
              <a:gd name="connsiteY64" fmla="*/ 294969 h 3406879"/>
              <a:gd name="connsiteX65" fmla="*/ 796413 w 4233527"/>
              <a:gd name="connsiteY65" fmla="*/ 353962 h 3406879"/>
              <a:gd name="connsiteX66" fmla="*/ 707923 w 4233527"/>
              <a:gd name="connsiteY66" fmla="*/ 442453 h 3406879"/>
              <a:gd name="connsiteX67" fmla="*/ 648929 w 4233527"/>
              <a:gd name="connsiteY67" fmla="*/ 530943 h 3406879"/>
              <a:gd name="connsiteX68" fmla="*/ 545691 w 4233527"/>
              <a:gd name="connsiteY68" fmla="*/ 663679 h 3406879"/>
              <a:gd name="connsiteX69" fmla="*/ 501446 w 4233527"/>
              <a:gd name="connsiteY69" fmla="*/ 766917 h 3406879"/>
              <a:gd name="connsiteX70" fmla="*/ 471949 w 4233527"/>
              <a:gd name="connsiteY70" fmla="*/ 855408 h 3406879"/>
              <a:gd name="connsiteX71" fmla="*/ 457200 w 4233527"/>
              <a:gd name="connsiteY71" fmla="*/ 899653 h 3406879"/>
              <a:gd name="connsiteX72" fmla="*/ 442452 w 4233527"/>
              <a:gd name="connsiteY72" fmla="*/ 943898 h 3406879"/>
              <a:gd name="connsiteX73" fmla="*/ 412955 w 4233527"/>
              <a:gd name="connsiteY73" fmla="*/ 988143 h 3406879"/>
              <a:gd name="connsiteX74" fmla="*/ 383458 w 4233527"/>
              <a:gd name="connsiteY74" fmla="*/ 1106130 h 3406879"/>
              <a:gd name="connsiteX75" fmla="*/ 353962 w 4233527"/>
              <a:gd name="connsiteY75" fmla="*/ 1150375 h 3406879"/>
              <a:gd name="connsiteX76" fmla="*/ 324465 w 4233527"/>
              <a:gd name="connsiteY76" fmla="*/ 1268362 h 3406879"/>
              <a:gd name="connsiteX77" fmla="*/ 309717 w 4233527"/>
              <a:gd name="connsiteY77" fmla="*/ 1312608 h 3406879"/>
              <a:gd name="connsiteX78" fmla="*/ 265471 w 4233527"/>
              <a:gd name="connsiteY78" fmla="*/ 1371601 h 3406879"/>
              <a:gd name="connsiteX79" fmla="*/ 235975 w 4233527"/>
              <a:gd name="connsiteY79" fmla="*/ 1460092 h 3406879"/>
              <a:gd name="connsiteX80" fmla="*/ 221226 w 4233527"/>
              <a:gd name="connsiteY80" fmla="*/ 1504337 h 3406879"/>
              <a:gd name="connsiteX81" fmla="*/ 191729 w 4233527"/>
              <a:gd name="connsiteY81" fmla="*/ 1548582 h 3406879"/>
              <a:gd name="connsiteX82" fmla="*/ 162233 w 4233527"/>
              <a:gd name="connsiteY82" fmla="*/ 1651821 h 3406879"/>
              <a:gd name="connsiteX83" fmla="*/ 147484 w 4233527"/>
              <a:gd name="connsiteY83" fmla="*/ 1696066 h 3406879"/>
              <a:gd name="connsiteX84" fmla="*/ 132736 w 4233527"/>
              <a:gd name="connsiteY84" fmla="*/ 1755059 h 3406879"/>
              <a:gd name="connsiteX85" fmla="*/ 103239 w 4233527"/>
              <a:gd name="connsiteY85" fmla="*/ 1799304 h 3406879"/>
              <a:gd name="connsiteX86" fmla="*/ 88491 w 4233527"/>
              <a:gd name="connsiteY86" fmla="*/ 1873046 h 3406879"/>
              <a:gd name="connsiteX87" fmla="*/ 73742 w 4233527"/>
              <a:gd name="connsiteY87" fmla="*/ 1917292 h 3406879"/>
              <a:gd name="connsiteX88" fmla="*/ 58994 w 4233527"/>
              <a:gd name="connsiteY88" fmla="*/ 2005782 h 3406879"/>
              <a:gd name="connsiteX89" fmla="*/ 29497 w 4233527"/>
              <a:gd name="connsiteY89" fmla="*/ 2300750 h 3406879"/>
              <a:gd name="connsiteX90" fmla="*/ 0 w 4233527"/>
              <a:gd name="connsiteY90" fmla="*/ 2477730 h 3406879"/>
              <a:gd name="connsiteX91" fmla="*/ 14749 w 4233527"/>
              <a:gd name="connsiteY91" fmla="*/ 2684208 h 3406879"/>
              <a:gd name="connsiteX92" fmla="*/ 29497 w 4233527"/>
              <a:gd name="connsiteY92" fmla="*/ 2728453 h 3406879"/>
              <a:gd name="connsiteX93" fmla="*/ 58994 w 4233527"/>
              <a:gd name="connsiteY93" fmla="*/ 2979175 h 3406879"/>
              <a:gd name="connsiteX94" fmla="*/ 73742 w 4233527"/>
              <a:gd name="connsiteY94" fmla="*/ 3023421 h 3406879"/>
              <a:gd name="connsiteX95" fmla="*/ 132736 w 4233527"/>
              <a:gd name="connsiteY95" fmla="*/ 3111911 h 3406879"/>
              <a:gd name="connsiteX96" fmla="*/ 206478 w 4233527"/>
              <a:gd name="connsiteY96" fmla="*/ 3200401 h 3406879"/>
              <a:gd name="connsiteX97" fmla="*/ 265471 w 4233527"/>
              <a:gd name="connsiteY97" fmla="*/ 3200401 h 3406879"/>
              <a:gd name="connsiteX98" fmla="*/ 457200 w 4233527"/>
              <a:gd name="connsiteY98" fmla="*/ 3406879 h 3406879"/>
              <a:gd name="connsiteX0" fmla="*/ 206478 w 4233527"/>
              <a:gd name="connsiteY0" fmla="*/ 3303640 h 3303640"/>
              <a:gd name="connsiteX1" fmla="*/ 206478 w 4233527"/>
              <a:gd name="connsiteY1" fmla="*/ 3303640 h 3303640"/>
              <a:gd name="connsiteX2" fmla="*/ 1106129 w 4233527"/>
              <a:gd name="connsiteY2" fmla="*/ 2934930 h 3303640"/>
              <a:gd name="connsiteX3" fmla="*/ 1194620 w 4233527"/>
              <a:gd name="connsiteY3" fmla="*/ 2905433 h 3303640"/>
              <a:gd name="connsiteX4" fmla="*/ 1283110 w 4233527"/>
              <a:gd name="connsiteY4" fmla="*/ 2846440 h 3303640"/>
              <a:gd name="connsiteX5" fmla="*/ 1401097 w 4233527"/>
              <a:gd name="connsiteY5" fmla="*/ 2743201 h 3303640"/>
              <a:gd name="connsiteX6" fmla="*/ 1445342 w 4233527"/>
              <a:gd name="connsiteY6" fmla="*/ 2713704 h 3303640"/>
              <a:gd name="connsiteX7" fmla="*/ 1474839 w 4233527"/>
              <a:gd name="connsiteY7" fmla="*/ 2669459 h 3303640"/>
              <a:gd name="connsiteX8" fmla="*/ 1563329 w 4233527"/>
              <a:gd name="connsiteY8" fmla="*/ 2610466 h 3303640"/>
              <a:gd name="connsiteX9" fmla="*/ 1607575 w 4233527"/>
              <a:gd name="connsiteY9" fmla="*/ 2580969 h 3303640"/>
              <a:gd name="connsiteX10" fmla="*/ 1696065 w 4233527"/>
              <a:gd name="connsiteY10" fmla="*/ 2492479 h 3303640"/>
              <a:gd name="connsiteX11" fmla="*/ 1740310 w 4233527"/>
              <a:gd name="connsiteY11" fmla="*/ 2448233 h 3303640"/>
              <a:gd name="connsiteX12" fmla="*/ 1799304 w 4233527"/>
              <a:gd name="connsiteY12" fmla="*/ 2374492 h 3303640"/>
              <a:gd name="connsiteX13" fmla="*/ 1902542 w 4233527"/>
              <a:gd name="connsiteY13" fmla="*/ 2256504 h 3303640"/>
              <a:gd name="connsiteX14" fmla="*/ 1961536 w 4233527"/>
              <a:gd name="connsiteY14" fmla="*/ 2182762 h 3303640"/>
              <a:gd name="connsiteX15" fmla="*/ 1976284 w 4233527"/>
              <a:gd name="connsiteY15" fmla="*/ 2138517 h 3303640"/>
              <a:gd name="connsiteX16" fmla="*/ 2064775 w 4233527"/>
              <a:gd name="connsiteY16" fmla="*/ 2079524 h 3303640"/>
              <a:gd name="connsiteX17" fmla="*/ 2109020 w 4233527"/>
              <a:gd name="connsiteY17" fmla="*/ 1991033 h 3303640"/>
              <a:gd name="connsiteX18" fmla="*/ 2153265 w 4233527"/>
              <a:gd name="connsiteY18" fmla="*/ 1976285 h 3303640"/>
              <a:gd name="connsiteX19" fmla="*/ 2197510 w 4233527"/>
              <a:gd name="connsiteY19" fmla="*/ 1887795 h 3303640"/>
              <a:gd name="connsiteX20" fmla="*/ 2241755 w 4233527"/>
              <a:gd name="connsiteY20" fmla="*/ 1858298 h 3303640"/>
              <a:gd name="connsiteX21" fmla="*/ 2418736 w 4233527"/>
              <a:gd name="connsiteY21" fmla="*/ 1710814 h 3303640"/>
              <a:gd name="connsiteX22" fmla="*/ 2507226 w 4233527"/>
              <a:gd name="connsiteY22" fmla="*/ 1681317 h 3303640"/>
              <a:gd name="connsiteX23" fmla="*/ 2551471 w 4233527"/>
              <a:gd name="connsiteY23" fmla="*/ 1666569 h 3303640"/>
              <a:gd name="connsiteX24" fmla="*/ 2595717 w 4233527"/>
              <a:gd name="connsiteY24" fmla="*/ 1637072 h 3303640"/>
              <a:gd name="connsiteX25" fmla="*/ 2684207 w 4233527"/>
              <a:gd name="connsiteY25" fmla="*/ 1607575 h 3303640"/>
              <a:gd name="connsiteX26" fmla="*/ 2772697 w 4233527"/>
              <a:gd name="connsiteY26" fmla="*/ 1563330 h 3303640"/>
              <a:gd name="connsiteX27" fmla="*/ 2861187 w 4233527"/>
              <a:gd name="connsiteY27" fmla="*/ 1519085 h 3303640"/>
              <a:gd name="connsiteX28" fmla="*/ 2949678 w 4233527"/>
              <a:gd name="connsiteY28" fmla="*/ 1474840 h 3303640"/>
              <a:gd name="connsiteX29" fmla="*/ 3038168 w 4233527"/>
              <a:gd name="connsiteY29" fmla="*/ 1430595 h 3303640"/>
              <a:gd name="connsiteX30" fmla="*/ 3170904 w 4233527"/>
              <a:gd name="connsiteY30" fmla="*/ 1356853 h 3303640"/>
              <a:gd name="connsiteX31" fmla="*/ 3274142 w 4233527"/>
              <a:gd name="connsiteY31" fmla="*/ 1283111 h 3303640"/>
              <a:gd name="connsiteX32" fmla="*/ 3318387 w 4233527"/>
              <a:gd name="connsiteY32" fmla="*/ 1238866 h 3303640"/>
              <a:gd name="connsiteX33" fmla="*/ 3406878 w 4233527"/>
              <a:gd name="connsiteY33" fmla="*/ 1194621 h 3303640"/>
              <a:gd name="connsiteX34" fmla="*/ 3451123 w 4233527"/>
              <a:gd name="connsiteY34" fmla="*/ 1165124 h 3303640"/>
              <a:gd name="connsiteX35" fmla="*/ 3539613 w 4233527"/>
              <a:gd name="connsiteY35" fmla="*/ 1091382 h 3303640"/>
              <a:gd name="connsiteX36" fmla="*/ 3583858 w 4233527"/>
              <a:gd name="connsiteY36" fmla="*/ 1076633 h 3303640"/>
              <a:gd name="connsiteX37" fmla="*/ 3672349 w 4233527"/>
              <a:gd name="connsiteY37" fmla="*/ 1017640 h 3303640"/>
              <a:gd name="connsiteX38" fmla="*/ 3701846 w 4233527"/>
              <a:gd name="connsiteY38" fmla="*/ 973395 h 3303640"/>
              <a:gd name="connsiteX39" fmla="*/ 3790336 w 4233527"/>
              <a:gd name="connsiteY39" fmla="*/ 899653 h 3303640"/>
              <a:gd name="connsiteX40" fmla="*/ 3805084 w 4233527"/>
              <a:gd name="connsiteY40" fmla="*/ 855408 h 3303640"/>
              <a:gd name="connsiteX41" fmla="*/ 3849329 w 4233527"/>
              <a:gd name="connsiteY41" fmla="*/ 840659 h 3303640"/>
              <a:gd name="connsiteX42" fmla="*/ 3908323 w 4233527"/>
              <a:gd name="connsiteY42" fmla="*/ 766917 h 3303640"/>
              <a:gd name="connsiteX43" fmla="*/ 3982065 w 4233527"/>
              <a:gd name="connsiteY43" fmla="*/ 663679 h 3303640"/>
              <a:gd name="connsiteX44" fmla="*/ 4026310 w 4233527"/>
              <a:gd name="connsiteY44" fmla="*/ 619433 h 3303640"/>
              <a:gd name="connsiteX45" fmla="*/ 4085304 w 4233527"/>
              <a:gd name="connsiteY45" fmla="*/ 530943 h 3303640"/>
              <a:gd name="connsiteX46" fmla="*/ 4100052 w 4233527"/>
              <a:gd name="connsiteY46" fmla="*/ 486698 h 3303640"/>
              <a:gd name="connsiteX47" fmla="*/ 4159046 w 4233527"/>
              <a:gd name="connsiteY47" fmla="*/ 398208 h 3303640"/>
              <a:gd name="connsiteX48" fmla="*/ 4188542 w 4233527"/>
              <a:gd name="connsiteY48" fmla="*/ 309717 h 3303640"/>
              <a:gd name="connsiteX49" fmla="*/ 4203291 w 4233527"/>
              <a:gd name="connsiteY49" fmla="*/ 265472 h 3303640"/>
              <a:gd name="connsiteX50" fmla="*/ 4232787 w 4233527"/>
              <a:gd name="connsiteY50" fmla="*/ 147485 h 3303640"/>
              <a:gd name="connsiteX51" fmla="*/ 4218039 w 4233527"/>
              <a:gd name="connsiteY51" fmla="*/ 29498 h 3303640"/>
              <a:gd name="connsiteX52" fmla="*/ 4100052 w 4233527"/>
              <a:gd name="connsiteY52" fmla="*/ 1 h 3303640"/>
              <a:gd name="connsiteX53" fmla="*/ 3215149 w 4233527"/>
              <a:gd name="connsiteY53" fmla="*/ 14750 h 3303640"/>
              <a:gd name="connsiteX54" fmla="*/ 3097162 w 4233527"/>
              <a:gd name="connsiteY54" fmla="*/ 44246 h 3303640"/>
              <a:gd name="connsiteX55" fmla="*/ 2893142 w 4233527"/>
              <a:gd name="connsiteY55" fmla="*/ 193697 h 3303640"/>
              <a:gd name="connsiteX56" fmla="*/ 2722307 w 4233527"/>
              <a:gd name="connsiteY56" fmla="*/ 276533 h 3303640"/>
              <a:gd name="connsiteX57" fmla="*/ 2300749 w 4233527"/>
              <a:gd name="connsiteY57" fmla="*/ 221227 h 3303640"/>
              <a:gd name="connsiteX58" fmla="*/ 2138517 w 4233527"/>
              <a:gd name="connsiteY58" fmla="*/ 235975 h 3303640"/>
              <a:gd name="connsiteX59" fmla="*/ 1961536 w 4233527"/>
              <a:gd name="connsiteY59" fmla="*/ 265472 h 3303640"/>
              <a:gd name="connsiteX60" fmla="*/ 1917291 w 4233527"/>
              <a:gd name="connsiteY60" fmla="*/ 280221 h 3303640"/>
              <a:gd name="connsiteX61" fmla="*/ 1828800 w 4233527"/>
              <a:gd name="connsiteY61" fmla="*/ 294969 h 3303640"/>
              <a:gd name="connsiteX62" fmla="*/ 1312607 w 4233527"/>
              <a:gd name="connsiteY62" fmla="*/ 280221 h 3303640"/>
              <a:gd name="connsiteX63" fmla="*/ 929149 w 4233527"/>
              <a:gd name="connsiteY63" fmla="*/ 280221 h 3303640"/>
              <a:gd name="connsiteX64" fmla="*/ 884904 w 4233527"/>
              <a:gd name="connsiteY64" fmla="*/ 294969 h 3303640"/>
              <a:gd name="connsiteX65" fmla="*/ 796413 w 4233527"/>
              <a:gd name="connsiteY65" fmla="*/ 353962 h 3303640"/>
              <a:gd name="connsiteX66" fmla="*/ 707923 w 4233527"/>
              <a:gd name="connsiteY66" fmla="*/ 442453 h 3303640"/>
              <a:gd name="connsiteX67" fmla="*/ 648929 w 4233527"/>
              <a:gd name="connsiteY67" fmla="*/ 530943 h 3303640"/>
              <a:gd name="connsiteX68" fmla="*/ 545691 w 4233527"/>
              <a:gd name="connsiteY68" fmla="*/ 663679 h 3303640"/>
              <a:gd name="connsiteX69" fmla="*/ 501446 w 4233527"/>
              <a:gd name="connsiteY69" fmla="*/ 766917 h 3303640"/>
              <a:gd name="connsiteX70" fmla="*/ 471949 w 4233527"/>
              <a:gd name="connsiteY70" fmla="*/ 855408 h 3303640"/>
              <a:gd name="connsiteX71" fmla="*/ 457200 w 4233527"/>
              <a:gd name="connsiteY71" fmla="*/ 899653 h 3303640"/>
              <a:gd name="connsiteX72" fmla="*/ 442452 w 4233527"/>
              <a:gd name="connsiteY72" fmla="*/ 943898 h 3303640"/>
              <a:gd name="connsiteX73" fmla="*/ 412955 w 4233527"/>
              <a:gd name="connsiteY73" fmla="*/ 988143 h 3303640"/>
              <a:gd name="connsiteX74" fmla="*/ 383458 w 4233527"/>
              <a:gd name="connsiteY74" fmla="*/ 1106130 h 3303640"/>
              <a:gd name="connsiteX75" fmla="*/ 353962 w 4233527"/>
              <a:gd name="connsiteY75" fmla="*/ 1150375 h 3303640"/>
              <a:gd name="connsiteX76" fmla="*/ 324465 w 4233527"/>
              <a:gd name="connsiteY76" fmla="*/ 1268362 h 3303640"/>
              <a:gd name="connsiteX77" fmla="*/ 309717 w 4233527"/>
              <a:gd name="connsiteY77" fmla="*/ 1312608 h 3303640"/>
              <a:gd name="connsiteX78" fmla="*/ 265471 w 4233527"/>
              <a:gd name="connsiteY78" fmla="*/ 1371601 h 3303640"/>
              <a:gd name="connsiteX79" fmla="*/ 235975 w 4233527"/>
              <a:gd name="connsiteY79" fmla="*/ 1460092 h 3303640"/>
              <a:gd name="connsiteX80" fmla="*/ 221226 w 4233527"/>
              <a:gd name="connsiteY80" fmla="*/ 1504337 h 3303640"/>
              <a:gd name="connsiteX81" fmla="*/ 191729 w 4233527"/>
              <a:gd name="connsiteY81" fmla="*/ 1548582 h 3303640"/>
              <a:gd name="connsiteX82" fmla="*/ 162233 w 4233527"/>
              <a:gd name="connsiteY82" fmla="*/ 1651821 h 3303640"/>
              <a:gd name="connsiteX83" fmla="*/ 147484 w 4233527"/>
              <a:gd name="connsiteY83" fmla="*/ 1696066 h 3303640"/>
              <a:gd name="connsiteX84" fmla="*/ 132736 w 4233527"/>
              <a:gd name="connsiteY84" fmla="*/ 1755059 h 3303640"/>
              <a:gd name="connsiteX85" fmla="*/ 103239 w 4233527"/>
              <a:gd name="connsiteY85" fmla="*/ 1799304 h 3303640"/>
              <a:gd name="connsiteX86" fmla="*/ 88491 w 4233527"/>
              <a:gd name="connsiteY86" fmla="*/ 1873046 h 3303640"/>
              <a:gd name="connsiteX87" fmla="*/ 73742 w 4233527"/>
              <a:gd name="connsiteY87" fmla="*/ 1917292 h 3303640"/>
              <a:gd name="connsiteX88" fmla="*/ 58994 w 4233527"/>
              <a:gd name="connsiteY88" fmla="*/ 2005782 h 3303640"/>
              <a:gd name="connsiteX89" fmla="*/ 29497 w 4233527"/>
              <a:gd name="connsiteY89" fmla="*/ 2300750 h 3303640"/>
              <a:gd name="connsiteX90" fmla="*/ 0 w 4233527"/>
              <a:gd name="connsiteY90" fmla="*/ 2477730 h 3303640"/>
              <a:gd name="connsiteX91" fmla="*/ 14749 w 4233527"/>
              <a:gd name="connsiteY91" fmla="*/ 2684208 h 3303640"/>
              <a:gd name="connsiteX92" fmla="*/ 29497 w 4233527"/>
              <a:gd name="connsiteY92" fmla="*/ 2728453 h 3303640"/>
              <a:gd name="connsiteX93" fmla="*/ 58994 w 4233527"/>
              <a:gd name="connsiteY93" fmla="*/ 2979175 h 3303640"/>
              <a:gd name="connsiteX94" fmla="*/ 73742 w 4233527"/>
              <a:gd name="connsiteY94" fmla="*/ 3023421 h 3303640"/>
              <a:gd name="connsiteX95" fmla="*/ 132736 w 4233527"/>
              <a:gd name="connsiteY95" fmla="*/ 3111911 h 3303640"/>
              <a:gd name="connsiteX96" fmla="*/ 206478 w 4233527"/>
              <a:gd name="connsiteY96" fmla="*/ 3200401 h 3303640"/>
              <a:gd name="connsiteX97" fmla="*/ 265471 w 4233527"/>
              <a:gd name="connsiteY97" fmla="*/ 3200401 h 3303640"/>
              <a:gd name="connsiteX0" fmla="*/ 206478 w 4233527"/>
              <a:gd name="connsiteY0" fmla="*/ 3303640 h 3303640"/>
              <a:gd name="connsiteX1" fmla="*/ 297918 w 4233527"/>
              <a:gd name="connsiteY1" fmla="*/ 3156320 h 3303640"/>
              <a:gd name="connsiteX2" fmla="*/ 1106129 w 4233527"/>
              <a:gd name="connsiteY2" fmla="*/ 2934930 h 3303640"/>
              <a:gd name="connsiteX3" fmla="*/ 1194620 w 4233527"/>
              <a:gd name="connsiteY3" fmla="*/ 2905433 h 3303640"/>
              <a:gd name="connsiteX4" fmla="*/ 1283110 w 4233527"/>
              <a:gd name="connsiteY4" fmla="*/ 2846440 h 3303640"/>
              <a:gd name="connsiteX5" fmla="*/ 1401097 w 4233527"/>
              <a:gd name="connsiteY5" fmla="*/ 2743201 h 3303640"/>
              <a:gd name="connsiteX6" fmla="*/ 1445342 w 4233527"/>
              <a:gd name="connsiteY6" fmla="*/ 2713704 h 3303640"/>
              <a:gd name="connsiteX7" fmla="*/ 1474839 w 4233527"/>
              <a:gd name="connsiteY7" fmla="*/ 2669459 h 3303640"/>
              <a:gd name="connsiteX8" fmla="*/ 1563329 w 4233527"/>
              <a:gd name="connsiteY8" fmla="*/ 2610466 h 3303640"/>
              <a:gd name="connsiteX9" fmla="*/ 1607575 w 4233527"/>
              <a:gd name="connsiteY9" fmla="*/ 2580969 h 3303640"/>
              <a:gd name="connsiteX10" fmla="*/ 1696065 w 4233527"/>
              <a:gd name="connsiteY10" fmla="*/ 2492479 h 3303640"/>
              <a:gd name="connsiteX11" fmla="*/ 1740310 w 4233527"/>
              <a:gd name="connsiteY11" fmla="*/ 2448233 h 3303640"/>
              <a:gd name="connsiteX12" fmla="*/ 1799304 w 4233527"/>
              <a:gd name="connsiteY12" fmla="*/ 2374492 h 3303640"/>
              <a:gd name="connsiteX13" fmla="*/ 1902542 w 4233527"/>
              <a:gd name="connsiteY13" fmla="*/ 2256504 h 3303640"/>
              <a:gd name="connsiteX14" fmla="*/ 1961536 w 4233527"/>
              <a:gd name="connsiteY14" fmla="*/ 2182762 h 3303640"/>
              <a:gd name="connsiteX15" fmla="*/ 1976284 w 4233527"/>
              <a:gd name="connsiteY15" fmla="*/ 2138517 h 3303640"/>
              <a:gd name="connsiteX16" fmla="*/ 2064775 w 4233527"/>
              <a:gd name="connsiteY16" fmla="*/ 2079524 h 3303640"/>
              <a:gd name="connsiteX17" fmla="*/ 2109020 w 4233527"/>
              <a:gd name="connsiteY17" fmla="*/ 1991033 h 3303640"/>
              <a:gd name="connsiteX18" fmla="*/ 2153265 w 4233527"/>
              <a:gd name="connsiteY18" fmla="*/ 1976285 h 3303640"/>
              <a:gd name="connsiteX19" fmla="*/ 2197510 w 4233527"/>
              <a:gd name="connsiteY19" fmla="*/ 1887795 h 3303640"/>
              <a:gd name="connsiteX20" fmla="*/ 2241755 w 4233527"/>
              <a:gd name="connsiteY20" fmla="*/ 1858298 h 3303640"/>
              <a:gd name="connsiteX21" fmla="*/ 2418736 w 4233527"/>
              <a:gd name="connsiteY21" fmla="*/ 1710814 h 3303640"/>
              <a:gd name="connsiteX22" fmla="*/ 2507226 w 4233527"/>
              <a:gd name="connsiteY22" fmla="*/ 1681317 h 3303640"/>
              <a:gd name="connsiteX23" fmla="*/ 2551471 w 4233527"/>
              <a:gd name="connsiteY23" fmla="*/ 1666569 h 3303640"/>
              <a:gd name="connsiteX24" fmla="*/ 2595717 w 4233527"/>
              <a:gd name="connsiteY24" fmla="*/ 1637072 h 3303640"/>
              <a:gd name="connsiteX25" fmla="*/ 2684207 w 4233527"/>
              <a:gd name="connsiteY25" fmla="*/ 1607575 h 3303640"/>
              <a:gd name="connsiteX26" fmla="*/ 2772697 w 4233527"/>
              <a:gd name="connsiteY26" fmla="*/ 1563330 h 3303640"/>
              <a:gd name="connsiteX27" fmla="*/ 2861187 w 4233527"/>
              <a:gd name="connsiteY27" fmla="*/ 1519085 h 3303640"/>
              <a:gd name="connsiteX28" fmla="*/ 2949678 w 4233527"/>
              <a:gd name="connsiteY28" fmla="*/ 1474840 h 3303640"/>
              <a:gd name="connsiteX29" fmla="*/ 3038168 w 4233527"/>
              <a:gd name="connsiteY29" fmla="*/ 1430595 h 3303640"/>
              <a:gd name="connsiteX30" fmla="*/ 3170904 w 4233527"/>
              <a:gd name="connsiteY30" fmla="*/ 1356853 h 3303640"/>
              <a:gd name="connsiteX31" fmla="*/ 3274142 w 4233527"/>
              <a:gd name="connsiteY31" fmla="*/ 1283111 h 3303640"/>
              <a:gd name="connsiteX32" fmla="*/ 3318387 w 4233527"/>
              <a:gd name="connsiteY32" fmla="*/ 1238866 h 3303640"/>
              <a:gd name="connsiteX33" fmla="*/ 3406878 w 4233527"/>
              <a:gd name="connsiteY33" fmla="*/ 1194621 h 3303640"/>
              <a:gd name="connsiteX34" fmla="*/ 3451123 w 4233527"/>
              <a:gd name="connsiteY34" fmla="*/ 1165124 h 3303640"/>
              <a:gd name="connsiteX35" fmla="*/ 3539613 w 4233527"/>
              <a:gd name="connsiteY35" fmla="*/ 1091382 h 3303640"/>
              <a:gd name="connsiteX36" fmla="*/ 3583858 w 4233527"/>
              <a:gd name="connsiteY36" fmla="*/ 1076633 h 3303640"/>
              <a:gd name="connsiteX37" fmla="*/ 3672349 w 4233527"/>
              <a:gd name="connsiteY37" fmla="*/ 1017640 h 3303640"/>
              <a:gd name="connsiteX38" fmla="*/ 3701846 w 4233527"/>
              <a:gd name="connsiteY38" fmla="*/ 973395 h 3303640"/>
              <a:gd name="connsiteX39" fmla="*/ 3790336 w 4233527"/>
              <a:gd name="connsiteY39" fmla="*/ 899653 h 3303640"/>
              <a:gd name="connsiteX40" fmla="*/ 3805084 w 4233527"/>
              <a:gd name="connsiteY40" fmla="*/ 855408 h 3303640"/>
              <a:gd name="connsiteX41" fmla="*/ 3849329 w 4233527"/>
              <a:gd name="connsiteY41" fmla="*/ 840659 h 3303640"/>
              <a:gd name="connsiteX42" fmla="*/ 3908323 w 4233527"/>
              <a:gd name="connsiteY42" fmla="*/ 766917 h 3303640"/>
              <a:gd name="connsiteX43" fmla="*/ 3982065 w 4233527"/>
              <a:gd name="connsiteY43" fmla="*/ 663679 h 3303640"/>
              <a:gd name="connsiteX44" fmla="*/ 4026310 w 4233527"/>
              <a:gd name="connsiteY44" fmla="*/ 619433 h 3303640"/>
              <a:gd name="connsiteX45" fmla="*/ 4085304 w 4233527"/>
              <a:gd name="connsiteY45" fmla="*/ 530943 h 3303640"/>
              <a:gd name="connsiteX46" fmla="*/ 4100052 w 4233527"/>
              <a:gd name="connsiteY46" fmla="*/ 486698 h 3303640"/>
              <a:gd name="connsiteX47" fmla="*/ 4159046 w 4233527"/>
              <a:gd name="connsiteY47" fmla="*/ 398208 h 3303640"/>
              <a:gd name="connsiteX48" fmla="*/ 4188542 w 4233527"/>
              <a:gd name="connsiteY48" fmla="*/ 309717 h 3303640"/>
              <a:gd name="connsiteX49" fmla="*/ 4203291 w 4233527"/>
              <a:gd name="connsiteY49" fmla="*/ 265472 h 3303640"/>
              <a:gd name="connsiteX50" fmla="*/ 4232787 w 4233527"/>
              <a:gd name="connsiteY50" fmla="*/ 147485 h 3303640"/>
              <a:gd name="connsiteX51" fmla="*/ 4218039 w 4233527"/>
              <a:gd name="connsiteY51" fmla="*/ 29498 h 3303640"/>
              <a:gd name="connsiteX52" fmla="*/ 4100052 w 4233527"/>
              <a:gd name="connsiteY52" fmla="*/ 1 h 3303640"/>
              <a:gd name="connsiteX53" fmla="*/ 3215149 w 4233527"/>
              <a:gd name="connsiteY53" fmla="*/ 14750 h 3303640"/>
              <a:gd name="connsiteX54" fmla="*/ 3097162 w 4233527"/>
              <a:gd name="connsiteY54" fmla="*/ 44246 h 3303640"/>
              <a:gd name="connsiteX55" fmla="*/ 2893142 w 4233527"/>
              <a:gd name="connsiteY55" fmla="*/ 193697 h 3303640"/>
              <a:gd name="connsiteX56" fmla="*/ 2722307 w 4233527"/>
              <a:gd name="connsiteY56" fmla="*/ 276533 h 3303640"/>
              <a:gd name="connsiteX57" fmla="*/ 2300749 w 4233527"/>
              <a:gd name="connsiteY57" fmla="*/ 221227 h 3303640"/>
              <a:gd name="connsiteX58" fmla="*/ 2138517 w 4233527"/>
              <a:gd name="connsiteY58" fmla="*/ 235975 h 3303640"/>
              <a:gd name="connsiteX59" fmla="*/ 1961536 w 4233527"/>
              <a:gd name="connsiteY59" fmla="*/ 265472 h 3303640"/>
              <a:gd name="connsiteX60" fmla="*/ 1917291 w 4233527"/>
              <a:gd name="connsiteY60" fmla="*/ 280221 h 3303640"/>
              <a:gd name="connsiteX61" fmla="*/ 1828800 w 4233527"/>
              <a:gd name="connsiteY61" fmla="*/ 294969 h 3303640"/>
              <a:gd name="connsiteX62" fmla="*/ 1312607 w 4233527"/>
              <a:gd name="connsiteY62" fmla="*/ 280221 h 3303640"/>
              <a:gd name="connsiteX63" fmla="*/ 929149 w 4233527"/>
              <a:gd name="connsiteY63" fmla="*/ 280221 h 3303640"/>
              <a:gd name="connsiteX64" fmla="*/ 884904 w 4233527"/>
              <a:gd name="connsiteY64" fmla="*/ 294969 h 3303640"/>
              <a:gd name="connsiteX65" fmla="*/ 796413 w 4233527"/>
              <a:gd name="connsiteY65" fmla="*/ 353962 h 3303640"/>
              <a:gd name="connsiteX66" fmla="*/ 707923 w 4233527"/>
              <a:gd name="connsiteY66" fmla="*/ 442453 h 3303640"/>
              <a:gd name="connsiteX67" fmla="*/ 648929 w 4233527"/>
              <a:gd name="connsiteY67" fmla="*/ 530943 h 3303640"/>
              <a:gd name="connsiteX68" fmla="*/ 545691 w 4233527"/>
              <a:gd name="connsiteY68" fmla="*/ 663679 h 3303640"/>
              <a:gd name="connsiteX69" fmla="*/ 501446 w 4233527"/>
              <a:gd name="connsiteY69" fmla="*/ 766917 h 3303640"/>
              <a:gd name="connsiteX70" fmla="*/ 471949 w 4233527"/>
              <a:gd name="connsiteY70" fmla="*/ 855408 h 3303640"/>
              <a:gd name="connsiteX71" fmla="*/ 457200 w 4233527"/>
              <a:gd name="connsiteY71" fmla="*/ 899653 h 3303640"/>
              <a:gd name="connsiteX72" fmla="*/ 442452 w 4233527"/>
              <a:gd name="connsiteY72" fmla="*/ 943898 h 3303640"/>
              <a:gd name="connsiteX73" fmla="*/ 412955 w 4233527"/>
              <a:gd name="connsiteY73" fmla="*/ 988143 h 3303640"/>
              <a:gd name="connsiteX74" fmla="*/ 383458 w 4233527"/>
              <a:gd name="connsiteY74" fmla="*/ 1106130 h 3303640"/>
              <a:gd name="connsiteX75" fmla="*/ 353962 w 4233527"/>
              <a:gd name="connsiteY75" fmla="*/ 1150375 h 3303640"/>
              <a:gd name="connsiteX76" fmla="*/ 324465 w 4233527"/>
              <a:gd name="connsiteY76" fmla="*/ 1268362 h 3303640"/>
              <a:gd name="connsiteX77" fmla="*/ 309717 w 4233527"/>
              <a:gd name="connsiteY77" fmla="*/ 1312608 h 3303640"/>
              <a:gd name="connsiteX78" fmla="*/ 265471 w 4233527"/>
              <a:gd name="connsiteY78" fmla="*/ 1371601 h 3303640"/>
              <a:gd name="connsiteX79" fmla="*/ 235975 w 4233527"/>
              <a:gd name="connsiteY79" fmla="*/ 1460092 h 3303640"/>
              <a:gd name="connsiteX80" fmla="*/ 221226 w 4233527"/>
              <a:gd name="connsiteY80" fmla="*/ 1504337 h 3303640"/>
              <a:gd name="connsiteX81" fmla="*/ 191729 w 4233527"/>
              <a:gd name="connsiteY81" fmla="*/ 1548582 h 3303640"/>
              <a:gd name="connsiteX82" fmla="*/ 162233 w 4233527"/>
              <a:gd name="connsiteY82" fmla="*/ 1651821 h 3303640"/>
              <a:gd name="connsiteX83" fmla="*/ 147484 w 4233527"/>
              <a:gd name="connsiteY83" fmla="*/ 1696066 h 3303640"/>
              <a:gd name="connsiteX84" fmla="*/ 132736 w 4233527"/>
              <a:gd name="connsiteY84" fmla="*/ 1755059 h 3303640"/>
              <a:gd name="connsiteX85" fmla="*/ 103239 w 4233527"/>
              <a:gd name="connsiteY85" fmla="*/ 1799304 h 3303640"/>
              <a:gd name="connsiteX86" fmla="*/ 88491 w 4233527"/>
              <a:gd name="connsiteY86" fmla="*/ 1873046 h 3303640"/>
              <a:gd name="connsiteX87" fmla="*/ 73742 w 4233527"/>
              <a:gd name="connsiteY87" fmla="*/ 1917292 h 3303640"/>
              <a:gd name="connsiteX88" fmla="*/ 58994 w 4233527"/>
              <a:gd name="connsiteY88" fmla="*/ 2005782 h 3303640"/>
              <a:gd name="connsiteX89" fmla="*/ 29497 w 4233527"/>
              <a:gd name="connsiteY89" fmla="*/ 2300750 h 3303640"/>
              <a:gd name="connsiteX90" fmla="*/ 0 w 4233527"/>
              <a:gd name="connsiteY90" fmla="*/ 2477730 h 3303640"/>
              <a:gd name="connsiteX91" fmla="*/ 14749 w 4233527"/>
              <a:gd name="connsiteY91" fmla="*/ 2684208 h 3303640"/>
              <a:gd name="connsiteX92" fmla="*/ 29497 w 4233527"/>
              <a:gd name="connsiteY92" fmla="*/ 2728453 h 3303640"/>
              <a:gd name="connsiteX93" fmla="*/ 58994 w 4233527"/>
              <a:gd name="connsiteY93" fmla="*/ 2979175 h 3303640"/>
              <a:gd name="connsiteX94" fmla="*/ 73742 w 4233527"/>
              <a:gd name="connsiteY94" fmla="*/ 3023421 h 3303640"/>
              <a:gd name="connsiteX95" fmla="*/ 132736 w 4233527"/>
              <a:gd name="connsiteY95" fmla="*/ 3111911 h 3303640"/>
              <a:gd name="connsiteX96" fmla="*/ 206478 w 4233527"/>
              <a:gd name="connsiteY96" fmla="*/ 3200401 h 3303640"/>
              <a:gd name="connsiteX97" fmla="*/ 265471 w 4233527"/>
              <a:gd name="connsiteY97" fmla="*/ 3200401 h 3303640"/>
              <a:gd name="connsiteX0" fmla="*/ 297918 w 4233527"/>
              <a:gd name="connsiteY0" fmla="*/ 3156320 h 3202801"/>
              <a:gd name="connsiteX1" fmla="*/ 1106129 w 4233527"/>
              <a:gd name="connsiteY1" fmla="*/ 2934930 h 3202801"/>
              <a:gd name="connsiteX2" fmla="*/ 1194620 w 4233527"/>
              <a:gd name="connsiteY2" fmla="*/ 2905433 h 3202801"/>
              <a:gd name="connsiteX3" fmla="*/ 1283110 w 4233527"/>
              <a:gd name="connsiteY3" fmla="*/ 2846440 h 3202801"/>
              <a:gd name="connsiteX4" fmla="*/ 1401097 w 4233527"/>
              <a:gd name="connsiteY4" fmla="*/ 2743201 h 3202801"/>
              <a:gd name="connsiteX5" fmla="*/ 1445342 w 4233527"/>
              <a:gd name="connsiteY5" fmla="*/ 2713704 h 3202801"/>
              <a:gd name="connsiteX6" fmla="*/ 1474839 w 4233527"/>
              <a:gd name="connsiteY6" fmla="*/ 2669459 h 3202801"/>
              <a:gd name="connsiteX7" fmla="*/ 1563329 w 4233527"/>
              <a:gd name="connsiteY7" fmla="*/ 2610466 h 3202801"/>
              <a:gd name="connsiteX8" fmla="*/ 1607575 w 4233527"/>
              <a:gd name="connsiteY8" fmla="*/ 2580969 h 3202801"/>
              <a:gd name="connsiteX9" fmla="*/ 1696065 w 4233527"/>
              <a:gd name="connsiteY9" fmla="*/ 2492479 h 3202801"/>
              <a:gd name="connsiteX10" fmla="*/ 1740310 w 4233527"/>
              <a:gd name="connsiteY10" fmla="*/ 2448233 h 3202801"/>
              <a:gd name="connsiteX11" fmla="*/ 1799304 w 4233527"/>
              <a:gd name="connsiteY11" fmla="*/ 2374492 h 3202801"/>
              <a:gd name="connsiteX12" fmla="*/ 1902542 w 4233527"/>
              <a:gd name="connsiteY12" fmla="*/ 2256504 h 3202801"/>
              <a:gd name="connsiteX13" fmla="*/ 1961536 w 4233527"/>
              <a:gd name="connsiteY13" fmla="*/ 2182762 h 3202801"/>
              <a:gd name="connsiteX14" fmla="*/ 1976284 w 4233527"/>
              <a:gd name="connsiteY14" fmla="*/ 2138517 h 3202801"/>
              <a:gd name="connsiteX15" fmla="*/ 2064775 w 4233527"/>
              <a:gd name="connsiteY15" fmla="*/ 2079524 h 3202801"/>
              <a:gd name="connsiteX16" fmla="*/ 2109020 w 4233527"/>
              <a:gd name="connsiteY16" fmla="*/ 1991033 h 3202801"/>
              <a:gd name="connsiteX17" fmla="*/ 2153265 w 4233527"/>
              <a:gd name="connsiteY17" fmla="*/ 1976285 h 3202801"/>
              <a:gd name="connsiteX18" fmla="*/ 2197510 w 4233527"/>
              <a:gd name="connsiteY18" fmla="*/ 1887795 h 3202801"/>
              <a:gd name="connsiteX19" fmla="*/ 2241755 w 4233527"/>
              <a:gd name="connsiteY19" fmla="*/ 1858298 h 3202801"/>
              <a:gd name="connsiteX20" fmla="*/ 2418736 w 4233527"/>
              <a:gd name="connsiteY20" fmla="*/ 1710814 h 3202801"/>
              <a:gd name="connsiteX21" fmla="*/ 2507226 w 4233527"/>
              <a:gd name="connsiteY21" fmla="*/ 1681317 h 3202801"/>
              <a:gd name="connsiteX22" fmla="*/ 2551471 w 4233527"/>
              <a:gd name="connsiteY22" fmla="*/ 1666569 h 3202801"/>
              <a:gd name="connsiteX23" fmla="*/ 2595717 w 4233527"/>
              <a:gd name="connsiteY23" fmla="*/ 1637072 h 3202801"/>
              <a:gd name="connsiteX24" fmla="*/ 2684207 w 4233527"/>
              <a:gd name="connsiteY24" fmla="*/ 1607575 h 3202801"/>
              <a:gd name="connsiteX25" fmla="*/ 2772697 w 4233527"/>
              <a:gd name="connsiteY25" fmla="*/ 1563330 h 3202801"/>
              <a:gd name="connsiteX26" fmla="*/ 2861187 w 4233527"/>
              <a:gd name="connsiteY26" fmla="*/ 1519085 h 3202801"/>
              <a:gd name="connsiteX27" fmla="*/ 2949678 w 4233527"/>
              <a:gd name="connsiteY27" fmla="*/ 1474840 h 3202801"/>
              <a:gd name="connsiteX28" fmla="*/ 3038168 w 4233527"/>
              <a:gd name="connsiteY28" fmla="*/ 1430595 h 3202801"/>
              <a:gd name="connsiteX29" fmla="*/ 3170904 w 4233527"/>
              <a:gd name="connsiteY29" fmla="*/ 1356853 h 3202801"/>
              <a:gd name="connsiteX30" fmla="*/ 3274142 w 4233527"/>
              <a:gd name="connsiteY30" fmla="*/ 1283111 h 3202801"/>
              <a:gd name="connsiteX31" fmla="*/ 3318387 w 4233527"/>
              <a:gd name="connsiteY31" fmla="*/ 1238866 h 3202801"/>
              <a:gd name="connsiteX32" fmla="*/ 3406878 w 4233527"/>
              <a:gd name="connsiteY32" fmla="*/ 1194621 h 3202801"/>
              <a:gd name="connsiteX33" fmla="*/ 3451123 w 4233527"/>
              <a:gd name="connsiteY33" fmla="*/ 1165124 h 3202801"/>
              <a:gd name="connsiteX34" fmla="*/ 3539613 w 4233527"/>
              <a:gd name="connsiteY34" fmla="*/ 1091382 h 3202801"/>
              <a:gd name="connsiteX35" fmla="*/ 3583858 w 4233527"/>
              <a:gd name="connsiteY35" fmla="*/ 1076633 h 3202801"/>
              <a:gd name="connsiteX36" fmla="*/ 3672349 w 4233527"/>
              <a:gd name="connsiteY36" fmla="*/ 1017640 h 3202801"/>
              <a:gd name="connsiteX37" fmla="*/ 3701846 w 4233527"/>
              <a:gd name="connsiteY37" fmla="*/ 973395 h 3202801"/>
              <a:gd name="connsiteX38" fmla="*/ 3790336 w 4233527"/>
              <a:gd name="connsiteY38" fmla="*/ 899653 h 3202801"/>
              <a:gd name="connsiteX39" fmla="*/ 3805084 w 4233527"/>
              <a:gd name="connsiteY39" fmla="*/ 855408 h 3202801"/>
              <a:gd name="connsiteX40" fmla="*/ 3849329 w 4233527"/>
              <a:gd name="connsiteY40" fmla="*/ 840659 h 3202801"/>
              <a:gd name="connsiteX41" fmla="*/ 3908323 w 4233527"/>
              <a:gd name="connsiteY41" fmla="*/ 766917 h 3202801"/>
              <a:gd name="connsiteX42" fmla="*/ 3982065 w 4233527"/>
              <a:gd name="connsiteY42" fmla="*/ 663679 h 3202801"/>
              <a:gd name="connsiteX43" fmla="*/ 4026310 w 4233527"/>
              <a:gd name="connsiteY43" fmla="*/ 619433 h 3202801"/>
              <a:gd name="connsiteX44" fmla="*/ 4085304 w 4233527"/>
              <a:gd name="connsiteY44" fmla="*/ 530943 h 3202801"/>
              <a:gd name="connsiteX45" fmla="*/ 4100052 w 4233527"/>
              <a:gd name="connsiteY45" fmla="*/ 486698 h 3202801"/>
              <a:gd name="connsiteX46" fmla="*/ 4159046 w 4233527"/>
              <a:gd name="connsiteY46" fmla="*/ 398208 h 3202801"/>
              <a:gd name="connsiteX47" fmla="*/ 4188542 w 4233527"/>
              <a:gd name="connsiteY47" fmla="*/ 309717 h 3202801"/>
              <a:gd name="connsiteX48" fmla="*/ 4203291 w 4233527"/>
              <a:gd name="connsiteY48" fmla="*/ 265472 h 3202801"/>
              <a:gd name="connsiteX49" fmla="*/ 4232787 w 4233527"/>
              <a:gd name="connsiteY49" fmla="*/ 147485 h 3202801"/>
              <a:gd name="connsiteX50" fmla="*/ 4218039 w 4233527"/>
              <a:gd name="connsiteY50" fmla="*/ 29498 h 3202801"/>
              <a:gd name="connsiteX51" fmla="*/ 4100052 w 4233527"/>
              <a:gd name="connsiteY51" fmla="*/ 1 h 3202801"/>
              <a:gd name="connsiteX52" fmla="*/ 3215149 w 4233527"/>
              <a:gd name="connsiteY52" fmla="*/ 14750 h 3202801"/>
              <a:gd name="connsiteX53" fmla="*/ 3097162 w 4233527"/>
              <a:gd name="connsiteY53" fmla="*/ 44246 h 3202801"/>
              <a:gd name="connsiteX54" fmla="*/ 2893142 w 4233527"/>
              <a:gd name="connsiteY54" fmla="*/ 193697 h 3202801"/>
              <a:gd name="connsiteX55" fmla="*/ 2722307 w 4233527"/>
              <a:gd name="connsiteY55" fmla="*/ 276533 h 3202801"/>
              <a:gd name="connsiteX56" fmla="*/ 2300749 w 4233527"/>
              <a:gd name="connsiteY56" fmla="*/ 221227 h 3202801"/>
              <a:gd name="connsiteX57" fmla="*/ 2138517 w 4233527"/>
              <a:gd name="connsiteY57" fmla="*/ 235975 h 3202801"/>
              <a:gd name="connsiteX58" fmla="*/ 1961536 w 4233527"/>
              <a:gd name="connsiteY58" fmla="*/ 265472 h 3202801"/>
              <a:gd name="connsiteX59" fmla="*/ 1917291 w 4233527"/>
              <a:gd name="connsiteY59" fmla="*/ 280221 h 3202801"/>
              <a:gd name="connsiteX60" fmla="*/ 1828800 w 4233527"/>
              <a:gd name="connsiteY60" fmla="*/ 294969 h 3202801"/>
              <a:gd name="connsiteX61" fmla="*/ 1312607 w 4233527"/>
              <a:gd name="connsiteY61" fmla="*/ 280221 h 3202801"/>
              <a:gd name="connsiteX62" fmla="*/ 929149 w 4233527"/>
              <a:gd name="connsiteY62" fmla="*/ 280221 h 3202801"/>
              <a:gd name="connsiteX63" fmla="*/ 884904 w 4233527"/>
              <a:gd name="connsiteY63" fmla="*/ 294969 h 3202801"/>
              <a:gd name="connsiteX64" fmla="*/ 796413 w 4233527"/>
              <a:gd name="connsiteY64" fmla="*/ 353962 h 3202801"/>
              <a:gd name="connsiteX65" fmla="*/ 707923 w 4233527"/>
              <a:gd name="connsiteY65" fmla="*/ 442453 h 3202801"/>
              <a:gd name="connsiteX66" fmla="*/ 648929 w 4233527"/>
              <a:gd name="connsiteY66" fmla="*/ 530943 h 3202801"/>
              <a:gd name="connsiteX67" fmla="*/ 545691 w 4233527"/>
              <a:gd name="connsiteY67" fmla="*/ 663679 h 3202801"/>
              <a:gd name="connsiteX68" fmla="*/ 501446 w 4233527"/>
              <a:gd name="connsiteY68" fmla="*/ 766917 h 3202801"/>
              <a:gd name="connsiteX69" fmla="*/ 471949 w 4233527"/>
              <a:gd name="connsiteY69" fmla="*/ 855408 h 3202801"/>
              <a:gd name="connsiteX70" fmla="*/ 457200 w 4233527"/>
              <a:gd name="connsiteY70" fmla="*/ 899653 h 3202801"/>
              <a:gd name="connsiteX71" fmla="*/ 442452 w 4233527"/>
              <a:gd name="connsiteY71" fmla="*/ 943898 h 3202801"/>
              <a:gd name="connsiteX72" fmla="*/ 412955 w 4233527"/>
              <a:gd name="connsiteY72" fmla="*/ 988143 h 3202801"/>
              <a:gd name="connsiteX73" fmla="*/ 383458 w 4233527"/>
              <a:gd name="connsiteY73" fmla="*/ 1106130 h 3202801"/>
              <a:gd name="connsiteX74" fmla="*/ 353962 w 4233527"/>
              <a:gd name="connsiteY74" fmla="*/ 1150375 h 3202801"/>
              <a:gd name="connsiteX75" fmla="*/ 324465 w 4233527"/>
              <a:gd name="connsiteY75" fmla="*/ 1268362 h 3202801"/>
              <a:gd name="connsiteX76" fmla="*/ 309717 w 4233527"/>
              <a:gd name="connsiteY76" fmla="*/ 1312608 h 3202801"/>
              <a:gd name="connsiteX77" fmla="*/ 265471 w 4233527"/>
              <a:gd name="connsiteY77" fmla="*/ 1371601 h 3202801"/>
              <a:gd name="connsiteX78" fmla="*/ 235975 w 4233527"/>
              <a:gd name="connsiteY78" fmla="*/ 1460092 h 3202801"/>
              <a:gd name="connsiteX79" fmla="*/ 221226 w 4233527"/>
              <a:gd name="connsiteY79" fmla="*/ 1504337 h 3202801"/>
              <a:gd name="connsiteX80" fmla="*/ 191729 w 4233527"/>
              <a:gd name="connsiteY80" fmla="*/ 1548582 h 3202801"/>
              <a:gd name="connsiteX81" fmla="*/ 162233 w 4233527"/>
              <a:gd name="connsiteY81" fmla="*/ 1651821 h 3202801"/>
              <a:gd name="connsiteX82" fmla="*/ 147484 w 4233527"/>
              <a:gd name="connsiteY82" fmla="*/ 1696066 h 3202801"/>
              <a:gd name="connsiteX83" fmla="*/ 132736 w 4233527"/>
              <a:gd name="connsiteY83" fmla="*/ 1755059 h 3202801"/>
              <a:gd name="connsiteX84" fmla="*/ 103239 w 4233527"/>
              <a:gd name="connsiteY84" fmla="*/ 1799304 h 3202801"/>
              <a:gd name="connsiteX85" fmla="*/ 88491 w 4233527"/>
              <a:gd name="connsiteY85" fmla="*/ 1873046 h 3202801"/>
              <a:gd name="connsiteX86" fmla="*/ 73742 w 4233527"/>
              <a:gd name="connsiteY86" fmla="*/ 1917292 h 3202801"/>
              <a:gd name="connsiteX87" fmla="*/ 58994 w 4233527"/>
              <a:gd name="connsiteY87" fmla="*/ 2005782 h 3202801"/>
              <a:gd name="connsiteX88" fmla="*/ 29497 w 4233527"/>
              <a:gd name="connsiteY88" fmla="*/ 2300750 h 3202801"/>
              <a:gd name="connsiteX89" fmla="*/ 0 w 4233527"/>
              <a:gd name="connsiteY89" fmla="*/ 2477730 h 3202801"/>
              <a:gd name="connsiteX90" fmla="*/ 14749 w 4233527"/>
              <a:gd name="connsiteY90" fmla="*/ 2684208 h 3202801"/>
              <a:gd name="connsiteX91" fmla="*/ 29497 w 4233527"/>
              <a:gd name="connsiteY91" fmla="*/ 2728453 h 3202801"/>
              <a:gd name="connsiteX92" fmla="*/ 58994 w 4233527"/>
              <a:gd name="connsiteY92" fmla="*/ 2979175 h 3202801"/>
              <a:gd name="connsiteX93" fmla="*/ 73742 w 4233527"/>
              <a:gd name="connsiteY93" fmla="*/ 3023421 h 3202801"/>
              <a:gd name="connsiteX94" fmla="*/ 132736 w 4233527"/>
              <a:gd name="connsiteY94" fmla="*/ 3111911 h 3202801"/>
              <a:gd name="connsiteX95" fmla="*/ 206478 w 4233527"/>
              <a:gd name="connsiteY95" fmla="*/ 3200401 h 3202801"/>
              <a:gd name="connsiteX96" fmla="*/ 265471 w 4233527"/>
              <a:gd name="connsiteY96" fmla="*/ 3200401 h 3202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4233527" h="3202801">
                <a:moveTo>
                  <a:pt x="297918" y="3156320"/>
                </a:moveTo>
                <a:lnTo>
                  <a:pt x="1106129" y="2934930"/>
                </a:lnTo>
                <a:cubicBezTo>
                  <a:pt x="1255579" y="2893116"/>
                  <a:pt x="1168749" y="2922680"/>
                  <a:pt x="1194620" y="2905433"/>
                </a:cubicBezTo>
                <a:lnTo>
                  <a:pt x="1283110" y="2846440"/>
                </a:lnTo>
                <a:cubicBezTo>
                  <a:pt x="1332272" y="2772698"/>
                  <a:pt x="1297859" y="2812027"/>
                  <a:pt x="1401097" y="2743201"/>
                </a:cubicBezTo>
                <a:lnTo>
                  <a:pt x="1445342" y="2713704"/>
                </a:lnTo>
                <a:cubicBezTo>
                  <a:pt x="1455174" y="2698956"/>
                  <a:pt x="1461499" y="2681131"/>
                  <a:pt x="1474839" y="2669459"/>
                </a:cubicBezTo>
                <a:cubicBezTo>
                  <a:pt x="1501518" y="2646115"/>
                  <a:pt x="1533832" y="2630130"/>
                  <a:pt x="1563329" y="2610466"/>
                </a:cubicBezTo>
                <a:cubicBezTo>
                  <a:pt x="1578078" y="2600634"/>
                  <a:pt x="1595041" y="2593503"/>
                  <a:pt x="1607575" y="2580969"/>
                </a:cubicBezTo>
                <a:lnTo>
                  <a:pt x="1696065" y="2492479"/>
                </a:lnTo>
                <a:lnTo>
                  <a:pt x="1740310" y="2448233"/>
                </a:lnTo>
                <a:cubicBezTo>
                  <a:pt x="1773523" y="2348593"/>
                  <a:pt x="1727461" y="2456598"/>
                  <a:pt x="1799304" y="2374492"/>
                </a:cubicBezTo>
                <a:cubicBezTo>
                  <a:pt x="1919754" y="2236836"/>
                  <a:pt x="1802988" y="2322874"/>
                  <a:pt x="1902542" y="2256504"/>
                </a:cubicBezTo>
                <a:cubicBezTo>
                  <a:pt x="1939615" y="2145291"/>
                  <a:pt x="1885294" y="2278065"/>
                  <a:pt x="1961536" y="2182762"/>
                </a:cubicBezTo>
                <a:cubicBezTo>
                  <a:pt x="1971247" y="2170623"/>
                  <a:pt x="1965291" y="2149510"/>
                  <a:pt x="1976284" y="2138517"/>
                </a:cubicBezTo>
                <a:cubicBezTo>
                  <a:pt x="2001352" y="2113450"/>
                  <a:pt x="2064775" y="2079524"/>
                  <a:pt x="2064775" y="2079524"/>
                </a:cubicBezTo>
                <a:cubicBezTo>
                  <a:pt x="2074491" y="2050377"/>
                  <a:pt x="2083029" y="2011826"/>
                  <a:pt x="2109020" y="1991033"/>
                </a:cubicBezTo>
                <a:cubicBezTo>
                  <a:pt x="2121159" y="1981321"/>
                  <a:pt x="2138517" y="1981201"/>
                  <a:pt x="2153265" y="1976285"/>
                </a:cubicBezTo>
                <a:cubicBezTo>
                  <a:pt x="2165260" y="1940298"/>
                  <a:pt x="2168919" y="1916386"/>
                  <a:pt x="2197510" y="1887795"/>
                </a:cubicBezTo>
                <a:cubicBezTo>
                  <a:pt x="2210044" y="1875261"/>
                  <a:pt x="2228507" y="1870074"/>
                  <a:pt x="2241755" y="1858298"/>
                </a:cubicBezTo>
                <a:cubicBezTo>
                  <a:pt x="2291041" y="1814488"/>
                  <a:pt x="2350158" y="1733674"/>
                  <a:pt x="2418736" y="1710814"/>
                </a:cubicBezTo>
                <a:lnTo>
                  <a:pt x="2507226" y="1681317"/>
                </a:lnTo>
                <a:lnTo>
                  <a:pt x="2551471" y="1666569"/>
                </a:lnTo>
                <a:cubicBezTo>
                  <a:pt x="2566220" y="1656737"/>
                  <a:pt x="2579519" y="1644271"/>
                  <a:pt x="2595717" y="1637072"/>
                </a:cubicBezTo>
                <a:cubicBezTo>
                  <a:pt x="2624129" y="1624444"/>
                  <a:pt x="2658337" y="1624822"/>
                  <a:pt x="2684207" y="1607575"/>
                </a:cubicBezTo>
                <a:cubicBezTo>
                  <a:pt x="2811016" y="1523038"/>
                  <a:pt x="2650568" y="1624396"/>
                  <a:pt x="2772697" y="1563330"/>
                </a:cubicBezTo>
                <a:cubicBezTo>
                  <a:pt x="2887049" y="1506153"/>
                  <a:pt x="2749983" y="1556152"/>
                  <a:pt x="2861187" y="1519085"/>
                </a:cubicBezTo>
                <a:cubicBezTo>
                  <a:pt x="2987996" y="1434546"/>
                  <a:pt x="2827550" y="1535904"/>
                  <a:pt x="2949678" y="1474840"/>
                </a:cubicBezTo>
                <a:cubicBezTo>
                  <a:pt x="3064038" y="1417660"/>
                  <a:pt x="2926957" y="1467664"/>
                  <a:pt x="3038168" y="1430595"/>
                </a:cubicBezTo>
                <a:cubicBezTo>
                  <a:pt x="3139593" y="1362977"/>
                  <a:pt x="3093026" y="1382811"/>
                  <a:pt x="3170904" y="1356853"/>
                </a:cubicBezTo>
                <a:cubicBezTo>
                  <a:pt x="3205920" y="1333509"/>
                  <a:pt x="3242129" y="1310551"/>
                  <a:pt x="3274142" y="1283111"/>
                </a:cubicBezTo>
                <a:cubicBezTo>
                  <a:pt x="3289978" y="1269537"/>
                  <a:pt x="3302364" y="1252218"/>
                  <a:pt x="3318387" y="1238866"/>
                </a:cubicBezTo>
                <a:cubicBezTo>
                  <a:pt x="3356508" y="1207099"/>
                  <a:pt x="3362534" y="1209402"/>
                  <a:pt x="3406878" y="1194621"/>
                </a:cubicBezTo>
                <a:cubicBezTo>
                  <a:pt x="3421626" y="1184789"/>
                  <a:pt x="3437506" y="1176472"/>
                  <a:pt x="3451123" y="1165124"/>
                </a:cubicBezTo>
                <a:cubicBezTo>
                  <a:pt x="3500049" y="1124352"/>
                  <a:pt x="3484687" y="1118846"/>
                  <a:pt x="3539613" y="1091382"/>
                </a:cubicBezTo>
                <a:cubicBezTo>
                  <a:pt x="3553518" y="1084429"/>
                  <a:pt x="3570268" y="1084183"/>
                  <a:pt x="3583858" y="1076633"/>
                </a:cubicBezTo>
                <a:cubicBezTo>
                  <a:pt x="3614848" y="1059417"/>
                  <a:pt x="3672349" y="1017640"/>
                  <a:pt x="3672349" y="1017640"/>
                </a:cubicBezTo>
                <a:cubicBezTo>
                  <a:pt x="3682181" y="1002892"/>
                  <a:pt x="3690498" y="987012"/>
                  <a:pt x="3701846" y="973395"/>
                </a:cubicBezTo>
                <a:cubicBezTo>
                  <a:pt x="3737333" y="930811"/>
                  <a:pt x="3746831" y="928656"/>
                  <a:pt x="3790336" y="899653"/>
                </a:cubicBezTo>
                <a:cubicBezTo>
                  <a:pt x="3795252" y="884905"/>
                  <a:pt x="3794091" y="866401"/>
                  <a:pt x="3805084" y="855408"/>
                </a:cubicBezTo>
                <a:cubicBezTo>
                  <a:pt x="3816077" y="844415"/>
                  <a:pt x="3839617" y="852798"/>
                  <a:pt x="3849329" y="840659"/>
                </a:cubicBezTo>
                <a:cubicBezTo>
                  <a:pt x="3923405" y="748064"/>
                  <a:pt x="3802238" y="802280"/>
                  <a:pt x="3908323" y="766917"/>
                </a:cubicBezTo>
                <a:cubicBezTo>
                  <a:pt x="3931668" y="731900"/>
                  <a:pt x="3954624" y="695693"/>
                  <a:pt x="3982065" y="663679"/>
                </a:cubicBezTo>
                <a:cubicBezTo>
                  <a:pt x="3995639" y="647843"/>
                  <a:pt x="4013505" y="635897"/>
                  <a:pt x="4026310" y="619433"/>
                </a:cubicBezTo>
                <a:cubicBezTo>
                  <a:pt x="4048075" y="591450"/>
                  <a:pt x="4085304" y="530943"/>
                  <a:pt x="4085304" y="530943"/>
                </a:cubicBezTo>
                <a:cubicBezTo>
                  <a:pt x="4090220" y="516195"/>
                  <a:pt x="4092502" y="500288"/>
                  <a:pt x="4100052" y="486698"/>
                </a:cubicBezTo>
                <a:cubicBezTo>
                  <a:pt x="4117268" y="455709"/>
                  <a:pt x="4159046" y="398208"/>
                  <a:pt x="4159046" y="398208"/>
                </a:cubicBezTo>
                <a:lnTo>
                  <a:pt x="4188542" y="309717"/>
                </a:lnTo>
                <a:cubicBezTo>
                  <a:pt x="4193458" y="294969"/>
                  <a:pt x="4199521" y="280554"/>
                  <a:pt x="4203291" y="265472"/>
                </a:cubicBezTo>
                <a:lnTo>
                  <a:pt x="4232787" y="147485"/>
                </a:lnTo>
                <a:cubicBezTo>
                  <a:pt x="4227871" y="108156"/>
                  <a:pt x="4244553" y="58959"/>
                  <a:pt x="4218039" y="29498"/>
                </a:cubicBezTo>
                <a:cubicBezTo>
                  <a:pt x="4190920" y="-635"/>
                  <a:pt x="4100052" y="1"/>
                  <a:pt x="4100052" y="1"/>
                </a:cubicBezTo>
                <a:lnTo>
                  <a:pt x="3215149" y="14750"/>
                </a:lnTo>
                <a:cubicBezTo>
                  <a:pt x="3164745" y="16301"/>
                  <a:pt x="3150830" y="14421"/>
                  <a:pt x="3097162" y="44246"/>
                </a:cubicBezTo>
                <a:cubicBezTo>
                  <a:pt x="3043494" y="74071"/>
                  <a:pt x="2955618" y="154983"/>
                  <a:pt x="2893142" y="193697"/>
                </a:cubicBezTo>
                <a:cubicBezTo>
                  <a:pt x="2830666" y="232411"/>
                  <a:pt x="2756291" y="270869"/>
                  <a:pt x="2722307" y="276533"/>
                </a:cubicBezTo>
                <a:cubicBezTo>
                  <a:pt x="2623575" y="281121"/>
                  <a:pt x="2398047" y="227987"/>
                  <a:pt x="2300749" y="221227"/>
                </a:cubicBezTo>
                <a:cubicBezTo>
                  <a:pt x="2203451" y="214467"/>
                  <a:pt x="2192594" y="231059"/>
                  <a:pt x="2138517" y="235975"/>
                </a:cubicBezTo>
                <a:cubicBezTo>
                  <a:pt x="1982217" y="275051"/>
                  <a:pt x="2214718" y="219438"/>
                  <a:pt x="1961536" y="265472"/>
                </a:cubicBezTo>
                <a:cubicBezTo>
                  <a:pt x="1946241" y="268253"/>
                  <a:pt x="1932467" y="276849"/>
                  <a:pt x="1917291" y="280221"/>
                </a:cubicBezTo>
                <a:cubicBezTo>
                  <a:pt x="1888099" y="286708"/>
                  <a:pt x="1858297" y="290053"/>
                  <a:pt x="1828800" y="294969"/>
                </a:cubicBezTo>
                <a:lnTo>
                  <a:pt x="1312607" y="280221"/>
                </a:lnTo>
                <a:cubicBezTo>
                  <a:pt x="977259" y="267323"/>
                  <a:pt x="1166459" y="253852"/>
                  <a:pt x="929149" y="280221"/>
                </a:cubicBezTo>
                <a:cubicBezTo>
                  <a:pt x="914401" y="285137"/>
                  <a:pt x="897839" y="286346"/>
                  <a:pt x="884904" y="294969"/>
                </a:cubicBezTo>
                <a:cubicBezTo>
                  <a:pt x="774428" y="368619"/>
                  <a:pt x="901616" y="318895"/>
                  <a:pt x="796413" y="353962"/>
                </a:cubicBezTo>
                <a:cubicBezTo>
                  <a:pt x="766916" y="383459"/>
                  <a:pt x="731062" y="407744"/>
                  <a:pt x="707923" y="442453"/>
                </a:cubicBezTo>
                <a:cubicBezTo>
                  <a:pt x="688258" y="471950"/>
                  <a:pt x="673996" y="505876"/>
                  <a:pt x="648929" y="530943"/>
                </a:cubicBezTo>
                <a:cubicBezTo>
                  <a:pt x="610752" y="569120"/>
                  <a:pt x="563334" y="610753"/>
                  <a:pt x="545691" y="663679"/>
                </a:cubicBezTo>
                <a:cubicBezTo>
                  <a:pt x="498208" y="806121"/>
                  <a:pt x="574354" y="584645"/>
                  <a:pt x="501446" y="766917"/>
                </a:cubicBezTo>
                <a:cubicBezTo>
                  <a:pt x="489899" y="795786"/>
                  <a:pt x="481781" y="825911"/>
                  <a:pt x="471949" y="855408"/>
                </a:cubicBezTo>
                <a:lnTo>
                  <a:pt x="457200" y="899653"/>
                </a:lnTo>
                <a:cubicBezTo>
                  <a:pt x="452284" y="914401"/>
                  <a:pt x="451075" y="930963"/>
                  <a:pt x="442452" y="943898"/>
                </a:cubicBezTo>
                <a:lnTo>
                  <a:pt x="412955" y="988143"/>
                </a:lnTo>
                <a:cubicBezTo>
                  <a:pt x="407344" y="1016198"/>
                  <a:pt x="398577" y="1075892"/>
                  <a:pt x="383458" y="1106130"/>
                </a:cubicBezTo>
                <a:cubicBezTo>
                  <a:pt x="375531" y="1121984"/>
                  <a:pt x="361889" y="1134521"/>
                  <a:pt x="353962" y="1150375"/>
                </a:cubicBezTo>
                <a:cubicBezTo>
                  <a:pt x="337104" y="1184091"/>
                  <a:pt x="332881" y="1234699"/>
                  <a:pt x="324465" y="1268362"/>
                </a:cubicBezTo>
                <a:cubicBezTo>
                  <a:pt x="320695" y="1283444"/>
                  <a:pt x="317430" y="1299110"/>
                  <a:pt x="309717" y="1312608"/>
                </a:cubicBezTo>
                <a:cubicBezTo>
                  <a:pt x="297522" y="1333950"/>
                  <a:pt x="280220" y="1351937"/>
                  <a:pt x="265471" y="1371601"/>
                </a:cubicBezTo>
                <a:lnTo>
                  <a:pt x="235975" y="1460092"/>
                </a:lnTo>
                <a:cubicBezTo>
                  <a:pt x="231059" y="1474840"/>
                  <a:pt x="229850" y="1491402"/>
                  <a:pt x="221226" y="1504337"/>
                </a:cubicBezTo>
                <a:lnTo>
                  <a:pt x="191729" y="1548582"/>
                </a:lnTo>
                <a:cubicBezTo>
                  <a:pt x="156362" y="1654686"/>
                  <a:pt x="199279" y="1522162"/>
                  <a:pt x="162233" y="1651821"/>
                </a:cubicBezTo>
                <a:cubicBezTo>
                  <a:pt x="157962" y="1666769"/>
                  <a:pt x="151755" y="1681118"/>
                  <a:pt x="147484" y="1696066"/>
                </a:cubicBezTo>
                <a:cubicBezTo>
                  <a:pt x="141915" y="1715556"/>
                  <a:pt x="140721" y="1736428"/>
                  <a:pt x="132736" y="1755059"/>
                </a:cubicBezTo>
                <a:cubicBezTo>
                  <a:pt x="125754" y="1771351"/>
                  <a:pt x="113071" y="1784556"/>
                  <a:pt x="103239" y="1799304"/>
                </a:cubicBezTo>
                <a:cubicBezTo>
                  <a:pt x="98323" y="1823885"/>
                  <a:pt x="94571" y="1848727"/>
                  <a:pt x="88491" y="1873046"/>
                </a:cubicBezTo>
                <a:cubicBezTo>
                  <a:pt x="84720" y="1888128"/>
                  <a:pt x="77115" y="1902116"/>
                  <a:pt x="73742" y="1917292"/>
                </a:cubicBezTo>
                <a:cubicBezTo>
                  <a:pt x="67255" y="1946483"/>
                  <a:pt x="63910" y="1976285"/>
                  <a:pt x="58994" y="2005782"/>
                </a:cubicBezTo>
                <a:cubicBezTo>
                  <a:pt x="33513" y="2362519"/>
                  <a:pt x="59318" y="2092003"/>
                  <a:pt x="29497" y="2300750"/>
                </a:cubicBezTo>
                <a:cubicBezTo>
                  <a:pt x="6480" y="2461869"/>
                  <a:pt x="27306" y="2368513"/>
                  <a:pt x="0" y="2477730"/>
                </a:cubicBezTo>
                <a:cubicBezTo>
                  <a:pt x="4916" y="2546556"/>
                  <a:pt x="6687" y="2615679"/>
                  <a:pt x="14749" y="2684208"/>
                </a:cubicBezTo>
                <a:cubicBezTo>
                  <a:pt x="16565" y="2699648"/>
                  <a:pt x="27442" y="2713043"/>
                  <a:pt x="29497" y="2728453"/>
                </a:cubicBezTo>
                <a:cubicBezTo>
                  <a:pt x="50182" y="2883585"/>
                  <a:pt x="31005" y="2867214"/>
                  <a:pt x="58994" y="2979175"/>
                </a:cubicBezTo>
                <a:cubicBezTo>
                  <a:pt x="62764" y="2994257"/>
                  <a:pt x="66192" y="3009831"/>
                  <a:pt x="73742" y="3023421"/>
                </a:cubicBezTo>
                <a:cubicBezTo>
                  <a:pt x="90958" y="3054411"/>
                  <a:pt x="116882" y="3080203"/>
                  <a:pt x="132736" y="3111911"/>
                </a:cubicBezTo>
                <a:cubicBezTo>
                  <a:pt x="152922" y="3152283"/>
                  <a:pt x="157838" y="3186504"/>
                  <a:pt x="206478" y="3200401"/>
                </a:cubicBezTo>
                <a:cubicBezTo>
                  <a:pt x="225386" y="3205803"/>
                  <a:pt x="245807" y="3200401"/>
                  <a:pt x="265471" y="3200401"/>
                </a:cubicBezTo>
              </a:path>
            </a:pathLst>
          </a:cu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623" dirty="0">
              <a:solidFill>
                <a:prstClr val="white"/>
              </a:solidFill>
              <a:latin typeface="Calibri" panose="020F0502020204030204"/>
            </a:endParaRPr>
          </a:p>
        </p:txBody>
      </p:sp>
    </p:spTree>
    <p:extLst>
      <p:ext uri="{BB962C8B-B14F-4D97-AF65-F5344CB8AC3E}">
        <p14:creationId xmlns:p14="http://schemas.microsoft.com/office/powerpoint/2010/main" val="70730564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D9B4AB8D-AD62-4553-BCCA-1E28CEA92B01}"/>
              </a:ext>
            </a:extLst>
          </p:cNvPr>
          <p:cNvSpPr>
            <a:spLocks noGrp="1"/>
          </p:cNvSpPr>
          <p:nvPr>
            <p:ph idx="4294967295" sz="half" type="dt"/>
          </p:nvPr>
        </p:nvSpPr>
        <p:spPr>
          <a:xfrm>
            <a:off x="0" y="6480737"/>
            <a:ext cx="2844800" cy="366183"/>
          </a:xfrm>
        </p:spPr>
        <p:txBody>
          <a:bodyPr/>
          <a:lstStyle/>
          <a:p>
            <a:pPr>
              <a:defRPr/>
            </a:pPr>
            <a:fld id="{D7856A6A-2E7A-4CFF-B502-55777826D159}" type="datetime5">
              <a:rPr lang="en-US" smtClean="0">
                <a:solidFill>
                  <a:prstClr val="black">
                    <a:tint val="75000"/>
                  </a:prstClr>
                </a:solidFill>
                <a:latin panose="02040503050406030204" typeface="Cambria"/>
                <a:ea typeface="+mn-ea"/>
              </a:rPr>
              <a:t>10-Sep-24</a:t>
            </a:fld>
            <a:endParaRPr lang="en-US">
              <a:solidFill>
                <a:prstClr val="black">
                  <a:tint val="75000"/>
                </a:prstClr>
              </a:solidFill>
              <a:latin panose="02040503050406030204" typeface="Cambria"/>
              <a:ea typeface="+mn-ea"/>
            </a:endParaRPr>
          </a:p>
        </p:txBody>
      </p:sp>
      <p:sp>
        <p:nvSpPr>
          <p:cNvPr id="6" name="Slide Number Placeholder 5">
            <a:extLst>
              <a:ext uri="{FF2B5EF4-FFF2-40B4-BE49-F238E27FC236}">
                <a16:creationId xmlns:a16="http://schemas.microsoft.com/office/drawing/2014/main" id="{68351B8A-344F-44BA-BEF5-27C3C9C33C68}"/>
              </a:ext>
            </a:extLst>
          </p:cNvPr>
          <p:cNvSpPr>
            <a:spLocks noGrp="1"/>
          </p:cNvSpPr>
          <p:nvPr>
            <p:ph idx="4294967295" sz="quarter" type="sldNum"/>
          </p:nvPr>
        </p:nvSpPr>
        <p:spPr>
          <a:xfrm>
            <a:off x="9347200" y="6480737"/>
            <a:ext cx="2844800" cy="366183"/>
          </a:xfrm>
        </p:spPr>
        <p:txBody>
          <a:bodyPr/>
          <a:lstStyle/>
          <a:p>
            <a:pPr>
              <a:defRPr/>
            </a:pPr>
            <a:fld id="{D3D538F9-49A3-B84F-B36B-A7030CDE5D5B}" type="slidenum">
              <a:rPr lang="en-US">
                <a:solidFill>
                  <a:prstClr val="black">
                    <a:tint val="75000"/>
                  </a:prstClr>
                </a:solidFill>
                <a:latin panose="020F0502020204030204" typeface="Calibri"/>
                <a:ea typeface="+mn-ea"/>
              </a:rPr>
              <a:pPr>
                <a:defRPr/>
              </a:pPr>
              <a:t>23</a:t>
            </a:fld>
            <a:endParaRPr lang="en-US">
              <a:solidFill>
                <a:prstClr val="black">
                  <a:tint val="75000"/>
                </a:prstClr>
              </a:solidFill>
              <a:latin panose="020F0502020204030204" typeface="Calibri"/>
              <a:ea typeface="+mn-ea"/>
            </a:endParaRPr>
          </a:p>
        </p:txBody>
      </p:sp>
      <p:pic>
        <p:nvPicPr>
          <p:cNvPr id="7" name="NCN in WV">
            <a:extLst>
              <a:ext uri="{FF2B5EF4-FFF2-40B4-BE49-F238E27FC236}">
                <a16:creationId xmlns:a16="http://schemas.microsoft.com/office/drawing/2014/main" id="{11CCEF13-0851-4AB3-8471-65E3B8CE4881}"/>
              </a:ext>
            </a:extLst>
          </p:cNvPr>
          <p:cNvPicPr>
            <a:picLocks noChangeAspect="1"/>
          </p:cNvPicPr>
          <p:nvPr/>
        </p:nvPicPr>
        <p:blipFill rotWithShape="1">
          <a:blip r:embed="rId2">
            <a:extLst>
              <a:ext uri="{28A0092B-C50C-407E-A947-70E740481C1C}">
                <a14:useLocalDpi xmlns:a14="http://schemas.microsoft.com/office/drawing/2010/main" val="0"/>
              </a:ext>
            </a:extLst>
          </a:blip>
          <a:srcRect b="116"/>
          <a:stretch/>
        </p:blipFill>
        <p:spPr>
          <a:xfrm>
            <a:off x="1524000" y="-1558"/>
            <a:ext cx="9144000" cy="6838951"/>
          </a:xfrm>
          <a:prstGeom prst="rect">
            <a:avLst/>
          </a:prstGeom>
        </p:spPr>
      </p:pic>
      <p:sp>
        <p:nvSpPr>
          <p:cNvPr id="8" name="Title 1">
            <a:extLst>
              <a:ext uri="{FF2B5EF4-FFF2-40B4-BE49-F238E27FC236}">
                <a16:creationId xmlns:a16="http://schemas.microsoft.com/office/drawing/2014/main" id="{E839A9D4-FCF7-4DC3-B146-F583FE0022BD}"/>
              </a:ext>
            </a:extLst>
          </p:cNvPr>
          <p:cNvSpPr txBox="1">
            <a:spLocks/>
          </p:cNvSpPr>
          <p:nvPr/>
        </p:nvSpPr>
        <p:spPr>
          <a:xfrm>
            <a:off x="0" y="7976"/>
            <a:ext cx="12192000" cy="959145"/>
          </a:xfrm>
          <a:prstGeom prst="rect">
            <a:avLst/>
          </a:prstGeom>
        </p:spPr>
        <p:txBody>
          <a:bodyPr anchor="ctr"/>
          <a:lstStyle>
            <a:lvl1pPr algn="ctr" defTabSz="457200" eaLnBrk="1" hangingPunct="1" latinLnBrk="0" rtl="0">
              <a:spcBef>
                <a:spcPct val="0"/>
              </a:spcBef>
              <a:buNone/>
              <a:defRPr kern="1200" sz="4400">
                <a:solidFill>
                  <a:schemeClr val="tx1"/>
                </a:solidFill>
                <a:latin typeface="+mj-lt"/>
                <a:ea typeface="+mj-ea"/>
                <a:cs typeface="+mj-cs"/>
              </a:defRPr>
            </a:lvl1pPr>
          </a:lstStyle>
          <a:p>
            <a:pPr defTabSz="609585">
              <a:defRPr/>
            </a:pPr>
            <a:r>
              <a:rPr b="1" dirty="0" lang="en-US" sz="4200">
                <a:ln w="12700">
                  <a:solidFill>
                    <a:prstClr val="black"/>
                  </a:solidFill>
                </a:ln>
                <a:solidFill>
                  <a:srgbClr val="FFC000"/>
                </a:solidFill>
                <a:latin charset="0" panose="020B0606030504020204" pitchFamily="34" typeface="Open Sans"/>
                <a:ea charset="0" panose="020B0606030504020204" pitchFamily="34" typeface="Open Sans"/>
                <a:cs charset="0" panose="020B0606030504020204" pitchFamily="34" typeface="Open Sans"/>
              </a:rPr>
              <a:t>NOAA CORS Network (NCN) in WV</a:t>
            </a:r>
          </a:p>
        </p:txBody>
      </p:sp>
    </p:spTree>
    <p:extLst>
      <p:ext uri="{BB962C8B-B14F-4D97-AF65-F5344CB8AC3E}">
        <p14:creationId xmlns:p14="http://schemas.microsoft.com/office/powerpoint/2010/main" val="1724996372"/>
      </p:ext>
    </p:extLst>
  </p:cSld>
  <p:clrMapOvr>
    <a:masterClrMapping/>
  </p:clrMapOvr>
  <p:transition spd="slow">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H CORS in WV">
            <a:extLst>
              <a:ext uri="{FF2B5EF4-FFF2-40B4-BE49-F238E27FC236}">
                <a16:creationId xmlns:a16="http://schemas.microsoft.com/office/drawing/2014/main" id="{06356FD7-B76A-434C-9321-C7E92F7C554F}"/>
              </a:ext>
            </a:extLst>
          </p:cNvPr>
          <p:cNvSpPr>
            <a:spLocks noChangeAspect="1"/>
          </p:cNvSpPr>
          <p:nvPr/>
        </p:nvSpPr>
        <p:spPr>
          <a:xfrm>
            <a:off x="1432389" y="14667"/>
            <a:ext cx="9235615" cy="6819439"/>
          </a:xfrm>
          <a:prstGeom prst="rect">
            <a:avLst/>
          </a:prstGeom>
          <a:blipFill dpi="0" rotWithShape="1">
            <a:blip r:embed="rId3">
              <a:alphaModFix amt="79000"/>
              <a:extLst>
                <a:ext uri="{28A0092B-C50C-407E-A947-70E740481C1C}">
                  <a14:useLocalDpi xmlns:a14="http://schemas.microsoft.com/office/drawing/2010/main" val="0"/>
                </a:ext>
              </a:extLst>
            </a:blip>
            <a:srcRect/>
            <a:stretch>
              <a:fillRect l="-1" r="-6847" b="-3582"/>
            </a:stretch>
          </a:blipFill>
        </p:spPr>
        <p:style>
          <a:lnRef idx="1">
            <a:schemeClr val="accent1"/>
          </a:lnRef>
          <a:fillRef idx="3">
            <a:schemeClr val="accent1"/>
          </a:fillRef>
          <a:effectRef idx="2">
            <a:schemeClr val="accent1"/>
          </a:effectRef>
          <a:fontRef idx="minor">
            <a:schemeClr val="lt1"/>
          </a:fontRef>
        </p:style>
        <p:txBody>
          <a:bodyPr rtlCol="0" anchor="ctr"/>
          <a:lstStyle/>
          <a:p>
            <a:pPr algn="ctr" defTabSz="457234" fontAlgn="base">
              <a:spcBef>
                <a:spcPct val="0"/>
              </a:spcBef>
              <a:spcAft>
                <a:spcPct val="0"/>
              </a:spcAft>
              <a:defRPr/>
            </a:pPr>
            <a:endParaRPr lang="en-US" sz="1800">
              <a:solidFill>
                <a:prstClr val="white"/>
              </a:solidFill>
              <a:latin typeface="Calibri"/>
            </a:endParaRPr>
          </a:p>
        </p:txBody>
      </p:sp>
      <p:sp>
        <p:nvSpPr>
          <p:cNvPr id="3" name="Title 1">
            <a:extLst>
              <a:ext uri="{FF2B5EF4-FFF2-40B4-BE49-F238E27FC236}">
                <a16:creationId xmlns:a16="http://schemas.microsoft.com/office/drawing/2014/main" id="{03D5DADD-2205-4F66-9FB6-C3B565F561D4}"/>
              </a:ext>
            </a:extLst>
          </p:cNvPr>
          <p:cNvSpPr txBox="1">
            <a:spLocks/>
          </p:cNvSpPr>
          <p:nvPr/>
        </p:nvSpPr>
        <p:spPr>
          <a:xfrm>
            <a:off x="0" y="52312"/>
            <a:ext cx="12192000" cy="959145"/>
          </a:xfrm>
          <a:prstGeom prst="rect">
            <a:avLst/>
          </a:prstGeom>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defTabSz="609585">
              <a:defRPr/>
            </a:pPr>
            <a:r>
              <a:rPr lang="en-US" sz="4200" b="1" dirty="0">
                <a:ln w="12700">
                  <a:solidFill>
                    <a:prstClr val="black"/>
                  </a:solidFill>
                </a:ln>
                <a:solidFill>
                  <a:srgbClr val="FFC000"/>
                </a:solidFill>
                <a:latin typeface="Open Sans" panose="020B0606030504020204" pitchFamily="34" charset="0"/>
                <a:ea typeface="Open Sans" panose="020B0606030504020204" pitchFamily="34" charset="0"/>
                <a:cs typeface="Open Sans" panose="020B0606030504020204" pitchFamily="34" charset="0"/>
              </a:rPr>
              <a:t>WVDOT CORS Network (and RTN)</a:t>
            </a:r>
          </a:p>
        </p:txBody>
      </p:sp>
      <p:sp>
        <p:nvSpPr>
          <p:cNvPr id="4" name="Freeform: Shape 3">
            <a:extLst>
              <a:ext uri="{FF2B5EF4-FFF2-40B4-BE49-F238E27FC236}">
                <a16:creationId xmlns:a16="http://schemas.microsoft.com/office/drawing/2014/main" id="{48D860C0-584B-4E1B-A0C7-759DEB5603FF}"/>
              </a:ext>
            </a:extLst>
          </p:cNvPr>
          <p:cNvSpPr/>
          <p:nvPr/>
        </p:nvSpPr>
        <p:spPr>
          <a:xfrm>
            <a:off x="3362641" y="3543376"/>
            <a:ext cx="2822351" cy="2135201"/>
          </a:xfrm>
          <a:custGeom>
            <a:avLst/>
            <a:gdLst>
              <a:gd name="connsiteX0" fmla="*/ 206478 w 4233527"/>
              <a:gd name="connsiteY0" fmla="*/ 3303640 h 3406879"/>
              <a:gd name="connsiteX1" fmla="*/ 206478 w 4233527"/>
              <a:gd name="connsiteY1" fmla="*/ 3303640 h 3406879"/>
              <a:gd name="connsiteX2" fmla="*/ 1106129 w 4233527"/>
              <a:gd name="connsiteY2" fmla="*/ 2934930 h 3406879"/>
              <a:gd name="connsiteX3" fmla="*/ 1194620 w 4233527"/>
              <a:gd name="connsiteY3" fmla="*/ 2905433 h 3406879"/>
              <a:gd name="connsiteX4" fmla="*/ 1283110 w 4233527"/>
              <a:gd name="connsiteY4" fmla="*/ 2846440 h 3406879"/>
              <a:gd name="connsiteX5" fmla="*/ 1401097 w 4233527"/>
              <a:gd name="connsiteY5" fmla="*/ 2743201 h 3406879"/>
              <a:gd name="connsiteX6" fmla="*/ 1445342 w 4233527"/>
              <a:gd name="connsiteY6" fmla="*/ 2713704 h 3406879"/>
              <a:gd name="connsiteX7" fmla="*/ 1474839 w 4233527"/>
              <a:gd name="connsiteY7" fmla="*/ 2669459 h 3406879"/>
              <a:gd name="connsiteX8" fmla="*/ 1563329 w 4233527"/>
              <a:gd name="connsiteY8" fmla="*/ 2610466 h 3406879"/>
              <a:gd name="connsiteX9" fmla="*/ 1607575 w 4233527"/>
              <a:gd name="connsiteY9" fmla="*/ 2580969 h 3406879"/>
              <a:gd name="connsiteX10" fmla="*/ 1696065 w 4233527"/>
              <a:gd name="connsiteY10" fmla="*/ 2492479 h 3406879"/>
              <a:gd name="connsiteX11" fmla="*/ 1740310 w 4233527"/>
              <a:gd name="connsiteY11" fmla="*/ 2448233 h 3406879"/>
              <a:gd name="connsiteX12" fmla="*/ 1799304 w 4233527"/>
              <a:gd name="connsiteY12" fmla="*/ 2374492 h 3406879"/>
              <a:gd name="connsiteX13" fmla="*/ 1902542 w 4233527"/>
              <a:gd name="connsiteY13" fmla="*/ 2256504 h 3406879"/>
              <a:gd name="connsiteX14" fmla="*/ 1961536 w 4233527"/>
              <a:gd name="connsiteY14" fmla="*/ 2182762 h 3406879"/>
              <a:gd name="connsiteX15" fmla="*/ 1976284 w 4233527"/>
              <a:gd name="connsiteY15" fmla="*/ 2138517 h 3406879"/>
              <a:gd name="connsiteX16" fmla="*/ 2064775 w 4233527"/>
              <a:gd name="connsiteY16" fmla="*/ 2079524 h 3406879"/>
              <a:gd name="connsiteX17" fmla="*/ 2109020 w 4233527"/>
              <a:gd name="connsiteY17" fmla="*/ 1991033 h 3406879"/>
              <a:gd name="connsiteX18" fmla="*/ 2153265 w 4233527"/>
              <a:gd name="connsiteY18" fmla="*/ 1976285 h 3406879"/>
              <a:gd name="connsiteX19" fmla="*/ 2197510 w 4233527"/>
              <a:gd name="connsiteY19" fmla="*/ 1887795 h 3406879"/>
              <a:gd name="connsiteX20" fmla="*/ 2241755 w 4233527"/>
              <a:gd name="connsiteY20" fmla="*/ 1858298 h 3406879"/>
              <a:gd name="connsiteX21" fmla="*/ 2418736 w 4233527"/>
              <a:gd name="connsiteY21" fmla="*/ 1710814 h 3406879"/>
              <a:gd name="connsiteX22" fmla="*/ 2507226 w 4233527"/>
              <a:gd name="connsiteY22" fmla="*/ 1681317 h 3406879"/>
              <a:gd name="connsiteX23" fmla="*/ 2551471 w 4233527"/>
              <a:gd name="connsiteY23" fmla="*/ 1666569 h 3406879"/>
              <a:gd name="connsiteX24" fmla="*/ 2595717 w 4233527"/>
              <a:gd name="connsiteY24" fmla="*/ 1637072 h 3406879"/>
              <a:gd name="connsiteX25" fmla="*/ 2684207 w 4233527"/>
              <a:gd name="connsiteY25" fmla="*/ 1607575 h 3406879"/>
              <a:gd name="connsiteX26" fmla="*/ 2772697 w 4233527"/>
              <a:gd name="connsiteY26" fmla="*/ 1563330 h 3406879"/>
              <a:gd name="connsiteX27" fmla="*/ 2861187 w 4233527"/>
              <a:gd name="connsiteY27" fmla="*/ 1519085 h 3406879"/>
              <a:gd name="connsiteX28" fmla="*/ 2949678 w 4233527"/>
              <a:gd name="connsiteY28" fmla="*/ 1474840 h 3406879"/>
              <a:gd name="connsiteX29" fmla="*/ 3038168 w 4233527"/>
              <a:gd name="connsiteY29" fmla="*/ 1430595 h 3406879"/>
              <a:gd name="connsiteX30" fmla="*/ 3170904 w 4233527"/>
              <a:gd name="connsiteY30" fmla="*/ 1356853 h 3406879"/>
              <a:gd name="connsiteX31" fmla="*/ 3274142 w 4233527"/>
              <a:gd name="connsiteY31" fmla="*/ 1283111 h 3406879"/>
              <a:gd name="connsiteX32" fmla="*/ 3318387 w 4233527"/>
              <a:gd name="connsiteY32" fmla="*/ 1238866 h 3406879"/>
              <a:gd name="connsiteX33" fmla="*/ 3406878 w 4233527"/>
              <a:gd name="connsiteY33" fmla="*/ 1194621 h 3406879"/>
              <a:gd name="connsiteX34" fmla="*/ 3451123 w 4233527"/>
              <a:gd name="connsiteY34" fmla="*/ 1165124 h 3406879"/>
              <a:gd name="connsiteX35" fmla="*/ 3539613 w 4233527"/>
              <a:gd name="connsiteY35" fmla="*/ 1091382 h 3406879"/>
              <a:gd name="connsiteX36" fmla="*/ 3583858 w 4233527"/>
              <a:gd name="connsiteY36" fmla="*/ 1076633 h 3406879"/>
              <a:gd name="connsiteX37" fmla="*/ 3672349 w 4233527"/>
              <a:gd name="connsiteY37" fmla="*/ 1017640 h 3406879"/>
              <a:gd name="connsiteX38" fmla="*/ 3701846 w 4233527"/>
              <a:gd name="connsiteY38" fmla="*/ 973395 h 3406879"/>
              <a:gd name="connsiteX39" fmla="*/ 3790336 w 4233527"/>
              <a:gd name="connsiteY39" fmla="*/ 899653 h 3406879"/>
              <a:gd name="connsiteX40" fmla="*/ 3805084 w 4233527"/>
              <a:gd name="connsiteY40" fmla="*/ 855408 h 3406879"/>
              <a:gd name="connsiteX41" fmla="*/ 3849329 w 4233527"/>
              <a:gd name="connsiteY41" fmla="*/ 840659 h 3406879"/>
              <a:gd name="connsiteX42" fmla="*/ 3908323 w 4233527"/>
              <a:gd name="connsiteY42" fmla="*/ 766917 h 3406879"/>
              <a:gd name="connsiteX43" fmla="*/ 3982065 w 4233527"/>
              <a:gd name="connsiteY43" fmla="*/ 663679 h 3406879"/>
              <a:gd name="connsiteX44" fmla="*/ 4026310 w 4233527"/>
              <a:gd name="connsiteY44" fmla="*/ 619433 h 3406879"/>
              <a:gd name="connsiteX45" fmla="*/ 4085304 w 4233527"/>
              <a:gd name="connsiteY45" fmla="*/ 530943 h 3406879"/>
              <a:gd name="connsiteX46" fmla="*/ 4100052 w 4233527"/>
              <a:gd name="connsiteY46" fmla="*/ 486698 h 3406879"/>
              <a:gd name="connsiteX47" fmla="*/ 4159046 w 4233527"/>
              <a:gd name="connsiteY47" fmla="*/ 398208 h 3406879"/>
              <a:gd name="connsiteX48" fmla="*/ 4188542 w 4233527"/>
              <a:gd name="connsiteY48" fmla="*/ 309717 h 3406879"/>
              <a:gd name="connsiteX49" fmla="*/ 4203291 w 4233527"/>
              <a:gd name="connsiteY49" fmla="*/ 265472 h 3406879"/>
              <a:gd name="connsiteX50" fmla="*/ 4232787 w 4233527"/>
              <a:gd name="connsiteY50" fmla="*/ 147485 h 3406879"/>
              <a:gd name="connsiteX51" fmla="*/ 4218039 w 4233527"/>
              <a:gd name="connsiteY51" fmla="*/ 29498 h 3406879"/>
              <a:gd name="connsiteX52" fmla="*/ 4100052 w 4233527"/>
              <a:gd name="connsiteY52" fmla="*/ 1 h 3406879"/>
              <a:gd name="connsiteX53" fmla="*/ 3215149 w 4233527"/>
              <a:gd name="connsiteY53" fmla="*/ 14750 h 3406879"/>
              <a:gd name="connsiteX54" fmla="*/ 3097162 w 4233527"/>
              <a:gd name="connsiteY54" fmla="*/ 44246 h 3406879"/>
              <a:gd name="connsiteX55" fmla="*/ 2964426 w 4233527"/>
              <a:gd name="connsiteY55" fmla="*/ 73743 h 3406879"/>
              <a:gd name="connsiteX56" fmla="*/ 2861187 w 4233527"/>
              <a:gd name="connsiteY56" fmla="*/ 103240 h 3406879"/>
              <a:gd name="connsiteX57" fmla="*/ 2816942 w 4233527"/>
              <a:gd name="connsiteY57" fmla="*/ 132737 h 3406879"/>
              <a:gd name="connsiteX58" fmla="*/ 2684207 w 4233527"/>
              <a:gd name="connsiteY58" fmla="*/ 162233 h 3406879"/>
              <a:gd name="connsiteX59" fmla="*/ 2403987 w 4233527"/>
              <a:gd name="connsiteY59" fmla="*/ 206479 h 3406879"/>
              <a:gd name="connsiteX60" fmla="*/ 2300749 w 4233527"/>
              <a:gd name="connsiteY60" fmla="*/ 221227 h 3406879"/>
              <a:gd name="connsiteX61" fmla="*/ 2138517 w 4233527"/>
              <a:gd name="connsiteY61" fmla="*/ 235975 h 3406879"/>
              <a:gd name="connsiteX62" fmla="*/ 1961536 w 4233527"/>
              <a:gd name="connsiteY62" fmla="*/ 265472 h 3406879"/>
              <a:gd name="connsiteX63" fmla="*/ 1917291 w 4233527"/>
              <a:gd name="connsiteY63" fmla="*/ 280221 h 3406879"/>
              <a:gd name="connsiteX64" fmla="*/ 1828800 w 4233527"/>
              <a:gd name="connsiteY64" fmla="*/ 294969 h 3406879"/>
              <a:gd name="connsiteX65" fmla="*/ 1312607 w 4233527"/>
              <a:gd name="connsiteY65" fmla="*/ 280221 h 3406879"/>
              <a:gd name="connsiteX66" fmla="*/ 929149 w 4233527"/>
              <a:gd name="connsiteY66" fmla="*/ 280221 h 3406879"/>
              <a:gd name="connsiteX67" fmla="*/ 884904 w 4233527"/>
              <a:gd name="connsiteY67" fmla="*/ 294969 h 3406879"/>
              <a:gd name="connsiteX68" fmla="*/ 796413 w 4233527"/>
              <a:gd name="connsiteY68" fmla="*/ 353962 h 3406879"/>
              <a:gd name="connsiteX69" fmla="*/ 707923 w 4233527"/>
              <a:gd name="connsiteY69" fmla="*/ 442453 h 3406879"/>
              <a:gd name="connsiteX70" fmla="*/ 648929 w 4233527"/>
              <a:gd name="connsiteY70" fmla="*/ 530943 h 3406879"/>
              <a:gd name="connsiteX71" fmla="*/ 545691 w 4233527"/>
              <a:gd name="connsiteY71" fmla="*/ 663679 h 3406879"/>
              <a:gd name="connsiteX72" fmla="*/ 501446 w 4233527"/>
              <a:gd name="connsiteY72" fmla="*/ 766917 h 3406879"/>
              <a:gd name="connsiteX73" fmla="*/ 471949 w 4233527"/>
              <a:gd name="connsiteY73" fmla="*/ 855408 h 3406879"/>
              <a:gd name="connsiteX74" fmla="*/ 457200 w 4233527"/>
              <a:gd name="connsiteY74" fmla="*/ 899653 h 3406879"/>
              <a:gd name="connsiteX75" fmla="*/ 442452 w 4233527"/>
              <a:gd name="connsiteY75" fmla="*/ 943898 h 3406879"/>
              <a:gd name="connsiteX76" fmla="*/ 412955 w 4233527"/>
              <a:gd name="connsiteY76" fmla="*/ 988143 h 3406879"/>
              <a:gd name="connsiteX77" fmla="*/ 383458 w 4233527"/>
              <a:gd name="connsiteY77" fmla="*/ 1106130 h 3406879"/>
              <a:gd name="connsiteX78" fmla="*/ 353962 w 4233527"/>
              <a:gd name="connsiteY78" fmla="*/ 1150375 h 3406879"/>
              <a:gd name="connsiteX79" fmla="*/ 324465 w 4233527"/>
              <a:gd name="connsiteY79" fmla="*/ 1268362 h 3406879"/>
              <a:gd name="connsiteX80" fmla="*/ 309717 w 4233527"/>
              <a:gd name="connsiteY80" fmla="*/ 1312608 h 3406879"/>
              <a:gd name="connsiteX81" fmla="*/ 265471 w 4233527"/>
              <a:gd name="connsiteY81" fmla="*/ 1371601 h 3406879"/>
              <a:gd name="connsiteX82" fmla="*/ 235975 w 4233527"/>
              <a:gd name="connsiteY82" fmla="*/ 1460092 h 3406879"/>
              <a:gd name="connsiteX83" fmla="*/ 221226 w 4233527"/>
              <a:gd name="connsiteY83" fmla="*/ 1504337 h 3406879"/>
              <a:gd name="connsiteX84" fmla="*/ 191729 w 4233527"/>
              <a:gd name="connsiteY84" fmla="*/ 1548582 h 3406879"/>
              <a:gd name="connsiteX85" fmla="*/ 162233 w 4233527"/>
              <a:gd name="connsiteY85" fmla="*/ 1651821 h 3406879"/>
              <a:gd name="connsiteX86" fmla="*/ 147484 w 4233527"/>
              <a:gd name="connsiteY86" fmla="*/ 1696066 h 3406879"/>
              <a:gd name="connsiteX87" fmla="*/ 132736 w 4233527"/>
              <a:gd name="connsiteY87" fmla="*/ 1755059 h 3406879"/>
              <a:gd name="connsiteX88" fmla="*/ 103239 w 4233527"/>
              <a:gd name="connsiteY88" fmla="*/ 1799304 h 3406879"/>
              <a:gd name="connsiteX89" fmla="*/ 88491 w 4233527"/>
              <a:gd name="connsiteY89" fmla="*/ 1873046 h 3406879"/>
              <a:gd name="connsiteX90" fmla="*/ 73742 w 4233527"/>
              <a:gd name="connsiteY90" fmla="*/ 1917292 h 3406879"/>
              <a:gd name="connsiteX91" fmla="*/ 58994 w 4233527"/>
              <a:gd name="connsiteY91" fmla="*/ 2005782 h 3406879"/>
              <a:gd name="connsiteX92" fmla="*/ 29497 w 4233527"/>
              <a:gd name="connsiteY92" fmla="*/ 2300750 h 3406879"/>
              <a:gd name="connsiteX93" fmla="*/ 0 w 4233527"/>
              <a:gd name="connsiteY93" fmla="*/ 2477730 h 3406879"/>
              <a:gd name="connsiteX94" fmla="*/ 14749 w 4233527"/>
              <a:gd name="connsiteY94" fmla="*/ 2684208 h 3406879"/>
              <a:gd name="connsiteX95" fmla="*/ 29497 w 4233527"/>
              <a:gd name="connsiteY95" fmla="*/ 2728453 h 3406879"/>
              <a:gd name="connsiteX96" fmla="*/ 58994 w 4233527"/>
              <a:gd name="connsiteY96" fmla="*/ 2979175 h 3406879"/>
              <a:gd name="connsiteX97" fmla="*/ 73742 w 4233527"/>
              <a:gd name="connsiteY97" fmla="*/ 3023421 h 3406879"/>
              <a:gd name="connsiteX98" fmla="*/ 132736 w 4233527"/>
              <a:gd name="connsiteY98" fmla="*/ 3111911 h 3406879"/>
              <a:gd name="connsiteX99" fmla="*/ 206478 w 4233527"/>
              <a:gd name="connsiteY99" fmla="*/ 3200401 h 3406879"/>
              <a:gd name="connsiteX100" fmla="*/ 265471 w 4233527"/>
              <a:gd name="connsiteY100" fmla="*/ 3200401 h 3406879"/>
              <a:gd name="connsiteX101" fmla="*/ 457200 w 4233527"/>
              <a:gd name="connsiteY101" fmla="*/ 3406879 h 3406879"/>
              <a:gd name="connsiteX0" fmla="*/ 206478 w 4233527"/>
              <a:gd name="connsiteY0" fmla="*/ 3303640 h 3406879"/>
              <a:gd name="connsiteX1" fmla="*/ 206478 w 4233527"/>
              <a:gd name="connsiteY1" fmla="*/ 3303640 h 3406879"/>
              <a:gd name="connsiteX2" fmla="*/ 1106129 w 4233527"/>
              <a:gd name="connsiteY2" fmla="*/ 2934930 h 3406879"/>
              <a:gd name="connsiteX3" fmla="*/ 1194620 w 4233527"/>
              <a:gd name="connsiteY3" fmla="*/ 2905433 h 3406879"/>
              <a:gd name="connsiteX4" fmla="*/ 1283110 w 4233527"/>
              <a:gd name="connsiteY4" fmla="*/ 2846440 h 3406879"/>
              <a:gd name="connsiteX5" fmla="*/ 1401097 w 4233527"/>
              <a:gd name="connsiteY5" fmla="*/ 2743201 h 3406879"/>
              <a:gd name="connsiteX6" fmla="*/ 1445342 w 4233527"/>
              <a:gd name="connsiteY6" fmla="*/ 2713704 h 3406879"/>
              <a:gd name="connsiteX7" fmla="*/ 1474839 w 4233527"/>
              <a:gd name="connsiteY7" fmla="*/ 2669459 h 3406879"/>
              <a:gd name="connsiteX8" fmla="*/ 1563329 w 4233527"/>
              <a:gd name="connsiteY8" fmla="*/ 2610466 h 3406879"/>
              <a:gd name="connsiteX9" fmla="*/ 1607575 w 4233527"/>
              <a:gd name="connsiteY9" fmla="*/ 2580969 h 3406879"/>
              <a:gd name="connsiteX10" fmla="*/ 1696065 w 4233527"/>
              <a:gd name="connsiteY10" fmla="*/ 2492479 h 3406879"/>
              <a:gd name="connsiteX11" fmla="*/ 1740310 w 4233527"/>
              <a:gd name="connsiteY11" fmla="*/ 2448233 h 3406879"/>
              <a:gd name="connsiteX12" fmla="*/ 1799304 w 4233527"/>
              <a:gd name="connsiteY12" fmla="*/ 2374492 h 3406879"/>
              <a:gd name="connsiteX13" fmla="*/ 1902542 w 4233527"/>
              <a:gd name="connsiteY13" fmla="*/ 2256504 h 3406879"/>
              <a:gd name="connsiteX14" fmla="*/ 1961536 w 4233527"/>
              <a:gd name="connsiteY14" fmla="*/ 2182762 h 3406879"/>
              <a:gd name="connsiteX15" fmla="*/ 1976284 w 4233527"/>
              <a:gd name="connsiteY15" fmla="*/ 2138517 h 3406879"/>
              <a:gd name="connsiteX16" fmla="*/ 2064775 w 4233527"/>
              <a:gd name="connsiteY16" fmla="*/ 2079524 h 3406879"/>
              <a:gd name="connsiteX17" fmla="*/ 2109020 w 4233527"/>
              <a:gd name="connsiteY17" fmla="*/ 1991033 h 3406879"/>
              <a:gd name="connsiteX18" fmla="*/ 2153265 w 4233527"/>
              <a:gd name="connsiteY18" fmla="*/ 1976285 h 3406879"/>
              <a:gd name="connsiteX19" fmla="*/ 2197510 w 4233527"/>
              <a:gd name="connsiteY19" fmla="*/ 1887795 h 3406879"/>
              <a:gd name="connsiteX20" fmla="*/ 2241755 w 4233527"/>
              <a:gd name="connsiteY20" fmla="*/ 1858298 h 3406879"/>
              <a:gd name="connsiteX21" fmla="*/ 2418736 w 4233527"/>
              <a:gd name="connsiteY21" fmla="*/ 1710814 h 3406879"/>
              <a:gd name="connsiteX22" fmla="*/ 2507226 w 4233527"/>
              <a:gd name="connsiteY22" fmla="*/ 1681317 h 3406879"/>
              <a:gd name="connsiteX23" fmla="*/ 2551471 w 4233527"/>
              <a:gd name="connsiteY23" fmla="*/ 1666569 h 3406879"/>
              <a:gd name="connsiteX24" fmla="*/ 2595717 w 4233527"/>
              <a:gd name="connsiteY24" fmla="*/ 1637072 h 3406879"/>
              <a:gd name="connsiteX25" fmla="*/ 2684207 w 4233527"/>
              <a:gd name="connsiteY25" fmla="*/ 1607575 h 3406879"/>
              <a:gd name="connsiteX26" fmla="*/ 2772697 w 4233527"/>
              <a:gd name="connsiteY26" fmla="*/ 1563330 h 3406879"/>
              <a:gd name="connsiteX27" fmla="*/ 2861187 w 4233527"/>
              <a:gd name="connsiteY27" fmla="*/ 1519085 h 3406879"/>
              <a:gd name="connsiteX28" fmla="*/ 2949678 w 4233527"/>
              <a:gd name="connsiteY28" fmla="*/ 1474840 h 3406879"/>
              <a:gd name="connsiteX29" fmla="*/ 3038168 w 4233527"/>
              <a:gd name="connsiteY29" fmla="*/ 1430595 h 3406879"/>
              <a:gd name="connsiteX30" fmla="*/ 3170904 w 4233527"/>
              <a:gd name="connsiteY30" fmla="*/ 1356853 h 3406879"/>
              <a:gd name="connsiteX31" fmla="*/ 3274142 w 4233527"/>
              <a:gd name="connsiteY31" fmla="*/ 1283111 h 3406879"/>
              <a:gd name="connsiteX32" fmla="*/ 3318387 w 4233527"/>
              <a:gd name="connsiteY32" fmla="*/ 1238866 h 3406879"/>
              <a:gd name="connsiteX33" fmla="*/ 3406878 w 4233527"/>
              <a:gd name="connsiteY33" fmla="*/ 1194621 h 3406879"/>
              <a:gd name="connsiteX34" fmla="*/ 3451123 w 4233527"/>
              <a:gd name="connsiteY34" fmla="*/ 1165124 h 3406879"/>
              <a:gd name="connsiteX35" fmla="*/ 3539613 w 4233527"/>
              <a:gd name="connsiteY35" fmla="*/ 1091382 h 3406879"/>
              <a:gd name="connsiteX36" fmla="*/ 3583858 w 4233527"/>
              <a:gd name="connsiteY36" fmla="*/ 1076633 h 3406879"/>
              <a:gd name="connsiteX37" fmla="*/ 3672349 w 4233527"/>
              <a:gd name="connsiteY37" fmla="*/ 1017640 h 3406879"/>
              <a:gd name="connsiteX38" fmla="*/ 3701846 w 4233527"/>
              <a:gd name="connsiteY38" fmla="*/ 973395 h 3406879"/>
              <a:gd name="connsiteX39" fmla="*/ 3790336 w 4233527"/>
              <a:gd name="connsiteY39" fmla="*/ 899653 h 3406879"/>
              <a:gd name="connsiteX40" fmla="*/ 3805084 w 4233527"/>
              <a:gd name="connsiteY40" fmla="*/ 855408 h 3406879"/>
              <a:gd name="connsiteX41" fmla="*/ 3849329 w 4233527"/>
              <a:gd name="connsiteY41" fmla="*/ 840659 h 3406879"/>
              <a:gd name="connsiteX42" fmla="*/ 3908323 w 4233527"/>
              <a:gd name="connsiteY42" fmla="*/ 766917 h 3406879"/>
              <a:gd name="connsiteX43" fmla="*/ 3982065 w 4233527"/>
              <a:gd name="connsiteY43" fmla="*/ 663679 h 3406879"/>
              <a:gd name="connsiteX44" fmla="*/ 4026310 w 4233527"/>
              <a:gd name="connsiteY44" fmla="*/ 619433 h 3406879"/>
              <a:gd name="connsiteX45" fmla="*/ 4085304 w 4233527"/>
              <a:gd name="connsiteY45" fmla="*/ 530943 h 3406879"/>
              <a:gd name="connsiteX46" fmla="*/ 4100052 w 4233527"/>
              <a:gd name="connsiteY46" fmla="*/ 486698 h 3406879"/>
              <a:gd name="connsiteX47" fmla="*/ 4159046 w 4233527"/>
              <a:gd name="connsiteY47" fmla="*/ 398208 h 3406879"/>
              <a:gd name="connsiteX48" fmla="*/ 4188542 w 4233527"/>
              <a:gd name="connsiteY48" fmla="*/ 309717 h 3406879"/>
              <a:gd name="connsiteX49" fmla="*/ 4203291 w 4233527"/>
              <a:gd name="connsiteY49" fmla="*/ 265472 h 3406879"/>
              <a:gd name="connsiteX50" fmla="*/ 4232787 w 4233527"/>
              <a:gd name="connsiteY50" fmla="*/ 147485 h 3406879"/>
              <a:gd name="connsiteX51" fmla="*/ 4218039 w 4233527"/>
              <a:gd name="connsiteY51" fmla="*/ 29498 h 3406879"/>
              <a:gd name="connsiteX52" fmla="*/ 4100052 w 4233527"/>
              <a:gd name="connsiteY52" fmla="*/ 1 h 3406879"/>
              <a:gd name="connsiteX53" fmla="*/ 3215149 w 4233527"/>
              <a:gd name="connsiteY53" fmla="*/ 14750 h 3406879"/>
              <a:gd name="connsiteX54" fmla="*/ 3097162 w 4233527"/>
              <a:gd name="connsiteY54" fmla="*/ 44246 h 3406879"/>
              <a:gd name="connsiteX55" fmla="*/ 2964426 w 4233527"/>
              <a:gd name="connsiteY55" fmla="*/ 73743 h 3406879"/>
              <a:gd name="connsiteX56" fmla="*/ 2861187 w 4233527"/>
              <a:gd name="connsiteY56" fmla="*/ 103240 h 3406879"/>
              <a:gd name="connsiteX57" fmla="*/ 2816942 w 4233527"/>
              <a:gd name="connsiteY57" fmla="*/ 132737 h 3406879"/>
              <a:gd name="connsiteX58" fmla="*/ 2722307 w 4233527"/>
              <a:gd name="connsiteY58" fmla="*/ 276533 h 3406879"/>
              <a:gd name="connsiteX59" fmla="*/ 2403987 w 4233527"/>
              <a:gd name="connsiteY59" fmla="*/ 206479 h 3406879"/>
              <a:gd name="connsiteX60" fmla="*/ 2300749 w 4233527"/>
              <a:gd name="connsiteY60" fmla="*/ 221227 h 3406879"/>
              <a:gd name="connsiteX61" fmla="*/ 2138517 w 4233527"/>
              <a:gd name="connsiteY61" fmla="*/ 235975 h 3406879"/>
              <a:gd name="connsiteX62" fmla="*/ 1961536 w 4233527"/>
              <a:gd name="connsiteY62" fmla="*/ 265472 h 3406879"/>
              <a:gd name="connsiteX63" fmla="*/ 1917291 w 4233527"/>
              <a:gd name="connsiteY63" fmla="*/ 280221 h 3406879"/>
              <a:gd name="connsiteX64" fmla="*/ 1828800 w 4233527"/>
              <a:gd name="connsiteY64" fmla="*/ 294969 h 3406879"/>
              <a:gd name="connsiteX65" fmla="*/ 1312607 w 4233527"/>
              <a:gd name="connsiteY65" fmla="*/ 280221 h 3406879"/>
              <a:gd name="connsiteX66" fmla="*/ 929149 w 4233527"/>
              <a:gd name="connsiteY66" fmla="*/ 280221 h 3406879"/>
              <a:gd name="connsiteX67" fmla="*/ 884904 w 4233527"/>
              <a:gd name="connsiteY67" fmla="*/ 294969 h 3406879"/>
              <a:gd name="connsiteX68" fmla="*/ 796413 w 4233527"/>
              <a:gd name="connsiteY68" fmla="*/ 353962 h 3406879"/>
              <a:gd name="connsiteX69" fmla="*/ 707923 w 4233527"/>
              <a:gd name="connsiteY69" fmla="*/ 442453 h 3406879"/>
              <a:gd name="connsiteX70" fmla="*/ 648929 w 4233527"/>
              <a:gd name="connsiteY70" fmla="*/ 530943 h 3406879"/>
              <a:gd name="connsiteX71" fmla="*/ 545691 w 4233527"/>
              <a:gd name="connsiteY71" fmla="*/ 663679 h 3406879"/>
              <a:gd name="connsiteX72" fmla="*/ 501446 w 4233527"/>
              <a:gd name="connsiteY72" fmla="*/ 766917 h 3406879"/>
              <a:gd name="connsiteX73" fmla="*/ 471949 w 4233527"/>
              <a:gd name="connsiteY73" fmla="*/ 855408 h 3406879"/>
              <a:gd name="connsiteX74" fmla="*/ 457200 w 4233527"/>
              <a:gd name="connsiteY74" fmla="*/ 899653 h 3406879"/>
              <a:gd name="connsiteX75" fmla="*/ 442452 w 4233527"/>
              <a:gd name="connsiteY75" fmla="*/ 943898 h 3406879"/>
              <a:gd name="connsiteX76" fmla="*/ 412955 w 4233527"/>
              <a:gd name="connsiteY76" fmla="*/ 988143 h 3406879"/>
              <a:gd name="connsiteX77" fmla="*/ 383458 w 4233527"/>
              <a:gd name="connsiteY77" fmla="*/ 1106130 h 3406879"/>
              <a:gd name="connsiteX78" fmla="*/ 353962 w 4233527"/>
              <a:gd name="connsiteY78" fmla="*/ 1150375 h 3406879"/>
              <a:gd name="connsiteX79" fmla="*/ 324465 w 4233527"/>
              <a:gd name="connsiteY79" fmla="*/ 1268362 h 3406879"/>
              <a:gd name="connsiteX80" fmla="*/ 309717 w 4233527"/>
              <a:gd name="connsiteY80" fmla="*/ 1312608 h 3406879"/>
              <a:gd name="connsiteX81" fmla="*/ 265471 w 4233527"/>
              <a:gd name="connsiteY81" fmla="*/ 1371601 h 3406879"/>
              <a:gd name="connsiteX82" fmla="*/ 235975 w 4233527"/>
              <a:gd name="connsiteY82" fmla="*/ 1460092 h 3406879"/>
              <a:gd name="connsiteX83" fmla="*/ 221226 w 4233527"/>
              <a:gd name="connsiteY83" fmla="*/ 1504337 h 3406879"/>
              <a:gd name="connsiteX84" fmla="*/ 191729 w 4233527"/>
              <a:gd name="connsiteY84" fmla="*/ 1548582 h 3406879"/>
              <a:gd name="connsiteX85" fmla="*/ 162233 w 4233527"/>
              <a:gd name="connsiteY85" fmla="*/ 1651821 h 3406879"/>
              <a:gd name="connsiteX86" fmla="*/ 147484 w 4233527"/>
              <a:gd name="connsiteY86" fmla="*/ 1696066 h 3406879"/>
              <a:gd name="connsiteX87" fmla="*/ 132736 w 4233527"/>
              <a:gd name="connsiteY87" fmla="*/ 1755059 h 3406879"/>
              <a:gd name="connsiteX88" fmla="*/ 103239 w 4233527"/>
              <a:gd name="connsiteY88" fmla="*/ 1799304 h 3406879"/>
              <a:gd name="connsiteX89" fmla="*/ 88491 w 4233527"/>
              <a:gd name="connsiteY89" fmla="*/ 1873046 h 3406879"/>
              <a:gd name="connsiteX90" fmla="*/ 73742 w 4233527"/>
              <a:gd name="connsiteY90" fmla="*/ 1917292 h 3406879"/>
              <a:gd name="connsiteX91" fmla="*/ 58994 w 4233527"/>
              <a:gd name="connsiteY91" fmla="*/ 2005782 h 3406879"/>
              <a:gd name="connsiteX92" fmla="*/ 29497 w 4233527"/>
              <a:gd name="connsiteY92" fmla="*/ 2300750 h 3406879"/>
              <a:gd name="connsiteX93" fmla="*/ 0 w 4233527"/>
              <a:gd name="connsiteY93" fmla="*/ 2477730 h 3406879"/>
              <a:gd name="connsiteX94" fmla="*/ 14749 w 4233527"/>
              <a:gd name="connsiteY94" fmla="*/ 2684208 h 3406879"/>
              <a:gd name="connsiteX95" fmla="*/ 29497 w 4233527"/>
              <a:gd name="connsiteY95" fmla="*/ 2728453 h 3406879"/>
              <a:gd name="connsiteX96" fmla="*/ 58994 w 4233527"/>
              <a:gd name="connsiteY96" fmla="*/ 2979175 h 3406879"/>
              <a:gd name="connsiteX97" fmla="*/ 73742 w 4233527"/>
              <a:gd name="connsiteY97" fmla="*/ 3023421 h 3406879"/>
              <a:gd name="connsiteX98" fmla="*/ 132736 w 4233527"/>
              <a:gd name="connsiteY98" fmla="*/ 3111911 h 3406879"/>
              <a:gd name="connsiteX99" fmla="*/ 206478 w 4233527"/>
              <a:gd name="connsiteY99" fmla="*/ 3200401 h 3406879"/>
              <a:gd name="connsiteX100" fmla="*/ 265471 w 4233527"/>
              <a:gd name="connsiteY100" fmla="*/ 3200401 h 3406879"/>
              <a:gd name="connsiteX101" fmla="*/ 457200 w 4233527"/>
              <a:gd name="connsiteY101" fmla="*/ 3406879 h 3406879"/>
              <a:gd name="connsiteX0" fmla="*/ 206478 w 4233527"/>
              <a:gd name="connsiteY0" fmla="*/ 3303640 h 3406879"/>
              <a:gd name="connsiteX1" fmla="*/ 206478 w 4233527"/>
              <a:gd name="connsiteY1" fmla="*/ 3303640 h 3406879"/>
              <a:gd name="connsiteX2" fmla="*/ 1106129 w 4233527"/>
              <a:gd name="connsiteY2" fmla="*/ 2934930 h 3406879"/>
              <a:gd name="connsiteX3" fmla="*/ 1194620 w 4233527"/>
              <a:gd name="connsiteY3" fmla="*/ 2905433 h 3406879"/>
              <a:gd name="connsiteX4" fmla="*/ 1283110 w 4233527"/>
              <a:gd name="connsiteY4" fmla="*/ 2846440 h 3406879"/>
              <a:gd name="connsiteX5" fmla="*/ 1401097 w 4233527"/>
              <a:gd name="connsiteY5" fmla="*/ 2743201 h 3406879"/>
              <a:gd name="connsiteX6" fmla="*/ 1445342 w 4233527"/>
              <a:gd name="connsiteY6" fmla="*/ 2713704 h 3406879"/>
              <a:gd name="connsiteX7" fmla="*/ 1474839 w 4233527"/>
              <a:gd name="connsiteY7" fmla="*/ 2669459 h 3406879"/>
              <a:gd name="connsiteX8" fmla="*/ 1563329 w 4233527"/>
              <a:gd name="connsiteY8" fmla="*/ 2610466 h 3406879"/>
              <a:gd name="connsiteX9" fmla="*/ 1607575 w 4233527"/>
              <a:gd name="connsiteY9" fmla="*/ 2580969 h 3406879"/>
              <a:gd name="connsiteX10" fmla="*/ 1696065 w 4233527"/>
              <a:gd name="connsiteY10" fmla="*/ 2492479 h 3406879"/>
              <a:gd name="connsiteX11" fmla="*/ 1740310 w 4233527"/>
              <a:gd name="connsiteY11" fmla="*/ 2448233 h 3406879"/>
              <a:gd name="connsiteX12" fmla="*/ 1799304 w 4233527"/>
              <a:gd name="connsiteY12" fmla="*/ 2374492 h 3406879"/>
              <a:gd name="connsiteX13" fmla="*/ 1902542 w 4233527"/>
              <a:gd name="connsiteY13" fmla="*/ 2256504 h 3406879"/>
              <a:gd name="connsiteX14" fmla="*/ 1961536 w 4233527"/>
              <a:gd name="connsiteY14" fmla="*/ 2182762 h 3406879"/>
              <a:gd name="connsiteX15" fmla="*/ 1976284 w 4233527"/>
              <a:gd name="connsiteY15" fmla="*/ 2138517 h 3406879"/>
              <a:gd name="connsiteX16" fmla="*/ 2064775 w 4233527"/>
              <a:gd name="connsiteY16" fmla="*/ 2079524 h 3406879"/>
              <a:gd name="connsiteX17" fmla="*/ 2109020 w 4233527"/>
              <a:gd name="connsiteY17" fmla="*/ 1991033 h 3406879"/>
              <a:gd name="connsiteX18" fmla="*/ 2153265 w 4233527"/>
              <a:gd name="connsiteY18" fmla="*/ 1976285 h 3406879"/>
              <a:gd name="connsiteX19" fmla="*/ 2197510 w 4233527"/>
              <a:gd name="connsiteY19" fmla="*/ 1887795 h 3406879"/>
              <a:gd name="connsiteX20" fmla="*/ 2241755 w 4233527"/>
              <a:gd name="connsiteY20" fmla="*/ 1858298 h 3406879"/>
              <a:gd name="connsiteX21" fmla="*/ 2418736 w 4233527"/>
              <a:gd name="connsiteY21" fmla="*/ 1710814 h 3406879"/>
              <a:gd name="connsiteX22" fmla="*/ 2507226 w 4233527"/>
              <a:gd name="connsiteY22" fmla="*/ 1681317 h 3406879"/>
              <a:gd name="connsiteX23" fmla="*/ 2551471 w 4233527"/>
              <a:gd name="connsiteY23" fmla="*/ 1666569 h 3406879"/>
              <a:gd name="connsiteX24" fmla="*/ 2595717 w 4233527"/>
              <a:gd name="connsiteY24" fmla="*/ 1637072 h 3406879"/>
              <a:gd name="connsiteX25" fmla="*/ 2684207 w 4233527"/>
              <a:gd name="connsiteY25" fmla="*/ 1607575 h 3406879"/>
              <a:gd name="connsiteX26" fmla="*/ 2772697 w 4233527"/>
              <a:gd name="connsiteY26" fmla="*/ 1563330 h 3406879"/>
              <a:gd name="connsiteX27" fmla="*/ 2861187 w 4233527"/>
              <a:gd name="connsiteY27" fmla="*/ 1519085 h 3406879"/>
              <a:gd name="connsiteX28" fmla="*/ 2949678 w 4233527"/>
              <a:gd name="connsiteY28" fmla="*/ 1474840 h 3406879"/>
              <a:gd name="connsiteX29" fmla="*/ 3038168 w 4233527"/>
              <a:gd name="connsiteY29" fmla="*/ 1430595 h 3406879"/>
              <a:gd name="connsiteX30" fmla="*/ 3170904 w 4233527"/>
              <a:gd name="connsiteY30" fmla="*/ 1356853 h 3406879"/>
              <a:gd name="connsiteX31" fmla="*/ 3274142 w 4233527"/>
              <a:gd name="connsiteY31" fmla="*/ 1283111 h 3406879"/>
              <a:gd name="connsiteX32" fmla="*/ 3318387 w 4233527"/>
              <a:gd name="connsiteY32" fmla="*/ 1238866 h 3406879"/>
              <a:gd name="connsiteX33" fmla="*/ 3406878 w 4233527"/>
              <a:gd name="connsiteY33" fmla="*/ 1194621 h 3406879"/>
              <a:gd name="connsiteX34" fmla="*/ 3451123 w 4233527"/>
              <a:gd name="connsiteY34" fmla="*/ 1165124 h 3406879"/>
              <a:gd name="connsiteX35" fmla="*/ 3539613 w 4233527"/>
              <a:gd name="connsiteY35" fmla="*/ 1091382 h 3406879"/>
              <a:gd name="connsiteX36" fmla="*/ 3583858 w 4233527"/>
              <a:gd name="connsiteY36" fmla="*/ 1076633 h 3406879"/>
              <a:gd name="connsiteX37" fmla="*/ 3672349 w 4233527"/>
              <a:gd name="connsiteY37" fmla="*/ 1017640 h 3406879"/>
              <a:gd name="connsiteX38" fmla="*/ 3701846 w 4233527"/>
              <a:gd name="connsiteY38" fmla="*/ 973395 h 3406879"/>
              <a:gd name="connsiteX39" fmla="*/ 3790336 w 4233527"/>
              <a:gd name="connsiteY39" fmla="*/ 899653 h 3406879"/>
              <a:gd name="connsiteX40" fmla="*/ 3805084 w 4233527"/>
              <a:gd name="connsiteY40" fmla="*/ 855408 h 3406879"/>
              <a:gd name="connsiteX41" fmla="*/ 3849329 w 4233527"/>
              <a:gd name="connsiteY41" fmla="*/ 840659 h 3406879"/>
              <a:gd name="connsiteX42" fmla="*/ 3908323 w 4233527"/>
              <a:gd name="connsiteY42" fmla="*/ 766917 h 3406879"/>
              <a:gd name="connsiteX43" fmla="*/ 3982065 w 4233527"/>
              <a:gd name="connsiteY43" fmla="*/ 663679 h 3406879"/>
              <a:gd name="connsiteX44" fmla="*/ 4026310 w 4233527"/>
              <a:gd name="connsiteY44" fmla="*/ 619433 h 3406879"/>
              <a:gd name="connsiteX45" fmla="*/ 4085304 w 4233527"/>
              <a:gd name="connsiteY45" fmla="*/ 530943 h 3406879"/>
              <a:gd name="connsiteX46" fmla="*/ 4100052 w 4233527"/>
              <a:gd name="connsiteY46" fmla="*/ 486698 h 3406879"/>
              <a:gd name="connsiteX47" fmla="*/ 4159046 w 4233527"/>
              <a:gd name="connsiteY47" fmla="*/ 398208 h 3406879"/>
              <a:gd name="connsiteX48" fmla="*/ 4188542 w 4233527"/>
              <a:gd name="connsiteY48" fmla="*/ 309717 h 3406879"/>
              <a:gd name="connsiteX49" fmla="*/ 4203291 w 4233527"/>
              <a:gd name="connsiteY49" fmla="*/ 265472 h 3406879"/>
              <a:gd name="connsiteX50" fmla="*/ 4232787 w 4233527"/>
              <a:gd name="connsiteY50" fmla="*/ 147485 h 3406879"/>
              <a:gd name="connsiteX51" fmla="*/ 4218039 w 4233527"/>
              <a:gd name="connsiteY51" fmla="*/ 29498 h 3406879"/>
              <a:gd name="connsiteX52" fmla="*/ 4100052 w 4233527"/>
              <a:gd name="connsiteY52" fmla="*/ 1 h 3406879"/>
              <a:gd name="connsiteX53" fmla="*/ 3215149 w 4233527"/>
              <a:gd name="connsiteY53" fmla="*/ 14750 h 3406879"/>
              <a:gd name="connsiteX54" fmla="*/ 3097162 w 4233527"/>
              <a:gd name="connsiteY54" fmla="*/ 44246 h 3406879"/>
              <a:gd name="connsiteX55" fmla="*/ 2964426 w 4233527"/>
              <a:gd name="connsiteY55" fmla="*/ 73743 h 3406879"/>
              <a:gd name="connsiteX56" fmla="*/ 2861187 w 4233527"/>
              <a:gd name="connsiteY56" fmla="*/ 103240 h 3406879"/>
              <a:gd name="connsiteX57" fmla="*/ 2893142 w 4233527"/>
              <a:gd name="connsiteY57" fmla="*/ 193697 h 3406879"/>
              <a:gd name="connsiteX58" fmla="*/ 2722307 w 4233527"/>
              <a:gd name="connsiteY58" fmla="*/ 276533 h 3406879"/>
              <a:gd name="connsiteX59" fmla="*/ 2403987 w 4233527"/>
              <a:gd name="connsiteY59" fmla="*/ 206479 h 3406879"/>
              <a:gd name="connsiteX60" fmla="*/ 2300749 w 4233527"/>
              <a:gd name="connsiteY60" fmla="*/ 221227 h 3406879"/>
              <a:gd name="connsiteX61" fmla="*/ 2138517 w 4233527"/>
              <a:gd name="connsiteY61" fmla="*/ 235975 h 3406879"/>
              <a:gd name="connsiteX62" fmla="*/ 1961536 w 4233527"/>
              <a:gd name="connsiteY62" fmla="*/ 265472 h 3406879"/>
              <a:gd name="connsiteX63" fmla="*/ 1917291 w 4233527"/>
              <a:gd name="connsiteY63" fmla="*/ 280221 h 3406879"/>
              <a:gd name="connsiteX64" fmla="*/ 1828800 w 4233527"/>
              <a:gd name="connsiteY64" fmla="*/ 294969 h 3406879"/>
              <a:gd name="connsiteX65" fmla="*/ 1312607 w 4233527"/>
              <a:gd name="connsiteY65" fmla="*/ 280221 h 3406879"/>
              <a:gd name="connsiteX66" fmla="*/ 929149 w 4233527"/>
              <a:gd name="connsiteY66" fmla="*/ 280221 h 3406879"/>
              <a:gd name="connsiteX67" fmla="*/ 884904 w 4233527"/>
              <a:gd name="connsiteY67" fmla="*/ 294969 h 3406879"/>
              <a:gd name="connsiteX68" fmla="*/ 796413 w 4233527"/>
              <a:gd name="connsiteY68" fmla="*/ 353962 h 3406879"/>
              <a:gd name="connsiteX69" fmla="*/ 707923 w 4233527"/>
              <a:gd name="connsiteY69" fmla="*/ 442453 h 3406879"/>
              <a:gd name="connsiteX70" fmla="*/ 648929 w 4233527"/>
              <a:gd name="connsiteY70" fmla="*/ 530943 h 3406879"/>
              <a:gd name="connsiteX71" fmla="*/ 545691 w 4233527"/>
              <a:gd name="connsiteY71" fmla="*/ 663679 h 3406879"/>
              <a:gd name="connsiteX72" fmla="*/ 501446 w 4233527"/>
              <a:gd name="connsiteY72" fmla="*/ 766917 h 3406879"/>
              <a:gd name="connsiteX73" fmla="*/ 471949 w 4233527"/>
              <a:gd name="connsiteY73" fmla="*/ 855408 h 3406879"/>
              <a:gd name="connsiteX74" fmla="*/ 457200 w 4233527"/>
              <a:gd name="connsiteY74" fmla="*/ 899653 h 3406879"/>
              <a:gd name="connsiteX75" fmla="*/ 442452 w 4233527"/>
              <a:gd name="connsiteY75" fmla="*/ 943898 h 3406879"/>
              <a:gd name="connsiteX76" fmla="*/ 412955 w 4233527"/>
              <a:gd name="connsiteY76" fmla="*/ 988143 h 3406879"/>
              <a:gd name="connsiteX77" fmla="*/ 383458 w 4233527"/>
              <a:gd name="connsiteY77" fmla="*/ 1106130 h 3406879"/>
              <a:gd name="connsiteX78" fmla="*/ 353962 w 4233527"/>
              <a:gd name="connsiteY78" fmla="*/ 1150375 h 3406879"/>
              <a:gd name="connsiteX79" fmla="*/ 324465 w 4233527"/>
              <a:gd name="connsiteY79" fmla="*/ 1268362 h 3406879"/>
              <a:gd name="connsiteX80" fmla="*/ 309717 w 4233527"/>
              <a:gd name="connsiteY80" fmla="*/ 1312608 h 3406879"/>
              <a:gd name="connsiteX81" fmla="*/ 265471 w 4233527"/>
              <a:gd name="connsiteY81" fmla="*/ 1371601 h 3406879"/>
              <a:gd name="connsiteX82" fmla="*/ 235975 w 4233527"/>
              <a:gd name="connsiteY82" fmla="*/ 1460092 h 3406879"/>
              <a:gd name="connsiteX83" fmla="*/ 221226 w 4233527"/>
              <a:gd name="connsiteY83" fmla="*/ 1504337 h 3406879"/>
              <a:gd name="connsiteX84" fmla="*/ 191729 w 4233527"/>
              <a:gd name="connsiteY84" fmla="*/ 1548582 h 3406879"/>
              <a:gd name="connsiteX85" fmla="*/ 162233 w 4233527"/>
              <a:gd name="connsiteY85" fmla="*/ 1651821 h 3406879"/>
              <a:gd name="connsiteX86" fmla="*/ 147484 w 4233527"/>
              <a:gd name="connsiteY86" fmla="*/ 1696066 h 3406879"/>
              <a:gd name="connsiteX87" fmla="*/ 132736 w 4233527"/>
              <a:gd name="connsiteY87" fmla="*/ 1755059 h 3406879"/>
              <a:gd name="connsiteX88" fmla="*/ 103239 w 4233527"/>
              <a:gd name="connsiteY88" fmla="*/ 1799304 h 3406879"/>
              <a:gd name="connsiteX89" fmla="*/ 88491 w 4233527"/>
              <a:gd name="connsiteY89" fmla="*/ 1873046 h 3406879"/>
              <a:gd name="connsiteX90" fmla="*/ 73742 w 4233527"/>
              <a:gd name="connsiteY90" fmla="*/ 1917292 h 3406879"/>
              <a:gd name="connsiteX91" fmla="*/ 58994 w 4233527"/>
              <a:gd name="connsiteY91" fmla="*/ 2005782 h 3406879"/>
              <a:gd name="connsiteX92" fmla="*/ 29497 w 4233527"/>
              <a:gd name="connsiteY92" fmla="*/ 2300750 h 3406879"/>
              <a:gd name="connsiteX93" fmla="*/ 0 w 4233527"/>
              <a:gd name="connsiteY93" fmla="*/ 2477730 h 3406879"/>
              <a:gd name="connsiteX94" fmla="*/ 14749 w 4233527"/>
              <a:gd name="connsiteY94" fmla="*/ 2684208 h 3406879"/>
              <a:gd name="connsiteX95" fmla="*/ 29497 w 4233527"/>
              <a:gd name="connsiteY95" fmla="*/ 2728453 h 3406879"/>
              <a:gd name="connsiteX96" fmla="*/ 58994 w 4233527"/>
              <a:gd name="connsiteY96" fmla="*/ 2979175 h 3406879"/>
              <a:gd name="connsiteX97" fmla="*/ 73742 w 4233527"/>
              <a:gd name="connsiteY97" fmla="*/ 3023421 h 3406879"/>
              <a:gd name="connsiteX98" fmla="*/ 132736 w 4233527"/>
              <a:gd name="connsiteY98" fmla="*/ 3111911 h 3406879"/>
              <a:gd name="connsiteX99" fmla="*/ 206478 w 4233527"/>
              <a:gd name="connsiteY99" fmla="*/ 3200401 h 3406879"/>
              <a:gd name="connsiteX100" fmla="*/ 265471 w 4233527"/>
              <a:gd name="connsiteY100" fmla="*/ 3200401 h 3406879"/>
              <a:gd name="connsiteX101" fmla="*/ 457200 w 4233527"/>
              <a:gd name="connsiteY101" fmla="*/ 3406879 h 3406879"/>
              <a:gd name="connsiteX0" fmla="*/ 206478 w 4233527"/>
              <a:gd name="connsiteY0" fmla="*/ 3303640 h 3406879"/>
              <a:gd name="connsiteX1" fmla="*/ 206478 w 4233527"/>
              <a:gd name="connsiteY1" fmla="*/ 3303640 h 3406879"/>
              <a:gd name="connsiteX2" fmla="*/ 1106129 w 4233527"/>
              <a:gd name="connsiteY2" fmla="*/ 2934930 h 3406879"/>
              <a:gd name="connsiteX3" fmla="*/ 1194620 w 4233527"/>
              <a:gd name="connsiteY3" fmla="*/ 2905433 h 3406879"/>
              <a:gd name="connsiteX4" fmla="*/ 1283110 w 4233527"/>
              <a:gd name="connsiteY4" fmla="*/ 2846440 h 3406879"/>
              <a:gd name="connsiteX5" fmla="*/ 1401097 w 4233527"/>
              <a:gd name="connsiteY5" fmla="*/ 2743201 h 3406879"/>
              <a:gd name="connsiteX6" fmla="*/ 1445342 w 4233527"/>
              <a:gd name="connsiteY6" fmla="*/ 2713704 h 3406879"/>
              <a:gd name="connsiteX7" fmla="*/ 1474839 w 4233527"/>
              <a:gd name="connsiteY7" fmla="*/ 2669459 h 3406879"/>
              <a:gd name="connsiteX8" fmla="*/ 1563329 w 4233527"/>
              <a:gd name="connsiteY8" fmla="*/ 2610466 h 3406879"/>
              <a:gd name="connsiteX9" fmla="*/ 1607575 w 4233527"/>
              <a:gd name="connsiteY9" fmla="*/ 2580969 h 3406879"/>
              <a:gd name="connsiteX10" fmla="*/ 1696065 w 4233527"/>
              <a:gd name="connsiteY10" fmla="*/ 2492479 h 3406879"/>
              <a:gd name="connsiteX11" fmla="*/ 1740310 w 4233527"/>
              <a:gd name="connsiteY11" fmla="*/ 2448233 h 3406879"/>
              <a:gd name="connsiteX12" fmla="*/ 1799304 w 4233527"/>
              <a:gd name="connsiteY12" fmla="*/ 2374492 h 3406879"/>
              <a:gd name="connsiteX13" fmla="*/ 1902542 w 4233527"/>
              <a:gd name="connsiteY13" fmla="*/ 2256504 h 3406879"/>
              <a:gd name="connsiteX14" fmla="*/ 1961536 w 4233527"/>
              <a:gd name="connsiteY14" fmla="*/ 2182762 h 3406879"/>
              <a:gd name="connsiteX15" fmla="*/ 1976284 w 4233527"/>
              <a:gd name="connsiteY15" fmla="*/ 2138517 h 3406879"/>
              <a:gd name="connsiteX16" fmla="*/ 2064775 w 4233527"/>
              <a:gd name="connsiteY16" fmla="*/ 2079524 h 3406879"/>
              <a:gd name="connsiteX17" fmla="*/ 2109020 w 4233527"/>
              <a:gd name="connsiteY17" fmla="*/ 1991033 h 3406879"/>
              <a:gd name="connsiteX18" fmla="*/ 2153265 w 4233527"/>
              <a:gd name="connsiteY18" fmla="*/ 1976285 h 3406879"/>
              <a:gd name="connsiteX19" fmla="*/ 2197510 w 4233527"/>
              <a:gd name="connsiteY19" fmla="*/ 1887795 h 3406879"/>
              <a:gd name="connsiteX20" fmla="*/ 2241755 w 4233527"/>
              <a:gd name="connsiteY20" fmla="*/ 1858298 h 3406879"/>
              <a:gd name="connsiteX21" fmla="*/ 2418736 w 4233527"/>
              <a:gd name="connsiteY21" fmla="*/ 1710814 h 3406879"/>
              <a:gd name="connsiteX22" fmla="*/ 2507226 w 4233527"/>
              <a:gd name="connsiteY22" fmla="*/ 1681317 h 3406879"/>
              <a:gd name="connsiteX23" fmla="*/ 2551471 w 4233527"/>
              <a:gd name="connsiteY23" fmla="*/ 1666569 h 3406879"/>
              <a:gd name="connsiteX24" fmla="*/ 2595717 w 4233527"/>
              <a:gd name="connsiteY24" fmla="*/ 1637072 h 3406879"/>
              <a:gd name="connsiteX25" fmla="*/ 2684207 w 4233527"/>
              <a:gd name="connsiteY25" fmla="*/ 1607575 h 3406879"/>
              <a:gd name="connsiteX26" fmla="*/ 2772697 w 4233527"/>
              <a:gd name="connsiteY26" fmla="*/ 1563330 h 3406879"/>
              <a:gd name="connsiteX27" fmla="*/ 2861187 w 4233527"/>
              <a:gd name="connsiteY27" fmla="*/ 1519085 h 3406879"/>
              <a:gd name="connsiteX28" fmla="*/ 2949678 w 4233527"/>
              <a:gd name="connsiteY28" fmla="*/ 1474840 h 3406879"/>
              <a:gd name="connsiteX29" fmla="*/ 3038168 w 4233527"/>
              <a:gd name="connsiteY29" fmla="*/ 1430595 h 3406879"/>
              <a:gd name="connsiteX30" fmla="*/ 3170904 w 4233527"/>
              <a:gd name="connsiteY30" fmla="*/ 1356853 h 3406879"/>
              <a:gd name="connsiteX31" fmla="*/ 3274142 w 4233527"/>
              <a:gd name="connsiteY31" fmla="*/ 1283111 h 3406879"/>
              <a:gd name="connsiteX32" fmla="*/ 3318387 w 4233527"/>
              <a:gd name="connsiteY32" fmla="*/ 1238866 h 3406879"/>
              <a:gd name="connsiteX33" fmla="*/ 3406878 w 4233527"/>
              <a:gd name="connsiteY33" fmla="*/ 1194621 h 3406879"/>
              <a:gd name="connsiteX34" fmla="*/ 3451123 w 4233527"/>
              <a:gd name="connsiteY34" fmla="*/ 1165124 h 3406879"/>
              <a:gd name="connsiteX35" fmla="*/ 3539613 w 4233527"/>
              <a:gd name="connsiteY35" fmla="*/ 1091382 h 3406879"/>
              <a:gd name="connsiteX36" fmla="*/ 3583858 w 4233527"/>
              <a:gd name="connsiteY36" fmla="*/ 1076633 h 3406879"/>
              <a:gd name="connsiteX37" fmla="*/ 3672349 w 4233527"/>
              <a:gd name="connsiteY37" fmla="*/ 1017640 h 3406879"/>
              <a:gd name="connsiteX38" fmla="*/ 3701846 w 4233527"/>
              <a:gd name="connsiteY38" fmla="*/ 973395 h 3406879"/>
              <a:gd name="connsiteX39" fmla="*/ 3790336 w 4233527"/>
              <a:gd name="connsiteY39" fmla="*/ 899653 h 3406879"/>
              <a:gd name="connsiteX40" fmla="*/ 3805084 w 4233527"/>
              <a:gd name="connsiteY40" fmla="*/ 855408 h 3406879"/>
              <a:gd name="connsiteX41" fmla="*/ 3849329 w 4233527"/>
              <a:gd name="connsiteY41" fmla="*/ 840659 h 3406879"/>
              <a:gd name="connsiteX42" fmla="*/ 3908323 w 4233527"/>
              <a:gd name="connsiteY42" fmla="*/ 766917 h 3406879"/>
              <a:gd name="connsiteX43" fmla="*/ 3982065 w 4233527"/>
              <a:gd name="connsiteY43" fmla="*/ 663679 h 3406879"/>
              <a:gd name="connsiteX44" fmla="*/ 4026310 w 4233527"/>
              <a:gd name="connsiteY44" fmla="*/ 619433 h 3406879"/>
              <a:gd name="connsiteX45" fmla="*/ 4085304 w 4233527"/>
              <a:gd name="connsiteY45" fmla="*/ 530943 h 3406879"/>
              <a:gd name="connsiteX46" fmla="*/ 4100052 w 4233527"/>
              <a:gd name="connsiteY46" fmla="*/ 486698 h 3406879"/>
              <a:gd name="connsiteX47" fmla="*/ 4159046 w 4233527"/>
              <a:gd name="connsiteY47" fmla="*/ 398208 h 3406879"/>
              <a:gd name="connsiteX48" fmla="*/ 4188542 w 4233527"/>
              <a:gd name="connsiteY48" fmla="*/ 309717 h 3406879"/>
              <a:gd name="connsiteX49" fmla="*/ 4203291 w 4233527"/>
              <a:gd name="connsiteY49" fmla="*/ 265472 h 3406879"/>
              <a:gd name="connsiteX50" fmla="*/ 4232787 w 4233527"/>
              <a:gd name="connsiteY50" fmla="*/ 147485 h 3406879"/>
              <a:gd name="connsiteX51" fmla="*/ 4218039 w 4233527"/>
              <a:gd name="connsiteY51" fmla="*/ 29498 h 3406879"/>
              <a:gd name="connsiteX52" fmla="*/ 4100052 w 4233527"/>
              <a:gd name="connsiteY52" fmla="*/ 1 h 3406879"/>
              <a:gd name="connsiteX53" fmla="*/ 3215149 w 4233527"/>
              <a:gd name="connsiteY53" fmla="*/ 14750 h 3406879"/>
              <a:gd name="connsiteX54" fmla="*/ 3097162 w 4233527"/>
              <a:gd name="connsiteY54" fmla="*/ 44246 h 3406879"/>
              <a:gd name="connsiteX55" fmla="*/ 2964426 w 4233527"/>
              <a:gd name="connsiteY55" fmla="*/ 73743 h 3406879"/>
              <a:gd name="connsiteX56" fmla="*/ 2893142 w 4233527"/>
              <a:gd name="connsiteY56" fmla="*/ 193697 h 3406879"/>
              <a:gd name="connsiteX57" fmla="*/ 2722307 w 4233527"/>
              <a:gd name="connsiteY57" fmla="*/ 276533 h 3406879"/>
              <a:gd name="connsiteX58" fmla="*/ 2403987 w 4233527"/>
              <a:gd name="connsiteY58" fmla="*/ 206479 h 3406879"/>
              <a:gd name="connsiteX59" fmla="*/ 2300749 w 4233527"/>
              <a:gd name="connsiteY59" fmla="*/ 221227 h 3406879"/>
              <a:gd name="connsiteX60" fmla="*/ 2138517 w 4233527"/>
              <a:gd name="connsiteY60" fmla="*/ 235975 h 3406879"/>
              <a:gd name="connsiteX61" fmla="*/ 1961536 w 4233527"/>
              <a:gd name="connsiteY61" fmla="*/ 265472 h 3406879"/>
              <a:gd name="connsiteX62" fmla="*/ 1917291 w 4233527"/>
              <a:gd name="connsiteY62" fmla="*/ 280221 h 3406879"/>
              <a:gd name="connsiteX63" fmla="*/ 1828800 w 4233527"/>
              <a:gd name="connsiteY63" fmla="*/ 294969 h 3406879"/>
              <a:gd name="connsiteX64" fmla="*/ 1312607 w 4233527"/>
              <a:gd name="connsiteY64" fmla="*/ 280221 h 3406879"/>
              <a:gd name="connsiteX65" fmla="*/ 929149 w 4233527"/>
              <a:gd name="connsiteY65" fmla="*/ 280221 h 3406879"/>
              <a:gd name="connsiteX66" fmla="*/ 884904 w 4233527"/>
              <a:gd name="connsiteY66" fmla="*/ 294969 h 3406879"/>
              <a:gd name="connsiteX67" fmla="*/ 796413 w 4233527"/>
              <a:gd name="connsiteY67" fmla="*/ 353962 h 3406879"/>
              <a:gd name="connsiteX68" fmla="*/ 707923 w 4233527"/>
              <a:gd name="connsiteY68" fmla="*/ 442453 h 3406879"/>
              <a:gd name="connsiteX69" fmla="*/ 648929 w 4233527"/>
              <a:gd name="connsiteY69" fmla="*/ 530943 h 3406879"/>
              <a:gd name="connsiteX70" fmla="*/ 545691 w 4233527"/>
              <a:gd name="connsiteY70" fmla="*/ 663679 h 3406879"/>
              <a:gd name="connsiteX71" fmla="*/ 501446 w 4233527"/>
              <a:gd name="connsiteY71" fmla="*/ 766917 h 3406879"/>
              <a:gd name="connsiteX72" fmla="*/ 471949 w 4233527"/>
              <a:gd name="connsiteY72" fmla="*/ 855408 h 3406879"/>
              <a:gd name="connsiteX73" fmla="*/ 457200 w 4233527"/>
              <a:gd name="connsiteY73" fmla="*/ 899653 h 3406879"/>
              <a:gd name="connsiteX74" fmla="*/ 442452 w 4233527"/>
              <a:gd name="connsiteY74" fmla="*/ 943898 h 3406879"/>
              <a:gd name="connsiteX75" fmla="*/ 412955 w 4233527"/>
              <a:gd name="connsiteY75" fmla="*/ 988143 h 3406879"/>
              <a:gd name="connsiteX76" fmla="*/ 383458 w 4233527"/>
              <a:gd name="connsiteY76" fmla="*/ 1106130 h 3406879"/>
              <a:gd name="connsiteX77" fmla="*/ 353962 w 4233527"/>
              <a:gd name="connsiteY77" fmla="*/ 1150375 h 3406879"/>
              <a:gd name="connsiteX78" fmla="*/ 324465 w 4233527"/>
              <a:gd name="connsiteY78" fmla="*/ 1268362 h 3406879"/>
              <a:gd name="connsiteX79" fmla="*/ 309717 w 4233527"/>
              <a:gd name="connsiteY79" fmla="*/ 1312608 h 3406879"/>
              <a:gd name="connsiteX80" fmla="*/ 265471 w 4233527"/>
              <a:gd name="connsiteY80" fmla="*/ 1371601 h 3406879"/>
              <a:gd name="connsiteX81" fmla="*/ 235975 w 4233527"/>
              <a:gd name="connsiteY81" fmla="*/ 1460092 h 3406879"/>
              <a:gd name="connsiteX82" fmla="*/ 221226 w 4233527"/>
              <a:gd name="connsiteY82" fmla="*/ 1504337 h 3406879"/>
              <a:gd name="connsiteX83" fmla="*/ 191729 w 4233527"/>
              <a:gd name="connsiteY83" fmla="*/ 1548582 h 3406879"/>
              <a:gd name="connsiteX84" fmla="*/ 162233 w 4233527"/>
              <a:gd name="connsiteY84" fmla="*/ 1651821 h 3406879"/>
              <a:gd name="connsiteX85" fmla="*/ 147484 w 4233527"/>
              <a:gd name="connsiteY85" fmla="*/ 1696066 h 3406879"/>
              <a:gd name="connsiteX86" fmla="*/ 132736 w 4233527"/>
              <a:gd name="connsiteY86" fmla="*/ 1755059 h 3406879"/>
              <a:gd name="connsiteX87" fmla="*/ 103239 w 4233527"/>
              <a:gd name="connsiteY87" fmla="*/ 1799304 h 3406879"/>
              <a:gd name="connsiteX88" fmla="*/ 88491 w 4233527"/>
              <a:gd name="connsiteY88" fmla="*/ 1873046 h 3406879"/>
              <a:gd name="connsiteX89" fmla="*/ 73742 w 4233527"/>
              <a:gd name="connsiteY89" fmla="*/ 1917292 h 3406879"/>
              <a:gd name="connsiteX90" fmla="*/ 58994 w 4233527"/>
              <a:gd name="connsiteY90" fmla="*/ 2005782 h 3406879"/>
              <a:gd name="connsiteX91" fmla="*/ 29497 w 4233527"/>
              <a:gd name="connsiteY91" fmla="*/ 2300750 h 3406879"/>
              <a:gd name="connsiteX92" fmla="*/ 0 w 4233527"/>
              <a:gd name="connsiteY92" fmla="*/ 2477730 h 3406879"/>
              <a:gd name="connsiteX93" fmla="*/ 14749 w 4233527"/>
              <a:gd name="connsiteY93" fmla="*/ 2684208 h 3406879"/>
              <a:gd name="connsiteX94" fmla="*/ 29497 w 4233527"/>
              <a:gd name="connsiteY94" fmla="*/ 2728453 h 3406879"/>
              <a:gd name="connsiteX95" fmla="*/ 58994 w 4233527"/>
              <a:gd name="connsiteY95" fmla="*/ 2979175 h 3406879"/>
              <a:gd name="connsiteX96" fmla="*/ 73742 w 4233527"/>
              <a:gd name="connsiteY96" fmla="*/ 3023421 h 3406879"/>
              <a:gd name="connsiteX97" fmla="*/ 132736 w 4233527"/>
              <a:gd name="connsiteY97" fmla="*/ 3111911 h 3406879"/>
              <a:gd name="connsiteX98" fmla="*/ 206478 w 4233527"/>
              <a:gd name="connsiteY98" fmla="*/ 3200401 h 3406879"/>
              <a:gd name="connsiteX99" fmla="*/ 265471 w 4233527"/>
              <a:gd name="connsiteY99" fmla="*/ 3200401 h 3406879"/>
              <a:gd name="connsiteX100" fmla="*/ 457200 w 4233527"/>
              <a:gd name="connsiteY100" fmla="*/ 3406879 h 3406879"/>
              <a:gd name="connsiteX0" fmla="*/ 206478 w 4233527"/>
              <a:gd name="connsiteY0" fmla="*/ 3303640 h 3406879"/>
              <a:gd name="connsiteX1" fmla="*/ 206478 w 4233527"/>
              <a:gd name="connsiteY1" fmla="*/ 3303640 h 3406879"/>
              <a:gd name="connsiteX2" fmla="*/ 1106129 w 4233527"/>
              <a:gd name="connsiteY2" fmla="*/ 2934930 h 3406879"/>
              <a:gd name="connsiteX3" fmla="*/ 1194620 w 4233527"/>
              <a:gd name="connsiteY3" fmla="*/ 2905433 h 3406879"/>
              <a:gd name="connsiteX4" fmla="*/ 1283110 w 4233527"/>
              <a:gd name="connsiteY4" fmla="*/ 2846440 h 3406879"/>
              <a:gd name="connsiteX5" fmla="*/ 1401097 w 4233527"/>
              <a:gd name="connsiteY5" fmla="*/ 2743201 h 3406879"/>
              <a:gd name="connsiteX6" fmla="*/ 1445342 w 4233527"/>
              <a:gd name="connsiteY6" fmla="*/ 2713704 h 3406879"/>
              <a:gd name="connsiteX7" fmla="*/ 1474839 w 4233527"/>
              <a:gd name="connsiteY7" fmla="*/ 2669459 h 3406879"/>
              <a:gd name="connsiteX8" fmla="*/ 1563329 w 4233527"/>
              <a:gd name="connsiteY8" fmla="*/ 2610466 h 3406879"/>
              <a:gd name="connsiteX9" fmla="*/ 1607575 w 4233527"/>
              <a:gd name="connsiteY9" fmla="*/ 2580969 h 3406879"/>
              <a:gd name="connsiteX10" fmla="*/ 1696065 w 4233527"/>
              <a:gd name="connsiteY10" fmla="*/ 2492479 h 3406879"/>
              <a:gd name="connsiteX11" fmla="*/ 1740310 w 4233527"/>
              <a:gd name="connsiteY11" fmla="*/ 2448233 h 3406879"/>
              <a:gd name="connsiteX12" fmla="*/ 1799304 w 4233527"/>
              <a:gd name="connsiteY12" fmla="*/ 2374492 h 3406879"/>
              <a:gd name="connsiteX13" fmla="*/ 1902542 w 4233527"/>
              <a:gd name="connsiteY13" fmla="*/ 2256504 h 3406879"/>
              <a:gd name="connsiteX14" fmla="*/ 1961536 w 4233527"/>
              <a:gd name="connsiteY14" fmla="*/ 2182762 h 3406879"/>
              <a:gd name="connsiteX15" fmla="*/ 1976284 w 4233527"/>
              <a:gd name="connsiteY15" fmla="*/ 2138517 h 3406879"/>
              <a:gd name="connsiteX16" fmla="*/ 2064775 w 4233527"/>
              <a:gd name="connsiteY16" fmla="*/ 2079524 h 3406879"/>
              <a:gd name="connsiteX17" fmla="*/ 2109020 w 4233527"/>
              <a:gd name="connsiteY17" fmla="*/ 1991033 h 3406879"/>
              <a:gd name="connsiteX18" fmla="*/ 2153265 w 4233527"/>
              <a:gd name="connsiteY18" fmla="*/ 1976285 h 3406879"/>
              <a:gd name="connsiteX19" fmla="*/ 2197510 w 4233527"/>
              <a:gd name="connsiteY19" fmla="*/ 1887795 h 3406879"/>
              <a:gd name="connsiteX20" fmla="*/ 2241755 w 4233527"/>
              <a:gd name="connsiteY20" fmla="*/ 1858298 h 3406879"/>
              <a:gd name="connsiteX21" fmla="*/ 2418736 w 4233527"/>
              <a:gd name="connsiteY21" fmla="*/ 1710814 h 3406879"/>
              <a:gd name="connsiteX22" fmla="*/ 2507226 w 4233527"/>
              <a:gd name="connsiteY22" fmla="*/ 1681317 h 3406879"/>
              <a:gd name="connsiteX23" fmla="*/ 2551471 w 4233527"/>
              <a:gd name="connsiteY23" fmla="*/ 1666569 h 3406879"/>
              <a:gd name="connsiteX24" fmla="*/ 2595717 w 4233527"/>
              <a:gd name="connsiteY24" fmla="*/ 1637072 h 3406879"/>
              <a:gd name="connsiteX25" fmla="*/ 2684207 w 4233527"/>
              <a:gd name="connsiteY25" fmla="*/ 1607575 h 3406879"/>
              <a:gd name="connsiteX26" fmla="*/ 2772697 w 4233527"/>
              <a:gd name="connsiteY26" fmla="*/ 1563330 h 3406879"/>
              <a:gd name="connsiteX27" fmla="*/ 2861187 w 4233527"/>
              <a:gd name="connsiteY27" fmla="*/ 1519085 h 3406879"/>
              <a:gd name="connsiteX28" fmla="*/ 2949678 w 4233527"/>
              <a:gd name="connsiteY28" fmla="*/ 1474840 h 3406879"/>
              <a:gd name="connsiteX29" fmla="*/ 3038168 w 4233527"/>
              <a:gd name="connsiteY29" fmla="*/ 1430595 h 3406879"/>
              <a:gd name="connsiteX30" fmla="*/ 3170904 w 4233527"/>
              <a:gd name="connsiteY30" fmla="*/ 1356853 h 3406879"/>
              <a:gd name="connsiteX31" fmla="*/ 3274142 w 4233527"/>
              <a:gd name="connsiteY31" fmla="*/ 1283111 h 3406879"/>
              <a:gd name="connsiteX32" fmla="*/ 3318387 w 4233527"/>
              <a:gd name="connsiteY32" fmla="*/ 1238866 h 3406879"/>
              <a:gd name="connsiteX33" fmla="*/ 3406878 w 4233527"/>
              <a:gd name="connsiteY33" fmla="*/ 1194621 h 3406879"/>
              <a:gd name="connsiteX34" fmla="*/ 3451123 w 4233527"/>
              <a:gd name="connsiteY34" fmla="*/ 1165124 h 3406879"/>
              <a:gd name="connsiteX35" fmla="*/ 3539613 w 4233527"/>
              <a:gd name="connsiteY35" fmla="*/ 1091382 h 3406879"/>
              <a:gd name="connsiteX36" fmla="*/ 3583858 w 4233527"/>
              <a:gd name="connsiteY36" fmla="*/ 1076633 h 3406879"/>
              <a:gd name="connsiteX37" fmla="*/ 3672349 w 4233527"/>
              <a:gd name="connsiteY37" fmla="*/ 1017640 h 3406879"/>
              <a:gd name="connsiteX38" fmla="*/ 3701846 w 4233527"/>
              <a:gd name="connsiteY38" fmla="*/ 973395 h 3406879"/>
              <a:gd name="connsiteX39" fmla="*/ 3790336 w 4233527"/>
              <a:gd name="connsiteY39" fmla="*/ 899653 h 3406879"/>
              <a:gd name="connsiteX40" fmla="*/ 3805084 w 4233527"/>
              <a:gd name="connsiteY40" fmla="*/ 855408 h 3406879"/>
              <a:gd name="connsiteX41" fmla="*/ 3849329 w 4233527"/>
              <a:gd name="connsiteY41" fmla="*/ 840659 h 3406879"/>
              <a:gd name="connsiteX42" fmla="*/ 3908323 w 4233527"/>
              <a:gd name="connsiteY42" fmla="*/ 766917 h 3406879"/>
              <a:gd name="connsiteX43" fmla="*/ 3982065 w 4233527"/>
              <a:gd name="connsiteY43" fmla="*/ 663679 h 3406879"/>
              <a:gd name="connsiteX44" fmla="*/ 4026310 w 4233527"/>
              <a:gd name="connsiteY44" fmla="*/ 619433 h 3406879"/>
              <a:gd name="connsiteX45" fmla="*/ 4085304 w 4233527"/>
              <a:gd name="connsiteY45" fmla="*/ 530943 h 3406879"/>
              <a:gd name="connsiteX46" fmla="*/ 4100052 w 4233527"/>
              <a:gd name="connsiteY46" fmla="*/ 486698 h 3406879"/>
              <a:gd name="connsiteX47" fmla="*/ 4159046 w 4233527"/>
              <a:gd name="connsiteY47" fmla="*/ 398208 h 3406879"/>
              <a:gd name="connsiteX48" fmla="*/ 4188542 w 4233527"/>
              <a:gd name="connsiteY48" fmla="*/ 309717 h 3406879"/>
              <a:gd name="connsiteX49" fmla="*/ 4203291 w 4233527"/>
              <a:gd name="connsiteY49" fmla="*/ 265472 h 3406879"/>
              <a:gd name="connsiteX50" fmla="*/ 4232787 w 4233527"/>
              <a:gd name="connsiteY50" fmla="*/ 147485 h 3406879"/>
              <a:gd name="connsiteX51" fmla="*/ 4218039 w 4233527"/>
              <a:gd name="connsiteY51" fmla="*/ 29498 h 3406879"/>
              <a:gd name="connsiteX52" fmla="*/ 4100052 w 4233527"/>
              <a:gd name="connsiteY52" fmla="*/ 1 h 3406879"/>
              <a:gd name="connsiteX53" fmla="*/ 3215149 w 4233527"/>
              <a:gd name="connsiteY53" fmla="*/ 14750 h 3406879"/>
              <a:gd name="connsiteX54" fmla="*/ 3097162 w 4233527"/>
              <a:gd name="connsiteY54" fmla="*/ 44246 h 3406879"/>
              <a:gd name="connsiteX55" fmla="*/ 2893142 w 4233527"/>
              <a:gd name="connsiteY55" fmla="*/ 193697 h 3406879"/>
              <a:gd name="connsiteX56" fmla="*/ 2722307 w 4233527"/>
              <a:gd name="connsiteY56" fmla="*/ 276533 h 3406879"/>
              <a:gd name="connsiteX57" fmla="*/ 2403987 w 4233527"/>
              <a:gd name="connsiteY57" fmla="*/ 206479 h 3406879"/>
              <a:gd name="connsiteX58" fmla="*/ 2300749 w 4233527"/>
              <a:gd name="connsiteY58" fmla="*/ 221227 h 3406879"/>
              <a:gd name="connsiteX59" fmla="*/ 2138517 w 4233527"/>
              <a:gd name="connsiteY59" fmla="*/ 235975 h 3406879"/>
              <a:gd name="connsiteX60" fmla="*/ 1961536 w 4233527"/>
              <a:gd name="connsiteY60" fmla="*/ 265472 h 3406879"/>
              <a:gd name="connsiteX61" fmla="*/ 1917291 w 4233527"/>
              <a:gd name="connsiteY61" fmla="*/ 280221 h 3406879"/>
              <a:gd name="connsiteX62" fmla="*/ 1828800 w 4233527"/>
              <a:gd name="connsiteY62" fmla="*/ 294969 h 3406879"/>
              <a:gd name="connsiteX63" fmla="*/ 1312607 w 4233527"/>
              <a:gd name="connsiteY63" fmla="*/ 280221 h 3406879"/>
              <a:gd name="connsiteX64" fmla="*/ 929149 w 4233527"/>
              <a:gd name="connsiteY64" fmla="*/ 280221 h 3406879"/>
              <a:gd name="connsiteX65" fmla="*/ 884904 w 4233527"/>
              <a:gd name="connsiteY65" fmla="*/ 294969 h 3406879"/>
              <a:gd name="connsiteX66" fmla="*/ 796413 w 4233527"/>
              <a:gd name="connsiteY66" fmla="*/ 353962 h 3406879"/>
              <a:gd name="connsiteX67" fmla="*/ 707923 w 4233527"/>
              <a:gd name="connsiteY67" fmla="*/ 442453 h 3406879"/>
              <a:gd name="connsiteX68" fmla="*/ 648929 w 4233527"/>
              <a:gd name="connsiteY68" fmla="*/ 530943 h 3406879"/>
              <a:gd name="connsiteX69" fmla="*/ 545691 w 4233527"/>
              <a:gd name="connsiteY69" fmla="*/ 663679 h 3406879"/>
              <a:gd name="connsiteX70" fmla="*/ 501446 w 4233527"/>
              <a:gd name="connsiteY70" fmla="*/ 766917 h 3406879"/>
              <a:gd name="connsiteX71" fmla="*/ 471949 w 4233527"/>
              <a:gd name="connsiteY71" fmla="*/ 855408 h 3406879"/>
              <a:gd name="connsiteX72" fmla="*/ 457200 w 4233527"/>
              <a:gd name="connsiteY72" fmla="*/ 899653 h 3406879"/>
              <a:gd name="connsiteX73" fmla="*/ 442452 w 4233527"/>
              <a:gd name="connsiteY73" fmla="*/ 943898 h 3406879"/>
              <a:gd name="connsiteX74" fmla="*/ 412955 w 4233527"/>
              <a:gd name="connsiteY74" fmla="*/ 988143 h 3406879"/>
              <a:gd name="connsiteX75" fmla="*/ 383458 w 4233527"/>
              <a:gd name="connsiteY75" fmla="*/ 1106130 h 3406879"/>
              <a:gd name="connsiteX76" fmla="*/ 353962 w 4233527"/>
              <a:gd name="connsiteY76" fmla="*/ 1150375 h 3406879"/>
              <a:gd name="connsiteX77" fmla="*/ 324465 w 4233527"/>
              <a:gd name="connsiteY77" fmla="*/ 1268362 h 3406879"/>
              <a:gd name="connsiteX78" fmla="*/ 309717 w 4233527"/>
              <a:gd name="connsiteY78" fmla="*/ 1312608 h 3406879"/>
              <a:gd name="connsiteX79" fmla="*/ 265471 w 4233527"/>
              <a:gd name="connsiteY79" fmla="*/ 1371601 h 3406879"/>
              <a:gd name="connsiteX80" fmla="*/ 235975 w 4233527"/>
              <a:gd name="connsiteY80" fmla="*/ 1460092 h 3406879"/>
              <a:gd name="connsiteX81" fmla="*/ 221226 w 4233527"/>
              <a:gd name="connsiteY81" fmla="*/ 1504337 h 3406879"/>
              <a:gd name="connsiteX82" fmla="*/ 191729 w 4233527"/>
              <a:gd name="connsiteY82" fmla="*/ 1548582 h 3406879"/>
              <a:gd name="connsiteX83" fmla="*/ 162233 w 4233527"/>
              <a:gd name="connsiteY83" fmla="*/ 1651821 h 3406879"/>
              <a:gd name="connsiteX84" fmla="*/ 147484 w 4233527"/>
              <a:gd name="connsiteY84" fmla="*/ 1696066 h 3406879"/>
              <a:gd name="connsiteX85" fmla="*/ 132736 w 4233527"/>
              <a:gd name="connsiteY85" fmla="*/ 1755059 h 3406879"/>
              <a:gd name="connsiteX86" fmla="*/ 103239 w 4233527"/>
              <a:gd name="connsiteY86" fmla="*/ 1799304 h 3406879"/>
              <a:gd name="connsiteX87" fmla="*/ 88491 w 4233527"/>
              <a:gd name="connsiteY87" fmla="*/ 1873046 h 3406879"/>
              <a:gd name="connsiteX88" fmla="*/ 73742 w 4233527"/>
              <a:gd name="connsiteY88" fmla="*/ 1917292 h 3406879"/>
              <a:gd name="connsiteX89" fmla="*/ 58994 w 4233527"/>
              <a:gd name="connsiteY89" fmla="*/ 2005782 h 3406879"/>
              <a:gd name="connsiteX90" fmla="*/ 29497 w 4233527"/>
              <a:gd name="connsiteY90" fmla="*/ 2300750 h 3406879"/>
              <a:gd name="connsiteX91" fmla="*/ 0 w 4233527"/>
              <a:gd name="connsiteY91" fmla="*/ 2477730 h 3406879"/>
              <a:gd name="connsiteX92" fmla="*/ 14749 w 4233527"/>
              <a:gd name="connsiteY92" fmla="*/ 2684208 h 3406879"/>
              <a:gd name="connsiteX93" fmla="*/ 29497 w 4233527"/>
              <a:gd name="connsiteY93" fmla="*/ 2728453 h 3406879"/>
              <a:gd name="connsiteX94" fmla="*/ 58994 w 4233527"/>
              <a:gd name="connsiteY94" fmla="*/ 2979175 h 3406879"/>
              <a:gd name="connsiteX95" fmla="*/ 73742 w 4233527"/>
              <a:gd name="connsiteY95" fmla="*/ 3023421 h 3406879"/>
              <a:gd name="connsiteX96" fmla="*/ 132736 w 4233527"/>
              <a:gd name="connsiteY96" fmla="*/ 3111911 h 3406879"/>
              <a:gd name="connsiteX97" fmla="*/ 206478 w 4233527"/>
              <a:gd name="connsiteY97" fmla="*/ 3200401 h 3406879"/>
              <a:gd name="connsiteX98" fmla="*/ 265471 w 4233527"/>
              <a:gd name="connsiteY98" fmla="*/ 3200401 h 3406879"/>
              <a:gd name="connsiteX99" fmla="*/ 457200 w 4233527"/>
              <a:gd name="connsiteY99" fmla="*/ 3406879 h 3406879"/>
              <a:gd name="connsiteX0" fmla="*/ 206478 w 4233527"/>
              <a:gd name="connsiteY0" fmla="*/ 3303640 h 3406879"/>
              <a:gd name="connsiteX1" fmla="*/ 206478 w 4233527"/>
              <a:gd name="connsiteY1" fmla="*/ 3303640 h 3406879"/>
              <a:gd name="connsiteX2" fmla="*/ 1106129 w 4233527"/>
              <a:gd name="connsiteY2" fmla="*/ 2934930 h 3406879"/>
              <a:gd name="connsiteX3" fmla="*/ 1194620 w 4233527"/>
              <a:gd name="connsiteY3" fmla="*/ 2905433 h 3406879"/>
              <a:gd name="connsiteX4" fmla="*/ 1283110 w 4233527"/>
              <a:gd name="connsiteY4" fmla="*/ 2846440 h 3406879"/>
              <a:gd name="connsiteX5" fmla="*/ 1401097 w 4233527"/>
              <a:gd name="connsiteY5" fmla="*/ 2743201 h 3406879"/>
              <a:gd name="connsiteX6" fmla="*/ 1445342 w 4233527"/>
              <a:gd name="connsiteY6" fmla="*/ 2713704 h 3406879"/>
              <a:gd name="connsiteX7" fmla="*/ 1474839 w 4233527"/>
              <a:gd name="connsiteY7" fmla="*/ 2669459 h 3406879"/>
              <a:gd name="connsiteX8" fmla="*/ 1563329 w 4233527"/>
              <a:gd name="connsiteY8" fmla="*/ 2610466 h 3406879"/>
              <a:gd name="connsiteX9" fmla="*/ 1607575 w 4233527"/>
              <a:gd name="connsiteY9" fmla="*/ 2580969 h 3406879"/>
              <a:gd name="connsiteX10" fmla="*/ 1696065 w 4233527"/>
              <a:gd name="connsiteY10" fmla="*/ 2492479 h 3406879"/>
              <a:gd name="connsiteX11" fmla="*/ 1740310 w 4233527"/>
              <a:gd name="connsiteY11" fmla="*/ 2448233 h 3406879"/>
              <a:gd name="connsiteX12" fmla="*/ 1799304 w 4233527"/>
              <a:gd name="connsiteY12" fmla="*/ 2374492 h 3406879"/>
              <a:gd name="connsiteX13" fmla="*/ 1902542 w 4233527"/>
              <a:gd name="connsiteY13" fmla="*/ 2256504 h 3406879"/>
              <a:gd name="connsiteX14" fmla="*/ 1961536 w 4233527"/>
              <a:gd name="connsiteY14" fmla="*/ 2182762 h 3406879"/>
              <a:gd name="connsiteX15" fmla="*/ 1976284 w 4233527"/>
              <a:gd name="connsiteY15" fmla="*/ 2138517 h 3406879"/>
              <a:gd name="connsiteX16" fmla="*/ 2064775 w 4233527"/>
              <a:gd name="connsiteY16" fmla="*/ 2079524 h 3406879"/>
              <a:gd name="connsiteX17" fmla="*/ 2109020 w 4233527"/>
              <a:gd name="connsiteY17" fmla="*/ 1991033 h 3406879"/>
              <a:gd name="connsiteX18" fmla="*/ 2153265 w 4233527"/>
              <a:gd name="connsiteY18" fmla="*/ 1976285 h 3406879"/>
              <a:gd name="connsiteX19" fmla="*/ 2197510 w 4233527"/>
              <a:gd name="connsiteY19" fmla="*/ 1887795 h 3406879"/>
              <a:gd name="connsiteX20" fmla="*/ 2241755 w 4233527"/>
              <a:gd name="connsiteY20" fmla="*/ 1858298 h 3406879"/>
              <a:gd name="connsiteX21" fmla="*/ 2418736 w 4233527"/>
              <a:gd name="connsiteY21" fmla="*/ 1710814 h 3406879"/>
              <a:gd name="connsiteX22" fmla="*/ 2507226 w 4233527"/>
              <a:gd name="connsiteY22" fmla="*/ 1681317 h 3406879"/>
              <a:gd name="connsiteX23" fmla="*/ 2551471 w 4233527"/>
              <a:gd name="connsiteY23" fmla="*/ 1666569 h 3406879"/>
              <a:gd name="connsiteX24" fmla="*/ 2595717 w 4233527"/>
              <a:gd name="connsiteY24" fmla="*/ 1637072 h 3406879"/>
              <a:gd name="connsiteX25" fmla="*/ 2684207 w 4233527"/>
              <a:gd name="connsiteY25" fmla="*/ 1607575 h 3406879"/>
              <a:gd name="connsiteX26" fmla="*/ 2772697 w 4233527"/>
              <a:gd name="connsiteY26" fmla="*/ 1563330 h 3406879"/>
              <a:gd name="connsiteX27" fmla="*/ 2861187 w 4233527"/>
              <a:gd name="connsiteY27" fmla="*/ 1519085 h 3406879"/>
              <a:gd name="connsiteX28" fmla="*/ 2949678 w 4233527"/>
              <a:gd name="connsiteY28" fmla="*/ 1474840 h 3406879"/>
              <a:gd name="connsiteX29" fmla="*/ 3038168 w 4233527"/>
              <a:gd name="connsiteY29" fmla="*/ 1430595 h 3406879"/>
              <a:gd name="connsiteX30" fmla="*/ 3170904 w 4233527"/>
              <a:gd name="connsiteY30" fmla="*/ 1356853 h 3406879"/>
              <a:gd name="connsiteX31" fmla="*/ 3274142 w 4233527"/>
              <a:gd name="connsiteY31" fmla="*/ 1283111 h 3406879"/>
              <a:gd name="connsiteX32" fmla="*/ 3318387 w 4233527"/>
              <a:gd name="connsiteY32" fmla="*/ 1238866 h 3406879"/>
              <a:gd name="connsiteX33" fmla="*/ 3406878 w 4233527"/>
              <a:gd name="connsiteY33" fmla="*/ 1194621 h 3406879"/>
              <a:gd name="connsiteX34" fmla="*/ 3451123 w 4233527"/>
              <a:gd name="connsiteY34" fmla="*/ 1165124 h 3406879"/>
              <a:gd name="connsiteX35" fmla="*/ 3539613 w 4233527"/>
              <a:gd name="connsiteY35" fmla="*/ 1091382 h 3406879"/>
              <a:gd name="connsiteX36" fmla="*/ 3583858 w 4233527"/>
              <a:gd name="connsiteY36" fmla="*/ 1076633 h 3406879"/>
              <a:gd name="connsiteX37" fmla="*/ 3672349 w 4233527"/>
              <a:gd name="connsiteY37" fmla="*/ 1017640 h 3406879"/>
              <a:gd name="connsiteX38" fmla="*/ 3701846 w 4233527"/>
              <a:gd name="connsiteY38" fmla="*/ 973395 h 3406879"/>
              <a:gd name="connsiteX39" fmla="*/ 3790336 w 4233527"/>
              <a:gd name="connsiteY39" fmla="*/ 899653 h 3406879"/>
              <a:gd name="connsiteX40" fmla="*/ 3805084 w 4233527"/>
              <a:gd name="connsiteY40" fmla="*/ 855408 h 3406879"/>
              <a:gd name="connsiteX41" fmla="*/ 3849329 w 4233527"/>
              <a:gd name="connsiteY41" fmla="*/ 840659 h 3406879"/>
              <a:gd name="connsiteX42" fmla="*/ 3908323 w 4233527"/>
              <a:gd name="connsiteY42" fmla="*/ 766917 h 3406879"/>
              <a:gd name="connsiteX43" fmla="*/ 3982065 w 4233527"/>
              <a:gd name="connsiteY43" fmla="*/ 663679 h 3406879"/>
              <a:gd name="connsiteX44" fmla="*/ 4026310 w 4233527"/>
              <a:gd name="connsiteY44" fmla="*/ 619433 h 3406879"/>
              <a:gd name="connsiteX45" fmla="*/ 4085304 w 4233527"/>
              <a:gd name="connsiteY45" fmla="*/ 530943 h 3406879"/>
              <a:gd name="connsiteX46" fmla="*/ 4100052 w 4233527"/>
              <a:gd name="connsiteY46" fmla="*/ 486698 h 3406879"/>
              <a:gd name="connsiteX47" fmla="*/ 4159046 w 4233527"/>
              <a:gd name="connsiteY47" fmla="*/ 398208 h 3406879"/>
              <a:gd name="connsiteX48" fmla="*/ 4188542 w 4233527"/>
              <a:gd name="connsiteY48" fmla="*/ 309717 h 3406879"/>
              <a:gd name="connsiteX49" fmla="*/ 4203291 w 4233527"/>
              <a:gd name="connsiteY49" fmla="*/ 265472 h 3406879"/>
              <a:gd name="connsiteX50" fmla="*/ 4232787 w 4233527"/>
              <a:gd name="connsiteY50" fmla="*/ 147485 h 3406879"/>
              <a:gd name="connsiteX51" fmla="*/ 4218039 w 4233527"/>
              <a:gd name="connsiteY51" fmla="*/ 29498 h 3406879"/>
              <a:gd name="connsiteX52" fmla="*/ 4100052 w 4233527"/>
              <a:gd name="connsiteY52" fmla="*/ 1 h 3406879"/>
              <a:gd name="connsiteX53" fmla="*/ 3215149 w 4233527"/>
              <a:gd name="connsiteY53" fmla="*/ 14750 h 3406879"/>
              <a:gd name="connsiteX54" fmla="*/ 3097162 w 4233527"/>
              <a:gd name="connsiteY54" fmla="*/ 44246 h 3406879"/>
              <a:gd name="connsiteX55" fmla="*/ 2893142 w 4233527"/>
              <a:gd name="connsiteY55" fmla="*/ 193697 h 3406879"/>
              <a:gd name="connsiteX56" fmla="*/ 2722307 w 4233527"/>
              <a:gd name="connsiteY56" fmla="*/ 276533 h 3406879"/>
              <a:gd name="connsiteX57" fmla="*/ 2300749 w 4233527"/>
              <a:gd name="connsiteY57" fmla="*/ 221227 h 3406879"/>
              <a:gd name="connsiteX58" fmla="*/ 2138517 w 4233527"/>
              <a:gd name="connsiteY58" fmla="*/ 235975 h 3406879"/>
              <a:gd name="connsiteX59" fmla="*/ 1961536 w 4233527"/>
              <a:gd name="connsiteY59" fmla="*/ 265472 h 3406879"/>
              <a:gd name="connsiteX60" fmla="*/ 1917291 w 4233527"/>
              <a:gd name="connsiteY60" fmla="*/ 280221 h 3406879"/>
              <a:gd name="connsiteX61" fmla="*/ 1828800 w 4233527"/>
              <a:gd name="connsiteY61" fmla="*/ 294969 h 3406879"/>
              <a:gd name="connsiteX62" fmla="*/ 1312607 w 4233527"/>
              <a:gd name="connsiteY62" fmla="*/ 280221 h 3406879"/>
              <a:gd name="connsiteX63" fmla="*/ 929149 w 4233527"/>
              <a:gd name="connsiteY63" fmla="*/ 280221 h 3406879"/>
              <a:gd name="connsiteX64" fmla="*/ 884904 w 4233527"/>
              <a:gd name="connsiteY64" fmla="*/ 294969 h 3406879"/>
              <a:gd name="connsiteX65" fmla="*/ 796413 w 4233527"/>
              <a:gd name="connsiteY65" fmla="*/ 353962 h 3406879"/>
              <a:gd name="connsiteX66" fmla="*/ 707923 w 4233527"/>
              <a:gd name="connsiteY66" fmla="*/ 442453 h 3406879"/>
              <a:gd name="connsiteX67" fmla="*/ 648929 w 4233527"/>
              <a:gd name="connsiteY67" fmla="*/ 530943 h 3406879"/>
              <a:gd name="connsiteX68" fmla="*/ 545691 w 4233527"/>
              <a:gd name="connsiteY68" fmla="*/ 663679 h 3406879"/>
              <a:gd name="connsiteX69" fmla="*/ 501446 w 4233527"/>
              <a:gd name="connsiteY69" fmla="*/ 766917 h 3406879"/>
              <a:gd name="connsiteX70" fmla="*/ 471949 w 4233527"/>
              <a:gd name="connsiteY70" fmla="*/ 855408 h 3406879"/>
              <a:gd name="connsiteX71" fmla="*/ 457200 w 4233527"/>
              <a:gd name="connsiteY71" fmla="*/ 899653 h 3406879"/>
              <a:gd name="connsiteX72" fmla="*/ 442452 w 4233527"/>
              <a:gd name="connsiteY72" fmla="*/ 943898 h 3406879"/>
              <a:gd name="connsiteX73" fmla="*/ 412955 w 4233527"/>
              <a:gd name="connsiteY73" fmla="*/ 988143 h 3406879"/>
              <a:gd name="connsiteX74" fmla="*/ 383458 w 4233527"/>
              <a:gd name="connsiteY74" fmla="*/ 1106130 h 3406879"/>
              <a:gd name="connsiteX75" fmla="*/ 353962 w 4233527"/>
              <a:gd name="connsiteY75" fmla="*/ 1150375 h 3406879"/>
              <a:gd name="connsiteX76" fmla="*/ 324465 w 4233527"/>
              <a:gd name="connsiteY76" fmla="*/ 1268362 h 3406879"/>
              <a:gd name="connsiteX77" fmla="*/ 309717 w 4233527"/>
              <a:gd name="connsiteY77" fmla="*/ 1312608 h 3406879"/>
              <a:gd name="connsiteX78" fmla="*/ 265471 w 4233527"/>
              <a:gd name="connsiteY78" fmla="*/ 1371601 h 3406879"/>
              <a:gd name="connsiteX79" fmla="*/ 235975 w 4233527"/>
              <a:gd name="connsiteY79" fmla="*/ 1460092 h 3406879"/>
              <a:gd name="connsiteX80" fmla="*/ 221226 w 4233527"/>
              <a:gd name="connsiteY80" fmla="*/ 1504337 h 3406879"/>
              <a:gd name="connsiteX81" fmla="*/ 191729 w 4233527"/>
              <a:gd name="connsiteY81" fmla="*/ 1548582 h 3406879"/>
              <a:gd name="connsiteX82" fmla="*/ 162233 w 4233527"/>
              <a:gd name="connsiteY82" fmla="*/ 1651821 h 3406879"/>
              <a:gd name="connsiteX83" fmla="*/ 147484 w 4233527"/>
              <a:gd name="connsiteY83" fmla="*/ 1696066 h 3406879"/>
              <a:gd name="connsiteX84" fmla="*/ 132736 w 4233527"/>
              <a:gd name="connsiteY84" fmla="*/ 1755059 h 3406879"/>
              <a:gd name="connsiteX85" fmla="*/ 103239 w 4233527"/>
              <a:gd name="connsiteY85" fmla="*/ 1799304 h 3406879"/>
              <a:gd name="connsiteX86" fmla="*/ 88491 w 4233527"/>
              <a:gd name="connsiteY86" fmla="*/ 1873046 h 3406879"/>
              <a:gd name="connsiteX87" fmla="*/ 73742 w 4233527"/>
              <a:gd name="connsiteY87" fmla="*/ 1917292 h 3406879"/>
              <a:gd name="connsiteX88" fmla="*/ 58994 w 4233527"/>
              <a:gd name="connsiteY88" fmla="*/ 2005782 h 3406879"/>
              <a:gd name="connsiteX89" fmla="*/ 29497 w 4233527"/>
              <a:gd name="connsiteY89" fmla="*/ 2300750 h 3406879"/>
              <a:gd name="connsiteX90" fmla="*/ 0 w 4233527"/>
              <a:gd name="connsiteY90" fmla="*/ 2477730 h 3406879"/>
              <a:gd name="connsiteX91" fmla="*/ 14749 w 4233527"/>
              <a:gd name="connsiteY91" fmla="*/ 2684208 h 3406879"/>
              <a:gd name="connsiteX92" fmla="*/ 29497 w 4233527"/>
              <a:gd name="connsiteY92" fmla="*/ 2728453 h 3406879"/>
              <a:gd name="connsiteX93" fmla="*/ 58994 w 4233527"/>
              <a:gd name="connsiteY93" fmla="*/ 2979175 h 3406879"/>
              <a:gd name="connsiteX94" fmla="*/ 73742 w 4233527"/>
              <a:gd name="connsiteY94" fmla="*/ 3023421 h 3406879"/>
              <a:gd name="connsiteX95" fmla="*/ 132736 w 4233527"/>
              <a:gd name="connsiteY95" fmla="*/ 3111911 h 3406879"/>
              <a:gd name="connsiteX96" fmla="*/ 206478 w 4233527"/>
              <a:gd name="connsiteY96" fmla="*/ 3200401 h 3406879"/>
              <a:gd name="connsiteX97" fmla="*/ 265471 w 4233527"/>
              <a:gd name="connsiteY97" fmla="*/ 3200401 h 3406879"/>
              <a:gd name="connsiteX98" fmla="*/ 457200 w 4233527"/>
              <a:gd name="connsiteY98" fmla="*/ 3406879 h 3406879"/>
              <a:gd name="connsiteX0" fmla="*/ 206478 w 4233527"/>
              <a:gd name="connsiteY0" fmla="*/ 3303640 h 3303640"/>
              <a:gd name="connsiteX1" fmla="*/ 206478 w 4233527"/>
              <a:gd name="connsiteY1" fmla="*/ 3303640 h 3303640"/>
              <a:gd name="connsiteX2" fmla="*/ 1106129 w 4233527"/>
              <a:gd name="connsiteY2" fmla="*/ 2934930 h 3303640"/>
              <a:gd name="connsiteX3" fmla="*/ 1194620 w 4233527"/>
              <a:gd name="connsiteY3" fmla="*/ 2905433 h 3303640"/>
              <a:gd name="connsiteX4" fmla="*/ 1283110 w 4233527"/>
              <a:gd name="connsiteY4" fmla="*/ 2846440 h 3303640"/>
              <a:gd name="connsiteX5" fmla="*/ 1401097 w 4233527"/>
              <a:gd name="connsiteY5" fmla="*/ 2743201 h 3303640"/>
              <a:gd name="connsiteX6" fmla="*/ 1445342 w 4233527"/>
              <a:gd name="connsiteY6" fmla="*/ 2713704 h 3303640"/>
              <a:gd name="connsiteX7" fmla="*/ 1474839 w 4233527"/>
              <a:gd name="connsiteY7" fmla="*/ 2669459 h 3303640"/>
              <a:gd name="connsiteX8" fmla="*/ 1563329 w 4233527"/>
              <a:gd name="connsiteY8" fmla="*/ 2610466 h 3303640"/>
              <a:gd name="connsiteX9" fmla="*/ 1607575 w 4233527"/>
              <a:gd name="connsiteY9" fmla="*/ 2580969 h 3303640"/>
              <a:gd name="connsiteX10" fmla="*/ 1696065 w 4233527"/>
              <a:gd name="connsiteY10" fmla="*/ 2492479 h 3303640"/>
              <a:gd name="connsiteX11" fmla="*/ 1740310 w 4233527"/>
              <a:gd name="connsiteY11" fmla="*/ 2448233 h 3303640"/>
              <a:gd name="connsiteX12" fmla="*/ 1799304 w 4233527"/>
              <a:gd name="connsiteY12" fmla="*/ 2374492 h 3303640"/>
              <a:gd name="connsiteX13" fmla="*/ 1902542 w 4233527"/>
              <a:gd name="connsiteY13" fmla="*/ 2256504 h 3303640"/>
              <a:gd name="connsiteX14" fmla="*/ 1961536 w 4233527"/>
              <a:gd name="connsiteY14" fmla="*/ 2182762 h 3303640"/>
              <a:gd name="connsiteX15" fmla="*/ 1976284 w 4233527"/>
              <a:gd name="connsiteY15" fmla="*/ 2138517 h 3303640"/>
              <a:gd name="connsiteX16" fmla="*/ 2064775 w 4233527"/>
              <a:gd name="connsiteY16" fmla="*/ 2079524 h 3303640"/>
              <a:gd name="connsiteX17" fmla="*/ 2109020 w 4233527"/>
              <a:gd name="connsiteY17" fmla="*/ 1991033 h 3303640"/>
              <a:gd name="connsiteX18" fmla="*/ 2153265 w 4233527"/>
              <a:gd name="connsiteY18" fmla="*/ 1976285 h 3303640"/>
              <a:gd name="connsiteX19" fmla="*/ 2197510 w 4233527"/>
              <a:gd name="connsiteY19" fmla="*/ 1887795 h 3303640"/>
              <a:gd name="connsiteX20" fmla="*/ 2241755 w 4233527"/>
              <a:gd name="connsiteY20" fmla="*/ 1858298 h 3303640"/>
              <a:gd name="connsiteX21" fmla="*/ 2418736 w 4233527"/>
              <a:gd name="connsiteY21" fmla="*/ 1710814 h 3303640"/>
              <a:gd name="connsiteX22" fmla="*/ 2507226 w 4233527"/>
              <a:gd name="connsiteY22" fmla="*/ 1681317 h 3303640"/>
              <a:gd name="connsiteX23" fmla="*/ 2551471 w 4233527"/>
              <a:gd name="connsiteY23" fmla="*/ 1666569 h 3303640"/>
              <a:gd name="connsiteX24" fmla="*/ 2595717 w 4233527"/>
              <a:gd name="connsiteY24" fmla="*/ 1637072 h 3303640"/>
              <a:gd name="connsiteX25" fmla="*/ 2684207 w 4233527"/>
              <a:gd name="connsiteY25" fmla="*/ 1607575 h 3303640"/>
              <a:gd name="connsiteX26" fmla="*/ 2772697 w 4233527"/>
              <a:gd name="connsiteY26" fmla="*/ 1563330 h 3303640"/>
              <a:gd name="connsiteX27" fmla="*/ 2861187 w 4233527"/>
              <a:gd name="connsiteY27" fmla="*/ 1519085 h 3303640"/>
              <a:gd name="connsiteX28" fmla="*/ 2949678 w 4233527"/>
              <a:gd name="connsiteY28" fmla="*/ 1474840 h 3303640"/>
              <a:gd name="connsiteX29" fmla="*/ 3038168 w 4233527"/>
              <a:gd name="connsiteY29" fmla="*/ 1430595 h 3303640"/>
              <a:gd name="connsiteX30" fmla="*/ 3170904 w 4233527"/>
              <a:gd name="connsiteY30" fmla="*/ 1356853 h 3303640"/>
              <a:gd name="connsiteX31" fmla="*/ 3274142 w 4233527"/>
              <a:gd name="connsiteY31" fmla="*/ 1283111 h 3303640"/>
              <a:gd name="connsiteX32" fmla="*/ 3318387 w 4233527"/>
              <a:gd name="connsiteY32" fmla="*/ 1238866 h 3303640"/>
              <a:gd name="connsiteX33" fmla="*/ 3406878 w 4233527"/>
              <a:gd name="connsiteY33" fmla="*/ 1194621 h 3303640"/>
              <a:gd name="connsiteX34" fmla="*/ 3451123 w 4233527"/>
              <a:gd name="connsiteY34" fmla="*/ 1165124 h 3303640"/>
              <a:gd name="connsiteX35" fmla="*/ 3539613 w 4233527"/>
              <a:gd name="connsiteY35" fmla="*/ 1091382 h 3303640"/>
              <a:gd name="connsiteX36" fmla="*/ 3583858 w 4233527"/>
              <a:gd name="connsiteY36" fmla="*/ 1076633 h 3303640"/>
              <a:gd name="connsiteX37" fmla="*/ 3672349 w 4233527"/>
              <a:gd name="connsiteY37" fmla="*/ 1017640 h 3303640"/>
              <a:gd name="connsiteX38" fmla="*/ 3701846 w 4233527"/>
              <a:gd name="connsiteY38" fmla="*/ 973395 h 3303640"/>
              <a:gd name="connsiteX39" fmla="*/ 3790336 w 4233527"/>
              <a:gd name="connsiteY39" fmla="*/ 899653 h 3303640"/>
              <a:gd name="connsiteX40" fmla="*/ 3805084 w 4233527"/>
              <a:gd name="connsiteY40" fmla="*/ 855408 h 3303640"/>
              <a:gd name="connsiteX41" fmla="*/ 3849329 w 4233527"/>
              <a:gd name="connsiteY41" fmla="*/ 840659 h 3303640"/>
              <a:gd name="connsiteX42" fmla="*/ 3908323 w 4233527"/>
              <a:gd name="connsiteY42" fmla="*/ 766917 h 3303640"/>
              <a:gd name="connsiteX43" fmla="*/ 3982065 w 4233527"/>
              <a:gd name="connsiteY43" fmla="*/ 663679 h 3303640"/>
              <a:gd name="connsiteX44" fmla="*/ 4026310 w 4233527"/>
              <a:gd name="connsiteY44" fmla="*/ 619433 h 3303640"/>
              <a:gd name="connsiteX45" fmla="*/ 4085304 w 4233527"/>
              <a:gd name="connsiteY45" fmla="*/ 530943 h 3303640"/>
              <a:gd name="connsiteX46" fmla="*/ 4100052 w 4233527"/>
              <a:gd name="connsiteY46" fmla="*/ 486698 h 3303640"/>
              <a:gd name="connsiteX47" fmla="*/ 4159046 w 4233527"/>
              <a:gd name="connsiteY47" fmla="*/ 398208 h 3303640"/>
              <a:gd name="connsiteX48" fmla="*/ 4188542 w 4233527"/>
              <a:gd name="connsiteY48" fmla="*/ 309717 h 3303640"/>
              <a:gd name="connsiteX49" fmla="*/ 4203291 w 4233527"/>
              <a:gd name="connsiteY49" fmla="*/ 265472 h 3303640"/>
              <a:gd name="connsiteX50" fmla="*/ 4232787 w 4233527"/>
              <a:gd name="connsiteY50" fmla="*/ 147485 h 3303640"/>
              <a:gd name="connsiteX51" fmla="*/ 4218039 w 4233527"/>
              <a:gd name="connsiteY51" fmla="*/ 29498 h 3303640"/>
              <a:gd name="connsiteX52" fmla="*/ 4100052 w 4233527"/>
              <a:gd name="connsiteY52" fmla="*/ 1 h 3303640"/>
              <a:gd name="connsiteX53" fmla="*/ 3215149 w 4233527"/>
              <a:gd name="connsiteY53" fmla="*/ 14750 h 3303640"/>
              <a:gd name="connsiteX54" fmla="*/ 3097162 w 4233527"/>
              <a:gd name="connsiteY54" fmla="*/ 44246 h 3303640"/>
              <a:gd name="connsiteX55" fmla="*/ 2893142 w 4233527"/>
              <a:gd name="connsiteY55" fmla="*/ 193697 h 3303640"/>
              <a:gd name="connsiteX56" fmla="*/ 2722307 w 4233527"/>
              <a:gd name="connsiteY56" fmla="*/ 276533 h 3303640"/>
              <a:gd name="connsiteX57" fmla="*/ 2300749 w 4233527"/>
              <a:gd name="connsiteY57" fmla="*/ 221227 h 3303640"/>
              <a:gd name="connsiteX58" fmla="*/ 2138517 w 4233527"/>
              <a:gd name="connsiteY58" fmla="*/ 235975 h 3303640"/>
              <a:gd name="connsiteX59" fmla="*/ 1961536 w 4233527"/>
              <a:gd name="connsiteY59" fmla="*/ 265472 h 3303640"/>
              <a:gd name="connsiteX60" fmla="*/ 1917291 w 4233527"/>
              <a:gd name="connsiteY60" fmla="*/ 280221 h 3303640"/>
              <a:gd name="connsiteX61" fmla="*/ 1828800 w 4233527"/>
              <a:gd name="connsiteY61" fmla="*/ 294969 h 3303640"/>
              <a:gd name="connsiteX62" fmla="*/ 1312607 w 4233527"/>
              <a:gd name="connsiteY62" fmla="*/ 280221 h 3303640"/>
              <a:gd name="connsiteX63" fmla="*/ 929149 w 4233527"/>
              <a:gd name="connsiteY63" fmla="*/ 280221 h 3303640"/>
              <a:gd name="connsiteX64" fmla="*/ 884904 w 4233527"/>
              <a:gd name="connsiteY64" fmla="*/ 294969 h 3303640"/>
              <a:gd name="connsiteX65" fmla="*/ 796413 w 4233527"/>
              <a:gd name="connsiteY65" fmla="*/ 353962 h 3303640"/>
              <a:gd name="connsiteX66" fmla="*/ 707923 w 4233527"/>
              <a:gd name="connsiteY66" fmla="*/ 442453 h 3303640"/>
              <a:gd name="connsiteX67" fmla="*/ 648929 w 4233527"/>
              <a:gd name="connsiteY67" fmla="*/ 530943 h 3303640"/>
              <a:gd name="connsiteX68" fmla="*/ 545691 w 4233527"/>
              <a:gd name="connsiteY68" fmla="*/ 663679 h 3303640"/>
              <a:gd name="connsiteX69" fmla="*/ 501446 w 4233527"/>
              <a:gd name="connsiteY69" fmla="*/ 766917 h 3303640"/>
              <a:gd name="connsiteX70" fmla="*/ 471949 w 4233527"/>
              <a:gd name="connsiteY70" fmla="*/ 855408 h 3303640"/>
              <a:gd name="connsiteX71" fmla="*/ 457200 w 4233527"/>
              <a:gd name="connsiteY71" fmla="*/ 899653 h 3303640"/>
              <a:gd name="connsiteX72" fmla="*/ 442452 w 4233527"/>
              <a:gd name="connsiteY72" fmla="*/ 943898 h 3303640"/>
              <a:gd name="connsiteX73" fmla="*/ 412955 w 4233527"/>
              <a:gd name="connsiteY73" fmla="*/ 988143 h 3303640"/>
              <a:gd name="connsiteX74" fmla="*/ 383458 w 4233527"/>
              <a:gd name="connsiteY74" fmla="*/ 1106130 h 3303640"/>
              <a:gd name="connsiteX75" fmla="*/ 353962 w 4233527"/>
              <a:gd name="connsiteY75" fmla="*/ 1150375 h 3303640"/>
              <a:gd name="connsiteX76" fmla="*/ 324465 w 4233527"/>
              <a:gd name="connsiteY76" fmla="*/ 1268362 h 3303640"/>
              <a:gd name="connsiteX77" fmla="*/ 309717 w 4233527"/>
              <a:gd name="connsiteY77" fmla="*/ 1312608 h 3303640"/>
              <a:gd name="connsiteX78" fmla="*/ 265471 w 4233527"/>
              <a:gd name="connsiteY78" fmla="*/ 1371601 h 3303640"/>
              <a:gd name="connsiteX79" fmla="*/ 235975 w 4233527"/>
              <a:gd name="connsiteY79" fmla="*/ 1460092 h 3303640"/>
              <a:gd name="connsiteX80" fmla="*/ 221226 w 4233527"/>
              <a:gd name="connsiteY80" fmla="*/ 1504337 h 3303640"/>
              <a:gd name="connsiteX81" fmla="*/ 191729 w 4233527"/>
              <a:gd name="connsiteY81" fmla="*/ 1548582 h 3303640"/>
              <a:gd name="connsiteX82" fmla="*/ 162233 w 4233527"/>
              <a:gd name="connsiteY82" fmla="*/ 1651821 h 3303640"/>
              <a:gd name="connsiteX83" fmla="*/ 147484 w 4233527"/>
              <a:gd name="connsiteY83" fmla="*/ 1696066 h 3303640"/>
              <a:gd name="connsiteX84" fmla="*/ 132736 w 4233527"/>
              <a:gd name="connsiteY84" fmla="*/ 1755059 h 3303640"/>
              <a:gd name="connsiteX85" fmla="*/ 103239 w 4233527"/>
              <a:gd name="connsiteY85" fmla="*/ 1799304 h 3303640"/>
              <a:gd name="connsiteX86" fmla="*/ 88491 w 4233527"/>
              <a:gd name="connsiteY86" fmla="*/ 1873046 h 3303640"/>
              <a:gd name="connsiteX87" fmla="*/ 73742 w 4233527"/>
              <a:gd name="connsiteY87" fmla="*/ 1917292 h 3303640"/>
              <a:gd name="connsiteX88" fmla="*/ 58994 w 4233527"/>
              <a:gd name="connsiteY88" fmla="*/ 2005782 h 3303640"/>
              <a:gd name="connsiteX89" fmla="*/ 29497 w 4233527"/>
              <a:gd name="connsiteY89" fmla="*/ 2300750 h 3303640"/>
              <a:gd name="connsiteX90" fmla="*/ 0 w 4233527"/>
              <a:gd name="connsiteY90" fmla="*/ 2477730 h 3303640"/>
              <a:gd name="connsiteX91" fmla="*/ 14749 w 4233527"/>
              <a:gd name="connsiteY91" fmla="*/ 2684208 h 3303640"/>
              <a:gd name="connsiteX92" fmla="*/ 29497 w 4233527"/>
              <a:gd name="connsiteY92" fmla="*/ 2728453 h 3303640"/>
              <a:gd name="connsiteX93" fmla="*/ 58994 w 4233527"/>
              <a:gd name="connsiteY93" fmla="*/ 2979175 h 3303640"/>
              <a:gd name="connsiteX94" fmla="*/ 73742 w 4233527"/>
              <a:gd name="connsiteY94" fmla="*/ 3023421 h 3303640"/>
              <a:gd name="connsiteX95" fmla="*/ 132736 w 4233527"/>
              <a:gd name="connsiteY95" fmla="*/ 3111911 h 3303640"/>
              <a:gd name="connsiteX96" fmla="*/ 206478 w 4233527"/>
              <a:gd name="connsiteY96" fmla="*/ 3200401 h 3303640"/>
              <a:gd name="connsiteX97" fmla="*/ 265471 w 4233527"/>
              <a:gd name="connsiteY97" fmla="*/ 3200401 h 3303640"/>
              <a:gd name="connsiteX0" fmla="*/ 206478 w 4233527"/>
              <a:gd name="connsiteY0" fmla="*/ 3303640 h 3303640"/>
              <a:gd name="connsiteX1" fmla="*/ 297918 w 4233527"/>
              <a:gd name="connsiteY1" fmla="*/ 3156320 h 3303640"/>
              <a:gd name="connsiteX2" fmla="*/ 1106129 w 4233527"/>
              <a:gd name="connsiteY2" fmla="*/ 2934930 h 3303640"/>
              <a:gd name="connsiteX3" fmla="*/ 1194620 w 4233527"/>
              <a:gd name="connsiteY3" fmla="*/ 2905433 h 3303640"/>
              <a:gd name="connsiteX4" fmla="*/ 1283110 w 4233527"/>
              <a:gd name="connsiteY4" fmla="*/ 2846440 h 3303640"/>
              <a:gd name="connsiteX5" fmla="*/ 1401097 w 4233527"/>
              <a:gd name="connsiteY5" fmla="*/ 2743201 h 3303640"/>
              <a:gd name="connsiteX6" fmla="*/ 1445342 w 4233527"/>
              <a:gd name="connsiteY6" fmla="*/ 2713704 h 3303640"/>
              <a:gd name="connsiteX7" fmla="*/ 1474839 w 4233527"/>
              <a:gd name="connsiteY7" fmla="*/ 2669459 h 3303640"/>
              <a:gd name="connsiteX8" fmla="*/ 1563329 w 4233527"/>
              <a:gd name="connsiteY8" fmla="*/ 2610466 h 3303640"/>
              <a:gd name="connsiteX9" fmla="*/ 1607575 w 4233527"/>
              <a:gd name="connsiteY9" fmla="*/ 2580969 h 3303640"/>
              <a:gd name="connsiteX10" fmla="*/ 1696065 w 4233527"/>
              <a:gd name="connsiteY10" fmla="*/ 2492479 h 3303640"/>
              <a:gd name="connsiteX11" fmla="*/ 1740310 w 4233527"/>
              <a:gd name="connsiteY11" fmla="*/ 2448233 h 3303640"/>
              <a:gd name="connsiteX12" fmla="*/ 1799304 w 4233527"/>
              <a:gd name="connsiteY12" fmla="*/ 2374492 h 3303640"/>
              <a:gd name="connsiteX13" fmla="*/ 1902542 w 4233527"/>
              <a:gd name="connsiteY13" fmla="*/ 2256504 h 3303640"/>
              <a:gd name="connsiteX14" fmla="*/ 1961536 w 4233527"/>
              <a:gd name="connsiteY14" fmla="*/ 2182762 h 3303640"/>
              <a:gd name="connsiteX15" fmla="*/ 1976284 w 4233527"/>
              <a:gd name="connsiteY15" fmla="*/ 2138517 h 3303640"/>
              <a:gd name="connsiteX16" fmla="*/ 2064775 w 4233527"/>
              <a:gd name="connsiteY16" fmla="*/ 2079524 h 3303640"/>
              <a:gd name="connsiteX17" fmla="*/ 2109020 w 4233527"/>
              <a:gd name="connsiteY17" fmla="*/ 1991033 h 3303640"/>
              <a:gd name="connsiteX18" fmla="*/ 2153265 w 4233527"/>
              <a:gd name="connsiteY18" fmla="*/ 1976285 h 3303640"/>
              <a:gd name="connsiteX19" fmla="*/ 2197510 w 4233527"/>
              <a:gd name="connsiteY19" fmla="*/ 1887795 h 3303640"/>
              <a:gd name="connsiteX20" fmla="*/ 2241755 w 4233527"/>
              <a:gd name="connsiteY20" fmla="*/ 1858298 h 3303640"/>
              <a:gd name="connsiteX21" fmla="*/ 2418736 w 4233527"/>
              <a:gd name="connsiteY21" fmla="*/ 1710814 h 3303640"/>
              <a:gd name="connsiteX22" fmla="*/ 2507226 w 4233527"/>
              <a:gd name="connsiteY22" fmla="*/ 1681317 h 3303640"/>
              <a:gd name="connsiteX23" fmla="*/ 2551471 w 4233527"/>
              <a:gd name="connsiteY23" fmla="*/ 1666569 h 3303640"/>
              <a:gd name="connsiteX24" fmla="*/ 2595717 w 4233527"/>
              <a:gd name="connsiteY24" fmla="*/ 1637072 h 3303640"/>
              <a:gd name="connsiteX25" fmla="*/ 2684207 w 4233527"/>
              <a:gd name="connsiteY25" fmla="*/ 1607575 h 3303640"/>
              <a:gd name="connsiteX26" fmla="*/ 2772697 w 4233527"/>
              <a:gd name="connsiteY26" fmla="*/ 1563330 h 3303640"/>
              <a:gd name="connsiteX27" fmla="*/ 2861187 w 4233527"/>
              <a:gd name="connsiteY27" fmla="*/ 1519085 h 3303640"/>
              <a:gd name="connsiteX28" fmla="*/ 2949678 w 4233527"/>
              <a:gd name="connsiteY28" fmla="*/ 1474840 h 3303640"/>
              <a:gd name="connsiteX29" fmla="*/ 3038168 w 4233527"/>
              <a:gd name="connsiteY29" fmla="*/ 1430595 h 3303640"/>
              <a:gd name="connsiteX30" fmla="*/ 3170904 w 4233527"/>
              <a:gd name="connsiteY30" fmla="*/ 1356853 h 3303640"/>
              <a:gd name="connsiteX31" fmla="*/ 3274142 w 4233527"/>
              <a:gd name="connsiteY31" fmla="*/ 1283111 h 3303640"/>
              <a:gd name="connsiteX32" fmla="*/ 3318387 w 4233527"/>
              <a:gd name="connsiteY32" fmla="*/ 1238866 h 3303640"/>
              <a:gd name="connsiteX33" fmla="*/ 3406878 w 4233527"/>
              <a:gd name="connsiteY33" fmla="*/ 1194621 h 3303640"/>
              <a:gd name="connsiteX34" fmla="*/ 3451123 w 4233527"/>
              <a:gd name="connsiteY34" fmla="*/ 1165124 h 3303640"/>
              <a:gd name="connsiteX35" fmla="*/ 3539613 w 4233527"/>
              <a:gd name="connsiteY35" fmla="*/ 1091382 h 3303640"/>
              <a:gd name="connsiteX36" fmla="*/ 3583858 w 4233527"/>
              <a:gd name="connsiteY36" fmla="*/ 1076633 h 3303640"/>
              <a:gd name="connsiteX37" fmla="*/ 3672349 w 4233527"/>
              <a:gd name="connsiteY37" fmla="*/ 1017640 h 3303640"/>
              <a:gd name="connsiteX38" fmla="*/ 3701846 w 4233527"/>
              <a:gd name="connsiteY38" fmla="*/ 973395 h 3303640"/>
              <a:gd name="connsiteX39" fmla="*/ 3790336 w 4233527"/>
              <a:gd name="connsiteY39" fmla="*/ 899653 h 3303640"/>
              <a:gd name="connsiteX40" fmla="*/ 3805084 w 4233527"/>
              <a:gd name="connsiteY40" fmla="*/ 855408 h 3303640"/>
              <a:gd name="connsiteX41" fmla="*/ 3849329 w 4233527"/>
              <a:gd name="connsiteY41" fmla="*/ 840659 h 3303640"/>
              <a:gd name="connsiteX42" fmla="*/ 3908323 w 4233527"/>
              <a:gd name="connsiteY42" fmla="*/ 766917 h 3303640"/>
              <a:gd name="connsiteX43" fmla="*/ 3982065 w 4233527"/>
              <a:gd name="connsiteY43" fmla="*/ 663679 h 3303640"/>
              <a:gd name="connsiteX44" fmla="*/ 4026310 w 4233527"/>
              <a:gd name="connsiteY44" fmla="*/ 619433 h 3303640"/>
              <a:gd name="connsiteX45" fmla="*/ 4085304 w 4233527"/>
              <a:gd name="connsiteY45" fmla="*/ 530943 h 3303640"/>
              <a:gd name="connsiteX46" fmla="*/ 4100052 w 4233527"/>
              <a:gd name="connsiteY46" fmla="*/ 486698 h 3303640"/>
              <a:gd name="connsiteX47" fmla="*/ 4159046 w 4233527"/>
              <a:gd name="connsiteY47" fmla="*/ 398208 h 3303640"/>
              <a:gd name="connsiteX48" fmla="*/ 4188542 w 4233527"/>
              <a:gd name="connsiteY48" fmla="*/ 309717 h 3303640"/>
              <a:gd name="connsiteX49" fmla="*/ 4203291 w 4233527"/>
              <a:gd name="connsiteY49" fmla="*/ 265472 h 3303640"/>
              <a:gd name="connsiteX50" fmla="*/ 4232787 w 4233527"/>
              <a:gd name="connsiteY50" fmla="*/ 147485 h 3303640"/>
              <a:gd name="connsiteX51" fmla="*/ 4218039 w 4233527"/>
              <a:gd name="connsiteY51" fmla="*/ 29498 h 3303640"/>
              <a:gd name="connsiteX52" fmla="*/ 4100052 w 4233527"/>
              <a:gd name="connsiteY52" fmla="*/ 1 h 3303640"/>
              <a:gd name="connsiteX53" fmla="*/ 3215149 w 4233527"/>
              <a:gd name="connsiteY53" fmla="*/ 14750 h 3303640"/>
              <a:gd name="connsiteX54" fmla="*/ 3097162 w 4233527"/>
              <a:gd name="connsiteY54" fmla="*/ 44246 h 3303640"/>
              <a:gd name="connsiteX55" fmla="*/ 2893142 w 4233527"/>
              <a:gd name="connsiteY55" fmla="*/ 193697 h 3303640"/>
              <a:gd name="connsiteX56" fmla="*/ 2722307 w 4233527"/>
              <a:gd name="connsiteY56" fmla="*/ 276533 h 3303640"/>
              <a:gd name="connsiteX57" fmla="*/ 2300749 w 4233527"/>
              <a:gd name="connsiteY57" fmla="*/ 221227 h 3303640"/>
              <a:gd name="connsiteX58" fmla="*/ 2138517 w 4233527"/>
              <a:gd name="connsiteY58" fmla="*/ 235975 h 3303640"/>
              <a:gd name="connsiteX59" fmla="*/ 1961536 w 4233527"/>
              <a:gd name="connsiteY59" fmla="*/ 265472 h 3303640"/>
              <a:gd name="connsiteX60" fmla="*/ 1917291 w 4233527"/>
              <a:gd name="connsiteY60" fmla="*/ 280221 h 3303640"/>
              <a:gd name="connsiteX61" fmla="*/ 1828800 w 4233527"/>
              <a:gd name="connsiteY61" fmla="*/ 294969 h 3303640"/>
              <a:gd name="connsiteX62" fmla="*/ 1312607 w 4233527"/>
              <a:gd name="connsiteY62" fmla="*/ 280221 h 3303640"/>
              <a:gd name="connsiteX63" fmla="*/ 929149 w 4233527"/>
              <a:gd name="connsiteY63" fmla="*/ 280221 h 3303640"/>
              <a:gd name="connsiteX64" fmla="*/ 884904 w 4233527"/>
              <a:gd name="connsiteY64" fmla="*/ 294969 h 3303640"/>
              <a:gd name="connsiteX65" fmla="*/ 796413 w 4233527"/>
              <a:gd name="connsiteY65" fmla="*/ 353962 h 3303640"/>
              <a:gd name="connsiteX66" fmla="*/ 707923 w 4233527"/>
              <a:gd name="connsiteY66" fmla="*/ 442453 h 3303640"/>
              <a:gd name="connsiteX67" fmla="*/ 648929 w 4233527"/>
              <a:gd name="connsiteY67" fmla="*/ 530943 h 3303640"/>
              <a:gd name="connsiteX68" fmla="*/ 545691 w 4233527"/>
              <a:gd name="connsiteY68" fmla="*/ 663679 h 3303640"/>
              <a:gd name="connsiteX69" fmla="*/ 501446 w 4233527"/>
              <a:gd name="connsiteY69" fmla="*/ 766917 h 3303640"/>
              <a:gd name="connsiteX70" fmla="*/ 471949 w 4233527"/>
              <a:gd name="connsiteY70" fmla="*/ 855408 h 3303640"/>
              <a:gd name="connsiteX71" fmla="*/ 457200 w 4233527"/>
              <a:gd name="connsiteY71" fmla="*/ 899653 h 3303640"/>
              <a:gd name="connsiteX72" fmla="*/ 442452 w 4233527"/>
              <a:gd name="connsiteY72" fmla="*/ 943898 h 3303640"/>
              <a:gd name="connsiteX73" fmla="*/ 412955 w 4233527"/>
              <a:gd name="connsiteY73" fmla="*/ 988143 h 3303640"/>
              <a:gd name="connsiteX74" fmla="*/ 383458 w 4233527"/>
              <a:gd name="connsiteY74" fmla="*/ 1106130 h 3303640"/>
              <a:gd name="connsiteX75" fmla="*/ 353962 w 4233527"/>
              <a:gd name="connsiteY75" fmla="*/ 1150375 h 3303640"/>
              <a:gd name="connsiteX76" fmla="*/ 324465 w 4233527"/>
              <a:gd name="connsiteY76" fmla="*/ 1268362 h 3303640"/>
              <a:gd name="connsiteX77" fmla="*/ 309717 w 4233527"/>
              <a:gd name="connsiteY77" fmla="*/ 1312608 h 3303640"/>
              <a:gd name="connsiteX78" fmla="*/ 265471 w 4233527"/>
              <a:gd name="connsiteY78" fmla="*/ 1371601 h 3303640"/>
              <a:gd name="connsiteX79" fmla="*/ 235975 w 4233527"/>
              <a:gd name="connsiteY79" fmla="*/ 1460092 h 3303640"/>
              <a:gd name="connsiteX80" fmla="*/ 221226 w 4233527"/>
              <a:gd name="connsiteY80" fmla="*/ 1504337 h 3303640"/>
              <a:gd name="connsiteX81" fmla="*/ 191729 w 4233527"/>
              <a:gd name="connsiteY81" fmla="*/ 1548582 h 3303640"/>
              <a:gd name="connsiteX82" fmla="*/ 162233 w 4233527"/>
              <a:gd name="connsiteY82" fmla="*/ 1651821 h 3303640"/>
              <a:gd name="connsiteX83" fmla="*/ 147484 w 4233527"/>
              <a:gd name="connsiteY83" fmla="*/ 1696066 h 3303640"/>
              <a:gd name="connsiteX84" fmla="*/ 132736 w 4233527"/>
              <a:gd name="connsiteY84" fmla="*/ 1755059 h 3303640"/>
              <a:gd name="connsiteX85" fmla="*/ 103239 w 4233527"/>
              <a:gd name="connsiteY85" fmla="*/ 1799304 h 3303640"/>
              <a:gd name="connsiteX86" fmla="*/ 88491 w 4233527"/>
              <a:gd name="connsiteY86" fmla="*/ 1873046 h 3303640"/>
              <a:gd name="connsiteX87" fmla="*/ 73742 w 4233527"/>
              <a:gd name="connsiteY87" fmla="*/ 1917292 h 3303640"/>
              <a:gd name="connsiteX88" fmla="*/ 58994 w 4233527"/>
              <a:gd name="connsiteY88" fmla="*/ 2005782 h 3303640"/>
              <a:gd name="connsiteX89" fmla="*/ 29497 w 4233527"/>
              <a:gd name="connsiteY89" fmla="*/ 2300750 h 3303640"/>
              <a:gd name="connsiteX90" fmla="*/ 0 w 4233527"/>
              <a:gd name="connsiteY90" fmla="*/ 2477730 h 3303640"/>
              <a:gd name="connsiteX91" fmla="*/ 14749 w 4233527"/>
              <a:gd name="connsiteY91" fmla="*/ 2684208 h 3303640"/>
              <a:gd name="connsiteX92" fmla="*/ 29497 w 4233527"/>
              <a:gd name="connsiteY92" fmla="*/ 2728453 h 3303640"/>
              <a:gd name="connsiteX93" fmla="*/ 58994 w 4233527"/>
              <a:gd name="connsiteY93" fmla="*/ 2979175 h 3303640"/>
              <a:gd name="connsiteX94" fmla="*/ 73742 w 4233527"/>
              <a:gd name="connsiteY94" fmla="*/ 3023421 h 3303640"/>
              <a:gd name="connsiteX95" fmla="*/ 132736 w 4233527"/>
              <a:gd name="connsiteY95" fmla="*/ 3111911 h 3303640"/>
              <a:gd name="connsiteX96" fmla="*/ 206478 w 4233527"/>
              <a:gd name="connsiteY96" fmla="*/ 3200401 h 3303640"/>
              <a:gd name="connsiteX97" fmla="*/ 265471 w 4233527"/>
              <a:gd name="connsiteY97" fmla="*/ 3200401 h 3303640"/>
              <a:gd name="connsiteX0" fmla="*/ 297918 w 4233527"/>
              <a:gd name="connsiteY0" fmla="*/ 3156320 h 3202801"/>
              <a:gd name="connsiteX1" fmla="*/ 1106129 w 4233527"/>
              <a:gd name="connsiteY1" fmla="*/ 2934930 h 3202801"/>
              <a:gd name="connsiteX2" fmla="*/ 1194620 w 4233527"/>
              <a:gd name="connsiteY2" fmla="*/ 2905433 h 3202801"/>
              <a:gd name="connsiteX3" fmla="*/ 1283110 w 4233527"/>
              <a:gd name="connsiteY3" fmla="*/ 2846440 h 3202801"/>
              <a:gd name="connsiteX4" fmla="*/ 1401097 w 4233527"/>
              <a:gd name="connsiteY4" fmla="*/ 2743201 h 3202801"/>
              <a:gd name="connsiteX5" fmla="*/ 1445342 w 4233527"/>
              <a:gd name="connsiteY5" fmla="*/ 2713704 h 3202801"/>
              <a:gd name="connsiteX6" fmla="*/ 1474839 w 4233527"/>
              <a:gd name="connsiteY6" fmla="*/ 2669459 h 3202801"/>
              <a:gd name="connsiteX7" fmla="*/ 1563329 w 4233527"/>
              <a:gd name="connsiteY7" fmla="*/ 2610466 h 3202801"/>
              <a:gd name="connsiteX8" fmla="*/ 1607575 w 4233527"/>
              <a:gd name="connsiteY8" fmla="*/ 2580969 h 3202801"/>
              <a:gd name="connsiteX9" fmla="*/ 1696065 w 4233527"/>
              <a:gd name="connsiteY9" fmla="*/ 2492479 h 3202801"/>
              <a:gd name="connsiteX10" fmla="*/ 1740310 w 4233527"/>
              <a:gd name="connsiteY10" fmla="*/ 2448233 h 3202801"/>
              <a:gd name="connsiteX11" fmla="*/ 1799304 w 4233527"/>
              <a:gd name="connsiteY11" fmla="*/ 2374492 h 3202801"/>
              <a:gd name="connsiteX12" fmla="*/ 1902542 w 4233527"/>
              <a:gd name="connsiteY12" fmla="*/ 2256504 h 3202801"/>
              <a:gd name="connsiteX13" fmla="*/ 1961536 w 4233527"/>
              <a:gd name="connsiteY13" fmla="*/ 2182762 h 3202801"/>
              <a:gd name="connsiteX14" fmla="*/ 1976284 w 4233527"/>
              <a:gd name="connsiteY14" fmla="*/ 2138517 h 3202801"/>
              <a:gd name="connsiteX15" fmla="*/ 2064775 w 4233527"/>
              <a:gd name="connsiteY15" fmla="*/ 2079524 h 3202801"/>
              <a:gd name="connsiteX16" fmla="*/ 2109020 w 4233527"/>
              <a:gd name="connsiteY16" fmla="*/ 1991033 h 3202801"/>
              <a:gd name="connsiteX17" fmla="*/ 2153265 w 4233527"/>
              <a:gd name="connsiteY17" fmla="*/ 1976285 h 3202801"/>
              <a:gd name="connsiteX18" fmla="*/ 2197510 w 4233527"/>
              <a:gd name="connsiteY18" fmla="*/ 1887795 h 3202801"/>
              <a:gd name="connsiteX19" fmla="*/ 2241755 w 4233527"/>
              <a:gd name="connsiteY19" fmla="*/ 1858298 h 3202801"/>
              <a:gd name="connsiteX20" fmla="*/ 2418736 w 4233527"/>
              <a:gd name="connsiteY20" fmla="*/ 1710814 h 3202801"/>
              <a:gd name="connsiteX21" fmla="*/ 2507226 w 4233527"/>
              <a:gd name="connsiteY21" fmla="*/ 1681317 h 3202801"/>
              <a:gd name="connsiteX22" fmla="*/ 2551471 w 4233527"/>
              <a:gd name="connsiteY22" fmla="*/ 1666569 h 3202801"/>
              <a:gd name="connsiteX23" fmla="*/ 2595717 w 4233527"/>
              <a:gd name="connsiteY23" fmla="*/ 1637072 h 3202801"/>
              <a:gd name="connsiteX24" fmla="*/ 2684207 w 4233527"/>
              <a:gd name="connsiteY24" fmla="*/ 1607575 h 3202801"/>
              <a:gd name="connsiteX25" fmla="*/ 2772697 w 4233527"/>
              <a:gd name="connsiteY25" fmla="*/ 1563330 h 3202801"/>
              <a:gd name="connsiteX26" fmla="*/ 2861187 w 4233527"/>
              <a:gd name="connsiteY26" fmla="*/ 1519085 h 3202801"/>
              <a:gd name="connsiteX27" fmla="*/ 2949678 w 4233527"/>
              <a:gd name="connsiteY27" fmla="*/ 1474840 h 3202801"/>
              <a:gd name="connsiteX28" fmla="*/ 3038168 w 4233527"/>
              <a:gd name="connsiteY28" fmla="*/ 1430595 h 3202801"/>
              <a:gd name="connsiteX29" fmla="*/ 3170904 w 4233527"/>
              <a:gd name="connsiteY29" fmla="*/ 1356853 h 3202801"/>
              <a:gd name="connsiteX30" fmla="*/ 3274142 w 4233527"/>
              <a:gd name="connsiteY30" fmla="*/ 1283111 h 3202801"/>
              <a:gd name="connsiteX31" fmla="*/ 3318387 w 4233527"/>
              <a:gd name="connsiteY31" fmla="*/ 1238866 h 3202801"/>
              <a:gd name="connsiteX32" fmla="*/ 3406878 w 4233527"/>
              <a:gd name="connsiteY32" fmla="*/ 1194621 h 3202801"/>
              <a:gd name="connsiteX33" fmla="*/ 3451123 w 4233527"/>
              <a:gd name="connsiteY33" fmla="*/ 1165124 h 3202801"/>
              <a:gd name="connsiteX34" fmla="*/ 3539613 w 4233527"/>
              <a:gd name="connsiteY34" fmla="*/ 1091382 h 3202801"/>
              <a:gd name="connsiteX35" fmla="*/ 3583858 w 4233527"/>
              <a:gd name="connsiteY35" fmla="*/ 1076633 h 3202801"/>
              <a:gd name="connsiteX36" fmla="*/ 3672349 w 4233527"/>
              <a:gd name="connsiteY36" fmla="*/ 1017640 h 3202801"/>
              <a:gd name="connsiteX37" fmla="*/ 3701846 w 4233527"/>
              <a:gd name="connsiteY37" fmla="*/ 973395 h 3202801"/>
              <a:gd name="connsiteX38" fmla="*/ 3790336 w 4233527"/>
              <a:gd name="connsiteY38" fmla="*/ 899653 h 3202801"/>
              <a:gd name="connsiteX39" fmla="*/ 3805084 w 4233527"/>
              <a:gd name="connsiteY39" fmla="*/ 855408 h 3202801"/>
              <a:gd name="connsiteX40" fmla="*/ 3849329 w 4233527"/>
              <a:gd name="connsiteY40" fmla="*/ 840659 h 3202801"/>
              <a:gd name="connsiteX41" fmla="*/ 3908323 w 4233527"/>
              <a:gd name="connsiteY41" fmla="*/ 766917 h 3202801"/>
              <a:gd name="connsiteX42" fmla="*/ 3982065 w 4233527"/>
              <a:gd name="connsiteY42" fmla="*/ 663679 h 3202801"/>
              <a:gd name="connsiteX43" fmla="*/ 4026310 w 4233527"/>
              <a:gd name="connsiteY43" fmla="*/ 619433 h 3202801"/>
              <a:gd name="connsiteX44" fmla="*/ 4085304 w 4233527"/>
              <a:gd name="connsiteY44" fmla="*/ 530943 h 3202801"/>
              <a:gd name="connsiteX45" fmla="*/ 4100052 w 4233527"/>
              <a:gd name="connsiteY45" fmla="*/ 486698 h 3202801"/>
              <a:gd name="connsiteX46" fmla="*/ 4159046 w 4233527"/>
              <a:gd name="connsiteY46" fmla="*/ 398208 h 3202801"/>
              <a:gd name="connsiteX47" fmla="*/ 4188542 w 4233527"/>
              <a:gd name="connsiteY47" fmla="*/ 309717 h 3202801"/>
              <a:gd name="connsiteX48" fmla="*/ 4203291 w 4233527"/>
              <a:gd name="connsiteY48" fmla="*/ 265472 h 3202801"/>
              <a:gd name="connsiteX49" fmla="*/ 4232787 w 4233527"/>
              <a:gd name="connsiteY49" fmla="*/ 147485 h 3202801"/>
              <a:gd name="connsiteX50" fmla="*/ 4218039 w 4233527"/>
              <a:gd name="connsiteY50" fmla="*/ 29498 h 3202801"/>
              <a:gd name="connsiteX51" fmla="*/ 4100052 w 4233527"/>
              <a:gd name="connsiteY51" fmla="*/ 1 h 3202801"/>
              <a:gd name="connsiteX52" fmla="*/ 3215149 w 4233527"/>
              <a:gd name="connsiteY52" fmla="*/ 14750 h 3202801"/>
              <a:gd name="connsiteX53" fmla="*/ 3097162 w 4233527"/>
              <a:gd name="connsiteY53" fmla="*/ 44246 h 3202801"/>
              <a:gd name="connsiteX54" fmla="*/ 2893142 w 4233527"/>
              <a:gd name="connsiteY54" fmla="*/ 193697 h 3202801"/>
              <a:gd name="connsiteX55" fmla="*/ 2722307 w 4233527"/>
              <a:gd name="connsiteY55" fmla="*/ 276533 h 3202801"/>
              <a:gd name="connsiteX56" fmla="*/ 2300749 w 4233527"/>
              <a:gd name="connsiteY56" fmla="*/ 221227 h 3202801"/>
              <a:gd name="connsiteX57" fmla="*/ 2138517 w 4233527"/>
              <a:gd name="connsiteY57" fmla="*/ 235975 h 3202801"/>
              <a:gd name="connsiteX58" fmla="*/ 1961536 w 4233527"/>
              <a:gd name="connsiteY58" fmla="*/ 265472 h 3202801"/>
              <a:gd name="connsiteX59" fmla="*/ 1917291 w 4233527"/>
              <a:gd name="connsiteY59" fmla="*/ 280221 h 3202801"/>
              <a:gd name="connsiteX60" fmla="*/ 1828800 w 4233527"/>
              <a:gd name="connsiteY60" fmla="*/ 294969 h 3202801"/>
              <a:gd name="connsiteX61" fmla="*/ 1312607 w 4233527"/>
              <a:gd name="connsiteY61" fmla="*/ 280221 h 3202801"/>
              <a:gd name="connsiteX62" fmla="*/ 929149 w 4233527"/>
              <a:gd name="connsiteY62" fmla="*/ 280221 h 3202801"/>
              <a:gd name="connsiteX63" fmla="*/ 884904 w 4233527"/>
              <a:gd name="connsiteY63" fmla="*/ 294969 h 3202801"/>
              <a:gd name="connsiteX64" fmla="*/ 796413 w 4233527"/>
              <a:gd name="connsiteY64" fmla="*/ 353962 h 3202801"/>
              <a:gd name="connsiteX65" fmla="*/ 707923 w 4233527"/>
              <a:gd name="connsiteY65" fmla="*/ 442453 h 3202801"/>
              <a:gd name="connsiteX66" fmla="*/ 648929 w 4233527"/>
              <a:gd name="connsiteY66" fmla="*/ 530943 h 3202801"/>
              <a:gd name="connsiteX67" fmla="*/ 545691 w 4233527"/>
              <a:gd name="connsiteY67" fmla="*/ 663679 h 3202801"/>
              <a:gd name="connsiteX68" fmla="*/ 501446 w 4233527"/>
              <a:gd name="connsiteY68" fmla="*/ 766917 h 3202801"/>
              <a:gd name="connsiteX69" fmla="*/ 471949 w 4233527"/>
              <a:gd name="connsiteY69" fmla="*/ 855408 h 3202801"/>
              <a:gd name="connsiteX70" fmla="*/ 457200 w 4233527"/>
              <a:gd name="connsiteY70" fmla="*/ 899653 h 3202801"/>
              <a:gd name="connsiteX71" fmla="*/ 442452 w 4233527"/>
              <a:gd name="connsiteY71" fmla="*/ 943898 h 3202801"/>
              <a:gd name="connsiteX72" fmla="*/ 412955 w 4233527"/>
              <a:gd name="connsiteY72" fmla="*/ 988143 h 3202801"/>
              <a:gd name="connsiteX73" fmla="*/ 383458 w 4233527"/>
              <a:gd name="connsiteY73" fmla="*/ 1106130 h 3202801"/>
              <a:gd name="connsiteX74" fmla="*/ 353962 w 4233527"/>
              <a:gd name="connsiteY74" fmla="*/ 1150375 h 3202801"/>
              <a:gd name="connsiteX75" fmla="*/ 324465 w 4233527"/>
              <a:gd name="connsiteY75" fmla="*/ 1268362 h 3202801"/>
              <a:gd name="connsiteX76" fmla="*/ 309717 w 4233527"/>
              <a:gd name="connsiteY76" fmla="*/ 1312608 h 3202801"/>
              <a:gd name="connsiteX77" fmla="*/ 265471 w 4233527"/>
              <a:gd name="connsiteY77" fmla="*/ 1371601 h 3202801"/>
              <a:gd name="connsiteX78" fmla="*/ 235975 w 4233527"/>
              <a:gd name="connsiteY78" fmla="*/ 1460092 h 3202801"/>
              <a:gd name="connsiteX79" fmla="*/ 221226 w 4233527"/>
              <a:gd name="connsiteY79" fmla="*/ 1504337 h 3202801"/>
              <a:gd name="connsiteX80" fmla="*/ 191729 w 4233527"/>
              <a:gd name="connsiteY80" fmla="*/ 1548582 h 3202801"/>
              <a:gd name="connsiteX81" fmla="*/ 162233 w 4233527"/>
              <a:gd name="connsiteY81" fmla="*/ 1651821 h 3202801"/>
              <a:gd name="connsiteX82" fmla="*/ 147484 w 4233527"/>
              <a:gd name="connsiteY82" fmla="*/ 1696066 h 3202801"/>
              <a:gd name="connsiteX83" fmla="*/ 132736 w 4233527"/>
              <a:gd name="connsiteY83" fmla="*/ 1755059 h 3202801"/>
              <a:gd name="connsiteX84" fmla="*/ 103239 w 4233527"/>
              <a:gd name="connsiteY84" fmla="*/ 1799304 h 3202801"/>
              <a:gd name="connsiteX85" fmla="*/ 88491 w 4233527"/>
              <a:gd name="connsiteY85" fmla="*/ 1873046 h 3202801"/>
              <a:gd name="connsiteX86" fmla="*/ 73742 w 4233527"/>
              <a:gd name="connsiteY86" fmla="*/ 1917292 h 3202801"/>
              <a:gd name="connsiteX87" fmla="*/ 58994 w 4233527"/>
              <a:gd name="connsiteY87" fmla="*/ 2005782 h 3202801"/>
              <a:gd name="connsiteX88" fmla="*/ 29497 w 4233527"/>
              <a:gd name="connsiteY88" fmla="*/ 2300750 h 3202801"/>
              <a:gd name="connsiteX89" fmla="*/ 0 w 4233527"/>
              <a:gd name="connsiteY89" fmla="*/ 2477730 h 3202801"/>
              <a:gd name="connsiteX90" fmla="*/ 14749 w 4233527"/>
              <a:gd name="connsiteY90" fmla="*/ 2684208 h 3202801"/>
              <a:gd name="connsiteX91" fmla="*/ 29497 w 4233527"/>
              <a:gd name="connsiteY91" fmla="*/ 2728453 h 3202801"/>
              <a:gd name="connsiteX92" fmla="*/ 58994 w 4233527"/>
              <a:gd name="connsiteY92" fmla="*/ 2979175 h 3202801"/>
              <a:gd name="connsiteX93" fmla="*/ 73742 w 4233527"/>
              <a:gd name="connsiteY93" fmla="*/ 3023421 h 3202801"/>
              <a:gd name="connsiteX94" fmla="*/ 132736 w 4233527"/>
              <a:gd name="connsiteY94" fmla="*/ 3111911 h 3202801"/>
              <a:gd name="connsiteX95" fmla="*/ 206478 w 4233527"/>
              <a:gd name="connsiteY95" fmla="*/ 3200401 h 3202801"/>
              <a:gd name="connsiteX96" fmla="*/ 265471 w 4233527"/>
              <a:gd name="connsiteY96" fmla="*/ 3200401 h 3202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4233527" h="3202801">
                <a:moveTo>
                  <a:pt x="297918" y="3156320"/>
                </a:moveTo>
                <a:lnTo>
                  <a:pt x="1106129" y="2934930"/>
                </a:lnTo>
                <a:cubicBezTo>
                  <a:pt x="1255579" y="2893116"/>
                  <a:pt x="1168749" y="2922680"/>
                  <a:pt x="1194620" y="2905433"/>
                </a:cubicBezTo>
                <a:lnTo>
                  <a:pt x="1283110" y="2846440"/>
                </a:lnTo>
                <a:cubicBezTo>
                  <a:pt x="1332272" y="2772698"/>
                  <a:pt x="1297859" y="2812027"/>
                  <a:pt x="1401097" y="2743201"/>
                </a:cubicBezTo>
                <a:lnTo>
                  <a:pt x="1445342" y="2713704"/>
                </a:lnTo>
                <a:cubicBezTo>
                  <a:pt x="1455174" y="2698956"/>
                  <a:pt x="1461499" y="2681131"/>
                  <a:pt x="1474839" y="2669459"/>
                </a:cubicBezTo>
                <a:cubicBezTo>
                  <a:pt x="1501518" y="2646115"/>
                  <a:pt x="1533832" y="2630130"/>
                  <a:pt x="1563329" y="2610466"/>
                </a:cubicBezTo>
                <a:cubicBezTo>
                  <a:pt x="1578078" y="2600634"/>
                  <a:pt x="1595041" y="2593503"/>
                  <a:pt x="1607575" y="2580969"/>
                </a:cubicBezTo>
                <a:lnTo>
                  <a:pt x="1696065" y="2492479"/>
                </a:lnTo>
                <a:lnTo>
                  <a:pt x="1740310" y="2448233"/>
                </a:lnTo>
                <a:cubicBezTo>
                  <a:pt x="1773523" y="2348593"/>
                  <a:pt x="1727461" y="2456598"/>
                  <a:pt x="1799304" y="2374492"/>
                </a:cubicBezTo>
                <a:cubicBezTo>
                  <a:pt x="1919754" y="2236836"/>
                  <a:pt x="1802988" y="2322874"/>
                  <a:pt x="1902542" y="2256504"/>
                </a:cubicBezTo>
                <a:cubicBezTo>
                  <a:pt x="1939615" y="2145291"/>
                  <a:pt x="1885294" y="2278065"/>
                  <a:pt x="1961536" y="2182762"/>
                </a:cubicBezTo>
                <a:cubicBezTo>
                  <a:pt x="1971247" y="2170623"/>
                  <a:pt x="1965291" y="2149510"/>
                  <a:pt x="1976284" y="2138517"/>
                </a:cubicBezTo>
                <a:cubicBezTo>
                  <a:pt x="2001352" y="2113450"/>
                  <a:pt x="2064775" y="2079524"/>
                  <a:pt x="2064775" y="2079524"/>
                </a:cubicBezTo>
                <a:cubicBezTo>
                  <a:pt x="2074491" y="2050377"/>
                  <a:pt x="2083029" y="2011826"/>
                  <a:pt x="2109020" y="1991033"/>
                </a:cubicBezTo>
                <a:cubicBezTo>
                  <a:pt x="2121159" y="1981321"/>
                  <a:pt x="2138517" y="1981201"/>
                  <a:pt x="2153265" y="1976285"/>
                </a:cubicBezTo>
                <a:cubicBezTo>
                  <a:pt x="2165260" y="1940298"/>
                  <a:pt x="2168919" y="1916386"/>
                  <a:pt x="2197510" y="1887795"/>
                </a:cubicBezTo>
                <a:cubicBezTo>
                  <a:pt x="2210044" y="1875261"/>
                  <a:pt x="2228507" y="1870074"/>
                  <a:pt x="2241755" y="1858298"/>
                </a:cubicBezTo>
                <a:cubicBezTo>
                  <a:pt x="2291041" y="1814488"/>
                  <a:pt x="2350158" y="1733674"/>
                  <a:pt x="2418736" y="1710814"/>
                </a:cubicBezTo>
                <a:lnTo>
                  <a:pt x="2507226" y="1681317"/>
                </a:lnTo>
                <a:lnTo>
                  <a:pt x="2551471" y="1666569"/>
                </a:lnTo>
                <a:cubicBezTo>
                  <a:pt x="2566220" y="1656737"/>
                  <a:pt x="2579519" y="1644271"/>
                  <a:pt x="2595717" y="1637072"/>
                </a:cubicBezTo>
                <a:cubicBezTo>
                  <a:pt x="2624129" y="1624444"/>
                  <a:pt x="2658337" y="1624822"/>
                  <a:pt x="2684207" y="1607575"/>
                </a:cubicBezTo>
                <a:cubicBezTo>
                  <a:pt x="2811016" y="1523038"/>
                  <a:pt x="2650568" y="1624396"/>
                  <a:pt x="2772697" y="1563330"/>
                </a:cubicBezTo>
                <a:cubicBezTo>
                  <a:pt x="2887049" y="1506153"/>
                  <a:pt x="2749983" y="1556152"/>
                  <a:pt x="2861187" y="1519085"/>
                </a:cubicBezTo>
                <a:cubicBezTo>
                  <a:pt x="2987996" y="1434546"/>
                  <a:pt x="2827550" y="1535904"/>
                  <a:pt x="2949678" y="1474840"/>
                </a:cubicBezTo>
                <a:cubicBezTo>
                  <a:pt x="3064038" y="1417660"/>
                  <a:pt x="2926957" y="1467664"/>
                  <a:pt x="3038168" y="1430595"/>
                </a:cubicBezTo>
                <a:cubicBezTo>
                  <a:pt x="3139593" y="1362977"/>
                  <a:pt x="3093026" y="1382811"/>
                  <a:pt x="3170904" y="1356853"/>
                </a:cubicBezTo>
                <a:cubicBezTo>
                  <a:pt x="3205920" y="1333509"/>
                  <a:pt x="3242129" y="1310551"/>
                  <a:pt x="3274142" y="1283111"/>
                </a:cubicBezTo>
                <a:cubicBezTo>
                  <a:pt x="3289978" y="1269537"/>
                  <a:pt x="3302364" y="1252218"/>
                  <a:pt x="3318387" y="1238866"/>
                </a:cubicBezTo>
                <a:cubicBezTo>
                  <a:pt x="3356508" y="1207099"/>
                  <a:pt x="3362534" y="1209402"/>
                  <a:pt x="3406878" y="1194621"/>
                </a:cubicBezTo>
                <a:cubicBezTo>
                  <a:pt x="3421626" y="1184789"/>
                  <a:pt x="3437506" y="1176472"/>
                  <a:pt x="3451123" y="1165124"/>
                </a:cubicBezTo>
                <a:cubicBezTo>
                  <a:pt x="3500049" y="1124352"/>
                  <a:pt x="3484687" y="1118846"/>
                  <a:pt x="3539613" y="1091382"/>
                </a:cubicBezTo>
                <a:cubicBezTo>
                  <a:pt x="3553518" y="1084429"/>
                  <a:pt x="3570268" y="1084183"/>
                  <a:pt x="3583858" y="1076633"/>
                </a:cubicBezTo>
                <a:cubicBezTo>
                  <a:pt x="3614848" y="1059417"/>
                  <a:pt x="3672349" y="1017640"/>
                  <a:pt x="3672349" y="1017640"/>
                </a:cubicBezTo>
                <a:cubicBezTo>
                  <a:pt x="3682181" y="1002892"/>
                  <a:pt x="3690498" y="987012"/>
                  <a:pt x="3701846" y="973395"/>
                </a:cubicBezTo>
                <a:cubicBezTo>
                  <a:pt x="3737333" y="930811"/>
                  <a:pt x="3746831" y="928656"/>
                  <a:pt x="3790336" y="899653"/>
                </a:cubicBezTo>
                <a:cubicBezTo>
                  <a:pt x="3795252" y="884905"/>
                  <a:pt x="3794091" y="866401"/>
                  <a:pt x="3805084" y="855408"/>
                </a:cubicBezTo>
                <a:cubicBezTo>
                  <a:pt x="3816077" y="844415"/>
                  <a:pt x="3839617" y="852798"/>
                  <a:pt x="3849329" y="840659"/>
                </a:cubicBezTo>
                <a:cubicBezTo>
                  <a:pt x="3923405" y="748064"/>
                  <a:pt x="3802238" y="802280"/>
                  <a:pt x="3908323" y="766917"/>
                </a:cubicBezTo>
                <a:cubicBezTo>
                  <a:pt x="3931668" y="731900"/>
                  <a:pt x="3954624" y="695693"/>
                  <a:pt x="3982065" y="663679"/>
                </a:cubicBezTo>
                <a:cubicBezTo>
                  <a:pt x="3995639" y="647843"/>
                  <a:pt x="4013505" y="635897"/>
                  <a:pt x="4026310" y="619433"/>
                </a:cubicBezTo>
                <a:cubicBezTo>
                  <a:pt x="4048075" y="591450"/>
                  <a:pt x="4085304" y="530943"/>
                  <a:pt x="4085304" y="530943"/>
                </a:cubicBezTo>
                <a:cubicBezTo>
                  <a:pt x="4090220" y="516195"/>
                  <a:pt x="4092502" y="500288"/>
                  <a:pt x="4100052" y="486698"/>
                </a:cubicBezTo>
                <a:cubicBezTo>
                  <a:pt x="4117268" y="455709"/>
                  <a:pt x="4159046" y="398208"/>
                  <a:pt x="4159046" y="398208"/>
                </a:cubicBezTo>
                <a:lnTo>
                  <a:pt x="4188542" y="309717"/>
                </a:lnTo>
                <a:cubicBezTo>
                  <a:pt x="4193458" y="294969"/>
                  <a:pt x="4199521" y="280554"/>
                  <a:pt x="4203291" y="265472"/>
                </a:cubicBezTo>
                <a:lnTo>
                  <a:pt x="4232787" y="147485"/>
                </a:lnTo>
                <a:cubicBezTo>
                  <a:pt x="4227871" y="108156"/>
                  <a:pt x="4244553" y="58959"/>
                  <a:pt x="4218039" y="29498"/>
                </a:cubicBezTo>
                <a:cubicBezTo>
                  <a:pt x="4190920" y="-635"/>
                  <a:pt x="4100052" y="1"/>
                  <a:pt x="4100052" y="1"/>
                </a:cubicBezTo>
                <a:lnTo>
                  <a:pt x="3215149" y="14750"/>
                </a:lnTo>
                <a:cubicBezTo>
                  <a:pt x="3164745" y="16301"/>
                  <a:pt x="3150830" y="14421"/>
                  <a:pt x="3097162" y="44246"/>
                </a:cubicBezTo>
                <a:cubicBezTo>
                  <a:pt x="3043494" y="74071"/>
                  <a:pt x="2955618" y="154983"/>
                  <a:pt x="2893142" y="193697"/>
                </a:cubicBezTo>
                <a:cubicBezTo>
                  <a:pt x="2830666" y="232411"/>
                  <a:pt x="2756291" y="270869"/>
                  <a:pt x="2722307" y="276533"/>
                </a:cubicBezTo>
                <a:cubicBezTo>
                  <a:pt x="2623575" y="281121"/>
                  <a:pt x="2398047" y="227987"/>
                  <a:pt x="2300749" y="221227"/>
                </a:cubicBezTo>
                <a:cubicBezTo>
                  <a:pt x="2203451" y="214467"/>
                  <a:pt x="2192594" y="231059"/>
                  <a:pt x="2138517" y="235975"/>
                </a:cubicBezTo>
                <a:cubicBezTo>
                  <a:pt x="1982217" y="275051"/>
                  <a:pt x="2214718" y="219438"/>
                  <a:pt x="1961536" y="265472"/>
                </a:cubicBezTo>
                <a:cubicBezTo>
                  <a:pt x="1946241" y="268253"/>
                  <a:pt x="1932467" y="276849"/>
                  <a:pt x="1917291" y="280221"/>
                </a:cubicBezTo>
                <a:cubicBezTo>
                  <a:pt x="1888099" y="286708"/>
                  <a:pt x="1858297" y="290053"/>
                  <a:pt x="1828800" y="294969"/>
                </a:cubicBezTo>
                <a:lnTo>
                  <a:pt x="1312607" y="280221"/>
                </a:lnTo>
                <a:cubicBezTo>
                  <a:pt x="977259" y="267323"/>
                  <a:pt x="1166459" y="253852"/>
                  <a:pt x="929149" y="280221"/>
                </a:cubicBezTo>
                <a:cubicBezTo>
                  <a:pt x="914401" y="285137"/>
                  <a:pt x="897839" y="286346"/>
                  <a:pt x="884904" y="294969"/>
                </a:cubicBezTo>
                <a:cubicBezTo>
                  <a:pt x="774428" y="368619"/>
                  <a:pt x="901616" y="318895"/>
                  <a:pt x="796413" y="353962"/>
                </a:cubicBezTo>
                <a:cubicBezTo>
                  <a:pt x="766916" y="383459"/>
                  <a:pt x="731062" y="407744"/>
                  <a:pt x="707923" y="442453"/>
                </a:cubicBezTo>
                <a:cubicBezTo>
                  <a:pt x="688258" y="471950"/>
                  <a:pt x="673996" y="505876"/>
                  <a:pt x="648929" y="530943"/>
                </a:cubicBezTo>
                <a:cubicBezTo>
                  <a:pt x="610752" y="569120"/>
                  <a:pt x="563334" y="610753"/>
                  <a:pt x="545691" y="663679"/>
                </a:cubicBezTo>
                <a:cubicBezTo>
                  <a:pt x="498208" y="806121"/>
                  <a:pt x="574354" y="584645"/>
                  <a:pt x="501446" y="766917"/>
                </a:cubicBezTo>
                <a:cubicBezTo>
                  <a:pt x="489899" y="795786"/>
                  <a:pt x="481781" y="825911"/>
                  <a:pt x="471949" y="855408"/>
                </a:cubicBezTo>
                <a:lnTo>
                  <a:pt x="457200" y="899653"/>
                </a:lnTo>
                <a:cubicBezTo>
                  <a:pt x="452284" y="914401"/>
                  <a:pt x="451075" y="930963"/>
                  <a:pt x="442452" y="943898"/>
                </a:cubicBezTo>
                <a:lnTo>
                  <a:pt x="412955" y="988143"/>
                </a:lnTo>
                <a:cubicBezTo>
                  <a:pt x="407344" y="1016198"/>
                  <a:pt x="398577" y="1075892"/>
                  <a:pt x="383458" y="1106130"/>
                </a:cubicBezTo>
                <a:cubicBezTo>
                  <a:pt x="375531" y="1121984"/>
                  <a:pt x="361889" y="1134521"/>
                  <a:pt x="353962" y="1150375"/>
                </a:cubicBezTo>
                <a:cubicBezTo>
                  <a:pt x="337104" y="1184091"/>
                  <a:pt x="332881" y="1234699"/>
                  <a:pt x="324465" y="1268362"/>
                </a:cubicBezTo>
                <a:cubicBezTo>
                  <a:pt x="320695" y="1283444"/>
                  <a:pt x="317430" y="1299110"/>
                  <a:pt x="309717" y="1312608"/>
                </a:cubicBezTo>
                <a:cubicBezTo>
                  <a:pt x="297522" y="1333950"/>
                  <a:pt x="280220" y="1351937"/>
                  <a:pt x="265471" y="1371601"/>
                </a:cubicBezTo>
                <a:lnTo>
                  <a:pt x="235975" y="1460092"/>
                </a:lnTo>
                <a:cubicBezTo>
                  <a:pt x="231059" y="1474840"/>
                  <a:pt x="229850" y="1491402"/>
                  <a:pt x="221226" y="1504337"/>
                </a:cubicBezTo>
                <a:lnTo>
                  <a:pt x="191729" y="1548582"/>
                </a:lnTo>
                <a:cubicBezTo>
                  <a:pt x="156362" y="1654686"/>
                  <a:pt x="199279" y="1522162"/>
                  <a:pt x="162233" y="1651821"/>
                </a:cubicBezTo>
                <a:cubicBezTo>
                  <a:pt x="157962" y="1666769"/>
                  <a:pt x="151755" y="1681118"/>
                  <a:pt x="147484" y="1696066"/>
                </a:cubicBezTo>
                <a:cubicBezTo>
                  <a:pt x="141915" y="1715556"/>
                  <a:pt x="140721" y="1736428"/>
                  <a:pt x="132736" y="1755059"/>
                </a:cubicBezTo>
                <a:cubicBezTo>
                  <a:pt x="125754" y="1771351"/>
                  <a:pt x="113071" y="1784556"/>
                  <a:pt x="103239" y="1799304"/>
                </a:cubicBezTo>
                <a:cubicBezTo>
                  <a:pt x="98323" y="1823885"/>
                  <a:pt x="94571" y="1848727"/>
                  <a:pt x="88491" y="1873046"/>
                </a:cubicBezTo>
                <a:cubicBezTo>
                  <a:pt x="84720" y="1888128"/>
                  <a:pt x="77115" y="1902116"/>
                  <a:pt x="73742" y="1917292"/>
                </a:cubicBezTo>
                <a:cubicBezTo>
                  <a:pt x="67255" y="1946483"/>
                  <a:pt x="63910" y="1976285"/>
                  <a:pt x="58994" y="2005782"/>
                </a:cubicBezTo>
                <a:cubicBezTo>
                  <a:pt x="33513" y="2362519"/>
                  <a:pt x="59318" y="2092003"/>
                  <a:pt x="29497" y="2300750"/>
                </a:cubicBezTo>
                <a:cubicBezTo>
                  <a:pt x="6480" y="2461869"/>
                  <a:pt x="27306" y="2368513"/>
                  <a:pt x="0" y="2477730"/>
                </a:cubicBezTo>
                <a:cubicBezTo>
                  <a:pt x="4916" y="2546556"/>
                  <a:pt x="6687" y="2615679"/>
                  <a:pt x="14749" y="2684208"/>
                </a:cubicBezTo>
                <a:cubicBezTo>
                  <a:pt x="16565" y="2699648"/>
                  <a:pt x="27442" y="2713043"/>
                  <a:pt x="29497" y="2728453"/>
                </a:cubicBezTo>
                <a:cubicBezTo>
                  <a:pt x="50182" y="2883585"/>
                  <a:pt x="31005" y="2867214"/>
                  <a:pt x="58994" y="2979175"/>
                </a:cubicBezTo>
                <a:cubicBezTo>
                  <a:pt x="62764" y="2994257"/>
                  <a:pt x="66192" y="3009831"/>
                  <a:pt x="73742" y="3023421"/>
                </a:cubicBezTo>
                <a:cubicBezTo>
                  <a:pt x="90958" y="3054411"/>
                  <a:pt x="116882" y="3080203"/>
                  <a:pt x="132736" y="3111911"/>
                </a:cubicBezTo>
                <a:cubicBezTo>
                  <a:pt x="152922" y="3152283"/>
                  <a:pt x="157838" y="3186504"/>
                  <a:pt x="206478" y="3200401"/>
                </a:cubicBezTo>
                <a:cubicBezTo>
                  <a:pt x="225386" y="3205803"/>
                  <a:pt x="245807" y="3200401"/>
                  <a:pt x="265471" y="3200401"/>
                </a:cubicBezTo>
              </a:path>
            </a:pathLst>
          </a:cu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623" dirty="0">
              <a:solidFill>
                <a:prstClr val="white"/>
              </a:solidFill>
              <a:latin typeface="Calibri" panose="020F0502020204030204"/>
            </a:endParaRPr>
          </a:p>
        </p:txBody>
      </p:sp>
      <p:sp>
        <p:nvSpPr>
          <p:cNvPr id="6" name="Speech Bubble: Rectangle with Corners Rounded 5">
            <a:extLst>
              <a:ext uri="{FF2B5EF4-FFF2-40B4-BE49-F238E27FC236}">
                <a16:creationId xmlns:a16="http://schemas.microsoft.com/office/drawing/2014/main" id="{88A0FBD4-C954-40DF-864A-A1EA5D49D9AF}"/>
              </a:ext>
            </a:extLst>
          </p:cNvPr>
          <p:cNvSpPr/>
          <p:nvPr/>
        </p:nvSpPr>
        <p:spPr>
          <a:xfrm>
            <a:off x="113434" y="2083725"/>
            <a:ext cx="3249204" cy="853440"/>
          </a:xfrm>
          <a:prstGeom prst="wedgeRoundRectCallout">
            <a:avLst>
              <a:gd name="adj1" fmla="val 59635"/>
              <a:gd name="adj2" fmla="val 174117"/>
              <a:gd name="adj3" fmla="val 16667"/>
            </a:avLst>
          </a:prstGeom>
        </p:spPr>
        <p:style>
          <a:lnRef idx="1">
            <a:schemeClr val="accent2"/>
          </a:lnRef>
          <a:fillRef idx="3">
            <a:schemeClr val="accent2"/>
          </a:fillRef>
          <a:effectRef idx="2">
            <a:schemeClr val="accent2"/>
          </a:effectRef>
          <a:fontRef idx="minor">
            <a:schemeClr val="lt1"/>
          </a:fontRef>
        </p:style>
        <p:txBody>
          <a:bodyPr rtlCol="0" anchor="ctr"/>
          <a:lstStyle/>
          <a:p>
            <a:pPr algn="ctr">
              <a:defRPr/>
            </a:pPr>
            <a:r>
              <a:rPr lang="en-US" sz="3200" b="1" dirty="0">
                <a:solidFill>
                  <a:srgbClr val="1C1C1C"/>
                </a:solidFill>
                <a:latin typeface="Cambria" panose="02040503050406030204"/>
              </a:rPr>
              <a:t>non-NCN CORS</a:t>
            </a:r>
          </a:p>
        </p:txBody>
      </p:sp>
    </p:spTree>
    <p:extLst>
      <p:ext uri="{BB962C8B-B14F-4D97-AF65-F5344CB8AC3E}">
        <p14:creationId xmlns:p14="http://schemas.microsoft.com/office/powerpoint/2010/main" val="320335089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wipe(down)">
                                      <p:cBhvr>
                                        <p:cTn id="7" dur="500"/>
                                        <p:tgtEl>
                                          <p:spTgt spid="6">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500"/>
                                        <p:tgtEl>
                                          <p:spTgt spid="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mph" presetSubtype="0" repeatCount="3000" fill="hold" nodeType="clickEffect">
                                  <p:stCondLst>
                                    <p:cond delay="0"/>
                                  </p:stCondLst>
                                  <p:childTnLst>
                                    <p:animEffect transition="out" filter="fade">
                                      <p:cBhvr>
                                        <p:cTn id="14" dur="750" tmFilter="0, 0; .2, .5; .8, .5; 1, 0"/>
                                        <p:tgtEl>
                                          <p:spTgt spid="6">
                                            <p:txEl>
                                              <p:pRg st="0" end="0"/>
                                            </p:txEl>
                                          </p:spTgt>
                                        </p:tgtEl>
                                      </p:cBhvr>
                                    </p:animEffect>
                                    <p:animScale>
                                      <p:cBhvr>
                                        <p:cTn id="15" dur="375" autoRev="1" fill="hold"/>
                                        <p:tgtEl>
                                          <p:spTgt spid="6">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allAtOnce"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EFBAF82-867E-4647-AEF5-434FFCD5C0A8}"/>
              </a:ext>
            </a:extLst>
          </p:cNvPr>
          <p:cNvSpPr>
            <a:spLocks noGrp="1"/>
          </p:cNvSpPr>
          <p:nvPr>
            <p:ph type="dt" sz="half" idx="10"/>
          </p:nvPr>
        </p:nvSpPr>
        <p:spPr/>
        <p:txBody>
          <a:bodyPr/>
          <a:lstStyle/>
          <a:p>
            <a:pPr>
              <a:defRPr/>
            </a:pPr>
            <a:fld id="{1CBFD264-9E5C-4555-A20E-0909510E337F}" type="datetime5">
              <a:rPr lang="en-US" smtClean="0">
                <a:solidFill>
                  <a:prstClr val="black">
                    <a:tint val="75000"/>
                  </a:prstClr>
                </a:solidFill>
                <a:latin typeface="Cambria" panose="02040503050406030204"/>
                <a:ea typeface="+mn-ea"/>
              </a:rPr>
              <a:t>10-Sep-24</a:t>
            </a:fld>
            <a:endParaRPr lang="en-US">
              <a:solidFill>
                <a:prstClr val="black">
                  <a:tint val="75000"/>
                </a:prstClr>
              </a:solidFill>
              <a:latin typeface="Cambria" panose="02040503050406030204"/>
              <a:ea typeface="+mn-ea"/>
            </a:endParaRPr>
          </a:p>
        </p:txBody>
      </p:sp>
      <p:sp>
        <p:nvSpPr>
          <p:cNvPr id="6" name="Slide Number Placeholder 5">
            <a:extLst>
              <a:ext uri="{FF2B5EF4-FFF2-40B4-BE49-F238E27FC236}">
                <a16:creationId xmlns:a16="http://schemas.microsoft.com/office/drawing/2014/main" id="{16600D95-A807-4BEF-81CF-4E19C67337D8}"/>
              </a:ext>
            </a:extLst>
          </p:cNvPr>
          <p:cNvSpPr>
            <a:spLocks noGrp="1"/>
          </p:cNvSpPr>
          <p:nvPr>
            <p:ph type="sldNum" sz="quarter" idx="12"/>
          </p:nvPr>
        </p:nvSpPr>
        <p:spPr/>
        <p:txBody>
          <a:bodyPr/>
          <a:lstStyle/>
          <a:p>
            <a:pPr>
              <a:defRPr/>
            </a:pPr>
            <a:fld id="{D3D538F9-49A3-B84F-B36B-A7030CDE5D5B}" type="slidenum">
              <a:rPr lang="en-US">
                <a:solidFill>
                  <a:prstClr val="black">
                    <a:tint val="75000"/>
                  </a:prstClr>
                </a:solidFill>
                <a:latin typeface="Calibri" panose="020F0502020204030204"/>
                <a:ea typeface="+mn-ea"/>
              </a:rPr>
              <a:pPr>
                <a:defRPr/>
              </a:pPr>
              <a:t>25</a:t>
            </a:fld>
            <a:endParaRPr lang="en-US">
              <a:solidFill>
                <a:prstClr val="black">
                  <a:tint val="75000"/>
                </a:prstClr>
              </a:solidFill>
              <a:latin typeface="Calibri" panose="020F0502020204030204"/>
              <a:ea typeface="+mn-ea"/>
            </a:endParaRPr>
          </a:p>
        </p:txBody>
      </p:sp>
      <p:sp>
        <p:nvSpPr>
          <p:cNvPr id="12" name="Text Placeholder 8">
            <a:extLst>
              <a:ext uri="{FF2B5EF4-FFF2-40B4-BE49-F238E27FC236}">
                <a16:creationId xmlns:a16="http://schemas.microsoft.com/office/drawing/2014/main" id="{B26A61AC-2F85-4EF1-91E6-BCA25F46D4B0}"/>
              </a:ext>
            </a:extLst>
          </p:cNvPr>
          <p:cNvSpPr>
            <a:spLocks noGrp="1"/>
          </p:cNvSpPr>
          <p:nvPr>
            <p:ph type="body" sz="half" idx="2"/>
          </p:nvPr>
        </p:nvSpPr>
        <p:spPr>
          <a:xfrm>
            <a:off x="609603" y="2407923"/>
            <a:ext cx="10972799" cy="3718244"/>
          </a:xfrm>
        </p:spPr>
        <p:txBody>
          <a:bodyPr>
            <a:noAutofit/>
          </a:bodyPr>
          <a:lstStyle/>
          <a:p>
            <a:pPr marL="304792" indent="-304792">
              <a:buFont typeface="Arial" panose="020B0604020202020204" pitchFamily="34" charset="0"/>
              <a:buChar char="•"/>
            </a:pPr>
            <a:r>
              <a:rPr lang="en-US" sz="2667" dirty="0"/>
              <a:t>Network users typically have access to non-NCN CORS data</a:t>
            </a:r>
          </a:p>
          <a:p>
            <a:pPr marL="1066773" lvl="1" indent="-256111">
              <a:buFont typeface="Arial" panose="020B0604020202020204" pitchFamily="34" charset="0"/>
              <a:buChar char="•"/>
            </a:pPr>
            <a:r>
              <a:rPr lang="en-US" sz="2400" dirty="0"/>
              <a:t>Sometimes called the “Reference Data Shop”</a:t>
            </a:r>
          </a:p>
          <a:p>
            <a:pPr marL="304792" indent="-304792">
              <a:spcBef>
                <a:spcPts val="1600"/>
              </a:spcBef>
              <a:buFont typeface="Arial" panose="020B0604020202020204" pitchFamily="34" charset="0"/>
              <a:buChar char="•"/>
            </a:pPr>
            <a:r>
              <a:rPr lang="en-US" sz="2667" dirty="0"/>
              <a:t>Some network providers do not provide long-term user access</a:t>
            </a:r>
          </a:p>
          <a:p>
            <a:pPr marL="1066773" lvl="1" indent="-256111">
              <a:buFont typeface="Arial" panose="020B0604020202020204" pitchFamily="34" charset="0"/>
              <a:buChar char="•"/>
            </a:pPr>
            <a:r>
              <a:rPr lang="en-US" sz="2400" dirty="0">
                <a:sym typeface="Wingdings" panose="05000000000000000000" pitchFamily="2" charset="2"/>
              </a:rPr>
              <a:t>Anywhere from just </a:t>
            </a:r>
            <a:r>
              <a:rPr lang="en-US" sz="2400" dirty="0"/>
              <a:t>45 days to 365 days</a:t>
            </a:r>
          </a:p>
          <a:p>
            <a:pPr marL="304792" indent="-304792">
              <a:spcBef>
                <a:spcPts val="1600"/>
              </a:spcBef>
              <a:buFont typeface="Arial" panose="020B0604020202020204" pitchFamily="34" charset="0"/>
              <a:buChar char="•"/>
            </a:pPr>
            <a:r>
              <a:rPr lang="en-US" sz="2667" dirty="0"/>
              <a:t>Investigate this during Project Planning</a:t>
            </a:r>
          </a:p>
          <a:p>
            <a:pPr marL="1066773" lvl="1" indent="-256111">
              <a:buFont typeface="Arial" panose="020B0604020202020204" pitchFamily="34" charset="0"/>
              <a:buChar char="•"/>
            </a:pPr>
            <a:r>
              <a:rPr lang="en-US" sz="2400" dirty="0"/>
              <a:t>If non-NCN CORS data is not available…</a:t>
            </a:r>
          </a:p>
          <a:p>
            <a:pPr marL="1801238" lvl="2" indent="-380990">
              <a:buFont typeface="Cambria" panose="02040503050406030204" pitchFamily="18" charset="0"/>
              <a:buChar char="‒"/>
            </a:pPr>
            <a:r>
              <a:rPr lang="en-US" sz="2133" dirty="0"/>
              <a:t>NGS </a:t>
            </a:r>
            <a:r>
              <a:rPr lang="en-US" sz="2133" b="1" dirty="0"/>
              <a:t>cannot</a:t>
            </a:r>
            <a:r>
              <a:rPr lang="en-US" sz="2133" dirty="0"/>
              <a:t> help with that</a:t>
            </a:r>
          </a:p>
          <a:p>
            <a:pPr marL="1801238" lvl="2" indent="-380990">
              <a:buFont typeface="Cambria" panose="02040503050406030204" pitchFamily="18" charset="0"/>
              <a:buChar char="‒"/>
            </a:pPr>
            <a:r>
              <a:rPr lang="en-US" sz="2133" dirty="0"/>
              <a:t>Contact </a:t>
            </a:r>
            <a:r>
              <a:rPr lang="en-US" sz="2133" i="1" dirty="0"/>
              <a:t>your n</a:t>
            </a:r>
            <a:r>
              <a:rPr lang="en-US" sz="2133" i="1" dirty="0">
                <a:sym typeface="Wingdings" panose="05000000000000000000" pitchFamily="2" charset="2"/>
              </a:rPr>
              <a:t>etwork provider</a:t>
            </a:r>
            <a:r>
              <a:rPr lang="en-US" sz="2133" dirty="0">
                <a:sym typeface="Wingdings" panose="05000000000000000000" pitchFamily="2" charset="2"/>
              </a:rPr>
              <a:t> for possible access to </a:t>
            </a:r>
            <a:r>
              <a:rPr lang="en-US" sz="2133" i="1" dirty="0">
                <a:sym typeface="Wingdings" panose="05000000000000000000" pitchFamily="2" charset="2"/>
              </a:rPr>
              <a:t>their archived</a:t>
            </a:r>
            <a:r>
              <a:rPr lang="en-US" sz="2133" dirty="0">
                <a:sym typeface="Wingdings" panose="05000000000000000000" pitchFamily="2" charset="2"/>
              </a:rPr>
              <a:t> data</a:t>
            </a:r>
            <a:endParaRPr lang="en-US" sz="2133" dirty="0">
              <a:solidFill>
                <a:prstClr val="black"/>
              </a:solidFill>
            </a:endParaRPr>
          </a:p>
        </p:txBody>
      </p:sp>
      <p:sp>
        <p:nvSpPr>
          <p:cNvPr id="8" name="Text Placeholder 8">
            <a:extLst>
              <a:ext uri="{FF2B5EF4-FFF2-40B4-BE49-F238E27FC236}">
                <a16:creationId xmlns:a16="http://schemas.microsoft.com/office/drawing/2014/main" id="{97D718E7-882D-42F7-9B04-6D9EA36E2609}"/>
              </a:ext>
            </a:extLst>
          </p:cNvPr>
          <p:cNvSpPr txBox="1">
            <a:spLocks/>
          </p:cNvSpPr>
          <p:nvPr/>
        </p:nvSpPr>
        <p:spPr>
          <a:xfrm>
            <a:off x="610285" y="2990207"/>
            <a:ext cx="4157132" cy="878965"/>
          </a:xfrm>
          <a:prstGeom prst="rect">
            <a:avLst/>
          </a:prstGeom>
        </p:spPr>
        <p:txBody>
          <a:bodyPr vert="horz" lIns="121920" tIns="60960" rIns="121920" bIns="60960" rtlCol="0">
            <a:normAutofit/>
          </a:bodyPr>
          <a:lstStyle>
            <a:lvl1pPr marL="0" indent="0" algn="l" defTabSz="457200" rtl="0" eaLnBrk="1" latinLnBrk="0" hangingPunct="1">
              <a:spcBef>
                <a:spcPct val="20000"/>
              </a:spcBef>
              <a:buFont typeface="Arial"/>
              <a:buNone/>
              <a:defRPr sz="1400" kern="1200">
                <a:solidFill>
                  <a:schemeClr val="tx1"/>
                </a:solidFill>
                <a:latin typeface="+mj-lt"/>
                <a:ea typeface="+mn-ea"/>
                <a:cs typeface="+mn-cs"/>
              </a:defRPr>
            </a:lvl1pPr>
            <a:lvl2pPr marL="457200" indent="0" algn="l" defTabSz="457200" rtl="0" eaLnBrk="1" latinLnBrk="0" hangingPunct="1">
              <a:spcBef>
                <a:spcPct val="20000"/>
              </a:spcBef>
              <a:buFont typeface="Arial"/>
              <a:buNone/>
              <a:defRPr sz="1200" kern="1200">
                <a:solidFill>
                  <a:schemeClr val="tx1"/>
                </a:solidFill>
                <a:latin typeface="+mj-lt"/>
                <a:ea typeface="+mn-ea"/>
                <a:cs typeface="+mn-cs"/>
              </a:defRPr>
            </a:lvl2pPr>
            <a:lvl3pPr marL="914400" indent="0" algn="l" defTabSz="457200" rtl="0" eaLnBrk="1" latinLnBrk="0" hangingPunct="1">
              <a:spcBef>
                <a:spcPct val="20000"/>
              </a:spcBef>
              <a:buFont typeface="Arial"/>
              <a:buNone/>
              <a:defRPr sz="1000" kern="1200">
                <a:solidFill>
                  <a:schemeClr val="tx1"/>
                </a:solidFill>
                <a:latin typeface="+mj-lt"/>
                <a:ea typeface="+mn-ea"/>
                <a:cs typeface="+mn-cs"/>
              </a:defRPr>
            </a:lvl3pPr>
            <a:lvl4pPr marL="1371600" indent="0" algn="l" defTabSz="457200" rtl="0" eaLnBrk="1" latinLnBrk="0" hangingPunct="1">
              <a:spcBef>
                <a:spcPct val="20000"/>
              </a:spcBef>
              <a:buFont typeface="Arial"/>
              <a:buNone/>
              <a:defRPr sz="900" kern="1200">
                <a:solidFill>
                  <a:schemeClr val="tx1"/>
                </a:solidFill>
                <a:latin typeface="+mj-lt"/>
                <a:ea typeface="+mn-ea"/>
                <a:cs typeface="+mn-cs"/>
              </a:defRPr>
            </a:lvl4pPr>
            <a:lvl5pPr marL="1828800" indent="0" algn="l" defTabSz="457200" rtl="0" eaLnBrk="1" latinLnBrk="0" hangingPunct="1">
              <a:spcBef>
                <a:spcPct val="20000"/>
              </a:spcBef>
              <a:buFont typeface="Arial"/>
              <a:buNone/>
              <a:defRPr sz="900" kern="1200">
                <a:solidFill>
                  <a:schemeClr val="tx1"/>
                </a:solidFill>
                <a:latin typeface="+mj-lt"/>
                <a:ea typeface="+mn-ea"/>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marL="304792" indent="-304792" defTabSz="609585">
              <a:spcBef>
                <a:spcPts val="800"/>
              </a:spcBef>
              <a:buFont typeface="+mj-lt"/>
              <a:buAutoNum type="arabicPeriod" startAt="3"/>
              <a:defRPr/>
            </a:pPr>
            <a:r>
              <a:rPr lang="en-US" sz="2133" dirty="0">
                <a:solidFill>
                  <a:prstClr val="black"/>
                </a:solidFill>
                <a:latin typeface="Cambria" panose="02040503050406030204"/>
              </a:rPr>
              <a:t>Download non-NCN CORS data</a:t>
            </a:r>
          </a:p>
          <a:p>
            <a:pPr marL="613818" lvl="1" indent="-230712" defTabSz="609585">
              <a:buFont typeface="Cambria" panose="02040503050406030204" pitchFamily="18" charset="0"/>
              <a:buChar char="‒"/>
              <a:defRPr/>
            </a:pPr>
            <a:r>
              <a:rPr lang="en-US" sz="1600" dirty="0">
                <a:solidFill>
                  <a:prstClr val="black"/>
                </a:solidFill>
                <a:latin typeface="Cambria" panose="02040503050406030204"/>
              </a:rPr>
              <a:t>From your network provider</a:t>
            </a:r>
          </a:p>
        </p:txBody>
      </p:sp>
      <p:sp>
        <p:nvSpPr>
          <p:cNvPr id="9" name="Title 6">
            <a:extLst>
              <a:ext uri="{FF2B5EF4-FFF2-40B4-BE49-F238E27FC236}">
                <a16:creationId xmlns:a16="http://schemas.microsoft.com/office/drawing/2014/main" id="{CF42C050-2830-4422-8423-24D90C6B304D}"/>
              </a:ext>
            </a:extLst>
          </p:cNvPr>
          <p:cNvSpPr txBox="1">
            <a:spLocks/>
          </p:cNvSpPr>
          <p:nvPr/>
        </p:nvSpPr>
        <p:spPr>
          <a:xfrm>
            <a:off x="609604" y="505811"/>
            <a:ext cx="5168401" cy="1162051"/>
          </a:xfrm>
          <a:prstGeom prst="rect">
            <a:avLst/>
          </a:prstGeom>
        </p:spPr>
        <p:txBody>
          <a:bodyPr vert="horz" lIns="121920" tIns="60960" rIns="121920" bIns="60960" rtlCol="0" anchor="b">
            <a:noAutofit/>
          </a:bodyPr>
          <a:lstStyle>
            <a:lvl1pPr algn="l" defTabSz="457200" rtl="0" eaLnBrk="1" latinLnBrk="0" hangingPunct="1">
              <a:spcBef>
                <a:spcPct val="0"/>
              </a:spcBef>
              <a:buNone/>
              <a:defRPr sz="2000" b="1" kern="1200">
                <a:solidFill>
                  <a:schemeClr val="tx1"/>
                </a:solidFill>
                <a:latin typeface="+mj-lt"/>
                <a:ea typeface="+mj-ea"/>
                <a:cs typeface="+mj-cs"/>
              </a:defRPr>
            </a:lvl1pPr>
          </a:lstStyle>
          <a:p>
            <a:pPr defTabSz="609585">
              <a:defRPr/>
            </a:pPr>
            <a:r>
              <a:rPr lang="en-US" sz="3200" b="0" dirty="0">
                <a:solidFill>
                  <a:prstClr val="black"/>
                </a:solidFill>
                <a:latin typeface="Cambria" panose="02040503050406030204"/>
              </a:rPr>
              <a:t>1) </a:t>
            </a:r>
            <a:r>
              <a:rPr lang="en-US" sz="3733" dirty="0">
                <a:solidFill>
                  <a:prstClr val="black"/>
                </a:solidFill>
                <a:latin typeface="Cambria" panose="02040503050406030204"/>
              </a:rPr>
              <a:t>CORS + RTN</a:t>
            </a:r>
            <a:br>
              <a:rPr lang="en-US" sz="3200" b="0" dirty="0">
                <a:solidFill>
                  <a:prstClr val="black"/>
                </a:solidFill>
                <a:latin typeface="Cambria" panose="02040503050406030204"/>
              </a:rPr>
            </a:br>
            <a:r>
              <a:rPr lang="en-US" sz="3200" b="0" dirty="0">
                <a:solidFill>
                  <a:prstClr val="black"/>
                </a:solidFill>
                <a:latin typeface="Cambria" panose="02040503050406030204"/>
              </a:rPr>
              <a:t>     a) </a:t>
            </a:r>
            <a:r>
              <a:rPr lang="en-US" sz="3200" dirty="0">
                <a:solidFill>
                  <a:prstClr val="black"/>
                </a:solidFill>
                <a:latin typeface="Cambria" panose="02040503050406030204"/>
              </a:rPr>
              <a:t>CORS are </a:t>
            </a:r>
            <a:r>
              <a:rPr lang="en-US" sz="3200" u="sng" dirty="0">
                <a:solidFill>
                  <a:prstClr val="black"/>
                </a:solidFill>
                <a:latin typeface="Cambria" panose="02040503050406030204"/>
              </a:rPr>
              <a:t>not</a:t>
            </a:r>
            <a:r>
              <a:rPr lang="en-US" sz="3200" dirty="0">
                <a:solidFill>
                  <a:prstClr val="black"/>
                </a:solidFill>
                <a:latin typeface="Cambria" panose="02040503050406030204"/>
              </a:rPr>
              <a:t> in NCN</a:t>
            </a:r>
          </a:p>
        </p:txBody>
      </p:sp>
    </p:spTree>
    <p:extLst>
      <p:ext uri="{BB962C8B-B14F-4D97-AF65-F5344CB8AC3E}">
        <p14:creationId xmlns:p14="http://schemas.microsoft.com/office/powerpoint/2010/main" val="2676315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grpId="0" nodeType="afterEffect">
                                  <p:stCondLst>
                                    <p:cond delay="500"/>
                                  </p:stCondLst>
                                  <p:childTnLst>
                                    <p:animMotion origin="layout" path="M 3.88889E-6 0 L 3.88889E-6 -0.19228 " pathEditMode="fixed" rAng="0" ptsTypes="AA">
                                      <p:cBhvr>
                                        <p:cTn id="6" dur="2000" fill="hold"/>
                                        <p:tgtEl>
                                          <p:spTgt spid="8"/>
                                        </p:tgtEl>
                                        <p:attrNameLst>
                                          <p:attrName>ppt_x</p:attrName>
                                          <p:attrName>ppt_y</p:attrName>
                                        </p:attrNameLst>
                                      </p:cBhvr>
                                      <p:rCtr x="0" y="-9630"/>
                                    </p:animMotion>
                                  </p:childTnLst>
                                </p:cTn>
                              </p:par>
                            </p:childTnLst>
                          </p:cTn>
                        </p:par>
                        <p:par>
                          <p:cTn id="7" fill="hold">
                            <p:stCondLst>
                              <p:cond delay="2500"/>
                            </p:stCondLst>
                            <p:childTnLst>
                              <p:par>
                                <p:cTn id="8" presetID="10" presetClass="entr" presetSubtype="0" fill="hold" grpId="0" nodeType="after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p:bldP spid="8" grpId="0"/>
    </p:bldLst>
  </p:timing>
</p:sld>
</file>

<file path=ppt/slides/slide2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EFBAF82-867E-4647-AEF5-434FFCD5C0A8}"/>
              </a:ext>
            </a:extLst>
          </p:cNvPr>
          <p:cNvSpPr>
            <a:spLocks noGrp="1"/>
          </p:cNvSpPr>
          <p:nvPr>
            <p:ph idx="10" sz="half" type="dt"/>
          </p:nvPr>
        </p:nvSpPr>
        <p:spPr/>
        <p:txBody>
          <a:bodyPr/>
          <a:lstStyle/>
          <a:p>
            <a:pPr>
              <a:defRPr/>
            </a:pPr>
            <a:fld id="{D9BB107E-F789-4A1D-811B-CE61BA0DF3F5}" type="datetime5">
              <a:rPr lang="en-US" smtClean="0">
                <a:solidFill>
                  <a:prstClr val="black">
                    <a:tint val="75000"/>
                  </a:prstClr>
                </a:solidFill>
                <a:latin panose="02040503050406030204" typeface="Cambria"/>
                <a:ea typeface="+mn-ea"/>
              </a:rPr>
              <a:t>10-Sep-24</a:t>
            </a:fld>
            <a:endParaRPr lang="en-US">
              <a:solidFill>
                <a:prstClr val="black">
                  <a:tint val="75000"/>
                </a:prstClr>
              </a:solidFill>
              <a:latin panose="02040503050406030204" typeface="Cambria"/>
              <a:ea typeface="+mn-ea"/>
            </a:endParaRPr>
          </a:p>
        </p:txBody>
      </p:sp>
      <p:sp>
        <p:nvSpPr>
          <p:cNvPr id="6" name="Slide Number Placeholder 5">
            <a:extLst>
              <a:ext uri="{FF2B5EF4-FFF2-40B4-BE49-F238E27FC236}">
                <a16:creationId xmlns:a16="http://schemas.microsoft.com/office/drawing/2014/main" id="{16600D95-A807-4BEF-81CF-4E19C67337D8}"/>
              </a:ext>
            </a:extLst>
          </p:cNvPr>
          <p:cNvSpPr>
            <a:spLocks noGrp="1"/>
          </p:cNvSpPr>
          <p:nvPr>
            <p:ph idx="12" sz="quarter" type="sldNum"/>
          </p:nvPr>
        </p:nvSpPr>
        <p:spPr/>
        <p:txBody>
          <a:bodyPr/>
          <a:lstStyle/>
          <a:p>
            <a:pPr>
              <a:defRPr/>
            </a:pPr>
            <a:fld id="{D3D538F9-49A3-B84F-B36B-A7030CDE5D5B}" type="slidenum">
              <a:rPr lang="en-US">
                <a:solidFill>
                  <a:prstClr val="black">
                    <a:tint val="75000"/>
                  </a:prstClr>
                </a:solidFill>
                <a:latin panose="020F0502020204030204" typeface="Calibri"/>
                <a:ea typeface="+mn-ea"/>
              </a:rPr>
              <a:pPr>
                <a:defRPr/>
              </a:pPr>
              <a:t>26</a:t>
            </a:fld>
            <a:endParaRPr lang="en-US">
              <a:solidFill>
                <a:prstClr val="black">
                  <a:tint val="75000"/>
                </a:prstClr>
              </a:solidFill>
              <a:latin panose="020F0502020204030204" typeface="Calibri"/>
              <a:ea typeface="+mn-ea"/>
            </a:endParaRPr>
          </a:p>
        </p:txBody>
      </p:sp>
      <p:sp>
        <p:nvSpPr>
          <p:cNvPr id="9" name="Title 6">
            <a:extLst>
              <a:ext uri="{FF2B5EF4-FFF2-40B4-BE49-F238E27FC236}">
                <a16:creationId xmlns:a16="http://schemas.microsoft.com/office/drawing/2014/main" id="{CF42C050-2830-4422-8423-24D90C6B304D}"/>
              </a:ext>
            </a:extLst>
          </p:cNvPr>
          <p:cNvSpPr txBox="1">
            <a:spLocks/>
          </p:cNvSpPr>
          <p:nvPr/>
        </p:nvSpPr>
        <p:spPr>
          <a:xfrm>
            <a:off x="609604" y="505811"/>
            <a:ext cx="5168401" cy="1162051"/>
          </a:xfrm>
          <a:prstGeom prst="rect">
            <a:avLst/>
          </a:prstGeom>
        </p:spPr>
        <p:txBody>
          <a:bodyPr anchor="b" bIns="60960" lIns="121920" rIns="121920" rtlCol="0" tIns="60960" vert="horz">
            <a:noAutofit/>
          </a:bodyPr>
          <a:lstStyle>
            <a:lvl1pPr algn="l" defTabSz="457200" eaLnBrk="1" hangingPunct="1" latinLnBrk="0" rtl="0">
              <a:spcBef>
                <a:spcPct val="0"/>
              </a:spcBef>
              <a:buNone/>
              <a:defRPr b="1" kern="1200" sz="2000">
                <a:solidFill>
                  <a:schemeClr val="tx1"/>
                </a:solidFill>
                <a:latin typeface="+mj-lt"/>
                <a:ea typeface="+mj-ea"/>
                <a:cs typeface="+mj-cs"/>
              </a:defRPr>
            </a:lvl1pPr>
          </a:lstStyle>
          <a:p>
            <a:pPr defTabSz="609585">
              <a:defRPr/>
            </a:pPr>
            <a:r>
              <a:rPr b="0" dirty="0" lang="en-US" sz="3200">
                <a:solidFill>
                  <a:prstClr val="black"/>
                </a:solidFill>
                <a:latin panose="02040503050406030204" typeface="Cambria"/>
              </a:rPr>
              <a:t>1) </a:t>
            </a:r>
            <a:r>
              <a:rPr dirty="0" lang="en-US" sz="3733">
                <a:solidFill>
                  <a:prstClr val="black"/>
                </a:solidFill>
                <a:latin panose="02040503050406030204" typeface="Cambria"/>
              </a:rPr>
              <a:t>CORS + RTN</a:t>
            </a:r>
            <a:br>
              <a:rPr b="0" dirty="0" lang="en-US" sz="3200">
                <a:solidFill>
                  <a:prstClr val="black"/>
                </a:solidFill>
                <a:latin panose="02040503050406030204" typeface="Cambria"/>
              </a:rPr>
            </a:br>
            <a:r>
              <a:rPr b="0" dirty="0" lang="en-US" sz="3200">
                <a:solidFill>
                  <a:prstClr val="black"/>
                </a:solidFill>
                <a:latin panose="02040503050406030204" typeface="Cambria"/>
              </a:rPr>
              <a:t>     a) </a:t>
            </a:r>
            <a:r>
              <a:rPr dirty="0" lang="en-US" sz="3200">
                <a:solidFill>
                  <a:prstClr val="black"/>
                </a:solidFill>
                <a:latin panose="02040503050406030204" typeface="Cambria"/>
              </a:rPr>
              <a:t>CORS are </a:t>
            </a:r>
            <a:r>
              <a:rPr dirty="0" lang="en-US" sz="3200" u="sng">
                <a:solidFill>
                  <a:prstClr val="black"/>
                </a:solidFill>
                <a:latin panose="02040503050406030204" typeface="Cambria"/>
              </a:rPr>
              <a:t>not</a:t>
            </a:r>
            <a:r>
              <a:rPr dirty="0" lang="en-US" sz="3200">
                <a:solidFill>
                  <a:prstClr val="black"/>
                </a:solidFill>
                <a:latin panose="02040503050406030204" typeface="Cambria"/>
              </a:rPr>
              <a:t> in NCN</a:t>
            </a:r>
          </a:p>
        </p:txBody>
      </p:sp>
      <p:pic>
        <p:nvPicPr>
          <p:cNvPr id="10" name="Picture 9">
            <a:extLst>
              <a:ext uri="{FF2B5EF4-FFF2-40B4-BE49-F238E27FC236}">
                <a16:creationId xmlns:a16="http://schemas.microsoft.com/office/drawing/2014/main" id="{1CFB94FB-DDA4-48A3-BBD3-4656E8DE6F5F}"/>
              </a:ext>
            </a:extLst>
          </p:cNvPr>
          <p:cNvPicPr>
            <a:picLocks noChangeAspect="1"/>
          </p:cNvPicPr>
          <p:nvPr/>
        </p:nvPicPr>
        <p:blipFill rotWithShape="1">
          <a:blip r:embed="rId3"/>
          <a:srcRect b="130" t="-34"/>
          <a:stretch/>
        </p:blipFill>
        <p:spPr>
          <a:xfrm>
            <a:off x="1211376" y="1700866"/>
            <a:ext cx="10071611" cy="4792012"/>
          </a:xfrm>
          <a:prstGeom prst="rect">
            <a:avLst/>
          </a:prstGeom>
          <a:ln w="38100">
            <a:solidFill>
              <a:schemeClr val="bg1">
                <a:lumMod val="65000"/>
              </a:schemeClr>
            </a:solidFill>
          </a:ln>
        </p:spPr>
      </p:pic>
      <p:sp>
        <p:nvSpPr>
          <p:cNvPr id="11" name="Rectangle: Rounded Corners 10">
            <a:extLst>
              <a:ext uri="{FF2B5EF4-FFF2-40B4-BE49-F238E27FC236}">
                <a16:creationId xmlns:a16="http://schemas.microsoft.com/office/drawing/2014/main" id="{4104A4CF-F458-4816-A25A-DE37A92768EE}"/>
              </a:ext>
            </a:extLst>
          </p:cNvPr>
          <p:cNvSpPr/>
          <p:nvPr/>
        </p:nvSpPr>
        <p:spPr>
          <a:xfrm>
            <a:off x="1587129" y="5889771"/>
            <a:ext cx="2421947" cy="420627"/>
          </a:xfrm>
          <a:prstGeom prst="roundRect">
            <a:avLst/>
          </a:prstGeom>
          <a:noFill/>
          <a:ln w="76200">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a:defRPr/>
            </a:pPr>
            <a:endParaRPr lang="en-US" sz="1400">
              <a:solidFill>
                <a:prstClr val="white"/>
              </a:solidFill>
              <a:latin panose="020F0502020204030204" typeface="Calibri"/>
            </a:endParaRPr>
          </a:p>
        </p:txBody>
      </p:sp>
      <p:sp>
        <p:nvSpPr>
          <p:cNvPr id="13" name="Rectangle: Rounded Corners 12">
            <a:extLst>
              <a:ext uri="{FF2B5EF4-FFF2-40B4-BE49-F238E27FC236}">
                <a16:creationId xmlns:a16="http://schemas.microsoft.com/office/drawing/2014/main" id="{D6283375-D364-428C-AF67-049DCB4D4536}"/>
              </a:ext>
            </a:extLst>
          </p:cNvPr>
          <p:cNvSpPr/>
          <p:nvPr/>
        </p:nvSpPr>
        <p:spPr>
          <a:xfrm>
            <a:off x="5461032" y="4736511"/>
            <a:ext cx="4476211" cy="420627"/>
          </a:xfrm>
          <a:prstGeom prst="roundRect">
            <a:avLst/>
          </a:prstGeom>
          <a:noFill/>
          <a:ln w="76200">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a:defRPr/>
            </a:pPr>
            <a:endParaRPr lang="en-US" sz="1400">
              <a:solidFill>
                <a:prstClr val="white"/>
              </a:solidFill>
              <a:latin panose="020F0502020204030204" typeface="Calibri"/>
            </a:endParaRPr>
          </a:p>
        </p:txBody>
      </p:sp>
      <p:pic>
        <p:nvPicPr>
          <p:cNvPr id="12" name="Picture 11">
            <a:extLst>
              <a:ext uri="{FF2B5EF4-FFF2-40B4-BE49-F238E27FC236}">
                <a16:creationId xmlns:a16="http://schemas.microsoft.com/office/drawing/2014/main" id="{8583A218-92C0-47A7-9251-4BDD6AEB83B2}"/>
              </a:ext>
            </a:extLst>
          </p:cNvPr>
          <p:cNvPicPr>
            <a:picLocks noChangeAspect="1"/>
          </p:cNvPicPr>
          <p:nvPr/>
        </p:nvPicPr>
        <p:blipFill rotWithShape="1">
          <a:blip r:embed="rId4"/>
          <a:srcRect b="110" l="80" r="79" t="134"/>
          <a:stretch/>
        </p:blipFill>
        <p:spPr>
          <a:xfrm>
            <a:off x="1211379" y="1700862"/>
            <a:ext cx="8524904" cy="4811408"/>
          </a:xfrm>
          <a:prstGeom prst="rect">
            <a:avLst/>
          </a:prstGeom>
          <a:ln w="38100">
            <a:solidFill>
              <a:schemeClr val="bg1">
                <a:lumMod val="65000"/>
              </a:schemeClr>
            </a:solidFill>
          </a:ln>
        </p:spPr>
      </p:pic>
      <p:sp>
        <p:nvSpPr>
          <p:cNvPr id="14" name="Rectangle: Rounded Corners 13">
            <a:extLst>
              <a:ext uri="{FF2B5EF4-FFF2-40B4-BE49-F238E27FC236}">
                <a16:creationId xmlns:a16="http://schemas.microsoft.com/office/drawing/2014/main" id="{23DE3562-D75D-40F9-A383-5248353F9B15}"/>
              </a:ext>
            </a:extLst>
          </p:cNvPr>
          <p:cNvSpPr/>
          <p:nvPr/>
        </p:nvSpPr>
        <p:spPr>
          <a:xfrm>
            <a:off x="1270198" y="4904619"/>
            <a:ext cx="2844800" cy="555840"/>
          </a:xfrm>
          <a:prstGeom prst="roundRect">
            <a:avLst/>
          </a:prstGeom>
          <a:noFill/>
          <a:ln w="76200">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a:defRPr/>
            </a:pPr>
            <a:endParaRPr lang="en-US" sz="1400">
              <a:solidFill>
                <a:prstClr val="white"/>
              </a:solidFill>
              <a:latin panose="020F0502020204030204" typeface="Calibri"/>
            </a:endParaRPr>
          </a:p>
        </p:txBody>
      </p:sp>
    </p:spTree>
    <p:extLst>
      <p:ext uri="{BB962C8B-B14F-4D97-AF65-F5344CB8AC3E}">
        <p14:creationId xmlns:p14="http://schemas.microsoft.com/office/powerpoint/2010/main" val="2408805856"/>
      </p:ext>
    </p:extLst>
  </p:cSld>
  <p:clrMapOvr>
    <a:masterClrMapping/>
  </p:clrMapOvr>
  <mc:AlternateContent xmlns:mc="http://schemas.openxmlformats.org/markup-compatibility/2006" xmlns:p14="http://schemas.microsoft.com/office/powerpoint/2010/main">
    <mc:Choice Requires="p14">
      <p:transition p14:dur="700" spd="med">
        <p:fade/>
      </p:transition>
    </mc:Choice>
    <mc:Fallback xmlns="" xmlns:a16="http://schemas.microsoft.com/office/drawing/2014/main">
      <p:transition spd="med">
        <p:fade/>
      </p:transition>
    </mc:Fallback>
  </mc:AlternateContent>
  <p:timing>
    <p:tnLst>
      <p:par>
        <p:cTn dur="indefinite" id="1" nodeType="tmRoot" restart="never">
          <p:childTnLst>
            <p:seq concurrent="1" nextAc="seek">
              <p:cTn dur="indefinite" id="2" nodeType="mainSeq">
                <p:childTnLst>
                  <p:par>
                    <p:cTn fill="hold" id="3">
                      <p:stCondLst>
                        <p:cond delay="indefinite"/>
                        <p:cond delay="0" evt="onBegin">
                          <p:tn val="2"/>
                        </p:cond>
                      </p:stCondLst>
                      <p:childTnLst>
                        <p:par>
                          <p:cTn fill="hold" id="4">
                            <p:stCondLst>
                              <p:cond delay="0"/>
                            </p:stCondLst>
                            <p:childTnLst>
                              <p:par>
                                <p:cTn fill="hold" grpId="0" id="5" nodeType="afterEffect" presetClass="entr" presetID="21" presetSubtype="3">
                                  <p:stCondLst>
                                    <p:cond delay="0"/>
                                  </p:stCondLst>
                                  <p:childTnLst>
                                    <p:set>
                                      <p:cBhvr>
                                        <p:cTn dur="1" fill="hold" id="6">
                                          <p:stCondLst>
                                            <p:cond delay="0"/>
                                          </p:stCondLst>
                                        </p:cTn>
                                        <p:tgtEl>
                                          <p:spTgt spid="11"/>
                                        </p:tgtEl>
                                        <p:attrNameLst>
                                          <p:attrName>style.visibility</p:attrName>
                                        </p:attrNameLst>
                                      </p:cBhvr>
                                      <p:to>
                                        <p:strVal val="visible"/>
                                      </p:to>
                                    </p:set>
                                    <p:animEffect filter="wheel(3)" transition="in">
                                      <p:cBhvr>
                                        <p:cTn dur="2000" id="7"/>
                                        <p:tgtEl>
                                          <p:spTgt spid="11"/>
                                        </p:tgtEl>
                                      </p:cBhvr>
                                    </p:animEffect>
                                  </p:childTnLst>
                                </p:cTn>
                              </p:par>
                            </p:childTnLst>
                          </p:cTn>
                        </p:par>
                      </p:childTnLst>
                    </p:cTn>
                  </p:par>
                  <p:par>
                    <p:cTn fill="hold" id="8">
                      <p:stCondLst>
                        <p:cond delay="indefinite"/>
                      </p:stCondLst>
                      <p:childTnLst>
                        <p:par>
                          <p:cTn fill="hold" id="9">
                            <p:stCondLst>
                              <p:cond delay="0"/>
                            </p:stCondLst>
                            <p:childTnLst>
                              <p:par>
                                <p:cTn fill="hold" grpId="0" id="10" nodeType="clickEffect" presetClass="entr" presetID="21" presetSubtype="3">
                                  <p:stCondLst>
                                    <p:cond delay="0"/>
                                  </p:stCondLst>
                                  <p:childTnLst>
                                    <p:set>
                                      <p:cBhvr>
                                        <p:cTn dur="1" fill="hold" id="11">
                                          <p:stCondLst>
                                            <p:cond delay="0"/>
                                          </p:stCondLst>
                                        </p:cTn>
                                        <p:tgtEl>
                                          <p:spTgt spid="13"/>
                                        </p:tgtEl>
                                        <p:attrNameLst>
                                          <p:attrName>style.visibility</p:attrName>
                                        </p:attrNameLst>
                                      </p:cBhvr>
                                      <p:to>
                                        <p:strVal val="visible"/>
                                      </p:to>
                                    </p:set>
                                    <p:animEffect filter="wheel(3)" transition="in">
                                      <p:cBhvr>
                                        <p:cTn dur="2000" id="12"/>
                                        <p:tgtEl>
                                          <p:spTgt spid="13"/>
                                        </p:tgtEl>
                                      </p:cBhvr>
                                    </p:animEffect>
                                  </p:childTnLst>
                                </p:cTn>
                              </p:par>
                            </p:childTnLst>
                          </p:cTn>
                        </p:par>
                      </p:childTnLst>
                    </p:cTn>
                  </p:par>
                  <p:par>
                    <p:cTn fill="hold" id="13">
                      <p:stCondLst>
                        <p:cond delay="indefinite"/>
                      </p:stCondLst>
                      <p:childTnLst>
                        <p:par>
                          <p:cTn fill="hold" id="14">
                            <p:stCondLst>
                              <p:cond delay="0"/>
                            </p:stCondLst>
                            <p:childTnLst>
                              <p:par>
                                <p:cTn fill="hold" id="15" nodeType="clickEffect" presetClass="entr" presetID="10" presetSubtype="0">
                                  <p:stCondLst>
                                    <p:cond delay="0"/>
                                  </p:stCondLst>
                                  <p:childTnLst>
                                    <p:set>
                                      <p:cBhvr>
                                        <p:cTn dur="1" fill="hold" id="16">
                                          <p:stCondLst>
                                            <p:cond delay="0"/>
                                          </p:stCondLst>
                                        </p:cTn>
                                        <p:tgtEl>
                                          <p:spTgt spid="12"/>
                                        </p:tgtEl>
                                        <p:attrNameLst>
                                          <p:attrName>style.visibility</p:attrName>
                                        </p:attrNameLst>
                                      </p:cBhvr>
                                      <p:to>
                                        <p:strVal val="visible"/>
                                      </p:to>
                                    </p:set>
                                    <p:animEffect filter="fade" transition="in">
                                      <p:cBhvr>
                                        <p:cTn dur="500" id="17"/>
                                        <p:tgtEl>
                                          <p:spTgt spid="12"/>
                                        </p:tgtEl>
                                      </p:cBhvr>
                                    </p:animEffect>
                                  </p:childTnLst>
                                </p:cTn>
                              </p:par>
                              <p:par>
                                <p:cTn fill="hold" id="18" nodeType="withEffect" presetClass="exit" presetID="10" presetSubtype="0">
                                  <p:stCondLst>
                                    <p:cond delay="0"/>
                                  </p:stCondLst>
                                  <p:childTnLst>
                                    <p:animEffect filter="fade" transition="out">
                                      <p:cBhvr>
                                        <p:cTn dur="500" id="19"/>
                                        <p:tgtEl>
                                          <p:spTgt spid="10"/>
                                        </p:tgtEl>
                                      </p:cBhvr>
                                    </p:animEffect>
                                    <p:set>
                                      <p:cBhvr>
                                        <p:cTn dur="1" fill="hold" id="20">
                                          <p:stCondLst>
                                            <p:cond delay="499"/>
                                          </p:stCondLst>
                                        </p:cTn>
                                        <p:tgtEl>
                                          <p:spTgt spid="10"/>
                                        </p:tgtEl>
                                        <p:attrNameLst>
                                          <p:attrName>style.visibility</p:attrName>
                                        </p:attrNameLst>
                                      </p:cBhvr>
                                      <p:to>
                                        <p:strVal val="hidden"/>
                                      </p:to>
                                    </p:set>
                                  </p:childTnLst>
                                </p:cTn>
                              </p:par>
                              <p:par>
                                <p:cTn fill="hold" grpId="1" id="21" nodeType="withEffect" presetClass="exit" presetID="10" presetSubtype="0">
                                  <p:stCondLst>
                                    <p:cond delay="0"/>
                                  </p:stCondLst>
                                  <p:childTnLst>
                                    <p:animEffect filter="fade" transition="out">
                                      <p:cBhvr>
                                        <p:cTn dur="500" id="22"/>
                                        <p:tgtEl>
                                          <p:spTgt spid="13"/>
                                        </p:tgtEl>
                                      </p:cBhvr>
                                    </p:animEffect>
                                    <p:set>
                                      <p:cBhvr>
                                        <p:cTn dur="1" fill="hold" id="23">
                                          <p:stCondLst>
                                            <p:cond delay="499"/>
                                          </p:stCondLst>
                                        </p:cTn>
                                        <p:tgtEl>
                                          <p:spTgt spid="13"/>
                                        </p:tgtEl>
                                        <p:attrNameLst>
                                          <p:attrName>style.visibility</p:attrName>
                                        </p:attrNameLst>
                                      </p:cBhvr>
                                      <p:to>
                                        <p:strVal val="hidden"/>
                                      </p:to>
                                    </p:set>
                                  </p:childTnLst>
                                </p:cTn>
                              </p:par>
                            </p:childTnLst>
                          </p:cTn>
                        </p:par>
                        <p:par>
                          <p:cTn fill="hold" id="24">
                            <p:stCondLst>
                              <p:cond delay="500"/>
                            </p:stCondLst>
                            <p:childTnLst>
                              <p:par>
                                <p:cTn fill="hold" grpId="0" id="25" nodeType="afterEffect" presetClass="entr" presetID="21" presetSubtype="3">
                                  <p:stCondLst>
                                    <p:cond delay="0"/>
                                  </p:stCondLst>
                                  <p:childTnLst>
                                    <p:set>
                                      <p:cBhvr>
                                        <p:cTn dur="1" fill="hold" id="26">
                                          <p:stCondLst>
                                            <p:cond delay="0"/>
                                          </p:stCondLst>
                                        </p:cTn>
                                        <p:tgtEl>
                                          <p:spTgt spid="14"/>
                                        </p:tgtEl>
                                        <p:attrNameLst>
                                          <p:attrName>style.visibility</p:attrName>
                                        </p:attrNameLst>
                                      </p:cBhvr>
                                      <p:to>
                                        <p:strVal val="visible"/>
                                      </p:to>
                                    </p:set>
                                    <p:animEffect filter="wheel(3)" transition="in">
                                      <p:cBhvr>
                                        <p:cTn dur="2000" id="27"/>
                                        <p:tgtEl>
                                          <p:spTgt spid="1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nimBg="1" grpId="0" spid="11"/>
      <p:bldP animBg="1" grpId="0" spid="13"/>
      <p:bldP animBg="1" grpId="1" spid="13"/>
      <p:bldP animBg="1" grpId="0" spid="14"/>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EFBAF82-867E-4647-AEF5-434FFCD5C0A8}"/>
              </a:ext>
            </a:extLst>
          </p:cNvPr>
          <p:cNvSpPr>
            <a:spLocks noGrp="1"/>
          </p:cNvSpPr>
          <p:nvPr>
            <p:ph type="dt" sz="half" idx="10"/>
          </p:nvPr>
        </p:nvSpPr>
        <p:spPr/>
        <p:txBody>
          <a:bodyPr/>
          <a:lstStyle/>
          <a:p>
            <a:pPr>
              <a:defRPr/>
            </a:pPr>
            <a:fld id="{D9BB107E-F789-4A1D-811B-CE61BA0DF3F5}" type="datetime5">
              <a:rPr lang="en-US" smtClean="0">
                <a:solidFill>
                  <a:prstClr val="black">
                    <a:tint val="75000"/>
                  </a:prstClr>
                </a:solidFill>
                <a:latin typeface="Cambria" panose="02040503050406030204"/>
                <a:ea typeface="+mn-ea"/>
              </a:rPr>
              <a:t>10-Sep-24</a:t>
            </a:fld>
            <a:endParaRPr lang="en-US">
              <a:solidFill>
                <a:prstClr val="black">
                  <a:tint val="75000"/>
                </a:prstClr>
              </a:solidFill>
              <a:latin typeface="Cambria" panose="02040503050406030204"/>
              <a:ea typeface="+mn-ea"/>
            </a:endParaRPr>
          </a:p>
        </p:txBody>
      </p:sp>
      <p:sp>
        <p:nvSpPr>
          <p:cNvPr id="6" name="Slide Number Placeholder 5">
            <a:extLst>
              <a:ext uri="{FF2B5EF4-FFF2-40B4-BE49-F238E27FC236}">
                <a16:creationId xmlns:a16="http://schemas.microsoft.com/office/drawing/2014/main" id="{16600D95-A807-4BEF-81CF-4E19C67337D8}"/>
              </a:ext>
            </a:extLst>
          </p:cNvPr>
          <p:cNvSpPr>
            <a:spLocks noGrp="1"/>
          </p:cNvSpPr>
          <p:nvPr>
            <p:ph type="sldNum" sz="quarter" idx="12"/>
          </p:nvPr>
        </p:nvSpPr>
        <p:spPr/>
        <p:txBody>
          <a:bodyPr/>
          <a:lstStyle/>
          <a:p>
            <a:pPr>
              <a:defRPr/>
            </a:pPr>
            <a:fld id="{D3D538F9-49A3-B84F-B36B-A7030CDE5D5B}" type="slidenum">
              <a:rPr lang="en-US">
                <a:solidFill>
                  <a:prstClr val="black">
                    <a:tint val="75000"/>
                  </a:prstClr>
                </a:solidFill>
                <a:latin typeface="Calibri" panose="020F0502020204030204"/>
                <a:ea typeface="+mn-ea"/>
              </a:rPr>
              <a:pPr>
                <a:defRPr/>
              </a:pPr>
              <a:t>27</a:t>
            </a:fld>
            <a:endParaRPr lang="en-US">
              <a:solidFill>
                <a:prstClr val="black">
                  <a:tint val="75000"/>
                </a:prstClr>
              </a:solidFill>
              <a:latin typeface="Calibri" panose="020F0502020204030204"/>
              <a:ea typeface="+mn-ea"/>
            </a:endParaRPr>
          </a:p>
        </p:txBody>
      </p:sp>
      <p:sp>
        <p:nvSpPr>
          <p:cNvPr id="9" name="Title 6">
            <a:extLst>
              <a:ext uri="{FF2B5EF4-FFF2-40B4-BE49-F238E27FC236}">
                <a16:creationId xmlns:a16="http://schemas.microsoft.com/office/drawing/2014/main" id="{CF42C050-2830-4422-8423-24D90C6B304D}"/>
              </a:ext>
            </a:extLst>
          </p:cNvPr>
          <p:cNvSpPr txBox="1">
            <a:spLocks/>
          </p:cNvSpPr>
          <p:nvPr/>
        </p:nvSpPr>
        <p:spPr>
          <a:xfrm>
            <a:off x="609604" y="505811"/>
            <a:ext cx="5168401" cy="1162051"/>
          </a:xfrm>
          <a:prstGeom prst="rect">
            <a:avLst/>
          </a:prstGeom>
        </p:spPr>
        <p:txBody>
          <a:bodyPr vert="horz" lIns="121920" tIns="60960" rIns="121920" bIns="60960" rtlCol="0" anchor="b">
            <a:noAutofit/>
          </a:bodyPr>
          <a:lstStyle>
            <a:lvl1pPr algn="l" defTabSz="457200" rtl="0" eaLnBrk="1" latinLnBrk="0" hangingPunct="1">
              <a:spcBef>
                <a:spcPct val="0"/>
              </a:spcBef>
              <a:buNone/>
              <a:defRPr sz="2000" b="1" kern="1200">
                <a:solidFill>
                  <a:schemeClr val="tx1"/>
                </a:solidFill>
                <a:latin typeface="+mj-lt"/>
                <a:ea typeface="+mj-ea"/>
                <a:cs typeface="+mj-cs"/>
              </a:defRPr>
            </a:lvl1pPr>
          </a:lstStyle>
          <a:p>
            <a:pPr defTabSz="609585">
              <a:defRPr/>
            </a:pPr>
            <a:r>
              <a:rPr lang="en-US" sz="3200" b="0" dirty="0">
                <a:solidFill>
                  <a:prstClr val="black"/>
                </a:solidFill>
                <a:latin typeface="Cambria" panose="02040503050406030204"/>
              </a:rPr>
              <a:t>1) </a:t>
            </a:r>
            <a:r>
              <a:rPr lang="en-US" sz="3733" dirty="0">
                <a:solidFill>
                  <a:prstClr val="black"/>
                </a:solidFill>
                <a:latin typeface="Cambria" panose="02040503050406030204"/>
              </a:rPr>
              <a:t>CORS + RTN</a:t>
            </a:r>
            <a:br>
              <a:rPr lang="en-US" sz="3200" b="0" dirty="0">
                <a:solidFill>
                  <a:prstClr val="black"/>
                </a:solidFill>
                <a:latin typeface="Cambria" panose="02040503050406030204"/>
              </a:rPr>
            </a:br>
            <a:r>
              <a:rPr lang="en-US" sz="3200" b="0" dirty="0">
                <a:solidFill>
                  <a:prstClr val="black"/>
                </a:solidFill>
                <a:latin typeface="Cambria" panose="02040503050406030204"/>
              </a:rPr>
              <a:t>     a) </a:t>
            </a:r>
            <a:r>
              <a:rPr lang="en-US" sz="3200" dirty="0">
                <a:solidFill>
                  <a:prstClr val="black"/>
                </a:solidFill>
                <a:latin typeface="Cambria" panose="02040503050406030204"/>
              </a:rPr>
              <a:t>CORS are </a:t>
            </a:r>
            <a:r>
              <a:rPr lang="en-US" sz="3200" u="sng" dirty="0">
                <a:solidFill>
                  <a:prstClr val="black"/>
                </a:solidFill>
                <a:latin typeface="Cambria" panose="02040503050406030204"/>
              </a:rPr>
              <a:t>not</a:t>
            </a:r>
            <a:r>
              <a:rPr lang="en-US" sz="3200" dirty="0">
                <a:solidFill>
                  <a:prstClr val="black"/>
                </a:solidFill>
                <a:latin typeface="Cambria" panose="02040503050406030204"/>
              </a:rPr>
              <a:t> in NCN</a:t>
            </a:r>
          </a:p>
        </p:txBody>
      </p:sp>
      <p:sp>
        <p:nvSpPr>
          <p:cNvPr id="15" name="Text Placeholder 8">
            <a:extLst>
              <a:ext uri="{FF2B5EF4-FFF2-40B4-BE49-F238E27FC236}">
                <a16:creationId xmlns:a16="http://schemas.microsoft.com/office/drawing/2014/main" id="{B1339B5C-9EEA-418F-BF51-8AA4AC1CF6A1}"/>
              </a:ext>
            </a:extLst>
          </p:cNvPr>
          <p:cNvSpPr>
            <a:spLocks noGrp="1"/>
          </p:cNvSpPr>
          <p:nvPr>
            <p:ph type="body" sz="half" idx="2"/>
          </p:nvPr>
        </p:nvSpPr>
        <p:spPr>
          <a:xfrm>
            <a:off x="609603" y="2407923"/>
            <a:ext cx="10972799" cy="3718244"/>
          </a:xfrm>
        </p:spPr>
        <p:txBody>
          <a:bodyPr>
            <a:noAutofit/>
          </a:bodyPr>
          <a:lstStyle/>
          <a:p>
            <a:r>
              <a:rPr lang="en-US" sz="2667" i="1" dirty="0"/>
              <a:t>Think of this as…</a:t>
            </a:r>
          </a:p>
          <a:p>
            <a:r>
              <a:rPr lang="en-US" sz="2667" dirty="0">
                <a:solidFill>
                  <a:prstClr val="black"/>
                </a:solidFill>
              </a:rPr>
              <a:t>Your GVX will have the CORS-Rover vectors, but non-NCN CORS.</a:t>
            </a:r>
            <a:endParaRPr lang="en-US" sz="2133" dirty="0">
              <a:solidFill>
                <a:prstClr val="black"/>
              </a:solidFill>
            </a:endParaRPr>
          </a:p>
          <a:p>
            <a:r>
              <a:rPr lang="en-US" sz="2667" dirty="0"/>
              <a:t>You are tying to the NCN by way of a CORS-CORS vector via OPUS Static.</a:t>
            </a:r>
          </a:p>
        </p:txBody>
      </p:sp>
    </p:spTree>
    <p:extLst>
      <p:ext uri="{BB962C8B-B14F-4D97-AF65-F5344CB8AC3E}">
        <p14:creationId xmlns:p14="http://schemas.microsoft.com/office/powerpoint/2010/main" val="976792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2CA936D-C6BB-4DD4-9A79-0D7F221C495E}"/>
              </a:ext>
            </a:extLst>
          </p:cNvPr>
          <p:cNvSpPr>
            <a:spLocks noGrp="1"/>
          </p:cNvSpPr>
          <p:nvPr>
            <p:ph type="dt" sz="half" idx="10"/>
          </p:nvPr>
        </p:nvSpPr>
        <p:spPr/>
        <p:txBody>
          <a:bodyPr/>
          <a:lstStyle/>
          <a:p>
            <a:fld id="{BDF99EBE-1D99-4820-90B5-C08EB2785337}" type="datetime5">
              <a:rPr lang="en-US" smtClean="0"/>
              <a:t>10-Sep-24</a:t>
            </a:fld>
            <a:endParaRPr lang="en-US"/>
          </a:p>
        </p:txBody>
      </p:sp>
      <p:sp>
        <p:nvSpPr>
          <p:cNvPr id="4" name="Slide Number Placeholder 3">
            <a:extLst>
              <a:ext uri="{FF2B5EF4-FFF2-40B4-BE49-F238E27FC236}">
                <a16:creationId xmlns:a16="http://schemas.microsoft.com/office/drawing/2014/main" id="{BD6587FF-AD62-45B9-AADB-477EA0CC6812}"/>
              </a:ext>
            </a:extLst>
          </p:cNvPr>
          <p:cNvSpPr>
            <a:spLocks noGrp="1"/>
          </p:cNvSpPr>
          <p:nvPr>
            <p:ph type="sldNum" sz="quarter" idx="12"/>
          </p:nvPr>
        </p:nvSpPr>
        <p:spPr/>
        <p:txBody>
          <a:bodyPr/>
          <a:lstStyle/>
          <a:p>
            <a:fld id="{D3D538F9-49A3-B84F-B36B-A7030CDE5D5B}" type="slidenum">
              <a:rPr lang="en-US" smtClean="0"/>
              <a:t>28</a:t>
            </a:fld>
            <a:endParaRPr lang="en-US"/>
          </a:p>
        </p:txBody>
      </p:sp>
      <p:pic>
        <p:nvPicPr>
          <p:cNvPr id="10" name="Picture 9">
            <a:extLst>
              <a:ext uri="{FF2B5EF4-FFF2-40B4-BE49-F238E27FC236}">
                <a16:creationId xmlns:a16="http://schemas.microsoft.com/office/drawing/2014/main" id="{7A14F954-EDF6-4297-B5B9-7F7D122EDCC2}"/>
              </a:ext>
            </a:extLst>
          </p:cNvPr>
          <p:cNvPicPr>
            <a:picLocks noChangeAspect="1"/>
          </p:cNvPicPr>
          <p:nvPr/>
        </p:nvPicPr>
        <p:blipFill>
          <a:blip r:embed="rId2"/>
          <a:stretch>
            <a:fillRect/>
          </a:stretch>
        </p:blipFill>
        <p:spPr>
          <a:xfrm>
            <a:off x="221995" y="2694369"/>
            <a:ext cx="11748010" cy="1469263"/>
          </a:xfrm>
          <a:prstGeom prst="rect">
            <a:avLst/>
          </a:prstGeom>
        </p:spPr>
      </p:pic>
    </p:spTree>
    <p:extLst>
      <p:ext uri="{BB962C8B-B14F-4D97-AF65-F5344CB8AC3E}">
        <p14:creationId xmlns:p14="http://schemas.microsoft.com/office/powerpoint/2010/main" val="37742790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EFBAF82-867E-4647-AEF5-434FFCD5C0A8}"/>
              </a:ext>
            </a:extLst>
          </p:cNvPr>
          <p:cNvSpPr>
            <a:spLocks noGrp="1"/>
          </p:cNvSpPr>
          <p:nvPr>
            <p:ph type="dt" sz="half" idx="10"/>
          </p:nvPr>
        </p:nvSpPr>
        <p:spPr/>
        <p:txBody>
          <a:bodyPr/>
          <a:lstStyle/>
          <a:p>
            <a:pPr>
              <a:defRPr/>
            </a:pPr>
            <a:fld id="{4BA06C06-A391-4289-8571-E133A4034A69}" type="datetime5">
              <a:rPr lang="en-US" smtClean="0">
                <a:solidFill>
                  <a:prstClr val="black">
                    <a:tint val="75000"/>
                  </a:prstClr>
                </a:solidFill>
                <a:latin typeface="Cambria" panose="02040503050406030204"/>
                <a:ea typeface="+mn-ea"/>
              </a:rPr>
              <a:t>10-Sep-24</a:t>
            </a:fld>
            <a:endParaRPr lang="en-US">
              <a:solidFill>
                <a:prstClr val="black">
                  <a:tint val="75000"/>
                </a:prstClr>
              </a:solidFill>
              <a:latin typeface="Cambria" panose="02040503050406030204"/>
              <a:ea typeface="+mn-ea"/>
            </a:endParaRPr>
          </a:p>
        </p:txBody>
      </p:sp>
      <p:sp>
        <p:nvSpPr>
          <p:cNvPr id="6" name="Slide Number Placeholder 5">
            <a:extLst>
              <a:ext uri="{FF2B5EF4-FFF2-40B4-BE49-F238E27FC236}">
                <a16:creationId xmlns:a16="http://schemas.microsoft.com/office/drawing/2014/main" id="{16600D95-A807-4BEF-81CF-4E19C67337D8}"/>
              </a:ext>
            </a:extLst>
          </p:cNvPr>
          <p:cNvSpPr>
            <a:spLocks noGrp="1"/>
          </p:cNvSpPr>
          <p:nvPr>
            <p:ph type="sldNum" sz="quarter" idx="12"/>
          </p:nvPr>
        </p:nvSpPr>
        <p:spPr/>
        <p:txBody>
          <a:bodyPr/>
          <a:lstStyle/>
          <a:p>
            <a:pPr>
              <a:defRPr/>
            </a:pPr>
            <a:fld id="{D3D538F9-49A3-B84F-B36B-A7030CDE5D5B}" type="slidenum">
              <a:rPr lang="en-US">
                <a:solidFill>
                  <a:prstClr val="black">
                    <a:tint val="75000"/>
                  </a:prstClr>
                </a:solidFill>
                <a:latin typeface="Calibri" panose="020F0502020204030204"/>
                <a:ea typeface="+mn-ea"/>
              </a:rPr>
              <a:pPr>
                <a:defRPr/>
              </a:pPr>
              <a:t>29</a:t>
            </a:fld>
            <a:endParaRPr lang="en-US">
              <a:solidFill>
                <a:prstClr val="black">
                  <a:tint val="75000"/>
                </a:prstClr>
              </a:solidFill>
              <a:latin typeface="Calibri" panose="020F0502020204030204"/>
              <a:ea typeface="+mn-ea"/>
            </a:endParaRPr>
          </a:p>
        </p:txBody>
      </p:sp>
      <p:cxnSp>
        <p:nvCxnSpPr>
          <p:cNvPr id="71" name="session">
            <a:extLst>
              <a:ext uri="{FF2B5EF4-FFF2-40B4-BE49-F238E27FC236}">
                <a16:creationId xmlns:a16="http://schemas.microsoft.com/office/drawing/2014/main" id="{C43DD99D-5218-4643-A676-14F1F7211884}"/>
              </a:ext>
            </a:extLst>
          </p:cNvPr>
          <p:cNvCxnSpPr>
            <a:cxnSpLocks/>
            <a:stCxn id="73" idx="4"/>
            <a:endCxn id="82" idx="0"/>
          </p:cNvCxnSpPr>
          <p:nvPr/>
        </p:nvCxnSpPr>
        <p:spPr>
          <a:xfrm>
            <a:off x="6654380" y="1915865"/>
            <a:ext cx="1481381" cy="3798655"/>
          </a:xfrm>
          <a:prstGeom prst="straightConnector1">
            <a:avLst/>
          </a:prstGeom>
          <a:ln w="66675" cap="rnd">
            <a:solidFill>
              <a:srgbClr val="0000CD"/>
            </a:solidFill>
            <a:prstDash val="solid"/>
            <a:round/>
            <a:tailEnd type="none" w="sm" len="med"/>
          </a:ln>
        </p:spPr>
        <p:style>
          <a:lnRef idx="1">
            <a:schemeClr val="accent1"/>
          </a:lnRef>
          <a:fillRef idx="0">
            <a:schemeClr val="accent1"/>
          </a:fillRef>
          <a:effectRef idx="0">
            <a:schemeClr val="accent1"/>
          </a:effectRef>
          <a:fontRef idx="minor">
            <a:schemeClr val="tx1"/>
          </a:fontRef>
        </p:style>
      </p:cxnSp>
      <p:grpSp>
        <p:nvGrpSpPr>
          <p:cNvPr id="72" name="CORS meet">
            <a:extLst>
              <a:ext uri="{FF2B5EF4-FFF2-40B4-BE49-F238E27FC236}">
                <a16:creationId xmlns:a16="http://schemas.microsoft.com/office/drawing/2014/main" id="{B946E6D6-58F8-41B5-AC0F-BBEF5F35F487}"/>
              </a:ext>
            </a:extLst>
          </p:cNvPr>
          <p:cNvGrpSpPr>
            <a:grpSpLocks noChangeAspect="1"/>
          </p:cNvGrpSpPr>
          <p:nvPr/>
        </p:nvGrpSpPr>
        <p:grpSpPr>
          <a:xfrm>
            <a:off x="6414002" y="1435104"/>
            <a:ext cx="480761" cy="480761"/>
            <a:chOff x="8189735" y="2209800"/>
            <a:chExt cx="762000" cy="762000"/>
          </a:xfrm>
        </p:grpSpPr>
        <p:sp>
          <p:nvSpPr>
            <p:cNvPr id="73" name="Oval 72">
              <a:extLst>
                <a:ext uri="{FF2B5EF4-FFF2-40B4-BE49-F238E27FC236}">
                  <a16:creationId xmlns:a16="http://schemas.microsoft.com/office/drawing/2014/main" id="{DBCE58AD-9BCF-489A-8C61-7DD8CB4FA372}"/>
                </a:ext>
              </a:extLst>
            </p:cNvPr>
            <p:cNvSpPr/>
            <p:nvPr/>
          </p:nvSpPr>
          <p:spPr>
            <a:xfrm>
              <a:off x="8189735" y="2209800"/>
              <a:ext cx="762000" cy="762000"/>
            </a:xfrm>
            <a:prstGeom prst="ellipse">
              <a:avLst/>
            </a:prstGeom>
            <a:solidFill>
              <a:srgbClr val="433478"/>
            </a:solidFill>
            <a:ln w="31750">
              <a:solidFill>
                <a:srgbClr val="FDCF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12760">
                <a:defRPr/>
              </a:pPr>
              <a:endParaRPr lang="en-US" sz="4267">
                <a:solidFill>
                  <a:prstClr val="black"/>
                </a:solidFill>
                <a:latin typeface="Calibri"/>
              </a:endParaRPr>
            </a:p>
          </p:txBody>
        </p:sp>
        <p:sp>
          <p:nvSpPr>
            <p:cNvPr id="74" name="Isosceles Triangle 73">
              <a:extLst>
                <a:ext uri="{FF2B5EF4-FFF2-40B4-BE49-F238E27FC236}">
                  <a16:creationId xmlns:a16="http://schemas.microsoft.com/office/drawing/2014/main" id="{4AFC9072-8BA4-41C7-A580-AF183695A0FA}"/>
                </a:ext>
              </a:extLst>
            </p:cNvPr>
            <p:cNvSpPr/>
            <p:nvPr/>
          </p:nvSpPr>
          <p:spPr>
            <a:xfrm>
              <a:off x="8273555" y="2241550"/>
              <a:ext cx="594360" cy="548640"/>
            </a:xfrm>
            <a:prstGeom prst="triangle">
              <a:avLst/>
            </a:prstGeom>
            <a:solidFill>
              <a:srgbClr val="433478"/>
            </a:solidFill>
            <a:ln w="31750">
              <a:solidFill>
                <a:srgbClr val="FDCF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12760">
                <a:defRPr/>
              </a:pPr>
              <a:endParaRPr lang="en-US" sz="4267" dirty="0">
                <a:solidFill>
                  <a:prstClr val="black"/>
                </a:solidFill>
                <a:latin typeface="Calibri"/>
              </a:endParaRPr>
            </a:p>
          </p:txBody>
        </p:sp>
      </p:grpSp>
      <p:cxnSp>
        <p:nvCxnSpPr>
          <p:cNvPr id="75" name="session">
            <a:extLst>
              <a:ext uri="{FF2B5EF4-FFF2-40B4-BE49-F238E27FC236}">
                <a16:creationId xmlns:a16="http://schemas.microsoft.com/office/drawing/2014/main" id="{37A08002-671B-41EE-829E-19AC905D391F}"/>
              </a:ext>
            </a:extLst>
          </p:cNvPr>
          <p:cNvCxnSpPr>
            <a:cxnSpLocks/>
            <a:stCxn id="88" idx="4"/>
            <a:endCxn id="82" idx="7"/>
          </p:cNvCxnSpPr>
          <p:nvPr/>
        </p:nvCxnSpPr>
        <p:spPr>
          <a:xfrm flipH="1">
            <a:off x="8305739" y="3488396"/>
            <a:ext cx="190596" cy="2296529"/>
          </a:xfrm>
          <a:prstGeom prst="straightConnector1">
            <a:avLst/>
          </a:prstGeom>
          <a:ln w="66675" cap="rnd">
            <a:solidFill>
              <a:srgbClr val="0000CD"/>
            </a:solidFill>
            <a:prstDash val="solid"/>
            <a:round/>
            <a:tailEnd type="none" w="sm" len="med"/>
          </a:ln>
        </p:spPr>
        <p:style>
          <a:lnRef idx="1">
            <a:schemeClr val="accent1"/>
          </a:lnRef>
          <a:fillRef idx="0">
            <a:schemeClr val="accent1"/>
          </a:fillRef>
          <a:effectRef idx="0">
            <a:schemeClr val="accent1"/>
          </a:effectRef>
          <a:fontRef idx="minor">
            <a:schemeClr val="tx1"/>
          </a:fontRef>
        </p:style>
      </p:cxnSp>
      <p:cxnSp>
        <p:nvCxnSpPr>
          <p:cNvPr id="76" name="session">
            <a:extLst>
              <a:ext uri="{FF2B5EF4-FFF2-40B4-BE49-F238E27FC236}">
                <a16:creationId xmlns:a16="http://schemas.microsoft.com/office/drawing/2014/main" id="{A2EB9721-FB9D-437B-8167-4B9D9E837338}"/>
              </a:ext>
            </a:extLst>
          </p:cNvPr>
          <p:cNvCxnSpPr>
            <a:cxnSpLocks/>
            <a:stCxn id="85" idx="2"/>
            <a:endCxn id="82" idx="6"/>
          </p:cNvCxnSpPr>
          <p:nvPr/>
        </p:nvCxnSpPr>
        <p:spPr>
          <a:xfrm flipH="1" flipV="1">
            <a:off x="8376141" y="5954898"/>
            <a:ext cx="2101360" cy="268989"/>
          </a:xfrm>
          <a:prstGeom prst="straightConnector1">
            <a:avLst/>
          </a:prstGeom>
          <a:ln w="66675" cap="rnd">
            <a:solidFill>
              <a:srgbClr val="0000CD"/>
            </a:solidFill>
            <a:prstDash val="solid"/>
            <a:round/>
            <a:tailEnd type="none" w="sm" len="med"/>
          </a:ln>
        </p:spPr>
        <p:style>
          <a:lnRef idx="1">
            <a:schemeClr val="accent1"/>
          </a:lnRef>
          <a:fillRef idx="0">
            <a:schemeClr val="accent1"/>
          </a:fillRef>
          <a:effectRef idx="0">
            <a:schemeClr val="accent1"/>
          </a:effectRef>
          <a:fontRef idx="minor">
            <a:schemeClr val="tx1"/>
          </a:fontRef>
        </p:style>
      </p:cxnSp>
      <p:cxnSp>
        <p:nvCxnSpPr>
          <p:cNvPr id="77" name="session">
            <a:extLst>
              <a:ext uri="{FF2B5EF4-FFF2-40B4-BE49-F238E27FC236}">
                <a16:creationId xmlns:a16="http://schemas.microsoft.com/office/drawing/2014/main" id="{C5E6501E-C6FF-46F2-95A1-966D67D06103}"/>
              </a:ext>
            </a:extLst>
          </p:cNvPr>
          <p:cNvCxnSpPr>
            <a:cxnSpLocks/>
            <a:stCxn id="101" idx="2"/>
            <a:endCxn id="82" idx="7"/>
          </p:cNvCxnSpPr>
          <p:nvPr/>
        </p:nvCxnSpPr>
        <p:spPr>
          <a:xfrm flipH="1">
            <a:off x="8305736" y="5178532"/>
            <a:ext cx="872112" cy="606393"/>
          </a:xfrm>
          <a:prstGeom prst="straightConnector1">
            <a:avLst/>
          </a:prstGeom>
          <a:ln w="66675" cap="rnd">
            <a:solidFill>
              <a:srgbClr val="0000CD"/>
            </a:solidFill>
            <a:prstDash val="solid"/>
            <a:round/>
            <a:tailEnd type="none" w="sm" len="med"/>
          </a:ln>
        </p:spPr>
        <p:style>
          <a:lnRef idx="1">
            <a:schemeClr val="accent1"/>
          </a:lnRef>
          <a:fillRef idx="0">
            <a:schemeClr val="accent1"/>
          </a:fillRef>
          <a:effectRef idx="0">
            <a:schemeClr val="accent1"/>
          </a:effectRef>
          <a:fontRef idx="minor">
            <a:schemeClr val="tx1"/>
          </a:fontRef>
        </p:style>
      </p:cxnSp>
      <p:grpSp>
        <p:nvGrpSpPr>
          <p:cNvPr id="78" name="Group 77">
            <a:extLst>
              <a:ext uri="{FF2B5EF4-FFF2-40B4-BE49-F238E27FC236}">
                <a16:creationId xmlns:a16="http://schemas.microsoft.com/office/drawing/2014/main" id="{BB482E03-B965-4CEA-BFAE-FF201191ABBD}"/>
              </a:ext>
            </a:extLst>
          </p:cNvPr>
          <p:cNvGrpSpPr/>
          <p:nvPr/>
        </p:nvGrpSpPr>
        <p:grpSpPr>
          <a:xfrm flipV="1">
            <a:off x="6621272" y="2210629"/>
            <a:ext cx="727245" cy="480761"/>
            <a:chOff x="16299988" y="2433852"/>
            <a:chExt cx="1011542" cy="814682"/>
          </a:xfrm>
        </p:grpSpPr>
        <p:cxnSp>
          <p:nvCxnSpPr>
            <p:cNvPr id="79" name="Connector: Curved 78">
              <a:extLst>
                <a:ext uri="{FF2B5EF4-FFF2-40B4-BE49-F238E27FC236}">
                  <a16:creationId xmlns:a16="http://schemas.microsoft.com/office/drawing/2014/main" id="{C82E46F9-52E4-428B-ACAF-4107B487F276}"/>
                </a:ext>
              </a:extLst>
            </p:cNvPr>
            <p:cNvCxnSpPr>
              <a:cxnSpLocks/>
            </p:cNvCxnSpPr>
            <p:nvPr/>
          </p:nvCxnSpPr>
          <p:spPr>
            <a:xfrm>
              <a:off x="16299988" y="2433852"/>
              <a:ext cx="1011541" cy="814681"/>
            </a:xfrm>
            <a:prstGeom prst="curvedConnector3">
              <a:avLst/>
            </a:prstGeom>
            <a:ln w="190500" cmpd="sng">
              <a:solidFill>
                <a:srgbClr val="F1F1F6"/>
              </a:solidFill>
            </a:ln>
            <a:extLst>
              <a:ext uri="{909E8E84-426E-40DD-AFC4-6F175D3DCCD1}">
                <a14:hiddenFill xmlns:a14="http://schemas.microsoft.com/office/drawing/2010/main">
                  <a:noFill/>
                </a14:hiddenFill>
              </a:ext>
            </a:extLst>
          </p:spPr>
          <p:style>
            <a:lnRef idx="1">
              <a:schemeClr val="accent1"/>
            </a:lnRef>
            <a:fillRef idx="0">
              <a:schemeClr val="accent1"/>
            </a:fillRef>
            <a:effectRef idx="0">
              <a:schemeClr val="accent1"/>
            </a:effectRef>
            <a:fontRef idx="minor">
              <a:schemeClr val="tx1"/>
            </a:fontRef>
          </p:style>
        </p:cxnSp>
        <p:cxnSp>
          <p:nvCxnSpPr>
            <p:cNvPr id="80" name="Connector: Curved 79">
              <a:extLst>
                <a:ext uri="{FF2B5EF4-FFF2-40B4-BE49-F238E27FC236}">
                  <a16:creationId xmlns:a16="http://schemas.microsoft.com/office/drawing/2014/main" id="{FD9B8B6B-2C45-4599-8DC0-AC32B3D43CEB}"/>
                </a:ext>
              </a:extLst>
            </p:cNvPr>
            <p:cNvCxnSpPr>
              <a:cxnSpLocks/>
            </p:cNvCxnSpPr>
            <p:nvPr/>
          </p:nvCxnSpPr>
          <p:spPr>
            <a:xfrm>
              <a:off x="16299989" y="2433853"/>
              <a:ext cx="1011541" cy="814681"/>
            </a:xfrm>
            <a:prstGeom prst="curvedConnector3">
              <a:avLst/>
            </a:prstGeom>
            <a:ln w="190500" cmpd="dbl">
              <a:solidFill>
                <a:schemeClr val="bg1">
                  <a:lumMod val="50000"/>
                </a:schemeClr>
              </a:solidFill>
            </a:ln>
            <a:extLst>
              <a:ext uri="{909E8E84-426E-40DD-AFC4-6F175D3DCCD1}">
                <a14:hiddenFill xmlns:a14="http://schemas.microsoft.com/office/drawing/2010/main">
                  <a:noFill/>
                </a14:hiddenFill>
              </a:ext>
            </a:extLst>
          </p:spPr>
          <p:style>
            <a:lnRef idx="1">
              <a:schemeClr val="accent1"/>
            </a:lnRef>
            <a:fillRef idx="0">
              <a:schemeClr val="accent1"/>
            </a:fillRef>
            <a:effectRef idx="0">
              <a:schemeClr val="accent1"/>
            </a:effectRef>
            <a:fontRef idx="minor">
              <a:schemeClr val="tx1"/>
            </a:fontRef>
          </p:style>
        </p:cxnSp>
      </p:grpSp>
      <p:grpSp>
        <p:nvGrpSpPr>
          <p:cNvPr id="81" name="CORS meet">
            <a:extLst>
              <a:ext uri="{FF2B5EF4-FFF2-40B4-BE49-F238E27FC236}">
                <a16:creationId xmlns:a16="http://schemas.microsoft.com/office/drawing/2014/main" id="{7B1F591C-5770-4F71-9643-D790A1A43E5D}"/>
              </a:ext>
            </a:extLst>
          </p:cNvPr>
          <p:cNvGrpSpPr>
            <a:grpSpLocks noChangeAspect="1"/>
          </p:cNvGrpSpPr>
          <p:nvPr/>
        </p:nvGrpSpPr>
        <p:grpSpPr>
          <a:xfrm>
            <a:off x="7895384" y="5714520"/>
            <a:ext cx="480761" cy="480761"/>
            <a:chOff x="8189735" y="2209800"/>
            <a:chExt cx="762000" cy="762000"/>
          </a:xfrm>
        </p:grpSpPr>
        <p:sp>
          <p:nvSpPr>
            <p:cNvPr id="82" name="Oval 81">
              <a:extLst>
                <a:ext uri="{FF2B5EF4-FFF2-40B4-BE49-F238E27FC236}">
                  <a16:creationId xmlns:a16="http://schemas.microsoft.com/office/drawing/2014/main" id="{29433F69-09FC-4B54-83CD-8C9FBF96568A}"/>
                </a:ext>
              </a:extLst>
            </p:cNvPr>
            <p:cNvSpPr/>
            <p:nvPr/>
          </p:nvSpPr>
          <p:spPr>
            <a:xfrm>
              <a:off x="8189735" y="2209800"/>
              <a:ext cx="762000" cy="762000"/>
            </a:xfrm>
            <a:prstGeom prst="ellipse">
              <a:avLst/>
            </a:prstGeom>
            <a:solidFill>
              <a:srgbClr val="433478"/>
            </a:solidFill>
            <a:ln w="31750">
              <a:solidFill>
                <a:srgbClr val="FDCF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12760">
                <a:defRPr/>
              </a:pPr>
              <a:endParaRPr lang="en-US" sz="4267">
                <a:solidFill>
                  <a:prstClr val="black"/>
                </a:solidFill>
                <a:latin typeface="Calibri"/>
              </a:endParaRPr>
            </a:p>
          </p:txBody>
        </p:sp>
        <p:sp>
          <p:nvSpPr>
            <p:cNvPr id="83" name="Isosceles Triangle 82">
              <a:extLst>
                <a:ext uri="{FF2B5EF4-FFF2-40B4-BE49-F238E27FC236}">
                  <a16:creationId xmlns:a16="http://schemas.microsoft.com/office/drawing/2014/main" id="{9B1434B0-01C5-4DBB-87FB-3C664AA76032}"/>
                </a:ext>
              </a:extLst>
            </p:cNvPr>
            <p:cNvSpPr/>
            <p:nvPr/>
          </p:nvSpPr>
          <p:spPr>
            <a:xfrm>
              <a:off x="8273555" y="2241550"/>
              <a:ext cx="594360" cy="548640"/>
            </a:xfrm>
            <a:prstGeom prst="triangle">
              <a:avLst/>
            </a:prstGeom>
            <a:solidFill>
              <a:srgbClr val="433478"/>
            </a:solidFill>
            <a:ln w="31750">
              <a:solidFill>
                <a:srgbClr val="FDCF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12760">
                <a:defRPr/>
              </a:pPr>
              <a:endParaRPr lang="en-US" sz="4267" dirty="0">
                <a:solidFill>
                  <a:prstClr val="black"/>
                </a:solidFill>
                <a:latin typeface="Calibri"/>
              </a:endParaRPr>
            </a:p>
          </p:txBody>
        </p:sp>
      </p:grpSp>
      <p:grpSp>
        <p:nvGrpSpPr>
          <p:cNvPr id="84" name="CORS meet">
            <a:extLst>
              <a:ext uri="{FF2B5EF4-FFF2-40B4-BE49-F238E27FC236}">
                <a16:creationId xmlns:a16="http://schemas.microsoft.com/office/drawing/2014/main" id="{E5A48071-05DB-4A6A-88D1-0AD4061B806F}"/>
              </a:ext>
            </a:extLst>
          </p:cNvPr>
          <p:cNvGrpSpPr>
            <a:grpSpLocks noChangeAspect="1"/>
          </p:cNvGrpSpPr>
          <p:nvPr/>
        </p:nvGrpSpPr>
        <p:grpSpPr>
          <a:xfrm>
            <a:off x="10477505" y="5983509"/>
            <a:ext cx="480761" cy="480761"/>
            <a:chOff x="8189735" y="2209800"/>
            <a:chExt cx="762000" cy="762000"/>
          </a:xfrm>
        </p:grpSpPr>
        <p:sp>
          <p:nvSpPr>
            <p:cNvPr id="85" name="Oval 84">
              <a:extLst>
                <a:ext uri="{FF2B5EF4-FFF2-40B4-BE49-F238E27FC236}">
                  <a16:creationId xmlns:a16="http://schemas.microsoft.com/office/drawing/2014/main" id="{F3674818-F4B1-4FF1-AF4C-D03EF3EB41D2}"/>
                </a:ext>
              </a:extLst>
            </p:cNvPr>
            <p:cNvSpPr/>
            <p:nvPr/>
          </p:nvSpPr>
          <p:spPr>
            <a:xfrm>
              <a:off x="8189735" y="2209800"/>
              <a:ext cx="762000" cy="762000"/>
            </a:xfrm>
            <a:prstGeom prst="ellipse">
              <a:avLst/>
            </a:prstGeom>
            <a:solidFill>
              <a:srgbClr val="433478"/>
            </a:solidFill>
            <a:ln w="31750">
              <a:solidFill>
                <a:srgbClr val="FDCF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12760">
                <a:defRPr/>
              </a:pPr>
              <a:endParaRPr lang="en-US" sz="4267">
                <a:solidFill>
                  <a:prstClr val="black"/>
                </a:solidFill>
                <a:latin typeface="Calibri"/>
              </a:endParaRPr>
            </a:p>
          </p:txBody>
        </p:sp>
        <p:sp>
          <p:nvSpPr>
            <p:cNvPr id="86" name="Isosceles Triangle 85">
              <a:extLst>
                <a:ext uri="{FF2B5EF4-FFF2-40B4-BE49-F238E27FC236}">
                  <a16:creationId xmlns:a16="http://schemas.microsoft.com/office/drawing/2014/main" id="{6D67BBF7-5E7F-4DEC-855D-D075BFA457AC}"/>
                </a:ext>
              </a:extLst>
            </p:cNvPr>
            <p:cNvSpPr/>
            <p:nvPr/>
          </p:nvSpPr>
          <p:spPr>
            <a:xfrm>
              <a:off x="8273555" y="2241550"/>
              <a:ext cx="594360" cy="548640"/>
            </a:xfrm>
            <a:prstGeom prst="triangle">
              <a:avLst/>
            </a:prstGeom>
            <a:solidFill>
              <a:srgbClr val="433478"/>
            </a:solidFill>
            <a:ln w="31750">
              <a:solidFill>
                <a:srgbClr val="FDCF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12760">
                <a:defRPr/>
              </a:pPr>
              <a:endParaRPr lang="en-US" sz="4267" dirty="0">
                <a:solidFill>
                  <a:prstClr val="black"/>
                </a:solidFill>
                <a:latin typeface="Calibri"/>
              </a:endParaRPr>
            </a:p>
          </p:txBody>
        </p:sp>
      </p:grpSp>
      <p:grpSp>
        <p:nvGrpSpPr>
          <p:cNvPr id="87" name="CORS meet">
            <a:extLst>
              <a:ext uri="{FF2B5EF4-FFF2-40B4-BE49-F238E27FC236}">
                <a16:creationId xmlns:a16="http://schemas.microsoft.com/office/drawing/2014/main" id="{9BCE88AC-106D-4B8A-8A6C-C445E1C60D17}"/>
              </a:ext>
            </a:extLst>
          </p:cNvPr>
          <p:cNvGrpSpPr>
            <a:grpSpLocks noChangeAspect="1"/>
          </p:cNvGrpSpPr>
          <p:nvPr/>
        </p:nvGrpSpPr>
        <p:grpSpPr>
          <a:xfrm>
            <a:off x="8255954" y="3007634"/>
            <a:ext cx="480761" cy="480761"/>
            <a:chOff x="8189735" y="2209800"/>
            <a:chExt cx="762000" cy="762000"/>
          </a:xfrm>
        </p:grpSpPr>
        <p:sp>
          <p:nvSpPr>
            <p:cNvPr id="88" name="Oval 87">
              <a:extLst>
                <a:ext uri="{FF2B5EF4-FFF2-40B4-BE49-F238E27FC236}">
                  <a16:creationId xmlns:a16="http://schemas.microsoft.com/office/drawing/2014/main" id="{E68C2309-033D-4B4C-849D-B2E26B727989}"/>
                </a:ext>
              </a:extLst>
            </p:cNvPr>
            <p:cNvSpPr/>
            <p:nvPr/>
          </p:nvSpPr>
          <p:spPr>
            <a:xfrm>
              <a:off x="8189735" y="2209800"/>
              <a:ext cx="762000" cy="762000"/>
            </a:xfrm>
            <a:prstGeom prst="ellipse">
              <a:avLst/>
            </a:prstGeom>
            <a:solidFill>
              <a:srgbClr val="433478"/>
            </a:solidFill>
            <a:ln w="31750">
              <a:solidFill>
                <a:srgbClr val="FDCF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12760">
                <a:defRPr/>
              </a:pPr>
              <a:endParaRPr lang="en-US" sz="4267">
                <a:solidFill>
                  <a:prstClr val="black"/>
                </a:solidFill>
                <a:latin typeface="Calibri"/>
              </a:endParaRPr>
            </a:p>
          </p:txBody>
        </p:sp>
        <p:sp>
          <p:nvSpPr>
            <p:cNvPr id="89" name="Isosceles Triangle 88">
              <a:extLst>
                <a:ext uri="{FF2B5EF4-FFF2-40B4-BE49-F238E27FC236}">
                  <a16:creationId xmlns:a16="http://schemas.microsoft.com/office/drawing/2014/main" id="{883A3BDF-775E-4470-BAA2-1BF3261E71AC}"/>
                </a:ext>
              </a:extLst>
            </p:cNvPr>
            <p:cNvSpPr/>
            <p:nvPr/>
          </p:nvSpPr>
          <p:spPr>
            <a:xfrm>
              <a:off x="8273555" y="2241550"/>
              <a:ext cx="594360" cy="548640"/>
            </a:xfrm>
            <a:prstGeom prst="triangle">
              <a:avLst/>
            </a:prstGeom>
            <a:solidFill>
              <a:srgbClr val="433478"/>
            </a:solidFill>
            <a:ln w="31750">
              <a:solidFill>
                <a:srgbClr val="FDCF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12760">
                <a:defRPr/>
              </a:pPr>
              <a:endParaRPr lang="en-US" sz="4267" dirty="0">
                <a:solidFill>
                  <a:prstClr val="black"/>
                </a:solidFill>
                <a:latin typeface="Calibri"/>
              </a:endParaRPr>
            </a:p>
          </p:txBody>
        </p:sp>
      </p:grpSp>
      <p:sp>
        <p:nvSpPr>
          <p:cNvPr id="90" name="RINEX meet">
            <a:extLst>
              <a:ext uri="{FF2B5EF4-FFF2-40B4-BE49-F238E27FC236}">
                <a16:creationId xmlns:a16="http://schemas.microsoft.com/office/drawing/2014/main" id="{648B1090-1EF7-4654-816C-F39BFE1B19AC}"/>
              </a:ext>
            </a:extLst>
          </p:cNvPr>
          <p:cNvSpPr>
            <a:spLocks noChangeAspect="1"/>
          </p:cNvSpPr>
          <p:nvPr/>
        </p:nvSpPr>
        <p:spPr>
          <a:xfrm>
            <a:off x="9173118" y="4935336"/>
            <a:ext cx="480761" cy="480761"/>
          </a:xfrm>
          <a:prstGeom prst="ellipse">
            <a:avLst/>
          </a:prstGeom>
          <a:solidFill>
            <a:srgbClr val="42E743"/>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12760">
              <a:defRPr/>
            </a:pPr>
            <a:endParaRPr lang="en-US" sz="4267">
              <a:solidFill>
                <a:prstClr val="black"/>
              </a:solidFill>
              <a:latin typeface="Calibri"/>
            </a:endParaRPr>
          </a:p>
        </p:txBody>
      </p:sp>
      <p:grpSp>
        <p:nvGrpSpPr>
          <p:cNvPr id="91" name="Group 90">
            <a:extLst>
              <a:ext uri="{FF2B5EF4-FFF2-40B4-BE49-F238E27FC236}">
                <a16:creationId xmlns:a16="http://schemas.microsoft.com/office/drawing/2014/main" id="{47BD0EC5-42C4-4337-8980-78C7B0A3A224}"/>
              </a:ext>
            </a:extLst>
          </p:cNvPr>
          <p:cNvGrpSpPr/>
          <p:nvPr/>
        </p:nvGrpSpPr>
        <p:grpSpPr>
          <a:xfrm>
            <a:off x="9177848" y="2487337"/>
            <a:ext cx="2372317" cy="2931571"/>
            <a:chOff x="6883386" y="1865503"/>
            <a:chExt cx="1779238" cy="2198678"/>
          </a:xfrm>
        </p:grpSpPr>
        <p:cxnSp>
          <p:nvCxnSpPr>
            <p:cNvPr id="92" name="GVX - RTN/RTK">
              <a:extLst>
                <a:ext uri="{FF2B5EF4-FFF2-40B4-BE49-F238E27FC236}">
                  <a16:creationId xmlns:a16="http://schemas.microsoft.com/office/drawing/2014/main" id="{1D753E48-16E5-4743-96EB-0B0D3327827E}"/>
                </a:ext>
              </a:extLst>
            </p:cNvPr>
            <p:cNvCxnSpPr>
              <a:cxnSpLocks/>
              <a:endCxn id="98" idx="2"/>
            </p:cNvCxnSpPr>
            <p:nvPr/>
          </p:nvCxnSpPr>
          <p:spPr>
            <a:xfrm flipV="1">
              <a:off x="7191819" y="2401849"/>
              <a:ext cx="52804" cy="1357740"/>
            </a:xfrm>
            <a:prstGeom prst="straightConnector1">
              <a:avLst/>
            </a:prstGeom>
            <a:ln w="66675" cap="rnd">
              <a:solidFill>
                <a:srgbClr val="7D26CD"/>
              </a:solidFill>
              <a:prstDash val="sysDash"/>
              <a:round/>
              <a:tailEnd type="arrow" w="sm" len="med"/>
            </a:ln>
          </p:spPr>
          <p:style>
            <a:lnRef idx="1">
              <a:schemeClr val="accent1"/>
            </a:lnRef>
            <a:fillRef idx="0">
              <a:schemeClr val="accent1"/>
            </a:fillRef>
            <a:effectRef idx="0">
              <a:schemeClr val="accent1"/>
            </a:effectRef>
            <a:fontRef idx="minor">
              <a:schemeClr val="tx1"/>
            </a:fontRef>
          </p:style>
        </p:cxnSp>
        <p:cxnSp>
          <p:nvCxnSpPr>
            <p:cNvPr id="93" name="GVX - RTN/RTK">
              <a:extLst>
                <a:ext uri="{FF2B5EF4-FFF2-40B4-BE49-F238E27FC236}">
                  <a16:creationId xmlns:a16="http://schemas.microsoft.com/office/drawing/2014/main" id="{D0919F5F-FF86-4158-A3F7-491E4120DCEC}"/>
                </a:ext>
              </a:extLst>
            </p:cNvPr>
            <p:cNvCxnSpPr>
              <a:cxnSpLocks/>
              <a:endCxn id="99" idx="2"/>
            </p:cNvCxnSpPr>
            <p:nvPr/>
          </p:nvCxnSpPr>
          <p:spPr>
            <a:xfrm flipV="1">
              <a:off x="7191819" y="2158863"/>
              <a:ext cx="709636" cy="1600726"/>
            </a:xfrm>
            <a:prstGeom prst="straightConnector1">
              <a:avLst/>
            </a:prstGeom>
            <a:ln w="66675" cap="rnd">
              <a:solidFill>
                <a:srgbClr val="7D26CD"/>
              </a:solidFill>
              <a:prstDash val="sysDash"/>
              <a:round/>
              <a:tailEnd type="arrow" w="sm" len="med"/>
            </a:ln>
          </p:spPr>
          <p:style>
            <a:lnRef idx="1">
              <a:schemeClr val="accent1"/>
            </a:lnRef>
            <a:fillRef idx="0">
              <a:schemeClr val="accent1"/>
            </a:fillRef>
            <a:effectRef idx="0">
              <a:schemeClr val="accent1"/>
            </a:effectRef>
            <a:fontRef idx="minor">
              <a:schemeClr val="tx1"/>
            </a:fontRef>
          </p:style>
        </p:cxnSp>
        <p:cxnSp>
          <p:nvCxnSpPr>
            <p:cNvPr id="94" name="GVX - RTN/RTK">
              <a:extLst>
                <a:ext uri="{FF2B5EF4-FFF2-40B4-BE49-F238E27FC236}">
                  <a16:creationId xmlns:a16="http://schemas.microsoft.com/office/drawing/2014/main" id="{4C21B657-2955-4DDF-8301-7E69405A75E0}"/>
                </a:ext>
              </a:extLst>
            </p:cNvPr>
            <p:cNvCxnSpPr>
              <a:cxnSpLocks/>
              <a:endCxn id="97" idx="2"/>
            </p:cNvCxnSpPr>
            <p:nvPr/>
          </p:nvCxnSpPr>
          <p:spPr>
            <a:xfrm flipV="1">
              <a:off x="7191819" y="3054317"/>
              <a:ext cx="749325" cy="705272"/>
            </a:xfrm>
            <a:prstGeom prst="straightConnector1">
              <a:avLst/>
            </a:prstGeom>
            <a:ln w="66675" cap="rnd">
              <a:solidFill>
                <a:srgbClr val="7D26CD"/>
              </a:solidFill>
              <a:prstDash val="sysDash"/>
              <a:round/>
              <a:tailEnd type="arrow" w="sm" len="med"/>
            </a:ln>
          </p:spPr>
          <p:style>
            <a:lnRef idx="1">
              <a:schemeClr val="accent1"/>
            </a:lnRef>
            <a:fillRef idx="0">
              <a:schemeClr val="accent1"/>
            </a:fillRef>
            <a:effectRef idx="0">
              <a:schemeClr val="accent1"/>
            </a:effectRef>
            <a:fontRef idx="minor">
              <a:schemeClr val="tx1"/>
            </a:fontRef>
          </p:style>
        </p:cxnSp>
        <p:cxnSp>
          <p:nvCxnSpPr>
            <p:cNvPr id="95" name="GVX - RTN/RTK">
              <a:extLst>
                <a:ext uri="{FF2B5EF4-FFF2-40B4-BE49-F238E27FC236}">
                  <a16:creationId xmlns:a16="http://schemas.microsoft.com/office/drawing/2014/main" id="{6FB8B32F-533C-4248-A06D-84B798AC7946}"/>
                </a:ext>
              </a:extLst>
            </p:cNvPr>
            <p:cNvCxnSpPr>
              <a:cxnSpLocks/>
              <a:endCxn id="96" idx="1"/>
            </p:cNvCxnSpPr>
            <p:nvPr/>
          </p:nvCxnSpPr>
          <p:spPr>
            <a:xfrm flipV="1">
              <a:off x="7191819" y="3146600"/>
              <a:ext cx="1177445" cy="612989"/>
            </a:xfrm>
            <a:prstGeom prst="straightConnector1">
              <a:avLst/>
            </a:prstGeom>
            <a:ln w="66675" cap="rnd">
              <a:solidFill>
                <a:srgbClr val="7D26CD"/>
              </a:solidFill>
              <a:prstDash val="sysDash"/>
              <a:round/>
              <a:tailEnd type="arrow" w="sm" len="med"/>
            </a:ln>
          </p:spPr>
          <p:style>
            <a:lnRef idx="1">
              <a:schemeClr val="accent1"/>
            </a:lnRef>
            <a:fillRef idx="0">
              <a:schemeClr val="accent1"/>
            </a:fillRef>
            <a:effectRef idx="0">
              <a:schemeClr val="accent1"/>
            </a:effectRef>
            <a:fontRef idx="minor">
              <a:schemeClr val="tx1"/>
            </a:fontRef>
          </p:style>
        </p:cxnSp>
        <p:sp>
          <p:nvSpPr>
            <p:cNvPr id="96" name="GVX meet">
              <a:extLst>
                <a:ext uri="{FF2B5EF4-FFF2-40B4-BE49-F238E27FC236}">
                  <a16:creationId xmlns:a16="http://schemas.microsoft.com/office/drawing/2014/main" id="{71559676-4799-474B-91EE-325602032D17}"/>
                </a:ext>
              </a:extLst>
            </p:cNvPr>
            <p:cNvSpPr>
              <a:spLocks noChangeAspect="1"/>
            </p:cNvSpPr>
            <p:nvPr/>
          </p:nvSpPr>
          <p:spPr>
            <a:xfrm>
              <a:off x="8369264" y="2999920"/>
              <a:ext cx="293360" cy="293360"/>
            </a:xfrm>
            <a:prstGeom prst="diamond">
              <a:avLst/>
            </a:prstGeom>
            <a:solidFill>
              <a:srgbClr val="42E743"/>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12760">
                <a:defRPr/>
              </a:pPr>
              <a:endParaRPr lang="en-US" sz="4267" dirty="0">
                <a:solidFill>
                  <a:prstClr val="black"/>
                </a:solidFill>
                <a:latin typeface="Calibri"/>
              </a:endParaRPr>
            </a:p>
          </p:txBody>
        </p:sp>
        <p:sp>
          <p:nvSpPr>
            <p:cNvPr id="97" name="GVX meet">
              <a:extLst>
                <a:ext uri="{FF2B5EF4-FFF2-40B4-BE49-F238E27FC236}">
                  <a16:creationId xmlns:a16="http://schemas.microsoft.com/office/drawing/2014/main" id="{B815E243-DCF7-4168-9F2C-879EBD3E675C}"/>
                </a:ext>
              </a:extLst>
            </p:cNvPr>
            <p:cNvSpPr>
              <a:spLocks noChangeAspect="1"/>
            </p:cNvSpPr>
            <p:nvPr/>
          </p:nvSpPr>
          <p:spPr>
            <a:xfrm>
              <a:off x="7794464" y="2760957"/>
              <a:ext cx="293360" cy="293360"/>
            </a:xfrm>
            <a:prstGeom prst="diamond">
              <a:avLst/>
            </a:prstGeom>
            <a:solidFill>
              <a:srgbClr val="42E743"/>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12760">
                <a:defRPr/>
              </a:pPr>
              <a:endParaRPr lang="en-US" sz="4267" dirty="0">
                <a:solidFill>
                  <a:prstClr val="black"/>
                </a:solidFill>
                <a:latin typeface="Calibri"/>
              </a:endParaRPr>
            </a:p>
          </p:txBody>
        </p:sp>
        <p:sp>
          <p:nvSpPr>
            <p:cNvPr id="98" name="GVX meet">
              <a:extLst>
                <a:ext uri="{FF2B5EF4-FFF2-40B4-BE49-F238E27FC236}">
                  <a16:creationId xmlns:a16="http://schemas.microsoft.com/office/drawing/2014/main" id="{6CDAB389-0268-4A0B-848F-DC8893E14BC5}"/>
                </a:ext>
              </a:extLst>
            </p:cNvPr>
            <p:cNvSpPr>
              <a:spLocks noChangeAspect="1"/>
            </p:cNvSpPr>
            <p:nvPr/>
          </p:nvSpPr>
          <p:spPr>
            <a:xfrm>
              <a:off x="7097943" y="2108489"/>
              <a:ext cx="293360" cy="293360"/>
            </a:xfrm>
            <a:prstGeom prst="diamond">
              <a:avLst/>
            </a:prstGeom>
            <a:solidFill>
              <a:srgbClr val="42E743"/>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12760">
                <a:defRPr/>
              </a:pPr>
              <a:endParaRPr lang="en-US" sz="4267" dirty="0">
                <a:solidFill>
                  <a:prstClr val="black"/>
                </a:solidFill>
                <a:latin typeface="Calibri"/>
              </a:endParaRPr>
            </a:p>
          </p:txBody>
        </p:sp>
        <p:sp>
          <p:nvSpPr>
            <p:cNvPr id="99" name="GVX meet">
              <a:extLst>
                <a:ext uri="{FF2B5EF4-FFF2-40B4-BE49-F238E27FC236}">
                  <a16:creationId xmlns:a16="http://schemas.microsoft.com/office/drawing/2014/main" id="{E182C5DF-32CB-4451-B4FE-4F4C310E2E79}"/>
                </a:ext>
              </a:extLst>
            </p:cNvPr>
            <p:cNvSpPr>
              <a:spLocks noChangeAspect="1"/>
            </p:cNvSpPr>
            <p:nvPr/>
          </p:nvSpPr>
          <p:spPr>
            <a:xfrm>
              <a:off x="7754775" y="1865503"/>
              <a:ext cx="293360" cy="293360"/>
            </a:xfrm>
            <a:prstGeom prst="diamond">
              <a:avLst/>
            </a:prstGeom>
            <a:solidFill>
              <a:srgbClr val="42E743"/>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12760">
                <a:defRPr/>
              </a:pPr>
              <a:endParaRPr lang="en-US" sz="4267" dirty="0">
                <a:solidFill>
                  <a:prstClr val="black"/>
                </a:solidFill>
                <a:latin typeface="Calibri"/>
              </a:endParaRPr>
            </a:p>
          </p:txBody>
        </p:sp>
        <p:grpSp>
          <p:nvGrpSpPr>
            <p:cNvPr id="100" name="RINEX+GVX meet">
              <a:extLst>
                <a:ext uri="{FF2B5EF4-FFF2-40B4-BE49-F238E27FC236}">
                  <a16:creationId xmlns:a16="http://schemas.microsoft.com/office/drawing/2014/main" id="{C2529FFC-1D43-454E-B9B8-B9C833896C6E}"/>
                </a:ext>
              </a:extLst>
            </p:cNvPr>
            <p:cNvGrpSpPr>
              <a:grpSpLocks noChangeAspect="1"/>
            </p:cNvGrpSpPr>
            <p:nvPr/>
          </p:nvGrpSpPr>
          <p:grpSpPr>
            <a:xfrm>
              <a:off x="6883386" y="3703610"/>
              <a:ext cx="360571" cy="360571"/>
              <a:chOff x="6508495" y="3073095"/>
              <a:chExt cx="360571" cy="360571"/>
            </a:xfrm>
          </p:grpSpPr>
          <p:sp>
            <p:nvSpPr>
              <p:cNvPr id="101" name="Oval 100">
                <a:extLst>
                  <a:ext uri="{FF2B5EF4-FFF2-40B4-BE49-F238E27FC236}">
                    <a16:creationId xmlns:a16="http://schemas.microsoft.com/office/drawing/2014/main" id="{100A02D8-F2F1-47B8-A3C3-12BE48E183DC}"/>
                  </a:ext>
                </a:extLst>
              </p:cNvPr>
              <p:cNvSpPr>
                <a:spLocks noChangeAspect="1"/>
              </p:cNvSpPr>
              <p:nvPr/>
            </p:nvSpPr>
            <p:spPr>
              <a:xfrm>
                <a:off x="6508495" y="3073095"/>
                <a:ext cx="360571" cy="360571"/>
              </a:xfrm>
              <a:prstGeom prst="ellipse">
                <a:avLst/>
              </a:prstGeom>
              <a:solidFill>
                <a:srgbClr val="42E743"/>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12760">
                  <a:defRPr/>
                </a:pPr>
                <a:endParaRPr lang="en-US" sz="4267">
                  <a:solidFill>
                    <a:prstClr val="black"/>
                  </a:solidFill>
                  <a:latin typeface="Calibri"/>
                </a:endParaRPr>
              </a:p>
            </p:txBody>
          </p:sp>
          <p:sp>
            <p:nvSpPr>
              <p:cNvPr id="102" name="Diamond 101">
                <a:extLst>
                  <a:ext uri="{FF2B5EF4-FFF2-40B4-BE49-F238E27FC236}">
                    <a16:creationId xmlns:a16="http://schemas.microsoft.com/office/drawing/2014/main" id="{B0C39094-A3B9-4DA6-915B-130F04D5D649}"/>
                  </a:ext>
                </a:extLst>
              </p:cNvPr>
              <p:cNvSpPr>
                <a:spLocks noChangeAspect="1"/>
              </p:cNvSpPr>
              <p:nvPr/>
            </p:nvSpPr>
            <p:spPr>
              <a:xfrm>
                <a:off x="6542876" y="3106579"/>
                <a:ext cx="293360" cy="293360"/>
              </a:xfrm>
              <a:prstGeom prst="diamond">
                <a:avLst/>
              </a:prstGeom>
              <a:solidFill>
                <a:srgbClr val="42E743"/>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12760">
                  <a:defRPr/>
                </a:pPr>
                <a:endParaRPr lang="en-US" sz="4267">
                  <a:solidFill>
                    <a:prstClr val="black"/>
                  </a:solidFill>
                  <a:latin typeface="Calibri"/>
                </a:endParaRPr>
              </a:p>
            </p:txBody>
          </p:sp>
        </p:grpSp>
      </p:grpSp>
      <p:sp>
        <p:nvSpPr>
          <p:cNvPr id="7" name="Title 6">
            <a:extLst>
              <a:ext uri="{FF2B5EF4-FFF2-40B4-BE49-F238E27FC236}">
                <a16:creationId xmlns:a16="http://schemas.microsoft.com/office/drawing/2014/main" id="{CE63FE83-9431-4217-B460-89CCE4B29E1E}"/>
              </a:ext>
            </a:extLst>
          </p:cNvPr>
          <p:cNvSpPr>
            <a:spLocks noGrp="1"/>
          </p:cNvSpPr>
          <p:nvPr>
            <p:ph type="title"/>
          </p:nvPr>
        </p:nvSpPr>
        <p:spPr>
          <a:xfrm>
            <a:off x="609600" y="222669"/>
            <a:ext cx="11582400" cy="1271667"/>
          </a:xfrm>
        </p:spPr>
        <p:txBody>
          <a:bodyPr>
            <a:noAutofit/>
          </a:bodyPr>
          <a:lstStyle/>
          <a:p>
            <a:r>
              <a:rPr lang="en-US" b="0" dirty="0"/>
              <a:t>1) </a:t>
            </a:r>
            <a:r>
              <a:rPr lang="en-US" sz="3733" dirty="0"/>
              <a:t>CORS + RTN</a:t>
            </a:r>
            <a:br>
              <a:rPr lang="en-US" b="0" dirty="0"/>
            </a:br>
            <a:r>
              <a:rPr lang="en-US" b="0" dirty="0"/>
              <a:t>     b) </a:t>
            </a:r>
            <a:r>
              <a:rPr lang="en-US" sz="3200" dirty="0"/>
              <a:t>CORS are </a:t>
            </a:r>
            <a:r>
              <a:rPr lang="en-US" sz="3200" u="sng" dirty="0"/>
              <a:t>not</a:t>
            </a:r>
            <a:r>
              <a:rPr lang="en-US" sz="3200" dirty="0"/>
              <a:t> in NCN </a:t>
            </a:r>
            <a:r>
              <a:rPr lang="en-US" sz="3200" i="1" dirty="0"/>
              <a:t>but</a:t>
            </a:r>
            <a:r>
              <a:rPr lang="en-US" sz="3200" dirty="0"/>
              <a:t> have Datasheet/PID (are in IDB)</a:t>
            </a:r>
            <a:endParaRPr lang="en-US" dirty="0"/>
          </a:p>
        </p:txBody>
      </p:sp>
      <p:sp>
        <p:nvSpPr>
          <p:cNvPr id="43" name="Text Placeholder 8">
            <a:extLst>
              <a:ext uri="{FF2B5EF4-FFF2-40B4-BE49-F238E27FC236}">
                <a16:creationId xmlns:a16="http://schemas.microsoft.com/office/drawing/2014/main" id="{AD1AE267-25FC-4139-ACBC-FD1DB0D42EC7}"/>
              </a:ext>
            </a:extLst>
          </p:cNvPr>
          <p:cNvSpPr txBox="1">
            <a:spLocks/>
          </p:cNvSpPr>
          <p:nvPr/>
        </p:nvSpPr>
        <p:spPr>
          <a:xfrm>
            <a:off x="203338" y="1608704"/>
            <a:ext cx="8292996" cy="4782379"/>
          </a:xfrm>
          <a:prstGeom prst="rect">
            <a:avLst/>
          </a:prstGeom>
        </p:spPr>
        <p:txBody>
          <a:bodyPr vert="horz" lIns="121920" tIns="60960" rIns="121920" bIns="60960" rtlCol="0">
            <a:noAutofit/>
          </a:bodyPr>
          <a:lstStyle>
            <a:lvl1pPr marL="0" indent="0" algn="l" defTabSz="457200" rtl="0" eaLnBrk="1" latinLnBrk="0" hangingPunct="1">
              <a:spcBef>
                <a:spcPct val="20000"/>
              </a:spcBef>
              <a:buFont typeface="Arial"/>
              <a:buNone/>
              <a:defRPr sz="1400" kern="1200">
                <a:solidFill>
                  <a:schemeClr val="tx1"/>
                </a:solidFill>
                <a:latin typeface="+mj-lt"/>
                <a:ea typeface="+mn-ea"/>
                <a:cs typeface="+mn-cs"/>
              </a:defRPr>
            </a:lvl1pPr>
            <a:lvl2pPr marL="457200" indent="0" algn="l" defTabSz="457200" rtl="0" eaLnBrk="1" latinLnBrk="0" hangingPunct="1">
              <a:spcBef>
                <a:spcPct val="20000"/>
              </a:spcBef>
              <a:buFont typeface="Arial"/>
              <a:buNone/>
              <a:defRPr sz="1200" kern="1200">
                <a:solidFill>
                  <a:schemeClr val="tx1"/>
                </a:solidFill>
                <a:latin typeface="+mj-lt"/>
                <a:ea typeface="+mn-ea"/>
                <a:cs typeface="+mn-cs"/>
              </a:defRPr>
            </a:lvl2pPr>
            <a:lvl3pPr marL="914400" indent="0" algn="l" defTabSz="457200" rtl="0" eaLnBrk="1" latinLnBrk="0" hangingPunct="1">
              <a:spcBef>
                <a:spcPct val="20000"/>
              </a:spcBef>
              <a:buFont typeface="Arial"/>
              <a:buNone/>
              <a:defRPr sz="1000" kern="1200">
                <a:solidFill>
                  <a:schemeClr val="tx1"/>
                </a:solidFill>
                <a:latin typeface="+mj-lt"/>
                <a:ea typeface="+mn-ea"/>
                <a:cs typeface="+mn-cs"/>
              </a:defRPr>
            </a:lvl3pPr>
            <a:lvl4pPr marL="1371600" indent="0" algn="l" defTabSz="457200" rtl="0" eaLnBrk="1" latinLnBrk="0" hangingPunct="1">
              <a:spcBef>
                <a:spcPct val="20000"/>
              </a:spcBef>
              <a:buFont typeface="Arial"/>
              <a:buNone/>
              <a:defRPr sz="900" kern="1200">
                <a:solidFill>
                  <a:schemeClr val="tx1"/>
                </a:solidFill>
                <a:latin typeface="+mj-lt"/>
                <a:ea typeface="+mn-ea"/>
                <a:cs typeface="+mn-cs"/>
              </a:defRPr>
            </a:lvl4pPr>
            <a:lvl5pPr marL="1828800" indent="0" algn="l" defTabSz="457200" rtl="0" eaLnBrk="1" latinLnBrk="0" hangingPunct="1">
              <a:spcBef>
                <a:spcPct val="20000"/>
              </a:spcBef>
              <a:buFont typeface="Arial"/>
              <a:buNone/>
              <a:defRPr sz="900" kern="1200">
                <a:solidFill>
                  <a:schemeClr val="tx1"/>
                </a:solidFill>
                <a:latin typeface="+mj-lt"/>
                <a:ea typeface="+mn-ea"/>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marL="302676" indent="-302676" defTabSz="609585">
              <a:spcBef>
                <a:spcPts val="800"/>
              </a:spcBef>
              <a:buFont typeface="+mj-lt"/>
              <a:buAutoNum type="arabicPeriod"/>
              <a:defRPr/>
            </a:pPr>
            <a:r>
              <a:rPr lang="en-US" sz="2400" dirty="0">
                <a:solidFill>
                  <a:prstClr val="black"/>
                </a:solidFill>
                <a:latin typeface="Cambria" panose="02040503050406030204"/>
              </a:rPr>
              <a:t>Collect field data with Rover(s)</a:t>
            </a:r>
          </a:p>
          <a:p>
            <a:pPr marL="302676" indent="-302676" defTabSz="609585">
              <a:spcBef>
                <a:spcPts val="800"/>
              </a:spcBef>
              <a:buFont typeface="+mj-lt"/>
              <a:buAutoNum type="arabicPeriod"/>
              <a:defRPr/>
            </a:pPr>
            <a:r>
              <a:rPr lang="en-US" sz="2400" dirty="0">
                <a:solidFill>
                  <a:prstClr val="black"/>
                </a:solidFill>
                <a:latin typeface="Cambria" panose="02040503050406030204"/>
              </a:rPr>
              <a:t>Download non-NCN CORS data</a:t>
            </a:r>
          </a:p>
          <a:p>
            <a:pPr marL="613818" lvl="1" indent="-230712" defTabSz="609585">
              <a:buFont typeface="Cambria" panose="02040503050406030204" pitchFamily="18" charset="0"/>
              <a:buChar char="‒"/>
              <a:defRPr/>
            </a:pPr>
            <a:r>
              <a:rPr lang="en-US" sz="2133" dirty="0">
                <a:solidFill>
                  <a:prstClr val="black"/>
                </a:solidFill>
                <a:latin typeface="Cambria" panose="02040503050406030204"/>
              </a:rPr>
              <a:t>From your network provider</a:t>
            </a:r>
          </a:p>
          <a:p>
            <a:pPr marL="302676" indent="-302676" defTabSz="609585">
              <a:spcBef>
                <a:spcPts val="800"/>
              </a:spcBef>
              <a:buFont typeface="+mj-lt"/>
              <a:buAutoNum type="arabicPeriod"/>
              <a:defRPr/>
            </a:pPr>
            <a:r>
              <a:rPr lang="en-US" sz="2400" dirty="0">
                <a:solidFill>
                  <a:prstClr val="black"/>
                </a:solidFill>
                <a:latin typeface="Cambria" panose="02040503050406030204"/>
              </a:rPr>
              <a:t>Upload WinDesc files</a:t>
            </a:r>
          </a:p>
          <a:p>
            <a:pPr marL="302676" indent="-302676" defTabSz="609585">
              <a:spcBef>
                <a:spcPts val="800"/>
              </a:spcBef>
              <a:buFont typeface="+mj-lt"/>
              <a:buAutoNum type="arabicPeriod"/>
              <a:defRPr/>
            </a:pPr>
            <a:r>
              <a:rPr lang="en-US" sz="2400" dirty="0">
                <a:solidFill>
                  <a:prstClr val="black"/>
                </a:solidFill>
                <a:latin typeface="Cambria" panose="02040503050406030204"/>
              </a:rPr>
              <a:t>Upload non-NCN CORS data to OPUS Projects</a:t>
            </a:r>
          </a:p>
          <a:p>
            <a:pPr marL="613818" lvl="1" indent="-230712" defTabSz="609585">
              <a:buFont typeface="Cambria" panose="02040503050406030204" pitchFamily="18" charset="0"/>
              <a:buChar char="‒"/>
              <a:defRPr/>
            </a:pPr>
            <a:r>
              <a:rPr lang="en-US" sz="2133" dirty="0">
                <a:solidFill>
                  <a:prstClr val="black"/>
                </a:solidFill>
                <a:latin typeface="Cambria" panose="02040503050406030204"/>
              </a:rPr>
              <a:t>Using OPUS Static and Project ID</a:t>
            </a:r>
          </a:p>
          <a:p>
            <a:pPr marL="302676" indent="-302676" defTabSz="609585">
              <a:spcBef>
                <a:spcPts val="800"/>
              </a:spcBef>
              <a:buFont typeface="+mj-lt"/>
              <a:buAutoNum type="arabicPeriod"/>
              <a:defRPr/>
            </a:pPr>
            <a:r>
              <a:rPr lang="en-US" sz="2400" dirty="0">
                <a:solidFill>
                  <a:prstClr val="black"/>
                </a:solidFill>
                <a:latin typeface="Cambria" panose="02040503050406030204"/>
              </a:rPr>
              <a:t>Create GVX in your software and upload it</a:t>
            </a:r>
          </a:p>
          <a:p>
            <a:pPr marL="311143" indent="-311143" defTabSz="609585">
              <a:spcBef>
                <a:spcPts val="800"/>
              </a:spcBef>
              <a:buFont typeface="+mj-lt"/>
              <a:buAutoNum type="arabicPeriod"/>
              <a:defRPr/>
            </a:pPr>
            <a:r>
              <a:rPr lang="en-US" sz="2400" dirty="0">
                <a:solidFill>
                  <a:prstClr val="black"/>
                </a:solidFill>
                <a:latin typeface="Cambria" panose="02040503050406030204"/>
              </a:rPr>
              <a:t>Session Processing</a:t>
            </a:r>
          </a:p>
          <a:p>
            <a:pPr marL="842412" lvl="1" indent="-232828" defTabSz="609585">
              <a:spcBef>
                <a:spcPts val="400"/>
              </a:spcBef>
              <a:buFont typeface="Cambria" panose="02040503050406030204" pitchFamily="18" charset="0"/>
              <a:buChar char="‒"/>
              <a:defRPr/>
            </a:pPr>
            <a:r>
              <a:rPr lang="en-US" sz="2400" dirty="0">
                <a:solidFill>
                  <a:prstClr val="black"/>
                </a:solidFill>
                <a:latin typeface="Cambria" panose="02040503050406030204"/>
              </a:rPr>
              <a:t>Aligns your CORS (RTN Base) to NCN</a:t>
            </a:r>
          </a:p>
          <a:p>
            <a:pPr marL="311143" indent="-311143" defTabSz="609585">
              <a:spcBef>
                <a:spcPts val="800"/>
              </a:spcBef>
              <a:buFont typeface="+mj-lt"/>
              <a:buAutoNum type="arabicPeriod"/>
              <a:defRPr/>
            </a:pPr>
            <a:r>
              <a:rPr lang="en-US" sz="2400" dirty="0">
                <a:solidFill>
                  <a:prstClr val="black"/>
                </a:solidFill>
                <a:latin typeface="Cambria" panose="02040503050406030204"/>
              </a:rPr>
              <a:t>Network Adjustment</a:t>
            </a:r>
          </a:p>
          <a:p>
            <a:pPr marL="842412" lvl="1" indent="-232828" defTabSz="609585">
              <a:spcBef>
                <a:spcPts val="400"/>
              </a:spcBef>
              <a:buFont typeface="Cambria" panose="02040503050406030204" pitchFamily="18" charset="0"/>
              <a:buChar char="‒"/>
              <a:defRPr/>
            </a:pPr>
            <a:r>
              <a:rPr lang="en-US" sz="2400" dirty="0">
                <a:solidFill>
                  <a:prstClr val="black"/>
                </a:solidFill>
                <a:latin typeface="Cambria" panose="02040503050406030204"/>
              </a:rPr>
              <a:t>Select Constraints (NCN or non-NCN CORS Datasheet)</a:t>
            </a:r>
          </a:p>
        </p:txBody>
      </p:sp>
    </p:spTree>
    <p:extLst>
      <p:ext uri="{BB962C8B-B14F-4D97-AF65-F5344CB8AC3E}">
        <p14:creationId xmlns:p14="http://schemas.microsoft.com/office/powerpoint/2010/main" val="3216849981"/>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500"/>
                                        <p:tgtEl>
                                          <p:spTgt spid="72"/>
                                        </p:tgtEl>
                                      </p:cBhvr>
                                    </p:animEffect>
                                  </p:childTnLst>
                                </p:cTn>
                              </p:par>
                              <p:par>
                                <p:cTn id="8" presetID="10" presetClass="entr" presetSubtype="0" fill="hold"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fade">
                                      <p:cBhvr>
                                        <p:cTn id="10" dur="500"/>
                                        <p:tgtEl>
                                          <p:spTgt spid="78"/>
                                        </p:tgtEl>
                                      </p:cBhvr>
                                    </p:animEffect>
                                  </p:childTnLst>
                                </p:cTn>
                              </p:par>
                              <p:par>
                                <p:cTn id="11" presetID="10" presetClass="entr" presetSubtype="0" fill="hold" nodeType="withEffect">
                                  <p:stCondLst>
                                    <p:cond delay="0"/>
                                  </p:stCondLst>
                                  <p:childTnLst>
                                    <p:set>
                                      <p:cBhvr>
                                        <p:cTn id="12" dur="1" fill="hold">
                                          <p:stCondLst>
                                            <p:cond delay="0"/>
                                          </p:stCondLst>
                                        </p:cTn>
                                        <p:tgtEl>
                                          <p:spTgt spid="71"/>
                                        </p:tgtEl>
                                        <p:attrNameLst>
                                          <p:attrName>style.visibility</p:attrName>
                                        </p:attrNameLst>
                                      </p:cBhvr>
                                      <p:to>
                                        <p:strVal val="visible"/>
                                      </p:to>
                                    </p:set>
                                    <p:animEffect transition="in" filter="fade">
                                      <p:cBhvr>
                                        <p:cTn id="13" dur="500"/>
                                        <p:tgtEl>
                                          <p:spTgt spid="7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1"/>
                                        </p:tgtEl>
                                        <p:attrNameLst>
                                          <p:attrName>style.visibility</p:attrName>
                                        </p:attrNameLst>
                                      </p:cBhvr>
                                      <p:to>
                                        <p:strVal val="visible"/>
                                      </p:to>
                                    </p:set>
                                    <p:animEffect transition="in" filter="fade">
                                      <p:cBhvr>
                                        <p:cTn id="18" dur="10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04268-0F35-4DBA-B579-E05EB7B08AD4}"/>
              </a:ext>
            </a:extLst>
          </p:cNvPr>
          <p:cNvSpPr>
            <a:spLocks noGrp="1"/>
          </p:cNvSpPr>
          <p:nvPr>
            <p:ph type="title"/>
          </p:nvPr>
        </p:nvSpPr>
        <p:spPr/>
        <p:txBody>
          <a:bodyPr>
            <a:normAutofit fontScale="90000"/>
          </a:bodyPr>
          <a:lstStyle/>
          <a:p>
            <a:r>
              <a:rPr dirty="0" lang="en-US"/>
              <a:t>Let’s start with some alphabet soup</a:t>
            </a:r>
          </a:p>
        </p:txBody>
      </p:sp>
      <p:pic>
        <p:nvPicPr>
          <p:cNvPr id="9" name="Content Placeholder 8">
            <a:extLst>
              <a:ext uri="{FF2B5EF4-FFF2-40B4-BE49-F238E27FC236}">
                <a16:creationId xmlns:a16="http://schemas.microsoft.com/office/drawing/2014/main" id="{7A692DEC-7251-42A3-8F5A-2849CE9ACA33}"/>
              </a:ext>
            </a:extLst>
          </p:cNvPr>
          <p:cNvPicPr>
            <a:picLocks noChangeAspect="1" noGrp="1"/>
          </p:cNvPicPr>
          <p:nvPr>
            <p:ph idx="1"/>
          </p:nvPr>
        </p:nvPicPr>
        <p:blipFill rotWithShape="1">
          <a:blip r:embed="rId2"/>
          <a:srcRect b="99" t="65"/>
          <a:stretch/>
        </p:blipFill>
        <p:spPr>
          <a:xfrm>
            <a:off x="1624559" y="1287192"/>
            <a:ext cx="8942883" cy="5438728"/>
          </a:xfrm>
          <a:prstGeom prst="rect">
            <a:avLst/>
          </a:prstGeom>
          <a:effectLst>
            <a:softEdge rad="292100"/>
          </a:effectLst>
        </p:spPr>
      </p:pic>
      <p:sp>
        <p:nvSpPr>
          <p:cNvPr id="10" name="Date Placeholder 9">
            <a:extLst>
              <a:ext uri="{FF2B5EF4-FFF2-40B4-BE49-F238E27FC236}">
                <a16:creationId xmlns:a16="http://schemas.microsoft.com/office/drawing/2014/main" id="{0B61316B-122D-4953-BBE9-BA6A75EBF75D}"/>
              </a:ext>
            </a:extLst>
          </p:cNvPr>
          <p:cNvSpPr>
            <a:spLocks noGrp="1"/>
          </p:cNvSpPr>
          <p:nvPr>
            <p:ph idx="10" sz="half" type="dt"/>
          </p:nvPr>
        </p:nvSpPr>
        <p:spPr/>
        <p:txBody>
          <a:bodyPr/>
          <a:lstStyle/>
          <a:p>
            <a:fld id="{87218DD9-BFE8-427D-82DE-3BA71A136CD2}" type="datetime5">
              <a:rPr lang="en-US" smtClean="0"/>
              <a:t>10-Sep-24</a:t>
            </a:fld>
            <a:endParaRPr lang="en-US"/>
          </a:p>
        </p:txBody>
      </p:sp>
      <p:sp>
        <p:nvSpPr>
          <p:cNvPr id="11" name="Slide Number Placeholder 10">
            <a:extLst>
              <a:ext uri="{FF2B5EF4-FFF2-40B4-BE49-F238E27FC236}">
                <a16:creationId xmlns:a16="http://schemas.microsoft.com/office/drawing/2014/main" id="{D5F89130-E1A5-4FA6-822F-A1C4577DD2DD}"/>
              </a:ext>
            </a:extLst>
          </p:cNvPr>
          <p:cNvSpPr>
            <a:spLocks noGrp="1"/>
          </p:cNvSpPr>
          <p:nvPr>
            <p:ph idx="12" sz="quarter" type="sldNum"/>
          </p:nvPr>
        </p:nvSpPr>
        <p:spPr/>
        <p:txBody>
          <a:bodyPr/>
          <a:lstStyle/>
          <a:p>
            <a:fld id="{D3D538F9-49A3-B84F-B36B-A7030CDE5D5B}" type="slidenum">
              <a:rPr lang="en-US" smtClean="0"/>
              <a:t>3</a:t>
            </a:fld>
            <a:endParaRPr lang="en-US"/>
          </a:p>
        </p:txBody>
      </p:sp>
    </p:spTree>
    <p:extLst>
      <p:ext uri="{BB962C8B-B14F-4D97-AF65-F5344CB8AC3E}">
        <p14:creationId xmlns:p14="http://schemas.microsoft.com/office/powerpoint/2010/main" val="473921882"/>
      </p:ext>
    </p:extLst>
  </p:cSld>
  <p:clrMapOvr>
    <a:masterClrMapping/>
  </p:clrMapOvr>
  <mc:AlternateContent xmlns:mc="http://schemas.openxmlformats.org/markup-compatibility/2006" xmlns:p14="http://schemas.microsoft.com/office/powerpoint/2010/main">
    <mc:Choice Requires="p14">
      <p:transition p14:dur="700" spd="med">
        <p:fade/>
      </p:transition>
    </mc:Choice>
    <mc:Fallback xmlns="">
      <p:transition spd="med">
        <p:fade/>
      </p:transition>
    </mc:Fallback>
  </mc:AlternateContent>
</p:sld>
</file>

<file path=ppt/slides/slide3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22942AD-CA90-404D-BC3C-B3065A20B099}"/>
              </a:ext>
            </a:extLst>
          </p:cNvPr>
          <p:cNvPicPr>
            <a:picLocks noChangeAspect="1"/>
          </p:cNvPicPr>
          <p:nvPr/>
        </p:nvPicPr>
        <p:blipFill rotWithShape="1">
          <a:blip r:embed="rId2"/>
          <a:srcRect l="63"/>
          <a:stretch/>
        </p:blipFill>
        <p:spPr>
          <a:xfrm>
            <a:off x="3227630" y="4805057"/>
            <a:ext cx="8832798" cy="2211731"/>
          </a:xfrm>
          <a:prstGeom prst="rect">
            <a:avLst/>
          </a:prstGeom>
        </p:spPr>
      </p:pic>
      <p:pic>
        <p:nvPicPr>
          <p:cNvPr id="4" name="Picture 3">
            <a:extLst>
              <a:ext uri="{FF2B5EF4-FFF2-40B4-BE49-F238E27FC236}">
                <a16:creationId xmlns:a16="http://schemas.microsoft.com/office/drawing/2014/main" id="{51EE9B85-34B9-4AE7-AD8B-26062AD1523E}"/>
              </a:ext>
            </a:extLst>
          </p:cNvPr>
          <p:cNvPicPr>
            <a:picLocks noChangeAspect="1"/>
          </p:cNvPicPr>
          <p:nvPr/>
        </p:nvPicPr>
        <p:blipFill rotWithShape="1">
          <a:blip r:embed="rId3"/>
          <a:srcRect b="238" l="48" r="74" t="160"/>
          <a:stretch/>
        </p:blipFill>
        <p:spPr>
          <a:xfrm>
            <a:off x="209189" y="1348569"/>
            <a:ext cx="11321824" cy="3921740"/>
          </a:xfrm>
          <a:prstGeom prst="rect">
            <a:avLst/>
          </a:prstGeom>
        </p:spPr>
      </p:pic>
      <p:sp>
        <p:nvSpPr>
          <p:cNvPr id="5" name="Date Placeholder 4">
            <a:extLst>
              <a:ext uri="{FF2B5EF4-FFF2-40B4-BE49-F238E27FC236}">
                <a16:creationId xmlns:a16="http://schemas.microsoft.com/office/drawing/2014/main" id="{587DBE06-8AFE-4EED-8BD9-00F761F6AB34}"/>
              </a:ext>
            </a:extLst>
          </p:cNvPr>
          <p:cNvSpPr>
            <a:spLocks noGrp="1"/>
          </p:cNvSpPr>
          <p:nvPr>
            <p:ph idx="4294967295" sz="half" type="dt"/>
          </p:nvPr>
        </p:nvSpPr>
        <p:spPr>
          <a:xfrm>
            <a:off x="0" y="6491821"/>
            <a:ext cx="2844800" cy="366183"/>
          </a:xfrm>
        </p:spPr>
        <p:txBody>
          <a:bodyPr/>
          <a:lstStyle/>
          <a:p>
            <a:pPr>
              <a:defRPr/>
            </a:pPr>
            <a:fld id="{D6B8DD91-E0B3-424A-A7A1-2CE09AD98A8B}" type="datetime5">
              <a:rPr lang="en-US" smtClean="0">
                <a:solidFill>
                  <a:prstClr val="black">
                    <a:tint val="75000"/>
                  </a:prstClr>
                </a:solidFill>
                <a:latin panose="02040503050406030204" typeface="Cambria"/>
                <a:ea typeface="+mn-ea"/>
              </a:rPr>
              <a:t>10-Sep-24</a:t>
            </a:fld>
            <a:endParaRPr lang="en-US">
              <a:solidFill>
                <a:prstClr val="black">
                  <a:tint val="75000"/>
                </a:prstClr>
              </a:solidFill>
              <a:latin panose="02040503050406030204" typeface="Cambria"/>
              <a:ea typeface="+mn-ea"/>
            </a:endParaRPr>
          </a:p>
        </p:txBody>
      </p:sp>
      <p:sp>
        <p:nvSpPr>
          <p:cNvPr id="6" name="Slide Number Placeholder 5">
            <a:extLst>
              <a:ext uri="{FF2B5EF4-FFF2-40B4-BE49-F238E27FC236}">
                <a16:creationId xmlns:a16="http://schemas.microsoft.com/office/drawing/2014/main" id="{DABBE0C0-A62D-4F70-B2F4-0E22EB8DA1B6}"/>
              </a:ext>
            </a:extLst>
          </p:cNvPr>
          <p:cNvSpPr>
            <a:spLocks noGrp="1"/>
          </p:cNvSpPr>
          <p:nvPr>
            <p:ph idx="4294967295" sz="quarter" type="sldNum"/>
          </p:nvPr>
        </p:nvSpPr>
        <p:spPr>
          <a:xfrm>
            <a:off x="9347200" y="6491821"/>
            <a:ext cx="2844800" cy="366183"/>
          </a:xfrm>
        </p:spPr>
        <p:txBody>
          <a:bodyPr/>
          <a:lstStyle/>
          <a:p>
            <a:pPr>
              <a:defRPr/>
            </a:pPr>
            <a:fld id="{D3D538F9-49A3-B84F-B36B-A7030CDE5D5B}" type="slidenum">
              <a:rPr lang="en-US">
                <a:solidFill>
                  <a:prstClr val="black">
                    <a:tint val="75000"/>
                  </a:prstClr>
                </a:solidFill>
                <a:latin panose="020F0502020204030204" typeface="Calibri"/>
                <a:ea typeface="+mn-ea"/>
              </a:rPr>
              <a:pPr>
                <a:defRPr/>
              </a:pPr>
              <a:t>30</a:t>
            </a:fld>
            <a:endParaRPr lang="en-US">
              <a:solidFill>
                <a:prstClr val="black">
                  <a:tint val="75000"/>
                </a:prstClr>
              </a:solidFill>
              <a:latin panose="020F0502020204030204" typeface="Calibri"/>
              <a:ea typeface="+mn-ea"/>
            </a:endParaRPr>
          </a:p>
        </p:txBody>
      </p:sp>
      <p:sp>
        <p:nvSpPr>
          <p:cNvPr id="14" name="TextBox 13">
            <a:extLst>
              <a:ext uri="{FF2B5EF4-FFF2-40B4-BE49-F238E27FC236}">
                <a16:creationId xmlns:a16="http://schemas.microsoft.com/office/drawing/2014/main" id="{485D7298-956F-4644-99C9-1CCF8B3172DD}"/>
              </a:ext>
            </a:extLst>
          </p:cNvPr>
          <p:cNvSpPr txBox="1"/>
          <p:nvPr/>
        </p:nvSpPr>
        <p:spPr>
          <a:xfrm>
            <a:off x="609600" y="219457"/>
            <a:ext cx="11568853" cy="1159228"/>
          </a:xfrm>
          <a:prstGeom prst="rect">
            <a:avLst/>
          </a:prstGeom>
          <a:noFill/>
        </p:spPr>
        <p:txBody>
          <a:bodyPr rtlCol="0" wrap="square">
            <a:spAutoFit/>
          </a:bodyPr>
          <a:lstStyle/>
          <a:p>
            <a:pPr>
              <a:defRPr/>
            </a:pPr>
            <a:r>
              <a:rPr dirty="0" lang="en-US" sz="2667">
                <a:solidFill>
                  <a:prstClr val="black"/>
                </a:solidFill>
                <a:latin panose="02040503050406030204" typeface="Cambria"/>
              </a:rPr>
              <a:t>1) </a:t>
            </a:r>
            <a:r>
              <a:rPr b="1" dirty="0" lang="en-US" sz="3733">
                <a:solidFill>
                  <a:prstClr val="black"/>
                </a:solidFill>
                <a:latin panose="02040503050406030204" typeface="Cambria"/>
              </a:rPr>
              <a:t>CORS + RTN</a:t>
            </a:r>
            <a:br>
              <a:rPr dirty="0" lang="en-US" sz="2667">
                <a:solidFill>
                  <a:prstClr val="black"/>
                </a:solidFill>
                <a:latin panose="02040503050406030204" typeface="Cambria"/>
              </a:rPr>
            </a:br>
            <a:r>
              <a:rPr dirty="0" lang="en-US" sz="2667">
                <a:solidFill>
                  <a:prstClr val="black"/>
                </a:solidFill>
                <a:latin panose="02040503050406030204" typeface="Cambria"/>
              </a:rPr>
              <a:t>     b) </a:t>
            </a:r>
            <a:r>
              <a:rPr b="1" dirty="0" lang="en-US" sz="3200">
                <a:solidFill>
                  <a:prstClr val="black"/>
                </a:solidFill>
                <a:latin panose="02040503050406030204" typeface="Cambria"/>
              </a:rPr>
              <a:t>CORS are </a:t>
            </a:r>
            <a:r>
              <a:rPr b="1" dirty="0" lang="en-US" sz="3200" u="sng">
                <a:solidFill>
                  <a:prstClr val="black"/>
                </a:solidFill>
                <a:latin panose="02040503050406030204" typeface="Cambria"/>
              </a:rPr>
              <a:t>not</a:t>
            </a:r>
            <a:r>
              <a:rPr b="1" dirty="0" lang="en-US" sz="3200">
                <a:solidFill>
                  <a:prstClr val="black"/>
                </a:solidFill>
                <a:latin panose="02040503050406030204" typeface="Cambria"/>
              </a:rPr>
              <a:t> in NCN </a:t>
            </a:r>
            <a:r>
              <a:rPr b="1" dirty="0" i="1" lang="en-US" sz="3200">
                <a:solidFill>
                  <a:prstClr val="black"/>
                </a:solidFill>
                <a:latin panose="02040503050406030204" typeface="Cambria"/>
              </a:rPr>
              <a:t>but</a:t>
            </a:r>
            <a:r>
              <a:rPr b="1" dirty="0" lang="en-US" sz="3200">
                <a:solidFill>
                  <a:prstClr val="black"/>
                </a:solidFill>
                <a:latin panose="02040503050406030204" typeface="Cambria"/>
              </a:rPr>
              <a:t> have Datasheet/PID (are in IDB)</a:t>
            </a:r>
            <a:endParaRPr dirty="0" lang="en-US">
              <a:solidFill>
                <a:prstClr val="black"/>
              </a:solidFill>
              <a:latin panose="020F0502020204030204" typeface="Calibri"/>
            </a:endParaRPr>
          </a:p>
        </p:txBody>
      </p:sp>
      <p:sp>
        <p:nvSpPr>
          <p:cNvPr id="17" name="Rectangle: Rounded Corners 16">
            <a:extLst>
              <a:ext uri="{FF2B5EF4-FFF2-40B4-BE49-F238E27FC236}">
                <a16:creationId xmlns:a16="http://schemas.microsoft.com/office/drawing/2014/main" id="{8B10971D-1D89-467A-995C-63F7286B1827}"/>
              </a:ext>
            </a:extLst>
          </p:cNvPr>
          <p:cNvSpPr/>
          <p:nvPr/>
        </p:nvSpPr>
        <p:spPr>
          <a:xfrm>
            <a:off x="5733772" y="1517174"/>
            <a:ext cx="1571412" cy="423781"/>
          </a:xfrm>
          <a:prstGeom prst="roundRect">
            <a:avLst/>
          </a:prstGeom>
          <a:noFill/>
          <a:ln w="76200">
            <a:solidFill>
              <a:srgbClr val="42E743"/>
            </a:solid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a:defRPr/>
            </a:pPr>
            <a:endParaRPr lang="en-US" sz="1400">
              <a:solidFill>
                <a:prstClr val="white"/>
              </a:solidFill>
              <a:latin panose="020F0502020204030204" typeface="Calibri"/>
            </a:endParaRPr>
          </a:p>
        </p:txBody>
      </p:sp>
      <p:sp>
        <p:nvSpPr>
          <p:cNvPr id="18" name="Rectangle: Rounded Corners 17">
            <a:extLst>
              <a:ext uri="{FF2B5EF4-FFF2-40B4-BE49-F238E27FC236}">
                <a16:creationId xmlns:a16="http://schemas.microsoft.com/office/drawing/2014/main" id="{E9369F32-4453-4821-AA82-2697E093331E}"/>
              </a:ext>
            </a:extLst>
          </p:cNvPr>
          <p:cNvSpPr/>
          <p:nvPr/>
        </p:nvSpPr>
        <p:spPr>
          <a:xfrm>
            <a:off x="3191210" y="5621957"/>
            <a:ext cx="5204109" cy="451116"/>
          </a:xfrm>
          <a:prstGeom prst="roundRect">
            <a:avLst/>
          </a:prstGeom>
          <a:noFill/>
          <a:ln w="76200">
            <a:solidFill>
              <a:srgbClr val="42E743"/>
            </a:solid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a:defRPr/>
            </a:pPr>
            <a:endParaRPr lang="en-US" sz="1400">
              <a:solidFill>
                <a:prstClr val="white"/>
              </a:solidFill>
              <a:latin panose="020F0502020204030204" typeface="Calibri"/>
            </a:endParaRPr>
          </a:p>
        </p:txBody>
      </p:sp>
      <p:sp>
        <p:nvSpPr>
          <p:cNvPr id="19" name="Rectangle: Rounded Corners 18">
            <a:extLst>
              <a:ext uri="{FF2B5EF4-FFF2-40B4-BE49-F238E27FC236}">
                <a16:creationId xmlns:a16="http://schemas.microsoft.com/office/drawing/2014/main" id="{6FCD35CA-25D0-4836-A42E-28E3EE0D637E}"/>
              </a:ext>
            </a:extLst>
          </p:cNvPr>
          <p:cNvSpPr/>
          <p:nvPr/>
        </p:nvSpPr>
        <p:spPr>
          <a:xfrm>
            <a:off x="745292" y="1517174"/>
            <a:ext cx="5185769" cy="2082676"/>
          </a:xfrm>
          <a:prstGeom prst="roundRect">
            <a:avLst/>
          </a:prstGeom>
        </p:spPr>
        <p:style>
          <a:lnRef idx="1">
            <a:schemeClr val="accent6"/>
          </a:lnRef>
          <a:fillRef idx="3">
            <a:schemeClr val="accent6"/>
          </a:fillRef>
          <a:effectRef idx="2">
            <a:schemeClr val="accent6"/>
          </a:effectRef>
          <a:fontRef idx="minor">
            <a:schemeClr val="lt1"/>
          </a:fontRef>
        </p:style>
        <p:txBody>
          <a:bodyPr anchor="ctr" rtlCol="0"/>
          <a:lstStyle/>
          <a:p>
            <a:pPr algn="ctr">
              <a:defRPr/>
            </a:pPr>
            <a:r>
              <a:rPr dirty="0" i="1" lang="en-US" sz="2667">
                <a:solidFill>
                  <a:srgbClr val="1C1C1C"/>
                </a:solidFill>
                <a:latin panose="02040503050406030204" typeface="Cambria"/>
              </a:rPr>
              <a:t>What does that look like?</a:t>
            </a:r>
          </a:p>
          <a:p>
            <a:pPr algn="ctr">
              <a:defRPr/>
            </a:pPr>
            <a:r>
              <a:rPr dirty="0" i="1" lang="en-US" sz="2667">
                <a:solidFill>
                  <a:srgbClr val="1C1C1C"/>
                </a:solidFill>
                <a:latin panose="02040503050406030204" typeface="Cambria"/>
              </a:rPr>
              <a:t>How do I know?</a:t>
            </a:r>
          </a:p>
          <a:p>
            <a:pPr algn="ctr">
              <a:spcBef>
                <a:spcPts val="1600"/>
              </a:spcBef>
              <a:defRPr/>
            </a:pPr>
            <a:r>
              <a:rPr b="1" dirty="0" lang="en-US" sz="2667">
                <a:solidFill>
                  <a:srgbClr val="1C1C1C"/>
                </a:solidFill>
                <a:latin panose="02040503050406030204" typeface="Cambria"/>
              </a:rPr>
              <a:t>Consult the NGS Map </a:t>
            </a:r>
          </a:p>
          <a:p>
            <a:pPr algn="ctr">
              <a:defRPr/>
            </a:pPr>
            <a:r>
              <a:rPr b="1" dirty="0" lang="en-US" sz="2667">
                <a:solidFill>
                  <a:srgbClr val="1C1C1C"/>
                </a:solidFill>
                <a:latin panose="02040503050406030204" typeface="Cambria"/>
              </a:rPr>
              <a:t>and Datasheet</a:t>
            </a:r>
          </a:p>
        </p:txBody>
      </p:sp>
      <p:sp>
        <p:nvSpPr>
          <p:cNvPr id="20" name="Rectangle: Rounded Corners 19">
            <a:extLst>
              <a:ext uri="{FF2B5EF4-FFF2-40B4-BE49-F238E27FC236}">
                <a16:creationId xmlns:a16="http://schemas.microsoft.com/office/drawing/2014/main" id="{7325085C-030A-48EC-AACA-A550319511F7}"/>
              </a:ext>
            </a:extLst>
          </p:cNvPr>
          <p:cNvSpPr/>
          <p:nvPr/>
        </p:nvSpPr>
        <p:spPr>
          <a:xfrm>
            <a:off x="8783884" y="1382091"/>
            <a:ext cx="3276544" cy="548341"/>
          </a:xfrm>
          <a:prstGeom prst="roundRect">
            <a:avLst/>
          </a:prstGeom>
        </p:spPr>
        <p:style>
          <a:lnRef idx="1">
            <a:schemeClr val="accent6"/>
          </a:lnRef>
          <a:fillRef idx="2">
            <a:schemeClr val="accent6"/>
          </a:fillRef>
          <a:effectRef idx="1">
            <a:schemeClr val="accent6"/>
          </a:effectRef>
          <a:fontRef idx="minor">
            <a:schemeClr val="dk1"/>
          </a:fontRef>
        </p:style>
        <p:txBody>
          <a:bodyPr anchor="ctr" rtlCol="0"/>
          <a:lstStyle/>
          <a:p>
            <a:pPr algn="ctr">
              <a:defRPr/>
            </a:pPr>
            <a:r>
              <a:rPr dirty="0" lang="en-US" sz="2133">
                <a:solidFill>
                  <a:prstClr val="black"/>
                </a:solidFill>
                <a:latin panose="020F0502020204030204" typeface="Calibri"/>
              </a:rPr>
              <a:t>IDB = </a:t>
            </a:r>
            <a:r>
              <a:rPr dirty="0" err="1" lang="en-US" sz="2133">
                <a:solidFill>
                  <a:prstClr val="black"/>
                </a:solidFill>
                <a:latin panose="020F0502020204030204" typeface="Calibri"/>
              </a:rPr>
              <a:t>Intergrated</a:t>
            </a:r>
            <a:r>
              <a:rPr dirty="0" lang="en-US" sz="2133">
                <a:solidFill>
                  <a:prstClr val="black"/>
                </a:solidFill>
                <a:latin panose="020F0502020204030204" typeface="Calibri"/>
              </a:rPr>
              <a:t> </a:t>
            </a:r>
            <a:r>
              <a:rPr dirty="0" err="1" lang="en-US" sz="2133">
                <a:solidFill>
                  <a:prstClr val="black"/>
                </a:solidFill>
                <a:latin panose="020F0502020204030204" typeface="Calibri"/>
              </a:rPr>
              <a:t>DataBase</a:t>
            </a:r>
            <a:endParaRPr b="1" dirty="0" lang="en-US">
              <a:solidFill>
                <a:prstClr val="black"/>
              </a:solidFill>
              <a:latin panose="020F0502020204030204" typeface="Calibri"/>
            </a:endParaRPr>
          </a:p>
        </p:txBody>
      </p:sp>
    </p:spTree>
    <p:extLst>
      <p:ext uri="{BB962C8B-B14F-4D97-AF65-F5344CB8AC3E}">
        <p14:creationId xmlns:p14="http://schemas.microsoft.com/office/powerpoint/2010/main" val="1674047952"/>
      </p:ext>
    </p:extLst>
  </p:cSld>
  <p:clrMapOvr>
    <a:masterClrMapping/>
  </p:clrMapOvr>
  <mc:AlternateContent xmlns:mc="http://schemas.openxmlformats.org/markup-compatibility/2006" xmlns:p14="http://schemas.microsoft.com/office/powerpoint/2010/main">
    <mc:Choice Requires="p14">
      <p:transition p14:dur="700" spd="med">
        <p:fade/>
      </p:transition>
    </mc:Choice>
    <mc:Fallback xmlns="" xmlns:a16="http://schemas.microsoft.com/office/drawing/2014/main">
      <p:transition spd="med">
        <p:fade/>
      </p:transition>
    </mc:Fallback>
  </mc:AlternateContent>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 presetSubtype="2">
                                  <p:stCondLst>
                                    <p:cond delay="0"/>
                                  </p:stCondLst>
                                  <p:childTnLst>
                                    <p:set>
                                      <p:cBhvr>
                                        <p:cTn dur="1" fill="hold" id="6">
                                          <p:stCondLst>
                                            <p:cond delay="0"/>
                                          </p:stCondLst>
                                        </p:cTn>
                                        <p:tgtEl>
                                          <p:spTgt spid="20"/>
                                        </p:tgtEl>
                                        <p:attrNameLst>
                                          <p:attrName>style.visibility</p:attrName>
                                        </p:attrNameLst>
                                      </p:cBhvr>
                                      <p:to>
                                        <p:strVal val="visible"/>
                                      </p:to>
                                    </p:set>
                                    <p:anim calcmode="lin" valueType="num">
                                      <p:cBhvr additive="base">
                                        <p:cTn dur="500" fill="hold" id="7"/>
                                        <p:tgtEl>
                                          <p:spTgt spid="20"/>
                                        </p:tgtEl>
                                        <p:attrNameLst>
                                          <p:attrName>ppt_x</p:attrName>
                                        </p:attrNameLst>
                                      </p:cBhvr>
                                      <p:tavLst>
                                        <p:tav tm="0">
                                          <p:val>
                                            <p:strVal val="1+#ppt_w/2"/>
                                          </p:val>
                                        </p:tav>
                                        <p:tav tm="100000">
                                          <p:val>
                                            <p:strVal val="#ppt_x"/>
                                          </p:val>
                                        </p:tav>
                                      </p:tavLst>
                                    </p:anim>
                                    <p:anim calcmode="lin" valueType="num">
                                      <p:cBhvr additive="base">
                                        <p:cTn dur="500" fill="hold" id="8"/>
                                        <p:tgtEl>
                                          <p:spTgt spid="20"/>
                                        </p:tgtEl>
                                        <p:attrNameLst>
                                          <p:attrName>ppt_y</p:attrName>
                                        </p:attrNameLst>
                                      </p:cBhvr>
                                      <p:tavLst>
                                        <p:tav tm="0">
                                          <p:val>
                                            <p:strVal val="#ppt_y"/>
                                          </p:val>
                                        </p:tav>
                                        <p:tav tm="100000">
                                          <p:val>
                                            <p:strVal val="#ppt_y"/>
                                          </p:val>
                                        </p:tav>
                                      </p:tavLst>
                                    </p:anim>
                                  </p:childTnLst>
                                </p:cTn>
                              </p:par>
                            </p:childTnLst>
                          </p:cTn>
                        </p:par>
                      </p:childTnLst>
                    </p:cTn>
                  </p:par>
                  <p:par>
                    <p:cTn fill="hold" id="9">
                      <p:stCondLst>
                        <p:cond delay="indefinite"/>
                      </p:stCondLst>
                      <p:childTnLst>
                        <p:par>
                          <p:cTn fill="hold" id="10">
                            <p:stCondLst>
                              <p:cond delay="0"/>
                            </p:stCondLst>
                            <p:childTnLst>
                              <p:par>
                                <p:cTn fill="hold" id="11" nodeType="clickEffect" presetClass="entr" presetID="10" presetSubtype="0">
                                  <p:stCondLst>
                                    <p:cond delay="0"/>
                                  </p:stCondLst>
                                  <p:childTnLst>
                                    <p:set>
                                      <p:cBhvr>
                                        <p:cTn dur="1" fill="hold" id="12">
                                          <p:stCondLst>
                                            <p:cond delay="0"/>
                                          </p:stCondLst>
                                        </p:cTn>
                                        <p:tgtEl>
                                          <p:spTgt spid="4"/>
                                        </p:tgtEl>
                                        <p:attrNameLst>
                                          <p:attrName>style.visibility</p:attrName>
                                        </p:attrNameLst>
                                      </p:cBhvr>
                                      <p:to>
                                        <p:strVal val="visible"/>
                                      </p:to>
                                    </p:set>
                                    <p:animEffect filter="fade" transition="in">
                                      <p:cBhvr>
                                        <p:cTn dur="500" id="13"/>
                                        <p:tgtEl>
                                          <p:spTgt spid="4"/>
                                        </p:tgtEl>
                                      </p:cBhvr>
                                    </p:animEffect>
                                  </p:childTnLst>
                                </p:cTn>
                              </p:par>
                              <p:par>
                                <p:cTn fill="hold" grpId="0" id="14" nodeType="withEffect" presetClass="entr" presetID="10" presetSubtype="0">
                                  <p:stCondLst>
                                    <p:cond delay="0"/>
                                  </p:stCondLst>
                                  <p:childTnLst>
                                    <p:set>
                                      <p:cBhvr>
                                        <p:cTn dur="1" fill="hold" id="15">
                                          <p:stCondLst>
                                            <p:cond delay="0"/>
                                          </p:stCondLst>
                                        </p:cTn>
                                        <p:tgtEl>
                                          <p:spTgt spid="17"/>
                                        </p:tgtEl>
                                        <p:attrNameLst>
                                          <p:attrName>style.visibility</p:attrName>
                                        </p:attrNameLst>
                                      </p:cBhvr>
                                      <p:to>
                                        <p:strVal val="visible"/>
                                      </p:to>
                                    </p:set>
                                    <p:animEffect filter="fade" transition="in">
                                      <p:cBhvr>
                                        <p:cTn dur="500" id="16"/>
                                        <p:tgtEl>
                                          <p:spTgt spid="17"/>
                                        </p:tgtEl>
                                      </p:cBhvr>
                                    </p:animEffect>
                                  </p:childTnLst>
                                </p:cTn>
                              </p:par>
                              <p:par>
                                <p:cTn fill="hold" grpId="0" id="17" nodeType="withEffect" presetClass="exit" presetID="10" presetSubtype="0">
                                  <p:stCondLst>
                                    <p:cond delay="0"/>
                                  </p:stCondLst>
                                  <p:childTnLst>
                                    <p:animEffect filter="fade" transition="out">
                                      <p:cBhvr>
                                        <p:cTn dur="500" id="18"/>
                                        <p:tgtEl>
                                          <p:spTgt spid="19"/>
                                        </p:tgtEl>
                                      </p:cBhvr>
                                    </p:animEffect>
                                    <p:set>
                                      <p:cBhvr>
                                        <p:cTn dur="1" fill="hold" id="19">
                                          <p:stCondLst>
                                            <p:cond delay="499"/>
                                          </p:stCondLst>
                                        </p:cTn>
                                        <p:tgtEl>
                                          <p:spTgt spid="19"/>
                                        </p:tgtEl>
                                        <p:attrNameLst>
                                          <p:attrName>style.visibility</p:attrName>
                                        </p:attrNameLst>
                                      </p:cBhvr>
                                      <p:to>
                                        <p:strVal val="hidden"/>
                                      </p:to>
                                    </p:set>
                                  </p:childTnLst>
                                </p:cTn>
                              </p:par>
                            </p:childTnLst>
                          </p:cTn>
                        </p:par>
                      </p:childTnLst>
                    </p:cTn>
                  </p:par>
                  <p:par>
                    <p:cTn fill="hold" id="20">
                      <p:stCondLst>
                        <p:cond delay="indefinite"/>
                      </p:stCondLst>
                      <p:childTnLst>
                        <p:par>
                          <p:cTn fill="hold" id="21">
                            <p:stCondLst>
                              <p:cond delay="0"/>
                            </p:stCondLst>
                            <p:childTnLst>
                              <p:par>
                                <p:cTn fill="hold" id="22" nodeType="clickEffect" presetClass="entr" presetID="10" presetSubtype="0">
                                  <p:stCondLst>
                                    <p:cond delay="0"/>
                                  </p:stCondLst>
                                  <p:childTnLst>
                                    <p:set>
                                      <p:cBhvr>
                                        <p:cTn dur="1" fill="hold" id="23">
                                          <p:stCondLst>
                                            <p:cond delay="0"/>
                                          </p:stCondLst>
                                        </p:cTn>
                                        <p:tgtEl>
                                          <p:spTgt spid="8"/>
                                        </p:tgtEl>
                                        <p:attrNameLst>
                                          <p:attrName>style.visibility</p:attrName>
                                        </p:attrNameLst>
                                      </p:cBhvr>
                                      <p:to>
                                        <p:strVal val="visible"/>
                                      </p:to>
                                    </p:set>
                                    <p:animEffect filter="fade" transition="in">
                                      <p:cBhvr>
                                        <p:cTn dur="500" id="24"/>
                                        <p:tgtEl>
                                          <p:spTgt spid="8"/>
                                        </p:tgtEl>
                                      </p:cBhvr>
                                    </p:animEffect>
                                  </p:childTnLst>
                                </p:cTn>
                              </p:par>
                              <p:par>
                                <p:cTn fill="hold" grpId="0" id="25" nodeType="withEffect" presetClass="entr" presetID="10" presetSubtype="0">
                                  <p:stCondLst>
                                    <p:cond delay="0"/>
                                  </p:stCondLst>
                                  <p:childTnLst>
                                    <p:set>
                                      <p:cBhvr>
                                        <p:cTn dur="1" fill="hold" id="26">
                                          <p:stCondLst>
                                            <p:cond delay="0"/>
                                          </p:stCondLst>
                                        </p:cTn>
                                        <p:tgtEl>
                                          <p:spTgt spid="18"/>
                                        </p:tgtEl>
                                        <p:attrNameLst>
                                          <p:attrName>style.visibility</p:attrName>
                                        </p:attrNameLst>
                                      </p:cBhvr>
                                      <p:to>
                                        <p:strVal val="visible"/>
                                      </p:to>
                                    </p:set>
                                    <p:animEffect filter="fade" transition="in">
                                      <p:cBhvr>
                                        <p:cTn dur="500" id="27"/>
                                        <p:tgtEl>
                                          <p:spTgt spid="1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nimBg="1" grpId="0" spid="17"/>
      <p:bldP animBg="1" grpId="0" spid="18"/>
      <p:bldP animBg="1" grpId="0" spid="19"/>
      <p:bldP animBg="1" grpId="0" spid="2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EFBAF82-867E-4647-AEF5-434FFCD5C0A8}"/>
              </a:ext>
            </a:extLst>
          </p:cNvPr>
          <p:cNvSpPr>
            <a:spLocks noGrp="1"/>
          </p:cNvSpPr>
          <p:nvPr>
            <p:ph type="dt" sz="half" idx="10"/>
          </p:nvPr>
        </p:nvSpPr>
        <p:spPr/>
        <p:txBody>
          <a:bodyPr/>
          <a:lstStyle/>
          <a:p>
            <a:pPr>
              <a:defRPr/>
            </a:pPr>
            <a:fld id="{4BA06C06-A391-4289-8571-E133A4034A69}" type="datetime5">
              <a:rPr lang="en-US" smtClean="0">
                <a:solidFill>
                  <a:prstClr val="black">
                    <a:tint val="75000"/>
                  </a:prstClr>
                </a:solidFill>
                <a:latin typeface="Cambria" panose="02040503050406030204"/>
                <a:ea typeface="+mn-ea"/>
              </a:rPr>
              <a:t>10-Sep-24</a:t>
            </a:fld>
            <a:endParaRPr lang="en-US">
              <a:solidFill>
                <a:prstClr val="black">
                  <a:tint val="75000"/>
                </a:prstClr>
              </a:solidFill>
              <a:latin typeface="Cambria" panose="02040503050406030204"/>
              <a:ea typeface="+mn-ea"/>
            </a:endParaRPr>
          </a:p>
        </p:txBody>
      </p:sp>
      <p:sp>
        <p:nvSpPr>
          <p:cNvPr id="6" name="Slide Number Placeholder 5">
            <a:extLst>
              <a:ext uri="{FF2B5EF4-FFF2-40B4-BE49-F238E27FC236}">
                <a16:creationId xmlns:a16="http://schemas.microsoft.com/office/drawing/2014/main" id="{16600D95-A807-4BEF-81CF-4E19C67337D8}"/>
              </a:ext>
            </a:extLst>
          </p:cNvPr>
          <p:cNvSpPr>
            <a:spLocks noGrp="1"/>
          </p:cNvSpPr>
          <p:nvPr>
            <p:ph type="sldNum" sz="quarter" idx="12"/>
          </p:nvPr>
        </p:nvSpPr>
        <p:spPr/>
        <p:txBody>
          <a:bodyPr/>
          <a:lstStyle/>
          <a:p>
            <a:pPr>
              <a:defRPr/>
            </a:pPr>
            <a:fld id="{D3D538F9-49A3-B84F-B36B-A7030CDE5D5B}" type="slidenum">
              <a:rPr lang="en-US">
                <a:solidFill>
                  <a:prstClr val="black">
                    <a:tint val="75000"/>
                  </a:prstClr>
                </a:solidFill>
                <a:latin typeface="Calibri" panose="020F0502020204030204"/>
                <a:ea typeface="+mn-ea"/>
              </a:rPr>
              <a:pPr>
                <a:defRPr/>
              </a:pPr>
              <a:t>31</a:t>
            </a:fld>
            <a:endParaRPr lang="en-US">
              <a:solidFill>
                <a:prstClr val="black">
                  <a:tint val="75000"/>
                </a:prstClr>
              </a:solidFill>
              <a:latin typeface="Calibri" panose="020F0502020204030204"/>
              <a:ea typeface="+mn-ea"/>
            </a:endParaRPr>
          </a:p>
        </p:txBody>
      </p:sp>
      <p:sp>
        <p:nvSpPr>
          <p:cNvPr id="7" name="Title 6">
            <a:extLst>
              <a:ext uri="{FF2B5EF4-FFF2-40B4-BE49-F238E27FC236}">
                <a16:creationId xmlns:a16="http://schemas.microsoft.com/office/drawing/2014/main" id="{CE63FE83-9431-4217-B460-89CCE4B29E1E}"/>
              </a:ext>
            </a:extLst>
          </p:cNvPr>
          <p:cNvSpPr>
            <a:spLocks noGrp="1"/>
          </p:cNvSpPr>
          <p:nvPr>
            <p:ph type="title"/>
          </p:nvPr>
        </p:nvSpPr>
        <p:spPr>
          <a:xfrm>
            <a:off x="609600" y="222669"/>
            <a:ext cx="11582400" cy="1271667"/>
          </a:xfrm>
        </p:spPr>
        <p:txBody>
          <a:bodyPr>
            <a:noAutofit/>
          </a:bodyPr>
          <a:lstStyle/>
          <a:p>
            <a:r>
              <a:rPr lang="en-US" b="0" dirty="0"/>
              <a:t>1) </a:t>
            </a:r>
            <a:r>
              <a:rPr lang="en-US" sz="3733" dirty="0"/>
              <a:t>CORS + RTN</a:t>
            </a:r>
            <a:br>
              <a:rPr lang="en-US" b="0" dirty="0"/>
            </a:br>
            <a:r>
              <a:rPr lang="en-US" b="0" dirty="0"/>
              <a:t>     b) </a:t>
            </a:r>
            <a:r>
              <a:rPr lang="en-US" sz="3200" dirty="0"/>
              <a:t>CORS are </a:t>
            </a:r>
            <a:r>
              <a:rPr lang="en-US" sz="3200" u="sng" dirty="0"/>
              <a:t>not</a:t>
            </a:r>
            <a:r>
              <a:rPr lang="en-US" sz="3200" dirty="0"/>
              <a:t> in NCN </a:t>
            </a:r>
            <a:r>
              <a:rPr lang="en-US" sz="3200" i="1" dirty="0"/>
              <a:t>but</a:t>
            </a:r>
            <a:r>
              <a:rPr lang="en-US" sz="3200" dirty="0"/>
              <a:t> have Datasheet/PID (are in IDB)</a:t>
            </a:r>
            <a:endParaRPr lang="en-US" dirty="0"/>
          </a:p>
        </p:txBody>
      </p:sp>
      <p:sp>
        <p:nvSpPr>
          <p:cNvPr id="38" name="Text Placeholder 8">
            <a:extLst>
              <a:ext uri="{FF2B5EF4-FFF2-40B4-BE49-F238E27FC236}">
                <a16:creationId xmlns:a16="http://schemas.microsoft.com/office/drawing/2014/main" id="{CA0E5A92-20F7-4452-BD55-4DB8C9BA83D4}"/>
              </a:ext>
            </a:extLst>
          </p:cNvPr>
          <p:cNvSpPr>
            <a:spLocks noGrp="1"/>
          </p:cNvSpPr>
          <p:nvPr>
            <p:ph type="body" sz="half" idx="2"/>
          </p:nvPr>
        </p:nvSpPr>
        <p:spPr>
          <a:xfrm>
            <a:off x="609603" y="2407923"/>
            <a:ext cx="10972799" cy="3718244"/>
          </a:xfrm>
        </p:spPr>
        <p:txBody>
          <a:bodyPr>
            <a:noAutofit/>
          </a:bodyPr>
          <a:lstStyle/>
          <a:p>
            <a:r>
              <a:rPr lang="en-US" sz="2667" i="1" dirty="0"/>
              <a:t>Think of this as…</a:t>
            </a:r>
          </a:p>
          <a:p>
            <a:r>
              <a:rPr lang="en-US" sz="2667" dirty="0">
                <a:solidFill>
                  <a:prstClr val="black"/>
                </a:solidFill>
              </a:rPr>
              <a:t>Same as previous, but with convenient NSRS constraints available.</a:t>
            </a:r>
            <a:endParaRPr lang="en-US" sz="2667" dirty="0"/>
          </a:p>
        </p:txBody>
      </p:sp>
    </p:spTree>
    <p:extLst>
      <p:ext uri="{BB962C8B-B14F-4D97-AF65-F5344CB8AC3E}">
        <p14:creationId xmlns:p14="http://schemas.microsoft.com/office/powerpoint/2010/main" val="1809872361"/>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uiExpand="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154906-3FE0-4F59-9963-D652CB0E0886}"/>
              </a:ext>
            </a:extLst>
          </p:cNvPr>
          <p:cNvSpPr>
            <a:spLocks noGrp="1"/>
          </p:cNvSpPr>
          <p:nvPr>
            <p:ph type="dt" sz="half" idx="10"/>
          </p:nvPr>
        </p:nvSpPr>
        <p:spPr/>
        <p:txBody>
          <a:bodyPr/>
          <a:lstStyle/>
          <a:p>
            <a:fld id="{FF162112-E77E-4D53-B833-0AA227D9D4F9}" type="datetime5">
              <a:rPr lang="en-US" smtClean="0"/>
              <a:t>10-Sep-24</a:t>
            </a:fld>
            <a:endParaRPr lang="en-US"/>
          </a:p>
        </p:txBody>
      </p:sp>
      <p:sp>
        <p:nvSpPr>
          <p:cNvPr id="3" name="Slide Number Placeholder 2">
            <a:extLst>
              <a:ext uri="{FF2B5EF4-FFF2-40B4-BE49-F238E27FC236}">
                <a16:creationId xmlns:a16="http://schemas.microsoft.com/office/drawing/2014/main" id="{7156960C-ED42-4A63-B131-E71F9F0B0FFF}"/>
              </a:ext>
            </a:extLst>
          </p:cNvPr>
          <p:cNvSpPr>
            <a:spLocks noGrp="1"/>
          </p:cNvSpPr>
          <p:nvPr>
            <p:ph type="sldNum" sz="quarter" idx="12"/>
          </p:nvPr>
        </p:nvSpPr>
        <p:spPr/>
        <p:txBody>
          <a:bodyPr/>
          <a:lstStyle/>
          <a:p>
            <a:fld id="{D3D538F9-49A3-B84F-B36B-A7030CDE5D5B}" type="slidenum">
              <a:rPr lang="en-US" smtClean="0"/>
              <a:t>32</a:t>
            </a:fld>
            <a:endParaRPr lang="en-US"/>
          </a:p>
        </p:txBody>
      </p:sp>
      <p:pic>
        <p:nvPicPr>
          <p:cNvPr id="5" name="Picture 4">
            <a:extLst>
              <a:ext uri="{FF2B5EF4-FFF2-40B4-BE49-F238E27FC236}">
                <a16:creationId xmlns:a16="http://schemas.microsoft.com/office/drawing/2014/main" id="{C38BF660-7DCB-4D52-B0BD-34BBC79CE437}"/>
              </a:ext>
            </a:extLst>
          </p:cNvPr>
          <p:cNvPicPr>
            <a:picLocks noChangeAspect="1"/>
          </p:cNvPicPr>
          <p:nvPr/>
        </p:nvPicPr>
        <p:blipFill>
          <a:blip r:embed="rId2"/>
          <a:stretch>
            <a:fillRect/>
          </a:stretch>
        </p:blipFill>
        <p:spPr>
          <a:xfrm>
            <a:off x="3450107" y="2703513"/>
            <a:ext cx="5291787" cy="1450974"/>
          </a:xfrm>
          <a:prstGeom prst="rect">
            <a:avLst/>
          </a:prstGeom>
        </p:spPr>
      </p:pic>
    </p:spTree>
    <p:extLst>
      <p:ext uri="{BB962C8B-B14F-4D97-AF65-F5344CB8AC3E}">
        <p14:creationId xmlns:p14="http://schemas.microsoft.com/office/powerpoint/2010/main" val="34302555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EFBAF82-867E-4647-AEF5-434FFCD5C0A8}"/>
              </a:ext>
            </a:extLst>
          </p:cNvPr>
          <p:cNvSpPr>
            <a:spLocks noGrp="1"/>
          </p:cNvSpPr>
          <p:nvPr>
            <p:ph type="dt" sz="half" idx="10"/>
          </p:nvPr>
        </p:nvSpPr>
        <p:spPr/>
        <p:txBody>
          <a:bodyPr/>
          <a:lstStyle/>
          <a:p>
            <a:pPr>
              <a:defRPr/>
            </a:pPr>
            <a:fld id="{8EF49343-163D-4726-A15B-CC35B7FC88A0}" type="datetime5">
              <a:rPr lang="en-US" smtClean="0">
                <a:solidFill>
                  <a:prstClr val="black">
                    <a:tint val="75000"/>
                  </a:prstClr>
                </a:solidFill>
                <a:latin typeface="Cambria" panose="02040503050406030204"/>
                <a:ea typeface="+mn-ea"/>
              </a:rPr>
              <a:t>10-Sep-24</a:t>
            </a:fld>
            <a:endParaRPr lang="en-US">
              <a:solidFill>
                <a:prstClr val="black">
                  <a:tint val="75000"/>
                </a:prstClr>
              </a:solidFill>
              <a:latin typeface="Cambria" panose="02040503050406030204"/>
              <a:ea typeface="+mn-ea"/>
            </a:endParaRPr>
          </a:p>
        </p:txBody>
      </p:sp>
      <p:sp>
        <p:nvSpPr>
          <p:cNvPr id="6" name="Slide Number Placeholder 5">
            <a:extLst>
              <a:ext uri="{FF2B5EF4-FFF2-40B4-BE49-F238E27FC236}">
                <a16:creationId xmlns:a16="http://schemas.microsoft.com/office/drawing/2014/main" id="{16600D95-A807-4BEF-81CF-4E19C67337D8}"/>
              </a:ext>
            </a:extLst>
          </p:cNvPr>
          <p:cNvSpPr>
            <a:spLocks noGrp="1"/>
          </p:cNvSpPr>
          <p:nvPr>
            <p:ph type="sldNum" sz="quarter" idx="12"/>
          </p:nvPr>
        </p:nvSpPr>
        <p:spPr/>
        <p:txBody>
          <a:bodyPr/>
          <a:lstStyle/>
          <a:p>
            <a:pPr>
              <a:defRPr/>
            </a:pPr>
            <a:fld id="{D3D538F9-49A3-B84F-B36B-A7030CDE5D5B}" type="slidenum">
              <a:rPr lang="en-US">
                <a:solidFill>
                  <a:prstClr val="black">
                    <a:tint val="75000"/>
                  </a:prstClr>
                </a:solidFill>
                <a:latin typeface="Calibri" panose="020F0502020204030204"/>
                <a:ea typeface="+mn-ea"/>
              </a:rPr>
              <a:pPr>
                <a:defRPr/>
              </a:pPr>
              <a:t>33</a:t>
            </a:fld>
            <a:endParaRPr lang="en-US">
              <a:solidFill>
                <a:prstClr val="black">
                  <a:tint val="75000"/>
                </a:prstClr>
              </a:solidFill>
              <a:latin typeface="Calibri" panose="020F0502020204030204"/>
              <a:ea typeface="+mn-ea"/>
            </a:endParaRPr>
          </a:p>
        </p:txBody>
      </p:sp>
      <p:sp>
        <p:nvSpPr>
          <p:cNvPr id="10" name="Text Placeholder 8">
            <a:extLst>
              <a:ext uri="{FF2B5EF4-FFF2-40B4-BE49-F238E27FC236}">
                <a16:creationId xmlns:a16="http://schemas.microsoft.com/office/drawing/2014/main" id="{22667414-AD24-46D6-AFC6-591A87EE7AB5}"/>
              </a:ext>
            </a:extLst>
          </p:cNvPr>
          <p:cNvSpPr>
            <a:spLocks noGrp="1"/>
          </p:cNvSpPr>
          <p:nvPr>
            <p:ph type="body" sz="half" idx="2"/>
          </p:nvPr>
        </p:nvSpPr>
        <p:spPr>
          <a:xfrm>
            <a:off x="609603" y="1843918"/>
            <a:ext cx="6512559" cy="4282249"/>
          </a:xfrm>
        </p:spPr>
        <p:txBody>
          <a:bodyPr>
            <a:noAutofit/>
          </a:bodyPr>
          <a:lstStyle/>
          <a:p>
            <a:pPr marL="302676" indent="-302676">
              <a:spcBef>
                <a:spcPts val="800"/>
              </a:spcBef>
              <a:buFont typeface="+mj-lt"/>
              <a:buAutoNum type="arabicPeriod"/>
            </a:pPr>
            <a:r>
              <a:rPr lang="en-US" sz="2400" dirty="0">
                <a:solidFill>
                  <a:prstClr val="black"/>
                </a:solidFill>
              </a:rPr>
              <a:t>Collect field data with Rover(s)</a:t>
            </a:r>
          </a:p>
          <a:p>
            <a:pPr marL="302676" indent="-302676">
              <a:spcBef>
                <a:spcPts val="800"/>
              </a:spcBef>
              <a:buFont typeface="+mj-lt"/>
              <a:buAutoNum type="arabicPeriod"/>
            </a:pPr>
            <a:r>
              <a:rPr lang="en-US" sz="2400" dirty="0">
                <a:solidFill>
                  <a:prstClr val="black"/>
                </a:solidFill>
              </a:rPr>
              <a:t>Create GVX in your software</a:t>
            </a:r>
          </a:p>
          <a:p>
            <a:pPr marL="613818" lvl="1" indent="-230712">
              <a:buFont typeface="Cambria" panose="02040503050406030204" pitchFamily="18" charset="0"/>
              <a:buChar char="‒"/>
            </a:pPr>
            <a:r>
              <a:rPr lang="en-US" sz="2133" dirty="0">
                <a:solidFill>
                  <a:prstClr val="black"/>
                </a:solidFill>
              </a:rPr>
              <a:t>Using your field or office software</a:t>
            </a:r>
          </a:p>
          <a:p>
            <a:pPr marL="302676" indent="-302676">
              <a:spcBef>
                <a:spcPts val="800"/>
              </a:spcBef>
              <a:buFont typeface="+mj-lt"/>
              <a:buAutoNum type="arabicPeriod"/>
            </a:pPr>
            <a:r>
              <a:rPr lang="en-US" sz="2400" dirty="0">
                <a:solidFill>
                  <a:prstClr val="black"/>
                </a:solidFill>
              </a:rPr>
              <a:t>Upload WinDesc files</a:t>
            </a:r>
          </a:p>
          <a:p>
            <a:pPr marL="302676" indent="-302676">
              <a:spcBef>
                <a:spcPts val="800"/>
              </a:spcBef>
              <a:buFont typeface="+mj-lt"/>
              <a:buAutoNum type="arabicPeriod"/>
            </a:pPr>
            <a:r>
              <a:rPr lang="en-US" sz="2400" dirty="0">
                <a:solidFill>
                  <a:prstClr val="black"/>
                </a:solidFill>
              </a:rPr>
              <a:t>Upload GVX to OPUS Projects</a:t>
            </a:r>
          </a:p>
          <a:p>
            <a:pPr marL="613818" lvl="1" indent="-230712">
              <a:buFont typeface="Cambria" panose="02040503050406030204" pitchFamily="18" charset="0"/>
              <a:buChar char="‒"/>
            </a:pPr>
            <a:r>
              <a:rPr lang="en-US" sz="2133" dirty="0">
                <a:solidFill>
                  <a:prstClr val="black"/>
                </a:solidFill>
              </a:rPr>
              <a:t>Using OPUS Static and Project ID</a:t>
            </a:r>
          </a:p>
          <a:p>
            <a:pPr marL="613818" lvl="1" indent="-230712">
              <a:buFont typeface="Cambria" panose="02040503050406030204" pitchFamily="18" charset="0"/>
              <a:buChar char="‒"/>
            </a:pPr>
            <a:r>
              <a:rPr lang="en-US" sz="2133" dirty="0">
                <a:solidFill>
                  <a:prstClr val="black"/>
                </a:solidFill>
              </a:rPr>
              <a:t>Vectors are automatically linked to NCN CORS</a:t>
            </a:r>
          </a:p>
          <a:p>
            <a:pPr marL="302676" indent="-302676">
              <a:spcBef>
                <a:spcPts val="800"/>
              </a:spcBef>
              <a:buFont typeface="+mj-lt"/>
              <a:buAutoNum type="arabicPeriod"/>
            </a:pPr>
            <a:r>
              <a:rPr lang="en-US" sz="2400" dirty="0">
                <a:solidFill>
                  <a:prstClr val="black"/>
                </a:solidFill>
              </a:rPr>
              <a:t>Network Adjustment</a:t>
            </a:r>
          </a:p>
          <a:p>
            <a:pPr marL="609585" lvl="2" indent="-230712">
              <a:buFont typeface="Cambria" panose="02040503050406030204" pitchFamily="18" charset="0"/>
              <a:buChar char="‒"/>
            </a:pPr>
            <a:r>
              <a:rPr lang="en-US" sz="2133" dirty="0">
                <a:solidFill>
                  <a:prstClr val="black"/>
                </a:solidFill>
              </a:rPr>
              <a:t>Constrain NCN CORS</a:t>
            </a:r>
          </a:p>
        </p:txBody>
      </p:sp>
      <p:cxnSp>
        <p:nvCxnSpPr>
          <p:cNvPr id="49" name="GVX - RTN/RTK">
            <a:extLst>
              <a:ext uri="{FF2B5EF4-FFF2-40B4-BE49-F238E27FC236}">
                <a16:creationId xmlns:a16="http://schemas.microsoft.com/office/drawing/2014/main" id="{84BB379D-A468-455B-B741-F33A1600FA88}"/>
              </a:ext>
            </a:extLst>
          </p:cNvPr>
          <p:cNvCxnSpPr>
            <a:cxnSpLocks/>
            <a:endCxn id="55" idx="2"/>
          </p:cNvCxnSpPr>
          <p:nvPr/>
        </p:nvCxnSpPr>
        <p:spPr>
          <a:xfrm flipV="1">
            <a:off x="9589092" y="3202465"/>
            <a:ext cx="70405" cy="1810320"/>
          </a:xfrm>
          <a:prstGeom prst="straightConnector1">
            <a:avLst/>
          </a:prstGeom>
          <a:ln w="66675" cap="rnd">
            <a:solidFill>
              <a:srgbClr val="7D26CD"/>
            </a:solidFill>
            <a:prstDash val="sysDash"/>
            <a:round/>
            <a:tailEnd type="arrow" w="sm" len="med"/>
          </a:ln>
        </p:spPr>
        <p:style>
          <a:lnRef idx="1">
            <a:schemeClr val="accent1"/>
          </a:lnRef>
          <a:fillRef idx="0">
            <a:schemeClr val="accent1"/>
          </a:fillRef>
          <a:effectRef idx="0">
            <a:schemeClr val="accent1"/>
          </a:effectRef>
          <a:fontRef idx="minor">
            <a:schemeClr val="tx1"/>
          </a:fontRef>
        </p:style>
      </p:cxnSp>
      <p:cxnSp>
        <p:nvCxnSpPr>
          <p:cNvPr id="50" name="GVX - RTN/RTK">
            <a:extLst>
              <a:ext uri="{FF2B5EF4-FFF2-40B4-BE49-F238E27FC236}">
                <a16:creationId xmlns:a16="http://schemas.microsoft.com/office/drawing/2014/main" id="{262A4307-4D32-4046-8535-B4E1C0975004}"/>
              </a:ext>
            </a:extLst>
          </p:cNvPr>
          <p:cNvCxnSpPr>
            <a:cxnSpLocks/>
            <a:endCxn id="56" idx="2"/>
          </p:cNvCxnSpPr>
          <p:nvPr/>
        </p:nvCxnSpPr>
        <p:spPr>
          <a:xfrm flipV="1">
            <a:off x="9589092" y="2878484"/>
            <a:ext cx="946181" cy="2134301"/>
          </a:xfrm>
          <a:prstGeom prst="straightConnector1">
            <a:avLst/>
          </a:prstGeom>
          <a:ln w="66675" cap="rnd">
            <a:solidFill>
              <a:srgbClr val="7D26CD"/>
            </a:solidFill>
            <a:prstDash val="sysDash"/>
            <a:round/>
            <a:tailEnd type="arrow" w="sm" len="med"/>
          </a:ln>
        </p:spPr>
        <p:style>
          <a:lnRef idx="1">
            <a:schemeClr val="accent1"/>
          </a:lnRef>
          <a:fillRef idx="0">
            <a:schemeClr val="accent1"/>
          </a:fillRef>
          <a:effectRef idx="0">
            <a:schemeClr val="accent1"/>
          </a:effectRef>
          <a:fontRef idx="minor">
            <a:schemeClr val="tx1"/>
          </a:fontRef>
        </p:style>
      </p:cxnSp>
      <p:cxnSp>
        <p:nvCxnSpPr>
          <p:cNvPr id="51" name="GVX - RTN/RTK">
            <a:extLst>
              <a:ext uri="{FF2B5EF4-FFF2-40B4-BE49-F238E27FC236}">
                <a16:creationId xmlns:a16="http://schemas.microsoft.com/office/drawing/2014/main" id="{A98B6980-22FB-4B82-A3D0-D70A8BA3EBDE}"/>
              </a:ext>
            </a:extLst>
          </p:cNvPr>
          <p:cNvCxnSpPr>
            <a:cxnSpLocks/>
            <a:endCxn id="54" idx="2"/>
          </p:cNvCxnSpPr>
          <p:nvPr/>
        </p:nvCxnSpPr>
        <p:spPr>
          <a:xfrm flipV="1">
            <a:off x="9589095" y="4072423"/>
            <a:ext cx="999100" cy="940363"/>
          </a:xfrm>
          <a:prstGeom prst="straightConnector1">
            <a:avLst/>
          </a:prstGeom>
          <a:ln w="66675" cap="rnd">
            <a:solidFill>
              <a:srgbClr val="7D26CD"/>
            </a:solidFill>
            <a:prstDash val="sysDash"/>
            <a:round/>
            <a:tailEnd type="arrow" w="sm" len="med"/>
          </a:ln>
        </p:spPr>
        <p:style>
          <a:lnRef idx="1">
            <a:schemeClr val="accent1"/>
          </a:lnRef>
          <a:fillRef idx="0">
            <a:schemeClr val="accent1"/>
          </a:fillRef>
          <a:effectRef idx="0">
            <a:schemeClr val="accent1"/>
          </a:effectRef>
          <a:fontRef idx="minor">
            <a:schemeClr val="tx1"/>
          </a:fontRef>
        </p:style>
      </p:cxnSp>
      <p:cxnSp>
        <p:nvCxnSpPr>
          <p:cNvPr id="52" name="GVX - RTN/RTK">
            <a:extLst>
              <a:ext uri="{FF2B5EF4-FFF2-40B4-BE49-F238E27FC236}">
                <a16:creationId xmlns:a16="http://schemas.microsoft.com/office/drawing/2014/main" id="{B08D462F-B348-4A78-B583-C1D18D793111}"/>
              </a:ext>
            </a:extLst>
          </p:cNvPr>
          <p:cNvCxnSpPr>
            <a:cxnSpLocks/>
            <a:endCxn id="53" idx="1"/>
          </p:cNvCxnSpPr>
          <p:nvPr/>
        </p:nvCxnSpPr>
        <p:spPr>
          <a:xfrm flipV="1">
            <a:off x="9589095" y="4195470"/>
            <a:ext cx="1569927" cy="817319"/>
          </a:xfrm>
          <a:prstGeom prst="straightConnector1">
            <a:avLst/>
          </a:prstGeom>
          <a:ln w="66675" cap="rnd">
            <a:solidFill>
              <a:srgbClr val="7D26CD"/>
            </a:solidFill>
            <a:prstDash val="sysDash"/>
            <a:round/>
            <a:tailEnd type="arrow" w="sm" len="med"/>
          </a:ln>
        </p:spPr>
        <p:style>
          <a:lnRef idx="1">
            <a:schemeClr val="accent1"/>
          </a:lnRef>
          <a:fillRef idx="0">
            <a:schemeClr val="accent1"/>
          </a:fillRef>
          <a:effectRef idx="0">
            <a:schemeClr val="accent1"/>
          </a:effectRef>
          <a:fontRef idx="minor">
            <a:schemeClr val="tx1"/>
          </a:fontRef>
        </p:style>
      </p:cxnSp>
      <p:sp>
        <p:nvSpPr>
          <p:cNvPr id="53" name="GVX meet">
            <a:extLst>
              <a:ext uri="{FF2B5EF4-FFF2-40B4-BE49-F238E27FC236}">
                <a16:creationId xmlns:a16="http://schemas.microsoft.com/office/drawing/2014/main" id="{1225A60A-7FD6-4518-A118-1E8B065A3C7A}"/>
              </a:ext>
            </a:extLst>
          </p:cNvPr>
          <p:cNvSpPr>
            <a:spLocks noChangeAspect="1"/>
          </p:cNvSpPr>
          <p:nvPr/>
        </p:nvSpPr>
        <p:spPr>
          <a:xfrm>
            <a:off x="12683019" y="3999893"/>
            <a:ext cx="391147" cy="391147"/>
          </a:xfrm>
          <a:prstGeom prst="diamond">
            <a:avLst/>
          </a:prstGeom>
          <a:solidFill>
            <a:srgbClr val="42E743"/>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12760">
              <a:defRPr/>
            </a:pPr>
            <a:endParaRPr lang="en-US" sz="4267" dirty="0">
              <a:solidFill>
                <a:prstClr val="black"/>
              </a:solidFill>
              <a:latin typeface="Calibri"/>
            </a:endParaRPr>
          </a:p>
        </p:txBody>
      </p:sp>
      <p:sp>
        <p:nvSpPr>
          <p:cNvPr id="54" name="GVX meet">
            <a:extLst>
              <a:ext uri="{FF2B5EF4-FFF2-40B4-BE49-F238E27FC236}">
                <a16:creationId xmlns:a16="http://schemas.microsoft.com/office/drawing/2014/main" id="{9B030C32-1B75-4179-AB3F-EAAA8355EA71}"/>
              </a:ext>
            </a:extLst>
          </p:cNvPr>
          <p:cNvSpPr>
            <a:spLocks noChangeAspect="1"/>
          </p:cNvSpPr>
          <p:nvPr/>
        </p:nvSpPr>
        <p:spPr>
          <a:xfrm>
            <a:off x="10392619" y="3681276"/>
            <a:ext cx="391147" cy="391147"/>
          </a:xfrm>
          <a:prstGeom prst="diamond">
            <a:avLst/>
          </a:prstGeom>
          <a:solidFill>
            <a:srgbClr val="42E743"/>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12760">
              <a:defRPr/>
            </a:pPr>
            <a:endParaRPr lang="en-US" sz="4267" dirty="0">
              <a:solidFill>
                <a:prstClr val="black"/>
              </a:solidFill>
              <a:latin typeface="Calibri"/>
            </a:endParaRPr>
          </a:p>
        </p:txBody>
      </p:sp>
      <p:sp>
        <p:nvSpPr>
          <p:cNvPr id="55" name="GVX meet">
            <a:extLst>
              <a:ext uri="{FF2B5EF4-FFF2-40B4-BE49-F238E27FC236}">
                <a16:creationId xmlns:a16="http://schemas.microsoft.com/office/drawing/2014/main" id="{A20EE5F2-6D7B-4C25-AC08-F8C58684DC1A}"/>
              </a:ext>
            </a:extLst>
          </p:cNvPr>
          <p:cNvSpPr>
            <a:spLocks noChangeAspect="1"/>
          </p:cNvSpPr>
          <p:nvPr/>
        </p:nvSpPr>
        <p:spPr>
          <a:xfrm>
            <a:off x="9463924" y="2811319"/>
            <a:ext cx="391147" cy="391147"/>
          </a:xfrm>
          <a:prstGeom prst="diamond">
            <a:avLst/>
          </a:prstGeom>
          <a:solidFill>
            <a:srgbClr val="42E743"/>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12760">
              <a:defRPr/>
            </a:pPr>
            <a:endParaRPr lang="en-US" sz="4267" dirty="0">
              <a:solidFill>
                <a:prstClr val="black"/>
              </a:solidFill>
              <a:latin typeface="Calibri"/>
            </a:endParaRPr>
          </a:p>
        </p:txBody>
      </p:sp>
      <p:sp>
        <p:nvSpPr>
          <p:cNvPr id="56" name="GVX meet">
            <a:extLst>
              <a:ext uri="{FF2B5EF4-FFF2-40B4-BE49-F238E27FC236}">
                <a16:creationId xmlns:a16="http://schemas.microsoft.com/office/drawing/2014/main" id="{A4101845-E7D8-41D8-A6E3-B36D0D309D4B}"/>
              </a:ext>
            </a:extLst>
          </p:cNvPr>
          <p:cNvSpPr>
            <a:spLocks noChangeAspect="1"/>
          </p:cNvSpPr>
          <p:nvPr/>
        </p:nvSpPr>
        <p:spPr>
          <a:xfrm>
            <a:off x="10339700" y="2487337"/>
            <a:ext cx="391147" cy="391147"/>
          </a:xfrm>
          <a:prstGeom prst="diamond">
            <a:avLst/>
          </a:prstGeom>
          <a:solidFill>
            <a:srgbClr val="42E743"/>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12760">
              <a:defRPr/>
            </a:pPr>
            <a:endParaRPr lang="en-US" sz="4267" dirty="0">
              <a:solidFill>
                <a:prstClr val="black"/>
              </a:solidFill>
              <a:latin typeface="Calibri"/>
            </a:endParaRPr>
          </a:p>
        </p:txBody>
      </p:sp>
      <p:grpSp>
        <p:nvGrpSpPr>
          <p:cNvPr id="11" name="CORS meet">
            <a:extLst>
              <a:ext uri="{FF2B5EF4-FFF2-40B4-BE49-F238E27FC236}">
                <a16:creationId xmlns:a16="http://schemas.microsoft.com/office/drawing/2014/main" id="{C748F203-EE62-4C82-AA79-4FB27231A14C}"/>
              </a:ext>
            </a:extLst>
          </p:cNvPr>
          <p:cNvGrpSpPr>
            <a:grpSpLocks noChangeAspect="1"/>
          </p:cNvGrpSpPr>
          <p:nvPr/>
        </p:nvGrpSpPr>
        <p:grpSpPr>
          <a:xfrm>
            <a:off x="9178740" y="4938150"/>
            <a:ext cx="480761" cy="480761"/>
            <a:chOff x="8189735" y="2209800"/>
            <a:chExt cx="762000" cy="762000"/>
          </a:xfrm>
        </p:grpSpPr>
        <p:sp>
          <p:nvSpPr>
            <p:cNvPr id="12" name="Oval 11">
              <a:extLst>
                <a:ext uri="{FF2B5EF4-FFF2-40B4-BE49-F238E27FC236}">
                  <a16:creationId xmlns:a16="http://schemas.microsoft.com/office/drawing/2014/main" id="{E363EAE4-53A5-492A-A79A-D2A1013C54C8}"/>
                </a:ext>
              </a:extLst>
            </p:cNvPr>
            <p:cNvSpPr/>
            <p:nvPr/>
          </p:nvSpPr>
          <p:spPr>
            <a:xfrm>
              <a:off x="8189735" y="2209800"/>
              <a:ext cx="762000" cy="762000"/>
            </a:xfrm>
            <a:prstGeom prst="ellipse">
              <a:avLst/>
            </a:prstGeom>
            <a:solidFill>
              <a:srgbClr val="433478"/>
            </a:solidFill>
            <a:ln w="31750">
              <a:solidFill>
                <a:srgbClr val="FDCF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12760">
                <a:defRPr/>
              </a:pPr>
              <a:endParaRPr lang="en-US" sz="4267">
                <a:solidFill>
                  <a:prstClr val="black"/>
                </a:solidFill>
                <a:latin typeface="Calibri"/>
              </a:endParaRPr>
            </a:p>
          </p:txBody>
        </p:sp>
        <p:sp>
          <p:nvSpPr>
            <p:cNvPr id="13" name="Isosceles Triangle 12">
              <a:extLst>
                <a:ext uri="{FF2B5EF4-FFF2-40B4-BE49-F238E27FC236}">
                  <a16:creationId xmlns:a16="http://schemas.microsoft.com/office/drawing/2014/main" id="{32B0EFC2-C485-4BF1-B41C-831139F23802}"/>
                </a:ext>
              </a:extLst>
            </p:cNvPr>
            <p:cNvSpPr/>
            <p:nvPr/>
          </p:nvSpPr>
          <p:spPr>
            <a:xfrm>
              <a:off x="8273555" y="2241550"/>
              <a:ext cx="594360" cy="548640"/>
            </a:xfrm>
            <a:prstGeom prst="triangle">
              <a:avLst/>
            </a:prstGeom>
            <a:solidFill>
              <a:srgbClr val="433478"/>
            </a:solidFill>
            <a:ln w="31750">
              <a:solidFill>
                <a:srgbClr val="FDCF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12760">
                <a:defRPr/>
              </a:pPr>
              <a:endParaRPr lang="en-US" sz="4267">
                <a:solidFill>
                  <a:prstClr val="black"/>
                </a:solidFill>
                <a:latin typeface="Calibri"/>
              </a:endParaRPr>
            </a:p>
          </p:txBody>
        </p:sp>
      </p:grpSp>
      <p:sp>
        <p:nvSpPr>
          <p:cNvPr id="17" name="Title 6">
            <a:extLst>
              <a:ext uri="{FF2B5EF4-FFF2-40B4-BE49-F238E27FC236}">
                <a16:creationId xmlns:a16="http://schemas.microsoft.com/office/drawing/2014/main" id="{B3C7AAD9-7A41-4CEB-94FD-8875A32B48B2}"/>
              </a:ext>
            </a:extLst>
          </p:cNvPr>
          <p:cNvSpPr txBox="1">
            <a:spLocks/>
          </p:cNvSpPr>
          <p:nvPr/>
        </p:nvSpPr>
        <p:spPr>
          <a:xfrm>
            <a:off x="609604" y="505811"/>
            <a:ext cx="5168401" cy="1162051"/>
          </a:xfrm>
          <a:prstGeom prst="rect">
            <a:avLst/>
          </a:prstGeom>
        </p:spPr>
        <p:txBody>
          <a:bodyPr vert="horz" lIns="121920" tIns="60960" rIns="121920" bIns="60960" rtlCol="0" anchor="b">
            <a:noAutofit/>
          </a:bodyPr>
          <a:lstStyle>
            <a:lvl1pPr algn="l" defTabSz="457200" rtl="0" eaLnBrk="1" latinLnBrk="0" hangingPunct="1">
              <a:spcBef>
                <a:spcPct val="0"/>
              </a:spcBef>
              <a:buNone/>
              <a:defRPr sz="2000" b="1" kern="1200">
                <a:solidFill>
                  <a:schemeClr val="tx1"/>
                </a:solidFill>
                <a:latin typeface="+mj-lt"/>
                <a:ea typeface="+mj-ea"/>
                <a:cs typeface="+mj-cs"/>
              </a:defRPr>
            </a:lvl1pPr>
          </a:lstStyle>
          <a:p>
            <a:pPr defTabSz="609585">
              <a:defRPr/>
            </a:pPr>
            <a:r>
              <a:rPr lang="en-US" sz="3200" b="0" dirty="0">
                <a:solidFill>
                  <a:prstClr val="black"/>
                </a:solidFill>
                <a:latin typeface="Cambria" panose="02040503050406030204"/>
              </a:rPr>
              <a:t>1) </a:t>
            </a:r>
            <a:r>
              <a:rPr lang="en-US" sz="3733" dirty="0">
                <a:solidFill>
                  <a:prstClr val="black"/>
                </a:solidFill>
                <a:latin typeface="Cambria" panose="02040503050406030204"/>
              </a:rPr>
              <a:t>CORS + RTN</a:t>
            </a:r>
            <a:br>
              <a:rPr lang="en-US" sz="3200" b="0" dirty="0">
                <a:solidFill>
                  <a:prstClr val="black"/>
                </a:solidFill>
                <a:latin typeface="Cambria" panose="02040503050406030204"/>
              </a:rPr>
            </a:br>
            <a:r>
              <a:rPr lang="en-US" sz="3200" b="0" dirty="0">
                <a:solidFill>
                  <a:prstClr val="black"/>
                </a:solidFill>
                <a:latin typeface="Cambria" panose="02040503050406030204"/>
              </a:rPr>
              <a:t>     a) </a:t>
            </a:r>
            <a:r>
              <a:rPr lang="en-US" sz="3200" dirty="0">
                <a:solidFill>
                  <a:prstClr val="black"/>
                </a:solidFill>
                <a:latin typeface="Cambria" panose="02040503050406030204"/>
              </a:rPr>
              <a:t>CORS are in NCN</a:t>
            </a:r>
          </a:p>
        </p:txBody>
      </p:sp>
    </p:spTree>
    <p:extLst>
      <p:ext uri="{BB962C8B-B14F-4D97-AF65-F5344CB8AC3E}">
        <p14:creationId xmlns:p14="http://schemas.microsoft.com/office/powerpoint/2010/main" val="4110260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EFBAF82-867E-4647-AEF5-434FFCD5C0A8}"/>
              </a:ext>
            </a:extLst>
          </p:cNvPr>
          <p:cNvSpPr>
            <a:spLocks noGrp="1"/>
          </p:cNvSpPr>
          <p:nvPr>
            <p:ph type="dt" sz="half" idx="10"/>
          </p:nvPr>
        </p:nvSpPr>
        <p:spPr/>
        <p:txBody>
          <a:bodyPr/>
          <a:lstStyle/>
          <a:p>
            <a:pPr>
              <a:defRPr/>
            </a:pPr>
            <a:fld id="{8EF49343-163D-4726-A15B-CC35B7FC88A0}" type="datetime5">
              <a:rPr lang="en-US" smtClean="0">
                <a:solidFill>
                  <a:prstClr val="black">
                    <a:tint val="75000"/>
                  </a:prstClr>
                </a:solidFill>
                <a:latin typeface="Cambria" panose="02040503050406030204"/>
                <a:ea typeface="+mn-ea"/>
              </a:rPr>
              <a:t>10-Sep-24</a:t>
            </a:fld>
            <a:endParaRPr lang="en-US">
              <a:solidFill>
                <a:prstClr val="black">
                  <a:tint val="75000"/>
                </a:prstClr>
              </a:solidFill>
              <a:latin typeface="Cambria" panose="02040503050406030204"/>
              <a:ea typeface="+mn-ea"/>
            </a:endParaRPr>
          </a:p>
        </p:txBody>
      </p:sp>
      <p:sp>
        <p:nvSpPr>
          <p:cNvPr id="6" name="Slide Number Placeholder 5">
            <a:extLst>
              <a:ext uri="{FF2B5EF4-FFF2-40B4-BE49-F238E27FC236}">
                <a16:creationId xmlns:a16="http://schemas.microsoft.com/office/drawing/2014/main" id="{16600D95-A807-4BEF-81CF-4E19C67337D8}"/>
              </a:ext>
            </a:extLst>
          </p:cNvPr>
          <p:cNvSpPr>
            <a:spLocks noGrp="1"/>
          </p:cNvSpPr>
          <p:nvPr>
            <p:ph type="sldNum" sz="quarter" idx="12"/>
          </p:nvPr>
        </p:nvSpPr>
        <p:spPr/>
        <p:txBody>
          <a:bodyPr/>
          <a:lstStyle/>
          <a:p>
            <a:pPr>
              <a:defRPr/>
            </a:pPr>
            <a:fld id="{D3D538F9-49A3-B84F-B36B-A7030CDE5D5B}" type="slidenum">
              <a:rPr lang="en-US">
                <a:solidFill>
                  <a:prstClr val="black">
                    <a:tint val="75000"/>
                  </a:prstClr>
                </a:solidFill>
                <a:latin typeface="Calibri" panose="020F0502020204030204"/>
                <a:ea typeface="+mn-ea"/>
              </a:rPr>
              <a:pPr>
                <a:defRPr/>
              </a:pPr>
              <a:t>34</a:t>
            </a:fld>
            <a:endParaRPr lang="en-US">
              <a:solidFill>
                <a:prstClr val="black">
                  <a:tint val="75000"/>
                </a:prstClr>
              </a:solidFill>
              <a:latin typeface="Calibri" panose="020F0502020204030204"/>
              <a:ea typeface="+mn-ea"/>
            </a:endParaRPr>
          </a:p>
        </p:txBody>
      </p:sp>
      <p:sp>
        <p:nvSpPr>
          <p:cNvPr id="53" name="GVX meet">
            <a:extLst>
              <a:ext uri="{FF2B5EF4-FFF2-40B4-BE49-F238E27FC236}">
                <a16:creationId xmlns:a16="http://schemas.microsoft.com/office/drawing/2014/main" id="{1225A60A-7FD6-4518-A118-1E8B065A3C7A}"/>
              </a:ext>
            </a:extLst>
          </p:cNvPr>
          <p:cNvSpPr>
            <a:spLocks noChangeAspect="1"/>
          </p:cNvSpPr>
          <p:nvPr/>
        </p:nvSpPr>
        <p:spPr>
          <a:xfrm>
            <a:off x="12683019" y="3999893"/>
            <a:ext cx="391147" cy="391147"/>
          </a:xfrm>
          <a:prstGeom prst="diamond">
            <a:avLst/>
          </a:prstGeom>
          <a:solidFill>
            <a:srgbClr val="42E743"/>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12760">
              <a:defRPr/>
            </a:pPr>
            <a:endParaRPr lang="en-US" sz="4267" dirty="0">
              <a:solidFill>
                <a:prstClr val="black"/>
              </a:solidFill>
              <a:latin typeface="Calibri"/>
            </a:endParaRPr>
          </a:p>
        </p:txBody>
      </p:sp>
      <p:sp>
        <p:nvSpPr>
          <p:cNvPr id="17" name="Title 6">
            <a:extLst>
              <a:ext uri="{FF2B5EF4-FFF2-40B4-BE49-F238E27FC236}">
                <a16:creationId xmlns:a16="http://schemas.microsoft.com/office/drawing/2014/main" id="{B3C7AAD9-7A41-4CEB-94FD-8875A32B48B2}"/>
              </a:ext>
            </a:extLst>
          </p:cNvPr>
          <p:cNvSpPr txBox="1">
            <a:spLocks/>
          </p:cNvSpPr>
          <p:nvPr/>
        </p:nvSpPr>
        <p:spPr>
          <a:xfrm>
            <a:off x="609604" y="505811"/>
            <a:ext cx="5168401" cy="1162051"/>
          </a:xfrm>
          <a:prstGeom prst="rect">
            <a:avLst/>
          </a:prstGeom>
        </p:spPr>
        <p:txBody>
          <a:bodyPr vert="horz" lIns="121920" tIns="60960" rIns="121920" bIns="60960" rtlCol="0" anchor="b">
            <a:noAutofit/>
          </a:bodyPr>
          <a:lstStyle>
            <a:lvl1pPr algn="l" defTabSz="457200" rtl="0" eaLnBrk="1" latinLnBrk="0" hangingPunct="1">
              <a:spcBef>
                <a:spcPct val="0"/>
              </a:spcBef>
              <a:buNone/>
              <a:defRPr sz="2000" b="1" kern="1200">
                <a:solidFill>
                  <a:schemeClr val="tx1"/>
                </a:solidFill>
                <a:latin typeface="+mj-lt"/>
                <a:ea typeface="+mj-ea"/>
                <a:cs typeface="+mj-cs"/>
              </a:defRPr>
            </a:lvl1pPr>
          </a:lstStyle>
          <a:p>
            <a:pPr defTabSz="609585">
              <a:defRPr/>
            </a:pPr>
            <a:r>
              <a:rPr lang="en-US" sz="3200" b="0" dirty="0">
                <a:solidFill>
                  <a:prstClr val="black"/>
                </a:solidFill>
                <a:latin typeface="Cambria" panose="02040503050406030204"/>
              </a:rPr>
              <a:t>1) </a:t>
            </a:r>
            <a:r>
              <a:rPr lang="en-US" sz="3733" dirty="0">
                <a:solidFill>
                  <a:prstClr val="black"/>
                </a:solidFill>
                <a:latin typeface="Cambria" panose="02040503050406030204"/>
              </a:rPr>
              <a:t>CORS + RTN</a:t>
            </a:r>
            <a:br>
              <a:rPr lang="en-US" sz="3200" b="0" dirty="0">
                <a:solidFill>
                  <a:prstClr val="black"/>
                </a:solidFill>
                <a:latin typeface="Cambria" panose="02040503050406030204"/>
              </a:rPr>
            </a:br>
            <a:r>
              <a:rPr lang="en-US" sz="3200" b="0" dirty="0">
                <a:solidFill>
                  <a:prstClr val="black"/>
                </a:solidFill>
                <a:latin typeface="Cambria" panose="02040503050406030204"/>
              </a:rPr>
              <a:t>     a) </a:t>
            </a:r>
            <a:r>
              <a:rPr lang="en-US" sz="3200" dirty="0">
                <a:solidFill>
                  <a:prstClr val="black"/>
                </a:solidFill>
                <a:latin typeface="Cambria" panose="02040503050406030204"/>
              </a:rPr>
              <a:t>CORS are in NCN</a:t>
            </a:r>
          </a:p>
        </p:txBody>
      </p:sp>
      <p:sp>
        <p:nvSpPr>
          <p:cNvPr id="19" name="Text Placeholder 8">
            <a:extLst>
              <a:ext uri="{FF2B5EF4-FFF2-40B4-BE49-F238E27FC236}">
                <a16:creationId xmlns:a16="http://schemas.microsoft.com/office/drawing/2014/main" id="{6A340D35-6E2D-4D50-A307-4813DF678D2D}"/>
              </a:ext>
            </a:extLst>
          </p:cNvPr>
          <p:cNvSpPr>
            <a:spLocks noGrp="1"/>
          </p:cNvSpPr>
          <p:nvPr>
            <p:ph type="body" sz="half" idx="2"/>
          </p:nvPr>
        </p:nvSpPr>
        <p:spPr>
          <a:xfrm>
            <a:off x="609603" y="2407923"/>
            <a:ext cx="10972799" cy="3718244"/>
          </a:xfrm>
        </p:spPr>
        <p:txBody>
          <a:bodyPr>
            <a:noAutofit/>
          </a:bodyPr>
          <a:lstStyle/>
          <a:p>
            <a:r>
              <a:rPr lang="en-US" sz="2667" i="1" dirty="0"/>
              <a:t>Think of this as…</a:t>
            </a:r>
          </a:p>
          <a:p>
            <a:r>
              <a:rPr lang="en-US" sz="2667" dirty="0">
                <a:solidFill>
                  <a:prstClr val="black"/>
                </a:solidFill>
              </a:rPr>
              <a:t>Direct tie to the NSRS via active control.</a:t>
            </a:r>
          </a:p>
          <a:p>
            <a:r>
              <a:rPr lang="en-US" sz="2667" dirty="0">
                <a:solidFill>
                  <a:prstClr val="black"/>
                </a:solidFill>
              </a:rPr>
              <a:t>No need to perform post-processing, only any Network Adjustments.</a:t>
            </a:r>
            <a:endParaRPr lang="en-US" sz="2667" dirty="0"/>
          </a:p>
        </p:txBody>
      </p:sp>
    </p:spTree>
    <p:extLst>
      <p:ext uri="{BB962C8B-B14F-4D97-AF65-F5344CB8AC3E}">
        <p14:creationId xmlns:p14="http://schemas.microsoft.com/office/powerpoint/2010/main" val="1817419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uiExpand="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CCE6AA4-9CF2-4E93-86CC-D3F5AC23981A}"/>
              </a:ext>
            </a:extLst>
          </p:cNvPr>
          <p:cNvSpPr>
            <a:spLocks noGrp="1"/>
          </p:cNvSpPr>
          <p:nvPr>
            <p:ph type="title"/>
          </p:nvPr>
        </p:nvSpPr>
        <p:spPr>
          <a:xfrm>
            <a:off x="609597" y="274639"/>
            <a:ext cx="10972800" cy="1143000"/>
          </a:xfrm>
        </p:spPr>
        <p:txBody>
          <a:bodyPr/>
          <a:lstStyle/>
          <a:p>
            <a:r>
              <a:rPr lang="en-US" dirty="0"/>
              <a:t>CORS + RTN</a:t>
            </a:r>
          </a:p>
        </p:txBody>
      </p:sp>
      <p:sp>
        <p:nvSpPr>
          <p:cNvPr id="10" name="Text Placeholder 9">
            <a:extLst>
              <a:ext uri="{FF2B5EF4-FFF2-40B4-BE49-F238E27FC236}">
                <a16:creationId xmlns:a16="http://schemas.microsoft.com/office/drawing/2014/main" id="{57FCD1B0-365E-4308-AC8C-EE84241A6FF5}"/>
              </a:ext>
            </a:extLst>
          </p:cNvPr>
          <p:cNvSpPr>
            <a:spLocks noGrp="1"/>
          </p:cNvSpPr>
          <p:nvPr>
            <p:ph type="body" idx="1"/>
          </p:nvPr>
        </p:nvSpPr>
        <p:spPr>
          <a:xfrm>
            <a:off x="609597" y="1218061"/>
            <a:ext cx="10972800" cy="639763"/>
          </a:xfrm>
        </p:spPr>
        <p:txBody>
          <a:bodyPr>
            <a:noAutofit/>
          </a:bodyPr>
          <a:lstStyle/>
          <a:p>
            <a:pPr algn="ctr"/>
            <a:r>
              <a:rPr lang="en-US" sz="3467" dirty="0"/>
              <a:t>Regardless of CORS used, whether NCN or non-NCN…</a:t>
            </a:r>
          </a:p>
        </p:txBody>
      </p:sp>
      <p:sp>
        <p:nvSpPr>
          <p:cNvPr id="11" name="Content Placeholder 10">
            <a:extLst>
              <a:ext uri="{FF2B5EF4-FFF2-40B4-BE49-F238E27FC236}">
                <a16:creationId xmlns:a16="http://schemas.microsoft.com/office/drawing/2014/main" id="{47C507A7-048B-40C6-B29C-30A4BF849F5F}"/>
              </a:ext>
            </a:extLst>
          </p:cNvPr>
          <p:cNvSpPr>
            <a:spLocks noGrp="1"/>
          </p:cNvSpPr>
          <p:nvPr>
            <p:ph sz="half" idx="2"/>
          </p:nvPr>
        </p:nvSpPr>
        <p:spPr>
          <a:xfrm>
            <a:off x="609600" y="1857824"/>
            <a:ext cx="10972801" cy="3951288"/>
          </a:xfrm>
        </p:spPr>
        <p:txBody>
          <a:bodyPr>
            <a:noAutofit/>
          </a:bodyPr>
          <a:lstStyle/>
          <a:p>
            <a:pPr>
              <a:spcBef>
                <a:spcPts val="1600"/>
              </a:spcBef>
              <a:buFont typeface="Arial" panose="020B0604020202020204" pitchFamily="34" charset="0"/>
              <a:buChar char="•"/>
            </a:pPr>
            <a:r>
              <a:rPr lang="en-US" dirty="0">
                <a:latin typeface="Cambria" panose="02040503050406030204" pitchFamily="18" charset="0"/>
                <a:ea typeface="Cambria" panose="02040503050406030204" pitchFamily="18" charset="0"/>
              </a:rPr>
              <a:t>If RTN uses </a:t>
            </a:r>
            <a:r>
              <a:rPr lang="en-US" dirty="0"/>
              <a:t>Trimble</a:t>
            </a:r>
            <a:r>
              <a:rPr lang="en-US" baseline="30000" dirty="0"/>
              <a:t>®</a:t>
            </a:r>
            <a:r>
              <a:rPr lang="en-US" dirty="0"/>
              <a:t> VRS™</a:t>
            </a:r>
            <a:r>
              <a:rPr lang="en-US" dirty="0">
                <a:latin typeface="Cambria" panose="02040503050406030204" pitchFamily="18" charset="0"/>
                <a:ea typeface="Cambria" panose="02040503050406030204" pitchFamily="18" charset="0"/>
              </a:rPr>
              <a:t> method, </a:t>
            </a:r>
            <a:r>
              <a:rPr lang="en-US" b="1" dirty="0">
                <a:latin typeface="Cambria" panose="02040503050406030204" pitchFamily="18" charset="0"/>
                <a:ea typeface="Cambria" panose="02040503050406030204" pitchFamily="18" charset="0"/>
              </a:rPr>
              <a:t>you must log vectors</a:t>
            </a:r>
          </a:p>
          <a:p>
            <a:pPr marL="1269948" lvl="1" indent="-457189">
              <a:spcBef>
                <a:spcPts val="0"/>
              </a:spcBef>
              <a:buFont typeface="Cambria" panose="02040503050406030204" pitchFamily="18" charset="0"/>
              <a:buChar char="‒"/>
            </a:pPr>
            <a:r>
              <a:rPr lang="en-US" dirty="0">
                <a:latin typeface="Cambria" panose="02040503050406030204" pitchFamily="18" charset="0"/>
                <a:ea typeface="Cambria" panose="02040503050406030204" pitchFamily="18" charset="0"/>
              </a:rPr>
              <a:t>VRS = Virtual Reference Station</a:t>
            </a:r>
          </a:p>
          <a:p>
            <a:pPr>
              <a:spcBef>
                <a:spcPts val="1600"/>
              </a:spcBef>
              <a:buFont typeface="Arial" panose="020B0604020202020204" pitchFamily="34" charset="0"/>
              <a:buChar char="•"/>
            </a:pPr>
            <a:r>
              <a:rPr lang="en-US" dirty="0">
                <a:latin typeface="Cambria" panose="02040503050406030204" pitchFamily="18" charset="0"/>
                <a:ea typeface="Cambria" panose="02040503050406030204" pitchFamily="18" charset="0"/>
              </a:rPr>
              <a:t>For GVX to work in OP, vectors </a:t>
            </a:r>
            <a:r>
              <a:rPr lang="en-US" b="1" dirty="0">
                <a:latin typeface="Cambria" panose="02040503050406030204" pitchFamily="18" charset="0"/>
                <a:ea typeface="Cambria" panose="02040503050406030204" pitchFamily="18" charset="0"/>
              </a:rPr>
              <a:t>must</a:t>
            </a:r>
            <a:r>
              <a:rPr lang="en-US" dirty="0">
                <a:latin typeface="Cambria" panose="02040503050406030204" pitchFamily="18" charset="0"/>
                <a:ea typeface="Cambria" panose="02040503050406030204" pitchFamily="18" charset="0"/>
              </a:rPr>
              <a:t> be tied to a PRS/PBS</a:t>
            </a:r>
          </a:p>
          <a:p>
            <a:pPr marL="1269948" lvl="1" indent="-457189">
              <a:spcBef>
                <a:spcPts val="0"/>
              </a:spcBef>
              <a:buFont typeface="Cambria" panose="02040503050406030204" pitchFamily="18" charset="0"/>
              <a:buChar char="‒"/>
            </a:pPr>
            <a:r>
              <a:rPr lang="en-US" dirty="0">
                <a:latin typeface="Cambria" panose="02040503050406030204" pitchFamily="18" charset="0"/>
                <a:ea typeface="Cambria" panose="02040503050406030204" pitchFamily="18" charset="0"/>
              </a:rPr>
              <a:t>PRS = Physical Reference Station</a:t>
            </a:r>
          </a:p>
          <a:p>
            <a:pPr marL="1269948" lvl="1" indent="-457189">
              <a:spcBef>
                <a:spcPts val="0"/>
              </a:spcBef>
              <a:buFont typeface="Cambria" panose="02040503050406030204" pitchFamily="18" charset="0"/>
              <a:buChar char="‒"/>
            </a:pPr>
            <a:r>
              <a:rPr lang="en-US" dirty="0">
                <a:latin typeface="Cambria" panose="02040503050406030204" pitchFamily="18" charset="0"/>
                <a:ea typeface="Cambria" panose="02040503050406030204" pitchFamily="18" charset="0"/>
              </a:rPr>
              <a:t>PBS = Physical Base Station</a:t>
            </a:r>
          </a:p>
          <a:p>
            <a:pPr>
              <a:spcBef>
                <a:spcPts val="1600"/>
              </a:spcBef>
              <a:buFont typeface="Arial" panose="020B0604020202020204" pitchFamily="34" charset="0"/>
              <a:buChar char="•"/>
            </a:pPr>
            <a:r>
              <a:rPr lang="en-US" dirty="0">
                <a:latin typeface="Cambria" panose="02040503050406030204" pitchFamily="18" charset="0"/>
                <a:ea typeface="Cambria" panose="02040503050406030204" pitchFamily="18" charset="0"/>
              </a:rPr>
              <a:t>Should not be a concern for MAC or FKP methods</a:t>
            </a:r>
          </a:p>
          <a:p>
            <a:pPr marL="1269948" lvl="1" indent="-457189">
              <a:spcBef>
                <a:spcPts val="0"/>
              </a:spcBef>
              <a:buFont typeface="Cambria" panose="02040503050406030204" pitchFamily="18" charset="0"/>
              <a:buChar char="‒"/>
            </a:pPr>
            <a:r>
              <a:rPr lang="en-US" dirty="0">
                <a:latin typeface="Cambria" panose="02040503050406030204" pitchFamily="18" charset="0"/>
                <a:ea typeface="Cambria" panose="02040503050406030204" pitchFamily="18" charset="0"/>
              </a:rPr>
              <a:t>Vectors will be tied to PRS/PBS by default</a:t>
            </a:r>
          </a:p>
          <a:p>
            <a:pPr marL="0" indent="0" algn="ctr">
              <a:spcBef>
                <a:spcPts val="2400"/>
              </a:spcBef>
              <a:buNone/>
            </a:pPr>
            <a:r>
              <a:rPr lang="en-US" i="1" dirty="0">
                <a:latin typeface="Cambria" panose="02040503050406030204" pitchFamily="18" charset="0"/>
                <a:ea typeface="Cambria" panose="02040503050406030204" pitchFamily="18" charset="0"/>
              </a:rPr>
              <a:t>No vectors = No GVX = No OPUS Projects</a:t>
            </a:r>
          </a:p>
          <a:p>
            <a:endParaRPr lang="en-US" sz="2400" dirty="0"/>
          </a:p>
        </p:txBody>
      </p:sp>
      <p:sp>
        <p:nvSpPr>
          <p:cNvPr id="5" name="Date Placeholder 4">
            <a:extLst>
              <a:ext uri="{FF2B5EF4-FFF2-40B4-BE49-F238E27FC236}">
                <a16:creationId xmlns:a16="http://schemas.microsoft.com/office/drawing/2014/main" id="{ADE17B0C-D560-45F8-869F-CB35A5A2A2C7}"/>
              </a:ext>
            </a:extLst>
          </p:cNvPr>
          <p:cNvSpPr>
            <a:spLocks noGrp="1"/>
          </p:cNvSpPr>
          <p:nvPr>
            <p:ph type="dt" sz="half" idx="10"/>
          </p:nvPr>
        </p:nvSpPr>
        <p:spPr/>
        <p:txBody>
          <a:bodyPr/>
          <a:lstStyle/>
          <a:p>
            <a:pPr>
              <a:defRPr/>
            </a:pPr>
            <a:fld id="{3959C45C-A995-4C9E-9D18-5D0EFDAD934B}" type="datetime5">
              <a:rPr lang="en-US" smtClean="0">
                <a:solidFill>
                  <a:prstClr val="black">
                    <a:tint val="75000"/>
                  </a:prstClr>
                </a:solidFill>
                <a:latin typeface="Cambria" panose="02040503050406030204"/>
                <a:ea typeface="+mn-ea"/>
              </a:rPr>
              <a:t>10-Sep-24</a:t>
            </a:fld>
            <a:endParaRPr lang="en-US" dirty="0">
              <a:solidFill>
                <a:prstClr val="black">
                  <a:tint val="75000"/>
                </a:prstClr>
              </a:solidFill>
              <a:latin typeface="Cambria" panose="02040503050406030204"/>
              <a:ea typeface="+mn-ea"/>
            </a:endParaRPr>
          </a:p>
        </p:txBody>
      </p:sp>
      <p:sp>
        <p:nvSpPr>
          <p:cNvPr id="7" name="Slide Number Placeholder 6">
            <a:extLst>
              <a:ext uri="{FF2B5EF4-FFF2-40B4-BE49-F238E27FC236}">
                <a16:creationId xmlns:a16="http://schemas.microsoft.com/office/drawing/2014/main" id="{F2D630DC-8A46-49E0-ADF5-5C6FF427D243}"/>
              </a:ext>
            </a:extLst>
          </p:cNvPr>
          <p:cNvSpPr>
            <a:spLocks noGrp="1"/>
          </p:cNvSpPr>
          <p:nvPr>
            <p:ph type="sldNum" sz="quarter" idx="12"/>
          </p:nvPr>
        </p:nvSpPr>
        <p:spPr/>
        <p:txBody>
          <a:bodyPr/>
          <a:lstStyle/>
          <a:p>
            <a:pPr>
              <a:defRPr/>
            </a:pPr>
            <a:fld id="{D3D538F9-49A3-B84F-B36B-A7030CDE5D5B}" type="slidenum">
              <a:rPr lang="en-US">
                <a:solidFill>
                  <a:prstClr val="black">
                    <a:tint val="75000"/>
                  </a:prstClr>
                </a:solidFill>
                <a:latin typeface="Calibri" panose="020F0502020204030204"/>
                <a:ea typeface="+mn-ea"/>
              </a:rPr>
              <a:pPr>
                <a:defRPr/>
              </a:pPr>
              <a:t>35</a:t>
            </a:fld>
            <a:endParaRPr lang="en-US">
              <a:solidFill>
                <a:prstClr val="black">
                  <a:tint val="75000"/>
                </a:prstClr>
              </a:solidFill>
              <a:latin typeface="Calibri" panose="020F0502020204030204"/>
              <a:ea typeface="+mn-ea"/>
            </a:endParaRPr>
          </a:p>
        </p:txBody>
      </p:sp>
    </p:spTree>
    <p:extLst>
      <p:ext uri="{BB962C8B-B14F-4D97-AF65-F5344CB8AC3E}">
        <p14:creationId xmlns:p14="http://schemas.microsoft.com/office/powerpoint/2010/main" val="1089572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xEl>
                                              <p:pRg st="7" end="7"/>
                                            </p:txEl>
                                          </p:spTgt>
                                        </p:tgtEl>
                                        <p:attrNameLst>
                                          <p:attrName>style.visibility</p:attrName>
                                        </p:attrNameLst>
                                      </p:cBhvr>
                                      <p:to>
                                        <p:strVal val="visible"/>
                                      </p:to>
                                    </p:set>
                                    <p:animEffect transition="in" filter="wipe(left)">
                                      <p:cBhvr>
                                        <p:cTn id="7" dur="1000"/>
                                        <p:tgtEl>
                                          <p:spTgt spid="11">
                                            <p:txEl>
                                              <p:pRg st="7" end="7"/>
                                            </p:txEl>
                                          </p:spTgt>
                                        </p:tgtEl>
                                      </p:cBhvr>
                                    </p:animEffect>
                                  </p:childTnLst>
                                </p:cTn>
                              </p:par>
                            </p:childTnLst>
                          </p:cTn>
                        </p:par>
                        <p:par>
                          <p:cTn id="8" fill="hold">
                            <p:stCondLst>
                              <p:cond delay="1000"/>
                            </p:stCondLst>
                            <p:childTnLst>
                              <p:par>
                                <p:cTn id="9" presetID="26" presetClass="emph" presetSubtype="0" repeatCount="indefinite" fill="hold" nodeType="afterEffect">
                                  <p:stCondLst>
                                    <p:cond delay="0"/>
                                  </p:stCondLst>
                                  <p:childTnLst>
                                    <p:animEffect transition="out" filter="fade">
                                      <p:cBhvr>
                                        <p:cTn id="10" dur="1000" tmFilter="0, 0; .2, .5; .8, .5; 1, 0"/>
                                        <p:tgtEl>
                                          <p:spTgt spid="11">
                                            <p:txEl>
                                              <p:pRg st="7" end="7"/>
                                            </p:txEl>
                                          </p:spTgt>
                                        </p:tgtEl>
                                      </p:cBhvr>
                                    </p:animEffect>
                                    <p:animScale>
                                      <p:cBhvr>
                                        <p:cTn id="11" dur="500" autoRev="1" fill="hold"/>
                                        <p:tgtEl>
                                          <p:spTgt spid="11">
                                            <p:txEl>
                                              <p:pRg st="7" end="7"/>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CCE6AA4-9CF2-4E93-86CC-D3F5AC23981A}"/>
              </a:ext>
            </a:extLst>
          </p:cNvPr>
          <p:cNvSpPr>
            <a:spLocks noGrp="1"/>
          </p:cNvSpPr>
          <p:nvPr>
            <p:ph type="title"/>
          </p:nvPr>
        </p:nvSpPr>
        <p:spPr>
          <a:xfrm>
            <a:off x="609597" y="274639"/>
            <a:ext cx="10972800" cy="1143000"/>
          </a:xfrm>
        </p:spPr>
        <p:txBody>
          <a:bodyPr/>
          <a:lstStyle/>
          <a:p>
            <a:r>
              <a:rPr dirty="0" lang="en-US"/>
              <a:t>CORS + RTN</a:t>
            </a:r>
          </a:p>
        </p:txBody>
      </p:sp>
      <p:sp>
        <p:nvSpPr>
          <p:cNvPr id="10" name="Text Placeholder 9">
            <a:extLst>
              <a:ext uri="{FF2B5EF4-FFF2-40B4-BE49-F238E27FC236}">
                <a16:creationId xmlns:a16="http://schemas.microsoft.com/office/drawing/2014/main" id="{57FCD1B0-365E-4308-AC8C-EE84241A6FF5}"/>
              </a:ext>
            </a:extLst>
          </p:cNvPr>
          <p:cNvSpPr>
            <a:spLocks noGrp="1"/>
          </p:cNvSpPr>
          <p:nvPr>
            <p:ph idx="1" type="body"/>
          </p:nvPr>
        </p:nvSpPr>
        <p:spPr>
          <a:xfrm>
            <a:off x="609597" y="1218061"/>
            <a:ext cx="10972800" cy="639763"/>
          </a:xfrm>
        </p:spPr>
        <p:txBody>
          <a:bodyPr>
            <a:noAutofit/>
          </a:bodyPr>
          <a:lstStyle/>
          <a:p>
            <a:pPr algn="ctr"/>
            <a:r>
              <a:rPr dirty="0" lang="en-US" sz="3467"/>
              <a:t>Regardless of CORS used, whether NCN or non-NCN…</a:t>
            </a:r>
          </a:p>
        </p:txBody>
      </p:sp>
      <p:sp>
        <p:nvSpPr>
          <p:cNvPr id="11" name="Content Placeholder 10">
            <a:extLst>
              <a:ext uri="{FF2B5EF4-FFF2-40B4-BE49-F238E27FC236}">
                <a16:creationId xmlns:a16="http://schemas.microsoft.com/office/drawing/2014/main" id="{47C507A7-048B-40C6-B29C-30A4BF849F5F}"/>
              </a:ext>
            </a:extLst>
          </p:cNvPr>
          <p:cNvSpPr>
            <a:spLocks noGrp="1"/>
          </p:cNvSpPr>
          <p:nvPr>
            <p:ph idx="2" sz="half"/>
          </p:nvPr>
        </p:nvSpPr>
        <p:spPr>
          <a:xfrm>
            <a:off x="609600" y="1857824"/>
            <a:ext cx="10972801" cy="3951288"/>
          </a:xfrm>
        </p:spPr>
        <p:txBody>
          <a:bodyPr>
            <a:noAutofit/>
          </a:bodyPr>
          <a:lstStyle/>
          <a:p>
            <a:pPr>
              <a:spcBef>
                <a:spcPts val="1600"/>
              </a:spcBef>
              <a:buFont charset="0" panose="020B0604020202020204" pitchFamily="34" typeface="Arial"/>
              <a:buChar char="•"/>
            </a:pPr>
            <a:r>
              <a:rPr dirty="0" lang="en-US">
                <a:latin charset="0" panose="02040503050406030204" pitchFamily="18" typeface="Cambria"/>
                <a:ea charset="0" panose="02040503050406030204" pitchFamily="18" typeface="Cambria"/>
              </a:rPr>
              <a:t>If RTN uses </a:t>
            </a:r>
            <a:r>
              <a:rPr dirty="0" lang="en-US"/>
              <a:t>Trimble</a:t>
            </a:r>
            <a:r>
              <a:rPr baseline="30000" dirty="0" lang="en-US"/>
              <a:t>®</a:t>
            </a:r>
            <a:r>
              <a:rPr dirty="0" lang="en-US"/>
              <a:t> VRS™</a:t>
            </a:r>
            <a:r>
              <a:rPr dirty="0" lang="en-US">
                <a:latin charset="0" panose="02040503050406030204" pitchFamily="18" typeface="Cambria"/>
                <a:ea charset="0" panose="02040503050406030204" pitchFamily="18" typeface="Cambria"/>
              </a:rPr>
              <a:t> method, </a:t>
            </a:r>
            <a:r>
              <a:rPr b="1" dirty="0" lang="en-US">
                <a:latin charset="0" panose="02040503050406030204" pitchFamily="18" typeface="Cambria"/>
                <a:ea charset="0" panose="02040503050406030204" pitchFamily="18" typeface="Cambria"/>
              </a:rPr>
              <a:t>you must log vectors</a:t>
            </a:r>
          </a:p>
        </p:txBody>
      </p:sp>
      <p:sp>
        <p:nvSpPr>
          <p:cNvPr id="5" name="Date Placeholder 4">
            <a:extLst>
              <a:ext uri="{FF2B5EF4-FFF2-40B4-BE49-F238E27FC236}">
                <a16:creationId xmlns:a16="http://schemas.microsoft.com/office/drawing/2014/main" id="{ADE17B0C-D560-45F8-869F-CB35A5A2A2C7}"/>
              </a:ext>
            </a:extLst>
          </p:cNvPr>
          <p:cNvSpPr>
            <a:spLocks noGrp="1"/>
          </p:cNvSpPr>
          <p:nvPr>
            <p:ph idx="10" sz="half" type="dt"/>
          </p:nvPr>
        </p:nvSpPr>
        <p:spPr/>
        <p:txBody>
          <a:bodyPr/>
          <a:lstStyle/>
          <a:p>
            <a:pPr>
              <a:defRPr/>
            </a:pPr>
            <a:fld id="{1F7D2F9F-A30A-4CA9-9045-8D3B5556B952}" type="datetime5">
              <a:rPr lang="en-US" smtClean="0">
                <a:solidFill>
                  <a:prstClr val="black">
                    <a:tint val="75000"/>
                  </a:prstClr>
                </a:solidFill>
                <a:latin panose="02040503050406030204" typeface="Cambria"/>
                <a:ea typeface="+mn-ea"/>
              </a:rPr>
              <a:t>10-Sep-24</a:t>
            </a:fld>
            <a:endParaRPr dirty="0" lang="en-US">
              <a:solidFill>
                <a:prstClr val="black">
                  <a:tint val="75000"/>
                </a:prstClr>
              </a:solidFill>
              <a:latin panose="02040503050406030204" typeface="Cambria"/>
              <a:ea typeface="+mn-ea"/>
            </a:endParaRPr>
          </a:p>
        </p:txBody>
      </p:sp>
      <p:sp>
        <p:nvSpPr>
          <p:cNvPr id="7" name="Slide Number Placeholder 6">
            <a:extLst>
              <a:ext uri="{FF2B5EF4-FFF2-40B4-BE49-F238E27FC236}">
                <a16:creationId xmlns:a16="http://schemas.microsoft.com/office/drawing/2014/main" id="{F2D630DC-8A46-49E0-ADF5-5C6FF427D243}"/>
              </a:ext>
            </a:extLst>
          </p:cNvPr>
          <p:cNvSpPr>
            <a:spLocks noGrp="1"/>
          </p:cNvSpPr>
          <p:nvPr>
            <p:ph idx="12" sz="quarter" type="sldNum"/>
          </p:nvPr>
        </p:nvSpPr>
        <p:spPr/>
        <p:txBody>
          <a:bodyPr/>
          <a:lstStyle/>
          <a:p>
            <a:pPr>
              <a:defRPr/>
            </a:pPr>
            <a:fld id="{D3D538F9-49A3-B84F-B36B-A7030CDE5D5B}" type="slidenum">
              <a:rPr lang="en-US">
                <a:solidFill>
                  <a:prstClr val="black">
                    <a:tint val="75000"/>
                  </a:prstClr>
                </a:solidFill>
                <a:latin panose="020F0502020204030204" typeface="Calibri"/>
                <a:ea typeface="+mn-ea"/>
              </a:rPr>
              <a:pPr>
                <a:defRPr/>
              </a:pPr>
              <a:t>36</a:t>
            </a:fld>
            <a:endParaRPr lang="en-US">
              <a:solidFill>
                <a:prstClr val="black">
                  <a:tint val="75000"/>
                </a:prstClr>
              </a:solidFill>
              <a:latin panose="020F0502020204030204" typeface="Calibri"/>
              <a:ea typeface="+mn-ea"/>
            </a:endParaRPr>
          </a:p>
        </p:txBody>
      </p:sp>
      <p:pic>
        <p:nvPicPr>
          <p:cNvPr id="12" name="Picture 11">
            <a:extLst>
              <a:ext uri="{FF2B5EF4-FFF2-40B4-BE49-F238E27FC236}">
                <a16:creationId xmlns:a16="http://schemas.microsoft.com/office/drawing/2014/main" id="{AFCFBD5C-A494-46E7-BA21-3AB9BD819757}"/>
              </a:ext>
            </a:extLst>
          </p:cNvPr>
          <p:cNvPicPr>
            <a:picLocks noChangeAspect="1"/>
          </p:cNvPicPr>
          <p:nvPr/>
        </p:nvPicPr>
        <p:blipFill rotWithShape="1">
          <a:blip r:embed="rId2"/>
          <a:srcRect b="141" r="65" t="29"/>
          <a:stretch/>
        </p:blipFill>
        <p:spPr>
          <a:xfrm>
            <a:off x="1714499" y="2461037"/>
            <a:ext cx="8763003" cy="4042001"/>
          </a:xfrm>
          <a:prstGeom prst="rect">
            <a:avLst/>
          </a:prstGeom>
          <a:ln w="28575">
            <a:solidFill>
              <a:schemeClr val="bg1">
                <a:lumMod val="50000"/>
              </a:schemeClr>
            </a:solidFill>
          </a:ln>
        </p:spPr>
      </p:pic>
      <p:cxnSp>
        <p:nvCxnSpPr>
          <p:cNvPr id="22" name="Connector: Curved 21">
            <a:extLst>
              <a:ext uri="{FF2B5EF4-FFF2-40B4-BE49-F238E27FC236}">
                <a16:creationId xmlns:a16="http://schemas.microsoft.com/office/drawing/2014/main" id="{7B460F81-C4B9-4219-A132-1DA6990FBC90}"/>
              </a:ext>
            </a:extLst>
          </p:cNvPr>
          <p:cNvCxnSpPr>
            <a:cxnSpLocks/>
            <a:stCxn id="21" idx="1"/>
          </p:cNvCxnSpPr>
          <p:nvPr/>
        </p:nvCxnSpPr>
        <p:spPr>
          <a:xfrm flipH="1" rot="10800000">
            <a:off x="6478889" y="3274265"/>
            <a:ext cx="695648" cy="1477392"/>
          </a:xfrm>
          <a:prstGeom prst="curvedConnector4">
            <a:avLst>
              <a:gd fmla="val -108905" name="adj1"/>
              <a:gd fmla="val 99345" name="adj2"/>
            </a:avLst>
          </a:prstGeom>
          <a:solidFill>
            <a:srgbClr val="FBAD26"/>
          </a:solidFill>
          <a:ln algn="ctr" cap="flat" cmpd="sng" w="76200">
            <a:solidFill>
              <a:srgbClr val="FBAD26"/>
            </a:solidFill>
            <a:prstDash val="solid"/>
            <a:tailEnd type="stealth"/>
          </a:ln>
          <a:effectLst/>
        </p:spPr>
      </p:cxnSp>
      <p:cxnSp>
        <p:nvCxnSpPr>
          <p:cNvPr id="23" name="Connector: Curved 22">
            <a:extLst>
              <a:ext uri="{FF2B5EF4-FFF2-40B4-BE49-F238E27FC236}">
                <a16:creationId xmlns:a16="http://schemas.microsoft.com/office/drawing/2014/main" id="{0D094C28-F1AF-44D8-B38D-6C2BDC7D660A}"/>
              </a:ext>
            </a:extLst>
          </p:cNvPr>
          <p:cNvCxnSpPr>
            <a:cxnSpLocks/>
            <a:stCxn id="21" idx="2"/>
          </p:cNvCxnSpPr>
          <p:nvPr/>
        </p:nvCxnSpPr>
        <p:spPr>
          <a:xfrm rot="5400000">
            <a:off x="6877359" y="3836111"/>
            <a:ext cx="594357" cy="4071520"/>
          </a:xfrm>
          <a:prstGeom prst="curvedConnector2">
            <a:avLst/>
          </a:prstGeom>
          <a:solidFill>
            <a:srgbClr val="FBAD26"/>
          </a:solidFill>
          <a:ln algn="ctr" cap="flat" cmpd="sng" w="76200">
            <a:solidFill>
              <a:srgbClr val="FBAD26"/>
            </a:solidFill>
            <a:prstDash val="solid"/>
            <a:tailEnd type="stealth"/>
          </a:ln>
          <a:effectLst/>
        </p:spPr>
      </p:cxnSp>
      <p:sp>
        <p:nvSpPr>
          <p:cNvPr id="21" name="Rectangle: Rounded Corners 20">
            <a:extLst>
              <a:ext uri="{FF2B5EF4-FFF2-40B4-BE49-F238E27FC236}">
                <a16:creationId xmlns:a16="http://schemas.microsoft.com/office/drawing/2014/main" id="{53911CBF-51C7-4AFA-B396-9C75AE8C07B0}"/>
              </a:ext>
            </a:extLst>
          </p:cNvPr>
          <p:cNvSpPr/>
          <p:nvPr/>
        </p:nvSpPr>
        <p:spPr>
          <a:xfrm>
            <a:off x="6478893" y="3928625"/>
            <a:ext cx="5462815" cy="1646071"/>
          </a:xfrm>
          <a:prstGeom prst="roundRect">
            <a:avLst/>
          </a:prstGeom>
          <a:solidFill>
            <a:srgbClr val="FBAD26"/>
          </a:solidFill>
          <a:ln algn="ctr" cap="flat" cmpd="sng" w="25400">
            <a:solidFill>
              <a:srgbClr val="FBAD26">
                <a:shade val="50000"/>
              </a:srgbClr>
            </a:solidFill>
            <a:prstDash val="solid"/>
          </a:ln>
          <a:effectLst/>
        </p:spPr>
        <p:txBody>
          <a:bodyPr anchor="ctr" rtlCol="0"/>
          <a:lstStyle/>
          <a:p>
            <a:pPr algn="ctr" defTabSz="1219170">
              <a:buClr>
                <a:srgbClr val="000000"/>
              </a:buClr>
              <a:defRPr/>
            </a:pPr>
            <a:r>
              <a:rPr dirty="0" kern="0" lang="en-US" sz="3200">
                <a:solidFill>
                  <a:srgbClr val="003054"/>
                </a:solidFill>
                <a:latin typeface="Arial"/>
                <a:sym typeface="Arial"/>
              </a:rPr>
              <a:t>GNSS </a:t>
            </a:r>
            <a:r>
              <a:rPr b="1" dirty="0" kern="0" lang="en-US" sz="3200">
                <a:solidFill>
                  <a:srgbClr val="003054"/>
                </a:solidFill>
                <a:latin typeface="Arial"/>
                <a:sym typeface="Arial"/>
              </a:rPr>
              <a:t>Vector</a:t>
            </a:r>
            <a:r>
              <a:rPr dirty="0" kern="0" lang="en-US" sz="3200">
                <a:solidFill>
                  <a:srgbClr val="003054"/>
                </a:solidFill>
                <a:latin typeface="Arial"/>
                <a:sym typeface="Arial"/>
              </a:rPr>
              <a:t> </a:t>
            </a:r>
            <a:r>
              <a:rPr dirty="0" err="1" kern="0" lang="en-US" sz="3200">
                <a:solidFill>
                  <a:srgbClr val="003054"/>
                </a:solidFill>
                <a:latin typeface="Arial"/>
                <a:sym typeface="Arial"/>
              </a:rPr>
              <a:t>eXchange</a:t>
            </a:r>
            <a:r>
              <a:rPr dirty="0" kern="0" lang="en-US" sz="3200">
                <a:solidFill>
                  <a:srgbClr val="003054"/>
                </a:solidFill>
                <a:latin typeface="Arial"/>
                <a:sym typeface="Arial"/>
              </a:rPr>
              <a:t> with VRS means you </a:t>
            </a:r>
            <a:r>
              <a:rPr dirty="0" i="1" kern="0" lang="en-US" sz="3200">
                <a:solidFill>
                  <a:srgbClr val="003054"/>
                </a:solidFill>
                <a:latin typeface="Arial"/>
                <a:sym typeface="Arial"/>
              </a:rPr>
              <a:t>must:</a:t>
            </a:r>
            <a:r>
              <a:rPr dirty="0" kern="0" lang="en-US" sz="3200">
                <a:solidFill>
                  <a:srgbClr val="003054"/>
                </a:solidFill>
                <a:latin typeface="Arial"/>
                <a:sym typeface="Arial"/>
              </a:rPr>
              <a:t> </a:t>
            </a:r>
          </a:p>
          <a:p>
            <a:pPr algn="ctr" defTabSz="1219170">
              <a:buClr>
                <a:srgbClr val="000000"/>
              </a:buClr>
              <a:defRPr/>
            </a:pPr>
            <a:r>
              <a:rPr dirty="0" kern="0" lang="en-US" sz="3200">
                <a:solidFill>
                  <a:srgbClr val="003054"/>
                </a:solidFill>
                <a:latin typeface="Arial"/>
                <a:sym typeface="Arial"/>
              </a:rPr>
              <a:t>Store points as Vectors</a:t>
            </a:r>
          </a:p>
        </p:txBody>
      </p:sp>
    </p:spTree>
    <p:extLst>
      <p:ext uri="{BB962C8B-B14F-4D97-AF65-F5344CB8AC3E}">
        <p14:creationId xmlns:p14="http://schemas.microsoft.com/office/powerpoint/2010/main" val="384510568"/>
      </p:ext>
    </p:extLst>
  </p:cSld>
  <p:clrMapOvr>
    <a:masterClrMapping/>
  </p:clrMapOvr>
  <mc:AlternateContent xmlns:mc="http://schemas.openxmlformats.org/markup-compatibility/2006" xmlns:p14="http://schemas.microsoft.com/office/powerpoint/2010/main">
    <mc:Choice Requires="p14">
      <p:transition p14:dur="700" spd="med">
        <p:fade/>
      </p:transition>
    </mc:Choice>
    <mc:Fallback xmlns="" xmlns:a16="http://schemas.microsoft.com/office/drawing/2014/main">
      <p:transition spd="med">
        <p:fade/>
      </p:transition>
    </mc:Fallback>
  </mc:AlternateContent>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mph" presetID="26" presetSubtype="0" repeatCount="2000">
                                  <p:stCondLst>
                                    <p:cond delay="0"/>
                                  </p:stCondLst>
                                  <p:childTnLst>
                                    <p:animEffect filter="fade" transition="out">
                                      <p:cBhvr>
                                        <p:cTn dur="500" id="6" tmFilter="0, 0; .2, .5; .8, .5; 1, 0"/>
                                        <p:tgtEl>
                                          <p:spTgt spid="21">
                                            <p:txEl>
                                              <p:pRg end="1" st="1"/>
                                            </p:txEl>
                                          </p:spTgt>
                                        </p:tgtEl>
                                      </p:cBhvr>
                                    </p:animEffect>
                                    <p:animScale>
                                      <p:cBhvr>
                                        <p:cTn autoRev="1" dur="250" fill="hold" id="7"/>
                                        <p:tgtEl>
                                          <p:spTgt spid="21">
                                            <p:txEl>
                                              <p:pRg end="1" st="1"/>
                                            </p:txEl>
                                          </p:spTgt>
                                        </p:tgtEl>
                                      </p:cBhvr>
                                      <p:by x="105000" y="105000"/>
                                    </p:animScale>
                                  </p:childTnLst>
                                </p:cTn>
                              </p:par>
                            </p:childTnLst>
                          </p:cTn>
                        </p:par>
                        <p:par>
                          <p:cTn fill="hold" id="8">
                            <p:stCondLst>
                              <p:cond delay="1000"/>
                            </p:stCondLst>
                            <p:childTnLst>
                              <p:par>
                                <p:cTn fill="hold" id="9" nodeType="afterEffect" presetClass="entr" presetID="22" presetSubtype="4">
                                  <p:stCondLst>
                                    <p:cond delay="0"/>
                                  </p:stCondLst>
                                  <p:childTnLst>
                                    <p:set>
                                      <p:cBhvr>
                                        <p:cTn dur="1" fill="hold" id="10">
                                          <p:stCondLst>
                                            <p:cond delay="0"/>
                                          </p:stCondLst>
                                        </p:cTn>
                                        <p:tgtEl>
                                          <p:spTgt spid="22"/>
                                        </p:tgtEl>
                                        <p:attrNameLst>
                                          <p:attrName>style.visibility</p:attrName>
                                        </p:attrNameLst>
                                      </p:cBhvr>
                                      <p:to>
                                        <p:strVal val="visible"/>
                                      </p:to>
                                    </p:set>
                                    <p:animEffect filter="wipe(down)" transition="in">
                                      <p:cBhvr>
                                        <p:cTn dur="500" id="11"/>
                                        <p:tgtEl>
                                          <p:spTgt spid="22"/>
                                        </p:tgtEl>
                                      </p:cBhvr>
                                    </p:animEffect>
                                  </p:childTnLst>
                                </p:cTn>
                              </p:par>
                              <p:par>
                                <p:cTn fill="hold" id="12" nodeType="withEffect" presetClass="entr" presetID="22" presetSubtype="1">
                                  <p:stCondLst>
                                    <p:cond delay="0"/>
                                  </p:stCondLst>
                                  <p:childTnLst>
                                    <p:set>
                                      <p:cBhvr>
                                        <p:cTn dur="1" fill="hold" id="13">
                                          <p:stCondLst>
                                            <p:cond delay="0"/>
                                          </p:stCondLst>
                                        </p:cTn>
                                        <p:tgtEl>
                                          <p:spTgt spid="23"/>
                                        </p:tgtEl>
                                        <p:attrNameLst>
                                          <p:attrName>style.visibility</p:attrName>
                                        </p:attrNameLst>
                                      </p:cBhvr>
                                      <p:to>
                                        <p:strVal val="visible"/>
                                      </p:to>
                                    </p:set>
                                    <p:animEffect filter="wipe(up)" transition="in">
                                      <p:cBhvr>
                                        <p:cTn dur="500" id="14"/>
                                        <p:tgtEl>
                                          <p:spTgt spid="23"/>
                                        </p:tgtEl>
                                      </p:cBhvr>
                                    </p:animEffect>
                                  </p:childTnLst>
                                </p:cTn>
                              </p:par>
                            </p:childTnLst>
                          </p:cTn>
                        </p:par>
                      </p:childTnLst>
                    </p:cTn>
                  </p:par>
                  <p:par>
                    <p:cTn fill="hold" id="15">
                      <p:stCondLst>
                        <p:cond delay="indefinite"/>
                      </p:stCondLst>
                      <p:childTnLst>
                        <p:par>
                          <p:cTn fill="hold" id="16">
                            <p:stCondLst>
                              <p:cond delay="0"/>
                            </p:stCondLst>
                            <p:childTnLst>
                              <p:par>
                                <p:cTn fill="hold" id="17" nodeType="clickEffect" presetClass="emph" presetID="26" presetSubtype="0">
                                  <p:stCondLst>
                                    <p:cond delay="0"/>
                                  </p:stCondLst>
                                  <p:childTnLst>
                                    <p:animEffect filter="fade" transition="out">
                                      <p:cBhvr>
                                        <p:cTn dur="500" id="18" tmFilter="0, 0; .2, .5; .8, .5; 1, 0"/>
                                        <p:tgtEl>
                                          <p:spTgt spid="21">
                                            <p:txEl>
                                              <p:pRg end="1" st="1"/>
                                            </p:txEl>
                                          </p:spTgt>
                                        </p:tgtEl>
                                      </p:cBhvr>
                                    </p:animEffect>
                                    <p:animScale>
                                      <p:cBhvr>
                                        <p:cTn autoRev="1" dur="250" fill="hold" id="19"/>
                                        <p:tgtEl>
                                          <p:spTgt spid="21">
                                            <p:txEl>
                                              <p:pRg end="1" st="1"/>
                                            </p:txEl>
                                          </p:spTgt>
                                        </p:tgtEl>
                                      </p:cBhvr>
                                      <p:by x="105000" y="105000"/>
                                    </p:animScale>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EFBAF82-867E-4647-AEF5-434FFCD5C0A8}"/>
              </a:ext>
            </a:extLst>
          </p:cNvPr>
          <p:cNvSpPr>
            <a:spLocks noGrp="1"/>
          </p:cNvSpPr>
          <p:nvPr>
            <p:ph type="dt" sz="half" idx="10"/>
          </p:nvPr>
        </p:nvSpPr>
        <p:spPr/>
        <p:txBody>
          <a:bodyPr/>
          <a:lstStyle/>
          <a:p>
            <a:pPr>
              <a:defRPr/>
            </a:pPr>
            <a:fld id="{4BA06C06-A391-4289-8571-E133A4034A69}" type="datetime5">
              <a:rPr lang="en-US" smtClean="0">
                <a:solidFill>
                  <a:prstClr val="black">
                    <a:tint val="75000"/>
                  </a:prstClr>
                </a:solidFill>
                <a:latin typeface="Cambria" panose="02040503050406030204"/>
                <a:ea typeface="+mn-ea"/>
              </a:rPr>
              <a:t>10-Sep-24</a:t>
            </a:fld>
            <a:endParaRPr lang="en-US">
              <a:solidFill>
                <a:prstClr val="black">
                  <a:tint val="75000"/>
                </a:prstClr>
              </a:solidFill>
              <a:latin typeface="Cambria" panose="02040503050406030204"/>
              <a:ea typeface="+mn-ea"/>
            </a:endParaRPr>
          </a:p>
        </p:txBody>
      </p:sp>
      <p:sp>
        <p:nvSpPr>
          <p:cNvPr id="6" name="Slide Number Placeholder 5">
            <a:extLst>
              <a:ext uri="{FF2B5EF4-FFF2-40B4-BE49-F238E27FC236}">
                <a16:creationId xmlns:a16="http://schemas.microsoft.com/office/drawing/2014/main" id="{16600D95-A807-4BEF-81CF-4E19C67337D8}"/>
              </a:ext>
            </a:extLst>
          </p:cNvPr>
          <p:cNvSpPr>
            <a:spLocks noGrp="1"/>
          </p:cNvSpPr>
          <p:nvPr>
            <p:ph type="sldNum" sz="quarter" idx="12"/>
          </p:nvPr>
        </p:nvSpPr>
        <p:spPr/>
        <p:txBody>
          <a:bodyPr/>
          <a:lstStyle/>
          <a:p>
            <a:pPr>
              <a:defRPr/>
            </a:pPr>
            <a:fld id="{D3D538F9-49A3-B84F-B36B-A7030CDE5D5B}" type="slidenum">
              <a:rPr lang="en-US">
                <a:solidFill>
                  <a:prstClr val="black">
                    <a:tint val="75000"/>
                  </a:prstClr>
                </a:solidFill>
                <a:latin typeface="Calibri" panose="020F0502020204030204"/>
                <a:ea typeface="+mn-ea"/>
              </a:rPr>
              <a:pPr>
                <a:defRPr/>
              </a:pPr>
              <a:t>37</a:t>
            </a:fld>
            <a:endParaRPr lang="en-US">
              <a:solidFill>
                <a:prstClr val="black">
                  <a:tint val="75000"/>
                </a:prstClr>
              </a:solidFill>
              <a:latin typeface="Calibri" panose="020F0502020204030204"/>
              <a:ea typeface="+mn-ea"/>
            </a:endParaRPr>
          </a:p>
        </p:txBody>
      </p:sp>
      <p:cxnSp>
        <p:nvCxnSpPr>
          <p:cNvPr id="71" name="session">
            <a:extLst>
              <a:ext uri="{FF2B5EF4-FFF2-40B4-BE49-F238E27FC236}">
                <a16:creationId xmlns:a16="http://schemas.microsoft.com/office/drawing/2014/main" id="{C43DD99D-5218-4643-A676-14F1F7211884}"/>
              </a:ext>
            </a:extLst>
          </p:cNvPr>
          <p:cNvCxnSpPr>
            <a:cxnSpLocks/>
            <a:stCxn id="73" idx="4"/>
            <a:endCxn id="82" idx="0"/>
          </p:cNvCxnSpPr>
          <p:nvPr/>
        </p:nvCxnSpPr>
        <p:spPr>
          <a:xfrm>
            <a:off x="6654380" y="1915865"/>
            <a:ext cx="1481381" cy="3798655"/>
          </a:xfrm>
          <a:prstGeom prst="straightConnector1">
            <a:avLst/>
          </a:prstGeom>
          <a:ln w="66675" cap="rnd">
            <a:solidFill>
              <a:srgbClr val="0000CD"/>
            </a:solidFill>
            <a:prstDash val="solid"/>
            <a:round/>
            <a:tailEnd type="none" w="sm" len="med"/>
          </a:ln>
        </p:spPr>
        <p:style>
          <a:lnRef idx="1">
            <a:schemeClr val="accent1"/>
          </a:lnRef>
          <a:fillRef idx="0">
            <a:schemeClr val="accent1"/>
          </a:fillRef>
          <a:effectRef idx="0">
            <a:schemeClr val="accent1"/>
          </a:effectRef>
          <a:fontRef idx="minor">
            <a:schemeClr val="tx1"/>
          </a:fontRef>
        </p:style>
      </p:cxnSp>
      <p:grpSp>
        <p:nvGrpSpPr>
          <p:cNvPr id="72" name="CORS meet">
            <a:extLst>
              <a:ext uri="{FF2B5EF4-FFF2-40B4-BE49-F238E27FC236}">
                <a16:creationId xmlns:a16="http://schemas.microsoft.com/office/drawing/2014/main" id="{B946E6D6-58F8-41B5-AC0F-BBEF5F35F487}"/>
              </a:ext>
            </a:extLst>
          </p:cNvPr>
          <p:cNvGrpSpPr>
            <a:grpSpLocks noChangeAspect="1"/>
          </p:cNvGrpSpPr>
          <p:nvPr/>
        </p:nvGrpSpPr>
        <p:grpSpPr>
          <a:xfrm>
            <a:off x="6414002" y="1435104"/>
            <a:ext cx="480761" cy="480761"/>
            <a:chOff x="8189735" y="2209800"/>
            <a:chExt cx="762000" cy="762000"/>
          </a:xfrm>
        </p:grpSpPr>
        <p:sp>
          <p:nvSpPr>
            <p:cNvPr id="73" name="Oval 72">
              <a:extLst>
                <a:ext uri="{FF2B5EF4-FFF2-40B4-BE49-F238E27FC236}">
                  <a16:creationId xmlns:a16="http://schemas.microsoft.com/office/drawing/2014/main" id="{DBCE58AD-9BCF-489A-8C61-7DD8CB4FA372}"/>
                </a:ext>
              </a:extLst>
            </p:cNvPr>
            <p:cNvSpPr/>
            <p:nvPr/>
          </p:nvSpPr>
          <p:spPr>
            <a:xfrm>
              <a:off x="8189735" y="2209800"/>
              <a:ext cx="762000" cy="762000"/>
            </a:xfrm>
            <a:prstGeom prst="ellipse">
              <a:avLst/>
            </a:prstGeom>
            <a:solidFill>
              <a:srgbClr val="433478"/>
            </a:solidFill>
            <a:ln w="31750">
              <a:solidFill>
                <a:srgbClr val="FDCF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12760">
                <a:defRPr/>
              </a:pPr>
              <a:endParaRPr lang="en-US" sz="4267">
                <a:solidFill>
                  <a:prstClr val="black"/>
                </a:solidFill>
                <a:latin typeface="Calibri"/>
              </a:endParaRPr>
            </a:p>
          </p:txBody>
        </p:sp>
        <p:sp>
          <p:nvSpPr>
            <p:cNvPr id="74" name="Isosceles Triangle 73">
              <a:extLst>
                <a:ext uri="{FF2B5EF4-FFF2-40B4-BE49-F238E27FC236}">
                  <a16:creationId xmlns:a16="http://schemas.microsoft.com/office/drawing/2014/main" id="{4AFC9072-8BA4-41C7-A580-AF183695A0FA}"/>
                </a:ext>
              </a:extLst>
            </p:cNvPr>
            <p:cNvSpPr/>
            <p:nvPr/>
          </p:nvSpPr>
          <p:spPr>
            <a:xfrm>
              <a:off x="8273555" y="2241550"/>
              <a:ext cx="594360" cy="548640"/>
            </a:xfrm>
            <a:prstGeom prst="triangle">
              <a:avLst/>
            </a:prstGeom>
            <a:solidFill>
              <a:srgbClr val="433478"/>
            </a:solidFill>
            <a:ln w="31750">
              <a:solidFill>
                <a:srgbClr val="FDCF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12760">
                <a:defRPr/>
              </a:pPr>
              <a:endParaRPr lang="en-US" sz="4267" dirty="0">
                <a:solidFill>
                  <a:prstClr val="black"/>
                </a:solidFill>
                <a:latin typeface="Calibri"/>
              </a:endParaRPr>
            </a:p>
          </p:txBody>
        </p:sp>
      </p:grpSp>
      <p:cxnSp>
        <p:nvCxnSpPr>
          <p:cNvPr id="75" name="session">
            <a:extLst>
              <a:ext uri="{FF2B5EF4-FFF2-40B4-BE49-F238E27FC236}">
                <a16:creationId xmlns:a16="http://schemas.microsoft.com/office/drawing/2014/main" id="{37A08002-671B-41EE-829E-19AC905D391F}"/>
              </a:ext>
            </a:extLst>
          </p:cNvPr>
          <p:cNvCxnSpPr>
            <a:cxnSpLocks/>
            <a:stCxn id="88" idx="4"/>
            <a:endCxn id="82" idx="7"/>
          </p:cNvCxnSpPr>
          <p:nvPr/>
        </p:nvCxnSpPr>
        <p:spPr>
          <a:xfrm flipH="1">
            <a:off x="8305739" y="3488396"/>
            <a:ext cx="190596" cy="2296529"/>
          </a:xfrm>
          <a:prstGeom prst="straightConnector1">
            <a:avLst/>
          </a:prstGeom>
          <a:ln w="66675" cap="rnd">
            <a:solidFill>
              <a:srgbClr val="0000CD"/>
            </a:solidFill>
            <a:prstDash val="solid"/>
            <a:round/>
            <a:tailEnd type="none" w="sm" len="med"/>
          </a:ln>
        </p:spPr>
        <p:style>
          <a:lnRef idx="1">
            <a:schemeClr val="accent1"/>
          </a:lnRef>
          <a:fillRef idx="0">
            <a:schemeClr val="accent1"/>
          </a:fillRef>
          <a:effectRef idx="0">
            <a:schemeClr val="accent1"/>
          </a:effectRef>
          <a:fontRef idx="minor">
            <a:schemeClr val="tx1"/>
          </a:fontRef>
        </p:style>
      </p:cxnSp>
      <p:cxnSp>
        <p:nvCxnSpPr>
          <p:cNvPr id="76" name="session">
            <a:extLst>
              <a:ext uri="{FF2B5EF4-FFF2-40B4-BE49-F238E27FC236}">
                <a16:creationId xmlns:a16="http://schemas.microsoft.com/office/drawing/2014/main" id="{A2EB9721-FB9D-437B-8167-4B9D9E837338}"/>
              </a:ext>
            </a:extLst>
          </p:cNvPr>
          <p:cNvCxnSpPr>
            <a:cxnSpLocks/>
            <a:stCxn id="85" idx="2"/>
            <a:endCxn id="82" idx="6"/>
          </p:cNvCxnSpPr>
          <p:nvPr/>
        </p:nvCxnSpPr>
        <p:spPr>
          <a:xfrm flipH="1" flipV="1">
            <a:off x="8376141" y="5954898"/>
            <a:ext cx="2101360" cy="268989"/>
          </a:xfrm>
          <a:prstGeom prst="straightConnector1">
            <a:avLst/>
          </a:prstGeom>
          <a:ln w="66675" cap="rnd">
            <a:solidFill>
              <a:srgbClr val="0000CD"/>
            </a:solidFill>
            <a:prstDash val="solid"/>
            <a:round/>
            <a:tailEnd type="none" w="sm" len="med"/>
          </a:ln>
        </p:spPr>
        <p:style>
          <a:lnRef idx="1">
            <a:schemeClr val="accent1"/>
          </a:lnRef>
          <a:fillRef idx="0">
            <a:schemeClr val="accent1"/>
          </a:fillRef>
          <a:effectRef idx="0">
            <a:schemeClr val="accent1"/>
          </a:effectRef>
          <a:fontRef idx="minor">
            <a:schemeClr val="tx1"/>
          </a:fontRef>
        </p:style>
      </p:cxnSp>
      <p:cxnSp>
        <p:nvCxnSpPr>
          <p:cNvPr id="77" name="session">
            <a:extLst>
              <a:ext uri="{FF2B5EF4-FFF2-40B4-BE49-F238E27FC236}">
                <a16:creationId xmlns:a16="http://schemas.microsoft.com/office/drawing/2014/main" id="{C5E6501E-C6FF-46F2-95A1-966D67D06103}"/>
              </a:ext>
            </a:extLst>
          </p:cNvPr>
          <p:cNvCxnSpPr>
            <a:cxnSpLocks/>
            <a:stCxn id="101" idx="2"/>
            <a:endCxn id="82" idx="7"/>
          </p:cNvCxnSpPr>
          <p:nvPr/>
        </p:nvCxnSpPr>
        <p:spPr>
          <a:xfrm flipH="1">
            <a:off x="8305736" y="5178532"/>
            <a:ext cx="872112" cy="606393"/>
          </a:xfrm>
          <a:prstGeom prst="straightConnector1">
            <a:avLst/>
          </a:prstGeom>
          <a:ln w="66675" cap="rnd">
            <a:solidFill>
              <a:srgbClr val="0000CD"/>
            </a:solidFill>
            <a:prstDash val="solid"/>
            <a:round/>
            <a:tailEnd type="none" w="sm" len="med"/>
          </a:ln>
        </p:spPr>
        <p:style>
          <a:lnRef idx="1">
            <a:schemeClr val="accent1"/>
          </a:lnRef>
          <a:fillRef idx="0">
            <a:schemeClr val="accent1"/>
          </a:fillRef>
          <a:effectRef idx="0">
            <a:schemeClr val="accent1"/>
          </a:effectRef>
          <a:fontRef idx="minor">
            <a:schemeClr val="tx1"/>
          </a:fontRef>
        </p:style>
      </p:cxnSp>
      <p:grpSp>
        <p:nvGrpSpPr>
          <p:cNvPr id="78" name="Group 77">
            <a:extLst>
              <a:ext uri="{FF2B5EF4-FFF2-40B4-BE49-F238E27FC236}">
                <a16:creationId xmlns:a16="http://schemas.microsoft.com/office/drawing/2014/main" id="{BB482E03-B965-4CEA-BFAE-FF201191ABBD}"/>
              </a:ext>
            </a:extLst>
          </p:cNvPr>
          <p:cNvGrpSpPr/>
          <p:nvPr/>
        </p:nvGrpSpPr>
        <p:grpSpPr>
          <a:xfrm flipV="1">
            <a:off x="6621272" y="2210629"/>
            <a:ext cx="727245" cy="480761"/>
            <a:chOff x="16299988" y="2433852"/>
            <a:chExt cx="1011542" cy="814682"/>
          </a:xfrm>
        </p:grpSpPr>
        <p:cxnSp>
          <p:nvCxnSpPr>
            <p:cNvPr id="79" name="Connector: Curved 78">
              <a:extLst>
                <a:ext uri="{FF2B5EF4-FFF2-40B4-BE49-F238E27FC236}">
                  <a16:creationId xmlns:a16="http://schemas.microsoft.com/office/drawing/2014/main" id="{C82E46F9-52E4-428B-ACAF-4107B487F276}"/>
                </a:ext>
              </a:extLst>
            </p:cNvPr>
            <p:cNvCxnSpPr>
              <a:cxnSpLocks/>
            </p:cNvCxnSpPr>
            <p:nvPr/>
          </p:nvCxnSpPr>
          <p:spPr>
            <a:xfrm>
              <a:off x="16299988" y="2433852"/>
              <a:ext cx="1011541" cy="814681"/>
            </a:xfrm>
            <a:prstGeom prst="curvedConnector3">
              <a:avLst/>
            </a:prstGeom>
            <a:ln w="190500" cmpd="sng">
              <a:solidFill>
                <a:srgbClr val="F1F1F6"/>
              </a:solidFill>
            </a:ln>
            <a:extLst>
              <a:ext uri="{909E8E84-426E-40DD-AFC4-6F175D3DCCD1}">
                <a14:hiddenFill xmlns:a14="http://schemas.microsoft.com/office/drawing/2010/main">
                  <a:noFill/>
                </a14:hiddenFill>
              </a:ext>
            </a:extLst>
          </p:spPr>
          <p:style>
            <a:lnRef idx="1">
              <a:schemeClr val="accent1"/>
            </a:lnRef>
            <a:fillRef idx="0">
              <a:schemeClr val="accent1"/>
            </a:fillRef>
            <a:effectRef idx="0">
              <a:schemeClr val="accent1"/>
            </a:effectRef>
            <a:fontRef idx="minor">
              <a:schemeClr val="tx1"/>
            </a:fontRef>
          </p:style>
        </p:cxnSp>
        <p:cxnSp>
          <p:nvCxnSpPr>
            <p:cNvPr id="80" name="Connector: Curved 79">
              <a:extLst>
                <a:ext uri="{FF2B5EF4-FFF2-40B4-BE49-F238E27FC236}">
                  <a16:creationId xmlns:a16="http://schemas.microsoft.com/office/drawing/2014/main" id="{FD9B8B6B-2C45-4599-8DC0-AC32B3D43CEB}"/>
                </a:ext>
              </a:extLst>
            </p:cNvPr>
            <p:cNvCxnSpPr>
              <a:cxnSpLocks/>
            </p:cNvCxnSpPr>
            <p:nvPr/>
          </p:nvCxnSpPr>
          <p:spPr>
            <a:xfrm>
              <a:off x="16299989" y="2433853"/>
              <a:ext cx="1011541" cy="814681"/>
            </a:xfrm>
            <a:prstGeom prst="curvedConnector3">
              <a:avLst/>
            </a:prstGeom>
            <a:ln w="190500" cmpd="dbl">
              <a:solidFill>
                <a:schemeClr val="bg1">
                  <a:lumMod val="50000"/>
                </a:schemeClr>
              </a:solidFill>
            </a:ln>
            <a:extLst>
              <a:ext uri="{909E8E84-426E-40DD-AFC4-6F175D3DCCD1}">
                <a14:hiddenFill xmlns:a14="http://schemas.microsoft.com/office/drawing/2010/main">
                  <a:noFill/>
                </a14:hiddenFill>
              </a:ext>
            </a:extLst>
          </p:spPr>
          <p:style>
            <a:lnRef idx="1">
              <a:schemeClr val="accent1"/>
            </a:lnRef>
            <a:fillRef idx="0">
              <a:schemeClr val="accent1"/>
            </a:fillRef>
            <a:effectRef idx="0">
              <a:schemeClr val="accent1"/>
            </a:effectRef>
            <a:fontRef idx="minor">
              <a:schemeClr val="tx1"/>
            </a:fontRef>
          </p:style>
        </p:cxnSp>
      </p:grpSp>
      <p:grpSp>
        <p:nvGrpSpPr>
          <p:cNvPr id="81" name="CORS meet">
            <a:extLst>
              <a:ext uri="{FF2B5EF4-FFF2-40B4-BE49-F238E27FC236}">
                <a16:creationId xmlns:a16="http://schemas.microsoft.com/office/drawing/2014/main" id="{7B1F591C-5770-4F71-9643-D790A1A43E5D}"/>
              </a:ext>
            </a:extLst>
          </p:cNvPr>
          <p:cNvGrpSpPr>
            <a:grpSpLocks noChangeAspect="1"/>
          </p:cNvGrpSpPr>
          <p:nvPr/>
        </p:nvGrpSpPr>
        <p:grpSpPr>
          <a:xfrm>
            <a:off x="7895384" y="5714520"/>
            <a:ext cx="480761" cy="480761"/>
            <a:chOff x="8189735" y="2209800"/>
            <a:chExt cx="762000" cy="762000"/>
          </a:xfrm>
        </p:grpSpPr>
        <p:sp>
          <p:nvSpPr>
            <p:cNvPr id="82" name="Oval 81">
              <a:extLst>
                <a:ext uri="{FF2B5EF4-FFF2-40B4-BE49-F238E27FC236}">
                  <a16:creationId xmlns:a16="http://schemas.microsoft.com/office/drawing/2014/main" id="{29433F69-09FC-4B54-83CD-8C9FBF96568A}"/>
                </a:ext>
              </a:extLst>
            </p:cNvPr>
            <p:cNvSpPr/>
            <p:nvPr/>
          </p:nvSpPr>
          <p:spPr>
            <a:xfrm>
              <a:off x="8189735" y="2209800"/>
              <a:ext cx="762000" cy="762000"/>
            </a:xfrm>
            <a:prstGeom prst="ellipse">
              <a:avLst/>
            </a:prstGeom>
            <a:solidFill>
              <a:srgbClr val="433478"/>
            </a:solidFill>
            <a:ln w="31750">
              <a:solidFill>
                <a:srgbClr val="FDCF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12760">
                <a:defRPr/>
              </a:pPr>
              <a:endParaRPr lang="en-US" sz="4267">
                <a:solidFill>
                  <a:prstClr val="black"/>
                </a:solidFill>
                <a:latin typeface="Calibri"/>
              </a:endParaRPr>
            </a:p>
          </p:txBody>
        </p:sp>
        <p:sp>
          <p:nvSpPr>
            <p:cNvPr id="83" name="Isosceles Triangle 82">
              <a:extLst>
                <a:ext uri="{FF2B5EF4-FFF2-40B4-BE49-F238E27FC236}">
                  <a16:creationId xmlns:a16="http://schemas.microsoft.com/office/drawing/2014/main" id="{9B1434B0-01C5-4DBB-87FB-3C664AA76032}"/>
                </a:ext>
              </a:extLst>
            </p:cNvPr>
            <p:cNvSpPr/>
            <p:nvPr/>
          </p:nvSpPr>
          <p:spPr>
            <a:xfrm>
              <a:off x="8273555" y="2241550"/>
              <a:ext cx="594360" cy="548640"/>
            </a:xfrm>
            <a:prstGeom prst="triangle">
              <a:avLst/>
            </a:prstGeom>
            <a:solidFill>
              <a:srgbClr val="433478"/>
            </a:solidFill>
            <a:ln w="31750">
              <a:solidFill>
                <a:srgbClr val="FDCF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12760">
                <a:defRPr/>
              </a:pPr>
              <a:endParaRPr lang="en-US" sz="4267" dirty="0">
                <a:solidFill>
                  <a:prstClr val="black"/>
                </a:solidFill>
                <a:latin typeface="Calibri"/>
              </a:endParaRPr>
            </a:p>
          </p:txBody>
        </p:sp>
      </p:grpSp>
      <p:grpSp>
        <p:nvGrpSpPr>
          <p:cNvPr id="84" name="CORS meet">
            <a:extLst>
              <a:ext uri="{FF2B5EF4-FFF2-40B4-BE49-F238E27FC236}">
                <a16:creationId xmlns:a16="http://schemas.microsoft.com/office/drawing/2014/main" id="{E5A48071-05DB-4A6A-88D1-0AD4061B806F}"/>
              </a:ext>
            </a:extLst>
          </p:cNvPr>
          <p:cNvGrpSpPr>
            <a:grpSpLocks noChangeAspect="1"/>
          </p:cNvGrpSpPr>
          <p:nvPr/>
        </p:nvGrpSpPr>
        <p:grpSpPr>
          <a:xfrm>
            <a:off x="10477505" y="5983509"/>
            <a:ext cx="480761" cy="480761"/>
            <a:chOff x="8189735" y="2209800"/>
            <a:chExt cx="762000" cy="762000"/>
          </a:xfrm>
        </p:grpSpPr>
        <p:sp>
          <p:nvSpPr>
            <p:cNvPr id="85" name="Oval 84">
              <a:extLst>
                <a:ext uri="{FF2B5EF4-FFF2-40B4-BE49-F238E27FC236}">
                  <a16:creationId xmlns:a16="http://schemas.microsoft.com/office/drawing/2014/main" id="{F3674818-F4B1-4FF1-AF4C-D03EF3EB41D2}"/>
                </a:ext>
              </a:extLst>
            </p:cNvPr>
            <p:cNvSpPr/>
            <p:nvPr/>
          </p:nvSpPr>
          <p:spPr>
            <a:xfrm>
              <a:off x="8189735" y="2209800"/>
              <a:ext cx="762000" cy="762000"/>
            </a:xfrm>
            <a:prstGeom prst="ellipse">
              <a:avLst/>
            </a:prstGeom>
            <a:solidFill>
              <a:srgbClr val="433478"/>
            </a:solidFill>
            <a:ln w="31750">
              <a:solidFill>
                <a:srgbClr val="FDCF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12760">
                <a:defRPr/>
              </a:pPr>
              <a:endParaRPr lang="en-US" sz="4267">
                <a:solidFill>
                  <a:prstClr val="black"/>
                </a:solidFill>
                <a:latin typeface="Calibri"/>
              </a:endParaRPr>
            </a:p>
          </p:txBody>
        </p:sp>
        <p:sp>
          <p:nvSpPr>
            <p:cNvPr id="86" name="Isosceles Triangle 85">
              <a:extLst>
                <a:ext uri="{FF2B5EF4-FFF2-40B4-BE49-F238E27FC236}">
                  <a16:creationId xmlns:a16="http://schemas.microsoft.com/office/drawing/2014/main" id="{6D67BBF7-5E7F-4DEC-855D-D075BFA457AC}"/>
                </a:ext>
              </a:extLst>
            </p:cNvPr>
            <p:cNvSpPr/>
            <p:nvPr/>
          </p:nvSpPr>
          <p:spPr>
            <a:xfrm>
              <a:off x="8273555" y="2241550"/>
              <a:ext cx="594360" cy="548640"/>
            </a:xfrm>
            <a:prstGeom prst="triangle">
              <a:avLst/>
            </a:prstGeom>
            <a:solidFill>
              <a:srgbClr val="433478"/>
            </a:solidFill>
            <a:ln w="31750">
              <a:solidFill>
                <a:srgbClr val="FDCF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12760">
                <a:defRPr/>
              </a:pPr>
              <a:endParaRPr lang="en-US" sz="4267" dirty="0">
                <a:solidFill>
                  <a:prstClr val="black"/>
                </a:solidFill>
                <a:latin typeface="Calibri"/>
              </a:endParaRPr>
            </a:p>
          </p:txBody>
        </p:sp>
      </p:grpSp>
      <p:grpSp>
        <p:nvGrpSpPr>
          <p:cNvPr id="87" name="CORS meet">
            <a:extLst>
              <a:ext uri="{FF2B5EF4-FFF2-40B4-BE49-F238E27FC236}">
                <a16:creationId xmlns:a16="http://schemas.microsoft.com/office/drawing/2014/main" id="{9BCE88AC-106D-4B8A-8A6C-C445E1C60D17}"/>
              </a:ext>
            </a:extLst>
          </p:cNvPr>
          <p:cNvGrpSpPr>
            <a:grpSpLocks noChangeAspect="1"/>
          </p:cNvGrpSpPr>
          <p:nvPr/>
        </p:nvGrpSpPr>
        <p:grpSpPr>
          <a:xfrm>
            <a:off x="8255954" y="3007634"/>
            <a:ext cx="480761" cy="480761"/>
            <a:chOff x="8189735" y="2209800"/>
            <a:chExt cx="762000" cy="762000"/>
          </a:xfrm>
        </p:grpSpPr>
        <p:sp>
          <p:nvSpPr>
            <p:cNvPr id="88" name="Oval 87">
              <a:extLst>
                <a:ext uri="{FF2B5EF4-FFF2-40B4-BE49-F238E27FC236}">
                  <a16:creationId xmlns:a16="http://schemas.microsoft.com/office/drawing/2014/main" id="{E68C2309-033D-4B4C-849D-B2E26B727989}"/>
                </a:ext>
              </a:extLst>
            </p:cNvPr>
            <p:cNvSpPr/>
            <p:nvPr/>
          </p:nvSpPr>
          <p:spPr>
            <a:xfrm>
              <a:off x="8189735" y="2209800"/>
              <a:ext cx="762000" cy="762000"/>
            </a:xfrm>
            <a:prstGeom prst="ellipse">
              <a:avLst/>
            </a:prstGeom>
            <a:solidFill>
              <a:srgbClr val="433478"/>
            </a:solidFill>
            <a:ln w="31750">
              <a:solidFill>
                <a:srgbClr val="FDCF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12760">
                <a:defRPr/>
              </a:pPr>
              <a:endParaRPr lang="en-US" sz="4267">
                <a:solidFill>
                  <a:prstClr val="black"/>
                </a:solidFill>
                <a:latin typeface="Calibri"/>
              </a:endParaRPr>
            </a:p>
          </p:txBody>
        </p:sp>
        <p:sp>
          <p:nvSpPr>
            <p:cNvPr id="89" name="Isosceles Triangle 88">
              <a:extLst>
                <a:ext uri="{FF2B5EF4-FFF2-40B4-BE49-F238E27FC236}">
                  <a16:creationId xmlns:a16="http://schemas.microsoft.com/office/drawing/2014/main" id="{883A3BDF-775E-4470-BAA2-1BF3261E71AC}"/>
                </a:ext>
              </a:extLst>
            </p:cNvPr>
            <p:cNvSpPr/>
            <p:nvPr/>
          </p:nvSpPr>
          <p:spPr>
            <a:xfrm>
              <a:off x="8273555" y="2241550"/>
              <a:ext cx="594360" cy="548640"/>
            </a:xfrm>
            <a:prstGeom prst="triangle">
              <a:avLst/>
            </a:prstGeom>
            <a:solidFill>
              <a:srgbClr val="433478"/>
            </a:solidFill>
            <a:ln w="31750">
              <a:solidFill>
                <a:srgbClr val="FDCF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12760">
                <a:defRPr/>
              </a:pPr>
              <a:endParaRPr lang="en-US" sz="4267" dirty="0">
                <a:solidFill>
                  <a:prstClr val="black"/>
                </a:solidFill>
                <a:latin typeface="Calibri"/>
              </a:endParaRPr>
            </a:p>
          </p:txBody>
        </p:sp>
      </p:grpSp>
      <p:sp>
        <p:nvSpPr>
          <p:cNvPr id="90" name="RINEX meet">
            <a:extLst>
              <a:ext uri="{FF2B5EF4-FFF2-40B4-BE49-F238E27FC236}">
                <a16:creationId xmlns:a16="http://schemas.microsoft.com/office/drawing/2014/main" id="{648B1090-1EF7-4654-816C-F39BFE1B19AC}"/>
              </a:ext>
            </a:extLst>
          </p:cNvPr>
          <p:cNvSpPr>
            <a:spLocks noChangeAspect="1"/>
          </p:cNvSpPr>
          <p:nvPr/>
        </p:nvSpPr>
        <p:spPr>
          <a:xfrm>
            <a:off x="9173118" y="4935336"/>
            <a:ext cx="480761" cy="480761"/>
          </a:xfrm>
          <a:prstGeom prst="ellipse">
            <a:avLst/>
          </a:prstGeom>
          <a:solidFill>
            <a:srgbClr val="42E743"/>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12760">
              <a:defRPr/>
            </a:pPr>
            <a:endParaRPr lang="en-US" sz="4267">
              <a:solidFill>
                <a:prstClr val="black"/>
              </a:solidFill>
              <a:latin typeface="Calibri"/>
            </a:endParaRPr>
          </a:p>
        </p:txBody>
      </p:sp>
      <p:grpSp>
        <p:nvGrpSpPr>
          <p:cNvPr id="91" name="Group 90">
            <a:extLst>
              <a:ext uri="{FF2B5EF4-FFF2-40B4-BE49-F238E27FC236}">
                <a16:creationId xmlns:a16="http://schemas.microsoft.com/office/drawing/2014/main" id="{47BD0EC5-42C4-4337-8980-78C7B0A3A224}"/>
              </a:ext>
            </a:extLst>
          </p:cNvPr>
          <p:cNvGrpSpPr/>
          <p:nvPr/>
        </p:nvGrpSpPr>
        <p:grpSpPr>
          <a:xfrm>
            <a:off x="9177848" y="2487337"/>
            <a:ext cx="2372317" cy="2931571"/>
            <a:chOff x="6883386" y="1865503"/>
            <a:chExt cx="1779238" cy="2198678"/>
          </a:xfrm>
        </p:grpSpPr>
        <p:cxnSp>
          <p:nvCxnSpPr>
            <p:cNvPr id="92" name="GVX - RTN/RTK">
              <a:extLst>
                <a:ext uri="{FF2B5EF4-FFF2-40B4-BE49-F238E27FC236}">
                  <a16:creationId xmlns:a16="http://schemas.microsoft.com/office/drawing/2014/main" id="{1D753E48-16E5-4743-96EB-0B0D3327827E}"/>
                </a:ext>
              </a:extLst>
            </p:cNvPr>
            <p:cNvCxnSpPr>
              <a:cxnSpLocks/>
              <a:endCxn id="98" idx="2"/>
            </p:cNvCxnSpPr>
            <p:nvPr/>
          </p:nvCxnSpPr>
          <p:spPr>
            <a:xfrm flipV="1">
              <a:off x="7191819" y="2401849"/>
              <a:ext cx="52804" cy="1357740"/>
            </a:xfrm>
            <a:prstGeom prst="straightConnector1">
              <a:avLst/>
            </a:prstGeom>
            <a:ln w="66675" cap="rnd">
              <a:solidFill>
                <a:srgbClr val="7D26CD"/>
              </a:solidFill>
              <a:prstDash val="sysDash"/>
              <a:round/>
              <a:tailEnd type="arrow" w="sm" len="med"/>
            </a:ln>
          </p:spPr>
          <p:style>
            <a:lnRef idx="1">
              <a:schemeClr val="accent1"/>
            </a:lnRef>
            <a:fillRef idx="0">
              <a:schemeClr val="accent1"/>
            </a:fillRef>
            <a:effectRef idx="0">
              <a:schemeClr val="accent1"/>
            </a:effectRef>
            <a:fontRef idx="minor">
              <a:schemeClr val="tx1"/>
            </a:fontRef>
          </p:style>
        </p:cxnSp>
        <p:cxnSp>
          <p:nvCxnSpPr>
            <p:cNvPr id="93" name="GVX - RTN/RTK">
              <a:extLst>
                <a:ext uri="{FF2B5EF4-FFF2-40B4-BE49-F238E27FC236}">
                  <a16:creationId xmlns:a16="http://schemas.microsoft.com/office/drawing/2014/main" id="{D0919F5F-FF86-4158-A3F7-491E4120DCEC}"/>
                </a:ext>
              </a:extLst>
            </p:cNvPr>
            <p:cNvCxnSpPr>
              <a:cxnSpLocks/>
              <a:endCxn id="99" idx="2"/>
            </p:cNvCxnSpPr>
            <p:nvPr/>
          </p:nvCxnSpPr>
          <p:spPr>
            <a:xfrm flipV="1">
              <a:off x="7191819" y="2158863"/>
              <a:ext cx="709636" cy="1600726"/>
            </a:xfrm>
            <a:prstGeom prst="straightConnector1">
              <a:avLst/>
            </a:prstGeom>
            <a:ln w="66675" cap="rnd">
              <a:solidFill>
                <a:srgbClr val="7D26CD"/>
              </a:solidFill>
              <a:prstDash val="sysDash"/>
              <a:round/>
              <a:tailEnd type="arrow" w="sm" len="med"/>
            </a:ln>
          </p:spPr>
          <p:style>
            <a:lnRef idx="1">
              <a:schemeClr val="accent1"/>
            </a:lnRef>
            <a:fillRef idx="0">
              <a:schemeClr val="accent1"/>
            </a:fillRef>
            <a:effectRef idx="0">
              <a:schemeClr val="accent1"/>
            </a:effectRef>
            <a:fontRef idx="minor">
              <a:schemeClr val="tx1"/>
            </a:fontRef>
          </p:style>
        </p:cxnSp>
        <p:cxnSp>
          <p:nvCxnSpPr>
            <p:cNvPr id="94" name="GVX - RTN/RTK">
              <a:extLst>
                <a:ext uri="{FF2B5EF4-FFF2-40B4-BE49-F238E27FC236}">
                  <a16:creationId xmlns:a16="http://schemas.microsoft.com/office/drawing/2014/main" id="{4C21B657-2955-4DDF-8301-7E69405A75E0}"/>
                </a:ext>
              </a:extLst>
            </p:cNvPr>
            <p:cNvCxnSpPr>
              <a:cxnSpLocks/>
              <a:endCxn id="97" idx="2"/>
            </p:cNvCxnSpPr>
            <p:nvPr/>
          </p:nvCxnSpPr>
          <p:spPr>
            <a:xfrm flipV="1">
              <a:off x="7191819" y="3054317"/>
              <a:ext cx="749325" cy="705272"/>
            </a:xfrm>
            <a:prstGeom prst="straightConnector1">
              <a:avLst/>
            </a:prstGeom>
            <a:ln w="66675" cap="rnd">
              <a:solidFill>
                <a:srgbClr val="7D26CD"/>
              </a:solidFill>
              <a:prstDash val="sysDash"/>
              <a:round/>
              <a:tailEnd type="arrow" w="sm" len="med"/>
            </a:ln>
          </p:spPr>
          <p:style>
            <a:lnRef idx="1">
              <a:schemeClr val="accent1"/>
            </a:lnRef>
            <a:fillRef idx="0">
              <a:schemeClr val="accent1"/>
            </a:fillRef>
            <a:effectRef idx="0">
              <a:schemeClr val="accent1"/>
            </a:effectRef>
            <a:fontRef idx="minor">
              <a:schemeClr val="tx1"/>
            </a:fontRef>
          </p:style>
        </p:cxnSp>
        <p:cxnSp>
          <p:nvCxnSpPr>
            <p:cNvPr id="95" name="GVX - RTN/RTK">
              <a:extLst>
                <a:ext uri="{FF2B5EF4-FFF2-40B4-BE49-F238E27FC236}">
                  <a16:creationId xmlns:a16="http://schemas.microsoft.com/office/drawing/2014/main" id="{6FB8B32F-533C-4248-A06D-84B798AC7946}"/>
                </a:ext>
              </a:extLst>
            </p:cNvPr>
            <p:cNvCxnSpPr>
              <a:cxnSpLocks/>
              <a:endCxn id="96" idx="1"/>
            </p:cNvCxnSpPr>
            <p:nvPr/>
          </p:nvCxnSpPr>
          <p:spPr>
            <a:xfrm flipV="1">
              <a:off x="7191819" y="3146600"/>
              <a:ext cx="1177445" cy="612989"/>
            </a:xfrm>
            <a:prstGeom prst="straightConnector1">
              <a:avLst/>
            </a:prstGeom>
            <a:ln w="66675" cap="rnd">
              <a:solidFill>
                <a:srgbClr val="7D26CD"/>
              </a:solidFill>
              <a:prstDash val="sysDash"/>
              <a:round/>
              <a:tailEnd type="arrow" w="sm" len="med"/>
            </a:ln>
          </p:spPr>
          <p:style>
            <a:lnRef idx="1">
              <a:schemeClr val="accent1"/>
            </a:lnRef>
            <a:fillRef idx="0">
              <a:schemeClr val="accent1"/>
            </a:fillRef>
            <a:effectRef idx="0">
              <a:schemeClr val="accent1"/>
            </a:effectRef>
            <a:fontRef idx="minor">
              <a:schemeClr val="tx1"/>
            </a:fontRef>
          </p:style>
        </p:cxnSp>
        <p:sp>
          <p:nvSpPr>
            <p:cNvPr id="96" name="GVX meet">
              <a:extLst>
                <a:ext uri="{FF2B5EF4-FFF2-40B4-BE49-F238E27FC236}">
                  <a16:creationId xmlns:a16="http://schemas.microsoft.com/office/drawing/2014/main" id="{71559676-4799-474B-91EE-325602032D17}"/>
                </a:ext>
              </a:extLst>
            </p:cNvPr>
            <p:cNvSpPr>
              <a:spLocks noChangeAspect="1"/>
            </p:cNvSpPr>
            <p:nvPr/>
          </p:nvSpPr>
          <p:spPr>
            <a:xfrm>
              <a:off x="8369264" y="2999920"/>
              <a:ext cx="293360" cy="293360"/>
            </a:xfrm>
            <a:prstGeom prst="diamond">
              <a:avLst/>
            </a:prstGeom>
            <a:solidFill>
              <a:srgbClr val="42E743"/>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12760">
                <a:defRPr/>
              </a:pPr>
              <a:endParaRPr lang="en-US" sz="4267" dirty="0">
                <a:solidFill>
                  <a:prstClr val="black"/>
                </a:solidFill>
                <a:latin typeface="Calibri"/>
              </a:endParaRPr>
            </a:p>
          </p:txBody>
        </p:sp>
        <p:sp>
          <p:nvSpPr>
            <p:cNvPr id="97" name="GVX meet">
              <a:extLst>
                <a:ext uri="{FF2B5EF4-FFF2-40B4-BE49-F238E27FC236}">
                  <a16:creationId xmlns:a16="http://schemas.microsoft.com/office/drawing/2014/main" id="{B815E243-DCF7-4168-9F2C-879EBD3E675C}"/>
                </a:ext>
              </a:extLst>
            </p:cNvPr>
            <p:cNvSpPr>
              <a:spLocks noChangeAspect="1"/>
            </p:cNvSpPr>
            <p:nvPr/>
          </p:nvSpPr>
          <p:spPr>
            <a:xfrm>
              <a:off x="7794464" y="2760957"/>
              <a:ext cx="293360" cy="293360"/>
            </a:xfrm>
            <a:prstGeom prst="diamond">
              <a:avLst/>
            </a:prstGeom>
            <a:solidFill>
              <a:srgbClr val="42E743"/>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12760">
                <a:defRPr/>
              </a:pPr>
              <a:endParaRPr lang="en-US" sz="4267" dirty="0">
                <a:solidFill>
                  <a:prstClr val="black"/>
                </a:solidFill>
                <a:latin typeface="Calibri"/>
              </a:endParaRPr>
            </a:p>
          </p:txBody>
        </p:sp>
        <p:sp>
          <p:nvSpPr>
            <p:cNvPr id="98" name="GVX meet">
              <a:extLst>
                <a:ext uri="{FF2B5EF4-FFF2-40B4-BE49-F238E27FC236}">
                  <a16:creationId xmlns:a16="http://schemas.microsoft.com/office/drawing/2014/main" id="{6CDAB389-0268-4A0B-848F-DC8893E14BC5}"/>
                </a:ext>
              </a:extLst>
            </p:cNvPr>
            <p:cNvSpPr>
              <a:spLocks noChangeAspect="1"/>
            </p:cNvSpPr>
            <p:nvPr/>
          </p:nvSpPr>
          <p:spPr>
            <a:xfrm>
              <a:off x="7097943" y="2108489"/>
              <a:ext cx="293360" cy="293360"/>
            </a:xfrm>
            <a:prstGeom prst="diamond">
              <a:avLst/>
            </a:prstGeom>
            <a:solidFill>
              <a:srgbClr val="42E743"/>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12760">
                <a:defRPr/>
              </a:pPr>
              <a:endParaRPr lang="en-US" sz="4267" dirty="0">
                <a:solidFill>
                  <a:prstClr val="black"/>
                </a:solidFill>
                <a:latin typeface="Calibri"/>
              </a:endParaRPr>
            </a:p>
          </p:txBody>
        </p:sp>
        <p:sp>
          <p:nvSpPr>
            <p:cNvPr id="99" name="GVX meet">
              <a:extLst>
                <a:ext uri="{FF2B5EF4-FFF2-40B4-BE49-F238E27FC236}">
                  <a16:creationId xmlns:a16="http://schemas.microsoft.com/office/drawing/2014/main" id="{E182C5DF-32CB-4451-B4FE-4F4C310E2E79}"/>
                </a:ext>
              </a:extLst>
            </p:cNvPr>
            <p:cNvSpPr>
              <a:spLocks noChangeAspect="1"/>
            </p:cNvSpPr>
            <p:nvPr/>
          </p:nvSpPr>
          <p:spPr>
            <a:xfrm>
              <a:off x="7754775" y="1865503"/>
              <a:ext cx="293360" cy="293360"/>
            </a:xfrm>
            <a:prstGeom prst="diamond">
              <a:avLst/>
            </a:prstGeom>
            <a:solidFill>
              <a:srgbClr val="42E743"/>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12760">
                <a:defRPr/>
              </a:pPr>
              <a:endParaRPr lang="en-US" sz="4267" dirty="0">
                <a:solidFill>
                  <a:prstClr val="black"/>
                </a:solidFill>
                <a:latin typeface="Calibri"/>
              </a:endParaRPr>
            </a:p>
          </p:txBody>
        </p:sp>
        <p:grpSp>
          <p:nvGrpSpPr>
            <p:cNvPr id="100" name="RINEX+GVX meet">
              <a:extLst>
                <a:ext uri="{FF2B5EF4-FFF2-40B4-BE49-F238E27FC236}">
                  <a16:creationId xmlns:a16="http://schemas.microsoft.com/office/drawing/2014/main" id="{C2529FFC-1D43-454E-B9B8-B9C833896C6E}"/>
                </a:ext>
              </a:extLst>
            </p:cNvPr>
            <p:cNvGrpSpPr>
              <a:grpSpLocks noChangeAspect="1"/>
            </p:cNvGrpSpPr>
            <p:nvPr/>
          </p:nvGrpSpPr>
          <p:grpSpPr>
            <a:xfrm>
              <a:off x="6883386" y="3703610"/>
              <a:ext cx="360571" cy="360571"/>
              <a:chOff x="6508495" y="3073095"/>
              <a:chExt cx="360571" cy="360571"/>
            </a:xfrm>
          </p:grpSpPr>
          <p:sp>
            <p:nvSpPr>
              <p:cNvPr id="101" name="Oval 100">
                <a:extLst>
                  <a:ext uri="{FF2B5EF4-FFF2-40B4-BE49-F238E27FC236}">
                    <a16:creationId xmlns:a16="http://schemas.microsoft.com/office/drawing/2014/main" id="{100A02D8-F2F1-47B8-A3C3-12BE48E183DC}"/>
                  </a:ext>
                </a:extLst>
              </p:cNvPr>
              <p:cNvSpPr>
                <a:spLocks noChangeAspect="1"/>
              </p:cNvSpPr>
              <p:nvPr/>
            </p:nvSpPr>
            <p:spPr>
              <a:xfrm>
                <a:off x="6508495" y="3073095"/>
                <a:ext cx="360571" cy="360571"/>
              </a:xfrm>
              <a:prstGeom prst="ellipse">
                <a:avLst/>
              </a:prstGeom>
              <a:solidFill>
                <a:srgbClr val="42E743"/>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12760">
                  <a:defRPr/>
                </a:pPr>
                <a:endParaRPr lang="en-US" sz="4267">
                  <a:solidFill>
                    <a:prstClr val="black"/>
                  </a:solidFill>
                  <a:latin typeface="Calibri"/>
                </a:endParaRPr>
              </a:p>
            </p:txBody>
          </p:sp>
          <p:sp>
            <p:nvSpPr>
              <p:cNvPr id="102" name="Diamond 101">
                <a:extLst>
                  <a:ext uri="{FF2B5EF4-FFF2-40B4-BE49-F238E27FC236}">
                    <a16:creationId xmlns:a16="http://schemas.microsoft.com/office/drawing/2014/main" id="{B0C39094-A3B9-4DA6-915B-130F04D5D649}"/>
                  </a:ext>
                </a:extLst>
              </p:cNvPr>
              <p:cNvSpPr>
                <a:spLocks noChangeAspect="1"/>
              </p:cNvSpPr>
              <p:nvPr/>
            </p:nvSpPr>
            <p:spPr>
              <a:xfrm>
                <a:off x="6542876" y="3106579"/>
                <a:ext cx="293360" cy="293360"/>
              </a:xfrm>
              <a:prstGeom prst="diamond">
                <a:avLst/>
              </a:prstGeom>
              <a:solidFill>
                <a:srgbClr val="42E743"/>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12760">
                  <a:defRPr/>
                </a:pPr>
                <a:endParaRPr lang="en-US" sz="4267">
                  <a:solidFill>
                    <a:prstClr val="black"/>
                  </a:solidFill>
                  <a:latin typeface="Calibri"/>
                </a:endParaRPr>
              </a:p>
            </p:txBody>
          </p:sp>
        </p:grpSp>
      </p:grpSp>
      <p:sp>
        <p:nvSpPr>
          <p:cNvPr id="7" name="Title 6">
            <a:extLst>
              <a:ext uri="{FF2B5EF4-FFF2-40B4-BE49-F238E27FC236}">
                <a16:creationId xmlns:a16="http://schemas.microsoft.com/office/drawing/2014/main" id="{CE63FE83-9431-4217-B460-89CCE4B29E1E}"/>
              </a:ext>
            </a:extLst>
          </p:cNvPr>
          <p:cNvSpPr>
            <a:spLocks noGrp="1"/>
          </p:cNvSpPr>
          <p:nvPr>
            <p:ph type="title"/>
          </p:nvPr>
        </p:nvSpPr>
        <p:spPr>
          <a:xfrm>
            <a:off x="609600" y="222669"/>
            <a:ext cx="11582400" cy="1271667"/>
          </a:xfrm>
        </p:spPr>
        <p:txBody>
          <a:bodyPr>
            <a:noAutofit/>
          </a:bodyPr>
          <a:lstStyle/>
          <a:p>
            <a:r>
              <a:rPr lang="en-US" b="0" dirty="0"/>
              <a:t>2) </a:t>
            </a:r>
            <a:r>
              <a:rPr lang="en-US" sz="3733" dirty="0"/>
              <a:t>Static Base + RTK</a:t>
            </a:r>
            <a:br>
              <a:rPr lang="en-US" b="0" dirty="0"/>
            </a:br>
            <a:r>
              <a:rPr lang="en-US" b="0" dirty="0"/>
              <a:t>     - </a:t>
            </a:r>
            <a:r>
              <a:rPr lang="en-US" sz="3200" dirty="0"/>
              <a:t>Base (positioned via OPUS) sending corrections to Rover</a:t>
            </a:r>
            <a:endParaRPr lang="en-US" dirty="0"/>
          </a:p>
        </p:txBody>
      </p:sp>
      <p:sp>
        <p:nvSpPr>
          <p:cNvPr id="43" name="Text Placeholder 8">
            <a:extLst>
              <a:ext uri="{FF2B5EF4-FFF2-40B4-BE49-F238E27FC236}">
                <a16:creationId xmlns:a16="http://schemas.microsoft.com/office/drawing/2014/main" id="{AD1AE267-25FC-4139-ACBC-FD1DB0D42EC7}"/>
              </a:ext>
            </a:extLst>
          </p:cNvPr>
          <p:cNvSpPr txBox="1">
            <a:spLocks/>
          </p:cNvSpPr>
          <p:nvPr/>
        </p:nvSpPr>
        <p:spPr>
          <a:xfrm>
            <a:off x="203338" y="1608704"/>
            <a:ext cx="8292996" cy="4782379"/>
          </a:xfrm>
          <a:prstGeom prst="rect">
            <a:avLst/>
          </a:prstGeom>
        </p:spPr>
        <p:txBody>
          <a:bodyPr vert="horz" lIns="121920" tIns="60960" rIns="121920" bIns="60960" rtlCol="0">
            <a:noAutofit/>
          </a:bodyPr>
          <a:lstStyle>
            <a:lvl1pPr marL="0" indent="0" algn="l" defTabSz="457200" rtl="0" eaLnBrk="1" latinLnBrk="0" hangingPunct="1">
              <a:spcBef>
                <a:spcPct val="20000"/>
              </a:spcBef>
              <a:buFont typeface="Arial"/>
              <a:buNone/>
              <a:defRPr sz="1400" kern="1200">
                <a:solidFill>
                  <a:schemeClr val="tx1"/>
                </a:solidFill>
                <a:latin typeface="+mj-lt"/>
                <a:ea typeface="+mn-ea"/>
                <a:cs typeface="+mn-cs"/>
              </a:defRPr>
            </a:lvl1pPr>
            <a:lvl2pPr marL="457200" indent="0" algn="l" defTabSz="457200" rtl="0" eaLnBrk="1" latinLnBrk="0" hangingPunct="1">
              <a:spcBef>
                <a:spcPct val="20000"/>
              </a:spcBef>
              <a:buFont typeface="Arial"/>
              <a:buNone/>
              <a:defRPr sz="1200" kern="1200">
                <a:solidFill>
                  <a:schemeClr val="tx1"/>
                </a:solidFill>
                <a:latin typeface="+mj-lt"/>
                <a:ea typeface="+mn-ea"/>
                <a:cs typeface="+mn-cs"/>
              </a:defRPr>
            </a:lvl2pPr>
            <a:lvl3pPr marL="914400" indent="0" algn="l" defTabSz="457200" rtl="0" eaLnBrk="1" latinLnBrk="0" hangingPunct="1">
              <a:spcBef>
                <a:spcPct val="20000"/>
              </a:spcBef>
              <a:buFont typeface="Arial"/>
              <a:buNone/>
              <a:defRPr sz="1000" kern="1200">
                <a:solidFill>
                  <a:schemeClr val="tx1"/>
                </a:solidFill>
                <a:latin typeface="+mj-lt"/>
                <a:ea typeface="+mn-ea"/>
                <a:cs typeface="+mn-cs"/>
              </a:defRPr>
            </a:lvl3pPr>
            <a:lvl4pPr marL="1371600" indent="0" algn="l" defTabSz="457200" rtl="0" eaLnBrk="1" latinLnBrk="0" hangingPunct="1">
              <a:spcBef>
                <a:spcPct val="20000"/>
              </a:spcBef>
              <a:buFont typeface="Arial"/>
              <a:buNone/>
              <a:defRPr sz="900" kern="1200">
                <a:solidFill>
                  <a:schemeClr val="tx1"/>
                </a:solidFill>
                <a:latin typeface="+mj-lt"/>
                <a:ea typeface="+mn-ea"/>
                <a:cs typeface="+mn-cs"/>
              </a:defRPr>
            </a:lvl4pPr>
            <a:lvl5pPr marL="1828800" indent="0" algn="l" defTabSz="457200" rtl="0" eaLnBrk="1" latinLnBrk="0" hangingPunct="1">
              <a:spcBef>
                <a:spcPct val="20000"/>
              </a:spcBef>
              <a:buFont typeface="Arial"/>
              <a:buNone/>
              <a:defRPr sz="900" kern="1200">
                <a:solidFill>
                  <a:schemeClr val="tx1"/>
                </a:solidFill>
                <a:latin typeface="+mj-lt"/>
                <a:ea typeface="+mn-ea"/>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marL="302676" indent="-302676" defTabSz="609585">
              <a:spcBef>
                <a:spcPts val="800"/>
              </a:spcBef>
              <a:buFont typeface="+mj-lt"/>
              <a:buAutoNum type="arabicPeriod"/>
              <a:defRPr/>
            </a:pPr>
            <a:r>
              <a:rPr lang="en-US" sz="2400" dirty="0">
                <a:solidFill>
                  <a:prstClr val="black"/>
                </a:solidFill>
                <a:latin typeface="Cambria" panose="02040503050406030204"/>
              </a:rPr>
              <a:t>Setup Base</a:t>
            </a:r>
          </a:p>
          <a:p>
            <a:pPr marL="613818" lvl="1" indent="-230712" defTabSz="609585">
              <a:buFont typeface="Cambria" panose="02040503050406030204" pitchFamily="18" charset="0"/>
              <a:buChar char="‒"/>
              <a:defRPr/>
            </a:pPr>
            <a:r>
              <a:rPr lang="en-US" sz="2133" i="1" dirty="0">
                <a:solidFill>
                  <a:prstClr val="black"/>
                </a:solidFill>
                <a:latin typeface="Cambria" panose="02040503050406030204"/>
              </a:rPr>
              <a:t>Must</a:t>
            </a:r>
            <a:r>
              <a:rPr lang="en-US" sz="2133" dirty="0">
                <a:solidFill>
                  <a:prstClr val="black"/>
                </a:solidFill>
                <a:latin typeface="Cambria" panose="02040503050406030204"/>
              </a:rPr>
              <a:t> log data during all Rover occupations</a:t>
            </a:r>
          </a:p>
          <a:p>
            <a:pPr marL="302676" indent="-302676" defTabSz="609585">
              <a:spcBef>
                <a:spcPts val="800"/>
              </a:spcBef>
              <a:buFont typeface="+mj-lt"/>
              <a:buAutoNum type="arabicPeriod"/>
              <a:defRPr/>
            </a:pPr>
            <a:r>
              <a:rPr lang="en-US" sz="2400" dirty="0">
                <a:solidFill>
                  <a:prstClr val="black"/>
                </a:solidFill>
                <a:latin typeface="Cambria" panose="02040503050406030204"/>
              </a:rPr>
              <a:t>Collect field data with Rover(s)</a:t>
            </a:r>
          </a:p>
          <a:p>
            <a:pPr marL="302676" indent="-302676" defTabSz="609585">
              <a:spcBef>
                <a:spcPts val="800"/>
              </a:spcBef>
              <a:buFont typeface="+mj-lt"/>
              <a:buAutoNum type="arabicPeriod"/>
              <a:defRPr/>
            </a:pPr>
            <a:r>
              <a:rPr lang="en-US" sz="2400" dirty="0">
                <a:solidFill>
                  <a:prstClr val="black"/>
                </a:solidFill>
                <a:latin typeface="Cambria" panose="02040503050406030204"/>
              </a:rPr>
              <a:t>Upload WinDesc files</a:t>
            </a:r>
          </a:p>
          <a:p>
            <a:pPr marL="302676" indent="-302676" defTabSz="609585">
              <a:spcBef>
                <a:spcPts val="800"/>
              </a:spcBef>
              <a:buFont typeface="+mj-lt"/>
              <a:buAutoNum type="arabicPeriod"/>
              <a:defRPr/>
            </a:pPr>
            <a:r>
              <a:rPr lang="en-US" sz="2400" dirty="0">
                <a:solidFill>
                  <a:prstClr val="black"/>
                </a:solidFill>
                <a:latin typeface="Cambria" panose="02040503050406030204"/>
              </a:rPr>
              <a:t>Upload Base data to OPUS Projects</a:t>
            </a:r>
          </a:p>
          <a:p>
            <a:pPr marL="613818" lvl="1" indent="-230712" defTabSz="609585">
              <a:buFont typeface="Cambria" panose="02040503050406030204" pitchFamily="18" charset="0"/>
              <a:buChar char="‒"/>
              <a:defRPr/>
            </a:pPr>
            <a:r>
              <a:rPr lang="en-US" sz="2133" dirty="0">
                <a:solidFill>
                  <a:prstClr val="black"/>
                </a:solidFill>
                <a:latin typeface="Cambria" panose="02040503050406030204"/>
              </a:rPr>
              <a:t>Using OPUS Static and Project ID</a:t>
            </a:r>
          </a:p>
          <a:p>
            <a:pPr marL="302676" indent="-302676" defTabSz="609585">
              <a:spcBef>
                <a:spcPts val="800"/>
              </a:spcBef>
              <a:buFont typeface="+mj-lt"/>
              <a:buAutoNum type="arabicPeriod"/>
              <a:defRPr/>
            </a:pPr>
            <a:r>
              <a:rPr lang="en-US" sz="2400" dirty="0">
                <a:solidFill>
                  <a:prstClr val="black"/>
                </a:solidFill>
                <a:latin typeface="Cambria" panose="02040503050406030204"/>
              </a:rPr>
              <a:t>Create GVX in your software and upload it</a:t>
            </a:r>
          </a:p>
          <a:p>
            <a:pPr marL="311143" indent="-311143" defTabSz="609585">
              <a:spcBef>
                <a:spcPts val="800"/>
              </a:spcBef>
              <a:buFont typeface="+mj-lt"/>
              <a:buAutoNum type="arabicPeriod"/>
              <a:defRPr/>
            </a:pPr>
            <a:r>
              <a:rPr lang="en-US" sz="2400" dirty="0">
                <a:solidFill>
                  <a:prstClr val="black"/>
                </a:solidFill>
                <a:latin typeface="Cambria" panose="02040503050406030204"/>
              </a:rPr>
              <a:t>Session Processing</a:t>
            </a:r>
          </a:p>
          <a:p>
            <a:pPr marL="842412" lvl="1" indent="-232828" defTabSz="609585">
              <a:spcBef>
                <a:spcPts val="400"/>
              </a:spcBef>
              <a:buFont typeface="Cambria" panose="02040503050406030204" pitchFamily="18" charset="0"/>
              <a:buChar char="‒"/>
              <a:defRPr/>
            </a:pPr>
            <a:r>
              <a:rPr lang="en-US" sz="2400" dirty="0">
                <a:solidFill>
                  <a:prstClr val="black"/>
                </a:solidFill>
                <a:latin typeface="Cambria" panose="02040503050406030204"/>
              </a:rPr>
              <a:t>Aligns your Base to NCN</a:t>
            </a:r>
          </a:p>
          <a:p>
            <a:pPr marL="311143" indent="-311143" defTabSz="609585">
              <a:spcBef>
                <a:spcPts val="800"/>
              </a:spcBef>
              <a:buFont typeface="+mj-lt"/>
              <a:buAutoNum type="arabicPeriod"/>
              <a:defRPr/>
            </a:pPr>
            <a:r>
              <a:rPr lang="en-US" sz="2400" dirty="0">
                <a:solidFill>
                  <a:prstClr val="black"/>
                </a:solidFill>
                <a:latin typeface="Cambria" panose="02040503050406030204"/>
              </a:rPr>
              <a:t>Network Adjustment</a:t>
            </a:r>
          </a:p>
          <a:p>
            <a:pPr marL="842412" lvl="1" indent="-232828" defTabSz="609585">
              <a:spcBef>
                <a:spcPts val="400"/>
              </a:spcBef>
              <a:buFont typeface="Cambria" panose="02040503050406030204" pitchFamily="18" charset="0"/>
              <a:buChar char="‒"/>
              <a:defRPr/>
            </a:pPr>
            <a:r>
              <a:rPr lang="en-US" sz="2400" dirty="0">
                <a:solidFill>
                  <a:prstClr val="black"/>
                </a:solidFill>
                <a:latin typeface="Cambria" panose="02040503050406030204"/>
              </a:rPr>
              <a:t>Constrain to NCN CORS</a:t>
            </a:r>
          </a:p>
        </p:txBody>
      </p:sp>
    </p:spTree>
    <p:extLst>
      <p:ext uri="{BB962C8B-B14F-4D97-AF65-F5344CB8AC3E}">
        <p14:creationId xmlns:p14="http://schemas.microsoft.com/office/powerpoint/2010/main" val="3859024777"/>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500"/>
                                        <p:tgtEl>
                                          <p:spTgt spid="72"/>
                                        </p:tgtEl>
                                      </p:cBhvr>
                                    </p:animEffect>
                                  </p:childTnLst>
                                </p:cTn>
                              </p:par>
                              <p:par>
                                <p:cTn id="8" presetID="10" presetClass="entr" presetSubtype="0" fill="hold"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fade">
                                      <p:cBhvr>
                                        <p:cTn id="10" dur="500"/>
                                        <p:tgtEl>
                                          <p:spTgt spid="78"/>
                                        </p:tgtEl>
                                      </p:cBhvr>
                                    </p:animEffect>
                                  </p:childTnLst>
                                </p:cTn>
                              </p:par>
                              <p:par>
                                <p:cTn id="11" presetID="10" presetClass="entr" presetSubtype="0" fill="hold" nodeType="withEffect">
                                  <p:stCondLst>
                                    <p:cond delay="0"/>
                                  </p:stCondLst>
                                  <p:childTnLst>
                                    <p:set>
                                      <p:cBhvr>
                                        <p:cTn id="12" dur="1" fill="hold">
                                          <p:stCondLst>
                                            <p:cond delay="0"/>
                                          </p:stCondLst>
                                        </p:cTn>
                                        <p:tgtEl>
                                          <p:spTgt spid="71"/>
                                        </p:tgtEl>
                                        <p:attrNameLst>
                                          <p:attrName>style.visibility</p:attrName>
                                        </p:attrNameLst>
                                      </p:cBhvr>
                                      <p:to>
                                        <p:strVal val="visible"/>
                                      </p:to>
                                    </p:set>
                                    <p:animEffect transition="in" filter="fade">
                                      <p:cBhvr>
                                        <p:cTn id="13" dur="500"/>
                                        <p:tgtEl>
                                          <p:spTgt spid="7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1"/>
                                        </p:tgtEl>
                                        <p:attrNameLst>
                                          <p:attrName>style.visibility</p:attrName>
                                        </p:attrNameLst>
                                      </p:cBhvr>
                                      <p:to>
                                        <p:strVal val="visible"/>
                                      </p:to>
                                    </p:set>
                                    <p:animEffect transition="in" filter="fade">
                                      <p:cBhvr>
                                        <p:cTn id="18" dur="10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CCE6AA4-9CF2-4E93-86CC-D3F5AC23981A}"/>
              </a:ext>
            </a:extLst>
          </p:cNvPr>
          <p:cNvSpPr>
            <a:spLocks noGrp="1"/>
          </p:cNvSpPr>
          <p:nvPr>
            <p:ph type="title"/>
          </p:nvPr>
        </p:nvSpPr>
        <p:spPr>
          <a:xfrm>
            <a:off x="609597" y="274639"/>
            <a:ext cx="10972800" cy="1143000"/>
          </a:xfrm>
        </p:spPr>
        <p:txBody>
          <a:bodyPr/>
          <a:lstStyle/>
          <a:p>
            <a:r>
              <a:rPr lang="en-US" dirty="0"/>
              <a:t>CORS + RTN for GPSonBM</a:t>
            </a:r>
          </a:p>
        </p:txBody>
      </p:sp>
      <p:sp>
        <p:nvSpPr>
          <p:cNvPr id="10" name="Text Placeholder 9">
            <a:extLst>
              <a:ext uri="{FF2B5EF4-FFF2-40B4-BE49-F238E27FC236}">
                <a16:creationId xmlns:a16="http://schemas.microsoft.com/office/drawing/2014/main" id="{57FCD1B0-365E-4308-AC8C-EE84241A6FF5}"/>
              </a:ext>
            </a:extLst>
          </p:cNvPr>
          <p:cNvSpPr>
            <a:spLocks noGrp="1"/>
          </p:cNvSpPr>
          <p:nvPr>
            <p:ph type="body" idx="1"/>
          </p:nvPr>
        </p:nvSpPr>
        <p:spPr>
          <a:xfrm>
            <a:off x="609597" y="1360301"/>
            <a:ext cx="10972800" cy="639763"/>
          </a:xfrm>
        </p:spPr>
        <p:txBody>
          <a:bodyPr>
            <a:noAutofit/>
          </a:bodyPr>
          <a:lstStyle/>
          <a:p>
            <a:pPr algn="ctr"/>
            <a:r>
              <a:rPr lang="en-US" sz="3467" dirty="0"/>
              <a:t>Regardless of CORS used, whether NCN or non-NCN…</a:t>
            </a:r>
          </a:p>
        </p:txBody>
      </p:sp>
      <p:sp>
        <p:nvSpPr>
          <p:cNvPr id="11" name="Content Placeholder 10">
            <a:extLst>
              <a:ext uri="{FF2B5EF4-FFF2-40B4-BE49-F238E27FC236}">
                <a16:creationId xmlns:a16="http://schemas.microsoft.com/office/drawing/2014/main" id="{47C507A7-048B-40C6-B29C-30A4BF849F5F}"/>
              </a:ext>
            </a:extLst>
          </p:cNvPr>
          <p:cNvSpPr>
            <a:spLocks noGrp="1"/>
          </p:cNvSpPr>
          <p:nvPr>
            <p:ph sz="half" idx="2"/>
          </p:nvPr>
        </p:nvSpPr>
        <p:spPr>
          <a:xfrm>
            <a:off x="609597" y="2000064"/>
            <a:ext cx="11470643" cy="4492811"/>
          </a:xfrm>
        </p:spPr>
        <p:txBody>
          <a:bodyPr>
            <a:noAutofit/>
          </a:bodyPr>
          <a:lstStyle/>
          <a:p>
            <a:pPr>
              <a:spcBef>
                <a:spcPts val="1600"/>
              </a:spcBef>
              <a:buFont typeface="Arial" panose="020B0604020202020204" pitchFamily="34" charset="0"/>
              <a:buChar char="•"/>
            </a:pPr>
            <a:r>
              <a:rPr lang="en-US" dirty="0">
                <a:latin typeface="Cambria" panose="02040503050406030204" pitchFamily="18" charset="0"/>
                <a:ea typeface="Cambria" panose="02040503050406030204" pitchFamily="18" charset="0"/>
              </a:rPr>
              <a:t>Minimum of 5 minutes mark occupation time</a:t>
            </a:r>
          </a:p>
          <a:p>
            <a:pPr>
              <a:spcBef>
                <a:spcPts val="1600"/>
              </a:spcBef>
              <a:buFont typeface="Arial" panose="020B0604020202020204" pitchFamily="34" charset="0"/>
              <a:buChar char="•"/>
            </a:pPr>
            <a:r>
              <a:rPr lang="en-US" dirty="0">
                <a:latin typeface="Cambria" panose="02040503050406030204" pitchFamily="18" charset="0"/>
                <a:ea typeface="Cambria" panose="02040503050406030204" pitchFamily="18" charset="0"/>
              </a:rPr>
              <a:t>Total of 3 independent occupations</a:t>
            </a:r>
          </a:p>
          <a:p>
            <a:pPr>
              <a:spcBef>
                <a:spcPts val="1600"/>
              </a:spcBef>
              <a:buFont typeface="Arial" panose="020B0604020202020204" pitchFamily="34" charset="0"/>
              <a:buChar char="•"/>
            </a:pPr>
            <a:r>
              <a:rPr lang="en-US" dirty="0">
                <a:latin typeface="Cambria" panose="02040503050406030204" pitchFamily="18" charset="0"/>
                <a:ea typeface="Cambria" panose="02040503050406030204" pitchFamily="18" charset="0"/>
              </a:rPr>
              <a:t>Must </a:t>
            </a:r>
            <a:r>
              <a:rPr lang="en-US" dirty="0"/>
              <a:t>agree by 3 cm Horizontal and 5 cm Ellipsoid Height</a:t>
            </a:r>
          </a:p>
          <a:p>
            <a:pPr>
              <a:spcBef>
                <a:spcPts val="1600"/>
              </a:spcBef>
              <a:buFont typeface="Arial" panose="020B0604020202020204" pitchFamily="34" charset="0"/>
              <a:buChar char="•"/>
            </a:pPr>
            <a:r>
              <a:rPr lang="en-US" dirty="0">
                <a:latin typeface="Cambria" panose="02040503050406030204" pitchFamily="18" charset="0"/>
                <a:ea typeface="Cambria" panose="02040503050406030204" pitchFamily="18" charset="0"/>
              </a:rPr>
              <a:t>Must be separated by at least 3 hours</a:t>
            </a:r>
          </a:p>
          <a:p>
            <a:pPr lvl="1">
              <a:spcBef>
                <a:spcPts val="0"/>
              </a:spcBef>
              <a:buFont typeface="Arial" panose="020B0604020202020204" pitchFamily="34" charset="0"/>
              <a:buChar char="•"/>
            </a:pPr>
            <a:r>
              <a:rPr lang="en-US" dirty="0">
                <a:latin typeface="Cambria" panose="02040503050406030204" pitchFamily="18" charset="0"/>
                <a:ea typeface="Cambria" panose="02040503050406030204" pitchFamily="18" charset="0"/>
              </a:rPr>
              <a:t>Yes, </a:t>
            </a:r>
            <a:r>
              <a:rPr lang="en-US" i="1" dirty="0">
                <a:latin typeface="Cambria" panose="02040503050406030204" pitchFamily="18" charset="0"/>
                <a:ea typeface="Cambria" panose="02040503050406030204" pitchFamily="18" charset="0"/>
              </a:rPr>
              <a:t>even if occupied on different days</a:t>
            </a:r>
          </a:p>
          <a:p>
            <a:pPr>
              <a:spcBef>
                <a:spcPts val="1600"/>
              </a:spcBef>
              <a:buFont typeface="Arial" panose="020B0604020202020204" pitchFamily="34" charset="0"/>
              <a:buChar char="•"/>
            </a:pPr>
            <a:r>
              <a:rPr lang="en-US" dirty="0">
                <a:latin typeface="Cambria" panose="02040503050406030204" pitchFamily="18" charset="0"/>
                <a:ea typeface="Cambria" panose="02040503050406030204" pitchFamily="18" charset="0"/>
              </a:rPr>
              <a:t>Your marks will be included in the NGS IDB </a:t>
            </a:r>
            <a:r>
              <a:rPr lang="en-US" dirty="0">
                <a:latin typeface="Cambria" panose="02040503050406030204" pitchFamily="18" charset="0"/>
                <a:ea typeface="Cambria" panose="02040503050406030204" pitchFamily="18" charset="0"/>
                <a:sym typeface="Wingdings" panose="05000000000000000000" pitchFamily="2" charset="2"/>
              </a:rPr>
              <a:t> Datasheets</a:t>
            </a:r>
          </a:p>
          <a:p>
            <a:pPr lvl="1">
              <a:spcBef>
                <a:spcPts val="0"/>
              </a:spcBef>
              <a:buFont typeface="Arial" panose="020B0604020202020204" pitchFamily="34" charset="0"/>
              <a:buChar char="•"/>
            </a:pPr>
            <a:r>
              <a:rPr lang="en-US" dirty="0">
                <a:latin typeface="Cambria" panose="02040503050406030204" pitchFamily="18" charset="0"/>
                <a:ea typeface="Cambria" panose="02040503050406030204" pitchFamily="18" charset="0"/>
                <a:sym typeface="Wingdings" panose="05000000000000000000" pitchFamily="2" charset="2"/>
              </a:rPr>
              <a:t>So long as you results meet requirements and all metadata is included</a:t>
            </a:r>
            <a:endParaRPr lang="en-US" dirty="0">
              <a:latin typeface="Cambria" panose="02040503050406030204" pitchFamily="18" charset="0"/>
              <a:ea typeface="Cambria" panose="02040503050406030204" pitchFamily="18" charset="0"/>
            </a:endParaRPr>
          </a:p>
        </p:txBody>
      </p:sp>
      <p:sp>
        <p:nvSpPr>
          <p:cNvPr id="5" name="Date Placeholder 4">
            <a:extLst>
              <a:ext uri="{FF2B5EF4-FFF2-40B4-BE49-F238E27FC236}">
                <a16:creationId xmlns:a16="http://schemas.microsoft.com/office/drawing/2014/main" id="{ADE17B0C-D560-45F8-869F-CB35A5A2A2C7}"/>
              </a:ext>
            </a:extLst>
          </p:cNvPr>
          <p:cNvSpPr>
            <a:spLocks noGrp="1"/>
          </p:cNvSpPr>
          <p:nvPr>
            <p:ph type="dt" sz="half" idx="10"/>
          </p:nvPr>
        </p:nvSpPr>
        <p:spPr/>
        <p:txBody>
          <a:bodyPr/>
          <a:lstStyle/>
          <a:p>
            <a:pPr>
              <a:defRPr/>
            </a:pPr>
            <a:fld id="{78AA2AA4-BF49-4C0D-AE7E-67A00CE09F31}" type="datetime5">
              <a:rPr lang="en-US" smtClean="0">
                <a:solidFill>
                  <a:prstClr val="black">
                    <a:tint val="75000"/>
                  </a:prstClr>
                </a:solidFill>
                <a:latin typeface="Cambria" panose="02040503050406030204"/>
                <a:ea typeface="+mn-ea"/>
              </a:rPr>
              <a:t>10-Sep-24</a:t>
            </a:fld>
            <a:endParaRPr lang="en-US" dirty="0">
              <a:solidFill>
                <a:prstClr val="black">
                  <a:tint val="75000"/>
                </a:prstClr>
              </a:solidFill>
              <a:latin typeface="Cambria" panose="02040503050406030204"/>
              <a:ea typeface="+mn-ea"/>
            </a:endParaRPr>
          </a:p>
        </p:txBody>
      </p:sp>
      <p:sp>
        <p:nvSpPr>
          <p:cNvPr id="7" name="Slide Number Placeholder 6">
            <a:extLst>
              <a:ext uri="{FF2B5EF4-FFF2-40B4-BE49-F238E27FC236}">
                <a16:creationId xmlns:a16="http://schemas.microsoft.com/office/drawing/2014/main" id="{F2D630DC-8A46-49E0-ADF5-5C6FF427D243}"/>
              </a:ext>
            </a:extLst>
          </p:cNvPr>
          <p:cNvSpPr>
            <a:spLocks noGrp="1"/>
          </p:cNvSpPr>
          <p:nvPr>
            <p:ph type="sldNum" sz="quarter" idx="12"/>
          </p:nvPr>
        </p:nvSpPr>
        <p:spPr/>
        <p:txBody>
          <a:bodyPr/>
          <a:lstStyle/>
          <a:p>
            <a:pPr>
              <a:defRPr/>
            </a:pPr>
            <a:fld id="{D3D538F9-49A3-B84F-B36B-A7030CDE5D5B}" type="slidenum">
              <a:rPr lang="en-US">
                <a:solidFill>
                  <a:prstClr val="black">
                    <a:tint val="75000"/>
                  </a:prstClr>
                </a:solidFill>
                <a:latin typeface="Calibri" panose="020F0502020204030204"/>
                <a:ea typeface="+mn-ea"/>
              </a:rPr>
              <a:pPr>
                <a:defRPr/>
              </a:pPr>
              <a:t>38</a:t>
            </a:fld>
            <a:endParaRPr lang="en-US">
              <a:solidFill>
                <a:prstClr val="black">
                  <a:tint val="75000"/>
                </a:prstClr>
              </a:solidFill>
              <a:latin typeface="Calibri" panose="020F0502020204030204"/>
              <a:ea typeface="+mn-ea"/>
            </a:endParaRPr>
          </a:p>
        </p:txBody>
      </p:sp>
    </p:spTree>
    <p:extLst>
      <p:ext uri="{BB962C8B-B14F-4D97-AF65-F5344CB8AC3E}">
        <p14:creationId xmlns:p14="http://schemas.microsoft.com/office/powerpoint/2010/main" val="2276728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2B141F8-059C-4C46-BB24-35CF174B6ED9}"/>
              </a:ext>
            </a:extLst>
          </p:cNvPr>
          <p:cNvSpPr>
            <a:spLocks noGrp="1"/>
          </p:cNvSpPr>
          <p:nvPr>
            <p:ph type="title"/>
          </p:nvPr>
        </p:nvSpPr>
        <p:spPr>
          <a:xfrm>
            <a:off x="0" y="274639"/>
            <a:ext cx="12192000" cy="1143000"/>
          </a:xfrm>
        </p:spPr>
        <p:txBody>
          <a:bodyPr>
            <a:normAutofit/>
          </a:bodyPr>
          <a:lstStyle/>
          <a:p>
            <a:r>
              <a:rPr lang="en-US" dirty="0"/>
              <a:t>Required Metadata for </a:t>
            </a:r>
            <a:r>
              <a:rPr lang="en-US" dirty="0" err="1"/>
              <a:t>GVXonBM</a:t>
            </a:r>
            <a:endParaRPr lang="en-US" dirty="0"/>
          </a:p>
        </p:txBody>
      </p:sp>
      <p:sp>
        <p:nvSpPr>
          <p:cNvPr id="10" name="Content Placeholder 9">
            <a:extLst>
              <a:ext uri="{FF2B5EF4-FFF2-40B4-BE49-F238E27FC236}">
                <a16:creationId xmlns:a16="http://schemas.microsoft.com/office/drawing/2014/main" id="{5AB28ADE-41B0-4D1D-9B3E-4EB6FF0BBF18}"/>
              </a:ext>
            </a:extLst>
          </p:cNvPr>
          <p:cNvSpPr>
            <a:spLocks noGrp="1"/>
          </p:cNvSpPr>
          <p:nvPr>
            <p:ph idx="1"/>
          </p:nvPr>
        </p:nvSpPr>
        <p:spPr>
          <a:xfrm>
            <a:off x="609601" y="1433709"/>
            <a:ext cx="8219440" cy="4525963"/>
          </a:xfrm>
        </p:spPr>
        <p:txBody>
          <a:bodyPr>
            <a:noAutofit/>
          </a:bodyPr>
          <a:lstStyle/>
          <a:p>
            <a:pPr marL="232828" indent="-232828"/>
            <a:r>
              <a:rPr lang="en-US" sz="2667" dirty="0"/>
              <a:t>WinDesc Files </a:t>
            </a:r>
            <a:r>
              <a:rPr lang="en-US" sz="2667" dirty="0">
                <a:sym typeface="Wingdings" panose="05000000000000000000" pitchFamily="2" charset="2"/>
              </a:rPr>
              <a:t> </a:t>
            </a:r>
            <a:r>
              <a:rPr lang="en-US" sz="2667" i="1" dirty="0">
                <a:sym typeface="Wingdings" panose="05000000000000000000" pitchFamily="2" charset="2"/>
              </a:rPr>
              <a:t>1 each </a:t>
            </a:r>
            <a:r>
              <a:rPr lang="en-US" sz="2667" dirty="0">
                <a:sym typeface="Wingdings" panose="05000000000000000000" pitchFamily="2" charset="2"/>
              </a:rPr>
              <a:t>of  .</a:t>
            </a:r>
            <a:r>
              <a:rPr lang="en-US" sz="2667" dirty="0" err="1">
                <a:sym typeface="Wingdings" panose="05000000000000000000" pitchFamily="2" charset="2"/>
              </a:rPr>
              <a:t>dsc</a:t>
            </a:r>
            <a:r>
              <a:rPr lang="en-US" sz="2667" dirty="0">
                <a:sym typeface="Wingdings" panose="05000000000000000000" pitchFamily="2" charset="2"/>
              </a:rPr>
              <a:t>, .des, .err, .dis, .</a:t>
            </a:r>
            <a:r>
              <a:rPr lang="en-US" sz="2667" dirty="0" err="1">
                <a:sym typeface="Wingdings" panose="05000000000000000000" pitchFamily="2" charset="2"/>
              </a:rPr>
              <a:t>nbr</a:t>
            </a:r>
            <a:endParaRPr lang="en-US" sz="2667" dirty="0">
              <a:sym typeface="Wingdings" panose="05000000000000000000" pitchFamily="2" charset="2"/>
            </a:endParaRPr>
          </a:p>
          <a:p>
            <a:pPr marL="766214" lvl="1" indent="-232828"/>
            <a:r>
              <a:rPr lang="en-US" sz="2133" dirty="0">
                <a:sym typeface="Wingdings" panose="05000000000000000000" pitchFamily="2" charset="2"/>
              </a:rPr>
              <a:t>Yes, for the foreseeable future you will need to download, install, and learn how to use WinDesc </a:t>
            </a:r>
            <a:endParaRPr lang="en-US" sz="2133" dirty="0"/>
          </a:p>
          <a:p>
            <a:pPr marL="232828" indent="-232828"/>
            <a:r>
              <a:rPr lang="en-US" sz="2667" dirty="0"/>
              <a:t>3 photos per mark </a:t>
            </a:r>
            <a:r>
              <a:rPr lang="en-US" sz="2667" dirty="0">
                <a:sym typeface="Wingdings" panose="05000000000000000000" pitchFamily="2" charset="2"/>
              </a:rPr>
              <a:t> uploaded to Marks Pages</a:t>
            </a:r>
            <a:endParaRPr lang="en-US" sz="2667" dirty="0"/>
          </a:p>
          <a:p>
            <a:pPr marL="994808" lvl="1" indent="-385224">
              <a:spcBef>
                <a:spcPts val="0"/>
              </a:spcBef>
              <a:buFont typeface="+mj-lt"/>
              <a:buAutoNum type="arabicPeriod"/>
            </a:pPr>
            <a:r>
              <a:rPr lang="en-US" sz="2400" dirty="0">
                <a:cs typeface="Times New Roman" panose="02020603050405020304" pitchFamily="18" charset="0"/>
              </a:rPr>
              <a:t>close-up</a:t>
            </a:r>
          </a:p>
          <a:p>
            <a:pPr marL="994808" lvl="1" indent="-385224">
              <a:spcBef>
                <a:spcPts val="0"/>
              </a:spcBef>
              <a:buFont typeface="+mj-lt"/>
              <a:buAutoNum type="arabicPeriod"/>
            </a:pPr>
            <a:r>
              <a:rPr lang="en-US" sz="2400" dirty="0">
                <a:cs typeface="Times New Roman" panose="02020603050405020304" pitchFamily="18" charset="0"/>
              </a:rPr>
              <a:t>downward from eye-level</a:t>
            </a:r>
          </a:p>
          <a:p>
            <a:pPr marL="994808" lvl="1" indent="-385224">
              <a:spcBef>
                <a:spcPts val="0"/>
              </a:spcBef>
              <a:buFont typeface="+mj-lt"/>
              <a:buAutoNum type="arabicPeriod"/>
            </a:pPr>
            <a:r>
              <a:rPr lang="en-US" sz="2400" dirty="0">
                <a:cs typeface="Times New Roman" panose="02020603050405020304" pitchFamily="18" charset="0"/>
              </a:rPr>
              <a:t>horizon/setup</a:t>
            </a:r>
          </a:p>
          <a:p>
            <a:pPr marL="232828" indent="-232828"/>
            <a:r>
              <a:rPr lang="en-US" sz="2667" dirty="0"/>
              <a:t>Project Report (PDF)</a:t>
            </a:r>
          </a:p>
          <a:p>
            <a:pPr marL="232828" indent="-232828"/>
            <a:r>
              <a:rPr lang="en-US" sz="2667" dirty="0"/>
              <a:t>Observation Logs (single PDF)</a:t>
            </a:r>
          </a:p>
          <a:p>
            <a:pPr marL="461422" indent="-385224">
              <a:spcBef>
                <a:spcPts val="0"/>
              </a:spcBef>
              <a:buFont typeface="+mj-lt"/>
              <a:buAutoNum type="arabicPeriod"/>
            </a:pPr>
            <a:endParaRPr lang="en-US" sz="2667" dirty="0"/>
          </a:p>
        </p:txBody>
      </p:sp>
      <p:sp>
        <p:nvSpPr>
          <p:cNvPr id="7" name="Date Placeholder 6">
            <a:extLst>
              <a:ext uri="{FF2B5EF4-FFF2-40B4-BE49-F238E27FC236}">
                <a16:creationId xmlns:a16="http://schemas.microsoft.com/office/drawing/2014/main" id="{B71C920C-91AB-4936-9014-5BA27141BA24}"/>
              </a:ext>
            </a:extLst>
          </p:cNvPr>
          <p:cNvSpPr>
            <a:spLocks noGrp="1"/>
          </p:cNvSpPr>
          <p:nvPr>
            <p:ph type="dt" sz="half" idx="10"/>
          </p:nvPr>
        </p:nvSpPr>
        <p:spPr/>
        <p:txBody>
          <a:bodyPr/>
          <a:lstStyle/>
          <a:p>
            <a:pPr>
              <a:defRPr/>
            </a:pPr>
            <a:fld id="{CB55141B-9A85-4C72-ADE7-C8BF4BC1DC66}" type="datetime5">
              <a:rPr lang="en-US" smtClean="0">
                <a:solidFill>
                  <a:prstClr val="black">
                    <a:tint val="75000"/>
                  </a:prstClr>
                </a:solidFill>
                <a:latin typeface="Cambria" panose="02040503050406030204"/>
                <a:ea typeface="+mn-ea"/>
              </a:rPr>
              <a:t>10-Sep-24</a:t>
            </a:fld>
            <a:endParaRPr lang="en-US">
              <a:solidFill>
                <a:prstClr val="black">
                  <a:tint val="75000"/>
                </a:prstClr>
              </a:solidFill>
              <a:latin typeface="Cambria" panose="02040503050406030204"/>
              <a:ea typeface="+mn-ea"/>
            </a:endParaRPr>
          </a:p>
        </p:txBody>
      </p:sp>
      <p:sp>
        <p:nvSpPr>
          <p:cNvPr id="8" name="Slide Number Placeholder 7">
            <a:extLst>
              <a:ext uri="{FF2B5EF4-FFF2-40B4-BE49-F238E27FC236}">
                <a16:creationId xmlns:a16="http://schemas.microsoft.com/office/drawing/2014/main" id="{BCCCD083-A01F-4A61-B518-67980259EE4D}"/>
              </a:ext>
            </a:extLst>
          </p:cNvPr>
          <p:cNvSpPr>
            <a:spLocks noGrp="1"/>
          </p:cNvSpPr>
          <p:nvPr>
            <p:ph type="sldNum" sz="quarter" idx="12"/>
          </p:nvPr>
        </p:nvSpPr>
        <p:spPr/>
        <p:txBody>
          <a:bodyPr/>
          <a:lstStyle/>
          <a:p>
            <a:pPr>
              <a:defRPr/>
            </a:pPr>
            <a:fld id="{D3D538F9-49A3-B84F-B36B-A7030CDE5D5B}" type="slidenum">
              <a:rPr lang="en-US">
                <a:solidFill>
                  <a:prstClr val="black">
                    <a:tint val="75000"/>
                  </a:prstClr>
                </a:solidFill>
                <a:latin typeface="Calibri" panose="020F0502020204030204"/>
                <a:ea typeface="+mn-ea"/>
              </a:rPr>
              <a:pPr>
                <a:defRPr/>
              </a:pPr>
              <a:t>39</a:t>
            </a:fld>
            <a:endParaRPr lang="en-US">
              <a:solidFill>
                <a:prstClr val="black">
                  <a:tint val="75000"/>
                </a:prstClr>
              </a:solidFill>
              <a:latin typeface="Calibri" panose="020F0502020204030204"/>
              <a:ea typeface="+mn-ea"/>
            </a:endParaRPr>
          </a:p>
        </p:txBody>
      </p:sp>
      <p:pic>
        <p:nvPicPr>
          <p:cNvPr id="11" name="Picture 10">
            <a:extLst>
              <a:ext uri="{FF2B5EF4-FFF2-40B4-BE49-F238E27FC236}">
                <a16:creationId xmlns:a16="http://schemas.microsoft.com/office/drawing/2014/main" id="{C755F0C7-4722-4E5A-A5C2-2C4A6EDB7A5D}"/>
              </a:ext>
            </a:extLst>
          </p:cNvPr>
          <p:cNvPicPr>
            <a:picLocks noChangeAspect="1"/>
          </p:cNvPicPr>
          <p:nvPr/>
        </p:nvPicPr>
        <p:blipFill>
          <a:blip r:embed="rId2"/>
          <a:stretch>
            <a:fillRect/>
          </a:stretch>
        </p:blipFill>
        <p:spPr>
          <a:xfrm>
            <a:off x="9086623" y="1372235"/>
            <a:ext cx="2146755" cy="5120640"/>
          </a:xfrm>
          <a:prstGeom prst="rect">
            <a:avLst/>
          </a:prstGeom>
        </p:spPr>
      </p:pic>
    </p:spTree>
    <p:extLst>
      <p:ext uri="{BB962C8B-B14F-4D97-AF65-F5344CB8AC3E}">
        <p14:creationId xmlns:p14="http://schemas.microsoft.com/office/powerpoint/2010/main" val="950449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70B20-A9FF-4985-8745-199131D16C2E}"/>
              </a:ext>
            </a:extLst>
          </p:cNvPr>
          <p:cNvSpPr>
            <a:spLocks noGrp="1"/>
          </p:cNvSpPr>
          <p:nvPr>
            <p:ph type="title"/>
          </p:nvPr>
        </p:nvSpPr>
        <p:spPr/>
        <p:txBody>
          <a:bodyPr/>
          <a:lstStyle/>
          <a:p>
            <a:r>
              <a:rPr lang="en-US" dirty="0"/>
              <a:t>SRTK – Single-base RTK</a:t>
            </a:r>
          </a:p>
        </p:txBody>
      </p:sp>
      <p:sp>
        <p:nvSpPr>
          <p:cNvPr id="3" name="Content Placeholder 2">
            <a:extLst>
              <a:ext uri="{FF2B5EF4-FFF2-40B4-BE49-F238E27FC236}">
                <a16:creationId xmlns:a16="http://schemas.microsoft.com/office/drawing/2014/main" id="{9653DE1D-B3B1-42E3-A648-E6A88FEF3D45}"/>
              </a:ext>
            </a:extLst>
          </p:cNvPr>
          <p:cNvSpPr>
            <a:spLocks noGrp="1"/>
          </p:cNvSpPr>
          <p:nvPr>
            <p:ph idx="1"/>
          </p:nvPr>
        </p:nvSpPr>
        <p:spPr/>
        <p:txBody>
          <a:bodyPr>
            <a:normAutofit/>
          </a:bodyPr>
          <a:lstStyle/>
          <a:p>
            <a:r>
              <a:rPr lang="en-US" dirty="0"/>
              <a:t>aka RTK</a:t>
            </a:r>
          </a:p>
          <a:p>
            <a:r>
              <a:rPr lang="en-US" dirty="0"/>
              <a:t>Base sending corrections to Rover</a:t>
            </a:r>
          </a:p>
          <a:p>
            <a:pPr lvl="1"/>
            <a:r>
              <a:rPr lang="en-US" dirty="0"/>
              <a:t>Radio broadcasting corrections</a:t>
            </a:r>
          </a:p>
          <a:p>
            <a:pPr lvl="1"/>
            <a:r>
              <a:rPr lang="en-US" dirty="0"/>
              <a:t>Cell modem sending corrections</a:t>
            </a:r>
          </a:p>
          <a:p>
            <a:r>
              <a:rPr lang="en-US" dirty="0"/>
              <a:t>In context of today’s talk, your must be logging data at your Base (to tie it to NCN)</a:t>
            </a:r>
          </a:p>
        </p:txBody>
      </p:sp>
      <p:sp>
        <p:nvSpPr>
          <p:cNvPr id="4" name="Date Placeholder 3">
            <a:extLst>
              <a:ext uri="{FF2B5EF4-FFF2-40B4-BE49-F238E27FC236}">
                <a16:creationId xmlns:a16="http://schemas.microsoft.com/office/drawing/2014/main" id="{2443DBC8-D4D7-4597-A436-147258EE7377}"/>
              </a:ext>
            </a:extLst>
          </p:cNvPr>
          <p:cNvSpPr>
            <a:spLocks noGrp="1"/>
          </p:cNvSpPr>
          <p:nvPr>
            <p:ph type="dt" sz="half" idx="10"/>
          </p:nvPr>
        </p:nvSpPr>
        <p:spPr/>
        <p:txBody>
          <a:bodyPr/>
          <a:lstStyle/>
          <a:p>
            <a:fld id="{3F0F2CE0-CFD7-4363-B3D1-67A89B50B84D}" type="datetime5">
              <a:rPr lang="en-US" smtClean="0"/>
              <a:t>10-Sep-24</a:t>
            </a:fld>
            <a:endParaRPr lang="en-US"/>
          </a:p>
        </p:txBody>
      </p:sp>
      <p:sp>
        <p:nvSpPr>
          <p:cNvPr id="5" name="Slide Number Placeholder 4">
            <a:extLst>
              <a:ext uri="{FF2B5EF4-FFF2-40B4-BE49-F238E27FC236}">
                <a16:creationId xmlns:a16="http://schemas.microsoft.com/office/drawing/2014/main" id="{337D3939-ED17-4A50-A3E3-A9F82D6FBE29}"/>
              </a:ext>
            </a:extLst>
          </p:cNvPr>
          <p:cNvSpPr>
            <a:spLocks noGrp="1"/>
          </p:cNvSpPr>
          <p:nvPr>
            <p:ph type="sldNum" sz="quarter" idx="12"/>
          </p:nvPr>
        </p:nvSpPr>
        <p:spPr/>
        <p:txBody>
          <a:bodyPr/>
          <a:lstStyle/>
          <a:p>
            <a:fld id="{D3D538F9-49A3-B84F-B36B-A7030CDE5D5B}" type="slidenum">
              <a:rPr lang="en-US" smtClean="0"/>
              <a:t>4</a:t>
            </a:fld>
            <a:endParaRPr lang="en-US"/>
          </a:p>
        </p:txBody>
      </p:sp>
    </p:spTree>
    <p:extLst>
      <p:ext uri="{BB962C8B-B14F-4D97-AF65-F5344CB8AC3E}">
        <p14:creationId xmlns:p14="http://schemas.microsoft.com/office/powerpoint/2010/main" val="2107119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2B141F8-059C-4C46-BB24-35CF174B6ED9}"/>
              </a:ext>
            </a:extLst>
          </p:cNvPr>
          <p:cNvSpPr>
            <a:spLocks noGrp="1"/>
          </p:cNvSpPr>
          <p:nvPr>
            <p:ph type="title"/>
          </p:nvPr>
        </p:nvSpPr>
        <p:spPr>
          <a:xfrm>
            <a:off x="0" y="274639"/>
            <a:ext cx="12192000" cy="1143000"/>
          </a:xfrm>
        </p:spPr>
        <p:txBody>
          <a:bodyPr>
            <a:normAutofit/>
          </a:bodyPr>
          <a:lstStyle/>
          <a:p>
            <a:r>
              <a:rPr lang="en-US" dirty="0"/>
              <a:t>Closing Thoughts</a:t>
            </a:r>
          </a:p>
        </p:txBody>
      </p:sp>
      <p:sp>
        <p:nvSpPr>
          <p:cNvPr id="10" name="Content Placeholder 9">
            <a:extLst>
              <a:ext uri="{FF2B5EF4-FFF2-40B4-BE49-F238E27FC236}">
                <a16:creationId xmlns:a16="http://schemas.microsoft.com/office/drawing/2014/main" id="{5AB28ADE-41B0-4D1D-9B3E-4EB6FF0BBF18}"/>
              </a:ext>
            </a:extLst>
          </p:cNvPr>
          <p:cNvSpPr>
            <a:spLocks noGrp="1"/>
          </p:cNvSpPr>
          <p:nvPr>
            <p:ph idx="1"/>
          </p:nvPr>
        </p:nvSpPr>
        <p:spPr>
          <a:xfrm>
            <a:off x="213362" y="1433709"/>
            <a:ext cx="11816079" cy="4525963"/>
          </a:xfrm>
        </p:spPr>
        <p:txBody>
          <a:bodyPr>
            <a:noAutofit/>
          </a:bodyPr>
          <a:lstStyle/>
          <a:p>
            <a:pPr marL="232828" indent="-232828">
              <a:lnSpc>
                <a:spcPct val="114000"/>
              </a:lnSpc>
            </a:pPr>
            <a:r>
              <a:rPr lang="en-US" sz="2800" dirty="0">
                <a:solidFill>
                  <a:schemeClr val="dk1"/>
                </a:solidFill>
              </a:rPr>
              <a:t>Redundancy is Your Friend</a:t>
            </a:r>
          </a:p>
          <a:p>
            <a:pPr marL="493222" lvl="1" indent="-188401">
              <a:lnSpc>
                <a:spcPct val="114000"/>
              </a:lnSpc>
              <a:spcBef>
                <a:spcPts val="0"/>
              </a:spcBef>
              <a:spcAft>
                <a:spcPts val="800"/>
              </a:spcAft>
            </a:pPr>
            <a:r>
              <a:rPr lang="en-US" sz="2000" dirty="0">
                <a:solidFill>
                  <a:schemeClr val="dk1"/>
                </a:solidFill>
              </a:rPr>
              <a:t>Whether Static or Real-Time GNSS data collection, your “total time on mark” is the key to accuracy (not longer necessarily occupations) </a:t>
            </a:r>
          </a:p>
          <a:p>
            <a:pPr marL="232828" indent="-232828">
              <a:lnSpc>
                <a:spcPct val="114000"/>
              </a:lnSpc>
              <a:spcBef>
                <a:spcPts val="400"/>
              </a:spcBef>
            </a:pPr>
            <a:r>
              <a:rPr lang="en-US" sz="2800" dirty="0">
                <a:solidFill>
                  <a:schemeClr val="dk1"/>
                </a:solidFill>
              </a:rPr>
              <a:t>Soon to be finalized document will provide updated standards</a:t>
            </a:r>
          </a:p>
          <a:p>
            <a:pPr marL="766214" lvl="1" indent="-232828">
              <a:lnSpc>
                <a:spcPct val="114000"/>
              </a:lnSpc>
              <a:spcBef>
                <a:spcPts val="400"/>
              </a:spcBef>
            </a:pPr>
            <a:r>
              <a:rPr lang="en-US" sz="2266" dirty="0">
                <a:solidFill>
                  <a:schemeClr val="dk1"/>
                </a:solidFill>
              </a:rPr>
              <a:t>NOAA Technical Memorandum NOS NGS 92 - </a:t>
            </a:r>
            <a:r>
              <a:rPr lang="en-US" sz="2266" i="1" dirty="0">
                <a:solidFill>
                  <a:schemeClr val="dk1"/>
                </a:solidFill>
              </a:rPr>
              <a:t>Classifications, Standards, and Specifications for GNSS Geodetic Control Surveys using OPUS Projects</a:t>
            </a:r>
          </a:p>
          <a:p>
            <a:pPr marL="1299601" lvl="2" indent="-232828">
              <a:lnSpc>
                <a:spcPct val="114000"/>
              </a:lnSpc>
              <a:spcBef>
                <a:spcPts val="400"/>
              </a:spcBef>
            </a:pPr>
            <a:r>
              <a:rPr lang="en-US" sz="1733" dirty="0">
                <a:solidFill>
                  <a:schemeClr val="dk1"/>
                </a:solidFill>
              </a:rPr>
              <a:t>Currently in draft status</a:t>
            </a:r>
          </a:p>
          <a:p>
            <a:pPr marL="1299601" lvl="2" indent="-232828">
              <a:lnSpc>
                <a:spcPct val="114000"/>
              </a:lnSpc>
              <a:spcBef>
                <a:spcPts val="400"/>
              </a:spcBef>
            </a:pPr>
            <a:r>
              <a:rPr lang="en-US" sz="1733" dirty="0">
                <a:solidFill>
                  <a:schemeClr val="dk1"/>
                </a:solidFill>
              </a:rPr>
              <a:t>April 2023 Monthly Webinar by Dave </a:t>
            </a:r>
            <a:r>
              <a:rPr lang="en-US" sz="1733" dirty="0" err="1">
                <a:solidFill>
                  <a:schemeClr val="dk1"/>
                </a:solidFill>
              </a:rPr>
              <a:t>Zenk</a:t>
            </a:r>
            <a:endParaRPr lang="en-US" sz="1733" dirty="0">
              <a:solidFill>
                <a:schemeClr val="dk1"/>
              </a:solidFill>
            </a:endParaRPr>
          </a:p>
          <a:p>
            <a:pPr marL="232828" indent="-232828">
              <a:lnSpc>
                <a:spcPct val="114000"/>
              </a:lnSpc>
              <a:spcBef>
                <a:spcPts val="400"/>
              </a:spcBef>
            </a:pPr>
            <a:endParaRPr lang="en-US" sz="1400" dirty="0">
              <a:solidFill>
                <a:schemeClr val="dk1"/>
              </a:solidFill>
            </a:endParaRPr>
          </a:p>
          <a:p>
            <a:pPr marL="76198" indent="0">
              <a:spcBef>
                <a:spcPts val="0"/>
              </a:spcBef>
              <a:buNone/>
            </a:pPr>
            <a:endParaRPr lang="en-US" sz="2000" dirty="0"/>
          </a:p>
        </p:txBody>
      </p:sp>
      <p:sp>
        <p:nvSpPr>
          <p:cNvPr id="7" name="Date Placeholder 6">
            <a:extLst>
              <a:ext uri="{FF2B5EF4-FFF2-40B4-BE49-F238E27FC236}">
                <a16:creationId xmlns:a16="http://schemas.microsoft.com/office/drawing/2014/main" id="{B71C920C-91AB-4936-9014-5BA27141BA24}"/>
              </a:ext>
            </a:extLst>
          </p:cNvPr>
          <p:cNvSpPr>
            <a:spLocks noGrp="1"/>
          </p:cNvSpPr>
          <p:nvPr>
            <p:ph type="dt" sz="half" idx="10"/>
          </p:nvPr>
        </p:nvSpPr>
        <p:spPr/>
        <p:txBody>
          <a:bodyPr/>
          <a:lstStyle/>
          <a:p>
            <a:pPr>
              <a:defRPr/>
            </a:pPr>
            <a:fld id="{8EC18F8B-E1DB-4F26-98E0-7438774DD753}" type="datetime5">
              <a:rPr lang="en-US" smtClean="0">
                <a:solidFill>
                  <a:prstClr val="black">
                    <a:tint val="75000"/>
                  </a:prstClr>
                </a:solidFill>
                <a:latin typeface="Cambria" panose="02040503050406030204"/>
                <a:ea typeface="+mn-ea"/>
              </a:rPr>
              <a:t>10-Sep-24</a:t>
            </a:fld>
            <a:endParaRPr lang="en-US">
              <a:solidFill>
                <a:prstClr val="black">
                  <a:tint val="75000"/>
                </a:prstClr>
              </a:solidFill>
              <a:latin typeface="Cambria" panose="02040503050406030204"/>
              <a:ea typeface="+mn-ea"/>
            </a:endParaRPr>
          </a:p>
        </p:txBody>
      </p:sp>
      <p:sp>
        <p:nvSpPr>
          <p:cNvPr id="8" name="Slide Number Placeholder 7">
            <a:extLst>
              <a:ext uri="{FF2B5EF4-FFF2-40B4-BE49-F238E27FC236}">
                <a16:creationId xmlns:a16="http://schemas.microsoft.com/office/drawing/2014/main" id="{BCCCD083-A01F-4A61-B518-67980259EE4D}"/>
              </a:ext>
            </a:extLst>
          </p:cNvPr>
          <p:cNvSpPr>
            <a:spLocks noGrp="1"/>
          </p:cNvSpPr>
          <p:nvPr>
            <p:ph type="sldNum" sz="quarter" idx="12"/>
          </p:nvPr>
        </p:nvSpPr>
        <p:spPr/>
        <p:txBody>
          <a:bodyPr/>
          <a:lstStyle/>
          <a:p>
            <a:pPr>
              <a:defRPr/>
            </a:pPr>
            <a:fld id="{D3D538F9-49A3-B84F-B36B-A7030CDE5D5B}" type="slidenum">
              <a:rPr lang="en-US">
                <a:solidFill>
                  <a:prstClr val="black">
                    <a:tint val="75000"/>
                  </a:prstClr>
                </a:solidFill>
                <a:latin typeface="Calibri" panose="020F0502020204030204"/>
                <a:ea typeface="+mn-ea"/>
              </a:rPr>
              <a:pPr>
                <a:defRPr/>
              </a:pPr>
              <a:t>40</a:t>
            </a:fld>
            <a:endParaRPr lang="en-US">
              <a:solidFill>
                <a:prstClr val="black">
                  <a:tint val="75000"/>
                </a:prstClr>
              </a:solidFill>
              <a:latin typeface="Calibri" panose="020F0502020204030204"/>
              <a:ea typeface="+mn-ea"/>
            </a:endParaRPr>
          </a:p>
        </p:txBody>
      </p:sp>
    </p:spTree>
    <p:extLst>
      <p:ext uri="{BB962C8B-B14F-4D97-AF65-F5344CB8AC3E}">
        <p14:creationId xmlns:p14="http://schemas.microsoft.com/office/powerpoint/2010/main" val="3667492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t>Closing</a:t>
            </a:r>
          </a:p>
        </p:txBody>
      </p:sp>
      <p:sp>
        <p:nvSpPr>
          <p:cNvPr id="3" name="Content Placeholder 2"/>
          <p:cNvSpPr>
            <a:spLocks noGrp="1"/>
          </p:cNvSpPr>
          <p:nvPr>
            <p:ph idx="1"/>
          </p:nvPr>
        </p:nvSpPr>
        <p:spPr>
          <a:xfrm>
            <a:off x="157315" y="1417639"/>
            <a:ext cx="11906865" cy="4525963"/>
          </a:xfrm>
        </p:spPr>
        <p:txBody>
          <a:bodyPr/>
          <a:lstStyle/>
          <a:p>
            <a:r>
              <a:rPr lang="en-US" dirty="0">
                <a:latin typeface="Cambria" panose="02040503050406030204" pitchFamily="18" charset="0"/>
                <a:ea typeface="Cambria" panose="02040503050406030204" pitchFamily="18" charset="0"/>
              </a:rPr>
              <a:t>RTK/RTN is now an option, </a:t>
            </a:r>
            <a:r>
              <a:rPr lang="en-US" b="1" dirty="0">
                <a:latin typeface="Cambria" panose="02040503050406030204" pitchFamily="18" charset="0"/>
                <a:ea typeface="Cambria" panose="02040503050406030204" pitchFamily="18" charset="0"/>
              </a:rPr>
              <a:t>not</a:t>
            </a:r>
            <a:r>
              <a:rPr lang="en-US" dirty="0">
                <a:latin typeface="Cambria" panose="02040503050406030204" pitchFamily="18" charset="0"/>
                <a:ea typeface="Cambria" panose="02040503050406030204" pitchFamily="18" charset="0"/>
              </a:rPr>
              <a:t> a requirement</a:t>
            </a:r>
          </a:p>
          <a:p>
            <a:r>
              <a:rPr lang="en-US" dirty="0">
                <a:latin typeface="Cambria" panose="02040503050406030204" pitchFamily="18" charset="0"/>
                <a:ea typeface="Cambria" panose="02040503050406030204" pitchFamily="18" charset="0"/>
              </a:rPr>
              <a:t>Redundancy is your friend</a:t>
            </a:r>
          </a:p>
          <a:p>
            <a:r>
              <a:rPr lang="en-US" dirty="0">
                <a:latin typeface="Cambria" panose="02040503050406030204" pitchFamily="18" charset="0"/>
                <a:ea typeface="Cambria" panose="02040503050406030204" pitchFamily="18" charset="0"/>
              </a:rPr>
              <a:t>Surveying is still surveying</a:t>
            </a:r>
          </a:p>
        </p:txBody>
      </p:sp>
      <p:pic>
        <p:nvPicPr>
          <p:cNvPr id="4" name="Picture 3" hidden="1">
            <a:extLst>
              <a:ext uri="{FF2B5EF4-FFF2-40B4-BE49-F238E27FC236}">
                <a16:creationId xmlns:a16="http://schemas.microsoft.com/office/drawing/2014/main" id="{D659EE88-F7FD-480D-AAAF-51FF60608678}"/>
              </a:ext>
            </a:extLst>
          </p:cNvPr>
          <p:cNvPicPr>
            <a:picLocks noChangeAspect="1"/>
          </p:cNvPicPr>
          <p:nvPr/>
        </p:nvPicPr>
        <p:blipFill>
          <a:blip r:embed="rId3"/>
          <a:stretch>
            <a:fillRect/>
          </a:stretch>
        </p:blipFill>
        <p:spPr>
          <a:xfrm>
            <a:off x="4285748" y="3446827"/>
            <a:ext cx="3620504" cy="3218227"/>
          </a:xfrm>
          <a:prstGeom prst="rect">
            <a:avLst/>
          </a:prstGeom>
          <a:effectLst>
            <a:softEdge rad="127000"/>
          </a:effectLst>
        </p:spPr>
      </p:pic>
      <p:sp>
        <p:nvSpPr>
          <p:cNvPr id="5" name="Date Placeholder 4">
            <a:extLst>
              <a:ext uri="{FF2B5EF4-FFF2-40B4-BE49-F238E27FC236}">
                <a16:creationId xmlns:a16="http://schemas.microsoft.com/office/drawing/2014/main" id="{A2CDEE66-BC43-47D5-9D82-AE57E0C026B8}"/>
              </a:ext>
            </a:extLst>
          </p:cNvPr>
          <p:cNvSpPr>
            <a:spLocks noGrp="1"/>
          </p:cNvSpPr>
          <p:nvPr>
            <p:ph type="dt" sz="half" idx="10"/>
          </p:nvPr>
        </p:nvSpPr>
        <p:spPr/>
        <p:txBody>
          <a:bodyPr/>
          <a:lstStyle/>
          <a:p>
            <a:fld id="{056C2962-C09F-452B-9CF7-F26CBFE90A3A}" type="datetime5">
              <a:rPr lang="en-US" smtClean="0"/>
              <a:t>10-Sep-24</a:t>
            </a:fld>
            <a:endParaRPr lang="en-US"/>
          </a:p>
        </p:txBody>
      </p:sp>
      <p:sp>
        <p:nvSpPr>
          <p:cNvPr id="7" name="Slide Number Placeholder 6">
            <a:extLst>
              <a:ext uri="{FF2B5EF4-FFF2-40B4-BE49-F238E27FC236}">
                <a16:creationId xmlns:a16="http://schemas.microsoft.com/office/drawing/2014/main" id="{B3848771-1433-434D-9044-A6972AE2062B}"/>
              </a:ext>
            </a:extLst>
          </p:cNvPr>
          <p:cNvSpPr>
            <a:spLocks noGrp="1"/>
          </p:cNvSpPr>
          <p:nvPr>
            <p:ph type="sldNum" sz="quarter" idx="12"/>
          </p:nvPr>
        </p:nvSpPr>
        <p:spPr/>
        <p:txBody>
          <a:bodyPr/>
          <a:lstStyle/>
          <a:p>
            <a:fld id="{D3D538F9-49A3-B84F-B36B-A7030CDE5D5B}" type="slidenum">
              <a:rPr lang="en-US" smtClean="0"/>
              <a:t>41</a:t>
            </a:fld>
            <a:endParaRPr lang="en-US"/>
          </a:p>
        </p:txBody>
      </p:sp>
    </p:spTree>
    <p:extLst>
      <p:ext uri="{BB962C8B-B14F-4D97-AF65-F5344CB8AC3E}">
        <p14:creationId xmlns:p14="http://schemas.microsoft.com/office/powerpoint/2010/main" val="16739853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0D96D-AB54-40F0-BD39-25A189FC88AB}"/>
              </a:ext>
            </a:extLst>
          </p:cNvPr>
          <p:cNvSpPr>
            <a:spLocks noGrp="1"/>
          </p:cNvSpPr>
          <p:nvPr>
            <p:ph type="title"/>
          </p:nvPr>
        </p:nvSpPr>
        <p:spPr/>
        <p:txBody>
          <a:bodyPr/>
          <a:lstStyle/>
          <a:p>
            <a:r>
              <a:rPr lang="en-US" dirty="0"/>
              <a:t>NRTK – Network RTK</a:t>
            </a:r>
          </a:p>
        </p:txBody>
      </p:sp>
      <p:sp>
        <p:nvSpPr>
          <p:cNvPr id="3" name="Content Placeholder 2">
            <a:extLst>
              <a:ext uri="{FF2B5EF4-FFF2-40B4-BE49-F238E27FC236}">
                <a16:creationId xmlns:a16="http://schemas.microsoft.com/office/drawing/2014/main" id="{4AC88130-BC6E-4DD7-80DA-B263FACF7BF6}"/>
              </a:ext>
            </a:extLst>
          </p:cNvPr>
          <p:cNvSpPr>
            <a:spLocks noGrp="1"/>
          </p:cNvSpPr>
          <p:nvPr>
            <p:ph idx="1"/>
          </p:nvPr>
        </p:nvSpPr>
        <p:spPr>
          <a:xfrm>
            <a:off x="609600" y="1433709"/>
            <a:ext cx="10972800" cy="4525963"/>
          </a:xfrm>
        </p:spPr>
        <p:txBody>
          <a:bodyPr/>
          <a:lstStyle/>
          <a:p>
            <a:r>
              <a:rPr lang="en-US" sz="3200" dirty="0"/>
              <a:t>aka RTN - Real Time Network</a:t>
            </a:r>
          </a:p>
          <a:p>
            <a:r>
              <a:rPr lang="en-US" sz="3200" dirty="0"/>
              <a:t>A group of CORS that collect data and send it to server(s), which then deliver corrections to users</a:t>
            </a:r>
          </a:p>
          <a:p>
            <a:r>
              <a:rPr lang="en-US" sz="3200" dirty="0"/>
              <a:t>Different principles, but all are NRTK methods:</a:t>
            </a:r>
          </a:p>
          <a:p>
            <a:pPr lvl="1"/>
            <a:r>
              <a:rPr lang="en-US" sz="2667" b="1" dirty="0"/>
              <a:t>VRS</a:t>
            </a:r>
            <a:r>
              <a:rPr lang="en-US" sz="2667" dirty="0"/>
              <a:t> - Virtual Reference Station</a:t>
            </a:r>
          </a:p>
          <a:p>
            <a:pPr lvl="1"/>
            <a:r>
              <a:rPr lang="en-US" sz="2667" b="1" dirty="0"/>
              <a:t>MAC</a:t>
            </a:r>
            <a:r>
              <a:rPr lang="en-US" sz="2667" dirty="0"/>
              <a:t> - Master-Auxiliary Concept (2 types of corrections possible)</a:t>
            </a:r>
          </a:p>
          <a:p>
            <a:pPr lvl="2"/>
            <a:r>
              <a:rPr lang="en-US" sz="2133" dirty="0"/>
              <a:t>MAX – Master-Auxiliary Corrections</a:t>
            </a:r>
          </a:p>
          <a:p>
            <a:pPr lvl="2"/>
            <a:r>
              <a:rPr lang="en-US" sz="2133" dirty="0" err="1"/>
              <a:t>i</a:t>
            </a:r>
            <a:r>
              <a:rPr lang="en-US" sz="2133" dirty="0"/>
              <a:t>-MAX - Individualized Master-Auxiliary Corrections</a:t>
            </a:r>
          </a:p>
          <a:p>
            <a:pPr lvl="1"/>
            <a:r>
              <a:rPr lang="en-US" sz="2667" b="1" dirty="0"/>
              <a:t>FKP</a:t>
            </a:r>
            <a:r>
              <a:rPr lang="en-US" sz="2667" dirty="0"/>
              <a:t> - </a:t>
            </a:r>
            <a:r>
              <a:rPr lang="en-US" sz="2667" dirty="0" err="1"/>
              <a:t>Flächen</a:t>
            </a:r>
            <a:r>
              <a:rPr lang="en-US" sz="2667" dirty="0"/>
              <a:t> </a:t>
            </a:r>
            <a:r>
              <a:rPr lang="en-US" sz="2667" dirty="0" err="1"/>
              <a:t>Korrektur</a:t>
            </a:r>
            <a:r>
              <a:rPr lang="en-US" sz="2667" dirty="0"/>
              <a:t> Parameter</a:t>
            </a:r>
          </a:p>
          <a:p>
            <a:endParaRPr lang="en-US" dirty="0"/>
          </a:p>
        </p:txBody>
      </p:sp>
      <p:sp>
        <p:nvSpPr>
          <p:cNvPr id="5" name="Slide Number Placeholder 4">
            <a:extLst>
              <a:ext uri="{FF2B5EF4-FFF2-40B4-BE49-F238E27FC236}">
                <a16:creationId xmlns:a16="http://schemas.microsoft.com/office/drawing/2014/main" id="{929AEB65-8389-4946-95BF-215501CF5C50}"/>
              </a:ext>
            </a:extLst>
          </p:cNvPr>
          <p:cNvSpPr>
            <a:spLocks noGrp="1"/>
          </p:cNvSpPr>
          <p:nvPr>
            <p:ph type="sldNum" sz="quarter" idx="12"/>
          </p:nvPr>
        </p:nvSpPr>
        <p:spPr/>
        <p:txBody>
          <a:bodyPr/>
          <a:lstStyle/>
          <a:p>
            <a:fld id="{D3D538F9-49A3-B84F-B36B-A7030CDE5D5B}" type="slidenum">
              <a:rPr lang="en-US" smtClean="0"/>
              <a:t>5</a:t>
            </a:fld>
            <a:endParaRPr lang="en-US"/>
          </a:p>
        </p:txBody>
      </p:sp>
      <p:sp>
        <p:nvSpPr>
          <p:cNvPr id="4" name="Date Placeholder 3">
            <a:extLst>
              <a:ext uri="{FF2B5EF4-FFF2-40B4-BE49-F238E27FC236}">
                <a16:creationId xmlns:a16="http://schemas.microsoft.com/office/drawing/2014/main" id="{686C2809-ED5B-4A28-BD55-39EC8686288D}"/>
              </a:ext>
            </a:extLst>
          </p:cNvPr>
          <p:cNvSpPr>
            <a:spLocks noGrp="1"/>
          </p:cNvSpPr>
          <p:nvPr>
            <p:ph type="dt" sz="half" idx="10"/>
          </p:nvPr>
        </p:nvSpPr>
        <p:spPr/>
        <p:txBody>
          <a:bodyPr/>
          <a:lstStyle/>
          <a:p>
            <a:fld id="{4F3059CB-29F0-406A-8F0A-2AFFE8AAA475}" type="datetime5">
              <a:rPr lang="en-US" smtClean="0"/>
              <a:t>10-Sep-24</a:t>
            </a:fld>
            <a:endParaRPr lang="en-US"/>
          </a:p>
        </p:txBody>
      </p:sp>
    </p:spTree>
    <p:extLst>
      <p:ext uri="{BB962C8B-B14F-4D97-AF65-F5344CB8AC3E}">
        <p14:creationId xmlns:p14="http://schemas.microsoft.com/office/powerpoint/2010/main" val="3160377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255AE-6FFB-4A13-8D9C-E3E518FD448E}"/>
              </a:ext>
            </a:extLst>
          </p:cNvPr>
          <p:cNvSpPr>
            <a:spLocks noGrp="1"/>
          </p:cNvSpPr>
          <p:nvPr>
            <p:ph type="title"/>
          </p:nvPr>
        </p:nvSpPr>
        <p:spPr/>
        <p:txBody>
          <a:bodyPr/>
          <a:lstStyle/>
          <a:p>
            <a:r>
              <a:rPr lang="en-US" dirty="0"/>
              <a:t>RINEX file format</a:t>
            </a:r>
          </a:p>
        </p:txBody>
      </p:sp>
      <p:sp>
        <p:nvSpPr>
          <p:cNvPr id="3" name="Content Placeholder 2">
            <a:extLst>
              <a:ext uri="{FF2B5EF4-FFF2-40B4-BE49-F238E27FC236}">
                <a16:creationId xmlns:a16="http://schemas.microsoft.com/office/drawing/2014/main" id="{DDF30611-A237-444E-B12E-666BCC85C455}"/>
              </a:ext>
            </a:extLst>
          </p:cNvPr>
          <p:cNvSpPr>
            <a:spLocks noGrp="1"/>
          </p:cNvSpPr>
          <p:nvPr>
            <p:ph idx="1"/>
          </p:nvPr>
        </p:nvSpPr>
        <p:spPr>
          <a:xfrm>
            <a:off x="609600" y="1600201"/>
            <a:ext cx="10972800" cy="5101541"/>
          </a:xfrm>
        </p:spPr>
        <p:txBody>
          <a:bodyPr>
            <a:normAutofit lnSpcReduction="10000"/>
          </a:bodyPr>
          <a:lstStyle/>
          <a:p>
            <a:r>
              <a:rPr lang="en-US" dirty="0"/>
              <a:t>Receiver </a:t>
            </a:r>
            <a:r>
              <a:rPr lang="en-US" dirty="0" err="1"/>
              <a:t>INdependent</a:t>
            </a:r>
            <a:r>
              <a:rPr lang="en-US" dirty="0"/>
              <a:t> </a:t>
            </a:r>
            <a:r>
              <a:rPr lang="en-US" dirty="0" err="1"/>
              <a:t>EXchange</a:t>
            </a:r>
            <a:endParaRPr lang="en-US" dirty="0"/>
          </a:p>
          <a:p>
            <a:r>
              <a:rPr lang="en-US" dirty="0"/>
              <a:t>We are concerned with the Observation data</a:t>
            </a:r>
          </a:p>
          <a:p>
            <a:pPr lvl="1"/>
            <a:r>
              <a:rPr lang="en-US" dirty="0"/>
              <a:t>Some day “O-file” (because extension is .</a:t>
            </a:r>
            <a:r>
              <a:rPr lang="en-US" dirty="0" err="1"/>
              <a:t>YY</a:t>
            </a:r>
            <a:r>
              <a:rPr lang="en-US" b="1" dirty="0" err="1"/>
              <a:t>o</a:t>
            </a:r>
            <a:r>
              <a:rPr lang="en-US" dirty="0"/>
              <a:t>)</a:t>
            </a:r>
          </a:p>
          <a:p>
            <a:pPr lvl="2"/>
            <a:r>
              <a:rPr lang="en-US" dirty="0"/>
              <a:t>mark254q.24o</a:t>
            </a:r>
          </a:p>
          <a:p>
            <a:pPr lvl="1"/>
            <a:r>
              <a:rPr lang="en-US" dirty="0"/>
              <a:t>Some tools use the extension “.</a:t>
            </a:r>
            <a:r>
              <a:rPr lang="en-US" dirty="0" err="1"/>
              <a:t>obs</a:t>
            </a:r>
            <a:r>
              <a:rPr lang="en-US" dirty="0"/>
              <a:t>”</a:t>
            </a:r>
          </a:p>
          <a:p>
            <a:r>
              <a:rPr lang="en-US" dirty="0"/>
              <a:t>This is what OPUS processes</a:t>
            </a:r>
          </a:p>
          <a:p>
            <a:pPr lvl="1"/>
            <a:r>
              <a:rPr lang="en-US" dirty="0"/>
              <a:t>OPUS currently accepts other formats</a:t>
            </a:r>
          </a:p>
          <a:p>
            <a:pPr lvl="2"/>
            <a:r>
              <a:rPr lang="en-US" dirty="0"/>
              <a:t>Future versions of OPUS will be RINEX only</a:t>
            </a:r>
          </a:p>
          <a:p>
            <a:pPr lvl="2"/>
            <a:endParaRPr lang="en-US" dirty="0"/>
          </a:p>
        </p:txBody>
      </p:sp>
      <p:sp>
        <p:nvSpPr>
          <p:cNvPr id="4" name="Date Placeholder 3">
            <a:extLst>
              <a:ext uri="{FF2B5EF4-FFF2-40B4-BE49-F238E27FC236}">
                <a16:creationId xmlns:a16="http://schemas.microsoft.com/office/drawing/2014/main" id="{0E686E2E-6681-4A9D-9017-3E008ECE6A2A}"/>
              </a:ext>
            </a:extLst>
          </p:cNvPr>
          <p:cNvSpPr>
            <a:spLocks noGrp="1"/>
          </p:cNvSpPr>
          <p:nvPr>
            <p:ph type="dt" sz="half" idx="10"/>
          </p:nvPr>
        </p:nvSpPr>
        <p:spPr/>
        <p:txBody>
          <a:bodyPr/>
          <a:lstStyle/>
          <a:p>
            <a:fld id="{3F0F2CE0-CFD7-4363-B3D1-67A89B50B84D}" type="datetime5">
              <a:rPr lang="en-US" smtClean="0"/>
              <a:t>10-Sep-24</a:t>
            </a:fld>
            <a:endParaRPr lang="en-US"/>
          </a:p>
        </p:txBody>
      </p:sp>
      <p:sp>
        <p:nvSpPr>
          <p:cNvPr id="5" name="Slide Number Placeholder 4">
            <a:extLst>
              <a:ext uri="{FF2B5EF4-FFF2-40B4-BE49-F238E27FC236}">
                <a16:creationId xmlns:a16="http://schemas.microsoft.com/office/drawing/2014/main" id="{39290467-1C22-4CDF-BD47-ACD0B5EB0C65}"/>
              </a:ext>
            </a:extLst>
          </p:cNvPr>
          <p:cNvSpPr>
            <a:spLocks noGrp="1"/>
          </p:cNvSpPr>
          <p:nvPr>
            <p:ph type="sldNum" sz="quarter" idx="12"/>
          </p:nvPr>
        </p:nvSpPr>
        <p:spPr/>
        <p:txBody>
          <a:bodyPr/>
          <a:lstStyle/>
          <a:p>
            <a:fld id="{D3D538F9-49A3-B84F-B36B-A7030CDE5D5B}" type="slidenum">
              <a:rPr lang="en-US" smtClean="0"/>
              <a:t>6</a:t>
            </a:fld>
            <a:endParaRPr lang="en-US"/>
          </a:p>
        </p:txBody>
      </p:sp>
    </p:spTree>
    <p:extLst>
      <p:ext uri="{BB962C8B-B14F-4D97-AF65-F5344CB8AC3E}">
        <p14:creationId xmlns:p14="http://schemas.microsoft.com/office/powerpoint/2010/main" val="4020640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255AE-6FFB-4A13-8D9C-E3E518FD448E}"/>
              </a:ext>
            </a:extLst>
          </p:cNvPr>
          <p:cNvSpPr>
            <a:spLocks noGrp="1"/>
          </p:cNvSpPr>
          <p:nvPr>
            <p:ph type="title"/>
          </p:nvPr>
        </p:nvSpPr>
        <p:spPr/>
        <p:txBody>
          <a:bodyPr/>
          <a:lstStyle/>
          <a:p>
            <a:r>
              <a:rPr lang="en-US" dirty="0"/>
              <a:t>RINEX file format</a:t>
            </a:r>
          </a:p>
        </p:txBody>
      </p:sp>
      <p:sp>
        <p:nvSpPr>
          <p:cNvPr id="3" name="Content Placeholder 2">
            <a:extLst>
              <a:ext uri="{FF2B5EF4-FFF2-40B4-BE49-F238E27FC236}">
                <a16:creationId xmlns:a16="http://schemas.microsoft.com/office/drawing/2014/main" id="{DDF30611-A237-444E-B12E-666BCC85C455}"/>
              </a:ext>
            </a:extLst>
          </p:cNvPr>
          <p:cNvSpPr>
            <a:spLocks noGrp="1"/>
          </p:cNvSpPr>
          <p:nvPr>
            <p:ph idx="1"/>
          </p:nvPr>
        </p:nvSpPr>
        <p:spPr>
          <a:xfrm>
            <a:off x="609600" y="1600201"/>
            <a:ext cx="10972800" cy="5101541"/>
          </a:xfrm>
        </p:spPr>
        <p:txBody>
          <a:bodyPr>
            <a:normAutofit/>
          </a:bodyPr>
          <a:lstStyle/>
          <a:p>
            <a:r>
              <a:rPr lang="en-US" dirty="0"/>
              <a:t>“</a:t>
            </a:r>
            <a:r>
              <a:rPr lang="en-US" i="1" dirty="0"/>
              <a:t>Now Jeff, I upload .</a:t>
            </a:r>
            <a:r>
              <a:rPr lang="en-US" i="1" dirty="0" err="1"/>
              <a:t>tps</a:t>
            </a:r>
            <a:r>
              <a:rPr lang="en-US" i="1" dirty="0"/>
              <a:t> files all the time…</a:t>
            </a:r>
            <a:r>
              <a:rPr lang="en-US" dirty="0"/>
              <a:t>”</a:t>
            </a:r>
          </a:p>
          <a:p>
            <a:r>
              <a:rPr lang="en-US" dirty="0"/>
              <a:t>Yes, there are other file types you can upload</a:t>
            </a:r>
          </a:p>
          <a:p>
            <a:pPr lvl="1"/>
            <a:r>
              <a:rPr lang="en-US" dirty="0"/>
              <a:t>Translated to RINEX v2.11 by OPUS servers</a:t>
            </a:r>
          </a:p>
          <a:p>
            <a:pPr lvl="2"/>
            <a:r>
              <a:rPr lang="en-US" dirty="0"/>
              <a:t>TEQC + GFZRNX + custom coding</a:t>
            </a:r>
          </a:p>
          <a:p>
            <a:r>
              <a:rPr lang="en-US" dirty="0"/>
              <a:t>For smoothest OPUS experience, use the equipment brand’s RINEX converter</a:t>
            </a:r>
          </a:p>
          <a:p>
            <a:pPr lvl="1"/>
            <a:r>
              <a:rPr lang="en-US" sz="3200" dirty="0"/>
              <a:t>TPS2RIN; </a:t>
            </a:r>
            <a:r>
              <a:rPr lang="en-US" sz="3200" dirty="0" err="1"/>
              <a:t>ConvertToRINEX</a:t>
            </a:r>
            <a:r>
              <a:rPr lang="en-US" sz="3200" dirty="0"/>
              <a:t>; </a:t>
            </a:r>
            <a:r>
              <a:rPr lang="en-US" sz="3200" dirty="0" err="1"/>
              <a:t>iGx</a:t>
            </a:r>
            <a:r>
              <a:rPr lang="en-US" sz="3200" dirty="0"/>
              <a:t> Download; mdb2rinex</a:t>
            </a:r>
          </a:p>
          <a:p>
            <a:pPr lvl="2"/>
            <a:endParaRPr lang="en-US" dirty="0"/>
          </a:p>
        </p:txBody>
      </p:sp>
      <p:sp>
        <p:nvSpPr>
          <p:cNvPr id="4" name="Date Placeholder 3">
            <a:extLst>
              <a:ext uri="{FF2B5EF4-FFF2-40B4-BE49-F238E27FC236}">
                <a16:creationId xmlns:a16="http://schemas.microsoft.com/office/drawing/2014/main" id="{0E686E2E-6681-4A9D-9017-3E008ECE6A2A}"/>
              </a:ext>
            </a:extLst>
          </p:cNvPr>
          <p:cNvSpPr>
            <a:spLocks noGrp="1"/>
          </p:cNvSpPr>
          <p:nvPr>
            <p:ph type="dt" sz="half" idx="10"/>
          </p:nvPr>
        </p:nvSpPr>
        <p:spPr/>
        <p:txBody>
          <a:bodyPr/>
          <a:lstStyle/>
          <a:p>
            <a:fld id="{3F0F2CE0-CFD7-4363-B3D1-67A89B50B84D}" type="datetime5">
              <a:rPr lang="en-US" smtClean="0"/>
              <a:t>10-Sep-24</a:t>
            </a:fld>
            <a:endParaRPr lang="en-US"/>
          </a:p>
        </p:txBody>
      </p:sp>
      <p:sp>
        <p:nvSpPr>
          <p:cNvPr id="5" name="Slide Number Placeholder 4">
            <a:extLst>
              <a:ext uri="{FF2B5EF4-FFF2-40B4-BE49-F238E27FC236}">
                <a16:creationId xmlns:a16="http://schemas.microsoft.com/office/drawing/2014/main" id="{39290467-1C22-4CDF-BD47-ACD0B5EB0C65}"/>
              </a:ext>
            </a:extLst>
          </p:cNvPr>
          <p:cNvSpPr>
            <a:spLocks noGrp="1"/>
          </p:cNvSpPr>
          <p:nvPr>
            <p:ph type="sldNum" sz="quarter" idx="12"/>
          </p:nvPr>
        </p:nvSpPr>
        <p:spPr/>
        <p:txBody>
          <a:bodyPr/>
          <a:lstStyle/>
          <a:p>
            <a:fld id="{D3D538F9-49A3-B84F-B36B-A7030CDE5D5B}" type="slidenum">
              <a:rPr lang="en-US" smtClean="0"/>
              <a:t>7</a:t>
            </a:fld>
            <a:endParaRPr lang="en-US"/>
          </a:p>
        </p:txBody>
      </p:sp>
    </p:spTree>
    <p:extLst>
      <p:ext uri="{BB962C8B-B14F-4D97-AF65-F5344CB8AC3E}">
        <p14:creationId xmlns:p14="http://schemas.microsoft.com/office/powerpoint/2010/main" val="1100175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BBF4164-5E70-4122-880E-AB624C8F7D6E}"/>
              </a:ext>
            </a:extLst>
          </p:cNvPr>
          <p:cNvSpPr>
            <a:spLocks noGrp="1"/>
          </p:cNvSpPr>
          <p:nvPr>
            <p:ph idx="12" sz="quarter" type="sldNum"/>
          </p:nvPr>
        </p:nvSpPr>
        <p:spPr/>
        <p:txBody>
          <a:bodyPr/>
          <a:lstStyle/>
          <a:p>
            <a:fld id="{D3D538F9-49A3-B84F-B36B-A7030CDE5D5B}" type="slidenum">
              <a:rPr lang="en-US" smtClean="0"/>
              <a:t>8</a:t>
            </a:fld>
            <a:endParaRPr lang="en-US"/>
          </a:p>
        </p:txBody>
      </p:sp>
      <p:sp>
        <p:nvSpPr>
          <p:cNvPr id="14" name="TextBox 13">
            <a:extLst>
              <a:ext uri="{FF2B5EF4-FFF2-40B4-BE49-F238E27FC236}">
                <a16:creationId xmlns:a16="http://schemas.microsoft.com/office/drawing/2014/main" id="{7942B19B-B2AD-46F9-A2F4-6DAE829DACC9}"/>
              </a:ext>
            </a:extLst>
          </p:cNvPr>
          <p:cNvSpPr txBox="1"/>
          <p:nvPr/>
        </p:nvSpPr>
        <p:spPr>
          <a:xfrm>
            <a:off x="230662" y="3479794"/>
            <a:ext cx="11330557" cy="2484783"/>
          </a:xfrm>
          <a:prstGeom prst="rect">
            <a:avLst/>
          </a:prstGeom>
          <a:noFill/>
        </p:spPr>
        <p:txBody>
          <a:bodyPr rtlCol="0" wrap="square">
            <a:spAutoFit/>
          </a:bodyPr>
          <a:lstStyle/>
          <a:p>
            <a:pPr defTabSz="304823" eaLnBrk="0" fontAlgn="base" hangingPunct="0">
              <a:spcBef>
                <a:spcPts val="800"/>
              </a:spcBef>
              <a:spcAft>
                <a:spcPct val="0"/>
              </a:spcAft>
              <a:tabLst>
                <a:tab algn="l" pos="0"/>
              </a:tabLst>
            </a:pPr>
            <a:r>
              <a:rPr altLang="zh-CN" b="1" dirty="0" lang="en-US" sz="3200">
                <a:solidFill>
                  <a:prstClr val="black"/>
                </a:solidFill>
                <a:latin charset="0" panose="02040503050406030204" pitchFamily="18" typeface="Cambria"/>
                <a:ea charset="0" panose="02040503050406030204" pitchFamily="18" typeface="Cambria"/>
                <a:cs charset="0" panose="020B0606030504020204" pitchFamily="34" typeface="Open Sans"/>
                <a:sym typeface="Open Sans"/>
              </a:rPr>
              <a:t>access</a:t>
            </a:r>
            <a:r>
              <a:rPr altLang="zh-CN" dirty="0" lang="en-US" sz="3200">
                <a:solidFill>
                  <a:prstClr val="black"/>
                </a:solidFill>
                <a:latin charset="0" panose="02040503050406030204" pitchFamily="18" typeface="Cambria"/>
                <a:ea charset="0" panose="02040503050406030204" pitchFamily="18" typeface="Cambria"/>
                <a:cs charset="0" panose="020B0606030504020204" pitchFamily="34" typeface="Open Sans"/>
                <a:sym typeface="Open Sans"/>
              </a:rPr>
              <a:t>… ? </a:t>
            </a:r>
            <a:r>
              <a:rPr altLang="zh-CN" dirty="0" lang="en-US" sz="3200">
                <a:solidFill>
                  <a:prstClr val="black"/>
                </a:solidFill>
                <a:latin charset="0" panose="02040503050406030204" pitchFamily="18" typeface="Cambria"/>
                <a:ea charset="0" panose="02040503050406030204" pitchFamily="18" typeface="Cambria"/>
                <a:cs charset="0" panose="020B0606030504020204" pitchFamily="34" typeface="Open Sans"/>
                <a:sym charset="2" panose="05000000000000000000" pitchFamily="2" typeface="Wingdings"/>
              </a:rPr>
              <a:t>= traditionally  marks/disks/objects</a:t>
            </a:r>
          </a:p>
          <a:p>
            <a:pPr defTabSz="304823" eaLnBrk="0" fontAlgn="base" hangingPunct="0">
              <a:spcBef>
                <a:spcPts val="800"/>
              </a:spcBef>
              <a:spcAft>
                <a:spcPct val="0"/>
              </a:spcAft>
              <a:tabLst>
                <a:tab algn="l" pos="0"/>
                <a:tab algn="l" pos="1756789"/>
              </a:tabLst>
            </a:pPr>
            <a:r>
              <a:rPr altLang="zh-CN" dirty="0" lang="en-US" sz="3200">
                <a:solidFill>
                  <a:prstClr val="black"/>
                </a:solidFill>
                <a:latin charset="0" panose="02040503050406030204" pitchFamily="18" typeface="Cambria"/>
                <a:ea charset="0" panose="02040503050406030204" pitchFamily="18" typeface="Cambria"/>
                <a:cs charset="0" panose="020B0606030504020204" pitchFamily="34" typeface="Open Sans"/>
                <a:sym charset="2" panose="05000000000000000000" pitchFamily="2" typeface="Wingdings"/>
              </a:rPr>
              <a:t>		 = modern and future  </a:t>
            </a:r>
            <a:r>
              <a:rPr altLang="zh-CN" b="1" dirty="0" lang="en-US" sz="3200">
                <a:solidFill>
                  <a:prstClr val="black"/>
                </a:solidFill>
                <a:latin charset="0" panose="02040503050406030204" pitchFamily="18" typeface="Cambria"/>
                <a:ea charset="0" panose="02040503050406030204" pitchFamily="18" typeface="Cambria"/>
                <a:cs charset="0" panose="020B0606030504020204" pitchFamily="34" typeface="Open Sans"/>
                <a:sym charset="2" panose="05000000000000000000" pitchFamily="2" typeface="Wingdings"/>
              </a:rPr>
              <a:t>NOAA CORS Network (NCN)</a:t>
            </a:r>
          </a:p>
          <a:p>
            <a:pPr defTabSz="304823" eaLnBrk="0" fontAlgn="base" hangingPunct="0">
              <a:spcBef>
                <a:spcPct val="20000"/>
              </a:spcBef>
              <a:spcAft>
                <a:spcPct val="0"/>
              </a:spcAft>
              <a:tabLst>
                <a:tab algn="l" pos="0"/>
              </a:tabLst>
            </a:pPr>
            <a:endParaRPr altLang="zh-CN" dirty="0" lang="en-US" sz="3200">
              <a:solidFill>
                <a:prstClr val="black"/>
              </a:solidFill>
              <a:latin charset="0" panose="02040503050406030204" pitchFamily="18" typeface="Cambria"/>
              <a:ea charset="0" panose="02040503050406030204" pitchFamily="18" typeface="Cambria"/>
              <a:cs charset="0" panose="020B0606030504020204" pitchFamily="34" typeface="Open Sans"/>
              <a:sym charset="2" panose="05000000000000000000" pitchFamily="2" typeface="Wingdings"/>
            </a:endParaRPr>
          </a:p>
          <a:p>
            <a:pPr defTabSz="304823" eaLnBrk="0" fontAlgn="base" hangingPunct="0">
              <a:spcBef>
                <a:spcPct val="20000"/>
              </a:spcBef>
              <a:spcAft>
                <a:spcPct val="0"/>
              </a:spcAft>
              <a:tabLst>
                <a:tab algn="l" pos="0"/>
              </a:tabLst>
            </a:pPr>
            <a:r>
              <a:rPr altLang="zh-CN" dirty="0" lang="en-US" sz="3200">
                <a:solidFill>
                  <a:prstClr val="black"/>
                </a:solidFill>
                <a:latin charset="0" panose="02040503050406030204" pitchFamily="18" typeface="Cambria"/>
                <a:ea charset="0" panose="02040503050406030204" pitchFamily="18" typeface="Cambria"/>
                <a:cs charset="0" panose="020B0606030504020204" pitchFamily="34" typeface="Open Sans"/>
                <a:sym charset="2" panose="05000000000000000000" pitchFamily="2" typeface="Wingdings"/>
              </a:rPr>
              <a:t>								</a:t>
            </a:r>
            <a:r>
              <a:rPr altLang="zh-CN" dirty="0" i="1" lang="en-US" sz="3200">
                <a:solidFill>
                  <a:prstClr val="black"/>
                </a:solidFill>
                <a:latin charset="0" panose="02040503050406030204" pitchFamily="18" typeface="Cambria"/>
                <a:ea charset="0" panose="02040503050406030204" pitchFamily="18" typeface="Cambria"/>
                <a:cs charset="0" panose="020B0606030504020204" pitchFamily="34" typeface="Open Sans"/>
                <a:sym charset="2" panose="05000000000000000000" pitchFamily="2" typeface="Wingdings"/>
              </a:rPr>
              <a:t>via OPUS</a:t>
            </a:r>
          </a:p>
          <a:p>
            <a:endParaRPr dirty="0" lang="en-US" sz="800">
              <a:latin charset="0" panose="02040503050406030204" pitchFamily="18" typeface="Cambria"/>
              <a:ea charset="0" panose="02040503050406030204" pitchFamily="18" typeface="Cambria"/>
            </a:endParaRPr>
          </a:p>
        </p:txBody>
      </p:sp>
      <p:cxnSp>
        <p:nvCxnSpPr>
          <p:cNvPr id="15" name="Connector: Curved 14">
            <a:extLst>
              <a:ext uri="{FF2B5EF4-FFF2-40B4-BE49-F238E27FC236}">
                <a16:creationId xmlns:a16="http://schemas.microsoft.com/office/drawing/2014/main" id="{B44282BC-9CDC-4D1E-8733-3CD695C19A38}"/>
              </a:ext>
            </a:extLst>
          </p:cNvPr>
          <p:cNvCxnSpPr>
            <a:cxnSpLocks/>
          </p:cNvCxnSpPr>
          <p:nvPr/>
        </p:nvCxnSpPr>
        <p:spPr>
          <a:xfrm flipV="1" rot="10800000">
            <a:off x="10133464" y="4536054"/>
            <a:ext cx="1347147" cy="1308045"/>
          </a:xfrm>
          <a:prstGeom prst="curvedConnector3">
            <a:avLst>
              <a:gd fmla="val -32275" name="adj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
            <a:extLst>
              <a:ext uri="{FF2B5EF4-FFF2-40B4-BE49-F238E27FC236}">
                <a16:creationId xmlns:a16="http://schemas.microsoft.com/office/drawing/2014/main" id="{262BD7AC-8C6A-4B9C-8AB1-C8BF72B21BDA}"/>
              </a:ext>
            </a:extLst>
          </p:cNvPr>
          <p:cNvSpPr>
            <a:spLocks noGrp="1"/>
          </p:cNvSpPr>
          <p:nvPr>
            <p:ph idx="1"/>
          </p:nvPr>
        </p:nvSpPr>
        <p:spPr>
          <a:xfrm>
            <a:off x="0" y="1282172"/>
            <a:ext cx="12192000" cy="1960569"/>
          </a:xfrm>
        </p:spPr>
        <p:txBody>
          <a:bodyPr/>
          <a:lstStyle/>
          <a:p>
            <a:pPr algn="ctr" indent="0" marL="0">
              <a:buNone/>
            </a:pPr>
            <a:r>
              <a:rPr altLang="zh-CN" dirty="0" lang="en-US" sz="3200">
                <a:cs charset="0" panose="020B0606030504020204" pitchFamily="34" typeface="Open Sans"/>
              </a:rPr>
              <a:t>To define, maintain and provide access to the                     </a:t>
            </a:r>
            <a:r>
              <a:rPr altLang="zh-CN" b="1" dirty="0" lang="en-US" sz="4933">
                <a:solidFill>
                  <a:srgbClr val="C00000"/>
                </a:solidFill>
                <a:cs charset="0" panose="020B0606030504020204" pitchFamily="34" typeface="Open Sans"/>
              </a:rPr>
              <a:t>National Spatial Reference System (NSRS) </a:t>
            </a:r>
            <a:r>
              <a:rPr altLang="zh-CN" dirty="0" lang="en-US" sz="3200">
                <a:cs charset="0" panose="020B0606030504020204" pitchFamily="34" typeface="Open Sans"/>
              </a:rPr>
              <a:t>to meet our Nation’s economic, social, and environmental needs.</a:t>
            </a:r>
            <a:endParaRPr dirty="0" lang="en-US" sz="3200"/>
          </a:p>
        </p:txBody>
      </p:sp>
      <p:pic>
        <p:nvPicPr>
          <p:cNvPr id="42" name="OPUS ss">
            <a:extLst>
              <a:ext uri="{FF2B5EF4-FFF2-40B4-BE49-F238E27FC236}">
                <a16:creationId xmlns:a16="http://schemas.microsoft.com/office/drawing/2014/main" id="{12CF080A-FEE7-43EA-9179-4DCE1EEF1DA3}"/>
              </a:ext>
            </a:extLst>
          </p:cNvPr>
          <p:cNvPicPr>
            <a:picLocks noChangeAspect="1"/>
          </p:cNvPicPr>
          <p:nvPr/>
        </p:nvPicPr>
        <p:blipFill rotWithShape="1">
          <a:blip r:embed="rId3"/>
          <a:srcRect b="16"/>
          <a:stretch/>
        </p:blipFill>
        <p:spPr>
          <a:xfrm>
            <a:off x="4198521" y="4765965"/>
            <a:ext cx="5864411" cy="2034543"/>
          </a:xfrm>
          <a:prstGeom prst="rect">
            <a:avLst/>
          </a:prstGeom>
          <a:ln w="25400">
            <a:solidFill>
              <a:schemeClr val="bg1">
                <a:lumMod val="50000"/>
              </a:schemeClr>
            </a:solidFill>
          </a:ln>
        </p:spPr>
      </p:pic>
      <p:sp>
        <p:nvSpPr>
          <p:cNvPr id="10" name="Title 9">
            <a:extLst>
              <a:ext uri="{FF2B5EF4-FFF2-40B4-BE49-F238E27FC236}">
                <a16:creationId xmlns:a16="http://schemas.microsoft.com/office/drawing/2014/main" id="{8F4C358B-9CB7-4B74-8BE3-5AA2797E2788}"/>
              </a:ext>
            </a:extLst>
          </p:cNvPr>
          <p:cNvSpPr>
            <a:spLocks noGrp="1"/>
          </p:cNvSpPr>
          <p:nvPr>
            <p:ph type="title"/>
          </p:nvPr>
        </p:nvSpPr>
        <p:spPr/>
        <p:txBody>
          <a:bodyPr/>
          <a:lstStyle/>
          <a:p>
            <a:r>
              <a:rPr b="1" dirty="0" lang="en-US"/>
              <a:t>NGS Mission</a:t>
            </a:r>
          </a:p>
        </p:txBody>
      </p:sp>
      <p:sp>
        <p:nvSpPr>
          <p:cNvPr id="2" name="Date Placeholder 1">
            <a:extLst>
              <a:ext uri="{FF2B5EF4-FFF2-40B4-BE49-F238E27FC236}">
                <a16:creationId xmlns:a16="http://schemas.microsoft.com/office/drawing/2014/main" id="{D87963EA-DC7D-49F0-8B2E-6D9296B7A692}"/>
              </a:ext>
            </a:extLst>
          </p:cNvPr>
          <p:cNvSpPr>
            <a:spLocks noGrp="1"/>
          </p:cNvSpPr>
          <p:nvPr>
            <p:ph idx="10" sz="half" type="dt"/>
          </p:nvPr>
        </p:nvSpPr>
        <p:spPr/>
        <p:txBody>
          <a:bodyPr/>
          <a:lstStyle/>
          <a:p>
            <a:fld id="{02345AB7-32D7-42D6-90DC-28FA476E2C5E}" type="datetime5">
              <a:rPr lang="en-US" smtClean="0"/>
              <a:t>10-Sep-24</a:t>
            </a:fld>
            <a:endParaRPr lang="en-US"/>
          </a:p>
        </p:txBody>
      </p:sp>
    </p:spTree>
    <p:extLst>
      <p:ext uri="{BB962C8B-B14F-4D97-AF65-F5344CB8AC3E}">
        <p14:creationId xmlns:p14="http://schemas.microsoft.com/office/powerpoint/2010/main" val="2231560433"/>
      </p:ext>
    </p:extLst>
  </p:cSld>
  <p:clrMapOvr>
    <a:masterClrMapping/>
  </p:clrMapOvr>
  <mc:AlternateContent xmlns:mc="http://schemas.openxmlformats.org/markup-compatibility/2006" xmlns:p14="http://schemas.microsoft.com/office/powerpoint/2010/main">
    <mc:Choice Requires="p14">
      <p:transition p14:dur="700" spd="med">
        <p:fade/>
      </p:transition>
    </mc:Choice>
    <mc:Fallback xmlns="">
      <p:transition spd="med">
        <p:fade/>
      </p:transition>
    </mc:Fallback>
  </mc:AlternateContent>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22" presetSubtype="8">
                                  <p:stCondLst>
                                    <p:cond delay="0"/>
                                  </p:stCondLst>
                                  <p:childTnLst>
                                    <p:set>
                                      <p:cBhvr>
                                        <p:cTn dur="1" fill="hold" id="6">
                                          <p:stCondLst>
                                            <p:cond delay="0"/>
                                          </p:stCondLst>
                                        </p:cTn>
                                        <p:tgtEl>
                                          <p:spTgt spid="14">
                                            <p:txEl>
                                              <p:pRg end="0" st="0"/>
                                            </p:txEl>
                                          </p:spTgt>
                                        </p:tgtEl>
                                        <p:attrNameLst>
                                          <p:attrName>style.visibility</p:attrName>
                                        </p:attrNameLst>
                                      </p:cBhvr>
                                      <p:to>
                                        <p:strVal val="visible"/>
                                      </p:to>
                                    </p:set>
                                    <p:animEffect filter="wipe(left)" transition="in">
                                      <p:cBhvr>
                                        <p:cTn dur="1000" id="7"/>
                                        <p:tgtEl>
                                          <p:spTgt spid="14">
                                            <p:txEl>
                                              <p:pRg end="0" st="0"/>
                                            </p:txEl>
                                          </p:spTgt>
                                        </p:tgtEl>
                                      </p:cBhvr>
                                    </p:animEffect>
                                  </p:childTnLst>
                                </p:cTn>
                              </p:par>
                            </p:childTnLst>
                          </p:cTn>
                        </p:par>
                      </p:childTnLst>
                    </p:cTn>
                  </p:par>
                  <p:par>
                    <p:cTn fill="hold" id="8">
                      <p:stCondLst>
                        <p:cond delay="indefinite"/>
                      </p:stCondLst>
                      <p:childTnLst>
                        <p:par>
                          <p:cTn fill="hold" id="9">
                            <p:stCondLst>
                              <p:cond delay="0"/>
                            </p:stCondLst>
                            <p:childTnLst>
                              <p:par>
                                <p:cTn fill="hold" id="10" nodeType="clickEffect" presetClass="entr" presetID="22" presetSubtype="8">
                                  <p:stCondLst>
                                    <p:cond delay="0"/>
                                  </p:stCondLst>
                                  <p:childTnLst>
                                    <p:set>
                                      <p:cBhvr>
                                        <p:cTn dur="1" fill="hold" id="11">
                                          <p:stCondLst>
                                            <p:cond delay="0"/>
                                          </p:stCondLst>
                                        </p:cTn>
                                        <p:tgtEl>
                                          <p:spTgt spid="14">
                                            <p:txEl>
                                              <p:pRg end="1" st="1"/>
                                            </p:txEl>
                                          </p:spTgt>
                                        </p:tgtEl>
                                        <p:attrNameLst>
                                          <p:attrName>style.visibility</p:attrName>
                                        </p:attrNameLst>
                                      </p:cBhvr>
                                      <p:to>
                                        <p:strVal val="visible"/>
                                      </p:to>
                                    </p:set>
                                    <p:animEffect filter="wipe(left)" transition="in">
                                      <p:cBhvr>
                                        <p:cTn dur="1000" id="12"/>
                                        <p:tgtEl>
                                          <p:spTgt spid="14">
                                            <p:txEl>
                                              <p:pRg end="1" st="1"/>
                                            </p:txEl>
                                          </p:spTgt>
                                        </p:tgtEl>
                                      </p:cBhvr>
                                    </p:animEffect>
                                  </p:childTnLst>
                                </p:cTn>
                              </p:par>
                            </p:childTnLst>
                          </p:cTn>
                        </p:par>
                      </p:childTnLst>
                    </p:cTn>
                  </p:par>
                  <p:par>
                    <p:cTn fill="hold" id="13">
                      <p:stCondLst>
                        <p:cond delay="indefinite"/>
                      </p:stCondLst>
                      <p:childTnLst>
                        <p:par>
                          <p:cTn fill="hold" id="14">
                            <p:stCondLst>
                              <p:cond delay="0"/>
                            </p:stCondLst>
                            <p:childTnLst>
                              <p:par>
                                <p:cTn fill="hold" id="15" nodeType="clickEffect" presetClass="entr" presetID="10" presetSubtype="0">
                                  <p:stCondLst>
                                    <p:cond delay="0"/>
                                  </p:stCondLst>
                                  <p:childTnLst>
                                    <p:set>
                                      <p:cBhvr>
                                        <p:cTn dur="1" fill="hold" id="16">
                                          <p:stCondLst>
                                            <p:cond delay="0"/>
                                          </p:stCondLst>
                                        </p:cTn>
                                        <p:tgtEl>
                                          <p:spTgt spid="14">
                                            <p:txEl>
                                              <p:pRg end="3" st="3"/>
                                            </p:txEl>
                                          </p:spTgt>
                                        </p:tgtEl>
                                        <p:attrNameLst>
                                          <p:attrName>style.visibility</p:attrName>
                                        </p:attrNameLst>
                                      </p:cBhvr>
                                      <p:to>
                                        <p:strVal val="visible"/>
                                      </p:to>
                                    </p:set>
                                    <p:animEffect filter="fade" transition="in">
                                      <p:cBhvr>
                                        <p:cTn dur="500" id="17"/>
                                        <p:tgtEl>
                                          <p:spTgt spid="14">
                                            <p:txEl>
                                              <p:pRg end="3" st="3"/>
                                            </p:txEl>
                                          </p:spTgt>
                                        </p:tgtEl>
                                      </p:cBhvr>
                                    </p:animEffect>
                                  </p:childTnLst>
                                </p:cTn>
                              </p:par>
                              <p:par>
                                <p:cTn fill="hold" id="18" nodeType="withEffect" presetClass="entr" presetID="2" presetSubtype="4">
                                  <p:stCondLst>
                                    <p:cond delay="0"/>
                                  </p:stCondLst>
                                  <p:childTnLst>
                                    <p:set>
                                      <p:cBhvr>
                                        <p:cTn dur="1" fill="hold" id="19">
                                          <p:stCondLst>
                                            <p:cond delay="0"/>
                                          </p:stCondLst>
                                        </p:cTn>
                                        <p:tgtEl>
                                          <p:spTgt spid="42"/>
                                        </p:tgtEl>
                                        <p:attrNameLst>
                                          <p:attrName>style.visibility</p:attrName>
                                        </p:attrNameLst>
                                      </p:cBhvr>
                                      <p:to>
                                        <p:strVal val="visible"/>
                                      </p:to>
                                    </p:set>
                                    <p:anim calcmode="lin" valueType="num">
                                      <p:cBhvr additive="base">
                                        <p:cTn dur="2000" fill="hold" id="20"/>
                                        <p:tgtEl>
                                          <p:spTgt spid="42"/>
                                        </p:tgtEl>
                                        <p:attrNameLst>
                                          <p:attrName>ppt_x</p:attrName>
                                        </p:attrNameLst>
                                      </p:cBhvr>
                                      <p:tavLst>
                                        <p:tav tm="0">
                                          <p:val>
                                            <p:strVal val="#ppt_x"/>
                                          </p:val>
                                        </p:tav>
                                        <p:tav tm="100000">
                                          <p:val>
                                            <p:strVal val="#ppt_x"/>
                                          </p:val>
                                        </p:tav>
                                      </p:tavLst>
                                    </p:anim>
                                    <p:anim calcmode="lin" valueType="num">
                                      <p:cBhvr additive="base">
                                        <p:cTn dur="2000" fill="hold" id="21"/>
                                        <p:tgtEl>
                                          <p:spTgt spid="42"/>
                                        </p:tgtEl>
                                        <p:attrNameLst>
                                          <p:attrName>ppt_y</p:attrName>
                                        </p:attrNameLst>
                                      </p:cBhvr>
                                      <p:tavLst>
                                        <p:tav tm="0">
                                          <p:val>
                                            <p:strVal val="1+#ppt_h/2"/>
                                          </p:val>
                                        </p:tav>
                                        <p:tav tm="100000">
                                          <p:val>
                                            <p:strVal val="#ppt_y"/>
                                          </p:val>
                                        </p:tav>
                                      </p:tavLst>
                                    </p:anim>
                                  </p:childTnLst>
                                </p:cTn>
                              </p:par>
                            </p:childTnLst>
                          </p:cTn>
                        </p:par>
                        <p:par>
                          <p:cTn fill="hold" id="22">
                            <p:stCondLst>
                              <p:cond delay="2000"/>
                            </p:stCondLst>
                            <p:childTnLst>
                              <p:par>
                                <p:cTn fill="hold" id="23" nodeType="afterEffect" presetClass="entr" presetID="21" presetSubtype="1">
                                  <p:stCondLst>
                                    <p:cond delay="0"/>
                                  </p:stCondLst>
                                  <p:childTnLst>
                                    <p:set>
                                      <p:cBhvr>
                                        <p:cTn dur="1" fill="hold" id="24">
                                          <p:stCondLst>
                                            <p:cond delay="0"/>
                                          </p:stCondLst>
                                        </p:cTn>
                                        <p:tgtEl>
                                          <p:spTgt spid="15"/>
                                        </p:tgtEl>
                                        <p:attrNameLst>
                                          <p:attrName>style.visibility</p:attrName>
                                        </p:attrNameLst>
                                      </p:cBhvr>
                                      <p:to>
                                        <p:strVal val="visible"/>
                                      </p:to>
                                    </p:set>
                                    <p:animEffect filter="wheel(1)" transition="in">
                                      <p:cBhvr>
                                        <p:cTn dur="3000" id="25"/>
                                        <p:tgtEl>
                                          <p:spTgt spid="1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81600FB-AF92-4874-A7F9-F43E9CF9007B}"/>
              </a:ext>
            </a:extLst>
          </p:cNvPr>
          <p:cNvSpPr>
            <a:spLocks noGrp="1"/>
          </p:cNvSpPr>
          <p:nvPr>
            <p:ph type="sldNum" sz="quarter" idx="4294967295"/>
          </p:nvPr>
        </p:nvSpPr>
        <p:spPr>
          <a:xfrm>
            <a:off x="9347200" y="6492875"/>
            <a:ext cx="2844800" cy="365125"/>
          </a:xfrm>
        </p:spPr>
        <p:txBody>
          <a:bodyPr/>
          <a:lstStyle/>
          <a:p>
            <a:fld id="{D3D538F9-49A3-B84F-B36B-A7030CDE5D5B}" type="slidenum">
              <a:rPr lang="en-US" smtClean="0"/>
              <a:t>9</a:t>
            </a:fld>
            <a:endParaRPr lang="en-US"/>
          </a:p>
        </p:txBody>
      </p:sp>
      <p:sp>
        <p:nvSpPr>
          <p:cNvPr id="20" name="title">
            <a:extLst>
              <a:ext uri="{FF2B5EF4-FFF2-40B4-BE49-F238E27FC236}">
                <a16:creationId xmlns:a16="http://schemas.microsoft.com/office/drawing/2014/main" id="{98FEE638-F944-4EF4-BBC4-5630363529B4}"/>
              </a:ext>
            </a:extLst>
          </p:cNvPr>
          <p:cNvSpPr txBox="1">
            <a:spLocks/>
          </p:cNvSpPr>
          <p:nvPr/>
        </p:nvSpPr>
        <p:spPr>
          <a:xfrm>
            <a:off x="-1" y="-12414"/>
            <a:ext cx="12192001" cy="832393"/>
          </a:xfrm>
          <a:prstGeom prst="rect">
            <a:avLst/>
          </a:prstGeom>
        </p:spPr>
        <p:txBody>
          <a:bodyPr vert="horz" wrap="square" lIns="0" tIns="11289" rIns="0" bIns="0" numCol="1" rtlCol="0" anchor="ctr" anchorCtr="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1289" algn="ctr">
              <a:buClr>
                <a:srgbClr val="6CB7E2"/>
              </a:buClr>
              <a:buSzPts val="3000"/>
            </a:pPr>
            <a:r>
              <a:rPr lang="en-US" sz="5335" b="1" dirty="0">
                <a:solidFill>
                  <a:schemeClr val="tx1"/>
                </a:solidFill>
                <a:latin typeface="Cambria" panose="02040503050406030204" pitchFamily="18" charset="0"/>
                <a:ea typeface="Cambria" panose="02040503050406030204" pitchFamily="18" charset="0"/>
                <a:cs typeface="Open Sans" panose="020B0606030504020204" pitchFamily="34" charset="0"/>
                <a:sym typeface="Open Sans"/>
              </a:rPr>
              <a:t>NCN - NOAA CORS Network</a:t>
            </a:r>
          </a:p>
        </p:txBody>
      </p:sp>
      <p:sp>
        <p:nvSpPr>
          <p:cNvPr id="21" name="map">
            <a:extLst>
              <a:ext uri="{FF2B5EF4-FFF2-40B4-BE49-F238E27FC236}">
                <a16:creationId xmlns:a16="http://schemas.microsoft.com/office/drawing/2014/main" id="{F0672CBA-39DC-4042-81D4-BA10026F0775}"/>
              </a:ext>
            </a:extLst>
          </p:cNvPr>
          <p:cNvSpPr>
            <a:spLocks noChangeAspect="1"/>
          </p:cNvSpPr>
          <p:nvPr/>
        </p:nvSpPr>
        <p:spPr>
          <a:xfrm>
            <a:off x="578751" y="828756"/>
            <a:ext cx="11034499" cy="6029245"/>
          </a:xfrm>
          <a:prstGeom prst="rect">
            <a:avLst/>
          </a:prstGeom>
          <a:blipFill>
            <a:blip r:embed="rId3" cstate="print"/>
            <a:stretch>
              <a:fillRect/>
            </a:stretch>
          </a:blipFill>
        </p:spPr>
        <p:txBody>
          <a:bodyPr wrap="square" lIns="0" tIns="0" rIns="0" bIns="0" rtlCol="0"/>
          <a:lstStyle/>
          <a:p>
            <a:endParaRPr sz="623"/>
          </a:p>
        </p:txBody>
      </p:sp>
      <p:pic>
        <p:nvPicPr>
          <p:cNvPr id="26" name="Picture 25">
            <a:extLst>
              <a:ext uri="{FF2B5EF4-FFF2-40B4-BE49-F238E27FC236}">
                <a16:creationId xmlns:a16="http://schemas.microsoft.com/office/drawing/2014/main" id="{74F5A647-6447-4DA1-91EC-E2BF6CFDC1B8}"/>
              </a:ext>
            </a:extLst>
          </p:cNvPr>
          <p:cNvPicPr>
            <a:picLocks noChangeAspect="1"/>
          </p:cNvPicPr>
          <p:nvPr/>
        </p:nvPicPr>
        <p:blipFill>
          <a:blip r:embed="rId4"/>
          <a:stretch>
            <a:fillRect/>
          </a:stretch>
        </p:blipFill>
        <p:spPr>
          <a:xfrm>
            <a:off x="-1" y="5439024"/>
            <a:ext cx="4282634" cy="1418976"/>
          </a:xfrm>
          <a:prstGeom prst="rect">
            <a:avLst/>
          </a:prstGeom>
          <a:solidFill>
            <a:srgbClr val="FFFFFF"/>
          </a:solidFill>
          <a:ln w="28575">
            <a:solidFill>
              <a:schemeClr val="bg1">
                <a:lumMod val="65000"/>
              </a:schemeClr>
            </a:solidFill>
          </a:ln>
        </p:spPr>
      </p:pic>
    </p:spTree>
    <p:extLst>
      <p:ext uri="{BB962C8B-B14F-4D97-AF65-F5344CB8AC3E}">
        <p14:creationId xmlns:p14="http://schemas.microsoft.com/office/powerpoint/2010/main" val="3144308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JJ_NGS_background_16by9.potx" id="{08D3D576-62C5-40EF-A34C-01BB8D99BB50}" vid="{9154FC06-C987-4466-8504-8FCA3D11CF0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JJ_NGS_background_16by9</Template>
  <TotalTime>593</TotalTime>
  <Words>2307</Words>
  <Application>Microsoft Office PowerPoint</Application>
  <PresentationFormat>Widescreen</PresentationFormat>
  <Paragraphs>350</Paragraphs>
  <Slides>41</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Arial</vt:lpstr>
      <vt:lpstr>Calibri</vt:lpstr>
      <vt:lpstr>Cambria</vt:lpstr>
      <vt:lpstr>Open Sans</vt:lpstr>
      <vt:lpstr>Office Theme</vt:lpstr>
      <vt:lpstr>Incorporating Real-Time GNSS Data Into OPUS Projects</vt:lpstr>
      <vt:lpstr>PowerPoint Presentation</vt:lpstr>
      <vt:lpstr>Let’s start with some alphabet soup</vt:lpstr>
      <vt:lpstr>SRTK – Single-base RTK</vt:lpstr>
      <vt:lpstr>NRTK – Network RTK</vt:lpstr>
      <vt:lpstr>RINEX file format</vt:lpstr>
      <vt:lpstr>RINEX file format</vt:lpstr>
      <vt:lpstr>NGS Mission</vt:lpstr>
      <vt:lpstr>PowerPoint Presentation</vt:lpstr>
      <vt:lpstr>Why design a new file format?</vt:lpstr>
      <vt:lpstr>PowerPoint Presentation</vt:lpstr>
      <vt:lpstr>PowerPoint Presentation</vt:lpstr>
      <vt:lpstr>GNSS Vector eXchange (GVX)</vt:lpstr>
      <vt:lpstr>GVX ≈ RINEX for RTK/RTN data</vt:lpstr>
      <vt:lpstr>GVX ≈ RINEX for RTK/RTN data</vt:lpstr>
      <vt:lpstr>How can I get my data into GVX?</vt:lpstr>
      <vt:lpstr>GVX Scenarios in OPUS Projects</vt:lpstr>
      <vt:lpstr>GVX Scenarios in OPUS Projects</vt:lpstr>
      <vt:lpstr>PowerPoint Presentation</vt:lpstr>
      <vt:lpstr>1) CORS + RTN      a) CORS are not in NCN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 CORS + RTN      b) CORS are not in NCN but have Datasheet/PID (are in IDB)</vt:lpstr>
      <vt:lpstr>PowerPoint Presentation</vt:lpstr>
      <vt:lpstr>1) CORS + RTN      b) CORS are not in NCN but have Datasheet/PID (are in IDB)</vt:lpstr>
      <vt:lpstr>PowerPoint Presentation</vt:lpstr>
      <vt:lpstr>PowerPoint Presentation</vt:lpstr>
      <vt:lpstr>PowerPoint Presentation</vt:lpstr>
      <vt:lpstr>CORS + RTN</vt:lpstr>
      <vt:lpstr>CORS + RTN</vt:lpstr>
      <vt:lpstr>2) Static Base + RTK      - Base (positioned via OPUS) sending corrections to Rover</vt:lpstr>
      <vt:lpstr>CORS + RTN for GPSonBM</vt:lpstr>
      <vt:lpstr>Required Metadata for GVXonBM</vt:lpstr>
      <vt:lpstr>Closing Thoughts</vt:lpstr>
      <vt:lpstr>Closing</vt:lpstr>
    </vt:vector>
  </TitlesOfParts>
  <Company>Simmons + Associates Graphic 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Incorporating Real-Time GNSS Data Into OPUS Projects</dc:title>
  <dc:creator>Jeff Jalbrzikowski</dc:creator>
  <cp:lastModifiedBy>Jeff Jalbrzikowski</cp:lastModifiedBy>
  <cp:revision>53</cp:revision>
  <dcterms:created xsi:type="dcterms:W3CDTF">2024-09-09T19:00:20Z</dcterms:created>
  <dcterms:modified xsi:type="dcterms:W3CDTF">2024-09-10T20:38:58Z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2267775</vt:lpwstr>
  </property>
  <property fmtid="{D5CDD505-2E9C-101B-9397-08002B2CF9AE}" name="NXPowerLiteSettings" pid="3">
    <vt:lpwstr>F70005D002A000</vt:lpwstr>
  </property>
  <property fmtid="{D5CDD505-2E9C-101B-9397-08002B2CF9AE}" name="NXPowerLiteVersion" pid="4">
    <vt:lpwstr>D10.2.0</vt:lpwstr>
  </property>
</Properties>
</file>