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132" y="138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BA28-4347-4424-AA7F-1CBA2D0942E2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F96F9-B575-4D0D-8329-C8CACB644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5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812B-C722-4F1C-9DC2-4FEA61AC4956}" type="datetime1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F743-08FE-4A84-8F39-4BE0AF77D033}" type="datetime1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313-279F-42F0-8FBC-B6BB06B5922D}" type="datetime1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7701-662D-49AD-93CC-D1786EDCB0C7}" type="datetime1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51DA-DA13-48F5-A844-A188232DEBA2}" type="datetime1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95D2A-97B2-4CC6-821C-0394375AAAA6}" type="datetime1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DF72-F180-4524-829E-F1BF1A6E3379}" type="datetime1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CCEB-1BCC-4916-912A-B3721F220BE0}" type="datetime1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AC8F-6B1B-49CF-9112-3201DFFB1522}" type="datetime1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B45A-A894-4671-A7F6-F6F7967DA1EF}" type="datetime1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2E2F-2B81-4D5D-BFA1-3580704C761F}" type="datetime1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0A9F907-AE02-422C-9AF4-0280349C5207}" type="datetime1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geodesy.noaa.gov/datasheets/index.s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eodesy.noaa.gov/datasheets/passive-marks/index.html" TargetMode="External"/><Relationship Id="rId3" Type="http://schemas.openxmlformats.org/officeDocument/2006/relationships/hyperlink" Target="https://experience.arcgis.com/experience/dddb7bc0be6f4e56a1c370c8d529d1a0" TargetMode="External"/><Relationship Id="rId7" Type="http://schemas.openxmlformats.org/officeDocument/2006/relationships/hyperlink" Target="https://geodesy.noaa.gov/datasheets/ngs_map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desy.noaa.gov/datasheets/dsworld_web/upload_forms/" TargetMode="External"/><Relationship Id="rId5" Type="http://schemas.openxmlformats.org/officeDocument/2006/relationships/hyperlink" Target="https://beta.ngs.noaa.gov/CORS/ncn_station_pages/index.html" TargetMode="External"/><Relationship Id="rId10" Type="http://schemas.openxmlformats.org/officeDocument/2006/relationships/hyperlink" Target="https://geodesy.noaa.gov/datasheets/index.shtml" TargetMode="External"/><Relationship Id="rId4" Type="http://schemas.openxmlformats.org/officeDocument/2006/relationships/hyperlink" Target="https://geodesy.noaa.gov/CBLINES/pages/index.html" TargetMode="External"/><Relationship Id="rId9" Type="http://schemas.openxmlformats.org/officeDocument/2006/relationships/hyperlink" Target="https://geodesy.noaa.gov/datasheets/leveling-projects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dddb7bc0be6f4e56a1c370c8d529d1a0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CBLINES/pages/index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ngs.noaa.gov/CORS/ncn_station_pages/index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eodesy.noaa.gov/datasheets/dsworld_web/upload_form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eodesy.noaa.gov/datasheets/ngs_map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geodesy.noaa.gov/datasheets/passive-marks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eodesy.noaa.gov/datasheets/leveling-project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3DCB8E-0EF3-45E1-8291-153308F84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87930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NOAA’s National Geodetic Survey Webinar Series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679344-B299-4232-90D5-6B20C2CF8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569" y="2701337"/>
            <a:ext cx="7244861" cy="98913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Maps and Online Tools:</a:t>
            </a:r>
          </a:p>
          <a:p>
            <a:r>
              <a:rPr lang="en-US" sz="24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Latest Updates From NGS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D6CF8056-5693-438E-B078-B8836939FA4A}"/>
              </a:ext>
            </a:extLst>
          </p:cNvPr>
          <p:cNvSpPr txBox="1">
            <a:spLocks/>
          </p:cNvSpPr>
          <p:nvPr/>
        </p:nvSpPr>
        <p:spPr>
          <a:xfrm>
            <a:off x="211015" y="4487594"/>
            <a:ext cx="2712719" cy="452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15, 2024</a:t>
            </a:r>
          </a:p>
        </p:txBody>
      </p:sp>
      <p:sp>
        <p:nvSpPr>
          <p:cNvPr id="6" name="Subtitle 6">
            <a:extLst>
              <a:ext uri="{FF2B5EF4-FFF2-40B4-BE49-F238E27FC236}">
                <a16:creationId xmlns:a16="http://schemas.microsoft.com/office/drawing/2014/main" id="{6BDABE59-3FF2-4F4E-BEAF-A8CCBE64EA5A}"/>
              </a:ext>
            </a:extLst>
          </p:cNvPr>
          <p:cNvSpPr txBox="1">
            <a:spLocks/>
          </p:cNvSpPr>
          <p:nvPr/>
        </p:nvSpPr>
        <p:spPr>
          <a:xfrm>
            <a:off x="5493434" y="3524653"/>
            <a:ext cx="3439551" cy="1349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>
                <a:solidFill>
                  <a:srgbClr val="002E97"/>
                </a:solidFill>
              </a:rPr>
              <a:t>Brian Shaw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>
                <a:solidFill>
                  <a:srgbClr val="002E97"/>
                </a:solidFill>
              </a:rPr>
              <a:t>brian.shaw@noaa.gov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>
                <a:solidFill>
                  <a:srgbClr val="002E97"/>
                </a:solidFill>
              </a:rPr>
              <a:t>Jay Howard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>
                <a:solidFill>
                  <a:srgbClr val="002E97"/>
                </a:solidFill>
              </a:rPr>
              <a:t>jay.howard@noaa.gov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800" dirty="0">
              <a:solidFill>
                <a:srgbClr val="002E97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F97E5-E2AF-4C73-84EB-FACC02F0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4129" y="4802890"/>
            <a:ext cx="2133600" cy="273844"/>
          </a:xfrm>
        </p:spPr>
        <p:txBody>
          <a:bodyPr/>
          <a:lstStyle/>
          <a:p>
            <a:fld id="{D3D538F9-49A3-B84F-B36B-A7030CDE5D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Datasheet shape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716" y="4536831"/>
            <a:ext cx="3650567" cy="504276"/>
          </a:xfrm>
        </p:spPr>
        <p:txBody>
          <a:bodyPr>
            <a:normAutofit fontScale="92500"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Datasheet shape files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Image of Datasheets web page">
            <a:extLst>
              <a:ext uri="{FF2B5EF4-FFF2-40B4-BE49-F238E27FC236}">
                <a16:creationId xmlns:a16="http://schemas.microsoft.com/office/drawing/2014/main" id="{E94049F3-1883-4808-B737-DADAAE59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79" y="927407"/>
            <a:ext cx="4171121" cy="36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2F584-41A2-4A76-9138-220E0A95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C0AB69-D8F5-4C04-B770-9D6F5C792CC7}"/>
              </a:ext>
            </a:extLst>
          </p:cNvPr>
          <p:cNvGrpSpPr/>
          <p:nvPr/>
        </p:nvGrpSpPr>
        <p:grpSpPr>
          <a:xfrm>
            <a:off x="338137" y="2798249"/>
            <a:ext cx="2599428" cy="1535792"/>
            <a:chOff x="392819" y="1313013"/>
            <a:chExt cx="2599428" cy="1209328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02CA1656-D6BD-49B6-B8EB-795F712BC212}"/>
                </a:ext>
              </a:extLst>
            </p:cNvPr>
            <p:cNvSpPr txBox="1"/>
            <p:nvPr/>
          </p:nvSpPr>
          <p:spPr>
            <a:xfrm>
              <a:off x="392819" y="1313013"/>
              <a:ext cx="2599428" cy="6058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4400"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>
                  <a:solidFill>
                    <a:srgbClr val="002E97"/>
                  </a:solidFill>
                </a:rPr>
                <a:t>Questions</a:t>
              </a:r>
              <a:r>
                <a:rPr dirty="0"/>
                <a:t>?</a:t>
              </a: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20BF925D-86D2-466C-8AA1-D7D6FAA4FBD1}"/>
                </a:ext>
              </a:extLst>
            </p:cNvPr>
            <p:cNvSpPr txBox="1"/>
            <p:nvPr/>
          </p:nvSpPr>
          <p:spPr>
            <a:xfrm>
              <a:off x="392819" y="2013401"/>
              <a:ext cx="2163411" cy="5089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2E97"/>
                  </a:solidFill>
                </a:rPr>
                <a:t>Brian Shaw</a:t>
              </a:r>
            </a:p>
            <a:p>
              <a:pPr algn="r"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2E97"/>
                  </a:solidFill>
                </a:rPr>
                <a:t>brian.shaw@noaa.gov</a:t>
              </a:r>
            </a:p>
          </p:txBody>
        </p:sp>
      </p:grpSp>
      <p:pic>
        <p:nvPicPr>
          <p:cNvPr id="8" name="C:\Users\Brian.Shaw\Desktop\combined_dov.png" descr="Map of the Magnitude of the Deflection of the Vertical">
            <a:extLst>
              <a:ext uri="{FF2B5EF4-FFF2-40B4-BE49-F238E27FC236}">
                <a16:creationId xmlns:a16="http://schemas.microsoft.com/office/drawing/2014/main" id="{AC070172-BADB-4987-9C25-031226F80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61" y="714651"/>
            <a:ext cx="5749236" cy="432846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gnitude of the Deflection of the Vertical">
            <a:extLst>
              <a:ext uri="{FF2B5EF4-FFF2-40B4-BE49-F238E27FC236}">
                <a16:creationId xmlns:a16="http://schemas.microsoft.com/office/drawing/2014/main" id="{9CD70ACA-10CF-4DDA-B3B6-98A926E9225E}"/>
              </a:ext>
            </a:extLst>
          </p:cNvPr>
          <p:cNvSpPr txBox="1"/>
          <p:nvPr/>
        </p:nvSpPr>
        <p:spPr>
          <a:xfrm>
            <a:off x="4189520" y="381910"/>
            <a:ext cx="389132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algn="ctr"/>
            <a:r>
              <a:rPr dirty="0">
                <a:solidFill>
                  <a:srgbClr val="002E97"/>
                </a:solidFill>
              </a:rPr>
              <a:t>Magnitude of the Deflection of the Vertical</a:t>
            </a:r>
          </a:p>
        </p:txBody>
      </p:sp>
      <p:pic>
        <p:nvPicPr>
          <p:cNvPr id="10" name="Picture 9" descr="Animated gif of the geoid spinning">
            <a:extLst>
              <a:ext uri="{FF2B5EF4-FFF2-40B4-BE49-F238E27FC236}">
                <a16:creationId xmlns:a16="http://schemas.microsoft.com/office/drawing/2014/main" id="{35789614-DD93-4FA2-966A-6B95BC434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714651"/>
            <a:ext cx="2550075" cy="2083598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F21460A2-2A5D-4EE7-9C44-2E6A0E3EA9DF}"/>
              </a:ext>
            </a:extLst>
          </p:cNvPr>
          <p:cNvSpPr txBox="1"/>
          <p:nvPr/>
        </p:nvSpPr>
        <p:spPr>
          <a:xfrm>
            <a:off x="338137" y="4280190"/>
            <a:ext cx="217783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Jay Howard</a:t>
            </a:r>
            <a:endParaRPr dirty="0">
              <a:solidFill>
                <a:srgbClr val="002E97"/>
              </a:solidFill>
            </a:endParaRP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jay.howard</a:t>
            </a:r>
            <a:r>
              <a:rPr dirty="0">
                <a:solidFill>
                  <a:srgbClr val="002E97"/>
                </a:solidFill>
              </a:rPr>
              <a:t>@noaa.gov</a:t>
            </a:r>
          </a:p>
        </p:txBody>
      </p:sp>
    </p:spTree>
    <p:extLst>
      <p:ext uri="{BB962C8B-B14F-4D97-AF65-F5344CB8AC3E}">
        <p14:creationId xmlns:p14="http://schemas.microsoft.com/office/powerpoint/2010/main" val="33030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882" y="1200151"/>
            <a:ext cx="6632917" cy="3394472"/>
          </a:xfrm>
        </p:spPr>
        <p:txBody>
          <a:bodyPr>
            <a:normAutofit fontScale="925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3"/>
              </a:rPr>
              <a:t>Alpha SPCS2022 Experience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Calibration Baselines (CBL) Web Map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Beta NGS NCN Station Pages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6"/>
              </a:rPr>
              <a:t>DSWorld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6"/>
              </a:rPr>
              <a:t> Web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NGS Map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Feature Services and Views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Passive Marks Page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Leveling Projects Page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Datasheet shape files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 SPCS2022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332" y="4488665"/>
            <a:ext cx="5057336" cy="557195"/>
          </a:xfrm>
        </p:spPr>
        <p:txBody>
          <a:bodyPr>
            <a:normAutofit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3"/>
              </a:rPr>
              <a:t>Alpha SPCS2022 Experience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Image of the Alpha State Plane Coordinate System of 2022 Experience Web Map Application.">
            <a:extLst>
              <a:ext uri="{FF2B5EF4-FFF2-40B4-BE49-F238E27FC236}">
                <a16:creationId xmlns:a16="http://schemas.microsoft.com/office/drawing/2014/main" id="{355B69A3-DDFB-42C4-8607-6355929C5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06" y="1063229"/>
            <a:ext cx="7144387" cy="34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6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 Baselines (CBL) Web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541" y="4481631"/>
            <a:ext cx="6632917" cy="571263"/>
          </a:xfrm>
        </p:spPr>
        <p:txBody>
          <a:bodyPr>
            <a:normAutofit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Calibration Baselines (CBL) Web Map</a:t>
            </a:r>
            <a:endParaRPr lang="en-US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Image of the Calibration Baselines (CBL) Web Map.">
            <a:extLst>
              <a:ext uri="{FF2B5EF4-FFF2-40B4-BE49-F238E27FC236}">
                <a16:creationId xmlns:a16="http://schemas.microsoft.com/office/drawing/2014/main" id="{8A6E992B-D09D-4A23-AA8E-1848E5538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29" y="1018122"/>
            <a:ext cx="7243940" cy="3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2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NGS NCN Station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698" y="4622391"/>
            <a:ext cx="4522604" cy="557195"/>
          </a:xfrm>
        </p:spPr>
        <p:txBody>
          <a:bodyPr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Beta NGS NCN Station Pages</a:t>
            </a:r>
            <a:endParaRPr lang="en-US" sz="2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Image of the NGS NOAA CORS Network Station Page for station CTMC.  It shows the map of the location and other station information.">
            <a:extLst>
              <a:ext uri="{FF2B5EF4-FFF2-40B4-BE49-F238E27FC236}">
                <a16:creationId xmlns:a16="http://schemas.microsoft.com/office/drawing/2014/main" id="{E834D0A0-7C64-4CF5-BB88-A4E0C9F43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12" y="1023460"/>
            <a:ext cx="7527176" cy="35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err="1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DSWorld</a:t>
            </a:r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018" y="4500416"/>
            <a:ext cx="2693964" cy="533694"/>
          </a:xfrm>
        </p:spPr>
        <p:txBody>
          <a:bodyPr>
            <a:normAutofit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2"/>
              </a:rPr>
              <a:t>DSWorld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2"/>
              </a:rPr>
              <a:t> Web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Image of the DSWorld Web Page.   This page is for updating datasheets or reporting datasheet problems.">
            <a:extLst>
              <a:ext uri="{FF2B5EF4-FFF2-40B4-BE49-F238E27FC236}">
                <a16:creationId xmlns:a16="http://schemas.microsoft.com/office/drawing/2014/main" id="{DC6FA896-D19B-4A2A-8371-9AC77C48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11" y="1063229"/>
            <a:ext cx="2954230" cy="334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328" y="4592539"/>
            <a:ext cx="1941343" cy="553198"/>
          </a:xfrm>
        </p:spPr>
        <p:txBody>
          <a:bodyPr>
            <a:normAutofit lnSpcReduction="1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NGS Map</a:t>
            </a:r>
            <a:endParaRPr lang="en-US" sz="3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Image of the National Geodetic Survey Map Web Map Application.  This allows users to locate datasheets, OPUS shared solutions and NOAA CORS Network.">
            <a:extLst>
              <a:ext uri="{FF2B5EF4-FFF2-40B4-BE49-F238E27FC236}">
                <a16:creationId xmlns:a16="http://schemas.microsoft.com/office/drawing/2014/main" id="{C731F037-3F57-4DD0-B84B-8BFC5A54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0" y="1105998"/>
            <a:ext cx="7202658" cy="34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7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Marks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464" y="4740799"/>
            <a:ext cx="1885072" cy="376237"/>
          </a:xfrm>
        </p:spPr>
        <p:txBody>
          <a:bodyPr>
            <a:norm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Passive Marks Page</a:t>
            </a:r>
            <a:endParaRPr lang="en-US" sz="16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Image of the top part of the Passive Marks Page">
            <a:extLst>
              <a:ext uri="{FF2B5EF4-FFF2-40B4-BE49-F238E27FC236}">
                <a16:creationId xmlns:a16="http://schemas.microsoft.com/office/drawing/2014/main" id="{DFFD2E3E-931C-45AA-AA17-9F67CFD71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16" y="1093952"/>
            <a:ext cx="3382941" cy="3638257"/>
          </a:xfrm>
          <a:prstGeom prst="rect">
            <a:avLst/>
          </a:prstGeom>
        </p:spPr>
      </p:pic>
      <p:pic>
        <p:nvPicPr>
          <p:cNvPr id="6" name="Picture 5" descr="Image of the bottom part of the Passive Marks Page">
            <a:extLst>
              <a:ext uri="{FF2B5EF4-FFF2-40B4-BE49-F238E27FC236}">
                <a16:creationId xmlns:a16="http://schemas.microsoft.com/office/drawing/2014/main" id="{ACF599CB-AE48-46D2-B7F7-EDCF1164C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45" y="1093952"/>
            <a:ext cx="3212962" cy="36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Leveling Projects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178" y="4820769"/>
            <a:ext cx="2032781" cy="303773"/>
          </a:xfrm>
        </p:spPr>
        <p:txBody>
          <a:bodyPr>
            <a:normAutofit fontScale="47500" lnSpcReduction="20000"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Leveling Projects Page</a:t>
            </a:r>
            <a:endParaRPr lang="en-US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CC006-51F1-4CD6-AD32-92385BA7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Image of the bottom part of the Leveling Projects Page Observations Section.">
            <a:extLst>
              <a:ext uri="{FF2B5EF4-FFF2-40B4-BE49-F238E27FC236}">
                <a16:creationId xmlns:a16="http://schemas.microsoft.com/office/drawing/2014/main" id="{91292B82-C764-485B-897B-E1F1A89B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08" y="996118"/>
            <a:ext cx="3064124" cy="1840775"/>
          </a:xfrm>
          <a:prstGeom prst="rect">
            <a:avLst/>
          </a:prstGeom>
        </p:spPr>
      </p:pic>
      <p:pic>
        <p:nvPicPr>
          <p:cNvPr id="6" name="Picture 5" descr="Image of the bottom part of the Leveling Projects Page Bench Marks Section.">
            <a:extLst>
              <a:ext uri="{FF2B5EF4-FFF2-40B4-BE49-F238E27FC236}">
                <a16:creationId xmlns:a16="http://schemas.microsoft.com/office/drawing/2014/main" id="{F301B79C-879C-41C5-BC7C-2589A32DE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608" y="2902560"/>
            <a:ext cx="3064124" cy="1838475"/>
          </a:xfrm>
          <a:prstGeom prst="rect">
            <a:avLst/>
          </a:prstGeom>
        </p:spPr>
      </p:pic>
      <p:pic>
        <p:nvPicPr>
          <p:cNvPr id="7" name="Picture 6" descr="Image of the bottom part of the Leveling Projects Page Map Section.">
            <a:extLst>
              <a:ext uri="{FF2B5EF4-FFF2-40B4-BE49-F238E27FC236}">
                <a16:creationId xmlns:a16="http://schemas.microsoft.com/office/drawing/2014/main" id="{924F5044-8467-49E5-957F-884FA08DC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96118"/>
            <a:ext cx="4096960" cy="37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6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257</TotalTime>
  <Words>168</Words>
  <Application>Microsoft Office PowerPoint</Application>
  <PresentationFormat>On-screen Show (16:9)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NOAA’s National Geodetic Survey Webinar Series</vt:lpstr>
      <vt:lpstr>Presentation Outline</vt:lpstr>
      <vt:lpstr>Alpha SPCS2022 Experience</vt:lpstr>
      <vt:lpstr>Calibration Baselines (CBL) Web Map</vt:lpstr>
      <vt:lpstr>Beta NGS NCN Station Pages</vt:lpstr>
      <vt:lpstr>DSWorld Web</vt:lpstr>
      <vt:lpstr>NGS Map</vt:lpstr>
      <vt:lpstr>Passive Marks Page</vt:lpstr>
      <vt:lpstr>Leveling Projects Page</vt:lpstr>
      <vt:lpstr>Datasheet shape files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NOAA’s National Geodetic Survey</dc:title>
  <dc:creator>Brian Shaw</dc:creator>
  <cp:lastModifiedBy>Brian Shaw</cp:lastModifiedBy>
  <cp:revision>6</cp:revision>
  <dcterms:created xsi:type="dcterms:W3CDTF">2024-08-13T16:15:40Z</dcterms:created>
  <dcterms:modified xsi:type="dcterms:W3CDTF">2024-08-15T19:17:45Z</dcterms:modified>
</cp:coreProperties>
</file>